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58" r:id="rId5"/>
  </p:sldMasterIdLst>
  <p:notesMasterIdLst>
    <p:notesMasterId r:id="rId48"/>
  </p:notesMasterIdLst>
  <p:sldIdLst>
    <p:sldId id="268" r:id="rId6"/>
    <p:sldId id="278" r:id="rId7"/>
    <p:sldId id="279" r:id="rId8"/>
    <p:sldId id="291" r:id="rId9"/>
    <p:sldId id="282" r:id="rId10"/>
    <p:sldId id="292" r:id="rId11"/>
    <p:sldId id="338" r:id="rId12"/>
    <p:sldId id="326" r:id="rId13"/>
    <p:sldId id="294" r:id="rId14"/>
    <p:sldId id="341" r:id="rId15"/>
    <p:sldId id="343" r:id="rId16"/>
    <p:sldId id="344" r:id="rId17"/>
    <p:sldId id="333" r:id="rId18"/>
    <p:sldId id="287" r:id="rId19"/>
    <p:sldId id="288" r:id="rId20"/>
    <p:sldId id="289" r:id="rId21"/>
    <p:sldId id="351" r:id="rId22"/>
    <p:sldId id="340" r:id="rId23"/>
    <p:sldId id="345" r:id="rId24"/>
    <p:sldId id="265" r:id="rId25"/>
    <p:sldId id="359" r:id="rId26"/>
    <p:sldId id="358" r:id="rId27"/>
    <p:sldId id="346" r:id="rId28"/>
    <p:sldId id="256" r:id="rId29"/>
    <p:sldId id="348" r:id="rId30"/>
    <p:sldId id="313" r:id="rId31"/>
    <p:sldId id="308" r:id="rId32"/>
    <p:sldId id="309" r:id="rId33"/>
    <p:sldId id="352" r:id="rId34"/>
    <p:sldId id="353" r:id="rId35"/>
    <p:sldId id="350" r:id="rId36"/>
    <p:sldId id="266" r:id="rId37"/>
    <p:sldId id="354" r:id="rId38"/>
    <p:sldId id="357" r:id="rId39"/>
    <p:sldId id="281" r:id="rId40"/>
    <p:sldId id="267" r:id="rId41"/>
    <p:sldId id="272" r:id="rId42"/>
    <p:sldId id="286" r:id="rId43"/>
    <p:sldId id="295" r:id="rId44"/>
    <p:sldId id="302" r:id="rId45"/>
    <p:sldId id="280" r:id="rId46"/>
    <p:sldId id="360" r:id="rId47"/>
  </p:sldIdLst>
  <p:sldSz cx="16484600" cy="12744450"/>
  <p:notesSz cx="12744450" cy="16484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4014" userDrawn="1">
          <p15:clr>
            <a:srgbClr val="A4A3A4"/>
          </p15:clr>
        </p15:guide>
        <p15:guide id="4" pos="5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AFC301-CE8C-CCBC-FDE2-C9880334A71E}" name="Shepherd Christine" initials="CS" userId="S::Christine.Shepherd2@oha.oregon.gov::77e00714-7e6c-49bf-a610-a8973b898fcd" providerId="AD"/>
  <p188:author id="{CA6BB75F-DC46-6C68-CBCD-F829DF4BE2AB}" name="Shepherd Christine" initials="SC" userId="S::christine.shepherd2@oha.oregon.gov::77e00714-7e6c-49bf-a610-a8973b898fcd" providerId="AD"/>
  <p188:author id="{72BCBBF1-72A6-F69F-C2DE-F301C77D7E67}" name="Silbernagel Toni" initials="TS" userId="S::Toni.Silbernagel2@odhsoha.oregon.gov::a8b9764f-d2da-4dc8-8543-8a98ecac314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486B0"/>
    <a:srgbClr val="215968"/>
    <a:srgbClr val="F79646"/>
    <a:srgbClr val="9BBB59"/>
    <a:srgbClr val="92D050"/>
    <a:srgbClr val="745699"/>
    <a:srgbClr val="3AA2BE"/>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89AE6-38C8-4884-973D-8408E5A52C9F}" v="11" dt="2025-05-29T18:08:31.09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0911" autoAdjust="0"/>
  </p:normalViewPr>
  <p:slideViewPr>
    <p:cSldViewPr snapToGrid="0">
      <p:cViewPr varScale="1">
        <p:scale>
          <a:sx n="48" d="100"/>
          <a:sy n="48" d="100"/>
        </p:scale>
        <p:origin x="2292" y="48"/>
      </p:cViewPr>
      <p:guideLst>
        <p:guide orient="horz" pos="2880"/>
        <p:guide pos="2160"/>
        <p:guide orient="horz" pos="4014"/>
        <p:guide pos="5192"/>
      </p:guideLst>
    </p:cSldViewPr>
  </p:slideViewPr>
  <p:notesTextViewPr>
    <p:cViewPr>
      <p:scale>
        <a:sx n="200" d="100"/>
        <a:sy n="200" d="100"/>
      </p:scale>
      <p:origin x="0" y="0"/>
    </p:cViewPr>
  </p:notesTextViewPr>
  <p:notesViewPr>
    <p:cSldViewPr snapToGrid="0">
      <p:cViewPr>
        <p:scale>
          <a:sx n="75" d="100"/>
          <a:sy n="75" d="100"/>
        </p:scale>
        <p:origin x="2700" y="-13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13.xml.rels><?xml version="1.0" encoding="UTF-8" standalone="yes"?>
<Relationships xmlns="http://schemas.openxmlformats.org/package/2006/relationships"><Relationship Id="rId3" Type="http://schemas.openxmlformats.org/officeDocument/2006/relationships/hyperlink" Target="https://www.oregon.gov/oha/PH/HEALTHYPEOPLEFAMILIES/WIC/Documents/wic-coord/time-study-local-agency-activity-descriptions.doc" TargetMode="External"/><Relationship Id="rId2" Type="http://schemas.openxmlformats.org/officeDocument/2006/relationships/hyperlink" Target="https://www.oregon.gov/oha/PH/HEALTHYPEOPLEFAMILIES/WIC/Documents/wic-coord/time-study-local-agency-individual-form.xls" TargetMode="External"/><Relationship Id="rId1" Type="http://schemas.openxmlformats.org/officeDocument/2006/relationships/hyperlink" Target="https://www.oregon.gov/oha/PH/HEALTHYPEOPLEFAMILIES/WIC/Documents/wic-coord/time-study-local-agency-summary.xls" TargetMode="External"/></Relationships>
</file>

<file path=ppt/diagrams/_rels/data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16.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hyperlink" Target="https://www.oregon.gov/oha/PH/HEALTHYPEOPLEFAMILIES/WIC/Documents/wic-coord/Travel-Expense-Reimbursement-Form-WIC.xls" TargetMode="External"/><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hyperlink" Target="https://www.oregon.gov/oha/PH/HEALTHYPEOPLEFAMILIES/WIC/Documents/wic-coord/Travel-Matrix-Information.pdf" TargetMode="External"/><Relationship Id="rId16" Type="http://schemas.openxmlformats.org/officeDocument/2006/relationships/image" Target="../media/image44.svg"/><Relationship Id="rId1" Type="http://schemas.openxmlformats.org/officeDocument/2006/relationships/hyperlink" Target="https://www.gsa.gov/travel/plan-book/per-diem-rates" TargetMode="Externa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hyperlink" Target="https://www.oregon.gov/oha/PH/HEALTHYPEOPLEFAMILIES/WIC/Documents/wic-coord/exemption-request-for-travel-expenses.pdf" TargetMode="External"/><Relationship Id="rId9" Type="http://schemas.openxmlformats.org/officeDocument/2006/relationships/image" Target="../media/image37.png"/><Relationship Id="rId14" Type="http://schemas.openxmlformats.org/officeDocument/2006/relationships/image" Target="../media/image42.svg"/></Relationships>
</file>

<file path=ppt/diagrams/_rels/data1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1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1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hyperlink" Target="https://www.oregon.gov/oha/PH/HEALTHYPEOPLEFAMILIES/WIC/Documents/wic-coord/rd-training-reimbursement-appl.pdf" TargetMode="External"/><Relationship Id="rId1" Type="http://schemas.openxmlformats.org/officeDocument/2006/relationships/hyperlink" Target="https://www.oregon.gov/oha/PH/HEALTHYPEOPLEFAMILIES/WIC/Documents/Application-for-Financial-Support-for-Clinic-Moving-and-Expansion.pdf" TargetMode="Externa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diagrams/_rels/data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28.svg"/></Relationships>
</file>

<file path=ppt/diagrams/_rels/data23.xml.rels><?xml version="1.0" encoding="UTF-8" standalone="yes"?>
<Relationships xmlns="http://schemas.openxmlformats.org/package/2006/relationships"><Relationship Id="rId8" Type="http://schemas.openxmlformats.org/officeDocument/2006/relationships/hyperlink" Target="https://www.oregon.gov/oha/PH/HEALTHYPEOPLEFAMILIES/WIC/Documents/ppm/330.pdf" TargetMode="External"/><Relationship Id="rId3" Type="http://schemas.openxmlformats.org/officeDocument/2006/relationships/hyperlink" Target="https://www.oregon.gov/oha/PH/HEALTHYPEOPLEFAMILIES/WIC/Documents/ppm/310.pdf" TargetMode="External"/><Relationship Id="rId7" Type="http://schemas.openxmlformats.org/officeDocument/2006/relationships/hyperlink" Target="https://www.oregon.gov/oha/PH/HEALTHYPEOPLEFAMILIES/WIC/Documents/ppm/325.pdf" TargetMode="External"/><Relationship Id="rId2" Type="http://schemas.openxmlformats.org/officeDocument/2006/relationships/hyperlink" Target="https://www.oregon.gov/oha/PH/HEALTHYPEOPLEFAMILIES/WIC/Documents/ppm/305.pdf" TargetMode="External"/><Relationship Id="rId1" Type="http://schemas.openxmlformats.org/officeDocument/2006/relationships/hyperlink" Target="https://www.oregon.gov/oha/PH/HEALTHYPEOPLEFAMILIES/WIC/Documents/ppm/300.pdf" TargetMode="External"/><Relationship Id="rId6" Type="http://schemas.openxmlformats.org/officeDocument/2006/relationships/hyperlink" Target="https://www.oregon.gov/oha/PH/HEALTHYPEOPLEFAMILIES/WIC/Documents/ppm/320.pdf" TargetMode="External"/><Relationship Id="rId5" Type="http://schemas.openxmlformats.org/officeDocument/2006/relationships/hyperlink" Target="https://www.oregon.gov/oha/PH/HEALTHYPEOPLEFAMILIES/WIC/Documents/ppm/316.pdf" TargetMode="External"/><Relationship Id="rId10" Type="http://schemas.openxmlformats.org/officeDocument/2006/relationships/hyperlink" Target="https://www.oregon.gov/oha/PH/HEALTHYPEOPLEFAMILIES/WIC/Documents/ppm/460.pdf" TargetMode="External"/><Relationship Id="rId4" Type="http://schemas.openxmlformats.org/officeDocument/2006/relationships/hyperlink" Target="https://www.oregon.gov/oha/PH/HEALTHYPEOPLEFAMILIES/WIC/Documents/ppm/315.pdf" TargetMode="External"/><Relationship Id="rId9" Type="http://schemas.openxmlformats.org/officeDocument/2006/relationships/hyperlink" Target="https://www.oregon.gov/oha/PH/HEALTHYPEOPLEFAMILIES/WIC/Documents/ppm/340.pdf"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3.xml.rels><?xml version="1.0" encoding="UTF-8" standalone="yes"?>
<Relationships xmlns="http://schemas.openxmlformats.org/package/2006/relationships"><Relationship Id="rId3" Type="http://schemas.openxmlformats.org/officeDocument/2006/relationships/hyperlink" Target="https://www.oregon.gov/oha/PH/HEALTHYPEOPLEFAMILIES/WIC/Documents/wic-coord/time-study-local-agency-summary.xls" TargetMode="External"/><Relationship Id="rId2" Type="http://schemas.openxmlformats.org/officeDocument/2006/relationships/hyperlink" Target="https://www.oregon.gov/oha/PH/HEALTHYPEOPLEFAMILIES/WIC/Documents/wic-coord/time-study-local-agency-individual-form.xls" TargetMode="External"/><Relationship Id="rId1" Type="http://schemas.openxmlformats.org/officeDocument/2006/relationships/hyperlink" Target="https://www.oregon.gov/oha/PH/HEALTHYPEOPLEFAMILIES/WIC/Documents/wic-coord/time-study-local-agency-activity-descriptions.doc" TargetMode="External"/></Relationships>
</file>

<file path=ppt/diagrams/_rels/drawing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5.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4.svg"/><Relationship Id="rId16" Type="http://schemas.openxmlformats.org/officeDocument/2006/relationships/hyperlink" Target="https://www.oregon.gov/oha/PH/HEALTHYPEOPLEFAMILIES/WIC/Documents/wic-coord/exemption-request-for-travel-expenses.pdf" TargetMode="External"/><Relationship Id="rId1" Type="http://schemas.openxmlformats.org/officeDocument/2006/relationships/image" Target="../media/image33.png"/><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hyperlink" Target="https://www.gsa.gov/travel/plan-book/per-diem-rates" TargetMode="External"/><Relationship Id="rId15" Type="http://schemas.openxmlformats.org/officeDocument/2006/relationships/hyperlink" Target="https://www.oregon.gov/oha/PH/HEALTHYPEOPLEFAMILIES/WIC/Documents/wic-coord/Travel-Expense-Reimbursement-Form-WIC.xls" TargetMode="External"/><Relationship Id="rId10" Type="http://schemas.openxmlformats.org/officeDocument/2006/relationships/image" Target="../media/image41.png"/><Relationship Id="rId4" Type="http://schemas.openxmlformats.org/officeDocument/2006/relationships/image" Target="../media/image36.svg"/><Relationship Id="rId9" Type="http://schemas.openxmlformats.org/officeDocument/2006/relationships/image" Target="../media/image40.svg"/><Relationship Id="rId14" Type="http://schemas.openxmlformats.org/officeDocument/2006/relationships/hyperlink" Target="https://www.oregon.gov/oha/PH/HEALTHYPEOPLEFAMILIES/WIC/Documents/wic-coord/Travel-Matrix-Information.pdf" TargetMode="External"/></Relationships>
</file>

<file path=ppt/diagrams/_rels/drawing1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hyperlink" Target="https://www.oregon.gov/oha/PH/HEALTHYPEOPLEFAMILIES/WIC/Documents/Application-for-Financial-Support-for-Clinic-Moving-and-Expansion.pdf" TargetMode="External"/><Relationship Id="rId7" Type="http://schemas.openxmlformats.org/officeDocument/2006/relationships/image" Target="../media/image65.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hyperlink" Target="https://www.oregon.gov/oha/PH/HEALTHYPEOPLEFAMILIES/WIC/Documents/wic-coord/rd-training-reimbursement-appl.pdf" TargetMode="External"/><Relationship Id="rId5" Type="http://schemas.openxmlformats.org/officeDocument/2006/relationships/image" Target="../media/image64.svg"/><Relationship Id="rId10" Type="http://schemas.openxmlformats.org/officeDocument/2006/relationships/image" Target="../media/image68.svg"/><Relationship Id="rId4" Type="http://schemas.openxmlformats.org/officeDocument/2006/relationships/image" Target="../media/image63.png"/><Relationship Id="rId9" Type="http://schemas.openxmlformats.org/officeDocument/2006/relationships/image" Target="../media/image67.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28.svg"/></Relationships>
</file>

<file path=ppt/diagrams/_rels/drawing23.xml.rels><?xml version="1.0" encoding="UTF-8" standalone="yes"?>
<Relationships xmlns="http://schemas.openxmlformats.org/package/2006/relationships"><Relationship Id="rId8" Type="http://schemas.openxmlformats.org/officeDocument/2006/relationships/hyperlink" Target="https://www.oregon.gov/oha/PH/HEALTHYPEOPLEFAMILIES/WIC/Documents/ppm/330.pdf" TargetMode="External"/><Relationship Id="rId3" Type="http://schemas.openxmlformats.org/officeDocument/2006/relationships/hyperlink" Target="https://www.oregon.gov/oha/PH/HEALTHYPEOPLEFAMILIES/WIC/Documents/ppm/310.pdf" TargetMode="External"/><Relationship Id="rId7" Type="http://schemas.openxmlformats.org/officeDocument/2006/relationships/hyperlink" Target="https://www.oregon.gov/oha/PH/HEALTHYPEOPLEFAMILIES/WIC/Documents/ppm/325.pdf" TargetMode="External"/><Relationship Id="rId2" Type="http://schemas.openxmlformats.org/officeDocument/2006/relationships/hyperlink" Target="https://www.oregon.gov/oha/PH/HEALTHYPEOPLEFAMILIES/WIC/Documents/ppm/305.pdf" TargetMode="External"/><Relationship Id="rId1" Type="http://schemas.openxmlformats.org/officeDocument/2006/relationships/hyperlink" Target="https://www.oregon.gov/oha/PH/HEALTHYPEOPLEFAMILIES/WIC/Documents/ppm/300.pdf" TargetMode="External"/><Relationship Id="rId6" Type="http://schemas.openxmlformats.org/officeDocument/2006/relationships/hyperlink" Target="https://www.oregon.gov/oha/PH/HEALTHYPEOPLEFAMILIES/WIC/Documents/ppm/320.pdf" TargetMode="External"/><Relationship Id="rId5" Type="http://schemas.openxmlformats.org/officeDocument/2006/relationships/hyperlink" Target="https://www.oregon.gov/oha/PH/HEALTHYPEOPLEFAMILIES/WIC/Documents/ppm/316.pdf" TargetMode="External"/><Relationship Id="rId10" Type="http://schemas.openxmlformats.org/officeDocument/2006/relationships/hyperlink" Target="https://www.oregon.gov/oha/PH/HEALTHYPEOPLEFAMILIES/WIC/Documents/ppm/460.pdf" TargetMode="External"/><Relationship Id="rId4" Type="http://schemas.openxmlformats.org/officeDocument/2006/relationships/hyperlink" Target="https://www.oregon.gov/oha/PH/HEALTHYPEOPLEFAMILIES/WIC/Documents/ppm/315.pdf" TargetMode="External"/><Relationship Id="rId9" Type="http://schemas.openxmlformats.org/officeDocument/2006/relationships/hyperlink" Target="https://www.oregon.gov/oha/PH/HEALTHYPEOPLEFAMILIES/WIC/Documents/ppm/340.pdf"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2D790-99C4-4187-A2CC-A673C7329A52}"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233CE717-85B5-4A6A-80EB-EBCDEEF752CC}">
      <dgm:prSet custT="1"/>
      <dgm:spPr/>
      <dgm:t>
        <a:bodyPr/>
        <a:lstStyle/>
        <a:p>
          <a:pPr>
            <a:lnSpc>
              <a:spcPct val="100000"/>
            </a:lnSpc>
          </a:pPr>
          <a:r>
            <a:rPr lang="en-US" sz="2800"/>
            <a:t>Local agency staff can utilize their WIC grant award effectively to maximize program impact.</a:t>
          </a:r>
        </a:p>
      </dgm:t>
    </dgm:pt>
    <dgm:pt modelId="{C5D8D8BE-050D-4E26-AC05-BA5C4E63138F}" type="parTrans" cxnId="{E1742C49-BE22-440C-B260-D5A2665A1EF3}">
      <dgm:prSet/>
      <dgm:spPr/>
      <dgm:t>
        <a:bodyPr/>
        <a:lstStyle/>
        <a:p>
          <a:endParaRPr lang="en-US"/>
        </a:p>
      </dgm:t>
    </dgm:pt>
    <dgm:pt modelId="{4DD92E12-FB13-4A0C-BC4B-D3E081422BD9}" type="sibTrans" cxnId="{E1742C49-BE22-440C-B260-D5A2665A1EF3}">
      <dgm:prSet/>
      <dgm:spPr/>
      <dgm:t>
        <a:bodyPr/>
        <a:lstStyle/>
        <a:p>
          <a:endParaRPr lang="en-US"/>
        </a:p>
      </dgm:t>
    </dgm:pt>
    <dgm:pt modelId="{EF5ADDBA-4F98-4FAB-87D9-CD5C3676650D}">
      <dgm:prSet custT="1"/>
      <dgm:spPr/>
      <dgm:t>
        <a:bodyPr/>
        <a:lstStyle/>
        <a:p>
          <a:pPr>
            <a:lnSpc>
              <a:spcPct val="100000"/>
            </a:lnSpc>
          </a:pPr>
          <a:r>
            <a:rPr lang="en-US" sz="2800"/>
            <a:t>Local agency staff will understand the fiscal review standards and reporting requirements.</a:t>
          </a:r>
        </a:p>
      </dgm:t>
    </dgm:pt>
    <dgm:pt modelId="{58A7FECE-5B98-44C6-86CD-60A9572D61F6}" type="parTrans" cxnId="{538CDCEE-904D-4D98-831B-9E2C7DA8BDF0}">
      <dgm:prSet/>
      <dgm:spPr/>
      <dgm:t>
        <a:bodyPr/>
        <a:lstStyle/>
        <a:p>
          <a:endParaRPr lang="en-US"/>
        </a:p>
      </dgm:t>
    </dgm:pt>
    <dgm:pt modelId="{4EA947E8-E202-4342-A35F-853B4C393B6B}" type="sibTrans" cxnId="{538CDCEE-904D-4D98-831B-9E2C7DA8BDF0}">
      <dgm:prSet/>
      <dgm:spPr/>
      <dgm:t>
        <a:bodyPr/>
        <a:lstStyle/>
        <a:p>
          <a:endParaRPr lang="en-US"/>
        </a:p>
      </dgm:t>
    </dgm:pt>
    <dgm:pt modelId="{3EC0219F-E4F8-4959-9A3A-3AF574A5556F}">
      <dgm:prSet custT="1"/>
      <dgm:spPr/>
      <dgm:t>
        <a:bodyPr/>
        <a:lstStyle/>
        <a:p>
          <a:pPr>
            <a:lnSpc>
              <a:spcPct val="100000"/>
            </a:lnSpc>
          </a:pPr>
          <a:r>
            <a:rPr lang="en-US" sz="2800"/>
            <a:t>Local agency staff will know where to get technical assistance and answers to questions on different fiscal issues.</a:t>
          </a:r>
        </a:p>
      </dgm:t>
    </dgm:pt>
    <dgm:pt modelId="{F7EFE32C-22F1-4BF1-9271-9E5F925A9439}" type="parTrans" cxnId="{24B525B2-C0BE-4707-BD7F-CBB71D52D07F}">
      <dgm:prSet/>
      <dgm:spPr/>
      <dgm:t>
        <a:bodyPr/>
        <a:lstStyle/>
        <a:p>
          <a:endParaRPr lang="en-US"/>
        </a:p>
      </dgm:t>
    </dgm:pt>
    <dgm:pt modelId="{A6930790-0E33-484C-93B1-A3598B2DD9E8}" type="sibTrans" cxnId="{24B525B2-C0BE-4707-BD7F-CBB71D52D07F}">
      <dgm:prSet/>
      <dgm:spPr/>
      <dgm:t>
        <a:bodyPr/>
        <a:lstStyle/>
        <a:p>
          <a:endParaRPr lang="en-US"/>
        </a:p>
      </dgm:t>
    </dgm:pt>
    <dgm:pt modelId="{F1E757F5-B144-4968-AF4F-B2C727911572}" type="pres">
      <dgm:prSet presAssocID="{EB92D790-99C4-4187-A2CC-A673C7329A52}" presName="root" presStyleCnt="0">
        <dgm:presLayoutVars>
          <dgm:dir/>
          <dgm:resizeHandles val="exact"/>
        </dgm:presLayoutVars>
      </dgm:prSet>
      <dgm:spPr/>
    </dgm:pt>
    <dgm:pt modelId="{A7B899A0-B9BF-40C5-B54D-794394367897}" type="pres">
      <dgm:prSet presAssocID="{233CE717-85B5-4A6A-80EB-EBCDEEF752CC}" presName="compNode" presStyleCnt="0"/>
      <dgm:spPr/>
    </dgm:pt>
    <dgm:pt modelId="{CDE0F95F-3B0C-445C-BE5E-270EC72CEFAE}" type="pres">
      <dgm:prSet presAssocID="{233CE717-85B5-4A6A-80EB-EBCDEEF752CC}" presName="bgRect" presStyleLbl="bgShp" presStyleIdx="0" presStyleCnt="3"/>
      <dgm:spPr/>
    </dgm:pt>
    <dgm:pt modelId="{60D25D45-FB51-47AB-B9B2-4404EA808478}" type="pres">
      <dgm:prSet presAssocID="{233CE717-85B5-4A6A-80EB-EBCDEEF752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64FD3410-9921-41BB-AD4D-55A7A20F38DB}" type="pres">
      <dgm:prSet presAssocID="{233CE717-85B5-4A6A-80EB-EBCDEEF752CC}" presName="spaceRect" presStyleCnt="0"/>
      <dgm:spPr/>
    </dgm:pt>
    <dgm:pt modelId="{78B8AF2D-C73E-4FBA-8D27-C3A4A8755691}" type="pres">
      <dgm:prSet presAssocID="{233CE717-85B5-4A6A-80EB-EBCDEEF752CC}" presName="parTx" presStyleLbl="revTx" presStyleIdx="0" presStyleCnt="3">
        <dgm:presLayoutVars>
          <dgm:chMax val="0"/>
          <dgm:chPref val="0"/>
        </dgm:presLayoutVars>
      </dgm:prSet>
      <dgm:spPr/>
    </dgm:pt>
    <dgm:pt modelId="{C68F33F9-0206-4EFA-BD6F-464520F6A8DE}" type="pres">
      <dgm:prSet presAssocID="{4DD92E12-FB13-4A0C-BC4B-D3E081422BD9}" presName="sibTrans" presStyleCnt="0"/>
      <dgm:spPr/>
    </dgm:pt>
    <dgm:pt modelId="{3887BB4B-6434-4A5E-89D7-D94EC3E6699B}" type="pres">
      <dgm:prSet presAssocID="{EF5ADDBA-4F98-4FAB-87D9-CD5C3676650D}" presName="compNode" presStyleCnt="0"/>
      <dgm:spPr/>
    </dgm:pt>
    <dgm:pt modelId="{2CE3730C-C9CE-458C-83D0-F475469C3638}" type="pres">
      <dgm:prSet presAssocID="{EF5ADDBA-4F98-4FAB-87D9-CD5C3676650D}" presName="bgRect" presStyleLbl="bgShp" presStyleIdx="1" presStyleCnt="3"/>
      <dgm:spPr/>
    </dgm:pt>
    <dgm:pt modelId="{FB903D60-110B-451C-ACF4-C784B779CFD2}" type="pres">
      <dgm:prSet presAssocID="{EF5ADDBA-4F98-4FAB-87D9-CD5C367665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F72E0478-23D9-4AF5-A07D-19A054183104}" type="pres">
      <dgm:prSet presAssocID="{EF5ADDBA-4F98-4FAB-87D9-CD5C3676650D}" presName="spaceRect" presStyleCnt="0"/>
      <dgm:spPr/>
    </dgm:pt>
    <dgm:pt modelId="{0758F6F3-FEA5-4105-A43E-0B407C39A84E}" type="pres">
      <dgm:prSet presAssocID="{EF5ADDBA-4F98-4FAB-87D9-CD5C3676650D}" presName="parTx" presStyleLbl="revTx" presStyleIdx="1" presStyleCnt="3">
        <dgm:presLayoutVars>
          <dgm:chMax val="0"/>
          <dgm:chPref val="0"/>
        </dgm:presLayoutVars>
      </dgm:prSet>
      <dgm:spPr/>
    </dgm:pt>
    <dgm:pt modelId="{F29327BC-6849-420A-B37B-BC322029BF57}" type="pres">
      <dgm:prSet presAssocID="{4EA947E8-E202-4342-A35F-853B4C393B6B}" presName="sibTrans" presStyleCnt="0"/>
      <dgm:spPr/>
    </dgm:pt>
    <dgm:pt modelId="{95EDAC30-1757-41C7-B92E-1ED79A823899}" type="pres">
      <dgm:prSet presAssocID="{3EC0219F-E4F8-4959-9A3A-3AF574A5556F}" presName="compNode" presStyleCnt="0"/>
      <dgm:spPr/>
    </dgm:pt>
    <dgm:pt modelId="{CF9755E2-97CB-4997-BE66-3F2DED248B06}" type="pres">
      <dgm:prSet presAssocID="{3EC0219F-E4F8-4959-9A3A-3AF574A5556F}" presName="bgRect" presStyleLbl="bgShp" presStyleIdx="2" presStyleCnt="3"/>
      <dgm:spPr/>
    </dgm:pt>
    <dgm:pt modelId="{C95A5084-90C1-4800-848C-35B4921B7296}" type="pres">
      <dgm:prSet presAssocID="{3EC0219F-E4F8-4959-9A3A-3AF574A555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7D1E30B5-3DEE-4137-85F4-6443BA0F5268}" type="pres">
      <dgm:prSet presAssocID="{3EC0219F-E4F8-4959-9A3A-3AF574A5556F}" presName="spaceRect" presStyleCnt="0"/>
      <dgm:spPr/>
    </dgm:pt>
    <dgm:pt modelId="{C2CE1555-A1B0-424E-B8B2-D439ECE2C856}" type="pres">
      <dgm:prSet presAssocID="{3EC0219F-E4F8-4959-9A3A-3AF574A5556F}" presName="parTx" presStyleLbl="revTx" presStyleIdx="2" presStyleCnt="3">
        <dgm:presLayoutVars>
          <dgm:chMax val="0"/>
          <dgm:chPref val="0"/>
        </dgm:presLayoutVars>
      </dgm:prSet>
      <dgm:spPr/>
    </dgm:pt>
  </dgm:ptLst>
  <dgm:cxnLst>
    <dgm:cxn modelId="{98299235-C4E3-484B-8593-04D571FE8298}" type="presOf" srcId="{EF5ADDBA-4F98-4FAB-87D9-CD5C3676650D}" destId="{0758F6F3-FEA5-4105-A43E-0B407C39A84E}" srcOrd="0" destOrd="0" presId="urn:microsoft.com/office/officeart/2018/2/layout/IconVerticalSolidList"/>
    <dgm:cxn modelId="{E1742C49-BE22-440C-B260-D5A2665A1EF3}" srcId="{EB92D790-99C4-4187-A2CC-A673C7329A52}" destId="{233CE717-85B5-4A6A-80EB-EBCDEEF752CC}" srcOrd="0" destOrd="0" parTransId="{C5D8D8BE-050D-4E26-AC05-BA5C4E63138F}" sibTransId="{4DD92E12-FB13-4A0C-BC4B-D3E081422BD9}"/>
    <dgm:cxn modelId="{CC74AC6D-2662-4EA9-85C0-43B4C4278DD6}" type="presOf" srcId="{3EC0219F-E4F8-4959-9A3A-3AF574A5556F}" destId="{C2CE1555-A1B0-424E-B8B2-D439ECE2C856}" srcOrd="0" destOrd="0" presId="urn:microsoft.com/office/officeart/2018/2/layout/IconVerticalSolidList"/>
    <dgm:cxn modelId="{286E5E6F-F8BF-4F59-BE6D-015A59E79627}" type="presOf" srcId="{233CE717-85B5-4A6A-80EB-EBCDEEF752CC}" destId="{78B8AF2D-C73E-4FBA-8D27-C3A4A8755691}" srcOrd="0" destOrd="0" presId="urn:microsoft.com/office/officeart/2018/2/layout/IconVerticalSolidList"/>
    <dgm:cxn modelId="{24B525B2-C0BE-4707-BD7F-CBB71D52D07F}" srcId="{EB92D790-99C4-4187-A2CC-A673C7329A52}" destId="{3EC0219F-E4F8-4959-9A3A-3AF574A5556F}" srcOrd="2" destOrd="0" parTransId="{F7EFE32C-22F1-4BF1-9271-9E5F925A9439}" sibTransId="{A6930790-0E33-484C-93B1-A3598B2DD9E8}"/>
    <dgm:cxn modelId="{881919B4-842F-48B7-91DD-8E8210A7F3E1}" type="presOf" srcId="{EB92D790-99C4-4187-A2CC-A673C7329A52}" destId="{F1E757F5-B144-4968-AF4F-B2C727911572}" srcOrd="0" destOrd="0" presId="urn:microsoft.com/office/officeart/2018/2/layout/IconVerticalSolidList"/>
    <dgm:cxn modelId="{538CDCEE-904D-4D98-831B-9E2C7DA8BDF0}" srcId="{EB92D790-99C4-4187-A2CC-A673C7329A52}" destId="{EF5ADDBA-4F98-4FAB-87D9-CD5C3676650D}" srcOrd="1" destOrd="0" parTransId="{58A7FECE-5B98-44C6-86CD-60A9572D61F6}" sibTransId="{4EA947E8-E202-4342-A35F-853B4C393B6B}"/>
    <dgm:cxn modelId="{E9D8DF34-EC84-4EFF-AA75-DB96FF1A3B40}" type="presParOf" srcId="{F1E757F5-B144-4968-AF4F-B2C727911572}" destId="{A7B899A0-B9BF-40C5-B54D-794394367897}" srcOrd="0" destOrd="0" presId="urn:microsoft.com/office/officeart/2018/2/layout/IconVerticalSolidList"/>
    <dgm:cxn modelId="{A6FAC154-5108-4FF5-99A8-D30E7B44F701}" type="presParOf" srcId="{A7B899A0-B9BF-40C5-B54D-794394367897}" destId="{CDE0F95F-3B0C-445C-BE5E-270EC72CEFAE}" srcOrd="0" destOrd="0" presId="urn:microsoft.com/office/officeart/2018/2/layout/IconVerticalSolidList"/>
    <dgm:cxn modelId="{B7C34927-260A-46A9-B09C-06D1DDD69351}" type="presParOf" srcId="{A7B899A0-B9BF-40C5-B54D-794394367897}" destId="{60D25D45-FB51-47AB-B9B2-4404EA808478}" srcOrd="1" destOrd="0" presId="urn:microsoft.com/office/officeart/2018/2/layout/IconVerticalSolidList"/>
    <dgm:cxn modelId="{4F36C2E3-23E8-46D8-8F27-313197CD1239}" type="presParOf" srcId="{A7B899A0-B9BF-40C5-B54D-794394367897}" destId="{64FD3410-9921-41BB-AD4D-55A7A20F38DB}" srcOrd="2" destOrd="0" presId="urn:microsoft.com/office/officeart/2018/2/layout/IconVerticalSolidList"/>
    <dgm:cxn modelId="{AD351159-D12F-4C27-90B7-04BF816812AA}" type="presParOf" srcId="{A7B899A0-B9BF-40C5-B54D-794394367897}" destId="{78B8AF2D-C73E-4FBA-8D27-C3A4A8755691}" srcOrd="3" destOrd="0" presId="urn:microsoft.com/office/officeart/2018/2/layout/IconVerticalSolidList"/>
    <dgm:cxn modelId="{93D79277-8F0E-4B68-BA3A-F6D08ED2C2DE}" type="presParOf" srcId="{F1E757F5-B144-4968-AF4F-B2C727911572}" destId="{C68F33F9-0206-4EFA-BD6F-464520F6A8DE}" srcOrd="1" destOrd="0" presId="urn:microsoft.com/office/officeart/2018/2/layout/IconVerticalSolidList"/>
    <dgm:cxn modelId="{A11A3C13-94C2-46B9-B28E-AE8DD8A0E285}" type="presParOf" srcId="{F1E757F5-B144-4968-AF4F-B2C727911572}" destId="{3887BB4B-6434-4A5E-89D7-D94EC3E6699B}" srcOrd="2" destOrd="0" presId="urn:microsoft.com/office/officeart/2018/2/layout/IconVerticalSolidList"/>
    <dgm:cxn modelId="{356FCDC7-F4B7-416F-91A8-EE6D8C944032}" type="presParOf" srcId="{3887BB4B-6434-4A5E-89D7-D94EC3E6699B}" destId="{2CE3730C-C9CE-458C-83D0-F475469C3638}" srcOrd="0" destOrd="0" presId="urn:microsoft.com/office/officeart/2018/2/layout/IconVerticalSolidList"/>
    <dgm:cxn modelId="{D869971F-E1CA-4BDD-9C17-D0CFD85B2B69}" type="presParOf" srcId="{3887BB4B-6434-4A5E-89D7-D94EC3E6699B}" destId="{FB903D60-110B-451C-ACF4-C784B779CFD2}" srcOrd="1" destOrd="0" presId="urn:microsoft.com/office/officeart/2018/2/layout/IconVerticalSolidList"/>
    <dgm:cxn modelId="{52F80E1A-0F27-4D9B-A50E-B634CA5D09ED}" type="presParOf" srcId="{3887BB4B-6434-4A5E-89D7-D94EC3E6699B}" destId="{F72E0478-23D9-4AF5-A07D-19A054183104}" srcOrd="2" destOrd="0" presId="urn:microsoft.com/office/officeart/2018/2/layout/IconVerticalSolidList"/>
    <dgm:cxn modelId="{D069ED4D-B3FD-4D0E-B069-B8AA29B91DE0}" type="presParOf" srcId="{3887BB4B-6434-4A5E-89D7-D94EC3E6699B}" destId="{0758F6F3-FEA5-4105-A43E-0B407C39A84E}" srcOrd="3" destOrd="0" presId="urn:microsoft.com/office/officeart/2018/2/layout/IconVerticalSolidList"/>
    <dgm:cxn modelId="{F8BD7803-E821-4149-9778-992232AAC86E}" type="presParOf" srcId="{F1E757F5-B144-4968-AF4F-B2C727911572}" destId="{F29327BC-6849-420A-B37B-BC322029BF57}" srcOrd="3" destOrd="0" presId="urn:microsoft.com/office/officeart/2018/2/layout/IconVerticalSolidList"/>
    <dgm:cxn modelId="{D8128A98-024A-4DB4-9495-31093A6977DC}" type="presParOf" srcId="{F1E757F5-B144-4968-AF4F-B2C727911572}" destId="{95EDAC30-1757-41C7-B92E-1ED79A823899}" srcOrd="4" destOrd="0" presId="urn:microsoft.com/office/officeart/2018/2/layout/IconVerticalSolidList"/>
    <dgm:cxn modelId="{4DC58BEB-255F-4426-ACB9-768534CEBB7C}" type="presParOf" srcId="{95EDAC30-1757-41C7-B92E-1ED79A823899}" destId="{CF9755E2-97CB-4997-BE66-3F2DED248B06}" srcOrd="0" destOrd="0" presId="urn:microsoft.com/office/officeart/2018/2/layout/IconVerticalSolidList"/>
    <dgm:cxn modelId="{2777C13D-0F63-416A-A827-6F078BA7EC62}" type="presParOf" srcId="{95EDAC30-1757-41C7-B92E-1ED79A823899}" destId="{C95A5084-90C1-4800-848C-35B4921B7296}" srcOrd="1" destOrd="0" presId="urn:microsoft.com/office/officeart/2018/2/layout/IconVerticalSolidList"/>
    <dgm:cxn modelId="{93C72BD6-100E-47DE-981C-A932D34551D9}" type="presParOf" srcId="{95EDAC30-1757-41C7-B92E-1ED79A823899}" destId="{7D1E30B5-3DEE-4137-85F4-6443BA0F5268}" srcOrd="2" destOrd="0" presId="urn:microsoft.com/office/officeart/2018/2/layout/IconVerticalSolidList"/>
    <dgm:cxn modelId="{4D08CFBC-1632-48C9-9586-E562F8AA7821}" type="presParOf" srcId="{95EDAC30-1757-41C7-B92E-1ED79A823899}" destId="{C2CE1555-A1B0-424E-B8B2-D439ECE2C8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15BBEF-95C3-46F0-9790-FC9CF401D91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97EB134-B8F1-4E61-8F28-C5DE5DED313A}">
      <dgm:prSet phldrT="[Text]" custT="1"/>
      <dgm:spPr>
        <a:solidFill>
          <a:schemeClr val="accent6"/>
        </a:solidFill>
      </dgm:spPr>
      <dgm:t>
        <a:bodyPr/>
        <a:lstStyle/>
        <a:p>
          <a:r>
            <a:rPr lang="en-US" sz="3600"/>
            <a:t>Private</a:t>
          </a:r>
        </a:p>
        <a:p>
          <a:r>
            <a:rPr lang="en-US" sz="3600"/>
            <a:t>PE 53 changes to </a:t>
          </a:r>
        </a:p>
        <a:p>
          <a:r>
            <a:rPr lang="en-US" sz="3200"/>
            <a:t>PE 140 (7/1/25</a:t>
          </a:r>
          <a:r>
            <a:rPr lang="en-US" sz="3600"/>
            <a:t>) </a:t>
          </a:r>
        </a:p>
      </dgm:t>
    </dgm:pt>
    <dgm:pt modelId="{79332978-1A39-4DE8-A71D-2CE838A6B965}" type="parTrans" cxnId="{EC561289-F432-4453-9360-91573097239A}">
      <dgm:prSet/>
      <dgm:spPr/>
      <dgm:t>
        <a:bodyPr/>
        <a:lstStyle/>
        <a:p>
          <a:endParaRPr lang="en-US"/>
        </a:p>
      </dgm:t>
    </dgm:pt>
    <dgm:pt modelId="{F4DB5CF4-70F6-4A7E-AEB2-23ABE52E5444}" type="sibTrans" cxnId="{EC561289-F432-4453-9360-91573097239A}">
      <dgm:prSet/>
      <dgm:spPr/>
      <dgm:t>
        <a:bodyPr/>
        <a:lstStyle/>
        <a:p>
          <a:endParaRPr lang="en-US"/>
        </a:p>
      </dgm:t>
    </dgm:pt>
    <dgm:pt modelId="{7BC8D238-A498-4A5F-BB51-6984983F45F4}">
      <dgm:prSet phldrT="[Text]" custT="1"/>
      <dgm:spPr>
        <a:solidFill>
          <a:schemeClr val="accent6">
            <a:lumMod val="20000"/>
            <a:lumOff val="80000"/>
            <a:alpha val="90000"/>
          </a:schemeClr>
        </a:solidFill>
      </dgm:spPr>
      <dgm:t>
        <a:bodyPr/>
        <a:lstStyle/>
        <a:p>
          <a:r>
            <a:rPr lang="en-US" sz="2500" dirty="0"/>
            <a:t>PE53-01</a:t>
          </a:r>
        </a:p>
        <a:p>
          <a:r>
            <a:rPr lang="en-US" sz="2500" dirty="0"/>
            <a:t>Private WIC NSA: July – September</a:t>
          </a:r>
        </a:p>
      </dgm:t>
    </dgm:pt>
    <dgm:pt modelId="{241829B1-D2A1-4058-8F9E-6C747EBDC46A}" type="parTrans" cxnId="{08D7F95E-BF24-4E8B-ABAD-04567706CD60}">
      <dgm:prSet/>
      <dgm:spPr/>
      <dgm:t>
        <a:bodyPr/>
        <a:lstStyle/>
        <a:p>
          <a:endParaRPr lang="en-US"/>
        </a:p>
      </dgm:t>
    </dgm:pt>
    <dgm:pt modelId="{5FCDEF6B-4DAC-4099-93CB-E6DA03D59748}" type="sibTrans" cxnId="{08D7F95E-BF24-4E8B-ABAD-04567706CD60}">
      <dgm:prSet/>
      <dgm:spPr/>
      <dgm:t>
        <a:bodyPr/>
        <a:lstStyle/>
        <a:p>
          <a:endParaRPr lang="en-US"/>
        </a:p>
      </dgm:t>
    </dgm:pt>
    <dgm:pt modelId="{38853B5D-D03A-4A90-90AD-61A4D5604CDC}">
      <dgm:prSet phldrT="[Text]"/>
      <dgm:spPr>
        <a:solidFill>
          <a:schemeClr val="accent6">
            <a:lumMod val="20000"/>
            <a:lumOff val="80000"/>
            <a:alpha val="90000"/>
          </a:schemeClr>
        </a:solidFill>
      </dgm:spPr>
      <dgm:t>
        <a:bodyPr/>
        <a:lstStyle/>
        <a:p>
          <a:r>
            <a:rPr lang="en-US"/>
            <a:t>PE53-02</a:t>
          </a:r>
        </a:p>
        <a:p>
          <a:r>
            <a:rPr lang="en-US"/>
            <a:t>Private WIC NSA: October - June</a:t>
          </a:r>
        </a:p>
      </dgm:t>
    </dgm:pt>
    <dgm:pt modelId="{F6A10BCC-D19B-45A0-B4AF-931C19711863}" type="parTrans" cxnId="{B3C05360-D640-4096-8757-04B34681A233}">
      <dgm:prSet/>
      <dgm:spPr/>
      <dgm:t>
        <a:bodyPr/>
        <a:lstStyle/>
        <a:p>
          <a:endParaRPr lang="en-US"/>
        </a:p>
      </dgm:t>
    </dgm:pt>
    <dgm:pt modelId="{D13D3614-207C-4B53-8C41-DE5FB27DE2C8}" type="sibTrans" cxnId="{B3C05360-D640-4096-8757-04B34681A233}">
      <dgm:prSet/>
      <dgm:spPr/>
      <dgm:t>
        <a:bodyPr/>
        <a:lstStyle/>
        <a:p>
          <a:endParaRPr lang="en-US"/>
        </a:p>
      </dgm:t>
    </dgm:pt>
    <dgm:pt modelId="{437286A0-4BAB-42CF-8F35-BE3F841FE910}">
      <dgm:prSet phldrT="[Text]"/>
      <dgm:spPr>
        <a:solidFill>
          <a:schemeClr val="accent6">
            <a:lumMod val="20000"/>
            <a:lumOff val="80000"/>
            <a:alpha val="90000"/>
          </a:schemeClr>
        </a:solidFill>
      </dgm:spPr>
      <dgm:t>
        <a:bodyPr/>
        <a:lstStyle/>
        <a:p>
          <a:r>
            <a:rPr lang="en-US"/>
            <a:t>PE53-03</a:t>
          </a:r>
        </a:p>
        <a:p>
          <a:r>
            <a:rPr lang="en-US"/>
            <a:t>Private BFPC: July - September</a:t>
          </a:r>
        </a:p>
      </dgm:t>
    </dgm:pt>
    <dgm:pt modelId="{666C59B8-450C-4CD7-B205-600FB8AF79EB}" type="parTrans" cxnId="{086792D4-3623-4F26-9426-A98802DAAF91}">
      <dgm:prSet/>
      <dgm:spPr/>
      <dgm:t>
        <a:bodyPr/>
        <a:lstStyle/>
        <a:p>
          <a:endParaRPr lang="en-US"/>
        </a:p>
      </dgm:t>
    </dgm:pt>
    <dgm:pt modelId="{826E04D0-F8BC-4576-82D7-1ACD92338669}" type="sibTrans" cxnId="{086792D4-3623-4F26-9426-A98802DAAF91}">
      <dgm:prSet/>
      <dgm:spPr/>
      <dgm:t>
        <a:bodyPr/>
        <a:lstStyle/>
        <a:p>
          <a:endParaRPr lang="en-US"/>
        </a:p>
      </dgm:t>
    </dgm:pt>
    <dgm:pt modelId="{13FB48AB-6F00-4731-B59E-A7CAFF7A2DDD}">
      <dgm:prSet phldrT="[Text]"/>
      <dgm:spPr>
        <a:solidFill>
          <a:schemeClr val="accent6">
            <a:lumMod val="20000"/>
            <a:lumOff val="80000"/>
            <a:alpha val="90000"/>
          </a:schemeClr>
        </a:solidFill>
      </dgm:spPr>
      <dgm:t>
        <a:bodyPr/>
        <a:lstStyle/>
        <a:p>
          <a:r>
            <a:rPr lang="en-US"/>
            <a:t>PE53-04</a:t>
          </a:r>
        </a:p>
        <a:p>
          <a:r>
            <a:rPr lang="en-US"/>
            <a:t>Private BFPC: October - June</a:t>
          </a:r>
        </a:p>
      </dgm:t>
    </dgm:pt>
    <dgm:pt modelId="{323C8824-1821-4CD4-AE05-2AF53EA6A1D1}" type="parTrans" cxnId="{E01A751E-298B-48A0-9BAC-022D62C7A17A}">
      <dgm:prSet/>
      <dgm:spPr/>
      <dgm:t>
        <a:bodyPr/>
        <a:lstStyle/>
        <a:p>
          <a:endParaRPr lang="en-US"/>
        </a:p>
      </dgm:t>
    </dgm:pt>
    <dgm:pt modelId="{CF3E0FEF-EFB0-4F23-991B-D9402059957C}" type="sibTrans" cxnId="{E01A751E-298B-48A0-9BAC-022D62C7A17A}">
      <dgm:prSet/>
      <dgm:spPr/>
      <dgm:t>
        <a:bodyPr/>
        <a:lstStyle/>
        <a:p>
          <a:endParaRPr lang="en-US"/>
        </a:p>
      </dgm:t>
    </dgm:pt>
    <dgm:pt modelId="{E66F14A5-23E5-481D-990F-B491A9314FAF}">
      <dgm:prSet phldrT="[Text]"/>
      <dgm:spPr>
        <a:solidFill>
          <a:schemeClr val="accent6">
            <a:lumMod val="20000"/>
            <a:lumOff val="80000"/>
            <a:alpha val="90000"/>
          </a:schemeClr>
        </a:solidFill>
      </dgm:spPr>
      <dgm:t>
        <a:bodyPr/>
        <a:lstStyle/>
        <a:p>
          <a:r>
            <a:rPr lang="en-US"/>
            <a:t>PE53-05</a:t>
          </a:r>
        </a:p>
        <a:p>
          <a:r>
            <a:rPr lang="en-US"/>
            <a:t>Private Farmers Market</a:t>
          </a:r>
        </a:p>
      </dgm:t>
    </dgm:pt>
    <dgm:pt modelId="{51C953A5-8AFA-4048-9021-6EE7BA92FEE6}" type="parTrans" cxnId="{F42C3EF0-653B-4549-8C48-D3436424EA7B}">
      <dgm:prSet/>
      <dgm:spPr/>
      <dgm:t>
        <a:bodyPr/>
        <a:lstStyle/>
        <a:p>
          <a:endParaRPr lang="en-US"/>
        </a:p>
      </dgm:t>
    </dgm:pt>
    <dgm:pt modelId="{FE21D12E-F7D3-4963-8B87-F7936399EBFA}" type="sibTrans" cxnId="{F42C3EF0-653B-4549-8C48-D3436424EA7B}">
      <dgm:prSet/>
      <dgm:spPr/>
      <dgm:t>
        <a:bodyPr/>
        <a:lstStyle/>
        <a:p>
          <a:endParaRPr lang="en-US"/>
        </a:p>
      </dgm:t>
    </dgm:pt>
    <dgm:pt modelId="{67D0CD06-45CE-4322-AA0D-7501BA16DB6C}" type="pres">
      <dgm:prSet presAssocID="{FF15BBEF-95C3-46F0-9790-FC9CF401D918}" presName="diagram" presStyleCnt="0">
        <dgm:presLayoutVars>
          <dgm:chPref val="1"/>
          <dgm:dir/>
          <dgm:animOne val="branch"/>
          <dgm:animLvl val="lvl"/>
          <dgm:resizeHandles/>
        </dgm:presLayoutVars>
      </dgm:prSet>
      <dgm:spPr/>
    </dgm:pt>
    <dgm:pt modelId="{E0F3AB47-8C65-42AD-9D3F-CB7BBD61DF61}" type="pres">
      <dgm:prSet presAssocID="{297EB134-B8F1-4E61-8F28-C5DE5DED313A}" presName="root" presStyleCnt="0"/>
      <dgm:spPr/>
    </dgm:pt>
    <dgm:pt modelId="{93781C12-0BE3-4CF3-B306-B7B810400228}" type="pres">
      <dgm:prSet presAssocID="{297EB134-B8F1-4E61-8F28-C5DE5DED313A}" presName="rootComposite" presStyleCnt="0"/>
      <dgm:spPr/>
    </dgm:pt>
    <dgm:pt modelId="{268E5889-CA7F-45CC-B690-5F8E10A9ED4C}" type="pres">
      <dgm:prSet presAssocID="{297EB134-B8F1-4E61-8F28-C5DE5DED313A}" presName="rootText" presStyleLbl="node1" presStyleIdx="0" presStyleCnt="1" custScaleX="228604" custScaleY="220382" custLinFactNeighborX="-1479" custLinFactNeighborY="-30369"/>
      <dgm:spPr/>
    </dgm:pt>
    <dgm:pt modelId="{D1FB5CA2-7C00-49F3-9C76-F2207ED05101}" type="pres">
      <dgm:prSet presAssocID="{297EB134-B8F1-4E61-8F28-C5DE5DED313A}" presName="rootConnector" presStyleLbl="node1" presStyleIdx="0" presStyleCnt="1"/>
      <dgm:spPr/>
    </dgm:pt>
    <dgm:pt modelId="{73BD6316-A862-443A-9042-730197571827}" type="pres">
      <dgm:prSet presAssocID="{297EB134-B8F1-4E61-8F28-C5DE5DED313A}" presName="childShape" presStyleCnt="0"/>
      <dgm:spPr/>
    </dgm:pt>
    <dgm:pt modelId="{24744CEF-E879-4EBB-A33F-6BFB9DCFAE3A}" type="pres">
      <dgm:prSet presAssocID="{241829B1-D2A1-4058-8F9E-6C747EBDC46A}" presName="Name13" presStyleLbl="parChTrans1D2" presStyleIdx="0" presStyleCnt="5"/>
      <dgm:spPr/>
    </dgm:pt>
    <dgm:pt modelId="{F1BD9F63-E738-455C-BF68-BA8DD2C7F7D6}" type="pres">
      <dgm:prSet presAssocID="{7BC8D238-A498-4A5F-BB51-6984983F45F4}" presName="childText" presStyleLbl="bgAcc1" presStyleIdx="0" presStyleCnt="5" custScaleX="140857" custScaleY="174513">
        <dgm:presLayoutVars>
          <dgm:bulletEnabled val="1"/>
        </dgm:presLayoutVars>
      </dgm:prSet>
      <dgm:spPr/>
    </dgm:pt>
    <dgm:pt modelId="{462FFDE5-2E7A-46A1-AA59-5E4EB3077D7F}" type="pres">
      <dgm:prSet presAssocID="{F6A10BCC-D19B-45A0-B4AF-931C19711863}" presName="Name13" presStyleLbl="parChTrans1D2" presStyleIdx="1" presStyleCnt="5"/>
      <dgm:spPr/>
    </dgm:pt>
    <dgm:pt modelId="{1881CC21-2612-43D2-A5E9-A58320F78081}" type="pres">
      <dgm:prSet presAssocID="{38853B5D-D03A-4A90-90AD-61A4D5604CDC}" presName="childText" presStyleLbl="bgAcc1" presStyleIdx="1" presStyleCnt="5" custScaleX="142716" custScaleY="128321">
        <dgm:presLayoutVars>
          <dgm:bulletEnabled val="1"/>
        </dgm:presLayoutVars>
      </dgm:prSet>
      <dgm:spPr/>
    </dgm:pt>
    <dgm:pt modelId="{9EDEA8A6-2C5C-4F69-9ECE-BE158B453DF1}" type="pres">
      <dgm:prSet presAssocID="{666C59B8-450C-4CD7-B205-600FB8AF79EB}" presName="Name13" presStyleLbl="parChTrans1D2" presStyleIdx="2" presStyleCnt="5"/>
      <dgm:spPr/>
    </dgm:pt>
    <dgm:pt modelId="{9A9670AE-1463-4F8A-8C4D-7D34D5E11ADB}" type="pres">
      <dgm:prSet presAssocID="{437286A0-4BAB-42CF-8F35-BE3F841FE910}" presName="childText" presStyleLbl="bgAcc1" presStyleIdx="2" presStyleCnt="5" custScaleX="142716" custScaleY="128321">
        <dgm:presLayoutVars>
          <dgm:bulletEnabled val="1"/>
        </dgm:presLayoutVars>
      </dgm:prSet>
      <dgm:spPr/>
    </dgm:pt>
    <dgm:pt modelId="{7A5232EC-77BE-4EEC-AEE0-8612E3EF9E11}" type="pres">
      <dgm:prSet presAssocID="{323C8824-1821-4CD4-AE05-2AF53EA6A1D1}" presName="Name13" presStyleLbl="parChTrans1D2" presStyleIdx="3" presStyleCnt="5"/>
      <dgm:spPr/>
    </dgm:pt>
    <dgm:pt modelId="{3D1EE687-50F8-450B-B92B-28E0ECEAEFE1}" type="pres">
      <dgm:prSet presAssocID="{13FB48AB-6F00-4731-B59E-A7CAFF7A2DDD}" presName="childText" presStyleLbl="bgAcc1" presStyleIdx="3" presStyleCnt="5" custScaleX="142716" custScaleY="128321">
        <dgm:presLayoutVars>
          <dgm:bulletEnabled val="1"/>
        </dgm:presLayoutVars>
      </dgm:prSet>
      <dgm:spPr/>
    </dgm:pt>
    <dgm:pt modelId="{C858BDFB-7A47-4875-ABF6-E9A484FDCF9F}" type="pres">
      <dgm:prSet presAssocID="{51C953A5-8AFA-4048-9021-6EE7BA92FEE6}" presName="Name13" presStyleLbl="parChTrans1D2" presStyleIdx="4" presStyleCnt="5"/>
      <dgm:spPr/>
    </dgm:pt>
    <dgm:pt modelId="{7791FADC-2737-4F4B-B949-9765164C1D37}" type="pres">
      <dgm:prSet presAssocID="{E66F14A5-23E5-481D-990F-B491A9314FAF}" presName="childText" presStyleLbl="bgAcc1" presStyleIdx="4" presStyleCnt="5" custScaleX="142716" custScaleY="128321">
        <dgm:presLayoutVars>
          <dgm:bulletEnabled val="1"/>
        </dgm:presLayoutVars>
      </dgm:prSet>
      <dgm:spPr/>
    </dgm:pt>
  </dgm:ptLst>
  <dgm:cxnLst>
    <dgm:cxn modelId="{10FDDF05-C897-4613-8824-85DBB0502535}" type="presOf" srcId="{FF15BBEF-95C3-46F0-9790-FC9CF401D918}" destId="{67D0CD06-45CE-4322-AA0D-7501BA16DB6C}" srcOrd="0" destOrd="0" presId="urn:microsoft.com/office/officeart/2005/8/layout/hierarchy3"/>
    <dgm:cxn modelId="{3AD57A0C-F80D-40BA-91DD-341344D14927}" type="presOf" srcId="{38853B5D-D03A-4A90-90AD-61A4D5604CDC}" destId="{1881CC21-2612-43D2-A5E9-A58320F78081}" srcOrd="0" destOrd="0" presId="urn:microsoft.com/office/officeart/2005/8/layout/hierarchy3"/>
    <dgm:cxn modelId="{5CE2F613-105C-42A4-847E-B4D8940333D5}" type="presOf" srcId="{297EB134-B8F1-4E61-8F28-C5DE5DED313A}" destId="{D1FB5CA2-7C00-49F3-9C76-F2207ED05101}" srcOrd="1" destOrd="0" presId="urn:microsoft.com/office/officeart/2005/8/layout/hierarchy3"/>
    <dgm:cxn modelId="{B430DC14-4135-460E-ADA3-40B9FB792E6A}" type="presOf" srcId="{13FB48AB-6F00-4731-B59E-A7CAFF7A2DDD}" destId="{3D1EE687-50F8-450B-B92B-28E0ECEAEFE1}" srcOrd="0" destOrd="0" presId="urn:microsoft.com/office/officeart/2005/8/layout/hierarchy3"/>
    <dgm:cxn modelId="{E01A751E-298B-48A0-9BAC-022D62C7A17A}" srcId="{297EB134-B8F1-4E61-8F28-C5DE5DED313A}" destId="{13FB48AB-6F00-4731-B59E-A7CAFF7A2DDD}" srcOrd="3" destOrd="0" parTransId="{323C8824-1821-4CD4-AE05-2AF53EA6A1D1}" sibTransId="{CF3E0FEF-EFB0-4F23-991B-D9402059957C}"/>
    <dgm:cxn modelId="{08D7F95E-BF24-4E8B-ABAD-04567706CD60}" srcId="{297EB134-B8F1-4E61-8F28-C5DE5DED313A}" destId="{7BC8D238-A498-4A5F-BB51-6984983F45F4}" srcOrd="0" destOrd="0" parTransId="{241829B1-D2A1-4058-8F9E-6C747EBDC46A}" sibTransId="{5FCDEF6B-4DAC-4099-93CB-E6DA03D59748}"/>
    <dgm:cxn modelId="{B3C05360-D640-4096-8757-04B34681A233}" srcId="{297EB134-B8F1-4E61-8F28-C5DE5DED313A}" destId="{38853B5D-D03A-4A90-90AD-61A4D5604CDC}" srcOrd="1" destOrd="0" parTransId="{F6A10BCC-D19B-45A0-B4AF-931C19711863}" sibTransId="{D13D3614-207C-4B53-8C41-DE5FB27DE2C8}"/>
    <dgm:cxn modelId="{01A4655A-D112-44BE-9AF5-C8D603650AF6}" type="presOf" srcId="{51C953A5-8AFA-4048-9021-6EE7BA92FEE6}" destId="{C858BDFB-7A47-4875-ABF6-E9A484FDCF9F}" srcOrd="0" destOrd="0" presId="urn:microsoft.com/office/officeart/2005/8/layout/hierarchy3"/>
    <dgm:cxn modelId="{EC561289-F432-4453-9360-91573097239A}" srcId="{FF15BBEF-95C3-46F0-9790-FC9CF401D918}" destId="{297EB134-B8F1-4E61-8F28-C5DE5DED313A}" srcOrd="0" destOrd="0" parTransId="{79332978-1A39-4DE8-A71D-2CE838A6B965}" sibTransId="{F4DB5CF4-70F6-4A7E-AEB2-23ABE52E5444}"/>
    <dgm:cxn modelId="{90FC21A8-D3B2-4D40-BB38-9C504425B3E4}" type="presOf" srcId="{666C59B8-450C-4CD7-B205-600FB8AF79EB}" destId="{9EDEA8A6-2C5C-4F69-9ECE-BE158B453DF1}" srcOrd="0" destOrd="0" presId="urn:microsoft.com/office/officeart/2005/8/layout/hierarchy3"/>
    <dgm:cxn modelId="{5C6CB0B7-FD23-439C-95FD-EB77F7DC0AE4}" type="presOf" srcId="{7BC8D238-A498-4A5F-BB51-6984983F45F4}" destId="{F1BD9F63-E738-455C-BF68-BA8DD2C7F7D6}" srcOrd="0" destOrd="0" presId="urn:microsoft.com/office/officeart/2005/8/layout/hierarchy3"/>
    <dgm:cxn modelId="{68E213BB-F8D6-4123-A661-2E9924EAD6CF}" type="presOf" srcId="{297EB134-B8F1-4E61-8F28-C5DE5DED313A}" destId="{268E5889-CA7F-45CC-B690-5F8E10A9ED4C}" srcOrd="0" destOrd="0" presId="urn:microsoft.com/office/officeart/2005/8/layout/hierarchy3"/>
    <dgm:cxn modelId="{183A2CBB-6EE5-4C7C-A1BA-746AA88B4DD4}" type="presOf" srcId="{E66F14A5-23E5-481D-990F-B491A9314FAF}" destId="{7791FADC-2737-4F4B-B949-9765164C1D37}" srcOrd="0" destOrd="0" presId="urn:microsoft.com/office/officeart/2005/8/layout/hierarchy3"/>
    <dgm:cxn modelId="{B4FFA6C0-BAEA-480F-AD7C-705C7E8DF7AA}" type="presOf" srcId="{241829B1-D2A1-4058-8F9E-6C747EBDC46A}" destId="{24744CEF-E879-4EBB-A33F-6BFB9DCFAE3A}" srcOrd="0" destOrd="0" presId="urn:microsoft.com/office/officeart/2005/8/layout/hierarchy3"/>
    <dgm:cxn modelId="{C0942ED1-7F17-4FFD-8C33-B5455E1958D1}" type="presOf" srcId="{437286A0-4BAB-42CF-8F35-BE3F841FE910}" destId="{9A9670AE-1463-4F8A-8C4D-7D34D5E11ADB}" srcOrd="0" destOrd="0" presId="urn:microsoft.com/office/officeart/2005/8/layout/hierarchy3"/>
    <dgm:cxn modelId="{086792D4-3623-4F26-9426-A98802DAAF91}" srcId="{297EB134-B8F1-4E61-8F28-C5DE5DED313A}" destId="{437286A0-4BAB-42CF-8F35-BE3F841FE910}" srcOrd="2" destOrd="0" parTransId="{666C59B8-450C-4CD7-B205-600FB8AF79EB}" sibTransId="{826E04D0-F8BC-4576-82D7-1ACD92338669}"/>
    <dgm:cxn modelId="{1A1CA3D6-333A-44A1-826A-19CE4FF4413B}" type="presOf" srcId="{F6A10BCC-D19B-45A0-B4AF-931C19711863}" destId="{462FFDE5-2E7A-46A1-AA59-5E4EB3077D7F}" srcOrd="0" destOrd="0" presId="urn:microsoft.com/office/officeart/2005/8/layout/hierarchy3"/>
    <dgm:cxn modelId="{01D8D7EC-4EAF-4AF3-A1EE-AA7FB8A8281A}" type="presOf" srcId="{323C8824-1821-4CD4-AE05-2AF53EA6A1D1}" destId="{7A5232EC-77BE-4EEC-AEE0-8612E3EF9E11}" srcOrd="0" destOrd="0" presId="urn:microsoft.com/office/officeart/2005/8/layout/hierarchy3"/>
    <dgm:cxn modelId="{F42C3EF0-653B-4549-8C48-D3436424EA7B}" srcId="{297EB134-B8F1-4E61-8F28-C5DE5DED313A}" destId="{E66F14A5-23E5-481D-990F-B491A9314FAF}" srcOrd="4" destOrd="0" parTransId="{51C953A5-8AFA-4048-9021-6EE7BA92FEE6}" sibTransId="{FE21D12E-F7D3-4963-8B87-F7936399EBFA}"/>
    <dgm:cxn modelId="{4BF90B68-EEA0-4908-A6BD-0DFE59B48816}" type="presParOf" srcId="{67D0CD06-45CE-4322-AA0D-7501BA16DB6C}" destId="{E0F3AB47-8C65-42AD-9D3F-CB7BBD61DF61}" srcOrd="0" destOrd="0" presId="urn:microsoft.com/office/officeart/2005/8/layout/hierarchy3"/>
    <dgm:cxn modelId="{2F0E25DD-BEF9-4BA9-839A-383EBDE35F15}" type="presParOf" srcId="{E0F3AB47-8C65-42AD-9D3F-CB7BBD61DF61}" destId="{93781C12-0BE3-4CF3-B306-B7B810400228}" srcOrd="0" destOrd="0" presId="urn:microsoft.com/office/officeart/2005/8/layout/hierarchy3"/>
    <dgm:cxn modelId="{27937C8E-5CCE-4A0F-8035-AFBBA1614A60}" type="presParOf" srcId="{93781C12-0BE3-4CF3-B306-B7B810400228}" destId="{268E5889-CA7F-45CC-B690-5F8E10A9ED4C}" srcOrd="0" destOrd="0" presId="urn:microsoft.com/office/officeart/2005/8/layout/hierarchy3"/>
    <dgm:cxn modelId="{58402ADA-21D2-4800-BBD7-B9978C62AEC6}" type="presParOf" srcId="{93781C12-0BE3-4CF3-B306-B7B810400228}" destId="{D1FB5CA2-7C00-49F3-9C76-F2207ED05101}" srcOrd="1" destOrd="0" presId="urn:microsoft.com/office/officeart/2005/8/layout/hierarchy3"/>
    <dgm:cxn modelId="{BAFDA977-74BA-48E8-A7FE-D6A5C1AA5926}" type="presParOf" srcId="{E0F3AB47-8C65-42AD-9D3F-CB7BBD61DF61}" destId="{73BD6316-A862-443A-9042-730197571827}" srcOrd="1" destOrd="0" presId="urn:microsoft.com/office/officeart/2005/8/layout/hierarchy3"/>
    <dgm:cxn modelId="{B0E41B09-18D7-4792-807C-ED97C08ECA0E}" type="presParOf" srcId="{73BD6316-A862-443A-9042-730197571827}" destId="{24744CEF-E879-4EBB-A33F-6BFB9DCFAE3A}" srcOrd="0" destOrd="0" presId="urn:microsoft.com/office/officeart/2005/8/layout/hierarchy3"/>
    <dgm:cxn modelId="{54EAC7E0-5FA5-403F-A462-A7A985A22962}" type="presParOf" srcId="{73BD6316-A862-443A-9042-730197571827}" destId="{F1BD9F63-E738-455C-BF68-BA8DD2C7F7D6}" srcOrd="1" destOrd="0" presId="urn:microsoft.com/office/officeart/2005/8/layout/hierarchy3"/>
    <dgm:cxn modelId="{02191A9D-3A16-40B1-8080-4AAB811A78FD}" type="presParOf" srcId="{73BD6316-A862-443A-9042-730197571827}" destId="{462FFDE5-2E7A-46A1-AA59-5E4EB3077D7F}" srcOrd="2" destOrd="0" presId="urn:microsoft.com/office/officeart/2005/8/layout/hierarchy3"/>
    <dgm:cxn modelId="{229CC730-962F-48BE-B4A1-A57302717F8D}" type="presParOf" srcId="{73BD6316-A862-443A-9042-730197571827}" destId="{1881CC21-2612-43D2-A5E9-A58320F78081}" srcOrd="3" destOrd="0" presId="urn:microsoft.com/office/officeart/2005/8/layout/hierarchy3"/>
    <dgm:cxn modelId="{B4AA78B4-81FF-467B-BC2E-9CD4638E3565}" type="presParOf" srcId="{73BD6316-A862-443A-9042-730197571827}" destId="{9EDEA8A6-2C5C-4F69-9ECE-BE158B453DF1}" srcOrd="4" destOrd="0" presId="urn:microsoft.com/office/officeart/2005/8/layout/hierarchy3"/>
    <dgm:cxn modelId="{0E904F4A-006D-4F5E-ACCF-5BC80EF25886}" type="presParOf" srcId="{73BD6316-A862-443A-9042-730197571827}" destId="{9A9670AE-1463-4F8A-8C4D-7D34D5E11ADB}" srcOrd="5" destOrd="0" presId="urn:microsoft.com/office/officeart/2005/8/layout/hierarchy3"/>
    <dgm:cxn modelId="{5B3B6550-658C-4DDD-9727-AD9261FC18A1}" type="presParOf" srcId="{73BD6316-A862-443A-9042-730197571827}" destId="{7A5232EC-77BE-4EEC-AEE0-8612E3EF9E11}" srcOrd="6" destOrd="0" presId="urn:microsoft.com/office/officeart/2005/8/layout/hierarchy3"/>
    <dgm:cxn modelId="{CBDFDC88-8CA3-4DBF-BA8F-6045A63BD0DE}" type="presParOf" srcId="{73BD6316-A862-443A-9042-730197571827}" destId="{3D1EE687-50F8-450B-B92B-28E0ECEAEFE1}" srcOrd="7" destOrd="0" presId="urn:microsoft.com/office/officeart/2005/8/layout/hierarchy3"/>
    <dgm:cxn modelId="{961041B0-35A3-4DE9-8206-71FF18B94DFC}" type="presParOf" srcId="{73BD6316-A862-443A-9042-730197571827}" destId="{C858BDFB-7A47-4875-ABF6-E9A484FDCF9F}" srcOrd="8" destOrd="0" presId="urn:microsoft.com/office/officeart/2005/8/layout/hierarchy3"/>
    <dgm:cxn modelId="{48A241CC-4992-4883-BF75-54A61AACF041}" type="presParOf" srcId="{73BD6316-A862-443A-9042-730197571827}" destId="{7791FADC-2737-4F4B-B949-9765164C1D37}"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FF15BBEF-95C3-46F0-9790-FC9CF401D91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97EB134-B8F1-4E61-8F28-C5DE5DED313A}">
      <dgm:prSet phldrT="[Text]"/>
      <dgm:spPr>
        <a:solidFill>
          <a:schemeClr val="accent1"/>
        </a:solidFill>
      </dgm:spPr>
      <dgm:t>
        <a:bodyPr/>
        <a:lstStyle/>
        <a:p>
          <a:r>
            <a:rPr lang="en-US"/>
            <a:t>Public Health</a:t>
          </a:r>
        </a:p>
        <a:p>
          <a:r>
            <a:rPr lang="en-US"/>
            <a:t>PE 40 </a:t>
          </a:r>
        </a:p>
      </dgm:t>
    </dgm:pt>
    <dgm:pt modelId="{79332978-1A39-4DE8-A71D-2CE838A6B965}" type="parTrans" cxnId="{EC561289-F432-4453-9360-91573097239A}">
      <dgm:prSet/>
      <dgm:spPr/>
      <dgm:t>
        <a:bodyPr/>
        <a:lstStyle/>
        <a:p>
          <a:endParaRPr lang="en-US"/>
        </a:p>
      </dgm:t>
    </dgm:pt>
    <dgm:pt modelId="{F4DB5CF4-70F6-4A7E-AEB2-23ABE52E5444}" type="sibTrans" cxnId="{EC561289-F432-4453-9360-91573097239A}">
      <dgm:prSet/>
      <dgm:spPr/>
      <dgm:t>
        <a:bodyPr/>
        <a:lstStyle/>
        <a:p>
          <a:endParaRPr lang="en-US"/>
        </a:p>
      </dgm:t>
    </dgm:pt>
    <dgm:pt modelId="{7BC8D238-A498-4A5F-BB51-6984983F45F4}">
      <dgm:prSet phldrT="[Text]" custT="1"/>
      <dgm:spPr>
        <a:solidFill>
          <a:schemeClr val="accent1">
            <a:lumMod val="20000"/>
            <a:lumOff val="80000"/>
            <a:alpha val="90000"/>
          </a:schemeClr>
        </a:solidFill>
      </dgm:spPr>
      <dgm:t>
        <a:bodyPr/>
        <a:lstStyle/>
        <a:p>
          <a:pPr algn="ctr">
            <a:spcAft>
              <a:spcPct val="35000"/>
            </a:spcAft>
          </a:pPr>
          <a:r>
            <a:rPr lang="en-US" sz="2500"/>
            <a:t>PE40-01</a:t>
          </a:r>
        </a:p>
        <a:p>
          <a:pPr algn="l">
            <a:spcAft>
              <a:spcPts val="0"/>
            </a:spcAft>
          </a:pPr>
          <a:r>
            <a:rPr lang="en-US" sz="2500"/>
            <a:t> WIC NSA: </a:t>
          </a:r>
        </a:p>
        <a:p>
          <a:pPr algn="l">
            <a:spcAft>
              <a:spcPts val="0"/>
            </a:spcAft>
          </a:pPr>
          <a:r>
            <a:rPr lang="en-US" sz="2500"/>
            <a:t>July – September</a:t>
          </a:r>
        </a:p>
      </dgm:t>
    </dgm:pt>
    <dgm:pt modelId="{241829B1-D2A1-4058-8F9E-6C747EBDC46A}" type="parTrans" cxnId="{08D7F95E-BF24-4E8B-ABAD-04567706CD60}">
      <dgm:prSet/>
      <dgm:spPr/>
      <dgm:t>
        <a:bodyPr/>
        <a:lstStyle/>
        <a:p>
          <a:endParaRPr lang="en-US"/>
        </a:p>
      </dgm:t>
    </dgm:pt>
    <dgm:pt modelId="{5FCDEF6B-4DAC-4099-93CB-E6DA03D59748}" type="sibTrans" cxnId="{08D7F95E-BF24-4E8B-ABAD-04567706CD60}">
      <dgm:prSet/>
      <dgm:spPr/>
      <dgm:t>
        <a:bodyPr/>
        <a:lstStyle/>
        <a:p>
          <a:endParaRPr lang="en-US"/>
        </a:p>
      </dgm:t>
    </dgm:pt>
    <dgm:pt modelId="{38853B5D-D03A-4A90-90AD-61A4D5604CDC}">
      <dgm:prSet phldrT="[Text]"/>
      <dgm:spPr>
        <a:solidFill>
          <a:schemeClr val="accent1">
            <a:lumMod val="20000"/>
            <a:lumOff val="80000"/>
            <a:alpha val="90000"/>
          </a:schemeClr>
        </a:solidFill>
      </dgm:spPr>
      <dgm:t>
        <a:bodyPr/>
        <a:lstStyle/>
        <a:p>
          <a:pPr algn="ctr"/>
          <a:r>
            <a:rPr lang="en-US"/>
            <a:t>PE40-02</a:t>
          </a:r>
        </a:p>
        <a:p>
          <a:pPr algn="l"/>
          <a:r>
            <a:rPr lang="en-US"/>
            <a:t>WIC NSA: October - June</a:t>
          </a:r>
        </a:p>
      </dgm:t>
    </dgm:pt>
    <dgm:pt modelId="{F6A10BCC-D19B-45A0-B4AF-931C19711863}" type="parTrans" cxnId="{B3C05360-D640-4096-8757-04B34681A233}">
      <dgm:prSet/>
      <dgm:spPr/>
      <dgm:t>
        <a:bodyPr/>
        <a:lstStyle/>
        <a:p>
          <a:endParaRPr lang="en-US"/>
        </a:p>
      </dgm:t>
    </dgm:pt>
    <dgm:pt modelId="{D13D3614-207C-4B53-8C41-DE5FB27DE2C8}" type="sibTrans" cxnId="{B3C05360-D640-4096-8757-04B34681A233}">
      <dgm:prSet/>
      <dgm:spPr/>
      <dgm:t>
        <a:bodyPr/>
        <a:lstStyle/>
        <a:p>
          <a:endParaRPr lang="en-US"/>
        </a:p>
      </dgm:t>
    </dgm:pt>
    <dgm:pt modelId="{437286A0-4BAB-42CF-8F35-BE3F841FE910}">
      <dgm:prSet phldrT="[Text]"/>
      <dgm:spPr>
        <a:solidFill>
          <a:schemeClr val="accent1">
            <a:lumMod val="20000"/>
            <a:lumOff val="80000"/>
            <a:alpha val="90000"/>
          </a:schemeClr>
        </a:solidFill>
      </dgm:spPr>
      <dgm:t>
        <a:bodyPr/>
        <a:lstStyle/>
        <a:p>
          <a:pPr algn="ctr">
            <a:spcAft>
              <a:spcPct val="35000"/>
            </a:spcAft>
          </a:pPr>
          <a:r>
            <a:rPr lang="en-US"/>
            <a:t>PE40-03</a:t>
          </a:r>
        </a:p>
        <a:p>
          <a:pPr algn="l">
            <a:spcAft>
              <a:spcPts val="0"/>
            </a:spcAft>
          </a:pPr>
          <a:r>
            <a:rPr lang="en-US"/>
            <a:t>BFPC:</a:t>
          </a:r>
        </a:p>
        <a:p>
          <a:pPr algn="l">
            <a:spcAft>
              <a:spcPts val="0"/>
            </a:spcAft>
          </a:pPr>
          <a:r>
            <a:rPr lang="en-US"/>
            <a:t>July - September</a:t>
          </a:r>
        </a:p>
      </dgm:t>
    </dgm:pt>
    <dgm:pt modelId="{666C59B8-450C-4CD7-B205-600FB8AF79EB}" type="parTrans" cxnId="{086792D4-3623-4F26-9426-A98802DAAF91}">
      <dgm:prSet/>
      <dgm:spPr/>
      <dgm:t>
        <a:bodyPr/>
        <a:lstStyle/>
        <a:p>
          <a:endParaRPr lang="en-US"/>
        </a:p>
      </dgm:t>
    </dgm:pt>
    <dgm:pt modelId="{826E04D0-F8BC-4576-82D7-1ACD92338669}" type="sibTrans" cxnId="{086792D4-3623-4F26-9426-A98802DAAF91}">
      <dgm:prSet/>
      <dgm:spPr/>
      <dgm:t>
        <a:bodyPr/>
        <a:lstStyle/>
        <a:p>
          <a:endParaRPr lang="en-US"/>
        </a:p>
      </dgm:t>
    </dgm:pt>
    <dgm:pt modelId="{13FB48AB-6F00-4731-B59E-A7CAFF7A2DDD}">
      <dgm:prSet phldrT="[Text]"/>
      <dgm:spPr>
        <a:solidFill>
          <a:schemeClr val="accent1">
            <a:lumMod val="20000"/>
            <a:lumOff val="80000"/>
            <a:alpha val="90000"/>
          </a:schemeClr>
        </a:solidFill>
      </dgm:spPr>
      <dgm:t>
        <a:bodyPr/>
        <a:lstStyle/>
        <a:p>
          <a:pPr algn="ctr">
            <a:spcAft>
              <a:spcPct val="35000"/>
            </a:spcAft>
          </a:pPr>
          <a:r>
            <a:rPr lang="en-US"/>
            <a:t>PE40-04</a:t>
          </a:r>
        </a:p>
        <a:p>
          <a:pPr algn="l">
            <a:spcAft>
              <a:spcPts val="0"/>
            </a:spcAft>
          </a:pPr>
          <a:r>
            <a:rPr lang="en-US"/>
            <a:t>BFPC: </a:t>
          </a:r>
        </a:p>
        <a:p>
          <a:pPr algn="l">
            <a:spcAft>
              <a:spcPts val="0"/>
            </a:spcAft>
          </a:pPr>
          <a:r>
            <a:rPr lang="en-US"/>
            <a:t>October - June</a:t>
          </a:r>
        </a:p>
      </dgm:t>
    </dgm:pt>
    <dgm:pt modelId="{323C8824-1821-4CD4-AE05-2AF53EA6A1D1}" type="parTrans" cxnId="{E01A751E-298B-48A0-9BAC-022D62C7A17A}">
      <dgm:prSet/>
      <dgm:spPr/>
      <dgm:t>
        <a:bodyPr/>
        <a:lstStyle/>
        <a:p>
          <a:endParaRPr lang="en-US"/>
        </a:p>
      </dgm:t>
    </dgm:pt>
    <dgm:pt modelId="{CF3E0FEF-EFB0-4F23-991B-D9402059957C}" type="sibTrans" cxnId="{E01A751E-298B-48A0-9BAC-022D62C7A17A}">
      <dgm:prSet/>
      <dgm:spPr/>
      <dgm:t>
        <a:bodyPr/>
        <a:lstStyle/>
        <a:p>
          <a:endParaRPr lang="en-US"/>
        </a:p>
      </dgm:t>
    </dgm:pt>
    <dgm:pt modelId="{E66F14A5-23E5-481D-990F-B491A9314FAF}">
      <dgm:prSet phldrT="[Text]"/>
      <dgm:spPr>
        <a:solidFill>
          <a:schemeClr val="accent1">
            <a:lumMod val="20000"/>
            <a:lumOff val="80000"/>
            <a:alpha val="90000"/>
          </a:schemeClr>
        </a:solidFill>
      </dgm:spPr>
      <dgm:t>
        <a:bodyPr/>
        <a:lstStyle/>
        <a:p>
          <a:r>
            <a:rPr lang="en-US"/>
            <a:t>PE40-05</a:t>
          </a:r>
        </a:p>
        <a:p>
          <a:r>
            <a:rPr lang="en-US"/>
            <a:t>WIC Farmers Market</a:t>
          </a:r>
        </a:p>
      </dgm:t>
    </dgm:pt>
    <dgm:pt modelId="{51C953A5-8AFA-4048-9021-6EE7BA92FEE6}" type="parTrans" cxnId="{F42C3EF0-653B-4549-8C48-D3436424EA7B}">
      <dgm:prSet/>
      <dgm:spPr/>
      <dgm:t>
        <a:bodyPr/>
        <a:lstStyle/>
        <a:p>
          <a:endParaRPr lang="en-US"/>
        </a:p>
      </dgm:t>
    </dgm:pt>
    <dgm:pt modelId="{FE21D12E-F7D3-4963-8B87-F7936399EBFA}" type="sibTrans" cxnId="{F42C3EF0-653B-4549-8C48-D3436424EA7B}">
      <dgm:prSet/>
      <dgm:spPr/>
      <dgm:t>
        <a:bodyPr/>
        <a:lstStyle/>
        <a:p>
          <a:endParaRPr lang="en-US"/>
        </a:p>
      </dgm:t>
    </dgm:pt>
    <dgm:pt modelId="{67D0CD06-45CE-4322-AA0D-7501BA16DB6C}" type="pres">
      <dgm:prSet presAssocID="{FF15BBEF-95C3-46F0-9790-FC9CF401D918}" presName="diagram" presStyleCnt="0">
        <dgm:presLayoutVars>
          <dgm:chPref val="1"/>
          <dgm:dir/>
          <dgm:animOne val="branch"/>
          <dgm:animLvl val="lvl"/>
          <dgm:resizeHandles/>
        </dgm:presLayoutVars>
      </dgm:prSet>
      <dgm:spPr/>
    </dgm:pt>
    <dgm:pt modelId="{E0F3AB47-8C65-42AD-9D3F-CB7BBD61DF61}" type="pres">
      <dgm:prSet presAssocID="{297EB134-B8F1-4E61-8F28-C5DE5DED313A}" presName="root" presStyleCnt="0"/>
      <dgm:spPr/>
    </dgm:pt>
    <dgm:pt modelId="{93781C12-0BE3-4CF3-B306-B7B810400228}" type="pres">
      <dgm:prSet presAssocID="{297EB134-B8F1-4E61-8F28-C5DE5DED313A}" presName="rootComposite" presStyleCnt="0"/>
      <dgm:spPr/>
    </dgm:pt>
    <dgm:pt modelId="{268E5889-CA7F-45CC-B690-5F8E10A9ED4C}" type="pres">
      <dgm:prSet presAssocID="{297EB134-B8F1-4E61-8F28-C5DE5DED313A}" presName="rootText" presStyleLbl="node1" presStyleIdx="0" presStyleCnt="1" custScaleX="189012" custScaleY="161766"/>
      <dgm:spPr/>
    </dgm:pt>
    <dgm:pt modelId="{D1FB5CA2-7C00-49F3-9C76-F2207ED05101}" type="pres">
      <dgm:prSet presAssocID="{297EB134-B8F1-4E61-8F28-C5DE5DED313A}" presName="rootConnector" presStyleLbl="node1" presStyleIdx="0" presStyleCnt="1"/>
      <dgm:spPr/>
    </dgm:pt>
    <dgm:pt modelId="{73BD6316-A862-443A-9042-730197571827}" type="pres">
      <dgm:prSet presAssocID="{297EB134-B8F1-4E61-8F28-C5DE5DED313A}" presName="childShape" presStyleCnt="0"/>
      <dgm:spPr/>
    </dgm:pt>
    <dgm:pt modelId="{24744CEF-E879-4EBB-A33F-6BFB9DCFAE3A}" type="pres">
      <dgm:prSet presAssocID="{241829B1-D2A1-4058-8F9E-6C747EBDC46A}" presName="Name13" presStyleLbl="parChTrans1D2" presStyleIdx="0" presStyleCnt="5"/>
      <dgm:spPr/>
    </dgm:pt>
    <dgm:pt modelId="{F1BD9F63-E738-455C-BF68-BA8DD2C7F7D6}" type="pres">
      <dgm:prSet presAssocID="{7BC8D238-A498-4A5F-BB51-6984983F45F4}" presName="childText" presStyleLbl="bgAcc1" presStyleIdx="0" presStyleCnt="5" custScaleX="156756" custScaleY="144820">
        <dgm:presLayoutVars>
          <dgm:bulletEnabled val="1"/>
        </dgm:presLayoutVars>
      </dgm:prSet>
      <dgm:spPr/>
    </dgm:pt>
    <dgm:pt modelId="{462FFDE5-2E7A-46A1-AA59-5E4EB3077D7F}" type="pres">
      <dgm:prSet presAssocID="{F6A10BCC-D19B-45A0-B4AF-931C19711863}" presName="Name13" presStyleLbl="parChTrans1D2" presStyleIdx="1" presStyleCnt="5"/>
      <dgm:spPr/>
    </dgm:pt>
    <dgm:pt modelId="{1881CC21-2612-43D2-A5E9-A58320F78081}" type="pres">
      <dgm:prSet presAssocID="{38853B5D-D03A-4A90-90AD-61A4D5604CDC}" presName="childText" presStyleLbl="bgAcc1" presStyleIdx="1" presStyleCnt="5" custScaleX="142716" custScaleY="128321">
        <dgm:presLayoutVars>
          <dgm:bulletEnabled val="1"/>
        </dgm:presLayoutVars>
      </dgm:prSet>
      <dgm:spPr/>
    </dgm:pt>
    <dgm:pt modelId="{9EDEA8A6-2C5C-4F69-9ECE-BE158B453DF1}" type="pres">
      <dgm:prSet presAssocID="{666C59B8-450C-4CD7-B205-600FB8AF79EB}" presName="Name13" presStyleLbl="parChTrans1D2" presStyleIdx="2" presStyleCnt="5"/>
      <dgm:spPr/>
    </dgm:pt>
    <dgm:pt modelId="{9A9670AE-1463-4F8A-8C4D-7D34D5E11ADB}" type="pres">
      <dgm:prSet presAssocID="{437286A0-4BAB-42CF-8F35-BE3F841FE910}" presName="childText" presStyleLbl="bgAcc1" presStyleIdx="2" presStyleCnt="5" custScaleX="142716" custScaleY="128321">
        <dgm:presLayoutVars>
          <dgm:bulletEnabled val="1"/>
        </dgm:presLayoutVars>
      </dgm:prSet>
      <dgm:spPr/>
    </dgm:pt>
    <dgm:pt modelId="{7A5232EC-77BE-4EEC-AEE0-8612E3EF9E11}" type="pres">
      <dgm:prSet presAssocID="{323C8824-1821-4CD4-AE05-2AF53EA6A1D1}" presName="Name13" presStyleLbl="parChTrans1D2" presStyleIdx="3" presStyleCnt="5"/>
      <dgm:spPr/>
    </dgm:pt>
    <dgm:pt modelId="{3D1EE687-50F8-450B-B92B-28E0ECEAEFE1}" type="pres">
      <dgm:prSet presAssocID="{13FB48AB-6F00-4731-B59E-A7CAFF7A2DDD}" presName="childText" presStyleLbl="bgAcc1" presStyleIdx="3" presStyleCnt="5" custScaleX="142716" custScaleY="128321">
        <dgm:presLayoutVars>
          <dgm:bulletEnabled val="1"/>
        </dgm:presLayoutVars>
      </dgm:prSet>
      <dgm:spPr/>
    </dgm:pt>
    <dgm:pt modelId="{C858BDFB-7A47-4875-ABF6-E9A484FDCF9F}" type="pres">
      <dgm:prSet presAssocID="{51C953A5-8AFA-4048-9021-6EE7BA92FEE6}" presName="Name13" presStyleLbl="parChTrans1D2" presStyleIdx="4" presStyleCnt="5"/>
      <dgm:spPr/>
    </dgm:pt>
    <dgm:pt modelId="{7791FADC-2737-4F4B-B949-9765164C1D37}" type="pres">
      <dgm:prSet presAssocID="{E66F14A5-23E5-481D-990F-B491A9314FAF}" presName="childText" presStyleLbl="bgAcc1" presStyleIdx="4" presStyleCnt="5" custScaleX="142716" custScaleY="128321" custLinFactNeighborX="1087" custLinFactNeighborY="255">
        <dgm:presLayoutVars>
          <dgm:bulletEnabled val="1"/>
        </dgm:presLayoutVars>
      </dgm:prSet>
      <dgm:spPr/>
    </dgm:pt>
  </dgm:ptLst>
  <dgm:cxnLst>
    <dgm:cxn modelId="{10FDDF05-C897-4613-8824-85DBB0502535}" type="presOf" srcId="{FF15BBEF-95C3-46F0-9790-FC9CF401D918}" destId="{67D0CD06-45CE-4322-AA0D-7501BA16DB6C}" srcOrd="0" destOrd="0" presId="urn:microsoft.com/office/officeart/2005/8/layout/hierarchy3"/>
    <dgm:cxn modelId="{3AD57A0C-F80D-40BA-91DD-341344D14927}" type="presOf" srcId="{38853B5D-D03A-4A90-90AD-61A4D5604CDC}" destId="{1881CC21-2612-43D2-A5E9-A58320F78081}" srcOrd="0" destOrd="0" presId="urn:microsoft.com/office/officeart/2005/8/layout/hierarchy3"/>
    <dgm:cxn modelId="{5CE2F613-105C-42A4-847E-B4D8940333D5}" type="presOf" srcId="{297EB134-B8F1-4E61-8F28-C5DE5DED313A}" destId="{D1FB5CA2-7C00-49F3-9C76-F2207ED05101}" srcOrd="1" destOrd="0" presId="urn:microsoft.com/office/officeart/2005/8/layout/hierarchy3"/>
    <dgm:cxn modelId="{B430DC14-4135-460E-ADA3-40B9FB792E6A}" type="presOf" srcId="{13FB48AB-6F00-4731-B59E-A7CAFF7A2DDD}" destId="{3D1EE687-50F8-450B-B92B-28E0ECEAEFE1}" srcOrd="0" destOrd="0" presId="urn:microsoft.com/office/officeart/2005/8/layout/hierarchy3"/>
    <dgm:cxn modelId="{E01A751E-298B-48A0-9BAC-022D62C7A17A}" srcId="{297EB134-B8F1-4E61-8F28-C5DE5DED313A}" destId="{13FB48AB-6F00-4731-B59E-A7CAFF7A2DDD}" srcOrd="3" destOrd="0" parTransId="{323C8824-1821-4CD4-AE05-2AF53EA6A1D1}" sibTransId="{CF3E0FEF-EFB0-4F23-991B-D9402059957C}"/>
    <dgm:cxn modelId="{08D7F95E-BF24-4E8B-ABAD-04567706CD60}" srcId="{297EB134-B8F1-4E61-8F28-C5DE5DED313A}" destId="{7BC8D238-A498-4A5F-BB51-6984983F45F4}" srcOrd="0" destOrd="0" parTransId="{241829B1-D2A1-4058-8F9E-6C747EBDC46A}" sibTransId="{5FCDEF6B-4DAC-4099-93CB-E6DA03D59748}"/>
    <dgm:cxn modelId="{B3C05360-D640-4096-8757-04B34681A233}" srcId="{297EB134-B8F1-4E61-8F28-C5DE5DED313A}" destId="{38853B5D-D03A-4A90-90AD-61A4D5604CDC}" srcOrd="1" destOrd="0" parTransId="{F6A10BCC-D19B-45A0-B4AF-931C19711863}" sibTransId="{D13D3614-207C-4B53-8C41-DE5FB27DE2C8}"/>
    <dgm:cxn modelId="{01A4655A-D112-44BE-9AF5-C8D603650AF6}" type="presOf" srcId="{51C953A5-8AFA-4048-9021-6EE7BA92FEE6}" destId="{C858BDFB-7A47-4875-ABF6-E9A484FDCF9F}" srcOrd="0" destOrd="0" presId="urn:microsoft.com/office/officeart/2005/8/layout/hierarchy3"/>
    <dgm:cxn modelId="{EC561289-F432-4453-9360-91573097239A}" srcId="{FF15BBEF-95C3-46F0-9790-FC9CF401D918}" destId="{297EB134-B8F1-4E61-8F28-C5DE5DED313A}" srcOrd="0" destOrd="0" parTransId="{79332978-1A39-4DE8-A71D-2CE838A6B965}" sibTransId="{F4DB5CF4-70F6-4A7E-AEB2-23ABE52E5444}"/>
    <dgm:cxn modelId="{90FC21A8-D3B2-4D40-BB38-9C504425B3E4}" type="presOf" srcId="{666C59B8-450C-4CD7-B205-600FB8AF79EB}" destId="{9EDEA8A6-2C5C-4F69-9ECE-BE158B453DF1}" srcOrd="0" destOrd="0" presId="urn:microsoft.com/office/officeart/2005/8/layout/hierarchy3"/>
    <dgm:cxn modelId="{5C6CB0B7-FD23-439C-95FD-EB77F7DC0AE4}" type="presOf" srcId="{7BC8D238-A498-4A5F-BB51-6984983F45F4}" destId="{F1BD9F63-E738-455C-BF68-BA8DD2C7F7D6}" srcOrd="0" destOrd="0" presId="urn:microsoft.com/office/officeart/2005/8/layout/hierarchy3"/>
    <dgm:cxn modelId="{68E213BB-F8D6-4123-A661-2E9924EAD6CF}" type="presOf" srcId="{297EB134-B8F1-4E61-8F28-C5DE5DED313A}" destId="{268E5889-CA7F-45CC-B690-5F8E10A9ED4C}" srcOrd="0" destOrd="0" presId="urn:microsoft.com/office/officeart/2005/8/layout/hierarchy3"/>
    <dgm:cxn modelId="{183A2CBB-6EE5-4C7C-A1BA-746AA88B4DD4}" type="presOf" srcId="{E66F14A5-23E5-481D-990F-B491A9314FAF}" destId="{7791FADC-2737-4F4B-B949-9765164C1D37}" srcOrd="0" destOrd="0" presId="urn:microsoft.com/office/officeart/2005/8/layout/hierarchy3"/>
    <dgm:cxn modelId="{B4FFA6C0-BAEA-480F-AD7C-705C7E8DF7AA}" type="presOf" srcId="{241829B1-D2A1-4058-8F9E-6C747EBDC46A}" destId="{24744CEF-E879-4EBB-A33F-6BFB9DCFAE3A}" srcOrd="0" destOrd="0" presId="urn:microsoft.com/office/officeart/2005/8/layout/hierarchy3"/>
    <dgm:cxn modelId="{C0942ED1-7F17-4FFD-8C33-B5455E1958D1}" type="presOf" srcId="{437286A0-4BAB-42CF-8F35-BE3F841FE910}" destId="{9A9670AE-1463-4F8A-8C4D-7D34D5E11ADB}" srcOrd="0" destOrd="0" presId="urn:microsoft.com/office/officeart/2005/8/layout/hierarchy3"/>
    <dgm:cxn modelId="{086792D4-3623-4F26-9426-A98802DAAF91}" srcId="{297EB134-B8F1-4E61-8F28-C5DE5DED313A}" destId="{437286A0-4BAB-42CF-8F35-BE3F841FE910}" srcOrd="2" destOrd="0" parTransId="{666C59B8-450C-4CD7-B205-600FB8AF79EB}" sibTransId="{826E04D0-F8BC-4576-82D7-1ACD92338669}"/>
    <dgm:cxn modelId="{1A1CA3D6-333A-44A1-826A-19CE4FF4413B}" type="presOf" srcId="{F6A10BCC-D19B-45A0-B4AF-931C19711863}" destId="{462FFDE5-2E7A-46A1-AA59-5E4EB3077D7F}" srcOrd="0" destOrd="0" presId="urn:microsoft.com/office/officeart/2005/8/layout/hierarchy3"/>
    <dgm:cxn modelId="{01D8D7EC-4EAF-4AF3-A1EE-AA7FB8A8281A}" type="presOf" srcId="{323C8824-1821-4CD4-AE05-2AF53EA6A1D1}" destId="{7A5232EC-77BE-4EEC-AEE0-8612E3EF9E11}" srcOrd="0" destOrd="0" presId="urn:microsoft.com/office/officeart/2005/8/layout/hierarchy3"/>
    <dgm:cxn modelId="{F42C3EF0-653B-4549-8C48-D3436424EA7B}" srcId="{297EB134-B8F1-4E61-8F28-C5DE5DED313A}" destId="{E66F14A5-23E5-481D-990F-B491A9314FAF}" srcOrd="4" destOrd="0" parTransId="{51C953A5-8AFA-4048-9021-6EE7BA92FEE6}" sibTransId="{FE21D12E-F7D3-4963-8B87-F7936399EBFA}"/>
    <dgm:cxn modelId="{4BF90B68-EEA0-4908-A6BD-0DFE59B48816}" type="presParOf" srcId="{67D0CD06-45CE-4322-AA0D-7501BA16DB6C}" destId="{E0F3AB47-8C65-42AD-9D3F-CB7BBD61DF61}" srcOrd="0" destOrd="0" presId="urn:microsoft.com/office/officeart/2005/8/layout/hierarchy3"/>
    <dgm:cxn modelId="{2F0E25DD-BEF9-4BA9-839A-383EBDE35F15}" type="presParOf" srcId="{E0F3AB47-8C65-42AD-9D3F-CB7BBD61DF61}" destId="{93781C12-0BE3-4CF3-B306-B7B810400228}" srcOrd="0" destOrd="0" presId="urn:microsoft.com/office/officeart/2005/8/layout/hierarchy3"/>
    <dgm:cxn modelId="{27937C8E-5CCE-4A0F-8035-AFBBA1614A60}" type="presParOf" srcId="{93781C12-0BE3-4CF3-B306-B7B810400228}" destId="{268E5889-CA7F-45CC-B690-5F8E10A9ED4C}" srcOrd="0" destOrd="0" presId="urn:microsoft.com/office/officeart/2005/8/layout/hierarchy3"/>
    <dgm:cxn modelId="{58402ADA-21D2-4800-BBD7-B9978C62AEC6}" type="presParOf" srcId="{93781C12-0BE3-4CF3-B306-B7B810400228}" destId="{D1FB5CA2-7C00-49F3-9C76-F2207ED05101}" srcOrd="1" destOrd="0" presId="urn:microsoft.com/office/officeart/2005/8/layout/hierarchy3"/>
    <dgm:cxn modelId="{BAFDA977-74BA-48E8-A7FE-D6A5C1AA5926}" type="presParOf" srcId="{E0F3AB47-8C65-42AD-9D3F-CB7BBD61DF61}" destId="{73BD6316-A862-443A-9042-730197571827}" srcOrd="1" destOrd="0" presId="urn:microsoft.com/office/officeart/2005/8/layout/hierarchy3"/>
    <dgm:cxn modelId="{B0E41B09-18D7-4792-807C-ED97C08ECA0E}" type="presParOf" srcId="{73BD6316-A862-443A-9042-730197571827}" destId="{24744CEF-E879-4EBB-A33F-6BFB9DCFAE3A}" srcOrd="0" destOrd="0" presId="urn:microsoft.com/office/officeart/2005/8/layout/hierarchy3"/>
    <dgm:cxn modelId="{54EAC7E0-5FA5-403F-A462-A7A985A22962}" type="presParOf" srcId="{73BD6316-A862-443A-9042-730197571827}" destId="{F1BD9F63-E738-455C-BF68-BA8DD2C7F7D6}" srcOrd="1" destOrd="0" presId="urn:microsoft.com/office/officeart/2005/8/layout/hierarchy3"/>
    <dgm:cxn modelId="{02191A9D-3A16-40B1-8080-4AAB811A78FD}" type="presParOf" srcId="{73BD6316-A862-443A-9042-730197571827}" destId="{462FFDE5-2E7A-46A1-AA59-5E4EB3077D7F}" srcOrd="2" destOrd="0" presId="urn:microsoft.com/office/officeart/2005/8/layout/hierarchy3"/>
    <dgm:cxn modelId="{229CC730-962F-48BE-B4A1-A57302717F8D}" type="presParOf" srcId="{73BD6316-A862-443A-9042-730197571827}" destId="{1881CC21-2612-43D2-A5E9-A58320F78081}" srcOrd="3" destOrd="0" presId="urn:microsoft.com/office/officeart/2005/8/layout/hierarchy3"/>
    <dgm:cxn modelId="{B4AA78B4-81FF-467B-BC2E-9CD4638E3565}" type="presParOf" srcId="{73BD6316-A862-443A-9042-730197571827}" destId="{9EDEA8A6-2C5C-4F69-9ECE-BE158B453DF1}" srcOrd="4" destOrd="0" presId="urn:microsoft.com/office/officeart/2005/8/layout/hierarchy3"/>
    <dgm:cxn modelId="{0E904F4A-006D-4F5E-ACCF-5BC80EF25886}" type="presParOf" srcId="{73BD6316-A862-443A-9042-730197571827}" destId="{9A9670AE-1463-4F8A-8C4D-7D34D5E11ADB}" srcOrd="5" destOrd="0" presId="urn:microsoft.com/office/officeart/2005/8/layout/hierarchy3"/>
    <dgm:cxn modelId="{5B3B6550-658C-4DDD-9727-AD9261FC18A1}" type="presParOf" srcId="{73BD6316-A862-443A-9042-730197571827}" destId="{7A5232EC-77BE-4EEC-AEE0-8612E3EF9E11}" srcOrd="6" destOrd="0" presId="urn:microsoft.com/office/officeart/2005/8/layout/hierarchy3"/>
    <dgm:cxn modelId="{CBDFDC88-8CA3-4DBF-BA8F-6045A63BD0DE}" type="presParOf" srcId="{73BD6316-A862-443A-9042-730197571827}" destId="{3D1EE687-50F8-450B-B92B-28E0ECEAEFE1}" srcOrd="7" destOrd="0" presId="urn:microsoft.com/office/officeart/2005/8/layout/hierarchy3"/>
    <dgm:cxn modelId="{961041B0-35A3-4DE9-8206-71FF18B94DFC}" type="presParOf" srcId="{73BD6316-A862-443A-9042-730197571827}" destId="{C858BDFB-7A47-4875-ABF6-E9A484FDCF9F}" srcOrd="8" destOrd="0" presId="urn:microsoft.com/office/officeart/2005/8/layout/hierarchy3"/>
    <dgm:cxn modelId="{48A241CC-4992-4883-BF75-54A61AACF041}" type="presParOf" srcId="{73BD6316-A862-443A-9042-730197571827}" destId="{7791FADC-2737-4F4B-B949-9765164C1D37}" srcOrd="9"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15BBEF-95C3-46F0-9790-FC9CF401D91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97EB134-B8F1-4E61-8F28-C5DE5DED313A}">
      <dgm:prSet phldrT="[Text]"/>
      <dgm:spPr>
        <a:solidFill>
          <a:schemeClr val="accent3"/>
        </a:solidFill>
      </dgm:spPr>
      <dgm:t>
        <a:bodyPr/>
        <a:lstStyle/>
        <a:p>
          <a:r>
            <a:rPr lang="en-US"/>
            <a:t>Tribal Agencies</a:t>
          </a:r>
        </a:p>
        <a:p>
          <a:r>
            <a:rPr lang="en-US"/>
            <a:t>PE 61 Changes to</a:t>
          </a:r>
        </a:p>
        <a:p>
          <a:r>
            <a:rPr lang="en-US"/>
            <a:t> PE 240 (1/1/26)</a:t>
          </a:r>
        </a:p>
      </dgm:t>
    </dgm:pt>
    <dgm:pt modelId="{79332978-1A39-4DE8-A71D-2CE838A6B965}" type="parTrans" cxnId="{EC561289-F432-4453-9360-91573097239A}">
      <dgm:prSet/>
      <dgm:spPr/>
      <dgm:t>
        <a:bodyPr/>
        <a:lstStyle/>
        <a:p>
          <a:endParaRPr lang="en-US"/>
        </a:p>
      </dgm:t>
    </dgm:pt>
    <dgm:pt modelId="{F4DB5CF4-70F6-4A7E-AEB2-23ABE52E5444}" type="sibTrans" cxnId="{EC561289-F432-4453-9360-91573097239A}">
      <dgm:prSet/>
      <dgm:spPr/>
      <dgm:t>
        <a:bodyPr/>
        <a:lstStyle/>
        <a:p>
          <a:endParaRPr lang="en-US"/>
        </a:p>
      </dgm:t>
    </dgm:pt>
    <dgm:pt modelId="{7BC8D238-A498-4A5F-BB51-6984983F45F4}">
      <dgm:prSet phldrT="[Text]" custT="1"/>
      <dgm:spPr>
        <a:solidFill>
          <a:schemeClr val="accent3">
            <a:lumMod val="20000"/>
            <a:lumOff val="80000"/>
            <a:alpha val="90000"/>
          </a:schemeClr>
        </a:solidFill>
      </dgm:spPr>
      <dgm:t>
        <a:bodyPr/>
        <a:lstStyle/>
        <a:p>
          <a:r>
            <a:rPr lang="en-US" sz="2500"/>
            <a:t>PE61-01</a:t>
          </a:r>
        </a:p>
        <a:p>
          <a:r>
            <a:rPr lang="en-US" sz="2500"/>
            <a:t>Tribal WIC NSA: July – September</a:t>
          </a:r>
        </a:p>
      </dgm:t>
    </dgm:pt>
    <dgm:pt modelId="{241829B1-D2A1-4058-8F9E-6C747EBDC46A}" type="parTrans" cxnId="{08D7F95E-BF24-4E8B-ABAD-04567706CD60}">
      <dgm:prSet/>
      <dgm:spPr/>
      <dgm:t>
        <a:bodyPr/>
        <a:lstStyle/>
        <a:p>
          <a:endParaRPr lang="en-US"/>
        </a:p>
      </dgm:t>
    </dgm:pt>
    <dgm:pt modelId="{5FCDEF6B-4DAC-4099-93CB-E6DA03D59748}" type="sibTrans" cxnId="{08D7F95E-BF24-4E8B-ABAD-04567706CD60}">
      <dgm:prSet/>
      <dgm:spPr/>
      <dgm:t>
        <a:bodyPr/>
        <a:lstStyle/>
        <a:p>
          <a:endParaRPr lang="en-US"/>
        </a:p>
      </dgm:t>
    </dgm:pt>
    <dgm:pt modelId="{38853B5D-D03A-4A90-90AD-61A4D5604CDC}">
      <dgm:prSet phldrT="[Text]"/>
      <dgm:spPr>
        <a:solidFill>
          <a:schemeClr val="accent3">
            <a:lumMod val="20000"/>
            <a:lumOff val="80000"/>
            <a:alpha val="90000"/>
          </a:schemeClr>
        </a:solidFill>
      </dgm:spPr>
      <dgm:t>
        <a:bodyPr/>
        <a:lstStyle/>
        <a:p>
          <a:r>
            <a:rPr lang="en-US"/>
            <a:t>PE61-02</a:t>
          </a:r>
        </a:p>
        <a:p>
          <a:r>
            <a:rPr lang="en-US"/>
            <a:t>Tribal WIC NSA: October - June</a:t>
          </a:r>
        </a:p>
      </dgm:t>
    </dgm:pt>
    <dgm:pt modelId="{F6A10BCC-D19B-45A0-B4AF-931C19711863}" type="parTrans" cxnId="{B3C05360-D640-4096-8757-04B34681A233}">
      <dgm:prSet/>
      <dgm:spPr/>
      <dgm:t>
        <a:bodyPr/>
        <a:lstStyle/>
        <a:p>
          <a:endParaRPr lang="en-US"/>
        </a:p>
      </dgm:t>
    </dgm:pt>
    <dgm:pt modelId="{D13D3614-207C-4B53-8C41-DE5FB27DE2C8}" type="sibTrans" cxnId="{B3C05360-D640-4096-8757-04B34681A233}">
      <dgm:prSet/>
      <dgm:spPr/>
      <dgm:t>
        <a:bodyPr/>
        <a:lstStyle/>
        <a:p>
          <a:endParaRPr lang="en-US"/>
        </a:p>
      </dgm:t>
    </dgm:pt>
    <dgm:pt modelId="{E66F14A5-23E5-481D-990F-B491A9314FAF}">
      <dgm:prSet phldrT="[Text]"/>
      <dgm:spPr>
        <a:solidFill>
          <a:schemeClr val="accent3">
            <a:lumMod val="20000"/>
            <a:lumOff val="80000"/>
            <a:alpha val="90000"/>
          </a:schemeClr>
        </a:solidFill>
      </dgm:spPr>
      <dgm:t>
        <a:bodyPr/>
        <a:lstStyle/>
        <a:p>
          <a:pPr>
            <a:spcAft>
              <a:spcPct val="35000"/>
            </a:spcAft>
          </a:pPr>
          <a:r>
            <a:rPr lang="en-US"/>
            <a:t>PE61-05</a:t>
          </a:r>
        </a:p>
        <a:p>
          <a:pPr>
            <a:spcAft>
              <a:spcPts val="0"/>
            </a:spcAft>
          </a:pPr>
          <a:r>
            <a:rPr lang="en-US"/>
            <a:t>Tribal WIC</a:t>
          </a:r>
        </a:p>
        <a:p>
          <a:pPr>
            <a:spcAft>
              <a:spcPts val="0"/>
            </a:spcAft>
          </a:pPr>
          <a:r>
            <a:rPr lang="en-US"/>
            <a:t> Farmers Market</a:t>
          </a:r>
        </a:p>
      </dgm:t>
    </dgm:pt>
    <dgm:pt modelId="{51C953A5-8AFA-4048-9021-6EE7BA92FEE6}" type="parTrans" cxnId="{F42C3EF0-653B-4549-8C48-D3436424EA7B}">
      <dgm:prSet/>
      <dgm:spPr/>
      <dgm:t>
        <a:bodyPr/>
        <a:lstStyle/>
        <a:p>
          <a:endParaRPr lang="en-US"/>
        </a:p>
      </dgm:t>
    </dgm:pt>
    <dgm:pt modelId="{FE21D12E-F7D3-4963-8B87-F7936399EBFA}" type="sibTrans" cxnId="{F42C3EF0-653B-4549-8C48-D3436424EA7B}">
      <dgm:prSet/>
      <dgm:spPr/>
      <dgm:t>
        <a:bodyPr/>
        <a:lstStyle/>
        <a:p>
          <a:endParaRPr lang="en-US"/>
        </a:p>
      </dgm:t>
    </dgm:pt>
    <dgm:pt modelId="{67D0CD06-45CE-4322-AA0D-7501BA16DB6C}" type="pres">
      <dgm:prSet presAssocID="{FF15BBEF-95C3-46F0-9790-FC9CF401D918}" presName="diagram" presStyleCnt="0">
        <dgm:presLayoutVars>
          <dgm:chPref val="1"/>
          <dgm:dir/>
          <dgm:animOne val="branch"/>
          <dgm:animLvl val="lvl"/>
          <dgm:resizeHandles/>
        </dgm:presLayoutVars>
      </dgm:prSet>
      <dgm:spPr/>
    </dgm:pt>
    <dgm:pt modelId="{E0F3AB47-8C65-42AD-9D3F-CB7BBD61DF61}" type="pres">
      <dgm:prSet presAssocID="{297EB134-B8F1-4E61-8F28-C5DE5DED313A}" presName="root" presStyleCnt="0"/>
      <dgm:spPr/>
    </dgm:pt>
    <dgm:pt modelId="{93781C12-0BE3-4CF3-B306-B7B810400228}" type="pres">
      <dgm:prSet presAssocID="{297EB134-B8F1-4E61-8F28-C5DE5DED313A}" presName="rootComposite" presStyleCnt="0"/>
      <dgm:spPr/>
    </dgm:pt>
    <dgm:pt modelId="{268E5889-CA7F-45CC-B690-5F8E10A9ED4C}" type="pres">
      <dgm:prSet presAssocID="{297EB134-B8F1-4E61-8F28-C5DE5DED313A}" presName="rootText" presStyleLbl="node1" presStyleIdx="0" presStyleCnt="1" custScaleX="111425" custScaleY="111468" custLinFactNeighborX="0" custLinFactNeighborY="10958"/>
      <dgm:spPr/>
    </dgm:pt>
    <dgm:pt modelId="{D1FB5CA2-7C00-49F3-9C76-F2207ED05101}" type="pres">
      <dgm:prSet presAssocID="{297EB134-B8F1-4E61-8F28-C5DE5DED313A}" presName="rootConnector" presStyleLbl="node1" presStyleIdx="0" presStyleCnt="1"/>
      <dgm:spPr/>
    </dgm:pt>
    <dgm:pt modelId="{73BD6316-A862-443A-9042-730197571827}" type="pres">
      <dgm:prSet presAssocID="{297EB134-B8F1-4E61-8F28-C5DE5DED313A}" presName="childShape" presStyleCnt="0"/>
      <dgm:spPr/>
    </dgm:pt>
    <dgm:pt modelId="{24744CEF-E879-4EBB-A33F-6BFB9DCFAE3A}" type="pres">
      <dgm:prSet presAssocID="{241829B1-D2A1-4058-8F9E-6C747EBDC46A}" presName="Name13" presStyleLbl="parChTrans1D2" presStyleIdx="0" presStyleCnt="3"/>
      <dgm:spPr/>
    </dgm:pt>
    <dgm:pt modelId="{F1BD9F63-E738-455C-BF68-BA8DD2C7F7D6}" type="pres">
      <dgm:prSet presAssocID="{7BC8D238-A498-4A5F-BB51-6984983F45F4}" presName="childText" presStyleLbl="bgAcc1" presStyleIdx="0" presStyleCnt="3" custScaleX="88727" custScaleY="69482" custLinFactNeighborX="345" custLinFactNeighborY="-7984">
        <dgm:presLayoutVars>
          <dgm:bulletEnabled val="1"/>
        </dgm:presLayoutVars>
      </dgm:prSet>
      <dgm:spPr/>
    </dgm:pt>
    <dgm:pt modelId="{462FFDE5-2E7A-46A1-AA59-5E4EB3077D7F}" type="pres">
      <dgm:prSet presAssocID="{F6A10BCC-D19B-45A0-B4AF-931C19711863}" presName="Name13" presStyleLbl="parChTrans1D2" presStyleIdx="1" presStyleCnt="3"/>
      <dgm:spPr/>
    </dgm:pt>
    <dgm:pt modelId="{1881CC21-2612-43D2-A5E9-A58320F78081}" type="pres">
      <dgm:prSet presAssocID="{38853B5D-D03A-4A90-90AD-61A4D5604CDC}" presName="childText" presStyleLbl="bgAcc1" presStyleIdx="1" presStyleCnt="3" custScaleX="87449" custScaleY="73390">
        <dgm:presLayoutVars>
          <dgm:bulletEnabled val="1"/>
        </dgm:presLayoutVars>
      </dgm:prSet>
      <dgm:spPr/>
    </dgm:pt>
    <dgm:pt modelId="{C858BDFB-7A47-4875-ABF6-E9A484FDCF9F}" type="pres">
      <dgm:prSet presAssocID="{51C953A5-8AFA-4048-9021-6EE7BA92FEE6}" presName="Name13" presStyleLbl="parChTrans1D2" presStyleIdx="2" presStyleCnt="3"/>
      <dgm:spPr/>
    </dgm:pt>
    <dgm:pt modelId="{7791FADC-2737-4F4B-B949-9765164C1D37}" type="pres">
      <dgm:prSet presAssocID="{E66F14A5-23E5-481D-990F-B491A9314FAF}" presName="childText" presStyleLbl="bgAcc1" presStyleIdx="2" presStyleCnt="3" custScaleX="89861" custScaleY="77865">
        <dgm:presLayoutVars>
          <dgm:bulletEnabled val="1"/>
        </dgm:presLayoutVars>
      </dgm:prSet>
      <dgm:spPr/>
    </dgm:pt>
  </dgm:ptLst>
  <dgm:cxnLst>
    <dgm:cxn modelId="{10FDDF05-C897-4613-8824-85DBB0502535}" type="presOf" srcId="{FF15BBEF-95C3-46F0-9790-FC9CF401D918}" destId="{67D0CD06-45CE-4322-AA0D-7501BA16DB6C}" srcOrd="0" destOrd="0" presId="urn:microsoft.com/office/officeart/2005/8/layout/hierarchy3"/>
    <dgm:cxn modelId="{3AD57A0C-F80D-40BA-91DD-341344D14927}" type="presOf" srcId="{38853B5D-D03A-4A90-90AD-61A4D5604CDC}" destId="{1881CC21-2612-43D2-A5E9-A58320F78081}" srcOrd="0" destOrd="0" presId="urn:microsoft.com/office/officeart/2005/8/layout/hierarchy3"/>
    <dgm:cxn modelId="{5CE2F613-105C-42A4-847E-B4D8940333D5}" type="presOf" srcId="{297EB134-B8F1-4E61-8F28-C5DE5DED313A}" destId="{D1FB5CA2-7C00-49F3-9C76-F2207ED05101}" srcOrd="1" destOrd="0" presId="urn:microsoft.com/office/officeart/2005/8/layout/hierarchy3"/>
    <dgm:cxn modelId="{08D7F95E-BF24-4E8B-ABAD-04567706CD60}" srcId="{297EB134-B8F1-4E61-8F28-C5DE5DED313A}" destId="{7BC8D238-A498-4A5F-BB51-6984983F45F4}" srcOrd="0" destOrd="0" parTransId="{241829B1-D2A1-4058-8F9E-6C747EBDC46A}" sibTransId="{5FCDEF6B-4DAC-4099-93CB-E6DA03D59748}"/>
    <dgm:cxn modelId="{B3C05360-D640-4096-8757-04B34681A233}" srcId="{297EB134-B8F1-4E61-8F28-C5DE5DED313A}" destId="{38853B5D-D03A-4A90-90AD-61A4D5604CDC}" srcOrd="1" destOrd="0" parTransId="{F6A10BCC-D19B-45A0-B4AF-931C19711863}" sibTransId="{D13D3614-207C-4B53-8C41-DE5FB27DE2C8}"/>
    <dgm:cxn modelId="{01A4655A-D112-44BE-9AF5-C8D603650AF6}" type="presOf" srcId="{51C953A5-8AFA-4048-9021-6EE7BA92FEE6}" destId="{C858BDFB-7A47-4875-ABF6-E9A484FDCF9F}" srcOrd="0" destOrd="0" presId="urn:microsoft.com/office/officeart/2005/8/layout/hierarchy3"/>
    <dgm:cxn modelId="{EC561289-F432-4453-9360-91573097239A}" srcId="{FF15BBEF-95C3-46F0-9790-FC9CF401D918}" destId="{297EB134-B8F1-4E61-8F28-C5DE5DED313A}" srcOrd="0" destOrd="0" parTransId="{79332978-1A39-4DE8-A71D-2CE838A6B965}" sibTransId="{F4DB5CF4-70F6-4A7E-AEB2-23ABE52E5444}"/>
    <dgm:cxn modelId="{5C6CB0B7-FD23-439C-95FD-EB77F7DC0AE4}" type="presOf" srcId="{7BC8D238-A498-4A5F-BB51-6984983F45F4}" destId="{F1BD9F63-E738-455C-BF68-BA8DD2C7F7D6}" srcOrd="0" destOrd="0" presId="urn:microsoft.com/office/officeart/2005/8/layout/hierarchy3"/>
    <dgm:cxn modelId="{68E213BB-F8D6-4123-A661-2E9924EAD6CF}" type="presOf" srcId="{297EB134-B8F1-4E61-8F28-C5DE5DED313A}" destId="{268E5889-CA7F-45CC-B690-5F8E10A9ED4C}" srcOrd="0" destOrd="0" presId="urn:microsoft.com/office/officeart/2005/8/layout/hierarchy3"/>
    <dgm:cxn modelId="{183A2CBB-6EE5-4C7C-A1BA-746AA88B4DD4}" type="presOf" srcId="{E66F14A5-23E5-481D-990F-B491A9314FAF}" destId="{7791FADC-2737-4F4B-B949-9765164C1D37}" srcOrd="0" destOrd="0" presId="urn:microsoft.com/office/officeart/2005/8/layout/hierarchy3"/>
    <dgm:cxn modelId="{B4FFA6C0-BAEA-480F-AD7C-705C7E8DF7AA}" type="presOf" srcId="{241829B1-D2A1-4058-8F9E-6C747EBDC46A}" destId="{24744CEF-E879-4EBB-A33F-6BFB9DCFAE3A}" srcOrd="0" destOrd="0" presId="urn:microsoft.com/office/officeart/2005/8/layout/hierarchy3"/>
    <dgm:cxn modelId="{1A1CA3D6-333A-44A1-826A-19CE4FF4413B}" type="presOf" srcId="{F6A10BCC-D19B-45A0-B4AF-931C19711863}" destId="{462FFDE5-2E7A-46A1-AA59-5E4EB3077D7F}" srcOrd="0" destOrd="0" presId="urn:microsoft.com/office/officeart/2005/8/layout/hierarchy3"/>
    <dgm:cxn modelId="{F42C3EF0-653B-4549-8C48-D3436424EA7B}" srcId="{297EB134-B8F1-4E61-8F28-C5DE5DED313A}" destId="{E66F14A5-23E5-481D-990F-B491A9314FAF}" srcOrd="2" destOrd="0" parTransId="{51C953A5-8AFA-4048-9021-6EE7BA92FEE6}" sibTransId="{FE21D12E-F7D3-4963-8B87-F7936399EBFA}"/>
    <dgm:cxn modelId="{4BF90B68-EEA0-4908-A6BD-0DFE59B48816}" type="presParOf" srcId="{67D0CD06-45CE-4322-AA0D-7501BA16DB6C}" destId="{E0F3AB47-8C65-42AD-9D3F-CB7BBD61DF61}" srcOrd="0" destOrd="0" presId="urn:microsoft.com/office/officeart/2005/8/layout/hierarchy3"/>
    <dgm:cxn modelId="{2F0E25DD-BEF9-4BA9-839A-383EBDE35F15}" type="presParOf" srcId="{E0F3AB47-8C65-42AD-9D3F-CB7BBD61DF61}" destId="{93781C12-0BE3-4CF3-B306-B7B810400228}" srcOrd="0" destOrd="0" presId="urn:microsoft.com/office/officeart/2005/8/layout/hierarchy3"/>
    <dgm:cxn modelId="{27937C8E-5CCE-4A0F-8035-AFBBA1614A60}" type="presParOf" srcId="{93781C12-0BE3-4CF3-B306-B7B810400228}" destId="{268E5889-CA7F-45CC-B690-5F8E10A9ED4C}" srcOrd="0" destOrd="0" presId="urn:microsoft.com/office/officeart/2005/8/layout/hierarchy3"/>
    <dgm:cxn modelId="{58402ADA-21D2-4800-BBD7-B9978C62AEC6}" type="presParOf" srcId="{93781C12-0BE3-4CF3-B306-B7B810400228}" destId="{D1FB5CA2-7C00-49F3-9C76-F2207ED05101}" srcOrd="1" destOrd="0" presId="urn:microsoft.com/office/officeart/2005/8/layout/hierarchy3"/>
    <dgm:cxn modelId="{BAFDA977-74BA-48E8-A7FE-D6A5C1AA5926}" type="presParOf" srcId="{E0F3AB47-8C65-42AD-9D3F-CB7BBD61DF61}" destId="{73BD6316-A862-443A-9042-730197571827}" srcOrd="1" destOrd="0" presId="urn:microsoft.com/office/officeart/2005/8/layout/hierarchy3"/>
    <dgm:cxn modelId="{B0E41B09-18D7-4792-807C-ED97C08ECA0E}" type="presParOf" srcId="{73BD6316-A862-443A-9042-730197571827}" destId="{24744CEF-E879-4EBB-A33F-6BFB9DCFAE3A}" srcOrd="0" destOrd="0" presId="urn:microsoft.com/office/officeart/2005/8/layout/hierarchy3"/>
    <dgm:cxn modelId="{54EAC7E0-5FA5-403F-A462-A7A985A22962}" type="presParOf" srcId="{73BD6316-A862-443A-9042-730197571827}" destId="{F1BD9F63-E738-455C-BF68-BA8DD2C7F7D6}" srcOrd="1" destOrd="0" presId="urn:microsoft.com/office/officeart/2005/8/layout/hierarchy3"/>
    <dgm:cxn modelId="{02191A9D-3A16-40B1-8080-4AAB811A78FD}" type="presParOf" srcId="{73BD6316-A862-443A-9042-730197571827}" destId="{462FFDE5-2E7A-46A1-AA59-5E4EB3077D7F}" srcOrd="2" destOrd="0" presId="urn:microsoft.com/office/officeart/2005/8/layout/hierarchy3"/>
    <dgm:cxn modelId="{229CC730-962F-48BE-B4A1-A57302717F8D}" type="presParOf" srcId="{73BD6316-A862-443A-9042-730197571827}" destId="{1881CC21-2612-43D2-A5E9-A58320F78081}" srcOrd="3" destOrd="0" presId="urn:microsoft.com/office/officeart/2005/8/layout/hierarchy3"/>
    <dgm:cxn modelId="{961041B0-35A3-4DE9-8206-71FF18B94DFC}" type="presParOf" srcId="{73BD6316-A862-443A-9042-730197571827}" destId="{C858BDFB-7A47-4875-ABF6-E9A484FDCF9F}" srcOrd="4" destOrd="0" presId="urn:microsoft.com/office/officeart/2005/8/layout/hierarchy3"/>
    <dgm:cxn modelId="{48A241CC-4992-4883-BF75-54A61AACF041}" type="presParOf" srcId="{73BD6316-A862-443A-9042-730197571827}" destId="{7791FADC-2737-4F4B-B949-9765164C1D37}" srcOrd="5"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D8F210-F548-40DB-AC32-EEE553A1255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D870B3-966A-4ABC-9D5E-1D5E6A647390}">
      <dgm:prSet phldrT="[Text]"/>
      <dgm:spPr/>
      <dgm:t>
        <a:bodyPr/>
        <a:lstStyle/>
        <a:p>
          <a:r>
            <a:rPr lang="en-US">
              <a:hlinkClick xmlns:r="http://schemas.openxmlformats.org/officeDocument/2006/relationships" r:id="rId1"/>
            </a:rPr>
            <a:t>Time study summaries </a:t>
          </a:r>
          <a:endParaRPr lang="en-US"/>
        </a:p>
      </dgm:t>
    </dgm:pt>
    <dgm:pt modelId="{E2099BF5-E6FF-4833-B33B-B0B60CCF2EFF}" type="parTrans" cxnId="{5B91D46F-7BDA-4D9D-B114-90C9E80A5E15}">
      <dgm:prSet/>
      <dgm:spPr/>
      <dgm:t>
        <a:bodyPr/>
        <a:lstStyle/>
        <a:p>
          <a:endParaRPr lang="en-US"/>
        </a:p>
      </dgm:t>
    </dgm:pt>
    <dgm:pt modelId="{826612B5-46DD-460E-9C0F-9162CA41EAD4}" type="sibTrans" cxnId="{5B91D46F-7BDA-4D9D-B114-90C9E80A5E15}">
      <dgm:prSet/>
      <dgm:spPr/>
      <dgm:t>
        <a:bodyPr/>
        <a:lstStyle/>
        <a:p>
          <a:endParaRPr lang="en-US"/>
        </a:p>
      </dgm:t>
    </dgm:pt>
    <dgm:pt modelId="{4F587544-90F6-4DCB-8B6E-0CF7787D9B2A}">
      <dgm:prSet phldrT="[Text]"/>
      <dgm:spPr/>
      <dgm:t>
        <a:bodyPr/>
        <a:lstStyle/>
        <a:p>
          <a:r>
            <a:rPr lang="en-US">
              <a:hlinkClick xmlns:r="http://schemas.openxmlformats.org/officeDocument/2006/relationships" r:id="rId2"/>
            </a:rPr>
            <a:t>Individual time study</a:t>
          </a:r>
          <a:endParaRPr lang="en-US"/>
        </a:p>
      </dgm:t>
    </dgm:pt>
    <dgm:pt modelId="{793ABE61-F414-4D77-B058-99E3FC3D7ED7}" type="sibTrans" cxnId="{A151777B-D625-42AD-9E21-4B1BBCA5689B}">
      <dgm:prSet/>
      <dgm:spPr/>
      <dgm:t>
        <a:bodyPr/>
        <a:lstStyle/>
        <a:p>
          <a:endParaRPr lang="en-US"/>
        </a:p>
      </dgm:t>
    </dgm:pt>
    <dgm:pt modelId="{CC1C6EB2-E05F-4B0F-BAFD-819BB979D9D1}" type="parTrans" cxnId="{A151777B-D625-42AD-9E21-4B1BBCA5689B}">
      <dgm:prSet/>
      <dgm:spPr/>
      <dgm:t>
        <a:bodyPr/>
        <a:lstStyle/>
        <a:p>
          <a:endParaRPr lang="en-US"/>
        </a:p>
      </dgm:t>
    </dgm:pt>
    <dgm:pt modelId="{6215D961-57B0-4C19-BAB6-A4E73A26C3A9}">
      <dgm:prSet phldrT="[Text]"/>
      <dgm:spPr/>
      <dgm:t>
        <a:bodyPr/>
        <a:lstStyle/>
        <a:p>
          <a:r>
            <a:rPr lang="en-US">
              <a:hlinkClick xmlns:r="http://schemas.openxmlformats.org/officeDocument/2006/relationships" r:id="rId3"/>
            </a:rPr>
            <a:t>WIC staff work in four categories</a:t>
          </a:r>
          <a:endParaRPr lang="en-US"/>
        </a:p>
      </dgm:t>
    </dgm:pt>
    <dgm:pt modelId="{442D61FB-A1F1-4B34-8B4F-50E35A0DD0A2}" type="parTrans" cxnId="{3C8B4EA7-D825-4D11-850B-DB5D1129191D}">
      <dgm:prSet/>
      <dgm:spPr/>
      <dgm:t>
        <a:bodyPr/>
        <a:lstStyle/>
        <a:p>
          <a:endParaRPr lang="en-US"/>
        </a:p>
      </dgm:t>
    </dgm:pt>
    <dgm:pt modelId="{009B8D93-31FE-49C7-B8B8-3E6C5F9B87A6}" type="sibTrans" cxnId="{3C8B4EA7-D825-4D11-850B-DB5D1129191D}">
      <dgm:prSet/>
      <dgm:spPr/>
      <dgm:t>
        <a:bodyPr/>
        <a:lstStyle/>
        <a:p>
          <a:endParaRPr lang="en-US"/>
        </a:p>
      </dgm:t>
    </dgm:pt>
    <dgm:pt modelId="{03802D31-6326-4D7B-86CB-C45A28961FFF}" type="pres">
      <dgm:prSet presAssocID="{5AD8F210-F548-40DB-AC32-EEE553A12554}" presName="linear" presStyleCnt="0">
        <dgm:presLayoutVars>
          <dgm:animLvl val="lvl"/>
          <dgm:resizeHandles val="exact"/>
        </dgm:presLayoutVars>
      </dgm:prSet>
      <dgm:spPr/>
    </dgm:pt>
    <dgm:pt modelId="{F9BEE2CC-EC51-480B-B23B-13E205CFD38F}" type="pres">
      <dgm:prSet presAssocID="{6215D961-57B0-4C19-BAB6-A4E73A26C3A9}" presName="parentText" presStyleLbl="node1" presStyleIdx="0" presStyleCnt="3">
        <dgm:presLayoutVars>
          <dgm:chMax val="0"/>
          <dgm:bulletEnabled val="1"/>
        </dgm:presLayoutVars>
      </dgm:prSet>
      <dgm:spPr/>
    </dgm:pt>
    <dgm:pt modelId="{27A49BCE-817F-4417-A580-AA86076B723C}" type="pres">
      <dgm:prSet presAssocID="{009B8D93-31FE-49C7-B8B8-3E6C5F9B87A6}" presName="spacer" presStyleCnt="0"/>
      <dgm:spPr/>
    </dgm:pt>
    <dgm:pt modelId="{5D340A8D-FB28-4E29-B77C-A11678C10C37}" type="pres">
      <dgm:prSet presAssocID="{4F587544-90F6-4DCB-8B6E-0CF7787D9B2A}" presName="parentText" presStyleLbl="node1" presStyleIdx="1" presStyleCnt="3">
        <dgm:presLayoutVars>
          <dgm:chMax val="0"/>
          <dgm:bulletEnabled val="1"/>
        </dgm:presLayoutVars>
      </dgm:prSet>
      <dgm:spPr/>
    </dgm:pt>
    <dgm:pt modelId="{C09FE5EF-6AD5-404D-9F2A-497855C57F4F}" type="pres">
      <dgm:prSet presAssocID="{793ABE61-F414-4D77-B058-99E3FC3D7ED7}" presName="spacer" presStyleCnt="0"/>
      <dgm:spPr/>
    </dgm:pt>
    <dgm:pt modelId="{A0054DB7-B5BC-4738-915E-26376143B963}" type="pres">
      <dgm:prSet presAssocID="{BBD870B3-966A-4ABC-9D5E-1D5E6A647390}" presName="parentText" presStyleLbl="node1" presStyleIdx="2" presStyleCnt="3">
        <dgm:presLayoutVars>
          <dgm:chMax val="0"/>
          <dgm:bulletEnabled val="1"/>
        </dgm:presLayoutVars>
      </dgm:prSet>
      <dgm:spPr/>
    </dgm:pt>
  </dgm:ptLst>
  <dgm:cxnLst>
    <dgm:cxn modelId="{5B91D46F-7BDA-4D9D-B114-90C9E80A5E15}" srcId="{5AD8F210-F548-40DB-AC32-EEE553A12554}" destId="{BBD870B3-966A-4ABC-9D5E-1D5E6A647390}" srcOrd="2" destOrd="0" parTransId="{E2099BF5-E6FF-4833-B33B-B0B60CCF2EFF}" sibTransId="{826612B5-46DD-460E-9C0F-9162CA41EAD4}"/>
    <dgm:cxn modelId="{A151777B-D625-42AD-9E21-4B1BBCA5689B}" srcId="{5AD8F210-F548-40DB-AC32-EEE553A12554}" destId="{4F587544-90F6-4DCB-8B6E-0CF7787D9B2A}" srcOrd="1" destOrd="0" parTransId="{CC1C6EB2-E05F-4B0F-BAFD-819BB979D9D1}" sibTransId="{793ABE61-F414-4D77-B058-99E3FC3D7ED7}"/>
    <dgm:cxn modelId="{3C8B4EA7-D825-4D11-850B-DB5D1129191D}" srcId="{5AD8F210-F548-40DB-AC32-EEE553A12554}" destId="{6215D961-57B0-4C19-BAB6-A4E73A26C3A9}" srcOrd="0" destOrd="0" parTransId="{442D61FB-A1F1-4B34-8B4F-50E35A0DD0A2}" sibTransId="{009B8D93-31FE-49C7-B8B8-3E6C5F9B87A6}"/>
    <dgm:cxn modelId="{03386CBE-1CD2-47BA-97FC-525231B68A43}" type="presOf" srcId="{4F587544-90F6-4DCB-8B6E-0CF7787D9B2A}" destId="{5D340A8D-FB28-4E29-B77C-A11678C10C37}" srcOrd="0" destOrd="0" presId="urn:microsoft.com/office/officeart/2005/8/layout/vList2"/>
    <dgm:cxn modelId="{708379BF-E981-47F7-938A-6F7ABD8579CE}" type="presOf" srcId="{BBD870B3-966A-4ABC-9D5E-1D5E6A647390}" destId="{A0054DB7-B5BC-4738-915E-26376143B963}" srcOrd="0" destOrd="0" presId="urn:microsoft.com/office/officeart/2005/8/layout/vList2"/>
    <dgm:cxn modelId="{67A2DAD1-B8D9-4C5D-89F0-CCB2D8F94E00}" type="presOf" srcId="{5AD8F210-F548-40DB-AC32-EEE553A12554}" destId="{03802D31-6326-4D7B-86CB-C45A28961FFF}" srcOrd="0" destOrd="0" presId="urn:microsoft.com/office/officeart/2005/8/layout/vList2"/>
    <dgm:cxn modelId="{673A1AE3-27D9-464F-AB35-1D97A2A35949}" type="presOf" srcId="{6215D961-57B0-4C19-BAB6-A4E73A26C3A9}" destId="{F9BEE2CC-EC51-480B-B23B-13E205CFD38F}" srcOrd="0" destOrd="0" presId="urn:microsoft.com/office/officeart/2005/8/layout/vList2"/>
    <dgm:cxn modelId="{D80B20FE-5D65-4DF5-BB93-B01CCB4E360B}" type="presParOf" srcId="{03802D31-6326-4D7B-86CB-C45A28961FFF}" destId="{F9BEE2CC-EC51-480B-B23B-13E205CFD38F}" srcOrd="0" destOrd="0" presId="urn:microsoft.com/office/officeart/2005/8/layout/vList2"/>
    <dgm:cxn modelId="{07B8C2C9-F257-45A9-90BE-2E15DD32D60C}" type="presParOf" srcId="{03802D31-6326-4D7B-86CB-C45A28961FFF}" destId="{27A49BCE-817F-4417-A580-AA86076B723C}" srcOrd="1" destOrd="0" presId="urn:microsoft.com/office/officeart/2005/8/layout/vList2"/>
    <dgm:cxn modelId="{534B1B1D-A9FA-49E7-A91D-5CA687EA2D5B}" type="presParOf" srcId="{03802D31-6326-4D7B-86CB-C45A28961FFF}" destId="{5D340A8D-FB28-4E29-B77C-A11678C10C37}" srcOrd="2" destOrd="0" presId="urn:microsoft.com/office/officeart/2005/8/layout/vList2"/>
    <dgm:cxn modelId="{51BDFEEB-2378-4F5B-82EB-52533360FC19}" type="presParOf" srcId="{03802D31-6326-4D7B-86CB-C45A28961FFF}" destId="{C09FE5EF-6AD5-404D-9F2A-497855C57F4F}" srcOrd="3" destOrd="0" presId="urn:microsoft.com/office/officeart/2005/8/layout/vList2"/>
    <dgm:cxn modelId="{F4C5BA2B-BF02-4091-902B-6B725295FD2A}" type="presParOf" srcId="{03802D31-6326-4D7B-86CB-C45A28961FFF}" destId="{A0054DB7-B5BC-4738-915E-26376143B963}"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D13B86-A807-4623-99E5-10E3C1ECD0CF}"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74DC5535-37B9-4A44-9966-E5E36714D11A}">
      <dgm:prSet/>
      <dgm:spPr/>
      <dgm:t>
        <a:bodyPr/>
        <a:lstStyle/>
        <a:p>
          <a:pPr>
            <a:defRPr cap="all"/>
          </a:pPr>
          <a:r>
            <a:rPr lang="en-US"/>
            <a:t>Missing Quarterly Expenditure and Revenue Reports </a:t>
          </a:r>
        </a:p>
      </dgm:t>
    </dgm:pt>
    <dgm:pt modelId="{043B3F75-5495-4927-96E2-03B0251B71DA}" type="parTrans" cxnId="{4F3A5ECD-1964-4E25-AA3B-0C36956330AE}">
      <dgm:prSet/>
      <dgm:spPr/>
      <dgm:t>
        <a:bodyPr/>
        <a:lstStyle/>
        <a:p>
          <a:endParaRPr lang="en-US"/>
        </a:p>
      </dgm:t>
    </dgm:pt>
    <dgm:pt modelId="{64145F52-5308-4F0F-B20E-E0FA6F0EF99E}" type="sibTrans" cxnId="{4F3A5ECD-1964-4E25-AA3B-0C36956330AE}">
      <dgm:prSet/>
      <dgm:spPr>
        <a:ln w="34925"/>
      </dgm:spPr>
      <dgm:t>
        <a:bodyPr/>
        <a:lstStyle/>
        <a:p>
          <a:endParaRPr lang="en-US"/>
        </a:p>
      </dgm:t>
    </dgm:pt>
    <dgm:pt modelId="{EF3AAAB9-10BE-484C-A24B-C1FB40331DAC}">
      <dgm:prSet/>
      <dgm:spPr/>
      <dgm:t>
        <a:bodyPr/>
        <a:lstStyle/>
        <a:p>
          <a:pPr>
            <a:defRPr cap="all"/>
          </a:pPr>
          <a:r>
            <a:rPr lang="en-US"/>
            <a:t>underspent notices</a:t>
          </a:r>
        </a:p>
      </dgm:t>
    </dgm:pt>
    <dgm:pt modelId="{37F145CB-5B34-436E-82FF-67AB37528628}" type="sibTrans" cxnId="{7C4146D0-37FC-4C2C-A806-72CFE3CF406E}">
      <dgm:prSet/>
      <dgm:spPr/>
      <dgm:t>
        <a:bodyPr/>
        <a:lstStyle/>
        <a:p>
          <a:endParaRPr lang="en-US"/>
        </a:p>
      </dgm:t>
    </dgm:pt>
    <dgm:pt modelId="{8C143DE2-102C-43F7-A95A-1A3B06B3ACBE}" type="parTrans" cxnId="{7C4146D0-37FC-4C2C-A806-72CFE3CF406E}">
      <dgm:prSet/>
      <dgm:spPr/>
      <dgm:t>
        <a:bodyPr/>
        <a:lstStyle/>
        <a:p>
          <a:endParaRPr lang="en-US"/>
        </a:p>
      </dgm:t>
    </dgm:pt>
    <dgm:pt modelId="{050ED1F4-67EA-407A-89B8-A2EC38C01D47}" type="pres">
      <dgm:prSet presAssocID="{C5D13B86-A807-4623-99E5-10E3C1ECD0CF}" presName="Name0" presStyleCnt="0">
        <dgm:presLayoutVars>
          <dgm:dir/>
          <dgm:resizeHandles val="exact"/>
        </dgm:presLayoutVars>
      </dgm:prSet>
      <dgm:spPr/>
    </dgm:pt>
    <dgm:pt modelId="{8145003D-4378-4071-AE6F-5EC2B9EEBEB5}" type="pres">
      <dgm:prSet presAssocID="{74DC5535-37B9-4A44-9966-E5E36714D11A}" presName="node" presStyleLbl="node1" presStyleIdx="0" presStyleCnt="2">
        <dgm:presLayoutVars>
          <dgm:bulletEnabled val="1"/>
        </dgm:presLayoutVars>
      </dgm:prSet>
      <dgm:spPr/>
    </dgm:pt>
    <dgm:pt modelId="{0780F97E-17D6-4998-8711-5F58A3D184D0}" type="pres">
      <dgm:prSet presAssocID="{64145F52-5308-4F0F-B20E-E0FA6F0EF99E}" presName="sibTrans" presStyleLbl="sibTrans1D1" presStyleIdx="0" presStyleCnt="1"/>
      <dgm:spPr/>
    </dgm:pt>
    <dgm:pt modelId="{3F83F827-1F16-4B00-8AD8-EAAC1569195E}" type="pres">
      <dgm:prSet presAssocID="{64145F52-5308-4F0F-B20E-E0FA6F0EF99E}" presName="connectorText" presStyleLbl="sibTrans1D1" presStyleIdx="0" presStyleCnt="1"/>
      <dgm:spPr/>
    </dgm:pt>
    <dgm:pt modelId="{D4AE4CC4-9C61-42A2-B961-4B803235BDA7}" type="pres">
      <dgm:prSet presAssocID="{EF3AAAB9-10BE-484C-A24B-C1FB40331DAC}" presName="node" presStyleLbl="node1" presStyleIdx="1" presStyleCnt="2">
        <dgm:presLayoutVars>
          <dgm:bulletEnabled val="1"/>
        </dgm:presLayoutVars>
      </dgm:prSet>
      <dgm:spPr/>
    </dgm:pt>
  </dgm:ptLst>
  <dgm:cxnLst>
    <dgm:cxn modelId="{D2F9D986-55E8-41C2-A14F-BFC30D39C445}" type="presOf" srcId="{C5D13B86-A807-4623-99E5-10E3C1ECD0CF}" destId="{050ED1F4-67EA-407A-89B8-A2EC38C01D47}" srcOrd="0" destOrd="0" presId="urn:microsoft.com/office/officeart/2016/7/layout/RepeatingBendingProcessNew"/>
    <dgm:cxn modelId="{6A64A08B-D202-4F45-B8A8-906C1D8D5AC8}" type="presOf" srcId="{74DC5535-37B9-4A44-9966-E5E36714D11A}" destId="{8145003D-4378-4071-AE6F-5EC2B9EEBEB5}" srcOrd="0" destOrd="0" presId="urn:microsoft.com/office/officeart/2016/7/layout/RepeatingBendingProcessNew"/>
    <dgm:cxn modelId="{2DB765A8-1110-4A3F-B700-7179564F8265}" type="presOf" srcId="{64145F52-5308-4F0F-B20E-E0FA6F0EF99E}" destId="{0780F97E-17D6-4998-8711-5F58A3D184D0}" srcOrd="0" destOrd="0" presId="urn:microsoft.com/office/officeart/2016/7/layout/RepeatingBendingProcessNew"/>
    <dgm:cxn modelId="{DEB1C3CA-2EE0-4CA4-B030-E05E86C07C0C}" type="presOf" srcId="{64145F52-5308-4F0F-B20E-E0FA6F0EF99E}" destId="{3F83F827-1F16-4B00-8AD8-EAAC1569195E}" srcOrd="1" destOrd="0" presId="urn:microsoft.com/office/officeart/2016/7/layout/RepeatingBendingProcessNew"/>
    <dgm:cxn modelId="{4F3A5ECD-1964-4E25-AA3B-0C36956330AE}" srcId="{C5D13B86-A807-4623-99E5-10E3C1ECD0CF}" destId="{74DC5535-37B9-4A44-9966-E5E36714D11A}" srcOrd="0" destOrd="0" parTransId="{043B3F75-5495-4927-96E2-03B0251B71DA}" sibTransId="{64145F52-5308-4F0F-B20E-E0FA6F0EF99E}"/>
    <dgm:cxn modelId="{7C4146D0-37FC-4C2C-A806-72CFE3CF406E}" srcId="{C5D13B86-A807-4623-99E5-10E3C1ECD0CF}" destId="{EF3AAAB9-10BE-484C-A24B-C1FB40331DAC}" srcOrd="1" destOrd="0" parTransId="{8C143DE2-102C-43F7-A95A-1A3B06B3ACBE}" sibTransId="{37F145CB-5B34-436E-82FF-67AB37528628}"/>
    <dgm:cxn modelId="{43A7DDEA-2972-4099-8D76-8D89D0BB5BF4}" type="presOf" srcId="{EF3AAAB9-10BE-484C-A24B-C1FB40331DAC}" destId="{D4AE4CC4-9C61-42A2-B961-4B803235BDA7}" srcOrd="0" destOrd="0" presId="urn:microsoft.com/office/officeart/2016/7/layout/RepeatingBendingProcessNew"/>
    <dgm:cxn modelId="{11604DA7-CC81-4A61-BFE3-3049FCA00E6E}" type="presParOf" srcId="{050ED1F4-67EA-407A-89B8-A2EC38C01D47}" destId="{8145003D-4378-4071-AE6F-5EC2B9EEBEB5}" srcOrd="0" destOrd="0" presId="urn:microsoft.com/office/officeart/2016/7/layout/RepeatingBendingProcessNew"/>
    <dgm:cxn modelId="{9A683A1F-FC8D-47F7-88CE-37A4614A7406}" type="presParOf" srcId="{050ED1F4-67EA-407A-89B8-A2EC38C01D47}" destId="{0780F97E-17D6-4998-8711-5F58A3D184D0}" srcOrd="1" destOrd="0" presId="urn:microsoft.com/office/officeart/2016/7/layout/RepeatingBendingProcessNew"/>
    <dgm:cxn modelId="{919E641C-C861-4B99-8BC5-180C5FDB3DF7}" type="presParOf" srcId="{0780F97E-17D6-4998-8711-5F58A3D184D0}" destId="{3F83F827-1F16-4B00-8AD8-EAAC1569195E}" srcOrd="0" destOrd="0" presId="urn:microsoft.com/office/officeart/2016/7/layout/RepeatingBendingProcessNew"/>
    <dgm:cxn modelId="{A079EAAE-D286-4A32-9F99-BAC1B7713560}" type="presParOf" srcId="{050ED1F4-67EA-407A-89B8-A2EC38C01D47}" destId="{D4AE4CC4-9C61-42A2-B961-4B803235BDA7}" srcOrd="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EE5A174-DCDC-4CD5-9631-8752511FE01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4253065-6324-43B0-BDB7-89B2A2126271}">
      <dgm:prSet custT="1"/>
      <dgm:spPr/>
      <dgm:t>
        <a:bodyPr/>
        <a:lstStyle/>
        <a:p>
          <a:pPr>
            <a:lnSpc>
              <a:spcPct val="100000"/>
            </a:lnSpc>
          </a:pPr>
          <a:r>
            <a:rPr lang="en-US" sz="2800"/>
            <a:t>How many awards do you have from State WIC? </a:t>
          </a:r>
        </a:p>
      </dgm:t>
    </dgm:pt>
    <dgm:pt modelId="{D0F8C593-95E8-49CB-9E99-AFF3165748A5}" type="parTrans" cxnId="{03746271-5DA1-4927-9CFC-16F18E41BBB4}">
      <dgm:prSet/>
      <dgm:spPr/>
      <dgm:t>
        <a:bodyPr/>
        <a:lstStyle/>
        <a:p>
          <a:endParaRPr lang="en-US"/>
        </a:p>
      </dgm:t>
    </dgm:pt>
    <dgm:pt modelId="{2A948134-66A3-4CE1-95C3-9B8DC972B2E2}" type="sibTrans" cxnId="{03746271-5DA1-4927-9CFC-16F18E41BBB4}">
      <dgm:prSet/>
      <dgm:spPr/>
      <dgm:t>
        <a:bodyPr/>
        <a:lstStyle/>
        <a:p>
          <a:pPr>
            <a:lnSpc>
              <a:spcPct val="100000"/>
            </a:lnSpc>
          </a:pPr>
          <a:endParaRPr lang="en-US"/>
        </a:p>
      </dgm:t>
    </dgm:pt>
    <dgm:pt modelId="{3F421121-97A4-454B-A325-ED5762DE91A2}">
      <dgm:prSet custT="1"/>
      <dgm:spPr/>
      <dgm:t>
        <a:bodyPr/>
        <a:lstStyle/>
        <a:p>
          <a:pPr>
            <a:lnSpc>
              <a:spcPct val="100000"/>
            </a:lnSpc>
          </a:pPr>
          <a:r>
            <a:rPr lang="en-US" sz="2800"/>
            <a:t>Do you work closely with fiscal staff?</a:t>
          </a:r>
        </a:p>
      </dgm:t>
    </dgm:pt>
    <dgm:pt modelId="{700D6224-B8F4-4D4C-B216-542A1F4289F7}" type="parTrans" cxnId="{C11E1D3B-8F03-41C3-870C-E386F218A6FC}">
      <dgm:prSet/>
      <dgm:spPr/>
      <dgm:t>
        <a:bodyPr/>
        <a:lstStyle/>
        <a:p>
          <a:endParaRPr lang="en-US"/>
        </a:p>
      </dgm:t>
    </dgm:pt>
    <dgm:pt modelId="{AEE9E65A-F338-4334-B382-67320ED4D904}" type="sibTrans" cxnId="{C11E1D3B-8F03-41C3-870C-E386F218A6FC}">
      <dgm:prSet/>
      <dgm:spPr/>
      <dgm:t>
        <a:bodyPr/>
        <a:lstStyle/>
        <a:p>
          <a:pPr>
            <a:lnSpc>
              <a:spcPct val="100000"/>
            </a:lnSpc>
          </a:pPr>
          <a:endParaRPr lang="en-US"/>
        </a:p>
      </dgm:t>
    </dgm:pt>
    <dgm:pt modelId="{6E8E481E-16C4-4ABD-87BB-05316B53B9CF}">
      <dgm:prSet custT="1"/>
      <dgm:spPr/>
      <dgm:t>
        <a:bodyPr/>
        <a:lstStyle/>
        <a:p>
          <a:pPr>
            <a:lnSpc>
              <a:spcPct val="100000"/>
            </a:lnSpc>
          </a:pPr>
          <a:r>
            <a:rPr lang="en-US" sz="2800"/>
            <a:t>Are payroll and other expenses correctly charged?</a:t>
          </a:r>
        </a:p>
      </dgm:t>
    </dgm:pt>
    <dgm:pt modelId="{BDD57372-9B95-487E-A8F6-B8E44F833E06}" type="parTrans" cxnId="{EB75D1DD-E885-46CD-B9E5-BD7AC3E7DA1F}">
      <dgm:prSet/>
      <dgm:spPr/>
      <dgm:t>
        <a:bodyPr/>
        <a:lstStyle/>
        <a:p>
          <a:endParaRPr lang="en-US"/>
        </a:p>
      </dgm:t>
    </dgm:pt>
    <dgm:pt modelId="{37160E97-3E61-42A4-B2E1-0A0BD1B2EC6E}" type="sibTrans" cxnId="{EB75D1DD-E885-46CD-B9E5-BD7AC3E7DA1F}">
      <dgm:prSet/>
      <dgm:spPr/>
      <dgm:t>
        <a:bodyPr/>
        <a:lstStyle/>
        <a:p>
          <a:endParaRPr lang="en-US"/>
        </a:p>
      </dgm:t>
    </dgm:pt>
    <dgm:pt modelId="{BCFB1432-F999-4C85-84D0-E967C12D2B1C}">
      <dgm:prSet custT="1"/>
      <dgm:spPr/>
      <dgm:t>
        <a:bodyPr/>
        <a:lstStyle/>
        <a:p>
          <a:pPr>
            <a:lnSpc>
              <a:spcPct val="100000"/>
            </a:lnSpc>
          </a:pPr>
          <a:r>
            <a:rPr lang="en-US" sz="2800"/>
            <a:t>Save your WIC grant award letters for documentation of the exact award amounts.</a:t>
          </a:r>
        </a:p>
      </dgm:t>
    </dgm:pt>
    <dgm:pt modelId="{ED631085-8830-4680-828A-CBF670EBC229}" type="parTrans" cxnId="{F829F295-F0E6-4EB5-88C0-D39CCBCEEB43}">
      <dgm:prSet/>
      <dgm:spPr/>
      <dgm:t>
        <a:bodyPr/>
        <a:lstStyle/>
        <a:p>
          <a:endParaRPr lang="en-US"/>
        </a:p>
      </dgm:t>
    </dgm:pt>
    <dgm:pt modelId="{4451CBA7-9C6D-43FB-A3E9-0004360E2089}" type="sibTrans" cxnId="{F829F295-F0E6-4EB5-88C0-D39CCBCEEB43}">
      <dgm:prSet/>
      <dgm:spPr/>
      <dgm:t>
        <a:bodyPr/>
        <a:lstStyle/>
        <a:p>
          <a:pPr>
            <a:lnSpc>
              <a:spcPct val="100000"/>
            </a:lnSpc>
          </a:pPr>
          <a:endParaRPr lang="en-US"/>
        </a:p>
      </dgm:t>
    </dgm:pt>
    <dgm:pt modelId="{2197472E-396D-4CB3-B305-3C26A5AB9933}" type="pres">
      <dgm:prSet presAssocID="{DEE5A174-DCDC-4CD5-9631-8752511FE018}" presName="root" presStyleCnt="0">
        <dgm:presLayoutVars>
          <dgm:dir/>
          <dgm:resizeHandles val="exact"/>
        </dgm:presLayoutVars>
      </dgm:prSet>
      <dgm:spPr/>
    </dgm:pt>
    <dgm:pt modelId="{4055C8F2-4B1E-4D98-A7E4-E92CA949F7FE}" type="pres">
      <dgm:prSet presAssocID="{DEE5A174-DCDC-4CD5-9631-8752511FE018}" presName="container" presStyleCnt="0">
        <dgm:presLayoutVars>
          <dgm:dir/>
          <dgm:resizeHandles val="exact"/>
        </dgm:presLayoutVars>
      </dgm:prSet>
      <dgm:spPr/>
    </dgm:pt>
    <dgm:pt modelId="{A6202910-B474-4977-AD69-3952A2829B02}" type="pres">
      <dgm:prSet presAssocID="{C4253065-6324-43B0-BDB7-89B2A2126271}" presName="compNode" presStyleCnt="0"/>
      <dgm:spPr/>
    </dgm:pt>
    <dgm:pt modelId="{874F30C5-BAC4-4596-84AC-DED8A9079EF9}" type="pres">
      <dgm:prSet presAssocID="{C4253065-6324-43B0-BDB7-89B2A2126271}" presName="iconBgRect" presStyleLbl="bgShp" presStyleIdx="0" presStyleCnt="4"/>
      <dgm:spPr/>
    </dgm:pt>
    <dgm:pt modelId="{264120D0-FBDA-492B-89FA-CAA6554D2034}" type="pres">
      <dgm:prSet presAssocID="{C4253065-6324-43B0-BDB7-89B2A212627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65D160A0-A1C1-4830-B30D-CF168251F33A}" type="pres">
      <dgm:prSet presAssocID="{C4253065-6324-43B0-BDB7-89B2A2126271}" presName="spaceRect" presStyleCnt="0"/>
      <dgm:spPr/>
    </dgm:pt>
    <dgm:pt modelId="{20F76E07-D342-4CB6-858F-A5D00212A252}" type="pres">
      <dgm:prSet presAssocID="{C4253065-6324-43B0-BDB7-89B2A2126271}" presName="textRect" presStyleLbl="revTx" presStyleIdx="0" presStyleCnt="4">
        <dgm:presLayoutVars>
          <dgm:chMax val="1"/>
          <dgm:chPref val="1"/>
        </dgm:presLayoutVars>
      </dgm:prSet>
      <dgm:spPr/>
    </dgm:pt>
    <dgm:pt modelId="{EF629705-ED1A-458D-97ED-0400B6635D7E}" type="pres">
      <dgm:prSet presAssocID="{2A948134-66A3-4CE1-95C3-9B8DC972B2E2}" presName="sibTrans" presStyleLbl="sibTrans2D1" presStyleIdx="0" presStyleCnt="0"/>
      <dgm:spPr/>
    </dgm:pt>
    <dgm:pt modelId="{B5EABFDD-BE6D-4BCF-AA71-5850BC355AAF}" type="pres">
      <dgm:prSet presAssocID="{BCFB1432-F999-4C85-84D0-E967C12D2B1C}" presName="compNode" presStyleCnt="0"/>
      <dgm:spPr/>
    </dgm:pt>
    <dgm:pt modelId="{5681CD61-FE78-4E7F-A1A3-CAE5D9C344FA}" type="pres">
      <dgm:prSet presAssocID="{BCFB1432-F999-4C85-84D0-E967C12D2B1C}" presName="iconBgRect" presStyleLbl="bgShp" presStyleIdx="1" presStyleCnt="4"/>
      <dgm:spPr/>
    </dgm:pt>
    <dgm:pt modelId="{A41CB94C-4ADA-4C9A-A0E2-2E0C715DF230}" type="pres">
      <dgm:prSet presAssocID="{BCFB1432-F999-4C85-84D0-E967C12D2B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63EC0375-3016-4EAD-9A6C-DD7647537808}" type="pres">
      <dgm:prSet presAssocID="{BCFB1432-F999-4C85-84D0-E967C12D2B1C}" presName="spaceRect" presStyleCnt="0"/>
      <dgm:spPr/>
    </dgm:pt>
    <dgm:pt modelId="{D3F0EB1E-19B8-4620-99C5-55D0A1284F02}" type="pres">
      <dgm:prSet presAssocID="{BCFB1432-F999-4C85-84D0-E967C12D2B1C}" presName="textRect" presStyleLbl="revTx" presStyleIdx="1" presStyleCnt="4">
        <dgm:presLayoutVars>
          <dgm:chMax val="1"/>
          <dgm:chPref val="1"/>
        </dgm:presLayoutVars>
      </dgm:prSet>
      <dgm:spPr/>
    </dgm:pt>
    <dgm:pt modelId="{1B2E5A21-40D0-4CB6-AC2B-B06E7546E817}" type="pres">
      <dgm:prSet presAssocID="{4451CBA7-9C6D-43FB-A3E9-0004360E2089}" presName="sibTrans" presStyleLbl="sibTrans2D1" presStyleIdx="0" presStyleCnt="0"/>
      <dgm:spPr/>
    </dgm:pt>
    <dgm:pt modelId="{2C243D58-F017-4A53-9E34-752A80C41C58}" type="pres">
      <dgm:prSet presAssocID="{3F421121-97A4-454B-A325-ED5762DE91A2}" presName="compNode" presStyleCnt="0"/>
      <dgm:spPr/>
    </dgm:pt>
    <dgm:pt modelId="{58139C3E-E159-48BC-BFC8-420FE994EA88}" type="pres">
      <dgm:prSet presAssocID="{3F421121-97A4-454B-A325-ED5762DE91A2}" presName="iconBgRect" presStyleLbl="bgShp" presStyleIdx="2" presStyleCnt="4"/>
      <dgm:spPr/>
    </dgm:pt>
    <dgm:pt modelId="{1AA5F0D8-BFEE-48B6-8A11-6F3C4B185728}" type="pres">
      <dgm:prSet presAssocID="{3F421121-97A4-454B-A325-ED5762DE91A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40F20FE3-D328-49D0-8C35-96F247CF7C4A}" type="pres">
      <dgm:prSet presAssocID="{3F421121-97A4-454B-A325-ED5762DE91A2}" presName="spaceRect" presStyleCnt="0"/>
      <dgm:spPr/>
    </dgm:pt>
    <dgm:pt modelId="{D41B67EA-2A67-4409-9E51-FED7398A63C1}" type="pres">
      <dgm:prSet presAssocID="{3F421121-97A4-454B-A325-ED5762DE91A2}" presName="textRect" presStyleLbl="revTx" presStyleIdx="2" presStyleCnt="4">
        <dgm:presLayoutVars>
          <dgm:chMax val="1"/>
          <dgm:chPref val="1"/>
        </dgm:presLayoutVars>
      </dgm:prSet>
      <dgm:spPr/>
    </dgm:pt>
    <dgm:pt modelId="{1A4B74BA-7518-4766-9A48-763D3652FE06}" type="pres">
      <dgm:prSet presAssocID="{AEE9E65A-F338-4334-B382-67320ED4D904}" presName="sibTrans" presStyleLbl="sibTrans2D1" presStyleIdx="0" presStyleCnt="0"/>
      <dgm:spPr/>
    </dgm:pt>
    <dgm:pt modelId="{B5D6415E-0AF8-4369-8C79-522A504D85F0}" type="pres">
      <dgm:prSet presAssocID="{6E8E481E-16C4-4ABD-87BB-05316B53B9CF}" presName="compNode" presStyleCnt="0"/>
      <dgm:spPr/>
    </dgm:pt>
    <dgm:pt modelId="{97E71F3E-8D88-4C3F-AB19-ACA542A9F8E1}" type="pres">
      <dgm:prSet presAssocID="{6E8E481E-16C4-4ABD-87BB-05316B53B9CF}" presName="iconBgRect" presStyleLbl="bgShp" presStyleIdx="3" presStyleCnt="4"/>
      <dgm:spPr/>
    </dgm:pt>
    <dgm:pt modelId="{540079E4-918F-4874-9C8C-CCB6FB3D905F}" type="pres">
      <dgm:prSet presAssocID="{6E8E481E-16C4-4ABD-87BB-05316B53B9CF}"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ayroll outline"/>
        </a:ext>
      </dgm:extLst>
    </dgm:pt>
    <dgm:pt modelId="{391F7F29-174C-4C1B-BFCE-01BA3155AF6D}" type="pres">
      <dgm:prSet presAssocID="{6E8E481E-16C4-4ABD-87BB-05316B53B9CF}" presName="spaceRect" presStyleCnt="0"/>
      <dgm:spPr/>
    </dgm:pt>
    <dgm:pt modelId="{07902744-3039-456B-AD7F-052378D18EDF}" type="pres">
      <dgm:prSet presAssocID="{6E8E481E-16C4-4ABD-87BB-05316B53B9CF}" presName="textRect" presStyleLbl="revTx" presStyleIdx="3" presStyleCnt="4">
        <dgm:presLayoutVars>
          <dgm:chMax val="1"/>
          <dgm:chPref val="1"/>
        </dgm:presLayoutVars>
      </dgm:prSet>
      <dgm:spPr/>
    </dgm:pt>
  </dgm:ptLst>
  <dgm:cxnLst>
    <dgm:cxn modelId="{A8231F0A-9514-465D-8E92-792A8DA8176F}" type="presOf" srcId="{AEE9E65A-F338-4334-B382-67320ED4D904}" destId="{1A4B74BA-7518-4766-9A48-763D3652FE06}" srcOrd="0" destOrd="0" presId="urn:microsoft.com/office/officeart/2018/2/layout/IconCircleList"/>
    <dgm:cxn modelId="{412B3330-C000-4934-B02E-71711042027D}" type="presOf" srcId="{DEE5A174-DCDC-4CD5-9631-8752511FE018}" destId="{2197472E-396D-4CB3-B305-3C26A5AB9933}" srcOrd="0" destOrd="0" presId="urn:microsoft.com/office/officeart/2018/2/layout/IconCircleList"/>
    <dgm:cxn modelId="{C11E1D3B-8F03-41C3-870C-E386F218A6FC}" srcId="{DEE5A174-DCDC-4CD5-9631-8752511FE018}" destId="{3F421121-97A4-454B-A325-ED5762DE91A2}" srcOrd="2" destOrd="0" parTransId="{700D6224-B8F4-4D4C-B216-542A1F4289F7}" sibTransId="{AEE9E65A-F338-4334-B382-67320ED4D904}"/>
    <dgm:cxn modelId="{37CF9D63-9037-4D78-A3EA-225A145E54D4}" type="presOf" srcId="{3F421121-97A4-454B-A325-ED5762DE91A2}" destId="{D41B67EA-2A67-4409-9E51-FED7398A63C1}" srcOrd="0" destOrd="0" presId="urn:microsoft.com/office/officeart/2018/2/layout/IconCircleList"/>
    <dgm:cxn modelId="{92A3D364-236D-43F2-95FC-41A1E8BC66CF}" type="presOf" srcId="{C4253065-6324-43B0-BDB7-89B2A2126271}" destId="{20F76E07-D342-4CB6-858F-A5D00212A252}" srcOrd="0" destOrd="0" presId="urn:microsoft.com/office/officeart/2018/2/layout/IconCircleList"/>
    <dgm:cxn modelId="{03746271-5DA1-4927-9CFC-16F18E41BBB4}" srcId="{DEE5A174-DCDC-4CD5-9631-8752511FE018}" destId="{C4253065-6324-43B0-BDB7-89B2A2126271}" srcOrd="0" destOrd="0" parTransId="{D0F8C593-95E8-49CB-9E99-AFF3165748A5}" sibTransId="{2A948134-66A3-4CE1-95C3-9B8DC972B2E2}"/>
    <dgm:cxn modelId="{5015E858-AC33-4E14-92F2-953B38833346}" type="presOf" srcId="{2A948134-66A3-4CE1-95C3-9B8DC972B2E2}" destId="{EF629705-ED1A-458D-97ED-0400B6635D7E}" srcOrd="0" destOrd="0" presId="urn:microsoft.com/office/officeart/2018/2/layout/IconCircleList"/>
    <dgm:cxn modelId="{CB98B689-1E6A-4BF8-8E8D-D765D7942DA1}" type="presOf" srcId="{6E8E481E-16C4-4ABD-87BB-05316B53B9CF}" destId="{07902744-3039-456B-AD7F-052378D18EDF}" srcOrd="0" destOrd="0" presId="urn:microsoft.com/office/officeart/2018/2/layout/IconCircleList"/>
    <dgm:cxn modelId="{F829F295-F0E6-4EB5-88C0-D39CCBCEEB43}" srcId="{DEE5A174-DCDC-4CD5-9631-8752511FE018}" destId="{BCFB1432-F999-4C85-84D0-E967C12D2B1C}" srcOrd="1" destOrd="0" parTransId="{ED631085-8830-4680-828A-CBF670EBC229}" sibTransId="{4451CBA7-9C6D-43FB-A3E9-0004360E2089}"/>
    <dgm:cxn modelId="{C350D3A0-9B49-4873-B731-9D7BCF830651}" type="presOf" srcId="{4451CBA7-9C6D-43FB-A3E9-0004360E2089}" destId="{1B2E5A21-40D0-4CB6-AC2B-B06E7546E817}" srcOrd="0" destOrd="0" presId="urn:microsoft.com/office/officeart/2018/2/layout/IconCircleList"/>
    <dgm:cxn modelId="{EB75D1DD-E885-46CD-B9E5-BD7AC3E7DA1F}" srcId="{DEE5A174-DCDC-4CD5-9631-8752511FE018}" destId="{6E8E481E-16C4-4ABD-87BB-05316B53B9CF}" srcOrd="3" destOrd="0" parTransId="{BDD57372-9B95-487E-A8F6-B8E44F833E06}" sibTransId="{37160E97-3E61-42A4-B2E1-0A0BD1B2EC6E}"/>
    <dgm:cxn modelId="{0A5AE1EB-F1AA-493E-B53A-0B806A7D22E0}" type="presOf" srcId="{BCFB1432-F999-4C85-84D0-E967C12D2B1C}" destId="{D3F0EB1E-19B8-4620-99C5-55D0A1284F02}" srcOrd="0" destOrd="0" presId="urn:microsoft.com/office/officeart/2018/2/layout/IconCircleList"/>
    <dgm:cxn modelId="{C70FAEDB-90EA-4E9B-AE5B-6C17469DF738}" type="presParOf" srcId="{2197472E-396D-4CB3-B305-3C26A5AB9933}" destId="{4055C8F2-4B1E-4D98-A7E4-E92CA949F7FE}" srcOrd="0" destOrd="0" presId="urn:microsoft.com/office/officeart/2018/2/layout/IconCircleList"/>
    <dgm:cxn modelId="{69570D89-E6F6-472B-A903-9FA1077E1CCC}" type="presParOf" srcId="{4055C8F2-4B1E-4D98-A7E4-E92CA949F7FE}" destId="{A6202910-B474-4977-AD69-3952A2829B02}" srcOrd="0" destOrd="0" presId="urn:microsoft.com/office/officeart/2018/2/layout/IconCircleList"/>
    <dgm:cxn modelId="{2B01E403-EB22-4B16-9ACD-6EE15DCA4D96}" type="presParOf" srcId="{A6202910-B474-4977-AD69-3952A2829B02}" destId="{874F30C5-BAC4-4596-84AC-DED8A9079EF9}" srcOrd="0" destOrd="0" presId="urn:microsoft.com/office/officeart/2018/2/layout/IconCircleList"/>
    <dgm:cxn modelId="{4779A7B4-E120-45E2-A21F-B65186E2FA83}" type="presParOf" srcId="{A6202910-B474-4977-AD69-3952A2829B02}" destId="{264120D0-FBDA-492B-89FA-CAA6554D2034}" srcOrd="1" destOrd="0" presId="urn:microsoft.com/office/officeart/2018/2/layout/IconCircleList"/>
    <dgm:cxn modelId="{444877E4-E94E-4DC3-889B-856AD17C6D00}" type="presParOf" srcId="{A6202910-B474-4977-AD69-3952A2829B02}" destId="{65D160A0-A1C1-4830-B30D-CF168251F33A}" srcOrd="2" destOrd="0" presId="urn:microsoft.com/office/officeart/2018/2/layout/IconCircleList"/>
    <dgm:cxn modelId="{D4AFE49B-3A96-445D-87E9-21405F47C6F5}" type="presParOf" srcId="{A6202910-B474-4977-AD69-3952A2829B02}" destId="{20F76E07-D342-4CB6-858F-A5D00212A252}" srcOrd="3" destOrd="0" presId="urn:microsoft.com/office/officeart/2018/2/layout/IconCircleList"/>
    <dgm:cxn modelId="{1F784491-309A-4AEF-9789-431C167439D3}" type="presParOf" srcId="{4055C8F2-4B1E-4D98-A7E4-E92CA949F7FE}" destId="{EF629705-ED1A-458D-97ED-0400B6635D7E}" srcOrd="1" destOrd="0" presId="urn:microsoft.com/office/officeart/2018/2/layout/IconCircleList"/>
    <dgm:cxn modelId="{F86AA9C1-CB23-4B3E-8A0F-F267B8AE3A16}" type="presParOf" srcId="{4055C8F2-4B1E-4D98-A7E4-E92CA949F7FE}" destId="{B5EABFDD-BE6D-4BCF-AA71-5850BC355AAF}" srcOrd="2" destOrd="0" presId="urn:microsoft.com/office/officeart/2018/2/layout/IconCircleList"/>
    <dgm:cxn modelId="{8356FE99-4A96-439F-B7BF-FB927DB1AFA7}" type="presParOf" srcId="{B5EABFDD-BE6D-4BCF-AA71-5850BC355AAF}" destId="{5681CD61-FE78-4E7F-A1A3-CAE5D9C344FA}" srcOrd="0" destOrd="0" presId="urn:microsoft.com/office/officeart/2018/2/layout/IconCircleList"/>
    <dgm:cxn modelId="{328E7C29-4196-42F7-B825-F4C7CB1E416D}" type="presParOf" srcId="{B5EABFDD-BE6D-4BCF-AA71-5850BC355AAF}" destId="{A41CB94C-4ADA-4C9A-A0E2-2E0C715DF230}" srcOrd="1" destOrd="0" presId="urn:microsoft.com/office/officeart/2018/2/layout/IconCircleList"/>
    <dgm:cxn modelId="{49D7B6CD-4366-43E1-8BA5-5C5E050DA0A7}" type="presParOf" srcId="{B5EABFDD-BE6D-4BCF-AA71-5850BC355AAF}" destId="{63EC0375-3016-4EAD-9A6C-DD7647537808}" srcOrd="2" destOrd="0" presId="urn:microsoft.com/office/officeart/2018/2/layout/IconCircleList"/>
    <dgm:cxn modelId="{460C4332-B58D-4209-9CD3-FD66A0B613DB}" type="presParOf" srcId="{B5EABFDD-BE6D-4BCF-AA71-5850BC355AAF}" destId="{D3F0EB1E-19B8-4620-99C5-55D0A1284F02}" srcOrd="3" destOrd="0" presId="urn:microsoft.com/office/officeart/2018/2/layout/IconCircleList"/>
    <dgm:cxn modelId="{D617061B-511D-4EA1-976C-1117A72E380C}" type="presParOf" srcId="{4055C8F2-4B1E-4D98-A7E4-E92CA949F7FE}" destId="{1B2E5A21-40D0-4CB6-AC2B-B06E7546E817}" srcOrd="3" destOrd="0" presId="urn:microsoft.com/office/officeart/2018/2/layout/IconCircleList"/>
    <dgm:cxn modelId="{0A8CCB39-0C0F-486A-97F8-AC30C6E51AC8}" type="presParOf" srcId="{4055C8F2-4B1E-4D98-A7E4-E92CA949F7FE}" destId="{2C243D58-F017-4A53-9E34-752A80C41C58}" srcOrd="4" destOrd="0" presId="urn:microsoft.com/office/officeart/2018/2/layout/IconCircleList"/>
    <dgm:cxn modelId="{7D37BBB7-2249-43F7-911C-EE06F3CAD979}" type="presParOf" srcId="{2C243D58-F017-4A53-9E34-752A80C41C58}" destId="{58139C3E-E159-48BC-BFC8-420FE994EA88}" srcOrd="0" destOrd="0" presId="urn:microsoft.com/office/officeart/2018/2/layout/IconCircleList"/>
    <dgm:cxn modelId="{86292C11-5488-4A98-A009-130731C53D16}" type="presParOf" srcId="{2C243D58-F017-4A53-9E34-752A80C41C58}" destId="{1AA5F0D8-BFEE-48B6-8A11-6F3C4B185728}" srcOrd="1" destOrd="0" presId="urn:microsoft.com/office/officeart/2018/2/layout/IconCircleList"/>
    <dgm:cxn modelId="{2A2AAF0E-A220-4C63-9075-E3402874F1E9}" type="presParOf" srcId="{2C243D58-F017-4A53-9E34-752A80C41C58}" destId="{40F20FE3-D328-49D0-8C35-96F247CF7C4A}" srcOrd="2" destOrd="0" presId="urn:microsoft.com/office/officeart/2018/2/layout/IconCircleList"/>
    <dgm:cxn modelId="{B489ACCF-5411-406B-BF63-80B315072CA8}" type="presParOf" srcId="{2C243D58-F017-4A53-9E34-752A80C41C58}" destId="{D41B67EA-2A67-4409-9E51-FED7398A63C1}" srcOrd="3" destOrd="0" presId="urn:microsoft.com/office/officeart/2018/2/layout/IconCircleList"/>
    <dgm:cxn modelId="{85836604-6F5E-46FA-A626-0AF927FE0234}" type="presParOf" srcId="{4055C8F2-4B1E-4D98-A7E4-E92CA949F7FE}" destId="{1A4B74BA-7518-4766-9A48-763D3652FE06}" srcOrd="5" destOrd="0" presId="urn:microsoft.com/office/officeart/2018/2/layout/IconCircleList"/>
    <dgm:cxn modelId="{A9706413-34C7-4C3B-A31B-8059B3CDB01D}" type="presParOf" srcId="{4055C8F2-4B1E-4D98-A7E4-E92CA949F7FE}" destId="{B5D6415E-0AF8-4369-8C79-522A504D85F0}" srcOrd="6" destOrd="0" presId="urn:microsoft.com/office/officeart/2018/2/layout/IconCircleList"/>
    <dgm:cxn modelId="{198A3153-DACA-4B19-8B1E-865B39AC490E}" type="presParOf" srcId="{B5D6415E-0AF8-4369-8C79-522A504D85F0}" destId="{97E71F3E-8D88-4C3F-AB19-ACA542A9F8E1}" srcOrd="0" destOrd="0" presId="urn:microsoft.com/office/officeart/2018/2/layout/IconCircleList"/>
    <dgm:cxn modelId="{CCC4497D-2BBD-4DF2-9DB8-E7AF8E05A8EC}" type="presParOf" srcId="{B5D6415E-0AF8-4369-8C79-522A504D85F0}" destId="{540079E4-918F-4874-9C8C-CCB6FB3D905F}" srcOrd="1" destOrd="0" presId="urn:microsoft.com/office/officeart/2018/2/layout/IconCircleList"/>
    <dgm:cxn modelId="{1E305745-642B-4861-84F0-54688B4DAE51}" type="presParOf" srcId="{B5D6415E-0AF8-4369-8C79-522A504D85F0}" destId="{391F7F29-174C-4C1B-BFCE-01BA3155AF6D}" srcOrd="2" destOrd="0" presId="urn:microsoft.com/office/officeart/2018/2/layout/IconCircleList"/>
    <dgm:cxn modelId="{FBB891EF-1D4F-4501-8055-08191654B8B6}" type="presParOf" srcId="{B5D6415E-0AF8-4369-8C79-522A504D85F0}" destId="{07902744-3039-456B-AD7F-052378D18ED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BF2CC2-5DD9-4DC5-B465-1D3C33C9AA9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E10F82-B653-4844-850E-7C24BC22FBAB}">
      <dgm:prSet custT="1"/>
      <dgm:spPr/>
      <dgm:t>
        <a:bodyPr/>
        <a:lstStyle/>
        <a:p>
          <a:pPr>
            <a:lnSpc>
              <a:spcPct val="100000"/>
            </a:lnSpc>
          </a:pPr>
          <a:r>
            <a:rPr lang="en-US" sz="2400"/>
            <a:t>required training and certain meetings (e.g. OWCA). </a:t>
          </a:r>
        </a:p>
      </dgm:t>
    </dgm:pt>
    <dgm:pt modelId="{8FADB6C2-CAAD-4591-9748-76D39CF74759}" type="parTrans" cxnId="{92B87980-3F7D-491A-9CF5-64B7602D5213}">
      <dgm:prSet/>
      <dgm:spPr/>
      <dgm:t>
        <a:bodyPr/>
        <a:lstStyle/>
        <a:p>
          <a:endParaRPr lang="en-US"/>
        </a:p>
      </dgm:t>
    </dgm:pt>
    <dgm:pt modelId="{F8B4F873-AB07-489B-BB65-E0D83149EFC2}" type="sibTrans" cxnId="{92B87980-3F7D-491A-9CF5-64B7602D5213}">
      <dgm:prSet/>
      <dgm:spPr/>
      <dgm:t>
        <a:bodyPr/>
        <a:lstStyle/>
        <a:p>
          <a:endParaRPr lang="en-US"/>
        </a:p>
      </dgm:t>
    </dgm:pt>
    <dgm:pt modelId="{EE0E1D67-DF65-4CE0-B27A-791EE4B0CE81}">
      <dgm:prSet custT="1"/>
      <dgm:spPr/>
      <dgm:t>
        <a:bodyPr/>
        <a:lstStyle/>
        <a:p>
          <a:pPr>
            <a:lnSpc>
              <a:spcPct val="100000"/>
            </a:lnSpc>
          </a:pPr>
          <a:r>
            <a:rPr lang="en-US" sz="2400"/>
            <a:t>State WIC uses the state guidelines based on federal </a:t>
          </a:r>
          <a:r>
            <a:rPr lang="en-US" sz="2400">
              <a:hlinkClick xmlns:r="http://schemas.openxmlformats.org/officeDocument/2006/relationships" r:id="rId1"/>
            </a:rPr>
            <a:t>GSA rates</a:t>
          </a:r>
          <a:r>
            <a:rPr lang="en-US" sz="2400"/>
            <a:t>. </a:t>
          </a:r>
        </a:p>
      </dgm:t>
    </dgm:pt>
    <dgm:pt modelId="{5F87EBCA-8CF2-410B-84B9-BA6259D1F45F}" type="parTrans" cxnId="{7DB49C61-E5C3-4808-872E-F91E234C3E95}">
      <dgm:prSet/>
      <dgm:spPr/>
      <dgm:t>
        <a:bodyPr/>
        <a:lstStyle/>
        <a:p>
          <a:endParaRPr lang="en-US"/>
        </a:p>
      </dgm:t>
    </dgm:pt>
    <dgm:pt modelId="{93041381-9C0B-4F89-A5F3-6D5349F54BE7}" type="sibTrans" cxnId="{7DB49C61-E5C3-4808-872E-F91E234C3E95}">
      <dgm:prSet/>
      <dgm:spPr/>
      <dgm:t>
        <a:bodyPr/>
        <a:lstStyle/>
        <a:p>
          <a:endParaRPr lang="en-US"/>
        </a:p>
      </dgm:t>
    </dgm:pt>
    <dgm:pt modelId="{6B6FE7A8-FCB2-4E13-8840-C52FDFD99EF5}">
      <dgm:prSet custT="1"/>
      <dgm:spPr/>
      <dgm:t>
        <a:bodyPr/>
        <a:lstStyle/>
        <a:p>
          <a:pPr>
            <a:lnSpc>
              <a:spcPct val="100000"/>
            </a:lnSpc>
          </a:pPr>
          <a:r>
            <a:rPr lang="en-US" sz="2400"/>
            <a:t>Pre-approval from the State WIC office may be needed prior to travel.</a:t>
          </a:r>
        </a:p>
      </dgm:t>
    </dgm:pt>
    <dgm:pt modelId="{EDBD8569-2825-4D9A-B2C8-6F28570DEF29}" type="parTrans" cxnId="{8EAB0DA8-1C98-4893-A162-F3F0C0B2B49B}">
      <dgm:prSet/>
      <dgm:spPr/>
      <dgm:t>
        <a:bodyPr/>
        <a:lstStyle/>
        <a:p>
          <a:endParaRPr lang="en-US"/>
        </a:p>
      </dgm:t>
    </dgm:pt>
    <dgm:pt modelId="{DAA7F0D9-3DF3-4B9B-8539-D78AA5448DC3}" type="sibTrans" cxnId="{8EAB0DA8-1C98-4893-A162-F3F0C0B2B49B}">
      <dgm:prSet/>
      <dgm:spPr/>
      <dgm:t>
        <a:bodyPr/>
        <a:lstStyle/>
        <a:p>
          <a:endParaRPr lang="en-US"/>
        </a:p>
      </dgm:t>
    </dgm:pt>
    <dgm:pt modelId="{8ACFC895-0EBD-4D11-9565-A2D8B7C7E191}">
      <dgm:prSet custT="1"/>
      <dgm:spPr/>
      <dgm:t>
        <a:bodyPr/>
        <a:lstStyle/>
        <a:p>
          <a:pPr>
            <a:lnSpc>
              <a:spcPct val="100000"/>
            </a:lnSpc>
          </a:pPr>
          <a:r>
            <a:rPr lang="en-US" sz="2400"/>
            <a:t>Must submit reimbursement requests within 4 weeks of the last travel date.  </a:t>
          </a:r>
        </a:p>
      </dgm:t>
    </dgm:pt>
    <dgm:pt modelId="{FD98C8EB-234B-4112-BED2-471C44B99E92}" type="parTrans" cxnId="{133764A0-82A7-4A69-A298-E234E9D9739E}">
      <dgm:prSet/>
      <dgm:spPr/>
      <dgm:t>
        <a:bodyPr/>
        <a:lstStyle/>
        <a:p>
          <a:endParaRPr lang="en-US"/>
        </a:p>
      </dgm:t>
    </dgm:pt>
    <dgm:pt modelId="{3A0B8679-98FC-4213-98A2-8EA6B631E69F}" type="sibTrans" cxnId="{133764A0-82A7-4A69-A298-E234E9D9739E}">
      <dgm:prSet/>
      <dgm:spPr/>
      <dgm:t>
        <a:bodyPr/>
        <a:lstStyle/>
        <a:p>
          <a:endParaRPr lang="en-US"/>
        </a:p>
      </dgm:t>
    </dgm:pt>
    <dgm:pt modelId="{FDD610E5-C428-4A0F-9F00-64E74B0EC1AE}">
      <dgm:prSet custT="1"/>
      <dgm:spPr/>
      <dgm:t>
        <a:bodyPr/>
        <a:lstStyle/>
        <a:p>
          <a:pPr>
            <a:lnSpc>
              <a:spcPct val="100000"/>
            </a:lnSpc>
          </a:pPr>
          <a:r>
            <a:rPr lang="en-US" sz="2400"/>
            <a:t>Reimbursed travel expenses should not be included in the local agency Quarterly Expenditure and Revenue Report.</a:t>
          </a:r>
        </a:p>
      </dgm:t>
    </dgm:pt>
    <dgm:pt modelId="{3393DDD4-6FCD-4F87-9E98-F4A2C0A87CF8}" type="parTrans" cxnId="{30BAB22F-308E-4F65-BEFE-0AB244D10C4C}">
      <dgm:prSet/>
      <dgm:spPr/>
      <dgm:t>
        <a:bodyPr/>
        <a:lstStyle/>
        <a:p>
          <a:endParaRPr lang="en-US"/>
        </a:p>
      </dgm:t>
    </dgm:pt>
    <dgm:pt modelId="{7A86CC91-5C2D-4C8E-BC37-B88CD68AE148}" type="sibTrans" cxnId="{30BAB22F-308E-4F65-BEFE-0AB244D10C4C}">
      <dgm:prSet/>
      <dgm:spPr/>
      <dgm:t>
        <a:bodyPr/>
        <a:lstStyle/>
        <a:p>
          <a:endParaRPr lang="en-US"/>
        </a:p>
      </dgm:t>
    </dgm:pt>
    <dgm:pt modelId="{5A91BC41-CED2-495E-87B7-83FC5D800820}">
      <dgm:prSet custT="1"/>
      <dgm:spPr/>
      <dgm:t>
        <a:bodyPr/>
        <a:lstStyle/>
        <a:p>
          <a:pPr>
            <a:lnSpc>
              <a:spcPct val="100000"/>
            </a:lnSpc>
          </a:pPr>
          <a:r>
            <a:rPr lang="en-US" sz="2400"/>
            <a:t>Use the following forms and resources:</a:t>
          </a:r>
        </a:p>
      </dgm:t>
    </dgm:pt>
    <dgm:pt modelId="{5948E1D7-8AF0-4EA5-A712-3E9D481B8582}" type="parTrans" cxnId="{DC78904E-865D-4054-A440-B3ED0E813B14}">
      <dgm:prSet/>
      <dgm:spPr/>
      <dgm:t>
        <a:bodyPr/>
        <a:lstStyle/>
        <a:p>
          <a:endParaRPr lang="en-US"/>
        </a:p>
      </dgm:t>
    </dgm:pt>
    <dgm:pt modelId="{6E499728-0032-46CB-8A0A-B5C0D9B95E69}" type="sibTrans" cxnId="{DC78904E-865D-4054-A440-B3ED0E813B14}">
      <dgm:prSet/>
      <dgm:spPr/>
      <dgm:t>
        <a:bodyPr/>
        <a:lstStyle/>
        <a:p>
          <a:endParaRPr lang="en-US"/>
        </a:p>
      </dgm:t>
    </dgm:pt>
    <dgm:pt modelId="{B8555229-1E7D-4AA4-98C9-29B39CA89020}">
      <dgm:prSet custT="1"/>
      <dgm:spPr/>
      <dgm:t>
        <a:bodyPr/>
        <a:lstStyle/>
        <a:p>
          <a:pPr>
            <a:lnSpc>
              <a:spcPct val="100000"/>
            </a:lnSpc>
          </a:pPr>
          <a:r>
            <a:rPr lang="en-US" sz="2400">
              <a:hlinkClick xmlns:r="http://schemas.openxmlformats.org/officeDocument/2006/relationships" r:id="rId2"/>
            </a:rPr>
            <a:t>Travel matrix and information</a:t>
          </a:r>
          <a:r>
            <a:rPr lang="en-US" sz="2400"/>
            <a:t> (e.g. per diems, mileage rate, 70mile rule)</a:t>
          </a:r>
        </a:p>
      </dgm:t>
    </dgm:pt>
    <dgm:pt modelId="{F57126D0-99F4-4C55-8419-FCEABEC14E1F}" type="parTrans" cxnId="{77EEF5B4-0592-4DD0-A665-25A62E049336}">
      <dgm:prSet/>
      <dgm:spPr/>
      <dgm:t>
        <a:bodyPr/>
        <a:lstStyle/>
        <a:p>
          <a:endParaRPr lang="en-US"/>
        </a:p>
      </dgm:t>
    </dgm:pt>
    <dgm:pt modelId="{101F1393-D9A5-4C66-BFDD-69F26C13F442}" type="sibTrans" cxnId="{77EEF5B4-0592-4DD0-A665-25A62E049336}">
      <dgm:prSet/>
      <dgm:spPr/>
      <dgm:t>
        <a:bodyPr/>
        <a:lstStyle/>
        <a:p>
          <a:endParaRPr lang="en-US"/>
        </a:p>
      </dgm:t>
    </dgm:pt>
    <dgm:pt modelId="{26239109-2AFB-4B13-A5EE-2B33817AA20A}">
      <dgm:prSet custT="1"/>
      <dgm:spPr/>
      <dgm:t>
        <a:bodyPr/>
        <a:lstStyle/>
        <a:p>
          <a:pPr>
            <a:lnSpc>
              <a:spcPct val="100000"/>
            </a:lnSpc>
          </a:pPr>
          <a:r>
            <a:rPr lang="en-US" sz="2400">
              <a:hlinkClick xmlns:r="http://schemas.openxmlformats.org/officeDocument/2006/relationships" r:id="rId3"/>
            </a:rPr>
            <a:t>In-state reimbursement form</a:t>
          </a:r>
          <a:r>
            <a:rPr lang="en-US" sz="2400"/>
            <a:t> </a:t>
          </a:r>
        </a:p>
      </dgm:t>
    </dgm:pt>
    <dgm:pt modelId="{F0EA7BA5-3027-4E39-892C-AAFE170C1BD3}" type="parTrans" cxnId="{6850FD5A-923C-43F1-A32E-38BB513A7A87}">
      <dgm:prSet/>
      <dgm:spPr/>
      <dgm:t>
        <a:bodyPr/>
        <a:lstStyle/>
        <a:p>
          <a:endParaRPr lang="en-US"/>
        </a:p>
      </dgm:t>
    </dgm:pt>
    <dgm:pt modelId="{C271D09F-94A3-4984-AB5F-77F9DC1509E4}" type="sibTrans" cxnId="{6850FD5A-923C-43F1-A32E-38BB513A7A87}">
      <dgm:prSet/>
      <dgm:spPr/>
      <dgm:t>
        <a:bodyPr/>
        <a:lstStyle/>
        <a:p>
          <a:endParaRPr lang="en-US"/>
        </a:p>
      </dgm:t>
    </dgm:pt>
    <dgm:pt modelId="{8480F61B-E36A-42E4-87D2-D8FCE6BC725A}">
      <dgm:prSet custT="1"/>
      <dgm:spPr/>
      <dgm:t>
        <a:bodyPr/>
        <a:lstStyle/>
        <a:p>
          <a:pPr>
            <a:lnSpc>
              <a:spcPct val="100000"/>
            </a:lnSpc>
          </a:pPr>
          <a:r>
            <a:rPr lang="en-US" sz="2400">
              <a:hlinkClick xmlns:r="http://schemas.openxmlformats.org/officeDocument/2006/relationships" r:id="rId4"/>
            </a:rPr>
            <a:t>Exemption request for travel expenses</a:t>
          </a:r>
          <a:endParaRPr lang="en-US" sz="2400"/>
        </a:p>
      </dgm:t>
    </dgm:pt>
    <dgm:pt modelId="{470CF9A2-ADDC-4E9E-A90D-03273CAF888F}" type="parTrans" cxnId="{BF1130D7-41BA-42DA-B690-94CD72B2DA60}">
      <dgm:prSet/>
      <dgm:spPr/>
      <dgm:t>
        <a:bodyPr/>
        <a:lstStyle/>
        <a:p>
          <a:endParaRPr lang="en-US"/>
        </a:p>
      </dgm:t>
    </dgm:pt>
    <dgm:pt modelId="{CCB5D189-BB32-4F09-AAEB-D0771AB00AEF}" type="sibTrans" cxnId="{BF1130D7-41BA-42DA-B690-94CD72B2DA60}">
      <dgm:prSet/>
      <dgm:spPr/>
      <dgm:t>
        <a:bodyPr/>
        <a:lstStyle/>
        <a:p>
          <a:endParaRPr lang="en-US"/>
        </a:p>
      </dgm:t>
    </dgm:pt>
    <dgm:pt modelId="{A69B84CE-B025-49FD-AE6F-4FBAF62EC649}" type="pres">
      <dgm:prSet presAssocID="{98BF2CC2-5DD9-4DC5-B465-1D3C33C9AA95}" presName="root" presStyleCnt="0">
        <dgm:presLayoutVars>
          <dgm:dir/>
          <dgm:resizeHandles val="exact"/>
        </dgm:presLayoutVars>
      </dgm:prSet>
      <dgm:spPr/>
    </dgm:pt>
    <dgm:pt modelId="{65A524C9-BE9E-4DDC-ADA8-3A3156FFE993}" type="pres">
      <dgm:prSet presAssocID="{02E10F82-B653-4844-850E-7C24BC22FBAB}" presName="compNode" presStyleCnt="0"/>
      <dgm:spPr/>
    </dgm:pt>
    <dgm:pt modelId="{09F77C19-345F-4DDD-8C5E-1E5221A755F3}" type="pres">
      <dgm:prSet presAssocID="{02E10F82-B653-4844-850E-7C24BC22FBAB}" presName="bgRect" presStyleLbl="bgShp" presStyleIdx="0" presStyleCnt="6" custLinFactNeighborX="-2674" custLinFactNeighborY="-7219"/>
      <dgm:spPr/>
    </dgm:pt>
    <dgm:pt modelId="{615B87DE-2B78-4E3C-AC3D-2F36E7F02A4D}" type="pres">
      <dgm:prSet presAssocID="{02E10F82-B653-4844-850E-7C24BC22FBAB}" presName="iconRect" presStyleLbl="node1" presStyleIdx="0"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C20F05D5-0F4D-43C0-B7C7-E7F0C1C01596}" type="pres">
      <dgm:prSet presAssocID="{02E10F82-B653-4844-850E-7C24BC22FBAB}" presName="spaceRect" presStyleCnt="0"/>
      <dgm:spPr/>
    </dgm:pt>
    <dgm:pt modelId="{A65B0068-604B-45CC-8A6D-3D442E3183AD}" type="pres">
      <dgm:prSet presAssocID="{02E10F82-B653-4844-850E-7C24BC22FBAB}" presName="parTx" presStyleLbl="revTx" presStyleIdx="0" presStyleCnt="7">
        <dgm:presLayoutVars>
          <dgm:chMax val="0"/>
          <dgm:chPref val="0"/>
        </dgm:presLayoutVars>
      </dgm:prSet>
      <dgm:spPr/>
    </dgm:pt>
    <dgm:pt modelId="{753143DF-14B4-42ED-B8F2-78D930C3E975}" type="pres">
      <dgm:prSet presAssocID="{F8B4F873-AB07-489B-BB65-E0D83149EFC2}" presName="sibTrans" presStyleCnt="0"/>
      <dgm:spPr/>
    </dgm:pt>
    <dgm:pt modelId="{7E69B2CC-4D80-4B6A-A6E5-1FC4C4977159}" type="pres">
      <dgm:prSet presAssocID="{EE0E1D67-DF65-4CE0-B27A-791EE4B0CE81}" presName="compNode" presStyleCnt="0"/>
      <dgm:spPr/>
    </dgm:pt>
    <dgm:pt modelId="{C67F141D-AC07-48F8-8F00-46652F5895AB}" type="pres">
      <dgm:prSet presAssocID="{EE0E1D67-DF65-4CE0-B27A-791EE4B0CE81}" presName="bgRect" presStyleLbl="bgShp" presStyleIdx="1" presStyleCnt="6"/>
      <dgm:spPr/>
    </dgm:pt>
    <dgm:pt modelId="{6E1FC189-99CC-42CC-8F5C-CECB2C4BDAA9}" type="pres">
      <dgm:prSet presAssocID="{EE0E1D67-DF65-4CE0-B27A-791EE4B0CE81}" presName="iconRect" presStyleLbl="node1" presStyleIdx="1"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614A6E24-2D32-4F5A-A919-D8ABB6EEF4D6}" type="pres">
      <dgm:prSet presAssocID="{EE0E1D67-DF65-4CE0-B27A-791EE4B0CE81}" presName="spaceRect" presStyleCnt="0"/>
      <dgm:spPr/>
    </dgm:pt>
    <dgm:pt modelId="{513B83AE-A890-4471-B46B-5834FADEA7B8}" type="pres">
      <dgm:prSet presAssocID="{EE0E1D67-DF65-4CE0-B27A-791EE4B0CE81}" presName="parTx" presStyleLbl="revTx" presStyleIdx="1" presStyleCnt="7">
        <dgm:presLayoutVars>
          <dgm:chMax val="0"/>
          <dgm:chPref val="0"/>
        </dgm:presLayoutVars>
      </dgm:prSet>
      <dgm:spPr/>
    </dgm:pt>
    <dgm:pt modelId="{8F9CD5EF-8D6A-448F-B67C-5B6BC11BF2AF}" type="pres">
      <dgm:prSet presAssocID="{93041381-9C0B-4F89-A5F3-6D5349F54BE7}" presName="sibTrans" presStyleCnt="0"/>
      <dgm:spPr/>
    </dgm:pt>
    <dgm:pt modelId="{D80409CA-C814-4DBC-BDCA-A494ACB5B4DF}" type="pres">
      <dgm:prSet presAssocID="{6B6FE7A8-FCB2-4E13-8840-C52FDFD99EF5}" presName="compNode" presStyleCnt="0"/>
      <dgm:spPr/>
    </dgm:pt>
    <dgm:pt modelId="{98C61257-5E95-46A0-8355-2868499352F6}" type="pres">
      <dgm:prSet presAssocID="{6B6FE7A8-FCB2-4E13-8840-C52FDFD99EF5}" presName="bgRect" presStyleLbl="bgShp" presStyleIdx="2" presStyleCnt="6"/>
      <dgm:spPr/>
    </dgm:pt>
    <dgm:pt modelId="{CBD9848C-3C3F-42DA-8703-7993ED8FE6EF}" type="pres">
      <dgm:prSet presAssocID="{6B6FE7A8-FCB2-4E13-8840-C52FDFD99EF5}" presName="iconRect" presStyleLbl="node1" presStyleIdx="2"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259EEC96-988B-4891-8C38-621BF4D7EE5A}" type="pres">
      <dgm:prSet presAssocID="{6B6FE7A8-FCB2-4E13-8840-C52FDFD99EF5}" presName="spaceRect" presStyleCnt="0"/>
      <dgm:spPr/>
    </dgm:pt>
    <dgm:pt modelId="{49E15786-3C32-48E7-A468-C8AF5C50C937}" type="pres">
      <dgm:prSet presAssocID="{6B6FE7A8-FCB2-4E13-8840-C52FDFD99EF5}" presName="parTx" presStyleLbl="revTx" presStyleIdx="2" presStyleCnt="7">
        <dgm:presLayoutVars>
          <dgm:chMax val="0"/>
          <dgm:chPref val="0"/>
        </dgm:presLayoutVars>
      </dgm:prSet>
      <dgm:spPr/>
    </dgm:pt>
    <dgm:pt modelId="{242DEB23-9B17-4002-AF59-F5DE800788E0}" type="pres">
      <dgm:prSet presAssocID="{DAA7F0D9-3DF3-4B9B-8539-D78AA5448DC3}" presName="sibTrans" presStyleCnt="0"/>
      <dgm:spPr/>
    </dgm:pt>
    <dgm:pt modelId="{0BE70D28-B630-4C8A-BD71-059EEBCA8490}" type="pres">
      <dgm:prSet presAssocID="{8ACFC895-0EBD-4D11-9565-A2D8B7C7E191}" presName="compNode" presStyleCnt="0"/>
      <dgm:spPr/>
    </dgm:pt>
    <dgm:pt modelId="{43CEEF35-F0B2-431A-85F3-E49EFE5867D4}" type="pres">
      <dgm:prSet presAssocID="{8ACFC895-0EBD-4D11-9565-A2D8B7C7E191}" presName="bgRect" presStyleLbl="bgShp" presStyleIdx="3" presStyleCnt="6" custLinFactNeighborX="535" custLinFactNeighborY="-2990"/>
      <dgm:spPr/>
    </dgm:pt>
    <dgm:pt modelId="{79C6893F-48BA-4ABD-B327-E9ABDEA0E9B3}" type="pres">
      <dgm:prSet presAssocID="{8ACFC895-0EBD-4D11-9565-A2D8B7C7E191}" presName="iconRect" presStyleLbl="node1" presStyleIdx="3"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irplane"/>
        </a:ext>
      </dgm:extLst>
    </dgm:pt>
    <dgm:pt modelId="{AD957405-A3A3-4A7F-9FE3-A1481D8F480D}" type="pres">
      <dgm:prSet presAssocID="{8ACFC895-0EBD-4D11-9565-A2D8B7C7E191}" presName="spaceRect" presStyleCnt="0"/>
      <dgm:spPr/>
    </dgm:pt>
    <dgm:pt modelId="{0B52B14C-498E-4BD7-AF44-F92A308DD806}" type="pres">
      <dgm:prSet presAssocID="{8ACFC895-0EBD-4D11-9565-A2D8B7C7E191}" presName="parTx" presStyleLbl="revTx" presStyleIdx="3" presStyleCnt="7">
        <dgm:presLayoutVars>
          <dgm:chMax val="0"/>
          <dgm:chPref val="0"/>
        </dgm:presLayoutVars>
      </dgm:prSet>
      <dgm:spPr/>
    </dgm:pt>
    <dgm:pt modelId="{627935D1-308C-45F2-AD5C-94A9B8DB634F}" type="pres">
      <dgm:prSet presAssocID="{3A0B8679-98FC-4213-98A2-8EA6B631E69F}" presName="sibTrans" presStyleCnt="0"/>
      <dgm:spPr/>
    </dgm:pt>
    <dgm:pt modelId="{8198BAF8-015E-4D8A-9D68-2BA3D4E4D9FA}" type="pres">
      <dgm:prSet presAssocID="{FDD610E5-C428-4A0F-9F00-64E74B0EC1AE}" presName="compNode" presStyleCnt="0"/>
      <dgm:spPr/>
    </dgm:pt>
    <dgm:pt modelId="{1703370F-C607-493A-A44F-45417B90AC3E}" type="pres">
      <dgm:prSet presAssocID="{FDD610E5-C428-4A0F-9F00-64E74B0EC1AE}" presName="bgRect" presStyleLbl="bgShp" presStyleIdx="4" presStyleCnt="6"/>
      <dgm:spPr/>
    </dgm:pt>
    <dgm:pt modelId="{6E003F7F-9EF0-4794-97FB-E440EAC05936}" type="pres">
      <dgm:prSet presAssocID="{FDD610E5-C428-4A0F-9F00-64E74B0EC1AE}" presName="iconRect" presStyleLbl="node1" presStyleIdx="4" presStyleCnt="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llar"/>
        </a:ext>
      </dgm:extLst>
    </dgm:pt>
    <dgm:pt modelId="{6F43CF27-414C-4446-A364-113BB796E92F}" type="pres">
      <dgm:prSet presAssocID="{FDD610E5-C428-4A0F-9F00-64E74B0EC1AE}" presName="spaceRect" presStyleCnt="0"/>
      <dgm:spPr/>
    </dgm:pt>
    <dgm:pt modelId="{C340D07B-E18B-4653-8BC5-935EB84EC780}" type="pres">
      <dgm:prSet presAssocID="{FDD610E5-C428-4A0F-9F00-64E74B0EC1AE}" presName="parTx" presStyleLbl="revTx" presStyleIdx="4" presStyleCnt="7">
        <dgm:presLayoutVars>
          <dgm:chMax val="0"/>
          <dgm:chPref val="0"/>
        </dgm:presLayoutVars>
      </dgm:prSet>
      <dgm:spPr/>
    </dgm:pt>
    <dgm:pt modelId="{BB35A051-F6DE-48DD-AF54-6B6B94967FAE}" type="pres">
      <dgm:prSet presAssocID="{7A86CC91-5C2D-4C8E-BC37-B88CD68AE148}" presName="sibTrans" presStyleCnt="0"/>
      <dgm:spPr/>
    </dgm:pt>
    <dgm:pt modelId="{3FF64F2B-77FC-44F7-A60C-C0C9E19B770C}" type="pres">
      <dgm:prSet presAssocID="{5A91BC41-CED2-495E-87B7-83FC5D800820}" presName="compNode" presStyleCnt="0"/>
      <dgm:spPr/>
    </dgm:pt>
    <dgm:pt modelId="{74F270B3-9DD8-48AE-A1AA-30DAB52470C1}" type="pres">
      <dgm:prSet presAssocID="{5A91BC41-CED2-495E-87B7-83FC5D800820}" presName="bgRect" presStyleLbl="bgShp" presStyleIdx="5" presStyleCnt="6" custScaleY="233054"/>
      <dgm:spPr/>
    </dgm:pt>
    <dgm:pt modelId="{49A70980-9092-409F-A04A-47BCF75C9B1C}" type="pres">
      <dgm:prSet presAssocID="{5A91BC41-CED2-495E-87B7-83FC5D800820}" presName="iconRect" presStyleLbl="node1" presStyleIdx="5" presStyleCnt="6"/>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Pilot"/>
        </a:ext>
      </dgm:extLst>
    </dgm:pt>
    <dgm:pt modelId="{EC7E52DC-5AD6-4328-A694-2D6557E50D0A}" type="pres">
      <dgm:prSet presAssocID="{5A91BC41-CED2-495E-87B7-83FC5D800820}" presName="spaceRect" presStyleCnt="0"/>
      <dgm:spPr/>
    </dgm:pt>
    <dgm:pt modelId="{6DC4ADCE-CD42-4573-9149-E68092F8F1F6}" type="pres">
      <dgm:prSet presAssocID="{5A91BC41-CED2-495E-87B7-83FC5D800820}" presName="parTx" presStyleLbl="revTx" presStyleIdx="5" presStyleCnt="7">
        <dgm:presLayoutVars>
          <dgm:chMax val="0"/>
          <dgm:chPref val="0"/>
        </dgm:presLayoutVars>
      </dgm:prSet>
      <dgm:spPr/>
    </dgm:pt>
    <dgm:pt modelId="{E6E3AA61-699D-470E-B026-8CEA94E8E735}" type="pres">
      <dgm:prSet presAssocID="{5A91BC41-CED2-495E-87B7-83FC5D800820}" presName="desTx" presStyleLbl="revTx" presStyleIdx="6" presStyleCnt="7">
        <dgm:presLayoutVars/>
      </dgm:prSet>
      <dgm:spPr/>
    </dgm:pt>
  </dgm:ptLst>
  <dgm:cxnLst>
    <dgm:cxn modelId="{E2F91C04-417F-4DEC-B418-3E30BF1B8AAB}" type="presOf" srcId="{B8555229-1E7D-4AA4-98C9-29B39CA89020}" destId="{E6E3AA61-699D-470E-B026-8CEA94E8E735}" srcOrd="0" destOrd="0" presId="urn:microsoft.com/office/officeart/2018/2/layout/IconVerticalSolidList"/>
    <dgm:cxn modelId="{8626410D-ACA9-4FE6-BAB6-A5740C11505F}" type="presOf" srcId="{8480F61B-E36A-42E4-87D2-D8FCE6BC725A}" destId="{E6E3AA61-699D-470E-B026-8CEA94E8E735}" srcOrd="0" destOrd="2" presId="urn:microsoft.com/office/officeart/2018/2/layout/IconVerticalSolidList"/>
    <dgm:cxn modelId="{9F317B1E-0408-474B-8ADD-A6BA0B1ADB30}" type="presOf" srcId="{FDD610E5-C428-4A0F-9F00-64E74B0EC1AE}" destId="{C340D07B-E18B-4653-8BC5-935EB84EC780}" srcOrd="0" destOrd="0" presId="urn:microsoft.com/office/officeart/2018/2/layout/IconVerticalSolidList"/>
    <dgm:cxn modelId="{30BAB22F-308E-4F65-BEFE-0AB244D10C4C}" srcId="{98BF2CC2-5DD9-4DC5-B465-1D3C33C9AA95}" destId="{FDD610E5-C428-4A0F-9F00-64E74B0EC1AE}" srcOrd="4" destOrd="0" parTransId="{3393DDD4-6FCD-4F87-9E98-F4A2C0A87CF8}" sibTransId="{7A86CC91-5C2D-4C8E-BC37-B88CD68AE148}"/>
    <dgm:cxn modelId="{DE234035-3BF6-44C5-868A-3D7F45B9E564}" type="presOf" srcId="{98BF2CC2-5DD9-4DC5-B465-1D3C33C9AA95}" destId="{A69B84CE-B025-49FD-AE6F-4FBAF62EC649}" srcOrd="0" destOrd="0" presId="urn:microsoft.com/office/officeart/2018/2/layout/IconVerticalSolidList"/>
    <dgm:cxn modelId="{02D15C3D-B748-4CBC-9AE9-51F0489F8C5A}" type="presOf" srcId="{8ACFC895-0EBD-4D11-9565-A2D8B7C7E191}" destId="{0B52B14C-498E-4BD7-AF44-F92A308DD806}" srcOrd="0" destOrd="0" presId="urn:microsoft.com/office/officeart/2018/2/layout/IconVerticalSolidList"/>
    <dgm:cxn modelId="{7DB49C61-E5C3-4808-872E-F91E234C3E95}" srcId="{98BF2CC2-5DD9-4DC5-B465-1D3C33C9AA95}" destId="{EE0E1D67-DF65-4CE0-B27A-791EE4B0CE81}" srcOrd="1" destOrd="0" parTransId="{5F87EBCA-8CF2-410B-84B9-BA6259D1F45F}" sibTransId="{93041381-9C0B-4F89-A5F3-6D5349F54BE7}"/>
    <dgm:cxn modelId="{D495274E-01BE-4F01-8898-6910A399B930}" type="presOf" srcId="{02E10F82-B653-4844-850E-7C24BC22FBAB}" destId="{A65B0068-604B-45CC-8A6D-3D442E3183AD}" srcOrd="0" destOrd="0" presId="urn:microsoft.com/office/officeart/2018/2/layout/IconVerticalSolidList"/>
    <dgm:cxn modelId="{DC78904E-865D-4054-A440-B3ED0E813B14}" srcId="{98BF2CC2-5DD9-4DC5-B465-1D3C33C9AA95}" destId="{5A91BC41-CED2-495E-87B7-83FC5D800820}" srcOrd="5" destOrd="0" parTransId="{5948E1D7-8AF0-4EA5-A712-3E9D481B8582}" sibTransId="{6E499728-0032-46CB-8A0A-B5C0D9B95E69}"/>
    <dgm:cxn modelId="{6850FD5A-923C-43F1-A32E-38BB513A7A87}" srcId="{5A91BC41-CED2-495E-87B7-83FC5D800820}" destId="{26239109-2AFB-4B13-A5EE-2B33817AA20A}" srcOrd="1" destOrd="0" parTransId="{F0EA7BA5-3027-4E39-892C-AAFE170C1BD3}" sibTransId="{C271D09F-94A3-4984-AB5F-77F9DC1509E4}"/>
    <dgm:cxn modelId="{92B87980-3F7D-491A-9CF5-64B7602D5213}" srcId="{98BF2CC2-5DD9-4DC5-B465-1D3C33C9AA95}" destId="{02E10F82-B653-4844-850E-7C24BC22FBAB}" srcOrd="0" destOrd="0" parTransId="{8FADB6C2-CAAD-4591-9748-76D39CF74759}" sibTransId="{F8B4F873-AB07-489B-BB65-E0D83149EFC2}"/>
    <dgm:cxn modelId="{133764A0-82A7-4A69-A298-E234E9D9739E}" srcId="{98BF2CC2-5DD9-4DC5-B465-1D3C33C9AA95}" destId="{8ACFC895-0EBD-4D11-9565-A2D8B7C7E191}" srcOrd="3" destOrd="0" parTransId="{FD98C8EB-234B-4112-BED2-471C44B99E92}" sibTransId="{3A0B8679-98FC-4213-98A2-8EA6B631E69F}"/>
    <dgm:cxn modelId="{8EAB0DA8-1C98-4893-A162-F3F0C0B2B49B}" srcId="{98BF2CC2-5DD9-4DC5-B465-1D3C33C9AA95}" destId="{6B6FE7A8-FCB2-4E13-8840-C52FDFD99EF5}" srcOrd="2" destOrd="0" parTransId="{EDBD8569-2825-4D9A-B2C8-6F28570DEF29}" sibTransId="{DAA7F0D9-3DF3-4B9B-8539-D78AA5448DC3}"/>
    <dgm:cxn modelId="{77EEF5B4-0592-4DD0-A665-25A62E049336}" srcId="{5A91BC41-CED2-495E-87B7-83FC5D800820}" destId="{B8555229-1E7D-4AA4-98C9-29B39CA89020}" srcOrd="0" destOrd="0" parTransId="{F57126D0-99F4-4C55-8419-FCEABEC14E1F}" sibTransId="{101F1393-D9A5-4C66-BFDD-69F26C13F442}"/>
    <dgm:cxn modelId="{9C5A4BBD-E305-4F0D-86CE-C4FE4FAF2ABD}" type="presOf" srcId="{5A91BC41-CED2-495E-87B7-83FC5D800820}" destId="{6DC4ADCE-CD42-4573-9149-E68092F8F1F6}" srcOrd="0" destOrd="0" presId="urn:microsoft.com/office/officeart/2018/2/layout/IconVerticalSolidList"/>
    <dgm:cxn modelId="{761449BE-895E-4E26-8564-02FF6A9EAD59}" type="presOf" srcId="{26239109-2AFB-4B13-A5EE-2B33817AA20A}" destId="{E6E3AA61-699D-470E-B026-8CEA94E8E735}" srcOrd="0" destOrd="1" presId="urn:microsoft.com/office/officeart/2018/2/layout/IconVerticalSolidList"/>
    <dgm:cxn modelId="{BF1130D7-41BA-42DA-B690-94CD72B2DA60}" srcId="{5A91BC41-CED2-495E-87B7-83FC5D800820}" destId="{8480F61B-E36A-42E4-87D2-D8FCE6BC725A}" srcOrd="2" destOrd="0" parTransId="{470CF9A2-ADDC-4E9E-A90D-03273CAF888F}" sibTransId="{CCB5D189-BB32-4F09-AAEB-D0771AB00AEF}"/>
    <dgm:cxn modelId="{3283ADE9-3A59-40DF-90F4-C3A2C87D2216}" type="presOf" srcId="{6B6FE7A8-FCB2-4E13-8840-C52FDFD99EF5}" destId="{49E15786-3C32-48E7-A468-C8AF5C50C937}" srcOrd="0" destOrd="0" presId="urn:microsoft.com/office/officeart/2018/2/layout/IconVerticalSolidList"/>
    <dgm:cxn modelId="{6E8185F4-6006-459A-BA08-D0471FF2234A}" type="presOf" srcId="{EE0E1D67-DF65-4CE0-B27A-791EE4B0CE81}" destId="{513B83AE-A890-4471-B46B-5834FADEA7B8}" srcOrd="0" destOrd="0" presId="urn:microsoft.com/office/officeart/2018/2/layout/IconVerticalSolidList"/>
    <dgm:cxn modelId="{976612BE-755E-4BAE-9F7E-9277959151CD}" type="presParOf" srcId="{A69B84CE-B025-49FD-AE6F-4FBAF62EC649}" destId="{65A524C9-BE9E-4DDC-ADA8-3A3156FFE993}" srcOrd="0" destOrd="0" presId="urn:microsoft.com/office/officeart/2018/2/layout/IconVerticalSolidList"/>
    <dgm:cxn modelId="{4B8A11E1-384E-4556-BE96-3975F658EE7D}" type="presParOf" srcId="{65A524C9-BE9E-4DDC-ADA8-3A3156FFE993}" destId="{09F77C19-345F-4DDD-8C5E-1E5221A755F3}" srcOrd="0" destOrd="0" presId="urn:microsoft.com/office/officeart/2018/2/layout/IconVerticalSolidList"/>
    <dgm:cxn modelId="{9D35CA7D-5692-4FC2-8FC9-BC134B4C2B5E}" type="presParOf" srcId="{65A524C9-BE9E-4DDC-ADA8-3A3156FFE993}" destId="{615B87DE-2B78-4E3C-AC3D-2F36E7F02A4D}" srcOrd="1" destOrd="0" presId="urn:microsoft.com/office/officeart/2018/2/layout/IconVerticalSolidList"/>
    <dgm:cxn modelId="{9396F166-D2D9-4288-B00C-8F65A09B10B1}" type="presParOf" srcId="{65A524C9-BE9E-4DDC-ADA8-3A3156FFE993}" destId="{C20F05D5-0F4D-43C0-B7C7-E7F0C1C01596}" srcOrd="2" destOrd="0" presId="urn:microsoft.com/office/officeart/2018/2/layout/IconVerticalSolidList"/>
    <dgm:cxn modelId="{25311F60-9C1F-4E0C-B650-670681157A61}" type="presParOf" srcId="{65A524C9-BE9E-4DDC-ADA8-3A3156FFE993}" destId="{A65B0068-604B-45CC-8A6D-3D442E3183AD}" srcOrd="3" destOrd="0" presId="urn:microsoft.com/office/officeart/2018/2/layout/IconVerticalSolidList"/>
    <dgm:cxn modelId="{E33C9B77-88B1-4DC1-B154-0717C4A2548C}" type="presParOf" srcId="{A69B84CE-B025-49FD-AE6F-4FBAF62EC649}" destId="{753143DF-14B4-42ED-B8F2-78D930C3E975}" srcOrd="1" destOrd="0" presId="urn:microsoft.com/office/officeart/2018/2/layout/IconVerticalSolidList"/>
    <dgm:cxn modelId="{84E473BF-A4BE-4EC5-8EB6-87F4792A2889}" type="presParOf" srcId="{A69B84CE-B025-49FD-AE6F-4FBAF62EC649}" destId="{7E69B2CC-4D80-4B6A-A6E5-1FC4C4977159}" srcOrd="2" destOrd="0" presId="urn:microsoft.com/office/officeart/2018/2/layout/IconVerticalSolidList"/>
    <dgm:cxn modelId="{3246B880-4A5E-4C87-805C-F16882D91E58}" type="presParOf" srcId="{7E69B2CC-4D80-4B6A-A6E5-1FC4C4977159}" destId="{C67F141D-AC07-48F8-8F00-46652F5895AB}" srcOrd="0" destOrd="0" presId="urn:microsoft.com/office/officeart/2018/2/layout/IconVerticalSolidList"/>
    <dgm:cxn modelId="{A4965006-F490-47D8-8A17-EAF70F603AF1}" type="presParOf" srcId="{7E69B2CC-4D80-4B6A-A6E5-1FC4C4977159}" destId="{6E1FC189-99CC-42CC-8F5C-CECB2C4BDAA9}" srcOrd="1" destOrd="0" presId="urn:microsoft.com/office/officeart/2018/2/layout/IconVerticalSolidList"/>
    <dgm:cxn modelId="{E7D9F390-58A2-4385-8E55-027458772FB4}" type="presParOf" srcId="{7E69B2CC-4D80-4B6A-A6E5-1FC4C4977159}" destId="{614A6E24-2D32-4F5A-A919-D8ABB6EEF4D6}" srcOrd="2" destOrd="0" presId="urn:microsoft.com/office/officeart/2018/2/layout/IconVerticalSolidList"/>
    <dgm:cxn modelId="{F15A55B0-8ADB-4D89-B9CD-8A0EB406A3A0}" type="presParOf" srcId="{7E69B2CC-4D80-4B6A-A6E5-1FC4C4977159}" destId="{513B83AE-A890-4471-B46B-5834FADEA7B8}" srcOrd="3" destOrd="0" presId="urn:microsoft.com/office/officeart/2018/2/layout/IconVerticalSolidList"/>
    <dgm:cxn modelId="{3AECBE34-B583-4E07-BBB4-F3955A9FC42B}" type="presParOf" srcId="{A69B84CE-B025-49FD-AE6F-4FBAF62EC649}" destId="{8F9CD5EF-8D6A-448F-B67C-5B6BC11BF2AF}" srcOrd="3" destOrd="0" presId="urn:microsoft.com/office/officeart/2018/2/layout/IconVerticalSolidList"/>
    <dgm:cxn modelId="{2C1210AA-A1C0-4FC2-9A4E-A1EA2290D3F7}" type="presParOf" srcId="{A69B84CE-B025-49FD-AE6F-4FBAF62EC649}" destId="{D80409CA-C814-4DBC-BDCA-A494ACB5B4DF}" srcOrd="4" destOrd="0" presId="urn:microsoft.com/office/officeart/2018/2/layout/IconVerticalSolidList"/>
    <dgm:cxn modelId="{AD3B1662-9E2D-49C5-BE1D-D3841FB8A152}" type="presParOf" srcId="{D80409CA-C814-4DBC-BDCA-A494ACB5B4DF}" destId="{98C61257-5E95-46A0-8355-2868499352F6}" srcOrd="0" destOrd="0" presId="urn:microsoft.com/office/officeart/2018/2/layout/IconVerticalSolidList"/>
    <dgm:cxn modelId="{9D5D6B06-66BA-421A-A09F-34F42B5B5C2E}" type="presParOf" srcId="{D80409CA-C814-4DBC-BDCA-A494ACB5B4DF}" destId="{CBD9848C-3C3F-42DA-8703-7993ED8FE6EF}" srcOrd="1" destOrd="0" presId="urn:microsoft.com/office/officeart/2018/2/layout/IconVerticalSolidList"/>
    <dgm:cxn modelId="{D6FC1600-8ED7-4A95-9DA9-C72657D01B59}" type="presParOf" srcId="{D80409CA-C814-4DBC-BDCA-A494ACB5B4DF}" destId="{259EEC96-988B-4891-8C38-621BF4D7EE5A}" srcOrd="2" destOrd="0" presId="urn:microsoft.com/office/officeart/2018/2/layout/IconVerticalSolidList"/>
    <dgm:cxn modelId="{E9D98D5F-F9DA-423D-80CF-90B8B82D3316}" type="presParOf" srcId="{D80409CA-C814-4DBC-BDCA-A494ACB5B4DF}" destId="{49E15786-3C32-48E7-A468-C8AF5C50C937}" srcOrd="3" destOrd="0" presId="urn:microsoft.com/office/officeart/2018/2/layout/IconVerticalSolidList"/>
    <dgm:cxn modelId="{FB5FCFA2-AB66-4AD0-8585-6547DDAC5934}" type="presParOf" srcId="{A69B84CE-B025-49FD-AE6F-4FBAF62EC649}" destId="{242DEB23-9B17-4002-AF59-F5DE800788E0}" srcOrd="5" destOrd="0" presId="urn:microsoft.com/office/officeart/2018/2/layout/IconVerticalSolidList"/>
    <dgm:cxn modelId="{C5E51880-FC52-4919-8E05-7DD818BCA68D}" type="presParOf" srcId="{A69B84CE-B025-49FD-AE6F-4FBAF62EC649}" destId="{0BE70D28-B630-4C8A-BD71-059EEBCA8490}" srcOrd="6" destOrd="0" presId="urn:microsoft.com/office/officeart/2018/2/layout/IconVerticalSolidList"/>
    <dgm:cxn modelId="{43049048-58A6-47BF-BB57-96FC828FC2BC}" type="presParOf" srcId="{0BE70D28-B630-4C8A-BD71-059EEBCA8490}" destId="{43CEEF35-F0B2-431A-85F3-E49EFE5867D4}" srcOrd="0" destOrd="0" presId="urn:microsoft.com/office/officeart/2018/2/layout/IconVerticalSolidList"/>
    <dgm:cxn modelId="{A2CC1566-8446-4093-9ECC-7D1C7CB84545}" type="presParOf" srcId="{0BE70D28-B630-4C8A-BD71-059EEBCA8490}" destId="{79C6893F-48BA-4ABD-B327-E9ABDEA0E9B3}" srcOrd="1" destOrd="0" presId="urn:microsoft.com/office/officeart/2018/2/layout/IconVerticalSolidList"/>
    <dgm:cxn modelId="{71BC2380-B1D0-417A-A399-794D4E56B467}" type="presParOf" srcId="{0BE70D28-B630-4C8A-BD71-059EEBCA8490}" destId="{AD957405-A3A3-4A7F-9FE3-A1481D8F480D}" srcOrd="2" destOrd="0" presId="urn:microsoft.com/office/officeart/2018/2/layout/IconVerticalSolidList"/>
    <dgm:cxn modelId="{2364EEB6-FA61-4A70-BFE2-5E38454C969B}" type="presParOf" srcId="{0BE70D28-B630-4C8A-BD71-059EEBCA8490}" destId="{0B52B14C-498E-4BD7-AF44-F92A308DD806}" srcOrd="3" destOrd="0" presId="urn:microsoft.com/office/officeart/2018/2/layout/IconVerticalSolidList"/>
    <dgm:cxn modelId="{A27D099A-857E-4D82-B526-F7FDAEF6A9D2}" type="presParOf" srcId="{A69B84CE-B025-49FD-AE6F-4FBAF62EC649}" destId="{627935D1-308C-45F2-AD5C-94A9B8DB634F}" srcOrd="7" destOrd="0" presId="urn:microsoft.com/office/officeart/2018/2/layout/IconVerticalSolidList"/>
    <dgm:cxn modelId="{9B99FE27-4A5C-4C19-9298-D887E880902E}" type="presParOf" srcId="{A69B84CE-B025-49FD-AE6F-4FBAF62EC649}" destId="{8198BAF8-015E-4D8A-9D68-2BA3D4E4D9FA}" srcOrd="8" destOrd="0" presId="urn:microsoft.com/office/officeart/2018/2/layout/IconVerticalSolidList"/>
    <dgm:cxn modelId="{9DD6CB0C-CAF5-4694-8721-E1005C1F171A}" type="presParOf" srcId="{8198BAF8-015E-4D8A-9D68-2BA3D4E4D9FA}" destId="{1703370F-C607-493A-A44F-45417B90AC3E}" srcOrd="0" destOrd="0" presId="urn:microsoft.com/office/officeart/2018/2/layout/IconVerticalSolidList"/>
    <dgm:cxn modelId="{EF47F7C9-B832-4C8E-BB16-B63C135A51F6}" type="presParOf" srcId="{8198BAF8-015E-4D8A-9D68-2BA3D4E4D9FA}" destId="{6E003F7F-9EF0-4794-97FB-E440EAC05936}" srcOrd="1" destOrd="0" presId="urn:microsoft.com/office/officeart/2018/2/layout/IconVerticalSolidList"/>
    <dgm:cxn modelId="{BE0FD95E-04B5-41C3-BC05-5797C9C51035}" type="presParOf" srcId="{8198BAF8-015E-4D8A-9D68-2BA3D4E4D9FA}" destId="{6F43CF27-414C-4446-A364-113BB796E92F}" srcOrd="2" destOrd="0" presId="urn:microsoft.com/office/officeart/2018/2/layout/IconVerticalSolidList"/>
    <dgm:cxn modelId="{159CEA60-5B4B-4300-B828-1C251CDF30A2}" type="presParOf" srcId="{8198BAF8-015E-4D8A-9D68-2BA3D4E4D9FA}" destId="{C340D07B-E18B-4653-8BC5-935EB84EC780}" srcOrd="3" destOrd="0" presId="urn:microsoft.com/office/officeart/2018/2/layout/IconVerticalSolidList"/>
    <dgm:cxn modelId="{15C59073-8C3F-4222-9699-C7875B530552}" type="presParOf" srcId="{A69B84CE-B025-49FD-AE6F-4FBAF62EC649}" destId="{BB35A051-F6DE-48DD-AF54-6B6B94967FAE}" srcOrd="9" destOrd="0" presId="urn:microsoft.com/office/officeart/2018/2/layout/IconVerticalSolidList"/>
    <dgm:cxn modelId="{051E9F1D-64C6-4441-80E9-C4CD2BAF17F9}" type="presParOf" srcId="{A69B84CE-B025-49FD-AE6F-4FBAF62EC649}" destId="{3FF64F2B-77FC-44F7-A60C-C0C9E19B770C}" srcOrd="10" destOrd="0" presId="urn:microsoft.com/office/officeart/2018/2/layout/IconVerticalSolidList"/>
    <dgm:cxn modelId="{059C8630-36BF-4182-91E1-B99077EB46D8}" type="presParOf" srcId="{3FF64F2B-77FC-44F7-A60C-C0C9E19B770C}" destId="{74F270B3-9DD8-48AE-A1AA-30DAB52470C1}" srcOrd="0" destOrd="0" presId="urn:microsoft.com/office/officeart/2018/2/layout/IconVerticalSolidList"/>
    <dgm:cxn modelId="{D155AD79-0646-4206-A7B4-87DC81B2BA6B}" type="presParOf" srcId="{3FF64F2B-77FC-44F7-A60C-C0C9E19B770C}" destId="{49A70980-9092-409F-A04A-47BCF75C9B1C}" srcOrd="1" destOrd="0" presId="urn:microsoft.com/office/officeart/2018/2/layout/IconVerticalSolidList"/>
    <dgm:cxn modelId="{22364599-E218-4EF5-B019-4DAD4256B821}" type="presParOf" srcId="{3FF64F2B-77FC-44F7-A60C-C0C9E19B770C}" destId="{EC7E52DC-5AD6-4328-A694-2D6557E50D0A}" srcOrd="2" destOrd="0" presId="urn:microsoft.com/office/officeart/2018/2/layout/IconVerticalSolidList"/>
    <dgm:cxn modelId="{17A9A0AC-8BF1-4268-B197-55A7AE20F65F}" type="presParOf" srcId="{3FF64F2B-77FC-44F7-A60C-C0C9E19B770C}" destId="{6DC4ADCE-CD42-4573-9149-E68092F8F1F6}" srcOrd="3" destOrd="0" presId="urn:microsoft.com/office/officeart/2018/2/layout/IconVerticalSolidList"/>
    <dgm:cxn modelId="{E4F5ADF2-457D-4473-9861-AD2818746A3D}" type="presParOf" srcId="{3FF64F2B-77FC-44F7-A60C-C0C9E19B770C}" destId="{E6E3AA61-699D-470E-B026-8CEA94E8E7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DD687A2-0E9E-456B-AD1A-6B690B54685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4C3DD7D-5E74-4D45-AFF9-E1BC37434A36}">
      <dgm:prSet custT="1"/>
      <dgm:spPr/>
      <dgm:t>
        <a:bodyPr/>
        <a:lstStyle/>
        <a:p>
          <a:pPr>
            <a:lnSpc>
              <a:spcPct val="100000"/>
            </a:lnSpc>
          </a:pPr>
          <a:r>
            <a:rPr lang="en-US" sz="3200" b="0">
              <a:latin typeface="+mj-lt"/>
            </a:rPr>
            <a:t>What conferences does the state support? </a:t>
          </a:r>
        </a:p>
      </dgm:t>
    </dgm:pt>
    <dgm:pt modelId="{643CEC85-613B-4DD0-919E-34F52082D896}" type="parTrans" cxnId="{6B569E71-60C7-4D9C-81AB-01CD6E55CEE8}">
      <dgm:prSet/>
      <dgm:spPr/>
      <dgm:t>
        <a:bodyPr/>
        <a:lstStyle/>
        <a:p>
          <a:endParaRPr lang="en-US"/>
        </a:p>
      </dgm:t>
    </dgm:pt>
    <dgm:pt modelId="{76B9BC7A-7A0C-4CD7-8AA3-95CF3DB3CA90}" type="sibTrans" cxnId="{6B569E71-60C7-4D9C-81AB-01CD6E55CEE8}">
      <dgm:prSet/>
      <dgm:spPr/>
      <dgm:t>
        <a:bodyPr/>
        <a:lstStyle/>
        <a:p>
          <a:pPr>
            <a:lnSpc>
              <a:spcPct val="100000"/>
            </a:lnSpc>
          </a:pPr>
          <a:endParaRPr lang="en-US"/>
        </a:p>
      </dgm:t>
    </dgm:pt>
    <dgm:pt modelId="{FE575AD6-E60F-43A8-B502-F55C4DA694AB}">
      <dgm:prSet custT="1"/>
      <dgm:spPr/>
      <dgm:t>
        <a:bodyPr/>
        <a:lstStyle/>
        <a:p>
          <a:pPr>
            <a:lnSpc>
              <a:spcPct val="100000"/>
            </a:lnSpc>
          </a:pPr>
          <a:r>
            <a:rPr lang="en-US" sz="3200" b="0">
              <a:latin typeface="+mj-lt"/>
            </a:rPr>
            <a:t>How many are eligible from each agency each biennium? </a:t>
          </a:r>
        </a:p>
      </dgm:t>
    </dgm:pt>
    <dgm:pt modelId="{53D16CBD-356E-44D7-8CA2-E9881CC27F72}" type="parTrans" cxnId="{6FE5D622-4C87-4D42-A264-E067616149EA}">
      <dgm:prSet/>
      <dgm:spPr/>
      <dgm:t>
        <a:bodyPr/>
        <a:lstStyle/>
        <a:p>
          <a:endParaRPr lang="en-US"/>
        </a:p>
      </dgm:t>
    </dgm:pt>
    <dgm:pt modelId="{99D51DB1-7373-4BD7-A3E6-AB92AE32B153}" type="sibTrans" cxnId="{6FE5D622-4C87-4D42-A264-E067616149EA}">
      <dgm:prSet/>
      <dgm:spPr/>
      <dgm:t>
        <a:bodyPr/>
        <a:lstStyle/>
        <a:p>
          <a:pPr>
            <a:lnSpc>
              <a:spcPct val="100000"/>
            </a:lnSpc>
          </a:pPr>
          <a:endParaRPr lang="en-US"/>
        </a:p>
      </dgm:t>
    </dgm:pt>
    <dgm:pt modelId="{36E53850-8194-4AD3-AFF1-E2FE61175AD6}">
      <dgm:prSet custT="1"/>
      <dgm:spPr/>
      <dgm:t>
        <a:bodyPr/>
        <a:lstStyle/>
        <a:p>
          <a:pPr>
            <a:lnSpc>
              <a:spcPct val="100000"/>
            </a:lnSpc>
          </a:pPr>
          <a:r>
            <a:rPr lang="en-US" sz="3200" b="0">
              <a:latin typeface="+mj-lt"/>
            </a:rPr>
            <a:t>How often does the state support attendance? </a:t>
          </a:r>
        </a:p>
      </dgm:t>
    </dgm:pt>
    <dgm:pt modelId="{13AB3219-3B82-4EB5-8E14-EA4C4963C3C2}" type="parTrans" cxnId="{05F43F82-0C92-4977-8F1A-6DA62CD6A36F}">
      <dgm:prSet/>
      <dgm:spPr/>
      <dgm:t>
        <a:bodyPr/>
        <a:lstStyle/>
        <a:p>
          <a:endParaRPr lang="en-US"/>
        </a:p>
      </dgm:t>
    </dgm:pt>
    <dgm:pt modelId="{7F35CA51-33FD-4FA7-97C4-99B0926ED2D7}" type="sibTrans" cxnId="{05F43F82-0C92-4977-8F1A-6DA62CD6A36F}">
      <dgm:prSet/>
      <dgm:spPr/>
      <dgm:t>
        <a:bodyPr/>
        <a:lstStyle/>
        <a:p>
          <a:pPr>
            <a:lnSpc>
              <a:spcPct val="100000"/>
            </a:lnSpc>
          </a:pPr>
          <a:endParaRPr lang="en-US"/>
        </a:p>
      </dgm:t>
    </dgm:pt>
    <dgm:pt modelId="{61FE18E8-6CA3-48F7-8F9A-8466CA0E4263}">
      <dgm:prSet custT="1"/>
      <dgm:spPr/>
      <dgm:t>
        <a:bodyPr/>
        <a:lstStyle/>
        <a:p>
          <a:pPr>
            <a:lnSpc>
              <a:spcPct val="100000"/>
            </a:lnSpc>
          </a:pPr>
          <a:r>
            <a:rPr lang="en-US" sz="3200" b="0">
              <a:latin typeface="+mj-lt"/>
            </a:rPr>
            <a:t>How can Local Agencies verify pre-approval of travel? </a:t>
          </a:r>
        </a:p>
      </dgm:t>
    </dgm:pt>
    <dgm:pt modelId="{9E7F8462-C879-4C47-8A71-A628021813A1}" type="parTrans" cxnId="{A1E12D46-FF87-4236-8B35-55C9AB0DB980}">
      <dgm:prSet/>
      <dgm:spPr/>
      <dgm:t>
        <a:bodyPr/>
        <a:lstStyle/>
        <a:p>
          <a:endParaRPr lang="en-US"/>
        </a:p>
      </dgm:t>
    </dgm:pt>
    <dgm:pt modelId="{63802483-F0E7-4BC6-A1D8-B5A946DF1864}" type="sibTrans" cxnId="{A1E12D46-FF87-4236-8B35-55C9AB0DB980}">
      <dgm:prSet/>
      <dgm:spPr/>
      <dgm:t>
        <a:bodyPr/>
        <a:lstStyle/>
        <a:p>
          <a:pPr>
            <a:lnSpc>
              <a:spcPct val="100000"/>
            </a:lnSpc>
          </a:pPr>
          <a:endParaRPr lang="en-US"/>
        </a:p>
      </dgm:t>
    </dgm:pt>
    <dgm:pt modelId="{E8BA750F-37E4-4163-9EC6-06B8B33E3061}" type="pres">
      <dgm:prSet presAssocID="{5DD687A2-0E9E-456B-AD1A-6B690B546851}" presName="root" presStyleCnt="0">
        <dgm:presLayoutVars>
          <dgm:dir/>
          <dgm:resizeHandles val="exact"/>
        </dgm:presLayoutVars>
      </dgm:prSet>
      <dgm:spPr/>
    </dgm:pt>
    <dgm:pt modelId="{E60DB72F-A8DF-48ED-BF9E-37F638842772}" type="pres">
      <dgm:prSet presAssocID="{5DD687A2-0E9E-456B-AD1A-6B690B546851}" presName="container" presStyleCnt="0">
        <dgm:presLayoutVars>
          <dgm:dir/>
          <dgm:resizeHandles val="exact"/>
        </dgm:presLayoutVars>
      </dgm:prSet>
      <dgm:spPr/>
    </dgm:pt>
    <dgm:pt modelId="{5ADE5F25-5534-4AAF-B712-855C71619292}" type="pres">
      <dgm:prSet presAssocID="{54C3DD7D-5E74-4D45-AFF9-E1BC37434A36}" presName="compNode" presStyleCnt="0"/>
      <dgm:spPr/>
    </dgm:pt>
    <dgm:pt modelId="{1275B285-957F-41EC-989C-FA15347FDD8B}" type="pres">
      <dgm:prSet presAssocID="{54C3DD7D-5E74-4D45-AFF9-E1BC37434A36}" presName="iconBgRect" presStyleLbl="bgShp" presStyleIdx="0" presStyleCnt="4"/>
      <dgm:spPr/>
    </dgm:pt>
    <dgm:pt modelId="{4E63F939-74D2-473C-9B6D-2405742748A7}" type="pres">
      <dgm:prSet presAssocID="{54C3DD7D-5E74-4D45-AFF9-E1BC37434A3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12C78006-EA31-4DE1-AEB0-90F0602A85D4}" type="pres">
      <dgm:prSet presAssocID="{54C3DD7D-5E74-4D45-AFF9-E1BC37434A36}" presName="spaceRect" presStyleCnt="0"/>
      <dgm:spPr/>
    </dgm:pt>
    <dgm:pt modelId="{8B38BECB-533C-4999-B05C-39796263362B}" type="pres">
      <dgm:prSet presAssocID="{54C3DD7D-5E74-4D45-AFF9-E1BC37434A36}" presName="textRect" presStyleLbl="revTx" presStyleIdx="0" presStyleCnt="4">
        <dgm:presLayoutVars>
          <dgm:chMax val="1"/>
          <dgm:chPref val="1"/>
        </dgm:presLayoutVars>
      </dgm:prSet>
      <dgm:spPr/>
    </dgm:pt>
    <dgm:pt modelId="{D9227378-166E-4EB5-8427-30D3B90B033E}" type="pres">
      <dgm:prSet presAssocID="{76B9BC7A-7A0C-4CD7-8AA3-95CF3DB3CA90}" presName="sibTrans" presStyleLbl="sibTrans2D1" presStyleIdx="0" presStyleCnt="0"/>
      <dgm:spPr/>
    </dgm:pt>
    <dgm:pt modelId="{EF083242-DD6C-4842-9CC2-CC0F309756F4}" type="pres">
      <dgm:prSet presAssocID="{FE575AD6-E60F-43A8-B502-F55C4DA694AB}" presName="compNode" presStyleCnt="0"/>
      <dgm:spPr/>
    </dgm:pt>
    <dgm:pt modelId="{0FE8EDF0-C505-4BAD-9000-ACC18EC2D2C0}" type="pres">
      <dgm:prSet presAssocID="{FE575AD6-E60F-43A8-B502-F55C4DA694AB}" presName="iconBgRect" presStyleLbl="bgShp" presStyleIdx="1" presStyleCnt="4"/>
      <dgm:spPr/>
    </dgm:pt>
    <dgm:pt modelId="{CC3674F4-0D94-4706-B92A-4BD7869BFC47}" type="pres">
      <dgm:prSet presAssocID="{FE575AD6-E60F-43A8-B502-F55C4DA694A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 outline"/>
        </a:ext>
      </dgm:extLst>
    </dgm:pt>
    <dgm:pt modelId="{D90474DE-E9FC-460C-9AA4-F2C3A91C278F}" type="pres">
      <dgm:prSet presAssocID="{FE575AD6-E60F-43A8-B502-F55C4DA694AB}" presName="spaceRect" presStyleCnt="0"/>
      <dgm:spPr/>
    </dgm:pt>
    <dgm:pt modelId="{A5BC1D81-6A92-41AB-A110-840086C39E1A}" type="pres">
      <dgm:prSet presAssocID="{FE575AD6-E60F-43A8-B502-F55C4DA694AB}" presName="textRect" presStyleLbl="revTx" presStyleIdx="1" presStyleCnt="4">
        <dgm:presLayoutVars>
          <dgm:chMax val="1"/>
          <dgm:chPref val="1"/>
        </dgm:presLayoutVars>
      </dgm:prSet>
      <dgm:spPr/>
    </dgm:pt>
    <dgm:pt modelId="{301AEB5B-C263-4E19-85F7-6E2A979F1923}" type="pres">
      <dgm:prSet presAssocID="{99D51DB1-7373-4BD7-A3E6-AB92AE32B153}" presName="sibTrans" presStyleLbl="sibTrans2D1" presStyleIdx="0" presStyleCnt="0"/>
      <dgm:spPr/>
    </dgm:pt>
    <dgm:pt modelId="{1CCC944F-8FED-4F13-A4F7-D94184384611}" type="pres">
      <dgm:prSet presAssocID="{36E53850-8194-4AD3-AFF1-E2FE61175AD6}" presName="compNode" presStyleCnt="0"/>
      <dgm:spPr/>
    </dgm:pt>
    <dgm:pt modelId="{D3DCE7D4-4DD4-4F73-B2DD-B976E76A0BA7}" type="pres">
      <dgm:prSet presAssocID="{36E53850-8194-4AD3-AFF1-E2FE61175AD6}" presName="iconBgRect" presStyleLbl="bgShp" presStyleIdx="2" presStyleCnt="4"/>
      <dgm:spPr/>
    </dgm:pt>
    <dgm:pt modelId="{1823833A-8ABE-439F-B789-8DECDEDD2C58}" type="pres">
      <dgm:prSet presAssocID="{36E53850-8194-4AD3-AFF1-E2FE61175AD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ily calendar with solid fill"/>
        </a:ext>
      </dgm:extLst>
    </dgm:pt>
    <dgm:pt modelId="{A94B6DAA-E178-46AF-86E1-7640786D02D6}" type="pres">
      <dgm:prSet presAssocID="{36E53850-8194-4AD3-AFF1-E2FE61175AD6}" presName="spaceRect" presStyleCnt="0"/>
      <dgm:spPr/>
    </dgm:pt>
    <dgm:pt modelId="{193E5133-B065-4F07-AB91-89DE07A5054D}" type="pres">
      <dgm:prSet presAssocID="{36E53850-8194-4AD3-AFF1-E2FE61175AD6}" presName="textRect" presStyleLbl="revTx" presStyleIdx="2" presStyleCnt="4">
        <dgm:presLayoutVars>
          <dgm:chMax val="1"/>
          <dgm:chPref val="1"/>
        </dgm:presLayoutVars>
      </dgm:prSet>
      <dgm:spPr/>
    </dgm:pt>
    <dgm:pt modelId="{EB52DA84-17DE-44FE-9E57-EE8A57C2E761}" type="pres">
      <dgm:prSet presAssocID="{7F35CA51-33FD-4FA7-97C4-99B0926ED2D7}" presName="sibTrans" presStyleLbl="sibTrans2D1" presStyleIdx="0" presStyleCnt="0"/>
      <dgm:spPr/>
    </dgm:pt>
    <dgm:pt modelId="{17CE3CC7-5AFF-456D-A78D-F7188146B755}" type="pres">
      <dgm:prSet presAssocID="{61FE18E8-6CA3-48F7-8F9A-8466CA0E4263}" presName="compNode" presStyleCnt="0"/>
      <dgm:spPr/>
    </dgm:pt>
    <dgm:pt modelId="{B9D98B2C-BB5A-45AE-B7B8-27A21C90B987}" type="pres">
      <dgm:prSet presAssocID="{61FE18E8-6CA3-48F7-8F9A-8466CA0E4263}" presName="iconBgRect" presStyleLbl="bgShp" presStyleIdx="3" presStyleCnt="4"/>
      <dgm:spPr/>
    </dgm:pt>
    <dgm:pt modelId="{8A1FB250-716F-4EF6-A51E-8240E0D6C474}" type="pres">
      <dgm:prSet presAssocID="{61FE18E8-6CA3-48F7-8F9A-8466CA0E4263}"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mark outline"/>
        </a:ext>
      </dgm:extLst>
    </dgm:pt>
    <dgm:pt modelId="{EBC66924-6A5B-46EC-A7F1-D3F7DE6EF9B8}" type="pres">
      <dgm:prSet presAssocID="{61FE18E8-6CA3-48F7-8F9A-8466CA0E4263}" presName="spaceRect" presStyleCnt="0"/>
      <dgm:spPr/>
    </dgm:pt>
    <dgm:pt modelId="{259612AF-219A-49E0-9547-E1FBF31D7751}" type="pres">
      <dgm:prSet presAssocID="{61FE18E8-6CA3-48F7-8F9A-8466CA0E4263}" presName="textRect" presStyleLbl="revTx" presStyleIdx="3" presStyleCnt="4">
        <dgm:presLayoutVars>
          <dgm:chMax val="1"/>
          <dgm:chPref val="1"/>
        </dgm:presLayoutVars>
      </dgm:prSet>
      <dgm:spPr/>
    </dgm:pt>
  </dgm:ptLst>
  <dgm:cxnLst>
    <dgm:cxn modelId="{6FE5D622-4C87-4D42-A264-E067616149EA}" srcId="{5DD687A2-0E9E-456B-AD1A-6B690B546851}" destId="{FE575AD6-E60F-43A8-B502-F55C4DA694AB}" srcOrd="1" destOrd="0" parTransId="{53D16CBD-356E-44D7-8CA2-E9881CC27F72}" sibTransId="{99D51DB1-7373-4BD7-A3E6-AB92AE32B153}"/>
    <dgm:cxn modelId="{A1E12D46-FF87-4236-8B35-55C9AB0DB980}" srcId="{5DD687A2-0E9E-456B-AD1A-6B690B546851}" destId="{61FE18E8-6CA3-48F7-8F9A-8466CA0E4263}" srcOrd="3" destOrd="0" parTransId="{9E7F8462-C879-4C47-8A71-A628021813A1}" sibTransId="{63802483-F0E7-4BC6-A1D8-B5A946DF1864}"/>
    <dgm:cxn modelId="{2C4B346C-0061-456C-97B8-0F29EF53510B}" type="presOf" srcId="{5DD687A2-0E9E-456B-AD1A-6B690B546851}" destId="{E8BA750F-37E4-4163-9EC6-06B8B33E3061}" srcOrd="0" destOrd="0" presId="urn:microsoft.com/office/officeart/2018/2/layout/IconCircleList"/>
    <dgm:cxn modelId="{AFDDB44C-20A3-4BE2-8E7B-0AA91BFDFA9C}" type="presOf" srcId="{36E53850-8194-4AD3-AFF1-E2FE61175AD6}" destId="{193E5133-B065-4F07-AB91-89DE07A5054D}" srcOrd="0" destOrd="0" presId="urn:microsoft.com/office/officeart/2018/2/layout/IconCircleList"/>
    <dgm:cxn modelId="{779D7E6D-A7A9-4BE8-9EEF-2714F8A732B4}" type="presOf" srcId="{7F35CA51-33FD-4FA7-97C4-99B0926ED2D7}" destId="{EB52DA84-17DE-44FE-9E57-EE8A57C2E761}" srcOrd="0" destOrd="0" presId="urn:microsoft.com/office/officeart/2018/2/layout/IconCircleList"/>
    <dgm:cxn modelId="{6B569E71-60C7-4D9C-81AB-01CD6E55CEE8}" srcId="{5DD687A2-0E9E-456B-AD1A-6B690B546851}" destId="{54C3DD7D-5E74-4D45-AFF9-E1BC37434A36}" srcOrd="0" destOrd="0" parTransId="{643CEC85-613B-4DD0-919E-34F52082D896}" sibTransId="{76B9BC7A-7A0C-4CD7-8AA3-95CF3DB3CA90}"/>
    <dgm:cxn modelId="{7661F380-991F-4235-97E3-236654FF1EBF}" type="presOf" srcId="{FE575AD6-E60F-43A8-B502-F55C4DA694AB}" destId="{A5BC1D81-6A92-41AB-A110-840086C39E1A}" srcOrd="0" destOrd="0" presId="urn:microsoft.com/office/officeart/2018/2/layout/IconCircleList"/>
    <dgm:cxn modelId="{05F43F82-0C92-4977-8F1A-6DA62CD6A36F}" srcId="{5DD687A2-0E9E-456B-AD1A-6B690B546851}" destId="{36E53850-8194-4AD3-AFF1-E2FE61175AD6}" srcOrd="2" destOrd="0" parTransId="{13AB3219-3B82-4EB5-8E14-EA4C4963C3C2}" sibTransId="{7F35CA51-33FD-4FA7-97C4-99B0926ED2D7}"/>
    <dgm:cxn modelId="{295551AA-783C-47F1-A1C6-A8A829E8D9FD}" type="presOf" srcId="{76B9BC7A-7A0C-4CD7-8AA3-95CF3DB3CA90}" destId="{D9227378-166E-4EB5-8427-30D3B90B033E}" srcOrd="0" destOrd="0" presId="urn:microsoft.com/office/officeart/2018/2/layout/IconCircleList"/>
    <dgm:cxn modelId="{DBBF0AB1-E1E5-4C17-BCF4-079358EF5A2C}" type="presOf" srcId="{54C3DD7D-5E74-4D45-AFF9-E1BC37434A36}" destId="{8B38BECB-533C-4999-B05C-39796263362B}" srcOrd="0" destOrd="0" presId="urn:microsoft.com/office/officeart/2018/2/layout/IconCircleList"/>
    <dgm:cxn modelId="{D7B769E5-663C-4E66-923D-0A3E1766F5D1}" type="presOf" srcId="{61FE18E8-6CA3-48F7-8F9A-8466CA0E4263}" destId="{259612AF-219A-49E0-9547-E1FBF31D7751}" srcOrd="0" destOrd="0" presId="urn:microsoft.com/office/officeart/2018/2/layout/IconCircleList"/>
    <dgm:cxn modelId="{4A09D0F8-267E-4F3F-B3C7-D9C8A720277D}" type="presOf" srcId="{99D51DB1-7373-4BD7-A3E6-AB92AE32B153}" destId="{301AEB5B-C263-4E19-85F7-6E2A979F1923}" srcOrd="0" destOrd="0" presId="urn:microsoft.com/office/officeart/2018/2/layout/IconCircleList"/>
    <dgm:cxn modelId="{B2F53046-B7C3-4906-B054-0F2DC48FE8A0}" type="presParOf" srcId="{E8BA750F-37E4-4163-9EC6-06B8B33E3061}" destId="{E60DB72F-A8DF-48ED-BF9E-37F638842772}" srcOrd="0" destOrd="0" presId="urn:microsoft.com/office/officeart/2018/2/layout/IconCircleList"/>
    <dgm:cxn modelId="{671C119B-5410-4126-BE39-72A68B55CC91}" type="presParOf" srcId="{E60DB72F-A8DF-48ED-BF9E-37F638842772}" destId="{5ADE5F25-5534-4AAF-B712-855C71619292}" srcOrd="0" destOrd="0" presId="urn:microsoft.com/office/officeart/2018/2/layout/IconCircleList"/>
    <dgm:cxn modelId="{0D3FCA82-F252-4D01-B52E-B3152D3106FD}" type="presParOf" srcId="{5ADE5F25-5534-4AAF-B712-855C71619292}" destId="{1275B285-957F-41EC-989C-FA15347FDD8B}" srcOrd="0" destOrd="0" presId="urn:microsoft.com/office/officeart/2018/2/layout/IconCircleList"/>
    <dgm:cxn modelId="{8C0DE5F9-37E3-4AB6-A97C-5BE42BA009F5}" type="presParOf" srcId="{5ADE5F25-5534-4AAF-B712-855C71619292}" destId="{4E63F939-74D2-473C-9B6D-2405742748A7}" srcOrd="1" destOrd="0" presId="urn:microsoft.com/office/officeart/2018/2/layout/IconCircleList"/>
    <dgm:cxn modelId="{EF8713F4-E26F-46B6-8EB6-6BA8918F04B2}" type="presParOf" srcId="{5ADE5F25-5534-4AAF-B712-855C71619292}" destId="{12C78006-EA31-4DE1-AEB0-90F0602A85D4}" srcOrd="2" destOrd="0" presId="urn:microsoft.com/office/officeart/2018/2/layout/IconCircleList"/>
    <dgm:cxn modelId="{F493D38C-5CCF-44F7-8445-02F69AA18F28}" type="presParOf" srcId="{5ADE5F25-5534-4AAF-B712-855C71619292}" destId="{8B38BECB-533C-4999-B05C-39796263362B}" srcOrd="3" destOrd="0" presId="urn:microsoft.com/office/officeart/2018/2/layout/IconCircleList"/>
    <dgm:cxn modelId="{630D1DAD-2D35-42F3-9E56-385E2191AFAF}" type="presParOf" srcId="{E60DB72F-A8DF-48ED-BF9E-37F638842772}" destId="{D9227378-166E-4EB5-8427-30D3B90B033E}" srcOrd="1" destOrd="0" presId="urn:microsoft.com/office/officeart/2018/2/layout/IconCircleList"/>
    <dgm:cxn modelId="{67C91F64-A0F8-42D5-9F56-541AF656912D}" type="presParOf" srcId="{E60DB72F-A8DF-48ED-BF9E-37F638842772}" destId="{EF083242-DD6C-4842-9CC2-CC0F309756F4}" srcOrd="2" destOrd="0" presId="urn:microsoft.com/office/officeart/2018/2/layout/IconCircleList"/>
    <dgm:cxn modelId="{B1E61765-52C4-4CD1-BD73-9854C20F3B00}" type="presParOf" srcId="{EF083242-DD6C-4842-9CC2-CC0F309756F4}" destId="{0FE8EDF0-C505-4BAD-9000-ACC18EC2D2C0}" srcOrd="0" destOrd="0" presId="urn:microsoft.com/office/officeart/2018/2/layout/IconCircleList"/>
    <dgm:cxn modelId="{95BD4BF0-46A1-414D-BBAB-AD2ECB99BFC8}" type="presParOf" srcId="{EF083242-DD6C-4842-9CC2-CC0F309756F4}" destId="{CC3674F4-0D94-4706-B92A-4BD7869BFC47}" srcOrd="1" destOrd="0" presId="urn:microsoft.com/office/officeart/2018/2/layout/IconCircleList"/>
    <dgm:cxn modelId="{28586EE6-DC6F-4B96-8C16-5135BDA8A28B}" type="presParOf" srcId="{EF083242-DD6C-4842-9CC2-CC0F309756F4}" destId="{D90474DE-E9FC-460C-9AA4-F2C3A91C278F}" srcOrd="2" destOrd="0" presId="urn:microsoft.com/office/officeart/2018/2/layout/IconCircleList"/>
    <dgm:cxn modelId="{C3A876DC-B0C5-4A24-BBC6-E4644D76B481}" type="presParOf" srcId="{EF083242-DD6C-4842-9CC2-CC0F309756F4}" destId="{A5BC1D81-6A92-41AB-A110-840086C39E1A}" srcOrd="3" destOrd="0" presId="urn:microsoft.com/office/officeart/2018/2/layout/IconCircleList"/>
    <dgm:cxn modelId="{4E056A7C-42A4-48F7-B7A8-C02BABF4B4DC}" type="presParOf" srcId="{E60DB72F-A8DF-48ED-BF9E-37F638842772}" destId="{301AEB5B-C263-4E19-85F7-6E2A979F1923}" srcOrd="3" destOrd="0" presId="urn:microsoft.com/office/officeart/2018/2/layout/IconCircleList"/>
    <dgm:cxn modelId="{C40D1E47-76C2-4390-B784-E2B1E51B6492}" type="presParOf" srcId="{E60DB72F-A8DF-48ED-BF9E-37F638842772}" destId="{1CCC944F-8FED-4F13-A4F7-D94184384611}" srcOrd="4" destOrd="0" presId="urn:microsoft.com/office/officeart/2018/2/layout/IconCircleList"/>
    <dgm:cxn modelId="{F6F0FA26-A692-41B2-960D-8883C8FC67CC}" type="presParOf" srcId="{1CCC944F-8FED-4F13-A4F7-D94184384611}" destId="{D3DCE7D4-4DD4-4F73-B2DD-B976E76A0BA7}" srcOrd="0" destOrd="0" presId="urn:microsoft.com/office/officeart/2018/2/layout/IconCircleList"/>
    <dgm:cxn modelId="{37F4015C-A388-48BE-BD83-CB1A57B239B6}" type="presParOf" srcId="{1CCC944F-8FED-4F13-A4F7-D94184384611}" destId="{1823833A-8ABE-439F-B789-8DECDEDD2C58}" srcOrd="1" destOrd="0" presId="urn:microsoft.com/office/officeart/2018/2/layout/IconCircleList"/>
    <dgm:cxn modelId="{52492658-80A3-42CD-86EF-395F53E72EFF}" type="presParOf" srcId="{1CCC944F-8FED-4F13-A4F7-D94184384611}" destId="{A94B6DAA-E178-46AF-86E1-7640786D02D6}" srcOrd="2" destOrd="0" presId="urn:microsoft.com/office/officeart/2018/2/layout/IconCircleList"/>
    <dgm:cxn modelId="{AADE9D31-D09B-449C-94EB-BE0BB47286DF}" type="presParOf" srcId="{1CCC944F-8FED-4F13-A4F7-D94184384611}" destId="{193E5133-B065-4F07-AB91-89DE07A5054D}" srcOrd="3" destOrd="0" presId="urn:microsoft.com/office/officeart/2018/2/layout/IconCircleList"/>
    <dgm:cxn modelId="{3961CC98-6A73-464C-A822-5F6834CEA028}" type="presParOf" srcId="{E60DB72F-A8DF-48ED-BF9E-37F638842772}" destId="{EB52DA84-17DE-44FE-9E57-EE8A57C2E761}" srcOrd="5" destOrd="0" presId="urn:microsoft.com/office/officeart/2018/2/layout/IconCircleList"/>
    <dgm:cxn modelId="{CF3B6EAD-7AC6-4B1D-8786-46E30D2330D5}" type="presParOf" srcId="{E60DB72F-A8DF-48ED-BF9E-37F638842772}" destId="{17CE3CC7-5AFF-456D-A78D-F7188146B755}" srcOrd="6" destOrd="0" presId="urn:microsoft.com/office/officeart/2018/2/layout/IconCircleList"/>
    <dgm:cxn modelId="{F23DBB2C-901F-4B8E-87A9-AD5CE9319E8E}" type="presParOf" srcId="{17CE3CC7-5AFF-456D-A78D-F7188146B755}" destId="{B9D98B2C-BB5A-45AE-B7B8-27A21C90B987}" srcOrd="0" destOrd="0" presId="urn:microsoft.com/office/officeart/2018/2/layout/IconCircleList"/>
    <dgm:cxn modelId="{3ED2323E-8956-46E3-9B09-E9A1558BC1A5}" type="presParOf" srcId="{17CE3CC7-5AFF-456D-A78D-F7188146B755}" destId="{8A1FB250-716F-4EF6-A51E-8240E0D6C474}" srcOrd="1" destOrd="0" presId="urn:microsoft.com/office/officeart/2018/2/layout/IconCircleList"/>
    <dgm:cxn modelId="{FF3DA5FA-6AD3-4485-8EA0-440E659502B2}" type="presParOf" srcId="{17CE3CC7-5AFF-456D-A78D-F7188146B755}" destId="{EBC66924-6A5B-46EC-A7F1-D3F7DE6EF9B8}" srcOrd="2" destOrd="0" presId="urn:microsoft.com/office/officeart/2018/2/layout/IconCircleList"/>
    <dgm:cxn modelId="{E35593D2-8111-4703-B9D2-09276FA585F8}" type="presParOf" srcId="{17CE3CC7-5AFF-456D-A78D-F7188146B755}" destId="{259612AF-219A-49E0-9547-E1FBF31D775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DD687A2-0E9E-456B-AD1A-6B690B54685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4C3DD7D-5E74-4D45-AFF9-E1BC37434A36}">
      <dgm:prSet custT="1"/>
      <dgm:spPr/>
      <dgm:t>
        <a:bodyPr/>
        <a:lstStyle/>
        <a:p>
          <a:pPr>
            <a:lnSpc>
              <a:spcPct val="100000"/>
            </a:lnSpc>
          </a:pPr>
          <a:r>
            <a:rPr lang="en-US" sz="3200" b="0">
              <a:latin typeface="+mj-lt"/>
            </a:rPr>
            <a:t>What needs to be paid out of pocket by the person/agency?</a:t>
          </a:r>
          <a:endParaRPr lang="en-US" sz="3200" b="0"/>
        </a:p>
      </dgm:t>
    </dgm:pt>
    <dgm:pt modelId="{643CEC85-613B-4DD0-919E-34F52082D896}" type="parTrans" cxnId="{6B569E71-60C7-4D9C-81AB-01CD6E55CEE8}">
      <dgm:prSet/>
      <dgm:spPr/>
      <dgm:t>
        <a:bodyPr/>
        <a:lstStyle/>
        <a:p>
          <a:endParaRPr lang="en-US"/>
        </a:p>
      </dgm:t>
    </dgm:pt>
    <dgm:pt modelId="{76B9BC7A-7A0C-4CD7-8AA3-95CF3DB3CA90}" type="sibTrans" cxnId="{6B569E71-60C7-4D9C-81AB-01CD6E55CEE8}">
      <dgm:prSet/>
      <dgm:spPr/>
      <dgm:t>
        <a:bodyPr/>
        <a:lstStyle/>
        <a:p>
          <a:pPr>
            <a:lnSpc>
              <a:spcPct val="100000"/>
            </a:lnSpc>
          </a:pPr>
          <a:endParaRPr lang="en-US"/>
        </a:p>
      </dgm:t>
    </dgm:pt>
    <dgm:pt modelId="{FE575AD6-E60F-43A8-B502-F55C4DA694AB}">
      <dgm:prSet custT="1"/>
      <dgm:spPr/>
      <dgm:t>
        <a:bodyPr/>
        <a:lstStyle/>
        <a:p>
          <a:pPr>
            <a:lnSpc>
              <a:spcPct val="100000"/>
            </a:lnSpc>
          </a:pPr>
          <a:r>
            <a:rPr lang="en-US" sz="3200" b="0">
              <a:latin typeface="+mj-lt"/>
            </a:rPr>
            <a:t>What are allowable expenses?</a:t>
          </a:r>
          <a:endParaRPr lang="en-US" sz="3200" b="0"/>
        </a:p>
      </dgm:t>
    </dgm:pt>
    <dgm:pt modelId="{53D16CBD-356E-44D7-8CA2-E9881CC27F72}" type="parTrans" cxnId="{6FE5D622-4C87-4D42-A264-E067616149EA}">
      <dgm:prSet/>
      <dgm:spPr/>
      <dgm:t>
        <a:bodyPr/>
        <a:lstStyle/>
        <a:p>
          <a:endParaRPr lang="en-US"/>
        </a:p>
      </dgm:t>
    </dgm:pt>
    <dgm:pt modelId="{99D51DB1-7373-4BD7-A3E6-AB92AE32B153}" type="sibTrans" cxnId="{6FE5D622-4C87-4D42-A264-E067616149EA}">
      <dgm:prSet/>
      <dgm:spPr/>
      <dgm:t>
        <a:bodyPr/>
        <a:lstStyle/>
        <a:p>
          <a:pPr>
            <a:lnSpc>
              <a:spcPct val="100000"/>
            </a:lnSpc>
          </a:pPr>
          <a:endParaRPr lang="en-US"/>
        </a:p>
      </dgm:t>
    </dgm:pt>
    <dgm:pt modelId="{36E53850-8194-4AD3-AFF1-E2FE61175AD6}">
      <dgm:prSet custT="1"/>
      <dgm:spPr/>
      <dgm:t>
        <a:bodyPr/>
        <a:lstStyle/>
        <a:p>
          <a:pPr>
            <a:lnSpc>
              <a:spcPct val="100000"/>
            </a:lnSpc>
          </a:pPr>
          <a:r>
            <a:rPr lang="en-US" sz="3200" b="0">
              <a:latin typeface="+mj-lt"/>
            </a:rPr>
            <a:t>Who does the form get submitted to?</a:t>
          </a:r>
          <a:endParaRPr lang="en-US" sz="3200" b="0"/>
        </a:p>
      </dgm:t>
    </dgm:pt>
    <dgm:pt modelId="{13AB3219-3B82-4EB5-8E14-EA4C4963C3C2}" type="parTrans" cxnId="{05F43F82-0C92-4977-8F1A-6DA62CD6A36F}">
      <dgm:prSet/>
      <dgm:spPr/>
      <dgm:t>
        <a:bodyPr/>
        <a:lstStyle/>
        <a:p>
          <a:endParaRPr lang="en-US"/>
        </a:p>
      </dgm:t>
    </dgm:pt>
    <dgm:pt modelId="{7F35CA51-33FD-4FA7-97C4-99B0926ED2D7}" type="sibTrans" cxnId="{05F43F82-0C92-4977-8F1A-6DA62CD6A36F}">
      <dgm:prSet/>
      <dgm:spPr/>
      <dgm:t>
        <a:bodyPr/>
        <a:lstStyle/>
        <a:p>
          <a:pPr>
            <a:lnSpc>
              <a:spcPct val="100000"/>
            </a:lnSpc>
          </a:pPr>
          <a:endParaRPr lang="en-US"/>
        </a:p>
      </dgm:t>
    </dgm:pt>
    <dgm:pt modelId="{61FE18E8-6CA3-48F7-8F9A-8466CA0E4263}">
      <dgm:prSet custT="1"/>
      <dgm:spPr/>
      <dgm:t>
        <a:bodyPr/>
        <a:lstStyle/>
        <a:p>
          <a:pPr>
            <a:lnSpc>
              <a:spcPct val="100000"/>
            </a:lnSpc>
          </a:pPr>
          <a:r>
            <a:rPr lang="en-US" sz="3200" b="0">
              <a:latin typeface="+mj-lt"/>
            </a:rPr>
            <a:t>What is the</a:t>
          </a:r>
        </a:p>
        <a:p>
          <a:pPr>
            <a:lnSpc>
              <a:spcPct val="100000"/>
            </a:lnSpc>
          </a:pPr>
          <a:r>
            <a:rPr lang="en-US" sz="3200" b="0">
              <a:latin typeface="+mj-lt"/>
            </a:rPr>
            <a:t>reimbursement process?</a:t>
          </a:r>
          <a:endParaRPr lang="en-US" sz="3200" b="0"/>
        </a:p>
      </dgm:t>
    </dgm:pt>
    <dgm:pt modelId="{9E7F8462-C879-4C47-8A71-A628021813A1}" type="parTrans" cxnId="{A1E12D46-FF87-4236-8B35-55C9AB0DB980}">
      <dgm:prSet/>
      <dgm:spPr/>
      <dgm:t>
        <a:bodyPr/>
        <a:lstStyle/>
        <a:p>
          <a:endParaRPr lang="en-US"/>
        </a:p>
      </dgm:t>
    </dgm:pt>
    <dgm:pt modelId="{63802483-F0E7-4BC6-A1D8-B5A946DF1864}" type="sibTrans" cxnId="{A1E12D46-FF87-4236-8B35-55C9AB0DB980}">
      <dgm:prSet/>
      <dgm:spPr/>
      <dgm:t>
        <a:bodyPr/>
        <a:lstStyle/>
        <a:p>
          <a:pPr>
            <a:lnSpc>
              <a:spcPct val="100000"/>
            </a:lnSpc>
          </a:pPr>
          <a:endParaRPr lang="en-US"/>
        </a:p>
      </dgm:t>
    </dgm:pt>
    <dgm:pt modelId="{E8BA750F-37E4-4163-9EC6-06B8B33E3061}" type="pres">
      <dgm:prSet presAssocID="{5DD687A2-0E9E-456B-AD1A-6B690B546851}" presName="root" presStyleCnt="0">
        <dgm:presLayoutVars>
          <dgm:dir/>
          <dgm:resizeHandles val="exact"/>
        </dgm:presLayoutVars>
      </dgm:prSet>
      <dgm:spPr/>
    </dgm:pt>
    <dgm:pt modelId="{E60DB72F-A8DF-48ED-BF9E-37F638842772}" type="pres">
      <dgm:prSet presAssocID="{5DD687A2-0E9E-456B-AD1A-6B690B546851}" presName="container" presStyleCnt="0">
        <dgm:presLayoutVars>
          <dgm:dir/>
          <dgm:resizeHandles val="exact"/>
        </dgm:presLayoutVars>
      </dgm:prSet>
      <dgm:spPr/>
    </dgm:pt>
    <dgm:pt modelId="{5ADE5F25-5534-4AAF-B712-855C71619292}" type="pres">
      <dgm:prSet presAssocID="{54C3DD7D-5E74-4D45-AFF9-E1BC37434A36}" presName="compNode" presStyleCnt="0"/>
      <dgm:spPr/>
    </dgm:pt>
    <dgm:pt modelId="{1275B285-957F-41EC-989C-FA15347FDD8B}" type="pres">
      <dgm:prSet presAssocID="{54C3DD7D-5E74-4D45-AFF9-E1BC37434A36}" presName="iconBgRect" presStyleLbl="bgShp" presStyleIdx="0" presStyleCnt="4"/>
      <dgm:spPr/>
    </dgm:pt>
    <dgm:pt modelId="{4E63F939-74D2-473C-9B6D-2405742748A7}" type="pres">
      <dgm:prSet presAssocID="{54C3DD7D-5E74-4D45-AFF9-E1BC37434A3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12C78006-EA31-4DE1-AEB0-90F0602A85D4}" type="pres">
      <dgm:prSet presAssocID="{54C3DD7D-5E74-4D45-AFF9-E1BC37434A36}" presName="spaceRect" presStyleCnt="0"/>
      <dgm:spPr/>
    </dgm:pt>
    <dgm:pt modelId="{8B38BECB-533C-4999-B05C-39796263362B}" type="pres">
      <dgm:prSet presAssocID="{54C3DD7D-5E74-4D45-AFF9-E1BC37434A36}" presName="textRect" presStyleLbl="revTx" presStyleIdx="0" presStyleCnt="4">
        <dgm:presLayoutVars>
          <dgm:chMax val="1"/>
          <dgm:chPref val="1"/>
        </dgm:presLayoutVars>
      </dgm:prSet>
      <dgm:spPr/>
    </dgm:pt>
    <dgm:pt modelId="{D9227378-166E-4EB5-8427-30D3B90B033E}" type="pres">
      <dgm:prSet presAssocID="{76B9BC7A-7A0C-4CD7-8AA3-95CF3DB3CA90}" presName="sibTrans" presStyleLbl="sibTrans2D1" presStyleIdx="0" presStyleCnt="0"/>
      <dgm:spPr/>
    </dgm:pt>
    <dgm:pt modelId="{EF083242-DD6C-4842-9CC2-CC0F309756F4}" type="pres">
      <dgm:prSet presAssocID="{FE575AD6-E60F-43A8-B502-F55C4DA694AB}" presName="compNode" presStyleCnt="0"/>
      <dgm:spPr/>
    </dgm:pt>
    <dgm:pt modelId="{0FE8EDF0-C505-4BAD-9000-ACC18EC2D2C0}" type="pres">
      <dgm:prSet presAssocID="{FE575AD6-E60F-43A8-B502-F55C4DA694AB}" presName="iconBgRect" presStyleLbl="bgShp" presStyleIdx="1" presStyleCnt="4"/>
      <dgm:spPr/>
    </dgm:pt>
    <dgm:pt modelId="{CC3674F4-0D94-4706-B92A-4BD7869BFC47}" type="pres">
      <dgm:prSet presAssocID="{FE575AD6-E60F-43A8-B502-F55C4DA694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ins"/>
        </a:ext>
      </dgm:extLst>
    </dgm:pt>
    <dgm:pt modelId="{D90474DE-E9FC-460C-9AA4-F2C3A91C278F}" type="pres">
      <dgm:prSet presAssocID="{FE575AD6-E60F-43A8-B502-F55C4DA694AB}" presName="spaceRect" presStyleCnt="0"/>
      <dgm:spPr/>
    </dgm:pt>
    <dgm:pt modelId="{A5BC1D81-6A92-41AB-A110-840086C39E1A}" type="pres">
      <dgm:prSet presAssocID="{FE575AD6-E60F-43A8-B502-F55C4DA694AB}" presName="textRect" presStyleLbl="revTx" presStyleIdx="1" presStyleCnt="4">
        <dgm:presLayoutVars>
          <dgm:chMax val="1"/>
          <dgm:chPref val="1"/>
        </dgm:presLayoutVars>
      </dgm:prSet>
      <dgm:spPr/>
    </dgm:pt>
    <dgm:pt modelId="{301AEB5B-C263-4E19-85F7-6E2A979F1923}" type="pres">
      <dgm:prSet presAssocID="{99D51DB1-7373-4BD7-A3E6-AB92AE32B153}" presName="sibTrans" presStyleLbl="sibTrans2D1" presStyleIdx="0" presStyleCnt="0"/>
      <dgm:spPr/>
    </dgm:pt>
    <dgm:pt modelId="{1CCC944F-8FED-4F13-A4F7-D94184384611}" type="pres">
      <dgm:prSet presAssocID="{36E53850-8194-4AD3-AFF1-E2FE61175AD6}" presName="compNode" presStyleCnt="0"/>
      <dgm:spPr/>
    </dgm:pt>
    <dgm:pt modelId="{D3DCE7D4-4DD4-4F73-B2DD-B976E76A0BA7}" type="pres">
      <dgm:prSet presAssocID="{36E53850-8194-4AD3-AFF1-E2FE61175AD6}" presName="iconBgRect" presStyleLbl="bgShp" presStyleIdx="2" presStyleCnt="4"/>
      <dgm:spPr/>
    </dgm:pt>
    <dgm:pt modelId="{1823833A-8ABE-439F-B789-8DECDEDD2C58}" type="pres">
      <dgm:prSet presAssocID="{36E53850-8194-4AD3-AFF1-E2FE61175AD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ddress Book outline"/>
        </a:ext>
      </dgm:extLst>
    </dgm:pt>
    <dgm:pt modelId="{A94B6DAA-E178-46AF-86E1-7640786D02D6}" type="pres">
      <dgm:prSet presAssocID="{36E53850-8194-4AD3-AFF1-E2FE61175AD6}" presName="spaceRect" presStyleCnt="0"/>
      <dgm:spPr/>
    </dgm:pt>
    <dgm:pt modelId="{193E5133-B065-4F07-AB91-89DE07A5054D}" type="pres">
      <dgm:prSet presAssocID="{36E53850-8194-4AD3-AFF1-E2FE61175AD6}" presName="textRect" presStyleLbl="revTx" presStyleIdx="2" presStyleCnt="4">
        <dgm:presLayoutVars>
          <dgm:chMax val="1"/>
          <dgm:chPref val="1"/>
        </dgm:presLayoutVars>
      </dgm:prSet>
      <dgm:spPr/>
    </dgm:pt>
    <dgm:pt modelId="{EB52DA84-17DE-44FE-9E57-EE8A57C2E761}" type="pres">
      <dgm:prSet presAssocID="{7F35CA51-33FD-4FA7-97C4-99B0926ED2D7}" presName="sibTrans" presStyleLbl="sibTrans2D1" presStyleIdx="0" presStyleCnt="0"/>
      <dgm:spPr/>
    </dgm:pt>
    <dgm:pt modelId="{17CE3CC7-5AFF-456D-A78D-F7188146B755}" type="pres">
      <dgm:prSet presAssocID="{61FE18E8-6CA3-48F7-8F9A-8466CA0E4263}" presName="compNode" presStyleCnt="0"/>
      <dgm:spPr/>
    </dgm:pt>
    <dgm:pt modelId="{B9D98B2C-BB5A-45AE-B7B8-27A21C90B987}" type="pres">
      <dgm:prSet presAssocID="{61FE18E8-6CA3-48F7-8F9A-8466CA0E4263}" presName="iconBgRect" presStyleLbl="bgShp" presStyleIdx="3" presStyleCnt="4"/>
      <dgm:spPr/>
    </dgm:pt>
    <dgm:pt modelId="{8A1FB250-716F-4EF6-A51E-8240E0D6C474}" type="pres">
      <dgm:prSet presAssocID="{61FE18E8-6CA3-48F7-8F9A-8466CA0E4263}"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ause And Effect with solid fill"/>
        </a:ext>
      </dgm:extLst>
    </dgm:pt>
    <dgm:pt modelId="{EBC66924-6A5B-46EC-A7F1-D3F7DE6EF9B8}" type="pres">
      <dgm:prSet presAssocID="{61FE18E8-6CA3-48F7-8F9A-8466CA0E4263}" presName="spaceRect" presStyleCnt="0"/>
      <dgm:spPr/>
    </dgm:pt>
    <dgm:pt modelId="{259612AF-219A-49E0-9547-E1FBF31D7751}" type="pres">
      <dgm:prSet presAssocID="{61FE18E8-6CA3-48F7-8F9A-8466CA0E4263}" presName="textRect" presStyleLbl="revTx" presStyleIdx="3" presStyleCnt="4" custScaleX="105992" custScaleY="113119">
        <dgm:presLayoutVars>
          <dgm:chMax val="1"/>
          <dgm:chPref val="1"/>
        </dgm:presLayoutVars>
      </dgm:prSet>
      <dgm:spPr/>
    </dgm:pt>
  </dgm:ptLst>
  <dgm:cxnLst>
    <dgm:cxn modelId="{6FE5D622-4C87-4D42-A264-E067616149EA}" srcId="{5DD687A2-0E9E-456B-AD1A-6B690B546851}" destId="{FE575AD6-E60F-43A8-B502-F55C4DA694AB}" srcOrd="1" destOrd="0" parTransId="{53D16CBD-356E-44D7-8CA2-E9881CC27F72}" sibTransId="{99D51DB1-7373-4BD7-A3E6-AB92AE32B153}"/>
    <dgm:cxn modelId="{A1E12D46-FF87-4236-8B35-55C9AB0DB980}" srcId="{5DD687A2-0E9E-456B-AD1A-6B690B546851}" destId="{61FE18E8-6CA3-48F7-8F9A-8466CA0E4263}" srcOrd="3" destOrd="0" parTransId="{9E7F8462-C879-4C47-8A71-A628021813A1}" sibTransId="{63802483-F0E7-4BC6-A1D8-B5A946DF1864}"/>
    <dgm:cxn modelId="{2C4B346C-0061-456C-97B8-0F29EF53510B}" type="presOf" srcId="{5DD687A2-0E9E-456B-AD1A-6B690B546851}" destId="{E8BA750F-37E4-4163-9EC6-06B8B33E3061}" srcOrd="0" destOrd="0" presId="urn:microsoft.com/office/officeart/2018/2/layout/IconCircleList"/>
    <dgm:cxn modelId="{AFDDB44C-20A3-4BE2-8E7B-0AA91BFDFA9C}" type="presOf" srcId="{36E53850-8194-4AD3-AFF1-E2FE61175AD6}" destId="{193E5133-B065-4F07-AB91-89DE07A5054D}" srcOrd="0" destOrd="0" presId="urn:microsoft.com/office/officeart/2018/2/layout/IconCircleList"/>
    <dgm:cxn modelId="{779D7E6D-A7A9-4BE8-9EEF-2714F8A732B4}" type="presOf" srcId="{7F35CA51-33FD-4FA7-97C4-99B0926ED2D7}" destId="{EB52DA84-17DE-44FE-9E57-EE8A57C2E761}" srcOrd="0" destOrd="0" presId="urn:microsoft.com/office/officeart/2018/2/layout/IconCircleList"/>
    <dgm:cxn modelId="{6B569E71-60C7-4D9C-81AB-01CD6E55CEE8}" srcId="{5DD687A2-0E9E-456B-AD1A-6B690B546851}" destId="{54C3DD7D-5E74-4D45-AFF9-E1BC37434A36}" srcOrd="0" destOrd="0" parTransId="{643CEC85-613B-4DD0-919E-34F52082D896}" sibTransId="{76B9BC7A-7A0C-4CD7-8AA3-95CF3DB3CA90}"/>
    <dgm:cxn modelId="{7661F380-991F-4235-97E3-236654FF1EBF}" type="presOf" srcId="{FE575AD6-E60F-43A8-B502-F55C4DA694AB}" destId="{A5BC1D81-6A92-41AB-A110-840086C39E1A}" srcOrd="0" destOrd="0" presId="urn:microsoft.com/office/officeart/2018/2/layout/IconCircleList"/>
    <dgm:cxn modelId="{05F43F82-0C92-4977-8F1A-6DA62CD6A36F}" srcId="{5DD687A2-0E9E-456B-AD1A-6B690B546851}" destId="{36E53850-8194-4AD3-AFF1-E2FE61175AD6}" srcOrd="2" destOrd="0" parTransId="{13AB3219-3B82-4EB5-8E14-EA4C4963C3C2}" sibTransId="{7F35CA51-33FD-4FA7-97C4-99B0926ED2D7}"/>
    <dgm:cxn modelId="{295551AA-783C-47F1-A1C6-A8A829E8D9FD}" type="presOf" srcId="{76B9BC7A-7A0C-4CD7-8AA3-95CF3DB3CA90}" destId="{D9227378-166E-4EB5-8427-30D3B90B033E}" srcOrd="0" destOrd="0" presId="urn:microsoft.com/office/officeart/2018/2/layout/IconCircleList"/>
    <dgm:cxn modelId="{DBBF0AB1-E1E5-4C17-BCF4-079358EF5A2C}" type="presOf" srcId="{54C3DD7D-5E74-4D45-AFF9-E1BC37434A36}" destId="{8B38BECB-533C-4999-B05C-39796263362B}" srcOrd="0" destOrd="0" presId="urn:microsoft.com/office/officeart/2018/2/layout/IconCircleList"/>
    <dgm:cxn modelId="{D7B769E5-663C-4E66-923D-0A3E1766F5D1}" type="presOf" srcId="{61FE18E8-6CA3-48F7-8F9A-8466CA0E4263}" destId="{259612AF-219A-49E0-9547-E1FBF31D7751}" srcOrd="0" destOrd="0" presId="urn:microsoft.com/office/officeart/2018/2/layout/IconCircleList"/>
    <dgm:cxn modelId="{4A09D0F8-267E-4F3F-B3C7-D9C8A720277D}" type="presOf" srcId="{99D51DB1-7373-4BD7-A3E6-AB92AE32B153}" destId="{301AEB5B-C263-4E19-85F7-6E2A979F1923}" srcOrd="0" destOrd="0" presId="urn:microsoft.com/office/officeart/2018/2/layout/IconCircleList"/>
    <dgm:cxn modelId="{B2F53046-B7C3-4906-B054-0F2DC48FE8A0}" type="presParOf" srcId="{E8BA750F-37E4-4163-9EC6-06B8B33E3061}" destId="{E60DB72F-A8DF-48ED-BF9E-37F638842772}" srcOrd="0" destOrd="0" presId="urn:microsoft.com/office/officeart/2018/2/layout/IconCircleList"/>
    <dgm:cxn modelId="{671C119B-5410-4126-BE39-72A68B55CC91}" type="presParOf" srcId="{E60DB72F-A8DF-48ED-BF9E-37F638842772}" destId="{5ADE5F25-5534-4AAF-B712-855C71619292}" srcOrd="0" destOrd="0" presId="urn:microsoft.com/office/officeart/2018/2/layout/IconCircleList"/>
    <dgm:cxn modelId="{0D3FCA82-F252-4D01-B52E-B3152D3106FD}" type="presParOf" srcId="{5ADE5F25-5534-4AAF-B712-855C71619292}" destId="{1275B285-957F-41EC-989C-FA15347FDD8B}" srcOrd="0" destOrd="0" presId="urn:microsoft.com/office/officeart/2018/2/layout/IconCircleList"/>
    <dgm:cxn modelId="{8C0DE5F9-37E3-4AB6-A97C-5BE42BA009F5}" type="presParOf" srcId="{5ADE5F25-5534-4AAF-B712-855C71619292}" destId="{4E63F939-74D2-473C-9B6D-2405742748A7}" srcOrd="1" destOrd="0" presId="urn:microsoft.com/office/officeart/2018/2/layout/IconCircleList"/>
    <dgm:cxn modelId="{EF8713F4-E26F-46B6-8EB6-6BA8918F04B2}" type="presParOf" srcId="{5ADE5F25-5534-4AAF-B712-855C71619292}" destId="{12C78006-EA31-4DE1-AEB0-90F0602A85D4}" srcOrd="2" destOrd="0" presId="urn:microsoft.com/office/officeart/2018/2/layout/IconCircleList"/>
    <dgm:cxn modelId="{F493D38C-5CCF-44F7-8445-02F69AA18F28}" type="presParOf" srcId="{5ADE5F25-5534-4AAF-B712-855C71619292}" destId="{8B38BECB-533C-4999-B05C-39796263362B}" srcOrd="3" destOrd="0" presId="urn:microsoft.com/office/officeart/2018/2/layout/IconCircleList"/>
    <dgm:cxn modelId="{630D1DAD-2D35-42F3-9E56-385E2191AFAF}" type="presParOf" srcId="{E60DB72F-A8DF-48ED-BF9E-37F638842772}" destId="{D9227378-166E-4EB5-8427-30D3B90B033E}" srcOrd="1" destOrd="0" presId="urn:microsoft.com/office/officeart/2018/2/layout/IconCircleList"/>
    <dgm:cxn modelId="{67C91F64-A0F8-42D5-9F56-541AF656912D}" type="presParOf" srcId="{E60DB72F-A8DF-48ED-BF9E-37F638842772}" destId="{EF083242-DD6C-4842-9CC2-CC0F309756F4}" srcOrd="2" destOrd="0" presId="urn:microsoft.com/office/officeart/2018/2/layout/IconCircleList"/>
    <dgm:cxn modelId="{B1E61765-52C4-4CD1-BD73-9854C20F3B00}" type="presParOf" srcId="{EF083242-DD6C-4842-9CC2-CC0F309756F4}" destId="{0FE8EDF0-C505-4BAD-9000-ACC18EC2D2C0}" srcOrd="0" destOrd="0" presId="urn:microsoft.com/office/officeart/2018/2/layout/IconCircleList"/>
    <dgm:cxn modelId="{95BD4BF0-46A1-414D-BBAB-AD2ECB99BFC8}" type="presParOf" srcId="{EF083242-DD6C-4842-9CC2-CC0F309756F4}" destId="{CC3674F4-0D94-4706-B92A-4BD7869BFC47}" srcOrd="1" destOrd="0" presId="urn:microsoft.com/office/officeart/2018/2/layout/IconCircleList"/>
    <dgm:cxn modelId="{28586EE6-DC6F-4B96-8C16-5135BDA8A28B}" type="presParOf" srcId="{EF083242-DD6C-4842-9CC2-CC0F309756F4}" destId="{D90474DE-E9FC-460C-9AA4-F2C3A91C278F}" srcOrd="2" destOrd="0" presId="urn:microsoft.com/office/officeart/2018/2/layout/IconCircleList"/>
    <dgm:cxn modelId="{C3A876DC-B0C5-4A24-BBC6-E4644D76B481}" type="presParOf" srcId="{EF083242-DD6C-4842-9CC2-CC0F309756F4}" destId="{A5BC1D81-6A92-41AB-A110-840086C39E1A}" srcOrd="3" destOrd="0" presId="urn:microsoft.com/office/officeart/2018/2/layout/IconCircleList"/>
    <dgm:cxn modelId="{4E056A7C-42A4-48F7-B7A8-C02BABF4B4DC}" type="presParOf" srcId="{E60DB72F-A8DF-48ED-BF9E-37F638842772}" destId="{301AEB5B-C263-4E19-85F7-6E2A979F1923}" srcOrd="3" destOrd="0" presId="urn:microsoft.com/office/officeart/2018/2/layout/IconCircleList"/>
    <dgm:cxn modelId="{C40D1E47-76C2-4390-B784-E2B1E51B6492}" type="presParOf" srcId="{E60DB72F-A8DF-48ED-BF9E-37F638842772}" destId="{1CCC944F-8FED-4F13-A4F7-D94184384611}" srcOrd="4" destOrd="0" presId="urn:microsoft.com/office/officeart/2018/2/layout/IconCircleList"/>
    <dgm:cxn modelId="{F6F0FA26-A692-41B2-960D-8883C8FC67CC}" type="presParOf" srcId="{1CCC944F-8FED-4F13-A4F7-D94184384611}" destId="{D3DCE7D4-4DD4-4F73-B2DD-B976E76A0BA7}" srcOrd="0" destOrd="0" presId="urn:microsoft.com/office/officeart/2018/2/layout/IconCircleList"/>
    <dgm:cxn modelId="{37F4015C-A388-48BE-BD83-CB1A57B239B6}" type="presParOf" srcId="{1CCC944F-8FED-4F13-A4F7-D94184384611}" destId="{1823833A-8ABE-439F-B789-8DECDEDD2C58}" srcOrd="1" destOrd="0" presId="urn:microsoft.com/office/officeart/2018/2/layout/IconCircleList"/>
    <dgm:cxn modelId="{52492658-80A3-42CD-86EF-395F53E72EFF}" type="presParOf" srcId="{1CCC944F-8FED-4F13-A4F7-D94184384611}" destId="{A94B6DAA-E178-46AF-86E1-7640786D02D6}" srcOrd="2" destOrd="0" presId="urn:microsoft.com/office/officeart/2018/2/layout/IconCircleList"/>
    <dgm:cxn modelId="{AADE9D31-D09B-449C-94EB-BE0BB47286DF}" type="presParOf" srcId="{1CCC944F-8FED-4F13-A4F7-D94184384611}" destId="{193E5133-B065-4F07-AB91-89DE07A5054D}" srcOrd="3" destOrd="0" presId="urn:microsoft.com/office/officeart/2018/2/layout/IconCircleList"/>
    <dgm:cxn modelId="{3961CC98-6A73-464C-A822-5F6834CEA028}" type="presParOf" srcId="{E60DB72F-A8DF-48ED-BF9E-37F638842772}" destId="{EB52DA84-17DE-44FE-9E57-EE8A57C2E761}" srcOrd="5" destOrd="0" presId="urn:microsoft.com/office/officeart/2018/2/layout/IconCircleList"/>
    <dgm:cxn modelId="{CF3B6EAD-7AC6-4B1D-8786-46E30D2330D5}" type="presParOf" srcId="{E60DB72F-A8DF-48ED-BF9E-37F638842772}" destId="{17CE3CC7-5AFF-456D-A78D-F7188146B755}" srcOrd="6" destOrd="0" presId="urn:microsoft.com/office/officeart/2018/2/layout/IconCircleList"/>
    <dgm:cxn modelId="{F23DBB2C-901F-4B8E-87A9-AD5CE9319E8E}" type="presParOf" srcId="{17CE3CC7-5AFF-456D-A78D-F7188146B755}" destId="{B9D98B2C-BB5A-45AE-B7B8-27A21C90B987}" srcOrd="0" destOrd="0" presId="urn:microsoft.com/office/officeart/2018/2/layout/IconCircleList"/>
    <dgm:cxn modelId="{3ED2323E-8956-46E3-9B09-E9A1558BC1A5}" type="presParOf" srcId="{17CE3CC7-5AFF-456D-A78D-F7188146B755}" destId="{8A1FB250-716F-4EF6-A51E-8240E0D6C474}" srcOrd="1" destOrd="0" presId="urn:microsoft.com/office/officeart/2018/2/layout/IconCircleList"/>
    <dgm:cxn modelId="{FF3DA5FA-6AD3-4485-8EA0-440E659502B2}" type="presParOf" srcId="{17CE3CC7-5AFF-456D-A78D-F7188146B755}" destId="{EBC66924-6A5B-46EC-A7F1-D3F7DE6EF9B8}" srcOrd="2" destOrd="0" presId="urn:microsoft.com/office/officeart/2018/2/layout/IconCircleList"/>
    <dgm:cxn modelId="{E35593D2-8111-4703-B9D2-09276FA585F8}" type="presParOf" srcId="{17CE3CC7-5AFF-456D-A78D-F7188146B755}" destId="{259612AF-219A-49E0-9547-E1FBF31D775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B5F295A-B371-480D-B131-6973C3124A0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ED15DA-9CA3-40AE-B0CE-C8173242F595}">
      <dgm:prSet custT="1"/>
      <dgm:spPr/>
      <dgm:t>
        <a:bodyPr/>
        <a:lstStyle/>
        <a:p>
          <a:pPr>
            <a:lnSpc>
              <a:spcPct val="100000"/>
            </a:lnSpc>
          </a:pPr>
          <a:r>
            <a:rPr lang="en-US" sz="2800">
              <a:hlinkClick xmlns:r="http://schemas.openxmlformats.org/officeDocument/2006/relationships" r:id="rId1"/>
            </a:rPr>
            <a:t>Application for Financial Support for Clinic Moving and Expansion</a:t>
          </a:r>
          <a:endParaRPr lang="en-US" sz="2800"/>
        </a:p>
      </dgm:t>
    </dgm:pt>
    <dgm:pt modelId="{7F39F9FD-78D6-444C-A5B3-58F621D30335}" type="parTrans" cxnId="{85E2F274-7482-4A7C-AAD1-4988135C6F73}">
      <dgm:prSet/>
      <dgm:spPr/>
      <dgm:t>
        <a:bodyPr/>
        <a:lstStyle/>
        <a:p>
          <a:endParaRPr lang="en-US"/>
        </a:p>
      </dgm:t>
    </dgm:pt>
    <dgm:pt modelId="{1E2574B4-8DD2-4C28-8D82-BFB52D187D8C}" type="sibTrans" cxnId="{85E2F274-7482-4A7C-AAD1-4988135C6F73}">
      <dgm:prSet/>
      <dgm:spPr/>
      <dgm:t>
        <a:bodyPr/>
        <a:lstStyle/>
        <a:p>
          <a:endParaRPr lang="en-US"/>
        </a:p>
      </dgm:t>
    </dgm:pt>
    <dgm:pt modelId="{2EE513D3-FB55-4DE5-92ED-60CA227F5A07}">
      <dgm:prSet custT="1"/>
      <dgm:spPr/>
      <dgm:t>
        <a:bodyPr/>
        <a:lstStyle/>
        <a:p>
          <a:pPr>
            <a:lnSpc>
              <a:spcPct val="100000"/>
            </a:lnSpc>
          </a:pPr>
          <a:r>
            <a:rPr lang="en-US" sz="2800">
              <a:hlinkClick xmlns:r="http://schemas.openxmlformats.org/officeDocument/2006/relationships" r:id="rId2"/>
            </a:rPr>
            <a:t>Application for Reimbursement for WIC Nutritionist Training Time</a:t>
          </a:r>
          <a:endParaRPr lang="en-US" sz="2800"/>
        </a:p>
      </dgm:t>
    </dgm:pt>
    <dgm:pt modelId="{EBFD3B7D-9E5E-4428-8C34-EDBAEFC4D336}" type="parTrans" cxnId="{B53EB522-A542-4CE5-A0E4-726C31E186A6}">
      <dgm:prSet/>
      <dgm:spPr/>
      <dgm:t>
        <a:bodyPr/>
        <a:lstStyle/>
        <a:p>
          <a:endParaRPr lang="en-US"/>
        </a:p>
      </dgm:t>
    </dgm:pt>
    <dgm:pt modelId="{F3E94C53-27FF-4B4D-B79E-EEB901991C9F}" type="sibTrans" cxnId="{B53EB522-A542-4CE5-A0E4-726C31E186A6}">
      <dgm:prSet/>
      <dgm:spPr/>
      <dgm:t>
        <a:bodyPr/>
        <a:lstStyle/>
        <a:p>
          <a:endParaRPr lang="en-US"/>
        </a:p>
      </dgm:t>
    </dgm:pt>
    <dgm:pt modelId="{AB8C0AB6-CD2C-4424-9C8B-B7AAC2ABCA26}">
      <dgm:prSet custT="1"/>
      <dgm:spPr/>
      <dgm:t>
        <a:bodyPr/>
        <a:lstStyle/>
        <a:p>
          <a:pPr>
            <a:lnSpc>
              <a:spcPct val="100000"/>
            </a:lnSpc>
          </a:pPr>
          <a:r>
            <a:rPr lang="en-US" sz="2800"/>
            <a:t>International Board-certified Lactation Consultant certification or recertification</a:t>
          </a:r>
        </a:p>
      </dgm:t>
    </dgm:pt>
    <dgm:pt modelId="{EF7B7D3A-94E3-4D34-8EC7-41352DB19D0A}" type="parTrans" cxnId="{CC428029-6DB8-47A0-9506-252B850F25F8}">
      <dgm:prSet/>
      <dgm:spPr/>
      <dgm:t>
        <a:bodyPr/>
        <a:lstStyle/>
        <a:p>
          <a:endParaRPr lang="en-US"/>
        </a:p>
      </dgm:t>
    </dgm:pt>
    <dgm:pt modelId="{7DF2C5D5-E5DD-4A46-8A0F-C94AA3A7C5F6}" type="sibTrans" cxnId="{CC428029-6DB8-47A0-9506-252B850F25F8}">
      <dgm:prSet/>
      <dgm:spPr/>
      <dgm:t>
        <a:bodyPr/>
        <a:lstStyle/>
        <a:p>
          <a:endParaRPr lang="en-US"/>
        </a:p>
      </dgm:t>
    </dgm:pt>
    <dgm:pt modelId="{FE96FADB-8A22-4D04-9699-D62EE40FDE79}">
      <dgm:prSet custT="1"/>
      <dgm:spPr/>
      <dgm:t>
        <a:bodyPr/>
        <a:lstStyle/>
        <a:p>
          <a:pPr>
            <a:lnSpc>
              <a:spcPct val="100000"/>
            </a:lnSpc>
          </a:pPr>
          <a:r>
            <a:rPr lang="en-US" sz="2800"/>
            <a:t>One-time funding or mini-grants for specific projects</a:t>
          </a:r>
        </a:p>
      </dgm:t>
    </dgm:pt>
    <dgm:pt modelId="{7C41FB6C-0A81-4284-82AA-43683C98BDD2}" type="parTrans" cxnId="{50911B11-3CEB-45F5-B6FC-397D58F27404}">
      <dgm:prSet/>
      <dgm:spPr/>
      <dgm:t>
        <a:bodyPr/>
        <a:lstStyle/>
        <a:p>
          <a:endParaRPr lang="en-US"/>
        </a:p>
      </dgm:t>
    </dgm:pt>
    <dgm:pt modelId="{D516951B-D70C-4C29-AAE9-F848F028848C}" type="sibTrans" cxnId="{50911B11-3CEB-45F5-B6FC-397D58F27404}">
      <dgm:prSet/>
      <dgm:spPr/>
      <dgm:t>
        <a:bodyPr/>
        <a:lstStyle/>
        <a:p>
          <a:endParaRPr lang="en-US"/>
        </a:p>
      </dgm:t>
    </dgm:pt>
    <dgm:pt modelId="{0B8D1F26-FBF1-4A29-9ACA-7EB62F51B1E7}" type="pres">
      <dgm:prSet presAssocID="{AB5F295A-B371-480D-B131-6973C3124A00}" presName="root" presStyleCnt="0">
        <dgm:presLayoutVars>
          <dgm:dir/>
          <dgm:resizeHandles val="exact"/>
        </dgm:presLayoutVars>
      </dgm:prSet>
      <dgm:spPr/>
    </dgm:pt>
    <dgm:pt modelId="{BDD9D4F0-3A88-48EE-8024-8D6B28090B28}" type="pres">
      <dgm:prSet presAssocID="{64ED15DA-9CA3-40AE-B0CE-C8173242F595}" presName="compNode" presStyleCnt="0"/>
      <dgm:spPr/>
    </dgm:pt>
    <dgm:pt modelId="{2E0C3D75-68F9-47C3-872E-70ED7B2034C2}" type="pres">
      <dgm:prSet presAssocID="{64ED15DA-9CA3-40AE-B0CE-C8173242F595}" presName="bgRect" presStyleLbl="bgShp" presStyleIdx="0" presStyleCnt="4"/>
      <dgm:spPr/>
    </dgm:pt>
    <dgm:pt modelId="{5DFBDBFC-61C5-4C4E-8B7E-BE806093EA58}" type="pres">
      <dgm:prSet presAssocID="{64ED15DA-9CA3-40AE-B0CE-C8173242F595}"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CDB307E-3A6F-4BA1-ABB0-26316C9DF055}" type="pres">
      <dgm:prSet presAssocID="{64ED15DA-9CA3-40AE-B0CE-C8173242F595}" presName="spaceRect" presStyleCnt="0"/>
      <dgm:spPr/>
    </dgm:pt>
    <dgm:pt modelId="{6D96A1D3-9396-45DD-B4FD-BC926F6D2777}" type="pres">
      <dgm:prSet presAssocID="{64ED15DA-9CA3-40AE-B0CE-C8173242F595}" presName="parTx" presStyleLbl="revTx" presStyleIdx="0" presStyleCnt="4">
        <dgm:presLayoutVars>
          <dgm:chMax val="0"/>
          <dgm:chPref val="0"/>
        </dgm:presLayoutVars>
      </dgm:prSet>
      <dgm:spPr/>
    </dgm:pt>
    <dgm:pt modelId="{CF150DD0-DB61-4EC3-AB6B-B2FFC93542C1}" type="pres">
      <dgm:prSet presAssocID="{1E2574B4-8DD2-4C28-8D82-BFB52D187D8C}" presName="sibTrans" presStyleCnt="0"/>
      <dgm:spPr/>
    </dgm:pt>
    <dgm:pt modelId="{50E6BDF6-027B-4A14-A9A4-F217C7201914}" type="pres">
      <dgm:prSet presAssocID="{2EE513D3-FB55-4DE5-92ED-60CA227F5A07}" presName="compNode" presStyleCnt="0"/>
      <dgm:spPr/>
    </dgm:pt>
    <dgm:pt modelId="{28875A18-C9B5-4D30-87ED-4E54009C5359}" type="pres">
      <dgm:prSet presAssocID="{2EE513D3-FB55-4DE5-92ED-60CA227F5A07}" presName="bgRect" presStyleLbl="bgShp" presStyleIdx="1" presStyleCnt="4"/>
      <dgm:spPr/>
    </dgm:pt>
    <dgm:pt modelId="{DB200436-C89E-4551-8ED5-3A981161D24A}" type="pres">
      <dgm:prSet presAssocID="{2EE513D3-FB55-4DE5-92ED-60CA227F5A07}"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F6C5B3A2-2179-4717-8E91-E60D4F54FF9F}" type="pres">
      <dgm:prSet presAssocID="{2EE513D3-FB55-4DE5-92ED-60CA227F5A07}" presName="spaceRect" presStyleCnt="0"/>
      <dgm:spPr/>
    </dgm:pt>
    <dgm:pt modelId="{3FC04DA8-BF2A-47BF-B7C0-AB859F70AABB}" type="pres">
      <dgm:prSet presAssocID="{2EE513D3-FB55-4DE5-92ED-60CA227F5A07}" presName="parTx" presStyleLbl="revTx" presStyleIdx="1" presStyleCnt="4">
        <dgm:presLayoutVars>
          <dgm:chMax val="0"/>
          <dgm:chPref val="0"/>
        </dgm:presLayoutVars>
      </dgm:prSet>
      <dgm:spPr/>
    </dgm:pt>
    <dgm:pt modelId="{AAA979D4-045F-4DE5-8D8A-D182C050EAE8}" type="pres">
      <dgm:prSet presAssocID="{F3E94C53-27FF-4B4D-B79E-EEB901991C9F}" presName="sibTrans" presStyleCnt="0"/>
      <dgm:spPr/>
    </dgm:pt>
    <dgm:pt modelId="{56D505BB-FDCA-41B8-9459-E225BD02432E}" type="pres">
      <dgm:prSet presAssocID="{AB8C0AB6-CD2C-4424-9C8B-B7AAC2ABCA26}" presName="compNode" presStyleCnt="0"/>
      <dgm:spPr/>
    </dgm:pt>
    <dgm:pt modelId="{05CB695A-7F60-48B1-AC24-ABB6FFE3FC4D}" type="pres">
      <dgm:prSet presAssocID="{AB8C0AB6-CD2C-4424-9C8B-B7AAC2ABCA26}" presName="bgRect" presStyleLbl="bgShp" presStyleIdx="2" presStyleCnt="4"/>
      <dgm:spPr/>
    </dgm:pt>
    <dgm:pt modelId="{5DBA7050-0822-4529-BDDA-C7D89076B834}" type="pres">
      <dgm:prSet presAssocID="{AB8C0AB6-CD2C-4424-9C8B-B7AAC2ABCA26}"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a:ext>
      </dgm:extLst>
    </dgm:pt>
    <dgm:pt modelId="{0DE4D2A0-5017-4017-A02F-885B31CF74ED}" type="pres">
      <dgm:prSet presAssocID="{AB8C0AB6-CD2C-4424-9C8B-B7AAC2ABCA26}" presName="spaceRect" presStyleCnt="0"/>
      <dgm:spPr/>
    </dgm:pt>
    <dgm:pt modelId="{963BAC4C-27E2-4B0A-9FB9-984A267FAC70}" type="pres">
      <dgm:prSet presAssocID="{AB8C0AB6-CD2C-4424-9C8B-B7AAC2ABCA26}" presName="parTx" presStyleLbl="revTx" presStyleIdx="2" presStyleCnt="4">
        <dgm:presLayoutVars>
          <dgm:chMax val="0"/>
          <dgm:chPref val="0"/>
        </dgm:presLayoutVars>
      </dgm:prSet>
      <dgm:spPr/>
    </dgm:pt>
    <dgm:pt modelId="{C10E3FF5-CA6F-4892-BF69-0D02F052D2A2}" type="pres">
      <dgm:prSet presAssocID="{7DF2C5D5-E5DD-4A46-8A0F-C94AA3A7C5F6}" presName="sibTrans" presStyleCnt="0"/>
      <dgm:spPr/>
    </dgm:pt>
    <dgm:pt modelId="{2B303195-089B-4840-BD3D-9FFA477FAC5A}" type="pres">
      <dgm:prSet presAssocID="{FE96FADB-8A22-4D04-9699-D62EE40FDE79}" presName="compNode" presStyleCnt="0"/>
      <dgm:spPr/>
    </dgm:pt>
    <dgm:pt modelId="{8D49C678-09FB-4C95-AC22-30F81DDCCAE7}" type="pres">
      <dgm:prSet presAssocID="{FE96FADB-8A22-4D04-9699-D62EE40FDE79}" presName="bgRect" presStyleLbl="bgShp" presStyleIdx="3" presStyleCnt="4"/>
      <dgm:spPr/>
    </dgm:pt>
    <dgm:pt modelId="{7FE01DCE-9979-498B-8096-8622415E7DB4}" type="pres">
      <dgm:prSet presAssocID="{FE96FADB-8A22-4D04-9699-D62EE40FDE79}"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CE773FFB-39FF-47E1-B206-4688085B14D9}" type="pres">
      <dgm:prSet presAssocID="{FE96FADB-8A22-4D04-9699-D62EE40FDE79}" presName="spaceRect" presStyleCnt="0"/>
      <dgm:spPr/>
    </dgm:pt>
    <dgm:pt modelId="{71693D28-5630-4089-BCC8-232C8E13C40A}" type="pres">
      <dgm:prSet presAssocID="{FE96FADB-8A22-4D04-9699-D62EE40FDE79}" presName="parTx" presStyleLbl="revTx" presStyleIdx="3" presStyleCnt="4">
        <dgm:presLayoutVars>
          <dgm:chMax val="0"/>
          <dgm:chPref val="0"/>
        </dgm:presLayoutVars>
      </dgm:prSet>
      <dgm:spPr/>
    </dgm:pt>
  </dgm:ptLst>
  <dgm:cxnLst>
    <dgm:cxn modelId="{50911B11-3CEB-45F5-B6FC-397D58F27404}" srcId="{AB5F295A-B371-480D-B131-6973C3124A00}" destId="{FE96FADB-8A22-4D04-9699-D62EE40FDE79}" srcOrd="3" destOrd="0" parTransId="{7C41FB6C-0A81-4284-82AA-43683C98BDD2}" sibTransId="{D516951B-D70C-4C29-AAE9-F848F028848C}"/>
    <dgm:cxn modelId="{B53EB522-A542-4CE5-A0E4-726C31E186A6}" srcId="{AB5F295A-B371-480D-B131-6973C3124A00}" destId="{2EE513D3-FB55-4DE5-92ED-60CA227F5A07}" srcOrd="1" destOrd="0" parTransId="{EBFD3B7D-9E5E-4428-8C34-EDBAEFC4D336}" sibTransId="{F3E94C53-27FF-4B4D-B79E-EEB901991C9F}"/>
    <dgm:cxn modelId="{85A6EB27-756F-4592-837D-0EAAA708F946}" type="presOf" srcId="{AB8C0AB6-CD2C-4424-9C8B-B7AAC2ABCA26}" destId="{963BAC4C-27E2-4B0A-9FB9-984A267FAC70}" srcOrd="0" destOrd="0" presId="urn:microsoft.com/office/officeart/2018/2/layout/IconVerticalSolidList"/>
    <dgm:cxn modelId="{CC428029-6DB8-47A0-9506-252B850F25F8}" srcId="{AB5F295A-B371-480D-B131-6973C3124A00}" destId="{AB8C0AB6-CD2C-4424-9C8B-B7AAC2ABCA26}" srcOrd="2" destOrd="0" parTransId="{EF7B7D3A-94E3-4D34-8EC7-41352DB19D0A}" sibTransId="{7DF2C5D5-E5DD-4A46-8A0F-C94AA3A7C5F6}"/>
    <dgm:cxn modelId="{EEFC3247-AEEF-45AD-928D-EBFB608354B1}" type="presOf" srcId="{2EE513D3-FB55-4DE5-92ED-60CA227F5A07}" destId="{3FC04DA8-BF2A-47BF-B7C0-AB859F70AABB}" srcOrd="0" destOrd="0" presId="urn:microsoft.com/office/officeart/2018/2/layout/IconVerticalSolidList"/>
    <dgm:cxn modelId="{85E2F274-7482-4A7C-AAD1-4988135C6F73}" srcId="{AB5F295A-B371-480D-B131-6973C3124A00}" destId="{64ED15DA-9CA3-40AE-B0CE-C8173242F595}" srcOrd="0" destOrd="0" parTransId="{7F39F9FD-78D6-444C-A5B3-58F621D30335}" sibTransId="{1E2574B4-8DD2-4C28-8D82-BFB52D187D8C}"/>
    <dgm:cxn modelId="{2D536EA9-3250-4CD1-801C-166519599EA7}" type="presOf" srcId="{FE96FADB-8A22-4D04-9699-D62EE40FDE79}" destId="{71693D28-5630-4089-BCC8-232C8E13C40A}" srcOrd="0" destOrd="0" presId="urn:microsoft.com/office/officeart/2018/2/layout/IconVerticalSolidList"/>
    <dgm:cxn modelId="{2FD451BA-9027-43E0-A131-F0C4CCF46B3D}" type="presOf" srcId="{64ED15DA-9CA3-40AE-B0CE-C8173242F595}" destId="{6D96A1D3-9396-45DD-B4FD-BC926F6D2777}" srcOrd="0" destOrd="0" presId="urn:microsoft.com/office/officeart/2018/2/layout/IconVerticalSolidList"/>
    <dgm:cxn modelId="{E837E3CF-DE69-45E5-830B-77070E4E7AF6}" type="presOf" srcId="{AB5F295A-B371-480D-B131-6973C3124A00}" destId="{0B8D1F26-FBF1-4A29-9ACA-7EB62F51B1E7}" srcOrd="0" destOrd="0" presId="urn:microsoft.com/office/officeart/2018/2/layout/IconVerticalSolidList"/>
    <dgm:cxn modelId="{5BE5B5D3-FEC4-455E-9674-8C1D98D78DC3}" type="presParOf" srcId="{0B8D1F26-FBF1-4A29-9ACA-7EB62F51B1E7}" destId="{BDD9D4F0-3A88-48EE-8024-8D6B28090B28}" srcOrd="0" destOrd="0" presId="urn:microsoft.com/office/officeart/2018/2/layout/IconVerticalSolidList"/>
    <dgm:cxn modelId="{8826A512-835F-4DEC-9EA4-2AEF7A958352}" type="presParOf" srcId="{BDD9D4F0-3A88-48EE-8024-8D6B28090B28}" destId="{2E0C3D75-68F9-47C3-872E-70ED7B2034C2}" srcOrd="0" destOrd="0" presId="urn:microsoft.com/office/officeart/2018/2/layout/IconVerticalSolidList"/>
    <dgm:cxn modelId="{DF87BDB2-9855-47D7-91F8-E07CBB8545D7}" type="presParOf" srcId="{BDD9D4F0-3A88-48EE-8024-8D6B28090B28}" destId="{5DFBDBFC-61C5-4C4E-8B7E-BE806093EA58}" srcOrd="1" destOrd="0" presId="urn:microsoft.com/office/officeart/2018/2/layout/IconVerticalSolidList"/>
    <dgm:cxn modelId="{8D64801F-E860-4DAF-8FD3-827079B9F33C}" type="presParOf" srcId="{BDD9D4F0-3A88-48EE-8024-8D6B28090B28}" destId="{0CDB307E-3A6F-4BA1-ABB0-26316C9DF055}" srcOrd="2" destOrd="0" presId="urn:microsoft.com/office/officeart/2018/2/layout/IconVerticalSolidList"/>
    <dgm:cxn modelId="{044184DA-764E-46B1-9F10-1A25D73FD53A}" type="presParOf" srcId="{BDD9D4F0-3A88-48EE-8024-8D6B28090B28}" destId="{6D96A1D3-9396-45DD-B4FD-BC926F6D2777}" srcOrd="3" destOrd="0" presId="urn:microsoft.com/office/officeart/2018/2/layout/IconVerticalSolidList"/>
    <dgm:cxn modelId="{72DB61BD-EA80-442B-A03D-1F8B54C5A709}" type="presParOf" srcId="{0B8D1F26-FBF1-4A29-9ACA-7EB62F51B1E7}" destId="{CF150DD0-DB61-4EC3-AB6B-B2FFC93542C1}" srcOrd="1" destOrd="0" presId="urn:microsoft.com/office/officeart/2018/2/layout/IconVerticalSolidList"/>
    <dgm:cxn modelId="{24DEFACC-958A-4AE1-8C46-AA64F4048B27}" type="presParOf" srcId="{0B8D1F26-FBF1-4A29-9ACA-7EB62F51B1E7}" destId="{50E6BDF6-027B-4A14-A9A4-F217C7201914}" srcOrd="2" destOrd="0" presId="urn:microsoft.com/office/officeart/2018/2/layout/IconVerticalSolidList"/>
    <dgm:cxn modelId="{91DDE32A-3C9A-4D02-B992-90D452408947}" type="presParOf" srcId="{50E6BDF6-027B-4A14-A9A4-F217C7201914}" destId="{28875A18-C9B5-4D30-87ED-4E54009C5359}" srcOrd="0" destOrd="0" presId="urn:microsoft.com/office/officeart/2018/2/layout/IconVerticalSolidList"/>
    <dgm:cxn modelId="{9673502D-24C6-4442-8CB1-874838A9F343}" type="presParOf" srcId="{50E6BDF6-027B-4A14-A9A4-F217C7201914}" destId="{DB200436-C89E-4551-8ED5-3A981161D24A}" srcOrd="1" destOrd="0" presId="urn:microsoft.com/office/officeart/2018/2/layout/IconVerticalSolidList"/>
    <dgm:cxn modelId="{9B4264F5-36AE-46EA-A930-828B68636B3E}" type="presParOf" srcId="{50E6BDF6-027B-4A14-A9A4-F217C7201914}" destId="{F6C5B3A2-2179-4717-8E91-E60D4F54FF9F}" srcOrd="2" destOrd="0" presId="urn:microsoft.com/office/officeart/2018/2/layout/IconVerticalSolidList"/>
    <dgm:cxn modelId="{65A03051-A247-4AB3-81A1-F54F05BA42D4}" type="presParOf" srcId="{50E6BDF6-027B-4A14-A9A4-F217C7201914}" destId="{3FC04DA8-BF2A-47BF-B7C0-AB859F70AABB}" srcOrd="3" destOrd="0" presId="urn:microsoft.com/office/officeart/2018/2/layout/IconVerticalSolidList"/>
    <dgm:cxn modelId="{62AD260E-64DB-4548-81B2-A9476BEF5106}" type="presParOf" srcId="{0B8D1F26-FBF1-4A29-9ACA-7EB62F51B1E7}" destId="{AAA979D4-045F-4DE5-8D8A-D182C050EAE8}" srcOrd="3" destOrd="0" presId="urn:microsoft.com/office/officeart/2018/2/layout/IconVerticalSolidList"/>
    <dgm:cxn modelId="{F2CF0B62-608C-4DE5-A857-6B58A31924C6}" type="presParOf" srcId="{0B8D1F26-FBF1-4A29-9ACA-7EB62F51B1E7}" destId="{56D505BB-FDCA-41B8-9459-E225BD02432E}" srcOrd="4" destOrd="0" presId="urn:microsoft.com/office/officeart/2018/2/layout/IconVerticalSolidList"/>
    <dgm:cxn modelId="{695D6D3C-B2C0-46E2-92CE-4083C06E5A87}" type="presParOf" srcId="{56D505BB-FDCA-41B8-9459-E225BD02432E}" destId="{05CB695A-7F60-48B1-AC24-ABB6FFE3FC4D}" srcOrd="0" destOrd="0" presId="urn:microsoft.com/office/officeart/2018/2/layout/IconVerticalSolidList"/>
    <dgm:cxn modelId="{03506512-6850-4F12-B29E-3E6431278CC2}" type="presParOf" srcId="{56D505BB-FDCA-41B8-9459-E225BD02432E}" destId="{5DBA7050-0822-4529-BDDA-C7D89076B834}" srcOrd="1" destOrd="0" presId="urn:microsoft.com/office/officeart/2018/2/layout/IconVerticalSolidList"/>
    <dgm:cxn modelId="{702CD48E-B2A6-4ADE-B1AE-D42C96FB974D}" type="presParOf" srcId="{56D505BB-FDCA-41B8-9459-E225BD02432E}" destId="{0DE4D2A0-5017-4017-A02F-885B31CF74ED}" srcOrd="2" destOrd="0" presId="urn:microsoft.com/office/officeart/2018/2/layout/IconVerticalSolidList"/>
    <dgm:cxn modelId="{9A9C19EC-456A-47FC-8E78-DBBD6D9D3C37}" type="presParOf" srcId="{56D505BB-FDCA-41B8-9459-E225BD02432E}" destId="{963BAC4C-27E2-4B0A-9FB9-984A267FAC70}" srcOrd="3" destOrd="0" presId="urn:microsoft.com/office/officeart/2018/2/layout/IconVerticalSolidList"/>
    <dgm:cxn modelId="{79FFD778-1708-4F39-B71B-4AE97390493F}" type="presParOf" srcId="{0B8D1F26-FBF1-4A29-9ACA-7EB62F51B1E7}" destId="{C10E3FF5-CA6F-4892-BF69-0D02F052D2A2}" srcOrd="5" destOrd="0" presId="urn:microsoft.com/office/officeart/2018/2/layout/IconVerticalSolidList"/>
    <dgm:cxn modelId="{BE15809B-7DA5-47CD-8F35-F62A428E4F1E}" type="presParOf" srcId="{0B8D1F26-FBF1-4A29-9ACA-7EB62F51B1E7}" destId="{2B303195-089B-4840-BD3D-9FFA477FAC5A}" srcOrd="6" destOrd="0" presId="urn:microsoft.com/office/officeart/2018/2/layout/IconVerticalSolidList"/>
    <dgm:cxn modelId="{65B46D6E-5B0B-460B-A870-0EB9F6D6490E}" type="presParOf" srcId="{2B303195-089B-4840-BD3D-9FFA477FAC5A}" destId="{8D49C678-09FB-4C95-AC22-30F81DDCCAE7}" srcOrd="0" destOrd="0" presId="urn:microsoft.com/office/officeart/2018/2/layout/IconVerticalSolidList"/>
    <dgm:cxn modelId="{5B7E1EF9-8EB7-4082-8A34-1EB8525F8C38}" type="presParOf" srcId="{2B303195-089B-4840-BD3D-9FFA477FAC5A}" destId="{7FE01DCE-9979-498B-8096-8622415E7DB4}" srcOrd="1" destOrd="0" presId="urn:microsoft.com/office/officeart/2018/2/layout/IconVerticalSolidList"/>
    <dgm:cxn modelId="{6244D537-933A-46DA-A147-95D4F9C5AB1B}" type="presParOf" srcId="{2B303195-089B-4840-BD3D-9FFA477FAC5A}" destId="{CE773FFB-39FF-47E1-B206-4688085B14D9}" srcOrd="2" destOrd="0" presId="urn:microsoft.com/office/officeart/2018/2/layout/IconVerticalSolidList"/>
    <dgm:cxn modelId="{1A621317-CFED-4878-AA29-4A3F7E3668B1}" type="presParOf" srcId="{2B303195-089B-4840-BD3D-9FFA477FAC5A}" destId="{71693D28-5630-4089-BCC8-232C8E13C40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35E6A2-8873-4CC4-99EF-9EC04AFA59EF}" type="doc">
      <dgm:prSet loTypeId="urn:microsoft.com/office/officeart/2005/8/layout/StepDownProcess" loCatId="process" qsTypeId="urn:microsoft.com/office/officeart/2005/8/quickstyle/simple5" qsCatId="simple" csTypeId="urn:microsoft.com/office/officeart/2005/8/colors/colorful5" csCatId="colorful" phldr="1"/>
      <dgm:spPr/>
      <dgm:t>
        <a:bodyPr/>
        <a:lstStyle/>
        <a:p>
          <a:endParaRPr lang="en-US"/>
        </a:p>
      </dgm:t>
    </dgm:pt>
    <dgm:pt modelId="{8536AF18-8C65-40BF-95EC-BD0DDFD28F5F}">
      <dgm:prSet phldrT="[Text]"/>
      <dgm:spPr/>
      <dgm:t>
        <a:bodyPr/>
        <a:lstStyle/>
        <a:p>
          <a:r>
            <a:rPr lang="en-US"/>
            <a:t>USDA</a:t>
          </a:r>
        </a:p>
      </dgm:t>
    </dgm:pt>
    <dgm:pt modelId="{AB4CA59B-0E5F-4E40-8C49-092D8C6C9939}" type="parTrans" cxnId="{78810AD1-25C1-4C06-AE36-9921D66F0652}">
      <dgm:prSet/>
      <dgm:spPr/>
      <dgm:t>
        <a:bodyPr/>
        <a:lstStyle/>
        <a:p>
          <a:endParaRPr lang="en-US"/>
        </a:p>
      </dgm:t>
    </dgm:pt>
    <dgm:pt modelId="{FEBC86BE-B1BA-4F07-8AFE-D2A1562F10B9}" type="sibTrans" cxnId="{78810AD1-25C1-4C06-AE36-9921D66F0652}">
      <dgm:prSet/>
      <dgm:spPr/>
      <dgm:t>
        <a:bodyPr/>
        <a:lstStyle/>
        <a:p>
          <a:endParaRPr lang="en-US"/>
        </a:p>
      </dgm:t>
    </dgm:pt>
    <dgm:pt modelId="{D305EF0B-9230-4C04-9A26-2B463160E056}">
      <dgm:prSet phldrT="[Text]" custT="1"/>
      <dgm:spPr/>
      <dgm:t>
        <a:bodyPr/>
        <a:lstStyle/>
        <a:p>
          <a:r>
            <a:rPr lang="en-US" sz="2800"/>
            <a:t>Through FNS regional office</a:t>
          </a:r>
        </a:p>
      </dgm:t>
    </dgm:pt>
    <dgm:pt modelId="{0F37808F-70C2-4C1D-BD1E-BF72B4547BC0}" type="parTrans" cxnId="{326AEEDB-08A7-4949-92D7-D1F82B4B63D4}">
      <dgm:prSet/>
      <dgm:spPr/>
      <dgm:t>
        <a:bodyPr/>
        <a:lstStyle/>
        <a:p>
          <a:endParaRPr lang="en-US"/>
        </a:p>
      </dgm:t>
    </dgm:pt>
    <dgm:pt modelId="{BB5C4233-08A5-4040-B4B6-79B4DE3AB556}" type="sibTrans" cxnId="{326AEEDB-08A7-4949-92D7-D1F82B4B63D4}">
      <dgm:prSet/>
      <dgm:spPr/>
      <dgm:t>
        <a:bodyPr/>
        <a:lstStyle/>
        <a:p>
          <a:endParaRPr lang="en-US"/>
        </a:p>
      </dgm:t>
    </dgm:pt>
    <dgm:pt modelId="{02595F8B-74B3-45F6-ABFE-46B6476FD57C}">
      <dgm:prSet phldrT="[Text]"/>
      <dgm:spPr>
        <a:solidFill>
          <a:srgbClr val="92D050"/>
        </a:solidFill>
      </dgm:spPr>
      <dgm:t>
        <a:bodyPr/>
        <a:lstStyle/>
        <a:p>
          <a:r>
            <a:rPr lang="en-US"/>
            <a:t>OHA</a:t>
          </a:r>
        </a:p>
      </dgm:t>
    </dgm:pt>
    <dgm:pt modelId="{E85445C8-780E-4AFC-9246-4A1ABD1DB43E}" type="parTrans" cxnId="{0404FE38-DED2-4872-ABE3-BC7D1217F63C}">
      <dgm:prSet/>
      <dgm:spPr/>
      <dgm:t>
        <a:bodyPr/>
        <a:lstStyle/>
        <a:p>
          <a:endParaRPr lang="en-US"/>
        </a:p>
      </dgm:t>
    </dgm:pt>
    <dgm:pt modelId="{45C7A981-2B55-441D-B89B-0170B503D320}" type="sibTrans" cxnId="{0404FE38-DED2-4872-ABE3-BC7D1217F63C}">
      <dgm:prSet/>
      <dgm:spPr/>
      <dgm:t>
        <a:bodyPr/>
        <a:lstStyle/>
        <a:p>
          <a:endParaRPr lang="en-US"/>
        </a:p>
      </dgm:t>
    </dgm:pt>
    <dgm:pt modelId="{15499BC9-70EC-4B7C-B9F3-F91501043FB1}">
      <dgm:prSet phldrT="[Text]" custT="1"/>
      <dgm:spPr/>
      <dgm:t>
        <a:bodyPr/>
        <a:lstStyle/>
        <a:p>
          <a:r>
            <a:rPr lang="en-US" sz="2800"/>
            <a:t>Through PHD</a:t>
          </a:r>
        </a:p>
      </dgm:t>
    </dgm:pt>
    <dgm:pt modelId="{9AF68B23-4DED-4AF1-800F-E129FCA6A1E5}" type="parTrans" cxnId="{4AEE686F-8900-4E7E-9EEC-ABB54B458603}">
      <dgm:prSet/>
      <dgm:spPr/>
      <dgm:t>
        <a:bodyPr/>
        <a:lstStyle/>
        <a:p>
          <a:endParaRPr lang="en-US"/>
        </a:p>
      </dgm:t>
    </dgm:pt>
    <dgm:pt modelId="{952C0B19-5D5C-4EDF-873A-D54FA05E3766}" type="sibTrans" cxnId="{4AEE686F-8900-4E7E-9EEC-ABB54B458603}">
      <dgm:prSet/>
      <dgm:spPr/>
      <dgm:t>
        <a:bodyPr/>
        <a:lstStyle/>
        <a:p>
          <a:endParaRPr lang="en-US"/>
        </a:p>
      </dgm:t>
    </dgm:pt>
    <dgm:pt modelId="{A9BEB998-09B4-4F22-8FD6-A39F16369D2E}">
      <dgm:prSet phldrT="[Text]"/>
      <dgm:spPr/>
      <dgm:t>
        <a:bodyPr/>
        <a:lstStyle/>
        <a:p>
          <a:r>
            <a:rPr lang="en-US"/>
            <a:t>Your agency</a:t>
          </a:r>
        </a:p>
      </dgm:t>
    </dgm:pt>
    <dgm:pt modelId="{90578D12-EB3B-47C3-B8F3-09112A09D927}" type="parTrans" cxnId="{6ED6E9CC-7988-455B-B4BD-A4E430D39B7D}">
      <dgm:prSet/>
      <dgm:spPr/>
      <dgm:t>
        <a:bodyPr/>
        <a:lstStyle/>
        <a:p>
          <a:endParaRPr lang="en-US"/>
        </a:p>
      </dgm:t>
    </dgm:pt>
    <dgm:pt modelId="{39A7B157-B86C-448D-844F-71632702EDA9}" type="sibTrans" cxnId="{6ED6E9CC-7988-455B-B4BD-A4E430D39B7D}">
      <dgm:prSet/>
      <dgm:spPr/>
      <dgm:t>
        <a:bodyPr/>
        <a:lstStyle/>
        <a:p>
          <a:endParaRPr lang="en-US"/>
        </a:p>
      </dgm:t>
    </dgm:pt>
    <dgm:pt modelId="{925DAD9E-8C0C-42C1-AE8F-701911634C33}">
      <dgm:prSet phldrT="[Text]"/>
      <dgm:spPr/>
      <dgm:t>
        <a:bodyPr/>
        <a:lstStyle/>
        <a:p>
          <a:endParaRPr lang="en-US"/>
        </a:p>
      </dgm:t>
    </dgm:pt>
    <dgm:pt modelId="{E3EFCC9A-8A0E-4A5E-8AB5-232766B70505}" type="parTrans" cxnId="{5F13751F-8D31-489F-949F-865BCDBFF24F}">
      <dgm:prSet/>
      <dgm:spPr/>
      <dgm:t>
        <a:bodyPr/>
        <a:lstStyle/>
        <a:p>
          <a:endParaRPr lang="en-US"/>
        </a:p>
      </dgm:t>
    </dgm:pt>
    <dgm:pt modelId="{6C41B48B-F917-4294-B445-C13197B1CCA0}" type="sibTrans" cxnId="{5F13751F-8D31-489F-949F-865BCDBFF24F}">
      <dgm:prSet/>
      <dgm:spPr/>
      <dgm:t>
        <a:bodyPr/>
        <a:lstStyle/>
        <a:p>
          <a:endParaRPr lang="en-US"/>
        </a:p>
      </dgm:t>
    </dgm:pt>
    <dgm:pt modelId="{B6E76A67-59B0-4848-86A9-95CAEA2C5E52}" type="pres">
      <dgm:prSet presAssocID="{C635E6A2-8873-4CC4-99EF-9EC04AFA59EF}" presName="rootnode" presStyleCnt="0">
        <dgm:presLayoutVars>
          <dgm:chMax/>
          <dgm:chPref/>
          <dgm:dir/>
          <dgm:animLvl val="lvl"/>
        </dgm:presLayoutVars>
      </dgm:prSet>
      <dgm:spPr/>
    </dgm:pt>
    <dgm:pt modelId="{5BA680DB-337A-44B5-BF7D-464A970A479B}" type="pres">
      <dgm:prSet presAssocID="{8536AF18-8C65-40BF-95EC-BD0DDFD28F5F}" presName="composite" presStyleCnt="0"/>
      <dgm:spPr/>
    </dgm:pt>
    <dgm:pt modelId="{41D5FB93-2115-468D-92CB-7A9A7B258AA2}" type="pres">
      <dgm:prSet presAssocID="{8536AF18-8C65-40BF-95EC-BD0DDFD28F5F}" presName="bentUpArrow1" presStyleLbl="alignImgPlace1" presStyleIdx="0" presStyleCnt="2"/>
      <dgm:spPr/>
    </dgm:pt>
    <dgm:pt modelId="{9ECE7280-CA19-4BD1-952F-82D46FBE9A93}" type="pres">
      <dgm:prSet presAssocID="{8536AF18-8C65-40BF-95EC-BD0DDFD28F5F}" presName="ParentText" presStyleLbl="node1" presStyleIdx="0" presStyleCnt="3">
        <dgm:presLayoutVars>
          <dgm:chMax val="1"/>
          <dgm:chPref val="1"/>
          <dgm:bulletEnabled val="1"/>
        </dgm:presLayoutVars>
      </dgm:prSet>
      <dgm:spPr/>
    </dgm:pt>
    <dgm:pt modelId="{4871C7B6-4B2E-4314-A59A-6AF39B0AAE9F}" type="pres">
      <dgm:prSet presAssocID="{8536AF18-8C65-40BF-95EC-BD0DDFD28F5F}" presName="ChildText" presStyleLbl="revTx" presStyleIdx="0" presStyleCnt="3" custScaleX="189080" custLinFactNeighborX="46791" custLinFactNeighborY="2372">
        <dgm:presLayoutVars>
          <dgm:chMax val="0"/>
          <dgm:chPref val="0"/>
          <dgm:bulletEnabled val="1"/>
        </dgm:presLayoutVars>
      </dgm:prSet>
      <dgm:spPr/>
    </dgm:pt>
    <dgm:pt modelId="{F2E6539E-4286-4ED9-A1FB-729E625BEDF9}" type="pres">
      <dgm:prSet presAssocID="{FEBC86BE-B1BA-4F07-8AFE-D2A1562F10B9}" presName="sibTrans" presStyleCnt="0"/>
      <dgm:spPr/>
    </dgm:pt>
    <dgm:pt modelId="{AE5F537B-B045-4285-8560-BD7FAFEC988F}" type="pres">
      <dgm:prSet presAssocID="{02595F8B-74B3-45F6-ABFE-46B6476FD57C}" presName="composite" presStyleCnt="0"/>
      <dgm:spPr/>
    </dgm:pt>
    <dgm:pt modelId="{CF5119F1-F33C-4477-9266-FCF5943CFABF}" type="pres">
      <dgm:prSet presAssocID="{02595F8B-74B3-45F6-ABFE-46B6476FD57C}" presName="bentUpArrow1" presStyleLbl="alignImgPlace1" presStyleIdx="1" presStyleCnt="2"/>
      <dgm:spPr/>
    </dgm:pt>
    <dgm:pt modelId="{31477284-359E-42F4-A890-F8715AB67AFD}" type="pres">
      <dgm:prSet presAssocID="{02595F8B-74B3-45F6-ABFE-46B6476FD57C}" presName="ParentText" presStyleLbl="node1" presStyleIdx="1" presStyleCnt="3">
        <dgm:presLayoutVars>
          <dgm:chMax val="1"/>
          <dgm:chPref val="1"/>
          <dgm:bulletEnabled val="1"/>
        </dgm:presLayoutVars>
      </dgm:prSet>
      <dgm:spPr/>
    </dgm:pt>
    <dgm:pt modelId="{2FBDD469-D1B7-4167-828F-7C7FCE7FFBF1}" type="pres">
      <dgm:prSet presAssocID="{02595F8B-74B3-45F6-ABFE-46B6476FD57C}" presName="ChildText" presStyleLbl="revTx" presStyleIdx="1" presStyleCnt="3">
        <dgm:presLayoutVars>
          <dgm:chMax val="0"/>
          <dgm:chPref val="0"/>
          <dgm:bulletEnabled val="1"/>
        </dgm:presLayoutVars>
      </dgm:prSet>
      <dgm:spPr/>
    </dgm:pt>
    <dgm:pt modelId="{654FC3DA-03F3-480B-8110-C31340CA91D1}" type="pres">
      <dgm:prSet presAssocID="{45C7A981-2B55-441D-B89B-0170B503D320}" presName="sibTrans" presStyleCnt="0"/>
      <dgm:spPr/>
    </dgm:pt>
    <dgm:pt modelId="{43F06163-E345-428C-97A6-6AE0906C79DB}" type="pres">
      <dgm:prSet presAssocID="{A9BEB998-09B4-4F22-8FD6-A39F16369D2E}" presName="composite" presStyleCnt="0"/>
      <dgm:spPr/>
    </dgm:pt>
    <dgm:pt modelId="{25959A49-684C-4CF4-8449-4B383C99AB75}" type="pres">
      <dgm:prSet presAssocID="{A9BEB998-09B4-4F22-8FD6-A39F16369D2E}" presName="ParentText" presStyleLbl="node1" presStyleIdx="2" presStyleCnt="3">
        <dgm:presLayoutVars>
          <dgm:chMax val="1"/>
          <dgm:chPref val="1"/>
          <dgm:bulletEnabled val="1"/>
        </dgm:presLayoutVars>
      </dgm:prSet>
      <dgm:spPr/>
    </dgm:pt>
    <dgm:pt modelId="{D2DAB782-D1CF-47DA-818D-A82D76262DBE}" type="pres">
      <dgm:prSet presAssocID="{A9BEB998-09B4-4F22-8FD6-A39F16369D2E}" presName="FinalChildText" presStyleLbl="revTx" presStyleIdx="2" presStyleCnt="3">
        <dgm:presLayoutVars>
          <dgm:chMax val="0"/>
          <dgm:chPref val="0"/>
          <dgm:bulletEnabled val="1"/>
        </dgm:presLayoutVars>
      </dgm:prSet>
      <dgm:spPr/>
    </dgm:pt>
  </dgm:ptLst>
  <dgm:cxnLst>
    <dgm:cxn modelId="{44B10602-DAE0-4941-8106-4A9BC39E350A}" type="presOf" srcId="{925DAD9E-8C0C-42C1-AE8F-701911634C33}" destId="{D2DAB782-D1CF-47DA-818D-A82D76262DBE}" srcOrd="0" destOrd="0" presId="urn:microsoft.com/office/officeart/2005/8/layout/StepDownProcess"/>
    <dgm:cxn modelId="{F5837219-5624-4714-9D59-CED4F6FC6AFD}" type="presOf" srcId="{D305EF0B-9230-4C04-9A26-2B463160E056}" destId="{4871C7B6-4B2E-4314-A59A-6AF39B0AAE9F}" srcOrd="0" destOrd="0" presId="urn:microsoft.com/office/officeart/2005/8/layout/StepDownProcess"/>
    <dgm:cxn modelId="{5F13751F-8D31-489F-949F-865BCDBFF24F}" srcId="{A9BEB998-09B4-4F22-8FD6-A39F16369D2E}" destId="{925DAD9E-8C0C-42C1-AE8F-701911634C33}" srcOrd="0" destOrd="0" parTransId="{E3EFCC9A-8A0E-4A5E-8AB5-232766B70505}" sibTransId="{6C41B48B-F917-4294-B445-C13197B1CCA0}"/>
    <dgm:cxn modelId="{0404FE38-DED2-4872-ABE3-BC7D1217F63C}" srcId="{C635E6A2-8873-4CC4-99EF-9EC04AFA59EF}" destId="{02595F8B-74B3-45F6-ABFE-46B6476FD57C}" srcOrd="1" destOrd="0" parTransId="{E85445C8-780E-4AFC-9246-4A1ABD1DB43E}" sibTransId="{45C7A981-2B55-441D-B89B-0170B503D320}"/>
    <dgm:cxn modelId="{4AEE686F-8900-4E7E-9EEC-ABB54B458603}" srcId="{02595F8B-74B3-45F6-ABFE-46B6476FD57C}" destId="{15499BC9-70EC-4B7C-B9F3-F91501043FB1}" srcOrd="0" destOrd="0" parTransId="{9AF68B23-4DED-4AF1-800F-E129FCA6A1E5}" sibTransId="{952C0B19-5D5C-4EDF-873A-D54FA05E3766}"/>
    <dgm:cxn modelId="{C14A5754-DF2B-48E5-B01F-D77DF8F487C9}" type="presOf" srcId="{02595F8B-74B3-45F6-ABFE-46B6476FD57C}" destId="{31477284-359E-42F4-A890-F8715AB67AFD}" srcOrd="0" destOrd="0" presId="urn:microsoft.com/office/officeart/2005/8/layout/StepDownProcess"/>
    <dgm:cxn modelId="{54BAE68D-70C7-4C68-BD1A-B87D1A164CCB}" type="presOf" srcId="{A9BEB998-09B4-4F22-8FD6-A39F16369D2E}" destId="{25959A49-684C-4CF4-8449-4B383C99AB75}" srcOrd="0" destOrd="0" presId="urn:microsoft.com/office/officeart/2005/8/layout/StepDownProcess"/>
    <dgm:cxn modelId="{00279F97-A9CF-48B4-97BA-12F4065C972C}" type="presOf" srcId="{C635E6A2-8873-4CC4-99EF-9EC04AFA59EF}" destId="{B6E76A67-59B0-4848-86A9-95CAEA2C5E52}" srcOrd="0" destOrd="0" presId="urn:microsoft.com/office/officeart/2005/8/layout/StepDownProcess"/>
    <dgm:cxn modelId="{E12E98BC-B37A-4D5F-A50F-EF04BC370D88}" type="presOf" srcId="{15499BC9-70EC-4B7C-B9F3-F91501043FB1}" destId="{2FBDD469-D1B7-4167-828F-7C7FCE7FFBF1}" srcOrd="0" destOrd="0" presId="urn:microsoft.com/office/officeart/2005/8/layout/StepDownProcess"/>
    <dgm:cxn modelId="{817270C2-0DE1-4544-9D39-BAD396628F92}" type="presOf" srcId="{8536AF18-8C65-40BF-95EC-BD0DDFD28F5F}" destId="{9ECE7280-CA19-4BD1-952F-82D46FBE9A93}" srcOrd="0" destOrd="0" presId="urn:microsoft.com/office/officeart/2005/8/layout/StepDownProcess"/>
    <dgm:cxn modelId="{6ED6E9CC-7988-455B-B4BD-A4E430D39B7D}" srcId="{C635E6A2-8873-4CC4-99EF-9EC04AFA59EF}" destId="{A9BEB998-09B4-4F22-8FD6-A39F16369D2E}" srcOrd="2" destOrd="0" parTransId="{90578D12-EB3B-47C3-B8F3-09112A09D927}" sibTransId="{39A7B157-B86C-448D-844F-71632702EDA9}"/>
    <dgm:cxn modelId="{78810AD1-25C1-4C06-AE36-9921D66F0652}" srcId="{C635E6A2-8873-4CC4-99EF-9EC04AFA59EF}" destId="{8536AF18-8C65-40BF-95EC-BD0DDFD28F5F}" srcOrd="0" destOrd="0" parTransId="{AB4CA59B-0E5F-4E40-8C49-092D8C6C9939}" sibTransId="{FEBC86BE-B1BA-4F07-8AFE-D2A1562F10B9}"/>
    <dgm:cxn modelId="{326AEEDB-08A7-4949-92D7-D1F82B4B63D4}" srcId="{8536AF18-8C65-40BF-95EC-BD0DDFD28F5F}" destId="{D305EF0B-9230-4C04-9A26-2B463160E056}" srcOrd="0" destOrd="0" parTransId="{0F37808F-70C2-4C1D-BD1E-BF72B4547BC0}" sibTransId="{BB5C4233-08A5-4040-B4B6-79B4DE3AB556}"/>
    <dgm:cxn modelId="{37C95610-6ABE-49BF-85B5-34A415FAB097}" type="presParOf" srcId="{B6E76A67-59B0-4848-86A9-95CAEA2C5E52}" destId="{5BA680DB-337A-44B5-BF7D-464A970A479B}" srcOrd="0" destOrd="0" presId="urn:microsoft.com/office/officeart/2005/8/layout/StepDownProcess"/>
    <dgm:cxn modelId="{1DF80997-3F33-4DDB-BD96-8171EEF5FBCA}" type="presParOf" srcId="{5BA680DB-337A-44B5-BF7D-464A970A479B}" destId="{41D5FB93-2115-468D-92CB-7A9A7B258AA2}" srcOrd="0" destOrd="0" presId="urn:microsoft.com/office/officeart/2005/8/layout/StepDownProcess"/>
    <dgm:cxn modelId="{DE3998C9-1743-4692-979E-EE44B50375A3}" type="presParOf" srcId="{5BA680DB-337A-44B5-BF7D-464A970A479B}" destId="{9ECE7280-CA19-4BD1-952F-82D46FBE9A93}" srcOrd="1" destOrd="0" presId="urn:microsoft.com/office/officeart/2005/8/layout/StepDownProcess"/>
    <dgm:cxn modelId="{AA34F110-5B6C-45A3-BBE6-313473221C8F}" type="presParOf" srcId="{5BA680DB-337A-44B5-BF7D-464A970A479B}" destId="{4871C7B6-4B2E-4314-A59A-6AF39B0AAE9F}" srcOrd="2" destOrd="0" presId="urn:microsoft.com/office/officeart/2005/8/layout/StepDownProcess"/>
    <dgm:cxn modelId="{D69A4343-3DF7-43A8-BBD9-46A9F4C309FF}" type="presParOf" srcId="{B6E76A67-59B0-4848-86A9-95CAEA2C5E52}" destId="{F2E6539E-4286-4ED9-A1FB-729E625BEDF9}" srcOrd="1" destOrd="0" presId="urn:microsoft.com/office/officeart/2005/8/layout/StepDownProcess"/>
    <dgm:cxn modelId="{6BD77B6C-B04E-42CF-935C-50CADC302532}" type="presParOf" srcId="{B6E76A67-59B0-4848-86A9-95CAEA2C5E52}" destId="{AE5F537B-B045-4285-8560-BD7FAFEC988F}" srcOrd="2" destOrd="0" presId="urn:microsoft.com/office/officeart/2005/8/layout/StepDownProcess"/>
    <dgm:cxn modelId="{DCD94287-0413-470A-87F4-28238C4EE5E0}" type="presParOf" srcId="{AE5F537B-B045-4285-8560-BD7FAFEC988F}" destId="{CF5119F1-F33C-4477-9266-FCF5943CFABF}" srcOrd="0" destOrd="0" presId="urn:microsoft.com/office/officeart/2005/8/layout/StepDownProcess"/>
    <dgm:cxn modelId="{41A58101-399F-454B-9F20-40405487E43A}" type="presParOf" srcId="{AE5F537B-B045-4285-8560-BD7FAFEC988F}" destId="{31477284-359E-42F4-A890-F8715AB67AFD}" srcOrd="1" destOrd="0" presId="urn:microsoft.com/office/officeart/2005/8/layout/StepDownProcess"/>
    <dgm:cxn modelId="{FF2054DE-C76F-4F14-ACDA-C090DD343BBC}" type="presParOf" srcId="{AE5F537B-B045-4285-8560-BD7FAFEC988F}" destId="{2FBDD469-D1B7-4167-828F-7C7FCE7FFBF1}" srcOrd="2" destOrd="0" presId="urn:microsoft.com/office/officeart/2005/8/layout/StepDownProcess"/>
    <dgm:cxn modelId="{1DBF7F67-AB3A-49F4-B010-CD7249E4442C}" type="presParOf" srcId="{B6E76A67-59B0-4848-86A9-95CAEA2C5E52}" destId="{654FC3DA-03F3-480B-8110-C31340CA91D1}" srcOrd="3" destOrd="0" presId="urn:microsoft.com/office/officeart/2005/8/layout/StepDownProcess"/>
    <dgm:cxn modelId="{FF2BE8FD-E16A-47DE-9EDD-103CA36B65F6}" type="presParOf" srcId="{B6E76A67-59B0-4848-86A9-95CAEA2C5E52}" destId="{43F06163-E345-428C-97A6-6AE0906C79DB}" srcOrd="4" destOrd="0" presId="urn:microsoft.com/office/officeart/2005/8/layout/StepDownProcess"/>
    <dgm:cxn modelId="{1D50B226-219A-4742-B494-B1A79B862430}" type="presParOf" srcId="{43F06163-E345-428C-97A6-6AE0906C79DB}" destId="{25959A49-684C-4CF4-8449-4B383C99AB75}" srcOrd="0" destOrd="0" presId="urn:microsoft.com/office/officeart/2005/8/layout/StepDownProcess"/>
    <dgm:cxn modelId="{A257CA65-FC95-41CA-A61E-6E906A7C02A3}" type="presParOf" srcId="{43F06163-E345-428C-97A6-6AE0906C79DB}" destId="{D2DAB782-D1CF-47DA-818D-A82D76262DB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7615A76-7F86-4AA5-BAC0-2614669EFA5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E2895E2-F9AF-4EB4-B970-F3E85A4713C2}">
      <dgm:prSet custT="1"/>
      <dgm:spPr/>
      <dgm:t>
        <a:bodyPr/>
        <a:lstStyle/>
        <a:p>
          <a:r>
            <a:rPr lang="en-US" sz="4800" b="1"/>
            <a:t>Cost allocation</a:t>
          </a:r>
          <a:endParaRPr lang="en-US" sz="4800"/>
        </a:p>
      </dgm:t>
    </dgm:pt>
    <dgm:pt modelId="{2A521440-2E8F-4189-AF16-56C6E5AD7041}" type="parTrans" cxnId="{DDF000C9-18CF-42B0-A145-E5AAC8871F62}">
      <dgm:prSet/>
      <dgm:spPr/>
      <dgm:t>
        <a:bodyPr/>
        <a:lstStyle/>
        <a:p>
          <a:endParaRPr lang="en-US"/>
        </a:p>
      </dgm:t>
    </dgm:pt>
    <dgm:pt modelId="{4066FD6C-C1D2-431D-AC65-A1ABFA93AA74}" type="sibTrans" cxnId="{DDF000C9-18CF-42B0-A145-E5AAC8871F62}">
      <dgm:prSet/>
      <dgm:spPr/>
      <dgm:t>
        <a:bodyPr/>
        <a:lstStyle/>
        <a:p>
          <a:endParaRPr lang="en-US"/>
        </a:p>
      </dgm:t>
    </dgm:pt>
    <dgm:pt modelId="{27263801-CD52-41CD-B9C8-BDD27BDD8ADE}">
      <dgm:prSet/>
      <dgm:spPr/>
      <dgm:t>
        <a:bodyPr/>
        <a:lstStyle/>
        <a:p>
          <a:r>
            <a:rPr lang="en-US" baseline="0"/>
            <a:t>Local program overhead </a:t>
          </a:r>
          <a:endParaRPr lang="en-US"/>
        </a:p>
      </dgm:t>
    </dgm:pt>
    <dgm:pt modelId="{503BEC86-2854-44CE-87CC-354C2B1B2158}" type="parTrans" cxnId="{CF918FD1-790B-4312-B680-FB1BAA4164CC}">
      <dgm:prSet/>
      <dgm:spPr/>
      <dgm:t>
        <a:bodyPr/>
        <a:lstStyle/>
        <a:p>
          <a:endParaRPr lang="en-US"/>
        </a:p>
      </dgm:t>
    </dgm:pt>
    <dgm:pt modelId="{AED85CDC-65BD-45F0-8C6E-F2E9F0B8695D}" type="sibTrans" cxnId="{CF918FD1-790B-4312-B680-FB1BAA4164CC}">
      <dgm:prSet/>
      <dgm:spPr/>
      <dgm:t>
        <a:bodyPr/>
        <a:lstStyle/>
        <a:p>
          <a:endParaRPr lang="en-US"/>
        </a:p>
      </dgm:t>
    </dgm:pt>
    <dgm:pt modelId="{64ED4539-29EE-4A2D-AF0E-64568668A22D}">
      <dgm:prSet/>
      <dgm:spPr/>
      <dgm:t>
        <a:bodyPr/>
        <a:lstStyle/>
        <a:p>
          <a:r>
            <a:rPr lang="en-US" baseline="0"/>
            <a:t>rent, utilities, legal services, accounting services, administration, personnel/payroll services, county administration, etc.  </a:t>
          </a:r>
          <a:endParaRPr lang="en-US"/>
        </a:p>
      </dgm:t>
    </dgm:pt>
    <dgm:pt modelId="{A524DDB5-0283-4B56-9F56-06C805538422}" type="parTrans" cxnId="{FFB0AE60-FB7E-426C-B8E4-F510E7263A04}">
      <dgm:prSet/>
      <dgm:spPr/>
      <dgm:t>
        <a:bodyPr/>
        <a:lstStyle/>
        <a:p>
          <a:endParaRPr lang="en-US"/>
        </a:p>
      </dgm:t>
    </dgm:pt>
    <dgm:pt modelId="{EEE8D3C6-1C48-465D-89A9-83A72B7C8875}" type="sibTrans" cxnId="{FFB0AE60-FB7E-426C-B8E4-F510E7263A04}">
      <dgm:prSet/>
      <dgm:spPr/>
      <dgm:t>
        <a:bodyPr/>
        <a:lstStyle/>
        <a:p>
          <a:endParaRPr lang="en-US"/>
        </a:p>
      </dgm:t>
    </dgm:pt>
    <dgm:pt modelId="{79E4F993-A3EC-417D-8617-E412CD9C223C}">
      <dgm:prSet/>
      <dgm:spPr/>
      <dgm:t>
        <a:bodyPr/>
        <a:lstStyle/>
        <a:p>
          <a:r>
            <a:rPr lang="en-US" baseline="0" dirty="0"/>
            <a:t>Necessary and reasonable. </a:t>
          </a:r>
          <a:endParaRPr lang="en-US" dirty="0"/>
        </a:p>
      </dgm:t>
    </dgm:pt>
    <dgm:pt modelId="{11F518BF-D8D5-4611-B014-AEBA538D18C9}" type="parTrans" cxnId="{3CB5592A-BC1F-4A59-92EC-84F10A95E309}">
      <dgm:prSet/>
      <dgm:spPr/>
      <dgm:t>
        <a:bodyPr/>
        <a:lstStyle/>
        <a:p>
          <a:endParaRPr lang="en-US"/>
        </a:p>
      </dgm:t>
    </dgm:pt>
    <dgm:pt modelId="{6E077585-73C1-4EAC-9CF0-37C3119D92D2}" type="sibTrans" cxnId="{3CB5592A-BC1F-4A59-92EC-84F10A95E309}">
      <dgm:prSet/>
      <dgm:spPr/>
      <dgm:t>
        <a:bodyPr/>
        <a:lstStyle/>
        <a:p>
          <a:endParaRPr lang="en-US"/>
        </a:p>
      </dgm:t>
    </dgm:pt>
    <dgm:pt modelId="{FC0795F1-F68E-4FB8-AD32-7AD73F85A2A4}" type="pres">
      <dgm:prSet presAssocID="{C7615A76-7F86-4AA5-BAC0-2614669EFA55}" presName="hierChild1" presStyleCnt="0">
        <dgm:presLayoutVars>
          <dgm:chPref val="1"/>
          <dgm:dir/>
          <dgm:animOne val="branch"/>
          <dgm:animLvl val="lvl"/>
          <dgm:resizeHandles/>
        </dgm:presLayoutVars>
      </dgm:prSet>
      <dgm:spPr/>
    </dgm:pt>
    <dgm:pt modelId="{F4E53537-6B59-4287-B68C-12DDBD4F48C7}" type="pres">
      <dgm:prSet presAssocID="{FE2895E2-F9AF-4EB4-B970-F3E85A4713C2}" presName="hierRoot1" presStyleCnt="0"/>
      <dgm:spPr/>
    </dgm:pt>
    <dgm:pt modelId="{31AED3B3-A149-40EE-8A32-6C9DFF80CDBB}" type="pres">
      <dgm:prSet presAssocID="{FE2895E2-F9AF-4EB4-B970-F3E85A4713C2}" presName="composite" presStyleCnt="0"/>
      <dgm:spPr/>
    </dgm:pt>
    <dgm:pt modelId="{9E30727C-7A51-4BA3-ACE8-C04DCC4FF9B4}" type="pres">
      <dgm:prSet presAssocID="{FE2895E2-F9AF-4EB4-B970-F3E85A4713C2}" presName="background" presStyleLbl="node0" presStyleIdx="0" presStyleCnt="1"/>
      <dgm:spPr/>
    </dgm:pt>
    <dgm:pt modelId="{3067E5BE-575B-465D-BDC0-41F1AC5BF19B}" type="pres">
      <dgm:prSet presAssocID="{FE2895E2-F9AF-4EB4-B970-F3E85A4713C2}" presName="text" presStyleLbl="fgAcc0" presStyleIdx="0" presStyleCnt="1">
        <dgm:presLayoutVars>
          <dgm:chPref val="3"/>
        </dgm:presLayoutVars>
      </dgm:prSet>
      <dgm:spPr/>
    </dgm:pt>
    <dgm:pt modelId="{75C0EBBD-1FA2-4C5E-8F87-EDB202FDC18F}" type="pres">
      <dgm:prSet presAssocID="{FE2895E2-F9AF-4EB4-B970-F3E85A4713C2}" presName="hierChild2" presStyleCnt="0"/>
      <dgm:spPr/>
    </dgm:pt>
    <dgm:pt modelId="{B94E9853-2640-477D-B81F-682EC94B3D4D}" type="pres">
      <dgm:prSet presAssocID="{503BEC86-2854-44CE-87CC-354C2B1B2158}" presName="Name10" presStyleLbl="parChTrans1D2" presStyleIdx="0" presStyleCnt="3"/>
      <dgm:spPr/>
    </dgm:pt>
    <dgm:pt modelId="{CF132032-D2FD-4E51-BC5E-0C65A4D9AD0A}" type="pres">
      <dgm:prSet presAssocID="{27263801-CD52-41CD-B9C8-BDD27BDD8ADE}" presName="hierRoot2" presStyleCnt="0"/>
      <dgm:spPr/>
    </dgm:pt>
    <dgm:pt modelId="{DAE2AFEF-D614-45D6-8BB6-7BECB99C82DC}" type="pres">
      <dgm:prSet presAssocID="{27263801-CD52-41CD-B9C8-BDD27BDD8ADE}" presName="composite2" presStyleCnt="0"/>
      <dgm:spPr/>
    </dgm:pt>
    <dgm:pt modelId="{CCD7AF5A-D182-42F3-B5B8-3D58C3FC22C5}" type="pres">
      <dgm:prSet presAssocID="{27263801-CD52-41CD-B9C8-BDD27BDD8ADE}" presName="background2" presStyleLbl="node2" presStyleIdx="0" presStyleCnt="3"/>
      <dgm:spPr/>
    </dgm:pt>
    <dgm:pt modelId="{47CECE0E-B123-4EC3-A4AF-4068E5E5E8C7}" type="pres">
      <dgm:prSet presAssocID="{27263801-CD52-41CD-B9C8-BDD27BDD8ADE}" presName="text2" presStyleLbl="fgAcc2" presStyleIdx="0" presStyleCnt="3">
        <dgm:presLayoutVars>
          <dgm:chPref val="3"/>
        </dgm:presLayoutVars>
      </dgm:prSet>
      <dgm:spPr/>
    </dgm:pt>
    <dgm:pt modelId="{000E4CAE-664F-4E08-8E75-16C9F2F806A6}" type="pres">
      <dgm:prSet presAssocID="{27263801-CD52-41CD-B9C8-BDD27BDD8ADE}" presName="hierChild3" presStyleCnt="0"/>
      <dgm:spPr/>
    </dgm:pt>
    <dgm:pt modelId="{76F1E0DB-2897-4184-8862-4A27B5B23E23}" type="pres">
      <dgm:prSet presAssocID="{A524DDB5-0283-4B56-9F56-06C805538422}" presName="Name10" presStyleLbl="parChTrans1D2" presStyleIdx="1" presStyleCnt="3"/>
      <dgm:spPr/>
    </dgm:pt>
    <dgm:pt modelId="{6686C991-8F7F-481F-A2F7-12101777AF05}" type="pres">
      <dgm:prSet presAssocID="{64ED4539-29EE-4A2D-AF0E-64568668A22D}" presName="hierRoot2" presStyleCnt="0"/>
      <dgm:spPr/>
    </dgm:pt>
    <dgm:pt modelId="{3D93E07C-76BA-446E-97BD-DD26BAD50176}" type="pres">
      <dgm:prSet presAssocID="{64ED4539-29EE-4A2D-AF0E-64568668A22D}" presName="composite2" presStyleCnt="0"/>
      <dgm:spPr/>
    </dgm:pt>
    <dgm:pt modelId="{00C847FA-7E9C-454D-93BD-675713EFBEE2}" type="pres">
      <dgm:prSet presAssocID="{64ED4539-29EE-4A2D-AF0E-64568668A22D}" presName="background2" presStyleLbl="node2" presStyleIdx="1" presStyleCnt="3"/>
      <dgm:spPr/>
    </dgm:pt>
    <dgm:pt modelId="{8BEBFB7C-25A8-42D1-8DF9-B5028ADB6C4A}" type="pres">
      <dgm:prSet presAssocID="{64ED4539-29EE-4A2D-AF0E-64568668A22D}" presName="text2" presStyleLbl="fgAcc2" presStyleIdx="1" presStyleCnt="3">
        <dgm:presLayoutVars>
          <dgm:chPref val="3"/>
        </dgm:presLayoutVars>
      </dgm:prSet>
      <dgm:spPr/>
    </dgm:pt>
    <dgm:pt modelId="{AA854EE2-EEAD-48E6-8519-65111F2E62CF}" type="pres">
      <dgm:prSet presAssocID="{64ED4539-29EE-4A2D-AF0E-64568668A22D}" presName="hierChild3" presStyleCnt="0"/>
      <dgm:spPr/>
    </dgm:pt>
    <dgm:pt modelId="{7F76F333-984E-4E6D-BEA0-BCE2DBA34EC9}" type="pres">
      <dgm:prSet presAssocID="{11F518BF-D8D5-4611-B014-AEBA538D18C9}" presName="Name10" presStyleLbl="parChTrans1D2" presStyleIdx="2" presStyleCnt="3"/>
      <dgm:spPr/>
    </dgm:pt>
    <dgm:pt modelId="{0B32578A-342F-48B1-87BF-1772EB05F6D7}" type="pres">
      <dgm:prSet presAssocID="{79E4F993-A3EC-417D-8617-E412CD9C223C}" presName="hierRoot2" presStyleCnt="0"/>
      <dgm:spPr/>
    </dgm:pt>
    <dgm:pt modelId="{B904B743-49A4-457A-965F-582039473BF5}" type="pres">
      <dgm:prSet presAssocID="{79E4F993-A3EC-417D-8617-E412CD9C223C}" presName="composite2" presStyleCnt="0"/>
      <dgm:spPr/>
    </dgm:pt>
    <dgm:pt modelId="{09D20CF8-8253-4A35-8283-178AFE6CDFD4}" type="pres">
      <dgm:prSet presAssocID="{79E4F993-A3EC-417D-8617-E412CD9C223C}" presName="background2" presStyleLbl="node2" presStyleIdx="2" presStyleCnt="3"/>
      <dgm:spPr/>
    </dgm:pt>
    <dgm:pt modelId="{2F838A3F-654F-4C9E-8CE2-04165C9549DC}" type="pres">
      <dgm:prSet presAssocID="{79E4F993-A3EC-417D-8617-E412CD9C223C}" presName="text2" presStyleLbl="fgAcc2" presStyleIdx="2" presStyleCnt="3">
        <dgm:presLayoutVars>
          <dgm:chPref val="3"/>
        </dgm:presLayoutVars>
      </dgm:prSet>
      <dgm:spPr/>
    </dgm:pt>
    <dgm:pt modelId="{E4134364-E531-4597-97D6-21D8C1C7F35D}" type="pres">
      <dgm:prSet presAssocID="{79E4F993-A3EC-417D-8617-E412CD9C223C}" presName="hierChild3" presStyleCnt="0"/>
      <dgm:spPr/>
    </dgm:pt>
  </dgm:ptLst>
  <dgm:cxnLst>
    <dgm:cxn modelId="{5DF35E03-ED07-4313-9E66-D88860AC8876}" type="presOf" srcId="{79E4F993-A3EC-417D-8617-E412CD9C223C}" destId="{2F838A3F-654F-4C9E-8CE2-04165C9549DC}" srcOrd="0" destOrd="0" presId="urn:microsoft.com/office/officeart/2005/8/layout/hierarchy1"/>
    <dgm:cxn modelId="{3D980421-B2F1-49C3-B9AD-966D5F2A7214}" type="presOf" srcId="{64ED4539-29EE-4A2D-AF0E-64568668A22D}" destId="{8BEBFB7C-25A8-42D1-8DF9-B5028ADB6C4A}" srcOrd="0" destOrd="0" presId="urn:microsoft.com/office/officeart/2005/8/layout/hierarchy1"/>
    <dgm:cxn modelId="{3CB5592A-BC1F-4A59-92EC-84F10A95E309}" srcId="{FE2895E2-F9AF-4EB4-B970-F3E85A4713C2}" destId="{79E4F993-A3EC-417D-8617-E412CD9C223C}" srcOrd="2" destOrd="0" parTransId="{11F518BF-D8D5-4611-B014-AEBA538D18C9}" sibTransId="{6E077585-73C1-4EAC-9CF0-37C3119D92D2}"/>
    <dgm:cxn modelId="{8FF0D037-6FFD-4815-AA7F-0342EF6A67B4}" type="presOf" srcId="{503BEC86-2854-44CE-87CC-354C2B1B2158}" destId="{B94E9853-2640-477D-B81F-682EC94B3D4D}" srcOrd="0" destOrd="0" presId="urn:microsoft.com/office/officeart/2005/8/layout/hierarchy1"/>
    <dgm:cxn modelId="{C78DBA38-3392-4711-83F5-BCC8E00AD551}" type="presOf" srcId="{A524DDB5-0283-4B56-9F56-06C805538422}" destId="{76F1E0DB-2897-4184-8862-4A27B5B23E23}" srcOrd="0" destOrd="0" presId="urn:microsoft.com/office/officeart/2005/8/layout/hierarchy1"/>
    <dgm:cxn modelId="{FFB0AE60-FB7E-426C-B8E4-F510E7263A04}" srcId="{FE2895E2-F9AF-4EB4-B970-F3E85A4713C2}" destId="{64ED4539-29EE-4A2D-AF0E-64568668A22D}" srcOrd="1" destOrd="0" parTransId="{A524DDB5-0283-4B56-9F56-06C805538422}" sibTransId="{EEE8D3C6-1C48-465D-89A9-83A72B7C8875}"/>
    <dgm:cxn modelId="{42C8844A-DE7F-4981-818E-586DF1C3D148}" type="presOf" srcId="{FE2895E2-F9AF-4EB4-B970-F3E85A4713C2}" destId="{3067E5BE-575B-465D-BDC0-41F1AC5BF19B}" srcOrd="0" destOrd="0" presId="urn:microsoft.com/office/officeart/2005/8/layout/hierarchy1"/>
    <dgm:cxn modelId="{C34C0259-4879-4F17-BD43-BC5811E60B21}" type="presOf" srcId="{27263801-CD52-41CD-B9C8-BDD27BDD8ADE}" destId="{47CECE0E-B123-4EC3-A4AF-4068E5E5E8C7}" srcOrd="0" destOrd="0" presId="urn:microsoft.com/office/officeart/2005/8/layout/hierarchy1"/>
    <dgm:cxn modelId="{BF3DBA9C-A1C7-449C-AF48-488FDCC0B9CA}" type="presOf" srcId="{11F518BF-D8D5-4611-B014-AEBA538D18C9}" destId="{7F76F333-984E-4E6D-BEA0-BCE2DBA34EC9}" srcOrd="0" destOrd="0" presId="urn:microsoft.com/office/officeart/2005/8/layout/hierarchy1"/>
    <dgm:cxn modelId="{DDF000C9-18CF-42B0-A145-E5AAC8871F62}" srcId="{C7615A76-7F86-4AA5-BAC0-2614669EFA55}" destId="{FE2895E2-F9AF-4EB4-B970-F3E85A4713C2}" srcOrd="0" destOrd="0" parTransId="{2A521440-2E8F-4189-AF16-56C6E5AD7041}" sibTransId="{4066FD6C-C1D2-431D-AC65-A1ABFA93AA74}"/>
    <dgm:cxn modelId="{CF918FD1-790B-4312-B680-FB1BAA4164CC}" srcId="{FE2895E2-F9AF-4EB4-B970-F3E85A4713C2}" destId="{27263801-CD52-41CD-B9C8-BDD27BDD8ADE}" srcOrd="0" destOrd="0" parTransId="{503BEC86-2854-44CE-87CC-354C2B1B2158}" sibTransId="{AED85CDC-65BD-45F0-8C6E-F2E9F0B8695D}"/>
    <dgm:cxn modelId="{85C1AFE5-748C-4B45-8B2D-60CC07F55DB1}" type="presOf" srcId="{C7615A76-7F86-4AA5-BAC0-2614669EFA55}" destId="{FC0795F1-F68E-4FB8-AD32-7AD73F85A2A4}" srcOrd="0" destOrd="0" presId="urn:microsoft.com/office/officeart/2005/8/layout/hierarchy1"/>
    <dgm:cxn modelId="{ACF686E6-3F04-43BD-BC28-C4EEB1265FBE}" type="presParOf" srcId="{FC0795F1-F68E-4FB8-AD32-7AD73F85A2A4}" destId="{F4E53537-6B59-4287-B68C-12DDBD4F48C7}" srcOrd="0" destOrd="0" presId="urn:microsoft.com/office/officeart/2005/8/layout/hierarchy1"/>
    <dgm:cxn modelId="{40267F5F-A6CC-4171-9E0C-D91DD276DADB}" type="presParOf" srcId="{F4E53537-6B59-4287-B68C-12DDBD4F48C7}" destId="{31AED3B3-A149-40EE-8A32-6C9DFF80CDBB}" srcOrd="0" destOrd="0" presId="urn:microsoft.com/office/officeart/2005/8/layout/hierarchy1"/>
    <dgm:cxn modelId="{D8BA582A-59D6-4D16-B9BC-7A2D9B61E8CF}" type="presParOf" srcId="{31AED3B3-A149-40EE-8A32-6C9DFF80CDBB}" destId="{9E30727C-7A51-4BA3-ACE8-C04DCC4FF9B4}" srcOrd="0" destOrd="0" presId="urn:microsoft.com/office/officeart/2005/8/layout/hierarchy1"/>
    <dgm:cxn modelId="{BA8AAFE7-3D5A-4B60-8D51-B196B0AD6D0C}" type="presParOf" srcId="{31AED3B3-A149-40EE-8A32-6C9DFF80CDBB}" destId="{3067E5BE-575B-465D-BDC0-41F1AC5BF19B}" srcOrd="1" destOrd="0" presId="urn:microsoft.com/office/officeart/2005/8/layout/hierarchy1"/>
    <dgm:cxn modelId="{41FAE1D0-B241-4CF0-9D1D-1E63EDA5AEC4}" type="presParOf" srcId="{F4E53537-6B59-4287-B68C-12DDBD4F48C7}" destId="{75C0EBBD-1FA2-4C5E-8F87-EDB202FDC18F}" srcOrd="1" destOrd="0" presId="urn:microsoft.com/office/officeart/2005/8/layout/hierarchy1"/>
    <dgm:cxn modelId="{0278DD93-6F09-4426-A91C-D31569A0919B}" type="presParOf" srcId="{75C0EBBD-1FA2-4C5E-8F87-EDB202FDC18F}" destId="{B94E9853-2640-477D-B81F-682EC94B3D4D}" srcOrd="0" destOrd="0" presId="urn:microsoft.com/office/officeart/2005/8/layout/hierarchy1"/>
    <dgm:cxn modelId="{31EEA616-AF81-4997-8F8A-622D519FEE6B}" type="presParOf" srcId="{75C0EBBD-1FA2-4C5E-8F87-EDB202FDC18F}" destId="{CF132032-D2FD-4E51-BC5E-0C65A4D9AD0A}" srcOrd="1" destOrd="0" presId="urn:microsoft.com/office/officeart/2005/8/layout/hierarchy1"/>
    <dgm:cxn modelId="{7BA61819-7DC9-439D-A128-4D4E9ADC1F12}" type="presParOf" srcId="{CF132032-D2FD-4E51-BC5E-0C65A4D9AD0A}" destId="{DAE2AFEF-D614-45D6-8BB6-7BECB99C82DC}" srcOrd="0" destOrd="0" presId="urn:microsoft.com/office/officeart/2005/8/layout/hierarchy1"/>
    <dgm:cxn modelId="{2E8622BB-84A1-49CB-BE6E-6AAADAA5960B}" type="presParOf" srcId="{DAE2AFEF-D614-45D6-8BB6-7BECB99C82DC}" destId="{CCD7AF5A-D182-42F3-B5B8-3D58C3FC22C5}" srcOrd="0" destOrd="0" presId="urn:microsoft.com/office/officeart/2005/8/layout/hierarchy1"/>
    <dgm:cxn modelId="{968155FA-A643-4064-B916-6620D558FA69}" type="presParOf" srcId="{DAE2AFEF-D614-45D6-8BB6-7BECB99C82DC}" destId="{47CECE0E-B123-4EC3-A4AF-4068E5E5E8C7}" srcOrd="1" destOrd="0" presId="urn:microsoft.com/office/officeart/2005/8/layout/hierarchy1"/>
    <dgm:cxn modelId="{837E5D22-9149-4AEE-AD52-A913BFF0169E}" type="presParOf" srcId="{CF132032-D2FD-4E51-BC5E-0C65A4D9AD0A}" destId="{000E4CAE-664F-4E08-8E75-16C9F2F806A6}" srcOrd="1" destOrd="0" presId="urn:microsoft.com/office/officeart/2005/8/layout/hierarchy1"/>
    <dgm:cxn modelId="{38283A1C-C40C-4B22-B200-CA8DA68CF70E}" type="presParOf" srcId="{75C0EBBD-1FA2-4C5E-8F87-EDB202FDC18F}" destId="{76F1E0DB-2897-4184-8862-4A27B5B23E23}" srcOrd="2" destOrd="0" presId="urn:microsoft.com/office/officeart/2005/8/layout/hierarchy1"/>
    <dgm:cxn modelId="{D4C70DF0-C7BE-4E0E-B686-C002C64AAEC3}" type="presParOf" srcId="{75C0EBBD-1FA2-4C5E-8F87-EDB202FDC18F}" destId="{6686C991-8F7F-481F-A2F7-12101777AF05}" srcOrd="3" destOrd="0" presId="urn:microsoft.com/office/officeart/2005/8/layout/hierarchy1"/>
    <dgm:cxn modelId="{E9F49ED1-9592-4E00-A37E-703DBC091A9B}" type="presParOf" srcId="{6686C991-8F7F-481F-A2F7-12101777AF05}" destId="{3D93E07C-76BA-446E-97BD-DD26BAD50176}" srcOrd="0" destOrd="0" presId="urn:microsoft.com/office/officeart/2005/8/layout/hierarchy1"/>
    <dgm:cxn modelId="{A1B1DD0A-FADE-4305-8C53-E641BAC4E825}" type="presParOf" srcId="{3D93E07C-76BA-446E-97BD-DD26BAD50176}" destId="{00C847FA-7E9C-454D-93BD-675713EFBEE2}" srcOrd="0" destOrd="0" presId="urn:microsoft.com/office/officeart/2005/8/layout/hierarchy1"/>
    <dgm:cxn modelId="{5D536807-F328-4550-88CB-A5A969D71FFE}" type="presParOf" srcId="{3D93E07C-76BA-446E-97BD-DD26BAD50176}" destId="{8BEBFB7C-25A8-42D1-8DF9-B5028ADB6C4A}" srcOrd="1" destOrd="0" presId="urn:microsoft.com/office/officeart/2005/8/layout/hierarchy1"/>
    <dgm:cxn modelId="{C1350783-FA9D-4A73-9E81-06F7B4DF91F5}" type="presParOf" srcId="{6686C991-8F7F-481F-A2F7-12101777AF05}" destId="{AA854EE2-EEAD-48E6-8519-65111F2E62CF}" srcOrd="1" destOrd="0" presId="urn:microsoft.com/office/officeart/2005/8/layout/hierarchy1"/>
    <dgm:cxn modelId="{71D5A577-84E0-4EF1-B143-6DCC4F5BEEA6}" type="presParOf" srcId="{75C0EBBD-1FA2-4C5E-8F87-EDB202FDC18F}" destId="{7F76F333-984E-4E6D-BEA0-BCE2DBA34EC9}" srcOrd="4" destOrd="0" presId="urn:microsoft.com/office/officeart/2005/8/layout/hierarchy1"/>
    <dgm:cxn modelId="{D17D74D8-7DC4-46D7-A155-DCFC467E1A29}" type="presParOf" srcId="{75C0EBBD-1FA2-4C5E-8F87-EDB202FDC18F}" destId="{0B32578A-342F-48B1-87BF-1772EB05F6D7}" srcOrd="5" destOrd="0" presId="urn:microsoft.com/office/officeart/2005/8/layout/hierarchy1"/>
    <dgm:cxn modelId="{CC34EB26-239B-4C77-9E62-2F99B23957A5}" type="presParOf" srcId="{0B32578A-342F-48B1-87BF-1772EB05F6D7}" destId="{B904B743-49A4-457A-965F-582039473BF5}" srcOrd="0" destOrd="0" presId="urn:microsoft.com/office/officeart/2005/8/layout/hierarchy1"/>
    <dgm:cxn modelId="{A57FB987-02A7-4C88-8AA8-97950A8AB55E}" type="presParOf" srcId="{B904B743-49A4-457A-965F-582039473BF5}" destId="{09D20CF8-8253-4A35-8283-178AFE6CDFD4}" srcOrd="0" destOrd="0" presId="urn:microsoft.com/office/officeart/2005/8/layout/hierarchy1"/>
    <dgm:cxn modelId="{BE3D3EB1-0D6B-44AE-88DE-4506CEA8373E}" type="presParOf" srcId="{B904B743-49A4-457A-965F-582039473BF5}" destId="{2F838A3F-654F-4C9E-8CE2-04165C9549DC}" srcOrd="1" destOrd="0" presId="urn:microsoft.com/office/officeart/2005/8/layout/hierarchy1"/>
    <dgm:cxn modelId="{545ED41F-3BE3-4E21-B2C6-7C2F499528CB}" type="presParOf" srcId="{0B32578A-342F-48B1-87BF-1772EB05F6D7}" destId="{E4134364-E531-4597-97D6-21D8C1C7F35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0C9A43B-7EAD-4E02-9AE5-BD70778E696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14639238-E301-47AA-BB3C-353766125797}">
      <dgm:prSet custT="1"/>
      <dgm:spPr/>
      <dgm:t>
        <a:bodyPr/>
        <a:lstStyle/>
        <a:p>
          <a:r>
            <a:rPr lang="en-US" sz="5400" b="0"/>
            <a:t>Incentive purchases</a:t>
          </a:r>
        </a:p>
      </dgm:t>
    </dgm:pt>
    <dgm:pt modelId="{C67C4160-DAB1-4405-BCED-2E63FB0A0F8C}" type="parTrans" cxnId="{D54C4448-31DC-4B5D-885F-1E402C45B8A8}">
      <dgm:prSet/>
      <dgm:spPr/>
      <dgm:t>
        <a:bodyPr/>
        <a:lstStyle/>
        <a:p>
          <a:endParaRPr lang="en-US"/>
        </a:p>
      </dgm:t>
    </dgm:pt>
    <dgm:pt modelId="{BAF90E64-B183-464D-B7F1-BF68564CB2BF}" type="sibTrans" cxnId="{D54C4448-31DC-4B5D-885F-1E402C45B8A8}">
      <dgm:prSet/>
      <dgm:spPr/>
      <dgm:t>
        <a:bodyPr/>
        <a:lstStyle/>
        <a:p>
          <a:endParaRPr lang="en-US"/>
        </a:p>
      </dgm:t>
    </dgm:pt>
    <dgm:pt modelId="{BA6EC42B-F67D-47E4-93DD-0F74201BFEAA}">
      <dgm:prSet custT="1"/>
      <dgm:spPr/>
      <dgm:t>
        <a:bodyPr/>
        <a:lstStyle/>
        <a:p>
          <a:r>
            <a:rPr lang="en-US" sz="2800" baseline="0"/>
            <a:t>Allowed under certain parameters </a:t>
          </a:r>
          <a:endParaRPr lang="en-US" sz="2800"/>
        </a:p>
      </dgm:t>
    </dgm:pt>
    <dgm:pt modelId="{0AE6C363-4B0B-4473-B856-359CB4D9A47E}" type="parTrans" cxnId="{919E170C-49E4-4F3D-8510-88C0C97A3069}">
      <dgm:prSet/>
      <dgm:spPr/>
      <dgm:t>
        <a:bodyPr/>
        <a:lstStyle/>
        <a:p>
          <a:endParaRPr lang="en-US"/>
        </a:p>
      </dgm:t>
    </dgm:pt>
    <dgm:pt modelId="{EB116C85-7768-45E8-8F0F-0110293CC03E}" type="sibTrans" cxnId="{919E170C-49E4-4F3D-8510-88C0C97A3069}">
      <dgm:prSet/>
      <dgm:spPr/>
      <dgm:t>
        <a:bodyPr/>
        <a:lstStyle/>
        <a:p>
          <a:endParaRPr lang="en-US"/>
        </a:p>
      </dgm:t>
    </dgm:pt>
    <dgm:pt modelId="{8119CFDF-8DFA-4DA6-AD56-E4FB386A5CC6}">
      <dgm:prSet custT="1"/>
      <dgm:spPr/>
      <dgm:t>
        <a:bodyPr/>
        <a:lstStyle/>
        <a:p>
          <a:r>
            <a:rPr lang="en-US" sz="2800" baseline="0"/>
            <a:t>Contact your assigned NC</a:t>
          </a:r>
          <a:endParaRPr lang="en-US" sz="2800"/>
        </a:p>
      </dgm:t>
    </dgm:pt>
    <dgm:pt modelId="{8EC93950-7EC0-4402-A9AE-47BD8DA898FE}" type="parTrans" cxnId="{0F2E3BA3-FC20-4343-9124-AD47AD545FE9}">
      <dgm:prSet/>
      <dgm:spPr/>
      <dgm:t>
        <a:bodyPr/>
        <a:lstStyle/>
        <a:p>
          <a:endParaRPr lang="en-US"/>
        </a:p>
      </dgm:t>
    </dgm:pt>
    <dgm:pt modelId="{3D675E9B-FE8C-4B9A-983D-E2ADA5945DED}" type="sibTrans" cxnId="{0F2E3BA3-FC20-4343-9124-AD47AD545FE9}">
      <dgm:prSet/>
      <dgm:spPr/>
      <dgm:t>
        <a:bodyPr/>
        <a:lstStyle/>
        <a:p>
          <a:endParaRPr lang="en-US"/>
        </a:p>
      </dgm:t>
    </dgm:pt>
    <dgm:pt modelId="{51AA61F5-75AE-4EDC-9D83-FA52570FBF5D}">
      <dgm:prSet custT="1"/>
      <dgm:spPr/>
      <dgm:t>
        <a:bodyPr/>
        <a:lstStyle/>
        <a:p>
          <a:r>
            <a:rPr lang="en-US" sz="5400" baseline="0"/>
            <a:t>Capital purchases</a:t>
          </a:r>
          <a:endParaRPr lang="en-US" sz="5400"/>
        </a:p>
      </dgm:t>
    </dgm:pt>
    <dgm:pt modelId="{A0B69064-B46C-4DA7-9B73-81C2B5FD003A}" type="parTrans" cxnId="{9A35CD18-2C67-4C8A-BD7C-757899A4A4AD}">
      <dgm:prSet/>
      <dgm:spPr/>
      <dgm:t>
        <a:bodyPr/>
        <a:lstStyle/>
        <a:p>
          <a:endParaRPr lang="en-US"/>
        </a:p>
      </dgm:t>
    </dgm:pt>
    <dgm:pt modelId="{81056A14-CB0B-4E68-A4E9-9FB5C06CE579}" type="sibTrans" cxnId="{9A35CD18-2C67-4C8A-BD7C-757899A4A4AD}">
      <dgm:prSet/>
      <dgm:spPr/>
      <dgm:t>
        <a:bodyPr/>
        <a:lstStyle/>
        <a:p>
          <a:endParaRPr lang="en-US"/>
        </a:p>
      </dgm:t>
    </dgm:pt>
    <dgm:pt modelId="{41AB3B5F-DB21-42DF-A408-0CAE7791C8A1}">
      <dgm:prSet custT="1"/>
      <dgm:spPr/>
      <dgm:t>
        <a:bodyPr/>
        <a:lstStyle/>
        <a:p>
          <a:r>
            <a:rPr lang="en-US" sz="2800"/>
            <a:t>Contact your assigned NC for pre-approval</a:t>
          </a:r>
        </a:p>
      </dgm:t>
    </dgm:pt>
    <dgm:pt modelId="{B9A83767-E8F4-4ED1-84C6-E8E53A28A35F}" type="parTrans" cxnId="{87EFB350-D9AE-47B1-AA1D-8762A8B8F741}">
      <dgm:prSet/>
      <dgm:spPr/>
      <dgm:t>
        <a:bodyPr/>
        <a:lstStyle/>
        <a:p>
          <a:endParaRPr lang="en-US"/>
        </a:p>
      </dgm:t>
    </dgm:pt>
    <dgm:pt modelId="{497AFE15-0020-48C3-BF6F-AF39F6974EF1}" type="sibTrans" cxnId="{87EFB350-D9AE-47B1-AA1D-8762A8B8F741}">
      <dgm:prSet/>
      <dgm:spPr/>
      <dgm:t>
        <a:bodyPr/>
        <a:lstStyle/>
        <a:p>
          <a:endParaRPr lang="en-US"/>
        </a:p>
      </dgm:t>
    </dgm:pt>
    <dgm:pt modelId="{491C8A3C-0D5D-4630-AA78-849F5346452B}">
      <dgm:prSet custT="1"/>
      <dgm:spPr/>
      <dgm:t>
        <a:bodyPr/>
        <a:lstStyle/>
        <a:p>
          <a:r>
            <a:rPr lang="en-US" sz="2800"/>
            <a:t>Capital Expenditure Approval Process and Request Form (instructions)</a:t>
          </a:r>
        </a:p>
      </dgm:t>
    </dgm:pt>
    <dgm:pt modelId="{5A6B63DF-043D-43D6-BF0F-BB3BCA66C48E}" type="parTrans" cxnId="{9D6F144E-AB81-485A-A52A-37BB590D6DD3}">
      <dgm:prSet/>
      <dgm:spPr/>
      <dgm:t>
        <a:bodyPr/>
        <a:lstStyle/>
        <a:p>
          <a:endParaRPr lang="en-US"/>
        </a:p>
      </dgm:t>
    </dgm:pt>
    <dgm:pt modelId="{A2969ADF-EDB2-42C4-967D-5E9F36ADFD63}" type="sibTrans" cxnId="{9D6F144E-AB81-485A-A52A-37BB590D6DD3}">
      <dgm:prSet/>
      <dgm:spPr/>
      <dgm:t>
        <a:bodyPr/>
        <a:lstStyle/>
        <a:p>
          <a:endParaRPr lang="en-US"/>
        </a:p>
      </dgm:t>
    </dgm:pt>
    <dgm:pt modelId="{31EC3930-BC70-42F6-886D-D6083EDA0B73}">
      <dgm:prSet custT="1"/>
      <dgm:spPr/>
      <dgm:t>
        <a:bodyPr/>
        <a:lstStyle/>
        <a:p>
          <a:r>
            <a:rPr lang="en-US" sz="2800"/>
            <a:t>Capital Expenditure Approval Request Form</a:t>
          </a:r>
        </a:p>
      </dgm:t>
    </dgm:pt>
    <dgm:pt modelId="{5E941A8F-BFFA-4579-AD07-5D20854B71F3}" type="parTrans" cxnId="{773FD9D7-3540-401C-A4E0-0E2FD5C45A23}">
      <dgm:prSet/>
      <dgm:spPr/>
      <dgm:t>
        <a:bodyPr/>
        <a:lstStyle/>
        <a:p>
          <a:endParaRPr lang="en-US"/>
        </a:p>
      </dgm:t>
    </dgm:pt>
    <dgm:pt modelId="{147F46B9-3473-4ACE-9A2C-6A5192E19922}" type="sibTrans" cxnId="{773FD9D7-3540-401C-A4E0-0E2FD5C45A23}">
      <dgm:prSet/>
      <dgm:spPr/>
      <dgm:t>
        <a:bodyPr/>
        <a:lstStyle/>
        <a:p>
          <a:endParaRPr lang="en-US"/>
        </a:p>
      </dgm:t>
    </dgm:pt>
    <dgm:pt modelId="{0B715753-8106-4A0D-87A2-0D5DE4372F6F}" type="pres">
      <dgm:prSet presAssocID="{E0C9A43B-7EAD-4E02-9AE5-BD70778E6965}" presName="Name0" presStyleCnt="0">
        <dgm:presLayoutVars>
          <dgm:dir/>
          <dgm:animLvl val="lvl"/>
          <dgm:resizeHandles val="exact"/>
        </dgm:presLayoutVars>
      </dgm:prSet>
      <dgm:spPr/>
    </dgm:pt>
    <dgm:pt modelId="{61F9AABB-E57D-4861-B652-ACD0C7DC9A3A}" type="pres">
      <dgm:prSet presAssocID="{14639238-E301-47AA-BB3C-353766125797}" presName="linNode" presStyleCnt="0"/>
      <dgm:spPr/>
    </dgm:pt>
    <dgm:pt modelId="{EE660C34-E97E-4B57-8F65-A8E38645EE60}" type="pres">
      <dgm:prSet presAssocID="{14639238-E301-47AA-BB3C-353766125797}" presName="parentText" presStyleLbl="node1" presStyleIdx="0" presStyleCnt="2">
        <dgm:presLayoutVars>
          <dgm:chMax val="1"/>
          <dgm:bulletEnabled val="1"/>
        </dgm:presLayoutVars>
      </dgm:prSet>
      <dgm:spPr/>
    </dgm:pt>
    <dgm:pt modelId="{9FC0921A-2971-4FDC-9F01-56ECF63F1129}" type="pres">
      <dgm:prSet presAssocID="{14639238-E301-47AA-BB3C-353766125797}" presName="descendantText" presStyleLbl="alignAccFollowNode1" presStyleIdx="0" presStyleCnt="2">
        <dgm:presLayoutVars>
          <dgm:bulletEnabled val="1"/>
        </dgm:presLayoutVars>
      </dgm:prSet>
      <dgm:spPr/>
    </dgm:pt>
    <dgm:pt modelId="{5F9819FA-FCCC-4516-A568-0A1860B694E2}" type="pres">
      <dgm:prSet presAssocID="{BAF90E64-B183-464D-B7F1-BF68564CB2BF}" presName="sp" presStyleCnt="0"/>
      <dgm:spPr/>
    </dgm:pt>
    <dgm:pt modelId="{C29825CC-7419-4EF0-A5BD-56C67B8DB473}" type="pres">
      <dgm:prSet presAssocID="{51AA61F5-75AE-4EDC-9D83-FA52570FBF5D}" presName="linNode" presStyleCnt="0"/>
      <dgm:spPr/>
    </dgm:pt>
    <dgm:pt modelId="{293C41F9-A944-4FA8-9314-94929531B531}" type="pres">
      <dgm:prSet presAssocID="{51AA61F5-75AE-4EDC-9D83-FA52570FBF5D}" presName="parentText" presStyleLbl="node1" presStyleIdx="1" presStyleCnt="2">
        <dgm:presLayoutVars>
          <dgm:chMax val="1"/>
          <dgm:bulletEnabled val="1"/>
        </dgm:presLayoutVars>
      </dgm:prSet>
      <dgm:spPr/>
    </dgm:pt>
    <dgm:pt modelId="{DA0AB0E7-4DF7-4047-A426-341CE2C322EF}" type="pres">
      <dgm:prSet presAssocID="{51AA61F5-75AE-4EDC-9D83-FA52570FBF5D}" presName="descendantText" presStyleLbl="alignAccFollowNode1" presStyleIdx="1" presStyleCnt="2">
        <dgm:presLayoutVars>
          <dgm:bulletEnabled val="1"/>
        </dgm:presLayoutVars>
      </dgm:prSet>
      <dgm:spPr/>
    </dgm:pt>
  </dgm:ptLst>
  <dgm:cxnLst>
    <dgm:cxn modelId="{595BFA0B-1CCA-4A8C-9176-2B7D36AC2502}" type="presOf" srcId="{8119CFDF-8DFA-4DA6-AD56-E4FB386A5CC6}" destId="{9FC0921A-2971-4FDC-9F01-56ECF63F1129}" srcOrd="0" destOrd="1" presId="urn:microsoft.com/office/officeart/2005/8/layout/vList5"/>
    <dgm:cxn modelId="{919E170C-49E4-4F3D-8510-88C0C97A3069}" srcId="{14639238-E301-47AA-BB3C-353766125797}" destId="{BA6EC42B-F67D-47E4-93DD-0F74201BFEAA}" srcOrd="0" destOrd="0" parTransId="{0AE6C363-4B0B-4473-B856-359CB4D9A47E}" sibTransId="{EB116C85-7768-45E8-8F0F-0110293CC03E}"/>
    <dgm:cxn modelId="{DC983910-B99F-41B7-8F16-27F4D6366CC1}" type="presOf" srcId="{14639238-E301-47AA-BB3C-353766125797}" destId="{EE660C34-E97E-4B57-8F65-A8E38645EE60}" srcOrd="0" destOrd="0" presId="urn:microsoft.com/office/officeart/2005/8/layout/vList5"/>
    <dgm:cxn modelId="{76AE9C14-8224-44E3-A823-0811F4F84E58}" type="presOf" srcId="{491C8A3C-0D5D-4630-AA78-849F5346452B}" destId="{DA0AB0E7-4DF7-4047-A426-341CE2C322EF}" srcOrd="0" destOrd="1" presId="urn:microsoft.com/office/officeart/2005/8/layout/vList5"/>
    <dgm:cxn modelId="{0DCAD516-879E-40FE-B27A-8403D8156DEE}" type="presOf" srcId="{31EC3930-BC70-42F6-886D-D6083EDA0B73}" destId="{DA0AB0E7-4DF7-4047-A426-341CE2C322EF}" srcOrd="0" destOrd="2" presId="urn:microsoft.com/office/officeart/2005/8/layout/vList5"/>
    <dgm:cxn modelId="{9A35CD18-2C67-4C8A-BD7C-757899A4A4AD}" srcId="{E0C9A43B-7EAD-4E02-9AE5-BD70778E6965}" destId="{51AA61F5-75AE-4EDC-9D83-FA52570FBF5D}" srcOrd="1" destOrd="0" parTransId="{A0B69064-B46C-4DA7-9B73-81C2B5FD003A}" sibTransId="{81056A14-CB0B-4E68-A4E9-9FB5C06CE579}"/>
    <dgm:cxn modelId="{D54C4448-31DC-4B5D-885F-1E402C45B8A8}" srcId="{E0C9A43B-7EAD-4E02-9AE5-BD70778E6965}" destId="{14639238-E301-47AA-BB3C-353766125797}" srcOrd="0" destOrd="0" parTransId="{C67C4160-DAB1-4405-BCED-2E63FB0A0F8C}" sibTransId="{BAF90E64-B183-464D-B7F1-BF68564CB2BF}"/>
    <dgm:cxn modelId="{9D6F144E-AB81-485A-A52A-37BB590D6DD3}" srcId="{51AA61F5-75AE-4EDC-9D83-FA52570FBF5D}" destId="{491C8A3C-0D5D-4630-AA78-849F5346452B}" srcOrd="1" destOrd="0" parTransId="{5A6B63DF-043D-43D6-BF0F-BB3BCA66C48E}" sibTransId="{A2969ADF-EDB2-42C4-967D-5E9F36ADFD63}"/>
    <dgm:cxn modelId="{87EFB350-D9AE-47B1-AA1D-8762A8B8F741}" srcId="{51AA61F5-75AE-4EDC-9D83-FA52570FBF5D}" destId="{41AB3B5F-DB21-42DF-A408-0CAE7791C8A1}" srcOrd="0" destOrd="0" parTransId="{B9A83767-E8F4-4ED1-84C6-E8E53A28A35F}" sibTransId="{497AFE15-0020-48C3-BF6F-AF39F6974EF1}"/>
    <dgm:cxn modelId="{6D567D52-54F2-498B-BBF4-17CDB33F2409}" type="presOf" srcId="{E0C9A43B-7EAD-4E02-9AE5-BD70778E6965}" destId="{0B715753-8106-4A0D-87A2-0D5DE4372F6F}" srcOrd="0" destOrd="0" presId="urn:microsoft.com/office/officeart/2005/8/layout/vList5"/>
    <dgm:cxn modelId="{0F2E3BA3-FC20-4343-9124-AD47AD545FE9}" srcId="{14639238-E301-47AA-BB3C-353766125797}" destId="{8119CFDF-8DFA-4DA6-AD56-E4FB386A5CC6}" srcOrd="1" destOrd="0" parTransId="{8EC93950-7EC0-4402-A9AE-47BD8DA898FE}" sibTransId="{3D675E9B-FE8C-4B9A-983D-E2ADA5945DED}"/>
    <dgm:cxn modelId="{57E92BB8-CA43-471B-933F-F08560F78DD0}" type="presOf" srcId="{41AB3B5F-DB21-42DF-A408-0CAE7791C8A1}" destId="{DA0AB0E7-4DF7-4047-A426-341CE2C322EF}" srcOrd="0" destOrd="0" presId="urn:microsoft.com/office/officeart/2005/8/layout/vList5"/>
    <dgm:cxn modelId="{773FD9D7-3540-401C-A4E0-0E2FD5C45A23}" srcId="{51AA61F5-75AE-4EDC-9D83-FA52570FBF5D}" destId="{31EC3930-BC70-42F6-886D-D6083EDA0B73}" srcOrd="2" destOrd="0" parTransId="{5E941A8F-BFFA-4579-AD07-5D20854B71F3}" sibTransId="{147F46B9-3473-4ACE-9A2C-6A5192E19922}"/>
    <dgm:cxn modelId="{10C242F4-0130-46CB-9DA4-541799294B37}" type="presOf" srcId="{51AA61F5-75AE-4EDC-9D83-FA52570FBF5D}" destId="{293C41F9-A944-4FA8-9314-94929531B531}" srcOrd="0" destOrd="0" presId="urn:microsoft.com/office/officeart/2005/8/layout/vList5"/>
    <dgm:cxn modelId="{5D5AE3FC-17B2-4F53-8471-F98EA3FFF281}" type="presOf" srcId="{BA6EC42B-F67D-47E4-93DD-0F74201BFEAA}" destId="{9FC0921A-2971-4FDC-9F01-56ECF63F1129}" srcOrd="0" destOrd="0" presId="urn:microsoft.com/office/officeart/2005/8/layout/vList5"/>
    <dgm:cxn modelId="{256ED6AA-E5AB-41C7-B8F4-33EF615CDCBB}" type="presParOf" srcId="{0B715753-8106-4A0D-87A2-0D5DE4372F6F}" destId="{61F9AABB-E57D-4861-B652-ACD0C7DC9A3A}" srcOrd="0" destOrd="0" presId="urn:microsoft.com/office/officeart/2005/8/layout/vList5"/>
    <dgm:cxn modelId="{2DFED56D-A28D-46DD-9EB1-EB6931990E75}" type="presParOf" srcId="{61F9AABB-E57D-4861-B652-ACD0C7DC9A3A}" destId="{EE660C34-E97E-4B57-8F65-A8E38645EE60}" srcOrd="0" destOrd="0" presId="urn:microsoft.com/office/officeart/2005/8/layout/vList5"/>
    <dgm:cxn modelId="{A137AF29-73A9-4494-B6DA-79AA3E1B1492}" type="presParOf" srcId="{61F9AABB-E57D-4861-B652-ACD0C7DC9A3A}" destId="{9FC0921A-2971-4FDC-9F01-56ECF63F1129}" srcOrd="1" destOrd="0" presId="urn:microsoft.com/office/officeart/2005/8/layout/vList5"/>
    <dgm:cxn modelId="{4797000A-8EEC-41F8-9C27-00337DCAA866}" type="presParOf" srcId="{0B715753-8106-4A0D-87A2-0D5DE4372F6F}" destId="{5F9819FA-FCCC-4516-A568-0A1860B694E2}" srcOrd="1" destOrd="0" presId="urn:microsoft.com/office/officeart/2005/8/layout/vList5"/>
    <dgm:cxn modelId="{7DAAD82E-3482-4D32-8860-9811599EAFFB}" type="presParOf" srcId="{0B715753-8106-4A0D-87A2-0D5DE4372F6F}" destId="{C29825CC-7419-4EF0-A5BD-56C67B8DB473}" srcOrd="2" destOrd="0" presId="urn:microsoft.com/office/officeart/2005/8/layout/vList5"/>
    <dgm:cxn modelId="{686C9697-1E31-4F65-B338-5AA231DEBBF0}" type="presParOf" srcId="{C29825CC-7419-4EF0-A5BD-56C67B8DB473}" destId="{293C41F9-A944-4FA8-9314-94929531B531}" srcOrd="0" destOrd="0" presId="urn:microsoft.com/office/officeart/2005/8/layout/vList5"/>
    <dgm:cxn modelId="{3A55182E-FE09-4EA7-AB7C-D8773637238F}" type="presParOf" srcId="{C29825CC-7419-4EF0-A5BD-56C67B8DB473}" destId="{DA0AB0E7-4DF7-4047-A426-341CE2C322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369D88C-6C83-4E61-B5B2-10C65BE8248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C8E4BD4-7A59-4A47-8516-2DA016762ED8}">
      <dgm:prSet custT="1"/>
      <dgm:spPr/>
      <dgm:t>
        <a:bodyPr/>
        <a:lstStyle/>
        <a:p>
          <a:pPr>
            <a:lnSpc>
              <a:spcPct val="100000"/>
            </a:lnSpc>
            <a:defRPr cap="all"/>
          </a:pPr>
          <a:r>
            <a:rPr lang="en-US" sz="2800"/>
            <a:t>proper internal controls </a:t>
          </a:r>
        </a:p>
      </dgm:t>
    </dgm:pt>
    <dgm:pt modelId="{4EC3C073-9DB6-4FF4-8C37-B5A78F9D72FF}" type="parTrans" cxnId="{BF72E9DC-A3A0-4EF4-A0B8-DFA5B20299B2}">
      <dgm:prSet/>
      <dgm:spPr/>
      <dgm:t>
        <a:bodyPr/>
        <a:lstStyle/>
        <a:p>
          <a:endParaRPr lang="en-US"/>
        </a:p>
      </dgm:t>
    </dgm:pt>
    <dgm:pt modelId="{06C3E76D-68E2-4FD3-A8F5-F5444FABBB66}" type="sibTrans" cxnId="{BF72E9DC-A3A0-4EF4-A0B8-DFA5B20299B2}">
      <dgm:prSet/>
      <dgm:spPr/>
      <dgm:t>
        <a:bodyPr/>
        <a:lstStyle/>
        <a:p>
          <a:endParaRPr lang="en-US"/>
        </a:p>
      </dgm:t>
    </dgm:pt>
    <dgm:pt modelId="{1F9A6081-35B2-4925-92E4-88836C334D14}">
      <dgm:prSet custT="1"/>
      <dgm:spPr/>
      <dgm:t>
        <a:bodyPr/>
        <a:lstStyle/>
        <a:p>
          <a:pPr>
            <a:lnSpc>
              <a:spcPct val="100000"/>
            </a:lnSpc>
            <a:defRPr cap="all"/>
          </a:pPr>
          <a:r>
            <a:rPr lang="en-US" sz="2800"/>
            <a:t>identify &amp; report</a:t>
          </a:r>
        </a:p>
      </dgm:t>
    </dgm:pt>
    <dgm:pt modelId="{2428A637-9747-42E7-8D28-E9424CD7876C}" type="parTrans" cxnId="{F33C3417-9674-41CF-896D-A3FFDC0C0866}">
      <dgm:prSet/>
      <dgm:spPr/>
      <dgm:t>
        <a:bodyPr/>
        <a:lstStyle/>
        <a:p>
          <a:endParaRPr lang="en-US"/>
        </a:p>
      </dgm:t>
    </dgm:pt>
    <dgm:pt modelId="{FD9F87E2-C5A6-4176-AEC2-BB79349ADCF8}" type="sibTrans" cxnId="{F33C3417-9674-41CF-896D-A3FFDC0C0866}">
      <dgm:prSet/>
      <dgm:spPr/>
      <dgm:t>
        <a:bodyPr/>
        <a:lstStyle/>
        <a:p>
          <a:endParaRPr lang="en-US"/>
        </a:p>
      </dgm:t>
    </dgm:pt>
    <dgm:pt modelId="{71EBD3A4-D26A-45F6-BC9A-4C2AE641EC36}">
      <dgm:prSet custT="1"/>
      <dgm:spPr/>
      <dgm:t>
        <a:bodyPr/>
        <a:lstStyle/>
        <a:p>
          <a:pPr>
            <a:lnSpc>
              <a:spcPct val="100000"/>
            </a:lnSpc>
            <a:defRPr cap="all"/>
          </a:pPr>
          <a:r>
            <a:rPr lang="en-US" sz="2800"/>
            <a:t>accuracy and compliance </a:t>
          </a:r>
        </a:p>
      </dgm:t>
    </dgm:pt>
    <dgm:pt modelId="{C2155DB6-25C2-445E-9467-364AD34E54BD}" type="parTrans" cxnId="{3E122449-AE34-4933-B16F-AA538216E688}">
      <dgm:prSet/>
      <dgm:spPr/>
      <dgm:t>
        <a:bodyPr/>
        <a:lstStyle/>
        <a:p>
          <a:endParaRPr lang="en-US"/>
        </a:p>
      </dgm:t>
    </dgm:pt>
    <dgm:pt modelId="{C8262D1A-AB70-4153-BEEF-1A89C271A7F4}" type="sibTrans" cxnId="{3E122449-AE34-4933-B16F-AA538216E688}">
      <dgm:prSet/>
      <dgm:spPr/>
      <dgm:t>
        <a:bodyPr/>
        <a:lstStyle/>
        <a:p>
          <a:endParaRPr lang="en-US"/>
        </a:p>
      </dgm:t>
    </dgm:pt>
    <dgm:pt modelId="{DF090D75-666C-4F89-8CC7-EF1D189C9FF2}" type="pres">
      <dgm:prSet presAssocID="{D369D88C-6C83-4E61-B5B2-10C65BE8248A}" presName="root" presStyleCnt="0">
        <dgm:presLayoutVars>
          <dgm:dir/>
          <dgm:resizeHandles val="exact"/>
        </dgm:presLayoutVars>
      </dgm:prSet>
      <dgm:spPr/>
    </dgm:pt>
    <dgm:pt modelId="{8E9445B3-60D7-488D-B574-CF1F7B86472D}" type="pres">
      <dgm:prSet presAssocID="{8C8E4BD4-7A59-4A47-8516-2DA016762ED8}" presName="compNode" presStyleCnt="0"/>
      <dgm:spPr/>
    </dgm:pt>
    <dgm:pt modelId="{E892B950-0A0B-4CC1-A814-3EEDA816557C}" type="pres">
      <dgm:prSet presAssocID="{8C8E4BD4-7A59-4A47-8516-2DA016762ED8}" presName="iconBgRect" presStyleLbl="bgShp" presStyleIdx="0" presStyleCnt="3"/>
      <dgm:spPr/>
    </dgm:pt>
    <dgm:pt modelId="{3FC6D70E-E97A-4CA9-8E1F-4CB378EE94DF}" type="pres">
      <dgm:prSet presAssocID="{8C8E4BD4-7A59-4A47-8516-2DA016762E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5E41C2E-014A-4DCF-BF35-9418B003217A}" type="pres">
      <dgm:prSet presAssocID="{8C8E4BD4-7A59-4A47-8516-2DA016762ED8}" presName="spaceRect" presStyleCnt="0"/>
      <dgm:spPr/>
    </dgm:pt>
    <dgm:pt modelId="{41A170B8-36EE-4FAD-8C3C-8A31E2DF6293}" type="pres">
      <dgm:prSet presAssocID="{8C8E4BD4-7A59-4A47-8516-2DA016762ED8}" presName="textRect" presStyleLbl="revTx" presStyleIdx="0" presStyleCnt="3">
        <dgm:presLayoutVars>
          <dgm:chMax val="1"/>
          <dgm:chPref val="1"/>
        </dgm:presLayoutVars>
      </dgm:prSet>
      <dgm:spPr/>
    </dgm:pt>
    <dgm:pt modelId="{F464AD4D-28DF-44B0-9C62-6EC6F391C297}" type="pres">
      <dgm:prSet presAssocID="{06C3E76D-68E2-4FD3-A8F5-F5444FABBB66}" presName="sibTrans" presStyleCnt="0"/>
      <dgm:spPr/>
    </dgm:pt>
    <dgm:pt modelId="{41F7AF3F-F5F1-4671-9200-B6CBA8B2F3E5}" type="pres">
      <dgm:prSet presAssocID="{1F9A6081-35B2-4925-92E4-88836C334D14}" presName="compNode" presStyleCnt="0"/>
      <dgm:spPr/>
    </dgm:pt>
    <dgm:pt modelId="{0D0C0842-2448-4220-BEBC-17C2F057D912}" type="pres">
      <dgm:prSet presAssocID="{1F9A6081-35B2-4925-92E4-88836C334D14}" presName="iconBgRect" presStyleLbl="bgShp" presStyleIdx="1" presStyleCnt="3"/>
      <dgm:spPr/>
    </dgm:pt>
    <dgm:pt modelId="{EB84C300-FBD1-4C4A-81C1-EA3525BFBDB0}" type="pres">
      <dgm:prSet presAssocID="{1F9A6081-35B2-4925-92E4-88836C334D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5B11E715-8E5F-4F4C-9C3E-74364D77705B}" type="pres">
      <dgm:prSet presAssocID="{1F9A6081-35B2-4925-92E4-88836C334D14}" presName="spaceRect" presStyleCnt="0"/>
      <dgm:spPr/>
    </dgm:pt>
    <dgm:pt modelId="{CAAD048A-3988-4E76-8A74-40854D148370}" type="pres">
      <dgm:prSet presAssocID="{1F9A6081-35B2-4925-92E4-88836C334D14}" presName="textRect" presStyleLbl="revTx" presStyleIdx="1" presStyleCnt="3">
        <dgm:presLayoutVars>
          <dgm:chMax val="1"/>
          <dgm:chPref val="1"/>
        </dgm:presLayoutVars>
      </dgm:prSet>
      <dgm:spPr/>
    </dgm:pt>
    <dgm:pt modelId="{E67221CB-C600-4C21-B629-FFD4BB39D251}" type="pres">
      <dgm:prSet presAssocID="{FD9F87E2-C5A6-4176-AEC2-BB79349ADCF8}" presName="sibTrans" presStyleCnt="0"/>
      <dgm:spPr/>
    </dgm:pt>
    <dgm:pt modelId="{52BA2961-4CF2-42EE-97DF-5353188F4766}" type="pres">
      <dgm:prSet presAssocID="{71EBD3A4-D26A-45F6-BC9A-4C2AE641EC36}" presName="compNode" presStyleCnt="0"/>
      <dgm:spPr/>
    </dgm:pt>
    <dgm:pt modelId="{801CA61F-978F-4AFF-A025-B96570A30B3D}" type="pres">
      <dgm:prSet presAssocID="{71EBD3A4-D26A-45F6-BC9A-4C2AE641EC36}" presName="iconBgRect" presStyleLbl="bgShp" presStyleIdx="2" presStyleCnt="3"/>
      <dgm:spPr/>
    </dgm:pt>
    <dgm:pt modelId="{1B3A2484-D96B-4380-B72D-E1BDA2E34C7D}" type="pres">
      <dgm:prSet presAssocID="{71EBD3A4-D26A-45F6-BC9A-4C2AE641EC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49EA44F1-5FDD-4713-8510-551E3CA6391E}" type="pres">
      <dgm:prSet presAssocID="{71EBD3A4-D26A-45F6-BC9A-4C2AE641EC36}" presName="spaceRect" presStyleCnt="0"/>
      <dgm:spPr/>
    </dgm:pt>
    <dgm:pt modelId="{A77D50D7-137F-48B2-8A5D-A5224A0DEE30}" type="pres">
      <dgm:prSet presAssocID="{71EBD3A4-D26A-45F6-BC9A-4C2AE641EC36}" presName="textRect" presStyleLbl="revTx" presStyleIdx="2" presStyleCnt="3">
        <dgm:presLayoutVars>
          <dgm:chMax val="1"/>
          <dgm:chPref val="1"/>
        </dgm:presLayoutVars>
      </dgm:prSet>
      <dgm:spPr/>
    </dgm:pt>
  </dgm:ptLst>
  <dgm:cxnLst>
    <dgm:cxn modelId="{B36B4812-DBEC-4D6E-AB6B-AF4DB306580D}" type="presOf" srcId="{71EBD3A4-D26A-45F6-BC9A-4C2AE641EC36}" destId="{A77D50D7-137F-48B2-8A5D-A5224A0DEE30}" srcOrd="0" destOrd="0" presId="urn:microsoft.com/office/officeart/2018/5/layout/IconCircleLabelList"/>
    <dgm:cxn modelId="{F33C3417-9674-41CF-896D-A3FFDC0C0866}" srcId="{D369D88C-6C83-4E61-B5B2-10C65BE8248A}" destId="{1F9A6081-35B2-4925-92E4-88836C334D14}" srcOrd="1" destOrd="0" parTransId="{2428A637-9747-42E7-8D28-E9424CD7876C}" sibTransId="{FD9F87E2-C5A6-4176-AEC2-BB79349ADCF8}"/>
    <dgm:cxn modelId="{48C2AA39-2753-41C6-86A0-A6C127795726}" type="presOf" srcId="{8C8E4BD4-7A59-4A47-8516-2DA016762ED8}" destId="{41A170B8-36EE-4FAD-8C3C-8A31E2DF6293}" srcOrd="0" destOrd="0" presId="urn:microsoft.com/office/officeart/2018/5/layout/IconCircleLabelList"/>
    <dgm:cxn modelId="{3E122449-AE34-4933-B16F-AA538216E688}" srcId="{D369D88C-6C83-4E61-B5B2-10C65BE8248A}" destId="{71EBD3A4-D26A-45F6-BC9A-4C2AE641EC36}" srcOrd="2" destOrd="0" parTransId="{C2155DB6-25C2-445E-9467-364AD34E54BD}" sibTransId="{C8262D1A-AB70-4153-BEEF-1A89C271A7F4}"/>
    <dgm:cxn modelId="{4B95564F-A0E1-4C2F-BA02-C55DFBC68577}" type="presOf" srcId="{D369D88C-6C83-4E61-B5B2-10C65BE8248A}" destId="{DF090D75-666C-4F89-8CC7-EF1D189C9FF2}" srcOrd="0" destOrd="0" presId="urn:microsoft.com/office/officeart/2018/5/layout/IconCircleLabelList"/>
    <dgm:cxn modelId="{38CF1597-3356-4550-B2F4-71BFFCDA3837}" type="presOf" srcId="{1F9A6081-35B2-4925-92E4-88836C334D14}" destId="{CAAD048A-3988-4E76-8A74-40854D148370}" srcOrd="0" destOrd="0" presId="urn:microsoft.com/office/officeart/2018/5/layout/IconCircleLabelList"/>
    <dgm:cxn modelId="{BF72E9DC-A3A0-4EF4-A0B8-DFA5B20299B2}" srcId="{D369D88C-6C83-4E61-B5B2-10C65BE8248A}" destId="{8C8E4BD4-7A59-4A47-8516-2DA016762ED8}" srcOrd="0" destOrd="0" parTransId="{4EC3C073-9DB6-4FF4-8C37-B5A78F9D72FF}" sibTransId="{06C3E76D-68E2-4FD3-A8F5-F5444FABBB66}"/>
    <dgm:cxn modelId="{6FDD84EC-8D50-4619-B55A-ABDF78A48F17}" type="presParOf" srcId="{DF090D75-666C-4F89-8CC7-EF1D189C9FF2}" destId="{8E9445B3-60D7-488D-B574-CF1F7B86472D}" srcOrd="0" destOrd="0" presId="urn:microsoft.com/office/officeart/2018/5/layout/IconCircleLabelList"/>
    <dgm:cxn modelId="{6B4438B1-804B-4645-99F7-D13BF6DB8B64}" type="presParOf" srcId="{8E9445B3-60D7-488D-B574-CF1F7B86472D}" destId="{E892B950-0A0B-4CC1-A814-3EEDA816557C}" srcOrd="0" destOrd="0" presId="urn:microsoft.com/office/officeart/2018/5/layout/IconCircleLabelList"/>
    <dgm:cxn modelId="{5E98726C-5D17-4486-BACA-50C6828DF48A}" type="presParOf" srcId="{8E9445B3-60D7-488D-B574-CF1F7B86472D}" destId="{3FC6D70E-E97A-4CA9-8E1F-4CB378EE94DF}" srcOrd="1" destOrd="0" presId="urn:microsoft.com/office/officeart/2018/5/layout/IconCircleLabelList"/>
    <dgm:cxn modelId="{76C4BA05-1929-498D-91B7-C68280967F13}" type="presParOf" srcId="{8E9445B3-60D7-488D-B574-CF1F7B86472D}" destId="{15E41C2E-014A-4DCF-BF35-9418B003217A}" srcOrd="2" destOrd="0" presId="urn:microsoft.com/office/officeart/2018/5/layout/IconCircleLabelList"/>
    <dgm:cxn modelId="{782D2ACF-DCCF-4A9B-B7E9-8A1259180246}" type="presParOf" srcId="{8E9445B3-60D7-488D-B574-CF1F7B86472D}" destId="{41A170B8-36EE-4FAD-8C3C-8A31E2DF6293}" srcOrd="3" destOrd="0" presId="urn:microsoft.com/office/officeart/2018/5/layout/IconCircleLabelList"/>
    <dgm:cxn modelId="{EE33034D-80D9-416C-BDD1-C111568DF374}" type="presParOf" srcId="{DF090D75-666C-4F89-8CC7-EF1D189C9FF2}" destId="{F464AD4D-28DF-44B0-9C62-6EC6F391C297}" srcOrd="1" destOrd="0" presId="urn:microsoft.com/office/officeart/2018/5/layout/IconCircleLabelList"/>
    <dgm:cxn modelId="{BD86A085-6594-4B9D-8FE6-29F7017ACA55}" type="presParOf" srcId="{DF090D75-666C-4F89-8CC7-EF1D189C9FF2}" destId="{41F7AF3F-F5F1-4671-9200-B6CBA8B2F3E5}" srcOrd="2" destOrd="0" presId="urn:microsoft.com/office/officeart/2018/5/layout/IconCircleLabelList"/>
    <dgm:cxn modelId="{589CAC17-416F-467C-830F-44CAD00666D9}" type="presParOf" srcId="{41F7AF3F-F5F1-4671-9200-B6CBA8B2F3E5}" destId="{0D0C0842-2448-4220-BEBC-17C2F057D912}" srcOrd="0" destOrd="0" presId="urn:microsoft.com/office/officeart/2018/5/layout/IconCircleLabelList"/>
    <dgm:cxn modelId="{E7AC1ADC-9798-4550-87AC-57DC1129F567}" type="presParOf" srcId="{41F7AF3F-F5F1-4671-9200-B6CBA8B2F3E5}" destId="{EB84C300-FBD1-4C4A-81C1-EA3525BFBDB0}" srcOrd="1" destOrd="0" presId="urn:microsoft.com/office/officeart/2018/5/layout/IconCircleLabelList"/>
    <dgm:cxn modelId="{FCDD96AF-9B35-4649-B77D-C8D1453C047E}" type="presParOf" srcId="{41F7AF3F-F5F1-4671-9200-B6CBA8B2F3E5}" destId="{5B11E715-8E5F-4F4C-9C3E-74364D77705B}" srcOrd="2" destOrd="0" presId="urn:microsoft.com/office/officeart/2018/5/layout/IconCircleLabelList"/>
    <dgm:cxn modelId="{5E1B4073-8392-4649-83B2-25F9B8AE829A}" type="presParOf" srcId="{41F7AF3F-F5F1-4671-9200-B6CBA8B2F3E5}" destId="{CAAD048A-3988-4E76-8A74-40854D148370}" srcOrd="3" destOrd="0" presId="urn:microsoft.com/office/officeart/2018/5/layout/IconCircleLabelList"/>
    <dgm:cxn modelId="{42E10788-2BFF-4897-9A34-D7C56A660423}" type="presParOf" srcId="{DF090D75-666C-4F89-8CC7-EF1D189C9FF2}" destId="{E67221CB-C600-4C21-B629-FFD4BB39D251}" srcOrd="3" destOrd="0" presId="urn:microsoft.com/office/officeart/2018/5/layout/IconCircleLabelList"/>
    <dgm:cxn modelId="{D988FC0F-BC70-473C-8413-6D7BD1C8F6E1}" type="presParOf" srcId="{DF090D75-666C-4F89-8CC7-EF1D189C9FF2}" destId="{52BA2961-4CF2-42EE-97DF-5353188F4766}" srcOrd="4" destOrd="0" presId="urn:microsoft.com/office/officeart/2018/5/layout/IconCircleLabelList"/>
    <dgm:cxn modelId="{1DCA6903-822C-4D6D-B51C-539164650814}" type="presParOf" srcId="{52BA2961-4CF2-42EE-97DF-5353188F4766}" destId="{801CA61F-978F-4AFF-A025-B96570A30B3D}" srcOrd="0" destOrd="0" presId="urn:microsoft.com/office/officeart/2018/5/layout/IconCircleLabelList"/>
    <dgm:cxn modelId="{AC3F249F-8825-4809-BB03-B694C7C4EA85}" type="presParOf" srcId="{52BA2961-4CF2-42EE-97DF-5353188F4766}" destId="{1B3A2484-D96B-4380-B72D-E1BDA2E34C7D}" srcOrd="1" destOrd="0" presId="urn:microsoft.com/office/officeart/2018/5/layout/IconCircleLabelList"/>
    <dgm:cxn modelId="{8F98FAFC-A73F-4A6C-A210-2C1873C1B2F8}" type="presParOf" srcId="{52BA2961-4CF2-42EE-97DF-5353188F4766}" destId="{49EA44F1-5FDD-4713-8510-551E3CA6391E}" srcOrd="2" destOrd="0" presId="urn:microsoft.com/office/officeart/2018/5/layout/IconCircleLabelList"/>
    <dgm:cxn modelId="{FCD11EAA-A7FC-4737-A030-A732015173E8}" type="presParOf" srcId="{52BA2961-4CF2-42EE-97DF-5353188F4766}" destId="{A77D50D7-137F-48B2-8A5D-A5224A0DEE3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685B620-2223-4D19-A7C5-960B97B3859D}"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4C86FC96-43D2-48D8-A8BA-9D3D33DE9BC1}">
      <dgm:prSet custT="1"/>
      <dgm:spPr/>
      <dgm:t>
        <a:bodyPr/>
        <a:lstStyle/>
        <a:p>
          <a:r>
            <a:rPr lang="en-US" sz="3000">
              <a:hlinkClick xmlns:r="http://schemas.openxmlformats.org/officeDocument/2006/relationships" r:id="rId1"/>
            </a:rPr>
            <a:t>Policy 300</a:t>
          </a:r>
        </a:p>
        <a:p>
          <a:r>
            <a:rPr lang="en-US" sz="3000">
              <a:hlinkClick xmlns:r="http://schemas.openxmlformats.org/officeDocument/2006/relationships" r:id="rId1"/>
            </a:rPr>
            <a:t>Fiscal Overview</a:t>
          </a:r>
          <a:endParaRPr lang="en-US" sz="3000"/>
        </a:p>
      </dgm:t>
    </dgm:pt>
    <dgm:pt modelId="{C6590593-C7CA-424B-B456-C5D53EBAB835}" type="parTrans" cxnId="{FADB35E5-3EA2-4F38-9A6D-9BF36797C5A5}">
      <dgm:prSet/>
      <dgm:spPr/>
      <dgm:t>
        <a:bodyPr/>
        <a:lstStyle/>
        <a:p>
          <a:endParaRPr lang="en-US"/>
        </a:p>
      </dgm:t>
    </dgm:pt>
    <dgm:pt modelId="{85FC3447-89B9-4B1A-8D0D-ACAB323F1950}" type="sibTrans" cxnId="{FADB35E5-3EA2-4F38-9A6D-9BF36797C5A5}">
      <dgm:prSet/>
      <dgm:spPr/>
      <dgm:t>
        <a:bodyPr/>
        <a:lstStyle/>
        <a:p>
          <a:endParaRPr lang="en-US"/>
        </a:p>
      </dgm:t>
    </dgm:pt>
    <dgm:pt modelId="{77A8BB0F-3357-4A31-AD93-545221080211}">
      <dgm:prSet custT="1"/>
      <dgm:spPr/>
      <dgm:t>
        <a:bodyPr/>
        <a:lstStyle/>
        <a:p>
          <a:r>
            <a:rPr lang="en-US" sz="3000">
              <a:hlinkClick xmlns:r="http://schemas.openxmlformats.org/officeDocument/2006/relationships" r:id="rId2"/>
            </a:rPr>
            <a:t>Policy 305 </a:t>
          </a:r>
        </a:p>
        <a:p>
          <a:r>
            <a:rPr lang="en-US" sz="3000">
              <a:hlinkClick xmlns:r="http://schemas.openxmlformats.org/officeDocument/2006/relationships" r:id="rId2"/>
            </a:rPr>
            <a:t>Funding Formula</a:t>
          </a:r>
          <a:endParaRPr lang="en-US" sz="3000"/>
        </a:p>
      </dgm:t>
    </dgm:pt>
    <dgm:pt modelId="{C7F2D388-3587-4BE7-8FED-DC8D4D55EE62}" type="parTrans" cxnId="{465D8E34-E3B7-4C08-98E4-127A921D33F6}">
      <dgm:prSet/>
      <dgm:spPr/>
      <dgm:t>
        <a:bodyPr/>
        <a:lstStyle/>
        <a:p>
          <a:endParaRPr lang="en-US"/>
        </a:p>
      </dgm:t>
    </dgm:pt>
    <dgm:pt modelId="{703420C6-009B-4104-95EE-220AE9FC18C3}" type="sibTrans" cxnId="{465D8E34-E3B7-4C08-98E4-127A921D33F6}">
      <dgm:prSet/>
      <dgm:spPr/>
      <dgm:t>
        <a:bodyPr/>
        <a:lstStyle/>
        <a:p>
          <a:endParaRPr lang="en-US"/>
        </a:p>
      </dgm:t>
    </dgm:pt>
    <dgm:pt modelId="{74B7A9BC-410C-429D-B129-83763D144B3D}">
      <dgm:prSet custT="1"/>
      <dgm:spPr/>
      <dgm:t>
        <a:bodyPr/>
        <a:lstStyle/>
        <a:p>
          <a:r>
            <a:rPr lang="en-US" sz="3000">
              <a:hlinkClick xmlns:r="http://schemas.openxmlformats.org/officeDocument/2006/relationships" r:id="rId3"/>
            </a:rPr>
            <a:t>Policy 310 </a:t>
          </a:r>
        </a:p>
        <a:p>
          <a:r>
            <a:rPr lang="en-US" sz="3000">
              <a:hlinkClick xmlns:r="http://schemas.openxmlformats.org/officeDocument/2006/relationships" r:id="rId3"/>
            </a:rPr>
            <a:t>Annual Plan/Contract Payment Process for Local Programs</a:t>
          </a:r>
          <a:endParaRPr lang="en-US" sz="3000"/>
        </a:p>
      </dgm:t>
    </dgm:pt>
    <dgm:pt modelId="{A49DBA8F-57E6-49D4-88F0-06CC5539DDF4}" type="parTrans" cxnId="{E980FE96-EBF7-4C70-8183-627A33B8495E}">
      <dgm:prSet/>
      <dgm:spPr/>
      <dgm:t>
        <a:bodyPr/>
        <a:lstStyle/>
        <a:p>
          <a:endParaRPr lang="en-US"/>
        </a:p>
      </dgm:t>
    </dgm:pt>
    <dgm:pt modelId="{85997A9C-B1C4-4036-A63C-65A5767DC5DB}" type="sibTrans" cxnId="{E980FE96-EBF7-4C70-8183-627A33B8495E}">
      <dgm:prSet/>
      <dgm:spPr/>
      <dgm:t>
        <a:bodyPr/>
        <a:lstStyle/>
        <a:p>
          <a:endParaRPr lang="en-US"/>
        </a:p>
      </dgm:t>
    </dgm:pt>
    <dgm:pt modelId="{CA716EB2-4F85-4196-AD45-05768AE909CC}">
      <dgm:prSet custT="1"/>
      <dgm:spPr/>
      <dgm:t>
        <a:bodyPr/>
        <a:lstStyle/>
        <a:p>
          <a:r>
            <a:rPr lang="en-US" sz="3000">
              <a:hlinkClick xmlns:r="http://schemas.openxmlformats.org/officeDocument/2006/relationships" r:id="rId4"/>
            </a:rPr>
            <a:t>Policy 315</a:t>
          </a:r>
        </a:p>
        <a:p>
          <a:r>
            <a:rPr lang="en-US" sz="3000">
              <a:hlinkClick xmlns:r="http://schemas.openxmlformats.org/officeDocument/2006/relationships" r:id="rId4"/>
            </a:rPr>
            <a:t> Fiscal Reporting Requirements</a:t>
          </a:r>
          <a:endParaRPr lang="en-US" sz="3000"/>
        </a:p>
      </dgm:t>
    </dgm:pt>
    <dgm:pt modelId="{7B13E54D-FFDE-430A-89EF-B0CC4AD4278F}" type="parTrans" cxnId="{7FE4F4C8-2B4F-4F1E-B912-EFF1B74D6B92}">
      <dgm:prSet/>
      <dgm:spPr/>
      <dgm:t>
        <a:bodyPr/>
        <a:lstStyle/>
        <a:p>
          <a:endParaRPr lang="en-US"/>
        </a:p>
      </dgm:t>
    </dgm:pt>
    <dgm:pt modelId="{3E3B0D0B-C314-4772-8DFB-76D7DDA269A7}" type="sibTrans" cxnId="{7FE4F4C8-2B4F-4F1E-B912-EFF1B74D6B92}">
      <dgm:prSet/>
      <dgm:spPr/>
      <dgm:t>
        <a:bodyPr/>
        <a:lstStyle/>
        <a:p>
          <a:endParaRPr lang="en-US"/>
        </a:p>
      </dgm:t>
    </dgm:pt>
    <dgm:pt modelId="{8A438ECA-0BB6-45BA-B9AA-FEDC8A0FA6CA}">
      <dgm:prSet custT="1"/>
      <dgm:spPr/>
      <dgm:t>
        <a:bodyPr/>
        <a:lstStyle/>
        <a:p>
          <a:r>
            <a:rPr lang="en-US" sz="3000">
              <a:hlinkClick xmlns:r="http://schemas.openxmlformats.org/officeDocument/2006/relationships" r:id="rId5"/>
            </a:rPr>
            <a:t>Policy 316 Quarterly Breakout of Staff Time</a:t>
          </a:r>
          <a:endParaRPr lang="en-US" sz="3000"/>
        </a:p>
      </dgm:t>
    </dgm:pt>
    <dgm:pt modelId="{5F31461F-8407-4B76-9D33-FEAFE009FA71}" type="parTrans" cxnId="{43D71586-8805-4EDC-8C3D-62289464E26D}">
      <dgm:prSet/>
      <dgm:spPr/>
      <dgm:t>
        <a:bodyPr/>
        <a:lstStyle/>
        <a:p>
          <a:endParaRPr lang="en-US"/>
        </a:p>
      </dgm:t>
    </dgm:pt>
    <dgm:pt modelId="{94F69623-CA04-406C-91CB-2BFE4A349CA4}" type="sibTrans" cxnId="{43D71586-8805-4EDC-8C3D-62289464E26D}">
      <dgm:prSet/>
      <dgm:spPr/>
      <dgm:t>
        <a:bodyPr/>
        <a:lstStyle/>
        <a:p>
          <a:endParaRPr lang="en-US"/>
        </a:p>
      </dgm:t>
    </dgm:pt>
    <dgm:pt modelId="{1A51F2BA-1C3E-4617-90BE-3EFC8F4088B1}">
      <dgm:prSet custT="1"/>
      <dgm:spPr/>
      <dgm:t>
        <a:bodyPr/>
        <a:lstStyle/>
        <a:p>
          <a:r>
            <a:rPr lang="en-US" sz="3000">
              <a:hlinkClick xmlns:r="http://schemas.openxmlformats.org/officeDocument/2006/relationships" r:id="rId6"/>
            </a:rPr>
            <a:t>Policy 320 </a:t>
          </a:r>
        </a:p>
        <a:p>
          <a:r>
            <a:rPr lang="en-US" sz="3000">
              <a:hlinkClick xmlns:r="http://schemas.openxmlformats.org/officeDocument/2006/relationships" r:id="rId6"/>
            </a:rPr>
            <a:t>Fiscal Review of Local Programs</a:t>
          </a:r>
          <a:endParaRPr lang="en-US" sz="3000"/>
        </a:p>
      </dgm:t>
    </dgm:pt>
    <dgm:pt modelId="{724C34E4-718C-4640-9F4B-A7422DC34D05}" type="parTrans" cxnId="{42E71834-93C5-4E96-859B-4D049786DB2C}">
      <dgm:prSet/>
      <dgm:spPr/>
      <dgm:t>
        <a:bodyPr/>
        <a:lstStyle/>
        <a:p>
          <a:endParaRPr lang="en-US"/>
        </a:p>
      </dgm:t>
    </dgm:pt>
    <dgm:pt modelId="{03AFD2D2-C3CD-434D-ABE6-5DD546A0256C}" type="sibTrans" cxnId="{42E71834-93C5-4E96-859B-4D049786DB2C}">
      <dgm:prSet/>
      <dgm:spPr/>
      <dgm:t>
        <a:bodyPr/>
        <a:lstStyle/>
        <a:p>
          <a:endParaRPr lang="en-US"/>
        </a:p>
      </dgm:t>
    </dgm:pt>
    <dgm:pt modelId="{D48E2AEE-E94B-4B0B-9395-A22810C35F86}">
      <dgm:prSet custT="1"/>
      <dgm:spPr/>
      <dgm:t>
        <a:bodyPr/>
        <a:lstStyle/>
        <a:p>
          <a:r>
            <a:rPr lang="en-US" sz="3000">
              <a:hlinkClick xmlns:r="http://schemas.openxmlformats.org/officeDocument/2006/relationships" r:id="rId7"/>
            </a:rPr>
            <a:t>Policy 325 Caseload Management</a:t>
          </a:r>
          <a:endParaRPr lang="en-US" sz="3000"/>
        </a:p>
      </dgm:t>
    </dgm:pt>
    <dgm:pt modelId="{E6DA6632-E4B5-434B-8229-B0CEA6397606}" type="parTrans" cxnId="{B2A07B5D-EEF2-49E1-8415-C36E701F2D2E}">
      <dgm:prSet/>
      <dgm:spPr/>
      <dgm:t>
        <a:bodyPr/>
        <a:lstStyle/>
        <a:p>
          <a:endParaRPr lang="en-US"/>
        </a:p>
      </dgm:t>
    </dgm:pt>
    <dgm:pt modelId="{5C0374AE-8AEC-4A3B-8F60-0CD788019326}" type="sibTrans" cxnId="{B2A07B5D-EEF2-49E1-8415-C36E701F2D2E}">
      <dgm:prSet/>
      <dgm:spPr/>
      <dgm:t>
        <a:bodyPr/>
        <a:lstStyle/>
        <a:p>
          <a:endParaRPr lang="en-US"/>
        </a:p>
      </dgm:t>
    </dgm:pt>
    <dgm:pt modelId="{5201180C-2080-491F-A9D5-EFD0D0E64279}">
      <dgm:prSet custT="1"/>
      <dgm:spPr/>
      <dgm:t>
        <a:bodyPr/>
        <a:lstStyle/>
        <a:p>
          <a:r>
            <a:rPr lang="en-US" sz="3000">
              <a:hlinkClick xmlns:r="http://schemas.openxmlformats.org/officeDocument/2006/relationships" r:id="rId8"/>
            </a:rPr>
            <a:t>Policy 330 </a:t>
          </a:r>
        </a:p>
        <a:p>
          <a:r>
            <a:rPr lang="en-US" sz="3000">
              <a:hlinkClick xmlns:r="http://schemas.openxmlformats.org/officeDocument/2006/relationships" r:id="rId8"/>
            </a:rPr>
            <a:t>Penalty for Underspending Food Budget</a:t>
          </a:r>
          <a:endParaRPr lang="en-US" sz="3000"/>
        </a:p>
      </dgm:t>
    </dgm:pt>
    <dgm:pt modelId="{37FA7841-1295-436B-A04B-545A7F26866B}" type="parTrans" cxnId="{D4FC069C-00C6-4CE7-B308-080A61759D0B}">
      <dgm:prSet/>
      <dgm:spPr/>
      <dgm:t>
        <a:bodyPr/>
        <a:lstStyle/>
        <a:p>
          <a:endParaRPr lang="en-US"/>
        </a:p>
      </dgm:t>
    </dgm:pt>
    <dgm:pt modelId="{8FF85218-8DDC-4FC4-A125-E067E5D08AF4}" type="sibTrans" cxnId="{D4FC069C-00C6-4CE7-B308-080A61759D0B}">
      <dgm:prSet/>
      <dgm:spPr/>
      <dgm:t>
        <a:bodyPr/>
        <a:lstStyle/>
        <a:p>
          <a:endParaRPr lang="en-US"/>
        </a:p>
      </dgm:t>
    </dgm:pt>
    <dgm:pt modelId="{FC736176-0B77-4BD0-8E97-B35D45B8D575}">
      <dgm:prSet custT="1"/>
      <dgm:spPr/>
      <dgm:t>
        <a:bodyPr/>
        <a:lstStyle/>
        <a:p>
          <a:r>
            <a:rPr lang="en-US" sz="3000">
              <a:hlinkClick xmlns:r="http://schemas.openxmlformats.org/officeDocument/2006/relationships" r:id="rId9"/>
            </a:rPr>
            <a:t>Policy 340  Reimbursement for Travel</a:t>
          </a:r>
          <a:endParaRPr lang="en-US" sz="3000"/>
        </a:p>
      </dgm:t>
    </dgm:pt>
    <dgm:pt modelId="{8E8970F3-D81A-4F9E-A50D-FA297044E313}" type="parTrans" cxnId="{B22401BA-92FF-4FCE-B6F0-CB4351AF9B62}">
      <dgm:prSet/>
      <dgm:spPr/>
      <dgm:t>
        <a:bodyPr/>
        <a:lstStyle/>
        <a:p>
          <a:endParaRPr lang="en-US"/>
        </a:p>
      </dgm:t>
    </dgm:pt>
    <dgm:pt modelId="{F7D06B4A-600C-47DB-AC2D-17FCBCBB2284}" type="sibTrans" cxnId="{B22401BA-92FF-4FCE-B6F0-CB4351AF9B62}">
      <dgm:prSet/>
      <dgm:spPr/>
      <dgm:t>
        <a:bodyPr/>
        <a:lstStyle/>
        <a:p>
          <a:endParaRPr lang="en-US"/>
        </a:p>
      </dgm:t>
    </dgm:pt>
    <dgm:pt modelId="{16DBAFEF-D8DA-4B7B-B2AE-48F2B63258FC}">
      <dgm:prSet custT="1"/>
      <dgm:spPr/>
      <dgm:t>
        <a:bodyPr/>
        <a:lstStyle/>
        <a:p>
          <a:r>
            <a:rPr lang="en-US" sz="3000">
              <a:hlinkClick xmlns:r="http://schemas.openxmlformats.org/officeDocument/2006/relationships" r:id="rId10"/>
            </a:rPr>
            <a:t>Policy 460 </a:t>
          </a:r>
        </a:p>
        <a:p>
          <a:r>
            <a:rPr lang="en-US" sz="3000">
              <a:hlinkClick xmlns:r="http://schemas.openxmlformats.org/officeDocument/2006/relationships" r:id="rId10"/>
            </a:rPr>
            <a:t>Program Incentive Items</a:t>
          </a:r>
          <a:endParaRPr lang="en-US" sz="3000"/>
        </a:p>
      </dgm:t>
    </dgm:pt>
    <dgm:pt modelId="{2FB068A4-8D2C-43B9-8F42-A1E0B04351A8}" type="parTrans" cxnId="{2AD11A03-D174-4BEE-BC50-FED32AC764AA}">
      <dgm:prSet/>
      <dgm:spPr/>
      <dgm:t>
        <a:bodyPr/>
        <a:lstStyle/>
        <a:p>
          <a:endParaRPr lang="en-US"/>
        </a:p>
      </dgm:t>
    </dgm:pt>
    <dgm:pt modelId="{4668ECFC-11EB-48A4-961B-4D7699DE294D}" type="sibTrans" cxnId="{2AD11A03-D174-4BEE-BC50-FED32AC764AA}">
      <dgm:prSet/>
      <dgm:spPr/>
      <dgm:t>
        <a:bodyPr/>
        <a:lstStyle/>
        <a:p>
          <a:endParaRPr lang="en-US"/>
        </a:p>
      </dgm:t>
    </dgm:pt>
    <dgm:pt modelId="{E46B2314-51F8-4810-9AB1-F41A19D1C374}" type="pres">
      <dgm:prSet presAssocID="{A685B620-2223-4D19-A7C5-960B97B3859D}" presName="diagram" presStyleCnt="0">
        <dgm:presLayoutVars>
          <dgm:dir/>
          <dgm:resizeHandles val="exact"/>
        </dgm:presLayoutVars>
      </dgm:prSet>
      <dgm:spPr/>
    </dgm:pt>
    <dgm:pt modelId="{24816AF8-1016-4F42-AEAD-FB43C21C4F77}" type="pres">
      <dgm:prSet presAssocID="{4C86FC96-43D2-48D8-A8BA-9D3D33DE9BC1}" presName="node" presStyleLbl="node1" presStyleIdx="0" presStyleCnt="10" custScaleX="100383" custScaleY="108115">
        <dgm:presLayoutVars>
          <dgm:bulletEnabled val="1"/>
        </dgm:presLayoutVars>
      </dgm:prSet>
      <dgm:spPr/>
    </dgm:pt>
    <dgm:pt modelId="{A0E1F405-C72B-431F-801A-4AED562D3627}" type="pres">
      <dgm:prSet presAssocID="{85FC3447-89B9-4B1A-8D0D-ACAB323F1950}" presName="sibTrans" presStyleCnt="0"/>
      <dgm:spPr/>
    </dgm:pt>
    <dgm:pt modelId="{C3D9CBB6-5966-456A-8C1E-63C4FFB31440}" type="pres">
      <dgm:prSet presAssocID="{77A8BB0F-3357-4A31-AD93-545221080211}" presName="node" presStyleLbl="node1" presStyleIdx="1" presStyleCnt="10" custScaleX="101435" custScaleY="114518">
        <dgm:presLayoutVars>
          <dgm:bulletEnabled val="1"/>
        </dgm:presLayoutVars>
      </dgm:prSet>
      <dgm:spPr/>
    </dgm:pt>
    <dgm:pt modelId="{0C92DE8B-47F8-48CD-B3DB-5331858F4C82}" type="pres">
      <dgm:prSet presAssocID="{703420C6-009B-4104-95EE-220AE9FC18C3}" presName="sibTrans" presStyleCnt="0"/>
      <dgm:spPr/>
    </dgm:pt>
    <dgm:pt modelId="{DAD24F01-CDE6-417A-A6F2-43A2DBF04879}" type="pres">
      <dgm:prSet presAssocID="{74B7A9BC-410C-429D-B129-83763D144B3D}" presName="node" presStyleLbl="node1" presStyleIdx="2" presStyleCnt="10" custScaleX="100948" custScaleY="114475">
        <dgm:presLayoutVars>
          <dgm:bulletEnabled val="1"/>
        </dgm:presLayoutVars>
      </dgm:prSet>
      <dgm:spPr/>
    </dgm:pt>
    <dgm:pt modelId="{AF4770D0-880E-4C80-96B7-20CAEA6846DB}" type="pres">
      <dgm:prSet presAssocID="{85997A9C-B1C4-4036-A63C-65A5767DC5DB}" presName="sibTrans" presStyleCnt="0"/>
      <dgm:spPr/>
    </dgm:pt>
    <dgm:pt modelId="{8A327317-AD77-4B54-9B8C-3F7B18090275}" type="pres">
      <dgm:prSet presAssocID="{CA716EB2-4F85-4196-AD45-05768AE909CC}" presName="node" presStyleLbl="node1" presStyleIdx="3" presStyleCnt="10" custScaleX="103195" custScaleY="112421">
        <dgm:presLayoutVars>
          <dgm:bulletEnabled val="1"/>
        </dgm:presLayoutVars>
      </dgm:prSet>
      <dgm:spPr/>
    </dgm:pt>
    <dgm:pt modelId="{E178019E-E0E3-4821-98AB-E300FA8FE32B}" type="pres">
      <dgm:prSet presAssocID="{3E3B0D0B-C314-4772-8DFB-76D7DDA269A7}" presName="sibTrans" presStyleCnt="0"/>
      <dgm:spPr/>
    </dgm:pt>
    <dgm:pt modelId="{FFC2CB94-F7F4-4E76-BA2E-A802C484AFE1}" type="pres">
      <dgm:prSet presAssocID="{8A438ECA-0BB6-45BA-B9AA-FEDC8A0FA6CA}" presName="node" presStyleLbl="node1" presStyleIdx="4" presStyleCnt="10">
        <dgm:presLayoutVars>
          <dgm:bulletEnabled val="1"/>
        </dgm:presLayoutVars>
      </dgm:prSet>
      <dgm:spPr/>
    </dgm:pt>
    <dgm:pt modelId="{9FDA2932-202D-4BFB-811F-C8016B9B49D6}" type="pres">
      <dgm:prSet presAssocID="{94F69623-CA04-406C-91CB-2BFE4A349CA4}" presName="sibTrans" presStyleCnt="0"/>
      <dgm:spPr/>
    </dgm:pt>
    <dgm:pt modelId="{72A54EDF-80D6-4F1B-BF40-AA7AD5046474}" type="pres">
      <dgm:prSet presAssocID="{1A51F2BA-1C3E-4617-90BE-3EFC8F4088B1}" presName="node" presStyleLbl="node1" presStyleIdx="5" presStyleCnt="10">
        <dgm:presLayoutVars>
          <dgm:bulletEnabled val="1"/>
        </dgm:presLayoutVars>
      </dgm:prSet>
      <dgm:spPr/>
    </dgm:pt>
    <dgm:pt modelId="{9E951D06-4FD8-4332-B11B-A22CE25C7DA7}" type="pres">
      <dgm:prSet presAssocID="{03AFD2D2-C3CD-434D-ABE6-5DD546A0256C}" presName="sibTrans" presStyleCnt="0"/>
      <dgm:spPr/>
    </dgm:pt>
    <dgm:pt modelId="{ED923B66-519A-4581-9519-B7F1FAEF97D9}" type="pres">
      <dgm:prSet presAssocID="{D48E2AEE-E94B-4B0B-9395-A22810C35F86}" presName="node" presStyleLbl="node1" presStyleIdx="6" presStyleCnt="10">
        <dgm:presLayoutVars>
          <dgm:bulletEnabled val="1"/>
        </dgm:presLayoutVars>
      </dgm:prSet>
      <dgm:spPr/>
    </dgm:pt>
    <dgm:pt modelId="{7AA9E5D1-93C1-4DFC-AFF4-F6A8D3A2C7D8}" type="pres">
      <dgm:prSet presAssocID="{5C0374AE-8AEC-4A3B-8F60-0CD788019326}" presName="sibTrans" presStyleCnt="0"/>
      <dgm:spPr/>
    </dgm:pt>
    <dgm:pt modelId="{9F8CC1C5-BA14-42CB-ABFB-16B050EFC506}" type="pres">
      <dgm:prSet presAssocID="{5201180C-2080-491F-A9D5-EFD0D0E64279}" presName="node" presStyleLbl="node1" presStyleIdx="7" presStyleCnt="10">
        <dgm:presLayoutVars>
          <dgm:bulletEnabled val="1"/>
        </dgm:presLayoutVars>
      </dgm:prSet>
      <dgm:spPr/>
    </dgm:pt>
    <dgm:pt modelId="{42A49E8E-2DB3-45D8-A828-81AAA4252DBD}" type="pres">
      <dgm:prSet presAssocID="{8FF85218-8DDC-4FC4-A125-E067E5D08AF4}" presName="sibTrans" presStyleCnt="0"/>
      <dgm:spPr/>
    </dgm:pt>
    <dgm:pt modelId="{FFC0ADD5-02D0-46F6-A328-89B314270E1A}" type="pres">
      <dgm:prSet presAssocID="{FC736176-0B77-4BD0-8E97-B35D45B8D575}" presName="node" presStyleLbl="node1" presStyleIdx="8" presStyleCnt="10">
        <dgm:presLayoutVars>
          <dgm:bulletEnabled val="1"/>
        </dgm:presLayoutVars>
      </dgm:prSet>
      <dgm:spPr/>
    </dgm:pt>
    <dgm:pt modelId="{F2099658-6A37-4F34-A0DF-391F3987011E}" type="pres">
      <dgm:prSet presAssocID="{F7D06B4A-600C-47DB-AC2D-17FCBCBB2284}" presName="sibTrans" presStyleCnt="0"/>
      <dgm:spPr/>
    </dgm:pt>
    <dgm:pt modelId="{E9AAC488-1097-4B5A-AE3C-617E913EECAC}" type="pres">
      <dgm:prSet presAssocID="{16DBAFEF-D8DA-4B7B-B2AE-48F2B63258FC}" presName="node" presStyleLbl="node1" presStyleIdx="9" presStyleCnt="10">
        <dgm:presLayoutVars>
          <dgm:bulletEnabled val="1"/>
        </dgm:presLayoutVars>
      </dgm:prSet>
      <dgm:spPr/>
    </dgm:pt>
  </dgm:ptLst>
  <dgm:cxnLst>
    <dgm:cxn modelId="{2AD11A03-D174-4BEE-BC50-FED32AC764AA}" srcId="{A685B620-2223-4D19-A7C5-960B97B3859D}" destId="{16DBAFEF-D8DA-4B7B-B2AE-48F2B63258FC}" srcOrd="9" destOrd="0" parTransId="{2FB068A4-8D2C-43B9-8F42-A1E0B04351A8}" sibTransId="{4668ECFC-11EB-48A4-961B-4D7699DE294D}"/>
    <dgm:cxn modelId="{8F924D1D-6D2D-49ED-9F29-B957592938A7}" type="presOf" srcId="{FC736176-0B77-4BD0-8E97-B35D45B8D575}" destId="{FFC0ADD5-02D0-46F6-A328-89B314270E1A}" srcOrd="0" destOrd="0" presId="urn:microsoft.com/office/officeart/2005/8/layout/default"/>
    <dgm:cxn modelId="{D4489A1F-4CCB-43F8-8A28-14B7208A97C3}" type="presOf" srcId="{74B7A9BC-410C-429D-B129-83763D144B3D}" destId="{DAD24F01-CDE6-417A-A6F2-43A2DBF04879}" srcOrd="0" destOrd="0" presId="urn:microsoft.com/office/officeart/2005/8/layout/default"/>
    <dgm:cxn modelId="{42E71834-93C5-4E96-859B-4D049786DB2C}" srcId="{A685B620-2223-4D19-A7C5-960B97B3859D}" destId="{1A51F2BA-1C3E-4617-90BE-3EFC8F4088B1}" srcOrd="5" destOrd="0" parTransId="{724C34E4-718C-4640-9F4B-A7422DC34D05}" sibTransId="{03AFD2D2-C3CD-434D-ABE6-5DD546A0256C}"/>
    <dgm:cxn modelId="{465D8E34-E3B7-4C08-98E4-127A921D33F6}" srcId="{A685B620-2223-4D19-A7C5-960B97B3859D}" destId="{77A8BB0F-3357-4A31-AD93-545221080211}" srcOrd="1" destOrd="0" parTransId="{C7F2D388-3587-4BE7-8FED-DC8D4D55EE62}" sibTransId="{703420C6-009B-4104-95EE-220AE9FC18C3}"/>
    <dgm:cxn modelId="{B2A07B5D-EEF2-49E1-8415-C36E701F2D2E}" srcId="{A685B620-2223-4D19-A7C5-960B97B3859D}" destId="{D48E2AEE-E94B-4B0B-9395-A22810C35F86}" srcOrd="6" destOrd="0" parTransId="{E6DA6632-E4B5-434B-8229-B0CEA6397606}" sibTransId="{5C0374AE-8AEC-4A3B-8F60-0CD788019326}"/>
    <dgm:cxn modelId="{440D0244-D1DB-4866-BDB2-CDF5C777EB03}" type="presOf" srcId="{77A8BB0F-3357-4A31-AD93-545221080211}" destId="{C3D9CBB6-5966-456A-8C1E-63C4FFB31440}" srcOrd="0" destOrd="0" presId="urn:microsoft.com/office/officeart/2005/8/layout/default"/>
    <dgm:cxn modelId="{0A724C75-9C93-46E6-AE1C-66C4C51AB264}" type="presOf" srcId="{A685B620-2223-4D19-A7C5-960B97B3859D}" destId="{E46B2314-51F8-4810-9AB1-F41A19D1C374}" srcOrd="0" destOrd="0" presId="urn:microsoft.com/office/officeart/2005/8/layout/default"/>
    <dgm:cxn modelId="{E75A9255-A3D7-4C5E-86D1-AC87F1B0BFFF}" type="presOf" srcId="{D48E2AEE-E94B-4B0B-9395-A22810C35F86}" destId="{ED923B66-519A-4581-9519-B7F1FAEF97D9}" srcOrd="0" destOrd="0" presId="urn:microsoft.com/office/officeart/2005/8/layout/default"/>
    <dgm:cxn modelId="{43D71586-8805-4EDC-8C3D-62289464E26D}" srcId="{A685B620-2223-4D19-A7C5-960B97B3859D}" destId="{8A438ECA-0BB6-45BA-B9AA-FEDC8A0FA6CA}" srcOrd="4" destOrd="0" parTransId="{5F31461F-8407-4B76-9D33-FEAFE009FA71}" sibTransId="{94F69623-CA04-406C-91CB-2BFE4A349CA4}"/>
    <dgm:cxn modelId="{1E98C586-2AE5-465C-B9DE-B56B80E52FFF}" type="presOf" srcId="{5201180C-2080-491F-A9D5-EFD0D0E64279}" destId="{9F8CC1C5-BA14-42CB-ABFB-16B050EFC506}" srcOrd="0" destOrd="0" presId="urn:microsoft.com/office/officeart/2005/8/layout/default"/>
    <dgm:cxn modelId="{BA791987-5F9A-4DD1-B25F-0663C1215B4F}" type="presOf" srcId="{8A438ECA-0BB6-45BA-B9AA-FEDC8A0FA6CA}" destId="{FFC2CB94-F7F4-4E76-BA2E-A802C484AFE1}" srcOrd="0" destOrd="0" presId="urn:microsoft.com/office/officeart/2005/8/layout/default"/>
    <dgm:cxn modelId="{C162BA89-E8B2-4D5B-9A51-AAC8FC2B25B9}" type="presOf" srcId="{1A51F2BA-1C3E-4617-90BE-3EFC8F4088B1}" destId="{72A54EDF-80D6-4F1B-BF40-AA7AD5046474}" srcOrd="0" destOrd="0" presId="urn:microsoft.com/office/officeart/2005/8/layout/default"/>
    <dgm:cxn modelId="{E980FE96-EBF7-4C70-8183-627A33B8495E}" srcId="{A685B620-2223-4D19-A7C5-960B97B3859D}" destId="{74B7A9BC-410C-429D-B129-83763D144B3D}" srcOrd="2" destOrd="0" parTransId="{A49DBA8F-57E6-49D4-88F0-06CC5539DDF4}" sibTransId="{85997A9C-B1C4-4036-A63C-65A5767DC5DB}"/>
    <dgm:cxn modelId="{D4FC069C-00C6-4CE7-B308-080A61759D0B}" srcId="{A685B620-2223-4D19-A7C5-960B97B3859D}" destId="{5201180C-2080-491F-A9D5-EFD0D0E64279}" srcOrd="7" destOrd="0" parTransId="{37FA7841-1295-436B-A04B-545A7F26866B}" sibTransId="{8FF85218-8DDC-4FC4-A125-E067E5D08AF4}"/>
    <dgm:cxn modelId="{DDAC90B2-FF7E-42AD-8ED0-4BB89844BBFF}" type="presOf" srcId="{CA716EB2-4F85-4196-AD45-05768AE909CC}" destId="{8A327317-AD77-4B54-9B8C-3F7B18090275}" srcOrd="0" destOrd="0" presId="urn:microsoft.com/office/officeart/2005/8/layout/default"/>
    <dgm:cxn modelId="{B22401BA-92FF-4FCE-B6F0-CB4351AF9B62}" srcId="{A685B620-2223-4D19-A7C5-960B97B3859D}" destId="{FC736176-0B77-4BD0-8E97-B35D45B8D575}" srcOrd="8" destOrd="0" parTransId="{8E8970F3-D81A-4F9E-A50D-FA297044E313}" sibTransId="{F7D06B4A-600C-47DB-AC2D-17FCBCBB2284}"/>
    <dgm:cxn modelId="{4AD366C3-AB8C-4517-A5A1-F7A05FB89B76}" type="presOf" srcId="{16DBAFEF-D8DA-4B7B-B2AE-48F2B63258FC}" destId="{E9AAC488-1097-4B5A-AE3C-617E913EECAC}" srcOrd="0" destOrd="0" presId="urn:microsoft.com/office/officeart/2005/8/layout/default"/>
    <dgm:cxn modelId="{7FE4F4C8-2B4F-4F1E-B912-EFF1B74D6B92}" srcId="{A685B620-2223-4D19-A7C5-960B97B3859D}" destId="{CA716EB2-4F85-4196-AD45-05768AE909CC}" srcOrd="3" destOrd="0" parTransId="{7B13E54D-FFDE-430A-89EF-B0CC4AD4278F}" sibTransId="{3E3B0D0B-C314-4772-8DFB-76D7DDA269A7}"/>
    <dgm:cxn modelId="{FADB35E5-3EA2-4F38-9A6D-9BF36797C5A5}" srcId="{A685B620-2223-4D19-A7C5-960B97B3859D}" destId="{4C86FC96-43D2-48D8-A8BA-9D3D33DE9BC1}" srcOrd="0" destOrd="0" parTransId="{C6590593-C7CA-424B-B456-C5D53EBAB835}" sibTransId="{85FC3447-89B9-4B1A-8D0D-ACAB323F1950}"/>
    <dgm:cxn modelId="{35E347E6-426B-4EF8-878E-51855D84C50A}" type="presOf" srcId="{4C86FC96-43D2-48D8-A8BA-9D3D33DE9BC1}" destId="{24816AF8-1016-4F42-AEAD-FB43C21C4F77}" srcOrd="0" destOrd="0" presId="urn:microsoft.com/office/officeart/2005/8/layout/default"/>
    <dgm:cxn modelId="{8D2AD1B9-141F-4532-8B9C-321505AEE18F}" type="presParOf" srcId="{E46B2314-51F8-4810-9AB1-F41A19D1C374}" destId="{24816AF8-1016-4F42-AEAD-FB43C21C4F77}" srcOrd="0" destOrd="0" presId="urn:microsoft.com/office/officeart/2005/8/layout/default"/>
    <dgm:cxn modelId="{2F037F6F-C9BD-4C8A-B9BD-A5FCF1BFE18E}" type="presParOf" srcId="{E46B2314-51F8-4810-9AB1-F41A19D1C374}" destId="{A0E1F405-C72B-431F-801A-4AED562D3627}" srcOrd="1" destOrd="0" presId="urn:microsoft.com/office/officeart/2005/8/layout/default"/>
    <dgm:cxn modelId="{8F79FFB6-D763-4ACE-BF7F-9D40585201B1}" type="presParOf" srcId="{E46B2314-51F8-4810-9AB1-F41A19D1C374}" destId="{C3D9CBB6-5966-456A-8C1E-63C4FFB31440}" srcOrd="2" destOrd="0" presId="urn:microsoft.com/office/officeart/2005/8/layout/default"/>
    <dgm:cxn modelId="{BA86FF80-5E04-4B3A-A6AE-F7EA25D23A07}" type="presParOf" srcId="{E46B2314-51F8-4810-9AB1-F41A19D1C374}" destId="{0C92DE8B-47F8-48CD-B3DB-5331858F4C82}" srcOrd="3" destOrd="0" presId="urn:microsoft.com/office/officeart/2005/8/layout/default"/>
    <dgm:cxn modelId="{ED25A5AA-F223-42B2-9539-EB1A45704E1E}" type="presParOf" srcId="{E46B2314-51F8-4810-9AB1-F41A19D1C374}" destId="{DAD24F01-CDE6-417A-A6F2-43A2DBF04879}" srcOrd="4" destOrd="0" presId="urn:microsoft.com/office/officeart/2005/8/layout/default"/>
    <dgm:cxn modelId="{E9F4592A-CBEA-4CDE-9364-B61A1007D03C}" type="presParOf" srcId="{E46B2314-51F8-4810-9AB1-F41A19D1C374}" destId="{AF4770D0-880E-4C80-96B7-20CAEA6846DB}" srcOrd="5" destOrd="0" presId="urn:microsoft.com/office/officeart/2005/8/layout/default"/>
    <dgm:cxn modelId="{5E7499AE-83A2-43A9-88A6-ADF4ADF84EEE}" type="presParOf" srcId="{E46B2314-51F8-4810-9AB1-F41A19D1C374}" destId="{8A327317-AD77-4B54-9B8C-3F7B18090275}" srcOrd="6" destOrd="0" presId="urn:microsoft.com/office/officeart/2005/8/layout/default"/>
    <dgm:cxn modelId="{91B0C825-F56A-40EA-AE31-792C8C1A4923}" type="presParOf" srcId="{E46B2314-51F8-4810-9AB1-F41A19D1C374}" destId="{E178019E-E0E3-4821-98AB-E300FA8FE32B}" srcOrd="7" destOrd="0" presId="urn:microsoft.com/office/officeart/2005/8/layout/default"/>
    <dgm:cxn modelId="{276DD3AC-C712-4EC2-8F80-631D7B4D903A}" type="presParOf" srcId="{E46B2314-51F8-4810-9AB1-F41A19D1C374}" destId="{FFC2CB94-F7F4-4E76-BA2E-A802C484AFE1}" srcOrd="8" destOrd="0" presId="urn:microsoft.com/office/officeart/2005/8/layout/default"/>
    <dgm:cxn modelId="{EA1D2C7E-D496-47E1-9D58-517354723E37}" type="presParOf" srcId="{E46B2314-51F8-4810-9AB1-F41A19D1C374}" destId="{9FDA2932-202D-4BFB-811F-C8016B9B49D6}" srcOrd="9" destOrd="0" presId="urn:microsoft.com/office/officeart/2005/8/layout/default"/>
    <dgm:cxn modelId="{2C7225E3-6338-4BD8-BF7B-FABA9D516C68}" type="presParOf" srcId="{E46B2314-51F8-4810-9AB1-F41A19D1C374}" destId="{72A54EDF-80D6-4F1B-BF40-AA7AD5046474}" srcOrd="10" destOrd="0" presId="urn:microsoft.com/office/officeart/2005/8/layout/default"/>
    <dgm:cxn modelId="{E15FB60F-38E5-4C94-8510-ED815A06FE15}" type="presParOf" srcId="{E46B2314-51F8-4810-9AB1-F41A19D1C374}" destId="{9E951D06-4FD8-4332-B11B-A22CE25C7DA7}" srcOrd="11" destOrd="0" presId="urn:microsoft.com/office/officeart/2005/8/layout/default"/>
    <dgm:cxn modelId="{D807C8DE-7209-416A-84CC-0FC21ACB09CC}" type="presParOf" srcId="{E46B2314-51F8-4810-9AB1-F41A19D1C374}" destId="{ED923B66-519A-4581-9519-B7F1FAEF97D9}" srcOrd="12" destOrd="0" presId="urn:microsoft.com/office/officeart/2005/8/layout/default"/>
    <dgm:cxn modelId="{044B3513-58C8-40E8-9A7D-70C6DAA1DD26}" type="presParOf" srcId="{E46B2314-51F8-4810-9AB1-F41A19D1C374}" destId="{7AA9E5D1-93C1-4DFC-AFF4-F6A8D3A2C7D8}" srcOrd="13" destOrd="0" presId="urn:microsoft.com/office/officeart/2005/8/layout/default"/>
    <dgm:cxn modelId="{85913E2F-156C-4AE2-AA00-8D19E290C15E}" type="presParOf" srcId="{E46B2314-51F8-4810-9AB1-F41A19D1C374}" destId="{9F8CC1C5-BA14-42CB-ABFB-16B050EFC506}" srcOrd="14" destOrd="0" presId="urn:microsoft.com/office/officeart/2005/8/layout/default"/>
    <dgm:cxn modelId="{F31282D3-51A0-495C-99C8-B083D8C453D7}" type="presParOf" srcId="{E46B2314-51F8-4810-9AB1-F41A19D1C374}" destId="{42A49E8E-2DB3-45D8-A828-81AAA4252DBD}" srcOrd="15" destOrd="0" presId="urn:microsoft.com/office/officeart/2005/8/layout/default"/>
    <dgm:cxn modelId="{C24A6FCA-ED40-4E03-8629-B9E40A1A9824}" type="presParOf" srcId="{E46B2314-51F8-4810-9AB1-F41A19D1C374}" destId="{FFC0ADD5-02D0-46F6-A328-89B314270E1A}" srcOrd="16" destOrd="0" presId="urn:microsoft.com/office/officeart/2005/8/layout/default"/>
    <dgm:cxn modelId="{0ED86834-DE0A-4835-AEEF-3E4F753B5D80}" type="presParOf" srcId="{E46B2314-51F8-4810-9AB1-F41A19D1C374}" destId="{F2099658-6A37-4F34-A0DF-391F3987011E}" srcOrd="17" destOrd="0" presId="urn:microsoft.com/office/officeart/2005/8/layout/default"/>
    <dgm:cxn modelId="{EC9236A8-6513-439B-8384-60AD58ACBC82}" type="presParOf" srcId="{E46B2314-51F8-4810-9AB1-F41A19D1C374}" destId="{E9AAC488-1097-4B5A-AE3C-617E913EECAC}"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35E6A2-8873-4CC4-99EF-9EC04AFA59EF}" type="doc">
      <dgm:prSet loTypeId="urn:microsoft.com/office/officeart/2005/8/layout/process3" loCatId="process" qsTypeId="urn:microsoft.com/office/officeart/2005/8/quickstyle/simple5" qsCatId="simple" csTypeId="urn:microsoft.com/office/officeart/2005/8/colors/colorful5" csCatId="colorful" phldr="1"/>
      <dgm:spPr/>
      <dgm:t>
        <a:bodyPr/>
        <a:lstStyle/>
        <a:p>
          <a:endParaRPr lang="en-US"/>
        </a:p>
      </dgm:t>
    </dgm:pt>
    <dgm:pt modelId="{8536AF18-8C65-40BF-95EC-BD0DDFD28F5F}">
      <dgm:prSet phldrT="[Text]"/>
      <dgm:spPr/>
      <dgm:t>
        <a:bodyPr/>
        <a:lstStyle/>
        <a:p>
          <a:r>
            <a:rPr lang="en-US"/>
            <a:t>USDA</a:t>
          </a:r>
        </a:p>
      </dgm:t>
    </dgm:pt>
    <dgm:pt modelId="{AB4CA59B-0E5F-4E40-8C49-092D8C6C9939}" type="parTrans" cxnId="{78810AD1-25C1-4C06-AE36-9921D66F0652}">
      <dgm:prSet/>
      <dgm:spPr/>
      <dgm:t>
        <a:bodyPr/>
        <a:lstStyle/>
        <a:p>
          <a:endParaRPr lang="en-US"/>
        </a:p>
      </dgm:t>
    </dgm:pt>
    <dgm:pt modelId="{FEBC86BE-B1BA-4F07-8AFE-D2A1562F10B9}" type="sibTrans" cxnId="{78810AD1-25C1-4C06-AE36-9921D66F0652}">
      <dgm:prSet/>
      <dgm:spPr/>
      <dgm:t>
        <a:bodyPr/>
        <a:lstStyle/>
        <a:p>
          <a:endParaRPr lang="en-US"/>
        </a:p>
      </dgm:t>
    </dgm:pt>
    <dgm:pt modelId="{D305EF0B-9230-4C04-9A26-2B463160E056}">
      <dgm:prSet phldrT="[Text]" custT="1"/>
      <dgm:spPr/>
      <dgm:t>
        <a:bodyPr/>
        <a:lstStyle/>
        <a:p>
          <a:r>
            <a:rPr lang="en-US" sz="3200"/>
            <a:t>NSA $</a:t>
          </a:r>
        </a:p>
      </dgm:t>
    </dgm:pt>
    <dgm:pt modelId="{0F37808F-70C2-4C1D-BD1E-BF72B4547BC0}" type="parTrans" cxnId="{326AEEDB-08A7-4949-92D7-D1F82B4B63D4}">
      <dgm:prSet/>
      <dgm:spPr/>
      <dgm:t>
        <a:bodyPr/>
        <a:lstStyle/>
        <a:p>
          <a:endParaRPr lang="en-US"/>
        </a:p>
      </dgm:t>
    </dgm:pt>
    <dgm:pt modelId="{BB5C4233-08A5-4040-B4B6-79B4DE3AB556}" type="sibTrans" cxnId="{326AEEDB-08A7-4949-92D7-D1F82B4B63D4}">
      <dgm:prSet/>
      <dgm:spPr/>
      <dgm:t>
        <a:bodyPr/>
        <a:lstStyle/>
        <a:p>
          <a:endParaRPr lang="en-US"/>
        </a:p>
      </dgm:t>
    </dgm:pt>
    <dgm:pt modelId="{02595F8B-74B3-45F6-ABFE-46B6476FD57C}">
      <dgm:prSet phldrT="[Text]"/>
      <dgm:spPr>
        <a:solidFill>
          <a:srgbClr val="92D050"/>
        </a:solidFill>
      </dgm:spPr>
      <dgm:t>
        <a:bodyPr/>
        <a:lstStyle/>
        <a:p>
          <a:r>
            <a:rPr lang="en-US"/>
            <a:t>OHA</a:t>
          </a:r>
        </a:p>
      </dgm:t>
    </dgm:pt>
    <dgm:pt modelId="{E85445C8-780E-4AFC-9246-4A1ABD1DB43E}" type="parTrans" cxnId="{0404FE38-DED2-4872-ABE3-BC7D1217F63C}">
      <dgm:prSet/>
      <dgm:spPr/>
      <dgm:t>
        <a:bodyPr/>
        <a:lstStyle/>
        <a:p>
          <a:endParaRPr lang="en-US"/>
        </a:p>
      </dgm:t>
    </dgm:pt>
    <dgm:pt modelId="{45C7A981-2B55-441D-B89B-0170B503D320}" type="sibTrans" cxnId="{0404FE38-DED2-4872-ABE3-BC7D1217F63C}">
      <dgm:prSet/>
      <dgm:spPr/>
      <dgm:t>
        <a:bodyPr/>
        <a:lstStyle/>
        <a:p>
          <a:endParaRPr lang="en-US"/>
        </a:p>
      </dgm:t>
    </dgm:pt>
    <dgm:pt modelId="{15499BC9-70EC-4B7C-B9F3-F91501043FB1}">
      <dgm:prSet phldrT="[Text]" custT="1"/>
      <dgm:spPr/>
      <dgm:t>
        <a:bodyPr/>
        <a:lstStyle/>
        <a:p>
          <a:r>
            <a:rPr lang="en-US" sz="3200"/>
            <a:t>NSA $</a:t>
          </a:r>
        </a:p>
      </dgm:t>
    </dgm:pt>
    <dgm:pt modelId="{9AF68B23-4DED-4AF1-800F-E129FCA6A1E5}" type="parTrans" cxnId="{4AEE686F-8900-4E7E-9EEC-ABB54B458603}">
      <dgm:prSet/>
      <dgm:spPr/>
      <dgm:t>
        <a:bodyPr/>
        <a:lstStyle/>
        <a:p>
          <a:endParaRPr lang="en-US"/>
        </a:p>
      </dgm:t>
    </dgm:pt>
    <dgm:pt modelId="{952C0B19-5D5C-4EDF-873A-D54FA05E3766}" type="sibTrans" cxnId="{4AEE686F-8900-4E7E-9EEC-ABB54B458603}">
      <dgm:prSet/>
      <dgm:spPr/>
      <dgm:t>
        <a:bodyPr/>
        <a:lstStyle/>
        <a:p>
          <a:endParaRPr lang="en-US"/>
        </a:p>
      </dgm:t>
    </dgm:pt>
    <dgm:pt modelId="{A9BEB998-09B4-4F22-8FD6-A39F16369D2E}">
      <dgm:prSet phldrT="[Text]"/>
      <dgm:spPr/>
      <dgm:t>
        <a:bodyPr/>
        <a:lstStyle/>
        <a:p>
          <a:r>
            <a:rPr lang="en-US"/>
            <a:t>Your agency</a:t>
          </a:r>
        </a:p>
      </dgm:t>
    </dgm:pt>
    <dgm:pt modelId="{90578D12-EB3B-47C3-B8F3-09112A09D927}" type="parTrans" cxnId="{6ED6E9CC-7988-455B-B4BD-A4E430D39B7D}">
      <dgm:prSet/>
      <dgm:spPr/>
      <dgm:t>
        <a:bodyPr/>
        <a:lstStyle/>
        <a:p>
          <a:endParaRPr lang="en-US"/>
        </a:p>
      </dgm:t>
    </dgm:pt>
    <dgm:pt modelId="{39A7B157-B86C-448D-844F-71632702EDA9}" type="sibTrans" cxnId="{6ED6E9CC-7988-455B-B4BD-A4E430D39B7D}">
      <dgm:prSet/>
      <dgm:spPr/>
      <dgm:t>
        <a:bodyPr/>
        <a:lstStyle/>
        <a:p>
          <a:endParaRPr lang="en-US"/>
        </a:p>
      </dgm:t>
    </dgm:pt>
    <dgm:pt modelId="{925DAD9E-8C0C-42C1-AE8F-701911634C33}">
      <dgm:prSet phldrT="[Text]" custT="1"/>
      <dgm:spPr/>
      <dgm:t>
        <a:bodyPr/>
        <a:lstStyle/>
        <a:p>
          <a:pPr>
            <a:buNone/>
          </a:pPr>
          <a:r>
            <a:rPr lang="en-US" sz="3100"/>
            <a:t>Uses</a:t>
          </a:r>
        </a:p>
      </dgm:t>
    </dgm:pt>
    <dgm:pt modelId="{E3EFCC9A-8A0E-4A5E-8AB5-232766B70505}" type="parTrans" cxnId="{5F13751F-8D31-489F-949F-865BCDBFF24F}">
      <dgm:prSet/>
      <dgm:spPr/>
      <dgm:t>
        <a:bodyPr/>
        <a:lstStyle/>
        <a:p>
          <a:endParaRPr lang="en-US"/>
        </a:p>
      </dgm:t>
    </dgm:pt>
    <dgm:pt modelId="{6C41B48B-F917-4294-B445-C13197B1CCA0}" type="sibTrans" cxnId="{5F13751F-8D31-489F-949F-865BCDBFF24F}">
      <dgm:prSet/>
      <dgm:spPr/>
      <dgm:t>
        <a:bodyPr/>
        <a:lstStyle/>
        <a:p>
          <a:endParaRPr lang="en-US"/>
        </a:p>
      </dgm:t>
    </dgm:pt>
    <dgm:pt modelId="{DA50F0D6-B75D-4DD3-91DA-95838A4385F1}">
      <dgm:prSet phldrT="[Text]" custT="1"/>
      <dgm:spPr/>
      <dgm:t>
        <a:bodyPr/>
        <a:lstStyle/>
        <a:p>
          <a:pPr>
            <a:buNone/>
          </a:pPr>
          <a:r>
            <a:rPr lang="en-US" sz="3200"/>
            <a:t>Distributes</a:t>
          </a:r>
        </a:p>
      </dgm:t>
    </dgm:pt>
    <dgm:pt modelId="{7C379B5D-DC72-4BEC-85E8-01740A788A63}" type="parTrans" cxnId="{20D83BEF-F839-41EC-A9C3-7431F998D8FC}">
      <dgm:prSet/>
      <dgm:spPr/>
      <dgm:t>
        <a:bodyPr/>
        <a:lstStyle/>
        <a:p>
          <a:endParaRPr lang="en-US"/>
        </a:p>
      </dgm:t>
    </dgm:pt>
    <dgm:pt modelId="{0E41366A-F835-45B7-A7B4-B017E2AB0F0A}" type="sibTrans" cxnId="{20D83BEF-F839-41EC-A9C3-7431F998D8FC}">
      <dgm:prSet/>
      <dgm:spPr/>
      <dgm:t>
        <a:bodyPr/>
        <a:lstStyle/>
        <a:p>
          <a:endParaRPr lang="en-US"/>
        </a:p>
      </dgm:t>
    </dgm:pt>
    <dgm:pt modelId="{37667617-7658-4833-BD5F-4936A7D2CD86}">
      <dgm:prSet phldrT="[Text]" custT="1"/>
      <dgm:spPr/>
      <dgm:t>
        <a:bodyPr/>
        <a:lstStyle/>
        <a:p>
          <a:pPr>
            <a:buNone/>
          </a:pPr>
          <a:r>
            <a:rPr lang="en-US" sz="3200"/>
            <a:t>Distributes</a:t>
          </a:r>
        </a:p>
      </dgm:t>
    </dgm:pt>
    <dgm:pt modelId="{0084B98A-B36B-43B0-92E3-F3C5C4D7FA7D}" type="parTrans" cxnId="{C1995AF1-618C-4F16-A3A7-BADE263D5A57}">
      <dgm:prSet/>
      <dgm:spPr/>
      <dgm:t>
        <a:bodyPr/>
        <a:lstStyle/>
        <a:p>
          <a:endParaRPr lang="en-US"/>
        </a:p>
      </dgm:t>
    </dgm:pt>
    <dgm:pt modelId="{D6C48293-368F-46FE-897E-3B0C1934A288}" type="sibTrans" cxnId="{C1995AF1-618C-4F16-A3A7-BADE263D5A57}">
      <dgm:prSet/>
      <dgm:spPr/>
      <dgm:t>
        <a:bodyPr/>
        <a:lstStyle/>
        <a:p>
          <a:endParaRPr lang="en-US"/>
        </a:p>
      </dgm:t>
    </dgm:pt>
    <dgm:pt modelId="{85EFEBF5-22D4-4F80-9EBA-28F0C31B3751}">
      <dgm:prSet phldrT="[Text]" custT="1"/>
      <dgm:spPr/>
      <dgm:t>
        <a:bodyPr/>
        <a:lstStyle/>
        <a:p>
          <a:r>
            <a:rPr lang="en-US" sz="3200"/>
            <a:t>NSA $</a:t>
          </a:r>
        </a:p>
      </dgm:t>
    </dgm:pt>
    <dgm:pt modelId="{F3F6A205-1DB0-44C3-B563-1F28A0646546}" type="parTrans" cxnId="{578507B4-61EE-44E1-9FB2-FFBE3E83EC0D}">
      <dgm:prSet/>
      <dgm:spPr/>
      <dgm:t>
        <a:bodyPr/>
        <a:lstStyle/>
        <a:p>
          <a:endParaRPr lang="en-US"/>
        </a:p>
      </dgm:t>
    </dgm:pt>
    <dgm:pt modelId="{9289DFC5-C81A-4345-B68A-85B0C766AEB7}" type="sibTrans" cxnId="{578507B4-61EE-44E1-9FB2-FFBE3E83EC0D}">
      <dgm:prSet/>
      <dgm:spPr/>
      <dgm:t>
        <a:bodyPr/>
        <a:lstStyle/>
        <a:p>
          <a:endParaRPr lang="en-US"/>
        </a:p>
      </dgm:t>
    </dgm:pt>
    <dgm:pt modelId="{8301527D-99D1-4D4E-800B-F06BA3262484}">
      <dgm:prSet phldrT="[Text]" custT="1"/>
      <dgm:spPr/>
      <dgm:t>
        <a:bodyPr/>
        <a:lstStyle/>
        <a:p>
          <a:r>
            <a:rPr lang="en-US" sz="3200"/>
            <a:t>BFPC $</a:t>
          </a:r>
        </a:p>
      </dgm:t>
    </dgm:pt>
    <dgm:pt modelId="{665DCAA2-40E1-4283-8747-EBD75B36BC90}" type="parTrans" cxnId="{8E39A77B-283F-46FA-8BA0-80FC2887C66B}">
      <dgm:prSet/>
      <dgm:spPr/>
      <dgm:t>
        <a:bodyPr/>
        <a:lstStyle/>
        <a:p>
          <a:endParaRPr lang="en-US"/>
        </a:p>
      </dgm:t>
    </dgm:pt>
    <dgm:pt modelId="{EB73BE88-2DD5-4C32-B879-51F7E3EECC18}" type="sibTrans" cxnId="{8E39A77B-283F-46FA-8BA0-80FC2887C66B}">
      <dgm:prSet/>
      <dgm:spPr/>
      <dgm:t>
        <a:bodyPr/>
        <a:lstStyle/>
        <a:p>
          <a:endParaRPr lang="en-US"/>
        </a:p>
      </dgm:t>
    </dgm:pt>
    <dgm:pt modelId="{85F4AC68-839E-415E-A350-AF54C19BD8D3}">
      <dgm:prSet phldrT="[Text]" custT="1"/>
      <dgm:spPr/>
      <dgm:t>
        <a:bodyPr/>
        <a:lstStyle/>
        <a:p>
          <a:r>
            <a:rPr lang="en-US" sz="3200"/>
            <a:t>BFPC $</a:t>
          </a:r>
        </a:p>
      </dgm:t>
    </dgm:pt>
    <dgm:pt modelId="{C2B69DB8-4905-4C07-95B6-D007AEB74FBD}" type="parTrans" cxnId="{D5C527FE-CDA8-4B89-B4DC-0AC8B095CA04}">
      <dgm:prSet/>
      <dgm:spPr/>
      <dgm:t>
        <a:bodyPr/>
        <a:lstStyle/>
        <a:p>
          <a:endParaRPr lang="en-US"/>
        </a:p>
      </dgm:t>
    </dgm:pt>
    <dgm:pt modelId="{F434B1C2-A32D-4A15-9D99-A1E45891E4FC}" type="sibTrans" cxnId="{D5C527FE-CDA8-4B89-B4DC-0AC8B095CA04}">
      <dgm:prSet/>
      <dgm:spPr/>
      <dgm:t>
        <a:bodyPr/>
        <a:lstStyle/>
        <a:p>
          <a:endParaRPr lang="en-US"/>
        </a:p>
      </dgm:t>
    </dgm:pt>
    <dgm:pt modelId="{5C5019DA-CEAF-4A5C-B0CD-1D5CB9E331B8}">
      <dgm:prSet phldrT="[Text]" custT="1"/>
      <dgm:spPr/>
      <dgm:t>
        <a:bodyPr/>
        <a:lstStyle/>
        <a:p>
          <a:r>
            <a:rPr lang="en-US" sz="3200"/>
            <a:t>Farm Direct $</a:t>
          </a:r>
        </a:p>
      </dgm:t>
    </dgm:pt>
    <dgm:pt modelId="{D3E4D09E-65E1-42EC-923D-9D24C948AB99}" type="parTrans" cxnId="{B5127C37-AA4A-4738-8672-E55795535921}">
      <dgm:prSet/>
      <dgm:spPr/>
      <dgm:t>
        <a:bodyPr/>
        <a:lstStyle/>
        <a:p>
          <a:endParaRPr lang="en-US"/>
        </a:p>
      </dgm:t>
    </dgm:pt>
    <dgm:pt modelId="{957067FA-22D4-4299-B597-D155F05852F5}" type="sibTrans" cxnId="{B5127C37-AA4A-4738-8672-E55795535921}">
      <dgm:prSet/>
      <dgm:spPr/>
      <dgm:t>
        <a:bodyPr/>
        <a:lstStyle/>
        <a:p>
          <a:endParaRPr lang="en-US"/>
        </a:p>
      </dgm:t>
    </dgm:pt>
    <dgm:pt modelId="{AB331B36-79DC-4B73-BE16-9CB29CEDE352}">
      <dgm:prSet phldrT="[Text]" custT="1"/>
      <dgm:spPr/>
      <dgm:t>
        <a:bodyPr/>
        <a:lstStyle/>
        <a:p>
          <a:r>
            <a:rPr lang="en-US" sz="3600"/>
            <a:t>BFPC $</a:t>
          </a:r>
          <a:endParaRPr lang="en-US" sz="3200"/>
        </a:p>
      </dgm:t>
    </dgm:pt>
    <dgm:pt modelId="{433BAED7-59C0-4399-9FAB-E28039B36CE4}" type="parTrans" cxnId="{EF2C926E-7D8D-4815-AA0F-C8C78EA8E542}">
      <dgm:prSet/>
      <dgm:spPr/>
      <dgm:t>
        <a:bodyPr/>
        <a:lstStyle/>
        <a:p>
          <a:endParaRPr lang="en-US"/>
        </a:p>
      </dgm:t>
    </dgm:pt>
    <dgm:pt modelId="{33F1FA69-3191-4695-9C8B-65DB21BAF2F4}" type="sibTrans" cxnId="{EF2C926E-7D8D-4815-AA0F-C8C78EA8E542}">
      <dgm:prSet/>
      <dgm:spPr/>
      <dgm:t>
        <a:bodyPr/>
        <a:lstStyle/>
        <a:p>
          <a:endParaRPr lang="en-US"/>
        </a:p>
      </dgm:t>
    </dgm:pt>
    <dgm:pt modelId="{616EBDA4-3F12-4833-82FB-726C42DE98BA}">
      <dgm:prSet phldrT="[Text]" custT="1"/>
      <dgm:spPr/>
      <dgm:t>
        <a:bodyPr/>
        <a:lstStyle/>
        <a:p>
          <a:r>
            <a:rPr lang="en-US" sz="3200"/>
            <a:t>Food $</a:t>
          </a:r>
        </a:p>
      </dgm:t>
    </dgm:pt>
    <dgm:pt modelId="{37D4767C-74C4-4DFE-BF83-2BD17ADFFC5A}" type="sibTrans" cxnId="{DD8C1D2A-0837-4B72-A081-4987E51CEECA}">
      <dgm:prSet/>
      <dgm:spPr/>
      <dgm:t>
        <a:bodyPr/>
        <a:lstStyle/>
        <a:p>
          <a:endParaRPr lang="en-US"/>
        </a:p>
      </dgm:t>
    </dgm:pt>
    <dgm:pt modelId="{04C7B23B-6041-49A9-A359-84646B17755D}" type="parTrans" cxnId="{DD8C1D2A-0837-4B72-A081-4987E51CEECA}">
      <dgm:prSet/>
      <dgm:spPr/>
      <dgm:t>
        <a:bodyPr/>
        <a:lstStyle/>
        <a:p>
          <a:endParaRPr lang="en-US"/>
        </a:p>
      </dgm:t>
    </dgm:pt>
    <dgm:pt modelId="{38B74080-5AD5-4493-ADE4-4619E13245B2}">
      <dgm:prSet phldrT="[Text]" custT="1"/>
      <dgm:spPr/>
      <dgm:t>
        <a:bodyPr/>
        <a:lstStyle/>
        <a:p>
          <a:r>
            <a:rPr lang="en-US" sz="3200"/>
            <a:t>Farm Direct $</a:t>
          </a:r>
        </a:p>
      </dgm:t>
    </dgm:pt>
    <dgm:pt modelId="{C8F87D95-E10F-494D-8C2A-AEEC15BA064F}" type="sibTrans" cxnId="{23715CC4-F115-4820-94D8-A640728AFC93}">
      <dgm:prSet/>
      <dgm:spPr/>
      <dgm:t>
        <a:bodyPr/>
        <a:lstStyle/>
        <a:p>
          <a:endParaRPr lang="en-US"/>
        </a:p>
      </dgm:t>
    </dgm:pt>
    <dgm:pt modelId="{F9D1B5DE-C294-4AF2-8D6F-10AC85CB5710}" type="parTrans" cxnId="{23715CC4-F115-4820-94D8-A640728AFC93}">
      <dgm:prSet/>
      <dgm:spPr/>
      <dgm:t>
        <a:bodyPr/>
        <a:lstStyle/>
        <a:p>
          <a:endParaRPr lang="en-US"/>
        </a:p>
      </dgm:t>
    </dgm:pt>
    <dgm:pt modelId="{455B674F-CAF3-4DA5-8F69-B608CF6D8A2C}">
      <dgm:prSet phldrT="[Text]" custT="1"/>
      <dgm:spPr/>
      <dgm:t>
        <a:bodyPr/>
        <a:lstStyle/>
        <a:p>
          <a:r>
            <a:rPr lang="en-US" sz="3200"/>
            <a:t>Farm Direct $</a:t>
          </a:r>
        </a:p>
      </dgm:t>
    </dgm:pt>
    <dgm:pt modelId="{79B704F2-7556-4E71-A00E-18921E8B286E}" type="parTrans" cxnId="{4742A764-3E04-4D20-B896-543D9788584E}">
      <dgm:prSet/>
      <dgm:spPr/>
      <dgm:t>
        <a:bodyPr/>
        <a:lstStyle/>
        <a:p>
          <a:endParaRPr lang="en-US"/>
        </a:p>
      </dgm:t>
    </dgm:pt>
    <dgm:pt modelId="{DF7ABD34-D2B5-4A32-ADE6-AFC7C0B2790F}" type="sibTrans" cxnId="{4742A764-3E04-4D20-B896-543D9788584E}">
      <dgm:prSet/>
      <dgm:spPr/>
      <dgm:t>
        <a:bodyPr/>
        <a:lstStyle/>
        <a:p>
          <a:endParaRPr lang="en-US"/>
        </a:p>
      </dgm:t>
    </dgm:pt>
    <dgm:pt modelId="{50DEEA1D-B82D-4AA5-AA5A-146F3F5D8416}" type="pres">
      <dgm:prSet presAssocID="{C635E6A2-8873-4CC4-99EF-9EC04AFA59EF}" presName="linearFlow" presStyleCnt="0">
        <dgm:presLayoutVars>
          <dgm:dir/>
          <dgm:animLvl val="lvl"/>
          <dgm:resizeHandles val="exact"/>
        </dgm:presLayoutVars>
      </dgm:prSet>
      <dgm:spPr/>
    </dgm:pt>
    <dgm:pt modelId="{5FDB90A8-B389-4101-9DAA-7BA649C2CAB5}" type="pres">
      <dgm:prSet presAssocID="{8536AF18-8C65-40BF-95EC-BD0DDFD28F5F}" presName="composite" presStyleCnt="0"/>
      <dgm:spPr/>
    </dgm:pt>
    <dgm:pt modelId="{550A28FE-8329-46BF-9085-272A39E8C30B}" type="pres">
      <dgm:prSet presAssocID="{8536AF18-8C65-40BF-95EC-BD0DDFD28F5F}" presName="parTx" presStyleLbl="node1" presStyleIdx="0" presStyleCnt="3">
        <dgm:presLayoutVars>
          <dgm:chMax val="0"/>
          <dgm:chPref val="0"/>
          <dgm:bulletEnabled val="1"/>
        </dgm:presLayoutVars>
      </dgm:prSet>
      <dgm:spPr/>
    </dgm:pt>
    <dgm:pt modelId="{792B4866-1A00-4FEB-9A03-0D93043068B0}" type="pres">
      <dgm:prSet presAssocID="{8536AF18-8C65-40BF-95EC-BD0DDFD28F5F}" presName="parSh" presStyleLbl="node1" presStyleIdx="0" presStyleCnt="3"/>
      <dgm:spPr/>
    </dgm:pt>
    <dgm:pt modelId="{F4ABED8B-4277-4123-A4B7-32590CC3B7CB}" type="pres">
      <dgm:prSet presAssocID="{8536AF18-8C65-40BF-95EC-BD0DDFD28F5F}" presName="desTx" presStyleLbl="fgAcc1" presStyleIdx="0" presStyleCnt="3" custScaleX="115519">
        <dgm:presLayoutVars>
          <dgm:bulletEnabled val="1"/>
        </dgm:presLayoutVars>
      </dgm:prSet>
      <dgm:spPr/>
    </dgm:pt>
    <dgm:pt modelId="{14708D4A-4BBD-4BEC-AA9C-E3BDE9258EA8}" type="pres">
      <dgm:prSet presAssocID="{FEBC86BE-B1BA-4F07-8AFE-D2A1562F10B9}" presName="sibTrans" presStyleLbl="sibTrans2D1" presStyleIdx="0" presStyleCnt="2"/>
      <dgm:spPr/>
    </dgm:pt>
    <dgm:pt modelId="{8DE41FF3-DB9F-40F7-ABBA-39759EDD2536}" type="pres">
      <dgm:prSet presAssocID="{FEBC86BE-B1BA-4F07-8AFE-D2A1562F10B9}" presName="connTx" presStyleLbl="sibTrans2D1" presStyleIdx="0" presStyleCnt="2"/>
      <dgm:spPr/>
    </dgm:pt>
    <dgm:pt modelId="{85D668BC-536C-4C4B-B15B-4F13273D3C57}" type="pres">
      <dgm:prSet presAssocID="{02595F8B-74B3-45F6-ABFE-46B6476FD57C}" presName="composite" presStyleCnt="0"/>
      <dgm:spPr/>
    </dgm:pt>
    <dgm:pt modelId="{1CCBEFE6-FCE3-4D17-8A02-7A9A2C128CDD}" type="pres">
      <dgm:prSet presAssocID="{02595F8B-74B3-45F6-ABFE-46B6476FD57C}" presName="parTx" presStyleLbl="node1" presStyleIdx="0" presStyleCnt="3">
        <dgm:presLayoutVars>
          <dgm:chMax val="0"/>
          <dgm:chPref val="0"/>
          <dgm:bulletEnabled val="1"/>
        </dgm:presLayoutVars>
      </dgm:prSet>
      <dgm:spPr/>
    </dgm:pt>
    <dgm:pt modelId="{AB9D3869-2363-4874-A0E8-3E25A68A57C3}" type="pres">
      <dgm:prSet presAssocID="{02595F8B-74B3-45F6-ABFE-46B6476FD57C}" presName="parSh" presStyleLbl="node1" presStyleIdx="1" presStyleCnt="3"/>
      <dgm:spPr/>
    </dgm:pt>
    <dgm:pt modelId="{DA9128C0-95C7-4F8F-90B2-B11F397F5CE6}" type="pres">
      <dgm:prSet presAssocID="{02595F8B-74B3-45F6-ABFE-46B6476FD57C}" presName="desTx" presStyleLbl="fgAcc1" presStyleIdx="1" presStyleCnt="3" custScaleX="122082">
        <dgm:presLayoutVars>
          <dgm:bulletEnabled val="1"/>
        </dgm:presLayoutVars>
      </dgm:prSet>
      <dgm:spPr/>
    </dgm:pt>
    <dgm:pt modelId="{FEA69453-282C-487C-8EDC-20B3962FD925}" type="pres">
      <dgm:prSet presAssocID="{45C7A981-2B55-441D-B89B-0170B503D320}" presName="sibTrans" presStyleLbl="sibTrans2D1" presStyleIdx="1" presStyleCnt="2"/>
      <dgm:spPr/>
    </dgm:pt>
    <dgm:pt modelId="{CBE16768-4F6B-4904-8EF1-D3309B814F45}" type="pres">
      <dgm:prSet presAssocID="{45C7A981-2B55-441D-B89B-0170B503D320}" presName="connTx" presStyleLbl="sibTrans2D1" presStyleIdx="1" presStyleCnt="2"/>
      <dgm:spPr/>
    </dgm:pt>
    <dgm:pt modelId="{58CA117E-CE1D-4ABC-86F8-3690109FEF7D}" type="pres">
      <dgm:prSet presAssocID="{A9BEB998-09B4-4F22-8FD6-A39F16369D2E}" presName="composite" presStyleCnt="0"/>
      <dgm:spPr/>
    </dgm:pt>
    <dgm:pt modelId="{419FD403-22EA-484F-AD7F-EC709E50F7F0}" type="pres">
      <dgm:prSet presAssocID="{A9BEB998-09B4-4F22-8FD6-A39F16369D2E}" presName="parTx" presStyleLbl="node1" presStyleIdx="1" presStyleCnt="3">
        <dgm:presLayoutVars>
          <dgm:chMax val="0"/>
          <dgm:chPref val="0"/>
          <dgm:bulletEnabled val="1"/>
        </dgm:presLayoutVars>
      </dgm:prSet>
      <dgm:spPr/>
    </dgm:pt>
    <dgm:pt modelId="{DB016A45-C324-4DED-B389-2FE2E2AA4EF7}" type="pres">
      <dgm:prSet presAssocID="{A9BEB998-09B4-4F22-8FD6-A39F16369D2E}" presName="parSh" presStyleLbl="node1" presStyleIdx="2" presStyleCnt="3"/>
      <dgm:spPr/>
    </dgm:pt>
    <dgm:pt modelId="{A280017C-F9A4-4831-9EFA-9ED5A659C41E}" type="pres">
      <dgm:prSet presAssocID="{A9BEB998-09B4-4F22-8FD6-A39F16369D2E}" presName="desTx" presStyleLbl="fgAcc1" presStyleIdx="2" presStyleCnt="3" custScaleX="115650">
        <dgm:presLayoutVars>
          <dgm:bulletEnabled val="1"/>
        </dgm:presLayoutVars>
      </dgm:prSet>
      <dgm:spPr/>
    </dgm:pt>
  </dgm:ptLst>
  <dgm:cxnLst>
    <dgm:cxn modelId="{0D65C901-0B07-446D-94F8-C1FFDA16193A}" type="presOf" srcId="{8536AF18-8C65-40BF-95EC-BD0DDFD28F5F}" destId="{792B4866-1A00-4FEB-9A03-0D93043068B0}" srcOrd="1" destOrd="0" presId="urn:microsoft.com/office/officeart/2005/8/layout/process3"/>
    <dgm:cxn modelId="{93069A07-AD12-4014-AF62-A6D3FBE898F8}" type="presOf" srcId="{DA50F0D6-B75D-4DD3-91DA-95838A4385F1}" destId="{F4ABED8B-4277-4123-A4B7-32590CC3B7CB}" srcOrd="0" destOrd="0" presId="urn:microsoft.com/office/officeart/2005/8/layout/process3"/>
    <dgm:cxn modelId="{D0E87012-B455-464A-9761-CB183BDC64EA}" type="presOf" srcId="{8301527D-99D1-4D4E-800B-F06BA3262484}" destId="{DA9128C0-95C7-4F8F-90B2-B11F397F5CE6}" srcOrd="0" destOrd="3" presId="urn:microsoft.com/office/officeart/2005/8/layout/process3"/>
    <dgm:cxn modelId="{7737A716-F4BE-4449-8533-2A5C95C5A4F3}" type="presOf" srcId="{616EBDA4-3F12-4833-82FB-726C42DE98BA}" destId="{F4ABED8B-4277-4123-A4B7-32590CC3B7CB}" srcOrd="0" destOrd="2" presId="urn:microsoft.com/office/officeart/2005/8/layout/process3"/>
    <dgm:cxn modelId="{800A4B1E-0592-4AA9-A3F0-853FA8ED4D86}" type="presOf" srcId="{455B674F-CAF3-4DA5-8F69-B608CF6D8A2C}" destId="{F4ABED8B-4277-4123-A4B7-32590CC3B7CB}" srcOrd="0" destOrd="4" presId="urn:microsoft.com/office/officeart/2005/8/layout/process3"/>
    <dgm:cxn modelId="{5F13751F-8D31-489F-949F-865BCDBFF24F}" srcId="{A9BEB998-09B4-4F22-8FD6-A39F16369D2E}" destId="{925DAD9E-8C0C-42C1-AE8F-701911634C33}" srcOrd="0" destOrd="0" parTransId="{E3EFCC9A-8A0E-4A5E-8AB5-232766B70505}" sibTransId="{6C41B48B-F917-4294-B445-C13197B1CCA0}"/>
    <dgm:cxn modelId="{DD8C1D2A-0837-4B72-A081-4987E51CEECA}" srcId="{8536AF18-8C65-40BF-95EC-BD0DDFD28F5F}" destId="{616EBDA4-3F12-4833-82FB-726C42DE98BA}" srcOrd="2" destOrd="0" parTransId="{04C7B23B-6041-49A9-A359-84646B17755D}" sibTransId="{37D4767C-74C4-4DFE-BF83-2BD17ADFFC5A}"/>
    <dgm:cxn modelId="{EFB2892B-E2C4-4EA8-A01F-209A70374DA7}" type="presOf" srcId="{02595F8B-74B3-45F6-ABFE-46B6476FD57C}" destId="{AB9D3869-2363-4874-A0E8-3E25A68A57C3}" srcOrd="1" destOrd="0" presId="urn:microsoft.com/office/officeart/2005/8/layout/process3"/>
    <dgm:cxn modelId="{8999EC2C-0504-4785-B68E-8F07EB7FCC58}" type="presOf" srcId="{85F4AC68-839E-415E-A350-AF54C19BD8D3}" destId="{F4ABED8B-4277-4123-A4B7-32590CC3B7CB}" srcOrd="0" destOrd="3" presId="urn:microsoft.com/office/officeart/2005/8/layout/process3"/>
    <dgm:cxn modelId="{FFE0342E-50A1-43C0-B3CF-3124AB43FAAF}" type="presOf" srcId="{FEBC86BE-B1BA-4F07-8AFE-D2A1562F10B9}" destId="{8DE41FF3-DB9F-40F7-ABBA-39759EDD2536}" srcOrd="1" destOrd="0" presId="urn:microsoft.com/office/officeart/2005/8/layout/process3"/>
    <dgm:cxn modelId="{B5127C37-AA4A-4738-8672-E55795535921}" srcId="{A9BEB998-09B4-4F22-8FD6-A39F16369D2E}" destId="{5C5019DA-CEAF-4A5C-B0CD-1D5CB9E331B8}" srcOrd="2" destOrd="0" parTransId="{D3E4D09E-65E1-42EC-923D-9D24C948AB99}" sibTransId="{957067FA-22D4-4299-B597-D155F05852F5}"/>
    <dgm:cxn modelId="{0404FE38-DED2-4872-ABE3-BC7D1217F63C}" srcId="{C635E6A2-8873-4CC4-99EF-9EC04AFA59EF}" destId="{02595F8B-74B3-45F6-ABFE-46B6476FD57C}" srcOrd="1" destOrd="0" parTransId="{E85445C8-780E-4AFC-9246-4A1ABD1DB43E}" sibTransId="{45C7A981-2B55-441D-B89B-0170B503D320}"/>
    <dgm:cxn modelId="{3F659F64-86BD-48D7-8B21-859A73412C7C}" type="presOf" srcId="{38B74080-5AD5-4493-ADE4-4619E13245B2}" destId="{DA9128C0-95C7-4F8F-90B2-B11F397F5CE6}" srcOrd="0" destOrd="2" presId="urn:microsoft.com/office/officeart/2005/8/layout/process3"/>
    <dgm:cxn modelId="{4742A764-3E04-4D20-B896-543D9788584E}" srcId="{8536AF18-8C65-40BF-95EC-BD0DDFD28F5F}" destId="{455B674F-CAF3-4DA5-8F69-B608CF6D8A2C}" srcOrd="4" destOrd="0" parTransId="{79B704F2-7556-4E71-A00E-18921E8B286E}" sibTransId="{DF7ABD34-D2B5-4A32-ADE6-AFC7C0B2790F}"/>
    <dgm:cxn modelId="{EF2C926E-7D8D-4815-AA0F-C8C78EA8E542}" srcId="{A9BEB998-09B4-4F22-8FD6-A39F16369D2E}" destId="{AB331B36-79DC-4B73-BE16-9CB29CEDE352}" srcOrd="3" destOrd="0" parTransId="{433BAED7-59C0-4399-9FAB-E28039B36CE4}" sibTransId="{33F1FA69-3191-4695-9C8B-65DB21BAF2F4}"/>
    <dgm:cxn modelId="{4AEE686F-8900-4E7E-9EEC-ABB54B458603}" srcId="{02595F8B-74B3-45F6-ABFE-46B6476FD57C}" destId="{15499BC9-70EC-4B7C-B9F3-F91501043FB1}" srcOrd="1" destOrd="0" parTransId="{9AF68B23-4DED-4AF1-800F-E129FCA6A1E5}" sibTransId="{952C0B19-5D5C-4EDF-873A-D54FA05E3766}"/>
    <dgm:cxn modelId="{85F0EE4F-555E-4F9B-90E5-2AB990BCA2FC}" type="presOf" srcId="{AB331B36-79DC-4B73-BE16-9CB29CEDE352}" destId="{A280017C-F9A4-4831-9EFA-9ED5A659C41E}" srcOrd="0" destOrd="3" presId="urn:microsoft.com/office/officeart/2005/8/layout/process3"/>
    <dgm:cxn modelId="{FD412D72-591E-40B4-8800-1FF06A652563}" type="presOf" srcId="{45C7A981-2B55-441D-B89B-0170B503D320}" destId="{CBE16768-4F6B-4904-8EF1-D3309B814F45}" srcOrd="1" destOrd="0" presId="urn:microsoft.com/office/officeart/2005/8/layout/process3"/>
    <dgm:cxn modelId="{BB039075-EE57-4226-AC0D-48176F55E203}" type="presOf" srcId="{FEBC86BE-B1BA-4F07-8AFE-D2A1562F10B9}" destId="{14708D4A-4BBD-4BEC-AA9C-E3BDE9258EA8}" srcOrd="0" destOrd="0" presId="urn:microsoft.com/office/officeart/2005/8/layout/process3"/>
    <dgm:cxn modelId="{9354BD5A-119A-4058-94A4-C3EA581AA373}" type="presOf" srcId="{85EFEBF5-22D4-4F80-9EBA-28F0C31B3751}" destId="{A280017C-F9A4-4831-9EFA-9ED5A659C41E}" srcOrd="0" destOrd="1" presId="urn:microsoft.com/office/officeart/2005/8/layout/process3"/>
    <dgm:cxn modelId="{8E39A77B-283F-46FA-8BA0-80FC2887C66B}" srcId="{02595F8B-74B3-45F6-ABFE-46B6476FD57C}" destId="{8301527D-99D1-4D4E-800B-F06BA3262484}" srcOrd="3" destOrd="0" parTransId="{665DCAA2-40E1-4283-8747-EBD75B36BC90}" sibTransId="{EB73BE88-2DD5-4C32-B879-51F7E3EECC18}"/>
    <dgm:cxn modelId="{2C90D57D-9424-4294-98D1-F64F4C3FB843}" type="presOf" srcId="{8536AF18-8C65-40BF-95EC-BD0DDFD28F5F}" destId="{550A28FE-8329-46BF-9085-272A39E8C30B}" srcOrd="0" destOrd="0" presId="urn:microsoft.com/office/officeart/2005/8/layout/process3"/>
    <dgm:cxn modelId="{ACB6A17E-18EF-489F-97E0-FF9D3FAEF03C}" type="presOf" srcId="{D305EF0B-9230-4C04-9A26-2B463160E056}" destId="{F4ABED8B-4277-4123-A4B7-32590CC3B7CB}" srcOrd="0" destOrd="1" presId="urn:microsoft.com/office/officeart/2005/8/layout/process3"/>
    <dgm:cxn modelId="{92B3F97F-8BF4-4A5E-A4E1-3E25F1A8527A}" type="presOf" srcId="{45C7A981-2B55-441D-B89B-0170B503D320}" destId="{FEA69453-282C-487C-8EDC-20B3962FD925}" srcOrd="0" destOrd="0" presId="urn:microsoft.com/office/officeart/2005/8/layout/process3"/>
    <dgm:cxn modelId="{DF77F089-CA3C-4E7D-83E4-3FE90D7228B2}" type="presOf" srcId="{15499BC9-70EC-4B7C-B9F3-F91501043FB1}" destId="{DA9128C0-95C7-4F8F-90B2-B11F397F5CE6}" srcOrd="0" destOrd="1" presId="urn:microsoft.com/office/officeart/2005/8/layout/process3"/>
    <dgm:cxn modelId="{EBD35196-118D-48E7-B17A-191D953BC7BC}" type="presOf" srcId="{C635E6A2-8873-4CC4-99EF-9EC04AFA59EF}" destId="{50DEEA1D-B82D-4AA5-AA5A-146F3F5D8416}" srcOrd="0" destOrd="0" presId="urn:microsoft.com/office/officeart/2005/8/layout/process3"/>
    <dgm:cxn modelId="{578507B4-61EE-44E1-9FB2-FFBE3E83EC0D}" srcId="{A9BEB998-09B4-4F22-8FD6-A39F16369D2E}" destId="{85EFEBF5-22D4-4F80-9EBA-28F0C31B3751}" srcOrd="1" destOrd="0" parTransId="{F3F6A205-1DB0-44C3-B563-1F28A0646546}" sibTransId="{9289DFC5-C81A-4345-B68A-85B0C766AEB7}"/>
    <dgm:cxn modelId="{1BF8E0C0-5557-4340-AE57-A5F83AAFA059}" type="presOf" srcId="{A9BEB998-09B4-4F22-8FD6-A39F16369D2E}" destId="{419FD403-22EA-484F-AD7F-EC709E50F7F0}" srcOrd="0" destOrd="0" presId="urn:microsoft.com/office/officeart/2005/8/layout/process3"/>
    <dgm:cxn modelId="{23715CC4-F115-4820-94D8-A640728AFC93}" srcId="{02595F8B-74B3-45F6-ABFE-46B6476FD57C}" destId="{38B74080-5AD5-4493-ADE4-4619E13245B2}" srcOrd="2" destOrd="0" parTransId="{F9D1B5DE-C294-4AF2-8D6F-10AC85CB5710}" sibTransId="{C8F87D95-E10F-494D-8C2A-AEEC15BA064F}"/>
    <dgm:cxn modelId="{076F9AC6-33E7-47C8-86F1-6A98D4D578F1}" type="presOf" srcId="{A9BEB998-09B4-4F22-8FD6-A39F16369D2E}" destId="{DB016A45-C324-4DED-B389-2FE2E2AA4EF7}" srcOrd="1" destOrd="0" presId="urn:microsoft.com/office/officeart/2005/8/layout/process3"/>
    <dgm:cxn modelId="{6ED6E9CC-7988-455B-B4BD-A4E430D39B7D}" srcId="{C635E6A2-8873-4CC4-99EF-9EC04AFA59EF}" destId="{A9BEB998-09B4-4F22-8FD6-A39F16369D2E}" srcOrd="2" destOrd="0" parTransId="{90578D12-EB3B-47C3-B8F3-09112A09D927}" sibTransId="{39A7B157-B86C-448D-844F-71632702EDA9}"/>
    <dgm:cxn modelId="{78810AD1-25C1-4C06-AE36-9921D66F0652}" srcId="{C635E6A2-8873-4CC4-99EF-9EC04AFA59EF}" destId="{8536AF18-8C65-40BF-95EC-BD0DDFD28F5F}" srcOrd="0" destOrd="0" parTransId="{AB4CA59B-0E5F-4E40-8C49-092D8C6C9939}" sibTransId="{FEBC86BE-B1BA-4F07-8AFE-D2A1562F10B9}"/>
    <dgm:cxn modelId="{C991FED4-51D7-42DD-AC4A-0E9E10E46B09}" type="presOf" srcId="{5C5019DA-CEAF-4A5C-B0CD-1D5CB9E331B8}" destId="{A280017C-F9A4-4831-9EFA-9ED5A659C41E}" srcOrd="0" destOrd="2" presId="urn:microsoft.com/office/officeart/2005/8/layout/process3"/>
    <dgm:cxn modelId="{0AC13DD8-1B4F-4407-800A-22CCE2829E23}" type="presOf" srcId="{37667617-7658-4833-BD5F-4936A7D2CD86}" destId="{DA9128C0-95C7-4F8F-90B2-B11F397F5CE6}" srcOrd="0" destOrd="0" presId="urn:microsoft.com/office/officeart/2005/8/layout/process3"/>
    <dgm:cxn modelId="{326AEEDB-08A7-4949-92D7-D1F82B4B63D4}" srcId="{8536AF18-8C65-40BF-95EC-BD0DDFD28F5F}" destId="{D305EF0B-9230-4C04-9A26-2B463160E056}" srcOrd="1" destOrd="0" parTransId="{0F37808F-70C2-4C1D-BD1E-BF72B4547BC0}" sibTransId="{BB5C4233-08A5-4040-B4B6-79B4DE3AB556}"/>
    <dgm:cxn modelId="{7CC103DF-1FCD-4A41-826E-AAC37EB5B84B}" type="presOf" srcId="{925DAD9E-8C0C-42C1-AE8F-701911634C33}" destId="{A280017C-F9A4-4831-9EFA-9ED5A659C41E}" srcOrd="0" destOrd="0" presId="urn:microsoft.com/office/officeart/2005/8/layout/process3"/>
    <dgm:cxn modelId="{07F98EEB-3A0D-4745-8639-3C4C16C0012F}" type="presOf" srcId="{02595F8B-74B3-45F6-ABFE-46B6476FD57C}" destId="{1CCBEFE6-FCE3-4D17-8A02-7A9A2C128CDD}" srcOrd="0" destOrd="0" presId="urn:microsoft.com/office/officeart/2005/8/layout/process3"/>
    <dgm:cxn modelId="{20D83BEF-F839-41EC-A9C3-7431F998D8FC}" srcId="{8536AF18-8C65-40BF-95EC-BD0DDFD28F5F}" destId="{DA50F0D6-B75D-4DD3-91DA-95838A4385F1}" srcOrd="0" destOrd="0" parTransId="{7C379B5D-DC72-4BEC-85E8-01740A788A63}" sibTransId="{0E41366A-F835-45B7-A7B4-B017E2AB0F0A}"/>
    <dgm:cxn modelId="{C1995AF1-618C-4F16-A3A7-BADE263D5A57}" srcId="{02595F8B-74B3-45F6-ABFE-46B6476FD57C}" destId="{37667617-7658-4833-BD5F-4936A7D2CD86}" srcOrd="0" destOrd="0" parTransId="{0084B98A-B36B-43B0-92E3-F3C5C4D7FA7D}" sibTransId="{D6C48293-368F-46FE-897E-3B0C1934A288}"/>
    <dgm:cxn modelId="{D5C527FE-CDA8-4B89-B4DC-0AC8B095CA04}" srcId="{8536AF18-8C65-40BF-95EC-BD0DDFD28F5F}" destId="{85F4AC68-839E-415E-A350-AF54C19BD8D3}" srcOrd="3" destOrd="0" parTransId="{C2B69DB8-4905-4C07-95B6-D007AEB74FBD}" sibTransId="{F434B1C2-A32D-4A15-9D99-A1E45891E4FC}"/>
    <dgm:cxn modelId="{BB2E8FBF-4B9D-4648-84A5-9B52DDF32D89}" type="presParOf" srcId="{50DEEA1D-B82D-4AA5-AA5A-146F3F5D8416}" destId="{5FDB90A8-B389-4101-9DAA-7BA649C2CAB5}" srcOrd="0" destOrd="0" presId="urn:microsoft.com/office/officeart/2005/8/layout/process3"/>
    <dgm:cxn modelId="{B8F6BB12-E5F8-4058-AAD0-DF5A242854C0}" type="presParOf" srcId="{5FDB90A8-B389-4101-9DAA-7BA649C2CAB5}" destId="{550A28FE-8329-46BF-9085-272A39E8C30B}" srcOrd="0" destOrd="0" presId="urn:microsoft.com/office/officeart/2005/8/layout/process3"/>
    <dgm:cxn modelId="{C1AEACAF-784A-465E-90BB-0D32076D436C}" type="presParOf" srcId="{5FDB90A8-B389-4101-9DAA-7BA649C2CAB5}" destId="{792B4866-1A00-4FEB-9A03-0D93043068B0}" srcOrd="1" destOrd="0" presId="urn:microsoft.com/office/officeart/2005/8/layout/process3"/>
    <dgm:cxn modelId="{5190F858-815F-4031-8A64-BD84E1793B58}" type="presParOf" srcId="{5FDB90A8-B389-4101-9DAA-7BA649C2CAB5}" destId="{F4ABED8B-4277-4123-A4B7-32590CC3B7CB}" srcOrd="2" destOrd="0" presId="urn:microsoft.com/office/officeart/2005/8/layout/process3"/>
    <dgm:cxn modelId="{2FBF9028-A7B2-4CF3-B342-088FD63CCB57}" type="presParOf" srcId="{50DEEA1D-B82D-4AA5-AA5A-146F3F5D8416}" destId="{14708D4A-4BBD-4BEC-AA9C-E3BDE9258EA8}" srcOrd="1" destOrd="0" presId="urn:microsoft.com/office/officeart/2005/8/layout/process3"/>
    <dgm:cxn modelId="{DFA98D1B-E746-4E8C-9FDC-6479C7A54D46}" type="presParOf" srcId="{14708D4A-4BBD-4BEC-AA9C-E3BDE9258EA8}" destId="{8DE41FF3-DB9F-40F7-ABBA-39759EDD2536}" srcOrd="0" destOrd="0" presId="urn:microsoft.com/office/officeart/2005/8/layout/process3"/>
    <dgm:cxn modelId="{6ECFD74D-A371-4DD3-9433-BD4EDAED5C95}" type="presParOf" srcId="{50DEEA1D-B82D-4AA5-AA5A-146F3F5D8416}" destId="{85D668BC-536C-4C4B-B15B-4F13273D3C57}" srcOrd="2" destOrd="0" presId="urn:microsoft.com/office/officeart/2005/8/layout/process3"/>
    <dgm:cxn modelId="{5F812B80-92BC-4473-A228-E41A00C821C1}" type="presParOf" srcId="{85D668BC-536C-4C4B-B15B-4F13273D3C57}" destId="{1CCBEFE6-FCE3-4D17-8A02-7A9A2C128CDD}" srcOrd="0" destOrd="0" presId="urn:microsoft.com/office/officeart/2005/8/layout/process3"/>
    <dgm:cxn modelId="{0FDCD3CE-EFFE-4778-B217-B97FED7D2C17}" type="presParOf" srcId="{85D668BC-536C-4C4B-B15B-4F13273D3C57}" destId="{AB9D3869-2363-4874-A0E8-3E25A68A57C3}" srcOrd="1" destOrd="0" presId="urn:microsoft.com/office/officeart/2005/8/layout/process3"/>
    <dgm:cxn modelId="{64C3CA4A-B5E0-4799-9A0F-BE46C2C51E3F}" type="presParOf" srcId="{85D668BC-536C-4C4B-B15B-4F13273D3C57}" destId="{DA9128C0-95C7-4F8F-90B2-B11F397F5CE6}" srcOrd="2" destOrd="0" presId="urn:microsoft.com/office/officeart/2005/8/layout/process3"/>
    <dgm:cxn modelId="{0B54B18B-9688-4F9B-8595-8BE19D7AF6D8}" type="presParOf" srcId="{50DEEA1D-B82D-4AA5-AA5A-146F3F5D8416}" destId="{FEA69453-282C-487C-8EDC-20B3962FD925}" srcOrd="3" destOrd="0" presId="urn:microsoft.com/office/officeart/2005/8/layout/process3"/>
    <dgm:cxn modelId="{BFB9EA48-3A3C-4E17-ACF6-96DE03312A5B}" type="presParOf" srcId="{FEA69453-282C-487C-8EDC-20B3962FD925}" destId="{CBE16768-4F6B-4904-8EF1-D3309B814F45}" srcOrd="0" destOrd="0" presId="urn:microsoft.com/office/officeart/2005/8/layout/process3"/>
    <dgm:cxn modelId="{286A0AF1-470A-46A6-8104-CF8F47986128}" type="presParOf" srcId="{50DEEA1D-B82D-4AA5-AA5A-146F3F5D8416}" destId="{58CA117E-CE1D-4ABC-86F8-3690109FEF7D}" srcOrd="4" destOrd="0" presId="urn:microsoft.com/office/officeart/2005/8/layout/process3"/>
    <dgm:cxn modelId="{7480C507-C606-4247-ADC2-8EFF89C9FB12}" type="presParOf" srcId="{58CA117E-CE1D-4ABC-86F8-3690109FEF7D}" destId="{419FD403-22EA-484F-AD7F-EC709E50F7F0}" srcOrd="0" destOrd="0" presId="urn:microsoft.com/office/officeart/2005/8/layout/process3"/>
    <dgm:cxn modelId="{2FB51A37-9D4D-4FD0-8622-3E0EB4FABA52}" type="presParOf" srcId="{58CA117E-CE1D-4ABC-86F8-3690109FEF7D}" destId="{DB016A45-C324-4DED-B389-2FE2E2AA4EF7}" srcOrd="1" destOrd="0" presId="urn:microsoft.com/office/officeart/2005/8/layout/process3"/>
    <dgm:cxn modelId="{A094EC61-9C78-406B-80AD-A0694C7A802B}" type="presParOf" srcId="{58CA117E-CE1D-4ABC-86F8-3690109FEF7D}" destId="{A280017C-F9A4-4831-9EFA-9ED5A659C41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35E6A2-8873-4CC4-99EF-9EC04AFA59EF}" type="doc">
      <dgm:prSet loTypeId="urn:microsoft.com/office/officeart/2005/8/layout/StepDownProcess" loCatId="process" qsTypeId="urn:microsoft.com/office/officeart/2005/8/quickstyle/simple5" qsCatId="simple" csTypeId="urn:microsoft.com/office/officeart/2005/8/colors/colorful5" csCatId="colorful" phldr="1"/>
      <dgm:spPr/>
      <dgm:t>
        <a:bodyPr/>
        <a:lstStyle/>
        <a:p>
          <a:endParaRPr lang="en-US"/>
        </a:p>
      </dgm:t>
    </dgm:pt>
    <dgm:pt modelId="{A9BEB998-09B4-4F22-8FD6-A39F16369D2E}">
      <dgm:prSet phldrT="[Text]"/>
      <dgm:spPr/>
      <dgm:t>
        <a:bodyPr/>
        <a:lstStyle/>
        <a:p>
          <a:r>
            <a:rPr lang="en-US">
              <a:latin typeface="+mn-lt"/>
            </a:rPr>
            <a:t>Your agency</a:t>
          </a:r>
        </a:p>
      </dgm:t>
    </dgm:pt>
    <dgm:pt modelId="{90578D12-EB3B-47C3-B8F3-09112A09D927}" type="parTrans" cxnId="{6ED6E9CC-7988-455B-B4BD-A4E430D39B7D}">
      <dgm:prSet/>
      <dgm:spPr/>
      <dgm:t>
        <a:bodyPr/>
        <a:lstStyle/>
        <a:p>
          <a:endParaRPr lang="en-US"/>
        </a:p>
      </dgm:t>
    </dgm:pt>
    <dgm:pt modelId="{39A7B157-B86C-448D-844F-71632702EDA9}" type="sibTrans" cxnId="{6ED6E9CC-7988-455B-B4BD-A4E430D39B7D}">
      <dgm:prSet/>
      <dgm:spPr/>
      <dgm:t>
        <a:bodyPr/>
        <a:lstStyle/>
        <a:p>
          <a:endParaRPr lang="en-US"/>
        </a:p>
      </dgm:t>
    </dgm:pt>
    <dgm:pt modelId="{925DAD9E-8C0C-42C1-AE8F-701911634C33}">
      <dgm:prSet phldrT="[Text]"/>
      <dgm:spPr/>
      <dgm:t>
        <a:bodyPr/>
        <a:lstStyle/>
        <a:p>
          <a:endParaRPr lang="en-US"/>
        </a:p>
      </dgm:t>
    </dgm:pt>
    <dgm:pt modelId="{E3EFCC9A-8A0E-4A5E-8AB5-232766B70505}" type="parTrans" cxnId="{5F13751F-8D31-489F-949F-865BCDBFF24F}">
      <dgm:prSet/>
      <dgm:spPr/>
      <dgm:t>
        <a:bodyPr/>
        <a:lstStyle/>
        <a:p>
          <a:endParaRPr lang="en-US"/>
        </a:p>
      </dgm:t>
    </dgm:pt>
    <dgm:pt modelId="{6C41B48B-F917-4294-B445-C13197B1CCA0}" type="sibTrans" cxnId="{5F13751F-8D31-489F-949F-865BCDBFF24F}">
      <dgm:prSet/>
      <dgm:spPr/>
      <dgm:t>
        <a:bodyPr/>
        <a:lstStyle/>
        <a:p>
          <a:endParaRPr lang="en-US"/>
        </a:p>
      </dgm:t>
    </dgm:pt>
    <dgm:pt modelId="{15499BC9-70EC-4B7C-B9F3-F91501043FB1}">
      <dgm:prSet phldrT="[Text]"/>
      <dgm:spPr/>
      <dgm:t>
        <a:bodyPr/>
        <a:lstStyle/>
        <a:p>
          <a:endParaRPr lang="en-US"/>
        </a:p>
      </dgm:t>
    </dgm:pt>
    <dgm:pt modelId="{952C0B19-5D5C-4EDF-873A-D54FA05E3766}" type="sibTrans" cxnId="{4AEE686F-8900-4E7E-9EEC-ABB54B458603}">
      <dgm:prSet/>
      <dgm:spPr/>
      <dgm:t>
        <a:bodyPr/>
        <a:lstStyle/>
        <a:p>
          <a:endParaRPr lang="en-US"/>
        </a:p>
      </dgm:t>
    </dgm:pt>
    <dgm:pt modelId="{9AF68B23-4DED-4AF1-800F-E129FCA6A1E5}" type="parTrans" cxnId="{4AEE686F-8900-4E7E-9EEC-ABB54B458603}">
      <dgm:prSet/>
      <dgm:spPr/>
      <dgm:t>
        <a:bodyPr/>
        <a:lstStyle/>
        <a:p>
          <a:endParaRPr lang="en-US"/>
        </a:p>
      </dgm:t>
    </dgm:pt>
    <dgm:pt modelId="{B6E76A67-59B0-4848-86A9-95CAEA2C5E52}" type="pres">
      <dgm:prSet presAssocID="{C635E6A2-8873-4CC4-99EF-9EC04AFA59EF}" presName="rootnode" presStyleCnt="0">
        <dgm:presLayoutVars>
          <dgm:chMax/>
          <dgm:chPref/>
          <dgm:dir/>
          <dgm:animLvl val="lvl"/>
        </dgm:presLayoutVars>
      </dgm:prSet>
      <dgm:spPr/>
    </dgm:pt>
    <dgm:pt modelId="{3C34926B-71BA-4678-9000-8B2DFD59007F}" type="pres">
      <dgm:prSet presAssocID="{15499BC9-70EC-4B7C-B9F3-F91501043FB1}" presName="composite" presStyleCnt="0"/>
      <dgm:spPr/>
    </dgm:pt>
    <dgm:pt modelId="{A44EBFBC-4F34-42DB-B195-70488B0C96AD}" type="pres">
      <dgm:prSet presAssocID="{15499BC9-70EC-4B7C-B9F3-F91501043FB1}" presName="bentUpArrow1" presStyleLbl="alignImgPlace1" presStyleIdx="0" presStyleCnt="1"/>
      <dgm:spPr/>
    </dgm:pt>
    <dgm:pt modelId="{093C16C8-1BE1-498B-931F-F6C5E51035F6}" type="pres">
      <dgm:prSet presAssocID="{15499BC9-70EC-4B7C-B9F3-F91501043FB1}" presName="ParentText" presStyleLbl="node1" presStyleIdx="0" presStyleCnt="2">
        <dgm:presLayoutVars>
          <dgm:chMax val="1"/>
          <dgm:chPref val="1"/>
          <dgm:bulletEnabled val="1"/>
        </dgm:presLayoutVars>
      </dgm:prSet>
      <dgm:spPr/>
    </dgm:pt>
    <dgm:pt modelId="{ACA05353-6270-40F5-80E9-0CB3ADB7612D}" type="pres">
      <dgm:prSet presAssocID="{15499BC9-70EC-4B7C-B9F3-F91501043FB1}" presName="ChildText" presStyleLbl="revTx" presStyleIdx="0" presStyleCnt="2">
        <dgm:presLayoutVars>
          <dgm:chMax val="0"/>
          <dgm:chPref val="0"/>
          <dgm:bulletEnabled val="1"/>
        </dgm:presLayoutVars>
      </dgm:prSet>
      <dgm:spPr/>
    </dgm:pt>
    <dgm:pt modelId="{012461EF-2825-4E38-9B42-FAE8715A2FEE}" type="pres">
      <dgm:prSet presAssocID="{952C0B19-5D5C-4EDF-873A-D54FA05E3766}" presName="sibTrans" presStyleCnt="0"/>
      <dgm:spPr/>
    </dgm:pt>
    <dgm:pt modelId="{43F06163-E345-428C-97A6-6AE0906C79DB}" type="pres">
      <dgm:prSet presAssocID="{A9BEB998-09B4-4F22-8FD6-A39F16369D2E}" presName="composite" presStyleCnt="0"/>
      <dgm:spPr/>
    </dgm:pt>
    <dgm:pt modelId="{25959A49-684C-4CF4-8449-4B383C99AB75}" type="pres">
      <dgm:prSet presAssocID="{A9BEB998-09B4-4F22-8FD6-A39F16369D2E}" presName="ParentText" presStyleLbl="node1" presStyleIdx="1" presStyleCnt="2" custLinFactNeighborX="-2402" custLinFactNeighborY="18877">
        <dgm:presLayoutVars>
          <dgm:chMax val="1"/>
          <dgm:chPref val="1"/>
          <dgm:bulletEnabled val="1"/>
        </dgm:presLayoutVars>
      </dgm:prSet>
      <dgm:spPr/>
    </dgm:pt>
    <dgm:pt modelId="{D2DAB782-D1CF-47DA-818D-A82D76262DBE}" type="pres">
      <dgm:prSet presAssocID="{A9BEB998-09B4-4F22-8FD6-A39F16369D2E}" presName="FinalChildText" presStyleLbl="revTx" presStyleIdx="1" presStyleCnt="2">
        <dgm:presLayoutVars>
          <dgm:chMax val="0"/>
          <dgm:chPref val="0"/>
          <dgm:bulletEnabled val="1"/>
        </dgm:presLayoutVars>
      </dgm:prSet>
      <dgm:spPr/>
    </dgm:pt>
  </dgm:ptLst>
  <dgm:cxnLst>
    <dgm:cxn modelId="{44B10602-DAE0-4941-8106-4A9BC39E350A}" type="presOf" srcId="{925DAD9E-8C0C-42C1-AE8F-701911634C33}" destId="{D2DAB782-D1CF-47DA-818D-A82D76262DBE}" srcOrd="0" destOrd="0" presId="urn:microsoft.com/office/officeart/2005/8/layout/StepDownProcess"/>
    <dgm:cxn modelId="{5F13751F-8D31-489F-949F-865BCDBFF24F}" srcId="{A9BEB998-09B4-4F22-8FD6-A39F16369D2E}" destId="{925DAD9E-8C0C-42C1-AE8F-701911634C33}" srcOrd="0" destOrd="0" parTransId="{E3EFCC9A-8A0E-4A5E-8AB5-232766B70505}" sibTransId="{6C41B48B-F917-4294-B445-C13197B1CCA0}"/>
    <dgm:cxn modelId="{4AEE686F-8900-4E7E-9EEC-ABB54B458603}" srcId="{C635E6A2-8873-4CC4-99EF-9EC04AFA59EF}" destId="{15499BC9-70EC-4B7C-B9F3-F91501043FB1}" srcOrd="0" destOrd="0" parTransId="{9AF68B23-4DED-4AF1-800F-E129FCA6A1E5}" sibTransId="{952C0B19-5D5C-4EDF-873A-D54FA05E3766}"/>
    <dgm:cxn modelId="{54BAE68D-70C7-4C68-BD1A-B87D1A164CCB}" type="presOf" srcId="{A9BEB998-09B4-4F22-8FD6-A39F16369D2E}" destId="{25959A49-684C-4CF4-8449-4B383C99AB75}" srcOrd="0" destOrd="0" presId="urn:microsoft.com/office/officeart/2005/8/layout/StepDownProcess"/>
    <dgm:cxn modelId="{BECE9D91-F319-4342-8A75-486CE52A02DE}" type="presOf" srcId="{15499BC9-70EC-4B7C-B9F3-F91501043FB1}" destId="{093C16C8-1BE1-498B-931F-F6C5E51035F6}" srcOrd="0" destOrd="0" presId="urn:microsoft.com/office/officeart/2005/8/layout/StepDownProcess"/>
    <dgm:cxn modelId="{00279F97-A9CF-48B4-97BA-12F4065C972C}" type="presOf" srcId="{C635E6A2-8873-4CC4-99EF-9EC04AFA59EF}" destId="{B6E76A67-59B0-4848-86A9-95CAEA2C5E52}" srcOrd="0" destOrd="0" presId="urn:microsoft.com/office/officeart/2005/8/layout/StepDownProcess"/>
    <dgm:cxn modelId="{6ED6E9CC-7988-455B-B4BD-A4E430D39B7D}" srcId="{C635E6A2-8873-4CC4-99EF-9EC04AFA59EF}" destId="{A9BEB998-09B4-4F22-8FD6-A39F16369D2E}" srcOrd="1" destOrd="0" parTransId="{90578D12-EB3B-47C3-B8F3-09112A09D927}" sibTransId="{39A7B157-B86C-448D-844F-71632702EDA9}"/>
    <dgm:cxn modelId="{353C2E96-81DD-44D1-A507-5B5BAF09D9BD}" type="presParOf" srcId="{B6E76A67-59B0-4848-86A9-95CAEA2C5E52}" destId="{3C34926B-71BA-4678-9000-8B2DFD59007F}" srcOrd="0" destOrd="0" presId="urn:microsoft.com/office/officeart/2005/8/layout/StepDownProcess"/>
    <dgm:cxn modelId="{6287946F-6E17-47BC-8374-74CDB92C19D5}" type="presParOf" srcId="{3C34926B-71BA-4678-9000-8B2DFD59007F}" destId="{A44EBFBC-4F34-42DB-B195-70488B0C96AD}" srcOrd="0" destOrd="0" presId="urn:microsoft.com/office/officeart/2005/8/layout/StepDownProcess"/>
    <dgm:cxn modelId="{FB5600D7-87FF-454D-9F76-DC8DC0C6B30D}" type="presParOf" srcId="{3C34926B-71BA-4678-9000-8B2DFD59007F}" destId="{093C16C8-1BE1-498B-931F-F6C5E51035F6}" srcOrd="1" destOrd="0" presId="urn:microsoft.com/office/officeart/2005/8/layout/StepDownProcess"/>
    <dgm:cxn modelId="{3ACCF487-2FC8-4CCC-A17D-850AE4A29F08}" type="presParOf" srcId="{3C34926B-71BA-4678-9000-8B2DFD59007F}" destId="{ACA05353-6270-40F5-80E9-0CB3ADB7612D}" srcOrd="2" destOrd="0" presId="urn:microsoft.com/office/officeart/2005/8/layout/StepDownProcess"/>
    <dgm:cxn modelId="{340E7EDA-C4A5-46FE-9B24-1F37DE3864AC}" type="presParOf" srcId="{B6E76A67-59B0-4848-86A9-95CAEA2C5E52}" destId="{012461EF-2825-4E38-9B42-FAE8715A2FEE}" srcOrd="1" destOrd="0" presId="urn:microsoft.com/office/officeart/2005/8/layout/StepDownProcess"/>
    <dgm:cxn modelId="{FF2BE8FD-E16A-47DE-9EDD-103CA36B65F6}" type="presParOf" srcId="{B6E76A67-59B0-4848-86A9-95CAEA2C5E52}" destId="{43F06163-E345-428C-97A6-6AE0906C79DB}" srcOrd="2" destOrd="0" presId="urn:microsoft.com/office/officeart/2005/8/layout/StepDownProcess"/>
    <dgm:cxn modelId="{1D50B226-219A-4742-B494-B1A79B862430}" type="presParOf" srcId="{43F06163-E345-428C-97A6-6AE0906C79DB}" destId="{25959A49-684C-4CF4-8449-4B383C99AB75}" srcOrd="0" destOrd="0" presId="urn:microsoft.com/office/officeart/2005/8/layout/StepDownProcess"/>
    <dgm:cxn modelId="{A257CA65-FC95-41CA-A61E-6E906A7C02A3}" type="presParOf" srcId="{43F06163-E345-428C-97A6-6AE0906C79DB}" destId="{D2DAB782-D1CF-47DA-818D-A82D76262DB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35E6A2-8873-4CC4-99EF-9EC04AFA59EF}" type="doc">
      <dgm:prSet loTypeId="urn:microsoft.com/office/officeart/2005/8/layout/StepDownProcess" loCatId="process" qsTypeId="urn:microsoft.com/office/officeart/2005/8/quickstyle/simple5" qsCatId="simple" csTypeId="urn:microsoft.com/office/officeart/2005/8/colors/colorful5" csCatId="colorful" phldr="1"/>
      <dgm:spPr/>
      <dgm:t>
        <a:bodyPr/>
        <a:lstStyle/>
        <a:p>
          <a:endParaRPr lang="en-US"/>
        </a:p>
      </dgm:t>
    </dgm:pt>
    <dgm:pt modelId="{8536AF18-8C65-40BF-95EC-BD0DDFD28F5F}">
      <dgm:prSet phldrT="[Text]"/>
      <dgm:spPr>
        <a:solidFill>
          <a:srgbClr val="92D050"/>
        </a:solidFill>
      </dgm:spPr>
      <dgm:t>
        <a:bodyPr/>
        <a:lstStyle/>
        <a:p>
          <a:r>
            <a:rPr lang="en-US"/>
            <a:t>OHA</a:t>
          </a:r>
        </a:p>
      </dgm:t>
    </dgm:pt>
    <dgm:pt modelId="{AB4CA59B-0E5F-4E40-8C49-092D8C6C9939}" type="parTrans" cxnId="{78810AD1-25C1-4C06-AE36-9921D66F0652}">
      <dgm:prSet/>
      <dgm:spPr/>
      <dgm:t>
        <a:bodyPr/>
        <a:lstStyle/>
        <a:p>
          <a:endParaRPr lang="en-US"/>
        </a:p>
      </dgm:t>
    </dgm:pt>
    <dgm:pt modelId="{FEBC86BE-B1BA-4F07-8AFE-D2A1562F10B9}" type="sibTrans" cxnId="{78810AD1-25C1-4C06-AE36-9921D66F0652}">
      <dgm:prSet/>
      <dgm:spPr/>
      <dgm:t>
        <a:bodyPr/>
        <a:lstStyle/>
        <a:p>
          <a:endParaRPr lang="en-US"/>
        </a:p>
      </dgm:t>
    </dgm:pt>
    <dgm:pt modelId="{15499BC9-70EC-4B7C-B9F3-F91501043FB1}">
      <dgm:prSet phldrT="[Text]"/>
      <dgm:spPr/>
      <dgm:t>
        <a:bodyPr/>
        <a:lstStyle/>
        <a:p>
          <a:endParaRPr lang="en-US"/>
        </a:p>
      </dgm:t>
    </dgm:pt>
    <dgm:pt modelId="{9AF68B23-4DED-4AF1-800F-E129FCA6A1E5}" type="parTrans" cxnId="{4AEE686F-8900-4E7E-9EEC-ABB54B458603}">
      <dgm:prSet/>
      <dgm:spPr/>
      <dgm:t>
        <a:bodyPr/>
        <a:lstStyle/>
        <a:p>
          <a:endParaRPr lang="en-US"/>
        </a:p>
      </dgm:t>
    </dgm:pt>
    <dgm:pt modelId="{952C0B19-5D5C-4EDF-873A-D54FA05E3766}" type="sibTrans" cxnId="{4AEE686F-8900-4E7E-9EEC-ABB54B458603}">
      <dgm:prSet/>
      <dgm:spPr/>
      <dgm:t>
        <a:bodyPr/>
        <a:lstStyle/>
        <a:p>
          <a:endParaRPr lang="en-US"/>
        </a:p>
      </dgm:t>
    </dgm:pt>
    <dgm:pt modelId="{B6E76A67-59B0-4848-86A9-95CAEA2C5E52}" type="pres">
      <dgm:prSet presAssocID="{C635E6A2-8873-4CC4-99EF-9EC04AFA59EF}" presName="rootnode" presStyleCnt="0">
        <dgm:presLayoutVars>
          <dgm:chMax/>
          <dgm:chPref/>
          <dgm:dir/>
          <dgm:animLvl val="lvl"/>
        </dgm:presLayoutVars>
      </dgm:prSet>
      <dgm:spPr/>
    </dgm:pt>
    <dgm:pt modelId="{5BA680DB-337A-44B5-BF7D-464A970A479B}" type="pres">
      <dgm:prSet presAssocID="{8536AF18-8C65-40BF-95EC-BD0DDFD28F5F}" presName="composite" presStyleCnt="0"/>
      <dgm:spPr/>
    </dgm:pt>
    <dgm:pt modelId="{9ECE7280-CA19-4BD1-952F-82D46FBE9A93}" type="pres">
      <dgm:prSet presAssocID="{8536AF18-8C65-40BF-95EC-BD0DDFD28F5F}" presName="ParentText" presStyleLbl="node1" presStyleIdx="0" presStyleCnt="1" custScaleX="118485" custScaleY="124476" custLinFactNeighborX="-42214" custLinFactNeighborY="20628">
        <dgm:presLayoutVars>
          <dgm:chMax val="1"/>
          <dgm:chPref val="1"/>
          <dgm:bulletEnabled val="1"/>
        </dgm:presLayoutVars>
      </dgm:prSet>
      <dgm:spPr/>
    </dgm:pt>
    <dgm:pt modelId="{06BFF9BA-4634-4DF2-95F3-182022F9169B}" type="pres">
      <dgm:prSet presAssocID="{8536AF18-8C65-40BF-95EC-BD0DDFD28F5F}" presName="FinalChildText" presStyleLbl="revTx" presStyleIdx="0" presStyleCnt="1">
        <dgm:presLayoutVars>
          <dgm:chMax val="0"/>
          <dgm:chPref val="0"/>
          <dgm:bulletEnabled val="1"/>
        </dgm:presLayoutVars>
      </dgm:prSet>
      <dgm:spPr/>
    </dgm:pt>
  </dgm:ptLst>
  <dgm:cxnLst>
    <dgm:cxn modelId="{4AEE686F-8900-4E7E-9EEC-ABB54B458603}" srcId="{8536AF18-8C65-40BF-95EC-BD0DDFD28F5F}" destId="{15499BC9-70EC-4B7C-B9F3-F91501043FB1}" srcOrd="0" destOrd="0" parTransId="{9AF68B23-4DED-4AF1-800F-E129FCA6A1E5}" sibTransId="{952C0B19-5D5C-4EDF-873A-D54FA05E3766}"/>
    <dgm:cxn modelId="{884F817B-25F6-4D03-8D59-5C09817C05AB}" type="presOf" srcId="{15499BC9-70EC-4B7C-B9F3-F91501043FB1}" destId="{06BFF9BA-4634-4DF2-95F3-182022F9169B}" srcOrd="0" destOrd="0" presId="urn:microsoft.com/office/officeart/2005/8/layout/StepDownProcess"/>
    <dgm:cxn modelId="{00279F97-A9CF-48B4-97BA-12F4065C972C}" type="presOf" srcId="{C635E6A2-8873-4CC4-99EF-9EC04AFA59EF}" destId="{B6E76A67-59B0-4848-86A9-95CAEA2C5E52}" srcOrd="0" destOrd="0" presId="urn:microsoft.com/office/officeart/2005/8/layout/StepDownProcess"/>
    <dgm:cxn modelId="{817270C2-0DE1-4544-9D39-BAD396628F92}" type="presOf" srcId="{8536AF18-8C65-40BF-95EC-BD0DDFD28F5F}" destId="{9ECE7280-CA19-4BD1-952F-82D46FBE9A93}" srcOrd="0" destOrd="0" presId="urn:microsoft.com/office/officeart/2005/8/layout/StepDownProcess"/>
    <dgm:cxn modelId="{78810AD1-25C1-4C06-AE36-9921D66F0652}" srcId="{C635E6A2-8873-4CC4-99EF-9EC04AFA59EF}" destId="{8536AF18-8C65-40BF-95EC-BD0DDFD28F5F}" srcOrd="0" destOrd="0" parTransId="{AB4CA59B-0E5F-4E40-8C49-092D8C6C9939}" sibTransId="{FEBC86BE-B1BA-4F07-8AFE-D2A1562F10B9}"/>
    <dgm:cxn modelId="{37C95610-6ABE-49BF-85B5-34A415FAB097}" type="presParOf" srcId="{B6E76A67-59B0-4848-86A9-95CAEA2C5E52}" destId="{5BA680DB-337A-44B5-BF7D-464A970A479B}" srcOrd="0" destOrd="0" presId="urn:microsoft.com/office/officeart/2005/8/layout/StepDownProcess"/>
    <dgm:cxn modelId="{DE3998C9-1743-4692-979E-EE44B50375A3}" type="presParOf" srcId="{5BA680DB-337A-44B5-BF7D-464A970A479B}" destId="{9ECE7280-CA19-4BD1-952F-82D46FBE9A93}" srcOrd="0" destOrd="0" presId="urn:microsoft.com/office/officeart/2005/8/layout/StepDownProcess"/>
    <dgm:cxn modelId="{41718705-4036-4158-949F-38EA21C892D4}" type="presParOf" srcId="{5BA680DB-337A-44B5-BF7D-464A970A479B}" destId="{06BFF9BA-4634-4DF2-95F3-182022F9169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5ABABD-AFAA-4A28-A8D5-2C896A43CF35}"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n-US"/>
        </a:p>
      </dgm:t>
    </dgm:pt>
    <dgm:pt modelId="{A0AD451F-7A72-40AF-BD42-90FFE1B07A98}">
      <dgm:prSet phldrT="[Text]"/>
      <dgm:spPr>
        <a:solidFill>
          <a:schemeClr val="accent6">
            <a:lumMod val="75000"/>
          </a:schemeClr>
        </a:solidFill>
      </dgm:spPr>
      <dgm:t>
        <a:bodyPr/>
        <a:lstStyle/>
        <a:p>
          <a:r>
            <a:rPr lang="en-US" cap="none"/>
            <a:t>How is local agency funding determined?</a:t>
          </a:r>
          <a:endParaRPr lang="en-US"/>
        </a:p>
      </dgm:t>
    </dgm:pt>
    <dgm:pt modelId="{5B76C915-F6C8-4D05-BF9E-DF323F1C8369}" type="parTrans" cxnId="{EDEAAAC2-4965-45EC-9E0E-835CA0CFAB1A}">
      <dgm:prSet/>
      <dgm:spPr/>
      <dgm:t>
        <a:bodyPr/>
        <a:lstStyle/>
        <a:p>
          <a:endParaRPr lang="en-US"/>
        </a:p>
      </dgm:t>
    </dgm:pt>
    <dgm:pt modelId="{B3638EBD-D2E5-4BB9-9CFA-3A80BF053177}" type="sibTrans" cxnId="{EDEAAAC2-4965-45EC-9E0E-835CA0CFAB1A}">
      <dgm:prSet/>
      <dgm:spPr/>
      <dgm:t>
        <a:bodyPr/>
        <a:lstStyle/>
        <a:p>
          <a:endParaRPr lang="en-US"/>
        </a:p>
      </dgm:t>
    </dgm:pt>
    <dgm:pt modelId="{6B184798-B314-49A3-97DB-15E34E175437}">
      <dgm:prSet phldrT="[Text]" custT="1"/>
      <dgm:spPr/>
      <dgm:t>
        <a:bodyPr/>
        <a:lstStyle/>
        <a:p>
          <a:r>
            <a:rPr lang="en-US" sz="4400"/>
            <a:t>Assigned caseload</a:t>
          </a:r>
        </a:p>
      </dgm:t>
    </dgm:pt>
    <dgm:pt modelId="{4D924BC5-84ED-4D4D-A384-9281700ADD28}" type="parTrans" cxnId="{D0E2F9B4-8CF7-4A4F-8002-959194FD37F0}">
      <dgm:prSet/>
      <dgm:spPr/>
      <dgm:t>
        <a:bodyPr/>
        <a:lstStyle/>
        <a:p>
          <a:endParaRPr lang="en-US"/>
        </a:p>
      </dgm:t>
    </dgm:pt>
    <dgm:pt modelId="{69E27F29-5659-45FC-B6F7-D4E642DD58FC}" type="sibTrans" cxnId="{D0E2F9B4-8CF7-4A4F-8002-959194FD37F0}">
      <dgm:prSet/>
      <dgm:spPr/>
      <dgm:t>
        <a:bodyPr/>
        <a:lstStyle/>
        <a:p>
          <a:endParaRPr lang="en-US"/>
        </a:p>
      </dgm:t>
    </dgm:pt>
    <dgm:pt modelId="{8D09FC00-8A43-41CD-BE79-CFF75A5F2842}">
      <dgm:prSet phldrT="[Text]" custT="1"/>
      <dgm:spPr/>
      <dgm:t>
        <a:bodyPr/>
        <a:lstStyle/>
        <a:p>
          <a:r>
            <a:rPr lang="en-US" sz="4400"/>
            <a:t>Per participant rate</a:t>
          </a:r>
        </a:p>
      </dgm:t>
    </dgm:pt>
    <dgm:pt modelId="{F09FC390-0726-4728-AC52-3A4F7A32E03D}" type="parTrans" cxnId="{1160F248-5A3C-4569-972B-4FBFD29CC8BB}">
      <dgm:prSet/>
      <dgm:spPr/>
      <dgm:t>
        <a:bodyPr/>
        <a:lstStyle/>
        <a:p>
          <a:endParaRPr lang="en-US"/>
        </a:p>
      </dgm:t>
    </dgm:pt>
    <dgm:pt modelId="{43366A38-96F8-4318-AC0F-03F5302CAD7F}" type="sibTrans" cxnId="{1160F248-5A3C-4569-972B-4FBFD29CC8BB}">
      <dgm:prSet/>
      <dgm:spPr/>
      <dgm:t>
        <a:bodyPr/>
        <a:lstStyle/>
        <a:p>
          <a:endParaRPr lang="en-US"/>
        </a:p>
      </dgm:t>
    </dgm:pt>
    <dgm:pt modelId="{AD335B9B-E321-4A94-9E09-533809489074}" type="pres">
      <dgm:prSet presAssocID="{725ABABD-AFAA-4A28-A8D5-2C896A43CF35}" presName="cycle" presStyleCnt="0">
        <dgm:presLayoutVars>
          <dgm:chMax val="1"/>
          <dgm:dir/>
          <dgm:animLvl val="ctr"/>
          <dgm:resizeHandles val="exact"/>
        </dgm:presLayoutVars>
      </dgm:prSet>
      <dgm:spPr/>
    </dgm:pt>
    <dgm:pt modelId="{1A4FEB9A-D46C-4A8B-A8C0-404316244AB2}" type="pres">
      <dgm:prSet presAssocID="{A0AD451F-7A72-40AF-BD42-90FFE1B07A98}" presName="centerShape" presStyleLbl="node0" presStyleIdx="0" presStyleCnt="1"/>
      <dgm:spPr/>
    </dgm:pt>
    <dgm:pt modelId="{4850B219-DEC6-42AD-83EE-8DEDF118F8F4}" type="pres">
      <dgm:prSet presAssocID="{4D924BC5-84ED-4D4D-A384-9281700ADD28}" presName="parTrans" presStyleLbl="bgSibTrans2D1" presStyleIdx="0" presStyleCnt="2"/>
      <dgm:spPr/>
    </dgm:pt>
    <dgm:pt modelId="{3D261BB8-B832-45C2-BCD0-9178AB379D84}" type="pres">
      <dgm:prSet presAssocID="{6B184798-B314-49A3-97DB-15E34E175437}" presName="node" presStyleLbl="node1" presStyleIdx="0" presStyleCnt="2">
        <dgm:presLayoutVars>
          <dgm:bulletEnabled val="1"/>
        </dgm:presLayoutVars>
      </dgm:prSet>
      <dgm:spPr/>
    </dgm:pt>
    <dgm:pt modelId="{FE9AE6AD-F446-4842-9166-E8C6D02A952B}" type="pres">
      <dgm:prSet presAssocID="{F09FC390-0726-4728-AC52-3A4F7A32E03D}" presName="parTrans" presStyleLbl="bgSibTrans2D1" presStyleIdx="1" presStyleCnt="2"/>
      <dgm:spPr/>
    </dgm:pt>
    <dgm:pt modelId="{1EAE73AB-C79F-4CF3-B567-BEBEEA7346E6}" type="pres">
      <dgm:prSet presAssocID="{8D09FC00-8A43-41CD-BE79-CFF75A5F2842}" presName="node" presStyleLbl="node1" presStyleIdx="1" presStyleCnt="2">
        <dgm:presLayoutVars>
          <dgm:bulletEnabled val="1"/>
        </dgm:presLayoutVars>
      </dgm:prSet>
      <dgm:spPr/>
    </dgm:pt>
  </dgm:ptLst>
  <dgm:cxnLst>
    <dgm:cxn modelId="{026E0200-CAEE-485D-A55B-31A6C5793154}" type="presOf" srcId="{A0AD451F-7A72-40AF-BD42-90FFE1B07A98}" destId="{1A4FEB9A-D46C-4A8B-A8C0-404316244AB2}" srcOrd="0" destOrd="0" presId="urn:microsoft.com/office/officeart/2005/8/layout/radial4"/>
    <dgm:cxn modelId="{AFD99747-AC1E-406E-BB5D-118247CB51D7}" type="presOf" srcId="{8D09FC00-8A43-41CD-BE79-CFF75A5F2842}" destId="{1EAE73AB-C79F-4CF3-B567-BEBEEA7346E6}" srcOrd="0" destOrd="0" presId="urn:microsoft.com/office/officeart/2005/8/layout/radial4"/>
    <dgm:cxn modelId="{1160F248-5A3C-4569-972B-4FBFD29CC8BB}" srcId="{A0AD451F-7A72-40AF-BD42-90FFE1B07A98}" destId="{8D09FC00-8A43-41CD-BE79-CFF75A5F2842}" srcOrd="1" destOrd="0" parTransId="{F09FC390-0726-4728-AC52-3A4F7A32E03D}" sibTransId="{43366A38-96F8-4318-AC0F-03F5302CAD7F}"/>
    <dgm:cxn modelId="{4D3B0669-33FE-4222-B6E1-8737F3B4D0C0}" type="presOf" srcId="{F09FC390-0726-4728-AC52-3A4F7A32E03D}" destId="{FE9AE6AD-F446-4842-9166-E8C6D02A952B}" srcOrd="0" destOrd="0" presId="urn:microsoft.com/office/officeart/2005/8/layout/radial4"/>
    <dgm:cxn modelId="{DC45D855-6133-450C-930C-A962E5422670}" type="presOf" srcId="{4D924BC5-84ED-4D4D-A384-9281700ADD28}" destId="{4850B219-DEC6-42AD-83EE-8DEDF118F8F4}" srcOrd="0" destOrd="0" presId="urn:microsoft.com/office/officeart/2005/8/layout/radial4"/>
    <dgm:cxn modelId="{D0E2F9B4-8CF7-4A4F-8002-959194FD37F0}" srcId="{A0AD451F-7A72-40AF-BD42-90FFE1B07A98}" destId="{6B184798-B314-49A3-97DB-15E34E175437}" srcOrd="0" destOrd="0" parTransId="{4D924BC5-84ED-4D4D-A384-9281700ADD28}" sibTransId="{69E27F29-5659-45FC-B6F7-D4E642DD58FC}"/>
    <dgm:cxn modelId="{EDEAAAC2-4965-45EC-9E0E-835CA0CFAB1A}" srcId="{725ABABD-AFAA-4A28-A8D5-2C896A43CF35}" destId="{A0AD451F-7A72-40AF-BD42-90FFE1B07A98}" srcOrd="0" destOrd="0" parTransId="{5B76C915-F6C8-4D05-BF9E-DF323F1C8369}" sibTransId="{B3638EBD-D2E5-4BB9-9CFA-3A80BF053177}"/>
    <dgm:cxn modelId="{4E5DA7D7-BE54-4862-A10B-AB0E846320FB}" type="presOf" srcId="{725ABABD-AFAA-4A28-A8D5-2C896A43CF35}" destId="{AD335B9B-E321-4A94-9E09-533809489074}" srcOrd="0" destOrd="0" presId="urn:microsoft.com/office/officeart/2005/8/layout/radial4"/>
    <dgm:cxn modelId="{7FAE53FE-66D2-4F24-855B-585B70E675E0}" type="presOf" srcId="{6B184798-B314-49A3-97DB-15E34E175437}" destId="{3D261BB8-B832-45C2-BCD0-9178AB379D84}" srcOrd="0" destOrd="0" presId="urn:microsoft.com/office/officeart/2005/8/layout/radial4"/>
    <dgm:cxn modelId="{B5DD17C1-74F3-4687-9D56-FE637C76E32F}" type="presParOf" srcId="{AD335B9B-E321-4A94-9E09-533809489074}" destId="{1A4FEB9A-D46C-4A8B-A8C0-404316244AB2}" srcOrd="0" destOrd="0" presId="urn:microsoft.com/office/officeart/2005/8/layout/radial4"/>
    <dgm:cxn modelId="{4B42E1C7-267F-430E-96B6-EA4E0E5DBABA}" type="presParOf" srcId="{AD335B9B-E321-4A94-9E09-533809489074}" destId="{4850B219-DEC6-42AD-83EE-8DEDF118F8F4}" srcOrd="1" destOrd="0" presId="urn:microsoft.com/office/officeart/2005/8/layout/radial4"/>
    <dgm:cxn modelId="{87767D18-E9AE-4082-8327-24D082752631}" type="presParOf" srcId="{AD335B9B-E321-4A94-9E09-533809489074}" destId="{3D261BB8-B832-45C2-BCD0-9178AB379D84}" srcOrd="2" destOrd="0" presId="urn:microsoft.com/office/officeart/2005/8/layout/radial4"/>
    <dgm:cxn modelId="{315BB6D4-693B-4C95-9384-A972B179A03C}" type="presParOf" srcId="{AD335B9B-E321-4A94-9E09-533809489074}" destId="{FE9AE6AD-F446-4842-9166-E8C6D02A952B}" srcOrd="3" destOrd="0" presId="urn:microsoft.com/office/officeart/2005/8/layout/radial4"/>
    <dgm:cxn modelId="{29337721-AAB9-4F81-BB03-00C0B648005A}" type="presParOf" srcId="{AD335B9B-E321-4A94-9E09-533809489074}" destId="{1EAE73AB-C79F-4CF3-B567-BEBEEA7346E6}"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F98470-0D12-47B4-B2D1-ED7CDBEFD37D}"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A6F2E1E7-45EA-422E-8F4C-102B1A826B7E}">
      <dgm:prSet/>
      <dgm:spPr/>
      <dgm:t>
        <a:bodyPr/>
        <a:lstStyle/>
        <a:p>
          <a:pPr>
            <a:lnSpc>
              <a:spcPct val="100000"/>
            </a:lnSpc>
          </a:pPr>
          <a:r>
            <a:rPr lang="en-US" b="0"/>
            <a:t>Intergovernmental Agreement</a:t>
          </a:r>
        </a:p>
      </dgm:t>
    </dgm:pt>
    <dgm:pt modelId="{67FDB8DF-8AEB-4F4A-A44E-CA555AD52F8F}" type="parTrans" cxnId="{2EA0CE61-0F90-4797-9D8F-4C963BEBC916}">
      <dgm:prSet/>
      <dgm:spPr/>
      <dgm:t>
        <a:bodyPr/>
        <a:lstStyle/>
        <a:p>
          <a:endParaRPr lang="en-US"/>
        </a:p>
      </dgm:t>
    </dgm:pt>
    <dgm:pt modelId="{A62B5A6C-689F-4BA8-8D0D-769496EF04BA}" type="sibTrans" cxnId="{2EA0CE61-0F90-4797-9D8F-4C963BEBC916}">
      <dgm:prSet/>
      <dgm:spPr/>
      <dgm:t>
        <a:bodyPr/>
        <a:lstStyle/>
        <a:p>
          <a:endParaRPr lang="en-US"/>
        </a:p>
      </dgm:t>
    </dgm:pt>
    <dgm:pt modelId="{91E19B7A-3EDC-4D4D-B54E-64E9E7CB52EA}">
      <dgm:prSet custT="1"/>
      <dgm:spPr/>
      <dgm:t>
        <a:bodyPr/>
        <a:lstStyle/>
        <a:p>
          <a:pPr>
            <a:lnSpc>
              <a:spcPct val="100000"/>
            </a:lnSpc>
          </a:pPr>
          <a:r>
            <a:rPr lang="en-US" sz="2800"/>
            <a:t>Covers July 1 through June 30. </a:t>
          </a:r>
        </a:p>
      </dgm:t>
    </dgm:pt>
    <dgm:pt modelId="{2CAD9554-C300-434F-84DC-5D9C3E792A30}" type="parTrans" cxnId="{F817071A-C9C4-42DE-B14D-ACE6E3CBAB6D}">
      <dgm:prSet/>
      <dgm:spPr/>
      <dgm:t>
        <a:bodyPr/>
        <a:lstStyle/>
        <a:p>
          <a:endParaRPr lang="en-US"/>
        </a:p>
      </dgm:t>
    </dgm:pt>
    <dgm:pt modelId="{28FA743A-2C72-407C-9C20-F16DFF81C66C}" type="sibTrans" cxnId="{F817071A-C9C4-42DE-B14D-ACE6E3CBAB6D}">
      <dgm:prSet/>
      <dgm:spPr/>
      <dgm:t>
        <a:bodyPr/>
        <a:lstStyle/>
        <a:p>
          <a:endParaRPr lang="en-US"/>
        </a:p>
      </dgm:t>
    </dgm:pt>
    <dgm:pt modelId="{4003DE21-C510-4AD5-BD5A-DC6A6CF39B66}">
      <dgm:prSet phldrT="[Text]" custT="1"/>
      <dgm:spPr/>
      <dgm:t>
        <a:bodyPr/>
        <a:lstStyle/>
        <a:p>
          <a:pPr>
            <a:lnSpc>
              <a:spcPct val="100000"/>
            </a:lnSpc>
          </a:pPr>
          <a:r>
            <a:rPr lang="en-US" sz="2800" b="1">
              <a:solidFill>
                <a:schemeClr val="tx1"/>
              </a:solidFill>
            </a:rPr>
            <a:t>If completed IGAs are not submitted by the deadline, agencies will not receive their WIC funding on time. </a:t>
          </a:r>
        </a:p>
      </dgm:t>
    </dgm:pt>
    <dgm:pt modelId="{D0DCA255-47AE-48B9-A254-47E648D0F780}" type="parTrans" cxnId="{B30708D1-9E2E-47C2-805C-5F0E5D8F7EE9}">
      <dgm:prSet/>
      <dgm:spPr/>
      <dgm:t>
        <a:bodyPr/>
        <a:lstStyle/>
        <a:p>
          <a:endParaRPr lang="en-US"/>
        </a:p>
      </dgm:t>
    </dgm:pt>
    <dgm:pt modelId="{15840615-C81C-4AA6-BD8C-7657B4AC2B54}" type="sibTrans" cxnId="{B30708D1-9E2E-47C2-805C-5F0E5D8F7EE9}">
      <dgm:prSet/>
      <dgm:spPr/>
      <dgm:t>
        <a:bodyPr/>
        <a:lstStyle/>
        <a:p>
          <a:endParaRPr lang="en-US"/>
        </a:p>
      </dgm:t>
    </dgm:pt>
    <dgm:pt modelId="{5E4D4AA3-5E18-4218-AD4E-DF086394C538}" type="pres">
      <dgm:prSet presAssocID="{BDF98470-0D12-47B4-B2D1-ED7CDBEFD37D}" presName="Name0" presStyleCnt="0">
        <dgm:presLayoutVars>
          <dgm:dir/>
          <dgm:animLvl val="lvl"/>
          <dgm:resizeHandles val="exact"/>
        </dgm:presLayoutVars>
      </dgm:prSet>
      <dgm:spPr/>
    </dgm:pt>
    <dgm:pt modelId="{85952C24-FF14-4383-8A2F-17C7DE463C06}" type="pres">
      <dgm:prSet presAssocID="{A6F2E1E7-45EA-422E-8F4C-102B1A826B7E}" presName="linNode" presStyleCnt="0"/>
      <dgm:spPr/>
    </dgm:pt>
    <dgm:pt modelId="{693A71C5-0678-4A2C-9F6E-02E88CB3E0E0}" type="pres">
      <dgm:prSet presAssocID="{A6F2E1E7-45EA-422E-8F4C-102B1A826B7E}" presName="parentText" presStyleLbl="node1" presStyleIdx="0" presStyleCnt="1" custScaleX="137429" custScaleY="76568" custLinFactNeighborX="-23014" custLinFactNeighborY="4367">
        <dgm:presLayoutVars>
          <dgm:chMax val="1"/>
          <dgm:bulletEnabled val="1"/>
        </dgm:presLayoutVars>
      </dgm:prSet>
      <dgm:spPr/>
    </dgm:pt>
    <dgm:pt modelId="{88BD6201-CB90-4857-9A04-909AE791F295}" type="pres">
      <dgm:prSet presAssocID="{A6F2E1E7-45EA-422E-8F4C-102B1A826B7E}" presName="descendantText" presStyleLbl="alignAccFollowNode1" presStyleIdx="0" presStyleCnt="1" custScaleX="119486" custScaleY="84464">
        <dgm:presLayoutVars>
          <dgm:bulletEnabled val="1"/>
        </dgm:presLayoutVars>
      </dgm:prSet>
      <dgm:spPr/>
    </dgm:pt>
  </dgm:ptLst>
  <dgm:cxnLst>
    <dgm:cxn modelId="{F817071A-C9C4-42DE-B14D-ACE6E3CBAB6D}" srcId="{A6F2E1E7-45EA-422E-8F4C-102B1A826B7E}" destId="{91E19B7A-3EDC-4D4D-B54E-64E9E7CB52EA}" srcOrd="0" destOrd="0" parTransId="{2CAD9554-C300-434F-84DC-5D9C3E792A30}" sibTransId="{28FA743A-2C72-407C-9C20-F16DFF81C66C}"/>
    <dgm:cxn modelId="{2EA0CE61-0F90-4797-9D8F-4C963BEBC916}" srcId="{BDF98470-0D12-47B4-B2D1-ED7CDBEFD37D}" destId="{A6F2E1E7-45EA-422E-8F4C-102B1A826B7E}" srcOrd="0" destOrd="0" parTransId="{67FDB8DF-8AEB-4F4A-A44E-CA555AD52F8F}" sibTransId="{A62B5A6C-689F-4BA8-8D0D-769496EF04BA}"/>
    <dgm:cxn modelId="{BCE24243-FB90-499D-9C53-5E088E0FB604}" type="presOf" srcId="{BDF98470-0D12-47B4-B2D1-ED7CDBEFD37D}" destId="{5E4D4AA3-5E18-4218-AD4E-DF086394C538}" srcOrd="0" destOrd="0" presId="urn:microsoft.com/office/officeart/2005/8/layout/vList5"/>
    <dgm:cxn modelId="{9197947B-62B4-4303-9E9C-54C64745770D}" type="presOf" srcId="{91E19B7A-3EDC-4D4D-B54E-64E9E7CB52EA}" destId="{88BD6201-CB90-4857-9A04-909AE791F295}" srcOrd="0" destOrd="0" presId="urn:microsoft.com/office/officeart/2005/8/layout/vList5"/>
    <dgm:cxn modelId="{EBEAB496-EB6C-4650-9C7C-1FF0762D1549}" type="presOf" srcId="{A6F2E1E7-45EA-422E-8F4C-102B1A826B7E}" destId="{693A71C5-0678-4A2C-9F6E-02E88CB3E0E0}" srcOrd="0" destOrd="0" presId="urn:microsoft.com/office/officeart/2005/8/layout/vList5"/>
    <dgm:cxn modelId="{31A749C8-8652-4CD1-8C22-7A32FD21ABFF}" type="presOf" srcId="{4003DE21-C510-4AD5-BD5A-DC6A6CF39B66}" destId="{88BD6201-CB90-4857-9A04-909AE791F295}" srcOrd="0" destOrd="1" presId="urn:microsoft.com/office/officeart/2005/8/layout/vList5"/>
    <dgm:cxn modelId="{B30708D1-9E2E-47C2-805C-5F0E5D8F7EE9}" srcId="{A6F2E1E7-45EA-422E-8F4C-102B1A826B7E}" destId="{4003DE21-C510-4AD5-BD5A-DC6A6CF39B66}" srcOrd="1" destOrd="0" parTransId="{D0DCA255-47AE-48B9-A254-47E648D0F780}" sibTransId="{15840615-C81C-4AA6-BD8C-7657B4AC2B54}"/>
    <dgm:cxn modelId="{3E03B6C0-812E-4EFC-9A31-A6C4428ECD4F}" type="presParOf" srcId="{5E4D4AA3-5E18-4218-AD4E-DF086394C538}" destId="{85952C24-FF14-4383-8A2F-17C7DE463C06}" srcOrd="0" destOrd="0" presId="urn:microsoft.com/office/officeart/2005/8/layout/vList5"/>
    <dgm:cxn modelId="{FA093BF0-2B41-4E93-9228-BF4CD6DE27E6}" type="presParOf" srcId="{85952C24-FF14-4383-8A2F-17C7DE463C06}" destId="{693A71C5-0678-4A2C-9F6E-02E88CB3E0E0}" srcOrd="0" destOrd="0" presId="urn:microsoft.com/office/officeart/2005/8/layout/vList5"/>
    <dgm:cxn modelId="{926BC7B6-73D7-41DC-BEE9-3F8668480C4F}" type="presParOf" srcId="{85952C24-FF14-4383-8A2F-17C7DE463C06}" destId="{88BD6201-CB90-4857-9A04-909AE791F29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35E6A2-8873-4CC4-99EF-9EC04AFA59EF}" type="doc">
      <dgm:prSet loTypeId="urn:microsoft.com/office/officeart/2005/8/layout/StepDownProcess" loCatId="process" qsTypeId="urn:microsoft.com/office/officeart/2005/8/quickstyle/simple5" qsCatId="simple" csTypeId="urn:microsoft.com/office/officeart/2005/8/colors/colorful5" csCatId="colorful" phldr="1"/>
      <dgm:spPr/>
      <dgm:t>
        <a:bodyPr/>
        <a:lstStyle/>
        <a:p>
          <a:endParaRPr lang="en-US"/>
        </a:p>
      </dgm:t>
    </dgm:pt>
    <dgm:pt modelId="{02595F8B-74B3-45F6-ABFE-46B6476FD57C}">
      <dgm:prSet phldrT="[Text]"/>
      <dgm:spPr>
        <a:solidFill>
          <a:srgbClr val="92D050"/>
        </a:solidFill>
      </dgm:spPr>
      <dgm:t>
        <a:bodyPr/>
        <a:lstStyle/>
        <a:p>
          <a:r>
            <a:rPr lang="en-US"/>
            <a:t>OHA</a:t>
          </a:r>
        </a:p>
      </dgm:t>
    </dgm:pt>
    <dgm:pt modelId="{E85445C8-780E-4AFC-9246-4A1ABD1DB43E}" type="parTrans" cxnId="{0404FE38-DED2-4872-ABE3-BC7D1217F63C}">
      <dgm:prSet/>
      <dgm:spPr/>
      <dgm:t>
        <a:bodyPr/>
        <a:lstStyle/>
        <a:p>
          <a:endParaRPr lang="en-US"/>
        </a:p>
      </dgm:t>
    </dgm:pt>
    <dgm:pt modelId="{45C7A981-2B55-441D-B89B-0170B503D320}" type="sibTrans" cxnId="{0404FE38-DED2-4872-ABE3-BC7D1217F63C}">
      <dgm:prSet/>
      <dgm:spPr/>
      <dgm:t>
        <a:bodyPr/>
        <a:lstStyle/>
        <a:p>
          <a:endParaRPr lang="en-US"/>
        </a:p>
      </dgm:t>
    </dgm:pt>
    <dgm:pt modelId="{15499BC9-70EC-4B7C-B9F3-F91501043FB1}">
      <dgm:prSet phldrT="[Text]" custT="1"/>
      <dgm:spPr/>
      <dgm:t>
        <a:bodyPr/>
        <a:lstStyle/>
        <a:p>
          <a:r>
            <a:rPr lang="en-US" sz="2800"/>
            <a:t>Through PHD</a:t>
          </a:r>
        </a:p>
      </dgm:t>
    </dgm:pt>
    <dgm:pt modelId="{9AF68B23-4DED-4AF1-800F-E129FCA6A1E5}" type="parTrans" cxnId="{4AEE686F-8900-4E7E-9EEC-ABB54B458603}">
      <dgm:prSet/>
      <dgm:spPr/>
      <dgm:t>
        <a:bodyPr/>
        <a:lstStyle/>
        <a:p>
          <a:endParaRPr lang="en-US"/>
        </a:p>
      </dgm:t>
    </dgm:pt>
    <dgm:pt modelId="{952C0B19-5D5C-4EDF-873A-D54FA05E3766}" type="sibTrans" cxnId="{4AEE686F-8900-4E7E-9EEC-ABB54B458603}">
      <dgm:prSet/>
      <dgm:spPr/>
      <dgm:t>
        <a:bodyPr/>
        <a:lstStyle/>
        <a:p>
          <a:endParaRPr lang="en-US"/>
        </a:p>
      </dgm:t>
    </dgm:pt>
    <dgm:pt modelId="{B6E76A67-59B0-4848-86A9-95CAEA2C5E52}" type="pres">
      <dgm:prSet presAssocID="{C635E6A2-8873-4CC4-99EF-9EC04AFA59EF}" presName="rootnode" presStyleCnt="0">
        <dgm:presLayoutVars>
          <dgm:chMax/>
          <dgm:chPref/>
          <dgm:dir/>
          <dgm:animLvl val="lvl"/>
        </dgm:presLayoutVars>
      </dgm:prSet>
      <dgm:spPr/>
    </dgm:pt>
    <dgm:pt modelId="{AE5F537B-B045-4285-8560-BD7FAFEC988F}" type="pres">
      <dgm:prSet presAssocID="{02595F8B-74B3-45F6-ABFE-46B6476FD57C}" presName="composite" presStyleCnt="0"/>
      <dgm:spPr/>
    </dgm:pt>
    <dgm:pt modelId="{31477284-359E-42F4-A890-F8715AB67AFD}" type="pres">
      <dgm:prSet presAssocID="{02595F8B-74B3-45F6-ABFE-46B6476FD57C}" presName="ParentText" presStyleLbl="node1" presStyleIdx="0" presStyleCnt="1" custLinFactNeighborX="3006" custLinFactNeighborY="-4886">
        <dgm:presLayoutVars>
          <dgm:chMax val="1"/>
          <dgm:chPref val="1"/>
          <dgm:bulletEnabled val="1"/>
        </dgm:presLayoutVars>
      </dgm:prSet>
      <dgm:spPr/>
    </dgm:pt>
    <dgm:pt modelId="{36AAF5F8-C831-4C17-B79E-53D97D437014}" type="pres">
      <dgm:prSet presAssocID="{02595F8B-74B3-45F6-ABFE-46B6476FD57C}" presName="FinalChildText" presStyleLbl="revTx" presStyleIdx="0" presStyleCnt="1" custScaleX="230521" custLinFactNeighborX="70482" custLinFactNeighborY="20194">
        <dgm:presLayoutVars>
          <dgm:chMax val="0"/>
          <dgm:chPref val="0"/>
          <dgm:bulletEnabled val="1"/>
        </dgm:presLayoutVars>
      </dgm:prSet>
      <dgm:spPr/>
    </dgm:pt>
  </dgm:ptLst>
  <dgm:cxnLst>
    <dgm:cxn modelId="{0404FE38-DED2-4872-ABE3-BC7D1217F63C}" srcId="{C635E6A2-8873-4CC4-99EF-9EC04AFA59EF}" destId="{02595F8B-74B3-45F6-ABFE-46B6476FD57C}" srcOrd="0" destOrd="0" parTransId="{E85445C8-780E-4AFC-9246-4A1ABD1DB43E}" sibTransId="{45C7A981-2B55-441D-B89B-0170B503D320}"/>
    <dgm:cxn modelId="{4AEE686F-8900-4E7E-9EEC-ABB54B458603}" srcId="{02595F8B-74B3-45F6-ABFE-46B6476FD57C}" destId="{15499BC9-70EC-4B7C-B9F3-F91501043FB1}" srcOrd="0" destOrd="0" parTransId="{9AF68B23-4DED-4AF1-800F-E129FCA6A1E5}" sibTransId="{952C0B19-5D5C-4EDF-873A-D54FA05E3766}"/>
    <dgm:cxn modelId="{C14A5754-DF2B-48E5-B01F-D77DF8F487C9}" type="presOf" srcId="{02595F8B-74B3-45F6-ABFE-46B6476FD57C}" destId="{31477284-359E-42F4-A890-F8715AB67AFD}" srcOrd="0" destOrd="0" presId="urn:microsoft.com/office/officeart/2005/8/layout/StepDownProcess"/>
    <dgm:cxn modelId="{00279F97-A9CF-48B4-97BA-12F4065C972C}" type="presOf" srcId="{C635E6A2-8873-4CC4-99EF-9EC04AFA59EF}" destId="{B6E76A67-59B0-4848-86A9-95CAEA2C5E52}" srcOrd="0" destOrd="0" presId="urn:microsoft.com/office/officeart/2005/8/layout/StepDownProcess"/>
    <dgm:cxn modelId="{7F4A8AE3-F847-40A8-BD3B-A2223DC38187}" type="presOf" srcId="{15499BC9-70EC-4B7C-B9F3-F91501043FB1}" destId="{36AAF5F8-C831-4C17-B79E-53D97D437014}" srcOrd="0" destOrd="0" presId="urn:microsoft.com/office/officeart/2005/8/layout/StepDownProcess"/>
    <dgm:cxn modelId="{6BD77B6C-B04E-42CF-935C-50CADC302532}" type="presParOf" srcId="{B6E76A67-59B0-4848-86A9-95CAEA2C5E52}" destId="{AE5F537B-B045-4285-8560-BD7FAFEC988F}" srcOrd="0" destOrd="0" presId="urn:microsoft.com/office/officeart/2005/8/layout/StepDownProcess"/>
    <dgm:cxn modelId="{41A58101-399F-454B-9F20-40405487E43A}" type="presParOf" srcId="{AE5F537B-B045-4285-8560-BD7FAFEC988F}" destId="{31477284-359E-42F4-A890-F8715AB67AFD}" srcOrd="0" destOrd="0" presId="urn:microsoft.com/office/officeart/2005/8/layout/StepDownProcess"/>
    <dgm:cxn modelId="{469D8F69-2032-4F0B-9C03-8A1EDB232019}" type="presParOf" srcId="{AE5F537B-B045-4285-8560-BD7FAFEC988F}" destId="{36AAF5F8-C831-4C17-B79E-53D97D43701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35E6A2-8873-4CC4-99EF-9EC04AFA59EF}" type="doc">
      <dgm:prSet loTypeId="urn:microsoft.com/office/officeart/2005/8/layout/StepDownProcess" loCatId="process" qsTypeId="urn:microsoft.com/office/officeart/2005/8/quickstyle/simple5" qsCatId="simple" csTypeId="urn:microsoft.com/office/officeart/2005/8/colors/colorful5" csCatId="colorful" phldr="1"/>
      <dgm:spPr/>
      <dgm:t>
        <a:bodyPr/>
        <a:lstStyle/>
        <a:p>
          <a:endParaRPr lang="en-US"/>
        </a:p>
      </dgm:t>
    </dgm:pt>
    <dgm:pt modelId="{8536AF18-8C65-40BF-95EC-BD0DDFD28F5F}">
      <dgm:prSet phldrT="[Text]"/>
      <dgm:spPr/>
      <dgm:t>
        <a:bodyPr/>
        <a:lstStyle/>
        <a:p>
          <a:r>
            <a:rPr lang="en-US"/>
            <a:t>USDA</a:t>
          </a:r>
        </a:p>
      </dgm:t>
    </dgm:pt>
    <dgm:pt modelId="{AB4CA59B-0E5F-4E40-8C49-092D8C6C9939}" type="parTrans" cxnId="{78810AD1-25C1-4C06-AE36-9921D66F0652}">
      <dgm:prSet/>
      <dgm:spPr/>
      <dgm:t>
        <a:bodyPr/>
        <a:lstStyle/>
        <a:p>
          <a:endParaRPr lang="en-US"/>
        </a:p>
      </dgm:t>
    </dgm:pt>
    <dgm:pt modelId="{FEBC86BE-B1BA-4F07-8AFE-D2A1562F10B9}" type="sibTrans" cxnId="{78810AD1-25C1-4C06-AE36-9921D66F0652}">
      <dgm:prSet/>
      <dgm:spPr/>
      <dgm:t>
        <a:bodyPr/>
        <a:lstStyle/>
        <a:p>
          <a:endParaRPr lang="en-US"/>
        </a:p>
      </dgm:t>
    </dgm:pt>
    <dgm:pt modelId="{D305EF0B-9230-4C04-9A26-2B463160E056}">
      <dgm:prSet phldrT="[Text]" custT="1"/>
      <dgm:spPr/>
      <dgm:t>
        <a:bodyPr/>
        <a:lstStyle/>
        <a:p>
          <a:r>
            <a:rPr lang="en-US" sz="2800"/>
            <a:t>Through FNS regional office</a:t>
          </a:r>
        </a:p>
      </dgm:t>
    </dgm:pt>
    <dgm:pt modelId="{0F37808F-70C2-4C1D-BD1E-BF72B4547BC0}" type="parTrans" cxnId="{326AEEDB-08A7-4949-92D7-D1F82B4B63D4}">
      <dgm:prSet/>
      <dgm:spPr/>
      <dgm:t>
        <a:bodyPr/>
        <a:lstStyle/>
        <a:p>
          <a:endParaRPr lang="en-US"/>
        </a:p>
      </dgm:t>
    </dgm:pt>
    <dgm:pt modelId="{BB5C4233-08A5-4040-B4B6-79B4DE3AB556}" type="sibTrans" cxnId="{326AEEDB-08A7-4949-92D7-D1F82B4B63D4}">
      <dgm:prSet/>
      <dgm:spPr/>
      <dgm:t>
        <a:bodyPr/>
        <a:lstStyle/>
        <a:p>
          <a:endParaRPr lang="en-US"/>
        </a:p>
      </dgm:t>
    </dgm:pt>
    <dgm:pt modelId="{B6E76A67-59B0-4848-86A9-95CAEA2C5E52}" type="pres">
      <dgm:prSet presAssocID="{C635E6A2-8873-4CC4-99EF-9EC04AFA59EF}" presName="rootnode" presStyleCnt="0">
        <dgm:presLayoutVars>
          <dgm:chMax/>
          <dgm:chPref/>
          <dgm:dir/>
          <dgm:animLvl val="lvl"/>
        </dgm:presLayoutVars>
      </dgm:prSet>
      <dgm:spPr/>
    </dgm:pt>
    <dgm:pt modelId="{5BA680DB-337A-44B5-BF7D-464A970A479B}" type="pres">
      <dgm:prSet presAssocID="{8536AF18-8C65-40BF-95EC-BD0DDFD28F5F}" presName="composite" presStyleCnt="0"/>
      <dgm:spPr/>
    </dgm:pt>
    <dgm:pt modelId="{9ECE7280-CA19-4BD1-952F-82D46FBE9A93}" type="pres">
      <dgm:prSet presAssocID="{8536AF18-8C65-40BF-95EC-BD0DDFD28F5F}" presName="ParentText" presStyleLbl="node1" presStyleIdx="0" presStyleCnt="1">
        <dgm:presLayoutVars>
          <dgm:chMax val="1"/>
          <dgm:chPref val="1"/>
          <dgm:bulletEnabled val="1"/>
        </dgm:presLayoutVars>
      </dgm:prSet>
      <dgm:spPr/>
    </dgm:pt>
    <dgm:pt modelId="{099FD4FE-ED43-4391-84CD-E2D451295C4C}" type="pres">
      <dgm:prSet presAssocID="{8536AF18-8C65-40BF-95EC-BD0DDFD28F5F}" presName="FinalChildText" presStyleLbl="revTx" presStyleIdx="0" presStyleCnt="1" custScaleX="167770" custLinFactNeighborX="39110" custLinFactNeighborY="5222">
        <dgm:presLayoutVars>
          <dgm:chMax val="0"/>
          <dgm:chPref val="0"/>
          <dgm:bulletEnabled val="1"/>
        </dgm:presLayoutVars>
      </dgm:prSet>
      <dgm:spPr/>
    </dgm:pt>
  </dgm:ptLst>
  <dgm:cxnLst>
    <dgm:cxn modelId="{00279F97-A9CF-48B4-97BA-12F4065C972C}" type="presOf" srcId="{C635E6A2-8873-4CC4-99EF-9EC04AFA59EF}" destId="{B6E76A67-59B0-4848-86A9-95CAEA2C5E52}" srcOrd="0" destOrd="0" presId="urn:microsoft.com/office/officeart/2005/8/layout/StepDownProcess"/>
    <dgm:cxn modelId="{817270C2-0DE1-4544-9D39-BAD396628F92}" type="presOf" srcId="{8536AF18-8C65-40BF-95EC-BD0DDFD28F5F}" destId="{9ECE7280-CA19-4BD1-952F-82D46FBE9A93}" srcOrd="0" destOrd="0" presId="urn:microsoft.com/office/officeart/2005/8/layout/StepDownProcess"/>
    <dgm:cxn modelId="{78810AD1-25C1-4C06-AE36-9921D66F0652}" srcId="{C635E6A2-8873-4CC4-99EF-9EC04AFA59EF}" destId="{8536AF18-8C65-40BF-95EC-BD0DDFD28F5F}" srcOrd="0" destOrd="0" parTransId="{AB4CA59B-0E5F-4E40-8C49-092D8C6C9939}" sibTransId="{FEBC86BE-B1BA-4F07-8AFE-D2A1562F10B9}"/>
    <dgm:cxn modelId="{326AEEDB-08A7-4949-92D7-D1F82B4B63D4}" srcId="{8536AF18-8C65-40BF-95EC-BD0DDFD28F5F}" destId="{D305EF0B-9230-4C04-9A26-2B463160E056}" srcOrd="0" destOrd="0" parTransId="{0F37808F-70C2-4C1D-BD1E-BF72B4547BC0}" sibTransId="{BB5C4233-08A5-4040-B4B6-79B4DE3AB556}"/>
    <dgm:cxn modelId="{4FA038F3-34C0-4DE9-8405-F035CFEC97F8}" type="presOf" srcId="{D305EF0B-9230-4C04-9A26-2B463160E056}" destId="{099FD4FE-ED43-4391-84CD-E2D451295C4C}" srcOrd="0" destOrd="0" presId="urn:microsoft.com/office/officeart/2005/8/layout/StepDownProcess"/>
    <dgm:cxn modelId="{37C95610-6ABE-49BF-85B5-34A415FAB097}" type="presParOf" srcId="{B6E76A67-59B0-4848-86A9-95CAEA2C5E52}" destId="{5BA680DB-337A-44B5-BF7D-464A970A479B}" srcOrd="0" destOrd="0" presId="urn:microsoft.com/office/officeart/2005/8/layout/StepDownProcess"/>
    <dgm:cxn modelId="{DE3998C9-1743-4692-979E-EE44B50375A3}" type="presParOf" srcId="{5BA680DB-337A-44B5-BF7D-464A970A479B}" destId="{9ECE7280-CA19-4BD1-952F-82D46FBE9A93}" srcOrd="0" destOrd="0" presId="urn:microsoft.com/office/officeart/2005/8/layout/StepDownProcess"/>
    <dgm:cxn modelId="{F92B50AD-6AE0-4679-98A4-A43155C32C0D}" type="presParOf" srcId="{5BA680DB-337A-44B5-BF7D-464A970A479B}" destId="{099FD4FE-ED43-4391-84CD-E2D451295C4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0F95F-3B0C-445C-BE5E-270EC72CEFAE}">
      <dsp:nvSpPr>
        <dsp:cNvPr id="0" name=""/>
        <dsp:cNvSpPr/>
      </dsp:nvSpPr>
      <dsp:spPr>
        <a:xfrm>
          <a:off x="0" y="844"/>
          <a:ext cx="12985915" cy="19763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25D45-FB51-47AB-B9B2-4404EA808478}">
      <dsp:nvSpPr>
        <dsp:cNvPr id="0" name=""/>
        <dsp:cNvSpPr/>
      </dsp:nvSpPr>
      <dsp:spPr>
        <a:xfrm>
          <a:off x="597853" y="445528"/>
          <a:ext cx="1087005" cy="10870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B8AF2D-C73E-4FBA-8D27-C3A4A8755691}">
      <dsp:nvSpPr>
        <dsp:cNvPr id="0" name=""/>
        <dsp:cNvSpPr/>
      </dsp:nvSpPr>
      <dsp:spPr>
        <a:xfrm>
          <a:off x="2282711" y="844"/>
          <a:ext cx="10703203" cy="1976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66" tIns="209166" rIns="209166" bIns="209166" numCol="1" spcCol="1270" anchor="ctr" anchorCtr="0">
          <a:noAutofit/>
        </a:bodyPr>
        <a:lstStyle/>
        <a:p>
          <a:pPr marL="0" lvl="0" indent="0" algn="l" defTabSz="1244600">
            <a:lnSpc>
              <a:spcPct val="100000"/>
            </a:lnSpc>
            <a:spcBef>
              <a:spcPct val="0"/>
            </a:spcBef>
            <a:spcAft>
              <a:spcPct val="35000"/>
            </a:spcAft>
            <a:buNone/>
          </a:pPr>
          <a:r>
            <a:rPr lang="en-US" sz="2800" kern="1200"/>
            <a:t>Local agency staff can utilize their WIC grant award effectively to maximize program impact.</a:t>
          </a:r>
        </a:p>
      </dsp:txBody>
      <dsp:txXfrm>
        <a:off x="2282711" y="844"/>
        <a:ext cx="10703203" cy="1976373"/>
      </dsp:txXfrm>
    </dsp:sp>
    <dsp:sp modelId="{2CE3730C-C9CE-458C-83D0-F475469C3638}">
      <dsp:nvSpPr>
        <dsp:cNvPr id="0" name=""/>
        <dsp:cNvSpPr/>
      </dsp:nvSpPr>
      <dsp:spPr>
        <a:xfrm>
          <a:off x="0" y="2471311"/>
          <a:ext cx="12985915" cy="19763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03D60-110B-451C-ACF4-C784B779CFD2}">
      <dsp:nvSpPr>
        <dsp:cNvPr id="0" name=""/>
        <dsp:cNvSpPr/>
      </dsp:nvSpPr>
      <dsp:spPr>
        <a:xfrm>
          <a:off x="597853" y="2915995"/>
          <a:ext cx="1087005" cy="10870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58F6F3-FEA5-4105-A43E-0B407C39A84E}">
      <dsp:nvSpPr>
        <dsp:cNvPr id="0" name=""/>
        <dsp:cNvSpPr/>
      </dsp:nvSpPr>
      <dsp:spPr>
        <a:xfrm>
          <a:off x="2282711" y="2471311"/>
          <a:ext cx="10703203" cy="1976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66" tIns="209166" rIns="209166" bIns="209166" numCol="1" spcCol="1270" anchor="ctr" anchorCtr="0">
          <a:noAutofit/>
        </a:bodyPr>
        <a:lstStyle/>
        <a:p>
          <a:pPr marL="0" lvl="0" indent="0" algn="l" defTabSz="1244600">
            <a:lnSpc>
              <a:spcPct val="100000"/>
            </a:lnSpc>
            <a:spcBef>
              <a:spcPct val="0"/>
            </a:spcBef>
            <a:spcAft>
              <a:spcPct val="35000"/>
            </a:spcAft>
            <a:buNone/>
          </a:pPr>
          <a:r>
            <a:rPr lang="en-US" sz="2800" kern="1200"/>
            <a:t>Local agency staff will understand the fiscal review standards and reporting requirements.</a:t>
          </a:r>
        </a:p>
      </dsp:txBody>
      <dsp:txXfrm>
        <a:off x="2282711" y="2471311"/>
        <a:ext cx="10703203" cy="1976373"/>
      </dsp:txXfrm>
    </dsp:sp>
    <dsp:sp modelId="{CF9755E2-97CB-4997-BE66-3F2DED248B06}">
      <dsp:nvSpPr>
        <dsp:cNvPr id="0" name=""/>
        <dsp:cNvSpPr/>
      </dsp:nvSpPr>
      <dsp:spPr>
        <a:xfrm>
          <a:off x="0" y="4941778"/>
          <a:ext cx="12985915" cy="19763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5A5084-90C1-4800-848C-35B4921B7296}">
      <dsp:nvSpPr>
        <dsp:cNvPr id="0" name=""/>
        <dsp:cNvSpPr/>
      </dsp:nvSpPr>
      <dsp:spPr>
        <a:xfrm>
          <a:off x="597853" y="5386462"/>
          <a:ext cx="1087005" cy="10870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CE1555-A1B0-424E-B8B2-D439ECE2C856}">
      <dsp:nvSpPr>
        <dsp:cNvPr id="0" name=""/>
        <dsp:cNvSpPr/>
      </dsp:nvSpPr>
      <dsp:spPr>
        <a:xfrm>
          <a:off x="2282711" y="4941778"/>
          <a:ext cx="10703203" cy="1976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66" tIns="209166" rIns="209166" bIns="209166" numCol="1" spcCol="1270" anchor="ctr" anchorCtr="0">
          <a:noAutofit/>
        </a:bodyPr>
        <a:lstStyle/>
        <a:p>
          <a:pPr marL="0" lvl="0" indent="0" algn="l" defTabSz="1244600">
            <a:lnSpc>
              <a:spcPct val="100000"/>
            </a:lnSpc>
            <a:spcBef>
              <a:spcPct val="0"/>
            </a:spcBef>
            <a:spcAft>
              <a:spcPct val="35000"/>
            </a:spcAft>
            <a:buNone/>
          </a:pPr>
          <a:r>
            <a:rPr lang="en-US" sz="2800" kern="1200"/>
            <a:t>Local agency staff will know where to get technical assistance and answers to questions on different fiscal issues.</a:t>
          </a:r>
        </a:p>
      </dsp:txBody>
      <dsp:txXfrm>
        <a:off x="2282711" y="4941778"/>
        <a:ext cx="10703203" cy="19763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E5889-CA7F-45CC-B690-5F8E10A9ED4C}">
      <dsp:nvSpPr>
        <dsp:cNvPr id="0" name=""/>
        <dsp:cNvSpPr/>
      </dsp:nvSpPr>
      <dsp:spPr>
        <a:xfrm>
          <a:off x="945471" y="0"/>
          <a:ext cx="4377022" cy="2109798"/>
        </a:xfrm>
        <a:prstGeom prst="roundRect">
          <a:avLst>
            <a:gd name="adj" fmla="val 10000"/>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a:t>Private</a:t>
          </a:r>
        </a:p>
        <a:p>
          <a:pPr marL="0" lvl="0" indent="0" algn="ctr" defTabSz="1600200">
            <a:lnSpc>
              <a:spcPct val="90000"/>
            </a:lnSpc>
            <a:spcBef>
              <a:spcPct val="0"/>
            </a:spcBef>
            <a:spcAft>
              <a:spcPct val="35000"/>
            </a:spcAft>
            <a:buNone/>
          </a:pPr>
          <a:r>
            <a:rPr lang="en-US" sz="3600" kern="1200"/>
            <a:t>PE 53 changes to </a:t>
          </a:r>
        </a:p>
        <a:p>
          <a:pPr marL="0" lvl="0" indent="0" algn="ctr" defTabSz="1600200">
            <a:lnSpc>
              <a:spcPct val="90000"/>
            </a:lnSpc>
            <a:spcBef>
              <a:spcPct val="0"/>
            </a:spcBef>
            <a:spcAft>
              <a:spcPct val="35000"/>
            </a:spcAft>
            <a:buNone/>
          </a:pPr>
          <a:r>
            <a:rPr lang="en-US" sz="3200" kern="1200"/>
            <a:t>PE 140 (7/1/25</a:t>
          </a:r>
          <a:r>
            <a:rPr lang="en-US" sz="3600" kern="1200"/>
            <a:t>) </a:t>
          </a:r>
        </a:p>
      </dsp:txBody>
      <dsp:txXfrm>
        <a:off x="1007265" y="61794"/>
        <a:ext cx="4253434" cy="1986210"/>
      </dsp:txXfrm>
    </dsp:sp>
    <dsp:sp modelId="{24744CEF-E879-4EBB-A33F-6BFB9DCFAE3A}">
      <dsp:nvSpPr>
        <dsp:cNvPr id="0" name=""/>
        <dsp:cNvSpPr/>
      </dsp:nvSpPr>
      <dsp:spPr>
        <a:xfrm>
          <a:off x="1383174" y="2109798"/>
          <a:ext cx="466020" cy="1082169"/>
        </a:xfrm>
        <a:custGeom>
          <a:avLst/>
          <a:gdLst/>
          <a:ahLst/>
          <a:cxnLst/>
          <a:rect l="0" t="0" r="0" b="0"/>
          <a:pathLst>
            <a:path>
              <a:moveTo>
                <a:pt x="0" y="0"/>
              </a:moveTo>
              <a:lnTo>
                <a:pt x="0" y="1082169"/>
              </a:lnTo>
              <a:lnTo>
                <a:pt x="466020" y="10821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BD9F63-E738-455C-BF68-BA8DD2C7F7D6}">
      <dsp:nvSpPr>
        <dsp:cNvPr id="0" name=""/>
        <dsp:cNvSpPr/>
      </dsp:nvSpPr>
      <dsp:spPr>
        <a:xfrm>
          <a:off x="1849194" y="2356629"/>
          <a:ext cx="2157562" cy="1670677"/>
        </a:xfrm>
        <a:prstGeom prst="roundRect">
          <a:avLst>
            <a:gd name="adj" fmla="val 10000"/>
          </a:avLst>
        </a:prstGeom>
        <a:solidFill>
          <a:schemeClr val="accent6">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PE53-01</a:t>
          </a:r>
        </a:p>
        <a:p>
          <a:pPr marL="0" lvl="0" indent="0" algn="ctr" defTabSz="1111250">
            <a:lnSpc>
              <a:spcPct val="90000"/>
            </a:lnSpc>
            <a:spcBef>
              <a:spcPct val="0"/>
            </a:spcBef>
            <a:spcAft>
              <a:spcPct val="35000"/>
            </a:spcAft>
            <a:buNone/>
          </a:pPr>
          <a:r>
            <a:rPr lang="en-US" sz="2500" kern="1200" dirty="0"/>
            <a:t>Private WIC NSA: July – September</a:t>
          </a:r>
        </a:p>
      </dsp:txBody>
      <dsp:txXfrm>
        <a:off x="1898126" y="2405561"/>
        <a:ext cx="2059698" cy="1572813"/>
      </dsp:txXfrm>
    </dsp:sp>
    <dsp:sp modelId="{462FFDE5-2E7A-46A1-AA59-5E4EB3077D7F}">
      <dsp:nvSpPr>
        <dsp:cNvPr id="0" name=""/>
        <dsp:cNvSpPr/>
      </dsp:nvSpPr>
      <dsp:spPr>
        <a:xfrm>
          <a:off x="1383174" y="2109798"/>
          <a:ext cx="466020" cy="2771075"/>
        </a:xfrm>
        <a:custGeom>
          <a:avLst/>
          <a:gdLst/>
          <a:ahLst/>
          <a:cxnLst/>
          <a:rect l="0" t="0" r="0" b="0"/>
          <a:pathLst>
            <a:path>
              <a:moveTo>
                <a:pt x="0" y="0"/>
              </a:moveTo>
              <a:lnTo>
                <a:pt x="0" y="2771075"/>
              </a:lnTo>
              <a:lnTo>
                <a:pt x="466020" y="27710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1CC21-2612-43D2-A5E9-A58320F78081}">
      <dsp:nvSpPr>
        <dsp:cNvPr id="0" name=""/>
        <dsp:cNvSpPr/>
      </dsp:nvSpPr>
      <dsp:spPr>
        <a:xfrm>
          <a:off x="1849194" y="4266641"/>
          <a:ext cx="2186037" cy="1228464"/>
        </a:xfrm>
        <a:prstGeom prst="roundRect">
          <a:avLst>
            <a:gd name="adj" fmla="val 10000"/>
          </a:avLst>
        </a:prstGeom>
        <a:solidFill>
          <a:schemeClr val="accent6">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PE53-02</a:t>
          </a:r>
        </a:p>
        <a:p>
          <a:pPr marL="0" lvl="0" indent="0" algn="ctr" defTabSz="933450">
            <a:lnSpc>
              <a:spcPct val="90000"/>
            </a:lnSpc>
            <a:spcBef>
              <a:spcPct val="0"/>
            </a:spcBef>
            <a:spcAft>
              <a:spcPct val="35000"/>
            </a:spcAft>
            <a:buNone/>
          </a:pPr>
          <a:r>
            <a:rPr lang="en-US" sz="2100" kern="1200"/>
            <a:t>Private WIC NSA: October - June</a:t>
          </a:r>
        </a:p>
      </dsp:txBody>
      <dsp:txXfrm>
        <a:off x="1885174" y="4302621"/>
        <a:ext cx="2114077" cy="1156504"/>
      </dsp:txXfrm>
    </dsp:sp>
    <dsp:sp modelId="{9EDEA8A6-2C5C-4F69-9ECE-BE158B453DF1}">
      <dsp:nvSpPr>
        <dsp:cNvPr id="0" name=""/>
        <dsp:cNvSpPr/>
      </dsp:nvSpPr>
      <dsp:spPr>
        <a:xfrm>
          <a:off x="1383174" y="2109798"/>
          <a:ext cx="466020" cy="4238874"/>
        </a:xfrm>
        <a:custGeom>
          <a:avLst/>
          <a:gdLst/>
          <a:ahLst/>
          <a:cxnLst/>
          <a:rect l="0" t="0" r="0" b="0"/>
          <a:pathLst>
            <a:path>
              <a:moveTo>
                <a:pt x="0" y="0"/>
              </a:moveTo>
              <a:lnTo>
                <a:pt x="0" y="4238874"/>
              </a:lnTo>
              <a:lnTo>
                <a:pt x="466020" y="423887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670AE-1463-4F8A-8C4D-7D34D5E11ADB}">
      <dsp:nvSpPr>
        <dsp:cNvPr id="0" name=""/>
        <dsp:cNvSpPr/>
      </dsp:nvSpPr>
      <dsp:spPr>
        <a:xfrm>
          <a:off x="1849194" y="5734440"/>
          <a:ext cx="2186037" cy="1228464"/>
        </a:xfrm>
        <a:prstGeom prst="roundRect">
          <a:avLst>
            <a:gd name="adj" fmla="val 10000"/>
          </a:avLst>
        </a:prstGeom>
        <a:solidFill>
          <a:schemeClr val="accent6">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PE53-03</a:t>
          </a:r>
        </a:p>
        <a:p>
          <a:pPr marL="0" lvl="0" indent="0" algn="ctr" defTabSz="933450">
            <a:lnSpc>
              <a:spcPct val="90000"/>
            </a:lnSpc>
            <a:spcBef>
              <a:spcPct val="0"/>
            </a:spcBef>
            <a:spcAft>
              <a:spcPct val="35000"/>
            </a:spcAft>
            <a:buNone/>
          </a:pPr>
          <a:r>
            <a:rPr lang="en-US" sz="2100" kern="1200"/>
            <a:t>Private BFPC: July - September</a:t>
          </a:r>
        </a:p>
      </dsp:txBody>
      <dsp:txXfrm>
        <a:off x="1885174" y="5770420"/>
        <a:ext cx="2114077" cy="1156504"/>
      </dsp:txXfrm>
    </dsp:sp>
    <dsp:sp modelId="{7A5232EC-77BE-4EEC-AEE0-8612E3EF9E11}">
      <dsp:nvSpPr>
        <dsp:cNvPr id="0" name=""/>
        <dsp:cNvSpPr/>
      </dsp:nvSpPr>
      <dsp:spPr>
        <a:xfrm>
          <a:off x="1383174" y="2109798"/>
          <a:ext cx="466020" cy="5706673"/>
        </a:xfrm>
        <a:custGeom>
          <a:avLst/>
          <a:gdLst/>
          <a:ahLst/>
          <a:cxnLst/>
          <a:rect l="0" t="0" r="0" b="0"/>
          <a:pathLst>
            <a:path>
              <a:moveTo>
                <a:pt x="0" y="0"/>
              </a:moveTo>
              <a:lnTo>
                <a:pt x="0" y="5706673"/>
              </a:lnTo>
              <a:lnTo>
                <a:pt x="466020" y="570667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1EE687-50F8-450B-B92B-28E0ECEAEFE1}">
      <dsp:nvSpPr>
        <dsp:cNvPr id="0" name=""/>
        <dsp:cNvSpPr/>
      </dsp:nvSpPr>
      <dsp:spPr>
        <a:xfrm>
          <a:off x="1849194" y="7202239"/>
          <a:ext cx="2186037" cy="1228464"/>
        </a:xfrm>
        <a:prstGeom prst="roundRect">
          <a:avLst>
            <a:gd name="adj" fmla="val 10000"/>
          </a:avLst>
        </a:prstGeom>
        <a:solidFill>
          <a:schemeClr val="accent6">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PE53-04</a:t>
          </a:r>
        </a:p>
        <a:p>
          <a:pPr marL="0" lvl="0" indent="0" algn="ctr" defTabSz="933450">
            <a:lnSpc>
              <a:spcPct val="90000"/>
            </a:lnSpc>
            <a:spcBef>
              <a:spcPct val="0"/>
            </a:spcBef>
            <a:spcAft>
              <a:spcPct val="35000"/>
            </a:spcAft>
            <a:buNone/>
          </a:pPr>
          <a:r>
            <a:rPr lang="en-US" sz="2100" kern="1200"/>
            <a:t>Private BFPC: October - June</a:t>
          </a:r>
        </a:p>
      </dsp:txBody>
      <dsp:txXfrm>
        <a:off x="1885174" y="7238219"/>
        <a:ext cx="2114077" cy="1156504"/>
      </dsp:txXfrm>
    </dsp:sp>
    <dsp:sp modelId="{C858BDFB-7A47-4875-ABF6-E9A484FDCF9F}">
      <dsp:nvSpPr>
        <dsp:cNvPr id="0" name=""/>
        <dsp:cNvSpPr/>
      </dsp:nvSpPr>
      <dsp:spPr>
        <a:xfrm>
          <a:off x="1383174" y="2109798"/>
          <a:ext cx="466020" cy="7174472"/>
        </a:xfrm>
        <a:custGeom>
          <a:avLst/>
          <a:gdLst/>
          <a:ahLst/>
          <a:cxnLst/>
          <a:rect l="0" t="0" r="0" b="0"/>
          <a:pathLst>
            <a:path>
              <a:moveTo>
                <a:pt x="0" y="0"/>
              </a:moveTo>
              <a:lnTo>
                <a:pt x="0" y="7174472"/>
              </a:lnTo>
              <a:lnTo>
                <a:pt x="466020" y="71744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1FADC-2737-4F4B-B949-9765164C1D37}">
      <dsp:nvSpPr>
        <dsp:cNvPr id="0" name=""/>
        <dsp:cNvSpPr/>
      </dsp:nvSpPr>
      <dsp:spPr>
        <a:xfrm>
          <a:off x="1849194" y="8670038"/>
          <a:ext cx="2186037" cy="1228464"/>
        </a:xfrm>
        <a:prstGeom prst="roundRect">
          <a:avLst>
            <a:gd name="adj" fmla="val 10000"/>
          </a:avLst>
        </a:prstGeom>
        <a:solidFill>
          <a:schemeClr val="accent6">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a:t>PE53-05</a:t>
          </a:r>
        </a:p>
        <a:p>
          <a:pPr marL="0" lvl="0" indent="0" algn="ctr" defTabSz="933450">
            <a:lnSpc>
              <a:spcPct val="90000"/>
            </a:lnSpc>
            <a:spcBef>
              <a:spcPct val="0"/>
            </a:spcBef>
            <a:spcAft>
              <a:spcPct val="35000"/>
            </a:spcAft>
            <a:buNone/>
          </a:pPr>
          <a:r>
            <a:rPr lang="en-US" sz="2100" kern="1200"/>
            <a:t>Private Farmers Market</a:t>
          </a:r>
        </a:p>
      </dsp:txBody>
      <dsp:txXfrm>
        <a:off x="1885174" y="8706018"/>
        <a:ext cx="2114077" cy="11565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E5889-CA7F-45CC-B690-5F8E10A9ED4C}">
      <dsp:nvSpPr>
        <dsp:cNvPr id="0" name=""/>
        <dsp:cNvSpPr/>
      </dsp:nvSpPr>
      <dsp:spPr>
        <a:xfrm>
          <a:off x="1183544" y="7103"/>
          <a:ext cx="3957512" cy="1693519"/>
        </a:xfrm>
        <a:prstGeom prst="roundRect">
          <a:avLst>
            <a:gd name="adj" fmla="val 1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a:t>Public Health</a:t>
          </a:r>
        </a:p>
        <a:p>
          <a:pPr marL="0" lvl="0" indent="0" algn="ctr" defTabSz="1955800">
            <a:lnSpc>
              <a:spcPct val="90000"/>
            </a:lnSpc>
            <a:spcBef>
              <a:spcPct val="0"/>
            </a:spcBef>
            <a:spcAft>
              <a:spcPct val="35000"/>
            </a:spcAft>
            <a:buNone/>
          </a:pPr>
          <a:r>
            <a:rPr lang="en-US" sz="4400" kern="1200"/>
            <a:t>PE 40 </a:t>
          </a:r>
        </a:p>
      </dsp:txBody>
      <dsp:txXfrm>
        <a:off x="1233145" y="56704"/>
        <a:ext cx="3858310" cy="1594317"/>
      </dsp:txXfrm>
    </dsp:sp>
    <dsp:sp modelId="{24744CEF-E879-4EBB-A33F-6BFB9DCFAE3A}">
      <dsp:nvSpPr>
        <dsp:cNvPr id="0" name=""/>
        <dsp:cNvSpPr/>
      </dsp:nvSpPr>
      <dsp:spPr>
        <a:xfrm>
          <a:off x="1579295" y="1700623"/>
          <a:ext cx="395751" cy="1019779"/>
        </a:xfrm>
        <a:custGeom>
          <a:avLst/>
          <a:gdLst/>
          <a:ahLst/>
          <a:cxnLst/>
          <a:rect l="0" t="0" r="0" b="0"/>
          <a:pathLst>
            <a:path>
              <a:moveTo>
                <a:pt x="0" y="0"/>
              </a:moveTo>
              <a:lnTo>
                <a:pt x="0" y="1019779"/>
              </a:lnTo>
              <a:lnTo>
                <a:pt x="395751" y="101977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BD9F63-E738-455C-BF68-BA8DD2C7F7D6}">
      <dsp:nvSpPr>
        <dsp:cNvPr id="0" name=""/>
        <dsp:cNvSpPr/>
      </dsp:nvSpPr>
      <dsp:spPr>
        <a:xfrm>
          <a:off x="1975047" y="1962346"/>
          <a:ext cx="2625712" cy="1516112"/>
        </a:xfrm>
        <a:prstGeom prst="roundRect">
          <a:avLst>
            <a:gd name="adj" fmla="val 10000"/>
          </a:avLst>
        </a:prstGeom>
        <a:solidFill>
          <a:schemeClr val="accent1">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PE40-01</a:t>
          </a:r>
        </a:p>
        <a:p>
          <a:pPr marL="0" lvl="0" indent="0" algn="l" defTabSz="1111250">
            <a:lnSpc>
              <a:spcPct val="90000"/>
            </a:lnSpc>
            <a:spcBef>
              <a:spcPct val="0"/>
            </a:spcBef>
            <a:spcAft>
              <a:spcPts val="0"/>
            </a:spcAft>
            <a:buNone/>
          </a:pPr>
          <a:r>
            <a:rPr lang="en-US" sz="2500" kern="1200"/>
            <a:t> WIC NSA: </a:t>
          </a:r>
        </a:p>
        <a:p>
          <a:pPr marL="0" lvl="0" indent="0" algn="l" defTabSz="1111250">
            <a:lnSpc>
              <a:spcPct val="90000"/>
            </a:lnSpc>
            <a:spcBef>
              <a:spcPct val="0"/>
            </a:spcBef>
            <a:spcAft>
              <a:spcPts val="0"/>
            </a:spcAft>
            <a:buNone/>
          </a:pPr>
          <a:r>
            <a:rPr lang="en-US" sz="2500" kern="1200"/>
            <a:t>July – September</a:t>
          </a:r>
        </a:p>
      </dsp:txBody>
      <dsp:txXfrm>
        <a:off x="2019452" y="2006751"/>
        <a:ext cx="2536902" cy="1427302"/>
      </dsp:txXfrm>
    </dsp:sp>
    <dsp:sp modelId="{462FFDE5-2E7A-46A1-AA59-5E4EB3077D7F}">
      <dsp:nvSpPr>
        <dsp:cNvPr id="0" name=""/>
        <dsp:cNvSpPr/>
      </dsp:nvSpPr>
      <dsp:spPr>
        <a:xfrm>
          <a:off x="1579295" y="1700623"/>
          <a:ext cx="395751" cy="2711252"/>
        </a:xfrm>
        <a:custGeom>
          <a:avLst/>
          <a:gdLst/>
          <a:ahLst/>
          <a:cxnLst/>
          <a:rect l="0" t="0" r="0" b="0"/>
          <a:pathLst>
            <a:path>
              <a:moveTo>
                <a:pt x="0" y="0"/>
              </a:moveTo>
              <a:lnTo>
                <a:pt x="0" y="2711252"/>
              </a:lnTo>
              <a:lnTo>
                <a:pt x="395751" y="271125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1CC21-2612-43D2-A5E9-A58320F78081}">
      <dsp:nvSpPr>
        <dsp:cNvPr id="0" name=""/>
        <dsp:cNvSpPr/>
      </dsp:nvSpPr>
      <dsp:spPr>
        <a:xfrm>
          <a:off x="1975047" y="3740183"/>
          <a:ext cx="2390537" cy="1343385"/>
        </a:xfrm>
        <a:prstGeom prst="roundRect">
          <a:avLst>
            <a:gd name="adj" fmla="val 10000"/>
          </a:avLst>
        </a:prstGeom>
        <a:solidFill>
          <a:schemeClr val="accent1">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t>PE40-02</a:t>
          </a:r>
        </a:p>
        <a:p>
          <a:pPr marL="0" lvl="0" indent="0" algn="l" defTabSz="1066800">
            <a:lnSpc>
              <a:spcPct val="90000"/>
            </a:lnSpc>
            <a:spcBef>
              <a:spcPct val="0"/>
            </a:spcBef>
            <a:spcAft>
              <a:spcPct val="35000"/>
            </a:spcAft>
            <a:buNone/>
          </a:pPr>
          <a:r>
            <a:rPr lang="en-US" sz="2400" kern="1200"/>
            <a:t>WIC NSA: October - June</a:t>
          </a:r>
        </a:p>
      </dsp:txBody>
      <dsp:txXfrm>
        <a:off x="2014393" y="3779529"/>
        <a:ext cx="2311845" cy="1264693"/>
      </dsp:txXfrm>
    </dsp:sp>
    <dsp:sp modelId="{9EDEA8A6-2C5C-4F69-9ECE-BE158B453DF1}">
      <dsp:nvSpPr>
        <dsp:cNvPr id="0" name=""/>
        <dsp:cNvSpPr/>
      </dsp:nvSpPr>
      <dsp:spPr>
        <a:xfrm>
          <a:off x="1579295" y="1700623"/>
          <a:ext cx="395751" cy="4316362"/>
        </a:xfrm>
        <a:custGeom>
          <a:avLst/>
          <a:gdLst/>
          <a:ahLst/>
          <a:cxnLst/>
          <a:rect l="0" t="0" r="0" b="0"/>
          <a:pathLst>
            <a:path>
              <a:moveTo>
                <a:pt x="0" y="0"/>
              </a:moveTo>
              <a:lnTo>
                <a:pt x="0" y="4316362"/>
              </a:lnTo>
              <a:lnTo>
                <a:pt x="395751" y="43163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670AE-1463-4F8A-8C4D-7D34D5E11ADB}">
      <dsp:nvSpPr>
        <dsp:cNvPr id="0" name=""/>
        <dsp:cNvSpPr/>
      </dsp:nvSpPr>
      <dsp:spPr>
        <a:xfrm>
          <a:off x="1975047" y="5345292"/>
          <a:ext cx="2390537" cy="1343385"/>
        </a:xfrm>
        <a:prstGeom prst="roundRect">
          <a:avLst>
            <a:gd name="adj" fmla="val 10000"/>
          </a:avLst>
        </a:prstGeom>
        <a:solidFill>
          <a:schemeClr val="accent1">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t>PE40-03</a:t>
          </a:r>
        </a:p>
        <a:p>
          <a:pPr marL="0" lvl="0" indent="0" algn="l" defTabSz="1066800">
            <a:lnSpc>
              <a:spcPct val="90000"/>
            </a:lnSpc>
            <a:spcBef>
              <a:spcPct val="0"/>
            </a:spcBef>
            <a:spcAft>
              <a:spcPts val="0"/>
            </a:spcAft>
            <a:buNone/>
          </a:pPr>
          <a:r>
            <a:rPr lang="en-US" sz="2400" kern="1200"/>
            <a:t>BFPC:</a:t>
          </a:r>
        </a:p>
        <a:p>
          <a:pPr marL="0" lvl="0" indent="0" algn="l" defTabSz="1066800">
            <a:lnSpc>
              <a:spcPct val="90000"/>
            </a:lnSpc>
            <a:spcBef>
              <a:spcPct val="0"/>
            </a:spcBef>
            <a:spcAft>
              <a:spcPts val="0"/>
            </a:spcAft>
            <a:buNone/>
          </a:pPr>
          <a:r>
            <a:rPr lang="en-US" sz="2400" kern="1200"/>
            <a:t>July - September</a:t>
          </a:r>
        </a:p>
      </dsp:txBody>
      <dsp:txXfrm>
        <a:off x="2014393" y="5384638"/>
        <a:ext cx="2311845" cy="1264693"/>
      </dsp:txXfrm>
    </dsp:sp>
    <dsp:sp modelId="{7A5232EC-77BE-4EEC-AEE0-8612E3EF9E11}">
      <dsp:nvSpPr>
        <dsp:cNvPr id="0" name=""/>
        <dsp:cNvSpPr/>
      </dsp:nvSpPr>
      <dsp:spPr>
        <a:xfrm>
          <a:off x="1579295" y="1700623"/>
          <a:ext cx="395751" cy="5921471"/>
        </a:xfrm>
        <a:custGeom>
          <a:avLst/>
          <a:gdLst/>
          <a:ahLst/>
          <a:cxnLst/>
          <a:rect l="0" t="0" r="0" b="0"/>
          <a:pathLst>
            <a:path>
              <a:moveTo>
                <a:pt x="0" y="0"/>
              </a:moveTo>
              <a:lnTo>
                <a:pt x="0" y="5921471"/>
              </a:lnTo>
              <a:lnTo>
                <a:pt x="395751" y="59214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1EE687-50F8-450B-B92B-28E0ECEAEFE1}">
      <dsp:nvSpPr>
        <dsp:cNvPr id="0" name=""/>
        <dsp:cNvSpPr/>
      </dsp:nvSpPr>
      <dsp:spPr>
        <a:xfrm>
          <a:off x="1975047" y="6950401"/>
          <a:ext cx="2390537" cy="1343385"/>
        </a:xfrm>
        <a:prstGeom prst="roundRect">
          <a:avLst>
            <a:gd name="adj" fmla="val 10000"/>
          </a:avLst>
        </a:prstGeom>
        <a:solidFill>
          <a:schemeClr val="accent1">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t>PE40-04</a:t>
          </a:r>
        </a:p>
        <a:p>
          <a:pPr marL="0" lvl="0" indent="0" algn="l" defTabSz="1066800">
            <a:lnSpc>
              <a:spcPct val="90000"/>
            </a:lnSpc>
            <a:spcBef>
              <a:spcPct val="0"/>
            </a:spcBef>
            <a:spcAft>
              <a:spcPts val="0"/>
            </a:spcAft>
            <a:buNone/>
          </a:pPr>
          <a:r>
            <a:rPr lang="en-US" sz="2400" kern="1200"/>
            <a:t>BFPC: </a:t>
          </a:r>
        </a:p>
        <a:p>
          <a:pPr marL="0" lvl="0" indent="0" algn="l" defTabSz="1066800">
            <a:lnSpc>
              <a:spcPct val="90000"/>
            </a:lnSpc>
            <a:spcBef>
              <a:spcPct val="0"/>
            </a:spcBef>
            <a:spcAft>
              <a:spcPts val="0"/>
            </a:spcAft>
            <a:buNone/>
          </a:pPr>
          <a:r>
            <a:rPr lang="en-US" sz="2400" kern="1200"/>
            <a:t>October - June</a:t>
          </a:r>
        </a:p>
      </dsp:txBody>
      <dsp:txXfrm>
        <a:off x="2014393" y="6989747"/>
        <a:ext cx="2311845" cy="1264693"/>
      </dsp:txXfrm>
    </dsp:sp>
    <dsp:sp modelId="{C858BDFB-7A47-4875-ABF6-E9A484FDCF9F}">
      <dsp:nvSpPr>
        <dsp:cNvPr id="0" name=""/>
        <dsp:cNvSpPr/>
      </dsp:nvSpPr>
      <dsp:spPr>
        <a:xfrm>
          <a:off x="1579295" y="1700623"/>
          <a:ext cx="413958" cy="7529250"/>
        </a:xfrm>
        <a:custGeom>
          <a:avLst/>
          <a:gdLst/>
          <a:ahLst/>
          <a:cxnLst/>
          <a:rect l="0" t="0" r="0" b="0"/>
          <a:pathLst>
            <a:path>
              <a:moveTo>
                <a:pt x="0" y="0"/>
              </a:moveTo>
              <a:lnTo>
                <a:pt x="0" y="7529250"/>
              </a:lnTo>
              <a:lnTo>
                <a:pt x="413958" y="75292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1FADC-2737-4F4B-B949-9765164C1D37}">
      <dsp:nvSpPr>
        <dsp:cNvPr id="0" name=""/>
        <dsp:cNvSpPr/>
      </dsp:nvSpPr>
      <dsp:spPr>
        <a:xfrm>
          <a:off x="1993254" y="8558180"/>
          <a:ext cx="2390537" cy="1343385"/>
        </a:xfrm>
        <a:prstGeom prst="roundRect">
          <a:avLst>
            <a:gd name="adj" fmla="val 10000"/>
          </a:avLst>
        </a:prstGeom>
        <a:solidFill>
          <a:schemeClr val="accent1">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t>PE40-05</a:t>
          </a:r>
        </a:p>
        <a:p>
          <a:pPr marL="0" lvl="0" indent="0" algn="ctr" defTabSz="1066800">
            <a:lnSpc>
              <a:spcPct val="90000"/>
            </a:lnSpc>
            <a:spcBef>
              <a:spcPct val="0"/>
            </a:spcBef>
            <a:spcAft>
              <a:spcPct val="35000"/>
            </a:spcAft>
            <a:buNone/>
          </a:pPr>
          <a:r>
            <a:rPr lang="en-US" sz="2400" kern="1200"/>
            <a:t>WIC Farmers Market</a:t>
          </a:r>
        </a:p>
      </dsp:txBody>
      <dsp:txXfrm>
        <a:off x="2032600" y="8597526"/>
        <a:ext cx="2311845" cy="12646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E5889-CA7F-45CC-B690-5F8E10A9ED4C}">
      <dsp:nvSpPr>
        <dsp:cNvPr id="0" name=""/>
        <dsp:cNvSpPr/>
      </dsp:nvSpPr>
      <dsp:spPr>
        <a:xfrm>
          <a:off x="8" y="1295408"/>
          <a:ext cx="4054784" cy="2028174"/>
        </a:xfrm>
        <a:prstGeom prst="roundRect">
          <a:avLst>
            <a:gd name="adj" fmla="val 10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a:t>Tribal Agencies</a:t>
          </a:r>
        </a:p>
        <a:p>
          <a:pPr marL="0" lvl="0" indent="0" algn="ctr" defTabSz="1511300">
            <a:lnSpc>
              <a:spcPct val="90000"/>
            </a:lnSpc>
            <a:spcBef>
              <a:spcPct val="0"/>
            </a:spcBef>
            <a:spcAft>
              <a:spcPct val="35000"/>
            </a:spcAft>
            <a:buNone/>
          </a:pPr>
          <a:r>
            <a:rPr lang="en-US" sz="3400" kern="1200"/>
            <a:t>PE 61 Changes to</a:t>
          </a:r>
        </a:p>
        <a:p>
          <a:pPr marL="0" lvl="0" indent="0" algn="ctr" defTabSz="1511300">
            <a:lnSpc>
              <a:spcPct val="90000"/>
            </a:lnSpc>
            <a:spcBef>
              <a:spcPct val="0"/>
            </a:spcBef>
            <a:spcAft>
              <a:spcPct val="35000"/>
            </a:spcAft>
            <a:buNone/>
          </a:pPr>
          <a:r>
            <a:rPr lang="en-US" sz="3400" kern="1200"/>
            <a:t> PE 240 (1/1/26)</a:t>
          </a:r>
        </a:p>
      </dsp:txBody>
      <dsp:txXfrm>
        <a:off x="59411" y="1354811"/>
        <a:ext cx="3935978" cy="1909368"/>
      </dsp:txXfrm>
    </dsp:sp>
    <dsp:sp modelId="{24744CEF-E879-4EBB-A33F-6BFB9DCFAE3A}">
      <dsp:nvSpPr>
        <dsp:cNvPr id="0" name=""/>
        <dsp:cNvSpPr/>
      </dsp:nvSpPr>
      <dsp:spPr>
        <a:xfrm>
          <a:off x="405486" y="3323583"/>
          <a:ext cx="415522" cy="742343"/>
        </a:xfrm>
        <a:custGeom>
          <a:avLst/>
          <a:gdLst/>
          <a:ahLst/>
          <a:cxnLst/>
          <a:rect l="0" t="0" r="0" b="0"/>
          <a:pathLst>
            <a:path>
              <a:moveTo>
                <a:pt x="0" y="0"/>
              </a:moveTo>
              <a:lnTo>
                <a:pt x="0" y="742343"/>
              </a:lnTo>
              <a:lnTo>
                <a:pt x="415522" y="74234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BD9F63-E738-455C-BF68-BA8DD2C7F7D6}">
      <dsp:nvSpPr>
        <dsp:cNvPr id="0" name=""/>
        <dsp:cNvSpPr/>
      </dsp:nvSpPr>
      <dsp:spPr>
        <a:xfrm>
          <a:off x="821008" y="3433809"/>
          <a:ext cx="2583038" cy="1264233"/>
        </a:xfrm>
        <a:prstGeom prst="roundRect">
          <a:avLst>
            <a:gd name="adj" fmla="val 10000"/>
          </a:avLst>
        </a:prstGeom>
        <a:solidFill>
          <a:schemeClr val="accent3">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PE61-01</a:t>
          </a:r>
        </a:p>
        <a:p>
          <a:pPr marL="0" lvl="0" indent="0" algn="ctr" defTabSz="1111250">
            <a:lnSpc>
              <a:spcPct val="90000"/>
            </a:lnSpc>
            <a:spcBef>
              <a:spcPct val="0"/>
            </a:spcBef>
            <a:spcAft>
              <a:spcPct val="35000"/>
            </a:spcAft>
            <a:buNone/>
          </a:pPr>
          <a:r>
            <a:rPr lang="en-US" sz="2500" kern="1200"/>
            <a:t>Tribal WIC NSA: July – September</a:t>
          </a:r>
        </a:p>
      </dsp:txBody>
      <dsp:txXfrm>
        <a:off x="858036" y="3470837"/>
        <a:ext cx="2508982" cy="1190177"/>
      </dsp:txXfrm>
    </dsp:sp>
    <dsp:sp modelId="{462FFDE5-2E7A-46A1-AA59-5E4EB3077D7F}">
      <dsp:nvSpPr>
        <dsp:cNvPr id="0" name=""/>
        <dsp:cNvSpPr/>
      </dsp:nvSpPr>
      <dsp:spPr>
        <a:xfrm>
          <a:off x="405486" y="3323583"/>
          <a:ext cx="405478" cy="2642278"/>
        </a:xfrm>
        <a:custGeom>
          <a:avLst/>
          <a:gdLst/>
          <a:ahLst/>
          <a:cxnLst/>
          <a:rect l="0" t="0" r="0" b="0"/>
          <a:pathLst>
            <a:path>
              <a:moveTo>
                <a:pt x="0" y="0"/>
              </a:moveTo>
              <a:lnTo>
                <a:pt x="0" y="2642278"/>
              </a:lnTo>
              <a:lnTo>
                <a:pt x="405478" y="26422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1CC21-2612-43D2-A5E9-A58320F78081}">
      <dsp:nvSpPr>
        <dsp:cNvPr id="0" name=""/>
        <dsp:cNvSpPr/>
      </dsp:nvSpPr>
      <dsp:spPr>
        <a:xfrm>
          <a:off x="810965" y="5298191"/>
          <a:ext cx="2545833" cy="1335340"/>
        </a:xfrm>
        <a:prstGeom prst="roundRect">
          <a:avLst>
            <a:gd name="adj" fmla="val 10000"/>
          </a:avLst>
        </a:prstGeom>
        <a:solidFill>
          <a:schemeClr val="accent3">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PE61-02</a:t>
          </a:r>
        </a:p>
        <a:p>
          <a:pPr marL="0" lvl="0" indent="0" algn="ctr" defTabSz="1111250">
            <a:lnSpc>
              <a:spcPct val="90000"/>
            </a:lnSpc>
            <a:spcBef>
              <a:spcPct val="0"/>
            </a:spcBef>
            <a:spcAft>
              <a:spcPct val="35000"/>
            </a:spcAft>
            <a:buNone/>
          </a:pPr>
          <a:r>
            <a:rPr lang="en-US" sz="2500" kern="1200"/>
            <a:t>Tribal WIC NSA: October - June</a:t>
          </a:r>
        </a:p>
      </dsp:txBody>
      <dsp:txXfrm>
        <a:off x="850076" y="5337302"/>
        <a:ext cx="2467611" cy="1257118"/>
      </dsp:txXfrm>
    </dsp:sp>
    <dsp:sp modelId="{C858BDFB-7A47-4875-ABF6-E9A484FDCF9F}">
      <dsp:nvSpPr>
        <dsp:cNvPr id="0" name=""/>
        <dsp:cNvSpPr/>
      </dsp:nvSpPr>
      <dsp:spPr>
        <a:xfrm>
          <a:off x="405486" y="3323583"/>
          <a:ext cx="405478" cy="4473208"/>
        </a:xfrm>
        <a:custGeom>
          <a:avLst/>
          <a:gdLst/>
          <a:ahLst/>
          <a:cxnLst/>
          <a:rect l="0" t="0" r="0" b="0"/>
          <a:pathLst>
            <a:path>
              <a:moveTo>
                <a:pt x="0" y="0"/>
              </a:moveTo>
              <a:lnTo>
                <a:pt x="0" y="4473208"/>
              </a:lnTo>
              <a:lnTo>
                <a:pt x="405478" y="447320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1FADC-2737-4F4B-B949-9765164C1D37}">
      <dsp:nvSpPr>
        <dsp:cNvPr id="0" name=""/>
        <dsp:cNvSpPr/>
      </dsp:nvSpPr>
      <dsp:spPr>
        <a:xfrm>
          <a:off x="810965" y="7088409"/>
          <a:ext cx="2616051" cy="1416763"/>
        </a:xfrm>
        <a:prstGeom prst="roundRect">
          <a:avLst>
            <a:gd name="adj" fmla="val 10000"/>
          </a:avLst>
        </a:prstGeom>
        <a:solidFill>
          <a:schemeClr val="accent3">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PE61-05</a:t>
          </a:r>
        </a:p>
        <a:p>
          <a:pPr marL="0" lvl="0" indent="0" algn="ctr" defTabSz="1111250">
            <a:lnSpc>
              <a:spcPct val="90000"/>
            </a:lnSpc>
            <a:spcBef>
              <a:spcPct val="0"/>
            </a:spcBef>
            <a:spcAft>
              <a:spcPts val="0"/>
            </a:spcAft>
            <a:buNone/>
          </a:pPr>
          <a:r>
            <a:rPr lang="en-US" sz="2500" kern="1200"/>
            <a:t>Tribal WIC</a:t>
          </a:r>
        </a:p>
        <a:p>
          <a:pPr marL="0" lvl="0" indent="0" algn="ctr" defTabSz="1111250">
            <a:lnSpc>
              <a:spcPct val="90000"/>
            </a:lnSpc>
            <a:spcBef>
              <a:spcPct val="0"/>
            </a:spcBef>
            <a:spcAft>
              <a:spcPts val="0"/>
            </a:spcAft>
            <a:buNone/>
          </a:pPr>
          <a:r>
            <a:rPr lang="en-US" sz="2500" kern="1200"/>
            <a:t> Farmers Market</a:t>
          </a:r>
        </a:p>
      </dsp:txBody>
      <dsp:txXfrm>
        <a:off x="852461" y="7129905"/>
        <a:ext cx="2533059" cy="13337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EE2CC-EC51-480B-B23B-13E205CFD38F}">
      <dsp:nvSpPr>
        <dsp:cNvPr id="0" name=""/>
        <dsp:cNvSpPr/>
      </dsp:nvSpPr>
      <dsp:spPr>
        <a:xfrm>
          <a:off x="0" y="36484"/>
          <a:ext cx="6434712" cy="20287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hlinkClick xmlns:r="http://schemas.openxmlformats.org/officeDocument/2006/relationships" r:id="rId1"/>
            </a:rPr>
            <a:t>WIC staff work in four categories</a:t>
          </a:r>
          <a:endParaRPr lang="en-US" sz="5100" kern="1200"/>
        </a:p>
      </dsp:txBody>
      <dsp:txXfrm>
        <a:off x="99037" y="135521"/>
        <a:ext cx="6236638" cy="1830706"/>
      </dsp:txXfrm>
    </dsp:sp>
    <dsp:sp modelId="{5D340A8D-FB28-4E29-B77C-A11678C10C37}">
      <dsp:nvSpPr>
        <dsp:cNvPr id="0" name=""/>
        <dsp:cNvSpPr/>
      </dsp:nvSpPr>
      <dsp:spPr>
        <a:xfrm>
          <a:off x="0" y="2212144"/>
          <a:ext cx="6434712" cy="2028780"/>
        </a:xfrm>
        <a:prstGeom prst="roundRect">
          <a:avLst/>
        </a:prstGeom>
        <a:solidFill>
          <a:schemeClr val="accent5">
            <a:hueOff val="-4966938"/>
            <a:satOff val="19906"/>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hlinkClick xmlns:r="http://schemas.openxmlformats.org/officeDocument/2006/relationships" r:id="rId2"/>
            </a:rPr>
            <a:t>Individual time study</a:t>
          </a:r>
          <a:endParaRPr lang="en-US" sz="5100" kern="1200"/>
        </a:p>
      </dsp:txBody>
      <dsp:txXfrm>
        <a:off x="99037" y="2311181"/>
        <a:ext cx="6236638" cy="1830706"/>
      </dsp:txXfrm>
    </dsp:sp>
    <dsp:sp modelId="{A0054DB7-B5BC-4738-915E-26376143B963}">
      <dsp:nvSpPr>
        <dsp:cNvPr id="0" name=""/>
        <dsp:cNvSpPr/>
      </dsp:nvSpPr>
      <dsp:spPr>
        <a:xfrm>
          <a:off x="0" y="4387804"/>
          <a:ext cx="6434712" cy="2028780"/>
        </a:xfrm>
        <a:prstGeom prst="roundRect">
          <a:avLst/>
        </a:prstGeom>
        <a:solidFill>
          <a:schemeClr val="accent5">
            <a:hueOff val="-9933876"/>
            <a:satOff val="39811"/>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hlinkClick xmlns:r="http://schemas.openxmlformats.org/officeDocument/2006/relationships" r:id="rId3"/>
            </a:rPr>
            <a:t>Time study summaries </a:t>
          </a:r>
          <a:endParaRPr lang="en-US" sz="5100" kern="1200"/>
        </a:p>
      </dsp:txBody>
      <dsp:txXfrm>
        <a:off x="99037" y="4486841"/>
        <a:ext cx="6236638" cy="18307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0F97E-17D6-4998-8711-5F58A3D184D0}">
      <dsp:nvSpPr>
        <dsp:cNvPr id="0" name=""/>
        <dsp:cNvSpPr/>
      </dsp:nvSpPr>
      <dsp:spPr>
        <a:xfrm>
          <a:off x="3952010" y="3614525"/>
          <a:ext cx="91440" cy="1354004"/>
        </a:xfrm>
        <a:custGeom>
          <a:avLst/>
          <a:gdLst/>
          <a:ahLst/>
          <a:cxnLst/>
          <a:rect l="0" t="0" r="0" b="0"/>
          <a:pathLst>
            <a:path>
              <a:moveTo>
                <a:pt x="45720" y="0"/>
              </a:moveTo>
              <a:lnTo>
                <a:pt x="45720" y="1354004"/>
              </a:lnTo>
            </a:path>
          </a:pathLst>
        </a:custGeom>
        <a:noFill/>
        <a:ln w="34925"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3114" y="4284604"/>
        <a:ext cx="69230" cy="13846"/>
      </dsp:txXfrm>
    </dsp:sp>
    <dsp:sp modelId="{8145003D-4378-4071-AE6F-5EC2B9EEBEB5}">
      <dsp:nvSpPr>
        <dsp:cNvPr id="0" name=""/>
        <dsp:cNvSpPr/>
      </dsp:nvSpPr>
      <dsp:spPr>
        <a:xfrm>
          <a:off x="987720" y="4313"/>
          <a:ext cx="6020019" cy="3612011"/>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4986" tIns="309640" rIns="294986" bIns="309640" numCol="1" spcCol="1270" anchor="ctr" anchorCtr="0">
          <a:noAutofit/>
        </a:bodyPr>
        <a:lstStyle/>
        <a:p>
          <a:pPr marL="0" lvl="0" indent="0" algn="ctr" defTabSz="2222500">
            <a:lnSpc>
              <a:spcPct val="90000"/>
            </a:lnSpc>
            <a:spcBef>
              <a:spcPct val="0"/>
            </a:spcBef>
            <a:spcAft>
              <a:spcPct val="35000"/>
            </a:spcAft>
            <a:buNone/>
            <a:defRPr cap="all"/>
          </a:pPr>
          <a:r>
            <a:rPr lang="en-US" sz="5000" kern="1200"/>
            <a:t>Missing Quarterly Expenditure and Revenue Reports </a:t>
          </a:r>
        </a:p>
      </dsp:txBody>
      <dsp:txXfrm>
        <a:off x="987720" y="4313"/>
        <a:ext cx="6020019" cy="3612011"/>
      </dsp:txXfrm>
    </dsp:sp>
    <dsp:sp modelId="{D4AE4CC4-9C61-42A2-B961-4B803235BDA7}">
      <dsp:nvSpPr>
        <dsp:cNvPr id="0" name=""/>
        <dsp:cNvSpPr/>
      </dsp:nvSpPr>
      <dsp:spPr>
        <a:xfrm>
          <a:off x="987720" y="5000929"/>
          <a:ext cx="6020019" cy="3612011"/>
        </a:xfrm>
        <a:prstGeom prst="rect">
          <a:avLst/>
        </a:prstGeom>
        <a:gradFill rotWithShape="0">
          <a:gsLst>
            <a:gs pos="0">
              <a:schemeClr val="accent2">
                <a:hueOff val="4681519"/>
                <a:satOff val="-5839"/>
                <a:lumOff val="1373"/>
                <a:alphaOff val="0"/>
                <a:tint val="98000"/>
                <a:satMod val="110000"/>
                <a:lumMod val="104000"/>
              </a:schemeClr>
            </a:gs>
            <a:gs pos="69000">
              <a:schemeClr val="accent2">
                <a:hueOff val="4681519"/>
                <a:satOff val="-5839"/>
                <a:lumOff val="1373"/>
                <a:alphaOff val="0"/>
                <a:shade val="88000"/>
                <a:satMod val="130000"/>
                <a:lumMod val="92000"/>
              </a:schemeClr>
            </a:gs>
            <a:gs pos="100000">
              <a:schemeClr val="accent2">
                <a:hueOff val="4681519"/>
                <a:satOff val="-5839"/>
                <a:lumOff val="137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4986" tIns="309640" rIns="294986" bIns="309640" numCol="1" spcCol="1270" anchor="ctr" anchorCtr="0">
          <a:noAutofit/>
        </a:bodyPr>
        <a:lstStyle/>
        <a:p>
          <a:pPr marL="0" lvl="0" indent="0" algn="ctr" defTabSz="2222500">
            <a:lnSpc>
              <a:spcPct val="90000"/>
            </a:lnSpc>
            <a:spcBef>
              <a:spcPct val="0"/>
            </a:spcBef>
            <a:spcAft>
              <a:spcPct val="35000"/>
            </a:spcAft>
            <a:buNone/>
            <a:defRPr cap="all"/>
          </a:pPr>
          <a:r>
            <a:rPr lang="en-US" sz="5000" kern="1200"/>
            <a:t>underspent notices</a:t>
          </a:r>
        </a:p>
      </dsp:txBody>
      <dsp:txXfrm>
        <a:off x="987720" y="5000929"/>
        <a:ext cx="6020019" cy="36120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F30C5-BAC4-4596-84AC-DED8A9079EF9}">
      <dsp:nvSpPr>
        <dsp:cNvPr id="0" name=""/>
        <dsp:cNvSpPr/>
      </dsp:nvSpPr>
      <dsp:spPr>
        <a:xfrm>
          <a:off x="101470" y="810625"/>
          <a:ext cx="1930193" cy="193019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4120D0-FBDA-492B-89FA-CAA6554D2034}">
      <dsp:nvSpPr>
        <dsp:cNvPr id="0" name=""/>
        <dsp:cNvSpPr/>
      </dsp:nvSpPr>
      <dsp:spPr>
        <a:xfrm>
          <a:off x="506811" y="1215966"/>
          <a:ext cx="1119512" cy="11195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F76E07-D342-4CB6-858F-A5D00212A252}">
      <dsp:nvSpPr>
        <dsp:cNvPr id="0" name=""/>
        <dsp:cNvSpPr/>
      </dsp:nvSpPr>
      <dsp:spPr>
        <a:xfrm>
          <a:off x="2445277" y="810625"/>
          <a:ext cx="4549742" cy="193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How many awards do you have from State WIC? </a:t>
          </a:r>
        </a:p>
      </dsp:txBody>
      <dsp:txXfrm>
        <a:off x="2445277" y="810625"/>
        <a:ext cx="4549742" cy="1930193"/>
      </dsp:txXfrm>
    </dsp:sp>
    <dsp:sp modelId="{5681CD61-FE78-4E7F-A1A3-CAE5D9C344FA}">
      <dsp:nvSpPr>
        <dsp:cNvPr id="0" name=""/>
        <dsp:cNvSpPr/>
      </dsp:nvSpPr>
      <dsp:spPr>
        <a:xfrm>
          <a:off x="7787778" y="810625"/>
          <a:ext cx="1930193" cy="193019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CB94C-4ADA-4C9A-A0E2-2E0C715DF230}">
      <dsp:nvSpPr>
        <dsp:cNvPr id="0" name=""/>
        <dsp:cNvSpPr/>
      </dsp:nvSpPr>
      <dsp:spPr>
        <a:xfrm>
          <a:off x="8193119" y="1215966"/>
          <a:ext cx="1119512" cy="11195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F0EB1E-19B8-4620-99C5-55D0A1284F02}">
      <dsp:nvSpPr>
        <dsp:cNvPr id="0" name=""/>
        <dsp:cNvSpPr/>
      </dsp:nvSpPr>
      <dsp:spPr>
        <a:xfrm>
          <a:off x="10131585" y="810625"/>
          <a:ext cx="4549742" cy="193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Save your WIC grant award letters for documentation of the exact award amounts.</a:t>
          </a:r>
        </a:p>
      </dsp:txBody>
      <dsp:txXfrm>
        <a:off x="10131585" y="810625"/>
        <a:ext cx="4549742" cy="1930193"/>
      </dsp:txXfrm>
    </dsp:sp>
    <dsp:sp modelId="{58139C3E-E159-48BC-BFC8-420FE994EA88}">
      <dsp:nvSpPr>
        <dsp:cNvPr id="0" name=""/>
        <dsp:cNvSpPr/>
      </dsp:nvSpPr>
      <dsp:spPr>
        <a:xfrm>
          <a:off x="101470" y="3863564"/>
          <a:ext cx="1930193" cy="193019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A5F0D8-BFEE-48B6-8A11-6F3C4B185728}">
      <dsp:nvSpPr>
        <dsp:cNvPr id="0" name=""/>
        <dsp:cNvSpPr/>
      </dsp:nvSpPr>
      <dsp:spPr>
        <a:xfrm>
          <a:off x="506811" y="4268905"/>
          <a:ext cx="1119512" cy="11195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1B67EA-2A67-4409-9E51-FED7398A63C1}">
      <dsp:nvSpPr>
        <dsp:cNvPr id="0" name=""/>
        <dsp:cNvSpPr/>
      </dsp:nvSpPr>
      <dsp:spPr>
        <a:xfrm>
          <a:off x="2445277" y="3863564"/>
          <a:ext cx="4549742" cy="193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Do you work closely with fiscal staff?</a:t>
          </a:r>
        </a:p>
      </dsp:txBody>
      <dsp:txXfrm>
        <a:off x="2445277" y="3863564"/>
        <a:ext cx="4549742" cy="1930193"/>
      </dsp:txXfrm>
    </dsp:sp>
    <dsp:sp modelId="{97E71F3E-8D88-4C3F-AB19-ACA542A9F8E1}">
      <dsp:nvSpPr>
        <dsp:cNvPr id="0" name=""/>
        <dsp:cNvSpPr/>
      </dsp:nvSpPr>
      <dsp:spPr>
        <a:xfrm>
          <a:off x="7787778" y="3863564"/>
          <a:ext cx="1930193" cy="193019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0079E4-918F-4874-9C8C-CCB6FB3D905F}">
      <dsp:nvSpPr>
        <dsp:cNvPr id="0" name=""/>
        <dsp:cNvSpPr/>
      </dsp:nvSpPr>
      <dsp:spPr>
        <a:xfrm>
          <a:off x="8193119" y="4268905"/>
          <a:ext cx="1119512" cy="111951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902744-3039-456B-AD7F-052378D18EDF}">
      <dsp:nvSpPr>
        <dsp:cNvPr id="0" name=""/>
        <dsp:cNvSpPr/>
      </dsp:nvSpPr>
      <dsp:spPr>
        <a:xfrm>
          <a:off x="10131585" y="3863564"/>
          <a:ext cx="4549742" cy="1930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100000"/>
            </a:lnSpc>
            <a:spcBef>
              <a:spcPct val="0"/>
            </a:spcBef>
            <a:spcAft>
              <a:spcPct val="35000"/>
            </a:spcAft>
            <a:buNone/>
          </a:pPr>
          <a:r>
            <a:rPr lang="en-US" sz="2800" kern="1200"/>
            <a:t>Are payroll and other expenses correctly charged?</a:t>
          </a:r>
        </a:p>
      </dsp:txBody>
      <dsp:txXfrm>
        <a:off x="10131585" y="3863564"/>
        <a:ext cx="4549742" cy="19301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77C19-345F-4DDD-8C5E-1E5221A755F3}">
      <dsp:nvSpPr>
        <dsp:cNvPr id="0" name=""/>
        <dsp:cNvSpPr/>
      </dsp:nvSpPr>
      <dsp:spPr>
        <a:xfrm>
          <a:off x="0" y="0"/>
          <a:ext cx="14249400" cy="11038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B87DE-2B78-4E3C-AC3D-2F36E7F02A4D}">
      <dsp:nvSpPr>
        <dsp:cNvPr id="0" name=""/>
        <dsp:cNvSpPr/>
      </dsp:nvSpPr>
      <dsp:spPr>
        <a:xfrm>
          <a:off x="333928" y="256576"/>
          <a:ext cx="607142" cy="607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5B0068-604B-45CC-8A6D-3D442E3183AD}">
      <dsp:nvSpPr>
        <dsp:cNvPr id="0" name=""/>
        <dsp:cNvSpPr/>
      </dsp:nvSpPr>
      <dsp:spPr>
        <a:xfrm>
          <a:off x="1274998" y="8199"/>
          <a:ext cx="12973155" cy="110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29" tIns="116829" rIns="116829" bIns="116829" numCol="1" spcCol="1270" anchor="ctr" anchorCtr="0">
          <a:noAutofit/>
        </a:bodyPr>
        <a:lstStyle/>
        <a:p>
          <a:pPr marL="0" lvl="0" indent="0" algn="l" defTabSz="1066800">
            <a:lnSpc>
              <a:spcPct val="100000"/>
            </a:lnSpc>
            <a:spcBef>
              <a:spcPct val="0"/>
            </a:spcBef>
            <a:spcAft>
              <a:spcPct val="35000"/>
            </a:spcAft>
            <a:buNone/>
          </a:pPr>
          <a:r>
            <a:rPr lang="en-US" sz="2400" kern="1200"/>
            <a:t>required training and certain meetings (e.g. OWCA). </a:t>
          </a:r>
        </a:p>
      </dsp:txBody>
      <dsp:txXfrm>
        <a:off x="1274998" y="8199"/>
        <a:ext cx="12973155" cy="1103894"/>
      </dsp:txXfrm>
    </dsp:sp>
    <dsp:sp modelId="{C67F141D-AC07-48F8-8F00-46652F5895AB}">
      <dsp:nvSpPr>
        <dsp:cNvPr id="0" name=""/>
        <dsp:cNvSpPr/>
      </dsp:nvSpPr>
      <dsp:spPr>
        <a:xfrm>
          <a:off x="0" y="1388067"/>
          <a:ext cx="14249400" cy="11038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1FC189-99CC-42CC-8F5C-CECB2C4BDAA9}">
      <dsp:nvSpPr>
        <dsp:cNvPr id="0" name=""/>
        <dsp:cNvSpPr/>
      </dsp:nvSpPr>
      <dsp:spPr>
        <a:xfrm>
          <a:off x="333928" y="1636444"/>
          <a:ext cx="607142" cy="607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3B83AE-A890-4471-B46B-5834FADEA7B8}">
      <dsp:nvSpPr>
        <dsp:cNvPr id="0" name=""/>
        <dsp:cNvSpPr/>
      </dsp:nvSpPr>
      <dsp:spPr>
        <a:xfrm>
          <a:off x="1274998" y="1388067"/>
          <a:ext cx="12973155" cy="110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29" tIns="116829" rIns="116829" bIns="116829" numCol="1" spcCol="1270" anchor="ctr" anchorCtr="0">
          <a:noAutofit/>
        </a:bodyPr>
        <a:lstStyle/>
        <a:p>
          <a:pPr marL="0" lvl="0" indent="0" algn="l" defTabSz="1066800">
            <a:lnSpc>
              <a:spcPct val="100000"/>
            </a:lnSpc>
            <a:spcBef>
              <a:spcPct val="0"/>
            </a:spcBef>
            <a:spcAft>
              <a:spcPct val="35000"/>
            </a:spcAft>
            <a:buNone/>
          </a:pPr>
          <a:r>
            <a:rPr lang="en-US" sz="2400" kern="1200"/>
            <a:t>State WIC uses the state guidelines based on federal </a:t>
          </a:r>
          <a:r>
            <a:rPr lang="en-US" sz="2400" kern="1200">
              <a:hlinkClick xmlns:r="http://schemas.openxmlformats.org/officeDocument/2006/relationships" r:id="rId5"/>
            </a:rPr>
            <a:t>GSA rates</a:t>
          </a:r>
          <a:r>
            <a:rPr lang="en-US" sz="2400" kern="1200"/>
            <a:t>. </a:t>
          </a:r>
        </a:p>
      </dsp:txBody>
      <dsp:txXfrm>
        <a:off x="1274998" y="1388067"/>
        <a:ext cx="12973155" cy="1103894"/>
      </dsp:txXfrm>
    </dsp:sp>
    <dsp:sp modelId="{98C61257-5E95-46A0-8355-2868499352F6}">
      <dsp:nvSpPr>
        <dsp:cNvPr id="0" name=""/>
        <dsp:cNvSpPr/>
      </dsp:nvSpPr>
      <dsp:spPr>
        <a:xfrm>
          <a:off x="0" y="2767936"/>
          <a:ext cx="14249400" cy="11038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D9848C-3C3F-42DA-8703-7993ED8FE6EF}">
      <dsp:nvSpPr>
        <dsp:cNvPr id="0" name=""/>
        <dsp:cNvSpPr/>
      </dsp:nvSpPr>
      <dsp:spPr>
        <a:xfrm>
          <a:off x="333928" y="3016312"/>
          <a:ext cx="607142" cy="60714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E15786-3C32-48E7-A468-C8AF5C50C937}">
      <dsp:nvSpPr>
        <dsp:cNvPr id="0" name=""/>
        <dsp:cNvSpPr/>
      </dsp:nvSpPr>
      <dsp:spPr>
        <a:xfrm>
          <a:off x="1274998" y="2767936"/>
          <a:ext cx="12973155" cy="110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29" tIns="116829" rIns="116829" bIns="116829" numCol="1" spcCol="1270" anchor="ctr" anchorCtr="0">
          <a:noAutofit/>
        </a:bodyPr>
        <a:lstStyle/>
        <a:p>
          <a:pPr marL="0" lvl="0" indent="0" algn="l" defTabSz="1066800">
            <a:lnSpc>
              <a:spcPct val="100000"/>
            </a:lnSpc>
            <a:spcBef>
              <a:spcPct val="0"/>
            </a:spcBef>
            <a:spcAft>
              <a:spcPct val="35000"/>
            </a:spcAft>
            <a:buNone/>
          </a:pPr>
          <a:r>
            <a:rPr lang="en-US" sz="2400" kern="1200"/>
            <a:t>Pre-approval from the State WIC office may be needed prior to travel.</a:t>
          </a:r>
        </a:p>
      </dsp:txBody>
      <dsp:txXfrm>
        <a:off x="1274998" y="2767936"/>
        <a:ext cx="12973155" cy="1103894"/>
      </dsp:txXfrm>
    </dsp:sp>
    <dsp:sp modelId="{43CEEF35-F0B2-431A-85F3-E49EFE5867D4}">
      <dsp:nvSpPr>
        <dsp:cNvPr id="0" name=""/>
        <dsp:cNvSpPr/>
      </dsp:nvSpPr>
      <dsp:spPr>
        <a:xfrm>
          <a:off x="0" y="4114797"/>
          <a:ext cx="14249400" cy="11038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C6893F-48BA-4ABD-B327-E9ABDEA0E9B3}">
      <dsp:nvSpPr>
        <dsp:cNvPr id="0" name=""/>
        <dsp:cNvSpPr/>
      </dsp:nvSpPr>
      <dsp:spPr>
        <a:xfrm>
          <a:off x="333928" y="4396180"/>
          <a:ext cx="607142" cy="607142"/>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52B14C-498E-4BD7-AF44-F92A308DD806}">
      <dsp:nvSpPr>
        <dsp:cNvPr id="0" name=""/>
        <dsp:cNvSpPr/>
      </dsp:nvSpPr>
      <dsp:spPr>
        <a:xfrm>
          <a:off x="1274998" y="4147804"/>
          <a:ext cx="12973155" cy="110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29" tIns="116829" rIns="116829" bIns="116829" numCol="1" spcCol="1270" anchor="ctr" anchorCtr="0">
          <a:noAutofit/>
        </a:bodyPr>
        <a:lstStyle/>
        <a:p>
          <a:pPr marL="0" lvl="0" indent="0" algn="l" defTabSz="1066800">
            <a:lnSpc>
              <a:spcPct val="100000"/>
            </a:lnSpc>
            <a:spcBef>
              <a:spcPct val="0"/>
            </a:spcBef>
            <a:spcAft>
              <a:spcPct val="35000"/>
            </a:spcAft>
            <a:buNone/>
          </a:pPr>
          <a:r>
            <a:rPr lang="en-US" sz="2400" kern="1200"/>
            <a:t>Must submit reimbursement requests within 4 weeks of the last travel date.  </a:t>
          </a:r>
        </a:p>
      </dsp:txBody>
      <dsp:txXfrm>
        <a:off x="1274998" y="4147804"/>
        <a:ext cx="12973155" cy="1103894"/>
      </dsp:txXfrm>
    </dsp:sp>
    <dsp:sp modelId="{1703370F-C607-493A-A44F-45417B90AC3E}">
      <dsp:nvSpPr>
        <dsp:cNvPr id="0" name=""/>
        <dsp:cNvSpPr/>
      </dsp:nvSpPr>
      <dsp:spPr>
        <a:xfrm>
          <a:off x="0" y="5527672"/>
          <a:ext cx="14249400" cy="11038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03F7F-9EF0-4794-97FB-E440EAC05936}">
      <dsp:nvSpPr>
        <dsp:cNvPr id="0" name=""/>
        <dsp:cNvSpPr/>
      </dsp:nvSpPr>
      <dsp:spPr>
        <a:xfrm>
          <a:off x="333928" y="5776048"/>
          <a:ext cx="607142" cy="607142"/>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40D07B-E18B-4653-8BC5-935EB84EC780}">
      <dsp:nvSpPr>
        <dsp:cNvPr id="0" name=""/>
        <dsp:cNvSpPr/>
      </dsp:nvSpPr>
      <dsp:spPr>
        <a:xfrm>
          <a:off x="1274998" y="5527672"/>
          <a:ext cx="12973155" cy="110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29" tIns="116829" rIns="116829" bIns="116829" numCol="1" spcCol="1270" anchor="ctr" anchorCtr="0">
          <a:noAutofit/>
        </a:bodyPr>
        <a:lstStyle/>
        <a:p>
          <a:pPr marL="0" lvl="0" indent="0" algn="l" defTabSz="1066800">
            <a:lnSpc>
              <a:spcPct val="100000"/>
            </a:lnSpc>
            <a:spcBef>
              <a:spcPct val="0"/>
            </a:spcBef>
            <a:spcAft>
              <a:spcPct val="35000"/>
            </a:spcAft>
            <a:buNone/>
          </a:pPr>
          <a:r>
            <a:rPr lang="en-US" sz="2400" kern="1200"/>
            <a:t>Reimbursed travel expenses should not be included in the local agency Quarterly Expenditure and Revenue Report.</a:t>
          </a:r>
        </a:p>
      </dsp:txBody>
      <dsp:txXfrm>
        <a:off x="1274998" y="5527672"/>
        <a:ext cx="12973155" cy="1103894"/>
      </dsp:txXfrm>
    </dsp:sp>
    <dsp:sp modelId="{74F270B3-9DD8-48AE-A1AA-30DAB52470C1}">
      <dsp:nvSpPr>
        <dsp:cNvPr id="0" name=""/>
        <dsp:cNvSpPr/>
      </dsp:nvSpPr>
      <dsp:spPr>
        <a:xfrm>
          <a:off x="0" y="6907540"/>
          <a:ext cx="14249400" cy="25726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70980-9092-409F-A04A-47BCF75C9B1C}">
      <dsp:nvSpPr>
        <dsp:cNvPr id="0" name=""/>
        <dsp:cNvSpPr/>
      </dsp:nvSpPr>
      <dsp:spPr>
        <a:xfrm>
          <a:off x="333928" y="7890305"/>
          <a:ext cx="607142" cy="607142"/>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C4ADCE-CD42-4573-9149-E68092F8F1F6}">
      <dsp:nvSpPr>
        <dsp:cNvPr id="0" name=""/>
        <dsp:cNvSpPr/>
      </dsp:nvSpPr>
      <dsp:spPr>
        <a:xfrm>
          <a:off x="1274998" y="7641928"/>
          <a:ext cx="6412230" cy="110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29" tIns="116829" rIns="116829" bIns="116829" numCol="1" spcCol="1270" anchor="ctr" anchorCtr="0">
          <a:noAutofit/>
        </a:bodyPr>
        <a:lstStyle/>
        <a:p>
          <a:pPr marL="0" lvl="0" indent="0" algn="l" defTabSz="1066800">
            <a:lnSpc>
              <a:spcPct val="100000"/>
            </a:lnSpc>
            <a:spcBef>
              <a:spcPct val="0"/>
            </a:spcBef>
            <a:spcAft>
              <a:spcPct val="35000"/>
            </a:spcAft>
            <a:buNone/>
          </a:pPr>
          <a:r>
            <a:rPr lang="en-US" sz="2400" kern="1200"/>
            <a:t>Use the following forms and resources:</a:t>
          </a:r>
        </a:p>
      </dsp:txBody>
      <dsp:txXfrm>
        <a:off x="1274998" y="7641928"/>
        <a:ext cx="6412230" cy="1103894"/>
      </dsp:txXfrm>
    </dsp:sp>
    <dsp:sp modelId="{E6E3AA61-699D-470E-B026-8CEA94E8E735}">
      <dsp:nvSpPr>
        <dsp:cNvPr id="0" name=""/>
        <dsp:cNvSpPr/>
      </dsp:nvSpPr>
      <dsp:spPr>
        <a:xfrm>
          <a:off x="7687228" y="7641928"/>
          <a:ext cx="6560925" cy="1103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29" tIns="116829" rIns="116829" bIns="116829" numCol="1" spcCol="1270" anchor="ctr" anchorCtr="0">
          <a:noAutofit/>
        </a:bodyPr>
        <a:lstStyle/>
        <a:p>
          <a:pPr marL="0" lvl="0" indent="0" algn="l" defTabSz="1066800">
            <a:lnSpc>
              <a:spcPct val="100000"/>
            </a:lnSpc>
            <a:spcBef>
              <a:spcPct val="0"/>
            </a:spcBef>
            <a:spcAft>
              <a:spcPct val="35000"/>
            </a:spcAft>
            <a:buNone/>
          </a:pPr>
          <a:r>
            <a:rPr lang="en-US" sz="2400" kern="1200">
              <a:hlinkClick xmlns:r="http://schemas.openxmlformats.org/officeDocument/2006/relationships" r:id="rId14"/>
            </a:rPr>
            <a:t>Travel matrix and information</a:t>
          </a:r>
          <a:r>
            <a:rPr lang="en-US" sz="2400" kern="1200"/>
            <a:t> (e.g. per diems, mileage rate, 70mile rule)</a:t>
          </a:r>
        </a:p>
        <a:p>
          <a:pPr marL="0" lvl="0" indent="0" algn="l" defTabSz="1066800">
            <a:lnSpc>
              <a:spcPct val="100000"/>
            </a:lnSpc>
            <a:spcBef>
              <a:spcPct val="0"/>
            </a:spcBef>
            <a:spcAft>
              <a:spcPct val="35000"/>
            </a:spcAft>
            <a:buNone/>
          </a:pPr>
          <a:r>
            <a:rPr lang="en-US" sz="2400" kern="1200">
              <a:hlinkClick xmlns:r="http://schemas.openxmlformats.org/officeDocument/2006/relationships" r:id="rId15"/>
            </a:rPr>
            <a:t>In-state reimbursement form</a:t>
          </a:r>
          <a:r>
            <a:rPr lang="en-US" sz="2400" kern="1200"/>
            <a:t> </a:t>
          </a:r>
        </a:p>
        <a:p>
          <a:pPr marL="0" lvl="0" indent="0" algn="l" defTabSz="1066800">
            <a:lnSpc>
              <a:spcPct val="100000"/>
            </a:lnSpc>
            <a:spcBef>
              <a:spcPct val="0"/>
            </a:spcBef>
            <a:spcAft>
              <a:spcPct val="35000"/>
            </a:spcAft>
            <a:buNone/>
          </a:pPr>
          <a:r>
            <a:rPr lang="en-US" sz="2400" kern="1200">
              <a:hlinkClick xmlns:r="http://schemas.openxmlformats.org/officeDocument/2006/relationships" r:id="rId16"/>
            </a:rPr>
            <a:t>Exemption request for travel expenses</a:t>
          </a:r>
          <a:endParaRPr lang="en-US" sz="2400" kern="1200"/>
        </a:p>
      </dsp:txBody>
      <dsp:txXfrm>
        <a:off x="7687228" y="7641928"/>
        <a:ext cx="6560925" cy="11038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B285-957F-41EC-989C-FA15347FDD8B}">
      <dsp:nvSpPr>
        <dsp:cNvPr id="0" name=""/>
        <dsp:cNvSpPr/>
      </dsp:nvSpPr>
      <dsp:spPr>
        <a:xfrm>
          <a:off x="203935" y="553308"/>
          <a:ext cx="2034206" cy="20342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3F939-74D2-473C-9B6D-2405742748A7}">
      <dsp:nvSpPr>
        <dsp:cNvPr id="0" name=""/>
        <dsp:cNvSpPr/>
      </dsp:nvSpPr>
      <dsp:spPr>
        <a:xfrm>
          <a:off x="631119" y="980492"/>
          <a:ext cx="1179839" cy="11798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8BECB-533C-4999-B05C-39796263362B}">
      <dsp:nvSpPr>
        <dsp:cNvPr id="0" name=""/>
        <dsp:cNvSpPr/>
      </dsp:nvSpPr>
      <dsp:spPr>
        <a:xfrm>
          <a:off x="2674044" y="553308"/>
          <a:ext cx="4794916" cy="203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0" kern="1200">
              <a:latin typeface="+mj-lt"/>
            </a:rPr>
            <a:t>What conferences does the state support? </a:t>
          </a:r>
        </a:p>
      </dsp:txBody>
      <dsp:txXfrm>
        <a:off x="2674044" y="553308"/>
        <a:ext cx="4794916" cy="2034206"/>
      </dsp:txXfrm>
    </dsp:sp>
    <dsp:sp modelId="{0FE8EDF0-C505-4BAD-9000-ACC18EC2D2C0}">
      <dsp:nvSpPr>
        <dsp:cNvPr id="0" name=""/>
        <dsp:cNvSpPr/>
      </dsp:nvSpPr>
      <dsp:spPr>
        <a:xfrm>
          <a:off x="8304438" y="553308"/>
          <a:ext cx="2034206" cy="20342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3674F4-0D94-4706-B92A-4BD7869BFC47}">
      <dsp:nvSpPr>
        <dsp:cNvPr id="0" name=""/>
        <dsp:cNvSpPr/>
      </dsp:nvSpPr>
      <dsp:spPr>
        <a:xfrm>
          <a:off x="8731621" y="980492"/>
          <a:ext cx="1179839" cy="117983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C1D81-6A92-41AB-A110-840086C39E1A}">
      <dsp:nvSpPr>
        <dsp:cNvPr id="0" name=""/>
        <dsp:cNvSpPr/>
      </dsp:nvSpPr>
      <dsp:spPr>
        <a:xfrm>
          <a:off x="10774546" y="553308"/>
          <a:ext cx="4794916" cy="203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0" kern="1200">
              <a:latin typeface="+mj-lt"/>
            </a:rPr>
            <a:t>How many are eligible from each agency each biennium? </a:t>
          </a:r>
        </a:p>
      </dsp:txBody>
      <dsp:txXfrm>
        <a:off x="10774546" y="553308"/>
        <a:ext cx="4794916" cy="2034206"/>
      </dsp:txXfrm>
    </dsp:sp>
    <dsp:sp modelId="{D3DCE7D4-4DD4-4F73-B2DD-B976E76A0BA7}">
      <dsp:nvSpPr>
        <dsp:cNvPr id="0" name=""/>
        <dsp:cNvSpPr/>
      </dsp:nvSpPr>
      <dsp:spPr>
        <a:xfrm>
          <a:off x="203935" y="3647461"/>
          <a:ext cx="2034206" cy="20342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3833A-8ABE-439F-B789-8DECDEDD2C58}">
      <dsp:nvSpPr>
        <dsp:cNvPr id="0" name=""/>
        <dsp:cNvSpPr/>
      </dsp:nvSpPr>
      <dsp:spPr>
        <a:xfrm>
          <a:off x="631119" y="4074644"/>
          <a:ext cx="1179839" cy="117983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E5133-B065-4F07-AB91-89DE07A5054D}">
      <dsp:nvSpPr>
        <dsp:cNvPr id="0" name=""/>
        <dsp:cNvSpPr/>
      </dsp:nvSpPr>
      <dsp:spPr>
        <a:xfrm>
          <a:off x="2674044" y="3647461"/>
          <a:ext cx="4794916" cy="203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0" kern="1200">
              <a:latin typeface="+mj-lt"/>
            </a:rPr>
            <a:t>How often does the state support attendance? </a:t>
          </a:r>
        </a:p>
      </dsp:txBody>
      <dsp:txXfrm>
        <a:off x="2674044" y="3647461"/>
        <a:ext cx="4794916" cy="2034206"/>
      </dsp:txXfrm>
    </dsp:sp>
    <dsp:sp modelId="{B9D98B2C-BB5A-45AE-B7B8-27A21C90B987}">
      <dsp:nvSpPr>
        <dsp:cNvPr id="0" name=""/>
        <dsp:cNvSpPr/>
      </dsp:nvSpPr>
      <dsp:spPr>
        <a:xfrm>
          <a:off x="8304438" y="3647461"/>
          <a:ext cx="2034206" cy="20342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FB250-716F-4EF6-A51E-8240E0D6C474}">
      <dsp:nvSpPr>
        <dsp:cNvPr id="0" name=""/>
        <dsp:cNvSpPr/>
      </dsp:nvSpPr>
      <dsp:spPr>
        <a:xfrm>
          <a:off x="8731621" y="4074644"/>
          <a:ext cx="1179839" cy="117983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9612AF-219A-49E0-9547-E1FBF31D7751}">
      <dsp:nvSpPr>
        <dsp:cNvPr id="0" name=""/>
        <dsp:cNvSpPr/>
      </dsp:nvSpPr>
      <dsp:spPr>
        <a:xfrm>
          <a:off x="10774546" y="3647461"/>
          <a:ext cx="4794916" cy="203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0" kern="1200">
              <a:latin typeface="+mj-lt"/>
            </a:rPr>
            <a:t>How can Local Agencies verify pre-approval of travel? </a:t>
          </a:r>
        </a:p>
      </dsp:txBody>
      <dsp:txXfrm>
        <a:off x="10774546" y="3647461"/>
        <a:ext cx="4794916" cy="20342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B285-957F-41EC-989C-FA15347FDD8B}">
      <dsp:nvSpPr>
        <dsp:cNvPr id="0" name=""/>
        <dsp:cNvSpPr/>
      </dsp:nvSpPr>
      <dsp:spPr>
        <a:xfrm>
          <a:off x="132108" y="419874"/>
          <a:ext cx="2034206" cy="20342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3F939-74D2-473C-9B6D-2405742748A7}">
      <dsp:nvSpPr>
        <dsp:cNvPr id="0" name=""/>
        <dsp:cNvSpPr/>
      </dsp:nvSpPr>
      <dsp:spPr>
        <a:xfrm>
          <a:off x="559291" y="847058"/>
          <a:ext cx="1179839" cy="11798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8BECB-533C-4999-B05C-39796263362B}">
      <dsp:nvSpPr>
        <dsp:cNvPr id="0" name=""/>
        <dsp:cNvSpPr/>
      </dsp:nvSpPr>
      <dsp:spPr>
        <a:xfrm>
          <a:off x="2602216" y="419874"/>
          <a:ext cx="4794916" cy="203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0" kern="1200">
              <a:latin typeface="+mj-lt"/>
            </a:rPr>
            <a:t>What needs to be paid out of pocket by the person/agency?</a:t>
          </a:r>
          <a:endParaRPr lang="en-US" sz="3200" b="0" kern="1200"/>
        </a:p>
      </dsp:txBody>
      <dsp:txXfrm>
        <a:off x="2602216" y="419874"/>
        <a:ext cx="4794916" cy="2034206"/>
      </dsp:txXfrm>
    </dsp:sp>
    <dsp:sp modelId="{0FE8EDF0-C505-4BAD-9000-ACC18EC2D2C0}">
      <dsp:nvSpPr>
        <dsp:cNvPr id="0" name=""/>
        <dsp:cNvSpPr/>
      </dsp:nvSpPr>
      <dsp:spPr>
        <a:xfrm>
          <a:off x="8232610" y="419874"/>
          <a:ext cx="2034206" cy="20342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3674F4-0D94-4706-B92A-4BD7869BFC47}">
      <dsp:nvSpPr>
        <dsp:cNvPr id="0" name=""/>
        <dsp:cNvSpPr/>
      </dsp:nvSpPr>
      <dsp:spPr>
        <a:xfrm>
          <a:off x="8659794" y="847058"/>
          <a:ext cx="1179839" cy="11798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C1D81-6A92-41AB-A110-840086C39E1A}">
      <dsp:nvSpPr>
        <dsp:cNvPr id="0" name=""/>
        <dsp:cNvSpPr/>
      </dsp:nvSpPr>
      <dsp:spPr>
        <a:xfrm>
          <a:off x="10702718" y="419874"/>
          <a:ext cx="4794916" cy="203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0" kern="1200">
              <a:latin typeface="+mj-lt"/>
            </a:rPr>
            <a:t>What are allowable expenses?</a:t>
          </a:r>
          <a:endParaRPr lang="en-US" sz="3200" b="0" kern="1200"/>
        </a:p>
      </dsp:txBody>
      <dsp:txXfrm>
        <a:off x="10702718" y="419874"/>
        <a:ext cx="4794916" cy="2034206"/>
      </dsp:txXfrm>
    </dsp:sp>
    <dsp:sp modelId="{D3DCE7D4-4DD4-4F73-B2DD-B976E76A0BA7}">
      <dsp:nvSpPr>
        <dsp:cNvPr id="0" name=""/>
        <dsp:cNvSpPr/>
      </dsp:nvSpPr>
      <dsp:spPr>
        <a:xfrm>
          <a:off x="132108" y="3647461"/>
          <a:ext cx="2034206" cy="20342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3833A-8ABE-439F-B789-8DECDEDD2C58}">
      <dsp:nvSpPr>
        <dsp:cNvPr id="0" name=""/>
        <dsp:cNvSpPr/>
      </dsp:nvSpPr>
      <dsp:spPr>
        <a:xfrm>
          <a:off x="559291" y="4074644"/>
          <a:ext cx="1179839" cy="117983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E5133-B065-4F07-AB91-89DE07A5054D}">
      <dsp:nvSpPr>
        <dsp:cNvPr id="0" name=""/>
        <dsp:cNvSpPr/>
      </dsp:nvSpPr>
      <dsp:spPr>
        <a:xfrm>
          <a:off x="2602216" y="3647461"/>
          <a:ext cx="4794916" cy="203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0" kern="1200">
              <a:latin typeface="+mj-lt"/>
            </a:rPr>
            <a:t>Who does the form get submitted to?</a:t>
          </a:r>
          <a:endParaRPr lang="en-US" sz="3200" b="0" kern="1200"/>
        </a:p>
      </dsp:txBody>
      <dsp:txXfrm>
        <a:off x="2602216" y="3647461"/>
        <a:ext cx="4794916" cy="2034206"/>
      </dsp:txXfrm>
    </dsp:sp>
    <dsp:sp modelId="{B9D98B2C-BB5A-45AE-B7B8-27A21C90B987}">
      <dsp:nvSpPr>
        <dsp:cNvPr id="0" name=""/>
        <dsp:cNvSpPr/>
      </dsp:nvSpPr>
      <dsp:spPr>
        <a:xfrm>
          <a:off x="8232610" y="3647461"/>
          <a:ext cx="2034206" cy="20342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FB250-716F-4EF6-A51E-8240E0D6C474}">
      <dsp:nvSpPr>
        <dsp:cNvPr id="0" name=""/>
        <dsp:cNvSpPr/>
      </dsp:nvSpPr>
      <dsp:spPr>
        <a:xfrm>
          <a:off x="8659794" y="4074644"/>
          <a:ext cx="1179839" cy="117983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9612AF-219A-49E0-9547-E1FBF31D7751}">
      <dsp:nvSpPr>
        <dsp:cNvPr id="0" name=""/>
        <dsp:cNvSpPr/>
      </dsp:nvSpPr>
      <dsp:spPr>
        <a:xfrm>
          <a:off x="10559063" y="3514027"/>
          <a:ext cx="5082227" cy="230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0" kern="1200">
              <a:latin typeface="+mj-lt"/>
            </a:rPr>
            <a:t>What is the</a:t>
          </a:r>
        </a:p>
        <a:p>
          <a:pPr marL="0" lvl="0" indent="0" algn="l" defTabSz="1422400">
            <a:lnSpc>
              <a:spcPct val="100000"/>
            </a:lnSpc>
            <a:spcBef>
              <a:spcPct val="0"/>
            </a:spcBef>
            <a:spcAft>
              <a:spcPct val="35000"/>
            </a:spcAft>
            <a:buNone/>
          </a:pPr>
          <a:r>
            <a:rPr lang="en-US" sz="3200" b="0" kern="1200">
              <a:latin typeface="+mj-lt"/>
            </a:rPr>
            <a:t>reimbursement process?</a:t>
          </a:r>
          <a:endParaRPr lang="en-US" sz="3200" b="0" kern="1200"/>
        </a:p>
      </dsp:txBody>
      <dsp:txXfrm>
        <a:off x="10559063" y="3514027"/>
        <a:ext cx="5082227" cy="230107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C3D75-68F9-47C3-872E-70ED7B2034C2}">
      <dsp:nvSpPr>
        <dsp:cNvPr id="0" name=""/>
        <dsp:cNvSpPr/>
      </dsp:nvSpPr>
      <dsp:spPr>
        <a:xfrm>
          <a:off x="0" y="4367"/>
          <a:ext cx="6948424" cy="1510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BDBFC-61C5-4C4E-8B7E-BE806093EA58}">
      <dsp:nvSpPr>
        <dsp:cNvPr id="0" name=""/>
        <dsp:cNvSpPr/>
      </dsp:nvSpPr>
      <dsp:spPr>
        <a:xfrm>
          <a:off x="456970" y="344262"/>
          <a:ext cx="831667" cy="830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96A1D3-9396-45DD-B4FD-BC926F6D2777}">
      <dsp:nvSpPr>
        <dsp:cNvPr id="0" name=""/>
        <dsp:cNvSpPr/>
      </dsp:nvSpPr>
      <dsp:spPr>
        <a:xfrm>
          <a:off x="1745608" y="4367"/>
          <a:ext cx="4814895" cy="151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33" tIns="160033" rIns="160033" bIns="160033" numCol="1" spcCol="1270" anchor="ctr" anchorCtr="0">
          <a:noAutofit/>
        </a:bodyPr>
        <a:lstStyle/>
        <a:p>
          <a:pPr marL="0" lvl="0" indent="0" algn="l" defTabSz="1244600">
            <a:lnSpc>
              <a:spcPct val="100000"/>
            </a:lnSpc>
            <a:spcBef>
              <a:spcPct val="0"/>
            </a:spcBef>
            <a:spcAft>
              <a:spcPct val="35000"/>
            </a:spcAft>
            <a:buNone/>
          </a:pPr>
          <a:r>
            <a:rPr lang="en-US" sz="2800" kern="1200">
              <a:hlinkClick xmlns:r="http://schemas.openxmlformats.org/officeDocument/2006/relationships" r:id="rId3"/>
            </a:rPr>
            <a:t>Application for Financial Support for Clinic Moving and Expansion</a:t>
          </a:r>
          <a:endParaRPr lang="en-US" sz="2800" kern="1200"/>
        </a:p>
      </dsp:txBody>
      <dsp:txXfrm>
        <a:off x="1745608" y="4367"/>
        <a:ext cx="4814895" cy="1512122"/>
      </dsp:txXfrm>
    </dsp:sp>
    <dsp:sp modelId="{28875A18-C9B5-4D30-87ED-4E54009C5359}">
      <dsp:nvSpPr>
        <dsp:cNvPr id="0" name=""/>
        <dsp:cNvSpPr/>
      </dsp:nvSpPr>
      <dsp:spPr>
        <a:xfrm>
          <a:off x="0" y="1883065"/>
          <a:ext cx="6948424" cy="1510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200436-C89E-4551-8ED5-3A981161D24A}">
      <dsp:nvSpPr>
        <dsp:cNvPr id="0" name=""/>
        <dsp:cNvSpPr/>
      </dsp:nvSpPr>
      <dsp:spPr>
        <a:xfrm>
          <a:off x="456970" y="2222960"/>
          <a:ext cx="831667" cy="83085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C04DA8-BF2A-47BF-B7C0-AB859F70AABB}">
      <dsp:nvSpPr>
        <dsp:cNvPr id="0" name=""/>
        <dsp:cNvSpPr/>
      </dsp:nvSpPr>
      <dsp:spPr>
        <a:xfrm>
          <a:off x="1745608" y="1883065"/>
          <a:ext cx="4814895" cy="151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33" tIns="160033" rIns="160033" bIns="160033" numCol="1" spcCol="1270" anchor="ctr" anchorCtr="0">
          <a:noAutofit/>
        </a:bodyPr>
        <a:lstStyle/>
        <a:p>
          <a:pPr marL="0" lvl="0" indent="0" algn="l" defTabSz="1244600">
            <a:lnSpc>
              <a:spcPct val="100000"/>
            </a:lnSpc>
            <a:spcBef>
              <a:spcPct val="0"/>
            </a:spcBef>
            <a:spcAft>
              <a:spcPct val="35000"/>
            </a:spcAft>
            <a:buNone/>
          </a:pPr>
          <a:r>
            <a:rPr lang="en-US" sz="2800" kern="1200">
              <a:hlinkClick xmlns:r="http://schemas.openxmlformats.org/officeDocument/2006/relationships" r:id="rId6"/>
            </a:rPr>
            <a:t>Application for Reimbursement for WIC Nutritionist Training Time</a:t>
          </a:r>
          <a:endParaRPr lang="en-US" sz="2800" kern="1200"/>
        </a:p>
      </dsp:txBody>
      <dsp:txXfrm>
        <a:off x="1745608" y="1883065"/>
        <a:ext cx="4814895" cy="1512122"/>
      </dsp:txXfrm>
    </dsp:sp>
    <dsp:sp modelId="{05CB695A-7F60-48B1-AC24-ABB6FFE3FC4D}">
      <dsp:nvSpPr>
        <dsp:cNvPr id="0" name=""/>
        <dsp:cNvSpPr/>
      </dsp:nvSpPr>
      <dsp:spPr>
        <a:xfrm>
          <a:off x="0" y="3761763"/>
          <a:ext cx="6948424" cy="1510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BA7050-0822-4529-BDDA-C7D89076B834}">
      <dsp:nvSpPr>
        <dsp:cNvPr id="0" name=""/>
        <dsp:cNvSpPr/>
      </dsp:nvSpPr>
      <dsp:spPr>
        <a:xfrm>
          <a:off x="456970" y="4101659"/>
          <a:ext cx="831667" cy="8308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3BAC4C-27E2-4B0A-9FB9-984A267FAC70}">
      <dsp:nvSpPr>
        <dsp:cNvPr id="0" name=""/>
        <dsp:cNvSpPr/>
      </dsp:nvSpPr>
      <dsp:spPr>
        <a:xfrm>
          <a:off x="1745608" y="3761763"/>
          <a:ext cx="4814895" cy="151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33" tIns="160033" rIns="160033" bIns="160033" numCol="1" spcCol="1270" anchor="ctr" anchorCtr="0">
          <a:noAutofit/>
        </a:bodyPr>
        <a:lstStyle/>
        <a:p>
          <a:pPr marL="0" lvl="0" indent="0" algn="l" defTabSz="1244600">
            <a:lnSpc>
              <a:spcPct val="100000"/>
            </a:lnSpc>
            <a:spcBef>
              <a:spcPct val="0"/>
            </a:spcBef>
            <a:spcAft>
              <a:spcPct val="35000"/>
            </a:spcAft>
            <a:buNone/>
          </a:pPr>
          <a:r>
            <a:rPr lang="en-US" sz="2800" kern="1200"/>
            <a:t>International Board-certified Lactation Consultant certification or recertification</a:t>
          </a:r>
        </a:p>
      </dsp:txBody>
      <dsp:txXfrm>
        <a:off x="1745608" y="3761763"/>
        <a:ext cx="4814895" cy="1512122"/>
      </dsp:txXfrm>
    </dsp:sp>
    <dsp:sp modelId="{8D49C678-09FB-4C95-AC22-30F81DDCCAE7}">
      <dsp:nvSpPr>
        <dsp:cNvPr id="0" name=""/>
        <dsp:cNvSpPr/>
      </dsp:nvSpPr>
      <dsp:spPr>
        <a:xfrm>
          <a:off x="0" y="5640461"/>
          <a:ext cx="6948424" cy="151064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01DCE-9979-498B-8096-8622415E7DB4}">
      <dsp:nvSpPr>
        <dsp:cNvPr id="0" name=""/>
        <dsp:cNvSpPr/>
      </dsp:nvSpPr>
      <dsp:spPr>
        <a:xfrm>
          <a:off x="456970" y="5980357"/>
          <a:ext cx="831667" cy="8308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693D28-5630-4089-BCC8-232C8E13C40A}">
      <dsp:nvSpPr>
        <dsp:cNvPr id="0" name=""/>
        <dsp:cNvSpPr/>
      </dsp:nvSpPr>
      <dsp:spPr>
        <a:xfrm>
          <a:off x="1745608" y="5640461"/>
          <a:ext cx="4814895" cy="151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33" tIns="160033" rIns="160033" bIns="160033" numCol="1" spcCol="1270" anchor="ctr" anchorCtr="0">
          <a:noAutofit/>
        </a:bodyPr>
        <a:lstStyle/>
        <a:p>
          <a:pPr marL="0" lvl="0" indent="0" algn="l" defTabSz="1244600">
            <a:lnSpc>
              <a:spcPct val="100000"/>
            </a:lnSpc>
            <a:spcBef>
              <a:spcPct val="0"/>
            </a:spcBef>
            <a:spcAft>
              <a:spcPct val="35000"/>
            </a:spcAft>
            <a:buNone/>
          </a:pPr>
          <a:r>
            <a:rPr lang="en-US" sz="2800" kern="1200"/>
            <a:t>One-time funding or mini-grants for specific projects</a:t>
          </a:r>
        </a:p>
      </dsp:txBody>
      <dsp:txXfrm>
        <a:off x="1745608" y="5640461"/>
        <a:ext cx="4814895" cy="1512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5FB93-2115-468D-92CB-7A9A7B258AA2}">
      <dsp:nvSpPr>
        <dsp:cNvPr id="0" name=""/>
        <dsp:cNvSpPr/>
      </dsp:nvSpPr>
      <dsp:spPr>
        <a:xfrm rot="5400000">
          <a:off x="1782660" y="1644809"/>
          <a:ext cx="1454692" cy="1656115"/>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1">
          <a:scrgbClr r="0" g="0" b="0"/>
        </a:fillRef>
        <a:effectRef idx="3">
          <a:scrgbClr r="0" g="0" b="0"/>
        </a:effectRef>
        <a:fontRef idx="minor"/>
      </dsp:style>
    </dsp:sp>
    <dsp:sp modelId="{9ECE7280-CA19-4BD1-952F-82D46FBE9A93}">
      <dsp:nvSpPr>
        <dsp:cNvPr id="0" name=""/>
        <dsp:cNvSpPr/>
      </dsp:nvSpPr>
      <dsp:spPr>
        <a:xfrm>
          <a:off x="1397255" y="32254"/>
          <a:ext cx="2448845" cy="1714112"/>
        </a:xfrm>
        <a:prstGeom prst="roundRect">
          <a:avLst>
            <a:gd name="adj" fmla="val 1667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USDA</a:t>
          </a:r>
        </a:p>
      </dsp:txBody>
      <dsp:txXfrm>
        <a:off x="1480946" y="115945"/>
        <a:ext cx="2281463" cy="1546730"/>
      </dsp:txXfrm>
    </dsp:sp>
    <dsp:sp modelId="{4871C7B6-4B2E-4314-A59A-6AF39B0AAE9F}">
      <dsp:nvSpPr>
        <dsp:cNvPr id="0" name=""/>
        <dsp:cNvSpPr/>
      </dsp:nvSpPr>
      <dsp:spPr>
        <a:xfrm>
          <a:off x="3886192" y="228595"/>
          <a:ext cx="3367622" cy="1385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a:t>Through FNS regional office</a:t>
          </a:r>
        </a:p>
      </dsp:txBody>
      <dsp:txXfrm>
        <a:off x="3886192" y="228595"/>
        <a:ext cx="3367622" cy="1385421"/>
      </dsp:txXfrm>
    </dsp:sp>
    <dsp:sp modelId="{CF5119F1-F33C-4477-9266-FCF5943CFABF}">
      <dsp:nvSpPr>
        <dsp:cNvPr id="0" name=""/>
        <dsp:cNvSpPr/>
      </dsp:nvSpPr>
      <dsp:spPr>
        <a:xfrm rot="5400000">
          <a:off x="4193789" y="3570323"/>
          <a:ext cx="1454692" cy="1656115"/>
        </a:xfrm>
        <a:prstGeom prst="bentUpArrow">
          <a:avLst>
            <a:gd name="adj1" fmla="val 32840"/>
            <a:gd name="adj2" fmla="val 25000"/>
            <a:gd name="adj3" fmla="val 35780"/>
          </a:avLst>
        </a:prstGeom>
        <a:solidFill>
          <a:schemeClr val="accent5">
            <a:tint val="50000"/>
            <a:hueOff val="-10774846"/>
            <a:satOff val="46375"/>
            <a:lumOff val="12537"/>
            <a:alphaOff val="0"/>
          </a:schemeClr>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1">
          <a:scrgbClr r="0" g="0" b="0"/>
        </a:fillRef>
        <a:effectRef idx="3">
          <a:scrgbClr r="0" g="0" b="0"/>
        </a:effectRef>
        <a:fontRef idx="minor"/>
      </dsp:style>
    </dsp:sp>
    <dsp:sp modelId="{31477284-359E-42F4-A890-F8715AB67AFD}">
      <dsp:nvSpPr>
        <dsp:cNvPr id="0" name=""/>
        <dsp:cNvSpPr/>
      </dsp:nvSpPr>
      <dsp:spPr>
        <a:xfrm>
          <a:off x="3808384" y="1957767"/>
          <a:ext cx="2448845" cy="1714112"/>
        </a:xfrm>
        <a:prstGeom prst="roundRect">
          <a:avLst>
            <a:gd name="adj" fmla="val 16670"/>
          </a:avLst>
        </a:prstGeom>
        <a:solidFill>
          <a:srgbClr val="92D050"/>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OHA</a:t>
          </a:r>
        </a:p>
      </dsp:txBody>
      <dsp:txXfrm>
        <a:off x="3892075" y="2041458"/>
        <a:ext cx="2281463" cy="1546730"/>
      </dsp:txXfrm>
    </dsp:sp>
    <dsp:sp modelId="{2FBDD469-D1B7-4167-828F-7C7FCE7FFBF1}">
      <dsp:nvSpPr>
        <dsp:cNvPr id="0" name=""/>
        <dsp:cNvSpPr/>
      </dsp:nvSpPr>
      <dsp:spPr>
        <a:xfrm>
          <a:off x="6257229" y="2121247"/>
          <a:ext cx="1781056" cy="1385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a:t>Through PHD</a:t>
          </a:r>
        </a:p>
      </dsp:txBody>
      <dsp:txXfrm>
        <a:off x="6257229" y="2121247"/>
        <a:ext cx="1781056" cy="1385421"/>
      </dsp:txXfrm>
    </dsp:sp>
    <dsp:sp modelId="{25959A49-684C-4CF4-8449-4B383C99AB75}">
      <dsp:nvSpPr>
        <dsp:cNvPr id="0" name=""/>
        <dsp:cNvSpPr/>
      </dsp:nvSpPr>
      <dsp:spPr>
        <a:xfrm>
          <a:off x="6219513" y="3883281"/>
          <a:ext cx="2448845" cy="1714112"/>
        </a:xfrm>
        <a:prstGeom prst="roundRect">
          <a:avLst>
            <a:gd name="adj" fmla="val 16670"/>
          </a:avLst>
        </a:prstGeom>
        <a:gradFill rotWithShape="0">
          <a:gsLst>
            <a:gs pos="0">
              <a:schemeClr val="accent5">
                <a:hueOff val="-9933876"/>
                <a:satOff val="39811"/>
                <a:lumOff val="8628"/>
                <a:alphaOff val="0"/>
                <a:tint val="98000"/>
                <a:satMod val="110000"/>
                <a:lumMod val="104000"/>
              </a:schemeClr>
            </a:gs>
            <a:gs pos="69000">
              <a:schemeClr val="accent5">
                <a:hueOff val="-9933876"/>
                <a:satOff val="39811"/>
                <a:lumOff val="8628"/>
                <a:alphaOff val="0"/>
                <a:shade val="88000"/>
                <a:satMod val="130000"/>
                <a:lumMod val="92000"/>
              </a:schemeClr>
            </a:gs>
            <a:gs pos="100000">
              <a:schemeClr val="accent5">
                <a:hueOff val="-9933876"/>
                <a:satOff val="39811"/>
                <a:lumOff val="8628"/>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Your agency</a:t>
          </a:r>
        </a:p>
      </dsp:txBody>
      <dsp:txXfrm>
        <a:off x="6303204" y="3966972"/>
        <a:ext cx="2281463" cy="1546730"/>
      </dsp:txXfrm>
    </dsp:sp>
    <dsp:sp modelId="{D2DAB782-D1CF-47DA-818D-A82D76262DBE}">
      <dsp:nvSpPr>
        <dsp:cNvPr id="0" name=""/>
        <dsp:cNvSpPr/>
      </dsp:nvSpPr>
      <dsp:spPr>
        <a:xfrm>
          <a:off x="8668358" y="4046761"/>
          <a:ext cx="1781056" cy="1385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a:p>
      </dsp:txBody>
      <dsp:txXfrm>
        <a:off x="8668358" y="4046761"/>
        <a:ext cx="1781056" cy="138542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6F333-984E-4E6D-BEA0-BCE2DBA34EC9}">
      <dsp:nvSpPr>
        <dsp:cNvPr id="0" name=""/>
        <dsp:cNvSpPr/>
      </dsp:nvSpPr>
      <dsp:spPr>
        <a:xfrm>
          <a:off x="7013134" y="2585125"/>
          <a:ext cx="4969036" cy="1182404"/>
        </a:xfrm>
        <a:custGeom>
          <a:avLst/>
          <a:gdLst/>
          <a:ahLst/>
          <a:cxnLst/>
          <a:rect l="0" t="0" r="0" b="0"/>
          <a:pathLst>
            <a:path>
              <a:moveTo>
                <a:pt x="0" y="0"/>
              </a:moveTo>
              <a:lnTo>
                <a:pt x="0" y="805774"/>
              </a:lnTo>
              <a:lnTo>
                <a:pt x="4969036" y="805774"/>
              </a:lnTo>
              <a:lnTo>
                <a:pt x="4969036" y="118240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1E0DB-2897-4184-8862-4A27B5B23E23}">
      <dsp:nvSpPr>
        <dsp:cNvPr id="0" name=""/>
        <dsp:cNvSpPr/>
      </dsp:nvSpPr>
      <dsp:spPr>
        <a:xfrm>
          <a:off x="6967414" y="2585125"/>
          <a:ext cx="91440" cy="1182404"/>
        </a:xfrm>
        <a:custGeom>
          <a:avLst/>
          <a:gdLst/>
          <a:ahLst/>
          <a:cxnLst/>
          <a:rect l="0" t="0" r="0" b="0"/>
          <a:pathLst>
            <a:path>
              <a:moveTo>
                <a:pt x="45720" y="0"/>
              </a:moveTo>
              <a:lnTo>
                <a:pt x="45720" y="118240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E9853-2640-477D-B81F-682EC94B3D4D}">
      <dsp:nvSpPr>
        <dsp:cNvPr id="0" name=""/>
        <dsp:cNvSpPr/>
      </dsp:nvSpPr>
      <dsp:spPr>
        <a:xfrm>
          <a:off x="2044098" y="2585125"/>
          <a:ext cx="4969036" cy="1182404"/>
        </a:xfrm>
        <a:custGeom>
          <a:avLst/>
          <a:gdLst/>
          <a:ahLst/>
          <a:cxnLst/>
          <a:rect l="0" t="0" r="0" b="0"/>
          <a:pathLst>
            <a:path>
              <a:moveTo>
                <a:pt x="4969036" y="0"/>
              </a:moveTo>
              <a:lnTo>
                <a:pt x="4969036" y="805774"/>
              </a:lnTo>
              <a:lnTo>
                <a:pt x="0" y="805774"/>
              </a:lnTo>
              <a:lnTo>
                <a:pt x="0" y="118240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0727C-7A51-4BA3-ACE8-C04DCC4FF9B4}">
      <dsp:nvSpPr>
        <dsp:cNvPr id="0" name=""/>
        <dsp:cNvSpPr/>
      </dsp:nvSpPr>
      <dsp:spPr>
        <a:xfrm>
          <a:off x="4980347" y="3485"/>
          <a:ext cx="4065575" cy="25816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7E5BE-575B-465D-BDC0-41F1AC5BF19B}">
      <dsp:nvSpPr>
        <dsp:cNvPr id="0" name=""/>
        <dsp:cNvSpPr/>
      </dsp:nvSpPr>
      <dsp:spPr>
        <a:xfrm>
          <a:off x="5432077" y="432629"/>
          <a:ext cx="4065575" cy="258164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a:t>Cost allocation</a:t>
          </a:r>
          <a:endParaRPr lang="en-US" sz="4800" kern="1200"/>
        </a:p>
      </dsp:txBody>
      <dsp:txXfrm>
        <a:off x="5507691" y="508243"/>
        <a:ext cx="3914347" cy="2430412"/>
      </dsp:txXfrm>
    </dsp:sp>
    <dsp:sp modelId="{CCD7AF5A-D182-42F3-B5B8-3D58C3FC22C5}">
      <dsp:nvSpPr>
        <dsp:cNvPr id="0" name=""/>
        <dsp:cNvSpPr/>
      </dsp:nvSpPr>
      <dsp:spPr>
        <a:xfrm>
          <a:off x="11310" y="3767530"/>
          <a:ext cx="4065575" cy="25816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CE0E-B123-4EC3-A4AF-4068E5E5E8C7}">
      <dsp:nvSpPr>
        <dsp:cNvPr id="0" name=""/>
        <dsp:cNvSpPr/>
      </dsp:nvSpPr>
      <dsp:spPr>
        <a:xfrm>
          <a:off x="463041" y="4196674"/>
          <a:ext cx="4065575" cy="258164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baseline="0"/>
            <a:t>Local program overhead </a:t>
          </a:r>
          <a:endParaRPr lang="en-US" sz="2600" kern="1200"/>
        </a:p>
      </dsp:txBody>
      <dsp:txXfrm>
        <a:off x="538655" y="4272288"/>
        <a:ext cx="3914347" cy="2430412"/>
      </dsp:txXfrm>
    </dsp:sp>
    <dsp:sp modelId="{00C847FA-7E9C-454D-93BD-675713EFBEE2}">
      <dsp:nvSpPr>
        <dsp:cNvPr id="0" name=""/>
        <dsp:cNvSpPr/>
      </dsp:nvSpPr>
      <dsp:spPr>
        <a:xfrm>
          <a:off x="4980347" y="3767530"/>
          <a:ext cx="4065575" cy="25816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BFB7C-25A8-42D1-8DF9-B5028ADB6C4A}">
      <dsp:nvSpPr>
        <dsp:cNvPr id="0" name=""/>
        <dsp:cNvSpPr/>
      </dsp:nvSpPr>
      <dsp:spPr>
        <a:xfrm>
          <a:off x="5432077" y="4196674"/>
          <a:ext cx="4065575" cy="258164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baseline="0"/>
            <a:t>rent, utilities, legal services, accounting services, administration, personnel/payroll services, county administration, etc.  </a:t>
          </a:r>
          <a:endParaRPr lang="en-US" sz="2600" kern="1200"/>
        </a:p>
      </dsp:txBody>
      <dsp:txXfrm>
        <a:off x="5507691" y="4272288"/>
        <a:ext cx="3914347" cy="2430412"/>
      </dsp:txXfrm>
    </dsp:sp>
    <dsp:sp modelId="{09D20CF8-8253-4A35-8283-178AFE6CDFD4}">
      <dsp:nvSpPr>
        <dsp:cNvPr id="0" name=""/>
        <dsp:cNvSpPr/>
      </dsp:nvSpPr>
      <dsp:spPr>
        <a:xfrm>
          <a:off x="9949383" y="3767530"/>
          <a:ext cx="4065575" cy="25816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838A3F-654F-4C9E-8CE2-04165C9549DC}">
      <dsp:nvSpPr>
        <dsp:cNvPr id="0" name=""/>
        <dsp:cNvSpPr/>
      </dsp:nvSpPr>
      <dsp:spPr>
        <a:xfrm>
          <a:off x="10401113" y="4196674"/>
          <a:ext cx="4065575" cy="258164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baseline="0" dirty="0"/>
            <a:t>Necessary and reasonable. </a:t>
          </a:r>
          <a:endParaRPr lang="en-US" sz="2600" kern="1200" dirty="0"/>
        </a:p>
      </dsp:txBody>
      <dsp:txXfrm>
        <a:off x="10476727" y="4272288"/>
        <a:ext cx="3914347" cy="243041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0921A-2971-4FDC-9F01-56ECF63F1129}">
      <dsp:nvSpPr>
        <dsp:cNvPr id="0" name=""/>
        <dsp:cNvSpPr/>
      </dsp:nvSpPr>
      <dsp:spPr>
        <a:xfrm rot="5400000">
          <a:off x="7544945" y="-2565483"/>
          <a:ext cx="2527548" cy="8290560"/>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baseline="0"/>
            <a:t>Allowed under certain parameters </a:t>
          </a:r>
          <a:endParaRPr lang="en-US" sz="2800" kern="1200"/>
        </a:p>
        <a:p>
          <a:pPr marL="285750" lvl="1" indent="-285750" algn="l" defTabSz="1244600">
            <a:lnSpc>
              <a:spcPct val="90000"/>
            </a:lnSpc>
            <a:spcBef>
              <a:spcPct val="0"/>
            </a:spcBef>
            <a:spcAft>
              <a:spcPct val="15000"/>
            </a:spcAft>
            <a:buChar char="•"/>
          </a:pPr>
          <a:r>
            <a:rPr lang="en-US" sz="2800" kern="1200" baseline="0"/>
            <a:t>Contact your assigned NC</a:t>
          </a:r>
          <a:endParaRPr lang="en-US" sz="2800" kern="1200"/>
        </a:p>
      </dsp:txBody>
      <dsp:txXfrm rot="-5400000">
        <a:off x="4663440" y="439407"/>
        <a:ext cx="8167175" cy="2280778"/>
      </dsp:txXfrm>
    </dsp:sp>
    <dsp:sp modelId="{EE660C34-E97E-4B57-8F65-A8E38645EE60}">
      <dsp:nvSpPr>
        <dsp:cNvPr id="0" name=""/>
        <dsp:cNvSpPr/>
      </dsp:nvSpPr>
      <dsp:spPr>
        <a:xfrm>
          <a:off x="0" y="79"/>
          <a:ext cx="4663440" cy="315943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b="0" kern="1200"/>
            <a:t>Incentive purchases</a:t>
          </a:r>
        </a:p>
      </dsp:txBody>
      <dsp:txXfrm>
        <a:off x="154231" y="154310"/>
        <a:ext cx="4354978" cy="2850973"/>
      </dsp:txXfrm>
    </dsp:sp>
    <dsp:sp modelId="{DA0AB0E7-4DF7-4047-A426-341CE2C322EF}">
      <dsp:nvSpPr>
        <dsp:cNvPr id="0" name=""/>
        <dsp:cNvSpPr/>
      </dsp:nvSpPr>
      <dsp:spPr>
        <a:xfrm rot="5400000">
          <a:off x="7544945" y="751923"/>
          <a:ext cx="2527548" cy="8290560"/>
        </a:xfrm>
        <a:prstGeom prst="round2SameRect">
          <a:avLst/>
        </a:prstGeom>
        <a:solidFill>
          <a:schemeClr val="accent5">
            <a:tint val="40000"/>
            <a:alpha val="90000"/>
            <a:hueOff val="-10740482"/>
            <a:satOff val="48253"/>
            <a:lumOff val="3317"/>
            <a:alphaOff val="0"/>
          </a:schemeClr>
        </a:solidFill>
        <a:ln w="15875"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a:t>Contact your assigned NC for pre-approval</a:t>
          </a:r>
        </a:p>
        <a:p>
          <a:pPr marL="285750" lvl="1" indent="-285750" algn="l" defTabSz="1244600">
            <a:lnSpc>
              <a:spcPct val="90000"/>
            </a:lnSpc>
            <a:spcBef>
              <a:spcPct val="0"/>
            </a:spcBef>
            <a:spcAft>
              <a:spcPct val="15000"/>
            </a:spcAft>
            <a:buChar char="•"/>
          </a:pPr>
          <a:r>
            <a:rPr lang="en-US" sz="2800" kern="1200"/>
            <a:t>Capital Expenditure Approval Process and Request Form (instructions)</a:t>
          </a:r>
        </a:p>
        <a:p>
          <a:pPr marL="285750" lvl="1" indent="-285750" algn="l" defTabSz="1244600">
            <a:lnSpc>
              <a:spcPct val="90000"/>
            </a:lnSpc>
            <a:spcBef>
              <a:spcPct val="0"/>
            </a:spcBef>
            <a:spcAft>
              <a:spcPct val="15000"/>
            </a:spcAft>
            <a:buChar char="•"/>
          </a:pPr>
          <a:r>
            <a:rPr lang="en-US" sz="2800" kern="1200"/>
            <a:t>Capital Expenditure Approval Request Form</a:t>
          </a:r>
        </a:p>
      </dsp:txBody>
      <dsp:txXfrm rot="-5400000">
        <a:off x="4663440" y="3756814"/>
        <a:ext cx="8167175" cy="2280778"/>
      </dsp:txXfrm>
    </dsp:sp>
    <dsp:sp modelId="{293C41F9-A944-4FA8-9314-94929531B531}">
      <dsp:nvSpPr>
        <dsp:cNvPr id="0" name=""/>
        <dsp:cNvSpPr/>
      </dsp:nvSpPr>
      <dsp:spPr>
        <a:xfrm>
          <a:off x="0" y="3317485"/>
          <a:ext cx="4663440" cy="3159435"/>
        </a:xfrm>
        <a:prstGeom prst="roundRect">
          <a:avLst/>
        </a:prstGeom>
        <a:solidFill>
          <a:schemeClr val="accent5">
            <a:hueOff val="-9933876"/>
            <a:satOff val="39811"/>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baseline="0"/>
            <a:t>Capital purchases</a:t>
          </a:r>
          <a:endParaRPr lang="en-US" sz="5400" kern="1200"/>
        </a:p>
      </dsp:txBody>
      <dsp:txXfrm>
        <a:off x="154231" y="3471716"/>
        <a:ext cx="4354978" cy="285097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2B950-0A0B-4CC1-A814-3EEDA816557C}">
      <dsp:nvSpPr>
        <dsp:cNvPr id="0" name=""/>
        <dsp:cNvSpPr/>
      </dsp:nvSpPr>
      <dsp:spPr>
        <a:xfrm>
          <a:off x="2482500" y="1309141"/>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C6D70E-E97A-4CA9-8E1F-4CB378EE94DF}">
      <dsp:nvSpPr>
        <dsp:cNvPr id="0" name=""/>
        <dsp:cNvSpPr/>
      </dsp:nvSpPr>
      <dsp:spPr>
        <a:xfrm>
          <a:off x="2950500" y="177714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A170B8-36EE-4FAD-8C3C-8A31E2DF6293}">
      <dsp:nvSpPr>
        <dsp:cNvPr id="0" name=""/>
        <dsp:cNvSpPr/>
      </dsp:nvSpPr>
      <dsp:spPr>
        <a:xfrm>
          <a:off x="1780500" y="4189142"/>
          <a:ext cx="36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a:t>proper internal controls </a:t>
          </a:r>
        </a:p>
      </dsp:txBody>
      <dsp:txXfrm>
        <a:off x="1780500" y="4189142"/>
        <a:ext cx="3600000" cy="877500"/>
      </dsp:txXfrm>
    </dsp:sp>
    <dsp:sp modelId="{0D0C0842-2448-4220-BEBC-17C2F057D912}">
      <dsp:nvSpPr>
        <dsp:cNvPr id="0" name=""/>
        <dsp:cNvSpPr/>
      </dsp:nvSpPr>
      <dsp:spPr>
        <a:xfrm>
          <a:off x="6712500" y="1309141"/>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4C300-FBD1-4C4A-81C1-EA3525BFBDB0}">
      <dsp:nvSpPr>
        <dsp:cNvPr id="0" name=""/>
        <dsp:cNvSpPr/>
      </dsp:nvSpPr>
      <dsp:spPr>
        <a:xfrm>
          <a:off x="7180500" y="177714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AD048A-3988-4E76-8A74-40854D148370}">
      <dsp:nvSpPr>
        <dsp:cNvPr id="0" name=""/>
        <dsp:cNvSpPr/>
      </dsp:nvSpPr>
      <dsp:spPr>
        <a:xfrm>
          <a:off x="6010500" y="4189142"/>
          <a:ext cx="36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a:t>identify &amp; report</a:t>
          </a:r>
        </a:p>
      </dsp:txBody>
      <dsp:txXfrm>
        <a:off x="6010500" y="4189142"/>
        <a:ext cx="3600000" cy="877500"/>
      </dsp:txXfrm>
    </dsp:sp>
    <dsp:sp modelId="{801CA61F-978F-4AFF-A025-B96570A30B3D}">
      <dsp:nvSpPr>
        <dsp:cNvPr id="0" name=""/>
        <dsp:cNvSpPr/>
      </dsp:nvSpPr>
      <dsp:spPr>
        <a:xfrm>
          <a:off x="10942500" y="1309141"/>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3A2484-D96B-4380-B72D-E1BDA2E34C7D}">
      <dsp:nvSpPr>
        <dsp:cNvPr id="0" name=""/>
        <dsp:cNvSpPr/>
      </dsp:nvSpPr>
      <dsp:spPr>
        <a:xfrm>
          <a:off x="11410500" y="1777141"/>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7D50D7-137F-48B2-8A5D-A5224A0DEE30}">
      <dsp:nvSpPr>
        <dsp:cNvPr id="0" name=""/>
        <dsp:cNvSpPr/>
      </dsp:nvSpPr>
      <dsp:spPr>
        <a:xfrm>
          <a:off x="10240500" y="4189142"/>
          <a:ext cx="36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a:t>accuracy and compliance </a:t>
          </a:r>
        </a:p>
      </dsp:txBody>
      <dsp:txXfrm>
        <a:off x="10240500" y="4189142"/>
        <a:ext cx="3600000" cy="8775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16AF8-1016-4F42-AEAD-FB43C21C4F77}">
      <dsp:nvSpPr>
        <dsp:cNvPr id="0" name=""/>
        <dsp:cNvSpPr/>
      </dsp:nvSpPr>
      <dsp:spPr>
        <a:xfrm>
          <a:off x="4327" y="688404"/>
          <a:ext cx="3507121" cy="2266354"/>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hlinkClick xmlns:r="http://schemas.openxmlformats.org/officeDocument/2006/relationships" r:id="rId1"/>
            </a:rPr>
            <a:t>Policy 300</a:t>
          </a:r>
        </a:p>
        <a:p>
          <a:pPr marL="0" lvl="0" indent="0" algn="ctr" defTabSz="1333500">
            <a:lnSpc>
              <a:spcPct val="90000"/>
            </a:lnSpc>
            <a:spcBef>
              <a:spcPct val="0"/>
            </a:spcBef>
            <a:spcAft>
              <a:spcPct val="35000"/>
            </a:spcAft>
            <a:buNone/>
          </a:pPr>
          <a:r>
            <a:rPr lang="en-US" sz="3000" kern="1200">
              <a:hlinkClick xmlns:r="http://schemas.openxmlformats.org/officeDocument/2006/relationships" r:id="rId1"/>
            </a:rPr>
            <a:t>Fiscal Overview</a:t>
          </a:r>
          <a:endParaRPr lang="en-US" sz="3000" kern="1200"/>
        </a:p>
      </dsp:txBody>
      <dsp:txXfrm>
        <a:off x="4327" y="688404"/>
        <a:ext cx="3507121" cy="2266354"/>
      </dsp:txXfrm>
    </dsp:sp>
    <dsp:sp modelId="{C3D9CBB6-5966-456A-8C1E-63C4FFB31440}">
      <dsp:nvSpPr>
        <dsp:cNvPr id="0" name=""/>
        <dsp:cNvSpPr/>
      </dsp:nvSpPr>
      <dsp:spPr>
        <a:xfrm>
          <a:off x="3860822" y="621293"/>
          <a:ext cx="3543875" cy="2400576"/>
        </a:xfrm>
        <a:prstGeom prst="rect">
          <a:avLst/>
        </a:prstGeom>
        <a:gradFill rotWithShape="0">
          <a:gsLst>
            <a:gs pos="0">
              <a:schemeClr val="accent5">
                <a:hueOff val="-1103764"/>
                <a:satOff val="4423"/>
                <a:lumOff val="959"/>
                <a:alphaOff val="0"/>
                <a:tint val="98000"/>
                <a:satMod val="110000"/>
                <a:lumMod val="104000"/>
              </a:schemeClr>
            </a:gs>
            <a:gs pos="69000">
              <a:schemeClr val="accent5">
                <a:hueOff val="-1103764"/>
                <a:satOff val="4423"/>
                <a:lumOff val="959"/>
                <a:alphaOff val="0"/>
                <a:shade val="88000"/>
                <a:satMod val="130000"/>
                <a:lumMod val="92000"/>
              </a:schemeClr>
            </a:gs>
            <a:gs pos="100000">
              <a:schemeClr val="accent5">
                <a:hueOff val="-1103764"/>
                <a:satOff val="4423"/>
                <a:lumOff val="95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hlinkClick xmlns:r="http://schemas.openxmlformats.org/officeDocument/2006/relationships" r:id="rId2"/>
            </a:rPr>
            <a:t>Policy 305 </a:t>
          </a:r>
        </a:p>
        <a:p>
          <a:pPr marL="0" lvl="0" indent="0" algn="ctr" defTabSz="1333500">
            <a:lnSpc>
              <a:spcPct val="90000"/>
            </a:lnSpc>
            <a:spcBef>
              <a:spcPct val="0"/>
            </a:spcBef>
            <a:spcAft>
              <a:spcPct val="35000"/>
            </a:spcAft>
            <a:buNone/>
          </a:pPr>
          <a:r>
            <a:rPr lang="en-US" sz="3000" kern="1200">
              <a:hlinkClick xmlns:r="http://schemas.openxmlformats.org/officeDocument/2006/relationships" r:id="rId2"/>
            </a:rPr>
            <a:t>Funding Formula</a:t>
          </a:r>
          <a:endParaRPr lang="en-US" sz="3000" kern="1200"/>
        </a:p>
      </dsp:txBody>
      <dsp:txXfrm>
        <a:off x="3860822" y="621293"/>
        <a:ext cx="3543875" cy="2400576"/>
      </dsp:txXfrm>
    </dsp:sp>
    <dsp:sp modelId="{DAD24F01-CDE6-417A-A6F2-43A2DBF04879}">
      <dsp:nvSpPr>
        <dsp:cNvPr id="0" name=""/>
        <dsp:cNvSpPr/>
      </dsp:nvSpPr>
      <dsp:spPr>
        <a:xfrm>
          <a:off x="7754072" y="621744"/>
          <a:ext cx="3526860" cy="2399675"/>
        </a:xfrm>
        <a:prstGeom prst="rect">
          <a:avLst/>
        </a:prstGeom>
        <a:gradFill rotWithShape="0">
          <a:gsLst>
            <a:gs pos="0">
              <a:schemeClr val="accent5">
                <a:hueOff val="-2207528"/>
                <a:satOff val="8847"/>
                <a:lumOff val="1917"/>
                <a:alphaOff val="0"/>
                <a:tint val="98000"/>
                <a:satMod val="110000"/>
                <a:lumMod val="104000"/>
              </a:schemeClr>
            </a:gs>
            <a:gs pos="69000">
              <a:schemeClr val="accent5">
                <a:hueOff val="-2207528"/>
                <a:satOff val="8847"/>
                <a:lumOff val="1917"/>
                <a:alphaOff val="0"/>
                <a:shade val="88000"/>
                <a:satMod val="130000"/>
                <a:lumMod val="92000"/>
              </a:schemeClr>
            </a:gs>
            <a:gs pos="100000">
              <a:schemeClr val="accent5">
                <a:hueOff val="-2207528"/>
                <a:satOff val="8847"/>
                <a:lumOff val="191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hlinkClick xmlns:r="http://schemas.openxmlformats.org/officeDocument/2006/relationships" r:id="rId3"/>
            </a:rPr>
            <a:t>Policy 310 </a:t>
          </a:r>
        </a:p>
        <a:p>
          <a:pPr marL="0" lvl="0" indent="0" algn="ctr" defTabSz="1333500">
            <a:lnSpc>
              <a:spcPct val="90000"/>
            </a:lnSpc>
            <a:spcBef>
              <a:spcPct val="0"/>
            </a:spcBef>
            <a:spcAft>
              <a:spcPct val="35000"/>
            </a:spcAft>
            <a:buNone/>
          </a:pPr>
          <a:r>
            <a:rPr lang="en-US" sz="3000" kern="1200">
              <a:hlinkClick xmlns:r="http://schemas.openxmlformats.org/officeDocument/2006/relationships" r:id="rId3"/>
            </a:rPr>
            <a:t>Annual Plan/Contract Payment Process for Local Programs</a:t>
          </a:r>
          <a:endParaRPr lang="en-US" sz="3000" kern="1200"/>
        </a:p>
      </dsp:txBody>
      <dsp:txXfrm>
        <a:off x="7754072" y="621744"/>
        <a:ext cx="3526860" cy="2399675"/>
      </dsp:txXfrm>
    </dsp:sp>
    <dsp:sp modelId="{8A327317-AD77-4B54-9B8C-3F7B18090275}">
      <dsp:nvSpPr>
        <dsp:cNvPr id="0" name=""/>
        <dsp:cNvSpPr/>
      </dsp:nvSpPr>
      <dsp:spPr>
        <a:xfrm>
          <a:off x="11630307" y="643272"/>
          <a:ext cx="3605365" cy="2356618"/>
        </a:xfrm>
        <a:prstGeom prst="rect">
          <a:avLst/>
        </a:prstGeom>
        <a:gradFill rotWithShape="0">
          <a:gsLst>
            <a:gs pos="0">
              <a:schemeClr val="accent5">
                <a:hueOff val="-3311292"/>
                <a:satOff val="13270"/>
                <a:lumOff val="2876"/>
                <a:alphaOff val="0"/>
                <a:tint val="98000"/>
                <a:satMod val="110000"/>
                <a:lumMod val="104000"/>
              </a:schemeClr>
            </a:gs>
            <a:gs pos="69000">
              <a:schemeClr val="accent5">
                <a:hueOff val="-3311292"/>
                <a:satOff val="13270"/>
                <a:lumOff val="2876"/>
                <a:alphaOff val="0"/>
                <a:shade val="88000"/>
                <a:satMod val="130000"/>
                <a:lumMod val="92000"/>
              </a:schemeClr>
            </a:gs>
            <a:gs pos="100000">
              <a:schemeClr val="accent5">
                <a:hueOff val="-3311292"/>
                <a:satOff val="13270"/>
                <a:lumOff val="287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hlinkClick xmlns:r="http://schemas.openxmlformats.org/officeDocument/2006/relationships" r:id="rId4"/>
            </a:rPr>
            <a:t>Policy 315</a:t>
          </a:r>
        </a:p>
        <a:p>
          <a:pPr marL="0" lvl="0" indent="0" algn="ctr" defTabSz="1333500">
            <a:lnSpc>
              <a:spcPct val="90000"/>
            </a:lnSpc>
            <a:spcBef>
              <a:spcPct val="0"/>
            </a:spcBef>
            <a:spcAft>
              <a:spcPct val="35000"/>
            </a:spcAft>
            <a:buNone/>
          </a:pPr>
          <a:r>
            <a:rPr lang="en-US" sz="3000" kern="1200">
              <a:hlinkClick xmlns:r="http://schemas.openxmlformats.org/officeDocument/2006/relationships" r:id="rId4"/>
            </a:rPr>
            <a:t> Fiscal Reporting Requirements</a:t>
          </a:r>
          <a:endParaRPr lang="en-US" sz="3000" kern="1200"/>
        </a:p>
      </dsp:txBody>
      <dsp:txXfrm>
        <a:off x="11630307" y="643272"/>
        <a:ext cx="3605365" cy="2356618"/>
      </dsp:txXfrm>
    </dsp:sp>
    <dsp:sp modelId="{FFC2CB94-F7F4-4E76-BA2E-A802C484AFE1}">
      <dsp:nvSpPr>
        <dsp:cNvPr id="0" name=""/>
        <dsp:cNvSpPr/>
      </dsp:nvSpPr>
      <dsp:spPr>
        <a:xfrm>
          <a:off x="108458" y="3371244"/>
          <a:ext cx="3493740" cy="2096244"/>
        </a:xfrm>
        <a:prstGeom prst="rect">
          <a:avLst/>
        </a:prstGeom>
        <a:gradFill rotWithShape="0">
          <a:gsLst>
            <a:gs pos="0">
              <a:schemeClr val="accent5">
                <a:hueOff val="-4415056"/>
                <a:satOff val="17694"/>
                <a:lumOff val="3835"/>
                <a:alphaOff val="0"/>
                <a:tint val="98000"/>
                <a:satMod val="110000"/>
                <a:lumMod val="104000"/>
              </a:schemeClr>
            </a:gs>
            <a:gs pos="69000">
              <a:schemeClr val="accent5">
                <a:hueOff val="-4415056"/>
                <a:satOff val="17694"/>
                <a:lumOff val="3835"/>
                <a:alphaOff val="0"/>
                <a:shade val="88000"/>
                <a:satMod val="130000"/>
                <a:lumMod val="92000"/>
              </a:schemeClr>
            </a:gs>
            <a:gs pos="100000">
              <a:schemeClr val="accent5">
                <a:hueOff val="-4415056"/>
                <a:satOff val="17694"/>
                <a:lumOff val="383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hlinkClick xmlns:r="http://schemas.openxmlformats.org/officeDocument/2006/relationships" r:id="rId5"/>
            </a:rPr>
            <a:t>Policy 316 Quarterly Breakout of Staff Time</a:t>
          </a:r>
          <a:endParaRPr lang="en-US" sz="3000" kern="1200"/>
        </a:p>
      </dsp:txBody>
      <dsp:txXfrm>
        <a:off x="108458" y="3371244"/>
        <a:ext cx="3493740" cy="2096244"/>
      </dsp:txXfrm>
    </dsp:sp>
    <dsp:sp modelId="{72A54EDF-80D6-4F1B-BF40-AA7AD5046474}">
      <dsp:nvSpPr>
        <dsp:cNvPr id="0" name=""/>
        <dsp:cNvSpPr/>
      </dsp:nvSpPr>
      <dsp:spPr>
        <a:xfrm>
          <a:off x="3951572" y="3371244"/>
          <a:ext cx="3493740" cy="2096244"/>
        </a:xfrm>
        <a:prstGeom prst="rect">
          <a:avLst/>
        </a:prstGeom>
        <a:gradFill rotWithShape="0">
          <a:gsLst>
            <a:gs pos="0">
              <a:schemeClr val="accent5">
                <a:hueOff val="-5518820"/>
                <a:satOff val="22117"/>
                <a:lumOff val="4793"/>
                <a:alphaOff val="0"/>
                <a:tint val="98000"/>
                <a:satMod val="110000"/>
                <a:lumMod val="104000"/>
              </a:schemeClr>
            </a:gs>
            <a:gs pos="69000">
              <a:schemeClr val="accent5">
                <a:hueOff val="-5518820"/>
                <a:satOff val="22117"/>
                <a:lumOff val="4793"/>
                <a:alphaOff val="0"/>
                <a:shade val="88000"/>
                <a:satMod val="130000"/>
                <a:lumMod val="92000"/>
              </a:schemeClr>
            </a:gs>
            <a:gs pos="100000">
              <a:schemeClr val="accent5">
                <a:hueOff val="-5518820"/>
                <a:satOff val="22117"/>
                <a:lumOff val="47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hlinkClick xmlns:r="http://schemas.openxmlformats.org/officeDocument/2006/relationships" r:id="rId6"/>
            </a:rPr>
            <a:t>Policy 320 </a:t>
          </a:r>
        </a:p>
        <a:p>
          <a:pPr marL="0" lvl="0" indent="0" algn="ctr" defTabSz="1333500">
            <a:lnSpc>
              <a:spcPct val="90000"/>
            </a:lnSpc>
            <a:spcBef>
              <a:spcPct val="0"/>
            </a:spcBef>
            <a:spcAft>
              <a:spcPct val="35000"/>
            </a:spcAft>
            <a:buNone/>
          </a:pPr>
          <a:r>
            <a:rPr lang="en-US" sz="3000" kern="1200">
              <a:hlinkClick xmlns:r="http://schemas.openxmlformats.org/officeDocument/2006/relationships" r:id="rId6"/>
            </a:rPr>
            <a:t>Fiscal Review of Local Programs</a:t>
          </a:r>
          <a:endParaRPr lang="en-US" sz="3000" kern="1200"/>
        </a:p>
      </dsp:txBody>
      <dsp:txXfrm>
        <a:off x="3951572" y="3371244"/>
        <a:ext cx="3493740" cy="2096244"/>
      </dsp:txXfrm>
    </dsp:sp>
    <dsp:sp modelId="{ED923B66-519A-4581-9519-B7F1FAEF97D9}">
      <dsp:nvSpPr>
        <dsp:cNvPr id="0" name=""/>
        <dsp:cNvSpPr/>
      </dsp:nvSpPr>
      <dsp:spPr>
        <a:xfrm>
          <a:off x="7794687" y="3371244"/>
          <a:ext cx="3493740" cy="2096244"/>
        </a:xfrm>
        <a:prstGeom prst="rect">
          <a:avLst/>
        </a:prstGeom>
        <a:gradFill rotWithShape="0">
          <a:gsLst>
            <a:gs pos="0">
              <a:schemeClr val="accent5">
                <a:hueOff val="-6622584"/>
                <a:satOff val="26541"/>
                <a:lumOff val="5752"/>
                <a:alphaOff val="0"/>
                <a:tint val="98000"/>
                <a:satMod val="110000"/>
                <a:lumMod val="104000"/>
              </a:schemeClr>
            </a:gs>
            <a:gs pos="69000">
              <a:schemeClr val="accent5">
                <a:hueOff val="-6622584"/>
                <a:satOff val="26541"/>
                <a:lumOff val="5752"/>
                <a:alphaOff val="0"/>
                <a:shade val="88000"/>
                <a:satMod val="130000"/>
                <a:lumMod val="92000"/>
              </a:schemeClr>
            </a:gs>
            <a:gs pos="100000">
              <a:schemeClr val="accent5">
                <a:hueOff val="-6622584"/>
                <a:satOff val="26541"/>
                <a:lumOff val="575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hlinkClick xmlns:r="http://schemas.openxmlformats.org/officeDocument/2006/relationships" r:id="rId7"/>
            </a:rPr>
            <a:t>Policy 325 Caseload Management</a:t>
          </a:r>
          <a:endParaRPr lang="en-US" sz="3000" kern="1200"/>
        </a:p>
      </dsp:txBody>
      <dsp:txXfrm>
        <a:off x="7794687" y="3371244"/>
        <a:ext cx="3493740" cy="2096244"/>
      </dsp:txXfrm>
    </dsp:sp>
    <dsp:sp modelId="{9F8CC1C5-BA14-42CB-ABFB-16B050EFC506}">
      <dsp:nvSpPr>
        <dsp:cNvPr id="0" name=""/>
        <dsp:cNvSpPr/>
      </dsp:nvSpPr>
      <dsp:spPr>
        <a:xfrm>
          <a:off x="11637801" y="3371244"/>
          <a:ext cx="3493740" cy="2096244"/>
        </a:xfrm>
        <a:prstGeom prst="rect">
          <a:avLst/>
        </a:prstGeom>
        <a:gradFill rotWithShape="0">
          <a:gsLst>
            <a:gs pos="0">
              <a:schemeClr val="accent5">
                <a:hueOff val="-7726349"/>
                <a:satOff val="30964"/>
                <a:lumOff val="6711"/>
                <a:alphaOff val="0"/>
                <a:tint val="98000"/>
                <a:satMod val="110000"/>
                <a:lumMod val="104000"/>
              </a:schemeClr>
            </a:gs>
            <a:gs pos="69000">
              <a:schemeClr val="accent5">
                <a:hueOff val="-7726349"/>
                <a:satOff val="30964"/>
                <a:lumOff val="6711"/>
                <a:alphaOff val="0"/>
                <a:shade val="88000"/>
                <a:satMod val="130000"/>
                <a:lumMod val="92000"/>
              </a:schemeClr>
            </a:gs>
            <a:gs pos="100000">
              <a:schemeClr val="accent5">
                <a:hueOff val="-7726349"/>
                <a:satOff val="30964"/>
                <a:lumOff val="671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hlinkClick xmlns:r="http://schemas.openxmlformats.org/officeDocument/2006/relationships" r:id="rId8"/>
            </a:rPr>
            <a:t>Policy 330 </a:t>
          </a:r>
        </a:p>
        <a:p>
          <a:pPr marL="0" lvl="0" indent="0" algn="ctr" defTabSz="1333500">
            <a:lnSpc>
              <a:spcPct val="90000"/>
            </a:lnSpc>
            <a:spcBef>
              <a:spcPct val="0"/>
            </a:spcBef>
            <a:spcAft>
              <a:spcPct val="35000"/>
            </a:spcAft>
            <a:buNone/>
          </a:pPr>
          <a:r>
            <a:rPr lang="en-US" sz="3000" kern="1200">
              <a:hlinkClick xmlns:r="http://schemas.openxmlformats.org/officeDocument/2006/relationships" r:id="rId8"/>
            </a:rPr>
            <a:t>Penalty for Underspending Food Budget</a:t>
          </a:r>
          <a:endParaRPr lang="en-US" sz="3000" kern="1200"/>
        </a:p>
      </dsp:txBody>
      <dsp:txXfrm>
        <a:off x="11637801" y="3371244"/>
        <a:ext cx="3493740" cy="2096244"/>
      </dsp:txXfrm>
    </dsp:sp>
    <dsp:sp modelId="{FFC0ADD5-02D0-46F6-A328-89B314270E1A}">
      <dsp:nvSpPr>
        <dsp:cNvPr id="0" name=""/>
        <dsp:cNvSpPr/>
      </dsp:nvSpPr>
      <dsp:spPr>
        <a:xfrm>
          <a:off x="3951572" y="5816862"/>
          <a:ext cx="3493740" cy="2096244"/>
        </a:xfrm>
        <a:prstGeom prst="rect">
          <a:avLst/>
        </a:prstGeom>
        <a:gradFill rotWithShape="0">
          <a:gsLst>
            <a:gs pos="0">
              <a:schemeClr val="accent5">
                <a:hueOff val="-8830112"/>
                <a:satOff val="35388"/>
                <a:lumOff val="7669"/>
                <a:alphaOff val="0"/>
                <a:tint val="98000"/>
                <a:satMod val="110000"/>
                <a:lumMod val="104000"/>
              </a:schemeClr>
            </a:gs>
            <a:gs pos="69000">
              <a:schemeClr val="accent5">
                <a:hueOff val="-8830112"/>
                <a:satOff val="35388"/>
                <a:lumOff val="7669"/>
                <a:alphaOff val="0"/>
                <a:shade val="88000"/>
                <a:satMod val="130000"/>
                <a:lumMod val="92000"/>
              </a:schemeClr>
            </a:gs>
            <a:gs pos="100000">
              <a:schemeClr val="accent5">
                <a:hueOff val="-8830112"/>
                <a:satOff val="35388"/>
                <a:lumOff val="766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hlinkClick xmlns:r="http://schemas.openxmlformats.org/officeDocument/2006/relationships" r:id="rId9"/>
            </a:rPr>
            <a:t>Policy 340  Reimbursement for Travel</a:t>
          </a:r>
          <a:endParaRPr lang="en-US" sz="3000" kern="1200"/>
        </a:p>
      </dsp:txBody>
      <dsp:txXfrm>
        <a:off x="3951572" y="5816862"/>
        <a:ext cx="3493740" cy="2096244"/>
      </dsp:txXfrm>
    </dsp:sp>
    <dsp:sp modelId="{E9AAC488-1097-4B5A-AE3C-617E913EECAC}">
      <dsp:nvSpPr>
        <dsp:cNvPr id="0" name=""/>
        <dsp:cNvSpPr/>
      </dsp:nvSpPr>
      <dsp:spPr>
        <a:xfrm>
          <a:off x="7794687" y="5816862"/>
          <a:ext cx="3493740" cy="2096244"/>
        </a:xfrm>
        <a:prstGeom prst="rect">
          <a:avLst/>
        </a:prstGeom>
        <a:gradFill rotWithShape="0">
          <a:gsLst>
            <a:gs pos="0">
              <a:schemeClr val="accent5">
                <a:hueOff val="-9933876"/>
                <a:satOff val="39811"/>
                <a:lumOff val="8628"/>
                <a:alphaOff val="0"/>
                <a:tint val="98000"/>
                <a:satMod val="110000"/>
                <a:lumMod val="104000"/>
              </a:schemeClr>
            </a:gs>
            <a:gs pos="69000">
              <a:schemeClr val="accent5">
                <a:hueOff val="-9933876"/>
                <a:satOff val="39811"/>
                <a:lumOff val="8628"/>
                <a:alphaOff val="0"/>
                <a:shade val="88000"/>
                <a:satMod val="130000"/>
                <a:lumMod val="92000"/>
              </a:schemeClr>
            </a:gs>
            <a:gs pos="100000">
              <a:schemeClr val="accent5">
                <a:hueOff val="-9933876"/>
                <a:satOff val="39811"/>
                <a:lumOff val="8628"/>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hlinkClick xmlns:r="http://schemas.openxmlformats.org/officeDocument/2006/relationships" r:id="rId10"/>
            </a:rPr>
            <a:t>Policy 460 </a:t>
          </a:r>
        </a:p>
        <a:p>
          <a:pPr marL="0" lvl="0" indent="0" algn="ctr" defTabSz="1333500">
            <a:lnSpc>
              <a:spcPct val="90000"/>
            </a:lnSpc>
            <a:spcBef>
              <a:spcPct val="0"/>
            </a:spcBef>
            <a:spcAft>
              <a:spcPct val="35000"/>
            </a:spcAft>
            <a:buNone/>
          </a:pPr>
          <a:r>
            <a:rPr lang="en-US" sz="3000" kern="1200">
              <a:hlinkClick xmlns:r="http://schemas.openxmlformats.org/officeDocument/2006/relationships" r:id="rId10"/>
            </a:rPr>
            <a:t>Program Incentive Items</a:t>
          </a:r>
          <a:endParaRPr lang="en-US" sz="3000" kern="1200"/>
        </a:p>
      </dsp:txBody>
      <dsp:txXfrm>
        <a:off x="7794687" y="5816862"/>
        <a:ext cx="3493740" cy="2096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B4866-1A00-4FEB-9A03-0D93043068B0}">
      <dsp:nvSpPr>
        <dsp:cNvPr id="0" name=""/>
        <dsp:cNvSpPr/>
      </dsp:nvSpPr>
      <dsp:spPr>
        <a:xfrm>
          <a:off x="10644" y="562057"/>
          <a:ext cx="2972623" cy="1598400"/>
        </a:xfrm>
        <a:prstGeom prst="roundRect">
          <a:avLst>
            <a:gd name="adj" fmla="val 1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63144" tIns="263144" rIns="263144" bIns="140970" numCol="1" spcCol="1270" anchor="t" anchorCtr="0">
          <a:noAutofit/>
        </a:bodyPr>
        <a:lstStyle/>
        <a:p>
          <a:pPr marL="0" lvl="0" indent="0" algn="l" defTabSz="1644650">
            <a:lnSpc>
              <a:spcPct val="90000"/>
            </a:lnSpc>
            <a:spcBef>
              <a:spcPct val="0"/>
            </a:spcBef>
            <a:spcAft>
              <a:spcPct val="35000"/>
            </a:spcAft>
            <a:buNone/>
          </a:pPr>
          <a:r>
            <a:rPr lang="en-US" sz="3700" kern="1200"/>
            <a:t>USDA</a:t>
          </a:r>
        </a:p>
      </dsp:txBody>
      <dsp:txXfrm>
        <a:off x="10644" y="562057"/>
        <a:ext cx="2972623" cy="1065600"/>
      </dsp:txXfrm>
    </dsp:sp>
    <dsp:sp modelId="{F4ABED8B-4277-4123-A4B7-32590CC3B7CB}">
      <dsp:nvSpPr>
        <dsp:cNvPr id="0" name=""/>
        <dsp:cNvSpPr/>
      </dsp:nvSpPr>
      <dsp:spPr>
        <a:xfrm>
          <a:off x="388834" y="1627656"/>
          <a:ext cx="3433945" cy="36630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27584" tIns="227584" rIns="227584" bIns="227584" numCol="1" spcCol="1270" anchor="t" anchorCtr="0">
          <a:noAutofit/>
        </a:bodyPr>
        <a:lstStyle/>
        <a:p>
          <a:pPr marL="285750" lvl="1" indent="-285750" algn="l" defTabSz="1422400">
            <a:lnSpc>
              <a:spcPct val="90000"/>
            </a:lnSpc>
            <a:spcBef>
              <a:spcPct val="0"/>
            </a:spcBef>
            <a:spcAft>
              <a:spcPct val="15000"/>
            </a:spcAft>
            <a:buNone/>
          </a:pPr>
          <a:r>
            <a:rPr lang="en-US" sz="3200" kern="1200"/>
            <a:t>Distributes</a:t>
          </a:r>
        </a:p>
        <a:p>
          <a:pPr marL="285750" lvl="1" indent="-285750" algn="l" defTabSz="1422400">
            <a:lnSpc>
              <a:spcPct val="90000"/>
            </a:lnSpc>
            <a:spcBef>
              <a:spcPct val="0"/>
            </a:spcBef>
            <a:spcAft>
              <a:spcPct val="15000"/>
            </a:spcAft>
            <a:buChar char="•"/>
          </a:pPr>
          <a:r>
            <a:rPr lang="en-US" sz="3200" kern="1200"/>
            <a:t>NSA $</a:t>
          </a:r>
        </a:p>
        <a:p>
          <a:pPr marL="285750" lvl="1" indent="-285750" algn="l" defTabSz="1422400">
            <a:lnSpc>
              <a:spcPct val="90000"/>
            </a:lnSpc>
            <a:spcBef>
              <a:spcPct val="0"/>
            </a:spcBef>
            <a:spcAft>
              <a:spcPct val="15000"/>
            </a:spcAft>
            <a:buChar char="•"/>
          </a:pPr>
          <a:r>
            <a:rPr lang="en-US" sz="3200" kern="1200"/>
            <a:t>Food $</a:t>
          </a:r>
        </a:p>
        <a:p>
          <a:pPr marL="285750" lvl="1" indent="-285750" algn="l" defTabSz="1422400">
            <a:lnSpc>
              <a:spcPct val="90000"/>
            </a:lnSpc>
            <a:spcBef>
              <a:spcPct val="0"/>
            </a:spcBef>
            <a:spcAft>
              <a:spcPct val="15000"/>
            </a:spcAft>
            <a:buChar char="•"/>
          </a:pPr>
          <a:r>
            <a:rPr lang="en-US" sz="3200" kern="1200"/>
            <a:t>BFPC $</a:t>
          </a:r>
        </a:p>
        <a:p>
          <a:pPr marL="285750" lvl="1" indent="-285750" algn="l" defTabSz="1422400">
            <a:lnSpc>
              <a:spcPct val="90000"/>
            </a:lnSpc>
            <a:spcBef>
              <a:spcPct val="0"/>
            </a:spcBef>
            <a:spcAft>
              <a:spcPct val="15000"/>
            </a:spcAft>
            <a:buChar char="•"/>
          </a:pPr>
          <a:r>
            <a:rPr lang="en-US" sz="3200" kern="1200"/>
            <a:t>Farm Direct $</a:t>
          </a:r>
        </a:p>
      </dsp:txBody>
      <dsp:txXfrm>
        <a:off x="489411" y="1728233"/>
        <a:ext cx="3232791" cy="3461846"/>
      </dsp:txXfrm>
    </dsp:sp>
    <dsp:sp modelId="{14708D4A-4BBD-4BEC-AA9C-E3BDE9258EA8}">
      <dsp:nvSpPr>
        <dsp:cNvPr id="0" name=""/>
        <dsp:cNvSpPr/>
      </dsp:nvSpPr>
      <dsp:spPr>
        <a:xfrm>
          <a:off x="3491572" y="724808"/>
          <a:ext cx="1077604" cy="740097"/>
        </a:xfrm>
        <a:prstGeom prst="rightArrow">
          <a:avLst>
            <a:gd name="adj1" fmla="val 60000"/>
            <a:gd name="adj2" fmla="val 5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491572" y="872827"/>
        <a:ext cx="855575" cy="444059"/>
      </dsp:txXfrm>
    </dsp:sp>
    <dsp:sp modelId="{AB9D3869-2363-4874-A0E8-3E25A68A57C3}">
      <dsp:nvSpPr>
        <dsp:cNvPr id="0" name=""/>
        <dsp:cNvSpPr/>
      </dsp:nvSpPr>
      <dsp:spPr>
        <a:xfrm>
          <a:off x="5016485" y="562057"/>
          <a:ext cx="2972623" cy="1598400"/>
        </a:xfrm>
        <a:prstGeom prst="roundRect">
          <a:avLst>
            <a:gd name="adj" fmla="val 10000"/>
          </a:avLst>
        </a:prstGeom>
        <a:solidFill>
          <a:srgbClr val="92D050"/>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63144" tIns="263144" rIns="263144" bIns="140970" numCol="1" spcCol="1270" anchor="t" anchorCtr="0">
          <a:noAutofit/>
        </a:bodyPr>
        <a:lstStyle/>
        <a:p>
          <a:pPr marL="0" lvl="0" indent="0" algn="l" defTabSz="1644650">
            <a:lnSpc>
              <a:spcPct val="90000"/>
            </a:lnSpc>
            <a:spcBef>
              <a:spcPct val="0"/>
            </a:spcBef>
            <a:spcAft>
              <a:spcPct val="35000"/>
            </a:spcAft>
            <a:buNone/>
          </a:pPr>
          <a:r>
            <a:rPr lang="en-US" sz="3700" kern="1200"/>
            <a:t>OHA</a:t>
          </a:r>
        </a:p>
      </dsp:txBody>
      <dsp:txXfrm>
        <a:off x="5016485" y="562057"/>
        <a:ext cx="2972623" cy="1065600"/>
      </dsp:txXfrm>
    </dsp:sp>
    <dsp:sp modelId="{DA9128C0-95C7-4F8F-90B2-B11F397F5CE6}">
      <dsp:nvSpPr>
        <dsp:cNvPr id="0" name=""/>
        <dsp:cNvSpPr/>
      </dsp:nvSpPr>
      <dsp:spPr>
        <a:xfrm>
          <a:off x="5297128" y="1627656"/>
          <a:ext cx="3629038" cy="36630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27584" tIns="227584" rIns="227584" bIns="227584" numCol="1" spcCol="1270" anchor="t" anchorCtr="0">
          <a:noAutofit/>
        </a:bodyPr>
        <a:lstStyle/>
        <a:p>
          <a:pPr marL="285750" lvl="1" indent="-285750" algn="l" defTabSz="1422400">
            <a:lnSpc>
              <a:spcPct val="90000"/>
            </a:lnSpc>
            <a:spcBef>
              <a:spcPct val="0"/>
            </a:spcBef>
            <a:spcAft>
              <a:spcPct val="15000"/>
            </a:spcAft>
            <a:buNone/>
          </a:pPr>
          <a:r>
            <a:rPr lang="en-US" sz="3200" kern="1200"/>
            <a:t>Distributes</a:t>
          </a:r>
        </a:p>
        <a:p>
          <a:pPr marL="285750" lvl="1" indent="-285750" algn="l" defTabSz="1422400">
            <a:lnSpc>
              <a:spcPct val="90000"/>
            </a:lnSpc>
            <a:spcBef>
              <a:spcPct val="0"/>
            </a:spcBef>
            <a:spcAft>
              <a:spcPct val="15000"/>
            </a:spcAft>
            <a:buChar char="•"/>
          </a:pPr>
          <a:r>
            <a:rPr lang="en-US" sz="3200" kern="1200"/>
            <a:t>NSA $</a:t>
          </a:r>
        </a:p>
        <a:p>
          <a:pPr marL="285750" lvl="1" indent="-285750" algn="l" defTabSz="1422400">
            <a:lnSpc>
              <a:spcPct val="90000"/>
            </a:lnSpc>
            <a:spcBef>
              <a:spcPct val="0"/>
            </a:spcBef>
            <a:spcAft>
              <a:spcPct val="15000"/>
            </a:spcAft>
            <a:buChar char="•"/>
          </a:pPr>
          <a:r>
            <a:rPr lang="en-US" sz="3200" kern="1200"/>
            <a:t>Farm Direct $</a:t>
          </a:r>
        </a:p>
        <a:p>
          <a:pPr marL="285750" lvl="1" indent="-285750" algn="l" defTabSz="1422400">
            <a:lnSpc>
              <a:spcPct val="90000"/>
            </a:lnSpc>
            <a:spcBef>
              <a:spcPct val="0"/>
            </a:spcBef>
            <a:spcAft>
              <a:spcPct val="15000"/>
            </a:spcAft>
            <a:buChar char="•"/>
          </a:pPr>
          <a:r>
            <a:rPr lang="en-US" sz="3200" kern="1200"/>
            <a:t>BFPC $</a:t>
          </a:r>
        </a:p>
      </dsp:txBody>
      <dsp:txXfrm>
        <a:off x="5403419" y="1733947"/>
        <a:ext cx="3416456" cy="3450418"/>
      </dsp:txXfrm>
    </dsp:sp>
    <dsp:sp modelId="{FEA69453-282C-487C-8EDC-20B3962FD925}">
      <dsp:nvSpPr>
        <dsp:cNvPr id="0" name=""/>
        <dsp:cNvSpPr/>
      </dsp:nvSpPr>
      <dsp:spPr>
        <a:xfrm>
          <a:off x="8521800" y="724808"/>
          <a:ext cx="1129304" cy="740097"/>
        </a:xfrm>
        <a:prstGeom prst="rightArrow">
          <a:avLst>
            <a:gd name="adj1" fmla="val 60000"/>
            <a:gd name="adj2" fmla="val 50000"/>
          </a:avLst>
        </a:prstGeom>
        <a:gradFill rotWithShape="0">
          <a:gsLst>
            <a:gs pos="0">
              <a:schemeClr val="accent5">
                <a:hueOff val="-9933876"/>
                <a:satOff val="39811"/>
                <a:lumOff val="8628"/>
                <a:alphaOff val="0"/>
                <a:tint val="98000"/>
                <a:satMod val="110000"/>
                <a:lumMod val="104000"/>
              </a:schemeClr>
            </a:gs>
            <a:gs pos="69000">
              <a:schemeClr val="accent5">
                <a:hueOff val="-9933876"/>
                <a:satOff val="39811"/>
                <a:lumOff val="8628"/>
                <a:alphaOff val="0"/>
                <a:shade val="88000"/>
                <a:satMod val="130000"/>
                <a:lumMod val="92000"/>
              </a:schemeClr>
            </a:gs>
            <a:gs pos="100000">
              <a:schemeClr val="accent5">
                <a:hueOff val="-9933876"/>
                <a:satOff val="39811"/>
                <a:lumOff val="8628"/>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521800" y="872827"/>
        <a:ext cx="907275" cy="444059"/>
      </dsp:txXfrm>
    </dsp:sp>
    <dsp:sp modelId="{DB016A45-C324-4DED-B389-2FE2E2AA4EF7}">
      <dsp:nvSpPr>
        <dsp:cNvPr id="0" name=""/>
        <dsp:cNvSpPr/>
      </dsp:nvSpPr>
      <dsp:spPr>
        <a:xfrm>
          <a:off x="10119872" y="562057"/>
          <a:ext cx="2972623" cy="1598400"/>
        </a:xfrm>
        <a:prstGeom prst="roundRect">
          <a:avLst>
            <a:gd name="adj" fmla="val 10000"/>
          </a:avLst>
        </a:prstGeom>
        <a:gradFill rotWithShape="0">
          <a:gsLst>
            <a:gs pos="0">
              <a:schemeClr val="accent5">
                <a:hueOff val="-9933876"/>
                <a:satOff val="39811"/>
                <a:lumOff val="8628"/>
                <a:alphaOff val="0"/>
                <a:tint val="98000"/>
                <a:satMod val="110000"/>
                <a:lumMod val="104000"/>
              </a:schemeClr>
            </a:gs>
            <a:gs pos="69000">
              <a:schemeClr val="accent5">
                <a:hueOff val="-9933876"/>
                <a:satOff val="39811"/>
                <a:lumOff val="8628"/>
                <a:alphaOff val="0"/>
                <a:shade val="88000"/>
                <a:satMod val="130000"/>
                <a:lumMod val="92000"/>
              </a:schemeClr>
            </a:gs>
            <a:gs pos="100000">
              <a:schemeClr val="accent5">
                <a:hueOff val="-9933876"/>
                <a:satOff val="39811"/>
                <a:lumOff val="8628"/>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63144" tIns="263144" rIns="263144" bIns="140970" numCol="1" spcCol="1270" anchor="t" anchorCtr="0">
          <a:noAutofit/>
        </a:bodyPr>
        <a:lstStyle/>
        <a:p>
          <a:pPr marL="0" lvl="0" indent="0" algn="l" defTabSz="1644650">
            <a:lnSpc>
              <a:spcPct val="90000"/>
            </a:lnSpc>
            <a:spcBef>
              <a:spcPct val="0"/>
            </a:spcBef>
            <a:spcAft>
              <a:spcPct val="35000"/>
            </a:spcAft>
            <a:buNone/>
          </a:pPr>
          <a:r>
            <a:rPr lang="en-US" sz="3700" kern="1200"/>
            <a:t>Your agency</a:t>
          </a:r>
        </a:p>
      </dsp:txBody>
      <dsp:txXfrm>
        <a:off x="10119872" y="562057"/>
        <a:ext cx="2972623" cy="1065600"/>
      </dsp:txXfrm>
    </dsp:sp>
    <dsp:sp modelId="{A280017C-F9A4-4831-9EFA-9ED5A659C41E}">
      <dsp:nvSpPr>
        <dsp:cNvPr id="0" name=""/>
        <dsp:cNvSpPr/>
      </dsp:nvSpPr>
      <dsp:spPr>
        <a:xfrm>
          <a:off x="10496115" y="1627656"/>
          <a:ext cx="3437839" cy="36630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20472" tIns="220472" rIns="220472" bIns="220472" numCol="1" spcCol="1270" anchor="t" anchorCtr="0">
          <a:noAutofit/>
        </a:bodyPr>
        <a:lstStyle/>
        <a:p>
          <a:pPr marL="285750" lvl="1" indent="-285750" algn="l" defTabSz="1377950">
            <a:lnSpc>
              <a:spcPct val="90000"/>
            </a:lnSpc>
            <a:spcBef>
              <a:spcPct val="0"/>
            </a:spcBef>
            <a:spcAft>
              <a:spcPct val="15000"/>
            </a:spcAft>
            <a:buNone/>
          </a:pPr>
          <a:r>
            <a:rPr lang="en-US" sz="3100" kern="1200"/>
            <a:t>Uses</a:t>
          </a:r>
        </a:p>
        <a:p>
          <a:pPr marL="285750" lvl="1" indent="-285750" algn="l" defTabSz="1422400">
            <a:lnSpc>
              <a:spcPct val="90000"/>
            </a:lnSpc>
            <a:spcBef>
              <a:spcPct val="0"/>
            </a:spcBef>
            <a:spcAft>
              <a:spcPct val="15000"/>
            </a:spcAft>
            <a:buChar char="•"/>
          </a:pPr>
          <a:r>
            <a:rPr lang="en-US" sz="3200" kern="1200"/>
            <a:t>NSA $</a:t>
          </a:r>
        </a:p>
        <a:p>
          <a:pPr marL="285750" lvl="1" indent="-285750" algn="l" defTabSz="1422400">
            <a:lnSpc>
              <a:spcPct val="90000"/>
            </a:lnSpc>
            <a:spcBef>
              <a:spcPct val="0"/>
            </a:spcBef>
            <a:spcAft>
              <a:spcPct val="15000"/>
            </a:spcAft>
            <a:buChar char="•"/>
          </a:pPr>
          <a:r>
            <a:rPr lang="en-US" sz="3200" kern="1200"/>
            <a:t>Farm Direct $</a:t>
          </a:r>
        </a:p>
        <a:p>
          <a:pPr marL="285750" lvl="1" indent="-285750" algn="l" defTabSz="1600200">
            <a:lnSpc>
              <a:spcPct val="90000"/>
            </a:lnSpc>
            <a:spcBef>
              <a:spcPct val="0"/>
            </a:spcBef>
            <a:spcAft>
              <a:spcPct val="15000"/>
            </a:spcAft>
            <a:buChar char="•"/>
          </a:pPr>
          <a:r>
            <a:rPr lang="en-US" sz="3600" kern="1200"/>
            <a:t>BFPC $</a:t>
          </a:r>
          <a:endParaRPr lang="en-US" sz="3200" kern="1200"/>
        </a:p>
      </dsp:txBody>
      <dsp:txXfrm>
        <a:off x="10596806" y="1728347"/>
        <a:ext cx="3236457" cy="34616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EBFBC-4F34-42DB-B195-70488B0C96AD}">
      <dsp:nvSpPr>
        <dsp:cNvPr id="0" name=""/>
        <dsp:cNvSpPr/>
      </dsp:nvSpPr>
      <dsp:spPr>
        <a:xfrm rot="5400000">
          <a:off x="1740374" y="2068531"/>
          <a:ext cx="1849919" cy="2106067"/>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1">
          <a:scrgbClr r="0" g="0" b="0"/>
        </a:fillRef>
        <a:effectRef idx="3">
          <a:scrgbClr r="0" g="0" b="0"/>
        </a:effectRef>
        <a:fontRef idx="minor"/>
      </dsp:style>
    </dsp:sp>
    <dsp:sp modelId="{093C16C8-1BE1-498B-931F-F6C5E51035F6}">
      <dsp:nvSpPr>
        <dsp:cNvPr id="0" name=""/>
        <dsp:cNvSpPr/>
      </dsp:nvSpPr>
      <dsp:spPr>
        <a:xfrm>
          <a:off x="1250257" y="17858"/>
          <a:ext cx="3114175" cy="2179821"/>
        </a:xfrm>
        <a:prstGeom prst="roundRect">
          <a:avLst>
            <a:gd name="adj" fmla="val 1667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1356686" y="124287"/>
        <a:ext cx="2901317" cy="1966963"/>
      </dsp:txXfrm>
    </dsp:sp>
    <dsp:sp modelId="{ACA05353-6270-40F5-80E9-0CB3ADB7612D}">
      <dsp:nvSpPr>
        <dsp:cNvPr id="0" name=""/>
        <dsp:cNvSpPr/>
      </dsp:nvSpPr>
      <dsp:spPr>
        <a:xfrm>
          <a:off x="4364432" y="225754"/>
          <a:ext cx="2264954" cy="1761827"/>
        </a:xfrm>
        <a:prstGeom prst="rect">
          <a:avLst/>
        </a:prstGeom>
        <a:noFill/>
        <a:ln>
          <a:noFill/>
        </a:ln>
        <a:effectLst/>
      </dsp:spPr>
      <dsp:style>
        <a:lnRef idx="0">
          <a:scrgbClr r="0" g="0" b="0"/>
        </a:lnRef>
        <a:fillRef idx="0">
          <a:scrgbClr r="0" g="0" b="0"/>
        </a:fillRef>
        <a:effectRef idx="0">
          <a:scrgbClr r="0" g="0" b="0"/>
        </a:effectRef>
        <a:fontRef idx="minor"/>
      </dsp:style>
    </dsp:sp>
    <dsp:sp modelId="{25959A49-684C-4CF4-8449-4B383C99AB75}">
      <dsp:nvSpPr>
        <dsp:cNvPr id="0" name=""/>
        <dsp:cNvSpPr/>
      </dsp:nvSpPr>
      <dsp:spPr>
        <a:xfrm>
          <a:off x="3757437" y="2484376"/>
          <a:ext cx="3114175" cy="2179821"/>
        </a:xfrm>
        <a:prstGeom prst="roundRect">
          <a:avLst>
            <a:gd name="adj" fmla="val 16670"/>
          </a:avLst>
        </a:prstGeom>
        <a:gradFill rotWithShape="0">
          <a:gsLst>
            <a:gs pos="0">
              <a:schemeClr val="accent5">
                <a:hueOff val="-9933876"/>
                <a:satOff val="39811"/>
                <a:lumOff val="8628"/>
                <a:alphaOff val="0"/>
                <a:tint val="98000"/>
                <a:satMod val="110000"/>
                <a:lumMod val="104000"/>
              </a:schemeClr>
            </a:gs>
            <a:gs pos="69000">
              <a:schemeClr val="accent5">
                <a:hueOff val="-9933876"/>
                <a:satOff val="39811"/>
                <a:lumOff val="8628"/>
                <a:alphaOff val="0"/>
                <a:shade val="88000"/>
                <a:satMod val="130000"/>
                <a:lumMod val="92000"/>
              </a:schemeClr>
            </a:gs>
            <a:gs pos="100000">
              <a:schemeClr val="accent5">
                <a:hueOff val="-9933876"/>
                <a:satOff val="39811"/>
                <a:lumOff val="8628"/>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a:latin typeface="+mn-lt"/>
            </a:rPr>
            <a:t>Your agency</a:t>
          </a:r>
        </a:p>
      </dsp:txBody>
      <dsp:txXfrm>
        <a:off x="3863866" y="2590805"/>
        <a:ext cx="2901317" cy="1966963"/>
      </dsp:txXfrm>
    </dsp:sp>
    <dsp:sp modelId="{D2DAB782-D1CF-47DA-818D-A82D76262DBE}">
      <dsp:nvSpPr>
        <dsp:cNvPr id="0" name=""/>
        <dsp:cNvSpPr/>
      </dsp:nvSpPr>
      <dsp:spPr>
        <a:xfrm>
          <a:off x="6946414" y="2674413"/>
          <a:ext cx="2264954" cy="1761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a:p>
      </dsp:txBody>
      <dsp:txXfrm>
        <a:off x="6946414" y="2674413"/>
        <a:ext cx="2264954" cy="17618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E7280-CA19-4BD1-952F-82D46FBE9A93}">
      <dsp:nvSpPr>
        <dsp:cNvPr id="0" name=""/>
        <dsp:cNvSpPr/>
      </dsp:nvSpPr>
      <dsp:spPr>
        <a:xfrm>
          <a:off x="838206" y="1371610"/>
          <a:ext cx="3907328" cy="2873293"/>
        </a:xfrm>
        <a:prstGeom prst="roundRect">
          <a:avLst>
            <a:gd name="adj" fmla="val 16670"/>
          </a:avLst>
        </a:prstGeom>
        <a:solidFill>
          <a:srgbClr val="92D050"/>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OHA</a:t>
          </a:r>
        </a:p>
      </dsp:txBody>
      <dsp:txXfrm>
        <a:off x="978494" y="1511898"/>
        <a:ext cx="3626752" cy="2592717"/>
      </dsp:txXfrm>
    </dsp:sp>
    <dsp:sp modelId="{06BFF9BA-4634-4DF2-95F3-182022F9169B}">
      <dsp:nvSpPr>
        <dsp:cNvPr id="0" name=""/>
        <dsp:cNvSpPr/>
      </dsp:nvSpPr>
      <dsp:spPr>
        <a:xfrm>
          <a:off x="5832849" y="1411153"/>
          <a:ext cx="2398462" cy="186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a:p>
      </dsp:txBody>
      <dsp:txXfrm>
        <a:off x="5832849" y="1411153"/>
        <a:ext cx="2398462" cy="18656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FEB9A-D46C-4A8B-A8C0-404316244AB2}">
      <dsp:nvSpPr>
        <dsp:cNvPr id="0" name=""/>
        <dsp:cNvSpPr/>
      </dsp:nvSpPr>
      <dsp:spPr>
        <a:xfrm>
          <a:off x="4805252" y="3138397"/>
          <a:ext cx="4432242" cy="4432242"/>
        </a:xfrm>
        <a:prstGeom prst="ellipse">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cap="none"/>
            <a:t>How is local agency funding determined?</a:t>
          </a:r>
          <a:endParaRPr lang="en-US" sz="4400" kern="1200"/>
        </a:p>
      </dsp:txBody>
      <dsp:txXfrm>
        <a:off x="5454339" y="3787484"/>
        <a:ext cx="3134068" cy="3134068"/>
      </dsp:txXfrm>
    </dsp:sp>
    <dsp:sp modelId="{4850B219-DEC6-42AD-83EE-8DEDF118F8F4}">
      <dsp:nvSpPr>
        <dsp:cNvPr id="0" name=""/>
        <dsp:cNvSpPr/>
      </dsp:nvSpPr>
      <dsp:spPr>
        <a:xfrm rot="12900000">
          <a:off x="1787967" y="2308572"/>
          <a:ext cx="3570707" cy="1263188"/>
        </a:xfrm>
        <a:prstGeom prst="leftArrow">
          <a:avLst>
            <a:gd name="adj1" fmla="val 60000"/>
            <a:gd name="adj2" fmla="val 5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D261BB8-B832-45C2-BCD0-9178AB379D84}">
      <dsp:nvSpPr>
        <dsp:cNvPr id="0" name=""/>
        <dsp:cNvSpPr/>
      </dsp:nvSpPr>
      <dsp:spPr>
        <a:xfrm>
          <a:off x="5530" y="231878"/>
          <a:ext cx="4210629" cy="3368503"/>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a:t>Assigned caseload</a:t>
          </a:r>
        </a:p>
      </dsp:txBody>
      <dsp:txXfrm>
        <a:off x="104190" y="330538"/>
        <a:ext cx="4013309" cy="3171183"/>
      </dsp:txXfrm>
    </dsp:sp>
    <dsp:sp modelId="{FE9AE6AD-F446-4842-9166-E8C6D02A952B}">
      <dsp:nvSpPr>
        <dsp:cNvPr id="0" name=""/>
        <dsp:cNvSpPr/>
      </dsp:nvSpPr>
      <dsp:spPr>
        <a:xfrm rot="19500000">
          <a:off x="8684071" y="2308572"/>
          <a:ext cx="3570707" cy="1263188"/>
        </a:xfrm>
        <a:prstGeom prst="leftArrow">
          <a:avLst>
            <a:gd name="adj1" fmla="val 60000"/>
            <a:gd name="adj2" fmla="val 5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EAE73AB-C79F-4CF3-B567-BEBEEA7346E6}">
      <dsp:nvSpPr>
        <dsp:cNvPr id="0" name=""/>
        <dsp:cNvSpPr/>
      </dsp:nvSpPr>
      <dsp:spPr>
        <a:xfrm>
          <a:off x="9826586" y="231878"/>
          <a:ext cx="4210629" cy="3368503"/>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a:t>Per participant rate</a:t>
          </a:r>
        </a:p>
      </dsp:txBody>
      <dsp:txXfrm>
        <a:off x="9925246" y="330538"/>
        <a:ext cx="4013309" cy="31711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D6201-CB90-4857-9A04-909AE791F295}">
      <dsp:nvSpPr>
        <dsp:cNvPr id="0" name=""/>
        <dsp:cNvSpPr/>
      </dsp:nvSpPr>
      <dsp:spPr>
        <a:xfrm rot="5400000">
          <a:off x="7217465" y="-1318502"/>
          <a:ext cx="3501269" cy="781860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100000"/>
            </a:lnSpc>
            <a:spcBef>
              <a:spcPct val="0"/>
            </a:spcBef>
            <a:spcAft>
              <a:spcPct val="15000"/>
            </a:spcAft>
            <a:buChar char="•"/>
          </a:pPr>
          <a:r>
            <a:rPr lang="en-US" sz="2800" kern="1200"/>
            <a:t>Covers July 1 through June 30. </a:t>
          </a:r>
        </a:p>
        <a:p>
          <a:pPr marL="285750" lvl="1" indent="-285750" algn="l" defTabSz="1244600">
            <a:lnSpc>
              <a:spcPct val="100000"/>
            </a:lnSpc>
            <a:spcBef>
              <a:spcPct val="0"/>
            </a:spcBef>
            <a:spcAft>
              <a:spcPct val="15000"/>
            </a:spcAft>
            <a:buChar char="•"/>
          </a:pPr>
          <a:r>
            <a:rPr lang="en-US" sz="2800" b="1" kern="1200">
              <a:solidFill>
                <a:schemeClr val="tx1"/>
              </a:solidFill>
            </a:rPr>
            <a:t>If completed IGAs are not submitted by the deadline, agencies will not receive their WIC funding on time. </a:t>
          </a:r>
        </a:p>
      </dsp:txBody>
      <dsp:txXfrm rot="-5400000">
        <a:off x="5058798" y="1011083"/>
        <a:ext cx="7647686" cy="3159433"/>
      </dsp:txXfrm>
    </dsp:sp>
    <dsp:sp modelId="{693A71C5-0678-4A2C-9F6E-02E88CB3E0E0}">
      <dsp:nvSpPr>
        <dsp:cNvPr id="0" name=""/>
        <dsp:cNvSpPr/>
      </dsp:nvSpPr>
      <dsp:spPr>
        <a:xfrm>
          <a:off x="0" y="833356"/>
          <a:ext cx="5058399" cy="3967447"/>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100000"/>
            </a:lnSpc>
            <a:spcBef>
              <a:spcPct val="0"/>
            </a:spcBef>
            <a:spcAft>
              <a:spcPct val="35000"/>
            </a:spcAft>
            <a:buNone/>
          </a:pPr>
          <a:r>
            <a:rPr lang="en-US" sz="4300" b="0" kern="1200"/>
            <a:t>Intergovernmental Agreement</a:t>
          </a:r>
        </a:p>
      </dsp:txBody>
      <dsp:txXfrm>
        <a:off x="193675" y="1027031"/>
        <a:ext cx="4671049" cy="35800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77284-359E-42F4-A890-F8715AB67AFD}">
      <dsp:nvSpPr>
        <dsp:cNvPr id="0" name=""/>
        <dsp:cNvSpPr/>
      </dsp:nvSpPr>
      <dsp:spPr>
        <a:xfrm>
          <a:off x="1250401" y="747738"/>
          <a:ext cx="2310059" cy="1616966"/>
        </a:xfrm>
        <a:prstGeom prst="roundRect">
          <a:avLst>
            <a:gd name="adj" fmla="val 16670"/>
          </a:avLst>
        </a:prstGeom>
        <a:solidFill>
          <a:srgbClr val="92D050"/>
        </a:soli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a:t>OHA</a:t>
          </a:r>
        </a:p>
      </dsp:txBody>
      <dsp:txXfrm>
        <a:off x="1329349" y="826686"/>
        <a:ext cx="2152163" cy="1459070"/>
      </dsp:txXfrm>
    </dsp:sp>
    <dsp:sp modelId="{36AAF5F8-C831-4C17-B79E-53D97D437014}">
      <dsp:nvSpPr>
        <dsp:cNvPr id="0" name=""/>
        <dsp:cNvSpPr/>
      </dsp:nvSpPr>
      <dsp:spPr>
        <a:xfrm>
          <a:off x="3575529" y="1171507"/>
          <a:ext cx="3873022" cy="130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a:t>Through PHD</a:t>
          </a:r>
        </a:p>
      </dsp:txBody>
      <dsp:txXfrm>
        <a:off x="3575529" y="1171507"/>
        <a:ext cx="3873022" cy="13069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E7280-CA19-4BD1-952F-82D46FBE9A93}">
      <dsp:nvSpPr>
        <dsp:cNvPr id="0" name=""/>
        <dsp:cNvSpPr/>
      </dsp:nvSpPr>
      <dsp:spPr>
        <a:xfrm>
          <a:off x="980583" y="954173"/>
          <a:ext cx="2666120" cy="1866198"/>
        </a:xfrm>
        <a:prstGeom prst="roundRect">
          <a:avLst>
            <a:gd name="adj" fmla="val 1667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a:t>USDA</a:t>
          </a:r>
        </a:p>
      </dsp:txBody>
      <dsp:txXfrm>
        <a:off x="1071700" y="1045290"/>
        <a:ext cx="2483886" cy="1683964"/>
      </dsp:txXfrm>
    </dsp:sp>
    <dsp:sp modelId="{099FD4FE-ED43-4391-84CD-E2D451295C4C}">
      <dsp:nvSpPr>
        <dsp:cNvPr id="0" name=""/>
        <dsp:cNvSpPr/>
      </dsp:nvSpPr>
      <dsp:spPr>
        <a:xfrm>
          <a:off x="3748021" y="1126249"/>
          <a:ext cx="3253198" cy="150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a:t>Through FNS regional office</a:t>
          </a:r>
        </a:p>
      </dsp:txBody>
      <dsp:txXfrm>
        <a:off x="3748021" y="1126249"/>
        <a:ext cx="3253198" cy="15083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522922" cy="8254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219073" y="1"/>
            <a:ext cx="5522922" cy="825462"/>
          </a:xfrm>
          <a:prstGeom prst="rect">
            <a:avLst/>
          </a:prstGeom>
        </p:spPr>
        <p:txBody>
          <a:bodyPr vert="horz" lIns="91440" tIns="45720" rIns="91440" bIns="45720" rtlCol="0"/>
          <a:lstStyle>
            <a:lvl1pPr algn="r">
              <a:defRPr sz="1200"/>
            </a:lvl1pPr>
          </a:lstStyle>
          <a:p>
            <a:fld id="{F78135A9-B63F-4BC2-BD1C-0E2DEFC4A14E}" type="datetimeFigureOut">
              <a:rPr lang="en-US" smtClean="0"/>
              <a:t>5/30/2025</a:t>
            </a:fld>
            <a:endParaRPr lang="en-US"/>
          </a:p>
        </p:txBody>
      </p:sp>
      <p:sp>
        <p:nvSpPr>
          <p:cNvPr id="4" name="Slide Image Placeholder 3"/>
          <p:cNvSpPr>
            <a:spLocks noGrp="1" noRot="1" noChangeAspect="1"/>
          </p:cNvSpPr>
          <p:nvPr>
            <p:ph type="sldImg" idx="2"/>
          </p:nvPr>
        </p:nvSpPr>
        <p:spPr>
          <a:xfrm>
            <a:off x="2774950" y="2062163"/>
            <a:ext cx="7194550" cy="5562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73954" y="7932240"/>
            <a:ext cx="10196542" cy="64928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5659139"/>
            <a:ext cx="5522922" cy="825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219073" y="15659139"/>
            <a:ext cx="5522922" cy="825462"/>
          </a:xfrm>
          <a:prstGeom prst="rect">
            <a:avLst/>
          </a:prstGeom>
        </p:spPr>
        <p:txBody>
          <a:bodyPr vert="horz" lIns="91440" tIns="45720" rIns="91440" bIns="45720" rtlCol="0" anchor="b"/>
          <a:lstStyle>
            <a:lvl1pPr algn="r">
              <a:defRPr sz="1200"/>
            </a:lvl1pPr>
          </a:lstStyle>
          <a:p>
            <a:fld id="{09A251F5-A8EE-4E51-918E-5E89538E8D36}" type="slidenum">
              <a:rPr lang="en-US" smtClean="0"/>
              <a:t>‹#›</a:t>
            </a:fld>
            <a:endParaRPr lang="en-US"/>
          </a:p>
        </p:txBody>
      </p:sp>
    </p:spTree>
    <p:extLst>
      <p:ext uri="{BB962C8B-B14F-4D97-AF65-F5344CB8AC3E}">
        <p14:creationId xmlns:p14="http://schemas.microsoft.com/office/powerpoint/2010/main" val="262300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regon.gov/oha/PH/PROVIDERPARTNERRESOURCES/LOCALHEALTHDEPARTMENTRESOURCES/Documents/Guidance/OHA-PHD-Rev-Expenditure-Report-Sample-Oct2024.xls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regon.gov/oha/PH/HEALTHYPEOPLEFAMILIES/WIC/Documents/ppm/316.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oregon.gov/oha/PH/HEALTHYPEOPLEFAMILIES/WIC/Documents/wic-coord/oha-phd-expend-report-instructions.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www.oregon.gov/oha/PH/HEALTHYPEOPLEFAMILIES/WIC/Documents/wic-coord/Travel-Expense-Reimbursement-Form-WIC.xls" TargetMode="External"/><Relationship Id="rId3" Type="http://schemas.openxmlformats.org/officeDocument/2006/relationships/hyperlink" Target="https://www.gsa.gov/travel/plan-a-trip/transportation-airfare-rates-pov-rates-etc/privately-owned-vehicle-pov-mileage-reimbursement" TargetMode="External"/><Relationship Id="rId7" Type="http://schemas.openxmlformats.org/officeDocument/2006/relationships/hyperlink" Target="https://www.oregon.gov/oha/PH/HEALTHYPEOPLEFAMILIES/WIC/Documents/wic-coord/Travel-Matrix-Information.pdf"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oregon.gov/oha/PH/HEALTHYPEOPLEFAMILIES/WIC/Documents/wic-coord/state-travel-matrix.docx" TargetMode="External"/><Relationship Id="rId5" Type="http://schemas.openxmlformats.org/officeDocument/2006/relationships/hyperlink" Target="https://www.oregon.gov/oha/PH/HEALTHYPEOPLEFAMILIES/WIC/Documents/ppm/340.pdf" TargetMode="External"/><Relationship Id="rId4" Type="http://schemas.openxmlformats.org/officeDocument/2006/relationships/hyperlink" Target="https://www.gsa.gov/travel/plan-book/per-diem-rates" TargetMode="External"/><Relationship Id="rId9" Type="http://schemas.openxmlformats.org/officeDocument/2006/relationships/hyperlink" Target="https://www.oregon.gov/oha/PH/HEALTHYPEOPLEFAMILIES/WIC/Documents/wic-coord/exemption-request-for-travel-expenses.pdf"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sa.gov/travel/plan-book/per-diem-rat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oregon.gov/oha/PH/HEALTHYPEOPLEFAMILIES/WIC/Documents/ppm/460.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314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award letters list the WIC specifics of the IGA contract. This is just a sample</a:t>
            </a:r>
          </a:p>
          <a:p>
            <a:endParaRPr lang="en-US" dirty="0"/>
          </a:p>
          <a:p>
            <a:r>
              <a:rPr lang="en-US" dirty="0"/>
              <a:t>The 1</a:t>
            </a:r>
            <a:r>
              <a:rPr lang="en-US" baseline="30000" dirty="0"/>
              <a:t>st</a:t>
            </a:r>
            <a:r>
              <a:rPr lang="en-US" dirty="0"/>
              <a:t> page will list </a:t>
            </a:r>
          </a:p>
          <a:p>
            <a:pPr marL="171450" indent="-171450">
              <a:buFontTx/>
              <a:buChar char="-"/>
            </a:pPr>
            <a:r>
              <a:rPr lang="en-US" dirty="0"/>
              <a:t>The current years caseload</a:t>
            </a:r>
          </a:p>
          <a:p>
            <a:pPr marL="171450" indent="-171450">
              <a:buFontTx/>
              <a:buChar char="-"/>
            </a:pPr>
            <a:r>
              <a:rPr lang="en-US" dirty="0"/>
              <a:t>The caseload change for the upcoming fiscal year and the change in caseload </a:t>
            </a:r>
          </a:p>
          <a:p>
            <a:pPr marL="171450" indent="-171450">
              <a:buFontTx/>
              <a:buChar char="-"/>
            </a:pPr>
            <a:r>
              <a:rPr lang="en-US" dirty="0"/>
              <a:t>The contract amount for the upcoming fiscal year</a:t>
            </a:r>
          </a:p>
          <a:p>
            <a:pPr marL="171450" indent="-171450">
              <a:buFontTx/>
              <a:buChar char="-"/>
            </a:pPr>
            <a:r>
              <a:rPr lang="en-US" dirty="0"/>
              <a:t>This is where you will see the per participant rate we just talked about</a:t>
            </a:r>
          </a:p>
          <a:p>
            <a:pPr marL="171450" indent="-171450">
              <a:buFontTx/>
              <a:buChar char="-"/>
              <a:defRPr/>
            </a:pPr>
            <a:r>
              <a:rPr lang="en-US" dirty="0"/>
              <a:t>In the contract there are specific expenditures for Nutrition Education and Breastfeeding support and promotion, and the contract will specifically say how much your agency needs to spend on Nutrition education and the specific amount required to spend on breastfeeding support and promotion. Now that amount for NE is 20% of total WIC grant and the BF support and promotion is based on a formula that is too complicated, but a specific dollar amount will be listed in your grant award letter. </a:t>
            </a:r>
          </a:p>
          <a:p>
            <a:pPr marL="171450" indent="-171450">
              <a:buFontTx/>
              <a:buChar char="-"/>
            </a:pPr>
            <a:r>
              <a:rPr lang="en-US" dirty="0"/>
              <a:t>You will also see those required spending targets for Nutrition Education and Breastfeeding support and promotion divided into the different quarters. </a:t>
            </a:r>
          </a:p>
          <a:p>
            <a:pPr marL="171450" indent="-171450">
              <a:buFontTx/>
              <a:buChar char="-"/>
            </a:pPr>
            <a:r>
              <a:rPr lang="en-US" dirty="0"/>
              <a:t>The letter will also let you know if there was an increase or decrease in your funding from the previous year.</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9A251F5-A8EE-4E51-918E-5E89538E8D36}" type="slidenum">
              <a:rPr lang="en-US" smtClean="0"/>
              <a:t>10</a:t>
            </a:fld>
            <a:endParaRPr lang="en-US"/>
          </a:p>
        </p:txBody>
      </p:sp>
    </p:spTree>
    <p:extLst>
      <p:ext uri="{BB962C8B-B14F-4D97-AF65-F5344CB8AC3E}">
        <p14:creationId xmlns:p14="http://schemas.microsoft.com/office/powerpoint/2010/main" val="3028361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page will list the tier adjustment amounts for smaller agencies</a:t>
            </a:r>
          </a:p>
          <a:p>
            <a:endParaRPr lang="en-US"/>
          </a:p>
          <a:p>
            <a:r>
              <a:rPr lang="en-US"/>
              <a:t>There is a table that will list your overall NSA grant amount and then the spending periods</a:t>
            </a:r>
          </a:p>
        </p:txBody>
      </p:sp>
      <p:sp>
        <p:nvSpPr>
          <p:cNvPr id="4" name="Slide Number Placeholder 3"/>
          <p:cNvSpPr>
            <a:spLocks noGrp="1"/>
          </p:cNvSpPr>
          <p:nvPr>
            <p:ph type="sldNum" sz="quarter" idx="5"/>
          </p:nvPr>
        </p:nvSpPr>
        <p:spPr/>
        <p:txBody>
          <a:bodyPr/>
          <a:lstStyle/>
          <a:p>
            <a:fld id="{09A251F5-A8EE-4E51-918E-5E89538E8D36}" type="slidenum">
              <a:rPr lang="en-US" smtClean="0"/>
              <a:t>11</a:t>
            </a:fld>
            <a:endParaRPr lang="en-US"/>
          </a:p>
        </p:txBody>
      </p:sp>
    </p:spTree>
    <p:extLst>
      <p:ext uri="{BB962C8B-B14F-4D97-AF65-F5344CB8AC3E}">
        <p14:creationId xmlns:p14="http://schemas.microsoft.com/office/powerpoint/2010/main" val="74398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Following on in that table will be your assigned Farm direct mini grant and the two spending periods </a:t>
            </a:r>
          </a:p>
          <a:p>
            <a:endParaRPr lang="en-US"/>
          </a:p>
          <a:p>
            <a:r>
              <a:rPr lang="en-US"/>
              <a:t>There will always be a table listing when the quarterly expense and revenue reports will be due. </a:t>
            </a:r>
          </a:p>
          <a:p>
            <a:endParaRPr lang="en-US"/>
          </a:p>
        </p:txBody>
      </p:sp>
      <p:sp>
        <p:nvSpPr>
          <p:cNvPr id="4" name="Slide Number Placeholder 3"/>
          <p:cNvSpPr>
            <a:spLocks noGrp="1"/>
          </p:cNvSpPr>
          <p:nvPr>
            <p:ph type="sldNum" sz="quarter" idx="5"/>
          </p:nvPr>
        </p:nvSpPr>
        <p:spPr/>
        <p:txBody>
          <a:bodyPr/>
          <a:lstStyle/>
          <a:p>
            <a:fld id="{09A251F5-A8EE-4E51-918E-5E89538E8D36}" type="slidenum">
              <a:rPr lang="en-US" smtClean="0"/>
              <a:t>12</a:t>
            </a:fld>
            <a:endParaRPr lang="en-US"/>
          </a:p>
        </p:txBody>
      </p:sp>
    </p:spTree>
    <p:extLst>
      <p:ext uri="{BB962C8B-B14F-4D97-AF65-F5344CB8AC3E}">
        <p14:creationId xmlns:p14="http://schemas.microsoft.com/office/powerpoint/2010/main" val="258221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funds received by local agencies</a:t>
            </a:r>
          </a:p>
          <a:p>
            <a:pPr>
              <a:lnSpc>
                <a:spcPct val="110000"/>
              </a:lnSpc>
            </a:pPr>
            <a:r>
              <a:rPr lang="en-US" sz="1200" dirty="0"/>
              <a:t>-   Agencies receive 1/12</a:t>
            </a:r>
            <a:r>
              <a:rPr lang="en-US" sz="1200" baseline="30000" dirty="0"/>
              <a:t>th</a:t>
            </a:r>
            <a:r>
              <a:rPr lang="en-US" sz="1200" dirty="0"/>
              <a:t> of their total annual NSA and BFPC (if applicable) funding every month starting July 1. </a:t>
            </a:r>
          </a:p>
          <a:p>
            <a:pPr>
              <a:lnSpc>
                <a:spcPct val="110000"/>
              </a:lnSpc>
            </a:pPr>
            <a:r>
              <a:rPr lang="en-US" sz="1200" dirty="0"/>
              <a:t>-   Farm Direct funding is provided July 1 and October 1.</a:t>
            </a:r>
          </a:p>
          <a:p>
            <a:pPr marL="171450" indent="-171450">
              <a:lnSpc>
                <a:spcPct val="110000"/>
              </a:lnSpc>
              <a:buFontTx/>
              <a:buChar char="-"/>
            </a:pPr>
            <a:r>
              <a:rPr lang="en-US" sz="1200" dirty="0"/>
              <a:t>These payments are reconciled quarterly when agencies submit  </a:t>
            </a:r>
            <a:r>
              <a:rPr lang="en-US" sz="1200" b="1" dirty="0">
                <a:hlinkClick r:id="rId3"/>
              </a:rPr>
              <a:t>Expenditure and Revenue Reports (E&amp;R) </a:t>
            </a:r>
            <a:endParaRPr lang="en-US" sz="1200" b="1" dirty="0"/>
          </a:p>
          <a:p>
            <a:pPr marL="171450" indent="-171450">
              <a:lnSpc>
                <a:spcPct val="110000"/>
              </a:lnSpc>
              <a:buFontTx/>
              <a:buChar char="-"/>
            </a:pPr>
            <a:r>
              <a:rPr lang="en-US" sz="1200" dirty="0"/>
              <a:t>There are certain situations where funds can be carried over to the next month and to understand how this works, you need to understand how WIC fiscal years work.</a:t>
            </a:r>
          </a:p>
          <a:p>
            <a:endParaRPr lang="en-US" dirty="0"/>
          </a:p>
          <a:p>
            <a:r>
              <a:rPr lang="en-US" dirty="0"/>
              <a:t>This is the same table seen on the award letter, and it shows the fiscal quarters and the due date for the expenditure and review reports.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434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2 types of WIC fiscal year.</a:t>
            </a:r>
          </a:p>
          <a:p>
            <a:endParaRPr lang="en-US"/>
          </a:p>
          <a:p>
            <a:r>
              <a:rPr lang="en-US"/>
              <a:t>The first type is the State Fiscal year that includes all quarters for the dates July 1 – June 30. </a:t>
            </a:r>
          </a:p>
          <a:p>
            <a:endParaRPr lang="en-US" sz="1200"/>
          </a:p>
          <a:p>
            <a:r>
              <a:rPr lang="en-US" sz="1200"/>
              <a:t>- Remember WIC is run through a state agency – Oregon Health Authority, Public Health Division – and must follow their fiscal processes and rules.  </a:t>
            </a:r>
          </a:p>
          <a:p>
            <a:r>
              <a:rPr lang="en-US" sz="1200"/>
              <a:t>- The WIC grant and contract (IGA) match the state fiscal year </a:t>
            </a:r>
            <a:r>
              <a:rPr lang="en-US" sz="1200" b="1"/>
              <a:t>July 1 through June 30 </a:t>
            </a:r>
            <a:r>
              <a:rPr lang="en-US" sz="1200" b="0"/>
              <a:t>except Tribal agencies. </a:t>
            </a:r>
            <a:endParaRPr lang="en-US" b="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559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fiscal year we need to recognize is the Federal fiscal year.</a:t>
            </a:r>
            <a:r>
              <a:rPr lang="en-US" sz="1200" dirty="0"/>
              <a:t> </a:t>
            </a:r>
          </a:p>
          <a:p>
            <a:r>
              <a:rPr lang="en-US" sz="1200" dirty="0"/>
              <a:t>WIC is funded through a federal agency – US Department of Agriculture, Food and Nutrition Services (FNS) and must spend the annual grant at the State within the federal fiscal year </a:t>
            </a:r>
            <a:r>
              <a:rPr lang="en-US" sz="1200" b="1" dirty="0"/>
              <a:t>October 1 through September 30. </a:t>
            </a:r>
          </a:p>
          <a:p>
            <a:endParaRPr lang="en-US" sz="1200" b="1" dirty="0"/>
          </a:p>
          <a:p>
            <a:r>
              <a:rPr lang="en-US" sz="1200" b="0" dirty="0"/>
              <a:t>Starting in January 2026, Tribal agencies are going to use the calendar year.</a:t>
            </a: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812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3-month (quarter) overlaps</a:t>
            </a:r>
          </a:p>
          <a:p>
            <a:r>
              <a:rPr lang="en-US" dirty="0"/>
              <a:t>The 1</a:t>
            </a:r>
            <a:r>
              <a:rPr lang="en-US" baseline="30000" dirty="0"/>
              <a:t>st</a:t>
            </a:r>
            <a:r>
              <a:rPr lang="en-US" dirty="0"/>
              <a:t> quarter for the State July – Sept 30</a:t>
            </a:r>
            <a:r>
              <a:rPr lang="en-US" baseline="30000" dirty="0"/>
              <a:t>th</a:t>
            </a:r>
            <a:r>
              <a:rPr lang="en-US" dirty="0"/>
              <a:t> and 4th Quarter for the Federal year July through September</a:t>
            </a:r>
          </a:p>
          <a:p>
            <a:endParaRPr lang="en-US" dirty="0"/>
          </a:p>
          <a:p>
            <a:pPr marL="285750" indent="-285750">
              <a:buFont typeface="Arial" panose="020B0604020202020204" pitchFamily="34" charset="0"/>
              <a:buChar char="•"/>
            </a:pPr>
            <a:r>
              <a:rPr lang="en-US" dirty="0"/>
              <a:t>Funds from one federal fiscal year cannot be used in the next federal fiscal year.</a:t>
            </a:r>
          </a:p>
          <a:p>
            <a:pPr marL="285750" indent="-285750">
              <a:buFont typeface="Arial" panose="020B0604020202020204" pitchFamily="34" charset="0"/>
              <a:buChar char="•"/>
            </a:pPr>
            <a:r>
              <a:rPr lang="en-US" dirty="0"/>
              <a:t>In order to close out the books for the federal fiscal year, funds from July 1 through September 30 (1</a:t>
            </a:r>
            <a:r>
              <a:rPr lang="en-US" baseline="30000" dirty="0"/>
              <a:t>st</a:t>
            </a:r>
            <a:r>
              <a:rPr lang="en-US" dirty="0"/>
              <a:t> quarter) of the state fiscal year must be spent in that quarter and cannot roll-over to the next federal fiscal year.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summarize: spend the dollars you receive in that 1</a:t>
            </a:r>
            <a:r>
              <a:rPr lang="en-US" baseline="30000" dirty="0"/>
              <a:t>st</a:t>
            </a:r>
            <a:r>
              <a:rPr lang="en-US" dirty="0"/>
              <a:t> quarter of the State fiscal year in that 1st quarter. They cannot roll over into quarter’s 2-4. If you don’t spend them, you lose them</a:t>
            </a:r>
          </a:p>
          <a:p>
            <a:endParaRPr lang="en-US" dirty="0"/>
          </a:p>
          <a:p>
            <a:endParaRPr lang="en-US" dirty="0"/>
          </a:p>
          <a:p>
            <a:r>
              <a:rPr lang="en-US" dirty="0"/>
              <a:t>Objective 1 of this training:  Local agencies would be able to utilize all the funds that you are entitled to. It can be a little confusing but after you get past that 1</a:t>
            </a:r>
            <a:r>
              <a:rPr lang="en-US" baseline="30000" dirty="0"/>
              <a:t>st</a:t>
            </a:r>
            <a:r>
              <a:rPr lang="en-US" dirty="0"/>
              <a:t> quarter you can spend funds in a way that works best for your agency across the remaining quarters. That 1</a:t>
            </a:r>
            <a:r>
              <a:rPr lang="en-US" baseline="30000" dirty="0"/>
              <a:t>st</a:t>
            </a:r>
            <a:r>
              <a:rPr lang="en-US" dirty="0"/>
              <a:t> quarter is special because of that overlap problem with the State and Federal fiscal years.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652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a:solidFill>
                  <a:srgbClr val="467886"/>
                </a:solidFill>
              </a:rPr>
              <a:t>The second objective of this training is to talk about the </a:t>
            </a:r>
            <a:r>
              <a:rPr lang="en-US" sz="1200"/>
              <a:t>fiscal review standards and reporting requirements.</a:t>
            </a:r>
          </a:p>
          <a:p>
            <a:r>
              <a:rPr lang="en-US" sz="1200"/>
              <a:t>In other words: </a:t>
            </a:r>
            <a:r>
              <a:rPr lang="en-US" b="0" u="none">
                <a:solidFill>
                  <a:srgbClr val="467886"/>
                </a:solidFill>
              </a:rPr>
              <a:t>Quarterly E&amp;R </a:t>
            </a:r>
            <a:r>
              <a:rPr lang="en-US"/>
              <a:t>reports. </a:t>
            </a:r>
          </a:p>
          <a:p>
            <a:pPr marL="171450" indent="-171450">
              <a:buFont typeface="Arial" panose="020B0604020202020204" pitchFamily="34" charset="0"/>
              <a:buChar char="•"/>
            </a:pPr>
            <a:r>
              <a:rPr lang="en-US"/>
              <a:t>These are due 30 days following the end of the </a:t>
            </a:r>
            <a:r>
              <a:rPr lang="en-US" b="1"/>
              <a:t>first three quarters </a:t>
            </a:r>
            <a:r>
              <a:rPr lang="en-US"/>
              <a:t>and 51 days after the end of the </a:t>
            </a:r>
            <a:r>
              <a:rPr lang="en-US" b="1"/>
              <a:t>fourth quarter.</a:t>
            </a:r>
          </a:p>
          <a:p>
            <a:pPr marL="171450" indent="-171450">
              <a:buFont typeface="Arial" panose="020B0604020202020204" pitchFamily="34" charset="0"/>
              <a:buChar char="•"/>
            </a:pPr>
            <a:r>
              <a:rPr lang="en-US"/>
              <a:t>If any E&amp;R report has not been received by its deadline, the WIC State payment to the local agency could be delayed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244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Verdana"/>
                <a:ea typeface="Times New Roman" panose="02020603050405020304" pitchFamily="18" charset="0"/>
                <a:cs typeface="Aptos" panose="020B0004020202020204" pitchFamily="34" charset="0"/>
              </a:rPr>
              <a:t>There are separate quarterly reports that relate to the different programs and quarters.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Verdana" panose="020B060403050404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Verdana"/>
                <a:ea typeface="Times New Roman" panose="02020603050405020304" pitchFamily="18" charset="0"/>
                <a:cs typeface="Aptos" panose="020B0004020202020204" pitchFamily="34" charset="0"/>
              </a:rPr>
              <a:t>PE’s or program element numbers can help you determine which forms apply to you and which ones to 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Verdana" panose="020B060403050404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Verdana"/>
                <a:ea typeface="Times New Roman" panose="02020603050405020304" pitchFamily="18" charset="0"/>
                <a:cs typeface="Aptos" panose="020B0004020202020204" pitchFamily="34" charset="0"/>
              </a:rPr>
              <a:t>It is a Federal requirement to track funds including supplies and personnel costs separately by each grant WIC, BFPC and Farm Direct.</a:t>
            </a:r>
            <a:endParaRPr lang="en-US" sz="1800" dirty="0">
              <a:solidFill>
                <a:srgbClr val="000000"/>
              </a:solidFill>
              <a:effectLst/>
              <a:latin typeface="Verdana"/>
              <a:ea typeface="Aptos" panose="020B0004020202020204" pitchFamily="34" charset="0"/>
              <a:cs typeface="Aptos" panose="020B0004020202020204" pitchFamily="34" charset="0"/>
            </a:endParaRPr>
          </a:p>
          <a:p>
            <a:endParaRPr lang="en-US" dirty="0"/>
          </a:p>
          <a:p>
            <a:r>
              <a:rPr lang="en-US" dirty="0"/>
              <a:t>Blue – This applies local Public Health agencies. (LPHA’s) </a:t>
            </a:r>
          </a:p>
          <a:p>
            <a:pPr marL="171450" indent="-171450">
              <a:buFontTx/>
              <a:buChar char="-"/>
            </a:pPr>
            <a:r>
              <a:rPr lang="en-US" dirty="0"/>
              <a:t>PE 40-01 is for that important 1</a:t>
            </a:r>
            <a:r>
              <a:rPr lang="en-US" baseline="30000" dirty="0"/>
              <a:t>st</a:t>
            </a:r>
            <a:r>
              <a:rPr lang="en-US" dirty="0"/>
              <a:t> quarter of WIC funding. </a:t>
            </a:r>
          </a:p>
          <a:p>
            <a:pPr marL="171450" indent="-171450">
              <a:buFontTx/>
              <a:buChar char="-"/>
            </a:pPr>
            <a:r>
              <a:rPr lang="en-US" dirty="0"/>
              <a:t>PE 40-02 is for WIC quarters 2-4. </a:t>
            </a:r>
          </a:p>
          <a:p>
            <a:pPr marL="171450" indent="-171450">
              <a:buFontTx/>
              <a:buChar char="-"/>
            </a:pPr>
            <a:r>
              <a:rPr lang="en-US" dirty="0"/>
              <a:t>PE 40-03 is for 1</a:t>
            </a:r>
            <a:r>
              <a:rPr lang="en-US" baseline="30000" dirty="0"/>
              <a:t>st</a:t>
            </a:r>
            <a:r>
              <a:rPr lang="en-US" dirty="0"/>
              <a:t> quarter report for the BFPC program and </a:t>
            </a:r>
          </a:p>
          <a:p>
            <a:pPr marL="171450" indent="-171450">
              <a:buFontTx/>
              <a:buChar char="-"/>
            </a:pPr>
            <a:r>
              <a:rPr lang="en-US" dirty="0"/>
              <a:t>PE 40-04 for BFPC quarters 2-4 </a:t>
            </a:r>
          </a:p>
          <a:p>
            <a:pPr marL="171450" indent="-171450">
              <a:buFontTx/>
              <a:buChar char="-"/>
            </a:pPr>
            <a:r>
              <a:rPr lang="en-US" dirty="0"/>
              <a:t>And PE 40-05 is for all Farm direct expenditures. We use the same report for the entire year for Farm Direct. </a:t>
            </a:r>
          </a:p>
          <a:p>
            <a:endParaRPr lang="en-US" dirty="0"/>
          </a:p>
          <a:p>
            <a:r>
              <a:rPr lang="en-US" dirty="0"/>
              <a:t>Orange –These are private organizations/Non-profits</a:t>
            </a:r>
          </a:p>
          <a:p>
            <a:r>
              <a:rPr lang="en-US" dirty="0"/>
              <a:t>- They follow a similar pattern as the LPHA’s reporting </a:t>
            </a:r>
          </a:p>
          <a:p>
            <a:r>
              <a:rPr lang="en-US" dirty="0"/>
              <a:t>- The PE number will be changing in 7/1/25 to PE140</a:t>
            </a:r>
          </a:p>
          <a:p>
            <a:endParaRPr lang="en-US" dirty="0"/>
          </a:p>
          <a:p>
            <a:r>
              <a:rPr lang="en-US" dirty="0"/>
              <a:t>Green – Tribal agencies </a:t>
            </a:r>
          </a:p>
          <a:p>
            <a:r>
              <a:rPr lang="en-US" dirty="0"/>
              <a:t>- The PE number will be changing 1/1/26 to PE 240</a:t>
            </a:r>
          </a:p>
          <a:p>
            <a:r>
              <a:rPr lang="en-US" dirty="0"/>
              <a:t>- We currently don’t have any tribal agencies offering the BFPC program, so those PEs are not included.</a:t>
            </a:r>
          </a:p>
          <a:p>
            <a:endParaRPr lang="en-US" dirty="0"/>
          </a:p>
        </p:txBody>
      </p:sp>
      <p:sp>
        <p:nvSpPr>
          <p:cNvPr id="4" name="Slide Number Placeholder 3"/>
          <p:cNvSpPr>
            <a:spLocks noGrp="1"/>
          </p:cNvSpPr>
          <p:nvPr>
            <p:ph type="sldNum" sz="quarter" idx="5"/>
          </p:nvPr>
        </p:nvSpPr>
        <p:spPr/>
        <p:txBody>
          <a:bodyPr/>
          <a:lstStyle/>
          <a:p>
            <a:fld id="{09A251F5-A8EE-4E51-918E-5E89538E8D36}" type="slidenum">
              <a:rPr lang="en-US" smtClean="0"/>
              <a:t>18</a:t>
            </a:fld>
            <a:endParaRPr lang="en-US"/>
          </a:p>
        </p:txBody>
      </p:sp>
    </p:spTree>
    <p:extLst>
      <p:ext uri="{BB962C8B-B14F-4D97-AF65-F5344CB8AC3E}">
        <p14:creationId xmlns:p14="http://schemas.microsoft.com/office/powerpoint/2010/main" val="4196208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revenue and expenditure report </a:t>
            </a:r>
          </a:p>
          <a:p>
            <a:r>
              <a:rPr lang="en-US" dirty="0"/>
              <a:t>The red box at the top: highlights Agency name, Program Element number and name and below it is the fiscal year.</a:t>
            </a:r>
          </a:p>
          <a:p>
            <a:endParaRPr lang="en-US" dirty="0"/>
          </a:p>
          <a:p>
            <a:r>
              <a:rPr lang="en-US" dirty="0"/>
              <a:t>At the bottom of the page is where you will find the WIC section. </a:t>
            </a:r>
          </a:p>
          <a:p>
            <a:r>
              <a:rPr lang="en-US" dirty="0"/>
              <a:t>It says WIC program only: Enter the Public Health Division Expenditures breakdown in the following categories for each quarter. The categories listed are </a:t>
            </a:r>
          </a:p>
          <a:p>
            <a:r>
              <a:rPr lang="en-US" dirty="0"/>
              <a:t>Client Services (CS)</a:t>
            </a:r>
          </a:p>
          <a:p>
            <a:r>
              <a:rPr lang="en-US" dirty="0"/>
              <a:t>Nutrition Services (NE)</a:t>
            </a:r>
          </a:p>
          <a:p>
            <a:r>
              <a:rPr lang="en-US" dirty="0"/>
              <a:t>BF promotion (BF)</a:t>
            </a:r>
          </a:p>
          <a:p>
            <a:r>
              <a:rPr lang="en-US" dirty="0"/>
              <a:t>General administration (GA)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actual dollar amounts your agency spent on NE, BF, CS, and GA are required fields on the Quarterly Expenditure and Revenue Report</a:t>
            </a:r>
            <a:endParaRPr lang="en-US" dirty="0"/>
          </a:p>
        </p:txBody>
      </p:sp>
      <p:sp>
        <p:nvSpPr>
          <p:cNvPr id="4" name="Slide Number Placeholder 3"/>
          <p:cNvSpPr>
            <a:spLocks noGrp="1"/>
          </p:cNvSpPr>
          <p:nvPr>
            <p:ph type="sldNum" sz="quarter" idx="5"/>
          </p:nvPr>
        </p:nvSpPr>
        <p:spPr/>
        <p:txBody>
          <a:bodyPr/>
          <a:lstStyle/>
          <a:p>
            <a:fld id="{09A251F5-A8EE-4E51-918E-5E89538E8D36}" type="slidenum">
              <a:rPr lang="en-US" smtClean="0"/>
              <a:t>19</a:t>
            </a:fld>
            <a:endParaRPr lang="en-US"/>
          </a:p>
        </p:txBody>
      </p:sp>
    </p:spTree>
    <p:extLst>
      <p:ext uri="{BB962C8B-B14F-4D97-AF65-F5344CB8AC3E}">
        <p14:creationId xmlns:p14="http://schemas.microsoft.com/office/powerpoint/2010/main" val="297618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456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Aptos" panose="020B0004020202020204" pitchFamily="34" charset="0"/>
                <a:ea typeface="Aptos" panose="020B0004020202020204" pitchFamily="34" charset="0"/>
                <a:cs typeface="Aptos" panose="020B0004020202020204" pitchFamily="34" charset="0"/>
              </a:rPr>
              <a:t>Every year local agencies get a WIC budget projection form in excel format, in late May after receiving the grant award letter.</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The only portion that is prefilled in is Section 5, the Grant revenue (shaded in blue) which should match the award letter. (the numbers in this image are examples)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You must complete the rest.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New to this form this year are 2 extra columns for Name of Indirect Rate Methodology and Total Grant indirect rate percentage.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No matter which methodology is used t</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he indirect rate </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percentage of the total grant amount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will be automatically calculated</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The fiscal staff at the agency will know which methodology has been chosen.</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Indirect costs are very difficult and require a much higher level of conversation so if you are interested in talking more about this, please let us know in the post presentation survey.</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400" dirty="0">
                <a:effectLst/>
                <a:latin typeface="Aptos" panose="020B0004020202020204" pitchFamily="34" charset="0"/>
                <a:ea typeface="Times New Roman" panose="02020603050405020304" pitchFamily="18" charset="0"/>
                <a:cs typeface="Times New Roman" panose="02020603050405020304" pitchFamily="18" charset="0"/>
              </a:rPr>
              <a:t>There is also space to report the non-WIC expenditures (shaded in orange) for things like personnel costs, services and supplies and </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any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part of the indirect</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expenses that will not be reported to the WIC grant.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This allows agencies to truly track what your agency is contributing and what you're paying for with it</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he </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orange areas for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revenues in and expenditures </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should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match. The </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blue areas for the WIC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grant revenues and expenditures </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should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match</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the overall total program in green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revenue and expenditures </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should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also match.</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This format</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 provides the ability to show</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the planned</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 budget</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to ensure </a:t>
            </a:r>
            <a:r>
              <a:rPr lang="en-US" sz="1400" dirty="0">
                <a:effectLst/>
                <a:latin typeface="Aptos" panose="020B0004020202020204" pitchFamily="34" charset="0"/>
                <a:ea typeface="Times New Roman" panose="02020603050405020304" pitchFamily="18" charset="0"/>
                <a:cs typeface="Times New Roman" panose="02020603050405020304" pitchFamily="18" charset="0"/>
              </a:rPr>
              <a:t>that </a:t>
            </a: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indirect costs are reasonable.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4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If an agency contributes agency  or other funds to support the WIC program and the indirect rate seems unreasonable expenditures can be moved from the Non-Federal Grant direct services to the WIC Federal grant and more of the supporting indirect expenses moved to the WIC Non-Federal Grant indirect Expenditures to balance the budget. </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dirty="0">
                <a:effectLst/>
                <a:latin typeface="Aptos" panose="020B0004020202020204" pitchFamily="34" charset="0"/>
                <a:ea typeface="Aptos" panose="020B0004020202020204" pitchFamily="34" charset="0"/>
                <a:cs typeface="Aptos" panose="020B0004020202020204" pitchFamily="34" charset="0"/>
              </a:rPr>
              <a:t>The form is based on the state’s caseload formula and helps assess whether projected indirect costs are reasonable. The primary purpose of the grant is for direct WIC services and supplies, with reasonable indirect costs allowed. </a:t>
            </a: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dirty="0">
                <a:effectLst/>
                <a:latin typeface="Aptos" panose="020B0004020202020204" pitchFamily="34" charset="0"/>
                <a:ea typeface="Aptos" panose="020B0004020202020204" pitchFamily="34" charset="0"/>
                <a:cs typeface="Aptos" panose="020B0004020202020204" pitchFamily="34" charset="0"/>
              </a:rPr>
              <a:t>This form is also a tool for tracking your budget throughout the year. </a:t>
            </a:r>
            <a:br>
              <a:rPr lang="en-US" sz="1400" dirty="0">
                <a:effectLst/>
                <a:latin typeface="Aptos" panose="020B0004020202020204" pitchFamily="34" charset="0"/>
                <a:ea typeface="Aptos" panose="020B0004020202020204" pitchFamily="34" charset="0"/>
                <a:cs typeface="Aptos" panose="020B0004020202020204" pitchFamily="34" charset="0"/>
              </a:rPr>
            </a:br>
            <a:r>
              <a:rPr lang="en-US" sz="1400" dirty="0">
                <a:effectLst/>
                <a:latin typeface="Aptos" panose="020B0004020202020204" pitchFamily="34" charset="0"/>
                <a:ea typeface="Aptos" panose="020B0004020202020204" pitchFamily="34" charset="0"/>
                <a:cs typeface="Aptos" panose="020B0004020202020204" pitchFamily="34" charset="0"/>
              </a:rPr>
              <a:t>The completed budget must be submitted by June 30 for the upcoming fiscal year, with submission instructions provided at the bottom of the form.</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198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In this example, the de minimis rate of 15% has been chosen as the methodology used. The percentage of the grant funds used for indirect costs totaled 13.99% which is below the allowable 15%.</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again t</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here is space to report the non-WIC expenditures (shaded in orange) for things like personnel costs, services and supplies and </a:t>
            </a: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any </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part of the indirect</a:t>
            </a: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expenses that will not be reported to the WIC grant.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Remember t</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his allows agencies to truly track what your agency is contributing and what you're paying for with it</a:t>
            </a: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en-US" sz="105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he </a:t>
            </a: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orange areas for </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revenues in and expenditures </a:t>
            </a: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should </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match. The </a:t>
            </a: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blue areas for the WIC </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grant revenues and expenditures </a:t>
            </a: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should </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match</a:t>
            </a: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and the overall total program in green </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revenue and expenditures </a:t>
            </a:r>
            <a:r>
              <a:rPr lang="en-US" sz="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should </a:t>
            </a:r>
            <a:r>
              <a:rPr lang="en-US" sz="1200" dirty="0">
                <a:effectLst/>
                <a:latin typeface="Aptos" panose="020B0004020202020204" pitchFamily="34" charset="0"/>
                <a:ea typeface="Times New Roman" panose="02020603050405020304" pitchFamily="18" charset="0"/>
                <a:cs typeface="Times New Roman" panose="02020603050405020304" pitchFamily="18" charset="0"/>
              </a:rPr>
              <a:t>also match.</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82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bottom of the WIC budget projection form lists all the instructions and information needed to complete the form.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864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section is an active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 studies classify WIC work in four categories.  The majority of  WIC staff time is usually spent in nutrition education and client services. Nutrition education (NE) Breastfeeding support and promotion (BF) Client services (CS) General administration and payroll (GA)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staff who are paid directly (not by cost allocation e.g., folks in administration and not doing direct client services and where a small % of their time is allocated to WIC) by the WIC grant, must complete an individual time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 study summaries must be submitted quarterly for the months of October,  January,  April and July.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the agency captures staff payroll by WIC categories NE, BF, CS, GA then individual time studies are not required,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only the time study summary would be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studies may be used to support local agency expenses related to those 4 areas of  WIC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 Time should be rounded to 15-minute increments, for example If it’s 7 minutes, round down to 0 minutes; if it’s 8 minutes, round up to 15 minutes. If you track total minutes for the day like 6min for each appointment, then tally those up and put that time in rather than having to round down to zero and have nothing.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Important to note </a:t>
            </a:r>
            <a:r>
              <a:rPr lang="en-US" dirty="0"/>
              <a:t>only NSA allowable WIC time should be reported on the time study. E.g. reporting car seat training time is not an allowable cost and should not be reflected on the time study. If time is paid by Farm direct funds it should not be included in the NSA time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t>
            </a:r>
          </a:p>
          <a:p>
            <a:pPr marL="285750" indent="-285750">
              <a:lnSpc>
                <a:spcPct val="150000"/>
              </a:lnSpc>
              <a:buFont typeface="Arial" panose="020B0604020202020204" pitchFamily="34" charset="0"/>
              <a:buChar char="•"/>
            </a:pPr>
            <a:r>
              <a:rPr lang="en-US" altLang="zh-CN" sz="1200" dirty="0">
                <a:solidFill>
                  <a:schemeClr val="tx1">
                    <a:lumMod val="75000"/>
                    <a:lumOff val="25000"/>
                  </a:schemeClr>
                </a:solidFill>
                <a:latin typeface="Calibri" panose="020F0502020204030204" pitchFamily="34" charset="0"/>
                <a:cs typeface="Calibri" panose="020F0502020204030204" pitchFamily="34" charset="0"/>
                <a:sym typeface="+mn-lt"/>
              </a:rPr>
              <a:t>A full-time CPA attends a Farm Direct issuance event</a:t>
            </a:r>
            <a:r>
              <a:rPr lang="zh-CN" altLang="en-US" sz="1200" dirty="0">
                <a:solidFill>
                  <a:schemeClr val="tx1">
                    <a:lumMod val="75000"/>
                    <a:lumOff val="25000"/>
                  </a:schemeClr>
                </a:solidFill>
                <a:latin typeface="Calibri" panose="020F0502020204030204" pitchFamily="34" charset="0"/>
                <a:cs typeface="Calibri" panose="020F0502020204030204" pitchFamily="34" charset="0"/>
                <a:sym typeface="+mn-lt"/>
              </a:rPr>
              <a:t> </a:t>
            </a:r>
            <a:r>
              <a:rPr lang="en-US" altLang="zh-CN" sz="1200" dirty="0">
                <a:solidFill>
                  <a:schemeClr val="tx1">
                    <a:lumMod val="75000"/>
                    <a:lumOff val="25000"/>
                  </a:schemeClr>
                </a:solidFill>
                <a:latin typeface="Calibri" panose="020F0502020204030204" pitchFamily="34" charset="0"/>
                <a:cs typeface="Calibri" panose="020F0502020204030204" pitchFamily="34" charset="0"/>
                <a:sym typeface="+mn-lt"/>
              </a:rPr>
              <a:t>for an 8-hour day in July</a:t>
            </a:r>
          </a:p>
          <a:p>
            <a:pPr marL="285750" indent="-285750">
              <a:lnSpc>
                <a:spcPct val="150000"/>
              </a:lnSpc>
              <a:buFont typeface="Arial" panose="020B0604020202020204" pitchFamily="34" charset="0"/>
              <a:buChar char="•"/>
            </a:pPr>
            <a:r>
              <a:rPr lang="en-US" altLang="zh-CN" sz="1200" dirty="0">
                <a:solidFill>
                  <a:schemeClr val="tx1">
                    <a:lumMod val="75000"/>
                    <a:lumOff val="25000"/>
                  </a:schemeClr>
                </a:solidFill>
                <a:latin typeface="Calibri" panose="020F0502020204030204" pitchFamily="34" charset="0"/>
                <a:cs typeface="Calibri" panose="020F0502020204030204" pitchFamily="34" charset="0"/>
                <a:sym typeface="+mn-lt"/>
              </a:rPr>
              <a:t>The staff person would not include that day’s time on their WIC time study</a:t>
            </a:r>
          </a:p>
          <a:p>
            <a:pPr marL="285750" indent="-285750">
              <a:lnSpc>
                <a:spcPct val="150000"/>
              </a:lnSpc>
              <a:buFont typeface="Arial" panose="020B0604020202020204" pitchFamily="34" charset="0"/>
              <a:buChar char="•"/>
            </a:pPr>
            <a:r>
              <a:rPr lang="en-US" altLang="zh-CN" sz="1200" dirty="0">
                <a:solidFill>
                  <a:schemeClr val="tx1">
                    <a:lumMod val="75000"/>
                    <a:lumOff val="25000"/>
                  </a:schemeClr>
                </a:solidFill>
                <a:latin typeface="Calibri" panose="020F0502020204030204" pitchFamily="34" charset="0"/>
                <a:cs typeface="Calibri" panose="020F0502020204030204" pitchFamily="34" charset="0"/>
                <a:sym typeface="+mn-lt"/>
              </a:rPr>
              <a:t>The staff person’s time sheet for the local agency should reflect the 8 hours as being charged to Farm Direct funds</a:t>
            </a:r>
          </a:p>
          <a:p>
            <a:pPr marL="285750" indent="-285750">
              <a:lnSpc>
                <a:spcPct val="150000"/>
              </a:lnSpc>
              <a:buFont typeface="Arial" panose="020B0604020202020204" pitchFamily="34" charset="0"/>
              <a:buChar char="•"/>
            </a:pPr>
            <a:r>
              <a:rPr lang="en-US" altLang="zh-CN" sz="1200" dirty="0">
                <a:solidFill>
                  <a:schemeClr val="tx1">
                    <a:lumMod val="75000"/>
                    <a:lumOff val="25000"/>
                  </a:schemeClr>
                </a:solidFill>
                <a:latin typeface="Calibri" panose="020F0502020204030204" pitchFamily="34" charset="0"/>
                <a:cs typeface="Calibri" panose="020F0502020204030204" pitchFamily="34" charset="0"/>
                <a:sym typeface="+mn-lt"/>
              </a:rPr>
              <a:t>You will want to work with your agency’s fiscal contact to know when your Farm Direct grant has been exhausted.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1">
                  <a:lumMod val="75000"/>
                  <a:lumOff val="25000"/>
                </a:schemeClr>
              </a:solidFill>
              <a:latin typeface="Calibri" panose="020F0502020204030204" pitchFamily="34" charset="0"/>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lumMod val="75000"/>
                    <a:lumOff val="25000"/>
                  </a:schemeClr>
                </a:solidFill>
                <a:latin typeface="Calibri" panose="020F0502020204030204" pitchFamily="34" charset="0"/>
                <a:cs typeface="Calibri" panose="020F0502020204030204" pitchFamily="34" charset="0"/>
                <a:sym typeface="+mn-lt"/>
              </a:rPr>
              <a:t>Farm Direct activities not paid for by Farm Direct funds are captured on the time study in appropriate categories for each activity (NE, CS, GA)</a:t>
            </a:r>
            <a:endParaRPr lang="zh-CN" altLang="en-US" sz="1200" dirty="0">
              <a:solidFill>
                <a:schemeClr val="tx1">
                  <a:lumMod val="75000"/>
                  <a:lumOff val="25000"/>
                </a:schemeClr>
              </a:solidFill>
              <a:latin typeface="Calibri" panose="020F0502020204030204" pitchFamily="34" charset="0"/>
              <a:cs typeface="Calibri" panose="020F050202020403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Policy 316 Quarterly Breakout of Staff Time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A251F5-A8EE-4E51-918E-5E89538E8D36}" type="slidenum">
              <a:rPr lang="en-US" smtClean="0"/>
              <a:t>23</a:t>
            </a:fld>
            <a:endParaRPr lang="en-US"/>
          </a:p>
        </p:txBody>
      </p:sp>
    </p:spTree>
    <p:extLst>
      <p:ext uri="{BB962C8B-B14F-4D97-AF65-F5344CB8AC3E}">
        <p14:creationId xmlns:p14="http://schemas.microsoft.com/office/powerpoint/2010/main" val="845148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agencies may use their quarterly time study summary to develop and/or support their Quarterly Expenditure and Revenue Report. </a:t>
            </a:r>
          </a:p>
          <a:p>
            <a:endParaRPr lang="en-US" dirty="0"/>
          </a:p>
          <a:p>
            <a:r>
              <a:rPr lang="en-US" dirty="0"/>
              <a:t>On the new/revised time study summary forms the percentages have been added to the bottom of the form based on the 4 categories. Those percentages are then applied to the total grant amount you are reporting on the Expenditure and revenue report and then breaking those out by the percentage.</a:t>
            </a: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one method that is encouraged as it is most accurate</a:t>
            </a:r>
          </a:p>
          <a:p>
            <a:pPr marL="0" indent="0">
              <a:buNone/>
            </a:pPr>
            <a:endParaRPr lang="en-US" dirty="0"/>
          </a:p>
        </p:txBody>
      </p:sp>
      <p:sp>
        <p:nvSpPr>
          <p:cNvPr id="4" name="Slide Number Placeholder 3"/>
          <p:cNvSpPr>
            <a:spLocks noGrp="1"/>
          </p:cNvSpPr>
          <p:nvPr>
            <p:ph type="sldNum" sz="quarter" idx="5"/>
          </p:nvPr>
        </p:nvSpPr>
        <p:spPr/>
        <p:txBody>
          <a:bodyPr/>
          <a:lstStyle/>
          <a:p>
            <a:fld id="{09A251F5-A8EE-4E51-918E-5E89538E8D36}" type="slidenum">
              <a:rPr lang="en-US" smtClean="0"/>
              <a:t>24</a:t>
            </a:fld>
            <a:endParaRPr lang="en-US"/>
          </a:p>
        </p:txBody>
      </p:sp>
    </p:spTree>
    <p:extLst>
      <p:ext uri="{BB962C8B-B14F-4D97-AF65-F5344CB8AC3E}">
        <p14:creationId xmlns:p14="http://schemas.microsoft.com/office/powerpoint/2010/main" val="1838852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454545"/>
                </a:solidFill>
                <a:latin typeface="Aptos Display" panose="020B0004020202020204" pitchFamily="34" charset="0"/>
              </a:rPr>
              <a:t>Each quarter all agencies are required to submit Quarterly Expenditure and Revenue Reports along with a detailed general ledger. </a:t>
            </a:r>
          </a:p>
          <a:p>
            <a:endParaRPr lang="en-US" sz="1200" dirty="0">
              <a:solidFill>
                <a:srgbClr val="454545"/>
              </a:solidFill>
              <a:latin typeface="Aptos Display" panose="020B0004020202020204" pitchFamily="34" charset="0"/>
            </a:endParaRPr>
          </a:p>
          <a:p>
            <a:r>
              <a:rPr lang="en-US" u="sng" dirty="0"/>
              <a:t>Expenditure and Revenue Report process</a:t>
            </a:r>
          </a:p>
          <a:p>
            <a:endParaRPr lang="en-US" dirty="0"/>
          </a:p>
          <a:p>
            <a:r>
              <a:rPr lang="en-US" dirty="0"/>
              <a:t>The award amount for this example is $225,000.00</a:t>
            </a:r>
          </a:p>
          <a:p>
            <a:r>
              <a:rPr lang="en-US" dirty="0"/>
              <a:t>The agency has chosen to use the de minimis rate.</a:t>
            </a:r>
          </a:p>
          <a:p>
            <a:endParaRPr lang="en-US" dirty="0"/>
          </a:p>
          <a:p>
            <a:r>
              <a:rPr lang="en-US" dirty="0"/>
              <a:t>Completing the report:</a:t>
            </a:r>
          </a:p>
          <a:p>
            <a:pPr marL="171450" indent="-171450">
              <a:buFont typeface="Arial" panose="020B0604020202020204" pitchFamily="34" charset="0"/>
              <a:buChar char="•"/>
            </a:pPr>
            <a:r>
              <a:rPr lang="en-US" dirty="0"/>
              <a:t>Enter agency name/PE# and name and the correct fiscal year</a:t>
            </a:r>
          </a:p>
          <a:p>
            <a:pPr marL="171450" indent="-171450">
              <a:buFont typeface="Arial" panose="020B0604020202020204" pitchFamily="34" charset="0"/>
              <a:buChar char="•"/>
            </a:pPr>
            <a:r>
              <a:rPr lang="en-US" dirty="0"/>
              <a:t>Enter total revenue and expenditures </a:t>
            </a:r>
          </a:p>
          <a:p>
            <a:pPr marL="228600" lvl="1" indent="0">
              <a:buFont typeface="Arial" panose="020B0604020202020204" pitchFamily="34" charset="0"/>
              <a:buChar char="•"/>
            </a:pPr>
            <a:r>
              <a:rPr lang="en-US" dirty="0"/>
              <a:t> Enter any revenue that may be contributed for unallowable costs or expenses over the  total grant amount in lines 5-10. (Shaded in pink)</a:t>
            </a:r>
          </a:p>
          <a:p>
            <a:pPr marL="228600" lvl="1" indent="0">
              <a:buFont typeface="Arial" panose="020B0604020202020204" pitchFamily="34" charset="0"/>
              <a:buChar char="•"/>
            </a:pPr>
            <a:r>
              <a:rPr lang="en-US" dirty="0"/>
              <a:t> Enter Personnel Services including temp service employees in line 1.</a:t>
            </a:r>
          </a:p>
          <a:p>
            <a:pPr marL="228600" lvl="1" indent="0">
              <a:buFont typeface="Arial" panose="020B0604020202020204" pitchFamily="34" charset="0"/>
              <a:buChar char="•"/>
            </a:pPr>
            <a:r>
              <a:rPr lang="en-US" dirty="0"/>
              <a:t> Enter Expenses in the appropriate line</a:t>
            </a:r>
          </a:p>
          <a:p>
            <a:pPr marL="228600" lvl="1" indent="0">
              <a:buFont typeface="Arial" panose="020B0604020202020204" pitchFamily="34" charset="0"/>
              <a:buChar char="•"/>
            </a:pPr>
            <a:r>
              <a:rPr lang="en-US" dirty="0"/>
              <a:t> Enter other S&amp;S (services and supplies) expenses on page two such as utilities, admin cost allocations, printing, etc. This page automatically total to line 2e. On page one. </a:t>
            </a:r>
          </a:p>
          <a:p>
            <a:pPr marL="228600" lvl="1" indent="0">
              <a:buFont typeface="Arial" panose="020B0604020202020204" pitchFamily="34" charset="0"/>
              <a:buNone/>
            </a:pPr>
            <a:endParaRPr lang="en-US" dirty="0"/>
          </a:p>
          <a:p>
            <a:pPr marL="0" lvl="1" indent="0">
              <a:buFont typeface="Arial" panose="020B0604020202020204" pitchFamily="34" charset="0"/>
              <a:buChar char="•"/>
            </a:pPr>
            <a:r>
              <a:rPr lang="en-US" dirty="0"/>
              <a:t> Enter correct indirect rate on line 4a and the resulting amounts of the indirect costs on line 4. (Shaded in blue)</a:t>
            </a:r>
          </a:p>
          <a:p>
            <a:pPr marL="228600" lvl="2" indent="0">
              <a:buFont typeface="Arial" panose="020B0604020202020204" pitchFamily="34" charset="0"/>
              <a:buChar char="•"/>
            </a:pPr>
            <a:r>
              <a:rPr lang="en-US" dirty="0"/>
              <a:t> De minimis rate=15% times the total of lines 1 and 2.</a:t>
            </a:r>
          </a:p>
          <a:p>
            <a:pPr marL="228600" lvl="1" indent="0">
              <a:buFont typeface="Arial" panose="020B0604020202020204" pitchFamily="34" charset="0"/>
              <a:buChar char="•"/>
            </a:pPr>
            <a:r>
              <a:rPr lang="en-US" dirty="0"/>
              <a:t> Other rates may be used based on the agency.</a:t>
            </a:r>
          </a:p>
          <a:p>
            <a:pPr marL="228600" lvl="1" indent="0">
              <a:buFont typeface="Arial" panose="020B0604020202020204" pitchFamily="34" charset="0"/>
              <a:buChar char="•"/>
            </a:pPr>
            <a:r>
              <a:rPr lang="en-US" dirty="0"/>
              <a:t> As a reminder the primary purpose of the grant funds are direct expenses to provide WIC services and supplies. Reasonable indirect expenses are allowed. When reporting amounts to the Non-OHA/PHD Expenditures or OHA/PHD Expenditures please keep this in mind.    </a:t>
            </a:r>
          </a:p>
          <a:p>
            <a:pPr marL="228600" lvl="1" indent="0">
              <a:buFont typeface="Arial" panose="020B0604020202020204" pitchFamily="34" charset="0"/>
              <a:buNone/>
            </a:pPr>
            <a:r>
              <a:rPr lang="en-US" dirty="0"/>
              <a:t>                                                        </a:t>
            </a:r>
          </a:p>
          <a:p>
            <a:pPr marL="0" lvl="1" indent="0">
              <a:buFont typeface="Arial" panose="020B0604020202020204" pitchFamily="34" charset="0"/>
              <a:buChar char="•"/>
            </a:pPr>
            <a:r>
              <a:rPr lang="en-US" dirty="0"/>
              <a:t> Breakout of the 4 activities using the Time Study Summary percentages, an example of the percentages is noted in the box under Q2. We reviewed this a few slides ago</a:t>
            </a:r>
          </a:p>
          <a:p>
            <a:pPr marL="457200" lvl="2" indent="0">
              <a:buFont typeface="Arial" panose="020B0604020202020204" pitchFamily="34" charset="0"/>
              <a:buChar char="•"/>
            </a:pPr>
            <a:r>
              <a:rPr lang="en-US" dirty="0"/>
              <a:t> Ensure the totals match to the total reimbursable expenditures only from section B. (Shaded in green)</a:t>
            </a:r>
          </a:p>
          <a:p>
            <a:pPr marL="457200" lvl="2" indent="0">
              <a:buFont typeface="Arial" panose="020B0604020202020204" pitchFamily="34" charset="0"/>
              <a:buNone/>
            </a:pPr>
            <a:endParaRPr lang="en-US" dirty="0"/>
          </a:p>
          <a:p>
            <a:pPr marL="0" lvl="1" indent="-171450">
              <a:buFont typeface="Arial" panose="020B0604020202020204" pitchFamily="34" charset="0"/>
              <a:buChar char="•"/>
            </a:pPr>
            <a:r>
              <a:rPr lang="en-US" dirty="0"/>
              <a:t>Enter the person that prepared the report. Ensure the Authorized Agent who is responsible for reviewing the report legibly signs and dates the report. </a:t>
            </a:r>
          </a:p>
          <a:p>
            <a:pPr marL="0" lvl="1" indent="0">
              <a:buFont typeface="Arial" panose="020B0604020202020204" pitchFamily="34" charset="0"/>
              <a:buNone/>
            </a:pPr>
            <a:endParaRPr lang="en-US" dirty="0"/>
          </a:p>
          <a:p>
            <a:pPr marL="0" lvl="1" indent="-171450">
              <a:buFont typeface="Arial" panose="020B0604020202020204" pitchFamily="34" charset="0"/>
              <a:buChar char="•"/>
            </a:pPr>
            <a:r>
              <a:rPr lang="en-US" dirty="0"/>
              <a:t>Submit both pages of the report to the listed email address on the top of the form.</a:t>
            </a:r>
          </a:p>
          <a:p>
            <a:pPr marL="628650" lvl="1" indent="0">
              <a:buFont typeface="Arial" panose="020B0604020202020204" pitchFamily="34" charset="0"/>
              <a:buChar char="•"/>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9A251F5-A8EE-4E51-918E-5E89538E8D36}" type="slidenum">
              <a:rPr lang="en-US" smtClean="0"/>
              <a:t>25</a:t>
            </a:fld>
            <a:endParaRPr lang="en-US"/>
          </a:p>
        </p:txBody>
      </p:sp>
    </p:spTree>
    <p:extLst>
      <p:ext uri="{BB962C8B-B14F-4D97-AF65-F5344CB8AC3E}">
        <p14:creationId xmlns:p14="http://schemas.microsoft.com/office/powerpoint/2010/main" val="3012442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Avoid underspending your WIC grant and things to consider.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At the end of every quarter, there are a few agencies that have not submitted Quarterly Expenditure and Revenue Reports showing they’ve spent their full WIC grant.  You don’t want to miss turning these reports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When the underspent amount is significant, the State WIC office sends out underspent notices to these agencies in early February and May in hopes they can correct it at the end of the 2</a:t>
            </a:r>
            <a:r>
              <a:rPr lang="en-US" baseline="30000"/>
              <a:t>nd</a:t>
            </a:r>
            <a:r>
              <a:rPr lang="en-US"/>
              <a:t> and 3</a:t>
            </a:r>
            <a:r>
              <a:rPr lang="en-US" baseline="30000"/>
              <a:t>rd</a:t>
            </a:r>
            <a:r>
              <a:rPr lang="en-US"/>
              <a:t> quarters.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The reports don’t go to Karen or Branwyn directly.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We don’t always get information from the local agency folks in as timely a fashion as fiscal unit would like so sometimes, we don’t get them quick enough to warn local agencies in a way that everyone would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1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Asking coordinators to be more in partnership with their fiscal folks. Coordinators in the past may not have known how many awards the program was getting. </a:t>
            </a:r>
            <a:endParaRPr lang="en-US" sz="1200" dirty="0">
              <a:solidFill>
                <a:schemeClr val="tx1"/>
              </a:solidFill>
              <a:latin typeface="+mn-lt"/>
            </a:endParaRPr>
          </a:p>
          <a:p>
            <a:pPr marL="171450" indent="-171450">
              <a:buFontTx/>
              <a:buChar char="-"/>
            </a:pPr>
            <a:r>
              <a:rPr lang="en-US" sz="1200" dirty="0">
                <a:solidFill>
                  <a:prstClr val="black">
                    <a:hueOff val="0"/>
                    <a:satOff val="0"/>
                    <a:lumOff val="0"/>
                    <a:alphaOff val="0"/>
                  </a:prstClr>
                </a:solidFill>
                <a:latin typeface="Gill Sans MT" panose="020B0502020104020203"/>
              </a:rPr>
              <a:t>Understand t</a:t>
            </a:r>
            <a:r>
              <a:rPr lang="en-US" sz="6800" dirty="0">
                <a:solidFill>
                  <a:prstClr val="black">
                    <a:hueOff val="0"/>
                    <a:satOff val="0"/>
                    <a:lumOff val="0"/>
                    <a:alphaOff val="0"/>
                  </a:prstClr>
                </a:solidFill>
                <a:latin typeface="Gill Sans MT" panose="020B0502020104020203"/>
              </a:rPr>
              <a:t>he different PE numbers or funding streams, all are different funding sources, and they have different reporting requirements </a:t>
            </a:r>
          </a:p>
          <a:p>
            <a:pPr marL="628650" lvl="1" indent="-171450">
              <a:buFontTx/>
              <a:buChar char="-"/>
            </a:pPr>
            <a:r>
              <a:rPr lang="en-US" sz="6800" dirty="0">
                <a:solidFill>
                  <a:prstClr val="black">
                    <a:hueOff val="0"/>
                    <a:satOff val="0"/>
                    <a:lumOff val="0"/>
                    <a:alphaOff val="0"/>
                  </a:prstClr>
                </a:solidFill>
                <a:latin typeface="Gill Sans MT" panose="020B0502020104020203"/>
              </a:rPr>
              <a:t>Nutrition Services Administration (NSA), </a:t>
            </a:r>
          </a:p>
          <a:p>
            <a:pPr marL="628650" lvl="1" indent="-171450">
              <a:buFontTx/>
              <a:buChar char="-"/>
            </a:pPr>
            <a:r>
              <a:rPr lang="en-US" sz="6800" dirty="0">
                <a:solidFill>
                  <a:prstClr val="black">
                    <a:hueOff val="0"/>
                    <a:satOff val="0"/>
                    <a:lumOff val="0"/>
                    <a:alphaOff val="0"/>
                  </a:prstClr>
                </a:solidFill>
                <a:latin typeface="Gill Sans MT" panose="020B0502020104020203"/>
              </a:rPr>
              <a:t>Farm Direct Nutrition Program (FDNP),</a:t>
            </a:r>
          </a:p>
          <a:p>
            <a:pPr marL="628650" lvl="1" indent="-171450">
              <a:buFontTx/>
              <a:buChar char="-"/>
            </a:pPr>
            <a:r>
              <a:rPr lang="en-US" sz="6800" dirty="0">
                <a:solidFill>
                  <a:prstClr val="black">
                    <a:hueOff val="0"/>
                    <a:satOff val="0"/>
                    <a:lumOff val="0"/>
                    <a:alphaOff val="0"/>
                  </a:prstClr>
                </a:solidFill>
                <a:latin typeface="Gill Sans MT" panose="020B0502020104020203"/>
              </a:rPr>
              <a:t>or for those few select agencies Breastfeeding Peer Counseling (BFPC). </a:t>
            </a:r>
          </a:p>
          <a:p>
            <a:pPr marL="628650" lvl="1" indent="-171450">
              <a:buFontTx/>
              <a:buChar char="-"/>
            </a:pPr>
            <a:r>
              <a:rPr lang="en-US" sz="6800" dirty="0">
                <a:solidFill>
                  <a:prstClr val="black">
                    <a:hueOff val="0"/>
                    <a:satOff val="0"/>
                    <a:lumOff val="0"/>
                    <a:alphaOff val="0"/>
                  </a:prstClr>
                </a:solidFill>
                <a:latin typeface="Gill Sans MT" panose="020B0502020104020203"/>
              </a:rPr>
              <a:t>Use this info to help ensure that all the funds are spent, and they can help track that.</a:t>
            </a:r>
          </a:p>
          <a:p>
            <a:pPr marL="0" indent="0">
              <a:lnSpc>
                <a:spcPct val="130000"/>
              </a:lnSpc>
              <a:spcBef>
                <a:spcPts val="0"/>
              </a:spcBef>
              <a:buNone/>
            </a:pPr>
            <a:endParaRPr lang="en-US" sz="6800" dirty="0">
              <a:solidFill>
                <a:prstClr val="black">
                  <a:hueOff val="0"/>
                  <a:satOff val="0"/>
                  <a:lumOff val="0"/>
                  <a:alphaOff val="0"/>
                </a:prstClr>
              </a:solidFill>
              <a:latin typeface="Gill Sans MT" panose="020B0502020104020203"/>
            </a:endParaRPr>
          </a:p>
          <a:p>
            <a:pPr marL="0" indent="0">
              <a:lnSpc>
                <a:spcPct val="130000"/>
              </a:lnSpc>
              <a:spcBef>
                <a:spcPts val="0"/>
              </a:spcBef>
              <a:buNone/>
            </a:pPr>
            <a:r>
              <a:rPr lang="en-US" sz="6800" dirty="0">
                <a:solidFill>
                  <a:prstClr val="black">
                    <a:hueOff val="0"/>
                    <a:satOff val="0"/>
                    <a:lumOff val="0"/>
                    <a:alphaOff val="0"/>
                  </a:prstClr>
                </a:solidFill>
                <a:latin typeface="Gill Sans MT" panose="020B0502020104020203"/>
              </a:rPr>
              <a:t>- Save your WIC grant award letters for documentation of the exact award amounts.</a:t>
            </a:r>
          </a:p>
          <a:p>
            <a:pPr marL="457200" lvl="1" indent="0">
              <a:lnSpc>
                <a:spcPct val="130000"/>
              </a:lnSpc>
              <a:spcBef>
                <a:spcPts val="0"/>
              </a:spcBef>
              <a:buFont typeface="Arial" panose="020B0604020202020204" pitchFamily="34" charset="0"/>
              <a:buNone/>
            </a:pPr>
            <a:r>
              <a:rPr lang="en-US" sz="6800" dirty="0">
                <a:solidFill>
                  <a:prstClr val="black">
                    <a:hueOff val="0"/>
                    <a:satOff val="0"/>
                    <a:lumOff val="0"/>
                    <a:alphaOff val="0"/>
                  </a:prstClr>
                </a:solidFill>
                <a:latin typeface="Gill Sans MT" panose="020B0502020104020203"/>
              </a:rPr>
              <a:t> </a:t>
            </a:r>
          </a:p>
          <a:p>
            <a:pPr marL="0" indent="0">
              <a:lnSpc>
                <a:spcPct val="130000"/>
              </a:lnSpc>
              <a:spcBef>
                <a:spcPts val="0"/>
              </a:spcBef>
              <a:buFont typeface="Arial" panose="020B0604020202020204" pitchFamily="34" charset="0"/>
              <a:buNone/>
            </a:pPr>
            <a:r>
              <a:rPr lang="en-US" sz="6800" dirty="0">
                <a:solidFill>
                  <a:prstClr val="black">
                    <a:hueOff val="0"/>
                    <a:satOff val="0"/>
                    <a:lumOff val="0"/>
                    <a:alphaOff val="0"/>
                  </a:prstClr>
                </a:solidFill>
                <a:latin typeface="Gill Sans MT" panose="020B0502020104020203"/>
              </a:rPr>
              <a:t>- Encouraging coordinators and fiscal staff to work together as much as possible. Meet at least quarterly, but monthly could be ideal</a:t>
            </a:r>
          </a:p>
          <a:p>
            <a:pPr marL="0" marR="0" indent="0">
              <a:lnSpc>
                <a:spcPct val="130000"/>
              </a:lnSpc>
              <a:spcBef>
                <a:spcPts val="0"/>
              </a:spcBef>
              <a:spcAft>
                <a:spcPts val="0"/>
              </a:spcAft>
              <a:buFont typeface="Arial" panose="020B0604020202020204" pitchFamily="34" charset="0"/>
              <a:buNone/>
            </a:pPr>
            <a:r>
              <a:rPr lang="en-US" sz="6800" dirty="0">
                <a:solidFill>
                  <a:prstClr val="black">
                    <a:hueOff val="0"/>
                    <a:satOff val="0"/>
                    <a:lumOff val="0"/>
                    <a:alphaOff val="0"/>
                  </a:prstClr>
                </a:solidFill>
                <a:latin typeface="Gill Sans MT" panose="020B0502020104020203"/>
              </a:rPr>
              <a:t> </a:t>
            </a:r>
          </a:p>
          <a:p>
            <a:pPr marL="0" indent="0">
              <a:lnSpc>
                <a:spcPct val="130000"/>
              </a:lnSpc>
              <a:spcBef>
                <a:spcPts val="0"/>
              </a:spcBef>
              <a:buFont typeface="Arial" panose="020B0604020202020204" pitchFamily="34" charset="0"/>
              <a:buNone/>
            </a:pPr>
            <a:r>
              <a:rPr lang="en-US" sz="6800" dirty="0">
                <a:solidFill>
                  <a:prstClr val="black">
                    <a:hueOff val="0"/>
                    <a:satOff val="0"/>
                    <a:lumOff val="0"/>
                    <a:alphaOff val="0"/>
                  </a:prstClr>
                </a:solidFill>
                <a:latin typeface="Gill Sans MT" panose="020B0502020104020203"/>
              </a:rPr>
              <a:t>- For the WIC NSA award, are payroll and other expenses correctly charged to one of these categories: nutrition</a:t>
            </a:r>
          </a:p>
          <a:p>
            <a:pPr marL="0" indent="0">
              <a:lnSpc>
                <a:spcPct val="130000"/>
              </a:lnSpc>
              <a:spcBef>
                <a:spcPts val="0"/>
              </a:spcBef>
              <a:buFont typeface="Arial" panose="020B0604020202020204" pitchFamily="34" charset="0"/>
              <a:buNone/>
            </a:pPr>
            <a:r>
              <a:rPr lang="en-US" sz="6800" dirty="0">
                <a:solidFill>
                  <a:prstClr val="black">
                    <a:hueOff val="0"/>
                    <a:satOff val="0"/>
                    <a:lumOff val="0"/>
                    <a:alphaOff val="0"/>
                  </a:prstClr>
                </a:solidFill>
                <a:latin typeface="Gill Sans MT" panose="020B0502020104020203"/>
              </a:rPr>
              <a:t>  education (NE), breastfeeding promotion (BF), client services (CS), general administration (GA)?</a:t>
            </a:r>
          </a:p>
          <a:p>
            <a:pPr marL="0" indent="0">
              <a:lnSpc>
                <a:spcPct val="130000"/>
              </a:lnSpc>
              <a:spcBef>
                <a:spcPts val="0"/>
              </a:spcBef>
              <a:buFontTx/>
              <a:buNone/>
            </a:pPr>
            <a:endParaRPr lang="en-US" sz="6800" dirty="0">
              <a:solidFill>
                <a:prstClr val="black">
                  <a:hueOff val="0"/>
                  <a:satOff val="0"/>
                  <a:lumOff val="0"/>
                  <a:alphaOff val="0"/>
                </a:prstClr>
              </a:solidFill>
              <a:latin typeface="Gill Sans MT" panose="020B0502020104020203"/>
            </a:endParaRPr>
          </a:p>
          <a:p>
            <a:pPr marL="0" indent="0">
              <a:lnSpc>
                <a:spcPct val="130000"/>
              </a:lnSpc>
              <a:spcBef>
                <a:spcPts val="0"/>
              </a:spcBef>
              <a:buFontTx/>
              <a:buNone/>
            </a:pPr>
            <a:r>
              <a:rPr lang="en-US" sz="6800" dirty="0">
                <a:solidFill>
                  <a:prstClr val="black">
                    <a:hueOff val="0"/>
                    <a:satOff val="0"/>
                    <a:lumOff val="0"/>
                    <a:alphaOff val="0"/>
                  </a:prstClr>
                </a:solidFill>
                <a:latin typeface="Gill Sans MT" panose="020B0502020104020203"/>
              </a:rPr>
              <a:t>- Occasionally we will have an agency that looks like they are underspent, but they’ll find out upon further inspection, that maybe the categories or a budget line-item was mischarged to a funding stream. </a:t>
            </a:r>
          </a:p>
          <a:p>
            <a:pPr>
              <a:lnSpc>
                <a:spcPct val="130000"/>
              </a:lnSpc>
            </a:pPr>
            <a:r>
              <a:rPr lang="en-US" sz="6800" dirty="0">
                <a:solidFill>
                  <a:prstClr val="black">
                    <a:hueOff val="0"/>
                    <a:satOff val="0"/>
                    <a:lumOff val="0"/>
                    <a:alphaOff val="0"/>
                  </a:prstClr>
                </a:solidFill>
                <a:latin typeface="Gill Sans MT" panose="020B0502020104020203"/>
              </a:rPr>
              <a:t>- </a:t>
            </a:r>
            <a:r>
              <a:rPr lang="en-US" dirty="0">
                <a:solidFill>
                  <a:prstClr val="black">
                    <a:hueOff val="0"/>
                    <a:satOff val="0"/>
                    <a:lumOff val="0"/>
                    <a:alphaOff val="0"/>
                  </a:prstClr>
                </a:solidFill>
              </a:rPr>
              <a:t>If it looks like the agency is going to underspend the grant, talk to the agency fiscal staff or call the state NC or fiscal staff to help brainstorm what the cause could be.</a:t>
            </a:r>
            <a:endParaRPr lang="en-US" sz="6800" dirty="0">
              <a:solidFill>
                <a:prstClr val="black">
                  <a:hueOff val="0"/>
                  <a:satOff val="0"/>
                  <a:lumOff val="0"/>
                  <a:alphaOff val="0"/>
                </a:prstClr>
              </a:solidFill>
              <a:latin typeface="Gill Sans MT" panose="020B0502020104020203"/>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846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buFontTx/>
              <a:buChar char="-"/>
            </a:pPr>
            <a:r>
              <a:rPr lang="en-US" sz="1800" dirty="0">
                <a:solidFill>
                  <a:prstClr val="black">
                    <a:hueOff val="0"/>
                    <a:satOff val="0"/>
                    <a:lumOff val="0"/>
                    <a:alphaOff val="0"/>
                  </a:prstClr>
                </a:solidFill>
                <a:latin typeface="Gill Sans MT" panose="020B0502020104020203"/>
              </a:rPr>
              <a:t>Do you and your fiscal staff know underspent Quarter 1 (Jul - Sept) awards cannot be carried over to Quarters 2-4 (Oct – Jun)? </a:t>
            </a:r>
          </a:p>
          <a:p>
            <a:pPr marL="285750" indent="-285750">
              <a:spcBef>
                <a:spcPts val="0"/>
              </a:spcBef>
              <a:buFontTx/>
              <a:buChar char="-"/>
            </a:pPr>
            <a:r>
              <a:rPr lang="en-US" sz="1800" dirty="0">
                <a:solidFill>
                  <a:prstClr val="black">
                    <a:hueOff val="0"/>
                    <a:satOff val="0"/>
                    <a:lumOff val="0"/>
                    <a:alphaOff val="0"/>
                  </a:prstClr>
                </a:solidFill>
                <a:latin typeface="Gill Sans MT" panose="020B0502020104020203"/>
              </a:rPr>
              <a:t>You must spend the 1</a:t>
            </a:r>
            <a:r>
              <a:rPr lang="en-US" sz="1800" baseline="30000" dirty="0">
                <a:solidFill>
                  <a:prstClr val="black">
                    <a:hueOff val="0"/>
                    <a:satOff val="0"/>
                    <a:lumOff val="0"/>
                    <a:alphaOff val="0"/>
                  </a:prstClr>
                </a:solidFill>
                <a:latin typeface="Gill Sans MT" panose="020B0502020104020203"/>
              </a:rPr>
              <a:t>st</a:t>
            </a:r>
            <a:r>
              <a:rPr lang="en-US" sz="1800" dirty="0">
                <a:solidFill>
                  <a:prstClr val="black">
                    <a:hueOff val="0"/>
                    <a:satOff val="0"/>
                    <a:lumOff val="0"/>
                    <a:alphaOff val="0"/>
                  </a:prstClr>
                </a:solidFill>
                <a:latin typeface="Gill Sans MT" panose="020B0502020104020203"/>
              </a:rPr>
              <a:t> quarter funds in the 1</a:t>
            </a:r>
            <a:r>
              <a:rPr lang="en-US" sz="1800" baseline="30000" dirty="0">
                <a:solidFill>
                  <a:prstClr val="black">
                    <a:hueOff val="0"/>
                    <a:satOff val="0"/>
                    <a:lumOff val="0"/>
                    <a:alphaOff val="0"/>
                  </a:prstClr>
                </a:solidFill>
                <a:latin typeface="Gill Sans MT" panose="020B0502020104020203"/>
              </a:rPr>
              <a:t>st</a:t>
            </a:r>
            <a:r>
              <a:rPr lang="en-US" sz="1800" dirty="0">
                <a:solidFill>
                  <a:prstClr val="black">
                    <a:hueOff val="0"/>
                    <a:satOff val="0"/>
                    <a:lumOff val="0"/>
                    <a:alphaOff val="0"/>
                  </a:prstClr>
                </a:solidFill>
                <a:latin typeface="Gill Sans MT" panose="020B0502020104020203"/>
              </a:rPr>
              <a:t> quarter. </a:t>
            </a:r>
          </a:p>
          <a:p>
            <a:pPr marL="285750" indent="-285750">
              <a:buFontTx/>
              <a:buChar char="-"/>
            </a:pPr>
            <a:r>
              <a:rPr lang="en-US" sz="1800" dirty="0">
                <a:solidFill>
                  <a:prstClr val="black">
                    <a:hueOff val="0"/>
                    <a:satOff val="0"/>
                    <a:lumOff val="0"/>
                    <a:alphaOff val="0"/>
                  </a:prstClr>
                </a:solidFill>
                <a:latin typeface="Gill Sans MT" panose="020B0502020104020203"/>
              </a:rPr>
              <a:t>For Quarters 2 through 4 you can spend funds through out that time as long as it is all spent before the end of the 4</a:t>
            </a:r>
            <a:r>
              <a:rPr lang="en-US" sz="1800" baseline="30000" dirty="0">
                <a:solidFill>
                  <a:prstClr val="black">
                    <a:hueOff val="0"/>
                    <a:satOff val="0"/>
                    <a:lumOff val="0"/>
                    <a:alphaOff val="0"/>
                  </a:prstClr>
                </a:solidFill>
                <a:latin typeface="Gill Sans MT" panose="020B0502020104020203"/>
              </a:rPr>
              <a:t>th</a:t>
            </a:r>
            <a:r>
              <a:rPr lang="en-US" sz="1800" dirty="0">
                <a:solidFill>
                  <a:prstClr val="black">
                    <a:hueOff val="0"/>
                    <a:satOff val="0"/>
                    <a:lumOff val="0"/>
                    <a:alphaOff val="0"/>
                  </a:prstClr>
                </a:solidFill>
                <a:latin typeface="Gill Sans MT" panose="020B0502020104020203"/>
              </a:rPr>
              <a:t> quarter June 30</a:t>
            </a:r>
            <a:r>
              <a:rPr lang="en-US" sz="1800" baseline="30000" dirty="0">
                <a:solidFill>
                  <a:prstClr val="black">
                    <a:hueOff val="0"/>
                    <a:satOff val="0"/>
                    <a:lumOff val="0"/>
                    <a:alphaOff val="0"/>
                  </a:prstClr>
                </a:solidFill>
                <a:latin typeface="Gill Sans MT" panose="020B0502020104020203"/>
              </a:rPr>
              <a:t>th </a:t>
            </a:r>
            <a:r>
              <a:rPr lang="en-US" sz="1800" dirty="0">
                <a:solidFill>
                  <a:prstClr val="black">
                    <a:hueOff val="0"/>
                    <a:satOff val="0"/>
                    <a:lumOff val="0"/>
                    <a:alphaOff val="0"/>
                  </a:prstClr>
                </a:solidFill>
                <a:latin typeface="Gill Sans MT" panose="020B0502020104020203"/>
              </a:rPr>
              <a:t>and cannot be carried over into the following fiscal year starting July 1</a:t>
            </a:r>
          </a:p>
          <a:p>
            <a:pPr marL="285750" indent="-285750">
              <a:spcBef>
                <a:spcPts val="0"/>
              </a:spcBef>
              <a:buFontTx/>
              <a:buChar char="-"/>
            </a:pPr>
            <a:r>
              <a:rPr lang="en-US" dirty="0">
                <a:solidFill>
                  <a:prstClr val="black">
                    <a:hueOff val="0"/>
                    <a:satOff val="0"/>
                    <a:lumOff val="0"/>
                    <a:alphaOff val="0"/>
                  </a:prstClr>
                </a:solidFill>
                <a:latin typeface="Aptos"/>
              </a:rPr>
              <a:t>If</a:t>
            </a:r>
            <a:r>
              <a:rPr lang="en-US" dirty="0">
                <a:solidFill>
                  <a:prstClr val="black">
                    <a:hueOff val="0"/>
                    <a:satOff val="0"/>
                    <a:lumOff val="0"/>
                    <a:alphaOff val="0"/>
                  </a:prstClr>
                </a:solidFill>
              </a:rPr>
              <a:t> you land in quarter 4 and have reported Non-OHA/PHD Expenditures and a high rate of indirect costs it is recommended to revise the prior reports to move allowable costs such as personnel from the Non-OHA/PHD Expenditures to the Grant (OHA/PHD Expenditure column.) </a:t>
            </a:r>
            <a:endParaRPr lang="en-US" dirty="0"/>
          </a:p>
          <a:p>
            <a:pPr marL="285750" indent="-285750">
              <a:spcBef>
                <a:spcPts val="0"/>
              </a:spcBef>
              <a:buFontTx/>
              <a:buChar char="-"/>
            </a:pPr>
            <a:r>
              <a:rPr lang="en-US" sz="1800" b="1" dirty="0">
                <a:solidFill>
                  <a:prstClr val="black">
                    <a:hueOff val="0"/>
                    <a:satOff val="0"/>
                    <a:lumOff val="0"/>
                    <a:alphaOff val="0"/>
                  </a:prstClr>
                </a:solidFill>
                <a:latin typeface="Gill Sans MT" panose="020B0502020104020203"/>
              </a:rPr>
              <a:t>Please check your Quarterly reports before sending to OHA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48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 expenses in excess of the grant. </a:t>
            </a:r>
          </a:p>
          <a:p>
            <a:endParaRPr lang="en-US" dirty="0"/>
          </a:p>
          <a:p>
            <a:r>
              <a:rPr lang="en-US" dirty="0"/>
              <a:t>There is a place to record this information on the Expenditure and Revenue report.</a:t>
            </a:r>
          </a:p>
          <a:p>
            <a:endParaRPr lang="en-US" dirty="0"/>
          </a:p>
          <a:p>
            <a:r>
              <a:rPr lang="en-US" dirty="0"/>
              <a:t>- Expenditures and revenues to support WIC which are more than the award amount should be reported in the Non- OHA/PHD Revenue and Expenditure columns.</a:t>
            </a:r>
          </a:p>
          <a:p>
            <a:endParaRPr lang="en-US" dirty="0"/>
          </a:p>
          <a:p>
            <a:r>
              <a:rPr lang="en-US" dirty="0"/>
              <a:t>Enter any revenue that may be contributed for unallowable costs or expenses over the  total grant amount in lines 5-10. (Shaded in pink)</a:t>
            </a:r>
          </a:p>
          <a:p>
            <a:pPr marL="228600" lvl="1" indent="0">
              <a:buFont typeface="Arial" panose="020B0604020202020204" pitchFamily="34" charset="0"/>
              <a:buChar char="•"/>
            </a:pPr>
            <a:r>
              <a:rPr lang="en-US" dirty="0"/>
              <a:t> Enter Personnel Services including temp service employees in line 1.</a:t>
            </a:r>
          </a:p>
          <a:p>
            <a:pPr marL="228600" lvl="1" indent="0">
              <a:buFont typeface="Arial" panose="020B0604020202020204" pitchFamily="34" charset="0"/>
              <a:buChar char="•"/>
            </a:pPr>
            <a:r>
              <a:rPr lang="en-US" dirty="0"/>
              <a:t> Enter Expenses in the appropriate line</a:t>
            </a:r>
          </a:p>
          <a:p>
            <a:endParaRPr lang="en-US" dirty="0"/>
          </a:p>
        </p:txBody>
      </p:sp>
      <p:sp>
        <p:nvSpPr>
          <p:cNvPr id="4" name="Slide Number Placeholder 3"/>
          <p:cNvSpPr>
            <a:spLocks noGrp="1"/>
          </p:cNvSpPr>
          <p:nvPr>
            <p:ph type="sldNum" sz="quarter" idx="5"/>
          </p:nvPr>
        </p:nvSpPr>
        <p:spPr/>
        <p:txBody>
          <a:bodyPr/>
          <a:lstStyle/>
          <a:p>
            <a:fld id="{09A251F5-A8EE-4E51-918E-5E89538E8D36}" type="slidenum">
              <a:rPr lang="en-US" smtClean="0"/>
              <a:t>29</a:t>
            </a:fld>
            <a:endParaRPr lang="en-US"/>
          </a:p>
        </p:txBody>
      </p:sp>
    </p:spTree>
    <p:extLst>
      <p:ext uri="{BB962C8B-B14F-4D97-AF65-F5344CB8AC3E}">
        <p14:creationId xmlns:p14="http://schemas.microsoft.com/office/powerpoint/2010/main" val="154058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Funding comes from the USDA United States Department of agriculture, through the FNS or Food and Nutrition services regional office  – it comes into the Oregon Health Authority through the Public Health Division then it goes out to your agency</a:t>
            </a:r>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33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Enter other S&amp;S (services and supplies) expenses on page two such as utilities, admin cost allocations, printing, etc. This page automatically total to line 2e. On page one. </a:t>
            </a:r>
          </a:p>
          <a:p>
            <a:endParaRPr lang="en-US" dirty="0"/>
          </a:p>
        </p:txBody>
      </p:sp>
      <p:sp>
        <p:nvSpPr>
          <p:cNvPr id="4" name="Slide Number Placeholder 3"/>
          <p:cNvSpPr>
            <a:spLocks noGrp="1"/>
          </p:cNvSpPr>
          <p:nvPr>
            <p:ph type="sldNum" sz="quarter" idx="5"/>
          </p:nvPr>
        </p:nvSpPr>
        <p:spPr/>
        <p:txBody>
          <a:bodyPr/>
          <a:lstStyle/>
          <a:p>
            <a:fld id="{09A251F5-A8EE-4E51-918E-5E89538E8D36}" type="slidenum">
              <a:rPr lang="en-US" smtClean="0"/>
              <a:t>30</a:t>
            </a:fld>
            <a:endParaRPr lang="en-US"/>
          </a:p>
        </p:txBody>
      </p:sp>
    </p:spTree>
    <p:extLst>
      <p:ext uri="{BB962C8B-B14F-4D97-AF65-F5344CB8AC3E}">
        <p14:creationId xmlns:p14="http://schemas.microsoft.com/office/powerpoint/2010/main" val="1224742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cap="none" dirty="0">
                <a:solidFill>
                  <a:srgbClr val="000000"/>
                </a:solidFill>
              </a:rPr>
              <a:t>Farm Direct is not 100% federally funded.  The amount available to spend on Farm Direct vouchers varies year to year depending on how much USDA and the state legislature allocates, and how many Farm Direct voucher booklets are assigned to your agency.  </a:t>
            </a:r>
          </a:p>
          <a:p>
            <a:pPr marL="571500" indent="-228600">
              <a:lnSpc>
                <a:spcPct val="110000"/>
              </a:lnSpc>
              <a:buFont typeface="Arial" panose="020B0604020202020204" pitchFamily="34" charset="0"/>
              <a:buChar char="•"/>
            </a:pPr>
            <a:r>
              <a:rPr lang="en-US" sz="1200" cap="none" dirty="0">
                <a:solidFill>
                  <a:srgbClr val="000000"/>
                </a:solidFill>
              </a:rPr>
              <a:t>Local agencies will be notified of their Farm Direct voucher booklet allocation and administrative funding prior to the beginning of the Farm Direct season. You get an email from Maria Menor. </a:t>
            </a:r>
          </a:p>
          <a:p>
            <a:pPr marL="571500" indent="-228600">
              <a:lnSpc>
                <a:spcPct val="110000"/>
              </a:lnSpc>
              <a:buFont typeface="Arial" panose="020B0604020202020204" pitchFamily="34" charset="0"/>
              <a:buChar char="•"/>
            </a:pPr>
            <a:r>
              <a:rPr lang="en-US" sz="1200" cap="none" dirty="0">
                <a:solidFill>
                  <a:srgbClr val="000000"/>
                </a:solidFill>
              </a:rPr>
              <a:t>A separate Farm Direct Quarterly E&amp;R report must be submitted each quarter, even if no funds are expended. Use the </a:t>
            </a:r>
            <a:r>
              <a:rPr lang="en-US" sz="1200" cap="none" dirty="0">
                <a:solidFill>
                  <a:srgbClr val="000000"/>
                </a:solidFill>
                <a:hlinkClick r:id="rId3"/>
              </a:rPr>
              <a:t>Expenditure and Revenue Report form instructions </a:t>
            </a:r>
            <a:r>
              <a:rPr lang="en-US" sz="1200" cap="none" dirty="0">
                <a:solidFill>
                  <a:srgbClr val="000000"/>
                </a:solidFill>
              </a:rPr>
              <a:t>for details. Remember from earlier all the funding sources had different PE numbers. The Farm Direct reports will be dash 05 for reference regardless of whether it is PE 40, 53 or 61 depending on what agency you are. </a:t>
            </a:r>
          </a:p>
          <a:p>
            <a:pPr marL="571500" indent="-228600">
              <a:lnSpc>
                <a:spcPct val="110000"/>
              </a:lnSpc>
              <a:buFont typeface="Arial" panose="020B0604020202020204" pitchFamily="34" charset="0"/>
              <a:buChar char="•"/>
            </a:pPr>
            <a:r>
              <a:rPr lang="en-US" sz="1200" cap="none" dirty="0">
                <a:solidFill>
                  <a:srgbClr val="000000"/>
                </a:solidFill>
              </a:rPr>
              <a:t>Farm Direct may also be </a:t>
            </a:r>
            <a:r>
              <a:rPr lang="en-US" sz="1200" cap="none" dirty="0"/>
              <a:t>called</a:t>
            </a:r>
            <a:r>
              <a:rPr lang="en-US" sz="1200" cap="none" dirty="0">
                <a:solidFill>
                  <a:srgbClr val="FF0000"/>
                </a:solidFill>
              </a:rPr>
              <a:t> </a:t>
            </a:r>
            <a:r>
              <a:rPr lang="en-US" sz="1200" cap="none" dirty="0">
                <a:solidFill>
                  <a:srgbClr val="000000"/>
                </a:solidFill>
              </a:rPr>
              <a:t>the WIC Farmers Market mini grant/fresh veggie funding and WIC Farmers Market administrative funds. If it has farm in the name, it is likely all farm direct. </a:t>
            </a:r>
          </a:p>
          <a:p>
            <a:pPr marL="571500" indent="-228600">
              <a:lnSpc>
                <a:spcPct val="110000"/>
              </a:lnSpc>
              <a:buFont typeface="Arial" panose="020B0604020202020204" pitchFamily="34" charset="0"/>
              <a:buChar char="•"/>
            </a:pPr>
            <a:endParaRPr lang="en-US" sz="1200" cap="none" dirty="0">
              <a:solidFill>
                <a:srgbClr val="000000"/>
              </a:solidFill>
            </a:endParaRPr>
          </a:p>
          <a:p>
            <a:pPr marL="0" lvl="0" indent="0">
              <a:buClr>
                <a:srgbClr val="B71E42"/>
              </a:buClr>
              <a:buNone/>
            </a:pPr>
            <a:r>
              <a:rPr lang="en-US" b="1" dirty="0">
                <a:solidFill>
                  <a:prstClr val="black"/>
                </a:solidFill>
              </a:rPr>
              <a:t>Farm Direct Mini Grants</a:t>
            </a:r>
            <a:r>
              <a:rPr lang="en-US" dirty="0">
                <a:solidFill>
                  <a:prstClr val="black"/>
                </a:solidFill>
              </a:rPr>
              <a:t> are </a:t>
            </a:r>
          </a:p>
          <a:p>
            <a:pPr marL="171450" lvl="0" indent="-171450">
              <a:buClr>
                <a:srgbClr val="B71E42"/>
              </a:buClr>
              <a:buFontTx/>
              <a:buChar char="-"/>
            </a:pPr>
            <a:r>
              <a:rPr lang="en-US" dirty="0">
                <a:solidFill>
                  <a:prstClr val="black"/>
                </a:solidFill>
              </a:rPr>
              <a:t>authorized for the period July 1</a:t>
            </a:r>
            <a:r>
              <a:rPr lang="en-US" baseline="30000" dirty="0">
                <a:solidFill>
                  <a:prstClr val="black"/>
                </a:solidFill>
              </a:rPr>
              <a:t>st</a:t>
            </a:r>
            <a:r>
              <a:rPr lang="en-US" dirty="0">
                <a:solidFill>
                  <a:prstClr val="black"/>
                </a:solidFill>
              </a:rPr>
              <a:t> through </a:t>
            </a:r>
            <a:r>
              <a:rPr lang="en-US" dirty="0"/>
              <a:t>June 30</a:t>
            </a:r>
            <a:r>
              <a:rPr lang="en-US" baseline="30000" dirty="0"/>
              <a:t>th</a:t>
            </a:r>
            <a:r>
              <a:rPr lang="en-US" dirty="0"/>
              <a:t> (State fiscal year), </a:t>
            </a:r>
            <a:r>
              <a:rPr lang="en-US" dirty="0">
                <a:solidFill>
                  <a:prstClr val="black"/>
                </a:solidFill>
              </a:rPr>
              <a:t>and are paid to local agencies as follows (2 payments):</a:t>
            </a:r>
          </a:p>
          <a:p>
            <a:pPr marL="171450" lvl="0" indent="-171450">
              <a:buClr>
                <a:srgbClr val="B71E42"/>
              </a:buClr>
              <a:buFontTx/>
              <a:buChar char="-"/>
            </a:pPr>
            <a:r>
              <a:rPr lang="en-US" dirty="0">
                <a:solidFill>
                  <a:prstClr val="black"/>
                </a:solidFill>
              </a:rPr>
              <a:t>First you will get 50% paid July 1</a:t>
            </a:r>
            <a:r>
              <a:rPr lang="en-US" sz="2000" baseline="30000" dirty="0">
                <a:solidFill>
                  <a:prstClr val="black"/>
                </a:solidFill>
              </a:rPr>
              <a:t>st</a:t>
            </a:r>
            <a:r>
              <a:rPr lang="en-US" dirty="0">
                <a:solidFill>
                  <a:prstClr val="black"/>
                </a:solidFill>
              </a:rPr>
              <a:t> and the 2</a:t>
            </a:r>
            <a:r>
              <a:rPr lang="en-US" baseline="30000" dirty="0">
                <a:solidFill>
                  <a:prstClr val="black"/>
                </a:solidFill>
              </a:rPr>
              <a:t>nd</a:t>
            </a:r>
            <a:r>
              <a:rPr lang="en-US" dirty="0">
                <a:solidFill>
                  <a:prstClr val="black"/>
                </a:solidFill>
              </a:rPr>
              <a:t> 50% is paid October 1</a:t>
            </a:r>
            <a:r>
              <a:rPr lang="en-US" sz="2000" baseline="30000" dirty="0">
                <a:solidFill>
                  <a:prstClr val="black"/>
                </a:solidFill>
              </a:rPr>
              <a:t>st</a:t>
            </a:r>
            <a:r>
              <a:rPr lang="en-US" dirty="0">
                <a:solidFill>
                  <a:prstClr val="black"/>
                </a:solidFill>
              </a:rPr>
              <a:t> . </a:t>
            </a:r>
          </a:p>
          <a:p>
            <a:pPr marL="171450" lvl="0" indent="-171450">
              <a:buClr>
                <a:srgbClr val="B71E42"/>
              </a:buClr>
              <a:buFontTx/>
              <a:buChar char="-"/>
            </a:pPr>
            <a:r>
              <a:rPr lang="en-US" dirty="0">
                <a:solidFill>
                  <a:prstClr val="black"/>
                </a:solidFill>
              </a:rPr>
              <a:t>Funds receive on July 1 (first quarter) maybe carried over into the 2-4</a:t>
            </a:r>
            <a:r>
              <a:rPr lang="en-US" baseline="30000" dirty="0">
                <a:solidFill>
                  <a:prstClr val="black"/>
                </a:solidFill>
              </a:rPr>
              <a:t>th</a:t>
            </a:r>
            <a:r>
              <a:rPr lang="en-US" dirty="0">
                <a:solidFill>
                  <a:prstClr val="black"/>
                </a:solidFill>
              </a:rPr>
              <a:t> quarters without any special approvals.  </a:t>
            </a:r>
          </a:p>
          <a:p>
            <a:pPr marL="171450" lvl="0" indent="-171450">
              <a:buClr>
                <a:srgbClr val="B71E42"/>
              </a:buClr>
              <a:buFontTx/>
              <a:buChar char="-"/>
            </a:pPr>
            <a:r>
              <a:rPr lang="en-US" dirty="0">
                <a:solidFill>
                  <a:prstClr val="black"/>
                </a:solidFill>
              </a:rPr>
              <a:t>This is different than WIC NSA funds. So, all those warnings that we’ve been saying about the NSA funds and if you don’t use them in the 1</a:t>
            </a:r>
            <a:r>
              <a:rPr lang="en-US" baseline="30000" dirty="0">
                <a:solidFill>
                  <a:prstClr val="black"/>
                </a:solidFill>
              </a:rPr>
              <a:t>st</a:t>
            </a:r>
            <a:r>
              <a:rPr lang="en-US" dirty="0">
                <a:solidFill>
                  <a:prstClr val="black"/>
                </a:solidFill>
              </a:rPr>
              <a:t> quarter you lose them, well for the Farm direct funds that is not the requirement as long as you spend them all before the end of the State fiscal year of June 30th.</a:t>
            </a:r>
          </a:p>
          <a:p>
            <a:pPr marL="171450" marR="0" lvl="0" indent="-171450" algn="l" defTabSz="914400" rtl="0" eaLnBrk="1" fontAlgn="auto" latinLnBrk="0" hangingPunct="1">
              <a:lnSpc>
                <a:spcPct val="100000"/>
              </a:lnSpc>
              <a:spcBef>
                <a:spcPts val="0"/>
              </a:spcBef>
              <a:spcAft>
                <a:spcPts val="0"/>
              </a:spcAft>
              <a:buClr>
                <a:srgbClr val="B71E42"/>
              </a:buClr>
              <a:buSzTx/>
              <a:buFontTx/>
              <a:buChar char="-"/>
              <a:tabLst/>
              <a:defRPr/>
            </a:pPr>
            <a:r>
              <a:rPr lang="en-US" dirty="0">
                <a:solidFill>
                  <a:prstClr val="black"/>
                </a:solidFill>
              </a:rPr>
              <a:t>What some agencies are doing now is they are waiting to spend the funds in the spring of the following calendar year so that they can get ready for the next Farm Direct season. Do what is easiest for you administratively to support spending the entire mini grant.</a:t>
            </a:r>
          </a:p>
          <a:p>
            <a:pPr marL="171450" marR="0" lvl="0" indent="-171450" algn="l" defTabSz="914400" rtl="0" eaLnBrk="1" fontAlgn="auto" latinLnBrk="0" hangingPunct="1">
              <a:lnSpc>
                <a:spcPct val="100000"/>
              </a:lnSpc>
              <a:spcBef>
                <a:spcPts val="0"/>
              </a:spcBef>
              <a:spcAft>
                <a:spcPts val="0"/>
              </a:spcAft>
              <a:buClr>
                <a:srgbClr val="B71E42"/>
              </a:buClr>
              <a:buSzTx/>
              <a:buFontTx/>
              <a:buChar char="-"/>
              <a:tabLst/>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
                <a:srgbClr val="B71E42"/>
              </a:buClr>
              <a:buSzTx/>
              <a:buFontTx/>
              <a:buChar char="-"/>
              <a:tabLst/>
              <a:defRPr/>
            </a:pPr>
            <a:r>
              <a:rPr lang="en-US" sz="1800" dirty="0">
                <a:solidFill>
                  <a:srgbClr val="000000"/>
                </a:solidFill>
                <a:effectLst/>
                <a:latin typeface="Verdana" panose="020B0604030504040204" pitchFamily="34" charset="0"/>
                <a:ea typeface="Aptos" panose="020B0004020202020204" pitchFamily="34" charset="0"/>
                <a:cs typeface="Aptos" panose="020B0004020202020204" pitchFamily="34" charset="0"/>
              </a:rPr>
              <a:t>Farm Direct funds need to be tracked separately by actual costs.</a:t>
            </a: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
                <a:srgbClr val="B71E42"/>
              </a:buClr>
              <a:buSzTx/>
              <a:buFontTx/>
              <a:buChar char="-"/>
              <a:tabLst/>
              <a:defRPr/>
            </a:pPr>
            <a:r>
              <a:rPr lang="en-US" dirty="0">
                <a:solidFill>
                  <a:prstClr val="black"/>
                </a:solidFill>
              </a:rPr>
              <a:t>Quarterly Expenditure and Revenue Reports need to be submitted for every quarter in the fiscal year regardless if Farm Direct funds are expended. The Final Farm Direct Expenditure and Revenue Report is due on August 20</a:t>
            </a:r>
            <a:r>
              <a:rPr lang="en-US" baseline="30000" dirty="0">
                <a:solidFill>
                  <a:prstClr val="black"/>
                </a:solidFill>
              </a:rPr>
              <a:t>th</a:t>
            </a:r>
            <a:r>
              <a:rPr lang="en-US" dirty="0">
                <a:solidFill>
                  <a:prstClr val="black"/>
                </a:solidFill>
              </a:rPr>
              <a:t> with the other Q4 reports after the end of the State fiscal year.</a:t>
            </a:r>
          </a:p>
          <a:p>
            <a:pPr marL="0" lvl="0" indent="0">
              <a:buClr>
                <a:srgbClr val="B71E42"/>
              </a:buClr>
              <a:buFontTx/>
              <a:buNone/>
            </a:pPr>
            <a:endParaRPr lang="en-US" dirty="0">
              <a:solidFill>
                <a:prstClr val="black"/>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924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Tx/>
              <a:buChar char="-"/>
            </a:pPr>
            <a:r>
              <a:rPr lang="en-US" dirty="0"/>
              <a:t>State WIC will reimburse local agencies for expenses incurred for attending required/mandated training and certain meetings (e.g. OWCA). </a:t>
            </a:r>
          </a:p>
          <a:p>
            <a:pPr marL="0" indent="0">
              <a:lnSpc>
                <a:spcPct val="100000"/>
              </a:lnSpc>
              <a:buFontTx/>
              <a:buNone/>
            </a:pPr>
            <a:endParaRPr lang="en-US" dirty="0"/>
          </a:p>
          <a:p>
            <a:pPr marL="171450" indent="-171450">
              <a:buFontTx/>
              <a:buChar char="-"/>
            </a:pPr>
            <a:r>
              <a:rPr lang="en-US" dirty="0"/>
              <a:t>State WIC uses the state guidelines regarding meal, lodging and </a:t>
            </a:r>
            <a:r>
              <a:rPr lang="en-US" dirty="0">
                <a:hlinkClick r:id="rId3"/>
              </a:rPr>
              <a:t>mileage</a:t>
            </a:r>
            <a:r>
              <a:rPr lang="en-US" dirty="0"/>
              <a:t> reimbursements based on federal </a:t>
            </a:r>
            <a:r>
              <a:rPr lang="en-US" dirty="0">
                <a:hlinkClick r:id="rId4"/>
              </a:rPr>
              <a:t>GSA rates</a:t>
            </a:r>
            <a:r>
              <a:rPr lang="en-US" dirty="0"/>
              <a:t>. Regardless of what staff are being reimbursed at the local level, when you submit for reimbursement to the State we are going to reimburse you at the State meal rate. </a:t>
            </a:r>
          </a:p>
          <a:p>
            <a:pPr marL="0" indent="0">
              <a:buFontTx/>
              <a:buNone/>
            </a:pPr>
            <a:endParaRPr lang="en-US" dirty="0"/>
          </a:p>
          <a:p>
            <a:pPr marL="171450" indent="-171450">
              <a:buFontTx/>
              <a:buChar char="-"/>
            </a:pPr>
            <a:r>
              <a:rPr lang="en-US" dirty="0"/>
              <a:t>If lodging prices in the area of travel are not within the GSA rates, pre-approval from the State WIC office is needed prior to travel.</a:t>
            </a:r>
          </a:p>
          <a:p>
            <a:pPr marL="0" indent="0">
              <a:buFontTx/>
              <a:buNone/>
            </a:pPr>
            <a:endParaRPr lang="en-US" dirty="0"/>
          </a:p>
          <a:p>
            <a:pPr marL="171450" indent="-171450">
              <a:lnSpc>
                <a:spcPct val="100000"/>
              </a:lnSpc>
              <a:buFontTx/>
              <a:buChar char="-"/>
            </a:pPr>
            <a:r>
              <a:rPr lang="en-US" dirty="0"/>
              <a:t>Reimbursement requests must be submitted to the state by the agency within 4 weeks of the last travel date.  The state reimburses the agency, not individual travelers. The individual may get their reimbursement before the agency gets their reimbursement from the State. The 4-week timeframe is important to not run into issues with the fiscal year ends (June 30</a:t>
            </a:r>
            <a:r>
              <a:rPr lang="en-US" baseline="30000" dirty="0"/>
              <a:t>th</a:t>
            </a:r>
            <a:r>
              <a:rPr lang="en-US" dirty="0"/>
              <a:t> for state and September 30</a:t>
            </a:r>
            <a:r>
              <a:rPr lang="en-US" baseline="30000" dirty="0"/>
              <a:t>th </a:t>
            </a:r>
            <a:r>
              <a:rPr lang="en-US" dirty="0"/>
              <a:t>for federal).</a:t>
            </a:r>
          </a:p>
          <a:p>
            <a:pPr marL="0" indent="0">
              <a:lnSpc>
                <a:spcPct val="100000"/>
              </a:lnSpc>
              <a:buFontTx/>
              <a:buNone/>
            </a:pPr>
            <a:endParaRPr lang="en-US" dirty="0"/>
          </a:p>
          <a:p>
            <a:pPr>
              <a:lnSpc>
                <a:spcPct val="100000"/>
              </a:lnSpc>
            </a:pPr>
            <a:r>
              <a:rPr lang="en-US" dirty="0"/>
              <a:t>- Reimbursed travel expenses should not be included in the local agency Quarterly Expenditure and Revenue Report.</a:t>
            </a:r>
          </a:p>
          <a:p>
            <a:r>
              <a:rPr lang="en-US" dirty="0"/>
              <a:t>- Use the following forms and resources:</a:t>
            </a:r>
          </a:p>
          <a:p>
            <a:pPr lvl="2"/>
            <a:r>
              <a:rPr lang="en-US" dirty="0">
                <a:hlinkClick r:id="rId5"/>
              </a:rPr>
              <a:t>Policy 340 – Reimbursement for Travel</a:t>
            </a:r>
            <a:endParaRPr lang="en-US" dirty="0">
              <a:hlinkClick r:id="rId6"/>
            </a:endParaRPr>
          </a:p>
          <a:p>
            <a:pPr lvl="2"/>
            <a:r>
              <a:rPr lang="en-US" dirty="0">
                <a:hlinkClick r:id="rId7"/>
              </a:rPr>
              <a:t>Travel matrix and information</a:t>
            </a:r>
            <a:r>
              <a:rPr lang="en-US" dirty="0"/>
              <a:t> (e.g. per diems, mileage rate, 70mile rule)</a:t>
            </a:r>
          </a:p>
          <a:p>
            <a:pPr lvl="2"/>
            <a:r>
              <a:rPr lang="en-US" dirty="0">
                <a:hlinkClick r:id="rId8"/>
              </a:rPr>
              <a:t>In-state reimbursement form</a:t>
            </a:r>
            <a:r>
              <a:rPr lang="en-US" dirty="0"/>
              <a:t> – update this link</a:t>
            </a:r>
          </a:p>
          <a:p>
            <a:pPr lvl="2"/>
            <a:r>
              <a:rPr lang="en-US" dirty="0">
                <a:hlinkClick r:id="rId9"/>
              </a:rPr>
              <a:t>Exemption request for travel expenses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288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5600" b="1" dirty="0">
                <a:solidFill>
                  <a:srgbClr val="1F497D"/>
                </a:solidFill>
                <a:effectLst/>
                <a:latin typeface="+mj-lt"/>
                <a:ea typeface="Times New Roman" panose="02020603050405020304" pitchFamily="18" charset="0"/>
              </a:rPr>
              <a:t>What conferences does the state support?</a:t>
            </a:r>
            <a:endParaRPr lang="en-US" sz="5600" b="1" i="1" dirty="0">
              <a:solidFill>
                <a:srgbClr val="0070C0"/>
              </a:solidFill>
              <a:latin typeface="+mj-lt"/>
              <a:ea typeface="Times New Roman" panose="02020603050405020304" pitchFamily="18" charset="0"/>
            </a:endParaRPr>
          </a:p>
          <a:p>
            <a:pPr marL="0" indent="0">
              <a:lnSpc>
                <a:spcPct val="100000"/>
              </a:lnSpc>
              <a:buNone/>
            </a:pPr>
            <a:r>
              <a:rPr lang="en-US" sz="5600" dirty="0">
                <a:solidFill>
                  <a:srgbClr val="0070C0"/>
                </a:solidFill>
                <a:latin typeface="+mj-lt"/>
              </a:rPr>
              <a:t>NWA conferences and the NWA Leadership Academy </a:t>
            </a:r>
          </a:p>
          <a:p>
            <a:pPr marL="0" marR="0" lvl="0" indent="0">
              <a:lnSpc>
                <a:spcPct val="100000"/>
              </a:lnSpc>
              <a:spcAft>
                <a:spcPts val="0"/>
              </a:spcAft>
              <a:buNone/>
            </a:pPr>
            <a:endParaRPr lang="en-US" sz="5600" b="1" dirty="0">
              <a:solidFill>
                <a:srgbClr val="1F497D"/>
              </a:solidFill>
              <a:latin typeface="+mj-lt"/>
            </a:endParaRPr>
          </a:p>
          <a:p>
            <a:pPr marL="0" marR="0" lvl="0" indent="0">
              <a:lnSpc>
                <a:spcPct val="100000"/>
              </a:lnSpc>
              <a:spcAft>
                <a:spcPts val="0"/>
              </a:spcAft>
              <a:buNone/>
            </a:pPr>
            <a:r>
              <a:rPr lang="en-US" sz="5600" b="1" dirty="0">
                <a:solidFill>
                  <a:srgbClr val="1F497D"/>
                </a:solidFill>
                <a:latin typeface="+mj-lt"/>
              </a:rPr>
              <a:t>How many are eligible from each agency each biennium?</a:t>
            </a:r>
          </a:p>
          <a:p>
            <a:pPr marL="0" indent="0">
              <a:spcBef>
                <a:spcPts val="0"/>
              </a:spcBef>
              <a:buNone/>
            </a:pPr>
            <a:r>
              <a:rPr lang="en-US" sz="5600" dirty="0">
                <a:solidFill>
                  <a:srgbClr val="0070C0"/>
                </a:solidFill>
                <a:latin typeface="+mj-lt"/>
              </a:rPr>
              <a:t>1 in person </a:t>
            </a:r>
            <a:r>
              <a:rPr lang="en-US" sz="5600" b="1" u="sng" dirty="0">
                <a:solidFill>
                  <a:srgbClr val="0070C0"/>
                </a:solidFill>
                <a:latin typeface="+mj-lt"/>
              </a:rPr>
              <a:t>or</a:t>
            </a:r>
            <a:r>
              <a:rPr lang="en-US" sz="5600" b="1" dirty="0">
                <a:solidFill>
                  <a:srgbClr val="0070C0"/>
                </a:solidFill>
                <a:latin typeface="+mj-lt"/>
              </a:rPr>
              <a:t> </a:t>
            </a:r>
            <a:r>
              <a:rPr lang="en-US" sz="5600" dirty="0">
                <a:solidFill>
                  <a:srgbClr val="0070C0"/>
                </a:solidFill>
                <a:latin typeface="+mj-lt"/>
              </a:rPr>
              <a:t>up to 4 for virtual attendance</a:t>
            </a:r>
            <a:endParaRPr lang="en-US" sz="3200" dirty="0">
              <a:solidFill>
                <a:srgbClr val="1F497D"/>
              </a:solidFill>
              <a:latin typeface="+mj-lt"/>
            </a:endParaRPr>
          </a:p>
          <a:p>
            <a:pPr marL="0" marR="0" lvl="0" indent="0">
              <a:lnSpc>
                <a:spcPct val="100000"/>
              </a:lnSpc>
              <a:spcAft>
                <a:spcPts val="0"/>
              </a:spcAft>
              <a:buNone/>
            </a:pPr>
            <a:endParaRPr lang="en-US" sz="5600" b="1" dirty="0">
              <a:solidFill>
                <a:srgbClr val="1F497D"/>
              </a:solidFill>
              <a:latin typeface="+mj-lt"/>
            </a:endParaRPr>
          </a:p>
          <a:p>
            <a:pPr marL="0" marR="0" lvl="0" indent="0">
              <a:lnSpc>
                <a:spcPct val="100000"/>
              </a:lnSpc>
              <a:spcAft>
                <a:spcPts val="0"/>
              </a:spcAft>
              <a:buNone/>
            </a:pPr>
            <a:r>
              <a:rPr lang="en-US" sz="5600" b="1" dirty="0">
                <a:solidFill>
                  <a:srgbClr val="1F497D"/>
                </a:solidFill>
                <a:latin typeface="+mj-lt"/>
              </a:rPr>
              <a:t>How often does the state support attendance?</a:t>
            </a:r>
          </a:p>
          <a:p>
            <a:pPr marL="0" marR="0" lvl="0" indent="0">
              <a:lnSpc>
                <a:spcPct val="100000"/>
              </a:lnSpc>
              <a:spcAft>
                <a:spcPts val="0"/>
              </a:spcAft>
              <a:buNone/>
            </a:pPr>
            <a:r>
              <a:rPr lang="en-US" sz="5600" dirty="0">
                <a:solidFill>
                  <a:srgbClr val="0070C0"/>
                </a:solidFill>
                <a:latin typeface="+mj-lt"/>
              </a:rPr>
              <a:t>One conference attendance per biennium (every 2 years) per agency. </a:t>
            </a:r>
            <a:r>
              <a:rPr lang="en-US" sz="6000" dirty="0"/>
              <a:t>Current biennium is 23/25 will end June 30</a:t>
            </a:r>
            <a:r>
              <a:rPr lang="en-US" sz="6000" baseline="30000" dirty="0"/>
              <a:t>th</a:t>
            </a:r>
            <a:r>
              <a:rPr lang="en-US" sz="6000" dirty="0"/>
              <a:t> 25, Next 24/27 biennium will start July1, 2025 and end June 30</a:t>
            </a:r>
            <a:r>
              <a:rPr lang="en-US" sz="6000" baseline="30000" dirty="0"/>
              <a:t>th</a:t>
            </a:r>
            <a:r>
              <a:rPr lang="en-US" sz="6000" dirty="0"/>
              <a:t> 2027</a:t>
            </a:r>
            <a:endParaRPr lang="en-US" sz="5600" dirty="0">
              <a:solidFill>
                <a:srgbClr val="0070C0"/>
              </a:solidFill>
              <a:latin typeface="+mj-lt"/>
            </a:endParaRPr>
          </a:p>
          <a:p>
            <a:pPr marL="457200" lvl="1" indent="0">
              <a:spcBef>
                <a:spcPts val="0"/>
              </a:spcBef>
              <a:buNone/>
            </a:pPr>
            <a:endParaRPr lang="en-US" sz="3200" dirty="0">
              <a:solidFill>
                <a:srgbClr val="1F497D"/>
              </a:solidFill>
              <a:latin typeface="+mj-lt"/>
            </a:endParaRPr>
          </a:p>
          <a:p>
            <a:pPr marL="0" indent="0">
              <a:lnSpc>
                <a:spcPct val="100000"/>
              </a:lnSpc>
              <a:buNone/>
            </a:pPr>
            <a:r>
              <a:rPr lang="en-US" sz="5600" b="1" dirty="0">
                <a:solidFill>
                  <a:srgbClr val="1F497D"/>
                </a:solidFill>
                <a:latin typeface="+mj-lt"/>
              </a:rPr>
              <a:t>How can Local Agencies verify pre-approval of travel?</a:t>
            </a:r>
          </a:p>
          <a:p>
            <a:pPr marL="0" marR="0" lvl="0" indent="0">
              <a:spcBef>
                <a:spcPts val="0"/>
              </a:spcBef>
              <a:spcAft>
                <a:spcPts val="0"/>
              </a:spcAft>
              <a:buNone/>
            </a:pPr>
            <a:r>
              <a:rPr lang="en-US" sz="5600" dirty="0">
                <a:solidFill>
                  <a:srgbClr val="0070C0"/>
                </a:solidFill>
                <a:latin typeface="+mj-lt"/>
              </a:rPr>
              <a:t>Email your assigned Nutrition Consultant to notify the State WIC office. </a:t>
            </a:r>
            <a:r>
              <a:rPr lang="en-US" sz="3200" dirty="0">
                <a:solidFill>
                  <a:srgbClr val="0070C0"/>
                </a:solidFill>
                <a:latin typeface="+mj-lt"/>
              </a:rPr>
              <a:t>This is to ensure this is only used once per biennium and to receive confirmation that the selected conference travel will be reimbursed. </a:t>
            </a:r>
            <a:endParaRPr lang="en-US" sz="3200" dirty="0">
              <a:solidFill>
                <a:srgbClr val="1F497D"/>
              </a:solidFill>
              <a:latin typeface="+mj-lt"/>
            </a:endParaRPr>
          </a:p>
          <a:p>
            <a:endParaRPr lang="en-US" dirty="0"/>
          </a:p>
        </p:txBody>
      </p:sp>
      <p:sp>
        <p:nvSpPr>
          <p:cNvPr id="4" name="Slide Number Placeholder 3"/>
          <p:cNvSpPr>
            <a:spLocks noGrp="1"/>
          </p:cNvSpPr>
          <p:nvPr>
            <p:ph type="sldNum" sz="quarter" idx="5"/>
          </p:nvPr>
        </p:nvSpPr>
        <p:spPr/>
        <p:txBody>
          <a:bodyPr/>
          <a:lstStyle/>
          <a:p>
            <a:fld id="{09A251F5-A8EE-4E51-918E-5E89538E8D36}" type="slidenum">
              <a:rPr lang="en-US" smtClean="0"/>
              <a:t>33</a:t>
            </a:fld>
            <a:endParaRPr lang="en-US"/>
          </a:p>
        </p:txBody>
      </p:sp>
    </p:spTree>
    <p:extLst>
      <p:ext uri="{BB962C8B-B14F-4D97-AF65-F5344CB8AC3E}">
        <p14:creationId xmlns:p14="http://schemas.microsoft.com/office/powerpoint/2010/main" val="1014615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sz="1200" b="1" dirty="0">
                <a:latin typeface="+mj-lt"/>
              </a:rPr>
              <a:t>What needs to be paid out of pocket by the person/agency?</a:t>
            </a:r>
          </a:p>
          <a:p>
            <a:pPr marL="0" indent="0">
              <a:lnSpc>
                <a:spcPct val="110000"/>
              </a:lnSpc>
              <a:spcBef>
                <a:spcPts val="0"/>
              </a:spcBef>
              <a:buNone/>
            </a:pPr>
            <a:r>
              <a:rPr lang="en-US" sz="1200" dirty="0">
                <a:latin typeface="+mj-lt"/>
              </a:rPr>
              <a:t>The local agency must pay first and then will be reimbursed. State WIC </a:t>
            </a:r>
            <a:r>
              <a:rPr lang="en-US" sz="1200" b="1" u="sng" dirty="0">
                <a:latin typeface="+mj-lt"/>
              </a:rPr>
              <a:t>CANNOT</a:t>
            </a:r>
            <a:r>
              <a:rPr lang="en-US" sz="1200" dirty="0">
                <a:latin typeface="+mj-lt"/>
              </a:rPr>
              <a:t> reimburse individuals. </a:t>
            </a:r>
          </a:p>
          <a:p>
            <a:pPr marL="0" indent="0">
              <a:lnSpc>
                <a:spcPct val="110000"/>
              </a:lnSpc>
              <a:buNone/>
            </a:pPr>
            <a:endParaRPr lang="en-US" sz="1200" b="1" dirty="0">
              <a:latin typeface="+mj-lt"/>
            </a:endParaRPr>
          </a:p>
          <a:p>
            <a:pPr marL="0" indent="0">
              <a:lnSpc>
                <a:spcPct val="110000"/>
              </a:lnSpc>
              <a:buNone/>
            </a:pPr>
            <a:r>
              <a:rPr lang="en-US" sz="1200" b="1" dirty="0">
                <a:latin typeface="+mj-lt"/>
              </a:rPr>
              <a:t>What are allowable expenses?</a:t>
            </a:r>
          </a:p>
          <a:p>
            <a:pPr marL="0" indent="0">
              <a:lnSpc>
                <a:spcPct val="110000"/>
              </a:lnSpc>
              <a:spcBef>
                <a:spcPts val="0"/>
              </a:spcBef>
              <a:buNone/>
            </a:pPr>
            <a:r>
              <a:rPr lang="en-US" sz="1200" dirty="0">
                <a:latin typeface="+mj-lt"/>
              </a:rPr>
              <a:t>Registration, travel costs (air, baggage, and shuttle/taxi), hotel, and per diem meals. Hotel, mileage and per diem are reimbursed at </a:t>
            </a:r>
            <a:r>
              <a:rPr lang="en-US" sz="1200" dirty="0">
                <a:latin typeface="+mj-lt"/>
                <a:hlinkClick r:id="rId3"/>
              </a:rPr>
              <a:t>GSA rates</a:t>
            </a:r>
            <a:r>
              <a:rPr lang="en-US" sz="1200" dirty="0">
                <a:latin typeface="+mj-lt"/>
              </a:rPr>
              <a:t>.</a:t>
            </a:r>
          </a:p>
          <a:p>
            <a:pPr marL="0" indent="0">
              <a:lnSpc>
                <a:spcPct val="110000"/>
              </a:lnSpc>
              <a:buNone/>
            </a:pPr>
            <a:endParaRPr lang="en-US" sz="1200" b="1" dirty="0">
              <a:latin typeface="+mj-lt"/>
            </a:endParaRPr>
          </a:p>
          <a:p>
            <a:pPr marL="0" indent="0">
              <a:lnSpc>
                <a:spcPct val="110000"/>
              </a:lnSpc>
              <a:buNone/>
            </a:pPr>
            <a:r>
              <a:rPr lang="en-US" sz="1200" b="1" dirty="0">
                <a:latin typeface="+mj-lt"/>
              </a:rPr>
              <a:t>Who does the form get submitted to?</a:t>
            </a:r>
          </a:p>
          <a:p>
            <a:pPr marL="0" indent="0">
              <a:lnSpc>
                <a:spcPct val="110000"/>
              </a:lnSpc>
              <a:spcBef>
                <a:spcPts val="0"/>
              </a:spcBef>
              <a:buNone/>
            </a:pPr>
            <a:r>
              <a:rPr lang="en-US" sz="1200" dirty="0">
                <a:latin typeface="+mj-lt"/>
              </a:rPr>
              <a:t>Tove Larsen</a:t>
            </a:r>
          </a:p>
          <a:p>
            <a:pPr marL="0" indent="0">
              <a:lnSpc>
                <a:spcPct val="110000"/>
              </a:lnSpc>
              <a:spcBef>
                <a:spcPts val="0"/>
              </a:spcBef>
              <a:buNone/>
            </a:pPr>
            <a:endParaRPr lang="en-US" sz="1200" dirty="0">
              <a:latin typeface="+mj-lt"/>
            </a:endParaRPr>
          </a:p>
          <a:p>
            <a:pPr marL="0" indent="0">
              <a:lnSpc>
                <a:spcPct val="110000"/>
              </a:lnSpc>
              <a:buNone/>
            </a:pPr>
            <a:r>
              <a:rPr lang="en-US" sz="1200" b="1" dirty="0">
                <a:latin typeface="+mj-lt"/>
              </a:rPr>
              <a:t>What is the reimbursement process?</a:t>
            </a:r>
          </a:p>
          <a:p>
            <a:pPr marL="0" indent="0">
              <a:lnSpc>
                <a:spcPct val="110000"/>
              </a:lnSpc>
              <a:spcBef>
                <a:spcPts val="0"/>
              </a:spcBef>
              <a:buNone/>
            </a:pPr>
            <a:r>
              <a:rPr lang="en-US" sz="1200" dirty="0">
                <a:latin typeface="+mj-lt"/>
              </a:rPr>
              <a:t>Complete the reimbursement form and submit it to Tove Larsen as soon as possible after the conference – and within 4 weeks of attendance. Significantly delayed submission may not be paid</a:t>
            </a:r>
            <a:r>
              <a:rPr lang="en-US" sz="100" dirty="0">
                <a:latin typeface="+mj-lt"/>
              </a:rPr>
              <a:t>. </a:t>
            </a:r>
          </a:p>
          <a:p>
            <a:pPr marL="0" indent="0">
              <a:lnSpc>
                <a:spcPct val="110000"/>
              </a:lnSpc>
              <a:spcBef>
                <a:spcPts val="0"/>
              </a:spcBef>
              <a:buNone/>
            </a:pPr>
            <a:endParaRPr lang="en-US" sz="100" dirty="0">
              <a:latin typeface="+mj-lt"/>
            </a:endParaRPr>
          </a:p>
          <a:p>
            <a:pPr marL="0" indent="0">
              <a:lnSpc>
                <a:spcPct val="110000"/>
              </a:lnSpc>
              <a:spcBef>
                <a:spcPts val="0"/>
              </a:spcBef>
              <a:buNone/>
            </a:pPr>
            <a:r>
              <a:rPr lang="en-US" sz="100" dirty="0">
                <a:latin typeface="+mj-lt"/>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09A251F5-A8EE-4E51-918E-5E89538E8D36}" type="slidenum">
              <a:rPr lang="en-US" smtClean="0"/>
              <a:t>34</a:t>
            </a:fld>
            <a:endParaRPr lang="en-US"/>
          </a:p>
        </p:txBody>
      </p:sp>
    </p:spTree>
    <p:extLst>
      <p:ext uri="{BB962C8B-B14F-4D97-AF65-F5344CB8AC3E}">
        <p14:creationId xmlns:p14="http://schemas.microsoft.com/office/powerpoint/2010/main" val="2677788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cap="none" dirty="0"/>
              <a:t>Additional funding in certain circumstances is available (info can be found on the </a:t>
            </a:r>
            <a:r>
              <a:rPr lang="en-US" dirty="0"/>
              <a:t>WIC coordinator resource page under fiscal resources)</a:t>
            </a:r>
            <a:endParaRPr lang="en-US" cap="none" dirty="0"/>
          </a:p>
          <a:p>
            <a:endParaRPr lang="en-US" cap="none" dirty="0"/>
          </a:p>
          <a:p>
            <a:pPr marL="171450" indent="-171450">
              <a:buFont typeface="Arial" panose="020B0604020202020204" pitchFamily="34" charset="0"/>
              <a:buChar char="•"/>
            </a:pPr>
            <a:r>
              <a:rPr lang="en-US" dirty="0"/>
              <a:t>If your agency is moving or expanding, you can apply for financial support for State purchased</a:t>
            </a:r>
          </a:p>
          <a:p>
            <a:pPr marL="0" indent="0">
              <a:buFontTx/>
              <a:buNone/>
            </a:pPr>
            <a:r>
              <a:rPr lang="en-US" dirty="0"/>
              <a:t>    Items up to $5,000. Work with your assigned nutrition consultant to learn more about the requirements and application process.</a:t>
            </a:r>
          </a:p>
          <a:p>
            <a:pPr marL="628650" lvl="1" indent="-171450">
              <a:buFont typeface="Arial" panose="020B0604020202020204" pitchFamily="34" charset="0"/>
              <a:buChar char="•"/>
            </a:pPr>
            <a:r>
              <a:rPr lang="en-US" dirty="0"/>
              <a:t>The State will purchase items for you. </a:t>
            </a:r>
          </a:p>
          <a:p>
            <a:pPr marL="628650" lvl="1" indent="-171450">
              <a:buFont typeface="Arial" panose="020B0604020202020204" pitchFamily="34" charset="0"/>
              <a:buChar char="•"/>
            </a:pPr>
            <a:r>
              <a:rPr lang="en-US" dirty="0"/>
              <a:t>You send the state a description and item number and all the details and then the state purchaser will order the items and have them shipped to you. This is a newer process as changing a state contract amount is very difficult now. </a:t>
            </a:r>
          </a:p>
          <a:p>
            <a:pPr marL="628650" lvl="1" indent="-171450">
              <a:buFont typeface="Arial" panose="020B0604020202020204" pitchFamily="34" charset="0"/>
              <a:buChar char="•"/>
            </a:pPr>
            <a:r>
              <a:rPr lang="en-US" dirty="0"/>
              <a:t>Amazon is NOT a place the State can use to make purchases. </a:t>
            </a:r>
          </a:p>
          <a:p>
            <a:pPr marL="628650" lvl="1" indent="-171450">
              <a:buFont typeface="Arial" panose="020B0604020202020204" pitchFamily="34" charset="0"/>
              <a:buChar char="•"/>
            </a:pPr>
            <a:r>
              <a:rPr lang="en-US" dirty="0"/>
              <a:t>This grant does not cover building for expansion or remodel. This grant does have limitations about office furniture and equipment that it can cover. Can’t cover building costs </a:t>
            </a:r>
            <a:r>
              <a:rPr lang="en-US" dirty="0" err="1"/>
              <a:t>e.g</a:t>
            </a:r>
            <a:r>
              <a:rPr lang="en-US" dirty="0"/>
              <a:t> for built-in cabinets etc.</a:t>
            </a:r>
          </a:p>
          <a:p>
            <a:endParaRPr lang="en-US" sz="800" dirty="0"/>
          </a:p>
          <a:p>
            <a:pPr marL="171450" indent="-171450">
              <a:buFont typeface="Arial" panose="020B0604020202020204" pitchFamily="34" charset="0"/>
              <a:buChar char="•"/>
            </a:pPr>
            <a:r>
              <a:rPr lang="en-US" dirty="0"/>
              <a:t>Small agencies can complete apply to receive financial support of up to 30 hours of training time for a new WIC nutritionist. If you work in a small agency and you need to hire a new nutritionist that is a resource available to you. </a:t>
            </a:r>
          </a:p>
          <a:p>
            <a:endParaRPr lang="en-US" sz="800" dirty="0"/>
          </a:p>
          <a:p>
            <a:pPr marL="171450" indent="-171450">
              <a:buFont typeface="Arial" panose="020B0604020202020204" pitchFamily="34" charset="0"/>
              <a:buChar char="•"/>
            </a:pPr>
            <a:r>
              <a:rPr lang="en-US" dirty="0"/>
              <a:t>Reimbursement for IBCLC (International Board-Certified Lactation Consultant) certification or recertification for qualified WIC staff is also covered.  Approval for reimbursement must be obtained by the State WIC office and your assigned NC or Korina Skaff, can facilitate this.</a:t>
            </a:r>
          </a:p>
          <a:p>
            <a:endParaRPr lang="en-US" sz="800" dirty="0"/>
          </a:p>
          <a:p>
            <a:pPr marL="171450" indent="-171450">
              <a:buFont typeface="Arial" panose="020B0604020202020204" pitchFamily="34" charset="0"/>
              <a:buChar char="•"/>
            </a:pPr>
            <a:r>
              <a:rPr lang="en-US" dirty="0"/>
              <a:t>The State WIC office will sometimes offer one-time funding or mini-grants for specific projects. Reimbursement requirements will be provided when the funds are offered.</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857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cap="none"/>
              <a:t>Allowable WIC Expenses</a:t>
            </a:r>
          </a:p>
          <a:p>
            <a:endParaRPr lang="en-US" sz="1200" cap="none"/>
          </a:p>
          <a:p>
            <a:r>
              <a:rPr lang="en-US"/>
              <a:t>Cost allocation – this can include direct and indirect costs</a:t>
            </a:r>
          </a:p>
          <a:p>
            <a:r>
              <a:rPr lang="en-US"/>
              <a:t>- Local program overhead is often paid by cost allocation. </a:t>
            </a:r>
          </a:p>
          <a:p>
            <a:r>
              <a:rPr lang="en-US"/>
              <a:t>- Overhead can include rent, utilities, legal services, accounting services, administration, personnel/payroll services, county administration, etc.  </a:t>
            </a:r>
          </a:p>
          <a:p>
            <a:r>
              <a:rPr lang="en-US"/>
              <a:t>- Cost allocation needs to be necessary and reasonable.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734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rgbClr val="000000"/>
                </a:solidFill>
              </a:rPr>
              <a:t>Incentive purchases</a:t>
            </a:r>
          </a:p>
          <a:p>
            <a:pPr marL="0" indent="0">
              <a:buNone/>
            </a:pPr>
            <a:endParaRPr lang="en-US" b="1" dirty="0">
              <a:solidFill>
                <a:srgbClr val="000000"/>
              </a:solidFill>
            </a:endParaRPr>
          </a:p>
          <a:p>
            <a:pPr marL="0" indent="0">
              <a:buNone/>
            </a:pPr>
            <a:r>
              <a:rPr lang="en-US" b="0" dirty="0">
                <a:solidFill>
                  <a:srgbClr val="000000"/>
                </a:solidFill>
              </a:rPr>
              <a:t>There are a lot of rules around this</a:t>
            </a:r>
          </a:p>
          <a:p>
            <a:pPr marL="0" indent="0">
              <a:buNone/>
            </a:pPr>
            <a:r>
              <a:rPr lang="en-US" dirty="0">
                <a:solidFill>
                  <a:srgbClr val="000000"/>
                </a:solidFill>
              </a:rPr>
              <a:t>Incentive/promotional items for participant nutrition education are allowed under certain parameters. </a:t>
            </a:r>
          </a:p>
          <a:p>
            <a:pPr marL="628650" lvl="1" indent="-171450">
              <a:buFont typeface="Arial" panose="020B0604020202020204" pitchFamily="34" charset="0"/>
              <a:buChar char="•"/>
            </a:pPr>
            <a:r>
              <a:rPr lang="en-US" dirty="0">
                <a:solidFill>
                  <a:srgbClr val="000000"/>
                </a:solidFill>
              </a:rPr>
              <a:t>See </a:t>
            </a:r>
            <a:r>
              <a:rPr lang="en-US" dirty="0">
                <a:solidFill>
                  <a:srgbClr val="000000"/>
                </a:solidFill>
                <a:hlinkClick r:id="rId3"/>
              </a:rPr>
              <a:t>Policy 460 Program Incentive Items</a:t>
            </a:r>
            <a:r>
              <a:rPr lang="en-US" dirty="0">
                <a:solidFill>
                  <a:srgbClr val="000000"/>
                </a:solidFill>
              </a:rPr>
              <a:t>.</a:t>
            </a:r>
          </a:p>
          <a:p>
            <a:pPr marL="628650" lvl="1" indent="-171450">
              <a:buFont typeface="Arial" panose="020B0604020202020204" pitchFamily="34" charset="0"/>
              <a:buChar char="•"/>
            </a:pPr>
            <a:r>
              <a:rPr lang="en-US" dirty="0">
                <a:solidFill>
                  <a:srgbClr val="000000"/>
                </a:solidFill>
              </a:rPr>
              <a:t>Contact your assigned NC with any questions</a:t>
            </a:r>
          </a:p>
          <a:p>
            <a:pPr marL="628650" lvl="1" indent="-171450">
              <a:buFont typeface="Arial" panose="020B0604020202020204" pitchFamily="34" charset="0"/>
              <a:buChar char="•"/>
            </a:pPr>
            <a:r>
              <a:rPr lang="en-US" dirty="0" err="1">
                <a:solidFill>
                  <a:srgbClr val="000000"/>
                </a:solidFill>
              </a:rPr>
              <a:t>E.g</a:t>
            </a:r>
            <a:r>
              <a:rPr lang="en-US" dirty="0">
                <a:solidFill>
                  <a:srgbClr val="000000"/>
                </a:solidFill>
              </a:rPr>
              <a:t> something that comes up a lot on fiscal reviews is say for instance a staff retires after working there for 25 years. They want to purchase a $600 nice gift because they’ve done a fabulous job, and they want to say thank you for all the years of service. They could be something that they could buy out of county funds or different agency funds and they would report that under the non-OHA/PHD revenue to support it and the expense so that it’s not included as a WIC expense because that would be an unallowable cost.</a:t>
            </a:r>
          </a:p>
          <a:p>
            <a:pPr lvl="1">
              <a:buFont typeface="Wingdings" panose="05000000000000000000" pitchFamily="2" charset="2"/>
              <a:buChar char="§"/>
            </a:pPr>
            <a:endParaRPr lang="en-US" dirty="0">
              <a:solidFill>
                <a:srgbClr val="000000"/>
              </a:solidFill>
            </a:endParaRPr>
          </a:p>
          <a:p>
            <a:r>
              <a:rPr lang="en-US" dirty="0"/>
              <a:t>What is a capital expenditure?</a:t>
            </a:r>
          </a:p>
          <a:p>
            <a:r>
              <a:rPr lang="en-US" dirty="0"/>
              <a:t> • WIC program use of NSA funds to acquire, increase, or extend the life of agency assets. Examples</a:t>
            </a:r>
          </a:p>
          <a:p>
            <a:r>
              <a:rPr lang="en-US"/>
              <a:t>    include </a:t>
            </a:r>
            <a:r>
              <a:rPr lang="en-US" dirty="0"/>
              <a:t>purchasing a WIC van, medical equipment, updating computer equipment.</a:t>
            </a:r>
          </a:p>
          <a:p>
            <a:r>
              <a:rPr lang="en-US" dirty="0"/>
              <a:t> • The purchased item must yield a benefit of two or more years.</a:t>
            </a:r>
          </a:p>
          <a:p>
            <a:endParaRPr lang="en-US" dirty="0"/>
          </a:p>
          <a:p>
            <a:r>
              <a:rPr lang="en-US" dirty="0"/>
              <a:t>There are a couple of documents, on the WIC coordinators page under fiscal resources. There is a document that explains the process instructions and another to request the capital expenditure. Contact your assigned NC for pre-approval.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783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10000"/>
              </a:lnSpc>
            </a:pPr>
            <a:r>
              <a:rPr lang="en-US" dirty="0"/>
              <a:t>A fiscal compliance review is conducted at the same time as your local agency review and is to </a:t>
            </a:r>
          </a:p>
          <a:p>
            <a:pPr marL="628650" lvl="1" indent="-171450">
              <a:lnSpc>
                <a:spcPct val="110000"/>
              </a:lnSpc>
              <a:buFontTx/>
              <a:buChar char="-"/>
            </a:pPr>
            <a:r>
              <a:rPr lang="en-US" dirty="0"/>
              <a:t>provide assurance that the local WIC agency has an accounting system with proper internal controls </a:t>
            </a:r>
          </a:p>
          <a:p>
            <a:pPr marL="628650" lvl="1" indent="-171450">
              <a:lnSpc>
                <a:spcPct val="110000"/>
              </a:lnSpc>
              <a:buFontTx/>
              <a:buChar char="-"/>
            </a:pPr>
            <a:r>
              <a:rPr lang="en-US" dirty="0"/>
              <a:t>identify and report revenues, expenditures and equipment provided by federal and state funds through OHA.</a:t>
            </a:r>
          </a:p>
          <a:p>
            <a:pPr marL="457200" lvl="1" indent="0">
              <a:lnSpc>
                <a:spcPct val="110000"/>
              </a:lnSpc>
              <a:buNone/>
            </a:pPr>
            <a:r>
              <a:rPr lang="en-US" dirty="0"/>
              <a:t> </a:t>
            </a:r>
          </a:p>
          <a:p>
            <a:pPr lvl="1">
              <a:lnSpc>
                <a:spcPct val="110000"/>
              </a:lnSpc>
            </a:pPr>
            <a:r>
              <a:rPr lang="en-US" dirty="0"/>
              <a:t>A period is selected for conducting the review and the accounting transactions for that period will be evaluated for accuracy and compliance with applicable federal and state regulations, state WIC policies and local policies and procedures.</a:t>
            </a:r>
          </a:p>
          <a:p>
            <a:pPr lvl="1">
              <a:lnSpc>
                <a:spcPct val="110000"/>
              </a:lnSpc>
            </a:pPr>
            <a:endParaRPr lang="en-US" dirty="0"/>
          </a:p>
          <a:p>
            <a:pPr lvl="1">
              <a:lnSpc>
                <a:spcPct val="110000"/>
              </a:lnSpc>
            </a:pPr>
            <a:r>
              <a:rPr lang="en-US" dirty="0"/>
              <a:t>Instances of noncompliance, material discrepancies and other irregularities are considered findings of the review for which management response and corrective action is required.</a:t>
            </a:r>
          </a:p>
          <a:p>
            <a:endParaRPr lang="en-US" dirty="0"/>
          </a:p>
          <a:p>
            <a:r>
              <a:rPr lang="en-US" dirty="0"/>
              <a:t>And these are the 3 different programs that will be reviewed </a:t>
            </a:r>
          </a:p>
          <a:p>
            <a:pPr marL="171450" indent="-171450">
              <a:buFont typeface="Arial" panose="020B0604020202020204" pitchFamily="34" charset="0"/>
              <a:buChar char="•"/>
            </a:pPr>
            <a:r>
              <a:rPr lang="en-US" dirty="0"/>
              <a:t>WIC</a:t>
            </a:r>
          </a:p>
          <a:p>
            <a:pPr marL="171450" indent="-171450">
              <a:buFont typeface="Arial" panose="020B0604020202020204" pitchFamily="34" charset="0"/>
              <a:buChar char="•"/>
            </a:pPr>
            <a:r>
              <a:rPr lang="en-US" dirty="0"/>
              <a:t>Farm Direct</a:t>
            </a:r>
          </a:p>
          <a:p>
            <a:pPr marL="171450" indent="-171450">
              <a:buFont typeface="Arial" panose="020B0604020202020204" pitchFamily="34" charset="0"/>
              <a:buChar char="•"/>
            </a:pPr>
            <a:r>
              <a:rPr lang="en-US" dirty="0"/>
              <a:t>and Breastfeeding Peer Counseling if applicable</a:t>
            </a:r>
          </a:p>
          <a:p>
            <a:pPr lvl="1">
              <a:lnSpc>
                <a:spcPct val="110000"/>
              </a:lnSpc>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26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the fiscal policies referenced in this presentation</a:t>
            </a:r>
          </a:p>
          <a:p>
            <a:r>
              <a:rPr lang="en-US"/>
              <a:t>all the links are active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96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USDA distributes 4 types of funds</a:t>
            </a:r>
          </a:p>
          <a:p>
            <a:pPr marL="171450" indent="-171450">
              <a:buFontTx/>
              <a:buChar char="-"/>
            </a:pPr>
            <a:r>
              <a:rPr lang="en-US" dirty="0"/>
              <a:t>NSA (Nutrition Services and Administration) funding is used to pay for things like program administration, staffing, overhead, and paying for WIC services other than food.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Food funding is what the State uses to pay for the WIC food benefits. Food dollars are also used by the State to purchase the breast pumps that the local agencies order.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BFPC dollars don’t apply to most and currently only 4 agencies get these funds in 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Farm Direct Dollars.</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OHA passes on the NSA, Farm direct and BF Peer Counseling dollars (if applicable) to the Local agencies for their program operations.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food dollars don’t pass through to the local agency and do not come out of Local agencies NSA grant. </a:t>
            </a:r>
            <a:r>
              <a:rPr lang="en-US" sz="1200" kern="1200" dirty="0">
                <a:solidFill>
                  <a:prstClr val="black"/>
                </a:solidFill>
                <a:latin typeface="Gill Sans MT" panose="020B0502020104020203"/>
                <a:ea typeface="+mn-ea"/>
                <a:cs typeface="+mn-cs"/>
              </a:rPr>
              <a:t>OHA uses food funding to handle all reimbursement of vendors for food benefits.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960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 to the coordinator page that is active.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This is what the WIC coordinator page looks like under the fiscal overview section.</a:t>
            </a:r>
          </a:p>
          <a:p>
            <a:r>
              <a:rPr lang="en-US" dirty="0"/>
              <a:t>All the forms and applications referenced in this training are listed in this section.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873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rPr>
              <a:t>Your assigned state nutrition consultant can answer many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rPr>
              <a:t>For more specific questions, contact the state office to reach the following:</a:t>
            </a:r>
          </a:p>
          <a:p>
            <a:pPr marL="0" algn="l" rtl="0" eaLnBrk="1" fontAlgn="t" latinLnBrk="0" hangingPunct="1">
              <a:spcBef>
                <a:spcPts val="0"/>
              </a:spcBef>
              <a:spcAft>
                <a:spcPts val="0"/>
              </a:spcAft>
            </a:pPr>
            <a:r>
              <a:rPr lang="en-US" sz="1200" b="1" i="0" u="none" strike="noStrike" kern="1200">
                <a:solidFill>
                  <a:srgbClr val="FFFFFF"/>
                </a:solidFill>
                <a:effectLst/>
                <a:latin typeface="Gill Sans MT" panose="020B0502020104020203" pitchFamily="34" charset="0"/>
              </a:rPr>
              <a:t>Budget questions </a:t>
            </a:r>
            <a:r>
              <a:rPr lang="en-US" sz="1200" b="0" i="0" u="none" strike="noStrike" kern="1200">
                <a:solidFill>
                  <a:srgbClr val="FFFFFF"/>
                </a:solidFill>
                <a:effectLst/>
                <a:latin typeface="Gill Sans MT" panose="020B0502020104020203" pitchFamily="34" charset="0"/>
              </a:rPr>
              <a:t>- Fiscal Coordinator – Karen Shi</a:t>
            </a:r>
            <a:endParaRPr lang="en-US" sz="1200" b="0" i="0" u="none" strike="noStrike">
              <a:effectLst/>
              <a:latin typeface="Arial" panose="020B0604020202020204" pitchFamily="34" charset="0"/>
            </a:endParaRPr>
          </a:p>
          <a:p>
            <a:pPr marL="0" algn="l" rtl="0" eaLnBrk="1" fontAlgn="t" latinLnBrk="0" hangingPunct="1">
              <a:spcBef>
                <a:spcPts val="0"/>
              </a:spcBef>
              <a:spcAft>
                <a:spcPts val="0"/>
              </a:spcAft>
            </a:pPr>
            <a:r>
              <a:rPr lang="en-US" sz="1200" b="1" i="0" u="none" strike="noStrike" kern="1200">
                <a:solidFill>
                  <a:srgbClr val="000000"/>
                </a:solidFill>
                <a:effectLst/>
                <a:latin typeface="Gill Sans MT" panose="020B0502020104020203" pitchFamily="34" charset="0"/>
              </a:rPr>
              <a:t>Time studies </a:t>
            </a:r>
            <a:r>
              <a:rPr lang="en-US" sz="1200" b="0" i="0" u="none" strike="noStrike" kern="1200">
                <a:solidFill>
                  <a:srgbClr val="000000"/>
                </a:solidFill>
                <a:effectLst/>
                <a:latin typeface="Gill Sans MT" panose="020B0502020104020203" pitchFamily="34" charset="0"/>
              </a:rPr>
              <a:t>- Fiscal Analyst – Tove Larsen</a:t>
            </a:r>
            <a:endParaRPr lang="en-US" sz="1200" b="0" i="0" u="none" strike="noStrike">
              <a:effectLst/>
              <a:latin typeface="Arial" panose="020B0604020202020204" pitchFamily="34" charset="0"/>
            </a:endParaRPr>
          </a:p>
          <a:p>
            <a:pPr marL="0" algn="l" rtl="0" eaLnBrk="1" fontAlgn="t" latinLnBrk="0" hangingPunct="1">
              <a:spcBef>
                <a:spcPts val="0"/>
              </a:spcBef>
              <a:spcAft>
                <a:spcPts val="0"/>
              </a:spcAft>
            </a:pPr>
            <a:r>
              <a:rPr lang="en-US" sz="1200" b="1" i="0" u="none" strike="noStrike" kern="1200">
                <a:solidFill>
                  <a:srgbClr val="000000"/>
                </a:solidFill>
                <a:effectLst/>
                <a:latin typeface="Gill Sans MT" panose="020B0502020104020203" pitchFamily="34" charset="0"/>
              </a:rPr>
              <a:t>Travel reimbursements </a:t>
            </a:r>
            <a:r>
              <a:rPr lang="en-US" sz="1200" b="0" i="0" u="none" strike="noStrike" kern="1200">
                <a:solidFill>
                  <a:srgbClr val="000000"/>
                </a:solidFill>
                <a:effectLst/>
                <a:latin typeface="Gill Sans MT" panose="020B0502020104020203" pitchFamily="34" charset="0"/>
              </a:rPr>
              <a:t>- Fiscal Analyst – Tove Larsen and Branwyn Phillips </a:t>
            </a:r>
          </a:p>
          <a:p>
            <a:pPr marL="0" algn="l" rtl="0" eaLnBrk="1" fontAlgn="t" latinLnBrk="0" hangingPunct="1">
              <a:spcBef>
                <a:spcPts val="0"/>
              </a:spcBef>
              <a:spcAft>
                <a:spcPts val="0"/>
              </a:spcAft>
            </a:pPr>
            <a:r>
              <a:rPr lang="en-US" sz="1200" b="1" i="0" u="none" strike="noStrike" kern="1200">
                <a:solidFill>
                  <a:srgbClr val="000000"/>
                </a:solidFill>
                <a:effectLst/>
                <a:latin typeface="Gill Sans MT" panose="020B0502020104020203" pitchFamily="34" charset="0"/>
              </a:rPr>
              <a:t>Quarterly expenditure reports </a:t>
            </a:r>
            <a:r>
              <a:rPr lang="en-US" sz="1200" b="0" i="0" u="none" strike="noStrike" kern="1200">
                <a:solidFill>
                  <a:srgbClr val="000000"/>
                </a:solidFill>
                <a:effectLst/>
                <a:latin typeface="Gill Sans MT" panose="020B0502020104020203" pitchFamily="34" charset="0"/>
              </a:rPr>
              <a:t>- Fiscal analyst at the LPHA team of the Public Health Director’s Office</a:t>
            </a:r>
            <a:endParaRPr lang="en-US" sz="1200" b="0" i="0" u="none" strike="noStrike">
              <a:effectLst/>
              <a:latin typeface="Arial" panose="020B0604020202020204" pitchFamily="34" charset="0"/>
            </a:endParaRPr>
          </a:p>
          <a:p>
            <a:pPr marL="0" algn="l" rtl="0" eaLnBrk="1" fontAlgn="t" latinLnBrk="0" hangingPunct="1">
              <a:spcBef>
                <a:spcPts val="0"/>
              </a:spcBef>
              <a:spcAft>
                <a:spcPts val="0"/>
              </a:spcAft>
            </a:pPr>
            <a:r>
              <a:rPr lang="en-US" sz="1200" b="1" i="0" u="none" strike="noStrike" kern="1200">
                <a:solidFill>
                  <a:srgbClr val="000000"/>
                </a:solidFill>
                <a:effectLst/>
                <a:latin typeface="Gill Sans MT" panose="020B0502020104020203" pitchFamily="34" charset="0"/>
              </a:rPr>
              <a:t>Fiscal monitoring </a:t>
            </a:r>
            <a:r>
              <a:rPr lang="en-US" sz="1200" b="0" i="0" u="none" strike="noStrike" kern="1200">
                <a:solidFill>
                  <a:srgbClr val="000000"/>
                </a:solidFill>
                <a:effectLst/>
                <a:latin typeface="Gill Sans MT" panose="020B0502020104020203" pitchFamily="34" charset="0"/>
              </a:rPr>
              <a:t>- State Fiscal Compliance Specialist - Toni Silbernagel</a:t>
            </a:r>
          </a:p>
          <a:p>
            <a:pPr marL="0" algn="l" rtl="0" eaLnBrk="1" fontAlgn="t" latinLnBrk="0" hangingPunct="1">
              <a:spcBef>
                <a:spcPts val="0"/>
              </a:spcBef>
              <a:spcAft>
                <a:spcPts val="0"/>
              </a:spcAft>
            </a:pPr>
            <a:endParaRPr lang="en-US" sz="1200" b="0" i="0" u="none" strike="noStrike" kern="1200">
              <a:solidFill>
                <a:srgbClr val="000000"/>
              </a:solidFill>
              <a:effectLst/>
              <a:latin typeface="Gill Sans MT" panose="020B05020201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276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let us know what you thought of this training. The link still works even if you are just reviewing the slides. All your input is valued and appreciated. </a:t>
            </a:r>
          </a:p>
        </p:txBody>
      </p:sp>
      <p:sp>
        <p:nvSpPr>
          <p:cNvPr id="4" name="Slide Number Placeholder 3"/>
          <p:cNvSpPr>
            <a:spLocks noGrp="1"/>
          </p:cNvSpPr>
          <p:nvPr>
            <p:ph type="sldNum" sz="quarter" idx="5"/>
          </p:nvPr>
        </p:nvSpPr>
        <p:spPr/>
        <p:txBody>
          <a:bodyPr/>
          <a:lstStyle/>
          <a:p>
            <a:fld id="{09A251F5-A8EE-4E51-918E-5E89538E8D36}" type="slidenum">
              <a:rPr lang="en-US" smtClean="0"/>
              <a:t>42</a:t>
            </a:fld>
            <a:endParaRPr lang="en-US"/>
          </a:p>
        </p:txBody>
      </p:sp>
    </p:spTree>
    <p:extLst>
      <p:ext uri="{BB962C8B-B14F-4D97-AF65-F5344CB8AC3E}">
        <p14:creationId xmlns:p14="http://schemas.microsoft.com/office/powerpoint/2010/main" val="129806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NSA and Food dollars are strictly Federal funds</a:t>
            </a:r>
          </a:p>
          <a:p>
            <a:pPr>
              <a:defRPr/>
            </a:pPr>
            <a:r>
              <a:rPr lang="en-US" dirty="0"/>
              <a:t>Farm Direct nutrition program is a little different as the State does add some general fund to the USDA award.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That means sometimes we have more money and sometimes we have less as the State looks at it every year and decides how much they will add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only time we will get State money otherwise all other moneys are federal dollars.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agencies, not all, get funds from different organizations to fund their operations.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98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OHA also gets formula rebates.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Oregon is part of a consortium with several other states.</a:t>
            </a:r>
          </a:p>
          <a:p>
            <a:pPr marL="171450" indent="-171450">
              <a:buFontTx/>
              <a:buChar char="-"/>
              <a:defRPr/>
            </a:pPr>
            <a:r>
              <a:rPr lang="en-US" dirty="0"/>
              <a:t>The group goes out for bid with the formula companies, every 5 years unless there is a contract extension, and they will tell the State how much they will provide the formula for and what the formula rebate will be.</a:t>
            </a:r>
          </a:p>
          <a:p>
            <a:pPr marL="171450" indent="-171450">
              <a:buFontTx/>
              <a:buChar char="-"/>
              <a:defRPr/>
            </a:pPr>
            <a:r>
              <a:rPr lang="en-US" dirty="0"/>
              <a:t>The rebate is based on the amount of formula WIC issues and that participants purchase.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rebate funds are part of the food dollars and not the NSA funds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49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the State determine how much NSA funds you receive.</a:t>
            </a:r>
          </a:p>
          <a:p>
            <a:endParaRPr lang="en-US"/>
          </a:p>
          <a:p>
            <a:r>
              <a:rPr lang="en-US"/>
              <a:t>One: is Assigned caseload….</a:t>
            </a:r>
          </a:p>
          <a:p>
            <a:pPr marL="171450" lvl="0" indent="-171450">
              <a:lnSpc>
                <a:spcPct val="100000"/>
              </a:lnSpc>
              <a:buFontTx/>
              <a:buChar char="-"/>
            </a:pPr>
            <a:r>
              <a:rPr lang="en-US" sz="1200"/>
              <a:t>Each agency is assigned a caseload number based on how many participants they have been serving and the need in their service area.</a:t>
            </a:r>
          </a:p>
          <a:p>
            <a:pPr marL="171450" lvl="0" indent="-171450">
              <a:lnSpc>
                <a:spcPct val="100000"/>
              </a:lnSpc>
              <a:buFontTx/>
              <a:buChar char="-"/>
            </a:pPr>
            <a:r>
              <a:rPr lang="en-US" sz="1200"/>
              <a:t>It determines your agency funding, and it is set by the state WIC office every year in April for grant funding starting July 1.</a:t>
            </a:r>
          </a:p>
          <a:p>
            <a:endParaRPr lang="en-US"/>
          </a:p>
          <a:p>
            <a:r>
              <a:rPr lang="en-US"/>
              <a:t>Two: is the per participant rate….</a:t>
            </a:r>
          </a:p>
          <a:p>
            <a:pPr lvl="0">
              <a:lnSpc>
                <a:spcPct val="100000"/>
              </a:lnSpc>
            </a:pPr>
            <a:r>
              <a:rPr lang="en-US" sz="1200" kern="1200">
                <a:latin typeface="+mn-lt"/>
              </a:rPr>
              <a:t>- The per participant rate is established by the state WIC office every year in April for grant funding starting July 1.</a:t>
            </a:r>
          </a:p>
          <a:p>
            <a:pPr lvl="0">
              <a:lnSpc>
                <a:spcPct val="100000"/>
              </a:lnSpc>
            </a:pPr>
            <a:r>
              <a:rPr lang="en-US" sz="1200" kern="1200">
                <a:latin typeface="+mn-lt"/>
              </a:rPr>
              <a:t> </a:t>
            </a:r>
          </a:p>
          <a:p>
            <a:pPr lvl="0">
              <a:lnSpc>
                <a:spcPct val="100000"/>
              </a:lnSpc>
            </a:pPr>
            <a:r>
              <a:rPr lang="en-US" sz="1200" kern="1200">
                <a:latin typeface="+mn-lt"/>
              </a:rPr>
              <a:t>The per participant rate and your assigned caseload determine the funding for your agency. </a:t>
            </a:r>
          </a:p>
          <a:p>
            <a:pPr lvl="0">
              <a:lnSpc>
                <a:spcPct val="100000"/>
              </a:lnSpc>
            </a:pPr>
            <a:r>
              <a:rPr lang="en-US" sz="1200" kern="1200">
                <a:solidFill>
                  <a:prstClr val="black">
                    <a:hueOff val="0"/>
                    <a:satOff val="0"/>
                    <a:lumOff val="0"/>
                    <a:alphaOff val="0"/>
                  </a:prstClr>
                </a:solidFill>
                <a:latin typeface="+mn-lt"/>
                <a:ea typeface="+mn-ea"/>
                <a:cs typeface="+mn-cs"/>
              </a:rPr>
              <a:t>Grant funding notification letters are sent from the state WIC office to agencies in May.</a:t>
            </a:r>
            <a:endParaRPr lang="en-US"/>
          </a:p>
        </p:txBody>
      </p:sp>
      <p:sp>
        <p:nvSpPr>
          <p:cNvPr id="4" name="Slide Number Placeholder 3"/>
          <p:cNvSpPr>
            <a:spLocks noGrp="1"/>
          </p:cNvSpPr>
          <p:nvPr>
            <p:ph type="sldNum" sz="quarter" idx="5"/>
          </p:nvPr>
        </p:nvSpPr>
        <p:spPr/>
        <p:txBody>
          <a:bodyPr/>
          <a:lstStyle/>
          <a:p>
            <a:fld id="{09A251F5-A8EE-4E51-918E-5E89538E8D36}" type="slidenum">
              <a:rPr lang="en-US" smtClean="0"/>
              <a:t>7</a:t>
            </a:fld>
            <a:endParaRPr lang="en-US"/>
          </a:p>
        </p:txBody>
      </p:sp>
    </p:spTree>
    <p:extLst>
      <p:ext uri="{BB962C8B-B14F-4D97-AF65-F5344CB8AC3E}">
        <p14:creationId xmlns:p14="http://schemas.microsoft.com/office/powerpoint/2010/main" val="251883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assigned caseload and per participant rate, smaller agencies receive additional money, and this is based on caseload tiers.</a:t>
            </a:r>
          </a:p>
          <a:p>
            <a:pPr marL="342900" indent="-342900" defTabSz="1236360">
              <a:lnSpc>
                <a:spcPct val="120000"/>
              </a:lnSpc>
              <a:spcBef>
                <a:spcPts val="1803"/>
              </a:spcBef>
              <a:buClr>
                <a:srgbClr val="4F81BD"/>
              </a:buClr>
              <a:buSzPct val="100000"/>
              <a:buFontTx/>
              <a:buChar char="-"/>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The amount varies each year depending on federal funding.  Agencies will be notified of the amount of the tier-based funding in </a:t>
            </a:r>
            <a:r>
              <a:rPr lang="en-US" sz="2400" dirty="0">
                <a:solidFill>
                  <a:prstClr val="black"/>
                </a:solidFill>
                <a:latin typeface="Aptos" panose="02110004020202020204"/>
              </a:rPr>
              <a:t>the WIC</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NSA Funding and Grant letter.  </a:t>
            </a:r>
            <a:endParaRPr lang="en-US" sz="2400" b="0" i="0" u="none" strike="noStrike" kern="1200" cap="none" spc="0" normalizeH="0" baseline="0" noProof="0" dirty="0">
              <a:ln>
                <a:noFill/>
              </a:ln>
              <a:solidFill>
                <a:prstClr val="black"/>
              </a:solidFill>
              <a:effectLst/>
              <a:uLnTx/>
              <a:uFillTx/>
              <a:latin typeface="Aptos" panose="02110004020202020204"/>
            </a:endParaRPr>
          </a:p>
          <a:p>
            <a:pPr marL="342900" marR="0" lvl="0" indent="-342900" algn="l" defTabSz="1236360" rtl="0" eaLnBrk="1" fontAlgn="auto" latinLnBrk="0" hangingPunct="1">
              <a:lnSpc>
                <a:spcPct val="120000"/>
              </a:lnSpc>
              <a:spcBef>
                <a:spcPts val="1803"/>
              </a:spcBef>
              <a:spcAft>
                <a:spcPts val="0"/>
              </a:spcAft>
              <a:buClr>
                <a:srgbClr val="4F81BD"/>
              </a:buClr>
              <a:buSzPct val="100000"/>
              <a:buFontTx/>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These are the minimum amount agencies will receive. </a:t>
            </a:r>
          </a:p>
          <a:p>
            <a:pPr marL="342900" indent="-342900" defTabSz="1236360">
              <a:lnSpc>
                <a:spcPct val="120000"/>
              </a:lnSpc>
              <a:spcBef>
                <a:spcPts val="1803"/>
              </a:spcBef>
              <a:buClr>
                <a:srgbClr val="4F81BD"/>
              </a:buClr>
              <a:buSzPct val="100000"/>
              <a:buFontTx/>
              <a:buChar char="-"/>
              <a:defRPr/>
            </a:pPr>
            <a:r>
              <a:rPr lang="en-US" dirty="0"/>
              <a:t>Tier 1 agencies are the biggest agencies, and they have assigned caseloads of more than 5000 participants. Those agencies don’t receive extra money.</a:t>
            </a:r>
          </a:p>
          <a:p>
            <a:pPr marL="342900" indent="-342900" defTabSz="1236360">
              <a:lnSpc>
                <a:spcPct val="120000"/>
              </a:lnSpc>
              <a:spcBef>
                <a:spcPts val="1803"/>
              </a:spcBef>
              <a:buClr>
                <a:srgbClr val="4F81BD"/>
              </a:buClr>
              <a:buSzPct val="100000"/>
              <a:buFontTx/>
              <a:buChar char="-"/>
              <a:defRPr/>
            </a:pPr>
            <a:r>
              <a:rPr lang="en-US" dirty="0"/>
              <a:t>Tier 2 agencies are medium to large and receive no extra funding</a:t>
            </a:r>
          </a:p>
          <a:p>
            <a:pPr marL="342900" indent="-342900" defTabSz="1236360">
              <a:lnSpc>
                <a:spcPct val="120000"/>
              </a:lnSpc>
              <a:spcBef>
                <a:spcPts val="1803"/>
              </a:spcBef>
              <a:buClr>
                <a:srgbClr val="4F81BD"/>
              </a:buClr>
              <a:buSzPct val="100000"/>
              <a:buFontTx/>
              <a:buChar char="-"/>
              <a:defRPr/>
            </a:pPr>
            <a:r>
              <a:rPr lang="en-US" dirty="0"/>
              <a:t>Tier 3 agencies are medium to small and get $11,000</a:t>
            </a:r>
          </a:p>
          <a:p>
            <a:pPr marL="342900" indent="-342900" defTabSz="1236360">
              <a:lnSpc>
                <a:spcPct val="120000"/>
              </a:lnSpc>
              <a:spcBef>
                <a:spcPts val="1803"/>
              </a:spcBef>
              <a:buClr>
                <a:srgbClr val="4F81BD"/>
              </a:buClr>
              <a:buSzPct val="100000"/>
              <a:buFontTx/>
              <a:buChar char="-"/>
              <a:defRPr/>
            </a:pPr>
            <a:r>
              <a:rPr lang="en-US" dirty="0"/>
              <a:t>Tier4 agencies are the smallest and get an extra $16,000 tier adjustment.</a:t>
            </a:r>
          </a:p>
          <a:p>
            <a:pPr marL="342900" marR="0" lvl="0" indent="-342900" algn="l" defTabSz="1236360" rtl="0" eaLnBrk="1" fontAlgn="auto" latinLnBrk="0" hangingPunct="1">
              <a:lnSpc>
                <a:spcPct val="120000"/>
              </a:lnSpc>
              <a:spcBef>
                <a:spcPts val="1803"/>
              </a:spcBef>
              <a:spcAft>
                <a:spcPts val="0"/>
              </a:spcAft>
              <a:buClr>
                <a:srgbClr val="4F81BD"/>
              </a:buClr>
              <a:buSzPct val="100000"/>
              <a:buFontTx/>
              <a:buChar char="-"/>
              <a:tabLst/>
              <a:defRPr/>
            </a:pPr>
            <a:r>
              <a:rPr lang="en-US" dirty="0"/>
              <a:t>This is based on economy of scale. The smaller agencies find it more difficult to operate and meet all State requirements, so this additional funding is allowed.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tier adjustment dollars are not permanent, and it is not guaranteed that these dollar amounts will remain, but these are the current tier adjustments we are using. When you get your letter, it would mention this tier funding if you received it.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018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The contract between the State Public Health OHA office and the local public health or your local agency is sent separately and is known as an Intergovernmental agreement or IGA.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It does not come from the State WIC office.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It is sent annually in May or June. The contract is broad and covers July 1 through June 30</a:t>
            </a:r>
          </a:p>
          <a:p>
            <a:pPr marL="171450" lvl="0" indent="-171450">
              <a:lnSpc>
                <a:spcPct val="100000"/>
              </a:lnSpc>
              <a:buFontTx/>
              <a:buChar char="-"/>
            </a:pPr>
            <a:r>
              <a:rPr lang="en-US" sz="1200"/>
              <a:t>Your local agency administrator signs and submits the IGA to the OHA office.</a:t>
            </a:r>
          </a:p>
          <a:p>
            <a:pPr marL="171450" lvl="0" indent="-171450">
              <a:lnSpc>
                <a:spcPct val="100000"/>
              </a:lnSpc>
              <a:buFontTx/>
              <a:buChar char="-"/>
            </a:pPr>
            <a:r>
              <a:rPr lang="en-US"/>
              <a:t>It is important to remember that WIC, FDNP, BFPC are all separate funds and will be listed separately as revenue on the IGA </a:t>
            </a:r>
            <a:endParaRPr lang="en-US" sz="1200"/>
          </a:p>
          <a:p>
            <a:pPr lvl="0">
              <a:lnSpc>
                <a:spcPct val="100000"/>
              </a:lnSpc>
            </a:pPr>
            <a:r>
              <a:rPr lang="en-US" sz="1200" b="1">
                <a:solidFill>
                  <a:schemeClr val="tx1"/>
                </a:solidFill>
              </a:rPr>
              <a:t>Warning: If completed IGAs are not submitted by the deadline, agencies will not receive their WIC funding on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74E61-A17F-48EC-8789-77AAF14AE1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55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36821" y="3950779"/>
            <a:ext cx="14017308" cy="267633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73642" y="7136892"/>
            <a:ext cx="11543665" cy="31861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4709" y="1783820"/>
            <a:ext cx="11846673" cy="1941215"/>
          </a:xfrm>
        </p:spPr>
        <p:txBody>
          <a:bodyPr/>
          <a:lstStyle/>
          <a:p>
            <a:r>
              <a:rPr lang="en-US"/>
              <a:t>Click to edit Master title style</a:t>
            </a:r>
          </a:p>
        </p:txBody>
      </p:sp>
      <p:sp>
        <p:nvSpPr>
          <p:cNvPr id="3" name="Text Placeholder 2"/>
          <p:cNvSpPr>
            <a:spLocks noGrp="1"/>
          </p:cNvSpPr>
          <p:nvPr>
            <p:ph type="body" idx="1"/>
          </p:nvPr>
        </p:nvSpPr>
        <p:spPr>
          <a:xfrm>
            <a:off x="2015742" y="4030901"/>
            <a:ext cx="5635061" cy="1490277"/>
          </a:xfrm>
        </p:spPr>
        <p:txBody>
          <a:bodyPr anchor="b">
            <a:normAutofit/>
          </a:bodyPr>
          <a:lstStyle>
            <a:lvl1pPr marL="0" indent="0">
              <a:lnSpc>
                <a:spcPct val="100000"/>
              </a:lnSpc>
              <a:buNone/>
              <a:defRPr sz="3966" b="0" cap="none" baseline="0">
                <a:solidFill>
                  <a:schemeClr val="accent1"/>
                </a:solidFill>
              </a:defRPr>
            </a:lvl1pPr>
            <a:lvl2pPr marL="618180" indent="0">
              <a:buNone/>
              <a:defRPr sz="2704" b="1"/>
            </a:lvl2pPr>
            <a:lvl3pPr marL="1236360" indent="0">
              <a:buNone/>
              <a:defRPr sz="2434" b="1"/>
            </a:lvl3pPr>
            <a:lvl4pPr marL="1854540" indent="0">
              <a:buNone/>
              <a:defRPr sz="2163" b="1"/>
            </a:lvl4pPr>
            <a:lvl5pPr marL="2472720" indent="0">
              <a:buNone/>
              <a:defRPr sz="2163" b="1"/>
            </a:lvl5pPr>
            <a:lvl6pPr marL="3090901" indent="0">
              <a:buNone/>
              <a:defRPr sz="2163" b="1"/>
            </a:lvl6pPr>
            <a:lvl7pPr marL="3709081" indent="0">
              <a:buNone/>
              <a:defRPr sz="2163" b="1"/>
            </a:lvl7pPr>
            <a:lvl8pPr marL="4327261" indent="0">
              <a:buNone/>
              <a:defRPr sz="2163" b="1"/>
            </a:lvl8pPr>
            <a:lvl9pPr marL="4945441" indent="0">
              <a:buNone/>
              <a:defRPr sz="2163" b="1"/>
            </a:lvl9pPr>
          </a:lstStyle>
          <a:p>
            <a:pPr lvl="0"/>
            <a:r>
              <a:rPr lang="en-US"/>
              <a:t>Click to edit Master text styles</a:t>
            </a:r>
          </a:p>
        </p:txBody>
      </p:sp>
      <p:sp>
        <p:nvSpPr>
          <p:cNvPr id="4" name="Content Placeholder 3"/>
          <p:cNvSpPr>
            <a:spLocks noGrp="1"/>
          </p:cNvSpPr>
          <p:nvPr>
            <p:ph sz="half" idx="2"/>
          </p:nvPr>
        </p:nvSpPr>
        <p:spPr>
          <a:xfrm>
            <a:off x="2015742" y="5526339"/>
            <a:ext cx="5635061" cy="4630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27557" y="4037319"/>
            <a:ext cx="5634856" cy="1490824"/>
          </a:xfrm>
        </p:spPr>
        <p:txBody>
          <a:bodyPr anchor="b">
            <a:normAutofit/>
          </a:bodyPr>
          <a:lstStyle>
            <a:lvl1pPr marL="0" indent="0">
              <a:lnSpc>
                <a:spcPct val="100000"/>
              </a:lnSpc>
              <a:buNone/>
              <a:defRPr sz="3966" b="0" cap="none" baseline="0">
                <a:solidFill>
                  <a:schemeClr val="accent1"/>
                </a:solidFill>
              </a:defRPr>
            </a:lvl1pPr>
            <a:lvl2pPr marL="618180" indent="0">
              <a:buNone/>
              <a:defRPr sz="2704" b="1"/>
            </a:lvl2pPr>
            <a:lvl3pPr marL="1236360" indent="0">
              <a:buNone/>
              <a:defRPr sz="2434" b="1"/>
            </a:lvl3pPr>
            <a:lvl4pPr marL="1854540" indent="0">
              <a:buNone/>
              <a:defRPr sz="2163" b="1"/>
            </a:lvl4pPr>
            <a:lvl5pPr marL="2472720" indent="0">
              <a:buNone/>
              <a:defRPr sz="2163" b="1"/>
            </a:lvl5pPr>
            <a:lvl6pPr marL="3090901" indent="0">
              <a:buNone/>
              <a:defRPr sz="2163" b="1"/>
            </a:lvl6pPr>
            <a:lvl7pPr marL="3709081" indent="0">
              <a:buNone/>
              <a:defRPr sz="2163" b="1"/>
            </a:lvl7pPr>
            <a:lvl8pPr marL="4327261" indent="0">
              <a:buNone/>
              <a:defRPr sz="2163" b="1"/>
            </a:lvl8pPr>
            <a:lvl9pPr marL="4945441" indent="0">
              <a:buNone/>
              <a:defRPr sz="2163" b="1"/>
            </a:lvl9pPr>
          </a:lstStyle>
          <a:p>
            <a:pPr lvl="0"/>
            <a:r>
              <a:rPr lang="en-US"/>
              <a:t>Click to edit Master text styles</a:t>
            </a:r>
          </a:p>
        </p:txBody>
      </p:sp>
      <p:sp>
        <p:nvSpPr>
          <p:cNvPr id="6" name="Content Placeholder 5"/>
          <p:cNvSpPr>
            <a:spLocks noGrp="1"/>
          </p:cNvSpPr>
          <p:nvPr>
            <p:ph sz="quarter" idx="4"/>
          </p:nvPr>
        </p:nvSpPr>
        <p:spPr>
          <a:xfrm>
            <a:off x="8227557" y="5521175"/>
            <a:ext cx="5634856" cy="4617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18180" rtl="0"/>
            <a:fld id="{F0394146-5244-478C-A6D6-605BEC9FB9C6}" type="datetimeFigureOut">
              <a:rPr lang="en-US" kern="1200" smtClean="0">
                <a:solidFill>
                  <a:prstClr val="black">
                    <a:tint val="75000"/>
                  </a:prstClr>
                </a:solidFill>
                <a:latin typeface="Gill Sans MT" panose="020B0502020104020203"/>
                <a:ea typeface="+mn-ea"/>
                <a:cs typeface="+mn-cs"/>
              </a:rPr>
              <a:pPr defTabSz="618180" rtl="0"/>
              <a:t>5/30/2025</a:t>
            </a:fld>
            <a:endParaRPr lang="en-US" kern="1200">
              <a:solidFill>
                <a:prstClr val="black">
                  <a:tint val="75000"/>
                </a:prstClr>
              </a:solidFill>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defTabSz="618180" rtl="0"/>
            <a:endParaRPr lang="en-US" kern="1200">
              <a:solidFill>
                <a:prstClr val="black">
                  <a:tint val="75000"/>
                </a:prstClr>
              </a:solidFill>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defTabSz="618180" rtl="0"/>
            <a:fld id="{5A9DBEAC-4E48-4522-8DB9-C22548289969}" type="slidenum">
              <a:rPr lang="en-US" kern="1200" smtClean="0">
                <a:solidFill>
                  <a:srgbClr val="B71E42"/>
                </a:solidFill>
                <a:latin typeface="Gill Sans MT" panose="020B0502020104020203"/>
                <a:ea typeface="+mn-ea"/>
                <a:cs typeface="+mn-cs"/>
              </a:rPr>
              <a:pPr defTabSz="618180" rtl="0"/>
              <a:t>‹#›</a:t>
            </a:fld>
            <a:endParaRPr lang="en-US" kern="1200">
              <a:solidFill>
                <a:srgbClr val="B71E42"/>
              </a:solidFill>
              <a:latin typeface="Gill Sans MT" panose="020B0502020104020203"/>
              <a:ea typeface="+mn-ea"/>
              <a:cs typeface="+mn-cs"/>
            </a:endParaRP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2028954" y="1195771"/>
            <a:ext cx="11852427" cy="288874"/>
          </a:xfrm>
          <a:prstGeom prst="rect">
            <a:avLst/>
          </a:prstGeom>
          <a:noFill/>
          <a:ln>
            <a:noFill/>
          </a:ln>
        </p:spPr>
      </p:pic>
    </p:spTree>
    <p:extLst>
      <p:ext uri="{BB962C8B-B14F-4D97-AF65-F5344CB8AC3E}">
        <p14:creationId xmlns:p14="http://schemas.microsoft.com/office/powerpoint/2010/main" val="144395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394146-5244-478C-A6D6-605BEC9FB9C6}" type="datetimeFigureOut">
              <a:rPr lang="en-US" smtClean="0"/>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DBEAC-4E48-4522-8DB9-C22548289969}"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2028954" y="1195771"/>
            <a:ext cx="11852427" cy="288874"/>
          </a:xfrm>
          <a:prstGeom prst="rect">
            <a:avLst/>
          </a:prstGeom>
          <a:noFill/>
          <a:ln>
            <a:noFill/>
          </a:ln>
        </p:spPr>
      </p:pic>
    </p:spTree>
    <p:extLst>
      <p:ext uri="{BB962C8B-B14F-4D97-AF65-F5344CB8AC3E}">
        <p14:creationId xmlns:p14="http://schemas.microsoft.com/office/powerpoint/2010/main" val="570799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18180" rtl="0"/>
            <a:fld id="{F0394146-5244-478C-A6D6-605BEC9FB9C6}" type="datetimeFigureOut">
              <a:rPr lang="en-US" kern="1200" smtClean="0">
                <a:solidFill>
                  <a:prstClr val="black">
                    <a:tint val="75000"/>
                  </a:prstClr>
                </a:solidFill>
                <a:latin typeface="Gill Sans MT" panose="020B0502020104020203"/>
                <a:ea typeface="+mn-ea"/>
                <a:cs typeface="+mn-cs"/>
              </a:rPr>
              <a:pPr defTabSz="618180" rtl="0"/>
              <a:t>5/30/2025</a:t>
            </a:fld>
            <a:endParaRPr lang="en-US" kern="1200">
              <a:solidFill>
                <a:prstClr val="black">
                  <a:tint val="75000"/>
                </a:prstClr>
              </a:solidFill>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defTabSz="618180" rtl="0"/>
            <a:endParaRPr lang="en-US" kern="1200">
              <a:solidFill>
                <a:prstClr val="black">
                  <a:tint val="75000"/>
                </a:prstClr>
              </a:solidFill>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defTabSz="618180" rtl="0"/>
            <a:fld id="{5A9DBEAC-4E48-4522-8DB9-C22548289969}" type="slidenum">
              <a:rPr lang="en-US" kern="1200" smtClean="0">
                <a:solidFill>
                  <a:srgbClr val="B71E42"/>
                </a:solidFill>
                <a:latin typeface="Gill Sans MT" panose="020B0502020104020203"/>
                <a:ea typeface="+mn-ea"/>
                <a:cs typeface="+mn-cs"/>
              </a:rPr>
              <a:pPr defTabSz="618180" rtl="0"/>
              <a:t>‹#›</a:t>
            </a:fld>
            <a:endParaRPr lang="en-US" kern="1200">
              <a:solidFill>
                <a:srgbClr val="B71E42"/>
              </a:solidFill>
              <a:latin typeface="Gill Sans MT" panose="020B0502020104020203"/>
              <a:ea typeface="+mn-ea"/>
              <a:cs typeface="+mn-cs"/>
            </a:endParaRPr>
          </a:p>
        </p:txBody>
      </p:sp>
    </p:spTree>
    <p:extLst>
      <p:ext uri="{BB962C8B-B14F-4D97-AF65-F5344CB8AC3E}">
        <p14:creationId xmlns:p14="http://schemas.microsoft.com/office/powerpoint/2010/main" val="1926212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6396" y="1782724"/>
            <a:ext cx="4373449" cy="4166478"/>
          </a:xfrm>
        </p:spPr>
        <p:txBody>
          <a:bodyPr anchor="b">
            <a:normAutofit/>
          </a:bodyPr>
          <a:lstStyle>
            <a:lvl1pPr algn="l">
              <a:defRPr sz="4327"/>
            </a:lvl1pPr>
          </a:lstStyle>
          <a:p>
            <a:r>
              <a:rPr lang="en-US"/>
              <a:t>Click to edit Master title style</a:t>
            </a:r>
          </a:p>
        </p:txBody>
      </p:sp>
      <p:sp>
        <p:nvSpPr>
          <p:cNvPr id="3" name="Content Placeholder 2"/>
          <p:cNvSpPr>
            <a:spLocks noGrp="1"/>
          </p:cNvSpPr>
          <p:nvPr>
            <p:ph idx="1"/>
          </p:nvPr>
        </p:nvSpPr>
        <p:spPr>
          <a:xfrm>
            <a:off x="6958501" y="1785654"/>
            <a:ext cx="6901354" cy="835675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26397" y="5956873"/>
            <a:ext cx="4376007" cy="4177870"/>
          </a:xfrm>
        </p:spPr>
        <p:txBody>
          <a:bodyPr>
            <a:normAutofit/>
          </a:bodyPr>
          <a:lstStyle>
            <a:lvl1pPr marL="0" indent="0" algn="l">
              <a:buNone/>
              <a:defRPr sz="2884"/>
            </a:lvl1pPr>
            <a:lvl2pPr marL="618180" indent="0">
              <a:buNone/>
              <a:defRPr sz="1893"/>
            </a:lvl2pPr>
            <a:lvl3pPr marL="1236360" indent="0">
              <a:buNone/>
              <a:defRPr sz="1623"/>
            </a:lvl3pPr>
            <a:lvl4pPr marL="1854540" indent="0">
              <a:buNone/>
              <a:defRPr sz="1352"/>
            </a:lvl4pPr>
            <a:lvl5pPr marL="2472720" indent="0">
              <a:buNone/>
              <a:defRPr sz="1352"/>
            </a:lvl5pPr>
            <a:lvl6pPr marL="3090901" indent="0">
              <a:buNone/>
              <a:defRPr sz="1352"/>
            </a:lvl6pPr>
            <a:lvl7pPr marL="3709081" indent="0">
              <a:buNone/>
              <a:defRPr sz="1352"/>
            </a:lvl7pPr>
            <a:lvl8pPr marL="4327261" indent="0">
              <a:buNone/>
              <a:defRPr sz="1352"/>
            </a:lvl8pPr>
            <a:lvl9pPr marL="4945441" indent="0">
              <a:buNone/>
              <a:defRPr sz="1352"/>
            </a:lvl9pPr>
          </a:lstStyle>
          <a:p>
            <a:pPr lvl="0"/>
            <a:r>
              <a:rPr lang="en-US"/>
              <a:t>Click to edit Master text styles</a:t>
            </a:r>
          </a:p>
        </p:txBody>
      </p:sp>
      <p:sp>
        <p:nvSpPr>
          <p:cNvPr id="5" name="Date Placeholder 4"/>
          <p:cNvSpPr>
            <a:spLocks noGrp="1"/>
          </p:cNvSpPr>
          <p:nvPr>
            <p:ph type="dt" sz="half" idx="10"/>
          </p:nvPr>
        </p:nvSpPr>
        <p:spPr/>
        <p:txBody>
          <a:bodyPr/>
          <a:lstStyle/>
          <a:p>
            <a:pPr defTabSz="618180" rtl="0"/>
            <a:fld id="{F0394146-5244-478C-A6D6-605BEC9FB9C6}" type="datetimeFigureOut">
              <a:rPr lang="en-US" kern="1200" smtClean="0">
                <a:solidFill>
                  <a:prstClr val="black">
                    <a:tint val="75000"/>
                  </a:prstClr>
                </a:solidFill>
                <a:latin typeface="Gill Sans MT" panose="020B0502020104020203"/>
                <a:ea typeface="+mn-ea"/>
                <a:cs typeface="+mn-cs"/>
              </a:rPr>
              <a:pPr defTabSz="618180" rtl="0"/>
              <a:t>5/30/2025</a:t>
            </a:fld>
            <a:endParaRPr lang="en-US" kern="1200">
              <a:solidFill>
                <a:prstClr val="black">
                  <a:tint val="75000"/>
                </a:prstClr>
              </a:solidFill>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defTabSz="618180" rtl="0"/>
            <a:endParaRPr lang="en-US" kern="1200">
              <a:solidFill>
                <a:prstClr val="black">
                  <a:tint val="75000"/>
                </a:prstClr>
              </a:solidFill>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defTabSz="618180" rtl="0"/>
            <a:fld id="{5A9DBEAC-4E48-4522-8DB9-C22548289969}" type="slidenum">
              <a:rPr lang="en-US" kern="1200" smtClean="0">
                <a:solidFill>
                  <a:srgbClr val="B71E42"/>
                </a:solidFill>
                <a:latin typeface="Gill Sans MT" panose="020B0502020104020203"/>
                <a:ea typeface="+mn-ea"/>
                <a:cs typeface="+mn-cs"/>
              </a:rPr>
              <a:pPr defTabSz="618180" rtl="0"/>
              <a:t>‹#›</a:t>
            </a:fld>
            <a:endParaRPr lang="en-US" kern="1200">
              <a:solidFill>
                <a:srgbClr val="B71E42"/>
              </a:solidFill>
              <a:latin typeface="Gill Sans MT" panose="020B0502020104020203"/>
              <a:ea typeface="+mn-ea"/>
              <a:cs typeface="+mn-cs"/>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2028954" y="1195771"/>
            <a:ext cx="11852427" cy="288874"/>
          </a:xfrm>
          <a:prstGeom prst="rect">
            <a:avLst/>
          </a:prstGeom>
          <a:noFill/>
          <a:ln>
            <a:noFill/>
          </a:ln>
        </p:spPr>
      </p:pic>
    </p:spTree>
    <p:extLst>
      <p:ext uri="{BB962C8B-B14F-4D97-AF65-F5344CB8AC3E}">
        <p14:creationId xmlns:p14="http://schemas.microsoft.com/office/powerpoint/2010/main" val="800570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9007582" y="896035"/>
            <a:ext cx="6330250" cy="9568746"/>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040883" y="2099011"/>
            <a:ext cx="6104505" cy="3565188"/>
          </a:xfrm>
        </p:spPr>
        <p:txBody>
          <a:bodyPr anchor="b">
            <a:normAutofit/>
          </a:bodyPr>
          <a:lstStyle>
            <a:lvl1pPr>
              <a:defRPr sz="5769"/>
            </a:lvl1pPr>
          </a:lstStyle>
          <a:p>
            <a:r>
              <a:rPr lang="en-US"/>
              <a:t>Click to edit Master title style</a:t>
            </a:r>
          </a:p>
        </p:txBody>
      </p:sp>
      <p:sp>
        <p:nvSpPr>
          <p:cNvPr id="3" name="Picture Placeholder 2"/>
          <p:cNvSpPr>
            <a:spLocks noGrp="1" noChangeAspect="1"/>
          </p:cNvSpPr>
          <p:nvPr>
            <p:ph type="pic" idx="1"/>
          </p:nvPr>
        </p:nvSpPr>
        <p:spPr>
          <a:xfrm>
            <a:off x="10167897" y="2086060"/>
            <a:ext cx="4029205" cy="7184924"/>
          </a:xfrm>
          <a:solidFill>
            <a:schemeClr val="bg1">
              <a:lumMod val="85000"/>
            </a:schemeClr>
          </a:solidFill>
          <a:ln w="9525" cap="sq">
            <a:noFill/>
            <a:miter lim="800000"/>
          </a:ln>
          <a:effectLst/>
        </p:spPr>
        <p:txBody>
          <a:bodyPr anchor="t"/>
          <a:lstStyle>
            <a:lvl1pPr marL="0" indent="0" algn="ctr">
              <a:buNone/>
              <a:defRPr sz="4327"/>
            </a:lvl1pPr>
            <a:lvl2pPr marL="618180" indent="0">
              <a:buNone/>
              <a:defRPr sz="3786"/>
            </a:lvl2pPr>
            <a:lvl3pPr marL="1236360" indent="0">
              <a:buNone/>
              <a:defRPr sz="3245"/>
            </a:lvl3pPr>
            <a:lvl4pPr marL="1854540" indent="0">
              <a:buNone/>
              <a:defRPr sz="2704"/>
            </a:lvl4pPr>
            <a:lvl5pPr marL="2472720" indent="0">
              <a:buNone/>
              <a:defRPr sz="2704"/>
            </a:lvl5pPr>
            <a:lvl6pPr marL="3090901" indent="0">
              <a:buNone/>
              <a:defRPr sz="2704"/>
            </a:lvl6pPr>
            <a:lvl7pPr marL="3709081" indent="0">
              <a:buNone/>
              <a:defRPr sz="2704"/>
            </a:lvl7pPr>
            <a:lvl8pPr marL="4327261" indent="0">
              <a:buNone/>
              <a:defRPr sz="2704"/>
            </a:lvl8pPr>
            <a:lvl9pPr marL="4945441" indent="0">
              <a:buNone/>
              <a:defRPr sz="2704"/>
            </a:lvl9pPr>
          </a:lstStyle>
          <a:p>
            <a:r>
              <a:rPr lang="en-US"/>
              <a:t>Click icon to add picture</a:t>
            </a:r>
          </a:p>
        </p:txBody>
      </p:sp>
      <p:sp>
        <p:nvSpPr>
          <p:cNvPr id="4" name="Text Placeholder 3"/>
          <p:cNvSpPr>
            <a:spLocks noGrp="1"/>
          </p:cNvSpPr>
          <p:nvPr>
            <p:ph type="body" sz="half" idx="2"/>
          </p:nvPr>
        </p:nvSpPr>
        <p:spPr>
          <a:xfrm>
            <a:off x="2039700" y="5681233"/>
            <a:ext cx="6112890" cy="3888689"/>
          </a:xfrm>
        </p:spPr>
        <p:txBody>
          <a:bodyPr>
            <a:normAutofit/>
          </a:bodyPr>
          <a:lstStyle>
            <a:lvl1pPr marL="0" indent="0" algn="l">
              <a:buNone/>
              <a:defRPr sz="3245"/>
            </a:lvl1pPr>
            <a:lvl2pPr marL="618180" indent="0">
              <a:buNone/>
              <a:defRPr sz="1893"/>
            </a:lvl2pPr>
            <a:lvl3pPr marL="1236360" indent="0">
              <a:buNone/>
              <a:defRPr sz="1623"/>
            </a:lvl3pPr>
            <a:lvl4pPr marL="1854540" indent="0">
              <a:buNone/>
              <a:defRPr sz="1352"/>
            </a:lvl4pPr>
            <a:lvl5pPr marL="2472720" indent="0">
              <a:buNone/>
              <a:defRPr sz="1352"/>
            </a:lvl5pPr>
            <a:lvl6pPr marL="3090901" indent="0">
              <a:buNone/>
              <a:defRPr sz="1352"/>
            </a:lvl6pPr>
            <a:lvl7pPr marL="3709081" indent="0">
              <a:buNone/>
              <a:defRPr sz="1352"/>
            </a:lvl7pPr>
            <a:lvl8pPr marL="4327261" indent="0">
              <a:buNone/>
              <a:defRPr sz="1352"/>
            </a:lvl8pPr>
            <a:lvl9pPr marL="4945441" indent="0">
              <a:buNone/>
              <a:defRPr sz="1352"/>
            </a:lvl9pPr>
          </a:lstStyle>
          <a:p>
            <a:pPr lvl="0"/>
            <a:r>
              <a:rPr lang="en-US"/>
              <a:t>Click to edit Master text styles</a:t>
            </a:r>
          </a:p>
        </p:txBody>
      </p:sp>
      <p:sp>
        <p:nvSpPr>
          <p:cNvPr id="5" name="Date Placeholder 4"/>
          <p:cNvSpPr>
            <a:spLocks noGrp="1"/>
          </p:cNvSpPr>
          <p:nvPr>
            <p:ph type="dt" sz="half" idx="10"/>
          </p:nvPr>
        </p:nvSpPr>
        <p:spPr>
          <a:xfrm>
            <a:off x="2027391" y="10164819"/>
            <a:ext cx="6118586" cy="594895"/>
          </a:xfrm>
        </p:spPr>
        <p:txBody>
          <a:bodyPr/>
          <a:lstStyle>
            <a:lvl1pPr algn="l">
              <a:defRPr/>
            </a:lvl1pPr>
          </a:lstStyle>
          <a:p>
            <a:fld id="{F0394146-5244-478C-A6D6-605BEC9FB9C6}" type="datetimeFigureOut">
              <a:rPr lang="en-US" smtClean="0"/>
              <a:t>5/30/2025</a:t>
            </a:fld>
            <a:endParaRPr lang="en-US"/>
          </a:p>
        </p:txBody>
      </p:sp>
      <p:sp>
        <p:nvSpPr>
          <p:cNvPr id="6" name="Footer Placeholder 5"/>
          <p:cNvSpPr>
            <a:spLocks noGrp="1"/>
          </p:cNvSpPr>
          <p:nvPr>
            <p:ph type="ftr" sz="quarter" idx="11"/>
          </p:nvPr>
        </p:nvSpPr>
        <p:spPr>
          <a:xfrm>
            <a:off x="2028952" y="592142"/>
            <a:ext cx="4689083" cy="596397"/>
          </a:xfrm>
        </p:spPr>
        <p:txBody>
          <a:bodyPr/>
          <a:lstStyle/>
          <a:p>
            <a:endParaRPr lang="en-US"/>
          </a:p>
        </p:txBody>
      </p:sp>
      <p:sp>
        <p:nvSpPr>
          <p:cNvPr id="7" name="Slide Number Placeholder 6"/>
          <p:cNvSpPr>
            <a:spLocks noGrp="1"/>
          </p:cNvSpPr>
          <p:nvPr>
            <p:ph type="sldNum" sz="quarter" idx="12"/>
          </p:nvPr>
        </p:nvSpPr>
        <p:spPr>
          <a:xfrm>
            <a:off x="6718035" y="244798"/>
            <a:ext cx="1434553" cy="935816"/>
          </a:xfrm>
        </p:spPr>
        <p:txBody>
          <a:bodyPr/>
          <a:lstStyle/>
          <a:p>
            <a:fld id="{5A9DBEAC-4E48-4522-8DB9-C22548289969}"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2028954" y="1195771"/>
            <a:ext cx="6115787" cy="288874"/>
          </a:xfrm>
          <a:prstGeom prst="rect">
            <a:avLst/>
          </a:prstGeom>
          <a:noFill/>
          <a:ln>
            <a:noFill/>
          </a:ln>
        </p:spPr>
      </p:pic>
    </p:spTree>
    <p:extLst>
      <p:ext uri="{BB962C8B-B14F-4D97-AF65-F5344CB8AC3E}">
        <p14:creationId xmlns:p14="http://schemas.microsoft.com/office/powerpoint/2010/main" val="83678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94146-5244-478C-A6D6-605BEC9FB9C6}"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DBEAC-4E48-4522-8DB9-C22548289969}"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2028954" y="1195771"/>
            <a:ext cx="11852427" cy="288874"/>
          </a:xfrm>
          <a:prstGeom prst="rect">
            <a:avLst/>
          </a:prstGeom>
          <a:noFill/>
          <a:ln>
            <a:noFill/>
          </a:ln>
        </p:spPr>
      </p:pic>
    </p:spTree>
    <p:extLst>
      <p:ext uri="{BB962C8B-B14F-4D97-AF65-F5344CB8AC3E}">
        <p14:creationId xmlns:p14="http://schemas.microsoft.com/office/powerpoint/2010/main" val="687737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73901" y="1479788"/>
            <a:ext cx="1988513" cy="8664600"/>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004528" y="1479788"/>
            <a:ext cx="9556696" cy="866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94146-5244-478C-A6D6-605BEC9FB9C6}"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DBEAC-4E48-4522-8DB9-C22548289969}"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9975733" y="5672781"/>
            <a:ext cx="8666226" cy="280238"/>
          </a:xfrm>
          <a:prstGeom prst="rect">
            <a:avLst/>
          </a:prstGeom>
          <a:noFill/>
          <a:ln>
            <a:noFill/>
          </a:ln>
        </p:spPr>
      </p:pic>
    </p:spTree>
    <p:extLst>
      <p:ext uri="{BB962C8B-B14F-4D97-AF65-F5344CB8AC3E}">
        <p14:creationId xmlns:p14="http://schemas.microsoft.com/office/powerpoint/2010/main" val="133133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824547" y="2931223"/>
            <a:ext cx="7173563" cy="841133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492839" y="2931223"/>
            <a:ext cx="7173563" cy="841133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28953" y="1782724"/>
            <a:ext cx="10385336" cy="4779431"/>
          </a:xfrm>
        </p:spPr>
        <p:txBody>
          <a:bodyPr bIns="0" anchor="b">
            <a:normAutofit/>
          </a:bodyPr>
          <a:lstStyle>
            <a:lvl1pPr algn="l">
              <a:defRPr sz="9735"/>
            </a:lvl1pPr>
          </a:lstStyle>
          <a:p>
            <a:r>
              <a:rPr lang="en-US"/>
              <a:t>Click to edit Master title style</a:t>
            </a:r>
          </a:p>
        </p:txBody>
      </p:sp>
      <p:sp>
        <p:nvSpPr>
          <p:cNvPr id="3" name="Subtitle 2"/>
          <p:cNvSpPr>
            <a:spLocks noGrp="1"/>
          </p:cNvSpPr>
          <p:nvPr>
            <p:ph type="subTitle" idx="1"/>
          </p:nvPr>
        </p:nvSpPr>
        <p:spPr>
          <a:xfrm>
            <a:off x="2028953" y="6562157"/>
            <a:ext cx="10385336" cy="1816746"/>
          </a:xfrm>
        </p:spPr>
        <p:txBody>
          <a:bodyPr tIns="91440" bIns="91440">
            <a:normAutofit/>
          </a:bodyPr>
          <a:lstStyle>
            <a:lvl1pPr marL="0" indent="0" algn="l">
              <a:buNone/>
              <a:defRPr sz="2884" b="0">
                <a:solidFill>
                  <a:schemeClr val="tx1"/>
                </a:solidFill>
              </a:defRPr>
            </a:lvl1pPr>
            <a:lvl2pPr marL="618180" indent="0" algn="ctr">
              <a:buNone/>
              <a:defRPr sz="2704"/>
            </a:lvl2pPr>
            <a:lvl3pPr marL="1236360" indent="0" algn="ctr">
              <a:buNone/>
              <a:defRPr sz="2434"/>
            </a:lvl3pPr>
            <a:lvl4pPr marL="1854540" indent="0" algn="ctr">
              <a:buNone/>
              <a:defRPr sz="2163"/>
            </a:lvl4pPr>
            <a:lvl5pPr marL="2472720" indent="0" algn="ctr">
              <a:buNone/>
              <a:defRPr sz="2163"/>
            </a:lvl5pPr>
            <a:lvl6pPr marL="3090901" indent="0" algn="ctr">
              <a:buNone/>
              <a:defRPr sz="2163"/>
            </a:lvl6pPr>
            <a:lvl7pPr marL="3709081" indent="0" algn="ctr">
              <a:buNone/>
              <a:defRPr sz="2163"/>
            </a:lvl7pPr>
            <a:lvl8pPr marL="4327261" indent="0" algn="ctr">
              <a:buNone/>
              <a:defRPr sz="2163"/>
            </a:lvl8pPr>
            <a:lvl9pPr marL="4945441" indent="0" algn="ctr">
              <a:buNone/>
              <a:defRPr sz="2163"/>
            </a:lvl9pPr>
          </a:lstStyle>
          <a:p>
            <a:r>
              <a:rPr lang="en-US"/>
              <a:t>Click to edit Master subtitle style</a:t>
            </a:r>
          </a:p>
        </p:txBody>
      </p:sp>
      <p:sp>
        <p:nvSpPr>
          <p:cNvPr id="4" name="Date Placeholder 3"/>
          <p:cNvSpPr>
            <a:spLocks noGrp="1"/>
          </p:cNvSpPr>
          <p:nvPr>
            <p:ph type="dt" sz="half" idx="10"/>
          </p:nvPr>
        </p:nvSpPr>
        <p:spPr/>
        <p:txBody>
          <a:bodyPr/>
          <a:lstStyle/>
          <a:p>
            <a:pPr defTabSz="618180" rtl="0"/>
            <a:fld id="{F0394146-5244-478C-A6D6-605BEC9FB9C6}" type="datetimeFigureOut">
              <a:rPr lang="en-US" kern="1200" smtClean="0">
                <a:solidFill>
                  <a:prstClr val="black">
                    <a:tint val="75000"/>
                  </a:prstClr>
                </a:solidFill>
                <a:latin typeface="Gill Sans MT" panose="020B0502020104020203"/>
                <a:ea typeface="+mn-ea"/>
                <a:cs typeface="+mn-cs"/>
              </a:rPr>
              <a:pPr defTabSz="618180" rtl="0"/>
              <a:t>5/30/2025</a:t>
            </a:fld>
            <a:endParaRPr lang="en-US" kern="1200">
              <a:solidFill>
                <a:prstClr val="black">
                  <a:tint val="75000"/>
                </a:prstClr>
              </a:solidFill>
              <a:latin typeface="Gill Sans MT" panose="020B0502020104020203"/>
              <a:ea typeface="+mn-ea"/>
              <a:cs typeface="+mn-cs"/>
            </a:endParaRPr>
          </a:p>
        </p:txBody>
      </p:sp>
      <p:sp>
        <p:nvSpPr>
          <p:cNvPr id="5" name="Footer Placeholder 4"/>
          <p:cNvSpPr>
            <a:spLocks noGrp="1"/>
          </p:cNvSpPr>
          <p:nvPr>
            <p:ph type="ftr" sz="quarter" idx="11"/>
          </p:nvPr>
        </p:nvSpPr>
        <p:spPr>
          <a:xfrm>
            <a:off x="2028952" y="611965"/>
            <a:ext cx="6115282" cy="574599"/>
          </a:xfrm>
        </p:spPr>
        <p:txBody>
          <a:bodyPr/>
          <a:lstStyle/>
          <a:p>
            <a:pPr defTabSz="618180" rtl="0"/>
            <a:endParaRPr lang="en-US" kern="1200">
              <a:solidFill>
                <a:prstClr val="black">
                  <a:tint val="75000"/>
                </a:prstClr>
              </a:solidFill>
              <a:latin typeface="Gill Sans MT" panose="020B0502020104020203"/>
              <a:ea typeface="+mn-ea"/>
              <a:cs typeface="+mn-cs"/>
            </a:endParaRPr>
          </a:p>
        </p:txBody>
      </p:sp>
      <p:sp>
        <p:nvSpPr>
          <p:cNvPr id="6" name="Slide Number Placeholder 5"/>
          <p:cNvSpPr>
            <a:spLocks noGrp="1"/>
          </p:cNvSpPr>
          <p:nvPr>
            <p:ph type="sldNum" sz="quarter" idx="12"/>
          </p:nvPr>
        </p:nvSpPr>
        <p:spPr>
          <a:xfrm>
            <a:off x="12414289" y="244798"/>
            <a:ext cx="1445837" cy="935816"/>
          </a:xfrm>
        </p:spPr>
        <p:txBody>
          <a:bodyPr/>
          <a:lstStyle/>
          <a:p>
            <a:pPr defTabSz="618180" rtl="0"/>
            <a:fld id="{5A9DBEAC-4E48-4522-8DB9-C22548289969}" type="slidenum">
              <a:rPr lang="en-US" kern="1200" smtClean="0">
                <a:solidFill>
                  <a:srgbClr val="B71E42"/>
                </a:solidFill>
                <a:latin typeface="Gill Sans MT" panose="020B0502020104020203"/>
                <a:ea typeface="+mn-ea"/>
                <a:cs typeface="+mn-cs"/>
              </a:rPr>
              <a:pPr defTabSz="618180" rtl="0"/>
              <a:t>‹#›</a:t>
            </a:fld>
            <a:endParaRPr lang="en-US" kern="1200">
              <a:solidFill>
                <a:srgbClr val="B71E42"/>
              </a:solidFill>
              <a:latin typeface="Gill Sans MT" panose="020B0502020104020203"/>
              <a:ea typeface="+mn-ea"/>
              <a:cs typeface="+mn-cs"/>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2028954" y="1195771"/>
            <a:ext cx="11852427" cy="288874"/>
          </a:xfrm>
          <a:prstGeom prst="rect">
            <a:avLst/>
          </a:prstGeom>
          <a:noFill/>
          <a:ln>
            <a:noFill/>
          </a:ln>
        </p:spPr>
      </p:pic>
    </p:spTree>
    <p:extLst>
      <p:ext uri="{BB962C8B-B14F-4D97-AF65-F5344CB8AC3E}">
        <p14:creationId xmlns:p14="http://schemas.microsoft.com/office/powerpoint/2010/main" val="3331836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18180" rtl="0"/>
            <a:fld id="{F0394146-5244-478C-A6D6-605BEC9FB9C6}" type="datetimeFigureOut">
              <a:rPr lang="en-US" kern="1200" smtClean="0">
                <a:solidFill>
                  <a:prstClr val="black">
                    <a:tint val="75000"/>
                  </a:prstClr>
                </a:solidFill>
                <a:latin typeface="Gill Sans MT" panose="020B0502020104020203"/>
                <a:ea typeface="+mn-ea"/>
                <a:cs typeface="+mn-cs"/>
              </a:rPr>
              <a:pPr defTabSz="618180" rtl="0"/>
              <a:t>5/30/2025</a:t>
            </a:fld>
            <a:endParaRPr lang="en-US" kern="1200">
              <a:solidFill>
                <a:prstClr val="black">
                  <a:tint val="75000"/>
                </a:prstClr>
              </a:solidFill>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defTabSz="618180" rtl="0"/>
            <a:endParaRPr lang="en-US" kern="1200">
              <a:solidFill>
                <a:prstClr val="black">
                  <a:tint val="75000"/>
                </a:prstClr>
              </a:solidFill>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defTabSz="618180" rtl="0"/>
            <a:fld id="{5A9DBEAC-4E48-4522-8DB9-C22548289969}" type="slidenum">
              <a:rPr lang="en-US" kern="1200" smtClean="0">
                <a:solidFill>
                  <a:srgbClr val="B71E42"/>
                </a:solidFill>
                <a:latin typeface="Gill Sans MT" panose="020B0502020104020203"/>
                <a:ea typeface="+mn-ea"/>
                <a:cs typeface="+mn-cs"/>
              </a:rPr>
              <a:pPr defTabSz="618180" rtl="0"/>
              <a:t>‹#›</a:t>
            </a:fld>
            <a:endParaRPr lang="en-US" kern="1200">
              <a:solidFill>
                <a:srgbClr val="B71E42"/>
              </a:solidFill>
              <a:latin typeface="Gill Sans MT" panose="020B0502020104020203"/>
              <a:ea typeface="+mn-ea"/>
              <a:cs typeface="+mn-cs"/>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2028954" y="1195771"/>
            <a:ext cx="11852427" cy="288874"/>
          </a:xfrm>
          <a:prstGeom prst="rect">
            <a:avLst/>
          </a:prstGeom>
          <a:noFill/>
          <a:ln>
            <a:noFill/>
          </a:ln>
        </p:spPr>
      </p:pic>
    </p:spTree>
    <p:extLst>
      <p:ext uri="{BB962C8B-B14F-4D97-AF65-F5344CB8AC3E}">
        <p14:creationId xmlns:p14="http://schemas.microsoft.com/office/powerpoint/2010/main" val="208490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28953" y="3263475"/>
            <a:ext cx="10391467" cy="3809706"/>
          </a:xfrm>
        </p:spPr>
        <p:txBody>
          <a:bodyPr anchor="b">
            <a:normAutofit/>
          </a:bodyPr>
          <a:lstStyle>
            <a:lvl1pPr algn="l">
              <a:defRPr sz="5769"/>
            </a:lvl1pPr>
          </a:lstStyle>
          <a:p>
            <a:r>
              <a:rPr lang="en-US"/>
              <a:t>Click to edit Master title style</a:t>
            </a:r>
          </a:p>
        </p:txBody>
      </p:sp>
      <p:sp>
        <p:nvSpPr>
          <p:cNvPr id="3" name="Text Placeholder 2"/>
          <p:cNvSpPr>
            <a:spLocks noGrp="1"/>
          </p:cNvSpPr>
          <p:nvPr>
            <p:ph type="body" idx="1"/>
          </p:nvPr>
        </p:nvSpPr>
        <p:spPr>
          <a:xfrm>
            <a:off x="2028954" y="7073182"/>
            <a:ext cx="10391467" cy="1882360"/>
          </a:xfrm>
        </p:spPr>
        <p:txBody>
          <a:bodyPr tIns="91440">
            <a:normAutofit/>
          </a:bodyPr>
          <a:lstStyle>
            <a:lvl1pPr marL="0" indent="0" algn="l">
              <a:buNone/>
              <a:defRPr sz="3606">
                <a:solidFill>
                  <a:schemeClr val="tx1"/>
                </a:solidFill>
              </a:defRPr>
            </a:lvl1pPr>
            <a:lvl2pPr marL="618180" indent="0">
              <a:buNone/>
              <a:defRPr sz="2704">
                <a:solidFill>
                  <a:schemeClr val="tx1">
                    <a:tint val="75000"/>
                  </a:schemeClr>
                </a:solidFill>
              </a:defRPr>
            </a:lvl2pPr>
            <a:lvl3pPr marL="1236360" indent="0">
              <a:buNone/>
              <a:defRPr sz="2434">
                <a:solidFill>
                  <a:schemeClr val="tx1">
                    <a:tint val="75000"/>
                  </a:schemeClr>
                </a:solidFill>
              </a:defRPr>
            </a:lvl3pPr>
            <a:lvl4pPr marL="1854540" indent="0">
              <a:buNone/>
              <a:defRPr sz="2163">
                <a:solidFill>
                  <a:schemeClr val="tx1">
                    <a:tint val="75000"/>
                  </a:schemeClr>
                </a:solidFill>
              </a:defRPr>
            </a:lvl4pPr>
            <a:lvl5pPr marL="2472720" indent="0">
              <a:buNone/>
              <a:defRPr sz="2163">
                <a:solidFill>
                  <a:schemeClr val="tx1">
                    <a:tint val="75000"/>
                  </a:schemeClr>
                </a:solidFill>
              </a:defRPr>
            </a:lvl5pPr>
            <a:lvl6pPr marL="3090901" indent="0">
              <a:buNone/>
              <a:defRPr sz="2163">
                <a:solidFill>
                  <a:schemeClr val="tx1">
                    <a:tint val="75000"/>
                  </a:schemeClr>
                </a:solidFill>
              </a:defRPr>
            </a:lvl6pPr>
            <a:lvl7pPr marL="3709081" indent="0">
              <a:buNone/>
              <a:defRPr sz="2163">
                <a:solidFill>
                  <a:schemeClr val="tx1">
                    <a:tint val="75000"/>
                  </a:schemeClr>
                </a:solidFill>
              </a:defRPr>
            </a:lvl7pPr>
            <a:lvl8pPr marL="4327261" indent="0">
              <a:buNone/>
              <a:defRPr sz="2163">
                <a:solidFill>
                  <a:schemeClr val="tx1">
                    <a:tint val="75000"/>
                  </a:schemeClr>
                </a:solidFill>
              </a:defRPr>
            </a:lvl8pPr>
            <a:lvl9pPr marL="4945441" indent="0">
              <a:buNone/>
              <a:defRPr sz="21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18180" rtl="0"/>
            <a:fld id="{F0394146-5244-478C-A6D6-605BEC9FB9C6}" type="datetimeFigureOut">
              <a:rPr lang="en-US" kern="1200" smtClean="0">
                <a:solidFill>
                  <a:prstClr val="black">
                    <a:tint val="75000"/>
                  </a:prstClr>
                </a:solidFill>
                <a:latin typeface="Gill Sans MT" panose="020B0502020104020203"/>
                <a:ea typeface="+mn-ea"/>
                <a:cs typeface="+mn-cs"/>
              </a:rPr>
              <a:pPr defTabSz="618180" rtl="0"/>
              <a:t>5/30/2025</a:t>
            </a:fld>
            <a:endParaRPr lang="en-US" kern="1200">
              <a:solidFill>
                <a:prstClr val="black">
                  <a:tint val="75000"/>
                </a:prstClr>
              </a:solidFill>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defTabSz="618180" rtl="0"/>
            <a:endParaRPr lang="en-US" kern="1200">
              <a:solidFill>
                <a:prstClr val="black">
                  <a:tint val="75000"/>
                </a:prstClr>
              </a:solidFill>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defTabSz="618180" rtl="0"/>
            <a:fld id="{5A9DBEAC-4E48-4522-8DB9-C22548289969}" type="slidenum">
              <a:rPr lang="en-US" kern="1200" smtClean="0">
                <a:solidFill>
                  <a:srgbClr val="B71E42"/>
                </a:solidFill>
                <a:latin typeface="Gill Sans MT" panose="020B0502020104020203"/>
                <a:ea typeface="+mn-ea"/>
                <a:cs typeface="+mn-cs"/>
              </a:rPr>
              <a:pPr defTabSz="618180" rtl="0"/>
              <a:t>‹#›</a:t>
            </a:fld>
            <a:endParaRPr lang="en-US" kern="1200">
              <a:solidFill>
                <a:srgbClr val="B71E42"/>
              </a:solidFill>
              <a:latin typeface="Gill Sans MT" panose="020B0502020104020203"/>
              <a:ea typeface="+mn-ea"/>
              <a:cs typeface="+mn-cs"/>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2028954" y="1195771"/>
            <a:ext cx="11852427" cy="288874"/>
          </a:xfrm>
          <a:prstGeom prst="rect">
            <a:avLst/>
          </a:prstGeom>
          <a:noFill/>
          <a:ln>
            <a:noFill/>
          </a:ln>
        </p:spPr>
      </p:pic>
    </p:spTree>
    <p:extLst>
      <p:ext uri="{BB962C8B-B14F-4D97-AF65-F5344CB8AC3E}">
        <p14:creationId xmlns:p14="http://schemas.microsoft.com/office/powerpoint/2010/main" val="262182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8954" y="1782726"/>
            <a:ext cx="11833460" cy="1940317"/>
          </a:xfrm>
        </p:spPr>
        <p:txBody>
          <a:bodyPr/>
          <a:lstStyle/>
          <a:p>
            <a:r>
              <a:rPr lang="en-US"/>
              <a:t>Click to edit Master title style</a:t>
            </a:r>
          </a:p>
        </p:txBody>
      </p:sp>
      <p:sp>
        <p:nvSpPr>
          <p:cNvPr id="3" name="Content Placeholder 2"/>
          <p:cNvSpPr>
            <a:spLocks noGrp="1"/>
          </p:cNvSpPr>
          <p:nvPr>
            <p:ph sz="half" idx="1"/>
          </p:nvPr>
        </p:nvSpPr>
        <p:spPr>
          <a:xfrm>
            <a:off x="2028953" y="4037319"/>
            <a:ext cx="5635251" cy="60933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7557" y="4037319"/>
            <a:ext cx="5634856" cy="6093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18180" rtl="0"/>
            <a:fld id="{F0394146-5244-478C-A6D6-605BEC9FB9C6}" type="datetimeFigureOut">
              <a:rPr lang="en-US" kern="1200" smtClean="0">
                <a:solidFill>
                  <a:prstClr val="black">
                    <a:tint val="75000"/>
                  </a:prstClr>
                </a:solidFill>
                <a:latin typeface="Gill Sans MT" panose="020B0502020104020203"/>
                <a:ea typeface="+mn-ea"/>
                <a:cs typeface="+mn-cs"/>
              </a:rPr>
              <a:pPr defTabSz="618180" rtl="0"/>
              <a:t>5/30/2025</a:t>
            </a:fld>
            <a:endParaRPr lang="en-US" kern="1200">
              <a:solidFill>
                <a:prstClr val="black">
                  <a:tint val="75000"/>
                </a:prstClr>
              </a:solidFill>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defTabSz="618180" rtl="0"/>
            <a:endParaRPr lang="en-US" kern="1200">
              <a:solidFill>
                <a:prstClr val="black">
                  <a:tint val="75000"/>
                </a:prstClr>
              </a:solidFill>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defTabSz="618180" rtl="0"/>
            <a:fld id="{5A9DBEAC-4E48-4522-8DB9-C22548289969}" type="slidenum">
              <a:rPr lang="en-US" kern="1200" smtClean="0">
                <a:solidFill>
                  <a:srgbClr val="B71E42"/>
                </a:solidFill>
                <a:latin typeface="Gill Sans MT" panose="020B0502020104020203"/>
                <a:ea typeface="+mn-ea"/>
                <a:cs typeface="+mn-cs"/>
              </a:rPr>
              <a:pPr defTabSz="618180" rtl="0"/>
              <a:t>‹#›</a:t>
            </a:fld>
            <a:endParaRPr lang="en-US" kern="1200">
              <a:solidFill>
                <a:srgbClr val="B71E42"/>
              </a:solidFill>
              <a:latin typeface="Gill Sans MT" panose="020B0502020104020203"/>
              <a:ea typeface="+mn-ea"/>
              <a:cs typeface="+mn-cs"/>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2028954" y="1195771"/>
            <a:ext cx="11852427" cy="288874"/>
          </a:xfrm>
          <a:prstGeom prst="rect">
            <a:avLst/>
          </a:prstGeom>
          <a:noFill/>
          <a:ln>
            <a:noFill/>
          </a:ln>
        </p:spPr>
      </p:pic>
    </p:spTree>
    <p:extLst>
      <p:ext uri="{BB962C8B-B14F-4D97-AF65-F5344CB8AC3E}">
        <p14:creationId xmlns:p14="http://schemas.microsoft.com/office/powerpoint/2010/main" val="3893344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369098" y="5191658"/>
            <a:ext cx="13746480" cy="85090"/>
          </a:xfrm>
          <a:custGeom>
            <a:avLst/>
            <a:gdLst/>
            <a:ahLst/>
            <a:cxnLst/>
            <a:rect l="l" t="t" r="r" b="b"/>
            <a:pathLst>
              <a:path w="13746480" h="85089">
                <a:moveTo>
                  <a:pt x="0" y="84950"/>
                </a:moveTo>
                <a:lnTo>
                  <a:pt x="13745984" y="84950"/>
                </a:lnTo>
                <a:lnTo>
                  <a:pt x="13745984" y="0"/>
                </a:lnTo>
                <a:lnTo>
                  <a:pt x="0" y="0"/>
                </a:lnTo>
                <a:lnTo>
                  <a:pt x="0" y="84950"/>
                </a:lnTo>
                <a:close/>
              </a:path>
            </a:pathLst>
          </a:custGeom>
          <a:solidFill>
            <a:srgbClr val="252525"/>
          </a:solidFill>
        </p:spPr>
        <p:txBody>
          <a:bodyPr wrap="square" lIns="0" tIns="0" rIns="0" bIns="0" rtlCol="0"/>
          <a:lstStyle/>
          <a:p>
            <a:endParaRPr/>
          </a:p>
        </p:txBody>
      </p:sp>
      <p:sp>
        <p:nvSpPr>
          <p:cNvPr id="17" name="bg object 17"/>
          <p:cNvSpPr/>
          <p:nvPr/>
        </p:nvSpPr>
        <p:spPr>
          <a:xfrm>
            <a:off x="1369098" y="9011666"/>
            <a:ext cx="13746480" cy="85090"/>
          </a:xfrm>
          <a:custGeom>
            <a:avLst/>
            <a:gdLst/>
            <a:ahLst/>
            <a:cxnLst/>
            <a:rect l="l" t="t" r="r" b="b"/>
            <a:pathLst>
              <a:path w="13746480" h="85090">
                <a:moveTo>
                  <a:pt x="0" y="84950"/>
                </a:moveTo>
                <a:lnTo>
                  <a:pt x="13745984" y="84950"/>
                </a:lnTo>
                <a:lnTo>
                  <a:pt x="13745984" y="0"/>
                </a:lnTo>
                <a:lnTo>
                  <a:pt x="0" y="0"/>
                </a:lnTo>
                <a:lnTo>
                  <a:pt x="0" y="84950"/>
                </a:lnTo>
                <a:close/>
              </a:path>
            </a:pathLst>
          </a:custGeom>
          <a:solidFill>
            <a:srgbClr val="252525"/>
          </a:solidFill>
        </p:spPr>
        <p:txBody>
          <a:bodyPr wrap="square" lIns="0" tIns="0" rIns="0" bIns="0" rtlCol="0"/>
          <a:lstStyle/>
          <a:p>
            <a:endParaRPr/>
          </a:p>
        </p:txBody>
      </p:sp>
      <p:sp>
        <p:nvSpPr>
          <p:cNvPr id="2" name="Holder 2"/>
          <p:cNvSpPr>
            <a:spLocks noGrp="1"/>
          </p:cNvSpPr>
          <p:nvPr>
            <p:ph type="title"/>
          </p:nvPr>
        </p:nvSpPr>
        <p:spPr>
          <a:xfrm>
            <a:off x="824547" y="509778"/>
            <a:ext cx="14841855" cy="203911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824547" y="2931223"/>
            <a:ext cx="14841855" cy="8411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606923" y="11852339"/>
            <a:ext cx="5277104" cy="63722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24547" y="11852339"/>
            <a:ext cx="3792918" cy="63722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5/30/2025</a:t>
            </a:fld>
            <a:endParaRPr lang="en-US"/>
          </a:p>
        </p:txBody>
      </p:sp>
      <p:sp>
        <p:nvSpPr>
          <p:cNvPr id="6" name="Holder 6"/>
          <p:cNvSpPr>
            <a:spLocks noGrp="1"/>
          </p:cNvSpPr>
          <p:nvPr>
            <p:ph type="sldNum" sz="quarter" idx="7"/>
          </p:nvPr>
        </p:nvSpPr>
        <p:spPr>
          <a:xfrm>
            <a:off x="11873484" y="11852339"/>
            <a:ext cx="3792918" cy="63722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11372729"/>
            <a:ext cx="16484600" cy="1380649"/>
          </a:xfrm>
          <a:prstGeom prst="rect">
            <a:avLst/>
          </a:prstGeom>
        </p:spPr>
      </p:pic>
      <p:sp>
        <p:nvSpPr>
          <p:cNvPr id="12" name="Rectangle 11"/>
          <p:cNvSpPr/>
          <p:nvPr/>
        </p:nvSpPr>
        <p:spPr>
          <a:xfrm>
            <a:off x="0" y="871129"/>
            <a:ext cx="16484600" cy="10494053"/>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11374868"/>
            <a:ext cx="164846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34767" y="1776887"/>
            <a:ext cx="11846671" cy="194982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034767" y="4027725"/>
            <a:ext cx="11846671" cy="6111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50915" y="613940"/>
            <a:ext cx="4269504" cy="566676"/>
          </a:xfrm>
          <a:prstGeom prst="rect">
            <a:avLst/>
          </a:prstGeom>
        </p:spPr>
        <p:txBody>
          <a:bodyPr vert="horz" lIns="91440" tIns="45720" rIns="91440" bIns="45720" rtlCol="0" anchor="ctr"/>
          <a:lstStyle>
            <a:lvl1pPr algn="r">
              <a:defRPr sz="1803">
                <a:solidFill>
                  <a:schemeClr val="tx1">
                    <a:tint val="75000"/>
                  </a:schemeClr>
                </a:solidFill>
              </a:defRPr>
            </a:lvl1pPr>
          </a:lstStyle>
          <a:p>
            <a:fld id="{1D8BD707-D9CF-40AE-B4C6-C98DA3205C09}" type="datetimeFigureOut">
              <a:rPr lang="en-US" smtClean="0"/>
              <a:t>5/30/2025</a:t>
            </a:fld>
            <a:endParaRPr lang="en-US"/>
          </a:p>
        </p:txBody>
      </p:sp>
      <p:sp>
        <p:nvSpPr>
          <p:cNvPr id="5" name="Footer Placeholder 4"/>
          <p:cNvSpPr>
            <a:spLocks noGrp="1"/>
          </p:cNvSpPr>
          <p:nvPr>
            <p:ph type="ftr" sz="quarter" idx="3"/>
          </p:nvPr>
        </p:nvSpPr>
        <p:spPr>
          <a:xfrm>
            <a:off x="2034766" y="611965"/>
            <a:ext cx="6108709" cy="574599"/>
          </a:xfrm>
          <a:prstGeom prst="rect">
            <a:avLst/>
          </a:prstGeom>
        </p:spPr>
        <p:txBody>
          <a:bodyPr vert="horz" lIns="91440" tIns="45720" rIns="91440" bIns="45720" rtlCol="0" anchor="ctr"/>
          <a:lstStyle>
            <a:lvl1pPr algn="l">
              <a:defRPr sz="180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427860" y="244798"/>
            <a:ext cx="1434553" cy="935816"/>
          </a:xfrm>
          <a:prstGeom prst="rect">
            <a:avLst/>
          </a:prstGeom>
        </p:spPr>
        <p:txBody>
          <a:bodyPr vert="horz" lIns="91440" tIns="45720" rIns="91440" bIns="45720" rtlCol="0" anchor="t"/>
          <a:lstStyle>
            <a:lvl1pPr algn="r">
              <a:defRPr sz="5048">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40813563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1236360" rtl="0" eaLnBrk="1" latinLnBrk="0" hangingPunct="1">
        <a:lnSpc>
          <a:spcPct val="90000"/>
        </a:lnSpc>
        <a:spcBef>
          <a:spcPct val="0"/>
        </a:spcBef>
        <a:buNone/>
        <a:defRPr sz="5769" b="0" i="0" kern="1200" cap="none">
          <a:solidFill>
            <a:schemeClr val="tx1"/>
          </a:solidFill>
          <a:effectLst/>
          <a:latin typeface="+mj-lt"/>
          <a:ea typeface="+mj-ea"/>
          <a:cs typeface="+mj-cs"/>
        </a:defRPr>
      </a:lvl1pPr>
    </p:titleStyle>
    <p:bodyStyle>
      <a:lvl1pPr marL="412120" indent="-412120" algn="l" defTabSz="1236360" rtl="0" eaLnBrk="1" latinLnBrk="0" hangingPunct="1">
        <a:lnSpc>
          <a:spcPct val="120000"/>
        </a:lnSpc>
        <a:spcBef>
          <a:spcPts val="1803"/>
        </a:spcBef>
        <a:buClr>
          <a:schemeClr val="accent1"/>
        </a:buClr>
        <a:buSzPct val="100000"/>
        <a:buFont typeface="Arial" panose="020B0604020202020204" pitchFamily="34" charset="0"/>
        <a:buChar char="•"/>
        <a:defRPr sz="3606" kern="1200" cap="none">
          <a:solidFill>
            <a:schemeClr val="tx1"/>
          </a:solidFill>
          <a:effectLst/>
          <a:latin typeface="+mn-lt"/>
          <a:ea typeface="+mn-ea"/>
          <a:cs typeface="+mn-cs"/>
        </a:defRPr>
      </a:lvl1pPr>
      <a:lvl2pPr marL="1236360" indent="-412120" algn="l" defTabSz="1236360" rtl="0" eaLnBrk="1" latinLnBrk="0" hangingPunct="1">
        <a:lnSpc>
          <a:spcPct val="120000"/>
        </a:lnSpc>
        <a:spcBef>
          <a:spcPts val="901"/>
        </a:spcBef>
        <a:buClr>
          <a:schemeClr val="accent1"/>
        </a:buClr>
        <a:buSzPct val="100000"/>
        <a:buFont typeface="Arial" panose="020B0604020202020204" pitchFamily="34" charset="0"/>
        <a:buChar char="•"/>
        <a:defRPr sz="2884" kern="1200" cap="none" baseline="0">
          <a:solidFill>
            <a:schemeClr val="tx1"/>
          </a:solidFill>
          <a:effectLst/>
          <a:latin typeface="+mn-lt"/>
          <a:ea typeface="+mn-ea"/>
          <a:cs typeface="+mn-cs"/>
        </a:defRPr>
      </a:lvl2pPr>
      <a:lvl3pPr marL="2060600" indent="-412120" algn="l" defTabSz="1236360" rtl="0" eaLnBrk="1" latinLnBrk="0" hangingPunct="1">
        <a:lnSpc>
          <a:spcPct val="120000"/>
        </a:lnSpc>
        <a:spcBef>
          <a:spcPts val="901"/>
        </a:spcBef>
        <a:buClr>
          <a:schemeClr val="accent1"/>
        </a:buClr>
        <a:buSzPct val="100000"/>
        <a:buFont typeface="Arial" panose="020B0604020202020204" pitchFamily="34" charset="0"/>
        <a:buChar char="•"/>
        <a:defRPr sz="2884" kern="1200" cap="none">
          <a:solidFill>
            <a:schemeClr val="tx1"/>
          </a:solidFill>
          <a:effectLst/>
          <a:latin typeface="+mn-lt"/>
          <a:ea typeface="+mn-ea"/>
          <a:cs typeface="+mn-cs"/>
        </a:defRPr>
      </a:lvl3pPr>
      <a:lvl4pPr marL="2884841" indent="-412120" algn="l" defTabSz="1236360" rtl="0" eaLnBrk="1" latinLnBrk="0" hangingPunct="1">
        <a:lnSpc>
          <a:spcPct val="120000"/>
        </a:lnSpc>
        <a:spcBef>
          <a:spcPts val="901"/>
        </a:spcBef>
        <a:buClr>
          <a:schemeClr val="accent1"/>
        </a:buClr>
        <a:buSzPct val="100000"/>
        <a:buFont typeface="Arial" panose="020B0604020202020204" pitchFamily="34" charset="0"/>
        <a:buChar char="•"/>
        <a:defRPr sz="2524" kern="1200" cap="none" baseline="0">
          <a:solidFill>
            <a:schemeClr val="tx1"/>
          </a:solidFill>
          <a:effectLst/>
          <a:latin typeface="+mn-lt"/>
          <a:ea typeface="+mn-ea"/>
          <a:cs typeface="+mn-cs"/>
        </a:defRPr>
      </a:lvl4pPr>
      <a:lvl5pPr marL="3709081" indent="-412120" algn="l" defTabSz="1236360" rtl="0" eaLnBrk="1" latinLnBrk="0" hangingPunct="1">
        <a:lnSpc>
          <a:spcPct val="120000"/>
        </a:lnSpc>
        <a:spcBef>
          <a:spcPts val="901"/>
        </a:spcBef>
        <a:buClr>
          <a:schemeClr val="accent1"/>
        </a:buClr>
        <a:buSzPct val="100000"/>
        <a:buFont typeface="Arial" panose="020B0604020202020204" pitchFamily="34" charset="0"/>
        <a:buChar char="•"/>
        <a:defRPr sz="2163" kern="1200" cap="none">
          <a:solidFill>
            <a:schemeClr val="tx1"/>
          </a:solidFill>
          <a:effectLst/>
          <a:latin typeface="+mn-lt"/>
          <a:ea typeface="+mn-ea"/>
          <a:cs typeface="+mn-cs"/>
        </a:defRPr>
      </a:lvl5pPr>
      <a:lvl6pPr marL="4533321" indent="-412120" algn="l" defTabSz="1648480" rtl="0" eaLnBrk="1" latinLnBrk="0" hangingPunct="1">
        <a:lnSpc>
          <a:spcPct val="120000"/>
        </a:lnSpc>
        <a:spcBef>
          <a:spcPts val="901"/>
        </a:spcBef>
        <a:buClr>
          <a:schemeClr val="accent1"/>
        </a:buClr>
        <a:buSzPct val="100000"/>
        <a:buFont typeface="Arial" panose="020B0604020202020204" pitchFamily="34" charset="0"/>
        <a:buChar char="•"/>
        <a:defRPr sz="2163" kern="1200">
          <a:solidFill>
            <a:schemeClr val="tx1"/>
          </a:solidFill>
          <a:effectLst/>
          <a:latin typeface="+mn-lt"/>
          <a:ea typeface="+mn-ea"/>
          <a:cs typeface="+mn-cs"/>
        </a:defRPr>
      </a:lvl6pPr>
      <a:lvl7pPr marL="5357561" indent="-412120" algn="l" defTabSz="1648480" rtl="0" eaLnBrk="1" latinLnBrk="0" hangingPunct="1">
        <a:lnSpc>
          <a:spcPct val="120000"/>
        </a:lnSpc>
        <a:spcBef>
          <a:spcPts val="901"/>
        </a:spcBef>
        <a:buClr>
          <a:schemeClr val="accent1"/>
        </a:buClr>
        <a:buSzPct val="100000"/>
        <a:buFont typeface="Arial" panose="020B0604020202020204" pitchFamily="34" charset="0"/>
        <a:buChar char="•"/>
        <a:defRPr sz="2163" kern="1200">
          <a:solidFill>
            <a:schemeClr val="tx1"/>
          </a:solidFill>
          <a:effectLst/>
          <a:latin typeface="+mn-lt"/>
          <a:ea typeface="+mn-ea"/>
          <a:cs typeface="+mn-cs"/>
        </a:defRPr>
      </a:lvl7pPr>
      <a:lvl8pPr marL="6181801" indent="-412120" algn="l" defTabSz="1648480" rtl="0" eaLnBrk="1" latinLnBrk="0" hangingPunct="1">
        <a:lnSpc>
          <a:spcPct val="120000"/>
        </a:lnSpc>
        <a:spcBef>
          <a:spcPts val="901"/>
        </a:spcBef>
        <a:buClr>
          <a:schemeClr val="accent1"/>
        </a:buClr>
        <a:buSzPct val="100000"/>
        <a:buFont typeface="Arial" panose="020B0604020202020204" pitchFamily="34" charset="0"/>
        <a:buChar char="•"/>
        <a:defRPr sz="2163" kern="1200" baseline="0">
          <a:solidFill>
            <a:schemeClr val="tx1"/>
          </a:solidFill>
          <a:effectLst/>
          <a:latin typeface="+mn-lt"/>
          <a:ea typeface="+mn-ea"/>
          <a:cs typeface="+mn-cs"/>
        </a:defRPr>
      </a:lvl8pPr>
      <a:lvl9pPr marL="7006041" indent="-412120" algn="l" defTabSz="1648480" rtl="0" eaLnBrk="1" latinLnBrk="0" hangingPunct="1">
        <a:lnSpc>
          <a:spcPct val="120000"/>
        </a:lnSpc>
        <a:spcBef>
          <a:spcPts val="901"/>
        </a:spcBef>
        <a:buClr>
          <a:schemeClr val="accent1"/>
        </a:buClr>
        <a:buSzPct val="100000"/>
        <a:buFont typeface="Arial" panose="020B0604020202020204" pitchFamily="34" charset="0"/>
        <a:buChar char="•"/>
        <a:defRPr sz="2163" kern="1200" baseline="0">
          <a:solidFill>
            <a:schemeClr val="tx1"/>
          </a:solidFill>
          <a:effectLst/>
          <a:latin typeface="+mn-lt"/>
          <a:ea typeface="+mn-ea"/>
          <a:cs typeface="+mn-cs"/>
        </a:defRPr>
      </a:lvl9pPr>
    </p:bodyStyle>
    <p:otherStyle>
      <a:defPPr>
        <a:defRPr lang="en-US"/>
      </a:defPPr>
      <a:lvl1pPr marL="0" algn="l" defTabSz="1236360" rtl="0" eaLnBrk="1" latinLnBrk="0" hangingPunct="1">
        <a:defRPr sz="2434" kern="1200">
          <a:solidFill>
            <a:schemeClr val="tx1"/>
          </a:solidFill>
          <a:latin typeface="+mn-lt"/>
          <a:ea typeface="+mn-ea"/>
          <a:cs typeface="+mn-cs"/>
        </a:defRPr>
      </a:lvl1pPr>
      <a:lvl2pPr marL="618180" algn="l" defTabSz="1236360" rtl="0" eaLnBrk="1" latinLnBrk="0" hangingPunct="1">
        <a:defRPr sz="2434" kern="1200">
          <a:solidFill>
            <a:schemeClr val="tx1"/>
          </a:solidFill>
          <a:latin typeface="+mn-lt"/>
          <a:ea typeface="+mn-ea"/>
          <a:cs typeface="+mn-cs"/>
        </a:defRPr>
      </a:lvl2pPr>
      <a:lvl3pPr marL="1236360" algn="l" defTabSz="1236360" rtl="0" eaLnBrk="1" latinLnBrk="0" hangingPunct="1">
        <a:defRPr sz="2434" kern="1200">
          <a:solidFill>
            <a:schemeClr val="tx1"/>
          </a:solidFill>
          <a:latin typeface="+mn-lt"/>
          <a:ea typeface="+mn-ea"/>
          <a:cs typeface="+mn-cs"/>
        </a:defRPr>
      </a:lvl3pPr>
      <a:lvl4pPr marL="1854540" algn="l" defTabSz="1236360" rtl="0" eaLnBrk="1" latinLnBrk="0" hangingPunct="1">
        <a:defRPr sz="2434" kern="1200">
          <a:solidFill>
            <a:schemeClr val="tx1"/>
          </a:solidFill>
          <a:latin typeface="+mn-lt"/>
          <a:ea typeface="+mn-ea"/>
          <a:cs typeface="+mn-cs"/>
        </a:defRPr>
      </a:lvl4pPr>
      <a:lvl5pPr marL="2472720" algn="l" defTabSz="1236360" rtl="0" eaLnBrk="1" latinLnBrk="0" hangingPunct="1">
        <a:defRPr sz="2434" kern="1200">
          <a:solidFill>
            <a:schemeClr val="tx1"/>
          </a:solidFill>
          <a:latin typeface="+mn-lt"/>
          <a:ea typeface="+mn-ea"/>
          <a:cs typeface="+mn-cs"/>
        </a:defRPr>
      </a:lvl5pPr>
      <a:lvl6pPr marL="3090901" algn="l" defTabSz="1236360" rtl="0" eaLnBrk="1" latinLnBrk="0" hangingPunct="1">
        <a:defRPr sz="2434" kern="1200">
          <a:solidFill>
            <a:schemeClr val="tx1"/>
          </a:solidFill>
          <a:latin typeface="+mn-lt"/>
          <a:ea typeface="+mn-ea"/>
          <a:cs typeface="+mn-cs"/>
        </a:defRPr>
      </a:lvl6pPr>
      <a:lvl7pPr marL="3709081" algn="l" defTabSz="1236360" rtl="0" eaLnBrk="1" latinLnBrk="0" hangingPunct="1">
        <a:defRPr sz="2434" kern="1200">
          <a:solidFill>
            <a:schemeClr val="tx1"/>
          </a:solidFill>
          <a:latin typeface="+mn-lt"/>
          <a:ea typeface="+mn-ea"/>
          <a:cs typeface="+mn-cs"/>
        </a:defRPr>
      </a:lvl7pPr>
      <a:lvl8pPr marL="4327261" algn="l" defTabSz="1236360" rtl="0" eaLnBrk="1" latinLnBrk="0" hangingPunct="1">
        <a:defRPr sz="2434" kern="1200">
          <a:solidFill>
            <a:schemeClr val="tx1"/>
          </a:solidFill>
          <a:latin typeface="+mn-lt"/>
          <a:ea typeface="+mn-ea"/>
          <a:cs typeface="+mn-cs"/>
        </a:defRPr>
      </a:lvl8pPr>
      <a:lvl9pPr marL="4945441" algn="l" defTabSz="1236360" rtl="0" eaLnBrk="1" latinLnBrk="0" hangingPunct="1">
        <a:defRPr sz="24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oha/PH/PROVIDERPARTNERRESOURCES/LOCALHEALTHDEPARTMENTRESOURCES/Documents/Guidance/OHA-PHD-Rev-Expenditure-Report-Sample-Oct2024.xls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8.xml"/><Relationship Id="rId16" Type="http://schemas.openxmlformats.org/officeDocument/2006/relationships/diagramColors" Target="../diagrams/colors12.xml"/><Relationship Id="rId1" Type="http://schemas.openxmlformats.org/officeDocument/2006/relationships/slideLayout" Target="../slideLayouts/slideLayout1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OHA-PHD.Expend%26RevReport@state.or.u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18.png"/><Relationship Id="rId7" Type="http://schemas.openxmlformats.org/officeDocument/2006/relationships/diagramLayout" Target="../diagrams/layout1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Data" Target="../diagrams/data13.xml"/><Relationship Id="rId5" Type="http://schemas.openxmlformats.org/officeDocument/2006/relationships/image" Target="../media/image20.svg"/><Relationship Id="rId10" Type="http://schemas.microsoft.com/office/2007/relationships/diagramDrawing" Target="../diagrams/drawing13.xml"/><Relationship Id="rId4" Type="http://schemas.openxmlformats.org/officeDocument/2006/relationships/image" Target="../media/image19.png"/><Relationship Id="rId9" Type="http://schemas.openxmlformats.org/officeDocument/2006/relationships/diagramColors" Target="../diagrams/colors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hyperlink" Target="mailto:OHA-PHD.Expend%26RevReport@state.or.us"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eg"/><Relationship Id="rId7" Type="http://schemas.openxmlformats.org/officeDocument/2006/relationships/diagramColors" Target="../diagrams/colors14.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oregon.gov/oha/PH/PROVIDERPARTNERRESOURCES/LOCALHEALTHDEPARTMENTRESOURCES/Documents/Guidance/OHA-PHD-Rev-Expenditure-Report-Sample-Oct2024.xlsx"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jpeg"/><Relationship Id="rId7" Type="http://schemas.openxmlformats.org/officeDocument/2006/relationships/diagramColors" Target="../diagrams/colors19.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oregon.gov/OHA/PH/HEALTHYPEOPLEFAMILIES/WIC/Pages/wic-coordinator.aspx"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4.tmp"/><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descr="Pen on desk">
            <a:extLst>
              <a:ext uri="{FF2B5EF4-FFF2-40B4-BE49-F238E27FC236}">
                <a16:creationId xmlns:a16="http://schemas.microsoft.com/office/drawing/2014/main" id="{14AF51DC-98D0-0640-B32B-3761FFD7A5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8" y="339552"/>
            <a:ext cx="16484600" cy="10985673"/>
          </a:xfrm>
          <a:prstGeom prst="rect">
            <a:avLst/>
          </a:prstGeom>
        </p:spPr>
      </p:pic>
      <p:sp>
        <p:nvSpPr>
          <p:cNvPr id="2" name="Title 1">
            <a:extLst>
              <a:ext uri="{FF2B5EF4-FFF2-40B4-BE49-F238E27FC236}">
                <a16:creationId xmlns:a16="http://schemas.microsoft.com/office/drawing/2014/main" id="{02C57847-29E5-4CA5-B38E-DFD94D631211}"/>
              </a:ext>
            </a:extLst>
          </p:cNvPr>
          <p:cNvSpPr>
            <a:spLocks noGrp="1"/>
          </p:cNvSpPr>
          <p:nvPr>
            <p:ph type="ctrTitle"/>
          </p:nvPr>
        </p:nvSpPr>
        <p:spPr>
          <a:xfrm>
            <a:off x="8699500" y="572414"/>
            <a:ext cx="7531026" cy="1693621"/>
          </a:xfrm>
        </p:spPr>
        <p:txBody>
          <a:bodyPr>
            <a:normAutofit/>
          </a:bodyPr>
          <a:lstStyle/>
          <a:p>
            <a:pPr algn="r"/>
            <a:r>
              <a:rPr lang="en-US" sz="8113" cap="none">
                <a:solidFill>
                  <a:schemeClr val="accent1">
                    <a:lumMod val="75000"/>
                  </a:schemeClr>
                </a:solidFill>
                <a:latin typeface="Aptos" panose="020B0004020202020204" pitchFamily="34" charset="0"/>
              </a:rPr>
              <a:t>WIC Fiscal 101 </a:t>
            </a:r>
          </a:p>
        </p:txBody>
      </p:sp>
      <p:sp>
        <p:nvSpPr>
          <p:cNvPr id="3" name="TextBox 2">
            <a:extLst>
              <a:ext uri="{FF2B5EF4-FFF2-40B4-BE49-F238E27FC236}">
                <a16:creationId xmlns:a16="http://schemas.microsoft.com/office/drawing/2014/main" id="{02B423DA-3F6C-536F-EECD-011294010B2F}"/>
              </a:ext>
            </a:extLst>
          </p:cNvPr>
          <p:cNvSpPr txBox="1"/>
          <p:nvPr/>
        </p:nvSpPr>
        <p:spPr>
          <a:xfrm>
            <a:off x="11366500" y="2409825"/>
            <a:ext cx="3723455" cy="841449"/>
          </a:xfrm>
          <a:prstGeom prst="rect">
            <a:avLst/>
          </a:prstGeom>
          <a:noFill/>
        </p:spPr>
        <p:txBody>
          <a:bodyPr wrap="none" rtlCol="0">
            <a:spAutoFit/>
          </a:bodyPr>
          <a:lstStyle/>
          <a:p>
            <a:pPr algn="l" defTabSz="618180" rtl="0"/>
            <a:r>
              <a:rPr lang="en-US" sz="4868" kern="1200">
                <a:solidFill>
                  <a:schemeClr val="accent1">
                    <a:lumMod val="75000"/>
                  </a:schemeClr>
                </a:solidFill>
                <a:latin typeface="Aptos" panose="020B0004020202020204" pitchFamily="34" charset="0"/>
                <a:ea typeface="+mn-ea"/>
                <a:cs typeface="+mn-cs"/>
              </a:rPr>
              <a:t>May 15, 2025</a:t>
            </a:r>
          </a:p>
        </p:txBody>
      </p:sp>
    </p:spTree>
    <p:extLst>
      <p:ext uri="{BB962C8B-B14F-4D97-AF65-F5344CB8AC3E}">
        <p14:creationId xmlns:p14="http://schemas.microsoft.com/office/powerpoint/2010/main" val="121340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98774-841B-D209-3395-AA9284136864}"/>
              </a:ext>
            </a:extLst>
          </p:cNvPr>
          <p:cNvSpPr>
            <a:spLocks noGrp="1"/>
          </p:cNvSpPr>
          <p:nvPr>
            <p:ph type="title"/>
          </p:nvPr>
        </p:nvSpPr>
        <p:spPr>
          <a:xfrm>
            <a:off x="187136" y="4924425"/>
            <a:ext cx="6436133" cy="1013938"/>
          </a:xfrm>
        </p:spPr>
        <p:txBody>
          <a:bodyPr>
            <a:normAutofit/>
          </a:bodyPr>
          <a:lstStyle/>
          <a:p>
            <a:r>
              <a:rPr lang="en-US"/>
              <a:t>Grant award Letters</a:t>
            </a:r>
          </a:p>
        </p:txBody>
      </p:sp>
      <p:pic>
        <p:nvPicPr>
          <p:cNvPr id="4" name="Picture 3">
            <a:extLst>
              <a:ext uri="{FF2B5EF4-FFF2-40B4-BE49-F238E27FC236}">
                <a16:creationId xmlns:a16="http://schemas.microsoft.com/office/drawing/2014/main" id="{7F5D0D90-499B-ED60-9CEC-8EC6D9322344}"/>
              </a:ext>
            </a:extLst>
          </p:cNvPr>
          <p:cNvPicPr>
            <a:picLocks noChangeAspect="1"/>
          </p:cNvPicPr>
          <p:nvPr/>
        </p:nvPicPr>
        <p:blipFill>
          <a:blip r:embed="rId3"/>
          <a:stretch>
            <a:fillRect/>
          </a:stretch>
        </p:blipFill>
        <p:spPr>
          <a:xfrm>
            <a:off x="6642100" y="168201"/>
            <a:ext cx="9569495" cy="12408047"/>
          </a:xfrm>
          <a:prstGeom prst="rect">
            <a:avLst/>
          </a:prstGeom>
        </p:spPr>
      </p:pic>
    </p:spTree>
    <p:extLst>
      <p:ext uri="{BB962C8B-B14F-4D97-AF65-F5344CB8AC3E}">
        <p14:creationId xmlns:p14="http://schemas.microsoft.com/office/powerpoint/2010/main" val="2269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98774-841B-D209-3395-AA9284136864}"/>
              </a:ext>
            </a:extLst>
          </p:cNvPr>
          <p:cNvSpPr>
            <a:spLocks noGrp="1"/>
          </p:cNvSpPr>
          <p:nvPr>
            <p:ph type="title"/>
          </p:nvPr>
        </p:nvSpPr>
        <p:spPr>
          <a:xfrm>
            <a:off x="187136" y="4924425"/>
            <a:ext cx="6436133" cy="1013938"/>
          </a:xfrm>
        </p:spPr>
        <p:txBody>
          <a:bodyPr>
            <a:normAutofit/>
          </a:bodyPr>
          <a:lstStyle/>
          <a:p>
            <a:r>
              <a:rPr lang="en-US"/>
              <a:t>Grant award Letters</a:t>
            </a:r>
          </a:p>
        </p:txBody>
      </p:sp>
      <p:pic>
        <p:nvPicPr>
          <p:cNvPr id="7" name="Picture 6">
            <a:extLst>
              <a:ext uri="{FF2B5EF4-FFF2-40B4-BE49-F238E27FC236}">
                <a16:creationId xmlns:a16="http://schemas.microsoft.com/office/drawing/2014/main" id="{41EA68F4-9BCA-2019-239A-7FA3C0226F46}"/>
              </a:ext>
            </a:extLst>
          </p:cNvPr>
          <p:cNvPicPr>
            <a:picLocks noChangeAspect="1"/>
          </p:cNvPicPr>
          <p:nvPr/>
        </p:nvPicPr>
        <p:blipFill>
          <a:blip r:embed="rId3"/>
          <a:stretch>
            <a:fillRect/>
          </a:stretch>
        </p:blipFill>
        <p:spPr>
          <a:xfrm>
            <a:off x="6657707" y="140810"/>
            <a:ext cx="9639757" cy="12462829"/>
          </a:xfrm>
          <a:prstGeom prst="rect">
            <a:avLst/>
          </a:prstGeom>
        </p:spPr>
      </p:pic>
    </p:spTree>
    <p:extLst>
      <p:ext uri="{BB962C8B-B14F-4D97-AF65-F5344CB8AC3E}">
        <p14:creationId xmlns:p14="http://schemas.microsoft.com/office/powerpoint/2010/main" val="101036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98774-841B-D209-3395-AA9284136864}"/>
              </a:ext>
            </a:extLst>
          </p:cNvPr>
          <p:cNvSpPr>
            <a:spLocks noGrp="1"/>
          </p:cNvSpPr>
          <p:nvPr>
            <p:ph type="title"/>
          </p:nvPr>
        </p:nvSpPr>
        <p:spPr>
          <a:xfrm>
            <a:off x="187136" y="4924425"/>
            <a:ext cx="6436133" cy="1013938"/>
          </a:xfrm>
        </p:spPr>
        <p:txBody>
          <a:bodyPr>
            <a:normAutofit/>
          </a:bodyPr>
          <a:lstStyle/>
          <a:p>
            <a:r>
              <a:rPr lang="en-US"/>
              <a:t>Grant award Letters</a:t>
            </a:r>
          </a:p>
        </p:txBody>
      </p:sp>
      <p:pic>
        <p:nvPicPr>
          <p:cNvPr id="5" name="Picture 4">
            <a:extLst>
              <a:ext uri="{FF2B5EF4-FFF2-40B4-BE49-F238E27FC236}">
                <a16:creationId xmlns:a16="http://schemas.microsoft.com/office/drawing/2014/main" id="{F8284EC4-FC36-DEBA-7FAC-893CDE005A88}"/>
              </a:ext>
            </a:extLst>
          </p:cNvPr>
          <p:cNvPicPr>
            <a:picLocks noChangeAspect="1"/>
          </p:cNvPicPr>
          <p:nvPr/>
        </p:nvPicPr>
        <p:blipFill>
          <a:blip r:embed="rId3"/>
          <a:stretch>
            <a:fillRect/>
          </a:stretch>
        </p:blipFill>
        <p:spPr>
          <a:xfrm>
            <a:off x="6659617" y="87974"/>
            <a:ext cx="9677400" cy="12568502"/>
          </a:xfrm>
          <a:prstGeom prst="rect">
            <a:avLst/>
          </a:prstGeom>
        </p:spPr>
      </p:pic>
    </p:spTree>
    <p:extLst>
      <p:ext uri="{BB962C8B-B14F-4D97-AF65-F5344CB8AC3E}">
        <p14:creationId xmlns:p14="http://schemas.microsoft.com/office/powerpoint/2010/main" val="217529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34B4-2B3F-423A-9907-300747F6BD04}"/>
              </a:ext>
            </a:extLst>
          </p:cNvPr>
          <p:cNvSpPr>
            <a:spLocks noGrp="1"/>
          </p:cNvSpPr>
          <p:nvPr>
            <p:ph type="title"/>
          </p:nvPr>
        </p:nvSpPr>
        <p:spPr>
          <a:xfrm>
            <a:off x="317500" y="1800225"/>
            <a:ext cx="7506126" cy="1949829"/>
          </a:xfrm>
        </p:spPr>
        <p:txBody>
          <a:bodyPr>
            <a:normAutofit/>
          </a:bodyPr>
          <a:lstStyle/>
          <a:p>
            <a:r>
              <a:rPr lang="en-US" cap="none"/>
              <a:t>How are funds received?</a:t>
            </a:r>
          </a:p>
        </p:txBody>
      </p:sp>
      <p:sp>
        <p:nvSpPr>
          <p:cNvPr id="3" name="Content Placeholder 2">
            <a:extLst>
              <a:ext uri="{FF2B5EF4-FFF2-40B4-BE49-F238E27FC236}">
                <a16:creationId xmlns:a16="http://schemas.microsoft.com/office/drawing/2014/main" id="{96BB58DF-DD31-4ACD-98F2-3A75A3703847}"/>
              </a:ext>
            </a:extLst>
          </p:cNvPr>
          <p:cNvSpPr>
            <a:spLocks noGrp="1"/>
          </p:cNvSpPr>
          <p:nvPr>
            <p:ph idx="1"/>
          </p:nvPr>
        </p:nvSpPr>
        <p:spPr>
          <a:xfrm>
            <a:off x="546100" y="3476625"/>
            <a:ext cx="7350550" cy="6131003"/>
          </a:xfrm>
        </p:spPr>
        <p:txBody>
          <a:bodyPr>
            <a:normAutofit/>
          </a:bodyPr>
          <a:lstStyle/>
          <a:p>
            <a:r>
              <a:rPr lang="en-US" sz="3300" dirty="0"/>
              <a:t>1/12</a:t>
            </a:r>
            <a:r>
              <a:rPr lang="en-US" sz="3300" baseline="30000" dirty="0"/>
              <a:t>th</a:t>
            </a:r>
            <a:r>
              <a:rPr lang="en-US" sz="3300" dirty="0"/>
              <a:t> of total NSA and BFPC annual funding every month starting July 1. </a:t>
            </a:r>
          </a:p>
          <a:p>
            <a:r>
              <a:rPr lang="en-US" sz="3300" dirty="0"/>
              <a:t>Farm Direct funding is provided</a:t>
            </a:r>
          </a:p>
          <a:p>
            <a:pPr marL="0" indent="0">
              <a:buNone/>
            </a:pPr>
            <a:r>
              <a:rPr lang="en-US" sz="3300" dirty="0"/>
              <a:t>     July 1 and October 1.</a:t>
            </a:r>
          </a:p>
          <a:p>
            <a:r>
              <a:rPr lang="en-US" sz="3300" dirty="0"/>
              <a:t>Payments are reconciled quarterly </a:t>
            </a:r>
            <a:r>
              <a:rPr lang="en-US" sz="3300" dirty="0">
                <a:solidFill>
                  <a:srgbClr val="0070C0"/>
                </a:solidFill>
                <a:hlinkClick r:id="rId3">
                  <a:extLst>
                    <a:ext uri="{A12FA001-AC4F-418D-AE19-62706E023703}">
                      <ahyp:hlinkClr xmlns:ahyp="http://schemas.microsoft.com/office/drawing/2018/hyperlinkcolor" val="tx"/>
                    </a:ext>
                  </a:extLst>
                </a:hlinkClick>
              </a:rPr>
              <a:t>Expenditure and Revenue Reports.  </a:t>
            </a:r>
            <a:endParaRPr lang="en-US" sz="3300" dirty="0">
              <a:solidFill>
                <a:srgbClr val="0070C0"/>
              </a:solidFill>
            </a:endParaRPr>
          </a:p>
        </p:txBody>
      </p:sp>
      <p:graphicFrame>
        <p:nvGraphicFramePr>
          <p:cNvPr id="8" name="Table 8">
            <a:extLst>
              <a:ext uri="{FF2B5EF4-FFF2-40B4-BE49-F238E27FC236}">
                <a16:creationId xmlns:a16="http://schemas.microsoft.com/office/drawing/2014/main" id="{7E1814FA-59FC-A406-703F-4F38C4D27329}"/>
              </a:ext>
            </a:extLst>
          </p:cNvPr>
          <p:cNvGraphicFramePr>
            <a:graphicFrameLocks noGrp="1"/>
          </p:cNvGraphicFramePr>
          <p:nvPr>
            <p:extLst>
              <p:ext uri="{D42A27DB-BD31-4B8C-83A1-F6EECF244321}">
                <p14:modId xmlns:p14="http://schemas.microsoft.com/office/powerpoint/2010/main" val="3276202940"/>
              </p:ext>
            </p:extLst>
          </p:nvPr>
        </p:nvGraphicFramePr>
        <p:xfrm>
          <a:off x="7708900" y="2714625"/>
          <a:ext cx="8381999" cy="8203701"/>
        </p:xfrm>
        <a:graphic>
          <a:graphicData uri="http://schemas.openxmlformats.org/drawingml/2006/table">
            <a:tbl>
              <a:tblPr firstRow="1" bandRow="1">
                <a:tableStyleId>{8799B23B-EC83-4686-B30A-512413B5E67A}</a:tableStyleId>
              </a:tblPr>
              <a:tblGrid>
                <a:gridCol w="5570812">
                  <a:extLst>
                    <a:ext uri="{9D8B030D-6E8A-4147-A177-3AD203B41FA5}">
                      <a16:colId xmlns:a16="http://schemas.microsoft.com/office/drawing/2014/main" val="3328514454"/>
                    </a:ext>
                  </a:extLst>
                </a:gridCol>
                <a:gridCol w="2811187">
                  <a:extLst>
                    <a:ext uri="{9D8B030D-6E8A-4147-A177-3AD203B41FA5}">
                      <a16:colId xmlns:a16="http://schemas.microsoft.com/office/drawing/2014/main" val="261345479"/>
                    </a:ext>
                  </a:extLst>
                </a:gridCol>
              </a:tblGrid>
              <a:tr h="8881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u="sng">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u="sng">
                          <a:solidFill>
                            <a:schemeClr val="tx1"/>
                          </a:solidFill>
                        </a:rPr>
                        <a:t>Fiscal Quarter</a:t>
                      </a:r>
                    </a:p>
                  </a:txBody>
                  <a:tcPr marL="107842" marR="107842" marT="53921" marB="5392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u="sng">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u="sng">
                          <a:solidFill>
                            <a:schemeClr val="tx1"/>
                          </a:solidFill>
                        </a:rPr>
                        <a:t>Due Date</a:t>
                      </a:r>
                    </a:p>
                  </a:txBody>
                  <a:tcPr marL="107842" marR="107842" marT="53921" marB="53921"/>
                </a:tc>
                <a:extLst>
                  <a:ext uri="{0D108BD9-81ED-4DB2-BD59-A6C34878D82A}">
                    <a16:rowId xmlns:a16="http://schemas.microsoft.com/office/drawing/2014/main" val="930803724"/>
                  </a:ext>
                </a:extLst>
              </a:tr>
              <a:tr h="1818549">
                <a:tc>
                  <a:txBody>
                    <a:bodyPr/>
                    <a:lstStyle/>
                    <a:p>
                      <a:pPr marL="457200" lvl="1" indent="0" algn="ctr"/>
                      <a:r>
                        <a:rPr lang="en-US" sz="2800" b="1" u="sng">
                          <a:solidFill>
                            <a:schemeClr val="tx1"/>
                          </a:solidFill>
                          <a:latin typeface="+mn-lt"/>
                        </a:rPr>
                        <a:t>First</a:t>
                      </a:r>
                    </a:p>
                    <a:p>
                      <a:pPr marL="457200" lvl="1" indent="0" algn="ctr"/>
                      <a:r>
                        <a:rPr lang="en-US" sz="2800">
                          <a:solidFill>
                            <a:schemeClr val="tx1"/>
                          </a:solidFill>
                          <a:latin typeface="+mn-lt"/>
                        </a:rPr>
                        <a:t>July 1– September 30</a:t>
                      </a:r>
                    </a:p>
                  </a:txBody>
                  <a:tcPr marL="107842" marR="107842" marT="53921" marB="5392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chemeClr val="tx1"/>
                          </a:solidFill>
                          <a:latin typeface="+mn-lt"/>
                        </a:rPr>
                        <a:t>October 30</a:t>
                      </a:r>
                    </a:p>
                    <a:p>
                      <a:pPr algn="ctr"/>
                      <a:endParaRPr lang="en-US" sz="2800">
                        <a:latin typeface="+mn-lt"/>
                      </a:endParaRPr>
                    </a:p>
                  </a:txBody>
                  <a:tcPr marL="107842" marR="107842" marT="53921" marB="53921"/>
                </a:tc>
                <a:extLst>
                  <a:ext uri="{0D108BD9-81ED-4DB2-BD59-A6C34878D82A}">
                    <a16:rowId xmlns:a16="http://schemas.microsoft.com/office/drawing/2014/main" val="4246891864"/>
                  </a:ext>
                </a:extLst>
              </a:tr>
              <a:tr h="1859941">
                <a:tc>
                  <a:txBody>
                    <a:bodyPr/>
                    <a:lstStyle/>
                    <a:p>
                      <a:pPr lvl="1" algn="ctr"/>
                      <a:r>
                        <a:rPr lang="en-US" sz="2800" b="1" u="sng">
                          <a:solidFill>
                            <a:schemeClr val="tx1"/>
                          </a:solidFill>
                          <a:latin typeface="+mn-lt"/>
                        </a:rPr>
                        <a:t>Second</a:t>
                      </a:r>
                    </a:p>
                    <a:p>
                      <a:pPr lvl="1" algn="ctr"/>
                      <a:r>
                        <a:rPr lang="en-US" sz="2800">
                          <a:solidFill>
                            <a:schemeClr val="tx1"/>
                          </a:solidFill>
                          <a:latin typeface="+mn-lt"/>
                        </a:rPr>
                        <a:t>October 1 – December 31 </a:t>
                      </a:r>
                    </a:p>
                    <a:p>
                      <a:pPr lvl="1"/>
                      <a:endParaRPr lang="en-US" sz="2800">
                        <a:latin typeface="+mn-lt"/>
                      </a:endParaRPr>
                    </a:p>
                  </a:txBody>
                  <a:tcPr marL="107842" marR="107842" marT="53921" marB="53921"/>
                </a:tc>
                <a:tc>
                  <a:txBody>
                    <a:bodyPr/>
                    <a:lstStyle/>
                    <a:p>
                      <a:pPr algn="ctr"/>
                      <a:endParaRPr lang="en-US" sz="2800">
                        <a:latin typeface="+mn-lt"/>
                      </a:endParaRPr>
                    </a:p>
                    <a:p>
                      <a:pPr algn="ctr"/>
                      <a:r>
                        <a:rPr lang="en-US" sz="2800">
                          <a:latin typeface="+mn-lt"/>
                        </a:rPr>
                        <a:t>January 30</a:t>
                      </a:r>
                    </a:p>
                    <a:p>
                      <a:pPr algn="ctr"/>
                      <a:endParaRPr lang="en-US" sz="2800">
                        <a:latin typeface="+mn-lt"/>
                      </a:endParaRPr>
                    </a:p>
                  </a:txBody>
                  <a:tcPr marL="107842" marR="107842" marT="53921" marB="53921"/>
                </a:tc>
                <a:extLst>
                  <a:ext uri="{0D108BD9-81ED-4DB2-BD59-A6C34878D82A}">
                    <a16:rowId xmlns:a16="http://schemas.microsoft.com/office/drawing/2014/main" val="1964241492"/>
                  </a:ext>
                </a:extLst>
              </a:tr>
              <a:tr h="1818549">
                <a:tc>
                  <a:txBody>
                    <a:bodyPr/>
                    <a:lstStyle/>
                    <a:p>
                      <a:pPr marL="457200" lvl="1" algn="ctr" defTabSz="914400" rtl="0" eaLnBrk="1" latinLnBrk="0" hangingPunct="1"/>
                      <a:r>
                        <a:rPr lang="en-US" sz="2800" b="1" u="none" kern="1200">
                          <a:solidFill>
                            <a:schemeClr val="tx1"/>
                          </a:solidFill>
                          <a:latin typeface="+mn-lt"/>
                        </a:rPr>
                        <a:t> </a:t>
                      </a:r>
                      <a:r>
                        <a:rPr lang="en-US" sz="2800" b="1" u="sng" kern="1200">
                          <a:solidFill>
                            <a:schemeClr val="tx1"/>
                          </a:solidFill>
                          <a:latin typeface="+mn-lt"/>
                        </a:rPr>
                        <a:t>Third</a:t>
                      </a:r>
                    </a:p>
                    <a:p>
                      <a:pPr lvl="1" algn="ctr"/>
                      <a:r>
                        <a:rPr lang="en-US" sz="2800">
                          <a:solidFill>
                            <a:schemeClr val="tx1"/>
                          </a:solidFill>
                          <a:latin typeface="+mn-lt"/>
                        </a:rPr>
                        <a:t>January 1 – March 31</a:t>
                      </a:r>
                    </a:p>
                    <a:p>
                      <a:pPr lvl="1"/>
                      <a:endParaRPr lang="en-US" sz="2800">
                        <a:latin typeface="+mn-lt"/>
                      </a:endParaRPr>
                    </a:p>
                  </a:txBody>
                  <a:tcPr marL="107842" marR="107842" marT="53921" marB="53921"/>
                </a:tc>
                <a:tc>
                  <a:txBody>
                    <a:bodyPr/>
                    <a:lstStyle/>
                    <a:p>
                      <a:pPr algn="ctr"/>
                      <a:endParaRPr lang="en-US" sz="2800">
                        <a:latin typeface="+mn-lt"/>
                      </a:endParaRPr>
                    </a:p>
                    <a:p>
                      <a:pPr algn="ctr"/>
                      <a:r>
                        <a:rPr lang="en-US" sz="2800">
                          <a:latin typeface="+mn-lt"/>
                        </a:rPr>
                        <a:t>April 30</a:t>
                      </a:r>
                    </a:p>
                    <a:p>
                      <a:pPr algn="ctr"/>
                      <a:endParaRPr lang="en-US" sz="2800">
                        <a:latin typeface="+mn-lt"/>
                      </a:endParaRPr>
                    </a:p>
                  </a:txBody>
                  <a:tcPr marL="107842" marR="107842" marT="53921" marB="53921"/>
                </a:tc>
                <a:extLst>
                  <a:ext uri="{0D108BD9-81ED-4DB2-BD59-A6C34878D82A}">
                    <a16:rowId xmlns:a16="http://schemas.microsoft.com/office/drawing/2014/main" val="2607806400"/>
                  </a:ext>
                </a:extLst>
              </a:tr>
              <a:tr h="1818549">
                <a:tc>
                  <a:txBody>
                    <a:bodyPr/>
                    <a:lstStyle/>
                    <a:p>
                      <a:pPr lvl="1" algn="ctr"/>
                      <a:r>
                        <a:rPr lang="en-US" sz="2800" b="1" u="sng">
                          <a:solidFill>
                            <a:schemeClr val="tx1"/>
                          </a:solidFill>
                          <a:latin typeface="+mn-lt"/>
                        </a:rPr>
                        <a:t>Fourth </a:t>
                      </a:r>
                      <a:r>
                        <a:rPr lang="en-US" sz="2800">
                          <a:solidFill>
                            <a:schemeClr val="tx1"/>
                          </a:solidFill>
                          <a:latin typeface="+mn-lt"/>
                        </a:rPr>
                        <a:t> </a:t>
                      </a:r>
                    </a:p>
                    <a:p>
                      <a:pPr lvl="1" algn="ctr"/>
                      <a:r>
                        <a:rPr lang="en-US" sz="2800">
                          <a:solidFill>
                            <a:schemeClr val="tx1"/>
                          </a:solidFill>
                          <a:latin typeface="+mn-lt"/>
                        </a:rPr>
                        <a:t>April 1 – June 30</a:t>
                      </a:r>
                    </a:p>
                    <a:p>
                      <a:pPr lvl="1"/>
                      <a:endParaRPr lang="en-US" sz="2800">
                        <a:latin typeface="+mn-lt"/>
                      </a:endParaRPr>
                    </a:p>
                  </a:txBody>
                  <a:tcPr marL="107842" marR="107842" marT="53921" marB="53921"/>
                </a:tc>
                <a:tc>
                  <a:txBody>
                    <a:bodyPr/>
                    <a:lstStyle/>
                    <a:p>
                      <a:pPr algn="ctr"/>
                      <a:endParaRPr lang="en-US" sz="2800">
                        <a:latin typeface="+mn-lt"/>
                      </a:endParaRPr>
                    </a:p>
                    <a:p>
                      <a:pPr algn="ctr"/>
                      <a:r>
                        <a:rPr lang="en-US" sz="2800">
                          <a:latin typeface="+mn-lt"/>
                        </a:rPr>
                        <a:t>August 20</a:t>
                      </a:r>
                    </a:p>
                    <a:p>
                      <a:pPr algn="ctr"/>
                      <a:endParaRPr lang="en-US" sz="2800">
                        <a:latin typeface="+mn-lt"/>
                      </a:endParaRPr>
                    </a:p>
                  </a:txBody>
                  <a:tcPr marL="107842" marR="107842" marT="53921" marB="53921"/>
                </a:tc>
                <a:extLst>
                  <a:ext uri="{0D108BD9-81ED-4DB2-BD59-A6C34878D82A}">
                    <a16:rowId xmlns:a16="http://schemas.microsoft.com/office/drawing/2014/main" val="1092666941"/>
                  </a:ext>
                </a:extLst>
              </a:tr>
            </a:tbl>
          </a:graphicData>
        </a:graphic>
      </p:graphicFrame>
    </p:spTree>
    <p:extLst>
      <p:ext uri="{BB962C8B-B14F-4D97-AF65-F5344CB8AC3E}">
        <p14:creationId xmlns:p14="http://schemas.microsoft.com/office/powerpoint/2010/main" val="1661802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1774-7B49-43D3-BB7E-90AA524AF7D5}"/>
              </a:ext>
            </a:extLst>
          </p:cNvPr>
          <p:cNvSpPr>
            <a:spLocks noGrp="1"/>
          </p:cNvSpPr>
          <p:nvPr>
            <p:ph type="title"/>
          </p:nvPr>
        </p:nvSpPr>
        <p:spPr>
          <a:xfrm>
            <a:off x="774700" y="1749244"/>
            <a:ext cx="14185001" cy="1418653"/>
          </a:xfrm>
        </p:spPr>
        <p:txBody>
          <a:bodyPr>
            <a:noAutofit/>
          </a:bodyPr>
          <a:lstStyle/>
          <a:p>
            <a:r>
              <a:rPr lang="en-US" sz="5770" cap="none"/>
              <a:t>Understanding the 2 types of WIC fiscal years: </a:t>
            </a:r>
            <a:br>
              <a:rPr lang="en-US" sz="5770" cap="none"/>
            </a:br>
            <a:r>
              <a:rPr lang="en-US" sz="6600" cap="none">
                <a:solidFill>
                  <a:srgbClr val="3AA2BE"/>
                </a:solidFill>
              </a:rPr>
              <a:t>State Fiscal Year</a:t>
            </a:r>
            <a:endParaRPr lang="en-US" sz="5770" cap="none">
              <a:solidFill>
                <a:srgbClr val="3AA2BE"/>
              </a:solidFill>
            </a:endParaRPr>
          </a:p>
        </p:txBody>
      </p:sp>
      <p:graphicFrame>
        <p:nvGraphicFramePr>
          <p:cNvPr id="6" name="Content Placeholder 5">
            <a:extLst>
              <a:ext uri="{FF2B5EF4-FFF2-40B4-BE49-F238E27FC236}">
                <a16:creationId xmlns:a16="http://schemas.microsoft.com/office/drawing/2014/main" id="{F4D1CE05-5294-4199-8158-C69D25A3DDAB}"/>
              </a:ext>
            </a:extLst>
          </p:cNvPr>
          <p:cNvGraphicFramePr>
            <a:graphicFrameLocks noGrp="1"/>
          </p:cNvGraphicFramePr>
          <p:nvPr>
            <p:ph idx="1"/>
            <p:extLst>
              <p:ext uri="{D42A27DB-BD31-4B8C-83A1-F6EECF244321}">
                <p14:modId xmlns:p14="http://schemas.microsoft.com/office/powerpoint/2010/main" val="1398410010"/>
              </p:ext>
            </p:extLst>
          </p:nvPr>
        </p:nvGraphicFramePr>
        <p:xfrm>
          <a:off x="336548" y="4695825"/>
          <a:ext cx="15811503" cy="2853475"/>
        </p:xfrm>
        <a:graphic>
          <a:graphicData uri="http://schemas.openxmlformats.org/drawingml/2006/table">
            <a:tbl>
              <a:tblPr firstRow="1" bandRow="1">
                <a:tableStyleId>{93296810-A885-4BE3-A3E7-6D5BEEA58F35}</a:tableStyleId>
              </a:tblPr>
              <a:tblGrid>
                <a:gridCol w="1084912">
                  <a:extLst>
                    <a:ext uri="{9D8B030D-6E8A-4147-A177-3AD203B41FA5}">
                      <a16:colId xmlns:a16="http://schemas.microsoft.com/office/drawing/2014/main" val="3748790801"/>
                    </a:ext>
                  </a:extLst>
                </a:gridCol>
                <a:gridCol w="953712">
                  <a:extLst>
                    <a:ext uri="{9D8B030D-6E8A-4147-A177-3AD203B41FA5}">
                      <a16:colId xmlns:a16="http://schemas.microsoft.com/office/drawing/2014/main" val="2956661297"/>
                    </a:ext>
                  </a:extLst>
                </a:gridCol>
                <a:gridCol w="1010533">
                  <a:extLst>
                    <a:ext uri="{9D8B030D-6E8A-4147-A177-3AD203B41FA5}">
                      <a16:colId xmlns:a16="http://schemas.microsoft.com/office/drawing/2014/main" val="1301928107"/>
                    </a:ext>
                  </a:extLst>
                </a:gridCol>
                <a:gridCol w="1089190">
                  <a:extLst>
                    <a:ext uri="{9D8B030D-6E8A-4147-A177-3AD203B41FA5}">
                      <a16:colId xmlns:a16="http://schemas.microsoft.com/office/drawing/2014/main" val="3669041022"/>
                    </a:ext>
                  </a:extLst>
                </a:gridCol>
                <a:gridCol w="981563">
                  <a:extLst>
                    <a:ext uri="{9D8B030D-6E8A-4147-A177-3AD203B41FA5}">
                      <a16:colId xmlns:a16="http://schemas.microsoft.com/office/drawing/2014/main" val="2291799342"/>
                    </a:ext>
                  </a:extLst>
                </a:gridCol>
                <a:gridCol w="968600">
                  <a:extLst>
                    <a:ext uri="{9D8B030D-6E8A-4147-A177-3AD203B41FA5}">
                      <a16:colId xmlns:a16="http://schemas.microsoft.com/office/drawing/2014/main" val="1677837430"/>
                    </a:ext>
                  </a:extLst>
                </a:gridCol>
                <a:gridCol w="982233">
                  <a:extLst>
                    <a:ext uri="{9D8B030D-6E8A-4147-A177-3AD203B41FA5}">
                      <a16:colId xmlns:a16="http://schemas.microsoft.com/office/drawing/2014/main" val="3719792789"/>
                    </a:ext>
                  </a:extLst>
                </a:gridCol>
                <a:gridCol w="873638">
                  <a:extLst>
                    <a:ext uri="{9D8B030D-6E8A-4147-A177-3AD203B41FA5}">
                      <a16:colId xmlns:a16="http://schemas.microsoft.com/office/drawing/2014/main" val="4292484533"/>
                    </a:ext>
                  </a:extLst>
                </a:gridCol>
                <a:gridCol w="993639">
                  <a:extLst>
                    <a:ext uri="{9D8B030D-6E8A-4147-A177-3AD203B41FA5}">
                      <a16:colId xmlns:a16="http://schemas.microsoft.com/office/drawing/2014/main" val="2266510667"/>
                    </a:ext>
                  </a:extLst>
                </a:gridCol>
                <a:gridCol w="955137">
                  <a:extLst>
                    <a:ext uri="{9D8B030D-6E8A-4147-A177-3AD203B41FA5}">
                      <a16:colId xmlns:a16="http://schemas.microsoft.com/office/drawing/2014/main" val="1171767424"/>
                    </a:ext>
                  </a:extLst>
                </a:gridCol>
                <a:gridCol w="873638">
                  <a:extLst>
                    <a:ext uri="{9D8B030D-6E8A-4147-A177-3AD203B41FA5}">
                      <a16:colId xmlns:a16="http://schemas.microsoft.com/office/drawing/2014/main" val="494088741"/>
                    </a:ext>
                  </a:extLst>
                </a:gridCol>
                <a:gridCol w="1000886">
                  <a:extLst>
                    <a:ext uri="{9D8B030D-6E8A-4147-A177-3AD203B41FA5}">
                      <a16:colId xmlns:a16="http://schemas.microsoft.com/office/drawing/2014/main" val="434337383"/>
                    </a:ext>
                  </a:extLst>
                </a:gridCol>
                <a:gridCol w="1084912">
                  <a:extLst>
                    <a:ext uri="{9D8B030D-6E8A-4147-A177-3AD203B41FA5}">
                      <a16:colId xmlns:a16="http://schemas.microsoft.com/office/drawing/2014/main" val="853228682"/>
                    </a:ext>
                  </a:extLst>
                </a:gridCol>
                <a:gridCol w="953712">
                  <a:extLst>
                    <a:ext uri="{9D8B030D-6E8A-4147-A177-3AD203B41FA5}">
                      <a16:colId xmlns:a16="http://schemas.microsoft.com/office/drawing/2014/main" val="2254873339"/>
                    </a:ext>
                  </a:extLst>
                </a:gridCol>
                <a:gridCol w="945155">
                  <a:extLst>
                    <a:ext uri="{9D8B030D-6E8A-4147-A177-3AD203B41FA5}">
                      <a16:colId xmlns:a16="http://schemas.microsoft.com/office/drawing/2014/main" val="3797436115"/>
                    </a:ext>
                  </a:extLst>
                </a:gridCol>
                <a:gridCol w="1060043">
                  <a:extLst>
                    <a:ext uri="{9D8B030D-6E8A-4147-A177-3AD203B41FA5}">
                      <a16:colId xmlns:a16="http://schemas.microsoft.com/office/drawing/2014/main" val="333930936"/>
                    </a:ext>
                  </a:extLst>
                </a:gridCol>
              </a:tblGrid>
              <a:tr h="973813">
                <a:tc>
                  <a:txBody>
                    <a:bodyPr/>
                    <a:lstStyle/>
                    <a:p>
                      <a:r>
                        <a:rPr lang="en-US" sz="2800"/>
                        <a:t>June</a:t>
                      </a:r>
                    </a:p>
                  </a:txBody>
                  <a:tcPr marL="123635" marR="123635" marT="61817" marB="61817"/>
                </a:tc>
                <a:tc>
                  <a:txBody>
                    <a:bodyPr/>
                    <a:lstStyle/>
                    <a:p>
                      <a:r>
                        <a:rPr lang="en-US" sz="2800"/>
                        <a:t>July</a:t>
                      </a:r>
                    </a:p>
                  </a:txBody>
                  <a:tcPr marL="123635" marR="123635" marT="61817" marB="61817"/>
                </a:tc>
                <a:tc>
                  <a:txBody>
                    <a:bodyPr/>
                    <a:lstStyle/>
                    <a:p>
                      <a:r>
                        <a:rPr lang="en-US" sz="2800"/>
                        <a:t>Aug</a:t>
                      </a:r>
                    </a:p>
                  </a:txBody>
                  <a:tcPr marL="123635" marR="123635" marT="61817" marB="61817"/>
                </a:tc>
                <a:tc>
                  <a:txBody>
                    <a:bodyPr/>
                    <a:lstStyle/>
                    <a:p>
                      <a:r>
                        <a:rPr lang="en-US" sz="2800"/>
                        <a:t>Sept</a:t>
                      </a:r>
                    </a:p>
                  </a:txBody>
                  <a:tcPr marL="123635" marR="123635" marT="61817" marB="61817">
                    <a:lnR w="57150" cap="flat" cmpd="sng" algn="ctr">
                      <a:solidFill>
                        <a:schemeClr val="accent1">
                          <a:lumMod val="75000"/>
                        </a:schemeClr>
                      </a:solidFill>
                      <a:prstDash val="solid"/>
                      <a:round/>
                      <a:headEnd type="none" w="med" len="med"/>
                      <a:tailEnd type="none" w="med" len="med"/>
                    </a:lnR>
                  </a:tcPr>
                </a:tc>
                <a:tc>
                  <a:txBody>
                    <a:bodyPr/>
                    <a:lstStyle/>
                    <a:p>
                      <a:r>
                        <a:rPr lang="en-US" sz="2800"/>
                        <a:t>Oct</a:t>
                      </a:r>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r>
                        <a:rPr lang="en-US" sz="2800"/>
                        <a:t>Nov</a:t>
                      </a:r>
                    </a:p>
                  </a:txBody>
                  <a:tcPr marL="123635" marR="123635" marT="61817" marB="61817"/>
                </a:tc>
                <a:tc>
                  <a:txBody>
                    <a:bodyPr/>
                    <a:lstStyle/>
                    <a:p>
                      <a:r>
                        <a:rPr lang="en-US" sz="2800"/>
                        <a:t>Dec</a:t>
                      </a:r>
                    </a:p>
                  </a:txBody>
                  <a:tcPr marL="123635" marR="123635" marT="61817" marB="61817"/>
                </a:tc>
                <a:tc>
                  <a:txBody>
                    <a:bodyPr/>
                    <a:lstStyle/>
                    <a:p>
                      <a:r>
                        <a:rPr lang="en-US" sz="2800"/>
                        <a:t>Jan</a:t>
                      </a:r>
                    </a:p>
                  </a:txBody>
                  <a:tcPr marL="123635" marR="123635" marT="61817" marB="61817"/>
                </a:tc>
                <a:tc>
                  <a:txBody>
                    <a:bodyPr/>
                    <a:lstStyle/>
                    <a:p>
                      <a:r>
                        <a:rPr lang="en-US" sz="2800"/>
                        <a:t>Feb</a:t>
                      </a:r>
                    </a:p>
                  </a:txBody>
                  <a:tcPr marL="123635" marR="123635" marT="61817" marB="61817"/>
                </a:tc>
                <a:tc>
                  <a:txBody>
                    <a:bodyPr/>
                    <a:lstStyle/>
                    <a:p>
                      <a:r>
                        <a:rPr lang="en-US" sz="2800"/>
                        <a:t>Mar</a:t>
                      </a:r>
                    </a:p>
                  </a:txBody>
                  <a:tcPr marL="123635" marR="123635" marT="61817" marB="61817"/>
                </a:tc>
                <a:tc>
                  <a:txBody>
                    <a:bodyPr/>
                    <a:lstStyle/>
                    <a:p>
                      <a:r>
                        <a:rPr lang="en-US" sz="2800"/>
                        <a:t>Apr</a:t>
                      </a:r>
                    </a:p>
                  </a:txBody>
                  <a:tcPr marL="123635" marR="123635" marT="61817" marB="61817"/>
                </a:tc>
                <a:tc>
                  <a:txBody>
                    <a:bodyPr/>
                    <a:lstStyle/>
                    <a:p>
                      <a:r>
                        <a:rPr lang="en-US" sz="2800"/>
                        <a:t>May</a:t>
                      </a:r>
                    </a:p>
                  </a:txBody>
                  <a:tcPr marL="123635" marR="123635" marT="61817" marB="61817"/>
                </a:tc>
                <a:tc>
                  <a:txBody>
                    <a:bodyPr/>
                    <a:lstStyle/>
                    <a:p>
                      <a:r>
                        <a:rPr lang="en-US" sz="2800"/>
                        <a:t>June</a:t>
                      </a:r>
                    </a:p>
                  </a:txBody>
                  <a:tcPr marL="123635" marR="123635" marT="61817" marB="61817"/>
                </a:tc>
                <a:tc>
                  <a:txBody>
                    <a:bodyPr/>
                    <a:lstStyle/>
                    <a:p>
                      <a:r>
                        <a:rPr lang="en-US" sz="2800"/>
                        <a:t>July</a:t>
                      </a:r>
                    </a:p>
                  </a:txBody>
                  <a:tcPr marL="123635" marR="123635" marT="61817" marB="61817"/>
                </a:tc>
                <a:tc>
                  <a:txBody>
                    <a:bodyPr/>
                    <a:lstStyle/>
                    <a:p>
                      <a:r>
                        <a:rPr lang="en-US" sz="2800"/>
                        <a:t>Aug</a:t>
                      </a:r>
                    </a:p>
                  </a:txBody>
                  <a:tcPr marL="123635" marR="123635" marT="61817" marB="61817"/>
                </a:tc>
                <a:tc>
                  <a:txBody>
                    <a:bodyPr/>
                    <a:lstStyle/>
                    <a:p>
                      <a:r>
                        <a:rPr lang="en-US" sz="2800"/>
                        <a:t>Sept</a:t>
                      </a:r>
                    </a:p>
                  </a:txBody>
                  <a:tcPr marL="123635" marR="123635" marT="61817" marB="61817"/>
                </a:tc>
                <a:extLst>
                  <a:ext uri="{0D108BD9-81ED-4DB2-BD59-A6C34878D82A}">
                    <a16:rowId xmlns:a16="http://schemas.microsoft.com/office/drawing/2014/main" val="3822526189"/>
                  </a:ext>
                </a:extLst>
              </a:tr>
              <a:tr h="622670">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lnR w="57150" cap="flat" cmpd="sng" algn="ctr">
                      <a:solidFill>
                        <a:schemeClr val="accent1">
                          <a:lumMod val="75000"/>
                        </a:schemeClr>
                      </a:solidFill>
                      <a:prstDash val="solid"/>
                      <a:round/>
                      <a:headEnd type="none" w="med" len="med"/>
                      <a:tailEnd type="none" w="med" len="med"/>
                    </a:lnR>
                  </a:tcPr>
                </a:tc>
                <a:tc>
                  <a:txBody>
                    <a:bodyPr/>
                    <a:lstStyle/>
                    <a:p>
                      <a:endParaRPr lang="en-US" sz="3300"/>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extLst>
                  <a:ext uri="{0D108BD9-81ED-4DB2-BD59-A6C34878D82A}">
                    <a16:rowId xmlns:a16="http://schemas.microsoft.com/office/drawing/2014/main" val="3971026058"/>
                  </a:ext>
                </a:extLst>
              </a:tr>
              <a:tr h="622670">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lnR w="57150" cap="flat" cmpd="sng" algn="ctr">
                      <a:solidFill>
                        <a:schemeClr val="accent1">
                          <a:lumMod val="75000"/>
                        </a:schemeClr>
                      </a:solidFill>
                      <a:prstDash val="solid"/>
                      <a:round/>
                      <a:headEnd type="none" w="med" len="med"/>
                      <a:tailEnd type="none" w="med" len="med"/>
                    </a:lnR>
                  </a:tcPr>
                </a:tc>
                <a:tc>
                  <a:txBody>
                    <a:bodyPr/>
                    <a:lstStyle/>
                    <a:p>
                      <a:endParaRPr lang="en-US" sz="3300"/>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extLst>
                  <a:ext uri="{0D108BD9-81ED-4DB2-BD59-A6C34878D82A}">
                    <a16:rowId xmlns:a16="http://schemas.microsoft.com/office/drawing/2014/main" val="2230498186"/>
                  </a:ext>
                </a:extLst>
              </a:tr>
              <a:tr h="622670">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lnR w="57150" cap="flat" cmpd="sng" algn="ctr">
                      <a:solidFill>
                        <a:schemeClr val="accent1">
                          <a:lumMod val="75000"/>
                        </a:schemeClr>
                      </a:solidFill>
                      <a:prstDash val="solid"/>
                      <a:round/>
                      <a:headEnd type="none" w="med" len="med"/>
                      <a:tailEnd type="none" w="med" len="med"/>
                    </a:lnR>
                    <a:solidFill>
                      <a:schemeClr val="accent6">
                        <a:tint val="40000"/>
                      </a:schemeClr>
                    </a:solidFill>
                  </a:tcPr>
                </a:tc>
                <a:tc>
                  <a:txBody>
                    <a:bodyPr/>
                    <a:lstStyle/>
                    <a:p>
                      <a:endParaRPr lang="en-US" sz="3300"/>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extLst>
                  <a:ext uri="{0D108BD9-81ED-4DB2-BD59-A6C34878D82A}">
                    <a16:rowId xmlns:a16="http://schemas.microsoft.com/office/drawing/2014/main" val="2884621452"/>
                  </a:ext>
                </a:extLst>
              </a:tr>
            </a:tbl>
          </a:graphicData>
        </a:graphic>
      </p:graphicFrame>
      <p:sp>
        <p:nvSpPr>
          <p:cNvPr id="7" name="Arrow: Left-Right 6">
            <a:extLst>
              <a:ext uri="{FF2B5EF4-FFF2-40B4-BE49-F238E27FC236}">
                <a16:creationId xmlns:a16="http://schemas.microsoft.com/office/drawing/2014/main" id="{61A3ABC9-0690-451E-BED6-99A371950B05}"/>
              </a:ext>
            </a:extLst>
          </p:cNvPr>
          <p:cNvSpPr/>
          <p:nvPr/>
        </p:nvSpPr>
        <p:spPr>
          <a:xfrm>
            <a:off x="1536700" y="5762624"/>
            <a:ext cx="11641542" cy="779037"/>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18180" rtl="0"/>
            <a:r>
              <a:rPr lang="en-US" sz="2800" kern="1200">
                <a:solidFill>
                  <a:prstClr val="white"/>
                </a:solidFill>
              </a:rPr>
              <a:t>State fiscal year – July 1 to June 30</a:t>
            </a:r>
          </a:p>
        </p:txBody>
      </p:sp>
      <p:sp>
        <p:nvSpPr>
          <p:cNvPr id="9" name="TextBox 8">
            <a:extLst>
              <a:ext uri="{FF2B5EF4-FFF2-40B4-BE49-F238E27FC236}">
                <a16:creationId xmlns:a16="http://schemas.microsoft.com/office/drawing/2014/main" id="{3A6A8AD4-E2B7-435B-A72D-C862CF5B2817}"/>
              </a:ext>
            </a:extLst>
          </p:cNvPr>
          <p:cNvSpPr txBox="1"/>
          <p:nvPr/>
        </p:nvSpPr>
        <p:spPr>
          <a:xfrm>
            <a:off x="7404100" y="9830896"/>
            <a:ext cx="7963809" cy="1077218"/>
          </a:xfrm>
          <a:prstGeom prst="rect">
            <a:avLst/>
          </a:prstGeom>
          <a:noFill/>
        </p:spPr>
        <p:txBody>
          <a:bodyPr wrap="square" rtlCol="0">
            <a:spAutoFit/>
          </a:bodyPr>
          <a:lstStyle/>
          <a:p>
            <a:pPr algn="l" defTabSz="618180" rtl="0"/>
            <a:r>
              <a:rPr lang="en-US" sz="3200" kern="1200">
                <a:solidFill>
                  <a:prstClr val="black"/>
                </a:solidFill>
                <a:latin typeface="+mn-lt"/>
                <a:ea typeface="+mn-ea"/>
                <a:cs typeface="+mn-cs"/>
              </a:rPr>
              <a:t>The WIC grant and contract (IGA) match the state fiscal year </a:t>
            </a:r>
            <a:r>
              <a:rPr lang="en-US" sz="3200" b="1" kern="1200">
                <a:solidFill>
                  <a:prstClr val="black"/>
                </a:solidFill>
                <a:latin typeface="+mn-lt"/>
                <a:ea typeface="+mn-ea"/>
                <a:cs typeface="+mn-cs"/>
              </a:rPr>
              <a:t>July 1 through June 30.</a:t>
            </a:r>
          </a:p>
        </p:txBody>
      </p:sp>
      <p:graphicFrame>
        <p:nvGraphicFramePr>
          <p:cNvPr id="3" name="Content Placeholder 3">
            <a:extLst>
              <a:ext uri="{FF2B5EF4-FFF2-40B4-BE49-F238E27FC236}">
                <a16:creationId xmlns:a16="http://schemas.microsoft.com/office/drawing/2014/main" id="{CB14F047-191B-8AE5-4A9C-DD6704E45B60}"/>
              </a:ext>
            </a:extLst>
          </p:cNvPr>
          <p:cNvGraphicFramePr>
            <a:graphicFrameLocks/>
          </p:cNvGraphicFramePr>
          <p:nvPr>
            <p:extLst>
              <p:ext uri="{D42A27DB-BD31-4B8C-83A1-F6EECF244321}">
                <p14:modId xmlns:p14="http://schemas.microsoft.com/office/powerpoint/2010/main" val="4029223087"/>
              </p:ext>
            </p:extLst>
          </p:nvPr>
        </p:nvGraphicFramePr>
        <p:xfrm>
          <a:off x="336548" y="8353425"/>
          <a:ext cx="7448552" cy="3270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200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1774-7B49-43D3-BB7E-90AA524AF7D5}"/>
              </a:ext>
            </a:extLst>
          </p:cNvPr>
          <p:cNvSpPr>
            <a:spLocks noGrp="1"/>
          </p:cNvSpPr>
          <p:nvPr>
            <p:ph type="title"/>
          </p:nvPr>
        </p:nvSpPr>
        <p:spPr>
          <a:xfrm>
            <a:off x="945294" y="1731097"/>
            <a:ext cx="14001791" cy="1821728"/>
          </a:xfrm>
        </p:spPr>
        <p:txBody>
          <a:bodyPr>
            <a:noAutofit/>
          </a:bodyPr>
          <a:lstStyle/>
          <a:p>
            <a:r>
              <a:rPr lang="en-US" sz="5770" cap="none"/>
              <a:t>Understanding the 2 types of WIC fiscal years:</a:t>
            </a:r>
            <a:br>
              <a:rPr lang="en-US" sz="5770" cap="none"/>
            </a:br>
            <a:r>
              <a:rPr lang="en-US" sz="6600" cap="none">
                <a:solidFill>
                  <a:srgbClr val="745699"/>
                </a:solidFill>
              </a:rPr>
              <a:t>Federal Fiscal Year</a:t>
            </a:r>
          </a:p>
        </p:txBody>
      </p:sp>
      <p:graphicFrame>
        <p:nvGraphicFramePr>
          <p:cNvPr id="6" name="Content Placeholder 5">
            <a:extLst>
              <a:ext uri="{FF2B5EF4-FFF2-40B4-BE49-F238E27FC236}">
                <a16:creationId xmlns:a16="http://schemas.microsoft.com/office/drawing/2014/main" id="{F4D1CE05-5294-4199-8158-C69D25A3DDAB}"/>
              </a:ext>
            </a:extLst>
          </p:cNvPr>
          <p:cNvGraphicFramePr>
            <a:graphicFrameLocks noGrp="1"/>
          </p:cNvGraphicFramePr>
          <p:nvPr>
            <p:ph idx="1"/>
            <p:extLst>
              <p:ext uri="{D42A27DB-BD31-4B8C-83A1-F6EECF244321}">
                <p14:modId xmlns:p14="http://schemas.microsoft.com/office/powerpoint/2010/main" val="3273881541"/>
              </p:ext>
            </p:extLst>
          </p:nvPr>
        </p:nvGraphicFramePr>
        <p:xfrm>
          <a:off x="557398" y="4482019"/>
          <a:ext cx="15369803" cy="2978094"/>
        </p:xfrm>
        <a:graphic>
          <a:graphicData uri="http://schemas.openxmlformats.org/drawingml/2006/table">
            <a:tbl>
              <a:tblPr firstRow="1" bandRow="1">
                <a:tableStyleId>{93296810-A885-4BE3-A3E7-6D5BEEA58F35}</a:tableStyleId>
              </a:tblPr>
              <a:tblGrid>
                <a:gridCol w="1061658">
                  <a:extLst>
                    <a:ext uri="{9D8B030D-6E8A-4147-A177-3AD203B41FA5}">
                      <a16:colId xmlns:a16="http://schemas.microsoft.com/office/drawing/2014/main" val="3748790801"/>
                    </a:ext>
                  </a:extLst>
                </a:gridCol>
                <a:gridCol w="928897">
                  <a:extLst>
                    <a:ext uri="{9D8B030D-6E8A-4147-A177-3AD203B41FA5}">
                      <a16:colId xmlns:a16="http://schemas.microsoft.com/office/drawing/2014/main" val="2956661297"/>
                    </a:ext>
                  </a:extLst>
                </a:gridCol>
                <a:gridCol w="928897">
                  <a:extLst>
                    <a:ext uri="{9D8B030D-6E8A-4147-A177-3AD203B41FA5}">
                      <a16:colId xmlns:a16="http://schemas.microsoft.com/office/drawing/2014/main" val="1301928107"/>
                    </a:ext>
                  </a:extLst>
                </a:gridCol>
                <a:gridCol w="1033303">
                  <a:extLst>
                    <a:ext uri="{9D8B030D-6E8A-4147-A177-3AD203B41FA5}">
                      <a16:colId xmlns:a16="http://schemas.microsoft.com/office/drawing/2014/main" val="3669041022"/>
                    </a:ext>
                  </a:extLst>
                </a:gridCol>
                <a:gridCol w="928897">
                  <a:extLst>
                    <a:ext uri="{9D8B030D-6E8A-4147-A177-3AD203B41FA5}">
                      <a16:colId xmlns:a16="http://schemas.microsoft.com/office/drawing/2014/main" val="2291799342"/>
                    </a:ext>
                  </a:extLst>
                </a:gridCol>
                <a:gridCol w="928897">
                  <a:extLst>
                    <a:ext uri="{9D8B030D-6E8A-4147-A177-3AD203B41FA5}">
                      <a16:colId xmlns:a16="http://schemas.microsoft.com/office/drawing/2014/main" val="1677837430"/>
                    </a:ext>
                  </a:extLst>
                </a:gridCol>
                <a:gridCol w="928897">
                  <a:extLst>
                    <a:ext uri="{9D8B030D-6E8A-4147-A177-3AD203B41FA5}">
                      <a16:colId xmlns:a16="http://schemas.microsoft.com/office/drawing/2014/main" val="3719792789"/>
                    </a:ext>
                  </a:extLst>
                </a:gridCol>
                <a:gridCol w="928897">
                  <a:extLst>
                    <a:ext uri="{9D8B030D-6E8A-4147-A177-3AD203B41FA5}">
                      <a16:colId xmlns:a16="http://schemas.microsoft.com/office/drawing/2014/main" val="4292484533"/>
                    </a:ext>
                  </a:extLst>
                </a:gridCol>
                <a:gridCol w="928897">
                  <a:extLst>
                    <a:ext uri="{9D8B030D-6E8A-4147-A177-3AD203B41FA5}">
                      <a16:colId xmlns:a16="http://schemas.microsoft.com/office/drawing/2014/main" val="2266510667"/>
                    </a:ext>
                  </a:extLst>
                </a:gridCol>
                <a:gridCol w="928897">
                  <a:extLst>
                    <a:ext uri="{9D8B030D-6E8A-4147-A177-3AD203B41FA5}">
                      <a16:colId xmlns:a16="http://schemas.microsoft.com/office/drawing/2014/main" val="1171767424"/>
                    </a:ext>
                  </a:extLst>
                </a:gridCol>
                <a:gridCol w="928897">
                  <a:extLst>
                    <a:ext uri="{9D8B030D-6E8A-4147-A177-3AD203B41FA5}">
                      <a16:colId xmlns:a16="http://schemas.microsoft.com/office/drawing/2014/main" val="494088741"/>
                    </a:ext>
                  </a:extLst>
                </a:gridCol>
                <a:gridCol w="928897">
                  <a:extLst>
                    <a:ext uri="{9D8B030D-6E8A-4147-A177-3AD203B41FA5}">
                      <a16:colId xmlns:a16="http://schemas.microsoft.com/office/drawing/2014/main" val="434337383"/>
                    </a:ext>
                  </a:extLst>
                </a:gridCol>
                <a:gridCol w="1061658">
                  <a:extLst>
                    <a:ext uri="{9D8B030D-6E8A-4147-A177-3AD203B41FA5}">
                      <a16:colId xmlns:a16="http://schemas.microsoft.com/office/drawing/2014/main" val="853228682"/>
                    </a:ext>
                  </a:extLst>
                </a:gridCol>
                <a:gridCol w="928897">
                  <a:extLst>
                    <a:ext uri="{9D8B030D-6E8A-4147-A177-3AD203B41FA5}">
                      <a16:colId xmlns:a16="http://schemas.microsoft.com/office/drawing/2014/main" val="2254873339"/>
                    </a:ext>
                  </a:extLst>
                </a:gridCol>
                <a:gridCol w="928897">
                  <a:extLst>
                    <a:ext uri="{9D8B030D-6E8A-4147-A177-3AD203B41FA5}">
                      <a16:colId xmlns:a16="http://schemas.microsoft.com/office/drawing/2014/main" val="3797436115"/>
                    </a:ext>
                  </a:extLst>
                </a:gridCol>
                <a:gridCol w="1066420">
                  <a:extLst>
                    <a:ext uri="{9D8B030D-6E8A-4147-A177-3AD203B41FA5}">
                      <a16:colId xmlns:a16="http://schemas.microsoft.com/office/drawing/2014/main" val="333930936"/>
                    </a:ext>
                  </a:extLst>
                </a:gridCol>
              </a:tblGrid>
              <a:tr h="1098432">
                <a:tc>
                  <a:txBody>
                    <a:bodyPr/>
                    <a:lstStyle/>
                    <a:p>
                      <a:r>
                        <a:rPr lang="en-US" sz="2800"/>
                        <a:t>June</a:t>
                      </a:r>
                    </a:p>
                  </a:txBody>
                  <a:tcPr marL="123635" marR="123635" marT="61817" marB="61817"/>
                </a:tc>
                <a:tc>
                  <a:txBody>
                    <a:bodyPr/>
                    <a:lstStyle/>
                    <a:p>
                      <a:r>
                        <a:rPr lang="en-US" sz="2800"/>
                        <a:t>July</a:t>
                      </a:r>
                    </a:p>
                  </a:txBody>
                  <a:tcPr marL="123635" marR="123635" marT="61817" marB="61817"/>
                </a:tc>
                <a:tc>
                  <a:txBody>
                    <a:bodyPr/>
                    <a:lstStyle/>
                    <a:p>
                      <a:r>
                        <a:rPr lang="en-US" sz="2800"/>
                        <a:t>Aug</a:t>
                      </a:r>
                    </a:p>
                  </a:txBody>
                  <a:tcPr marL="123635" marR="123635" marT="61817" marB="61817"/>
                </a:tc>
                <a:tc>
                  <a:txBody>
                    <a:bodyPr/>
                    <a:lstStyle/>
                    <a:p>
                      <a:r>
                        <a:rPr lang="en-US" sz="2800"/>
                        <a:t>Sept</a:t>
                      </a:r>
                    </a:p>
                  </a:txBody>
                  <a:tcPr marL="123635" marR="123635" marT="61817" marB="61817">
                    <a:lnR w="57150" cap="flat" cmpd="sng" algn="ctr">
                      <a:solidFill>
                        <a:schemeClr val="accent1">
                          <a:lumMod val="75000"/>
                        </a:schemeClr>
                      </a:solidFill>
                      <a:prstDash val="solid"/>
                      <a:round/>
                      <a:headEnd type="none" w="med" len="med"/>
                      <a:tailEnd type="none" w="med" len="med"/>
                    </a:lnR>
                  </a:tcPr>
                </a:tc>
                <a:tc>
                  <a:txBody>
                    <a:bodyPr/>
                    <a:lstStyle/>
                    <a:p>
                      <a:r>
                        <a:rPr lang="en-US" sz="2800"/>
                        <a:t>Oct</a:t>
                      </a:r>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r>
                        <a:rPr lang="en-US" sz="2800"/>
                        <a:t>Nov</a:t>
                      </a:r>
                    </a:p>
                  </a:txBody>
                  <a:tcPr marL="123635" marR="123635" marT="61817" marB="61817"/>
                </a:tc>
                <a:tc>
                  <a:txBody>
                    <a:bodyPr/>
                    <a:lstStyle/>
                    <a:p>
                      <a:r>
                        <a:rPr lang="en-US" sz="2800"/>
                        <a:t>Dec</a:t>
                      </a:r>
                    </a:p>
                  </a:txBody>
                  <a:tcPr marL="123635" marR="123635" marT="61817" marB="61817"/>
                </a:tc>
                <a:tc>
                  <a:txBody>
                    <a:bodyPr/>
                    <a:lstStyle/>
                    <a:p>
                      <a:r>
                        <a:rPr lang="en-US" sz="2800"/>
                        <a:t>Jan</a:t>
                      </a:r>
                    </a:p>
                  </a:txBody>
                  <a:tcPr marL="123635" marR="123635" marT="61817" marB="61817"/>
                </a:tc>
                <a:tc>
                  <a:txBody>
                    <a:bodyPr/>
                    <a:lstStyle/>
                    <a:p>
                      <a:r>
                        <a:rPr lang="en-US" sz="2800"/>
                        <a:t>Feb</a:t>
                      </a:r>
                    </a:p>
                  </a:txBody>
                  <a:tcPr marL="123635" marR="123635" marT="61817" marB="61817"/>
                </a:tc>
                <a:tc>
                  <a:txBody>
                    <a:bodyPr/>
                    <a:lstStyle/>
                    <a:p>
                      <a:r>
                        <a:rPr lang="en-US" sz="2800"/>
                        <a:t>Mar</a:t>
                      </a:r>
                    </a:p>
                  </a:txBody>
                  <a:tcPr marL="123635" marR="123635" marT="61817" marB="61817"/>
                </a:tc>
                <a:tc>
                  <a:txBody>
                    <a:bodyPr/>
                    <a:lstStyle/>
                    <a:p>
                      <a:r>
                        <a:rPr lang="en-US" sz="2800"/>
                        <a:t>Apr</a:t>
                      </a:r>
                    </a:p>
                  </a:txBody>
                  <a:tcPr marL="123635" marR="123635" marT="61817" marB="61817"/>
                </a:tc>
                <a:tc>
                  <a:txBody>
                    <a:bodyPr/>
                    <a:lstStyle/>
                    <a:p>
                      <a:r>
                        <a:rPr lang="en-US" sz="2800"/>
                        <a:t>May</a:t>
                      </a:r>
                    </a:p>
                  </a:txBody>
                  <a:tcPr marL="123635" marR="123635" marT="61817" marB="61817"/>
                </a:tc>
                <a:tc>
                  <a:txBody>
                    <a:bodyPr/>
                    <a:lstStyle/>
                    <a:p>
                      <a:r>
                        <a:rPr lang="en-US" sz="2800"/>
                        <a:t>June</a:t>
                      </a:r>
                    </a:p>
                  </a:txBody>
                  <a:tcPr marL="123635" marR="123635" marT="61817" marB="61817"/>
                </a:tc>
                <a:tc>
                  <a:txBody>
                    <a:bodyPr/>
                    <a:lstStyle/>
                    <a:p>
                      <a:r>
                        <a:rPr lang="en-US" sz="2800"/>
                        <a:t>July</a:t>
                      </a:r>
                    </a:p>
                  </a:txBody>
                  <a:tcPr marL="123635" marR="123635" marT="61817" marB="61817"/>
                </a:tc>
                <a:tc>
                  <a:txBody>
                    <a:bodyPr/>
                    <a:lstStyle/>
                    <a:p>
                      <a:r>
                        <a:rPr lang="en-US" sz="2800"/>
                        <a:t>Aug</a:t>
                      </a:r>
                    </a:p>
                  </a:txBody>
                  <a:tcPr marL="123635" marR="123635" marT="61817" marB="61817"/>
                </a:tc>
                <a:tc>
                  <a:txBody>
                    <a:bodyPr/>
                    <a:lstStyle/>
                    <a:p>
                      <a:r>
                        <a:rPr lang="en-US" sz="2800"/>
                        <a:t>Sept</a:t>
                      </a:r>
                    </a:p>
                  </a:txBody>
                  <a:tcPr marL="123635" marR="123635" marT="61817" marB="61817"/>
                </a:tc>
                <a:extLst>
                  <a:ext uri="{0D108BD9-81ED-4DB2-BD59-A6C34878D82A}">
                    <a16:rowId xmlns:a16="http://schemas.microsoft.com/office/drawing/2014/main" val="3822526189"/>
                  </a:ext>
                </a:extLst>
              </a:tr>
              <a:tr h="609334">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lnR w="57150" cap="flat" cmpd="sng" algn="ctr">
                      <a:solidFill>
                        <a:schemeClr val="accent1">
                          <a:lumMod val="75000"/>
                        </a:schemeClr>
                      </a:solidFill>
                      <a:prstDash val="solid"/>
                      <a:round/>
                      <a:headEnd type="none" w="med" len="med"/>
                      <a:tailEnd type="none" w="med" len="med"/>
                    </a:lnR>
                  </a:tcPr>
                </a:tc>
                <a:tc>
                  <a:txBody>
                    <a:bodyPr/>
                    <a:lstStyle/>
                    <a:p>
                      <a:endParaRPr lang="en-US" sz="3300"/>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extLst>
                  <a:ext uri="{0D108BD9-81ED-4DB2-BD59-A6C34878D82A}">
                    <a16:rowId xmlns:a16="http://schemas.microsoft.com/office/drawing/2014/main" val="3971026058"/>
                  </a:ext>
                </a:extLst>
              </a:tr>
              <a:tr h="609334">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lnR w="57150" cap="flat" cmpd="sng" algn="ctr">
                      <a:solidFill>
                        <a:schemeClr val="accent1">
                          <a:lumMod val="75000"/>
                        </a:schemeClr>
                      </a:solidFill>
                      <a:prstDash val="solid"/>
                      <a:round/>
                      <a:headEnd type="none" w="med" len="med"/>
                      <a:tailEnd type="none" w="med" len="med"/>
                    </a:lnR>
                  </a:tcPr>
                </a:tc>
                <a:tc>
                  <a:txBody>
                    <a:bodyPr/>
                    <a:lstStyle/>
                    <a:p>
                      <a:endParaRPr lang="en-US" sz="3300"/>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extLst>
                  <a:ext uri="{0D108BD9-81ED-4DB2-BD59-A6C34878D82A}">
                    <a16:rowId xmlns:a16="http://schemas.microsoft.com/office/drawing/2014/main" val="2230498186"/>
                  </a:ext>
                </a:extLst>
              </a:tr>
              <a:tr h="609334">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lnR w="57150" cap="flat" cmpd="sng" algn="ctr">
                      <a:solidFill>
                        <a:schemeClr val="accent1">
                          <a:lumMod val="75000"/>
                        </a:schemeClr>
                      </a:solidFill>
                      <a:prstDash val="solid"/>
                      <a:round/>
                      <a:headEnd type="none" w="med" len="med"/>
                      <a:tailEnd type="none" w="med" len="med"/>
                    </a:lnR>
                  </a:tcPr>
                </a:tc>
                <a:tc>
                  <a:txBody>
                    <a:bodyPr/>
                    <a:lstStyle/>
                    <a:p>
                      <a:endParaRPr lang="en-US" sz="3300"/>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extLst>
                  <a:ext uri="{0D108BD9-81ED-4DB2-BD59-A6C34878D82A}">
                    <a16:rowId xmlns:a16="http://schemas.microsoft.com/office/drawing/2014/main" val="2884621452"/>
                  </a:ext>
                </a:extLst>
              </a:tr>
            </a:tbl>
          </a:graphicData>
        </a:graphic>
      </p:graphicFrame>
      <p:sp>
        <p:nvSpPr>
          <p:cNvPr id="8" name="Arrow: Left-Right 7">
            <a:extLst>
              <a:ext uri="{FF2B5EF4-FFF2-40B4-BE49-F238E27FC236}">
                <a16:creationId xmlns:a16="http://schemas.microsoft.com/office/drawing/2014/main" id="{12E665DA-EE10-4E31-832E-9C55F0123F66}"/>
              </a:ext>
            </a:extLst>
          </p:cNvPr>
          <p:cNvSpPr/>
          <p:nvPr/>
        </p:nvSpPr>
        <p:spPr>
          <a:xfrm>
            <a:off x="4525465" y="5572745"/>
            <a:ext cx="11494901" cy="7810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18180" rtl="0"/>
            <a:r>
              <a:rPr lang="en-US" sz="2800" kern="1200">
                <a:solidFill>
                  <a:prstClr val="white"/>
                </a:solidFill>
              </a:rPr>
              <a:t>Federal fiscal year – October 1 to September 30</a:t>
            </a:r>
          </a:p>
        </p:txBody>
      </p:sp>
      <p:sp>
        <p:nvSpPr>
          <p:cNvPr id="9" name="TextBox 8">
            <a:extLst>
              <a:ext uri="{FF2B5EF4-FFF2-40B4-BE49-F238E27FC236}">
                <a16:creationId xmlns:a16="http://schemas.microsoft.com/office/drawing/2014/main" id="{3A6A8AD4-E2B7-435B-A72D-C862CF5B2817}"/>
              </a:ext>
            </a:extLst>
          </p:cNvPr>
          <p:cNvSpPr txBox="1"/>
          <p:nvPr/>
        </p:nvSpPr>
        <p:spPr>
          <a:xfrm>
            <a:off x="6731977" y="9535043"/>
            <a:ext cx="8915400" cy="954107"/>
          </a:xfrm>
          <a:prstGeom prst="rect">
            <a:avLst/>
          </a:prstGeom>
          <a:noFill/>
        </p:spPr>
        <p:txBody>
          <a:bodyPr wrap="square" rtlCol="0">
            <a:spAutoFit/>
          </a:bodyPr>
          <a:lstStyle/>
          <a:p>
            <a:pPr algn="l" defTabSz="618180" rtl="0"/>
            <a:r>
              <a:rPr lang="en-US" sz="2800" kern="1200">
                <a:solidFill>
                  <a:prstClr val="black"/>
                </a:solidFill>
                <a:latin typeface="+mn-lt"/>
                <a:ea typeface="+mn-ea"/>
                <a:cs typeface="+mn-cs"/>
              </a:rPr>
              <a:t>State WIC must spend our annual grant within the federal fiscal year </a:t>
            </a:r>
            <a:r>
              <a:rPr lang="en-US" sz="2800" b="1" kern="1200">
                <a:solidFill>
                  <a:prstClr val="black"/>
                </a:solidFill>
                <a:latin typeface="+mn-lt"/>
                <a:ea typeface="+mn-ea"/>
                <a:cs typeface="+mn-cs"/>
              </a:rPr>
              <a:t>October 1 through September 30</a:t>
            </a:r>
            <a:r>
              <a:rPr lang="en-US" sz="2704" b="1" kern="1200">
                <a:solidFill>
                  <a:prstClr val="black"/>
                </a:solidFill>
                <a:latin typeface="+mn-lt"/>
                <a:ea typeface="+mn-ea"/>
                <a:cs typeface="+mn-cs"/>
              </a:rPr>
              <a:t>.</a:t>
            </a:r>
          </a:p>
        </p:txBody>
      </p:sp>
      <p:graphicFrame>
        <p:nvGraphicFramePr>
          <p:cNvPr id="3" name="Content Placeholder 3">
            <a:extLst>
              <a:ext uri="{FF2B5EF4-FFF2-40B4-BE49-F238E27FC236}">
                <a16:creationId xmlns:a16="http://schemas.microsoft.com/office/drawing/2014/main" id="{75561B79-D8D5-79CF-9669-F37154DF414B}"/>
              </a:ext>
            </a:extLst>
          </p:cNvPr>
          <p:cNvGraphicFramePr>
            <a:graphicFrameLocks/>
          </p:cNvGraphicFramePr>
          <p:nvPr>
            <p:extLst>
              <p:ext uri="{D42A27DB-BD31-4B8C-83A1-F6EECF244321}">
                <p14:modId xmlns:p14="http://schemas.microsoft.com/office/powerpoint/2010/main" val="2158231890"/>
              </p:ext>
            </p:extLst>
          </p:nvPr>
        </p:nvGraphicFramePr>
        <p:xfrm>
          <a:off x="-504151" y="8124825"/>
          <a:ext cx="7223428" cy="377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86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1774-7B49-43D3-BB7E-90AA524AF7D5}"/>
              </a:ext>
            </a:extLst>
          </p:cNvPr>
          <p:cNvSpPr>
            <a:spLocks noGrp="1"/>
          </p:cNvSpPr>
          <p:nvPr>
            <p:ph type="title"/>
          </p:nvPr>
        </p:nvSpPr>
        <p:spPr>
          <a:xfrm>
            <a:off x="1019112" y="1489951"/>
            <a:ext cx="14935200" cy="1919520"/>
          </a:xfrm>
        </p:spPr>
        <p:txBody>
          <a:bodyPr>
            <a:noAutofit/>
          </a:bodyPr>
          <a:lstStyle/>
          <a:p>
            <a:r>
              <a:rPr lang="en-US" sz="5770" cap="none"/>
              <a:t>Understanding the 2 types of WIC fiscal years</a:t>
            </a:r>
            <a:br>
              <a:rPr lang="en-US" sz="5770" cap="none"/>
            </a:br>
            <a:r>
              <a:rPr lang="en-US" sz="6600" cap="none">
                <a:solidFill>
                  <a:srgbClr val="FF0000"/>
                </a:solidFill>
              </a:rPr>
              <a:t>Fiscal Year Overlap</a:t>
            </a:r>
            <a:endParaRPr lang="en-US" sz="5770" cap="none">
              <a:solidFill>
                <a:srgbClr val="FF0000"/>
              </a:solidFill>
            </a:endParaRPr>
          </a:p>
        </p:txBody>
      </p:sp>
      <p:graphicFrame>
        <p:nvGraphicFramePr>
          <p:cNvPr id="6" name="Content Placeholder 5">
            <a:extLst>
              <a:ext uri="{FF2B5EF4-FFF2-40B4-BE49-F238E27FC236}">
                <a16:creationId xmlns:a16="http://schemas.microsoft.com/office/drawing/2014/main" id="{F4D1CE05-5294-4199-8158-C69D25A3DDAB}"/>
              </a:ext>
            </a:extLst>
          </p:cNvPr>
          <p:cNvGraphicFramePr>
            <a:graphicFrameLocks noGrp="1"/>
          </p:cNvGraphicFramePr>
          <p:nvPr>
            <p:ph idx="1"/>
            <p:extLst>
              <p:ext uri="{D42A27DB-BD31-4B8C-83A1-F6EECF244321}">
                <p14:modId xmlns:p14="http://schemas.microsoft.com/office/powerpoint/2010/main" val="1171420943"/>
              </p:ext>
            </p:extLst>
          </p:nvPr>
        </p:nvGraphicFramePr>
        <p:xfrm>
          <a:off x="413780" y="5184605"/>
          <a:ext cx="15657040" cy="3633007"/>
        </p:xfrm>
        <a:graphic>
          <a:graphicData uri="http://schemas.openxmlformats.org/drawingml/2006/table">
            <a:tbl>
              <a:tblPr firstRow="1" bandRow="1">
                <a:tableStyleId>{93296810-A885-4BE3-A3E7-6D5BEEA58F35}</a:tableStyleId>
              </a:tblPr>
              <a:tblGrid>
                <a:gridCol w="978565">
                  <a:extLst>
                    <a:ext uri="{9D8B030D-6E8A-4147-A177-3AD203B41FA5}">
                      <a16:colId xmlns:a16="http://schemas.microsoft.com/office/drawing/2014/main" val="3748790801"/>
                    </a:ext>
                  </a:extLst>
                </a:gridCol>
                <a:gridCol w="978565">
                  <a:extLst>
                    <a:ext uri="{9D8B030D-6E8A-4147-A177-3AD203B41FA5}">
                      <a16:colId xmlns:a16="http://schemas.microsoft.com/office/drawing/2014/main" val="2956661297"/>
                    </a:ext>
                  </a:extLst>
                </a:gridCol>
                <a:gridCol w="978565">
                  <a:extLst>
                    <a:ext uri="{9D8B030D-6E8A-4147-A177-3AD203B41FA5}">
                      <a16:colId xmlns:a16="http://schemas.microsoft.com/office/drawing/2014/main" val="1301928107"/>
                    </a:ext>
                  </a:extLst>
                </a:gridCol>
                <a:gridCol w="978565">
                  <a:extLst>
                    <a:ext uri="{9D8B030D-6E8A-4147-A177-3AD203B41FA5}">
                      <a16:colId xmlns:a16="http://schemas.microsoft.com/office/drawing/2014/main" val="3669041022"/>
                    </a:ext>
                  </a:extLst>
                </a:gridCol>
                <a:gridCol w="978565">
                  <a:extLst>
                    <a:ext uri="{9D8B030D-6E8A-4147-A177-3AD203B41FA5}">
                      <a16:colId xmlns:a16="http://schemas.microsoft.com/office/drawing/2014/main" val="2291799342"/>
                    </a:ext>
                  </a:extLst>
                </a:gridCol>
                <a:gridCol w="978565">
                  <a:extLst>
                    <a:ext uri="{9D8B030D-6E8A-4147-A177-3AD203B41FA5}">
                      <a16:colId xmlns:a16="http://schemas.microsoft.com/office/drawing/2014/main" val="1677837430"/>
                    </a:ext>
                  </a:extLst>
                </a:gridCol>
                <a:gridCol w="978565">
                  <a:extLst>
                    <a:ext uri="{9D8B030D-6E8A-4147-A177-3AD203B41FA5}">
                      <a16:colId xmlns:a16="http://schemas.microsoft.com/office/drawing/2014/main" val="3719792789"/>
                    </a:ext>
                  </a:extLst>
                </a:gridCol>
                <a:gridCol w="978565">
                  <a:extLst>
                    <a:ext uri="{9D8B030D-6E8A-4147-A177-3AD203B41FA5}">
                      <a16:colId xmlns:a16="http://schemas.microsoft.com/office/drawing/2014/main" val="4292484533"/>
                    </a:ext>
                  </a:extLst>
                </a:gridCol>
                <a:gridCol w="978565">
                  <a:extLst>
                    <a:ext uri="{9D8B030D-6E8A-4147-A177-3AD203B41FA5}">
                      <a16:colId xmlns:a16="http://schemas.microsoft.com/office/drawing/2014/main" val="2266510667"/>
                    </a:ext>
                  </a:extLst>
                </a:gridCol>
                <a:gridCol w="978565">
                  <a:extLst>
                    <a:ext uri="{9D8B030D-6E8A-4147-A177-3AD203B41FA5}">
                      <a16:colId xmlns:a16="http://schemas.microsoft.com/office/drawing/2014/main" val="1171767424"/>
                    </a:ext>
                  </a:extLst>
                </a:gridCol>
                <a:gridCol w="978565">
                  <a:extLst>
                    <a:ext uri="{9D8B030D-6E8A-4147-A177-3AD203B41FA5}">
                      <a16:colId xmlns:a16="http://schemas.microsoft.com/office/drawing/2014/main" val="494088741"/>
                    </a:ext>
                  </a:extLst>
                </a:gridCol>
                <a:gridCol w="978565">
                  <a:extLst>
                    <a:ext uri="{9D8B030D-6E8A-4147-A177-3AD203B41FA5}">
                      <a16:colId xmlns:a16="http://schemas.microsoft.com/office/drawing/2014/main" val="434337383"/>
                    </a:ext>
                  </a:extLst>
                </a:gridCol>
                <a:gridCol w="978565">
                  <a:extLst>
                    <a:ext uri="{9D8B030D-6E8A-4147-A177-3AD203B41FA5}">
                      <a16:colId xmlns:a16="http://schemas.microsoft.com/office/drawing/2014/main" val="853228682"/>
                    </a:ext>
                  </a:extLst>
                </a:gridCol>
                <a:gridCol w="978565">
                  <a:extLst>
                    <a:ext uri="{9D8B030D-6E8A-4147-A177-3AD203B41FA5}">
                      <a16:colId xmlns:a16="http://schemas.microsoft.com/office/drawing/2014/main" val="2254873339"/>
                    </a:ext>
                  </a:extLst>
                </a:gridCol>
                <a:gridCol w="978565">
                  <a:extLst>
                    <a:ext uri="{9D8B030D-6E8A-4147-A177-3AD203B41FA5}">
                      <a16:colId xmlns:a16="http://schemas.microsoft.com/office/drawing/2014/main" val="3797436115"/>
                    </a:ext>
                  </a:extLst>
                </a:gridCol>
                <a:gridCol w="978565">
                  <a:extLst>
                    <a:ext uri="{9D8B030D-6E8A-4147-A177-3AD203B41FA5}">
                      <a16:colId xmlns:a16="http://schemas.microsoft.com/office/drawing/2014/main" val="333930936"/>
                    </a:ext>
                  </a:extLst>
                </a:gridCol>
              </a:tblGrid>
              <a:tr h="1126791">
                <a:tc>
                  <a:txBody>
                    <a:bodyPr/>
                    <a:lstStyle/>
                    <a:p>
                      <a:r>
                        <a:rPr lang="en-US" sz="2400"/>
                        <a:t>June</a:t>
                      </a:r>
                    </a:p>
                  </a:txBody>
                  <a:tcPr marL="123635" marR="123635" marT="61817" marB="61817"/>
                </a:tc>
                <a:tc>
                  <a:txBody>
                    <a:bodyPr/>
                    <a:lstStyle/>
                    <a:p>
                      <a:r>
                        <a:rPr lang="en-US" sz="2400"/>
                        <a:t>July</a:t>
                      </a:r>
                    </a:p>
                  </a:txBody>
                  <a:tcPr marL="123635" marR="123635" marT="61817" marB="61817"/>
                </a:tc>
                <a:tc>
                  <a:txBody>
                    <a:bodyPr/>
                    <a:lstStyle/>
                    <a:p>
                      <a:r>
                        <a:rPr lang="en-US" sz="2400"/>
                        <a:t>Aug</a:t>
                      </a:r>
                    </a:p>
                  </a:txBody>
                  <a:tcPr marL="123635" marR="123635" marT="61817" marB="61817"/>
                </a:tc>
                <a:tc>
                  <a:txBody>
                    <a:bodyPr/>
                    <a:lstStyle/>
                    <a:p>
                      <a:r>
                        <a:rPr lang="en-US" sz="2400"/>
                        <a:t>Sept</a:t>
                      </a:r>
                    </a:p>
                  </a:txBody>
                  <a:tcPr marL="123635" marR="123635" marT="61817" marB="61817">
                    <a:lnR w="57150" cap="flat" cmpd="sng" algn="ctr">
                      <a:solidFill>
                        <a:schemeClr val="accent1">
                          <a:lumMod val="75000"/>
                        </a:schemeClr>
                      </a:solidFill>
                      <a:prstDash val="solid"/>
                      <a:round/>
                      <a:headEnd type="none" w="med" len="med"/>
                      <a:tailEnd type="none" w="med" len="med"/>
                    </a:lnR>
                  </a:tcPr>
                </a:tc>
                <a:tc>
                  <a:txBody>
                    <a:bodyPr/>
                    <a:lstStyle/>
                    <a:p>
                      <a:r>
                        <a:rPr lang="en-US" sz="2400"/>
                        <a:t>Oct</a:t>
                      </a:r>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r>
                        <a:rPr lang="en-US" sz="2400"/>
                        <a:t>Nov</a:t>
                      </a:r>
                    </a:p>
                  </a:txBody>
                  <a:tcPr marL="123635" marR="123635" marT="61817" marB="61817"/>
                </a:tc>
                <a:tc>
                  <a:txBody>
                    <a:bodyPr/>
                    <a:lstStyle/>
                    <a:p>
                      <a:r>
                        <a:rPr lang="en-US" sz="2400"/>
                        <a:t>Dec</a:t>
                      </a:r>
                    </a:p>
                  </a:txBody>
                  <a:tcPr marL="123635" marR="123635" marT="61817" marB="61817"/>
                </a:tc>
                <a:tc>
                  <a:txBody>
                    <a:bodyPr/>
                    <a:lstStyle/>
                    <a:p>
                      <a:r>
                        <a:rPr lang="en-US" sz="2400"/>
                        <a:t>Jan</a:t>
                      </a:r>
                    </a:p>
                  </a:txBody>
                  <a:tcPr marL="123635" marR="123635" marT="61817" marB="61817"/>
                </a:tc>
                <a:tc>
                  <a:txBody>
                    <a:bodyPr/>
                    <a:lstStyle/>
                    <a:p>
                      <a:r>
                        <a:rPr lang="en-US" sz="2400"/>
                        <a:t>Feb</a:t>
                      </a:r>
                    </a:p>
                  </a:txBody>
                  <a:tcPr marL="123635" marR="123635" marT="61817" marB="61817"/>
                </a:tc>
                <a:tc>
                  <a:txBody>
                    <a:bodyPr/>
                    <a:lstStyle/>
                    <a:p>
                      <a:r>
                        <a:rPr lang="en-US" sz="2400"/>
                        <a:t>Mar</a:t>
                      </a:r>
                    </a:p>
                  </a:txBody>
                  <a:tcPr marL="123635" marR="123635" marT="61817" marB="61817"/>
                </a:tc>
                <a:tc>
                  <a:txBody>
                    <a:bodyPr/>
                    <a:lstStyle/>
                    <a:p>
                      <a:r>
                        <a:rPr lang="en-US" sz="2400"/>
                        <a:t>Apr</a:t>
                      </a:r>
                    </a:p>
                  </a:txBody>
                  <a:tcPr marL="123635" marR="123635" marT="61817" marB="61817"/>
                </a:tc>
                <a:tc>
                  <a:txBody>
                    <a:bodyPr/>
                    <a:lstStyle/>
                    <a:p>
                      <a:r>
                        <a:rPr lang="en-US" sz="2400"/>
                        <a:t>May</a:t>
                      </a:r>
                    </a:p>
                  </a:txBody>
                  <a:tcPr marL="123635" marR="123635" marT="61817" marB="61817"/>
                </a:tc>
                <a:tc>
                  <a:txBody>
                    <a:bodyPr/>
                    <a:lstStyle/>
                    <a:p>
                      <a:r>
                        <a:rPr lang="en-US" sz="2400"/>
                        <a:t>June</a:t>
                      </a:r>
                    </a:p>
                  </a:txBody>
                  <a:tcPr marL="123635" marR="123635" marT="61817" marB="61817"/>
                </a:tc>
                <a:tc>
                  <a:txBody>
                    <a:bodyPr/>
                    <a:lstStyle/>
                    <a:p>
                      <a:r>
                        <a:rPr lang="en-US" sz="2400"/>
                        <a:t>July</a:t>
                      </a:r>
                    </a:p>
                  </a:txBody>
                  <a:tcPr marL="123635" marR="123635" marT="61817" marB="61817"/>
                </a:tc>
                <a:tc>
                  <a:txBody>
                    <a:bodyPr/>
                    <a:lstStyle/>
                    <a:p>
                      <a:r>
                        <a:rPr lang="en-US" sz="2400"/>
                        <a:t>Aug</a:t>
                      </a:r>
                    </a:p>
                  </a:txBody>
                  <a:tcPr marL="123635" marR="123635" marT="61817" marB="61817"/>
                </a:tc>
                <a:tc>
                  <a:txBody>
                    <a:bodyPr/>
                    <a:lstStyle/>
                    <a:p>
                      <a:r>
                        <a:rPr lang="en-US" sz="2400"/>
                        <a:t>Sept</a:t>
                      </a:r>
                    </a:p>
                  </a:txBody>
                  <a:tcPr marL="123635" marR="123635" marT="61817" marB="61817"/>
                </a:tc>
                <a:extLst>
                  <a:ext uri="{0D108BD9-81ED-4DB2-BD59-A6C34878D82A}">
                    <a16:rowId xmlns:a16="http://schemas.microsoft.com/office/drawing/2014/main" val="3822526189"/>
                  </a:ext>
                </a:extLst>
              </a:tr>
              <a:tr h="625213">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lnR w="57150" cap="flat" cmpd="sng" algn="ctr">
                      <a:solidFill>
                        <a:schemeClr val="accent1">
                          <a:lumMod val="75000"/>
                        </a:schemeClr>
                      </a:solidFill>
                      <a:prstDash val="solid"/>
                      <a:round/>
                      <a:headEnd type="none" w="med" len="med"/>
                      <a:tailEnd type="none" w="med" len="med"/>
                    </a:lnR>
                  </a:tcPr>
                </a:tc>
                <a:tc>
                  <a:txBody>
                    <a:bodyPr/>
                    <a:lstStyle/>
                    <a:p>
                      <a:endParaRPr lang="en-US" sz="3300"/>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extLst>
                  <a:ext uri="{0D108BD9-81ED-4DB2-BD59-A6C34878D82A}">
                    <a16:rowId xmlns:a16="http://schemas.microsoft.com/office/drawing/2014/main" val="3971026058"/>
                  </a:ext>
                </a:extLst>
              </a:tr>
              <a:tr h="625213">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lnR w="57150" cap="flat" cmpd="sng" algn="ctr">
                      <a:solidFill>
                        <a:schemeClr val="accent1">
                          <a:lumMod val="75000"/>
                        </a:schemeClr>
                      </a:solidFill>
                      <a:prstDash val="solid"/>
                      <a:round/>
                      <a:headEnd type="none" w="med" len="med"/>
                      <a:tailEnd type="none" w="med" len="med"/>
                    </a:lnR>
                  </a:tcPr>
                </a:tc>
                <a:tc>
                  <a:txBody>
                    <a:bodyPr/>
                    <a:lstStyle/>
                    <a:p>
                      <a:endParaRPr lang="en-US" sz="3300"/>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1600" b="1" kern="1200">
                        <a:solidFill>
                          <a:schemeClr val="tx1"/>
                        </a:solidFill>
                        <a:latin typeface="+mn-lt"/>
                        <a:ea typeface="+mn-ea"/>
                        <a:cs typeface="+mn-cs"/>
                      </a:endParaRPr>
                    </a:p>
                  </a:txBody>
                  <a:tcPr marL="123635" marR="123635" marT="61817" marB="61817"/>
                </a:tc>
                <a:tc>
                  <a:txBody>
                    <a:bodyPr/>
                    <a:lstStyle/>
                    <a:p>
                      <a:endParaRPr lang="en-US" sz="3300"/>
                    </a:p>
                  </a:txBody>
                  <a:tcPr marL="123635" marR="123635" marT="61817" marB="61817"/>
                </a:tc>
                <a:extLst>
                  <a:ext uri="{0D108BD9-81ED-4DB2-BD59-A6C34878D82A}">
                    <a16:rowId xmlns:a16="http://schemas.microsoft.com/office/drawing/2014/main" val="2230498186"/>
                  </a:ext>
                </a:extLst>
              </a:tr>
              <a:tr h="625213">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lnR w="57150" cap="flat" cmpd="sng" algn="ctr">
                      <a:solidFill>
                        <a:schemeClr val="accent1">
                          <a:lumMod val="75000"/>
                        </a:schemeClr>
                      </a:solidFill>
                      <a:prstDash val="solid"/>
                      <a:round/>
                      <a:headEnd type="none" w="med" len="med"/>
                      <a:tailEnd type="none" w="med" len="med"/>
                    </a:lnR>
                  </a:tcPr>
                </a:tc>
                <a:tc>
                  <a:txBody>
                    <a:bodyPr/>
                    <a:lstStyle/>
                    <a:p>
                      <a:endParaRPr lang="en-US" sz="3300"/>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extLst>
                  <a:ext uri="{0D108BD9-81ED-4DB2-BD59-A6C34878D82A}">
                    <a16:rowId xmlns:a16="http://schemas.microsoft.com/office/drawing/2014/main" val="2884621452"/>
                  </a:ext>
                </a:extLst>
              </a:tr>
              <a:tr h="625213">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lnR w="57150" cap="flat" cmpd="sng" algn="ctr">
                      <a:solidFill>
                        <a:schemeClr val="accent1">
                          <a:lumMod val="75000"/>
                        </a:schemeClr>
                      </a:solidFill>
                      <a:prstDash val="solid"/>
                      <a:round/>
                      <a:headEnd type="none" w="med" len="med"/>
                      <a:tailEnd type="none" w="med" len="med"/>
                    </a:lnR>
                  </a:tcPr>
                </a:tc>
                <a:tc>
                  <a:txBody>
                    <a:bodyPr/>
                    <a:lstStyle/>
                    <a:p>
                      <a:endParaRPr lang="en-US" sz="3300"/>
                    </a:p>
                  </a:txBody>
                  <a:tcPr marL="123635" marR="123635" marT="61817" marB="61817">
                    <a:lnL w="57150" cap="flat" cmpd="sng" algn="ctr">
                      <a:solidFill>
                        <a:schemeClr val="accent1">
                          <a:lumMod val="75000"/>
                        </a:schemeClr>
                      </a:solidFill>
                      <a:prstDash val="solid"/>
                      <a:round/>
                      <a:headEnd type="none" w="med" len="med"/>
                      <a:tailEnd type="none" w="med" len="med"/>
                    </a:lnL>
                  </a:tcPr>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tc>
                  <a:txBody>
                    <a:bodyPr/>
                    <a:lstStyle/>
                    <a:p>
                      <a:endParaRPr lang="en-US" sz="3300"/>
                    </a:p>
                  </a:txBody>
                  <a:tcPr marL="123635" marR="123635" marT="61817" marB="61817"/>
                </a:tc>
                <a:extLst>
                  <a:ext uri="{0D108BD9-81ED-4DB2-BD59-A6C34878D82A}">
                    <a16:rowId xmlns:a16="http://schemas.microsoft.com/office/drawing/2014/main" val="893229322"/>
                  </a:ext>
                </a:extLst>
              </a:tr>
            </a:tbl>
          </a:graphicData>
        </a:graphic>
      </p:graphicFrame>
      <p:sp>
        <p:nvSpPr>
          <p:cNvPr id="7" name="Arrow: Left-Right 6">
            <a:extLst>
              <a:ext uri="{FF2B5EF4-FFF2-40B4-BE49-F238E27FC236}">
                <a16:creationId xmlns:a16="http://schemas.microsoft.com/office/drawing/2014/main" id="{61A3ABC9-0690-451E-BED6-99A371950B05}"/>
              </a:ext>
            </a:extLst>
          </p:cNvPr>
          <p:cNvSpPr/>
          <p:nvPr/>
        </p:nvSpPr>
        <p:spPr>
          <a:xfrm>
            <a:off x="1488012" y="6372225"/>
            <a:ext cx="11696130" cy="877322"/>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18180" rtl="0"/>
            <a:r>
              <a:rPr lang="en-US" sz="2800" kern="1200">
                <a:solidFill>
                  <a:prstClr val="white"/>
                </a:solidFill>
              </a:rPr>
              <a:t>State fiscal year – July 1 to June 30</a:t>
            </a:r>
          </a:p>
        </p:txBody>
      </p:sp>
      <p:sp>
        <p:nvSpPr>
          <p:cNvPr id="8" name="Arrow: Left-Right 7">
            <a:extLst>
              <a:ext uri="{FF2B5EF4-FFF2-40B4-BE49-F238E27FC236}">
                <a16:creationId xmlns:a16="http://schemas.microsoft.com/office/drawing/2014/main" id="{12E665DA-EE10-4E31-832E-9C55F0123F66}"/>
              </a:ext>
            </a:extLst>
          </p:cNvPr>
          <p:cNvSpPr/>
          <p:nvPr/>
        </p:nvSpPr>
        <p:spPr>
          <a:xfrm>
            <a:off x="4388970" y="7636899"/>
            <a:ext cx="11565342" cy="933192"/>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18180" rtl="0"/>
            <a:r>
              <a:rPr lang="en-US" sz="2800" kern="1200">
                <a:solidFill>
                  <a:prstClr val="white"/>
                </a:solidFill>
              </a:rPr>
              <a:t>New federal fiscal year – October 1 to September 30</a:t>
            </a:r>
          </a:p>
        </p:txBody>
      </p:sp>
      <p:sp>
        <p:nvSpPr>
          <p:cNvPr id="11" name="Left Brace 10">
            <a:extLst>
              <a:ext uri="{FF2B5EF4-FFF2-40B4-BE49-F238E27FC236}">
                <a16:creationId xmlns:a16="http://schemas.microsoft.com/office/drawing/2014/main" id="{89C90EFD-4F51-4C2E-87E1-587310EAF0AF}"/>
              </a:ext>
            </a:extLst>
          </p:cNvPr>
          <p:cNvSpPr/>
          <p:nvPr/>
        </p:nvSpPr>
        <p:spPr>
          <a:xfrm rot="5400000">
            <a:off x="14300104" y="6150904"/>
            <a:ext cx="419737" cy="2552254"/>
          </a:xfrm>
          <a:prstGeom prst="leftBrace">
            <a:avLst>
              <a:gd name="adj1" fmla="val 16620"/>
              <a:gd name="adj2" fmla="val 5147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18180" rtl="0"/>
            <a:endParaRPr lang="en-US" sz="2434" kern="1200">
              <a:solidFill>
                <a:prstClr val="black"/>
              </a:solidFill>
              <a:latin typeface="Gill Sans MT" panose="020B0502020104020203"/>
            </a:endParaRPr>
          </a:p>
        </p:txBody>
      </p:sp>
      <p:sp>
        <p:nvSpPr>
          <p:cNvPr id="12" name="TextBox 11">
            <a:extLst>
              <a:ext uri="{FF2B5EF4-FFF2-40B4-BE49-F238E27FC236}">
                <a16:creationId xmlns:a16="http://schemas.microsoft.com/office/drawing/2014/main" id="{8CAD5D3D-EA1E-4191-B50D-BD102B2B5240}"/>
              </a:ext>
            </a:extLst>
          </p:cNvPr>
          <p:cNvSpPr txBox="1"/>
          <p:nvPr/>
        </p:nvSpPr>
        <p:spPr>
          <a:xfrm>
            <a:off x="13640813" y="6295440"/>
            <a:ext cx="1606526" cy="954107"/>
          </a:xfrm>
          <a:prstGeom prst="rect">
            <a:avLst/>
          </a:prstGeom>
          <a:noFill/>
        </p:spPr>
        <p:txBody>
          <a:bodyPr wrap="square" rtlCol="0">
            <a:spAutoFit/>
          </a:bodyPr>
          <a:lstStyle/>
          <a:p>
            <a:pPr algn="ctr" defTabSz="618180" rtl="0"/>
            <a:r>
              <a:rPr lang="en-US" sz="2800" b="1" kern="1200">
                <a:solidFill>
                  <a:srgbClr val="FF0000"/>
                </a:solidFill>
                <a:latin typeface="+mn-lt"/>
                <a:ea typeface="+mn-ea"/>
                <a:cs typeface="+mn-cs"/>
              </a:rPr>
              <a:t>Federal Overlap</a:t>
            </a:r>
          </a:p>
        </p:txBody>
      </p:sp>
      <p:pic>
        <p:nvPicPr>
          <p:cNvPr id="13" name="Picture 12">
            <a:extLst>
              <a:ext uri="{FF2B5EF4-FFF2-40B4-BE49-F238E27FC236}">
                <a16:creationId xmlns:a16="http://schemas.microsoft.com/office/drawing/2014/main" id="{0D068DE4-6E61-4E95-A78E-C96B3FCFD054}"/>
              </a:ext>
            </a:extLst>
          </p:cNvPr>
          <p:cNvPicPr>
            <a:picLocks noChangeAspect="1"/>
          </p:cNvPicPr>
          <p:nvPr/>
        </p:nvPicPr>
        <p:blipFill>
          <a:blip r:embed="rId3"/>
          <a:stretch>
            <a:fillRect/>
          </a:stretch>
        </p:blipFill>
        <p:spPr>
          <a:xfrm>
            <a:off x="1436865" y="8227094"/>
            <a:ext cx="2835597" cy="560525"/>
          </a:xfrm>
          <a:prstGeom prst="rect">
            <a:avLst/>
          </a:prstGeom>
        </p:spPr>
      </p:pic>
      <p:sp>
        <p:nvSpPr>
          <p:cNvPr id="3" name="TextBox 2">
            <a:extLst>
              <a:ext uri="{FF2B5EF4-FFF2-40B4-BE49-F238E27FC236}">
                <a16:creationId xmlns:a16="http://schemas.microsoft.com/office/drawing/2014/main" id="{01366420-A736-EC2C-EF47-9A0D7B82864D}"/>
              </a:ext>
            </a:extLst>
          </p:cNvPr>
          <p:cNvSpPr txBox="1"/>
          <p:nvPr/>
        </p:nvSpPr>
        <p:spPr>
          <a:xfrm>
            <a:off x="2040524" y="7217162"/>
            <a:ext cx="1606526" cy="954107"/>
          </a:xfrm>
          <a:prstGeom prst="rect">
            <a:avLst/>
          </a:prstGeom>
          <a:noFill/>
        </p:spPr>
        <p:txBody>
          <a:bodyPr wrap="square" rtlCol="0">
            <a:spAutoFit/>
          </a:bodyPr>
          <a:lstStyle/>
          <a:p>
            <a:pPr algn="ctr" defTabSz="618180" rtl="0"/>
            <a:r>
              <a:rPr lang="en-US" sz="2800" b="1" kern="1200">
                <a:solidFill>
                  <a:srgbClr val="FF0000"/>
                </a:solidFill>
                <a:latin typeface="+mn-lt"/>
                <a:ea typeface="+mn-ea"/>
                <a:cs typeface="+mn-cs"/>
              </a:rPr>
              <a:t>State Overlap</a:t>
            </a:r>
          </a:p>
        </p:txBody>
      </p:sp>
    </p:spTree>
    <p:extLst>
      <p:ext uri="{BB962C8B-B14F-4D97-AF65-F5344CB8AC3E}">
        <p14:creationId xmlns:p14="http://schemas.microsoft.com/office/powerpoint/2010/main" val="286174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6484188" cy="12744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9035" y="3710431"/>
            <a:ext cx="1298442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2" name="Rectangle 61">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52859"/>
            <a:ext cx="16484600" cy="899159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5" name="Rectangle 64">
            <a:extLst>
              <a:ext uri="{FF2B5EF4-FFF2-40B4-BE49-F238E27FC236}">
                <a16:creationId xmlns:a16="http://schemas.microsoft.com/office/drawing/2014/main" id="{E49933E9-60ED-85CE-0BF8-F9DF2371BD13}"/>
              </a:ext>
            </a:extLst>
          </p:cNvPr>
          <p:cNvSpPr/>
          <p:nvPr/>
        </p:nvSpPr>
        <p:spPr>
          <a:xfrm>
            <a:off x="469900" y="385762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9" name="Rectangle 68">
            <a:extLst>
              <a:ext uri="{FF2B5EF4-FFF2-40B4-BE49-F238E27FC236}">
                <a16:creationId xmlns:a16="http://schemas.microsoft.com/office/drawing/2014/main" id="{D7C29A3D-CDED-CA7F-DED2-D17026AE091C}"/>
              </a:ext>
            </a:extLst>
          </p:cNvPr>
          <p:cNvSpPr/>
          <p:nvPr/>
        </p:nvSpPr>
        <p:spPr>
          <a:xfrm>
            <a:off x="1706974" y="890968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14" name="Group 13">
            <a:extLst>
              <a:ext uri="{FF2B5EF4-FFF2-40B4-BE49-F238E27FC236}">
                <a16:creationId xmlns:a16="http://schemas.microsoft.com/office/drawing/2014/main" id="{52DC71B0-1E9C-1260-2711-7C228B075206}"/>
              </a:ext>
            </a:extLst>
          </p:cNvPr>
          <p:cNvGrpSpPr/>
          <p:nvPr/>
        </p:nvGrpSpPr>
        <p:grpSpPr>
          <a:xfrm>
            <a:off x="469900" y="7362825"/>
            <a:ext cx="3711222" cy="777240"/>
            <a:chOff x="882258" y="7355204"/>
            <a:chExt cx="3711222" cy="777240"/>
          </a:xfrm>
        </p:grpSpPr>
        <p:sp>
          <p:nvSpPr>
            <p:cNvPr id="64" name="Freeform: Shape 63">
              <a:extLst>
                <a:ext uri="{FF2B5EF4-FFF2-40B4-BE49-F238E27FC236}">
                  <a16:creationId xmlns:a16="http://schemas.microsoft.com/office/drawing/2014/main" id="{56BB8654-F107-7957-08D4-727FC799263B}"/>
                </a:ext>
              </a:extLst>
            </p:cNvPr>
            <p:cNvSpPr/>
            <p:nvPr/>
          </p:nvSpPr>
          <p:spPr>
            <a:xfrm>
              <a:off x="882258" y="7355204"/>
              <a:ext cx="1237074" cy="777240"/>
            </a:xfrm>
            <a:custGeom>
              <a:avLst/>
              <a:gdLst>
                <a:gd name="connsiteX0" fmla="*/ 129543 w 777240"/>
                <a:gd name="connsiteY0" fmla="*/ 0 h 1237074"/>
                <a:gd name="connsiteX1" fmla="*/ 647697 w 777240"/>
                <a:gd name="connsiteY1" fmla="*/ 0 h 1237074"/>
                <a:gd name="connsiteX2" fmla="*/ 777240 w 777240"/>
                <a:gd name="connsiteY2" fmla="*/ 129543 h 1237074"/>
                <a:gd name="connsiteX3" fmla="*/ 777240 w 777240"/>
                <a:gd name="connsiteY3" fmla="*/ 1237074 h 1237074"/>
                <a:gd name="connsiteX4" fmla="*/ 777240 w 777240"/>
                <a:gd name="connsiteY4" fmla="*/ 1237074 h 1237074"/>
                <a:gd name="connsiteX5" fmla="*/ 0 w 777240"/>
                <a:gd name="connsiteY5" fmla="*/ 1237074 h 1237074"/>
                <a:gd name="connsiteX6" fmla="*/ 0 w 777240"/>
                <a:gd name="connsiteY6" fmla="*/ 1237074 h 1237074"/>
                <a:gd name="connsiteX7" fmla="*/ 0 w 777240"/>
                <a:gd name="connsiteY7" fmla="*/ 129543 h 1237074"/>
                <a:gd name="connsiteX8" fmla="*/ 129543 w 777240"/>
                <a:gd name="connsiteY8" fmla="*/ 0 h 123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1237074">
                  <a:moveTo>
                    <a:pt x="0" y="1030890"/>
                  </a:moveTo>
                  <a:lnTo>
                    <a:pt x="0" y="206184"/>
                  </a:lnTo>
                  <a:cubicBezTo>
                    <a:pt x="0" y="92312"/>
                    <a:pt x="36440" y="1"/>
                    <a:pt x="81390" y="1"/>
                  </a:cubicBezTo>
                  <a:lnTo>
                    <a:pt x="777240" y="1"/>
                  </a:lnTo>
                  <a:lnTo>
                    <a:pt x="777240" y="1"/>
                  </a:lnTo>
                  <a:lnTo>
                    <a:pt x="777240" y="1237073"/>
                  </a:lnTo>
                  <a:lnTo>
                    <a:pt x="777240" y="1237073"/>
                  </a:lnTo>
                  <a:lnTo>
                    <a:pt x="81390" y="1237073"/>
                  </a:lnTo>
                  <a:cubicBezTo>
                    <a:pt x="36440" y="1237073"/>
                    <a:pt x="0" y="1144762"/>
                    <a:pt x="0" y="1030890"/>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5102" tIns="175102" rIns="137160" bIns="175102" numCol="1" spcCol="1270" anchor="ctr" anchorCtr="1">
              <a:noAutofit/>
            </a:bodyPr>
            <a:lstStyle/>
            <a:p>
              <a:pPr marL="0" lvl="0" indent="0" algn="ctr" defTabSz="800100">
                <a:lnSpc>
                  <a:spcPct val="90000"/>
                </a:lnSpc>
                <a:spcBef>
                  <a:spcPct val="0"/>
                </a:spcBef>
                <a:spcAft>
                  <a:spcPct val="35000"/>
                </a:spcAft>
                <a:buNone/>
              </a:pPr>
              <a:r>
                <a:rPr lang="en-US" sz="1800" kern="1200"/>
                <a:t>31 Jan</a:t>
              </a:r>
            </a:p>
          </p:txBody>
        </p:sp>
        <p:sp>
          <p:nvSpPr>
            <p:cNvPr id="68" name="Freeform: Shape 67">
              <a:extLst>
                <a:ext uri="{FF2B5EF4-FFF2-40B4-BE49-F238E27FC236}">
                  <a16:creationId xmlns:a16="http://schemas.microsoft.com/office/drawing/2014/main" id="{6C28D9BB-52ED-1247-E230-EC76A16FFD8A}"/>
                </a:ext>
              </a:extLst>
            </p:cNvPr>
            <p:cNvSpPr/>
            <p:nvPr/>
          </p:nvSpPr>
          <p:spPr>
            <a:xfrm>
              <a:off x="2119332" y="73552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Feb</a:t>
              </a:r>
            </a:p>
          </p:txBody>
        </p:sp>
        <p:sp>
          <p:nvSpPr>
            <p:cNvPr id="72" name="Freeform: Shape 71">
              <a:extLst>
                <a:ext uri="{FF2B5EF4-FFF2-40B4-BE49-F238E27FC236}">
                  <a16:creationId xmlns:a16="http://schemas.microsoft.com/office/drawing/2014/main" id="{7741D54A-FB0B-C354-C7C8-BA1A17A05730}"/>
                </a:ext>
              </a:extLst>
            </p:cNvPr>
            <p:cNvSpPr/>
            <p:nvPr/>
          </p:nvSpPr>
          <p:spPr>
            <a:xfrm>
              <a:off x="3356406" y="73552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Mar</a:t>
              </a:r>
            </a:p>
          </p:txBody>
        </p:sp>
      </p:grpSp>
      <p:sp>
        <p:nvSpPr>
          <p:cNvPr id="73" name="Rectangle 72">
            <a:extLst>
              <a:ext uri="{FF2B5EF4-FFF2-40B4-BE49-F238E27FC236}">
                <a16:creationId xmlns:a16="http://schemas.microsoft.com/office/drawing/2014/main" id="{8F57AD35-AF83-2C77-9168-03D49F9FCEF9}"/>
              </a:ext>
            </a:extLst>
          </p:cNvPr>
          <p:cNvSpPr/>
          <p:nvPr/>
        </p:nvSpPr>
        <p:spPr>
          <a:xfrm>
            <a:off x="2944048" y="385762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7" name="Rectangle 76">
            <a:extLst>
              <a:ext uri="{FF2B5EF4-FFF2-40B4-BE49-F238E27FC236}">
                <a16:creationId xmlns:a16="http://schemas.microsoft.com/office/drawing/2014/main" id="{AD486FE6-A4AA-91BE-E4A4-1E2D5E4254FC}"/>
              </a:ext>
            </a:extLst>
          </p:cNvPr>
          <p:cNvSpPr/>
          <p:nvPr/>
        </p:nvSpPr>
        <p:spPr>
          <a:xfrm>
            <a:off x="4181122" y="890968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1" name="Rectangle 80">
            <a:extLst>
              <a:ext uri="{FF2B5EF4-FFF2-40B4-BE49-F238E27FC236}">
                <a16:creationId xmlns:a16="http://schemas.microsoft.com/office/drawing/2014/main" id="{9783632E-41F0-A535-2D56-AB5727BEA72F}"/>
              </a:ext>
            </a:extLst>
          </p:cNvPr>
          <p:cNvSpPr/>
          <p:nvPr/>
        </p:nvSpPr>
        <p:spPr>
          <a:xfrm>
            <a:off x="5418197" y="385762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15" name="Group 14">
            <a:extLst>
              <a:ext uri="{FF2B5EF4-FFF2-40B4-BE49-F238E27FC236}">
                <a16:creationId xmlns:a16="http://schemas.microsoft.com/office/drawing/2014/main" id="{67A2C1CE-43C7-70DD-2E0F-1AAF93326B7D}"/>
              </a:ext>
            </a:extLst>
          </p:cNvPr>
          <p:cNvGrpSpPr/>
          <p:nvPr/>
        </p:nvGrpSpPr>
        <p:grpSpPr>
          <a:xfrm>
            <a:off x="4508500" y="7362825"/>
            <a:ext cx="3711223" cy="777240"/>
            <a:chOff x="4593480" y="7355204"/>
            <a:chExt cx="3711223" cy="777240"/>
          </a:xfrm>
        </p:grpSpPr>
        <p:sp>
          <p:nvSpPr>
            <p:cNvPr id="76" name="Freeform: Shape 75">
              <a:extLst>
                <a:ext uri="{FF2B5EF4-FFF2-40B4-BE49-F238E27FC236}">
                  <a16:creationId xmlns:a16="http://schemas.microsoft.com/office/drawing/2014/main" id="{3823E121-A49B-5CE3-2F68-933F5D82A4C1}"/>
                </a:ext>
              </a:extLst>
            </p:cNvPr>
            <p:cNvSpPr/>
            <p:nvPr/>
          </p:nvSpPr>
          <p:spPr>
            <a:xfrm>
              <a:off x="4593480" y="73552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30 Apr</a:t>
              </a:r>
            </a:p>
          </p:txBody>
        </p:sp>
        <p:sp>
          <p:nvSpPr>
            <p:cNvPr id="80" name="Freeform: Shape 79">
              <a:extLst>
                <a:ext uri="{FF2B5EF4-FFF2-40B4-BE49-F238E27FC236}">
                  <a16:creationId xmlns:a16="http://schemas.microsoft.com/office/drawing/2014/main" id="{630C1EAD-5F27-0367-9F2A-DFA174EA801A}"/>
                </a:ext>
              </a:extLst>
            </p:cNvPr>
            <p:cNvSpPr/>
            <p:nvPr/>
          </p:nvSpPr>
          <p:spPr>
            <a:xfrm>
              <a:off x="5830555" y="73552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May</a:t>
              </a:r>
            </a:p>
          </p:txBody>
        </p:sp>
        <p:sp>
          <p:nvSpPr>
            <p:cNvPr id="84" name="Freeform: Shape 83">
              <a:extLst>
                <a:ext uri="{FF2B5EF4-FFF2-40B4-BE49-F238E27FC236}">
                  <a16:creationId xmlns:a16="http://schemas.microsoft.com/office/drawing/2014/main" id="{87D76C09-77BE-AF45-0ECE-A745F2CC6DFE}"/>
                </a:ext>
              </a:extLst>
            </p:cNvPr>
            <p:cNvSpPr/>
            <p:nvPr/>
          </p:nvSpPr>
          <p:spPr>
            <a:xfrm>
              <a:off x="7067629" y="73552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Jun</a:t>
              </a:r>
            </a:p>
          </p:txBody>
        </p:sp>
      </p:grpSp>
      <p:sp>
        <p:nvSpPr>
          <p:cNvPr id="85" name="Rectangle 84">
            <a:extLst>
              <a:ext uri="{FF2B5EF4-FFF2-40B4-BE49-F238E27FC236}">
                <a16:creationId xmlns:a16="http://schemas.microsoft.com/office/drawing/2014/main" id="{DAF50A11-DB18-9666-004A-94A9A5530BE4}"/>
              </a:ext>
            </a:extLst>
          </p:cNvPr>
          <p:cNvSpPr/>
          <p:nvPr/>
        </p:nvSpPr>
        <p:spPr>
          <a:xfrm>
            <a:off x="6655271" y="890968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3" name="Rectangle 92">
            <a:extLst>
              <a:ext uri="{FF2B5EF4-FFF2-40B4-BE49-F238E27FC236}">
                <a16:creationId xmlns:a16="http://schemas.microsoft.com/office/drawing/2014/main" id="{D114F2A5-F164-DAD3-13A5-FB4D98F44D98}"/>
              </a:ext>
            </a:extLst>
          </p:cNvPr>
          <p:cNvSpPr/>
          <p:nvPr/>
        </p:nvSpPr>
        <p:spPr>
          <a:xfrm>
            <a:off x="9129419" y="890968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17" name="Group 16">
            <a:extLst>
              <a:ext uri="{FF2B5EF4-FFF2-40B4-BE49-F238E27FC236}">
                <a16:creationId xmlns:a16="http://schemas.microsoft.com/office/drawing/2014/main" id="{0A506797-5CA9-564A-97C7-C6C0A03C2ADA}"/>
              </a:ext>
            </a:extLst>
          </p:cNvPr>
          <p:cNvGrpSpPr/>
          <p:nvPr/>
        </p:nvGrpSpPr>
        <p:grpSpPr>
          <a:xfrm>
            <a:off x="8547100" y="7362825"/>
            <a:ext cx="3711222" cy="777240"/>
            <a:chOff x="8304703" y="7355204"/>
            <a:chExt cx="3711222" cy="777240"/>
          </a:xfrm>
        </p:grpSpPr>
        <p:sp>
          <p:nvSpPr>
            <p:cNvPr id="88" name="Freeform: Shape 87">
              <a:extLst>
                <a:ext uri="{FF2B5EF4-FFF2-40B4-BE49-F238E27FC236}">
                  <a16:creationId xmlns:a16="http://schemas.microsoft.com/office/drawing/2014/main" id="{620C0464-0A0E-D01B-186E-79621721BB19}"/>
                </a:ext>
              </a:extLst>
            </p:cNvPr>
            <p:cNvSpPr/>
            <p:nvPr/>
          </p:nvSpPr>
          <p:spPr>
            <a:xfrm>
              <a:off x="8304703" y="73552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 July</a:t>
              </a:r>
            </a:p>
          </p:txBody>
        </p:sp>
        <p:sp>
          <p:nvSpPr>
            <p:cNvPr id="92" name="Freeform: Shape 91">
              <a:extLst>
                <a:ext uri="{FF2B5EF4-FFF2-40B4-BE49-F238E27FC236}">
                  <a16:creationId xmlns:a16="http://schemas.microsoft.com/office/drawing/2014/main" id="{61A21F7A-F3EE-1A40-6210-9FE3B1CB0006}"/>
                </a:ext>
              </a:extLst>
            </p:cNvPr>
            <p:cNvSpPr/>
            <p:nvPr/>
          </p:nvSpPr>
          <p:spPr>
            <a:xfrm>
              <a:off x="9541777" y="73552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20 Aug</a:t>
              </a:r>
            </a:p>
          </p:txBody>
        </p:sp>
        <p:sp>
          <p:nvSpPr>
            <p:cNvPr id="96" name="Freeform: Shape 95">
              <a:extLst>
                <a:ext uri="{FF2B5EF4-FFF2-40B4-BE49-F238E27FC236}">
                  <a16:creationId xmlns:a16="http://schemas.microsoft.com/office/drawing/2014/main" id="{6BD441AD-2334-C669-D8BF-AD2F49FB2A3D}"/>
                </a:ext>
              </a:extLst>
            </p:cNvPr>
            <p:cNvSpPr/>
            <p:nvPr/>
          </p:nvSpPr>
          <p:spPr>
            <a:xfrm>
              <a:off x="10778851" y="73552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Sept </a:t>
              </a:r>
            </a:p>
          </p:txBody>
        </p:sp>
      </p:grpSp>
      <p:sp>
        <p:nvSpPr>
          <p:cNvPr id="97" name="Rectangle 96">
            <a:extLst>
              <a:ext uri="{FF2B5EF4-FFF2-40B4-BE49-F238E27FC236}">
                <a16:creationId xmlns:a16="http://schemas.microsoft.com/office/drawing/2014/main" id="{08933730-2FD2-9115-9258-76E3DC60A3E8}"/>
              </a:ext>
            </a:extLst>
          </p:cNvPr>
          <p:cNvSpPr/>
          <p:nvPr/>
        </p:nvSpPr>
        <p:spPr>
          <a:xfrm>
            <a:off x="10366493" y="385762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5" name="Rectangle 104">
            <a:extLst>
              <a:ext uri="{FF2B5EF4-FFF2-40B4-BE49-F238E27FC236}">
                <a16:creationId xmlns:a16="http://schemas.microsoft.com/office/drawing/2014/main" id="{0AC1CE41-1D69-1B2E-897D-1528D512E14B}"/>
              </a:ext>
            </a:extLst>
          </p:cNvPr>
          <p:cNvSpPr/>
          <p:nvPr/>
        </p:nvSpPr>
        <p:spPr>
          <a:xfrm>
            <a:off x="12840642" y="385762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16" name="Group 15">
            <a:extLst>
              <a:ext uri="{FF2B5EF4-FFF2-40B4-BE49-F238E27FC236}">
                <a16:creationId xmlns:a16="http://schemas.microsoft.com/office/drawing/2014/main" id="{FB066E0E-5C2A-2543-2D47-C7D9F92B6775}"/>
              </a:ext>
            </a:extLst>
          </p:cNvPr>
          <p:cNvGrpSpPr/>
          <p:nvPr/>
        </p:nvGrpSpPr>
        <p:grpSpPr>
          <a:xfrm>
            <a:off x="12509500" y="7362825"/>
            <a:ext cx="3711222" cy="777240"/>
            <a:chOff x="12015926" y="7355204"/>
            <a:chExt cx="3711222" cy="777240"/>
          </a:xfrm>
        </p:grpSpPr>
        <p:sp>
          <p:nvSpPr>
            <p:cNvPr id="100" name="Freeform: Shape 99">
              <a:extLst>
                <a:ext uri="{FF2B5EF4-FFF2-40B4-BE49-F238E27FC236}">
                  <a16:creationId xmlns:a16="http://schemas.microsoft.com/office/drawing/2014/main" id="{7FE1B166-2EB8-B516-7085-111D165C049E}"/>
                </a:ext>
              </a:extLst>
            </p:cNvPr>
            <p:cNvSpPr/>
            <p:nvPr/>
          </p:nvSpPr>
          <p:spPr>
            <a:xfrm>
              <a:off x="12015926" y="73552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31 Oct</a:t>
              </a:r>
            </a:p>
          </p:txBody>
        </p:sp>
        <p:sp>
          <p:nvSpPr>
            <p:cNvPr id="104" name="Freeform: Shape 103">
              <a:extLst>
                <a:ext uri="{FF2B5EF4-FFF2-40B4-BE49-F238E27FC236}">
                  <a16:creationId xmlns:a16="http://schemas.microsoft.com/office/drawing/2014/main" id="{939C4E72-7218-4B4B-70CB-E6BEA5539421}"/>
                </a:ext>
              </a:extLst>
            </p:cNvPr>
            <p:cNvSpPr/>
            <p:nvPr/>
          </p:nvSpPr>
          <p:spPr>
            <a:xfrm>
              <a:off x="13253000" y="73552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Nov</a:t>
              </a:r>
            </a:p>
          </p:txBody>
        </p:sp>
        <p:sp>
          <p:nvSpPr>
            <p:cNvPr id="108" name="Freeform: Shape 107">
              <a:extLst>
                <a:ext uri="{FF2B5EF4-FFF2-40B4-BE49-F238E27FC236}">
                  <a16:creationId xmlns:a16="http://schemas.microsoft.com/office/drawing/2014/main" id="{DDC4F64D-C2F3-B030-C376-FAB0670DC7CA}"/>
                </a:ext>
              </a:extLst>
            </p:cNvPr>
            <p:cNvSpPr/>
            <p:nvPr/>
          </p:nvSpPr>
          <p:spPr>
            <a:xfrm>
              <a:off x="14490074" y="7355204"/>
              <a:ext cx="1237074" cy="777240"/>
            </a:xfrm>
            <a:custGeom>
              <a:avLst/>
              <a:gdLst>
                <a:gd name="connsiteX0" fmla="*/ 129543 w 777240"/>
                <a:gd name="connsiteY0" fmla="*/ 0 h 1237074"/>
                <a:gd name="connsiteX1" fmla="*/ 647697 w 777240"/>
                <a:gd name="connsiteY1" fmla="*/ 0 h 1237074"/>
                <a:gd name="connsiteX2" fmla="*/ 777240 w 777240"/>
                <a:gd name="connsiteY2" fmla="*/ 129543 h 1237074"/>
                <a:gd name="connsiteX3" fmla="*/ 777240 w 777240"/>
                <a:gd name="connsiteY3" fmla="*/ 1237074 h 1237074"/>
                <a:gd name="connsiteX4" fmla="*/ 777240 w 777240"/>
                <a:gd name="connsiteY4" fmla="*/ 1237074 h 1237074"/>
                <a:gd name="connsiteX5" fmla="*/ 0 w 777240"/>
                <a:gd name="connsiteY5" fmla="*/ 1237074 h 1237074"/>
                <a:gd name="connsiteX6" fmla="*/ 0 w 777240"/>
                <a:gd name="connsiteY6" fmla="*/ 1237074 h 1237074"/>
                <a:gd name="connsiteX7" fmla="*/ 0 w 777240"/>
                <a:gd name="connsiteY7" fmla="*/ 129543 h 1237074"/>
                <a:gd name="connsiteX8" fmla="*/ 129543 w 777240"/>
                <a:gd name="connsiteY8" fmla="*/ 0 h 123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1237074">
                  <a:moveTo>
                    <a:pt x="777240" y="206184"/>
                  </a:moveTo>
                  <a:lnTo>
                    <a:pt x="777240" y="1030890"/>
                  </a:lnTo>
                  <a:cubicBezTo>
                    <a:pt x="777240" y="1144762"/>
                    <a:pt x="740800" y="1237073"/>
                    <a:pt x="695850" y="1237073"/>
                  </a:cubicBezTo>
                  <a:lnTo>
                    <a:pt x="0" y="1237073"/>
                  </a:lnTo>
                  <a:lnTo>
                    <a:pt x="0" y="1237073"/>
                  </a:lnTo>
                  <a:lnTo>
                    <a:pt x="0" y="1"/>
                  </a:lnTo>
                  <a:lnTo>
                    <a:pt x="0" y="1"/>
                  </a:lnTo>
                  <a:lnTo>
                    <a:pt x="695850" y="1"/>
                  </a:lnTo>
                  <a:cubicBezTo>
                    <a:pt x="740800" y="1"/>
                    <a:pt x="777240" y="92312"/>
                    <a:pt x="777240" y="206184"/>
                  </a:cubicBez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7160" tIns="175102" rIns="175102" bIns="175102" numCol="1" spcCol="1270" anchor="ctr" anchorCtr="1">
              <a:noAutofit/>
            </a:bodyPr>
            <a:lstStyle/>
            <a:p>
              <a:pPr marL="0" lvl="0" indent="0" algn="ctr" defTabSz="800100">
                <a:lnSpc>
                  <a:spcPct val="90000"/>
                </a:lnSpc>
                <a:spcBef>
                  <a:spcPct val="0"/>
                </a:spcBef>
                <a:spcAft>
                  <a:spcPct val="35000"/>
                </a:spcAft>
                <a:buNone/>
              </a:pPr>
              <a:r>
                <a:rPr lang="en-US" sz="1800" kern="1200"/>
                <a:t>Dec</a:t>
              </a:r>
            </a:p>
          </p:txBody>
        </p:sp>
      </p:grpSp>
      <p:sp>
        <p:nvSpPr>
          <p:cNvPr id="109" name="Rectangle 108">
            <a:extLst>
              <a:ext uri="{FF2B5EF4-FFF2-40B4-BE49-F238E27FC236}">
                <a16:creationId xmlns:a16="http://schemas.microsoft.com/office/drawing/2014/main" id="{23B80444-5EFD-4C40-0F15-3955375D16F1}"/>
              </a:ext>
            </a:extLst>
          </p:cNvPr>
          <p:cNvSpPr/>
          <p:nvPr/>
        </p:nvSpPr>
        <p:spPr>
          <a:xfrm>
            <a:off x="14077716" y="890968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2" name="Right Brace 111">
            <a:extLst>
              <a:ext uri="{FF2B5EF4-FFF2-40B4-BE49-F238E27FC236}">
                <a16:creationId xmlns:a16="http://schemas.microsoft.com/office/drawing/2014/main" id="{60CA907D-8775-1798-5E36-78CD3B24B2DA}"/>
              </a:ext>
            </a:extLst>
          </p:cNvPr>
          <p:cNvSpPr/>
          <p:nvPr/>
        </p:nvSpPr>
        <p:spPr>
          <a:xfrm rot="16200000">
            <a:off x="10033000" y="5419725"/>
            <a:ext cx="609600" cy="31242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B3A5F5D9-9AF0-C3BF-7B41-20ACA691BA2F}"/>
              </a:ext>
            </a:extLst>
          </p:cNvPr>
          <p:cNvSpPr/>
          <p:nvPr/>
        </p:nvSpPr>
        <p:spPr>
          <a:xfrm>
            <a:off x="11899900" y="10487025"/>
            <a:ext cx="2061790" cy="53340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chemeClr val="accent5">
              <a:lumMod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sz="1800" kern="1200">
                <a:solidFill>
                  <a:schemeClr val="bg1"/>
                </a:solidFill>
              </a:rPr>
              <a:t>1</a:t>
            </a:r>
            <a:r>
              <a:rPr lang="en-US" sz="1800" kern="1200" baseline="30000">
                <a:solidFill>
                  <a:schemeClr val="bg1"/>
                </a:solidFill>
              </a:rPr>
              <a:t>st</a:t>
            </a:r>
            <a:r>
              <a:rPr lang="en-US" sz="1800" kern="1200">
                <a:solidFill>
                  <a:schemeClr val="bg1"/>
                </a:solidFill>
              </a:rPr>
              <a:t> Quarter report</a:t>
            </a:r>
          </a:p>
        </p:txBody>
      </p:sp>
      <p:sp>
        <p:nvSpPr>
          <p:cNvPr id="118" name="Freeform: Shape 117">
            <a:extLst>
              <a:ext uri="{FF2B5EF4-FFF2-40B4-BE49-F238E27FC236}">
                <a16:creationId xmlns:a16="http://schemas.microsoft.com/office/drawing/2014/main" id="{CFF6A036-86AC-A91E-3574-1F7924CBA2F1}"/>
              </a:ext>
            </a:extLst>
          </p:cNvPr>
          <p:cNvSpPr/>
          <p:nvPr/>
        </p:nvSpPr>
        <p:spPr>
          <a:xfrm>
            <a:off x="241300" y="10487025"/>
            <a:ext cx="2061790" cy="53340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chemeClr val="accent5">
              <a:lumMod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kern="1200">
                <a:solidFill>
                  <a:schemeClr val="bg1"/>
                </a:solidFill>
              </a:rPr>
              <a:t>2</a:t>
            </a:r>
            <a:r>
              <a:rPr lang="en-US" kern="1200" baseline="30000">
                <a:solidFill>
                  <a:schemeClr val="bg1"/>
                </a:solidFill>
              </a:rPr>
              <a:t>nd</a:t>
            </a:r>
            <a:r>
              <a:rPr lang="en-US" kern="1200">
                <a:solidFill>
                  <a:schemeClr val="bg1"/>
                </a:solidFill>
              </a:rPr>
              <a:t> </a:t>
            </a:r>
            <a:r>
              <a:rPr lang="en-US" sz="1800" kern="1200">
                <a:solidFill>
                  <a:schemeClr val="bg1"/>
                </a:solidFill>
              </a:rPr>
              <a:t> Quarter report</a:t>
            </a:r>
          </a:p>
        </p:txBody>
      </p:sp>
      <p:sp>
        <p:nvSpPr>
          <p:cNvPr id="119" name="Freeform: Shape 118">
            <a:extLst>
              <a:ext uri="{FF2B5EF4-FFF2-40B4-BE49-F238E27FC236}">
                <a16:creationId xmlns:a16="http://schemas.microsoft.com/office/drawing/2014/main" id="{F8D88097-330D-FD85-5067-1EAC37E638BA}"/>
              </a:ext>
            </a:extLst>
          </p:cNvPr>
          <p:cNvSpPr/>
          <p:nvPr/>
        </p:nvSpPr>
        <p:spPr>
          <a:xfrm>
            <a:off x="4051300" y="10487025"/>
            <a:ext cx="2061790" cy="53340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chemeClr val="accent5">
              <a:lumMod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kern="1200">
                <a:solidFill>
                  <a:schemeClr val="bg1"/>
                </a:solidFill>
              </a:rPr>
              <a:t>3</a:t>
            </a:r>
            <a:r>
              <a:rPr lang="en-US" kern="1200" baseline="30000">
                <a:solidFill>
                  <a:schemeClr val="bg1"/>
                </a:solidFill>
              </a:rPr>
              <a:t>rd</a:t>
            </a:r>
            <a:r>
              <a:rPr lang="en-US" kern="1200">
                <a:solidFill>
                  <a:schemeClr val="bg1"/>
                </a:solidFill>
              </a:rPr>
              <a:t> </a:t>
            </a:r>
            <a:r>
              <a:rPr lang="en-US" sz="1800" kern="1200">
                <a:solidFill>
                  <a:schemeClr val="bg1"/>
                </a:solidFill>
              </a:rPr>
              <a:t> Quarter report</a:t>
            </a:r>
          </a:p>
        </p:txBody>
      </p:sp>
      <p:sp>
        <p:nvSpPr>
          <p:cNvPr id="120" name="Freeform: Shape 119">
            <a:extLst>
              <a:ext uri="{FF2B5EF4-FFF2-40B4-BE49-F238E27FC236}">
                <a16:creationId xmlns:a16="http://schemas.microsoft.com/office/drawing/2014/main" id="{0B0789C1-39D1-BD13-291B-BCE8E912C825}"/>
              </a:ext>
            </a:extLst>
          </p:cNvPr>
          <p:cNvSpPr/>
          <p:nvPr/>
        </p:nvSpPr>
        <p:spPr>
          <a:xfrm>
            <a:off x="9156700" y="10487025"/>
            <a:ext cx="2061790" cy="53340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chemeClr val="accent5">
              <a:lumMod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kern="1200">
                <a:solidFill>
                  <a:schemeClr val="bg1"/>
                </a:solidFill>
              </a:rPr>
              <a:t>4</a:t>
            </a:r>
            <a:r>
              <a:rPr lang="en-US" kern="1200" baseline="30000">
                <a:solidFill>
                  <a:schemeClr val="bg1"/>
                </a:solidFill>
              </a:rPr>
              <a:t>th</a:t>
            </a:r>
            <a:r>
              <a:rPr lang="en-US" kern="1200">
                <a:solidFill>
                  <a:schemeClr val="bg1"/>
                </a:solidFill>
              </a:rPr>
              <a:t> </a:t>
            </a:r>
            <a:r>
              <a:rPr lang="en-US" sz="1800" kern="1200">
                <a:solidFill>
                  <a:schemeClr val="bg1"/>
                </a:solidFill>
              </a:rPr>
              <a:t> Quarter report</a:t>
            </a:r>
          </a:p>
        </p:txBody>
      </p:sp>
      <p:cxnSp>
        <p:nvCxnSpPr>
          <p:cNvPr id="122" name="Straight Connector 121">
            <a:extLst>
              <a:ext uri="{FF2B5EF4-FFF2-40B4-BE49-F238E27FC236}">
                <a16:creationId xmlns:a16="http://schemas.microsoft.com/office/drawing/2014/main" id="{1EF7FCF8-DABD-DD19-A07A-1978697EB9BB}"/>
              </a:ext>
            </a:extLst>
          </p:cNvPr>
          <p:cNvCxnSpPr/>
          <p:nvPr/>
        </p:nvCxnSpPr>
        <p:spPr>
          <a:xfrm>
            <a:off x="1079500" y="8124825"/>
            <a:ext cx="0" cy="2294265"/>
          </a:xfrm>
          <a:prstGeom prst="line">
            <a:avLst/>
          </a:prstGeom>
          <a:ln w="19050" cap="flat" cmpd="sng" algn="ctr">
            <a:solidFill>
              <a:schemeClr val="accent5">
                <a:lumMod val="50000"/>
              </a:schemeClr>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3" name="Straight Connector 122">
            <a:extLst>
              <a:ext uri="{FF2B5EF4-FFF2-40B4-BE49-F238E27FC236}">
                <a16:creationId xmlns:a16="http://schemas.microsoft.com/office/drawing/2014/main" id="{E74971F7-3CEB-6A40-5DEA-E043D05FD3DA}"/>
              </a:ext>
            </a:extLst>
          </p:cNvPr>
          <p:cNvCxnSpPr/>
          <p:nvPr/>
        </p:nvCxnSpPr>
        <p:spPr>
          <a:xfrm>
            <a:off x="5041900" y="8124825"/>
            <a:ext cx="0" cy="2294265"/>
          </a:xfrm>
          <a:prstGeom prst="line">
            <a:avLst/>
          </a:prstGeom>
          <a:ln w="19050" cap="flat" cmpd="sng" algn="ctr">
            <a:solidFill>
              <a:schemeClr val="accent5">
                <a:lumMod val="50000"/>
              </a:schemeClr>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4" name="Straight Connector 123">
            <a:extLst>
              <a:ext uri="{FF2B5EF4-FFF2-40B4-BE49-F238E27FC236}">
                <a16:creationId xmlns:a16="http://schemas.microsoft.com/office/drawing/2014/main" id="{FC8592C4-ED0E-617E-23DA-C21AC040516D}"/>
              </a:ext>
            </a:extLst>
          </p:cNvPr>
          <p:cNvCxnSpPr/>
          <p:nvPr/>
        </p:nvCxnSpPr>
        <p:spPr>
          <a:xfrm>
            <a:off x="10147300" y="8124825"/>
            <a:ext cx="0" cy="2294265"/>
          </a:xfrm>
          <a:prstGeom prst="line">
            <a:avLst/>
          </a:prstGeom>
          <a:ln w="19050" cap="flat" cmpd="sng" algn="ctr">
            <a:solidFill>
              <a:schemeClr val="accent5">
                <a:lumMod val="50000"/>
              </a:schemeClr>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Title 1">
            <a:extLst>
              <a:ext uri="{FF2B5EF4-FFF2-40B4-BE49-F238E27FC236}">
                <a16:creationId xmlns:a16="http://schemas.microsoft.com/office/drawing/2014/main" id="{AD5A772E-5A8C-2DA1-9937-331D4B90BD91}"/>
              </a:ext>
            </a:extLst>
          </p:cNvPr>
          <p:cNvSpPr>
            <a:spLocks noGrp="1"/>
          </p:cNvSpPr>
          <p:nvPr>
            <p:ph type="title"/>
          </p:nvPr>
        </p:nvSpPr>
        <p:spPr>
          <a:xfrm>
            <a:off x="2035175" y="1776413"/>
            <a:ext cx="12074525" cy="1951037"/>
          </a:xfrm>
        </p:spPr>
        <p:txBody>
          <a:bodyPr>
            <a:normAutofit fontScale="90000"/>
          </a:bodyPr>
          <a:lstStyle/>
          <a:p>
            <a:pPr algn="ctr"/>
            <a:r>
              <a:rPr lang="en-US" sz="6400" cap="none"/>
              <a:t>Quarterly Expenditure and Revenue (E&amp;R) Reports </a:t>
            </a:r>
            <a:br>
              <a:rPr lang="en-US" cap="none"/>
            </a:br>
            <a:br>
              <a:rPr lang="en-US"/>
            </a:br>
            <a:endParaRPr lang="en-US" cap="none"/>
          </a:p>
        </p:txBody>
      </p:sp>
      <p:sp>
        <p:nvSpPr>
          <p:cNvPr id="6" name="Right Brace 5">
            <a:extLst>
              <a:ext uri="{FF2B5EF4-FFF2-40B4-BE49-F238E27FC236}">
                <a16:creationId xmlns:a16="http://schemas.microsoft.com/office/drawing/2014/main" id="{E4FD2BC5-782A-502A-0C9C-4193494E9744}"/>
              </a:ext>
            </a:extLst>
          </p:cNvPr>
          <p:cNvSpPr/>
          <p:nvPr/>
        </p:nvSpPr>
        <p:spPr>
          <a:xfrm rot="16200000">
            <a:off x="2032000" y="5419725"/>
            <a:ext cx="609600" cy="31242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745377C5-53F6-3231-41D4-D80B6B7732E4}"/>
              </a:ext>
            </a:extLst>
          </p:cNvPr>
          <p:cNvSpPr/>
          <p:nvPr/>
        </p:nvSpPr>
        <p:spPr>
          <a:xfrm rot="16200000">
            <a:off x="5918200" y="5419725"/>
            <a:ext cx="609600" cy="31242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36B85BF3-41A5-5DF4-7E1D-7DF52656797B}"/>
              </a:ext>
            </a:extLst>
          </p:cNvPr>
          <p:cNvSpPr/>
          <p:nvPr/>
        </p:nvSpPr>
        <p:spPr>
          <a:xfrm rot="16200000">
            <a:off x="13919200" y="5419725"/>
            <a:ext cx="609600" cy="31242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Shape 8">
            <a:extLst>
              <a:ext uri="{FF2B5EF4-FFF2-40B4-BE49-F238E27FC236}">
                <a16:creationId xmlns:a16="http://schemas.microsoft.com/office/drawing/2014/main" id="{49C5A08E-2211-6514-32ED-6D3097F55C7E}"/>
              </a:ext>
            </a:extLst>
          </p:cNvPr>
          <p:cNvSpPr/>
          <p:nvPr/>
        </p:nvSpPr>
        <p:spPr>
          <a:xfrm>
            <a:off x="9232900" y="5838825"/>
            <a:ext cx="2061790" cy="53340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chemeClr val="accent5">
              <a:lumMod val="75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sz="2400" kern="1200">
                <a:solidFill>
                  <a:schemeClr val="bg1"/>
                </a:solidFill>
              </a:rPr>
              <a:t>1</a:t>
            </a:r>
            <a:r>
              <a:rPr lang="en-US" sz="2400" kern="1200" baseline="30000">
                <a:solidFill>
                  <a:schemeClr val="bg1"/>
                </a:solidFill>
              </a:rPr>
              <a:t>st</a:t>
            </a:r>
            <a:r>
              <a:rPr lang="en-US" sz="2400" kern="1200">
                <a:solidFill>
                  <a:schemeClr val="bg1"/>
                </a:solidFill>
              </a:rPr>
              <a:t> Quarter </a:t>
            </a:r>
          </a:p>
        </p:txBody>
      </p:sp>
      <p:sp>
        <p:nvSpPr>
          <p:cNvPr id="10" name="Freeform: Shape 9">
            <a:extLst>
              <a:ext uri="{FF2B5EF4-FFF2-40B4-BE49-F238E27FC236}">
                <a16:creationId xmlns:a16="http://schemas.microsoft.com/office/drawing/2014/main" id="{BF7F5CA5-10B4-1C43-DE35-CC7EB598E0CF}"/>
              </a:ext>
            </a:extLst>
          </p:cNvPr>
          <p:cNvSpPr/>
          <p:nvPr/>
        </p:nvSpPr>
        <p:spPr>
          <a:xfrm>
            <a:off x="13195300" y="5838825"/>
            <a:ext cx="2061790" cy="53340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chemeClr val="accent5">
              <a:lumMod val="75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sz="2400" kern="1200">
                <a:solidFill>
                  <a:schemeClr val="bg1"/>
                </a:solidFill>
              </a:rPr>
              <a:t>2</a:t>
            </a:r>
            <a:r>
              <a:rPr lang="en-US" sz="2400" kern="1200" baseline="30000">
                <a:solidFill>
                  <a:schemeClr val="bg1"/>
                </a:solidFill>
              </a:rPr>
              <a:t>nd</a:t>
            </a:r>
            <a:r>
              <a:rPr lang="en-US" sz="2400" kern="1200">
                <a:solidFill>
                  <a:schemeClr val="bg1"/>
                </a:solidFill>
              </a:rPr>
              <a:t>  Quarter </a:t>
            </a:r>
          </a:p>
        </p:txBody>
      </p:sp>
      <p:sp>
        <p:nvSpPr>
          <p:cNvPr id="11" name="Freeform: Shape 10">
            <a:extLst>
              <a:ext uri="{FF2B5EF4-FFF2-40B4-BE49-F238E27FC236}">
                <a16:creationId xmlns:a16="http://schemas.microsoft.com/office/drawing/2014/main" id="{719FD7A3-18BD-1F46-E5BC-467358C2E995}"/>
              </a:ext>
            </a:extLst>
          </p:cNvPr>
          <p:cNvSpPr/>
          <p:nvPr/>
        </p:nvSpPr>
        <p:spPr>
          <a:xfrm>
            <a:off x="1384300" y="5838825"/>
            <a:ext cx="2061790" cy="53340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chemeClr val="accent5">
              <a:lumMod val="75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sz="2400" kern="1200">
                <a:solidFill>
                  <a:schemeClr val="bg1"/>
                </a:solidFill>
              </a:rPr>
              <a:t>3</a:t>
            </a:r>
            <a:r>
              <a:rPr lang="en-US" sz="2400" kern="1200" baseline="30000">
                <a:solidFill>
                  <a:schemeClr val="bg1"/>
                </a:solidFill>
              </a:rPr>
              <a:t>rd</a:t>
            </a:r>
            <a:r>
              <a:rPr lang="en-US" sz="2400" kern="1200">
                <a:solidFill>
                  <a:schemeClr val="bg1"/>
                </a:solidFill>
              </a:rPr>
              <a:t>  Quarter </a:t>
            </a:r>
          </a:p>
        </p:txBody>
      </p:sp>
      <p:sp>
        <p:nvSpPr>
          <p:cNvPr id="12" name="Freeform: Shape 11">
            <a:extLst>
              <a:ext uri="{FF2B5EF4-FFF2-40B4-BE49-F238E27FC236}">
                <a16:creationId xmlns:a16="http://schemas.microsoft.com/office/drawing/2014/main" id="{3C924AC8-F9E6-1D7B-B5B2-250BE224B4C2}"/>
              </a:ext>
            </a:extLst>
          </p:cNvPr>
          <p:cNvSpPr/>
          <p:nvPr/>
        </p:nvSpPr>
        <p:spPr>
          <a:xfrm>
            <a:off x="5194300" y="5838825"/>
            <a:ext cx="2061790" cy="53340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chemeClr val="accent5">
              <a:lumMod val="75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sz="2400" kern="1200">
                <a:solidFill>
                  <a:schemeClr val="bg1"/>
                </a:solidFill>
              </a:rPr>
              <a:t>4</a:t>
            </a:r>
            <a:r>
              <a:rPr lang="en-US" sz="2400" kern="1200" baseline="30000">
                <a:solidFill>
                  <a:schemeClr val="bg1"/>
                </a:solidFill>
              </a:rPr>
              <a:t>th</a:t>
            </a:r>
            <a:r>
              <a:rPr lang="en-US" sz="2400" kern="1200">
                <a:solidFill>
                  <a:schemeClr val="bg1"/>
                </a:solidFill>
              </a:rPr>
              <a:t>  Quarter </a:t>
            </a:r>
          </a:p>
        </p:txBody>
      </p:sp>
      <p:cxnSp>
        <p:nvCxnSpPr>
          <p:cNvPr id="13" name="Straight Connector 12">
            <a:extLst>
              <a:ext uri="{FF2B5EF4-FFF2-40B4-BE49-F238E27FC236}">
                <a16:creationId xmlns:a16="http://schemas.microsoft.com/office/drawing/2014/main" id="{003A1CAB-2D6D-8C86-F6D3-9A7D14B62D72}"/>
              </a:ext>
            </a:extLst>
          </p:cNvPr>
          <p:cNvCxnSpPr/>
          <p:nvPr/>
        </p:nvCxnSpPr>
        <p:spPr>
          <a:xfrm>
            <a:off x="12814300" y="8124825"/>
            <a:ext cx="0" cy="2294265"/>
          </a:xfrm>
          <a:prstGeom prst="line">
            <a:avLst/>
          </a:prstGeom>
          <a:ln w="19050" cap="flat" cmpd="sng" algn="ctr">
            <a:solidFill>
              <a:schemeClr val="accent5">
                <a:lumMod val="50000"/>
              </a:schemeClr>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3991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47CBC9BB-AB15-0BEA-F8F7-35BC6321004E}"/>
              </a:ext>
            </a:extLst>
          </p:cNvPr>
          <p:cNvGraphicFramePr/>
          <p:nvPr>
            <p:extLst>
              <p:ext uri="{D42A27DB-BD31-4B8C-83A1-F6EECF244321}">
                <p14:modId xmlns:p14="http://schemas.microsoft.com/office/powerpoint/2010/main" val="2499200068"/>
              </p:ext>
            </p:extLst>
          </p:nvPr>
        </p:nvGraphicFramePr>
        <p:xfrm>
          <a:off x="5194300" y="1876425"/>
          <a:ext cx="6324602" cy="990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925F1147-3478-132B-06B1-83B24F3D820F}"/>
              </a:ext>
            </a:extLst>
          </p:cNvPr>
          <p:cNvGraphicFramePr/>
          <p:nvPr>
            <p:extLst>
              <p:ext uri="{D42A27DB-BD31-4B8C-83A1-F6EECF244321}">
                <p14:modId xmlns:p14="http://schemas.microsoft.com/office/powerpoint/2010/main" val="186520820"/>
              </p:ext>
            </p:extLst>
          </p:nvPr>
        </p:nvGraphicFramePr>
        <p:xfrm>
          <a:off x="0" y="1952625"/>
          <a:ext cx="6324602" cy="990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a:extLst>
              <a:ext uri="{FF2B5EF4-FFF2-40B4-BE49-F238E27FC236}">
                <a16:creationId xmlns:a16="http://schemas.microsoft.com/office/drawing/2014/main" id="{936D99E4-F918-1BA8-BC57-176403BFB64E}"/>
              </a:ext>
            </a:extLst>
          </p:cNvPr>
          <p:cNvGraphicFramePr/>
          <p:nvPr>
            <p:extLst>
              <p:ext uri="{D42A27DB-BD31-4B8C-83A1-F6EECF244321}">
                <p14:modId xmlns:p14="http://schemas.microsoft.com/office/powerpoint/2010/main" val="2129053724"/>
              </p:ext>
            </p:extLst>
          </p:nvPr>
        </p:nvGraphicFramePr>
        <p:xfrm>
          <a:off x="11366500" y="581025"/>
          <a:ext cx="4054801" cy="9601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itle 14">
            <a:extLst>
              <a:ext uri="{FF2B5EF4-FFF2-40B4-BE49-F238E27FC236}">
                <a16:creationId xmlns:a16="http://schemas.microsoft.com/office/drawing/2014/main" id="{52A65779-F981-7F2C-4563-5683A14FB0B9}"/>
              </a:ext>
            </a:extLst>
          </p:cNvPr>
          <p:cNvSpPr>
            <a:spLocks noGrp="1"/>
          </p:cNvSpPr>
          <p:nvPr>
            <p:ph type="title"/>
          </p:nvPr>
        </p:nvSpPr>
        <p:spPr>
          <a:xfrm>
            <a:off x="2128465" y="434129"/>
            <a:ext cx="11846671" cy="1949828"/>
          </a:xfrm>
        </p:spPr>
        <p:txBody>
          <a:bodyPr>
            <a:normAutofit/>
          </a:bodyPr>
          <a:lstStyle/>
          <a:p>
            <a:r>
              <a:rPr lang="en-US" sz="5770"/>
              <a:t>Program Element (PE) Numbers in WIC</a:t>
            </a:r>
          </a:p>
        </p:txBody>
      </p:sp>
    </p:spTree>
    <p:extLst>
      <p:ext uri="{BB962C8B-B14F-4D97-AF65-F5344CB8AC3E}">
        <p14:creationId xmlns:p14="http://schemas.microsoft.com/office/powerpoint/2010/main" val="2111239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94014" y="345081"/>
            <a:ext cx="5630545" cy="845185"/>
          </a:xfrm>
          <a:prstGeom prst="rect">
            <a:avLst/>
          </a:prstGeom>
        </p:spPr>
        <p:txBody>
          <a:bodyPr vert="horz" wrap="square" lIns="0" tIns="27305" rIns="0" bIns="0" rtlCol="0">
            <a:spAutoFit/>
          </a:bodyPr>
          <a:lstStyle/>
          <a:p>
            <a:pPr marL="868044" algn="ctr">
              <a:lnSpc>
                <a:spcPct val="100000"/>
              </a:lnSpc>
              <a:spcBef>
                <a:spcPts val="215"/>
              </a:spcBef>
            </a:pPr>
            <a:r>
              <a:rPr sz="1100" b="1">
                <a:latin typeface="Calibri"/>
                <a:cs typeface="Calibri"/>
              </a:rPr>
              <a:t>OREGON</a:t>
            </a:r>
            <a:r>
              <a:rPr sz="1100" b="1" spc="-20">
                <a:latin typeface="Calibri"/>
                <a:cs typeface="Calibri"/>
              </a:rPr>
              <a:t> </a:t>
            </a:r>
            <a:r>
              <a:rPr sz="1100" b="1">
                <a:latin typeface="Calibri"/>
                <a:cs typeface="Calibri"/>
              </a:rPr>
              <a:t>HEALTH</a:t>
            </a:r>
            <a:r>
              <a:rPr sz="1100" b="1" spc="-20">
                <a:latin typeface="Calibri"/>
                <a:cs typeface="Calibri"/>
              </a:rPr>
              <a:t> </a:t>
            </a:r>
            <a:r>
              <a:rPr sz="1100" b="1" spc="-10">
                <a:latin typeface="Calibri"/>
                <a:cs typeface="Calibri"/>
              </a:rPr>
              <a:t>AUTHORITY</a:t>
            </a:r>
            <a:endParaRPr sz="1100">
              <a:latin typeface="Calibri"/>
              <a:cs typeface="Calibri"/>
            </a:endParaRPr>
          </a:p>
          <a:p>
            <a:pPr marL="867410" algn="ctr">
              <a:lnSpc>
                <a:spcPct val="100000"/>
              </a:lnSpc>
              <a:spcBef>
                <a:spcPts val="114"/>
              </a:spcBef>
            </a:pPr>
            <a:r>
              <a:rPr sz="1100" b="1">
                <a:latin typeface="Calibri"/>
                <a:cs typeface="Calibri"/>
              </a:rPr>
              <a:t>PUBLIC</a:t>
            </a:r>
            <a:r>
              <a:rPr sz="1100" b="1" spc="-5">
                <a:latin typeface="Calibri"/>
                <a:cs typeface="Calibri"/>
              </a:rPr>
              <a:t> </a:t>
            </a:r>
            <a:r>
              <a:rPr sz="1100" b="1">
                <a:latin typeface="Calibri"/>
                <a:cs typeface="Calibri"/>
              </a:rPr>
              <a:t>HEALTH</a:t>
            </a:r>
            <a:r>
              <a:rPr sz="1100" b="1" spc="-15">
                <a:latin typeface="Calibri"/>
                <a:cs typeface="Calibri"/>
              </a:rPr>
              <a:t> </a:t>
            </a:r>
            <a:r>
              <a:rPr sz="1100" b="1">
                <a:latin typeface="Calibri"/>
                <a:cs typeface="Calibri"/>
              </a:rPr>
              <a:t>DIVISION</a:t>
            </a:r>
            <a:r>
              <a:rPr sz="1100" b="1" spc="-10">
                <a:latin typeface="Calibri"/>
                <a:cs typeface="Calibri"/>
              </a:rPr>
              <a:t> </a:t>
            </a:r>
            <a:r>
              <a:rPr sz="1100" b="1">
                <a:latin typeface="Calibri"/>
                <a:cs typeface="Calibri"/>
              </a:rPr>
              <a:t>EXPENDITURE</a:t>
            </a:r>
            <a:r>
              <a:rPr sz="1100" b="1" spc="-15">
                <a:latin typeface="Calibri"/>
                <a:cs typeface="Calibri"/>
              </a:rPr>
              <a:t> </a:t>
            </a:r>
            <a:r>
              <a:rPr sz="1100" b="1">
                <a:latin typeface="Calibri"/>
                <a:cs typeface="Calibri"/>
              </a:rPr>
              <a:t>AND</a:t>
            </a:r>
            <a:r>
              <a:rPr sz="1100" b="1" spc="-15">
                <a:latin typeface="Calibri"/>
                <a:cs typeface="Calibri"/>
              </a:rPr>
              <a:t> </a:t>
            </a:r>
            <a:r>
              <a:rPr sz="1100" b="1">
                <a:latin typeface="Calibri"/>
                <a:cs typeface="Calibri"/>
              </a:rPr>
              <a:t>REVENUE</a:t>
            </a:r>
            <a:r>
              <a:rPr sz="1100" b="1" spc="-15">
                <a:latin typeface="Calibri"/>
                <a:cs typeface="Calibri"/>
              </a:rPr>
              <a:t> </a:t>
            </a:r>
            <a:r>
              <a:rPr sz="1100" b="1" spc="-10">
                <a:latin typeface="Calibri"/>
                <a:cs typeface="Calibri"/>
              </a:rPr>
              <a:t>REPORT</a:t>
            </a:r>
            <a:endParaRPr sz="1100">
              <a:latin typeface="Calibri"/>
              <a:cs typeface="Calibri"/>
            </a:endParaRPr>
          </a:p>
          <a:p>
            <a:pPr marL="1868170" algn="ctr">
              <a:lnSpc>
                <a:spcPct val="100000"/>
              </a:lnSpc>
              <a:spcBef>
                <a:spcPts val="155"/>
              </a:spcBef>
              <a:tabLst>
                <a:tab pos="2645410" algn="l"/>
              </a:tabLst>
            </a:pPr>
            <a:r>
              <a:rPr sz="1100" b="1">
                <a:latin typeface="Calibri"/>
                <a:cs typeface="Calibri"/>
              </a:rPr>
              <a:t>EMAIL</a:t>
            </a:r>
            <a:r>
              <a:rPr sz="1100" b="1" spc="-10">
                <a:latin typeface="Calibri"/>
                <a:cs typeface="Calibri"/>
              </a:rPr>
              <a:t> </a:t>
            </a:r>
            <a:r>
              <a:rPr sz="1100" b="1" spc="-25">
                <a:latin typeface="Calibri"/>
                <a:cs typeface="Calibri"/>
              </a:rPr>
              <a:t>TO:</a:t>
            </a:r>
            <a:r>
              <a:rPr sz="1100" b="1">
                <a:latin typeface="Calibri"/>
                <a:cs typeface="Calibri"/>
              </a:rPr>
              <a:t>	</a:t>
            </a:r>
            <a:r>
              <a:rPr sz="1100" b="1" spc="-10">
                <a:latin typeface="Calibri"/>
                <a:cs typeface="Calibri"/>
                <a:hlinkClick r:id="rId3"/>
              </a:rPr>
              <a:t>OHA-PHD.ExpendRevReport@</a:t>
            </a:r>
            <a:r>
              <a:rPr sz="1100" b="1" spc="-10">
                <a:solidFill>
                  <a:srgbClr val="FF0000"/>
                </a:solidFill>
                <a:latin typeface="Calibri"/>
                <a:cs typeface="Calibri"/>
              </a:rPr>
              <a:t>odhs</a:t>
            </a:r>
            <a:r>
              <a:rPr sz="1100" b="1" spc="-10">
                <a:solidFill>
                  <a:srgbClr val="FF0000"/>
                </a:solidFill>
                <a:latin typeface="Calibri"/>
                <a:cs typeface="Calibri"/>
                <a:hlinkClick r:id="rId3"/>
              </a:rPr>
              <a:t>oh</a:t>
            </a:r>
            <a:r>
              <a:rPr sz="1100" b="1" spc="-10">
                <a:solidFill>
                  <a:srgbClr val="FF0000"/>
                </a:solidFill>
                <a:latin typeface="Calibri"/>
                <a:cs typeface="Calibri"/>
              </a:rPr>
              <a:t>a.oregon.gov</a:t>
            </a:r>
            <a:endParaRPr sz="1100">
              <a:latin typeface="Calibri"/>
              <a:cs typeface="Calibri"/>
            </a:endParaRPr>
          </a:p>
          <a:p>
            <a:pPr marL="12700">
              <a:lnSpc>
                <a:spcPct val="100000"/>
              </a:lnSpc>
              <a:spcBef>
                <a:spcPts val="785"/>
              </a:spcBef>
            </a:pPr>
            <a:r>
              <a:rPr sz="1100" b="1">
                <a:latin typeface="Calibri"/>
                <a:cs typeface="Calibri"/>
              </a:rPr>
              <a:t>Agency:</a:t>
            </a:r>
            <a:r>
              <a:rPr sz="1100" b="1" spc="95">
                <a:latin typeface="Calibri"/>
                <a:cs typeface="Calibri"/>
              </a:rPr>
              <a:t> </a:t>
            </a:r>
            <a:r>
              <a:rPr sz="1100">
                <a:latin typeface="Calibri"/>
                <a:cs typeface="Calibri"/>
              </a:rPr>
              <a:t>WIC</a:t>
            </a:r>
            <a:r>
              <a:rPr sz="1100" spc="-5">
                <a:latin typeface="Calibri"/>
                <a:cs typeface="Calibri"/>
              </a:rPr>
              <a:t> </a:t>
            </a:r>
            <a:r>
              <a:rPr sz="1100" spc="-10">
                <a:latin typeface="Calibri"/>
                <a:cs typeface="Calibri"/>
              </a:rPr>
              <a:t>County</a:t>
            </a:r>
            <a:endParaRPr sz="1100">
              <a:latin typeface="Calibri"/>
              <a:cs typeface="Calibri"/>
            </a:endParaRPr>
          </a:p>
        </p:txBody>
      </p:sp>
      <p:sp>
        <p:nvSpPr>
          <p:cNvPr id="3" name="object 3"/>
          <p:cNvSpPr txBox="1"/>
          <p:nvPr/>
        </p:nvSpPr>
        <p:spPr>
          <a:xfrm>
            <a:off x="4804139" y="1263979"/>
            <a:ext cx="2072005" cy="461009"/>
          </a:xfrm>
          <a:prstGeom prst="rect">
            <a:avLst/>
          </a:prstGeom>
        </p:spPr>
        <p:txBody>
          <a:bodyPr vert="horz" wrap="square" lIns="0" tIns="12700" rIns="0" bIns="0" rtlCol="0">
            <a:spAutoFit/>
          </a:bodyPr>
          <a:lstStyle/>
          <a:p>
            <a:pPr marL="122555">
              <a:lnSpc>
                <a:spcPct val="100000"/>
              </a:lnSpc>
              <a:spcBef>
                <a:spcPts val="100"/>
              </a:spcBef>
            </a:pPr>
            <a:r>
              <a:rPr sz="1100" b="1">
                <a:latin typeface="Calibri"/>
                <a:cs typeface="Calibri"/>
              </a:rPr>
              <a:t>Program:</a:t>
            </a:r>
            <a:r>
              <a:rPr sz="1100" b="1" spc="110">
                <a:latin typeface="Calibri"/>
                <a:cs typeface="Calibri"/>
              </a:rPr>
              <a:t> </a:t>
            </a:r>
            <a:r>
              <a:rPr sz="1100">
                <a:latin typeface="Calibri"/>
                <a:cs typeface="Calibri"/>
              </a:rPr>
              <a:t>PE </a:t>
            </a:r>
            <a:r>
              <a:rPr sz="1100" spc="-20">
                <a:latin typeface="Calibri"/>
                <a:cs typeface="Calibri"/>
              </a:rPr>
              <a:t>40-</a:t>
            </a:r>
            <a:r>
              <a:rPr sz="1100">
                <a:latin typeface="Calibri"/>
                <a:cs typeface="Calibri"/>
              </a:rPr>
              <a:t>02 </a:t>
            </a:r>
            <a:r>
              <a:rPr sz="1100" spc="-25">
                <a:latin typeface="Calibri"/>
                <a:cs typeface="Calibri"/>
              </a:rPr>
              <a:t>WIC</a:t>
            </a:r>
            <a:endParaRPr sz="1100">
              <a:latin typeface="Calibri"/>
              <a:cs typeface="Calibri"/>
            </a:endParaRPr>
          </a:p>
          <a:p>
            <a:pPr marL="12700">
              <a:lnSpc>
                <a:spcPct val="100000"/>
              </a:lnSpc>
              <a:spcBef>
                <a:spcPts val="785"/>
              </a:spcBef>
              <a:tabLst>
                <a:tab pos="1336675" algn="l"/>
              </a:tabLst>
            </a:pPr>
            <a:r>
              <a:rPr sz="1100" b="1">
                <a:latin typeface="Calibri"/>
                <a:cs typeface="Calibri"/>
              </a:rPr>
              <a:t>Fiscal</a:t>
            </a:r>
            <a:r>
              <a:rPr sz="1100" b="1" spc="-10">
                <a:latin typeface="Calibri"/>
                <a:cs typeface="Calibri"/>
              </a:rPr>
              <a:t> Year:</a:t>
            </a:r>
            <a:r>
              <a:rPr sz="1100" b="1">
                <a:latin typeface="Calibri"/>
                <a:cs typeface="Calibri"/>
              </a:rPr>
              <a:t>	July</a:t>
            </a:r>
            <a:r>
              <a:rPr sz="1100" b="1" spc="5">
                <a:latin typeface="Calibri"/>
                <a:cs typeface="Calibri"/>
              </a:rPr>
              <a:t> </a:t>
            </a:r>
            <a:r>
              <a:rPr sz="1100" b="1">
                <a:latin typeface="Calibri"/>
                <a:cs typeface="Calibri"/>
              </a:rPr>
              <a:t>1,</a:t>
            </a:r>
            <a:r>
              <a:rPr sz="1100" b="1" spc="345">
                <a:latin typeface="Calibri"/>
                <a:cs typeface="Calibri"/>
              </a:rPr>
              <a:t> </a:t>
            </a:r>
            <a:r>
              <a:rPr sz="1100" b="1" spc="-20">
                <a:latin typeface="Calibri"/>
                <a:cs typeface="Calibri"/>
              </a:rPr>
              <a:t>2024</a:t>
            </a:r>
            <a:endParaRPr sz="1100">
              <a:latin typeface="Calibri"/>
              <a:cs typeface="Calibri"/>
            </a:endParaRPr>
          </a:p>
        </p:txBody>
      </p:sp>
      <p:sp>
        <p:nvSpPr>
          <p:cNvPr id="4" name="object 4"/>
          <p:cNvSpPr txBox="1"/>
          <p:nvPr/>
        </p:nvSpPr>
        <p:spPr>
          <a:xfrm>
            <a:off x="8094478" y="1531308"/>
            <a:ext cx="148590" cy="193675"/>
          </a:xfrm>
          <a:prstGeom prst="rect">
            <a:avLst/>
          </a:prstGeom>
        </p:spPr>
        <p:txBody>
          <a:bodyPr vert="horz" wrap="square" lIns="0" tIns="12700" rIns="0" bIns="0" rtlCol="0">
            <a:spAutoFit/>
          </a:bodyPr>
          <a:lstStyle/>
          <a:p>
            <a:pPr marL="12700">
              <a:lnSpc>
                <a:spcPct val="100000"/>
              </a:lnSpc>
              <a:spcBef>
                <a:spcPts val="100"/>
              </a:spcBef>
            </a:pPr>
            <a:r>
              <a:rPr sz="1100" b="1" spc="-25">
                <a:latin typeface="Calibri"/>
                <a:cs typeface="Calibri"/>
              </a:rPr>
              <a:t>to</a:t>
            </a:r>
            <a:endParaRPr sz="1100">
              <a:latin typeface="Calibri"/>
              <a:cs typeface="Calibri"/>
            </a:endParaRPr>
          </a:p>
        </p:txBody>
      </p:sp>
      <p:sp>
        <p:nvSpPr>
          <p:cNvPr id="5" name="object 5"/>
          <p:cNvSpPr txBox="1"/>
          <p:nvPr/>
        </p:nvSpPr>
        <p:spPr>
          <a:xfrm>
            <a:off x="9223736" y="1531308"/>
            <a:ext cx="860425" cy="193675"/>
          </a:xfrm>
          <a:prstGeom prst="rect">
            <a:avLst/>
          </a:prstGeom>
        </p:spPr>
        <p:txBody>
          <a:bodyPr vert="horz" wrap="square" lIns="0" tIns="12700" rIns="0" bIns="0" rtlCol="0">
            <a:spAutoFit/>
          </a:bodyPr>
          <a:lstStyle/>
          <a:p>
            <a:pPr marL="12700">
              <a:lnSpc>
                <a:spcPct val="100000"/>
              </a:lnSpc>
              <a:spcBef>
                <a:spcPts val="100"/>
              </a:spcBef>
            </a:pPr>
            <a:r>
              <a:rPr sz="1100" b="1">
                <a:latin typeface="Calibri"/>
                <a:cs typeface="Calibri"/>
              </a:rPr>
              <a:t>June</a:t>
            </a:r>
            <a:r>
              <a:rPr sz="1100" b="1" spc="-15">
                <a:latin typeface="Calibri"/>
                <a:cs typeface="Calibri"/>
              </a:rPr>
              <a:t> </a:t>
            </a:r>
            <a:r>
              <a:rPr sz="1100" b="1">
                <a:latin typeface="Calibri"/>
                <a:cs typeface="Calibri"/>
              </a:rPr>
              <a:t>30,</a:t>
            </a:r>
            <a:r>
              <a:rPr sz="1100" b="1" spc="345">
                <a:latin typeface="Calibri"/>
                <a:cs typeface="Calibri"/>
              </a:rPr>
              <a:t> </a:t>
            </a:r>
            <a:r>
              <a:rPr sz="1100" b="1" spc="-20">
                <a:latin typeface="Calibri"/>
                <a:cs typeface="Calibri"/>
              </a:rPr>
              <a:t>2025</a:t>
            </a:r>
            <a:endParaRPr sz="1100">
              <a:latin typeface="Calibri"/>
              <a:cs typeface="Calibri"/>
            </a:endParaRPr>
          </a:p>
        </p:txBody>
      </p:sp>
      <p:sp>
        <p:nvSpPr>
          <p:cNvPr id="7" name="object 7"/>
          <p:cNvSpPr txBox="1"/>
          <p:nvPr/>
        </p:nvSpPr>
        <p:spPr>
          <a:xfrm>
            <a:off x="14175488" y="12024418"/>
            <a:ext cx="927735" cy="178435"/>
          </a:xfrm>
          <a:prstGeom prst="rect">
            <a:avLst/>
          </a:prstGeom>
        </p:spPr>
        <p:txBody>
          <a:bodyPr vert="horz" wrap="square" lIns="0" tIns="12700" rIns="0" bIns="0" rtlCol="0">
            <a:spAutoFit/>
          </a:bodyPr>
          <a:lstStyle/>
          <a:p>
            <a:pPr marL="12700">
              <a:lnSpc>
                <a:spcPct val="100000"/>
              </a:lnSpc>
              <a:spcBef>
                <a:spcPts val="100"/>
              </a:spcBef>
            </a:pPr>
            <a:r>
              <a:rPr sz="1000">
                <a:latin typeface="Calibri"/>
                <a:cs typeface="Calibri"/>
              </a:rPr>
              <a:t>Revised </a:t>
            </a:r>
            <a:r>
              <a:rPr sz="1000">
                <a:solidFill>
                  <a:srgbClr val="FF0000"/>
                </a:solidFill>
                <a:latin typeface="Calibri"/>
                <a:cs typeface="Calibri"/>
              </a:rPr>
              <a:t>Oct </a:t>
            </a:r>
            <a:r>
              <a:rPr sz="1000" spc="-20">
                <a:solidFill>
                  <a:srgbClr val="FF0000"/>
                </a:solidFill>
                <a:latin typeface="Calibri"/>
                <a:cs typeface="Calibri"/>
              </a:rPr>
              <a:t>2024</a:t>
            </a:r>
            <a:endParaRPr sz="1000">
              <a:latin typeface="Calibri"/>
              <a:cs typeface="Calibri"/>
            </a:endParaRPr>
          </a:p>
        </p:txBody>
      </p:sp>
      <p:graphicFrame>
        <p:nvGraphicFramePr>
          <p:cNvPr id="8" name="object 8"/>
          <p:cNvGraphicFramePr>
            <a:graphicFrameLocks noGrp="1"/>
          </p:cNvGraphicFramePr>
          <p:nvPr>
            <p:extLst>
              <p:ext uri="{D42A27DB-BD31-4B8C-83A1-F6EECF244321}">
                <p14:modId xmlns:p14="http://schemas.microsoft.com/office/powerpoint/2010/main" val="91611293"/>
              </p:ext>
            </p:extLst>
          </p:nvPr>
        </p:nvGraphicFramePr>
        <p:xfrm>
          <a:off x="1384300" y="9039225"/>
          <a:ext cx="14173198" cy="2856213"/>
        </p:xfrm>
        <a:graphic>
          <a:graphicData uri="http://schemas.openxmlformats.org/drawingml/2006/table">
            <a:tbl>
              <a:tblPr firstRow="1" bandRow="1">
                <a:tableStyleId>{2D5ABB26-0587-4C30-8999-92F81FD0307C}</a:tableStyleId>
              </a:tblPr>
              <a:tblGrid>
                <a:gridCol w="410027">
                  <a:extLst>
                    <a:ext uri="{9D8B030D-6E8A-4147-A177-3AD203B41FA5}">
                      <a16:colId xmlns:a16="http://schemas.microsoft.com/office/drawing/2014/main" val="20000"/>
                    </a:ext>
                  </a:extLst>
                </a:gridCol>
                <a:gridCol w="2854882">
                  <a:extLst>
                    <a:ext uri="{9D8B030D-6E8A-4147-A177-3AD203B41FA5}">
                      <a16:colId xmlns:a16="http://schemas.microsoft.com/office/drawing/2014/main" val="20001"/>
                    </a:ext>
                  </a:extLst>
                </a:gridCol>
                <a:gridCol w="2181658">
                  <a:extLst>
                    <a:ext uri="{9D8B030D-6E8A-4147-A177-3AD203B41FA5}">
                      <a16:colId xmlns:a16="http://schemas.microsoft.com/office/drawing/2014/main" val="20002"/>
                    </a:ext>
                  </a:extLst>
                </a:gridCol>
                <a:gridCol w="2181658">
                  <a:extLst>
                    <a:ext uri="{9D8B030D-6E8A-4147-A177-3AD203B41FA5}">
                      <a16:colId xmlns:a16="http://schemas.microsoft.com/office/drawing/2014/main" val="20003"/>
                    </a:ext>
                  </a:extLst>
                </a:gridCol>
                <a:gridCol w="2181658">
                  <a:extLst>
                    <a:ext uri="{9D8B030D-6E8A-4147-A177-3AD203B41FA5}">
                      <a16:colId xmlns:a16="http://schemas.microsoft.com/office/drawing/2014/main" val="20004"/>
                    </a:ext>
                  </a:extLst>
                </a:gridCol>
                <a:gridCol w="2181658">
                  <a:extLst>
                    <a:ext uri="{9D8B030D-6E8A-4147-A177-3AD203B41FA5}">
                      <a16:colId xmlns:a16="http://schemas.microsoft.com/office/drawing/2014/main" val="20005"/>
                    </a:ext>
                  </a:extLst>
                </a:gridCol>
                <a:gridCol w="2181657">
                  <a:extLst>
                    <a:ext uri="{9D8B030D-6E8A-4147-A177-3AD203B41FA5}">
                      <a16:colId xmlns:a16="http://schemas.microsoft.com/office/drawing/2014/main" val="20006"/>
                    </a:ext>
                  </a:extLst>
                </a:gridCol>
              </a:tblGrid>
              <a:tr h="303743">
                <a:tc gridSpan="7">
                  <a:txBody>
                    <a:bodyPr/>
                    <a:lstStyle/>
                    <a:p>
                      <a:pPr marL="10795" algn="ctr">
                        <a:lnSpc>
                          <a:spcPct val="100000"/>
                        </a:lnSpc>
                        <a:spcBef>
                          <a:spcPts val="615"/>
                        </a:spcBef>
                      </a:pPr>
                      <a:r>
                        <a:rPr sz="1150" b="1">
                          <a:latin typeface="Calibri"/>
                          <a:cs typeface="Calibri"/>
                        </a:rPr>
                        <a:t>WIC</a:t>
                      </a:r>
                      <a:r>
                        <a:rPr sz="1150" b="1" spc="-25">
                          <a:latin typeface="Calibri"/>
                          <a:cs typeface="Calibri"/>
                        </a:rPr>
                        <a:t> </a:t>
                      </a:r>
                      <a:r>
                        <a:rPr sz="1150" b="1" spc="-10">
                          <a:latin typeface="Calibri"/>
                          <a:cs typeface="Calibri"/>
                        </a:rPr>
                        <a:t>PROGRAM</a:t>
                      </a:r>
                      <a:r>
                        <a:rPr sz="1150" b="1" spc="-25">
                          <a:latin typeface="Calibri"/>
                          <a:cs typeface="Calibri"/>
                        </a:rPr>
                        <a:t> </a:t>
                      </a:r>
                      <a:r>
                        <a:rPr sz="1150" b="1">
                          <a:latin typeface="Calibri"/>
                          <a:cs typeface="Calibri"/>
                        </a:rPr>
                        <a:t>ONLY:</a:t>
                      </a:r>
                      <a:r>
                        <a:rPr sz="1150" b="1" spc="-25">
                          <a:latin typeface="Calibri"/>
                          <a:cs typeface="Calibri"/>
                        </a:rPr>
                        <a:t> </a:t>
                      </a:r>
                      <a:r>
                        <a:rPr sz="1150" b="1">
                          <a:latin typeface="Calibri"/>
                          <a:cs typeface="Calibri"/>
                        </a:rPr>
                        <a:t>Enter</a:t>
                      </a:r>
                      <a:r>
                        <a:rPr sz="1150" b="1" spc="-25">
                          <a:latin typeface="Calibri"/>
                          <a:cs typeface="Calibri"/>
                        </a:rPr>
                        <a:t> </a:t>
                      </a:r>
                      <a:r>
                        <a:rPr sz="1150" b="1">
                          <a:latin typeface="Calibri"/>
                          <a:cs typeface="Calibri"/>
                        </a:rPr>
                        <a:t>the</a:t>
                      </a:r>
                      <a:r>
                        <a:rPr sz="1150" b="1" spc="-30">
                          <a:latin typeface="Calibri"/>
                          <a:cs typeface="Calibri"/>
                        </a:rPr>
                        <a:t> </a:t>
                      </a:r>
                      <a:r>
                        <a:rPr sz="1150" b="1">
                          <a:latin typeface="Calibri"/>
                          <a:cs typeface="Calibri"/>
                        </a:rPr>
                        <a:t>Public</a:t>
                      </a:r>
                      <a:r>
                        <a:rPr sz="1150" b="1" spc="-30">
                          <a:latin typeface="Calibri"/>
                          <a:cs typeface="Calibri"/>
                        </a:rPr>
                        <a:t> </a:t>
                      </a:r>
                      <a:r>
                        <a:rPr sz="1150" b="1">
                          <a:latin typeface="Calibri"/>
                          <a:cs typeface="Calibri"/>
                        </a:rPr>
                        <a:t>Health</a:t>
                      </a:r>
                      <a:r>
                        <a:rPr sz="1150" b="1" spc="-35">
                          <a:latin typeface="Calibri"/>
                          <a:cs typeface="Calibri"/>
                        </a:rPr>
                        <a:t> </a:t>
                      </a:r>
                      <a:r>
                        <a:rPr sz="1150" b="1" spc="-10">
                          <a:latin typeface="Calibri"/>
                          <a:cs typeface="Calibri"/>
                        </a:rPr>
                        <a:t>Division</a:t>
                      </a:r>
                      <a:r>
                        <a:rPr sz="1150" b="1" spc="-30">
                          <a:latin typeface="Calibri"/>
                          <a:cs typeface="Calibri"/>
                        </a:rPr>
                        <a:t> </a:t>
                      </a:r>
                      <a:r>
                        <a:rPr sz="1150" b="1" spc="-10">
                          <a:latin typeface="Calibri"/>
                          <a:cs typeface="Calibri"/>
                        </a:rPr>
                        <a:t>Expenditures</a:t>
                      </a:r>
                      <a:r>
                        <a:rPr sz="1150" b="1" spc="-30">
                          <a:latin typeface="Calibri"/>
                          <a:cs typeface="Calibri"/>
                        </a:rPr>
                        <a:t> </a:t>
                      </a:r>
                      <a:r>
                        <a:rPr sz="1150" b="1" spc="-10">
                          <a:latin typeface="Calibri"/>
                          <a:cs typeface="Calibri"/>
                        </a:rPr>
                        <a:t>breakdown</a:t>
                      </a:r>
                      <a:r>
                        <a:rPr sz="1150" b="1" spc="-35">
                          <a:latin typeface="Calibri"/>
                          <a:cs typeface="Calibri"/>
                        </a:rPr>
                        <a:t> </a:t>
                      </a:r>
                      <a:r>
                        <a:rPr sz="1150" b="1">
                          <a:latin typeface="Calibri"/>
                          <a:cs typeface="Calibri"/>
                        </a:rPr>
                        <a:t>in</a:t>
                      </a:r>
                      <a:r>
                        <a:rPr sz="1150" b="1" spc="-30">
                          <a:latin typeface="Calibri"/>
                          <a:cs typeface="Calibri"/>
                        </a:rPr>
                        <a:t> </a:t>
                      </a:r>
                      <a:r>
                        <a:rPr sz="1150" b="1">
                          <a:latin typeface="Calibri"/>
                          <a:cs typeface="Calibri"/>
                        </a:rPr>
                        <a:t>the</a:t>
                      </a:r>
                      <a:r>
                        <a:rPr sz="1150" b="1" spc="-30">
                          <a:latin typeface="Calibri"/>
                          <a:cs typeface="Calibri"/>
                        </a:rPr>
                        <a:t> </a:t>
                      </a:r>
                      <a:r>
                        <a:rPr sz="1150" b="1" spc="-10">
                          <a:latin typeface="Calibri"/>
                          <a:cs typeface="Calibri"/>
                        </a:rPr>
                        <a:t>following</a:t>
                      </a:r>
                      <a:r>
                        <a:rPr sz="1150" b="1" spc="-20">
                          <a:latin typeface="Calibri"/>
                          <a:cs typeface="Calibri"/>
                        </a:rPr>
                        <a:t> </a:t>
                      </a:r>
                      <a:r>
                        <a:rPr sz="1150" b="1" spc="-10">
                          <a:latin typeface="Calibri"/>
                          <a:cs typeface="Calibri"/>
                        </a:rPr>
                        <a:t>categories</a:t>
                      </a:r>
                      <a:r>
                        <a:rPr sz="1150" b="1" spc="-30">
                          <a:latin typeface="Calibri"/>
                          <a:cs typeface="Calibri"/>
                        </a:rPr>
                        <a:t> </a:t>
                      </a:r>
                      <a:r>
                        <a:rPr sz="1150" b="1">
                          <a:latin typeface="Calibri"/>
                          <a:cs typeface="Calibri"/>
                        </a:rPr>
                        <a:t>for</a:t>
                      </a:r>
                      <a:r>
                        <a:rPr sz="1150" b="1" spc="-25">
                          <a:latin typeface="Calibri"/>
                          <a:cs typeface="Calibri"/>
                        </a:rPr>
                        <a:t> </a:t>
                      </a:r>
                      <a:r>
                        <a:rPr sz="1150" b="1">
                          <a:latin typeface="Calibri"/>
                          <a:cs typeface="Calibri"/>
                        </a:rPr>
                        <a:t>each</a:t>
                      </a:r>
                      <a:r>
                        <a:rPr sz="1150" b="1" spc="-30">
                          <a:latin typeface="Calibri"/>
                          <a:cs typeface="Calibri"/>
                        </a:rPr>
                        <a:t> </a:t>
                      </a:r>
                      <a:r>
                        <a:rPr sz="1150" b="1" spc="-10">
                          <a:latin typeface="Calibri"/>
                          <a:cs typeface="Calibri"/>
                        </a:rPr>
                        <a:t>quarter.</a:t>
                      </a:r>
                      <a:endParaRPr sz="1150">
                        <a:latin typeface="Calibri"/>
                        <a:cs typeface="Calibri"/>
                      </a:endParaRPr>
                    </a:p>
                  </a:txBody>
                  <a:tcPr marL="0" marR="0" marT="78105" marB="0">
                    <a:lnL w="12700">
                      <a:solidFill>
                        <a:srgbClr val="000000"/>
                      </a:solidFill>
                      <a:prstDash val="solid"/>
                    </a:lnL>
                    <a:lnR w="12700">
                      <a:solidFill>
                        <a:srgbClr val="000000"/>
                      </a:solidFill>
                      <a:prstDash val="solid"/>
                    </a:lnR>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67732">
                <a:tc gridSpan="7">
                  <a:txBody>
                    <a:bodyPr/>
                    <a:lstStyle/>
                    <a:p>
                      <a:pPr marL="11430" algn="ctr">
                        <a:lnSpc>
                          <a:spcPts val="1320"/>
                        </a:lnSpc>
                      </a:pPr>
                      <a:r>
                        <a:rPr sz="1150" b="1">
                          <a:latin typeface="Calibri"/>
                          <a:cs typeface="Calibri"/>
                        </a:rPr>
                        <a:t>**</a:t>
                      </a:r>
                      <a:r>
                        <a:rPr sz="1150" b="1" spc="-35">
                          <a:latin typeface="Calibri"/>
                          <a:cs typeface="Calibri"/>
                        </a:rPr>
                        <a:t> </a:t>
                      </a:r>
                      <a:r>
                        <a:rPr sz="1150" b="1">
                          <a:latin typeface="Calibri"/>
                          <a:cs typeface="Calibri"/>
                        </a:rPr>
                        <a:t>General</a:t>
                      </a:r>
                      <a:r>
                        <a:rPr sz="1150" b="1" spc="-40">
                          <a:latin typeface="Calibri"/>
                          <a:cs typeface="Calibri"/>
                        </a:rPr>
                        <a:t> </a:t>
                      </a:r>
                      <a:r>
                        <a:rPr sz="1150" b="1">
                          <a:latin typeface="Calibri"/>
                          <a:cs typeface="Calibri"/>
                        </a:rPr>
                        <a:t>Ledger</a:t>
                      </a:r>
                      <a:r>
                        <a:rPr sz="1150" b="1" spc="-25">
                          <a:latin typeface="Calibri"/>
                          <a:cs typeface="Calibri"/>
                        </a:rPr>
                        <a:t> </a:t>
                      </a:r>
                      <a:r>
                        <a:rPr sz="1150" b="1">
                          <a:latin typeface="Calibri"/>
                          <a:cs typeface="Calibri"/>
                        </a:rPr>
                        <a:t>report</a:t>
                      </a:r>
                      <a:r>
                        <a:rPr sz="1150" b="1" spc="-40">
                          <a:latin typeface="Calibri"/>
                          <a:cs typeface="Calibri"/>
                        </a:rPr>
                        <a:t> </a:t>
                      </a:r>
                      <a:r>
                        <a:rPr sz="1150" b="1">
                          <a:latin typeface="Calibri"/>
                          <a:cs typeface="Calibri"/>
                        </a:rPr>
                        <a:t>is</a:t>
                      </a:r>
                      <a:r>
                        <a:rPr sz="1150" b="1" spc="-35">
                          <a:latin typeface="Calibri"/>
                          <a:cs typeface="Calibri"/>
                        </a:rPr>
                        <a:t> </a:t>
                      </a:r>
                      <a:r>
                        <a:rPr sz="1150" b="1" spc="-10">
                          <a:latin typeface="Calibri"/>
                          <a:cs typeface="Calibri"/>
                        </a:rPr>
                        <a:t>required</a:t>
                      </a:r>
                      <a:r>
                        <a:rPr sz="1150" b="1" spc="-40">
                          <a:latin typeface="Calibri"/>
                          <a:cs typeface="Calibri"/>
                        </a:rPr>
                        <a:t> </a:t>
                      </a:r>
                      <a:r>
                        <a:rPr sz="1150" b="1" spc="-10">
                          <a:latin typeface="Calibri"/>
                          <a:cs typeface="Calibri"/>
                        </a:rPr>
                        <a:t>effective</a:t>
                      </a:r>
                      <a:r>
                        <a:rPr sz="1150" b="1" spc="-35">
                          <a:latin typeface="Calibri"/>
                          <a:cs typeface="Calibri"/>
                        </a:rPr>
                        <a:t> </a:t>
                      </a:r>
                      <a:r>
                        <a:rPr sz="1150" b="1" spc="-10">
                          <a:latin typeface="Calibri"/>
                          <a:cs typeface="Calibri"/>
                        </a:rPr>
                        <a:t>1/1/19</a:t>
                      </a:r>
                      <a:r>
                        <a:rPr sz="1150" b="1" spc="-45">
                          <a:latin typeface="Calibri"/>
                          <a:cs typeface="Calibri"/>
                        </a:rPr>
                        <a:t> </a:t>
                      </a:r>
                      <a:r>
                        <a:rPr sz="1150" b="1">
                          <a:latin typeface="Calibri"/>
                          <a:cs typeface="Calibri"/>
                        </a:rPr>
                        <a:t>and</a:t>
                      </a:r>
                      <a:r>
                        <a:rPr sz="1150" b="1" spc="-35">
                          <a:latin typeface="Calibri"/>
                          <a:cs typeface="Calibri"/>
                        </a:rPr>
                        <a:t> </a:t>
                      </a:r>
                      <a:r>
                        <a:rPr sz="1150" b="1">
                          <a:latin typeface="Calibri"/>
                          <a:cs typeface="Calibri"/>
                        </a:rPr>
                        <a:t>first</a:t>
                      </a:r>
                      <a:r>
                        <a:rPr sz="1150" b="1" spc="-40">
                          <a:latin typeface="Calibri"/>
                          <a:cs typeface="Calibri"/>
                        </a:rPr>
                        <a:t> </a:t>
                      </a:r>
                      <a:r>
                        <a:rPr sz="1150" b="1">
                          <a:latin typeface="Calibri"/>
                          <a:cs typeface="Calibri"/>
                        </a:rPr>
                        <a:t>report</a:t>
                      </a:r>
                      <a:r>
                        <a:rPr sz="1150" b="1" spc="-35">
                          <a:latin typeface="Calibri"/>
                          <a:cs typeface="Calibri"/>
                        </a:rPr>
                        <a:t> </a:t>
                      </a:r>
                      <a:r>
                        <a:rPr sz="1150" b="1" spc="-10">
                          <a:latin typeface="Calibri"/>
                          <a:cs typeface="Calibri"/>
                        </a:rPr>
                        <a:t>will</a:t>
                      </a:r>
                      <a:r>
                        <a:rPr sz="1150" b="1" spc="-40">
                          <a:latin typeface="Calibri"/>
                          <a:cs typeface="Calibri"/>
                        </a:rPr>
                        <a:t> </a:t>
                      </a:r>
                      <a:r>
                        <a:rPr sz="1150" b="1">
                          <a:latin typeface="Calibri"/>
                          <a:cs typeface="Calibri"/>
                        </a:rPr>
                        <a:t>be</a:t>
                      </a:r>
                      <a:r>
                        <a:rPr sz="1150" b="1" spc="-40">
                          <a:latin typeface="Calibri"/>
                          <a:cs typeface="Calibri"/>
                        </a:rPr>
                        <a:t> </a:t>
                      </a:r>
                      <a:r>
                        <a:rPr sz="1150" b="1">
                          <a:latin typeface="Calibri"/>
                          <a:cs typeface="Calibri"/>
                        </a:rPr>
                        <a:t>due</a:t>
                      </a:r>
                      <a:r>
                        <a:rPr sz="1150" b="1" spc="-35">
                          <a:latin typeface="Calibri"/>
                          <a:cs typeface="Calibri"/>
                        </a:rPr>
                        <a:t> </a:t>
                      </a:r>
                      <a:r>
                        <a:rPr sz="1150" b="1">
                          <a:latin typeface="Calibri"/>
                          <a:cs typeface="Calibri"/>
                        </a:rPr>
                        <a:t>with</a:t>
                      </a:r>
                      <a:r>
                        <a:rPr sz="1150" b="1" spc="-40">
                          <a:latin typeface="Calibri"/>
                          <a:cs typeface="Calibri"/>
                        </a:rPr>
                        <a:t> </a:t>
                      </a:r>
                      <a:r>
                        <a:rPr sz="1150" b="1" spc="-10">
                          <a:latin typeface="Calibri"/>
                          <a:cs typeface="Calibri"/>
                        </a:rPr>
                        <a:t>FY19</a:t>
                      </a:r>
                      <a:r>
                        <a:rPr sz="1150" b="1" spc="-40">
                          <a:latin typeface="Calibri"/>
                          <a:cs typeface="Calibri"/>
                        </a:rPr>
                        <a:t> </a:t>
                      </a:r>
                      <a:r>
                        <a:rPr sz="1150" b="1">
                          <a:latin typeface="Calibri"/>
                          <a:cs typeface="Calibri"/>
                        </a:rPr>
                        <a:t>Quarter</a:t>
                      </a:r>
                      <a:r>
                        <a:rPr sz="1150" b="1" spc="-30">
                          <a:latin typeface="Calibri"/>
                          <a:cs typeface="Calibri"/>
                        </a:rPr>
                        <a:t> </a:t>
                      </a:r>
                      <a:r>
                        <a:rPr sz="1150" b="1">
                          <a:latin typeface="Calibri"/>
                          <a:cs typeface="Calibri"/>
                        </a:rPr>
                        <a:t>3</a:t>
                      </a:r>
                      <a:r>
                        <a:rPr sz="1150" b="1" spc="-40">
                          <a:latin typeface="Calibri"/>
                          <a:cs typeface="Calibri"/>
                        </a:rPr>
                        <a:t> </a:t>
                      </a:r>
                      <a:r>
                        <a:rPr sz="1150" b="1" spc="-10">
                          <a:latin typeface="Calibri"/>
                          <a:cs typeface="Calibri"/>
                        </a:rPr>
                        <a:t>Expenditure</a:t>
                      </a:r>
                      <a:r>
                        <a:rPr sz="1150" b="1" spc="-40">
                          <a:latin typeface="Calibri"/>
                          <a:cs typeface="Calibri"/>
                        </a:rPr>
                        <a:t> </a:t>
                      </a:r>
                      <a:r>
                        <a:rPr sz="1150" b="1" spc="-10">
                          <a:latin typeface="Calibri"/>
                          <a:cs typeface="Calibri"/>
                        </a:rPr>
                        <a:t>reports**</a:t>
                      </a:r>
                      <a:endParaRPr sz="11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79295">
                <a:tc>
                  <a:txBody>
                    <a:bodyPr/>
                    <a:lstStyle/>
                    <a:p>
                      <a:pPr marL="9525" algn="ctr">
                        <a:lnSpc>
                          <a:spcPct val="100000"/>
                        </a:lnSpc>
                        <a:spcBef>
                          <a:spcPts val="45"/>
                        </a:spcBef>
                      </a:pPr>
                      <a:r>
                        <a:rPr sz="1100" b="1" spc="-25">
                          <a:latin typeface="Calibri"/>
                          <a:cs typeface="Calibri"/>
                        </a:rPr>
                        <a:t>C.</a:t>
                      </a:r>
                      <a:endParaRPr sz="1100">
                        <a:latin typeface="Calibri"/>
                        <a:cs typeface="Calibri"/>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26034">
                        <a:lnSpc>
                          <a:spcPts val="1385"/>
                        </a:lnSpc>
                      </a:pPr>
                      <a:r>
                        <a:rPr sz="1200" b="1" spc="-10">
                          <a:latin typeface="Calibri"/>
                          <a:cs typeface="Calibri"/>
                        </a:rPr>
                        <a:t>CATEGORY</a:t>
                      </a:r>
                      <a:endParaRPr sz="12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540385">
                        <a:lnSpc>
                          <a:spcPts val="1365"/>
                        </a:lnSpc>
                      </a:pPr>
                      <a:r>
                        <a:rPr sz="1200" b="1">
                          <a:latin typeface="Calibri"/>
                          <a:cs typeface="Calibri"/>
                        </a:rPr>
                        <a:t>Q1:</a:t>
                      </a:r>
                      <a:r>
                        <a:rPr sz="1200" b="1" spc="-15">
                          <a:latin typeface="Calibri"/>
                          <a:cs typeface="Calibri"/>
                        </a:rPr>
                        <a:t> </a:t>
                      </a:r>
                      <a:r>
                        <a:rPr sz="1200" b="1">
                          <a:latin typeface="Calibri"/>
                          <a:cs typeface="Calibri"/>
                        </a:rPr>
                        <a:t>Jul,</a:t>
                      </a:r>
                      <a:r>
                        <a:rPr sz="1200" b="1" spc="-15">
                          <a:latin typeface="Calibri"/>
                          <a:cs typeface="Calibri"/>
                        </a:rPr>
                        <a:t> </a:t>
                      </a:r>
                      <a:r>
                        <a:rPr sz="1200" b="1">
                          <a:latin typeface="Calibri"/>
                          <a:cs typeface="Calibri"/>
                        </a:rPr>
                        <a:t>Aug,</a:t>
                      </a:r>
                      <a:r>
                        <a:rPr sz="1200" b="1" spc="-10">
                          <a:latin typeface="Calibri"/>
                          <a:cs typeface="Calibri"/>
                        </a:rPr>
                        <a:t> </a:t>
                      </a:r>
                      <a:r>
                        <a:rPr sz="1200" b="1" spc="-25">
                          <a:latin typeface="Calibri"/>
                          <a:cs typeface="Calibri"/>
                        </a:rPr>
                        <a:t>Sep</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3175" algn="ctr">
                        <a:lnSpc>
                          <a:spcPts val="1365"/>
                        </a:lnSpc>
                      </a:pPr>
                      <a:r>
                        <a:rPr sz="1200" b="1">
                          <a:latin typeface="Calibri"/>
                          <a:cs typeface="Calibri"/>
                        </a:rPr>
                        <a:t>Q2:</a:t>
                      </a:r>
                      <a:r>
                        <a:rPr sz="1200" b="1" spc="-10">
                          <a:latin typeface="Calibri"/>
                          <a:cs typeface="Calibri"/>
                        </a:rPr>
                        <a:t> </a:t>
                      </a:r>
                      <a:r>
                        <a:rPr sz="1200" b="1">
                          <a:latin typeface="Calibri"/>
                          <a:cs typeface="Calibri"/>
                        </a:rPr>
                        <a:t>Oct,</a:t>
                      </a:r>
                      <a:r>
                        <a:rPr sz="1200" b="1" spc="-5">
                          <a:latin typeface="Calibri"/>
                          <a:cs typeface="Calibri"/>
                        </a:rPr>
                        <a:t> </a:t>
                      </a:r>
                      <a:r>
                        <a:rPr sz="1200" b="1">
                          <a:latin typeface="Calibri"/>
                          <a:cs typeface="Calibri"/>
                        </a:rPr>
                        <a:t>Nov,</a:t>
                      </a:r>
                      <a:r>
                        <a:rPr sz="1200" b="1" spc="-10">
                          <a:latin typeface="Calibri"/>
                          <a:cs typeface="Calibri"/>
                        </a:rPr>
                        <a:t> </a:t>
                      </a:r>
                      <a:r>
                        <a:rPr sz="1200" b="1" spc="-25">
                          <a:latin typeface="Calibri"/>
                          <a:cs typeface="Calibri"/>
                        </a:rPr>
                        <a:t>Dec</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270" algn="ctr">
                        <a:lnSpc>
                          <a:spcPts val="1365"/>
                        </a:lnSpc>
                      </a:pPr>
                      <a:r>
                        <a:rPr sz="1200" b="1">
                          <a:latin typeface="Calibri"/>
                          <a:cs typeface="Calibri"/>
                        </a:rPr>
                        <a:t>Q3:</a:t>
                      </a:r>
                      <a:r>
                        <a:rPr sz="1200" b="1" spc="-10">
                          <a:latin typeface="Calibri"/>
                          <a:cs typeface="Calibri"/>
                        </a:rPr>
                        <a:t> </a:t>
                      </a:r>
                      <a:r>
                        <a:rPr sz="1200" b="1">
                          <a:latin typeface="Calibri"/>
                          <a:cs typeface="Calibri"/>
                        </a:rPr>
                        <a:t>Jan,</a:t>
                      </a:r>
                      <a:r>
                        <a:rPr sz="1200" b="1" spc="-5">
                          <a:latin typeface="Calibri"/>
                          <a:cs typeface="Calibri"/>
                        </a:rPr>
                        <a:t> </a:t>
                      </a:r>
                      <a:r>
                        <a:rPr sz="1200" b="1">
                          <a:latin typeface="Calibri"/>
                          <a:cs typeface="Calibri"/>
                        </a:rPr>
                        <a:t>Feb,</a:t>
                      </a:r>
                      <a:r>
                        <a:rPr sz="1200" b="1" spc="-10">
                          <a:latin typeface="Calibri"/>
                          <a:cs typeface="Calibri"/>
                        </a:rPr>
                        <a:t> </a:t>
                      </a:r>
                      <a:r>
                        <a:rPr sz="1200" b="1" spc="-25">
                          <a:latin typeface="Calibri"/>
                          <a:cs typeface="Calibri"/>
                        </a:rPr>
                        <a:t>Mar</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270" algn="ctr">
                        <a:lnSpc>
                          <a:spcPts val="1365"/>
                        </a:lnSpc>
                      </a:pPr>
                      <a:r>
                        <a:rPr sz="1200" b="1">
                          <a:latin typeface="Calibri"/>
                          <a:cs typeface="Calibri"/>
                        </a:rPr>
                        <a:t>Q4:</a:t>
                      </a:r>
                      <a:r>
                        <a:rPr sz="1200" b="1" spc="-10">
                          <a:latin typeface="Calibri"/>
                          <a:cs typeface="Calibri"/>
                        </a:rPr>
                        <a:t> </a:t>
                      </a:r>
                      <a:r>
                        <a:rPr sz="1200" b="1">
                          <a:latin typeface="Calibri"/>
                          <a:cs typeface="Calibri"/>
                        </a:rPr>
                        <a:t>Apr,</a:t>
                      </a:r>
                      <a:r>
                        <a:rPr sz="1200" b="1" spc="-5">
                          <a:latin typeface="Calibri"/>
                          <a:cs typeface="Calibri"/>
                        </a:rPr>
                        <a:t> </a:t>
                      </a:r>
                      <a:r>
                        <a:rPr sz="1200" b="1">
                          <a:latin typeface="Calibri"/>
                          <a:cs typeface="Calibri"/>
                        </a:rPr>
                        <a:t>May,</a:t>
                      </a:r>
                      <a:r>
                        <a:rPr sz="1200" b="1" spc="-5">
                          <a:latin typeface="Calibri"/>
                          <a:cs typeface="Calibri"/>
                        </a:rPr>
                        <a:t> </a:t>
                      </a:r>
                      <a:r>
                        <a:rPr sz="1200" b="1" spc="-25">
                          <a:latin typeface="Calibri"/>
                          <a:cs typeface="Calibri"/>
                        </a:rPr>
                        <a:t>Jun</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270" algn="ctr">
                        <a:lnSpc>
                          <a:spcPts val="1365"/>
                        </a:lnSpc>
                      </a:pPr>
                      <a:r>
                        <a:rPr sz="1200" b="1">
                          <a:latin typeface="Calibri"/>
                          <a:cs typeface="Calibri"/>
                        </a:rPr>
                        <a:t>Fiscal</a:t>
                      </a:r>
                      <a:r>
                        <a:rPr sz="1200" b="1" spc="-15">
                          <a:latin typeface="Calibri"/>
                          <a:cs typeface="Calibri"/>
                        </a:rPr>
                        <a:t> </a:t>
                      </a:r>
                      <a:r>
                        <a:rPr sz="1200" b="1">
                          <a:latin typeface="Calibri"/>
                          <a:cs typeface="Calibri"/>
                        </a:rPr>
                        <a:t>Year</a:t>
                      </a:r>
                      <a:r>
                        <a:rPr sz="1200" b="1" spc="-10">
                          <a:latin typeface="Calibri"/>
                          <a:cs typeface="Calibri"/>
                        </a:rPr>
                        <a:t> </a:t>
                      </a:r>
                      <a:r>
                        <a:rPr sz="1200" b="1">
                          <a:latin typeface="Calibri"/>
                          <a:cs typeface="Calibri"/>
                        </a:rPr>
                        <a:t>To</a:t>
                      </a:r>
                      <a:r>
                        <a:rPr sz="1200" b="1" spc="-10">
                          <a:latin typeface="Calibri"/>
                          <a:cs typeface="Calibri"/>
                        </a:rPr>
                        <a:t> </a:t>
                      </a:r>
                      <a:r>
                        <a:rPr sz="1200" b="1" spc="-20">
                          <a:latin typeface="Calibri"/>
                          <a:cs typeface="Calibri"/>
                        </a:rPr>
                        <a:t>Date</a:t>
                      </a:r>
                      <a:endParaRPr sz="12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02"/>
                  </a:ext>
                </a:extLst>
              </a:tr>
              <a:tr h="159124">
                <a:tc>
                  <a:txBody>
                    <a:bodyPr/>
                    <a:lstStyle/>
                    <a:p>
                      <a:pPr marL="11430" algn="ctr">
                        <a:lnSpc>
                          <a:spcPts val="1305"/>
                        </a:lnSpc>
                      </a:pPr>
                      <a:r>
                        <a:rPr sz="1100" spc="-25">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305"/>
                        </a:lnSpc>
                      </a:pPr>
                      <a:r>
                        <a:rPr sz="1100">
                          <a:latin typeface="Calibri"/>
                          <a:cs typeface="Calibri"/>
                        </a:rPr>
                        <a:t>Client </a:t>
                      </a:r>
                      <a:r>
                        <a:rPr sz="1100" spc="-10">
                          <a:latin typeface="Calibri"/>
                          <a:cs typeface="Calibri"/>
                        </a:rPr>
                        <a:t>Services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305"/>
                        </a:lnSpc>
                        <a:tabLst>
                          <a:tab pos="1445895" algn="l"/>
                        </a:tabLst>
                      </a:pPr>
                      <a:r>
                        <a:rPr sz="1100" spc="-50">
                          <a:latin typeface="Calibri"/>
                          <a:cs typeface="Calibri"/>
                        </a:rPr>
                        <a:t>$</a:t>
                      </a:r>
                      <a:r>
                        <a:rPr sz="1100">
                          <a:latin typeface="Calibri"/>
                          <a:cs typeface="Calibri"/>
                        </a:rPr>
                        <a:t>	</a:t>
                      </a:r>
                      <a:r>
                        <a:rPr sz="1100" spc="-10">
                          <a:latin typeface="Calibri"/>
                          <a:cs typeface="Calibri"/>
                        </a:rPr>
                        <a:t>13,750.05</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305"/>
                        </a:lnSpc>
                        <a:tabLst>
                          <a:tab pos="1445895" algn="l"/>
                        </a:tabLst>
                      </a:pPr>
                      <a:r>
                        <a:rPr sz="1100" spc="-50">
                          <a:latin typeface="Calibri"/>
                          <a:cs typeface="Calibri"/>
                        </a:rPr>
                        <a:t>$</a:t>
                      </a:r>
                      <a:r>
                        <a:rPr sz="1100">
                          <a:latin typeface="Calibri"/>
                          <a:cs typeface="Calibri"/>
                        </a:rPr>
                        <a:t>	</a:t>
                      </a:r>
                      <a:r>
                        <a:rPr sz="1100" spc="-10">
                          <a:latin typeface="Calibri"/>
                          <a:cs typeface="Calibri"/>
                        </a:rPr>
                        <a:t>14,740.61</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305"/>
                        </a:lnSpc>
                        <a:tabLst>
                          <a:tab pos="1445895" algn="l"/>
                        </a:tabLst>
                      </a:pPr>
                      <a:r>
                        <a:rPr sz="1100" spc="-50">
                          <a:latin typeface="Calibri"/>
                          <a:cs typeface="Calibri"/>
                        </a:rPr>
                        <a:t>$</a:t>
                      </a:r>
                      <a:r>
                        <a:rPr sz="1100">
                          <a:latin typeface="Calibri"/>
                          <a:cs typeface="Calibri"/>
                        </a:rPr>
                        <a:t>	</a:t>
                      </a:r>
                      <a:r>
                        <a:rPr sz="1100" spc="-10">
                          <a:latin typeface="Calibri"/>
                          <a:cs typeface="Calibri"/>
                        </a:rPr>
                        <a:t>16,084.81</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305"/>
                        </a:lnSpc>
                        <a:tabLst>
                          <a:tab pos="1445895" algn="l"/>
                        </a:tabLst>
                      </a:pPr>
                      <a:r>
                        <a:rPr sz="1100" spc="-50">
                          <a:latin typeface="Calibri"/>
                          <a:cs typeface="Calibri"/>
                        </a:rPr>
                        <a:t>$</a:t>
                      </a:r>
                      <a:r>
                        <a:rPr sz="1100">
                          <a:latin typeface="Calibri"/>
                          <a:cs typeface="Calibri"/>
                        </a:rPr>
                        <a:t>	</a:t>
                      </a:r>
                      <a:r>
                        <a:rPr sz="1100" spc="-10">
                          <a:latin typeface="Calibri"/>
                          <a:cs typeface="Calibri"/>
                        </a:rPr>
                        <a:t>44,575.47</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66487">
                <a:tc>
                  <a:txBody>
                    <a:bodyPr/>
                    <a:lstStyle/>
                    <a:p>
                      <a:pPr marL="11430" algn="ctr">
                        <a:lnSpc>
                          <a:spcPts val="1270"/>
                        </a:lnSpc>
                      </a:pPr>
                      <a:r>
                        <a:rPr sz="1100" spc="-25">
                          <a:latin typeface="Calibri"/>
                          <a:cs typeface="Calibri"/>
                        </a:rPr>
                        <a:t>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Nutrition</a:t>
                      </a:r>
                      <a:r>
                        <a:rPr sz="1100" spc="-5">
                          <a:latin typeface="Calibri"/>
                          <a:cs typeface="Calibri"/>
                        </a:rPr>
                        <a:t> </a:t>
                      </a:r>
                      <a:r>
                        <a:rPr sz="1100" spc="-10">
                          <a:latin typeface="Calibri"/>
                          <a:cs typeface="Calibri"/>
                        </a:rPr>
                        <a:t>Services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21,607.22</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23,163.82</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25,276.13</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70,047.17</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66487">
                <a:tc>
                  <a:txBody>
                    <a:bodyPr/>
                    <a:lstStyle/>
                    <a:p>
                      <a:pPr marL="11430" algn="ctr">
                        <a:lnSpc>
                          <a:spcPts val="1270"/>
                        </a:lnSpc>
                      </a:pPr>
                      <a:r>
                        <a:rPr sz="1100" spc="-25">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Breastfeeding</a:t>
                      </a:r>
                      <a:r>
                        <a:rPr sz="1100" spc="-35">
                          <a:latin typeface="Calibri"/>
                          <a:cs typeface="Calibri"/>
                        </a:rPr>
                        <a:t> </a:t>
                      </a:r>
                      <a:r>
                        <a:rPr sz="1100" spc="-10">
                          <a:latin typeface="Calibri"/>
                          <a:cs typeface="Calibri"/>
                        </a:rPr>
                        <a:t>Promotion</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11,785.75</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12,634.82</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13,786.98</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38,207.55</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69048">
                <a:tc>
                  <a:txBody>
                    <a:bodyPr/>
                    <a:lstStyle/>
                    <a:p>
                      <a:pPr marL="11430" algn="ctr">
                        <a:lnSpc>
                          <a:spcPts val="1210"/>
                        </a:lnSpc>
                      </a:pPr>
                      <a:r>
                        <a:rPr sz="1100" spc="-25">
                          <a:latin typeface="Calibri"/>
                          <a:cs typeface="Calibri"/>
                        </a:rPr>
                        <a:t>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3495">
                        <a:lnSpc>
                          <a:spcPts val="1210"/>
                        </a:lnSpc>
                      </a:pPr>
                      <a:r>
                        <a:rPr sz="1100">
                          <a:latin typeface="Calibri"/>
                          <a:cs typeface="Calibri"/>
                        </a:rPr>
                        <a:t>General</a:t>
                      </a:r>
                      <a:r>
                        <a:rPr sz="1100" spc="-35">
                          <a:latin typeface="Calibri"/>
                          <a:cs typeface="Calibri"/>
                        </a:rPr>
                        <a:t> </a:t>
                      </a:r>
                      <a:r>
                        <a:rPr sz="1100" spc="-10">
                          <a:latin typeface="Calibri"/>
                          <a:cs typeface="Calibri"/>
                        </a:rPr>
                        <a:t>Administration</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12065" algn="ctr">
                        <a:lnSpc>
                          <a:spcPts val="1210"/>
                        </a:lnSpc>
                        <a:tabLst>
                          <a:tab pos="1445895" algn="l"/>
                        </a:tabLst>
                      </a:pPr>
                      <a:r>
                        <a:rPr sz="1100" spc="-50">
                          <a:latin typeface="Calibri"/>
                          <a:cs typeface="Calibri"/>
                        </a:rPr>
                        <a:t>$</a:t>
                      </a:r>
                      <a:r>
                        <a:rPr sz="1100">
                          <a:latin typeface="Calibri"/>
                          <a:cs typeface="Calibri"/>
                        </a:rPr>
                        <a:t>	</a:t>
                      </a:r>
                      <a:r>
                        <a:rPr sz="1100" spc="-10">
                          <a:latin typeface="Calibri"/>
                          <a:cs typeface="Calibri"/>
                        </a:rPr>
                        <a:t>22,261.98</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12065" algn="ctr">
                        <a:lnSpc>
                          <a:spcPts val="1210"/>
                        </a:lnSpc>
                        <a:tabLst>
                          <a:tab pos="1445895" algn="l"/>
                        </a:tabLst>
                      </a:pPr>
                      <a:r>
                        <a:rPr sz="1100" spc="-50">
                          <a:latin typeface="Calibri"/>
                          <a:cs typeface="Calibri"/>
                        </a:rPr>
                        <a:t>$</a:t>
                      </a:r>
                      <a:r>
                        <a:rPr sz="1100">
                          <a:latin typeface="Calibri"/>
                          <a:cs typeface="Calibri"/>
                        </a:rPr>
                        <a:t>	</a:t>
                      </a:r>
                      <a:r>
                        <a:rPr sz="1100" spc="-10">
                          <a:latin typeface="Calibri"/>
                          <a:cs typeface="Calibri"/>
                        </a:rPr>
                        <a:t>23,865.75</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12065" algn="ctr">
                        <a:lnSpc>
                          <a:spcPts val="1210"/>
                        </a:lnSpc>
                        <a:tabLst>
                          <a:tab pos="1445895" algn="l"/>
                        </a:tabLst>
                      </a:pPr>
                      <a:r>
                        <a:rPr sz="1100" spc="-50">
                          <a:latin typeface="Calibri"/>
                          <a:cs typeface="Calibri"/>
                        </a:rPr>
                        <a:t>$</a:t>
                      </a:r>
                      <a:r>
                        <a:rPr sz="1100">
                          <a:latin typeface="Calibri"/>
                          <a:cs typeface="Calibri"/>
                        </a:rPr>
                        <a:t>	</a:t>
                      </a:r>
                      <a:r>
                        <a:rPr sz="1100" spc="-10">
                          <a:latin typeface="Calibri"/>
                          <a:cs typeface="Calibri"/>
                        </a:rPr>
                        <a:t>26,042.08</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12065" algn="ctr">
                        <a:lnSpc>
                          <a:spcPts val="1210"/>
                        </a:lnSpc>
                        <a:tabLst>
                          <a:tab pos="1445895" algn="l"/>
                        </a:tabLst>
                      </a:pPr>
                      <a:r>
                        <a:rPr sz="1100" spc="-50">
                          <a:latin typeface="Calibri"/>
                          <a:cs typeface="Calibri"/>
                        </a:rPr>
                        <a:t>$</a:t>
                      </a:r>
                      <a:r>
                        <a:rPr sz="1100">
                          <a:latin typeface="Calibri"/>
                          <a:cs typeface="Calibri"/>
                        </a:rPr>
                        <a:t>	</a:t>
                      </a:r>
                      <a:r>
                        <a:rPr sz="1100" spc="-10">
                          <a:latin typeface="Calibri"/>
                          <a:cs typeface="Calibri"/>
                        </a:rPr>
                        <a:t>72,169.81</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r h="169048">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62405">
                        <a:lnSpc>
                          <a:spcPts val="1220"/>
                        </a:lnSpc>
                      </a:pPr>
                      <a:r>
                        <a:rPr sz="1100" b="1">
                          <a:latin typeface="Calibri"/>
                          <a:cs typeface="Calibri"/>
                        </a:rPr>
                        <a:t>TOTAL WIC </a:t>
                      </a:r>
                      <a:r>
                        <a:rPr sz="1100" b="1" spc="-10">
                          <a:latin typeface="Calibri"/>
                          <a:cs typeface="Calibri"/>
                        </a:rPr>
                        <a:t>PROGRAM</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71120">
                        <a:lnSpc>
                          <a:spcPts val="1220"/>
                        </a:lnSpc>
                        <a:tabLst>
                          <a:tab pos="1889760"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12065" algn="ctr">
                        <a:lnSpc>
                          <a:spcPts val="1220"/>
                        </a:lnSpc>
                        <a:tabLst>
                          <a:tab pos="1445895" algn="l"/>
                        </a:tabLst>
                      </a:pPr>
                      <a:r>
                        <a:rPr sz="1100" spc="-50">
                          <a:latin typeface="Calibri"/>
                          <a:cs typeface="Calibri"/>
                        </a:rPr>
                        <a:t>$</a:t>
                      </a:r>
                      <a:r>
                        <a:rPr sz="1100">
                          <a:latin typeface="Calibri"/>
                          <a:cs typeface="Calibri"/>
                        </a:rPr>
                        <a:t>	</a:t>
                      </a:r>
                      <a:r>
                        <a:rPr sz="1100" spc="-10">
                          <a:latin typeface="Calibri"/>
                          <a:cs typeface="Calibri"/>
                        </a:rPr>
                        <a:t>69,405.00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92D050"/>
                    </a:solidFill>
                  </a:tcPr>
                </a:tc>
                <a:tc>
                  <a:txBody>
                    <a:bodyPr/>
                    <a:lstStyle/>
                    <a:p>
                      <a:pPr marL="12065" algn="ctr">
                        <a:lnSpc>
                          <a:spcPts val="1220"/>
                        </a:lnSpc>
                        <a:tabLst>
                          <a:tab pos="1445895" algn="l"/>
                        </a:tabLst>
                      </a:pPr>
                      <a:r>
                        <a:rPr sz="1100" spc="-50">
                          <a:latin typeface="Calibri"/>
                          <a:cs typeface="Calibri"/>
                        </a:rPr>
                        <a:t>$</a:t>
                      </a:r>
                      <a:r>
                        <a:rPr sz="1100">
                          <a:latin typeface="Calibri"/>
                          <a:cs typeface="Calibri"/>
                        </a:rPr>
                        <a:t>	</a:t>
                      </a:r>
                      <a:r>
                        <a:rPr sz="1100" spc="-10">
                          <a:latin typeface="Calibri"/>
                          <a:cs typeface="Calibri"/>
                        </a:rPr>
                        <a:t>74,405.00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92D050"/>
                    </a:solidFill>
                  </a:tcPr>
                </a:tc>
                <a:tc>
                  <a:txBody>
                    <a:bodyPr/>
                    <a:lstStyle/>
                    <a:p>
                      <a:pPr marL="12065" algn="ctr">
                        <a:lnSpc>
                          <a:spcPts val="1220"/>
                        </a:lnSpc>
                        <a:tabLst>
                          <a:tab pos="1445895" algn="l"/>
                        </a:tabLst>
                      </a:pPr>
                      <a:r>
                        <a:rPr sz="1100" spc="-50">
                          <a:latin typeface="Calibri"/>
                          <a:cs typeface="Calibri"/>
                        </a:rPr>
                        <a:t>$</a:t>
                      </a:r>
                      <a:r>
                        <a:rPr sz="1100">
                          <a:latin typeface="Calibri"/>
                          <a:cs typeface="Calibri"/>
                        </a:rPr>
                        <a:t>	</a:t>
                      </a:r>
                      <a:r>
                        <a:rPr sz="1100" spc="-10">
                          <a:latin typeface="Calibri"/>
                          <a:cs typeface="Calibri"/>
                        </a:rPr>
                        <a:t>81,190.00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92D050"/>
                    </a:solidFill>
                  </a:tcPr>
                </a:tc>
                <a:tc>
                  <a:txBody>
                    <a:bodyPr/>
                    <a:lstStyle/>
                    <a:p>
                      <a:pPr marL="9525" algn="ctr">
                        <a:lnSpc>
                          <a:spcPts val="1220"/>
                        </a:lnSpc>
                        <a:tabLst>
                          <a:tab pos="1376045" algn="l"/>
                        </a:tabLst>
                      </a:pPr>
                      <a:r>
                        <a:rPr sz="1100" spc="-50">
                          <a:latin typeface="Calibri"/>
                          <a:cs typeface="Calibri"/>
                        </a:rPr>
                        <a:t>$</a:t>
                      </a:r>
                      <a:r>
                        <a:rPr sz="1100">
                          <a:latin typeface="Calibri"/>
                          <a:cs typeface="Calibri"/>
                        </a:rPr>
                        <a:t>	</a:t>
                      </a:r>
                      <a:r>
                        <a:rPr sz="1100" spc="-10">
                          <a:latin typeface="Calibri"/>
                          <a:cs typeface="Calibri"/>
                        </a:rPr>
                        <a:t>225,000.00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92D050"/>
                    </a:solidFill>
                  </a:tcPr>
                </a:tc>
                <a:extLst>
                  <a:ext uri="{0D108BD9-81ED-4DB2-BD59-A6C34878D82A}">
                    <a16:rowId xmlns:a16="http://schemas.microsoft.com/office/drawing/2014/main" val="10007"/>
                  </a:ext>
                </a:extLst>
              </a:tr>
              <a:tr h="166487">
                <a:tc>
                  <a:txBody>
                    <a:bodyPr/>
                    <a:lstStyle/>
                    <a:p>
                      <a:pPr marL="11430" algn="ctr">
                        <a:lnSpc>
                          <a:spcPts val="1270"/>
                        </a:lnSpc>
                      </a:pPr>
                      <a:r>
                        <a:rPr sz="1100" b="1" spc="-25">
                          <a:latin typeface="Calibri"/>
                          <a:cs typeface="Calibri"/>
                        </a:rPr>
                        <a:t>D.</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gridSpan="6">
                  <a:txBody>
                    <a:bodyPr/>
                    <a:lstStyle/>
                    <a:p>
                      <a:pPr marL="23495">
                        <a:lnSpc>
                          <a:spcPts val="1270"/>
                        </a:lnSpc>
                      </a:pPr>
                      <a:r>
                        <a:rPr sz="1100" b="1" spc="-10">
                          <a:latin typeface="Calibri"/>
                          <a:cs typeface="Calibri"/>
                        </a:rPr>
                        <a:t>CERTIFICATE</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1200246">
                <a:tc gridSpan="7">
                  <a:txBody>
                    <a:bodyPr/>
                    <a:lstStyle/>
                    <a:p>
                      <a:pPr marL="23495" marR="2586990">
                        <a:lnSpc>
                          <a:spcPct val="108800"/>
                        </a:lnSpc>
                        <a:spcBef>
                          <a:spcPts val="695"/>
                        </a:spcBef>
                      </a:pPr>
                      <a:r>
                        <a:rPr sz="1100">
                          <a:latin typeface="Calibri"/>
                          <a:cs typeface="Calibri"/>
                        </a:rPr>
                        <a:t>I</a:t>
                      </a:r>
                      <a:r>
                        <a:rPr sz="1100" spc="-10">
                          <a:latin typeface="Calibri"/>
                          <a:cs typeface="Calibri"/>
                        </a:rPr>
                        <a:t> </a:t>
                      </a:r>
                      <a:r>
                        <a:rPr sz="1100">
                          <a:latin typeface="Calibri"/>
                          <a:cs typeface="Calibri"/>
                        </a:rPr>
                        <a:t>certify</a:t>
                      </a:r>
                      <a:r>
                        <a:rPr sz="1100" spc="-5">
                          <a:latin typeface="Calibri"/>
                          <a:cs typeface="Calibri"/>
                        </a:rPr>
                        <a:t> </a:t>
                      </a:r>
                      <a:r>
                        <a:rPr sz="1100">
                          <a:latin typeface="Calibri"/>
                          <a:cs typeface="Calibri"/>
                        </a:rPr>
                        <a:t>to</a:t>
                      </a:r>
                      <a:r>
                        <a:rPr sz="1100" spc="5">
                          <a:latin typeface="Calibri"/>
                          <a:cs typeface="Calibri"/>
                        </a:rPr>
                        <a:t> </a:t>
                      </a:r>
                      <a:r>
                        <a:rPr sz="1100">
                          <a:latin typeface="Calibri"/>
                          <a:cs typeface="Calibri"/>
                        </a:rPr>
                        <a:t>the best of my</a:t>
                      </a:r>
                      <a:r>
                        <a:rPr sz="1100" spc="-10">
                          <a:latin typeface="Calibri"/>
                          <a:cs typeface="Calibri"/>
                        </a:rPr>
                        <a:t> </a:t>
                      </a:r>
                      <a:r>
                        <a:rPr sz="1100">
                          <a:latin typeface="Calibri"/>
                          <a:cs typeface="Calibri"/>
                        </a:rPr>
                        <a:t>knowledge and</a:t>
                      </a:r>
                      <a:r>
                        <a:rPr sz="1100" spc="-15">
                          <a:latin typeface="Calibri"/>
                          <a:cs typeface="Calibri"/>
                        </a:rPr>
                        <a:t> </a:t>
                      </a:r>
                      <a:r>
                        <a:rPr sz="1100">
                          <a:latin typeface="Calibri"/>
                          <a:cs typeface="Calibri"/>
                        </a:rPr>
                        <a:t>belief that the report is true,</a:t>
                      </a:r>
                      <a:r>
                        <a:rPr sz="1100" spc="-5">
                          <a:latin typeface="Calibri"/>
                          <a:cs typeface="Calibri"/>
                        </a:rPr>
                        <a:t> </a:t>
                      </a:r>
                      <a:r>
                        <a:rPr sz="1100">
                          <a:latin typeface="Calibri"/>
                          <a:cs typeface="Calibri"/>
                        </a:rPr>
                        <a:t>complete and</a:t>
                      </a:r>
                      <a:r>
                        <a:rPr sz="1100" spc="-10">
                          <a:latin typeface="Calibri"/>
                          <a:cs typeface="Calibri"/>
                        </a:rPr>
                        <a:t> </a:t>
                      </a:r>
                      <a:r>
                        <a:rPr sz="1100">
                          <a:latin typeface="Calibri"/>
                          <a:cs typeface="Calibri"/>
                        </a:rPr>
                        <a:t>accurate,</a:t>
                      </a:r>
                      <a:r>
                        <a:rPr sz="1100" spc="-5">
                          <a:latin typeface="Calibri"/>
                          <a:cs typeface="Calibri"/>
                        </a:rPr>
                        <a:t> </a:t>
                      </a:r>
                      <a:r>
                        <a:rPr sz="1100">
                          <a:latin typeface="Calibri"/>
                          <a:cs typeface="Calibri"/>
                        </a:rPr>
                        <a:t>and</a:t>
                      </a:r>
                      <a:r>
                        <a:rPr sz="1100" spc="-10">
                          <a:latin typeface="Calibri"/>
                          <a:cs typeface="Calibri"/>
                        </a:rPr>
                        <a:t> </a:t>
                      </a:r>
                      <a:r>
                        <a:rPr sz="1100">
                          <a:latin typeface="Calibri"/>
                          <a:cs typeface="Calibri"/>
                        </a:rPr>
                        <a:t>the</a:t>
                      </a:r>
                      <a:r>
                        <a:rPr sz="1100" spc="-5">
                          <a:latin typeface="Calibri"/>
                          <a:cs typeface="Calibri"/>
                        </a:rPr>
                        <a:t> </a:t>
                      </a:r>
                      <a:r>
                        <a:rPr sz="1100">
                          <a:latin typeface="Calibri"/>
                          <a:cs typeface="Calibri"/>
                        </a:rPr>
                        <a:t>expenditures, disbursements</a:t>
                      </a:r>
                      <a:r>
                        <a:rPr sz="1100" spc="-5">
                          <a:latin typeface="Calibri"/>
                          <a:cs typeface="Calibri"/>
                        </a:rPr>
                        <a:t> </a:t>
                      </a:r>
                      <a:r>
                        <a:rPr sz="1100">
                          <a:latin typeface="Calibri"/>
                          <a:cs typeface="Calibri"/>
                        </a:rPr>
                        <a:t>and</a:t>
                      </a:r>
                      <a:r>
                        <a:rPr sz="1100" spc="-10">
                          <a:latin typeface="Calibri"/>
                          <a:cs typeface="Calibri"/>
                        </a:rPr>
                        <a:t> </a:t>
                      </a:r>
                      <a:r>
                        <a:rPr sz="1100">
                          <a:latin typeface="Calibri"/>
                          <a:cs typeface="Calibri"/>
                        </a:rPr>
                        <a:t>cash</a:t>
                      </a:r>
                      <a:r>
                        <a:rPr sz="1100" spc="-10">
                          <a:latin typeface="Calibri"/>
                          <a:cs typeface="Calibri"/>
                        </a:rPr>
                        <a:t> </a:t>
                      </a:r>
                      <a:r>
                        <a:rPr sz="1100">
                          <a:latin typeface="Calibri"/>
                          <a:cs typeface="Calibri"/>
                        </a:rPr>
                        <a:t>receipts</a:t>
                      </a:r>
                      <a:r>
                        <a:rPr sz="1100" spc="-5">
                          <a:latin typeface="Calibri"/>
                          <a:cs typeface="Calibri"/>
                        </a:rPr>
                        <a:t> </a:t>
                      </a:r>
                      <a:r>
                        <a:rPr sz="1100">
                          <a:latin typeface="Calibri"/>
                          <a:cs typeface="Calibri"/>
                        </a:rPr>
                        <a:t>are for</a:t>
                      </a:r>
                      <a:r>
                        <a:rPr sz="1100" spc="5">
                          <a:latin typeface="Calibri"/>
                          <a:cs typeface="Calibri"/>
                        </a:rPr>
                        <a:t> </a:t>
                      </a:r>
                      <a:r>
                        <a:rPr sz="1100">
                          <a:latin typeface="Calibri"/>
                          <a:cs typeface="Calibri"/>
                        </a:rPr>
                        <a:t>the purposes</a:t>
                      </a:r>
                      <a:r>
                        <a:rPr sz="1100" spc="-5">
                          <a:latin typeface="Calibri"/>
                          <a:cs typeface="Calibri"/>
                        </a:rPr>
                        <a:t> </a:t>
                      </a:r>
                      <a:r>
                        <a:rPr sz="1100">
                          <a:latin typeface="Calibri"/>
                          <a:cs typeface="Calibri"/>
                        </a:rPr>
                        <a:t>and</a:t>
                      </a:r>
                      <a:r>
                        <a:rPr sz="1100" spc="-10">
                          <a:latin typeface="Calibri"/>
                          <a:cs typeface="Calibri"/>
                        </a:rPr>
                        <a:t> </a:t>
                      </a:r>
                      <a:r>
                        <a:rPr sz="1100">
                          <a:latin typeface="Calibri"/>
                          <a:cs typeface="Calibri"/>
                        </a:rPr>
                        <a:t>objectives</a:t>
                      </a:r>
                      <a:r>
                        <a:rPr sz="1100" spc="-5">
                          <a:latin typeface="Calibri"/>
                          <a:cs typeface="Calibri"/>
                        </a:rPr>
                        <a:t> </a:t>
                      </a:r>
                      <a:r>
                        <a:rPr sz="1100">
                          <a:latin typeface="Calibri"/>
                          <a:cs typeface="Calibri"/>
                        </a:rPr>
                        <a:t>set</a:t>
                      </a:r>
                      <a:r>
                        <a:rPr sz="1100" spc="5">
                          <a:latin typeface="Calibri"/>
                          <a:cs typeface="Calibri"/>
                        </a:rPr>
                        <a:t> </a:t>
                      </a:r>
                      <a:r>
                        <a:rPr sz="1100" spc="-10">
                          <a:latin typeface="Calibri"/>
                          <a:cs typeface="Calibri"/>
                        </a:rPr>
                        <a:t>forth </a:t>
                      </a:r>
                      <a:r>
                        <a:rPr sz="1100">
                          <a:latin typeface="Calibri"/>
                          <a:cs typeface="Calibri"/>
                        </a:rPr>
                        <a:t>in</a:t>
                      </a:r>
                      <a:r>
                        <a:rPr sz="1100" spc="-10">
                          <a:latin typeface="Calibri"/>
                          <a:cs typeface="Calibri"/>
                        </a:rPr>
                        <a:t> </a:t>
                      </a:r>
                      <a:r>
                        <a:rPr sz="1100">
                          <a:latin typeface="Calibri"/>
                          <a:cs typeface="Calibri"/>
                        </a:rPr>
                        <a:t>the terms</a:t>
                      </a:r>
                      <a:r>
                        <a:rPr sz="1100" spc="5">
                          <a:latin typeface="Calibri"/>
                          <a:cs typeface="Calibri"/>
                        </a:rPr>
                        <a:t> </a:t>
                      </a:r>
                      <a:r>
                        <a:rPr sz="1100">
                          <a:latin typeface="Calibri"/>
                          <a:cs typeface="Calibri"/>
                        </a:rPr>
                        <a:t>and</a:t>
                      </a:r>
                      <a:r>
                        <a:rPr sz="1100" spc="-10">
                          <a:latin typeface="Calibri"/>
                          <a:cs typeface="Calibri"/>
                        </a:rPr>
                        <a:t> </a:t>
                      </a:r>
                      <a:r>
                        <a:rPr sz="1100">
                          <a:latin typeface="Calibri"/>
                          <a:cs typeface="Calibri"/>
                        </a:rPr>
                        <a:t>conditions</a:t>
                      </a:r>
                      <a:r>
                        <a:rPr sz="1100" spc="5">
                          <a:latin typeface="Calibri"/>
                          <a:cs typeface="Calibri"/>
                        </a:rPr>
                        <a:t> </a:t>
                      </a:r>
                      <a:r>
                        <a:rPr sz="1100">
                          <a:latin typeface="Calibri"/>
                          <a:cs typeface="Calibri"/>
                        </a:rPr>
                        <a:t>of the</a:t>
                      </a:r>
                      <a:r>
                        <a:rPr sz="1100" spc="5">
                          <a:latin typeface="Calibri"/>
                          <a:cs typeface="Calibri"/>
                        </a:rPr>
                        <a:t> </a:t>
                      </a:r>
                      <a:r>
                        <a:rPr sz="1100">
                          <a:latin typeface="Calibri"/>
                          <a:cs typeface="Calibri"/>
                        </a:rPr>
                        <a:t>federal award. I</a:t>
                      </a:r>
                      <a:r>
                        <a:rPr sz="1100" spc="-5">
                          <a:latin typeface="Calibri"/>
                          <a:cs typeface="Calibri"/>
                        </a:rPr>
                        <a:t> </a:t>
                      </a:r>
                      <a:r>
                        <a:rPr sz="1100">
                          <a:latin typeface="Calibri"/>
                          <a:cs typeface="Calibri"/>
                        </a:rPr>
                        <a:t>am</a:t>
                      </a:r>
                      <a:r>
                        <a:rPr sz="1100" spc="10">
                          <a:latin typeface="Calibri"/>
                          <a:cs typeface="Calibri"/>
                        </a:rPr>
                        <a:t> </a:t>
                      </a:r>
                      <a:r>
                        <a:rPr sz="1100">
                          <a:latin typeface="Calibri"/>
                          <a:cs typeface="Calibri"/>
                        </a:rPr>
                        <a:t>aware that</a:t>
                      </a:r>
                      <a:r>
                        <a:rPr sz="1100" spc="10">
                          <a:latin typeface="Calibri"/>
                          <a:cs typeface="Calibri"/>
                        </a:rPr>
                        <a:t> </a:t>
                      </a:r>
                      <a:r>
                        <a:rPr sz="1100">
                          <a:latin typeface="Calibri"/>
                          <a:cs typeface="Calibri"/>
                        </a:rPr>
                        <a:t>any</a:t>
                      </a:r>
                      <a:r>
                        <a:rPr sz="1100" spc="-5">
                          <a:latin typeface="Calibri"/>
                          <a:cs typeface="Calibri"/>
                        </a:rPr>
                        <a:t> </a:t>
                      </a:r>
                      <a:r>
                        <a:rPr sz="1100">
                          <a:latin typeface="Calibri"/>
                          <a:cs typeface="Calibri"/>
                        </a:rPr>
                        <a:t>false,</a:t>
                      </a:r>
                      <a:r>
                        <a:rPr sz="1100" spc="5">
                          <a:latin typeface="Calibri"/>
                          <a:cs typeface="Calibri"/>
                        </a:rPr>
                        <a:t> </a:t>
                      </a:r>
                      <a:r>
                        <a:rPr sz="1100">
                          <a:latin typeface="Calibri"/>
                          <a:cs typeface="Calibri"/>
                        </a:rPr>
                        <a:t>fictitious or</a:t>
                      </a:r>
                      <a:r>
                        <a:rPr sz="1100" spc="10">
                          <a:latin typeface="Calibri"/>
                          <a:cs typeface="Calibri"/>
                        </a:rPr>
                        <a:t> </a:t>
                      </a:r>
                      <a:r>
                        <a:rPr sz="1100">
                          <a:latin typeface="Calibri"/>
                          <a:cs typeface="Calibri"/>
                        </a:rPr>
                        <a:t>fraudulent</a:t>
                      </a:r>
                      <a:r>
                        <a:rPr sz="1100" spc="10">
                          <a:latin typeface="Calibri"/>
                          <a:cs typeface="Calibri"/>
                        </a:rPr>
                        <a:t> </a:t>
                      </a:r>
                      <a:r>
                        <a:rPr sz="1100">
                          <a:latin typeface="Calibri"/>
                          <a:cs typeface="Calibri"/>
                        </a:rPr>
                        <a:t>information, or</a:t>
                      </a:r>
                      <a:r>
                        <a:rPr sz="1100" spc="15">
                          <a:latin typeface="Calibri"/>
                          <a:cs typeface="Calibri"/>
                        </a:rPr>
                        <a:t> </a:t>
                      </a:r>
                      <a:r>
                        <a:rPr sz="1100">
                          <a:latin typeface="Calibri"/>
                          <a:cs typeface="Calibri"/>
                        </a:rPr>
                        <a:t>the omission</a:t>
                      </a:r>
                      <a:r>
                        <a:rPr sz="1100" spc="-5">
                          <a:latin typeface="Calibri"/>
                          <a:cs typeface="Calibri"/>
                        </a:rPr>
                        <a:t> </a:t>
                      </a:r>
                      <a:r>
                        <a:rPr sz="1100">
                          <a:latin typeface="Calibri"/>
                          <a:cs typeface="Calibri"/>
                        </a:rPr>
                        <a:t>of any material fact,</a:t>
                      </a:r>
                      <a:r>
                        <a:rPr sz="1100" spc="5">
                          <a:latin typeface="Calibri"/>
                          <a:cs typeface="Calibri"/>
                        </a:rPr>
                        <a:t> </a:t>
                      </a:r>
                      <a:r>
                        <a:rPr sz="1100">
                          <a:latin typeface="Calibri"/>
                          <a:cs typeface="Calibri"/>
                        </a:rPr>
                        <a:t>may</a:t>
                      </a:r>
                      <a:r>
                        <a:rPr sz="1100" spc="-5">
                          <a:latin typeface="Calibri"/>
                          <a:cs typeface="Calibri"/>
                        </a:rPr>
                        <a:t> </a:t>
                      </a:r>
                      <a:r>
                        <a:rPr sz="1100">
                          <a:latin typeface="Calibri"/>
                          <a:cs typeface="Calibri"/>
                        </a:rPr>
                        <a:t>subject</a:t>
                      </a:r>
                      <a:r>
                        <a:rPr sz="1100" spc="10">
                          <a:latin typeface="Calibri"/>
                          <a:cs typeface="Calibri"/>
                        </a:rPr>
                        <a:t> </a:t>
                      </a:r>
                      <a:r>
                        <a:rPr sz="1100">
                          <a:latin typeface="Calibri"/>
                          <a:cs typeface="Calibri"/>
                        </a:rPr>
                        <a:t>me to</a:t>
                      </a:r>
                      <a:r>
                        <a:rPr sz="1100" spc="15">
                          <a:latin typeface="Calibri"/>
                          <a:cs typeface="Calibri"/>
                        </a:rPr>
                        <a:t> </a:t>
                      </a:r>
                      <a:r>
                        <a:rPr sz="1100">
                          <a:latin typeface="Calibri"/>
                          <a:cs typeface="Calibri"/>
                        </a:rPr>
                        <a:t>criminal, civil </a:t>
                      </a:r>
                      <a:r>
                        <a:rPr sz="1100" spc="-25">
                          <a:latin typeface="Calibri"/>
                          <a:cs typeface="Calibri"/>
                        </a:rPr>
                        <a:t>or </a:t>
                      </a:r>
                      <a:r>
                        <a:rPr sz="1100">
                          <a:latin typeface="Calibri"/>
                          <a:cs typeface="Calibri"/>
                        </a:rPr>
                        <a:t>administrative</a:t>
                      </a:r>
                      <a:r>
                        <a:rPr sz="1100" spc="-5">
                          <a:latin typeface="Calibri"/>
                          <a:cs typeface="Calibri"/>
                        </a:rPr>
                        <a:t> </a:t>
                      </a:r>
                      <a:r>
                        <a:rPr sz="1100">
                          <a:latin typeface="Calibri"/>
                          <a:cs typeface="Calibri"/>
                        </a:rPr>
                        <a:t>penalties for</a:t>
                      </a:r>
                      <a:r>
                        <a:rPr sz="1100" spc="10">
                          <a:latin typeface="Calibri"/>
                          <a:cs typeface="Calibri"/>
                        </a:rPr>
                        <a:t> </a:t>
                      </a:r>
                      <a:r>
                        <a:rPr sz="1100">
                          <a:latin typeface="Calibri"/>
                          <a:cs typeface="Calibri"/>
                        </a:rPr>
                        <a:t>fraud, false statements, false claims or</a:t>
                      </a:r>
                      <a:r>
                        <a:rPr sz="1100" spc="5">
                          <a:latin typeface="Calibri"/>
                          <a:cs typeface="Calibri"/>
                        </a:rPr>
                        <a:t> </a:t>
                      </a:r>
                      <a:r>
                        <a:rPr sz="1100">
                          <a:latin typeface="Calibri"/>
                          <a:cs typeface="Calibri"/>
                        </a:rPr>
                        <a:t>otherwise.</a:t>
                      </a:r>
                      <a:r>
                        <a:rPr sz="1100" spc="-5">
                          <a:latin typeface="Calibri"/>
                          <a:cs typeface="Calibri"/>
                        </a:rPr>
                        <a:t> </a:t>
                      </a:r>
                      <a:r>
                        <a:rPr sz="1100">
                          <a:latin typeface="Calibri"/>
                          <a:cs typeface="Calibri"/>
                        </a:rPr>
                        <a:t>(2</a:t>
                      </a:r>
                      <a:r>
                        <a:rPr sz="1100" spc="-10">
                          <a:latin typeface="Calibri"/>
                          <a:cs typeface="Calibri"/>
                        </a:rPr>
                        <a:t> </a:t>
                      </a:r>
                      <a:r>
                        <a:rPr sz="1100">
                          <a:latin typeface="Calibri"/>
                          <a:cs typeface="Calibri"/>
                        </a:rPr>
                        <a:t>CFR</a:t>
                      </a:r>
                      <a:r>
                        <a:rPr sz="1100" spc="-10">
                          <a:latin typeface="Calibri"/>
                          <a:cs typeface="Calibri"/>
                        </a:rPr>
                        <a:t> 200.415)</a:t>
                      </a:r>
                      <a:endParaRPr sz="1100">
                        <a:latin typeface="Calibri"/>
                        <a:cs typeface="Calibri"/>
                      </a:endParaRPr>
                    </a:p>
                    <a:p>
                      <a:pPr>
                        <a:lnSpc>
                          <a:spcPct val="100000"/>
                        </a:lnSpc>
                        <a:spcBef>
                          <a:spcPts val="285"/>
                        </a:spcBef>
                      </a:pPr>
                      <a:endParaRPr sz="1100">
                        <a:latin typeface="Times New Roman"/>
                        <a:cs typeface="Times New Roman"/>
                      </a:endParaRPr>
                    </a:p>
                    <a:p>
                      <a:pPr marL="283210">
                        <a:lnSpc>
                          <a:spcPct val="100000"/>
                        </a:lnSpc>
                        <a:spcBef>
                          <a:spcPts val="5"/>
                        </a:spcBef>
                        <a:tabLst>
                          <a:tab pos="3081655" algn="l"/>
                          <a:tab pos="8427720" algn="l"/>
                          <a:tab pos="12058015" algn="l"/>
                        </a:tabLst>
                      </a:pPr>
                      <a:r>
                        <a:rPr sz="1100">
                          <a:latin typeface="Calibri"/>
                          <a:cs typeface="Calibri"/>
                        </a:rPr>
                        <a:t>John</a:t>
                      </a:r>
                      <a:r>
                        <a:rPr sz="1100" spc="-5">
                          <a:latin typeface="Calibri"/>
                          <a:cs typeface="Calibri"/>
                        </a:rPr>
                        <a:t> </a:t>
                      </a:r>
                      <a:r>
                        <a:rPr sz="1100" spc="-10">
                          <a:latin typeface="Calibri"/>
                          <a:cs typeface="Calibri"/>
                        </a:rPr>
                        <a:t>Smith</a:t>
                      </a:r>
                      <a:r>
                        <a:rPr sz="1100">
                          <a:latin typeface="Calibri"/>
                          <a:cs typeface="Calibri"/>
                        </a:rPr>
                        <a:t>	</a:t>
                      </a:r>
                      <a:r>
                        <a:rPr sz="1100" spc="-20">
                          <a:latin typeface="Calibri"/>
                          <a:cs typeface="Calibri"/>
                        </a:rPr>
                        <a:t>555-555-5555</a:t>
                      </a:r>
                      <a:r>
                        <a:rPr sz="1100">
                          <a:latin typeface="Calibri"/>
                          <a:cs typeface="Calibri"/>
                        </a:rPr>
                        <a:t>	</a:t>
                      </a:r>
                      <a:r>
                        <a:rPr sz="1100" i="1">
                          <a:latin typeface="Calibri"/>
                          <a:cs typeface="Calibri"/>
                        </a:rPr>
                        <a:t>Sarah</a:t>
                      </a:r>
                      <a:r>
                        <a:rPr sz="1100" i="1" spc="-10">
                          <a:latin typeface="Calibri"/>
                          <a:cs typeface="Calibri"/>
                        </a:rPr>
                        <a:t> Shane</a:t>
                      </a:r>
                      <a:r>
                        <a:rPr sz="1100" i="1">
                          <a:latin typeface="Calibri"/>
                          <a:cs typeface="Calibri"/>
                        </a:rPr>
                        <a:t>	</a:t>
                      </a:r>
                      <a:r>
                        <a:rPr sz="1100" spc="-10">
                          <a:latin typeface="Calibri"/>
                          <a:cs typeface="Calibri"/>
                        </a:rPr>
                        <a:t>8/15/2025</a:t>
                      </a:r>
                      <a:endParaRPr sz="1100">
                        <a:latin typeface="Calibri"/>
                        <a:cs typeface="Calibri"/>
                      </a:endParaRPr>
                    </a:p>
                    <a:p>
                      <a:pPr marL="283210">
                        <a:lnSpc>
                          <a:spcPct val="100000"/>
                        </a:lnSpc>
                        <a:spcBef>
                          <a:spcPts val="55"/>
                        </a:spcBef>
                        <a:tabLst>
                          <a:tab pos="3686175" algn="l"/>
                          <a:tab pos="8427720" algn="l"/>
                          <a:tab pos="12347575" algn="l"/>
                        </a:tabLst>
                      </a:pPr>
                      <a:r>
                        <a:rPr sz="1100" b="1">
                          <a:latin typeface="Calibri"/>
                          <a:cs typeface="Calibri"/>
                        </a:rPr>
                        <a:t>PREPARED</a:t>
                      </a:r>
                      <a:r>
                        <a:rPr sz="1100" b="1" spc="-40">
                          <a:latin typeface="Calibri"/>
                          <a:cs typeface="Calibri"/>
                        </a:rPr>
                        <a:t> </a:t>
                      </a:r>
                      <a:r>
                        <a:rPr sz="1100" b="1" spc="-25">
                          <a:latin typeface="Calibri"/>
                          <a:cs typeface="Calibri"/>
                        </a:rPr>
                        <a:t>BY</a:t>
                      </a:r>
                      <a:r>
                        <a:rPr sz="1100" b="1">
                          <a:latin typeface="Calibri"/>
                          <a:cs typeface="Calibri"/>
                        </a:rPr>
                        <a:t>	</a:t>
                      </a:r>
                      <a:r>
                        <a:rPr sz="1100" b="1" spc="-10">
                          <a:latin typeface="Calibri"/>
                          <a:cs typeface="Calibri"/>
                        </a:rPr>
                        <a:t>PHONE</a:t>
                      </a:r>
                      <a:r>
                        <a:rPr sz="1100" b="1">
                          <a:latin typeface="Calibri"/>
                          <a:cs typeface="Calibri"/>
                        </a:rPr>
                        <a:t>	AUTHORIZED</a:t>
                      </a:r>
                      <a:r>
                        <a:rPr sz="1100" b="1" spc="-25">
                          <a:latin typeface="Calibri"/>
                          <a:cs typeface="Calibri"/>
                        </a:rPr>
                        <a:t> </a:t>
                      </a:r>
                      <a:r>
                        <a:rPr sz="1100" b="1">
                          <a:latin typeface="Calibri"/>
                          <a:cs typeface="Calibri"/>
                        </a:rPr>
                        <a:t>AGENT</a:t>
                      </a:r>
                      <a:r>
                        <a:rPr sz="1100" b="1" spc="-15">
                          <a:latin typeface="Calibri"/>
                          <a:cs typeface="Calibri"/>
                        </a:rPr>
                        <a:t> </a:t>
                      </a:r>
                      <a:r>
                        <a:rPr sz="1100" b="1" spc="-10">
                          <a:latin typeface="Calibri"/>
                          <a:cs typeface="Calibri"/>
                        </a:rPr>
                        <a:t>SIGNATURE</a:t>
                      </a:r>
                      <a:r>
                        <a:rPr sz="1100" b="1">
                          <a:latin typeface="Calibri"/>
                          <a:cs typeface="Calibri"/>
                        </a:rPr>
                        <a:t>	</a:t>
                      </a:r>
                      <a:r>
                        <a:rPr sz="1100" b="1" spc="-20">
                          <a:latin typeface="Calibri"/>
                          <a:cs typeface="Calibri"/>
                        </a:rPr>
                        <a:t>DATE</a:t>
                      </a:r>
                      <a:endParaRPr sz="1100">
                        <a:latin typeface="Calibri"/>
                        <a:cs typeface="Calibri"/>
                      </a:endParaRPr>
                    </a:p>
                  </a:txBody>
                  <a:tcPr marL="0" marR="0" marT="882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9" name="object 9"/>
          <p:cNvSpPr txBox="1"/>
          <p:nvPr/>
        </p:nvSpPr>
        <p:spPr>
          <a:xfrm>
            <a:off x="1662375" y="8649237"/>
            <a:ext cx="3620117" cy="373051"/>
          </a:xfrm>
          <a:prstGeom prst="rect">
            <a:avLst/>
          </a:prstGeom>
        </p:spPr>
        <p:txBody>
          <a:bodyPr vert="horz" wrap="square" lIns="0" tIns="12700" rIns="0" bIns="0" rtlCol="0">
            <a:spAutoFit/>
          </a:bodyPr>
          <a:lstStyle/>
          <a:p>
            <a:pPr marL="532130" marR="5080" indent="-520065">
              <a:lnSpc>
                <a:spcPct val="108800"/>
              </a:lnSpc>
              <a:spcBef>
                <a:spcPts val="100"/>
              </a:spcBef>
            </a:pPr>
            <a:r>
              <a:rPr sz="1100" b="1">
                <a:latin typeface="Calibri"/>
                <a:cs typeface="Calibri"/>
              </a:rPr>
              <a:t>Check</a:t>
            </a:r>
            <a:r>
              <a:rPr sz="1100" b="1" spc="-10">
                <a:latin typeface="Calibri"/>
                <a:cs typeface="Calibri"/>
              </a:rPr>
              <a:t> </a:t>
            </a:r>
            <a:r>
              <a:rPr sz="1100" b="1">
                <a:latin typeface="Calibri"/>
                <a:cs typeface="Calibri"/>
              </a:rPr>
              <a:t>Box</a:t>
            </a:r>
            <a:r>
              <a:rPr sz="1100" b="1" spc="-5">
                <a:latin typeface="Calibri"/>
                <a:cs typeface="Calibri"/>
              </a:rPr>
              <a:t> </a:t>
            </a:r>
            <a:r>
              <a:rPr sz="1100" b="1">
                <a:latin typeface="Calibri"/>
                <a:cs typeface="Calibri"/>
              </a:rPr>
              <a:t>if amounts</a:t>
            </a:r>
            <a:r>
              <a:rPr sz="1100" b="1" spc="-15">
                <a:latin typeface="Calibri"/>
                <a:cs typeface="Calibri"/>
              </a:rPr>
              <a:t> </a:t>
            </a:r>
            <a:r>
              <a:rPr sz="1100" b="1">
                <a:latin typeface="Calibri"/>
                <a:cs typeface="Calibri"/>
              </a:rPr>
              <a:t>have</a:t>
            </a:r>
            <a:r>
              <a:rPr sz="1100" b="1" spc="-10">
                <a:latin typeface="Calibri"/>
                <a:cs typeface="Calibri"/>
              </a:rPr>
              <a:t> </a:t>
            </a:r>
            <a:r>
              <a:rPr sz="1100" b="1">
                <a:latin typeface="Calibri"/>
                <a:cs typeface="Calibri"/>
              </a:rPr>
              <a:t>been</a:t>
            </a:r>
            <a:r>
              <a:rPr sz="1100" b="1" spc="-10">
                <a:latin typeface="Calibri"/>
                <a:cs typeface="Calibri"/>
              </a:rPr>
              <a:t> </a:t>
            </a:r>
            <a:r>
              <a:rPr sz="1100" b="1">
                <a:latin typeface="Calibri"/>
                <a:cs typeface="Calibri"/>
              </a:rPr>
              <a:t>revised</a:t>
            </a:r>
            <a:r>
              <a:rPr sz="1100" b="1" spc="-10">
                <a:latin typeface="Calibri"/>
                <a:cs typeface="Calibri"/>
              </a:rPr>
              <a:t> </a:t>
            </a:r>
            <a:r>
              <a:rPr sz="1100" b="1" spc="-20">
                <a:latin typeface="Calibri"/>
                <a:cs typeface="Calibri"/>
              </a:rPr>
              <a:t>since </a:t>
            </a:r>
            <a:r>
              <a:rPr sz="1100" b="1">
                <a:latin typeface="Calibri"/>
                <a:cs typeface="Calibri"/>
              </a:rPr>
              <a:t>report</a:t>
            </a:r>
            <a:r>
              <a:rPr sz="1100" b="1" spc="-35">
                <a:latin typeface="Calibri"/>
                <a:cs typeface="Calibri"/>
              </a:rPr>
              <a:t> </a:t>
            </a:r>
            <a:r>
              <a:rPr sz="1100" b="1">
                <a:latin typeface="Calibri"/>
                <a:cs typeface="Calibri"/>
              </a:rPr>
              <a:t>previously</a:t>
            </a:r>
            <a:r>
              <a:rPr sz="1100" b="1" spc="-20">
                <a:latin typeface="Calibri"/>
                <a:cs typeface="Calibri"/>
              </a:rPr>
              <a:t> </a:t>
            </a:r>
            <a:r>
              <a:rPr sz="1100" b="1" spc="-10">
                <a:latin typeface="Calibri"/>
                <a:cs typeface="Calibri"/>
              </a:rPr>
              <a:t>submitted</a:t>
            </a:r>
            <a:endParaRPr sz="1100">
              <a:latin typeface="Calibri"/>
              <a:cs typeface="Calibri"/>
            </a:endParaRPr>
          </a:p>
        </p:txBody>
      </p:sp>
      <p:grpSp>
        <p:nvGrpSpPr>
          <p:cNvPr id="10" name="object 10"/>
          <p:cNvGrpSpPr/>
          <p:nvPr/>
        </p:nvGrpSpPr>
        <p:grpSpPr>
          <a:xfrm>
            <a:off x="5488889" y="1192220"/>
            <a:ext cx="6418580" cy="12700"/>
            <a:chOff x="5488889" y="1192220"/>
            <a:chExt cx="6418580" cy="12700"/>
          </a:xfrm>
        </p:grpSpPr>
        <p:sp>
          <p:nvSpPr>
            <p:cNvPr id="11" name="object 11"/>
            <p:cNvSpPr/>
            <p:nvPr/>
          </p:nvSpPr>
          <p:spPr>
            <a:xfrm>
              <a:off x="5488898" y="1192220"/>
              <a:ext cx="6418580" cy="0"/>
            </a:xfrm>
            <a:custGeom>
              <a:avLst/>
              <a:gdLst/>
              <a:ahLst/>
              <a:cxnLst/>
              <a:rect l="l" t="t" r="r" b="b"/>
              <a:pathLst>
                <a:path w="6418580">
                  <a:moveTo>
                    <a:pt x="0" y="0"/>
                  </a:moveTo>
                  <a:lnTo>
                    <a:pt x="6418287" y="0"/>
                  </a:lnTo>
                </a:path>
              </a:pathLst>
            </a:custGeom>
            <a:ln w="3175">
              <a:solidFill>
                <a:srgbClr val="000000"/>
              </a:solidFill>
            </a:ln>
          </p:spPr>
          <p:txBody>
            <a:bodyPr wrap="square" lIns="0" tIns="0" rIns="0" bIns="0" rtlCol="0"/>
            <a:lstStyle/>
            <a:p>
              <a:endParaRPr/>
            </a:p>
          </p:txBody>
        </p:sp>
        <p:sp>
          <p:nvSpPr>
            <p:cNvPr id="12" name="object 12"/>
            <p:cNvSpPr/>
            <p:nvPr/>
          </p:nvSpPr>
          <p:spPr>
            <a:xfrm>
              <a:off x="5488889" y="1192225"/>
              <a:ext cx="6418580" cy="12700"/>
            </a:xfrm>
            <a:custGeom>
              <a:avLst/>
              <a:gdLst/>
              <a:ahLst/>
              <a:cxnLst/>
              <a:rect l="l" t="t" r="r" b="b"/>
              <a:pathLst>
                <a:path w="6418580" h="12700">
                  <a:moveTo>
                    <a:pt x="6418287" y="0"/>
                  </a:moveTo>
                  <a:lnTo>
                    <a:pt x="0" y="0"/>
                  </a:lnTo>
                  <a:lnTo>
                    <a:pt x="0" y="12496"/>
                  </a:lnTo>
                  <a:lnTo>
                    <a:pt x="6418287" y="12496"/>
                  </a:lnTo>
                  <a:lnTo>
                    <a:pt x="6418287" y="0"/>
                  </a:lnTo>
                  <a:close/>
                </a:path>
              </a:pathLst>
            </a:custGeom>
            <a:solidFill>
              <a:srgbClr val="000000"/>
            </a:solidFill>
          </p:spPr>
          <p:txBody>
            <a:bodyPr wrap="square" lIns="0" tIns="0" rIns="0" bIns="0" rtlCol="0"/>
            <a:lstStyle/>
            <a:p>
              <a:endParaRPr/>
            </a:p>
          </p:txBody>
        </p:sp>
      </p:grpSp>
      <p:grpSp>
        <p:nvGrpSpPr>
          <p:cNvPr id="13" name="object 13"/>
          <p:cNvGrpSpPr/>
          <p:nvPr/>
        </p:nvGrpSpPr>
        <p:grpSpPr>
          <a:xfrm>
            <a:off x="5488889" y="1459547"/>
            <a:ext cx="6418580" cy="12700"/>
            <a:chOff x="5488889" y="1459547"/>
            <a:chExt cx="6418580" cy="12700"/>
          </a:xfrm>
        </p:grpSpPr>
        <p:sp>
          <p:nvSpPr>
            <p:cNvPr id="14" name="object 14"/>
            <p:cNvSpPr/>
            <p:nvPr/>
          </p:nvSpPr>
          <p:spPr>
            <a:xfrm>
              <a:off x="5488898" y="1459547"/>
              <a:ext cx="6418580" cy="0"/>
            </a:xfrm>
            <a:custGeom>
              <a:avLst/>
              <a:gdLst/>
              <a:ahLst/>
              <a:cxnLst/>
              <a:rect l="l" t="t" r="r" b="b"/>
              <a:pathLst>
                <a:path w="6418580">
                  <a:moveTo>
                    <a:pt x="0" y="0"/>
                  </a:moveTo>
                  <a:lnTo>
                    <a:pt x="6418287" y="0"/>
                  </a:lnTo>
                </a:path>
              </a:pathLst>
            </a:custGeom>
            <a:ln w="3175">
              <a:solidFill>
                <a:srgbClr val="000000"/>
              </a:solidFill>
            </a:ln>
          </p:spPr>
          <p:txBody>
            <a:bodyPr wrap="square" lIns="0" tIns="0" rIns="0" bIns="0" rtlCol="0"/>
            <a:lstStyle/>
            <a:p>
              <a:endParaRPr/>
            </a:p>
          </p:txBody>
        </p:sp>
        <p:sp>
          <p:nvSpPr>
            <p:cNvPr id="15" name="object 15"/>
            <p:cNvSpPr/>
            <p:nvPr/>
          </p:nvSpPr>
          <p:spPr>
            <a:xfrm>
              <a:off x="5488889" y="1459547"/>
              <a:ext cx="6418580" cy="12700"/>
            </a:xfrm>
            <a:custGeom>
              <a:avLst/>
              <a:gdLst/>
              <a:ahLst/>
              <a:cxnLst/>
              <a:rect l="l" t="t" r="r" b="b"/>
              <a:pathLst>
                <a:path w="6418580" h="12700">
                  <a:moveTo>
                    <a:pt x="6418287" y="0"/>
                  </a:moveTo>
                  <a:lnTo>
                    <a:pt x="0" y="0"/>
                  </a:lnTo>
                  <a:lnTo>
                    <a:pt x="0" y="12496"/>
                  </a:lnTo>
                  <a:lnTo>
                    <a:pt x="6418287" y="12496"/>
                  </a:lnTo>
                  <a:lnTo>
                    <a:pt x="6418287" y="0"/>
                  </a:lnTo>
                  <a:close/>
                </a:path>
              </a:pathLst>
            </a:custGeom>
            <a:solidFill>
              <a:srgbClr val="000000"/>
            </a:solidFill>
          </p:spPr>
          <p:txBody>
            <a:bodyPr wrap="square" lIns="0" tIns="0" rIns="0" bIns="0" rtlCol="0"/>
            <a:lstStyle/>
            <a:p>
              <a:endParaRPr/>
            </a:p>
          </p:txBody>
        </p:sp>
      </p:grpSp>
      <p:grpSp>
        <p:nvGrpSpPr>
          <p:cNvPr id="16" name="object 16"/>
          <p:cNvGrpSpPr/>
          <p:nvPr/>
        </p:nvGrpSpPr>
        <p:grpSpPr>
          <a:xfrm>
            <a:off x="5488889" y="1726870"/>
            <a:ext cx="6418580" cy="12700"/>
            <a:chOff x="5488889" y="1726870"/>
            <a:chExt cx="6418580" cy="12700"/>
          </a:xfrm>
        </p:grpSpPr>
        <p:sp>
          <p:nvSpPr>
            <p:cNvPr id="17" name="object 17"/>
            <p:cNvSpPr/>
            <p:nvPr/>
          </p:nvSpPr>
          <p:spPr>
            <a:xfrm>
              <a:off x="5488898" y="1726872"/>
              <a:ext cx="6418580" cy="0"/>
            </a:xfrm>
            <a:custGeom>
              <a:avLst/>
              <a:gdLst/>
              <a:ahLst/>
              <a:cxnLst/>
              <a:rect l="l" t="t" r="r" b="b"/>
              <a:pathLst>
                <a:path w="6418580">
                  <a:moveTo>
                    <a:pt x="0" y="0"/>
                  </a:moveTo>
                  <a:lnTo>
                    <a:pt x="6418287" y="0"/>
                  </a:lnTo>
                </a:path>
              </a:pathLst>
            </a:custGeom>
            <a:ln w="3175">
              <a:solidFill>
                <a:srgbClr val="000000"/>
              </a:solidFill>
            </a:ln>
          </p:spPr>
          <p:txBody>
            <a:bodyPr wrap="square" lIns="0" tIns="0" rIns="0" bIns="0" rtlCol="0"/>
            <a:lstStyle/>
            <a:p>
              <a:endParaRPr/>
            </a:p>
          </p:txBody>
        </p:sp>
        <p:sp>
          <p:nvSpPr>
            <p:cNvPr id="18" name="object 18"/>
            <p:cNvSpPr/>
            <p:nvPr/>
          </p:nvSpPr>
          <p:spPr>
            <a:xfrm>
              <a:off x="5488889" y="1726870"/>
              <a:ext cx="6418580" cy="12700"/>
            </a:xfrm>
            <a:custGeom>
              <a:avLst/>
              <a:gdLst/>
              <a:ahLst/>
              <a:cxnLst/>
              <a:rect l="l" t="t" r="r" b="b"/>
              <a:pathLst>
                <a:path w="6418580" h="12700">
                  <a:moveTo>
                    <a:pt x="6418287" y="0"/>
                  </a:moveTo>
                  <a:lnTo>
                    <a:pt x="0" y="0"/>
                  </a:lnTo>
                  <a:lnTo>
                    <a:pt x="0" y="12496"/>
                  </a:lnTo>
                  <a:lnTo>
                    <a:pt x="6418287" y="12496"/>
                  </a:lnTo>
                  <a:lnTo>
                    <a:pt x="6418287" y="0"/>
                  </a:lnTo>
                  <a:close/>
                </a:path>
              </a:pathLst>
            </a:custGeom>
            <a:solidFill>
              <a:srgbClr val="000000"/>
            </a:solidFill>
          </p:spPr>
          <p:txBody>
            <a:bodyPr wrap="square" lIns="0" tIns="0" rIns="0" bIns="0" rtlCol="0"/>
            <a:lstStyle/>
            <a:p>
              <a:endParaRPr/>
            </a:p>
          </p:txBody>
        </p:sp>
      </p:grpSp>
      <p:sp>
        <p:nvSpPr>
          <p:cNvPr id="19" name="object 19"/>
          <p:cNvSpPr/>
          <p:nvPr/>
        </p:nvSpPr>
        <p:spPr>
          <a:xfrm>
            <a:off x="1381594" y="5199621"/>
            <a:ext cx="13714094" cy="12700"/>
          </a:xfrm>
          <a:custGeom>
            <a:avLst/>
            <a:gdLst/>
            <a:ahLst/>
            <a:cxnLst/>
            <a:rect l="l" t="t" r="r" b="b"/>
            <a:pathLst>
              <a:path w="13714094" h="12700">
                <a:moveTo>
                  <a:pt x="13713498" y="0"/>
                </a:moveTo>
                <a:lnTo>
                  <a:pt x="0" y="0"/>
                </a:lnTo>
                <a:lnTo>
                  <a:pt x="0" y="12496"/>
                </a:lnTo>
                <a:lnTo>
                  <a:pt x="13713498" y="12496"/>
                </a:lnTo>
                <a:lnTo>
                  <a:pt x="13713498" y="0"/>
                </a:lnTo>
                <a:close/>
              </a:path>
            </a:pathLst>
          </a:custGeom>
          <a:solidFill>
            <a:srgbClr val="000000"/>
          </a:solidFill>
        </p:spPr>
        <p:txBody>
          <a:bodyPr wrap="square" lIns="0" tIns="0" rIns="0" bIns="0" rtlCol="0"/>
          <a:lstStyle/>
          <a:p>
            <a:endParaRPr/>
          </a:p>
        </p:txBody>
      </p:sp>
      <p:graphicFrame>
        <p:nvGraphicFramePr>
          <p:cNvPr id="20" name="object 20"/>
          <p:cNvGraphicFramePr>
            <a:graphicFrameLocks noGrp="1"/>
          </p:cNvGraphicFramePr>
          <p:nvPr>
            <p:extLst>
              <p:ext uri="{D42A27DB-BD31-4B8C-83A1-F6EECF244321}">
                <p14:modId xmlns:p14="http://schemas.microsoft.com/office/powerpoint/2010/main" val="2030976129"/>
              </p:ext>
            </p:extLst>
          </p:nvPr>
        </p:nvGraphicFramePr>
        <p:xfrm>
          <a:off x="1384300" y="1800225"/>
          <a:ext cx="14097004" cy="6769154"/>
        </p:xfrm>
        <a:graphic>
          <a:graphicData uri="http://schemas.openxmlformats.org/drawingml/2006/table">
            <a:tbl>
              <a:tblPr firstRow="1" bandRow="1">
                <a:tableStyleId>{2D5ABB26-0587-4C30-8999-92F81FD0307C}</a:tableStyleId>
              </a:tblPr>
              <a:tblGrid>
                <a:gridCol w="266374">
                  <a:extLst>
                    <a:ext uri="{9D8B030D-6E8A-4147-A177-3AD203B41FA5}">
                      <a16:colId xmlns:a16="http://schemas.microsoft.com/office/drawing/2014/main" val="20000"/>
                    </a:ext>
                  </a:extLst>
                </a:gridCol>
                <a:gridCol w="2869550">
                  <a:extLst>
                    <a:ext uri="{9D8B030D-6E8A-4147-A177-3AD203B41FA5}">
                      <a16:colId xmlns:a16="http://schemas.microsoft.com/office/drawing/2014/main" val="20001"/>
                    </a:ext>
                  </a:extLst>
                </a:gridCol>
                <a:gridCol w="1096108">
                  <a:extLst>
                    <a:ext uri="{9D8B030D-6E8A-4147-A177-3AD203B41FA5}">
                      <a16:colId xmlns:a16="http://schemas.microsoft.com/office/drawing/2014/main" val="20002"/>
                    </a:ext>
                  </a:extLst>
                </a:gridCol>
                <a:gridCol w="1096108">
                  <a:extLst>
                    <a:ext uri="{9D8B030D-6E8A-4147-A177-3AD203B41FA5}">
                      <a16:colId xmlns:a16="http://schemas.microsoft.com/office/drawing/2014/main" val="20003"/>
                    </a:ext>
                  </a:extLst>
                </a:gridCol>
                <a:gridCol w="1096108">
                  <a:extLst>
                    <a:ext uri="{9D8B030D-6E8A-4147-A177-3AD203B41FA5}">
                      <a16:colId xmlns:a16="http://schemas.microsoft.com/office/drawing/2014/main" val="20004"/>
                    </a:ext>
                  </a:extLst>
                </a:gridCol>
                <a:gridCol w="1096108">
                  <a:extLst>
                    <a:ext uri="{9D8B030D-6E8A-4147-A177-3AD203B41FA5}">
                      <a16:colId xmlns:a16="http://schemas.microsoft.com/office/drawing/2014/main" val="20005"/>
                    </a:ext>
                  </a:extLst>
                </a:gridCol>
                <a:gridCol w="1096108">
                  <a:extLst>
                    <a:ext uri="{9D8B030D-6E8A-4147-A177-3AD203B41FA5}">
                      <a16:colId xmlns:a16="http://schemas.microsoft.com/office/drawing/2014/main" val="20006"/>
                    </a:ext>
                  </a:extLst>
                </a:gridCol>
                <a:gridCol w="1096108">
                  <a:extLst>
                    <a:ext uri="{9D8B030D-6E8A-4147-A177-3AD203B41FA5}">
                      <a16:colId xmlns:a16="http://schemas.microsoft.com/office/drawing/2014/main" val="20007"/>
                    </a:ext>
                  </a:extLst>
                </a:gridCol>
                <a:gridCol w="1096108">
                  <a:extLst>
                    <a:ext uri="{9D8B030D-6E8A-4147-A177-3AD203B41FA5}">
                      <a16:colId xmlns:a16="http://schemas.microsoft.com/office/drawing/2014/main" val="20008"/>
                    </a:ext>
                  </a:extLst>
                </a:gridCol>
                <a:gridCol w="1096108">
                  <a:extLst>
                    <a:ext uri="{9D8B030D-6E8A-4147-A177-3AD203B41FA5}">
                      <a16:colId xmlns:a16="http://schemas.microsoft.com/office/drawing/2014/main" val="20009"/>
                    </a:ext>
                  </a:extLst>
                </a:gridCol>
                <a:gridCol w="1096108">
                  <a:extLst>
                    <a:ext uri="{9D8B030D-6E8A-4147-A177-3AD203B41FA5}">
                      <a16:colId xmlns:a16="http://schemas.microsoft.com/office/drawing/2014/main" val="20010"/>
                    </a:ext>
                  </a:extLst>
                </a:gridCol>
                <a:gridCol w="1096108">
                  <a:extLst>
                    <a:ext uri="{9D8B030D-6E8A-4147-A177-3AD203B41FA5}">
                      <a16:colId xmlns:a16="http://schemas.microsoft.com/office/drawing/2014/main" val="20011"/>
                    </a:ext>
                  </a:extLst>
                </a:gridCol>
              </a:tblGrid>
              <a:tr h="203902">
                <a:tc gridSpan="12">
                  <a:txBody>
                    <a:bodyPr/>
                    <a:lstStyle/>
                    <a:p>
                      <a:pPr marL="12700" algn="ctr">
                        <a:lnSpc>
                          <a:spcPts val="1405"/>
                        </a:lnSpc>
                      </a:pPr>
                      <a:r>
                        <a:rPr sz="1200" b="1" spc="-10">
                          <a:solidFill>
                            <a:srgbClr val="FFFFFF"/>
                          </a:solidFill>
                          <a:latin typeface="Calibri"/>
                          <a:cs typeface="Calibri"/>
                        </a:rPr>
                        <a:t>BREAKDOWN</a:t>
                      </a:r>
                      <a:r>
                        <a:rPr sz="1200" b="1" spc="-25">
                          <a:solidFill>
                            <a:srgbClr val="FFFFFF"/>
                          </a:solidFill>
                          <a:latin typeface="Calibri"/>
                          <a:cs typeface="Calibri"/>
                        </a:rPr>
                        <a:t> </a:t>
                      </a:r>
                      <a:r>
                        <a:rPr sz="1200" b="1">
                          <a:solidFill>
                            <a:srgbClr val="FFFFFF"/>
                          </a:solidFill>
                          <a:latin typeface="Calibri"/>
                          <a:cs typeface="Calibri"/>
                        </a:rPr>
                        <a:t>BY</a:t>
                      </a:r>
                      <a:r>
                        <a:rPr sz="1200" b="1" spc="-10">
                          <a:solidFill>
                            <a:srgbClr val="FFFFFF"/>
                          </a:solidFill>
                          <a:latin typeface="Calibri"/>
                          <a:cs typeface="Calibri"/>
                        </a:rPr>
                        <a:t> </a:t>
                      </a:r>
                      <a:r>
                        <a:rPr sz="1200" b="1">
                          <a:solidFill>
                            <a:srgbClr val="FFFFFF"/>
                          </a:solidFill>
                          <a:latin typeface="Calibri"/>
                          <a:cs typeface="Calibri"/>
                        </a:rPr>
                        <a:t>FISCAL</a:t>
                      </a:r>
                      <a:r>
                        <a:rPr sz="1200" b="1" spc="-10">
                          <a:solidFill>
                            <a:srgbClr val="FFFFFF"/>
                          </a:solidFill>
                          <a:latin typeface="Calibri"/>
                          <a:cs typeface="Calibri"/>
                        </a:rPr>
                        <a:t> </a:t>
                      </a:r>
                      <a:r>
                        <a:rPr sz="1200" b="1">
                          <a:solidFill>
                            <a:srgbClr val="FFFFFF"/>
                          </a:solidFill>
                          <a:latin typeface="Calibri"/>
                          <a:cs typeface="Calibri"/>
                        </a:rPr>
                        <a:t>YEAR</a:t>
                      </a:r>
                      <a:r>
                        <a:rPr sz="1200" b="1" spc="-20">
                          <a:solidFill>
                            <a:srgbClr val="FFFFFF"/>
                          </a:solidFill>
                          <a:latin typeface="Calibri"/>
                          <a:cs typeface="Calibri"/>
                        </a:rPr>
                        <a:t> </a:t>
                      </a:r>
                      <a:r>
                        <a:rPr sz="1200" b="1" spc="-10">
                          <a:solidFill>
                            <a:srgbClr val="FFFFFF"/>
                          </a:solidFill>
                          <a:latin typeface="Calibri"/>
                          <a:cs typeface="Calibri"/>
                        </a:rPr>
                        <a:t>QUARTER</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5252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3902">
                <a:tc gridSpan="2">
                  <a:txBody>
                    <a:bodyPr/>
                    <a:lstStyle/>
                    <a:p>
                      <a:pPr marL="26034">
                        <a:lnSpc>
                          <a:spcPts val="1385"/>
                        </a:lnSpc>
                      </a:pPr>
                      <a:r>
                        <a:rPr sz="1200" b="1" spc="-10">
                          <a:latin typeface="Calibri"/>
                          <a:cs typeface="Calibri"/>
                        </a:rPr>
                        <a:t>REVENUE</a:t>
                      </a:r>
                      <a:endParaRPr sz="12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45465">
                        <a:lnSpc>
                          <a:spcPts val="1385"/>
                        </a:lnSpc>
                      </a:pPr>
                      <a:r>
                        <a:rPr sz="1200" b="1">
                          <a:latin typeface="Calibri"/>
                          <a:cs typeface="Calibri"/>
                        </a:rPr>
                        <a:t>Q1:</a:t>
                      </a:r>
                      <a:r>
                        <a:rPr sz="1200" b="1" spc="-15">
                          <a:latin typeface="Calibri"/>
                          <a:cs typeface="Calibri"/>
                        </a:rPr>
                        <a:t> </a:t>
                      </a:r>
                      <a:r>
                        <a:rPr sz="1200" b="1">
                          <a:latin typeface="Calibri"/>
                          <a:cs typeface="Calibri"/>
                        </a:rPr>
                        <a:t>Jul,</a:t>
                      </a:r>
                      <a:r>
                        <a:rPr sz="1200" b="1" spc="-15">
                          <a:latin typeface="Calibri"/>
                          <a:cs typeface="Calibri"/>
                        </a:rPr>
                        <a:t> </a:t>
                      </a:r>
                      <a:r>
                        <a:rPr sz="1200" b="1">
                          <a:latin typeface="Calibri"/>
                          <a:cs typeface="Calibri"/>
                        </a:rPr>
                        <a:t>Aug,</a:t>
                      </a:r>
                      <a:r>
                        <a:rPr sz="1200" b="1" spc="-10">
                          <a:latin typeface="Calibri"/>
                          <a:cs typeface="Calibri"/>
                        </a:rPr>
                        <a:t> </a:t>
                      </a:r>
                      <a:r>
                        <a:rPr sz="1200" b="1" spc="-25">
                          <a:latin typeface="Calibri"/>
                          <a:cs typeface="Calibri"/>
                        </a:rPr>
                        <a:t>Sep</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13080">
                        <a:lnSpc>
                          <a:spcPts val="1385"/>
                        </a:lnSpc>
                      </a:pPr>
                      <a:r>
                        <a:rPr sz="1200" b="1">
                          <a:latin typeface="Calibri"/>
                          <a:cs typeface="Calibri"/>
                        </a:rPr>
                        <a:t>Q2:</a:t>
                      </a:r>
                      <a:r>
                        <a:rPr sz="1200" b="1" spc="-10">
                          <a:latin typeface="Calibri"/>
                          <a:cs typeface="Calibri"/>
                        </a:rPr>
                        <a:t> </a:t>
                      </a:r>
                      <a:r>
                        <a:rPr sz="1200" b="1">
                          <a:latin typeface="Calibri"/>
                          <a:cs typeface="Calibri"/>
                        </a:rPr>
                        <a:t>Oct,</a:t>
                      </a:r>
                      <a:r>
                        <a:rPr sz="1200" b="1" spc="-5">
                          <a:latin typeface="Calibri"/>
                          <a:cs typeface="Calibri"/>
                        </a:rPr>
                        <a:t> </a:t>
                      </a:r>
                      <a:r>
                        <a:rPr sz="1200" b="1">
                          <a:latin typeface="Calibri"/>
                          <a:cs typeface="Calibri"/>
                        </a:rPr>
                        <a:t>Nov,</a:t>
                      </a:r>
                      <a:r>
                        <a:rPr sz="1200" b="1" spc="-10">
                          <a:latin typeface="Calibri"/>
                          <a:cs typeface="Calibri"/>
                        </a:rPr>
                        <a:t> </a:t>
                      </a:r>
                      <a:r>
                        <a:rPr sz="1200" b="1" spc="-25">
                          <a:latin typeface="Calibri"/>
                          <a:cs typeface="Calibri"/>
                        </a:rPr>
                        <a:t>Dec</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20700">
                        <a:lnSpc>
                          <a:spcPts val="1385"/>
                        </a:lnSpc>
                      </a:pPr>
                      <a:r>
                        <a:rPr sz="1200" b="1">
                          <a:latin typeface="Calibri"/>
                          <a:cs typeface="Calibri"/>
                        </a:rPr>
                        <a:t>Q3:</a:t>
                      </a:r>
                      <a:r>
                        <a:rPr sz="1200" b="1" spc="-10">
                          <a:latin typeface="Calibri"/>
                          <a:cs typeface="Calibri"/>
                        </a:rPr>
                        <a:t> </a:t>
                      </a:r>
                      <a:r>
                        <a:rPr sz="1200" b="1">
                          <a:latin typeface="Calibri"/>
                          <a:cs typeface="Calibri"/>
                        </a:rPr>
                        <a:t>Jan,</a:t>
                      </a:r>
                      <a:r>
                        <a:rPr sz="1200" b="1" spc="-5">
                          <a:latin typeface="Calibri"/>
                          <a:cs typeface="Calibri"/>
                        </a:rPr>
                        <a:t> </a:t>
                      </a:r>
                      <a:r>
                        <a:rPr sz="1200" b="1">
                          <a:latin typeface="Calibri"/>
                          <a:cs typeface="Calibri"/>
                        </a:rPr>
                        <a:t>Feb,</a:t>
                      </a:r>
                      <a:r>
                        <a:rPr sz="1200" b="1" spc="-10">
                          <a:latin typeface="Calibri"/>
                          <a:cs typeface="Calibri"/>
                        </a:rPr>
                        <a:t> </a:t>
                      </a:r>
                      <a:r>
                        <a:rPr sz="1200" b="1" spc="-25">
                          <a:latin typeface="Calibri"/>
                          <a:cs typeface="Calibri"/>
                        </a:rPr>
                        <a:t>Mar</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08000">
                        <a:lnSpc>
                          <a:spcPts val="1385"/>
                        </a:lnSpc>
                      </a:pPr>
                      <a:r>
                        <a:rPr sz="1200" b="1">
                          <a:latin typeface="Calibri"/>
                          <a:cs typeface="Calibri"/>
                        </a:rPr>
                        <a:t>Q4:</a:t>
                      </a:r>
                      <a:r>
                        <a:rPr sz="1200" b="1" spc="-10">
                          <a:latin typeface="Calibri"/>
                          <a:cs typeface="Calibri"/>
                        </a:rPr>
                        <a:t> </a:t>
                      </a:r>
                      <a:r>
                        <a:rPr sz="1200" b="1">
                          <a:latin typeface="Calibri"/>
                          <a:cs typeface="Calibri"/>
                        </a:rPr>
                        <a:t>Apr,</a:t>
                      </a:r>
                      <a:r>
                        <a:rPr sz="1200" b="1" spc="-5">
                          <a:latin typeface="Calibri"/>
                          <a:cs typeface="Calibri"/>
                        </a:rPr>
                        <a:t> </a:t>
                      </a:r>
                      <a:r>
                        <a:rPr sz="1200" b="1">
                          <a:latin typeface="Calibri"/>
                          <a:cs typeface="Calibri"/>
                        </a:rPr>
                        <a:t>May,</a:t>
                      </a:r>
                      <a:r>
                        <a:rPr sz="1200" b="1" spc="-5">
                          <a:latin typeface="Calibri"/>
                          <a:cs typeface="Calibri"/>
                        </a:rPr>
                        <a:t> </a:t>
                      </a:r>
                      <a:r>
                        <a:rPr sz="1200" b="1" spc="-25">
                          <a:latin typeface="Calibri"/>
                          <a:cs typeface="Calibri"/>
                        </a:rPr>
                        <a:t>Jun</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478155">
                        <a:lnSpc>
                          <a:spcPts val="1385"/>
                        </a:lnSpc>
                      </a:pPr>
                      <a:r>
                        <a:rPr sz="1200" b="1">
                          <a:latin typeface="Calibri"/>
                          <a:cs typeface="Calibri"/>
                        </a:rPr>
                        <a:t>Fiscal</a:t>
                      </a:r>
                      <a:r>
                        <a:rPr sz="1200" b="1" spc="-15">
                          <a:latin typeface="Calibri"/>
                          <a:cs typeface="Calibri"/>
                        </a:rPr>
                        <a:t> </a:t>
                      </a:r>
                      <a:r>
                        <a:rPr sz="1200" b="1">
                          <a:latin typeface="Calibri"/>
                          <a:cs typeface="Calibri"/>
                        </a:rPr>
                        <a:t>Year</a:t>
                      </a:r>
                      <a:r>
                        <a:rPr sz="1200" b="1" spc="-10">
                          <a:latin typeface="Calibri"/>
                          <a:cs typeface="Calibri"/>
                        </a:rPr>
                        <a:t> </a:t>
                      </a:r>
                      <a:r>
                        <a:rPr sz="1200" b="1">
                          <a:latin typeface="Calibri"/>
                          <a:cs typeface="Calibri"/>
                        </a:rPr>
                        <a:t>To</a:t>
                      </a:r>
                      <a:r>
                        <a:rPr sz="1200" b="1" spc="-10">
                          <a:latin typeface="Calibri"/>
                          <a:cs typeface="Calibri"/>
                        </a:rPr>
                        <a:t> </a:t>
                      </a:r>
                      <a:r>
                        <a:rPr sz="1200" b="1" spc="-20">
                          <a:latin typeface="Calibri"/>
                          <a:cs typeface="Calibri"/>
                        </a:rPr>
                        <a:t>Date</a:t>
                      </a:r>
                      <a:endParaRPr sz="12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extLst>
                  <a:ext uri="{0D108BD9-81ED-4DB2-BD59-A6C34878D82A}">
                    <a16:rowId xmlns:a16="http://schemas.microsoft.com/office/drawing/2014/main" val="10001"/>
                  </a:ext>
                </a:extLst>
              </a:tr>
              <a:tr h="371529">
                <a:tc>
                  <a:txBody>
                    <a:bodyPr/>
                    <a:lstStyle/>
                    <a:p>
                      <a:pPr>
                        <a:lnSpc>
                          <a:spcPct val="100000"/>
                        </a:lnSpc>
                        <a:spcBef>
                          <a:spcPts val="114"/>
                        </a:spcBef>
                      </a:pPr>
                      <a:endParaRPr sz="1100">
                        <a:latin typeface="Times New Roman"/>
                        <a:cs typeface="Times New Roman"/>
                      </a:endParaRPr>
                    </a:p>
                    <a:p>
                      <a:pPr marL="9525" algn="ctr">
                        <a:lnSpc>
                          <a:spcPct val="100000"/>
                        </a:lnSpc>
                        <a:spcBef>
                          <a:spcPts val="5"/>
                        </a:spcBef>
                      </a:pPr>
                      <a:r>
                        <a:rPr sz="1100" b="1" spc="-25">
                          <a:latin typeface="Calibri"/>
                          <a:cs typeface="Calibri"/>
                        </a:rPr>
                        <a:t>A.</a:t>
                      </a:r>
                      <a:endParaRPr sz="1100">
                        <a:latin typeface="Calibri"/>
                        <a:cs typeface="Calibri"/>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nSpc>
                          <a:spcPct val="100000"/>
                        </a:lnSpc>
                        <a:spcBef>
                          <a:spcPts val="114"/>
                        </a:spcBef>
                      </a:pPr>
                      <a:endParaRPr sz="1100">
                        <a:latin typeface="Times New Roman"/>
                        <a:cs typeface="Times New Roman"/>
                      </a:endParaRPr>
                    </a:p>
                    <a:p>
                      <a:pPr marL="23495">
                        <a:lnSpc>
                          <a:spcPct val="100000"/>
                        </a:lnSpc>
                        <a:spcBef>
                          <a:spcPts val="5"/>
                        </a:spcBef>
                      </a:pPr>
                      <a:r>
                        <a:rPr sz="1100" b="1">
                          <a:latin typeface="Calibri"/>
                          <a:cs typeface="Calibri"/>
                        </a:rPr>
                        <a:t>PROGRAM</a:t>
                      </a:r>
                      <a:r>
                        <a:rPr sz="1100" b="1" spc="-10">
                          <a:latin typeface="Calibri"/>
                          <a:cs typeface="Calibri"/>
                        </a:rPr>
                        <a:t> INCOME/REVENUE</a:t>
                      </a:r>
                      <a:endParaRPr sz="1100">
                        <a:latin typeface="Calibri"/>
                        <a:cs typeface="Calibri"/>
                      </a:endParaRPr>
                    </a:p>
                  </a:txBody>
                  <a:tcPr marL="0" marR="0" marT="14604"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Non-OHA/PHD</a:t>
                      </a:r>
                      <a:endParaRPr sz="1100">
                        <a:latin typeface="Calibri"/>
                        <a:cs typeface="Calibri"/>
                      </a:endParaRPr>
                    </a:p>
                    <a:p>
                      <a:pPr marL="5080" algn="ctr">
                        <a:lnSpc>
                          <a:spcPct val="100000"/>
                        </a:lnSpc>
                        <a:spcBef>
                          <a:spcPts val="114"/>
                        </a:spcBef>
                      </a:pPr>
                      <a:r>
                        <a:rPr sz="1100" b="1" spc="-10">
                          <a:latin typeface="Calibri"/>
                          <a:cs typeface="Calibri"/>
                        </a:rPr>
                        <a:t>Revenue</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13664">
                        <a:lnSpc>
                          <a:spcPct val="100000"/>
                        </a:lnSpc>
                        <a:spcBef>
                          <a:spcPts val="1245"/>
                        </a:spcBef>
                      </a:pPr>
                      <a:r>
                        <a:rPr sz="1100" b="1">
                          <a:latin typeface="Calibri"/>
                          <a:cs typeface="Calibri"/>
                        </a:rPr>
                        <a:t>LPHA</a:t>
                      </a:r>
                      <a:r>
                        <a:rPr sz="1100" b="1" spc="-15">
                          <a:latin typeface="Calibri"/>
                          <a:cs typeface="Calibri"/>
                        </a:rPr>
                        <a:t> </a:t>
                      </a:r>
                      <a:r>
                        <a:rPr sz="1100" b="1" spc="-10">
                          <a:latin typeface="Calibri"/>
                          <a:cs typeface="Calibri"/>
                        </a:rPr>
                        <a:t>Revenue</a:t>
                      </a:r>
                      <a:endParaRPr sz="1100">
                        <a:latin typeface="Calibri"/>
                        <a:cs typeface="Calibri"/>
                      </a:endParaRPr>
                    </a:p>
                  </a:txBody>
                  <a:tcPr marL="0" marR="0" marT="15811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Non-OHA/PHD</a:t>
                      </a:r>
                      <a:endParaRPr sz="1100">
                        <a:latin typeface="Calibri"/>
                        <a:cs typeface="Calibri"/>
                      </a:endParaRPr>
                    </a:p>
                    <a:p>
                      <a:pPr marL="5080" algn="ctr">
                        <a:lnSpc>
                          <a:spcPct val="100000"/>
                        </a:lnSpc>
                        <a:spcBef>
                          <a:spcPts val="114"/>
                        </a:spcBef>
                      </a:pPr>
                      <a:r>
                        <a:rPr sz="1100" b="1" spc="-10">
                          <a:latin typeface="Calibri"/>
                          <a:cs typeface="Calibri"/>
                        </a:rPr>
                        <a:t>Revenue</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13664">
                        <a:lnSpc>
                          <a:spcPct val="100000"/>
                        </a:lnSpc>
                        <a:spcBef>
                          <a:spcPts val="1245"/>
                        </a:spcBef>
                      </a:pPr>
                      <a:r>
                        <a:rPr sz="1100" b="1">
                          <a:latin typeface="Calibri"/>
                          <a:cs typeface="Calibri"/>
                        </a:rPr>
                        <a:t>LPHA</a:t>
                      </a:r>
                      <a:r>
                        <a:rPr sz="1100" b="1" spc="-15">
                          <a:latin typeface="Calibri"/>
                          <a:cs typeface="Calibri"/>
                        </a:rPr>
                        <a:t> </a:t>
                      </a:r>
                      <a:r>
                        <a:rPr sz="1100" b="1" spc="-10">
                          <a:latin typeface="Calibri"/>
                          <a:cs typeface="Calibri"/>
                        </a:rPr>
                        <a:t>Revenue</a:t>
                      </a:r>
                      <a:endParaRPr sz="1100">
                        <a:latin typeface="Calibri"/>
                        <a:cs typeface="Calibri"/>
                      </a:endParaRPr>
                    </a:p>
                  </a:txBody>
                  <a:tcPr marL="0" marR="0" marT="15811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Non-OHA/PHD</a:t>
                      </a:r>
                      <a:endParaRPr sz="1100">
                        <a:latin typeface="Calibri"/>
                        <a:cs typeface="Calibri"/>
                      </a:endParaRPr>
                    </a:p>
                    <a:p>
                      <a:pPr marL="5080" algn="ctr">
                        <a:lnSpc>
                          <a:spcPct val="100000"/>
                        </a:lnSpc>
                        <a:spcBef>
                          <a:spcPts val="114"/>
                        </a:spcBef>
                      </a:pPr>
                      <a:r>
                        <a:rPr sz="1100" b="1" spc="-10">
                          <a:latin typeface="Calibri"/>
                          <a:cs typeface="Calibri"/>
                        </a:rPr>
                        <a:t>Revenue</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13664">
                        <a:lnSpc>
                          <a:spcPct val="100000"/>
                        </a:lnSpc>
                        <a:spcBef>
                          <a:spcPts val="1245"/>
                        </a:spcBef>
                      </a:pPr>
                      <a:r>
                        <a:rPr sz="1100" b="1">
                          <a:latin typeface="Calibri"/>
                          <a:cs typeface="Calibri"/>
                        </a:rPr>
                        <a:t>LPHA</a:t>
                      </a:r>
                      <a:r>
                        <a:rPr sz="1100" b="1" spc="-15">
                          <a:latin typeface="Calibri"/>
                          <a:cs typeface="Calibri"/>
                        </a:rPr>
                        <a:t> </a:t>
                      </a:r>
                      <a:r>
                        <a:rPr sz="1100" b="1" spc="-10">
                          <a:latin typeface="Calibri"/>
                          <a:cs typeface="Calibri"/>
                        </a:rPr>
                        <a:t>Revenue</a:t>
                      </a:r>
                      <a:endParaRPr sz="1100">
                        <a:latin typeface="Calibri"/>
                        <a:cs typeface="Calibri"/>
                      </a:endParaRPr>
                    </a:p>
                  </a:txBody>
                  <a:tcPr marL="0" marR="0" marT="15811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Non-OHA/PHD</a:t>
                      </a:r>
                      <a:endParaRPr sz="1100">
                        <a:latin typeface="Calibri"/>
                        <a:cs typeface="Calibri"/>
                      </a:endParaRPr>
                    </a:p>
                    <a:p>
                      <a:pPr marL="5080" algn="ctr">
                        <a:lnSpc>
                          <a:spcPct val="100000"/>
                        </a:lnSpc>
                        <a:spcBef>
                          <a:spcPts val="114"/>
                        </a:spcBef>
                      </a:pPr>
                      <a:r>
                        <a:rPr sz="1100" b="1" spc="-10">
                          <a:latin typeface="Calibri"/>
                          <a:cs typeface="Calibri"/>
                        </a:rPr>
                        <a:t>Revenue</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13664">
                        <a:lnSpc>
                          <a:spcPct val="100000"/>
                        </a:lnSpc>
                        <a:spcBef>
                          <a:spcPts val="1245"/>
                        </a:spcBef>
                      </a:pPr>
                      <a:r>
                        <a:rPr sz="1100" b="1">
                          <a:latin typeface="Calibri"/>
                          <a:cs typeface="Calibri"/>
                        </a:rPr>
                        <a:t>LPHA</a:t>
                      </a:r>
                      <a:r>
                        <a:rPr sz="1100" b="1" spc="-15">
                          <a:latin typeface="Calibri"/>
                          <a:cs typeface="Calibri"/>
                        </a:rPr>
                        <a:t> </a:t>
                      </a:r>
                      <a:r>
                        <a:rPr sz="1100" b="1" spc="-10">
                          <a:latin typeface="Calibri"/>
                          <a:cs typeface="Calibri"/>
                        </a:rPr>
                        <a:t>Revenue</a:t>
                      </a:r>
                      <a:endParaRPr sz="1100">
                        <a:latin typeface="Calibri"/>
                        <a:cs typeface="Calibri"/>
                      </a:endParaRPr>
                    </a:p>
                  </a:txBody>
                  <a:tcPr marL="0" marR="0" marT="15811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Non-OHA/PHD</a:t>
                      </a:r>
                      <a:endParaRPr sz="1100">
                        <a:latin typeface="Calibri"/>
                        <a:cs typeface="Calibri"/>
                      </a:endParaRPr>
                    </a:p>
                    <a:p>
                      <a:pPr marL="5080" algn="ctr">
                        <a:lnSpc>
                          <a:spcPct val="100000"/>
                        </a:lnSpc>
                        <a:spcBef>
                          <a:spcPts val="114"/>
                        </a:spcBef>
                      </a:pPr>
                      <a:r>
                        <a:rPr sz="1100" b="1" spc="-10">
                          <a:latin typeface="Calibri"/>
                          <a:cs typeface="Calibri"/>
                        </a:rPr>
                        <a:t>Revenue</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13664">
                        <a:lnSpc>
                          <a:spcPct val="100000"/>
                        </a:lnSpc>
                        <a:spcBef>
                          <a:spcPts val="1245"/>
                        </a:spcBef>
                      </a:pPr>
                      <a:r>
                        <a:rPr sz="1100" b="1">
                          <a:latin typeface="Calibri"/>
                          <a:cs typeface="Calibri"/>
                        </a:rPr>
                        <a:t>LPHA</a:t>
                      </a:r>
                      <a:r>
                        <a:rPr sz="1100" b="1" spc="-15">
                          <a:latin typeface="Calibri"/>
                          <a:cs typeface="Calibri"/>
                        </a:rPr>
                        <a:t> </a:t>
                      </a:r>
                      <a:r>
                        <a:rPr sz="1100" b="1" spc="-10">
                          <a:latin typeface="Calibri"/>
                          <a:cs typeface="Calibri"/>
                        </a:rPr>
                        <a:t>Revenue</a:t>
                      </a:r>
                      <a:endParaRPr sz="1100">
                        <a:latin typeface="Calibri"/>
                        <a:cs typeface="Calibri"/>
                      </a:endParaRPr>
                    </a:p>
                  </a:txBody>
                  <a:tcPr marL="0" marR="0" marT="158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02"/>
                  </a:ext>
                </a:extLst>
              </a:tr>
              <a:tr h="183888">
                <a:tc>
                  <a:txBody>
                    <a:bodyPr/>
                    <a:lstStyle/>
                    <a:p>
                      <a:pPr marL="11430" algn="ctr">
                        <a:lnSpc>
                          <a:spcPts val="1310"/>
                        </a:lnSpc>
                      </a:pPr>
                      <a:r>
                        <a:rPr sz="1100" spc="-25">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310"/>
                        </a:lnSpc>
                      </a:pPr>
                      <a:r>
                        <a:rPr sz="1100">
                          <a:latin typeface="Calibri"/>
                          <a:cs typeface="Calibri"/>
                        </a:rPr>
                        <a:t>Revenue</a:t>
                      </a:r>
                      <a:r>
                        <a:rPr sz="1100" spc="-25">
                          <a:latin typeface="Calibri"/>
                          <a:cs typeface="Calibri"/>
                        </a:rPr>
                        <a:t> </a:t>
                      </a:r>
                      <a:r>
                        <a:rPr sz="1100">
                          <a:latin typeface="Calibri"/>
                          <a:cs typeface="Calibri"/>
                        </a:rPr>
                        <a:t>from</a:t>
                      </a:r>
                      <a:r>
                        <a:rPr sz="1100" spc="-20">
                          <a:latin typeface="Calibri"/>
                          <a:cs typeface="Calibri"/>
                        </a:rPr>
                        <a:t> Fees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3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ts val="13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3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3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3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31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79510">
                <a:tc>
                  <a:txBody>
                    <a:bodyPr/>
                    <a:lstStyle/>
                    <a:p>
                      <a:pPr marL="11430" algn="ctr">
                        <a:lnSpc>
                          <a:spcPts val="1270"/>
                        </a:lnSpc>
                      </a:pPr>
                      <a:r>
                        <a:rPr sz="1100" spc="-25">
                          <a:latin typeface="Calibri"/>
                          <a:cs typeface="Calibri"/>
                        </a:rPr>
                        <a:t>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spc="-10">
                          <a:latin typeface="Calibri"/>
                          <a:cs typeface="Calibri"/>
                        </a:rPr>
                        <a:t>Donations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79510">
                <a:tc>
                  <a:txBody>
                    <a:bodyPr/>
                    <a:lstStyle/>
                    <a:p>
                      <a:pPr marL="11430" algn="ctr">
                        <a:lnSpc>
                          <a:spcPts val="1270"/>
                        </a:lnSpc>
                      </a:pPr>
                      <a:r>
                        <a:rPr sz="1100" spc="-25">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3rd</a:t>
                      </a:r>
                      <a:r>
                        <a:rPr sz="1100" spc="-10">
                          <a:latin typeface="Calibri"/>
                          <a:cs typeface="Calibri"/>
                        </a:rPr>
                        <a:t> </a:t>
                      </a:r>
                      <a:r>
                        <a:rPr sz="1100">
                          <a:latin typeface="Calibri"/>
                          <a:cs typeface="Calibri"/>
                        </a:rPr>
                        <a:t>Party</a:t>
                      </a:r>
                      <a:r>
                        <a:rPr sz="1100" spc="-10">
                          <a:latin typeface="Calibri"/>
                          <a:cs typeface="Calibri"/>
                        </a:rPr>
                        <a:t> Insurance</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83262">
                <a:tc>
                  <a:txBody>
                    <a:bodyPr/>
                    <a:lstStyle/>
                    <a:p>
                      <a:pPr marL="11430" algn="ctr">
                        <a:lnSpc>
                          <a:spcPts val="1215"/>
                        </a:lnSpc>
                      </a:pPr>
                      <a:r>
                        <a:rPr sz="1100" spc="-25">
                          <a:latin typeface="Calibri"/>
                          <a:cs typeface="Calibri"/>
                        </a:rPr>
                        <a:t>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3495">
                        <a:lnSpc>
                          <a:spcPts val="1215"/>
                        </a:lnSpc>
                      </a:pPr>
                      <a:r>
                        <a:rPr sz="1100">
                          <a:latin typeface="Calibri"/>
                          <a:cs typeface="Calibri"/>
                        </a:rPr>
                        <a:t>Other</a:t>
                      </a:r>
                      <a:r>
                        <a:rPr sz="1100" spc="10">
                          <a:latin typeface="Calibri"/>
                          <a:cs typeface="Calibri"/>
                        </a:rPr>
                        <a:t> </a:t>
                      </a:r>
                      <a:r>
                        <a:rPr sz="1100">
                          <a:latin typeface="Calibri"/>
                          <a:cs typeface="Calibri"/>
                        </a:rPr>
                        <a:t>Program</a:t>
                      </a:r>
                      <a:r>
                        <a:rPr sz="1100" spc="10">
                          <a:latin typeface="Calibri"/>
                          <a:cs typeface="Calibri"/>
                        </a:rPr>
                        <a:t> </a:t>
                      </a:r>
                      <a:r>
                        <a:rPr sz="1100" spc="-10">
                          <a:latin typeface="Calibri"/>
                          <a:cs typeface="Calibri"/>
                        </a:rPr>
                        <a:t>Revenue</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9525" algn="ctr">
                        <a:lnSpc>
                          <a:spcPts val="121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marL="66040">
                        <a:lnSpc>
                          <a:spcPts val="1215"/>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r h="184514">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R="14604" algn="r">
                        <a:lnSpc>
                          <a:spcPts val="1225"/>
                        </a:lnSpc>
                      </a:pPr>
                      <a:r>
                        <a:rPr sz="1100" b="1">
                          <a:latin typeface="Calibri"/>
                          <a:cs typeface="Calibri"/>
                        </a:rPr>
                        <a:t>TOTAL PROGRAM</a:t>
                      </a:r>
                      <a:r>
                        <a:rPr sz="1100" b="1" spc="-5">
                          <a:latin typeface="Calibri"/>
                          <a:cs typeface="Calibri"/>
                        </a:rPr>
                        <a:t> </a:t>
                      </a:r>
                      <a:r>
                        <a:rPr sz="1100" b="1" spc="-10">
                          <a:latin typeface="Calibri"/>
                          <a:cs typeface="Calibri"/>
                        </a:rPr>
                        <a:t>INCOME</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F1F1F1"/>
                    </a:solidFill>
                  </a:tcPr>
                </a:tc>
                <a:tc>
                  <a:txBody>
                    <a:bodyPr/>
                    <a:lstStyle/>
                    <a:p>
                      <a:pPr marL="263525">
                        <a:lnSpc>
                          <a:spcPts val="122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5"/>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9525" algn="ctr">
                        <a:lnSpc>
                          <a:spcPts val="122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5"/>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5"/>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5"/>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5"/>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7"/>
                  </a:ext>
                </a:extLst>
              </a:tr>
              <a:tr h="328110">
                <a:tc>
                  <a:txBody>
                    <a:bodyPr/>
                    <a:lstStyle/>
                    <a:p>
                      <a:pPr marL="11430" algn="ctr">
                        <a:lnSpc>
                          <a:spcPts val="1280"/>
                        </a:lnSpc>
                      </a:pPr>
                      <a:r>
                        <a:rPr sz="1100" spc="-25">
                          <a:latin typeface="Calibri"/>
                          <a:cs typeface="Calibri"/>
                        </a:rPr>
                        <a:t>5.</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23495">
                        <a:lnSpc>
                          <a:spcPts val="1280"/>
                        </a:lnSpc>
                      </a:pPr>
                      <a:r>
                        <a:rPr sz="1100">
                          <a:latin typeface="Calibri"/>
                          <a:cs typeface="Calibri"/>
                        </a:rPr>
                        <a:t>Other</a:t>
                      </a:r>
                      <a:r>
                        <a:rPr sz="1100" spc="10">
                          <a:latin typeface="Calibri"/>
                          <a:cs typeface="Calibri"/>
                        </a:rPr>
                        <a:t> </a:t>
                      </a:r>
                      <a:r>
                        <a:rPr sz="1100">
                          <a:latin typeface="Calibri"/>
                          <a:cs typeface="Calibri"/>
                        </a:rPr>
                        <a:t>Local Funds </a:t>
                      </a:r>
                      <a:r>
                        <a:rPr sz="1100" spc="-10">
                          <a:latin typeface="Calibri"/>
                          <a:cs typeface="Calibri"/>
                        </a:rPr>
                        <a:t>(Identify)</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263525">
                        <a:lnSpc>
                          <a:spcPts val="128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CCFF"/>
                    </a:solidFill>
                  </a:tcPr>
                </a:tc>
                <a:tc>
                  <a:txBody>
                    <a:bodyPr/>
                    <a:lstStyle/>
                    <a:p>
                      <a:pPr marL="263525">
                        <a:lnSpc>
                          <a:spcPts val="128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263525">
                        <a:lnSpc>
                          <a:spcPts val="128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263525">
                        <a:lnSpc>
                          <a:spcPts val="128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BEBEBE"/>
                    </a:solidFill>
                  </a:tcPr>
                </a:tc>
                <a:tc>
                  <a:txBody>
                    <a:bodyPr/>
                    <a:lstStyle/>
                    <a:p>
                      <a:pPr marL="66040">
                        <a:lnSpc>
                          <a:spcPts val="128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263525">
                        <a:lnSpc>
                          <a:spcPts val="128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08"/>
                  </a:ext>
                </a:extLst>
              </a:tr>
              <a:tr h="179510">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County</a:t>
                      </a:r>
                      <a:r>
                        <a:rPr sz="1100" spc="-30">
                          <a:latin typeface="Calibri"/>
                          <a:cs typeface="Calibri"/>
                        </a:rPr>
                        <a:t> </a:t>
                      </a:r>
                      <a:r>
                        <a:rPr sz="1100" spc="-10">
                          <a:latin typeface="Calibri"/>
                          <a:cs typeface="Calibri"/>
                        </a:rPr>
                        <a:t>personnel</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gn="ctr">
                        <a:lnSpc>
                          <a:spcPts val="1270"/>
                        </a:lnSpc>
                        <a:tabLst>
                          <a:tab pos="377190" algn="l"/>
                        </a:tabLst>
                      </a:pPr>
                      <a:r>
                        <a:rPr sz="1100" spc="-50">
                          <a:latin typeface="Calibri"/>
                          <a:cs typeface="Calibri"/>
                        </a:rPr>
                        <a:t>$</a:t>
                      </a:r>
                      <a:r>
                        <a:rPr sz="1100">
                          <a:latin typeface="Calibri"/>
                          <a:cs typeface="Calibri"/>
                        </a:rPr>
                        <a:t>	</a:t>
                      </a:r>
                      <a:r>
                        <a:rPr sz="1100" spc="-10">
                          <a:latin typeface="Calibri"/>
                          <a:cs typeface="Calibri"/>
                        </a:rPr>
                        <a:t>45,000.00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CFF"/>
                    </a:solidFill>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CFF"/>
                    </a:solidFill>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CFF"/>
                    </a:solidFill>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95,000.00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CFF"/>
                    </a:solidFill>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09"/>
                  </a:ext>
                </a:extLst>
              </a:tr>
              <a:tr h="179510">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10"/>
                  </a:ext>
                </a:extLst>
              </a:tr>
              <a:tr h="179510">
                <a:tc>
                  <a:txBody>
                    <a:bodyPr/>
                    <a:lstStyle/>
                    <a:p>
                      <a:pPr marL="11430" algn="ctr">
                        <a:lnSpc>
                          <a:spcPts val="1270"/>
                        </a:lnSpc>
                      </a:pPr>
                      <a:r>
                        <a:rPr sz="1100" spc="-25">
                          <a:latin typeface="Calibri"/>
                          <a:cs typeface="Calibri"/>
                        </a:rPr>
                        <a:t>6.</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spc="-10">
                          <a:latin typeface="Calibri"/>
                          <a:cs typeface="Calibri"/>
                        </a:rPr>
                        <a:t>Medicaid/OHP</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11"/>
                  </a:ext>
                </a:extLst>
              </a:tr>
              <a:tr h="179510">
                <a:tc>
                  <a:txBody>
                    <a:bodyPr/>
                    <a:lstStyle/>
                    <a:p>
                      <a:pPr marL="11430" algn="ctr">
                        <a:lnSpc>
                          <a:spcPts val="1270"/>
                        </a:lnSpc>
                      </a:pPr>
                      <a:r>
                        <a:rPr sz="1100" spc="-25">
                          <a:latin typeface="Calibri"/>
                          <a:cs typeface="Calibri"/>
                        </a:rPr>
                        <a:t>7.</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Volunteer and</a:t>
                      </a:r>
                      <a:r>
                        <a:rPr sz="1100" spc="-10">
                          <a:latin typeface="Calibri"/>
                          <a:cs typeface="Calibri"/>
                        </a:rPr>
                        <a:t> In-</a:t>
                      </a:r>
                      <a:r>
                        <a:rPr sz="1100">
                          <a:latin typeface="Calibri"/>
                          <a:cs typeface="Calibri"/>
                        </a:rPr>
                        <a:t>Kind</a:t>
                      </a:r>
                      <a:r>
                        <a:rPr sz="1100" spc="-15">
                          <a:latin typeface="Calibri"/>
                          <a:cs typeface="Calibri"/>
                        </a:rPr>
                        <a:t> </a:t>
                      </a:r>
                      <a:r>
                        <a:rPr sz="1100">
                          <a:latin typeface="Calibri"/>
                          <a:cs typeface="Calibri"/>
                        </a:rPr>
                        <a:t>(estimate</a:t>
                      </a:r>
                      <a:r>
                        <a:rPr sz="1100" spc="-5">
                          <a:latin typeface="Calibri"/>
                          <a:cs typeface="Calibri"/>
                        </a:rPr>
                        <a:t> </a:t>
                      </a:r>
                      <a:r>
                        <a:rPr sz="1100" spc="-10">
                          <a:latin typeface="Calibri"/>
                          <a:cs typeface="Calibri"/>
                        </a:rPr>
                        <a:t>value)</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12"/>
                  </a:ext>
                </a:extLst>
              </a:tr>
              <a:tr h="179510">
                <a:tc>
                  <a:txBody>
                    <a:bodyPr/>
                    <a:lstStyle/>
                    <a:p>
                      <a:pPr marL="11430" algn="ctr">
                        <a:lnSpc>
                          <a:spcPts val="1270"/>
                        </a:lnSpc>
                      </a:pPr>
                      <a:r>
                        <a:rPr sz="1100" spc="-25">
                          <a:latin typeface="Calibri"/>
                          <a:cs typeface="Calibri"/>
                        </a:rPr>
                        <a:t>8.</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County</a:t>
                      </a:r>
                      <a:r>
                        <a:rPr sz="1100" spc="-30">
                          <a:latin typeface="Calibri"/>
                          <a:cs typeface="Calibri"/>
                        </a:rPr>
                        <a:t> </a:t>
                      </a:r>
                      <a:r>
                        <a:rPr sz="1100" spc="-10">
                          <a:latin typeface="Calibri"/>
                          <a:cs typeface="Calibri"/>
                        </a:rPr>
                        <a:t>admin</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gn="ctr">
                        <a:lnSpc>
                          <a:spcPts val="1270"/>
                        </a:lnSpc>
                        <a:tabLst>
                          <a:tab pos="447040" algn="l"/>
                        </a:tabLst>
                      </a:pPr>
                      <a:r>
                        <a:rPr sz="1100" spc="-50">
                          <a:latin typeface="Calibri"/>
                          <a:cs typeface="Calibri"/>
                        </a:rPr>
                        <a:t>$</a:t>
                      </a:r>
                      <a:r>
                        <a:rPr sz="1100">
                          <a:latin typeface="Calibri"/>
                          <a:cs typeface="Calibri"/>
                        </a:rPr>
                        <a:t>	</a:t>
                      </a:r>
                      <a:r>
                        <a:rPr sz="1100" spc="-10">
                          <a:latin typeface="Calibri"/>
                          <a:cs typeface="Calibri"/>
                        </a:rPr>
                        <a:t>2,850.00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CFF"/>
                    </a:solidFill>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2,850.00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CFF"/>
                    </a:solidFill>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13"/>
                  </a:ext>
                </a:extLst>
              </a:tr>
              <a:tr h="183262">
                <a:tc>
                  <a:txBody>
                    <a:bodyPr/>
                    <a:lstStyle/>
                    <a:p>
                      <a:pPr marL="11430" algn="ctr">
                        <a:lnSpc>
                          <a:spcPts val="1210"/>
                        </a:lnSpc>
                      </a:pPr>
                      <a:r>
                        <a:rPr sz="1100" spc="-25">
                          <a:latin typeface="Calibri"/>
                          <a:cs typeface="Calibri"/>
                        </a:rPr>
                        <a:t>9.</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10"/>
                        </a:lnSpc>
                      </a:pPr>
                      <a:r>
                        <a:rPr sz="1100">
                          <a:latin typeface="Calibri"/>
                          <a:cs typeface="Calibri"/>
                        </a:rPr>
                        <a:t>County</a:t>
                      </a:r>
                      <a:r>
                        <a:rPr sz="1100" spc="-20">
                          <a:latin typeface="Calibri"/>
                          <a:cs typeface="Calibri"/>
                        </a:rPr>
                        <a:t> </a:t>
                      </a:r>
                      <a:r>
                        <a:rPr sz="1100" spc="-10">
                          <a:latin typeface="Calibri"/>
                          <a:cs typeface="Calibri"/>
                        </a:rPr>
                        <a:t>utilities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gn="ctr">
                        <a:lnSpc>
                          <a:spcPts val="1210"/>
                        </a:lnSpc>
                        <a:tabLst>
                          <a:tab pos="44704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CCFF"/>
                    </a:solidFill>
                  </a:tcPr>
                </a:tc>
                <a:tc>
                  <a:txBody>
                    <a:bodyPr/>
                    <a:lstStyle/>
                    <a:p>
                      <a:pPr marL="263525">
                        <a:lnSpc>
                          <a:spcPts val="12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marL="66040">
                        <a:lnSpc>
                          <a:spcPts val="1210"/>
                        </a:lnSpc>
                        <a:tabLst>
                          <a:tab pos="51308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CCFF"/>
                    </a:solidFill>
                  </a:tcPr>
                </a:tc>
                <a:tc>
                  <a:txBody>
                    <a:bodyPr/>
                    <a:lstStyle/>
                    <a:p>
                      <a:pPr marL="263525">
                        <a:lnSpc>
                          <a:spcPts val="12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solidFill>
                      <a:srgbClr val="BEBEBE"/>
                    </a:solidFill>
                  </a:tcPr>
                </a:tc>
                <a:extLst>
                  <a:ext uri="{0D108BD9-81ED-4DB2-BD59-A6C34878D82A}">
                    <a16:rowId xmlns:a16="http://schemas.microsoft.com/office/drawing/2014/main" val="10014"/>
                  </a:ext>
                </a:extLst>
              </a:tr>
              <a:tr h="184514">
                <a:tc>
                  <a:txBody>
                    <a:bodyPr/>
                    <a:lstStyle/>
                    <a:p>
                      <a:pPr marL="12065" algn="ctr">
                        <a:lnSpc>
                          <a:spcPts val="1220"/>
                        </a:lnSpc>
                      </a:pPr>
                      <a:r>
                        <a:rPr sz="1100" spc="-25">
                          <a:latin typeface="Calibri"/>
                          <a:cs typeface="Calibri"/>
                        </a:rPr>
                        <a:t>10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3495">
                        <a:lnSpc>
                          <a:spcPts val="1220"/>
                        </a:lnSpc>
                      </a:pPr>
                      <a:r>
                        <a:rPr sz="1100">
                          <a:latin typeface="Calibri"/>
                          <a:cs typeface="Calibri"/>
                        </a:rPr>
                        <a:t>County</a:t>
                      </a:r>
                      <a:r>
                        <a:rPr sz="1100" spc="-30">
                          <a:latin typeface="Calibri"/>
                          <a:cs typeface="Calibri"/>
                        </a:rPr>
                        <a:t> </a:t>
                      </a:r>
                      <a:r>
                        <a:rPr sz="1100" spc="-10">
                          <a:latin typeface="Calibri"/>
                          <a:cs typeface="Calibri"/>
                        </a:rPr>
                        <a:t>supplies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51308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CCFF"/>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51308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CCFF"/>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extLst>
                  <a:ext uri="{0D108BD9-81ED-4DB2-BD59-A6C34878D82A}">
                    <a16:rowId xmlns:a16="http://schemas.microsoft.com/office/drawing/2014/main" val="10015"/>
                  </a:ext>
                </a:extLst>
              </a:tr>
              <a:tr h="183888">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R="15240" algn="r">
                        <a:lnSpc>
                          <a:spcPts val="1220"/>
                        </a:lnSpc>
                      </a:pPr>
                      <a:r>
                        <a:rPr sz="1100" b="1">
                          <a:latin typeface="Calibri"/>
                          <a:cs typeface="Calibri"/>
                        </a:rPr>
                        <a:t>TOTAL </a:t>
                      </a:r>
                      <a:r>
                        <a:rPr sz="1100" b="1" spc="-10">
                          <a:latin typeface="Calibri"/>
                          <a:cs typeface="Calibri"/>
                        </a:rPr>
                        <a:t>REVENUE</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solidFill>
                      <a:srgbClr val="F1F1F1"/>
                    </a:solidFill>
                  </a:tcPr>
                </a:tc>
                <a:tc gridSpan="2">
                  <a:txBody>
                    <a:bodyPr/>
                    <a:lstStyle/>
                    <a:p>
                      <a:pPr marL="71120">
                        <a:lnSpc>
                          <a:spcPts val="1220"/>
                        </a:lnSpc>
                        <a:tabLst>
                          <a:tab pos="1889760"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tcPr>
                </a:tc>
                <a:tc hMerge="1">
                  <a:txBody>
                    <a:bodyPr/>
                    <a:lstStyle/>
                    <a:p>
                      <a:endParaRPr/>
                    </a:p>
                  </a:txBody>
                  <a:tcPr marL="0" marR="0" marT="0" marB="0"/>
                </a:tc>
                <a:tc gridSpan="2">
                  <a:txBody>
                    <a:bodyPr/>
                    <a:lstStyle/>
                    <a:p>
                      <a:pPr marL="78105">
                        <a:lnSpc>
                          <a:spcPts val="1220"/>
                        </a:lnSpc>
                        <a:tabLst>
                          <a:tab pos="1512570" algn="l"/>
                        </a:tabLst>
                      </a:pPr>
                      <a:r>
                        <a:rPr sz="1100" spc="-50">
                          <a:latin typeface="Calibri"/>
                          <a:cs typeface="Calibri"/>
                        </a:rPr>
                        <a:t>$</a:t>
                      </a:r>
                      <a:r>
                        <a:rPr sz="1100">
                          <a:latin typeface="Calibri"/>
                          <a:cs typeface="Calibri"/>
                        </a:rPr>
                        <a:t>	</a:t>
                      </a:r>
                      <a:r>
                        <a:rPr sz="1100" spc="-10">
                          <a:latin typeface="Calibri"/>
                          <a:cs typeface="Calibri"/>
                        </a:rPr>
                        <a:t>50,100.00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tcPr>
                </a:tc>
                <a:tc hMerge="1">
                  <a:txBody>
                    <a:bodyPr/>
                    <a:lstStyle/>
                    <a:p>
                      <a:endParaRPr/>
                    </a:p>
                  </a:txBody>
                  <a:tcPr marL="0" marR="0" marT="0" marB="0"/>
                </a:tc>
                <a:tc gridSpan="2">
                  <a:txBody>
                    <a:bodyPr/>
                    <a:lstStyle/>
                    <a:p>
                      <a:pPr marL="78105">
                        <a:lnSpc>
                          <a:spcPts val="1220"/>
                        </a:lnSpc>
                        <a:tabLst>
                          <a:tab pos="1512570" algn="l"/>
                        </a:tabLst>
                      </a:pPr>
                      <a:r>
                        <a:rPr sz="1100" spc="-50">
                          <a:latin typeface="Calibri"/>
                          <a:cs typeface="Calibri"/>
                        </a:rPr>
                        <a:t>$</a:t>
                      </a:r>
                      <a:r>
                        <a:rPr sz="1100">
                          <a:latin typeface="Calibri"/>
                          <a:cs typeface="Calibri"/>
                        </a:rPr>
                        <a:t>	</a:t>
                      </a:r>
                      <a:r>
                        <a:rPr sz="1100" spc="-10">
                          <a:latin typeface="Calibri"/>
                          <a:cs typeface="Calibri"/>
                        </a:rPr>
                        <a:t>27,250.00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tcPr>
                </a:tc>
                <a:tc hMerge="1">
                  <a:txBody>
                    <a:bodyPr/>
                    <a:lstStyle/>
                    <a:p>
                      <a:endParaRPr/>
                    </a:p>
                  </a:txBody>
                  <a:tcPr marL="0" marR="0" marT="0" marB="0"/>
                </a:tc>
                <a:tc gridSpan="2">
                  <a:txBody>
                    <a:bodyPr/>
                    <a:lstStyle/>
                    <a:p>
                      <a:pPr marL="78105">
                        <a:lnSpc>
                          <a:spcPts val="1220"/>
                        </a:lnSpc>
                        <a:tabLst>
                          <a:tab pos="1512570" algn="l"/>
                        </a:tabLst>
                      </a:pPr>
                      <a:r>
                        <a:rPr sz="1100" spc="-50">
                          <a:latin typeface="Calibri"/>
                          <a:cs typeface="Calibri"/>
                        </a:rPr>
                        <a:t>$</a:t>
                      </a:r>
                      <a:r>
                        <a:rPr sz="1100">
                          <a:latin typeface="Calibri"/>
                          <a:cs typeface="Calibri"/>
                        </a:rPr>
                        <a:t>	</a:t>
                      </a:r>
                      <a:r>
                        <a:rPr sz="1100" spc="-10">
                          <a:latin typeface="Calibri"/>
                          <a:cs typeface="Calibri"/>
                        </a:rPr>
                        <a:t>25,000.00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tcPr>
                </a:tc>
                <a:tc hMerge="1">
                  <a:txBody>
                    <a:bodyPr/>
                    <a:lstStyle/>
                    <a:p>
                      <a:endParaRPr/>
                    </a:p>
                  </a:txBody>
                  <a:tcPr marL="0" marR="0" marT="0" marB="0"/>
                </a:tc>
                <a:tc gridSpan="2">
                  <a:txBody>
                    <a:bodyPr/>
                    <a:lstStyle/>
                    <a:p>
                      <a:pPr marL="75565">
                        <a:lnSpc>
                          <a:spcPts val="1220"/>
                        </a:lnSpc>
                        <a:tabLst>
                          <a:tab pos="1442720" algn="l"/>
                        </a:tabLst>
                      </a:pPr>
                      <a:r>
                        <a:rPr sz="1100" spc="-50">
                          <a:latin typeface="Calibri"/>
                          <a:cs typeface="Calibri"/>
                        </a:rPr>
                        <a:t>$</a:t>
                      </a:r>
                      <a:r>
                        <a:rPr sz="1100">
                          <a:latin typeface="Calibri"/>
                          <a:cs typeface="Calibri"/>
                        </a:rPr>
                        <a:t>	</a:t>
                      </a:r>
                      <a:r>
                        <a:rPr sz="1100" spc="-10">
                          <a:latin typeface="Calibri"/>
                          <a:cs typeface="Calibri"/>
                        </a:rPr>
                        <a:t>102,350.00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tcPr>
                </a:tc>
                <a:tc hMerge="1">
                  <a:txBody>
                    <a:bodyPr/>
                    <a:lstStyle/>
                    <a:p>
                      <a:endParaRPr/>
                    </a:p>
                  </a:txBody>
                  <a:tcPr marL="0" marR="0" marT="0" marB="0"/>
                </a:tc>
                <a:extLst>
                  <a:ext uri="{0D108BD9-81ED-4DB2-BD59-A6C34878D82A}">
                    <a16:rowId xmlns:a16="http://schemas.microsoft.com/office/drawing/2014/main" val="10016"/>
                  </a:ext>
                </a:extLst>
              </a:tr>
              <a:tr h="85063">
                <a:tc gridSpan="12">
                  <a:txBody>
                    <a:bodyPr/>
                    <a:lstStyle/>
                    <a:p>
                      <a:pPr>
                        <a:lnSpc>
                          <a:spcPct val="100000"/>
                        </a:lnSpc>
                      </a:pP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r h="203902">
                <a:tc gridSpan="2">
                  <a:txBody>
                    <a:bodyPr/>
                    <a:lstStyle/>
                    <a:p>
                      <a:pPr marL="26034">
                        <a:lnSpc>
                          <a:spcPts val="1385"/>
                        </a:lnSpc>
                      </a:pPr>
                      <a:r>
                        <a:rPr sz="1200" b="1" spc="-10">
                          <a:latin typeface="Calibri"/>
                          <a:cs typeface="Calibri"/>
                        </a:rPr>
                        <a:t>EXPENDITURES</a:t>
                      </a:r>
                      <a:endParaRPr sz="12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45465">
                        <a:lnSpc>
                          <a:spcPts val="1385"/>
                        </a:lnSpc>
                      </a:pPr>
                      <a:r>
                        <a:rPr sz="1200" b="1">
                          <a:latin typeface="Calibri"/>
                          <a:cs typeface="Calibri"/>
                        </a:rPr>
                        <a:t>Q1:</a:t>
                      </a:r>
                      <a:r>
                        <a:rPr sz="1200" b="1" spc="-15">
                          <a:latin typeface="Calibri"/>
                          <a:cs typeface="Calibri"/>
                        </a:rPr>
                        <a:t> </a:t>
                      </a:r>
                      <a:r>
                        <a:rPr sz="1200" b="1">
                          <a:latin typeface="Calibri"/>
                          <a:cs typeface="Calibri"/>
                        </a:rPr>
                        <a:t>Jul,</a:t>
                      </a:r>
                      <a:r>
                        <a:rPr sz="1200" b="1" spc="-15">
                          <a:latin typeface="Calibri"/>
                          <a:cs typeface="Calibri"/>
                        </a:rPr>
                        <a:t> </a:t>
                      </a:r>
                      <a:r>
                        <a:rPr sz="1200" b="1">
                          <a:latin typeface="Calibri"/>
                          <a:cs typeface="Calibri"/>
                        </a:rPr>
                        <a:t>Aug,</a:t>
                      </a:r>
                      <a:r>
                        <a:rPr sz="1200" b="1" spc="-10">
                          <a:latin typeface="Calibri"/>
                          <a:cs typeface="Calibri"/>
                        </a:rPr>
                        <a:t> </a:t>
                      </a:r>
                      <a:r>
                        <a:rPr sz="1200" b="1" spc="-25">
                          <a:latin typeface="Calibri"/>
                          <a:cs typeface="Calibri"/>
                        </a:rPr>
                        <a:t>Sep</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13080">
                        <a:lnSpc>
                          <a:spcPts val="1385"/>
                        </a:lnSpc>
                      </a:pPr>
                      <a:r>
                        <a:rPr sz="1200" b="1">
                          <a:latin typeface="Calibri"/>
                          <a:cs typeface="Calibri"/>
                        </a:rPr>
                        <a:t>Q2:</a:t>
                      </a:r>
                      <a:r>
                        <a:rPr sz="1200" b="1" spc="-10">
                          <a:latin typeface="Calibri"/>
                          <a:cs typeface="Calibri"/>
                        </a:rPr>
                        <a:t> </a:t>
                      </a:r>
                      <a:r>
                        <a:rPr sz="1200" b="1">
                          <a:latin typeface="Calibri"/>
                          <a:cs typeface="Calibri"/>
                        </a:rPr>
                        <a:t>Oct,</a:t>
                      </a:r>
                      <a:r>
                        <a:rPr sz="1200" b="1" spc="-5">
                          <a:latin typeface="Calibri"/>
                          <a:cs typeface="Calibri"/>
                        </a:rPr>
                        <a:t> </a:t>
                      </a:r>
                      <a:r>
                        <a:rPr sz="1200" b="1">
                          <a:latin typeface="Calibri"/>
                          <a:cs typeface="Calibri"/>
                        </a:rPr>
                        <a:t>Nov,</a:t>
                      </a:r>
                      <a:r>
                        <a:rPr sz="1200" b="1" spc="-10">
                          <a:latin typeface="Calibri"/>
                          <a:cs typeface="Calibri"/>
                        </a:rPr>
                        <a:t> </a:t>
                      </a:r>
                      <a:r>
                        <a:rPr sz="1200" b="1" spc="-25">
                          <a:latin typeface="Calibri"/>
                          <a:cs typeface="Calibri"/>
                        </a:rPr>
                        <a:t>Dec</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20700">
                        <a:lnSpc>
                          <a:spcPts val="1385"/>
                        </a:lnSpc>
                      </a:pPr>
                      <a:r>
                        <a:rPr sz="1200" b="1">
                          <a:latin typeface="Calibri"/>
                          <a:cs typeface="Calibri"/>
                        </a:rPr>
                        <a:t>Q3:</a:t>
                      </a:r>
                      <a:r>
                        <a:rPr sz="1200" b="1" spc="-10">
                          <a:latin typeface="Calibri"/>
                          <a:cs typeface="Calibri"/>
                        </a:rPr>
                        <a:t> </a:t>
                      </a:r>
                      <a:r>
                        <a:rPr sz="1200" b="1">
                          <a:latin typeface="Calibri"/>
                          <a:cs typeface="Calibri"/>
                        </a:rPr>
                        <a:t>Jan,</a:t>
                      </a:r>
                      <a:r>
                        <a:rPr sz="1200" b="1" spc="-5">
                          <a:latin typeface="Calibri"/>
                          <a:cs typeface="Calibri"/>
                        </a:rPr>
                        <a:t> </a:t>
                      </a:r>
                      <a:r>
                        <a:rPr sz="1200" b="1">
                          <a:latin typeface="Calibri"/>
                          <a:cs typeface="Calibri"/>
                        </a:rPr>
                        <a:t>Feb,</a:t>
                      </a:r>
                      <a:r>
                        <a:rPr sz="1200" b="1" spc="-10">
                          <a:latin typeface="Calibri"/>
                          <a:cs typeface="Calibri"/>
                        </a:rPr>
                        <a:t> </a:t>
                      </a:r>
                      <a:r>
                        <a:rPr sz="1200" b="1" spc="-25">
                          <a:latin typeface="Calibri"/>
                          <a:cs typeface="Calibri"/>
                        </a:rPr>
                        <a:t>Mar</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08000">
                        <a:lnSpc>
                          <a:spcPts val="1385"/>
                        </a:lnSpc>
                      </a:pPr>
                      <a:r>
                        <a:rPr sz="1200" b="1">
                          <a:latin typeface="Calibri"/>
                          <a:cs typeface="Calibri"/>
                        </a:rPr>
                        <a:t>Q4:</a:t>
                      </a:r>
                      <a:r>
                        <a:rPr sz="1200" b="1" spc="-10">
                          <a:latin typeface="Calibri"/>
                          <a:cs typeface="Calibri"/>
                        </a:rPr>
                        <a:t> </a:t>
                      </a:r>
                      <a:r>
                        <a:rPr sz="1200" b="1">
                          <a:latin typeface="Calibri"/>
                          <a:cs typeface="Calibri"/>
                        </a:rPr>
                        <a:t>Apr,</a:t>
                      </a:r>
                      <a:r>
                        <a:rPr sz="1200" b="1" spc="-5">
                          <a:latin typeface="Calibri"/>
                          <a:cs typeface="Calibri"/>
                        </a:rPr>
                        <a:t> </a:t>
                      </a:r>
                      <a:r>
                        <a:rPr sz="1200" b="1">
                          <a:latin typeface="Calibri"/>
                          <a:cs typeface="Calibri"/>
                        </a:rPr>
                        <a:t>May,</a:t>
                      </a:r>
                      <a:r>
                        <a:rPr sz="1200" b="1" spc="-5">
                          <a:latin typeface="Calibri"/>
                          <a:cs typeface="Calibri"/>
                        </a:rPr>
                        <a:t> </a:t>
                      </a:r>
                      <a:r>
                        <a:rPr sz="1200" b="1" spc="-25">
                          <a:latin typeface="Calibri"/>
                          <a:cs typeface="Calibri"/>
                        </a:rPr>
                        <a:t>Jun</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478155">
                        <a:lnSpc>
                          <a:spcPts val="1385"/>
                        </a:lnSpc>
                      </a:pPr>
                      <a:r>
                        <a:rPr sz="1200" b="1">
                          <a:latin typeface="Calibri"/>
                          <a:cs typeface="Calibri"/>
                        </a:rPr>
                        <a:t>Fiscal</a:t>
                      </a:r>
                      <a:r>
                        <a:rPr sz="1200" b="1" spc="-15">
                          <a:latin typeface="Calibri"/>
                          <a:cs typeface="Calibri"/>
                        </a:rPr>
                        <a:t> </a:t>
                      </a:r>
                      <a:r>
                        <a:rPr sz="1200" b="1">
                          <a:latin typeface="Calibri"/>
                          <a:cs typeface="Calibri"/>
                        </a:rPr>
                        <a:t>Year</a:t>
                      </a:r>
                      <a:r>
                        <a:rPr sz="1200" b="1" spc="-10">
                          <a:latin typeface="Calibri"/>
                          <a:cs typeface="Calibri"/>
                        </a:rPr>
                        <a:t> </a:t>
                      </a:r>
                      <a:r>
                        <a:rPr sz="1200" b="1">
                          <a:latin typeface="Calibri"/>
                          <a:cs typeface="Calibri"/>
                        </a:rPr>
                        <a:t>To</a:t>
                      </a:r>
                      <a:r>
                        <a:rPr sz="1200" b="1" spc="-10">
                          <a:latin typeface="Calibri"/>
                          <a:cs typeface="Calibri"/>
                        </a:rPr>
                        <a:t> </a:t>
                      </a:r>
                      <a:r>
                        <a:rPr sz="1200" b="1" spc="-20">
                          <a:latin typeface="Calibri"/>
                          <a:cs typeface="Calibri"/>
                        </a:rPr>
                        <a:t>Date</a:t>
                      </a:r>
                      <a:endParaRPr sz="12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extLst>
                  <a:ext uri="{0D108BD9-81ED-4DB2-BD59-A6C34878D82A}">
                    <a16:rowId xmlns:a16="http://schemas.microsoft.com/office/drawing/2014/main" val="10018"/>
                  </a:ext>
                </a:extLst>
              </a:tr>
              <a:tr h="371529">
                <a:tc>
                  <a:txBody>
                    <a:bodyPr/>
                    <a:lstStyle/>
                    <a:p>
                      <a:pPr>
                        <a:lnSpc>
                          <a:spcPct val="100000"/>
                        </a:lnSpc>
                        <a:spcBef>
                          <a:spcPts val="114"/>
                        </a:spcBef>
                      </a:pPr>
                      <a:endParaRPr sz="1100">
                        <a:latin typeface="Times New Roman"/>
                        <a:cs typeface="Times New Roman"/>
                      </a:endParaRPr>
                    </a:p>
                    <a:p>
                      <a:pPr marL="10795" algn="ctr">
                        <a:lnSpc>
                          <a:spcPct val="100000"/>
                        </a:lnSpc>
                        <a:spcBef>
                          <a:spcPts val="5"/>
                        </a:spcBef>
                      </a:pPr>
                      <a:r>
                        <a:rPr sz="1100" b="1" spc="-25">
                          <a:latin typeface="Calibri"/>
                          <a:cs typeface="Calibri"/>
                        </a:rPr>
                        <a:t>B.</a:t>
                      </a:r>
                      <a:endParaRPr sz="1100">
                        <a:latin typeface="Calibri"/>
                        <a:cs typeface="Calibri"/>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nSpc>
                          <a:spcPct val="100000"/>
                        </a:lnSpc>
                        <a:spcBef>
                          <a:spcPts val="114"/>
                        </a:spcBef>
                      </a:pPr>
                      <a:endParaRPr sz="1100">
                        <a:latin typeface="Times New Roman"/>
                        <a:cs typeface="Times New Roman"/>
                      </a:endParaRPr>
                    </a:p>
                    <a:p>
                      <a:pPr marL="23495">
                        <a:lnSpc>
                          <a:spcPct val="100000"/>
                        </a:lnSpc>
                        <a:spcBef>
                          <a:spcPts val="5"/>
                        </a:spcBef>
                      </a:pPr>
                      <a:r>
                        <a:rPr sz="1100" b="1" spc="-10">
                          <a:latin typeface="Calibri"/>
                          <a:cs typeface="Calibri"/>
                        </a:rPr>
                        <a:t>EXPENDITURES</a:t>
                      </a:r>
                      <a:endParaRPr sz="1100">
                        <a:latin typeface="Calibri"/>
                        <a:cs typeface="Calibri"/>
                      </a:endParaRPr>
                    </a:p>
                  </a:txBody>
                  <a:tcPr marL="0" marR="0" marT="14604"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06045">
                        <a:lnSpc>
                          <a:spcPts val="1130"/>
                        </a:lnSpc>
                      </a:pPr>
                      <a:r>
                        <a:rPr sz="1100" b="1" spc="-10">
                          <a:latin typeface="Calibri"/>
                          <a:cs typeface="Calibri"/>
                        </a:rPr>
                        <a:t>Non-OHA/PHD</a:t>
                      </a:r>
                      <a:endParaRPr sz="1100">
                        <a:latin typeface="Calibri"/>
                        <a:cs typeface="Calibri"/>
                      </a:endParaRPr>
                    </a:p>
                    <a:p>
                      <a:pPr marL="158115">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OHA/PHD</a:t>
                      </a:r>
                      <a:endParaRPr sz="1100">
                        <a:latin typeface="Calibri"/>
                        <a:cs typeface="Calibri"/>
                      </a:endParaRPr>
                    </a:p>
                    <a:p>
                      <a:pPr marL="3175" algn="ctr">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06045">
                        <a:lnSpc>
                          <a:spcPts val="1130"/>
                        </a:lnSpc>
                      </a:pPr>
                      <a:r>
                        <a:rPr sz="1100" b="1" spc="-10">
                          <a:latin typeface="Calibri"/>
                          <a:cs typeface="Calibri"/>
                        </a:rPr>
                        <a:t>Non-OHA/PHD</a:t>
                      </a:r>
                      <a:endParaRPr sz="1100">
                        <a:latin typeface="Calibri"/>
                        <a:cs typeface="Calibri"/>
                      </a:endParaRPr>
                    </a:p>
                    <a:p>
                      <a:pPr marL="158115">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OHA/PHD</a:t>
                      </a:r>
                      <a:endParaRPr sz="1100">
                        <a:latin typeface="Calibri"/>
                        <a:cs typeface="Calibri"/>
                      </a:endParaRPr>
                    </a:p>
                    <a:p>
                      <a:pPr marL="3175" algn="ctr">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06045">
                        <a:lnSpc>
                          <a:spcPts val="1130"/>
                        </a:lnSpc>
                      </a:pPr>
                      <a:r>
                        <a:rPr sz="1100" b="1" spc="-10">
                          <a:latin typeface="Calibri"/>
                          <a:cs typeface="Calibri"/>
                        </a:rPr>
                        <a:t>Non-OHA/PHD</a:t>
                      </a:r>
                      <a:endParaRPr sz="1100">
                        <a:latin typeface="Calibri"/>
                        <a:cs typeface="Calibri"/>
                      </a:endParaRPr>
                    </a:p>
                    <a:p>
                      <a:pPr marL="158115">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OHA/PHD</a:t>
                      </a:r>
                      <a:endParaRPr sz="1100">
                        <a:latin typeface="Calibri"/>
                        <a:cs typeface="Calibri"/>
                      </a:endParaRPr>
                    </a:p>
                    <a:p>
                      <a:pPr marL="3175" algn="ctr">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06045">
                        <a:lnSpc>
                          <a:spcPts val="1130"/>
                        </a:lnSpc>
                      </a:pPr>
                      <a:r>
                        <a:rPr sz="1100" b="1" spc="-10">
                          <a:latin typeface="Calibri"/>
                          <a:cs typeface="Calibri"/>
                        </a:rPr>
                        <a:t>Non-OHA/PHD</a:t>
                      </a:r>
                      <a:endParaRPr sz="1100">
                        <a:latin typeface="Calibri"/>
                        <a:cs typeface="Calibri"/>
                      </a:endParaRPr>
                    </a:p>
                    <a:p>
                      <a:pPr marL="158115">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OHA/PHD</a:t>
                      </a:r>
                      <a:endParaRPr sz="1100">
                        <a:latin typeface="Calibri"/>
                        <a:cs typeface="Calibri"/>
                      </a:endParaRPr>
                    </a:p>
                    <a:p>
                      <a:pPr marL="3175" algn="ctr">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06045">
                        <a:lnSpc>
                          <a:spcPts val="1130"/>
                        </a:lnSpc>
                      </a:pPr>
                      <a:r>
                        <a:rPr sz="1100" b="1" spc="-10">
                          <a:latin typeface="Calibri"/>
                          <a:cs typeface="Calibri"/>
                        </a:rPr>
                        <a:t>Non-OHA/PHD</a:t>
                      </a:r>
                      <a:endParaRPr sz="1100">
                        <a:latin typeface="Calibri"/>
                        <a:cs typeface="Calibri"/>
                      </a:endParaRPr>
                    </a:p>
                    <a:p>
                      <a:pPr marL="158115">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OHA/PHD</a:t>
                      </a:r>
                      <a:endParaRPr sz="1100">
                        <a:latin typeface="Calibri"/>
                        <a:cs typeface="Calibri"/>
                      </a:endParaRPr>
                    </a:p>
                    <a:p>
                      <a:pPr marL="3175" algn="ctr">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19"/>
                  </a:ext>
                </a:extLst>
              </a:tr>
              <a:tr h="190143">
                <a:tc>
                  <a:txBody>
                    <a:bodyPr/>
                    <a:lstStyle/>
                    <a:p>
                      <a:pPr marL="11430" algn="ctr">
                        <a:lnSpc>
                          <a:spcPts val="1270"/>
                        </a:lnSpc>
                      </a:pPr>
                      <a:r>
                        <a:rPr sz="1100" spc="-25">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3495">
                        <a:lnSpc>
                          <a:spcPts val="1270"/>
                        </a:lnSpc>
                      </a:pPr>
                      <a:r>
                        <a:rPr sz="1100" b="1">
                          <a:latin typeface="Calibri"/>
                          <a:cs typeface="Calibri"/>
                        </a:rPr>
                        <a:t>Personal</a:t>
                      </a:r>
                      <a:r>
                        <a:rPr sz="1100" b="1" spc="-15">
                          <a:latin typeface="Calibri"/>
                          <a:cs typeface="Calibri"/>
                        </a:rPr>
                        <a:t> </a:t>
                      </a:r>
                      <a:r>
                        <a:rPr sz="1100" b="1">
                          <a:latin typeface="Calibri"/>
                          <a:cs typeface="Calibri"/>
                        </a:rPr>
                        <a:t>Services</a:t>
                      </a:r>
                      <a:r>
                        <a:rPr sz="1100" b="1" spc="-15">
                          <a:latin typeface="Calibri"/>
                          <a:cs typeface="Calibri"/>
                        </a:rPr>
                        <a:t> </a:t>
                      </a:r>
                      <a:r>
                        <a:rPr sz="1100" b="1">
                          <a:latin typeface="Calibri"/>
                          <a:cs typeface="Calibri"/>
                        </a:rPr>
                        <a:t>(Salaries</a:t>
                      </a:r>
                      <a:r>
                        <a:rPr sz="1100" b="1" spc="-20">
                          <a:latin typeface="Calibri"/>
                          <a:cs typeface="Calibri"/>
                        </a:rPr>
                        <a:t> </a:t>
                      </a:r>
                      <a:r>
                        <a:rPr sz="1100" b="1">
                          <a:latin typeface="Calibri"/>
                          <a:cs typeface="Calibri"/>
                        </a:rPr>
                        <a:t>and</a:t>
                      </a:r>
                      <a:r>
                        <a:rPr sz="1100" b="1" spc="-15">
                          <a:latin typeface="Calibri"/>
                          <a:cs typeface="Calibri"/>
                        </a:rPr>
                        <a:t> </a:t>
                      </a:r>
                      <a:r>
                        <a:rPr sz="1100" b="1" spc="-10">
                          <a:latin typeface="Calibri"/>
                          <a:cs typeface="Calibri"/>
                        </a:rPr>
                        <a:t>Benefits)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ts val="1270"/>
                        </a:lnSpc>
                        <a:tabLst>
                          <a:tab pos="377190" algn="l"/>
                        </a:tabLst>
                      </a:pPr>
                      <a:r>
                        <a:rPr sz="1100" spc="-50">
                          <a:latin typeface="Calibri"/>
                          <a:cs typeface="Calibri"/>
                        </a:rPr>
                        <a:t>$</a:t>
                      </a:r>
                      <a:r>
                        <a:rPr sz="1100">
                          <a:latin typeface="Calibri"/>
                          <a:cs typeface="Calibri"/>
                        </a:rPr>
                        <a:t>	</a:t>
                      </a:r>
                      <a:r>
                        <a:rPr sz="1100" spc="-10">
                          <a:latin typeface="Calibri"/>
                          <a:cs typeface="Calibri"/>
                        </a:rPr>
                        <a:t>45,000.00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52,827.17</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60,150.00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63,250.00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95,000.00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373380" algn="l"/>
                        </a:tabLst>
                      </a:pPr>
                      <a:r>
                        <a:rPr sz="1100" spc="-50">
                          <a:latin typeface="Calibri"/>
                          <a:cs typeface="Calibri"/>
                        </a:rPr>
                        <a:t>$</a:t>
                      </a:r>
                      <a:r>
                        <a:rPr sz="1100">
                          <a:latin typeface="Calibri"/>
                          <a:cs typeface="Calibri"/>
                        </a:rPr>
                        <a:t>	</a:t>
                      </a:r>
                      <a:r>
                        <a:rPr sz="1100" spc="-10">
                          <a:latin typeface="Calibri"/>
                          <a:cs typeface="Calibri"/>
                        </a:rPr>
                        <a:t>176,227.17</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20"/>
                  </a:ext>
                </a:extLst>
              </a:tr>
              <a:tr h="180761">
                <a:tc>
                  <a:txBody>
                    <a:bodyPr/>
                    <a:lstStyle/>
                    <a:p>
                      <a:pPr marL="11430" algn="ctr">
                        <a:lnSpc>
                          <a:spcPts val="1280"/>
                        </a:lnSpc>
                      </a:pPr>
                      <a:r>
                        <a:rPr sz="1100" spc="-25">
                          <a:latin typeface="Calibri"/>
                          <a:cs typeface="Calibri"/>
                        </a:rPr>
                        <a:t>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23495">
                        <a:lnSpc>
                          <a:spcPts val="1280"/>
                        </a:lnSpc>
                      </a:pPr>
                      <a:r>
                        <a:rPr sz="1100" b="1">
                          <a:latin typeface="Calibri"/>
                          <a:cs typeface="Calibri"/>
                        </a:rPr>
                        <a:t>Services</a:t>
                      </a:r>
                      <a:r>
                        <a:rPr sz="1100" b="1" spc="-30">
                          <a:latin typeface="Calibri"/>
                          <a:cs typeface="Calibri"/>
                        </a:rPr>
                        <a:t> </a:t>
                      </a:r>
                      <a:r>
                        <a:rPr sz="1100" b="1">
                          <a:latin typeface="Calibri"/>
                          <a:cs typeface="Calibri"/>
                        </a:rPr>
                        <a:t>and</a:t>
                      </a:r>
                      <a:r>
                        <a:rPr sz="1100" b="1" spc="-20">
                          <a:latin typeface="Calibri"/>
                          <a:cs typeface="Calibri"/>
                        </a:rPr>
                        <a:t> </a:t>
                      </a:r>
                      <a:r>
                        <a:rPr sz="1100" b="1">
                          <a:latin typeface="Calibri"/>
                          <a:cs typeface="Calibri"/>
                        </a:rPr>
                        <a:t>Supplies</a:t>
                      </a:r>
                      <a:r>
                        <a:rPr sz="1100" b="1" spc="-25">
                          <a:latin typeface="Calibri"/>
                          <a:cs typeface="Calibri"/>
                        </a:rPr>
                        <a:t> </a:t>
                      </a:r>
                      <a:r>
                        <a:rPr sz="1100" b="1" spc="-10">
                          <a:latin typeface="Calibri"/>
                          <a:cs typeface="Calibri"/>
                        </a:rPr>
                        <a:t>(Total)</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ts val="1280"/>
                        </a:lnSpc>
                        <a:tabLst>
                          <a:tab pos="447040" algn="l"/>
                        </a:tabLst>
                      </a:pPr>
                      <a:r>
                        <a:rPr sz="1100" spc="-50">
                          <a:latin typeface="Calibri"/>
                          <a:cs typeface="Calibri"/>
                        </a:rPr>
                        <a:t>$</a:t>
                      </a:r>
                      <a:r>
                        <a:rPr sz="1100">
                          <a:latin typeface="Calibri"/>
                          <a:cs typeface="Calibri"/>
                        </a:rPr>
                        <a:t>	</a:t>
                      </a:r>
                      <a:r>
                        <a:rPr sz="1100" spc="-10">
                          <a:latin typeface="Calibri"/>
                          <a:cs typeface="Calibri"/>
                        </a:rPr>
                        <a:t>5,100.00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513080" algn="l"/>
                        </a:tabLst>
                      </a:pPr>
                      <a:r>
                        <a:rPr sz="1100" spc="-50">
                          <a:latin typeface="Calibri"/>
                          <a:cs typeface="Calibri"/>
                        </a:rPr>
                        <a:t>$</a:t>
                      </a:r>
                      <a:r>
                        <a:rPr sz="1100">
                          <a:latin typeface="Calibri"/>
                          <a:cs typeface="Calibri"/>
                        </a:rPr>
                        <a:t>	</a:t>
                      </a:r>
                      <a:r>
                        <a:rPr sz="1100" spc="-10">
                          <a:latin typeface="Calibri"/>
                          <a:cs typeface="Calibri"/>
                        </a:rPr>
                        <a:t>7,525.00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51308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513080" algn="l"/>
                        </a:tabLst>
                      </a:pPr>
                      <a:r>
                        <a:rPr sz="1100" spc="-50">
                          <a:latin typeface="Calibri"/>
                          <a:cs typeface="Calibri"/>
                        </a:rPr>
                        <a:t>$</a:t>
                      </a:r>
                      <a:r>
                        <a:rPr sz="1100">
                          <a:latin typeface="Calibri"/>
                          <a:cs typeface="Calibri"/>
                        </a:rPr>
                        <a:t>	</a:t>
                      </a:r>
                      <a:r>
                        <a:rPr sz="1100" spc="-10">
                          <a:latin typeface="Calibri"/>
                          <a:cs typeface="Calibri"/>
                        </a:rPr>
                        <a:t>4,550.00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513080" algn="l"/>
                        </a:tabLst>
                      </a:pPr>
                      <a:r>
                        <a:rPr sz="1100" spc="-50">
                          <a:latin typeface="Calibri"/>
                          <a:cs typeface="Calibri"/>
                        </a:rPr>
                        <a:t>$</a:t>
                      </a:r>
                      <a:r>
                        <a:rPr sz="1100">
                          <a:latin typeface="Calibri"/>
                          <a:cs typeface="Calibri"/>
                        </a:rPr>
                        <a:t>	</a:t>
                      </a:r>
                      <a:r>
                        <a:rPr sz="1100" spc="-10">
                          <a:latin typeface="Calibri"/>
                          <a:cs typeface="Calibri"/>
                        </a:rPr>
                        <a:t>7,350.00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513080" algn="l"/>
                        </a:tabLst>
                      </a:pPr>
                      <a:r>
                        <a:rPr sz="1100" spc="-50">
                          <a:latin typeface="Calibri"/>
                          <a:cs typeface="Calibri"/>
                        </a:rPr>
                        <a:t>$</a:t>
                      </a:r>
                      <a:r>
                        <a:rPr sz="1100">
                          <a:latin typeface="Calibri"/>
                          <a:cs typeface="Calibri"/>
                        </a:rPr>
                        <a:t>	</a:t>
                      </a:r>
                      <a:r>
                        <a:rPr sz="1100" spc="-10">
                          <a:latin typeface="Calibri"/>
                          <a:cs typeface="Calibri"/>
                        </a:rPr>
                        <a:t>7,350.00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443230" algn="l"/>
                        </a:tabLst>
                      </a:pPr>
                      <a:r>
                        <a:rPr sz="1100" spc="-50">
                          <a:latin typeface="Calibri"/>
                          <a:cs typeface="Calibri"/>
                        </a:rPr>
                        <a:t>$</a:t>
                      </a:r>
                      <a:r>
                        <a:rPr sz="1100">
                          <a:latin typeface="Calibri"/>
                          <a:cs typeface="Calibri"/>
                        </a:rPr>
                        <a:t>	</a:t>
                      </a:r>
                      <a:r>
                        <a:rPr sz="1100" spc="-10">
                          <a:latin typeface="Calibri"/>
                          <a:cs typeface="Calibri"/>
                        </a:rPr>
                        <a:t>19,425.00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21"/>
                  </a:ext>
                </a:extLst>
              </a:tr>
              <a:tr h="179510">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0650">
                        <a:lnSpc>
                          <a:spcPts val="1270"/>
                        </a:lnSpc>
                      </a:pPr>
                      <a:r>
                        <a:rPr sz="1100">
                          <a:latin typeface="Calibri"/>
                          <a:cs typeface="Calibri"/>
                        </a:rPr>
                        <a:t>2a.</a:t>
                      </a:r>
                      <a:r>
                        <a:rPr sz="1100" spc="-5">
                          <a:latin typeface="Calibri"/>
                          <a:cs typeface="Calibri"/>
                        </a:rPr>
                        <a:t> </a:t>
                      </a:r>
                      <a:r>
                        <a:rPr sz="1100">
                          <a:latin typeface="Calibri"/>
                          <a:cs typeface="Calibri"/>
                        </a:rPr>
                        <a:t>Professional</a:t>
                      </a:r>
                      <a:r>
                        <a:rPr sz="1100" spc="5">
                          <a:latin typeface="Calibri"/>
                          <a:cs typeface="Calibri"/>
                        </a:rPr>
                        <a:t> </a:t>
                      </a:r>
                      <a:r>
                        <a:rPr sz="1100" spc="-10">
                          <a:latin typeface="Calibri"/>
                          <a:cs typeface="Calibri"/>
                        </a:rPr>
                        <a:t>Services/Contracts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2"/>
                  </a:ext>
                </a:extLst>
              </a:tr>
              <a:tr h="179510">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0650">
                        <a:lnSpc>
                          <a:spcPts val="1270"/>
                        </a:lnSpc>
                      </a:pPr>
                      <a:r>
                        <a:rPr sz="1100">
                          <a:latin typeface="Calibri"/>
                          <a:cs typeface="Calibri"/>
                        </a:rPr>
                        <a:t>2b.</a:t>
                      </a:r>
                      <a:r>
                        <a:rPr sz="1100" spc="-20">
                          <a:latin typeface="Calibri"/>
                          <a:cs typeface="Calibri"/>
                        </a:rPr>
                        <a:t> </a:t>
                      </a:r>
                      <a:r>
                        <a:rPr sz="1100">
                          <a:latin typeface="Calibri"/>
                          <a:cs typeface="Calibri"/>
                        </a:rPr>
                        <a:t>Travel</a:t>
                      </a:r>
                      <a:r>
                        <a:rPr sz="1100" spc="-10">
                          <a:latin typeface="Calibri"/>
                          <a:cs typeface="Calibri"/>
                        </a:rPr>
                        <a:t> </a:t>
                      </a:r>
                      <a:r>
                        <a:rPr sz="1100">
                          <a:latin typeface="Calibri"/>
                          <a:cs typeface="Calibri"/>
                        </a:rPr>
                        <a:t>&amp;</a:t>
                      </a:r>
                      <a:r>
                        <a:rPr sz="1100" spc="-20">
                          <a:latin typeface="Calibri"/>
                          <a:cs typeface="Calibri"/>
                        </a:rPr>
                        <a:t> </a:t>
                      </a:r>
                      <a:r>
                        <a:rPr sz="1100" spc="-10">
                          <a:latin typeface="Calibri"/>
                          <a:cs typeface="Calibri"/>
                        </a:rPr>
                        <a:t>Training</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687705" algn="l"/>
                        </a:tabLst>
                      </a:pPr>
                      <a:r>
                        <a:rPr sz="1100" spc="-50">
                          <a:latin typeface="Calibri"/>
                          <a:cs typeface="Calibri"/>
                        </a:rPr>
                        <a:t>$</a:t>
                      </a:r>
                      <a:r>
                        <a:rPr sz="1100">
                          <a:latin typeface="Calibri"/>
                          <a:cs typeface="Calibri"/>
                        </a:rPr>
                        <a:t>	</a:t>
                      </a:r>
                      <a:r>
                        <a:rPr sz="1100" spc="-20">
                          <a:latin typeface="Calibri"/>
                          <a:cs typeface="Calibri"/>
                        </a:rPr>
                        <a:t>25.00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687705" algn="l"/>
                        </a:tabLst>
                      </a:pPr>
                      <a:r>
                        <a:rPr sz="1100" spc="-50">
                          <a:latin typeface="Calibri"/>
                          <a:cs typeface="Calibri"/>
                        </a:rPr>
                        <a:t>$</a:t>
                      </a:r>
                      <a:r>
                        <a:rPr sz="1100">
                          <a:latin typeface="Calibri"/>
                          <a:cs typeface="Calibri"/>
                        </a:rPr>
                        <a:t>	</a:t>
                      </a:r>
                      <a:r>
                        <a:rPr sz="1100" spc="-20">
                          <a:latin typeface="Calibri"/>
                          <a:cs typeface="Calibri"/>
                        </a:rPr>
                        <a:t>50.00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2,150.00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2,225.00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3"/>
                  </a:ext>
                </a:extLst>
              </a:tr>
              <a:tr h="179510">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0650">
                        <a:lnSpc>
                          <a:spcPts val="1270"/>
                        </a:lnSpc>
                      </a:pPr>
                      <a:r>
                        <a:rPr sz="1100">
                          <a:latin typeface="Calibri"/>
                          <a:cs typeface="Calibri"/>
                        </a:rPr>
                        <a:t>2c.</a:t>
                      </a:r>
                      <a:r>
                        <a:rPr sz="1100" spc="-25">
                          <a:latin typeface="Calibri"/>
                          <a:cs typeface="Calibri"/>
                        </a:rPr>
                        <a:t> </a:t>
                      </a:r>
                      <a:r>
                        <a:rPr sz="1100">
                          <a:latin typeface="Calibri"/>
                          <a:cs typeface="Calibri"/>
                        </a:rPr>
                        <a:t>General</a:t>
                      </a:r>
                      <a:r>
                        <a:rPr sz="1100" spc="-15">
                          <a:latin typeface="Calibri"/>
                          <a:cs typeface="Calibri"/>
                        </a:rPr>
                        <a:t> </a:t>
                      </a:r>
                      <a:r>
                        <a:rPr sz="1100" spc="-10">
                          <a:latin typeface="Calibri"/>
                          <a:cs typeface="Calibri"/>
                        </a:rPr>
                        <a:t>Supplies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5,000.00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2,500.00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2,200.00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9,700.00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4"/>
                  </a:ext>
                </a:extLst>
              </a:tr>
              <a:tr h="179510">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0650">
                        <a:lnSpc>
                          <a:spcPts val="1270"/>
                        </a:lnSpc>
                      </a:pPr>
                      <a:r>
                        <a:rPr sz="1100">
                          <a:latin typeface="Calibri"/>
                          <a:cs typeface="Calibri"/>
                        </a:rPr>
                        <a:t>2d.</a:t>
                      </a:r>
                      <a:r>
                        <a:rPr sz="1100" spc="-15">
                          <a:latin typeface="Calibri"/>
                          <a:cs typeface="Calibri"/>
                        </a:rPr>
                        <a:t> </a:t>
                      </a:r>
                      <a:r>
                        <a:rPr sz="1100">
                          <a:latin typeface="Calibri"/>
                          <a:cs typeface="Calibri"/>
                        </a:rPr>
                        <a:t>Medical</a:t>
                      </a:r>
                      <a:r>
                        <a:rPr sz="1100" spc="-10">
                          <a:latin typeface="Calibri"/>
                          <a:cs typeface="Calibri"/>
                        </a:rPr>
                        <a:t> Supplies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2,500.00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2,000.00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3,000.00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7,500.00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5"/>
                  </a:ext>
                </a:extLst>
              </a:tr>
              <a:tr h="362772">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20650">
                        <a:lnSpc>
                          <a:spcPts val="1075"/>
                        </a:lnSpc>
                      </a:pPr>
                      <a:r>
                        <a:rPr sz="1100">
                          <a:latin typeface="Calibri"/>
                          <a:cs typeface="Calibri"/>
                        </a:rPr>
                        <a:t>2e.</a:t>
                      </a:r>
                      <a:r>
                        <a:rPr sz="1100" spc="-10">
                          <a:latin typeface="Calibri"/>
                          <a:cs typeface="Calibri"/>
                        </a:rPr>
                        <a:t> </a:t>
                      </a:r>
                      <a:r>
                        <a:rPr sz="1100">
                          <a:latin typeface="Calibri"/>
                          <a:cs typeface="Calibri"/>
                        </a:rPr>
                        <a:t>Other</a:t>
                      </a:r>
                      <a:r>
                        <a:rPr sz="1100" spc="5">
                          <a:latin typeface="Calibri"/>
                          <a:cs typeface="Calibri"/>
                        </a:rPr>
                        <a:t> </a:t>
                      </a:r>
                      <a:r>
                        <a:rPr sz="1100">
                          <a:latin typeface="Calibri"/>
                          <a:cs typeface="Calibri"/>
                        </a:rPr>
                        <a:t>(enter</a:t>
                      </a:r>
                      <a:r>
                        <a:rPr sz="1100" spc="10">
                          <a:latin typeface="Calibri"/>
                          <a:cs typeface="Calibri"/>
                        </a:rPr>
                        <a:t> </a:t>
                      </a:r>
                      <a:r>
                        <a:rPr sz="1100">
                          <a:latin typeface="Calibri"/>
                          <a:cs typeface="Calibri"/>
                        </a:rPr>
                        <a:t>total</a:t>
                      </a:r>
                      <a:r>
                        <a:rPr sz="1100" spc="-5">
                          <a:latin typeface="Calibri"/>
                          <a:cs typeface="Calibri"/>
                        </a:rPr>
                        <a:t> </a:t>
                      </a:r>
                      <a:r>
                        <a:rPr sz="1100">
                          <a:latin typeface="Calibri"/>
                          <a:cs typeface="Calibri"/>
                        </a:rPr>
                        <a:t>from</a:t>
                      </a:r>
                      <a:r>
                        <a:rPr sz="1100" spc="5">
                          <a:latin typeface="Calibri"/>
                          <a:cs typeface="Calibri"/>
                        </a:rPr>
                        <a:t> </a:t>
                      </a:r>
                      <a:r>
                        <a:rPr sz="1100">
                          <a:latin typeface="Calibri"/>
                          <a:cs typeface="Calibri"/>
                        </a:rPr>
                        <a:t>the</a:t>
                      </a:r>
                      <a:r>
                        <a:rPr sz="1100" spc="-5">
                          <a:latin typeface="Calibri"/>
                          <a:cs typeface="Calibri"/>
                        </a:rPr>
                        <a:t> </a:t>
                      </a:r>
                      <a:r>
                        <a:rPr sz="1100" spc="-10">
                          <a:latin typeface="Calibri"/>
                          <a:cs typeface="Calibri"/>
                        </a:rPr>
                        <a:t>"Other</a:t>
                      </a:r>
                      <a:endParaRPr sz="1100">
                        <a:latin typeface="Calibri"/>
                        <a:cs typeface="Calibri"/>
                      </a:endParaRPr>
                    </a:p>
                    <a:p>
                      <a:pPr marL="120650">
                        <a:lnSpc>
                          <a:spcPct val="100000"/>
                        </a:lnSpc>
                        <a:spcBef>
                          <a:spcPts val="114"/>
                        </a:spcBef>
                      </a:pPr>
                      <a:r>
                        <a:rPr sz="1100">
                          <a:latin typeface="Calibri"/>
                          <a:cs typeface="Calibri"/>
                        </a:rPr>
                        <a:t>Services</a:t>
                      </a:r>
                      <a:r>
                        <a:rPr sz="1100" spc="-15">
                          <a:latin typeface="Calibri"/>
                          <a:cs typeface="Calibri"/>
                        </a:rPr>
                        <a:t> </a:t>
                      </a:r>
                      <a:r>
                        <a:rPr sz="1100">
                          <a:latin typeface="Calibri"/>
                          <a:cs typeface="Calibri"/>
                        </a:rPr>
                        <a:t>&amp;</a:t>
                      </a:r>
                      <a:r>
                        <a:rPr sz="1100" spc="-15">
                          <a:latin typeface="Calibri"/>
                          <a:cs typeface="Calibri"/>
                        </a:rPr>
                        <a:t> </a:t>
                      </a:r>
                      <a:r>
                        <a:rPr sz="1100">
                          <a:latin typeface="Calibri"/>
                          <a:cs typeface="Calibri"/>
                        </a:rPr>
                        <a:t>Supplies</a:t>
                      </a:r>
                      <a:r>
                        <a:rPr sz="1100" spc="-10">
                          <a:latin typeface="Calibri"/>
                          <a:cs typeface="Calibri"/>
                        </a:rPr>
                        <a:t> </a:t>
                      </a:r>
                      <a:r>
                        <a:rPr sz="1100">
                          <a:latin typeface="Calibri"/>
                          <a:cs typeface="Calibri"/>
                        </a:rPr>
                        <a:t>Expenditures"</a:t>
                      </a:r>
                      <a:r>
                        <a:rPr sz="1100" spc="-20">
                          <a:latin typeface="Calibri"/>
                          <a:cs typeface="Calibri"/>
                        </a:rPr>
                        <a:t> Form)</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762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algn="ctr">
                        <a:lnSpc>
                          <a:spcPct val="100000"/>
                        </a:lnSpc>
                        <a:tabLst>
                          <a:tab pos="447040" algn="l"/>
                        </a:tabLst>
                      </a:pPr>
                      <a:r>
                        <a:rPr sz="1100" spc="-50">
                          <a:latin typeface="Calibri"/>
                          <a:cs typeface="Calibri"/>
                        </a:rPr>
                        <a:t>$</a:t>
                      </a:r>
                      <a:r>
                        <a:rPr sz="1100">
                          <a:latin typeface="Calibri"/>
                          <a:cs typeface="Calibri"/>
                        </a:rPr>
                        <a:t>	</a:t>
                      </a:r>
                      <a:r>
                        <a:rPr sz="1100" spc="-10">
                          <a:latin typeface="Calibri"/>
                          <a:cs typeface="Calibri"/>
                        </a:rPr>
                        <a:t>5,100.00</a:t>
                      </a:r>
                      <a:endParaRPr sz="1100">
                        <a:latin typeface="Calibri"/>
                        <a:cs typeface="Calibri"/>
                      </a:endParaRPr>
                    </a:p>
                  </a:txBody>
                  <a:tcPr marL="0" marR="0" marT="762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762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762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762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762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513080" algn="l"/>
                        </a:tabLst>
                      </a:pPr>
                      <a:r>
                        <a:rPr sz="1100" spc="-50">
                          <a:latin typeface="Calibri"/>
                          <a:cs typeface="Calibri"/>
                        </a:rPr>
                        <a:t>$</a:t>
                      </a:r>
                      <a:r>
                        <a:rPr sz="1100">
                          <a:latin typeface="Calibri"/>
                          <a:cs typeface="Calibri"/>
                        </a:rPr>
                        <a:t>	</a:t>
                      </a:r>
                      <a:r>
                        <a:rPr sz="1100" spc="-10">
                          <a:latin typeface="Calibri"/>
                          <a:cs typeface="Calibri"/>
                        </a:rPr>
                        <a:t>5,100.00</a:t>
                      </a:r>
                      <a:endParaRPr sz="1100">
                        <a:latin typeface="Calibri"/>
                        <a:cs typeface="Calibri"/>
                      </a:endParaRPr>
                    </a:p>
                  </a:txBody>
                  <a:tcPr marL="0" marR="0" marT="762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762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26"/>
                  </a:ext>
                </a:extLst>
              </a:tr>
              <a:tr h="184514">
                <a:tc>
                  <a:txBody>
                    <a:bodyPr/>
                    <a:lstStyle/>
                    <a:p>
                      <a:pPr marL="11430" algn="ctr">
                        <a:lnSpc>
                          <a:spcPts val="1220"/>
                        </a:lnSpc>
                      </a:pPr>
                      <a:r>
                        <a:rPr sz="1100" spc="-25">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3495">
                        <a:lnSpc>
                          <a:spcPts val="1220"/>
                        </a:lnSpc>
                      </a:pPr>
                      <a:r>
                        <a:rPr sz="1100" b="1">
                          <a:latin typeface="Calibri"/>
                          <a:cs typeface="Calibri"/>
                        </a:rPr>
                        <a:t>Capital</a:t>
                      </a:r>
                      <a:r>
                        <a:rPr sz="1100" b="1" spc="-10">
                          <a:latin typeface="Calibri"/>
                          <a:cs typeface="Calibri"/>
                        </a:rPr>
                        <a:t> Outlay</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66040">
                        <a:lnSpc>
                          <a:spcPts val="122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66040">
                        <a:lnSpc>
                          <a:spcPts val="122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27"/>
                  </a:ext>
                </a:extLst>
              </a:tr>
              <a:tr h="184514">
                <a:tc>
                  <a:txBody>
                    <a:bodyPr/>
                    <a:lstStyle/>
                    <a:p>
                      <a:pPr marL="11430" algn="ctr">
                        <a:lnSpc>
                          <a:spcPts val="1220"/>
                        </a:lnSpc>
                      </a:pPr>
                      <a:r>
                        <a:rPr sz="1100" spc="-25">
                          <a:latin typeface="Calibri"/>
                          <a:cs typeface="Calibri"/>
                        </a:rPr>
                        <a:t>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3495">
                        <a:lnSpc>
                          <a:spcPts val="1220"/>
                        </a:lnSpc>
                      </a:pPr>
                      <a:r>
                        <a:rPr sz="1100" b="1">
                          <a:latin typeface="Calibri"/>
                          <a:cs typeface="Calibri"/>
                        </a:rPr>
                        <a:t>Indirect</a:t>
                      </a:r>
                      <a:r>
                        <a:rPr sz="1100" b="1" spc="-35">
                          <a:latin typeface="Calibri"/>
                          <a:cs typeface="Calibri"/>
                        </a:rPr>
                        <a:t> </a:t>
                      </a:r>
                      <a:r>
                        <a:rPr sz="1100" b="1">
                          <a:latin typeface="Calibri"/>
                          <a:cs typeface="Calibri"/>
                        </a:rPr>
                        <a:t>Cost</a:t>
                      </a:r>
                      <a:r>
                        <a:rPr sz="1100" b="1" spc="-30">
                          <a:latin typeface="Calibri"/>
                          <a:cs typeface="Calibri"/>
                        </a:rPr>
                        <a:t> </a:t>
                      </a:r>
                      <a:r>
                        <a:rPr sz="1100" b="1" spc="-25">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66040">
                        <a:lnSpc>
                          <a:spcPts val="1220"/>
                        </a:lnSpc>
                        <a:tabLst>
                          <a:tab pos="513080" algn="l"/>
                        </a:tabLst>
                      </a:pPr>
                      <a:r>
                        <a:rPr sz="1100" spc="-50">
                          <a:latin typeface="Calibri"/>
                          <a:cs typeface="Calibri"/>
                        </a:rPr>
                        <a:t>$</a:t>
                      </a:r>
                      <a:r>
                        <a:rPr sz="1100">
                          <a:latin typeface="Calibri"/>
                          <a:cs typeface="Calibri"/>
                        </a:rPr>
                        <a:t>	</a:t>
                      </a:r>
                      <a:r>
                        <a:rPr sz="1100" spc="-10">
                          <a:latin typeface="Calibri"/>
                          <a:cs typeface="Calibri"/>
                        </a:rPr>
                        <a:t>9,052.83</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marL="66040">
                        <a:lnSpc>
                          <a:spcPts val="1220"/>
                        </a:lnSpc>
                        <a:tabLst>
                          <a:tab pos="513080" algn="l"/>
                        </a:tabLst>
                      </a:pPr>
                      <a:r>
                        <a:rPr sz="1100" spc="-50">
                          <a:latin typeface="Calibri"/>
                          <a:cs typeface="Calibri"/>
                        </a:rPr>
                        <a:t>$</a:t>
                      </a:r>
                      <a:r>
                        <a:rPr sz="1100">
                          <a:latin typeface="Calibri"/>
                          <a:cs typeface="Calibri"/>
                        </a:rPr>
                        <a:t>	</a:t>
                      </a:r>
                      <a:r>
                        <a:rPr sz="1100" spc="-10">
                          <a:latin typeface="Calibri"/>
                          <a:cs typeface="Calibri"/>
                        </a:rPr>
                        <a:t>9,705.00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marL="66040">
                        <a:lnSpc>
                          <a:spcPts val="1220"/>
                        </a:lnSpc>
                        <a:tabLst>
                          <a:tab pos="443230" algn="l"/>
                        </a:tabLst>
                      </a:pPr>
                      <a:r>
                        <a:rPr sz="1100" spc="-50">
                          <a:latin typeface="Calibri"/>
                          <a:cs typeface="Calibri"/>
                        </a:rPr>
                        <a:t>$</a:t>
                      </a:r>
                      <a:r>
                        <a:rPr sz="1100">
                          <a:latin typeface="Calibri"/>
                          <a:cs typeface="Calibri"/>
                        </a:rPr>
                        <a:t>	</a:t>
                      </a:r>
                      <a:r>
                        <a:rPr sz="1100" spc="-10">
                          <a:latin typeface="Calibri"/>
                          <a:cs typeface="Calibri"/>
                        </a:rPr>
                        <a:t>10,590.00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marL="66040">
                        <a:lnSpc>
                          <a:spcPts val="122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marL="66040">
                        <a:lnSpc>
                          <a:spcPts val="1220"/>
                        </a:lnSpc>
                        <a:tabLst>
                          <a:tab pos="443230" algn="l"/>
                        </a:tabLst>
                      </a:pPr>
                      <a:r>
                        <a:rPr sz="1100" spc="-50">
                          <a:latin typeface="Calibri"/>
                          <a:cs typeface="Calibri"/>
                        </a:rPr>
                        <a:t>$</a:t>
                      </a:r>
                      <a:r>
                        <a:rPr sz="1100">
                          <a:latin typeface="Calibri"/>
                          <a:cs typeface="Calibri"/>
                        </a:rPr>
                        <a:t>	</a:t>
                      </a:r>
                      <a:r>
                        <a:rPr sz="1100" spc="-10">
                          <a:latin typeface="Calibri"/>
                          <a:cs typeface="Calibri"/>
                        </a:rPr>
                        <a:t>29,347.83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C5D9F0"/>
                    </a:solidFill>
                  </a:tcPr>
                </a:tc>
                <a:extLst>
                  <a:ext uri="{0D108BD9-81ED-4DB2-BD59-A6C34878D82A}">
                    <a16:rowId xmlns:a16="http://schemas.microsoft.com/office/drawing/2014/main" val="10028"/>
                  </a:ext>
                </a:extLst>
              </a:tr>
              <a:tr h="272038">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120650">
                        <a:lnSpc>
                          <a:spcPts val="1085"/>
                        </a:lnSpc>
                        <a:tabLst>
                          <a:tab pos="1382395" algn="l"/>
                          <a:tab pos="1782445" algn="l"/>
                        </a:tabLst>
                      </a:pPr>
                      <a:r>
                        <a:rPr sz="1100" b="1" i="1">
                          <a:latin typeface="Calibri"/>
                          <a:cs typeface="Calibri"/>
                        </a:rPr>
                        <a:t>4a. Indirect</a:t>
                      </a:r>
                      <a:r>
                        <a:rPr sz="1100" b="1" i="1" spc="-10">
                          <a:latin typeface="Calibri"/>
                          <a:cs typeface="Calibri"/>
                        </a:rPr>
                        <a:t> </a:t>
                      </a:r>
                      <a:r>
                        <a:rPr sz="1100" b="1" i="1">
                          <a:latin typeface="Calibri"/>
                          <a:cs typeface="Calibri"/>
                        </a:rPr>
                        <a:t>Rate</a:t>
                      </a:r>
                      <a:r>
                        <a:rPr sz="1100" b="1" i="1" spc="15">
                          <a:latin typeface="Calibri"/>
                          <a:cs typeface="Calibri"/>
                        </a:rPr>
                        <a:t> </a:t>
                      </a:r>
                      <a:r>
                        <a:rPr sz="1100" b="1" i="1">
                          <a:latin typeface="Calibri"/>
                          <a:cs typeface="Calibri"/>
                        </a:rPr>
                        <a:t>(</a:t>
                      </a:r>
                      <a:r>
                        <a:rPr sz="1100" b="1" i="1" spc="-65">
                          <a:latin typeface="Calibri"/>
                          <a:cs typeface="Calibri"/>
                        </a:rPr>
                        <a:t> </a:t>
                      </a:r>
                      <a:r>
                        <a:rPr sz="1100" b="1" i="1" u="sng">
                          <a:uFill>
                            <a:solidFill>
                              <a:srgbClr val="000000"/>
                            </a:solidFill>
                          </a:uFill>
                          <a:latin typeface="Calibri"/>
                          <a:cs typeface="Calibri"/>
                        </a:rPr>
                        <a:t>	</a:t>
                      </a:r>
                      <a:r>
                        <a:rPr sz="1100" b="1" i="1" u="sng" spc="-25">
                          <a:uFill>
                            <a:solidFill>
                              <a:srgbClr val="000000"/>
                            </a:solidFill>
                          </a:uFill>
                          <a:latin typeface="Calibri"/>
                          <a:cs typeface="Calibri"/>
                        </a:rPr>
                        <a:t>15</a:t>
                      </a:r>
                      <a:r>
                        <a:rPr sz="1100" b="1" i="1" u="sng">
                          <a:uFill>
                            <a:solidFill>
                              <a:srgbClr val="000000"/>
                            </a:solidFill>
                          </a:uFill>
                          <a:latin typeface="Calibri"/>
                          <a:cs typeface="Calibri"/>
                        </a:rPr>
                        <a:t>	</a:t>
                      </a:r>
                      <a:r>
                        <a:rPr sz="1100" b="1" i="1" spc="-65">
                          <a:latin typeface="Calibri"/>
                          <a:cs typeface="Calibri"/>
                        </a:rPr>
                        <a:t> </a:t>
                      </a:r>
                      <a:r>
                        <a:rPr sz="1100" b="1" i="1">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9525" algn="ctr">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extLst>
                  <a:ext uri="{0D108BD9-81ED-4DB2-BD59-A6C34878D82A}">
                    <a16:rowId xmlns:a16="http://schemas.microsoft.com/office/drawing/2014/main" val="10029"/>
                  </a:ext>
                </a:extLst>
              </a:tr>
              <a:tr h="180761">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R="15240" algn="r">
                        <a:lnSpc>
                          <a:spcPts val="1280"/>
                        </a:lnSpc>
                      </a:pPr>
                      <a:r>
                        <a:rPr sz="1100" b="1">
                          <a:latin typeface="Calibri"/>
                          <a:cs typeface="Calibri"/>
                        </a:rPr>
                        <a:t>TOTAL </a:t>
                      </a: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ts val="1280"/>
                        </a:lnSpc>
                        <a:tabLst>
                          <a:tab pos="377190" algn="l"/>
                        </a:tabLst>
                      </a:pPr>
                      <a:r>
                        <a:rPr sz="1100" spc="-50">
                          <a:latin typeface="Calibri"/>
                          <a:cs typeface="Calibri"/>
                        </a:rPr>
                        <a:t>$</a:t>
                      </a:r>
                      <a:r>
                        <a:rPr sz="1100">
                          <a:latin typeface="Calibri"/>
                          <a:cs typeface="Calibri"/>
                        </a:rPr>
                        <a:t>	</a:t>
                      </a:r>
                      <a:r>
                        <a:rPr sz="1100" spc="-10">
                          <a:latin typeface="Calibri"/>
                          <a:cs typeface="Calibri"/>
                        </a:rPr>
                        <a:t>50,100.00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443230" algn="l"/>
                        </a:tabLst>
                      </a:pPr>
                      <a:r>
                        <a:rPr sz="1100" spc="-50">
                          <a:latin typeface="Calibri"/>
                          <a:cs typeface="Calibri"/>
                        </a:rPr>
                        <a:t>$</a:t>
                      </a:r>
                      <a:r>
                        <a:rPr sz="1100">
                          <a:latin typeface="Calibri"/>
                          <a:cs typeface="Calibri"/>
                        </a:rPr>
                        <a:t>	</a:t>
                      </a:r>
                      <a:r>
                        <a:rPr sz="1100" spc="-10">
                          <a:latin typeface="Calibri"/>
                          <a:cs typeface="Calibri"/>
                        </a:rPr>
                        <a:t>69,405.00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443230" algn="l"/>
                        </a:tabLst>
                      </a:pPr>
                      <a:r>
                        <a:rPr sz="1100" spc="-50">
                          <a:latin typeface="Calibri"/>
                          <a:cs typeface="Calibri"/>
                        </a:rPr>
                        <a:t>$</a:t>
                      </a:r>
                      <a:r>
                        <a:rPr sz="1100">
                          <a:latin typeface="Calibri"/>
                          <a:cs typeface="Calibri"/>
                        </a:rPr>
                        <a:t>	</a:t>
                      </a:r>
                      <a:r>
                        <a:rPr sz="1100" spc="-10">
                          <a:latin typeface="Calibri"/>
                          <a:cs typeface="Calibri"/>
                        </a:rPr>
                        <a:t>27,250.00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443230" algn="l"/>
                        </a:tabLst>
                      </a:pPr>
                      <a:r>
                        <a:rPr sz="1100" spc="-50">
                          <a:latin typeface="Calibri"/>
                          <a:cs typeface="Calibri"/>
                        </a:rPr>
                        <a:t>$</a:t>
                      </a:r>
                      <a:r>
                        <a:rPr sz="1100">
                          <a:latin typeface="Calibri"/>
                          <a:cs typeface="Calibri"/>
                        </a:rPr>
                        <a:t>	</a:t>
                      </a:r>
                      <a:r>
                        <a:rPr sz="1100" spc="-10">
                          <a:latin typeface="Calibri"/>
                          <a:cs typeface="Calibri"/>
                        </a:rPr>
                        <a:t>74,405.00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443230" algn="l"/>
                        </a:tabLst>
                      </a:pPr>
                      <a:r>
                        <a:rPr sz="1100" spc="-50">
                          <a:latin typeface="Calibri"/>
                          <a:cs typeface="Calibri"/>
                        </a:rPr>
                        <a:t>$</a:t>
                      </a:r>
                      <a:r>
                        <a:rPr sz="1100">
                          <a:latin typeface="Calibri"/>
                          <a:cs typeface="Calibri"/>
                        </a:rPr>
                        <a:t>	</a:t>
                      </a:r>
                      <a:r>
                        <a:rPr sz="1100" spc="-10">
                          <a:latin typeface="Calibri"/>
                          <a:cs typeface="Calibri"/>
                        </a:rPr>
                        <a:t>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443230" algn="l"/>
                        </a:tabLst>
                      </a:pPr>
                      <a:r>
                        <a:rPr sz="1100" spc="-50">
                          <a:latin typeface="Calibri"/>
                          <a:cs typeface="Calibri"/>
                        </a:rPr>
                        <a:t>$</a:t>
                      </a:r>
                      <a:r>
                        <a:rPr sz="1100">
                          <a:latin typeface="Calibri"/>
                          <a:cs typeface="Calibri"/>
                        </a:rPr>
                        <a:t>	</a:t>
                      </a:r>
                      <a:r>
                        <a:rPr sz="1100" spc="-10">
                          <a:latin typeface="Calibri"/>
                          <a:cs typeface="Calibri"/>
                        </a:rPr>
                        <a:t>81,190.00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373380" algn="l"/>
                        </a:tabLst>
                      </a:pPr>
                      <a:r>
                        <a:rPr sz="1100" spc="-50">
                          <a:latin typeface="Calibri"/>
                          <a:cs typeface="Calibri"/>
                        </a:rPr>
                        <a:t>$</a:t>
                      </a:r>
                      <a:r>
                        <a:rPr sz="1100">
                          <a:latin typeface="Calibri"/>
                          <a:cs typeface="Calibri"/>
                        </a:rPr>
                        <a:t>	</a:t>
                      </a:r>
                      <a:r>
                        <a:rPr sz="1100" spc="-10">
                          <a:latin typeface="Calibri"/>
                          <a:cs typeface="Calibri"/>
                        </a:rPr>
                        <a:t>102,350.00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373380" algn="l"/>
                        </a:tabLst>
                      </a:pPr>
                      <a:r>
                        <a:rPr sz="1100" spc="-50">
                          <a:latin typeface="Calibri"/>
                          <a:cs typeface="Calibri"/>
                        </a:rPr>
                        <a:t>$</a:t>
                      </a:r>
                      <a:r>
                        <a:rPr sz="1100">
                          <a:latin typeface="Calibri"/>
                          <a:cs typeface="Calibri"/>
                        </a:rPr>
                        <a:t>	</a:t>
                      </a:r>
                      <a:r>
                        <a:rPr sz="1100" spc="-10">
                          <a:latin typeface="Calibri"/>
                          <a:cs typeface="Calibri"/>
                        </a:rPr>
                        <a:t>225,000.00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30"/>
                  </a:ext>
                </a:extLst>
              </a:tr>
              <a:tr h="183262">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R="15240" algn="r">
                        <a:lnSpc>
                          <a:spcPts val="1210"/>
                        </a:lnSpc>
                      </a:pPr>
                      <a:r>
                        <a:rPr sz="1100" b="1">
                          <a:latin typeface="Calibri"/>
                          <a:cs typeface="Calibri"/>
                        </a:rPr>
                        <a:t>Less</a:t>
                      </a:r>
                      <a:r>
                        <a:rPr sz="1100" b="1" spc="-10">
                          <a:latin typeface="Calibri"/>
                          <a:cs typeface="Calibri"/>
                        </a:rPr>
                        <a:t> </a:t>
                      </a:r>
                      <a:r>
                        <a:rPr sz="1100" b="1">
                          <a:latin typeface="Calibri"/>
                          <a:cs typeface="Calibri"/>
                        </a:rPr>
                        <a:t>Total Program</a:t>
                      </a:r>
                      <a:r>
                        <a:rPr sz="1100" b="1" spc="5">
                          <a:latin typeface="Calibri"/>
                          <a:cs typeface="Calibri"/>
                        </a:rPr>
                        <a:t> </a:t>
                      </a:r>
                      <a:r>
                        <a:rPr sz="1100" b="1" spc="-10">
                          <a:latin typeface="Calibri"/>
                          <a:cs typeface="Calibri"/>
                        </a:rPr>
                        <a:t>Income</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marL="66040">
                        <a:lnSpc>
                          <a:spcPts val="121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9525" algn="ctr">
                        <a:lnSpc>
                          <a:spcPts val="121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marL="66040">
                        <a:lnSpc>
                          <a:spcPts val="121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marL="66040">
                        <a:lnSpc>
                          <a:spcPts val="121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marL="66040">
                        <a:lnSpc>
                          <a:spcPts val="121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T w="12700">
                      <a:solidFill>
                        <a:srgbClr val="000000"/>
                      </a:solidFill>
                      <a:prstDash val="solid"/>
                    </a:lnT>
                    <a:lnB w="28575">
                      <a:solidFill>
                        <a:srgbClr val="000000"/>
                      </a:solidFill>
                      <a:prstDash val="solid"/>
                    </a:lnB>
                    <a:solidFill>
                      <a:srgbClr val="BEBEBE"/>
                    </a:solidFill>
                  </a:tcPr>
                </a:tc>
                <a:tc>
                  <a:txBody>
                    <a:bodyPr/>
                    <a:lstStyle/>
                    <a:p>
                      <a:pPr marL="66040">
                        <a:lnSpc>
                          <a:spcPts val="121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31"/>
                  </a:ext>
                </a:extLst>
              </a:tr>
              <a:tr h="184514">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R="15240" algn="r">
                        <a:lnSpc>
                          <a:spcPts val="1220"/>
                        </a:lnSpc>
                      </a:pPr>
                      <a:r>
                        <a:rPr sz="1100" b="1">
                          <a:latin typeface="Calibri"/>
                          <a:cs typeface="Calibri"/>
                        </a:rPr>
                        <a:t>TOTAL</a:t>
                      </a:r>
                      <a:r>
                        <a:rPr sz="1100" b="1" spc="-20">
                          <a:latin typeface="Calibri"/>
                          <a:cs typeface="Calibri"/>
                        </a:rPr>
                        <a:t> </a:t>
                      </a:r>
                      <a:r>
                        <a:rPr sz="1100" b="1">
                          <a:latin typeface="Calibri"/>
                          <a:cs typeface="Calibri"/>
                        </a:rPr>
                        <a:t>REIMBURSABLE</a:t>
                      </a:r>
                      <a:r>
                        <a:rPr sz="1100" b="1" spc="-25">
                          <a:latin typeface="Calibri"/>
                          <a:cs typeface="Calibri"/>
                        </a:rPr>
                        <a:t> </a:t>
                      </a: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9525" algn="ctr">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443230" algn="l"/>
                        </a:tabLst>
                      </a:pPr>
                      <a:r>
                        <a:rPr sz="1100" spc="-50">
                          <a:latin typeface="Calibri"/>
                          <a:cs typeface="Calibri"/>
                        </a:rPr>
                        <a:t>$</a:t>
                      </a:r>
                      <a:r>
                        <a:rPr sz="1100">
                          <a:latin typeface="Calibri"/>
                          <a:cs typeface="Calibri"/>
                        </a:rPr>
                        <a:t>	</a:t>
                      </a:r>
                      <a:r>
                        <a:rPr sz="1100" spc="-10">
                          <a:latin typeface="Calibri"/>
                          <a:cs typeface="Calibri"/>
                        </a:rPr>
                        <a:t>69,405.00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92D050"/>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443230" algn="l"/>
                        </a:tabLst>
                      </a:pPr>
                      <a:r>
                        <a:rPr sz="1100" spc="-50">
                          <a:latin typeface="Calibri"/>
                          <a:cs typeface="Calibri"/>
                        </a:rPr>
                        <a:t>$</a:t>
                      </a:r>
                      <a:r>
                        <a:rPr sz="1100">
                          <a:latin typeface="Calibri"/>
                          <a:cs typeface="Calibri"/>
                        </a:rPr>
                        <a:t>	</a:t>
                      </a:r>
                      <a:r>
                        <a:rPr sz="1100" spc="-10">
                          <a:latin typeface="Calibri"/>
                          <a:cs typeface="Calibri"/>
                        </a:rPr>
                        <a:t>74,405.00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92D050"/>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443230" algn="l"/>
                        </a:tabLst>
                      </a:pPr>
                      <a:r>
                        <a:rPr sz="1100" spc="-50">
                          <a:latin typeface="Calibri"/>
                          <a:cs typeface="Calibri"/>
                        </a:rPr>
                        <a:t>$</a:t>
                      </a:r>
                      <a:r>
                        <a:rPr sz="1100">
                          <a:latin typeface="Calibri"/>
                          <a:cs typeface="Calibri"/>
                        </a:rPr>
                        <a:t>	</a:t>
                      </a:r>
                      <a:r>
                        <a:rPr sz="1100" spc="-10">
                          <a:latin typeface="Calibri"/>
                          <a:cs typeface="Calibri"/>
                        </a:rPr>
                        <a:t>81,190.00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92D050"/>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373380" algn="l"/>
                        </a:tabLst>
                      </a:pPr>
                      <a:r>
                        <a:rPr sz="1100" spc="-50">
                          <a:latin typeface="Calibri"/>
                          <a:cs typeface="Calibri"/>
                        </a:rPr>
                        <a:t>$</a:t>
                      </a:r>
                      <a:r>
                        <a:rPr sz="1100">
                          <a:latin typeface="Calibri"/>
                          <a:cs typeface="Calibri"/>
                        </a:rPr>
                        <a:t>	</a:t>
                      </a:r>
                      <a:r>
                        <a:rPr sz="1100" spc="-10">
                          <a:latin typeface="Calibri"/>
                          <a:cs typeface="Calibri"/>
                        </a:rPr>
                        <a:t>225,000.00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92D050"/>
                    </a:solidFill>
                  </a:tcPr>
                </a:tc>
                <a:extLst>
                  <a:ext uri="{0D108BD9-81ED-4DB2-BD59-A6C34878D82A}">
                    <a16:rowId xmlns:a16="http://schemas.microsoft.com/office/drawing/2014/main" val="10032"/>
                  </a:ext>
                </a:extLst>
              </a:tr>
            </a:tbl>
          </a:graphicData>
        </a:graphic>
      </p:graphicFrame>
      <p:pic>
        <p:nvPicPr>
          <p:cNvPr id="22" name="object 22"/>
          <p:cNvPicPr/>
          <p:nvPr/>
        </p:nvPicPr>
        <p:blipFill>
          <a:blip r:embed="rId4" cstate="print"/>
          <a:stretch>
            <a:fillRect/>
          </a:stretch>
        </p:blipFill>
        <p:spPr>
          <a:xfrm>
            <a:off x="4834331" y="8619363"/>
            <a:ext cx="459689" cy="242379"/>
          </a:xfrm>
          <a:prstGeom prst="rect">
            <a:avLst/>
          </a:prstGeom>
        </p:spPr>
      </p:pic>
      <p:pic>
        <p:nvPicPr>
          <p:cNvPr id="23" name="object 23"/>
          <p:cNvPicPr/>
          <p:nvPr/>
        </p:nvPicPr>
        <p:blipFill>
          <a:blip r:embed="rId4" cstate="print"/>
          <a:stretch>
            <a:fillRect/>
          </a:stretch>
        </p:blipFill>
        <p:spPr>
          <a:xfrm>
            <a:off x="5878642" y="8619363"/>
            <a:ext cx="462237" cy="242379"/>
          </a:xfrm>
          <a:prstGeom prst="rect">
            <a:avLst/>
          </a:prstGeom>
        </p:spPr>
      </p:pic>
      <p:pic>
        <p:nvPicPr>
          <p:cNvPr id="24" name="object 24"/>
          <p:cNvPicPr/>
          <p:nvPr/>
        </p:nvPicPr>
        <p:blipFill>
          <a:blip r:embed="rId4" cstate="print"/>
          <a:stretch>
            <a:fillRect/>
          </a:stretch>
        </p:blipFill>
        <p:spPr>
          <a:xfrm>
            <a:off x="6972934" y="8619363"/>
            <a:ext cx="459687" cy="242379"/>
          </a:xfrm>
          <a:prstGeom prst="rect">
            <a:avLst/>
          </a:prstGeom>
        </p:spPr>
      </p:pic>
      <p:pic>
        <p:nvPicPr>
          <p:cNvPr id="25" name="object 25"/>
          <p:cNvPicPr/>
          <p:nvPr/>
        </p:nvPicPr>
        <p:blipFill>
          <a:blip r:embed="rId4" cstate="print"/>
          <a:stretch>
            <a:fillRect/>
          </a:stretch>
        </p:blipFill>
        <p:spPr>
          <a:xfrm>
            <a:off x="8017243" y="8619363"/>
            <a:ext cx="462229" cy="242379"/>
          </a:xfrm>
          <a:prstGeom prst="rect">
            <a:avLst/>
          </a:prstGeom>
        </p:spPr>
      </p:pic>
      <p:pic>
        <p:nvPicPr>
          <p:cNvPr id="26" name="object 26"/>
          <p:cNvPicPr/>
          <p:nvPr/>
        </p:nvPicPr>
        <p:blipFill>
          <a:blip r:embed="rId4" cstate="print"/>
          <a:stretch>
            <a:fillRect/>
          </a:stretch>
        </p:blipFill>
        <p:spPr>
          <a:xfrm>
            <a:off x="9111526" y="8619363"/>
            <a:ext cx="459689" cy="242379"/>
          </a:xfrm>
          <a:prstGeom prst="rect">
            <a:avLst/>
          </a:prstGeom>
        </p:spPr>
      </p:pic>
      <p:pic>
        <p:nvPicPr>
          <p:cNvPr id="27" name="object 27"/>
          <p:cNvPicPr/>
          <p:nvPr/>
        </p:nvPicPr>
        <p:blipFill>
          <a:blip r:embed="rId4" cstate="print"/>
          <a:stretch>
            <a:fillRect/>
          </a:stretch>
        </p:blipFill>
        <p:spPr>
          <a:xfrm>
            <a:off x="10155846" y="8619363"/>
            <a:ext cx="462226" cy="242379"/>
          </a:xfrm>
          <a:prstGeom prst="rect">
            <a:avLst/>
          </a:prstGeom>
        </p:spPr>
      </p:pic>
      <p:pic>
        <p:nvPicPr>
          <p:cNvPr id="28" name="object 28"/>
          <p:cNvPicPr/>
          <p:nvPr/>
        </p:nvPicPr>
        <p:blipFill>
          <a:blip r:embed="rId4" cstate="print"/>
          <a:stretch>
            <a:fillRect/>
          </a:stretch>
        </p:blipFill>
        <p:spPr>
          <a:xfrm>
            <a:off x="11250118" y="8619363"/>
            <a:ext cx="459697" cy="242379"/>
          </a:xfrm>
          <a:prstGeom prst="rect">
            <a:avLst/>
          </a:prstGeom>
        </p:spPr>
      </p:pic>
      <p:pic>
        <p:nvPicPr>
          <p:cNvPr id="29" name="object 29"/>
          <p:cNvPicPr/>
          <p:nvPr/>
        </p:nvPicPr>
        <p:blipFill>
          <a:blip r:embed="rId4" cstate="print"/>
          <a:stretch>
            <a:fillRect/>
          </a:stretch>
        </p:blipFill>
        <p:spPr>
          <a:xfrm>
            <a:off x="12294433" y="8619363"/>
            <a:ext cx="462234" cy="242379"/>
          </a:xfrm>
          <a:prstGeom prst="rect">
            <a:avLst/>
          </a:prstGeom>
        </p:spPr>
      </p:pic>
      <p:sp>
        <p:nvSpPr>
          <p:cNvPr id="6" name="Rectangle: Rounded Corners 5">
            <a:extLst>
              <a:ext uri="{FF2B5EF4-FFF2-40B4-BE49-F238E27FC236}">
                <a16:creationId xmlns:a16="http://schemas.microsoft.com/office/drawing/2014/main" id="{222BA804-D66A-57B7-C898-9490448F0156}"/>
              </a:ext>
            </a:extLst>
          </p:cNvPr>
          <p:cNvSpPr/>
          <p:nvPr/>
        </p:nvSpPr>
        <p:spPr>
          <a:xfrm>
            <a:off x="4660900" y="809625"/>
            <a:ext cx="2971800" cy="70757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11C23E4E-1794-D254-E33D-CE621B31CAFB}"/>
              </a:ext>
            </a:extLst>
          </p:cNvPr>
          <p:cNvSpPr/>
          <p:nvPr/>
        </p:nvSpPr>
        <p:spPr>
          <a:xfrm>
            <a:off x="1388912" y="9572625"/>
            <a:ext cx="3415227" cy="11430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886C96E8-34F5-A9BA-BADE-786A97511D4D}"/>
              </a:ext>
            </a:extLst>
          </p:cNvPr>
          <p:cNvSpPr/>
          <p:nvPr/>
        </p:nvSpPr>
        <p:spPr>
          <a:xfrm>
            <a:off x="6972934" y="9572625"/>
            <a:ext cx="2250802" cy="11430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79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1EDD-A3BE-4199-B9B1-EF5EB3B9E653}"/>
              </a:ext>
            </a:extLst>
          </p:cNvPr>
          <p:cNvSpPr>
            <a:spLocks noGrp="1"/>
          </p:cNvSpPr>
          <p:nvPr>
            <p:ph type="title"/>
          </p:nvPr>
        </p:nvSpPr>
        <p:spPr>
          <a:xfrm>
            <a:off x="1962655" y="1495064"/>
            <a:ext cx="12984428" cy="1219561"/>
          </a:xfrm>
        </p:spPr>
        <p:txBody>
          <a:bodyPr>
            <a:normAutofit/>
          </a:bodyPr>
          <a:lstStyle/>
          <a:p>
            <a:r>
              <a:rPr lang="en-US" cap="none"/>
              <a:t>Objectives for this training</a:t>
            </a:r>
          </a:p>
        </p:txBody>
      </p:sp>
      <p:graphicFrame>
        <p:nvGraphicFramePr>
          <p:cNvPr id="5" name="Content Placeholder 2">
            <a:extLst>
              <a:ext uri="{FF2B5EF4-FFF2-40B4-BE49-F238E27FC236}">
                <a16:creationId xmlns:a16="http://schemas.microsoft.com/office/drawing/2014/main" id="{428FA10B-524C-BD22-6620-DDFF3170EEEC}"/>
              </a:ext>
            </a:extLst>
          </p:cNvPr>
          <p:cNvGraphicFramePr>
            <a:graphicFrameLocks noGrp="1"/>
          </p:cNvGraphicFramePr>
          <p:nvPr>
            <p:ph idx="1"/>
            <p:extLst>
              <p:ext uri="{D42A27DB-BD31-4B8C-83A1-F6EECF244321}">
                <p14:modId xmlns:p14="http://schemas.microsoft.com/office/powerpoint/2010/main" val="2427167867"/>
              </p:ext>
            </p:extLst>
          </p:nvPr>
        </p:nvGraphicFramePr>
        <p:xfrm>
          <a:off x="1536700" y="3113137"/>
          <a:ext cx="12985915" cy="6918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3465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3DD2-6E8A-460B-99AF-BA191B0DC2EE}"/>
              </a:ext>
            </a:extLst>
          </p:cNvPr>
          <p:cNvSpPr>
            <a:spLocks noGrp="1"/>
          </p:cNvSpPr>
          <p:nvPr>
            <p:ph type="ctrTitle"/>
          </p:nvPr>
        </p:nvSpPr>
        <p:spPr>
          <a:xfrm>
            <a:off x="3752679" y="358239"/>
            <a:ext cx="8792308" cy="855811"/>
          </a:xfrm>
        </p:spPr>
        <p:txBody>
          <a:bodyPr vert="horz" lIns="91440" tIns="45720" rIns="91440" bIns="45720" rtlCol="0">
            <a:noAutofit/>
          </a:bodyPr>
          <a:lstStyle/>
          <a:p>
            <a:pPr defTabSz="914400"/>
            <a:r>
              <a:rPr lang="en-US" sz="5770" dirty="0"/>
              <a:t>Other fiscal requirements</a:t>
            </a:r>
          </a:p>
        </p:txBody>
      </p:sp>
      <p:pic>
        <p:nvPicPr>
          <p:cNvPr id="4" name="Picture 3" descr="Graphical user interface, application&#10;&#10;AI-generated content may be incorrect.">
            <a:extLst>
              <a:ext uri="{FF2B5EF4-FFF2-40B4-BE49-F238E27FC236}">
                <a16:creationId xmlns:a16="http://schemas.microsoft.com/office/drawing/2014/main" id="{EA9ED1C7-CCCA-D3D2-AFC5-81027D2A7A1D}"/>
              </a:ext>
            </a:extLst>
          </p:cNvPr>
          <p:cNvPicPr>
            <a:picLocks noChangeAspect="1"/>
          </p:cNvPicPr>
          <p:nvPr/>
        </p:nvPicPr>
        <p:blipFill>
          <a:blip r:embed="rId3">
            <a:extLst>
              <a:ext uri="{28A0092B-C50C-407E-A947-70E740481C1C}">
                <a14:useLocalDpi xmlns:a14="http://schemas.microsoft.com/office/drawing/2010/main" val="0"/>
              </a:ext>
            </a:extLst>
          </a:blip>
          <a:srcRect l="39622" t="12868" r="27413" b="17788"/>
          <a:stretch/>
        </p:blipFill>
        <p:spPr>
          <a:xfrm>
            <a:off x="3709851" y="1506749"/>
            <a:ext cx="9353007" cy="10657031"/>
          </a:xfrm>
          <a:prstGeom prst="rect">
            <a:avLst/>
          </a:prstGeom>
        </p:spPr>
      </p:pic>
    </p:spTree>
    <p:extLst>
      <p:ext uri="{BB962C8B-B14F-4D97-AF65-F5344CB8AC3E}">
        <p14:creationId xmlns:p14="http://schemas.microsoft.com/office/powerpoint/2010/main" val="49971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3DD2-6E8A-460B-99AF-BA191B0DC2EE}"/>
              </a:ext>
            </a:extLst>
          </p:cNvPr>
          <p:cNvSpPr>
            <a:spLocks noGrp="1"/>
          </p:cNvSpPr>
          <p:nvPr>
            <p:ph type="ctrTitle"/>
          </p:nvPr>
        </p:nvSpPr>
        <p:spPr>
          <a:xfrm>
            <a:off x="3752679" y="358239"/>
            <a:ext cx="8792308" cy="855811"/>
          </a:xfrm>
        </p:spPr>
        <p:txBody>
          <a:bodyPr vert="horz" lIns="91440" tIns="45720" rIns="91440" bIns="45720" rtlCol="0">
            <a:noAutofit/>
          </a:bodyPr>
          <a:lstStyle/>
          <a:p>
            <a:pPr defTabSz="914400"/>
            <a:r>
              <a:rPr lang="en-US" sz="5770" dirty="0"/>
              <a:t>Other fiscal requirements</a:t>
            </a:r>
          </a:p>
        </p:txBody>
      </p:sp>
      <p:grpSp>
        <p:nvGrpSpPr>
          <p:cNvPr id="5" name="Group 4">
            <a:extLst>
              <a:ext uri="{FF2B5EF4-FFF2-40B4-BE49-F238E27FC236}">
                <a16:creationId xmlns:a16="http://schemas.microsoft.com/office/drawing/2014/main" id="{22437880-CF43-FE94-E5C7-1001E8581E71}"/>
              </a:ext>
            </a:extLst>
          </p:cNvPr>
          <p:cNvGrpSpPr/>
          <p:nvPr/>
        </p:nvGrpSpPr>
        <p:grpSpPr>
          <a:xfrm>
            <a:off x="3753125" y="1539430"/>
            <a:ext cx="9212306" cy="10847211"/>
            <a:chOff x="3753125" y="1539430"/>
            <a:chExt cx="9212306" cy="10847211"/>
          </a:xfrm>
        </p:grpSpPr>
        <p:pic>
          <p:nvPicPr>
            <p:cNvPr id="3" name="Picture 2" descr="Graphical user interface, application&#10;&#10;AI-generated content may be incorrect.">
              <a:extLst>
                <a:ext uri="{FF2B5EF4-FFF2-40B4-BE49-F238E27FC236}">
                  <a16:creationId xmlns:a16="http://schemas.microsoft.com/office/drawing/2014/main" id="{1688697E-5B46-E7B2-D0F8-7A19AFA7EBA8}"/>
                </a:ext>
              </a:extLst>
            </p:cNvPr>
            <p:cNvPicPr>
              <a:picLocks noChangeAspect="1"/>
            </p:cNvPicPr>
            <p:nvPr/>
          </p:nvPicPr>
          <p:blipFill>
            <a:blip r:embed="rId3">
              <a:extLst>
                <a:ext uri="{28A0092B-C50C-407E-A947-70E740481C1C}">
                  <a14:useLocalDpi xmlns:a14="http://schemas.microsoft.com/office/drawing/2010/main" val="0"/>
                </a:ext>
              </a:extLst>
            </a:blip>
            <a:srcRect l="28783" t="14616" r="31938"/>
            <a:stretch/>
          </p:blipFill>
          <p:spPr>
            <a:xfrm>
              <a:off x="3753125" y="1539430"/>
              <a:ext cx="9212306" cy="10847211"/>
            </a:xfrm>
            <a:prstGeom prst="rect">
              <a:avLst/>
            </a:prstGeom>
          </p:spPr>
        </p:pic>
        <p:sp>
          <p:nvSpPr>
            <p:cNvPr id="4" name="Rectangle 3">
              <a:extLst>
                <a:ext uri="{FF2B5EF4-FFF2-40B4-BE49-F238E27FC236}">
                  <a16:creationId xmlns:a16="http://schemas.microsoft.com/office/drawing/2014/main" id="{02AB8331-391A-2A1F-8941-C1E9786F6397}"/>
                </a:ext>
              </a:extLst>
            </p:cNvPr>
            <p:cNvSpPr/>
            <p:nvPr/>
          </p:nvSpPr>
          <p:spPr>
            <a:xfrm>
              <a:off x="9267825" y="7667625"/>
              <a:ext cx="3448050" cy="447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473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3DD2-6E8A-460B-99AF-BA191B0DC2EE}"/>
              </a:ext>
            </a:extLst>
          </p:cNvPr>
          <p:cNvSpPr>
            <a:spLocks noGrp="1"/>
          </p:cNvSpPr>
          <p:nvPr>
            <p:ph type="ctrTitle"/>
          </p:nvPr>
        </p:nvSpPr>
        <p:spPr>
          <a:xfrm>
            <a:off x="3752679" y="358239"/>
            <a:ext cx="8792308" cy="855811"/>
          </a:xfrm>
        </p:spPr>
        <p:txBody>
          <a:bodyPr vert="horz" lIns="91440" tIns="45720" rIns="91440" bIns="45720" rtlCol="0">
            <a:noAutofit/>
          </a:bodyPr>
          <a:lstStyle/>
          <a:p>
            <a:pPr defTabSz="914400"/>
            <a:r>
              <a:rPr lang="en-US" sz="5770" dirty="0"/>
              <a:t>Other fiscal requirements</a:t>
            </a:r>
          </a:p>
        </p:txBody>
      </p:sp>
      <p:pic>
        <p:nvPicPr>
          <p:cNvPr id="4" name="Picture 3" descr="Graphical user interface, text, application&#10;&#10;AI-generated content may be incorrect.">
            <a:extLst>
              <a:ext uri="{FF2B5EF4-FFF2-40B4-BE49-F238E27FC236}">
                <a16:creationId xmlns:a16="http://schemas.microsoft.com/office/drawing/2014/main" id="{8FFDD026-C13E-5042-A939-9BCC7BA34DD7}"/>
              </a:ext>
            </a:extLst>
          </p:cNvPr>
          <p:cNvPicPr>
            <a:picLocks noChangeAspect="1"/>
          </p:cNvPicPr>
          <p:nvPr/>
        </p:nvPicPr>
        <p:blipFill>
          <a:blip r:embed="rId3">
            <a:extLst>
              <a:ext uri="{28A0092B-C50C-407E-A947-70E740481C1C}">
                <a14:useLocalDpi xmlns:a14="http://schemas.microsoft.com/office/drawing/2010/main" val="0"/>
              </a:ext>
            </a:extLst>
          </a:blip>
          <a:srcRect l="31896" t="15331" r="31895" b="3313"/>
          <a:stretch/>
        </p:blipFill>
        <p:spPr>
          <a:xfrm>
            <a:off x="3632200" y="1586906"/>
            <a:ext cx="8839200" cy="10757494"/>
          </a:xfrm>
          <a:prstGeom prst="rect">
            <a:avLst/>
          </a:prstGeom>
        </p:spPr>
      </p:pic>
    </p:spTree>
    <p:extLst>
      <p:ext uri="{BB962C8B-B14F-4D97-AF65-F5344CB8AC3E}">
        <p14:creationId xmlns:p14="http://schemas.microsoft.com/office/powerpoint/2010/main" val="1297031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F5B9-DEF0-3D98-A35D-4558CADBCE0E}"/>
              </a:ext>
            </a:extLst>
          </p:cNvPr>
          <p:cNvSpPr>
            <a:spLocks noGrp="1"/>
          </p:cNvSpPr>
          <p:nvPr>
            <p:ph type="title"/>
          </p:nvPr>
        </p:nvSpPr>
        <p:spPr>
          <a:xfrm>
            <a:off x="2222500" y="1952625"/>
            <a:ext cx="12984428" cy="1400232"/>
          </a:xfrm>
        </p:spPr>
        <p:txBody>
          <a:bodyPr>
            <a:normAutofit/>
          </a:bodyPr>
          <a:lstStyle/>
          <a:p>
            <a:r>
              <a:rPr lang="en-US"/>
              <a:t>Time Studies</a:t>
            </a:r>
          </a:p>
        </p:txBody>
      </p:sp>
      <p:pic>
        <p:nvPicPr>
          <p:cNvPr id="8" name="Picture 7">
            <a:extLst>
              <a:ext uri="{FF2B5EF4-FFF2-40B4-BE49-F238E27FC236}">
                <a16:creationId xmlns:a16="http://schemas.microsoft.com/office/drawing/2014/main" id="{B28EA08C-984D-2172-DEDF-719E68104F82}"/>
              </a:ext>
            </a:extLst>
          </p:cNvPr>
          <p:cNvPicPr>
            <a:picLocks noChangeAspect="1"/>
          </p:cNvPicPr>
          <p:nvPr/>
        </p:nvPicPr>
        <p:blipFill>
          <a:blip r:embed="rId3"/>
          <a:stretch>
            <a:fillRect/>
          </a:stretch>
        </p:blipFill>
        <p:spPr>
          <a:xfrm>
            <a:off x="8013700" y="1800225"/>
            <a:ext cx="8256846" cy="8440330"/>
          </a:xfrm>
          <a:prstGeom prst="rect">
            <a:avLst/>
          </a:prstGeom>
        </p:spPr>
      </p:pic>
      <p:pic>
        <p:nvPicPr>
          <p:cNvPr id="5" name="Content Placeholder 4" descr="Stopwatch 25% with solid fill">
            <a:extLst>
              <a:ext uri="{FF2B5EF4-FFF2-40B4-BE49-F238E27FC236}">
                <a16:creationId xmlns:a16="http://schemas.microsoft.com/office/drawing/2014/main" id="{9D6F5D79-19F1-4140-D409-5CF1F7CBACC4}"/>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469900" y="1419225"/>
            <a:ext cx="1700331" cy="1700331"/>
          </a:xfrm>
          <a:prstGeom prst="rect">
            <a:avLst/>
          </a:prstGeom>
        </p:spPr>
      </p:pic>
      <p:graphicFrame>
        <p:nvGraphicFramePr>
          <p:cNvPr id="6" name="Diagram 5">
            <a:extLst>
              <a:ext uri="{FF2B5EF4-FFF2-40B4-BE49-F238E27FC236}">
                <a16:creationId xmlns:a16="http://schemas.microsoft.com/office/drawing/2014/main" id="{449C2B3B-6940-869A-135E-A37CEFD9163E}"/>
              </a:ext>
            </a:extLst>
          </p:cNvPr>
          <p:cNvGraphicFramePr/>
          <p:nvPr>
            <p:extLst>
              <p:ext uri="{D42A27DB-BD31-4B8C-83A1-F6EECF244321}">
                <p14:modId xmlns:p14="http://schemas.microsoft.com/office/powerpoint/2010/main" val="2966833129"/>
              </p:ext>
            </p:extLst>
          </p:nvPr>
        </p:nvGraphicFramePr>
        <p:xfrm>
          <a:off x="1121787" y="3705225"/>
          <a:ext cx="6434713" cy="64530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Rectangle 10">
            <a:extLst>
              <a:ext uri="{FF2B5EF4-FFF2-40B4-BE49-F238E27FC236}">
                <a16:creationId xmlns:a16="http://schemas.microsoft.com/office/drawing/2014/main" id="{8553C029-8876-80B1-AA7E-5E6AC540A2AC}"/>
              </a:ext>
            </a:extLst>
          </p:cNvPr>
          <p:cNvSpPr/>
          <p:nvPr/>
        </p:nvSpPr>
        <p:spPr>
          <a:xfrm>
            <a:off x="10223500" y="2638425"/>
            <a:ext cx="3429000" cy="7010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496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CFFC7AF1-6FAA-1700-3A4C-4B52DAB73C37}"/>
              </a:ext>
            </a:extLst>
          </p:cNvPr>
          <p:cNvSpPr txBox="1">
            <a:spLocks/>
          </p:cNvSpPr>
          <p:nvPr/>
        </p:nvSpPr>
        <p:spPr>
          <a:xfrm>
            <a:off x="1993900" y="2333625"/>
            <a:ext cx="5943601" cy="3352800"/>
          </a:xfrm>
          <a:prstGeom prst="rect">
            <a:avLst/>
          </a:prstGeom>
          <a:solidFill>
            <a:srgbClr val="92D050"/>
          </a:solidFill>
        </p:spPr>
        <p:txBody>
          <a:bodyPr vert="horz" lIns="91440" tIns="45720" rIns="91440" bIns="45720" rtlCol="0" anchor="t">
            <a:normAutofit fontScale="97500"/>
          </a:bodyPr>
          <a:lstStyle>
            <a:lvl1pPr algn="l" defTabSz="1236360" rtl="0" eaLnBrk="1" latinLnBrk="0" hangingPunct="1">
              <a:lnSpc>
                <a:spcPct val="90000"/>
              </a:lnSpc>
              <a:spcBef>
                <a:spcPct val="0"/>
              </a:spcBef>
              <a:buNone/>
              <a:defRPr sz="5769" b="0" i="0" kern="1200" cap="none">
                <a:solidFill>
                  <a:schemeClr val="tx1"/>
                </a:solidFill>
                <a:effectLst/>
                <a:latin typeface="+mj-lt"/>
                <a:ea typeface="+mj-ea"/>
                <a:cs typeface="+mj-cs"/>
              </a:defRPr>
            </a:lvl1pPr>
          </a:lstStyle>
          <a:p>
            <a:pPr marL="0" marR="0" lvl="0" indent="0" algn="l" defTabSz="1236360" rtl="0" eaLnBrk="1" fontAlgn="auto" latinLnBrk="0" hangingPunct="1">
              <a:lnSpc>
                <a:spcPct val="90000"/>
              </a:lnSpc>
              <a:spcBef>
                <a:spcPct val="0"/>
              </a:spcBef>
              <a:spcAft>
                <a:spcPts val="0"/>
              </a:spcAft>
              <a:buClrTx/>
              <a:buSzTx/>
              <a:buFontTx/>
              <a:buNone/>
              <a:tabLst/>
              <a:defRPr/>
            </a:pPr>
            <a:endParaRPr lang="en-US" sz="6000">
              <a:solidFill>
                <a:sysClr val="windowText" lastClr="000000"/>
              </a:solidFill>
              <a:latin typeface="Century Gothic" panose="020B0502020202020204"/>
            </a:endParaRPr>
          </a:p>
          <a:p>
            <a:pPr marL="0" marR="0" lvl="0" indent="0" algn="l" defTabSz="1236360" rtl="0" eaLnBrk="1" fontAlgn="auto" latinLnBrk="0" hangingPunct="1">
              <a:lnSpc>
                <a:spcPct val="90000"/>
              </a:lnSpc>
              <a:spcBef>
                <a:spcPct val="0"/>
              </a:spcBef>
              <a:spcAft>
                <a:spcPts val="0"/>
              </a:spcAft>
              <a:buClrTx/>
              <a:buSzTx/>
              <a:buFontTx/>
              <a:buNone/>
              <a:tabLst/>
              <a:defRPr/>
            </a:pPr>
            <a:r>
              <a:rPr kumimoji="0" lang="en-US" sz="4900" b="0" i="0" u="none" strike="noStrike" kern="1200" cap="none" spc="0" normalizeH="0" baseline="0" noProof="0">
                <a:ln>
                  <a:noFill/>
                </a:ln>
                <a:solidFill>
                  <a:sysClr val="windowText" lastClr="000000"/>
                </a:solidFill>
                <a:effectLst/>
                <a:uLnTx/>
                <a:uFillTx/>
                <a:latin typeface="Aptos Display" panose="020B0004020202020204" pitchFamily="34" charset="0"/>
              </a:rPr>
              <a:t>Time Study Summary and Expenditure and Revenue Reporting</a:t>
            </a:r>
          </a:p>
        </p:txBody>
      </p:sp>
      <p:pic>
        <p:nvPicPr>
          <p:cNvPr id="41" name="Content Placeholder 4" descr="Stopwatch 25% with solid fill">
            <a:extLst>
              <a:ext uri="{FF2B5EF4-FFF2-40B4-BE49-F238E27FC236}">
                <a16:creationId xmlns:a16="http://schemas.microsoft.com/office/drawing/2014/main" id="{9D6F5D79-19F1-4140-D409-5CF1F7CBA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5100" y="428625"/>
            <a:ext cx="1700331" cy="1700331"/>
          </a:xfrm>
          <a:prstGeom prst="rect">
            <a:avLst/>
          </a:prstGeom>
        </p:spPr>
      </p:pic>
      <p:graphicFrame>
        <p:nvGraphicFramePr>
          <p:cNvPr id="8" name="object 8"/>
          <p:cNvGraphicFramePr>
            <a:graphicFrameLocks noGrp="1"/>
          </p:cNvGraphicFramePr>
          <p:nvPr>
            <p:extLst>
              <p:ext uri="{D42A27DB-BD31-4B8C-83A1-F6EECF244321}">
                <p14:modId xmlns:p14="http://schemas.microsoft.com/office/powerpoint/2010/main" val="3853229052"/>
              </p:ext>
            </p:extLst>
          </p:nvPr>
        </p:nvGraphicFramePr>
        <p:xfrm>
          <a:off x="1765300" y="7591425"/>
          <a:ext cx="13887655" cy="3154145"/>
        </p:xfrm>
        <a:graphic>
          <a:graphicData uri="http://schemas.openxmlformats.org/drawingml/2006/table">
            <a:tbl>
              <a:tblPr firstRow="1" bandRow="1">
                <a:tableStyleId>{2D5ABB26-0587-4C30-8999-92F81FD0307C}</a:tableStyleId>
              </a:tblPr>
              <a:tblGrid>
                <a:gridCol w="401766">
                  <a:extLst>
                    <a:ext uri="{9D8B030D-6E8A-4147-A177-3AD203B41FA5}">
                      <a16:colId xmlns:a16="http://schemas.microsoft.com/office/drawing/2014/main" val="20000"/>
                    </a:ext>
                  </a:extLst>
                </a:gridCol>
                <a:gridCol w="2797365">
                  <a:extLst>
                    <a:ext uri="{9D8B030D-6E8A-4147-A177-3AD203B41FA5}">
                      <a16:colId xmlns:a16="http://schemas.microsoft.com/office/drawing/2014/main" val="20001"/>
                    </a:ext>
                  </a:extLst>
                </a:gridCol>
                <a:gridCol w="2137705">
                  <a:extLst>
                    <a:ext uri="{9D8B030D-6E8A-4147-A177-3AD203B41FA5}">
                      <a16:colId xmlns:a16="http://schemas.microsoft.com/office/drawing/2014/main" val="20002"/>
                    </a:ext>
                  </a:extLst>
                </a:gridCol>
                <a:gridCol w="2137705">
                  <a:extLst>
                    <a:ext uri="{9D8B030D-6E8A-4147-A177-3AD203B41FA5}">
                      <a16:colId xmlns:a16="http://schemas.microsoft.com/office/drawing/2014/main" val="20003"/>
                    </a:ext>
                  </a:extLst>
                </a:gridCol>
                <a:gridCol w="2137705">
                  <a:extLst>
                    <a:ext uri="{9D8B030D-6E8A-4147-A177-3AD203B41FA5}">
                      <a16:colId xmlns:a16="http://schemas.microsoft.com/office/drawing/2014/main" val="20004"/>
                    </a:ext>
                  </a:extLst>
                </a:gridCol>
                <a:gridCol w="2137705">
                  <a:extLst>
                    <a:ext uri="{9D8B030D-6E8A-4147-A177-3AD203B41FA5}">
                      <a16:colId xmlns:a16="http://schemas.microsoft.com/office/drawing/2014/main" val="20005"/>
                    </a:ext>
                  </a:extLst>
                </a:gridCol>
                <a:gridCol w="2137704">
                  <a:extLst>
                    <a:ext uri="{9D8B030D-6E8A-4147-A177-3AD203B41FA5}">
                      <a16:colId xmlns:a16="http://schemas.microsoft.com/office/drawing/2014/main" val="20006"/>
                    </a:ext>
                  </a:extLst>
                </a:gridCol>
              </a:tblGrid>
              <a:tr h="337401">
                <a:tc gridSpan="7">
                  <a:txBody>
                    <a:bodyPr/>
                    <a:lstStyle/>
                    <a:p>
                      <a:pPr marL="10795" algn="ctr">
                        <a:lnSpc>
                          <a:spcPct val="100000"/>
                        </a:lnSpc>
                        <a:spcBef>
                          <a:spcPts val="615"/>
                        </a:spcBef>
                      </a:pPr>
                      <a:r>
                        <a:rPr sz="1150" b="1">
                          <a:latin typeface="Calibri"/>
                          <a:cs typeface="Calibri"/>
                        </a:rPr>
                        <a:t>WIC</a:t>
                      </a:r>
                      <a:r>
                        <a:rPr sz="1150" b="1" spc="-25">
                          <a:latin typeface="Calibri"/>
                          <a:cs typeface="Calibri"/>
                        </a:rPr>
                        <a:t> </a:t>
                      </a:r>
                      <a:r>
                        <a:rPr sz="1150" b="1" spc="-10">
                          <a:latin typeface="Calibri"/>
                          <a:cs typeface="Calibri"/>
                        </a:rPr>
                        <a:t>PROGRAM</a:t>
                      </a:r>
                      <a:r>
                        <a:rPr sz="1150" b="1" spc="-25">
                          <a:latin typeface="Calibri"/>
                          <a:cs typeface="Calibri"/>
                        </a:rPr>
                        <a:t> </a:t>
                      </a:r>
                      <a:r>
                        <a:rPr sz="1150" b="1">
                          <a:latin typeface="Calibri"/>
                          <a:cs typeface="Calibri"/>
                        </a:rPr>
                        <a:t>ONLY:</a:t>
                      </a:r>
                      <a:r>
                        <a:rPr sz="1150" b="1" spc="-25">
                          <a:latin typeface="Calibri"/>
                          <a:cs typeface="Calibri"/>
                        </a:rPr>
                        <a:t> </a:t>
                      </a:r>
                      <a:r>
                        <a:rPr sz="1150" b="1">
                          <a:latin typeface="Calibri"/>
                          <a:cs typeface="Calibri"/>
                        </a:rPr>
                        <a:t>Enter</a:t>
                      </a:r>
                      <a:r>
                        <a:rPr sz="1150" b="1" spc="-25">
                          <a:latin typeface="Calibri"/>
                          <a:cs typeface="Calibri"/>
                        </a:rPr>
                        <a:t> </a:t>
                      </a:r>
                      <a:r>
                        <a:rPr sz="1150" b="1">
                          <a:latin typeface="Calibri"/>
                          <a:cs typeface="Calibri"/>
                        </a:rPr>
                        <a:t>the</a:t>
                      </a:r>
                      <a:r>
                        <a:rPr sz="1150" b="1" spc="-30">
                          <a:latin typeface="Calibri"/>
                          <a:cs typeface="Calibri"/>
                        </a:rPr>
                        <a:t> </a:t>
                      </a:r>
                      <a:r>
                        <a:rPr sz="1150" b="1">
                          <a:latin typeface="Calibri"/>
                          <a:cs typeface="Calibri"/>
                        </a:rPr>
                        <a:t>Public</a:t>
                      </a:r>
                      <a:r>
                        <a:rPr sz="1150" b="1" spc="-30">
                          <a:latin typeface="Calibri"/>
                          <a:cs typeface="Calibri"/>
                        </a:rPr>
                        <a:t> </a:t>
                      </a:r>
                      <a:r>
                        <a:rPr sz="1150" b="1">
                          <a:latin typeface="Calibri"/>
                          <a:cs typeface="Calibri"/>
                        </a:rPr>
                        <a:t>Health</a:t>
                      </a:r>
                      <a:r>
                        <a:rPr sz="1150" b="1" spc="-35">
                          <a:latin typeface="Calibri"/>
                          <a:cs typeface="Calibri"/>
                        </a:rPr>
                        <a:t> </a:t>
                      </a:r>
                      <a:r>
                        <a:rPr sz="1150" b="1" spc="-10">
                          <a:latin typeface="Calibri"/>
                          <a:cs typeface="Calibri"/>
                        </a:rPr>
                        <a:t>Division</a:t>
                      </a:r>
                      <a:r>
                        <a:rPr sz="1150" b="1" spc="-30">
                          <a:latin typeface="Calibri"/>
                          <a:cs typeface="Calibri"/>
                        </a:rPr>
                        <a:t> </a:t>
                      </a:r>
                      <a:r>
                        <a:rPr sz="1150" b="1" spc="-10">
                          <a:latin typeface="Calibri"/>
                          <a:cs typeface="Calibri"/>
                        </a:rPr>
                        <a:t>Expenditures</a:t>
                      </a:r>
                      <a:r>
                        <a:rPr sz="1150" b="1" spc="-30">
                          <a:latin typeface="Calibri"/>
                          <a:cs typeface="Calibri"/>
                        </a:rPr>
                        <a:t> </a:t>
                      </a:r>
                      <a:r>
                        <a:rPr sz="1150" b="1" spc="-10">
                          <a:latin typeface="Calibri"/>
                          <a:cs typeface="Calibri"/>
                        </a:rPr>
                        <a:t>breakdown</a:t>
                      </a:r>
                      <a:r>
                        <a:rPr sz="1150" b="1" spc="-35">
                          <a:latin typeface="Calibri"/>
                          <a:cs typeface="Calibri"/>
                        </a:rPr>
                        <a:t> </a:t>
                      </a:r>
                      <a:r>
                        <a:rPr sz="1150" b="1">
                          <a:latin typeface="Calibri"/>
                          <a:cs typeface="Calibri"/>
                        </a:rPr>
                        <a:t>in</a:t>
                      </a:r>
                      <a:r>
                        <a:rPr sz="1150" b="1" spc="-30">
                          <a:latin typeface="Calibri"/>
                          <a:cs typeface="Calibri"/>
                        </a:rPr>
                        <a:t> </a:t>
                      </a:r>
                      <a:r>
                        <a:rPr sz="1150" b="1">
                          <a:latin typeface="Calibri"/>
                          <a:cs typeface="Calibri"/>
                        </a:rPr>
                        <a:t>the</a:t>
                      </a:r>
                      <a:r>
                        <a:rPr sz="1150" b="1" spc="-30">
                          <a:latin typeface="Calibri"/>
                          <a:cs typeface="Calibri"/>
                        </a:rPr>
                        <a:t> </a:t>
                      </a:r>
                      <a:r>
                        <a:rPr sz="1150" b="1" spc="-10">
                          <a:latin typeface="Calibri"/>
                          <a:cs typeface="Calibri"/>
                        </a:rPr>
                        <a:t>following</a:t>
                      </a:r>
                      <a:r>
                        <a:rPr sz="1150" b="1" spc="-20">
                          <a:latin typeface="Calibri"/>
                          <a:cs typeface="Calibri"/>
                        </a:rPr>
                        <a:t> </a:t>
                      </a:r>
                      <a:r>
                        <a:rPr sz="1150" b="1" spc="-10">
                          <a:latin typeface="Calibri"/>
                          <a:cs typeface="Calibri"/>
                        </a:rPr>
                        <a:t>categories</a:t>
                      </a:r>
                      <a:r>
                        <a:rPr sz="1150" b="1" spc="-30">
                          <a:latin typeface="Calibri"/>
                          <a:cs typeface="Calibri"/>
                        </a:rPr>
                        <a:t> </a:t>
                      </a:r>
                      <a:r>
                        <a:rPr sz="1150" b="1">
                          <a:latin typeface="Calibri"/>
                          <a:cs typeface="Calibri"/>
                        </a:rPr>
                        <a:t>for</a:t>
                      </a:r>
                      <a:r>
                        <a:rPr sz="1150" b="1" spc="-25">
                          <a:latin typeface="Calibri"/>
                          <a:cs typeface="Calibri"/>
                        </a:rPr>
                        <a:t> </a:t>
                      </a:r>
                      <a:r>
                        <a:rPr sz="1150" b="1">
                          <a:latin typeface="Calibri"/>
                          <a:cs typeface="Calibri"/>
                        </a:rPr>
                        <a:t>each</a:t>
                      </a:r>
                      <a:r>
                        <a:rPr sz="1150" b="1" spc="-30">
                          <a:latin typeface="Calibri"/>
                          <a:cs typeface="Calibri"/>
                        </a:rPr>
                        <a:t> </a:t>
                      </a:r>
                      <a:r>
                        <a:rPr sz="1150" b="1" spc="-10">
                          <a:latin typeface="Calibri"/>
                          <a:cs typeface="Calibri"/>
                        </a:rPr>
                        <a:t>quarter.</a:t>
                      </a:r>
                      <a:endParaRPr sz="1150">
                        <a:latin typeface="Calibri"/>
                        <a:cs typeface="Calibri"/>
                      </a:endParaRPr>
                    </a:p>
                  </a:txBody>
                  <a:tcPr marL="0" marR="0" marT="78105" marB="0">
                    <a:lnL w="12700">
                      <a:solidFill>
                        <a:srgbClr val="000000"/>
                      </a:solidFill>
                      <a:prstDash val="solid"/>
                    </a:lnL>
                    <a:lnR w="12700">
                      <a:solidFill>
                        <a:srgbClr val="000000"/>
                      </a:solidFill>
                      <a:prstDash val="solid"/>
                    </a:lnR>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6319">
                <a:tc gridSpan="7">
                  <a:txBody>
                    <a:bodyPr/>
                    <a:lstStyle/>
                    <a:p>
                      <a:pPr marL="11430" algn="ctr">
                        <a:lnSpc>
                          <a:spcPts val="1320"/>
                        </a:lnSpc>
                      </a:pPr>
                      <a:r>
                        <a:rPr sz="1150" b="1">
                          <a:latin typeface="Calibri"/>
                          <a:cs typeface="Calibri"/>
                        </a:rPr>
                        <a:t>**</a:t>
                      </a:r>
                      <a:r>
                        <a:rPr sz="1150" b="1" spc="-35">
                          <a:latin typeface="Calibri"/>
                          <a:cs typeface="Calibri"/>
                        </a:rPr>
                        <a:t> </a:t>
                      </a:r>
                      <a:r>
                        <a:rPr sz="1150" b="1">
                          <a:latin typeface="Calibri"/>
                          <a:cs typeface="Calibri"/>
                        </a:rPr>
                        <a:t>General</a:t>
                      </a:r>
                      <a:r>
                        <a:rPr sz="1150" b="1" spc="-40">
                          <a:latin typeface="Calibri"/>
                          <a:cs typeface="Calibri"/>
                        </a:rPr>
                        <a:t> </a:t>
                      </a:r>
                      <a:r>
                        <a:rPr sz="1150" b="1">
                          <a:latin typeface="Calibri"/>
                          <a:cs typeface="Calibri"/>
                        </a:rPr>
                        <a:t>Ledger</a:t>
                      </a:r>
                      <a:r>
                        <a:rPr sz="1150" b="1" spc="-25">
                          <a:latin typeface="Calibri"/>
                          <a:cs typeface="Calibri"/>
                        </a:rPr>
                        <a:t> </a:t>
                      </a:r>
                      <a:r>
                        <a:rPr sz="1150" b="1">
                          <a:latin typeface="Calibri"/>
                          <a:cs typeface="Calibri"/>
                        </a:rPr>
                        <a:t>report</a:t>
                      </a:r>
                      <a:r>
                        <a:rPr sz="1150" b="1" spc="-40">
                          <a:latin typeface="Calibri"/>
                          <a:cs typeface="Calibri"/>
                        </a:rPr>
                        <a:t> </a:t>
                      </a:r>
                      <a:r>
                        <a:rPr sz="1150" b="1">
                          <a:latin typeface="Calibri"/>
                          <a:cs typeface="Calibri"/>
                        </a:rPr>
                        <a:t>is</a:t>
                      </a:r>
                      <a:r>
                        <a:rPr sz="1150" b="1" spc="-35">
                          <a:latin typeface="Calibri"/>
                          <a:cs typeface="Calibri"/>
                        </a:rPr>
                        <a:t> </a:t>
                      </a:r>
                      <a:r>
                        <a:rPr sz="1150" b="1" spc="-10">
                          <a:latin typeface="Calibri"/>
                          <a:cs typeface="Calibri"/>
                        </a:rPr>
                        <a:t>required</a:t>
                      </a:r>
                      <a:r>
                        <a:rPr sz="1150" b="1" spc="-40">
                          <a:latin typeface="Calibri"/>
                          <a:cs typeface="Calibri"/>
                        </a:rPr>
                        <a:t> </a:t>
                      </a:r>
                      <a:r>
                        <a:rPr sz="1150" b="1" spc="-10">
                          <a:latin typeface="Calibri"/>
                          <a:cs typeface="Calibri"/>
                        </a:rPr>
                        <a:t>effective</a:t>
                      </a:r>
                      <a:r>
                        <a:rPr sz="1150" b="1" spc="-35">
                          <a:latin typeface="Calibri"/>
                          <a:cs typeface="Calibri"/>
                        </a:rPr>
                        <a:t> </a:t>
                      </a:r>
                      <a:r>
                        <a:rPr sz="1150" b="1" spc="-10">
                          <a:latin typeface="Calibri"/>
                          <a:cs typeface="Calibri"/>
                        </a:rPr>
                        <a:t>1/1/19</a:t>
                      </a:r>
                      <a:r>
                        <a:rPr sz="1150" b="1" spc="-45">
                          <a:latin typeface="Calibri"/>
                          <a:cs typeface="Calibri"/>
                        </a:rPr>
                        <a:t> </a:t>
                      </a:r>
                      <a:r>
                        <a:rPr sz="1150" b="1">
                          <a:latin typeface="Calibri"/>
                          <a:cs typeface="Calibri"/>
                        </a:rPr>
                        <a:t>and</a:t>
                      </a:r>
                      <a:r>
                        <a:rPr sz="1150" b="1" spc="-35">
                          <a:latin typeface="Calibri"/>
                          <a:cs typeface="Calibri"/>
                        </a:rPr>
                        <a:t> </a:t>
                      </a:r>
                      <a:r>
                        <a:rPr sz="1150" b="1">
                          <a:latin typeface="Calibri"/>
                          <a:cs typeface="Calibri"/>
                        </a:rPr>
                        <a:t>first</a:t>
                      </a:r>
                      <a:r>
                        <a:rPr sz="1150" b="1" spc="-40">
                          <a:latin typeface="Calibri"/>
                          <a:cs typeface="Calibri"/>
                        </a:rPr>
                        <a:t> </a:t>
                      </a:r>
                      <a:r>
                        <a:rPr sz="1150" b="1">
                          <a:latin typeface="Calibri"/>
                          <a:cs typeface="Calibri"/>
                        </a:rPr>
                        <a:t>report</a:t>
                      </a:r>
                      <a:r>
                        <a:rPr sz="1150" b="1" spc="-35">
                          <a:latin typeface="Calibri"/>
                          <a:cs typeface="Calibri"/>
                        </a:rPr>
                        <a:t> </a:t>
                      </a:r>
                      <a:r>
                        <a:rPr sz="1150" b="1" spc="-10">
                          <a:latin typeface="Calibri"/>
                          <a:cs typeface="Calibri"/>
                        </a:rPr>
                        <a:t>will</a:t>
                      </a:r>
                      <a:r>
                        <a:rPr sz="1150" b="1" spc="-40">
                          <a:latin typeface="Calibri"/>
                          <a:cs typeface="Calibri"/>
                        </a:rPr>
                        <a:t> </a:t>
                      </a:r>
                      <a:r>
                        <a:rPr sz="1150" b="1">
                          <a:latin typeface="Calibri"/>
                          <a:cs typeface="Calibri"/>
                        </a:rPr>
                        <a:t>be</a:t>
                      </a:r>
                      <a:r>
                        <a:rPr sz="1150" b="1" spc="-40">
                          <a:latin typeface="Calibri"/>
                          <a:cs typeface="Calibri"/>
                        </a:rPr>
                        <a:t> </a:t>
                      </a:r>
                      <a:r>
                        <a:rPr sz="1150" b="1">
                          <a:latin typeface="Calibri"/>
                          <a:cs typeface="Calibri"/>
                        </a:rPr>
                        <a:t>due</a:t>
                      </a:r>
                      <a:r>
                        <a:rPr sz="1150" b="1" spc="-35">
                          <a:latin typeface="Calibri"/>
                          <a:cs typeface="Calibri"/>
                        </a:rPr>
                        <a:t> </a:t>
                      </a:r>
                      <a:r>
                        <a:rPr sz="1150" b="1">
                          <a:latin typeface="Calibri"/>
                          <a:cs typeface="Calibri"/>
                        </a:rPr>
                        <a:t>with</a:t>
                      </a:r>
                      <a:r>
                        <a:rPr sz="1150" b="1" spc="-40">
                          <a:latin typeface="Calibri"/>
                          <a:cs typeface="Calibri"/>
                        </a:rPr>
                        <a:t> </a:t>
                      </a:r>
                      <a:r>
                        <a:rPr sz="1150" b="1" spc="-10">
                          <a:latin typeface="Calibri"/>
                          <a:cs typeface="Calibri"/>
                        </a:rPr>
                        <a:t>FY19</a:t>
                      </a:r>
                      <a:r>
                        <a:rPr sz="1150" b="1" spc="-40">
                          <a:latin typeface="Calibri"/>
                          <a:cs typeface="Calibri"/>
                        </a:rPr>
                        <a:t> </a:t>
                      </a:r>
                      <a:r>
                        <a:rPr sz="1150" b="1">
                          <a:latin typeface="Calibri"/>
                          <a:cs typeface="Calibri"/>
                        </a:rPr>
                        <a:t>Quarter</a:t>
                      </a:r>
                      <a:r>
                        <a:rPr sz="1150" b="1" spc="-30">
                          <a:latin typeface="Calibri"/>
                          <a:cs typeface="Calibri"/>
                        </a:rPr>
                        <a:t> </a:t>
                      </a:r>
                      <a:r>
                        <a:rPr sz="1150" b="1">
                          <a:latin typeface="Calibri"/>
                          <a:cs typeface="Calibri"/>
                        </a:rPr>
                        <a:t>3</a:t>
                      </a:r>
                      <a:r>
                        <a:rPr sz="1150" b="1" spc="-40">
                          <a:latin typeface="Calibri"/>
                          <a:cs typeface="Calibri"/>
                        </a:rPr>
                        <a:t> </a:t>
                      </a:r>
                      <a:r>
                        <a:rPr sz="1150" b="1" spc="-10">
                          <a:latin typeface="Calibri"/>
                          <a:cs typeface="Calibri"/>
                        </a:rPr>
                        <a:t>Expenditure</a:t>
                      </a:r>
                      <a:r>
                        <a:rPr sz="1150" b="1" spc="-40">
                          <a:latin typeface="Calibri"/>
                          <a:cs typeface="Calibri"/>
                        </a:rPr>
                        <a:t> </a:t>
                      </a:r>
                      <a:r>
                        <a:rPr sz="1150" b="1" spc="-10">
                          <a:latin typeface="Calibri"/>
                          <a:cs typeface="Calibri"/>
                        </a:rPr>
                        <a:t>reports**</a:t>
                      </a:r>
                      <a:endParaRPr sz="11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99163">
                <a:tc>
                  <a:txBody>
                    <a:bodyPr/>
                    <a:lstStyle/>
                    <a:p>
                      <a:pPr marL="9525" algn="ctr">
                        <a:lnSpc>
                          <a:spcPct val="100000"/>
                        </a:lnSpc>
                        <a:spcBef>
                          <a:spcPts val="45"/>
                        </a:spcBef>
                      </a:pPr>
                      <a:r>
                        <a:rPr sz="1100" b="1" spc="-25">
                          <a:latin typeface="Calibri"/>
                          <a:cs typeface="Calibri"/>
                        </a:rPr>
                        <a:t>C.</a:t>
                      </a:r>
                      <a:endParaRPr sz="1100">
                        <a:latin typeface="Calibri"/>
                        <a:cs typeface="Calibri"/>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26034">
                        <a:lnSpc>
                          <a:spcPts val="1385"/>
                        </a:lnSpc>
                      </a:pPr>
                      <a:r>
                        <a:rPr sz="1200" b="1" spc="-10">
                          <a:latin typeface="Calibri"/>
                          <a:cs typeface="Calibri"/>
                        </a:rPr>
                        <a:t>CATEGORY</a:t>
                      </a:r>
                      <a:endParaRPr sz="12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540385">
                        <a:lnSpc>
                          <a:spcPts val="1365"/>
                        </a:lnSpc>
                      </a:pPr>
                      <a:r>
                        <a:rPr sz="1200" b="1">
                          <a:latin typeface="Calibri"/>
                          <a:cs typeface="Calibri"/>
                        </a:rPr>
                        <a:t>Q1:</a:t>
                      </a:r>
                      <a:r>
                        <a:rPr sz="1200" b="1" spc="-15">
                          <a:latin typeface="Calibri"/>
                          <a:cs typeface="Calibri"/>
                        </a:rPr>
                        <a:t> </a:t>
                      </a:r>
                      <a:r>
                        <a:rPr sz="1200" b="1">
                          <a:latin typeface="Calibri"/>
                          <a:cs typeface="Calibri"/>
                        </a:rPr>
                        <a:t>Jul,</a:t>
                      </a:r>
                      <a:r>
                        <a:rPr sz="1200" b="1" spc="-15">
                          <a:latin typeface="Calibri"/>
                          <a:cs typeface="Calibri"/>
                        </a:rPr>
                        <a:t> </a:t>
                      </a:r>
                      <a:r>
                        <a:rPr sz="1200" b="1">
                          <a:latin typeface="Calibri"/>
                          <a:cs typeface="Calibri"/>
                        </a:rPr>
                        <a:t>Aug,</a:t>
                      </a:r>
                      <a:r>
                        <a:rPr sz="1200" b="1" spc="-10">
                          <a:latin typeface="Calibri"/>
                          <a:cs typeface="Calibri"/>
                        </a:rPr>
                        <a:t> </a:t>
                      </a:r>
                      <a:r>
                        <a:rPr sz="1200" b="1" spc="-25">
                          <a:latin typeface="Calibri"/>
                          <a:cs typeface="Calibri"/>
                        </a:rPr>
                        <a:t>Sep</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3175" algn="ctr">
                        <a:lnSpc>
                          <a:spcPts val="1365"/>
                        </a:lnSpc>
                      </a:pPr>
                      <a:r>
                        <a:rPr sz="1200" b="1">
                          <a:latin typeface="Calibri"/>
                          <a:cs typeface="Calibri"/>
                        </a:rPr>
                        <a:t>Q2:</a:t>
                      </a:r>
                      <a:r>
                        <a:rPr sz="1200" b="1" spc="-10">
                          <a:latin typeface="Calibri"/>
                          <a:cs typeface="Calibri"/>
                        </a:rPr>
                        <a:t> </a:t>
                      </a:r>
                      <a:r>
                        <a:rPr sz="1200" b="1">
                          <a:latin typeface="Calibri"/>
                          <a:cs typeface="Calibri"/>
                        </a:rPr>
                        <a:t>Oct,</a:t>
                      </a:r>
                      <a:r>
                        <a:rPr sz="1200" b="1" spc="-5">
                          <a:latin typeface="Calibri"/>
                          <a:cs typeface="Calibri"/>
                        </a:rPr>
                        <a:t> </a:t>
                      </a:r>
                      <a:r>
                        <a:rPr sz="1200" b="1">
                          <a:latin typeface="Calibri"/>
                          <a:cs typeface="Calibri"/>
                        </a:rPr>
                        <a:t>Nov,</a:t>
                      </a:r>
                      <a:r>
                        <a:rPr sz="1200" b="1" spc="-10">
                          <a:latin typeface="Calibri"/>
                          <a:cs typeface="Calibri"/>
                        </a:rPr>
                        <a:t> </a:t>
                      </a:r>
                      <a:r>
                        <a:rPr sz="1200" b="1" spc="-25">
                          <a:latin typeface="Calibri"/>
                          <a:cs typeface="Calibri"/>
                        </a:rPr>
                        <a:t>Dec</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270" algn="ctr">
                        <a:lnSpc>
                          <a:spcPts val="1365"/>
                        </a:lnSpc>
                      </a:pPr>
                      <a:r>
                        <a:rPr sz="1200" b="1">
                          <a:latin typeface="Calibri"/>
                          <a:cs typeface="Calibri"/>
                        </a:rPr>
                        <a:t>Q3:</a:t>
                      </a:r>
                      <a:r>
                        <a:rPr sz="1200" b="1" spc="-10">
                          <a:latin typeface="Calibri"/>
                          <a:cs typeface="Calibri"/>
                        </a:rPr>
                        <a:t> </a:t>
                      </a:r>
                      <a:r>
                        <a:rPr sz="1200" b="1">
                          <a:latin typeface="Calibri"/>
                          <a:cs typeface="Calibri"/>
                        </a:rPr>
                        <a:t>Jan,</a:t>
                      </a:r>
                      <a:r>
                        <a:rPr sz="1200" b="1" spc="-5">
                          <a:latin typeface="Calibri"/>
                          <a:cs typeface="Calibri"/>
                        </a:rPr>
                        <a:t> </a:t>
                      </a:r>
                      <a:r>
                        <a:rPr sz="1200" b="1">
                          <a:latin typeface="Calibri"/>
                          <a:cs typeface="Calibri"/>
                        </a:rPr>
                        <a:t>Feb,</a:t>
                      </a:r>
                      <a:r>
                        <a:rPr sz="1200" b="1" spc="-10">
                          <a:latin typeface="Calibri"/>
                          <a:cs typeface="Calibri"/>
                        </a:rPr>
                        <a:t> </a:t>
                      </a:r>
                      <a:r>
                        <a:rPr sz="1200" b="1" spc="-25">
                          <a:latin typeface="Calibri"/>
                          <a:cs typeface="Calibri"/>
                        </a:rPr>
                        <a:t>Mar</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270" algn="ctr">
                        <a:lnSpc>
                          <a:spcPts val="1365"/>
                        </a:lnSpc>
                      </a:pPr>
                      <a:r>
                        <a:rPr sz="1200" b="1">
                          <a:latin typeface="Calibri"/>
                          <a:cs typeface="Calibri"/>
                        </a:rPr>
                        <a:t>Q4:</a:t>
                      </a:r>
                      <a:r>
                        <a:rPr sz="1200" b="1" spc="-10">
                          <a:latin typeface="Calibri"/>
                          <a:cs typeface="Calibri"/>
                        </a:rPr>
                        <a:t> </a:t>
                      </a:r>
                      <a:r>
                        <a:rPr sz="1200" b="1">
                          <a:latin typeface="Calibri"/>
                          <a:cs typeface="Calibri"/>
                        </a:rPr>
                        <a:t>Apr,</a:t>
                      </a:r>
                      <a:r>
                        <a:rPr sz="1200" b="1" spc="-5">
                          <a:latin typeface="Calibri"/>
                          <a:cs typeface="Calibri"/>
                        </a:rPr>
                        <a:t> </a:t>
                      </a:r>
                      <a:r>
                        <a:rPr sz="1200" b="1">
                          <a:latin typeface="Calibri"/>
                          <a:cs typeface="Calibri"/>
                        </a:rPr>
                        <a:t>May,</a:t>
                      </a:r>
                      <a:r>
                        <a:rPr sz="1200" b="1" spc="-5">
                          <a:latin typeface="Calibri"/>
                          <a:cs typeface="Calibri"/>
                        </a:rPr>
                        <a:t> </a:t>
                      </a:r>
                      <a:r>
                        <a:rPr sz="1200" b="1" spc="-25">
                          <a:latin typeface="Calibri"/>
                          <a:cs typeface="Calibri"/>
                        </a:rPr>
                        <a:t>Jun</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270" algn="ctr">
                        <a:lnSpc>
                          <a:spcPts val="1365"/>
                        </a:lnSpc>
                      </a:pPr>
                      <a:r>
                        <a:rPr sz="1200" b="1">
                          <a:latin typeface="Calibri"/>
                          <a:cs typeface="Calibri"/>
                        </a:rPr>
                        <a:t>Fiscal</a:t>
                      </a:r>
                      <a:r>
                        <a:rPr sz="1200" b="1" spc="-15">
                          <a:latin typeface="Calibri"/>
                          <a:cs typeface="Calibri"/>
                        </a:rPr>
                        <a:t> </a:t>
                      </a:r>
                      <a:r>
                        <a:rPr sz="1200" b="1">
                          <a:latin typeface="Calibri"/>
                          <a:cs typeface="Calibri"/>
                        </a:rPr>
                        <a:t>Year</a:t>
                      </a:r>
                      <a:r>
                        <a:rPr sz="1200" b="1" spc="-10">
                          <a:latin typeface="Calibri"/>
                          <a:cs typeface="Calibri"/>
                        </a:rPr>
                        <a:t> </a:t>
                      </a:r>
                      <a:r>
                        <a:rPr sz="1200" b="1">
                          <a:latin typeface="Calibri"/>
                          <a:cs typeface="Calibri"/>
                        </a:rPr>
                        <a:t>To</a:t>
                      </a:r>
                      <a:r>
                        <a:rPr sz="1200" b="1" spc="-10">
                          <a:latin typeface="Calibri"/>
                          <a:cs typeface="Calibri"/>
                        </a:rPr>
                        <a:t> </a:t>
                      </a:r>
                      <a:r>
                        <a:rPr sz="1200" b="1" spc="-20">
                          <a:latin typeface="Calibri"/>
                          <a:cs typeface="Calibri"/>
                        </a:rPr>
                        <a:t>Date</a:t>
                      </a:r>
                      <a:endParaRPr sz="12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02"/>
                  </a:ext>
                </a:extLst>
              </a:tr>
              <a:tr h="136695">
                <a:tc>
                  <a:txBody>
                    <a:bodyPr/>
                    <a:lstStyle/>
                    <a:p>
                      <a:pPr marL="11430" algn="ctr">
                        <a:lnSpc>
                          <a:spcPts val="1305"/>
                        </a:lnSpc>
                      </a:pPr>
                      <a:r>
                        <a:rPr sz="1100" spc="-25">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305"/>
                        </a:lnSpc>
                      </a:pPr>
                      <a:r>
                        <a:rPr sz="1100">
                          <a:latin typeface="Calibri"/>
                          <a:cs typeface="Calibri"/>
                        </a:rPr>
                        <a:t>Client </a:t>
                      </a:r>
                      <a:r>
                        <a:rPr sz="1100" spc="-10">
                          <a:latin typeface="Calibri"/>
                          <a:cs typeface="Calibri"/>
                        </a:rPr>
                        <a:t>Services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305"/>
                        </a:lnSpc>
                        <a:tabLst>
                          <a:tab pos="1445895" algn="l"/>
                        </a:tabLst>
                      </a:pPr>
                      <a:r>
                        <a:rPr sz="1100" spc="-50">
                          <a:latin typeface="Calibri"/>
                          <a:cs typeface="Calibri"/>
                        </a:rPr>
                        <a:t>$</a:t>
                      </a:r>
                      <a:r>
                        <a:rPr sz="1100">
                          <a:latin typeface="Calibri"/>
                          <a:cs typeface="Calibri"/>
                        </a:rPr>
                        <a:t>	</a:t>
                      </a:r>
                      <a:r>
                        <a:rPr sz="1100" spc="-10">
                          <a:latin typeface="Calibri"/>
                          <a:cs typeface="Calibri"/>
                        </a:rPr>
                        <a:t>13,750.05</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305"/>
                        </a:lnSpc>
                        <a:tabLst>
                          <a:tab pos="1445895" algn="l"/>
                        </a:tabLst>
                      </a:pPr>
                      <a:r>
                        <a:rPr sz="1100" spc="-50">
                          <a:latin typeface="Calibri"/>
                          <a:cs typeface="Calibri"/>
                        </a:rPr>
                        <a:t>$</a:t>
                      </a:r>
                      <a:r>
                        <a:rPr sz="1100">
                          <a:latin typeface="Calibri"/>
                          <a:cs typeface="Calibri"/>
                        </a:rPr>
                        <a:t>	</a:t>
                      </a:r>
                      <a:r>
                        <a:rPr sz="1100" spc="-10">
                          <a:latin typeface="Calibri"/>
                          <a:cs typeface="Calibri"/>
                        </a:rPr>
                        <a:t>14,740.61</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305"/>
                        </a:lnSpc>
                        <a:tabLst>
                          <a:tab pos="1445895" algn="l"/>
                        </a:tabLst>
                      </a:pPr>
                      <a:r>
                        <a:rPr sz="1100" spc="-50">
                          <a:latin typeface="Calibri"/>
                          <a:cs typeface="Calibri"/>
                        </a:rPr>
                        <a:t>$</a:t>
                      </a:r>
                      <a:r>
                        <a:rPr sz="1100">
                          <a:latin typeface="Calibri"/>
                          <a:cs typeface="Calibri"/>
                        </a:rPr>
                        <a:t>	</a:t>
                      </a:r>
                      <a:r>
                        <a:rPr sz="1100" spc="-10">
                          <a:latin typeface="Calibri"/>
                          <a:cs typeface="Calibri"/>
                        </a:rPr>
                        <a:t>16,084.81</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305"/>
                        </a:lnSpc>
                        <a:tabLst>
                          <a:tab pos="1445895" algn="l"/>
                        </a:tabLst>
                      </a:pPr>
                      <a:r>
                        <a:rPr sz="1100" spc="-50">
                          <a:latin typeface="Calibri"/>
                          <a:cs typeface="Calibri"/>
                        </a:rPr>
                        <a:t>$</a:t>
                      </a:r>
                      <a:r>
                        <a:rPr sz="1100">
                          <a:latin typeface="Calibri"/>
                          <a:cs typeface="Calibri"/>
                        </a:rPr>
                        <a:t>	</a:t>
                      </a:r>
                      <a:r>
                        <a:rPr sz="1100" spc="-10">
                          <a:latin typeface="Calibri"/>
                          <a:cs typeface="Calibri"/>
                        </a:rPr>
                        <a:t>44,575.47</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84936">
                <a:tc>
                  <a:txBody>
                    <a:bodyPr/>
                    <a:lstStyle/>
                    <a:p>
                      <a:pPr marL="11430" algn="ctr">
                        <a:lnSpc>
                          <a:spcPts val="1270"/>
                        </a:lnSpc>
                      </a:pPr>
                      <a:r>
                        <a:rPr sz="1100" spc="-25">
                          <a:latin typeface="Calibri"/>
                          <a:cs typeface="Calibri"/>
                        </a:rPr>
                        <a:t>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Nutrition</a:t>
                      </a:r>
                      <a:r>
                        <a:rPr sz="1100" spc="-5">
                          <a:latin typeface="Calibri"/>
                          <a:cs typeface="Calibri"/>
                        </a:rPr>
                        <a:t> </a:t>
                      </a:r>
                      <a:r>
                        <a:rPr sz="1100" spc="-10">
                          <a:latin typeface="Calibri"/>
                          <a:cs typeface="Calibri"/>
                        </a:rPr>
                        <a:t>Services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21,607.22</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23,163.82</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25,276.13</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70,047.17</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84936">
                <a:tc>
                  <a:txBody>
                    <a:bodyPr/>
                    <a:lstStyle/>
                    <a:p>
                      <a:pPr marL="11430" algn="ctr">
                        <a:lnSpc>
                          <a:spcPts val="1270"/>
                        </a:lnSpc>
                      </a:pPr>
                      <a:r>
                        <a:rPr sz="1100" spc="-25">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Breastfeeding</a:t>
                      </a:r>
                      <a:r>
                        <a:rPr sz="1100" spc="-35">
                          <a:latin typeface="Calibri"/>
                          <a:cs typeface="Calibri"/>
                        </a:rPr>
                        <a:t> </a:t>
                      </a:r>
                      <a:r>
                        <a:rPr sz="1100" spc="-10">
                          <a:latin typeface="Calibri"/>
                          <a:cs typeface="Calibri"/>
                        </a:rPr>
                        <a:t>Promotion</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11,785.75</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12,634.82</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13,786.98</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38,207.55</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87782">
                <a:tc>
                  <a:txBody>
                    <a:bodyPr/>
                    <a:lstStyle/>
                    <a:p>
                      <a:pPr marL="11430" algn="ctr">
                        <a:lnSpc>
                          <a:spcPts val="1210"/>
                        </a:lnSpc>
                      </a:pPr>
                      <a:r>
                        <a:rPr sz="1100" spc="-25">
                          <a:latin typeface="Calibri"/>
                          <a:cs typeface="Calibri"/>
                        </a:rPr>
                        <a:t>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3495">
                        <a:lnSpc>
                          <a:spcPts val="1210"/>
                        </a:lnSpc>
                      </a:pPr>
                      <a:r>
                        <a:rPr sz="1100">
                          <a:latin typeface="Calibri"/>
                          <a:cs typeface="Calibri"/>
                        </a:rPr>
                        <a:t>General</a:t>
                      </a:r>
                      <a:r>
                        <a:rPr sz="1100" spc="-35">
                          <a:latin typeface="Calibri"/>
                          <a:cs typeface="Calibri"/>
                        </a:rPr>
                        <a:t> </a:t>
                      </a:r>
                      <a:r>
                        <a:rPr sz="1100" spc="-10">
                          <a:latin typeface="Calibri"/>
                          <a:cs typeface="Calibri"/>
                        </a:rPr>
                        <a:t>Administration</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12065" algn="ctr">
                        <a:lnSpc>
                          <a:spcPts val="1210"/>
                        </a:lnSpc>
                        <a:tabLst>
                          <a:tab pos="1445895" algn="l"/>
                        </a:tabLst>
                      </a:pPr>
                      <a:r>
                        <a:rPr sz="1100" spc="-50">
                          <a:latin typeface="Calibri"/>
                          <a:cs typeface="Calibri"/>
                        </a:rPr>
                        <a:t>$</a:t>
                      </a:r>
                      <a:r>
                        <a:rPr sz="1100">
                          <a:latin typeface="Calibri"/>
                          <a:cs typeface="Calibri"/>
                        </a:rPr>
                        <a:t>	</a:t>
                      </a:r>
                      <a:r>
                        <a:rPr sz="1100" spc="-10">
                          <a:latin typeface="Calibri"/>
                          <a:cs typeface="Calibri"/>
                        </a:rPr>
                        <a:t>22,261.98</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12065" algn="ctr">
                        <a:lnSpc>
                          <a:spcPts val="1210"/>
                        </a:lnSpc>
                        <a:tabLst>
                          <a:tab pos="1445895" algn="l"/>
                        </a:tabLst>
                      </a:pPr>
                      <a:r>
                        <a:rPr sz="1100" spc="-50">
                          <a:latin typeface="Calibri"/>
                          <a:cs typeface="Calibri"/>
                        </a:rPr>
                        <a:t>$</a:t>
                      </a:r>
                      <a:r>
                        <a:rPr sz="1100">
                          <a:latin typeface="Calibri"/>
                          <a:cs typeface="Calibri"/>
                        </a:rPr>
                        <a:t>	</a:t>
                      </a:r>
                      <a:r>
                        <a:rPr sz="1100" spc="-10">
                          <a:latin typeface="Calibri"/>
                          <a:cs typeface="Calibri"/>
                        </a:rPr>
                        <a:t>23,865.75</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12065" algn="ctr">
                        <a:lnSpc>
                          <a:spcPts val="1210"/>
                        </a:lnSpc>
                        <a:tabLst>
                          <a:tab pos="1445895" algn="l"/>
                        </a:tabLst>
                      </a:pPr>
                      <a:r>
                        <a:rPr sz="1100" spc="-50">
                          <a:latin typeface="Calibri"/>
                          <a:cs typeface="Calibri"/>
                        </a:rPr>
                        <a:t>$</a:t>
                      </a:r>
                      <a:r>
                        <a:rPr sz="1100">
                          <a:latin typeface="Calibri"/>
                          <a:cs typeface="Calibri"/>
                        </a:rPr>
                        <a:t>	</a:t>
                      </a:r>
                      <a:r>
                        <a:rPr sz="1100" spc="-10">
                          <a:latin typeface="Calibri"/>
                          <a:cs typeface="Calibri"/>
                        </a:rPr>
                        <a:t>26,042.08</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12065" algn="ctr">
                        <a:lnSpc>
                          <a:spcPts val="1210"/>
                        </a:lnSpc>
                        <a:tabLst>
                          <a:tab pos="1445895" algn="l"/>
                        </a:tabLst>
                      </a:pPr>
                      <a:r>
                        <a:rPr sz="1100" spc="-50">
                          <a:latin typeface="Calibri"/>
                          <a:cs typeface="Calibri"/>
                        </a:rPr>
                        <a:t>$</a:t>
                      </a:r>
                      <a:r>
                        <a:rPr sz="1100">
                          <a:latin typeface="Calibri"/>
                          <a:cs typeface="Calibri"/>
                        </a:rPr>
                        <a:t>	</a:t>
                      </a:r>
                      <a:r>
                        <a:rPr sz="1100" spc="-10">
                          <a:latin typeface="Calibri"/>
                          <a:cs typeface="Calibri"/>
                        </a:rPr>
                        <a:t>72,169.81</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r h="187782">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62405">
                        <a:lnSpc>
                          <a:spcPts val="1220"/>
                        </a:lnSpc>
                      </a:pPr>
                      <a:r>
                        <a:rPr sz="1100" b="1">
                          <a:latin typeface="Calibri"/>
                          <a:cs typeface="Calibri"/>
                        </a:rPr>
                        <a:t>TOTAL WIC </a:t>
                      </a:r>
                      <a:r>
                        <a:rPr sz="1100" b="1" spc="-10">
                          <a:latin typeface="Calibri"/>
                          <a:cs typeface="Calibri"/>
                        </a:rPr>
                        <a:t>PROGRAM</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71120">
                        <a:lnSpc>
                          <a:spcPts val="1220"/>
                        </a:lnSpc>
                        <a:tabLst>
                          <a:tab pos="1889760"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12065" algn="ctr">
                        <a:lnSpc>
                          <a:spcPts val="1220"/>
                        </a:lnSpc>
                        <a:tabLst>
                          <a:tab pos="1445895" algn="l"/>
                        </a:tabLst>
                      </a:pPr>
                      <a:r>
                        <a:rPr sz="1100" spc="-50">
                          <a:latin typeface="Calibri"/>
                          <a:cs typeface="Calibri"/>
                        </a:rPr>
                        <a:t>$</a:t>
                      </a:r>
                      <a:r>
                        <a:rPr sz="1100">
                          <a:latin typeface="Calibri"/>
                          <a:cs typeface="Calibri"/>
                        </a:rPr>
                        <a:t>	</a:t>
                      </a:r>
                      <a:r>
                        <a:rPr sz="1100" spc="-10">
                          <a:latin typeface="Calibri"/>
                          <a:cs typeface="Calibri"/>
                        </a:rPr>
                        <a:t>69,405.00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92D050"/>
                    </a:solidFill>
                  </a:tcPr>
                </a:tc>
                <a:tc>
                  <a:txBody>
                    <a:bodyPr/>
                    <a:lstStyle/>
                    <a:p>
                      <a:pPr marL="12065" algn="ctr">
                        <a:lnSpc>
                          <a:spcPts val="1220"/>
                        </a:lnSpc>
                        <a:tabLst>
                          <a:tab pos="1445895" algn="l"/>
                        </a:tabLst>
                      </a:pPr>
                      <a:r>
                        <a:rPr sz="1100" spc="-50">
                          <a:latin typeface="Calibri"/>
                          <a:cs typeface="Calibri"/>
                        </a:rPr>
                        <a:t>$</a:t>
                      </a:r>
                      <a:r>
                        <a:rPr sz="1100">
                          <a:latin typeface="Calibri"/>
                          <a:cs typeface="Calibri"/>
                        </a:rPr>
                        <a:t>	</a:t>
                      </a:r>
                      <a:r>
                        <a:rPr sz="1100" spc="-10">
                          <a:latin typeface="Calibri"/>
                          <a:cs typeface="Calibri"/>
                        </a:rPr>
                        <a:t>74,405.00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92D050"/>
                    </a:solidFill>
                  </a:tcPr>
                </a:tc>
                <a:tc>
                  <a:txBody>
                    <a:bodyPr/>
                    <a:lstStyle/>
                    <a:p>
                      <a:pPr marL="12065" algn="ctr">
                        <a:lnSpc>
                          <a:spcPts val="1220"/>
                        </a:lnSpc>
                        <a:tabLst>
                          <a:tab pos="1445895" algn="l"/>
                        </a:tabLst>
                      </a:pPr>
                      <a:r>
                        <a:rPr sz="1100" spc="-50">
                          <a:latin typeface="Calibri"/>
                          <a:cs typeface="Calibri"/>
                        </a:rPr>
                        <a:t>$</a:t>
                      </a:r>
                      <a:r>
                        <a:rPr sz="1100">
                          <a:latin typeface="Calibri"/>
                          <a:cs typeface="Calibri"/>
                        </a:rPr>
                        <a:t>	</a:t>
                      </a:r>
                      <a:r>
                        <a:rPr sz="1100" spc="-10">
                          <a:latin typeface="Calibri"/>
                          <a:cs typeface="Calibri"/>
                        </a:rPr>
                        <a:t>81,190.00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92D050"/>
                    </a:solidFill>
                  </a:tcPr>
                </a:tc>
                <a:tc>
                  <a:txBody>
                    <a:bodyPr/>
                    <a:lstStyle/>
                    <a:p>
                      <a:pPr marL="9525" algn="ctr">
                        <a:lnSpc>
                          <a:spcPts val="1220"/>
                        </a:lnSpc>
                        <a:tabLst>
                          <a:tab pos="1376045" algn="l"/>
                        </a:tabLst>
                      </a:pPr>
                      <a:r>
                        <a:rPr sz="1100" spc="-50">
                          <a:latin typeface="Calibri"/>
                          <a:cs typeface="Calibri"/>
                        </a:rPr>
                        <a:t>$</a:t>
                      </a:r>
                      <a:r>
                        <a:rPr sz="1100">
                          <a:latin typeface="Calibri"/>
                          <a:cs typeface="Calibri"/>
                        </a:rPr>
                        <a:t>	</a:t>
                      </a:r>
                      <a:r>
                        <a:rPr sz="1100" spc="-10">
                          <a:latin typeface="Calibri"/>
                          <a:cs typeface="Calibri"/>
                        </a:rPr>
                        <a:t>225,000.00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92D050"/>
                    </a:solidFill>
                  </a:tcPr>
                </a:tc>
                <a:extLst>
                  <a:ext uri="{0D108BD9-81ED-4DB2-BD59-A6C34878D82A}">
                    <a16:rowId xmlns:a16="http://schemas.microsoft.com/office/drawing/2014/main" val="10007"/>
                  </a:ext>
                </a:extLst>
              </a:tr>
              <a:tr h="184936">
                <a:tc>
                  <a:txBody>
                    <a:bodyPr/>
                    <a:lstStyle/>
                    <a:p>
                      <a:pPr marL="11430" algn="ctr">
                        <a:lnSpc>
                          <a:spcPts val="1270"/>
                        </a:lnSpc>
                      </a:pPr>
                      <a:r>
                        <a:rPr sz="1100" b="1" spc="-25">
                          <a:latin typeface="Calibri"/>
                          <a:cs typeface="Calibri"/>
                        </a:rPr>
                        <a:t>D.</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gridSpan="6">
                  <a:txBody>
                    <a:bodyPr/>
                    <a:lstStyle/>
                    <a:p>
                      <a:pPr marL="23495">
                        <a:lnSpc>
                          <a:spcPts val="1270"/>
                        </a:lnSpc>
                      </a:pPr>
                      <a:r>
                        <a:rPr sz="1100" b="1" spc="-10">
                          <a:latin typeface="Calibri"/>
                          <a:cs typeface="Calibri"/>
                        </a:rPr>
                        <a:t>CERTIFICATE</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1333250">
                <a:tc gridSpan="7">
                  <a:txBody>
                    <a:bodyPr/>
                    <a:lstStyle/>
                    <a:p>
                      <a:pPr marL="23495" marR="2586990">
                        <a:lnSpc>
                          <a:spcPct val="108800"/>
                        </a:lnSpc>
                        <a:spcBef>
                          <a:spcPts val="695"/>
                        </a:spcBef>
                      </a:pPr>
                      <a:r>
                        <a:rPr sz="1100">
                          <a:latin typeface="Calibri"/>
                          <a:cs typeface="Calibri"/>
                        </a:rPr>
                        <a:t>I</a:t>
                      </a:r>
                      <a:r>
                        <a:rPr sz="1100" spc="-10">
                          <a:latin typeface="Calibri"/>
                          <a:cs typeface="Calibri"/>
                        </a:rPr>
                        <a:t> </a:t>
                      </a:r>
                      <a:r>
                        <a:rPr sz="1100">
                          <a:latin typeface="Calibri"/>
                          <a:cs typeface="Calibri"/>
                        </a:rPr>
                        <a:t>certify</a:t>
                      </a:r>
                      <a:r>
                        <a:rPr sz="1100" spc="-5">
                          <a:latin typeface="Calibri"/>
                          <a:cs typeface="Calibri"/>
                        </a:rPr>
                        <a:t> </a:t>
                      </a:r>
                      <a:r>
                        <a:rPr sz="1100">
                          <a:latin typeface="Calibri"/>
                          <a:cs typeface="Calibri"/>
                        </a:rPr>
                        <a:t>to</a:t>
                      </a:r>
                      <a:r>
                        <a:rPr sz="1100" spc="5">
                          <a:latin typeface="Calibri"/>
                          <a:cs typeface="Calibri"/>
                        </a:rPr>
                        <a:t> </a:t>
                      </a:r>
                      <a:r>
                        <a:rPr sz="1100">
                          <a:latin typeface="Calibri"/>
                          <a:cs typeface="Calibri"/>
                        </a:rPr>
                        <a:t>the best of my</a:t>
                      </a:r>
                      <a:r>
                        <a:rPr sz="1100" spc="-10">
                          <a:latin typeface="Calibri"/>
                          <a:cs typeface="Calibri"/>
                        </a:rPr>
                        <a:t> </a:t>
                      </a:r>
                      <a:r>
                        <a:rPr sz="1100">
                          <a:latin typeface="Calibri"/>
                          <a:cs typeface="Calibri"/>
                        </a:rPr>
                        <a:t>knowledge and</a:t>
                      </a:r>
                      <a:r>
                        <a:rPr sz="1100" spc="-15">
                          <a:latin typeface="Calibri"/>
                          <a:cs typeface="Calibri"/>
                        </a:rPr>
                        <a:t> </a:t>
                      </a:r>
                      <a:r>
                        <a:rPr sz="1100">
                          <a:latin typeface="Calibri"/>
                          <a:cs typeface="Calibri"/>
                        </a:rPr>
                        <a:t>belief that the report is true,</a:t>
                      </a:r>
                      <a:r>
                        <a:rPr sz="1100" spc="-5">
                          <a:latin typeface="Calibri"/>
                          <a:cs typeface="Calibri"/>
                        </a:rPr>
                        <a:t> </a:t>
                      </a:r>
                      <a:r>
                        <a:rPr sz="1100">
                          <a:latin typeface="Calibri"/>
                          <a:cs typeface="Calibri"/>
                        </a:rPr>
                        <a:t>complete and</a:t>
                      </a:r>
                      <a:r>
                        <a:rPr sz="1100" spc="-10">
                          <a:latin typeface="Calibri"/>
                          <a:cs typeface="Calibri"/>
                        </a:rPr>
                        <a:t> </a:t>
                      </a:r>
                      <a:r>
                        <a:rPr sz="1100">
                          <a:latin typeface="Calibri"/>
                          <a:cs typeface="Calibri"/>
                        </a:rPr>
                        <a:t>accurate,</a:t>
                      </a:r>
                      <a:r>
                        <a:rPr sz="1100" spc="-5">
                          <a:latin typeface="Calibri"/>
                          <a:cs typeface="Calibri"/>
                        </a:rPr>
                        <a:t> </a:t>
                      </a:r>
                      <a:r>
                        <a:rPr sz="1100">
                          <a:latin typeface="Calibri"/>
                          <a:cs typeface="Calibri"/>
                        </a:rPr>
                        <a:t>and</a:t>
                      </a:r>
                      <a:r>
                        <a:rPr sz="1100" spc="-10">
                          <a:latin typeface="Calibri"/>
                          <a:cs typeface="Calibri"/>
                        </a:rPr>
                        <a:t> </a:t>
                      </a:r>
                      <a:r>
                        <a:rPr sz="1100">
                          <a:latin typeface="Calibri"/>
                          <a:cs typeface="Calibri"/>
                        </a:rPr>
                        <a:t>the</a:t>
                      </a:r>
                      <a:r>
                        <a:rPr sz="1100" spc="-5">
                          <a:latin typeface="Calibri"/>
                          <a:cs typeface="Calibri"/>
                        </a:rPr>
                        <a:t> </a:t>
                      </a:r>
                      <a:r>
                        <a:rPr sz="1100">
                          <a:latin typeface="Calibri"/>
                          <a:cs typeface="Calibri"/>
                        </a:rPr>
                        <a:t>expenditures, disbursements</a:t>
                      </a:r>
                      <a:r>
                        <a:rPr sz="1100" spc="-5">
                          <a:latin typeface="Calibri"/>
                          <a:cs typeface="Calibri"/>
                        </a:rPr>
                        <a:t> </a:t>
                      </a:r>
                      <a:r>
                        <a:rPr sz="1100">
                          <a:latin typeface="Calibri"/>
                          <a:cs typeface="Calibri"/>
                        </a:rPr>
                        <a:t>and</a:t>
                      </a:r>
                      <a:r>
                        <a:rPr sz="1100" spc="-10">
                          <a:latin typeface="Calibri"/>
                          <a:cs typeface="Calibri"/>
                        </a:rPr>
                        <a:t> </a:t>
                      </a:r>
                      <a:r>
                        <a:rPr sz="1100">
                          <a:latin typeface="Calibri"/>
                          <a:cs typeface="Calibri"/>
                        </a:rPr>
                        <a:t>cash</a:t>
                      </a:r>
                      <a:r>
                        <a:rPr sz="1100" spc="-10">
                          <a:latin typeface="Calibri"/>
                          <a:cs typeface="Calibri"/>
                        </a:rPr>
                        <a:t> </a:t>
                      </a:r>
                      <a:r>
                        <a:rPr sz="1100">
                          <a:latin typeface="Calibri"/>
                          <a:cs typeface="Calibri"/>
                        </a:rPr>
                        <a:t>receipts</a:t>
                      </a:r>
                      <a:r>
                        <a:rPr sz="1100" spc="-5">
                          <a:latin typeface="Calibri"/>
                          <a:cs typeface="Calibri"/>
                        </a:rPr>
                        <a:t> </a:t>
                      </a:r>
                      <a:r>
                        <a:rPr sz="1100">
                          <a:latin typeface="Calibri"/>
                          <a:cs typeface="Calibri"/>
                        </a:rPr>
                        <a:t>are for</a:t>
                      </a:r>
                      <a:r>
                        <a:rPr sz="1100" spc="5">
                          <a:latin typeface="Calibri"/>
                          <a:cs typeface="Calibri"/>
                        </a:rPr>
                        <a:t> </a:t>
                      </a:r>
                      <a:r>
                        <a:rPr sz="1100">
                          <a:latin typeface="Calibri"/>
                          <a:cs typeface="Calibri"/>
                        </a:rPr>
                        <a:t>the purposes</a:t>
                      </a:r>
                      <a:r>
                        <a:rPr sz="1100" spc="-5">
                          <a:latin typeface="Calibri"/>
                          <a:cs typeface="Calibri"/>
                        </a:rPr>
                        <a:t> </a:t>
                      </a:r>
                      <a:r>
                        <a:rPr sz="1100">
                          <a:latin typeface="Calibri"/>
                          <a:cs typeface="Calibri"/>
                        </a:rPr>
                        <a:t>and</a:t>
                      </a:r>
                      <a:r>
                        <a:rPr sz="1100" spc="-10">
                          <a:latin typeface="Calibri"/>
                          <a:cs typeface="Calibri"/>
                        </a:rPr>
                        <a:t> </a:t>
                      </a:r>
                      <a:r>
                        <a:rPr sz="1100">
                          <a:latin typeface="Calibri"/>
                          <a:cs typeface="Calibri"/>
                        </a:rPr>
                        <a:t>objectives</a:t>
                      </a:r>
                      <a:r>
                        <a:rPr sz="1100" spc="-5">
                          <a:latin typeface="Calibri"/>
                          <a:cs typeface="Calibri"/>
                        </a:rPr>
                        <a:t> </a:t>
                      </a:r>
                      <a:r>
                        <a:rPr sz="1100">
                          <a:latin typeface="Calibri"/>
                          <a:cs typeface="Calibri"/>
                        </a:rPr>
                        <a:t>set</a:t>
                      </a:r>
                      <a:r>
                        <a:rPr sz="1100" spc="5">
                          <a:latin typeface="Calibri"/>
                          <a:cs typeface="Calibri"/>
                        </a:rPr>
                        <a:t> </a:t>
                      </a:r>
                      <a:r>
                        <a:rPr sz="1100" spc="-10">
                          <a:latin typeface="Calibri"/>
                          <a:cs typeface="Calibri"/>
                        </a:rPr>
                        <a:t>forth </a:t>
                      </a:r>
                      <a:r>
                        <a:rPr sz="1100">
                          <a:latin typeface="Calibri"/>
                          <a:cs typeface="Calibri"/>
                        </a:rPr>
                        <a:t>in</a:t>
                      </a:r>
                      <a:r>
                        <a:rPr sz="1100" spc="-10">
                          <a:latin typeface="Calibri"/>
                          <a:cs typeface="Calibri"/>
                        </a:rPr>
                        <a:t> </a:t>
                      </a:r>
                      <a:r>
                        <a:rPr sz="1100">
                          <a:latin typeface="Calibri"/>
                          <a:cs typeface="Calibri"/>
                        </a:rPr>
                        <a:t>the terms</a:t>
                      </a:r>
                      <a:r>
                        <a:rPr sz="1100" spc="5">
                          <a:latin typeface="Calibri"/>
                          <a:cs typeface="Calibri"/>
                        </a:rPr>
                        <a:t> </a:t>
                      </a:r>
                      <a:r>
                        <a:rPr sz="1100">
                          <a:latin typeface="Calibri"/>
                          <a:cs typeface="Calibri"/>
                        </a:rPr>
                        <a:t>and</a:t>
                      </a:r>
                      <a:r>
                        <a:rPr sz="1100" spc="-10">
                          <a:latin typeface="Calibri"/>
                          <a:cs typeface="Calibri"/>
                        </a:rPr>
                        <a:t> </a:t>
                      </a:r>
                      <a:r>
                        <a:rPr sz="1100">
                          <a:latin typeface="Calibri"/>
                          <a:cs typeface="Calibri"/>
                        </a:rPr>
                        <a:t>conditions</a:t>
                      </a:r>
                      <a:r>
                        <a:rPr sz="1100" spc="5">
                          <a:latin typeface="Calibri"/>
                          <a:cs typeface="Calibri"/>
                        </a:rPr>
                        <a:t> </a:t>
                      </a:r>
                      <a:r>
                        <a:rPr sz="1100">
                          <a:latin typeface="Calibri"/>
                          <a:cs typeface="Calibri"/>
                        </a:rPr>
                        <a:t>of the</a:t>
                      </a:r>
                      <a:r>
                        <a:rPr sz="1100" spc="5">
                          <a:latin typeface="Calibri"/>
                          <a:cs typeface="Calibri"/>
                        </a:rPr>
                        <a:t> </a:t>
                      </a:r>
                      <a:r>
                        <a:rPr sz="1100">
                          <a:latin typeface="Calibri"/>
                          <a:cs typeface="Calibri"/>
                        </a:rPr>
                        <a:t>federal award. I</a:t>
                      </a:r>
                      <a:r>
                        <a:rPr sz="1100" spc="-5">
                          <a:latin typeface="Calibri"/>
                          <a:cs typeface="Calibri"/>
                        </a:rPr>
                        <a:t> </a:t>
                      </a:r>
                      <a:r>
                        <a:rPr sz="1100">
                          <a:latin typeface="Calibri"/>
                          <a:cs typeface="Calibri"/>
                        </a:rPr>
                        <a:t>am</a:t>
                      </a:r>
                      <a:r>
                        <a:rPr sz="1100" spc="10">
                          <a:latin typeface="Calibri"/>
                          <a:cs typeface="Calibri"/>
                        </a:rPr>
                        <a:t> </a:t>
                      </a:r>
                      <a:r>
                        <a:rPr sz="1100">
                          <a:latin typeface="Calibri"/>
                          <a:cs typeface="Calibri"/>
                        </a:rPr>
                        <a:t>aware that</a:t>
                      </a:r>
                      <a:r>
                        <a:rPr sz="1100" spc="10">
                          <a:latin typeface="Calibri"/>
                          <a:cs typeface="Calibri"/>
                        </a:rPr>
                        <a:t> </a:t>
                      </a:r>
                      <a:r>
                        <a:rPr sz="1100">
                          <a:latin typeface="Calibri"/>
                          <a:cs typeface="Calibri"/>
                        </a:rPr>
                        <a:t>any</a:t>
                      </a:r>
                      <a:r>
                        <a:rPr sz="1100" spc="-5">
                          <a:latin typeface="Calibri"/>
                          <a:cs typeface="Calibri"/>
                        </a:rPr>
                        <a:t> </a:t>
                      </a:r>
                      <a:r>
                        <a:rPr sz="1100">
                          <a:latin typeface="Calibri"/>
                          <a:cs typeface="Calibri"/>
                        </a:rPr>
                        <a:t>false,</a:t>
                      </a:r>
                      <a:r>
                        <a:rPr sz="1100" spc="5">
                          <a:latin typeface="Calibri"/>
                          <a:cs typeface="Calibri"/>
                        </a:rPr>
                        <a:t> </a:t>
                      </a:r>
                      <a:r>
                        <a:rPr sz="1100">
                          <a:latin typeface="Calibri"/>
                          <a:cs typeface="Calibri"/>
                        </a:rPr>
                        <a:t>fictitious or</a:t>
                      </a:r>
                      <a:r>
                        <a:rPr sz="1100" spc="10">
                          <a:latin typeface="Calibri"/>
                          <a:cs typeface="Calibri"/>
                        </a:rPr>
                        <a:t> </a:t>
                      </a:r>
                      <a:r>
                        <a:rPr sz="1100">
                          <a:latin typeface="Calibri"/>
                          <a:cs typeface="Calibri"/>
                        </a:rPr>
                        <a:t>fraudulent</a:t>
                      </a:r>
                      <a:r>
                        <a:rPr sz="1100" spc="10">
                          <a:latin typeface="Calibri"/>
                          <a:cs typeface="Calibri"/>
                        </a:rPr>
                        <a:t> </a:t>
                      </a:r>
                      <a:r>
                        <a:rPr sz="1100">
                          <a:latin typeface="Calibri"/>
                          <a:cs typeface="Calibri"/>
                        </a:rPr>
                        <a:t>information, or</a:t>
                      </a:r>
                      <a:r>
                        <a:rPr sz="1100" spc="15">
                          <a:latin typeface="Calibri"/>
                          <a:cs typeface="Calibri"/>
                        </a:rPr>
                        <a:t> </a:t>
                      </a:r>
                      <a:r>
                        <a:rPr sz="1100">
                          <a:latin typeface="Calibri"/>
                          <a:cs typeface="Calibri"/>
                        </a:rPr>
                        <a:t>the omission</a:t>
                      </a:r>
                      <a:r>
                        <a:rPr sz="1100" spc="-5">
                          <a:latin typeface="Calibri"/>
                          <a:cs typeface="Calibri"/>
                        </a:rPr>
                        <a:t> </a:t>
                      </a:r>
                      <a:r>
                        <a:rPr sz="1100">
                          <a:latin typeface="Calibri"/>
                          <a:cs typeface="Calibri"/>
                        </a:rPr>
                        <a:t>of any material fact,</a:t>
                      </a:r>
                      <a:r>
                        <a:rPr sz="1100" spc="5">
                          <a:latin typeface="Calibri"/>
                          <a:cs typeface="Calibri"/>
                        </a:rPr>
                        <a:t> </a:t>
                      </a:r>
                      <a:r>
                        <a:rPr sz="1100">
                          <a:latin typeface="Calibri"/>
                          <a:cs typeface="Calibri"/>
                        </a:rPr>
                        <a:t>may</a:t>
                      </a:r>
                      <a:r>
                        <a:rPr sz="1100" spc="-5">
                          <a:latin typeface="Calibri"/>
                          <a:cs typeface="Calibri"/>
                        </a:rPr>
                        <a:t> </a:t>
                      </a:r>
                      <a:r>
                        <a:rPr sz="1100">
                          <a:latin typeface="Calibri"/>
                          <a:cs typeface="Calibri"/>
                        </a:rPr>
                        <a:t>subject</a:t>
                      </a:r>
                      <a:r>
                        <a:rPr sz="1100" spc="10">
                          <a:latin typeface="Calibri"/>
                          <a:cs typeface="Calibri"/>
                        </a:rPr>
                        <a:t> </a:t>
                      </a:r>
                      <a:r>
                        <a:rPr sz="1100">
                          <a:latin typeface="Calibri"/>
                          <a:cs typeface="Calibri"/>
                        </a:rPr>
                        <a:t>me to</a:t>
                      </a:r>
                      <a:r>
                        <a:rPr sz="1100" spc="15">
                          <a:latin typeface="Calibri"/>
                          <a:cs typeface="Calibri"/>
                        </a:rPr>
                        <a:t> </a:t>
                      </a:r>
                      <a:r>
                        <a:rPr sz="1100">
                          <a:latin typeface="Calibri"/>
                          <a:cs typeface="Calibri"/>
                        </a:rPr>
                        <a:t>criminal, civil </a:t>
                      </a:r>
                      <a:r>
                        <a:rPr sz="1100" spc="-25">
                          <a:latin typeface="Calibri"/>
                          <a:cs typeface="Calibri"/>
                        </a:rPr>
                        <a:t>or </a:t>
                      </a:r>
                      <a:r>
                        <a:rPr sz="1100">
                          <a:latin typeface="Calibri"/>
                          <a:cs typeface="Calibri"/>
                        </a:rPr>
                        <a:t>administrative</a:t>
                      </a:r>
                      <a:r>
                        <a:rPr sz="1100" spc="-5">
                          <a:latin typeface="Calibri"/>
                          <a:cs typeface="Calibri"/>
                        </a:rPr>
                        <a:t> </a:t>
                      </a:r>
                      <a:r>
                        <a:rPr sz="1100">
                          <a:latin typeface="Calibri"/>
                          <a:cs typeface="Calibri"/>
                        </a:rPr>
                        <a:t>penalties for</a:t>
                      </a:r>
                      <a:r>
                        <a:rPr sz="1100" spc="10">
                          <a:latin typeface="Calibri"/>
                          <a:cs typeface="Calibri"/>
                        </a:rPr>
                        <a:t> </a:t>
                      </a:r>
                      <a:r>
                        <a:rPr sz="1100">
                          <a:latin typeface="Calibri"/>
                          <a:cs typeface="Calibri"/>
                        </a:rPr>
                        <a:t>fraud, false statements, false claims or</a:t>
                      </a:r>
                      <a:r>
                        <a:rPr sz="1100" spc="5">
                          <a:latin typeface="Calibri"/>
                          <a:cs typeface="Calibri"/>
                        </a:rPr>
                        <a:t> </a:t>
                      </a:r>
                      <a:r>
                        <a:rPr sz="1100">
                          <a:latin typeface="Calibri"/>
                          <a:cs typeface="Calibri"/>
                        </a:rPr>
                        <a:t>otherwise.</a:t>
                      </a:r>
                      <a:r>
                        <a:rPr sz="1100" spc="-5">
                          <a:latin typeface="Calibri"/>
                          <a:cs typeface="Calibri"/>
                        </a:rPr>
                        <a:t> </a:t>
                      </a:r>
                      <a:r>
                        <a:rPr sz="1100">
                          <a:latin typeface="Calibri"/>
                          <a:cs typeface="Calibri"/>
                        </a:rPr>
                        <a:t>(2</a:t>
                      </a:r>
                      <a:r>
                        <a:rPr sz="1100" spc="-10">
                          <a:latin typeface="Calibri"/>
                          <a:cs typeface="Calibri"/>
                        </a:rPr>
                        <a:t> </a:t>
                      </a:r>
                      <a:r>
                        <a:rPr sz="1100">
                          <a:latin typeface="Calibri"/>
                          <a:cs typeface="Calibri"/>
                        </a:rPr>
                        <a:t>CFR</a:t>
                      </a:r>
                      <a:r>
                        <a:rPr sz="1100" spc="-10">
                          <a:latin typeface="Calibri"/>
                          <a:cs typeface="Calibri"/>
                        </a:rPr>
                        <a:t> 200.415)</a:t>
                      </a:r>
                      <a:endParaRPr sz="1100">
                        <a:latin typeface="Calibri"/>
                        <a:cs typeface="Calibri"/>
                      </a:endParaRPr>
                    </a:p>
                    <a:p>
                      <a:pPr>
                        <a:lnSpc>
                          <a:spcPct val="100000"/>
                        </a:lnSpc>
                        <a:spcBef>
                          <a:spcPts val="285"/>
                        </a:spcBef>
                      </a:pPr>
                      <a:endParaRPr sz="1100">
                        <a:latin typeface="Times New Roman"/>
                        <a:cs typeface="Times New Roman"/>
                      </a:endParaRPr>
                    </a:p>
                    <a:p>
                      <a:pPr marL="283210">
                        <a:lnSpc>
                          <a:spcPct val="100000"/>
                        </a:lnSpc>
                        <a:spcBef>
                          <a:spcPts val="5"/>
                        </a:spcBef>
                        <a:tabLst>
                          <a:tab pos="3081655" algn="l"/>
                          <a:tab pos="8427720" algn="l"/>
                          <a:tab pos="12058015" algn="l"/>
                        </a:tabLst>
                      </a:pPr>
                      <a:r>
                        <a:rPr sz="1100">
                          <a:latin typeface="Calibri"/>
                          <a:cs typeface="Calibri"/>
                        </a:rPr>
                        <a:t>John</a:t>
                      </a:r>
                      <a:r>
                        <a:rPr sz="1100" spc="-5">
                          <a:latin typeface="Calibri"/>
                          <a:cs typeface="Calibri"/>
                        </a:rPr>
                        <a:t> </a:t>
                      </a:r>
                      <a:r>
                        <a:rPr sz="1100" spc="-10">
                          <a:latin typeface="Calibri"/>
                          <a:cs typeface="Calibri"/>
                        </a:rPr>
                        <a:t>Smith</a:t>
                      </a:r>
                      <a:r>
                        <a:rPr sz="1100">
                          <a:latin typeface="Calibri"/>
                          <a:cs typeface="Calibri"/>
                        </a:rPr>
                        <a:t>	</a:t>
                      </a:r>
                      <a:r>
                        <a:rPr sz="1100" spc="-20">
                          <a:latin typeface="Calibri"/>
                          <a:cs typeface="Calibri"/>
                        </a:rPr>
                        <a:t>555-555-5555</a:t>
                      </a:r>
                      <a:r>
                        <a:rPr sz="1100">
                          <a:latin typeface="Calibri"/>
                          <a:cs typeface="Calibri"/>
                        </a:rPr>
                        <a:t>	</a:t>
                      </a:r>
                      <a:r>
                        <a:rPr sz="1100" i="1">
                          <a:latin typeface="Calibri"/>
                          <a:cs typeface="Calibri"/>
                        </a:rPr>
                        <a:t>Sarah</a:t>
                      </a:r>
                      <a:r>
                        <a:rPr sz="1100" i="1" spc="-10">
                          <a:latin typeface="Calibri"/>
                          <a:cs typeface="Calibri"/>
                        </a:rPr>
                        <a:t> Shane</a:t>
                      </a:r>
                      <a:r>
                        <a:rPr sz="1100" i="1">
                          <a:latin typeface="Calibri"/>
                          <a:cs typeface="Calibri"/>
                        </a:rPr>
                        <a:t>	</a:t>
                      </a:r>
                      <a:r>
                        <a:rPr sz="1100" spc="-10">
                          <a:latin typeface="Calibri"/>
                          <a:cs typeface="Calibri"/>
                        </a:rPr>
                        <a:t>8/15/2025</a:t>
                      </a:r>
                      <a:endParaRPr sz="1100">
                        <a:latin typeface="Calibri"/>
                        <a:cs typeface="Calibri"/>
                      </a:endParaRPr>
                    </a:p>
                    <a:p>
                      <a:pPr marL="283210">
                        <a:lnSpc>
                          <a:spcPct val="100000"/>
                        </a:lnSpc>
                        <a:spcBef>
                          <a:spcPts val="55"/>
                        </a:spcBef>
                        <a:tabLst>
                          <a:tab pos="3686175" algn="l"/>
                          <a:tab pos="8427720" algn="l"/>
                          <a:tab pos="12347575" algn="l"/>
                        </a:tabLst>
                      </a:pPr>
                      <a:r>
                        <a:rPr sz="1100" b="1">
                          <a:latin typeface="Calibri"/>
                          <a:cs typeface="Calibri"/>
                        </a:rPr>
                        <a:t>PREPARED</a:t>
                      </a:r>
                      <a:r>
                        <a:rPr sz="1100" b="1" spc="-40">
                          <a:latin typeface="Calibri"/>
                          <a:cs typeface="Calibri"/>
                        </a:rPr>
                        <a:t> </a:t>
                      </a:r>
                      <a:r>
                        <a:rPr sz="1100" b="1" spc="-25">
                          <a:latin typeface="Calibri"/>
                          <a:cs typeface="Calibri"/>
                        </a:rPr>
                        <a:t>BY</a:t>
                      </a:r>
                      <a:r>
                        <a:rPr sz="1100" b="1">
                          <a:latin typeface="Calibri"/>
                          <a:cs typeface="Calibri"/>
                        </a:rPr>
                        <a:t>	</a:t>
                      </a:r>
                      <a:r>
                        <a:rPr sz="1100" b="1" spc="-10">
                          <a:latin typeface="Calibri"/>
                          <a:cs typeface="Calibri"/>
                        </a:rPr>
                        <a:t>PHONE</a:t>
                      </a:r>
                      <a:r>
                        <a:rPr sz="1100" b="1">
                          <a:latin typeface="Calibri"/>
                          <a:cs typeface="Calibri"/>
                        </a:rPr>
                        <a:t>	AUTHORIZED</a:t>
                      </a:r>
                      <a:r>
                        <a:rPr sz="1100" b="1" spc="-25">
                          <a:latin typeface="Calibri"/>
                          <a:cs typeface="Calibri"/>
                        </a:rPr>
                        <a:t> </a:t>
                      </a:r>
                      <a:r>
                        <a:rPr sz="1100" b="1">
                          <a:latin typeface="Calibri"/>
                          <a:cs typeface="Calibri"/>
                        </a:rPr>
                        <a:t>AGENT</a:t>
                      </a:r>
                      <a:r>
                        <a:rPr sz="1100" b="1" spc="-15">
                          <a:latin typeface="Calibri"/>
                          <a:cs typeface="Calibri"/>
                        </a:rPr>
                        <a:t> </a:t>
                      </a:r>
                      <a:r>
                        <a:rPr sz="1100" b="1" spc="-10">
                          <a:latin typeface="Calibri"/>
                          <a:cs typeface="Calibri"/>
                        </a:rPr>
                        <a:t>SIGNATURE</a:t>
                      </a:r>
                      <a:r>
                        <a:rPr sz="1100" b="1">
                          <a:latin typeface="Calibri"/>
                          <a:cs typeface="Calibri"/>
                        </a:rPr>
                        <a:t>	</a:t>
                      </a:r>
                      <a:r>
                        <a:rPr sz="1100" b="1" spc="-20">
                          <a:latin typeface="Calibri"/>
                          <a:cs typeface="Calibri"/>
                        </a:rPr>
                        <a:t>DATE</a:t>
                      </a:r>
                      <a:endParaRPr sz="1100">
                        <a:latin typeface="Calibri"/>
                        <a:cs typeface="Calibri"/>
                      </a:endParaRPr>
                    </a:p>
                  </a:txBody>
                  <a:tcPr marL="0" marR="0" marT="882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32" name="TextBox 31">
            <a:extLst>
              <a:ext uri="{FF2B5EF4-FFF2-40B4-BE49-F238E27FC236}">
                <a16:creationId xmlns:a16="http://schemas.microsoft.com/office/drawing/2014/main" id="{8626524E-E273-6125-CCC6-54D9E53F022E}"/>
              </a:ext>
            </a:extLst>
          </p:cNvPr>
          <p:cNvSpPr txBox="1">
            <a:spLocks/>
          </p:cNvSpPr>
          <p:nvPr/>
        </p:nvSpPr>
        <p:spPr>
          <a:xfrm>
            <a:off x="393700" y="6981825"/>
            <a:ext cx="2801283" cy="923330"/>
          </a:xfrm>
          <a:prstGeom prst="rect">
            <a:avLst/>
          </a:prstGeom>
          <a:solidFill>
            <a:srgbClr val="92D050"/>
          </a:solidFill>
        </p:spPr>
        <p:txBody>
          <a:bodyPr wrap="square" rtlCol="0">
            <a:spAutoFit/>
          </a:bodyPr>
          <a:lstStyle/>
          <a:p>
            <a:r>
              <a:rPr lang="en-US">
                <a:latin typeface="Aptos" panose="020B0004020202020204" pitchFamily="34" charset="0"/>
              </a:rPr>
              <a:t>Percent applied to each activity based on  the Time Study Summary. Q2</a:t>
            </a:r>
            <a:r>
              <a:rPr lang="en-US"/>
              <a:t>:</a:t>
            </a:r>
          </a:p>
        </p:txBody>
      </p:sp>
      <p:pic>
        <p:nvPicPr>
          <p:cNvPr id="39" name="Picture 38">
            <a:extLst>
              <a:ext uri="{FF2B5EF4-FFF2-40B4-BE49-F238E27FC236}">
                <a16:creationId xmlns:a16="http://schemas.microsoft.com/office/drawing/2014/main" id="{5020F8B5-8EFE-E032-456F-8F0D1A84FC36}"/>
              </a:ext>
            </a:extLst>
          </p:cNvPr>
          <p:cNvPicPr>
            <a:picLocks noChangeAspect="1"/>
          </p:cNvPicPr>
          <p:nvPr/>
        </p:nvPicPr>
        <p:blipFill>
          <a:blip r:embed="rId5"/>
          <a:stretch>
            <a:fillRect/>
          </a:stretch>
        </p:blipFill>
        <p:spPr>
          <a:xfrm>
            <a:off x="6794500" y="9420225"/>
            <a:ext cx="3224035" cy="94626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7DDE6875-DC52-D51B-EEE7-B276B6B7070F}"/>
              </a:ext>
            </a:extLst>
          </p:cNvPr>
          <p:cNvPicPr>
            <a:picLocks noChangeAspect="1"/>
          </p:cNvPicPr>
          <p:nvPr/>
        </p:nvPicPr>
        <p:blipFill>
          <a:blip r:embed="rId6"/>
          <a:srcRect r="949"/>
          <a:stretch/>
        </p:blipFill>
        <p:spPr>
          <a:xfrm>
            <a:off x="8851900" y="200025"/>
            <a:ext cx="6629400" cy="6844795"/>
          </a:xfrm>
          <a:prstGeom prst="rect">
            <a:avLst/>
          </a:prstGeom>
        </p:spPr>
      </p:pic>
      <p:sp>
        <p:nvSpPr>
          <p:cNvPr id="42" name="Rectangle 41">
            <a:extLst>
              <a:ext uri="{FF2B5EF4-FFF2-40B4-BE49-F238E27FC236}">
                <a16:creationId xmlns:a16="http://schemas.microsoft.com/office/drawing/2014/main" id="{DF2E06B7-9527-A2F6-5E68-56868BAE044D}"/>
              </a:ext>
            </a:extLst>
          </p:cNvPr>
          <p:cNvSpPr/>
          <p:nvPr/>
        </p:nvSpPr>
        <p:spPr>
          <a:xfrm>
            <a:off x="8775700" y="6448425"/>
            <a:ext cx="5181600" cy="457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94014" y="345081"/>
            <a:ext cx="5630545" cy="845185"/>
          </a:xfrm>
          <a:prstGeom prst="rect">
            <a:avLst/>
          </a:prstGeom>
        </p:spPr>
        <p:txBody>
          <a:bodyPr vert="horz" wrap="square" lIns="0" tIns="27305" rIns="0" bIns="0" rtlCol="0">
            <a:spAutoFit/>
          </a:bodyPr>
          <a:lstStyle/>
          <a:p>
            <a:pPr marL="868044" algn="ctr">
              <a:lnSpc>
                <a:spcPct val="100000"/>
              </a:lnSpc>
              <a:spcBef>
                <a:spcPts val="215"/>
              </a:spcBef>
            </a:pPr>
            <a:r>
              <a:rPr sz="1100" b="1">
                <a:latin typeface="Calibri"/>
                <a:cs typeface="Calibri"/>
              </a:rPr>
              <a:t>OREGON</a:t>
            </a:r>
            <a:r>
              <a:rPr sz="1100" b="1" spc="-20">
                <a:latin typeface="Calibri"/>
                <a:cs typeface="Calibri"/>
              </a:rPr>
              <a:t> </a:t>
            </a:r>
            <a:r>
              <a:rPr sz="1100" b="1">
                <a:latin typeface="Calibri"/>
                <a:cs typeface="Calibri"/>
              </a:rPr>
              <a:t>HEALTH</a:t>
            </a:r>
            <a:r>
              <a:rPr sz="1100" b="1" spc="-20">
                <a:latin typeface="Calibri"/>
                <a:cs typeface="Calibri"/>
              </a:rPr>
              <a:t> </a:t>
            </a:r>
            <a:r>
              <a:rPr sz="1100" b="1" spc="-10">
                <a:latin typeface="Calibri"/>
                <a:cs typeface="Calibri"/>
              </a:rPr>
              <a:t>AUTHORITY</a:t>
            </a:r>
            <a:endParaRPr sz="1100">
              <a:latin typeface="Calibri"/>
              <a:cs typeface="Calibri"/>
            </a:endParaRPr>
          </a:p>
          <a:p>
            <a:pPr marL="867410" algn="ctr">
              <a:lnSpc>
                <a:spcPct val="100000"/>
              </a:lnSpc>
              <a:spcBef>
                <a:spcPts val="114"/>
              </a:spcBef>
            </a:pPr>
            <a:r>
              <a:rPr sz="1100" b="1">
                <a:latin typeface="Calibri"/>
                <a:cs typeface="Calibri"/>
              </a:rPr>
              <a:t>PUBLIC</a:t>
            </a:r>
            <a:r>
              <a:rPr sz="1100" b="1" spc="-5">
                <a:latin typeface="Calibri"/>
                <a:cs typeface="Calibri"/>
              </a:rPr>
              <a:t> </a:t>
            </a:r>
            <a:r>
              <a:rPr sz="1100" b="1">
                <a:latin typeface="Calibri"/>
                <a:cs typeface="Calibri"/>
              </a:rPr>
              <a:t>HEALTH</a:t>
            </a:r>
            <a:r>
              <a:rPr sz="1100" b="1" spc="-15">
                <a:latin typeface="Calibri"/>
                <a:cs typeface="Calibri"/>
              </a:rPr>
              <a:t> </a:t>
            </a:r>
            <a:r>
              <a:rPr sz="1100" b="1">
                <a:latin typeface="Calibri"/>
                <a:cs typeface="Calibri"/>
              </a:rPr>
              <a:t>DIVISION</a:t>
            </a:r>
            <a:r>
              <a:rPr sz="1100" b="1" spc="-10">
                <a:latin typeface="Calibri"/>
                <a:cs typeface="Calibri"/>
              </a:rPr>
              <a:t> </a:t>
            </a:r>
            <a:r>
              <a:rPr sz="1100" b="1">
                <a:latin typeface="Calibri"/>
                <a:cs typeface="Calibri"/>
              </a:rPr>
              <a:t>EXPENDITURE</a:t>
            </a:r>
            <a:r>
              <a:rPr sz="1100" b="1" spc="-15">
                <a:latin typeface="Calibri"/>
                <a:cs typeface="Calibri"/>
              </a:rPr>
              <a:t> </a:t>
            </a:r>
            <a:r>
              <a:rPr sz="1100" b="1">
                <a:latin typeface="Calibri"/>
                <a:cs typeface="Calibri"/>
              </a:rPr>
              <a:t>AND</a:t>
            </a:r>
            <a:r>
              <a:rPr sz="1100" b="1" spc="-15">
                <a:latin typeface="Calibri"/>
                <a:cs typeface="Calibri"/>
              </a:rPr>
              <a:t> </a:t>
            </a:r>
            <a:r>
              <a:rPr sz="1100" b="1">
                <a:latin typeface="Calibri"/>
                <a:cs typeface="Calibri"/>
              </a:rPr>
              <a:t>REVENUE</a:t>
            </a:r>
            <a:r>
              <a:rPr sz="1100" b="1" spc="-15">
                <a:latin typeface="Calibri"/>
                <a:cs typeface="Calibri"/>
              </a:rPr>
              <a:t> </a:t>
            </a:r>
            <a:r>
              <a:rPr sz="1100" b="1" spc="-10">
                <a:latin typeface="Calibri"/>
                <a:cs typeface="Calibri"/>
              </a:rPr>
              <a:t>REPORT</a:t>
            </a:r>
            <a:endParaRPr sz="1100">
              <a:latin typeface="Calibri"/>
              <a:cs typeface="Calibri"/>
            </a:endParaRPr>
          </a:p>
          <a:p>
            <a:pPr marL="1868170" algn="ctr">
              <a:lnSpc>
                <a:spcPct val="100000"/>
              </a:lnSpc>
              <a:spcBef>
                <a:spcPts val="155"/>
              </a:spcBef>
              <a:tabLst>
                <a:tab pos="2645410" algn="l"/>
              </a:tabLst>
            </a:pPr>
            <a:r>
              <a:rPr sz="1100" b="1">
                <a:latin typeface="Calibri"/>
                <a:cs typeface="Calibri"/>
              </a:rPr>
              <a:t>EMAIL</a:t>
            </a:r>
            <a:r>
              <a:rPr sz="1100" b="1" spc="-10">
                <a:latin typeface="Calibri"/>
                <a:cs typeface="Calibri"/>
              </a:rPr>
              <a:t> </a:t>
            </a:r>
            <a:r>
              <a:rPr sz="1100" b="1" spc="-25">
                <a:latin typeface="Calibri"/>
                <a:cs typeface="Calibri"/>
              </a:rPr>
              <a:t>TO:</a:t>
            </a:r>
            <a:r>
              <a:rPr sz="1100" b="1">
                <a:latin typeface="Calibri"/>
                <a:cs typeface="Calibri"/>
              </a:rPr>
              <a:t>	</a:t>
            </a:r>
            <a:r>
              <a:rPr sz="1100" b="1" spc="-10">
                <a:latin typeface="Calibri"/>
                <a:cs typeface="Calibri"/>
                <a:hlinkClick r:id="rId3"/>
              </a:rPr>
              <a:t>OHA-PHD.ExpendRevReport@</a:t>
            </a:r>
            <a:r>
              <a:rPr sz="1100" b="1" spc="-10">
                <a:solidFill>
                  <a:srgbClr val="FF0000"/>
                </a:solidFill>
                <a:latin typeface="Calibri"/>
                <a:cs typeface="Calibri"/>
              </a:rPr>
              <a:t>odhs</a:t>
            </a:r>
            <a:r>
              <a:rPr sz="1100" b="1" spc="-10">
                <a:solidFill>
                  <a:srgbClr val="FF0000"/>
                </a:solidFill>
                <a:latin typeface="Calibri"/>
                <a:cs typeface="Calibri"/>
                <a:hlinkClick r:id="rId3"/>
              </a:rPr>
              <a:t>oh</a:t>
            </a:r>
            <a:r>
              <a:rPr sz="1100" b="1" spc="-10">
                <a:solidFill>
                  <a:srgbClr val="FF0000"/>
                </a:solidFill>
                <a:latin typeface="Calibri"/>
                <a:cs typeface="Calibri"/>
              </a:rPr>
              <a:t>a.oregon.gov</a:t>
            </a:r>
            <a:endParaRPr sz="1100">
              <a:latin typeface="Calibri"/>
              <a:cs typeface="Calibri"/>
            </a:endParaRPr>
          </a:p>
          <a:p>
            <a:pPr marL="12700">
              <a:lnSpc>
                <a:spcPct val="100000"/>
              </a:lnSpc>
              <a:spcBef>
                <a:spcPts val="785"/>
              </a:spcBef>
            </a:pPr>
            <a:r>
              <a:rPr sz="1100" b="1">
                <a:latin typeface="Calibri"/>
                <a:cs typeface="Calibri"/>
              </a:rPr>
              <a:t>Agency:</a:t>
            </a:r>
            <a:r>
              <a:rPr sz="1100" b="1" spc="95">
                <a:latin typeface="Calibri"/>
                <a:cs typeface="Calibri"/>
              </a:rPr>
              <a:t> </a:t>
            </a:r>
            <a:r>
              <a:rPr sz="1100">
                <a:latin typeface="Calibri"/>
                <a:cs typeface="Calibri"/>
              </a:rPr>
              <a:t>WIC</a:t>
            </a:r>
            <a:r>
              <a:rPr sz="1100" spc="-5">
                <a:latin typeface="Calibri"/>
                <a:cs typeface="Calibri"/>
              </a:rPr>
              <a:t> </a:t>
            </a:r>
            <a:r>
              <a:rPr sz="1100" spc="-10">
                <a:latin typeface="Calibri"/>
                <a:cs typeface="Calibri"/>
              </a:rPr>
              <a:t>County</a:t>
            </a:r>
            <a:endParaRPr sz="1100">
              <a:latin typeface="Calibri"/>
              <a:cs typeface="Calibri"/>
            </a:endParaRPr>
          </a:p>
        </p:txBody>
      </p:sp>
      <p:sp>
        <p:nvSpPr>
          <p:cNvPr id="3" name="object 3"/>
          <p:cNvSpPr txBox="1"/>
          <p:nvPr/>
        </p:nvSpPr>
        <p:spPr>
          <a:xfrm>
            <a:off x="4804139" y="1263979"/>
            <a:ext cx="2072005" cy="461009"/>
          </a:xfrm>
          <a:prstGeom prst="rect">
            <a:avLst/>
          </a:prstGeom>
        </p:spPr>
        <p:txBody>
          <a:bodyPr vert="horz" wrap="square" lIns="0" tIns="12700" rIns="0" bIns="0" rtlCol="0">
            <a:spAutoFit/>
          </a:bodyPr>
          <a:lstStyle/>
          <a:p>
            <a:pPr marL="122555">
              <a:lnSpc>
                <a:spcPct val="100000"/>
              </a:lnSpc>
              <a:spcBef>
                <a:spcPts val="100"/>
              </a:spcBef>
            </a:pPr>
            <a:r>
              <a:rPr sz="1100" b="1">
                <a:latin typeface="Calibri"/>
                <a:cs typeface="Calibri"/>
              </a:rPr>
              <a:t>Program:</a:t>
            </a:r>
            <a:r>
              <a:rPr sz="1100" b="1" spc="110">
                <a:latin typeface="Calibri"/>
                <a:cs typeface="Calibri"/>
              </a:rPr>
              <a:t> </a:t>
            </a:r>
            <a:r>
              <a:rPr sz="1100">
                <a:latin typeface="Calibri"/>
                <a:cs typeface="Calibri"/>
              </a:rPr>
              <a:t>PE </a:t>
            </a:r>
            <a:r>
              <a:rPr sz="1100" spc="-20">
                <a:latin typeface="Calibri"/>
                <a:cs typeface="Calibri"/>
              </a:rPr>
              <a:t>40-</a:t>
            </a:r>
            <a:r>
              <a:rPr sz="1100">
                <a:latin typeface="Calibri"/>
                <a:cs typeface="Calibri"/>
              </a:rPr>
              <a:t>02 </a:t>
            </a:r>
            <a:r>
              <a:rPr sz="1100" spc="-25">
                <a:latin typeface="Calibri"/>
                <a:cs typeface="Calibri"/>
              </a:rPr>
              <a:t>WIC</a:t>
            </a:r>
            <a:endParaRPr sz="1100">
              <a:latin typeface="Calibri"/>
              <a:cs typeface="Calibri"/>
            </a:endParaRPr>
          </a:p>
          <a:p>
            <a:pPr marL="12700">
              <a:lnSpc>
                <a:spcPct val="100000"/>
              </a:lnSpc>
              <a:spcBef>
                <a:spcPts val="785"/>
              </a:spcBef>
              <a:tabLst>
                <a:tab pos="1336675" algn="l"/>
              </a:tabLst>
            </a:pPr>
            <a:r>
              <a:rPr sz="1100" b="1">
                <a:latin typeface="Calibri"/>
                <a:cs typeface="Calibri"/>
              </a:rPr>
              <a:t>Fiscal</a:t>
            </a:r>
            <a:r>
              <a:rPr sz="1100" b="1" spc="-10">
                <a:latin typeface="Calibri"/>
                <a:cs typeface="Calibri"/>
              </a:rPr>
              <a:t> Year:</a:t>
            </a:r>
            <a:r>
              <a:rPr sz="1100" b="1">
                <a:latin typeface="Calibri"/>
                <a:cs typeface="Calibri"/>
              </a:rPr>
              <a:t>	July</a:t>
            </a:r>
            <a:r>
              <a:rPr sz="1100" b="1" spc="5">
                <a:latin typeface="Calibri"/>
                <a:cs typeface="Calibri"/>
              </a:rPr>
              <a:t> </a:t>
            </a:r>
            <a:r>
              <a:rPr sz="1100" b="1">
                <a:latin typeface="Calibri"/>
                <a:cs typeface="Calibri"/>
              </a:rPr>
              <a:t>1,</a:t>
            </a:r>
            <a:r>
              <a:rPr sz="1100" b="1" spc="345">
                <a:latin typeface="Calibri"/>
                <a:cs typeface="Calibri"/>
              </a:rPr>
              <a:t> </a:t>
            </a:r>
            <a:r>
              <a:rPr sz="1100" b="1" spc="-20">
                <a:latin typeface="Calibri"/>
                <a:cs typeface="Calibri"/>
              </a:rPr>
              <a:t>2024</a:t>
            </a:r>
            <a:endParaRPr sz="1100">
              <a:latin typeface="Calibri"/>
              <a:cs typeface="Calibri"/>
            </a:endParaRPr>
          </a:p>
        </p:txBody>
      </p:sp>
      <p:sp>
        <p:nvSpPr>
          <p:cNvPr id="4" name="object 4"/>
          <p:cNvSpPr txBox="1"/>
          <p:nvPr/>
        </p:nvSpPr>
        <p:spPr>
          <a:xfrm>
            <a:off x="8094478" y="1531308"/>
            <a:ext cx="148590" cy="193675"/>
          </a:xfrm>
          <a:prstGeom prst="rect">
            <a:avLst/>
          </a:prstGeom>
        </p:spPr>
        <p:txBody>
          <a:bodyPr vert="horz" wrap="square" lIns="0" tIns="12700" rIns="0" bIns="0" rtlCol="0">
            <a:spAutoFit/>
          </a:bodyPr>
          <a:lstStyle/>
          <a:p>
            <a:pPr marL="12700">
              <a:lnSpc>
                <a:spcPct val="100000"/>
              </a:lnSpc>
              <a:spcBef>
                <a:spcPts val="100"/>
              </a:spcBef>
            </a:pPr>
            <a:r>
              <a:rPr sz="1100" b="1" spc="-25">
                <a:latin typeface="Calibri"/>
                <a:cs typeface="Calibri"/>
              </a:rPr>
              <a:t>to</a:t>
            </a:r>
            <a:endParaRPr sz="1100">
              <a:latin typeface="Calibri"/>
              <a:cs typeface="Calibri"/>
            </a:endParaRPr>
          </a:p>
        </p:txBody>
      </p:sp>
      <p:sp>
        <p:nvSpPr>
          <p:cNvPr id="5" name="object 5"/>
          <p:cNvSpPr txBox="1"/>
          <p:nvPr/>
        </p:nvSpPr>
        <p:spPr>
          <a:xfrm>
            <a:off x="9223736" y="1531308"/>
            <a:ext cx="860425" cy="193675"/>
          </a:xfrm>
          <a:prstGeom prst="rect">
            <a:avLst/>
          </a:prstGeom>
        </p:spPr>
        <p:txBody>
          <a:bodyPr vert="horz" wrap="square" lIns="0" tIns="12700" rIns="0" bIns="0" rtlCol="0">
            <a:spAutoFit/>
          </a:bodyPr>
          <a:lstStyle/>
          <a:p>
            <a:pPr marL="12700">
              <a:lnSpc>
                <a:spcPct val="100000"/>
              </a:lnSpc>
              <a:spcBef>
                <a:spcPts val="100"/>
              </a:spcBef>
            </a:pPr>
            <a:r>
              <a:rPr sz="1100" b="1">
                <a:latin typeface="Calibri"/>
                <a:cs typeface="Calibri"/>
              </a:rPr>
              <a:t>June</a:t>
            </a:r>
            <a:r>
              <a:rPr sz="1100" b="1" spc="-15">
                <a:latin typeface="Calibri"/>
                <a:cs typeface="Calibri"/>
              </a:rPr>
              <a:t> </a:t>
            </a:r>
            <a:r>
              <a:rPr sz="1100" b="1">
                <a:latin typeface="Calibri"/>
                <a:cs typeface="Calibri"/>
              </a:rPr>
              <a:t>30,</a:t>
            </a:r>
            <a:r>
              <a:rPr sz="1100" b="1" spc="345">
                <a:latin typeface="Calibri"/>
                <a:cs typeface="Calibri"/>
              </a:rPr>
              <a:t> </a:t>
            </a:r>
            <a:r>
              <a:rPr sz="1100" b="1" spc="-20">
                <a:latin typeface="Calibri"/>
                <a:cs typeface="Calibri"/>
              </a:rPr>
              <a:t>2025</a:t>
            </a:r>
            <a:endParaRPr sz="1100">
              <a:latin typeface="Calibri"/>
              <a:cs typeface="Calibri"/>
            </a:endParaRPr>
          </a:p>
        </p:txBody>
      </p:sp>
      <p:sp>
        <p:nvSpPr>
          <p:cNvPr id="7" name="object 7"/>
          <p:cNvSpPr txBox="1"/>
          <p:nvPr/>
        </p:nvSpPr>
        <p:spPr>
          <a:xfrm>
            <a:off x="14175488" y="12024418"/>
            <a:ext cx="927735" cy="178435"/>
          </a:xfrm>
          <a:prstGeom prst="rect">
            <a:avLst/>
          </a:prstGeom>
        </p:spPr>
        <p:txBody>
          <a:bodyPr vert="horz" wrap="square" lIns="0" tIns="12700" rIns="0" bIns="0" rtlCol="0">
            <a:spAutoFit/>
          </a:bodyPr>
          <a:lstStyle/>
          <a:p>
            <a:pPr marL="12700">
              <a:lnSpc>
                <a:spcPct val="100000"/>
              </a:lnSpc>
              <a:spcBef>
                <a:spcPts val="100"/>
              </a:spcBef>
            </a:pPr>
            <a:r>
              <a:rPr sz="1000">
                <a:latin typeface="Calibri"/>
                <a:cs typeface="Calibri"/>
              </a:rPr>
              <a:t>Revised </a:t>
            </a:r>
            <a:r>
              <a:rPr sz="1000">
                <a:solidFill>
                  <a:srgbClr val="FF0000"/>
                </a:solidFill>
                <a:latin typeface="Calibri"/>
                <a:cs typeface="Calibri"/>
              </a:rPr>
              <a:t>Oct </a:t>
            </a:r>
            <a:r>
              <a:rPr sz="1000" spc="-20">
                <a:solidFill>
                  <a:srgbClr val="FF0000"/>
                </a:solidFill>
                <a:latin typeface="Calibri"/>
                <a:cs typeface="Calibri"/>
              </a:rPr>
              <a:t>2024</a:t>
            </a:r>
            <a:endParaRPr sz="1000">
              <a:latin typeface="Calibri"/>
              <a:cs typeface="Calibri"/>
            </a:endParaRPr>
          </a:p>
        </p:txBody>
      </p:sp>
      <p:graphicFrame>
        <p:nvGraphicFramePr>
          <p:cNvPr id="8" name="object 8"/>
          <p:cNvGraphicFramePr>
            <a:graphicFrameLocks noGrp="1"/>
          </p:cNvGraphicFramePr>
          <p:nvPr/>
        </p:nvGraphicFramePr>
        <p:xfrm>
          <a:off x="2050848" y="9094047"/>
          <a:ext cx="13887655" cy="3154145"/>
        </p:xfrm>
        <a:graphic>
          <a:graphicData uri="http://schemas.openxmlformats.org/drawingml/2006/table">
            <a:tbl>
              <a:tblPr firstRow="1" bandRow="1">
                <a:tableStyleId>{2D5ABB26-0587-4C30-8999-92F81FD0307C}</a:tableStyleId>
              </a:tblPr>
              <a:tblGrid>
                <a:gridCol w="401766">
                  <a:extLst>
                    <a:ext uri="{9D8B030D-6E8A-4147-A177-3AD203B41FA5}">
                      <a16:colId xmlns:a16="http://schemas.microsoft.com/office/drawing/2014/main" val="20000"/>
                    </a:ext>
                  </a:extLst>
                </a:gridCol>
                <a:gridCol w="2797365">
                  <a:extLst>
                    <a:ext uri="{9D8B030D-6E8A-4147-A177-3AD203B41FA5}">
                      <a16:colId xmlns:a16="http://schemas.microsoft.com/office/drawing/2014/main" val="20001"/>
                    </a:ext>
                  </a:extLst>
                </a:gridCol>
                <a:gridCol w="2137705">
                  <a:extLst>
                    <a:ext uri="{9D8B030D-6E8A-4147-A177-3AD203B41FA5}">
                      <a16:colId xmlns:a16="http://schemas.microsoft.com/office/drawing/2014/main" val="20002"/>
                    </a:ext>
                  </a:extLst>
                </a:gridCol>
                <a:gridCol w="2137705">
                  <a:extLst>
                    <a:ext uri="{9D8B030D-6E8A-4147-A177-3AD203B41FA5}">
                      <a16:colId xmlns:a16="http://schemas.microsoft.com/office/drawing/2014/main" val="20003"/>
                    </a:ext>
                  </a:extLst>
                </a:gridCol>
                <a:gridCol w="2137705">
                  <a:extLst>
                    <a:ext uri="{9D8B030D-6E8A-4147-A177-3AD203B41FA5}">
                      <a16:colId xmlns:a16="http://schemas.microsoft.com/office/drawing/2014/main" val="20004"/>
                    </a:ext>
                  </a:extLst>
                </a:gridCol>
                <a:gridCol w="2137705">
                  <a:extLst>
                    <a:ext uri="{9D8B030D-6E8A-4147-A177-3AD203B41FA5}">
                      <a16:colId xmlns:a16="http://schemas.microsoft.com/office/drawing/2014/main" val="20005"/>
                    </a:ext>
                  </a:extLst>
                </a:gridCol>
                <a:gridCol w="2137704">
                  <a:extLst>
                    <a:ext uri="{9D8B030D-6E8A-4147-A177-3AD203B41FA5}">
                      <a16:colId xmlns:a16="http://schemas.microsoft.com/office/drawing/2014/main" val="20006"/>
                    </a:ext>
                  </a:extLst>
                </a:gridCol>
              </a:tblGrid>
              <a:tr h="337401">
                <a:tc gridSpan="7">
                  <a:txBody>
                    <a:bodyPr/>
                    <a:lstStyle/>
                    <a:p>
                      <a:pPr marL="10795" algn="ctr">
                        <a:lnSpc>
                          <a:spcPct val="100000"/>
                        </a:lnSpc>
                        <a:spcBef>
                          <a:spcPts val="615"/>
                        </a:spcBef>
                      </a:pPr>
                      <a:r>
                        <a:rPr sz="1150" b="1">
                          <a:latin typeface="Calibri"/>
                          <a:cs typeface="Calibri"/>
                        </a:rPr>
                        <a:t>WIC</a:t>
                      </a:r>
                      <a:r>
                        <a:rPr sz="1150" b="1" spc="-25">
                          <a:latin typeface="Calibri"/>
                          <a:cs typeface="Calibri"/>
                        </a:rPr>
                        <a:t> </a:t>
                      </a:r>
                      <a:r>
                        <a:rPr sz="1150" b="1" spc="-10">
                          <a:latin typeface="Calibri"/>
                          <a:cs typeface="Calibri"/>
                        </a:rPr>
                        <a:t>PROGRAM</a:t>
                      </a:r>
                      <a:r>
                        <a:rPr sz="1150" b="1" spc="-25">
                          <a:latin typeface="Calibri"/>
                          <a:cs typeface="Calibri"/>
                        </a:rPr>
                        <a:t> </a:t>
                      </a:r>
                      <a:r>
                        <a:rPr sz="1150" b="1">
                          <a:latin typeface="Calibri"/>
                          <a:cs typeface="Calibri"/>
                        </a:rPr>
                        <a:t>ONLY:</a:t>
                      </a:r>
                      <a:r>
                        <a:rPr sz="1150" b="1" spc="-25">
                          <a:latin typeface="Calibri"/>
                          <a:cs typeface="Calibri"/>
                        </a:rPr>
                        <a:t> </a:t>
                      </a:r>
                      <a:r>
                        <a:rPr sz="1150" b="1">
                          <a:latin typeface="Calibri"/>
                          <a:cs typeface="Calibri"/>
                        </a:rPr>
                        <a:t>Enter</a:t>
                      </a:r>
                      <a:r>
                        <a:rPr sz="1150" b="1" spc="-25">
                          <a:latin typeface="Calibri"/>
                          <a:cs typeface="Calibri"/>
                        </a:rPr>
                        <a:t> </a:t>
                      </a:r>
                      <a:r>
                        <a:rPr sz="1150" b="1">
                          <a:latin typeface="Calibri"/>
                          <a:cs typeface="Calibri"/>
                        </a:rPr>
                        <a:t>the</a:t>
                      </a:r>
                      <a:r>
                        <a:rPr sz="1150" b="1" spc="-30">
                          <a:latin typeface="Calibri"/>
                          <a:cs typeface="Calibri"/>
                        </a:rPr>
                        <a:t> </a:t>
                      </a:r>
                      <a:r>
                        <a:rPr sz="1150" b="1">
                          <a:latin typeface="Calibri"/>
                          <a:cs typeface="Calibri"/>
                        </a:rPr>
                        <a:t>Public</a:t>
                      </a:r>
                      <a:r>
                        <a:rPr sz="1150" b="1" spc="-30">
                          <a:latin typeface="Calibri"/>
                          <a:cs typeface="Calibri"/>
                        </a:rPr>
                        <a:t> </a:t>
                      </a:r>
                      <a:r>
                        <a:rPr sz="1150" b="1">
                          <a:latin typeface="Calibri"/>
                          <a:cs typeface="Calibri"/>
                        </a:rPr>
                        <a:t>Health</a:t>
                      </a:r>
                      <a:r>
                        <a:rPr sz="1150" b="1" spc="-35">
                          <a:latin typeface="Calibri"/>
                          <a:cs typeface="Calibri"/>
                        </a:rPr>
                        <a:t> </a:t>
                      </a:r>
                      <a:r>
                        <a:rPr sz="1150" b="1" spc="-10">
                          <a:latin typeface="Calibri"/>
                          <a:cs typeface="Calibri"/>
                        </a:rPr>
                        <a:t>Division</a:t>
                      </a:r>
                      <a:r>
                        <a:rPr sz="1150" b="1" spc="-30">
                          <a:latin typeface="Calibri"/>
                          <a:cs typeface="Calibri"/>
                        </a:rPr>
                        <a:t> </a:t>
                      </a:r>
                      <a:r>
                        <a:rPr sz="1150" b="1" spc="-10">
                          <a:latin typeface="Calibri"/>
                          <a:cs typeface="Calibri"/>
                        </a:rPr>
                        <a:t>Expenditures</a:t>
                      </a:r>
                      <a:r>
                        <a:rPr sz="1150" b="1" spc="-30">
                          <a:latin typeface="Calibri"/>
                          <a:cs typeface="Calibri"/>
                        </a:rPr>
                        <a:t> </a:t>
                      </a:r>
                      <a:r>
                        <a:rPr sz="1150" b="1" spc="-10">
                          <a:latin typeface="Calibri"/>
                          <a:cs typeface="Calibri"/>
                        </a:rPr>
                        <a:t>breakdown</a:t>
                      </a:r>
                      <a:r>
                        <a:rPr sz="1150" b="1" spc="-35">
                          <a:latin typeface="Calibri"/>
                          <a:cs typeface="Calibri"/>
                        </a:rPr>
                        <a:t> </a:t>
                      </a:r>
                      <a:r>
                        <a:rPr sz="1150" b="1">
                          <a:latin typeface="Calibri"/>
                          <a:cs typeface="Calibri"/>
                        </a:rPr>
                        <a:t>in</a:t>
                      </a:r>
                      <a:r>
                        <a:rPr sz="1150" b="1" spc="-30">
                          <a:latin typeface="Calibri"/>
                          <a:cs typeface="Calibri"/>
                        </a:rPr>
                        <a:t> </a:t>
                      </a:r>
                      <a:r>
                        <a:rPr sz="1150" b="1">
                          <a:latin typeface="Calibri"/>
                          <a:cs typeface="Calibri"/>
                        </a:rPr>
                        <a:t>the</a:t>
                      </a:r>
                      <a:r>
                        <a:rPr sz="1150" b="1" spc="-30">
                          <a:latin typeface="Calibri"/>
                          <a:cs typeface="Calibri"/>
                        </a:rPr>
                        <a:t> </a:t>
                      </a:r>
                      <a:r>
                        <a:rPr sz="1150" b="1" spc="-10">
                          <a:latin typeface="Calibri"/>
                          <a:cs typeface="Calibri"/>
                        </a:rPr>
                        <a:t>following</a:t>
                      </a:r>
                      <a:r>
                        <a:rPr sz="1150" b="1" spc="-20">
                          <a:latin typeface="Calibri"/>
                          <a:cs typeface="Calibri"/>
                        </a:rPr>
                        <a:t> </a:t>
                      </a:r>
                      <a:r>
                        <a:rPr sz="1150" b="1" spc="-10">
                          <a:latin typeface="Calibri"/>
                          <a:cs typeface="Calibri"/>
                        </a:rPr>
                        <a:t>categories</a:t>
                      </a:r>
                      <a:r>
                        <a:rPr sz="1150" b="1" spc="-30">
                          <a:latin typeface="Calibri"/>
                          <a:cs typeface="Calibri"/>
                        </a:rPr>
                        <a:t> </a:t>
                      </a:r>
                      <a:r>
                        <a:rPr sz="1150" b="1">
                          <a:latin typeface="Calibri"/>
                          <a:cs typeface="Calibri"/>
                        </a:rPr>
                        <a:t>for</a:t>
                      </a:r>
                      <a:r>
                        <a:rPr sz="1150" b="1" spc="-25">
                          <a:latin typeface="Calibri"/>
                          <a:cs typeface="Calibri"/>
                        </a:rPr>
                        <a:t> </a:t>
                      </a:r>
                      <a:r>
                        <a:rPr sz="1150" b="1">
                          <a:latin typeface="Calibri"/>
                          <a:cs typeface="Calibri"/>
                        </a:rPr>
                        <a:t>each</a:t>
                      </a:r>
                      <a:r>
                        <a:rPr sz="1150" b="1" spc="-30">
                          <a:latin typeface="Calibri"/>
                          <a:cs typeface="Calibri"/>
                        </a:rPr>
                        <a:t> </a:t>
                      </a:r>
                      <a:r>
                        <a:rPr sz="1150" b="1" spc="-10">
                          <a:latin typeface="Calibri"/>
                          <a:cs typeface="Calibri"/>
                        </a:rPr>
                        <a:t>quarter.</a:t>
                      </a:r>
                      <a:endParaRPr sz="1150">
                        <a:latin typeface="Calibri"/>
                        <a:cs typeface="Calibri"/>
                      </a:endParaRPr>
                    </a:p>
                  </a:txBody>
                  <a:tcPr marL="0" marR="0" marT="78105" marB="0">
                    <a:lnL w="12700">
                      <a:solidFill>
                        <a:srgbClr val="000000"/>
                      </a:solidFill>
                      <a:prstDash val="solid"/>
                    </a:lnL>
                    <a:lnR w="12700">
                      <a:solidFill>
                        <a:srgbClr val="000000"/>
                      </a:solidFill>
                      <a:prstDash val="solid"/>
                    </a:lnR>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6319">
                <a:tc gridSpan="7">
                  <a:txBody>
                    <a:bodyPr/>
                    <a:lstStyle/>
                    <a:p>
                      <a:pPr marL="11430" algn="ctr">
                        <a:lnSpc>
                          <a:spcPts val="1320"/>
                        </a:lnSpc>
                      </a:pPr>
                      <a:r>
                        <a:rPr sz="1150" b="1">
                          <a:latin typeface="Calibri"/>
                          <a:cs typeface="Calibri"/>
                        </a:rPr>
                        <a:t>**</a:t>
                      </a:r>
                      <a:r>
                        <a:rPr sz="1150" b="1" spc="-35">
                          <a:latin typeface="Calibri"/>
                          <a:cs typeface="Calibri"/>
                        </a:rPr>
                        <a:t> </a:t>
                      </a:r>
                      <a:r>
                        <a:rPr sz="1150" b="1">
                          <a:latin typeface="Calibri"/>
                          <a:cs typeface="Calibri"/>
                        </a:rPr>
                        <a:t>General</a:t>
                      </a:r>
                      <a:r>
                        <a:rPr sz="1150" b="1" spc="-40">
                          <a:latin typeface="Calibri"/>
                          <a:cs typeface="Calibri"/>
                        </a:rPr>
                        <a:t> </a:t>
                      </a:r>
                      <a:r>
                        <a:rPr sz="1150" b="1">
                          <a:latin typeface="Calibri"/>
                          <a:cs typeface="Calibri"/>
                        </a:rPr>
                        <a:t>Ledger</a:t>
                      </a:r>
                      <a:r>
                        <a:rPr sz="1150" b="1" spc="-25">
                          <a:latin typeface="Calibri"/>
                          <a:cs typeface="Calibri"/>
                        </a:rPr>
                        <a:t> </a:t>
                      </a:r>
                      <a:r>
                        <a:rPr sz="1150" b="1">
                          <a:latin typeface="Calibri"/>
                          <a:cs typeface="Calibri"/>
                        </a:rPr>
                        <a:t>report</a:t>
                      </a:r>
                      <a:r>
                        <a:rPr sz="1150" b="1" spc="-40">
                          <a:latin typeface="Calibri"/>
                          <a:cs typeface="Calibri"/>
                        </a:rPr>
                        <a:t> </a:t>
                      </a:r>
                      <a:r>
                        <a:rPr sz="1150" b="1">
                          <a:latin typeface="Calibri"/>
                          <a:cs typeface="Calibri"/>
                        </a:rPr>
                        <a:t>is</a:t>
                      </a:r>
                      <a:r>
                        <a:rPr sz="1150" b="1" spc="-35">
                          <a:latin typeface="Calibri"/>
                          <a:cs typeface="Calibri"/>
                        </a:rPr>
                        <a:t> </a:t>
                      </a:r>
                      <a:r>
                        <a:rPr sz="1150" b="1" spc="-10">
                          <a:latin typeface="Calibri"/>
                          <a:cs typeface="Calibri"/>
                        </a:rPr>
                        <a:t>required</a:t>
                      </a:r>
                      <a:r>
                        <a:rPr sz="1150" b="1" spc="-40">
                          <a:latin typeface="Calibri"/>
                          <a:cs typeface="Calibri"/>
                        </a:rPr>
                        <a:t> </a:t>
                      </a:r>
                      <a:r>
                        <a:rPr sz="1150" b="1" spc="-10">
                          <a:latin typeface="Calibri"/>
                          <a:cs typeface="Calibri"/>
                        </a:rPr>
                        <a:t>effective</a:t>
                      </a:r>
                      <a:r>
                        <a:rPr sz="1150" b="1" spc="-35">
                          <a:latin typeface="Calibri"/>
                          <a:cs typeface="Calibri"/>
                        </a:rPr>
                        <a:t> </a:t>
                      </a:r>
                      <a:r>
                        <a:rPr sz="1150" b="1" spc="-10">
                          <a:latin typeface="Calibri"/>
                          <a:cs typeface="Calibri"/>
                        </a:rPr>
                        <a:t>1/1/19</a:t>
                      </a:r>
                      <a:r>
                        <a:rPr sz="1150" b="1" spc="-45">
                          <a:latin typeface="Calibri"/>
                          <a:cs typeface="Calibri"/>
                        </a:rPr>
                        <a:t> </a:t>
                      </a:r>
                      <a:r>
                        <a:rPr sz="1150" b="1">
                          <a:latin typeface="Calibri"/>
                          <a:cs typeface="Calibri"/>
                        </a:rPr>
                        <a:t>and</a:t>
                      </a:r>
                      <a:r>
                        <a:rPr sz="1150" b="1" spc="-35">
                          <a:latin typeface="Calibri"/>
                          <a:cs typeface="Calibri"/>
                        </a:rPr>
                        <a:t> </a:t>
                      </a:r>
                      <a:r>
                        <a:rPr sz="1150" b="1">
                          <a:latin typeface="Calibri"/>
                          <a:cs typeface="Calibri"/>
                        </a:rPr>
                        <a:t>first</a:t>
                      </a:r>
                      <a:r>
                        <a:rPr sz="1150" b="1" spc="-40">
                          <a:latin typeface="Calibri"/>
                          <a:cs typeface="Calibri"/>
                        </a:rPr>
                        <a:t> </a:t>
                      </a:r>
                      <a:r>
                        <a:rPr sz="1150" b="1">
                          <a:latin typeface="Calibri"/>
                          <a:cs typeface="Calibri"/>
                        </a:rPr>
                        <a:t>report</a:t>
                      </a:r>
                      <a:r>
                        <a:rPr sz="1150" b="1" spc="-35">
                          <a:latin typeface="Calibri"/>
                          <a:cs typeface="Calibri"/>
                        </a:rPr>
                        <a:t> </a:t>
                      </a:r>
                      <a:r>
                        <a:rPr sz="1150" b="1" spc="-10">
                          <a:latin typeface="Calibri"/>
                          <a:cs typeface="Calibri"/>
                        </a:rPr>
                        <a:t>will</a:t>
                      </a:r>
                      <a:r>
                        <a:rPr sz="1150" b="1" spc="-40">
                          <a:latin typeface="Calibri"/>
                          <a:cs typeface="Calibri"/>
                        </a:rPr>
                        <a:t> </a:t>
                      </a:r>
                      <a:r>
                        <a:rPr sz="1150" b="1">
                          <a:latin typeface="Calibri"/>
                          <a:cs typeface="Calibri"/>
                        </a:rPr>
                        <a:t>be</a:t>
                      </a:r>
                      <a:r>
                        <a:rPr sz="1150" b="1" spc="-40">
                          <a:latin typeface="Calibri"/>
                          <a:cs typeface="Calibri"/>
                        </a:rPr>
                        <a:t> </a:t>
                      </a:r>
                      <a:r>
                        <a:rPr sz="1150" b="1">
                          <a:latin typeface="Calibri"/>
                          <a:cs typeface="Calibri"/>
                        </a:rPr>
                        <a:t>due</a:t>
                      </a:r>
                      <a:r>
                        <a:rPr sz="1150" b="1" spc="-35">
                          <a:latin typeface="Calibri"/>
                          <a:cs typeface="Calibri"/>
                        </a:rPr>
                        <a:t> </a:t>
                      </a:r>
                      <a:r>
                        <a:rPr sz="1150" b="1">
                          <a:latin typeface="Calibri"/>
                          <a:cs typeface="Calibri"/>
                        </a:rPr>
                        <a:t>with</a:t>
                      </a:r>
                      <a:r>
                        <a:rPr sz="1150" b="1" spc="-40">
                          <a:latin typeface="Calibri"/>
                          <a:cs typeface="Calibri"/>
                        </a:rPr>
                        <a:t> </a:t>
                      </a:r>
                      <a:r>
                        <a:rPr sz="1150" b="1" spc="-10">
                          <a:latin typeface="Calibri"/>
                          <a:cs typeface="Calibri"/>
                        </a:rPr>
                        <a:t>FY19</a:t>
                      </a:r>
                      <a:r>
                        <a:rPr sz="1150" b="1" spc="-40">
                          <a:latin typeface="Calibri"/>
                          <a:cs typeface="Calibri"/>
                        </a:rPr>
                        <a:t> </a:t>
                      </a:r>
                      <a:r>
                        <a:rPr sz="1150" b="1">
                          <a:latin typeface="Calibri"/>
                          <a:cs typeface="Calibri"/>
                        </a:rPr>
                        <a:t>Quarter</a:t>
                      </a:r>
                      <a:r>
                        <a:rPr sz="1150" b="1" spc="-30">
                          <a:latin typeface="Calibri"/>
                          <a:cs typeface="Calibri"/>
                        </a:rPr>
                        <a:t> </a:t>
                      </a:r>
                      <a:r>
                        <a:rPr sz="1150" b="1">
                          <a:latin typeface="Calibri"/>
                          <a:cs typeface="Calibri"/>
                        </a:rPr>
                        <a:t>3</a:t>
                      </a:r>
                      <a:r>
                        <a:rPr sz="1150" b="1" spc="-40">
                          <a:latin typeface="Calibri"/>
                          <a:cs typeface="Calibri"/>
                        </a:rPr>
                        <a:t> </a:t>
                      </a:r>
                      <a:r>
                        <a:rPr sz="1150" b="1" spc="-10">
                          <a:latin typeface="Calibri"/>
                          <a:cs typeface="Calibri"/>
                        </a:rPr>
                        <a:t>Expenditure</a:t>
                      </a:r>
                      <a:r>
                        <a:rPr sz="1150" b="1" spc="-40">
                          <a:latin typeface="Calibri"/>
                          <a:cs typeface="Calibri"/>
                        </a:rPr>
                        <a:t> </a:t>
                      </a:r>
                      <a:r>
                        <a:rPr sz="1150" b="1" spc="-10">
                          <a:latin typeface="Calibri"/>
                          <a:cs typeface="Calibri"/>
                        </a:rPr>
                        <a:t>reports**</a:t>
                      </a:r>
                      <a:endParaRPr sz="115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99163">
                <a:tc>
                  <a:txBody>
                    <a:bodyPr/>
                    <a:lstStyle/>
                    <a:p>
                      <a:pPr marL="9525" algn="ctr">
                        <a:lnSpc>
                          <a:spcPct val="100000"/>
                        </a:lnSpc>
                        <a:spcBef>
                          <a:spcPts val="45"/>
                        </a:spcBef>
                      </a:pPr>
                      <a:r>
                        <a:rPr sz="1100" b="1" spc="-25">
                          <a:latin typeface="Calibri"/>
                          <a:cs typeface="Calibri"/>
                        </a:rPr>
                        <a:t>C.</a:t>
                      </a:r>
                      <a:endParaRPr sz="1100">
                        <a:latin typeface="Calibri"/>
                        <a:cs typeface="Calibri"/>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26034">
                        <a:lnSpc>
                          <a:spcPts val="1385"/>
                        </a:lnSpc>
                      </a:pPr>
                      <a:r>
                        <a:rPr sz="1200" b="1" spc="-10">
                          <a:latin typeface="Calibri"/>
                          <a:cs typeface="Calibri"/>
                        </a:rPr>
                        <a:t>CATEGORY</a:t>
                      </a:r>
                      <a:endParaRPr sz="12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540385">
                        <a:lnSpc>
                          <a:spcPts val="1365"/>
                        </a:lnSpc>
                      </a:pPr>
                      <a:r>
                        <a:rPr sz="1200" b="1">
                          <a:latin typeface="Calibri"/>
                          <a:cs typeface="Calibri"/>
                        </a:rPr>
                        <a:t>Q1:</a:t>
                      </a:r>
                      <a:r>
                        <a:rPr sz="1200" b="1" spc="-15">
                          <a:latin typeface="Calibri"/>
                          <a:cs typeface="Calibri"/>
                        </a:rPr>
                        <a:t> </a:t>
                      </a:r>
                      <a:r>
                        <a:rPr sz="1200" b="1">
                          <a:latin typeface="Calibri"/>
                          <a:cs typeface="Calibri"/>
                        </a:rPr>
                        <a:t>Jul,</a:t>
                      </a:r>
                      <a:r>
                        <a:rPr sz="1200" b="1" spc="-15">
                          <a:latin typeface="Calibri"/>
                          <a:cs typeface="Calibri"/>
                        </a:rPr>
                        <a:t> </a:t>
                      </a:r>
                      <a:r>
                        <a:rPr sz="1200" b="1">
                          <a:latin typeface="Calibri"/>
                          <a:cs typeface="Calibri"/>
                        </a:rPr>
                        <a:t>Aug,</a:t>
                      </a:r>
                      <a:r>
                        <a:rPr sz="1200" b="1" spc="-10">
                          <a:latin typeface="Calibri"/>
                          <a:cs typeface="Calibri"/>
                        </a:rPr>
                        <a:t> </a:t>
                      </a:r>
                      <a:r>
                        <a:rPr sz="1200" b="1" spc="-25">
                          <a:latin typeface="Calibri"/>
                          <a:cs typeface="Calibri"/>
                        </a:rPr>
                        <a:t>Sep</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3175" algn="ctr">
                        <a:lnSpc>
                          <a:spcPts val="1365"/>
                        </a:lnSpc>
                      </a:pPr>
                      <a:r>
                        <a:rPr sz="1200" b="1">
                          <a:latin typeface="Calibri"/>
                          <a:cs typeface="Calibri"/>
                        </a:rPr>
                        <a:t>Q2:</a:t>
                      </a:r>
                      <a:r>
                        <a:rPr sz="1200" b="1" spc="-10">
                          <a:latin typeface="Calibri"/>
                          <a:cs typeface="Calibri"/>
                        </a:rPr>
                        <a:t> </a:t>
                      </a:r>
                      <a:r>
                        <a:rPr sz="1200" b="1">
                          <a:latin typeface="Calibri"/>
                          <a:cs typeface="Calibri"/>
                        </a:rPr>
                        <a:t>Oct,</a:t>
                      </a:r>
                      <a:r>
                        <a:rPr sz="1200" b="1" spc="-5">
                          <a:latin typeface="Calibri"/>
                          <a:cs typeface="Calibri"/>
                        </a:rPr>
                        <a:t> </a:t>
                      </a:r>
                      <a:r>
                        <a:rPr sz="1200" b="1">
                          <a:latin typeface="Calibri"/>
                          <a:cs typeface="Calibri"/>
                        </a:rPr>
                        <a:t>Nov,</a:t>
                      </a:r>
                      <a:r>
                        <a:rPr sz="1200" b="1" spc="-10">
                          <a:latin typeface="Calibri"/>
                          <a:cs typeface="Calibri"/>
                        </a:rPr>
                        <a:t> </a:t>
                      </a:r>
                      <a:r>
                        <a:rPr sz="1200" b="1" spc="-25">
                          <a:latin typeface="Calibri"/>
                          <a:cs typeface="Calibri"/>
                        </a:rPr>
                        <a:t>Dec</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270" algn="ctr">
                        <a:lnSpc>
                          <a:spcPts val="1365"/>
                        </a:lnSpc>
                      </a:pPr>
                      <a:r>
                        <a:rPr sz="1200" b="1">
                          <a:latin typeface="Calibri"/>
                          <a:cs typeface="Calibri"/>
                        </a:rPr>
                        <a:t>Q3:</a:t>
                      </a:r>
                      <a:r>
                        <a:rPr sz="1200" b="1" spc="-10">
                          <a:latin typeface="Calibri"/>
                          <a:cs typeface="Calibri"/>
                        </a:rPr>
                        <a:t> </a:t>
                      </a:r>
                      <a:r>
                        <a:rPr sz="1200" b="1">
                          <a:latin typeface="Calibri"/>
                          <a:cs typeface="Calibri"/>
                        </a:rPr>
                        <a:t>Jan,</a:t>
                      </a:r>
                      <a:r>
                        <a:rPr sz="1200" b="1" spc="-5">
                          <a:latin typeface="Calibri"/>
                          <a:cs typeface="Calibri"/>
                        </a:rPr>
                        <a:t> </a:t>
                      </a:r>
                      <a:r>
                        <a:rPr sz="1200" b="1">
                          <a:latin typeface="Calibri"/>
                          <a:cs typeface="Calibri"/>
                        </a:rPr>
                        <a:t>Feb,</a:t>
                      </a:r>
                      <a:r>
                        <a:rPr sz="1200" b="1" spc="-10">
                          <a:latin typeface="Calibri"/>
                          <a:cs typeface="Calibri"/>
                        </a:rPr>
                        <a:t> </a:t>
                      </a:r>
                      <a:r>
                        <a:rPr sz="1200" b="1" spc="-25">
                          <a:latin typeface="Calibri"/>
                          <a:cs typeface="Calibri"/>
                        </a:rPr>
                        <a:t>Mar</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270" algn="ctr">
                        <a:lnSpc>
                          <a:spcPts val="1365"/>
                        </a:lnSpc>
                      </a:pPr>
                      <a:r>
                        <a:rPr sz="1200" b="1">
                          <a:latin typeface="Calibri"/>
                          <a:cs typeface="Calibri"/>
                        </a:rPr>
                        <a:t>Q4:</a:t>
                      </a:r>
                      <a:r>
                        <a:rPr sz="1200" b="1" spc="-10">
                          <a:latin typeface="Calibri"/>
                          <a:cs typeface="Calibri"/>
                        </a:rPr>
                        <a:t> </a:t>
                      </a:r>
                      <a:r>
                        <a:rPr sz="1200" b="1">
                          <a:latin typeface="Calibri"/>
                          <a:cs typeface="Calibri"/>
                        </a:rPr>
                        <a:t>Apr,</a:t>
                      </a:r>
                      <a:r>
                        <a:rPr sz="1200" b="1" spc="-5">
                          <a:latin typeface="Calibri"/>
                          <a:cs typeface="Calibri"/>
                        </a:rPr>
                        <a:t> </a:t>
                      </a:r>
                      <a:r>
                        <a:rPr sz="1200" b="1">
                          <a:latin typeface="Calibri"/>
                          <a:cs typeface="Calibri"/>
                        </a:rPr>
                        <a:t>May,</a:t>
                      </a:r>
                      <a:r>
                        <a:rPr sz="1200" b="1" spc="-5">
                          <a:latin typeface="Calibri"/>
                          <a:cs typeface="Calibri"/>
                        </a:rPr>
                        <a:t> </a:t>
                      </a:r>
                      <a:r>
                        <a:rPr sz="1200" b="1" spc="-25">
                          <a:latin typeface="Calibri"/>
                          <a:cs typeface="Calibri"/>
                        </a:rPr>
                        <a:t>Jun</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270" algn="ctr">
                        <a:lnSpc>
                          <a:spcPts val="1365"/>
                        </a:lnSpc>
                      </a:pPr>
                      <a:r>
                        <a:rPr sz="1200" b="1">
                          <a:latin typeface="Calibri"/>
                          <a:cs typeface="Calibri"/>
                        </a:rPr>
                        <a:t>Fiscal</a:t>
                      </a:r>
                      <a:r>
                        <a:rPr sz="1200" b="1" spc="-15">
                          <a:latin typeface="Calibri"/>
                          <a:cs typeface="Calibri"/>
                        </a:rPr>
                        <a:t> </a:t>
                      </a:r>
                      <a:r>
                        <a:rPr sz="1200" b="1">
                          <a:latin typeface="Calibri"/>
                          <a:cs typeface="Calibri"/>
                        </a:rPr>
                        <a:t>Year</a:t>
                      </a:r>
                      <a:r>
                        <a:rPr sz="1200" b="1" spc="-10">
                          <a:latin typeface="Calibri"/>
                          <a:cs typeface="Calibri"/>
                        </a:rPr>
                        <a:t> </a:t>
                      </a:r>
                      <a:r>
                        <a:rPr sz="1200" b="1">
                          <a:latin typeface="Calibri"/>
                          <a:cs typeface="Calibri"/>
                        </a:rPr>
                        <a:t>To</a:t>
                      </a:r>
                      <a:r>
                        <a:rPr sz="1200" b="1" spc="-10">
                          <a:latin typeface="Calibri"/>
                          <a:cs typeface="Calibri"/>
                        </a:rPr>
                        <a:t> </a:t>
                      </a:r>
                      <a:r>
                        <a:rPr sz="1200" b="1" spc="-20">
                          <a:latin typeface="Calibri"/>
                          <a:cs typeface="Calibri"/>
                        </a:rPr>
                        <a:t>Date</a:t>
                      </a:r>
                      <a:endParaRPr sz="12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02"/>
                  </a:ext>
                </a:extLst>
              </a:tr>
              <a:tr h="136695">
                <a:tc>
                  <a:txBody>
                    <a:bodyPr/>
                    <a:lstStyle/>
                    <a:p>
                      <a:pPr marL="11430" algn="ctr">
                        <a:lnSpc>
                          <a:spcPts val="1305"/>
                        </a:lnSpc>
                      </a:pPr>
                      <a:r>
                        <a:rPr sz="1100" spc="-25">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305"/>
                        </a:lnSpc>
                      </a:pPr>
                      <a:r>
                        <a:rPr sz="1100">
                          <a:latin typeface="Calibri"/>
                          <a:cs typeface="Calibri"/>
                        </a:rPr>
                        <a:t>Client </a:t>
                      </a:r>
                      <a:r>
                        <a:rPr sz="1100" spc="-10">
                          <a:latin typeface="Calibri"/>
                          <a:cs typeface="Calibri"/>
                        </a:rPr>
                        <a:t>Services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305"/>
                        </a:lnSpc>
                        <a:tabLst>
                          <a:tab pos="1445895" algn="l"/>
                        </a:tabLst>
                      </a:pPr>
                      <a:r>
                        <a:rPr sz="1100" spc="-50">
                          <a:latin typeface="Calibri"/>
                          <a:cs typeface="Calibri"/>
                        </a:rPr>
                        <a:t>$</a:t>
                      </a:r>
                      <a:r>
                        <a:rPr sz="1100">
                          <a:latin typeface="Calibri"/>
                          <a:cs typeface="Calibri"/>
                        </a:rPr>
                        <a:t>	</a:t>
                      </a:r>
                      <a:r>
                        <a:rPr sz="1100" spc="-10">
                          <a:latin typeface="Calibri"/>
                          <a:cs typeface="Calibri"/>
                        </a:rPr>
                        <a:t>13,750.05</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305"/>
                        </a:lnSpc>
                        <a:tabLst>
                          <a:tab pos="1445895" algn="l"/>
                        </a:tabLst>
                      </a:pPr>
                      <a:r>
                        <a:rPr sz="1100" spc="-50">
                          <a:latin typeface="Calibri"/>
                          <a:cs typeface="Calibri"/>
                        </a:rPr>
                        <a:t>$</a:t>
                      </a:r>
                      <a:r>
                        <a:rPr sz="1100">
                          <a:latin typeface="Calibri"/>
                          <a:cs typeface="Calibri"/>
                        </a:rPr>
                        <a:t>	</a:t>
                      </a:r>
                      <a:r>
                        <a:rPr sz="1100" spc="-10">
                          <a:latin typeface="Calibri"/>
                          <a:cs typeface="Calibri"/>
                        </a:rPr>
                        <a:t>14,740.61</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305"/>
                        </a:lnSpc>
                        <a:tabLst>
                          <a:tab pos="1445895" algn="l"/>
                        </a:tabLst>
                      </a:pPr>
                      <a:r>
                        <a:rPr sz="1100" spc="-50">
                          <a:latin typeface="Calibri"/>
                          <a:cs typeface="Calibri"/>
                        </a:rPr>
                        <a:t>$</a:t>
                      </a:r>
                      <a:r>
                        <a:rPr sz="1100">
                          <a:latin typeface="Calibri"/>
                          <a:cs typeface="Calibri"/>
                        </a:rPr>
                        <a:t>	</a:t>
                      </a:r>
                      <a:r>
                        <a:rPr sz="1100" spc="-10">
                          <a:latin typeface="Calibri"/>
                          <a:cs typeface="Calibri"/>
                        </a:rPr>
                        <a:t>16,084.81</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305"/>
                        </a:lnSpc>
                        <a:tabLst>
                          <a:tab pos="1445895" algn="l"/>
                        </a:tabLst>
                      </a:pPr>
                      <a:r>
                        <a:rPr sz="1100" spc="-50">
                          <a:latin typeface="Calibri"/>
                          <a:cs typeface="Calibri"/>
                        </a:rPr>
                        <a:t>$</a:t>
                      </a:r>
                      <a:r>
                        <a:rPr sz="1100">
                          <a:latin typeface="Calibri"/>
                          <a:cs typeface="Calibri"/>
                        </a:rPr>
                        <a:t>	</a:t>
                      </a:r>
                      <a:r>
                        <a:rPr sz="1100" spc="-10">
                          <a:latin typeface="Calibri"/>
                          <a:cs typeface="Calibri"/>
                        </a:rPr>
                        <a:t>44,575.47</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84936">
                <a:tc>
                  <a:txBody>
                    <a:bodyPr/>
                    <a:lstStyle/>
                    <a:p>
                      <a:pPr marL="11430" algn="ctr">
                        <a:lnSpc>
                          <a:spcPts val="1270"/>
                        </a:lnSpc>
                      </a:pPr>
                      <a:r>
                        <a:rPr sz="1100" spc="-25">
                          <a:latin typeface="Calibri"/>
                          <a:cs typeface="Calibri"/>
                        </a:rPr>
                        <a:t>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Nutrition</a:t>
                      </a:r>
                      <a:r>
                        <a:rPr sz="1100" spc="-5">
                          <a:latin typeface="Calibri"/>
                          <a:cs typeface="Calibri"/>
                        </a:rPr>
                        <a:t> </a:t>
                      </a:r>
                      <a:r>
                        <a:rPr sz="1100" spc="-10">
                          <a:latin typeface="Calibri"/>
                          <a:cs typeface="Calibri"/>
                        </a:rPr>
                        <a:t>Services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21,607.22</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23,163.82</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25,276.13</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70,047.17</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84936">
                <a:tc>
                  <a:txBody>
                    <a:bodyPr/>
                    <a:lstStyle/>
                    <a:p>
                      <a:pPr marL="11430" algn="ctr">
                        <a:lnSpc>
                          <a:spcPts val="1270"/>
                        </a:lnSpc>
                      </a:pPr>
                      <a:r>
                        <a:rPr sz="1100" spc="-25">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Breastfeeding</a:t>
                      </a:r>
                      <a:r>
                        <a:rPr sz="1100" spc="-35">
                          <a:latin typeface="Calibri"/>
                          <a:cs typeface="Calibri"/>
                        </a:rPr>
                        <a:t> </a:t>
                      </a:r>
                      <a:r>
                        <a:rPr sz="1100" spc="-10">
                          <a:latin typeface="Calibri"/>
                          <a:cs typeface="Calibri"/>
                        </a:rPr>
                        <a:t>Promotion</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11,785.75</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12,634.82</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13,786.98</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12065" algn="ctr">
                        <a:lnSpc>
                          <a:spcPts val="1270"/>
                        </a:lnSpc>
                        <a:tabLst>
                          <a:tab pos="1445895" algn="l"/>
                        </a:tabLst>
                      </a:pPr>
                      <a:r>
                        <a:rPr sz="1100" spc="-50">
                          <a:latin typeface="Calibri"/>
                          <a:cs typeface="Calibri"/>
                        </a:rPr>
                        <a:t>$</a:t>
                      </a:r>
                      <a:r>
                        <a:rPr sz="1100">
                          <a:latin typeface="Calibri"/>
                          <a:cs typeface="Calibri"/>
                        </a:rPr>
                        <a:t>	</a:t>
                      </a:r>
                      <a:r>
                        <a:rPr sz="1100" spc="-10">
                          <a:latin typeface="Calibri"/>
                          <a:cs typeface="Calibri"/>
                        </a:rPr>
                        <a:t>38,207.55</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87782">
                <a:tc>
                  <a:txBody>
                    <a:bodyPr/>
                    <a:lstStyle/>
                    <a:p>
                      <a:pPr marL="11430" algn="ctr">
                        <a:lnSpc>
                          <a:spcPts val="1210"/>
                        </a:lnSpc>
                      </a:pPr>
                      <a:r>
                        <a:rPr sz="1100" spc="-25">
                          <a:latin typeface="Calibri"/>
                          <a:cs typeface="Calibri"/>
                        </a:rPr>
                        <a:t>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3495">
                        <a:lnSpc>
                          <a:spcPts val="1210"/>
                        </a:lnSpc>
                      </a:pPr>
                      <a:r>
                        <a:rPr sz="1100">
                          <a:latin typeface="Calibri"/>
                          <a:cs typeface="Calibri"/>
                        </a:rPr>
                        <a:t>General</a:t>
                      </a:r>
                      <a:r>
                        <a:rPr sz="1100" spc="-35">
                          <a:latin typeface="Calibri"/>
                          <a:cs typeface="Calibri"/>
                        </a:rPr>
                        <a:t> </a:t>
                      </a:r>
                      <a:r>
                        <a:rPr sz="1100" spc="-10">
                          <a:latin typeface="Calibri"/>
                          <a:cs typeface="Calibri"/>
                        </a:rPr>
                        <a:t>Administration</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12065" algn="ctr">
                        <a:lnSpc>
                          <a:spcPts val="1210"/>
                        </a:lnSpc>
                        <a:tabLst>
                          <a:tab pos="1445895" algn="l"/>
                        </a:tabLst>
                      </a:pPr>
                      <a:r>
                        <a:rPr sz="1100" spc="-50">
                          <a:latin typeface="Calibri"/>
                          <a:cs typeface="Calibri"/>
                        </a:rPr>
                        <a:t>$</a:t>
                      </a:r>
                      <a:r>
                        <a:rPr sz="1100">
                          <a:latin typeface="Calibri"/>
                          <a:cs typeface="Calibri"/>
                        </a:rPr>
                        <a:t>	</a:t>
                      </a:r>
                      <a:r>
                        <a:rPr sz="1100" spc="-10">
                          <a:latin typeface="Calibri"/>
                          <a:cs typeface="Calibri"/>
                        </a:rPr>
                        <a:t>22,261.98</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12065" algn="ctr">
                        <a:lnSpc>
                          <a:spcPts val="1210"/>
                        </a:lnSpc>
                        <a:tabLst>
                          <a:tab pos="1445895" algn="l"/>
                        </a:tabLst>
                      </a:pPr>
                      <a:r>
                        <a:rPr sz="1100" spc="-50">
                          <a:latin typeface="Calibri"/>
                          <a:cs typeface="Calibri"/>
                        </a:rPr>
                        <a:t>$</a:t>
                      </a:r>
                      <a:r>
                        <a:rPr sz="1100">
                          <a:latin typeface="Calibri"/>
                          <a:cs typeface="Calibri"/>
                        </a:rPr>
                        <a:t>	</a:t>
                      </a:r>
                      <a:r>
                        <a:rPr sz="1100" spc="-10">
                          <a:latin typeface="Calibri"/>
                          <a:cs typeface="Calibri"/>
                        </a:rPr>
                        <a:t>23,865.75</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12065" algn="ctr">
                        <a:lnSpc>
                          <a:spcPts val="1210"/>
                        </a:lnSpc>
                        <a:tabLst>
                          <a:tab pos="1445895" algn="l"/>
                        </a:tabLst>
                      </a:pPr>
                      <a:r>
                        <a:rPr sz="1100" spc="-50">
                          <a:latin typeface="Calibri"/>
                          <a:cs typeface="Calibri"/>
                        </a:rPr>
                        <a:t>$</a:t>
                      </a:r>
                      <a:r>
                        <a:rPr sz="1100">
                          <a:latin typeface="Calibri"/>
                          <a:cs typeface="Calibri"/>
                        </a:rPr>
                        <a:t>	</a:t>
                      </a:r>
                      <a:r>
                        <a:rPr sz="1100" spc="-10">
                          <a:latin typeface="Calibri"/>
                          <a:cs typeface="Calibri"/>
                        </a:rPr>
                        <a:t>26,042.08</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12065" algn="ctr">
                        <a:lnSpc>
                          <a:spcPts val="1210"/>
                        </a:lnSpc>
                        <a:tabLst>
                          <a:tab pos="1445895" algn="l"/>
                        </a:tabLst>
                      </a:pPr>
                      <a:r>
                        <a:rPr sz="1100" spc="-50">
                          <a:latin typeface="Calibri"/>
                          <a:cs typeface="Calibri"/>
                        </a:rPr>
                        <a:t>$</a:t>
                      </a:r>
                      <a:r>
                        <a:rPr sz="1100">
                          <a:latin typeface="Calibri"/>
                          <a:cs typeface="Calibri"/>
                        </a:rPr>
                        <a:t>	</a:t>
                      </a:r>
                      <a:r>
                        <a:rPr sz="1100" spc="-10">
                          <a:latin typeface="Calibri"/>
                          <a:cs typeface="Calibri"/>
                        </a:rPr>
                        <a:t>72,169.81</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r h="187782">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62405">
                        <a:lnSpc>
                          <a:spcPts val="1220"/>
                        </a:lnSpc>
                      </a:pPr>
                      <a:r>
                        <a:rPr sz="1100" b="1">
                          <a:latin typeface="Calibri"/>
                          <a:cs typeface="Calibri"/>
                        </a:rPr>
                        <a:t>TOTAL WIC </a:t>
                      </a:r>
                      <a:r>
                        <a:rPr sz="1100" b="1" spc="-10">
                          <a:latin typeface="Calibri"/>
                          <a:cs typeface="Calibri"/>
                        </a:rPr>
                        <a:t>PROGRAM</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71120">
                        <a:lnSpc>
                          <a:spcPts val="1220"/>
                        </a:lnSpc>
                        <a:tabLst>
                          <a:tab pos="1889760"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12065" algn="ctr">
                        <a:lnSpc>
                          <a:spcPts val="1220"/>
                        </a:lnSpc>
                        <a:tabLst>
                          <a:tab pos="1445895" algn="l"/>
                        </a:tabLst>
                      </a:pPr>
                      <a:r>
                        <a:rPr sz="1100" spc="-50">
                          <a:latin typeface="Calibri"/>
                          <a:cs typeface="Calibri"/>
                        </a:rPr>
                        <a:t>$</a:t>
                      </a:r>
                      <a:r>
                        <a:rPr sz="1100">
                          <a:latin typeface="Calibri"/>
                          <a:cs typeface="Calibri"/>
                        </a:rPr>
                        <a:t>	</a:t>
                      </a:r>
                      <a:r>
                        <a:rPr sz="1100" spc="-10">
                          <a:latin typeface="Calibri"/>
                          <a:cs typeface="Calibri"/>
                        </a:rPr>
                        <a:t>69,405.00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92D050"/>
                    </a:solidFill>
                  </a:tcPr>
                </a:tc>
                <a:tc>
                  <a:txBody>
                    <a:bodyPr/>
                    <a:lstStyle/>
                    <a:p>
                      <a:pPr marL="12065" algn="ctr">
                        <a:lnSpc>
                          <a:spcPts val="1220"/>
                        </a:lnSpc>
                        <a:tabLst>
                          <a:tab pos="1445895" algn="l"/>
                        </a:tabLst>
                      </a:pPr>
                      <a:r>
                        <a:rPr sz="1100" spc="-50">
                          <a:latin typeface="Calibri"/>
                          <a:cs typeface="Calibri"/>
                        </a:rPr>
                        <a:t>$</a:t>
                      </a:r>
                      <a:r>
                        <a:rPr sz="1100">
                          <a:latin typeface="Calibri"/>
                          <a:cs typeface="Calibri"/>
                        </a:rPr>
                        <a:t>	</a:t>
                      </a:r>
                      <a:r>
                        <a:rPr sz="1100" spc="-10">
                          <a:latin typeface="Calibri"/>
                          <a:cs typeface="Calibri"/>
                        </a:rPr>
                        <a:t>74,405.00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92D050"/>
                    </a:solidFill>
                  </a:tcPr>
                </a:tc>
                <a:tc>
                  <a:txBody>
                    <a:bodyPr/>
                    <a:lstStyle/>
                    <a:p>
                      <a:pPr marL="12065" algn="ctr">
                        <a:lnSpc>
                          <a:spcPts val="1220"/>
                        </a:lnSpc>
                        <a:tabLst>
                          <a:tab pos="1445895" algn="l"/>
                        </a:tabLst>
                      </a:pPr>
                      <a:r>
                        <a:rPr sz="1100" spc="-50">
                          <a:latin typeface="Calibri"/>
                          <a:cs typeface="Calibri"/>
                        </a:rPr>
                        <a:t>$</a:t>
                      </a:r>
                      <a:r>
                        <a:rPr sz="1100">
                          <a:latin typeface="Calibri"/>
                          <a:cs typeface="Calibri"/>
                        </a:rPr>
                        <a:t>	</a:t>
                      </a:r>
                      <a:r>
                        <a:rPr sz="1100" spc="-10">
                          <a:latin typeface="Calibri"/>
                          <a:cs typeface="Calibri"/>
                        </a:rPr>
                        <a:t>81,190.00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92D050"/>
                    </a:solidFill>
                  </a:tcPr>
                </a:tc>
                <a:tc>
                  <a:txBody>
                    <a:bodyPr/>
                    <a:lstStyle/>
                    <a:p>
                      <a:pPr marL="9525" algn="ctr">
                        <a:lnSpc>
                          <a:spcPts val="1220"/>
                        </a:lnSpc>
                        <a:tabLst>
                          <a:tab pos="1376045" algn="l"/>
                        </a:tabLst>
                      </a:pPr>
                      <a:r>
                        <a:rPr sz="1100" spc="-50">
                          <a:latin typeface="Calibri"/>
                          <a:cs typeface="Calibri"/>
                        </a:rPr>
                        <a:t>$</a:t>
                      </a:r>
                      <a:r>
                        <a:rPr sz="1100">
                          <a:latin typeface="Calibri"/>
                          <a:cs typeface="Calibri"/>
                        </a:rPr>
                        <a:t>	</a:t>
                      </a:r>
                      <a:r>
                        <a:rPr sz="1100" spc="-10">
                          <a:latin typeface="Calibri"/>
                          <a:cs typeface="Calibri"/>
                        </a:rPr>
                        <a:t>225,000.00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92D050"/>
                    </a:solidFill>
                  </a:tcPr>
                </a:tc>
                <a:extLst>
                  <a:ext uri="{0D108BD9-81ED-4DB2-BD59-A6C34878D82A}">
                    <a16:rowId xmlns:a16="http://schemas.microsoft.com/office/drawing/2014/main" val="10007"/>
                  </a:ext>
                </a:extLst>
              </a:tr>
              <a:tr h="184936">
                <a:tc>
                  <a:txBody>
                    <a:bodyPr/>
                    <a:lstStyle/>
                    <a:p>
                      <a:pPr marL="11430" algn="ctr">
                        <a:lnSpc>
                          <a:spcPts val="1270"/>
                        </a:lnSpc>
                      </a:pPr>
                      <a:r>
                        <a:rPr sz="1100" b="1" spc="-25">
                          <a:latin typeface="Calibri"/>
                          <a:cs typeface="Calibri"/>
                        </a:rPr>
                        <a:t>D.</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gridSpan="6">
                  <a:txBody>
                    <a:bodyPr/>
                    <a:lstStyle/>
                    <a:p>
                      <a:pPr marL="23495">
                        <a:lnSpc>
                          <a:spcPts val="1270"/>
                        </a:lnSpc>
                      </a:pPr>
                      <a:r>
                        <a:rPr sz="1100" b="1" spc="-10">
                          <a:latin typeface="Calibri"/>
                          <a:cs typeface="Calibri"/>
                        </a:rPr>
                        <a:t>CERTIFICATE</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1333250">
                <a:tc gridSpan="7">
                  <a:txBody>
                    <a:bodyPr/>
                    <a:lstStyle/>
                    <a:p>
                      <a:pPr marL="23495" marR="2586990">
                        <a:lnSpc>
                          <a:spcPct val="108800"/>
                        </a:lnSpc>
                        <a:spcBef>
                          <a:spcPts val="695"/>
                        </a:spcBef>
                      </a:pPr>
                      <a:r>
                        <a:rPr sz="1100">
                          <a:latin typeface="Calibri"/>
                          <a:cs typeface="Calibri"/>
                        </a:rPr>
                        <a:t>I</a:t>
                      </a:r>
                      <a:r>
                        <a:rPr sz="1100" spc="-10">
                          <a:latin typeface="Calibri"/>
                          <a:cs typeface="Calibri"/>
                        </a:rPr>
                        <a:t> </a:t>
                      </a:r>
                      <a:r>
                        <a:rPr sz="1100">
                          <a:latin typeface="Calibri"/>
                          <a:cs typeface="Calibri"/>
                        </a:rPr>
                        <a:t>certify</a:t>
                      </a:r>
                      <a:r>
                        <a:rPr sz="1100" spc="-5">
                          <a:latin typeface="Calibri"/>
                          <a:cs typeface="Calibri"/>
                        </a:rPr>
                        <a:t> </a:t>
                      </a:r>
                      <a:r>
                        <a:rPr sz="1100">
                          <a:latin typeface="Calibri"/>
                          <a:cs typeface="Calibri"/>
                        </a:rPr>
                        <a:t>to</a:t>
                      </a:r>
                      <a:r>
                        <a:rPr sz="1100" spc="5">
                          <a:latin typeface="Calibri"/>
                          <a:cs typeface="Calibri"/>
                        </a:rPr>
                        <a:t> </a:t>
                      </a:r>
                      <a:r>
                        <a:rPr sz="1100">
                          <a:latin typeface="Calibri"/>
                          <a:cs typeface="Calibri"/>
                        </a:rPr>
                        <a:t>the best of my</a:t>
                      </a:r>
                      <a:r>
                        <a:rPr sz="1100" spc="-10">
                          <a:latin typeface="Calibri"/>
                          <a:cs typeface="Calibri"/>
                        </a:rPr>
                        <a:t> </a:t>
                      </a:r>
                      <a:r>
                        <a:rPr sz="1100">
                          <a:latin typeface="Calibri"/>
                          <a:cs typeface="Calibri"/>
                        </a:rPr>
                        <a:t>knowledge and</a:t>
                      </a:r>
                      <a:r>
                        <a:rPr sz="1100" spc="-15">
                          <a:latin typeface="Calibri"/>
                          <a:cs typeface="Calibri"/>
                        </a:rPr>
                        <a:t> </a:t>
                      </a:r>
                      <a:r>
                        <a:rPr sz="1100">
                          <a:latin typeface="Calibri"/>
                          <a:cs typeface="Calibri"/>
                        </a:rPr>
                        <a:t>belief that the report is true,</a:t>
                      </a:r>
                      <a:r>
                        <a:rPr sz="1100" spc="-5">
                          <a:latin typeface="Calibri"/>
                          <a:cs typeface="Calibri"/>
                        </a:rPr>
                        <a:t> </a:t>
                      </a:r>
                      <a:r>
                        <a:rPr sz="1100">
                          <a:latin typeface="Calibri"/>
                          <a:cs typeface="Calibri"/>
                        </a:rPr>
                        <a:t>complete and</a:t>
                      </a:r>
                      <a:r>
                        <a:rPr sz="1100" spc="-10">
                          <a:latin typeface="Calibri"/>
                          <a:cs typeface="Calibri"/>
                        </a:rPr>
                        <a:t> </a:t>
                      </a:r>
                      <a:r>
                        <a:rPr sz="1100">
                          <a:latin typeface="Calibri"/>
                          <a:cs typeface="Calibri"/>
                        </a:rPr>
                        <a:t>accurate,</a:t>
                      </a:r>
                      <a:r>
                        <a:rPr sz="1100" spc="-5">
                          <a:latin typeface="Calibri"/>
                          <a:cs typeface="Calibri"/>
                        </a:rPr>
                        <a:t> </a:t>
                      </a:r>
                      <a:r>
                        <a:rPr sz="1100">
                          <a:latin typeface="Calibri"/>
                          <a:cs typeface="Calibri"/>
                        </a:rPr>
                        <a:t>and</a:t>
                      </a:r>
                      <a:r>
                        <a:rPr sz="1100" spc="-10">
                          <a:latin typeface="Calibri"/>
                          <a:cs typeface="Calibri"/>
                        </a:rPr>
                        <a:t> </a:t>
                      </a:r>
                      <a:r>
                        <a:rPr sz="1100">
                          <a:latin typeface="Calibri"/>
                          <a:cs typeface="Calibri"/>
                        </a:rPr>
                        <a:t>the</a:t>
                      </a:r>
                      <a:r>
                        <a:rPr sz="1100" spc="-5">
                          <a:latin typeface="Calibri"/>
                          <a:cs typeface="Calibri"/>
                        </a:rPr>
                        <a:t> </a:t>
                      </a:r>
                      <a:r>
                        <a:rPr sz="1100">
                          <a:latin typeface="Calibri"/>
                          <a:cs typeface="Calibri"/>
                        </a:rPr>
                        <a:t>expenditures, disbursements</a:t>
                      </a:r>
                      <a:r>
                        <a:rPr sz="1100" spc="-5">
                          <a:latin typeface="Calibri"/>
                          <a:cs typeface="Calibri"/>
                        </a:rPr>
                        <a:t> </a:t>
                      </a:r>
                      <a:r>
                        <a:rPr sz="1100">
                          <a:latin typeface="Calibri"/>
                          <a:cs typeface="Calibri"/>
                        </a:rPr>
                        <a:t>and</a:t>
                      </a:r>
                      <a:r>
                        <a:rPr sz="1100" spc="-10">
                          <a:latin typeface="Calibri"/>
                          <a:cs typeface="Calibri"/>
                        </a:rPr>
                        <a:t> </a:t>
                      </a:r>
                      <a:r>
                        <a:rPr sz="1100">
                          <a:latin typeface="Calibri"/>
                          <a:cs typeface="Calibri"/>
                        </a:rPr>
                        <a:t>cash</a:t>
                      </a:r>
                      <a:r>
                        <a:rPr sz="1100" spc="-10">
                          <a:latin typeface="Calibri"/>
                          <a:cs typeface="Calibri"/>
                        </a:rPr>
                        <a:t> </a:t>
                      </a:r>
                      <a:r>
                        <a:rPr sz="1100">
                          <a:latin typeface="Calibri"/>
                          <a:cs typeface="Calibri"/>
                        </a:rPr>
                        <a:t>receipts</a:t>
                      </a:r>
                      <a:r>
                        <a:rPr sz="1100" spc="-5">
                          <a:latin typeface="Calibri"/>
                          <a:cs typeface="Calibri"/>
                        </a:rPr>
                        <a:t> </a:t>
                      </a:r>
                      <a:r>
                        <a:rPr sz="1100">
                          <a:latin typeface="Calibri"/>
                          <a:cs typeface="Calibri"/>
                        </a:rPr>
                        <a:t>are for</a:t>
                      </a:r>
                      <a:r>
                        <a:rPr sz="1100" spc="5">
                          <a:latin typeface="Calibri"/>
                          <a:cs typeface="Calibri"/>
                        </a:rPr>
                        <a:t> </a:t>
                      </a:r>
                      <a:r>
                        <a:rPr sz="1100">
                          <a:latin typeface="Calibri"/>
                          <a:cs typeface="Calibri"/>
                        </a:rPr>
                        <a:t>the purposes</a:t>
                      </a:r>
                      <a:r>
                        <a:rPr sz="1100" spc="-5">
                          <a:latin typeface="Calibri"/>
                          <a:cs typeface="Calibri"/>
                        </a:rPr>
                        <a:t> </a:t>
                      </a:r>
                      <a:r>
                        <a:rPr sz="1100">
                          <a:latin typeface="Calibri"/>
                          <a:cs typeface="Calibri"/>
                        </a:rPr>
                        <a:t>and</a:t>
                      </a:r>
                      <a:r>
                        <a:rPr sz="1100" spc="-10">
                          <a:latin typeface="Calibri"/>
                          <a:cs typeface="Calibri"/>
                        </a:rPr>
                        <a:t> </a:t>
                      </a:r>
                      <a:r>
                        <a:rPr sz="1100">
                          <a:latin typeface="Calibri"/>
                          <a:cs typeface="Calibri"/>
                        </a:rPr>
                        <a:t>objectives</a:t>
                      </a:r>
                      <a:r>
                        <a:rPr sz="1100" spc="-5">
                          <a:latin typeface="Calibri"/>
                          <a:cs typeface="Calibri"/>
                        </a:rPr>
                        <a:t> </a:t>
                      </a:r>
                      <a:r>
                        <a:rPr sz="1100">
                          <a:latin typeface="Calibri"/>
                          <a:cs typeface="Calibri"/>
                        </a:rPr>
                        <a:t>set</a:t>
                      </a:r>
                      <a:r>
                        <a:rPr sz="1100" spc="5">
                          <a:latin typeface="Calibri"/>
                          <a:cs typeface="Calibri"/>
                        </a:rPr>
                        <a:t> </a:t>
                      </a:r>
                      <a:r>
                        <a:rPr sz="1100" spc="-10">
                          <a:latin typeface="Calibri"/>
                          <a:cs typeface="Calibri"/>
                        </a:rPr>
                        <a:t>forth </a:t>
                      </a:r>
                      <a:r>
                        <a:rPr sz="1100">
                          <a:latin typeface="Calibri"/>
                          <a:cs typeface="Calibri"/>
                        </a:rPr>
                        <a:t>in</a:t>
                      </a:r>
                      <a:r>
                        <a:rPr sz="1100" spc="-10">
                          <a:latin typeface="Calibri"/>
                          <a:cs typeface="Calibri"/>
                        </a:rPr>
                        <a:t> </a:t>
                      </a:r>
                      <a:r>
                        <a:rPr sz="1100">
                          <a:latin typeface="Calibri"/>
                          <a:cs typeface="Calibri"/>
                        </a:rPr>
                        <a:t>the terms</a:t>
                      </a:r>
                      <a:r>
                        <a:rPr sz="1100" spc="5">
                          <a:latin typeface="Calibri"/>
                          <a:cs typeface="Calibri"/>
                        </a:rPr>
                        <a:t> </a:t>
                      </a:r>
                      <a:r>
                        <a:rPr sz="1100">
                          <a:latin typeface="Calibri"/>
                          <a:cs typeface="Calibri"/>
                        </a:rPr>
                        <a:t>and</a:t>
                      </a:r>
                      <a:r>
                        <a:rPr sz="1100" spc="-10">
                          <a:latin typeface="Calibri"/>
                          <a:cs typeface="Calibri"/>
                        </a:rPr>
                        <a:t> </a:t>
                      </a:r>
                      <a:r>
                        <a:rPr sz="1100">
                          <a:latin typeface="Calibri"/>
                          <a:cs typeface="Calibri"/>
                        </a:rPr>
                        <a:t>conditions</a:t>
                      </a:r>
                      <a:r>
                        <a:rPr sz="1100" spc="5">
                          <a:latin typeface="Calibri"/>
                          <a:cs typeface="Calibri"/>
                        </a:rPr>
                        <a:t> </a:t>
                      </a:r>
                      <a:r>
                        <a:rPr sz="1100">
                          <a:latin typeface="Calibri"/>
                          <a:cs typeface="Calibri"/>
                        </a:rPr>
                        <a:t>of the</a:t>
                      </a:r>
                      <a:r>
                        <a:rPr sz="1100" spc="5">
                          <a:latin typeface="Calibri"/>
                          <a:cs typeface="Calibri"/>
                        </a:rPr>
                        <a:t> </a:t>
                      </a:r>
                      <a:r>
                        <a:rPr sz="1100">
                          <a:latin typeface="Calibri"/>
                          <a:cs typeface="Calibri"/>
                        </a:rPr>
                        <a:t>federal award. I</a:t>
                      </a:r>
                      <a:r>
                        <a:rPr sz="1100" spc="-5">
                          <a:latin typeface="Calibri"/>
                          <a:cs typeface="Calibri"/>
                        </a:rPr>
                        <a:t> </a:t>
                      </a:r>
                      <a:r>
                        <a:rPr sz="1100">
                          <a:latin typeface="Calibri"/>
                          <a:cs typeface="Calibri"/>
                        </a:rPr>
                        <a:t>am</a:t>
                      </a:r>
                      <a:r>
                        <a:rPr sz="1100" spc="10">
                          <a:latin typeface="Calibri"/>
                          <a:cs typeface="Calibri"/>
                        </a:rPr>
                        <a:t> </a:t>
                      </a:r>
                      <a:r>
                        <a:rPr sz="1100">
                          <a:latin typeface="Calibri"/>
                          <a:cs typeface="Calibri"/>
                        </a:rPr>
                        <a:t>aware that</a:t>
                      </a:r>
                      <a:r>
                        <a:rPr sz="1100" spc="10">
                          <a:latin typeface="Calibri"/>
                          <a:cs typeface="Calibri"/>
                        </a:rPr>
                        <a:t> </a:t>
                      </a:r>
                      <a:r>
                        <a:rPr sz="1100">
                          <a:latin typeface="Calibri"/>
                          <a:cs typeface="Calibri"/>
                        </a:rPr>
                        <a:t>any</a:t>
                      </a:r>
                      <a:r>
                        <a:rPr sz="1100" spc="-5">
                          <a:latin typeface="Calibri"/>
                          <a:cs typeface="Calibri"/>
                        </a:rPr>
                        <a:t> </a:t>
                      </a:r>
                      <a:r>
                        <a:rPr sz="1100">
                          <a:latin typeface="Calibri"/>
                          <a:cs typeface="Calibri"/>
                        </a:rPr>
                        <a:t>false,</a:t>
                      </a:r>
                      <a:r>
                        <a:rPr sz="1100" spc="5">
                          <a:latin typeface="Calibri"/>
                          <a:cs typeface="Calibri"/>
                        </a:rPr>
                        <a:t> </a:t>
                      </a:r>
                      <a:r>
                        <a:rPr sz="1100">
                          <a:latin typeface="Calibri"/>
                          <a:cs typeface="Calibri"/>
                        </a:rPr>
                        <a:t>fictitious or</a:t>
                      </a:r>
                      <a:r>
                        <a:rPr sz="1100" spc="10">
                          <a:latin typeface="Calibri"/>
                          <a:cs typeface="Calibri"/>
                        </a:rPr>
                        <a:t> </a:t>
                      </a:r>
                      <a:r>
                        <a:rPr sz="1100">
                          <a:latin typeface="Calibri"/>
                          <a:cs typeface="Calibri"/>
                        </a:rPr>
                        <a:t>fraudulent</a:t>
                      </a:r>
                      <a:r>
                        <a:rPr sz="1100" spc="10">
                          <a:latin typeface="Calibri"/>
                          <a:cs typeface="Calibri"/>
                        </a:rPr>
                        <a:t> </a:t>
                      </a:r>
                      <a:r>
                        <a:rPr sz="1100">
                          <a:latin typeface="Calibri"/>
                          <a:cs typeface="Calibri"/>
                        </a:rPr>
                        <a:t>information, or</a:t>
                      </a:r>
                      <a:r>
                        <a:rPr sz="1100" spc="15">
                          <a:latin typeface="Calibri"/>
                          <a:cs typeface="Calibri"/>
                        </a:rPr>
                        <a:t> </a:t>
                      </a:r>
                      <a:r>
                        <a:rPr sz="1100">
                          <a:latin typeface="Calibri"/>
                          <a:cs typeface="Calibri"/>
                        </a:rPr>
                        <a:t>the omission</a:t>
                      </a:r>
                      <a:r>
                        <a:rPr sz="1100" spc="-5">
                          <a:latin typeface="Calibri"/>
                          <a:cs typeface="Calibri"/>
                        </a:rPr>
                        <a:t> </a:t>
                      </a:r>
                      <a:r>
                        <a:rPr sz="1100">
                          <a:latin typeface="Calibri"/>
                          <a:cs typeface="Calibri"/>
                        </a:rPr>
                        <a:t>of any material fact,</a:t>
                      </a:r>
                      <a:r>
                        <a:rPr sz="1100" spc="5">
                          <a:latin typeface="Calibri"/>
                          <a:cs typeface="Calibri"/>
                        </a:rPr>
                        <a:t> </a:t>
                      </a:r>
                      <a:r>
                        <a:rPr sz="1100">
                          <a:latin typeface="Calibri"/>
                          <a:cs typeface="Calibri"/>
                        </a:rPr>
                        <a:t>may</a:t>
                      </a:r>
                      <a:r>
                        <a:rPr sz="1100" spc="-5">
                          <a:latin typeface="Calibri"/>
                          <a:cs typeface="Calibri"/>
                        </a:rPr>
                        <a:t> </a:t>
                      </a:r>
                      <a:r>
                        <a:rPr sz="1100">
                          <a:latin typeface="Calibri"/>
                          <a:cs typeface="Calibri"/>
                        </a:rPr>
                        <a:t>subject</a:t>
                      </a:r>
                      <a:r>
                        <a:rPr sz="1100" spc="10">
                          <a:latin typeface="Calibri"/>
                          <a:cs typeface="Calibri"/>
                        </a:rPr>
                        <a:t> </a:t>
                      </a:r>
                      <a:r>
                        <a:rPr sz="1100">
                          <a:latin typeface="Calibri"/>
                          <a:cs typeface="Calibri"/>
                        </a:rPr>
                        <a:t>me to</a:t>
                      </a:r>
                      <a:r>
                        <a:rPr sz="1100" spc="15">
                          <a:latin typeface="Calibri"/>
                          <a:cs typeface="Calibri"/>
                        </a:rPr>
                        <a:t> </a:t>
                      </a:r>
                      <a:r>
                        <a:rPr sz="1100">
                          <a:latin typeface="Calibri"/>
                          <a:cs typeface="Calibri"/>
                        </a:rPr>
                        <a:t>criminal, civil </a:t>
                      </a:r>
                      <a:r>
                        <a:rPr sz="1100" spc="-25">
                          <a:latin typeface="Calibri"/>
                          <a:cs typeface="Calibri"/>
                        </a:rPr>
                        <a:t>or </a:t>
                      </a:r>
                      <a:r>
                        <a:rPr sz="1100">
                          <a:latin typeface="Calibri"/>
                          <a:cs typeface="Calibri"/>
                        </a:rPr>
                        <a:t>administrative</a:t>
                      </a:r>
                      <a:r>
                        <a:rPr sz="1100" spc="-5">
                          <a:latin typeface="Calibri"/>
                          <a:cs typeface="Calibri"/>
                        </a:rPr>
                        <a:t> </a:t>
                      </a:r>
                      <a:r>
                        <a:rPr sz="1100">
                          <a:latin typeface="Calibri"/>
                          <a:cs typeface="Calibri"/>
                        </a:rPr>
                        <a:t>penalties for</a:t>
                      </a:r>
                      <a:r>
                        <a:rPr sz="1100" spc="10">
                          <a:latin typeface="Calibri"/>
                          <a:cs typeface="Calibri"/>
                        </a:rPr>
                        <a:t> </a:t>
                      </a:r>
                      <a:r>
                        <a:rPr sz="1100">
                          <a:latin typeface="Calibri"/>
                          <a:cs typeface="Calibri"/>
                        </a:rPr>
                        <a:t>fraud, false statements, false claims or</a:t>
                      </a:r>
                      <a:r>
                        <a:rPr sz="1100" spc="5">
                          <a:latin typeface="Calibri"/>
                          <a:cs typeface="Calibri"/>
                        </a:rPr>
                        <a:t> </a:t>
                      </a:r>
                      <a:r>
                        <a:rPr sz="1100">
                          <a:latin typeface="Calibri"/>
                          <a:cs typeface="Calibri"/>
                        </a:rPr>
                        <a:t>otherwise.</a:t>
                      </a:r>
                      <a:r>
                        <a:rPr sz="1100" spc="-5">
                          <a:latin typeface="Calibri"/>
                          <a:cs typeface="Calibri"/>
                        </a:rPr>
                        <a:t> </a:t>
                      </a:r>
                      <a:r>
                        <a:rPr sz="1100">
                          <a:latin typeface="Calibri"/>
                          <a:cs typeface="Calibri"/>
                        </a:rPr>
                        <a:t>(2</a:t>
                      </a:r>
                      <a:r>
                        <a:rPr sz="1100" spc="-10">
                          <a:latin typeface="Calibri"/>
                          <a:cs typeface="Calibri"/>
                        </a:rPr>
                        <a:t> </a:t>
                      </a:r>
                      <a:r>
                        <a:rPr sz="1100">
                          <a:latin typeface="Calibri"/>
                          <a:cs typeface="Calibri"/>
                        </a:rPr>
                        <a:t>CFR</a:t>
                      </a:r>
                      <a:r>
                        <a:rPr sz="1100" spc="-10">
                          <a:latin typeface="Calibri"/>
                          <a:cs typeface="Calibri"/>
                        </a:rPr>
                        <a:t> 200.415)</a:t>
                      </a:r>
                      <a:endParaRPr sz="1100">
                        <a:latin typeface="Calibri"/>
                        <a:cs typeface="Calibri"/>
                      </a:endParaRPr>
                    </a:p>
                    <a:p>
                      <a:pPr>
                        <a:lnSpc>
                          <a:spcPct val="100000"/>
                        </a:lnSpc>
                        <a:spcBef>
                          <a:spcPts val="285"/>
                        </a:spcBef>
                      </a:pPr>
                      <a:endParaRPr sz="1100">
                        <a:latin typeface="Times New Roman"/>
                        <a:cs typeface="Times New Roman"/>
                      </a:endParaRPr>
                    </a:p>
                    <a:p>
                      <a:pPr marL="283210">
                        <a:lnSpc>
                          <a:spcPct val="100000"/>
                        </a:lnSpc>
                        <a:spcBef>
                          <a:spcPts val="5"/>
                        </a:spcBef>
                        <a:tabLst>
                          <a:tab pos="3081655" algn="l"/>
                          <a:tab pos="8427720" algn="l"/>
                          <a:tab pos="12058015" algn="l"/>
                        </a:tabLst>
                      </a:pPr>
                      <a:r>
                        <a:rPr sz="1100">
                          <a:latin typeface="Calibri"/>
                          <a:cs typeface="Calibri"/>
                        </a:rPr>
                        <a:t>John</a:t>
                      </a:r>
                      <a:r>
                        <a:rPr sz="1100" spc="-5">
                          <a:latin typeface="Calibri"/>
                          <a:cs typeface="Calibri"/>
                        </a:rPr>
                        <a:t> </a:t>
                      </a:r>
                      <a:r>
                        <a:rPr sz="1100" spc="-10">
                          <a:latin typeface="Calibri"/>
                          <a:cs typeface="Calibri"/>
                        </a:rPr>
                        <a:t>Smith</a:t>
                      </a:r>
                      <a:r>
                        <a:rPr sz="1100">
                          <a:latin typeface="Calibri"/>
                          <a:cs typeface="Calibri"/>
                        </a:rPr>
                        <a:t>	</a:t>
                      </a:r>
                      <a:r>
                        <a:rPr sz="1100" spc="-20">
                          <a:latin typeface="Calibri"/>
                          <a:cs typeface="Calibri"/>
                        </a:rPr>
                        <a:t>555-555-5555</a:t>
                      </a:r>
                      <a:r>
                        <a:rPr sz="1100">
                          <a:latin typeface="Calibri"/>
                          <a:cs typeface="Calibri"/>
                        </a:rPr>
                        <a:t>	</a:t>
                      </a:r>
                      <a:r>
                        <a:rPr sz="1100" i="1">
                          <a:latin typeface="Calibri"/>
                          <a:cs typeface="Calibri"/>
                        </a:rPr>
                        <a:t>Sarah</a:t>
                      </a:r>
                      <a:r>
                        <a:rPr sz="1100" i="1" spc="-10">
                          <a:latin typeface="Calibri"/>
                          <a:cs typeface="Calibri"/>
                        </a:rPr>
                        <a:t> Shane</a:t>
                      </a:r>
                      <a:r>
                        <a:rPr sz="1100" i="1">
                          <a:latin typeface="Calibri"/>
                          <a:cs typeface="Calibri"/>
                        </a:rPr>
                        <a:t>	</a:t>
                      </a:r>
                      <a:r>
                        <a:rPr sz="1100" spc="-10">
                          <a:latin typeface="Calibri"/>
                          <a:cs typeface="Calibri"/>
                        </a:rPr>
                        <a:t>8/15/2025</a:t>
                      </a:r>
                      <a:endParaRPr sz="1100">
                        <a:latin typeface="Calibri"/>
                        <a:cs typeface="Calibri"/>
                      </a:endParaRPr>
                    </a:p>
                    <a:p>
                      <a:pPr marL="283210">
                        <a:lnSpc>
                          <a:spcPct val="100000"/>
                        </a:lnSpc>
                        <a:spcBef>
                          <a:spcPts val="55"/>
                        </a:spcBef>
                        <a:tabLst>
                          <a:tab pos="3686175" algn="l"/>
                          <a:tab pos="8427720" algn="l"/>
                          <a:tab pos="12347575" algn="l"/>
                        </a:tabLst>
                      </a:pPr>
                      <a:r>
                        <a:rPr sz="1100" b="1">
                          <a:latin typeface="Calibri"/>
                          <a:cs typeface="Calibri"/>
                        </a:rPr>
                        <a:t>PREPARED</a:t>
                      </a:r>
                      <a:r>
                        <a:rPr sz="1100" b="1" spc="-40">
                          <a:latin typeface="Calibri"/>
                          <a:cs typeface="Calibri"/>
                        </a:rPr>
                        <a:t> </a:t>
                      </a:r>
                      <a:r>
                        <a:rPr sz="1100" b="1" spc="-25">
                          <a:latin typeface="Calibri"/>
                          <a:cs typeface="Calibri"/>
                        </a:rPr>
                        <a:t>BY</a:t>
                      </a:r>
                      <a:r>
                        <a:rPr sz="1100" b="1">
                          <a:latin typeface="Calibri"/>
                          <a:cs typeface="Calibri"/>
                        </a:rPr>
                        <a:t>	</a:t>
                      </a:r>
                      <a:r>
                        <a:rPr sz="1100" b="1" spc="-10">
                          <a:latin typeface="Calibri"/>
                          <a:cs typeface="Calibri"/>
                        </a:rPr>
                        <a:t>PHONE</a:t>
                      </a:r>
                      <a:r>
                        <a:rPr sz="1100" b="1">
                          <a:latin typeface="Calibri"/>
                          <a:cs typeface="Calibri"/>
                        </a:rPr>
                        <a:t>	AUTHORIZED</a:t>
                      </a:r>
                      <a:r>
                        <a:rPr sz="1100" b="1" spc="-25">
                          <a:latin typeface="Calibri"/>
                          <a:cs typeface="Calibri"/>
                        </a:rPr>
                        <a:t> </a:t>
                      </a:r>
                      <a:r>
                        <a:rPr sz="1100" b="1">
                          <a:latin typeface="Calibri"/>
                          <a:cs typeface="Calibri"/>
                        </a:rPr>
                        <a:t>AGENT</a:t>
                      </a:r>
                      <a:r>
                        <a:rPr sz="1100" b="1" spc="-15">
                          <a:latin typeface="Calibri"/>
                          <a:cs typeface="Calibri"/>
                        </a:rPr>
                        <a:t> </a:t>
                      </a:r>
                      <a:r>
                        <a:rPr sz="1100" b="1" spc="-10">
                          <a:latin typeface="Calibri"/>
                          <a:cs typeface="Calibri"/>
                        </a:rPr>
                        <a:t>SIGNATURE</a:t>
                      </a:r>
                      <a:r>
                        <a:rPr sz="1100" b="1">
                          <a:latin typeface="Calibri"/>
                          <a:cs typeface="Calibri"/>
                        </a:rPr>
                        <a:t>	</a:t>
                      </a:r>
                      <a:r>
                        <a:rPr sz="1100" b="1" spc="-20">
                          <a:latin typeface="Calibri"/>
                          <a:cs typeface="Calibri"/>
                        </a:rPr>
                        <a:t>DATE</a:t>
                      </a:r>
                      <a:endParaRPr sz="1100">
                        <a:latin typeface="Calibri"/>
                        <a:cs typeface="Calibri"/>
                      </a:endParaRPr>
                    </a:p>
                  </a:txBody>
                  <a:tcPr marL="0" marR="0" marT="882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9" name="object 9"/>
          <p:cNvSpPr txBox="1"/>
          <p:nvPr/>
        </p:nvSpPr>
        <p:spPr>
          <a:xfrm>
            <a:off x="1662375" y="8649237"/>
            <a:ext cx="3620117" cy="373051"/>
          </a:xfrm>
          <a:prstGeom prst="rect">
            <a:avLst/>
          </a:prstGeom>
        </p:spPr>
        <p:txBody>
          <a:bodyPr vert="horz" wrap="square" lIns="0" tIns="12700" rIns="0" bIns="0" rtlCol="0">
            <a:spAutoFit/>
          </a:bodyPr>
          <a:lstStyle/>
          <a:p>
            <a:pPr marL="532130" marR="5080" indent="-520065">
              <a:lnSpc>
                <a:spcPct val="108800"/>
              </a:lnSpc>
              <a:spcBef>
                <a:spcPts val="100"/>
              </a:spcBef>
            </a:pPr>
            <a:r>
              <a:rPr sz="1100" b="1">
                <a:latin typeface="Calibri"/>
                <a:cs typeface="Calibri"/>
              </a:rPr>
              <a:t>Check</a:t>
            </a:r>
            <a:r>
              <a:rPr sz="1100" b="1" spc="-10">
                <a:latin typeface="Calibri"/>
                <a:cs typeface="Calibri"/>
              </a:rPr>
              <a:t> </a:t>
            </a:r>
            <a:r>
              <a:rPr sz="1100" b="1">
                <a:latin typeface="Calibri"/>
                <a:cs typeface="Calibri"/>
              </a:rPr>
              <a:t>Box</a:t>
            </a:r>
            <a:r>
              <a:rPr sz="1100" b="1" spc="-5">
                <a:latin typeface="Calibri"/>
                <a:cs typeface="Calibri"/>
              </a:rPr>
              <a:t> </a:t>
            </a:r>
            <a:r>
              <a:rPr sz="1100" b="1">
                <a:latin typeface="Calibri"/>
                <a:cs typeface="Calibri"/>
              </a:rPr>
              <a:t>if amounts</a:t>
            </a:r>
            <a:r>
              <a:rPr sz="1100" b="1" spc="-15">
                <a:latin typeface="Calibri"/>
                <a:cs typeface="Calibri"/>
              </a:rPr>
              <a:t> </a:t>
            </a:r>
            <a:r>
              <a:rPr sz="1100" b="1">
                <a:latin typeface="Calibri"/>
                <a:cs typeface="Calibri"/>
              </a:rPr>
              <a:t>have</a:t>
            </a:r>
            <a:r>
              <a:rPr sz="1100" b="1" spc="-10">
                <a:latin typeface="Calibri"/>
                <a:cs typeface="Calibri"/>
              </a:rPr>
              <a:t> </a:t>
            </a:r>
            <a:r>
              <a:rPr sz="1100" b="1">
                <a:latin typeface="Calibri"/>
                <a:cs typeface="Calibri"/>
              </a:rPr>
              <a:t>been</a:t>
            </a:r>
            <a:r>
              <a:rPr sz="1100" b="1" spc="-10">
                <a:latin typeface="Calibri"/>
                <a:cs typeface="Calibri"/>
              </a:rPr>
              <a:t> </a:t>
            </a:r>
            <a:r>
              <a:rPr sz="1100" b="1">
                <a:latin typeface="Calibri"/>
                <a:cs typeface="Calibri"/>
              </a:rPr>
              <a:t>revised</a:t>
            </a:r>
            <a:r>
              <a:rPr sz="1100" b="1" spc="-10">
                <a:latin typeface="Calibri"/>
                <a:cs typeface="Calibri"/>
              </a:rPr>
              <a:t> </a:t>
            </a:r>
            <a:r>
              <a:rPr sz="1100" b="1" spc="-20">
                <a:latin typeface="Calibri"/>
                <a:cs typeface="Calibri"/>
              </a:rPr>
              <a:t>since </a:t>
            </a:r>
            <a:r>
              <a:rPr sz="1100" b="1">
                <a:latin typeface="Calibri"/>
                <a:cs typeface="Calibri"/>
              </a:rPr>
              <a:t>report</a:t>
            </a:r>
            <a:r>
              <a:rPr sz="1100" b="1" spc="-35">
                <a:latin typeface="Calibri"/>
                <a:cs typeface="Calibri"/>
              </a:rPr>
              <a:t> </a:t>
            </a:r>
            <a:r>
              <a:rPr sz="1100" b="1">
                <a:latin typeface="Calibri"/>
                <a:cs typeface="Calibri"/>
              </a:rPr>
              <a:t>previously</a:t>
            </a:r>
            <a:r>
              <a:rPr sz="1100" b="1" spc="-20">
                <a:latin typeface="Calibri"/>
                <a:cs typeface="Calibri"/>
              </a:rPr>
              <a:t> </a:t>
            </a:r>
            <a:r>
              <a:rPr sz="1100" b="1" spc="-10">
                <a:latin typeface="Calibri"/>
                <a:cs typeface="Calibri"/>
              </a:rPr>
              <a:t>submitted</a:t>
            </a:r>
            <a:endParaRPr sz="1100">
              <a:latin typeface="Calibri"/>
              <a:cs typeface="Calibri"/>
            </a:endParaRPr>
          </a:p>
        </p:txBody>
      </p:sp>
      <p:grpSp>
        <p:nvGrpSpPr>
          <p:cNvPr id="10" name="object 10"/>
          <p:cNvGrpSpPr/>
          <p:nvPr/>
        </p:nvGrpSpPr>
        <p:grpSpPr>
          <a:xfrm>
            <a:off x="5488889" y="1192220"/>
            <a:ext cx="6418580" cy="12700"/>
            <a:chOff x="5488889" y="1192220"/>
            <a:chExt cx="6418580" cy="12700"/>
          </a:xfrm>
        </p:grpSpPr>
        <p:sp>
          <p:nvSpPr>
            <p:cNvPr id="11" name="object 11"/>
            <p:cNvSpPr/>
            <p:nvPr/>
          </p:nvSpPr>
          <p:spPr>
            <a:xfrm>
              <a:off x="5488898" y="1192220"/>
              <a:ext cx="6418580" cy="0"/>
            </a:xfrm>
            <a:custGeom>
              <a:avLst/>
              <a:gdLst/>
              <a:ahLst/>
              <a:cxnLst/>
              <a:rect l="l" t="t" r="r" b="b"/>
              <a:pathLst>
                <a:path w="6418580">
                  <a:moveTo>
                    <a:pt x="0" y="0"/>
                  </a:moveTo>
                  <a:lnTo>
                    <a:pt x="6418287" y="0"/>
                  </a:lnTo>
                </a:path>
              </a:pathLst>
            </a:custGeom>
            <a:ln w="3175">
              <a:solidFill>
                <a:srgbClr val="000000"/>
              </a:solidFill>
            </a:ln>
          </p:spPr>
          <p:txBody>
            <a:bodyPr wrap="square" lIns="0" tIns="0" rIns="0" bIns="0" rtlCol="0"/>
            <a:lstStyle/>
            <a:p>
              <a:endParaRPr/>
            </a:p>
          </p:txBody>
        </p:sp>
        <p:sp>
          <p:nvSpPr>
            <p:cNvPr id="12" name="object 12"/>
            <p:cNvSpPr/>
            <p:nvPr/>
          </p:nvSpPr>
          <p:spPr>
            <a:xfrm>
              <a:off x="5488889" y="1192225"/>
              <a:ext cx="6418580" cy="12700"/>
            </a:xfrm>
            <a:custGeom>
              <a:avLst/>
              <a:gdLst/>
              <a:ahLst/>
              <a:cxnLst/>
              <a:rect l="l" t="t" r="r" b="b"/>
              <a:pathLst>
                <a:path w="6418580" h="12700">
                  <a:moveTo>
                    <a:pt x="6418287" y="0"/>
                  </a:moveTo>
                  <a:lnTo>
                    <a:pt x="0" y="0"/>
                  </a:lnTo>
                  <a:lnTo>
                    <a:pt x="0" y="12496"/>
                  </a:lnTo>
                  <a:lnTo>
                    <a:pt x="6418287" y="12496"/>
                  </a:lnTo>
                  <a:lnTo>
                    <a:pt x="6418287" y="0"/>
                  </a:lnTo>
                  <a:close/>
                </a:path>
              </a:pathLst>
            </a:custGeom>
            <a:solidFill>
              <a:srgbClr val="000000"/>
            </a:solidFill>
          </p:spPr>
          <p:txBody>
            <a:bodyPr wrap="square" lIns="0" tIns="0" rIns="0" bIns="0" rtlCol="0"/>
            <a:lstStyle/>
            <a:p>
              <a:endParaRPr/>
            </a:p>
          </p:txBody>
        </p:sp>
      </p:grpSp>
      <p:grpSp>
        <p:nvGrpSpPr>
          <p:cNvPr id="13" name="object 13"/>
          <p:cNvGrpSpPr/>
          <p:nvPr/>
        </p:nvGrpSpPr>
        <p:grpSpPr>
          <a:xfrm>
            <a:off x="5488889" y="1459547"/>
            <a:ext cx="6418580" cy="12700"/>
            <a:chOff x="5488889" y="1459547"/>
            <a:chExt cx="6418580" cy="12700"/>
          </a:xfrm>
        </p:grpSpPr>
        <p:sp>
          <p:nvSpPr>
            <p:cNvPr id="14" name="object 14"/>
            <p:cNvSpPr/>
            <p:nvPr/>
          </p:nvSpPr>
          <p:spPr>
            <a:xfrm>
              <a:off x="5488898" y="1459547"/>
              <a:ext cx="6418580" cy="0"/>
            </a:xfrm>
            <a:custGeom>
              <a:avLst/>
              <a:gdLst/>
              <a:ahLst/>
              <a:cxnLst/>
              <a:rect l="l" t="t" r="r" b="b"/>
              <a:pathLst>
                <a:path w="6418580">
                  <a:moveTo>
                    <a:pt x="0" y="0"/>
                  </a:moveTo>
                  <a:lnTo>
                    <a:pt x="6418287" y="0"/>
                  </a:lnTo>
                </a:path>
              </a:pathLst>
            </a:custGeom>
            <a:ln w="3175">
              <a:solidFill>
                <a:srgbClr val="000000"/>
              </a:solidFill>
            </a:ln>
          </p:spPr>
          <p:txBody>
            <a:bodyPr wrap="square" lIns="0" tIns="0" rIns="0" bIns="0" rtlCol="0"/>
            <a:lstStyle/>
            <a:p>
              <a:endParaRPr/>
            </a:p>
          </p:txBody>
        </p:sp>
        <p:sp>
          <p:nvSpPr>
            <p:cNvPr id="15" name="object 15"/>
            <p:cNvSpPr/>
            <p:nvPr/>
          </p:nvSpPr>
          <p:spPr>
            <a:xfrm>
              <a:off x="5488889" y="1459547"/>
              <a:ext cx="6418580" cy="12700"/>
            </a:xfrm>
            <a:custGeom>
              <a:avLst/>
              <a:gdLst/>
              <a:ahLst/>
              <a:cxnLst/>
              <a:rect l="l" t="t" r="r" b="b"/>
              <a:pathLst>
                <a:path w="6418580" h="12700">
                  <a:moveTo>
                    <a:pt x="6418287" y="0"/>
                  </a:moveTo>
                  <a:lnTo>
                    <a:pt x="0" y="0"/>
                  </a:lnTo>
                  <a:lnTo>
                    <a:pt x="0" y="12496"/>
                  </a:lnTo>
                  <a:lnTo>
                    <a:pt x="6418287" y="12496"/>
                  </a:lnTo>
                  <a:lnTo>
                    <a:pt x="6418287" y="0"/>
                  </a:lnTo>
                  <a:close/>
                </a:path>
              </a:pathLst>
            </a:custGeom>
            <a:solidFill>
              <a:srgbClr val="000000"/>
            </a:solidFill>
          </p:spPr>
          <p:txBody>
            <a:bodyPr wrap="square" lIns="0" tIns="0" rIns="0" bIns="0" rtlCol="0"/>
            <a:lstStyle/>
            <a:p>
              <a:endParaRPr/>
            </a:p>
          </p:txBody>
        </p:sp>
      </p:grpSp>
      <p:grpSp>
        <p:nvGrpSpPr>
          <p:cNvPr id="16" name="object 16"/>
          <p:cNvGrpSpPr/>
          <p:nvPr/>
        </p:nvGrpSpPr>
        <p:grpSpPr>
          <a:xfrm>
            <a:off x="5488889" y="1726870"/>
            <a:ext cx="6418580" cy="12700"/>
            <a:chOff x="5488889" y="1726870"/>
            <a:chExt cx="6418580" cy="12700"/>
          </a:xfrm>
        </p:grpSpPr>
        <p:sp>
          <p:nvSpPr>
            <p:cNvPr id="17" name="object 17"/>
            <p:cNvSpPr/>
            <p:nvPr/>
          </p:nvSpPr>
          <p:spPr>
            <a:xfrm>
              <a:off x="5488898" y="1726872"/>
              <a:ext cx="6418580" cy="0"/>
            </a:xfrm>
            <a:custGeom>
              <a:avLst/>
              <a:gdLst/>
              <a:ahLst/>
              <a:cxnLst/>
              <a:rect l="l" t="t" r="r" b="b"/>
              <a:pathLst>
                <a:path w="6418580">
                  <a:moveTo>
                    <a:pt x="0" y="0"/>
                  </a:moveTo>
                  <a:lnTo>
                    <a:pt x="6418287" y="0"/>
                  </a:lnTo>
                </a:path>
              </a:pathLst>
            </a:custGeom>
            <a:ln w="3175">
              <a:solidFill>
                <a:srgbClr val="000000"/>
              </a:solidFill>
            </a:ln>
          </p:spPr>
          <p:txBody>
            <a:bodyPr wrap="square" lIns="0" tIns="0" rIns="0" bIns="0" rtlCol="0"/>
            <a:lstStyle/>
            <a:p>
              <a:endParaRPr/>
            </a:p>
          </p:txBody>
        </p:sp>
        <p:sp>
          <p:nvSpPr>
            <p:cNvPr id="18" name="object 18"/>
            <p:cNvSpPr/>
            <p:nvPr/>
          </p:nvSpPr>
          <p:spPr>
            <a:xfrm>
              <a:off x="5488889" y="1726870"/>
              <a:ext cx="6418580" cy="12700"/>
            </a:xfrm>
            <a:custGeom>
              <a:avLst/>
              <a:gdLst/>
              <a:ahLst/>
              <a:cxnLst/>
              <a:rect l="l" t="t" r="r" b="b"/>
              <a:pathLst>
                <a:path w="6418580" h="12700">
                  <a:moveTo>
                    <a:pt x="6418287" y="0"/>
                  </a:moveTo>
                  <a:lnTo>
                    <a:pt x="0" y="0"/>
                  </a:lnTo>
                  <a:lnTo>
                    <a:pt x="0" y="12496"/>
                  </a:lnTo>
                  <a:lnTo>
                    <a:pt x="6418287" y="12496"/>
                  </a:lnTo>
                  <a:lnTo>
                    <a:pt x="6418287" y="0"/>
                  </a:lnTo>
                  <a:close/>
                </a:path>
              </a:pathLst>
            </a:custGeom>
            <a:solidFill>
              <a:srgbClr val="000000"/>
            </a:solidFill>
          </p:spPr>
          <p:txBody>
            <a:bodyPr wrap="square" lIns="0" tIns="0" rIns="0" bIns="0" rtlCol="0"/>
            <a:lstStyle/>
            <a:p>
              <a:endParaRPr/>
            </a:p>
          </p:txBody>
        </p:sp>
      </p:grpSp>
      <p:sp>
        <p:nvSpPr>
          <p:cNvPr id="19" name="object 19"/>
          <p:cNvSpPr/>
          <p:nvPr/>
        </p:nvSpPr>
        <p:spPr>
          <a:xfrm>
            <a:off x="1381594" y="5199621"/>
            <a:ext cx="13714094" cy="12700"/>
          </a:xfrm>
          <a:custGeom>
            <a:avLst/>
            <a:gdLst/>
            <a:ahLst/>
            <a:cxnLst/>
            <a:rect l="l" t="t" r="r" b="b"/>
            <a:pathLst>
              <a:path w="13714094" h="12700">
                <a:moveTo>
                  <a:pt x="13713498" y="0"/>
                </a:moveTo>
                <a:lnTo>
                  <a:pt x="0" y="0"/>
                </a:lnTo>
                <a:lnTo>
                  <a:pt x="0" y="12496"/>
                </a:lnTo>
                <a:lnTo>
                  <a:pt x="13713498" y="12496"/>
                </a:lnTo>
                <a:lnTo>
                  <a:pt x="13713498" y="0"/>
                </a:lnTo>
                <a:close/>
              </a:path>
            </a:pathLst>
          </a:custGeom>
          <a:solidFill>
            <a:srgbClr val="000000"/>
          </a:solidFill>
        </p:spPr>
        <p:txBody>
          <a:bodyPr wrap="square" lIns="0" tIns="0" rIns="0" bIns="0" rtlCol="0"/>
          <a:lstStyle/>
          <a:p>
            <a:endParaRPr/>
          </a:p>
        </p:txBody>
      </p:sp>
      <p:graphicFrame>
        <p:nvGraphicFramePr>
          <p:cNvPr id="20" name="object 20"/>
          <p:cNvGraphicFramePr>
            <a:graphicFrameLocks noGrp="1"/>
          </p:cNvGraphicFramePr>
          <p:nvPr/>
        </p:nvGraphicFramePr>
        <p:xfrm>
          <a:off x="2027520" y="1719111"/>
          <a:ext cx="13714097" cy="6848045"/>
        </p:xfrm>
        <a:graphic>
          <a:graphicData uri="http://schemas.openxmlformats.org/drawingml/2006/table">
            <a:tbl>
              <a:tblPr firstRow="1" bandRow="1">
                <a:tableStyleId>{2D5ABB26-0587-4C30-8999-92F81FD0307C}</a:tableStyleId>
              </a:tblPr>
              <a:tblGrid>
                <a:gridCol w="259139">
                  <a:extLst>
                    <a:ext uri="{9D8B030D-6E8A-4147-A177-3AD203B41FA5}">
                      <a16:colId xmlns:a16="http://schemas.microsoft.com/office/drawing/2014/main" val="20000"/>
                    </a:ext>
                  </a:extLst>
                </a:gridCol>
                <a:gridCol w="2791608">
                  <a:extLst>
                    <a:ext uri="{9D8B030D-6E8A-4147-A177-3AD203B41FA5}">
                      <a16:colId xmlns:a16="http://schemas.microsoft.com/office/drawing/2014/main" val="20001"/>
                    </a:ext>
                  </a:extLst>
                </a:gridCol>
                <a:gridCol w="1066335">
                  <a:extLst>
                    <a:ext uri="{9D8B030D-6E8A-4147-A177-3AD203B41FA5}">
                      <a16:colId xmlns:a16="http://schemas.microsoft.com/office/drawing/2014/main" val="20002"/>
                    </a:ext>
                  </a:extLst>
                </a:gridCol>
                <a:gridCol w="1066335">
                  <a:extLst>
                    <a:ext uri="{9D8B030D-6E8A-4147-A177-3AD203B41FA5}">
                      <a16:colId xmlns:a16="http://schemas.microsoft.com/office/drawing/2014/main" val="20003"/>
                    </a:ext>
                  </a:extLst>
                </a:gridCol>
                <a:gridCol w="1066335">
                  <a:extLst>
                    <a:ext uri="{9D8B030D-6E8A-4147-A177-3AD203B41FA5}">
                      <a16:colId xmlns:a16="http://schemas.microsoft.com/office/drawing/2014/main" val="20004"/>
                    </a:ext>
                  </a:extLst>
                </a:gridCol>
                <a:gridCol w="1066335">
                  <a:extLst>
                    <a:ext uri="{9D8B030D-6E8A-4147-A177-3AD203B41FA5}">
                      <a16:colId xmlns:a16="http://schemas.microsoft.com/office/drawing/2014/main" val="20005"/>
                    </a:ext>
                  </a:extLst>
                </a:gridCol>
                <a:gridCol w="1066335">
                  <a:extLst>
                    <a:ext uri="{9D8B030D-6E8A-4147-A177-3AD203B41FA5}">
                      <a16:colId xmlns:a16="http://schemas.microsoft.com/office/drawing/2014/main" val="20006"/>
                    </a:ext>
                  </a:extLst>
                </a:gridCol>
                <a:gridCol w="1066335">
                  <a:extLst>
                    <a:ext uri="{9D8B030D-6E8A-4147-A177-3AD203B41FA5}">
                      <a16:colId xmlns:a16="http://schemas.microsoft.com/office/drawing/2014/main" val="20007"/>
                    </a:ext>
                  </a:extLst>
                </a:gridCol>
                <a:gridCol w="1066335">
                  <a:extLst>
                    <a:ext uri="{9D8B030D-6E8A-4147-A177-3AD203B41FA5}">
                      <a16:colId xmlns:a16="http://schemas.microsoft.com/office/drawing/2014/main" val="20008"/>
                    </a:ext>
                  </a:extLst>
                </a:gridCol>
                <a:gridCol w="1066335">
                  <a:extLst>
                    <a:ext uri="{9D8B030D-6E8A-4147-A177-3AD203B41FA5}">
                      <a16:colId xmlns:a16="http://schemas.microsoft.com/office/drawing/2014/main" val="20009"/>
                    </a:ext>
                  </a:extLst>
                </a:gridCol>
                <a:gridCol w="1066335">
                  <a:extLst>
                    <a:ext uri="{9D8B030D-6E8A-4147-A177-3AD203B41FA5}">
                      <a16:colId xmlns:a16="http://schemas.microsoft.com/office/drawing/2014/main" val="20010"/>
                    </a:ext>
                  </a:extLst>
                </a:gridCol>
                <a:gridCol w="1066335">
                  <a:extLst>
                    <a:ext uri="{9D8B030D-6E8A-4147-A177-3AD203B41FA5}">
                      <a16:colId xmlns:a16="http://schemas.microsoft.com/office/drawing/2014/main" val="20011"/>
                    </a:ext>
                  </a:extLst>
                </a:gridCol>
              </a:tblGrid>
              <a:tr h="206279">
                <a:tc gridSpan="12">
                  <a:txBody>
                    <a:bodyPr/>
                    <a:lstStyle/>
                    <a:p>
                      <a:pPr marL="12700" algn="ctr">
                        <a:lnSpc>
                          <a:spcPts val="1405"/>
                        </a:lnSpc>
                      </a:pPr>
                      <a:r>
                        <a:rPr sz="1200" b="1" spc="-10">
                          <a:solidFill>
                            <a:srgbClr val="FFFFFF"/>
                          </a:solidFill>
                          <a:latin typeface="Calibri"/>
                          <a:cs typeface="Calibri"/>
                        </a:rPr>
                        <a:t>BREAKDOWN</a:t>
                      </a:r>
                      <a:r>
                        <a:rPr sz="1200" b="1" spc="-25">
                          <a:solidFill>
                            <a:srgbClr val="FFFFFF"/>
                          </a:solidFill>
                          <a:latin typeface="Calibri"/>
                          <a:cs typeface="Calibri"/>
                        </a:rPr>
                        <a:t> </a:t>
                      </a:r>
                      <a:r>
                        <a:rPr sz="1200" b="1">
                          <a:solidFill>
                            <a:srgbClr val="FFFFFF"/>
                          </a:solidFill>
                          <a:latin typeface="Calibri"/>
                          <a:cs typeface="Calibri"/>
                        </a:rPr>
                        <a:t>BY</a:t>
                      </a:r>
                      <a:r>
                        <a:rPr sz="1200" b="1" spc="-10">
                          <a:solidFill>
                            <a:srgbClr val="FFFFFF"/>
                          </a:solidFill>
                          <a:latin typeface="Calibri"/>
                          <a:cs typeface="Calibri"/>
                        </a:rPr>
                        <a:t> </a:t>
                      </a:r>
                      <a:r>
                        <a:rPr sz="1200" b="1">
                          <a:solidFill>
                            <a:srgbClr val="FFFFFF"/>
                          </a:solidFill>
                          <a:latin typeface="Calibri"/>
                          <a:cs typeface="Calibri"/>
                        </a:rPr>
                        <a:t>FISCAL</a:t>
                      </a:r>
                      <a:r>
                        <a:rPr sz="1200" b="1" spc="-10">
                          <a:solidFill>
                            <a:srgbClr val="FFFFFF"/>
                          </a:solidFill>
                          <a:latin typeface="Calibri"/>
                          <a:cs typeface="Calibri"/>
                        </a:rPr>
                        <a:t> </a:t>
                      </a:r>
                      <a:r>
                        <a:rPr sz="1200" b="1">
                          <a:solidFill>
                            <a:srgbClr val="FFFFFF"/>
                          </a:solidFill>
                          <a:latin typeface="Calibri"/>
                          <a:cs typeface="Calibri"/>
                        </a:rPr>
                        <a:t>YEAR</a:t>
                      </a:r>
                      <a:r>
                        <a:rPr sz="1200" b="1" spc="-20">
                          <a:solidFill>
                            <a:srgbClr val="FFFFFF"/>
                          </a:solidFill>
                          <a:latin typeface="Calibri"/>
                          <a:cs typeface="Calibri"/>
                        </a:rPr>
                        <a:t> </a:t>
                      </a:r>
                      <a:r>
                        <a:rPr sz="1200" b="1" spc="-10">
                          <a:solidFill>
                            <a:srgbClr val="FFFFFF"/>
                          </a:solidFill>
                          <a:latin typeface="Calibri"/>
                          <a:cs typeface="Calibri"/>
                        </a:rPr>
                        <a:t>QUARTER</a:t>
                      </a:r>
                      <a:endParaRPr sz="12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5252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6279">
                <a:tc gridSpan="2">
                  <a:txBody>
                    <a:bodyPr/>
                    <a:lstStyle/>
                    <a:p>
                      <a:pPr marL="26034">
                        <a:lnSpc>
                          <a:spcPts val="1385"/>
                        </a:lnSpc>
                      </a:pPr>
                      <a:r>
                        <a:rPr sz="1200" b="1" spc="-10">
                          <a:latin typeface="Calibri"/>
                          <a:cs typeface="Calibri"/>
                        </a:rPr>
                        <a:t>REVENUE</a:t>
                      </a:r>
                      <a:endParaRPr sz="12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45465">
                        <a:lnSpc>
                          <a:spcPts val="1385"/>
                        </a:lnSpc>
                      </a:pPr>
                      <a:r>
                        <a:rPr sz="1200" b="1">
                          <a:latin typeface="Calibri"/>
                          <a:cs typeface="Calibri"/>
                        </a:rPr>
                        <a:t>Q1:</a:t>
                      </a:r>
                      <a:r>
                        <a:rPr sz="1200" b="1" spc="-15">
                          <a:latin typeface="Calibri"/>
                          <a:cs typeface="Calibri"/>
                        </a:rPr>
                        <a:t> </a:t>
                      </a:r>
                      <a:r>
                        <a:rPr sz="1200" b="1">
                          <a:latin typeface="Calibri"/>
                          <a:cs typeface="Calibri"/>
                        </a:rPr>
                        <a:t>Jul,</a:t>
                      </a:r>
                      <a:r>
                        <a:rPr sz="1200" b="1" spc="-15">
                          <a:latin typeface="Calibri"/>
                          <a:cs typeface="Calibri"/>
                        </a:rPr>
                        <a:t> </a:t>
                      </a:r>
                      <a:r>
                        <a:rPr sz="1200" b="1">
                          <a:latin typeface="Calibri"/>
                          <a:cs typeface="Calibri"/>
                        </a:rPr>
                        <a:t>Aug,</a:t>
                      </a:r>
                      <a:r>
                        <a:rPr sz="1200" b="1" spc="-10">
                          <a:latin typeface="Calibri"/>
                          <a:cs typeface="Calibri"/>
                        </a:rPr>
                        <a:t> </a:t>
                      </a:r>
                      <a:r>
                        <a:rPr sz="1200" b="1" spc="-25">
                          <a:latin typeface="Calibri"/>
                          <a:cs typeface="Calibri"/>
                        </a:rPr>
                        <a:t>Sep</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13080">
                        <a:lnSpc>
                          <a:spcPts val="1385"/>
                        </a:lnSpc>
                      </a:pPr>
                      <a:r>
                        <a:rPr sz="1200" b="1">
                          <a:latin typeface="Calibri"/>
                          <a:cs typeface="Calibri"/>
                        </a:rPr>
                        <a:t>Q2:</a:t>
                      </a:r>
                      <a:r>
                        <a:rPr sz="1200" b="1" spc="-10">
                          <a:latin typeface="Calibri"/>
                          <a:cs typeface="Calibri"/>
                        </a:rPr>
                        <a:t> </a:t>
                      </a:r>
                      <a:r>
                        <a:rPr sz="1200" b="1">
                          <a:latin typeface="Calibri"/>
                          <a:cs typeface="Calibri"/>
                        </a:rPr>
                        <a:t>Oct,</a:t>
                      </a:r>
                      <a:r>
                        <a:rPr sz="1200" b="1" spc="-5">
                          <a:latin typeface="Calibri"/>
                          <a:cs typeface="Calibri"/>
                        </a:rPr>
                        <a:t> </a:t>
                      </a:r>
                      <a:r>
                        <a:rPr sz="1200" b="1">
                          <a:latin typeface="Calibri"/>
                          <a:cs typeface="Calibri"/>
                        </a:rPr>
                        <a:t>Nov,</a:t>
                      </a:r>
                      <a:r>
                        <a:rPr sz="1200" b="1" spc="-10">
                          <a:latin typeface="Calibri"/>
                          <a:cs typeface="Calibri"/>
                        </a:rPr>
                        <a:t> </a:t>
                      </a:r>
                      <a:r>
                        <a:rPr sz="1200" b="1" spc="-25">
                          <a:latin typeface="Calibri"/>
                          <a:cs typeface="Calibri"/>
                        </a:rPr>
                        <a:t>Dec</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20700">
                        <a:lnSpc>
                          <a:spcPts val="1385"/>
                        </a:lnSpc>
                      </a:pPr>
                      <a:r>
                        <a:rPr sz="1200" b="1">
                          <a:latin typeface="Calibri"/>
                          <a:cs typeface="Calibri"/>
                        </a:rPr>
                        <a:t>Q3:</a:t>
                      </a:r>
                      <a:r>
                        <a:rPr sz="1200" b="1" spc="-10">
                          <a:latin typeface="Calibri"/>
                          <a:cs typeface="Calibri"/>
                        </a:rPr>
                        <a:t> </a:t>
                      </a:r>
                      <a:r>
                        <a:rPr sz="1200" b="1">
                          <a:latin typeface="Calibri"/>
                          <a:cs typeface="Calibri"/>
                        </a:rPr>
                        <a:t>Jan,</a:t>
                      </a:r>
                      <a:r>
                        <a:rPr sz="1200" b="1" spc="-5">
                          <a:latin typeface="Calibri"/>
                          <a:cs typeface="Calibri"/>
                        </a:rPr>
                        <a:t> </a:t>
                      </a:r>
                      <a:r>
                        <a:rPr sz="1200" b="1">
                          <a:latin typeface="Calibri"/>
                          <a:cs typeface="Calibri"/>
                        </a:rPr>
                        <a:t>Feb,</a:t>
                      </a:r>
                      <a:r>
                        <a:rPr sz="1200" b="1" spc="-10">
                          <a:latin typeface="Calibri"/>
                          <a:cs typeface="Calibri"/>
                        </a:rPr>
                        <a:t> </a:t>
                      </a:r>
                      <a:r>
                        <a:rPr sz="1200" b="1" spc="-25">
                          <a:latin typeface="Calibri"/>
                          <a:cs typeface="Calibri"/>
                        </a:rPr>
                        <a:t>Mar</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08000">
                        <a:lnSpc>
                          <a:spcPts val="1385"/>
                        </a:lnSpc>
                      </a:pPr>
                      <a:r>
                        <a:rPr sz="1200" b="1">
                          <a:latin typeface="Calibri"/>
                          <a:cs typeface="Calibri"/>
                        </a:rPr>
                        <a:t>Q4:</a:t>
                      </a:r>
                      <a:r>
                        <a:rPr sz="1200" b="1" spc="-10">
                          <a:latin typeface="Calibri"/>
                          <a:cs typeface="Calibri"/>
                        </a:rPr>
                        <a:t> </a:t>
                      </a:r>
                      <a:r>
                        <a:rPr sz="1200" b="1">
                          <a:latin typeface="Calibri"/>
                          <a:cs typeface="Calibri"/>
                        </a:rPr>
                        <a:t>Apr,</a:t>
                      </a:r>
                      <a:r>
                        <a:rPr sz="1200" b="1" spc="-5">
                          <a:latin typeface="Calibri"/>
                          <a:cs typeface="Calibri"/>
                        </a:rPr>
                        <a:t> </a:t>
                      </a:r>
                      <a:r>
                        <a:rPr sz="1200" b="1">
                          <a:latin typeface="Calibri"/>
                          <a:cs typeface="Calibri"/>
                        </a:rPr>
                        <a:t>May,</a:t>
                      </a:r>
                      <a:r>
                        <a:rPr sz="1200" b="1" spc="-5">
                          <a:latin typeface="Calibri"/>
                          <a:cs typeface="Calibri"/>
                        </a:rPr>
                        <a:t> </a:t>
                      </a:r>
                      <a:r>
                        <a:rPr sz="1200" b="1" spc="-25">
                          <a:latin typeface="Calibri"/>
                          <a:cs typeface="Calibri"/>
                        </a:rPr>
                        <a:t>Jun</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478155">
                        <a:lnSpc>
                          <a:spcPts val="1385"/>
                        </a:lnSpc>
                      </a:pPr>
                      <a:r>
                        <a:rPr sz="1200" b="1">
                          <a:latin typeface="Calibri"/>
                          <a:cs typeface="Calibri"/>
                        </a:rPr>
                        <a:t>Fiscal</a:t>
                      </a:r>
                      <a:r>
                        <a:rPr sz="1200" b="1" spc="-15">
                          <a:latin typeface="Calibri"/>
                          <a:cs typeface="Calibri"/>
                        </a:rPr>
                        <a:t> </a:t>
                      </a:r>
                      <a:r>
                        <a:rPr sz="1200" b="1">
                          <a:latin typeface="Calibri"/>
                          <a:cs typeface="Calibri"/>
                        </a:rPr>
                        <a:t>Year</a:t>
                      </a:r>
                      <a:r>
                        <a:rPr sz="1200" b="1" spc="-10">
                          <a:latin typeface="Calibri"/>
                          <a:cs typeface="Calibri"/>
                        </a:rPr>
                        <a:t> </a:t>
                      </a:r>
                      <a:r>
                        <a:rPr sz="1200" b="1">
                          <a:latin typeface="Calibri"/>
                          <a:cs typeface="Calibri"/>
                        </a:rPr>
                        <a:t>To</a:t>
                      </a:r>
                      <a:r>
                        <a:rPr sz="1200" b="1" spc="-10">
                          <a:latin typeface="Calibri"/>
                          <a:cs typeface="Calibri"/>
                        </a:rPr>
                        <a:t> </a:t>
                      </a:r>
                      <a:r>
                        <a:rPr sz="1200" b="1" spc="-20">
                          <a:latin typeface="Calibri"/>
                          <a:cs typeface="Calibri"/>
                        </a:rPr>
                        <a:t>Date</a:t>
                      </a:r>
                      <a:endParaRPr sz="12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extLst>
                  <a:ext uri="{0D108BD9-81ED-4DB2-BD59-A6C34878D82A}">
                    <a16:rowId xmlns:a16="http://schemas.microsoft.com/office/drawing/2014/main" val="10001"/>
                  </a:ext>
                </a:extLst>
              </a:tr>
              <a:tr h="375859">
                <a:tc>
                  <a:txBody>
                    <a:bodyPr/>
                    <a:lstStyle/>
                    <a:p>
                      <a:pPr>
                        <a:lnSpc>
                          <a:spcPct val="100000"/>
                        </a:lnSpc>
                        <a:spcBef>
                          <a:spcPts val="114"/>
                        </a:spcBef>
                      </a:pPr>
                      <a:endParaRPr sz="1100">
                        <a:latin typeface="Times New Roman"/>
                        <a:cs typeface="Times New Roman"/>
                      </a:endParaRPr>
                    </a:p>
                    <a:p>
                      <a:pPr marL="9525" algn="ctr">
                        <a:lnSpc>
                          <a:spcPct val="100000"/>
                        </a:lnSpc>
                        <a:spcBef>
                          <a:spcPts val="5"/>
                        </a:spcBef>
                      </a:pPr>
                      <a:r>
                        <a:rPr sz="1100" b="1" spc="-25">
                          <a:latin typeface="Calibri"/>
                          <a:cs typeface="Calibri"/>
                        </a:rPr>
                        <a:t>A.</a:t>
                      </a:r>
                      <a:endParaRPr sz="1100">
                        <a:latin typeface="Calibri"/>
                        <a:cs typeface="Calibri"/>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nSpc>
                          <a:spcPct val="100000"/>
                        </a:lnSpc>
                        <a:spcBef>
                          <a:spcPts val="114"/>
                        </a:spcBef>
                      </a:pPr>
                      <a:endParaRPr sz="1100">
                        <a:latin typeface="Times New Roman"/>
                        <a:cs typeface="Times New Roman"/>
                      </a:endParaRPr>
                    </a:p>
                    <a:p>
                      <a:pPr marL="23495">
                        <a:lnSpc>
                          <a:spcPct val="100000"/>
                        </a:lnSpc>
                        <a:spcBef>
                          <a:spcPts val="5"/>
                        </a:spcBef>
                      </a:pPr>
                      <a:r>
                        <a:rPr sz="1100" b="1">
                          <a:latin typeface="Calibri"/>
                          <a:cs typeface="Calibri"/>
                        </a:rPr>
                        <a:t>PROGRAM</a:t>
                      </a:r>
                      <a:r>
                        <a:rPr sz="1100" b="1" spc="-10">
                          <a:latin typeface="Calibri"/>
                          <a:cs typeface="Calibri"/>
                        </a:rPr>
                        <a:t> INCOME/REVENUE</a:t>
                      </a:r>
                      <a:endParaRPr sz="1100">
                        <a:latin typeface="Calibri"/>
                        <a:cs typeface="Calibri"/>
                      </a:endParaRPr>
                    </a:p>
                  </a:txBody>
                  <a:tcPr marL="0" marR="0" marT="14604"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Non-OHA/PHD</a:t>
                      </a:r>
                      <a:endParaRPr sz="1100">
                        <a:latin typeface="Calibri"/>
                        <a:cs typeface="Calibri"/>
                      </a:endParaRPr>
                    </a:p>
                    <a:p>
                      <a:pPr marL="5080" algn="ctr">
                        <a:lnSpc>
                          <a:spcPct val="100000"/>
                        </a:lnSpc>
                        <a:spcBef>
                          <a:spcPts val="114"/>
                        </a:spcBef>
                      </a:pPr>
                      <a:r>
                        <a:rPr sz="1100" b="1" spc="-10">
                          <a:latin typeface="Calibri"/>
                          <a:cs typeface="Calibri"/>
                        </a:rPr>
                        <a:t>Revenue</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13664">
                        <a:lnSpc>
                          <a:spcPct val="100000"/>
                        </a:lnSpc>
                        <a:spcBef>
                          <a:spcPts val="1245"/>
                        </a:spcBef>
                      </a:pPr>
                      <a:r>
                        <a:rPr sz="1100" b="1">
                          <a:latin typeface="Calibri"/>
                          <a:cs typeface="Calibri"/>
                        </a:rPr>
                        <a:t>LPHA</a:t>
                      </a:r>
                      <a:r>
                        <a:rPr sz="1100" b="1" spc="-15">
                          <a:latin typeface="Calibri"/>
                          <a:cs typeface="Calibri"/>
                        </a:rPr>
                        <a:t> </a:t>
                      </a:r>
                      <a:r>
                        <a:rPr sz="1100" b="1" spc="-10">
                          <a:latin typeface="Calibri"/>
                          <a:cs typeface="Calibri"/>
                        </a:rPr>
                        <a:t>Revenue</a:t>
                      </a:r>
                      <a:endParaRPr sz="1100">
                        <a:latin typeface="Calibri"/>
                        <a:cs typeface="Calibri"/>
                      </a:endParaRPr>
                    </a:p>
                  </a:txBody>
                  <a:tcPr marL="0" marR="0" marT="15811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Non-OHA/PHD</a:t>
                      </a:r>
                      <a:endParaRPr sz="1100">
                        <a:latin typeface="Calibri"/>
                        <a:cs typeface="Calibri"/>
                      </a:endParaRPr>
                    </a:p>
                    <a:p>
                      <a:pPr marL="5080" algn="ctr">
                        <a:lnSpc>
                          <a:spcPct val="100000"/>
                        </a:lnSpc>
                        <a:spcBef>
                          <a:spcPts val="114"/>
                        </a:spcBef>
                      </a:pPr>
                      <a:r>
                        <a:rPr sz="1100" b="1" spc="-10">
                          <a:latin typeface="Calibri"/>
                          <a:cs typeface="Calibri"/>
                        </a:rPr>
                        <a:t>Revenue</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13664">
                        <a:lnSpc>
                          <a:spcPct val="100000"/>
                        </a:lnSpc>
                        <a:spcBef>
                          <a:spcPts val="1245"/>
                        </a:spcBef>
                      </a:pPr>
                      <a:r>
                        <a:rPr sz="1100" b="1">
                          <a:latin typeface="Calibri"/>
                          <a:cs typeface="Calibri"/>
                        </a:rPr>
                        <a:t>LPHA</a:t>
                      </a:r>
                      <a:r>
                        <a:rPr sz="1100" b="1" spc="-15">
                          <a:latin typeface="Calibri"/>
                          <a:cs typeface="Calibri"/>
                        </a:rPr>
                        <a:t> </a:t>
                      </a:r>
                      <a:r>
                        <a:rPr sz="1100" b="1" spc="-10">
                          <a:latin typeface="Calibri"/>
                          <a:cs typeface="Calibri"/>
                        </a:rPr>
                        <a:t>Revenue</a:t>
                      </a:r>
                      <a:endParaRPr sz="1100">
                        <a:latin typeface="Calibri"/>
                        <a:cs typeface="Calibri"/>
                      </a:endParaRPr>
                    </a:p>
                  </a:txBody>
                  <a:tcPr marL="0" marR="0" marT="15811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Non-OHA/PHD</a:t>
                      </a:r>
                      <a:endParaRPr sz="1100">
                        <a:latin typeface="Calibri"/>
                        <a:cs typeface="Calibri"/>
                      </a:endParaRPr>
                    </a:p>
                    <a:p>
                      <a:pPr marL="5080" algn="ctr">
                        <a:lnSpc>
                          <a:spcPct val="100000"/>
                        </a:lnSpc>
                        <a:spcBef>
                          <a:spcPts val="114"/>
                        </a:spcBef>
                      </a:pPr>
                      <a:r>
                        <a:rPr sz="1100" b="1" spc="-10">
                          <a:latin typeface="Calibri"/>
                          <a:cs typeface="Calibri"/>
                        </a:rPr>
                        <a:t>Revenue</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13664">
                        <a:lnSpc>
                          <a:spcPct val="100000"/>
                        </a:lnSpc>
                        <a:spcBef>
                          <a:spcPts val="1245"/>
                        </a:spcBef>
                      </a:pPr>
                      <a:r>
                        <a:rPr sz="1100" b="1">
                          <a:latin typeface="Calibri"/>
                          <a:cs typeface="Calibri"/>
                        </a:rPr>
                        <a:t>LPHA</a:t>
                      </a:r>
                      <a:r>
                        <a:rPr sz="1100" b="1" spc="-15">
                          <a:latin typeface="Calibri"/>
                          <a:cs typeface="Calibri"/>
                        </a:rPr>
                        <a:t> </a:t>
                      </a:r>
                      <a:r>
                        <a:rPr sz="1100" b="1" spc="-10">
                          <a:latin typeface="Calibri"/>
                          <a:cs typeface="Calibri"/>
                        </a:rPr>
                        <a:t>Revenue</a:t>
                      </a:r>
                      <a:endParaRPr sz="1100">
                        <a:latin typeface="Calibri"/>
                        <a:cs typeface="Calibri"/>
                      </a:endParaRPr>
                    </a:p>
                  </a:txBody>
                  <a:tcPr marL="0" marR="0" marT="15811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Non-OHA/PHD</a:t>
                      </a:r>
                      <a:endParaRPr sz="1100">
                        <a:latin typeface="Calibri"/>
                        <a:cs typeface="Calibri"/>
                      </a:endParaRPr>
                    </a:p>
                    <a:p>
                      <a:pPr marL="5080" algn="ctr">
                        <a:lnSpc>
                          <a:spcPct val="100000"/>
                        </a:lnSpc>
                        <a:spcBef>
                          <a:spcPts val="114"/>
                        </a:spcBef>
                      </a:pPr>
                      <a:r>
                        <a:rPr sz="1100" b="1" spc="-10">
                          <a:latin typeface="Calibri"/>
                          <a:cs typeface="Calibri"/>
                        </a:rPr>
                        <a:t>Revenue</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13664">
                        <a:lnSpc>
                          <a:spcPct val="100000"/>
                        </a:lnSpc>
                        <a:spcBef>
                          <a:spcPts val="1245"/>
                        </a:spcBef>
                      </a:pPr>
                      <a:r>
                        <a:rPr sz="1100" b="1">
                          <a:latin typeface="Calibri"/>
                          <a:cs typeface="Calibri"/>
                        </a:rPr>
                        <a:t>LPHA</a:t>
                      </a:r>
                      <a:r>
                        <a:rPr sz="1100" b="1" spc="-15">
                          <a:latin typeface="Calibri"/>
                          <a:cs typeface="Calibri"/>
                        </a:rPr>
                        <a:t> </a:t>
                      </a:r>
                      <a:r>
                        <a:rPr sz="1100" b="1" spc="-10">
                          <a:latin typeface="Calibri"/>
                          <a:cs typeface="Calibri"/>
                        </a:rPr>
                        <a:t>Revenue</a:t>
                      </a:r>
                      <a:endParaRPr sz="1100">
                        <a:latin typeface="Calibri"/>
                        <a:cs typeface="Calibri"/>
                      </a:endParaRPr>
                    </a:p>
                  </a:txBody>
                  <a:tcPr marL="0" marR="0" marT="158115"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Non-OHA/PHD</a:t>
                      </a:r>
                      <a:endParaRPr sz="1100">
                        <a:latin typeface="Calibri"/>
                        <a:cs typeface="Calibri"/>
                      </a:endParaRPr>
                    </a:p>
                    <a:p>
                      <a:pPr marL="5080" algn="ctr">
                        <a:lnSpc>
                          <a:spcPct val="100000"/>
                        </a:lnSpc>
                        <a:spcBef>
                          <a:spcPts val="114"/>
                        </a:spcBef>
                      </a:pPr>
                      <a:r>
                        <a:rPr sz="1100" b="1" spc="-10">
                          <a:latin typeface="Calibri"/>
                          <a:cs typeface="Calibri"/>
                        </a:rPr>
                        <a:t>Revenue</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13664">
                        <a:lnSpc>
                          <a:spcPct val="100000"/>
                        </a:lnSpc>
                        <a:spcBef>
                          <a:spcPts val="1245"/>
                        </a:spcBef>
                      </a:pPr>
                      <a:r>
                        <a:rPr sz="1100" b="1">
                          <a:latin typeface="Calibri"/>
                          <a:cs typeface="Calibri"/>
                        </a:rPr>
                        <a:t>LPHA</a:t>
                      </a:r>
                      <a:r>
                        <a:rPr sz="1100" b="1" spc="-15">
                          <a:latin typeface="Calibri"/>
                          <a:cs typeface="Calibri"/>
                        </a:rPr>
                        <a:t> </a:t>
                      </a:r>
                      <a:r>
                        <a:rPr sz="1100" b="1" spc="-10">
                          <a:latin typeface="Calibri"/>
                          <a:cs typeface="Calibri"/>
                        </a:rPr>
                        <a:t>Revenue</a:t>
                      </a:r>
                      <a:endParaRPr sz="1100">
                        <a:latin typeface="Calibri"/>
                        <a:cs typeface="Calibri"/>
                      </a:endParaRPr>
                    </a:p>
                  </a:txBody>
                  <a:tcPr marL="0" marR="0" marT="158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02"/>
                  </a:ext>
                </a:extLst>
              </a:tr>
              <a:tr h="186031">
                <a:tc>
                  <a:txBody>
                    <a:bodyPr/>
                    <a:lstStyle/>
                    <a:p>
                      <a:pPr marL="11430" algn="ctr">
                        <a:lnSpc>
                          <a:spcPts val="1310"/>
                        </a:lnSpc>
                      </a:pPr>
                      <a:r>
                        <a:rPr sz="1100" spc="-25">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310"/>
                        </a:lnSpc>
                      </a:pPr>
                      <a:r>
                        <a:rPr sz="1100">
                          <a:latin typeface="Calibri"/>
                          <a:cs typeface="Calibri"/>
                        </a:rPr>
                        <a:t>Revenue</a:t>
                      </a:r>
                      <a:r>
                        <a:rPr sz="1100" spc="-25">
                          <a:latin typeface="Calibri"/>
                          <a:cs typeface="Calibri"/>
                        </a:rPr>
                        <a:t> </a:t>
                      </a:r>
                      <a:r>
                        <a:rPr sz="1100">
                          <a:latin typeface="Calibri"/>
                          <a:cs typeface="Calibri"/>
                        </a:rPr>
                        <a:t>from</a:t>
                      </a:r>
                      <a:r>
                        <a:rPr sz="1100" spc="-20">
                          <a:latin typeface="Calibri"/>
                          <a:cs typeface="Calibri"/>
                        </a:rPr>
                        <a:t> Fees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3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ts val="13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3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3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3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31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81602">
                <a:tc>
                  <a:txBody>
                    <a:bodyPr/>
                    <a:lstStyle/>
                    <a:p>
                      <a:pPr marL="11430" algn="ctr">
                        <a:lnSpc>
                          <a:spcPts val="1270"/>
                        </a:lnSpc>
                      </a:pPr>
                      <a:r>
                        <a:rPr sz="1100" spc="-25">
                          <a:latin typeface="Calibri"/>
                          <a:cs typeface="Calibri"/>
                        </a:rPr>
                        <a:t>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spc="-10">
                          <a:latin typeface="Calibri"/>
                          <a:cs typeface="Calibri"/>
                        </a:rPr>
                        <a:t>Donations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81602">
                <a:tc>
                  <a:txBody>
                    <a:bodyPr/>
                    <a:lstStyle/>
                    <a:p>
                      <a:pPr marL="11430" algn="ctr">
                        <a:lnSpc>
                          <a:spcPts val="1270"/>
                        </a:lnSpc>
                      </a:pPr>
                      <a:r>
                        <a:rPr sz="1100" spc="-25">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3rd</a:t>
                      </a:r>
                      <a:r>
                        <a:rPr sz="1100" spc="-10">
                          <a:latin typeface="Calibri"/>
                          <a:cs typeface="Calibri"/>
                        </a:rPr>
                        <a:t> </a:t>
                      </a:r>
                      <a:r>
                        <a:rPr sz="1100">
                          <a:latin typeface="Calibri"/>
                          <a:cs typeface="Calibri"/>
                        </a:rPr>
                        <a:t>Party</a:t>
                      </a:r>
                      <a:r>
                        <a:rPr sz="1100" spc="-10">
                          <a:latin typeface="Calibri"/>
                          <a:cs typeface="Calibri"/>
                        </a:rPr>
                        <a:t> Insurance</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gn="ctr">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185398">
                <a:tc>
                  <a:txBody>
                    <a:bodyPr/>
                    <a:lstStyle/>
                    <a:p>
                      <a:pPr marL="11430" algn="ctr">
                        <a:lnSpc>
                          <a:spcPts val="1215"/>
                        </a:lnSpc>
                      </a:pPr>
                      <a:r>
                        <a:rPr sz="1100" spc="-25">
                          <a:latin typeface="Calibri"/>
                          <a:cs typeface="Calibri"/>
                        </a:rPr>
                        <a:t>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3495">
                        <a:lnSpc>
                          <a:spcPts val="1215"/>
                        </a:lnSpc>
                      </a:pPr>
                      <a:r>
                        <a:rPr sz="1100">
                          <a:latin typeface="Calibri"/>
                          <a:cs typeface="Calibri"/>
                        </a:rPr>
                        <a:t>Other</a:t>
                      </a:r>
                      <a:r>
                        <a:rPr sz="1100" spc="10">
                          <a:latin typeface="Calibri"/>
                          <a:cs typeface="Calibri"/>
                        </a:rPr>
                        <a:t> </a:t>
                      </a:r>
                      <a:r>
                        <a:rPr sz="1100">
                          <a:latin typeface="Calibri"/>
                          <a:cs typeface="Calibri"/>
                        </a:rPr>
                        <a:t>Program</a:t>
                      </a:r>
                      <a:r>
                        <a:rPr sz="1100" spc="10">
                          <a:latin typeface="Calibri"/>
                          <a:cs typeface="Calibri"/>
                        </a:rPr>
                        <a:t> </a:t>
                      </a:r>
                      <a:r>
                        <a:rPr sz="1100" spc="-10">
                          <a:latin typeface="Calibri"/>
                          <a:cs typeface="Calibri"/>
                        </a:rPr>
                        <a:t>Revenue</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9525" algn="ctr">
                        <a:lnSpc>
                          <a:spcPts val="121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marL="66040">
                        <a:lnSpc>
                          <a:spcPts val="1215"/>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r h="186664">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R="14604" algn="r">
                        <a:lnSpc>
                          <a:spcPts val="1225"/>
                        </a:lnSpc>
                      </a:pPr>
                      <a:r>
                        <a:rPr sz="1100" b="1">
                          <a:latin typeface="Calibri"/>
                          <a:cs typeface="Calibri"/>
                        </a:rPr>
                        <a:t>TOTAL PROGRAM</a:t>
                      </a:r>
                      <a:r>
                        <a:rPr sz="1100" b="1" spc="-5">
                          <a:latin typeface="Calibri"/>
                          <a:cs typeface="Calibri"/>
                        </a:rPr>
                        <a:t> </a:t>
                      </a:r>
                      <a:r>
                        <a:rPr sz="1100" b="1" spc="-10">
                          <a:latin typeface="Calibri"/>
                          <a:cs typeface="Calibri"/>
                        </a:rPr>
                        <a:t>INCOME</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F1F1F1"/>
                    </a:solidFill>
                  </a:tcPr>
                </a:tc>
                <a:tc>
                  <a:txBody>
                    <a:bodyPr/>
                    <a:lstStyle/>
                    <a:p>
                      <a:pPr marL="263525">
                        <a:lnSpc>
                          <a:spcPts val="122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5"/>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9525" algn="ctr">
                        <a:lnSpc>
                          <a:spcPts val="122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5"/>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5"/>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5"/>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5"/>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5"/>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7"/>
                  </a:ext>
                </a:extLst>
              </a:tr>
              <a:tr h="331935">
                <a:tc>
                  <a:txBody>
                    <a:bodyPr/>
                    <a:lstStyle/>
                    <a:p>
                      <a:pPr marL="11430" algn="ctr">
                        <a:lnSpc>
                          <a:spcPts val="1280"/>
                        </a:lnSpc>
                      </a:pPr>
                      <a:r>
                        <a:rPr sz="1100" spc="-25">
                          <a:latin typeface="Calibri"/>
                          <a:cs typeface="Calibri"/>
                        </a:rPr>
                        <a:t>5.</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23495">
                        <a:lnSpc>
                          <a:spcPts val="1280"/>
                        </a:lnSpc>
                      </a:pPr>
                      <a:r>
                        <a:rPr sz="1100">
                          <a:latin typeface="Calibri"/>
                          <a:cs typeface="Calibri"/>
                        </a:rPr>
                        <a:t>Other</a:t>
                      </a:r>
                      <a:r>
                        <a:rPr sz="1100" spc="10">
                          <a:latin typeface="Calibri"/>
                          <a:cs typeface="Calibri"/>
                        </a:rPr>
                        <a:t> </a:t>
                      </a:r>
                      <a:r>
                        <a:rPr sz="1100">
                          <a:latin typeface="Calibri"/>
                          <a:cs typeface="Calibri"/>
                        </a:rPr>
                        <a:t>Local Funds </a:t>
                      </a:r>
                      <a:r>
                        <a:rPr sz="1100" spc="-10">
                          <a:latin typeface="Calibri"/>
                          <a:cs typeface="Calibri"/>
                        </a:rPr>
                        <a:t>(Identify)</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263525">
                        <a:lnSpc>
                          <a:spcPts val="128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CCFF"/>
                    </a:solidFill>
                  </a:tcPr>
                </a:tc>
                <a:tc>
                  <a:txBody>
                    <a:bodyPr/>
                    <a:lstStyle/>
                    <a:p>
                      <a:pPr marL="263525">
                        <a:lnSpc>
                          <a:spcPts val="128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263525">
                        <a:lnSpc>
                          <a:spcPts val="128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263525">
                        <a:lnSpc>
                          <a:spcPts val="128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BEBEBE"/>
                    </a:solidFill>
                  </a:tcPr>
                </a:tc>
                <a:tc>
                  <a:txBody>
                    <a:bodyPr/>
                    <a:lstStyle/>
                    <a:p>
                      <a:pPr marL="66040">
                        <a:lnSpc>
                          <a:spcPts val="128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263525">
                        <a:lnSpc>
                          <a:spcPts val="128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08"/>
                  </a:ext>
                </a:extLst>
              </a:tr>
              <a:tr h="181602">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County</a:t>
                      </a:r>
                      <a:r>
                        <a:rPr sz="1100" spc="-30">
                          <a:latin typeface="Calibri"/>
                          <a:cs typeface="Calibri"/>
                        </a:rPr>
                        <a:t> </a:t>
                      </a:r>
                      <a:r>
                        <a:rPr sz="1100" spc="-10">
                          <a:latin typeface="Calibri"/>
                          <a:cs typeface="Calibri"/>
                        </a:rPr>
                        <a:t>personnel</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gn="ctr">
                        <a:lnSpc>
                          <a:spcPts val="1270"/>
                        </a:lnSpc>
                        <a:tabLst>
                          <a:tab pos="377190" algn="l"/>
                        </a:tabLst>
                      </a:pPr>
                      <a:r>
                        <a:rPr sz="1100" spc="-50">
                          <a:latin typeface="Calibri"/>
                          <a:cs typeface="Calibri"/>
                        </a:rPr>
                        <a:t>$</a:t>
                      </a:r>
                      <a:r>
                        <a:rPr sz="1100">
                          <a:latin typeface="Calibri"/>
                          <a:cs typeface="Calibri"/>
                        </a:rPr>
                        <a:t>	</a:t>
                      </a:r>
                      <a:r>
                        <a:rPr sz="1100" spc="-10">
                          <a:latin typeface="Calibri"/>
                          <a:cs typeface="Calibri"/>
                        </a:rPr>
                        <a:t>45,000.00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CFF"/>
                    </a:solidFill>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CFF"/>
                    </a:solidFill>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CFF"/>
                    </a:solidFill>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95,000.00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CFF"/>
                    </a:solidFill>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09"/>
                  </a:ext>
                </a:extLst>
              </a:tr>
              <a:tr h="181602">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10"/>
                  </a:ext>
                </a:extLst>
              </a:tr>
              <a:tr h="181602">
                <a:tc>
                  <a:txBody>
                    <a:bodyPr/>
                    <a:lstStyle/>
                    <a:p>
                      <a:pPr marL="11430" algn="ctr">
                        <a:lnSpc>
                          <a:spcPts val="1270"/>
                        </a:lnSpc>
                      </a:pPr>
                      <a:r>
                        <a:rPr sz="1100" spc="-25">
                          <a:latin typeface="Calibri"/>
                          <a:cs typeface="Calibri"/>
                        </a:rPr>
                        <a:t>6.</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spc="-10">
                          <a:latin typeface="Calibri"/>
                          <a:cs typeface="Calibri"/>
                        </a:rPr>
                        <a:t>Medicaid/OHP</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11"/>
                  </a:ext>
                </a:extLst>
              </a:tr>
              <a:tr h="181602">
                <a:tc>
                  <a:txBody>
                    <a:bodyPr/>
                    <a:lstStyle/>
                    <a:p>
                      <a:pPr marL="11430" algn="ctr">
                        <a:lnSpc>
                          <a:spcPts val="1270"/>
                        </a:lnSpc>
                      </a:pPr>
                      <a:r>
                        <a:rPr sz="1100" spc="-25">
                          <a:latin typeface="Calibri"/>
                          <a:cs typeface="Calibri"/>
                        </a:rPr>
                        <a:t>7.</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Volunteer and</a:t>
                      </a:r>
                      <a:r>
                        <a:rPr sz="1100" spc="-10">
                          <a:latin typeface="Calibri"/>
                          <a:cs typeface="Calibri"/>
                        </a:rPr>
                        <a:t> In-</a:t>
                      </a:r>
                      <a:r>
                        <a:rPr sz="1100">
                          <a:latin typeface="Calibri"/>
                          <a:cs typeface="Calibri"/>
                        </a:rPr>
                        <a:t>Kind</a:t>
                      </a:r>
                      <a:r>
                        <a:rPr sz="1100" spc="-15">
                          <a:latin typeface="Calibri"/>
                          <a:cs typeface="Calibri"/>
                        </a:rPr>
                        <a:t> </a:t>
                      </a:r>
                      <a:r>
                        <a:rPr sz="1100">
                          <a:latin typeface="Calibri"/>
                          <a:cs typeface="Calibri"/>
                        </a:rPr>
                        <a:t>(estimate</a:t>
                      </a:r>
                      <a:r>
                        <a:rPr sz="1100" spc="-5">
                          <a:latin typeface="Calibri"/>
                          <a:cs typeface="Calibri"/>
                        </a:rPr>
                        <a:t> </a:t>
                      </a:r>
                      <a:r>
                        <a:rPr sz="1100" spc="-10">
                          <a:latin typeface="Calibri"/>
                          <a:cs typeface="Calibri"/>
                        </a:rPr>
                        <a:t>value)</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12"/>
                  </a:ext>
                </a:extLst>
              </a:tr>
              <a:tr h="181602">
                <a:tc>
                  <a:txBody>
                    <a:bodyPr/>
                    <a:lstStyle/>
                    <a:p>
                      <a:pPr marL="11430" algn="ctr">
                        <a:lnSpc>
                          <a:spcPts val="1270"/>
                        </a:lnSpc>
                      </a:pPr>
                      <a:r>
                        <a:rPr sz="1100" spc="-25">
                          <a:latin typeface="Calibri"/>
                          <a:cs typeface="Calibri"/>
                        </a:rPr>
                        <a:t>8.</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70"/>
                        </a:lnSpc>
                      </a:pPr>
                      <a:r>
                        <a:rPr sz="1100">
                          <a:latin typeface="Calibri"/>
                          <a:cs typeface="Calibri"/>
                        </a:rPr>
                        <a:t>County</a:t>
                      </a:r>
                      <a:r>
                        <a:rPr sz="1100" spc="-30">
                          <a:latin typeface="Calibri"/>
                          <a:cs typeface="Calibri"/>
                        </a:rPr>
                        <a:t> </a:t>
                      </a:r>
                      <a:r>
                        <a:rPr sz="1100" spc="-10">
                          <a:latin typeface="Calibri"/>
                          <a:cs typeface="Calibri"/>
                        </a:rPr>
                        <a:t>admin</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gn="ctr">
                        <a:lnSpc>
                          <a:spcPts val="1270"/>
                        </a:lnSpc>
                        <a:tabLst>
                          <a:tab pos="447040" algn="l"/>
                        </a:tabLst>
                      </a:pPr>
                      <a:r>
                        <a:rPr sz="1100" spc="-50">
                          <a:latin typeface="Calibri"/>
                          <a:cs typeface="Calibri"/>
                        </a:rPr>
                        <a:t>$</a:t>
                      </a:r>
                      <a:r>
                        <a:rPr sz="1100">
                          <a:latin typeface="Calibri"/>
                          <a:cs typeface="Calibri"/>
                        </a:rPr>
                        <a:t>	</a:t>
                      </a:r>
                      <a:r>
                        <a:rPr sz="1100" spc="-10">
                          <a:latin typeface="Calibri"/>
                          <a:cs typeface="Calibri"/>
                        </a:rPr>
                        <a:t>2,850.00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CFF"/>
                    </a:solidFill>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2,850.00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CCFF"/>
                    </a:solidFill>
                  </a:tcPr>
                </a:tc>
                <a:tc>
                  <a:txBody>
                    <a:bodyPr/>
                    <a:lstStyle/>
                    <a:p>
                      <a:pPr marL="263525">
                        <a:lnSpc>
                          <a:spcPts val="127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13"/>
                  </a:ext>
                </a:extLst>
              </a:tr>
              <a:tr h="185398">
                <a:tc>
                  <a:txBody>
                    <a:bodyPr/>
                    <a:lstStyle/>
                    <a:p>
                      <a:pPr marL="11430" algn="ctr">
                        <a:lnSpc>
                          <a:spcPts val="1210"/>
                        </a:lnSpc>
                      </a:pPr>
                      <a:r>
                        <a:rPr sz="1100" spc="-25">
                          <a:latin typeface="Calibri"/>
                          <a:cs typeface="Calibri"/>
                        </a:rPr>
                        <a:t>9.</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
                        <a:lnSpc>
                          <a:spcPts val="1210"/>
                        </a:lnSpc>
                      </a:pPr>
                      <a:r>
                        <a:rPr sz="1100">
                          <a:latin typeface="Calibri"/>
                          <a:cs typeface="Calibri"/>
                        </a:rPr>
                        <a:t>County</a:t>
                      </a:r>
                      <a:r>
                        <a:rPr sz="1100" spc="-20">
                          <a:latin typeface="Calibri"/>
                          <a:cs typeface="Calibri"/>
                        </a:rPr>
                        <a:t> </a:t>
                      </a:r>
                      <a:r>
                        <a:rPr sz="1100" spc="-10">
                          <a:latin typeface="Calibri"/>
                          <a:cs typeface="Calibri"/>
                        </a:rPr>
                        <a:t>utilities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gn="ctr">
                        <a:lnSpc>
                          <a:spcPts val="1210"/>
                        </a:lnSpc>
                        <a:tabLst>
                          <a:tab pos="44704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CCFF"/>
                    </a:solidFill>
                  </a:tcPr>
                </a:tc>
                <a:tc>
                  <a:txBody>
                    <a:bodyPr/>
                    <a:lstStyle/>
                    <a:p>
                      <a:pPr marL="263525">
                        <a:lnSpc>
                          <a:spcPts val="12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marL="66040">
                        <a:lnSpc>
                          <a:spcPts val="1210"/>
                        </a:lnSpc>
                        <a:tabLst>
                          <a:tab pos="51308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CCFF"/>
                    </a:solidFill>
                  </a:tcPr>
                </a:tc>
                <a:tc>
                  <a:txBody>
                    <a:bodyPr/>
                    <a:lstStyle/>
                    <a:p>
                      <a:pPr marL="263525">
                        <a:lnSpc>
                          <a:spcPts val="121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solidFill>
                      <a:srgbClr val="BEBEBE"/>
                    </a:solidFill>
                  </a:tcPr>
                </a:tc>
                <a:extLst>
                  <a:ext uri="{0D108BD9-81ED-4DB2-BD59-A6C34878D82A}">
                    <a16:rowId xmlns:a16="http://schemas.microsoft.com/office/drawing/2014/main" val="10014"/>
                  </a:ext>
                </a:extLst>
              </a:tr>
              <a:tr h="186664">
                <a:tc>
                  <a:txBody>
                    <a:bodyPr/>
                    <a:lstStyle/>
                    <a:p>
                      <a:pPr marL="12065" algn="ctr">
                        <a:lnSpc>
                          <a:spcPts val="1220"/>
                        </a:lnSpc>
                      </a:pPr>
                      <a:r>
                        <a:rPr sz="1100" spc="-25">
                          <a:latin typeface="Calibri"/>
                          <a:cs typeface="Calibri"/>
                        </a:rPr>
                        <a:t>10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3495">
                        <a:lnSpc>
                          <a:spcPts val="1220"/>
                        </a:lnSpc>
                      </a:pPr>
                      <a:r>
                        <a:rPr sz="1100">
                          <a:latin typeface="Calibri"/>
                          <a:cs typeface="Calibri"/>
                        </a:rPr>
                        <a:t>County</a:t>
                      </a:r>
                      <a:r>
                        <a:rPr sz="1100" spc="-30">
                          <a:latin typeface="Calibri"/>
                          <a:cs typeface="Calibri"/>
                        </a:rPr>
                        <a:t> </a:t>
                      </a:r>
                      <a:r>
                        <a:rPr sz="1100" spc="-10">
                          <a:latin typeface="Calibri"/>
                          <a:cs typeface="Calibri"/>
                        </a:rPr>
                        <a:t>supplies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51308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CCFF"/>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51308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CCFF"/>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extLst>
                  <a:ext uri="{0D108BD9-81ED-4DB2-BD59-A6C34878D82A}">
                    <a16:rowId xmlns:a16="http://schemas.microsoft.com/office/drawing/2014/main" val="10015"/>
                  </a:ext>
                </a:extLst>
              </a:tr>
              <a:tr h="186031">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tcPr>
                </a:tc>
                <a:tc>
                  <a:txBody>
                    <a:bodyPr/>
                    <a:lstStyle/>
                    <a:p>
                      <a:pPr marR="15240" algn="r">
                        <a:lnSpc>
                          <a:spcPts val="1220"/>
                        </a:lnSpc>
                      </a:pPr>
                      <a:r>
                        <a:rPr sz="1100" b="1">
                          <a:latin typeface="Calibri"/>
                          <a:cs typeface="Calibri"/>
                        </a:rPr>
                        <a:t>TOTAL </a:t>
                      </a:r>
                      <a:r>
                        <a:rPr sz="1100" b="1" spc="-10">
                          <a:latin typeface="Calibri"/>
                          <a:cs typeface="Calibri"/>
                        </a:rPr>
                        <a:t>REVENUE</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solidFill>
                      <a:srgbClr val="F1F1F1"/>
                    </a:solidFill>
                  </a:tcPr>
                </a:tc>
                <a:tc gridSpan="2">
                  <a:txBody>
                    <a:bodyPr/>
                    <a:lstStyle/>
                    <a:p>
                      <a:pPr marL="71120">
                        <a:lnSpc>
                          <a:spcPts val="1220"/>
                        </a:lnSpc>
                        <a:tabLst>
                          <a:tab pos="1889760"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tcPr>
                </a:tc>
                <a:tc hMerge="1">
                  <a:txBody>
                    <a:bodyPr/>
                    <a:lstStyle/>
                    <a:p>
                      <a:endParaRPr/>
                    </a:p>
                  </a:txBody>
                  <a:tcPr marL="0" marR="0" marT="0" marB="0"/>
                </a:tc>
                <a:tc gridSpan="2">
                  <a:txBody>
                    <a:bodyPr/>
                    <a:lstStyle/>
                    <a:p>
                      <a:pPr marL="78105">
                        <a:lnSpc>
                          <a:spcPts val="1220"/>
                        </a:lnSpc>
                        <a:tabLst>
                          <a:tab pos="1512570" algn="l"/>
                        </a:tabLst>
                      </a:pPr>
                      <a:r>
                        <a:rPr sz="1100" spc="-50">
                          <a:latin typeface="Calibri"/>
                          <a:cs typeface="Calibri"/>
                        </a:rPr>
                        <a:t>$</a:t>
                      </a:r>
                      <a:r>
                        <a:rPr sz="1100">
                          <a:latin typeface="Calibri"/>
                          <a:cs typeface="Calibri"/>
                        </a:rPr>
                        <a:t>	</a:t>
                      </a:r>
                      <a:r>
                        <a:rPr sz="1100" spc="-10">
                          <a:latin typeface="Calibri"/>
                          <a:cs typeface="Calibri"/>
                        </a:rPr>
                        <a:t>50,100.00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tcPr>
                </a:tc>
                <a:tc hMerge="1">
                  <a:txBody>
                    <a:bodyPr/>
                    <a:lstStyle/>
                    <a:p>
                      <a:endParaRPr/>
                    </a:p>
                  </a:txBody>
                  <a:tcPr marL="0" marR="0" marT="0" marB="0"/>
                </a:tc>
                <a:tc gridSpan="2">
                  <a:txBody>
                    <a:bodyPr/>
                    <a:lstStyle/>
                    <a:p>
                      <a:pPr marL="78105">
                        <a:lnSpc>
                          <a:spcPts val="1220"/>
                        </a:lnSpc>
                        <a:tabLst>
                          <a:tab pos="1512570" algn="l"/>
                        </a:tabLst>
                      </a:pPr>
                      <a:r>
                        <a:rPr sz="1100" spc="-50">
                          <a:latin typeface="Calibri"/>
                          <a:cs typeface="Calibri"/>
                        </a:rPr>
                        <a:t>$</a:t>
                      </a:r>
                      <a:r>
                        <a:rPr sz="1100">
                          <a:latin typeface="Calibri"/>
                          <a:cs typeface="Calibri"/>
                        </a:rPr>
                        <a:t>	</a:t>
                      </a:r>
                      <a:r>
                        <a:rPr sz="1100" spc="-10">
                          <a:latin typeface="Calibri"/>
                          <a:cs typeface="Calibri"/>
                        </a:rPr>
                        <a:t>27,250.00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tcPr>
                </a:tc>
                <a:tc hMerge="1">
                  <a:txBody>
                    <a:bodyPr/>
                    <a:lstStyle/>
                    <a:p>
                      <a:endParaRPr/>
                    </a:p>
                  </a:txBody>
                  <a:tcPr marL="0" marR="0" marT="0" marB="0"/>
                </a:tc>
                <a:tc gridSpan="2">
                  <a:txBody>
                    <a:bodyPr/>
                    <a:lstStyle/>
                    <a:p>
                      <a:pPr marL="78105">
                        <a:lnSpc>
                          <a:spcPts val="1220"/>
                        </a:lnSpc>
                        <a:tabLst>
                          <a:tab pos="1512570" algn="l"/>
                        </a:tabLst>
                      </a:pPr>
                      <a:r>
                        <a:rPr sz="1100" spc="-50">
                          <a:latin typeface="Calibri"/>
                          <a:cs typeface="Calibri"/>
                        </a:rPr>
                        <a:t>$</a:t>
                      </a:r>
                      <a:r>
                        <a:rPr sz="1100">
                          <a:latin typeface="Calibri"/>
                          <a:cs typeface="Calibri"/>
                        </a:rPr>
                        <a:t>	</a:t>
                      </a:r>
                      <a:r>
                        <a:rPr sz="1100" spc="-10">
                          <a:latin typeface="Calibri"/>
                          <a:cs typeface="Calibri"/>
                        </a:rPr>
                        <a:t>25,000.00</a:t>
                      </a:r>
                      <a:endParaRPr sz="1100">
                        <a:latin typeface="Calibri"/>
                        <a:cs typeface="Calibri"/>
                      </a:endParaRPr>
                    </a:p>
                  </a:txBody>
                  <a:tcPr marL="0" marR="0" marT="0" marB="0">
                    <a:lnL w="38100">
                      <a:solidFill>
                        <a:srgbClr val="000000"/>
                      </a:solidFill>
                      <a:prstDash val="solid"/>
                    </a:lnL>
                    <a:lnR w="38100">
                      <a:solidFill>
                        <a:srgbClr val="000000"/>
                      </a:solidFill>
                      <a:prstDash val="solid"/>
                    </a:lnR>
                    <a:lnT w="28575">
                      <a:solidFill>
                        <a:srgbClr val="000000"/>
                      </a:solidFill>
                      <a:prstDash val="solid"/>
                    </a:lnT>
                  </a:tcPr>
                </a:tc>
                <a:tc hMerge="1">
                  <a:txBody>
                    <a:bodyPr/>
                    <a:lstStyle/>
                    <a:p>
                      <a:endParaRPr/>
                    </a:p>
                  </a:txBody>
                  <a:tcPr marL="0" marR="0" marT="0" marB="0"/>
                </a:tc>
                <a:tc gridSpan="2">
                  <a:txBody>
                    <a:bodyPr/>
                    <a:lstStyle/>
                    <a:p>
                      <a:pPr marL="75565">
                        <a:lnSpc>
                          <a:spcPts val="1220"/>
                        </a:lnSpc>
                        <a:tabLst>
                          <a:tab pos="1442720" algn="l"/>
                        </a:tabLst>
                      </a:pPr>
                      <a:r>
                        <a:rPr sz="1100" spc="-50">
                          <a:latin typeface="Calibri"/>
                          <a:cs typeface="Calibri"/>
                        </a:rPr>
                        <a:t>$</a:t>
                      </a:r>
                      <a:r>
                        <a:rPr sz="1100">
                          <a:latin typeface="Calibri"/>
                          <a:cs typeface="Calibri"/>
                        </a:rPr>
                        <a:t>	</a:t>
                      </a:r>
                      <a:r>
                        <a:rPr sz="1100" spc="-10">
                          <a:latin typeface="Calibri"/>
                          <a:cs typeface="Calibri"/>
                        </a:rPr>
                        <a:t>102,350.00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tcPr>
                </a:tc>
                <a:tc hMerge="1">
                  <a:txBody>
                    <a:bodyPr/>
                    <a:lstStyle/>
                    <a:p>
                      <a:endParaRPr/>
                    </a:p>
                  </a:txBody>
                  <a:tcPr marL="0" marR="0" marT="0" marB="0"/>
                </a:tc>
                <a:extLst>
                  <a:ext uri="{0D108BD9-81ED-4DB2-BD59-A6C34878D82A}">
                    <a16:rowId xmlns:a16="http://schemas.microsoft.com/office/drawing/2014/main" val="10016"/>
                  </a:ext>
                </a:extLst>
              </a:tr>
              <a:tr h="86055">
                <a:tc gridSpan="12">
                  <a:txBody>
                    <a:bodyPr/>
                    <a:lstStyle/>
                    <a:p>
                      <a:pPr>
                        <a:lnSpc>
                          <a:spcPct val="100000"/>
                        </a:lnSpc>
                      </a:pPr>
                      <a:endParaRPr sz="4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r h="206279">
                <a:tc gridSpan="2">
                  <a:txBody>
                    <a:bodyPr/>
                    <a:lstStyle/>
                    <a:p>
                      <a:pPr marL="26034">
                        <a:lnSpc>
                          <a:spcPts val="1385"/>
                        </a:lnSpc>
                      </a:pPr>
                      <a:r>
                        <a:rPr sz="1200" b="1" spc="-10">
                          <a:latin typeface="Calibri"/>
                          <a:cs typeface="Calibri"/>
                        </a:rPr>
                        <a:t>EXPENDITURES</a:t>
                      </a:r>
                      <a:endParaRPr sz="12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45465">
                        <a:lnSpc>
                          <a:spcPts val="1385"/>
                        </a:lnSpc>
                      </a:pPr>
                      <a:r>
                        <a:rPr sz="1200" b="1">
                          <a:latin typeface="Calibri"/>
                          <a:cs typeface="Calibri"/>
                        </a:rPr>
                        <a:t>Q1:</a:t>
                      </a:r>
                      <a:r>
                        <a:rPr sz="1200" b="1" spc="-15">
                          <a:latin typeface="Calibri"/>
                          <a:cs typeface="Calibri"/>
                        </a:rPr>
                        <a:t> </a:t>
                      </a:r>
                      <a:r>
                        <a:rPr sz="1200" b="1">
                          <a:latin typeface="Calibri"/>
                          <a:cs typeface="Calibri"/>
                        </a:rPr>
                        <a:t>Jul,</a:t>
                      </a:r>
                      <a:r>
                        <a:rPr sz="1200" b="1" spc="-15">
                          <a:latin typeface="Calibri"/>
                          <a:cs typeface="Calibri"/>
                        </a:rPr>
                        <a:t> </a:t>
                      </a:r>
                      <a:r>
                        <a:rPr sz="1200" b="1">
                          <a:latin typeface="Calibri"/>
                          <a:cs typeface="Calibri"/>
                        </a:rPr>
                        <a:t>Aug,</a:t>
                      </a:r>
                      <a:r>
                        <a:rPr sz="1200" b="1" spc="-10">
                          <a:latin typeface="Calibri"/>
                          <a:cs typeface="Calibri"/>
                        </a:rPr>
                        <a:t> </a:t>
                      </a:r>
                      <a:r>
                        <a:rPr sz="1200" b="1" spc="-25">
                          <a:latin typeface="Calibri"/>
                          <a:cs typeface="Calibri"/>
                        </a:rPr>
                        <a:t>Sep</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13080">
                        <a:lnSpc>
                          <a:spcPts val="1385"/>
                        </a:lnSpc>
                      </a:pPr>
                      <a:r>
                        <a:rPr sz="1200" b="1">
                          <a:latin typeface="Calibri"/>
                          <a:cs typeface="Calibri"/>
                        </a:rPr>
                        <a:t>Q2:</a:t>
                      </a:r>
                      <a:r>
                        <a:rPr sz="1200" b="1" spc="-10">
                          <a:latin typeface="Calibri"/>
                          <a:cs typeface="Calibri"/>
                        </a:rPr>
                        <a:t> </a:t>
                      </a:r>
                      <a:r>
                        <a:rPr sz="1200" b="1">
                          <a:latin typeface="Calibri"/>
                          <a:cs typeface="Calibri"/>
                        </a:rPr>
                        <a:t>Oct,</a:t>
                      </a:r>
                      <a:r>
                        <a:rPr sz="1200" b="1" spc="-5">
                          <a:latin typeface="Calibri"/>
                          <a:cs typeface="Calibri"/>
                        </a:rPr>
                        <a:t> </a:t>
                      </a:r>
                      <a:r>
                        <a:rPr sz="1200" b="1">
                          <a:latin typeface="Calibri"/>
                          <a:cs typeface="Calibri"/>
                        </a:rPr>
                        <a:t>Nov,</a:t>
                      </a:r>
                      <a:r>
                        <a:rPr sz="1200" b="1" spc="-10">
                          <a:latin typeface="Calibri"/>
                          <a:cs typeface="Calibri"/>
                        </a:rPr>
                        <a:t> </a:t>
                      </a:r>
                      <a:r>
                        <a:rPr sz="1200" b="1" spc="-25">
                          <a:latin typeface="Calibri"/>
                          <a:cs typeface="Calibri"/>
                        </a:rPr>
                        <a:t>Dec</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20700">
                        <a:lnSpc>
                          <a:spcPts val="1385"/>
                        </a:lnSpc>
                      </a:pPr>
                      <a:r>
                        <a:rPr sz="1200" b="1">
                          <a:latin typeface="Calibri"/>
                          <a:cs typeface="Calibri"/>
                        </a:rPr>
                        <a:t>Q3:</a:t>
                      </a:r>
                      <a:r>
                        <a:rPr sz="1200" b="1" spc="-10">
                          <a:latin typeface="Calibri"/>
                          <a:cs typeface="Calibri"/>
                        </a:rPr>
                        <a:t> </a:t>
                      </a:r>
                      <a:r>
                        <a:rPr sz="1200" b="1">
                          <a:latin typeface="Calibri"/>
                          <a:cs typeface="Calibri"/>
                        </a:rPr>
                        <a:t>Jan,</a:t>
                      </a:r>
                      <a:r>
                        <a:rPr sz="1200" b="1" spc="-5">
                          <a:latin typeface="Calibri"/>
                          <a:cs typeface="Calibri"/>
                        </a:rPr>
                        <a:t> </a:t>
                      </a:r>
                      <a:r>
                        <a:rPr sz="1200" b="1">
                          <a:latin typeface="Calibri"/>
                          <a:cs typeface="Calibri"/>
                        </a:rPr>
                        <a:t>Feb,</a:t>
                      </a:r>
                      <a:r>
                        <a:rPr sz="1200" b="1" spc="-10">
                          <a:latin typeface="Calibri"/>
                          <a:cs typeface="Calibri"/>
                        </a:rPr>
                        <a:t> </a:t>
                      </a:r>
                      <a:r>
                        <a:rPr sz="1200" b="1" spc="-25">
                          <a:latin typeface="Calibri"/>
                          <a:cs typeface="Calibri"/>
                        </a:rPr>
                        <a:t>Mar</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508000">
                        <a:lnSpc>
                          <a:spcPts val="1385"/>
                        </a:lnSpc>
                      </a:pPr>
                      <a:r>
                        <a:rPr sz="1200" b="1">
                          <a:latin typeface="Calibri"/>
                          <a:cs typeface="Calibri"/>
                        </a:rPr>
                        <a:t>Q4:</a:t>
                      </a:r>
                      <a:r>
                        <a:rPr sz="1200" b="1" spc="-10">
                          <a:latin typeface="Calibri"/>
                          <a:cs typeface="Calibri"/>
                        </a:rPr>
                        <a:t> </a:t>
                      </a:r>
                      <a:r>
                        <a:rPr sz="1200" b="1">
                          <a:latin typeface="Calibri"/>
                          <a:cs typeface="Calibri"/>
                        </a:rPr>
                        <a:t>Apr,</a:t>
                      </a:r>
                      <a:r>
                        <a:rPr sz="1200" b="1" spc="-5">
                          <a:latin typeface="Calibri"/>
                          <a:cs typeface="Calibri"/>
                        </a:rPr>
                        <a:t> </a:t>
                      </a:r>
                      <a:r>
                        <a:rPr sz="1200" b="1">
                          <a:latin typeface="Calibri"/>
                          <a:cs typeface="Calibri"/>
                        </a:rPr>
                        <a:t>May,</a:t>
                      </a:r>
                      <a:r>
                        <a:rPr sz="1200" b="1" spc="-5">
                          <a:latin typeface="Calibri"/>
                          <a:cs typeface="Calibri"/>
                        </a:rPr>
                        <a:t> </a:t>
                      </a:r>
                      <a:r>
                        <a:rPr sz="1200" b="1" spc="-25">
                          <a:latin typeface="Calibri"/>
                          <a:cs typeface="Calibri"/>
                        </a:rPr>
                        <a:t>Jun</a:t>
                      </a:r>
                      <a:endParaRPr sz="1200">
                        <a:latin typeface="Calibri"/>
                        <a:cs typeface="Calibri"/>
                      </a:endParaRPr>
                    </a:p>
                  </a:txBody>
                  <a:tcPr marL="0" marR="0" marT="0" marB="0">
                    <a:lnL w="381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gridSpan="2">
                  <a:txBody>
                    <a:bodyPr/>
                    <a:lstStyle/>
                    <a:p>
                      <a:pPr marL="478155">
                        <a:lnSpc>
                          <a:spcPts val="1385"/>
                        </a:lnSpc>
                      </a:pPr>
                      <a:r>
                        <a:rPr sz="1200" b="1">
                          <a:latin typeface="Calibri"/>
                          <a:cs typeface="Calibri"/>
                        </a:rPr>
                        <a:t>Fiscal</a:t>
                      </a:r>
                      <a:r>
                        <a:rPr sz="1200" b="1" spc="-15">
                          <a:latin typeface="Calibri"/>
                          <a:cs typeface="Calibri"/>
                        </a:rPr>
                        <a:t> </a:t>
                      </a:r>
                      <a:r>
                        <a:rPr sz="1200" b="1">
                          <a:latin typeface="Calibri"/>
                          <a:cs typeface="Calibri"/>
                        </a:rPr>
                        <a:t>Year</a:t>
                      </a:r>
                      <a:r>
                        <a:rPr sz="1200" b="1" spc="-10">
                          <a:latin typeface="Calibri"/>
                          <a:cs typeface="Calibri"/>
                        </a:rPr>
                        <a:t> </a:t>
                      </a:r>
                      <a:r>
                        <a:rPr sz="1200" b="1">
                          <a:latin typeface="Calibri"/>
                          <a:cs typeface="Calibri"/>
                        </a:rPr>
                        <a:t>To</a:t>
                      </a:r>
                      <a:r>
                        <a:rPr sz="1200" b="1" spc="-10">
                          <a:latin typeface="Calibri"/>
                          <a:cs typeface="Calibri"/>
                        </a:rPr>
                        <a:t> </a:t>
                      </a:r>
                      <a:r>
                        <a:rPr sz="1200" b="1" spc="-20">
                          <a:latin typeface="Calibri"/>
                          <a:cs typeface="Calibri"/>
                        </a:rPr>
                        <a:t>Date</a:t>
                      </a:r>
                      <a:endParaRPr sz="12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extLst>
                  <a:ext uri="{0D108BD9-81ED-4DB2-BD59-A6C34878D82A}">
                    <a16:rowId xmlns:a16="http://schemas.microsoft.com/office/drawing/2014/main" val="10018"/>
                  </a:ext>
                </a:extLst>
              </a:tr>
              <a:tr h="375859">
                <a:tc>
                  <a:txBody>
                    <a:bodyPr/>
                    <a:lstStyle/>
                    <a:p>
                      <a:pPr>
                        <a:lnSpc>
                          <a:spcPct val="100000"/>
                        </a:lnSpc>
                        <a:spcBef>
                          <a:spcPts val="114"/>
                        </a:spcBef>
                      </a:pPr>
                      <a:endParaRPr sz="1100">
                        <a:latin typeface="Times New Roman"/>
                        <a:cs typeface="Times New Roman"/>
                      </a:endParaRPr>
                    </a:p>
                    <a:p>
                      <a:pPr marL="10795" algn="ctr">
                        <a:lnSpc>
                          <a:spcPct val="100000"/>
                        </a:lnSpc>
                        <a:spcBef>
                          <a:spcPts val="5"/>
                        </a:spcBef>
                      </a:pPr>
                      <a:r>
                        <a:rPr sz="1100" b="1" spc="-25">
                          <a:latin typeface="Calibri"/>
                          <a:cs typeface="Calibri"/>
                        </a:rPr>
                        <a:t>B.</a:t>
                      </a:r>
                      <a:endParaRPr sz="1100">
                        <a:latin typeface="Calibri"/>
                        <a:cs typeface="Calibri"/>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nSpc>
                          <a:spcPct val="100000"/>
                        </a:lnSpc>
                        <a:spcBef>
                          <a:spcPts val="114"/>
                        </a:spcBef>
                      </a:pPr>
                      <a:endParaRPr sz="1100">
                        <a:latin typeface="Times New Roman"/>
                        <a:cs typeface="Times New Roman"/>
                      </a:endParaRPr>
                    </a:p>
                    <a:p>
                      <a:pPr marL="23495">
                        <a:lnSpc>
                          <a:spcPct val="100000"/>
                        </a:lnSpc>
                        <a:spcBef>
                          <a:spcPts val="5"/>
                        </a:spcBef>
                      </a:pPr>
                      <a:r>
                        <a:rPr sz="1100" b="1" spc="-10">
                          <a:latin typeface="Calibri"/>
                          <a:cs typeface="Calibri"/>
                        </a:rPr>
                        <a:t>EXPENDITURES</a:t>
                      </a:r>
                      <a:endParaRPr sz="1100">
                        <a:latin typeface="Calibri"/>
                        <a:cs typeface="Calibri"/>
                      </a:endParaRPr>
                    </a:p>
                  </a:txBody>
                  <a:tcPr marL="0" marR="0" marT="14604"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06045">
                        <a:lnSpc>
                          <a:spcPts val="1130"/>
                        </a:lnSpc>
                      </a:pPr>
                      <a:r>
                        <a:rPr sz="1100" b="1" spc="-10">
                          <a:latin typeface="Calibri"/>
                          <a:cs typeface="Calibri"/>
                        </a:rPr>
                        <a:t>Non-OHA/PHD</a:t>
                      </a:r>
                      <a:endParaRPr sz="1100">
                        <a:latin typeface="Calibri"/>
                        <a:cs typeface="Calibri"/>
                      </a:endParaRPr>
                    </a:p>
                    <a:p>
                      <a:pPr marL="158115">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OHA/PHD</a:t>
                      </a:r>
                      <a:endParaRPr sz="1100">
                        <a:latin typeface="Calibri"/>
                        <a:cs typeface="Calibri"/>
                      </a:endParaRPr>
                    </a:p>
                    <a:p>
                      <a:pPr marL="3175" algn="ctr">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06045">
                        <a:lnSpc>
                          <a:spcPts val="1130"/>
                        </a:lnSpc>
                      </a:pPr>
                      <a:r>
                        <a:rPr sz="1100" b="1" spc="-10">
                          <a:latin typeface="Calibri"/>
                          <a:cs typeface="Calibri"/>
                        </a:rPr>
                        <a:t>Non-OHA/PHD</a:t>
                      </a:r>
                      <a:endParaRPr sz="1100">
                        <a:latin typeface="Calibri"/>
                        <a:cs typeface="Calibri"/>
                      </a:endParaRPr>
                    </a:p>
                    <a:p>
                      <a:pPr marL="158115">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OHA/PHD</a:t>
                      </a:r>
                      <a:endParaRPr sz="1100">
                        <a:latin typeface="Calibri"/>
                        <a:cs typeface="Calibri"/>
                      </a:endParaRPr>
                    </a:p>
                    <a:p>
                      <a:pPr marL="3175" algn="ctr">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06045">
                        <a:lnSpc>
                          <a:spcPts val="1130"/>
                        </a:lnSpc>
                      </a:pPr>
                      <a:r>
                        <a:rPr sz="1100" b="1" spc="-10">
                          <a:latin typeface="Calibri"/>
                          <a:cs typeface="Calibri"/>
                        </a:rPr>
                        <a:t>Non-OHA/PHD</a:t>
                      </a:r>
                      <a:endParaRPr sz="1100">
                        <a:latin typeface="Calibri"/>
                        <a:cs typeface="Calibri"/>
                      </a:endParaRPr>
                    </a:p>
                    <a:p>
                      <a:pPr marL="158115">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OHA/PHD</a:t>
                      </a:r>
                      <a:endParaRPr sz="1100">
                        <a:latin typeface="Calibri"/>
                        <a:cs typeface="Calibri"/>
                      </a:endParaRPr>
                    </a:p>
                    <a:p>
                      <a:pPr marL="3175" algn="ctr">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06045">
                        <a:lnSpc>
                          <a:spcPts val="1130"/>
                        </a:lnSpc>
                      </a:pPr>
                      <a:r>
                        <a:rPr sz="1100" b="1" spc="-10">
                          <a:latin typeface="Calibri"/>
                          <a:cs typeface="Calibri"/>
                        </a:rPr>
                        <a:t>Non-OHA/PHD</a:t>
                      </a:r>
                      <a:endParaRPr sz="1100">
                        <a:latin typeface="Calibri"/>
                        <a:cs typeface="Calibri"/>
                      </a:endParaRPr>
                    </a:p>
                    <a:p>
                      <a:pPr marL="158115">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OHA/PHD</a:t>
                      </a:r>
                      <a:endParaRPr sz="1100">
                        <a:latin typeface="Calibri"/>
                        <a:cs typeface="Calibri"/>
                      </a:endParaRPr>
                    </a:p>
                    <a:p>
                      <a:pPr marL="3175" algn="ctr">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106045">
                        <a:lnSpc>
                          <a:spcPts val="1130"/>
                        </a:lnSpc>
                      </a:pPr>
                      <a:r>
                        <a:rPr sz="1100" b="1" spc="-10">
                          <a:latin typeface="Calibri"/>
                          <a:cs typeface="Calibri"/>
                        </a:rPr>
                        <a:t>Non-OHA/PHD</a:t>
                      </a:r>
                      <a:endParaRPr sz="1100">
                        <a:latin typeface="Calibri"/>
                        <a:cs typeface="Calibri"/>
                      </a:endParaRPr>
                    </a:p>
                    <a:p>
                      <a:pPr marL="158115">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marL="4445" algn="ctr">
                        <a:lnSpc>
                          <a:spcPts val="1130"/>
                        </a:lnSpc>
                      </a:pPr>
                      <a:r>
                        <a:rPr sz="1100" b="1" spc="-10">
                          <a:latin typeface="Calibri"/>
                          <a:cs typeface="Calibri"/>
                        </a:rPr>
                        <a:t>OHA/PHD</a:t>
                      </a:r>
                      <a:endParaRPr sz="1100">
                        <a:latin typeface="Calibri"/>
                        <a:cs typeface="Calibri"/>
                      </a:endParaRPr>
                    </a:p>
                    <a:p>
                      <a:pPr marL="3175" algn="ctr">
                        <a:lnSpc>
                          <a:spcPct val="100000"/>
                        </a:lnSpc>
                        <a:spcBef>
                          <a:spcPts val="114"/>
                        </a:spcBef>
                      </a:pP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19"/>
                  </a:ext>
                </a:extLst>
              </a:tr>
              <a:tr h="192359">
                <a:tc>
                  <a:txBody>
                    <a:bodyPr/>
                    <a:lstStyle/>
                    <a:p>
                      <a:pPr marL="11430" algn="ctr">
                        <a:lnSpc>
                          <a:spcPts val="1270"/>
                        </a:lnSpc>
                      </a:pPr>
                      <a:r>
                        <a:rPr sz="1100" spc="-25">
                          <a:latin typeface="Calibri"/>
                          <a:cs typeface="Calibri"/>
                        </a:rPr>
                        <a:t>1.</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3495">
                        <a:lnSpc>
                          <a:spcPts val="1270"/>
                        </a:lnSpc>
                      </a:pPr>
                      <a:r>
                        <a:rPr sz="1100" b="1">
                          <a:latin typeface="Calibri"/>
                          <a:cs typeface="Calibri"/>
                        </a:rPr>
                        <a:t>Personal</a:t>
                      </a:r>
                      <a:r>
                        <a:rPr sz="1100" b="1" spc="-15">
                          <a:latin typeface="Calibri"/>
                          <a:cs typeface="Calibri"/>
                        </a:rPr>
                        <a:t> </a:t>
                      </a:r>
                      <a:r>
                        <a:rPr sz="1100" b="1">
                          <a:latin typeface="Calibri"/>
                          <a:cs typeface="Calibri"/>
                        </a:rPr>
                        <a:t>Services</a:t>
                      </a:r>
                      <a:r>
                        <a:rPr sz="1100" b="1" spc="-15">
                          <a:latin typeface="Calibri"/>
                          <a:cs typeface="Calibri"/>
                        </a:rPr>
                        <a:t> </a:t>
                      </a:r>
                      <a:r>
                        <a:rPr sz="1100" b="1">
                          <a:latin typeface="Calibri"/>
                          <a:cs typeface="Calibri"/>
                        </a:rPr>
                        <a:t>(Salaries</a:t>
                      </a:r>
                      <a:r>
                        <a:rPr sz="1100" b="1" spc="-20">
                          <a:latin typeface="Calibri"/>
                          <a:cs typeface="Calibri"/>
                        </a:rPr>
                        <a:t> </a:t>
                      </a:r>
                      <a:r>
                        <a:rPr sz="1100" b="1">
                          <a:latin typeface="Calibri"/>
                          <a:cs typeface="Calibri"/>
                        </a:rPr>
                        <a:t>and</a:t>
                      </a:r>
                      <a:r>
                        <a:rPr sz="1100" b="1" spc="-15">
                          <a:latin typeface="Calibri"/>
                          <a:cs typeface="Calibri"/>
                        </a:rPr>
                        <a:t> </a:t>
                      </a:r>
                      <a:r>
                        <a:rPr sz="1100" b="1" spc="-10">
                          <a:latin typeface="Calibri"/>
                          <a:cs typeface="Calibri"/>
                        </a:rPr>
                        <a:t>Benefits)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ts val="1270"/>
                        </a:lnSpc>
                        <a:tabLst>
                          <a:tab pos="377190" algn="l"/>
                        </a:tabLst>
                      </a:pPr>
                      <a:r>
                        <a:rPr sz="1100" spc="-50">
                          <a:latin typeface="Calibri"/>
                          <a:cs typeface="Calibri"/>
                        </a:rPr>
                        <a:t>$</a:t>
                      </a:r>
                      <a:r>
                        <a:rPr sz="1100">
                          <a:latin typeface="Calibri"/>
                          <a:cs typeface="Calibri"/>
                        </a:rPr>
                        <a:t>	</a:t>
                      </a:r>
                      <a:r>
                        <a:rPr sz="1100" spc="-10">
                          <a:latin typeface="Calibri"/>
                          <a:cs typeface="Calibri"/>
                        </a:rPr>
                        <a:t>45,000.00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52,827.17</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60,150.00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63,250.00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443230" algn="l"/>
                        </a:tabLst>
                      </a:pPr>
                      <a:r>
                        <a:rPr sz="1100" spc="-50">
                          <a:latin typeface="Calibri"/>
                          <a:cs typeface="Calibri"/>
                        </a:rPr>
                        <a:t>$</a:t>
                      </a:r>
                      <a:r>
                        <a:rPr sz="1100">
                          <a:latin typeface="Calibri"/>
                          <a:cs typeface="Calibri"/>
                        </a:rPr>
                        <a:t>	</a:t>
                      </a:r>
                      <a:r>
                        <a:rPr sz="1100" spc="-10">
                          <a:latin typeface="Calibri"/>
                          <a:cs typeface="Calibri"/>
                        </a:rPr>
                        <a:t>95,000.00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6040">
                        <a:lnSpc>
                          <a:spcPts val="1270"/>
                        </a:lnSpc>
                        <a:tabLst>
                          <a:tab pos="373380" algn="l"/>
                        </a:tabLst>
                      </a:pPr>
                      <a:r>
                        <a:rPr sz="1100" spc="-50">
                          <a:latin typeface="Calibri"/>
                          <a:cs typeface="Calibri"/>
                        </a:rPr>
                        <a:t>$</a:t>
                      </a:r>
                      <a:r>
                        <a:rPr sz="1100">
                          <a:latin typeface="Calibri"/>
                          <a:cs typeface="Calibri"/>
                        </a:rPr>
                        <a:t>	</a:t>
                      </a:r>
                      <a:r>
                        <a:rPr sz="1100" spc="-10">
                          <a:latin typeface="Calibri"/>
                          <a:cs typeface="Calibri"/>
                        </a:rPr>
                        <a:t>176,227.17</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20"/>
                  </a:ext>
                </a:extLst>
              </a:tr>
              <a:tr h="182867">
                <a:tc>
                  <a:txBody>
                    <a:bodyPr/>
                    <a:lstStyle/>
                    <a:p>
                      <a:pPr marL="11430" algn="ctr">
                        <a:lnSpc>
                          <a:spcPts val="1280"/>
                        </a:lnSpc>
                      </a:pPr>
                      <a:r>
                        <a:rPr sz="1100" spc="-25">
                          <a:latin typeface="Calibri"/>
                          <a:cs typeface="Calibri"/>
                        </a:rPr>
                        <a:t>2.</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23495">
                        <a:lnSpc>
                          <a:spcPts val="1280"/>
                        </a:lnSpc>
                      </a:pPr>
                      <a:r>
                        <a:rPr sz="1100" b="1">
                          <a:latin typeface="Calibri"/>
                          <a:cs typeface="Calibri"/>
                        </a:rPr>
                        <a:t>Services</a:t>
                      </a:r>
                      <a:r>
                        <a:rPr sz="1100" b="1" spc="-30">
                          <a:latin typeface="Calibri"/>
                          <a:cs typeface="Calibri"/>
                        </a:rPr>
                        <a:t> </a:t>
                      </a:r>
                      <a:r>
                        <a:rPr sz="1100" b="1">
                          <a:latin typeface="Calibri"/>
                          <a:cs typeface="Calibri"/>
                        </a:rPr>
                        <a:t>and</a:t>
                      </a:r>
                      <a:r>
                        <a:rPr sz="1100" b="1" spc="-20">
                          <a:latin typeface="Calibri"/>
                          <a:cs typeface="Calibri"/>
                        </a:rPr>
                        <a:t> </a:t>
                      </a:r>
                      <a:r>
                        <a:rPr sz="1100" b="1">
                          <a:latin typeface="Calibri"/>
                          <a:cs typeface="Calibri"/>
                        </a:rPr>
                        <a:t>Supplies</a:t>
                      </a:r>
                      <a:r>
                        <a:rPr sz="1100" b="1" spc="-25">
                          <a:latin typeface="Calibri"/>
                          <a:cs typeface="Calibri"/>
                        </a:rPr>
                        <a:t> </a:t>
                      </a:r>
                      <a:r>
                        <a:rPr sz="1100" b="1" spc="-10">
                          <a:latin typeface="Calibri"/>
                          <a:cs typeface="Calibri"/>
                        </a:rPr>
                        <a:t>(Total)</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ts val="1280"/>
                        </a:lnSpc>
                        <a:tabLst>
                          <a:tab pos="447040" algn="l"/>
                        </a:tabLst>
                      </a:pPr>
                      <a:r>
                        <a:rPr sz="1100" spc="-50">
                          <a:latin typeface="Calibri"/>
                          <a:cs typeface="Calibri"/>
                        </a:rPr>
                        <a:t>$</a:t>
                      </a:r>
                      <a:r>
                        <a:rPr sz="1100">
                          <a:latin typeface="Calibri"/>
                          <a:cs typeface="Calibri"/>
                        </a:rPr>
                        <a:t>	</a:t>
                      </a:r>
                      <a:r>
                        <a:rPr sz="1100" spc="-10">
                          <a:latin typeface="Calibri"/>
                          <a:cs typeface="Calibri"/>
                        </a:rPr>
                        <a:t>5,100.00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513080" algn="l"/>
                        </a:tabLst>
                      </a:pPr>
                      <a:r>
                        <a:rPr sz="1100" spc="-50">
                          <a:latin typeface="Calibri"/>
                          <a:cs typeface="Calibri"/>
                        </a:rPr>
                        <a:t>$</a:t>
                      </a:r>
                      <a:r>
                        <a:rPr sz="1100">
                          <a:latin typeface="Calibri"/>
                          <a:cs typeface="Calibri"/>
                        </a:rPr>
                        <a:t>	</a:t>
                      </a:r>
                      <a:r>
                        <a:rPr sz="1100" spc="-10">
                          <a:latin typeface="Calibri"/>
                          <a:cs typeface="Calibri"/>
                        </a:rPr>
                        <a:t>7,525.00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51308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513080" algn="l"/>
                        </a:tabLst>
                      </a:pPr>
                      <a:r>
                        <a:rPr sz="1100" spc="-50">
                          <a:latin typeface="Calibri"/>
                          <a:cs typeface="Calibri"/>
                        </a:rPr>
                        <a:t>$</a:t>
                      </a:r>
                      <a:r>
                        <a:rPr sz="1100">
                          <a:latin typeface="Calibri"/>
                          <a:cs typeface="Calibri"/>
                        </a:rPr>
                        <a:t>	</a:t>
                      </a:r>
                      <a:r>
                        <a:rPr sz="1100" spc="-10">
                          <a:latin typeface="Calibri"/>
                          <a:cs typeface="Calibri"/>
                        </a:rPr>
                        <a:t>4,550.00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513080" algn="l"/>
                        </a:tabLst>
                      </a:pPr>
                      <a:r>
                        <a:rPr sz="1100" spc="-50">
                          <a:latin typeface="Calibri"/>
                          <a:cs typeface="Calibri"/>
                        </a:rPr>
                        <a:t>$</a:t>
                      </a:r>
                      <a:r>
                        <a:rPr sz="1100">
                          <a:latin typeface="Calibri"/>
                          <a:cs typeface="Calibri"/>
                        </a:rPr>
                        <a:t>	</a:t>
                      </a:r>
                      <a:r>
                        <a:rPr sz="1100" spc="-10">
                          <a:latin typeface="Calibri"/>
                          <a:cs typeface="Calibri"/>
                        </a:rPr>
                        <a:t>7,350.00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513080" algn="l"/>
                        </a:tabLst>
                      </a:pPr>
                      <a:r>
                        <a:rPr sz="1100" spc="-50">
                          <a:latin typeface="Calibri"/>
                          <a:cs typeface="Calibri"/>
                        </a:rPr>
                        <a:t>$</a:t>
                      </a:r>
                      <a:r>
                        <a:rPr sz="1100">
                          <a:latin typeface="Calibri"/>
                          <a:cs typeface="Calibri"/>
                        </a:rPr>
                        <a:t>	</a:t>
                      </a:r>
                      <a:r>
                        <a:rPr sz="1100" spc="-10">
                          <a:latin typeface="Calibri"/>
                          <a:cs typeface="Calibri"/>
                        </a:rPr>
                        <a:t>7,350.00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443230" algn="l"/>
                        </a:tabLst>
                      </a:pPr>
                      <a:r>
                        <a:rPr sz="1100" spc="-50">
                          <a:latin typeface="Calibri"/>
                          <a:cs typeface="Calibri"/>
                        </a:rPr>
                        <a:t>$</a:t>
                      </a:r>
                      <a:r>
                        <a:rPr sz="1100">
                          <a:latin typeface="Calibri"/>
                          <a:cs typeface="Calibri"/>
                        </a:rPr>
                        <a:t>	</a:t>
                      </a:r>
                      <a:r>
                        <a:rPr sz="1100" spc="-10">
                          <a:latin typeface="Calibri"/>
                          <a:cs typeface="Calibri"/>
                        </a:rPr>
                        <a:t>19,425.00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21"/>
                  </a:ext>
                </a:extLst>
              </a:tr>
              <a:tr h="181602">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0650">
                        <a:lnSpc>
                          <a:spcPts val="1270"/>
                        </a:lnSpc>
                      </a:pPr>
                      <a:r>
                        <a:rPr sz="1100">
                          <a:latin typeface="Calibri"/>
                          <a:cs typeface="Calibri"/>
                        </a:rPr>
                        <a:t>2a.</a:t>
                      </a:r>
                      <a:r>
                        <a:rPr sz="1100" spc="-5">
                          <a:latin typeface="Calibri"/>
                          <a:cs typeface="Calibri"/>
                        </a:rPr>
                        <a:t> </a:t>
                      </a:r>
                      <a:r>
                        <a:rPr sz="1100">
                          <a:latin typeface="Calibri"/>
                          <a:cs typeface="Calibri"/>
                        </a:rPr>
                        <a:t>Professional</a:t>
                      </a:r>
                      <a:r>
                        <a:rPr sz="1100" spc="5">
                          <a:latin typeface="Calibri"/>
                          <a:cs typeface="Calibri"/>
                        </a:rPr>
                        <a:t> </a:t>
                      </a:r>
                      <a:r>
                        <a:rPr sz="1100" spc="-10">
                          <a:latin typeface="Calibri"/>
                          <a:cs typeface="Calibri"/>
                        </a:rPr>
                        <a:t>Services/Contracts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2"/>
                  </a:ext>
                </a:extLst>
              </a:tr>
              <a:tr h="181602">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0650">
                        <a:lnSpc>
                          <a:spcPts val="1270"/>
                        </a:lnSpc>
                      </a:pPr>
                      <a:r>
                        <a:rPr sz="1100">
                          <a:latin typeface="Calibri"/>
                          <a:cs typeface="Calibri"/>
                        </a:rPr>
                        <a:t>2b.</a:t>
                      </a:r>
                      <a:r>
                        <a:rPr sz="1100" spc="-20">
                          <a:latin typeface="Calibri"/>
                          <a:cs typeface="Calibri"/>
                        </a:rPr>
                        <a:t> </a:t>
                      </a:r>
                      <a:r>
                        <a:rPr sz="1100">
                          <a:latin typeface="Calibri"/>
                          <a:cs typeface="Calibri"/>
                        </a:rPr>
                        <a:t>Travel</a:t>
                      </a:r>
                      <a:r>
                        <a:rPr sz="1100" spc="-10">
                          <a:latin typeface="Calibri"/>
                          <a:cs typeface="Calibri"/>
                        </a:rPr>
                        <a:t> </a:t>
                      </a:r>
                      <a:r>
                        <a:rPr sz="1100">
                          <a:latin typeface="Calibri"/>
                          <a:cs typeface="Calibri"/>
                        </a:rPr>
                        <a:t>&amp;</a:t>
                      </a:r>
                      <a:r>
                        <a:rPr sz="1100" spc="-20">
                          <a:latin typeface="Calibri"/>
                          <a:cs typeface="Calibri"/>
                        </a:rPr>
                        <a:t> </a:t>
                      </a:r>
                      <a:r>
                        <a:rPr sz="1100" spc="-10">
                          <a:latin typeface="Calibri"/>
                          <a:cs typeface="Calibri"/>
                        </a:rPr>
                        <a:t>Training</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687705" algn="l"/>
                        </a:tabLst>
                      </a:pPr>
                      <a:r>
                        <a:rPr sz="1100" spc="-50">
                          <a:latin typeface="Calibri"/>
                          <a:cs typeface="Calibri"/>
                        </a:rPr>
                        <a:t>$</a:t>
                      </a:r>
                      <a:r>
                        <a:rPr sz="1100">
                          <a:latin typeface="Calibri"/>
                          <a:cs typeface="Calibri"/>
                        </a:rPr>
                        <a:t>	</a:t>
                      </a:r>
                      <a:r>
                        <a:rPr sz="1100" spc="-20">
                          <a:latin typeface="Calibri"/>
                          <a:cs typeface="Calibri"/>
                        </a:rPr>
                        <a:t>25.00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687705" algn="l"/>
                        </a:tabLst>
                      </a:pPr>
                      <a:r>
                        <a:rPr sz="1100" spc="-50">
                          <a:latin typeface="Calibri"/>
                          <a:cs typeface="Calibri"/>
                        </a:rPr>
                        <a:t>$</a:t>
                      </a:r>
                      <a:r>
                        <a:rPr sz="1100">
                          <a:latin typeface="Calibri"/>
                          <a:cs typeface="Calibri"/>
                        </a:rPr>
                        <a:t>	</a:t>
                      </a:r>
                      <a:r>
                        <a:rPr sz="1100" spc="-20">
                          <a:latin typeface="Calibri"/>
                          <a:cs typeface="Calibri"/>
                        </a:rPr>
                        <a:t>50.00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2,150.00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2,225.00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3"/>
                  </a:ext>
                </a:extLst>
              </a:tr>
              <a:tr h="181602">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0650">
                        <a:lnSpc>
                          <a:spcPts val="1270"/>
                        </a:lnSpc>
                      </a:pPr>
                      <a:r>
                        <a:rPr sz="1100">
                          <a:latin typeface="Calibri"/>
                          <a:cs typeface="Calibri"/>
                        </a:rPr>
                        <a:t>2c.</a:t>
                      </a:r>
                      <a:r>
                        <a:rPr sz="1100" spc="-25">
                          <a:latin typeface="Calibri"/>
                          <a:cs typeface="Calibri"/>
                        </a:rPr>
                        <a:t> </a:t>
                      </a:r>
                      <a:r>
                        <a:rPr sz="1100">
                          <a:latin typeface="Calibri"/>
                          <a:cs typeface="Calibri"/>
                        </a:rPr>
                        <a:t>General</a:t>
                      </a:r>
                      <a:r>
                        <a:rPr sz="1100" spc="-15">
                          <a:latin typeface="Calibri"/>
                          <a:cs typeface="Calibri"/>
                        </a:rPr>
                        <a:t> </a:t>
                      </a:r>
                      <a:r>
                        <a:rPr sz="1100" spc="-10">
                          <a:latin typeface="Calibri"/>
                          <a:cs typeface="Calibri"/>
                        </a:rPr>
                        <a:t>Supplies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5,000.00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2,500.00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2,200.00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9,700.00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4"/>
                  </a:ext>
                </a:extLst>
              </a:tr>
              <a:tr h="181602">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0650">
                        <a:lnSpc>
                          <a:spcPts val="1270"/>
                        </a:lnSpc>
                      </a:pPr>
                      <a:r>
                        <a:rPr sz="1100">
                          <a:latin typeface="Calibri"/>
                          <a:cs typeface="Calibri"/>
                        </a:rPr>
                        <a:t>2d.</a:t>
                      </a:r>
                      <a:r>
                        <a:rPr sz="1100" spc="-15">
                          <a:latin typeface="Calibri"/>
                          <a:cs typeface="Calibri"/>
                        </a:rPr>
                        <a:t> </a:t>
                      </a:r>
                      <a:r>
                        <a:rPr sz="1100">
                          <a:latin typeface="Calibri"/>
                          <a:cs typeface="Calibri"/>
                        </a:rPr>
                        <a:t>Medical</a:t>
                      </a:r>
                      <a:r>
                        <a:rPr sz="1100" spc="-10">
                          <a:latin typeface="Calibri"/>
                          <a:cs typeface="Calibri"/>
                        </a:rPr>
                        <a:t> Supplies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2,500.00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2,000.00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3,000.00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6040">
                        <a:lnSpc>
                          <a:spcPts val="1270"/>
                        </a:lnSpc>
                        <a:tabLst>
                          <a:tab pos="513080" algn="l"/>
                        </a:tabLst>
                      </a:pPr>
                      <a:r>
                        <a:rPr sz="1100" spc="-50">
                          <a:latin typeface="Calibri"/>
                          <a:cs typeface="Calibri"/>
                        </a:rPr>
                        <a:t>$</a:t>
                      </a:r>
                      <a:r>
                        <a:rPr sz="1100">
                          <a:latin typeface="Calibri"/>
                          <a:cs typeface="Calibri"/>
                        </a:rPr>
                        <a:t>	</a:t>
                      </a:r>
                      <a:r>
                        <a:rPr sz="1100" spc="-10">
                          <a:latin typeface="Calibri"/>
                          <a:cs typeface="Calibri"/>
                        </a:rPr>
                        <a:t>7,500.00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5"/>
                  </a:ext>
                </a:extLst>
              </a:tr>
              <a:tr h="367000">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20650">
                        <a:lnSpc>
                          <a:spcPts val="1075"/>
                        </a:lnSpc>
                      </a:pPr>
                      <a:r>
                        <a:rPr sz="1100">
                          <a:latin typeface="Calibri"/>
                          <a:cs typeface="Calibri"/>
                        </a:rPr>
                        <a:t>2e.</a:t>
                      </a:r>
                      <a:r>
                        <a:rPr sz="1100" spc="-10">
                          <a:latin typeface="Calibri"/>
                          <a:cs typeface="Calibri"/>
                        </a:rPr>
                        <a:t> </a:t>
                      </a:r>
                      <a:r>
                        <a:rPr sz="1100">
                          <a:latin typeface="Calibri"/>
                          <a:cs typeface="Calibri"/>
                        </a:rPr>
                        <a:t>Other</a:t>
                      </a:r>
                      <a:r>
                        <a:rPr sz="1100" spc="5">
                          <a:latin typeface="Calibri"/>
                          <a:cs typeface="Calibri"/>
                        </a:rPr>
                        <a:t> </a:t>
                      </a:r>
                      <a:r>
                        <a:rPr sz="1100">
                          <a:latin typeface="Calibri"/>
                          <a:cs typeface="Calibri"/>
                        </a:rPr>
                        <a:t>(enter</a:t>
                      </a:r>
                      <a:r>
                        <a:rPr sz="1100" spc="10">
                          <a:latin typeface="Calibri"/>
                          <a:cs typeface="Calibri"/>
                        </a:rPr>
                        <a:t> </a:t>
                      </a:r>
                      <a:r>
                        <a:rPr sz="1100">
                          <a:latin typeface="Calibri"/>
                          <a:cs typeface="Calibri"/>
                        </a:rPr>
                        <a:t>total</a:t>
                      </a:r>
                      <a:r>
                        <a:rPr sz="1100" spc="-5">
                          <a:latin typeface="Calibri"/>
                          <a:cs typeface="Calibri"/>
                        </a:rPr>
                        <a:t> </a:t>
                      </a:r>
                      <a:r>
                        <a:rPr sz="1100">
                          <a:latin typeface="Calibri"/>
                          <a:cs typeface="Calibri"/>
                        </a:rPr>
                        <a:t>from</a:t>
                      </a:r>
                      <a:r>
                        <a:rPr sz="1100" spc="5">
                          <a:latin typeface="Calibri"/>
                          <a:cs typeface="Calibri"/>
                        </a:rPr>
                        <a:t> </a:t>
                      </a:r>
                      <a:r>
                        <a:rPr sz="1100">
                          <a:latin typeface="Calibri"/>
                          <a:cs typeface="Calibri"/>
                        </a:rPr>
                        <a:t>the</a:t>
                      </a:r>
                      <a:r>
                        <a:rPr sz="1100" spc="-5">
                          <a:latin typeface="Calibri"/>
                          <a:cs typeface="Calibri"/>
                        </a:rPr>
                        <a:t> </a:t>
                      </a:r>
                      <a:r>
                        <a:rPr sz="1100" spc="-10">
                          <a:latin typeface="Calibri"/>
                          <a:cs typeface="Calibri"/>
                        </a:rPr>
                        <a:t>"Other</a:t>
                      </a:r>
                      <a:endParaRPr sz="1100">
                        <a:latin typeface="Calibri"/>
                        <a:cs typeface="Calibri"/>
                      </a:endParaRPr>
                    </a:p>
                    <a:p>
                      <a:pPr marL="120650">
                        <a:lnSpc>
                          <a:spcPct val="100000"/>
                        </a:lnSpc>
                        <a:spcBef>
                          <a:spcPts val="114"/>
                        </a:spcBef>
                      </a:pPr>
                      <a:r>
                        <a:rPr sz="1100">
                          <a:latin typeface="Calibri"/>
                          <a:cs typeface="Calibri"/>
                        </a:rPr>
                        <a:t>Services</a:t>
                      </a:r>
                      <a:r>
                        <a:rPr sz="1100" spc="-15">
                          <a:latin typeface="Calibri"/>
                          <a:cs typeface="Calibri"/>
                        </a:rPr>
                        <a:t> </a:t>
                      </a:r>
                      <a:r>
                        <a:rPr sz="1100">
                          <a:latin typeface="Calibri"/>
                          <a:cs typeface="Calibri"/>
                        </a:rPr>
                        <a:t>&amp;</a:t>
                      </a:r>
                      <a:r>
                        <a:rPr sz="1100" spc="-15">
                          <a:latin typeface="Calibri"/>
                          <a:cs typeface="Calibri"/>
                        </a:rPr>
                        <a:t> </a:t>
                      </a:r>
                      <a:r>
                        <a:rPr sz="1100">
                          <a:latin typeface="Calibri"/>
                          <a:cs typeface="Calibri"/>
                        </a:rPr>
                        <a:t>Supplies</a:t>
                      </a:r>
                      <a:r>
                        <a:rPr sz="1100" spc="-10">
                          <a:latin typeface="Calibri"/>
                          <a:cs typeface="Calibri"/>
                        </a:rPr>
                        <a:t> </a:t>
                      </a:r>
                      <a:r>
                        <a:rPr sz="1100">
                          <a:latin typeface="Calibri"/>
                          <a:cs typeface="Calibri"/>
                        </a:rPr>
                        <a:t>Expenditures"</a:t>
                      </a:r>
                      <a:r>
                        <a:rPr sz="1100" spc="-20">
                          <a:latin typeface="Calibri"/>
                          <a:cs typeface="Calibri"/>
                        </a:rPr>
                        <a:t> Form)</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762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algn="ctr">
                        <a:lnSpc>
                          <a:spcPct val="100000"/>
                        </a:lnSpc>
                        <a:tabLst>
                          <a:tab pos="447040" algn="l"/>
                        </a:tabLst>
                      </a:pPr>
                      <a:r>
                        <a:rPr sz="1100" spc="-50">
                          <a:latin typeface="Calibri"/>
                          <a:cs typeface="Calibri"/>
                        </a:rPr>
                        <a:t>$</a:t>
                      </a:r>
                      <a:r>
                        <a:rPr sz="1100">
                          <a:latin typeface="Calibri"/>
                          <a:cs typeface="Calibri"/>
                        </a:rPr>
                        <a:t>	</a:t>
                      </a:r>
                      <a:r>
                        <a:rPr sz="1100" spc="-10">
                          <a:latin typeface="Calibri"/>
                          <a:cs typeface="Calibri"/>
                        </a:rPr>
                        <a:t>5,100.00</a:t>
                      </a:r>
                      <a:endParaRPr sz="1100">
                        <a:latin typeface="Calibri"/>
                        <a:cs typeface="Calibri"/>
                      </a:endParaRPr>
                    </a:p>
                  </a:txBody>
                  <a:tcPr marL="0" marR="0" marT="762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762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762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762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762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513080" algn="l"/>
                        </a:tabLst>
                      </a:pPr>
                      <a:r>
                        <a:rPr sz="1100" spc="-50">
                          <a:latin typeface="Calibri"/>
                          <a:cs typeface="Calibri"/>
                        </a:rPr>
                        <a:t>$</a:t>
                      </a:r>
                      <a:r>
                        <a:rPr sz="1100">
                          <a:latin typeface="Calibri"/>
                          <a:cs typeface="Calibri"/>
                        </a:rPr>
                        <a:t>	</a:t>
                      </a:r>
                      <a:r>
                        <a:rPr sz="1100" spc="-10">
                          <a:latin typeface="Calibri"/>
                          <a:cs typeface="Calibri"/>
                        </a:rPr>
                        <a:t>5,100.00</a:t>
                      </a:r>
                      <a:endParaRPr sz="1100">
                        <a:latin typeface="Calibri"/>
                        <a:cs typeface="Calibri"/>
                      </a:endParaRPr>
                    </a:p>
                  </a:txBody>
                  <a:tcPr marL="0" marR="0" marT="762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spcBef>
                          <a:spcPts val="60"/>
                        </a:spcBef>
                      </a:pPr>
                      <a:endParaRPr sz="1100">
                        <a:latin typeface="Times New Roman"/>
                        <a:cs typeface="Times New Roman"/>
                      </a:endParaRPr>
                    </a:p>
                    <a:p>
                      <a:pPr marL="66040">
                        <a:lnSpc>
                          <a:spcPct val="10000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762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26"/>
                  </a:ext>
                </a:extLst>
              </a:tr>
              <a:tr h="186664">
                <a:tc>
                  <a:txBody>
                    <a:bodyPr/>
                    <a:lstStyle/>
                    <a:p>
                      <a:pPr marL="11430" algn="ctr">
                        <a:lnSpc>
                          <a:spcPts val="1220"/>
                        </a:lnSpc>
                      </a:pPr>
                      <a:r>
                        <a:rPr sz="1100" spc="-25">
                          <a:latin typeface="Calibri"/>
                          <a:cs typeface="Calibri"/>
                        </a:rPr>
                        <a:t>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3495">
                        <a:lnSpc>
                          <a:spcPts val="1220"/>
                        </a:lnSpc>
                      </a:pPr>
                      <a:r>
                        <a:rPr sz="1100" b="1">
                          <a:latin typeface="Calibri"/>
                          <a:cs typeface="Calibri"/>
                        </a:rPr>
                        <a:t>Capital</a:t>
                      </a:r>
                      <a:r>
                        <a:rPr sz="1100" b="1" spc="-10">
                          <a:latin typeface="Calibri"/>
                          <a:cs typeface="Calibri"/>
                        </a:rPr>
                        <a:t> Outlay</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66040">
                        <a:lnSpc>
                          <a:spcPts val="122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66040">
                        <a:lnSpc>
                          <a:spcPts val="122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27"/>
                  </a:ext>
                </a:extLst>
              </a:tr>
              <a:tr h="186664">
                <a:tc>
                  <a:txBody>
                    <a:bodyPr/>
                    <a:lstStyle/>
                    <a:p>
                      <a:pPr marL="11430" algn="ctr">
                        <a:lnSpc>
                          <a:spcPts val="1220"/>
                        </a:lnSpc>
                      </a:pPr>
                      <a:r>
                        <a:rPr sz="1100" spc="-25">
                          <a:latin typeface="Calibri"/>
                          <a:cs typeface="Calibri"/>
                        </a:rPr>
                        <a:t>4.</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23495">
                        <a:lnSpc>
                          <a:spcPts val="1220"/>
                        </a:lnSpc>
                      </a:pPr>
                      <a:r>
                        <a:rPr sz="1100" b="1">
                          <a:latin typeface="Calibri"/>
                          <a:cs typeface="Calibri"/>
                        </a:rPr>
                        <a:t>Indirect</a:t>
                      </a:r>
                      <a:r>
                        <a:rPr sz="1100" b="1" spc="-35">
                          <a:latin typeface="Calibri"/>
                          <a:cs typeface="Calibri"/>
                        </a:rPr>
                        <a:t> </a:t>
                      </a:r>
                      <a:r>
                        <a:rPr sz="1100" b="1">
                          <a:latin typeface="Calibri"/>
                          <a:cs typeface="Calibri"/>
                        </a:rPr>
                        <a:t>Cost</a:t>
                      </a:r>
                      <a:r>
                        <a:rPr sz="1100" b="1" spc="-30">
                          <a:latin typeface="Calibri"/>
                          <a:cs typeface="Calibri"/>
                        </a:rPr>
                        <a:t> </a:t>
                      </a:r>
                      <a:r>
                        <a:rPr sz="1100" b="1" spc="-25">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66040">
                        <a:lnSpc>
                          <a:spcPts val="1220"/>
                        </a:lnSpc>
                        <a:tabLst>
                          <a:tab pos="513080" algn="l"/>
                        </a:tabLst>
                      </a:pPr>
                      <a:r>
                        <a:rPr sz="1100" spc="-50">
                          <a:latin typeface="Calibri"/>
                          <a:cs typeface="Calibri"/>
                        </a:rPr>
                        <a:t>$</a:t>
                      </a:r>
                      <a:r>
                        <a:rPr sz="1100">
                          <a:latin typeface="Calibri"/>
                          <a:cs typeface="Calibri"/>
                        </a:rPr>
                        <a:t>	</a:t>
                      </a:r>
                      <a:r>
                        <a:rPr sz="1100" spc="-10">
                          <a:latin typeface="Calibri"/>
                          <a:cs typeface="Calibri"/>
                        </a:rPr>
                        <a:t>9,052.83</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marL="66040">
                        <a:lnSpc>
                          <a:spcPts val="1220"/>
                        </a:lnSpc>
                        <a:tabLst>
                          <a:tab pos="513080" algn="l"/>
                        </a:tabLst>
                      </a:pPr>
                      <a:r>
                        <a:rPr sz="1100" spc="-50">
                          <a:latin typeface="Calibri"/>
                          <a:cs typeface="Calibri"/>
                        </a:rPr>
                        <a:t>$</a:t>
                      </a:r>
                      <a:r>
                        <a:rPr sz="1100">
                          <a:latin typeface="Calibri"/>
                          <a:cs typeface="Calibri"/>
                        </a:rPr>
                        <a:t>	</a:t>
                      </a:r>
                      <a:r>
                        <a:rPr sz="1100" spc="-10">
                          <a:latin typeface="Calibri"/>
                          <a:cs typeface="Calibri"/>
                        </a:rPr>
                        <a:t>9,705.00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a:lnSpc>
                          <a:spcPct val="100000"/>
                        </a:lnSpc>
                      </a:pPr>
                      <a:endParaRPr sz="1100">
                        <a:latin typeface="Times New Roman"/>
                        <a:cs typeface="Times New Roman"/>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marL="66040">
                        <a:lnSpc>
                          <a:spcPts val="1220"/>
                        </a:lnSpc>
                        <a:tabLst>
                          <a:tab pos="443230" algn="l"/>
                        </a:tabLst>
                      </a:pPr>
                      <a:r>
                        <a:rPr sz="1100" spc="-50">
                          <a:latin typeface="Calibri"/>
                          <a:cs typeface="Calibri"/>
                        </a:rPr>
                        <a:t>$</a:t>
                      </a:r>
                      <a:r>
                        <a:rPr sz="1100">
                          <a:latin typeface="Calibri"/>
                          <a:cs typeface="Calibri"/>
                        </a:rPr>
                        <a:t>	</a:t>
                      </a:r>
                      <a:r>
                        <a:rPr sz="1100" spc="-10">
                          <a:latin typeface="Calibri"/>
                          <a:cs typeface="Calibri"/>
                        </a:rPr>
                        <a:t>10,590.00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marL="66040">
                        <a:lnSpc>
                          <a:spcPts val="122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marL="66040">
                        <a:lnSpc>
                          <a:spcPts val="1220"/>
                        </a:lnSpc>
                        <a:tabLst>
                          <a:tab pos="443230" algn="l"/>
                        </a:tabLst>
                      </a:pPr>
                      <a:r>
                        <a:rPr sz="1100" spc="-50">
                          <a:latin typeface="Calibri"/>
                          <a:cs typeface="Calibri"/>
                        </a:rPr>
                        <a:t>$</a:t>
                      </a:r>
                      <a:r>
                        <a:rPr sz="1100">
                          <a:latin typeface="Calibri"/>
                          <a:cs typeface="Calibri"/>
                        </a:rPr>
                        <a:t>	</a:t>
                      </a:r>
                      <a:r>
                        <a:rPr sz="1100" spc="-10">
                          <a:latin typeface="Calibri"/>
                          <a:cs typeface="Calibri"/>
                        </a:rPr>
                        <a:t>29,347.83</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C5D9F0"/>
                    </a:solidFill>
                  </a:tcPr>
                </a:tc>
                <a:extLst>
                  <a:ext uri="{0D108BD9-81ED-4DB2-BD59-A6C34878D82A}">
                    <a16:rowId xmlns:a16="http://schemas.microsoft.com/office/drawing/2014/main" val="10028"/>
                  </a:ext>
                </a:extLst>
              </a:tr>
              <a:tr h="275209">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120650">
                        <a:lnSpc>
                          <a:spcPts val="1085"/>
                        </a:lnSpc>
                        <a:tabLst>
                          <a:tab pos="1382395" algn="l"/>
                          <a:tab pos="1782445" algn="l"/>
                        </a:tabLst>
                      </a:pPr>
                      <a:r>
                        <a:rPr sz="1100" b="1" i="1">
                          <a:latin typeface="Calibri"/>
                          <a:cs typeface="Calibri"/>
                        </a:rPr>
                        <a:t>4a. Indirect</a:t>
                      </a:r>
                      <a:r>
                        <a:rPr sz="1100" b="1" i="1" spc="-10">
                          <a:latin typeface="Calibri"/>
                          <a:cs typeface="Calibri"/>
                        </a:rPr>
                        <a:t> </a:t>
                      </a:r>
                      <a:r>
                        <a:rPr sz="1100" b="1" i="1">
                          <a:latin typeface="Calibri"/>
                          <a:cs typeface="Calibri"/>
                        </a:rPr>
                        <a:t>Rate</a:t>
                      </a:r>
                      <a:r>
                        <a:rPr sz="1100" b="1" i="1" spc="15">
                          <a:latin typeface="Calibri"/>
                          <a:cs typeface="Calibri"/>
                        </a:rPr>
                        <a:t> </a:t>
                      </a:r>
                      <a:r>
                        <a:rPr sz="1100" b="1" i="1">
                          <a:latin typeface="Calibri"/>
                          <a:cs typeface="Calibri"/>
                        </a:rPr>
                        <a:t>(</a:t>
                      </a:r>
                      <a:r>
                        <a:rPr sz="1100" b="1" i="1" spc="-65">
                          <a:latin typeface="Calibri"/>
                          <a:cs typeface="Calibri"/>
                        </a:rPr>
                        <a:t> </a:t>
                      </a:r>
                      <a:r>
                        <a:rPr sz="1100" b="1" i="1" u="sng">
                          <a:uFill>
                            <a:solidFill>
                              <a:srgbClr val="000000"/>
                            </a:solidFill>
                          </a:uFill>
                          <a:latin typeface="Calibri"/>
                          <a:cs typeface="Calibri"/>
                        </a:rPr>
                        <a:t>	</a:t>
                      </a:r>
                      <a:r>
                        <a:rPr sz="1100" b="1" i="1" u="sng" spc="-25">
                          <a:uFill>
                            <a:solidFill>
                              <a:srgbClr val="000000"/>
                            </a:solidFill>
                          </a:uFill>
                          <a:latin typeface="Calibri"/>
                          <a:cs typeface="Calibri"/>
                        </a:rPr>
                        <a:t>15</a:t>
                      </a:r>
                      <a:r>
                        <a:rPr sz="1100" b="1" i="1" u="sng">
                          <a:uFill>
                            <a:solidFill>
                              <a:srgbClr val="000000"/>
                            </a:solidFill>
                          </a:uFill>
                          <a:latin typeface="Calibri"/>
                          <a:cs typeface="Calibri"/>
                        </a:rPr>
                        <a:t>	</a:t>
                      </a:r>
                      <a:r>
                        <a:rPr sz="1100" b="1" i="1" spc="-65">
                          <a:latin typeface="Calibri"/>
                          <a:cs typeface="Calibri"/>
                        </a:rPr>
                        <a:t> </a:t>
                      </a:r>
                      <a:r>
                        <a:rPr sz="1100" b="1" i="1">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C5D9F0"/>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9525" algn="ctr">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extLst>
                  <a:ext uri="{0D108BD9-81ED-4DB2-BD59-A6C34878D82A}">
                    <a16:rowId xmlns:a16="http://schemas.microsoft.com/office/drawing/2014/main" val="10029"/>
                  </a:ext>
                </a:extLst>
              </a:tr>
              <a:tr h="182867">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R="15240" algn="r">
                        <a:lnSpc>
                          <a:spcPts val="1280"/>
                        </a:lnSpc>
                      </a:pPr>
                      <a:r>
                        <a:rPr sz="1100" b="1">
                          <a:latin typeface="Calibri"/>
                          <a:cs typeface="Calibri"/>
                        </a:rPr>
                        <a:t>TOTAL </a:t>
                      </a: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ts val="1280"/>
                        </a:lnSpc>
                        <a:tabLst>
                          <a:tab pos="377190" algn="l"/>
                        </a:tabLst>
                      </a:pPr>
                      <a:r>
                        <a:rPr sz="1100" spc="-50">
                          <a:latin typeface="Calibri"/>
                          <a:cs typeface="Calibri"/>
                        </a:rPr>
                        <a:t>$</a:t>
                      </a:r>
                      <a:r>
                        <a:rPr sz="1100">
                          <a:latin typeface="Calibri"/>
                          <a:cs typeface="Calibri"/>
                        </a:rPr>
                        <a:t>	</a:t>
                      </a:r>
                      <a:r>
                        <a:rPr sz="1100" spc="-10">
                          <a:latin typeface="Calibri"/>
                          <a:cs typeface="Calibri"/>
                        </a:rPr>
                        <a:t>50,100.00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443230" algn="l"/>
                        </a:tabLst>
                      </a:pPr>
                      <a:r>
                        <a:rPr sz="1100" spc="-50">
                          <a:latin typeface="Calibri"/>
                          <a:cs typeface="Calibri"/>
                        </a:rPr>
                        <a:t>$</a:t>
                      </a:r>
                      <a:r>
                        <a:rPr sz="1100">
                          <a:latin typeface="Calibri"/>
                          <a:cs typeface="Calibri"/>
                        </a:rPr>
                        <a:t>	</a:t>
                      </a:r>
                      <a:r>
                        <a:rPr sz="1100" spc="-10">
                          <a:latin typeface="Calibri"/>
                          <a:cs typeface="Calibri"/>
                        </a:rPr>
                        <a:t>69,405.00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443230" algn="l"/>
                        </a:tabLst>
                      </a:pPr>
                      <a:r>
                        <a:rPr sz="1100" spc="-50">
                          <a:latin typeface="Calibri"/>
                          <a:cs typeface="Calibri"/>
                        </a:rPr>
                        <a:t>$</a:t>
                      </a:r>
                      <a:r>
                        <a:rPr sz="1100">
                          <a:latin typeface="Calibri"/>
                          <a:cs typeface="Calibri"/>
                        </a:rPr>
                        <a:t>	</a:t>
                      </a:r>
                      <a:r>
                        <a:rPr sz="1100" spc="-10">
                          <a:latin typeface="Calibri"/>
                          <a:cs typeface="Calibri"/>
                        </a:rPr>
                        <a:t>27,250.00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443230" algn="l"/>
                        </a:tabLst>
                      </a:pPr>
                      <a:r>
                        <a:rPr sz="1100" spc="-50">
                          <a:latin typeface="Calibri"/>
                          <a:cs typeface="Calibri"/>
                        </a:rPr>
                        <a:t>$</a:t>
                      </a:r>
                      <a:r>
                        <a:rPr sz="1100">
                          <a:latin typeface="Calibri"/>
                          <a:cs typeface="Calibri"/>
                        </a:rPr>
                        <a:t>	</a:t>
                      </a:r>
                      <a:r>
                        <a:rPr sz="1100" spc="-10">
                          <a:latin typeface="Calibri"/>
                          <a:cs typeface="Calibri"/>
                        </a:rPr>
                        <a:t>74,405.00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443230" algn="l"/>
                        </a:tabLst>
                      </a:pPr>
                      <a:r>
                        <a:rPr sz="1100" spc="-50">
                          <a:latin typeface="Calibri"/>
                          <a:cs typeface="Calibri"/>
                        </a:rPr>
                        <a:t>$</a:t>
                      </a:r>
                      <a:r>
                        <a:rPr sz="1100">
                          <a:latin typeface="Calibri"/>
                          <a:cs typeface="Calibri"/>
                        </a:rPr>
                        <a:t>	</a:t>
                      </a:r>
                      <a:r>
                        <a:rPr sz="1100" spc="-10">
                          <a:latin typeface="Calibri"/>
                          <a:cs typeface="Calibri"/>
                        </a:rPr>
                        <a:t>25,000.00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443230" algn="l"/>
                        </a:tabLst>
                      </a:pPr>
                      <a:r>
                        <a:rPr sz="1100" spc="-50">
                          <a:latin typeface="Calibri"/>
                          <a:cs typeface="Calibri"/>
                        </a:rPr>
                        <a:t>$</a:t>
                      </a:r>
                      <a:r>
                        <a:rPr sz="1100">
                          <a:latin typeface="Calibri"/>
                          <a:cs typeface="Calibri"/>
                        </a:rPr>
                        <a:t>	</a:t>
                      </a:r>
                      <a:r>
                        <a:rPr sz="1100" spc="-10">
                          <a:latin typeface="Calibri"/>
                          <a:cs typeface="Calibri"/>
                        </a:rPr>
                        <a:t>81,190.00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373380" algn="l"/>
                        </a:tabLst>
                      </a:pPr>
                      <a:r>
                        <a:rPr sz="1100" spc="-50">
                          <a:latin typeface="Calibri"/>
                          <a:cs typeface="Calibri"/>
                        </a:rPr>
                        <a:t>$</a:t>
                      </a:r>
                      <a:r>
                        <a:rPr sz="1100">
                          <a:latin typeface="Calibri"/>
                          <a:cs typeface="Calibri"/>
                        </a:rPr>
                        <a:t>	</a:t>
                      </a:r>
                      <a:r>
                        <a:rPr sz="1100" spc="-10">
                          <a:latin typeface="Calibri"/>
                          <a:cs typeface="Calibri"/>
                        </a:rPr>
                        <a:t>102,350.00</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6040">
                        <a:lnSpc>
                          <a:spcPts val="1280"/>
                        </a:lnSpc>
                        <a:tabLst>
                          <a:tab pos="373380" algn="l"/>
                        </a:tabLst>
                      </a:pPr>
                      <a:r>
                        <a:rPr sz="1100" spc="-50">
                          <a:latin typeface="Calibri"/>
                          <a:cs typeface="Calibri"/>
                        </a:rPr>
                        <a:t>$</a:t>
                      </a:r>
                      <a:r>
                        <a:rPr sz="1100">
                          <a:latin typeface="Calibri"/>
                          <a:cs typeface="Calibri"/>
                        </a:rPr>
                        <a:t>	</a:t>
                      </a:r>
                      <a:r>
                        <a:rPr sz="1100" spc="-10">
                          <a:latin typeface="Calibri"/>
                          <a:cs typeface="Calibri"/>
                        </a:rPr>
                        <a:t>225,000.00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FFF00"/>
                    </a:solidFill>
                  </a:tcPr>
                </a:tc>
                <a:extLst>
                  <a:ext uri="{0D108BD9-81ED-4DB2-BD59-A6C34878D82A}">
                    <a16:rowId xmlns:a16="http://schemas.microsoft.com/office/drawing/2014/main" val="10030"/>
                  </a:ext>
                </a:extLst>
              </a:tr>
              <a:tr h="185398">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R="15240" algn="r">
                        <a:lnSpc>
                          <a:spcPts val="1210"/>
                        </a:lnSpc>
                      </a:pPr>
                      <a:r>
                        <a:rPr sz="1100" b="1">
                          <a:latin typeface="Calibri"/>
                          <a:cs typeface="Calibri"/>
                        </a:rPr>
                        <a:t>Less</a:t>
                      </a:r>
                      <a:r>
                        <a:rPr sz="1100" b="1" spc="-10">
                          <a:latin typeface="Calibri"/>
                          <a:cs typeface="Calibri"/>
                        </a:rPr>
                        <a:t> </a:t>
                      </a:r>
                      <a:r>
                        <a:rPr sz="1100" b="1">
                          <a:latin typeface="Calibri"/>
                          <a:cs typeface="Calibri"/>
                        </a:rPr>
                        <a:t>Total Program</a:t>
                      </a:r>
                      <a:r>
                        <a:rPr sz="1100" b="1" spc="5">
                          <a:latin typeface="Calibri"/>
                          <a:cs typeface="Calibri"/>
                        </a:rPr>
                        <a:t> </a:t>
                      </a:r>
                      <a:r>
                        <a:rPr sz="1100" b="1" spc="-10">
                          <a:latin typeface="Calibri"/>
                          <a:cs typeface="Calibri"/>
                        </a:rPr>
                        <a:t>Income</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marL="66040">
                        <a:lnSpc>
                          <a:spcPts val="121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9525" algn="ctr">
                        <a:lnSpc>
                          <a:spcPts val="121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marL="66040">
                        <a:lnSpc>
                          <a:spcPts val="121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marL="66040">
                        <a:lnSpc>
                          <a:spcPts val="121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BEBEBE"/>
                    </a:solidFill>
                  </a:tcPr>
                </a:tc>
                <a:tc>
                  <a:txBody>
                    <a:bodyPr/>
                    <a:lstStyle/>
                    <a:p>
                      <a:pPr marL="66040">
                        <a:lnSpc>
                          <a:spcPts val="121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12700">
                      <a:solidFill>
                        <a:srgbClr val="000000"/>
                      </a:solidFill>
                      <a:prstDash val="solid"/>
                    </a:lnT>
                    <a:lnB w="28575">
                      <a:solidFill>
                        <a:srgbClr val="000000"/>
                      </a:solidFill>
                      <a:prstDash val="solid"/>
                    </a:lnB>
                  </a:tcPr>
                </a:tc>
                <a:tc>
                  <a:txBody>
                    <a:bodyPr/>
                    <a:lstStyle/>
                    <a:p>
                      <a:pPr marL="263525">
                        <a:lnSpc>
                          <a:spcPts val="1210"/>
                        </a:lnSpc>
                      </a:pPr>
                      <a:r>
                        <a:rPr sz="1100" b="1" spc="-10">
                          <a:latin typeface="Calibri"/>
                          <a:cs typeface="Calibri"/>
                        </a:rPr>
                        <a:t>------------</a:t>
                      </a:r>
                      <a:r>
                        <a:rPr sz="1100" b="1" spc="-50">
                          <a:latin typeface="Calibri"/>
                          <a:cs typeface="Calibri"/>
                        </a:rPr>
                        <a:t>-</a:t>
                      </a:r>
                      <a:endParaRPr sz="1100">
                        <a:latin typeface="Calibri"/>
                        <a:cs typeface="Calibri"/>
                      </a:endParaRPr>
                    </a:p>
                  </a:txBody>
                  <a:tcPr marL="0" marR="0" marT="0" marB="0">
                    <a:lnL w="38100">
                      <a:solidFill>
                        <a:srgbClr val="000000"/>
                      </a:solidFill>
                      <a:prstDash val="solid"/>
                    </a:lnL>
                    <a:lnT w="12700">
                      <a:solidFill>
                        <a:srgbClr val="000000"/>
                      </a:solidFill>
                      <a:prstDash val="solid"/>
                    </a:lnT>
                    <a:lnB w="28575">
                      <a:solidFill>
                        <a:srgbClr val="000000"/>
                      </a:solidFill>
                      <a:prstDash val="solid"/>
                    </a:lnB>
                    <a:solidFill>
                      <a:srgbClr val="BEBEBE"/>
                    </a:solidFill>
                  </a:tcPr>
                </a:tc>
                <a:tc>
                  <a:txBody>
                    <a:bodyPr/>
                    <a:lstStyle/>
                    <a:p>
                      <a:pPr marL="66040">
                        <a:lnSpc>
                          <a:spcPts val="121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31"/>
                  </a:ext>
                </a:extLst>
              </a:tr>
              <a:tr h="186664">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R="15240" algn="r">
                        <a:lnSpc>
                          <a:spcPts val="1220"/>
                        </a:lnSpc>
                      </a:pPr>
                      <a:r>
                        <a:rPr sz="1100" b="1">
                          <a:latin typeface="Calibri"/>
                          <a:cs typeface="Calibri"/>
                        </a:rPr>
                        <a:t>TOTAL</a:t>
                      </a:r>
                      <a:r>
                        <a:rPr sz="1100" b="1" spc="-20">
                          <a:latin typeface="Calibri"/>
                          <a:cs typeface="Calibri"/>
                        </a:rPr>
                        <a:t> </a:t>
                      </a:r>
                      <a:r>
                        <a:rPr sz="1100" b="1">
                          <a:latin typeface="Calibri"/>
                          <a:cs typeface="Calibri"/>
                        </a:rPr>
                        <a:t>REIMBURSABLE</a:t>
                      </a:r>
                      <a:r>
                        <a:rPr sz="1100" b="1" spc="-25">
                          <a:latin typeface="Calibri"/>
                          <a:cs typeface="Calibri"/>
                        </a:rPr>
                        <a:t> </a:t>
                      </a:r>
                      <a:r>
                        <a:rPr sz="1100" b="1" spc="-10">
                          <a:latin typeface="Calibri"/>
                          <a:cs typeface="Calibri"/>
                        </a:rPr>
                        <a:t>EXPENDITURES</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820419" algn="l"/>
                        </a:tabLst>
                      </a:pPr>
                      <a:r>
                        <a:rPr sz="1100" spc="-50">
                          <a:latin typeface="Calibri"/>
                          <a:cs typeface="Calibri"/>
                        </a:rPr>
                        <a:t>$</a:t>
                      </a:r>
                      <a:r>
                        <a:rPr sz="1100">
                          <a:latin typeface="Calibri"/>
                          <a:cs typeface="Calibri"/>
                        </a:rPr>
                        <a:t>	</a:t>
                      </a:r>
                      <a:r>
                        <a:rPr sz="1100" spc="-50">
                          <a:latin typeface="Calibri"/>
                          <a:cs typeface="Calibri"/>
                        </a:rPr>
                        <a:t>-</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tcPr>
                </a:tc>
                <a:tc>
                  <a:txBody>
                    <a:bodyPr/>
                    <a:lstStyle/>
                    <a:p>
                      <a:pPr marL="9525" algn="ctr">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443230" algn="l"/>
                        </a:tabLst>
                      </a:pPr>
                      <a:r>
                        <a:rPr sz="1100" spc="-50">
                          <a:latin typeface="Calibri"/>
                          <a:cs typeface="Calibri"/>
                        </a:rPr>
                        <a:t>$</a:t>
                      </a:r>
                      <a:r>
                        <a:rPr sz="1100">
                          <a:latin typeface="Calibri"/>
                          <a:cs typeface="Calibri"/>
                        </a:rPr>
                        <a:t>	</a:t>
                      </a:r>
                      <a:r>
                        <a:rPr sz="1100" spc="-10">
                          <a:latin typeface="Calibri"/>
                          <a:cs typeface="Calibri"/>
                        </a:rPr>
                        <a:t>69,405.00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92D050"/>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443230" algn="l"/>
                        </a:tabLst>
                      </a:pPr>
                      <a:r>
                        <a:rPr sz="1100" spc="-50">
                          <a:latin typeface="Calibri"/>
                          <a:cs typeface="Calibri"/>
                        </a:rPr>
                        <a:t>$</a:t>
                      </a:r>
                      <a:r>
                        <a:rPr sz="1100">
                          <a:latin typeface="Calibri"/>
                          <a:cs typeface="Calibri"/>
                        </a:rPr>
                        <a:t>	</a:t>
                      </a:r>
                      <a:r>
                        <a:rPr sz="1100" spc="-10">
                          <a:latin typeface="Calibri"/>
                          <a:cs typeface="Calibri"/>
                        </a:rPr>
                        <a:t>74,405.00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92D050"/>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443230" algn="l"/>
                        </a:tabLst>
                      </a:pPr>
                      <a:r>
                        <a:rPr sz="1100" spc="-50">
                          <a:latin typeface="Calibri"/>
                          <a:cs typeface="Calibri"/>
                        </a:rPr>
                        <a:t>$</a:t>
                      </a:r>
                      <a:r>
                        <a:rPr sz="1100">
                          <a:latin typeface="Calibri"/>
                          <a:cs typeface="Calibri"/>
                        </a:rPr>
                        <a:t>	</a:t>
                      </a:r>
                      <a:r>
                        <a:rPr sz="1100" spc="-10">
                          <a:latin typeface="Calibri"/>
                          <a:cs typeface="Calibri"/>
                        </a:rPr>
                        <a:t>81,190.00</a:t>
                      </a:r>
                      <a:endParaRPr sz="1100">
                        <a:latin typeface="Calibri"/>
                        <a:cs typeface="Calibri"/>
                      </a:endParaRPr>
                    </a:p>
                  </a:txBody>
                  <a:tcPr marL="0" marR="0" marT="0" marB="0">
                    <a:lnL w="12700">
                      <a:solidFill>
                        <a:srgbClr val="000000"/>
                      </a:solidFill>
                      <a:prstDash val="solid"/>
                    </a:lnL>
                    <a:lnR w="38100">
                      <a:solidFill>
                        <a:srgbClr val="000000"/>
                      </a:solidFill>
                      <a:prstDash val="solid"/>
                    </a:lnR>
                    <a:lnT w="28575">
                      <a:solidFill>
                        <a:srgbClr val="000000"/>
                      </a:solidFill>
                      <a:prstDash val="solid"/>
                    </a:lnT>
                    <a:lnB w="28575">
                      <a:solidFill>
                        <a:srgbClr val="000000"/>
                      </a:solidFill>
                      <a:prstDash val="solid"/>
                    </a:lnB>
                    <a:solidFill>
                      <a:srgbClr val="92D050"/>
                    </a:solidFill>
                  </a:tcPr>
                </a:tc>
                <a:tc>
                  <a:txBody>
                    <a:bodyPr/>
                    <a:lstStyle/>
                    <a:p>
                      <a:pPr marL="263525">
                        <a:lnSpc>
                          <a:spcPts val="1220"/>
                        </a:lnSpc>
                      </a:pPr>
                      <a:r>
                        <a:rPr sz="1100" spc="-10">
                          <a:latin typeface="Calibri"/>
                          <a:cs typeface="Calibri"/>
                        </a:rPr>
                        <a:t>------------</a:t>
                      </a:r>
                      <a:r>
                        <a:rPr sz="1100" spc="-50">
                          <a:latin typeface="Calibri"/>
                          <a:cs typeface="Calibri"/>
                        </a:rPr>
                        <a:t>-</a:t>
                      </a:r>
                      <a:endParaRPr sz="1100">
                        <a:latin typeface="Calibri"/>
                        <a:cs typeface="Calibri"/>
                      </a:endParaRPr>
                    </a:p>
                  </a:txBody>
                  <a:tcPr marL="0" marR="0" marT="0" marB="0">
                    <a:lnL w="381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BEBEBE"/>
                    </a:solidFill>
                  </a:tcPr>
                </a:tc>
                <a:tc>
                  <a:txBody>
                    <a:bodyPr/>
                    <a:lstStyle/>
                    <a:p>
                      <a:pPr marL="66040">
                        <a:lnSpc>
                          <a:spcPts val="1220"/>
                        </a:lnSpc>
                        <a:tabLst>
                          <a:tab pos="373380" algn="l"/>
                        </a:tabLst>
                      </a:pPr>
                      <a:r>
                        <a:rPr sz="1100" spc="-50">
                          <a:latin typeface="Calibri"/>
                          <a:cs typeface="Calibri"/>
                        </a:rPr>
                        <a:t>$</a:t>
                      </a:r>
                      <a:r>
                        <a:rPr sz="1100">
                          <a:latin typeface="Calibri"/>
                          <a:cs typeface="Calibri"/>
                        </a:rPr>
                        <a:t>	</a:t>
                      </a:r>
                      <a:r>
                        <a:rPr sz="1100" spc="-10">
                          <a:latin typeface="Calibri"/>
                          <a:cs typeface="Calibri"/>
                        </a:rPr>
                        <a:t>225,000.00</a:t>
                      </a:r>
                      <a:endParaRPr sz="11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92D050"/>
                    </a:solidFill>
                  </a:tcPr>
                </a:tc>
                <a:extLst>
                  <a:ext uri="{0D108BD9-81ED-4DB2-BD59-A6C34878D82A}">
                    <a16:rowId xmlns:a16="http://schemas.microsoft.com/office/drawing/2014/main" val="10032"/>
                  </a:ext>
                </a:extLst>
              </a:tr>
            </a:tbl>
          </a:graphicData>
        </a:graphic>
      </p:graphicFrame>
      <p:pic>
        <p:nvPicPr>
          <p:cNvPr id="22" name="object 22"/>
          <p:cNvPicPr/>
          <p:nvPr/>
        </p:nvPicPr>
        <p:blipFill>
          <a:blip r:embed="rId4" cstate="print"/>
          <a:stretch>
            <a:fillRect/>
          </a:stretch>
        </p:blipFill>
        <p:spPr>
          <a:xfrm>
            <a:off x="4834331" y="8619363"/>
            <a:ext cx="459689" cy="242379"/>
          </a:xfrm>
          <a:prstGeom prst="rect">
            <a:avLst/>
          </a:prstGeom>
        </p:spPr>
      </p:pic>
      <p:pic>
        <p:nvPicPr>
          <p:cNvPr id="23" name="object 23"/>
          <p:cNvPicPr/>
          <p:nvPr/>
        </p:nvPicPr>
        <p:blipFill>
          <a:blip r:embed="rId4" cstate="print"/>
          <a:stretch>
            <a:fillRect/>
          </a:stretch>
        </p:blipFill>
        <p:spPr>
          <a:xfrm>
            <a:off x="5878642" y="8619363"/>
            <a:ext cx="462237" cy="242379"/>
          </a:xfrm>
          <a:prstGeom prst="rect">
            <a:avLst/>
          </a:prstGeom>
        </p:spPr>
      </p:pic>
      <p:pic>
        <p:nvPicPr>
          <p:cNvPr id="24" name="object 24"/>
          <p:cNvPicPr/>
          <p:nvPr/>
        </p:nvPicPr>
        <p:blipFill>
          <a:blip r:embed="rId4" cstate="print"/>
          <a:stretch>
            <a:fillRect/>
          </a:stretch>
        </p:blipFill>
        <p:spPr>
          <a:xfrm>
            <a:off x="6972934" y="8619363"/>
            <a:ext cx="459687" cy="242379"/>
          </a:xfrm>
          <a:prstGeom prst="rect">
            <a:avLst/>
          </a:prstGeom>
        </p:spPr>
      </p:pic>
      <p:pic>
        <p:nvPicPr>
          <p:cNvPr id="25" name="object 25"/>
          <p:cNvPicPr/>
          <p:nvPr/>
        </p:nvPicPr>
        <p:blipFill>
          <a:blip r:embed="rId4" cstate="print"/>
          <a:stretch>
            <a:fillRect/>
          </a:stretch>
        </p:blipFill>
        <p:spPr>
          <a:xfrm>
            <a:off x="8017243" y="8619363"/>
            <a:ext cx="462229" cy="242379"/>
          </a:xfrm>
          <a:prstGeom prst="rect">
            <a:avLst/>
          </a:prstGeom>
        </p:spPr>
      </p:pic>
      <p:pic>
        <p:nvPicPr>
          <p:cNvPr id="26" name="object 26"/>
          <p:cNvPicPr/>
          <p:nvPr/>
        </p:nvPicPr>
        <p:blipFill>
          <a:blip r:embed="rId4" cstate="print"/>
          <a:stretch>
            <a:fillRect/>
          </a:stretch>
        </p:blipFill>
        <p:spPr>
          <a:xfrm>
            <a:off x="9111526" y="8619363"/>
            <a:ext cx="459689" cy="242379"/>
          </a:xfrm>
          <a:prstGeom prst="rect">
            <a:avLst/>
          </a:prstGeom>
        </p:spPr>
      </p:pic>
      <p:pic>
        <p:nvPicPr>
          <p:cNvPr id="27" name="object 27"/>
          <p:cNvPicPr/>
          <p:nvPr/>
        </p:nvPicPr>
        <p:blipFill>
          <a:blip r:embed="rId4" cstate="print"/>
          <a:stretch>
            <a:fillRect/>
          </a:stretch>
        </p:blipFill>
        <p:spPr>
          <a:xfrm>
            <a:off x="10155846" y="8619363"/>
            <a:ext cx="462226" cy="242379"/>
          </a:xfrm>
          <a:prstGeom prst="rect">
            <a:avLst/>
          </a:prstGeom>
        </p:spPr>
      </p:pic>
      <p:pic>
        <p:nvPicPr>
          <p:cNvPr id="28" name="object 28"/>
          <p:cNvPicPr/>
          <p:nvPr/>
        </p:nvPicPr>
        <p:blipFill>
          <a:blip r:embed="rId4" cstate="print"/>
          <a:stretch>
            <a:fillRect/>
          </a:stretch>
        </p:blipFill>
        <p:spPr>
          <a:xfrm>
            <a:off x="11250118" y="8619363"/>
            <a:ext cx="459697" cy="242379"/>
          </a:xfrm>
          <a:prstGeom prst="rect">
            <a:avLst/>
          </a:prstGeom>
        </p:spPr>
      </p:pic>
      <p:pic>
        <p:nvPicPr>
          <p:cNvPr id="29" name="object 29"/>
          <p:cNvPicPr/>
          <p:nvPr/>
        </p:nvPicPr>
        <p:blipFill>
          <a:blip r:embed="rId4" cstate="print"/>
          <a:stretch>
            <a:fillRect/>
          </a:stretch>
        </p:blipFill>
        <p:spPr>
          <a:xfrm>
            <a:off x="12294433" y="8619363"/>
            <a:ext cx="462234" cy="242379"/>
          </a:xfrm>
          <a:prstGeom prst="rect">
            <a:avLst/>
          </a:prstGeom>
        </p:spPr>
      </p:pic>
      <p:sp>
        <p:nvSpPr>
          <p:cNvPr id="31" name="TextBox 30">
            <a:extLst>
              <a:ext uri="{FF2B5EF4-FFF2-40B4-BE49-F238E27FC236}">
                <a16:creationId xmlns:a16="http://schemas.microsoft.com/office/drawing/2014/main" id="{1CFB59CC-41AE-013B-212F-0A5A726F16B7}"/>
              </a:ext>
            </a:extLst>
          </p:cNvPr>
          <p:cNvSpPr txBox="1"/>
          <p:nvPr/>
        </p:nvSpPr>
        <p:spPr>
          <a:xfrm>
            <a:off x="165440" y="345081"/>
            <a:ext cx="4828565" cy="646331"/>
          </a:xfrm>
          <a:prstGeom prst="rect">
            <a:avLst/>
          </a:prstGeom>
          <a:solidFill>
            <a:srgbClr val="FFFF00"/>
          </a:solidFill>
        </p:spPr>
        <p:txBody>
          <a:bodyPr wrap="square" rtlCol="0">
            <a:spAutoFit/>
          </a:bodyPr>
          <a:lstStyle/>
          <a:p>
            <a:r>
              <a:rPr lang="en-US">
                <a:highlight>
                  <a:srgbClr val="FFFF00"/>
                </a:highlight>
              </a:rPr>
              <a:t>Based on a grant award of $225,000.00 using the 15% De Minimis indirect rate application.</a:t>
            </a:r>
          </a:p>
        </p:txBody>
      </p:sp>
      <p:sp>
        <p:nvSpPr>
          <p:cNvPr id="32" name="TextBox 31">
            <a:extLst>
              <a:ext uri="{FF2B5EF4-FFF2-40B4-BE49-F238E27FC236}">
                <a16:creationId xmlns:a16="http://schemas.microsoft.com/office/drawing/2014/main" id="{8626524E-E273-6125-CCC6-54D9E53F022E}"/>
              </a:ext>
            </a:extLst>
          </p:cNvPr>
          <p:cNvSpPr txBox="1"/>
          <p:nvPr/>
        </p:nvSpPr>
        <p:spPr>
          <a:xfrm>
            <a:off x="259417" y="8960046"/>
            <a:ext cx="1791431" cy="2324857"/>
          </a:xfrm>
          <a:prstGeom prst="rect">
            <a:avLst/>
          </a:prstGeom>
          <a:solidFill>
            <a:srgbClr val="92D050"/>
          </a:solidFill>
        </p:spPr>
        <p:txBody>
          <a:bodyPr wrap="square" rtlCol="0">
            <a:spAutoFit/>
          </a:bodyPr>
          <a:lstStyle/>
          <a:p>
            <a:r>
              <a:rPr lang="en-US"/>
              <a:t>Percent applied to each activity based on  the Time Study Summary. Q2:</a:t>
            </a:r>
          </a:p>
          <a:p>
            <a:endParaRPr lang="en-US"/>
          </a:p>
          <a:p>
            <a:endParaRPr lang="en-US"/>
          </a:p>
          <a:p>
            <a:endParaRPr lang="en-US"/>
          </a:p>
        </p:txBody>
      </p:sp>
      <p:sp>
        <p:nvSpPr>
          <p:cNvPr id="33" name="TextBox 32">
            <a:extLst>
              <a:ext uri="{FF2B5EF4-FFF2-40B4-BE49-F238E27FC236}">
                <a16:creationId xmlns:a16="http://schemas.microsoft.com/office/drawing/2014/main" id="{B2DA129D-FF0A-DF12-28B5-D301F1646264}"/>
              </a:ext>
            </a:extLst>
          </p:cNvPr>
          <p:cNvSpPr txBox="1"/>
          <p:nvPr/>
        </p:nvSpPr>
        <p:spPr>
          <a:xfrm>
            <a:off x="165440" y="1793386"/>
            <a:ext cx="1791431" cy="2308324"/>
          </a:xfrm>
          <a:prstGeom prst="rect">
            <a:avLst/>
          </a:prstGeom>
          <a:solidFill>
            <a:srgbClr val="FFCCFF"/>
          </a:solidFill>
        </p:spPr>
        <p:txBody>
          <a:bodyPr wrap="square" rtlCol="0">
            <a:spAutoFit/>
          </a:bodyPr>
          <a:lstStyle/>
          <a:p>
            <a:r>
              <a:rPr lang="en-US"/>
              <a:t>Amounts entered in lines 5-10 support expenses over the total grant or items that are unallowable.</a:t>
            </a:r>
          </a:p>
        </p:txBody>
      </p:sp>
      <p:sp>
        <p:nvSpPr>
          <p:cNvPr id="34" name="TextBox 33">
            <a:extLst>
              <a:ext uri="{FF2B5EF4-FFF2-40B4-BE49-F238E27FC236}">
                <a16:creationId xmlns:a16="http://schemas.microsoft.com/office/drawing/2014/main" id="{B5C1D603-D4FA-0C82-6414-B34B74E7E5CC}"/>
              </a:ext>
            </a:extLst>
          </p:cNvPr>
          <p:cNvSpPr txBox="1"/>
          <p:nvPr/>
        </p:nvSpPr>
        <p:spPr>
          <a:xfrm>
            <a:off x="267946" y="4195183"/>
            <a:ext cx="1688925" cy="3970318"/>
          </a:xfrm>
          <a:prstGeom prst="rect">
            <a:avLst/>
          </a:prstGeom>
          <a:solidFill>
            <a:schemeClr val="accent1">
              <a:lumMod val="40000"/>
              <a:lumOff val="60000"/>
            </a:schemeClr>
          </a:solidFill>
        </p:spPr>
        <p:txBody>
          <a:bodyPr wrap="square" rtlCol="0">
            <a:spAutoFit/>
          </a:bodyPr>
          <a:lstStyle/>
          <a:p>
            <a:r>
              <a:rPr lang="en-US"/>
              <a:t>Indirect rate of 15% started 10/01/24. 15%  multiplied by the total of lines one and two but does not exceed the maximum allowed indirect rate for the total grant. </a:t>
            </a:r>
          </a:p>
          <a:p>
            <a:endParaRPr lang="en-US"/>
          </a:p>
        </p:txBody>
      </p:sp>
      <p:pic>
        <p:nvPicPr>
          <p:cNvPr id="39" name="Picture 38">
            <a:extLst>
              <a:ext uri="{FF2B5EF4-FFF2-40B4-BE49-F238E27FC236}">
                <a16:creationId xmlns:a16="http://schemas.microsoft.com/office/drawing/2014/main" id="{5020F8B5-8EFE-E032-456F-8F0D1A84FC36}"/>
              </a:ext>
            </a:extLst>
          </p:cNvPr>
          <p:cNvPicPr>
            <a:picLocks noChangeAspect="1"/>
          </p:cNvPicPr>
          <p:nvPr/>
        </p:nvPicPr>
        <p:blipFill>
          <a:blip r:embed="rId5"/>
          <a:stretch>
            <a:fillRect/>
          </a:stretch>
        </p:blipFill>
        <p:spPr>
          <a:xfrm>
            <a:off x="6340129" y="10811771"/>
            <a:ext cx="3224035" cy="9462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54283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545E06B-29C0-4F08-9F61-140CD1A7A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6484188" cy="12744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6E54A31-B091-4774-BDD5-9F726783E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52859"/>
            <a:ext cx="16484600" cy="7630207"/>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A299A2B-BD68-48F5-AF96-C8240FBCD149}"/>
              </a:ext>
            </a:extLst>
          </p:cNvPr>
          <p:cNvSpPr>
            <a:spLocks noGrp="1"/>
          </p:cNvSpPr>
          <p:nvPr>
            <p:ph type="title"/>
          </p:nvPr>
        </p:nvSpPr>
        <p:spPr>
          <a:xfrm>
            <a:off x="426221" y="4279829"/>
            <a:ext cx="7358879" cy="6283393"/>
          </a:xfrm>
        </p:spPr>
        <p:txBody>
          <a:bodyPr anchor="t">
            <a:normAutofit/>
          </a:bodyPr>
          <a:lstStyle/>
          <a:p>
            <a:pPr algn="ctr"/>
            <a:r>
              <a:rPr lang="en-US" sz="5770" cap="none">
                <a:latin typeface="Aptos Display" panose="020B0004020202020204" pitchFamily="34" charset="0"/>
              </a:rPr>
              <a:t>Avoid underspending your WIC grant  </a:t>
            </a:r>
            <a:br>
              <a:rPr lang="en-US" sz="5770" cap="none">
                <a:latin typeface="Aptos Display" panose="020B0004020202020204" pitchFamily="34" charset="0"/>
              </a:rPr>
            </a:br>
            <a:br>
              <a:rPr lang="en-US" sz="5770" cap="none">
                <a:latin typeface="Aptos Display" panose="020B0004020202020204" pitchFamily="34" charset="0"/>
              </a:rPr>
            </a:br>
            <a:r>
              <a:rPr lang="en-US" sz="5770" cap="none">
                <a:latin typeface="Aptos Display" panose="020B0004020202020204" pitchFamily="34" charset="0"/>
              </a:rPr>
              <a:t>Things to consider</a:t>
            </a:r>
            <a:br>
              <a:rPr lang="en-US" sz="4900" cap="none"/>
            </a:br>
            <a:br>
              <a:rPr lang="en-US" sz="4900" cap="none"/>
            </a:br>
            <a:endParaRPr lang="en-US" sz="4900"/>
          </a:p>
        </p:txBody>
      </p:sp>
      <p:cxnSp>
        <p:nvCxnSpPr>
          <p:cNvPr id="37" name="Straight Connector 36">
            <a:extLst>
              <a:ext uri="{FF2B5EF4-FFF2-40B4-BE49-F238E27FC236}">
                <a16:creationId xmlns:a16="http://schemas.microsoft.com/office/drawing/2014/main" id="{424E0E46-9D8A-46BA-8EF9-FC43A7EE7A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62655" y="3988990"/>
            <a:ext cx="442414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9" name="Title 1">
            <a:extLst>
              <a:ext uri="{FF2B5EF4-FFF2-40B4-BE49-F238E27FC236}">
                <a16:creationId xmlns:a16="http://schemas.microsoft.com/office/drawing/2014/main" id="{565909D0-D2D2-46A8-8332-49E6173A4B3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2657" y="5802638"/>
            <a:ext cx="4773066" cy="19498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a:p>
        </p:txBody>
      </p:sp>
      <p:cxnSp>
        <p:nvCxnSpPr>
          <p:cNvPr id="41" name="Straight Connector 40">
            <a:extLst>
              <a:ext uri="{FF2B5EF4-FFF2-40B4-BE49-F238E27FC236}">
                <a16:creationId xmlns:a16="http://schemas.microsoft.com/office/drawing/2014/main" id="{F3D2EAFB-E46A-4A8C-9E83-AF5286317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388634"/>
            <a:ext cx="164846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AFEA4BCF-1CF9-4959-A2D8-A97926D25B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11371766"/>
            <a:ext cx="16484600" cy="1380648"/>
          </a:xfrm>
          <a:prstGeom prst="rect">
            <a:avLst/>
          </a:prstGeom>
        </p:spPr>
      </p:pic>
      <p:graphicFrame>
        <p:nvGraphicFramePr>
          <p:cNvPr id="5" name="Content Placeholder 2">
            <a:extLst>
              <a:ext uri="{FF2B5EF4-FFF2-40B4-BE49-F238E27FC236}">
                <a16:creationId xmlns:a16="http://schemas.microsoft.com/office/drawing/2014/main" id="{8927D285-818E-6E89-F163-F540DBDBD91D}"/>
              </a:ext>
            </a:extLst>
          </p:cNvPr>
          <p:cNvGraphicFramePr>
            <a:graphicFrameLocks noGrp="1"/>
          </p:cNvGraphicFramePr>
          <p:nvPr>
            <p:ph idx="1"/>
            <p:extLst>
              <p:ext uri="{D42A27DB-BD31-4B8C-83A1-F6EECF244321}">
                <p14:modId xmlns:p14="http://schemas.microsoft.com/office/powerpoint/2010/main" val="1401174257"/>
              </p:ext>
            </p:extLst>
          </p:nvPr>
        </p:nvGraphicFramePr>
        <p:xfrm>
          <a:off x="6952294" y="1492752"/>
          <a:ext cx="7995460" cy="86172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2649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69AD-AB4D-4182-84CD-36A2140C077D}"/>
              </a:ext>
            </a:extLst>
          </p:cNvPr>
          <p:cNvSpPr>
            <a:spLocks noGrp="1"/>
          </p:cNvSpPr>
          <p:nvPr>
            <p:ph type="title"/>
          </p:nvPr>
        </p:nvSpPr>
        <p:spPr>
          <a:xfrm>
            <a:off x="1528219" y="1771593"/>
            <a:ext cx="12984428" cy="1949829"/>
          </a:xfrm>
        </p:spPr>
        <p:txBody>
          <a:bodyPr>
            <a:normAutofit/>
          </a:bodyPr>
          <a:lstStyle/>
          <a:p>
            <a:r>
              <a:rPr lang="en-US" sz="5770" cap="none">
                <a:latin typeface="Aptos Display" panose="020B0004020202020204" pitchFamily="34" charset="0"/>
              </a:rPr>
              <a:t>Avoid underspending your WIC grant	</a:t>
            </a:r>
            <a:br>
              <a:rPr lang="en-US" sz="5770" cap="none">
                <a:latin typeface="Aptos Display" panose="020B0004020202020204" pitchFamily="34" charset="0"/>
              </a:rPr>
            </a:br>
            <a:r>
              <a:rPr lang="en-US" sz="5770" cap="none">
                <a:latin typeface="Aptos Display" panose="020B0004020202020204" pitchFamily="34" charset="0"/>
              </a:rPr>
              <a:t>Things to consider</a:t>
            </a:r>
          </a:p>
        </p:txBody>
      </p:sp>
      <p:graphicFrame>
        <p:nvGraphicFramePr>
          <p:cNvPr id="5" name="Content Placeholder 2">
            <a:extLst>
              <a:ext uri="{FF2B5EF4-FFF2-40B4-BE49-F238E27FC236}">
                <a16:creationId xmlns:a16="http://schemas.microsoft.com/office/drawing/2014/main" id="{C8EF4BF8-68DF-AEB7-A53D-A382156B7EE2}"/>
              </a:ext>
            </a:extLst>
          </p:cNvPr>
          <p:cNvGraphicFramePr>
            <a:graphicFrameLocks noGrp="1"/>
          </p:cNvGraphicFramePr>
          <p:nvPr>
            <p:ph idx="1"/>
            <p:extLst>
              <p:ext uri="{D42A27DB-BD31-4B8C-83A1-F6EECF244321}">
                <p14:modId xmlns:p14="http://schemas.microsoft.com/office/powerpoint/2010/main" val="114845553"/>
              </p:ext>
            </p:extLst>
          </p:nvPr>
        </p:nvGraphicFramePr>
        <p:xfrm>
          <a:off x="546100" y="3552826"/>
          <a:ext cx="14782799" cy="6604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4249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C9942-0C27-4D7D-B236-14CFC1B56024}"/>
              </a:ext>
            </a:extLst>
          </p:cNvPr>
          <p:cNvSpPr>
            <a:spLocks noGrp="1"/>
          </p:cNvSpPr>
          <p:nvPr>
            <p:ph type="title"/>
          </p:nvPr>
        </p:nvSpPr>
        <p:spPr>
          <a:xfrm>
            <a:off x="1528219" y="1771593"/>
            <a:ext cx="12984428" cy="1949829"/>
          </a:xfrm>
        </p:spPr>
        <p:txBody>
          <a:bodyPr>
            <a:normAutofit/>
          </a:bodyPr>
          <a:lstStyle/>
          <a:p>
            <a:r>
              <a:rPr lang="en-US" cap="none"/>
              <a:t>Avoid underspending your WIC grant </a:t>
            </a:r>
            <a:br>
              <a:rPr lang="en-US" cap="none"/>
            </a:br>
            <a:r>
              <a:rPr lang="en-US"/>
              <a:t>T</a:t>
            </a:r>
            <a:r>
              <a:rPr lang="en-US" cap="none"/>
              <a:t>hings to consider</a:t>
            </a:r>
            <a:endParaRPr lang="en-US" i="1" cap="none"/>
          </a:p>
        </p:txBody>
      </p:sp>
      <p:grpSp>
        <p:nvGrpSpPr>
          <p:cNvPr id="3" name="Group 2">
            <a:extLst>
              <a:ext uri="{FF2B5EF4-FFF2-40B4-BE49-F238E27FC236}">
                <a16:creationId xmlns:a16="http://schemas.microsoft.com/office/drawing/2014/main" id="{E69E1B67-D911-3D29-E161-15FFA4011F70}"/>
              </a:ext>
            </a:extLst>
          </p:cNvPr>
          <p:cNvGrpSpPr/>
          <p:nvPr/>
        </p:nvGrpSpPr>
        <p:grpSpPr>
          <a:xfrm>
            <a:off x="3136900" y="4086225"/>
            <a:ext cx="9982200" cy="7825007"/>
            <a:chOff x="3029333" y="4238625"/>
            <a:chExt cx="9982200" cy="7825007"/>
          </a:xfrm>
        </p:grpSpPr>
        <p:sp>
          <p:nvSpPr>
            <p:cNvPr id="23" name="Freeform: Shape 22">
              <a:extLst>
                <a:ext uri="{FF2B5EF4-FFF2-40B4-BE49-F238E27FC236}">
                  <a16:creationId xmlns:a16="http://schemas.microsoft.com/office/drawing/2014/main" id="{E643737A-95AF-7459-B95D-BB08335D01DD}"/>
                </a:ext>
              </a:extLst>
            </p:cNvPr>
            <p:cNvSpPr/>
            <p:nvPr/>
          </p:nvSpPr>
          <p:spPr>
            <a:xfrm>
              <a:off x="3992658" y="4767907"/>
              <a:ext cx="6766445" cy="6766445"/>
            </a:xfrm>
            <a:custGeom>
              <a:avLst/>
              <a:gdLst/>
              <a:ahLst/>
              <a:cxnLst/>
              <a:rect l="0" t="0" r="0" b="0"/>
              <a:pathLst>
                <a:path>
                  <a:moveTo>
                    <a:pt x="1372084" y="6103795"/>
                  </a:moveTo>
                  <a:arcTo wR="3383222" hR="3383222" stAng="7588383" swAng="1631916"/>
                </a:path>
              </a:pathLst>
            </a:custGeom>
            <a:noFill/>
            <a:ln w="76200">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26" name="Group 25">
              <a:extLst>
                <a:ext uri="{FF2B5EF4-FFF2-40B4-BE49-F238E27FC236}">
                  <a16:creationId xmlns:a16="http://schemas.microsoft.com/office/drawing/2014/main" id="{3B51A896-BDB7-EA5A-AD74-2B7CF3813E5C}"/>
                </a:ext>
              </a:extLst>
            </p:cNvPr>
            <p:cNvGrpSpPr/>
            <p:nvPr/>
          </p:nvGrpSpPr>
          <p:grpSpPr>
            <a:xfrm>
              <a:off x="3029333" y="4238625"/>
              <a:ext cx="9982200" cy="7825007"/>
              <a:chOff x="4051300" y="4049813"/>
              <a:chExt cx="8381997" cy="8166219"/>
            </a:xfrm>
          </p:grpSpPr>
          <p:sp>
            <p:nvSpPr>
              <p:cNvPr id="18" name="Freeform: Shape 17">
                <a:extLst>
                  <a:ext uri="{FF2B5EF4-FFF2-40B4-BE49-F238E27FC236}">
                    <a16:creationId xmlns:a16="http://schemas.microsoft.com/office/drawing/2014/main" id="{C731FA3D-918A-78D5-08DE-BC7903D7330F}"/>
                  </a:ext>
                </a:extLst>
              </p:cNvPr>
              <p:cNvSpPr/>
              <p:nvPr/>
            </p:nvSpPr>
            <p:spPr>
              <a:xfrm>
                <a:off x="6698985" y="4049813"/>
                <a:ext cx="3153588" cy="2049832"/>
              </a:xfrm>
              <a:custGeom>
                <a:avLst/>
                <a:gdLst>
                  <a:gd name="connsiteX0" fmla="*/ 0 w 3153588"/>
                  <a:gd name="connsiteY0" fmla="*/ 341645 h 2049832"/>
                  <a:gd name="connsiteX1" fmla="*/ 341645 w 3153588"/>
                  <a:gd name="connsiteY1" fmla="*/ 0 h 2049832"/>
                  <a:gd name="connsiteX2" fmla="*/ 2811943 w 3153588"/>
                  <a:gd name="connsiteY2" fmla="*/ 0 h 2049832"/>
                  <a:gd name="connsiteX3" fmla="*/ 3153588 w 3153588"/>
                  <a:gd name="connsiteY3" fmla="*/ 341645 h 2049832"/>
                  <a:gd name="connsiteX4" fmla="*/ 3153588 w 3153588"/>
                  <a:gd name="connsiteY4" fmla="*/ 1708187 h 2049832"/>
                  <a:gd name="connsiteX5" fmla="*/ 2811943 w 3153588"/>
                  <a:gd name="connsiteY5" fmla="*/ 2049832 h 2049832"/>
                  <a:gd name="connsiteX6" fmla="*/ 341645 w 3153588"/>
                  <a:gd name="connsiteY6" fmla="*/ 2049832 h 2049832"/>
                  <a:gd name="connsiteX7" fmla="*/ 0 w 3153588"/>
                  <a:gd name="connsiteY7" fmla="*/ 1708187 h 2049832"/>
                  <a:gd name="connsiteX8" fmla="*/ 0 w 3153588"/>
                  <a:gd name="connsiteY8" fmla="*/ 341645 h 204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588" h="2049832">
                    <a:moveTo>
                      <a:pt x="0" y="341645"/>
                    </a:moveTo>
                    <a:cubicBezTo>
                      <a:pt x="0" y="152960"/>
                      <a:pt x="152960" y="0"/>
                      <a:pt x="341645" y="0"/>
                    </a:cubicBezTo>
                    <a:lnTo>
                      <a:pt x="2811943" y="0"/>
                    </a:lnTo>
                    <a:cubicBezTo>
                      <a:pt x="3000628" y="0"/>
                      <a:pt x="3153588" y="152960"/>
                      <a:pt x="3153588" y="341645"/>
                    </a:cubicBezTo>
                    <a:lnTo>
                      <a:pt x="3153588" y="1708187"/>
                    </a:lnTo>
                    <a:cubicBezTo>
                      <a:pt x="3153588" y="1896872"/>
                      <a:pt x="3000628" y="2049832"/>
                      <a:pt x="2811943" y="2049832"/>
                    </a:cubicBezTo>
                    <a:lnTo>
                      <a:pt x="341645" y="2049832"/>
                    </a:lnTo>
                    <a:cubicBezTo>
                      <a:pt x="152960" y="2049832"/>
                      <a:pt x="0" y="1896872"/>
                      <a:pt x="0" y="1708187"/>
                    </a:cubicBezTo>
                    <a:lnTo>
                      <a:pt x="0" y="341645"/>
                    </a:lnTo>
                    <a:close/>
                  </a:path>
                </a:pathLst>
              </a:custGeom>
              <a:ln w="76200"/>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79135" tIns="279135" rIns="279135" bIns="279135" numCol="1" spcCol="1270" anchor="ctr" anchorCtr="0">
                <a:noAutofit/>
              </a:bodyPr>
              <a:lstStyle/>
              <a:p>
                <a:pPr marL="0" lvl="0" indent="0" algn="ctr" defTabSz="2089150">
                  <a:lnSpc>
                    <a:spcPct val="90000"/>
                  </a:lnSpc>
                  <a:spcBef>
                    <a:spcPct val="0"/>
                  </a:spcBef>
                  <a:spcAft>
                    <a:spcPct val="35000"/>
                  </a:spcAft>
                  <a:buNone/>
                </a:pPr>
                <a:r>
                  <a:rPr lang="en-US" sz="4700" kern="1200"/>
                  <a:t>Quarter 1 July - Sept</a:t>
                </a:r>
              </a:p>
            </p:txBody>
          </p:sp>
          <p:sp>
            <p:nvSpPr>
              <p:cNvPr id="20" name="Freeform: Shape 19">
                <a:extLst>
                  <a:ext uri="{FF2B5EF4-FFF2-40B4-BE49-F238E27FC236}">
                    <a16:creationId xmlns:a16="http://schemas.microsoft.com/office/drawing/2014/main" id="{D9DA7E4E-B52C-33B1-45A3-25C9E6ADFD53}"/>
                  </a:ext>
                </a:extLst>
              </p:cNvPr>
              <p:cNvSpPr/>
              <p:nvPr/>
            </p:nvSpPr>
            <p:spPr>
              <a:xfrm>
                <a:off x="9279709" y="7127923"/>
                <a:ext cx="3153588" cy="2049832"/>
              </a:xfrm>
              <a:custGeom>
                <a:avLst/>
                <a:gdLst>
                  <a:gd name="connsiteX0" fmla="*/ 0 w 3153588"/>
                  <a:gd name="connsiteY0" fmla="*/ 341645 h 2049832"/>
                  <a:gd name="connsiteX1" fmla="*/ 341645 w 3153588"/>
                  <a:gd name="connsiteY1" fmla="*/ 0 h 2049832"/>
                  <a:gd name="connsiteX2" fmla="*/ 2811943 w 3153588"/>
                  <a:gd name="connsiteY2" fmla="*/ 0 h 2049832"/>
                  <a:gd name="connsiteX3" fmla="*/ 3153588 w 3153588"/>
                  <a:gd name="connsiteY3" fmla="*/ 341645 h 2049832"/>
                  <a:gd name="connsiteX4" fmla="*/ 3153588 w 3153588"/>
                  <a:gd name="connsiteY4" fmla="*/ 1708187 h 2049832"/>
                  <a:gd name="connsiteX5" fmla="*/ 2811943 w 3153588"/>
                  <a:gd name="connsiteY5" fmla="*/ 2049832 h 2049832"/>
                  <a:gd name="connsiteX6" fmla="*/ 341645 w 3153588"/>
                  <a:gd name="connsiteY6" fmla="*/ 2049832 h 2049832"/>
                  <a:gd name="connsiteX7" fmla="*/ 0 w 3153588"/>
                  <a:gd name="connsiteY7" fmla="*/ 1708187 h 2049832"/>
                  <a:gd name="connsiteX8" fmla="*/ 0 w 3153588"/>
                  <a:gd name="connsiteY8" fmla="*/ 341645 h 204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588" h="2049832">
                    <a:moveTo>
                      <a:pt x="0" y="341645"/>
                    </a:moveTo>
                    <a:cubicBezTo>
                      <a:pt x="0" y="152960"/>
                      <a:pt x="152960" y="0"/>
                      <a:pt x="341645" y="0"/>
                    </a:cubicBezTo>
                    <a:lnTo>
                      <a:pt x="2811943" y="0"/>
                    </a:lnTo>
                    <a:cubicBezTo>
                      <a:pt x="3000628" y="0"/>
                      <a:pt x="3153588" y="152960"/>
                      <a:pt x="3153588" y="341645"/>
                    </a:cubicBezTo>
                    <a:lnTo>
                      <a:pt x="3153588" y="1708187"/>
                    </a:lnTo>
                    <a:cubicBezTo>
                      <a:pt x="3153588" y="1896872"/>
                      <a:pt x="3000628" y="2049832"/>
                      <a:pt x="2811943" y="2049832"/>
                    </a:cubicBezTo>
                    <a:lnTo>
                      <a:pt x="341645" y="2049832"/>
                    </a:lnTo>
                    <a:cubicBezTo>
                      <a:pt x="152960" y="2049832"/>
                      <a:pt x="0" y="1896872"/>
                      <a:pt x="0" y="1708187"/>
                    </a:cubicBezTo>
                    <a:lnTo>
                      <a:pt x="0" y="341645"/>
                    </a:lnTo>
                    <a:close/>
                  </a:path>
                </a:pathLst>
              </a:custGeom>
              <a:ln w="76200"/>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79135" tIns="279135" rIns="279135" bIns="279135" numCol="1" spcCol="1270" anchor="ctr" anchorCtr="0">
                <a:noAutofit/>
              </a:bodyPr>
              <a:lstStyle/>
              <a:p>
                <a:pPr marL="0" lvl="0" indent="0" algn="ctr" defTabSz="2089150">
                  <a:lnSpc>
                    <a:spcPct val="90000"/>
                  </a:lnSpc>
                  <a:spcBef>
                    <a:spcPct val="0"/>
                  </a:spcBef>
                  <a:spcAft>
                    <a:spcPct val="35000"/>
                  </a:spcAft>
                  <a:buNone/>
                </a:pPr>
                <a:r>
                  <a:rPr lang="en-US" sz="4700" kern="1200"/>
                  <a:t>Quarter 2 Oct - Dec</a:t>
                </a:r>
              </a:p>
            </p:txBody>
          </p:sp>
          <p:sp>
            <p:nvSpPr>
              <p:cNvPr id="21" name="Freeform: Shape 20">
                <a:extLst>
                  <a:ext uri="{FF2B5EF4-FFF2-40B4-BE49-F238E27FC236}">
                    <a16:creationId xmlns:a16="http://schemas.microsoft.com/office/drawing/2014/main" id="{2B6F530E-00D1-EA44-E93D-CFEA32F79773}"/>
                  </a:ext>
                </a:extLst>
              </p:cNvPr>
              <p:cNvSpPr/>
              <p:nvPr/>
            </p:nvSpPr>
            <p:spPr>
              <a:xfrm>
                <a:off x="5628094" y="4581667"/>
                <a:ext cx="6766445" cy="6766445"/>
              </a:xfrm>
              <a:custGeom>
                <a:avLst/>
                <a:gdLst/>
                <a:ahLst/>
                <a:cxnLst/>
                <a:rect l="0" t="0" r="0" b="0"/>
                <a:pathLst>
                  <a:path>
                    <a:moveTo>
                      <a:pt x="6415493" y="4883731"/>
                    </a:moveTo>
                    <a:arcTo wR="3383222" hR="3383222" stAng="1579701" swAng="1631916"/>
                  </a:path>
                </a:pathLst>
              </a:custGeom>
              <a:noFill/>
              <a:ln w="76200">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 name="Freeform: Shape 21">
                <a:extLst>
                  <a:ext uri="{FF2B5EF4-FFF2-40B4-BE49-F238E27FC236}">
                    <a16:creationId xmlns:a16="http://schemas.microsoft.com/office/drawing/2014/main" id="{8830C148-4758-EF25-97BC-3873FF9A30C8}"/>
                  </a:ext>
                </a:extLst>
              </p:cNvPr>
              <p:cNvSpPr/>
              <p:nvPr/>
            </p:nvSpPr>
            <p:spPr>
              <a:xfrm>
                <a:off x="6698985" y="10166200"/>
                <a:ext cx="3153588" cy="2049832"/>
              </a:xfrm>
              <a:custGeom>
                <a:avLst/>
                <a:gdLst>
                  <a:gd name="connsiteX0" fmla="*/ 0 w 3153588"/>
                  <a:gd name="connsiteY0" fmla="*/ 341645 h 2049832"/>
                  <a:gd name="connsiteX1" fmla="*/ 341645 w 3153588"/>
                  <a:gd name="connsiteY1" fmla="*/ 0 h 2049832"/>
                  <a:gd name="connsiteX2" fmla="*/ 2811943 w 3153588"/>
                  <a:gd name="connsiteY2" fmla="*/ 0 h 2049832"/>
                  <a:gd name="connsiteX3" fmla="*/ 3153588 w 3153588"/>
                  <a:gd name="connsiteY3" fmla="*/ 341645 h 2049832"/>
                  <a:gd name="connsiteX4" fmla="*/ 3153588 w 3153588"/>
                  <a:gd name="connsiteY4" fmla="*/ 1708187 h 2049832"/>
                  <a:gd name="connsiteX5" fmla="*/ 2811943 w 3153588"/>
                  <a:gd name="connsiteY5" fmla="*/ 2049832 h 2049832"/>
                  <a:gd name="connsiteX6" fmla="*/ 341645 w 3153588"/>
                  <a:gd name="connsiteY6" fmla="*/ 2049832 h 2049832"/>
                  <a:gd name="connsiteX7" fmla="*/ 0 w 3153588"/>
                  <a:gd name="connsiteY7" fmla="*/ 1708187 h 2049832"/>
                  <a:gd name="connsiteX8" fmla="*/ 0 w 3153588"/>
                  <a:gd name="connsiteY8" fmla="*/ 341645 h 204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588" h="2049832">
                    <a:moveTo>
                      <a:pt x="0" y="341645"/>
                    </a:moveTo>
                    <a:cubicBezTo>
                      <a:pt x="0" y="152960"/>
                      <a:pt x="152960" y="0"/>
                      <a:pt x="341645" y="0"/>
                    </a:cubicBezTo>
                    <a:lnTo>
                      <a:pt x="2811943" y="0"/>
                    </a:lnTo>
                    <a:cubicBezTo>
                      <a:pt x="3000628" y="0"/>
                      <a:pt x="3153588" y="152960"/>
                      <a:pt x="3153588" y="341645"/>
                    </a:cubicBezTo>
                    <a:lnTo>
                      <a:pt x="3153588" y="1708187"/>
                    </a:lnTo>
                    <a:cubicBezTo>
                      <a:pt x="3153588" y="1896872"/>
                      <a:pt x="3000628" y="2049832"/>
                      <a:pt x="2811943" y="2049832"/>
                    </a:cubicBezTo>
                    <a:lnTo>
                      <a:pt x="341645" y="2049832"/>
                    </a:lnTo>
                    <a:cubicBezTo>
                      <a:pt x="152960" y="2049832"/>
                      <a:pt x="0" y="1896872"/>
                      <a:pt x="0" y="1708187"/>
                    </a:cubicBezTo>
                    <a:lnTo>
                      <a:pt x="0" y="341645"/>
                    </a:lnTo>
                    <a:close/>
                  </a:path>
                </a:pathLst>
              </a:custGeom>
              <a:ln w="76200"/>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79135" tIns="279135" rIns="279135" bIns="279135" numCol="1" spcCol="1270" anchor="ctr" anchorCtr="0">
                <a:noAutofit/>
              </a:bodyPr>
              <a:lstStyle/>
              <a:p>
                <a:pPr marL="0" lvl="0" indent="0" algn="ctr" defTabSz="2089150">
                  <a:lnSpc>
                    <a:spcPct val="90000"/>
                  </a:lnSpc>
                  <a:spcBef>
                    <a:spcPct val="0"/>
                  </a:spcBef>
                  <a:spcAft>
                    <a:spcPct val="35000"/>
                  </a:spcAft>
                  <a:buNone/>
                </a:pPr>
                <a:r>
                  <a:rPr lang="en-US" sz="4700" kern="1200"/>
                  <a:t>Quarter 3 Jan – Mar</a:t>
                </a:r>
              </a:p>
            </p:txBody>
          </p:sp>
          <p:sp>
            <p:nvSpPr>
              <p:cNvPr id="24" name="Freeform: Shape 23">
                <a:extLst>
                  <a:ext uri="{FF2B5EF4-FFF2-40B4-BE49-F238E27FC236}">
                    <a16:creationId xmlns:a16="http://schemas.microsoft.com/office/drawing/2014/main" id="{A61EC3F3-1884-D39D-D83E-AF5335FD4FA6}"/>
                  </a:ext>
                </a:extLst>
              </p:cNvPr>
              <p:cNvSpPr/>
              <p:nvPr/>
            </p:nvSpPr>
            <p:spPr>
              <a:xfrm>
                <a:off x="4051300" y="7127923"/>
                <a:ext cx="3153588" cy="2049832"/>
              </a:xfrm>
              <a:custGeom>
                <a:avLst/>
                <a:gdLst>
                  <a:gd name="connsiteX0" fmla="*/ 0 w 3153588"/>
                  <a:gd name="connsiteY0" fmla="*/ 341645 h 2049832"/>
                  <a:gd name="connsiteX1" fmla="*/ 341645 w 3153588"/>
                  <a:gd name="connsiteY1" fmla="*/ 0 h 2049832"/>
                  <a:gd name="connsiteX2" fmla="*/ 2811943 w 3153588"/>
                  <a:gd name="connsiteY2" fmla="*/ 0 h 2049832"/>
                  <a:gd name="connsiteX3" fmla="*/ 3153588 w 3153588"/>
                  <a:gd name="connsiteY3" fmla="*/ 341645 h 2049832"/>
                  <a:gd name="connsiteX4" fmla="*/ 3153588 w 3153588"/>
                  <a:gd name="connsiteY4" fmla="*/ 1708187 h 2049832"/>
                  <a:gd name="connsiteX5" fmla="*/ 2811943 w 3153588"/>
                  <a:gd name="connsiteY5" fmla="*/ 2049832 h 2049832"/>
                  <a:gd name="connsiteX6" fmla="*/ 341645 w 3153588"/>
                  <a:gd name="connsiteY6" fmla="*/ 2049832 h 2049832"/>
                  <a:gd name="connsiteX7" fmla="*/ 0 w 3153588"/>
                  <a:gd name="connsiteY7" fmla="*/ 1708187 h 2049832"/>
                  <a:gd name="connsiteX8" fmla="*/ 0 w 3153588"/>
                  <a:gd name="connsiteY8" fmla="*/ 341645 h 204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588" h="2049832">
                    <a:moveTo>
                      <a:pt x="0" y="341645"/>
                    </a:moveTo>
                    <a:cubicBezTo>
                      <a:pt x="0" y="152960"/>
                      <a:pt x="152960" y="0"/>
                      <a:pt x="341645" y="0"/>
                    </a:cubicBezTo>
                    <a:lnTo>
                      <a:pt x="2811943" y="0"/>
                    </a:lnTo>
                    <a:cubicBezTo>
                      <a:pt x="3000628" y="0"/>
                      <a:pt x="3153588" y="152960"/>
                      <a:pt x="3153588" y="341645"/>
                    </a:cubicBezTo>
                    <a:lnTo>
                      <a:pt x="3153588" y="1708187"/>
                    </a:lnTo>
                    <a:cubicBezTo>
                      <a:pt x="3153588" y="1896872"/>
                      <a:pt x="3000628" y="2049832"/>
                      <a:pt x="2811943" y="2049832"/>
                    </a:cubicBezTo>
                    <a:lnTo>
                      <a:pt x="341645" y="2049832"/>
                    </a:lnTo>
                    <a:cubicBezTo>
                      <a:pt x="152960" y="2049832"/>
                      <a:pt x="0" y="1896872"/>
                      <a:pt x="0" y="1708187"/>
                    </a:cubicBezTo>
                    <a:lnTo>
                      <a:pt x="0" y="341645"/>
                    </a:lnTo>
                    <a:close/>
                  </a:path>
                </a:pathLst>
              </a:custGeom>
              <a:ln w="76200"/>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79135" tIns="279135" rIns="279135" bIns="279135" numCol="1" spcCol="1270" anchor="ctr" anchorCtr="0">
                <a:noAutofit/>
              </a:bodyPr>
              <a:lstStyle/>
              <a:p>
                <a:pPr marL="0" lvl="0" indent="0" algn="ctr" defTabSz="2089150">
                  <a:lnSpc>
                    <a:spcPct val="90000"/>
                  </a:lnSpc>
                  <a:spcBef>
                    <a:spcPct val="0"/>
                  </a:spcBef>
                  <a:spcAft>
                    <a:spcPct val="35000"/>
                  </a:spcAft>
                  <a:buNone/>
                </a:pPr>
                <a:r>
                  <a:rPr lang="en-US" sz="4700" kern="1200"/>
                  <a:t>Quarter 4 Apr - Jun</a:t>
                </a:r>
              </a:p>
            </p:txBody>
          </p:sp>
        </p:grpSp>
      </p:grpSp>
    </p:spTree>
    <p:extLst>
      <p:ext uri="{BB962C8B-B14F-4D97-AF65-F5344CB8AC3E}">
        <p14:creationId xmlns:p14="http://schemas.microsoft.com/office/powerpoint/2010/main" val="1325132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extLst>
              <a:ext uri="{FF2B5EF4-FFF2-40B4-BE49-F238E27FC236}">
                <a16:creationId xmlns:a16="http://schemas.microsoft.com/office/drawing/2014/main" id="{C4F7F3BA-EEB7-92D8-F8EB-F2E6E2B99700}"/>
              </a:ext>
            </a:extLst>
          </p:cNvPr>
          <p:cNvPicPr>
            <a:picLocks noChangeAspect="1"/>
          </p:cNvPicPr>
          <p:nvPr/>
        </p:nvPicPr>
        <p:blipFill>
          <a:blip r:embed="rId3">
            <a:extLst>
              <a:ext uri="{28A0092B-C50C-407E-A947-70E740481C1C}">
                <a14:useLocalDpi xmlns:a14="http://schemas.microsoft.com/office/drawing/2010/main" val="0"/>
              </a:ext>
            </a:extLst>
          </a:blip>
          <a:srcRect t="2509"/>
          <a:stretch/>
        </p:blipFill>
        <p:spPr>
          <a:xfrm>
            <a:off x="1536700" y="1092820"/>
            <a:ext cx="13868400" cy="11619338"/>
          </a:xfrm>
          <a:prstGeom prst="rect">
            <a:avLst/>
          </a:prstGeom>
        </p:spPr>
      </p:pic>
      <p:sp>
        <p:nvSpPr>
          <p:cNvPr id="6" name="Title 5">
            <a:extLst>
              <a:ext uri="{FF2B5EF4-FFF2-40B4-BE49-F238E27FC236}">
                <a16:creationId xmlns:a16="http://schemas.microsoft.com/office/drawing/2014/main" id="{0B64F9F8-EE02-5125-A4E4-B9CDD11FA819}"/>
              </a:ext>
            </a:extLst>
          </p:cNvPr>
          <p:cNvSpPr>
            <a:spLocks noGrp="1"/>
          </p:cNvSpPr>
          <p:nvPr>
            <p:ph type="title"/>
          </p:nvPr>
        </p:nvSpPr>
        <p:spPr>
          <a:xfrm>
            <a:off x="2832100" y="352425"/>
            <a:ext cx="11846671" cy="685800"/>
          </a:xfrm>
        </p:spPr>
        <p:txBody>
          <a:bodyPr>
            <a:normAutofit fontScale="90000"/>
          </a:bodyPr>
          <a:lstStyle/>
          <a:p>
            <a:r>
              <a:rPr lang="en-US"/>
              <a:t>Reporting expenses in excess of the grant </a:t>
            </a:r>
            <a:br>
              <a:rPr lang="en-US"/>
            </a:br>
            <a:endParaRPr lang="en-US"/>
          </a:p>
        </p:txBody>
      </p:sp>
    </p:spTree>
    <p:extLst>
      <p:ext uri="{BB962C8B-B14F-4D97-AF65-F5344CB8AC3E}">
        <p14:creationId xmlns:p14="http://schemas.microsoft.com/office/powerpoint/2010/main" val="349125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DBCE-1885-4E53-A20E-27AF91D580BE}"/>
              </a:ext>
            </a:extLst>
          </p:cNvPr>
          <p:cNvSpPr>
            <a:spLocks noGrp="1"/>
          </p:cNvSpPr>
          <p:nvPr>
            <p:ph type="title"/>
          </p:nvPr>
        </p:nvSpPr>
        <p:spPr>
          <a:xfrm>
            <a:off x="2034767" y="1776887"/>
            <a:ext cx="11846671" cy="1090138"/>
          </a:xfrm>
        </p:spPr>
        <p:txBody>
          <a:bodyPr>
            <a:normAutofit/>
          </a:bodyPr>
          <a:lstStyle/>
          <a:p>
            <a:r>
              <a:rPr lang="en-US" cap="none"/>
              <a:t>Where does WIC funding come from?</a:t>
            </a:r>
          </a:p>
        </p:txBody>
      </p:sp>
      <p:graphicFrame>
        <p:nvGraphicFramePr>
          <p:cNvPr id="4" name="Content Placeholder 3">
            <a:extLst>
              <a:ext uri="{FF2B5EF4-FFF2-40B4-BE49-F238E27FC236}">
                <a16:creationId xmlns:a16="http://schemas.microsoft.com/office/drawing/2014/main" id="{47B5858A-22F3-4248-AB3F-A25B44EDFBC8}"/>
              </a:ext>
            </a:extLst>
          </p:cNvPr>
          <p:cNvGraphicFramePr>
            <a:graphicFrameLocks noGrp="1"/>
          </p:cNvGraphicFramePr>
          <p:nvPr>
            <p:ph idx="1"/>
            <p:extLst>
              <p:ext uri="{D42A27DB-BD31-4B8C-83A1-F6EECF244321}">
                <p14:modId xmlns:p14="http://schemas.microsoft.com/office/powerpoint/2010/main" val="584646709"/>
              </p:ext>
            </p:extLst>
          </p:nvPr>
        </p:nvGraphicFramePr>
        <p:xfrm>
          <a:off x="165100" y="3705225"/>
          <a:ext cx="11846671" cy="5629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79BD576-D488-4754-ABE9-E5457DEEA78C}"/>
              </a:ext>
            </a:extLst>
          </p:cNvPr>
          <p:cNvSpPr txBox="1"/>
          <p:nvPr/>
        </p:nvSpPr>
        <p:spPr>
          <a:xfrm>
            <a:off x="10246836" y="7540920"/>
            <a:ext cx="6385781" cy="3587905"/>
          </a:xfrm>
          <a:prstGeom prst="rect">
            <a:avLst/>
          </a:prstGeom>
          <a:noFill/>
        </p:spPr>
        <p:txBody>
          <a:bodyPr wrap="square" rtlCol="0">
            <a:spAutoFit/>
          </a:bodyPr>
          <a:lstStyle/>
          <a:p>
            <a:pPr algn="l" defTabSz="618180" rtl="0"/>
            <a:r>
              <a:rPr lang="en-US" sz="3245" kern="1200">
                <a:solidFill>
                  <a:prstClr val="black"/>
                </a:solidFill>
                <a:latin typeface="+mn-lt"/>
                <a:ea typeface="+mn-ea"/>
                <a:cs typeface="+mn-cs"/>
              </a:rPr>
              <a:t>Glossary of acronyms</a:t>
            </a:r>
          </a:p>
          <a:p>
            <a:pPr marL="386363" indent="-386363" algn="l" defTabSz="618180" rtl="0">
              <a:buFont typeface="Arial" panose="020B0604020202020204" pitchFamily="34" charset="0"/>
              <a:buChar char="•"/>
            </a:pPr>
            <a:r>
              <a:rPr lang="en-US" sz="3245" b="1" kern="1200">
                <a:solidFill>
                  <a:srgbClr val="586EA6">
                    <a:lumMod val="75000"/>
                  </a:srgbClr>
                </a:solidFill>
                <a:latin typeface="+mn-lt"/>
                <a:ea typeface="+mn-ea"/>
                <a:cs typeface="+mn-cs"/>
              </a:rPr>
              <a:t>USDA</a:t>
            </a:r>
            <a:r>
              <a:rPr lang="en-US" sz="3245" kern="1200">
                <a:solidFill>
                  <a:prstClr val="black"/>
                </a:solidFill>
                <a:latin typeface="+mn-lt"/>
                <a:ea typeface="+mn-ea"/>
                <a:cs typeface="+mn-cs"/>
              </a:rPr>
              <a:t> – United States Department of Agriculture</a:t>
            </a:r>
          </a:p>
          <a:p>
            <a:pPr marL="386363" indent="-386363" algn="l" defTabSz="618180" rtl="0">
              <a:buFont typeface="Arial" panose="020B0604020202020204" pitchFamily="34" charset="0"/>
              <a:buChar char="•"/>
            </a:pPr>
            <a:r>
              <a:rPr lang="en-US" sz="3245" b="1" kern="1200">
                <a:solidFill>
                  <a:srgbClr val="586EA6">
                    <a:lumMod val="75000"/>
                  </a:srgbClr>
                </a:solidFill>
                <a:latin typeface="+mn-lt"/>
                <a:ea typeface="+mn-ea"/>
                <a:cs typeface="+mn-cs"/>
              </a:rPr>
              <a:t>FNS</a:t>
            </a:r>
            <a:r>
              <a:rPr lang="en-US" sz="3245" kern="1200">
                <a:solidFill>
                  <a:prstClr val="black"/>
                </a:solidFill>
                <a:latin typeface="+mn-lt"/>
                <a:ea typeface="+mn-ea"/>
                <a:cs typeface="+mn-cs"/>
              </a:rPr>
              <a:t> – Food and Nutrition Services</a:t>
            </a:r>
          </a:p>
          <a:p>
            <a:pPr marL="386363" indent="-386363" algn="l" defTabSz="618180" rtl="0">
              <a:buFont typeface="Arial" panose="020B0604020202020204" pitchFamily="34" charset="0"/>
              <a:buChar char="•"/>
            </a:pPr>
            <a:r>
              <a:rPr lang="en-US" sz="3245" b="1" kern="1200">
                <a:solidFill>
                  <a:srgbClr val="6892A0">
                    <a:lumMod val="75000"/>
                  </a:srgbClr>
                </a:solidFill>
                <a:latin typeface="+mn-lt"/>
                <a:ea typeface="+mn-ea"/>
                <a:cs typeface="+mn-cs"/>
              </a:rPr>
              <a:t>OHA</a:t>
            </a:r>
            <a:r>
              <a:rPr lang="en-US" sz="3245" kern="1200">
                <a:solidFill>
                  <a:prstClr val="black"/>
                </a:solidFill>
                <a:latin typeface="+mn-lt"/>
                <a:ea typeface="+mn-ea"/>
                <a:cs typeface="+mn-cs"/>
              </a:rPr>
              <a:t> – Oregon Health Authority</a:t>
            </a:r>
          </a:p>
          <a:p>
            <a:pPr marL="386363" indent="-386363" algn="l" defTabSz="618180" rtl="0">
              <a:buFont typeface="Arial" panose="020B0604020202020204" pitchFamily="34" charset="0"/>
              <a:buChar char="•"/>
            </a:pPr>
            <a:r>
              <a:rPr lang="en-US" sz="3245" b="1" kern="1200">
                <a:solidFill>
                  <a:srgbClr val="6892A0">
                    <a:lumMod val="75000"/>
                  </a:srgbClr>
                </a:solidFill>
                <a:latin typeface="+mn-lt"/>
                <a:ea typeface="+mn-ea"/>
                <a:cs typeface="+mn-cs"/>
              </a:rPr>
              <a:t>PHD</a:t>
            </a:r>
            <a:r>
              <a:rPr lang="en-US" sz="3245" kern="1200">
                <a:solidFill>
                  <a:prstClr val="black"/>
                </a:solidFill>
                <a:latin typeface="+mn-lt"/>
                <a:ea typeface="+mn-ea"/>
                <a:cs typeface="+mn-cs"/>
              </a:rPr>
              <a:t> – Public Health Division</a:t>
            </a:r>
          </a:p>
        </p:txBody>
      </p:sp>
    </p:spTree>
    <p:extLst>
      <p:ext uri="{BB962C8B-B14F-4D97-AF65-F5344CB8AC3E}">
        <p14:creationId xmlns:p14="http://schemas.microsoft.com/office/powerpoint/2010/main" val="280130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AI-generated content may be incorrect.">
            <a:extLst>
              <a:ext uri="{FF2B5EF4-FFF2-40B4-BE49-F238E27FC236}">
                <a16:creationId xmlns:a16="http://schemas.microsoft.com/office/drawing/2014/main" id="{7F5F63B1-5369-2D1C-6720-51674BBC4177}"/>
              </a:ext>
            </a:extLst>
          </p:cNvPr>
          <p:cNvPicPr>
            <a:picLocks noChangeAspect="1"/>
          </p:cNvPicPr>
          <p:nvPr/>
        </p:nvPicPr>
        <p:blipFill>
          <a:blip r:embed="rId3">
            <a:extLst>
              <a:ext uri="{28A0092B-C50C-407E-A947-70E740481C1C}">
                <a14:useLocalDpi xmlns:a14="http://schemas.microsoft.com/office/drawing/2010/main" val="0"/>
              </a:ext>
            </a:extLst>
          </a:blip>
          <a:srcRect l="19053" t="8022" r="18965" b="9295"/>
          <a:stretch/>
        </p:blipFill>
        <p:spPr>
          <a:xfrm>
            <a:off x="546100" y="1268752"/>
            <a:ext cx="15405100" cy="11131404"/>
          </a:xfrm>
          <a:prstGeom prst="rect">
            <a:avLst/>
          </a:prstGeom>
        </p:spPr>
      </p:pic>
      <p:sp>
        <p:nvSpPr>
          <p:cNvPr id="4" name="Title 5">
            <a:extLst>
              <a:ext uri="{FF2B5EF4-FFF2-40B4-BE49-F238E27FC236}">
                <a16:creationId xmlns:a16="http://schemas.microsoft.com/office/drawing/2014/main" id="{689FF533-A99F-04FB-D738-E7B4FFB39F3D}"/>
              </a:ext>
            </a:extLst>
          </p:cNvPr>
          <p:cNvSpPr txBox="1">
            <a:spLocks/>
          </p:cNvSpPr>
          <p:nvPr/>
        </p:nvSpPr>
        <p:spPr>
          <a:xfrm>
            <a:off x="2603500" y="657225"/>
            <a:ext cx="13106400" cy="1371600"/>
          </a:xfrm>
          <a:prstGeom prst="rect">
            <a:avLst/>
          </a:prstGeom>
        </p:spPr>
        <p:txBody>
          <a:bodyPr>
            <a:normAutofit fontScale="92500" lnSpcReduction="20000"/>
          </a:bodyPr>
          <a:lstStyle>
            <a:lvl1pPr algn="l" defTabSz="1236360" rtl="0" eaLnBrk="1" latinLnBrk="0" hangingPunct="1">
              <a:lnSpc>
                <a:spcPct val="90000"/>
              </a:lnSpc>
              <a:spcBef>
                <a:spcPct val="0"/>
              </a:spcBef>
              <a:buNone/>
              <a:defRPr sz="5769" b="0" i="0" kern="1200" cap="none">
                <a:solidFill>
                  <a:schemeClr val="tx1"/>
                </a:solidFill>
                <a:effectLst/>
                <a:latin typeface="+mj-lt"/>
                <a:ea typeface="+mj-ea"/>
                <a:cs typeface="+mj-cs"/>
              </a:defRPr>
            </a:lvl1pPr>
          </a:lstStyle>
          <a:p>
            <a:r>
              <a:rPr lang="en-US" sz="5800"/>
              <a:t>Reporting expenses in excess of the grant </a:t>
            </a:r>
            <a:br>
              <a:rPr lang="en-US"/>
            </a:br>
            <a:endParaRPr lang="en-US"/>
          </a:p>
        </p:txBody>
      </p:sp>
    </p:spTree>
    <p:extLst>
      <p:ext uri="{BB962C8B-B14F-4D97-AF65-F5344CB8AC3E}">
        <p14:creationId xmlns:p14="http://schemas.microsoft.com/office/powerpoint/2010/main" val="3259633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6484188" cy="12744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BEF19FC-49A6-2A51-84B1-96FF29A79EDA}"/>
              </a:ext>
            </a:extLst>
          </p:cNvPr>
          <p:cNvSpPr>
            <a:spLocks noGrp="1"/>
          </p:cNvSpPr>
          <p:nvPr>
            <p:ph type="title"/>
          </p:nvPr>
        </p:nvSpPr>
        <p:spPr>
          <a:xfrm>
            <a:off x="1528219" y="1771593"/>
            <a:ext cx="12984428" cy="1949829"/>
          </a:xfrm>
        </p:spPr>
        <p:txBody>
          <a:bodyPr>
            <a:normAutofit/>
          </a:bodyPr>
          <a:lstStyle/>
          <a:p>
            <a:pPr marL="0" marR="0" lvl="0" indent="0" defTabSz="1236360" rtl="0" eaLnBrk="1" fontAlgn="auto" latinLnBrk="0" hangingPunct="1">
              <a:spcBef>
                <a:spcPts val="1803"/>
              </a:spcBef>
              <a:spcAft>
                <a:spcPts val="0"/>
              </a:spcAft>
              <a:buClr>
                <a:srgbClr val="4F81BD"/>
              </a:buClr>
              <a:buSzPct val="100000"/>
              <a:buFont typeface="Arial" panose="020B0604020202020204" pitchFamily="34" charset="0"/>
              <a:buNone/>
              <a:tabLst/>
              <a:defRPr/>
            </a:pPr>
            <a:r>
              <a:rPr lang="en-US" sz="5770" cap="none"/>
              <a:t>Farm Direct requirements</a:t>
            </a:r>
            <a:br>
              <a:rPr lang="en-US" sz="3600" cap="none"/>
            </a:br>
            <a:r>
              <a:rPr kumimoji="0" lang="en-US" sz="3600" b="0" i="0" u="none" strike="noStrike" kern="1200" cap="none" spc="0" normalizeH="0" baseline="0" noProof="0">
                <a:ln>
                  <a:noFill/>
                </a:ln>
                <a:effectLst/>
                <a:uLnTx/>
                <a:uFillTx/>
                <a:latin typeface="Aptos" panose="02110004020202020204"/>
                <a:ea typeface="+mn-ea"/>
                <a:cs typeface="+mn-cs"/>
              </a:rPr>
              <a:t>Separate Farm Direct </a:t>
            </a:r>
            <a:r>
              <a:rPr kumimoji="0" lang="en-US" sz="3600" b="0" i="0" u="none" strike="noStrike" kern="1200" cap="none" spc="0" normalizeH="0" baseline="0" noProof="0">
                <a:ln>
                  <a:noFill/>
                </a:ln>
                <a:effectLst/>
                <a:uLnTx/>
                <a:uFillTx/>
                <a:latin typeface="Aptos" panose="02110004020202020204"/>
                <a:ea typeface="+mn-ea"/>
                <a:cs typeface="+mn-cs"/>
                <a:hlinkClick r:id="rId3"/>
              </a:rPr>
              <a:t>Quarterly Expenditure and Revenue Report</a:t>
            </a:r>
            <a:br>
              <a:rPr kumimoji="0" lang="en-US" sz="3600" b="0" i="0" u="none" strike="noStrike" kern="1200" cap="none" spc="0" normalizeH="0" baseline="0" noProof="0">
                <a:ln>
                  <a:noFill/>
                </a:ln>
                <a:effectLst/>
                <a:uLnTx/>
                <a:uFillTx/>
                <a:latin typeface="Aptos" panose="02110004020202020204"/>
                <a:ea typeface="+mn-ea"/>
                <a:cs typeface="+mn-cs"/>
              </a:rPr>
            </a:br>
            <a:endParaRPr lang="en-US" sz="3600"/>
          </a:p>
        </p:txBody>
      </p:sp>
      <p:cxnSp>
        <p:nvCxnSpPr>
          <p:cNvPr id="21" name="Straight Connector 20">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9035" y="3710431"/>
            <a:ext cx="1298442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2" name="Rectangle 61">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52859"/>
            <a:ext cx="16484600" cy="899159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63" name="Group 62">
            <a:extLst>
              <a:ext uri="{FF2B5EF4-FFF2-40B4-BE49-F238E27FC236}">
                <a16:creationId xmlns:a16="http://schemas.microsoft.com/office/drawing/2014/main" id="{4F7385A5-0DE0-493F-AC21-F543CB35FD51}"/>
              </a:ext>
            </a:extLst>
          </p:cNvPr>
          <p:cNvGrpSpPr/>
          <p:nvPr/>
        </p:nvGrpSpPr>
        <p:grpSpPr>
          <a:xfrm>
            <a:off x="393700" y="3095625"/>
            <a:ext cx="15669606" cy="7772400"/>
            <a:chOff x="483696" y="3933825"/>
            <a:chExt cx="15669606" cy="7772400"/>
          </a:xfrm>
        </p:grpSpPr>
        <p:sp>
          <p:nvSpPr>
            <p:cNvPr id="64" name="Freeform: Shape 63">
              <a:extLst>
                <a:ext uri="{FF2B5EF4-FFF2-40B4-BE49-F238E27FC236}">
                  <a16:creationId xmlns:a16="http://schemas.microsoft.com/office/drawing/2014/main" id="{56BB8654-F107-7957-08D4-727FC799263B}"/>
                </a:ext>
              </a:extLst>
            </p:cNvPr>
            <p:cNvSpPr/>
            <p:nvPr/>
          </p:nvSpPr>
          <p:spPr>
            <a:xfrm rot="21600000">
              <a:off x="896054" y="7431404"/>
              <a:ext cx="1237074" cy="777240"/>
            </a:xfrm>
            <a:custGeom>
              <a:avLst/>
              <a:gdLst>
                <a:gd name="connsiteX0" fmla="*/ 129543 w 777240"/>
                <a:gd name="connsiteY0" fmla="*/ 0 h 1237074"/>
                <a:gd name="connsiteX1" fmla="*/ 647697 w 777240"/>
                <a:gd name="connsiteY1" fmla="*/ 0 h 1237074"/>
                <a:gd name="connsiteX2" fmla="*/ 777240 w 777240"/>
                <a:gd name="connsiteY2" fmla="*/ 129543 h 1237074"/>
                <a:gd name="connsiteX3" fmla="*/ 777240 w 777240"/>
                <a:gd name="connsiteY3" fmla="*/ 1237074 h 1237074"/>
                <a:gd name="connsiteX4" fmla="*/ 777240 w 777240"/>
                <a:gd name="connsiteY4" fmla="*/ 1237074 h 1237074"/>
                <a:gd name="connsiteX5" fmla="*/ 0 w 777240"/>
                <a:gd name="connsiteY5" fmla="*/ 1237074 h 1237074"/>
                <a:gd name="connsiteX6" fmla="*/ 0 w 777240"/>
                <a:gd name="connsiteY6" fmla="*/ 1237074 h 1237074"/>
                <a:gd name="connsiteX7" fmla="*/ 0 w 777240"/>
                <a:gd name="connsiteY7" fmla="*/ 129543 h 1237074"/>
                <a:gd name="connsiteX8" fmla="*/ 129543 w 777240"/>
                <a:gd name="connsiteY8" fmla="*/ 0 h 123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1237074">
                  <a:moveTo>
                    <a:pt x="0" y="1030890"/>
                  </a:moveTo>
                  <a:lnTo>
                    <a:pt x="0" y="206184"/>
                  </a:lnTo>
                  <a:cubicBezTo>
                    <a:pt x="0" y="92312"/>
                    <a:pt x="36440" y="1"/>
                    <a:pt x="81390" y="1"/>
                  </a:cubicBezTo>
                  <a:lnTo>
                    <a:pt x="777240" y="1"/>
                  </a:lnTo>
                  <a:lnTo>
                    <a:pt x="777240" y="1"/>
                  </a:lnTo>
                  <a:lnTo>
                    <a:pt x="777240" y="1237073"/>
                  </a:lnTo>
                  <a:lnTo>
                    <a:pt x="777240" y="1237073"/>
                  </a:lnTo>
                  <a:lnTo>
                    <a:pt x="81390" y="1237073"/>
                  </a:lnTo>
                  <a:cubicBezTo>
                    <a:pt x="36440" y="1237073"/>
                    <a:pt x="0" y="1144762"/>
                    <a:pt x="0" y="1030890"/>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5102" tIns="175102" rIns="137160" bIns="175102" numCol="1" spcCol="1270" anchor="ctr" anchorCtr="1">
              <a:noAutofit/>
            </a:bodyPr>
            <a:lstStyle/>
            <a:p>
              <a:pPr marL="0" lvl="0" indent="0" algn="ctr" defTabSz="800100">
                <a:lnSpc>
                  <a:spcPct val="90000"/>
                </a:lnSpc>
                <a:spcBef>
                  <a:spcPct val="0"/>
                </a:spcBef>
                <a:spcAft>
                  <a:spcPct val="35000"/>
                </a:spcAft>
                <a:buNone/>
              </a:pPr>
              <a:r>
                <a:rPr lang="en-US" sz="1800" kern="1200"/>
                <a:t>Jan</a:t>
              </a:r>
            </a:p>
          </p:txBody>
        </p:sp>
        <p:sp>
          <p:nvSpPr>
            <p:cNvPr id="65" name="Rectangle 64">
              <a:extLst>
                <a:ext uri="{FF2B5EF4-FFF2-40B4-BE49-F238E27FC236}">
                  <a16:creationId xmlns:a16="http://schemas.microsoft.com/office/drawing/2014/main" id="{E49933E9-60ED-85CE-0BF8-F9DF2371BD13}"/>
                </a:ext>
              </a:extLst>
            </p:cNvPr>
            <p:cNvSpPr/>
            <p:nvPr/>
          </p:nvSpPr>
          <p:spPr>
            <a:xfrm>
              <a:off x="483696" y="393382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8" name="Freeform: Shape 67">
              <a:extLst>
                <a:ext uri="{FF2B5EF4-FFF2-40B4-BE49-F238E27FC236}">
                  <a16:creationId xmlns:a16="http://schemas.microsoft.com/office/drawing/2014/main" id="{6C28D9BB-52ED-1247-E230-EC76A16FFD8A}"/>
                </a:ext>
              </a:extLst>
            </p:cNvPr>
            <p:cNvSpPr/>
            <p:nvPr/>
          </p:nvSpPr>
          <p:spPr>
            <a:xfrm>
              <a:off x="2133128" y="74314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Feb</a:t>
              </a:r>
            </a:p>
          </p:txBody>
        </p:sp>
        <p:sp>
          <p:nvSpPr>
            <p:cNvPr id="69" name="Rectangle 68">
              <a:extLst>
                <a:ext uri="{FF2B5EF4-FFF2-40B4-BE49-F238E27FC236}">
                  <a16:creationId xmlns:a16="http://schemas.microsoft.com/office/drawing/2014/main" id="{D7C29A3D-CDED-CA7F-DED2-D17026AE091C}"/>
                </a:ext>
              </a:extLst>
            </p:cNvPr>
            <p:cNvSpPr/>
            <p:nvPr/>
          </p:nvSpPr>
          <p:spPr>
            <a:xfrm>
              <a:off x="1720770" y="898588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2" name="Freeform: Shape 71">
              <a:extLst>
                <a:ext uri="{FF2B5EF4-FFF2-40B4-BE49-F238E27FC236}">
                  <a16:creationId xmlns:a16="http://schemas.microsoft.com/office/drawing/2014/main" id="{7741D54A-FB0B-C354-C7C8-BA1A17A05730}"/>
                </a:ext>
              </a:extLst>
            </p:cNvPr>
            <p:cNvSpPr/>
            <p:nvPr/>
          </p:nvSpPr>
          <p:spPr>
            <a:xfrm>
              <a:off x="3370202" y="74314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Mar</a:t>
              </a:r>
            </a:p>
          </p:txBody>
        </p:sp>
        <p:sp>
          <p:nvSpPr>
            <p:cNvPr id="73" name="Rectangle 72">
              <a:extLst>
                <a:ext uri="{FF2B5EF4-FFF2-40B4-BE49-F238E27FC236}">
                  <a16:creationId xmlns:a16="http://schemas.microsoft.com/office/drawing/2014/main" id="{8F57AD35-AF83-2C77-9168-03D49F9FCEF9}"/>
                </a:ext>
              </a:extLst>
            </p:cNvPr>
            <p:cNvSpPr/>
            <p:nvPr/>
          </p:nvSpPr>
          <p:spPr>
            <a:xfrm>
              <a:off x="2957844" y="393382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6" name="Freeform: Shape 75">
              <a:extLst>
                <a:ext uri="{FF2B5EF4-FFF2-40B4-BE49-F238E27FC236}">
                  <a16:creationId xmlns:a16="http://schemas.microsoft.com/office/drawing/2014/main" id="{3823E121-A49B-5CE3-2F68-933F5D82A4C1}"/>
                </a:ext>
              </a:extLst>
            </p:cNvPr>
            <p:cNvSpPr/>
            <p:nvPr/>
          </p:nvSpPr>
          <p:spPr>
            <a:xfrm>
              <a:off x="4607276" y="74314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Apr</a:t>
              </a:r>
            </a:p>
          </p:txBody>
        </p:sp>
        <p:sp>
          <p:nvSpPr>
            <p:cNvPr id="77" name="Rectangle 76">
              <a:extLst>
                <a:ext uri="{FF2B5EF4-FFF2-40B4-BE49-F238E27FC236}">
                  <a16:creationId xmlns:a16="http://schemas.microsoft.com/office/drawing/2014/main" id="{AD486FE6-A4AA-91BE-E4A4-1E2D5E4254FC}"/>
                </a:ext>
              </a:extLst>
            </p:cNvPr>
            <p:cNvSpPr/>
            <p:nvPr/>
          </p:nvSpPr>
          <p:spPr>
            <a:xfrm>
              <a:off x="4194918" y="898588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0" name="Freeform: Shape 79">
              <a:extLst>
                <a:ext uri="{FF2B5EF4-FFF2-40B4-BE49-F238E27FC236}">
                  <a16:creationId xmlns:a16="http://schemas.microsoft.com/office/drawing/2014/main" id="{630C1EAD-5F27-0367-9F2A-DFA174EA801A}"/>
                </a:ext>
              </a:extLst>
            </p:cNvPr>
            <p:cNvSpPr/>
            <p:nvPr/>
          </p:nvSpPr>
          <p:spPr>
            <a:xfrm>
              <a:off x="5844351" y="74314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May</a:t>
              </a:r>
            </a:p>
          </p:txBody>
        </p:sp>
        <p:sp>
          <p:nvSpPr>
            <p:cNvPr id="81" name="Rectangle 80">
              <a:extLst>
                <a:ext uri="{FF2B5EF4-FFF2-40B4-BE49-F238E27FC236}">
                  <a16:creationId xmlns:a16="http://schemas.microsoft.com/office/drawing/2014/main" id="{9783632E-41F0-A535-2D56-AB5727BEA72F}"/>
                </a:ext>
              </a:extLst>
            </p:cNvPr>
            <p:cNvSpPr/>
            <p:nvPr/>
          </p:nvSpPr>
          <p:spPr>
            <a:xfrm>
              <a:off x="5431993" y="393382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4" name="Freeform: Shape 83">
              <a:extLst>
                <a:ext uri="{FF2B5EF4-FFF2-40B4-BE49-F238E27FC236}">
                  <a16:creationId xmlns:a16="http://schemas.microsoft.com/office/drawing/2014/main" id="{87D76C09-77BE-AF45-0ECE-A745F2CC6DFE}"/>
                </a:ext>
              </a:extLst>
            </p:cNvPr>
            <p:cNvSpPr/>
            <p:nvPr/>
          </p:nvSpPr>
          <p:spPr>
            <a:xfrm>
              <a:off x="7081425" y="74314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Jun</a:t>
              </a:r>
            </a:p>
          </p:txBody>
        </p:sp>
        <p:sp>
          <p:nvSpPr>
            <p:cNvPr id="85" name="Rectangle 84">
              <a:extLst>
                <a:ext uri="{FF2B5EF4-FFF2-40B4-BE49-F238E27FC236}">
                  <a16:creationId xmlns:a16="http://schemas.microsoft.com/office/drawing/2014/main" id="{DAF50A11-DB18-9666-004A-94A9A5530BE4}"/>
                </a:ext>
              </a:extLst>
            </p:cNvPr>
            <p:cNvSpPr/>
            <p:nvPr/>
          </p:nvSpPr>
          <p:spPr>
            <a:xfrm>
              <a:off x="6669067" y="898588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8" name="Freeform: Shape 87">
              <a:extLst>
                <a:ext uri="{FF2B5EF4-FFF2-40B4-BE49-F238E27FC236}">
                  <a16:creationId xmlns:a16="http://schemas.microsoft.com/office/drawing/2014/main" id="{620C0464-0A0E-D01B-186E-79621721BB19}"/>
                </a:ext>
              </a:extLst>
            </p:cNvPr>
            <p:cNvSpPr/>
            <p:nvPr/>
          </p:nvSpPr>
          <p:spPr>
            <a:xfrm>
              <a:off x="8318499" y="74314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1 July</a:t>
              </a:r>
            </a:p>
          </p:txBody>
        </p:sp>
        <p:sp>
          <p:nvSpPr>
            <p:cNvPr id="89" name="Freeform: Shape 88">
              <a:extLst>
                <a:ext uri="{FF2B5EF4-FFF2-40B4-BE49-F238E27FC236}">
                  <a16:creationId xmlns:a16="http://schemas.microsoft.com/office/drawing/2014/main" id="{D6609F31-11EC-8840-F4D0-CC39263578BE}"/>
                </a:ext>
              </a:extLst>
            </p:cNvPr>
            <p:cNvSpPr/>
            <p:nvPr/>
          </p:nvSpPr>
          <p:spPr>
            <a:xfrm>
              <a:off x="7951296" y="9039225"/>
              <a:ext cx="2061790" cy="51054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rgbClr val="9BBB59"/>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None/>
              </a:pPr>
              <a:r>
                <a:rPr lang="en-US" sz="2000" kern="1200">
                  <a:solidFill>
                    <a:schemeClr val="bg1"/>
                  </a:solidFill>
                </a:rPr>
                <a:t>50% of mini grant</a:t>
              </a:r>
            </a:p>
          </p:txBody>
        </p:sp>
        <p:sp>
          <p:nvSpPr>
            <p:cNvPr id="90" name="Straight Connector 89">
              <a:extLst>
                <a:ext uri="{FF2B5EF4-FFF2-40B4-BE49-F238E27FC236}">
                  <a16:creationId xmlns:a16="http://schemas.microsoft.com/office/drawing/2014/main" id="{05C09231-B691-853D-C7C3-FF4DBB82240D}"/>
                </a:ext>
              </a:extLst>
            </p:cNvPr>
            <p:cNvSpPr/>
            <p:nvPr/>
          </p:nvSpPr>
          <p:spPr>
            <a:xfrm>
              <a:off x="8928100" y="8201025"/>
              <a:ext cx="0" cy="621792"/>
            </a:xfrm>
            <a:prstGeom prst="line">
              <a:avLst/>
            </a:prstGeom>
            <a:noFill/>
            <a:ln w="9525" cap="flat" cmpd="sng" algn="ctr">
              <a:solidFill>
                <a:schemeClr val="accent3">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91" name="Oval 90">
              <a:extLst>
                <a:ext uri="{FF2B5EF4-FFF2-40B4-BE49-F238E27FC236}">
                  <a16:creationId xmlns:a16="http://schemas.microsoft.com/office/drawing/2014/main" id="{C521CC63-048C-C197-F1D9-629946EB803D}"/>
                </a:ext>
              </a:extLst>
            </p:cNvPr>
            <p:cNvSpPr/>
            <p:nvPr/>
          </p:nvSpPr>
          <p:spPr>
            <a:xfrm>
              <a:off x="8865696" y="8810625"/>
              <a:ext cx="155448" cy="15544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92" name="Freeform: Shape 91">
              <a:extLst>
                <a:ext uri="{FF2B5EF4-FFF2-40B4-BE49-F238E27FC236}">
                  <a16:creationId xmlns:a16="http://schemas.microsoft.com/office/drawing/2014/main" id="{61A21F7A-F3EE-1A40-6210-9FE3B1CB0006}"/>
                </a:ext>
              </a:extLst>
            </p:cNvPr>
            <p:cNvSpPr/>
            <p:nvPr/>
          </p:nvSpPr>
          <p:spPr>
            <a:xfrm>
              <a:off x="9555573" y="74314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Aug</a:t>
              </a:r>
            </a:p>
          </p:txBody>
        </p:sp>
        <p:sp>
          <p:nvSpPr>
            <p:cNvPr id="93" name="Rectangle 92">
              <a:extLst>
                <a:ext uri="{FF2B5EF4-FFF2-40B4-BE49-F238E27FC236}">
                  <a16:creationId xmlns:a16="http://schemas.microsoft.com/office/drawing/2014/main" id="{D114F2A5-F164-DAD3-13A5-FB4D98F44D98}"/>
                </a:ext>
              </a:extLst>
            </p:cNvPr>
            <p:cNvSpPr/>
            <p:nvPr/>
          </p:nvSpPr>
          <p:spPr>
            <a:xfrm>
              <a:off x="9143215" y="898588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6" name="Freeform: Shape 95">
              <a:extLst>
                <a:ext uri="{FF2B5EF4-FFF2-40B4-BE49-F238E27FC236}">
                  <a16:creationId xmlns:a16="http://schemas.microsoft.com/office/drawing/2014/main" id="{6BD441AD-2334-C669-D8BF-AD2F49FB2A3D}"/>
                </a:ext>
              </a:extLst>
            </p:cNvPr>
            <p:cNvSpPr/>
            <p:nvPr/>
          </p:nvSpPr>
          <p:spPr>
            <a:xfrm>
              <a:off x="10792647" y="74314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Sept </a:t>
              </a:r>
            </a:p>
          </p:txBody>
        </p:sp>
        <p:sp>
          <p:nvSpPr>
            <p:cNvPr id="97" name="Rectangle 96">
              <a:extLst>
                <a:ext uri="{FF2B5EF4-FFF2-40B4-BE49-F238E27FC236}">
                  <a16:creationId xmlns:a16="http://schemas.microsoft.com/office/drawing/2014/main" id="{08933730-2FD2-9115-9258-76E3DC60A3E8}"/>
                </a:ext>
              </a:extLst>
            </p:cNvPr>
            <p:cNvSpPr/>
            <p:nvPr/>
          </p:nvSpPr>
          <p:spPr>
            <a:xfrm>
              <a:off x="10380289" y="393382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0" name="Freeform: Shape 99">
              <a:extLst>
                <a:ext uri="{FF2B5EF4-FFF2-40B4-BE49-F238E27FC236}">
                  <a16:creationId xmlns:a16="http://schemas.microsoft.com/office/drawing/2014/main" id="{7FE1B166-2EB8-B516-7085-111D165C049E}"/>
                </a:ext>
              </a:extLst>
            </p:cNvPr>
            <p:cNvSpPr/>
            <p:nvPr/>
          </p:nvSpPr>
          <p:spPr>
            <a:xfrm>
              <a:off x="12029722" y="74314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1 Oct.</a:t>
              </a:r>
            </a:p>
          </p:txBody>
        </p:sp>
        <p:sp>
          <p:nvSpPr>
            <p:cNvPr id="102" name="Straight Connector 101">
              <a:extLst>
                <a:ext uri="{FF2B5EF4-FFF2-40B4-BE49-F238E27FC236}">
                  <a16:creationId xmlns:a16="http://schemas.microsoft.com/office/drawing/2014/main" id="{68F7A3BD-2636-806C-37A0-AF6A2EDF7703}"/>
                </a:ext>
              </a:extLst>
            </p:cNvPr>
            <p:cNvSpPr/>
            <p:nvPr/>
          </p:nvSpPr>
          <p:spPr>
            <a:xfrm>
              <a:off x="12648259" y="8208645"/>
              <a:ext cx="0" cy="621792"/>
            </a:xfrm>
            <a:prstGeom prst="line">
              <a:avLst/>
            </a:prstGeom>
            <a:noFill/>
            <a:ln w="9525" cap="flat" cmpd="sng" algn="ctr">
              <a:solidFill>
                <a:schemeClr val="accent6">
                  <a:hueOff val="0"/>
                  <a:satOff val="0"/>
                  <a:lumOff val="0"/>
                  <a:alphaOff val="0"/>
                </a:scheme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03" name="Oval 102">
              <a:extLst>
                <a:ext uri="{FF2B5EF4-FFF2-40B4-BE49-F238E27FC236}">
                  <a16:creationId xmlns:a16="http://schemas.microsoft.com/office/drawing/2014/main" id="{21506A96-8F89-023C-CC8F-A41CBD23E8EF}"/>
                </a:ext>
              </a:extLst>
            </p:cNvPr>
            <p:cNvSpPr/>
            <p:nvPr/>
          </p:nvSpPr>
          <p:spPr>
            <a:xfrm>
              <a:off x="12570535" y="8830437"/>
              <a:ext cx="155448" cy="155448"/>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104" name="Freeform: Shape 103">
              <a:extLst>
                <a:ext uri="{FF2B5EF4-FFF2-40B4-BE49-F238E27FC236}">
                  <a16:creationId xmlns:a16="http://schemas.microsoft.com/office/drawing/2014/main" id="{939C4E72-7218-4B4B-70CB-E6BEA5539421}"/>
                </a:ext>
              </a:extLst>
            </p:cNvPr>
            <p:cNvSpPr/>
            <p:nvPr/>
          </p:nvSpPr>
          <p:spPr>
            <a:xfrm>
              <a:off x="13266796" y="7431404"/>
              <a:ext cx="1237074" cy="777240"/>
            </a:xfrm>
            <a:custGeom>
              <a:avLst/>
              <a:gdLst>
                <a:gd name="connsiteX0" fmla="*/ 0 w 1237074"/>
                <a:gd name="connsiteY0" fmla="*/ 0 h 777240"/>
                <a:gd name="connsiteX1" fmla="*/ 1237074 w 1237074"/>
                <a:gd name="connsiteY1" fmla="*/ 0 h 777240"/>
                <a:gd name="connsiteX2" fmla="*/ 1237074 w 1237074"/>
                <a:gd name="connsiteY2" fmla="*/ 777240 h 777240"/>
                <a:gd name="connsiteX3" fmla="*/ 0 w 1237074"/>
                <a:gd name="connsiteY3" fmla="*/ 777240 h 777240"/>
                <a:gd name="connsiteX4" fmla="*/ 0 w 1237074"/>
                <a:gd name="connsiteY4" fmla="*/ 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074" h="777240">
                  <a:moveTo>
                    <a:pt x="0" y="0"/>
                  </a:moveTo>
                  <a:lnTo>
                    <a:pt x="1237074" y="0"/>
                  </a:lnTo>
                  <a:lnTo>
                    <a:pt x="1237074" y="777240"/>
                  </a:lnTo>
                  <a:lnTo>
                    <a:pt x="0" y="77724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t>Nov</a:t>
              </a:r>
            </a:p>
          </p:txBody>
        </p:sp>
        <p:sp>
          <p:nvSpPr>
            <p:cNvPr id="105" name="Rectangle 104">
              <a:extLst>
                <a:ext uri="{FF2B5EF4-FFF2-40B4-BE49-F238E27FC236}">
                  <a16:creationId xmlns:a16="http://schemas.microsoft.com/office/drawing/2014/main" id="{0AC1CE41-1D69-1B2E-897D-1528D512E14B}"/>
                </a:ext>
              </a:extLst>
            </p:cNvPr>
            <p:cNvSpPr/>
            <p:nvPr/>
          </p:nvSpPr>
          <p:spPr>
            <a:xfrm>
              <a:off x="12854438" y="393382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8" name="Freeform: Shape 107">
              <a:extLst>
                <a:ext uri="{FF2B5EF4-FFF2-40B4-BE49-F238E27FC236}">
                  <a16:creationId xmlns:a16="http://schemas.microsoft.com/office/drawing/2014/main" id="{DDC4F64D-C2F3-B030-C376-FAB0670DC7CA}"/>
                </a:ext>
              </a:extLst>
            </p:cNvPr>
            <p:cNvSpPr/>
            <p:nvPr/>
          </p:nvSpPr>
          <p:spPr>
            <a:xfrm>
              <a:off x="14503870" y="7431404"/>
              <a:ext cx="1237074" cy="777240"/>
            </a:xfrm>
            <a:custGeom>
              <a:avLst/>
              <a:gdLst>
                <a:gd name="connsiteX0" fmla="*/ 129543 w 777240"/>
                <a:gd name="connsiteY0" fmla="*/ 0 h 1237074"/>
                <a:gd name="connsiteX1" fmla="*/ 647697 w 777240"/>
                <a:gd name="connsiteY1" fmla="*/ 0 h 1237074"/>
                <a:gd name="connsiteX2" fmla="*/ 777240 w 777240"/>
                <a:gd name="connsiteY2" fmla="*/ 129543 h 1237074"/>
                <a:gd name="connsiteX3" fmla="*/ 777240 w 777240"/>
                <a:gd name="connsiteY3" fmla="*/ 1237074 h 1237074"/>
                <a:gd name="connsiteX4" fmla="*/ 777240 w 777240"/>
                <a:gd name="connsiteY4" fmla="*/ 1237074 h 1237074"/>
                <a:gd name="connsiteX5" fmla="*/ 0 w 777240"/>
                <a:gd name="connsiteY5" fmla="*/ 1237074 h 1237074"/>
                <a:gd name="connsiteX6" fmla="*/ 0 w 777240"/>
                <a:gd name="connsiteY6" fmla="*/ 1237074 h 1237074"/>
                <a:gd name="connsiteX7" fmla="*/ 0 w 777240"/>
                <a:gd name="connsiteY7" fmla="*/ 129543 h 1237074"/>
                <a:gd name="connsiteX8" fmla="*/ 129543 w 777240"/>
                <a:gd name="connsiteY8" fmla="*/ 0 h 123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1237074">
                  <a:moveTo>
                    <a:pt x="777240" y="206184"/>
                  </a:moveTo>
                  <a:lnTo>
                    <a:pt x="777240" y="1030890"/>
                  </a:lnTo>
                  <a:cubicBezTo>
                    <a:pt x="777240" y="1144762"/>
                    <a:pt x="740800" y="1237073"/>
                    <a:pt x="695850" y="1237073"/>
                  </a:cubicBezTo>
                  <a:lnTo>
                    <a:pt x="0" y="1237073"/>
                  </a:lnTo>
                  <a:lnTo>
                    <a:pt x="0" y="1237073"/>
                  </a:lnTo>
                  <a:lnTo>
                    <a:pt x="0" y="1"/>
                  </a:lnTo>
                  <a:lnTo>
                    <a:pt x="0" y="1"/>
                  </a:lnTo>
                  <a:lnTo>
                    <a:pt x="695850" y="1"/>
                  </a:lnTo>
                  <a:cubicBezTo>
                    <a:pt x="740800" y="1"/>
                    <a:pt x="777240" y="92312"/>
                    <a:pt x="777240" y="206184"/>
                  </a:cubicBez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7160" tIns="175102" rIns="175102" bIns="175102" numCol="1" spcCol="1270" anchor="ctr" anchorCtr="1">
              <a:noAutofit/>
            </a:bodyPr>
            <a:lstStyle/>
            <a:p>
              <a:pPr marL="0" lvl="0" indent="0" algn="ctr" defTabSz="800100">
                <a:lnSpc>
                  <a:spcPct val="90000"/>
                </a:lnSpc>
                <a:spcBef>
                  <a:spcPct val="0"/>
                </a:spcBef>
                <a:spcAft>
                  <a:spcPct val="35000"/>
                </a:spcAft>
                <a:buNone/>
              </a:pPr>
              <a:r>
                <a:rPr lang="en-US" sz="1800" kern="1200"/>
                <a:t>Dec</a:t>
              </a:r>
            </a:p>
          </p:txBody>
        </p:sp>
        <p:sp>
          <p:nvSpPr>
            <p:cNvPr id="109" name="Rectangle 108">
              <a:extLst>
                <a:ext uri="{FF2B5EF4-FFF2-40B4-BE49-F238E27FC236}">
                  <a16:creationId xmlns:a16="http://schemas.microsoft.com/office/drawing/2014/main" id="{23B80444-5EFD-4C40-0F15-3955375D16F1}"/>
                </a:ext>
              </a:extLst>
            </p:cNvPr>
            <p:cNvSpPr/>
            <p:nvPr/>
          </p:nvSpPr>
          <p:spPr>
            <a:xfrm>
              <a:off x="14091512" y="8985885"/>
              <a:ext cx="2061790" cy="27203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1" name="Freeform: Shape 100">
              <a:extLst>
                <a:ext uri="{FF2B5EF4-FFF2-40B4-BE49-F238E27FC236}">
                  <a16:creationId xmlns:a16="http://schemas.microsoft.com/office/drawing/2014/main" id="{0DB4213C-3228-E046-2A63-5C9C2B403055}"/>
                </a:ext>
              </a:extLst>
            </p:cNvPr>
            <p:cNvSpPr/>
            <p:nvPr/>
          </p:nvSpPr>
          <p:spPr>
            <a:xfrm>
              <a:off x="11617363" y="8985885"/>
              <a:ext cx="2061790" cy="51054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rgbClr val="F79646"/>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sz="2000" kern="1200">
                  <a:solidFill>
                    <a:schemeClr val="bg1"/>
                  </a:solidFill>
                </a:rPr>
                <a:t>50% of mini grant </a:t>
              </a:r>
            </a:p>
          </p:txBody>
        </p:sp>
      </p:grpSp>
      <p:sp>
        <p:nvSpPr>
          <p:cNvPr id="112" name="Right Brace 111">
            <a:extLst>
              <a:ext uri="{FF2B5EF4-FFF2-40B4-BE49-F238E27FC236}">
                <a16:creationId xmlns:a16="http://schemas.microsoft.com/office/drawing/2014/main" id="{60CA907D-8775-1798-5E36-78CD3B24B2DA}"/>
              </a:ext>
            </a:extLst>
          </p:cNvPr>
          <p:cNvSpPr/>
          <p:nvPr/>
        </p:nvSpPr>
        <p:spPr>
          <a:xfrm rot="16200000">
            <a:off x="7937500" y="-1171575"/>
            <a:ext cx="457200" cy="146304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4AB05990-6FE3-34BA-5EDA-CE9579CB10A0}"/>
              </a:ext>
            </a:extLst>
          </p:cNvPr>
          <p:cNvSpPr txBox="1"/>
          <p:nvPr/>
        </p:nvSpPr>
        <p:spPr>
          <a:xfrm>
            <a:off x="4356100" y="5153025"/>
            <a:ext cx="8915400" cy="461665"/>
          </a:xfrm>
          <a:prstGeom prst="rect">
            <a:avLst/>
          </a:prstGeom>
          <a:noFill/>
        </p:spPr>
        <p:txBody>
          <a:bodyPr wrap="square" rtlCol="0">
            <a:spAutoFit/>
          </a:bodyPr>
          <a:lstStyle/>
          <a:p>
            <a:r>
              <a:rPr lang="en-US" sz="2400"/>
              <a:t>You can use these funds through out the fiscal year</a:t>
            </a:r>
          </a:p>
        </p:txBody>
      </p:sp>
      <p:sp>
        <p:nvSpPr>
          <p:cNvPr id="117" name="Freeform: Shape 116">
            <a:extLst>
              <a:ext uri="{FF2B5EF4-FFF2-40B4-BE49-F238E27FC236}">
                <a16:creationId xmlns:a16="http://schemas.microsoft.com/office/drawing/2014/main" id="{B3A5F5D9-9AF0-C3BF-7B41-20ACA691BA2F}"/>
              </a:ext>
            </a:extLst>
          </p:cNvPr>
          <p:cNvSpPr/>
          <p:nvPr/>
        </p:nvSpPr>
        <p:spPr>
          <a:xfrm>
            <a:off x="11976100" y="9801225"/>
            <a:ext cx="2061790" cy="53340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chemeClr val="accent5">
              <a:lumMod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sz="1800" kern="1200">
                <a:solidFill>
                  <a:schemeClr val="bg1"/>
                </a:solidFill>
              </a:rPr>
              <a:t>1</a:t>
            </a:r>
            <a:r>
              <a:rPr lang="en-US" sz="1800" kern="1200" baseline="30000">
                <a:solidFill>
                  <a:schemeClr val="bg1"/>
                </a:solidFill>
              </a:rPr>
              <a:t>st</a:t>
            </a:r>
            <a:r>
              <a:rPr lang="en-US" sz="1800" kern="1200">
                <a:solidFill>
                  <a:schemeClr val="bg1"/>
                </a:solidFill>
              </a:rPr>
              <a:t> Quarter report</a:t>
            </a:r>
          </a:p>
        </p:txBody>
      </p:sp>
      <p:sp>
        <p:nvSpPr>
          <p:cNvPr id="118" name="Freeform: Shape 117">
            <a:extLst>
              <a:ext uri="{FF2B5EF4-FFF2-40B4-BE49-F238E27FC236}">
                <a16:creationId xmlns:a16="http://schemas.microsoft.com/office/drawing/2014/main" id="{CFF6A036-86AC-A91E-3574-1F7924CBA2F1}"/>
              </a:ext>
            </a:extLst>
          </p:cNvPr>
          <p:cNvSpPr/>
          <p:nvPr/>
        </p:nvSpPr>
        <p:spPr>
          <a:xfrm>
            <a:off x="850900" y="9801225"/>
            <a:ext cx="2061790" cy="53340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chemeClr val="accent5">
              <a:lumMod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kern="1200">
                <a:solidFill>
                  <a:schemeClr val="bg1"/>
                </a:solidFill>
              </a:rPr>
              <a:t>2</a:t>
            </a:r>
            <a:r>
              <a:rPr lang="en-US" kern="1200" baseline="30000">
                <a:solidFill>
                  <a:schemeClr val="bg1"/>
                </a:solidFill>
              </a:rPr>
              <a:t>nd</a:t>
            </a:r>
            <a:r>
              <a:rPr lang="en-US" kern="1200">
                <a:solidFill>
                  <a:schemeClr val="bg1"/>
                </a:solidFill>
              </a:rPr>
              <a:t> </a:t>
            </a:r>
            <a:r>
              <a:rPr lang="en-US" sz="1800" kern="1200">
                <a:solidFill>
                  <a:schemeClr val="bg1"/>
                </a:solidFill>
              </a:rPr>
              <a:t> Quarter report</a:t>
            </a:r>
          </a:p>
        </p:txBody>
      </p:sp>
      <p:sp>
        <p:nvSpPr>
          <p:cNvPr id="119" name="Freeform: Shape 118">
            <a:extLst>
              <a:ext uri="{FF2B5EF4-FFF2-40B4-BE49-F238E27FC236}">
                <a16:creationId xmlns:a16="http://schemas.microsoft.com/office/drawing/2014/main" id="{F8D88097-330D-FD85-5067-1EAC37E638BA}"/>
              </a:ext>
            </a:extLst>
          </p:cNvPr>
          <p:cNvSpPr/>
          <p:nvPr/>
        </p:nvSpPr>
        <p:spPr>
          <a:xfrm>
            <a:off x="4508500" y="9801225"/>
            <a:ext cx="2061790" cy="53340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chemeClr val="accent5">
              <a:lumMod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kern="1200">
                <a:solidFill>
                  <a:schemeClr val="bg1"/>
                </a:solidFill>
              </a:rPr>
              <a:t>3</a:t>
            </a:r>
            <a:r>
              <a:rPr lang="en-US" kern="1200" baseline="30000">
                <a:solidFill>
                  <a:schemeClr val="bg1"/>
                </a:solidFill>
              </a:rPr>
              <a:t>rd</a:t>
            </a:r>
            <a:r>
              <a:rPr lang="en-US" kern="1200">
                <a:solidFill>
                  <a:schemeClr val="bg1"/>
                </a:solidFill>
              </a:rPr>
              <a:t> </a:t>
            </a:r>
            <a:r>
              <a:rPr lang="en-US" sz="1800" kern="1200">
                <a:solidFill>
                  <a:schemeClr val="bg1"/>
                </a:solidFill>
              </a:rPr>
              <a:t> Quarter report</a:t>
            </a:r>
          </a:p>
        </p:txBody>
      </p:sp>
      <p:sp>
        <p:nvSpPr>
          <p:cNvPr id="120" name="Freeform: Shape 119">
            <a:extLst>
              <a:ext uri="{FF2B5EF4-FFF2-40B4-BE49-F238E27FC236}">
                <a16:creationId xmlns:a16="http://schemas.microsoft.com/office/drawing/2014/main" id="{0B0789C1-39D1-BD13-291B-BCE8E912C825}"/>
              </a:ext>
            </a:extLst>
          </p:cNvPr>
          <p:cNvSpPr/>
          <p:nvPr/>
        </p:nvSpPr>
        <p:spPr>
          <a:xfrm>
            <a:off x="9004300" y="9801225"/>
            <a:ext cx="2061790" cy="533400"/>
          </a:xfrm>
          <a:custGeom>
            <a:avLst/>
            <a:gdLst>
              <a:gd name="connsiteX0" fmla="*/ 0 w 2061790"/>
              <a:gd name="connsiteY0" fmla="*/ 0 h 2720340"/>
              <a:gd name="connsiteX1" fmla="*/ 2061790 w 2061790"/>
              <a:gd name="connsiteY1" fmla="*/ 0 h 2720340"/>
              <a:gd name="connsiteX2" fmla="*/ 2061790 w 2061790"/>
              <a:gd name="connsiteY2" fmla="*/ 2720340 h 2720340"/>
              <a:gd name="connsiteX3" fmla="*/ 0 w 2061790"/>
              <a:gd name="connsiteY3" fmla="*/ 2720340 h 2720340"/>
              <a:gd name="connsiteX4" fmla="*/ 0 w 2061790"/>
              <a:gd name="connsiteY4" fmla="*/ 0 h 272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790" h="2720340">
                <a:moveTo>
                  <a:pt x="0" y="0"/>
                </a:moveTo>
                <a:lnTo>
                  <a:pt x="2061790" y="0"/>
                </a:lnTo>
                <a:lnTo>
                  <a:pt x="2061790" y="2720340"/>
                </a:lnTo>
                <a:lnTo>
                  <a:pt x="0" y="2720340"/>
                </a:lnTo>
                <a:lnTo>
                  <a:pt x="0" y="0"/>
                </a:lnTo>
                <a:close/>
              </a:path>
            </a:pathLst>
          </a:custGeom>
          <a:solidFill>
            <a:schemeClr val="accent5">
              <a:lumMod val="5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n-US" kern="1200">
                <a:solidFill>
                  <a:schemeClr val="bg1"/>
                </a:solidFill>
              </a:rPr>
              <a:t>4</a:t>
            </a:r>
            <a:r>
              <a:rPr lang="en-US" kern="1200" baseline="30000">
                <a:solidFill>
                  <a:schemeClr val="bg1"/>
                </a:solidFill>
              </a:rPr>
              <a:t>th</a:t>
            </a:r>
            <a:r>
              <a:rPr lang="en-US" kern="1200">
                <a:solidFill>
                  <a:schemeClr val="bg1"/>
                </a:solidFill>
              </a:rPr>
              <a:t> </a:t>
            </a:r>
            <a:r>
              <a:rPr lang="en-US" sz="1800" kern="1200">
                <a:solidFill>
                  <a:schemeClr val="bg1"/>
                </a:solidFill>
              </a:rPr>
              <a:t> Quarter report</a:t>
            </a:r>
          </a:p>
        </p:txBody>
      </p:sp>
      <p:cxnSp>
        <p:nvCxnSpPr>
          <p:cNvPr id="122" name="Straight Connector 121">
            <a:extLst>
              <a:ext uri="{FF2B5EF4-FFF2-40B4-BE49-F238E27FC236}">
                <a16:creationId xmlns:a16="http://schemas.microsoft.com/office/drawing/2014/main" id="{1EF7FCF8-DABD-DD19-A07A-1978697EB9BB}"/>
              </a:ext>
            </a:extLst>
          </p:cNvPr>
          <p:cNvCxnSpPr/>
          <p:nvPr/>
        </p:nvCxnSpPr>
        <p:spPr>
          <a:xfrm>
            <a:off x="1917700" y="7362825"/>
            <a:ext cx="0" cy="2294265"/>
          </a:xfrm>
          <a:prstGeom prst="line">
            <a:avLst/>
          </a:prstGeom>
          <a:ln w="19050" cap="flat" cmpd="sng" algn="ctr">
            <a:solidFill>
              <a:schemeClr val="accent5">
                <a:lumMod val="50000"/>
              </a:schemeClr>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3" name="Straight Connector 122">
            <a:extLst>
              <a:ext uri="{FF2B5EF4-FFF2-40B4-BE49-F238E27FC236}">
                <a16:creationId xmlns:a16="http://schemas.microsoft.com/office/drawing/2014/main" id="{E74971F7-3CEB-6A40-5DEA-E043D05FD3DA}"/>
              </a:ext>
            </a:extLst>
          </p:cNvPr>
          <p:cNvCxnSpPr/>
          <p:nvPr/>
        </p:nvCxnSpPr>
        <p:spPr>
          <a:xfrm>
            <a:off x="5575300" y="7362825"/>
            <a:ext cx="0" cy="2294265"/>
          </a:xfrm>
          <a:prstGeom prst="line">
            <a:avLst/>
          </a:prstGeom>
          <a:ln w="19050" cap="flat" cmpd="sng" algn="ctr">
            <a:solidFill>
              <a:schemeClr val="accent5">
                <a:lumMod val="50000"/>
              </a:schemeClr>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5" name="Straight Connector 124">
            <a:extLst>
              <a:ext uri="{FF2B5EF4-FFF2-40B4-BE49-F238E27FC236}">
                <a16:creationId xmlns:a16="http://schemas.microsoft.com/office/drawing/2014/main" id="{B410BCA6-BC7A-E2A6-E96A-96E6AA20B966}"/>
              </a:ext>
            </a:extLst>
          </p:cNvPr>
          <p:cNvCxnSpPr>
            <a:cxnSpLocks/>
          </p:cNvCxnSpPr>
          <p:nvPr/>
        </p:nvCxnSpPr>
        <p:spPr>
          <a:xfrm>
            <a:off x="13042900" y="8734425"/>
            <a:ext cx="0" cy="1019232"/>
          </a:xfrm>
          <a:prstGeom prst="line">
            <a:avLst/>
          </a:prstGeom>
          <a:ln w="19050" cap="flat" cmpd="sng" algn="ctr">
            <a:solidFill>
              <a:schemeClr val="accent5">
                <a:lumMod val="50000"/>
              </a:schemeClr>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4" name="Straight Connector 123">
            <a:extLst>
              <a:ext uri="{FF2B5EF4-FFF2-40B4-BE49-F238E27FC236}">
                <a16:creationId xmlns:a16="http://schemas.microsoft.com/office/drawing/2014/main" id="{FC8592C4-ED0E-617E-23DA-C21AC040516D}"/>
              </a:ext>
            </a:extLst>
          </p:cNvPr>
          <p:cNvCxnSpPr/>
          <p:nvPr/>
        </p:nvCxnSpPr>
        <p:spPr>
          <a:xfrm>
            <a:off x="10147300" y="7362825"/>
            <a:ext cx="0" cy="2294265"/>
          </a:xfrm>
          <a:prstGeom prst="line">
            <a:avLst/>
          </a:prstGeom>
          <a:ln w="19050" cap="flat" cmpd="sng" algn="ctr">
            <a:solidFill>
              <a:schemeClr val="accent5">
                <a:lumMod val="50000"/>
              </a:schemeClr>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1" name="Straight Connector 130">
            <a:extLst>
              <a:ext uri="{FF2B5EF4-FFF2-40B4-BE49-F238E27FC236}">
                <a16:creationId xmlns:a16="http://schemas.microsoft.com/office/drawing/2014/main" id="{00A4FDA4-B585-32B8-A1CA-91FC45793F80}"/>
              </a:ext>
            </a:extLst>
          </p:cNvPr>
          <p:cNvCxnSpPr>
            <a:cxnSpLocks/>
          </p:cNvCxnSpPr>
          <p:nvPr/>
        </p:nvCxnSpPr>
        <p:spPr>
          <a:xfrm>
            <a:off x="13042900" y="7362825"/>
            <a:ext cx="0" cy="762000"/>
          </a:xfrm>
          <a:prstGeom prst="line">
            <a:avLst/>
          </a:prstGeom>
          <a:ln w="19050">
            <a:solidFill>
              <a:srgbClr val="21596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197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6484188" cy="12744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0ED37-A619-44BB-9DC2-2F31F0986BDF}"/>
              </a:ext>
            </a:extLst>
          </p:cNvPr>
          <p:cNvSpPr>
            <a:spLocks noGrp="1"/>
          </p:cNvSpPr>
          <p:nvPr>
            <p:ph type="title"/>
          </p:nvPr>
        </p:nvSpPr>
        <p:spPr>
          <a:xfrm>
            <a:off x="1460500" y="885825"/>
            <a:ext cx="12984428" cy="1949829"/>
          </a:xfrm>
        </p:spPr>
        <p:txBody>
          <a:bodyPr>
            <a:normAutofit/>
          </a:bodyPr>
          <a:lstStyle/>
          <a:p>
            <a:r>
              <a:rPr lang="en-US" cap="none"/>
              <a:t>Travel and training</a:t>
            </a:r>
          </a:p>
        </p:txBody>
      </p:sp>
      <p:cxnSp>
        <p:nvCxnSpPr>
          <p:cNvPr id="22" name="Straight Connector 21">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9035" y="3710431"/>
            <a:ext cx="1298442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Rectangle 23">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52859"/>
            <a:ext cx="16484600" cy="899159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03C928CE-EFF6-863D-A648-9256B837AB47}"/>
              </a:ext>
            </a:extLst>
          </p:cNvPr>
          <p:cNvGraphicFramePr>
            <a:graphicFrameLocks noGrp="1"/>
          </p:cNvGraphicFramePr>
          <p:nvPr>
            <p:ph idx="1"/>
            <p:extLst>
              <p:ext uri="{D42A27DB-BD31-4B8C-83A1-F6EECF244321}">
                <p14:modId xmlns:p14="http://schemas.microsoft.com/office/powerpoint/2010/main" val="2495841387"/>
              </p:ext>
            </p:extLst>
          </p:nvPr>
        </p:nvGraphicFramePr>
        <p:xfrm>
          <a:off x="1003300" y="2105025"/>
          <a:ext cx="14249400" cy="9488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837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59CD-8F08-7190-0FF3-933034B50940}"/>
              </a:ext>
            </a:extLst>
          </p:cNvPr>
          <p:cNvSpPr>
            <a:spLocks noGrp="1"/>
          </p:cNvSpPr>
          <p:nvPr>
            <p:ph type="title"/>
          </p:nvPr>
        </p:nvSpPr>
        <p:spPr>
          <a:xfrm>
            <a:off x="1308100" y="1571625"/>
            <a:ext cx="14020800" cy="2438400"/>
          </a:xfrm>
        </p:spPr>
        <p:txBody>
          <a:bodyPr>
            <a:normAutofit/>
          </a:bodyPr>
          <a:lstStyle/>
          <a:p>
            <a:pPr algn="ctr"/>
            <a:r>
              <a:rPr lang="en-US"/>
              <a:t>National WIC Association Conferences </a:t>
            </a:r>
            <a:br>
              <a:rPr lang="en-US"/>
            </a:br>
            <a:r>
              <a:rPr lang="en-US"/>
              <a:t>and Leadership Academy</a:t>
            </a:r>
            <a:br>
              <a:rPr lang="en-US"/>
            </a:br>
            <a:r>
              <a:rPr lang="en-US" sz="4000" i="1" cap="none"/>
              <a:t>Availability based on funding which is evaluated each biennium</a:t>
            </a:r>
            <a:endParaRPr lang="en-US"/>
          </a:p>
        </p:txBody>
      </p:sp>
      <p:graphicFrame>
        <p:nvGraphicFramePr>
          <p:cNvPr id="7" name="TextBox 4">
            <a:extLst>
              <a:ext uri="{FF2B5EF4-FFF2-40B4-BE49-F238E27FC236}">
                <a16:creationId xmlns:a16="http://schemas.microsoft.com/office/drawing/2014/main" id="{3946560A-15BE-4722-4BDE-F05FB3E9784B}"/>
              </a:ext>
            </a:extLst>
          </p:cNvPr>
          <p:cNvGraphicFramePr/>
          <p:nvPr>
            <p:extLst>
              <p:ext uri="{D42A27DB-BD31-4B8C-83A1-F6EECF244321}">
                <p14:modId xmlns:p14="http://schemas.microsoft.com/office/powerpoint/2010/main" val="1315582580"/>
              </p:ext>
            </p:extLst>
          </p:nvPr>
        </p:nvGraphicFramePr>
        <p:xfrm>
          <a:off x="241300" y="4467225"/>
          <a:ext cx="15773399" cy="6234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442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59CD-8F08-7190-0FF3-933034B50940}"/>
              </a:ext>
            </a:extLst>
          </p:cNvPr>
          <p:cNvSpPr>
            <a:spLocks noGrp="1"/>
          </p:cNvSpPr>
          <p:nvPr>
            <p:ph type="title"/>
          </p:nvPr>
        </p:nvSpPr>
        <p:spPr>
          <a:xfrm>
            <a:off x="1308100" y="1571625"/>
            <a:ext cx="14020800" cy="2438400"/>
          </a:xfrm>
        </p:spPr>
        <p:txBody>
          <a:bodyPr>
            <a:normAutofit/>
          </a:bodyPr>
          <a:lstStyle/>
          <a:p>
            <a:pPr algn="ctr"/>
            <a:r>
              <a:rPr lang="en-US"/>
              <a:t>National WIC Association Conferences </a:t>
            </a:r>
            <a:br>
              <a:rPr lang="en-US"/>
            </a:br>
            <a:r>
              <a:rPr lang="en-US"/>
              <a:t>and Leadership Academy</a:t>
            </a:r>
            <a:br>
              <a:rPr lang="en-US"/>
            </a:br>
            <a:r>
              <a:rPr lang="en-US" sz="4000" i="1" cap="none"/>
              <a:t>Availability based on funding which is evaluated each biennium</a:t>
            </a:r>
            <a:endParaRPr lang="en-US"/>
          </a:p>
        </p:txBody>
      </p:sp>
      <p:graphicFrame>
        <p:nvGraphicFramePr>
          <p:cNvPr id="7" name="TextBox 4">
            <a:extLst>
              <a:ext uri="{FF2B5EF4-FFF2-40B4-BE49-F238E27FC236}">
                <a16:creationId xmlns:a16="http://schemas.microsoft.com/office/drawing/2014/main" id="{3946560A-15BE-4722-4BDE-F05FB3E9784B}"/>
              </a:ext>
            </a:extLst>
          </p:cNvPr>
          <p:cNvGraphicFramePr/>
          <p:nvPr>
            <p:extLst>
              <p:ext uri="{D42A27DB-BD31-4B8C-83A1-F6EECF244321}">
                <p14:modId xmlns:p14="http://schemas.microsoft.com/office/powerpoint/2010/main" val="771371940"/>
              </p:ext>
            </p:extLst>
          </p:nvPr>
        </p:nvGraphicFramePr>
        <p:xfrm>
          <a:off x="469900" y="4467225"/>
          <a:ext cx="15773399" cy="6234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1787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97A69CF0-1090-4F60-AAFA-04661CFA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484600" cy="1274445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C4A974-87E5-4C85-9B51-CB30BF9BD857}"/>
              </a:ext>
            </a:extLst>
          </p:cNvPr>
          <p:cNvSpPr>
            <a:spLocks noGrp="1"/>
          </p:cNvSpPr>
          <p:nvPr>
            <p:ph type="title"/>
          </p:nvPr>
        </p:nvSpPr>
        <p:spPr>
          <a:xfrm>
            <a:off x="9690100" y="1724025"/>
            <a:ext cx="6268270" cy="8011535"/>
          </a:xfrm>
        </p:spPr>
        <p:txBody>
          <a:bodyPr>
            <a:normAutofit/>
          </a:bodyPr>
          <a:lstStyle/>
          <a:p>
            <a:r>
              <a:rPr lang="en-US" sz="5300" cap="none">
                <a:solidFill>
                  <a:srgbClr val="000001"/>
                </a:solidFill>
              </a:rPr>
              <a:t>Additional funding in certain circumstances</a:t>
            </a:r>
          </a:p>
        </p:txBody>
      </p:sp>
      <p:grpSp>
        <p:nvGrpSpPr>
          <p:cNvPr id="58" name="Group 57">
            <a:extLst>
              <a:ext uri="{FF2B5EF4-FFF2-40B4-BE49-F238E27FC236}">
                <a16:creationId xmlns:a16="http://schemas.microsoft.com/office/drawing/2014/main" id="{C86739FD-7E75-4A5A-9319-C24B3D0C4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4837" y="896034"/>
            <a:ext cx="8719720" cy="9568746"/>
            <a:chOff x="632237" y="482171"/>
            <a:chExt cx="6104331" cy="5149101"/>
          </a:xfrm>
        </p:grpSpPr>
        <p:sp>
          <p:nvSpPr>
            <p:cNvPr id="59" name="Rectangle 58">
              <a:extLst>
                <a:ext uri="{FF2B5EF4-FFF2-40B4-BE49-F238E27FC236}">
                  <a16:creationId xmlns:a16="http://schemas.microsoft.com/office/drawing/2014/main" id="{5E00D434-6B14-4471-BBF0-288EB1FD6F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B7A3355-ABE3-44E6-A78C-A8C5F572B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1" name="Straight Connector 60">
            <a:extLst>
              <a:ext uri="{FF2B5EF4-FFF2-40B4-BE49-F238E27FC236}">
                <a16:creationId xmlns:a16="http://schemas.microsoft.com/office/drawing/2014/main" id="{BFA563A8-CFB9-433E-B423-D07E571315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16329" y="1501524"/>
            <a:ext cx="4302878"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2" name="Rectangle 61">
            <a:extLst>
              <a:ext uri="{FF2B5EF4-FFF2-40B4-BE49-F238E27FC236}">
                <a16:creationId xmlns:a16="http://schemas.microsoft.com/office/drawing/2014/main" id="{A46DDFA8-FBE7-476A-9490-9EF8ABEB9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4069" y="1817384"/>
            <a:ext cx="7356306" cy="7684839"/>
          </a:xfrm>
          <a:prstGeom prst="rect">
            <a:avLst/>
          </a:prstGeom>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E61AE7B9-A999-4FEC-85F8-8BC62F391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388634"/>
            <a:ext cx="164846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FBDEF2F8-7A30-4BCB-8059-22D869D927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11371766"/>
            <a:ext cx="16484600" cy="1380648"/>
          </a:xfrm>
          <a:prstGeom prst="rect">
            <a:avLst/>
          </a:prstGeom>
        </p:spPr>
      </p:pic>
      <p:graphicFrame>
        <p:nvGraphicFramePr>
          <p:cNvPr id="32" name="Content Placeholder 2">
            <a:extLst>
              <a:ext uri="{FF2B5EF4-FFF2-40B4-BE49-F238E27FC236}">
                <a16:creationId xmlns:a16="http://schemas.microsoft.com/office/drawing/2014/main" id="{BF6E7556-12AD-D26A-5F2B-3173910AD480}"/>
              </a:ext>
            </a:extLst>
          </p:cNvPr>
          <p:cNvGraphicFramePr>
            <a:graphicFrameLocks noGrp="1"/>
          </p:cNvGraphicFramePr>
          <p:nvPr>
            <p:ph idx="1"/>
            <p:extLst>
              <p:ext uri="{D42A27DB-BD31-4B8C-83A1-F6EECF244321}">
                <p14:modId xmlns:p14="http://schemas.microsoft.com/office/powerpoint/2010/main" val="2873330323"/>
              </p:ext>
            </p:extLst>
          </p:nvPr>
        </p:nvGraphicFramePr>
        <p:xfrm>
          <a:off x="1719291" y="2103425"/>
          <a:ext cx="6948424" cy="7156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3076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32F8-6C04-4E12-B4A3-34A5BDB61A84}"/>
              </a:ext>
            </a:extLst>
          </p:cNvPr>
          <p:cNvSpPr>
            <a:spLocks noGrp="1"/>
          </p:cNvSpPr>
          <p:nvPr>
            <p:ph type="title"/>
          </p:nvPr>
        </p:nvSpPr>
        <p:spPr>
          <a:xfrm>
            <a:off x="1841500" y="1571625"/>
            <a:ext cx="10964880" cy="1954314"/>
          </a:xfrm>
        </p:spPr>
        <p:txBody>
          <a:bodyPr anchor="ctr">
            <a:normAutofit/>
          </a:bodyPr>
          <a:lstStyle/>
          <a:p>
            <a:r>
              <a:rPr lang="en-US" sz="5770" cap="none"/>
              <a:t>Allowable WIC Expenses</a:t>
            </a:r>
            <a:br>
              <a:rPr lang="en-US" sz="4868"/>
            </a:br>
            <a:endParaRPr lang="en-US" sz="4868"/>
          </a:p>
        </p:txBody>
      </p:sp>
      <p:graphicFrame>
        <p:nvGraphicFramePr>
          <p:cNvPr id="4" name="Content Placeholder 3">
            <a:extLst>
              <a:ext uri="{FF2B5EF4-FFF2-40B4-BE49-F238E27FC236}">
                <a16:creationId xmlns:a16="http://schemas.microsoft.com/office/drawing/2014/main" id="{C478320E-E7F7-1B74-C13A-9156EB8FF438}"/>
              </a:ext>
            </a:extLst>
          </p:cNvPr>
          <p:cNvGraphicFramePr>
            <a:graphicFrameLocks noGrp="1"/>
          </p:cNvGraphicFramePr>
          <p:nvPr>
            <p:ph idx="1"/>
            <p:extLst>
              <p:ext uri="{D42A27DB-BD31-4B8C-83A1-F6EECF244321}">
                <p14:modId xmlns:p14="http://schemas.microsoft.com/office/powerpoint/2010/main" val="1320098778"/>
              </p:ext>
            </p:extLst>
          </p:nvPr>
        </p:nvGraphicFramePr>
        <p:xfrm>
          <a:off x="1231900" y="3629025"/>
          <a:ext cx="144780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206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32F8-6C04-4E12-B4A3-34A5BDB61A84}"/>
              </a:ext>
            </a:extLst>
          </p:cNvPr>
          <p:cNvSpPr>
            <a:spLocks noGrp="1"/>
          </p:cNvSpPr>
          <p:nvPr>
            <p:ph type="title"/>
          </p:nvPr>
        </p:nvSpPr>
        <p:spPr>
          <a:xfrm>
            <a:off x="1155700" y="1571625"/>
            <a:ext cx="13555680" cy="2182914"/>
          </a:xfrm>
        </p:spPr>
        <p:txBody>
          <a:bodyPr anchor="ctr">
            <a:normAutofit/>
          </a:bodyPr>
          <a:lstStyle/>
          <a:p>
            <a:r>
              <a:rPr lang="en-US" sz="5770" cap="none"/>
              <a:t>Allowable WIC Expenses</a:t>
            </a:r>
            <a:br>
              <a:rPr lang="en-US" sz="4868"/>
            </a:br>
            <a:endParaRPr lang="en-US" sz="4868"/>
          </a:p>
        </p:txBody>
      </p:sp>
      <p:graphicFrame>
        <p:nvGraphicFramePr>
          <p:cNvPr id="4" name="Content Placeholder 3">
            <a:extLst>
              <a:ext uri="{FF2B5EF4-FFF2-40B4-BE49-F238E27FC236}">
                <a16:creationId xmlns:a16="http://schemas.microsoft.com/office/drawing/2014/main" id="{1F99267B-273A-1BD1-4B24-69C93E76A0D6}"/>
              </a:ext>
            </a:extLst>
          </p:cNvPr>
          <p:cNvGraphicFramePr>
            <a:graphicFrameLocks noGrp="1"/>
          </p:cNvGraphicFramePr>
          <p:nvPr>
            <p:ph idx="1"/>
            <p:extLst>
              <p:ext uri="{D42A27DB-BD31-4B8C-83A1-F6EECF244321}">
                <p14:modId xmlns:p14="http://schemas.microsoft.com/office/powerpoint/2010/main" val="1426904145"/>
              </p:ext>
            </p:extLst>
          </p:nvPr>
        </p:nvGraphicFramePr>
        <p:xfrm>
          <a:off x="1689100" y="3552825"/>
          <a:ext cx="12954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61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AE86-6248-47EC-B472-D6052FD7A3A7}"/>
              </a:ext>
            </a:extLst>
          </p:cNvPr>
          <p:cNvSpPr>
            <a:spLocks noGrp="1"/>
          </p:cNvSpPr>
          <p:nvPr>
            <p:ph type="title"/>
          </p:nvPr>
        </p:nvSpPr>
        <p:spPr>
          <a:xfrm>
            <a:off x="2222500" y="1800225"/>
            <a:ext cx="12984428" cy="1949829"/>
          </a:xfrm>
        </p:spPr>
        <p:txBody>
          <a:bodyPr>
            <a:normAutofit/>
          </a:bodyPr>
          <a:lstStyle/>
          <a:p>
            <a:r>
              <a:rPr lang="en-US" cap="none"/>
              <a:t>Local agency fiscal monitoring and compliance review</a:t>
            </a:r>
          </a:p>
        </p:txBody>
      </p:sp>
      <p:graphicFrame>
        <p:nvGraphicFramePr>
          <p:cNvPr id="8" name="Content Placeholder 2">
            <a:extLst>
              <a:ext uri="{FF2B5EF4-FFF2-40B4-BE49-F238E27FC236}">
                <a16:creationId xmlns:a16="http://schemas.microsoft.com/office/drawing/2014/main" id="{513CDC77-8404-608D-AF32-9E5FE901C970}"/>
              </a:ext>
            </a:extLst>
          </p:cNvPr>
          <p:cNvGraphicFramePr>
            <a:graphicFrameLocks noGrp="1"/>
          </p:cNvGraphicFramePr>
          <p:nvPr>
            <p:ph idx="1"/>
            <p:extLst>
              <p:ext uri="{D42A27DB-BD31-4B8C-83A1-F6EECF244321}">
                <p14:modId xmlns:p14="http://schemas.microsoft.com/office/powerpoint/2010/main" val="3528101692"/>
              </p:ext>
            </p:extLst>
          </p:nvPr>
        </p:nvGraphicFramePr>
        <p:xfrm>
          <a:off x="469900" y="3933825"/>
          <a:ext cx="15621000" cy="6375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5320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CACF-3650-4F25-AFB3-D1D6F287A004}"/>
              </a:ext>
            </a:extLst>
          </p:cNvPr>
          <p:cNvSpPr>
            <a:spLocks noGrp="1"/>
          </p:cNvSpPr>
          <p:nvPr>
            <p:ph type="title"/>
          </p:nvPr>
        </p:nvSpPr>
        <p:spPr>
          <a:xfrm>
            <a:off x="1528219" y="1771593"/>
            <a:ext cx="12984428" cy="1949829"/>
          </a:xfrm>
        </p:spPr>
        <p:txBody>
          <a:bodyPr>
            <a:normAutofit/>
          </a:bodyPr>
          <a:lstStyle/>
          <a:p>
            <a:r>
              <a:rPr lang="en-US" cap="none"/>
              <a:t>Fiscal policy links</a:t>
            </a:r>
          </a:p>
        </p:txBody>
      </p:sp>
      <p:graphicFrame>
        <p:nvGraphicFramePr>
          <p:cNvPr id="21" name="Content Placeholder 2">
            <a:extLst>
              <a:ext uri="{FF2B5EF4-FFF2-40B4-BE49-F238E27FC236}">
                <a16:creationId xmlns:a16="http://schemas.microsoft.com/office/drawing/2014/main" id="{4DC3128F-2865-3B09-E5C8-2B0DB552A2C0}"/>
              </a:ext>
            </a:extLst>
          </p:cNvPr>
          <p:cNvGraphicFramePr>
            <a:graphicFrameLocks noGrp="1"/>
          </p:cNvGraphicFramePr>
          <p:nvPr>
            <p:ph idx="1"/>
            <p:extLst>
              <p:ext uri="{D42A27DB-BD31-4B8C-83A1-F6EECF244321}">
                <p14:modId xmlns:p14="http://schemas.microsoft.com/office/powerpoint/2010/main" val="3723475240"/>
              </p:ext>
            </p:extLst>
          </p:nvPr>
        </p:nvGraphicFramePr>
        <p:xfrm>
          <a:off x="546100" y="3324225"/>
          <a:ext cx="15240000" cy="853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127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DBCE-1885-4E53-A20E-27AF91D580BE}"/>
              </a:ext>
            </a:extLst>
          </p:cNvPr>
          <p:cNvSpPr>
            <a:spLocks noGrp="1"/>
          </p:cNvSpPr>
          <p:nvPr>
            <p:ph type="title"/>
          </p:nvPr>
        </p:nvSpPr>
        <p:spPr/>
        <p:txBody>
          <a:bodyPr/>
          <a:lstStyle/>
          <a:p>
            <a:r>
              <a:rPr lang="en-US" cap="none"/>
              <a:t>Where does WIC funding come from?</a:t>
            </a:r>
          </a:p>
        </p:txBody>
      </p:sp>
      <p:graphicFrame>
        <p:nvGraphicFramePr>
          <p:cNvPr id="4" name="Content Placeholder 3">
            <a:extLst>
              <a:ext uri="{FF2B5EF4-FFF2-40B4-BE49-F238E27FC236}">
                <a16:creationId xmlns:a16="http://schemas.microsoft.com/office/drawing/2014/main" id="{47B5858A-22F3-4248-AB3F-A25B44EDFBC8}"/>
              </a:ext>
            </a:extLst>
          </p:cNvPr>
          <p:cNvGraphicFramePr>
            <a:graphicFrameLocks noGrp="1"/>
          </p:cNvGraphicFramePr>
          <p:nvPr>
            <p:ph idx="1"/>
            <p:extLst>
              <p:ext uri="{D42A27DB-BD31-4B8C-83A1-F6EECF244321}">
                <p14:modId xmlns:p14="http://schemas.microsoft.com/office/powerpoint/2010/main" val="1206164516"/>
              </p:ext>
            </p:extLst>
          </p:nvPr>
        </p:nvGraphicFramePr>
        <p:xfrm>
          <a:off x="1612900" y="4086225"/>
          <a:ext cx="13944600" cy="5852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0869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B153-3BC8-49A3-BEB4-10B8108390F7}"/>
              </a:ext>
            </a:extLst>
          </p:cNvPr>
          <p:cNvSpPr>
            <a:spLocks noGrp="1"/>
          </p:cNvSpPr>
          <p:nvPr>
            <p:ph type="title"/>
          </p:nvPr>
        </p:nvSpPr>
        <p:spPr>
          <a:xfrm>
            <a:off x="3924300" y="843492"/>
            <a:ext cx="8686800" cy="1742889"/>
          </a:xfrm>
        </p:spPr>
        <p:txBody>
          <a:bodyPr>
            <a:normAutofit/>
          </a:bodyPr>
          <a:lstStyle/>
          <a:p>
            <a:r>
              <a:rPr lang="en-US" sz="5770" dirty="0">
                <a:solidFill>
                  <a:prstClr val="black"/>
                </a:solidFill>
              </a:rPr>
              <a:t>WIC Coordinator Resources</a:t>
            </a:r>
            <a:endParaRPr lang="en-US" sz="5770" dirty="0"/>
          </a:p>
        </p:txBody>
      </p:sp>
      <p:sp>
        <p:nvSpPr>
          <p:cNvPr id="10" name="TextBox 9">
            <a:extLst>
              <a:ext uri="{FF2B5EF4-FFF2-40B4-BE49-F238E27FC236}">
                <a16:creationId xmlns:a16="http://schemas.microsoft.com/office/drawing/2014/main" id="{7BF19BCC-AE37-68A6-014F-68AA37DE7869}"/>
              </a:ext>
            </a:extLst>
          </p:cNvPr>
          <p:cNvSpPr txBox="1"/>
          <p:nvPr/>
        </p:nvSpPr>
        <p:spPr>
          <a:xfrm>
            <a:off x="850900" y="3552825"/>
            <a:ext cx="10210800" cy="584775"/>
          </a:xfrm>
          <a:prstGeom prst="rect">
            <a:avLst/>
          </a:prstGeom>
          <a:noFill/>
        </p:spPr>
        <p:txBody>
          <a:bodyPr wrap="square" rtlCol="0">
            <a:spAutoFit/>
          </a:bodyPr>
          <a:lstStyle/>
          <a:p>
            <a:r>
              <a:rPr lang="en-US" sz="3200">
                <a:latin typeface="+mn-lt"/>
                <a:hlinkClick r:id="rId3"/>
              </a:rPr>
              <a:t>WIC – Coordinator page</a:t>
            </a:r>
            <a:endParaRPr lang="en-US" sz="3200">
              <a:latin typeface="+mn-lt"/>
            </a:endParaRPr>
          </a:p>
        </p:txBody>
      </p:sp>
      <p:pic>
        <p:nvPicPr>
          <p:cNvPr id="4" name="Picture 3">
            <a:extLst>
              <a:ext uri="{FF2B5EF4-FFF2-40B4-BE49-F238E27FC236}">
                <a16:creationId xmlns:a16="http://schemas.microsoft.com/office/drawing/2014/main" id="{AA84E4AD-8103-D35A-68FC-0CD125AD00FA}"/>
              </a:ext>
            </a:extLst>
          </p:cNvPr>
          <p:cNvPicPr>
            <a:picLocks noChangeAspect="1"/>
          </p:cNvPicPr>
          <p:nvPr/>
        </p:nvPicPr>
        <p:blipFill>
          <a:blip r:embed="rId4"/>
          <a:stretch>
            <a:fillRect/>
          </a:stretch>
        </p:blipFill>
        <p:spPr>
          <a:xfrm>
            <a:off x="697803" y="4246561"/>
            <a:ext cx="14762329" cy="6175203"/>
          </a:xfrm>
          <a:prstGeom prst="rect">
            <a:avLst/>
          </a:prstGeom>
        </p:spPr>
      </p:pic>
    </p:spTree>
    <p:extLst>
      <p:ext uri="{BB962C8B-B14F-4D97-AF65-F5344CB8AC3E}">
        <p14:creationId xmlns:p14="http://schemas.microsoft.com/office/powerpoint/2010/main" val="2979640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532F-2039-4F6C-B8D8-B87DFE0162E6}"/>
              </a:ext>
            </a:extLst>
          </p:cNvPr>
          <p:cNvSpPr>
            <a:spLocks noGrp="1"/>
          </p:cNvSpPr>
          <p:nvPr>
            <p:ph type="title"/>
          </p:nvPr>
        </p:nvSpPr>
        <p:spPr>
          <a:xfrm>
            <a:off x="-918634" y="1707092"/>
            <a:ext cx="11846671" cy="832908"/>
          </a:xfrm>
        </p:spPr>
        <p:txBody>
          <a:bodyPr>
            <a:noAutofit/>
          </a:bodyPr>
          <a:lstStyle/>
          <a:p>
            <a:pPr algn="ctr"/>
            <a:r>
              <a:rPr lang="en-US" sz="5770" cap="none" dirty="0"/>
              <a:t>For more information:</a:t>
            </a:r>
          </a:p>
        </p:txBody>
      </p:sp>
      <p:graphicFrame>
        <p:nvGraphicFramePr>
          <p:cNvPr id="7" name="Table 6">
            <a:extLst>
              <a:ext uri="{FF2B5EF4-FFF2-40B4-BE49-F238E27FC236}">
                <a16:creationId xmlns:a16="http://schemas.microsoft.com/office/drawing/2014/main" id="{DC6B25C8-F8B4-4A35-B8F7-1EABDD6C9377}"/>
              </a:ext>
            </a:extLst>
          </p:cNvPr>
          <p:cNvGraphicFramePr>
            <a:graphicFrameLocks noGrp="1"/>
          </p:cNvGraphicFramePr>
          <p:nvPr>
            <p:extLst>
              <p:ext uri="{D42A27DB-BD31-4B8C-83A1-F6EECF244321}">
                <p14:modId xmlns:p14="http://schemas.microsoft.com/office/powerpoint/2010/main" val="18528772"/>
              </p:ext>
            </p:extLst>
          </p:nvPr>
        </p:nvGraphicFramePr>
        <p:xfrm>
          <a:off x="1604434" y="3205692"/>
          <a:ext cx="12573000" cy="6248399"/>
        </p:xfrm>
        <a:graphic>
          <a:graphicData uri="http://schemas.openxmlformats.org/drawingml/2006/table">
            <a:tbl>
              <a:tblPr firstRow="1" bandRow="1">
                <a:tableStyleId>{5C22544A-7EE6-4342-B048-85BDC9FD1C3A}</a:tableStyleId>
              </a:tblPr>
              <a:tblGrid>
                <a:gridCol w="4009503">
                  <a:extLst>
                    <a:ext uri="{9D8B030D-6E8A-4147-A177-3AD203B41FA5}">
                      <a16:colId xmlns:a16="http://schemas.microsoft.com/office/drawing/2014/main" val="4149794369"/>
                    </a:ext>
                  </a:extLst>
                </a:gridCol>
                <a:gridCol w="8563497">
                  <a:extLst>
                    <a:ext uri="{9D8B030D-6E8A-4147-A177-3AD203B41FA5}">
                      <a16:colId xmlns:a16="http://schemas.microsoft.com/office/drawing/2014/main" val="134908798"/>
                    </a:ext>
                  </a:extLst>
                </a:gridCol>
              </a:tblGrid>
              <a:tr h="694900">
                <a:tc>
                  <a:txBody>
                    <a:bodyPr/>
                    <a:lstStyle/>
                    <a:p>
                      <a:r>
                        <a:rPr lang="en-US" sz="3300"/>
                        <a:t>For help with:</a:t>
                      </a:r>
                    </a:p>
                  </a:txBody>
                  <a:tcPr marL="123635" marR="123635" marT="61817" marB="61817"/>
                </a:tc>
                <a:tc>
                  <a:txBody>
                    <a:bodyPr/>
                    <a:lstStyle/>
                    <a:p>
                      <a:r>
                        <a:rPr lang="en-US" sz="3300"/>
                        <a:t>State contact</a:t>
                      </a:r>
                    </a:p>
                  </a:txBody>
                  <a:tcPr marL="123635" marR="123635" marT="61817" marB="61817"/>
                </a:tc>
                <a:extLst>
                  <a:ext uri="{0D108BD9-81ED-4DB2-BD59-A6C34878D82A}">
                    <a16:rowId xmlns:a16="http://schemas.microsoft.com/office/drawing/2014/main" val="1636960173"/>
                  </a:ext>
                </a:extLst>
              </a:tr>
              <a:tr h="694900">
                <a:tc>
                  <a:txBody>
                    <a:bodyPr/>
                    <a:lstStyle/>
                    <a:p>
                      <a:r>
                        <a:rPr lang="en-US" sz="3300"/>
                        <a:t>Budget questions</a:t>
                      </a:r>
                    </a:p>
                  </a:txBody>
                  <a:tcPr marL="123635" marR="123635" marT="61817" marB="61817"/>
                </a:tc>
                <a:tc>
                  <a:txBody>
                    <a:bodyPr/>
                    <a:lstStyle/>
                    <a:p>
                      <a:r>
                        <a:rPr lang="en-US" sz="3300" dirty="0"/>
                        <a:t>Fiscal Coordinator – Karen Shi</a:t>
                      </a:r>
                    </a:p>
                  </a:txBody>
                  <a:tcPr marL="123635" marR="123635" marT="61817" marB="61817"/>
                </a:tc>
                <a:extLst>
                  <a:ext uri="{0D108BD9-81ED-4DB2-BD59-A6C34878D82A}">
                    <a16:rowId xmlns:a16="http://schemas.microsoft.com/office/drawing/2014/main" val="2622494172"/>
                  </a:ext>
                </a:extLst>
              </a:tr>
              <a:tr h="694900">
                <a:tc>
                  <a:txBody>
                    <a:bodyPr/>
                    <a:lstStyle/>
                    <a:p>
                      <a:r>
                        <a:rPr lang="en-US" sz="3300"/>
                        <a:t>Time studies</a:t>
                      </a:r>
                    </a:p>
                  </a:txBody>
                  <a:tcPr marL="123635" marR="123635" marT="61817" marB="61817"/>
                </a:tc>
                <a:tc>
                  <a:txBody>
                    <a:bodyPr/>
                    <a:lstStyle/>
                    <a:p>
                      <a:r>
                        <a:rPr lang="en-US" sz="3300"/>
                        <a:t>Fiscal Analyst – Tove Larsen</a:t>
                      </a:r>
                    </a:p>
                  </a:txBody>
                  <a:tcPr marL="123635" marR="123635" marT="61817" marB="61817"/>
                </a:tc>
                <a:extLst>
                  <a:ext uri="{0D108BD9-81ED-4DB2-BD59-A6C34878D82A}">
                    <a16:rowId xmlns:a16="http://schemas.microsoft.com/office/drawing/2014/main" val="240542742"/>
                  </a:ext>
                </a:extLst>
              </a:tr>
              <a:tr h="1252680">
                <a:tc>
                  <a:txBody>
                    <a:bodyPr/>
                    <a:lstStyle/>
                    <a:p>
                      <a:r>
                        <a:rPr lang="en-US" sz="3300"/>
                        <a:t>Travel reimbursements</a:t>
                      </a:r>
                    </a:p>
                  </a:txBody>
                  <a:tcPr marL="123635" marR="123635" marT="61817" marB="61817"/>
                </a:tc>
                <a:tc>
                  <a:txBody>
                    <a:bodyPr/>
                    <a:lstStyle/>
                    <a:p>
                      <a:r>
                        <a:rPr lang="en-US" sz="3300"/>
                        <a:t>Fiscal Analyst – Tove Larsen and Branwyn Phillips</a:t>
                      </a:r>
                    </a:p>
                  </a:txBody>
                  <a:tcPr marL="123635" marR="123635" marT="61817" marB="61817"/>
                </a:tc>
                <a:extLst>
                  <a:ext uri="{0D108BD9-81ED-4DB2-BD59-A6C34878D82A}">
                    <a16:rowId xmlns:a16="http://schemas.microsoft.com/office/drawing/2014/main" val="908172186"/>
                  </a:ext>
                </a:extLst>
              </a:tr>
              <a:tr h="1810461">
                <a:tc>
                  <a:txBody>
                    <a:bodyPr/>
                    <a:lstStyle/>
                    <a:p>
                      <a:r>
                        <a:rPr lang="en-US" sz="3300"/>
                        <a:t>Quarterly expenditure reports</a:t>
                      </a:r>
                    </a:p>
                  </a:txBody>
                  <a:tcPr marL="123635" marR="123635" marT="61817" marB="61817"/>
                </a:tc>
                <a:tc>
                  <a:txBody>
                    <a:bodyPr/>
                    <a:lstStyle/>
                    <a:p>
                      <a:r>
                        <a:rPr lang="en-US" sz="3300"/>
                        <a:t>Fiscal analyst at the LPHA team of the Public Health Director’s Office</a:t>
                      </a:r>
                    </a:p>
                  </a:txBody>
                  <a:tcPr marL="123635" marR="123635" marT="61817" marB="61817"/>
                </a:tc>
                <a:extLst>
                  <a:ext uri="{0D108BD9-81ED-4DB2-BD59-A6C34878D82A}">
                    <a16:rowId xmlns:a16="http://schemas.microsoft.com/office/drawing/2014/main" val="4258491180"/>
                  </a:ext>
                </a:extLst>
              </a:tr>
              <a:tr h="1100558">
                <a:tc>
                  <a:txBody>
                    <a:bodyPr/>
                    <a:lstStyle/>
                    <a:p>
                      <a:r>
                        <a:rPr lang="en-US" sz="3300"/>
                        <a:t>Fiscal monitoring</a:t>
                      </a:r>
                    </a:p>
                  </a:txBody>
                  <a:tcPr marL="123635" marR="123635" marT="61817" marB="6181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300" dirty="0"/>
                        <a:t>State Fiscal Compliance Specialist - </a:t>
                      </a:r>
                      <a:r>
                        <a:rPr lang="en-US" sz="2400" kern="1200" dirty="0">
                          <a:solidFill>
                            <a:schemeClr val="dk1"/>
                          </a:solidFill>
                          <a:latin typeface="+mn-lt"/>
                          <a:ea typeface="+mn-ea"/>
                          <a:cs typeface="+mn-cs"/>
                        </a:rPr>
                        <a:t>Toni Silbernagel</a:t>
                      </a:r>
                    </a:p>
                  </a:txBody>
                  <a:tcPr marL="123635" marR="123635" marT="61817" marB="61817"/>
                </a:tc>
                <a:extLst>
                  <a:ext uri="{0D108BD9-81ED-4DB2-BD59-A6C34878D82A}">
                    <a16:rowId xmlns:a16="http://schemas.microsoft.com/office/drawing/2014/main" val="4265457374"/>
                  </a:ext>
                </a:extLst>
              </a:tr>
            </a:tbl>
          </a:graphicData>
        </a:graphic>
      </p:graphicFrame>
    </p:spTree>
    <p:extLst>
      <p:ext uri="{BB962C8B-B14F-4D97-AF65-F5344CB8AC3E}">
        <p14:creationId xmlns:p14="http://schemas.microsoft.com/office/powerpoint/2010/main" val="1705611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A4EE-5043-8442-D95F-F478C24149FD}"/>
              </a:ext>
            </a:extLst>
          </p:cNvPr>
          <p:cNvSpPr>
            <a:spLocks noGrp="1"/>
          </p:cNvSpPr>
          <p:nvPr>
            <p:ph type="title"/>
          </p:nvPr>
        </p:nvSpPr>
        <p:spPr>
          <a:xfrm>
            <a:off x="5048902" y="1743021"/>
            <a:ext cx="6567366" cy="1440446"/>
          </a:xfrm>
        </p:spPr>
        <p:txBody>
          <a:bodyPr>
            <a:normAutofit/>
          </a:bodyPr>
          <a:lstStyle/>
          <a:p>
            <a:r>
              <a:rPr lang="en-US" sz="9600" cap="none" dirty="0"/>
              <a:t>THANK YOU</a:t>
            </a:r>
            <a:endParaRPr lang="en-US" dirty="0"/>
          </a:p>
        </p:txBody>
      </p:sp>
      <p:pic>
        <p:nvPicPr>
          <p:cNvPr id="4" name="Picture 3" descr="Qr code&#10;&#10;AI-generated content may be incorrect.">
            <a:extLst>
              <a:ext uri="{FF2B5EF4-FFF2-40B4-BE49-F238E27FC236}">
                <a16:creationId xmlns:a16="http://schemas.microsoft.com/office/drawing/2014/main" id="{1AC5310A-14AC-91C4-795A-021F718E90AC}"/>
              </a:ext>
            </a:extLst>
          </p:cNvPr>
          <p:cNvPicPr>
            <a:picLocks noChangeAspect="1"/>
          </p:cNvPicPr>
          <p:nvPr/>
        </p:nvPicPr>
        <p:blipFill>
          <a:blip r:embed="rId3">
            <a:extLst>
              <a:ext uri="{28A0092B-C50C-407E-A947-70E740481C1C}">
                <a14:useLocalDpi xmlns:a14="http://schemas.microsoft.com/office/drawing/2010/main" val="0"/>
              </a:ext>
            </a:extLst>
          </a:blip>
          <a:srcRect l="30213" t="11160" r="30414" b="7526"/>
          <a:stretch/>
        </p:blipFill>
        <p:spPr>
          <a:xfrm>
            <a:off x="5723467" y="3437467"/>
            <a:ext cx="5348724" cy="5825068"/>
          </a:xfrm>
          <a:prstGeom prst="rect">
            <a:avLst/>
          </a:prstGeom>
        </p:spPr>
      </p:pic>
      <p:sp>
        <p:nvSpPr>
          <p:cNvPr id="6" name="TextBox 5">
            <a:extLst>
              <a:ext uri="{FF2B5EF4-FFF2-40B4-BE49-F238E27FC236}">
                <a16:creationId xmlns:a16="http://schemas.microsoft.com/office/drawing/2014/main" id="{FA45ABEC-3735-A865-300A-594DC0B17186}"/>
              </a:ext>
            </a:extLst>
          </p:cNvPr>
          <p:cNvSpPr txBox="1"/>
          <p:nvPr/>
        </p:nvSpPr>
        <p:spPr>
          <a:xfrm>
            <a:off x="4262966" y="9780600"/>
            <a:ext cx="9046633" cy="646331"/>
          </a:xfrm>
          <a:prstGeom prst="rect">
            <a:avLst/>
          </a:prstGeom>
          <a:noFill/>
        </p:spPr>
        <p:txBody>
          <a:bodyPr wrap="square">
            <a:spAutoFit/>
          </a:bodyPr>
          <a:lstStyle/>
          <a:p>
            <a:r>
              <a:rPr lang="en-US" sz="3600" dirty="0"/>
              <a:t>https://forms.office.com/g/VdeRaDHVTa</a:t>
            </a:r>
          </a:p>
        </p:txBody>
      </p:sp>
    </p:spTree>
    <p:extLst>
      <p:ext uri="{BB962C8B-B14F-4D97-AF65-F5344CB8AC3E}">
        <p14:creationId xmlns:p14="http://schemas.microsoft.com/office/powerpoint/2010/main" val="414257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DBCE-1885-4E53-A20E-27AF91D580BE}"/>
              </a:ext>
            </a:extLst>
          </p:cNvPr>
          <p:cNvSpPr>
            <a:spLocks noGrp="1"/>
          </p:cNvSpPr>
          <p:nvPr>
            <p:ph type="title"/>
          </p:nvPr>
        </p:nvSpPr>
        <p:spPr/>
        <p:txBody>
          <a:bodyPr/>
          <a:lstStyle/>
          <a:p>
            <a:r>
              <a:rPr lang="en-US" cap="none"/>
              <a:t>Other funding – Farm Direct Nutrition Program</a:t>
            </a:r>
          </a:p>
        </p:txBody>
      </p:sp>
      <p:graphicFrame>
        <p:nvGraphicFramePr>
          <p:cNvPr id="4" name="Content Placeholder 3">
            <a:extLst>
              <a:ext uri="{FF2B5EF4-FFF2-40B4-BE49-F238E27FC236}">
                <a16:creationId xmlns:a16="http://schemas.microsoft.com/office/drawing/2014/main" id="{47B5858A-22F3-4248-AB3F-A25B44EDFBC8}"/>
              </a:ext>
            </a:extLst>
          </p:cNvPr>
          <p:cNvGraphicFramePr>
            <a:graphicFrameLocks noGrp="1"/>
          </p:cNvGraphicFramePr>
          <p:nvPr>
            <p:ph idx="1"/>
            <p:extLst>
              <p:ext uri="{D42A27DB-BD31-4B8C-83A1-F6EECF244321}">
                <p14:modId xmlns:p14="http://schemas.microsoft.com/office/powerpoint/2010/main" val="428267548"/>
              </p:ext>
            </p:extLst>
          </p:nvPr>
        </p:nvGraphicFramePr>
        <p:xfrm>
          <a:off x="78624" y="4421734"/>
          <a:ext cx="10461627" cy="4664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Bent 7">
            <a:extLst>
              <a:ext uri="{FF2B5EF4-FFF2-40B4-BE49-F238E27FC236}">
                <a16:creationId xmlns:a16="http://schemas.microsoft.com/office/drawing/2014/main" id="{2958C08A-6982-45D0-A71B-80F5C6CC717D}"/>
              </a:ext>
            </a:extLst>
          </p:cNvPr>
          <p:cNvSpPr/>
          <p:nvPr/>
        </p:nvSpPr>
        <p:spPr>
          <a:xfrm rot="10800000">
            <a:off x="7122606" y="7575623"/>
            <a:ext cx="1961884" cy="1418653"/>
          </a:xfrm>
          <a:prstGeom prst="bentArrow">
            <a:avLst>
              <a:gd name="adj1" fmla="val 25000"/>
              <a:gd name="adj2" fmla="val 27180"/>
              <a:gd name="adj3" fmla="val 25000"/>
              <a:gd name="adj4" fmla="val 43750"/>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618180" rtl="0"/>
            <a:endParaRPr lang="en-US" sz="2434" kern="1200">
              <a:solidFill>
                <a:prstClr val="black"/>
              </a:solidFill>
              <a:latin typeface="Gill Sans MT" panose="020B0502020104020203"/>
            </a:endParaRPr>
          </a:p>
        </p:txBody>
      </p:sp>
      <p:sp>
        <p:nvSpPr>
          <p:cNvPr id="7" name="Rectangle: Rounded Corners 6">
            <a:extLst>
              <a:ext uri="{FF2B5EF4-FFF2-40B4-BE49-F238E27FC236}">
                <a16:creationId xmlns:a16="http://schemas.microsoft.com/office/drawing/2014/main" id="{400E0C3C-2FDD-427A-9585-1BD701EB64C3}"/>
              </a:ext>
            </a:extLst>
          </p:cNvPr>
          <p:cNvSpPr/>
          <p:nvPr/>
        </p:nvSpPr>
        <p:spPr>
          <a:xfrm>
            <a:off x="8257220" y="7501406"/>
            <a:ext cx="3351066" cy="197815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618180" rtl="0"/>
            <a:r>
              <a:rPr lang="en-US" sz="2800" kern="1200">
                <a:solidFill>
                  <a:prstClr val="white"/>
                </a:solidFill>
              </a:rPr>
              <a:t>Organization</a:t>
            </a:r>
          </a:p>
          <a:p>
            <a:pPr algn="ctr" defTabSz="618180" rtl="0"/>
            <a:r>
              <a:rPr lang="en-US" sz="2800" kern="1200">
                <a:solidFill>
                  <a:prstClr val="white"/>
                </a:solidFill>
              </a:rPr>
              <a:t>Funds</a:t>
            </a:r>
          </a:p>
        </p:txBody>
      </p:sp>
      <p:sp>
        <p:nvSpPr>
          <p:cNvPr id="9" name="TextBox 8">
            <a:extLst>
              <a:ext uri="{FF2B5EF4-FFF2-40B4-BE49-F238E27FC236}">
                <a16:creationId xmlns:a16="http://schemas.microsoft.com/office/drawing/2014/main" id="{179BD576-D488-4754-ABE9-E5457DEEA78C}"/>
              </a:ext>
            </a:extLst>
          </p:cNvPr>
          <p:cNvSpPr txBox="1"/>
          <p:nvPr/>
        </p:nvSpPr>
        <p:spPr>
          <a:xfrm>
            <a:off x="12596175" y="7044605"/>
            <a:ext cx="3548332" cy="2677656"/>
          </a:xfrm>
          <a:prstGeom prst="rect">
            <a:avLst/>
          </a:prstGeom>
          <a:noFill/>
        </p:spPr>
        <p:txBody>
          <a:bodyPr wrap="square" rtlCol="0">
            <a:spAutoFit/>
          </a:bodyPr>
          <a:lstStyle/>
          <a:p>
            <a:pPr algn="l" defTabSz="618180" rtl="0"/>
            <a:r>
              <a:rPr lang="en-US" sz="2800" kern="1200">
                <a:solidFill>
                  <a:prstClr val="black"/>
                </a:solidFill>
                <a:latin typeface="+mn-lt"/>
                <a:ea typeface="+mn-ea"/>
                <a:cs typeface="+mn-cs"/>
              </a:rPr>
              <a:t>Glossary of acronyms</a:t>
            </a:r>
          </a:p>
          <a:p>
            <a:pPr marL="386363" indent="-386363" algn="l" defTabSz="618180" rtl="0">
              <a:buFont typeface="Arial" panose="020B0604020202020204" pitchFamily="34" charset="0"/>
              <a:buChar char="•"/>
            </a:pPr>
            <a:r>
              <a:rPr lang="en-US" sz="2800" b="1" kern="1200">
                <a:solidFill>
                  <a:srgbClr val="BC72F0">
                    <a:lumMod val="50000"/>
                  </a:srgbClr>
                </a:solidFill>
                <a:latin typeface="+mn-lt"/>
                <a:ea typeface="+mn-ea"/>
                <a:cs typeface="+mn-cs"/>
              </a:rPr>
              <a:t>FDNP</a:t>
            </a:r>
            <a:r>
              <a:rPr lang="en-US" sz="2800" kern="1200">
                <a:solidFill>
                  <a:prstClr val="black"/>
                </a:solidFill>
                <a:latin typeface="+mn-lt"/>
                <a:ea typeface="+mn-ea"/>
                <a:cs typeface="+mn-cs"/>
              </a:rPr>
              <a:t> – Farm Direct Nutrition Program, also known as WIC Farmers Market</a:t>
            </a:r>
          </a:p>
        </p:txBody>
      </p:sp>
      <p:grpSp>
        <p:nvGrpSpPr>
          <p:cNvPr id="17" name="Group 16">
            <a:extLst>
              <a:ext uri="{FF2B5EF4-FFF2-40B4-BE49-F238E27FC236}">
                <a16:creationId xmlns:a16="http://schemas.microsoft.com/office/drawing/2014/main" id="{040ABAD4-9A79-3B40-BFC5-0FD9F791F9BA}"/>
              </a:ext>
            </a:extLst>
          </p:cNvPr>
          <p:cNvGrpSpPr/>
          <p:nvPr/>
        </p:nvGrpSpPr>
        <p:grpSpPr>
          <a:xfrm>
            <a:off x="4656851" y="4284821"/>
            <a:ext cx="6611201" cy="2787534"/>
            <a:chOff x="4656851" y="4284821"/>
            <a:chExt cx="6611201" cy="2787534"/>
          </a:xfrm>
        </p:grpSpPr>
        <p:sp>
          <p:nvSpPr>
            <p:cNvPr id="6" name="Arrow: Right 5">
              <a:extLst>
                <a:ext uri="{FF2B5EF4-FFF2-40B4-BE49-F238E27FC236}">
                  <a16:creationId xmlns:a16="http://schemas.microsoft.com/office/drawing/2014/main" id="{9DBD7705-75D1-43D6-A476-AD7D646C5A8C}"/>
                </a:ext>
              </a:extLst>
            </p:cNvPr>
            <p:cNvSpPr/>
            <p:nvPr/>
          </p:nvSpPr>
          <p:spPr>
            <a:xfrm rot="10800000">
              <a:off x="4656851" y="4497715"/>
              <a:ext cx="2244057" cy="986529"/>
            </a:xfrm>
            <a:prstGeom prst="rightArrow">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618180" rtl="0"/>
              <a:endParaRPr lang="en-US" sz="2434" kern="1200">
                <a:solidFill>
                  <a:prstClr val="black"/>
                </a:solidFill>
                <a:latin typeface="Gill Sans MT" panose="020B0502020104020203"/>
              </a:endParaRPr>
            </a:p>
          </p:txBody>
        </p:sp>
        <p:sp>
          <p:nvSpPr>
            <p:cNvPr id="5" name="Rectangle: Rounded Corners 4">
              <a:extLst>
                <a:ext uri="{FF2B5EF4-FFF2-40B4-BE49-F238E27FC236}">
                  <a16:creationId xmlns:a16="http://schemas.microsoft.com/office/drawing/2014/main" id="{7012230D-29B7-47BA-BF39-AA6525EEC648}"/>
                </a:ext>
              </a:extLst>
            </p:cNvPr>
            <p:cNvSpPr/>
            <p:nvPr/>
          </p:nvSpPr>
          <p:spPr>
            <a:xfrm>
              <a:off x="8257221" y="5789205"/>
              <a:ext cx="3010831" cy="128315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18180" rtl="0"/>
              <a:r>
                <a:rPr lang="en-US" sz="2800" kern="1200">
                  <a:solidFill>
                    <a:prstClr val="white"/>
                  </a:solidFill>
                </a:rPr>
                <a:t>State GF support for FDNP</a:t>
              </a:r>
            </a:p>
          </p:txBody>
        </p:sp>
        <p:grpSp>
          <p:nvGrpSpPr>
            <p:cNvPr id="10" name="Group 9">
              <a:extLst>
                <a:ext uri="{FF2B5EF4-FFF2-40B4-BE49-F238E27FC236}">
                  <a16:creationId xmlns:a16="http://schemas.microsoft.com/office/drawing/2014/main" id="{A56976D0-9AD3-438C-B442-F24435FCE65A}"/>
                </a:ext>
              </a:extLst>
            </p:cNvPr>
            <p:cNvGrpSpPr/>
            <p:nvPr/>
          </p:nvGrpSpPr>
          <p:grpSpPr>
            <a:xfrm>
              <a:off x="6888703" y="4284821"/>
              <a:ext cx="2790377" cy="1260363"/>
              <a:chOff x="1316724" y="19764"/>
              <a:chExt cx="1500560" cy="1050344"/>
            </a:xfrm>
          </p:grpSpPr>
          <p:sp>
            <p:nvSpPr>
              <p:cNvPr id="11" name="Rectangle: Rounded Corners 10">
                <a:extLst>
                  <a:ext uri="{FF2B5EF4-FFF2-40B4-BE49-F238E27FC236}">
                    <a16:creationId xmlns:a16="http://schemas.microsoft.com/office/drawing/2014/main" id="{2049E630-1329-4D76-AB8C-BFB59B05A088}"/>
                  </a:ext>
                </a:extLst>
              </p:cNvPr>
              <p:cNvSpPr/>
              <p:nvPr/>
            </p:nvSpPr>
            <p:spPr>
              <a:xfrm>
                <a:off x="1316724" y="19764"/>
                <a:ext cx="1500560" cy="1050344"/>
              </a:xfrm>
              <a:prstGeom prst="roundRect">
                <a:avLst>
                  <a:gd name="adj" fmla="val 1667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a:lstStyle/>
              <a:p>
                <a:pPr algn="l" defTabSz="618180" rtl="0"/>
                <a:endParaRPr lang="en-US" sz="2434" kern="1200">
                  <a:solidFill>
                    <a:prstClr val="white"/>
                  </a:solidFill>
                  <a:latin typeface="Gill Sans MT" panose="020B0502020104020203"/>
                </a:endParaRPr>
              </a:p>
            </p:txBody>
          </p:sp>
          <p:sp>
            <p:nvSpPr>
              <p:cNvPr id="12" name="Rectangle: Rounded Corners 4">
                <a:extLst>
                  <a:ext uri="{FF2B5EF4-FFF2-40B4-BE49-F238E27FC236}">
                    <a16:creationId xmlns:a16="http://schemas.microsoft.com/office/drawing/2014/main" id="{7F80E6CA-FB32-46CA-9E4B-7D3F17189DAD}"/>
                  </a:ext>
                </a:extLst>
              </p:cNvPr>
              <p:cNvSpPr txBox="1"/>
              <p:nvPr/>
            </p:nvSpPr>
            <p:spPr>
              <a:xfrm>
                <a:off x="1368007" y="71047"/>
                <a:ext cx="1397994" cy="9477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089" tIns="139089" rIns="139089" bIns="139089" numCol="1" spcCol="1270" anchor="ctr" anchorCtr="0">
                <a:noAutofit/>
              </a:bodyPr>
              <a:lstStyle/>
              <a:p>
                <a:pPr algn="ctr" defTabSz="1622723" rtl="0">
                  <a:lnSpc>
                    <a:spcPct val="90000"/>
                  </a:lnSpc>
                  <a:spcBef>
                    <a:spcPct val="0"/>
                  </a:spcBef>
                  <a:spcAft>
                    <a:spcPct val="35000"/>
                  </a:spcAft>
                </a:pPr>
                <a:r>
                  <a:rPr lang="en-US" sz="3651" kern="1200">
                    <a:solidFill>
                      <a:prstClr val="white"/>
                    </a:solidFill>
                  </a:rPr>
                  <a:t>USDA</a:t>
                </a:r>
              </a:p>
            </p:txBody>
          </p:sp>
        </p:grpSp>
        <p:sp>
          <p:nvSpPr>
            <p:cNvPr id="13" name="Arrow: Right 12">
              <a:extLst>
                <a:ext uri="{FF2B5EF4-FFF2-40B4-BE49-F238E27FC236}">
                  <a16:creationId xmlns:a16="http://schemas.microsoft.com/office/drawing/2014/main" id="{63CF1CFF-6BE6-46D7-8EE2-BD8A09364320}"/>
                </a:ext>
              </a:extLst>
            </p:cNvPr>
            <p:cNvSpPr/>
            <p:nvPr/>
          </p:nvSpPr>
          <p:spPr>
            <a:xfrm rot="10800000">
              <a:off x="4699461" y="5730990"/>
              <a:ext cx="3557760" cy="98652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18180" rtl="0"/>
              <a:endParaRPr lang="en-US" sz="2434" kern="1200">
                <a:solidFill>
                  <a:prstClr val="black"/>
                </a:solidFill>
                <a:latin typeface="Gill Sans MT" panose="020B0502020104020203"/>
              </a:endParaRPr>
            </a:p>
          </p:txBody>
        </p:sp>
      </p:grpSp>
      <p:grpSp>
        <p:nvGrpSpPr>
          <p:cNvPr id="14" name="Group 13">
            <a:extLst>
              <a:ext uri="{FF2B5EF4-FFF2-40B4-BE49-F238E27FC236}">
                <a16:creationId xmlns:a16="http://schemas.microsoft.com/office/drawing/2014/main" id="{EFA7512B-B786-4F63-9B7E-93EC87917963}"/>
              </a:ext>
            </a:extLst>
          </p:cNvPr>
          <p:cNvGrpSpPr/>
          <p:nvPr/>
        </p:nvGrpSpPr>
        <p:grpSpPr>
          <a:xfrm>
            <a:off x="1292445" y="4416104"/>
            <a:ext cx="3272616" cy="2202129"/>
            <a:chOff x="2572743" y="1199646"/>
            <a:chExt cx="1500560" cy="1050344"/>
          </a:xfrm>
          <a:solidFill>
            <a:srgbClr val="92D050"/>
          </a:solidFill>
        </p:grpSpPr>
        <p:sp>
          <p:nvSpPr>
            <p:cNvPr id="15" name="Rectangle: Rounded Corners 14">
              <a:extLst>
                <a:ext uri="{FF2B5EF4-FFF2-40B4-BE49-F238E27FC236}">
                  <a16:creationId xmlns:a16="http://schemas.microsoft.com/office/drawing/2014/main" id="{CC1DF461-A188-41E7-9862-170A8169833D}"/>
                </a:ext>
              </a:extLst>
            </p:cNvPr>
            <p:cNvSpPr/>
            <p:nvPr/>
          </p:nvSpPr>
          <p:spPr>
            <a:xfrm>
              <a:off x="2572743" y="1199646"/>
              <a:ext cx="1500560" cy="1050344"/>
            </a:xfrm>
            <a:prstGeom prst="roundRect">
              <a:avLst>
                <a:gd name="adj" fmla="val 16670"/>
              </a:avLst>
            </a:prstGeom>
            <a:grpFill/>
          </p:spPr>
          <p:style>
            <a:lnRef idx="0">
              <a:schemeClr val="lt1">
                <a:hueOff val="0"/>
                <a:satOff val="0"/>
                <a:lumOff val="0"/>
                <a:alphaOff val="0"/>
              </a:schemeClr>
            </a:lnRef>
            <a:fillRef idx="3">
              <a:schemeClr val="accent5">
                <a:hueOff val="-842315"/>
                <a:satOff val="-3972"/>
                <a:lumOff val="980"/>
                <a:alphaOff val="0"/>
              </a:schemeClr>
            </a:fillRef>
            <a:effectRef idx="3">
              <a:schemeClr val="accent5">
                <a:hueOff val="-842315"/>
                <a:satOff val="-3972"/>
                <a:lumOff val="980"/>
                <a:alphaOff val="0"/>
              </a:schemeClr>
            </a:effectRef>
            <a:fontRef idx="minor">
              <a:schemeClr val="lt1"/>
            </a:fontRef>
          </p:style>
          <p:txBody>
            <a:bodyPr/>
            <a:lstStyle/>
            <a:p>
              <a:pPr algn="l" defTabSz="618180" rtl="0"/>
              <a:endParaRPr lang="en-US" sz="2434" kern="1200">
                <a:solidFill>
                  <a:prstClr val="white"/>
                </a:solidFill>
                <a:latin typeface="Gill Sans MT" panose="020B0502020104020203"/>
              </a:endParaRPr>
            </a:p>
          </p:txBody>
        </p:sp>
        <p:sp>
          <p:nvSpPr>
            <p:cNvPr id="16" name="Rectangle: Rounded Corners 4">
              <a:extLst>
                <a:ext uri="{FF2B5EF4-FFF2-40B4-BE49-F238E27FC236}">
                  <a16:creationId xmlns:a16="http://schemas.microsoft.com/office/drawing/2014/main" id="{554344E2-D329-4CEA-9E99-3F329C3B7C7C}"/>
                </a:ext>
              </a:extLst>
            </p:cNvPr>
            <p:cNvSpPr txBox="1"/>
            <p:nvPr/>
          </p:nvSpPr>
          <p:spPr>
            <a:xfrm>
              <a:off x="2624026" y="1250929"/>
              <a:ext cx="1397994" cy="9477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089" tIns="139089" rIns="139089" bIns="139089" numCol="1" spcCol="1270" anchor="ctr" anchorCtr="0">
              <a:noAutofit/>
            </a:bodyPr>
            <a:lstStyle/>
            <a:p>
              <a:pPr algn="ctr" defTabSz="1622723" rtl="0">
                <a:lnSpc>
                  <a:spcPct val="90000"/>
                </a:lnSpc>
                <a:spcBef>
                  <a:spcPct val="0"/>
                </a:spcBef>
                <a:spcAft>
                  <a:spcPct val="35000"/>
                </a:spcAft>
              </a:pPr>
              <a:r>
                <a:rPr lang="en-US" sz="4868" kern="1200">
                  <a:solidFill>
                    <a:prstClr val="white"/>
                  </a:solidFill>
                </a:rPr>
                <a:t>OHA</a:t>
              </a:r>
            </a:p>
          </p:txBody>
        </p:sp>
      </p:grpSp>
    </p:spTree>
    <p:extLst>
      <p:ext uri="{BB962C8B-B14F-4D97-AF65-F5344CB8AC3E}">
        <p14:creationId xmlns:p14="http://schemas.microsoft.com/office/powerpoint/2010/main" val="43860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DBCE-1885-4E53-A20E-27AF91D580BE}"/>
              </a:ext>
            </a:extLst>
          </p:cNvPr>
          <p:cNvSpPr>
            <a:spLocks noGrp="1"/>
          </p:cNvSpPr>
          <p:nvPr>
            <p:ph type="title"/>
          </p:nvPr>
        </p:nvSpPr>
        <p:spPr/>
        <p:txBody>
          <a:bodyPr/>
          <a:lstStyle/>
          <a:p>
            <a:r>
              <a:rPr lang="en-US" cap="none"/>
              <a:t>Other funding</a:t>
            </a:r>
          </a:p>
        </p:txBody>
      </p:sp>
      <p:graphicFrame>
        <p:nvGraphicFramePr>
          <p:cNvPr id="4" name="Content Placeholder 3">
            <a:extLst>
              <a:ext uri="{FF2B5EF4-FFF2-40B4-BE49-F238E27FC236}">
                <a16:creationId xmlns:a16="http://schemas.microsoft.com/office/drawing/2014/main" id="{47B5858A-22F3-4248-AB3F-A25B44EDFBC8}"/>
              </a:ext>
            </a:extLst>
          </p:cNvPr>
          <p:cNvGraphicFramePr>
            <a:graphicFrameLocks noGrp="1"/>
          </p:cNvGraphicFramePr>
          <p:nvPr>
            <p:ph idx="1"/>
            <p:extLst>
              <p:ext uri="{D42A27DB-BD31-4B8C-83A1-F6EECF244321}">
                <p14:modId xmlns:p14="http://schemas.microsoft.com/office/powerpoint/2010/main" val="2705682582"/>
              </p:ext>
            </p:extLst>
          </p:nvPr>
        </p:nvGraphicFramePr>
        <p:xfrm>
          <a:off x="1765300" y="4010025"/>
          <a:ext cx="10461627" cy="4664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a:extLst>
              <a:ext uri="{FF2B5EF4-FFF2-40B4-BE49-F238E27FC236}">
                <a16:creationId xmlns:a16="http://schemas.microsoft.com/office/drawing/2014/main" id="{181F8AF6-7D5B-9AB2-B5E3-37783E05A2FF}"/>
              </a:ext>
            </a:extLst>
          </p:cNvPr>
          <p:cNvGrpSpPr/>
          <p:nvPr/>
        </p:nvGrpSpPr>
        <p:grpSpPr>
          <a:xfrm rot="19938137">
            <a:off x="6369193" y="3323054"/>
            <a:ext cx="5004041" cy="1698748"/>
            <a:chOff x="6642100" y="5457825"/>
            <a:chExt cx="5004041" cy="1698748"/>
          </a:xfrm>
        </p:grpSpPr>
        <p:sp>
          <p:nvSpPr>
            <p:cNvPr id="6" name="Arrow: Right 5">
              <a:extLst>
                <a:ext uri="{FF2B5EF4-FFF2-40B4-BE49-F238E27FC236}">
                  <a16:creationId xmlns:a16="http://schemas.microsoft.com/office/drawing/2014/main" id="{9DBD7705-75D1-43D6-A476-AD7D646C5A8C}"/>
                </a:ext>
              </a:extLst>
            </p:cNvPr>
            <p:cNvSpPr/>
            <p:nvPr/>
          </p:nvSpPr>
          <p:spPr>
            <a:xfrm rot="10800000">
              <a:off x="6642100" y="5762625"/>
              <a:ext cx="2008694" cy="98652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18180" rtl="0"/>
              <a:endParaRPr lang="en-US" sz="2434" kern="1200">
                <a:solidFill>
                  <a:prstClr val="black"/>
                </a:solidFill>
                <a:latin typeface="Gill Sans MT" panose="020B0502020104020203"/>
              </a:endParaRPr>
            </a:p>
          </p:txBody>
        </p:sp>
        <p:sp>
          <p:nvSpPr>
            <p:cNvPr id="5" name="Rectangle: Rounded Corners 4">
              <a:extLst>
                <a:ext uri="{FF2B5EF4-FFF2-40B4-BE49-F238E27FC236}">
                  <a16:creationId xmlns:a16="http://schemas.microsoft.com/office/drawing/2014/main" id="{7012230D-29B7-47BA-BF39-AA6525EEC648}"/>
                </a:ext>
              </a:extLst>
            </p:cNvPr>
            <p:cNvSpPr/>
            <p:nvPr/>
          </p:nvSpPr>
          <p:spPr>
            <a:xfrm>
              <a:off x="8623300" y="5457825"/>
              <a:ext cx="3022841" cy="16987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18180" rtl="0"/>
              <a:r>
                <a:rPr lang="en-US" sz="4868" kern="1200">
                  <a:solidFill>
                    <a:prstClr val="white"/>
                  </a:solidFill>
                </a:rPr>
                <a:t>Formula rebates</a:t>
              </a:r>
            </a:p>
          </p:txBody>
        </p:sp>
      </p:grpSp>
      <p:grpSp>
        <p:nvGrpSpPr>
          <p:cNvPr id="3" name="Group 2">
            <a:extLst>
              <a:ext uri="{FF2B5EF4-FFF2-40B4-BE49-F238E27FC236}">
                <a16:creationId xmlns:a16="http://schemas.microsoft.com/office/drawing/2014/main" id="{F38E0859-FF27-1524-DD16-FF46A88138B6}"/>
              </a:ext>
            </a:extLst>
          </p:cNvPr>
          <p:cNvGrpSpPr/>
          <p:nvPr/>
        </p:nvGrpSpPr>
        <p:grpSpPr>
          <a:xfrm>
            <a:off x="6794500" y="5915025"/>
            <a:ext cx="6611201" cy="2787534"/>
            <a:chOff x="4656851" y="4284821"/>
            <a:chExt cx="6611201" cy="2787534"/>
          </a:xfrm>
        </p:grpSpPr>
        <p:sp>
          <p:nvSpPr>
            <p:cNvPr id="7" name="Arrow: Right 6">
              <a:extLst>
                <a:ext uri="{FF2B5EF4-FFF2-40B4-BE49-F238E27FC236}">
                  <a16:creationId xmlns:a16="http://schemas.microsoft.com/office/drawing/2014/main" id="{84A37CFC-0478-8DB9-4952-7E6ABCF32207}"/>
                </a:ext>
              </a:extLst>
            </p:cNvPr>
            <p:cNvSpPr/>
            <p:nvPr/>
          </p:nvSpPr>
          <p:spPr>
            <a:xfrm rot="10800000">
              <a:off x="4656851" y="4497715"/>
              <a:ext cx="2244057" cy="986529"/>
            </a:xfrm>
            <a:prstGeom prst="rightArrow">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618180" rtl="0"/>
              <a:endParaRPr lang="en-US" sz="2434" kern="1200">
                <a:solidFill>
                  <a:prstClr val="black"/>
                </a:solidFill>
                <a:latin typeface="Gill Sans MT" panose="020B0502020104020203"/>
              </a:endParaRPr>
            </a:p>
          </p:txBody>
        </p:sp>
        <p:sp>
          <p:nvSpPr>
            <p:cNvPr id="8" name="Rectangle: Rounded Corners 7">
              <a:extLst>
                <a:ext uri="{FF2B5EF4-FFF2-40B4-BE49-F238E27FC236}">
                  <a16:creationId xmlns:a16="http://schemas.microsoft.com/office/drawing/2014/main" id="{B5D3D65C-6898-DD23-09EB-ECB74CA75BCA}"/>
                </a:ext>
              </a:extLst>
            </p:cNvPr>
            <p:cNvSpPr/>
            <p:nvPr/>
          </p:nvSpPr>
          <p:spPr>
            <a:xfrm>
              <a:off x="8257221" y="5789205"/>
              <a:ext cx="3010831" cy="128315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18180" rtl="0"/>
              <a:r>
                <a:rPr lang="en-US" sz="2800" kern="1200">
                  <a:solidFill>
                    <a:prstClr val="white"/>
                  </a:solidFill>
                </a:rPr>
                <a:t>State GF support for FDNP</a:t>
              </a:r>
            </a:p>
          </p:txBody>
        </p:sp>
        <p:grpSp>
          <p:nvGrpSpPr>
            <p:cNvPr id="10" name="Group 9">
              <a:extLst>
                <a:ext uri="{FF2B5EF4-FFF2-40B4-BE49-F238E27FC236}">
                  <a16:creationId xmlns:a16="http://schemas.microsoft.com/office/drawing/2014/main" id="{D84AF3CA-6343-773D-05F4-18008793D2A2}"/>
                </a:ext>
              </a:extLst>
            </p:cNvPr>
            <p:cNvGrpSpPr/>
            <p:nvPr/>
          </p:nvGrpSpPr>
          <p:grpSpPr>
            <a:xfrm>
              <a:off x="6888703" y="4284821"/>
              <a:ext cx="2790377" cy="1260363"/>
              <a:chOff x="1316724" y="19764"/>
              <a:chExt cx="1500560" cy="1050344"/>
            </a:xfrm>
          </p:grpSpPr>
          <p:sp>
            <p:nvSpPr>
              <p:cNvPr id="12" name="Rectangle: Rounded Corners 11">
                <a:extLst>
                  <a:ext uri="{FF2B5EF4-FFF2-40B4-BE49-F238E27FC236}">
                    <a16:creationId xmlns:a16="http://schemas.microsoft.com/office/drawing/2014/main" id="{51A71272-B071-0163-E646-041D5841F08B}"/>
                  </a:ext>
                </a:extLst>
              </p:cNvPr>
              <p:cNvSpPr/>
              <p:nvPr/>
            </p:nvSpPr>
            <p:spPr>
              <a:xfrm>
                <a:off x="1316724" y="19764"/>
                <a:ext cx="1500560" cy="1050344"/>
              </a:xfrm>
              <a:prstGeom prst="roundRect">
                <a:avLst>
                  <a:gd name="adj" fmla="val 1667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a:lstStyle/>
              <a:p>
                <a:pPr algn="l" defTabSz="618180" rtl="0"/>
                <a:endParaRPr lang="en-US" sz="2434" kern="1200">
                  <a:solidFill>
                    <a:prstClr val="white"/>
                  </a:solidFill>
                  <a:latin typeface="Gill Sans MT" panose="020B0502020104020203"/>
                </a:endParaRPr>
              </a:p>
            </p:txBody>
          </p:sp>
          <p:sp>
            <p:nvSpPr>
              <p:cNvPr id="13" name="Rectangle: Rounded Corners 4">
                <a:extLst>
                  <a:ext uri="{FF2B5EF4-FFF2-40B4-BE49-F238E27FC236}">
                    <a16:creationId xmlns:a16="http://schemas.microsoft.com/office/drawing/2014/main" id="{6D0B8745-1246-3972-AE0B-CC5518D03BA5}"/>
                  </a:ext>
                </a:extLst>
              </p:cNvPr>
              <p:cNvSpPr txBox="1"/>
              <p:nvPr/>
            </p:nvSpPr>
            <p:spPr>
              <a:xfrm>
                <a:off x="1368007" y="71047"/>
                <a:ext cx="1397994" cy="9477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089" tIns="139089" rIns="139089" bIns="139089" numCol="1" spcCol="1270" anchor="ctr" anchorCtr="0">
                <a:noAutofit/>
              </a:bodyPr>
              <a:lstStyle/>
              <a:p>
                <a:pPr algn="ctr" defTabSz="1622723" rtl="0">
                  <a:lnSpc>
                    <a:spcPct val="90000"/>
                  </a:lnSpc>
                  <a:spcBef>
                    <a:spcPct val="0"/>
                  </a:spcBef>
                  <a:spcAft>
                    <a:spcPct val="35000"/>
                  </a:spcAft>
                </a:pPr>
                <a:r>
                  <a:rPr lang="en-US" sz="3651" kern="1200">
                    <a:solidFill>
                      <a:prstClr val="white"/>
                    </a:solidFill>
                  </a:rPr>
                  <a:t>USDA</a:t>
                </a:r>
              </a:p>
            </p:txBody>
          </p:sp>
        </p:grpSp>
        <p:sp>
          <p:nvSpPr>
            <p:cNvPr id="11" name="Arrow: Right 10">
              <a:extLst>
                <a:ext uri="{FF2B5EF4-FFF2-40B4-BE49-F238E27FC236}">
                  <a16:creationId xmlns:a16="http://schemas.microsoft.com/office/drawing/2014/main" id="{589A33C2-56D5-AE18-97ED-F2FCE6202570}"/>
                </a:ext>
              </a:extLst>
            </p:cNvPr>
            <p:cNvSpPr/>
            <p:nvPr/>
          </p:nvSpPr>
          <p:spPr>
            <a:xfrm rot="10800000">
              <a:off x="4699461" y="5730990"/>
              <a:ext cx="3557760" cy="98652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618180" rtl="0"/>
              <a:endParaRPr lang="en-US" sz="2434" kern="1200">
                <a:solidFill>
                  <a:prstClr val="black"/>
                </a:solidFill>
                <a:latin typeface="Gill Sans MT" panose="020B0502020104020203"/>
              </a:endParaRPr>
            </a:p>
          </p:txBody>
        </p:sp>
      </p:grpSp>
    </p:spTree>
    <p:extLst>
      <p:ext uri="{BB962C8B-B14F-4D97-AF65-F5344CB8AC3E}">
        <p14:creationId xmlns:p14="http://schemas.microsoft.com/office/powerpoint/2010/main" val="6997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2D9A34AB-4426-6B0E-0C1E-BCF82E17E921}"/>
              </a:ext>
            </a:extLst>
          </p:cNvPr>
          <p:cNvGraphicFramePr/>
          <p:nvPr>
            <p:extLst>
              <p:ext uri="{D42A27DB-BD31-4B8C-83A1-F6EECF244321}">
                <p14:modId xmlns:p14="http://schemas.microsoft.com/office/powerpoint/2010/main" val="2670781180"/>
              </p:ext>
            </p:extLst>
          </p:nvPr>
        </p:nvGraphicFramePr>
        <p:xfrm>
          <a:off x="1220926" y="2644648"/>
          <a:ext cx="14042747" cy="7802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92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D55D-03A6-6A13-B97B-E259B12AD871}"/>
              </a:ext>
            </a:extLst>
          </p:cNvPr>
          <p:cNvSpPr>
            <a:spLocks noGrp="1"/>
          </p:cNvSpPr>
          <p:nvPr>
            <p:ph type="title"/>
          </p:nvPr>
        </p:nvSpPr>
        <p:spPr/>
        <p:txBody>
          <a:bodyPr vert="horz" lIns="91440" tIns="45720" rIns="91440" bIns="45720" rtlCol="0" anchor="t">
            <a:normAutofit/>
          </a:bodyPr>
          <a:lstStyle/>
          <a:p>
            <a:r>
              <a:rPr lang="en-US"/>
              <a:t>Caseload Tiers</a:t>
            </a:r>
          </a:p>
        </p:txBody>
      </p:sp>
      <p:grpSp>
        <p:nvGrpSpPr>
          <p:cNvPr id="28" name="Group 27">
            <a:extLst>
              <a:ext uri="{FF2B5EF4-FFF2-40B4-BE49-F238E27FC236}">
                <a16:creationId xmlns:a16="http://schemas.microsoft.com/office/drawing/2014/main" id="{53D45472-115E-A794-8A2A-9618843975DB}"/>
              </a:ext>
            </a:extLst>
          </p:cNvPr>
          <p:cNvGrpSpPr/>
          <p:nvPr/>
        </p:nvGrpSpPr>
        <p:grpSpPr>
          <a:xfrm>
            <a:off x="622300" y="3095625"/>
            <a:ext cx="15392400" cy="7137783"/>
            <a:chOff x="1528259" y="2867025"/>
            <a:chExt cx="13428121" cy="7290183"/>
          </a:xfrm>
        </p:grpSpPr>
        <p:sp>
          <p:nvSpPr>
            <p:cNvPr id="29" name="Freeform: Shape 28">
              <a:extLst>
                <a:ext uri="{FF2B5EF4-FFF2-40B4-BE49-F238E27FC236}">
                  <a16:creationId xmlns:a16="http://schemas.microsoft.com/office/drawing/2014/main" id="{07F7DB3C-CEDA-4768-35F5-8FE5DFF20D0B}"/>
                </a:ext>
              </a:extLst>
            </p:cNvPr>
            <p:cNvSpPr/>
            <p:nvPr/>
          </p:nvSpPr>
          <p:spPr>
            <a:xfrm>
              <a:off x="1528259" y="2867025"/>
              <a:ext cx="10742497" cy="1603840"/>
            </a:xfrm>
            <a:custGeom>
              <a:avLst/>
              <a:gdLst>
                <a:gd name="connsiteX0" fmla="*/ 0 w 10742497"/>
                <a:gd name="connsiteY0" fmla="*/ 160384 h 1603840"/>
                <a:gd name="connsiteX1" fmla="*/ 160384 w 10742497"/>
                <a:gd name="connsiteY1" fmla="*/ 0 h 1603840"/>
                <a:gd name="connsiteX2" fmla="*/ 10582113 w 10742497"/>
                <a:gd name="connsiteY2" fmla="*/ 0 h 1603840"/>
                <a:gd name="connsiteX3" fmla="*/ 10742497 w 10742497"/>
                <a:gd name="connsiteY3" fmla="*/ 160384 h 1603840"/>
                <a:gd name="connsiteX4" fmla="*/ 10742497 w 10742497"/>
                <a:gd name="connsiteY4" fmla="*/ 1443456 h 1603840"/>
                <a:gd name="connsiteX5" fmla="*/ 10582113 w 10742497"/>
                <a:gd name="connsiteY5" fmla="*/ 1603840 h 1603840"/>
                <a:gd name="connsiteX6" fmla="*/ 160384 w 10742497"/>
                <a:gd name="connsiteY6" fmla="*/ 1603840 h 1603840"/>
                <a:gd name="connsiteX7" fmla="*/ 0 w 10742497"/>
                <a:gd name="connsiteY7" fmla="*/ 1443456 h 1603840"/>
                <a:gd name="connsiteX8" fmla="*/ 0 w 10742497"/>
                <a:gd name="connsiteY8" fmla="*/ 160384 h 160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2497" h="1603840">
                  <a:moveTo>
                    <a:pt x="0" y="160384"/>
                  </a:moveTo>
                  <a:cubicBezTo>
                    <a:pt x="0" y="71806"/>
                    <a:pt x="71806" y="0"/>
                    <a:pt x="160384" y="0"/>
                  </a:cubicBezTo>
                  <a:lnTo>
                    <a:pt x="10582113" y="0"/>
                  </a:lnTo>
                  <a:cubicBezTo>
                    <a:pt x="10670691" y="0"/>
                    <a:pt x="10742497" y="71806"/>
                    <a:pt x="10742497" y="160384"/>
                  </a:cubicBezTo>
                  <a:lnTo>
                    <a:pt x="10742497" y="1443456"/>
                  </a:lnTo>
                  <a:cubicBezTo>
                    <a:pt x="10742497" y="1532034"/>
                    <a:pt x="10670691" y="1603840"/>
                    <a:pt x="10582113" y="1603840"/>
                  </a:cubicBezTo>
                  <a:lnTo>
                    <a:pt x="160384" y="1603840"/>
                  </a:lnTo>
                  <a:cubicBezTo>
                    <a:pt x="71806" y="1603840"/>
                    <a:pt x="0" y="1532034"/>
                    <a:pt x="0" y="1443456"/>
                  </a:cubicBezTo>
                  <a:lnTo>
                    <a:pt x="0" y="16038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1275" tIns="161275" rIns="1933519" bIns="161275" numCol="1" spcCol="1270" anchor="ctr" anchorCtr="0">
              <a:noAutofit/>
            </a:bodyPr>
            <a:lstStyle/>
            <a:p>
              <a:pPr marL="0" lvl="0" indent="0" algn="l" defTabSz="1333500">
                <a:lnSpc>
                  <a:spcPct val="90000"/>
                </a:lnSpc>
                <a:spcBef>
                  <a:spcPct val="0"/>
                </a:spcBef>
                <a:spcAft>
                  <a:spcPct val="35000"/>
                </a:spcAft>
                <a:buNone/>
              </a:pPr>
              <a:r>
                <a:rPr lang="en-US" sz="3200" kern="1200"/>
                <a:t>Tier 1 – Caseload equal to or greater than 5,000			No additional funding</a:t>
              </a:r>
              <a:r>
                <a:rPr lang="en-US" sz="3000" kern="1200"/>
                <a:t>	</a:t>
              </a:r>
            </a:p>
          </p:txBody>
        </p:sp>
        <p:sp>
          <p:nvSpPr>
            <p:cNvPr id="30" name="Freeform: Shape 29">
              <a:extLst>
                <a:ext uri="{FF2B5EF4-FFF2-40B4-BE49-F238E27FC236}">
                  <a16:creationId xmlns:a16="http://schemas.microsoft.com/office/drawing/2014/main" id="{02D6FD83-3DAD-7314-B132-852D2307EE66}"/>
                </a:ext>
              </a:extLst>
            </p:cNvPr>
            <p:cNvSpPr/>
            <p:nvPr/>
          </p:nvSpPr>
          <p:spPr>
            <a:xfrm>
              <a:off x="2427943" y="4762472"/>
              <a:ext cx="10742497" cy="1603840"/>
            </a:xfrm>
            <a:custGeom>
              <a:avLst/>
              <a:gdLst>
                <a:gd name="connsiteX0" fmla="*/ 0 w 10742497"/>
                <a:gd name="connsiteY0" fmla="*/ 160384 h 1603840"/>
                <a:gd name="connsiteX1" fmla="*/ 160384 w 10742497"/>
                <a:gd name="connsiteY1" fmla="*/ 0 h 1603840"/>
                <a:gd name="connsiteX2" fmla="*/ 10582113 w 10742497"/>
                <a:gd name="connsiteY2" fmla="*/ 0 h 1603840"/>
                <a:gd name="connsiteX3" fmla="*/ 10742497 w 10742497"/>
                <a:gd name="connsiteY3" fmla="*/ 160384 h 1603840"/>
                <a:gd name="connsiteX4" fmla="*/ 10742497 w 10742497"/>
                <a:gd name="connsiteY4" fmla="*/ 1443456 h 1603840"/>
                <a:gd name="connsiteX5" fmla="*/ 10582113 w 10742497"/>
                <a:gd name="connsiteY5" fmla="*/ 1603840 h 1603840"/>
                <a:gd name="connsiteX6" fmla="*/ 160384 w 10742497"/>
                <a:gd name="connsiteY6" fmla="*/ 1603840 h 1603840"/>
                <a:gd name="connsiteX7" fmla="*/ 0 w 10742497"/>
                <a:gd name="connsiteY7" fmla="*/ 1443456 h 1603840"/>
                <a:gd name="connsiteX8" fmla="*/ 0 w 10742497"/>
                <a:gd name="connsiteY8" fmla="*/ 160384 h 160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2497" h="1603840">
                  <a:moveTo>
                    <a:pt x="0" y="160384"/>
                  </a:moveTo>
                  <a:cubicBezTo>
                    <a:pt x="0" y="71806"/>
                    <a:pt x="71806" y="0"/>
                    <a:pt x="160384" y="0"/>
                  </a:cubicBezTo>
                  <a:lnTo>
                    <a:pt x="10582113" y="0"/>
                  </a:lnTo>
                  <a:cubicBezTo>
                    <a:pt x="10670691" y="0"/>
                    <a:pt x="10742497" y="71806"/>
                    <a:pt x="10742497" y="160384"/>
                  </a:cubicBezTo>
                  <a:lnTo>
                    <a:pt x="10742497" y="1443456"/>
                  </a:lnTo>
                  <a:cubicBezTo>
                    <a:pt x="10742497" y="1532034"/>
                    <a:pt x="10670691" y="1603840"/>
                    <a:pt x="10582113" y="1603840"/>
                  </a:cubicBezTo>
                  <a:lnTo>
                    <a:pt x="160384" y="1603840"/>
                  </a:lnTo>
                  <a:cubicBezTo>
                    <a:pt x="71806" y="1603840"/>
                    <a:pt x="0" y="1532034"/>
                    <a:pt x="0" y="1443456"/>
                  </a:cubicBezTo>
                  <a:lnTo>
                    <a:pt x="0" y="160384"/>
                  </a:lnTo>
                  <a:close/>
                </a:path>
              </a:pathLst>
            </a:custGeom>
            <a:solidFill>
              <a:schemeClr val="accent4"/>
            </a:solidFill>
          </p:spPr>
          <p:style>
            <a:lnRef idx="0">
              <a:schemeClr val="lt1">
                <a:hueOff val="0"/>
                <a:satOff val="0"/>
                <a:lumOff val="0"/>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spcFirstLastPara="0" vert="horz" wrap="square" lIns="161275" tIns="161275" rIns="2103455" bIns="161275" numCol="1" spcCol="1270" anchor="ctr" anchorCtr="0">
              <a:noAutofit/>
            </a:bodyPr>
            <a:lstStyle/>
            <a:p>
              <a:pPr marL="0" lvl="0" indent="0" algn="l" defTabSz="1333500">
                <a:lnSpc>
                  <a:spcPct val="90000"/>
                </a:lnSpc>
                <a:spcBef>
                  <a:spcPct val="0"/>
                </a:spcBef>
                <a:spcAft>
                  <a:spcPct val="35000"/>
                </a:spcAft>
                <a:buNone/>
              </a:pPr>
              <a:r>
                <a:rPr lang="en-US" sz="3200" kern="1200"/>
                <a:t>Tier 2 – Caseload greater than 1,500 and &lt;5,000			No additional funding</a:t>
              </a:r>
              <a:r>
                <a:rPr lang="en-US" sz="3000" kern="1200"/>
                <a:t>	</a:t>
              </a:r>
            </a:p>
          </p:txBody>
        </p:sp>
        <p:sp>
          <p:nvSpPr>
            <p:cNvPr id="31" name="Freeform: Shape 30">
              <a:extLst>
                <a:ext uri="{FF2B5EF4-FFF2-40B4-BE49-F238E27FC236}">
                  <a16:creationId xmlns:a16="http://schemas.microsoft.com/office/drawing/2014/main" id="{2344C5CA-2132-BFA7-944E-A48913D2EA06}"/>
                </a:ext>
              </a:extLst>
            </p:cNvPr>
            <p:cNvSpPr/>
            <p:nvPr/>
          </p:nvSpPr>
          <p:spPr>
            <a:xfrm>
              <a:off x="3314199" y="6657920"/>
              <a:ext cx="10742497" cy="1603840"/>
            </a:xfrm>
            <a:custGeom>
              <a:avLst/>
              <a:gdLst>
                <a:gd name="connsiteX0" fmla="*/ 0 w 10742497"/>
                <a:gd name="connsiteY0" fmla="*/ 160384 h 1603840"/>
                <a:gd name="connsiteX1" fmla="*/ 160384 w 10742497"/>
                <a:gd name="connsiteY1" fmla="*/ 0 h 1603840"/>
                <a:gd name="connsiteX2" fmla="*/ 10582113 w 10742497"/>
                <a:gd name="connsiteY2" fmla="*/ 0 h 1603840"/>
                <a:gd name="connsiteX3" fmla="*/ 10742497 w 10742497"/>
                <a:gd name="connsiteY3" fmla="*/ 160384 h 1603840"/>
                <a:gd name="connsiteX4" fmla="*/ 10742497 w 10742497"/>
                <a:gd name="connsiteY4" fmla="*/ 1443456 h 1603840"/>
                <a:gd name="connsiteX5" fmla="*/ 10582113 w 10742497"/>
                <a:gd name="connsiteY5" fmla="*/ 1603840 h 1603840"/>
                <a:gd name="connsiteX6" fmla="*/ 160384 w 10742497"/>
                <a:gd name="connsiteY6" fmla="*/ 1603840 h 1603840"/>
                <a:gd name="connsiteX7" fmla="*/ 0 w 10742497"/>
                <a:gd name="connsiteY7" fmla="*/ 1443456 h 1603840"/>
                <a:gd name="connsiteX8" fmla="*/ 0 w 10742497"/>
                <a:gd name="connsiteY8" fmla="*/ 160384 h 160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2497" h="1603840">
                  <a:moveTo>
                    <a:pt x="0" y="160384"/>
                  </a:moveTo>
                  <a:cubicBezTo>
                    <a:pt x="0" y="71806"/>
                    <a:pt x="71806" y="0"/>
                    <a:pt x="160384" y="0"/>
                  </a:cubicBezTo>
                  <a:lnTo>
                    <a:pt x="10582113" y="0"/>
                  </a:lnTo>
                  <a:cubicBezTo>
                    <a:pt x="10670691" y="0"/>
                    <a:pt x="10742497" y="71806"/>
                    <a:pt x="10742497" y="160384"/>
                  </a:cubicBezTo>
                  <a:lnTo>
                    <a:pt x="10742497" y="1443456"/>
                  </a:lnTo>
                  <a:cubicBezTo>
                    <a:pt x="10742497" y="1532034"/>
                    <a:pt x="10670691" y="1603840"/>
                    <a:pt x="10582113" y="1603840"/>
                  </a:cubicBezTo>
                  <a:lnTo>
                    <a:pt x="160384" y="1603840"/>
                  </a:lnTo>
                  <a:cubicBezTo>
                    <a:pt x="71806" y="1603840"/>
                    <a:pt x="0" y="1532034"/>
                    <a:pt x="0" y="1443456"/>
                  </a:cubicBezTo>
                  <a:lnTo>
                    <a:pt x="0" y="160384"/>
                  </a:lnTo>
                  <a:close/>
                </a:path>
              </a:pathLst>
            </a:custGeom>
            <a:solidFill>
              <a:schemeClr val="accent5">
                <a:lumMod val="75000"/>
              </a:schemeClr>
            </a:solidFill>
          </p:spPr>
          <p:style>
            <a:lnRef idx="0">
              <a:schemeClr val="lt1">
                <a:hueOff val="0"/>
                <a:satOff val="0"/>
                <a:lumOff val="0"/>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spcFirstLastPara="0" vert="horz" wrap="square" lIns="161275" tIns="161275" rIns="2090027" bIns="161275" numCol="1" spcCol="1270" anchor="ctr" anchorCtr="0">
              <a:noAutofit/>
            </a:bodyPr>
            <a:lstStyle/>
            <a:p>
              <a:pPr marL="0" lvl="0" indent="0" algn="l" defTabSz="1333500">
                <a:lnSpc>
                  <a:spcPct val="90000"/>
                </a:lnSpc>
                <a:spcBef>
                  <a:spcPct val="0"/>
                </a:spcBef>
                <a:spcAft>
                  <a:spcPct val="35000"/>
                </a:spcAft>
                <a:buNone/>
              </a:pPr>
              <a:r>
                <a:rPr lang="en-US" sz="3200" kern="1200"/>
                <a:t>Tier 3 – Caseload greater than 1,000 and ≤1,500			$11,000 additional funding per year</a:t>
              </a:r>
              <a:r>
                <a:rPr lang="en-US" sz="3000" kern="1200"/>
                <a:t>	</a:t>
              </a:r>
            </a:p>
          </p:txBody>
        </p:sp>
        <p:sp>
          <p:nvSpPr>
            <p:cNvPr id="32" name="Freeform: Shape 31">
              <a:extLst>
                <a:ext uri="{FF2B5EF4-FFF2-40B4-BE49-F238E27FC236}">
                  <a16:creationId xmlns:a16="http://schemas.microsoft.com/office/drawing/2014/main" id="{610663C1-C580-9B72-0F37-8CC3EC23CD8D}"/>
                </a:ext>
              </a:extLst>
            </p:cNvPr>
            <p:cNvSpPr/>
            <p:nvPr/>
          </p:nvSpPr>
          <p:spPr>
            <a:xfrm>
              <a:off x="4213883" y="8553368"/>
              <a:ext cx="10742497" cy="1603840"/>
            </a:xfrm>
            <a:custGeom>
              <a:avLst/>
              <a:gdLst>
                <a:gd name="connsiteX0" fmla="*/ 0 w 10742497"/>
                <a:gd name="connsiteY0" fmla="*/ 160384 h 1603840"/>
                <a:gd name="connsiteX1" fmla="*/ 160384 w 10742497"/>
                <a:gd name="connsiteY1" fmla="*/ 0 h 1603840"/>
                <a:gd name="connsiteX2" fmla="*/ 10582113 w 10742497"/>
                <a:gd name="connsiteY2" fmla="*/ 0 h 1603840"/>
                <a:gd name="connsiteX3" fmla="*/ 10742497 w 10742497"/>
                <a:gd name="connsiteY3" fmla="*/ 160384 h 1603840"/>
                <a:gd name="connsiteX4" fmla="*/ 10742497 w 10742497"/>
                <a:gd name="connsiteY4" fmla="*/ 1443456 h 1603840"/>
                <a:gd name="connsiteX5" fmla="*/ 10582113 w 10742497"/>
                <a:gd name="connsiteY5" fmla="*/ 1603840 h 1603840"/>
                <a:gd name="connsiteX6" fmla="*/ 160384 w 10742497"/>
                <a:gd name="connsiteY6" fmla="*/ 1603840 h 1603840"/>
                <a:gd name="connsiteX7" fmla="*/ 0 w 10742497"/>
                <a:gd name="connsiteY7" fmla="*/ 1443456 h 1603840"/>
                <a:gd name="connsiteX8" fmla="*/ 0 w 10742497"/>
                <a:gd name="connsiteY8" fmla="*/ 160384 h 160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2497" h="1603840">
                  <a:moveTo>
                    <a:pt x="0" y="160384"/>
                  </a:moveTo>
                  <a:cubicBezTo>
                    <a:pt x="0" y="71806"/>
                    <a:pt x="71806" y="0"/>
                    <a:pt x="160384" y="0"/>
                  </a:cubicBezTo>
                  <a:lnTo>
                    <a:pt x="10582113" y="0"/>
                  </a:lnTo>
                  <a:cubicBezTo>
                    <a:pt x="10670691" y="0"/>
                    <a:pt x="10742497" y="71806"/>
                    <a:pt x="10742497" y="160384"/>
                  </a:cubicBezTo>
                  <a:lnTo>
                    <a:pt x="10742497" y="1443456"/>
                  </a:lnTo>
                  <a:cubicBezTo>
                    <a:pt x="10742497" y="1532034"/>
                    <a:pt x="10670691" y="1603840"/>
                    <a:pt x="10582113" y="1603840"/>
                  </a:cubicBezTo>
                  <a:lnTo>
                    <a:pt x="160384" y="1603840"/>
                  </a:lnTo>
                  <a:cubicBezTo>
                    <a:pt x="71806" y="1603840"/>
                    <a:pt x="0" y="1532034"/>
                    <a:pt x="0" y="1443456"/>
                  </a:cubicBezTo>
                  <a:lnTo>
                    <a:pt x="0" y="160384"/>
                  </a:lnTo>
                  <a:close/>
                </a:path>
              </a:pathLst>
            </a:custGeom>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spcFirstLastPara="0" vert="horz" wrap="square" lIns="161275" tIns="161275" rIns="2103455" bIns="161275" numCol="1" spcCol="1270" anchor="ctr" anchorCtr="0">
              <a:noAutofit/>
            </a:bodyPr>
            <a:lstStyle/>
            <a:p>
              <a:pPr marL="0" lvl="0" indent="0" algn="l" defTabSz="1333500">
                <a:lnSpc>
                  <a:spcPct val="90000"/>
                </a:lnSpc>
                <a:spcBef>
                  <a:spcPct val="0"/>
                </a:spcBef>
                <a:spcAft>
                  <a:spcPct val="35000"/>
                </a:spcAft>
                <a:buNone/>
              </a:pPr>
              <a:r>
                <a:rPr lang="en-US" sz="3200" kern="1200"/>
                <a:t>Tier 4 – Caseload equal to or less than 1,000				 $16,000 additional funding per year</a:t>
              </a:r>
            </a:p>
          </p:txBody>
        </p:sp>
      </p:grpSp>
    </p:spTree>
    <p:extLst>
      <p:ext uri="{BB962C8B-B14F-4D97-AF65-F5344CB8AC3E}">
        <p14:creationId xmlns:p14="http://schemas.microsoft.com/office/powerpoint/2010/main" val="320478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9D84-35F5-4E6A-A195-315D39A3611B}"/>
              </a:ext>
            </a:extLst>
          </p:cNvPr>
          <p:cNvSpPr>
            <a:spLocks noGrp="1"/>
          </p:cNvSpPr>
          <p:nvPr>
            <p:ph type="title"/>
          </p:nvPr>
        </p:nvSpPr>
        <p:spPr>
          <a:xfrm>
            <a:off x="1970044" y="1571625"/>
            <a:ext cx="12984428" cy="1418653"/>
          </a:xfrm>
        </p:spPr>
        <p:txBody>
          <a:bodyPr vert="horz" lIns="123635" tIns="61817" rIns="123635" bIns="61817" rtlCol="0" anchor="t">
            <a:normAutofit/>
          </a:bodyPr>
          <a:lstStyle/>
          <a:p>
            <a:r>
              <a:rPr lang="en-US" cap="none"/>
              <a:t>How do contracts work?</a:t>
            </a:r>
          </a:p>
        </p:txBody>
      </p:sp>
      <p:graphicFrame>
        <p:nvGraphicFramePr>
          <p:cNvPr id="38" name="Content Placeholder 3">
            <a:extLst>
              <a:ext uri="{FF2B5EF4-FFF2-40B4-BE49-F238E27FC236}">
                <a16:creationId xmlns:a16="http://schemas.microsoft.com/office/drawing/2014/main" id="{25C2241E-D961-465E-9272-6E56FA7F0D70}"/>
              </a:ext>
            </a:extLst>
          </p:cNvPr>
          <p:cNvGraphicFramePr>
            <a:graphicFrameLocks noGrp="1"/>
          </p:cNvGraphicFramePr>
          <p:nvPr>
            <p:ph sz="half" idx="2"/>
            <p:extLst>
              <p:ext uri="{D42A27DB-BD31-4B8C-83A1-F6EECF244321}">
                <p14:modId xmlns:p14="http://schemas.microsoft.com/office/powerpoint/2010/main" val="3128599262"/>
              </p:ext>
            </p:extLst>
          </p:nvPr>
        </p:nvGraphicFramePr>
        <p:xfrm>
          <a:off x="1536700" y="3857625"/>
          <a:ext cx="12877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0886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 xsi:nil="true"/>
      <Description xsi:nil="true"/>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A3C892-DC2E-43E2-8118-8D85542F3BE6}">
  <ds:schemaRefs>
    <ds:schemaRef ds:uri="6486b52e-4bc1-4f27-a5d2-51c385101c9c"/>
    <ds:schemaRef ds:uri="e6e8db04-53e0-47d7-bd96-70fb2a57fd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15AD2F8-F61B-4ACD-8149-F137E1A72088}"/>
</file>

<file path=customXml/itemProps3.xml><?xml version="1.0" encoding="utf-8"?>
<ds:datastoreItem xmlns:ds="http://schemas.openxmlformats.org/officeDocument/2006/customXml" ds:itemID="{C1D1408B-0C12-47D9-8BF2-4C5F5D3FB5F3}">
  <ds:schemaRefs>
    <ds:schemaRef ds:uri="http://schemas.microsoft.com/sharepoint/v3/contenttype/forms"/>
  </ds:schemaRefs>
</ds:datastoreItem>
</file>

<file path=docMetadata/LabelInfo.xml><?xml version="1.0" encoding="utf-8"?>
<clbl:labelList xmlns:clbl="http://schemas.microsoft.com/office/2020/mipLabelMetadata">
  <clbl:label id="{ebdd6eeb-0dd0-4927-947e-a759f08fcf55}" enabled="1" method="Privileged" siteId="{658e63e8-8d39-499c-8f48-13adc9452f4c}" removed="0"/>
</clbl:labelList>
</file>

<file path=docProps/app.xml><?xml version="1.0" encoding="utf-8"?>
<Properties xmlns="http://schemas.openxmlformats.org/officeDocument/2006/extended-properties" xmlns:vt="http://schemas.openxmlformats.org/officeDocument/2006/docPropsVTypes">
  <Template/>
  <TotalTime>4704</TotalTime>
  <Words>9641</Words>
  <Application>Microsoft Office PowerPoint</Application>
  <PresentationFormat>Custom</PresentationFormat>
  <Paragraphs>1465</Paragraphs>
  <Slides>42</Slides>
  <Notes>42</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Gallery</vt:lpstr>
      <vt:lpstr>WIC Fiscal 101 </vt:lpstr>
      <vt:lpstr>Objectives for this training</vt:lpstr>
      <vt:lpstr>Where does WIC funding come from?</vt:lpstr>
      <vt:lpstr>Where does WIC funding come from?</vt:lpstr>
      <vt:lpstr>Other funding – Farm Direct Nutrition Program</vt:lpstr>
      <vt:lpstr>Other funding</vt:lpstr>
      <vt:lpstr>PowerPoint Presentation</vt:lpstr>
      <vt:lpstr>Caseload Tiers</vt:lpstr>
      <vt:lpstr>How do contracts work?</vt:lpstr>
      <vt:lpstr>Grant award Letters</vt:lpstr>
      <vt:lpstr>Grant award Letters</vt:lpstr>
      <vt:lpstr>Grant award Letters</vt:lpstr>
      <vt:lpstr>How are funds received?</vt:lpstr>
      <vt:lpstr>Understanding the 2 types of WIC fiscal years:  State Fiscal Year</vt:lpstr>
      <vt:lpstr>Understanding the 2 types of WIC fiscal years: Federal Fiscal Year</vt:lpstr>
      <vt:lpstr>Understanding the 2 types of WIC fiscal years Fiscal Year Overlap</vt:lpstr>
      <vt:lpstr>Quarterly Expenditure and Revenue (E&amp;R) Reports   </vt:lpstr>
      <vt:lpstr>Program Element (PE) Numbers in WIC</vt:lpstr>
      <vt:lpstr>PowerPoint Presentation</vt:lpstr>
      <vt:lpstr>Other fiscal requirements</vt:lpstr>
      <vt:lpstr>Other fiscal requirements</vt:lpstr>
      <vt:lpstr>Other fiscal requirements</vt:lpstr>
      <vt:lpstr>Time Studies</vt:lpstr>
      <vt:lpstr>PowerPoint Presentation</vt:lpstr>
      <vt:lpstr>PowerPoint Presentation</vt:lpstr>
      <vt:lpstr>Avoid underspending your WIC grant    Things to consider  </vt:lpstr>
      <vt:lpstr>Avoid underspending your WIC grant  Things to consider</vt:lpstr>
      <vt:lpstr>Avoid underspending your WIC grant  Things to consider</vt:lpstr>
      <vt:lpstr>Reporting expenses in excess of the grant  </vt:lpstr>
      <vt:lpstr>PowerPoint Presentation</vt:lpstr>
      <vt:lpstr>Farm Direct requirements Separate Farm Direct Quarterly Expenditure and Revenue Report </vt:lpstr>
      <vt:lpstr>Travel and training</vt:lpstr>
      <vt:lpstr>National WIC Association Conferences  and Leadership Academy Availability based on funding which is evaluated each biennium</vt:lpstr>
      <vt:lpstr>National WIC Association Conferences  and Leadership Academy Availability based on funding which is evaluated each biennium</vt:lpstr>
      <vt:lpstr>Additional funding in certain circumstances</vt:lpstr>
      <vt:lpstr>Allowable WIC Expenses </vt:lpstr>
      <vt:lpstr>Allowable WIC Expenses </vt:lpstr>
      <vt:lpstr>Local agency fiscal monitoring and compliance review</vt:lpstr>
      <vt:lpstr>Fiscal policy links</vt:lpstr>
      <vt:lpstr>WIC Coordinator Resources</vt:lpstr>
      <vt:lpstr>For more information:</vt:lpstr>
      <vt:lpstr>THANK YOU</vt:lpstr>
    </vt:vector>
  </TitlesOfParts>
  <Company>State of Oregon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OHA-PHD-Rev-Expenditure-Report October 2024</dc:title>
  <dc:creator>Meredith Perkins</dc:creator>
  <cp:lastModifiedBy>Shepherd Christine</cp:lastModifiedBy>
  <cp:revision>46</cp:revision>
  <dcterms:created xsi:type="dcterms:W3CDTF">2025-04-23T19:05:20Z</dcterms:created>
  <dcterms:modified xsi:type="dcterms:W3CDTF">2025-05-30T21:21:28Z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Created">
    <vt:filetime>2025-04-23T00:00:00Z</vt:filetime>
  </property>
  <property fmtid="{D5CDD505-2E9C-101B-9397-08002B2CF9AE}" pid="4" name="Creator">
    <vt:lpwstr>Acrobat PDFMaker 23 for Excel</vt:lpwstr>
  </property>
  <property fmtid="{D5CDD505-2E9C-101B-9397-08002B2CF9AE}" pid="5" name="LastSaved">
    <vt:filetime>2025-04-23T00:00:00Z</vt:filetime>
  </property>
  <property fmtid="{D5CDD505-2E9C-101B-9397-08002B2CF9AE}" pid="6" name="MSIP_Label_ebdd6eeb-0dd0-4927-947e-a759f08fcf55_ActionId">
    <vt:lpwstr>fda57f0d-94a1-4441-8f8f-9514d9df9e6d</vt:lpwstr>
  </property>
  <property fmtid="{D5CDD505-2E9C-101B-9397-08002B2CF9AE}" pid="7" name="MSIP_Label_ebdd6eeb-0dd0-4927-947e-a759f08fcf55_ContentBits">
    <vt:lpwstr>0</vt:lpwstr>
  </property>
  <property fmtid="{D5CDD505-2E9C-101B-9397-08002B2CF9AE}" pid="8" name="MSIP_Label_ebdd6eeb-0dd0-4927-947e-a759f08fcf55_Enabled">
    <vt:lpwstr>true</vt:lpwstr>
  </property>
  <property fmtid="{D5CDD505-2E9C-101B-9397-08002B2CF9AE}" pid="9" name="MSIP_Label_ebdd6eeb-0dd0-4927-947e-a759f08fcf55_Method">
    <vt:lpwstr>Privileged</vt:lpwstr>
  </property>
  <property fmtid="{D5CDD505-2E9C-101B-9397-08002B2CF9AE}" pid="10" name="MSIP_Label_ebdd6eeb-0dd0-4927-947e-a759f08fcf55_Name">
    <vt:lpwstr>Level 1 - Published (Items)</vt:lpwstr>
  </property>
  <property fmtid="{D5CDD505-2E9C-101B-9397-08002B2CF9AE}" pid="11" name="MSIP_Label_ebdd6eeb-0dd0-4927-947e-a759f08fcf55_SetDate">
    <vt:lpwstr>2024-10-14T14:33:42Z</vt:lpwstr>
  </property>
  <property fmtid="{D5CDD505-2E9C-101B-9397-08002B2CF9AE}" pid="12" name="MSIP_Label_ebdd6eeb-0dd0-4927-947e-a759f08fcf55_SiteId">
    <vt:lpwstr>658e63e8-8d39-499c-8f48-13adc9452f4c</vt:lpwstr>
  </property>
  <property fmtid="{D5CDD505-2E9C-101B-9397-08002B2CF9AE}" pid="13" name="Producer">
    <vt:lpwstr>Adobe PDF Library 23.8.53</vt:lpwstr>
  </property>
  <property fmtid="{D5CDD505-2E9C-101B-9397-08002B2CF9AE}" pid="14" name="MediaServiceImageTags">
    <vt:lpwstr/>
  </property>
</Properties>
</file>