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39"/>
  </p:notesMasterIdLst>
  <p:sldIdLst>
    <p:sldId id="268" r:id="rId2"/>
    <p:sldId id="278" r:id="rId3"/>
    <p:sldId id="279" r:id="rId4"/>
    <p:sldId id="291" r:id="rId5"/>
    <p:sldId id="282" r:id="rId6"/>
    <p:sldId id="292" r:id="rId7"/>
    <p:sldId id="293" r:id="rId8"/>
    <p:sldId id="274" r:id="rId9"/>
    <p:sldId id="306" r:id="rId10"/>
    <p:sldId id="294" r:id="rId11"/>
    <p:sldId id="276" r:id="rId12"/>
    <p:sldId id="287" r:id="rId13"/>
    <p:sldId id="288" r:id="rId14"/>
    <p:sldId id="289" r:id="rId15"/>
    <p:sldId id="290" r:id="rId16"/>
    <p:sldId id="301" r:id="rId17"/>
    <p:sldId id="313" r:id="rId18"/>
    <p:sldId id="308" r:id="rId19"/>
    <p:sldId id="309" r:id="rId20"/>
    <p:sldId id="265" r:id="rId21"/>
    <p:sldId id="271" r:id="rId22"/>
    <p:sldId id="311" r:id="rId23"/>
    <p:sldId id="264" r:id="rId24"/>
    <p:sldId id="305" r:id="rId25"/>
    <p:sldId id="266" r:id="rId26"/>
    <p:sldId id="317" r:id="rId27"/>
    <p:sldId id="281" r:id="rId28"/>
    <p:sldId id="267" r:id="rId29"/>
    <p:sldId id="272" r:id="rId30"/>
    <p:sldId id="273" r:id="rId31"/>
    <p:sldId id="269" r:id="rId32"/>
    <p:sldId id="286" r:id="rId33"/>
    <p:sldId id="316" r:id="rId34"/>
    <p:sldId id="285" r:id="rId35"/>
    <p:sldId id="295" r:id="rId36"/>
    <p:sldId id="302" r:id="rId37"/>
    <p:sldId id="280" r:id="rId3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HODE Mary" initials="RM" lastIdx="13" clrIdx="0">
    <p:extLst>
      <p:ext uri="{19B8F6BF-5375-455C-9EA6-DF929625EA0E}">
        <p15:presenceInfo xmlns:p15="http://schemas.microsoft.com/office/powerpoint/2012/main" userId="S::Mary.RHODE@dhsoha.state.or.us::c069145e-6c5d-4d41-860f-4ad3c3a43fe8" providerId="AD"/>
      </p:ext>
    </p:extLst>
  </p:cmAuthor>
  <p:cmAuthor id="2" name="SHI Karen D" initials="SKD" lastIdx="23" clrIdx="1">
    <p:extLst>
      <p:ext uri="{19B8F6BF-5375-455C-9EA6-DF929625EA0E}">
        <p15:presenceInfo xmlns:p15="http://schemas.microsoft.com/office/powerpoint/2012/main" userId="S::Karen.D.SHI@dhsoha.state.or.us::e96edf8a-731c-4f55-abde-b5c6e908fe32" providerId="AD"/>
      </p:ext>
    </p:extLst>
  </p:cmAuthor>
  <p:cmAuthor id="3" name="Larsen Tove A" initials="LTA" lastIdx="21" clrIdx="2">
    <p:extLst>
      <p:ext uri="{19B8F6BF-5375-455C-9EA6-DF929625EA0E}">
        <p15:presenceInfo xmlns:p15="http://schemas.microsoft.com/office/powerpoint/2012/main" userId="S::TOVE.A.LARSEN@dhsoha.state.or.us::d4adf76a-495f-4bf2-a747-4d50a0a09cc0" providerId="AD"/>
      </p:ext>
    </p:extLst>
  </p:cmAuthor>
  <p:cmAuthor id="4" name="Mcgee Kimberly O" initials="MKO" lastIdx="11" clrIdx="3">
    <p:extLst>
      <p:ext uri="{19B8F6BF-5375-455C-9EA6-DF929625EA0E}">
        <p15:presenceInfo xmlns:p15="http://schemas.microsoft.com/office/powerpoint/2012/main" userId="S::KIMBERLY.O.MCGEE@dhsoha.state.or.us::e3a0faa6-ea43-4d46-ad1f-b7d1654d8d9b" providerId="AD"/>
      </p:ext>
    </p:extLst>
  </p:cmAuthor>
  <p:cmAuthor id="5" name="Sibley Kelly E" initials="SKE" lastIdx="5" clrIdx="4">
    <p:extLst>
      <p:ext uri="{19B8F6BF-5375-455C-9EA6-DF929625EA0E}">
        <p15:presenceInfo xmlns:p15="http://schemas.microsoft.com/office/powerpoint/2012/main" userId="S::KELLY.E.SIBLEY@dhsoha.state.or.us::09b25b4d-6af3-463a-8286-923316ca24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2C9D3C-906A-4963-847A-391A7F493759}" v="3" dt="2022-08-17T20:48:21.521"/>
    <p1510:client id="{AF8E7829-F64B-4605-9402-4B574D6B1AEF}" v="4" dt="2022-08-18T15:45:49.8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12" autoAdjust="0"/>
  </p:normalViewPr>
  <p:slideViewPr>
    <p:cSldViewPr snapToGrid="0">
      <p:cViewPr varScale="1">
        <p:scale>
          <a:sx n="81" d="100"/>
          <a:sy n="81" d="100"/>
        </p:scale>
        <p:origin x="706" y="62"/>
      </p:cViewPr>
      <p:guideLst/>
    </p:cSldViewPr>
  </p:slideViewPr>
  <p:notesTextViewPr>
    <p:cViewPr>
      <p:scale>
        <a:sx n="3" d="2"/>
        <a:sy n="3" d="2"/>
      </p:scale>
      <p:origin x="0" y="0"/>
    </p:cViewPr>
  </p:notesTextViewPr>
  <p:sorterViewPr>
    <p:cViewPr>
      <p:scale>
        <a:sx n="190" d="100"/>
        <a:sy n="190" d="100"/>
      </p:scale>
      <p:origin x="0" y="-2595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HODE Mary" userId="c069145e-6c5d-4d41-860f-4ad3c3a43fe8" providerId="ADAL" clId="{AF8E7829-F64B-4605-9402-4B574D6B1AEF}"/>
    <pc:docChg chg="undo custSel addSld delSld modSld">
      <pc:chgData name="RHODE Mary" userId="c069145e-6c5d-4d41-860f-4ad3c3a43fe8" providerId="ADAL" clId="{AF8E7829-F64B-4605-9402-4B574D6B1AEF}" dt="2022-08-18T15:52:35.487" v="1401" actId="20577"/>
      <pc:docMkLst>
        <pc:docMk/>
      </pc:docMkLst>
      <pc:sldChg chg="modSp mod">
        <pc:chgData name="RHODE Mary" userId="c069145e-6c5d-4d41-860f-4ad3c3a43fe8" providerId="ADAL" clId="{AF8E7829-F64B-4605-9402-4B574D6B1AEF}" dt="2022-08-18T15:43:11.996" v="1171" actId="20577"/>
        <pc:sldMkLst>
          <pc:docMk/>
          <pc:sldMk cId="4142040145" sldId="271"/>
        </pc:sldMkLst>
        <pc:spChg chg="mod">
          <ac:chgData name="RHODE Mary" userId="c069145e-6c5d-4d41-860f-4ad3c3a43fe8" providerId="ADAL" clId="{AF8E7829-F64B-4605-9402-4B574D6B1AEF}" dt="2022-08-18T15:43:11.996" v="1171" actId="20577"/>
          <ac:spMkLst>
            <pc:docMk/>
            <pc:sldMk cId="4142040145" sldId="271"/>
            <ac:spMk id="3" creationId="{AC8AB6F1-5872-4E24-B5BB-D83CE893CF1E}"/>
          </ac:spMkLst>
        </pc:spChg>
      </pc:sldChg>
      <pc:sldChg chg="modSp mod">
        <pc:chgData name="RHODE Mary" userId="c069145e-6c5d-4d41-860f-4ad3c3a43fe8" providerId="ADAL" clId="{AF8E7829-F64B-4605-9402-4B574D6B1AEF}" dt="2022-08-18T15:52:35.487" v="1401" actId="20577"/>
        <pc:sldMkLst>
          <pc:docMk/>
          <pc:sldMk cId="3507557845" sldId="285"/>
        </pc:sldMkLst>
        <pc:spChg chg="mod">
          <ac:chgData name="RHODE Mary" userId="c069145e-6c5d-4d41-860f-4ad3c3a43fe8" providerId="ADAL" clId="{AF8E7829-F64B-4605-9402-4B574D6B1AEF}" dt="2022-08-18T15:00:15.069" v="1007" actId="14100"/>
          <ac:spMkLst>
            <pc:docMk/>
            <pc:sldMk cId="3507557845" sldId="285"/>
            <ac:spMk id="2" creationId="{66A5AE86-6248-47EC-B472-D6052FD7A3A7}"/>
          </ac:spMkLst>
        </pc:spChg>
        <pc:spChg chg="mod">
          <ac:chgData name="RHODE Mary" userId="c069145e-6c5d-4d41-860f-4ad3c3a43fe8" providerId="ADAL" clId="{AF8E7829-F64B-4605-9402-4B574D6B1AEF}" dt="2022-08-18T15:52:35.487" v="1401" actId="20577"/>
          <ac:spMkLst>
            <pc:docMk/>
            <pc:sldMk cId="3507557845" sldId="285"/>
            <ac:spMk id="3" creationId="{8FC14B27-8665-40B8-AAA1-0380EA6880AF}"/>
          </ac:spMkLst>
        </pc:spChg>
      </pc:sldChg>
      <pc:sldChg chg="modSp mod">
        <pc:chgData name="RHODE Mary" userId="c069145e-6c5d-4d41-860f-4ad3c3a43fe8" providerId="ADAL" clId="{AF8E7829-F64B-4605-9402-4B574D6B1AEF}" dt="2022-08-18T15:40:33.166" v="1092" actId="1076"/>
        <pc:sldMkLst>
          <pc:docMk/>
          <pc:sldMk cId="1222283011" sldId="294"/>
        </pc:sldMkLst>
        <pc:graphicFrameChg chg="mod">
          <ac:chgData name="RHODE Mary" userId="c069145e-6c5d-4d41-860f-4ad3c3a43fe8" providerId="ADAL" clId="{AF8E7829-F64B-4605-9402-4B574D6B1AEF}" dt="2022-08-18T15:40:33.166" v="1092" actId="1076"/>
          <ac:graphicFrameMkLst>
            <pc:docMk/>
            <pc:sldMk cId="1222283011" sldId="294"/>
            <ac:graphicFrameMk id="38" creationId="{25C2241E-D961-465E-9272-6E56FA7F0D70}"/>
          </ac:graphicFrameMkLst>
        </pc:graphicFrameChg>
      </pc:sldChg>
      <pc:sldChg chg="modSp mod">
        <pc:chgData name="RHODE Mary" userId="c069145e-6c5d-4d41-860f-4ad3c3a43fe8" providerId="ADAL" clId="{AF8E7829-F64B-4605-9402-4B574D6B1AEF}" dt="2022-08-18T15:42:03.519" v="1115" actId="20577"/>
        <pc:sldMkLst>
          <pc:docMk/>
          <pc:sldMk cId="2259803403" sldId="311"/>
        </pc:sldMkLst>
        <pc:spChg chg="mod">
          <ac:chgData name="RHODE Mary" userId="c069145e-6c5d-4d41-860f-4ad3c3a43fe8" providerId="ADAL" clId="{AF8E7829-F64B-4605-9402-4B574D6B1AEF}" dt="2022-08-18T15:41:47.084" v="1093" actId="6549"/>
          <ac:spMkLst>
            <pc:docMk/>
            <pc:sldMk cId="2259803403" sldId="311"/>
            <ac:spMk id="2" creationId="{E7300E03-88C5-4EC8-9766-DB3155B1396A}"/>
          </ac:spMkLst>
        </pc:spChg>
        <pc:spChg chg="mod">
          <ac:chgData name="RHODE Mary" userId="c069145e-6c5d-4d41-860f-4ad3c3a43fe8" providerId="ADAL" clId="{AF8E7829-F64B-4605-9402-4B574D6B1AEF}" dt="2022-08-18T15:42:03.519" v="1115" actId="20577"/>
          <ac:spMkLst>
            <pc:docMk/>
            <pc:sldMk cId="2259803403" sldId="311"/>
            <ac:spMk id="3" creationId="{98939E40-AECC-49F0-B553-26C142CA0F7D}"/>
          </ac:spMkLst>
        </pc:spChg>
      </pc:sldChg>
      <pc:sldChg chg="modSp del mod">
        <pc:chgData name="RHODE Mary" userId="c069145e-6c5d-4d41-860f-4ad3c3a43fe8" providerId="ADAL" clId="{AF8E7829-F64B-4605-9402-4B574D6B1AEF}" dt="2022-08-18T14:56:26.981" v="935" actId="47"/>
        <pc:sldMkLst>
          <pc:docMk/>
          <pc:sldMk cId="1032330008" sldId="315"/>
        </pc:sldMkLst>
        <pc:spChg chg="mod">
          <ac:chgData name="RHODE Mary" userId="c069145e-6c5d-4d41-860f-4ad3c3a43fe8" providerId="ADAL" clId="{AF8E7829-F64B-4605-9402-4B574D6B1AEF}" dt="2022-08-18T14:00:39.539" v="110" actId="1076"/>
          <ac:spMkLst>
            <pc:docMk/>
            <pc:sldMk cId="1032330008" sldId="315"/>
            <ac:spMk id="2" creationId="{8DAD4DD7-BD10-4D1D-825E-24A632369BA2}"/>
          </ac:spMkLst>
        </pc:spChg>
        <pc:spChg chg="mod">
          <ac:chgData name="RHODE Mary" userId="c069145e-6c5d-4d41-860f-4ad3c3a43fe8" providerId="ADAL" clId="{AF8E7829-F64B-4605-9402-4B574D6B1AEF}" dt="2022-08-18T14:08:30.778" v="335" actId="20578"/>
          <ac:spMkLst>
            <pc:docMk/>
            <pc:sldMk cId="1032330008" sldId="315"/>
            <ac:spMk id="3" creationId="{A52AA19C-C588-4272-B6B6-107206402F5A}"/>
          </ac:spMkLst>
        </pc:spChg>
      </pc:sldChg>
      <pc:sldChg chg="modSp add mod">
        <pc:chgData name="RHODE Mary" userId="c069145e-6c5d-4d41-860f-4ad3c3a43fe8" providerId="ADAL" clId="{AF8E7829-F64B-4605-9402-4B574D6B1AEF}" dt="2022-08-18T15:44:09.200" v="1189" actId="20577"/>
        <pc:sldMkLst>
          <pc:docMk/>
          <pc:sldMk cId="1362963967" sldId="317"/>
        </pc:sldMkLst>
        <pc:spChg chg="mod">
          <ac:chgData name="RHODE Mary" userId="c069145e-6c5d-4d41-860f-4ad3c3a43fe8" providerId="ADAL" clId="{AF8E7829-F64B-4605-9402-4B574D6B1AEF}" dt="2022-08-18T15:44:09.200" v="1189" actId="20577"/>
          <ac:spMkLst>
            <pc:docMk/>
            <pc:sldMk cId="1362963967" sldId="317"/>
            <ac:spMk id="2" creationId="{5450ED37-A619-44BB-9DC2-2F31F0986BDF}"/>
          </ac:spMkLst>
        </pc:spChg>
        <pc:spChg chg="mod">
          <ac:chgData name="RHODE Mary" userId="c069145e-6c5d-4d41-860f-4ad3c3a43fe8" providerId="ADAL" clId="{AF8E7829-F64B-4605-9402-4B574D6B1AEF}" dt="2022-08-18T14:53:05.413" v="934" actId="20577"/>
          <ac:spMkLst>
            <pc:docMk/>
            <pc:sldMk cId="1362963967" sldId="317"/>
            <ac:spMk id="3" creationId="{AACD68D3-E9BB-4517-A821-7B8A61695B1D}"/>
          </ac:spMkLst>
        </pc:spChg>
      </pc:sldChg>
    </pc:docChg>
  </pc:docChgLst>
</pc:chgInfo>
</file>

<file path=ppt/diagrams/_rels/data6.xml.rels><?xml version="1.0" encoding="UTF-8" standalone="yes"?>
<Relationships xmlns="http://schemas.openxmlformats.org/package/2006/relationships"><Relationship Id="rId1" Type="http://schemas.openxmlformats.org/officeDocument/2006/relationships/hyperlink" Target="https://www.oregon.gov/oha/PH/HEALTHYPEOPLEFAMILIES/WIC/Documents/ppm/305.pdf" TargetMode="External"/></Relationships>
</file>

<file path=ppt/diagrams/_rels/data7.xml.rels><?xml version="1.0" encoding="UTF-8" standalone="yes"?>
<Relationships xmlns="http://schemas.openxmlformats.org/package/2006/relationships"><Relationship Id="rId1" Type="http://schemas.openxmlformats.org/officeDocument/2006/relationships/hyperlink" Target="https://www.oregon.gov/oha/PH/HEALTHYPEOPLEFAMILIES/WIC/Documents/ppm/310.pdf" TargetMode="External"/></Relationships>
</file>

<file path=ppt/diagrams/_rels/data8.xml.rels><?xml version="1.0" encoding="UTF-8" standalone="yes"?>
<Relationships xmlns="http://schemas.openxmlformats.org/package/2006/relationships"><Relationship Id="rId2" Type="http://schemas.openxmlformats.org/officeDocument/2006/relationships/hyperlink" Target="https://www.oregon.gov/oha/PH/HEALTHYPEOPLEFAMILIES/WIC/Documents/ppm/315.pdf" TargetMode="External"/><Relationship Id="rId1" Type="http://schemas.openxmlformats.org/officeDocument/2006/relationships/hyperlink" Target="file://DHS.SDC.PVT/Root/Offices/Portland%20(800%20NE%20Oregon%20St)/WIC/Fiscal/Training%20LA/Quarterly%20ExpRev%20Report%20Form%20FY19%20Jul2018.xlsx"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s://www.oregon.gov/oha/PH/HEALTHYPEOPLEFAMILIES/WIC/Documents/ppm/305.pdf" TargetMode="External"/></Relationships>
</file>

<file path=ppt/diagrams/_rels/drawing7.xml.rels><?xml version="1.0" encoding="UTF-8" standalone="yes"?>
<Relationships xmlns="http://schemas.openxmlformats.org/package/2006/relationships"><Relationship Id="rId1" Type="http://schemas.openxmlformats.org/officeDocument/2006/relationships/hyperlink" Target="https://www.oregon.gov/oha/PH/HEALTHYPEOPLEFAMILIES/WIC/Documents/ppm/310.pdf" TargetMode="External"/></Relationships>
</file>

<file path=ppt/diagrams/_rels/drawing8.xml.rels><?xml version="1.0" encoding="UTF-8" standalone="yes"?>
<Relationships xmlns="http://schemas.openxmlformats.org/package/2006/relationships"><Relationship Id="rId2" Type="http://schemas.openxmlformats.org/officeDocument/2006/relationships/hyperlink" Target="https://www.oregon.gov/oha/PH/HEALTHYPEOPLEFAMILIES/WIC/Documents/ppm/315.pdf" TargetMode="External"/><Relationship Id="rId1" Type="http://schemas.openxmlformats.org/officeDocument/2006/relationships/hyperlink" Target="file://DHS.SDC.PVT/Root/Offices/Portland%20(800%20NE%20Oregon%20St)/WIC/Fiscal/Training%20LA/Quarterly%20ExpRev%20Report%20Form%20FY19%20Jul2018.xlsx"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35E6A2-8873-4CC4-99EF-9EC04AFA59EF}"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en-US"/>
        </a:p>
      </dgm:t>
    </dgm:pt>
    <dgm:pt modelId="{8536AF18-8C65-40BF-95EC-BD0DDFD28F5F}">
      <dgm:prSet phldrT="[Text]"/>
      <dgm:spPr/>
      <dgm:t>
        <a:bodyPr/>
        <a:lstStyle/>
        <a:p>
          <a:r>
            <a:rPr lang="en-US" dirty="0"/>
            <a:t>USDA</a:t>
          </a:r>
        </a:p>
      </dgm:t>
    </dgm:pt>
    <dgm:pt modelId="{AB4CA59B-0E5F-4E40-8C49-092D8C6C9939}" type="parTrans" cxnId="{78810AD1-25C1-4C06-AE36-9921D66F0652}">
      <dgm:prSet/>
      <dgm:spPr/>
      <dgm:t>
        <a:bodyPr/>
        <a:lstStyle/>
        <a:p>
          <a:endParaRPr lang="en-US"/>
        </a:p>
      </dgm:t>
    </dgm:pt>
    <dgm:pt modelId="{FEBC86BE-B1BA-4F07-8AFE-D2A1562F10B9}" type="sibTrans" cxnId="{78810AD1-25C1-4C06-AE36-9921D66F0652}">
      <dgm:prSet/>
      <dgm:spPr/>
      <dgm:t>
        <a:bodyPr/>
        <a:lstStyle/>
        <a:p>
          <a:endParaRPr lang="en-US"/>
        </a:p>
      </dgm:t>
    </dgm:pt>
    <dgm:pt modelId="{D305EF0B-9230-4C04-9A26-2B463160E056}">
      <dgm:prSet phldrT="[Text]"/>
      <dgm:spPr/>
      <dgm:t>
        <a:bodyPr/>
        <a:lstStyle/>
        <a:p>
          <a:r>
            <a:rPr lang="en-US" dirty="0"/>
            <a:t>Through regional office</a:t>
          </a:r>
        </a:p>
      </dgm:t>
    </dgm:pt>
    <dgm:pt modelId="{0F37808F-70C2-4C1D-BD1E-BF72B4547BC0}" type="parTrans" cxnId="{326AEEDB-08A7-4949-92D7-D1F82B4B63D4}">
      <dgm:prSet/>
      <dgm:spPr/>
      <dgm:t>
        <a:bodyPr/>
        <a:lstStyle/>
        <a:p>
          <a:endParaRPr lang="en-US"/>
        </a:p>
      </dgm:t>
    </dgm:pt>
    <dgm:pt modelId="{BB5C4233-08A5-4040-B4B6-79B4DE3AB556}" type="sibTrans" cxnId="{326AEEDB-08A7-4949-92D7-D1F82B4B63D4}">
      <dgm:prSet/>
      <dgm:spPr/>
      <dgm:t>
        <a:bodyPr/>
        <a:lstStyle/>
        <a:p>
          <a:endParaRPr lang="en-US"/>
        </a:p>
      </dgm:t>
    </dgm:pt>
    <dgm:pt modelId="{02595F8B-74B3-45F6-ABFE-46B6476FD57C}">
      <dgm:prSet phldrT="[Text]"/>
      <dgm:spPr/>
      <dgm:t>
        <a:bodyPr/>
        <a:lstStyle/>
        <a:p>
          <a:r>
            <a:rPr lang="en-US" dirty="0"/>
            <a:t>OHA</a:t>
          </a:r>
        </a:p>
      </dgm:t>
    </dgm:pt>
    <dgm:pt modelId="{E85445C8-780E-4AFC-9246-4A1ABD1DB43E}" type="parTrans" cxnId="{0404FE38-DED2-4872-ABE3-BC7D1217F63C}">
      <dgm:prSet/>
      <dgm:spPr/>
      <dgm:t>
        <a:bodyPr/>
        <a:lstStyle/>
        <a:p>
          <a:endParaRPr lang="en-US"/>
        </a:p>
      </dgm:t>
    </dgm:pt>
    <dgm:pt modelId="{45C7A981-2B55-441D-B89B-0170B503D320}" type="sibTrans" cxnId="{0404FE38-DED2-4872-ABE3-BC7D1217F63C}">
      <dgm:prSet/>
      <dgm:spPr/>
      <dgm:t>
        <a:bodyPr/>
        <a:lstStyle/>
        <a:p>
          <a:endParaRPr lang="en-US"/>
        </a:p>
      </dgm:t>
    </dgm:pt>
    <dgm:pt modelId="{15499BC9-70EC-4B7C-B9F3-F91501043FB1}">
      <dgm:prSet phldrT="[Text]"/>
      <dgm:spPr/>
      <dgm:t>
        <a:bodyPr/>
        <a:lstStyle/>
        <a:p>
          <a:r>
            <a:rPr lang="en-US" dirty="0"/>
            <a:t>Through PHD</a:t>
          </a:r>
        </a:p>
      </dgm:t>
    </dgm:pt>
    <dgm:pt modelId="{9AF68B23-4DED-4AF1-800F-E129FCA6A1E5}" type="parTrans" cxnId="{4AEE686F-8900-4E7E-9EEC-ABB54B458603}">
      <dgm:prSet/>
      <dgm:spPr/>
      <dgm:t>
        <a:bodyPr/>
        <a:lstStyle/>
        <a:p>
          <a:endParaRPr lang="en-US"/>
        </a:p>
      </dgm:t>
    </dgm:pt>
    <dgm:pt modelId="{952C0B19-5D5C-4EDF-873A-D54FA05E3766}" type="sibTrans" cxnId="{4AEE686F-8900-4E7E-9EEC-ABB54B458603}">
      <dgm:prSet/>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endParaRPr lang="en-US" dirty="0"/>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B6E76A67-59B0-4848-86A9-95CAEA2C5E52}" type="pres">
      <dgm:prSet presAssocID="{C635E6A2-8873-4CC4-99EF-9EC04AFA59EF}" presName="rootnode" presStyleCnt="0">
        <dgm:presLayoutVars>
          <dgm:chMax/>
          <dgm:chPref/>
          <dgm:dir/>
          <dgm:animLvl val="lvl"/>
        </dgm:presLayoutVars>
      </dgm:prSet>
      <dgm:spPr/>
    </dgm:pt>
    <dgm:pt modelId="{5BA680DB-337A-44B5-BF7D-464A970A479B}" type="pres">
      <dgm:prSet presAssocID="{8536AF18-8C65-40BF-95EC-BD0DDFD28F5F}" presName="composite" presStyleCnt="0"/>
      <dgm:spPr/>
    </dgm:pt>
    <dgm:pt modelId="{41D5FB93-2115-468D-92CB-7A9A7B258AA2}" type="pres">
      <dgm:prSet presAssocID="{8536AF18-8C65-40BF-95EC-BD0DDFD28F5F}" presName="bentUpArrow1" presStyleLbl="alignImgPlace1" presStyleIdx="0" presStyleCnt="2"/>
      <dgm:spPr/>
    </dgm:pt>
    <dgm:pt modelId="{9ECE7280-CA19-4BD1-952F-82D46FBE9A93}" type="pres">
      <dgm:prSet presAssocID="{8536AF18-8C65-40BF-95EC-BD0DDFD28F5F}" presName="ParentText" presStyleLbl="node1" presStyleIdx="0" presStyleCnt="3">
        <dgm:presLayoutVars>
          <dgm:chMax val="1"/>
          <dgm:chPref val="1"/>
          <dgm:bulletEnabled val="1"/>
        </dgm:presLayoutVars>
      </dgm:prSet>
      <dgm:spPr/>
    </dgm:pt>
    <dgm:pt modelId="{4871C7B6-4B2E-4314-A59A-6AF39B0AAE9F}" type="pres">
      <dgm:prSet presAssocID="{8536AF18-8C65-40BF-95EC-BD0DDFD28F5F}" presName="ChildText" presStyleLbl="revTx" presStyleIdx="0" presStyleCnt="3" custScaleX="104541">
        <dgm:presLayoutVars>
          <dgm:chMax val="0"/>
          <dgm:chPref val="0"/>
          <dgm:bulletEnabled val="1"/>
        </dgm:presLayoutVars>
      </dgm:prSet>
      <dgm:spPr/>
    </dgm:pt>
    <dgm:pt modelId="{F2E6539E-4286-4ED9-A1FB-729E625BEDF9}" type="pres">
      <dgm:prSet presAssocID="{FEBC86BE-B1BA-4F07-8AFE-D2A1562F10B9}" presName="sibTrans" presStyleCnt="0"/>
      <dgm:spPr/>
    </dgm:pt>
    <dgm:pt modelId="{AE5F537B-B045-4285-8560-BD7FAFEC988F}" type="pres">
      <dgm:prSet presAssocID="{02595F8B-74B3-45F6-ABFE-46B6476FD57C}" presName="composite" presStyleCnt="0"/>
      <dgm:spPr/>
    </dgm:pt>
    <dgm:pt modelId="{CF5119F1-F33C-4477-9266-FCF5943CFABF}" type="pres">
      <dgm:prSet presAssocID="{02595F8B-74B3-45F6-ABFE-46B6476FD57C}" presName="bentUpArrow1" presStyleLbl="alignImgPlace1" presStyleIdx="1" presStyleCnt="2"/>
      <dgm:spPr/>
    </dgm:pt>
    <dgm:pt modelId="{31477284-359E-42F4-A890-F8715AB67AFD}" type="pres">
      <dgm:prSet presAssocID="{02595F8B-74B3-45F6-ABFE-46B6476FD57C}" presName="ParentText" presStyleLbl="node1" presStyleIdx="1" presStyleCnt="3">
        <dgm:presLayoutVars>
          <dgm:chMax val="1"/>
          <dgm:chPref val="1"/>
          <dgm:bulletEnabled val="1"/>
        </dgm:presLayoutVars>
      </dgm:prSet>
      <dgm:spPr/>
    </dgm:pt>
    <dgm:pt modelId="{2FBDD469-D1B7-4167-828F-7C7FCE7FFBF1}" type="pres">
      <dgm:prSet presAssocID="{02595F8B-74B3-45F6-ABFE-46B6476FD57C}" presName="ChildText" presStyleLbl="revTx" presStyleIdx="1" presStyleCnt="3">
        <dgm:presLayoutVars>
          <dgm:chMax val="0"/>
          <dgm:chPref val="0"/>
          <dgm:bulletEnabled val="1"/>
        </dgm:presLayoutVars>
      </dgm:prSet>
      <dgm:spPr/>
    </dgm:pt>
    <dgm:pt modelId="{654FC3DA-03F3-480B-8110-C31340CA91D1}" type="pres">
      <dgm:prSet presAssocID="{45C7A981-2B55-441D-B89B-0170B503D320}" presName="sibTrans" presStyleCnt="0"/>
      <dgm:spPr/>
    </dgm:pt>
    <dgm:pt modelId="{43F06163-E345-428C-97A6-6AE0906C79DB}" type="pres">
      <dgm:prSet presAssocID="{A9BEB998-09B4-4F22-8FD6-A39F16369D2E}" presName="composite" presStyleCnt="0"/>
      <dgm:spPr/>
    </dgm:pt>
    <dgm:pt modelId="{25959A49-684C-4CF4-8449-4B383C99AB75}" type="pres">
      <dgm:prSet presAssocID="{A9BEB998-09B4-4F22-8FD6-A39F16369D2E}" presName="ParentText" presStyleLbl="node1" presStyleIdx="2" presStyleCnt="3">
        <dgm:presLayoutVars>
          <dgm:chMax val="1"/>
          <dgm:chPref val="1"/>
          <dgm:bulletEnabled val="1"/>
        </dgm:presLayoutVars>
      </dgm:prSet>
      <dgm:spPr/>
    </dgm:pt>
    <dgm:pt modelId="{D2DAB782-D1CF-47DA-818D-A82D76262DBE}" type="pres">
      <dgm:prSet presAssocID="{A9BEB998-09B4-4F22-8FD6-A39F16369D2E}" presName="FinalChildText" presStyleLbl="revTx" presStyleIdx="2" presStyleCnt="3">
        <dgm:presLayoutVars>
          <dgm:chMax val="0"/>
          <dgm:chPref val="0"/>
          <dgm:bulletEnabled val="1"/>
        </dgm:presLayoutVars>
      </dgm:prSet>
      <dgm:spPr/>
    </dgm:pt>
  </dgm:ptLst>
  <dgm:cxnLst>
    <dgm:cxn modelId="{44B10602-DAE0-4941-8106-4A9BC39E350A}" type="presOf" srcId="{925DAD9E-8C0C-42C1-AE8F-701911634C33}" destId="{D2DAB782-D1CF-47DA-818D-A82D76262DBE}" srcOrd="0" destOrd="0" presId="urn:microsoft.com/office/officeart/2005/8/layout/StepDownProcess"/>
    <dgm:cxn modelId="{F5837219-5624-4714-9D59-CED4F6FC6AFD}" type="presOf" srcId="{D305EF0B-9230-4C04-9A26-2B463160E056}" destId="{4871C7B6-4B2E-4314-A59A-6AF39B0AAE9F}" srcOrd="0" destOrd="0" presId="urn:microsoft.com/office/officeart/2005/8/layout/StepDownProcess"/>
    <dgm:cxn modelId="{5F13751F-8D31-489F-949F-865BCDBFF24F}" srcId="{A9BEB998-09B4-4F22-8FD6-A39F16369D2E}" destId="{925DAD9E-8C0C-42C1-AE8F-701911634C33}" srcOrd="0" destOrd="0" parTransId="{E3EFCC9A-8A0E-4A5E-8AB5-232766B70505}" sibTransId="{6C41B48B-F917-4294-B445-C13197B1CCA0}"/>
    <dgm:cxn modelId="{0404FE38-DED2-4872-ABE3-BC7D1217F63C}" srcId="{C635E6A2-8873-4CC4-99EF-9EC04AFA59EF}" destId="{02595F8B-74B3-45F6-ABFE-46B6476FD57C}" srcOrd="1" destOrd="0" parTransId="{E85445C8-780E-4AFC-9246-4A1ABD1DB43E}" sibTransId="{45C7A981-2B55-441D-B89B-0170B503D320}"/>
    <dgm:cxn modelId="{4AEE686F-8900-4E7E-9EEC-ABB54B458603}" srcId="{02595F8B-74B3-45F6-ABFE-46B6476FD57C}" destId="{15499BC9-70EC-4B7C-B9F3-F91501043FB1}" srcOrd="0" destOrd="0" parTransId="{9AF68B23-4DED-4AF1-800F-E129FCA6A1E5}" sibTransId="{952C0B19-5D5C-4EDF-873A-D54FA05E3766}"/>
    <dgm:cxn modelId="{C14A5754-DF2B-48E5-B01F-D77DF8F487C9}" type="presOf" srcId="{02595F8B-74B3-45F6-ABFE-46B6476FD57C}" destId="{31477284-359E-42F4-A890-F8715AB67AFD}" srcOrd="0" destOrd="0" presId="urn:microsoft.com/office/officeart/2005/8/layout/StepDownProcess"/>
    <dgm:cxn modelId="{54BAE68D-70C7-4C68-BD1A-B87D1A164CCB}" type="presOf" srcId="{A9BEB998-09B4-4F22-8FD6-A39F16369D2E}" destId="{25959A49-684C-4CF4-8449-4B383C99AB75}" srcOrd="0" destOrd="0" presId="urn:microsoft.com/office/officeart/2005/8/layout/StepDownProcess"/>
    <dgm:cxn modelId="{00279F97-A9CF-48B4-97BA-12F4065C972C}" type="presOf" srcId="{C635E6A2-8873-4CC4-99EF-9EC04AFA59EF}" destId="{B6E76A67-59B0-4848-86A9-95CAEA2C5E52}" srcOrd="0" destOrd="0" presId="urn:microsoft.com/office/officeart/2005/8/layout/StepDownProcess"/>
    <dgm:cxn modelId="{E12E98BC-B37A-4D5F-A50F-EF04BC370D88}" type="presOf" srcId="{15499BC9-70EC-4B7C-B9F3-F91501043FB1}" destId="{2FBDD469-D1B7-4167-828F-7C7FCE7FFBF1}" srcOrd="0" destOrd="0" presId="urn:microsoft.com/office/officeart/2005/8/layout/StepDownProcess"/>
    <dgm:cxn modelId="{817270C2-0DE1-4544-9D39-BAD396628F92}" type="presOf" srcId="{8536AF18-8C65-40BF-95EC-BD0DDFD28F5F}" destId="{9ECE7280-CA19-4BD1-952F-82D46FBE9A93}" srcOrd="0" destOrd="0" presId="urn:microsoft.com/office/officeart/2005/8/layout/StepDownProcess"/>
    <dgm:cxn modelId="{6ED6E9CC-7988-455B-B4BD-A4E430D39B7D}" srcId="{C635E6A2-8873-4CC4-99EF-9EC04AFA59EF}" destId="{A9BEB998-09B4-4F22-8FD6-A39F16369D2E}" srcOrd="2" destOrd="0" parTransId="{90578D12-EB3B-47C3-B8F3-09112A09D927}" sibTransId="{39A7B157-B86C-448D-844F-71632702EDA9}"/>
    <dgm:cxn modelId="{78810AD1-25C1-4C06-AE36-9921D66F0652}" srcId="{C635E6A2-8873-4CC4-99EF-9EC04AFA59EF}" destId="{8536AF18-8C65-40BF-95EC-BD0DDFD28F5F}" srcOrd="0" destOrd="0" parTransId="{AB4CA59B-0E5F-4E40-8C49-092D8C6C9939}" sibTransId="{FEBC86BE-B1BA-4F07-8AFE-D2A1562F10B9}"/>
    <dgm:cxn modelId="{326AEEDB-08A7-4949-92D7-D1F82B4B63D4}" srcId="{8536AF18-8C65-40BF-95EC-BD0DDFD28F5F}" destId="{D305EF0B-9230-4C04-9A26-2B463160E056}" srcOrd="0" destOrd="0" parTransId="{0F37808F-70C2-4C1D-BD1E-BF72B4547BC0}" sibTransId="{BB5C4233-08A5-4040-B4B6-79B4DE3AB556}"/>
    <dgm:cxn modelId="{37C95610-6ABE-49BF-85B5-34A415FAB097}" type="presParOf" srcId="{B6E76A67-59B0-4848-86A9-95CAEA2C5E52}" destId="{5BA680DB-337A-44B5-BF7D-464A970A479B}" srcOrd="0" destOrd="0" presId="urn:microsoft.com/office/officeart/2005/8/layout/StepDownProcess"/>
    <dgm:cxn modelId="{1DF80997-3F33-4DDB-BD96-8171EEF5FBCA}" type="presParOf" srcId="{5BA680DB-337A-44B5-BF7D-464A970A479B}" destId="{41D5FB93-2115-468D-92CB-7A9A7B258AA2}" srcOrd="0" destOrd="0" presId="urn:microsoft.com/office/officeart/2005/8/layout/StepDownProcess"/>
    <dgm:cxn modelId="{DE3998C9-1743-4692-979E-EE44B50375A3}" type="presParOf" srcId="{5BA680DB-337A-44B5-BF7D-464A970A479B}" destId="{9ECE7280-CA19-4BD1-952F-82D46FBE9A93}" srcOrd="1" destOrd="0" presId="urn:microsoft.com/office/officeart/2005/8/layout/StepDownProcess"/>
    <dgm:cxn modelId="{AA34F110-5B6C-45A3-BBE6-313473221C8F}" type="presParOf" srcId="{5BA680DB-337A-44B5-BF7D-464A970A479B}" destId="{4871C7B6-4B2E-4314-A59A-6AF39B0AAE9F}" srcOrd="2" destOrd="0" presId="urn:microsoft.com/office/officeart/2005/8/layout/StepDownProcess"/>
    <dgm:cxn modelId="{D69A4343-3DF7-43A8-BBD9-46A9F4C309FF}" type="presParOf" srcId="{B6E76A67-59B0-4848-86A9-95CAEA2C5E52}" destId="{F2E6539E-4286-4ED9-A1FB-729E625BEDF9}" srcOrd="1" destOrd="0" presId="urn:microsoft.com/office/officeart/2005/8/layout/StepDownProcess"/>
    <dgm:cxn modelId="{6BD77B6C-B04E-42CF-935C-50CADC302532}" type="presParOf" srcId="{B6E76A67-59B0-4848-86A9-95CAEA2C5E52}" destId="{AE5F537B-B045-4285-8560-BD7FAFEC988F}" srcOrd="2" destOrd="0" presId="urn:microsoft.com/office/officeart/2005/8/layout/StepDownProcess"/>
    <dgm:cxn modelId="{DCD94287-0413-470A-87F4-28238C4EE5E0}" type="presParOf" srcId="{AE5F537B-B045-4285-8560-BD7FAFEC988F}" destId="{CF5119F1-F33C-4477-9266-FCF5943CFABF}" srcOrd="0" destOrd="0" presId="urn:microsoft.com/office/officeart/2005/8/layout/StepDownProcess"/>
    <dgm:cxn modelId="{41A58101-399F-454B-9F20-40405487E43A}" type="presParOf" srcId="{AE5F537B-B045-4285-8560-BD7FAFEC988F}" destId="{31477284-359E-42F4-A890-F8715AB67AFD}" srcOrd="1" destOrd="0" presId="urn:microsoft.com/office/officeart/2005/8/layout/StepDownProcess"/>
    <dgm:cxn modelId="{FF2054DE-C76F-4F14-ACDA-C090DD343BBC}" type="presParOf" srcId="{AE5F537B-B045-4285-8560-BD7FAFEC988F}" destId="{2FBDD469-D1B7-4167-828F-7C7FCE7FFBF1}" srcOrd="2" destOrd="0" presId="urn:microsoft.com/office/officeart/2005/8/layout/StepDownProcess"/>
    <dgm:cxn modelId="{1DBF7F67-AB3A-49F4-B010-CD7249E4442C}" type="presParOf" srcId="{B6E76A67-59B0-4848-86A9-95CAEA2C5E52}" destId="{654FC3DA-03F3-480B-8110-C31340CA91D1}" srcOrd="3" destOrd="0" presId="urn:microsoft.com/office/officeart/2005/8/layout/StepDownProcess"/>
    <dgm:cxn modelId="{FF2BE8FD-E16A-47DE-9EDD-103CA36B65F6}" type="presParOf" srcId="{B6E76A67-59B0-4848-86A9-95CAEA2C5E52}" destId="{43F06163-E345-428C-97A6-6AE0906C79DB}" srcOrd="4" destOrd="0" presId="urn:microsoft.com/office/officeart/2005/8/layout/StepDownProcess"/>
    <dgm:cxn modelId="{1D50B226-219A-4742-B494-B1A79B862430}" type="presParOf" srcId="{43F06163-E345-428C-97A6-6AE0906C79DB}" destId="{25959A49-684C-4CF4-8449-4B383C99AB75}" srcOrd="0" destOrd="0" presId="urn:microsoft.com/office/officeart/2005/8/layout/StepDownProcess"/>
    <dgm:cxn modelId="{A257CA65-FC95-41CA-A61E-6E906A7C02A3}" type="presParOf" srcId="{43F06163-E345-428C-97A6-6AE0906C79DB}" destId="{D2DAB782-D1CF-47DA-818D-A82D76262DB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35E6A2-8873-4CC4-99EF-9EC04AFA59EF}" type="doc">
      <dgm:prSet loTypeId="urn:microsoft.com/office/officeart/2005/8/layout/process3" loCatId="process" qsTypeId="urn:microsoft.com/office/officeart/2005/8/quickstyle/simple5" qsCatId="simple" csTypeId="urn:microsoft.com/office/officeart/2005/8/colors/colorful5" csCatId="colorful" phldr="1"/>
      <dgm:spPr/>
      <dgm:t>
        <a:bodyPr/>
        <a:lstStyle/>
        <a:p>
          <a:endParaRPr lang="en-US"/>
        </a:p>
      </dgm:t>
    </dgm:pt>
    <dgm:pt modelId="{8536AF18-8C65-40BF-95EC-BD0DDFD28F5F}">
      <dgm:prSet phldrT="[Text]"/>
      <dgm:spPr/>
      <dgm:t>
        <a:bodyPr/>
        <a:lstStyle/>
        <a:p>
          <a:r>
            <a:rPr lang="en-US" dirty="0"/>
            <a:t>USDA</a:t>
          </a:r>
        </a:p>
      </dgm:t>
    </dgm:pt>
    <dgm:pt modelId="{AB4CA59B-0E5F-4E40-8C49-092D8C6C9939}" type="parTrans" cxnId="{78810AD1-25C1-4C06-AE36-9921D66F0652}">
      <dgm:prSet/>
      <dgm:spPr/>
      <dgm:t>
        <a:bodyPr/>
        <a:lstStyle/>
        <a:p>
          <a:endParaRPr lang="en-US"/>
        </a:p>
      </dgm:t>
    </dgm:pt>
    <dgm:pt modelId="{FEBC86BE-B1BA-4F07-8AFE-D2A1562F10B9}" type="sibTrans" cxnId="{78810AD1-25C1-4C06-AE36-9921D66F0652}">
      <dgm:prSet/>
      <dgm:spPr/>
      <dgm:t>
        <a:bodyPr/>
        <a:lstStyle/>
        <a:p>
          <a:endParaRPr lang="en-US"/>
        </a:p>
      </dgm:t>
    </dgm:pt>
    <dgm:pt modelId="{D305EF0B-9230-4C04-9A26-2B463160E056}">
      <dgm:prSet phldrT="[Text]"/>
      <dgm:spPr/>
      <dgm:t>
        <a:bodyPr/>
        <a:lstStyle/>
        <a:p>
          <a:r>
            <a:rPr lang="en-US" dirty="0"/>
            <a:t>NSA $</a:t>
          </a:r>
        </a:p>
      </dgm:t>
    </dgm:pt>
    <dgm:pt modelId="{0F37808F-70C2-4C1D-BD1E-BF72B4547BC0}" type="parTrans" cxnId="{326AEEDB-08A7-4949-92D7-D1F82B4B63D4}">
      <dgm:prSet/>
      <dgm:spPr/>
      <dgm:t>
        <a:bodyPr/>
        <a:lstStyle/>
        <a:p>
          <a:endParaRPr lang="en-US"/>
        </a:p>
      </dgm:t>
    </dgm:pt>
    <dgm:pt modelId="{BB5C4233-08A5-4040-B4B6-79B4DE3AB556}" type="sibTrans" cxnId="{326AEEDB-08A7-4949-92D7-D1F82B4B63D4}">
      <dgm:prSet/>
      <dgm:spPr/>
      <dgm:t>
        <a:bodyPr/>
        <a:lstStyle/>
        <a:p>
          <a:endParaRPr lang="en-US"/>
        </a:p>
      </dgm:t>
    </dgm:pt>
    <dgm:pt modelId="{02595F8B-74B3-45F6-ABFE-46B6476FD57C}">
      <dgm:prSet phldrT="[Text]"/>
      <dgm:spPr/>
      <dgm:t>
        <a:bodyPr/>
        <a:lstStyle/>
        <a:p>
          <a:r>
            <a:rPr lang="en-US" dirty="0"/>
            <a:t>OHA</a:t>
          </a:r>
        </a:p>
      </dgm:t>
    </dgm:pt>
    <dgm:pt modelId="{E85445C8-780E-4AFC-9246-4A1ABD1DB43E}" type="parTrans" cxnId="{0404FE38-DED2-4872-ABE3-BC7D1217F63C}">
      <dgm:prSet/>
      <dgm:spPr/>
      <dgm:t>
        <a:bodyPr/>
        <a:lstStyle/>
        <a:p>
          <a:endParaRPr lang="en-US"/>
        </a:p>
      </dgm:t>
    </dgm:pt>
    <dgm:pt modelId="{45C7A981-2B55-441D-B89B-0170B503D320}" type="sibTrans" cxnId="{0404FE38-DED2-4872-ABE3-BC7D1217F63C}">
      <dgm:prSet/>
      <dgm:spPr/>
      <dgm:t>
        <a:bodyPr/>
        <a:lstStyle/>
        <a:p>
          <a:endParaRPr lang="en-US"/>
        </a:p>
      </dgm:t>
    </dgm:pt>
    <dgm:pt modelId="{15499BC9-70EC-4B7C-B9F3-F91501043FB1}">
      <dgm:prSet phldrT="[Text]"/>
      <dgm:spPr/>
      <dgm:t>
        <a:bodyPr/>
        <a:lstStyle/>
        <a:p>
          <a:r>
            <a:rPr lang="en-US" dirty="0"/>
            <a:t>NSA $</a:t>
          </a:r>
        </a:p>
      </dgm:t>
    </dgm:pt>
    <dgm:pt modelId="{9AF68B23-4DED-4AF1-800F-E129FCA6A1E5}" type="parTrans" cxnId="{4AEE686F-8900-4E7E-9EEC-ABB54B458603}">
      <dgm:prSet/>
      <dgm:spPr/>
      <dgm:t>
        <a:bodyPr/>
        <a:lstStyle/>
        <a:p>
          <a:endParaRPr lang="en-US"/>
        </a:p>
      </dgm:t>
    </dgm:pt>
    <dgm:pt modelId="{952C0B19-5D5C-4EDF-873A-D54FA05E3766}" type="sibTrans" cxnId="{4AEE686F-8900-4E7E-9EEC-ABB54B458603}">
      <dgm:prSet/>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pPr>
            <a:buNone/>
          </a:pPr>
          <a:r>
            <a:rPr lang="en-US" dirty="0"/>
            <a:t>Uses</a:t>
          </a:r>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616EBDA4-3F12-4833-82FB-726C42DE98BA}">
      <dgm:prSet phldrT="[Text]"/>
      <dgm:spPr/>
      <dgm:t>
        <a:bodyPr/>
        <a:lstStyle/>
        <a:p>
          <a:r>
            <a:rPr lang="en-US" dirty="0"/>
            <a:t>Food $</a:t>
          </a:r>
        </a:p>
      </dgm:t>
    </dgm:pt>
    <dgm:pt modelId="{04C7B23B-6041-49A9-A359-84646B17755D}" type="parTrans" cxnId="{DD8C1D2A-0837-4B72-A081-4987E51CEECA}">
      <dgm:prSet/>
      <dgm:spPr/>
      <dgm:t>
        <a:bodyPr/>
        <a:lstStyle/>
        <a:p>
          <a:endParaRPr lang="en-US"/>
        </a:p>
      </dgm:t>
    </dgm:pt>
    <dgm:pt modelId="{37D4767C-74C4-4DFE-BF83-2BD17ADFFC5A}" type="sibTrans" cxnId="{DD8C1D2A-0837-4B72-A081-4987E51CEECA}">
      <dgm:prSet/>
      <dgm:spPr/>
      <dgm:t>
        <a:bodyPr/>
        <a:lstStyle/>
        <a:p>
          <a:endParaRPr lang="en-US"/>
        </a:p>
      </dgm:t>
    </dgm:pt>
    <dgm:pt modelId="{DA50F0D6-B75D-4DD3-91DA-95838A4385F1}">
      <dgm:prSet phldrT="[Text]"/>
      <dgm:spPr/>
      <dgm:t>
        <a:bodyPr/>
        <a:lstStyle/>
        <a:p>
          <a:pPr>
            <a:buNone/>
          </a:pPr>
          <a:r>
            <a:rPr lang="en-US" dirty="0"/>
            <a:t>Distributes</a:t>
          </a:r>
        </a:p>
      </dgm:t>
    </dgm:pt>
    <dgm:pt modelId="{7C379B5D-DC72-4BEC-85E8-01740A788A63}" type="parTrans" cxnId="{20D83BEF-F839-41EC-A9C3-7431F998D8FC}">
      <dgm:prSet/>
      <dgm:spPr/>
      <dgm:t>
        <a:bodyPr/>
        <a:lstStyle/>
        <a:p>
          <a:endParaRPr lang="en-US"/>
        </a:p>
      </dgm:t>
    </dgm:pt>
    <dgm:pt modelId="{0E41366A-F835-45B7-A7B4-B017E2AB0F0A}" type="sibTrans" cxnId="{20D83BEF-F839-41EC-A9C3-7431F998D8FC}">
      <dgm:prSet/>
      <dgm:spPr/>
      <dgm:t>
        <a:bodyPr/>
        <a:lstStyle/>
        <a:p>
          <a:endParaRPr lang="en-US"/>
        </a:p>
      </dgm:t>
    </dgm:pt>
    <dgm:pt modelId="{37667617-7658-4833-BD5F-4936A7D2CD86}">
      <dgm:prSet phldrT="[Text]"/>
      <dgm:spPr/>
      <dgm:t>
        <a:bodyPr/>
        <a:lstStyle/>
        <a:p>
          <a:pPr>
            <a:buNone/>
          </a:pPr>
          <a:r>
            <a:rPr lang="en-US" dirty="0"/>
            <a:t>Distributes</a:t>
          </a:r>
        </a:p>
      </dgm:t>
    </dgm:pt>
    <dgm:pt modelId="{0084B98A-B36B-43B0-92E3-F3C5C4D7FA7D}" type="parTrans" cxnId="{C1995AF1-618C-4F16-A3A7-BADE263D5A57}">
      <dgm:prSet/>
      <dgm:spPr/>
      <dgm:t>
        <a:bodyPr/>
        <a:lstStyle/>
        <a:p>
          <a:endParaRPr lang="en-US"/>
        </a:p>
      </dgm:t>
    </dgm:pt>
    <dgm:pt modelId="{D6C48293-368F-46FE-897E-3B0C1934A288}" type="sibTrans" cxnId="{C1995AF1-618C-4F16-A3A7-BADE263D5A57}">
      <dgm:prSet/>
      <dgm:spPr/>
      <dgm:t>
        <a:bodyPr/>
        <a:lstStyle/>
        <a:p>
          <a:endParaRPr lang="en-US"/>
        </a:p>
      </dgm:t>
    </dgm:pt>
    <dgm:pt modelId="{85EFEBF5-22D4-4F80-9EBA-28F0C31B3751}">
      <dgm:prSet phldrT="[Text]"/>
      <dgm:spPr/>
      <dgm:t>
        <a:bodyPr/>
        <a:lstStyle/>
        <a:p>
          <a:r>
            <a:rPr lang="en-US" dirty="0"/>
            <a:t>NSA $ for program operations</a:t>
          </a:r>
        </a:p>
      </dgm:t>
    </dgm:pt>
    <dgm:pt modelId="{F3F6A205-1DB0-44C3-B563-1F28A0646546}" type="parTrans" cxnId="{578507B4-61EE-44E1-9FB2-FFBE3E83EC0D}">
      <dgm:prSet/>
      <dgm:spPr/>
      <dgm:t>
        <a:bodyPr/>
        <a:lstStyle/>
        <a:p>
          <a:endParaRPr lang="en-US"/>
        </a:p>
      </dgm:t>
    </dgm:pt>
    <dgm:pt modelId="{9289DFC5-C81A-4345-B68A-85B0C766AEB7}" type="sibTrans" cxnId="{578507B4-61EE-44E1-9FB2-FFBE3E83EC0D}">
      <dgm:prSet/>
      <dgm:spPr/>
      <dgm:t>
        <a:bodyPr/>
        <a:lstStyle/>
        <a:p>
          <a:endParaRPr lang="en-US"/>
        </a:p>
      </dgm:t>
    </dgm:pt>
    <dgm:pt modelId="{50DEEA1D-B82D-4AA5-AA5A-146F3F5D8416}" type="pres">
      <dgm:prSet presAssocID="{C635E6A2-8873-4CC4-99EF-9EC04AFA59EF}" presName="linearFlow" presStyleCnt="0">
        <dgm:presLayoutVars>
          <dgm:dir/>
          <dgm:animLvl val="lvl"/>
          <dgm:resizeHandles val="exact"/>
        </dgm:presLayoutVars>
      </dgm:prSet>
      <dgm:spPr/>
    </dgm:pt>
    <dgm:pt modelId="{5FDB90A8-B389-4101-9DAA-7BA649C2CAB5}" type="pres">
      <dgm:prSet presAssocID="{8536AF18-8C65-40BF-95EC-BD0DDFD28F5F}" presName="composite" presStyleCnt="0"/>
      <dgm:spPr/>
    </dgm:pt>
    <dgm:pt modelId="{550A28FE-8329-46BF-9085-272A39E8C30B}" type="pres">
      <dgm:prSet presAssocID="{8536AF18-8C65-40BF-95EC-BD0DDFD28F5F}" presName="parTx" presStyleLbl="node1" presStyleIdx="0" presStyleCnt="3">
        <dgm:presLayoutVars>
          <dgm:chMax val="0"/>
          <dgm:chPref val="0"/>
          <dgm:bulletEnabled val="1"/>
        </dgm:presLayoutVars>
      </dgm:prSet>
      <dgm:spPr/>
    </dgm:pt>
    <dgm:pt modelId="{792B4866-1A00-4FEB-9A03-0D93043068B0}" type="pres">
      <dgm:prSet presAssocID="{8536AF18-8C65-40BF-95EC-BD0DDFD28F5F}" presName="parSh" presStyleLbl="node1" presStyleIdx="0" presStyleCnt="3"/>
      <dgm:spPr/>
    </dgm:pt>
    <dgm:pt modelId="{F4ABED8B-4277-4123-A4B7-32590CC3B7CB}" type="pres">
      <dgm:prSet presAssocID="{8536AF18-8C65-40BF-95EC-BD0DDFD28F5F}" presName="desTx" presStyleLbl="fgAcc1" presStyleIdx="0" presStyleCnt="3">
        <dgm:presLayoutVars>
          <dgm:bulletEnabled val="1"/>
        </dgm:presLayoutVars>
      </dgm:prSet>
      <dgm:spPr/>
    </dgm:pt>
    <dgm:pt modelId="{14708D4A-4BBD-4BEC-AA9C-E3BDE9258EA8}" type="pres">
      <dgm:prSet presAssocID="{FEBC86BE-B1BA-4F07-8AFE-D2A1562F10B9}" presName="sibTrans" presStyleLbl="sibTrans2D1" presStyleIdx="0" presStyleCnt="2"/>
      <dgm:spPr/>
    </dgm:pt>
    <dgm:pt modelId="{8DE41FF3-DB9F-40F7-ABBA-39759EDD2536}" type="pres">
      <dgm:prSet presAssocID="{FEBC86BE-B1BA-4F07-8AFE-D2A1562F10B9}" presName="connTx" presStyleLbl="sibTrans2D1" presStyleIdx="0" presStyleCnt="2"/>
      <dgm:spPr/>
    </dgm:pt>
    <dgm:pt modelId="{85D668BC-536C-4C4B-B15B-4F13273D3C57}" type="pres">
      <dgm:prSet presAssocID="{02595F8B-74B3-45F6-ABFE-46B6476FD57C}" presName="composite" presStyleCnt="0"/>
      <dgm:spPr/>
    </dgm:pt>
    <dgm:pt modelId="{1CCBEFE6-FCE3-4D17-8A02-7A9A2C128CDD}" type="pres">
      <dgm:prSet presAssocID="{02595F8B-74B3-45F6-ABFE-46B6476FD57C}" presName="parTx" presStyleLbl="node1" presStyleIdx="0" presStyleCnt="3">
        <dgm:presLayoutVars>
          <dgm:chMax val="0"/>
          <dgm:chPref val="0"/>
          <dgm:bulletEnabled val="1"/>
        </dgm:presLayoutVars>
      </dgm:prSet>
      <dgm:spPr/>
    </dgm:pt>
    <dgm:pt modelId="{AB9D3869-2363-4874-A0E8-3E25A68A57C3}" type="pres">
      <dgm:prSet presAssocID="{02595F8B-74B3-45F6-ABFE-46B6476FD57C}" presName="parSh" presStyleLbl="node1" presStyleIdx="1" presStyleCnt="3"/>
      <dgm:spPr/>
    </dgm:pt>
    <dgm:pt modelId="{DA9128C0-95C7-4F8F-90B2-B11F397F5CE6}" type="pres">
      <dgm:prSet presAssocID="{02595F8B-74B3-45F6-ABFE-46B6476FD57C}" presName="desTx" presStyleLbl="fgAcc1" presStyleIdx="1" presStyleCnt="3">
        <dgm:presLayoutVars>
          <dgm:bulletEnabled val="1"/>
        </dgm:presLayoutVars>
      </dgm:prSet>
      <dgm:spPr/>
    </dgm:pt>
    <dgm:pt modelId="{FEA69453-282C-487C-8EDC-20B3962FD925}" type="pres">
      <dgm:prSet presAssocID="{45C7A981-2B55-441D-B89B-0170B503D320}" presName="sibTrans" presStyleLbl="sibTrans2D1" presStyleIdx="1" presStyleCnt="2"/>
      <dgm:spPr/>
    </dgm:pt>
    <dgm:pt modelId="{CBE16768-4F6B-4904-8EF1-D3309B814F45}" type="pres">
      <dgm:prSet presAssocID="{45C7A981-2B55-441D-B89B-0170B503D320}" presName="connTx" presStyleLbl="sibTrans2D1" presStyleIdx="1" presStyleCnt="2"/>
      <dgm:spPr/>
    </dgm:pt>
    <dgm:pt modelId="{58CA117E-CE1D-4ABC-86F8-3690109FEF7D}" type="pres">
      <dgm:prSet presAssocID="{A9BEB998-09B4-4F22-8FD6-A39F16369D2E}" presName="composite" presStyleCnt="0"/>
      <dgm:spPr/>
    </dgm:pt>
    <dgm:pt modelId="{419FD403-22EA-484F-AD7F-EC709E50F7F0}" type="pres">
      <dgm:prSet presAssocID="{A9BEB998-09B4-4F22-8FD6-A39F16369D2E}" presName="parTx" presStyleLbl="node1" presStyleIdx="1" presStyleCnt="3">
        <dgm:presLayoutVars>
          <dgm:chMax val="0"/>
          <dgm:chPref val="0"/>
          <dgm:bulletEnabled val="1"/>
        </dgm:presLayoutVars>
      </dgm:prSet>
      <dgm:spPr/>
    </dgm:pt>
    <dgm:pt modelId="{DB016A45-C324-4DED-B389-2FE2E2AA4EF7}" type="pres">
      <dgm:prSet presAssocID="{A9BEB998-09B4-4F22-8FD6-A39F16369D2E}" presName="parSh" presStyleLbl="node1" presStyleIdx="2" presStyleCnt="3"/>
      <dgm:spPr/>
    </dgm:pt>
    <dgm:pt modelId="{A280017C-F9A4-4831-9EFA-9ED5A659C41E}" type="pres">
      <dgm:prSet presAssocID="{A9BEB998-09B4-4F22-8FD6-A39F16369D2E}" presName="desTx" presStyleLbl="fgAcc1" presStyleIdx="2" presStyleCnt="3">
        <dgm:presLayoutVars>
          <dgm:bulletEnabled val="1"/>
        </dgm:presLayoutVars>
      </dgm:prSet>
      <dgm:spPr/>
    </dgm:pt>
  </dgm:ptLst>
  <dgm:cxnLst>
    <dgm:cxn modelId="{0D65C901-0B07-446D-94F8-C1FFDA16193A}" type="presOf" srcId="{8536AF18-8C65-40BF-95EC-BD0DDFD28F5F}" destId="{792B4866-1A00-4FEB-9A03-0D93043068B0}" srcOrd="1" destOrd="0" presId="urn:microsoft.com/office/officeart/2005/8/layout/process3"/>
    <dgm:cxn modelId="{93069A07-AD12-4014-AF62-A6D3FBE898F8}" type="presOf" srcId="{DA50F0D6-B75D-4DD3-91DA-95838A4385F1}" destId="{F4ABED8B-4277-4123-A4B7-32590CC3B7CB}" srcOrd="0" destOrd="0" presId="urn:microsoft.com/office/officeart/2005/8/layout/process3"/>
    <dgm:cxn modelId="{7737A716-F4BE-4449-8533-2A5C95C5A4F3}" type="presOf" srcId="{616EBDA4-3F12-4833-82FB-726C42DE98BA}" destId="{F4ABED8B-4277-4123-A4B7-32590CC3B7CB}" srcOrd="0" destOrd="2" presId="urn:microsoft.com/office/officeart/2005/8/layout/process3"/>
    <dgm:cxn modelId="{5F13751F-8D31-489F-949F-865BCDBFF24F}" srcId="{A9BEB998-09B4-4F22-8FD6-A39F16369D2E}" destId="{925DAD9E-8C0C-42C1-AE8F-701911634C33}" srcOrd="0" destOrd="0" parTransId="{E3EFCC9A-8A0E-4A5E-8AB5-232766B70505}" sibTransId="{6C41B48B-F917-4294-B445-C13197B1CCA0}"/>
    <dgm:cxn modelId="{DD8C1D2A-0837-4B72-A081-4987E51CEECA}" srcId="{8536AF18-8C65-40BF-95EC-BD0DDFD28F5F}" destId="{616EBDA4-3F12-4833-82FB-726C42DE98BA}" srcOrd="2" destOrd="0" parTransId="{04C7B23B-6041-49A9-A359-84646B17755D}" sibTransId="{37D4767C-74C4-4DFE-BF83-2BD17ADFFC5A}"/>
    <dgm:cxn modelId="{EFB2892B-E2C4-4EA8-A01F-209A70374DA7}" type="presOf" srcId="{02595F8B-74B3-45F6-ABFE-46B6476FD57C}" destId="{AB9D3869-2363-4874-A0E8-3E25A68A57C3}" srcOrd="1" destOrd="0" presId="urn:microsoft.com/office/officeart/2005/8/layout/process3"/>
    <dgm:cxn modelId="{FFE0342E-50A1-43C0-B3CF-3124AB43FAAF}" type="presOf" srcId="{FEBC86BE-B1BA-4F07-8AFE-D2A1562F10B9}" destId="{8DE41FF3-DB9F-40F7-ABBA-39759EDD2536}" srcOrd="1" destOrd="0" presId="urn:microsoft.com/office/officeart/2005/8/layout/process3"/>
    <dgm:cxn modelId="{0404FE38-DED2-4872-ABE3-BC7D1217F63C}" srcId="{C635E6A2-8873-4CC4-99EF-9EC04AFA59EF}" destId="{02595F8B-74B3-45F6-ABFE-46B6476FD57C}" srcOrd="1" destOrd="0" parTransId="{E85445C8-780E-4AFC-9246-4A1ABD1DB43E}" sibTransId="{45C7A981-2B55-441D-B89B-0170B503D320}"/>
    <dgm:cxn modelId="{4AEE686F-8900-4E7E-9EEC-ABB54B458603}" srcId="{02595F8B-74B3-45F6-ABFE-46B6476FD57C}" destId="{15499BC9-70EC-4B7C-B9F3-F91501043FB1}" srcOrd="1" destOrd="0" parTransId="{9AF68B23-4DED-4AF1-800F-E129FCA6A1E5}" sibTransId="{952C0B19-5D5C-4EDF-873A-D54FA05E3766}"/>
    <dgm:cxn modelId="{FD412D72-591E-40B4-8800-1FF06A652563}" type="presOf" srcId="{45C7A981-2B55-441D-B89B-0170B503D320}" destId="{CBE16768-4F6B-4904-8EF1-D3309B814F45}" srcOrd="1" destOrd="0" presId="urn:microsoft.com/office/officeart/2005/8/layout/process3"/>
    <dgm:cxn modelId="{BB039075-EE57-4226-AC0D-48176F55E203}" type="presOf" srcId="{FEBC86BE-B1BA-4F07-8AFE-D2A1562F10B9}" destId="{14708D4A-4BBD-4BEC-AA9C-E3BDE9258EA8}" srcOrd="0" destOrd="0" presId="urn:microsoft.com/office/officeart/2005/8/layout/process3"/>
    <dgm:cxn modelId="{9354BD5A-119A-4058-94A4-C3EA581AA373}" type="presOf" srcId="{85EFEBF5-22D4-4F80-9EBA-28F0C31B3751}" destId="{A280017C-F9A4-4831-9EFA-9ED5A659C41E}" srcOrd="0" destOrd="1" presId="urn:microsoft.com/office/officeart/2005/8/layout/process3"/>
    <dgm:cxn modelId="{2C90D57D-9424-4294-98D1-F64F4C3FB843}" type="presOf" srcId="{8536AF18-8C65-40BF-95EC-BD0DDFD28F5F}" destId="{550A28FE-8329-46BF-9085-272A39E8C30B}" srcOrd="0" destOrd="0" presId="urn:microsoft.com/office/officeart/2005/8/layout/process3"/>
    <dgm:cxn modelId="{ACB6A17E-18EF-489F-97E0-FF9D3FAEF03C}" type="presOf" srcId="{D305EF0B-9230-4C04-9A26-2B463160E056}" destId="{F4ABED8B-4277-4123-A4B7-32590CC3B7CB}" srcOrd="0" destOrd="1" presId="urn:microsoft.com/office/officeart/2005/8/layout/process3"/>
    <dgm:cxn modelId="{92B3F97F-8BF4-4A5E-A4E1-3E25F1A8527A}" type="presOf" srcId="{45C7A981-2B55-441D-B89B-0170B503D320}" destId="{FEA69453-282C-487C-8EDC-20B3962FD925}" srcOrd="0" destOrd="0" presId="urn:microsoft.com/office/officeart/2005/8/layout/process3"/>
    <dgm:cxn modelId="{DF77F089-CA3C-4E7D-83E4-3FE90D7228B2}" type="presOf" srcId="{15499BC9-70EC-4B7C-B9F3-F91501043FB1}" destId="{DA9128C0-95C7-4F8F-90B2-B11F397F5CE6}" srcOrd="0" destOrd="1" presId="urn:microsoft.com/office/officeart/2005/8/layout/process3"/>
    <dgm:cxn modelId="{EBD35196-118D-48E7-B17A-191D953BC7BC}" type="presOf" srcId="{C635E6A2-8873-4CC4-99EF-9EC04AFA59EF}" destId="{50DEEA1D-B82D-4AA5-AA5A-146F3F5D8416}" srcOrd="0" destOrd="0" presId="urn:microsoft.com/office/officeart/2005/8/layout/process3"/>
    <dgm:cxn modelId="{578507B4-61EE-44E1-9FB2-FFBE3E83EC0D}" srcId="{A9BEB998-09B4-4F22-8FD6-A39F16369D2E}" destId="{85EFEBF5-22D4-4F80-9EBA-28F0C31B3751}" srcOrd="1" destOrd="0" parTransId="{F3F6A205-1DB0-44C3-B563-1F28A0646546}" sibTransId="{9289DFC5-C81A-4345-B68A-85B0C766AEB7}"/>
    <dgm:cxn modelId="{1BF8E0C0-5557-4340-AE57-A5F83AAFA059}" type="presOf" srcId="{A9BEB998-09B4-4F22-8FD6-A39F16369D2E}" destId="{419FD403-22EA-484F-AD7F-EC709E50F7F0}" srcOrd="0" destOrd="0" presId="urn:microsoft.com/office/officeart/2005/8/layout/process3"/>
    <dgm:cxn modelId="{076F9AC6-33E7-47C8-86F1-6A98D4D578F1}" type="presOf" srcId="{A9BEB998-09B4-4F22-8FD6-A39F16369D2E}" destId="{DB016A45-C324-4DED-B389-2FE2E2AA4EF7}" srcOrd="1" destOrd="0" presId="urn:microsoft.com/office/officeart/2005/8/layout/process3"/>
    <dgm:cxn modelId="{6ED6E9CC-7988-455B-B4BD-A4E430D39B7D}" srcId="{C635E6A2-8873-4CC4-99EF-9EC04AFA59EF}" destId="{A9BEB998-09B4-4F22-8FD6-A39F16369D2E}" srcOrd="2" destOrd="0" parTransId="{90578D12-EB3B-47C3-B8F3-09112A09D927}" sibTransId="{39A7B157-B86C-448D-844F-71632702EDA9}"/>
    <dgm:cxn modelId="{78810AD1-25C1-4C06-AE36-9921D66F0652}" srcId="{C635E6A2-8873-4CC4-99EF-9EC04AFA59EF}" destId="{8536AF18-8C65-40BF-95EC-BD0DDFD28F5F}" srcOrd="0" destOrd="0" parTransId="{AB4CA59B-0E5F-4E40-8C49-092D8C6C9939}" sibTransId="{FEBC86BE-B1BA-4F07-8AFE-D2A1562F10B9}"/>
    <dgm:cxn modelId="{0AC13DD8-1B4F-4407-800A-22CCE2829E23}" type="presOf" srcId="{37667617-7658-4833-BD5F-4936A7D2CD86}" destId="{DA9128C0-95C7-4F8F-90B2-B11F397F5CE6}" srcOrd="0" destOrd="0" presId="urn:microsoft.com/office/officeart/2005/8/layout/process3"/>
    <dgm:cxn modelId="{326AEEDB-08A7-4949-92D7-D1F82B4B63D4}" srcId="{8536AF18-8C65-40BF-95EC-BD0DDFD28F5F}" destId="{D305EF0B-9230-4C04-9A26-2B463160E056}" srcOrd="1" destOrd="0" parTransId="{0F37808F-70C2-4C1D-BD1E-BF72B4547BC0}" sibTransId="{BB5C4233-08A5-4040-B4B6-79B4DE3AB556}"/>
    <dgm:cxn modelId="{7CC103DF-1FCD-4A41-826E-AAC37EB5B84B}" type="presOf" srcId="{925DAD9E-8C0C-42C1-AE8F-701911634C33}" destId="{A280017C-F9A4-4831-9EFA-9ED5A659C41E}" srcOrd="0" destOrd="0" presId="urn:microsoft.com/office/officeart/2005/8/layout/process3"/>
    <dgm:cxn modelId="{07F98EEB-3A0D-4745-8639-3C4C16C0012F}" type="presOf" srcId="{02595F8B-74B3-45F6-ABFE-46B6476FD57C}" destId="{1CCBEFE6-FCE3-4D17-8A02-7A9A2C128CDD}" srcOrd="0" destOrd="0" presId="urn:microsoft.com/office/officeart/2005/8/layout/process3"/>
    <dgm:cxn modelId="{20D83BEF-F839-41EC-A9C3-7431F998D8FC}" srcId="{8536AF18-8C65-40BF-95EC-BD0DDFD28F5F}" destId="{DA50F0D6-B75D-4DD3-91DA-95838A4385F1}" srcOrd="0" destOrd="0" parTransId="{7C379B5D-DC72-4BEC-85E8-01740A788A63}" sibTransId="{0E41366A-F835-45B7-A7B4-B017E2AB0F0A}"/>
    <dgm:cxn modelId="{C1995AF1-618C-4F16-A3A7-BADE263D5A57}" srcId="{02595F8B-74B3-45F6-ABFE-46B6476FD57C}" destId="{37667617-7658-4833-BD5F-4936A7D2CD86}" srcOrd="0" destOrd="0" parTransId="{0084B98A-B36B-43B0-92E3-F3C5C4D7FA7D}" sibTransId="{D6C48293-368F-46FE-897E-3B0C1934A288}"/>
    <dgm:cxn modelId="{BB2E8FBF-4B9D-4648-84A5-9B52DDF32D89}" type="presParOf" srcId="{50DEEA1D-B82D-4AA5-AA5A-146F3F5D8416}" destId="{5FDB90A8-B389-4101-9DAA-7BA649C2CAB5}" srcOrd="0" destOrd="0" presId="urn:microsoft.com/office/officeart/2005/8/layout/process3"/>
    <dgm:cxn modelId="{B8F6BB12-E5F8-4058-AAD0-DF5A242854C0}" type="presParOf" srcId="{5FDB90A8-B389-4101-9DAA-7BA649C2CAB5}" destId="{550A28FE-8329-46BF-9085-272A39E8C30B}" srcOrd="0" destOrd="0" presId="urn:microsoft.com/office/officeart/2005/8/layout/process3"/>
    <dgm:cxn modelId="{C1AEACAF-784A-465E-90BB-0D32076D436C}" type="presParOf" srcId="{5FDB90A8-B389-4101-9DAA-7BA649C2CAB5}" destId="{792B4866-1A00-4FEB-9A03-0D93043068B0}" srcOrd="1" destOrd="0" presId="urn:microsoft.com/office/officeart/2005/8/layout/process3"/>
    <dgm:cxn modelId="{5190F858-815F-4031-8A64-BD84E1793B58}" type="presParOf" srcId="{5FDB90A8-B389-4101-9DAA-7BA649C2CAB5}" destId="{F4ABED8B-4277-4123-A4B7-32590CC3B7CB}" srcOrd="2" destOrd="0" presId="urn:microsoft.com/office/officeart/2005/8/layout/process3"/>
    <dgm:cxn modelId="{2FBF9028-A7B2-4CF3-B342-088FD63CCB57}" type="presParOf" srcId="{50DEEA1D-B82D-4AA5-AA5A-146F3F5D8416}" destId="{14708D4A-4BBD-4BEC-AA9C-E3BDE9258EA8}" srcOrd="1" destOrd="0" presId="urn:microsoft.com/office/officeart/2005/8/layout/process3"/>
    <dgm:cxn modelId="{DFA98D1B-E746-4E8C-9FDC-6479C7A54D46}" type="presParOf" srcId="{14708D4A-4BBD-4BEC-AA9C-E3BDE9258EA8}" destId="{8DE41FF3-DB9F-40F7-ABBA-39759EDD2536}" srcOrd="0" destOrd="0" presId="urn:microsoft.com/office/officeart/2005/8/layout/process3"/>
    <dgm:cxn modelId="{6ECFD74D-A371-4DD3-9433-BD4EDAED5C95}" type="presParOf" srcId="{50DEEA1D-B82D-4AA5-AA5A-146F3F5D8416}" destId="{85D668BC-536C-4C4B-B15B-4F13273D3C57}" srcOrd="2" destOrd="0" presId="urn:microsoft.com/office/officeart/2005/8/layout/process3"/>
    <dgm:cxn modelId="{5F812B80-92BC-4473-A228-E41A00C821C1}" type="presParOf" srcId="{85D668BC-536C-4C4B-B15B-4F13273D3C57}" destId="{1CCBEFE6-FCE3-4D17-8A02-7A9A2C128CDD}" srcOrd="0" destOrd="0" presId="urn:microsoft.com/office/officeart/2005/8/layout/process3"/>
    <dgm:cxn modelId="{0FDCD3CE-EFFE-4778-B217-B97FED7D2C17}" type="presParOf" srcId="{85D668BC-536C-4C4B-B15B-4F13273D3C57}" destId="{AB9D3869-2363-4874-A0E8-3E25A68A57C3}" srcOrd="1" destOrd="0" presId="urn:microsoft.com/office/officeart/2005/8/layout/process3"/>
    <dgm:cxn modelId="{64C3CA4A-B5E0-4799-9A0F-BE46C2C51E3F}" type="presParOf" srcId="{85D668BC-536C-4C4B-B15B-4F13273D3C57}" destId="{DA9128C0-95C7-4F8F-90B2-B11F397F5CE6}" srcOrd="2" destOrd="0" presId="urn:microsoft.com/office/officeart/2005/8/layout/process3"/>
    <dgm:cxn modelId="{0B54B18B-9688-4F9B-8595-8BE19D7AF6D8}" type="presParOf" srcId="{50DEEA1D-B82D-4AA5-AA5A-146F3F5D8416}" destId="{FEA69453-282C-487C-8EDC-20B3962FD925}" srcOrd="3" destOrd="0" presId="urn:microsoft.com/office/officeart/2005/8/layout/process3"/>
    <dgm:cxn modelId="{BFB9EA48-3A3C-4E17-ACF6-96DE03312A5B}" type="presParOf" srcId="{FEA69453-282C-487C-8EDC-20B3962FD925}" destId="{CBE16768-4F6B-4904-8EF1-D3309B814F45}" srcOrd="0" destOrd="0" presId="urn:microsoft.com/office/officeart/2005/8/layout/process3"/>
    <dgm:cxn modelId="{286A0AF1-470A-46A6-8104-CF8F47986128}" type="presParOf" srcId="{50DEEA1D-B82D-4AA5-AA5A-146F3F5D8416}" destId="{58CA117E-CE1D-4ABC-86F8-3690109FEF7D}" srcOrd="4" destOrd="0" presId="urn:microsoft.com/office/officeart/2005/8/layout/process3"/>
    <dgm:cxn modelId="{7480C507-C606-4247-ADC2-8EFF89C9FB12}" type="presParOf" srcId="{58CA117E-CE1D-4ABC-86F8-3690109FEF7D}" destId="{419FD403-22EA-484F-AD7F-EC709E50F7F0}" srcOrd="0" destOrd="0" presId="urn:microsoft.com/office/officeart/2005/8/layout/process3"/>
    <dgm:cxn modelId="{2FB51A37-9D4D-4FD0-8622-3E0EB4FABA52}" type="presParOf" srcId="{58CA117E-CE1D-4ABC-86F8-3690109FEF7D}" destId="{DB016A45-C324-4DED-B389-2FE2E2AA4EF7}" srcOrd="1" destOrd="0" presId="urn:microsoft.com/office/officeart/2005/8/layout/process3"/>
    <dgm:cxn modelId="{A094EC61-9C78-406B-80AD-A0694C7A802B}" type="presParOf" srcId="{58CA117E-CE1D-4ABC-86F8-3690109FEF7D}" destId="{A280017C-F9A4-4831-9EFA-9ED5A659C41E}"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35E6A2-8873-4CC4-99EF-9EC04AFA59EF}"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endParaRPr lang="en-US" dirty="0"/>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15499BC9-70EC-4B7C-B9F3-F91501043FB1}">
      <dgm:prSet phldrT="[Text]"/>
      <dgm:spPr/>
      <dgm:t>
        <a:bodyPr/>
        <a:lstStyle/>
        <a:p>
          <a:endParaRPr lang="en-US" dirty="0"/>
        </a:p>
      </dgm:t>
    </dgm:pt>
    <dgm:pt modelId="{952C0B19-5D5C-4EDF-873A-D54FA05E3766}" type="sibTrans" cxnId="{4AEE686F-8900-4E7E-9EEC-ABB54B458603}">
      <dgm:prSet/>
      <dgm:spPr/>
      <dgm:t>
        <a:bodyPr/>
        <a:lstStyle/>
        <a:p>
          <a:endParaRPr lang="en-US"/>
        </a:p>
      </dgm:t>
    </dgm:pt>
    <dgm:pt modelId="{9AF68B23-4DED-4AF1-800F-E129FCA6A1E5}" type="parTrans" cxnId="{4AEE686F-8900-4E7E-9EEC-ABB54B458603}">
      <dgm:prSet/>
      <dgm:spPr/>
      <dgm:t>
        <a:bodyPr/>
        <a:lstStyle/>
        <a:p>
          <a:endParaRPr lang="en-US"/>
        </a:p>
      </dgm:t>
    </dgm:pt>
    <dgm:pt modelId="{B6E76A67-59B0-4848-86A9-95CAEA2C5E52}" type="pres">
      <dgm:prSet presAssocID="{C635E6A2-8873-4CC4-99EF-9EC04AFA59EF}" presName="rootnode" presStyleCnt="0">
        <dgm:presLayoutVars>
          <dgm:chMax/>
          <dgm:chPref/>
          <dgm:dir/>
          <dgm:animLvl val="lvl"/>
        </dgm:presLayoutVars>
      </dgm:prSet>
      <dgm:spPr/>
    </dgm:pt>
    <dgm:pt modelId="{3C34926B-71BA-4678-9000-8B2DFD59007F}" type="pres">
      <dgm:prSet presAssocID="{15499BC9-70EC-4B7C-B9F3-F91501043FB1}" presName="composite" presStyleCnt="0"/>
      <dgm:spPr/>
    </dgm:pt>
    <dgm:pt modelId="{A44EBFBC-4F34-42DB-B195-70488B0C96AD}" type="pres">
      <dgm:prSet presAssocID="{15499BC9-70EC-4B7C-B9F3-F91501043FB1}" presName="bentUpArrow1" presStyleLbl="alignImgPlace1" presStyleIdx="0" presStyleCnt="1"/>
      <dgm:spPr/>
    </dgm:pt>
    <dgm:pt modelId="{093C16C8-1BE1-498B-931F-F6C5E51035F6}" type="pres">
      <dgm:prSet presAssocID="{15499BC9-70EC-4B7C-B9F3-F91501043FB1}" presName="ParentText" presStyleLbl="node1" presStyleIdx="0" presStyleCnt="2">
        <dgm:presLayoutVars>
          <dgm:chMax val="1"/>
          <dgm:chPref val="1"/>
          <dgm:bulletEnabled val="1"/>
        </dgm:presLayoutVars>
      </dgm:prSet>
      <dgm:spPr/>
    </dgm:pt>
    <dgm:pt modelId="{ACA05353-6270-40F5-80E9-0CB3ADB7612D}" type="pres">
      <dgm:prSet presAssocID="{15499BC9-70EC-4B7C-B9F3-F91501043FB1}" presName="ChildText" presStyleLbl="revTx" presStyleIdx="0" presStyleCnt="2">
        <dgm:presLayoutVars>
          <dgm:chMax val="0"/>
          <dgm:chPref val="0"/>
          <dgm:bulletEnabled val="1"/>
        </dgm:presLayoutVars>
      </dgm:prSet>
      <dgm:spPr/>
    </dgm:pt>
    <dgm:pt modelId="{012461EF-2825-4E38-9B42-FAE8715A2FEE}" type="pres">
      <dgm:prSet presAssocID="{952C0B19-5D5C-4EDF-873A-D54FA05E3766}" presName="sibTrans" presStyleCnt="0"/>
      <dgm:spPr/>
    </dgm:pt>
    <dgm:pt modelId="{43F06163-E345-428C-97A6-6AE0906C79DB}" type="pres">
      <dgm:prSet presAssocID="{A9BEB998-09B4-4F22-8FD6-A39F16369D2E}" presName="composite" presStyleCnt="0"/>
      <dgm:spPr/>
    </dgm:pt>
    <dgm:pt modelId="{25959A49-684C-4CF4-8449-4B383C99AB75}" type="pres">
      <dgm:prSet presAssocID="{A9BEB998-09B4-4F22-8FD6-A39F16369D2E}" presName="ParentText" presStyleLbl="node1" presStyleIdx="1" presStyleCnt="2" custLinFactNeighborX="-2402" custLinFactNeighborY="18877">
        <dgm:presLayoutVars>
          <dgm:chMax val="1"/>
          <dgm:chPref val="1"/>
          <dgm:bulletEnabled val="1"/>
        </dgm:presLayoutVars>
      </dgm:prSet>
      <dgm:spPr/>
    </dgm:pt>
    <dgm:pt modelId="{D2DAB782-D1CF-47DA-818D-A82D76262DBE}" type="pres">
      <dgm:prSet presAssocID="{A9BEB998-09B4-4F22-8FD6-A39F16369D2E}" presName="FinalChildText" presStyleLbl="revTx" presStyleIdx="1" presStyleCnt="2">
        <dgm:presLayoutVars>
          <dgm:chMax val="0"/>
          <dgm:chPref val="0"/>
          <dgm:bulletEnabled val="1"/>
        </dgm:presLayoutVars>
      </dgm:prSet>
      <dgm:spPr/>
    </dgm:pt>
  </dgm:ptLst>
  <dgm:cxnLst>
    <dgm:cxn modelId="{44B10602-DAE0-4941-8106-4A9BC39E350A}" type="presOf" srcId="{925DAD9E-8C0C-42C1-AE8F-701911634C33}" destId="{D2DAB782-D1CF-47DA-818D-A82D76262DBE}" srcOrd="0" destOrd="0" presId="urn:microsoft.com/office/officeart/2005/8/layout/StepDownProcess"/>
    <dgm:cxn modelId="{5F13751F-8D31-489F-949F-865BCDBFF24F}" srcId="{A9BEB998-09B4-4F22-8FD6-A39F16369D2E}" destId="{925DAD9E-8C0C-42C1-AE8F-701911634C33}" srcOrd="0" destOrd="0" parTransId="{E3EFCC9A-8A0E-4A5E-8AB5-232766B70505}" sibTransId="{6C41B48B-F917-4294-B445-C13197B1CCA0}"/>
    <dgm:cxn modelId="{4AEE686F-8900-4E7E-9EEC-ABB54B458603}" srcId="{C635E6A2-8873-4CC4-99EF-9EC04AFA59EF}" destId="{15499BC9-70EC-4B7C-B9F3-F91501043FB1}" srcOrd="0" destOrd="0" parTransId="{9AF68B23-4DED-4AF1-800F-E129FCA6A1E5}" sibTransId="{952C0B19-5D5C-4EDF-873A-D54FA05E3766}"/>
    <dgm:cxn modelId="{54BAE68D-70C7-4C68-BD1A-B87D1A164CCB}" type="presOf" srcId="{A9BEB998-09B4-4F22-8FD6-A39F16369D2E}" destId="{25959A49-684C-4CF4-8449-4B383C99AB75}" srcOrd="0" destOrd="0" presId="urn:microsoft.com/office/officeart/2005/8/layout/StepDownProcess"/>
    <dgm:cxn modelId="{BECE9D91-F319-4342-8A75-486CE52A02DE}" type="presOf" srcId="{15499BC9-70EC-4B7C-B9F3-F91501043FB1}" destId="{093C16C8-1BE1-498B-931F-F6C5E51035F6}" srcOrd="0" destOrd="0" presId="urn:microsoft.com/office/officeart/2005/8/layout/StepDownProcess"/>
    <dgm:cxn modelId="{00279F97-A9CF-48B4-97BA-12F4065C972C}" type="presOf" srcId="{C635E6A2-8873-4CC4-99EF-9EC04AFA59EF}" destId="{B6E76A67-59B0-4848-86A9-95CAEA2C5E52}" srcOrd="0" destOrd="0" presId="urn:microsoft.com/office/officeart/2005/8/layout/StepDownProcess"/>
    <dgm:cxn modelId="{6ED6E9CC-7988-455B-B4BD-A4E430D39B7D}" srcId="{C635E6A2-8873-4CC4-99EF-9EC04AFA59EF}" destId="{A9BEB998-09B4-4F22-8FD6-A39F16369D2E}" srcOrd="1" destOrd="0" parTransId="{90578D12-EB3B-47C3-B8F3-09112A09D927}" sibTransId="{39A7B157-B86C-448D-844F-71632702EDA9}"/>
    <dgm:cxn modelId="{353C2E96-81DD-44D1-A507-5B5BAF09D9BD}" type="presParOf" srcId="{B6E76A67-59B0-4848-86A9-95CAEA2C5E52}" destId="{3C34926B-71BA-4678-9000-8B2DFD59007F}" srcOrd="0" destOrd="0" presId="urn:microsoft.com/office/officeart/2005/8/layout/StepDownProcess"/>
    <dgm:cxn modelId="{6287946F-6E17-47BC-8374-74CDB92C19D5}" type="presParOf" srcId="{3C34926B-71BA-4678-9000-8B2DFD59007F}" destId="{A44EBFBC-4F34-42DB-B195-70488B0C96AD}" srcOrd="0" destOrd="0" presId="urn:microsoft.com/office/officeart/2005/8/layout/StepDownProcess"/>
    <dgm:cxn modelId="{FB5600D7-87FF-454D-9F76-DC8DC0C6B30D}" type="presParOf" srcId="{3C34926B-71BA-4678-9000-8B2DFD59007F}" destId="{093C16C8-1BE1-498B-931F-F6C5E51035F6}" srcOrd="1" destOrd="0" presId="urn:microsoft.com/office/officeart/2005/8/layout/StepDownProcess"/>
    <dgm:cxn modelId="{3ACCF487-2FC8-4CCC-A17D-850AE4A29F08}" type="presParOf" srcId="{3C34926B-71BA-4678-9000-8B2DFD59007F}" destId="{ACA05353-6270-40F5-80E9-0CB3ADB7612D}" srcOrd="2" destOrd="0" presId="urn:microsoft.com/office/officeart/2005/8/layout/StepDownProcess"/>
    <dgm:cxn modelId="{340E7EDA-C4A5-46FE-9B24-1F37DE3864AC}" type="presParOf" srcId="{B6E76A67-59B0-4848-86A9-95CAEA2C5E52}" destId="{012461EF-2825-4E38-9B42-FAE8715A2FEE}" srcOrd="1" destOrd="0" presId="urn:microsoft.com/office/officeart/2005/8/layout/StepDownProcess"/>
    <dgm:cxn modelId="{FF2BE8FD-E16A-47DE-9EDD-103CA36B65F6}" type="presParOf" srcId="{B6E76A67-59B0-4848-86A9-95CAEA2C5E52}" destId="{43F06163-E345-428C-97A6-6AE0906C79DB}" srcOrd="2" destOrd="0" presId="urn:microsoft.com/office/officeart/2005/8/layout/StepDownProcess"/>
    <dgm:cxn modelId="{1D50B226-219A-4742-B494-B1A79B862430}" type="presParOf" srcId="{43F06163-E345-428C-97A6-6AE0906C79DB}" destId="{25959A49-684C-4CF4-8449-4B383C99AB75}" srcOrd="0" destOrd="0" presId="urn:microsoft.com/office/officeart/2005/8/layout/StepDownProcess"/>
    <dgm:cxn modelId="{A257CA65-FC95-41CA-A61E-6E906A7C02A3}" type="presParOf" srcId="{43F06163-E345-428C-97A6-6AE0906C79DB}" destId="{D2DAB782-D1CF-47DA-818D-A82D76262DB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635E6A2-8873-4CC4-99EF-9EC04AFA59EF}"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en-US"/>
        </a:p>
      </dgm:t>
    </dgm:pt>
    <dgm:pt modelId="{8536AF18-8C65-40BF-95EC-BD0DDFD28F5F}">
      <dgm:prSet phldrT="[Text]"/>
      <dgm:spPr/>
      <dgm:t>
        <a:bodyPr/>
        <a:lstStyle/>
        <a:p>
          <a:r>
            <a:rPr lang="en-US" dirty="0"/>
            <a:t>OHA</a:t>
          </a:r>
        </a:p>
      </dgm:t>
    </dgm:pt>
    <dgm:pt modelId="{AB4CA59B-0E5F-4E40-8C49-092D8C6C9939}" type="parTrans" cxnId="{78810AD1-25C1-4C06-AE36-9921D66F0652}">
      <dgm:prSet/>
      <dgm:spPr/>
      <dgm:t>
        <a:bodyPr/>
        <a:lstStyle/>
        <a:p>
          <a:endParaRPr lang="en-US"/>
        </a:p>
      </dgm:t>
    </dgm:pt>
    <dgm:pt modelId="{FEBC86BE-B1BA-4F07-8AFE-D2A1562F10B9}" type="sibTrans" cxnId="{78810AD1-25C1-4C06-AE36-9921D66F0652}">
      <dgm:prSet/>
      <dgm:spPr/>
      <dgm:t>
        <a:bodyPr/>
        <a:lstStyle/>
        <a:p>
          <a:endParaRPr lang="en-US"/>
        </a:p>
      </dgm:t>
    </dgm:pt>
    <dgm:pt modelId="{15499BC9-70EC-4B7C-B9F3-F91501043FB1}">
      <dgm:prSet phldrT="[Text]"/>
      <dgm:spPr/>
      <dgm:t>
        <a:bodyPr/>
        <a:lstStyle/>
        <a:p>
          <a:endParaRPr lang="en-US" dirty="0"/>
        </a:p>
      </dgm:t>
    </dgm:pt>
    <dgm:pt modelId="{9AF68B23-4DED-4AF1-800F-E129FCA6A1E5}" type="parTrans" cxnId="{4AEE686F-8900-4E7E-9EEC-ABB54B458603}">
      <dgm:prSet/>
      <dgm:spPr/>
      <dgm:t>
        <a:bodyPr/>
        <a:lstStyle/>
        <a:p>
          <a:endParaRPr lang="en-US"/>
        </a:p>
      </dgm:t>
    </dgm:pt>
    <dgm:pt modelId="{952C0B19-5D5C-4EDF-873A-D54FA05E3766}" type="sibTrans" cxnId="{4AEE686F-8900-4E7E-9EEC-ABB54B458603}">
      <dgm:prSet/>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endParaRPr lang="en-US" dirty="0"/>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B6E76A67-59B0-4848-86A9-95CAEA2C5E52}" type="pres">
      <dgm:prSet presAssocID="{C635E6A2-8873-4CC4-99EF-9EC04AFA59EF}" presName="rootnode" presStyleCnt="0">
        <dgm:presLayoutVars>
          <dgm:chMax/>
          <dgm:chPref/>
          <dgm:dir/>
          <dgm:animLvl val="lvl"/>
        </dgm:presLayoutVars>
      </dgm:prSet>
      <dgm:spPr/>
    </dgm:pt>
    <dgm:pt modelId="{5BA680DB-337A-44B5-BF7D-464A970A479B}" type="pres">
      <dgm:prSet presAssocID="{8536AF18-8C65-40BF-95EC-BD0DDFD28F5F}" presName="composite" presStyleCnt="0"/>
      <dgm:spPr/>
    </dgm:pt>
    <dgm:pt modelId="{41D5FB93-2115-468D-92CB-7A9A7B258AA2}" type="pres">
      <dgm:prSet presAssocID="{8536AF18-8C65-40BF-95EC-BD0DDFD28F5F}" presName="bentUpArrow1" presStyleLbl="alignImgPlace1" presStyleIdx="0" presStyleCnt="1"/>
      <dgm:spPr/>
    </dgm:pt>
    <dgm:pt modelId="{9ECE7280-CA19-4BD1-952F-82D46FBE9A93}" type="pres">
      <dgm:prSet presAssocID="{8536AF18-8C65-40BF-95EC-BD0DDFD28F5F}" presName="ParentText" presStyleLbl="node1" presStyleIdx="0" presStyleCnt="2">
        <dgm:presLayoutVars>
          <dgm:chMax val="1"/>
          <dgm:chPref val="1"/>
          <dgm:bulletEnabled val="1"/>
        </dgm:presLayoutVars>
      </dgm:prSet>
      <dgm:spPr/>
    </dgm:pt>
    <dgm:pt modelId="{4871C7B6-4B2E-4314-A59A-6AF39B0AAE9F}" type="pres">
      <dgm:prSet presAssocID="{8536AF18-8C65-40BF-95EC-BD0DDFD28F5F}" presName="ChildText" presStyleLbl="revTx" presStyleIdx="0" presStyleCnt="2" custScaleX="104541">
        <dgm:presLayoutVars>
          <dgm:chMax val="0"/>
          <dgm:chPref val="0"/>
          <dgm:bulletEnabled val="1"/>
        </dgm:presLayoutVars>
      </dgm:prSet>
      <dgm:spPr/>
    </dgm:pt>
    <dgm:pt modelId="{F2E6539E-4286-4ED9-A1FB-729E625BEDF9}" type="pres">
      <dgm:prSet presAssocID="{FEBC86BE-B1BA-4F07-8AFE-D2A1562F10B9}" presName="sibTrans" presStyleCnt="0"/>
      <dgm:spPr/>
    </dgm:pt>
    <dgm:pt modelId="{43F06163-E345-428C-97A6-6AE0906C79DB}" type="pres">
      <dgm:prSet presAssocID="{A9BEB998-09B4-4F22-8FD6-A39F16369D2E}" presName="composite" presStyleCnt="0"/>
      <dgm:spPr/>
    </dgm:pt>
    <dgm:pt modelId="{25959A49-684C-4CF4-8449-4B383C99AB75}" type="pres">
      <dgm:prSet presAssocID="{A9BEB998-09B4-4F22-8FD6-A39F16369D2E}" presName="ParentText" presStyleLbl="node1" presStyleIdx="1" presStyleCnt="2">
        <dgm:presLayoutVars>
          <dgm:chMax val="1"/>
          <dgm:chPref val="1"/>
          <dgm:bulletEnabled val="1"/>
        </dgm:presLayoutVars>
      </dgm:prSet>
      <dgm:spPr/>
    </dgm:pt>
    <dgm:pt modelId="{D2DAB782-D1CF-47DA-818D-A82D76262DBE}" type="pres">
      <dgm:prSet presAssocID="{A9BEB998-09B4-4F22-8FD6-A39F16369D2E}" presName="FinalChildText" presStyleLbl="revTx" presStyleIdx="1" presStyleCnt="2">
        <dgm:presLayoutVars>
          <dgm:chMax val="0"/>
          <dgm:chPref val="0"/>
          <dgm:bulletEnabled val="1"/>
        </dgm:presLayoutVars>
      </dgm:prSet>
      <dgm:spPr/>
    </dgm:pt>
  </dgm:ptLst>
  <dgm:cxnLst>
    <dgm:cxn modelId="{44B10602-DAE0-4941-8106-4A9BC39E350A}" type="presOf" srcId="{925DAD9E-8C0C-42C1-AE8F-701911634C33}" destId="{D2DAB782-D1CF-47DA-818D-A82D76262DBE}" srcOrd="0" destOrd="0" presId="urn:microsoft.com/office/officeart/2005/8/layout/StepDownProcess"/>
    <dgm:cxn modelId="{82CDB31C-9252-4AA8-BAE0-7BC879487C74}" type="presOf" srcId="{15499BC9-70EC-4B7C-B9F3-F91501043FB1}" destId="{4871C7B6-4B2E-4314-A59A-6AF39B0AAE9F}" srcOrd="0" destOrd="0" presId="urn:microsoft.com/office/officeart/2005/8/layout/StepDownProcess"/>
    <dgm:cxn modelId="{5F13751F-8D31-489F-949F-865BCDBFF24F}" srcId="{A9BEB998-09B4-4F22-8FD6-A39F16369D2E}" destId="{925DAD9E-8C0C-42C1-AE8F-701911634C33}" srcOrd="0" destOrd="0" parTransId="{E3EFCC9A-8A0E-4A5E-8AB5-232766B70505}" sibTransId="{6C41B48B-F917-4294-B445-C13197B1CCA0}"/>
    <dgm:cxn modelId="{4AEE686F-8900-4E7E-9EEC-ABB54B458603}" srcId="{8536AF18-8C65-40BF-95EC-BD0DDFD28F5F}" destId="{15499BC9-70EC-4B7C-B9F3-F91501043FB1}" srcOrd="0" destOrd="0" parTransId="{9AF68B23-4DED-4AF1-800F-E129FCA6A1E5}" sibTransId="{952C0B19-5D5C-4EDF-873A-D54FA05E3766}"/>
    <dgm:cxn modelId="{54BAE68D-70C7-4C68-BD1A-B87D1A164CCB}" type="presOf" srcId="{A9BEB998-09B4-4F22-8FD6-A39F16369D2E}" destId="{25959A49-684C-4CF4-8449-4B383C99AB75}" srcOrd="0" destOrd="0" presId="urn:microsoft.com/office/officeart/2005/8/layout/StepDownProcess"/>
    <dgm:cxn modelId="{00279F97-A9CF-48B4-97BA-12F4065C972C}" type="presOf" srcId="{C635E6A2-8873-4CC4-99EF-9EC04AFA59EF}" destId="{B6E76A67-59B0-4848-86A9-95CAEA2C5E52}" srcOrd="0" destOrd="0" presId="urn:microsoft.com/office/officeart/2005/8/layout/StepDownProcess"/>
    <dgm:cxn modelId="{817270C2-0DE1-4544-9D39-BAD396628F92}" type="presOf" srcId="{8536AF18-8C65-40BF-95EC-BD0DDFD28F5F}" destId="{9ECE7280-CA19-4BD1-952F-82D46FBE9A93}" srcOrd="0" destOrd="0" presId="urn:microsoft.com/office/officeart/2005/8/layout/StepDownProcess"/>
    <dgm:cxn modelId="{6ED6E9CC-7988-455B-B4BD-A4E430D39B7D}" srcId="{C635E6A2-8873-4CC4-99EF-9EC04AFA59EF}" destId="{A9BEB998-09B4-4F22-8FD6-A39F16369D2E}" srcOrd="1" destOrd="0" parTransId="{90578D12-EB3B-47C3-B8F3-09112A09D927}" sibTransId="{39A7B157-B86C-448D-844F-71632702EDA9}"/>
    <dgm:cxn modelId="{78810AD1-25C1-4C06-AE36-9921D66F0652}" srcId="{C635E6A2-8873-4CC4-99EF-9EC04AFA59EF}" destId="{8536AF18-8C65-40BF-95EC-BD0DDFD28F5F}" srcOrd="0" destOrd="0" parTransId="{AB4CA59B-0E5F-4E40-8C49-092D8C6C9939}" sibTransId="{FEBC86BE-B1BA-4F07-8AFE-D2A1562F10B9}"/>
    <dgm:cxn modelId="{37C95610-6ABE-49BF-85B5-34A415FAB097}" type="presParOf" srcId="{B6E76A67-59B0-4848-86A9-95CAEA2C5E52}" destId="{5BA680DB-337A-44B5-BF7D-464A970A479B}" srcOrd="0" destOrd="0" presId="urn:microsoft.com/office/officeart/2005/8/layout/StepDownProcess"/>
    <dgm:cxn modelId="{1DF80997-3F33-4DDB-BD96-8171EEF5FBCA}" type="presParOf" srcId="{5BA680DB-337A-44B5-BF7D-464A970A479B}" destId="{41D5FB93-2115-468D-92CB-7A9A7B258AA2}" srcOrd="0" destOrd="0" presId="urn:microsoft.com/office/officeart/2005/8/layout/StepDownProcess"/>
    <dgm:cxn modelId="{DE3998C9-1743-4692-979E-EE44B50375A3}" type="presParOf" srcId="{5BA680DB-337A-44B5-BF7D-464A970A479B}" destId="{9ECE7280-CA19-4BD1-952F-82D46FBE9A93}" srcOrd="1" destOrd="0" presId="urn:microsoft.com/office/officeart/2005/8/layout/StepDownProcess"/>
    <dgm:cxn modelId="{AA34F110-5B6C-45A3-BBE6-313473221C8F}" type="presParOf" srcId="{5BA680DB-337A-44B5-BF7D-464A970A479B}" destId="{4871C7B6-4B2E-4314-A59A-6AF39B0AAE9F}" srcOrd="2" destOrd="0" presId="urn:microsoft.com/office/officeart/2005/8/layout/StepDownProcess"/>
    <dgm:cxn modelId="{D69A4343-3DF7-43A8-BBD9-46A9F4C309FF}" type="presParOf" srcId="{B6E76A67-59B0-4848-86A9-95CAEA2C5E52}" destId="{F2E6539E-4286-4ED9-A1FB-729E625BEDF9}" srcOrd="1" destOrd="0" presId="urn:microsoft.com/office/officeart/2005/8/layout/StepDownProcess"/>
    <dgm:cxn modelId="{FF2BE8FD-E16A-47DE-9EDD-103CA36B65F6}" type="presParOf" srcId="{B6E76A67-59B0-4848-86A9-95CAEA2C5E52}" destId="{43F06163-E345-428C-97A6-6AE0906C79DB}" srcOrd="2" destOrd="0" presId="urn:microsoft.com/office/officeart/2005/8/layout/StepDownProcess"/>
    <dgm:cxn modelId="{1D50B226-219A-4742-B494-B1A79B862430}" type="presParOf" srcId="{43F06163-E345-428C-97A6-6AE0906C79DB}" destId="{25959A49-684C-4CF4-8449-4B383C99AB75}" srcOrd="0" destOrd="0" presId="urn:microsoft.com/office/officeart/2005/8/layout/StepDownProcess"/>
    <dgm:cxn modelId="{A257CA65-FC95-41CA-A61E-6E906A7C02A3}" type="presParOf" srcId="{43F06163-E345-428C-97A6-6AE0906C79DB}" destId="{D2DAB782-D1CF-47DA-818D-A82D76262DB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635E6A2-8873-4CC4-99EF-9EC04AFA59EF}"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en-US"/>
        </a:p>
      </dgm:t>
    </dgm:pt>
    <dgm:pt modelId="{8536AF18-8C65-40BF-95EC-BD0DDFD28F5F}">
      <dgm:prSet phldrT="[Text]"/>
      <dgm:spPr/>
      <dgm:t>
        <a:bodyPr/>
        <a:lstStyle/>
        <a:p>
          <a:r>
            <a:rPr lang="en-US" dirty="0"/>
            <a:t>OHA</a:t>
          </a:r>
        </a:p>
      </dgm:t>
    </dgm:pt>
    <dgm:pt modelId="{AB4CA59B-0E5F-4E40-8C49-092D8C6C9939}" type="parTrans" cxnId="{78810AD1-25C1-4C06-AE36-9921D66F0652}">
      <dgm:prSet/>
      <dgm:spPr/>
      <dgm:t>
        <a:bodyPr/>
        <a:lstStyle/>
        <a:p>
          <a:endParaRPr lang="en-US"/>
        </a:p>
      </dgm:t>
    </dgm:pt>
    <dgm:pt modelId="{FEBC86BE-B1BA-4F07-8AFE-D2A1562F10B9}" type="sibTrans" cxnId="{78810AD1-25C1-4C06-AE36-9921D66F0652}">
      <dgm:prSet/>
      <dgm:spPr/>
      <dgm:t>
        <a:bodyPr/>
        <a:lstStyle/>
        <a:p>
          <a:endParaRPr lang="en-US"/>
        </a:p>
      </dgm:t>
    </dgm:pt>
    <dgm:pt modelId="{15499BC9-70EC-4B7C-B9F3-F91501043FB1}">
      <dgm:prSet phldrT="[Text]"/>
      <dgm:spPr/>
      <dgm:t>
        <a:bodyPr/>
        <a:lstStyle/>
        <a:p>
          <a:endParaRPr lang="en-US" dirty="0"/>
        </a:p>
      </dgm:t>
    </dgm:pt>
    <dgm:pt modelId="{9AF68B23-4DED-4AF1-800F-E129FCA6A1E5}" type="parTrans" cxnId="{4AEE686F-8900-4E7E-9EEC-ABB54B458603}">
      <dgm:prSet/>
      <dgm:spPr/>
      <dgm:t>
        <a:bodyPr/>
        <a:lstStyle/>
        <a:p>
          <a:endParaRPr lang="en-US"/>
        </a:p>
      </dgm:t>
    </dgm:pt>
    <dgm:pt modelId="{952C0B19-5D5C-4EDF-873A-D54FA05E3766}" type="sibTrans" cxnId="{4AEE686F-8900-4E7E-9EEC-ABB54B458603}">
      <dgm:prSet/>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endParaRPr lang="en-US" dirty="0"/>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B6E76A67-59B0-4848-86A9-95CAEA2C5E52}" type="pres">
      <dgm:prSet presAssocID="{C635E6A2-8873-4CC4-99EF-9EC04AFA59EF}" presName="rootnode" presStyleCnt="0">
        <dgm:presLayoutVars>
          <dgm:chMax/>
          <dgm:chPref/>
          <dgm:dir/>
          <dgm:animLvl val="lvl"/>
        </dgm:presLayoutVars>
      </dgm:prSet>
      <dgm:spPr/>
    </dgm:pt>
    <dgm:pt modelId="{5BA680DB-337A-44B5-BF7D-464A970A479B}" type="pres">
      <dgm:prSet presAssocID="{8536AF18-8C65-40BF-95EC-BD0DDFD28F5F}" presName="composite" presStyleCnt="0"/>
      <dgm:spPr/>
    </dgm:pt>
    <dgm:pt modelId="{41D5FB93-2115-468D-92CB-7A9A7B258AA2}" type="pres">
      <dgm:prSet presAssocID="{8536AF18-8C65-40BF-95EC-BD0DDFD28F5F}" presName="bentUpArrow1" presStyleLbl="alignImgPlace1" presStyleIdx="0" presStyleCnt="1"/>
      <dgm:spPr/>
    </dgm:pt>
    <dgm:pt modelId="{9ECE7280-CA19-4BD1-952F-82D46FBE9A93}" type="pres">
      <dgm:prSet presAssocID="{8536AF18-8C65-40BF-95EC-BD0DDFD28F5F}" presName="ParentText" presStyleLbl="node1" presStyleIdx="0" presStyleCnt="2">
        <dgm:presLayoutVars>
          <dgm:chMax val="1"/>
          <dgm:chPref val="1"/>
          <dgm:bulletEnabled val="1"/>
        </dgm:presLayoutVars>
      </dgm:prSet>
      <dgm:spPr/>
    </dgm:pt>
    <dgm:pt modelId="{4871C7B6-4B2E-4314-A59A-6AF39B0AAE9F}" type="pres">
      <dgm:prSet presAssocID="{8536AF18-8C65-40BF-95EC-BD0DDFD28F5F}" presName="ChildText" presStyleLbl="revTx" presStyleIdx="0" presStyleCnt="2" custScaleX="104541">
        <dgm:presLayoutVars>
          <dgm:chMax val="0"/>
          <dgm:chPref val="0"/>
          <dgm:bulletEnabled val="1"/>
        </dgm:presLayoutVars>
      </dgm:prSet>
      <dgm:spPr/>
    </dgm:pt>
    <dgm:pt modelId="{F2E6539E-4286-4ED9-A1FB-729E625BEDF9}" type="pres">
      <dgm:prSet presAssocID="{FEBC86BE-B1BA-4F07-8AFE-D2A1562F10B9}" presName="sibTrans" presStyleCnt="0"/>
      <dgm:spPr/>
    </dgm:pt>
    <dgm:pt modelId="{43F06163-E345-428C-97A6-6AE0906C79DB}" type="pres">
      <dgm:prSet presAssocID="{A9BEB998-09B4-4F22-8FD6-A39F16369D2E}" presName="composite" presStyleCnt="0"/>
      <dgm:spPr/>
    </dgm:pt>
    <dgm:pt modelId="{25959A49-684C-4CF4-8449-4B383C99AB75}" type="pres">
      <dgm:prSet presAssocID="{A9BEB998-09B4-4F22-8FD6-A39F16369D2E}" presName="ParentText" presStyleLbl="node1" presStyleIdx="1" presStyleCnt="2">
        <dgm:presLayoutVars>
          <dgm:chMax val="1"/>
          <dgm:chPref val="1"/>
          <dgm:bulletEnabled val="1"/>
        </dgm:presLayoutVars>
      </dgm:prSet>
      <dgm:spPr/>
    </dgm:pt>
    <dgm:pt modelId="{D2DAB782-D1CF-47DA-818D-A82D76262DBE}" type="pres">
      <dgm:prSet presAssocID="{A9BEB998-09B4-4F22-8FD6-A39F16369D2E}" presName="FinalChildText" presStyleLbl="revTx" presStyleIdx="1" presStyleCnt="2">
        <dgm:presLayoutVars>
          <dgm:chMax val="0"/>
          <dgm:chPref val="0"/>
          <dgm:bulletEnabled val="1"/>
        </dgm:presLayoutVars>
      </dgm:prSet>
      <dgm:spPr/>
    </dgm:pt>
  </dgm:ptLst>
  <dgm:cxnLst>
    <dgm:cxn modelId="{44B10602-DAE0-4941-8106-4A9BC39E350A}" type="presOf" srcId="{925DAD9E-8C0C-42C1-AE8F-701911634C33}" destId="{D2DAB782-D1CF-47DA-818D-A82D76262DBE}" srcOrd="0" destOrd="0" presId="urn:microsoft.com/office/officeart/2005/8/layout/StepDownProcess"/>
    <dgm:cxn modelId="{82CDB31C-9252-4AA8-BAE0-7BC879487C74}" type="presOf" srcId="{15499BC9-70EC-4B7C-B9F3-F91501043FB1}" destId="{4871C7B6-4B2E-4314-A59A-6AF39B0AAE9F}" srcOrd="0" destOrd="0" presId="urn:microsoft.com/office/officeart/2005/8/layout/StepDownProcess"/>
    <dgm:cxn modelId="{5F13751F-8D31-489F-949F-865BCDBFF24F}" srcId="{A9BEB998-09B4-4F22-8FD6-A39F16369D2E}" destId="{925DAD9E-8C0C-42C1-AE8F-701911634C33}" srcOrd="0" destOrd="0" parTransId="{E3EFCC9A-8A0E-4A5E-8AB5-232766B70505}" sibTransId="{6C41B48B-F917-4294-B445-C13197B1CCA0}"/>
    <dgm:cxn modelId="{4AEE686F-8900-4E7E-9EEC-ABB54B458603}" srcId="{8536AF18-8C65-40BF-95EC-BD0DDFD28F5F}" destId="{15499BC9-70EC-4B7C-B9F3-F91501043FB1}" srcOrd="0" destOrd="0" parTransId="{9AF68B23-4DED-4AF1-800F-E129FCA6A1E5}" sibTransId="{952C0B19-5D5C-4EDF-873A-D54FA05E3766}"/>
    <dgm:cxn modelId="{54BAE68D-70C7-4C68-BD1A-B87D1A164CCB}" type="presOf" srcId="{A9BEB998-09B4-4F22-8FD6-A39F16369D2E}" destId="{25959A49-684C-4CF4-8449-4B383C99AB75}" srcOrd="0" destOrd="0" presId="urn:microsoft.com/office/officeart/2005/8/layout/StepDownProcess"/>
    <dgm:cxn modelId="{00279F97-A9CF-48B4-97BA-12F4065C972C}" type="presOf" srcId="{C635E6A2-8873-4CC4-99EF-9EC04AFA59EF}" destId="{B6E76A67-59B0-4848-86A9-95CAEA2C5E52}" srcOrd="0" destOrd="0" presId="urn:microsoft.com/office/officeart/2005/8/layout/StepDownProcess"/>
    <dgm:cxn modelId="{817270C2-0DE1-4544-9D39-BAD396628F92}" type="presOf" srcId="{8536AF18-8C65-40BF-95EC-BD0DDFD28F5F}" destId="{9ECE7280-CA19-4BD1-952F-82D46FBE9A93}" srcOrd="0" destOrd="0" presId="urn:microsoft.com/office/officeart/2005/8/layout/StepDownProcess"/>
    <dgm:cxn modelId="{6ED6E9CC-7988-455B-B4BD-A4E430D39B7D}" srcId="{C635E6A2-8873-4CC4-99EF-9EC04AFA59EF}" destId="{A9BEB998-09B4-4F22-8FD6-A39F16369D2E}" srcOrd="1" destOrd="0" parTransId="{90578D12-EB3B-47C3-B8F3-09112A09D927}" sibTransId="{39A7B157-B86C-448D-844F-71632702EDA9}"/>
    <dgm:cxn modelId="{78810AD1-25C1-4C06-AE36-9921D66F0652}" srcId="{C635E6A2-8873-4CC4-99EF-9EC04AFA59EF}" destId="{8536AF18-8C65-40BF-95EC-BD0DDFD28F5F}" srcOrd="0" destOrd="0" parTransId="{AB4CA59B-0E5F-4E40-8C49-092D8C6C9939}" sibTransId="{FEBC86BE-B1BA-4F07-8AFE-D2A1562F10B9}"/>
    <dgm:cxn modelId="{37C95610-6ABE-49BF-85B5-34A415FAB097}" type="presParOf" srcId="{B6E76A67-59B0-4848-86A9-95CAEA2C5E52}" destId="{5BA680DB-337A-44B5-BF7D-464A970A479B}" srcOrd="0" destOrd="0" presId="urn:microsoft.com/office/officeart/2005/8/layout/StepDownProcess"/>
    <dgm:cxn modelId="{1DF80997-3F33-4DDB-BD96-8171EEF5FBCA}" type="presParOf" srcId="{5BA680DB-337A-44B5-BF7D-464A970A479B}" destId="{41D5FB93-2115-468D-92CB-7A9A7B258AA2}" srcOrd="0" destOrd="0" presId="urn:microsoft.com/office/officeart/2005/8/layout/StepDownProcess"/>
    <dgm:cxn modelId="{DE3998C9-1743-4692-979E-EE44B50375A3}" type="presParOf" srcId="{5BA680DB-337A-44B5-BF7D-464A970A479B}" destId="{9ECE7280-CA19-4BD1-952F-82D46FBE9A93}" srcOrd="1" destOrd="0" presId="urn:microsoft.com/office/officeart/2005/8/layout/StepDownProcess"/>
    <dgm:cxn modelId="{AA34F110-5B6C-45A3-BBE6-313473221C8F}" type="presParOf" srcId="{5BA680DB-337A-44B5-BF7D-464A970A479B}" destId="{4871C7B6-4B2E-4314-A59A-6AF39B0AAE9F}" srcOrd="2" destOrd="0" presId="urn:microsoft.com/office/officeart/2005/8/layout/StepDownProcess"/>
    <dgm:cxn modelId="{D69A4343-3DF7-43A8-BBD9-46A9F4C309FF}" type="presParOf" srcId="{B6E76A67-59B0-4848-86A9-95CAEA2C5E52}" destId="{F2E6539E-4286-4ED9-A1FB-729E625BEDF9}" srcOrd="1" destOrd="0" presId="urn:microsoft.com/office/officeart/2005/8/layout/StepDownProcess"/>
    <dgm:cxn modelId="{FF2BE8FD-E16A-47DE-9EDD-103CA36B65F6}" type="presParOf" srcId="{B6E76A67-59B0-4848-86A9-95CAEA2C5E52}" destId="{43F06163-E345-428C-97A6-6AE0906C79DB}" srcOrd="2" destOrd="0" presId="urn:microsoft.com/office/officeart/2005/8/layout/StepDownProcess"/>
    <dgm:cxn modelId="{1D50B226-219A-4742-B494-B1A79B862430}" type="presParOf" srcId="{43F06163-E345-428C-97A6-6AE0906C79DB}" destId="{25959A49-684C-4CF4-8449-4B383C99AB75}" srcOrd="0" destOrd="0" presId="urn:microsoft.com/office/officeart/2005/8/layout/StepDownProcess"/>
    <dgm:cxn modelId="{A257CA65-FC95-41CA-A61E-6E906A7C02A3}" type="presParOf" srcId="{43F06163-E345-428C-97A6-6AE0906C79DB}" destId="{D2DAB782-D1CF-47DA-818D-A82D76262DB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F98470-0D12-47B4-B2D1-ED7CDBEFD37D}" type="doc">
      <dgm:prSet loTypeId="urn:microsoft.com/office/officeart/2005/8/layout/vList5" loCatId="list" qsTypeId="urn:microsoft.com/office/officeart/2005/8/quickstyle/simple4" qsCatId="simple" csTypeId="urn:microsoft.com/office/officeart/2005/8/colors/colorful5" csCatId="colorful" phldr="1"/>
      <dgm:spPr/>
      <dgm:t>
        <a:bodyPr/>
        <a:lstStyle/>
        <a:p>
          <a:endParaRPr lang="en-US"/>
        </a:p>
      </dgm:t>
    </dgm:pt>
    <dgm:pt modelId="{AE9E2AE5-924B-4D8F-91CD-106F8F455315}">
      <dgm:prSet/>
      <dgm:spPr/>
      <dgm:t>
        <a:bodyPr/>
        <a:lstStyle/>
        <a:p>
          <a:pPr>
            <a:lnSpc>
              <a:spcPct val="100000"/>
            </a:lnSpc>
          </a:pPr>
          <a:r>
            <a:rPr lang="en-US" b="1" dirty="0"/>
            <a:t>Assigned Caseload</a:t>
          </a:r>
          <a:endParaRPr lang="en-US" dirty="0"/>
        </a:p>
      </dgm:t>
    </dgm:pt>
    <dgm:pt modelId="{C22BE95C-F161-4E79-89DB-AF7F0DDED263}" type="parTrans" cxnId="{506B3493-9606-4EB9-9FD8-F06A68A472A9}">
      <dgm:prSet/>
      <dgm:spPr/>
      <dgm:t>
        <a:bodyPr/>
        <a:lstStyle/>
        <a:p>
          <a:endParaRPr lang="en-US"/>
        </a:p>
      </dgm:t>
    </dgm:pt>
    <dgm:pt modelId="{8A0DD0F6-447F-4827-BF92-8C5B1F6397BD}" type="sibTrans" cxnId="{506B3493-9606-4EB9-9FD8-F06A68A472A9}">
      <dgm:prSet/>
      <dgm:spPr/>
      <dgm:t>
        <a:bodyPr/>
        <a:lstStyle/>
        <a:p>
          <a:endParaRPr lang="en-US"/>
        </a:p>
      </dgm:t>
    </dgm:pt>
    <dgm:pt modelId="{CFC216FD-4264-4DBC-B932-BD74123FDA1B}">
      <dgm:prSet custT="1"/>
      <dgm:spPr/>
      <dgm:t>
        <a:bodyPr/>
        <a:lstStyle/>
        <a:p>
          <a:pPr>
            <a:lnSpc>
              <a:spcPct val="100000"/>
            </a:lnSpc>
          </a:pPr>
          <a:r>
            <a:rPr lang="en-US" sz="1400" dirty="0"/>
            <a:t>Each agency is assigned a caseload number based on how many participants they have been serving and the need in their service area.</a:t>
          </a:r>
        </a:p>
      </dgm:t>
    </dgm:pt>
    <dgm:pt modelId="{2F8195F1-5B2D-48A4-A49E-E597836E8F32}" type="parTrans" cxnId="{0B9D0CA7-0F59-4EE2-B47A-83FE731A9A0A}">
      <dgm:prSet/>
      <dgm:spPr/>
      <dgm:t>
        <a:bodyPr/>
        <a:lstStyle/>
        <a:p>
          <a:endParaRPr lang="en-US"/>
        </a:p>
      </dgm:t>
    </dgm:pt>
    <dgm:pt modelId="{02C0D0F1-87F6-4B6F-AC53-602266966955}" type="sibTrans" cxnId="{0B9D0CA7-0F59-4EE2-B47A-83FE731A9A0A}">
      <dgm:prSet/>
      <dgm:spPr/>
      <dgm:t>
        <a:bodyPr/>
        <a:lstStyle/>
        <a:p>
          <a:endParaRPr lang="en-US"/>
        </a:p>
      </dgm:t>
    </dgm:pt>
    <dgm:pt modelId="{A6F2E1E7-45EA-422E-8F4C-102B1A826B7E}">
      <dgm:prSet/>
      <dgm:spPr/>
      <dgm:t>
        <a:bodyPr/>
        <a:lstStyle/>
        <a:p>
          <a:pPr>
            <a:lnSpc>
              <a:spcPct val="100000"/>
            </a:lnSpc>
          </a:pPr>
          <a:r>
            <a:rPr lang="en-US" b="1" dirty="0"/>
            <a:t>Per participant rate</a:t>
          </a:r>
          <a:endParaRPr lang="en-US" dirty="0"/>
        </a:p>
      </dgm:t>
    </dgm:pt>
    <dgm:pt modelId="{67FDB8DF-8AEB-4F4A-A44E-CA555AD52F8F}" type="parTrans" cxnId="{2EA0CE61-0F90-4797-9D8F-4C963BEBC916}">
      <dgm:prSet/>
      <dgm:spPr/>
      <dgm:t>
        <a:bodyPr/>
        <a:lstStyle/>
        <a:p>
          <a:endParaRPr lang="en-US"/>
        </a:p>
      </dgm:t>
    </dgm:pt>
    <dgm:pt modelId="{A62B5A6C-689F-4BA8-8D0D-769496EF04BA}" type="sibTrans" cxnId="{2EA0CE61-0F90-4797-9D8F-4C963BEBC916}">
      <dgm:prSet/>
      <dgm:spPr/>
      <dgm:t>
        <a:bodyPr/>
        <a:lstStyle/>
        <a:p>
          <a:endParaRPr lang="en-US"/>
        </a:p>
      </dgm:t>
    </dgm:pt>
    <dgm:pt modelId="{91E19B7A-3EDC-4D4D-B54E-64E9E7CB52EA}">
      <dgm:prSet custT="1"/>
      <dgm:spPr/>
      <dgm:t>
        <a:bodyPr/>
        <a:lstStyle/>
        <a:p>
          <a:pPr>
            <a:lnSpc>
              <a:spcPct val="100000"/>
            </a:lnSpc>
          </a:pPr>
          <a:r>
            <a:rPr lang="en-US" sz="1400" kern="1200" dirty="0"/>
            <a:t>The per participant rate is established by the state WIC office every year in March for grant funding starting July 1.</a:t>
          </a:r>
        </a:p>
      </dgm:t>
    </dgm:pt>
    <dgm:pt modelId="{2CAD9554-C300-434F-84DC-5D9C3E792A30}" type="parTrans" cxnId="{F817071A-C9C4-42DE-B14D-ACE6E3CBAB6D}">
      <dgm:prSet/>
      <dgm:spPr/>
      <dgm:t>
        <a:bodyPr/>
        <a:lstStyle/>
        <a:p>
          <a:endParaRPr lang="en-US"/>
        </a:p>
      </dgm:t>
    </dgm:pt>
    <dgm:pt modelId="{28FA743A-2C72-407C-9C20-F16DFF81C66C}" type="sibTrans" cxnId="{F817071A-C9C4-42DE-B14D-ACE6E3CBAB6D}">
      <dgm:prSet/>
      <dgm:spPr/>
      <dgm:t>
        <a:bodyPr/>
        <a:lstStyle/>
        <a:p>
          <a:endParaRPr lang="en-US"/>
        </a:p>
      </dgm:t>
    </dgm:pt>
    <dgm:pt modelId="{6011987B-413D-4233-9FC4-03B801B4590B}">
      <dgm:prSet phldrT="[Text]" custT="1"/>
      <dgm:spPr/>
      <dgm:t>
        <a:bodyPr/>
        <a:lstStyle/>
        <a:p>
          <a:pPr>
            <a:lnSpc>
              <a:spcPct val="100000"/>
            </a:lnSpc>
          </a:pPr>
          <a:r>
            <a:rPr lang="en-US" sz="1400" kern="1200" dirty="0"/>
            <a:t>The per participant rate and your assigned caseload determine the funding for your agency. </a:t>
          </a:r>
        </a:p>
      </dgm:t>
    </dgm:pt>
    <dgm:pt modelId="{66D5213E-0D42-4DFC-8D42-CC72695D43BD}" type="parTrans" cxnId="{97ABC32C-A9FF-4A03-8F00-21755468CBCA}">
      <dgm:prSet/>
      <dgm:spPr/>
    </dgm:pt>
    <dgm:pt modelId="{8130C804-B7E4-4E35-8E2D-E72B3700A294}" type="sibTrans" cxnId="{97ABC32C-A9FF-4A03-8F00-21755468CBCA}">
      <dgm:prSet/>
      <dgm:spPr/>
    </dgm:pt>
    <dgm:pt modelId="{E3529229-76CB-47C2-8253-07263EA0A9B7}">
      <dgm:prSet custT="1"/>
      <dgm:spPr/>
      <dgm:t>
        <a:bodyPr/>
        <a:lstStyle/>
        <a:p>
          <a:pPr>
            <a:lnSpc>
              <a:spcPct val="100000"/>
            </a:lnSpc>
          </a:pPr>
          <a:r>
            <a:rPr lang="en-US" sz="1400" kern="1200" dirty="0">
              <a:solidFill>
                <a:prstClr val="black">
                  <a:hueOff val="0"/>
                  <a:satOff val="0"/>
                  <a:lumOff val="0"/>
                  <a:alphaOff val="0"/>
                </a:prstClr>
              </a:solidFill>
              <a:latin typeface="Gill Sans MT" panose="020B0502020104020203"/>
              <a:ea typeface="+mn-ea"/>
              <a:cs typeface="+mn-cs"/>
            </a:rPr>
            <a:t>Grant funding notification letters are sent from the state WIC office to agencies in May.</a:t>
          </a:r>
        </a:p>
      </dgm:t>
    </dgm:pt>
    <dgm:pt modelId="{BDA3C409-DCF5-40C2-A49C-C7B60F0F1A03}" type="parTrans" cxnId="{A07B6AC7-C7E0-47BD-BCD0-1AA8A180E18D}">
      <dgm:prSet/>
      <dgm:spPr/>
      <dgm:t>
        <a:bodyPr/>
        <a:lstStyle/>
        <a:p>
          <a:endParaRPr lang="en-US"/>
        </a:p>
      </dgm:t>
    </dgm:pt>
    <dgm:pt modelId="{8F41E9F0-1113-4FEE-AA85-8B6EAAA39E8E}" type="sibTrans" cxnId="{A07B6AC7-C7E0-47BD-BCD0-1AA8A180E18D}">
      <dgm:prSet/>
      <dgm:spPr/>
      <dgm:t>
        <a:bodyPr/>
        <a:lstStyle/>
        <a:p>
          <a:endParaRPr lang="en-US"/>
        </a:p>
      </dgm:t>
    </dgm:pt>
    <dgm:pt modelId="{78452B3E-8268-416F-8C32-961CCB3E8EC7}">
      <dgm:prSet phldrT="[Text]" custT="1"/>
      <dgm:spPr/>
      <dgm:t>
        <a:bodyPr/>
        <a:lstStyle/>
        <a:p>
          <a:pPr>
            <a:lnSpc>
              <a:spcPct val="100000"/>
            </a:lnSpc>
          </a:pPr>
          <a:r>
            <a:rPr lang="en-US" sz="1400" dirty="0"/>
            <a:t>Assigned caseload determines your agency funding.</a:t>
          </a:r>
        </a:p>
      </dgm:t>
    </dgm:pt>
    <dgm:pt modelId="{4270C060-F701-45A8-AC0E-1533E5833F7C}" type="sibTrans" cxnId="{5F3E6A5B-A459-4C4A-8286-D0E4C608C848}">
      <dgm:prSet/>
      <dgm:spPr/>
    </dgm:pt>
    <dgm:pt modelId="{0A412812-5CD6-429B-91C8-AE576E8F2FD0}" type="parTrans" cxnId="{5F3E6A5B-A459-4C4A-8286-D0E4C608C848}">
      <dgm:prSet/>
      <dgm:spPr/>
    </dgm:pt>
    <dgm:pt modelId="{82B9A6F8-6857-4039-BED6-1D9907FB71EB}">
      <dgm:prSet phldrT="[Text]" custT="1"/>
      <dgm:spPr/>
      <dgm:t>
        <a:bodyPr/>
        <a:lstStyle/>
        <a:p>
          <a:pPr>
            <a:lnSpc>
              <a:spcPct val="100000"/>
            </a:lnSpc>
          </a:pPr>
          <a:r>
            <a:rPr lang="en-US" sz="1400" dirty="0"/>
            <a:t>Assigned caseload is set by the state WIC office every year in March for grant funding starting July 1.</a:t>
          </a:r>
        </a:p>
      </dgm:t>
    </dgm:pt>
    <dgm:pt modelId="{62B441AA-094E-4766-8E07-CEEB4888273C}" type="parTrans" cxnId="{EB6EA7ED-415F-443C-9E71-09B8166EBEDA}">
      <dgm:prSet/>
      <dgm:spPr/>
    </dgm:pt>
    <dgm:pt modelId="{1933F655-1617-43C1-B458-2236A6049A26}" type="sibTrans" cxnId="{EB6EA7ED-415F-443C-9E71-09B8166EBEDA}">
      <dgm:prSet/>
      <dgm:spPr/>
    </dgm:pt>
    <dgm:pt modelId="{20BF6ADD-90A7-46E0-9DBB-60DBFE273027}">
      <dgm:prSet phldrT="[Text]" custT="1"/>
      <dgm:spPr/>
      <dgm:t>
        <a:bodyPr/>
        <a:lstStyle/>
        <a:p>
          <a:pPr>
            <a:lnSpc>
              <a:spcPct val="100000"/>
            </a:lnSpc>
          </a:pPr>
          <a:r>
            <a:rPr lang="en-US" sz="1400" dirty="0"/>
            <a:t>See </a:t>
          </a:r>
          <a:r>
            <a:rPr lang="en-US" sz="1400" dirty="0">
              <a:hlinkClick xmlns:r="http://schemas.openxmlformats.org/officeDocument/2006/relationships" r:id="rId1"/>
            </a:rPr>
            <a:t>Policy 305 Funding Formula </a:t>
          </a:r>
          <a:r>
            <a:rPr lang="en-US" sz="1400" dirty="0"/>
            <a:t>for more information.</a:t>
          </a:r>
        </a:p>
      </dgm:t>
    </dgm:pt>
    <dgm:pt modelId="{CD35969F-A8E6-42B1-A751-1A6684AB0E71}" type="parTrans" cxnId="{11114D02-1BEC-4906-AABE-2314EA153FD4}">
      <dgm:prSet/>
      <dgm:spPr/>
    </dgm:pt>
    <dgm:pt modelId="{5545306F-3447-406A-B935-DF9514EEF983}" type="sibTrans" cxnId="{11114D02-1BEC-4906-AABE-2314EA153FD4}">
      <dgm:prSet/>
      <dgm:spPr/>
    </dgm:pt>
    <dgm:pt modelId="{5E4D4AA3-5E18-4218-AD4E-DF086394C538}" type="pres">
      <dgm:prSet presAssocID="{BDF98470-0D12-47B4-B2D1-ED7CDBEFD37D}" presName="Name0" presStyleCnt="0">
        <dgm:presLayoutVars>
          <dgm:dir/>
          <dgm:animLvl val="lvl"/>
          <dgm:resizeHandles val="exact"/>
        </dgm:presLayoutVars>
      </dgm:prSet>
      <dgm:spPr/>
    </dgm:pt>
    <dgm:pt modelId="{BC574842-8961-4E15-ADEF-0A2946FEB4BA}" type="pres">
      <dgm:prSet presAssocID="{AE9E2AE5-924B-4D8F-91CD-106F8F455315}" presName="linNode" presStyleCnt="0"/>
      <dgm:spPr/>
    </dgm:pt>
    <dgm:pt modelId="{C330CFE5-7212-4B0B-94BD-65AD3ECE99F1}" type="pres">
      <dgm:prSet presAssocID="{AE9E2AE5-924B-4D8F-91CD-106F8F455315}" presName="parentText" presStyleLbl="node1" presStyleIdx="0" presStyleCnt="2">
        <dgm:presLayoutVars>
          <dgm:chMax val="1"/>
          <dgm:bulletEnabled val="1"/>
        </dgm:presLayoutVars>
      </dgm:prSet>
      <dgm:spPr/>
    </dgm:pt>
    <dgm:pt modelId="{68016E8E-B299-441D-A462-2B9338643403}" type="pres">
      <dgm:prSet presAssocID="{AE9E2AE5-924B-4D8F-91CD-106F8F455315}" presName="descendantText" presStyleLbl="alignAccFollowNode1" presStyleIdx="0" presStyleCnt="2" custScaleY="166795" custLinFactNeighborX="583" custLinFactNeighborY="-164">
        <dgm:presLayoutVars>
          <dgm:bulletEnabled val="1"/>
        </dgm:presLayoutVars>
      </dgm:prSet>
      <dgm:spPr/>
    </dgm:pt>
    <dgm:pt modelId="{59D4D00D-8F34-454A-9713-E9D263CD3385}" type="pres">
      <dgm:prSet presAssocID="{8A0DD0F6-447F-4827-BF92-8C5B1F6397BD}" presName="sp" presStyleCnt="0"/>
      <dgm:spPr/>
    </dgm:pt>
    <dgm:pt modelId="{85952C24-FF14-4383-8A2F-17C7DE463C06}" type="pres">
      <dgm:prSet presAssocID="{A6F2E1E7-45EA-422E-8F4C-102B1A826B7E}" presName="linNode" presStyleCnt="0"/>
      <dgm:spPr/>
    </dgm:pt>
    <dgm:pt modelId="{693A71C5-0678-4A2C-9F6E-02E88CB3E0E0}" type="pres">
      <dgm:prSet presAssocID="{A6F2E1E7-45EA-422E-8F4C-102B1A826B7E}" presName="parentText" presStyleLbl="node1" presStyleIdx="1" presStyleCnt="2">
        <dgm:presLayoutVars>
          <dgm:chMax val="1"/>
          <dgm:bulletEnabled val="1"/>
        </dgm:presLayoutVars>
      </dgm:prSet>
      <dgm:spPr/>
    </dgm:pt>
    <dgm:pt modelId="{88BD6201-CB90-4857-9A04-909AE791F295}" type="pres">
      <dgm:prSet presAssocID="{A6F2E1E7-45EA-422E-8F4C-102B1A826B7E}" presName="descendantText" presStyleLbl="alignAccFollowNode1" presStyleIdx="1" presStyleCnt="2" custScaleY="151500">
        <dgm:presLayoutVars>
          <dgm:bulletEnabled val="1"/>
        </dgm:presLayoutVars>
      </dgm:prSet>
      <dgm:spPr/>
    </dgm:pt>
  </dgm:ptLst>
  <dgm:cxnLst>
    <dgm:cxn modelId="{11114D02-1BEC-4906-AABE-2314EA153FD4}" srcId="{AE9E2AE5-924B-4D8F-91CD-106F8F455315}" destId="{20BF6ADD-90A7-46E0-9DBB-60DBFE273027}" srcOrd="3" destOrd="0" parTransId="{CD35969F-A8E6-42B1-A751-1A6684AB0E71}" sibTransId="{5545306F-3447-406A-B935-DF9514EEF983}"/>
    <dgm:cxn modelId="{59FED60D-A4D6-480C-8028-DA93B4A550F3}" type="presOf" srcId="{BDF98470-0D12-47B4-B2D1-ED7CDBEFD37D}" destId="{5E4D4AA3-5E18-4218-AD4E-DF086394C538}" srcOrd="0" destOrd="0" presId="urn:microsoft.com/office/officeart/2005/8/layout/vList5"/>
    <dgm:cxn modelId="{F817071A-C9C4-42DE-B14D-ACE6E3CBAB6D}" srcId="{A6F2E1E7-45EA-422E-8F4C-102B1A826B7E}" destId="{91E19B7A-3EDC-4D4D-B54E-64E9E7CB52EA}" srcOrd="0" destOrd="0" parTransId="{2CAD9554-C300-434F-84DC-5D9C3E792A30}" sibTransId="{28FA743A-2C72-407C-9C20-F16DFF81C66C}"/>
    <dgm:cxn modelId="{5EC49A23-38D7-4487-81CB-5B2DC1A0C6CD}" type="presOf" srcId="{91E19B7A-3EDC-4D4D-B54E-64E9E7CB52EA}" destId="{88BD6201-CB90-4857-9A04-909AE791F295}" srcOrd="0" destOrd="0" presId="urn:microsoft.com/office/officeart/2005/8/layout/vList5"/>
    <dgm:cxn modelId="{0DD28C24-B606-44E8-8058-7CBA4B09918E}" type="presOf" srcId="{A6F2E1E7-45EA-422E-8F4C-102B1A826B7E}" destId="{693A71C5-0678-4A2C-9F6E-02E88CB3E0E0}" srcOrd="0" destOrd="0" presId="urn:microsoft.com/office/officeart/2005/8/layout/vList5"/>
    <dgm:cxn modelId="{97ABC32C-A9FF-4A03-8F00-21755468CBCA}" srcId="{A6F2E1E7-45EA-422E-8F4C-102B1A826B7E}" destId="{6011987B-413D-4233-9FC4-03B801B4590B}" srcOrd="1" destOrd="0" parTransId="{66D5213E-0D42-4DFC-8D42-CC72695D43BD}" sibTransId="{8130C804-B7E4-4E35-8E2D-E72B3700A294}"/>
    <dgm:cxn modelId="{88C08C3B-DD9B-4C7C-B47C-8F0028C08C0F}" type="presOf" srcId="{E3529229-76CB-47C2-8253-07263EA0A9B7}" destId="{88BD6201-CB90-4857-9A04-909AE791F295}" srcOrd="0" destOrd="2" presId="urn:microsoft.com/office/officeart/2005/8/layout/vList5"/>
    <dgm:cxn modelId="{5F3E6A5B-A459-4C4A-8286-D0E4C608C848}" srcId="{AE9E2AE5-924B-4D8F-91CD-106F8F455315}" destId="{78452B3E-8268-416F-8C32-961CCB3E8EC7}" srcOrd="1" destOrd="0" parTransId="{0A412812-5CD6-429B-91C8-AE576E8F2FD0}" sibTransId="{4270C060-F701-45A8-AC0E-1533E5833F7C}"/>
    <dgm:cxn modelId="{2EA0CE61-0F90-4797-9D8F-4C963BEBC916}" srcId="{BDF98470-0D12-47B4-B2D1-ED7CDBEFD37D}" destId="{A6F2E1E7-45EA-422E-8F4C-102B1A826B7E}" srcOrd="1" destOrd="0" parTransId="{67FDB8DF-8AEB-4F4A-A44E-CA555AD52F8F}" sibTransId="{A62B5A6C-689F-4BA8-8D0D-769496EF04BA}"/>
    <dgm:cxn modelId="{506B3493-9606-4EB9-9FD8-F06A68A472A9}" srcId="{BDF98470-0D12-47B4-B2D1-ED7CDBEFD37D}" destId="{AE9E2AE5-924B-4D8F-91CD-106F8F455315}" srcOrd="0" destOrd="0" parTransId="{C22BE95C-F161-4E79-89DB-AF7F0DDED263}" sibTransId="{8A0DD0F6-447F-4827-BF92-8C5B1F6397BD}"/>
    <dgm:cxn modelId="{6F7DED9D-6A24-4AE3-A739-79B25DC983DF}" type="presOf" srcId="{AE9E2AE5-924B-4D8F-91CD-106F8F455315}" destId="{C330CFE5-7212-4B0B-94BD-65AD3ECE99F1}" srcOrd="0" destOrd="0" presId="urn:microsoft.com/office/officeart/2005/8/layout/vList5"/>
    <dgm:cxn modelId="{DF7BDEA4-A844-4619-968A-9DADA13AFC45}" type="presOf" srcId="{CFC216FD-4264-4DBC-B932-BD74123FDA1B}" destId="{68016E8E-B299-441D-A462-2B9338643403}" srcOrd="0" destOrd="0" presId="urn:microsoft.com/office/officeart/2005/8/layout/vList5"/>
    <dgm:cxn modelId="{50A9FAA5-F971-4AD3-9FAA-270AC89CBB07}" type="presOf" srcId="{78452B3E-8268-416F-8C32-961CCB3E8EC7}" destId="{68016E8E-B299-441D-A462-2B9338643403}" srcOrd="0" destOrd="1" presId="urn:microsoft.com/office/officeart/2005/8/layout/vList5"/>
    <dgm:cxn modelId="{0B9D0CA7-0F59-4EE2-B47A-83FE731A9A0A}" srcId="{AE9E2AE5-924B-4D8F-91CD-106F8F455315}" destId="{CFC216FD-4264-4DBC-B932-BD74123FDA1B}" srcOrd="0" destOrd="0" parTransId="{2F8195F1-5B2D-48A4-A49E-E597836E8F32}" sibTransId="{02C0D0F1-87F6-4B6F-AC53-602266966955}"/>
    <dgm:cxn modelId="{444A2DC1-6262-49FD-B84B-E898863768FD}" type="presOf" srcId="{82B9A6F8-6857-4039-BED6-1D9907FB71EB}" destId="{68016E8E-B299-441D-A462-2B9338643403}" srcOrd="0" destOrd="2" presId="urn:microsoft.com/office/officeart/2005/8/layout/vList5"/>
    <dgm:cxn modelId="{A07B6AC7-C7E0-47BD-BCD0-1AA8A180E18D}" srcId="{A6F2E1E7-45EA-422E-8F4C-102B1A826B7E}" destId="{E3529229-76CB-47C2-8253-07263EA0A9B7}" srcOrd="2" destOrd="0" parTransId="{BDA3C409-DCF5-40C2-A49C-C7B60F0F1A03}" sibTransId="{8F41E9F0-1113-4FEE-AA85-8B6EAAA39E8E}"/>
    <dgm:cxn modelId="{EB6EA7ED-415F-443C-9E71-09B8166EBEDA}" srcId="{AE9E2AE5-924B-4D8F-91CD-106F8F455315}" destId="{82B9A6F8-6857-4039-BED6-1D9907FB71EB}" srcOrd="2" destOrd="0" parTransId="{62B441AA-094E-4766-8E07-CEEB4888273C}" sibTransId="{1933F655-1617-43C1-B458-2236A6049A26}"/>
    <dgm:cxn modelId="{1841F2F0-1A10-4C28-B0F4-2B6BDCD2C26C}" type="presOf" srcId="{6011987B-413D-4233-9FC4-03B801B4590B}" destId="{88BD6201-CB90-4857-9A04-909AE791F295}" srcOrd="0" destOrd="1" presId="urn:microsoft.com/office/officeart/2005/8/layout/vList5"/>
    <dgm:cxn modelId="{B3BFF0FF-C99A-44BF-A7BA-778AE89A332E}" type="presOf" srcId="{20BF6ADD-90A7-46E0-9DBB-60DBFE273027}" destId="{68016E8E-B299-441D-A462-2B9338643403}" srcOrd="0" destOrd="3" presId="urn:microsoft.com/office/officeart/2005/8/layout/vList5"/>
    <dgm:cxn modelId="{6BE61689-62D6-4544-836B-787714FC1AC6}" type="presParOf" srcId="{5E4D4AA3-5E18-4218-AD4E-DF086394C538}" destId="{BC574842-8961-4E15-ADEF-0A2946FEB4BA}" srcOrd="0" destOrd="0" presId="urn:microsoft.com/office/officeart/2005/8/layout/vList5"/>
    <dgm:cxn modelId="{479CB652-FAC9-4D60-9470-B6F96285E54D}" type="presParOf" srcId="{BC574842-8961-4E15-ADEF-0A2946FEB4BA}" destId="{C330CFE5-7212-4B0B-94BD-65AD3ECE99F1}" srcOrd="0" destOrd="0" presId="urn:microsoft.com/office/officeart/2005/8/layout/vList5"/>
    <dgm:cxn modelId="{269CFD37-0A30-41E0-B78C-20AC5C7AE288}" type="presParOf" srcId="{BC574842-8961-4E15-ADEF-0A2946FEB4BA}" destId="{68016E8E-B299-441D-A462-2B9338643403}" srcOrd="1" destOrd="0" presId="urn:microsoft.com/office/officeart/2005/8/layout/vList5"/>
    <dgm:cxn modelId="{CFAA4948-896F-4DD8-A955-6A77CCB7C242}" type="presParOf" srcId="{5E4D4AA3-5E18-4218-AD4E-DF086394C538}" destId="{59D4D00D-8F34-454A-9713-E9D263CD3385}" srcOrd="1" destOrd="0" presId="urn:microsoft.com/office/officeart/2005/8/layout/vList5"/>
    <dgm:cxn modelId="{17E24E6E-A2BF-43D0-865A-92E0751238FF}" type="presParOf" srcId="{5E4D4AA3-5E18-4218-AD4E-DF086394C538}" destId="{85952C24-FF14-4383-8A2F-17C7DE463C06}" srcOrd="2" destOrd="0" presId="urn:microsoft.com/office/officeart/2005/8/layout/vList5"/>
    <dgm:cxn modelId="{084429EE-A1D8-4091-9D2C-F6D24E82C0D5}" type="presParOf" srcId="{85952C24-FF14-4383-8A2F-17C7DE463C06}" destId="{693A71C5-0678-4A2C-9F6E-02E88CB3E0E0}" srcOrd="0" destOrd="0" presId="urn:microsoft.com/office/officeart/2005/8/layout/vList5"/>
    <dgm:cxn modelId="{641E75FD-1131-41B3-9570-9F4923BC158D}" type="presParOf" srcId="{85952C24-FF14-4383-8A2F-17C7DE463C06}" destId="{88BD6201-CB90-4857-9A04-909AE791F29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DF98470-0D12-47B4-B2D1-ED7CDBEFD37D}" type="doc">
      <dgm:prSet loTypeId="urn:microsoft.com/office/officeart/2005/8/layout/vList5" loCatId="list" qsTypeId="urn:microsoft.com/office/officeart/2005/8/quickstyle/simple4" qsCatId="simple" csTypeId="urn:microsoft.com/office/officeart/2005/8/colors/colorful5" csCatId="colorful" phldr="1"/>
      <dgm:spPr/>
      <dgm:t>
        <a:bodyPr/>
        <a:lstStyle/>
        <a:p>
          <a:endParaRPr lang="en-US"/>
        </a:p>
      </dgm:t>
    </dgm:pt>
    <dgm:pt modelId="{A6F2E1E7-45EA-422E-8F4C-102B1A826B7E}">
      <dgm:prSet/>
      <dgm:spPr/>
      <dgm:t>
        <a:bodyPr/>
        <a:lstStyle/>
        <a:p>
          <a:pPr>
            <a:lnSpc>
              <a:spcPct val="100000"/>
            </a:lnSpc>
          </a:pPr>
          <a:r>
            <a:rPr lang="en-US" b="1" dirty="0"/>
            <a:t>Contracts</a:t>
          </a:r>
          <a:endParaRPr lang="en-US" dirty="0"/>
        </a:p>
      </dgm:t>
    </dgm:pt>
    <dgm:pt modelId="{67FDB8DF-8AEB-4F4A-A44E-CA555AD52F8F}" type="parTrans" cxnId="{2EA0CE61-0F90-4797-9D8F-4C963BEBC916}">
      <dgm:prSet/>
      <dgm:spPr/>
      <dgm:t>
        <a:bodyPr/>
        <a:lstStyle/>
        <a:p>
          <a:endParaRPr lang="en-US"/>
        </a:p>
      </dgm:t>
    </dgm:pt>
    <dgm:pt modelId="{A62B5A6C-689F-4BA8-8D0D-769496EF04BA}" type="sibTrans" cxnId="{2EA0CE61-0F90-4797-9D8F-4C963BEBC916}">
      <dgm:prSet/>
      <dgm:spPr/>
      <dgm:t>
        <a:bodyPr/>
        <a:lstStyle/>
        <a:p>
          <a:endParaRPr lang="en-US"/>
        </a:p>
      </dgm:t>
    </dgm:pt>
    <dgm:pt modelId="{91E19B7A-3EDC-4D4D-B54E-64E9E7CB52EA}">
      <dgm:prSet custT="1"/>
      <dgm:spPr/>
      <dgm:t>
        <a:bodyPr/>
        <a:lstStyle/>
        <a:p>
          <a:pPr>
            <a:lnSpc>
              <a:spcPct val="100000"/>
            </a:lnSpc>
          </a:pPr>
          <a:r>
            <a:rPr lang="en-US" sz="1600" dirty="0"/>
            <a:t>The contract between the state Public Health LPHA office and your agency is sent separately in May or June. </a:t>
          </a:r>
        </a:p>
      </dgm:t>
    </dgm:pt>
    <dgm:pt modelId="{2CAD9554-C300-434F-84DC-5D9C3E792A30}" type="parTrans" cxnId="{F817071A-C9C4-42DE-B14D-ACE6E3CBAB6D}">
      <dgm:prSet/>
      <dgm:spPr/>
      <dgm:t>
        <a:bodyPr/>
        <a:lstStyle/>
        <a:p>
          <a:endParaRPr lang="en-US"/>
        </a:p>
      </dgm:t>
    </dgm:pt>
    <dgm:pt modelId="{28FA743A-2C72-407C-9C20-F16DFF81C66C}" type="sibTrans" cxnId="{F817071A-C9C4-42DE-B14D-ACE6E3CBAB6D}">
      <dgm:prSet/>
      <dgm:spPr/>
      <dgm:t>
        <a:bodyPr/>
        <a:lstStyle/>
        <a:p>
          <a:endParaRPr lang="en-US"/>
        </a:p>
      </dgm:t>
    </dgm:pt>
    <dgm:pt modelId="{9AA28A5F-7402-48EE-9DF9-0A4AF69129A8}">
      <dgm:prSet/>
      <dgm:spPr/>
      <dgm:t>
        <a:bodyPr/>
        <a:lstStyle/>
        <a:p>
          <a:pPr>
            <a:lnSpc>
              <a:spcPct val="100000"/>
            </a:lnSpc>
          </a:pPr>
          <a:r>
            <a:rPr lang="en-US" b="1"/>
            <a:t>Required expenditures </a:t>
          </a:r>
          <a:endParaRPr lang="en-US"/>
        </a:p>
      </dgm:t>
    </dgm:pt>
    <dgm:pt modelId="{F0C16C37-8534-429A-87B2-04D388498B3B}" type="parTrans" cxnId="{C98BC8AC-7EC8-4957-88E0-41948D4B4CD4}">
      <dgm:prSet/>
      <dgm:spPr/>
      <dgm:t>
        <a:bodyPr/>
        <a:lstStyle/>
        <a:p>
          <a:endParaRPr lang="en-US"/>
        </a:p>
      </dgm:t>
    </dgm:pt>
    <dgm:pt modelId="{04E763E9-4B12-424A-BB43-5E6C48107DD8}" type="sibTrans" cxnId="{C98BC8AC-7EC8-4957-88E0-41948D4B4CD4}">
      <dgm:prSet/>
      <dgm:spPr/>
      <dgm:t>
        <a:bodyPr/>
        <a:lstStyle/>
        <a:p>
          <a:endParaRPr lang="en-US"/>
        </a:p>
      </dgm:t>
    </dgm:pt>
    <dgm:pt modelId="{8A25BFF6-564D-4FC1-894E-741599F7F956}">
      <dgm:prSet custT="1"/>
      <dgm:spPr/>
      <dgm:t>
        <a:bodyPr/>
        <a:lstStyle/>
        <a:p>
          <a:pPr>
            <a:lnSpc>
              <a:spcPct val="100000"/>
            </a:lnSpc>
          </a:pPr>
          <a:r>
            <a:rPr lang="en-US" sz="1600" dirty="0"/>
            <a:t>The contract specifies required expenditure amounts for nutrition education (NE) and breastfeeding support and promotion (BF).  </a:t>
          </a:r>
        </a:p>
      </dgm:t>
    </dgm:pt>
    <dgm:pt modelId="{AE674EF0-D276-46BD-80C1-CE47AF1FE3B8}" type="parTrans" cxnId="{8DD1B409-EDB3-48FD-BE8D-905DBA7E1E52}">
      <dgm:prSet/>
      <dgm:spPr/>
      <dgm:t>
        <a:bodyPr/>
        <a:lstStyle/>
        <a:p>
          <a:endParaRPr lang="en-US"/>
        </a:p>
      </dgm:t>
    </dgm:pt>
    <dgm:pt modelId="{BD4B6F01-AA84-4EC3-A031-8DB2A2BB7675}" type="sibTrans" cxnId="{8DD1B409-EDB3-48FD-BE8D-905DBA7E1E52}">
      <dgm:prSet/>
      <dgm:spPr/>
      <dgm:t>
        <a:bodyPr/>
        <a:lstStyle/>
        <a:p>
          <a:endParaRPr lang="en-US"/>
        </a:p>
      </dgm:t>
    </dgm:pt>
    <dgm:pt modelId="{76CFFB4F-2592-4F6A-937D-9C6A0611D168}">
      <dgm:prSet custT="1"/>
      <dgm:spPr/>
      <dgm:t>
        <a:bodyPr/>
        <a:lstStyle/>
        <a:p>
          <a:pPr>
            <a:lnSpc>
              <a:spcPct val="100000"/>
            </a:lnSpc>
          </a:pPr>
          <a:r>
            <a:rPr lang="en-US" sz="1600" dirty="0"/>
            <a:t>The contract covers July 1 through June 30. </a:t>
          </a:r>
        </a:p>
      </dgm:t>
    </dgm:pt>
    <dgm:pt modelId="{CE463254-8B62-4872-B75D-0CFD1D18E463}" type="parTrans" cxnId="{214BC80D-7607-4941-899B-92D80FC54C43}">
      <dgm:prSet/>
      <dgm:spPr/>
      <dgm:t>
        <a:bodyPr/>
        <a:lstStyle/>
        <a:p>
          <a:endParaRPr lang="en-US"/>
        </a:p>
      </dgm:t>
    </dgm:pt>
    <dgm:pt modelId="{DC075E8F-4933-4D69-B612-4E507DD93FA1}" type="sibTrans" cxnId="{214BC80D-7607-4941-899B-92D80FC54C43}">
      <dgm:prSet/>
      <dgm:spPr/>
      <dgm:t>
        <a:bodyPr/>
        <a:lstStyle/>
        <a:p>
          <a:endParaRPr lang="en-US"/>
        </a:p>
      </dgm:t>
    </dgm:pt>
    <dgm:pt modelId="{8434B10C-7B82-4086-AF5F-12E6E4BF94EA}">
      <dgm:prSet phldrT="[Text]" custT="1"/>
      <dgm:spPr/>
      <dgm:t>
        <a:bodyPr/>
        <a:lstStyle/>
        <a:p>
          <a:pPr>
            <a:lnSpc>
              <a:spcPct val="100000"/>
            </a:lnSpc>
          </a:pPr>
          <a:r>
            <a:rPr lang="en-US" sz="1600" dirty="0"/>
            <a:t>Your local agency administrator signs and submits the contract to the LPHA office. See </a:t>
          </a:r>
          <a:r>
            <a:rPr lang="en-US" sz="1600" dirty="0">
              <a:hlinkClick xmlns:r="http://schemas.openxmlformats.org/officeDocument/2006/relationships" r:id="rId1"/>
            </a:rPr>
            <a:t>Policy 310 Contract Process for Local Programs</a:t>
          </a:r>
          <a:r>
            <a:rPr lang="en-US" sz="1600" dirty="0"/>
            <a:t> for more information.</a:t>
          </a:r>
        </a:p>
      </dgm:t>
    </dgm:pt>
    <dgm:pt modelId="{22930DFD-FCAC-4A87-93BF-B63FFE7F6DEB}" type="parTrans" cxnId="{D75B9A57-B8A4-4F85-A187-1E3A8EFD1C19}">
      <dgm:prSet/>
      <dgm:spPr/>
      <dgm:t>
        <a:bodyPr/>
        <a:lstStyle/>
        <a:p>
          <a:endParaRPr lang="en-US"/>
        </a:p>
      </dgm:t>
    </dgm:pt>
    <dgm:pt modelId="{215055D9-608A-4B67-A090-63E2D7D7B165}" type="sibTrans" cxnId="{D75B9A57-B8A4-4F85-A187-1E3A8EFD1C19}">
      <dgm:prSet/>
      <dgm:spPr/>
      <dgm:t>
        <a:bodyPr/>
        <a:lstStyle/>
        <a:p>
          <a:endParaRPr lang="en-US"/>
        </a:p>
      </dgm:t>
    </dgm:pt>
    <dgm:pt modelId="{4003DE21-C510-4AD5-BD5A-DC6A6CF39B66}">
      <dgm:prSet phldrT="[Text]" custT="1"/>
      <dgm:spPr/>
      <dgm:t>
        <a:bodyPr/>
        <a:lstStyle/>
        <a:p>
          <a:pPr>
            <a:lnSpc>
              <a:spcPct val="100000"/>
            </a:lnSpc>
          </a:pPr>
          <a:r>
            <a:rPr lang="en-US" sz="1600" b="1" dirty="0">
              <a:solidFill>
                <a:schemeClr val="tx1"/>
              </a:solidFill>
            </a:rPr>
            <a:t>If completed contracts are not submitted by the deadline, agencies will not receive their WIC funding on time. </a:t>
          </a:r>
        </a:p>
      </dgm:t>
    </dgm:pt>
    <dgm:pt modelId="{D0DCA255-47AE-48B9-A254-47E648D0F780}" type="parTrans" cxnId="{B30708D1-9E2E-47C2-805C-5F0E5D8F7EE9}">
      <dgm:prSet/>
      <dgm:spPr/>
      <dgm:t>
        <a:bodyPr/>
        <a:lstStyle/>
        <a:p>
          <a:endParaRPr lang="en-US"/>
        </a:p>
      </dgm:t>
    </dgm:pt>
    <dgm:pt modelId="{15840615-C81C-4AA6-BD8C-7657B4AC2B54}" type="sibTrans" cxnId="{B30708D1-9E2E-47C2-805C-5F0E5D8F7EE9}">
      <dgm:prSet/>
      <dgm:spPr/>
      <dgm:t>
        <a:bodyPr/>
        <a:lstStyle/>
        <a:p>
          <a:endParaRPr lang="en-US"/>
        </a:p>
      </dgm:t>
    </dgm:pt>
    <dgm:pt modelId="{5E4D4AA3-5E18-4218-AD4E-DF086394C538}" type="pres">
      <dgm:prSet presAssocID="{BDF98470-0D12-47B4-B2D1-ED7CDBEFD37D}" presName="Name0" presStyleCnt="0">
        <dgm:presLayoutVars>
          <dgm:dir/>
          <dgm:animLvl val="lvl"/>
          <dgm:resizeHandles val="exact"/>
        </dgm:presLayoutVars>
      </dgm:prSet>
      <dgm:spPr/>
    </dgm:pt>
    <dgm:pt modelId="{85952C24-FF14-4383-8A2F-17C7DE463C06}" type="pres">
      <dgm:prSet presAssocID="{A6F2E1E7-45EA-422E-8F4C-102B1A826B7E}" presName="linNode" presStyleCnt="0"/>
      <dgm:spPr/>
    </dgm:pt>
    <dgm:pt modelId="{693A71C5-0678-4A2C-9F6E-02E88CB3E0E0}" type="pres">
      <dgm:prSet presAssocID="{A6F2E1E7-45EA-422E-8F4C-102B1A826B7E}" presName="parentText" presStyleLbl="node1" presStyleIdx="0" presStyleCnt="2">
        <dgm:presLayoutVars>
          <dgm:chMax val="1"/>
          <dgm:bulletEnabled val="1"/>
        </dgm:presLayoutVars>
      </dgm:prSet>
      <dgm:spPr/>
    </dgm:pt>
    <dgm:pt modelId="{88BD6201-CB90-4857-9A04-909AE791F295}" type="pres">
      <dgm:prSet presAssocID="{A6F2E1E7-45EA-422E-8F4C-102B1A826B7E}" presName="descendantText" presStyleLbl="alignAccFollowNode1" presStyleIdx="0" presStyleCnt="2" custScaleY="151500">
        <dgm:presLayoutVars>
          <dgm:bulletEnabled val="1"/>
        </dgm:presLayoutVars>
      </dgm:prSet>
      <dgm:spPr/>
    </dgm:pt>
    <dgm:pt modelId="{4058A862-DEDF-4730-8501-A7FEC8CB1FFA}" type="pres">
      <dgm:prSet presAssocID="{A62B5A6C-689F-4BA8-8D0D-769496EF04BA}" presName="sp" presStyleCnt="0"/>
      <dgm:spPr/>
    </dgm:pt>
    <dgm:pt modelId="{91E34931-E8A2-434A-80CB-8EB4847263C7}" type="pres">
      <dgm:prSet presAssocID="{9AA28A5F-7402-48EE-9DF9-0A4AF69129A8}" presName="linNode" presStyleCnt="0"/>
      <dgm:spPr/>
    </dgm:pt>
    <dgm:pt modelId="{447D13BD-6F66-4B14-A4DE-24F8D46EC279}" type="pres">
      <dgm:prSet presAssocID="{9AA28A5F-7402-48EE-9DF9-0A4AF69129A8}" presName="parentText" presStyleLbl="node1" presStyleIdx="1" presStyleCnt="2">
        <dgm:presLayoutVars>
          <dgm:chMax val="1"/>
          <dgm:bulletEnabled val="1"/>
        </dgm:presLayoutVars>
      </dgm:prSet>
      <dgm:spPr/>
    </dgm:pt>
    <dgm:pt modelId="{CD777E8A-9F00-4901-B5FE-0467A2FB9794}" type="pres">
      <dgm:prSet presAssocID="{9AA28A5F-7402-48EE-9DF9-0A4AF69129A8}" presName="descendantText" presStyleLbl="alignAccFollowNode1" presStyleIdx="1" presStyleCnt="2">
        <dgm:presLayoutVars>
          <dgm:bulletEnabled val="1"/>
        </dgm:presLayoutVars>
      </dgm:prSet>
      <dgm:spPr/>
    </dgm:pt>
  </dgm:ptLst>
  <dgm:cxnLst>
    <dgm:cxn modelId="{874E3309-095F-40BC-9595-0D8DCC2C9EB8}" type="presOf" srcId="{4003DE21-C510-4AD5-BD5A-DC6A6CF39B66}" destId="{88BD6201-CB90-4857-9A04-909AE791F295}" srcOrd="0" destOrd="3" presId="urn:microsoft.com/office/officeart/2005/8/layout/vList5"/>
    <dgm:cxn modelId="{8DD1B409-EDB3-48FD-BE8D-905DBA7E1E52}" srcId="{9AA28A5F-7402-48EE-9DF9-0A4AF69129A8}" destId="{8A25BFF6-564D-4FC1-894E-741599F7F956}" srcOrd="0" destOrd="0" parTransId="{AE674EF0-D276-46BD-80C1-CE47AF1FE3B8}" sibTransId="{BD4B6F01-AA84-4EC3-A031-8DB2A2BB7675}"/>
    <dgm:cxn modelId="{214BC80D-7607-4941-899B-92D80FC54C43}" srcId="{A6F2E1E7-45EA-422E-8F4C-102B1A826B7E}" destId="{76CFFB4F-2592-4F6A-937D-9C6A0611D168}" srcOrd="1" destOrd="0" parTransId="{CE463254-8B62-4872-B75D-0CFD1D18E463}" sibTransId="{DC075E8F-4933-4D69-B612-4E507DD93FA1}"/>
    <dgm:cxn modelId="{59FED60D-A4D6-480C-8028-DA93B4A550F3}" type="presOf" srcId="{BDF98470-0D12-47B4-B2D1-ED7CDBEFD37D}" destId="{5E4D4AA3-5E18-4218-AD4E-DF086394C538}" srcOrd="0" destOrd="0" presId="urn:microsoft.com/office/officeart/2005/8/layout/vList5"/>
    <dgm:cxn modelId="{E4901415-B983-4E07-B20F-7069BD3C96C7}" type="presOf" srcId="{A6F2E1E7-45EA-422E-8F4C-102B1A826B7E}" destId="{693A71C5-0678-4A2C-9F6E-02E88CB3E0E0}" srcOrd="0" destOrd="0" presId="urn:microsoft.com/office/officeart/2005/8/layout/vList5"/>
    <dgm:cxn modelId="{F817071A-C9C4-42DE-B14D-ACE6E3CBAB6D}" srcId="{A6F2E1E7-45EA-422E-8F4C-102B1A826B7E}" destId="{91E19B7A-3EDC-4D4D-B54E-64E9E7CB52EA}" srcOrd="0" destOrd="0" parTransId="{2CAD9554-C300-434F-84DC-5D9C3E792A30}" sibTransId="{28FA743A-2C72-407C-9C20-F16DFF81C66C}"/>
    <dgm:cxn modelId="{2EA0CE61-0F90-4797-9D8F-4C963BEBC916}" srcId="{BDF98470-0D12-47B4-B2D1-ED7CDBEFD37D}" destId="{A6F2E1E7-45EA-422E-8F4C-102B1A826B7E}" srcOrd="0" destOrd="0" parTransId="{67FDB8DF-8AEB-4F4A-A44E-CA555AD52F8F}" sibTransId="{A62B5A6C-689F-4BA8-8D0D-769496EF04BA}"/>
    <dgm:cxn modelId="{29C6C34B-FFC6-4948-9D79-27DA35541371}" type="presOf" srcId="{91E19B7A-3EDC-4D4D-B54E-64E9E7CB52EA}" destId="{88BD6201-CB90-4857-9A04-909AE791F295}" srcOrd="0" destOrd="0" presId="urn:microsoft.com/office/officeart/2005/8/layout/vList5"/>
    <dgm:cxn modelId="{D75B9A57-B8A4-4F85-A187-1E3A8EFD1C19}" srcId="{A6F2E1E7-45EA-422E-8F4C-102B1A826B7E}" destId="{8434B10C-7B82-4086-AF5F-12E6E4BF94EA}" srcOrd="2" destOrd="0" parTransId="{22930DFD-FCAC-4A87-93BF-B63FFE7F6DEB}" sibTransId="{215055D9-608A-4B67-A090-63E2D7D7B165}"/>
    <dgm:cxn modelId="{94921A7E-72D1-4589-80DC-95C6EF89ED63}" type="presOf" srcId="{9AA28A5F-7402-48EE-9DF9-0A4AF69129A8}" destId="{447D13BD-6F66-4B14-A4DE-24F8D46EC279}" srcOrd="0" destOrd="0" presId="urn:microsoft.com/office/officeart/2005/8/layout/vList5"/>
    <dgm:cxn modelId="{BC00967E-1EF4-4DD4-8D37-E721978216CD}" type="presOf" srcId="{76CFFB4F-2592-4F6A-937D-9C6A0611D168}" destId="{88BD6201-CB90-4857-9A04-909AE791F295}" srcOrd="0" destOrd="1" presId="urn:microsoft.com/office/officeart/2005/8/layout/vList5"/>
    <dgm:cxn modelId="{E7F89897-6775-41B7-94A2-F1ED4E6C47C3}" type="presOf" srcId="{8A25BFF6-564D-4FC1-894E-741599F7F956}" destId="{CD777E8A-9F00-4901-B5FE-0467A2FB9794}" srcOrd="0" destOrd="0" presId="urn:microsoft.com/office/officeart/2005/8/layout/vList5"/>
    <dgm:cxn modelId="{C98BC8AC-7EC8-4957-88E0-41948D4B4CD4}" srcId="{BDF98470-0D12-47B4-B2D1-ED7CDBEFD37D}" destId="{9AA28A5F-7402-48EE-9DF9-0A4AF69129A8}" srcOrd="1" destOrd="0" parTransId="{F0C16C37-8534-429A-87B2-04D388498B3B}" sibTransId="{04E763E9-4B12-424A-BB43-5E6C48107DD8}"/>
    <dgm:cxn modelId="{D59454C4-B887-4A4F-B39B-D92683FCBCBA}" type="presOf" srcId="{8434B10C-7B82-4086-AF5F-12E6E4BF94EA}" destId="{88BD6201-CB90-4857-9A04-909AE791F295}" srcOrd="0" destOrd="2" presId="urn:microsoft.com/office/officeart/2005/8/layout/vList5"/>
    <dgm:cxn modelId="{B30708D1-9E2E-47C2-805C-5F0E5D8F7EE9}" srcId="{A6F2E1E7-45EA-422E-8F4C-102B1A826B7E}" destId="{4003DE21-C510-4AD5-BD5A-DC6A6CF39B66}" srcOrd="3" destOrd="0" parTransId="{D0DCA255-47AE-48B9-A254-47E648D0F780}" sibTransId="{15840615-C81C-4AA6-BD8C-7657B4AC2B54}"/>
    <dgm:cxn modelId="{0AC8F5D9-E496-480D-9662-EBC8DDE6D6EA}" type="presParOf" srcId="{5E4D4AA3-5E18-4218-AD4E-DF086394C538}" destId="{85952C24-FF14-4383-8A2F-17C7DE463C06}" srcOrd="0" destOrd="0" presId="urn:microsoft.com/office/officeart/2005/8/layout/vList5"/>
    <dgm:cxn modelId="{ACD0317C-4FBE-4837-B868-D25B0EE7F8C6}" type="presParOf" srcId="{85952C24-FF14-4383-8A2F-17C7DE463C06}" destId="{693A71C5-0678-4A2C-9F6E-02E88CB3E0E0}" srcOrd="0" destOrd="0" presId="urn:microsoft.com/office/officeart/2005/8/layout/vList5"/>
    <dgm:cxn modelId="{602BCA23-F322-4C6B-9365-BBBF21C6AF5A}" type="presParOf" srcId="{85952C24-FF14-4383-8A2F-17C7DE463C06}" destId="{88BD6201-CB90-4857-9A04-909AE791F295}" srcOrd="1" destOrd="0" presId="urn:microsoft.com/office/officeart/2005/8/layout/vList5"/>
    <dgm:cxn modelId="{6AEBC1AA-6C21-4A53-9E25-ED337161EC44}" type="presParOf" srcId="{5E4D4AA3-5E18-4218-AD4E-DF086394C538}" destId="{4058A862-DEDF-4730-8501-A7FEC8CB1FFA}" srcOrd="1" destOrd="0" presId="urn:microsoft.com/office/officeart/2005/8/layout/vList5"/>
    <dgm:cxn modelId="{2E225D34-08FF-4210-8483-ABC26D8FC00B}" type="presParOf" srcId="{5E4D4AA3-5E18-4218-AD4E-DF086394C538}" destId="{91E34931-E8A2-434A-80CB-8EB4847263C7}" srcOrd="2" destOrd="0" presId="urn:microsoft.com/office/officeart/2005/8/layout/vList5"/>
    <dgm:cxn modelId="{89363201-7DAE-49F2-AB80-918CAC332567}" type="presParOf" srcId="{91E34931-E8A2-434A-80CB-8EB4847263C7}" destId="{447D13BD-6F66-4B14-A4DE-24F8D46EC279}" srcOrd="0" destOrd="0" presId="urn:microsoft.com/office/officeart/2005/8/layout/vList5"/>
    <dgm:cxn modelId="{CD6470FD-E7B3-48B5-BECE-6D8D081D3F66}" type="presParOf" srcId="{91E34931-E8A2-434A-80CB-8EB4847263C7}" destId="{CD777E8A-9F00-4901-B5FE-0467A2FB979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3234FF9-437A-491F-8255-A88CCFA8BFE9}" type="doc">
      <dgm:prSet loTypeId="urn:microsoft.com/office/officeart/2008/layout/LinedList" loCatId="list" qsTypeId="urn:microsoft.com/office/officeart/2005/8/quickstyle/simple4" qsCatId="simple" csTypeId="urn:microsoft.com/office/officeart/2005/8/colors/colorful1" csCatId="colorful" phldr="1"/>
      <dgm:spPr/>
      <dgm:t>
        <a:bodyPr/>
        <a:lstStyle/>
        <a:p>
          <a:endParaRPr lang="en-US"/>
        </a:p>
      </dgm:t>
    </dgm:pt>
    <dgm:pt modelId="{1F7FED52-71A8-4C1B-BCAD-6810AEC96D05}">
      <dgm:prSet/>
      <dgm:spPr/>
      <dgm:t>
        <a:bodyPr/>
        <a:lstStyle/>
        <a:p>
          <a:r>
            <a:rPr lang="en-US" dirty="0"/>
            <a:t>If agencies do not expend all of the funds received for the first quarter of the </a:t>
          </a:r>
          <a:r>
            <a:rPr lang="en-US" b="0" dirty="0"/>
            <a:t>State Fiscal Year </a:t>
          </a:r>
          <a:r>
            <a:rPr lang="en-US" dirty="0"/>
            <a:t>(July, August, September) by September 30, it cannot be recouped in future quarters.  The State will take back any grant funds not expended in the first quarter. </a:t>
          </a:r>
        </a:p>
      </dgm:t>
    </dgm:pt>
    <dgm:pt modelId="{DC94FDB4-5A1C-4B13-B250-B9945A3E866F}" type="parTrans" cxnId="{13D84E12-39AD-4F86-96F0-A2B7602C2ABA}">
      <dgm:prSet/>
      <dgm:spPr/>
      <dgm:t>
        <a:bodyPr/>
        <a:lstStyle/>
        <a:p>
          <a:endParaRPr lang="en-US"/>
        </a:p>
      </dgm:t>
    </dgm:pt>
    <dgm:pt modelId="{8866B9C1-B7EE-40CB-AF63-B615F1163E63}" type="sibTrans" cxnId="{13D84E12-39AD-4F86-96F0-A2B7602C2ABA}">
      <dgm:prSet/>
      <dgm:spPr/>
      <dgm:t>
        <a:bodyPr/>
        <a:lstStyle/>
        <a:p>
          <a:endParaRPr lang="en-US"/>
        </a:p>
      </dgm:t>
    </dgm:pt>
    <dgm:pt modelId="{EEC35264-887E-49F1-BD62-C71FD4F45C57}">
      <dgm:prSet/>
      <dgm:spPr/>
      <dgm:t>
        <a:bodyPr/>
        <a:lstStyle/>
        <a:p>
          <a:r>
            <a:rPr lang="en-US" dirty="0"/>
            <a:t>After the first quarter, funds may be expended in greater or lesser amounts each quarter as long as all of the funds are expended by June 30 (end of contract year).  The State will take back any grant funds not expended in the second thru fourth quarters.  </a:t>
          </a:r>
        </a:p>
      </dgm:t>
    </dgm:pt>
    <dgm:pt modelId="{8020CD98-B6B0-4B5F-939D-1B539ACF897D}" type="parTrans" cxnId="{8C63042D-5B18-4182-8B77-1B5BB4062D65}">
      <dgm:prSet/>
      <dgm:spPr/>
      <dgm:t>
        <a:bodyPr/>
        <a:lstStyle/>
        <a:p>
          <a:endParaRPr lang="en-US"/>
        </a:p>
      </dgm:t>
    </dgm:pt>
    <dgm:pt modelId="{FED9D0B8-D626-43D8-83CD-69BEE24B85B6}" type="sibTrans" cxnId="{8C63042D-5B18-4182-8B77-1B5BB4062D65}">
      <dgm:prSet/>
      <dgm:spPr/>
      <dgm:t>
        <a:bodyPr/>
        <a:lstStyle/>
        <a:p>
          <a:endParaRPr lang="en-US"/>
        </a:p>
      </dgm:t>
    </dgm:pt>
    <dgm:pt modelId="{0259791F-20AE-4F7E-94FB-1F0EEF853B8C}">
      <dgm:prSet/>
      <dgm:spPr/>
      <dgm:t>
        <a:bodyPr/>
        <a:lstStyle/>
        <a:p>
          <a:r>
            <a:rPr lang="en-US" dirty="0"/>
            <a:t>Agencies must submit a </a:t>
          </a:r>
          <a:r>
            <a:rPr lang="en-US" dirty="0">
              <a:hlinkClick xmlns:r="http://schemas.openxmlformats.org/officeDocument/2006/relationships" r:id="rId1"/>
            </a:rPr>
            <a:t>Quarterly Revenue and Expense Report </a:t>
          </a:r>
          <a:r>
            <a:rPr lang="en-US" dirty="0"/>
            <a:t>requesting funding for WIC operational expenses incurred for that period. See </a:t>
          </a:r>
          <a:r>
            <a:rPr lang="en-US" dirty="0">
              <a:hlinkClick xmlns:r="http://schemas.openxmlformats.org/officeDocument/2006/relationships" r:id="rId2"/>
            </a:rPr>
            <a:t>Policy 315 Fiscal Reporting</a:t>
          </a:r>
          <a:r>
            <a:rPr lang="en-US" dirty="0"/>
            <a:t> for more info.</a:t>
          </a:r>
        </a:p>
      </dgm:t>
    </dgm:pt>
    <dgm:pt modelId="{EB5F02A6-CB8F-4539-89E3-4AD2516F4DB4}" type="parTrans" cxnId="{C99F2FB2-EA7B-484F-B92B-E87A14D28FA6}">
      <dgm:prSet/>
      <dgm:spPr/>
      <dgm:t>
        <a:bodyPr/>
        <a:lstStyle/>
        <a:p>
          <a:endParaRPr lang="en-US"/>
        </a:p>
      </dgm:t>
    </dgm:pt>
    <dgm:pt modelId="{D85538A5-429B-46BD-ADC2-2AFC29B9F33E}" type="sibTrans" cxnId="{C99F2FB2-EA7B-484F-B92B-E87A14D28FA6}">
      <dgm:prSet/>
      <dgm:spPr/>
      <dgm:t>
        <a:bodyPr/>
        <a:lstStyle/>
        <a:p>
          <a:endParaRPr lang="en-US"/>
        </a:p>
      </dgm:t>
    </dgm:pt>
    <dgm:pt modelId="{B001F8DE-16FE-4FA6-B0A8-AE6DBF5059D1}" type="pres">
      <dgm:prSet presAssocID="{43234FF9-437A-491F-8255-A88CCFA8BFE9}" presName="vert0" presStyleCnt="0">
        <dgm:presLayoutVars>
          <dgm:dir/>
          <dgm:animOne val="branch"/>
          <dgm:animLvl val="lvl"/>
        </dgm:presLayoutVars>
      </dgm:prSet>
      <dgm:spPr/>
    </dgm:pt>
    <dgm:pt modelId="{456B2E12-E887-48A0-BE1B-42562047BBD2}" type="pres">
      <dgm:prSet presAssocID="{1F7FED52-71A8-4C1B-BCAD-6810AEC96D05}" presName="thickLine" presStyleLbl="alignNode1" presStyleIdx="0" presStyleCnt="3"/>
      <dgm:spPr/>
    </dgm:pt>
    <dgm:pt modelId="{157F40F4-30E8-4730-834D-9A27F903DA43}" type="pres">
      <dgm:prSet presAssocID="{1F7FED52-71A8-4C1B-BCAD-6810AEC96D05}" presName="horz1" presStyleCnt="0"/>
      <dgm:spPr/>
    </dgm:pt>
    <dgm:pt modelId="{F435B4B1-249A-44AB-8046-94A085055F48}" type="pres">
      <dgm:prSet presAssocID="{1F7FED52-71A8-4C1B-BCAD-6810AEC96D05}" presName="tx1" presStyleLbl="revTx" presStyleIdx="0" presStyleCnt="3"/>
      <dgm:spPr/>
    </dgm:pt>
    <dgm:pt modelId="{AB4FC7B9-E8F9-4833-B8C3-FF0A9EBAF07C}" type="pres">
      <dgm:prSet presAssocID="{1F7FED52-71A8-4C1B-BCAD-6810AEC96D05}" presName="vert1" presStyleCnt="0"/>
      <dgm:spPr/>
    </dgm:pt>
    <dgm:pt modelId="{E0A37F6C-7B21-481C-A69A-831666F0405F}" type="pres">
      <dgm:prSet presAssocID="{EEC35264-887E-49F1-BD62-C71FD4F45C57}" presName="thickLine" presStyleLbl="alignNode1" presStyleIdx="1" presStyleCnt="3"/>
      <dgm:spPr/>
    </dgm:pt>
    <dgm:pt modelId="{D3525795-C368-4A86-880C-D9E0A31410C6}" type="pres">
      <dgm:prSet presAssocID="{EEC35264-887E-49F1-BD62-C71FD4F45C57}" presName="horz1" presStyleCnt="0"/>
      <dgm:spPr/>
    </dgm:pt>
    <dgm:pt modelId="{5B64DC27-BDD5-4992-9729-F93B58D26E36}" type="pres">
      <dgm:prSet presAssocID="{EEC35264-887E-49F1-BD62-C71FD4F45C57}" presName="tx1" presStyleLbl="revTx" presStyleIdx="1" presStyleCnt="3"/>
      <dgm:spPr/>
    </dgm:pt>
    <dgm:pt modelId="{F402619A-55C1-4CF1-86CF-3C32C2B97778}" type="pres">
      <dgm:prSet presAssocID="{EEC35264-887E-49F1-BD62-C71FD4F45C57}" presName="vert1" presStyleCnt="0"/>
      <dgm:spPr/>
    </dgm:pt>
    <dgm:pt modelId="{F6105912-8A29-44CA-B29F-7774CCC41B9D}" type="pres">
      <dgm:prSet presAssocID="{0259791F-20AE-4F7E-94FB-1F0EEF853B8C}" presName="thickLine" presStyleLbl="alignNode1" presStyleIdx="2" presStyleCnt="3"/>
      <dgm:spPr/>
    </dgm:pt>
    <dgm:pt modelId="{2526048F-0D7B-45ED-923C-5B0783975889}" type="pres">
      <dgm:prSet presAssocID="{0259791F-20AE-4F7E-94FB-1F0EEF853B8C}" presName="horz1" presStyleCnt="0"/>
      <dgm:spPr/>
    </dgm:pt>
    <dgm:pt modelId="{B558401A-3893-409D-9831-6310BC435657}" type="pres">
      <dgm:prSet presAssocID="{0259791F-20AE-4F7E-94FB-1F0EEF853B8C}" presName="tx1" presStyleLbl="revTx" presStyleIdx="2" presStyleCnt="3"/>
      <dgm:spPr/>
    </dgm:pt>
    <dgm:pt modelId="{B90E856A-82F9-4E84-AEF4-E92988462DA8}" type="pres">
      <dgm:prSet presAssocID="{0259791F-20AE-4F7E-94FB-1F0EEF853B8C}" presName="vert1" presStyleCnt="0"/>
      <dgm:spPr/>
    </dgm:pt>
  </dgm:ptLst>
  <dgm:cxnLst>
    <dgm:cxn modelId="{A5180609-C618-47E4-82A7-8038AF9416A2}" type="presOf" srcId="{EEC35264-887E-49F1-BD62-C71FD4F45C57}" destId="{5B64DC27-BDD5-4992-9729-F93B58D26E36}" srcOrd="0" destOrd="0" presId="urn:microsoft.com/office/officeart/2008/layout/LinedList"/>
    <dgm:cxn modelId="{13D84E12-39AD-4F86-96F0-A2B7602C2ABA}" srcId="{43234FF9-437A-491F-8255-A88CCFA8BFE9}" destId="{1F7FED52-71A8-4C1B-BCAD-6810AEC96D05}" srcOrd="0" destOrd="0" parTransId="{DC94FDB4-5A1C-4B13-B250-B9945A3E866F}" sibTransId="{8866B9C1-B7EE-40CB-AF63-B615F1163E63}"/>
    <dgm:cxn modelId="{DBA5511D-FDD2-4A1F-BE1E-BB139B0463E7}" type="presOf" srcId="{0259791F-20AE-4F7E-94FB-1F0EEF853B8C}" destId="{B558401A-3893-409D-9831-6310BC435657}" srcOrd="0" destOrd="0" presId="urn:microsoft.com/office/officeart/2008/layout/LinedList"/>
    <dgm:cxn modelId="{8C63042D-5B18-4182-8B77-1B5BB4062D65}" srcId="{43234FF9-437A-491F-8255-A88CCFA8BFE9}" destId="{EEC35264-887E-49F1-BD62-C71FD4F45C57}" srcOrd="1" destOrd="0" parTransId="{8020CD98-B6B0-4B5F-939D-1B539ACF897D}" sibTransId="{FED9D0B8-D626-43D8-83CD-69BEE24B85B6}"/>
    <dgm:cxn modelId="{9E11FB5A-1AE4-4A6E-B309-0F267862764D}" type="presOf" srcId="{43234FF9-437A-491F-8255-A88CCFA8BFE9}" destId="{B001F8DE-16FE-4FA6-B0A8-AE6DBF5059D1}" srcOrd="0" destOrd="0" presId="urn:microsoft.com/office/officeart/2008/layout/LinedList"/>
    <dgm:cxn modelId="{189E30A1-9606-48E1-95FA-9AE40A68ECE5}" type="presOf" srcId="{1F7FED52-71A8-4C1B-BCAD-6810AEC96D05}" destId="{F435B4B1-249A-44AB-8046-94A085055F48}" srcOrd="0" destOrd="0" presId="urn:microsoft.com/office/officeart/2008/layout/LinedList"/>
    <dgm:cxn modelId="{C99F2FB2-EA7B-484F-B92B-E87A14D28FA6}" srcId="{43234FF9-437A-491F-8255-A88CCFA8BFE9}" destId="{0259791F-20AE-4F7E-94FB-1F0EEF853B8C}" srcOrd="2" destOrd="0" parTransId="{EB5F02A6-CB8F-4539-89E3-4AD2516F4DB4}" sibTransId="{D85538A5-429B-46BD-ADC2-2AFC29B9F33E}"/>
    <dgm:cxn modelId="{037EA7BD-E256-413F-9A59-34850BB04E63}" type="presParOf" srcId="{B001F8DE-16FE-4FA6-B0A8-AE6DBF5059D1}" destId="{456B2E12-E887-48A0-BE1B-42562047BBD2}" srcOrd="0" destOrd="0" presId="urn:microsoft.com/office/officeart/2008/layout/LinedList"/>
    <dgm:cxn modelId="{B8FF0FD0-90C2-4306-BB57-AE22C6D1A3A6}" type="presParOf" srcId="{B001F8DE-16FE-4FA6-B0A8-AE6DBF5059D1}" destId="{157F40F4-30E8-4730-834D-9A27F903DA43}" srcOrd="1" destOrd="0" presId="urn:microsoft.com/office/officeart/2008/layout/LinedList"/>
    <dgm:cxn modelId="{B2D74701-AAFE-4EB1-8004-ADFC2AA725DC}" type="presParOf" srcId="{157F40F4-30E8-4730-834D-9A27F903DA43}" destId="{F435B4B1-249A-44AB-8046-94A085055F48}" srcOrd="0" destOrd="0" presId="urn:microsoft.com/office/officeart/2008/layout/LinedList"/>
    <dgm:cxn modelId="{D0238E96-220C-4480-9463-85EF4AC3474B}" type="presParOf" srcId="{157F40F4-30E8-4730-834D-9A27F903DA43}" destId="{AB4FC7B9-E8F9-4833-B8C3-FF0A9EBAF07C}" srcOrd="1" destOrd="0" presId="urn:microsoft.com/office/officeart/2008/layout/LinedList"/>
    <dgm:cxn modelId="{BAF9D1C5-42EC-497A-A1B3-F34591A886D0}" type="presParOf" srcId="{B001F8DE-16FE-4FA6-B0A8-AE6DBF5059D1}" destId="{E0A37F6C-7B21-481C-A69A-831666F0405F}" srcOrd="2" destOrd="0" presId="urn:microsoft.com/office/officeart/2008/layout/LinedList"/>
    <dgm:cxn modelId="{B87E80C6-CEDE-44CF-B122-E0981EB63CAB}" type="presParOf" srcId="{B001F8DE-16FE-4FA6-B0A8-AE6DBF5059D1}" destId="{D3525795-C368-4A86-880C-D9E0A31410C6}" srcOrd="3" destOrd="0" presId="urn:microsoft.com/office/officeart/2008/layout/LinedList"/>
    <dgm:cxn modelId="{526D9EF6-1D56-4F1B-AEDC-E99E47269F2C}" type="presParOf" srcId="{D3525795-C368-4A86-880C-D9E0A31410C6}" destId="{5B64DC27-BDD5-4992-9729-F93B58D26E36}" srcOrd="0" destOrd="0" presId="urn:microsoft.com/office/officeart/2008/layout/LinedList"/>
    <dgm:cxn modelId="{DE48F825-73C0-4B96-8DDB-E77ECD82585B}" type="presParOf" srcId="{D3525795-C368-4A86-880C-D9E0A31410C6}" destId="{F402619A-55C1-4CF1-86CF-3C32C2B97778}" srcOrd="1" destOrd="0" presId="urn:microsoft.com/office/officeart/2008/layout/LinedList"/>
    <dgm:cxn modelId="{09212820-3DBF-4E3D-B703-0DD6979549C7}" type="presParOf" srcId="{B001F8DE-16FE-4FA6-B0A8-AE6DBF5059D1}" destId="{F6105912-8A29-44CA-B29F-7774CCC41B9D}" srcOrd="4" destOrd="0" presId="urn:microsoft.com/office/officeart/2008/layout/LinedList"/>
    <dgm:cxn modelId="{FAE7DB43-7261-4432-BB6A-8D6EB672012A}" type="presParOf" srcId="{B001F8DE-16FE-4FA6-B0A8-AE6DBF5059D1}" destId="{2526048F-0D7B-45ED-923C-5B0783975889}" srcOrd="5" destOrd="0" presId="urn:microsoft.com/office/officeart/2008/layout/LinedList"/>
    <dgm:cxn modelId="{B379FAAB-B40F-4312-BDB5-504276E5AF63}" type="presParOf" srcId="{2526048F-0D7B-45ED-923C-5B0783975889}" destId="{B558401A-3893-409D-9831-6310BC435657}" srcOrd="0" destOrd="0" presId="urn:microsoft.com/office/officeart/2008/layout/LinedList"/>
    <dgm:cxn modelId="{3EC3E920-0EA9-45C6-8ABC-609E3197EFB3}" type="presParOf" srcId="{2526048F-0D7B-45ED-923C-5B0783975889}" destId="{B90E856A-82F9-4E84-AEF4-E92988462DA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5FB93-2115-468D-92CB-7A9A7B258AA2}">
      <dsp:nvSpPr>
        <dsp:cNvPr id="0" name=""/>
        <dsp:cNvSpPr/>
      </dsp:nvSpPr>
      <dsp:spPr>
        <a:xfrm rot="5400000">
          <a:off x="1552886" y="1007877"/>
          <a:ext cx="891381" cy="1014805"/>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9ECE7280-CA19-4BD1-952F-82D46FBE9A93}">
      <dsp:nvSpPr>
        <dsp:cNvPr id="0" name=""/>
        <dsp:cNvSpPr/>
      </dsp:nvSpPr>
      <dsp:spPr>
        <a:xfrm>
          <a:off x="1316724" y="19764"/>
          <a:ext cx="1500560" cy="1050344"/>
        </a:xfrm>
        <a:prstGeom prst="roundRect">
          <a:avLst>
            <a:gd name="adj" fmla="val 1667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USDA</a:t>
          </a:r>
        </a:p>
      </dsp:txBody>
      <dsp:txXfrm>
        <a:off x="1368007" y="71047"/>
        <a:ext cx="1397994" cy="947778"/>
      </dsp:txXfrm>
    </dsp:sp>
    <dsp:sp modelId="{4871C7B6-4B2E-4314-A59A-6AF39B0AAE9F}">
      <dsp:nvSpPr>
        <dsp:cNvPr id="0" name=""/>
        <dsp:cNvSpPr/>
      </dsp:nvSpPr>
      <dsp:spPr>
        <a:xfrm>
          <a:off x="2792506" y="119938"/>
          <a:ext cx="1140923" cy="8489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Through regional office</a:t>
          </a:r>
        </a:p>
      </dsp:txBody>
      <dsp:txXfrm>
        <a:off x="2792506" y="119938"/>
        <a:ext cx="1140923" cy="848934"/>
      </dsp:txXfrm>
    </dsp:sp>
    <dsp:sp modelId="{CF5119F1-F33C-4477-9266-FCF5943CFABF}">
      <dsp:nvSpPr>
        <dsp:cNvPr id="0" name=""/>
        <dsp:cNvSpPr/>
      </dsp:nvSpPr>
      <dsp:spPr>
        <a:xfrm rot="5400000">
          <a:off x="2808905" y="2187760"/>
          <a:ext cx="891381" cy="1014805"/>
        </a:xfrm>
        <a:prstGeom prst="bentUpArrow">
          <a:avLst>
            <a:gd name="adj1" fmla="val 32840"/>
            <a:gd name="adj2" fmla="val 25000"/>
            <a:gd name="adj3" fmla="val 35780"/>
          </a:avLst>
        </a:prstGeom>
        <a:solidFill>
          <a:schemeClr val="accent5">
            <a:tint val="50000"/>
            <a:hueOff val="-1746923"/>
            <a:satOff val="-6704"/>
            <a:lumOff val="12244"/>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31477284-359E-42F4-A890-F8715AB67AFD}">
      <dsp:nvSpPr>
        <dsp:cNvPr id="0" name=""/>
        <dsp:cNvSpPr/>
      </dsp:nvSpPr>
      <dsp:spPr>
        <a:xfrm>
          <a:off x="2572743" y="1199646"/>
          <a:ext cx="1500560" cy="1050344"/>
        </a:xfrm>
        <a:prstGeom prst="roundRect">
          <a:avLst>
            <a:gd name="adj" fmla="val 16670"/>
          </a:avLst>
        </a:prstGeom>
        <a:gradFill rotWithShape="0">
          <a:gsLst>
            <a:gs pos="0">
              <a:schemeClr val="accent5">
                <a:hueOff val="-842315"/>
                <a:satOff val="-3972"/>
                <a:lumOff val="980"/>
                <a:alphaOff val="0"/>
                <a:tint val="98000"/>
                <a:satMod val="110000"/>
                <a:lumMod val="104000"/>
              </a:schemeClr>
            </a:gs>
            <a:gs pos="69000">
              <a:schemeClr val="accent5">
                <a:hueOff val="-842315"/>
                <a:satOff val="-3972"/>
                <a:lumOff val="980"/>
                <a:alphaOff val="0"/>
                <a:shade val="88000"/>
                <a:satMod val="130000"/>
                <a:lumMod val="92000"/>
              </a:schemeClr>
            </a:gs>
            <a:gs pos="100000">
              <a:schemeClr val="accent5">
                <a:hueOff val="-842315"/>
                <a:satOff val="-3972"/>
                <a:lumOff val="98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OHA</a:t>
          </a:r>
        </a:p>
      </dsp:txBody>
      <dsp:txXfrm>
        <a:off x="2624026" y="1250929"/>
        <a:ext cx="1397994" cy="947778"/>
      </dsp:txXfrm>
    </dsp:sp>
    <dsp:sp modelId="{2FBDD469-D1B7-4167-828F-7C7FCE7FFBF1}">
      <dsp:nvSpPr>
        <dsp:cNvPr id="0" name=""/>
        <dsp:cNvSpPr/>
      </dsp:nvSpPr>
      <dsp:spPr>
        <a:xfrm>
          <a:off x="4073304" y="1299821"/>
          <a:ext cx="1091365" cy="8489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Through PHD</a:t>
          </a:r>
        </a:p>
      </dsp:txBody>
      <dsp:txXfrm>
        <a:off x="4073304" y="1299821"/>
        <a:ext cx="1091365" cy="848934"/>
      </dsp:txXfrm>
    </dsp:sp>
    <dsp:sp modelId="{25959A49-684C-4CF4-8449-4B383C99AB75}">
      <dsp:nvSpPr>
        <dsp:cNvPr id="0" name=""/>
        <dsp:cNvSpPr/>
      </dsp:nvSpPr>
      <dsp:spPr>
        <a:xfrm>
          <a:off x="3828762" y="2379529"/>
          <a:ext cx="1500560" cy="1050344"/>
        </a:xfrm>
        <a:prstGeom prst="roundRect">
          <a:avLst>
            <a:gd name="adj" fmla="val 1667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Your agency</a:t>
          </a:r>
        </a:p>
      </dsp:txBody>
      <dsp:txXfrm>
        <a:off x="3880045" y="2430812"/>
        <a:ext cx="1397994" cy="947778"/>
      </dsp:txXfrm>
    </dsp:sp>
    <dsp:sp modelId="{D2DAB782-D1CF-47DA-818D-A82D76262DBE}">
      <dsp:nvSpPr>
        <dsp:cNvPr id="0" name=""/>
        <dsp:cNvSpPr/>
      </dsp:nvSpPr>
      <dsp:spPr>
        <a:xfrm>
          <a:off x="5329323" y="2479704"/>
          <a:ext cx="1091365" cy="8489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5329323" y="2479704"/>
        <a:ext cx="1091365" cy="8489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2B4866-1A00-4FEB-9A03-0D93043068B0}">
      <dsp:nvSpPr>
        <dsp:cNvPr id="0" name=""/>
        <dsp:cNvSpPr/>
      </dsp:nvSpPr>
      <dsp:spPr>
        <a:xfrm>
          <a:off x="3848" y="348023"/>
          <a:ext cx="1749758" cy="864000"/>
        </a:xfrm>
        <a:prstGeom prst="roundRect">
          <a:avLst>
            <a:gd name="adj" fmla="val 1000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kern="1200" dirty="0"/>
            <a:t>USDA</a:t>
          </a:r>
        </a:p>
      </dsp:txBody>
      <dsp:txXfrm>
        <a:off x="3848" y="348023"/>
        <a:ext cx="1749758" cy="576000"/>
      </dsp:txXfrm>
    </dsp:sp>
    <dsp:sp modelId="{F4ABED8B-4277-4123-A4B7-32590CC3B7CB}">
      <dsp:nvSpPr>
        <dsp:cNvPr id="0" name=""/>
        <dsp:cNvSpPr/>
      </dsp:nvSpPr>
      <dsp:spPr>
        <a:xfrm>
          <a:off x="362232" y="924023"/>
          <a:ext cx="1749758" cy="149625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Distributes</a:t>
          </a:r>
        </a:p>
        <a:p>
          <a:pPr marL="228600" lvl="1" indent="-228600" algn="l" defTabSz="889000">
            <a:lnSpc>
              <a:spcPct val="90000"/>
            </a:lnSpc>
            <a:spcBef>
              <a:spcPct val="0"/>
            </a:spcBef>
            <a:spcAft>
              <a:spcPct val="15000"/>
            </a:spcAft>
            <a:buChar char="•"/>
          </a:pPr>
          <a:r>
            <a:rPr lang="en-US" sz="2000" kern="1200" dirty="0"/>
            <a:t>NSA $</a:t>
          </a:r>
        </a:p>
        <a:p>
          <a:pPr marL="228600" lvl="1" indent="-228600" algn="l" defTabSz="889000">
            <a:lnSpc>
              <a:spcPct val="90000"/>
            </a:lnSpc>
            <a:spcBef>
              <a:spcPct val="0"/>
            </a:spcBef>
            <a:spcAft>
              <a:spcPct val="15000"/>
            </a:spcAft>
            <a:buChar char="•"/>
          </a:pPr>
          <a:r>
            <a:rPr lang="en-US" sz="2000" kern="1200" dirty="0"/>
            <a:t>Food $</a:t>
          </a:r>
        </a:p>
      </dsp:txBody>
      <dsp:txXfrm>
        <a:off x="406056" y="967847"/>
        <a:ext cx="1662110" cy="1408602"/>
      </dsp:txXfrm>
    </dsp:sp>
    <dsp:sp modelId="{14708D4A-4BBD-4BEC-AA9C-E3BDE9258EA8}">
      <dsp:nvSpPr>
        <dsp:cNvPr id="0" name=""/>
        <dsp:cNvSpPr/>
      </dsp:nvSpPr>
      <dsp:spPr>
        <a:xfrm>
          <a:off x="2018863" y="418203"/>
          <a:ext cx="562344" cy="435639"/>
        </a:xfrm>
        <a:prstGeom prst="rightArrow">
          <a:avLst>
            <a:gd name="adj1" fmla="val 60000"/>
            <a:gd name="adj2" fmla="val 5000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2018863" y="505331"/>
        <a:ext cx="431652" cy="261383"/>
      </dsp:txXfrm>
    </dsp:sp>
    <dsp:sp modelId="{AB9D3869-2363-4874-A0E8-3E25A68A57C3}">
      <dsp:nvSpPr>
        <dsp:cNvPr id="0" name=""/>
        <dsp:cNvSpPr/>
      </dsp:nvSpPr>
      <dsp:spPr>
        <a:xfrm>
          <a:off x="2814635" y="348023"/>
          <a:ext cx="1749758" cy="864000"/>
        </a:xfrm>
        <a:prstGeom prst="roundRect">
          <a:avLst>
            <a:gd name="adj" fmla="val 10000"/>
          </a:avLst>
        </a:prstGeom>
        <a:gradFill rotWithShape="0">
          <a:gsLst>
            <a:gs pos="0">
              <a:schemeClr val="accent5">
                <a:hueOff val="-842315"/>
                <a:satOff val="-3972"/>
                <a:lumOff val="980"/>
                <a:alphaOff val="0"/>
                <a:tint val="98000"/>
                <a:satMod val="110000"/>
                <a:lumMod val="104000"/>
              </a:schemeClr>
            </a:gs>
            <a:gs pos="69000">
              <a:schemeClr val="accent5">
                <a:hueOff val="-842315"/>
                <a:satOff val="-3972"/>
                <a:lumOff val="980"/>
                <a:alphaOff val="0"/>
                <a:shade val="88000"/>
                <a:satMod val="130000"/>
                <a:lumMod val="92000"/>
              </a:schemeClr>
            </a:gs>
            <a:gs pos="100000">
              <a:schemeClr val="accent5">
                <a:hueOff val="-842315"/>
                <a:satOff val="-3972"/>
                <a:lumOff val="98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kern="1200" dirty="0"/>
            <a:t>OHA</a:t>
          </a:r>
        </a:p>
      </dsp:txBody>
      <dsp:txXfrm>
        <a:off x="2814635" y="348023"/>
        <a:ext cx="1749758" cy="576000"/>
      </dsp:txXfrm>
    </dsp:sp>
    <dsp:sp modelId="{DA9128C0-95C7-4F8F-90B2-B11F397F5CE6}">
      <dsp:nvSpPr>
        <dsp:cNvPr id="0" name=""/>
        <dsp:cNvSpPr/>
      </dsp:nvSpPr>
      <dsp:spPr>
        <a:xfrm>
          <a:off x="3173019" y="924023"/>
          <a:ext cx="1749758" cy="149625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842315"/>
              <a:satOff val="-3972"/>
              <a:lumOff val="98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Distributes</a:t>
          </a:r>
        </a:p>
        <a:p>
          <a:pPr marL="228600" lvl="1" indent="-228600" algn="l" defTabSz="889000">
            <a:lnSpc>
              <a:spcPct val="90000"/>
            </a:lnSpc>
            <a:spcBef>
              <a:spcPct val="0"/>
            </a:spcBef>
            <a:spcAft>
              <a:spcPct val="15000"/>
            </a:spcAft>
            <a:buChar char="•"/>
          </a:pPr>
          <a:r>
            <a:rPr lang="en-US" sz="2000" kern="1200" dirty="0"/>
            <a:t>NSA $</a:t>
          </a:r>
        </a:p>
      </dsp:txBody>
      <dsp:txXfrm>
        <a:off x="3216843" y="967847"/>
        <a:ext cx="1662110" cy="1408602"/>
      </dsp:txXfrm>
    </dsp:sp>
    <dsp:sp modelId="{FEA69453-282C-487C-8EDC-20B3962FD925}">
      <dsp:nvSpPr>
        <dsp:cNvPr id="0" name=""/>
        <dsp:cNvSpPr/>
      </dsp:nvSpPr>
      <dsp:spPr>
        <a:xfrm>
          <a:off x="4829650" y="418203"/>
          <a:ext cx="562344" cy="435639"/>
        </a:xfrm>
        <a:prstGeom prst="rightArrow">
          <a:avLst>
            <a:gd name="adj1" fmla="val 60000"/>
            <a:gd name="adj2" fmla="val 5000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829650" y="505331"/>
        <a:ext cx="431652" cy="261383"/>
      </dsp:txXfrm>
    </dsp:sp>
    <dsp:sp modelId="{DB016A45-C324-4DED-B389-2FE2E2AA4EF7}">
      <dsp:nvSpPr>
        <dsp:cNvPr id="0" name=""/>
        <dsp:cNvSpPr/>
      </dsp:nvSpPr>
      <dsp:spPr>
        <a:xfrm>
          <a:off x="5625421" y="348023"/>
          <a:ext cx="1749758" cy="864000"/>
        </a:xfrm>
        <a:prstGeom prst="roundRect">
          <a:avLst>
            <a:gd name="adj" fmla="val 1000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kern="1200" dirty="0"/>
            <a:t>Your agency</a:t>
          </a:r>
        </a:p>
      </dsp:txBody>
      <dsp:txXfrm>
        <a:off x="5625421" y="348023"/>
        <a:ext cx="1749758" cy="576000"/>
      </dsp:txXfrm>
    </dsp:sp>
    <dsp:sp modelId="{A280017C-F9A4-4831-9EFA-9ED5A659C41E}">
      <dsp:nvSpPr>
        <dsp:cNvPr id="0" name=""/>
        <dsp:cNvSpPr/>
      </dsp:nvSpPr>
      <dsp:spPr>
        <a:xfrm>
          <a:off x="5983806" y="924023"/>
          <a:ext cx="1749758" cy="149625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1684631"/>
              <a:satOff val="-7944"/>
              <a:lumOff val="196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Uses</a:t>
          </a:r>
        </a:p>
        <a:p>
          <a:pPr marL="228600" lvl="1" indent="-228600" algn="l" defTabSz="889000">
            <a:lnSpc>
              <a:spcPct val="90000"/>
            </a:lnSpc>
            <a:spcBef>
              <a:spcPct val="0"/>
            </a:spcBef>
            <a:spcAft>
              <a:spcPct val="15000"/>
            </a:spcAft>
            <a:buChar char="•"/>
          </a:pPr>
          <a:r>
            <a:rPr lang="en-US" sz="2000" kern="1200" dirty="0"/>
            <a:t>NSA $ for program operations</a:t>
          </a:r>
        </a:p>
      </dsp:txBody>
      <dsp:txXfrm>
        <a:off x="6027630" y="967847"/>
        <a:ext cx="1662110" cy="14086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EBFBC-4F34-42DB-B195-70488B0C96AD}">
      <dsp:nvSpPr>
        <dsp:cNvPr id="0" name=""/>
        <dsp:cNvSpPr/>
      </dsp:nvSpPr>
      <dsp:spPr>
        <a:xfrm rot="5400000">
          <a:off x="1287179" y="1529884"/>
          <a:ext cx="1368199" cy="1557646"/>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093C16C8-1BE1-498B-931F-F6C5E51035F6}">
      <dsp:nvSpPr>
        <dsp:cNvPr id="0" name=""/>
        <dsp:cNvSpPr/>
      </dsp:nvSpPr>
      <dsp:spPr>
        <a:xfrm>
          <a:off x="924689" y="13208"/>
          <a:ext cx="2303242" cy="1612194"/>
        </a:xfrm>
        <a:prstGeom prst="roundRect">
          <a:avLst>
            <a:gd name="adj" fmla="val 1667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endParaRPr lang="en-US" sz="4200" kern="1200" dirty="0"/>
        </a:p>
      </dsp:txBody>
      <dsp:txXfrm>
        <a:off x="1003404" y="91923"/>
        <a:ext cx="2145812" cy="1454764"/>
      </dsp:txXfrm>
    </dsp:sp>
    <dsp:sp modelId="{ACA05353-6270-40F5-80E9-0CB3ADB7612D}">
      <dsp:nvSpPr>
        <dsp:cNvPr id="0" name=""/>
        <dsp:cNvSpPr/>
      </dsp:nvSpPr>
      <dsp:spPr>
        <a:xfrm>
          <a:off x="3227931" y="166967"/>
          <a:ext cx="1675158" cy="1303046"/>
        </a:xfrm>
        <a:prstGeom prst="rect">
          <a:avLst/>
        </a:prstGeom>
        <a:noFill/>
        <a:ln>
          <a:noFill/>
        </a:ln>
        <a:effectLst/>
      </dsp:spPr>
      <dsp:style>
        <a:lnRef idx="0">
          <a:scrgbClr r="0" g="0" b="0"/>
        </a:lnRef>
        <a:fillRef idx="0">
          <a:scrgbClr r="0" g="0" b="0"/>
        </a:fillRef>
        <a:effectRef idx="0">
          <a:scrgbClr r="0" g="0" b="0"/>
        </a:effectRef>
        <a:fontRef idx="minor"/>
      </dsp:style>
    </dsp:sp>
    <dsp:sp modelId="{25959A49-684C-4CF4-8449-4B383C99AB75}">
      <dsp:nvSpPr>
        <dsp:cNvPr id="0" name=""/>
        <dsp:cNvSpPr/>
      </dsp:nvSpPr>
      <dsp:spPr>
        <a:xfrm>
          <a:off x="2778998" y="1837443"/>
          <a:ext cx="2303242" cy="1612194"/>
        </a:xfrm>
        <a:prstGeom prst="roundRect">
          <a:avLst>
            <a:gd name="adj" fmla="val 1667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Your agency</a:t>
          </a:r>
        </a:p>
      </dsp:txBody>
      <dsp:txXfrm>
        <a:off x="2857713" y="1916158"/>
        <a:ext cx="2145812" cy="1454764"/>
      </dsp:txXfrm>
    </dsp:sp>
    <dsp:sp modelId="{D2DAB782-D1CF-47DA-818D-A82D76262DBE}">
      <dsp:nvSpPr>
        <dsp:cNvPr id="0" name=""/>
        <dsp:cNvSpPr/>
      </dsp:nvSpPr>
      <dsp:spPr>
        <a:xfrm>
          <a:off x="5137564" y="1977994"/>
          <a:ext cx="1675158"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5137564" y="1977994"/>
        <a:ext cx="1675158" cy="13030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5FB93-2115-468D-92CB-7A9A7B258AA2}">
      <dsp:nvSpPr>
        <dsp:cNvPr id="0" name=""/>
        <dsp:cNvSpPr/>
      </dsp:nvSpPr>
      <dsp:spPr>
        <a:xfrm rot="5400000">
          <a:off x="1278051" y="1529884"/>
          <a:ext cx="1368199" cy="1557646"/>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9ECE7280-CA19-4BD1-952F-82D46FBE9A93}">
      <dsp:nvSpPr>
        <dsp:cNvPr id="0" name=""/>
        <dsp:cNvSpPr/>
      </dsp:nvSpPr>
      <dsp:spPr>
        <a:xfrm>
          <a:off x="915561" y="13208"/>
          <a:ext cx="2303242" cy="1612194"/>
        </a:xfrm>
        <a:prstGeom prst="roundRect">
          <a:avLst>
            <a:gd name="adj" fmla="val 1667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OHA</a:t>
          </a:r>
        </a:p>
      </dsp:txBody>
      <dsp:txXfrm>
        <a:off x="994276" y="91923"/>
        <a:ext cx="2145812" cy="1454764"/>
      </dsp:txXfrm>
    </dsp:sp>
    <dsp:sp modelId="{4871C7B6-4B2E-4314-A59A-6AF39B0AAE9F}">
      <dsp:nvSpPr>
        <dsp:cNvPr id="0" name=""/>
        <dsp:cNvSpPr/>
      </dsp:nvSpPr>
      <dsp:spPr>
        <a:xfrm>
          <a:off x="3180769" y="166967"/>
          <a:ext cx="1751227"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3180769" y="166967"/>
        <a:ext cx="1751227" cy="1303046"/>
      </dsp:txXfrm>
    </dsp:sp>
    <dsp:sp modelId="{25959A49-684C-4CF4-8449-4B383C99AB75}">
      <dsp:nvSpPr>
        <dsp:cNvPr id="0" name=""/>
        <dsp:cNvSpPr/>
      </dsp:nvSpPr>
      <dsp:spPr>
        <a:xfrm>
          <a:off x="2843450" y="1824234"/>
          <a:ext cx="2303242" cy="1612194"/>
        </a:xfrm>
        <a:prstGeom prst="roundRect">
          <a:avLst>
            <a:gd name="adj" fmla="val 1667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Your agency</a:t>
          </a:r>
        </a:p>
      </dsp:txBody>
      <dsp:txXfrm>
        <a:off x="2922165" y="1902949"/>
        <a:ext cx="2145812" cy="1454764"/>
      </dsp:txXfrm>
    </dsp:sp>
    <dsp:sp modelId="{D2DAB782-D1CF-47DA-818D-A82D76262DBE}">
      <dsp:nvSpPr>
        <dsp:cNvPr id="0" name=""/>
        <dsp:cNvSpPr/>
      </dsp:nvSpPr>
      <dsp:spPr>
        <a:xfrm>
          <a:off x="5146692" y="1977994"/>
          <a:ext cx="1675158"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5146692" y="1977994"/>
        <a:ext cx="1675158" cy="13030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5FB93-2115-468D-92CB-7A9A7B258AA2}">
      <dsp:nvSpPr>
        <dsp:cNvPr id="0" name=""/>
        <dsp:cNvSpPr/>
      </dsp:nvSpPr>
      <dsp:spPr>
        <a:xfrm rot="5400000">
          <a:off x="1278051" y="1529884"/>
          <a:ext cx="1368199" cy="1557646"/>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9ECE7280-CA19-4BD1-952F-82D46FBE9A93}">
      <dsp:nvSpPr>
        <dsp:cNvPr id="0" name=""/>
        <dsp:cNvSpPr/>
      </dsp:nvSpPr>
      <dsp:spPr>
        <a:xfrm>
          <a:off x="915561" y="13208"/>
          <a:ext cx="2303242" cy="1612194"/>
        </a:xfrm>
        <a:prstGeom prst="roundRect">
          <a:avLst>
            <a:gd name="adj" fmla="val 1667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OHA</a:t>
          </a:r>
        </a:p>
      </dsp:txBody>
      <dsp:txXfrm>
        <a:off x="994276" y="91923"/>
        <a:ext cx="2145812" cy="1454764"/>
      </dsp:txXfrm>
    </dsp:sp>
    <dsp:sp modelId="{4871C7B6-4B2E-4314-A59A-6AF39B0AAE9F}">
      <dsp:nvSpPr>
        <dsp:cNvPr id="0" name=""/>
        <dsp:cNvSpPr/>
      </dsp:nvSpPr>
      <dsp:spPr>
        <a:xfrm>
          <a:off x="3180769" y="166967"/>
          <a:ext cx="1751227"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3180769" y="166967"/>
        <a:ext cx="1751227" cy="1303046"/>
      </dsp:txXfrm>
    </dsp:sp>
    <dsp:sp modelId="{25959A49-684C-4CF4-8449-4B383C99AB75}">
      <dsp:nvSpPr>
        <dsp:cNvPr id="0" name=""/>
        <dsp:cNvSpPr/>
      </dsp:nvSpPr>
      <dsp:spPr>
        <a:xfrm>
          <a:off x="2843450" y="1824234"/>
          <a:ext cx="2303242" cy="1612194"/>
        </a:xfrm>
        <a:prstGeom prst="roundRect">
          <a:avLst>
            <a:gd name="adj" fmla="val 1667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Your agency</a:t>
          </a:r>
        </a:p>
      </dsp:txBody>
      <dsp:txXfrm>
        <a:off x="2922165" y="1902949"/>
        <a:ext cx="2145812" cy="1454764"/>
      </dsp:txXfrm>
    </dsp:sp>
    <dsp:sp modelId="{D2DAB782-D1CF-47DA-818D-A82D76262DBE}">
      <dsp:nvSpPr>
        <dsp:cNvPr id="0" name=""/>
        <dsp:cNvSpPr/>
      </dsp:nvSpPr>
      <dsp:spPr>
        <a:xfrm>
          <a:off x="5146692" y="1977994"/>
          <a:ext cx="1675158"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5146692" y="1977994"/>
        <a:ext cx="1675158" cy="13030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016E8E-B299-441D-A462-2B9338643403}">
      <dsp:nvSpPr>
        <dsp:cNvPr id="0" name=""/>
        <dsp:cNvSpPr/>
      </dsp:nvSpPr>
      <dsp:spPr>
        <a:xfrm rot="5400000">
          <a:off x="5599447" y="-2129872"/>
          <a:ext cx="1875055" cy="6134800"/>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Each agency is assigned a caseload number based on how many participants they have been serving and the need in their service area.</a:t>
          </a:r>
        </a:p>
        <a:p>
          <a:pPr marL="114300" lvl="1" indent="-114300" algn="l" defTabSz="622300">
            <a:lnSpc>
              <a:spcPct val="100000"/>
            </a:lnSpc>
            <a:spcBef>
              <a:spcPct val="0"/>
            </a:spcBef>
            <a:spcAft>
              <a:spcPct val="15000"/>
            </a:spcAft>
            <a:buChar char="•"/>
          </a:pPr>
          <a:r>
            <a:rPr lang="en-US" sz="1400" kern="1200" dirty="0"/>
            <a:t>Assigned caseload determines your agency funding.</a:t>
          </a:r>
        </a:p>
        <a:p>
          <a:pPr marL="114300" lvl="1" indent="-114300" algn="l" defTabSz="622300">
            <a:lnSpc>
              <a:spcPct val="100000"/>
            </a:lnSpc>
            <a:spcBef>
              <a:spcPct val="0"/>
            </a:spcBef>
            <a:spcAft>
              <a:spcPct val="15000"/>
            </a:spcAft>
            <a:buChar char="•"/>
          </a:pPr>
          <a:r>
            <a:rPr lang="en-US" sz="1400" kern="1200" dirty="0"/>
            <a:t>Assigned caseload is set by the state WIC office every year in March for grant funding starting July 1.</a:t>
          </a:r>
        </a:p>
        <a:p>
          <a:pPr marL="114300" lvl="1" indent="-114300" algn="l" defTabSz="622300">
            <a:lnSpc>
              <a:spcPct val="100000"/>
            </a:lnSpc>
            <a:spcBef>
              <a:spcPct val="0"/>
            </a:spcBef>
            <a:spcAft>
              <a:spcPct val="15000"/>
            </a:spcAft>
            <a:buChar char="•"/>
          </a:pPr>
          <a:r>
            <a:rPr lang="en-US" sz="1400" kern="1200" dirty="0"/>
            <a:t>See </a:t>
          </a:r>
          <a:r>
            <a:rPr lang="en-US" sz="1400" kern="1200" dirty="0">
              <a:hlinkClick xmlns:r="http://schemas.openxmlformats.org/officeDocument/2006/relationships" r:id="rId1"/>
            </a:rPr>
            <a:t>Policy 305 Funding Formula </a:t>
          </a:r>
          <a:r>
            <a:rPr lang="en-US" sz="1400" kern="1200" dirty="0"/>
            <a:t>for more information.</a:t>
          </a:r>
        </a:p>
      </dsp:txBody>
      <dsp:txXfrm rot="-5400000">
        <a:off x="3469575" y="91533"/>
        <a:ext cx="6043267" cy="1691989"/>
      </dsp:txXfrm>
    </dsp:sp>
    <dsp:sp modelId="{C330CFE5-7212-4B0B-94BD-65AD3ECE99F1}">
      <dsp:nvSpPr>
        <dsp:cNvPr id="0" name=""/>
        <dsp:cNvSpPr/>
      </dsp:nvSpPr>
      <dsp:spPr>
        <a:xfrm>
          <a:off x="4689" y="236767"/>
          <a:ext cx="3450825" cy="1405209"/>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100000"/>
            </a:lnSpc>
            <a:spcBef>
              <a:spcPct val="0"/>
            </a:spcBef>
            <a:spcAft>
              <a:spcPct val="35000"/>
            </a:spcAft>
            <a:buNone/>
          </a:pPr>
          <a:r>
            <a:rPr lang="en-US" sz="3400" b="1" kern="1200" dirty="0"/>
            <a:t>Assigned Caseload</a:t>
          </a:r>
          <a:endParaRPr lang="en-US" sz="3400" kern="1200" dirty="0"/>
        </a:p>
      </dsp:txBody>
      <dsp:txXfrm>
        <a:off x="73286" y="305364"/>
        <a:ext cx="3313631" cy="1268015"/>
      </dsp:txXfrm>
    </dsp:sp>
    <dsp:sp modelId="{88BD6201-CB90-4857-9A04-909AE791F295}">
      <dsp:nvSpPr>
        <dsp:cNvPr id="0" name=""/>
        <dsp:cNvSpPr/>
      </dsp:nvSpPr>
      <dsp:spPr>
        <a:xfrm rot="5400000">
          <a:off x="5677729" y="-271681"/>
          <a:ext cx="1703113" cy="6140797"/>
        </a:xfrm>
        <a:prstGeom prst="round2SameRect">
          <a:avLst/>
        </a:prstGeom>
        <a:solidFill>
          <a:schemeClr val="accent5">
            <a:tint val="40000"/>
            <a:alpha val="90000"/>
            <a:hueOff val="-1775408"/>
            <a:satOff val="-5040"/>
            <a:lumOff val="151"/>
            <a:alphaOff val="0"/>
          </a:schemeClr>
        </a:solidFill>
        <a:ln w="9525" cap="flat" cmpd="sng" algn="ctr">
          <a:solidFill>
            <a:schemeClr val="accent5">
              <a:tint val="40000"/>
              <a:alpha val="90000"/>
              <a:hueOff val="-1775408"/>
              <a:satOff val="-5040"/>
              <a:lumOff val="15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The per participant rate is established by the state WIC office every year in March for grant funding starting July 1.</a:t>
          </a:r>
        </a:p>
        <a:p>
          <a:pPr marL="114300" lvl="1" indent="-114300" algn="l" defTabSz="622300">
            <a:lnSpc>
              <a:spcPct val="100000"/>
            </a:lnSpc>
            <a:spcBef>
              <a:spcPct val="0"/>
            </a:spcBef>
            <a:spcAft>
              <a:spcPct val="15000"/>
            </a:spcAft>
            <a:buChar char="•"/>
          </a:pPr>
          <a:r>
            <a:rPr lang="en-US" sz="1400" kern="1200" dirty="0"/>
            <a:t>The per participant rate and your assigned caseload determine the funding for your agency. </a:t>
          </a:r>
        </a:p>
        <a:p>
          <a:pPr marL="114300" lvl="1" indent="-114300" algn="l" defTabSz="622300">
            <a:lnSpc>
              <a:spcPct val="100000"/>
            </a:lnSpc>
            <a:spcBef>
              <a:spcPct val="0"/>
            </a:spcBef>
            <a:spcAft>
              <a:spcPct val="15000"/>
            </a:spcAft>
            <a:buChar char="•"/>
          </a:pPr>
          <a:r>
            <a:rPr lang="en-US" sz="1400" kern="1200" dirty="0">
              <a:solidFill>
                <a:prstClr val="black">
                  <a:hueOff val="0"/>
                  <a:satOff val="0"/>
                  <a:lumOff val="0"/>
                  <a:alphaOff val="0"/>
                </a:prstClr>
              </a:solidFill>
              <a:latin typeface="Gill Sans MT" panose="020B0502020104020203"/>
              <a:ea typeface="+mn-ea"/>
              <a:cs typeface="+mn-cs"/>
            </a:rPr>
            <a:t>Grant funding notification letters are sent from the state WIC office to agencies in May.</a:t>
          </a:r>
        </a:p>
      </dsp:txBody>
      <dsp:txXfrm rot="-5400000">
        <a:off x="3458888" y="2030299"/>
        <a:ext cx="6057658" cy="1536835"/>
      </dsp:txXfrm>
    </dsp:sp>
    <dsp:sp modelId="{693A71C5-0678-4A2C-9F6E-02E88CB3E0E0}">
      <dsp:nvSpPr>
        <dsp:cNvPr id="0" name=""/>
        <dsp:cNvSpPr/>
      </dsp:nvSpPr>
      <dsp:spPr>
        <a:xfrm>
          <a:off x="4689" y="2096112"/>
          <a:ext cx="3454198" cy="1405209"/>
        </a:xfrm>
        <a:prstGeom prst="roundRect">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100000"/>
            </a:lnSpc>
            <a:spcBef>
              <a:spcPct val="0"/>
            </a:spcBef>
            <a:spcAft>
              <a:spcPct val="35000"/>
            </a:spcAft>
            <a:buNone/>
          </a:pPr>
          <a:r>
            <a:rPr lang="en-US" sz="3400" b="1" kern="1200" dirty="0"/>
            <a:t>Per participant rate</a:t>
          </a:r>
          <a:endParaRPr lang="en-US" sz="3400" kern="1200" dirty="0"/>
        </a:p>
      </dsp:txBody>
      <dsp:txXfrm>
        <a:off x="73286" y="2164709"/>
        <a:ext cx="3317004" cy="126801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D6201-CB90-4857-9A04-909AE791F295}">
      <dsp:nvSpPr>
        <dsp:cNvPr id="0" name=""/>
        <dsp:cNvSpPr/>
      </dsp:nvSpPr>
      <dsp:spPr>
        <a:xfrm rot="5400000">
          <a:off x="5494068" y="-2042412"/>
          <a:ext cx="2048314" cy="6134800"/>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en-US" sz="1600" kern="1200" dirty="0"/>
            <a:t>The contract between the state Public Health LPHA office and your agency is sent separately in May or June. </a:t>
          </a:r>
        </a:p>
        <a:p>
          <a:pPr marL="171450" lvl="1" indent="-171450" algn="l" defTabSz="711200">
            <a:lnSpc>
              <a:spcPct val="100000"/>
            </a:lnSpc>
            <a:spcBef>
              <a:spcPct val="0"/>
            </a:spcBef>
            <a:spcAft>
              <a:spcPct val="15000"/>
            </a:spcAft>
            <a:buChar char="•"/>
          </a:pPr>
          <a:r>
            <a:rPr lang="en-US" sz="1600" kern="1200" dirty="0"/>
            <a:t>The contract covers July 1 through June 30. </a:t>
          </a:r>
        </a:p>
        <a:p>
          <a:pPr marL="171450" lvl="1" indent="-171450" algn="l" defTabSz="711200">
            <a:lnSpc>
              <a:spcPct val="100000"/>
            </a:lnSpc>
            <a:spcBef>
              <a:spcPct val="0"/>
            </a:spcBef>
            <a:spcAft>
              <a:spcPct val="15000"/>
            </a:spcAft>
            <a:buChar char="•"/>
          </a:pPr>
          <a:r>
            <a:rPr lang="en-US" sz="1600" kern="1200" dirty="0"/>
            <a:t>Your local agency administrator signs and submits the contract to the LPHA office. See </a:t>
          </a:r>
          <a:r>
            <a:rPr lang="en-US" sz="1600" kern="1200" dirty="0">
              <a:hlinkClick xmlns:r="http://schemas.openxmlformats.org/officeDocument/2006/relationships" r:id="rId1"/>
            </a:rPr>
            <a:t>Policy 310 Contract Process for Local Programs</a:t>
          </a:r>
          <a:r>
            <a:rPr lang="en-US" sz="1600" kern="1200" dirty="0"/>
            <a:t> for more information.</a:t>
          </a:r>
        </a:p>
        <a:p>
          <a:pPr marL="171450" lvl="1" indent="-171450" algn="l" defTabSz="711200">
            <a:lnSpc>
              <a:spcPct val="100000"/>
            </a:lnSpc>
            <a:spcBef>
              <a:spcPct val="0"/>
            </a:spcBef>
            <a:spcAft>
              <a:spcPct val="15000"/>
            </a:spcAft>
            <a:buChar char="•"/>
          </a:pPr>
          <a:r>
            <a:rPr lang="en-US" sz="1600" b="1" kern="1200" dirty="0">
              <a:solidFill>
                <a:schemeClr val="tx1"/>
              </a:solidFill>
            </a:rPr>
            <a:t>If completed contracts are not submitted by the deadline, agencies will not receive their WIC funding on time. </a:t>
          </a:r>
        </a:p>
      </dsp:txBody>
      <dsp:txXfrm rot="-5400000">
        <a:off x="3450825" y="100821"/>
        <a:ext cx="6034810" cy="1848334"/>
      </dsp:txXfrm>
    </dsp:sp>
    <dsp:sp modelId="{693A71C5-0678-4A2C-9F6E-02E88CB3E0E0}">
      <dsp:nvSpPr>
        <dsp:cNvPr id="0" name=""/>
        <dsp:cNvSpPr/>
      </dsp:nvSpPr>
      <dsp:spPr>
        <a:xfrm>
          <a:off x="0" y="179974"/>
          <a:ext cx="3450825" cy="1690028"/>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100000"/>
            </a:lnSpc>
            <a:spcBef>
              <a:spcPct val="0"/>
            </a:spcBef>
            <a:spcAft>
              <a:spcPct val="35000"/>
            </a:spcAft>
            <a:buNone/>
          </a:pPr>
          <a:r>
            <a:rPr lang="en-US" sz="3600" b="1" kern="1200" dirty="0"/>
            <a:t>Contracts</a:t>
          </a:r>
          <a:endParaRPr lang="en-US" sz="3600" kern="1200" dirty="0"/>
        </a:p>
      </dsp:txBody>
      <dsp:txXfrm>
        <a:off x="82500" y="262474"/>
        <a:ext cx="3285825" cy="1525028"/>
      </dsp:txXfrm>
    </dsp:sp>
    <dsp:sp modelId="{CD777E8A-9F00-4901-B5FE-0467A2FB9794}">
      <dsp:nvSpPr>
        <dsp:cNvPr id="0" name=""/>
        <dsp:cNvSpPr/>
      </dsp:nvSpPr>
      <dsp:spPr>
        <a:xfrm rot="5400000">
          <a:off x="5854963" y="-94739"/>
          <a:ext cx="1352022" cy="6146800"/>
        </a:xfrm>
        <a:prstGeom prst="round2SameRect">
          <a:avLst/>
        </a:prstGeom>
        <a:solidFill>
          <a:schemeClr val="accent5">
            <a:tint val="40000"/>
            <a:alpha val="90000"/>
            <a:hueOff val="-1775408"/>
            <a:satOff val="-5040"/>
            <a:lumOff val="151"/>
            <a:alphaOff val="0"/>
          </a:schemeClr>
        </a:solidFill>
        <a:ln w="9525" cap="flat" cmpd="sng" algn="ctr">
          <a:solidFill>
            <a:schemeClr val="accent5">
              <a:tint val="40000"/>
              <a:alpha val="90000"/>
              <a:hueOff val="-1775408"/>
              <a:satOff val="-5040"/>
              <a:lumOff val="15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en-US" sz="1600" kern="1200" dirty="0"/>
            <a:t>The contract specifies required expenditure amounts for nutrition education (NE) and breastfeeding support and promotion (BF).  </a:t>
          </a:r>
        </a:p>
      </dsp:txBody>
      <dsp:txXfrm rot="-5400000">
        <a:off x="3457574" y="2368650"/>
        <a:ext cx="6080800" cy="1220022"/>
      </dsp:txXfrm>
    </dsp:sp>
    <dsp:sp modelId="{447D13BD-6F66-4B14-A4DE-24F8D46EC279}">
      <dsp:nvSpPr>
        <dsp:cNvPr id="0" name=""/>
        <dsp:cNvSpPr/>
      </dsp:nvSpPr>
      <dsp:spPr>
        <a:xfrm>
          <a:off x="0" y="2133646"/>
          <a:ext cx="3457575" cy="1690028"/>
        </a:xfrm>
        <a:prstGeom prst="roundRect">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100000"/>
            </a:lnSpc>
            <a:spcBef>
              <a:spcPct val="0"/>
            </a:spcBef>
            <a:spcAft>
              <a:spcPct val="35000"/>
            </a:spcAft>
            <a:buNone/>
          </a:pPr>
          <a:r>
            <a:rPr lang="en-US" sz="3600" b="1" kern="1200"/>
            <a:t>Required expenditures </a:t>
          </a:r>
          <a:endParaRPr lang="en-US" sz="3600" kern="1200"/>
        </a:p>
      </dsp:txBody>
      <dsp:txXfrm>
        <a:off x="82500" y="2216146"/>
        <a:ext cx="3292575" cy="152502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6B2E12-E887-48A0-BE1B-42562047BBD2}">
      <dsp:nvSpPr>
        <dsp:cNvPr id="0" name=""/>
        <dsp:cNvSpPr/>
      </dsp:nvSpPr>
      <dsp:spPr>
        <a:xfrm>
          <a:off x="0" y="1623"/>
          <a:ext cx="9604375" cy="0"/>
        </a:xfrm>
        <a:prstGeom prst="line">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F435B4B1-249A-44AB-8046-94A085055F48}">
      <dsp:nvSpPr>
        <dsp:cNvPr id="0" name=""/>
        <dsp:cNvSpPr/>
      </dsp:nvSpPr>
      <dsp:spPr>
        <a:xfrm>
          <a:off x="0" y="1623"/>
          <a:ext cx="9604375" cy="11070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If agencies do not expend all of the funds received for the first quarter of the </a:t>
          </a:r>
          <a:r>
            <a:rPr lang="en-US" sz="2100" b="0" kern="1200" dirty="0"/>
            <a:t>State Fiscal Year </a:t>
          </a:r>
          <a:r>
            <a:rPr lang="en-US" sz="2100" kern="1200" dirty="0"/>
            <a:t>(July, August, September) by September 30, it cannot be recouped in future quarters.  The State will take back any grant funds not expended in the first quarter. </a:t>
          </a:r>
        </a:p>
      </dsp:txBody>
      <dsp:txXfrm>
        <a:off x="0" y="1623"/>
        <a:ext cx="9604375" cy="1107082"/>
      </dsp:txXfrm>
    </dsp:sp>
    <dsp:sp modelId="{E0A37F6C-7B21-481C-A69A-831666F0405F}">
      <dsp:nvSpPr>
        <dsp:cNvPr id="0" name=""/>
        <dsp:cNvSpPr/>
      </dsp:nvSpPr>
      <dsp:spPr>
        <a:xfrm>
          <a:off x="0" y="1108705"/>
          <a:ext cx="9604375" cy="0"/>
        </a:xfrm>
        <a:prstGeom prst="line">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5B64DC27-BDD5-4992-9729-F93B58D26E36}">
      <dsp:nvSpPr>
        <dsp:cNvPr id="0" name=""/>
        <dsp:cNvSpPr/>
      </dsp:nvSpPr>
      <dsp:spPr>
        <a:xfrm>
          <a:off x="0" y="1108705"/>
          <a:ext cx="9604375" cy="11070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After the first quarter, funds may be expended in greater or lesser amounts each quarter as long as all of the funds are expended by June 30 (end of contract year).  The State will take back any grant funds not expended in the second thru fourth quarters.  </a:t>
          </a:r>
        </a:p>
      </dsp:txBody>
      <dsp:txXfrm>
        <a:off x="0" y="1108705"/>
        <a:ext cx="9604375" cy="1107082"/>
      </dsp:txXfrm>
    </dsp:sp>
    <dsp:sp modelId="{F6105912-8A29-44CA-B29F-7774CCC41B9D}">
      <dsp:nvSpPr>
        <dsp:cNvPr id="0" name=""/>
        <dsp:cNvSpPr/>
      </dsp:nvSpPr>
      <dsp:spPr>
        <a:xfrm>
          <a:off x="0" y="2215788"/>
          <a:ext cx="9604375" cy="0"/>
        </a:xfrm>
        <a:prstGeom prst="line">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B558401A-3893-409D-9831-6310BC435657}">
      <dsp:nvSpPr>
        <dsp:cNvPr id="0" name=""/>
        <dsp:cNvSpPr/>
      </dsp:nvSpPr>
      <dsp:spPr>
        <a:xfrm>
          <a:off x="0" y="2215788"/>
          <a:ext cx="9604375" cy="11070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Agencies must submit a </a:t>
          </a:r>
          <a:r>
            <a:rPr lang="en-US" sz="2100" kern="1200" dirty="0">
              <a:hlinkClick xmlns:r="http://schemas.openxmlformats.org/officeDocument/2006/relationships" r:id="rId1"/>
            </a:rPr>
            <a:t>Quarterly Revenue and Expense Report </a:t>
          </a:r>
          <a:r>
            <a:rPr lang="en-US" sz="2100" kern="1200" dirty="0"/>
            <a:t>requesting funding for WIC operational expenses incurred for that period. See </a:t>
          </a:r>
          <a:r>
            <a:rPr lang="en-US" sz="2100" kern="1200" dirty="0">
              <a:hlinkClick xmlns:r="http://schemas.openxmlformats.org/officeDocument/2006/relationships" r:id="rId2"/>
            </a:rPr>
            <a:t>Policy 315 Fiscal Reporting</a:t>
          </a:r>
          <a:r>
            <a:rPr lang="en-US" sz="2100" kern="1200" dirty="0"/>
            <a:t> for more info.</a:t>
          </a:r>
        </a:p>
      </dsp:txBody>
      <dsp:txXfrm>
        <a:off x="0" y="2215788"/>
        <a:ext cx="9604375" cy="1107082"/>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C4C98002-AD88-49AB-B1C6-EE7DE15526DE}" type="datetimeFigureOut">
              <a:rPr lang="en-US" smtClean="0"/>
              <a:t>8/18/2022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69274E61-A17F-48EC-8789-77AAF14AE12B}" type="slidenum">
              <a:rPr lang="en-US" smtClean="0"/>
              <a:t>‹#›</a:t>
            </a:fld>
            <a:endParaRPr lang="en-US"/>
          </a:p>
        </p:txBody>
      </p:sp>
    </p:spTree>
    <p:extLst>
      <p:ext uri="{BB962C8B-B14F-4D97-AF65-F5344CB8AC3E}">
        <p14:creationId xmlns:p14="http://schemas.microsoft.com/office/powerpoint/2010/main" val="297593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74E61-A17F-48EC-8789-77AAF14AE12B}" type="slidenum">
              <a:rPr lang="en-US" smtClean="0"/>
              <a:t>22</a:t>
            </a:fld>
            <a:endParaRPr lang="en-US"/>
          </a:p>
        </p:txBody>
      </p:sp>
    </p:spTree>
    <p:extLst>
      <p:ext uri="{BB962C8B-B14F-4D97-AF65-F5344CB8AC3E}">
        <p14:creationId xmlns:p14="http://schemas.microsoft.com/office/powerpoint/2010/main" val="1086717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8/18/2022</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A9DBEAC-4E48-4522-8DB9-C22548289969}"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51287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60456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0027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9300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394146-5244-478C-A6D6-605BEC9FB9C6}"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0786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394146-5244-478C-A6D6-605BEC9FB9C6}"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DBEAC-4E48-4522-8DB9-C22548289969}"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4022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394146-5244-478C-A6D6-605BEC9FB9C6}" type="datetimeFigureOut">
              <a:rPr lang="en-US" smtClean="0"/>
              <a:t>8/18/2022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9DBEAC-4E48-4522-8DB9-C22548289969}"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5048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394146-5244-478C-A6D6-605BEC9FB9C6}" type="datetimeFigureOut">
              <a:rPr lang="en-US" smtClean="0"/>
              <a:t>8/18/2022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9DBEAC-4E48-4522-8DB9-C22548289969}"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910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394146-5244-478C-A6D6-605BEC9FB9C6}" type="datetimeFigureOut">
              <a:rPr lang="en-US" smtClean="0"/>
              <a:t>8/18/2022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9DBEAC-4E48-4522-8DB9-C22548289969}" type="slidenum">
              <a:rPr lang="en-US" smtClean="0"/>
              <a:t>‹#›</a:t>
            </a:fld>
            <a:endParaRPr lang="en-US"/>
          </a:p>
        </p:txBody>
      </p:sp>
    </p:spTree>
    <p:extLst>
      <p:ext uri="{BB962C8B-B14F-4D97-AF65-F5344CB8AC3E}">
        <p14:creationId xmlns:p14="http://schemas.microsoft.com/office/powerpoint/2010/main" val="2083239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394146-5244-478C-A6D6-605BEC9FB9C6}"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DBEAC-4E48-4522-8DB9-C22548289969}"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347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0394146-5244-478C-A6D6-605BEC9FB9C6}" type="datetimeFigureOut">
              <a:rPr lang="en-US" smtClean="0"/>
              <a:t>8/18/2022</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A9DBEAC-4E48-4522-8DB9-C22548289969}"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3408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0394146-5244-478C-A6D6-605BEC9FB9C6}" type="datetimeFigureOut">
              <a:rPr lang="en-US" smtClean="0"/>
              <a:t>8/18/2022</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A9DBEAC-4E48-4522-8DB9-C22548289969}"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92538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hyperlink" Target="file://DHS.SDC.PVT/Root/Offices/Portland%20(800%20NE%20Oregon%20St)/WIC/Fiscal/Training%20LA/Quarterly%20ExpRev%20Report%20Form%20FY19%20Jul2018.xlsx" TargetMode="Externa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7.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oregon.gov/oha/PH/HEALTHYPEOPLEFAMILIES/WIC/Documents/wic-coord/local-agency-budget-form-blank.xlsx"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oregon.gov/oha/PH/HEALTHYPEOPLEFAMILIES/WIC/Documents/wic-coord/oha-phd-expenditure-report.xlsx"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www.oregon.gov/oha/PH/HEALTHYPEOPLEFAMILIES/WIC/Documents/wic-coord/oha-phd-expend-report-instructions.pdf"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hyperlink" Target="https://www.oregon.gov/oha/PH/HEALTHYPEOPLEFAMILIES/WIC/Documents/ppm/316.pdf" TargetMode="Externa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hyperlink" Target="https://www.oregon.gov/oha/PH/HEALTHYPEOPLEFAMILIES/WIC/Documents/wic-coord/time-study-local-agency-activity-descriptions.doc" TargetMode="External"/><Relationship Id="rId5" Type="http://schemas.openxmlformats.org/officeDocument/2006/relationships/hyperlink" Target="https://www.oregon.gov/oha/PH/HEALTHYPEOPLEFAMILIES/WIC/Documents/wic-coord/time-study-local-agency-individual-form.xls" TargetMode="External"/><Relationship Id="rId4" Type="http://schemas.openxmlformats.org/officeDocument/2006/relationships/hyperlink" Target="https://www.oregon.gov/oha/PH/HEALTHYPEOPLEFAMILIES/WIC/Documents/wic-coord/time-study-local-agency-summary.xls"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oregon.gov/oha/PH/HEALTHYPEOPLEFAMILIES/WIC/Documents/wic-coord/in-state-travel-exp-reimb.xlsx" TargetMode="External"/><Relationship Id="rId2" Type="http://schemas.openxmlformats.org/officeDocument/2006/relationships/hyperlink" Target="https://www.oregon.gov/oha/PH/HEALTHYPEOPLEFAMILIES/WIC/Documents/wic-coord/state-travel-matrix.docx" TargetMode="External"/><Relationship Id="rId1" Type="http://schemas.openxmlformats.org/officeDocument/2006/relationships/slideLayout" Target="../slideLayouts/slideLayout2.xml"/><Relationship Id="rId4" Type="http://schemas.openxmlformats.org/officeDocument/2006/relationships/hyperlink" Target="https://www.oregon.gov/oha/PH/HEALTHYPEOPLEFAMILIES/WIC/Documents/wic-coord/exemption-request-for-travel-expenses.pdf"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oregon.gov/oha/PH/HEALTHYPEOPLEFAMILIES/WIC/Documents/wic-coord/rd-training-reimbursement-appl.pdf" TargetMode="External"/><Relationship Id="rId2" Type="http://schemas.openxmlformats.org/officeDocument/2006/relationships/hyperlink" Target="https://www.oregon.gov/oha/PH/HEALTHYPEOPLEFAMILIES/WIC/Documents/wic-coord/clinic-expansion-app.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oregon.gov/oha/PH/HEALTHYPEOPLEFAMILIES/WIC/Documents/ppm/460.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capital-exenditure-approval-form.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5.xml.rels><?xml version="1.0" encoding="UTF-8" standalone="yes"?>
<Relationships xmlns="http://schemas.openxmlformats.org/package/2006/relationships"><Relationship Id="rId8" Type="http://schemas.openxmlformats.org/officeDocument/2006/relationships/hyperlink" Target="https://www.oregon.gov/oha/PH/HEALTHYPEOPLEFAMILIES/WIC/Documents/ppm/325.pdf" TargetMode="External"/><Relationship Id="rId3" Type="http://schemas.openxmlformats.org/officeDocument/2006/relationships/hyperlink" Target="https://www.oregon.gov/oha/PH/HEALTHYPEOPLEFAMILIES/WIC/Documents/ppm/305.pdf" TargetMode="External"/><Relationship Id="rId7" Type="http://schemas.openxmlformats.org/officeDocument/2006/relationships/hyperlink" Target="https://www.oregon.gov/oha/PH/HEALTHYPEOPLEFAMILIES/WIC/Documents/ppm/320.pdf" TargetMode="External"/><Relationship Id="rId2" Type="http://schemas.openxmlformats.org/officeDocument/2006/relationships/hyperlink" Target="https://www.oregon.gov/oha/PH/HEALTHYPEOPLEFAMILIES/WIC/Documents/ppm/300.pdf" TargetMode="External"/><Relationship Id="rId1" Type="http://schemas.openxmlformats.org/officeDocument/2006/relationships/slideLayout" Target="../slideLayouts/slideLayout2.xml"/><Relationship Id="rId6" Type="http://schemas.openxmlformats.org/officeDocument/2006/relationships/hyperlink" Target="https://www.oregon.gov/oha/PH/HEALTHYPEOPLEFAMILIES/WIC/Documents/ppm/316.pdf" TargetMode="External"/><Relationship Id="rId5" Type="http://schemas.openxmlformats.org/officeDocument/2006/relationships/hyperlink" Target="https://www.oregon.gov/oha/PH/HEALTHYPEOPLEFAMILIES/WIC/Documents/ppm/315.pdf" TargetMode="External"/><Relationship Id="rId4" Type="http://schemas.openxmlformats.org/officeDocument/2006/relationships/hyperlink" Target="https://www.oregon.gov/oha/PH/HEALTHYPEOPLEFAMILIES/WIC/Documents/ppm/310.pdf" TargetMode="External"/><Relationship Id="rId9" Type="http://schemas.openxmlformats.org/officeDocument/2006/relationships/hyperlink" Target="https://www.oregon.gov/oha/PH/HEALTHYPEOPLEFAMILIES/WIC/Documents/ppm/330.pdf"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oregon.gov/OHA/PH/HEALTHYPEOPLEFAMILIES/WIC/Pages/wic-coordinator.aspx" TargetMode="Externa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hyperlink" Target="https://www.oregon.gov/OHA/PH/HEALTHYPEOPLEFAMILIES/WIC/Pages/wic-coordinator.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hyperlink" Target="https://www.oregon.gov/oha/PH/HEALTHYPEOPLEFAMILIES/WIC/Documents/ppm/716.pdf" TargetMode="Externa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1026" name="Picture 2" descr="Image result for fiscal">
            <a:extLst>
              <a:ext uri="{FF2B5EF4-FFF2-40B4-BE49-F238E27FC236}">
                <a16:creationId xmlns:a16="http://schemas.microsoft.com/office/drawing/2014/main" id="{9A2320A3-A563-48D0-99E9-75C19121F6F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
          <a:stretch/>
        </p:blipFill>
        <p:spPr bwMode="auto">
          <a:xfrm>
            <a:off x="2" y="10"/>
            <a:ext cx="12191695" cy="6857990"/>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id="{A4092ECB-D375-4A85-AD6E-85644D2A9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7" y="3064931"/>
            <a:ext cx="8293042" cy="2488568"/>
          </a:xfrm>
          <a:prstGeom prst="rect">
            <a:avLst/>
          </a:prstGeom>
          <a:solidFill>
            <a:srgbClr val="000001">
              <a:alpha val="7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C57847-29E5-4CA5-B38E-DFD94D631211}"/>
              </a:ext>
            </a:extLst>
          </p:cNvPr>
          <p:cNvSpPr>
            <a:spLocks noGrp="1"/>
          </p:cNvSpPr>
          <p:nvPr>
            <p:ph type="ctrTitle"/>
          </p:nvPr>
        </p:nvSpPr>
        <p:spPr>
          <a:xfrm>
            <a:off x="79899" y="3236470"/>
            <a:ext cx="8049671" cy="1252601"/>
          </a:xfrm>
        </p:spPr>
        <p:txBody>
          <a:bodyPr>
            <a:normAutofit fontScale="90000"/>
          </a:bodyPr>
          <a:lstStyle/>
          <a:p>
            <a:pPr algn="r"/>
            <a:r>
              <a:rPr lang="en-US" sz="4100" cap="none" dirty="0">
                <a:solidFill>
                  <a:srgbClr val="FFFFFE"/>
                </a:solidFill>
              </a:rPr>
              <a:t>WIC fiscal training for </a:t>
            </a:r>
            <a:br>
              <a:rPr lang="en-US" sz="4100" cap="none" dirty="0">
                <a:solidFill>
                  <a:srgbClr val="FFFFFE"/>
                </a:solidFill>
              </a:rPr>
            </a:br>
            <a:r>
              <a:rPr lang="en-US" sz="4100" cap="none" dirty="0">
                <a:solidFill>
                  <a:srgbClr val="FFFFFE"/>
                </a:solidFill>
              </a:rPr>
              <a:t>local agency coordinators and fiscal staff</a:t>
            </a:r>
          </a:p>
        </p:txBody>
      </p:sp>
      <p:cxnSp>
        <p:nvCxnSpPr>
          <p:cNvPr id="73" name="Straight Connector 72">
            <a:extLst>
              <a:ext uri="{FF2B5EF4-FFF2-40B4-BE49-F238E27FC236}">
                <a16:creationId xmlns:a16="http://schemas.microsoft.com/office/drawing/2014/main" id="{B6C1711D-6DAC-4FE1-B7B6-AC8A81B84C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0525" y="4666480"/>
            <a:ext cx="6829043" cy="0"/>
          </a:xfrm>
          <a:prstGeom prst="line">
            <a:avLst/>
          </a:prstGeom>
          <a:ln w="31750">
            <a:solidFill>
              <a:srgbClr val="B5864A"/>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429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45" name="Picture 44">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7" name="Straight Connector 46">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74E39D84-35F5-4E6A-A195-315D39A3611B}"/>
              </a:ext>
            </a:extLst>
          </p:cNvPr>
          <p:cNvSpPr>
            <a:spLocks noGrp="1"/>
          </p:cNvSpPr>
          <p:nvPr>
            <p:ph type="title"/>
          </p:nvPr>
        </p:nvSpPr>
        <p:spPr>
          <a:xfrm>
            <a:off x="1451579" y="804519"/>
            <a:ext cx="9603275" cy="1049235"/>
          </a:xfrm>
        </p:spPr>
        <p:txBody>
          <a:bodyPr vert="horz" lIns="91440" tIns="45720" rIns="91440" bIns="45720" rtlCol="0" anchor="t">
            <a:normAutofit/>
          </a:bodyPr>
          <a:lstStyle/>
          <a:p>
            <a:r>
              <a:rPr lang="en-US" cap="none" dirty="0"/>
              <a:t>How do contracts work?</a:t>
            </a:r>
          </a:p>
        </p:txBody>
      </p:sp>
      <p:graphicFrame>
        <p:nvGraphicFramePr>
          <p:cNvPr id="38" name="Content Placeholder 3">
            <a:extLst>
              <a:ext uri="{FF2B5EF4-FFF2-40B4-BE49-F238E27FC236}">
                <a16:creationId xmlns:a16="http://schemas.microsoft.com/office/drawing/2014/main" id="{25C2241E-D961-465E-9272-6E56FA7F0D70}"/>
              </a:ext>
            </a:extLst>
          </p:cNvPr>
          <p:cNvGraphicFramePr>
            <a:graphicFrameLocks noGrp="1"/>
          </p:cNvGraphicFramePr>
          <p:nvPr>
            <p:ph sz="half" idx="2"/>
            <p:extLst>
              <p:ext uri="{D42A27DB-BD31-4B8C-83A1-F6EECF244321}">
                <p14:modId xmlns:p14="http://schemas.microsoft.com/office/powerpoint/2010/main" val="2259495985"/>
              </p:ext>
            </p:extLst>
          </p:nvPr>
        </p:nvGraphicFramePr>
        <p:xfrm>
          <a:off x="1457043" y="2160193"/>
          <a:ext cx="9604375" cy="38245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2283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0" name="Rectangle 24">
            <a:extLst>
              <a:ext uri="{FF2B5EF4-FFF2-40B4-BE49-F238E27FC236}">
                <a16:creationId xmlns:a16="http://schemas.microsoft.com/office/drawing/2014/main" id="{5BB14454-D00C-4958-BB39-F5F9F3ACD4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26">
            <a:extLst>
              <a:ext uri="{FF2B5EF4-FFF2-40B4-BE49-F238E27FC236}">
                <a16:creationId xmlns:a16="http://schemas.microsoft.com/office/drawing/2014/main" id="{28A657A7-C4E5-425B-98FA-BB817FF7BF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18029" y="1847088"/>
            <a:ext cx="352036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462F34B4-2B3F-423A-9907-300747F6BD04}"/>
              </a:ext>
            </a:extLst>
          </p:cNvPr>
          <p:cNvSpPr>
            <a:spLocks noGrp="1"/>
          </p:cNvSpPr>
          <p:nvPr>
            <p:ph type="title"/>
          </p:nvPr>
        </p:nvSpPr>
        <p:spPr>
          <a:xfrm>
            <a:off x="7218030" y="804520"/>
            <a:ext cx="3520367" cy="1049235"/>
          </a:xfrm>
        </p:spPr>
        <p:txBody>
          <a:bodyPr>
            <a:normAutofit/>
          </a:bodyPr>
          <a:lstStyle/>
          <a:p>
            <a:r>
              <a:rPr lang="en-US" cap="none"/>
              <a:t>How are funds received?</a:t>
            </a:r>
            <a:endParaRPr lang="en-US" cap="none" dirty="0"/>
          </a:p>
        </p:txBody>
      </p:sp>
      <p:sp>
        <p:nvSpPr>
          <p:cNvPr id="29" name="Rectangle 28">
            <a:extLst>
              <a:ext uri="{FF2B5EF4-FFF2-40B4-BE49-F238E27FC236}">
                <a16:creationId xmlns:a16="http://schemas.microsoft.com/office/drawing/2014/main" id="{A1084370-0E70-4003-9787-3490FCC20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31" name="Group 30">
            <a:extLst>
              <a:ext uri="{FF2B5EF4-FFF2-40B4-BE49-F238E27FC236}">
                <a16:creationId xmlns:a16="http://schemas.microsoft.com/office/drawing/2014/main" id="{2B7C66D2-22E8-4E8F-829B-050BFA7C86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7" y="482171"/>
            <a:ext cx="6104331" cy="5149101"/>
            <a:chOff x="7463259" y="583365"/>
            <a:chExt cx="6104330" cy="5181928"/>
          </a:xfrm>
        </p:grpSpPr>
        <p:sp>
          <p:nvSpPr>
            <p:cNvPr id="32" name="Rectangle 31">
              <a:extLst>
                <a:ext uri="{FF2B5EF4-FFF2-40B4-BE49-F238E27FC236}">
                  <a16:creationId xmlns:a16="http://schemas.microsoft.com/office/drawing/2014/main" id="{F0B78D6F-1F61-4DBB-8F5A-934BB850DD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9" y="583365"/>
              <a:ext cx="610433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23EA261D-1F8C-4BE5-8586-3C1CC5CE80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8" y="915807"/>
              <a:ext cx="5471354"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picture containing object, sky, indoor, plane&#10;&#10;Description automatically generated">
            <a:extLst>
              <a:ext uri="{FF2B5EF4-FFF2-40B4-BE49-F238E27FC236}">
                <a16:creationId xmlns:a16="http://schemas.microsoft.com/office/drawing/2014/main" id="{F2EB6743-2B97-4B87-8595-81FC51E8733B}"/>
              </a:ext>
            </a:extLst>
          </p:cNvPr>
          <p:cNvPicPr>
            <a:picLocks noChangeAspect="1"/>
          </p:cNvPicPr>
          <p:nvPr/>
        </p:nvPicPr>
        <p:blipFill rotWithShape="1">
          <a:blip r:embed="rId2">
            <a:extLst>
              <a:ext uri="{28A0092B-C50C-407E-A947-70E740481C1C}">
                <a14:useLocalDpi xmlns:a14="http://schemas.microsoft.com/office/drawing/2010/main" val="0"/>
              </a:ext>
            </a:extLst>
          </a:blip>
          <a:srcRect l="14730" r="14727" b="-3"/>
          <a:stretch/>
        </p:blipFill>
        <p:spPr>
          <a:xfrm>
            <a:off x="1271223" y="1116345"/>
            <a:ext cx="4825148" cy="3866172"/>
          </a:xfrm>
          <a:prstGeom prst="rect">
            <a:avLst/>
          </a:prstGeom>
        </p:spPr>
      </p:pic>
      <p:sp>
        <p:nvSpPr>
          <p:cNvPr id="3" name="Content Placeholder 2">
            <a:extLst>
              <a:ext uri="{FF2B5EF4-FFF2-40B4-BE49-F238E27FC236}">
                <a16:creationId xmlns:a16="http://schemas.microsoft.com/office/drawing/2014/main" id="{96BB58DF-DD31-4ACD-98F2-3A75A3703847}"/>
              </a:ext>
            </a:extLst>
          </p:cNvPr>
          <p:cNvSpPr>
            <a:spLocks noGrp="1"/>
          </p:cNvSpPr>
          <p:nvPr>
            <p:ph idx="1"/>
          </p:nvPr>
        </p:nvSpPr>
        <p:spPr>
          <a:xfrm>
            <a:off x="7218029" y="2015732"/>
            <a:ext cx="3520368" cy="3450613"/>
          </a:xfrm>
        </p:spPr>
        <p:txBody>
          <a:bodyPr>
            <a:normAutofit lnSpcReduction="10000"/>
          </a:bodyPr>
          <a:lstStyle/>
          <a:p>
            <a:pPr>
              <a:lnSpc>
                <a:spcPct val="110000"/>
              </a:lnSpc>
            </a:pPr>
            <a:r>
              <a:rPr lang="en-US" sz="1700" dirty="0"/>
              <a:t>Agencies receive 1/12</a:t>
            </a:r>
            <a:r>
              <a:rPr lang="en-US" sz="1700" baseline="30000" dirty="0"/>
              <a:t>th</a:t>
            </a:r>
            <a:r>
              <a:rPr lang="en-US" sz="1700" dirty="0"/>
              <a:t> of their total annual funding every month starting July 1. </a:t>
            </a:r>
          </a:p>
          <a:p>
            <a:pPr>
              <a:lnSpc>
                <a:spcPct val="110000"/>
              </a:lnSpc>
            </a:pPr>
            <a:r>
              <a:rPr lang="en-US" sz="1700" dirty="0"/>
              <a:t>These payments are reconciled quarterly. </a:t>
            </a:r>
          </a:p>
          <a:p>
            <a:pPr>
              <a:lnSpc>
                <a:spcPct val="110000"/>
              </a:lnSpc>
            </a:pPr>
            <a:r>
              <a:rPr lang="en-US" sz="1700" dirty="0"/>
              <a:t>There are certain situations where funds can be carried over to the next month.</a:t>
            </a:r>
          </a:p>
          <a:p>
            <a:pPr>
              <a:lnSpc>
                <a:spcPct val="110000"/>
              </a:lnSpc>
            </a:pPr>
            <a:r>
              <a:rPr lang="en-US" sz="1700" dirty="0"/>
              <a:t>To understand how this works, you need to understand how WIC fiscal years work.</a:t>
            </a:r>
          </a:p>
          <a:p>
            <a:pPr>
              <a:lnSpc>
                <a:spcPct val="110000"/>
              </a:lnSpc>
            </a:pPr>
            <a:endParaRPr lang="en-US" sz="1700" dirty="0"/>
          </a:p>
        </p:txBody>
      </p:sp>
      <p:pic>
        <p:nvPicPr>
          <p:cNvPr id="35" name="Picture 34">
            <a:extLst>
              <a:ext uri="{FF2B5EF4-FFF2-40B4-BE49-F238E27FC236}">
                <a16:creationId xmlns:a16="http://schemas.microsoft.com/office/drawing/2014/main" id="{3635D2BC-4EDA-4A3E-83BF-035608099B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7" name="Straight Connector 36">
            <a:extLst>
              <a:ext uri="{FF2B5EF4-FFF2-40B4-BE49-F238E27FC236}">
                <a16:creationId xmlns:a16="http://schemas.microsoft.com/office/drawing/2014/main" id="{A3C86EB9-7FA9-42F7-B348-A7FD17436A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67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1774-7B49-43D3-BB7E-90AA524AF7D5}"/>
              </a:ext>
            </a:extLst>
          </p:cNvPr>
          <p:cNvSpPr>
            <a:spLocks noGrp="1"/>
          </p:cNvSpPr>
          <p:nvPr>
            <p:ph type="title"/>
          </p:nvPr>
        </p:nvSpPr>
        <p:spPr>
          <a:xfrm>
            <a:off x="1460910" y="411063"/>
            <a:ext cx="9603275" cy="1049235"/>
          </a:xfrm>
        </p:spPr>
        <p:txBody>
          <a:bodyPr/>
          <a:lstStyle/>
          <a:p>
            <a:r>
              <a:rPr lang="en-US" cap="none" dirty="0"/>
              <a:t>Understanding the 2 types of WIC fiscal years </a:t>
            </a:r>
            <a:br>
              <a:rPr lang="en-US" cap="none" dirty="0"/>
            </a:br>
            <a:r>
              <a:rPr lang="en-US" cap="none" dirty="0"/>
              <a:t>“State Fiscal Year”</a:t>
            </a:r>
          </a:p>
        </p:txBody>
      </p:sp>
      <p:graphicFrame>
        <p:nvGraphicFramePr>
          <p:cNvPr id="6" name="Content Placeholder 5">
            <a:extLst>
              <a:ext uri="{FF2B5EF4-FFF2-40B4-BE49-F238E27FC236}">
                <a16:creationId xmlns:a16="http://schemas.microsoft.com/office/drawing/2014/main" id="{F4D1CE05-5294-4199-8158-C69D25A3DDAB}"/>
              </a:ext>
            </a:extLst>
          </p:cNvPr>
          <p:cNvGraphicFramePr>
            <a:graphicFrameLocks noGrp="1"/>
          </p:cNvGraphicFramePr>
          <p:nvPr>
            <p:ph idx="1"/>
          </p:nvPr>
        </p:nvGraphicFramePr>
        <p:xfrm>
          <a:off x="341792" y="1954538"/>
          <a:ext cx="11508416" cy="1483360"/>
        </p:xfrm>
        <a:graphic>
          <a:graphicData uri="http://schemas.openxmlformats.org/drawingml/2006/table">
            <a:tbl>
              <a:tblPr firstRow="1" bandRow="1">
                <a:tableStyleId>{93296810-A885-4BE3-A3E7-6D5BEEA58F35}</a:tableStyleId>
              </a:tblPr>
              <a:tblGrid>
                <a:gridCol w="719276">
                  <a:extLst>
                    <a:ext uri="{9D8B030D-6E8A-4147-A177-3AD203B41FA5}">
                      <a16:colId xmlns:a16="http://schemas.microsoft.com/office/drawing/2014/main" val="3748790801"/>
                    </a:ext>
                  </a:extLst>
                </a:gridCol>
                <a:gridCol w="719276">
                  <a:extLst>
                    <a:ext uri="{9D8B030D-6E8A-4147-A177-3AD203B41FA5}">
                      <a16:colId xmlns:a16="http://schemas.microsoft.com/office/drawing/2014/main" val="2956661297"/>
                    </a:ext>
                  </a:extLst>
                </a:gridCol>
                <a:gridCol w="719276">
                  <a:extLst>
                    <a:ext uri="{9D8B030D-6E8A-4147-A177-3AD203B41FA5}">
                      <a16:colId xmlns:a16="http://schemas.microsoft.com/office/drawing/2014/main" val="1301928107"/>
                    </a:ext>
                  </a:extLst>
                </a:gridCol>
                <a:gridCol w="722720">
                  <a:extLst>
                    <a:ext uri="{9D8B030D-6E8A-4147-A177-3AD203B41FA5}">
                      <a16:colId xmlns:a16="http://schemas.microsoft.com/office/drawing/2014/main" val="3669041022"/>
                    </a:ext>
                  </a:extLst>
                </a:gridCol>
                <a:gridCol w="715832">
                  <a:extLst>
                    <a:ext uri="{9D8B030D-6E8A-4147-A177-3AD203B41FA5}">
                      <a16:colId xmlns:a16="http://schemas.microsoft.com/office/drawing/2014/main" val="2291799342"/>
                    </a:ext>
                  </a:extLst>
                </a:gridCol>
                <a:gridCol w="719276">
                  <a:extLst>
                    <a:ext uri="{9D8B030D-6E8A-4147-A177-3AD203B41FA5}">
                      <a16:colId xmlns:a16="http://schemas.microsoft.com/office/drawing/2014/main" val="1677837430"/>
                    </a:ext>
                  </a:extLst>
                </a:gridCol>
                <a:gridCol w="719276">
                  <a:extLst>
                    <a:ext uri="{9D8B030D-6E8A-4147-A177-3AD203B41FA5}">
                      <a16:colId xmlns:a16="http://schemas.microsoft.com/office/drawing/2014/main" val="3719792789"/>
                    </a:ext>
                  </a:extLst>
                </a:gridCol>
                <a:gridCol w="719276">
                  <a:extLst>
                    <a:ext uri="{9D8B030D-6E8A-4147-A177-3AD203B41FA5}">
                      <a16:colId xmlns:a16="http://schemas.microsoft.com/office/drawing/2014/main" val="4292484533"/>
                    </a:ext>
                  </a:extLst>
                </a:gridCol>
                <a:gridCol w="719276">
                  <a:extLst>
                    <a:ext uri="{9D8B030D-6E8A-4147-A177-3AD203B41FA5}">
                      <a16:colId xmlns:a16="http://schemas.microsoft.com/office/drawing/2014/main" val="2266510667"/>
                    </a:ext>
                  </a:extLst>
                </a:gridCol>
                <a:gridCol w="719276">
                  <a:extLst>
                    <a:ext uri="{9D8B030D-6E8A-4147-A177-3AD203B41FA5}">
                      <a16:colId xmlns:a16="http://schemas.microsoft.com/office/drawing/2014/main" val="1171767424"/>
                    </a:ext>
                  </a:extLst>
                </a:gridCol>
                <a:gridCol w="719276">
                  <a:extLst>
                    <a:ext uri="{9D8B030D-6E8A-4147-A177-3AD203B41FA5}">
                      <a16:colId xmlns:a16="http://schemas.microsoft.com/office/drawing/2014/main" val="494088741"/>
                    </a:ext>
                  </a:extLst>
                </a:gridCol>
                <a:gridCol w="719276">
                  <a:extLst>
                    <a:ext uri="{9D8B030D-6E8A-4147-A177-3AD203B41FA5}">
                      <a16:colId xmlns:a16="http://schemas.microsoft.com/office/drawing/2014/main" val="434337383"/>
                    </a:ext>
                  </a:extLst>
                </a:gridCol>
                <a:gridCol w="719276">
                  <a:extLst>
                    <a:ext uri="{9D8B030D-6E8A-4147-A177-3AD203B41FA5}">
                      <a16:colId xmlns:a16="http://schemas.microsoft.com/office/drawing/2014/main" val="853228682"/>
                    </a:ext>
                  </a:extLst>
                </a:gridCol>
                <a:gridCol w="719276">
                  <a:extLst>
                    <a:ext uri="{9D8B030D-6E8A-4147-A177-3AD203B41FA5}">
                      <a16:colId xmlns:a16="http://schemas.microsoft.com/office/drawing/2014/main" val="2254873339"/>
                    </a:ext>
                  </a:extLst>
                </a:gridCol>
                <a:gridCol w="719276">
                  <a:extLst>
                    <a:ext uri="{9D8B030D-6E8A-4147-A177-3AD203B41FA5}">
                      <a16:colId xmlns:a16="http://schemas.microsoft.com/office/drawing/2014/main" val="3797436115"/>
                    </a:ext>
                  </a:extLst>
                </a:gridCol>
                <a:gridCol w="719276">
                  <a:extLst>
                    <a:ext uri="{9D8B030D-6E8A-4147-A177-3AD203B41FA5}">
                      <a16:colId xmlns:a16="http://schemas.microsoft.com/office/drawing/2014/main" val="333930936"/>
                    </a:ext>
                  </a:extLst>
                </a:gridCol>
              </a:tblGrid>
              <a:tr h="370840">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lnR w="57150" cap="flat" cmpd="sng" algn="ctr">
                      <a:solidFill>
                        <a:schemeClr val="accent1">
                          <a:lumMod val="75000"/>
                        </a:schemeClr>
                      </a:solidFill>
                      <a:prstDash val="solid"/>
                      <a:round/>
                      <a:headEnd type="none" w="med" len="med"/>
                      <a:tailEnd type="none" w="med" len="med"/>
                    </a:lnR>
                  </a:tcPr>
                </a:tc>
                <a:tc>
                  <a:txBody>
                    <a:bodyPr/>
                    <a:lstStyle/>
                    <a:p>
                      <a:r>
                        <a:rPr lang="en-US" dirty="0"/>
                        <a:t>Oct</a:t>
                      </a:r>
                    </a:p>
                  </a:txBody>
                  <a:tcPr>
                    <a:lnL w="57150" cap="flat" cmpd="sng" algn="ctr">
                      <a:solidFill>
                        <a:schemeClr val="accent1">
                          <a:lumMod val="75000"/>
                        </a:schemeClr>
                      </a:solidFill>
                      <a:prstDash val="solid"/>
                      <a:round/>
                      <a:headEnd type="none" w="med" len="med"/>
                      <a:tailEnd type="none" w="med" len="med"/>
                    </a:lnL>
                  </a:tcPr>
                </a:tc>
                <a:tc>
                  <a:txBody>
                    <a:bodyPr/>
                    <a:lstStyle/>
                    <a:p>
                      <a:r>
                        <a:rPr lang="en-US" dirty="0"/>
                        <a:t>Nov</a:t>
                      </a:r>
                    </a:p>
                  </a:txBody>
                  <a:tcPr/>
                </a:tc>
                <a:tc>
                  <a:txBody>
                    <a:bodyPr/>
                    <a:lstStyle/>
                    <a:p>
                      <a:r>
                        <a:rPr lang="en-US" dirty="0"/>
                        <a:t>Dec</a:t>
                      </a:r>
                    </a:p>
                  </a:txBody>
                  <a:tcPr/>
                </a:tc>
                <a:tc>
                  <a:txBody>
                    <a:bodyPr/>
                    <a:lstStyle/>
                    <a:p>
                      <a:r>
                        <a:rPr lang="en-US" dirty="0"/>
                        <a:t>Jan</a:t>
                      </a:r>
                    </a:p>
                  </a:txBody>
                  <a:tcPr/>
                </a:tc>
                <a:tc>
                  <a:txBody>
                    <a:bodyPr/>
                    <a:lstStyle/>
                    <a:p>
                      <a:r>
                        <a:rPr lang="en-US" dirty="0"/>
                        <a:t>Feb</a:t>
                      </a:r>
                    </a:p>
                  </a:txBody>
                  <a:tcPr/>
                </a:tc>
                <a:tc>
                  <a:txBody>
                    <a:bodyPr/>
                    <a:lstStyle/>
                    <a:p>
                      <a:r>
                        <a:rPr lang="en-US" dirty="0"/>
                        <a:t>Mar</a:t>
                      </a:r>
                    </a:p>
                  </a:txBody>
                  <a:tcPr/>
                </a:tc>
                <a:tc>
                  <a:txBody>
                    <a:bodyPr/>
                    <a:lstStyle/>
                    <a:p>
                      <a:r>
                        <a:rPr lang="en-US" dirty="0"/>
                        <a:t>Apr</a:t>
                      </a:r>
                    </a:p>
                  </a:txBody>
                  <a:tcPr/>
                </a:tc>
                <a:tc>
                  <a:txBody>
                    <a:bodyPr/>
                    <a:lstStyle/>
                    <a:p>
                      <a:r>
                        <a:rPr lang="en-US" dirty="0"/>
                        <a:t>May</a:t>
                      </a:r>
                    </a:p>
                  </a:txBody>
                  <a:tcPr/>
                </a:tc>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tc>
                <a:extLst>
                  <a:ext uri="{0D108BD9-81ED-4DB2-BD59-A6C34878D82A}">
                    <a16:rowId xmlns:a16="http://schemas.microsoft.com/office/drawing/2014/main" val="3822526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1026058"/>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230498186"/>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solidFill>
                      <a:schemeClr val="accent6">
                        <a:tint val="40000"/>
                      </a:schemeClr>
                    </a:solidFill>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4621452"/>
                  </a:ext>
                </a:extLst>
              </a:tr>
            </a:tbl>
          </a:graphicData>
        </a:graphic>
      </p:graphicFrame>
      <p:sp>
        <p:nvSpPr>
          <p:cNvPr id="7" name="Arrow: Left-Right 6">
            <a:extLst>
              <a:ext uri="{FF2B5EF4-FFF2-40B4-BE49-F238E27FC236}">
                <a16:creationId xmlns:a16="http://schemas.microsoft.com/office/drawing/2014/main" id="{61A3ABC9-0690-451E-BED6-99A371950B05}"/>
              </a:ext>
            </a:extLst>
          </p:cNvPr>
          <p:cNvSpPr/>
          <p:nvPr/>
        </p:nvSpPr>
        <p:spPr>
          <a:xfrm>
            <a:off x="1034163" y="2696218"/>
            <a:ext cx="8553720" cy="396166"/>
          </a:xfrm>
          <a:prstGeom prst="lef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State fiscal year – July 1 to June 30</a:t>
            </a:r>
          </a:p>
        </p:txBody>
      </p:sp>
      <p:sp>
        <p:nvSpPr>
          <p:cNvPr id="9" name="TextBox 8">
            <a:extLst>
              <a:ext uri="{FF2B5EF4-FFF2-40B4-BE49-F238E27FC236}">
                <a16:creationId xmlns:a16="http://schemas.microsoft.com/office/drawing/2014/main" id="{3A6A8AD4-E2B7-435B-A72D-C862CF5B2817}"/>
              </a:ext>
            </a:extLst>
          </p:cNvPr>
          <p:cNvSpPr txBox="1"/>
          <p:nvPr/>
        </p:nvSpPr>
        <p:spPr>
          <a:xfrm>
            <a:off x="887767" y="4270143"/>
            <a:ext cx="10481273"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t>WIC is run through a state agency – Oregon Health Authority, Public Health Division – and must follow their fiscal processes and rules.  The WIC grant and contract match the state fiscal year </a:t>
            </a:r>
            <a:r>
              <a:rPr lang="en-US" sz="2000" b="1" dirty="0"/>
              <a:t>July 1 through June 30.</a:t>
            </a:r>
          </a:p>
        </p:txBody>
      </p:sp>
    </p:spTree>
    <p:extLst>
      <p:ext uri="{BB962C8B-B14F-4D97-AF65-F5344CB8AC3E}">
        <p14:creationId xmlns:p14="http://schemas.microsoft.com/office/powerpoint/2010/main" val="724148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1774-7B49-43D3-BB7E-90AA524AF7D5}"/>
              </a:ext>
            </a:extLst>
          </p:cNvPr>
          <p:cNvSpPr>
            <a:spLocks noGrp="1"/>
          </p:cNvSpPr>
          <p:nvPr>
            <p:ph type="title"/>
          </p:nvPr>
        </p:nvSpPr>
        <p:spPr>
          <a:xfrm>
            <a:off x="1451579" y="495719"/>
            <a:ext cx="9603275" cy="1049235"/>
          </a:xfrm>
        </p:spPr>
        <p:txBody>
          <a:bodyPr/>
          <a:lstStyle/>
          <a:p>
            <a:r>
              <a:rPr lang="en-US" cap="none" dirty="0"/>
              <a:t>Understanding the 2 types of WIC fiscal years</a:t>
            </a:r>
            <a:br>
              <a:rPr lang="en-US" cap="none" dirty="0"/>
            </a:br>
            <a:r>
              <a:rPr lang="en-US" cap="none" dirty="0"/>
              <a:t>“Federal Fiscal Year”</a:t>
            </a:r>
          </a:p>
        </p:txBody>
      </p:sp>
      <p:graphicFrame>
        <p:nvGraphicFramePr>
          <p:cNvPr id="6" name="Content Placeholder 5">
            <a:extLst>
              <a:ext uri="{FF2B5EF4-FFF2-40B4-BE49-F238E27FC236}">
                <a16:creationId xmlns:a16="http://schemas.microsoft.com/office/drawing/2014/main" id="{F4D1CE05-5294-4199-8158-C69D25A3DDAB}"/>
              </a:ext>
            </a:extLst>
          </p:cNvPr>
          <p:cNvGraphicFramePr>
            <a:graphicFrameLocks noGrp="1"/>
          </p:cNvGraphicFramePr>
          <p:nvPr>
            <p:ph idx="1"/>
          </p:nvPr>
        </p:nvGraphicFramePr>
        <p:xfrm>
          <a:off x="298880" y="1958897"/>
          <a:ext cx="11508416" cy="1483360"/>
        </p:xfrm>
        <a:graphic>
          <a:graphicData uri="http://schemas.openxmlformats.org/drawingml/2006/table">
            <a:tbl>
              <a:tblPr firstRow="1" bandRow="1">
                <a:tableStyleId>{93296810-A885-4BE3-A3E7-6D5BEEA58F35}</a:tableStyleId>
              </a:tblPr>
              <a:tblGrid>
                <a:gridCol w="719276">
                  <a:extLst>
                    <a:ext uri="{9D8B030D-6E8A-4147-A177-3AD203B41FA5}">
                      <a16:colId xmlns:a16="http://schemas.microsoft.com/office/drawing/2014/main" val="3748790801"/>
                    </a:ext>
                  </a:extLst>
                </a:gridCol>
                <a:gridCol w="719276">
                  <a:extLst>
                    <a:ext uri="{9D8B030D-6E8A-4147-A177-3AD203B41FA5}">
                      <a16:colId xmlns:a16="http://schemas.microsoft.com/office/drawing/2014/main" val="2956661297"/>
                    </a:ext>
                  </a:extLst>
                </a:gridCol>
                <a:gridCol w="719276">
                  <a:extLst>
                    <a:ext uri="{9D8B030D-6E8A-4147-A177-3AD203B41FA5}">
                      <a16:colId xmlns:a16="http://schemas.microsoft.com/office/drawing/2014/main" val="1301928107"/>
                    </a:ext>
                  </a:extLst>
                </a:gridCol>
                <a:gridCol w="719276">
                  <a:extLst>
                    <a:ext uri="{9D8B030D-6E8A-4147-A177-3AD203B41FA5}">
                      <a16:colId xmlns:a16="http://schemas.microsoft.com/office/drawing/2014/main" val="3669041022"/>
                    </a:ext>
                  </a:extLst>
                </a:gridCol>
                <a:gridCol w="719276">
                  <a:extLst>
                    <a:ext uri="{9D8B030D-6E8A-4147-A177-3AD203B41FA5}">
                      <a16:colId xmlns:a16="http://schemas.microsoft.com/office/drawing/2014/main" val="2291799342"/>
                    </a:ext>
                  </a:extLst>
                </a:gridCol>
                <a:gridCol w="719276">
                  <a:extLst>
                    <a:ext uri="{9D8B030D-6E8A-4147-A177-3AD203B41FA5}">
                      <a16:colId xmlns:a16="http://schemas.microsoft.com/office/drawing/2014/main" val="1677837430"/>
                    </a:ext>
                  </a:extLst>
                </a:gridCol>
                <a:gridCol w="719276">
                  <a:extLst>
                    <a:ext uri="{9D8B030D-6E8A-4147-A177-3AD203B41FA5}">
                      <a16:colId xmlns:a16="http://schemas.microsoft.com/office/drawing/2014/main" val="3719792789"/>
                    </a:ext>
                  </a:extLst>
                </a:gridCol>
                <a:gridCol w="719276">
                  <a:extLst>
                    <a:ext uri="{9D8B030D-6E8A-4147-A177-3AD203B41FA5}">
                      <a16:colId xmlns:a16="http://schemas.microsoft.com/office/drawing/2014/main" val="4292484533"/>
                    </a:ext>
                  </a:extLst>
                </a:gridCol>
                <a:gridCol w="719276">
                  <a:extLst>
                    <a:ext uri="{9D8B030D-6E8A-4147-A177-3AD203B41FA5}">
                      <a16:colId xmlns:a16="http://schemas.microsoft.com/office/drawing/2014/main" val="2266510667"/>
                    </a:ext>
                  </a:extLst>
                </a:gridCol>
                <a:gridCol w="719276">
                  <a:extLst>
                    <a:ext uri="{9D8B030D-6E8A-4147-A177-3AD203B41FA5}">
                      <a16:colId xmlns:a16="http://schemas.microsoft.com/office/drawing/2014/main" val="1171767424"/>
                    </a:ext>
                  </a:extLst>
                </a:gridCol>
                <a:gridCol w="719276">
                  <a:extLst>
                    <a:ext uri="{9D8B030D-6E8A-4147-A177-3AD203B41FA5}">
                      <a16:colId xmlns:a16="http://schemas.microsoft.com/office/drawing/2014/main" val="494088741"/>
                    </a:ext>
                  </a:extLst>
                </a:gridCol>
                <a:gridCol w="719276">
                  <a:extLst>
                    <a:ext uri="{9D8B030D-6E8A-4147-A177-3AD203B41FA5}">
                      <a16:colId xmlns:a16="http://schemas.microsoft.com/office/drawing/2014/main" val="434337383"/>
                    </a:ext>
                  </a:extLst>
                </a:gridCol>
                <a:gridCol w="719276">
                  <a:extLst>
                    <a:ext uri="{9D8B030D-6E8A-4147-A177-3AD203B41FA5}">
                      <a16:colId xmlns:a16="http://schemas.microsoft.com/office/drawing/2014/main" val="853228682"/>
                    </a:ext>
                  </a:extLst>
                </a:gridCol>
                <a:gridCol w="719276">
                  <a:extLst>
                    <a:ext uri="{9D8B030D-6E8A-4147-A177-3AD203B41FA5}">
                      <a16:colId xmlns:a16="http://schemas.microsoft.com/office/drawing/2014/main" val="2254873339"/>
                    </a:ext>
                  </a:extLst>
                </a:gridCol>
                <a:gridCol w="719276">
                  <a:extLst>
                    <a:ext uri="{9D8B030D-6E8A-4147-A177-3AD203B41FA5}">
                      <a16:colId xmlns:a16="http://schemas.microsoft.com/office/drawing/2014/main" val="3797436115"/>
                    </a:ext>
                  </a:extLst>
                </a:gridCol>
                <a:gridCol w="719276">
                  <a:extLst>
                    <a:ext uri="{9D8B030D-6E8A-4147-A177-3AD203B41FA5}">
                      <a16:colId xmlns:a16="http://schemas.microsoft.com/office/drawing/2014/main" val="333930936"/>
                    </a:ext>
                  </a:extLst>
                </a:gridCol>
              </a:tblGrid>
              <a:tr h="370840">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lnR w="57150" cap="flat" cmpd="sng" algn="ctr">
                      <a:solidFill>
                        <a:schemeClr val="accent1">
                          <a:lumMod val="75000"/>
                        </a:schemeClr>
                      </a:solidFill>
                      <a:prstDash val="solid"/>
                      <a:round/>
                      <a:headEnd type="none" w="med" len="med"/>
                      <a:tailEnd type="none" w="med" len="med"/>
                    </a:lnR>
                  </a:tcPr>
                </a:tc>
                <a:tc>
                  <a:txBody>
                    <a:bodyPr/>
                    <a:lstStyle/>
                    <a:p>
                      <a:r>
                        <a:rPr lang="en-US" dirty="0"/>
                        <a:t>Oct</a:t>
                      </a:r>
                    </a:p>
                  </a:txBody>
                  <a:tcPr>
                    <a:lnL w="57150" cap="flat" cmpd="sng" algn="ctr">
                      <a:solidFill>
                        <a:schemeClr val="accent1">
                          <a:lumMod val="75000"/>
                        </a:schemeClr>
                      </a:solidFill>
                      <a:prstDash val="solid"/>
                      <a:round/>
                      <a:headEnd type="none" w="med" len="med"/>
                      <a:tailEnd type="none" w="med" len="med"/>
                    </a:lnL>
                  </a:tcPr>
                </a:tc>
                <a:tc>
                  <a:txBody>
                    <a:bodyPr/>
                    <a:lstStyle/>
                    <a:p>
                      <a:r>
                        <a:rPr lang="en-US" dirty="0"/>
                        <a:t>Nov</a:t>
                      </a:r>
                    </a:p>
                  </a:txBody>
                  <a:tcPr/>
                </a:tc>
                <a:tc>
                  <a:txBody>
                    <a:bodyPr/>
                    <a:lstStyle/>
                    <a:p>
                      <a:r>
                        <a:rPr lang="en-US" dirty="0"/>
                        <a:t>Dec</a:t>
                      </a:r>
                    </a:p>
                  </a:txBody>
                  <a:tcPr/>
                </a:tc>
                <a:tc>
                  <a:txBody>
                    <a:bodyPr/>
                    <a:lstStyle/>
                    <a:p>
                      <a:r>
                        <a:rPr lang="en-US" dirty="0"/>
                        <a:t>Jan</a:t>
                      </a:r>
                    </a:p>
                  </a:txBody>
                  <a:tcPr/>
                </a:tc>
                <a:tc>
                  <a:txBody>
                    <a:bodyPr/>
                    <a:lstStyle/>
                    <a:p>
                      <a:r>
                        <a:rPr lang="en-US" dirty="0"/>
                        <a:t>Feb</a:t>
                      </a:r>
                    </a:p>
                  </a:txBody>
                  <a:tcPr/>
                </a:tc>
                <a:tc>
                  <a:txBody>
                    <a:bodyPr/>
                    <a:lstStyle/>
                    <a:p>
                      <a:r>
                        <a:rPr lang="en-US" dirty="0"/>
                        <a:t>Mar</a:t>
                      </a:r>
                    </a:p>
                  </a:txBody>
                  <a:tcPr/>
                </a:tc>
                <a:tc>
                  <a:txBody>
                    <a:bodyPr/>
                    <a:lstStyle/>
                    <a:p>
                      <a:r>
                        <a:rPr lang="en-US" dirty="0"/>
                        <a:t>Apr</a:t>
                      </a:r>
                    </a:p>
                  </a:txBody>
                  <a:tcPr/>
                </a:tc>
                <a:tc>
                  <a:txBody>
                    <a:bodyPr/>
                    <a:lstStyle/>
                    <a:p>
                      <a:r>
                        <a:rPr lang="en-US" dirty="0"/>
                        <a:t>May</a:t>
                      </a:r>
                    </a:p>
                  </a:txBody>
                  <a:tcPr/>
                </a:tc>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tc>
                <a:extLst>
                  <a:ext uri="{0D108BD9-81ED-4DB2-BD59-A6C34878D82A}">
                    <a16:rowId xmlns:a16="http://schemas.microsoft.com/office/drawing/2014/main" val="3822526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1026058"/>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230498186"/>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4621452"/>
                  </a:ext>
                </a:extLst>
              </a:tr>
            </a:tbl>
          </a:graphicData>
        </a:graphic>
      </p:graphicFrame>
      <p:sp>
        <p:nvSpPr>
          <p:cNvPr id="8" name="Arrow: Left-Right 7">
            <a:extLst>
              <a:ext uri="{FF2B5EF4-FFF2-40B4-BE49-F238E27FC236}">
                <a16:creationId xmlns:a16="http://schemas.microsoft.com/office/drawing/2014/main" id="{12E665DA-EE10-4E31-832E-9C55F0123F66}"/>
              </a:ext>
            </a:extLst>
          </p:cNvPr>
          <p:cNvSpPr/>
          <p:nvPr/>
        </p:nvSpPr>
        <p:spPr>
          <a:xfrm>
            <a:off x="3191534" y="2736137"/>
            <a:ext cx="8617936" cy="396166"/>
          </a:xfrm>
          <a:prstGeom prst="lef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Federal fiscal year – October 1 to September 30</a:t>
            </a:r>
          </a:p>
        </p:txBody>
      </p:sp>
      <p:sp>
        <p:nvSpPr>
          <p:cNvPr id="9" name="TextBox 8">
            <a:extLst>
              <a:ext uri="{FF2B5EF4-FFF2-40B4-BE49-F238E27FC236}">
                <a16:creationId xmlns:a16="http://schemas.microsoft.com/office/drawing/2014/main" id="{3A6A8AD4-E2B7-435B-A72D-C862CF5B2817}"/>
              </a:ext>
            </a:extLst>
          </p:cNvPr>
          <p:cNvSpPr txBox="1"/>
          <p:nvPr/>
        </p:nvSpPr>
        <p:spPr>
          <a:xfrm>
            <a:off x="887767" y="4270143"/>
            <a:ext cx="10167087"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t>WIC is funded through a federal agency – US Department of Agriculture, Food and Nutrition Services – and must spend our annual grant within the federal fiscal year </a:t>
            </a:r>
            <a:r>
              <a:rPr lang="en-US" sz="2000" b="1" dirty="0"/>
              <a:t>October 1 through September 30.</a:t>
            </a:r>
          </a:p>
        </p:txBody>
      </p:sp>
    </p:spTree>
    <p:extLst>
      <p:ext uri="{BB962C8B-B14F-4D97-AF65-F5344CB8AC3E}">
        <p14:creationId xmlns:p14="http://schemas.microsoft.com/office/powerpoint/2010/main" val="1290270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1774-7B49-43D3-BB7E-90AA524AF7D5}"/>
              </a:ext>
            </a:extLst>
          </p:cNvPr>
          <p:cNvSpPr>
            <a:spLocks noGrp="1"/>
          </p:cNvSpPr>
          <p:nvPr>
            <p:ph type="title"/>
          </p:nvPr>
        </p:nvSpPr>
        <p:spPr>
          <a:xfrm>
            <a:off x="1451579" y="541001"/>
            <a:ext cx="9603275" cy="1049235"/>
          </a:xfrm>
        </p:spPr>
        <p:txBody>
          <a:bodyPr/>
          <a:lstStyle/>
          <a:p>
            <a:r>
              <a:rPr lang="en-US" cap="none" dirty="0"/>
              <a:t>Understanding the 2 types of WIC fiscal years</a:t>
            </a:r>
            <a:br>
              <a:rPr lang="en-US" cap="none" dirty="0"/>
            </a:br>
            <a:r>
              <a:rPr lang="en-US" cap="none" dirty="0"/>
              <a:t>“State and Federal Fiscal Year Overlap” </a:t>
            </a:r>
          </a:p>
        </p:txBody>
      </p:sp>
      <p:graphicFrame>
        <p:nvGraphicFramePr>
          <p:cNvPr id="6" name="Content Placeholder 5">
            <a:extLst>
              <a:ext uri="{FF2B5EF4-FFF2-40B4-BE49-F238E27FC236}">
                <a16:creationId xmlns:a16="http://schemas.microsoft.com/office/drawing/2014/main" id="{F4D1CE05-5294-4199-8158-C69D25A3DDAB}"/>
              </a:ext>
            </a:extLst>
          </p:cNvPr>
          <p:cNvGraphicFramePr>
            <a:graphicFrameLocks noGrp="1"/>
          </p:cNvGraphicFramePr>
          <p:nvPr>
            <p:ph idx="1"/>
          </p:nvPr>
        </p:nvGraphicFramePr>
        <p:xfrm>
          <a:off x="298879" y="1958897"/>
          <a:ext cx="11579936" cy="1854200"/>
        </p:xfrm>
        <a:graphic>
          <a:graphicData uri="http://schemas.openxmlformats.org/drawingml/2006/table">
            <a:tbl>
              <a:tblPr firstRow="1" bandRow="1">
                <a:tableStyleId>{93296810-A885-4BE3-A3E7-6D5BEEA58F35}</a:tableStyleId>
              </a:tblPr>
              <a:tblGrid>
                <a:gridCol w="723746">
                  <a:extLst>
                    <a:ext uri="{9D8B030D-6E8A-4147-A177-3AD203B41FA5}">
                      <a16:colId xmlns:a16="http://schemas.microsoft.com/office/drawing/2014/main" val="3748790801"/>
                    </a:ext>
                  </a:extLst>
                </a:gridCol>
                <a:gridCol w="723746">
                  <a:extLst>
                    <a:ext uri="{9D8B030D-6E8A-4147-A177-3AD203B41FA5}">
                      <a16:colId xmlns:a16="http://schemas.microsoft.com/office/drawing/2014/main" val="2956661297"/>
                    </a:ext>
                  </a:extLst>
                </a:gridCol>
                <a:gridCol w="723746">
                  <a:extLst>
                    <a:ext uri="{9D8B030D-6E8A-4147-A177-3AD203B41FA5}">
                      <a16:colId xmlns:a16="http://schemas.microsoft.com/office/drawing/2014/main" val="1301928107"/>
                    </a:ext>
                  </a:extLst>
                </a:gridCol>
                <a:gridCol w="723746">
                  <a:extLst>
                    <a:ext uri="{9D8B030D-6E8A-4147-A177-3AD203B41FA5}">
                      <a16:colId xmlns:a16="http://schemas.microsoft.com/office/drawing/2014/main" val="3669041022"/>
                    </a:ext>
                  </a:extLst>
                </a:gridCol>
                <a:gridCol w="723746">
                  <a:extLst>
                    <a:ext uri="{9D8B030D-6E8A-4147-A177-3AD203B41FA5}">
                      <a16:colId xmlns:a16="http://schemas.microsoft.com/office/drawing/2014/main" val="2291799342"/>
                    </a:ext>
                  </a:extLst>
                </a:gridCol>
                <a:gridCol w="723746">
                  <a:extLst>
                    <a:ext uri="{9D8B030D-6E8A-4147-A177-3AD203B41FA5}">
                      <a16:colId xmlns:a16="http://schemas.microsoft.com/office/drawing/2014/main" val="1677837430"/>
                    </a:ext>
                  </a:extLst>
                </a:gridCol>
                <a:gridCol w="723746">
                  <a:extLst>
                    <a:ext uri="{9D8B030D-6E8A-4147-A177-3AD203B41FA5}">
                      <a16:colId xmlns:a16="http://schemas.microsoft.com/office/drawing/2014/main" val="3719792789"/>
                    </a:ext>
                  </a:extLst>
                </a:gridCol>
                <a:gridCol w="723746">
                  <a:extLst>
                    <a:ext uri="{9D8B030D-6E8A-4147-A177-3AD203B41FA5}">
                      <a16:colId xmlns:a16="http://schemas.microsoft.com/office/drawing/2014/main" val="4292484533"/>
                    </a:ext>
                  </a:extLst>
                </a:gridCol>
                <a:gridCol w="723746">
                  <a:extLst>
                    <a:ext uri="{9D8B030D-6E8A-4147-A177-3AD203B41FA5}">
                      <a16:colId xmlns:a16="http://schemas.microsoft.com/office/drawing/2014/main" val="2266510667"/>
                    </a:ext>
                  </a:extLst>
                </a:gridCol>
                <a:gridCol w="723746">
                  <a:extLst>
                    <a:ext uri="{9D8B030D-6E8A-4147-A177-3AD203B41FA5}">
                      <a16:colId xmlns:a16="http://schemas.microsoft.com/office/drawing/2014/main" val="1171767424"/>
                    </a:ext>
                  </a:extLst>
                </a:gridCol>
                <a:gridCol w="723746">
                  <a:extLst>
                    <a:ext uri="{9D8B030D-6E8A-4147-A177-3AD203B41FA5}">
                      <a16:colId xmlns:a16="http://schemas.microsoft.com/office/drawing/2014/main" val="494088741"/>
                    </a:ext>
                  </a:extLst>
                </a:gridCol>
                <a:gridCol w="723746">
                  <a:extLst>
                    <a:ext uri="{9D8B030D-6E8A-4147-A177-3AD203B41FA5}">
                      <a16:colId xmlns:a16="http://schemas.microsoft.com/office/drawing/2014/main" val="434337383"/>
                    </a:ext>
                  </a:extLst>
                </a:gridCol>
                <a:gridCol w="723746">
                  <a:extLst>
                    <a:ext uri="{9D8B030D-6E8A-4147-A177-3AD203B41FA5}">
                      <a16:colId xmlns:a16="http://schemas.microsoft.com/office/drawing/2014/main" val="853228682"/>
                    </a:ext>
                  </a:extLst>
                </a:gridCol>
                <a:gridCol w="723746">
                  <a:extLst>
                    <a:ext uri="{9D8B030D-6E8A-4147-A177-3AD203B41FA5}">
                      <a16:colId xmlns:a16="http://schemas.microsoft.com/office/drawing/2014/main" val="2254873339"/>
                    </a:ext>
                  </a:extLst>
                </a:gridCol>
                <a:gridCol w="723746">
                  <a:extLst>
                    <a:ext uri="{9D8B030D-6E8A-4147-A177-3AD203B41FA5}">
                      <a16:colId xmlns:a16="http://schemas.microsoft.com/office/drawing/2014/main" val="3797436115"/>
                    </a:ext>
                  </a:extLst>
                </a:gridCol>
                <a:gridCol w="723746">
                  <a:extLst>
                    <a:ext uri="{9D8B030D-6E8A-4147-A177-3AD203B41FA5}">
                      <a16:colId xmlns:a16="http://schemas.microsoft.com/office/drawing/2014/main" val="333930936"/>
                    </a:ext>
                  </a:extLst>
                </a:gridCol>
              </a:tblGrid>
              <a:tr h="370840">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lnR w="57150" cap="flat" cmpd="sng" algn="ctr">
                      <a:solidFill>
                        <a:schemeClr val="accent1">
                          <a:lumMod val="75000"/>
                        </a:schemeClr>
                      </a:solidFill>
                      <a:prstDash val="solid"/>
                      <a:round/>
                      <a:headEnd type="none" w="med" len="med"/>
                      <a:tailEnd type="none" w="med" len="med"/>
                    </a:lnR>
                  </a:tcPr>
                </a:tc>
                <a:tc>
                  <a:txBody>
                    <a:bodyPr/>
                    <a:lstStyle/>
                    <a:p>
                      <a:r>
                        <a:rPr lang="en-US" dirty="0"/>
                        <a:t>Oct</a:t>
                      </a:r>
                    </a:p>
                  </a:txBody>
                  <a:tcPr>
                    <a:lnL w="57150" cap="flat" cmpd="sng" algn="ctr">
                      <a:solidFill>
                        <a:schemeClr val="accent1">
                          <a:lumMod val="75000"/>
                        </a:schemeClr>
                      </a:solidFill>
                      <a:prstDash val="solid"/>
                      <a:round/>
                      <a:headEnd type="none" w="med" len="med"/>
                      <a:tailEnd type="none" w="med" len="med"/>
                    </a:lnL>
                  </a:tcPr>
                </a:tc>
                <a:tc>
                  <a:txBody>
                    <a:bodyPr/>
                    <a:lstStyle/>
                    <a:p>
                      <a:r>
                        <a:rPr lang="en-US" dirty="0"/>
                        <a:t>Nov</a:t>
                      </a:r>
                    </a:p>
                  </a:txBody>
                  <a:tcPr/>
                </a:tc>
                <a:tc>
                  <a:txBody>
                    <a:bodyPr/>
                    <a:lstStyle/>
                    <a:p>
                      <a:r>
                        <a:rPr lang="en-US" dirty="0"/>
                        <a:t>Dec</a:t>
                      </a:r>
                    </a:p>
                  </a:txBody>
                  <a:tcPr/>
                </a:tc>
                <a:tc>
                  <a:txBody>
                    <a:bodyPr/>
                    <a:lstStyle/>
                    <a:p>
                      <a:r>
                        <a:rPr lang="en-US" dirty="0"/>
                        <a:t>Jan</a:t>
                      </a:r>
                    </a:p>
                  </a:txBody>
                  <a:tcPr/>
                </a:tc>
                <a:tc>
                  <a:txBody>
                    <a:bodyPr/>
                    <a:lstStyle/>
                    <a:p>
                      <a:r>
                        <a:rPr lang="en-US" dirty="0"/>
                        <a:t>Feb</a:t>
                      </a:r>
                    </a:p>
                  </a:txBody>
                  <a:tcPr/>
                </a:tc>
                <a:tc>
                  <a:txBody>
                    <a:bodyPr/>
                    <a:lstStyle/>
                    <a:p>
                      <a:r>
                        <a:rPr lang="en-US" dirty="0"/>
                        <a:t>Mar</a:t>
                      </a:r>
                    </a:p>
                  </a:txBody>
                  <a:tcPr/>
                </a:tc>
                <a:tc>
                  <a:txBody>
                    <a:bodyPr/>
                    <a:lstStyle/>
                    <a:p>
                      <a:r>
                        <a:rPr lang="en-US" dirty="0"/>
                        <a:t>Apr</a:t>
                      </a:r>
                    </a:p>
                  </a:txBody>
                  <a:tcPr/>
                </a:tc>
                <a:tc>
                  <a:txBody>
                    <a:bodyPr/>
                    <a:lstStyle/>
                    <a:p>
                      <a:r>
                        <a:rPr lang="en-US" dirty="0"/>
                        <a:t>May</a:t>
                      </a:r>
                    </a:p>
                  </a:txBody>
                  <a:tcPr/>
                </a:tc>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tc>
                <a:extLst>
                  <a:ext uri="{0D108BD9-81ED-4DB2-BD59-A6C34878D82A}">
                    <a16:rowId xmlns:a16="http://schemas.microsoft.com/office/drawing/2014/main" val="3822526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1026058"/>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sz="1200" b="1" kern="1200" dirty="0">
                        <a:solidFill>
                          <a:schemeClr val="tx1"/>
                        </a:solidFill>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2230498186"/>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4621452"/>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893229322"/>
                  </a:ext>
                </a:extLst>
              </a:tr>
            </a:tbl>
          </a:graphicData>
        </a:graphic>
      </p:graphicFrame>
      <p:sp>
        <p:nvSpPr>
          <p:cNvPr id="7" name="Arrow: Left-Right 6">
            <a:extLst>
              <a:ext uri="{FF2B5EF4-FFF2-40B4-BE49-F238E27FC236}">
                <a16:creationId xmlns:a16="http://schemas.microsoft.com/office/drawing/2014/main" id="{61A3ABC9-0690-451E-BED6-99A371950B05}"/>
              </a:ext>
            </a:extLst>
          </p:cNvPr>
          <p:cNvSpPr/>
          <p:nvPr/>
        </p:nvSpPr>
        <p:spPr>
          <a:xfrm>
            <a:off x="1034163" y="2696218"/>
            <a:ext cx="8553720" cy="396166"/>
          </a:xfrm>
          <a:prstGeom prst="lef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State fiscal year – July 1 to June 30</a:t>
            </a:r>
          </a:p>
        </p:txBody>
      </p:sp>
      <p:sp>
        <p:nvSpPr>
          <p:cNvPr id="8" name="Arrow: Left-Right 7">
            <a:extLst>
              <a:ext uri="{FF2B5EF4-FFF2-40B4-BE49-F238E27FC236}">
                <a16:creationId xmlns:a16="http://schemas.microsoft.com/office/drawing/2014/main" id="{12E665DA-EE10-4E31-832E-9C55F0123F66}"/>
              </a:ext>
            </a:extLst>
          </p:cNvPr>
          <p:cNvSpPr/>
          <p:nvPr/>
        </p:nvSpPr>
        <p:spPr>
          <a:xfrm>
            <a:off x="3191534" y="3071417"/>
            <a:ext cx="8617936" cy="396166"/>
          </a:xfrm>
          <a:prstGeom prst="lef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New federal fiscal year – October 1 to September 30</a:t>
            </a:r>
          </a:p>
        </p:txBody>
      </p:sp>
      <p:sp>
        <p:nvSpPr>
          <p:cNvPr id="9" name="TextBox 8">
            <a:extLst>
              <a:ext uri="{FF2B5EF4-FFF2-40B4-BE49-F238E27FC236}">
                <a16:creationId xmlns:a16="http://schemas.microsoft.com/office/drawing/2014/main" id="{3A6A8AD4-E2B7-435B-A72D-C862CF5B2817}"/>
              </a:ext>
            </a:extLst>
          </p:cNvPr>
          <p:cNvSpPr txBox="1"/>
          <p:nvPr/>
        </p:nvSpPr>
        <p:spPr>
          <a:xfrm>
            <a:off x="887767" y="4270143"/>
            <a:ext cx="10167087" cy="1477328"/>
          </a:xfrm>
          <a:prstGeom prst="rect">
            <a:avLst/>
          </a:prstGeom>
          <a:noFill/>
        </p:spPr>
        <p:txBody>
          <a:bodyPr wrap="square" rtlCol="0">
            <a:spAutoFit/>
          </a:bodyPr>
          <a:lstStyle/>
          <a:p>
            <a:pPr marL="285750" indent="-285750">
              <a:buFont typeface="Arial" panose="020B0604020202020204" pitchFamily="34" charset="0"/>
              <a:buChar char="•"/>
            </a:pPr>
            <a:r>
              <a:rPr lang="en-US" dirty="0"/>
              <a:t>This leaves a </a:t>
            </a:r>
            <a:r>
              <a:rPr lang="en-US" b="1" dirty="0">
                <a:solidFill>
                  <a:srgbClr val="FF0000"/>
                </a:solidFill>
              </a:rPr>
              <a:t>3 month overlap </a:t>
            </a:r>
            <a:r>
              <a:rPr lang="en-US" dirty="0"/>
              <a:t>from July 1 through September 30.</a:t>
            </a:r>
          </a:p>
          <a:p>
            <a:pPr marL="285750" indent="-285750">
              <a:buFont typeface="Arial" panose="020B0604020202020204" pitchFamily="34" charset="0"/>
              <a:buChar char="•"/>
            </a:pPr>
            <a:r>
              <a:rPr lang="en-US" dirty="0"/>
              <a:t>Funds from one federal fiscal year cannot be used in the next federal fiscal year.</a:t>
            </a:r>
          </a:p>
          <a:p>
            <a:pPr marL="285750" indent="-285750">
              <a:buFont typeface="Arial" panose="020B0604020202020204" pitchFamily="34" charset="0"/>
              <a:buChar char="•"/>
            </a:pPr>
            <a:r>
              <a:rPr lang="en-US" dirty="0"/>
              <a:t>In order to close out the books for the federal fiscal year, funds from July 1through September 30 (1</a:t>
            </a:r>
            <a:r>
              <a:rPr lang="en-US" baseline="30000" dirty="0"/>
              <a:t>st</a:t>
            </a:r>
            <a:r>
              <a:rPr lang="en-US" dirty="0"/>
              <a:t> quarter) of the state fiscal year have to be spent in that quarter and cannot roll-over to the next federal fiscal year.</a:t>
            </a:r>
          </a:p>
        </p:txBody>
      </p:sp>
      <p:sp>
        <p:nvSpPr>
          <p:cNvPr id="11" name="Left Brace 10">
            <a:extLst>
              <a:ext uri="{FF2B5EF4-FFF2-40B4-BE49-F238E27FC236}">
                <a16:creationId xmlns:a16="http://schemas.microsoft.com/office/drawing/2014/main" id="{89C90EFD-4F51-4C2E-87E1-587310EAF0AF}"/>
              </a:ext>
            </a:extLst>
          </p:cNvPr>
          <p:cNvSpPr/>
          <p:nvPr/>
        </p:nvSpPr>
        <p:spPr>
          <a:xfrm rot="5400000">
            <a:off x="10580656" y="1829519"/>
            <a:ext cx="396165" cy="2061463"/>
          </a:xfrm>
          <a:prstGeom prst="leftBrace">
            <a:avLst>
              <a:gd name="adj1" fmla="val 16620"/>
              <a:gd name="adj2" fmla="val 51471"/>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8CAD5D3D-EA1E-4191-B50D-BD102B2B5240}"/>
              </a:ext>
            </a:extLst>
          </p:cNvPr>
          <p:cNvSpPr txBox="1"/>
          <p:nvPr/>
        </p:nvSpPr>
        <p:spPr>
          <a:xfrm>
            <a:off x="10310725" y="2310800"/>
            <a:ext cx="1046633" cy="369332"/>
          </a:xfrm>
          <a:prstGeom prst="rect">
            <a:avLst/>
          </a:prstGeom>
          <a:noFill/>
        </p:spPr>
        <p:txBody>
          <a:bodyPr wrap="none" rtlCol="0">
            <a:spAutoFit/>
          </a:bodyPr>
          <a:lstStyle/>
          <a:p>
            <a:r>
              <a:rPr lang="en-US" b="1" dirty="0">
                <a:solidFill>
                  <a:srgbClr val="FF0000"/>
                </a:solidFill>
              </a:rPr>
              <a:t>Overlap</a:t>
            </a:r>
          </a:p>
        </p:txBody>
      </p:sp>
      <p:pic>
        <p:nvPicPr>
          <p:cNvPr id="13" name="Picture 12">
            <a:extLst>
              <a:ext uri="{FF2B5EF4-FFF2-40B4-BE49-F238E27FC236}">
                <a16:creationId xmlns:a16="http://schemas.microsoft.com/office/drawing/2014/main" id="{0D068DE4-6E61-4E95-A78E-C96B3FCFD054}"/>
              </a:ext>
            </a:extLst>
          </p:cNvPr>
          <p:cNvPicPr>
            <a:picLocks noChangeAspect="1"/>
          </p:cNvPicPr>
          <p:nvPr/>
        </p:nvPicPr>
        <p:blipFill>
          <a:blip r:embed="rId2"/>
          <a:stretch>
            <a:fillRect/>
          </a:stretch>
        </p:blipFill>
        <p:spPr>
          <a:xfrm>
            <a:off x="1024983" y="3392847"/>
            <a:ext cx="2097206" cy="414564"/>
          </a:xfrm>
          <a:prstGeom prst="rect">
            <a:avLst/>
          </a:prstGeom>
        </p:spPr>
      </p:pic>
      <p:pic>
        <p:nvPicPr>
          <p:cNvPr id="15" name="Picture 14">
            <a:extLst>
              <a:ext uri="{FF2B5EF4-FFF2-40B4-BE49-F238E27FC236}">
                <a16:creationId xmlns:a16="http://schemas.microsoft.com/office/drawing/2014/main" id="{76EBCC2E-795A-42B5-BE2F-84A8A97B6644}"/>
              </a:ext>
            </a:extLst>
          </p:cNvPr>
          <p:cNvPicPr>
            <a:picLocks noChangeAspect="1"/>
          </p:cNvPicPr>
          <p:nvPr/>
        </p:nvPicPr>
        <p:blipFill>
          <a:blip r:embed="rId3"/>
          <a:stretch>
            <a:fillRect/>
          </a:stretch>
        </p:blipFill>
        <p:spPr>
          <a:xfrm>
            <a:off x="1500512" y="3030155"/>
            <a:ext cx="1146147" cy="493819"/>
          </a:xfrm>
          <a:prstGeom prst="rect">
            <a:avLst/>
          </a:prstGeom>
        </p:spPr>
      </p:pic>
    </p:spTree>
    <p:extLst>
      <p:ext uri="{BB962C8B-B14F-4D97-AF65-F5344CB8AC3E}">
        <p14:creationId xmlns:p14="http://schemas.microsoft.com/office/powerpoint/2010/main" val="3015074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A7FFE-518C-4997-99F9-4312C3C471C0}"/>
              </a:ext>
            </a:extLst>
          </p:cNvPr>
          <p:cNvSpPr>
            <a:spLocks noGrp="1"/>
          </p:cNvSpPr>
          <p:nvPr>
            <p:ph type="title"/>
          </p:nvPr>
        </p:nvSpPr>
        <p:spPr>
          <a:xfrm>
            <a:off x="1451579" y="804519"/>
            <a:ext cx="9603275" cy="1049235"/>
          </a:xfrm>
        </p:spPr>
        <p:txBody>
          <a:bodyPr>
            <a:noAutofit/>
          </a:bodyPr>
          <a:lstStyle/>
          <a:p>
            <a:r>
              <a:rPr lang="en-US" cap="none" dirty="0"/>
              <a:t>Quarterly revenue and expense reports</a:t>
            </a:r>
          </a:p>
        </p:txBody>
      </p:sp>
      <p:graphicFrame>
        <p:nvGraphicFramePr>
          <p:cNvPr id="5" name="Content Placeholder 2">
            <a:extLst>
              <a:ext uri="{FF2B5EF4-FFF2-40B4-BE49-F238E27FC236}">
                <a16:creationId xmlns:a16="http://schemas.microsoft.com/office/drawing/2014/main" id="{3B9FBB2C-C125-46C9-B1D5-564E0D58B033}"/>
              </a:ext>
            </a:extLst>
          </p:cNvPr>
          <p:cNvGraphicFramePr>
            <a:graphicFrameLocks noGrp="1"/>
          </p:cNvGraphicFramePr>
          <p:nvPr>
            <p:ph idx="1"/>
            <p:extLst>
              <p:ext uri="{D42A27DB-BD31-4B8C-83A1-F6EECF244321}">
                <p14:modId xmlns:p14="http://schemas.microsoft.com/office/powerpoint/2010/main" val="1340175564"/>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5438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LSHAPE_TB_00000000000000000000000000000000_ScaleContainer">
            <a:extLst>
              <a:ext uri="{FF2B5EF4-FFF2-40B4-BE49-F238E27FC236}">
                <a16:creationId xmlns:a16="http://schemas.microsoft.com/office/drawing/2014/main" id="{2C560C2C-A8BF-48DC-B99B-24E8F8D4E014}"/>
              </a:ext>
            </a:extLst>
          </p:cNvPr>
          <p:cNvSpPr/>
          <p:nvPr>
            <p:custDataLst>
              <p:tags r:id="rId1"/>
            </p:custDataLst>
          </p:nvPr>
        </p:nvSpPr>
        <p:spPr>
          <a:xfrm>
            <a:off x="1069940" y="4443288"/>
            <a:ext cx="10515600" cy="381000"/>
          </a:xfrm>
          <a:prstGeom prst="snip2DiagRect">
            <a:avLst>
              <a:gd name="adj1" fmla="val 100000"/>
              <a:gd name="adj2" fmla="val 16667"/>
            </a:avLst>
          </a:prstGeom>
          <a:gradFill flip="none" rotWithShape="1">
            <a:gsLst>
              <a:gs pos="0">
                <a:srgbClr val="B24F29"/>
              </a:gs>
              <a:gs pos="100000">
                <a:srgbClr val="7F381E"/>
              </a:gs>
            </a:gsLst>
            <a:lin ang="5400000" scaled="1"/>
            <a:tileRect/>
          </a:gradFill>
          <a:ln w="12700" cap="flat" cmpd="sng" algn="ctr">
            <a:noFill/>
            <a:prstDash val="solid"/>
            <a:miter lim="800000"/>
          </a:ln>
          <a:effectLst>
            <a:reflection blurRad="6350" stA="50000" endA="300" endPos="55500" dist="50800" dir="5400000" sy="-100000" algn="bl" rotWithShape="0"/>
          </a:effectLst>
          <a:scene3d>
            <a:camera prst="orthographicFront"/>
            <a:lightRig rig="threePt" dir="t">
              <a:rot lat="0" lon="0" rev="8700000"/>
            </a:lightRig>
          </a:scene3d>
          <a:sp3d>
            <a:bevelT w="165100" h="1905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OTLSHAPE_TB_00000000000000000000000000000000_TimescaleInterval10">
            <a:extLst>
              <a:ext uri="{FF2B5EF4-FFF2-40B4-BE49-F238E27FC236}">
                <a16:creationId xmlns:a16="http://schemas.microsoft.com/office/drawing/2014/main" id="{E4E2ED56-37B6-41AE-9F82-A4E9922598C7}"/>
              </a:ext>
            </a:extLst>
          </p:cNvPr>
          <p:cNvSpPr txBox="1"/>
          <p:nvPr>
            <p:custDataLst>
              <p:tags r:id="rId2"/>
            </p:custDataLst>
          </p:nvPr>
        </p:nvSpPr>
        <p:spPr>
          <a:xfrm>
            <a:off x="1459440" y="4579519"/>
            <a:ext cx="311195" cy="158711"/>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July</a:t>
            </a:r>
          </a:p>
        </p:txBody>
      </p:sp>
      <p:sp>
        <p:nvSpPr>
          <p:cNvPr id="4" name="TextBox 3">
            <a:extLst>
              <a:ext uri="{FF2B5EF4-FFF2-40B4-BE49-F238E27FC236}">
                <a16:creationId xmlns:a16="http://schemas.microsoft.com/office/drawing/2014/main" id="{D934EB97-37A3-41DC-BDDB-DCFEA3D25763}"/>
              </a:ext>
            </a:extLst>
          </p:cNvPr>
          <p:cNvSpPr txBox="1"/>
          <p:nvPr/>
        </p:nvSpPr>
        <p:spPr>
          <a:xfrm>
            <a:off x="1859590" y="4520376"/>
            <a:ext cx="629399" cy="276999"/>
          </a:xfrm>
          <a:prstGeom prst="rect">
            <a:avLst/>
          </a:prstGeom>
          <a:noFill/>
        </p:spPr>
        <p:txBody>
          <a:bodyPr wrap="square" rtlCol="0">
            <a:spAutoFit/>
          </a:bodyPr>
          <a:lstStyle/>
          <a:p>
            <a:r>
              <a:rPr lang="en-US" sz="1200" dirty="0">
                <a:solidFill>
                  <a:schemeClr val="bg1"/>
                </a:solidFill>
                <a:latin typeface="Calibri" panose="020F0502020204030204" pitchFamily="34" charset="0"/>
                <a:cs typeface="Calibri" panose="020F0502020204030204" pitchFamily="34" charset="0"/>
              </a:rPr>
              <a:t>August</a:t>
            </a:r>
          </a:p>
        </p:txBody>
      </p:sp>
      <p:sp>
        <p:nvSpPr>
          <p:cNvPr id="5" name="TextBox 4">
            <a:extLst>
              <a:ext uri="{FF2B5EF4-FFF2-40B4-BE49-F238E27FC236}">
                <a16:creationId xmlns:a16="http://schemas.microsoft.com/office/drawing/2014/main" id="{02882A80-8928-46A4-BABD-FEE633F1C7C0}"/>
              </a:ext>
            </a:extLst>
          </p:cNvPr>
          <p:cNvSpPr txBox="1"/>
          <p:nvPr/>
        </p:nvSpPr>
        <p:spPr>
          <a:xfrm>
            <a:off x="2486210" y="4523642"/>
            <a:ext cx="873940" cy="276999"/>
          </a:xfrm>
          <a:prstGeom prst="rect">
            <a:avLst/>
          </a:prstGeom>
          <a:noFill/>
        </p:spPr>
        <p:txBody>
          <a:bodyPr wrap="square" rtlCol="0">
            <a:spAutoFit/>
          </a:bodyPr>
          <a:lstStyle/>
          <a:p>
            <a:r>
              <a:rPr lang="en-US" sz="1200" dirty="0">
                <a:solidFill>
                  <a:schemeClr val="bg1"/>
                </a:solidFill>
                <a:latin typeface="Calibri" panose="020F0502020204030204" pitchFamily="34" charset="0"/>
                <a:cs typeface="Calibri" panose="020F0502020204030204" pitchFamily="34" charset="0"/>
              </a:rPr>
              <a:t>September</a:t>
            </a:r>
            <a:r>
              <a:rPr lang="en-US" sz="1200" dirty="0">
                <a:solidFill>
                  <a:schemeClr val="bg1"/>
                </a:solidFill>
              </a:rPr>
              <a:t> </a:t>
            </a:r>
          </a:p>
        </p:txBody>
      </p:sp>
      <p:sp>
        <p:nvSpPr>
          <p:cNvPr id="6" name="TextBox 5">
            <a:extLst>
              <a:ext uri="{FF2B5EF4-FFF2-40B4-BE49-F238E27FC236}">
                <a16:creationId xmlns:a16="http://schemas.microsoft.com/office/drawing/2014/main" id="{C1DF360B-A70E-4402-BA3C-F1924014AB3F}"/>
              </a:ext>
            </a:extLst>
          </p:cNvPr>
          <p:cNvSpPr txBox="1"/>
          <p:nvPr/>
        </p:nvSpPr>
        <p:spPr>
          <a:xfrm>
            <a:off x="3800454" y="4500620"/>
            <a:ext cx="873940" cy="276999"/>
          </a:xfrm>
          <a:prstGeom prst="rect">
            <a:avLst/>
          </a:prstGeom>
          <a:noFill/>
        </p:spPr>
        <p:txBody>
          <a:bodyPr wrap="square" rtlCol="0">
            <a:spAutoFit/>
          </a:bodyPr>
          <a:lstStyle/>
          <a:p>
            <a:r>
              <a:rPr lang="en-US" sz="1200" dirty="0">
                <a:solidFill>
                  <a:schemeClr val="bg1"/>
                </a:solidFill>
                <a:latin typeface="Calibri" panose="020F0502020204030204" pitchFamily="34" charset="0"/>
                <a:cs typeface="Calibri" panose="020F0502020204030204" pitchFamily="34" charset="0"/>
              </a:rPr>
              <a:t>October</a:t>
            </a:r>
            <a:r>
              <a:rPr lang="en-US" sz="1100" dirty="0">
                <a:solidFill>
                  <a:schemeClr val="bg1"/>
                </a:solidFill>
              </a:rPr>
              <a:t> </a:t>
            </a:r>
          </a:p>
        </p:txBody>
      </p:sp>
      <p:sp>
        <p:nvSpPr>
          <p:cNvPr id="7" name="OTLSHAPE_TB_00000000000000000000000000000000_TimescaleInterval2">
            <a:extLst>
              <a:ext uri="{FF2B5EF4-FFF2-40B4-BE49-F238E27FC236}">
                <a16:creationId xmlns:a16="http://schemas.microsoft.com/office/drawing/2014/main" id="{9444384A-4ED4-4B6F-9F3E-0B42E4109F56}"/>
              </a:ext>
            </a:extLst>
          </p:cNvPr>
          <p:cNvSpPr txBox="1"/>
          <p:nvPr>
            <p:custDataLst>
              <p:tags r:id="rId3"/>
            </p:custDataLst>
          </p:nvPr>
        </p:nvSpPr>
        <p:spPr>
          <a:xfrm>
            <a:off x="4674394" y="4543594"/>
            <a:ext cx="634733" cy="204614"/>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November</a:t>
            </a:r>
          </a:p>
        </p:txBody>
      </p:sp>
      <p:sp>
        <p:nvSpPr>
          <p:cNvPr id="8" name="OTLSHAPE_TB_00000000000000000000000000000000_TimescaleInterval3">
            <a:extLst>
              <a:ext uri="{FF2B5EF4-FFF2-40B4-BE49-F238E27FC236}">
                <a16:creationId xmlns:a16="http://schemas.microsoft.com/office/drawing/2014/main" id="{CD16D8B0-4096-4118-8875-BA0EF17D4AFA}"/>
              </a:ext>
            </a:extLst>
          </p:cNvPr>
          <p:cNvSpPr txBox="1"/>
          <p:nvPr>
            <p:custDataLst>
              <p:tags r:id="rId4"/>
            </p:custDataLst>
          </p:nvPr>
        </p:nvSpPr>
        <p:spPr>
          <a:xfrm>
            <a:off x="5615633" y="4549985"/>
            <a:ext cx="361588" cy="198223"/>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December </a:t>
            </a:r>
          </a:p>
        </p:txBody>
      </p:sp>
      <p:sp>
        <p:nvSpPr>
          <p:cNvPr id="9" name="OTLSHAPE_TB_00000000000000000000000000000000_TimescaleInterval4">
            <a:extLst>
              <a:ext uri="{FF2B5EF4-FFF2-40B4-BE49-F238E27FC236}">
                <a16:creationId xmlns:a16="http://schemas.microsoft.com/office/drawing/2014/main" id="{9B3F0EA4-3721-4FD3-BC3A-BE6F1B37CAD2}"/>
              </a:ext>
            </a:extLst>
          </p:cNvPr>
          <p:cNvSpPr txBox="1"/>
          <p:nvPr>
            <p:custDataLst>
              <p:tags r:id="rId5"/>
            </p:custDataLst>
          </p:nvPr>
        </p:nvSpPr>
        <p:spPr>
          <a:xfrm>
            <a:off x="6882874" y="4536313"/>
            <a:ext cx="619235" cy="205614"/>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January</a:t>
            </a:r>
          </a:p>
        </p:txBody>
      </p:sp>
      <p:sp>
        <p:nvSpPr>
          <p:cNvPr id="10" name="OTLSHAPE_TB_00000000000000000000000000000000_TimescaleInterval5">
            <a:extLst>
              <a:ext uri="{FF2B5EF4-FFF2-40B4-BE49-F238E27FC236}">
                <a16:creationId xmlns:a16="http://schemas.microsoft.com/office/drawing/2014/main" id="{6573B4AE-8E8C-4C50-814D-8D78764015C0}"/>
              </a:ext>
            </a:extLst>
          </p:cNvPr>
          <p:cNvSpPr txBox="1"/>
          <p:nvPr>
            <p:custDataLst>
              <p:tags r:id="rId6"/>
            </p:custDataLst>
          </p:nvPr>
        </p:nvSpPr>
        <p:spPr>
          <a:xfrm flipH="1">
            <a:off x="7533010" y="4524741"/>
            <a:ext cx="469506" cy="242320"/>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February</a:t>
            </a:r>
          </a:p>
        </p:txBody>
      </p:sp>
      <p:sp>
        <p:nvSpPr>
          <p:cNvPr id="11" name="OTLSHAPE_TB_00000000000000000000000000000000_TimescaleInterval6">
            <a:extLst>
              <a:ext uri="{FF2B5EF4-FFF2-40B4-BE49-F238E27FC236}">
                <a16:creationId xmlns:a16="http://schemas.microsoft.com/office/drawing/2014/main" id="{D8D7DDDF-5822-44B3-86B9-B9729BDCA88F}"/>
              </a:ext>
            </a:extLst>
          </p:cNvPr>
          <p:cNvSpPr txBox="1"/>
          <p:nvPr>
            <p:custDataLst>
              <p:tags r:id="rId7"/>
            </p:custDataLst>
          </p:nvPr>
        </p:nvSpPr>
        <p:spPr>
          <a:xfrm>
            <a:off x="8367700" y="4540995"/>
            <a:ext cx="505519" cy="220027"/>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March</a:t>
            </a:r>
          </a:p>
        </p:txBody>
      </p:sp>
      <p:sp>
        <p:nvSpPr>
          <p:cNvPr id="12" name="OTLSHAPE_TB_00000000000000000000000000000000_TimescaleInterval7">
            <a:extLst>
              <a:ext uri="{FF2B5EF4-FFF2-40B4-BE49-F238E27FC236}">
                <a16:creationId xmlns:a16="http://schemas.microsoft.com/office/drawing/2014/main" id="{31772D0D-3F16-41E6-96B8-30911FD5A404}"/>
              </a:ext>
            </a:extLst>
          </p:cNvPr>
          <p:cNvSpPr txBox="1"/>
          <p:nvPr>
            <p:custDataLst>
              <p:tags r:id="rId8"/>
            </p:custDataLst>
          </p:nvPr>
        </p:nvSpPr>
        <p:spPr>
          <a:xfrm rot="10800000" flipV="1">
            <a:off x="9467733" y="4591885"/>
            <a:ext cx="161087" cy="133978"/>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April</a:t>
            </a:r>
          </a:p>
        </p:txBody>
      </p:sp>
      <p:sp>
        <p:nvSpPr>
          <p:cNvPr id="13" name="OTLSHAPE_TB_00000000000000000000000000000000_TimescaleInterval8">
            <a:extLst>
              <a:ext uri="{FF2B5EF4-FFF2-40B4-BE49-F238E27FC236}">
                <a16:creationId xmlns:a16="http://schemas.microsoft.com/office/drawing/2014/main" id="{BCBD1871-036F-4D89-8E4F-346ABCA66075}"/>
              </a:ext>
            </a:extLst>
          </p:cNvPr>
          <p:cNvSpPr txBox="1"/>
          <p:nvPr>
            <p:custDataLst>
              <p:tags r:id="rId9"/>
            </p:custDataLst>
          </p:nvPr>
        </p:nvSpPr>
        <p:spPr>
          <a:xfrm>
            <a:off x="10055607" y="4552931"/>
            <a:ext cx="335454" cy="199380"/>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May</a:t>
            </a:r>
          </a:p>
        </p:txBody>
      </p:sp>
      <p:sp>
        <p:nvSpPr>
          <p:cNvPr id="14" name="OTLSHAPE_TB_00000000000000000000000000000000_TimescaleInterval9">
            <a:extLst>
              <a:ext uri="{FF2B5EF4-FFF2-40B4-BE49-F238E27FC236}">
                <a16:creationId xmlns:a16="http://schemas.microsoft.com/office/drawing/2014/main" id="{3521B326-9B9D-4908-BD1B-D487C04999E5}"/>
              </a:ext>
            </a:extLst>
          </p:cNvPr>
          <p:cNvSpPr txBox="1"/>
          <p:nvPr>
            <p:custDataLst>
              <p:tags r:id="rId10"/>
            </p:custDataLst>
          </p:nvPr>
        </p:nvSpPr>
        <p:spPr>
          <a:xfrm>
            <a:off x="10659918" y="4562498"/>
            <a:ext cx="315860" cy="199286"/>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June</a:t>
            </a:r>
          </a:p>
        </p:txBody>
      </p:sp>
      <p:cxnSp>
        <p:nvCxnSpPr>
          <p:cNvPr id="16" name="Straight Connector 15">
            <a:extLst>
              <a:ext uri="{FF2B5EF4-FFF2-40B4-BE49-F238E27FC236}">
                <a16:creationId xmlns:a16="http://schemas.microsoft.com/office/drawing/2014/main" id="{BADC2F0B-C793-49B2-8F5B-802970787B13}"/>
              </a:ext>
            </a:extLst>
          </p:cNvPr>
          <p:cNvCxnSpPr>
            <a:cxnSpLocks/>
          </p:cNvCxnSpPr>
          <p:nvPr/>
        </p:nvCxnSpPr>
        <p:spPr>
          <a:xfrm flipH="1">
            <a:off x="3564337" y="4460509"/>
            <a:ext cx="4633" cy="381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7DDDCA2-6A94-45DB-8841-26B863E4EFF1}"/>
              </a:ext>
            </a:extLst>
          </p:cNvPr>
          <p:cNvCxnSpPr>
            <a:cxnSpLocks/>
          </p:cNvCxnSpPr>
          <p:nvPr/>
        </p:nvCxnSpPr>
        <p:spPr>
          <a:xfrm flipH="1">
            <a:off x="6576368" y="4443288"/>
            <a:ext cx="4633" cy="381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999D02C-0064-466E-B655-DB03F7D7F6CA}"/>
              </a:ext>
            </a:extLst>
          </p:cNvPr>
          <p:cNvCxnSpPr>
            <a:cxnSpLocks/>
          </p:cNvCxnSpPr>
          <p:nvPr/>
        </p:nvCxnSpPr>
        <p:spPr>
          <a:xfrm flipH="1">
            <a:off x="9102619" y="4455401"/>
            <a:ext cx="4633" cy="381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Subtitle 2">
            <a:extLst>
              <a:ext uri="{FF2B5EF4-FFF2-40B4-BE49-F238E27FC236}">
                <a16:creationId xmlns:a16="http://schemas.microsoft.com/office/drawing/2014/main" id="{C4F5ADF5-799F-40F0-93D0-5BA5CED743C9}"/>
              </a:ext>
            </a:extLst>
          </p:cNvPr>
          <p:cNvSpPr txBox="1">
            <a:spLocks/>
          </p:cNvSpPr>
          <p:nvPr/>
        </p:nvSpPr>
        <p:spPr>
          <a:xfrm>
            <a:off x="5309127" y="462334"/>
            <a:ext cx="6644769" cy="3582955"/>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dirty="0">
                <a:hlinkClick r:id="rId12"/>
              </a:rPr>
              <a:t>Quarterly revenue and expense report </a:t>
            </a:r>
            <a:r>
              <a:rPr lang="en-US" dirty="0"/>
              <a:t>are due 30 days following the end of the </a:t>
            </a:r>
            <a:r>
              <a:rPr lang="en-US" b="1" dirty="0"/>
              <a:t>first three quarters </a:t>
            </a:r>
            <a:r>
              <a:rPr lang="en-US" dirty="0"/>
              <a:t>and 51 days after the end of the </a:t>
            </a:r>
            <a:r>
              <a:rPr lang="en-US" b="1" dirty="0"/>
              <a:t>fourth quarter.</a:t>
            </a:r>
          </a:p>
          <a:p>
            <a:pPr marL="285750" indent="-285750">
              <a:lnSpc>
                <a:spcPct val="100000"/>
              </a:lnSpc>
            </a:pPr>
            <a:r>
              <a:rPr lang="en-US" dirty="0"/>
              <a:t>If any expenditure report has not been received by its deadline, the WIC State payment to the local agencies could be delayed.</a:t>
            </a:r>
          </a:p>
        </p:txBody>
      </p:sp>
      <p:sp>
        <p:nvSpPr>
          <p:cNvPr id="24" name="Subtitle 2">
            <a:extLst>
              <a:ext uri="{FF2B5EF4-FFF2-40B4-BE49-F238E27FC236}">
                <a16:creationId xmlns:a16="http://schemas.microsoft.com/office/drawing/2014/main" id="{A3DE7C9F-0364-49F3-BFD9-780708F2941F}"/>
              </a:ext>
            </a:extLst>
          </p:cNvPr>
          <p:cNvSpPr txBox="1">
            <a:spLocks/>
          </p:cNvSpPr>
          <p:nvPr/>
        </p:nvSpPr>
        <p:spPr>
          <a:xfrm>
            <a:off x="935456" y="207366"/>
            <a:ext cx="2329543" cy="3582955"/>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nSpc>
                <a:spcPct val="90000"/>
              </a:lnSpc>
              <a:spcBef>
                <a:spcPct val="0"/>
              </a:spcBef>
              <a:buNone/>
            </a:pPr>
            <a:r>
              <a:rPr lang="en-US" sz="3200" dirty="0">
                <a:latin typeface="+mj-lt"/>
                <a:ea typeface="+mj-ea"/>
                <a:cs typeface="+mj-cs"/>
              </a:rPr>
              <a:t>Quarterly revenue and expense report </a:t>
            </a:r>
          </a:p>
        </p:txBody>
      </p:sp>
      <p:sp>
        <p:nvSpPr>
          <p:cNvPr id="25" name="Rectangle 24">
            <a:extLst>
              <a:ext uri="{FF2B5EF4-FFF2-40B4-BE49-F238E27FC236}">
                <a16:creationId xmlns:a16="http://schemas.microsoft.com/office/drawing/2014/main" id="{6EA93BC0-73A5-4774-9B14-E9EFF892F138}"/>
              </a:ext>
            </a:extLst>
          </p:cNvPr>
          <p:cNvSpPr/>
          <p:nvPr/>
        </p:nvSpPr>
        <p:spPr>
          <a:xfrm>
            <a:off x="1795251" y="3887657"/>
            <a:ext cx="1563057" cy="369332"/>
          </a:xfrm>
          <a:prstGeom prst="rect">
            <a:avLst/>
          </a:prstGeom>
        </p:spPr>
        <p:txBody>
          <a:bodyPr wrap="none">
            <a:spAutoFit/>
          </a:bodyPr>
          <a:lstStyle/>
          <a:p>
            <a:pPr lvl="0"/>
            <a:r>
              <a:rPr lang="en-US" b="1" dirty="0"/>
              <a:t>first quarter </a:t>
            </a:r>
          </a:p>
        </p:txBody>
      </p:sp>
      <p:sp>
        <p:nvSpPr>
          <p:cNvPr id="26" name="Rectangle 25">
            <a:extLst>
              <a:ext uri="{FF2B5EF4-FFF2-40B4-BE49-F238E27FC236}">
                <a16:creationId xmlns:a16="http://schemas.microsoft.com/office/drawing/2014/main" id="{0A2D4012-5A30-4C09-93CF-3D8FC6EDAB61}"/>
              </a:ext>
            </a:extLst>
          </p:cNvPr>
          <p:cNvSpPr/>
          <p:nvPr/>
        </p:nvSpPr>
        <p:spPr>
          <a:xfrm>
            <a:off x="4233716" y="3887657"/>
            <a:ext cx="1883657" cy="369332"/>
          </a:xfrm>
          <a:prstGeom prst="rect">
            <a:avLst/>
          </a:prstGeom>
        </p:spPr>
        <p:txBody>
          <a:bodyPr wrap="none">
            <a:spAutoFit/>
          </a:bodyPr>
          <a:lstStyle/>
          <a:p>
            <a:pPr lvl="0"/>
            <a:r>
              <a:rPr lang="en-US" b="1" dirty="0"/>
              <a:t>second quarter </a:t>
            </a:r>
          </a:p>
        </p:txBody>
      </p:sp>
      <p:sp>
        <p:nvSpPr>
          <p:cNvPr id="27" name="Rectangle 26">
            <a:extLst>
              <a:ext uri="{FF2B5EF4-FFF2-40B4-BE49-F238E27FC236}">
                <a16:creationId xmlns:a16="http://schemas.microsoft.com/office/drawing/2014/main" id="{C12354AA-204A-4F94-80B7-B9CDEF7BB589}"/>
              </a:ext>
            </a:extLst>
          </p:cNvPr>
          <p:cNvSpPr/>
          <p:nvPr/>
        </p:nvSpPr>
        <p:spPr>
          <a:xfrm>
            <a:off x="7054672" y="3879284"/>
            <a:ext cx="1662186" cy="369332"/>
          </a:xfrm>
          <a:prstGeom prst="rect">
            <a:avLst/>
          </a:prstGeom>
        </p:spPr>
        <p:txBody>
          <a:bodyPr wrap="none">
            <a:spAutoFit/>
          </a:bodyPr>
          <a:lstStyle/>
          <a:p>
            <a:pPr lvl="0"/>
            <a:r>
              <a:rPr lang="en-US" b="1" dirty="0"/>
              <a:t>third quarter </a:t>
            </a:r>
          </a:p>
        </p:txBody>
      </p:sp>
      <p:sp>
        <p:nvSpPr>
          <p:cNvPr id="28" name="Rectangle 27">
            <a:extLst>
              <a:ext uri="{FF2B5EF4-FFF2-40B4-BE49-F238E27FC236}">
                <a16:creationId xmlns:a16="http://schemas.microsoft.com/office/drawing/2014/main" id="{2BAD000F-5690-4716-A4B5-0C3A00782B4A}"/>
              </a:ext>
            </a:extLst>
          </p:cNvPr>
          <p:cNvSpPr/>
          <p:nvPr/>
        </p:nvSpPr>
        <p:spPr>
          <a:xfrm>
            <a:off x="9373480" y="3887657"/>
            <a:ext cx="1812291" cy="369332"/>
          </a:xfrm>
          <a:prstGeom prst="rect">
            <a:avLst/>
          </a:prstGeom>
        </p:spPr>
        <p:txBody>
          <a:bodyPr wrap="none">
            <a:spAutoFit/>
          </a:bodyPr>
          <a:lstStyle/>
          <a:p>
            <a:pPr lvl="0"/>
            <a:r>
              <a:rPr lang="en-US" b="1" dirty="0"/>
              <a:t>fourth quarter </a:t>
            </a:r>
          </a:p>
        </p:txBody>
      </p:sp>
    </p:spTree>
    <p:extLst>
      <p:ext uri="{BB962C8B-B14F-4D97-AF65-F5344CB8AC3E}">
        <p14:creationId xmlns:p14="http://schemas.microsoft.com/office/powerpoint/2010/main" val="2248462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99A2B-BD68-48F5-AF96-C8240FBCD149}"/>
              </a:ext>
            </a:extLst>
          </p:cNvPr>
          <p:cNvSpPr>
            <a:spLocks noGrp="1"/>
          </p:cNvSpPr>
          <p:nvPr>
            <p:ph type="title"/>
          </p:nvPr>
        </p:nvSpPr>
        <p:spPr/>
        <p:txBody>
          <a:bodyPr/>
          <a:lstStyle/>
          <a:p>
            <a:r>
              <a:rPr lang="en-US" b="1" i="1" kern="0" cap="none" dirty="0">
                <a:solidFill>
                  <a:srgbClr val="2F5496"/>
                </a:solidFill>
                <a:latin typeface="Calibri Light" panose="020F0302020204030204" pitchFamily="34" charset="0"/>
                <a:cs typeface="Times New Roman" panose="02020603050405020304" pitchFamily="18" charset="0"/>
              </a:rPr>
              <a:t>Underspending your WIC grant</a:t>
            </a:r>
            <a:endParaRPr lang="en-US" dirty="0"/>
          </a:p>
        </p:txBody>
      </p:sp>
      <p:sp>
        <p:nvSpPr>
          <p:cNvPr id="3" name="Content Placeholder 2">
            <a:extLst>
              <a:ext uri="{FF2B5EF4-FFF2-40B4-BE49-F238E27FC236}">
                <a16:creationId xmlns:a16="http://schemas.microsoft.com/office/drawing/2014/main" id="{019445DF-2143-4EC8-B0E2-820641694DF8}"/>
              </a:ext>
            </a:extLst>
          </p:cNvPr>
          <p:cNvSpPr>
            <a:spLocks noGrp="1"/>
          </p:cNvSpPr>
          <p:nvPr>
            <p:ph idx="1"/>
          </p:nvPr>
        </p:nvSpPr>
        <p:spPr/>
        <p:txBody>
          <a:bodyPr>
            <a:normAutofit lnSpcReduction="10000"/>
          </a:bodyPr>
          <a:lstStyle/>
          <a:p>
            <a:pPr marL="0" indent="0">
              <a:buNone/>
            </a:pPr>
            <a:endParaRPr lang="en-US" dirty="0"/>
          </a:p>
          <a:p>
            <a:pPr marL="0" indent="0">
              <a:buNone/>
            </a:pPr>
            <a:r>
              <a:rPr lang="en-US" dirty="0"/>
              <a:t>At the end of every quarter, there are a few agencies that have not submitted Quarterly Revenue and Expense reports showing they’ve spent their full WIC grant.  </a:t>
            </a:r>
          </a:p>
          <a:p>
            <a:pPr marL="0" indent="0">
              <a:buNone/>
            </a:pPr>
            <a:r>
              <a:rPr lang="en-US" dirty="0"/>
              <a:t>When the underspent amount is significant, the State WIC office sends out underspent notices to these agencies in early February and May in hopes they can correct it at the end of the end of the 2</a:t>
            </a:r>
            <a:r>
              <a:rPr lang="en-US" baseline="30000" dirty="0"/>
              <a:t>nd</a:t>
            </a:r>
            <a:r>
              <a:rPr lang="en-US" dirty="0"/>
              <a:t> and 3</a:t>
            </a:r>
            <a:r>
              <a:rPr lang="en-US" baseline="30000" dirty="0"/>
              <a:t>rd</a:t>
            </a:r>
            <a:r>
              <a:rPr lang="en-US" dirty="0"/>
              <a:t> quarters. </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3324053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869AD-AB4D-4182-84CD-36A2140C077D}"/>
              </a:ext>
            </a:extLst>
          </p:cNvPr>
          <p:cNvSpPr>
            <a:spLocks noGrp="1"/>
          </p:cNvSpPr>
          <p:nvPr>
            <p:ph type="title"/>
          </p:nvPr>
        </p:nvSpPr>
        <p:spPr>
          <a:xfrm>
            <a:off x="1451579" y="804519"/>
            <a:ext cx="9603275" cy="1984785"/>
          </a:xfrm>
        </p:spPr>
        <p:txBody>
          <a:bodyPr>
            <a:normAutofit/>
          </a:bodyPr>
          <a:lstStyle/>
          <a:p>
            <a:r>
              <a:rPr lang="en-US" b="1" i="1" kern="0" cap="none" dirty="0">
                <a:solidFill>
                  <a:srgbClr val="2F5496"/>
                </a:solidFill>
                <a:latin typeface="Calibri Light" panose="020F0302020204030204" pitchFamily="34" charset="0"/>
                <a:cs typeface="Times New Roman" panose="02020603050405020304" pitchFamily="18" charset="0"/>
              </a:rPr>
              <a:t>Use it – don’t lose it! Avoid underspending your WIC grant – </a:t>
            </a:r>
            <a:r>
              <a:rPr lang="en-US" sz="2000" b="1" i="1" kern="0" cap="none" dirty="0">
                <a:latin typeface="Calibri Light" panose="020F0302020204030204" pitchFamily="34" charset="0"/>
                <a:cs typeface="Times New Roman" panose="02020603050405020304" pitchFamily="18" charset="0"/>
              </a:rPr>
              <a:t>new job aid on the WIC coordinators page</a:t>
            </a:r>
            <a:br>
              <a:rPr lang="en-US" b="1" i="1" kern="0" dirty="0">
                <a:solidFill>
                  <a:srgbClr val="2F5496"/>
                </a:solidFill>
                <a:latin typeface="Calibri Light" panose="020F0302020204030204" pitchFamily="34" charset="0"/>
                <a:cs typeface="Times New Roman" panose="02020603050405020304" pitchFamily="18" charset="0"/>
              </a:rPr>
            </a:br>
            <a:r>
              <a:rPr lang="en-US" cap="none" dirty="0"/>
              <a:t> </a:t>
            </a:r>
          </a:p>
        </p:txBody>
      </p:sp>
      <p:sp>
        <p:nvSpPr>
          <p:cNvPr id="3" name="Content Placeholder 2">
            <a:extLst>
              <a:ext uri="{FF2B5EF4-FFF2-40B4-BE49-F238E27FC236}">
                <a16:creationId xmlns:a16="http://schemas.microsoft.com/office/drawing/2014/main" id="{821B6F39-33B1-45BC-BECE-464EC6CB4DBD}"/>
              </a:ext>
            </a:extLst>
          </p:cNvPr>
          <p:cNvSpPr>
            <a:spLocks noGrp="1"/>
          </p:cNvSpPr>
          <p:nvPr>
            <p:ph idx="1"/>
          </p:nvPr>
        </p:nvSpPr>
        <p:spPr/>
        <p:txBody>
          <a:bodyPr>
            <a:normAutofit fontScale="25000" lnSpcReduction="20000"/>
          </a:bodyPr>
          <a:lstStyle/>
          <a:p>
            <a:pPr marL="0" marR="0" indent="0">
              <a:spcBef>
                <a:spcPts val="0"/>
              </a:spcBef>
              <a:spcAft>
                <a:spcPts val="0"/>
              </a:spcAft>
              <a:buNone/>
            </a:pPr>
            <a:r>
              <a:rPr lang="en-US" dirty="0">
                <a:latin typeface="Times New Roman" panose="02020603050405020304" pitchFamily="18" charset="0"/>
                <a:ea typeface="Calibri" panose="020F0502020204030204" pitchFamily="34" charset="0"/>
                <a:cs typeface="Calibri" panose="020F0502020204030204" pitchFamily="34" charset="0"/>
              </a:rPr>
              <a:t> </a:t>
            </a:r>
            <a:endParaRPr lang="en-US" sz="4800" dirty="0">
              <a:solidFill>
                <a:prstClr val="black">
                  <a:hueOff val="0"/>
                  <a:satOff val="0"/>
                  <a:lumOff val="0"/>
                  <a:alphaOff val="0"/>
                </a:prstClr>
              </a:solidFill>
              <a:latin typeface="Gill Sans MT" panose="020B0502020104020203"/>
            </a:endParaRPr>
          </a:p>
          <a:p>
            <a:pPr marL="0" indent="0">
              <a:lnSpc>
                <a:spcPct val="130000"/>
              </a:lnSpc>
              <a:spcBef>
                <a:spcPts val="0"/>
              </a:spcBef>
              <a:buNone/>
            </a:pPr>
            <a:r>
              <a:rPr lang="en-US" sz="6800" dirty="0">
                <a:solidFill>
                  <a:prstClr val="black">
                    <a:hueOff val="0"/>
                    <a:satOff val="0"/>
                    <a:lumOff val="0"/>
                    <a:alphaOff val="0"/>
                  </a:prstClr>
                </a:solidFill>
                <a:latin typeface="Gill Sans MT" panose="020B0502020104020203"/>
              </a:rPr>
              <a:t>How many awards do you have from State WIC? Nutrition Services Administration (NSA), Farm Direct Nutrition Program (FDNP), or Breastfeeding Peer Counseling (BFPC)? </a:t>
            </a:r>
          </a:p>
          <a:p>
            <a:pPr lvl="2">
              <a:lnSpc>
                <a:spcPct val="130000"/>
              </a:lnSpc>
              <a:spcBef>
                <a:spcPts val="0"/>
              </a:spcBef>
            </a:pPr>
            <a:r>
              <a:rPr lang="en-US" sz="6800" dirty="0">
                <a:solidFill>
                  <a:prstClr val="black">
                    <a:hueOff val="0"/>
                    <a:satOff val="0"/>
                    <a:lumOff val="0"/>
                    <a:alphaOff val="0"/>
                  </a:prstClr>
                </a:solidFill>
                <a:latin typeface="Gill Sans MT" panose="020B0502020104020203"/>
              </a:rPr>
              <a:t>Not all WIC programs have all three – know which your agency receives.</a:t>
            </a:r>
          </a:p>
          <a:p>
            <a:pPr lvl="2">
              <a:lnSpc>
                <a:spcPct val="130000"/>
              </a:lnSpc>
              <a:spcBef>
                <a:spcPts val="0"/>
              </a:spcBef>
            </a:pPr>
            <a:r>
              <a:rPr lang="en-US" sz="6800" dirty="0">
                <a:solidFill>
                  <a:prstClr val="black">
                    <a:hueOff val="0"/>
                    <a:satOff val="0"/>
                    <a:lumOff val="0"/>
                    <a:alphaOff val="0"/>
                  </a:prstClr>
                </a:solidFill>
                <a:latin typeface="Gill Sans MT" panose="020B0502020104020203"/>
              </a:rPr>
              <a:t>Save your WIC grant award letters for documentation of the exact award amounts.</a:t>
            </a:r>
          </a:p>
          <a:p>
            <a:pPr marL="457200" lvl="1" indent="0">
              <a:lnSpc>
                <a:spcPct val="130000"/>
              </a:lnSpc>
              <a:spcBef>
                <a:spcPts val="0"/>
              </a:spcBef>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 </a:t>
            </a:r>
          </a:p>
          <a:p>
            <a:pPr marL="0" indent="0">
              <a:lnSpc>
                <a:spcPct val="130000"/>
              </a:lnSpc>
              <a:spcBef>
                <a:spcPts val="0"/>
              </a:spcBef>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Do you work closely with fiscal staff to review each award’s expenses regularly?</a:t>
            </a:r>
          </a:p>
          <a:p>
            <a:pPr lvl="2">
              <a:lnSpc>
                <a:spcPct val="130000"/>
              </a:lnSpc>
              <a:spcBef>
                <a:spcPts val="0"/>
              </a:spcBef>
            </a:pPr>
            <a:r>
              <a:rPr lang="en-US" sz="6800" dirty="0">
                <a:solidFill>
                  <a:prstClr val="black">
                    <a:hueOff val="0"/>
                    <a:satOff val="0"/>
                    <a:lumOff val="0"/>
                    <a:alphaOff val="0"/>
                  </a:prstClr>
                </a:solidFill>
                <a:latin typeface="Gill Sans MT" panose="020B0502020104020203"/>
              </a:rPr>
              <a:t>Meet at least quarterly, but monthly would be better.</a:t>
            </a:r>
          </a:p>
          <a:p>
            <a:pPr marL="0" marR="0" indent="0">
              <a:lnSpc>
                <a:spcPct val="130000"/>
              </a:lnSpc>
              <a:spcBef>
                <a:spcPts val="0"/>
              </a:spcBef>
              <a:spcAft>
                <a:spcPts val="0"/>
              </a:spcAft>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 </a:t>
            </a:r>
          </a:p>
          <a:p>
            <a:pPr marL="0" indent="0">
              <a:lnSpc>
                <a:spcPct val="130000"/>
              </a:lnSpc>
              <a:spcBef>
                <a:spcPts val="0"/>
              </a:spcBef>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For the WIC NSA award, are payroll and other expenses correctly charged to one of these categories: client services, general administration, nutrition education, breastfeeding promotion?</a:t>
            </a:r>
          </a:p>
          <a:p>
            <a:pPr marL="0" indent="0">
              <a:lnSpc>
                <a:spcPct val="130000"/>
              </a:lnSpc>
              <a:spcBef>
                <a:spcPts val="0"/>
              </a:spcBef>
              <a:buFont typeface="Arial" panose="020B0604020202020204" pitchFamily="34" charset="0"/>
              <a:buNone/>
            </a:pPr>
            <a:endParaRPr lang="en-US" sz="6800" dirty="0">
              <a:solidFill>
                <a:prstClr val="black">
                  <a:hueOff val="0"/>
                  <a:satOff val="0"/>
                  <a:lumOff val="0"/>
                  <a:alphaOff val="0"/>
                </a:prstClr>
              </a:solidFill>
              <a:latin typeface="Gill Sans MT" panose="020B0502020104020203"/>
            </a:endParaRPr>
          </a:p>
          <a:p>
            <a:pPr marL="0" indent="0">
              <a:lnSpc>
                <a:spcPct val="130000"/>
              </a:lnSpc>
              <a:spcBef>
                <a:spcPts val="0"/>
              </a:spcBef>
              <a:buFont typeface="Arial" panose="020B0604020202020204" pitchFamily="34" charset="0"/>
              <a:buNone/>
            </a:pPr>
            <a:endParaRPr lang="en-US" sz="6800" dirty="0">
              <a:solidFill>
                <a:prstClr val="black">
                  <a:hueOff val="0"/>
                  <a:satOff val="0"/>
                  <a:lumOff val="0"/>
                  <a:alphaOff val="0"/>
                </a:prstClr>
              </a:solidFill>
              <a:latin typeface="Gill Sans MT" panose="020B0502020104020203"/>
            </a:endParaRPr>
          </a:p>
          <a:p>
            <a:pPr marL="0" marR="0" indent="0">
              <a:lnSpc>
                <a:spcPct val="130000"/>
              </a:lnSpc>
              <a:spcBef>
                <a:spcPts val="0"/>
              </a:spcBef>
              <a:spcAft>
                <a:spcPts val="0"/>
              </a:spcAft>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 </a:t>
            </a:r>
          </a:p>
        </p:txBody>
      </p:sp>
    </p:spTree>
    <p:extLst>
      <p:ext uri="{BB962C8B-B14F-4D97-AF65-F5344CB8AC3E}">
        <p14:creationId xmlns:p14="http://schemas.microsoft.com/office/powerpoint/2010/main" val="749733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9942-0C27-4D7D-B236-14CFC1B56024}"/>
              </a:ext>
            </a:extLst>
          </p:cNvPr>
          <p:cNvSpPr>
            <a:spLocks noGrp="1"/>
          </p:cNvSpPr>
          <p:nvPr>
            <p:ph type="title"/>
          </p:nvPr>
        </p:nvSpPr>
        <p:spPr/>
        <p:txBody>
          <a:bodyPr/>
          <a:lstStyle/>
          <a:p>
            <a:r>
              <a:rPr lang="en-US" b="1" i="1" kern="0" cap="none" dirty="0">
                <a:solidFill>
                  <a:srgbClr val="2F5496"/>
                </a:solidFill>
                <a:latin typeface="Calibri Light" panose="020F0302020204030204" pitchFamily="34" charset="0"/>
                <a:cs typeface="Times New Roman" panose="02020603050405020304" pitchFamily="18" charset="0"/>
              </a:rPr>
              <a:t>Use it – don’t lose it! Avoid underspending your WIC grant – </a:t>
            </a:r>
            <a:r>
              <a:rPr lang="en-US" sz="2000" b="1" i="1" kern="0" cap="none" dirty="0">
                <a:solidFill>
                  <a:prstClr val="black"/>
                </a:solidFill>
                <a:latin typeface="Calibri Light" panose="020F0302020204030204" pitchFamily="34" charset="0"/>
                <a:cs typeface="Times New Roman" panose="02020603050405020304" pitchFamily="18" charset="0"/>
              </a:rPr>
              <a:t>new job aid on the WIC coordinators page</a:t>
            </a:r>
            <a:endParaRPr lang="en-US" i="1" cap="none" dirty="0"/>
          </a:p>
        </p:txBody>
      </p:sp>
      <p:sp>
        <p:nvSpPr>
          <p:cNvPr id="3" name="Content Placeholder 2">
            <a:extLst>
              <a:ext uri="{FF2B5EF4-FFF2-40B4-BE49-F238E27FC236}">
                <a16:creationId xmlns:a16="http://schemas.microsoft.com/office/drawing/2014/main" id="{58ED2BA0-FE46-4B99-B172-0686F8AC3D13}"/>
              </a:ext>
            </a:extLst>
          </p:cNvPr>
          <p:cNvSpPr>
            <a:spLocks noGrp="1"/>
          </p:cNvSpPr>
          <p:nvPr>
            <p:ph idx="1"/>
          </p:nvPr>
        </p:nvSpPr>
        <p:spPr>
          <a:xfrm>
            <a:off x="1451579" y="2015732"/>
            <a:ext cx="10435621" cy="3450613"/>
          </a:xfrm>
        </p:spPr>
        <p:txBody>
          <a:bodyPr>
            <a:normAutofit fontScale="92500" lnSpcReduction="20000"/>
          </a:bodyPr>
          <a:lstStyle/>
          <a:p>
            <a:pPr marL="0" lvl="0" indent="0">
              <a:lnSpc>
                <a:spcPct val="100000"/>
              </a:lnSpc>
              <a:spcBef>
                <a:spcPts val="0"/>
              </a:spcBef>
              <a:buNone/>
            </a:pPr>
            <a:r>
              <a:rPr lang="en-US" sz="1700" dirty="0">
                <a:solidFill>
                  <a:prstClr val="black">
                    <a:hueOff val="0"/>
                    <a:satOff val="0"/>
                    <a:lumOff val="0"/>
                    <a:alphaOff val="0"/>
                  </a:prstClr>
                </a:solidFill>
                <a:latin typeface="Gill Sans MT" panose="020B0502020104020203"/>
              </a:rPr>
              <a:t> </a:t>
            </a:r>
          </a:p>
          <a:p>
            <a:pPr marL="0" indent="0">
              <a:spcBef>
                <a:spcPts val="0"/>
              </a:spcBef>
              <a:buNone/>
            </a:pPr>
            <a:r>
              <a:rPr lang="en-US" sz="1800" dirty="0">
                <a:solidFill>
                  <a:prstClr val="black">
                    <a:hueOff val="0"/>
                    <a:satOff val="0"/>
                    <a:lumOff val="0"/>
                    <a:alphaOff val="0"/>
                  </a:prstClr>
                </a:solidFill>
                <a:latin typeface="Gill Sans MT" panose="020B0502020104020203"/>
              </a:rPr>
              <a:t>   If an underspent amount is found for any award, do you have a strategy to spend it?</a:t>
            </a:r>
          </a:p>
          <a:p>
            <a:pPr lvl="2">
              <a:spcBef>
                <a:spcPts val="0"/>
              </a:spcBef>
            </a:pPr>
            <a:r>
              <a:rPr lang="en-US" sz="1800" dirty="0">
                <a:solidFill>
                  <a:prstClr val="black">
                    <a:hueOff val="0"/>
                    <a:satOff val="0"/>
                    <a:lumOff val="0"/>
                    <a:alphaOff val="0"/>
                  </a:prstClr>
                </a:solidFill>
                <a:latin typeface="Gill Sans MT" panose="020B0502020104020203"/>
              </a:rPr>
              <a:t>Have you received any quarterly expense underspent notices from the state?</a:t>
            </a:r>
          </a:p>
          <a:p>
            <a:pPr lvl="2">
              <a:spcBef>
                <a:spcPts val="0"/>
              </a:spcBef>
            </a:pPr>
            <a:r>
              <a:rPr lang="en-US" sz="1800" dirty="0">
                <a:solidFill>
                  <a:prstClr val="black">
                    <a:hueOff val="0"/>
                    <a:satOff val="0"/>
                    <a:lumOff val="0"/>
                    <a:alphaOff val="0"/>
                  </a:prstClr>
                </a:solidFill>
                <a:latin typeface="Gill Sans MT" panose="020B0502020104020203"/>
              </a:rPr>
              <a:t>Have you checked with your fiscal staff about these notices?</a:t>
            </a:r>
          </a:p>
          <a:p>
            <a:pPr lvl="2">
              <a:spcBef>
                <a:spcPts val="0"/>
              </a:spcBef>
            </a:pPr>
            <a:r>
              <a:rPr lang="en-US" sz="1800" dirty="0">
                <a:solidFill>
                  <a:prstClr val="black">
                    <a:hueOff val="0"/>
                    <a:satOff val="0"/>
                    <a:lumOff val="0"/>
                    <a:alphaOff val="0"/>
                  </a:prstClr>
                </a:solidFill>
                <a:latin typeface="Gill Sans MT" panose="020B0502020104020203"/>
              </a:rPr>
              <a:t>The State doesn’t send out underspent notices for relatively small amounts. </a:t>
            </a:r>
          </a:p>
          <a:p>
            <a:pPr indent="0">
              <a:spcBef>
                <a:spcPts val="0"/>
              </a:spcBef>
              <a:buFont typeface="Arial" panose="020B0604020202020204" pitchFamily="34" charset="0"/>
              <a:buNone/>
            </a:pPr>
            <a:endParaRPr lang="en-US" sz="1800" dirty="0">
              <a:solidFill>
                <a:prstClr val="black">
                  <a:hueOff val="0"/>
                  <a:satOff val="0"/>
                  <a:lumOff val="0"/>
                  <a:alphaOff val="0"/>
                </a:prstClr>
              </a:solidFill>
              <a:latin typeface="Gill Sans MT" panose="020B0502020104020203"/>
            </a:endParaRPr>
          </a:p>
          <a:p>
            <a:pPr indent="0">
              <a:spcBef>
                <a:spcPts val="0"/>
              </a:spcBef>
              <a:buFont typeface="Arial" panose="020B0604020202020204" pitchFamily="34" charset="0"/>
              <a:buNone/>
            </a:pPr>
            <a:r>
              <a:rPr lang="en-US" sz="1800" dirty="0">
                <a:solidFill>
                  <a:prstClr val="black">
                    <a:hueOff val="0"/>
                    <a:satOff val="0"/>
                    <a:lumOff val="0"/>
                    <a:alphaOff val="0"/>
                  </a:prstClr>
                </a:solidFill>
                <a:latin typeface="Gill Sans MT" panose="020B0502020104020203"/>
              </a:rPr>
              <a:t>Do you and your fiscal staff know underspent Q1 (Jul - Sept) awards cannot be carried over to Q2-4 (Oct – Jun)?</a:t>
            </a:r>
          </a:p>
          <a:p>
            <a:pPr lvl="2">
              <a:spcBef>
                <a:spcPts val="0"/>
              </a:spcBef>
            </a:pPr>
            <a:r>
              <a:rPr lang="en-US" sz="1800" dirty="0">
                <a:solidFill>
                  <a:prstClr val="black">
                    <a:hueOff val="0"/>
                    <a:satOff val="0"/>
                    <a:lumOff val="0"/>
                    <a:alphaOff val="0"/>
                  </a:prstClr>
                </a:solidFill>
                <a:latin typeface="Gill Sans MT" panose="020B0502020104020203"/>
              </a:rPr>
              <a:t>Check with your fiscal staff in early September so you can adjust spending in time to avoid underspending in Q1.</a:t>
            </a:r>
          </a:p>
          <a:p>
            <a:pPr marL="0" indent="0">
              <a:spcBef>
                <a:spcPts val="0"/>
              </a:spcBef>
              <a:buFont typeface="Arial" panose="020B0604020202020204" pitchFamily="34" charset="0"/>
              <a:buNone/>
            </a:pPr>
            <a:endParaRPr lang="en-US" sz="1800" dirty="0">
              <a:solidFill>
                <a:prstClr val="black">
                  <a:hueOff val="0"/>
                  <a:satOff val="0"/>
                  <a:lumOff val="0"/>
                  <a:alphaOff val="0"/>
                </a:prstClr>
              </a:solidFill>
              <a:latin typeface="Gill Sans MT" panose="020B0502020104020203"/>
            </a:endParaRPr>
          </a:p>
          <a:p>
            <a:pPr indent="0">
              <a:spcBef>
                <a:spcPts val="0"/>
              </a:spcBef>
              <a:buFont typeface="Arial" panose="020B0604020202020204" pitchFamily="34" charset="0"/>
              <a:buNone/>
            </a:pPr>
            <a:r>
              <a:rPr lang="en-US" sz="1800" dirty="0">
                <a:solidFill>
                  <a:prstClr val="black">
                    <a:hueOff val="0"/>
                    <a:satOff val="0"/>
                    <a:lumOff val="0"/>
                    <a:alphaOff val="0"/>
                  </a:prstClr>
                </a:solidFill>
                <a:latin typeface="Gill Sans MT" panose="020B0502020104020203"/>
              </a:rPr>
              <a:t>Do you and your fiscal staff know all Q2-4 awards must be spent by 6/30, and cannot to be carried over to the following fiscal year starting 7/1?</a:t>
            </a:r>
          </a:p>
          <a:p>
            <a:pPr lvl="2">
              <a:spcBef>
                <a:spcPts val="0"/>
              </a:spcBef>
            </a:pPr>
            <a:r>
              <a:rPr lang="en-US" sz="1800" dirty="0">
                <a:solidFill>
                  <a:prstClr val="black">
                    <a:hueOff val="0"/>
                    <a:satOff val="0"/>
                    <a:lumOff val="0"/>
                    <a:alphaOff val="0"/>
                  </a:prstClr>
                </a:solidFill>
                <a:latin typeface="Gill Sans MT" panose="020B0502020104020203"/>
              </a:rPr>
              <a:t>What strategy would you use to make sure any remaining WIC funds are spent by 6/30?</a:t>
            </a:r>
          </a:p>
          <a:p>
            <a:pPr lvl="2">
              <a:lnSpc>
                <a:spcPct val="100000"/>
              </a:lnSpc>
              <a:spcBef>
                <a:spcPts val="0"/>
              </a:spcBef>
            </a:pPr>
            <a:endParaRPr lang="en-US" sz="1200" dirty="0">
              <a:solidFill>
                <a:prstClr val="black">
                  <a:hueOff val="0"/>
                  <a:satOff val="0"/>
                  <a:lumOff val="0"/>
                  <a:alphaOff val="0"/>
                </a:prstClr>
              </a:solidFill>
              <a:latin typeface="Gill Sans MT" panose="020B0502020104020203"/>
            </a:endParaRPr>
          </a:p>
          <a:p>
            <a:pPr lvl="2">
              <a:lnSpc>
                <a:spcPct val="100000"/>
              </a:lnSpc>
              <a:spcBef>
                <a:spcPts val="0"/>
              </a:spcBef>
            </a:pPr>
            <a:endParaRPr lang="en-US" sz="1200" dirty="0">
              <a:solidFill>
                <a:prstClr val="black">
                  <a:hueOff val="0"/>
                  <a:satOff val="0"/>
                  <a:lumOff val="0"/>
                  <a:alphaOff val="0"/>
                </a:prstClr>
              </a:solidFill>
              <a:latin typeface="Gill Sans MT" panose="020B0502020104020203"/>
            </a:endParaRPr>
          </a:p>
          <a:p>
            <a:pPr lvl="2">
              <a:lnSpc>
                <a:spcPct val="100000"/>
              </a:lnSpc>
              <a:spcBef>
                <a:spcPts val="0"/>
              </a:spcBef>
            </a:pPr>
            <a:endParaRPr lang="en-US" sz="1200" dirty="0">
              <a:solidFill>
                <a:prstClr val="black">
                  <a:hueOff val="0"/>
                  <a:satOff val="0"/>
                  <a:lumOff val="0"/>
                  <a:alphaOff val="0"/>
                </a:prstClr>
              </a:solidFill>
              <a:latin typeface="Gill Sans MT" panose="020B0502020104020203"/>
            </a:endParaRPr>
          </a:p>
        </p:txBody>
      </p:sp>
    </p:spTree>
    <p:extLst>
      <p:ext uri="{BB962C8B-B14F-4D97-AF65-F5344CB8AC3E}">
        <p14:creationId xmlns:p14="http://schemas.microsoft.com/office/powerpoint/2010/main" val="31435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A1EDD-A3BE-4199-B9B1-EF5EB3B9E653}"/>
              </a:ext>
            </a:extLst>
          </p:cNvPr>
          <p:cNvSpPr>
            <a:spLocks noGrp="1"/>
          </p:cNvSpPr>
          <p:nvPr>
            <p:ph type="title"/>
          </p:nvPr>
        </p:nvSpPr>
        <p:spPr/>
        <p:txBody>
          <a:bodyPr/>
          <a:lstStyle/>
          <a:p>
            <a:r>
              <a:rPr lang="en-US" cap="none" dirty="0"/>
              <a:t>Objectives for this training</a:t>
            </a:r>
          </a:p>
        </p:txBody>
      </p:sp>
      <p:sp>
        <p:nvSpPr>
          <p:cNvPr id="3" name="Content Placeholder 2">
            <a:extLst>
              <a:ext uri="{FF2B5EF4-FFF2-40B4-BE49-F238E27FC236}">
                <a16:creationId xmlns:a16="http://schemas.microsoft.com/office/drawing/2014/main" id="{844BC68A-6B01-46C9-9856-F1B9510088B3}"/>
              </a:ext>
            </a:extLst>
          </p:cNvPr>
          <p:cNvSpPr>
            <a:spLocks noGrp="1"/>
          </p:cNvSpPr>
          <p:nvPr>
            <p:ph idx="1"/>
          </p:nvPr>
        </p:nvSpPr>
        <p:spPr/>
        <p:txBody>
          <a:bodyPr/>
          <a:lstStyle/>
          <a:p>
            <a:r>
              <a:rPr lang="en-US" dirty="0"/>
              <a:t>Local agency staff can utilize their WIC grant award effectively to maximize program impact.</a:t>
            </a:r>
          </a:p>
          <a:p>
            <a:r>
              <a:rPr lang="en-US" dirty="0"/>
              <a:t>Local agency staff will understand the fiscal review standards and reporting requirements.</a:t>
            </a:r>
          </a:p>
          <a:p>
            <a:r>
              <a:rPr lang="en-US" dirty="0"/>
              <a:t>Local agency staff will know where to get technical assistance and answers to questions on different fiscal issues.</a:t>
            </a:r>
          </a:p>
        </p:txBody>
      </p:sp>
    </p:spTree>
    <p:extLst>
      <p:ext uri="{BB962C8B-B14F-4D97-AF65-F5344CB8AC3E}">
        <p14:creationId xmlns:p14="http://schemas.microsoft.com/office/powerpoint/2010/main" val="585343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8E63DD2-6E8A-460B-99AF-BA191B0DC2EE}"/>
              </a:ext>
            </a:extLst>
          </p:cNvPr>
          <p:cNvSpPr>
            <a:spLocks noGrp="1"/>
          </p:cNvSpPr>
          <p:nvPr>
            <p:ph type="ctrTitle"/>
          </p:nvPr>
        </p:nvSpPr>
        <p:spPr>
          <a:xfrm>
            <a:off x="860612" y="1138228"/>
            <a:ext cx="3793685" cy="3858767"/>
          </a:xfrm>
        </p:spPr>
        <p:txBody>
          <a:bodyPr vert="horz" lIns="91440" tIns="45720" rIns="91440" bIns="45720" rtlCol="0" anchor="ctr">
            <a:normAutofit/>
          </a:bodyPr>
          <a:lstStyle/>
          <a:p>
            <a:r>
              <a:rPr lang="en-US" sz="3600" b="0" i="0" kern="1200" cap="none" dirty="0">
                <a:solidFill>
                  <a:schemeClr val="tx1"/>
                </a:solidFill>
                <a:effectLst/>
                <a:latin typeface="+mj-lt"/>
                <a:ea typeface="+mj-ea"/>
                <a:cs typeface="+mj-cs"/>
              </a:rPr>
              <a:t>Other fiscal requirements</a:t>
            </a:r>
          </a:p>
        </p:txBody>
      </p:sp>
      <p:grpSp>
        <p:nvGrpSpPr>
          <p:cNvPr id="20" name="Group 19">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21" name="Rectangle 20">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C8AB6F1-5872-4E24-B5BB-D83CE893CF1E}"/>
              </a:ext>
            </a:extLst>
          </p:cNvPr>
          <p:cNvSpPr>
            <a:spLocks noGrp="1"/>
          </p:cNvSpPr>
          <p:nvPr>
            <p:ph type="subTitle" idx="1"/>
          </p:nvPr>
        </p:nvSpPr>
        <p:spPr>
          <a:xfrm>
            <a:off x="5584483" y="1138228"/>
            <a:ext cx="5440680" cy="3858768"/>
          </a:xfrm>
        </p:spPr>
        <p:txBody>
          <a:bodyPr vert="horz" lIns="91440" tIns="45720" rIns="91440" bIns="45720" rtlCol="0" anchor="ctr">
            <a:normAutofit/>
          </a:bodyPr>
          <a:lstStyle/>
          <a:p>
            <a:r>
              <a:rPr lang="en-US" b="1" cap="none" dirty="0">
                <a:solidFill>
                  <a:srgbClr val="000000"/>
                </a:solidFill>
                <a:hlinkClick r:id="rId3"/>
              </a:rPr>
              <a:t>WIC budget projection worksheet </a:t>
            </a:r>
            <a:endParaRPr lang="en-US" b="1" cap="none" dirty="0">
              <a:solidFill>
                <a:srgbClr val="000000"/>
              </a:solidFill>
            </a:endParaRPr>
          </a:p>
          <a:p>
            <a:pPr marL="285750" indent="-285750">
              <a:buFont typeface="Arial" panose="020B0604020202020204" pitchFamily="34" charset="0"/>
              <a:buChar char="•"/>
            </a:pPr>
            <a:r>
              <a:rPr lang="en-US" cap="none" dirty="0">
                <a:solidFill>
                  <a:srgbClr val="000000"/>
                </a:solidFill>
              </a:rPr>
              <a:t>This worksheet must be completed and submitted by June 30 for the coming fiscal year. Instructions for submission are at the bottom of the form.  </a:t>
            </a:r>
          </a:p>
          <a:p>
            <a:pPr marL="285750" indent="-285750">
              <a:buFont typeface="Arial" panose="020B0604020202020204" pitchFamily="34" charset="0"/>
              <a:buChar char="•"/>
            </a:pPr>
            <a:r>
              <a:rPr lang="en-US" cap="none" dirty="0">
                <a:solidFill>
                  <a:srgbClr val="000000"/>
                </a:solidFill>
              </a:rPr>
              <a:t>Annual budget forms are sent to local agencies in late May each year, after caseload letters have been sent out.</a:t>
            </a:r>
          </a:p>
          <a:p>
            <a:pPr marL="285750" indent="-285750">
              <a:buFont typeface="Arial" panose="020B0604020202020204" pitchFamily="34" charset="0"/>
              <a:buChar char="•"/>
            </a:pPr>
            <a:endParaRPr lang="en-US" cap="none" dirty="0">
              <a:solidFill>
                <a:srgbClr val="000000"/>
              </a:solidFill>
            </a:endParaRPr>
          </a:p>
        </p:txBody>
      </p:sp>
      <p:pic>
        <p:nvPicPr>
          <p:cNvPr id="26" name="Picture 25">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5" name="Straight Connector 27">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2267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8E63DD2-6E8A-460B-99AF-BA191B0DC2EE}"/>
              </a:ext>
            </a:extLst>
          </p:cNvPr>
          <p:cNvSpPr>
            <a:spLocks noGrp="1"/>
          </p:cNvSpPr>
          <p:nvPr>
            <p:ph type="ctrTitle"/>
          </p:nvPr>
        </p:nvSpPr>
        <p:spPr>
          <a:xfrm>
            <a:off x="860612" y="1138228"/>
            <a:ext cx="3793685" cy="3858767"/>
          </a:xfrm>
        </p:spPr>
        <p:txBody>
          <a:bodyPr vert="horz" lIns="91440" tIns="45720" rIns="91440" bIns="45720" rtlCol="0" anchor="ctr">
            <a:normAutofit/>
          </a:bodyPr>
          <a:lstStyle/>
          <a:p>
            <a:r>
              <a:rPr lang="en-US" sz="3600" b="0" i="0" kern="1200" cap="none" dirty="0">
                <a:solidFill>
                  <a:schemeClr val="tx1"/>
                </a:solidFill>
                <a:effectLst/>
                <a:latin typeface="+mj-lt"/>
                <a:ea typeface="+mj-ea"/>
                <a:cs typeface="+mj-cs"/>
              </a:rPr>
              <a:t>Other fiscal requirements</a:t>
            </a:r>
          </a:p>
        </p:txBody>
      </p:sp>
      <p:grpSp>
        <p:nvGrpSpPr>
          <p:cNvPr id="20" name="Group 19">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21" name="Rectangle 20">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C8AB6F1-5872-4E24-B5BB-D83CE893CF1E}"/>
              </a:ext>
            </a:extLst>
          </p:cNvPr>
          <p:cNvSpPr>
            <a:spLocks noGrp="1"/>
          </p:cNvSpPr>
          <p:nvPr>
            <p:ph type="subTitle" idx="1"/>
          </p:nvPr>
        </p:nvSpPr>
        <p:spPr>
          <a:xfrm>
            <a:off x="5419588" y="962206"/>
            <a:ext cx="5769864" cy="4199382"/>
          </a:xfrm>
        </p:spPr>
        <p:txBody>
          <a:bodyPr vert="horz" lIns="91440" tIns="45720" rIns="91440" bIns="45720" rtlCol="0" anchor="ctr">
            <a:normAutofit lnSpcReduction="10000"/>
          </a:bodyPr>
          <a:lstStyle/>
          <a:p>
            <a:pPr>
              <a:lnSpc>
                <a:spcPct val="110000"/>
              </a:lnSpc>
            </a:pPr>
            <a:r>
              <a:rPr lang="en-US" sz="1600" cap="none" dirty="0">
                <a:solidFill>
                  <a:srgbClr val="000000"/>
                </a:solidFill>
              </a:rPr>
              <a:t>Farm Direct is not 100% federally funded.  The amount available to spend on farm direct checks varies year to year depending on how much the state legislature allocates, and how many Farm Direct check booklets are assigned to your agency.  </a:t>
            </a:r>
          </a:p>
          <a:p>
            <a:pPr marL="571500" indent="-228600">
              <a:lnSpc>
                <a:spcPct val="110000"/>
              </a:lnSpc>
              <a:buFont typeface="Arial" panose="020B0604020202020204" pitchFamily="34" charset="0"/>
              <a:buChar char="•"/>
            </a:pPr>
            <a:r>
              <a:rPr lang="en-US" sz="1600" cap="none" dirty="0">
                <a:solidFill>
                  <a:srgbClr val="000000"/>
                </a:solidFill>
              </a:rPr>
              <a:t>Local agencies will be notified of their Farm Direct check booklet allocation and administrative funding prior to the beginning of the Farm Direct season.</a:t>
            </a:r>
          </a:p>
          <a:p>
            <a:pPr marL="571500" indent="-228600">
              <a:lnSpc>
                <a:spcPct val="110000"/>
              </a:lnSpc>
              <a:buFont typeface="Arial" panose="020B0604020202020204" pitchFamily="34" charset="0"/>
              <a:buChar char="•"/>
            </a:pPr>
            <a:r>
              <a:rPr lang="en-US" sz="1600" cap="none" dirty="0">
                <a:solidFill>
                  <a:srgbClr val="000000"/>
                </a:solidFill>
              </a:rPr>
              <a:t>A separate Farm Direct </a:t>
            </a:r>
            <a:r>
              <a:rPr lang="en-US" sz="1600" cap="none" dirty="0">
                <a:solidFill>
                  <a:srgbClr val="000000"/>
                </a:solidFill>
                <a:hlinkClick r:id="rId3"/>
              </a:rPr>
              <a:t>revenue and expenditure report </a:t>
            </a:r>
            <a:r>
              <a:rPr lang="en-US" sz="1600" cap="none" dirty="0">
                <a:solidFill>
                  <a:srgbClr val="000000"/>
                </a:solidFill>
              </a:rPr>
              <a:t>must be submitted no later than January 30th for funds expended for the previous season. Use the </a:t>
            </a:r>
            <a:r>
              <a:rPr lang="en-US" sz="1600" cap="none" dirty="0">
                <a:solidFill>
                  <a:srgbClr val="000000"/>
                </a:solidFill>
                <a:hlinkClick r:id="rId4"/>
              </a:rPr>
              <a:t>R&amp;E report form instructions </a:t>
            </a:r>
            <a:r>
              <a:rPr lang="en-US" sz="1600" cap="none" dirty="0">
                <a:solidFill>
                  <a:srgbClr val="000000"/>
                </a:solidFill>
              </a:rPr>
              <a:t>for details.</a:t>
            </a:r>
          </a:p>
          <a:p>
            <a:pPr marL="571500" indent="-228600">
              <a:lnSpc>
                <a:spcPct val="110000"/>
              </a:lnSpc>
              <a:buFont typeface="Arial" panose="020B0604020202020204" pitchFamily="34" charset="0"/>
              <a:buChar char="•"/>
            </a:pPr>
            <a:r>
              <a:rPr lang="en-US" sz="1600" cap="none" dirty="0">
                <a:solidFill>
                  <a:srgbClr val="000000"/>
                </a:solidFill>
              </a:rPr>
              <a:t>Farm Direct may also be </a:t>
            </a:r>
            <a:r>
              <a:rPr lang="en-US" sz="1600" cap="none" dirty="0"/>
              <a:t>called</a:t>
            </a:r>
            <a:r>
              <a:rPr lang="en-US" sz="1600" cap="none" dirty="0">
                <a:solidFill>
                  <a:srgbClr val="FF0000"/>
                </a:solidFill>
              </a:rPr>
              <a:t> </a:t>
            </a:r>
            <a:r>
              <a:rPr lang="en-US" sz="1600" cap="none" dirty="0">
                <a:solidFill>
                  <a:srgbClr val="000000"/>
                </a:solidFill>
              </a:rPr>
              <a:t>the WIC farmers market mini grant/fresh veggie funding and WIC farmers market administrative funds.</a:t>
            </a:r>
          </a:p>
        </p:txBody>
      </p:sp>
      <p:pic>
        <p:nvPicPr>
          <p:cNvPr id="26" name="Picture 25">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8" name="Straight Connector 27">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2040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00E03-88C5-4EC8-9766-DB3155B1396A}"/>
              </a:ext>
            </a:extLst>
          </p:cNvPr>
          <p:cNvSpPr>
            <a:spLocks noGrp="1"/>
          </p:cNvSpPr>
          <p:nvPr>
            <p:ph type="title"/>
          </p:nvPr>
        </p:nvSpPr>
        <p:spPr/>
        <p:txBody>
          <a:bodyPr/>
          <a:lstStyle/>
          <a:p>
            <a:r>
              <a:rPr lang="en-US" sz="3600" cap="none" dirty="0">
                <a:solidFill>
                  <a:prstClr val="black"/>
                </a:solidFill>
              </a:rPr>
              <a:t>Farm</a:t>
            </a:r>
            <a:r>
              <a:rPr lang="en-US" sz="1600" cap="none" dirty="0">
                <a:solidFill>
                  <a:srgbClr val="000000"/>
                </a:solidFill>
              </a:rPr>
              <a:t> </a:t>
            </a:r>
            <a:r>
              <a:rPr lang="en-US" sz="3600" cap="none" dirty="0">
                <a:solidFill>
                  <a:prstClr val="black"/>
                </a:solidFill>
              </a:rPr>
              <a:t>Direct</a:t>
            </a:r>
            <a:endParaRPr lang="en-US" dirty="0"/>
          </a:p>
        </p:txBody>
      </p:sp>
      <p:sp>
        <p:nvSpPr>
          <p:cNvPr id="3" name="Content Placeholder 2">
            <a:extLst>
              <a:ext uri="{FF2B5EF4-FFF2-40B4-BE49-F238E27FC236}">
                <a16:creationId xmlns:a16="http://schemas.microsoft.com/office/drawing/2014/main" id="{98939E40-AECC-49F0-B553-26C142CA0F7D}"/>
              </a:ext>
            </a:extLst>
          </p:cNvPr>
          <p:cNvSpPr>
            <a:spLocks noGrp="1"/>
          </p:cNvSpPr>
          <p:nvPr>
            <p:ph idx="1"/>
          </p:nvPr>
        </p:nvSpPr>
        <p:spPr>
          <a:xfrm>
            <a:off x="1451579" y="2015732"/>
            <a:ext cx="9603275" cy="3450613"/>
          </a:xfrm>
        </p:spPr>
        <p:txBody>
          <a:bodyPr>
            <a:normAutofit/>
          </a:bodyPr>
          <a:lstStyle/>
          <a:p>
            <a:pPr marL="0" lvl="0" indent="0">
              <a:buClr>
                <a:srgbClr val="B71E42"/>
              </a:buClr>
              <a:buNone/>
            </a:pPr>
            <a:r>
              <a:rPr lang="en-US" b="1" dirty="0">
                <a:solidFill>
                  <a:prstClr val="black"/>
                </a:solidFill>
              </a:rPr>
              <a:t>Farm Direct Mini Grants</a:t>
            </a:r>
            <a:r>
              <a:rPr lang="en-US" dirty="0">
                <a:solidFill>
                  <a:prstClr val="black"/>
                </a:solidFill>
              </a:rPr>
              <a:t> are authorized for the period July 1</a:t>
            </a:r>
            <a:r>
              <a:rPr lang="en-US" baseline="30000" dirty="0">
                <a:solidFill>
                  <a:prstClr val="black"/>
                </a:solidFill>
              </a:rPr>
              <a:t>st</a:t>
            </a:r>
            <a:r>
              <a:rPr lang="en-US" dirty="0">
                <a:solidFill>
                  <a:prstClr val="black"/>
                </a:solidFill>
              </a:rPr>
              <a:t> through December 31</a:t>
            </a:r>
            <a:r>
              <a:rPr lang="en-US" baseline="30000" dirty="0">
                <a:solidFill>
                  <a:prstClr val="black"/>
                </a:solidFill>
              </a:rPr>
              <a:t>st</a:t>
            </a:r>
            <a:r>
              <a:rPr lang="en-US" dirty="0">
                <a:solidFill>
                  <a:prstClr val="black"/>
                </a:solidFill>
              </a:rPr>
              <a:t>, and are paid to local agencies as follows:</a:t>
            </a:r>
          </a:p>
          <a:p>
            <a:pPr lvl="1">
              <a:buClr>
                <a:srgbClr val="B71E42"/>
              </a:buClr>
            </a:pPr>
            <a:r>
              <a:rPr lang="en-US" dirty="0">
                <a:solidFill>
                  <a:prstClr val="black"/>
                </a:solidFill>
              </a:rPr>
              <a:t>50% paid July 1</a:t>
            </a:r>
            <a:r>
              <a:rPr lang="en-US" sz="2000" baseline="30000" dirty="0">
                <a:solidFill>
                  <a:prstClr val="black"/>
                </a:solidFill>
              </a:rPr>
              <a:t>st</a:t>
            </a:r>
            <a:r>
              <a:rPr lang="en-US" dirty="0">
                <a:solidFill>
                  <a:prstClr val="black"/>
                </a:solidFill>
              </a:rPr>
              <a:t> to WIC local agencies</a:t>
            </a:r>
          </a:p>
          <a:p>
            <a:pPr lvl="1">
              <a:buClr>
                <a:srgbClr val="B71E42"/>
              </a:buClr>
            </a:pPr>
            <a:r>
              <a:rPr lang="en-US" dirty="0">
                <a:solidFill>
                  <a:prstClr val="black"/>
                </a:solidFill>
              </a:rPr>
              <a:t>50% paid October 1</a:t>
            </a:r>
            <a:r>
              <a:rPr lang="en-US" sz="2000" baseline="30000" dirty="0">
                <a:solidFill>
                  <a:prstClr val="black"/>
                </a:solidFill>
              </a:rPr>
              <a:t>st</a:t>
            </a:r>
            <a:r>
              <a:rPr lang="en-US" dirty="0">
                <a:solidFill>
                  <a:prstClr val="black"/>
                </a:solidFill>
              </a:rPr>
              <a:t> to WIC local agencies</a:t>
            </a:r>
          </a:p>
          <a:p>
            <a:pPr lvl="1">
              <a:buClr>
                <a:srgbClr val="B71E42"/>
              </a:buClr>
            </a:pPr>
            <a:r>
              <a:rPr lang="en-US" dirty="0"/>
              <a:t>Grant expenditures must be recorded/posted by December 31</a:t>
            </a:r>
            <a:r>
              <a:rPr lang="en-US" sz="2000" baseline="30000" dirty="0">
                <a:solidFill>
                  <a:prstClr val="black"/>
                </a:solidFill>
              </a:rPr>
              <a:t>st</a:t>
            </a:r>
          </a:p>
          <a:p>
            <a:pPr lvl="1">
              <a:buClr>
                <a:srgbClr val="B71E42"/>
              </a:buClr>
            </a:pPr>
            <a:r>
              <a:rPr lang="en-US" dirty="0">
                <a:solidFill>
                  <a:prstClr val="black"/>
                </a:solidFill>
              </a:rPr>
              <a:t>Revenue and expenditure reporting can be submitted in the 1</a:t>
            </a:r>
            <a:r>
              <a:rPr lang="en-US" baseline="30000" dirty="0">
                <a:solidFill>
                  <a:prstClr val="black"/>
                </a:solidFill>
              </a:rPr>
              <a:t>st</a:t>
            </a:r>
            <a:r>
              <a:rPr lang="en-US" dirty="0">
                <a:solidFill>
                  <a:prstClr val="black"/>
                </a:solidFill>
              </a:rPr>
              <a:t> and 2</a:t>
            </a:r>
            <a:r>
              <a:rPr lang="en-US" baseline="30000" dirty="0">
                <a:solidFill>
                  <a:prstClr val="black"/>
                </a:solidFill>
              </a:rPr>
              <a:t>nd</a:t>
            </a:r>
            <a:r>
              <a:rPr lang="en-US" dirty="0">
                <a:solidFill>
                  <a:prstClr val="black"/>
                </a:solidFill>
              </a:rPr>
              <a:t> quarters or in the 2</a:t>
            </a:r>
            <a:r>
              <a:rPr lang="en-US" baseline="30000" dirty="0">
                <a:solidFill>
                  <a:prstClr val="black"/>
                </a:solidFill>
              </a:rPr>
              <a:t>nd</a:t>
            </a:r>
            <a:r>
              <a:rPr lang="en-US" dirty="0">
                <a:solidFill>
                  <a:prstClr val="black"/>
                </a:solidFill>
              </a:rPr>
              <a:t> quarter only  </a:t>
            </a:r>
          </a:p>
          <a:p>
            <a:pPr lvl="1">
              <a:buClr>
                <a:srgbClr val="B71E42"/>
              </a:buClr>
            </a:pPr>
            <a:r>
              <a:rPr lang="en-US" dirty="0">
                <a:solidFill>
                  <a:prstClr val="black"/>
                </a:solidFill>
              </a:rPr>
              <a:t>Final Farm Direct revenue and expenditure report is due on January 31</a:t>
            </a:r>
            <a:r>
              <a:rPr lang="en-US" sz="2000" baseline="30000" dirty="0">
                <a:solidFill>
                  <a:prstClr val="black"/>
                </a:solidFill>
              </a:rPr>
              <a:t>st</a:t>
            </a:r>
          </a:p>
          <a:p>
            <a:endParaRPr lang="en-US" dirty="0"/>
          </a:p>
        </p:txBody>
      </p:sp>
    </p:spTree>
    <p:extLst>
      <p:ext uri="{BB962C8B-B14F-4D97-AF65-F5344CB8AC3E}">
        <p14:creationId xmlns:p14="http://schemas.microsoft.com/office/powerpoint/2010/main" val="2259803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4A783-C22D-493E-A50A-4E3B52759CE9}"/>
              </a:ext>
            </a:extLst>
          </p:cNvPr>
          <p:cNvSpPr>
            <a:spLocks noGrp="1"/>
          </p:cNvSpPr>
          <p:nvPr>
            <p:ph type="title"/>
          </p:nvPr>
        </p:nvSpPr>
        <p:spPr>
          <a:xfrm>
            <a:off x="1451579" y="804519"/>
            <a:ext cx="9603275" cy="1049235"/>
          </a:xfrm>
        </p:spPr>
        <p:txBody>
          <a:bodyPr>
            <a:normAutofit/>
          </a:bodyPr>
          <a:lstStyle/>
          <a:p>
            <a:r>
              <a:rPr lang="en-US" cap="none" dirty="0"/>
              <a:t>Time studies</a:t>
            </a:r>
          </a:p>
        </p:txBody>
      </p:sp>
      <p:pic>
        <p:nvPicPr>
          <p:cNvPr id="7" name="Graphic 6" descr="Stopwatch">
            <a:extLst>
              <a:ext uri="{FF2B5EF4-FFF2-40B4-BE49-F238E27FC236}">
                <a16:creationId xmlns:a16="http://schemas.microsoft.com/office/drawing/2014/main" id="{1C3207E0-9649-4D0E-8DB5-97AA4729BE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0058" y="2028318"/>
            <a:ext cx="2801363" cy="2801363"/>
          </a:xfrm>
          <a:prstGeom prst="rect">
            <a:avLst/>
          </a:prstGeom>
        </p:spPr>
      </p:pic>
      <p:sp>
        <p:nvSpPr>
          <p:cNvPr id="3" name="Content Placeholder 2">
            <a:extLst>
              <a:ext uri="{FF2B5EF4-FFF2-40B4-BE49-F238E27FC236}">
                <a16:creationId xmlns:a16="http://schemas.microsoft.com/office/drawing/2014/main" id="{877C015D-D638-4419-8E18-BB2A557FB627}"/>
              </a:ext>
            </a:extLst>
          </p:cNvPr>
          <p:cNvSpPr>
            <a:spLocks noGrp="1"/>
          </p:cNvSpPr>
          <p:nvPr>
            <p:ph idx="1"/>
          </p:nvPr>
        </p:nvSpPr>
        <p:spPr>
          <a:xfrm>
            <a:off x="2432115" y="1853754"/>
            <a:ext cx="9341963" cy="4399280"/>
          </a:xfrm>
        </p:spPr>
        <p:txBody>
          <a:bodyPr>
            <a:normAutofit fontScale="92500" lnSpcReduction="10000"/>
          </a:bodyPr>
          <a:lstStyle/>
          <a:p>
            <a:pPr>
              <a:lnSpc>
                <a:spcPct val="110000"/>
              </a:lnSpc>
            </a:pPr>
            <a:r>
              <a:rPr lang="en-US" sz="1600" dirty="0">
                <a:hlinkClick r:id="rId4"/>
              </a:rPr>
              <a:t>Time study summaries </a:t>
            </a:r>
            <a:r>
              <a:rPr lang="en-US" sz="1600" dirty="0"/>
              <a:t>must be submitted quarterly for the months of October, January, April and July.  </a:t>
            </a:r>
          </a:p>
          <a:p>
            <a:pPr>
              <a:lnSpc>
                <a:spcPct val="110000"/>
              </a:lnSpc>
            </a:pPr>
            <a:r>
              <a:rPr lang="en-US" sz="1600" dirty="0"/>
              <a:t>All staff who are paid directly (not by cost allocation) by the WIC grant during the time study month, must complete an </a:t>
            </a:r>
            <a:r>
              <a:rPr lang="en-US" sz="1600" dirty="0">
                <a:hlinkClick r:id="rId5"/>
              </a:rPr>
              <a:t>individual time study</a:t>
            </a:r>
            <a:r>
              <a:rPr lang="en-US" sz="1600" dirty="0"/>
              <a:t>.  If the agency captures staff payroll by WIC categories CS, GA, NE, BF then individual time studies are not required.  </a:t>
            </a:r>
          </a:p>
          <a:p>
            <a:pPr>
              <a:lnSpc>
                <a:spcPct val="110000"/>
              </a:lnSpc>
            </a:pPr>
            <a:r>
              <a:rPr lang="en-US" sz="1600" dirty="0"/>
              <a:t>Time studies classify </a:t>
            </a:r>
            <a:r>
              <a:rPr lang="en-US" sz="1600" dirty="0">
                <a:hlinkClick r:id="rId6"/>
              </a:rPr>
              <a:t>WIC work in four categories</a:t>
            </a:r>
            <a:r>
              <a:rPr lang="en-US" sz="1600" dirty="0"/>
              <a:t> below. The majority of  WIC staff time is usually spent in nutrition education and client services. </a:t>
            </a:r>
          </a:p>
          <a:p>
            <a:pPr lvl="2">
              <a:lnSpc>
                <a:spcPct val="110000"/>
              </a:lnSpc>
            </a:pPr>
            <a:r>
              <a:rPr lang="en-US" dirty="0"/>
              <a:t>Client services (CS)</a:t>
            </a:r>
          </a:p>
          <a:p>
            <a:pPr lvl="2">
              <a:lnSpc>
                <a:spcPct val="110000"/>
              </a:lnSpc>
            </a:pPr>
            <a:r>
              <a:rPr lang="en-US" dirty="0"/>
              <a:t>General administration and payroll (GA)</a:t>
            </a:r>
          </a:p>
          <a:p>
            <a:pPr lvl="2">
              <a:lnSpc>
                <a:spcPct val="110000"/>
              </a:lnSpc>
            </a:pPr>
            <a:r>
              <a:rPr lang="en-US" dirty="0"/>
              <a:t>Nutrition education (NE)</a:t>
            </a:r>
          </a:p>
          <a:p>
            <a:pPr lvl="2">
              <a:lnSpc>
                <a:spcPct val="110000"/>
              </a:lnSpc>
            </a:pPr>
            <a:r>
              <a:rPr lang="en-US" dirty="0"/>
              <a:t>Breastfeeding support and promotion (BF)</a:t>
            </a:r>
          </a:p>
          <a:p>
            <a:pPr>
              <a:lnSpc>
                <a:spcPct val="110000"/>
              </a:lnSpc>
            </a:pPr>
            <a:r>
              <a:rPr lang="en-US" sz="1600" dirty="0"/>
              <a:t>Time studies are used to corroborate local agency expenses related to those 4 areas of  WIC services.</a:t>
            </a:r>
          </a:p>
          <a:p>
            <a:pPr>
              <a:lnSpc>
                <a:spcPct val="110000"/>
              </a:lnSpc>
            </a:pPr>
            <a:r>
              <a:rPr lang="en-US" sz="1600" dirty="0"/>
              <a:t>Time should be rounded to 15-minute increments, for example </a:t>
            </a:r>
            <a:r>
              <a:rPr lang="en-US" sz="1600" dirty="0">
                <a:effectLst/>
                <a:latin typeface="Calibri" panose="020F0502020204030204" pitchFamily="34" charset="0"/>
                <a:ea typeface="Calibri" panose="020F0502020204030204" pitchFamily="34" charset="0"/>
              </a:rPr>
              <a:t>If it’s 7 minutes, round up to 0 minutes; if it’s 8 minutes, round up to 15 minutes. </a:t>
            </a:r>
            <a:endParaRPr lang="en-US" sz="1600" dirty="0"/>
          </a:p>
          <a:p>
            <a:pPr>
              <a:lnSpc>
                <a:spcPct val="110000"/>
              </a:lnSpc>
            </a:pPr>
            <a:r>
              <a:rPr lang="en-US" sz="1600" dirty="0"/>
              <a:t>See </a:t>
            </a:r>
            <a:r>
              <a:rPr lang="en-US" sz="1600" dirty="0">
                <a:hlinkClick r:id="rId7"/>
              </a:rPr>
              <a:t>Policy 316 Quarterly Breakout of Staff Time </a:t>
            </a:r>
            <a:r>
              <a:rPr lang="en-US" sz="1600" dirty="0"/>
              <a:t>for more info.</a:t>
            </a:r>
          </a:p>
          <a:p>
            <a:pPr lvl="2">
              <a:lnSpc>
                <a:spcPct val="110000"/>
              </a:lnSpc>
            </a:pPr>
            <a:endParaRPr lang="en-US" dirty="0"/>
          </a:p>
        </p:txBody>
      </p:sp>
    </p:spTree>
    <p:extLst>
      <p:ext uri="{BB962C8B-B14F-4D97-AF65-F5344CB8AC3E}">
        <p14:creationId xmlns:p14="http://schemas.microsoft.com/office/powerpoint/2010/main" val="2801499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EB6C9-A338-4AEE-84B0-0D2624DA56EC}"/>
              </a:ext>
            </a:extLst>
          </p:cNvPr>
          <p:cNvSpPr>
            <a:spLocks noGrp="1"/>
          </p:cNvSpPr>
          <p:nvPr>
            <p:ph type="title"/>
          </p:nvPr>
        </p:nvSpPr>
        <p:spPr/>
        <p:txBody>
          <a:bodyPr/>
          <a:lstStyle/>
          <a:p>
            <a:r>
              <a:rPr lang="en-US" cap="none" dirty="0">
                <a:solidFill>
                  <a:prstClr val="black"/>
                </a:solidFill>
              </a:rPr>
              <a:t>Time studies - Q &amp; A</a:t>
            </a:r>
            <a:endParaRPr lang="en-US" dirty="0"/>
          </a:p>
        </p:txBody>
      </p:sp>
      <p:sp>
        <p:nvSpPr>
          <p:cNvPr id="3" name="Content Placeholder 2">
            <a:extLst>
              <a:ext uri="{FF2B5EF4-FFF2-40B4-BE49-F238E27FC236}">
                <a16:creationId xmlns:a16="http://schemas.microsoft.com/office/drawing/2014/main" id="{000D4CEE-EA02-46A2-8D73-897AE266D2B5}"/>
              </a:ext>
            </a:extLst>
          </p:cNvPr>
          <p:cNvSpPr>
            <a:spLocks noGrp="1"/>
          </p:cNvSpPr>
          <p:nvPr>
            <p:ph idx="1"/>
          </p:nvPr>
        </p:nvSpPr>
        <p:spPr>
          <a:xfrm>
            <a:off x="1137146" y="1853754"/>
            <a:ext cx="10359437" cy="4199727"/>
          </a:xfrm>
        </p:spPr>
        <p:txBody>
          <a:bodyPr>
            <a:normAutofit fontScale="85000" lnSpcReduction="20000"/>
          </a:bodyPr>
          <a:lstStyle/>
          <a:p>
            <a:pPr marR="0" indent="0">
              <a:spcBef>
                <a:spcPts val="0"/>
              </a:spcBef>
              <a:spcAft>
                <a:spcPts val="0"/>
              </a:spcAft>
              <a:buNone/>
            </a:pPr>
            <a:r>
              <a:rPr lang="en-US" b="1" dirty="0">
                <a:latin typeface="Calibri" panose="020F0502020204030204" pitchFamily="34" charset="0"/>
                <a:ea typeface="Calibri" panose="020F0502020204030204" pitchFamily="34" charset="0"/>
                <a:cs typeface="Times New Roman" panose="02020603050405020304" pitchFamily="18" charset="0"/>
              </a:rPr>
              <a:t>Question from Local Agencies (LA):  </a:t>
            </a:r>
            <a:r>
              <a:rPr lang="en-US" dirty="0">
                <a:latin typeface="Calibri" panose="020F0502020204030204" pitchFamily="34" charset="0"/>
                <a:ea typeface="Calibri" panose="020F0502020204030204" pitchFamily="34" charset="0"/>
                <a:cs typeface="Times New Roman" panose="02020603050405020304" pitchFamily="18" charset="0"/>
              </a:rPr>
              <a:t>Reported quarterly expenditures usually don’t match up with time studies.  </a:t>
            </a:r>
          </a:p>
          <a:p>
            <a:pPr marR="0" indent="0">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1" indent="0">
              <a:spcBef>
                <a:spcPts val="0"/>
              </a:spcBef>
              <a:buNone/>
            </a:pPr>
            <a:r>
              <a:rPr lang="en-US" b="1" dirty="0">
                <a:latin typeface="Calibri" panose="020F0502020204030204" pitchFamily="34" charset="0"/>
                <a:ea typeface="Calibri" panose="020F0502020204030204" pitchFamily="34" charset="0"/>
                <a:cs typeface="Times New Roman" panose="02020603050405020304" pitchFamily="18" charset="0"/>
              </a:rPr>
              <a:t>Answer: </a:t>
            </a:r>
            <a:r>
              <a:rPr lang="en-US" dirty="0">
                <a:latin typeface="Calibri" panose="020F0502020204030204" pitchFamily="34" charset="0"/>
                <a:ea typeface="Calibri" panose="020F0502020204030204" pitchFamily="34" charset="0"/>
                <a:cs typeface="Times New Roman" panose="02020603050405020304" pitchFamily="18" charset="0"/>
              </a:rPr>
              <a:t>LA WIC staff should work with their fiscal staff to better align payroll coding. </a:t>
            </a:r>
            <a:r>
              <a:rPr lang="en-US" dirty="0">
                <a:latin typeface="Calibri" panose="020F0502020204030204" pitchFamily="34" charset="0"/>
                <a:cs typeface="Times New Roman" panose="02020603050405020304" pitchFamily="18" charset="0"/>
              </a:rPr>
              <a:t>The quarterly revenue and expense report records all the expenses for the whole quarter.  WIC staff only complete a time study one month every quarter. The time study should be used as a guide to verify staff are documenting their WIC time accurately for payroll during the months they are not completing a time study. </a:t>
            </a:r>
          </a:p>
          <a:p>
            <a:pPr lvl="1" indent="0">
              <a:spcBef>
                <a:spcPts val="0"/>
              </a:spcBef>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R="0" indent="0">
              <a:spcBef>
                <a:spcPts val="0"/>
              </a:spcBef>
              <a:spcAft>
                <a:spcPts val="0"/>
              </a:spcAft>
              <a:buNone/>
            </a:pPr>
            <a:r>
              <a:rPr lang="en-US" b="1" dirty="0">
                <a:latin typeface="Calibri" panose="020F0502020204030204" pitchFamily="34" charset="0"/>
                <a:ea typeface="Calibri" panose="020F0502020204030204" pitchFamily="34" charset="0"/>
                <a:cs typeface="Times New Roman" panose="02020603050405020304" pitchFamily="18" charset="0"/>
              </a:rPr>
              <a:t>Question from LA:  </a:t>
            </a:r>
            <a:r>
              <a:rPr lang="en-US" dirty="0">
                <a:latin typeface="Calibri" panose="020F0502020204030204" pitchFamily="34" charset="0"/>
                <a:ea typeface="Calibri" panose="020F0502020204030204" pitchFamily="34" charset="0"/>
                <a:cs typeface="Times New Roman" panose="02020603050405020304" pitchFamily="18" charset="0"/>
              </a:rPr>
              <a:t>Shall LA WIC staff working on COVID-19 response add these hours to time studies?     </a:t>
            </a:r>
          </a:p>
          <a:p>
            <a:pPr marR="0" indent="0">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1" indent="0">
              <a:spcBef>
                <a:spcPts val="0"/>
              </a:spcBef>
              <a:buNone/>
            </a:pPr>
            <a:r>
              <a:rPr lang="en-US" b="1" dirty="0">
                <a:latin typeface="Calibri" panose="020F0502020204030204" pitchFamily="34" charset="0"/>
                <a:ea typeface="Calibri" panose="020F0502020204030204" pitchFamily="34" charset="0"/>
                <a:cs typeface="Times New Roman" panose="02020603050405020304" pitchFamily="18" charset="0"/>
              </a:rPr>
              <a:t>Answer: I</a:t>
            </a:r>
            <a:r>
              <a:rPr lang="en-US" dirty="0">
                <a:latin typeface="Calibri" panose="020F0502020204030204" pitchFamily="34" charset="0"/>
                <a:ea typeface="Calibri" panose="020F0502020204030204" pitchFamily="34" charset="0"/>
                <a:cs typeface="Times New Roman" panose="02020603050405020304" pitchFamily="18" charset="0"/>
              </a:rPr>
              <a:t>f staff are funded separately for working on COVID-19 and these hours are not funded by WIC, then do not report them on the time study.</a:t>
            </a:r>
          </a:p>
          <a:p>
            <a:pPr marR="0" indent="0">
              <a:spcBef>
                <a:spcPts val="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R="0" indent="0">
              <a:spcBef>
                <a:spcPts val="0"/>
              </a:spcBef>
              <a:spcAft>
                <a:spcPts val="0"/>
              </a:spcAft>
              <a:buNone/>
            </a:pPr>
            <a:r>
              <a:rPr lang="en-US" b="1" dirty="0">
                <a:latin typeface="Calibri" panose="020F0502020204030204" pitchFamily="34" charset="0"/>
                <a:ea typeface="Calibri" panose="020F0502020204030204" pitchFamily="34" charset="0"/>
                <a:cs typeface="Times New Roman" panose="02020603050405020304" pitchFamily="18" charset="0"/>
              </a:rPr>
              <a:t>Question from LA:  </a:t>
            </a:r>
            <a:r>
              <a:rPr lang="en-US" dirty="0">
                <a:latin typeface="Calibri" panose="020F0502020204030204" pitchFamily="34" charset="0"/>
                <a:ea typeface="Calibri" panose="020F0502020204030204" pitchFamily="34" charset="0"/>
                <a:cs typeface="Times New Roman" panose="02020603050405020304" pitchFamily="18" charset="0"/>
              </a:rPr>
              <a:t>Shall LA staff not funded by WIC, but who do WIC work, report these hours on time studies?      </a:t>
            </a:r>
          </a:p>
          <a:p>
            <a:pPr marR="0" indent="0">
              <a:spcBef>
                <a:spcPts val="0"/>
              </a:spcBef>
              <a:spcAft>
                <a:spcPts val="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lvl="1" indent="0">
              <a:spcBef>
                <a:spcPts val="0"/>
              </a:spcBef>
              <a:buNone/>
            </a:pPr>
            <a:r>
              <a:rPr lang="en-US" b="1" dirty="0">
                <a:latin typeface="Calibri" panose="020F0502020204030204" pitchFamily="34" charset="0"/>
                <a:ea typeface="Calibri" panose="020F0502020204030204" pitchFamily="34" charset="0"/>
                <a:cs typeface="Times New Roman" panose="02020603050405020304" pitchFamily="18" charset="0"/>
              </a:rPr>
              <a:t>Answer: </a:t>
            </a:r>
            <a:r>
              <a:rPr lang="en-US" dirty="0">
                <a:latin typeface="Calibri" panose="020F0502020204030204" pitchFamily="34" charset="0"/>
                <a:cs typeface="Times New Roman" panose="02020603050405020304" pitchFamily="18" charset="0"/>
              </a:rPr>
              <a:t>Occasionally, we have a special situation where local agencies report some in-kind hours on the lower half of the time study.  This is not the norm.  Agencies need to work with their NC </a:t>
            </a:r>
            <a:r>
              <a:rPr lang="en-US">
                <a:latin typeface="Calibri" panose="020F0502020204030204" pitchFamily="34" charset="0"/>
                <a:cs typeface="Times New Roman" panose="02020603050405020304" pitchFamily="18" charset="0"/>
              </a:rPr>
              <a:t>and the State </a:t>
            </a:r>
            <a:r>
              <a:rPr lang="en-US" dirty="0">
                <a:latin typeface="Calibri" panose="020F0502020204030204" pitchFamily="34" charset="0"/>
                <a:cs typeface="Times New Roman" panose="02020603050405020304" pitchFamily="18" charset="0"/>
              </a:rPr>
              <a:t>fiscal analysts to decide when reporting in-kind hours is necessary. </a:t>
            </a:r>
          </a:p>
        </p:txBody>
      </p:sp>
    </p:spTree>
    <p:extLst>
      <p:ext uri="{BB962C8B-B14F-4D97-AF65-F5344CB8AC3E}">
        <p14:creationId xmlns:p14="http://schemas.microsoft.com/office/powerpoint/2010/main" val="4080926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50ED37-A619-44BB-9DC2-2F31F0986BDF}"/>
              </a:ext>
            </a:extLst>
          </p:cNvPr>
          <p:cNvSpPr>
            <a:spLocks noGrp="1"/>
          </p:cNvSpPr>
          <p:nvPr>
            <p:ph type="title"/>
          </p:nvPr>
        </p:nvSpPr>
        <p:spPr>
          <a:xfrm>
            <a:off x="849683" y="1240076"/>
            <a:ext cx="2727813" cy="4584527"/>
          </a:xfrm>
        </p:spPr>
        <p:txBody>
          <a:bodyPr>
            <a:normAutofit/>
          </a:bodyPr>
          <a:lstStyle/>
          <a:p>
            <a:r>
              <a:rPr lang="en-US" cap="none">
                <a:solidFill>
                  <a:srgbClr val="FFFFFF"/>
                </a:solidFill>
              </a:rPr>
              <a:t>Travel </a:t>
            </a:r>
            <a:br>
              <a:rPr lang="en-US" cap="none">
                <a:solidFill>
                  <a:srgbClr val="FFFFFF"/>
                </a:solidFill>
              </a:rPr>
            </a:br>
            <a:r>
              <a:rPr lang="en-US" cap="none">
                <a:solidFill>
                  <a:srgbClr val="FFFFFF"/>
                </a:solidFill>
              </a:rPr>
              <a:t>and </a:t>
            </a:r>
            <a:br>
              <a:rPr lang="en-US" cap="none">
                <a:solidFill>
                  <a:srgbClr val="FFFFFF"/>
                </a:solidFill>
              </a:rPr>
            </a:br>
            <a:r>
              <a:rPr lang="en-US" cap="none">
                <a:solidFill>
                  <a:srgbClr val="FFFFFF"/>
                </a:solidFill>
              </a:rPr>
              <a:t>training</a:t>
            </a:r>
          </a:p>
        </p:txBody>
      </p:sp>
      <p:sp>
        <p:nvSpPr>
          <p:cNvPr id="3" name="Content Placeholder 2">
            <a:extLst>
              <a:ext uri="{FF2B5EF4-FFF2-40B4-BE49-F238E27FC236}">
                <a16:creationId xmlns:a16="http://schemas.microsoft.com/office/drawing/2014/main" id="{AACD68D3-E9BB-4517-A821-7B8A61695B1D}"/>
              </a:ext>
            </a:extLst>
          </p:cNvPr>
          <p:cNvSpPr>
            <a:spLocks noGrp="1"/>
          </p:cNvSpPr>
          <p:nvPr>
            <p:ph idx="1"/>
          </p:nvPr>
        </p:nvSpPr>
        <p:spPr>
          <a:xfrm>
            <a:off x="4705594" y="505838"/>
            <a:ext cx="6429766" cy="6077841"/>
          </a:xfrm>
        </p:spPr>
        <p:txBody>
          <a:bodyPr anchor="t">
            <a:normAutofit lnSpcReduction="10000"/>
          </a:bodyPr>
          <a:lstStyle/>
          <a:p>
            <a:pPr>
              <a:lnSpc>
                <a:spcPct val="100000"/>
              </a:lnSpc>
            </a:pPr>
            <a:r>
              <a:rPr lang="en-US" dirty="0"/>
              <a:t>State WIC will reimburse local agencies for expenses incurred for attending required/mandated training and certain meetings (e.g. OWCA, data system training, Breastfeeding Basics). </a:t>
            </a:r>
          </a:p>
          <a:p>
            <a:r>
              <a:rPr lang="en-US" dirty="0"/>
              <a:t>State WIC uses the state guidelines regarding meal reimbursements. </a:t>
            </a:r>
          </a:p>
          <a:p>
            <a:pPr>
              <a:lnSpc>
                <a:spcPct val="100000"/>
              </a:lnSpc>
            </a:pPr>
            <a:r>
              <a:rPr lang="en-US" dirty="0"/>
              <a:t>Reimbursement requests must be submitted to the state by the agency within 4 weeks of the last travel date.  The state reimburses the agency, not individual travelers.</a:t>
            </a:r>
          </a:p>
          <a:p>
            <a:pPr>
              <a:lnSpc>
                <a:spcPct val="100000"/>
              </a:lnSpc>
            </a:pPr>
            <a:r>
              <a:rPr lang="en-US" dirty="0"/>
              <a:t>Reimbursed travel expenses should not be included in the local agency Quarterly Revenue and Expenses Report.</a:t>
            </a:r>
          </a:p>
          <a:p>
            <a:r>
              <a:rPr lang="en-US" dirty="0"/>
              <a:t>Use the following forms and resources:</a:t>
            </a:r>
          </a:p>
          <a:p>
            <a:pPr lvl="2"/>
            <a:r>
              <a:rPr lang="en-US" dirty="0"/>
              <a:t>Policy 340 – Reimbursement for Travel</a:t>
            </a:r>
            <a:endParaRPr lang="en-US" dirty="0">
              <a:hlinkClick r:id="rId2"/>
            </a:endParaRPr>
          </a:p>
          <a:p>
            <a:pPr lvl="2"/>
            <a:r>
              <a:rPr lang="en-US" dirty="0">
                <a:hlinkClick r:id="rId2"/>
              </a:rPr>
              <a:t>Travel matrix and information </a:t>
            </a:r>
            <a:r>
              <a:rPr lang="en-US" dirty="0"/>
              <a:t>(e.g. per diems, mileage rate, 70 mile rule)</a:t>
            </a:r>
          </a:p>
          <a:p>
            <a:pPr lvl="2"/>
            <a:r>
              <a:rPr lang="en-US" dirty="0">
                <a:hlinkClick r:id="rId3"/>
              </a:rPr>
              <a:t>In-state reimbursement form</a:t>
            </a:r>
            <a:endParaRPr lang="en-US" dirty="0"/>
          </a:p>
          <a:p>
            <a:pPr lvl="2"/>
            <a:r>
              <a:rPr lang="en-US" dirty="0">
                <a:hlinkClick r:id="rId4"/>
              </a:rPr>
              <a:t>Exemption request for travel expenses</a:t>
            </a:r>
            <a:endParaRPr lang="en-US" dirty="0"/>
          </a:p>
        </p:txBody>
      </p:sp>
    </p:spTree>
    <p:extLst>
      <p:ext uri="{BB962C8B-B14F-4D97-AF65-F5344CB8AC3E}">
        <p14:creationId xmlns:p14="http://schemas.microsoft.com/office/powerpoint/2010/main" val="19659183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50ED37-A619-44BB-9DC2-2F31F0986BDF}"/>
              </a:ext>
            </a:extLst>
          </p:cNvPr>
          <p:cNvSpPr>
            <a:spLocks noGrp="1"/>
          </p:cNvSpPr>
          <p:nvPr>
            <p:ph type="title"/>
          </p:nvPr>
        </p:nvSpPr>
        <p:spPr>
          <a:xfrm>
            <a:off x="216817" y="593890"/>
            <a:ext cx="3695308" cy="5230714"/>
          </a:xfrm>
        </p:spPr>
        <p:txBody>
          <a:bodyPr>
            <a:normAutofit fontScale="90000"/>
          </a:bodyPr>
          <a:lstStyle/>
          <a:p>
            <a:br>
              <a:rPr lang="en-US" cap="none" dirty="0">
                <a:solidFill>
                  <a:srgbClr val="FFFFFF"/>
                </a:solidFill>
              </a:rPr>
            </a:br>
            <a:br>
              <a:rPr lang="en-US" cap="none" dirty="0">
                <a:solidFill>
                  <a:srgbClr val="FFFFFF"/>
                </a:solidFill>
              </a:rPr>
            </a:br>
            <a:br>
              <a:rPr lang="en-US" cap="none" dirty="0">
                <a:solidFill>
                  <a:srgbClr val="FFFFFF"/>
                </a:solidFill>
              </a:rPr>
            </a:br>
            <a:r>
              <a:rPr lang="en-US" cap="none" dirty="0">
                <a:solidFill>
                  <a:srgbClr val="FFFFFF"/>
                </a:solidFill>
              </a:rPr>
              <a:t>National WIC Association Conferences </a:t>
            </a:r>
            <a:br>
              <a:rPr lang="en-US" cap="none" dirty="0">
                <a:solidFill>
                  <a:srgbClr val="FFFFFF"/>
                </a:solidFill>
              </a:rPr>
            </a:br>
            <a:r>
              <a:rPr lang="en-US" cap="none" dirty="0">
                <a:solidFill>
                  <a:srgbClr val="FFFFFF"/>
                </a:solidFill>
              </a:rPr>
              <a:t>and </a:t>
            </a:r>
            <a:br>
              <a:rPr lang="en-US" cap="none" dirty="0">
                <a:solidFill>
                  <a:srgbClr val="FFFFFF"/>
                </a:solidFill>
              </a:rPr>
            </a:br>
            <a:r>
              <a:rPr lang="en-US" cap="none" dirty="0">
                <a:solidFill>
                  <a:srgbClr val="FFFFFF"/>
                </a:solidFill>
              </a:rPr>
              <a:t>Leadership Academy</a:t>
            </a:r>
            <a:br>
              <a:rPr lang="en-US" cap="none" dirty="0">
                <a:solidFill>
                  <a:srgbClr val="FFFFFF"/>
                </a:solidFill>
              </a:rPr>
            </a:br>
            <a:br>
              <a:rPr lang="en-US" cap="none" dirty="0">
                <a:solidFill>
                  <a:srgbClr val="FFFFFF"/>
                </a:solidFill>
              </a:rPr>
            </a:br>
            <a:r>
              <a:rPr lang="en-US" sz="1800" i="1" cap="none" dirty="0">
                <a:solidFill>
                  <a:srgbClr val="FFFFFF"/>
                </a:solidFill>
              </a:rPr>
              <a:t>Availability based on funding which is evaluated each biennium.</a:t>
            </a:r>
            <a:br>
              <a:rPr lang="en-US" cap="none" dirty="0">
                <a:solidFill>
                  <a:srgbClr val="FFFFFF"/>
                </a:solidFill>
              </a:rPr>
            </a:br>
            <a:br>
              <a:rPr lang="en-US" cap="none" dirty="0">
                <a:solidFill>
                  <a:srgbClr val="FFFFFF"/>
                </a:solidFill>
              </a:rPr>
            </a:br>
            <a:endParaRPr lang="en-US" cap="none" dirty="0">
              <a:solidFill>
                <a:srgbClr val="FFFFFF"/>
              </a:solidFill>
            </a:endParaRPr>
          </a:p>
        </p:txBody>
      </p:sp>
      <p:sp>
        <p:nvSpPr>
          <p:cNvPr id="3" name="Content Placeholder 2">
            <a:extLst>
              <a:ext uri="{FF2B5EF4-FFF2-40B4-BE49-F238E27FC236}">
                <a16:creationId xmlns:a16="http://schemas.microsoft.com/office/drawing/2014/main" id="{AACD68D3-E9BB-4517-A821-7B8A61695B1D}"/>
              </a:ext>
            </a:extLst>
          </p:cNvPr>
          <p:cNvSpPr>
            <a:spLocks noGrp="1"/>
          </p:cNvSpPr>
          <p:nvPr>
            <p:ph idx="1"/>
          </p:nvPr>
        </p:nvSpPr>
        <p:spPr>
          <a:xfrm>
            <a:off x="4586187" y="593890"/>
            <a:ext cx="5594761" cy="6352162"/>
          </a:xfrm>
        </p:spPr>
        <p:txBody>
          <a:bodyPr anchor="t">
            <a:normAutofit fontScale="40000" lnSpcReduction="20000"/>
          </a:bodyPr>
          <a:lstStyle/>
          <a:p>
            <a:pPr marL="0" indent="0">
              <a:lnSpc>
                <a:spcPct val="100000"/>
              </a:lnSpc>
              <a:buNone/>
            </a:pPr>
            <a:r>
              <a:rPr lang="en-US" sz="2900" b="1" dirty="0">
                <a:solidFill>
                  <a:srgbClr val="1F497D"/>
                </a:solidFill>
                <a:effectLst/>
                <a:latin typeface="Times New Roman" panose="02020603050405020304" pitchFamily="18" charset="0"/>
                <a:ea typeface="Times New Roman" panose="02020603050405020304" pitchFamily="18" charset="0"/>
              </a:rPr>
              <a:t>What conferences does the state support?</a:t>
            </a:r>
            <a:endParaRPr lang="en-US" sz="2900" b="1" i="1" dirty="0">
              <a:solidFill>
                <a:srgbClr val="0070C0"/>
              </a:solidFill>
              <a:latin typeface="Times New Roman" panose="02020603050405020304" pitchFamily="18" charset="0"/>
              <a:ea typeface="Times New Roman" panose="02020603050405020304" pitchFamily="18" charset="0"/>
            </a:endParaRPr>
          </a:p>
          <a:p>
            <a:pPr marL="0" indent="0">
              <a:lnSpc>
                <a:spcPct val="100000"/>
              </a:lnSpc>
              <a:buNone/>
            </a:pPr>
            <a:r>
              <a:rPr lang="en-US" sz="2500" dirty="0">
                <a:solidFill>
                  <a:srgbClr val="0070C0"/>
                </a:solidFill>
                <a:latin typeface="Times New Roman" panose="02020603050405020304" pitchFamily="18" charset="0"/>
              </a:rPr>
              <a:t>NWA conferences (1 if in person, 4 if virtual) and the Leadership academy </a:t>
            </a:r>
          </a:p>
          <a:p>
            <a:pPr marL="0" indent="0">
              <a:lnSpc>
                <a:spcPct val="100000"/>
              </a:lnSpc>
              <a:buNone/>
            </a:pPr>
            <a:endParaRPr lang="en-US" sz="2500" dirty="0">
              <a:solidFill>
                <a:srgbClr val="1F497D"/>
              </a:solidFill>
              <a:latin typeface="Times New Roman" panose="02020603050405020304" pitchFamily="18" charset="0"/>
            </a:endParaRPr>
          </a:p>
          <a:p>
            <a:pPr marL="0" marR="0" lvl="0" indent="0">
              <a:lnSpc>
                <a:spcPct val="100000"/>
              </a:lnSpc>
              <a:spcAft>
                <a:spcPts val="0"/>
              </a:spcAft>
              <a:buNone/>
            </a:pPr>
            <a:r>
              <a:rPr lang="en-US" sz="2900" b="1" dirty="0">
                <a:solidFill>
                  <a:srgbClr val="1F497D"/>
                </a:solidFill>
                <a:latin typeface="Times New Roman" panose="02020603050405020304" pitchFamily="18" charset="0"/>
              </a:rPr>
              <a:t>How often does the state support attendance?</a:t>
            </a:r>
          </a:p>
          <a:p>
            <a:pPr marL="0" marR="0" lvl="0" indent="0">
              <a:lnSpc>
                <a:spcPct val="100000"/>
              </a:lnSpc>
              <a:spcAft>
                <a:spcPts val="0"/>
              </a:spcAft>
              <a:buNone/>
            </a:pPr>
            <a:r>
              <a:rPr lang="en-US" sz="2500" dirty="0">
                <a:solidFill>
                  <a:srgbClr val="0070C0"/>
                </a:solidFill>
                <a:latin typeface="Times New Roman" panose="02020603050405020304" pitchFamily="18" charset="0"/>
              </a:rPr>
              <a:t>Once per biennium (every 2 years)</a:t>
            </a:r>
          </a:p>
          <a:p>
            <a:pPr marL="457200" lvl="1" indent="0">
              <a:spcBef>
                <a:spcPts val="0"/>
              </a:spcBef>
              <a:buNone/>
            </a:pPr>
            <a:endParaRPr lang="en-US" sz="2500" dirty="0">
              <a:solidFill>
                <a:srgbClr val="1F497D"/>
              </a:solidFill>
              <a:latin typeface="Times New Roman" panose="02020603050405020304" pitchFamily="18" charset="0"/>
            </a:endParaRPr>
          </a:p>
          <a:p>
            <a:pPr marL="0" indent="0">
              <a:lnSpc>
                <a:spcPct val="100000"/>
              </a:lnSpc>
              <a:buNone/>
            </a:pPr>
            <a:r>
              <a:rPr lang="en-US" sz="2900" b="1" dirty="0">
                <a:solidFill>
                  <a:srgbClr val="1F497D"/>
                </a:solidFill>
                <a:latin typeface="Times New Roman" panose="02020603050405020304" pitchFamily="18" charset="0"/>
              </a:rPr>
              <a:t>Who do they contact to request attendance?</a:t>
            </a:r>
          </a:p>
          <a:p>
            <a:pPr marL="0" marR="0" lvl="0" indent="0">
              <a:spcBef>
                <a:spcPts val="0"/>
              </a:spcBef>
              <a:spcAft>
                <a:spcPts val="0"/>
              </a:spcAft>
              <a:buNone/>
            </a:pPr>
            <a:r>
              <a:rPr lang="en-US" sz="2500" dirty="0">
                <a:solidFill>
                  <a:srgbClr val="0070C0"/>
                </a:solidFill>
                <a:latin typeface="Times New Roman" panose="02020603050405020304" pitchFamily="18" charset="0"/>
              </a:rPr>
              <a:t>Email Laura Spalding, Nutrition and Local Services Manager, with a cc to your nutrition consultant and Tove Larsen </a:t>
            </a:r>
          </a:p>
          <a:p>
            <a:pPr marL="0" marR="0" lvl="0" indent="0">
              <a:spcBef>
                <a:spcPts val="0"/>
              </a:spcBef>
              <a:spcAft>
                <a:spcPts val="0"/>
              </a:spcAft>
              <a:buNone/>
            </a:pPr>
            <a:r>
              <a:rPr lang="en-US" sz="2500" dirty="0">
                <a:solidFill>
                  <a:srgbClr val="1F497D"/>
                </a:solidFill>
                <a:latin typeface="Times New Roman" panose="02020603050405020304" pitchFamily="18" charset="0"/>
              </a:rPr>
              <a:t>. </a:t>
            </a:r>
          </a:p>
          <a:p>
            <a:pPr marL="0" marR="0" lvl="0" indent="0">
              <a:lnSpc>
                <a:spcPct val="100000"/>
              </a:lnSpc>
              <a:spcAft>
                <a:spcPts val="0"/>
              </a:spcAft>
              <a:buNone/>
            </a:pPr>
            <a:r>
              <a:rPr lang="en-US" sz="2900" b="1" dirty="0">
                <a:solidFill>
                  <a:srgbClr val="1F497D"/>
                </a:solidFill>
                <a:latin typeface="Times New Roman" panose="02020603050405020304" pitchFamily="18" charset="0"/>
              </a:rPr>
              <a:t>How many are eligible from each agency to attend conferences?</a:t>
            </a:r>
          </a:p>
          <a:p>
            <a:pPr marL="0" indent="0">
              <a:spcBef>
                <a:spcPts val="0"/>
              </a:spcBef>
              <a:buNone/>
            </a:pPr>
            <a:r>
              <a:rPr lang="en-US" sz="2500" dirty="0">
                <a:solidFill>
                  <a:srgbClr val="0070C0"/>
                </a:solidFill>
                <a:latin typeface="Times New Roman" panose="02020603050405020304" pitchFamily="18" charset="0"/>
              </a:rPr>
              <a:t>1 in person; 4 for virtual attendance.</a:t>
            </a:r>
          </a:p>
          <a:p>
            <a:pPr marL="914400" lvl="2" indent="0">
              <a:spcBef>
                <a:spcPts val="0"/>
              </a:spcBef>
              <a:buNone/>
            </a:pPr>
            <a:endParaRPr lang="en-US" sz="2500" dirty="0">
              <a:solidFill>
                <a:srgbClr val="1F497D"/>
              </a:solidFill>
              <a:latin typeface="Times New Roman" panose="02020603050405020304" pitchFamily="18" charset="0"/>
            </a:endParaRPr>
          </a:p>
          <a:p>
            <a:pPr marL="0" indent="0">
              <a:lnSpc>
                <a:spcPct val="100000"/>
              </a:lnSpc>
              <a:buNone/>
            </a:pPr>
            <a:r>
              <a:rPr lang="en-US" sz="2900" b="1" dirty="0">
                <a:solidFill>
                  <a:srgbClr val="1F497D"/>
                </a:solidFill>
                <a:latin typeface="Times New Roman" panose="02020603050405020304" pitchFamily="18" charset="0"/>
              </a:rPr>
              <a:t>What needs to be paid out of pocket by the person/agency?</a:t>
            </a:r>
          </a:p>
          <a:p>
            <a:pPr marL="0" marR="0" lvl="0" indent="0">
              <a:spcBef>
                <a:spcPts val="0"/>
              </a:spcBef>
              <a:spcAft>
                <a:spcPts val="0"/>
              </a:spcAft>
              <a:buNone/>
            </a:pPr>
            <a:r>
              <a:rPr lang="en-US" sz="2500" dirty="0">
                <a:solidFill>
                  <a:srgbClr val="0070C0"/>
                </a:solidFill>
                <a:latin typeface="Times New Roman" panose="02020603050405020304" pitchFamily="18" charset="0"/>
              </a:rPr>
              <a:t>The state will reimburse for registration fee, travel (air, baggage, and shuttle/taxi), hotel, and per diem. The county needs to pay first and then will be reimbursed. We CANNNOT reimburse individuals. </a:t>
            </a:r>
          </a:p>
          <a:p>
            <a:pPr marL="0" marR="0" lvl="0" indent="0">
              <a:lnSpc>
                <a:spcPct val="100000"/>
              </a:lnSpc>
              <a:spcAft>
                <a:spcPts val="0"/>
              </a:spcAft>
              <a:buNone/>
            </a:pPr>
            <a:endParaRPr lang="en-US" sz="2900" b="1" dirty="0">
              <a:solidFill>
                <a:srgbClr val="1F497D"/>
              </a:solidFill>
              <a:latin typeface="Times New Roman" panose="02020603050405020304" pitchFamily="18" charset="0"/>
            </a:endParaRPr>
          </a:p>
          <a:p>
            <a:pPr marL="0" marR="0" lvl="0" indent="0">
              <a:lnSpc>
                <a:spcPct val="100000"/>
              </a:lnSpc>
              <a:spcAft>
                <a:spcPts val="0"/>
              </a:spcAft>
              <a:buNone/>
            </a:pPr>
            <a:r>
              <a:rPr lang="en-US" sz="2900" b="1" dirty="0">
                <a:solidFill>
                  <a:srgbClr val="1F497D"/>
                </a:solidFill>
                <a:latin typeface="Times New Roman" panose="02020603050405020304" pitchFamily="18" charset="0"/>
              </a:rPr>
              <a:t>What are allowable expenses?</a:t>
            </a:r>
          </a:p>
          <a:p>
            <a:pPr marL="0" marR="0" lvl="0" indent="0">
              <a:spcBef>
                <a:spcPts val="0"/>
              </a:spcBef>
              <a:spcAft>
                <a:spcPts val="0"/>
              </a:spcAft>
              <a:buNone/>
            </a:pPr>
            <a:r>
              <a:rPr lang="en-US" sz="2500" dirty="0">
                <a:solidFill>
                  <a:srgbClr val="0070C0"/>
                </a:solidFill>
                <a:latin typeface="Times New Roman" panose="02020603050405020304" pitchFamily="18" charset="0"/>
              </a:rPr>
              <a:t>Registration, travel costs, hotel, and per diem meals. </a:t>
            </a:r>
          </a:p>
          <a:p>
            <a:pPr marL="0" indent="0">
              <a:lnSpc>
                <a:spcPct val="100000"/>
              </a:lnSpc>
              <a:buNone/>
            </a:pPr>
            <a:endParaRPr lang="en-US" sz="2900" b="1" dirty="0">
              <a:solidFill>
                <a:srgbClr val="1F497D"/>
              </a:solidFill>
              <a:latin typeface="Times New Roman" panose="02020603050405020304" pitchFamily="18" charset="0"/>
            </a:endParaRPr>
          </a:p>
          <a:p>
            <a:pPr marL="0" indent="0">
              <a:lnSpc>
                <a:spcPct val="100000"/>
              </a:lnSpc>
              <a:buNone/>
            </a:pPr>
            <a:r>
              <a:rPr lang="en-US" sz="2900" b="1" dirty="0">
                <a:solidFill>
                  <a:srgbClr val="1F497D"/>
                </a:solidFill>
                <a:latin typeface="Times New Roman" panose="02020603050405020304" pitchFamily="18" charset="0"/>
              </a:rPr>
              <a:t>Who does the form get submitted to?</a:t>
            </a:r>
          </a:p>
          <a:p>
            <a:pPr marL="0" marR="0" lvl="0" indent="0">
              <a:spcBef>
                <a:spcPts val="0"/>
              </a:spcBef>
              <a:spcAft>
                <a:spcPts val="0"/>
              </a:spcAft>
              <a:buNone/>
            </a:pPr>
            <a:r>
              <a:rPr lang="en-US" sz="2500" dirty="0">
                <a:solidFill>
                  <a:srgbClr val="0070C0"/>
                </a:solidFill>
                <a:latin typeface="Times New Roman" panose="02020603050405020304" pitchFamily="18" charset="0"/>
              </a:rPr>
              <a:t>Tove Larsen</a:t>
            </a:r>
          </a:p>
          <a:p>
            <a:pPr marL="0" marR="0" lvl="0" indent="0">
              <a:spcBef>
                <a:spcPts val="0"/>
              </a:spcBef>
              <a:spcAft>
                <a:spcPts val="0"/>
              </a:spcAft>
              <a:buNone/>
            </a:pPr>
            <a:endParaRPr lang="en-US" sz="2500" dirty="0">
              <a:solidFill>
                <a:srgbClr val="1F497D"/>
              </a:solidFill>
              <a:latin typeface="Times New Roman" panose="02020603050405020304" pitchFamily="18" charset="0"/>
            </a:endParaRPr>
          </a:p>
          <a:p>
            <a:pPr marL="0" indent="0">
              <a:lnSpc>
                <a:spcPct val="100000"/>
              </a:lnSpc>
              <a:buNone/>
            </a:pPr>
            <a:r>
              <a:rPr lang="en-US" sz="3000" b="1" dirty="0">
                <a:solidFill>
                  <a:srgbClr val="1F497D"/>
                </a:solidFill>
                <a:latin typeface="Times New Roman" panose="02020603050405020304" pitchFamily="18" charset="0"/>
              </a:rPr>
              <a:t>What is the reimbursement process?</a:t>
            </a:r>
          </a:p>
          <a:p>
            <a:pPr marL="0" indent="0">
              <a:spcBef>
                <a:spcPts val="0"/>
              </a:spcBef>
              <a:buNone/>
            </a:pPr>
            <a:r>
              <a:rPr lang="en-US" sz="2500" dirty="0">
                <a:solidFill>
                  <a:srgbClr val="0070C0"/>
                </a:solidFill>
                <a:latin typeface="Times New Roman" panose="02020603050405020304" pitchFamily="18" charset="0"/>
              </a:rPr>
              <a:t>Complete the reimbursement form and submit it to Tove Larsen as soon as they can after the conference. Significantly delayed submission may not be paid. </a:t>
            </a:r>
          </a:p>
          <a:p>
            <a:pPr marL="0" marR="0" lvl="0" indent="0">
              <a:spcBef>
                <a:spcPts val="0"/>
              </a:spcBef>
              <a:spcAft>
                <a:spcPts val="0"/>
              </a:spcAft>
              <a:buNone/>
            </a:pPr>
            <a:endParaRPr lang="en-US" sz="2200" dirty="0">
              <a:solidFill>
                <a:srgbClr val="1F497D"/>
              </a:solidFill>
              <a:latin typeface="Times New Roman" panose="02020603050405020304" pitchFamily="18" charset="0"/>
            </a:endParaRPr>
          </a:p>
          <a:p>
            <a:pPr marL="0" marR="0" indent="0">
              <a:spcBef>
                <a:spcPts val="0"/>
              </a:spcBef>
              <a:spcAft>
                <a:spcPts val="0"/>
              </a:spcAft>
              <a:buNone/>
            </a:pPr>
            <a:r>
              <a:rPr lang="en-US" sz="1800" dirty="0">
                <a:solidFill>
                  <a:srgbClr val="1F497D"/>
                </a:solidFill>
                <a:effectLst/>
                <a:latin typeface="Times New Roman" panose="02020603050405020304"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lvl="2"/>
            <a:endParaRPr lang="en-US" dirty="0"/>
          </a:p>
        </p:txBody>
      </p:sp>
    </p:spTree>
    <p:extLst>
      <p:ext uri="{BB962C8B-B14F-4D97-AF65-F5344CB8AC3E}">
        <p14:creationId xmlns:p14="http://schemas.microsoft.com/office/powerpoint/2010/main" val="13629639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4A974-87E5-4C85-9B51-CB30BF9BD857}"/>
              </a:ext>
            </a:extLst>
          </p:cNvPr>
          <p:cNvSpPr>
            <a:spLocks noGrp="1"/>
          </p:cNvSpPr>
          <p:nvPr>
            <p:ph type="title"/>
          </p:nvPr>
        </p:nvSpPr>
        <p:spPr/>
        <p:txBody>
          <a:bodyPr/>
          <a:lstStyle/>
          <a:p>
            <a:r>
              <a:rPr lang="en-US" cap="none" dirty="0"/>
              <a:t>Additional funding in certain circumstances</a:t>
            </a:r>
          </a:p>
        </p:txBody>
      </p:sp>
      <p:sp>
        <p:nvSpPr>
          <p:cNvPr id="3" name="Content Placeholder 2">
            <a:extLst>
              <a:ext uri="{FF2B5EF4-FFF2-40B4-BE49-F238E27FC236}">
                <a16:creationId xmlns:a16="http://schemas.microsoft.com/office/drawing/2014/main" id="{42974F21-1098-44BA-ADCA-BC3F024D0DFE}"/>
              </a:ext>
            </a:extLst>
          </p:cNvPr>
          <p:cNvSpPr>
            <a:spLocks noGrp="1"/>
          </p:cNvSpPr>
          <p:nvPr>
            <p:ph idx="1"/>
          </p:nvPr>
        </p:nvSpPr>
        <p:spPr/>
        <p:txBody>
          <a:bodyPr/>
          <a:lstStyle/>
          <a:p>
            <a:r>
              <a:rPr lang="en-US" dirty="0"/>
              <a:t>If your agency is moving or expanding, you can complete an </a:t>
            </a:r>
            <a:r>
              <a:rPr lang="en-US" dirty="0">
                <a:hlinkClick r:id="rId2"/>
              </a:rPr>
              <a:t>Application for Financial Support for Clinic Moving and Expansion </a:t>
            </a:r>
            <a:r>
              <a:rPr lang="en-US" dirty="0"/>
              <a:t>for up to </a:t>
            </a:r>
            <a:r>
              <a:rPr lang="en-US"/>
              <a:t>$5,000</a:t>
            </a:r>
            <a:r>
              <a:rPr lang="en-US" dirty="0"/>
              <a:t>.</a:t>
            </a:r>
          </a:p>
          <a:p>
            <a:r>
              <a:rPr lang="en-US" dirty="0"/>
              <a:t>Small agencies can complete an </a:t>
            </a:r>
            <a:r>
              <a:rPr lang="en-US" dirty="0">
                <a:hlinkClick r:id="rId3"/>
              </a:rPr>
              <a:t>Application for Reimbursement for WIC Nutritionist Training Time</a:t>
            </a:r>
            <a:r>
              <a:rPr lang="en-US" dirty="0"/>
              <a:t> to support up to 30 hours of training time for a new WIC nutritionist.</a:t>
            </a:r>
          </a:p>
          <a:p>
            <a:r>
              <a:rPr lang="en-US" dirty="0"/>
              <a:t>Reimbursement is a available for IBCLC certification or recertification for qualified WIC staff.  Applications for reimbursement must be completed.</a:t>
            </a:r>
          </a:p>
          <a:p>
            <a:r>
              <a:rPr lang="en-US" dirty="0"/>
              <a:t>The state WIC office will sometimes offer one-time funding or mini-grants for specific projects. Reimbursement requirements will be provided when the funds are offered.</a:t>
            </a:r>
          </a:p>
        </p:txBody>
      </p:sp>
    </p:spTree>
    <p:extLst>
      <p:ext uri="{BB962C8B-B14F-4D97-AF65-F5344CB8AC3E}">
        <p14:creationId xmlns:p14="http://schemas.microsoft.com/office/powerpoint/2010/main" val="11385186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5D8832F8-6C04-4E12-B4A3-34A5BDB61A84}"/>
              </a:ext>
            </a:extLst>
          </p:cNvPr>
          <p:cNvSpPr>
            <a:spLocks noGrp="1"/>
          </p:cNvSpPr>
          <p:nvPr>
            <p:ph type="title"/>
          </p:nvPr>
        </p:nvSpPr>
        <p:spPr>
          <a:xfrm>
            <a:off x="860612" y="1138228"/>
            <a:ext cx="3793685" cy="3858767"/>
          </a:xfrm>
        </p:spPr>
        <p:txBody>
          <a:bodyPr anchor="ctr">
            <a:normAutofit/>
          </a:bodyPr>
          <a:lstStyle/>
          <a:p>
            <a:r>
              <a:rPr lang="en-US" sz="3600" cap="none"/>
              <a:t>Allowable </a:t>
            </a:r>
            <a:br>
              <a:rPr lang="en-US" sz="3600" cap="none"/>
            </a:br>
            <a:r>
              <a:rPr lang="en-US" sz="3600" cap="none"/>
              <a:t>WIC </a:t>
            </a:r>
            <a:br>
              <a:rPr lang="en-US" sz="3600" cap="none"/>
            </a:br>
            <a:r>
              <a:rPr lang="en-US" sz="3600" cap="none"/>
              <a:t>expenses</a:t>
            </a:r>
            <a:br>
              <a:rPr lang="en-US" sz="3600"/>
            </a:br>
            <a:endParaRPr lang="en-US" sz="360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02F820-6127-4527-B01E-2CC5CDAFFF24}"/>
              </a:ext>
            </a:extLst>
          </p:cNvPr>
          <p:cNvSpPr>
            <a:spLocks noGrp="1"/>
          </p:cNvSpPr>
          <p:nvPr>
            <p:ph idx="1"/>
          </p:nvPr>
        </p:nvSpPr>
        <p:spPr>
          <a:xfrm>
            <a:off x="5584483" y="1138228"/>
            <a:ext cx="5440680" cy="3858768"/>
          </a:xfrm>
        </p:spPr>
        <p:txBody>
          <a:bodyPr anchor="ctr">
            <a:normAutofit/>
          </a:bodyPr>
          <a:lstStyle/>
          <a:p>
            <a:pPr marL="0" indent="0">
              <a:buNone/>
            </a:pPr>
            <a:r>
              <a:rPr lang="en-US" b="1" dirty="0">
                <a:solidFill>
                  <a:srgbClr val="000000"/>
                </a:solidFill>
              </a:rPr>
              <a:t>Cost allocation</a:t>
            </a:r>
          </a:p>
          <a:p>
            <a:pPr lvl="1">
              <a:buFont typeface="Wingdings" panose="05000000000000000000" pitchFamily="2" charset="2"/>
              <a:buChar char="§"/>
            </a:pPr>
            <a:r>
              <a:rPr lang="en-US" dirty="0">
                <a:solidFill>
                  <a:srgbClr val="000000"/>
                </a:solidFill>
              </a:rPr>
              <a:t>Local program overhead is often paid by cost allocation. Overhead can include rent, utilities, legal services, accounting services, administration, personnel/payroll services, county administration, etc. There is no specific percentage limit however, less than 20% of the total budget is generally considered reasonable.</a:t>
            </a: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8579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5D8832F8-6C04-4E12-B4A3-34A5BDB61A84}"/>
              </a:ext>
            </a:extLst>
          </p:cNvPr>
          <p:cNvSpPr>
            <a:spLocks noGrp="1"/>
          </p:cNvSpPr>
          <p:nvPr>
            <p:ph type="title"/>
          </p:nvPr>
        </p:nvSpPr>
        <p:spPr>
          <a:xfrm>
            <a:off x="860612" y="1138228"/>
            <a:ext cx="3793685" cy="3858767"/>
          </a:xfrm>
        </p:spPr>
        <p:txBody>
          <a:bodyPr anchor="ctr">
            <a:normAutofit/>
          </a:bodyPr>
          <a:lstStyle/>
          <a:p>
            <a:r>
              <a:rPr lang="en-US" sz="3600" cap="none"/>
              <a:t>Allowable </a:t>
            </a:r>
            <a:br>
              <a:rPr lang="en-US" sz="3600" cap="none"/>
            </a:br>
            <a:r>
              <a:rPr lang="en-US" sz="3600" cap="none"/>
              <a:t>WIC </a:t>
            </a:r>
            <a:br>
              <a:rPr lang="en-US" sz="3600" cap="none"/>
            </a:br>
            <a:r>
              <a:rPr lang="en-US" sz="3600" cap="none"/>
              <a:t>expenses</a:t>
            </a:r>
            <a:br>
              <a:rPr lang="en-US" sz="3600"/>
            </a:br>
            <a:endParaRPr lang="en-US" sz="360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02F820-6127-4527-B01E-2CC5CDAFFF24}"/>
              </a:ext>
            </a:extLst>
          </p:cNvPr>
          <p:cNvSpPr>
            <a:spLocks noGrp="1"/>
          </p:cNvSpPr>
          <p:nvPr>
            <p:ph idx="1"/>
          </p:nvPr>
        </p:nvSpPr>
        <p:spPr>
          <a:xfrm>
            <a:off x="5584483" y="1138228"/>
            <a:ext cx="5440680" cy="3858768"/>
          </a:xfrm>
        </p:spPr>
        <p:txBody>
          <a:bodyPr anchor="ctr">
            <a:normAutofit/>
          </a:bodyPr>
          <a:lstStyle/>
          <a:p>
            <a:pPr marL="0" indent="0">
              <a:buNone/>
            </a:pPr>
            <a:r>
              <a:rPr lang="en-US" b="1" dirty="0">
                <a:solidFill>
                  <a:srgbClr val="000000"/>
                </a:solidFill>
              </a:rPr>
              <a:t>Incentive purchases</a:t>
            </a:r>
          </a:p>
          <a:p>
            <a:pPr lvl="1">
              <a:buFont typeface="Wingdings" panose="05000000000000000000" pitchFamily="2" charset="2"/>
              <a:buChar char="§"/>
            </a:pPr>
            <a:r>
              <a:rPr lang="en-US" dirty="0">
                <a:solidFill>
                  <a:srgbClr val="000000"/>
                </a:solidFill>
              </a:rPr>
              <a:t>Incentive items for participant nutrition education are allowed under certain parameters. Staff incentive items are limited. See </a:t>
            </a:r>
            <a:r>
              <a:rPr lang="en-US" dirty="0">
                <a:solidFill>
                  <a:srgbClr val="000000"/>
                </a:solidFill>
                <a:hlinkClick r:id="rId2"/>
              </a:rPr>
              <a:t>Policy 460 Program Incentive Items</a:t>
            </a:r>
            <a:r>
              <a:rPr lang="en-US" dirty="0">
                <a:solidFill>
                  <a:srgbClr val="000000"/>
                </a:solidFill>
              </a:rPr>
              <a:t>.</a:t>
            </a: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0119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Where does WIC funding come from?</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extLst>
              <p:ext uri="{D42A27DB-BD31-4B8C-83A1-F6EECF244321}">
                <p14:modId xmlns:p14="http://schemas.microsoft.com/office/powerpoint/2010/main" val="3634646888"/>
              </p:ext>
            </p:extLst>
          </p:nvPr>
        </p:nvGraphicFramePr>
        <p:xfrm>
          <a:off x="74934" y="1945105"/>
          <a:ext cx="7737413"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179BD576-D488-4754-ABE9-E5457DEEA78C}"/>
              </a:ext>
            </a:extLst>
          </p:cNvPr>
          <p:cNvSpPr txBox="1"/>
          <p:nvPr/>
        </p:nvSpPr>
        <p:spPr>
          <a:xfrm>
            <a:off x="7270812" y="2441359"/>
            <a:ext cx="4532577" cy="1477328"/>
          </a:xfrm>
          <a:prstGeom prst="rect">
            <a:avLst/>
          </a:prstGeom>
          <a:noFill/>
        </p:spPr>
        <p:txBody>
          <a:bodyPr wrap="square" rtlCol="0">
            <a:spAutoFit/>
          </a:bodyPr>
          <a:lstStyle/>
          <a:p>
            <a:r>
              <a:rPr lang="en-US" dirty="0"/>
              <a:t>Glossary of acronyms</a:t>
            </a:r>
          </a:p>
          <a:p>
            <a:pPr marL="285750" indent="-285750">
              <a:buFont typeface="Arial" panose="020B0604020202020204" pitchFamily="34" charset="0"/>
              <a:buChar char="•"/>
            </a:pPr>
            <a:r>
              <a:rPr lang="en-US" b="1" dirty="0">
                <a:solidFill>
                  <a:schemeClr val="accent5">
                    <a:lumMod val="75000"/>
                  </a:schemeClr>
                </a:solidFill>
              </a:rPr>
              <a:t>USDA</a:t>
            </a:r>
            <a:r>
              <a:rPr lang="en-US" dirty="0"/>
              <a:t> – United States Department of Agriculture</a:t>
            </a:r>
          </a:p>
          <a:p>
            <a:pPr marL="285750" indent="-285750">
              <a:buFont typeface="Arial" panose="020B0604020202020204" pitchFamily="34" charset="0"/>
              <a:buChar char="•"/>
            </a:pPr>
            <a:r>
              <a:rPr lang="en-US" b="1" dirty="0">
                <a:solidFill>
                  <a:schemeClr val="accent6">
                    <a:lumMod val="75000"/>
                  </a:schemeClr>
                </a:solidFill>
              </a:rPr>
              <a:t>OHA</a:t>
            </a:r>
            <a:r>
              <a:rPr lang="en-US" dirty="0"/>
              <a:t> – Oregon Health Authority</a:t>
            </a:r>
          </a:p>
          <a:p>
            <a:pPr marL="285750" indent="-285750">
              <a:buFont typeface="Arial" panose="020B0604020202020204" pitchFamily="34" charset="0"/>
              <a:buChar char="•"/>
            </a:pPr>
            <a:r>
              <a:rPr lang="en-US" b="1" dirty="0">
                <a:solidFill>
                  <a:schemeClr val="accent6">
                    <a:lumMod val="75000"/>
                  </a:schemeClr>
                </a:solidFill>
              </a:rPr>
              <a:t>PHD</a:t>
            </a:r>
            <a:r>
              <a:rPr lang="en-US" dirty="0"/>
              <a:t> – Public Health Division</a:t>
            </a:r>
          </a:p>
        </p:txBody>
      </p:sp>
    </p:spTree>
    <p:extLst>
      <p:ext uri="{BB962C8B-B14F-4D97-AF65-F5344CB8AC3E}">
        <p14:creationId xmlns:p14="http://schemas.microsoft.com/office/powerpoint/2010/main" val="26378461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5D8832F8-6C04-4E12-B4A3-34A5BDB61A84}"/>
              </a:ext>
            </a:extLst>
          </p:cNvPr>
          <p:cNvSpPr>
            <a:spLocks noGrp="1"/>
          </p:cNvSpPr>
          <p:nvPr>
            <p:ph type="title"/>
          </p:nvPr>
        </p:nvSpPr>
        <p:spPr>
          <a:xfrm>
            <a:off x="860612" y="1138228"/>
            <a:ext cx="3793685" cy="3858767"/>
          </a:xfrm>
        </p:spPr>
        <p:txBody>
          <a:bodyPr anchor="ctr">
            <a:normAutofit/>
          </a:bodyPr>
          <a:lstStyle/>
          <a:p>
            <a:r>
              <a:rPr lang="en-US" sz="3600" cap="none"/>
              <a:t>Allowable </a:t>
            </a:r>
            <a:br>
              <a:rPr lang="en-US" sz="3600" cap="none"/>
            </a:br>
            <a:r>
              <a:rPr lang="en-US" sz="3600" cap="none"/>
              <a:t>WIC </a:t>
            </a:r>
            <a:br>
              <a:rPr lang="en-US" sz="3600" cap="none"/>
            </a:br>
            <a:r>
              <a:rPr lang="en-US" sz="3600" cap="none"/>
              <a:t>expenses</a:t>
            </a:r>
            <a:br>
              <a:rPr lang="en-US" sz="3600"/>
            </a:br>
            <a:endParaRPr lang="en-US" sz="360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02F820-6127-4527-B01E-2CC5CDAFFF24}"/>
              </a:ext>
            </a:extLst>
          </p:cNvPr>
          <p:cNvSpPr>
            <a:spLocks noGrp="1"/>
          </p:cNvSpPr>
          <p:nvPr>
            <p:ph idx="1"/>
          </p:nvPr>
        </p:nvSpPr>
        <p:spPr>
          <a:xfrm>
            <a:off x="5584483" y="1138228"/>
            <a:ext cx="5440680" cy="3858768"/>
          </a:xfrm>
        </p:spPr>
        <p:txBody>
          <a:bodyPr anchor="ctr">
            <a:normAutofit/>
          </a:bodyPr>
          <a:lstStyle/>
          <a:p>
            <a:pPr marL="0" indent="0">
              <a:buNone/>
            </a:pPr>
            <a:r>
              <a:rPr lang="en-US" b="1" dirty="0">
                <a:solidFill>
                  <a:srgbClr val="000000"/>
                </a:solidFill>
              </a:rPr>
              <a:t>Capital purchases: </a:t>
            </a:r>
          </a:p>
          <a:p>
            <a:pPr lvl="1">
              <a:buFont typeface="Wingdings" panose="05000000000000000000" pitchFamily="2" charset="2"/>
              <a:buChar char="§"/>
            </a:pPr>
            <a:r>
              <a:rPr lang="en-US" dirty="0">
                <a:solidFill>
                  <a:srgbClr val="000000"/>
                </a:solidFill>
              </a:rPr>
              <a:t>Expenditures must be approved if the item to be purchased is over $2,500. Contact the state WIC office for pre-approval from USDA Western Region office. </a:t>
            </a:r>
            <a:r>
              <a:rPr lang="en-US" dirty="0">
                <a:solidFill>
                  <a:srgbClr val="000000"/>
                </a:solidFill>
                <a:hlinkClick r:id="rId2" action="ppaction://hlinkfile"/>
              </a:rPr>
              <a:t>Capital Expenditure Approval Form.</a:t>
            </a:r>
            <a:endParaRPr lang="en-US" dirty="0">
              <a:solidFill>
                <a:srgbClr val="000000"/>
              </a:solidFill>
            </a:endParaRP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6169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7C70BFDB-979D-4D01-8764-154458F98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45FCB5B7-E85D-4C9D-AE9B-2B04C20D7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35" name="Group 34">
            <a:extLst>
              <a:ext uri="{FF2B5EF4-FFF2-40B4-BE49-F238E27FC236}">
                <a16:creationId xmlns:a16="http://schemas.microsoft.com/office/drawing/2014/main" id="{4C48EA7D-6DFA-4BAB-B557-0D500356BE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36" name="Rectangle 35">
              <a:extLst>
                <a:ext uri="{FF2B5EF4-FFF2-40B4-BE49-F238E27FC236}">
                  <a16:creationId xmlns:a16="http://schemas.microsoft.com/office/drawing/2014/main" id="{0A792C74-3AEF-46D7-BB84-FE0A1C9FD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E3F01C4D-F010-44B1-B80D-DE6D0036F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9" name="Rectangle 38">
            <a:extLst>
              <a:ext uri="{FF2B5EF4-FFF2-40B4-BE49-F238E27FC236}">
                <a16:creationId xmlns:a16="http://schemas.microsoft.com/office/drawing/2014/main" id="{66DEDBC9-7E02-4AC1-84C0-28900C560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7042" y="977965"/>
            <a:ext cx="3124515"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5D8167BA-4647-4588-9EF8-AFA0496DC82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66A5AE86-6248-47EC-B472-D6052FD7A3A7}"/>
              </a:ext>
            </a:extLst>
          </p:cNvPr>
          <p:cNvSpPr>
            <a:spLocks noGrp="1"/>
          </p:cNvSpPr>
          <p:nvPr>
            <p:ph type="title"/>
          </p:nvPr>
        </p:nvSpPr>
        <p:spPr>
          <a:xfrm>
            <a:off x="5188043" y="804520"/>
            <a:ext cx="5550355" cy="1049235"/>
          </a:xfrm>
        </p:spPr>
        <p:txBody>
          <a:bodyPr>
            <a:normAutofit/>
          </a:bodyPr>
          <a:lstStyle/>
          <a:p>
            <a:r>
              <a:rPr lang="en-US" cap="none"/>
              <a:t>Local agency fiscal monitoring and compliance review</a:t>
            </a:r>
          </a:p>
        </p:txBody>
      </p:sp>
      <p:pic>
        <p:nvPicPr>
          <p:cNvPr id="7" name="Graphic 6" descr="Check List">
            <a:extLst>
              <a:ext uri="{FF2B5EF4-FFF2-40B4-BE49-F238E27FC236}">
                <a16:creationId xmlns:a16="http://schemas.microsoft.com/office/drawing/2014/main" id="{D94C1CD0-0DD4-49FE-8B11-CF0A985F0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85438" y="1649879"/>
            <a:ext cx="2799103" cy="2799103"/>
          </a:xfrm>
          <a:prstGeom prst="rect">
            <a:avLst/>
          </a:prstGeom>
        </p:spPr>
      </p:pic>
      <p:sp>
        <p:nvSpPr>
          <p:cNvPr id="3" name="Content Placeholder 2">
            <a:extLst>
              <a:ext uri="{FF2B5EF4-FFF2-40B4-BE49-F238E27FC236}">
                <a16:creationId xmlns:a16="http://schemas.microsoft.com/office/drawing/2014/main" id="{8FC14B27-8665-40B8-AAA1-0380EA6880AF}"/>
              </a:ext>
            </a:extLst>
          </p:cNvPr>
          <p:cNvSpPr>
            <a:spLocks noGrp="1"/>
          </p:cNvSpPr>
          <p:nvPr>
            <p:ph idx="1"/>
          </p:nvPr>
        </p:nvSpPr>
        <p:spPr>
          <a:xfrm>
            <a:off x="5188043" y="2015732"/>
            <a:ext cx="5550355" cy="3450613"/>
          </a:xfrm>
        </p:spPr>
        <p:txBody>
          <a:bodyPr>
            <a:normAutofit/>
          </a:bodyPr>
          <a:lstStyle/>
          <a:p>
            <a:pPr marL="0" indent="0">
              <a:buNone/>
            </a:pPr>
            <a:endParaRPr lang="en-US"/>
          </a:p>
          <a:p>
            <a:pPr lvl="1"/>
            <a:r>
              <a:rPr lang="en-US"/>
              <a:t>WIC biennial fiscal review is completed by the State Fiscal Compliance Specialist from the Office of Public Health Director. The fiscal compliance specialist will schedule the fiscal review either shortly before or shortly after the WIC biennial review. </a:t>
            </a:r>
          </a:p>
          <a:p>
            <a:pPr lvl="1"/>
            <a:endParaRPr lang="en-US"/>
          </a:p>
        </p:txBody>
      </p:sp>
      <p:pic>
        <p:nvPicPr>
          <p:cNvPr id="43" name="Picture 42">
            <a:extLst>
              <a:ext uri="{FF2B5EF4-FFF2-40B4-BE49-F238E27FC236}">
                <a16:creationId xmlns:a16="http://schemas.microsoft.com/office/drawing/2014/main" id="{BAC44D98-B853-4420-8ED4-E3792706D41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5" name="Straight Connector 44">
            <a:extLst>
              <a:ext uri="{FF2B5EF4-FFF2-40B4-BE49-F238E27FC236}">
                <a16:creationId xmlns:a16="http://schemas.microsoft.com/office/drawing/2014/main" id="{46625410-A0A9-42B8-96F9-540C7C42CB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8195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C70BFDB-979D-4D01-8764-154458F98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5FCB5B7-E85D-4C9D-AE9B-2B04C20D7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6" name="Group 15">
            <a:extLst>
              <a:ext uri="{FF2B5EF4-FFF2-40B4-BE49-F238E27FC236}">
                <a16:creationId xmlns:a16="http://schemas.microsoft.com/office/drawing/2014/main" id="{4C48EA7D-6DFA-4BAB-B557-0D500356BE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17" name="Rectangle 16">
              <a:extLst>
                <a:ext uri="{FF2B5EF4-FFF2-40B4-BE49-F238E27FC236}">
                  <a16:creationId xmlns:a16="http://schemas.microsoft.com/office/drawing/2014/main" id="{0A792C74-3AEF-46D7-BB84-FE0A1C9FD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3F01C4D-F010-44B1-B80D-DE6D0036F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66DEDBC9-7E02-4AC1-84C0-28900C560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7042" y="977965"/>
            <a:ext cx="3124515"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5D8167BA-4647-4588-9EF8-AFA0496DC82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66A5AE86-6248-47EC-B472-D6052FD7A3A7}"/>
              </a:ext>
            </a:extLst>
          </p:cNvPr>
          <p:cNvSpPr>
            <a:spLocks noGrp="1"/>
          </p:cNvSpPr>
          <p:nvPr>
            <p:ph type="title"/>
          </p:nvPr>
        </p:nvSpPr>
        <p:spPr>
          <a:xfrm>
            <a:off x="5188043" y="804520"/>
            <a:ext cx="5550355" cy="1049235"/>
          </a:xfrm>
        </p:spPr>
        <p:txBody>
          <a:bodyPr>
            <a:normAutofit/>
          </a:bodyPr>
          <a:lstStyle/>
          <a:p>
            <a:r>
              <a:rPr lang="en-US" cap="none" dirty="0"/>
              <a:t>Local agency fiscal monitoring and compliance review</a:t>
            </a:r>
          </a:p>
        </p:txBody>
      </p:sp>
      <p:pic>
        <p:nvPicPr>
          <p:cNvPr id="7" name="Graphic 6" descr="Check List">
            <a:extLst>
              <a:ext uri="{FF2B5EF4-FFF2-40B4-BE49-F238E27FC236}">
                <a16:creationId xmlns:a16="http://schemas.microsoft.com/office/drawing/2014/main" id="{D94C1CD0-0DD4-49FE-8B11-CF0A985F0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85438" y="1649879"/>
            <a:ext cx="2799103" cy="2799103"/>
          </a:xfrm>
          <a:prstGeom prst="rect">
            <a:avLst/>
          </a:prstGeom>
        </p:spPr>
      </p:pic>
      <p:sp>
        <p:nvSpPr>
          <p:cNvPr id="3" name="Content Placeholder 2">
            <a:extLst>
              <a:ext uri="{FF2B5EF4-FFF2-40B4-BE49-F238E27FC236}">
                <a16:creationId xmlns:a16="http://schemas.microsoft.com/office/drawing/2014/main" id="{8FC14B27-8665-40B8-AAA1-0380EA6880AF}"/>
              </a:ext>
            </a:extLst>
          </p:cNvPr>
          <p:cNvSpPr>
            <a:spLocks noGrp="1"/>
          </p:cNvSpPr>
          <p:nvPr>
            <p:ph idx="1"/>
          </p:nvPr>
        </p:nvSpPr>
        <p:spPr>
          <a:xfrm>
            <a:off x="4885168" y="1847088"/>
            <a:ext cx="6372021" cy="3450613"/>
          </a:xfrm>
        </p:spPr>
        <p:txBody>
          <a:bodyPr>
            <a:normAutofit lnSpcReduction="10000"/>
          </a:bodyPr>
          <a:lstStyle/>
          <a:p>
            <a:pPr marL="0" indent="0">
              <a:lnSpc>
                <a:spcPct val="110000"/>
              </a:lnSpc>
              <a:buNone/>
            </a:pPr>
            <a:endParaRPr lang="en-US" sz="1500" dirty="0"/>
          </a:p>
          <a:p>
            <a:pPr lvl="1">
              <a:lnSpc>
                <a:spcPct val="110000"/>
              </a:lnSpc>
            </a:pPr>
            <a:r>
              <a:rPr lang="en-US" dirty="0"/>
              <a:t>A fiscal compliance review is conducted to provide assurance that the local WIC agency has an accounting system with proper internal controls to identify and report revenues, expenditures and equipment provided by federal funds through the Oregon Health Authority (OHA</a:t>
            </a:r>
            <a:r>
              <a:rPr lang="en-US"/>
              <a:t>). </a:t>
            </a:r>
            <a:endParaRPr lang="en-US" dirty="0"/>
          </a:p>
          <a:p>
            <a:pPr lvl="1">
              <a:lnSpc>
                <a:spcPct val="110000"/>
              </a:lnSpc>
            </a:pPr>
            <a:r>
              <a:rPr lang="en-US" dirty="0"/>
              <a:t>A period is selected for conducting the review. The accounting transactions for that period will be evaluated for accuracy and compliance with applicable federal and state regulations, Women, Infants and Children Program (WIC) policies and procedures.</a:t>
            </a:r>
          </a:p>
          <a:p>
            <a:pPr marL="0" indent="0">
              <a:lnSpc>
                <a:spcPct val="110000"/>
              </a:lnSpc>
              <a:buNone/>
            </a:pPr>
            <a:endParaRPr lang="en-US" sz="1500" dirty="0"/>
          </a:p>
          <a:p>
            <a:pPr lvl="1">
              <a:lnSpc>
                <a:spcPct val="110000"/>
              </a:lnSpc>
            </a:pPr>
            <a:endParaRPr lang="en-US" sz="1500" dirty="0"/>
          </a:p>
        </p:txBody>
      </p:sp>
      <p:pic>
        <p:nvPicPr>
          <p:cNvPr id="24" name="Picture 23">
            <a:extLst>
              <a:ext uri="{FF2B5EF4-FFF2-40B4-BE49-F238E27FC236}">
                <a16:creationId xmlns:a16="http://schemas.microsoft.com/office/drawing/2014/main" id="{BAC44D98-B853-4420-8ED4-E3792706D41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6" name="Straight Connector 25">
            <a:extLst>
              <a:ext uri="{FF2B5EF4-FFF2-40B4-BE49-F238E27FC236}">
                <a16:creationId xmlns:a16="http://schemas.microsoft.com/office/drawing/2014/main" id="{46625410-A0A9-42B8-96F9-540C7C42CB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2103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C70BFDB-979D-4D01-8764-154458F98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5FCB5B7-E85D-4C9D-AE9B-2B04C20D7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6" name="Group 15">
            <a:extLst>
              <a:ext uri="{FF2B5EF4-FFF2-40B4-BE49-F238E27FC236}">
                <a16:creationId xmlns:a16="http://schemas.microsoft.com/office/drawing/2014/main" id="{4C48EA7D-6DFA-4BAB-B557-0D500356BE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17" name="Rectangle 16">
              <a:extLst>
                <a:ext uri="{FF2B5EF4-FFF2-40B4-BE49-F238E27FC236}">
                  <a16:creationId xmlns:a16="http://schemas.microsoft.com/office/drawing/2014/main" id="{0A792C74-3AEF-46D7-BB84-FE0A1C9FD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3F01C4D-F010-44B1-B80D-DE6D0036F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66DEDBC9-7E02-4AC1-84C0-28900C560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7042" y="977965"/>
            <a:ext cx="3124515"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5D8167BA-4647-4588-9EF8-AFA0496DC82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66A5AE86-6248-47EC-B472-D6052FD7A3A7}"/>
              </a:ext>
            </a:extLst>
          </p:cNvPr>
          <p:cNvSpPr>
            <a:spLocks noGrp="1"/>
          </p:cNvSpPr>
          <p:nvPr>
            <p:ph type="title"/>
          </p:nvPr>
        </p:nvSpPr>
        <p:spPr>
          <a:xfrm>
            <a:off x="5188043" y="804520"/>
            <a:ext cx="5550355" cy="1049235"/>
          </a:xfrm>
        </p:spPr>
        <p:txBody>
          <a:bodyPr>
            <a:normAutofit/>
          </a:bodyPr>
          <a:lstStyle/>
          <a:p>
            <a:r>
              <a:rPr lang="en-US" cap="none" dirty="0"/>
              <a:t>Local agency fiscal monitoring and compliance review</a:t>
            </a:r>
          </a:p>
        </p:txBody>
      </p:sp>
      <p:pic>
        <p:nvPicPr>
          <p:cNvPr id="7" name="Graphic 6" descr="Check List">
            <a:extLst>
              <a:ext uri="{FF2B5EF4-FFF2-40B4-BE49-F238E27FC236}">
                <a16:creationId xmlns:a16="http://schemas.microsoft.com/office/drawing/2014/main" id="{D94C1CD0-0DD4-49FE-8B11-CF0A985F0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85438" y="1649879"/>
            <a:ext cx="2799103" cy="2799103"/>
          </a:xfrm>
          <a:prstGeom prst="rect">
            <a:avLst/>
          </a:prstGeom>
        </p:spPr>
      </p:pic>
      <p:sp>
        <p:nvSpPr>
          <p:cNvPr id="3" name="Content Placeholder 2">
            <a:extLst>
              <a:ext uri="{FF2B5EF4-FFF2-40B4-BE49-F238E27FC236}">
                <a16:creationId xmlns:a16="http://schemas.microsoft.com/office/drawing/2014/main" id="{8FC14B27-8665-40B8-AAA1-0380EA6880AF}"/>
              </a:ext>
            </a:extLst>
          </p:cNvPr>
          <p:cNvSpPr>
            <a:spLocks noGrp="1"/>
          </p:cNvSpPr>
          <p:nvPr>
            <p:ph idx="1"/>
          </p:nvPr>
        </p:nvSpPr>
        <p:spPr>
          <a:xfrm>
            <a:off x="5188043" y="2015732"/>
            <a:ext cx="5550355" cy="3450613"/>
          </a:xfrm>
        </p:spPr>
        <p:txBody>
          <a:bodyPr>
            <a:normAutofit/>
          </a:bodyPr>
          <a:lstStyle/>
          <a:p>
            <a:pPr marL="0" indent="0">
              <a:buNone/>
            </a:pPr>
            <a:endParaRPr lang="en-US" dirty="0"/>
          </a:p>
          <a:p>
            <a:pPr lvl="1"/>
            <a:r>
              <a:rPr lang="en-US" dirty="0"/>
              <a:t>Instances of noncompliance, material discrepancies and other irregularities are considered findings of the review for which management response and corrective action is required within 60 days upon receipt of the fiscal reports.</a:t>
            </a:r>
          </a:p>
          <a:p>
            <a:pPr marL="0" indent="0">
              <a:buNone/>
            </a:pPr>
            <a:endParaRPr lang="en-US" dirty="0"/>
          </a:p>
          <a:p>
            <a:pPr lvl="1"/>
            <a:endParaRPr lang="en-US" dirty="0"/>
          </a:p>
        </p:txBody>
      </p:sp>
      <p:pic>
        <p:nvPicPr>
          <p:cNvPr id="24" name="Picture 23">
            <a:extLst>
              <a:ext uri="{FF2B5EF4-FFF2-40B4-BE49-F238E27FC236}">
                <a16:creationId xmlns:a16="http://schemas.microsoft.com/office/drawing/2014/main" id="{BAC44D98-B853-4420-8ED4-E3792706D41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6" name="Straight Connector 25">
            <a:extLst>
              <a:ext uri="{FF2B5EF4-FFF2-40B4-BE49-F238E27FC236}">
                <a16:creationId xmlns:a16="http://schemas.microsoft.com/office/drawing/2014/main" id="{46625410-A0A9-42B8-96F9-540C7C42CB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3217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C70BFDB-979D-4D01-8764-154458F98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5FCB5B7-E85D-4C9D-AE9B-2B04C20D7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6" name="Group 15">
            <a:extLst>
              <a:ext uri="{FF2B5EF4-FFF2-40B4-BE49-F238E27FC236}">
                <a16:creationId xmlns:a16="http://schemas.microsoft.com/office/drawing/2014/main" id="{4C48EA7D-6DFA-4BAB-B557-0D500356BE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17" name="Rectangle 16">
              <a:extLst>
                <a:ext uri="{FF2B5EF4-FFF2-40B4-BE49-F238E27FC236}">
                  <a16:creationId xmlns:a16="http://schemas.microsoft.com/office/drawing/2014/main" id="{0A792C74-3AEF-46D7-BB84-FE0A1C9FD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3F01C4D-F010-44B1-B80D-DE6D0036F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66DEDBC9-7E02-4AC1-84C0-28900C560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7042" y="977965"/>
            <a:ext cx="3124515"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5D8167BA-4647-4588-9EF8-AFA0496DC82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66A5AE86-6248-47EC-B472-D6052FD7A3A7}"/>
              </a:ext>
            </a:extLst>
          </p:cNvPr>
          <p:cNvSpPr>
            <a:spLocks noGrp="1"/>
          </p:cNvSpPr>
          <p:nvPr>
            <p:ph type="title"/>
          </p:nvPr>
        </p:nvSpPr>
        <p:spPr>
          <a:xfrm>
            <a:off x="5188042" y="592884"/>
            <a:ext cx="6371719" cy="1049235"/>
          </a:xfrm>
        </p:spPr>
        <p:txBody>
          <a:bodyPr>
            <a:normAutofit fontScale="90000"/>
          </a:bodyPr>
          <a:lstStyle/>
          <a:p>
            <a:r>
              <a:rPr lang="en-US" cap="none" dirty="0"/>
              <a:t>Local agency fiscal monitoring and compliance review – some areas of focus</a:t>
            </a:r>
          </a:p>
        </p:txBody>
      </p:sp>
      <p:pic>
        <p:nvPicPr>
          <p:cNvPr id="7" name="Graphic 6" descr="Check List">
            <a:extLst>
              <a:ext uri="{FF2B5EF4-FFF2-40B4-BE49-F238E27FC236}">
                <a16:creationId xmlns:a16="http://schemas.microsoft.com/office/drawing/2014/main" id="{D94C1CD0-0DD4-49FE-8B11-CF0A985F0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85438" y="1649879"/>
            <a:ext cx="2799103" cy="2799103"/>
          </a:xfrm>
          <a:prstGeom prst="rect">
            <a:avLst/>
          </a:prstGeom>
        </p:spPr>
      </p:pic>
      <p:sp>
        <p:nvSpPr>
          <p:cNvPr id="3" name="Content Placeholder 2">
            <a:extLst>
              <a:ext uri="{FF2B5EF4-FFF2-40B4-BE49-F238E27FC236}">
                <a16:creationId xmlns:a16="http://schemas.microsoft.com/office/drawing/2014/main" id="{8FC14B27-8665-40B8-AAA1-0380EA6880AF}"/>
              </a:ext>
            </a:extLst>
          </p:cNvPr>
          <p:cNvSpPr>
            <a:spLocks noGrp="1"/>
          </p:cNvSpPr>
          <p:nvPr>
            <p:ph idx="1"/>
          </p:nvPr>
        </p:nvSpPr>
        <p:spPr>
          <a:xfrm>
            <a:off x="5188042" y="1847088"/>
            <a:ext cx="6727437" cy="3865555"/>
          </a:xfrm>
        </p:spPr>
        <p:txBody>
          <a:bodyPr>
            <a:normAutofit fontScale="47500" lnSpcReduction="20000"/>
          </a:bodyPr>
          <a:lstStyle/>
          <a:p>
            <a:pPr marL="0" indent="0">
              <a:buNone/>
            </a:pPr>
            <a:endParaRPr lang="en-US" dirty="0"/>
          </a:p>
          <a:p>
            <a:pPr marL="0" indent="0">
              <a:spcBef>
                <a:spcPts val="0"/>
              </a:spcBef>
              <a:buNone/>
            </a:pPr>
            <a:r>
              <a:rPr lang="en-US" sz="2500" b="1" dirty="0">
                <a:effectLst/>
                <a:latin typeface="Calibri" panose="020F0502020204030204" pitchFamily="34" charset="0"/>
                <a:ea typeface="Times New Roman" panose="02020603050405020304" pitchFamily="18" charset="0"/>
              </a:rPr>
              <a:t>Fiscal Audit of Time Study Summaries</a:t>
            </a:r>
            <a:endParaRPr lang="en-US" sz="2500" dirty="0">
              <a:latin typeface="Calibri" panose="020F0502020204030204" pitchFamily="34" charset="0"/>
              <a:ea typeface="Times New Roman" panose="02020603050405020304" pitchFamily="18" charset="0"/>
            </a:endParaRPr>
          </a:p>
          <a:p>
            <a:pPr marL="457200" lvl="1" indent="0">
              <a:spcBef>
                <a:spcPts val="0"/>
              </a:spcBef>
              <a:buNone/>
            </a:pPr>
            <a:r>
              <a:rPr lang="en-US" sz="2500" dirty="0">
                <a:latin typeface="Calibri" panose="020F0502020204030204" pitchFamily="34" charset="0"/>
              </a:rPr>
              <a:t>The quarterly time study summary submitted to the State must accurately reflect the information recorded on individual staff WIC time study sheets, and individual staff time studies must accurately reflect what staff record on payroll records.  Individual time studies for up to four employees are audited </a:t>
            </a:r>
          </a:p>
          <a:p>
            <a:pPr marL="457200" lvl="1" indent="0">
              <a:spcBef>
                <a:spcPts val="0"/>
              </a:spcBef>
              <a:buNone/>
            </a:pPr>
            <a:r>
              <a:rPr lang="en-US" sz="2500" dirty="0">
                <a:latin typeface="Calibri" panose="020F0502020204030204" pitchFamily="34" charset="0"/>
              </a:rPr>
              <a:t>	</a:t>
            </a:r>
          </a:p>
          <a:p>
            <a:pPr marL="457200" lvl="1" indent="0">
              <a:spcBef>
                <a:spcPts val="0"/>
              </a:spcBef>
              <a:buNone/>
            </a:pPr>
            <a:r>
              <a:rPr lang="en-US" sz="2500" dirty="0">
                <a:latin typeface="Calibri" panose="020F0502020204030204" pitchFamily="34" charset="0"/>
              </a:rPr>
              <a:t>Compliance finding examples: The total hours on summary and individual time studies match but the activities do not</a:t>
            </a:r>
            <a:r>
              <a:rPr lang="en-US" sz="2500">
                <a:latin typeface="Calibri" panose="020F0502020204030204" pitchFamily="34" charset="0"/>
              </a:rPr>
              <a:t>.  </a:t>
            </a:r>
            <a:r>
              <a:rPr lang="en-US" sz="2500" dirty="0">
                <a:latin typeface="Calibri" panose="020F0502020204030204" pitchFamily="34" charset="0"/>
              </a:rPr>
              <a:t>Time spent in other Program Elements is charged to WIC.  An employee was absent, but their time was charged to WIC.  </a:t>
            </a:r>
          </a:p>
          <a:p>
            <a:pPr marL="457200" lvl="1" indent="0">
              <a:spcBef>
                <a:spcPts val="0"/>
              </a:spcBef>
              <a:buNone/>
            </a:pPr>
            <a:endParaRPr lang="en-US" sz="2500" dirty="0">
              <a:latin typeface="Calibri" panose="020F0502020204030204" pitchFamily="34" charset="0"/>
            </a:endParaRPr>
          </a:p>
          <a:p>
            <a:pPr marL="0" marR="0" lvl="0" indent="0">
              <a:spcBef>
                <a:spcPts val="0"/>
              </a:spcBef>
              <a:spcAft>
                <a:spcPts val="0"/>
              </a:spcAft>
              <a:buNone/>
            </a:pPr>
            <a:endParaRPr lang="en-US" sz="2500" dirty="0">
              <a:latin typeface="Calibri" panose="020F0502020204030204" pitchFamily="34" charset="0"/>
            </a:endParaRPr>
          </a:p>
          <a:p>
            <a:pPr marL="0" indent="0">
              <a:spcBef>
                <a:spcPts val="0"/>
              </a:spcBef>
              <a:buNone/>
            </a:pPr>
            <a:r>
              <a:rPr lang="en-US" sz="2500" b="1" dirty="0">
                <a:latin typeface="Calibri" panose="020F0502020204030204" pitchFamily="34" charset="0"/>
              </a:rPr>
              <a:t>Inventory of goods purchased with WIC funds</a:t>
            </a:r>
          </a:p>
          <a:p>
            <a:pPr marL="0" indent="0">
              <a:spcBef>
                <a:spcPts val="0"/>
              </a:spcBef>
              <a:buNone/>
            </a:pPr>
            <a:r>
              <a:rPr lang="en-US" sz="2500" dirty="0">
                <a:latin typeface="Calibri" panose="020F0502020204030204" pitchFamily="34" charset="0"/>
                <a:ea typeface="Times New Roman" panose="02020603050405020304" pitchFamily="18" charset="0"/>
              </a:rPr>
              <a:t>	For example: breast pumps, scales, laptops, printers, </a:t>
            </a:r>
            <a:r>
              <a:rPr lang="en-US" sz="2500" dirty="0" err="1">
                <a:latin typeface="Calibri" panose="020F0502020204030204" pitchFamily="34" charset="0"/>
                <a:ea typeface="Times New Roman" panose="02020603050405020304" pitchFamily="18" charset="0"/>
              </a:rPr>
              <a:t>HemoCue</a:t>
            </a:r>
            <a:r>
              <a:rPr lang="en-US" sz="2500" dirty="0">
                <a:latin typeface="Calibri" panose="020F0502020204030204" pitchFamily="34" charset="0"/>
                <a:ea typeface="Times New Roman" panose="02020603050405020304" pitchFamily="18" charset="0"/>
              </a:rPr>
              <a:t> machines</a:t>
            </a:r>
          </a:p>
          <a:p>
            <a:pPr marL="0" indent="0">
              <a:spcBef>
                <a:spcPts val="0"/>
              </a:spcBef>
              <a:buNone/>
            </a:pPr>
            <a:endParaRPr lang="en-US" sz="2500" dirty="0">
              <a:latin typeface="Calibri" panose="020F0502020204030204" pitchFamily="34" charset="0"/>
              <a:ea typeface="Times New Roman" panose="02020603050405020304" pitchFamily="18" charset="0"/>
            </a:endParaRPr>
          </a:p>
          <a:p>
            <a:pPr marL="0" indent="0">
              <a:spcBef>
                <a:spcPts val="0"/>
              </a:spcBef>
              <a:buNone/>
            </a:pPr>
            <a:r>
              <a:rPr lang="en-US" sz="2500" b="1" dirty="0">
                <a:latin typeface="Calibri" panose="020F0502020204030204" pitchFamily="34" charset="0"/>
              </a:rPr>
              <a:t>Allowable Costs </a:t>
            </a:r>
          </a:p>
          <a:p>
            <a:pPr marL="457200" lvl="1" indent="0">
              <a:spcBef>
                <a:spcPts val="0"/>
              </a:spcBef>
              <a:buNone/>
            </a:pPr>
            <a:r>
              <a:rPr lang="en-US" sz="2500" dirty="0">
                <a:latin typeface="Calibri" panose="020F0502020204030204" pitchFamily="34" charset="0"/>
              </a:rPr>
              <a:t>Verification WIC funds used for only allowable costs</a:t>
            </a:r>
          </a:p>
          <a:p>
            <a:pPr marL="0" marR="0" lvl="0" indent="0">
              <a:spcBef>
                <a:spcPts val="0"/>
              </a:spcBef>
              <a:spcAft>
                <a:spcPts val="0"/>
              </a:spcAft>
              <a:buNone/>
            </a:pPr>
            <a:endParaRPr lang="en-US" sz="2000" dirty="0">
              <a:latin typeface="Calibri" panose="020F0502020204030204" pitchFamily="34" charset="0"/>
            </a:endParaRPr>
          </a:p>
          <a:p>
            <a:pPr marL="0" marR="0" indent="0">
              <a:spcBef>
                <a:spcPts val="0"/>
              </a:spcBef>
              <a:spcAft>
                <a:spcPts val="0"/>
              </a:spcAft>
              <a:buNone/>
            </a:pPr>
            <a:r>
              <a:rPr lang="en-US" sz="1900" dirty="0">
                <a:effectLst/>
                <a:latin typeface="Calibri" panose="020F0502020204030204" pitchFamily="34" charset="0"/>
                <a:ea typeface="Calibri" panose="020F0502020204030204" pitchFamily="34" charset="0"/>
              </a:rPr>
              <a:t> </a:t>
            </a:r>
          </a:p>
          <a:p>
            <a:pPr marL="0" indent="0">
              <a:buNone/>
            </a:pPr>
            <a:endParaRPr lang="en-US" dirty="0"/>
          </a:p>
          <a:p>
            <a:pPr lvl="1"/>
            <a:endParaRPr lang="en-US" dirty="0"/>
          </a:p>
        </p:txBody>
      </p:sp>
      <p:pic>
        <p:nvPicPr>
          <p:cNvPr id="24" name="Picture 23">
            <a:extLst>
              <a:ext uri="{FF2B5EF4-FFF2-40B4-BE49-F238E27FC236}">
                <a16:creationId xmlns:a16="http://schemas.microsoft.com/office/drawing/2014/main" id="{BAC44D98-B853-4420-8ED4-E3792706D41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6" name="Straight Connector 25">
            <a:extLst>
              <a:ext uri="{FF2B5EF4-FFF2-40B4-BE49-F238E27FC236}">
                <a16:creationId xmlns:a16="http://schemas.microsoft.com/office/drawing/2014/main" id="{46625410-A0A9-42B8-96F9-540C7C42CB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75578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9CACF-3650-4F25-AFB3-D1D6F287A004}"/>
              </a:ext>
            </a:extLst>
          </p:cNvPr>
          <p:cNvSpPr>
            <a:spLocks noGrp="1"/>
          </p:cNvSpPr>
          <p:nvPr>
            <p:ph type="title"/>
          </p:nvPr>
        </p:nvSpPr>
        <p:spPr/>
        <p:txBody>
          <a:bodyPr/>
          <a:lstStyle/>
          <a:p>
            <a:r>
              <a:rPr lang="en-US" cap="none" dirty="0"/>
              <a:t>Fiscal policy links</a:t>
            </a:r>
          </a:p>
        </p:txBody>
      </p:sp>
      <p:sp>
        <p:nvSpPr>
          <p:cNvPr id="3" name="Content Placeholder 2">
            <a:extLst>
              <a:ext uri="{FF2B5EF4-FFF2-40B4-BE49-F238E27FC236}">
                <a16:creationId xmlns:a16="http://schemas.microsoft.com/office/drawing/2014/main" id="{E388DC2A-7A66-46DA-B2B9-E246EA7AA75B}"/>
              </a:ext>
            </a:extLst>
          </p:cNvPr>
          <p:cNvSpPr>
            <a:spLocks noGrp="1"/>
          </p:cNvSpPr>
          <p:nvPr>
            <p:ph idx="1"/>
          </p:nvPr>
        </p:nvSpPr>
        <p:spPr>
          <a:xfrm>
            <a:off x="1451579" y="2015732"/>
            <a:ext cx="9603275" cy="4037749"/>
          </a:xfrm>
        </p:spPr>
        <p:txBody>
          <a:bodyPr>
            <a:normAutofit/>
          </a:bodyPr>
          <a:lstStyle/>
          <a:p>
            <a:r>
              <a:rPr lang="en-US" dirty="0">
                <a:hlinkClick r:id="rId2"/>
              </a:rPr>
              <a:t>Policy 300 Fiscal Overview</a:t>
            </a:r>
            <a:endParaRPr lang="en-US" dirty="0"/>
          </a:p>
          <a:p>
            <a:r>
              <a:rPr lang="en-US" dirty="0">
                <a:hlinkClick r:id="rId3"/>
              </a:rPr>
              <a:t>Policy 305 Funding Formula</a:t>
            </a:r>
            <a:endParaRPr lang="en-US" dirty="0"/>
          </a:p>
          <a:p>
            <a:r>
              <a:rPr lang="en-US" dirty="0">
                <a:hlinkClick r:id="rId4"/>
              </a:rPr>
              <a:t>Policy 310 Annual Plan/Contract Payment Process for Local Programs</a:t>
            </a:r>
            <a:endParaRPr lang="en-US" dirty="0"/>
          </a:p>
          <a:p>
            <a:r>
              <a:rPr lang="en-US" dirty="0">
                <a:hlinkClick r:id="rId5"/>
              </a:rPr>
              <a:t>Policy 315 Fiscal Reporting Requirements</a:t>
            </a:r>
            <a:endParaRPr lang="en-US" dirty="0"/>
          </a:p>
          <a:p>
            <a:r>
              <a:rPr lang="en-US" dirty="0">
                <a:hlinkClick r:id="rId6"/>
              </a:rPr>
              <a:t>Policy 316 Quarterly Breakout of Staff Time</a:t>
            </a:r>
            <a:endParaRPr lang="en-US" dirty="0"/>
          </a:p>
          <a:p>
            <a:r>
              <a:rPr lang="en-US" dirty="0">
                <a:hlinkClick r:id="rId7"/>
              </a:rPr>
              <a:t>Policy 320 Fiscal Review of Local Programs</a:t>
            </a:r>
            <a:endParaRPr lang="en-US" dirty="0"/>
          </a:p>
          <a:p>
            <a:r>
              <a:rPr lang="en-US" dirty="0">
                <a:hlinkClick r:id="rId8"/>
              </a:rPr>
              <a:t>Policy 325 Caseload Management</a:t>
            </a:r>
            <a:endParaRPr lang="en-US" dirty="0"/>
          </a:p>
          <a:p>
            <a:r>
              <a:rPr lang="en-US" dirty="0">
                <a:hlinkClick r:id="rId9"/>
              </a:rPr>
              <a:t>Policy 330 Penalty for Underspending Food Budget</a:t>
            </a:r>
            <a:endParaRPr lang="en-US" dirty="0"/>
          </a:p>
        </p:txBody>
      </p:sp>
    </p:spTree>
    <p:extLst>
      <p:ext uri="{BB962C8B-B14F-4D97-AF65-F5344CB8AC3E}">
        <p14:creationId xmlns:p14="http://schemas.microsoft.com/office/powerpoint/2010/main" val="14812472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FB153-3BC8-49A3-BEB4-10B8108390F7}"/>
              </a:ext>
            </a:extLst>
          </p:cNvPr>
          <p:cNvSpPr>
            <a:spLocks noGrp="1"/>
          </p:cNvSpPr>
          <p:nvPr>
            <p:ph type="title"/>
          </p:nvPr>
        </p:nvSpPr>
        <p:spPr>
          <a:xfrm>
            <a:off x="1071446" y="659015"/>
            <a:ext cx="3273099" cy="2247117"/>
          </a:xfrm>
        </p:spPr>
        <p:txBody>
          <a:bodyPr/>
          <a:lstStyle/>
          <a:p>
            <a:r>
              <a:rPr lang="en-US" sz="3200" dirty="0">
                <a:solidFill>
                  <a:prstClr val="black"/>
                </a:solidFill>
              </a:rPr>
              <a:t>WIC Coordinator Resources</a:t>
            </a:r>
            <a:endParaRPr lang="en-US" dirty="0"/>
          </a:p>
        </p:txBody>
      </p:sp>
      <p:sp>
        <p:nvSpPr>
          <p:cNvPr id="4" name="Text Placeholder 3">
            <a:extLst>
              <a:ext uri="{FF2B5EF4-FFF2-40B4-BE49-F238E27FC236}">
                <a16:creationId xmlns:a16="http://schemas.microsoft.com/office/drawing/2014/main" id="{A366C4AE-52D2-4FF7-8B6F-94339D42B6E0}"/>
              </a:ext>
            </a:extLst>
          </p:cNvPr>
          <p:cNvSpPr>
            <a:spLocks noGrp="1"/>
          </p:cNvSpPr>
          <p:nvPr>
            <p:ph type="body" sz="half" idx="2"/>
          </p:nvPr>
        </p:nvSpPr>
        <p:spPr>
          <a:xfrm>
            <a:off x="1358780" y="3326009"/>
            <a:ext cx="3275013" cy="2248181"/>
          </a:xfrm>
        </p:spPr>
        <p:txBody>
          <a:bodyPr/>
          <a:lstStyle/>
          <a:p>
            <a:r>
              <a:rPr lang="en-US" sz="2000" dirty="0">
                <a:hlinkClick r:id="rId2"/>
              </a:rPr>
              <a:t>Fiscal Overview and Tools</a:t>
            </a:r>
            <a:endParaRPr lang="en-US" sz="2000" dirty="0"/>
          </a:p>
          <a:p>
            <a:endParaRPr lang="en-US" dirty="0"/>
          </a:p>
        </p:txBody>
      </p:sp>
      <p:pic>
        <p:nvPicPr>
          <p:cNvPr id="7" name="Content Placeholder 6">
            <a:extLst>
              <a:ext uri="{FF2B5EF4-FFF2-40B4-BE49-F238E27FC236}">
                <a16:creationId xmlns:a16="http://schemas.microsoft.com/office/drawing/2014/main" id="{F49F7961-CB86-4A5C-A5B1-079AEE0E7F79}"/>
              </a:ext>
            </a:extLst>
          </p:cNvPr>
          <p:cNvPicPr>
            <a:picLocks noGrp="1" noChangeAspect="1"/>
          </p:cNvPicPr>
          <p:nvPr>
            <p:ph idx="1"/>
          </p:nvPr>
        </p:nvPicPr>
        <p:blipFill>
          <a:blip r:embed="rId3"/>
          <a:stretch>
            <a:fillRect/>
          </a:stretch>
        </p:blipFill>
        <p:spPr>
          <a:xfrm>
            <a:off x="5220033" y="2708666"/>
            <a:ext cx="6472613" cy="2491254"/>
          </a:xfrm>
          <a:prstGeom prst="rect">
            <a:avLst/>
          </a:prstGeom>
        </p:spPr>
      </p:pic>
    </p:spTree>
    <p:extLst>
      <p:ext uri="{BB962C8B-B14F-4D97-AF65-F5344CB8AC3E}">
        <p14:creationId xmlns:p14="http://schemas.microsoft.com/office/powerpoint/2010/main" val="1619020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E532F-2039-4F6C-B8D8-B87DFE0162E6}"/>
              </a:ext>
            </a:extLst>
          </p:cNvPr>
          <p:cNvSpPr>
            <a:spLocks noGrp="1"/>
          </p:cNvSpPr>
          <p:nvPr>
            <p:ph type="title"/>
          </p:nvPr>
        </p:nvSpPr>
        <p:spPr/>
        <p:txBody>
          <a:bodyPr/>
          <a:lstStyle/>
          <a:p>
            <a:r>
              <a:rPr lang="en-US" cap="none" dirty="0"/>
              <a:t>For more information</a:t>
            </a:r>
          </a:p>
        </p:txBody>
      </p:sp>
      <p:sp>
        <p:nvSpPr>
          <p:cNvPr id="3" name="Content Placeholder 2">
            <a:extLst>
              <a:ext uri="{FF2B5EF4-FFF2-40B4-BE49-F238E27FC236}">
                <a16:creationId xmlns:a16="http://schemas.microsoft.com/office/drawing/2014/main" id="{C1CA3A79-C8EA-47A1-934A-C94E5E83C029}"/>
              </a:ext>
            </a:extLst>
          </p:cNvPr>
          <p:cNvSpPr>
            <a:spLocks noGrp="1"/>
          </p:cNvSpPr>
          <p:nvPr>
            <p:ph idx="1"/>
          </p:nvPr>
        </p:nvSpPr>
        <p:spPr/>
        <p:txBody>
          <a:bodyPr/>
          <a:lstStyle/>
          <a:p>
            <a:r>
              <a:rPr lang="en-US" dirty="0">
                <a:solidFill>
                  <a:srgbClr val="000000"/>
                </a:solidFill>
              </a:rPr>
              <a:t>Most resources listed in this training are on the </a:t>
            </a:r>
            <a:r>
              <a:rPr lang="en-US" dirty="0">
                <a:solidFill>
                  <a:srgbClr val="000000"/>
                </a:solidFill>
                <a:hlinkClick r:id="rId2"/>
              </a:rPr>
              <a:t>WIC Coordinator webpage </a:t>
            </a:r>
            <a:r>
              <a:rPr lang="en-US" dirty="0">
                <a:solidFill>
                  <a:srgbClr val="000000"/>
                </a:solidFill>
              </a:rPr>
              <a:t>.</a:t>
            </a:r>
          </a:p>
          <a:p>
            <a:r>
              <a:rPr lang="en-US" dirty="0">
                <a:solidFill>
                  <a:srgbClr val="000000"/>
                </a:solidFill>
              </a:rPr>
              <a:t>Your assigned state nutrition consultant can answer many questions. For more specific questions, contact the state office to reach the following:</a:t>
            </a:r>
          </a:p>
          <a:p>
            <a:endParaRPr lang="en-US" dirty="0"/>
          </a:p>
        </p:txBody>
      </p:sp>
      <p:graphicFrame>
        <p:nvGraphicFramePr>
          <p:cNvPr id="4" name="Table 3">
            <a:extLst>
              <a:ext uri="{FF2B5EF4-FFF2-40B4-BE49-F238E27FC236}">
                <a16:creationId xmlns:a16="http://schemas.microsoft.com/office/drawing/2014/main" id="{DC6B25C8-F8B4-4A35-B8F7-1EABDD6C9377}"/>
              </a:ext>
            </a:extLst>
          </p:cNvPr>
          <p:cNvGraphicFramePr>
            <a:graphicFrameLocks noGrp="1"/>
          </p:cNvGraphicFramePr>
          <p:nvPr>
            <p:extLst>
              <p:ext uri="{D42A27DB-BD31-4B8C-83A1-F6EECF244321}">
                <p14:modId xmlns:p14="http://schemas.microsoft.com/office/powerpoint/2010/main" val="949043406"/>
              </p:ext>
            </p:extLst>
          </p:nvPr>
        </p:nvGraphicFramePr>
        <p:xfrm>
          <a:off x="1596993" y="3311950"/>
          <a:ext cx="10059388" cy="2763520"/>
        </p:xfrm>
        <a:graphic>
          <a:graphicData uri="http://schemas.openxmlformats.org/drawingml/2006/table">
            <a:tbl>
              <a:tblPr firstRow="1" bandRow="1">
                <a:tableStyleId>{5C22544A-7EE6-4342-B048-85BDC9FD1C3A}</a:tableStyleId>
              </a:tblPr>
              <a:tblGrid>
                <a:gridCol w="5029694">
                  <a:extLst>
                    <a:ext uri="{9D8B030D-6E8A-4147-A177-3AD203B41FA5}">
                      <a16:colId xmlns:a16="http://schemas.microsoft.com/office/drawing/2014/main" val="4149794369"/>
                    </a:ext>
                  </a:extLst>
                </a:gridCol>
                <a:gridCol w="5029694">
                  <a:extLst>
                    <a:ext uri="{9D8B030D-6E8A-4147-A177-3AD203B41FA5}">
                      <a16:colId xmlns:a16="http://schemas.microsoft.com/office/drawing/2014/main" val="134908798"/>
                    </a:ext>
                  </a:extLst>
                </a:gridCol>
              </a:tblGrid>
              <a:tr h="370840">
                <a:tc>
                  <a:txBody>
                    <a:bodyPr/>
                    <a:lstStyle/>
                    <a:p>
                      <a:r>
                        <a:rPr lang="en-US" dirty="0"/>
                        <a:t>For help with:</a:t>
                      </a:r>
                    </a:p>
                  </a:txBody>
                  <a:tcPr/>
                </a:tc>
                <a:tc>
                  <a:txBody>
                    <a:bodyPr/>
                    <a:lstStyle/>
                    <a:p>
                      <a:r>
                        <a:rPr lang="en-US" dirty="0"/>
                        <a:t>State contact</a:t>
                      </a:r>
                    </a:p>
                  </a:txBody>
                  <a:tcPr/>
                </a:tc>
                <a:extLst>
                  <a:ext uri="{0D108BD9-81ED-4DB2-BD59-A6C34878D82A}">
                    <a16:rowId xmlns:a16="http://schemas.microsoft.com/office/drawing/2014/main" val="1636960173"/>
                  </a:ext>
                </a:extLst>
              </a:tr>
              <a:tr h="370840">
                <a:tc>
                  <a:txBody>
                    <a:bodyPr/>
                    <a:lstStyle/>
                    <a:p>
                      <a:r>
                        <a:rPr lang="en-US" dirty="0"/>
                        <a:t>Budget questions</a:t>
                      </a:r>
                    </a:p>
                  </a:txBody>
                  <a:tcPr/>
                </a:tc>
                <a:tc>
                  <a:txBody>
                    <a:bodyPr/>
                    <a:lstStyle/>
                    <a:p>
                      <a:r>
                        <a:rPr lang="en-US" dirty="0"/>
                        <a:t>Fiscal Coordinator – Karen Shi</a:t>
                      </a:r>
                    </a:p>
                  </a:txBody>
                  <a:tcPr/>
                </a:tc>
                <a:extLst>
                  <a:ext uri="{0D108BD9-81ED-4DB2-BD59-A6C34878D82A}">
                    <a16:rowId xmlns:a16="http://schemas.microsoft.com/office/drawing/2014/main" val="2622494172"/>
                  </a:ext>
                </a:extLst>
              </a:tr>
              <a:tr h="370840">
                <a:tc>
                  <a:txBody>
                    <a:bodyPr/>
                    <a:lstStyle/>
                    <a:p>
                      <a:r>
                        <a:rPr lang="en-US" dirty="0"/>
                        <a:t>Time studies</a:t>
                      </a:r>
                    </a:p>
                  </a:txBody>
                  <a:tcPr/>
                </a:tc>
                <a:tc>
                  <a:txBody>
                    <a:bodyPr/>
                    <a:lstStyle/>
                    <a:p>
                      <a:r>
                        <a:rPr lang="en-US" dirty="0"/>
                        <a:t>Fiscal Analyst – Tove Larsen</a:t>
                      </a:r>
                    </a:p>
                  </a:txBody>
                  <a:tcPr/>
                </a:tc>
                <a:extLst>
                  <a:ext uri="{0D108BD9-81ED-4DB2-BD59-A6C34878D82A}">
                    <a16:rowId xmlns:a16="http://schemas.microsoft.com/office/drawing/2014/main" val="240542742"/>
                  </a:ext>
                </a:extLst>
              </a:tr>
              <a:tr h="370840">
                <a:tc>
                  <a:txBody>
                    <a:bodyPr/>
                    <a:lstStyle/>
                    <a:p>
                      <a:r>
                        <a:rPr lang="en-US" dirty="0"/>
                        <a:t>Travel reimbursements</a:t>
                      </a:r>
                    </a:p>
                  </a:txBody>
                  <a:tcPr/>
                </a:tc>
                <a:tc>
                  <a:txBody>
                    <a:bodyPr/>
                    <a:lstStyle/>
                    <a:p>
                      <a:r>
                        <a:rPr lang="en-US"/>
                        <a:t>Fiscal Analyst – Tove Larsen</a:t>
                      </a:r>
                      <a:endParaRPr lang="en-US" dirty="0"/>
                    </a:p>
                  </a:txBody>
                  <a:tcPr/>
                </a:tc>
                <a:extLst>
                  <a:ext uri="{0D108BD9-81ED-4DB2-BD59-A6C34878D82A}">
                    <a16:rowId xmlns:a16="http://schemas.microsoft.com/office/drawing/2014/main" val="908172186"/>
                  </a:ext>
                </a:extLst>
              </a:tr>
              <a:tr h="370840">
                <a:tc>
                  <a:txBody>
                    <a:bodyPr/>
                    <a:lstStyle/>
                    <a:p>
                      <a:r>
                        <a:rPr lang="en-US" dirty="0"/>
                        <a:t>Quarterly expenditure reports</a:t>
                      </a:r>
                    </a:p>
                  </a:txBody>
                  <a:tcPr/>
                </a:tc>
                <a:tc>
                  <a:txBody>
                    <a:bodyPr/>
                    <a:lstStyle/>
                    <a:p>
                      <a:r>
                        <a:rPr lang="en-US" dirty="0"/>
                        <a:t>Fiscal analyst at the LPHA team of the Public Health Director’s Office</a:t>
                      </a:r>
                    </a:p>
                  </a:txBody>
                  <a:tcPr/>
                </a:tc>
                <a:extLst>
                  <a:ext uri="{0D108BD9-81ED-4DB2-BD59-A6C34878D82A}">
                    <a16:rowId xmlns:a16="http://schemas.microsoft.com/office/drawing/2014/main" val="4258491180"/>
                  </a:ext>
                </a:extLst>
              </a:tr>
              <a:tr h="370840">
                <a:tc>
                  <a:txBody>
                    <a:bodyPr/>
                    <a:lstStyle/>
                    <a:p>
                      <a:r>
                        <a:rPr lang="en-US" dirty="0"/>
                        <a:t>Fiscal monitoring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State Fiscal Compliance Specialist - </a:t>
                      </a:r>
                      <a:r>
                        <a:rPr lang="en-US" sz="1800" kern="1200" dirty="0">
                          <a:solidFill>
                            <a:schemeClr val="dk1"/>
                          </a:solidFill>
                          <a:latin typeface="+mn-lt"/>
                          <a:ea typeface="+mn-ea"/>
                          <a:cs typeface="+mn-cs"/>
                        </a:rPr>
                        <a:t>Toni </a:t>
                      </a:r>
                      <a:r>
                        <a:rPr lang="en-US" sz="1800" kern="1200" dirty="0" err="1">
                          <a:solidFill>
                            <a:schemeClr val="dk1"/>
                          </a:solidFill>
                          <a:latin typeface="+mn-lt"/>
                          <a:ea typeface="+mn-ea"/>
                          <a:cs typeface="+mn-cs"/>
                        </a:rPr>
                        <a:t>Silbernagel</a:t>
                      </a:r>
                      <a:endParaRPr lang="en-US" sz="1800" kern="1200" dirty="0">
                        <a:solidFill>
                          <a:schemeClr val="dk1"/>
                        </a:solidFill>
                        <a:latin typeface="+mn-lt"/>
                        <a:ea typeface="+mn-ea"/>
                        <a:cs typeface="+mn-cs"/>
                      </a:endParaRPr>
                    </a:p>
                    <a:p>
                      <a:endParaRPr lang="en-US" dirty="0"/>
                    </a:p>
                  </a:txBody>
                  <a:tcPr/>
                </a:tc>
                <a:extLst>
                  <a:ext uri="{0D108BD9-81ED-4DB2-BD59-A6C34878D82A}">
                    <a16:rowId xmlns:a16="http://schemas.microsoft.com/office/drawing/2014/main" val="4265457374"/>
                  </a:ext>
                </a:extLst>
              </a:tr>
            </a:tbl>
          </a:graphicData>
        </a:graphic>
      </p:graphicFrame>
    </p:spTree>
    <p:extLst>
      <p:ext uri="{BB962C8B-B14F-4D97-AF65-F5344CB8AC3E}">
        <p14:creationId xmlns:p14="http://schemas.microsoft.com/office/powerpoint/2010/main" val="3724814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Where does WIC funding come from?</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extLst>
              <p:ext uri="{D42A27DB-BD31-4B8C-83A1-F6EECF244321}">
                <p14:modId xmlns:p14="http://schemas.microsoft.com/office/powerpoint/2010/main" val="2397338364"/>
              </p:ext>
            </p:extLst>
          </p:nvPr>
        </p:nvGraphicFramePr>
        <p:xfrm>
          <a:off x="1451579" y="1692306"/>
          <a:ext cx="7737413" cy="27682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179BD576-D488-4754-ABE9-E5457DEEA78C}"/>
              </a:ext>
            </a:extLst>
          </p:cNvPr>
          <p:cNvSpPr txBox="1"/>
          <p:nvPr/>
        </p:nvSpPr>
        <p:spPr>
          <a:xfrm>
            <a:off x="1451579" y="4299155"/>
            <a:ext cx="9672050" cy="1754326"/>
          </a:xfrm>
          <a:prstGeom prst="rect">
            <a:avLst/>
          </a:prstGeom>
          <a:noFill/>
        </p:spPr>
        <p:txBody>
          <a:bodyPr wrap="square" rtlCol="0">
            <a:spAutoFit/>
          </a:bodyPr>
          <a:lstStyle/>
          <a:p>
            <a:r>
              <a:rPr lang="en-US" dirty="0"/>
              <a:t>NSA (Nutrition Services and Administration) funding is used to pay for things like program administration, staffing, overhead, and paying for WIC services other than food. Food funding only pays  for WIC food benefits and breast pumps.</a:t>
            </a:r>
          </a:p>
          <a:p>
            <a:endParaRPr lang="en-US" dirty="0"/>
          </a:p>
          <a:p>
            <a:r>
              <a:rPr lang="en-US" dirty="0"/>
              <a:t>OHA distributes NSA funding to local agencies for their program operations. OHA uses food funding to handle all reimbursement of vendors for food benefits. </a:t>
            </a:r>
          </a:p>
        </p:txBody>
      </p:sp>
    </p:spTree>
    <p:extLst>
      <p:ext uri="{BB962C8B-B14F-4D97-AF65-F5344CB8AC3E}">
        <p14:creationId xmlns:p14="http://schemas.microsoft.com/office/powerpoint/2010/main" val="177979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Other funding – Farm Direct Nutrition Program</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extLst>
              <p:ext uri="{D42A27DB-BD31-4B8C-83A1-F6EECF244321}">
                <p14:modId xmlns:p14="http://schemas.microsoft.com/office/powerpoint/2010/main" val="4227141668"/>
              </p:ext>
            </p:extLst>
          </p:nvPr>
        </p:nvGraphicFramePr>
        <p:xfrm>
          <a:off x="58150" y="1986418"/>
          <a:ext cx="7737413"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Arrow: Right 5">
            <a:extLst>
              <a:ext uri="{FF2B5EF4-FFF2-40B4-BE49-F238E27FC236}">
                <a16:creationId xmlns:a16="http://schemas.microsoft.com/office/drawing/2014/main" id="{9DBD7705-75D1-43D6-A476-AD7D646C5A8C}"/>
              </a:ext>
            </a:extLst>
          </p:cNvPr>
          <p:cNvSpPr/>
          <p:nvPr/>
        </p:nvSpPr>
        <p:spPr>
          <a:xfrm rot="10800000">
            <a:off x="3444204" y="2042614"/>
            <a:ext cx="1659703" cy="729636"/>
          </a:xfrm>
          <a:prstGeom prst="rightArrow">
            <a:avLst/>
          </a:prstGeom>
          <a:solidFill>
            <a:schemeClr val="accent5"/>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solidFill>
                <a:schemeClr val="tx1"/>
              </a:solidFill>
            </a:endParaRPr>
          </a:p>
        </p:txBody>
      </p:sp>
      <p:sp>
        <p:nvSpPr>
          <p:cNvPr id="5" name="Rectangle: Rounded Corners 4">
            <a:extLst>
              <a:ext uri="{FF2B5EF4-FFF2-40B4-BE49-F238E27FC236}">
                <a16:creationId xmlns:a16="http://schemas.microsoft.com/office/drawing/2014/main" id="{7012230D-29B7-47BA-BF39-AA6525EEC648}"/>
              </a:ext>
            </a:extLst>
          </p:cNvPr>
          <p:cNvSpPr/>
          <p:nvPr/>
        </p:nvSpPr>
        <p:spPr>
          <a:xfrm>
            <a:off x="6107035" y="2997798"/>
            <a:ext cx="2226809" cy="949017"/>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State General Fund support for FDNP</a:t>
            </a:r>
          </a:p>
        </p:txBody>
      </p:sp>
      <p:sp>
        <p:nvSpPr>
          <p:cNvPr id="8" name="Arrow: Bent 7">
            <a:extLst>
              <a:ext uri="{FF2B5EF4-FFF2-40B4-BE49-F238E27FC236}">
                <a16:creationId xmlns:a16="http://schemas.microsoft.com/office/drawing/2014/main" id="{2958C08A-6982-45D0-A71B-80F5C6CC717D}"/>
              </a:ext>
            </a:extLst>
          </p:cNvPr>
          <p:cNvSpPr/>
          <p:nvPr/>
        </p:nvSpPr>
        <p:spPr>
          <a:xfrm rot="10800000">
            <a:off x="5267875" y="4319032"/>
            <a:ext cx="1451008" cy="1049235"/>
          </a:xfrm>
          <a:prstGeom prst="bentArrow">
            <a:avLst>
              <a:gd name="adj1" fmla="val 25000"/>
              <a:gd name="adj2" fmla="val 27180"/>
              <a:gd name="adj3" fmla="val 25000"/>
              <a:gd name="adj4" fmla="val 43750"/>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schemeClr val="tx1"/>
              </a:solidFill>
            </a:endParaRPr>
          </a:p>
        </p:txBody>
      </p:sp>
      <p:sp>
        <p:nvSpPr>
          <p:cNvPr id="7" name="Rectangle: Rounded Corners 6">
            <a:extLst>
              <a:ext uri="{FF2B5EF4-FFF2-40B4-BE49-F238E27FC236}">
                <a16:creationId xmlns:a16="http://schemas.microsoft.com/office/drawing/2014/main" id="{400E0C3C-2FDD-427A-9585-1BD701EB64C3}"/>
              </a:ext>
            </a:extLst>
          </p:cNvPr>
          <p:cNvSpPr/>
          <p:nvPr/>
        </p:nvSpPr>
        <p:spPr>
          <a:xfrm>
            <a:off x="6107035" y="4264141"/>
            <a:ext cx="2478446" cy="1463041"/>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Some agencies get funds from their organizations</a:t>
            </a:r>
          </a:p>
        </p:txBody>
      </p:sp>
      <p:sp>
        <p:nvSpPr>
          <p:cNvPr id="9" name="TextBox 8">
            <a:extLst>
              <a:ext uri="{FF2B5EF4-FFF2-40B4-BE49-F238E27FC236}">
                <a16:creationId xmlns:a16="http://schemas.microsoft.com/office/drawing/2014/main" id="{179BD576-D488-4754-ABE9-E5457DEEA78C}"/>
              </a:ext>
            </a:extLst>
          </p:cNvPr>
          <p:cNvSpPr txBox="1"/>
          <p:nvPr/>
        </p:nvSpPr>
        <p:spPr>
          <a:xfrm>
            <a:off x="9316123" y="3926291"/>
            <a:ext cx="2624344" cy="1477328"/>
          </a:xfrm>
          <a:prstGeom prst="rect">
            <a:avLst/>
          </a:prstGeom>
          <a:noFill/>
        </p:spPr>
        <p:txBody>
          <a:bodyPr wrap="square" rtlCol="0">
            <a:spAutoFit/>
          </a:bodyPr>
          <a:lstStyle/>
          <a:p>
            <a:r>
              <a:rPr lang="en-US" dirty="0"/>
              <a:t>Glossary of acronyms</a:t>
            </a:r>
          </a:p>
          <a:p>
            <a:pPr marL="285750" indent="-285750">
              <a:buFont typeface="Arial" panose="020B0604020202020204" pitchFamily="34" charset="0"/>
              <a:buChar char="•"/>
            </a:pPr>
            <a:r>
              <a:rPr lang="en-US" b="1" dirty="0">
                <a:solidFill>
                  <a:schemeClr val="accent3">
                    <a:lumMod val="50000"/>
                  </a:schemeClr>
                </a:solidFill>
              </a:rPr>
              <a:t>FDNP</a:t>
            </a:r>
            <a:r>
              <a:rPr lang="en-US" dirty="0"/>
              <a:t> – Farm Direct Nutrition Program, also known as WIC Farmers Market</a:t>
            </a:r>
          </a:p>
        </p:txBody>
      </p:sp>
      <p:grpSp>
        <p:nvGrpSpPr>
          <p:cNvPr id="10" name="Group 9">
            <a:extLst>
              <a:ext uri="{FF2B5EF4-FFF2-40B4-BE49-F238E27FC236}">
                <a16:creationId xmlns:a16="http://schemas.microsoft.com/office/drawing/2014/main" id="{A56976D0-9AD3-438C-B442-F24435FCE65A}"/>
              </a:ext>
            </a:extLst>
          </p:cNvPr>
          <p:cNvGrpSpPr/>
          <p:nvPr/>
        </p:nvGrpSpPr>
        <p:grpSpPr>
          <a:xfrm>
            <a:off x="4896876" y="1954791"/>
            <a:ext cx="2063761" cy="932164"/>
            <a:chOff x="1316724" y="19764"/>
            <a:chExt cx="1500560" cy="1050344"/>
          </a:xfrm>
        </p:grpSpPr>
        <p:sp>
          <p:nvSpPr>
            <p:cNvPr id="11" name="Rectangle: Rounded Corners 10">
              <a:extLst>
                <a:ext uri="{FF2B5EF4-FFF2-40B4-BE49-F238E27FC236}">
                  <a16:creationId xmlns:a16="http://schemas.microsoft.com/office/drawing/2014/main" id="{2049E630-1329-4D76-AB8C-BFB59B05A088}"/>
                </a:ext>
              </a:extLst>
            </p:cNvPr>
            <p:cNvSpPr/>
            <p:nvPr/>
          </p:nvSpPr>
          <p:spPr>
            <a:xfrm>
              <a:off x="1316724" y="19764"/>
              <a:ext cx="1500560" cy="1050344"/>
            </a:xfrm>
            <a:prstGeom prst="roundRect">
              <a:avLst>
                <a:gd name="adj" fmla="val 16670"/>
              </a:avLst>
            </a:prstGeom>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sp>
        <p:sp>
          <p:nvSpPr>
            <p:cNvPr id="12" name="Rectangle: Rounded Corners 4">
              <a:extLst>
                <a:ext uri="{FF2B5EF4-FFF2-40B4-BE49-F238E27FC236}">
                  <a16:creationId xmlns:a16="http://schemas.microsoft.com/office/drawing/2014/main" id="{7F80E6CA-FB32-46CA-9E4B-7D3F17189DAD}"/>
                </a:ext>
              </a:extLst>
            </p:cNvPr>
            <p:cNvSpPr txBox="1"/>
            <p:nvPr/>
          </p:nvSpPr>
          <p:spPr>
            <a:xfrm>
              <a:off x="1368007" y="71047"/>
              <a:ext cx="1397994" cy="9477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USDA</a:t>
              </a:r>
            </a:p>
          </p:txBody>
        </p:sp>
      </p:grpSp>
      <p:sp>
        <p:nvSpPr>
          <p:cNvPr id="13" name="Arrow: Right 12">
            <a:extLst>
              <a:ext uri="{FF2B5EF4-FFF2-40B4-BE49-F238E27FC236}">
                <a16:creationId xmlns:a16="http://schemas.microsoft.com/office/drawing/2014/main" id="{63CF1CFF-6BE6-46D7-8EE2-BD8A09364320}"/>
              </a:ext>
            </a:extLst>
          </p:cNvPr>
          <p:cNvSpPr/>
          <p:nvPr/>
        </p:nvSpPr>
        <p:spPr>
          <a:xfrm rot="10800000">
            <a:off x="3475718" y="2954743"/>
            <a:ext cx="2631317" cy="729636"/>
          </a:xfrm>
          <a:prstGeom prs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solidFill>
                <a:schemeClr val="tx1"/>
              </a:solidFill>
            </a:endParaRPr>
          </a:p>
        </p:txBody>
      </p:sp>
      <p:grpSp>
        <p:nvGrpSpPr>
          <p:cNvPr id="14" name="Group 13">
            <a:extLst>
              <a:ext uri="{FF2B5EF4-FFF2-40B4-BE49-F238E27FC236}">
                <a16:creationId xmlns:a16="http://schemas.microsoft.com/office/drawing/2014/main" id="{EFA7512B-B786-4F63-9B7E-93EC87917963}"/>
              </a:ext>
            </a:extLst>
          </p:cNvPr>
          <p:cNvGrpSpPr/>
          <p:nvPr/>
        </p:nvGrpSpPr>
        <p:grpSpPr>
          <a:xfrm>
            <a:off x="955891" y="1982254"/>
            <a:ext cx="2420425" cy="1628693"/>
            <a:chOff x="2572743" y="1199646"/>
            <a:chExt cx="1500560" cy="1050344"/>
          </a:xfrm>
        </p:grpSpPr>
        <p:sp>
          <p:nvSpPr>
            <p:cNvPr id="15" name="Rectangle: Rounded Corners 14">
              <a:extLst>
                <a:ext uri="{FF2B5EF4-FFF2-40B4-BE49-F238E27FC236}">
                  <a16:creationId xmlns:a16="http://schemas.microsoft.com/office/drawing/2014/main" id="{CC1DF461-A188-41E7-9862-170A8169833D}"/>
                </a:ext>
              </a:extLst>
            </p:cNvPr>
            <p:cNvSpPr/>
            <p:nvPr/>
          </p:nvSpPr>
          <p:spPr>
            <a:xfrm>
              <a:off x="2572743" y="1199646"/>
              <a:ext cx="1500560" cy="1050344"/>
            </a:xfrm>
            <a:prstGeom prst="roundRect">
              <a:avLst>
                <a:gd name="adj" fmla="val 16670"/>
              </a:avLst>
            </a:prstGeom>
          </p:spPr>
          <p:style>
            <a:lnRef idx="0">
              <a:schemeClr val="lt1">
                <a:hueOff val="0"/>
                <a:satOff val="0"/>
                <a:lumOff val="0"/>
                <a:alphaOff val="0"/>
              </a:schemeClr>
            </a:lnRef>
            <a:fillRef idx="3">
              <a:schemeClr val="accent5">
                <a:hueOff val="-842315"/>
                <a:satOff val="-3972"/>
                <a:lumOff val="980"/>
                <a:alphaOff val="0"/>
              </a:schemeClr>
            </a:fillRef>
            <a:effectRef idx="3">
              <a:schemeClr val="accent5">
                <a:hueOff val="-842315"/>
                <a:satOff val="-3972"/>
                <a:lumOff val="980"/>
                <a:alphaOff val="0"/>
              </a:schemeClr>
            </a:effectRef>
            <a:fontRef idx="minor">
              <a:schemeClr val="lt1"/>
            </a:fontRef>
          </p:style>
        </p:sp>
        <p:sp>
          <p:nvSpPr>
            <p:cNvPr id="16" name="Rectangle: Rounded Corners 4">
              <a:extLst>
                <a:ext uri="{FF2B5EF4-FFF2-40B4-BE49-F238E27FC236}">
                  <a16:creationId xmlns:a16="http://schemas.microsoft.com/office/drawing/2014/main" id="{554344E2-D329-4CEA-9E99-3F329C3B7C7C}"/>
                </a:ext>
              </a:extLst>
            </p:cNvPr>
            <p:cNvSpPr txBox="1"/>
            <p:nvPr/>
          </p:nvSpPr>
          <p:spPr>
            <a:xfrm>
              <a:off x="2624026" y="1250929"/>
              <a:ext cx="1397994" cy="9477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3600" kern="1200" dirty="0"/>
                <a:t>OHA</a:t>
              </a:r>
            </a:p>
          </p:txBody>
        </p:sp>
      </p:grpSp>
    </p:spTree>
    <p:extLst>
      <p:ext uri="{BB962C8B-B14F-4D97-AF65-F5344CB8AC3E}">
        <p14:creationId xmlns:p14="http://schemas.microsoft.com/office/powerpoint/2010/main" val="2552289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Other funding</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nvPr>
        </p:nvGraphicFramePr>
        <p:xfrm>
          <a:off x="74934" y="1945105"/>
          <a:ext cx="7737413"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Arrow: Right 5">
            <a:extLst>
              <a:ext uri="{FF2B5EF4-FFF2-40B4-BE49-F238E27FC236}">
                <a16:creationId xmlns:a16="http://schemas.microsoft.com/office/drawing/2014/main" id="{9DBD7705-75D1-43D6-A476-AD7D646C5A8C}"/>
              </a:ext>
            </a:extLst>
          </p:cNvPr>
          <p:cNvSpPr/>
          <p:nvPr/>
        </p:nvSpPr>
        <p:spPr>
          <a:xfrm rot="10800000">
            <a:off x="3309890" y="2441358"/>
            <a:ext cx="1485629" cy="729636"/>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5" name="Rectangle: Rounded Corners 4">
            <a:extLst>
              <a:ext uri="{FF2B5EF4-FFF2-40B4-BE49-F238E27FC236}">
                <a16:creationId xmlns:a16="http://schemas.microsoft.com/office/drawing/2014/main" id="{7012230D-29B7-47BA-BF39-AA6525EEC648}"/>
              </a:ext>
            </a:extLst>
          </p:cNvPr>
          <p:cNvSpPr/>
          <p:nvPr/>
        </p:nvSpPr>
        <p:spPr>
          <a:xfrm>
            <a:off x="4626752" y="2121761"/>
            <a:ext cx="2235691" cy="125639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dirty="0"/>
              <a:t>Formula rebates</a:t>
            </a:r>
          </a:p>
        </p:txBody>
      </p:sp>
      <p:sp>
        <p:nvSpPr>
          <p:cNvPr id="9" name="TextBox 8">
            <a:extLst>
              <a:ext uri="{FF2B5EF4-FFF2-40B4-BE49-F238E27FC236}">
                <a16:creationId xmlns:a16="http://schemas.microsoft.com/office/drawing/2014/main" id="{179BD576-D488-4754-ABE9-E5457DEEA78C}"/>
              </a:ext>
            </a:extLst>
          </p:cNvPr>
          <p:cNvSpPr txBox="1"/>
          <p:nvPr/>
        </p:nvSpPr>
        <p:spPr>
          <a:xfrm>
            <a:off x="7442934" y="2441359"/>
            <a:ext cx="4360455" cy="1200329"/>
          </a:xfrm>
          <a:prstGeom prst="rect">
            <a:avLst/>
          </a:prstGeom>
          <a:noFill/>
        </p:spPr>
        <p:txBody>
          <a:bodyPr wrap="square" rtlCol="0">
            <a:spAutoFit/>
          </a:bodyPr>
          <a:lstStyle/>
          <a:p>
            <a:r>
              <a:rPr lang="en-US" dirty="0"/>
              <a:t>Formula rebates come from the formula company that provides WIC’s contract formula. Rebate funds are used as part of WIC food dollars.</a:t>
            </a:r>
          </a:p>
        </p:txBody>
      </p:sp>
    </p:spTree>
    <p:extLst>
      <p:ext uri="{BB962C8B-B14F-4D97-AF65-F5344CB8AC3E}">
        <p14:creationId xmlns:p14="http://schemas.microsoft.com/office/powerpoint/2010/main" val="2654147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Other funding</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nvPr>
        </p:nvGraphicFramePr>
        <p:xfrm>
          <a:off x="74934" y="1945105"/>
          <a:ext cx="7737413"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Arrow: Right 5">
            <a:extLst>
              <a:ext uri="{FF2B5EF4-FFF2-40B4-BE49-F238E27FC236}">
                <a16:creationId xmlns:a16="http://schemas.microsoft.com/office/drawing/2014/main" id="{9DBD7705-75D1-43D6-A476-AD7D646C5A8C}"/>
              </a:ext>
            </a:extLst>
          </p:cNvPr>
          <p:cNvSpPr/>
          <p:nvPr/>
        </p:nvSpPr>
        <p:spPr>
          <a:xfrm rot="10800000">
            <a:off x="3309890" y="2441358"/>
            <a:ext cx="1485629" cy="729636"/>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solidFill>
                <a:schemeClr val="tx1"/>
              </a:solidFill>
            </a:endParaRPr>
          </a:p>
        </p:txBody>
      </p:sp>
      <p:sp>
        <p:nvSpPr>
          <p:cNvPr id="5" name="Rectangle: Rounded Corners 4">
            <a:extLst>
              <a:ext uri="{FF2B5EF4-FFF2-40B4-BE49-F238E27FC236}">
                <a16:creationId xmlns:a16="http://schemas.microsoft.com/office/drawing/2014/main" id="{7012230D-29B7-47BA-BF39-AA6525EEC648}"/>
              </a:ext>
            </a:extLst>
          </p:cNvPr>
          <p:cNvSpPr/>
          <p:nvPr/>
        </p:nvSpPr>
        <p:spPr>
          <a:xfrm>
            <a:off x="4626752" y="2121761"/>
            <a:ext cx="2235691" cy="1256393"/>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a:t>BFPC grants</a:t>
            </a:r>
          </a:p>
        </p:txBody>
      </p:sp>
      <p:sp>
        <p:nvSpPr>
          <p:cNvPr id="9" name="TextBox 8">
            <a:extLst>
              <a:ext uri="{FF2B5EF4-FFF2-40B4-BE49-F238E27FC236}">
                <a16:creationId xmlns:a16="http://schemas.microsoft.com/office/drawing/2014/main" id="{179BD576-D488-4754-ABE9-E5457DEEA78C}"/>
              </a:ext>
            </a:extLst>
          </p:cNvPr>
          <p:cNvSpPr txBox="1"/>
          <p:nvPr/>
        </p:nvSpPr>
        <p:spPr>
          <a:xfrm>
            <a:off x="7442934" y="2441359"/>
            <a:ext cx="4360455" cy="2308324"/>
          </a:xfrm>
          <a:prstGeom prst="rect">
            <a:avLst/>
          </a:prstGeom>
          <a:noFill/>
        </p:spPr>
        <p:txBody>
          <a:bodyPr wrap="square" rtlCol="0">
            <a:spAutoFit/>
          </a:bodyPr>
          <a:lstStyle/>
          <a:p>
            <a:r>
              <a:rPr lang="en-US" dirty="0"/>
              <a:t>Glossary of acronyms</a:t>
            </a:r>
          </a:p>
          <a:p>
            <a:pPr marL="285750" indent="-285750">
              <a:buFont typeface="Arial" panose="020B0604020202020204" pitchFamily="34" charset="0"/>
              <a:buChar char="•"/>
            </a:pPr>
            <a:r>
              <a:rPr lang="en-US" b="1" dirty="0">
                <a:solidFill>
                  <a:schemeClr val="accent3">
                    <a:lumMod val="75000"/>
                  </a:schemeClr>
                </a:solidFill>
              </a:rPr>
              <a:t>BFPC</a:t>
            </a:r>
            <a:r>
              <a:rPr lang="en-US" dirty="0"/>
              <a:t> – Breastfeeding Peer Counseling grants are provided to some local agencies. Funding for these grants is separate from other WIC funding and has a separate set of requirements. For more information see </a:t>
            </a:r>
            <a:r>
              <a:rPr lang="en-US" dirty="0">
                <a:hlinkClick r:id="rId7"/>
              </a:rPr>
              <a:t>Policy 716 Breastfeeding Peer Counseling Program Requirements</a:t>
            </a:r>
            <a:r>
              <a:rPr lang="en-US" dirty="0"/>
              <a:t>.</a:t>
            </a:r>
          </a:p>
        </p:txBody>
      </p:sp>
    </p:spTree>
    <p:extLst>
      <p:ext uri="{BB962C8B-B14F-4D97-AF65-F5344CB8AC3E}">
        <p14:creationId xmlns:p14="http://schemas.microsoft.com/office/powerpoint/2010/main" val="912809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45" name="Picture 44">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7" name="Straight Connector 46">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74E39D84-35F5-4E6A-A195-315D39A3611B}"/>
              </a:ext>
            </a:extLst>
          </p:cNvPr>
          <p:cNvSpPr>
            <a:spLocks noGrp="1"/>
          </p:cNvSpPr>
          <p:nvPr>
            <p:ph type="title"/>
          </p:nvPr>
        </p:nvSpPr>
        <p:spPr>
          <a:xfrm>
            <a:off x="1451579" y="804519"/>
            <a:ext cx="9603275" cy="1049235"/>
          </a:xfrm>
        </p:spPr>
        <p:txBody>
          <a:bodyPr vert="horz" lIns="91440" tIns="45720" rIns="91440" bIns="45720" rtlCol="0" anchor="t">
            <a:normAutofit/>
          </a:bodyPr>
          <a:lstStyle/>
          <a:p>
            <a:r>
              <a:rPr lang="en-US" cap="none" dirty="0"/>
              <a:t>How is local agency funding determined?</a:t>
            </a:r>
          </a:p>
        </p:txBody>
      </p:sp>
      <p:graphicFrame>
        <p:nvGraphicFramePr>
          <p:cNvPr id="38" name="Content Placeholder 3">
            <a:extLst>
              <a:ext uri="{FF2B5EF4-FFF2-40B4-BE49-F238E27FC236}">
                <a16:creationId xmlns:a16="http://schemas.microsoft.com/office/drawing/2014/main" id="{25C2241E-D961-465E-9272-6E56FA7F0D70}"/>
              </a:ext>
            </a:extLst>
          </p:cNvPr>
          <p:cNvGraphicFramePr>
            <a:graphicFrameLocks noGrp="1"/>
          </p:cNvGraphicFramePr>
          <p:nvPr>
            <p:ph sz="half" idx="2"/>
            <p:extLst>
              <p:ext uri="{D42A27DB-BD31-4B8C-83A1-F6EECF244321}">
                <p14:modId xmlns:p14="http://schemas.microsoft.com/office/powerpoint/2010/main" val="1110719532"/>
              </p:ext>
            </p:extLst>
          </p:nvPr>
        </p:nvGraphicFramePr>
        <p:xfrm>
          <a:off x="1450975" y="2012811"/>
          <a:ext cx="9604375" cy="36521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0812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F5E84-666F-4D12-B703-2708E0975764}"/>
              </a:ext>
            </a:extLst>
          </p:cNvPr>
          <p:cNvSpPr>
            <a:spLocks noGrp="1"/>
          </p:cNvSpPr>
          <p:nvPr>
            <p:ph type="title"/>
          </p:nvPr>
        </p:nvSpPr>
        <p:spPr/>
        <p:txBody>
          <a:bodyPr/>
          <a:lstStyle/>
          <a:p>
            <a:r>
              <a:rPr lang="en-US" cap="none" dirty="0"/>
              <a:t>Smaller Agencies Receive Additional Money - Caseload Tier</a:t>
            </a:r>
          </a:p>
        </p:txBody>
      </p:sp>
      <p:sp>
        <p:nvSpPr>
          <p:cNvPr id="4" name="Content Placeholder 3">
            <a:extLst>
              <a:ext uri="{FF2B5EF4-FFF2-40B4-BE49-F238E27FC236}">
                <a16:creationId xmlns:a16="http://schemas.microsoft.com/office/drawing/2014/main" id="{66A9DE89-1FB1-43F6-B4FF-AB90C18F09BB}"/>
              </a:ext>
            </a:extLst>
          </p:cNvPr>
          <p:cNvSpPr>
            <a:spLocks noGrp="1"/>
          </p:cNvSpPr>
          <p:nvPr>
            <p:ph sz="half" idx="2"/>
          </p:nvPr>
        </p:nvSpPr>
        <p:spPr>
          <a:xfrm>
            <a:off x="607038" y="2028585"/>
            <a:ext cx="10842171" cy="3440141"/>
          </a:xfrm>
        </p:spPr>
        <p:txBody>
          <a:bodyPr>
            <a:normAutofit lnSpcReduction="10000"/>
          </a:bodyPr>
          <a:lstStyle/>
          <a:p>
            <a:r>
              <a:rPr lang="en-US" dirty="0"/>
              <a:t>Tier 1 – Agencies with a current assigned caseload equal to or greater than 5,000			</a:t>
            </a:r>
            <a:r>
              <a:rPr lang="en-US" dirty="0">
                <a:solidFill>
                  <a:srgbClr val="FF0000"/>
                </a:solidFill>
              </a:rPr>
              <a:t>No additional funding</a:t>
            </a:r>
            <a:r>
              <a:rPr lang="en-US" dirty="0"/>
              <a:t>	</a:t>
            </a:r>
          </a:p>
          <a:p>
            <a:r>
              <a:rPr lang="en-US" dirty="0"/>
              <a:t>Tier 2 – Agencies with a current assigned caseload greater than 1,500 and less than 5,000		</a:t>
            </a:r>
            <a:r>
              <a:rPr lang="en-US" sz="2100" dirty="0">
                <a:solidFill>
                  <a:srgbClr val="FF0000"/>
                </a:solidFill>
              </a:rPr>
              <a:t>No additional funding</a:t>
            </a:r>
            <a:r>
              <a:rPr lang="en-US" dirty="0"/>
              <a:t>	</a:t>
            </a:r>
          </a:p>
          <a:p>
            <a:r>
              <a:rPr lang="en-US" dirty="0"/>
              <a:t>Tier 3 – Agencies with a current assigned caseload greater than 1,000 and equal to or less than 1,500	</a:t>
            </a:r>
            <a:r>
              <a:rPr lang="en-US" sz="2100" dirty="0">
                <a:solidFill>
                  <a:srgbClr val="FF0000"/>
                </a:solidFill>
              </a:rPr>
              <a:t>$2000 additional funding per year</a:t>
            </a:r>
            <a:r>
              <a:rPr lang="en-US" dirty="0"/>
              <a:t>	</a:t>
            </a:r>
          </a:p>
          <a:p>
            <a:r>
              <a:rPr lang="en-US" dirty="0"/>
              <a:t>Tier 4 – Agencies with a current assigned caseload equal to or less than 1,000			</a:t>
            </a:r>
            <a:r>
              <a:rPr lang="en-US" sz="2100" dirty="0">
                <a:solidFill>
                  <a:srgbClr val="FF0000"/>
                </a:solidFill>
              </a:rPr>
              <a:t>$4000 additional funding per year</a:t>
            </a:r>
          </a:p>
          <a:p>
            <a:endParaRPr lang="en-US" dirty="0"/>
          </a:p>
        </p:txBody>
      </p:sp>
    </p:spTree>
    <p:extLst>
      <p:ext uri="{BB962C8B-B14F-4D97-AF65-F5344CB8AC3E}">
        <p14:creationId xmlns:p14="http://schemas.microsoft.com/office/powerpoint/2010/main" val="31490085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TLMARKERSHAPE" val="OTL"/>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012CDB5CCD2847B46468FD3DF1DE6F" ma:contentTypeVersion="18" ma:contentTypeDescription="Create a new document." ma:contentTypeScope="" ma:versionID="83cd168dfd4f560a5ae9f127886bf666">
  <xsd:schema xmlns:xsd="http://www.w3.org/2001/XMLSchema" xmlns:xs="http://www.w3.org/2001/XMLSchema" xmlns:p="http://schemas.microsoft.com/office/2006/metadata/properties" xmlns:ns1="http://schemas.microsoft.com/sharepoint/v3" xmlns:ns2="59da1016-2a1b-4f8a-9768-d7a4932f6f16" xmlns:ns3="f144fd3f-61b7-45a4-a8a5-a00a4ffd3675" targetNamespace="http://schemas.microsoft.com/office/2006/metadata/properties" ma:root="true" ma:fieldsID="d12f2be80cb9e9a210af77d7981c0c3e" ns1:_="" ns2:_="" ns3:_="">
    <xsd:import namespace="http://schemas.microsoft.com/sharepoint/v3"/>
    <xsd:import namespace="59da1016-2a1b-4f8a-9768-d7a4932f6f16"/>
    <xsd:import namespace="f144fd3f-61b7-45a4-a8a5-a00a4ffd3675"/>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144fd3f-61b7-45a4-a8a5-a00a4ffd3675"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IASubtopic xmlns="59da1016-2a1b-4f8a-9768-d7a4932f6f16" xsi:nil="true"/>
    <Meta_x0020_Description xmlns="f144fd3f-61b7-45a4-a8a5-a00a4ffd3675" xsi:nil="true"/>
    <URL xmlns="http://schemas.microsoft.com/sharepoint/v3">
      <Url xsi:nil="true"/>
      <Description xsi:nil="true"/>
    </URL>
    <Meta_x0020_Keywords xmlns="f144fd3f-61b7-45a4-a8a5-a00a4ffd3675"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8FEA217-1DA2-42DE-AC89-8C800A9B9B05}"/>
</file>

<file path=customXml/itemProps2.xml><?xml version="1.0" encoding="utf-8"?>
<ds:datastoreItem xmlns:ds="http://schemas.openxmlformats.org/officeDocument/2006/customXml" ds:itemID="{BE637FBC-BE86-497A-BFB4-FD6150F46B57}"/>
</file>

<file path=customXml/itemProps3.xml><?xml version="1.0" encoding="utf-8"?>
<ds:datastoreItem xmlns:ds="http://schemas.openxmlformats.org/officeDocument/2006/customXml" ds:itemID="{E58DB237-7009-4892-AC8F-9C4487609270}"/>
</file>

<file path=docProps/app.xml><?xml version="1.0" encoding="utf-8"?>
<Properties xmlns="http://schemas.openxmlformats.org/officeDocument/2006/extended-properties" xmlns:vt="http://schemas.openxmlformats.org/officeDocument/2006/docPropsVTypes">
  <TotalTime>1562</TotalTime>
  <Words>3356</Words>
  <Application>Microsoft Office PowerPoint</Application>
  <PresentationFormat>Widescreen</PresentationFormat>
  <Paragraphs>333</Paragraphs>
  <Slides>37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Calibri Light</vt:lpstr>
      <vt:lpstr>Gill Sans MT</vt:lpstr>
      <vt:lpstr>Times New Roman</vt:lpstr>
      <vt:lpstr>Wingdings</vt:lpstr>
      <vt:lpstr>Gallery</vt:lpstr>
      <vt:lpstr>WIC fiscal training for  local agency coordinators and fiscal staff</vt:lpstr>
      <vt:lpstr>Objectives for this training</vt:lpstr>
      <vt:lpstr>Where does WIC funding come from?</vt:lpstr>
      <vt:lpstr>Where does WIC funding come from?</vt:lpstr>
      <vt:lpstr>Other funding – Farm Direct Nutrition Program</vt:lpstr>
      <vt:lpstr>Other funding</vt:lpstr>
      <vt:lpstr>Other funding</vt:lpstr>
      <vt:lpstr>How is local agency funding determined?</vt:lpstr>
      <vt:lpstr>Smaller Agencies Receive Additional Money - Caseload Tier</vt:lpstr>
      <vt:lpstr>How do contracts work?</vt:lpstr>
      <vt:lpstr>How are funds received?</vt:lpstr>
      <vt:lpstr>Understanding the 2 types of WIC fiscal years  “State Fiscal Year”</vt:lpstr>
      <vt:lpstr>Understanding the 2 types of WIC fiscal years “Federal Fiscal Year”</vt:lpstr>
      <vt:lpstr>Understanding the 2 types of WIC fiscal years “State and Federal Fiscal Year Overlap” </vt:lpstr>
      <vt:lpstr>Quarterly revenue and expense reports</vt:lpstr>
      <vt:lpstr>PowerPoint Presentation</vt:lpstr>
      <vt:lpstr>Underspending your WIC grant</vt:lpstr>
      <vt:lpstr>Use it – don’t lose it! Avoid underspending your WIC grant – new job aid on the WIC coordinators page  </vt:lpstr>
      <vt:lpstr>Use it – don’t lose it! Avoid underspending your WIC grant – new job aid on the WIC coordinators page</vt:lpstr>
      <vt:lpstr>Other fiscal requirements</vt:lpstr>
      <vt:lpstr>Other fiscal requirements</vt:lpstr>
      <vt:lpstr>Farm Direct</vt:lpstr>
      <vt:lpstr>Time studies</vt:lpstr>
      <vt:lpstr>Time studies - Q &amp; A</vt:lpstr>
      <vt:lpstr>Travel  and  training</vt:lpstr>
      <vt:lpstr>   National WIC Association Conferences  and  Leadership Academy  Availability based on funding which is evaluated each biennium.  </vt:lpstr>
      <vt:lpstr>Additional funding in certain circumstances</vt:lpstr>
      <vt:lpstr>Allowable  WIC  expenses </vt:lpstr>
      <vt:lpstr>Allowable  WIC  expenses </vt:lpstr>
      <vt:lpstr>Allowable  WIC  expenses </vt:lpstr>
      <vt:lpstr>Local agency fiscal monitoring and compliance review</vt:lpstr>
      <vt:lpstr>Local agency fiscal monitoring and compliance review</vt:lpstr>
      <vt:lpstr>Local agency fiscal monitoring and compliance review</vt:lpstr>
      <vt:lpstr>Local agency fiscal monitoring and compliance review – some areas of focus</vt:lpstr>
      <vt:lpstr>Fiscal policy links</vt:lpstr>
      <vt:lpstr>WIC Coordinator Resources</vt:lpstr>
      <vt:lpstr>For more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WIC fiscal training for  local agency coordinators and fiscal staff</dc:title>
  <dc:creator>Mcgee Kimberly O</dc:creator>
  <cp:lastModifiedBy>RHODE Mary</cp:lastModifiedBy>
  <cp:revision>109</cp:revision>
  <cp:lastPrinted>2020-03-10T20:40:54Z</cp:lastPrinted>
  <dcterms:created xsi:type="dcterms:W3CDTF">2019-10-16T21:47:56Z</dcterms:created>
  <dcterms:modified xsi:type="dcterms:W3CDTF">2022-08-18T15:52:45Z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0x01010079012CDB5CCD2847B46468FD3DF1DE6F</vt:lpwstr>
  </property>
</Properties>
</file>