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colors1.xml" ContentType="application/vnd.openxmlformats-officedocument.drawingml.diagramColors+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5.xml" ContentType="application/vnd.openxmlformats-officedocument.presentationml.tags+xml"/>
  <Override PartName="/ppt/tags/tag23.xml" ContentType="application/vnd.openxmlformats-officedocument.presentationml.tags+xml"/>
  <Override PartName="/ppt/tags/tag1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0.xml" ContentType="application/vnd.openxmlformats-officedocument.presentationml.tags+xml"/>
  <Override PartName="/ppt/tags/tag18.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26.xml" ContentType="application/vnd.openxmlformats-officedocument.presentationml.tags+xml"/>
  <Override PartName="/ppt/tags/tag19.xml" ContentType="application/vnd.openxmlformats-officedocument.presentationml.tags+xml"/>
  <Override PartName="/ppt/tags/tag21.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15.xml" ContentType="application/vnd.openxmlformats-officedocument.presentationml.tags+xml"/>
  <Override PartName="/ppt/tags/tag22.xml" ContentType="application/vnd.openxmlformats-officedocument.presentationml.tags+xml"/>
  <Override PartName="/ppt/tags/tag1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358" r:id="rId2"/>
    <p:sldId id="261" r:id="rId3"/>
    <p:sldId id="289" r:id="rId4"/>
    <p:sldId id="368" r:id="rId5"/>
    <p:sldId id="265" r:id="rId6"/>
    <p:sldId id="271" r:id="rId7"/>
    <p:sldId id="293" r:id="rId8"/>
    <p:sldId id="362" r:id="rId9"/>
    <p:sldId id="281" r:id="rId10"/>
    <p:sldId id="283" r:id="rId11"/>
    <p:sldId id="360" r:id="rId12"/>
    <p:sldId id="377" r:id="rId13"/>
    <p:sldId id="273" r:id="rId14"/>
    <p:sldId id="357" r:id="rId15"/>
    <p:sldId id="275" r:id="rId16"/>
    <p:sldId id="371" r:id="rId17"/>
    <p:sldId id="372" r:id="rId18"/>
    <p:sldId id="374" r:id="rId19"/>
    <p:sldId id="366" r:id="rId20"/>
    <p:sldId id="370" r:id="rId21"/>
    <p:sldId id="376" r:id="rId22"/>
    <p:sldId id="291" r:id="rId23"/>
    <p:sldId id="364" r:id="rId24"/>
    <p:sldId id="280" r:id="rId25"/>
    <p:sldId id="375" r:id="rId26"/>
    <p:sldId id="367" r:id="rId27"/>
    <p:sldId id="286" r:id="rId28"/>
    <p:sldId id="268"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der Julie A" initials="RJA" lastIdx="4" clrIdx="0">
    <p:extLst>
      <p:ext uri="{19B8F6BF-5375-455C-9EA6-DF929625EA0E}">
        <p15:presenceInfo xmlns:p15="http://schemas.microsoft.com/office/powerpoint/2012/main" userId="S-1-5-21-982684679-592840582-1966211492-30438" providerId="AD"/>
      </p:ext>
    </p:extLst>
  </p:cmAuthor>
  <p:cmAuthor id="2" name="Barr Debi V" initials="DB" lastIdx="6" clrIdx="1">
    <p:extLst>
      <p:ext uri="{19B8F6BF-5375-455C-9EA6-DF929625EA0E}">
        <p15:presenceInfo xmlns:p15="http://schemas.microsoft.com/office/powerpoint/2012/main" userId="Barr Debi V" providerId="None"/>
      </p:ext>
    </p:extLst>
  </p:cmAuthor>
  <p:cmAuthor id="3" name="Sibley Kelly E" initials="SKE" lastIdx="10" clrIdx="2">
    <p:extLst>
      <p:ext uri="{19B8F6BF-5375-455C-9EA6-DF929625EA0E}">
        <p15:presenceInfo xmlns:p15="http://schemas.microsoft.com/office/powerpoint/2012/main" userId="S::KELLY.E.SIBLEY@dhsoha.state.or.us::09b25b4d-6af3-463a-8286-923316ca24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5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8" autoAdjust="0"/>
    <p:restoredTop sz="63544" autoAdjust="0"/>
  </p:normalViewPr>
  <p:slideViewPr>
    <p:cSldViewPr snapToGrid="0">
      <p:cViewPr varScale="1">
        <p:scale>
          <a:sx n="70" d="100"/>
          <a:sy n="70" d="100"/>
        </p:scale>
        <p:origin x="2478" y="96"/>
      </p:cViewPr>
      <p:guideLst/>
    </p:cSldViewPr>
  </p:slideViewPr>
  <p:outlineViewPr>
    <p:cViewPr>
      <p:scale>
        <a:sx n="33" d="100"/>
        <a:sy n="33" d="100"/>
      </p:scale>
      <p:origin x="0" y="-8274"/>
    </p:cViewPr>
  </p:outlineViewPr>
  <p:notesTextViewPr>
    <p:cViewPr>
      <p:scale>
        <a:sx n="1" d="1"/>
        <a:sy n="1" d="1"/>
      </p:scale>
      <p:origin x="0" y="0"/>
    </p:cViewPr>
  </p:notesTextViewPr>
  <p:sorterViewPr>
    <p:cViewPr>
      <p:scale>
        <a:sx n="100" d="100"/>
        <a:sy n="100" d="100"/>
      </p:scale>
      <p:origin x="0" y="-5832"/>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0F975-BC23-4C62-8773-CA72F6FD2C60}" type="doc">
      <dgm:prSet loTypeId="urn:microsoft.com/office/officeart/2005/8/layout/vList3" loCatId="list" qsTypeId="urn:microsoft.com/office/officeart/2005/8/quickstyle/simple1" qsCatId="simple" csTypeId="urn:microsoft.com/office/officeart/2005/8/colors/accent1_2" csCatId="accent1" phldr="1"/>
      <dgm:spPr/>
    </dgm:pt>
    <dgm:pt modelId="{83BE4C73-BEA8-4717-989D-8535CD86D4D8}">
      <dgm:prSet phldrT="[Text]"/>
      <dgm:spPr/>
      <dgm:t>
        <a:bodyPr/>
        <a:lstStyle/>
        <a:p>
          <a:r>
            <a:rPr lang="en-US" dirty="0">
              <a:latin typeface="Arial" panose="020B0604020202020204" pitchFamily="34" charset="0"/>
              <a:cs typeface="Arial" panose="020B0604020202020204" pitchFamily="34" charset="0"/>
            </a:rPr>
            <a:t>87% in OHP</a:t>
          </a:r>
        </a:p>
      </dgm:t>
    </dgm:pt>
    <dgm:pt modelId="{BC3CBBDD-ECBD-402B-89B5-405FEB825D57}" type="parTrans" cxnId="{1192221A-669E-4864-90A3-D80C2D441537}">
      <dgm:prSet/>
      <dgm:spPr/>
      <dgm:t>
        <a:bodyPr/>
        <a:lstStyle/>
        <a:p>
          <a:endParaRPr lang="en-US"/>
        </a:p>
      </dgm:t>
    </dgm:pt>
    <dgm:pt modelId="{B314432A-B50A-40EF-AE82-D9A4BF3991AE}" type="sibTrans" cxnId="{1192221A-669E-4864-90A3-D80C2D441537}">
      <dgm:prSet/>
      <dgm:spPr/>
      <dgm:t>
        <a:bodyPr/>
        <a:lstStyle/>
        <a:p>
          <a:endParaRPr lang="en-US"/>
        </a:p>
      </dgm:t>
    </dgm:pt>
    <dgm:pt modelId="{1C57DEAB-39D2-4257-9E2A-412C2C619700}">
      <dgm:prSet phldrT="[Text]"/>
      <dgm:spPr/>
      <dgm:t>
        <a:bodyPr/>
        <a:lstStyle/>
        <a:p>
          <a:r>
            <a:rPr lang="en-US" dirty="0">
              <a:latin typeface="Arial" panose="020B0604020202020204" pitchFamily="34" charset="0"/>
              <a:cs typeface="Arial" panose="020B0604020202020204" pitchFamily="34" charset="0"/>
            </a:rPr>
            <a:t>61% in SNAP </a:t>
          </a:r>
        </a:p>
      </dgm:t>
    </dgm:pt>
    <dgm:pt modelId="{B4FD2A1A-E699-4E37-880F-09C8680118C4}" type="parTrans" cxnId="{B6EABBEA-788D-4C66-9B29-4A0F680A7A74}">
      <dgm:prSet/>
      <dgm:spPr/>
      <dgm:t>
        <a:bodyPr/>
        <a:lstStyle/>
        <a:p>
          <a:endParaRPr lang="en-US"/>
        </a:p>
      </dgm:t>
    </dgm:pt>
    <dgm:pt modelId="{3196473F-98FA-46CE-9811-0349BBDAAB3E}" type="sibTrans" cxnId="{B6EABBEA-788D-4C66-9B29-4A0F680A7A74}">
      <dgm:prSet/>
      <dgm:spPr/>
      <dgm:t>
        <a:bodyPr/>
        <a:lstStyle/>
        <a:p>
          <a:endParaRPr lang="en-US"/>
        </a:p>
      </dgm:t>
    </dgm:pt>
    <dgm:pt modelId="{3F0A8A7A-C99D-4EC2-9844-4D2307F97D6E}">
      <dgm:prSet phldrT="[Text]"/>
      <dgm:spPr/>
      <dgm:t>
        <a:bodyPr/>
        <a:lstStyle/>
        <a:p>
          <a:r>
            <a:rPr lang="en-US" dirty="0">
              <a:latin typeface="Arial" panose="020B0604020202020204" pitchFamily="34" charset="0"/>
              <a:cs typeface="Arial" panose="020B0604020202020204" pitchFamily="34" charset="0"/>
            </a:rPr>
            <a:t>11% in TANF</a:t>
          </a:r>
        </a:p>
      </dgm:t>
    </dgm:pt>
    <dgm:pt modelId="{B56F0665-35C9-4ECD-B705-9404D72CFD23}" type="parTrans" cxnId="{2BE16672-C409-4A19-BDDC-EC12103ED667}">
      <dgm:prSet/>
      <dgm:spPr/>
      <dgm:t>
        <a:bodyPr/>
        <a:lstStyle/>
        <a:p>
          <a:endParaRPr lang="en-US"/>
        </a:p>
      </dgm:t>
    </dgm:pt>
    <dgm:pt modelId="{7C0777AA-FAB0-45BF-8502-375C41D5A8EB}" type="sibTrans" cxnId="{2BE16672-C409-4A19-BDDC-EC12103ED667}">
      <dgm:prSet/>
      <dgm:spPr/>
      <dgm:t>
        <a:bodyPr/>
        <a:lstStyle/>
        <a:p>
          <a:endParaRPr lang="en-US"/>
        </a:p>
      </dgm:t>
    </dgm:pt>
    <dgm:pt modelId="{FF7B0380-1509-45DD-90A5-31980FABE64A}" type="pres">
      <dgm:prSet presAssocID="{9BB0F975-BC23-4C62-8773-CA72F6FD2C60}" presName="linearFlow" presStyleCnt="0">
        <dgm:presLayoutVars>
          <dgm:dir/>
          <dgm:resizeHandles val="exact"/>
        </dgm:presLayoutVars>
      </dgm:prSet>
      <dgm:spPr/>
    </dgm:pt>
    <dgm:pt modelId="{3E819EB0-B57E-49B8-B062-D9529B2D1233}" type="pres">
      <dgm:prSet presAssocID="{83BE4C73-BEA8-4717-989D-8535CD86D4D8}" presName="composite" presStyleCnt="0"/>
      <dgm:spPr/>
    </dgm:pt>
    <dgm:pt modelId="{2ED78CA8-2701-475F-9446-76274EF0FD8F}" type="pres">
      <dgm:prSet presAssocID="{83BE4C73-BEA8-4717-989D-8535CD86D4D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rt with pulse"/>
        </a:ext>
      </dgm:extLst>
    </dgm:pt>
    <dgm:pt modelId="{EF8F69D0-D2D3-41D9-937F-2B1DAA686692}" type="pres">
      <dgm:prSet presAssocID="{83BE4C73-BEA8-4717-989D-8535CD86D4D8}" presName="txShp" presStyleLbl="node1" presStyleIdx="0" presStyleCnt="3">
        <dgm:presLayoutVars>
          <dgm:bulletEnabled val="1"/>
        </dgm:presLayoutVars>
      </dgm:prSet>
      <dgm:spPr/>
    </dgm:pt>
    <dgm:pt modelId="{049FE00C-1861-429F-A86F-BDF54B51FDCE}" type="pres">
      <dgm:prSet presAssocID="{B314432A-B50A-40EF-AE82-D9A4BF3991AE}" presName="spacing" presStyleCnt="0"/>
      <dgm:spPr/>
    </dgm:pt>
    <dgm:pt modelId="{A074537E-0B47-4865-A328-ACA433408E92}" type="pres">
      <dgm:prSet presAssocID="{1C57DEAB-39D2-4257-9E2A-412C2C619700}" presName="composite" presStyleCnt="0"/>
      <dgm:spPr/>
    </dgm:pt>
    <dgm:pt modelId="{020BC9BF-D201-4A75-8FF8-F96CA454FFBC}" type="pres">
      <dgm:prSet presAssocID="{1C57DEAB-39D2-4257-9E2A-412C2C61970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ble setting"/>
        </a:ext>
      </dgm:extLst>
    </dgm:pt>
    <dgm:pt modelId="{85DFD3A8-7369-4180-84FC-7F3A815F6717}" type="pres">
      <dgm:prSet presAssocID="{1C57DEAB-39D2-4257-9E2A-412C2C619700}" presName="txShp" presStyleLbl="node1" presStyleIdx="1" presStyleCnt="3">
        <dgm:presLayoutVars>
          <dgm:bulletEnabled val="1"/>
        </dgm:presLayoutVars>
      </dgm:prSet>
      <dgm:spPr/>
    </dgm:pt>
    <dgm:pt modelId="{B6A20906-B0DE-493C-8DF9-D679197C7DB6}" type="pres">
      <dgm:prSet presAssocID="{3196473F-98FA-46CE-9811-0349BBDAAB3E}" presName="spacing" presStyleCnt="0"/>
      <dgm:spPr/>
    </dgm:pt>
    <dgm:pt modelId="{B0DD52C0-EE1A-44E9-AB13-77A41135D335}" type="pres">
      <dgm:prSet presAssocID="{3F0A8A7A-C99D-4EC2-9844-4D2307F97D6E}" presName="composite" presStyleCnt="0"/>
      <dgm:spPr/>
    </dgm:pt>
    <dgm:pt modelId="{42D493A6-77EA-44EB-97FF-2392DD5DBFE1}" type="pres">
      <dgm:prSet presAssocID="{3F0A8A7A-C99D-4EC2-9844-4D2307F97D6E}"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a:ext>
      </dgm:extLst>
    </dgm:pt>
    <dgm:pt modelId="{6EE35F3C-4DFD-4DD1-A9C4-7B73060F82F5}" type="pres">
      <dgm:prSet presAssocID="{3F0A8A7A-C99D-4EC2-9844-4D2307F97D6E}" presName="txShp" presStyleLbl="node1" presStyleIdx="2" presStyleCnt="3">
        <dgm:presLayoutVars>
          <dgm:bulletEnabled val="1"/>
        </dgm:presLayoutVars>
      </dgm:prSet>
      <dgm:spPr/>
    </dgm:pt>
  </dgm:ptLst>
  <dgm:cxnLst>
    <dgm:cxn modelId="{1192221A-669E-4864-90A3-D80C2D441537}" srcId="{9BB0F975-BC23-4C62-8773-CA72F6FD2C60}" destId="{83BE4C73-BEA8-4717-989D-8535CD86D4D8}" srcOrd="0" destOrd="0" parTransId="{BC3CBBDD-ECBD-402B-89B5-405FEB825D57}" sibTransId="{B314432A-B50A-40EF-AE82-D9A4BF3991AE}"/>
    <dgm:cxn modelId="{75E9D225-3E99-4555-A1FC-E567FE6625FB}" type="presOf" srcId="{83BE4C73-BEA8-4717-989D-8535CD86D4D8}" destId="{EF8F69D0-D2D3-41D9-937F-2B1DAA686692}" srcOrd="0" destOrd="0" presId="urn:microsoft.com/office/officeart/2005/8/layout/vList3"/>
    <dgm:cxn modelId="{C822BA5C-16B8-4267-9FB2-35879121B1BF}" type="presOf" srcId="{1C57DEAB-39D2-4257-9E2A-412C2C619700}" destId="{85DFD3A8-7369-4180-84FC-7F3A815F6717}" srcOrd="0" destOrd="0" presId="urn:microsoft.com/office/officeart/2005/8/layout/vList3"/>
    <dgm:cxn modelId="{12F6CC44-9862-43C5-8E64-AA2BA5B22920}" type="presOf" srcId="{9BB0F975-BC23-4C62-8773-CA72F6FD2C60}" destId="{FF7B0380-1509-45DD-90A5-31980FABE64A}" srcOrd="0" destOrd="0" presId="urn:microsoft.com/office/officeart/2005/8/layout/vList3"/>
    <dgm:cxn modelId="{2BE16672-C409-4A19-BDDC-EC12103ED667}" srcId="{9BB0F975-BC23-4C62-8773-CA72F6FD2C60}" destId="{3F0A8A7A-C99D-4EC2-9844-4D2307F97D6E}" srcOrd="2" destOrd="0" parTransId="{B56F0665-35C9-4ECD-B705-9404D72CFD23}" sibTransId="{7C0777AA-FAB0-45BF-8502-375C41D5A8EB}"/>
    <dgm:cxn modelId="{1E448FBD-E47B-4207-89A0-2CCBF205BCD5}" type="presOf" srcId="{3F0A8A7A-C99D-4EC2-9844-4D2307F97D6E}" destId="{6EE35F3C-4DFD-4DD1-A9C4-7B73060F82F5}" srcOrd="0" destOrd="0" presId="urn:microsoft.com/office/officeart/2005/8/layout/vList3"/>
    <dgm:cxn modelId="{B6EABBEA-788D-4C66-9B29-4A0F680A7A74}" srcId="{9BB0F975-BC23-4C62-8773-CA72F6FD2C60}" destId="{1C57DEAB-39D2-4257-9E2A-412C2C619700}" srcOrd="1" destOrd="0" parTransId="{B4FD2A1A-E699-4E37-880F-09C8680118C4}" sibTransId="{3196473F-98FA-46CE-9811-0349BBDAAB3E}"/>
    <dgm:cxn modelId="{D968463F-F27C-414C-8046-A3F1B569A4C7}" type="presParOf" srcId="{FF7B0380-1509-45DD-90A5-31980FABE64A}" destId="{3E819EB0-B57E-49B8-B062-D9529B2D1233}" srcOrd="0" destOrd="0" presId="urn:microsoft.com/office/officeart/2005/8/layout/vList3"/>
    <dgm:cxn modelId="{4B1D332B-7687-48D0-9CF9-A2F6F0107844}" type="presParOf" srcId="{3E819EB0-B57E-49B8-B062-D9529B2D1233}" destId="{2ED78CA8-2701-475F-9446-76274EF0FD8F}" srcOrd="0" destOrd="0" presId="urn:microsoft.com/office/officeart/2005/8/layout/vList3"/>
    <dgm:cxn modelId="{5EDB24A0-BA93-4463-9E34-D9D9A621DD28}" type="presParOf" srcId="{3E819EB0-B57E-49B8-B062-D9529B2D1233}" destId="{EF8F69D0-D2D3-41D9-937F-2B1DAA686692}" srcOrd="1" destOrd="0" presId="urn:microsoft.com/office/officeart/2005/8/layout/vList3"/>
    <dgm:cxn modelId="{9CFC87B7-B255-4BA1-94E9-15A99D2EF314}" type="presParOf" srcId="{FF7B0380-1509-45DD-90A5-31980FABE64A}" destId="{049FE00C-1861-429F-A86F-BDF54B51FDCE}" srcOrd="1" destOrd="0" presId="urn:microsoft.com/office/officeart/2005/8/layout/vList3"/>
    <dgm:cxn modelId="{490EA871-8028-492C-AA1C-1830BDFEF2D5}" type="presParOf" srcId="{FF7B0380-1509-45DD-90A5-31980FABE64A}" destId="{A074537E-0B47-4865-A328-ACA433408E92}" srcOrd="2" destOrd="0" presId="urn:microsoft.com/office/officeart/2005/8/layout/vList3"/>
    <dgm:cxn modelId="{767FD9C5-3D46-4B2D-9E6A-FA2BB6ADF81E}" type="presParOf" srcId="{A074537E-0B47-4865-A328-ACA433408E92}" destId="{020BC9BF-D201-4A75-8FF8-F96CA454FFBC}" srcOrd="0" destOrd="0" presId="urn:microsoft.com/office/officeart/2005/8/layout/vList3"/>
    <dgm:cxn modelId="{71D08419-282D-45AB-A37C-83836D4C84E3}" type="presParOf" srcId="{A074537E-0B47-4865-A328-ACA433408E92}" destId="{85DFD3A8-7369-4180-84FC-7F3A815F6717}" srcOrd="1" destOrd="0" presId="urn:microsoft.com/office/officeart/2005/8/layout/vList3"/>
    <dgm:cxn modelId="{5C18981E-C162-4FB5-8F84-0E097F63D33E}" type="presParOf" srcId="{FF7B0380-1509-45DD-90A5-31980FABE64A}" destId="{B6A20906-B0DE-493C-8DF9-D679197C7DB6}" srcOrd="3" destOrd="0" presId="urn:microsoft.com/office/officeart/2005/8/layout/vList3"/>
    <dgm:cxn modelId="{BDA3DF58-16D1-4139-A26B-D4FF3DADABA1}" type="presParOf" srcId="{FF7B0380-1509-45DD-90A5-31980FABE64A}" destId="{B0DD52C0-EE1A-44E9-AB13-77A41135D335}" srcOrd="4" destOrd="0" presId="urn:microsoft.com/office/officeart/2005/8/layout/vList3"/>
    <dgm:cxn modelId="{8CCA482C-FBA4-4468-A018-9EDBC31CB005}" type="presParOf" srcId="{B0DD52C0-EE1A-44E9-AB13-77A41135D335}" destId="{42D493A6-77EA-44EB-97FF-2392DD5DBFE1}" srcOrd="0" destOrd="0" presId="urn:microsoft.com/office/officeart/2005/8/layout/vList3"/>
    <dgm:cxn modelId="{87B6277C-9D01-4B4E-B77A-1D56D7996045}" type="presParOf" srcId="{B0DD52C0-EE1A-44E9-AB13-77A41135D335}" destId="{6EE35F3C-4DFD-4DD1-A9C4-7B73060F82F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F69D0-D2D3-41D9-937F-2B1DAA686692}">
      <dsp:nvSpPr>
        <dsp:cNvPr id="0" name=""/>
        <dsp:cNvSpPr/>
      </dsp:nvSpPr>
      <dsp:spPr>
        <a:xfrm rot="10800000">
          <a:off x="1934262" y="718"/>
          <a:ext cx="6565320" cy="112236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932" tIns="205740" rIns="384048"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Arial" panose="020B0604020202020204" pitchFamily="34" charset="0"/>
              <a:cs typeface="Arial" panose="020B0604020202020204" pitchFamily="34" charset="0"/>
            </a:rPr>
            <a:t>87% in OHP</a:t>
          </a:r>
        </a:p>
      </dsp:txBody>
      <dsp:txXfrm rot="10800000">
        <a:off x="2214853" y="718"/>
        <a:ext cx="6284729" cy="1122364"/>
      </dsp:txXfrm>
    </dsp:sp>
    <dsp:sp modelId="{2ED78CA8-2701-475F-9446-76274EF0FD8F}">
      <dsp:nvSpPr>
        <dsp:cNvPr id="0" name=""/>
        <dsp:cNvSpPr/>
      </dsp:nvSpPr>
      <dsp:spPr>
        <a:xfrm>
          <a:off x="1373079" y="718"/>
          <a:ext cx="1122364" cy="112236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FD3A8-7369-4180-84FC-7F3A815F6717}">
      <dsp:nvSpPr>
        <dsp:cNvPr id="0" name=""/>
        <dsp:cNvSpPr/>
      </dsp:nvSpPr>
      <dsp:spPr>
        <a:xfrm rot="10800000">
          <a:off x="1934262" y="1458117"/>
          <a:ext cx="6565320" cy="112236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932" tIns="205740" rIns="384048"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Arial" panose="020B0604020202020204" pitchFamily="34" charset="0"/>
              <a:cs typeface="Arial" panose="020B0604020202020204" pitchFamily="34" charset="0"/>
            </a:rPr>
            <a:t>61% in SNAP </a:t>
          </a:r>
        </a:p>
      </dsp:txBody>
      <dsp:txXfrm rot="10800000">
        <a:off x="2214853" y="1458117"/>
        <a:ext cx="6284729" cy="1122364"/>
      </dsp:txXfrm>
    </dsp:sp>
    <dsp:sp modelId="{020BC9BF-D201-4A75-8FF8-F96CA454FFBC}">
      <dsp:nvSpPr>
        <dsp:cNvPr id="0" name=""/>
        <dsp:cNvSpPr/>
      </dsp:nvSpPr>
      <dsp:spPr>
        <a:xfrm>
          <a:off x="1373079" y="1458117"/>
          <a:ext cx="1122364" cy="112236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35F3C-4DFD-4DD1-A9C4-7B73060F82F5}">
      <dsp:nvSpPr>
        <dsp:cNvPr id="0" name=""/>
        <dsp:cNvSpPr/>
      </dsp:nvSpPr>
      <dsp:spPr>
        <a:xfrm rot="10800000">
          <a:off x="1934262" y="2915516"/>
          <a:ext cx="6565320" cy="112236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932" tIns="205740" rIns="384048"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Arial" panose="020B0604020202020204" pitchFamily="34" charset="0"/>
              <a:cs typeface="Arial" panose="020B0604020202020204" pitchFamily="34" charset="0"/>
            </a:rPr>
            <a:t>11% in TANF</a:t>
          </a:r>
        </a:p>
      </dsp:txBody>
      <dsp:txXfrm rot="10800000">
        <a:off x="2214853" y="2915516"/>
        <a:ext cx="6284729" cy="1122364"/>
      </dsp:txXfrm>
    </dsp:sp>
    <dsp:sp modelId="{42D493A6-77EA-44EB-97FF-2392DD5DBFE1}">
      <dsp:nvSpPr>
        <dsp:cNvPr id="0" name=""/>
        <dsp:cNvSpPr/>
      </dsp:nvSpPr>
      <dsp:spPr>
        <a:xfrm>
          <a:off x="1373079" y="2915516"/>
          <a:ext cx="1122364" cy="112236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AC9CD-A5F9-4512-A6D5-E43BA22F19F2}" type="datetimeFigureOut">
              <a:rPr lang="en-US" smtClean="0"/>
              <a:t>7/24/2020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325B2-4800-44C5-93A7-156324903666}" type="slidenum">
              <a:rPr lang="en-US" smtClean="0"/>
              <a:t>‹#›</a:t>
            </a:fld>
            <a:endParaRPr lang="en-US"/>
          </a:p>
        </p:txBody>
      </p:sp>
    </p:spTree>
    <p:extLst>
      <p:ext uri="{BB962C8B-B14F-4D97-AF65-F5344CB8AC3E}">
        <p14:creationId xmlns:p14="http://schemas.microsoft.com/office/powerpoint/2010/main" val="44434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1</a:t>
            </a:fld>
            <a:endParaRPr lang="en-US"/>
          </a:p>
        </p:txBody>
      </p:sp>
    </p:spTree>
    <p:extLst>
      <p:ext uri="{BB962C8B-B14F-4D97-AF65-F5344CB8AC3E}">
        <p14:creationId xmlns:p14="http://schemas.microsoft.com/office/powerpoint/2010/main" val="20702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photos in this presentation represent Oregon WIC families. </a:t>
            </a:r>
          </a:p>
        </p:txBody>
      </p:sp>
      <p:sp>
        <p:nvSpPr>
          <p:cNvPr id="4" name="Slide Number Placeholder 3"/>
          <p:cNvSpPr>
            <a:spLocks noGrp="1"/>
          </p:cNvSpPr>
          <p:nvPr>
            <p:ph type="sldNum" sz="quarter" idx="5"/>
          </p:nvPr>
        </p:nvSpPr>
        <p:spPr/>
        <p:txBody>
          <a:bodyPr/>
          <a:lstStyle/>
          <a:p>
            <a:fld id="{49D325B2-4800-44C5-93A7-156324903666}" type="slidenum">
              <a:rPr lang="en-US" smtClean="0"/>
              <a:t>10</a:t>
            </a:fld>
            <a:endParaRPr lang="en-US"/>
          </a:p>
        </p:txBody>
      </p:sp>
    </p:spTree>
    <p:extLst>
      <p:ext uri="{BB962C8B-B14F-4D97-AF65-F5344CB8AC3E}">
        <p14:creationId xmlns:p14="http://schemas.microsoft.com/office/powerpoint/2010/main" val="65072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C7E6429-8E4C-479D-9EB6-8247AE6CE7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0A086E-270F-406D-92A6-21803293744D}"/>
              </a:ext>
            </a:extLst>
          </p:cNvPr>
          <p:cNvSpPr>
            <a:spLocks noGrp="1"/>
          </p:cNvSpPr>
          <p:nvPr>
            <p:ph type="body" idx="1"/>
          </p:nvPr>
        </p:nvSpPr>
        <p:spPr/>
        <p:txBody>
          <a:bodyPr/>
          <a:lstStyle/>
          <a:p>
            <a:pPr eaLnBrk="1" hangingPunct="1">
              <a:lnSpc>
                <a:spcPct val="150000"/>
              </a:lnSpc>
              <a:spcBef>
                <a:spcPct val="50000"/>
              </a:spcBef>
              <a:buFont typeface="Arial" panose="020B0604020202020204" pitchFamily="34" charset="0"/>
              <a:buNone/>
              <a:defRPr/>
            </a:pPr>
            <a:r>
              <a:rPr lang="en-US" dirty="0"/>
              <a:t>WIC offers the following services: </a:t>
            </a:r>
          </a:p>
          <a:p>
            <a:pPr marL="285664" indent="-285664">
              <a:buFont typeface="Arial" panose="020B0604020202020204" pitchFamily="34" charset="0"/>
              <a:buChar char="•"/>
              <a:defRPr/>
            </a:pPr>
            <a:r>
              <a:rPr lang="en-US" sz="1200" dirty="0">
                <a:ea typeface="Verdana" panose="020B0604030504040204" pitchFamily="34" charset="0"/>
              </a:rPr>
              <a:t>Health &amp; growth screening</a:t>
            </a:r>
          </a:p>
          <a:p>
            <a:pPr marL="285664" indent="-285664">
              <a:buFont typeface="Arial" panose="020B0604020202020204" pitchFamily="34" charset="0"/>
              <a:buChar char="•"/>
              <a:defRPr/>
            </a:pPr>
            <a:r>
              <a:rPr lang="en-US" sz="1200" dirty="0">
                <a:ea typeface="Verdana" panose="020B0604030504040204" pitchFamily="34" charset="0"/>
              </a:rPr>
              <a:t>Nutrition education</a:t>
            </a:r>
          </a:p>
          <a:p>
            <a:pPr marL="285664" indent="-285664">
              <a:buFont typeface="Arial" panose="020B0604020202020204" pitchFamily="34" charset="0"/>
              <a:buChar char="•"/>
              <a:defRPr/>
            </a:pPr>
            <a:r>
              <a:rPr lang="en-US" sz="1200" dirty="0">
                <a:ea typeface="Verdana" panose="020B0604030504040204" pitchFamily="34" charset="0"/>
              </a:rPr>
              <a:t>Breastfeeding support</a:t>
            </a:r>
          </a:p>
          <a:p>
            <a:pPr marL="285664" indent="-285664">
              <a:buFont typeface="Arial" panose="020B0604020202020204" pitchFamily="34" charset="0"/>
              <a:buChar char="•"/>
              <a:defRPr/>
            </a:pPr>
            <a:r>
              <a:rPr lang="en-US" sz="1200" dirty="0">
                <a:ea typeface="Verdana" panose="020B0604030504040204" pitchFamily="34" charset="0"/>
              </a:rPr>
              <a:t>Community referrals</a:t>
            </a:r>
          </a:p>
          <a:p>
            <a:pPr marL="285664" indent="-285664">
              <a:buFont typeface="Arial" panose="020B0604020202020204" pitchFamily="34" charset="0"/>
              <a:buChar char="•"/>
              <a:defRPr/>
            </a:pPr>
            <a:r>
              <a:rPr lang="en-US" sz="1200" dirty="0">
                <a:ea typeface="Verdana" panose="020B0604030504040204" pitchFamily="34" charset="0"/>
              </a:rPr>
              <a:t>Healthy food</a:t>
            </a:r>
          </a:p>
          <a:p>
            <a:pPr eaLnBrk="1" hangingPunct="1">
              <a:lnSpc>
                <a:spcPct val="150000"/>
              </a:lnSpc>
              <a:spcBef>
                <a:spcPct val="50000"/>
              </a:spcBef>
              <a:buFont typeface="Arial" panose="020B0604020202020204" pitchFamily="34" charset="0"/>
              <a:buNone/>
              <a:defRPr/>
            </a:pPr>
            <a:endParaRPr lang="en-US" dirty="0"/>
          </a:p>
        </p:txBody>
      </p:sp>
      <p:sp>
        <p:nvSpPr>
          <p:cNvPr id="4" name="Slide Number Placeholder 3">
            <a:extLst>
              <a:ext uri="{FF2B5EF4-FFF2-40B4-BE49-F238E27FC236}">
                <a16:creationId xmlns:a16="http://schemas.microsoft.com/office/drawing/2014/main" id="{878BFDE0-7AE5-4D01-BDE3-9B6041E362FA}"/>
              </a:ext>
            </a:extLst>
          </p:cNvPr>
          <p:cNvSpPr>
            <a:spLocks noGrp="1"/>
          </p:cNvSpPr>
          <p:nvPr>
            <p:ph type="sldNum" sz="quarter" idx="5"/>
          </p:nvPr>
        </p:nvSpPr>
        <p:spPr/>
        <p:txBody>
          <a:bodyPr/>
          <a:lstStyle/>
          <a:p>
            <a:pPr>
              <a:defRPr/>
            </a:pPr>
            <a:fld id="{83A8643E-3A4D-4F2B-8853-970A7B9E5226}"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walk through each of the WIC serves.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First, you check in at the front desk. Many WIC offices have upgraded their waiting areas and they are comfortable and engaging. </a:t>
            </a:r>
            <a:endParaRPr lang="en-US" baseline="0" dirty="0"/>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12</a:t>
            </a:fld>
            <a:endParaRPr lang="en-US"/>
          </a:p>
        </p:txBody>
      </p:sp>
    </p:spTree>
    <p:extLst>
      <p:ext uri="{BB962C8B-B14F-4D97-AF65-F5344CB8AC3E}">
        <p14:creationId xmlns:p14="http://schemas.microsoft.com/office/powerpoint/2010/main" val="50712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of the visit includes getting heights, weights, checking iron status and getting a head circumference for infants. </a:t>
            </a:r>
          </a:p>
        </p:txBody>
      </p:sp>
      <p:sp>
        <p:nvSpPr>
          <p:cNvPr id="4" name="Slide Number Placeholder 3"/>
          <p:cNvSpPr>
            <a:spLocks noGrp="1"/>
          </p:cNvSpPr>
          <p:nvPr>
            <p:ph type="sldNum" sz="quarter" idx="10"/>
          </p:nvPr>
        </p:nvSpPr>
        <p:spPr/>
        <p:txBody>
          <a:bodyPr/>
          <a:lstStyle/>
          <a:p>
            <a:fld id="{2D88BE5B-53F0-40DE-9F70-2E6C82AE9759}" type="slidenum">
              <a:rPr lang="en-US" smtClean="0"/>
              <a:t>13</a:t>
            </a:fld>
            <a:endParaRPr lang="en-US" dirty="0"/>
          </a:p>
        </p:txBody>
      </p:sp>
    </p:spTree>
    <p:extLst>
      <p:ext uri="{BB962C8B-B14F-4D97-AF65-F5344CB8AC3E}">
        <p14:creationId xmlns:p14="http://schemas.microsoft.com/office/powerpoint/2010/main" val="2512284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rPr>
              <a:t>Nutrition education is the cornerstone of our program and what sets WIC aside from other supplemental food programs. There are many different ways participants can get nutrition education in WIC. These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030A0"/>
                </a:solidFill>
              </a:rPr>
              <a:t>talking one on one with a nutrition assistant or dietitian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030A0"/>
                </a:solidFill>
              </a:rPr>
              <a:t>Attending a group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030A0"/>
                </a:solidFill>
              </a:rPr>
              <a:t>Taking an online class in the comfort of home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D325B2-4800-44C5-93A7-156324903666}" type="slidenum">
              <a:rPr lang="en-US" smtClean="0"/>
              <a:t>14</a:t>
            </a:fld>
            <a:endParaRPr lang="en-US"/>
          </a:p>
        </p:txBody>
      </p:sp>
    </p:spTree>
    <p:extLst>
      <p:ext uri="{BB962C8B-B14F-4D97-AF65-F5344CB8AC3E}">
        <p14:creationId xmlns:p14="http://schemas.microsoft.com/office/powerpoint/2010/main" val="239472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7030A0"/>
                </a:solidFill>
              </a:rPr>
              <a:t>One form of nutrition education is to meet one-on-one with a either a nutrition assistant or with a WIC dietitian. Often times, participants that have extra health care needs (for example, women with gestational diabetes, food allergies or children with special medical formulas) will meet with the dietitian. </a:t>
            </a:r>
          </a:p>
          <a:p>
            <a:pPr marL="0" indent="0">
              <a:lnSpc>
                <a:spcPct val="90000"/>
              </a:lnSpc>
              <a:buFont typeface="Corbel" pitchFamily="34" charset="0"/>
              <a:buNone/>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indent="0">
              <a:lnSpc>
                <a:spcPct val="90000"/>
              </a:lnSpc>
              <a:buFont typeface="Corbel" pitchFamily="34" charset="0"/>
              <a:buNone/>
            </a:pPr>
            <a:r>
              <a:rPr lang="en-US" altLang="en-US" sz="1200" dirty="0">
                <a:latin typeface="Verdana" panose="020B0604030504040204" pitchFamily="34" charset="0"/>
                <a:ea typeface="Verdana" panose="020B0604030504040204" pitchFamily="34" charset="0"/>
                <a:cs typeface="Verdana" panose="020B0604030504040204" pitchFamily="34" charset="0"/>
              </a:rPr>
              <a:t>WIC staff go through extensive training to be effective counselors. A typical counselor takes </a:t>
            </a:r>
            <a:r>
              <a:rPr lang="en-US" sz="1200" dirty="0">
                <a:solidFill>
                  <a:schemeClr val="tx1"/>
                </a:solidFill>
              </a:rPr>
              <a:t>90 hours of learning modules and an additional 70 hours of observations.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Staff have been trained in motivational interviewing for a strength based approach to counseling and offer participant centered skills where the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WIC participant is at the center of the nutrition-focused counseling process.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WIC counselor helps facilitate behavior change and acts as an advisor to help guide the participant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WIC participant makes decisions based on his/her unique needs</a:t>
            </a:r>
            <a:endParaRPr lang="en-US" sz="12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7030A0"/>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7030A0"/>
                </a:solidFill>
              </a:rPr>
              <a:t>Optional info. WIC Dietitian facts: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030A0"/>
                </a:solidFill>
              </a:rPr>
              <a:t>The term dietitian = registered dietitian nutritionist (RDN) which means the person has a bachelors and often an masters in nutrition, they have participated in a year-long internship and have passed a national credentialing exam.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030A0"/>
                </a:solidFill>
              </a:rPr>
              <a:t>There are around 50 RDNs working in WIC statewide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7030A0"/>
                </a:solidFill>
                <a:ea typeface="Verdana" panose="020B0604030504040204" pitchFamily="34" charset="0"/>
                <a:cs typeface="Verdana" panose="020B0604030504040204" pitchFamily="34" charset="0"/>
              </a:rPr>
              <a:t>Most WIC clinics have a least 1 WIC RDN</a:t>
            </a:r>
            <a:endParaRPr lang="en-US" i="0" dirty="0">
              <a:solidFill>
                <a:srgbClr val="FFFFFF"/>
              </a:solidFill>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solidFill>
                  <a:srgbClr val="FFFFFF"/>
                </a:solidFill>
                <a:ea typeface="Verdana" panose="020B0604030504040204" pitchFamily="34" charset="0"/>
                <a:cs typeface="Verdana" panose="020B0604030504040204" pitchFamily="34" charset="0"/>
              </a:rPr>
              <a:t>RDNs follow-up with participants at higher medical and social risk. Including participants with food allergies, those in foster care, with special health care needs and women with gestational diabetes (are just some examples). RDNs also </a:t>
            </a:r>
          </a:p>
          <a:p>
            <a:r>
              <a:rPr lang="en-US" i="0" dirty="0">
                <a:solidFill>
                  <a:srgbClr val="FFFFFF"/>
                </a:solidFill>
                <a:ea typeface="Verdana" panose="020B0604030504040204" pitchFamily="34" charset="0"/>
                <a:cs typeface="Verdana" panose="020B0604030504040204" pitchFamily="34" charset="0"/>
              </a:rPr>
              <a:t>monitor children on special medical formulas and help determine WIC approved formulas and foods</a:t>
            </a:r>
            <a:endParaRPr lang="en-US" sz="1200" i="0" dirty="0">
              <a:solidFill>
                <a:srgbClr val="7030A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0"/>
              </a:spcBef>
              <a:spcAft>
                <a:spcPts val="0"/>
              </a:spcAft>
              <a:buClrTx/>
              <a:buSzTx/>
              <a:buFont typeface="Corbel" pitchFamily="34" charset="0"/>
              <a:buNone/>
              <a:tabLst/>
              <a:defRPr/>
            </a:pPr>
            <a:endParaRPr lang="en-US" sz="1200" dirty="0">
              <a:solidFill>
                <a:schemeClr val="tx1"/>
              </a:solidFill>
            </a:endParaRPr>
          </a:p>
          <a:p>
            <a:pPr marL="0" marR="0" lvl="0" indent="0" algn="l" defTabSz="914400" rtl="0" eaLnBrk="1" fontAlgn="auto" latinLnBrk="0" hangingPunct="1">
              <a:lnSpc>
                <a:spcPct val="90000"/>
              </a:lnSpc>
              <a:spcBef>
                <a:spcPts val="0"/>
              </a:spcBef>
              <a:spcAft>
                <a:spcPts val="0"/>
              </a:spcAft>
              <a:buClrTx/>
              <a:buSzTx/>
              <a:buFont typeface="Corbel" pitchFamily="34" charset="0"/>
              <a:buNone/>
              <a:tabLst/>
              <a:defRPr/>
            </a:pPr>
            <a:r>
              <a:rPr lang="en-US" sz="1200" dirty="0">
                <a:solidFill>
                  <a:srgbClr val="7030A0"/>
                </a:solidFill>
              </a:rPr>
              <a:t>Optional info. Courses that WIC staff take to offer the best nutrition education include</a:t>
            </a:r>
            <a:r>
              <a:rPr lang="en-US" sz="1200" kern="1200" dirty="0">
                <a:solidFill>
                  <a:schemeClr val="tx1"/>
                </a:solidFill>
                <a:effectLst/>
                <a:latin typeface="+mn-lt"/>
                <a:ea typeface="+mn-ea"/>
                <a:cs typeface="+mn-cs"/>
              </a:rPr>
              <a:t>: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Breastfeeding</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Adverse Childhood Experiences (ACEs),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Anthropometric and hematology,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Basic nutrition and nutrition risk</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Prenatal and postpartum nutrition</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Baby behaviors and understanding toddler behaviors</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Infant and Child Nutrition</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Responsive parenting</a:t>
            </a:r>
            <a:endParaRPr lang="en-US" sz="1200" dirty="0">
              <a:solidFill>
                <a:schemeClr val="tx1"/>
              </a:solidFill>
            </a:endParaRPr>
          </a:p>
          <a:p>
            <a:pPr>
              <a:buFont typeface="Arial" pitchFamily="34" charset="0"/>
              <a:buNone/>
            </a:pPr>
            <a:endParaRPr lang="en-US" sz="1200" baseline="0" dirty="0"/>
          </a:p>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A2B663-0A53-42DF-9BB1-8784FFDA23E2}" type="slidenum">
              <a:rPr lang="en-US" altLang="en-US"/>
              <a:pPr>
                <a:spcBef>
                  <a:spcPct val="0"/>
                </a:spcBef>
              </a:pPr>
              <a:t>15</a:t>
            </a:fld>
            <a:endParaRPr lang="en-US" altLang="en-US" dirty="0"/>
          </a:p>
        </p:txBody>
      </p:sp>
    </p:spTree>
    <p:extLst>
      <p:ext uri="{BB962C8B-B14F-4D97-AF65-F5344CB8AC3E}">
        <p14:creationId xmlns:p14="http://schemas.microsoft.com/office/powerpoint/2010/main" val="66700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7030A0"/>
                </a:solidFill>
                <a:effectLst/>
                <a:latin typeface="+mn-lt"/>
                <a:ea typeface="+mn-ea"/>
                <a:cs typeface="+mn-cs"/>
              </a:rPr>
              <a:t>WIC also offer nutrition education online and in a group or peer supported setting.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rgbClr val="7030A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7030A0"/>
                </a:solidFill>
                <a:effectLst/>
                <a:latin typeface="+mn-lt"/>
                <a:ea typeface="+mn-ea"/>
                <a:cs typeface="+mn-cs"/>
              </a:rPr>
              <a:t>Common WIC classes include infant feeding, breastfeeding or prenatal nutrition. Share local WIC group class offerings.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rgbClr val="7030A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7030A0"/>
                </a:solidFill>
                <a:effectLst/>
                <a:latin typeface="+mn-lt"/>
                <a:ea typeface="+mn-ea"/>
                <a:cs typeface="+mn-cs"/>
              </a:rPr>
              <a:t>Currently, WIC offers 20 different nutrition-related courses to include topics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Lif</a:t>
            </a:r>
            <a:r>
              <a:rPr lang="en-US" dirty="0"/>
              <a:t>e course nutrition,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Breastfeeding,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Baby and me classes,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Infant feeding cues and baby behaviors,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Picky eating behaviors,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Shopping for, storing and preparing fresh fruits and veggies,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Physical activity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16</a:t>
            </a:fld>
            <a:endParaRPr lang="en-US"/>
          </a:p>
        </p:txBody>
      </p:sp>
    </p:spTree>
    <p:extLst>
      <p:ext uri="{BB962C8B-B14F-4D97-AF65-F5344CB8AC3E}">
        <p14:creationId xmlns:p14="http://schemas.microsoft.com/office/powerpoint/2010/main" val="1769768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a WIC visit, the counselor will summarize the conversation and help the participant identify next steps. Sometimes participants could use additional support and resources outside of WIC, so WIC staff make referrals to many community organizations. It is important for WIC to communicate regularly with partners in order to stay up-to-date on the partner program’s eligibility guidelines, services provided and best referral options.</a:t>
            </a:r>
          </a:p>
          <a:p>
            <a:endParaRPr lang="en-US" dirty="0"/>
          </a:p>
          <a:p>
            <a:r>
              <a:rPr lang="en-US" dirty="0"/>
              <a:t>Some common referrals are to…..listed above </a:t>
            </a:r>
          </a:p>
          <a:p>
            <a:endParaRPr lang="en-US" dirty="0"/>
          </a:p>
          <a:p>
            <a:r>
              <a:rPr lang="en-US" dirty="0"/>
              <a:t>Take a minute to discuss one way we can improve either communication or materials sharing to ensure our shared families </a:t>
            </a:r>
          </a:p>
        </p:txBody>
      </p:sp>
      <p:sp>
        <p:nvSpPr>
          <p:cNvPr id="4" name="Slide Number Placeholder 3"/>
          <p:cNvSpPr>
            <a:spLocks noGrp="1"/>
          </p:cNvSpPr>
          <p:nvPr>
            <p:ph type="sldNum" sz="quarter" idx="5"/>
          </p:nvPr>
        </p:nvSpPr>
        <p:spPr/>
        <p:txBody>
          <a:bodyPr/>
          <a:lstStyle/>
          <a:p>
            <a:fld id="{49D325B2-4800-44C5-93A7-156324903666}" type="slidenum">
              <a:rPr lang="en-US" smtClean="0"/>
              <a:t>17</a:t>
            </a:fld>
            <a:endParaRPr lang="en-US"/>
          </a:p>
        </p:txBody>
      </p:sp>
    </p:spTree>
    <p:extLst>
      <p:ext uri="{BB962C8B-B14F-4D97-AF65-F5344CB8AC3E}">
        <p14:creationId xmlns:p14="http://schemas.microsoft.com/office/powerpoint/2010/main" val="419587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-Breastfeeding provides critical nutrition and protection from infection and disease to help infants achieve their full health potential. Breastfeeding protects mothers too, reducing their risk of diseases such as diabetes, breast cancer, ovarian cancer and CVD.</a:t>
            </a:r>
          </a:p>
          <a:p>
            <a:r>
              <a:rPr lang="en-US" dirty="0"/>
              <a:t>-Because it’s so important WIC is required by federal regulation to promote breastfeeding beginning at the very first prenatal WIC visit. Staff are trained to help families address barriers and overcome breastfeeding challenges throughout the breastfeeding journey.</a:t>
            </a:r>
          </a:p>
        </p:txBody>
      </p:sp>
      <p:sp>
        <p:nvSpPr>
          <p:cNvPr id="4" name="Slide Number Placeholder 3"/>
          <p:cNvSpPr>
            <a:spLocks noGrp="1"/>
          </p:cNvSpPr>
          <p:nvPr>
            <p:ph type="sldNum" sz="quarter" idx="5"/>
          </p:nvPr>
        </p:nvSpPr>
        <p:spPr/>
        <p:txBody>
          <a:bodyPr/>
          <a:lstStyle/>
          <a:p>
            <a:fld id="{49D325B2-4800-44C5-93A7-156324903666}" type="slidenum">
              <a:rPr lang="en-US" smtClean="0"/>
              <a:t>18</a:t>
            </a:fld>
            <a:endParaRPr lang="en-US"/>
          </a:p>
        </p:txBody>
      </p:sp>
    </p:spTree>
    <p:extLst>
      <p:ext uri="{BB962C8B-B14F-4D97-AF65-F5344CB8AC3E}">
        <p14:creationId xmlns:p14="http://schemas.microsoft.com/office/powerpoint/2010/main" val="2156242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kern="1200" dirty="0">
                <a:solidFill>
                  <a:schemeClr val="tx1"/>
                </a:solidFill>
                <a:effectLst/>
                <a:latin typeface="+mn-lt"/>
                <a:ea typeface="+mn-ea"/>
                <a:cs typeface="+mn-cs"/>
              </a:rPr>
              <a:t>All WIC staff are required to have a minimum competency in breastfeeding covering many topics which include:</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Value of long-term, exclusive breastfeeding</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Importance of breastfeeding for health of mom and baby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Planning for feeding the newborn in the hospital</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Skin to skin contact after delivery</a:t>
            </a:r>
          </a:p>
          <a:p>
            <a:pPr marL="1085850" lvl="2" indent="-171450">
              <a:buFont typeface="Arial" panose="020B0604020202020204" pitchFamily="34" charset="0"/>
              <a:buChar char="•"/>
            </a:pPr>
            <a:r>
              <a:rPr lang="en-US" sz="1200" strike="noStrike" kern="1200" dirty="0">
                <a:solidFill>
                  <a:schemeClr val="tx1"/>
                </a:solidFill>
                <a:effectLst/>
                <a:latin typeface="+mn-lt"/>
                <a:ea typeface="+mn-ea"/>
                <a:cs typeface="+mn-cs"/>
              </a:rPr>
              <a:t>Basics of breastfeeding anatomy and physiology</a:t>
            </a:r>
          </a:p>
          <a:p>
            <a:pPr marL="1085850" lvl="2" indent="-171450">
              <a:buFont typeface="Arial" panose="020B0604020202020204" pitchFamily="34" charset="0"/>
              <a:buChar char="•"/>
            </a:pPr>
            <a:r>
              <a:rPr lang="en-US" sz="1200" strike="noStrike" kern="1200" dirty="0">
                <a:solidFill>
                  <a:schemeClr val="tx1"/>
                </a:solidFill>
                <a:effectLst/>
                <a:latin typeface="+mn-lt"/>
                <a:ea typeface="+mn-ea"/>
                <a:cs typeface="+mn-cs"/>
              </a:rPr>
              <a:t>Tips for helping moms with milk production</a:t>
            </a:r>
          </a:p>
          <a:p>
            <a:pPr marL="1085850" lvl="2" indent="-171450">
              <a:buFont typeface="Arial" panose="020B0604020202020204" pitchFamily="34" charset="0"/>
              <a:buChar char="•"/>
            </a:pPr>
            <a:r>
              <a:rPr lang="en-US" sz="1200" strike="noStrike" kern="1200" dirty="0">
                <a:solidFill>
                  <a:schemeClr val="tx1"/>
                </a:solidFill>
                <a:effectLst/>
                <a:latin typeface="+mn-lt"/>
                <a:ea typeface="+mn-ea"/>
                <a:cs typeface="+mn-cs"/>
              </a:rPr>
              <a:t>Overcoming challenges</a:t>
            </a:r>
            <a:endParaRPr lang="en-US" sz="1200" strike="sngStrike"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Baby behavior and infant sleep patterns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Some staff have advanced lactation training including those with the International Board Certified Lactation Consultant (IBCLC) credential</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WIC clinics welcome moms to breastfeed their babies whenever and where ever they need to. Some have special places to make moms and babies more comfortable when it’s time to nurse. Clinics decorate with breastfeeding photos to show their support. Formula marketing is not allowed. </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altLang="en-US" sz="1200" dirty="0"/>
          </a:p>
          <a:p>
            <a:r>
              <a:rPr lang="en-US" altLang="en-US" sz="1200" dirty="0"/>
              <a:t>-------------------------------</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0" dirty="0"/>
              <a:t>Optional info: List of classes that a WIC certifier takes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Helping with a breastfeeding and what to expect in the hospital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First hour, Skin-to-skin, Value of exclusivity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Early postpartum breastfeeding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Establishing milk production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Maintaining breastfeeding through the first year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Baby behavior, Growth spurts, Adequate milk, Sleep, Stooling, Milk volume, Teething, Returning to work or school</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Overcoming Challenges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Focus on physiological issues, from most to least commonly occurring, Low milk production, Engorgement, Sore nipples, Mastitis, plugged ducts, Overactive letdown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The reason WIC does not provide formula in the first 30 days </a:t>
            </a:r>
            <a:r>
              <a:rPr lang="en-US" altLang="en-US" dirty="0"/>
              <a:t>- </a:t>
            </a:r>
            <a:r>
              <a:rPr lang="en-US" sz="1200" kern="1200" dirty="0">
                <a:solidFill>
                  <a:schemeClr val="tx1"/>
                </a:solidFill>
                <a:effectLst/>
                <a:latin typeface="+mn-lt"/>
                <a:ea typeface="+mn-ea"/>
                <a:cs typeface="+mn-cs"/>
              </a:rPr>
              <a:t>A major goal of WIC is to improve the health of mothers, infants and children; therefore, WIC families are encouraged to breastfeed infants unless medically contraindicated. The first days and weeks after delivery are a critical time for mothers and infants to establish breastfeeding. Formula supplements interfere with milk production and make learning to breastfeed difficult. </a:t>
            </a: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1" dirty="0"/>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19</a:t>
            </a:fld>
            <a:endParaRPr lang="en-US"/>
          </a:p>
        </p:txBody>
      </p:sp>
    </p:spTree>
    <p:extLst>
      <p:ext uri="{BB962C8B-B14F-4D97-AF65-F5344CB8AC3E}">
        <p14:creationId xmlns:p14="http://schemas.microsoft.com/office/powerpoint/2010/main" val="32305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12">
              <a:defRPr/>
            </a:pPr>
            <a:r>
              <a:rPr lang="en-US" sz="1200" dirty="0"/>
              <a:t>In the late 1960s there was national attention to hunger and malnutrition. It lead to the establishment of a pilot federal program in 1972 called the Special Supplemental Nutrition Program for Women, Infants &amp; Children. In 1974, WIC was </a:t>
            </a:r>
            <a:r>
              <a:rPr lang="en-US" sz="1200" dirty="0">
                <a:cs typeface="Times New Roman" pitchFamily="18" charset="0"/>
              </a:rPr>
              <a:t>established by an amendment of the Child Nutrition Act of 1966 and has been operating now in Oregon for over 46 years.  </a:t>
            </a:r>
          </a:p>
          <a:p>
            <a:pPr defTabSz="913412">
              <a:defRPr/>
            </a:pPr>
            <a:endParaRPr lang="en-US" sz="1200" dirty="0">
              <a:cs typeface="Times New Roman" pitchFamily="18" charset="0"/>
            </a:endParaRPr>
          </a:p>
          <a:p>
            <a:pPr defTabSz="913412">
              <a:defRPr/>
            </a:pPr>
            <a:r>
              <a:rPr lang="en-US" sz="1200" dirty="0">
                <a:cs typeface="Times New Roman" pitchFamily="18" charset="0"/>
              </a:rPr>
              <a:t>WIC is a discretionary, federally-funded program, and not an entitlement program, for which Congress must appropriate funding regularly.</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a:t>
            </a:fld>
            <a:endParaRPr lang="en-US"/>
          </a:p>
        </p:txBody>
      </p:sp>
    </p:spTree>
    <p:extLst>
      <p:ext uri="{BB962C8B-B14F-4D97-AF65-F5344CB8AC3E}">
        <p14:creationId xmlns:p14="http://schemas.microsoft.com/office/powerpoint/2010/main" val="260479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Here is what a WIC participant had to say about the breastfeeding support at WIC. Read quote.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If your agency offers the breastfeeding peer counseling program, offer an overview of how</a:t>
            </a:r>
            <a:r>
              <a:rPr lang="en-US" altLang="en-US" sz="1200" dirty="0"/>
              <a:t> peer counselors provider mother to mother support.</a:t>
            </a:r>
          </a:p>
          <a:p>
            <a:pPr marL="0" indent="0">
              <a:buNone/>
            </a:pPr>
            <a:endParaRPr lang="en-US" sz="1200" i="1" dirty="0"/>
          </a:p>
          <a:p>
            <a:pPr marL="0" indent="0">
              <a:buNone/>
            </a:pPr>
            <a:endParaRPr lang="en-US" sz="1200" i="1" dirty="0"/>
          </a:p>
          <a:p>
            <a:pPr marL="0" indent="0">
              <a:buNone/>
            </a:pPr>
            <a:r>
              <a:rPr lang="en-US" sz="1200" i="1" dirty="0"/>
              <a:t>Another testimony for fun: </a:t>
            </a:r>
          </a:p>
          <a:p>
            <a:pPr marL="0" indent="0">
              <a:buNone/>
            </a:pPr>
            <a:r>
              <a:rPr lang="en-US" sz="1200" i="1" dirty="0"/>
              <a:t>“WIC is the only place I hear "good job" for nursing my children for the past two years.  Not even my doctor says that!“</a:t>
            </a:r>
          </a:p>
          <a:p>
            <a:pPr marL="0" indent="0">
              <a:buNone/>
            </a:pPr>
            <a:r>
              <a:rPr lang="en-US" sz="1200" i="1" dirty="0"/>
              <a:t>	---WIC participant</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20</a:t>
            </a:fld>
            <a:endParaRPr lang="en-US"/>
          </a:p>
        </p:txBody>
      </p:sp>
    </p:spTree>
    <p:extLst>
      <p:ext uri="{BB962C8B-B14F-4D97-AF65-F5344CB8AC3E}">
        <p14:creationId xmlns:p14="http://schemas.microsoft.com/office/powerpoint/2010/main" val="1911439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u="none" baseline="0" dirty="0"/>
              <a:t>WIC offers a variety of healthy foods that are rich in vitamins, minerals, protein and anti-oxidants. Each WIC participant is issued a standard food package which is shown in the picture above it includes: </a:t>
            </a:r>
          </a:p>
          <a:p>
            <a:pPr eaLnBrk="1" hangingPunct="1">
              <a:spcBef>
                <a:spcPct val="0"/>
              </a:spcBef>
            </a:pPr>
            <a:endParaRPr lang="en-US" altLang="en-US" u="sng" baseline="0" dirty="0"/>
          </a:p>
          <a:p>
            <a:pPr marL="171450" indent="-171450" eaLnBrk="1" hangingPunct="1">
              <a:spcBef>
                <a:spcPct val="0"/>
              </a:spcBef>
              <a:buFont typeface="Arial" panose="020B0604020202020204" pitchFamily="34" charset="0"/>
              <a:buChar char="•"/>
            </a:pPr>
            <a:r>
              <a:rPr lang="en-US" altLang="en-US" baseline="0" dirty="0"/>
              <a:t>Fruits &amp; Veggies; can be organic; fresh, frozen or canned</a:t>
            </a:r>
          </a:p>
          <a:p>
            <a:pPr marL="171450" indent="-171450" eaLnBrk="1" hangingPunct="1">
              <a:spcBef>
                <a:spcPct val="0"/>
              </a:spcBef>
              <a:buFont typeface="Arial" panose="020B0604020202020204" pitchFamily="34" charset="0"/>
              <a:buChar char="•"/>
            </a:pPr>
            <a:r>
              <a:rPr lang="en-US" altLang="en-US" baseline="0" dirty="0"/>
              <a:t> Whole Grains; adding options like whole grain pasta and tortillas</a:t>
            </a:r>
          </a:p>
          <a:p>
            <a:pPr marL="171450" indent="-171450" eaLnBrk="1" hangingPunct="1">
              <a:spcBef>
                <a:spcPct val="0"/>
              </a:spcBef>
              <a:buFont typeface="Arial" panose="020B0604020202020204" pitchFamily="34" charset="0"/>
              <a:buChar char="•"/>
            </a:pPr>
            <a:r>
              <a:rPr lang="en-US" altLang="en-US" baseline="0" dirty="0"/>
              <a:t> Milk; low-fat age 2 and older</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a:t> Cheese including string cheese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a:t>Eggs, any size</a:t>
            </a:r>
          </a:p>
          <a:p>
            <a:pPr marL="171450" indent="-171450" eaLnBrk="1" hangingPunct="1">
              <a:spcBef>
                <a:spcPct val="0"/>
              </a:spcBef>
              <a:buFont typeface="Arial" panose="020B0604020202020204" pitchFamily="34" charset="0"/>
              <a:buChar char="•"/>
            </a:pPr>
            <a:r>
              <a:rPr lang="en-US" altLang="en-US" baseline="0" dirty="0"/>
              <a:t> Peanut Butter and/or beans; canned or dried</a:t>
            </a:r>
          </a:p>
          <a:p>
            <a:pPr marL="171450" indent="-171450" eaLnBrk="1" hangingPunct="1">
              <a:spcBef>
                <a:spcPct val="0"/>
              </a:spcBef>
              <a:buFont typeface="Arial" panose="020B0604020202020204" pitchFamily="34" charset="0"/>
              <a:buChar char="•"/>
            </a:pPr>
            <a:r>
              <a:rPr lang="en-US" altLang="en-US" baseline="0" dirty="0"/>
              <a:t> Cereal (In 2019 Oregon removed certain cereals to eliminate any artificial dyes)</a:t>
            </a:r>
          </a:p>
          <a:p>
            <a:pPr marL="171450" indent="-171450" eaLnBrk="1" hangingPunct="1">
              <a:spcBef>
                <a:spcPct val="0"/>
              </a:spcBef>
              <a:buFont typeface="Arial" panose="020B0604020202020204" pitchFamily="34" charset="0"/>
              <a:buChar char="•"/>
            </a:pPr>
            <a:r>
              <a:rPr lang="en-US" altLang="en-US" baseline="0" dirty="0"/>
              <a:t> Juice (the amount per month averages out to be 4 ounces per day, in line with AAP recommendations, significant source of vitamin C doe participants))</a:t>
            </a:r>
          </a:p>
          <a:p>
            <a:pPr marL="171450" indent="-171450" eaLnBrk="1" hangingPunct="1">
              <a:spcBef>
                <a:spcPct val="0"/>
              </a:spcBef>
              <a:buFont typeface="Arial" panose="020B0604020202020204" pitchFamily="34" charset="0"/>
              <a:buChar char="•"/>
            </a:pPr>
            <a:r>
              <a:rPr lang="en-US" altLang="en-US" baseline="0" dirty="0"/>
              <a:t> Canned fish for fully breastfeeding moms </a:t>
            </a:r>
          </a:p>
          <a:p>
            <a:pPr marL="171450" indent="-171450" eaLnBrk="1" hangingPunct="1">
              <a:spcBef>
                <a:spcPct val="0"/>
              </a:spcBef>
              <a:buFont typeface="Arial" panose="020B0604020202020204" pitchFamily="34" charset="0"/>
              <a:buChar char="•"/>
            </a:pPr>
            <a:r>
              <a:rPr lang="en-US" altLang="en-US" baseline="0" dirty="0"/>
              <a:t>Infant Foods (In 2019: Oregon first in the nation to remove infant rice cereal from our food package due to concerns with levels of arsenic in infant rice cereal)</a:t>
            </a:r>
          </a:p>
          <a:p>
            <a:pPr marL="171450" indent="-171450" eaLnBrk="1" hangingPunct="1">
              <a:spcBef>
                <a:spcPct val="0"/>
              </a:spcBef>
              <a:buFont typeface="Arial" panose="020B0604020202020204" pitchFamily="34" charset="0"/>
              <a:buChar char="•"/>
            </a:pPr>
            <a:r>
              <a:rPr lang="en-US" altLang="en-US" baseline="0" dirty="0"/>
              <a:t>Baby food (including organic options)</a:t>
            </a:r>
          </a:p>
          <a:p>
            <a:pPr marL="171450" indent="-171450" eaLnBrk="1" hangingPunct="1">
              <a:spcBef>
                <a:spcPct val="0"/>
              </a:spcBef>
              <a:buFont typeface="Arial" panose="020B0604020202020204" pitchFamily="34" charset="0"/>
              <a:buChar char="•"/>
            </a:pPr>
            <a:r>
              <a:rPr lang="en-US" altLang="en-US" baseline="0" dirty="0"/>
              <a:t>Tofu and yogurt (added more options in 2019)</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21</a:t>
            </a:fld>
            <a:endParaRPr lang="en-US"/>
          </a:p>
        </p:txBody>
      </p:sp>
    </p:spTree>
    <p:extLst>
      <p:ext uri="{BB962C8B-B14F-4D97-AF65-F5344CB8AC3E}">
        <p14:creationId xmlns:p14="http://schemas.microsoft.com/office/powerpoint/2010/main" val="385613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dirty="0"/>
              <a:t>WIC food packages can be altered to meet the dietary needs of the participant.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t>Questions or concerns about juice. </a:t>
            </a:r>
            <a:r>
              <a:rPr lang="en-US" sz="1200" dirty="0"/>
              <a:t>WIC follows the AAP recommendations of  4 oz or less of juice for children  </a:t>
            </a:r>
          </a:p>
          <a:p>
            <a:pPr eaLnBrk="1" hangingPunct="1">
              <a:spcBef>
                <a:spcPct val="0"/>
              </a:spcBef>
            </a:pPr>
            <a:endParaRPr lang="en-US" altLang="en-US" u="sng" baseline="0" dirty="0"/>
          </a:p>
          <a:p>
            <a:pPr eaLnBrk="1" hangingPunct="1">
              <a:spcBef>
                <a:spcPct val="0"/>
              </a:spcBef>
            </a:pPr>
            <a:endParaRPr lang="en-US" altLang="en-US" u="sng" baseline="0" dirty="0"/>
          </a:p>
          <a:p>
            <a:pPr eaLnBrk="1" hangingPunct="1">
              <a:spcBef>
                <a:spcPct val="0"/>
              </a:spcBef>
            </a:pPr>
            <a:r>
              <a:rPr lang="en-US" altLang="en-US" u="sng" baseline="0" dirty="0"/>
              <a:t>Optional info: Items on the WIC food list are evaluated by:</a:t>
            </a:r>
          </a:p>
          <a:p>
            <a:pPr marL="171450" indent="-171450" eaLnBrk="1" hangingPunct="1">
              <a:spcBef>
                <a:spcPct val="0"/>
              </a:spcBef>
              <a:buFont typeface="Arial" panose="020B0604020202020204" pitchFamily="34" charset="0"/>
              <a:buChar char="•"/>
            </a:pPr>
            <a:r>
              <a:rPr lang="en-US" altLang="en-US" baseline="0" dirty="0"/>
              <a:t>Nutrient profile analysis</a:t>
            </a:r>
          </a:p>
          <a:p>
            <a:pPr marL="171450" indent="-171450" eaLnBrk="1" hangingPunct="1">
              <a:spcBef>
                <a:spcPct val="0"/>
              </a:spcBef>
              <a:buFont typeface="Arial" panose="020B0604020202020204" pitchFamily="34" charset="0"/>
              <a:buChar char="•"/>
            </a:pPr>
            <a:r>
              <a:rPr lang="en-US" altLang="en-US" baseline="0" dirty="0"/>
              <a:t>Participant preferences</a:t>
            </a:r>
          </a:p>
          <a:p>
            <a:pPr marL="171450" indent="-171450" eaLnBrk="1" hangingPunct="1">
              <a:spcBef>
                <a:spcPct val="0"/>
              </a:spcBef>
              <a:buFont typeface="Arial" panose="020B0604020202020204" pitchFamily="34" charset="0"/>
              <a:buChar char="•"/>
            </a:pPr>
            <a:r>
              <a:rPr lang="en-US" altLang="en-US" baseline="0" dirty="0"/>
              <a:t>Price </a:t>
            </a:r>
          </a:p>
          <a:p>
            <a:pPr marL="171450" indent="-171450" eaLnBrk="1" hangingPunct="1">
              <a:spcBef>
                <a:spcPct val="0"/>
              </a:spcBef>
              <a:buFont typeface="Arial" panose="020B0604020202020204" pitchFamily="34" charset="0"/>
              <a:buChar char="•"/>
            </a:pPr>
            <a:r>
              <a:rPr lang="en-US" altLang="en-US" baseline="0" dirty="0"/>
              <a:t>Availability</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22</a:t>
            </a:fld>
            <a:endParaRPr lang="en-US"/>
          </a:p>
        </p:txBody>
      </p:sp>
    </p:spTree>
    <p:extLst>
      <p:ext uri="{BB962C8B-B14F-4D97-AF65-F5344CB8AC3E}">
        <p14:creationId xmlns:p14="http://schemas.microsoft.com/office/powerpoint/2010/main" val="83956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WIC participants are given an </a:t>
            </a:r>
            <a:r>
              <a:rPr lang="en-US" altLang="en-US" dirty="0" err="1"/>
              <a:t>eWIC</a:t>
            </a:r>
            <a:r>
              <a:rPr lang="en-US" altLang="en-US" dirty="0"/>
              <a:t> debit card similar to the SNAP trail card but this card has the prescribed WIC foods. The participant takes this card to their nearest WIC authorized grocery store. As noted earlier, there are over 500 grocery stores that take WIC throughout Oregon.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WIC Shopper App is a great resource that simplifies WIC shopping. This app shows real time benefits, links to healthy recipes and a scan bar code feature which identifies WIC foods.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average food package value per participant is around $50. (A pregnant mom with a child would get approximately $100 worth of food per month)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WIC boosts the local economy! Share the amount of federal funds that are brought into your community through WIC food purchases!</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23</a:t>
            </a:fld>
            <a:endParaRPr lang="en-US"/>
          </a:p>
        </p:txBody>
      </p:sp>
    </p:spTree>
    <p:extLst>
      <p:ext uri="{BB962C8B-B14F-4D97-AF65-F5344CB8AC3E}">
        <p14:creationId xmlns:p14="http://schemas.microsoft.com/office/powerpoint/2010/main" val="35379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local FDNP information here. </a:t>
            </a:r>
          </a:p>
        </p:txBody>
      </p:sp>
      <p:sp>
        <p:nvSpPr>
          <p:cNvPr id="4" name="Slide Number Placeholder 3"/>
          <p:cNvSpPr>
            <a:spLocks noGrp="1"/>
          </p:cNvSpPr>
          <p:nvPr>
            <p:ph type="sldNum" sz="quarter" idx="5"/>
          </p:nvPr>
        </p:nvSpPr>
        <p:spPr/>
        <p:txBody>
          <a:bodyPr/>
          <a:lstStyle/>
          <a:p>
            <a:fld id="{49D325B2-4800-44C5-93A7-156324903666}" type="slidenum">
              <a:rPr lang="en-US" smtClean="0"/>
              <a:t>24</a:t>
            </a:fld>
            <a:endParaRPr lang="en-US"/>
          </a:p>
        </p:txBody>
      </p:sp>
    </p:spTree>
    <p:extLst>
      <p:ext uri="{BB962C8B-B14F-4D97-AF65-F5344CB8AC3E}">
        <p14:creationId xmlns:p14="http://schemas.microsoft.com/office/powerpoint/2010/main" val="3310876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25</a:t>
            </a:fld>
            <a:endParaRPr lang="en-US"/>
          </a:p>
        </p:txBody>
      </p:sp>
    </p:spTree>
    <p:extLst>
      <p:ext uri="{BB962C8B-B14F-4D97-AF65-F5344CB8AC3E}">
        <p14:creationId xmlns:p14="http://schemas.microsoft.com/office/powerpoint/2010/main" val="1302041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fast way to get connected is to sign up through the WIC Interest Form button on our Oregon WIC webpage. Just click on this blue button and fill out the form. The form asks for a name and a phone number or email. Then, WIC staff then reach out within 2 business days to check eligibility and get the person signed up.</a:t>
            </a:r>
          </a:p>
          <a:p>
            <a:endParaRPr lang="en-US" dirty="0"/>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26</a:t>
            </a:fld>
            <a:endParaRPr lang="en-US"/>
          </a:p>
        </p:txBody>
      </p:sp>
    </p:spTree>
    <p:extLst>
      <p:ext uri="{BB962C8B-B14F-4D97-AF65-F5344CB8AC3E}">
        <p14:creationId xmlns:p14="http://schemas.microsoft.com/office/powerpoint/2010/main" val="3454131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quote came through Facebook from a Lane County WIC participant. I feel it sums up well what you get with WIC, and often times it’s more than just food.  </a:t>
            </a:r>
            <a:r>
              <a:rPr lang="en-US" dirty="0">
                <a:sym typeface="Wingdings" panose="05000000000000000000" pitchFamily="2" charset="2"/>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27</a:t>
            </a:fld>
            <a:endParaRPr lang="en-US"/>
          </a:p>
        </p:txBody>
      </p:sp>
    </p:spTree>
    <p:extLst>
      <p:ext uri="{BB962C8B-B14F-4D97-AF65-F5344CB8AC3E}">
        <p14:creationId xmlns:p14="http://schemas.microsoft.com/office/powerpoint/2010/main" val="2197045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325B2-4800-44C5-93A7-156324903666}" type="slidenum">
              <a:rPr lang="en-US" smtClean="0"/>
              <a:t>28</a:t>
            </a:fld>
            <a:endParaRPr lang="en-US"/>
          </a:p>
        </p:txBody>
      </p:sp>
    </p:spTree>
    <p:extLst>
      <p:ext uri="{BB962C8B-B14F-4D97-AF65-F5344CB8AC3E}">
        <p14:creationId xmlns:p14="http://schemas.microsoft.com/office/powerpoint/2010/main" val="352231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itchFamily="18" charset="0"/>
              </a:rPr>
              <a:t>In Oregon, our vision is to ensure optimal nutrition and lifelong health for every Oregon Family. </a:t>
            </a:r>
            <a:endParaRPr lang="en-US" altLang="en-US" sz="1200" b="0" i="1" dirty="0">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1" dirty="0">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1" dirty="0">
                <a:latin typeface="Calibri" panose="020F0502020204030204" pitchFamily="34" charset="0"/>
                <a:ea typeface="Verdana" panose="020B0604030504040204" pitchFamily="34" charset="0"/>
                <a:cs typeface="Calibri" panose="020F0502020204030204" pitchFamily="34" charset="0"/>
              </a:rPr>
              <a:t>Optional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Calibri" panose="020F0502020204030204" pitchFamily="34" charset="0"/>
                <a:ea typeface="Verdana" panose="020B0604030504040204" pitchFamily="34" charset="0"/>
                <a:cs typeface="Calibri" panose="020F0502020204030204" pitchFamily="34" charset="0"/>
              </a:rPr>
              <a:t>WIC values:</a:t>
            </a:r>
          </a:p>
          <a:p>
            <a:pPr marL="171450" indent="-171450">
              <a:buFont typeface="Arial" panose="020B0604020202020204" pitchFamily="34" charset="0"/>
              <a:buChar char="•"/>
            </a:pPr>
            <a:r>
              <a:rPr lang="en-US" sz="1200" dirty="0">
                <a:ea typeface="Verdana" panose="020B0604030504040204" pitchFamily="34" charset="0"/>
                <a:cs typeface="Verdana" panose="020B0604030504040204" pitchFamily="34" charset="0"/>
              </a:rPr>
              <a:t>Every child</a:t>
            </a:r>
          </a:p>
          <a:p>
            <a:pPr marL="171450" indent="-171450">
              <a:buFont typeface="Arial" panose="020B0604020202020204" pitchFamily="34" charset="0"/>
              <a:buChar char="•"/>
            </a:pPr>
            <a:r>
              <a:rPr lang="en-US" sz="1200" dirty="0">
                <a:ea typeface="Verdana" panose="020B0604030504040204" pitchFamily="34" charset="0"/>
                <a:cs typeface="Verdana" panose="020B0604030504040204" pitchFamily="34" charset="0"/>
              </a:rPr>
              <a:t>Strong relationships</a:t>
            </a:r>
          </a:p>
          <a:p>
            <a:pPr marL="171450" indent="-171450">
              <a:buFont typeface="Arial" panose="020B0604020202020204" pitchFamily="34" charset="0"/>
              <a:buChar char="•"/>
            </a:pPr>
            <a:r>
              <a:rPr lang="en-US" sz="1200" dirty="0">
                <a:ea typeface="Verdana" panose="020B0604030504040204" pitchFamily="34" charset="0"/>
                <a:cs typeface="Verdana" panose="020B0604030504040204" pitchFamily="34" charset="0"/>
              </a:rPr>
              <a:t>Services delivered with trust and integrity</a:t>
            </a:r>
          </a:p>
          <a:p>
            <a:pPr marL="171450" indent="-171450">
              <a:buFont typeface="Arial" panose="020B0604020202020204" pitchFamily="34" charset="0"/>
              <a:buChar char="•"/>
            </a:pPr>
            <a:r>
              <a:rPr lang="en-US" sz="1200" dirty="0">
                <a:ea typeface="Verdana" panose="020B0604030504040204" pitchFamily="34" charset="0"/>
                <a:cs typeface="Verdana" panose="020B0604030504040204" pitchFamily="34" charset="0"/>
              </a:rPr>
              <a:t>Oregon’s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itchFamily="18" charset="0"/>
              </a:rPr>
              <a:t>Oregon WIC is administered under the Oregon Health Authority, Public Health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1" dirty="0">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latin typeface="Calibri" panose="020F0502020204030204" pitchFamily="34" charset="0"/>
              <a:ea typeface="Verdana" panose="020B060403050404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3</a:t>
            </a:fld>
            <a:endParaRPr lang="en-US"/>
          </a:p>
        </p:txBody>
      </p:sp>
    </p:spTree>
    <p:extLst>
      <p:ext uri="{BB962C8B-B14F-4D97-AF65-F5344CB8AC3E}">
        <p14:creationId xmlns:p14="http://schemas.microsoft.com/office/powerpoint/2010/main" val="281282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data in slide</a:t>
            </a:r>
          </a:p>
          <a:p>
            <a:endParaRPr lang="en-US" dirty="0"/>
          </a:p>
          <a:p>
            <a:r>
              <a:rPr lang="en-US" dirty="0"/>
              <a:t>In 2019, WIC served (statewide):</a:t>
            </a:r>
          </a:p>
          <a:p>
            <a:pPr marL="171450" indent="-171450">
              <a:buFont typeface="Arial" panose="020B0604020202020204" pitchFamily="34" charset="0"/>
              <a:buChar char="•"/>
            </a:pPr>
            <a:r>
              <a:rPr lang="en-US" dirty="0"/>
              <a:t>34,195 women </a:t>
            </a:r>
          </a:p>
          <a:p>
            <a:pPr marL="171450" indent="-171450">
              <a:buFont typeface="Arial" panose="020B0604020202020204" pitchFamily="34" charset="0"/>
              <a:buChar char="•"/>
            </a:pPr>
            <a:r>
              <a:rPr lang="en-US" dirty="0"/>
              <a:t>90,026 infants and children</a:t>
            </a:r>
          </a:p>
          <a:p>
            <a:pPr marL="0" indent="0">
              <a:buFont typeface="Arial" panose="020B0604020202020204" pitchFamily="34" charset="0"/>
              <a:buNone/>
            </a:pPr>
            <a:endParaRPr lang="en-US" altLang="en-US" sz="1200" b="0" dirty="0">
              <a:latin typeface="Calibri" panose="020F0502020204030204" pitchFamily="34" charset="0"/>
              <a:ea typeface="Verdana" panose="020B0604030504040204" pitchFamily="34" charset="0"/>
              <a:cs typeface="Calibri" panose="020F0502020204030204" pitchFamily="34" charset="0"/>
            </a:endParaRPr>
          </a:p>
          <a:p>
            <a:r>
              <a:rPr lang="en-US" dirty="0"/>
              <a:t>If LA, modify the slide and share your county data and highlight:</a:t>
            </a:r>
          </a:p>
          <a:p>
            <a:pPr marL="171450" indent="-171450">
              <a:buFont typeface="Arial" panose="020B0604020202020204" pitchFamily="34" charset="0"/>
              <a:buChar char="•"/>
            </a:pPr>
            <a:r>
              <a:rPr lang="en-US" dirty="0"/>
              <a:t>Numbers of participants you serve </a:t>
            </a:r>
          </a:p>
          <a:p>
            <a:pPr marL="171450" indent="-171450">
              <a:buFont typeface="Arial" panose="020B0604020202020204" pitchFamily="34" charset="0"/>
              <a:buChar char="•"/>
            </a:pPr>
            <a:r>
              <a:rPr lang="en-US" dirty="0"/>
              <a:t>% pregnant women served by WIC </a:t>
            </a:r>
          </a:p>
          <a:p>
            <a:pPr marL="171450" indent="-171450">
              <a:buFont typeface="Arial" panose="020B0604020202020204" pitchFamily="34" charset="0"/>
              <a:buChar char="•"/>
            </a:pPr>
            <a:r>
              <a:rPr lang="en-US" dirty="0"/>
              <a:t>% of WIC families who are working</a:t>
            </a:r>
            <a:endParaRPr lang="en-US" altLang="en-US" sz="1200" b="0" dirty="0">
              <a:latin typeface="Calibri" panose="020F0502020204030204" pitchFamily="34" charset="0"/>
              <a:ea typeface="Verdana" panose="020B060403050404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4</a:t>
            </a:fld>
            <a:endParaRPr lang="en-US"/>
          </a:p>
        </p:txBody>
      </p:sp>
    </p:spTree>
    <p:extLst>
      <p:ext uri="{BB962C8B-B14F-4D97-AF65-F5344CB8AC3E}">
        <p14:creationId xmlns:p14="http://schemas.microsoft.com/office/powerpoint/2010/main" val="380214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r>
              <a:rPr lang="en-US" altLang="en-US" dirty="0"/>
              <a:t>(Optional depending on audience) </a:t>
            </a:r>
          </a:p>
          <a:p>
            <a:r>
              <a:rPr lang="en-US" altLang="en-US" dirty="0"/>
              <a:t>WIC is a prevention program and research shows WIC has helped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Reducing premature births (</a:t>
            </a:r>
            <a:r>
              <a:rPr lang="en-US" altLang="en-US" dirty="0">
                <a:cs typeface="Times New Roman" panose="02020603050405020304" pitchFamily="18" charset="0"/>
              </a:rPr>
              <a:t>for every $1 spent on a pregnant women in WIC, more than $3 is saved in Medicaid for her and her newborn baby by reducing the incidence of low and very low birth weigh infants)</a:t>
            </a:r>
            <a:endParaRPr lang="en-US" altLang="en-US" dirty="0"/>
          </a:p>
          <a:p>
            <a:pPr marL="171450" indent="-171450">
              <a:buFont typeface="Arial" panose="020B0604020202020204" pitchFamily="34" charset="0"/>
              <a:buChar char="•"/>
            </a:pPr>
            <a:r>
              <a:rPr lang="en-US" altLang="en-US" dirty="0"/>
              <a:t>Lowering infant mortality</a:t>
            </a:r>
          </a:p>
          <a:p>
            <a:pPr marL="171450" indent="-171450">
              <a:buFont typeface="Arial" panose="020B0604020202020204" pitchFamily="34" charset="0"/>
              <a:buChar char="•"/>
            </a:pPr>
            <a:r>
              <a:rPr lang="en-US" altLang="en-US" dirty="0"/>
              <a:t>Increasing the likelihood of a women receiving prenatal care</a:t>
            </a:r>
          </a:p>
          <a:p>
            <a:pPr marL="171450" indent="-171450">
              <a:buFont typeface="Arial" panose="020B0604020202020204" pitchFamily="34" charset="0"/>
              <a:buChar char="•"/>
            </a:pPr>
            <a:r>
              <a:rPr lang="en-US" altLang="en-US" dirty="0"/>
              <a:t>Increasing breastfeeding rates</a:t>
            </a:r>
          </a:p>
          <a:p>
            <a:pPr marL="171450" indent="-171450">
              <a:buFont typeface="Arial" panose="020B0604020202020204" pitchFamily="34" charset="0"/>
              <a:buChar char="•"/>
            </a:pPr>
            <a:r>
              <a:rPr lang="en-US" altLang="en-US" dirty="0"/>
              <a:t>Improving Kindergarten readiness</a:t>
            </a:r>
          </a:p>
          <a:p>
            <a:pPr marL="171450" indent="-171450">
              <a:buFont typeface="Arial" panose="020B0604020202020204" pitchFamily="34" charset="0"/>
              <a:buChar char="•"/>
            </a:pPr>
            <a:r>
              <a:rPr lang="en-US" altLang="en-US" dirty="0"/>
              <a:t>Increasing intake of whole grains, fruits and vegetables and consumption of lower fat milk </a:t>
            </a:r>
          </a:p>
          <a:p>
            <a:pPr marL="171450" indent="-171450">
              <a:buFont typeface="Arial" panose="020B0604020202020204" pitchFamily="34" charset="0"/>
              <a:buChar char="•"/>
            </a:pPr>
            <a:r>
              <a:rPr lang="en-US" altLang="en-US" dirty="0"/>
              <a:t>Reducing household food insecurity </a:t>
            </a:r>
          </a:p>
          <a:p>
            <a:pPr marL="171450" indent="-171450">
              <a:buFont typeface="Arial" panose="020B0604020202020204" pitchFamily="34" charset="0"/>
              <a:buChar char="•"/>
            </a:pPr>
            <a:endParaRPr lang="en-US" altLang="en-US" dirty="0"/>
          </a:p>
          <a:p>
            <a:endParaRPr lang="en-US" dirty="0"/>
          </a:p>
        </p:txBody>
      </p:sp>
      <p:sp>
        <p:nvSpPr>
          <p:cNvPr id="4" name="Slide Number Placeholder 3"/>
          <p:cNvSpPr>
            <a:spLocks noGrp="1"/>
          </p:cNvSpPr>
          <p:nvPr>
            <p:ph type="sldNum" sz="quarter" idx="10"/>
          </p:nvPr>
        </p:nvSpPr>
        <p:spPr/>
        <p:txBody>
          <a:bodyPr/>
          <a:lstStyle/>
          <a:p>
            <a:fld id="{2D88BE5B-53F0-40DE-9F70-2E6C82AE9759}" type="slidenum">
              <a:rPr lang="en-US" smtClean="0"/>
              <a:t>5</a:t>
            </a:fld>
            <a:endParaRPr lang="en-US" dirty="0"/>
          </a:p>
        </p:txBody>
      </p:sp>
    </p:spTree>
    <p:extLst>
      <p:ext uri="{BB962C8B-B14F-4D97-AF65-F5344CB8AC3E}">
        <p14:creationId xmlns:p14="http://schemas.microsoft.com/office/powerpoint/2010/main" val="325503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someone is enrolled in Medicaid/Oregon Health Plan, TANF, SNAP/Food Stamps, they would be income eligible for WIC. </a:t>
            </a:r>
            <a:endParaRPr lang="en-US" i="0" dirty="0"/>
          </a:p>
          <a:p>
            <a:endParaRPr lang="en-US" dirty="0"/>
          </a:p>
          <a:p>
            <a:r>
              <a:rPr lang="en-US" baseline="0" dirty="0"/>
              <a:t>To be eligible for WIC:</a:t>
            </a:r>
          </a:p>
          <a:p>
            <a:pPr marL="342900" indent="-342900">
              <a:buFont typeface="Arial" panose="020B0604020202020204" pitchFamily="34" charset="0"/>
              <a:buChar char="•"/>
            </a:pPr>
            <a:r>
              <a:rPr lang="en-US"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Live in Oregon</a:t>
            </a:r>
          </a:p>
          <a:p>
            <a:pPr marL="342900" indent="-342900" eaLnBrk="1" hangingPunct="1">
              <a:lnSpc>
                <a:spcPct val="150000"/>
              </a:lnSpc>
              <a:buSzTx/>
              <a:buFont typeface="Arial" panose="020B0604020202020204" pitchFamily="34" charset="0"/>
              <a:buChar char="•"/>
            </a:pPr>
            <a:r>
              <a:rPr lang="en-US"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Fit into one of the categories         </a:t>
            </a:r>
          </a:p>
          <a:p>
            <a:pPr marL="274320" lvl="1" indent="0">
              <a:lnSpc>
                <a:spcPct val="150000"/>
              </a:lnSpc>
              <a:buSzTx/>
              <a:buNone/>
            </a:pPr>
            <a:r>
              <a:rPr lang="en-US" altLang="en-US" sz="22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1800" i="1" dirty="0">
                <a:solidFill>
                  <a:schemeClr val="tx1"/>
                </a:solidFill>
                <a:latin typeface="Verdana" panose="020B0604030504040204" pitchFamily="34" charset="0"/>
                <a:ea typeface="Verdana" panose="020B0604030504040204" pitchFamily="34" charset="0"/>
                <a:cs typeface="Verdana" panose="020B0604030504040204" pitchFamily="34" charset="0"/>
              </a:rPr>
              <a:t>(pregnant, postpartum or breastfeeding person, an infant, or a  child under 5 years old)</a:t>
            </a:r>
            <a:endParaRPr lang="en-US" alt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lnSpc>
                <a:spcPct val="150000"/>
              </a:lnSpc>
              <a:buSzTx/>
              <a:buFont typeface="Arial" panose="020B0604020202020204" pitchFamily="34" charset="0"/>
              <a:buChar char="•"/>
            </a:pPr>
            <a:r>
              <a:rPr lang="en-US"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Meet these income guidelines (or be enrolled in any of the above programs)</a:t>
            </a:r>
          </a:p>
          <a:p>
            <a:endParaRPr lang="en-US" dirty="0"/>
          </a:p>
        </p:txBody>
      </p:sp>
      <p:sp>
        <p:nvSpPr>
          <p:cNvPr id="4" name="Slide Number Placeholder 3"/>
          <p:cNvSpPr>
            <a:spLocks noGrp="1"/>
          </p:cNvSpPr>
          <p:nvPr>
            <p:ph type="sldNum" sz="quarter" idx="10"/>
          </p:nvPr>
        </p:nvSpPr>
        <p:spPr/>
        <p:txBody>
          <a:bodyPr/>
          <a:lstStyle/>
          <a:p>
            <a:fld id="{2D88BE5B-53F0-40DE-9F70-2E6C82AE9759}" type="slidenum">
              <a:rPr lang="en-US" smtClean="0"/>
              <a:t>6</a:t>
            </a:fld>
            <a:endParaRPr lang="en-US"/>
          </a:p>
        </p:txBody>
      </p:sp>
    </p:spTree>
    <p:extLst>
      <p:ext uri="{BB962C8B-B14F-4D97-AF65-F5344CB8AC3E}">
        <p14:creationId xmlns:p14="http://schemas.microsoft.com/office/powerpoint/2010/main" val="351411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WIC serves many of the same families that access OHP, SNAP or TANF. As you can see, some of the enrollment percentages could be higher. What might be one way we can ensure these families are getting connected to services?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Optional Info:</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OHP –</a:t>
            </a:r>
            <a:r>
              <a:rPr lang="en-US" sz="1200" b="0" kern="1200" dirty="0">
                <a:solidFill>
                  <a:schemeClr val="tx1"/>
                </a:solidFill>
                <a:effectLst/>
                <a:latin typeface="+mn-lt"/>
                <a:ea typeface="+mn-ea"/>
                <a:cs typeface="+mn-cs"/>
              </a:rPr>
              <a:t>All of these patient’s are eligible for WIC services. Please refer all your OHP-enrolled pregnant women, infants and children to WIC.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SNAP – </a:t>
            </a:r>
            <a:r>
              <a:rPr lang="en-US" sz="1200" b="0" kern="1200" dirty="0">
                <a:solidFill>
                  <a:schemeClr val="tx1"/>
                </a:solidFill>
                <a:effectLst/>
                <a:latin typeface="+mn-lt"/>
                <a:ea typeface="+mn-ea"/>
                <a:cs typeface="+mn-cs"/>
              </a:rPr>
              <a:t>SNAP and WIC are often thought of the same programs. How WIC and SNAP differ. WIC has…</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dirty="0">
                <a:solidFill>
                  <a:schemeClr val="tx1"/>
                </a:solidFill>
              </a:rPr>
              <a:t>A social history with our participants. We have at least 2 contacts with participants every six months (at least 4 a year).</a:t>
            </a:r>
          </a:p>
          <a:p>
            <a:pPr marL="628650" lvl="1" indent="-171450">
              <a:buFont typeface="Arial" panose="020B0604020202020204" pitchFamily="34" charset="0"/>
              <a:buChar char="•"/>
            </a:pPr>
            <a:r>
              <a:rPr lang="en-US" sz="1200" dirty="0">
                <a:solidFill>
                  <a:schemeClr val="tx1"/>
                </a:solidFill>
              </a:rPr>
              <a:t>A strong emphasis on nutrition education using motivational interviewing</a:t>
            </a:r>
          </a:p>
          <a:p>
            <a:pPr marL="628650" lvl="1" indent="-171450">
              <a:buFont typeface="Arial" panose="020B0604020202020204" pitchFamily="34" charset="0"/>
              <a:buChar char="•"/>
            </a:pPr>
            <a:r>
              <a:rPr lang="en-US" sz="1200" dirty="0">
                <a:solidFill>
                  <a:schemeClr val="tx1"/>
                </a:solidFill>
              </a:rPr>
              <a:t>A prescribed food package that offers specific nutrients for the participant’s needs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TANF</a:t>
            </a:r>
            <a:r>
              <a:rPr lang="en-US" sz="1200" b="0" i="0" kern="1200" dirty="0">
                <a:solidFill>
                  <a:schemeClr val="tx1"/>
                </a:solidFill>
                <a:effectLst/>
                <a:latin typeface="+mn-lt"/>
                <a:ea typeface="+mn-ea"/>
                <a:cs typeface="+mn-cs"/>
              </a:rPr>
              <a:t> stands for Temporary Assistance for Needy Families. The </a:t>
            </a:r>
            <a:r>
              <a:rPr lang="en-US" sz="1200" b="1" i="0" kern="1200" dirty="0">
                <a:solidFill>
                  <a:schemeClr val="tx1"/>
                </a:solidFill>
                <a:effectLst/>
                <a:latin typeface="+mn-lt"/>
                <a:ea typeface="+mn-ea"/>
                <a:cs typeface="+mn-cs"/>
              </a:rPr>
              <a:t>TANF</a:t>
            </a:r>
            <a:r>
              <a:rPr lang="en-US" sz="1200" b="0" i="0" kern="1200" dirty="0">
                <a:solidFill>
                  <a:schemeClr val="tx1"/>
                </a:solidFill>
                <a:effectLst/>
                <a:latin typeface="+mn-lt"/>
                <a:ea typeface="+mn-ea"/>
                <a:cs typeface="+mn-cs"/>
              </a:rPr>
              <a:t> program, which is time limited, assists families with children when the parents or care givers cannot provide for the family's basic needs. </a:t>
            </a:r>
            <a:endParaRPr lang="en-US" i="0" dirty="0"/>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7</a:t>
            </a:fld>
            <a:endParaRPr lang="en-US" dirty="0"/>
          </a:p>
        </p:txBody>
      </p:sp>
    </p:spTree>
    <p:extLst>
      <p:ext uri="{BB962C8B-B14F-4D97-AF65-F5344CB8AC3E}">
        <p14:creationId xmlns:p14="http://schemas.microsoft.com/office/powerpoint/2010/main" val="76295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8</a:t>
            </a:fld>
            <a:endParaRPr lang="en-US"/>
          </a:p>
        </p:txBody>
      </p:sp>
    </p:spTree>
    <p:extLst>
      <p:ext uri="{BB962C8B-B14F-4D97-AF65-F5344CB8AC3E}">
        <p14:creationId xmlns:p14="http://schemas.microsoft.com/office/powerpoint/2010/main" val="2558625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talked about WIC’s reach and who WIC serves, now let’s talk about where WIC clinics and retailers are located.</a:t>
            </a:r>
          </a:p>
          <a:p>
            <a:endParaRPr lang="en-US" dirty="0"/>
          </a:p>
          <a:p>
            <a:r>
              <a:rPr lang="en-US" dirty="0"/>
              <a:t>This map shows WIC clinics (these are the green diamonds) and WIC retailers (blue dots). There are over 100 WIC clinic locations including main clinic sites and WIC satellite clinics (limited hours), and there are over 500 WIC retailers where participants can buy WIC foods. </a:t>
            </a:r>
          </a:p>
          <a:p>
            <a:endParaRPr lang="en-US" dirty="0"/>
          </a:p>
          <a:p>
            <a:r>
              <a:rPr lang="en-US" dirty="0"/>
              <a:t>Note: Pull up the Oregon interactive map and add your zip code to show the locations of WIC clinics, retailers and pharmacies in your area.</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9</a:t>
            </a:fld>
            <a:endParaRPr lang="en-US"/>
          </a:p>
        </p:txBody>
      </p:sp>
    </p:spTree>
    <p:extLst>
      <p:ext uri="{BB962C8B-B14F-4D97-AF65-F5344CB8AC3E}">
        <p14:creationId xmlns:p14="http://schemas.microsoft.com/office/powerpoint/2010/main" val="399192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8B3647B-CAF5-4246-AC95-95BF484A4218}" type="datetimeFigureOut">
              <a:rPr lang="en-US" smtClean="0"/>
              <a:t>7/24/2020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DDBB34-01B5-4995-A84F-058F859406D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9011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18B3647B-CAF5-4246-AC95-95BF484A4218}"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6DDBB34-01B5-4995-A84F-058F859406D2}" type="slidenum">
              <a:rPr lang="en-US" smtClean="0"/>
              <a:pPr/>
              <a:t>‹#›</a:t>
            </a:fld>
            <a:endParaRPr lang="en-US" dirty="0"/>
          </a:p>
        </p:txBody>
      </p:sp>
    </p:spTree>
    <p:extLst>
      <p:ext uri="{BB962C8B-B14F-4D97-AF65-F5344CB8AC3E}">
        <p14:creationId xmlns:p14="http://schemas.microsoft.com/office/powerpoint/2010/main" val="97107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18B3647B-CAF5-4246-AC95-95BF484A4218}" type="datetimeFigureOut">
              <a:rPr lang="en-US" smtClean="0"/>
              <a:pPr/>
              <a:t>7/24/2020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6DDBB34-01B5-4995-A84F-058F859406D2}" type="slidenum">
              <a:rPr lang="en-US" smtClean="0"/>
              <a:pPr/>
              <a:t>‹#›</a:t>
            </a:fld>
            <a:endParaRPr lang="en-US" dirty="0"/>
          </a:p>
        </p:txBody>
      </p:sp>
    </p:spTree>
    <p:extLst>
      <p:ext uri="{BB962C8B-B14F-4D97-AF65-F5344CB8AC3E}">
        <p14:creationId xmlns:p14="http://schemas.microsoft.com/office/powerpoint/2010/main" val="176268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sz="half" idx="1"/>
          </p:nvPr>
        </p:nvSpPr>
        <p:spPr>
          <a:xfrm>
            <a:off x="609600" y="1719263"/>
            <a:ext cx="5384800" cy="44116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6197600" y="1719263"/>
            <a:ext cx="5384800" cy="4411662"/>
          </a:xfrm>
        </p:spPr>
        <p:txBody>
          <a:bodyPr>
            <a:normAutofit/>
          </a:bodyPr>
          <a:lstStyle/>
          <a:p>
            <a:pPr lvl="0"/>
            <a:endParaRPr lang="en-US" noProof="0" dirty="0"/>
          </a:p>
        </p:txBody>
      </p:sp>
      <p:sp>
        <p:nvSpPr>
          <p:cNvPr id="5" name="Date Placeholder 4"/>
          <p:cNvSpPr>
            <a:spLocks noGrp="1"/>
          </p:cNvSpPr>
          <p:nvPr>
            <p:ph type="dt" sz="half" idx="10"/>
          </p:nvPr>
        </p:nvSpPr>
        <p:spPr>
          <a:xfrm>
            <a:off x="609600" y="6248400"/>
            <a:ext cx="2844800" cy="457200"/>
          </a:xfrm>
        </p:spPr>
        <p:txBody>
          <a:bodyPr/>
          <a:lstStyle>
            <a:lvl1pPr>
              <a:defRPr>
                <a:solidFill>
                  <a:schemeClr val="tx1"/>
                </a:solidFill>
              </a:defRPr>
            </a:lvl1pPr>
          </a:lstStyle>
          <a:p>
            <a:pPr>
              <a:defRPr/>
            </a:pPr>
            <a:endParaRPr lang="en-US" altLang="en-US" dirty="0"/>
          </a:p>
        </p:txBody>
      </p:sp>
      <p:sp>
        <p:nvSpPr>
          <p:cNvPr id="6" name="Footer Placeholder 5"/>
          <p:cNvSpPr>
            <a:spLocks noGrp="1"/>
          </p:cNvSpPr>
          <p:nvPr>
            <p:ph type="ftr" sz="quarter" idx="11"/>
          </p:nvPr>
        </p:nvSpPr>
        <p:spPr>
          <a:xfrm>
            <a:off x="4165600" y="6248400"/>
            <a:ext cx="3860800" cy="457200"/>
          </a:xfrm>
        </p:spPr>
        <p:txBody>
          <a:bodyPr/>
          <a:lstStyle>
            <a:lvl1pPr>
              <a:defRPr>
                <a:solidFill>
                  <a:schemeClr val="tx1"/>
                </a:solidFill>
              </a:defRPr>
            </a:lvl1pPr>
          </a:lstStyle>
          <a:p>
            <a:pPr>
              <a:defRPr/>
            </a:pPr>
            <a:endParaRPr lang="en-US" altLang="en-US" dirty="0"/>
          </a:p>
        </p:txBody>
      </p:sp>
      <p:sp>
        <p:nvSpPr>
          <p:cNvPr id="7" name="Slide Number Placeholder 6"/>
          <p:cNvSpPr>
            <a:spLocks noGrp="1"/>
          </p:cNvSpPr>
          <p:nvPr>
            <p:ph type="sldNum" sz="quarter" idx="12"/>
          </p:nvPr>
        </p:nvSpPr>
        <p:spPr>
          <a:xfrm>
            <a:off x="8737600" y="6248400"/>
            <a:ext cx="2844800" cy="457200"/>
          </a:xfrm>
        </p:spPr>
        <p:txBody>
          <a:bodyPr/>
          <a:lstStyle>
            <a:lvl1pPr>
              <a:defRPr smtClean="0">
                <a:solidFill>
                  <a:schemeClr val="tx1"/>
                </a:solidFill>
              </a:defRPr>
            </a:lvl1pPr>
          </a:lstStyle>
          <a:p>
            <a:pPr>
              <a:defRPr/>
            </a:pPr>
            <a:fld id="{F849EAB0-117A-41E6-BA21-9B771DA06991}" type="slidenum">
              <a:rPr lang="en-US" altLang="en-US" smtClean="0"/>
              <a:pPr>
                <a:defRPr/>
              </a:pPr>
              <a:t>‹#›</a:t>
            </a:fld>
            <a:endParaRPr lang="en-US" altLang="en-US" dirty="0"/>
          </a:p>
        </p:txBody>
      </p:sp>
    </p:spTree>
    <p:extLst>
      <p:ext uri="{BB962C8B-B14F-4D97-AF65-F5344CB8AC3E}">
        <p14:creationId xmlns:p14="http://schemas.microsoft.com/office/powerpoint/2010/main" val="223032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3647B-CAF5-4246-AC95-95BF484A4218}"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21996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B3647B-CAF5-4246-AC95-95BF484A4218}"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DBB34-01B5-4995-A84F-058F859406D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42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B3647B-CAF5-4246-AC95-95BF484A4218}"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268193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B3647B-CAF5-4246-AC95-95BF484A4218}" type="datetimeFigureOut">
              <a:rPr lang="en-US" smtClean="0"/>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422441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B3647B-CAF5-4246-AC95-95BF484A4218}"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405639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3647B-CAF5-4246-AC95-95BF484A4218}"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49039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18B3647B-CAF5-4246-AC95-95BF484A4218}"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6DDBB34-01B5-4995-A84F-058F859406D2}" type="slidenum">
              <a:rPr lang="en-US" smtClean="0"/>
              <a:pPr/>
              <a:t>‹#›</a:t>
            </a:fld>
            <a:endParaRPr lang="en-US" dirty="0"/>
          </a:p>
        </p:txBody>
      </p:sp>
    </p:spTree>
    <p:extLst>
      <p:ext uri="{BB962C8B-B14F-4D97-AF65-F5344CB8AC3E}">
        <p14:creationId xmlns:p14="http://schemas.microsoft.com/office/powerpoint/2010/main" val="113372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18B3647B-CAF5-4246-AC95-95BF484A4218}"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6DDBB34-01B5-4995-A84F-058F859406D2}" type="slidenum">
              <a:rPr lang="en-US" smtClean="0"/>
              <a:pPr/>
              <a:t>‹#›</a:t>
            </a:fld>
            <a:endParaRPr lang="en-US" dirty="0"/>
          </a:p>
        </p:txBody>
      </p:sp>
    </p:spTree>
    <p:extLst>
      <p:ext uri="{BB962C8B-B14F-4D97-AF65-F5344CB8AC3E}">
        <p14:creationId xmlns:p14="http://schemas.microsoft.com/office/powerpoint/2010/main" val="124290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8B3647B-CAF5-4246-AC95-95BF484A4218}" type="datetimeFigureOut">
              <a:rPr lang="en-US" smtClean="0"/>
              <a:pPr/>
              <a:t>7/24/2020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E6DDBB34-01B5-4995-A84F-058F859406D2}" type="slidenum">
              <a:rPr lang="en-US" smtClean="0"/>
              <a:pPr/>
              <a:t>‹#›</a:t>
            </a:fld>
            <a:endParaRPr lang="en-US" dirty="0"/>
          </a:p>
        </p:txBody>
      </p:sp>
    </p:spTree>
    <p:extLst>
      <p:ext uri="{BB962C8B-B14F-4D97-AF65-F5344CB8AC3E}">
        <p14:creationId xmlns:p14="http://schemas.microsoft.com/office/powerpoint/2010/main" val="2605377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jpe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0.xml"/><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9.pn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8.jp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7.jpeg"/><Relationship Id="rId5" Type="http://schemas.openxmlformats.org/officeDocument/2006/relationships/image" Target="../media/image56.jpg"/><Relationship Id="rId4" Type="http://schemas.openxmlformats.org/officeDocument/2006/relationships/image" Target="../media/image55.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hyperlink" Target="https://geo.maps.arcgis.com/apps/webappviewer/index.html?id=6781742aa6064764830c44394eeb8ec8"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49">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2C369F-04BA-4C6E-A3FD-EDB2DBAA3A29}"/>
              </a:ext>
            </a:extLst>
          </p:cNvPr>
          <p:cNvSpPr>
            <a:spLocks noGrp="1"/>
          </p:cNvSpPr>
          <p:nvPr>
            <p:ph type="ctrTitle"/>
          </p:nvPr>
        </p:nvSpPr>
        <p:spPr>
          <a:xfrm>
            <a:off x="8195138" y="857675"/>
            <a:ext cx="3113366" cy="2571323"/>
          </a:xfrm>
        </p:spPr>
        <p:txBody>
          <a:bodyPr>
            <a:normAutofit/>
          </a:bodyPr>
          <a:lstStyle/>
          <a:p>
            <a:r>
              <a:rPr lang="en-US" sz="3600" dirty="0">
                <a:latin typeface="Verdana" panose="020B0604030504040204" pitchFamily="34" charset="0"/>
                <a:ea typeface="Verdana" panose="020B0604030504040204" pitchFamily="34" charset="0"/>
              </a:rPr>
              <a:t>Oregon </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WIC program</a:t>
            </a:r>
          </a:p>
        </p:txBody>
      </p:sp>
      <p:sp>
        <p:nvSpPr>
          <p:cNvPr id="3" name="Subtitle 2">
            <a:extLst>
              <a:ext uri="{FF2B5EF4-FFF2-40B4-BE49-F238E27FC236}">
                <a16:creationId xmlns:a16="http://schemas.microsoft.com/office/drawing/2014/main" id="{771EF223-4829-49B2-B088-5C174538B66D}"/>
              </a:ext>
            </a:extLst>
          </p:cNvPr>
          <p:cNvSpPr>
            <a:spLocks noGrp="1"/>
          </p:cNvSpPr>
          <p:nvPr>
            <p:ph type="subTitle" idx="1"/>
          </p:nvPr>
        </p:nvSpPr>
        <p:spPr>
          <a:xfrm>
            <a:off x="8210328" y="4541697"/>
            <a:ext cx="3082986" cy="1543422"/>
          </a:xfrm>
        </p:spPr>
        <p:txBody>
          <a:bodyPr>
            <a:normAutofit/>
          </a:bodyPr>
          <a:lstStyle/>
          <a:p>
            <a:r>
              <a:rPr lang="en-US" sz="2800" dirty="0">
                <a:latin typeface="Arial" panose="020B0604020202020204" pitchFamily="34" charset="0"/>
                <a:cs typeface="Arial" panose="020B0604020202020204" pitchFamily="34" charset="0"/>
              </a:rPr>
              <a:t>Name, title, date</a:t>
            </a:r>
          </a:p>
          <a:p>
            <a:r>
              <a:rPr lang="en-US" sz="2800" dirty="0">
                <a:latin typeface="Arial" panose="020B0604020202020204" pitchFamily="34" charset="0"/>
                <a:cs typeface="Arial" panose="020B0604020202020204" pitchFamily="34" charset="0"/>
              </a:rPr>
              <a:t>2020</a:t>
            </a:r>
          </a:p>
        </p:txBody>
      </p:sp>
      <p:pic>
        <p:nvPicPr>
          <p:cNvPr id="4" name="Picture 3">
            <a:extLst>
              <a:ext uri="{FF2B5EF4-FFF2-40B4-BE49-F238E27FC236}">
                <a16:creationId xmlns:a16="http://schemas.microsoft.com/office/drawing/2014/main" id="{755BB8D5-735A-4E2C-B867-E0F1ED9084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9754" y="258440"/>
            <a:ext cx="7494218" cy="6369434"/>
          </a:xfrm>
          <a:prstGeom prst="rect">
            <a:avLst/>
          </a:prstGeom>
        </p:spPr>
      </p:pic>
    </p:spTree>
    <p:extLst>
      <p:ext uri="{BB962C8B-B14F-4D97-AF65-F5344CB8AC3E}">
        <p14:creationId xmlns:p14="http://schemas.microsoft.com/office/powerpoint/2010/main" val="222348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0433" y="565573"/>
            <a:ext cx="10286052" cy="5734474"/>
          </a:xfrm>
          <a:prstGeom prst="rect">
            <a:avLst/>
          </a:prstGeom>
        </p:spPr>
      </p:pic>
    </p:spTree>
    <p:custDataLst>
      <p:tags r:id="rId1"/>
    </p:custDataLst>
    <p:extLst>
      <p:ext uri="{BB962C8B-B14F-4D97-AF65-F5344CB8AC3E}">
        <p14:creationId xmlns:p14="http://schemas.microsoft.com/office/powerpoint/2010/main" val="156180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BA19C0E-5034-4062-B8BA-9962C13EC687}"/>
              </a:ext>
            </a:extLst>
          </p:cNvPr>
          <p:cNvSpPr>
            <a:spLocks noGrp="1" noChangeArrowheads="1"/>
          </p:cNvSpPr>
          <p:nvPr>
            <p:ph type="title"/>
          </p:nvPr>
        </p:nvSpPr>
        <p:spPr>
          <a:xfrm>
            <a:off x="7094347" y="725487"/>
            <a:ext cx="5178425" cy="773113"/>
          </a:xfrm>
        </p:spPr>
        <p:txBody>
          <a:bodyPr>
            <a:normAutofit/>
          </a:bodyPr>
          <a:lstStyle/>
          <a:p>
            <a:pPr eaLnBrk="1" hangingPunct="1">
              <a:defRPr/>
            </a:pPr>
            <a:r>
              <a:rPr lang="en-US" altLang="en-US" b="1" dirty="0">
                <a:latin typeface="Verdana" panose="020B0604030504040204" pitchFamily="34" charset="0"/>
                <a:ea typeface="Verdana" panose="020B0604030504040204" pitchFamily="34" charset="0"/>
                <a:cs typeface="Verdana" panose="020B0604030504040204" pitchFamily="34" charset="0"/>
              </a:rPr>
              <a:t>WIC Services</a:t>
            </a:r>
          </a:p>
        </p:txBody>
      </p:sp>
      <p:sp>
        <p:nvSpPr>
          <p:cNvPr id="4" name="Text Placeholder 3">
            <a:extLst>
              <a:ext uri="{FF2B5EF4-FFF2-40B4-BE49-F238E27FC236}">
                <a16:creationId xmlns:a16="http://schemas.microsoft.com/office/drawing/2014/main" id="{FDD3F1A6-262A-4615-94FE-30695E74DB9D}"/>
              </a:ext>
            </a:extLst>
          </p:cNvPr>
          <p:cNvSpPr>
            <a:spLocks noGrp="1"/>
          </p:cNvSpPr>
          <p:nvPr>
            <p:ph type="body" sz="half" idx="2"/>
          </p:nvPr>
        </p:nvSpPr>
        <p:spPr>
          <a:xfrm>
            <a:off x="8128001" y="1600200"/>
            <a:ext cx="2843212" cy="3759200"/>
          </a:xfrm>
        </p:spPr>
        <p:txBody>
          <a:bodyPr/>
          <a:lstStyle/>
          <a:p>
            <a:pPr eaLnBrk="1" hangingPunct="1">
              <a:defRPr/>
            </a:pPr>
            <a:endParaRPr lang="en-US" dirty="0"/>
          </a:p>
          <a:p>
            <a:pPr eaLnBrk="1" hangingPunct="1">
              <a:defRPr/>
            </a:pPr>
            <a:endParaRPr lang="en-US" dirty="0"/>
          </a:p>
        </p:txBody>
      </p:sp>
      <p:sp>
        <p:nvSpPr>
          <p:cNvPr id="6" name="Rectangle 5">
            <a:extLst>
              <a:ext uri="{FF2B5EF4-FFF2-40B4-BE49-F238E27FC236}">
                <a16:creationId xmlns:a16="http://schemas.microsoft.com/office/drawing/2014/main" id="{022A716F-C689-47E7-BFC2-3C043E3FF6DB}"/>
              </a:ext>
            </a:extLst>
          </p:cNvPr>
          <p:cNvSpPr/>
          <p:nvPr/>
        </p:nvSpPr>
        <p:spPr>
          <a:xfrm>
            <a:off x="7108809" y="1780070"/>
            <a:ext cx="4496436" cy="4051815"/>
          </a:xfrm>
          <a:prstGeom prst="rect">
            <a:avLst/>
          </a:prstGeom>
        </p:spPr>
        <p:txBody>
          <a:bodyPr wrap="square">
            <a:spAutoFit/>
          </a:bodyPr>
          <a:lstStyle/>
          <a:p>
            <a:pPr marL="285664" indent="-285664">
              <a:buFont typeface="Arial" panose="020B0604020202020204" pitchFamily="34" charset="0"/>
              <a:buChar char="•"/>
              <a:defRPr/>
            </a:pPr>
            <a:r>
              <a:rPr lang="en-US" sz="3300" dirty="0">
                <a:latin typeface="Arial" panose="020B0604020202020204" pitchFamily="34" charset="0"/>
                <a:ea typeface="Verdana" panose="020B0604030504040204" pitchFamily="34" charset="0"/>
                <a:cs typeface="Arial" panose="020B0604020202020204" pitchFamily="34" charset="0"/>
              </a:rPr>
              <a:t>Health and growth screening</a:t>
            </a:r>
          </a:p>
          <a:p>
            <a:pPr marL="285664" indent="-285664">
              <a:buFont typeface="Arial" panose="020B0604020202020204" pitchFamily="34" charset="0"/>
              <a:buChar char="•"/>
              <a:defRPr/>
            </a:pPr>
            <a:r>
              <a:rPr lang="en-US" sz="3300" dirty="0">
                <a:latin typeface="Arial" panose="020B0604020202020204" pitchFamily="34" charset="0"/>
                <a:ea typeface="Verdana" panose="020B0604030504040204" pitchFamily="34" charset="0"/>
                <a:cs typeface="Arial" panose="020B0604020202020204" pitchFamily="34" charset="0"/>
              </a:rPr>
              <a:t>Nutrition education</a:t>
            </a:r>
          </a:p>
          <a:p>
            <a:pPr marL="285664" indent="-285664">
              <a:buFont typeface="Arial" panose="020B0604020202020204" pitchFamily="34" charset="0"/>
              <a:buChar char="•"/>
              <a:defRPr/>
            </a:pPr>
            <a:r>
              <a:rPr lang="en-US" sz="3300" dirty="0">
                <a:latin typeface="Arial" panose="020B0604020202020204" pitchFamily="34" charset="0"/>
                <a:ea typeface="Verdana" panose="020B0604030504040204" pitchFamily="34" charset="0"/>
                <a:cs typeface="Arial" panose="020B0604020202020204" pitchFamily="34" charset="0"/>
              </a:rPr>
              <a:t>Community referrals</a:t>
            </a:r>
          </a:p>
          <a:p>
            <a:pPr marL="285664" indent="-285664">
              <a:buFont typeface="Arial" panose="020B0604020202020204" pitchFamily="34" charset="0"/>
              <a:buChar char="•"/>
              <a:defRPr/>
            </a:pPr>
            <a:r>
              <a:rPr lang="en-US" sz="3300" dirty="0">
                <a:latin typeface="Arial" panose="020B0604020202020204" pitchFamily="34" charset="0"/>
                <a:ea typeface="Verdana" panose="020B0604030504040204" pitchFamily="34" charset="0"/>
                <a:cs typeface="Arial" panose="020B0604020202020204" pitchFamily="34" charset="0"/>
              </a:rPr>
              <a:t>Breastfeeding support</a:t>
            </a:r>
          </a:p>
          <a:p>
            <a:pPr marL="285664" indent="-285664">
              <a:buFont typeface="Arial" panose="020B0604020202020204" pitchFamily="34" charset="0"/>
              <a:buChar char="•"/>
              <a:defRPr/>
            </a:pPr>
            <a:r>
              <a:rPr lang="en-US" sz="3300" dirty="0">
                <a:latin typeface="Arial" panose="020B0604020202020204" pitchFamily="34" charset="0"/>
                <a:ea typeface="Verdana" panose="020B0604030504040204" pitchFamily="34" charset="0"/>
                <a:cs typeface="Arial" panose="020B0604020202020204" pitchFamily="34" charset="0"/>
              </a:rPr>
              <a:t>Healthy food</a:t>
            </a:r>
          </a:p>
          <a:p>
            <a:pPr>
              <a:lnSpc>
                <a:spcPct val="150000"/>
              </a:lnSpc>
              <a:defRPr/>
            </a:pPr>
            <a:endParaRPr lang="en-US" sz="2000" dirty="0">
              <a:latin typeface="Arial" panose="020B0604020202020204" pitchFamily="34" charset="0"/>
              <a:cs typeface="Arial" panose="020B0604020202020204" pitchFamily="34" charset="0"/>
            </a:endParaRPr>
          </a:p>
        </p:txBody>
      </p:sp>
      <p:pic>
        <p:nvPicPr>
          <p:cNvPr id="13317" name="Picture 7" descr="A group of people looking at a computer&#10;&#10;Description generated with very high confidence">
            <a:extLst>
              <a:ext uri="{FF2B5EF4-FFF2-40B4-BE49-F238E27FC236}">
                <a16:creationId xmlns:a16="http://schemas.microsoft.com/office/drawing/2014/main" id="{6A0A9DE7-8688-4394-A01D-86F9C3081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5"/>
          <a:stretch>
            <a:fillRect/>
          </a:stretch>
        </p:blipFill>
        <p:spPr bwMode="auto">
          <a:xfrm>
            <a:off x="600500" y="3688216"/>
            <a:ext cx="2870913" cy="271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a:extLst>
              <a:ext uri="{FF2B5EF4-FFF2-40B4-BE49-F238E27FC236}">
                <a16:creationId xmlns:a16="http://schemas.microsoft.com/office/drawing/2014/main" id="{EA6942CE-EC6A-4C06-8259-708E06647F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6691" y="630197"/>
            <a:ext cx="2316153" cy="347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0">
            <a:extLst>
              <a:ext uri="{FF2B5EF4-FFF2-40B4-BE49-F238E27FC236}">
                <a16:creationId xmlns:a16="http://schemas.microsoft.com/office/drawing/2014/main" id="{ED8BAF1F-27E6-4034-BA20-0F9172F246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8873" y="4318412"/>
            <a:ext cx="3128014"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C2699EC-62E4-44C7-8BF1-F03D573B8C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56" y="630197"/>
            <a:ext cx="3128014" cy="2630034"/>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5A7E-6C2B-41AA-BF96-24C5428405A0}"/>
              </a:ext>
            </a:extLst>
          </p:cNvPr>
          <p:cNvSpPr>
            <a:spLocks noGrp="1"/>
          </p:cNvSpPr>
          <p:nvPr>
            <p:ph type="title"/>
          </p:nvPr>
        </p:nvSpPr>
        <p:spPr>
          <a:xfrm>
            <a:off x="782447" y="642551"/>
            <a:ext cx="4356185" cy="1356360"/>
          </a:xfrm>
        </p:spPr>
        <p:txBody>
          <a:bodyPr>
            <a:normAutofit fontScale="90000"/>
          </a:bodyPr>
          <a:lstStyle/>
          <a:p>
            <a:r>
              <a:rPr lang="en-US" b="1" dirty="0">
                <a:latin typeface="Verdana" panose="020B0604030504040204" pitchFamily="34" charset="0"/>
                <a:ea typeface="Verdana" panose="020B0604030504040204" pitchFamily="34" charset="0"/>
              </a:rPr>
              <a:t>What happens in a WIC visit?</a:t>
            </a:r>
          </a:p>
        </p:txBody>
      </p:sp>
      <p:pic>
        <p:nvPicPr>
          <p:cNvPr id="4" name="Content Placeholder 5">
            <a:extLst>
              <a:ext uri="{FF2B5EF4-FFF2-40B4-BE49-F238E27FC236}">
                <a16:creationId xmlns:a16="http://schemas.microsoft.com/office/drawing/2014/main" id="{ACB803F0-94A8-4F4B-AACC-03403753878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96604" y="2435479"/>
            <a:ext cx="4356185" cy="3779970"/>
          </a:xfrm>
          <a:prstGeom prst="rect">
            <a:avLst/>
          </a:prstGeom>
        </p:spPr>
      </p:pic>
      <p:pic>
        <p:nvPicPr>
          <p:cNvPr id="6" name="Content Placeholder 4">
            <a:extLst>
              <a:ext uri="{FF2B5EF4-FFF2-40B4-BE49-F238E27FC236}">
                <a16:creationId xmlns:a16="http://schemas.microsoft.com/office/drawing/2014/main" id="{1B89DE27-C928-4467-8E49-BA5DEFFF81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40811" y="609600"/>
            <a:ext cx="3054585" cy="2615843"/>
          </a:xfrm>
          <a:prstGeom prst="rect">
            <a:avLst/>
          </a:prstGeom>
        </p:spPr>
      </p:pic>
      <p:pic>
        <p:nvPicPr>
          <p:cNvPr id="7" name="Picture 6">
            <a:extLst>
              <a:ext uri="{FF2B5EF4-FFF2-40B4-BE49-F238E27FC236}">
                <a16:creationId xmlns:a16="http://schemas.microsoft.com/office/drawing/2014/main" id="{C9E05C16-5A49-40D8-936E-23F4B8117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704" y="3429000"/>
            <a:ext cx="4253527" cy="2757782"/>
          </a:xfrm>
          <a:prstGeom prst="rect">
            <a:avLst/>
          </a:prstGeom>
        </p:spPr>
      </p:pic>
      <p:pic>
        <p:nvPicPr>
          <p:cNvPr id="8" name="Picture 7">
            <a:extLst>
              <a:ext uri="{FF2B5EF4-FFF2-40B4-BE49-F238E27FC236}">
                <a16:creationId xmlns:a16="http://schemas.microsoft.com/office/drawing/2014/main" id="{FA27FA90-79AC-4870-841E-D7415DC0E4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2704" y="1286847"/>
            <a:ext cx="2714035" cy="1938596"/>
          </a:xfrm>
          <a:prstGeom prst="rect">
            <a:avLst/>
          </a:prstGeom>
        </p:spPr>
      </p:pic>
    </p:spTree>
    <p:extLst>
      <p:ext uri="{BB962C8B-B14F-4D97-AF65-F5344CB8AC3E}">
        <p14:creationId xmlns:p14="http://schemas.microsoft.com/office/powerpoint/2010/main" val="33915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7403308" y="1786682"/>
            <a:ext cx="4123732" cy="4039498"/>
          </a:xfrm>
        </p:spPr>
        <p:txBody>
          <a:bodyPr>
            <a:normAutofit/>
          </a:bodyPr>
          <a:lstStyle/>
          <a:p>
            <a:pPr eaLnBrk="1" hangingPunct="1">
              <a:lnSpc>
                <a:spcPct val="100000"/>
              </a:lnSpc>
              <a:spcBef>
                <a:spcPct val="50000"/>
              </a:spcBef>
              <a:buFont typeface="Arial" panose="020B0604020202020204" pitchFamily="34" charset="0"/>
              <a:buChar char="•"/>
            </a:pPr>
            <a:r>
              <a:rPr lang="en-US" altLang="en-US" sz="3600" dirty="0">
                <a:solidFill>
                  <a:schemeClr val="tx1"/>
                </a:solidFill>
                <a:latin typeface="Arial" panose="020B0604020202020204" pitchFamily="34" charset="0"/>
                <a:ea typeface="Verdana" panose="020B0604030504040204" pitchFamily="34" charset="0"/>
                <a:cs typeface="Arial" panose="020B0604020202020204" pitchFamily="34" charset="0"/>
              </a:rPr>
              <a:t>Take height and weight</a:t>
            </a:r>
          </a:p>
          <a:p>
            <a:pPr eaLnBrk="1" hangingPunct="1">
              <a:lnSpc>
                <a:spcPct val="100000"/>
              </a:lnSpc>
              <a:spcBef>
                <a:spcPct val="50000"/>
              </a:spcBef>
              <a:buFont typeface="Arial" panose="020B0604020202020204" pitchFamily="34" charset="0"/>
              <a:buChar char="•"/>
            </a:pPr>
            <a:r>
              <a:rPr lang="en-US" altLang="en-US" sz="3600" dirty="0">
                <a:solidFill>
                  <a:schemeClr val="tx1"/>
                </a:solidFill>
                <a:latin typeface="Arial" panose="020B0604020202020204" pitchFamily="34" charset="0"/>
                <a:ea typeface="Verdana" panose="020B0604030504040204" pitchFamily="34" charset="0"/>
                <a:cs typeface="Arial" panose="020B0604020202020204" pitchFamily="34" charset="0"/>
              </a:rPr>
              <a:t>Assess iron levels</a:t>
            </a:r>
          </a:p>
          <a:p>
            <a:pPr eaLnBrk="1" hangingPunct="1">
              <a:lnSpc>
                <a:spcPct val="100000"/>
              </a:lnSpc>
              <a:spcBef>
                <a:spcPct val="50000"/>
              </a:spcBef>
              <a:buFont typeface="Arial" panose="020B0604020202020204" pitchFamily="34" charset="0"/>
              <a:buChar char="•"/>
            </a:pPr>
            <a:r>
              <a:rPr lang="en-US" altLang="en-US" sz="3600" dirty="0">
                <a:solidFill>
                  <a:schemeClr val="tx1"/>
                </a:solidFill>
                <a:latin typeface="Arial" panose="020B0604020202020204" pitchFamily="34" charset="0"/>
                <a:ea typeface="Verdana" panose="020B0604030504040204" pitchFamily="34" charset="0"/>
                <a:cs typeface="Arial" panose="020B0604020202020204" pitchFamily="34" charset="0"/>
              </a:rPr>
              <a:t>Measure head circumference for infants</a:t>
            </a:r>
          </a:p>
        </p:txBody>
      </p:sp>
      <p:pic>
        <p:nvPicPr>
          <p:cNvPr id="8" name="Picture 7">
            <a:extLst>
              <a:ext uri="{FF2B5EF4-FFF2-40B4-BE49-F238E27FC236}">
                <a16:creationId xmlns:a16="http://schemas.microsoft.com/office/drawing/2014/main" id="{0FD0B3BF-A800-410F-B196-70EB7A4BD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60" y="1786682"/>
            <a:ext cx="2993727" cy="4490589"/>
          </a:xfrm>
          <a:prstGeom prst="rect">
            <a:avLst/>
          </a:prstGeom>
        </p:spPr>
      </p:pic>
      <p:sp>
        <p:nvSpPr>
          <p:cNvPr id="9" name="Rectangle 8">
            <a:extLst>
              <a:ext uri="{FF2B5EF4-FFF2-40B4-BE49-F238E27FC236}">
                <a16:creationId xmlns:a16="http://schemas.microsoft.com/office/drawing/2014/main" id="{5E21C85D-DA50-4CDE-B1B2-642C6AF117C6}"/>
              </a:ext>
            </a:extLst>
          </p:cNvPr>
          <p:cNvSpPr/>
          <p:nvPr/>
        </p:nvSpPr>
        <p:spPr>
          <a:xfrm>
            <a:off x="565570" y="712549"/>
            <a:ext cx="10268930" cy="707886"/>
          </a:xfrm>
          <a:prstGeom prst="rect">
            <a:avLst/>
          </a:prstGeom>
        </p:spPr>
        <p:txBody>
          <a:bodyPr wrap="square">
            <a:spAutoFit/>
          </a:bodyPr>
          <a:lstStyle/>
          <a:p>
            <a:r>
              <a:rPr lang="en-US" altLang="en-US" sz="4000" b="1" dirty="0">
                <a:latin typeface="Verdana" panose="020B0604030504040204" pitchFamily="34" charset="0"/>
                <a:ea typeface="Verdana" panose="020B0604030504040204" pitchFamily="34" charset="0"/>
                <a:cs typeface="Verdana" panose="020B0604030504040204" pitchFamily="34" charset="0"/>
              </a:rPr>
              <a:t>Health and growth screening</a:t>
            </a:r>
            <a:endParaRPr lang="en-US" sz="4000" b="1" dirty="0"/>
          </a:p>
        </p:txBody>
      </p:sp>
      <p:pic>
        <p:nvPicPr>
          <p:cNvPr id="11" name="Picture 10">
            <a:extLst>
              <a:ext uri="{FF2B5EF4-FFF2-40B4-BE49-F238E27FC236}">
                <a16:creationId xmlns:a16="http://schemas.microsoft.com/office/drawing/2014/main" id="{02BEC897-ED93-4224-94D3-941F0CC6BB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2" y="4193201"/>
            <a:ext cx="3120390" cy="2084070"/>
          </a:xfrm>
          <a:prstGeom prst="rect">
            <a:avLst/>
          </a:prstGeom>
        </p:spPr>
      </p:pic>
      <p:pic>
        <p:nvPicPr>
          <p:cNvPr id="13" name="Picture 12">
            <a:extLst>
              <a:ext uri="{FF2B5EF4-FFF2-40B4-BE49-F238E27FC236}">
                <a16:creationId xmlns:a16="http://schemas.microsoft.com/office/drawing/2014/main" id="{CDC875AC-BBDE-4B19-A46F-373E881CBB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0802" y="1786682"/>
            <a:ext cx="3120390" cy="2183130"/>
          </a:xfrm>
          <a:prstGeom prst="rect">
            <a:avLst/>
          </a:prstGeom>
        </p:spPr>
      </p:pic>
    </p:spTree>
    <p:custDataLst>
      <p:tags r:id="rId1"/>
    </p:custDataLst>
    <p:extLst>
      <p:ext uri="{BB962C8B-B14F-4D97-AF65-F5344CB8AC3E}">
        <p14:creationId xmlns:p14="http://schemas.microsoft.com/office/powerpoint/2010/main" val="69343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B221CDE-5758-4F8A-8E5E-597B1D5A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811480FC-7901-40F2-8538-739D6CD4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D45BCBED-A6B8-49F8-966E-3424F39CB8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9C0F59F-DC5D-462A-AB06-62D2AE328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47" name="Rectangle 46">
            <a:extLst>
              <a:ext uri="{FF2B5EF4-FFF2-40B4-BE49-F238E27FC236}">
                <a16:creationId xmlns:a16="http://schemas.microsoft.com/office/drawing/2014/main" id="{E8DD0C10-921D-4533-A49D-40958AB9B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a:extLst>
              <a:ext uri="{FF2B5EF4-FFF2-40B4-BE49-F238E27FC236}">
                <a16:creationId xmlns:a16="http://schemas.microsoft.com/office/drawing/2014/main" id="{8BB22A5E-8921-4739-9858-912FEFFBCD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AB2C35D-76CC-41BD-B018-F01ED34FF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8AF862A3-FFC3-466F-9D62-9B3B5D5F4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48" y="744836"/>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691A45C-6790-497D-A47F-FC34A52CD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371" y="4066796"/>
            <a:ext cx="2157385" cy="206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3F10D1D-950C-437D-8574-08D878A14E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4815" y="3249974"/>
            <a:ext cx="4027002" cy="2877940"/>
          </a:xfrm>
          <a:prstGeom prst="rect">
            <a:avLst/>
          </a:prstGeom>
        </p:spPr>
      </p:pic>
      <p:pic>
        <p:nvPicPr>
          <p:cNvPr id="4" name="Picture 3">
            <a:extLst>
              <a:ext uri="{FF2B5EF4-FFF2-40B4-BE49-F238E27FC236}">
                <a16:creationId xmlns:a16="http://schemas.microsoft.com/office/drawing/2014/main" id="{69B786D0-29A3-43D5-A9E3-1CFE607B07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
          <a:stretch/>
        </p:blipFill>
        <p:spPr>
          <a:xfrm>
            <a:off x="721369" y="744836"/>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pic>
        <p:nvPicPr>
          <p:cNvPr id="7" name="Picture 6" descr="A picture containing person, indoor, sport&#10;&#10;Description generated with very high confidence">
            <a:extLst>
              <a:ext uri="{FF2B5EF4-FFF2-40B4-BE49-F238E27FC236}">
                <a16:creationId xmlns:a16="http://schemas.microsoft.com/office/drawing/2014/main" id="{D3974709-BA48-45EE-8929-4D7C292597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21371" y="4066796"/>
            <a:ext cx="2157385" cy="2061118"/>
          </a:xfrm>
          <a:prstGeom prst="rect">
            <a:avLst/>
          </a:prstGeom>
        </p:spPr>
      </p:pic>
      <p:sp>
        <p:nvSpPr>
          <p:cNvPr id="5" name="Rectangle 4">
            <a:extLst>
              <a:ext uri="{FF2B5EF4-FFF2-40B4-BE49-F238E27FC236}">
                <a16:creationId xmlns:a16="http://schemas.microsoft.com/office/drawing/2014/main" id="{41E25DEE-ACB9-45DE-8043-7586A730C593}"/>
              </a:ext>
            </a:extLst>
          </p:cNvPr>
          <p:cNvSpPr/>
          <p:nvPr/>
        </p:nvSpPr>
        <p:spPr>
          <a:xfrm>
            <a:off x="7937549" y="1298198"/>
            <a:ext cx="3702848" cy="3170099"/>
          </a:xfrm>
          <a:prstGeom prst="rect">
            <a:avLst/>
          </a:prstGeom>
        </p:spPr>
        <p:txBody>
          <a:bodyPr wrap="square">
            <a:spAutoFit/>
          </a:bodyPr>
          <a:lstStyle/>
          <a:p>
            <a:pPr algn="ctr"/>
            <a:r>
              <a:rPr lang="en-US" sz="4000" dirty="0">
                <a:solidFill>
                  <a:schemeClr val="bg1"/>
                </a:solidFill>
                <a:latin typeface="Arial" panose="020B0604020202020204" pitchFamily="34" charset="0"/>
                <a:cs typeface="Arial" panose="020B0604020202020204" pitchFamily="34" charset="0"/>
              </a:rPr>
              <a:t>Nutrition education        is the cornerstone of WIC </a:t>
            </a:r>
          </a:p>
        </p:txBody>
      </p:sp>
    </p:spTree>
    <p:custDataLst>
      <p:tags r:id="rId1"/>
    </p:custDataLst>
    <p:extLst>
      <p:ext uri="{BB962C8B-B14F-4D97-AF65-F5344CB8AC3E}">
        <p14:creationId xmlns:p14="http://schemas.microsoft.com/office/powerpoint/2010/main" val="242697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5040" y="550990"/>
            <a:ext cx="11718758" cy="838200"/>
          </a:xfrm>
        </p:spPr>
        <p:txBody>
          <a:bodyPr>
            <a:noAutofit/>
          </a:bodyPr>
          <a:lstStyle/>
          <a:p>
            <a:pPr algn="ctr" eaLnBrk="1" hangingPunct="1"/>
            <a:r>
              <a:rPr lang="en-US" altLang="en-US" sz="3200" b="1" dirty="0">
                <a:latin typeface="Verdana" panose="020B0604030504040204" pitchFamily="34" charset="0"/>
                <a:ea typeface="Verdana" panose="020B0604030504040204" pitchFamily="34" charset="0"/>
                <a:cs typeface="Verdana" panose="020B0604030504040204" pitchFamily="34" charset="0"/>
              </a:rPr>
              <a:t>Nutrition-focused counseling by trained staff </a:t>
            </a:r>
          </a:p>
        </p:txBody>
      </p:sp>
      <p:sp>
        <p:nvSpPr>
          <p:cNvPr id="26628" name="Rectangle 4"/>
          <p:cNvSpPr>
            <a:spLocks noChangeArrowheads="1"/>
          </p:cNvSpPr>
          <p:nvPr/>
        </p:nvSpPr>
        <p:spPr bwMode="auto">
          <a:xfrm>
            <a:off x="6095999" y="1782695"/>
            <a:ext cx="5517719"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8CADAE"/>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342900" indent="-342900">
              <a:spcBef>
                <a:spcPct val="0"/>
              </a:spcBef>
              <a:buClrTx/>
              <a:buSzTx/>
              <a:buFont typeface="Arial" panose="020B0604020202020204" pitchFamily="34" charset="0"/>
              <a:buChar char="•"/>
            </a:pPr>
            <a:r>
              <a:rPr lang="en-US" altLang="en-US" sz="3000" dirty="0">
                <a:latin typeface="Arial" panose="020B0604020202020204" pitchFamily="34" charset="0"/>
                <a:ea typeface="Verdana" panose="020B0604030504040204" pitchFamily="34" charset="0"/>
                <a:cs typeface="Arial" panose="020B0604020202020204" pitchFamily="34" charset="0"/>
              </a:rPr>
              <a:t>Talk one-on-one with a trained counselor or dietitian</a:t>
            </a:r>
          </a:p>
          <a:p>
            <a:pPr marL="342900" indent="-342900">
              <a:spcBef>
                <a:spcPct val="0"/>
              </a:spcBef>
              <a:buClrTx/>
              <a:buSzTx/>
              <a:buFont typeface="Arial" panose="020B0604020202020204" pitchFamily="34" charset="0"/>
              <a:buChar char="•"/>
            </a:pPr>
            <a:r>
              <a:rPr lang="en-US" altLang="en-US" sz="3000" dirty="0">
                <a:latin typeface="Arial" panose="020B0604020202020204" pitchFamily="34" charset="0"/>
                <a:ea typeface="Verdana" panose="020B0604030504040204" pitchFamily="34" charset="0"/>
                <a:cs typeface="Arial" panose="020B0604020202020204" pitchFamily="34" charset="0"/>
              </a:rPr>
              <a:t>Staff offer participant-centered ideas to enhance family wellness</a:t>
            </a:r>
          </a:p>
          <a:p>
            <a:pPr marL="342900" indent="-342900" eaLnBrk="1" hangingPunct="1">
              <a:spcBef>
                <a:spcPct val="0"/>
              </a:spcBef>
              <a:buClrTx/>
              <a:buSzTx/>
              <a:buFont typeface="Arial" panose="020B0604020202020204" pitchFamily="34" charset="0"/>
              <a:buChar char="•"/>
            </a:pPr>
            <a:r>
              <a:rPr lang="en-US" altLang="en-US" sz="3000" dirty="0">
                <a:latin typeface="Arial" panose="020B0604020202020204" pitchFamily="34" charset="0"/>
                <a:ea typeface="Verdana" panose="020B0604030504040204" pitchFamily="34" charset="0"/>
                <a:cs typeface="Arial" panose="020B0604020202020204" pitchFamily="34" charset="0"/>
              </a:rPr>
              <a:t>Discuss feeding, eating, parenting or breastfeeding questions</a:t>
            </a:r>
          </a:p>
          <a:p>
            <a:pPr marL="342900" indent="-342900" eaLnBrk="1" hangingPunct="1">
              <a:spcBef>
                <a:spcPct val="0"/>
              </a:spcBef>
              <a:buClrTx/>
              <a:buSzTx/>
              <a:buFont typeface="Arial" panose="020B0604020202020204" pitchFamily="34" charset="0"/>
              <a:buChar char="•"/>
            </a:pPr>
            <a:endParaRPr lang="en-US" altLang="en-US" sz="3200" dirty="0">
              <a:latin typeface="+mn-lt"/>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2EC16106-7AE5-48C7-922A-4009CF537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8" y="1782695"/>
            <a:ext cx="5294313" cy="3536007"/>
          </a:xfrm>
          <a:prstGeom prst="rect">
            <a:avLst/>
          </a:prstGeom>
        </p:spPr>
      </p:pic>
    </p:spTree>
    <p:custDataLst>
      <p:tags r:id="rId1"/>
    </p:custDataLst>
    <p:extLst>
      <p:ext uri="{BB962C8B-B14F-4D97-AF65-F5344CB8AC3E}">
        <p14:creationId xmlns:p14="http://schemas.microsoft.com/office/powerpoint/2010/main" val="293890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B221CDE-5758-4F8A-8E5E-597B1D5A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CC4AC7C4-D5CE-4603-98D5-CCABE64C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57F926-1413-47A2-9C78-95C4805CD6C8}"/>
              </a:ext>
            </a:extLst>
          </p:cNvPr>
          <p:cNvSpPr>
            <a:spLocks noGrp="1"/>
          </p:cNvSpPr>
          <p:nvPr>
            <p:ph type="title"/>
          </p:nvPr>
        </p:nvSpPr>
        <p:spPr>
          <a:xfrm>
            <a:off x="4441783" y="609600"/>
            <a:ext cx="6693061" cy="1356360"/>
          </a:xfrm>
        </p:spPr>
        <p:txBody>
          <a:bodyPr vert="horz" lIns="91440" tIns="45720" rIns="91440" bIns="45720" rtlCol="0" anchor="ctr">
            <a:normAutofit/>
          </a:bodyPr>
          <a:lstStyle/>
          <a:p>
            <a:r>
              <a:rPr lang="en-US" sz="4000" b="1" dirty="0">
                <a:solidFill>
                  <a:srgbClr val="FFFFFF"/>
                </a:solidFill>
                <a:latin typeface="Verdana" panose="020B0604030504040204" pitchFamily="34" charset="0"/>
                <a:ea typeface="Verdana" panose="020B0604030504040204" pitchFamily="34" charset="0"/>
              </a:rPr>
              <a:t>WIC offers online and group classes </a:t>
            </a:r>
          </a:p>
        </p:txBody>
      </p:sp>
      <p:pic>
        <p:nvPicPr>
          <p:cNvPr id="12" name="Content Placeholder 11">
            <a:extLst>
              <a:ext uri="{FF2B5EF4-FFF2-40B4-BE49-F238E27FC236}">
                <a16:creationId xmlns:a16="http://schemas.microsoft.com/office/drawing/2014/main" id="{74DD3C16-E38F-4F33-972C-98955E571311}"/>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r="-4" b="-4"/>
          <a:stretch/>
        </p:blipFill>
        <p:spPr>
          <a:xfrm>
            <a:off x="237744" y="243840"/>
            <a:ext cx="3648456" cy="2528857"/>
          </a:xfrm>
          <a:prstGeom prst="rect">
            <a:avLst/>
          </a:prstGeom>
        </p:spPr>
      </p:pic>
      <p:pic>
        <p:nvPicPr>
          <p:cNvPr id="8" name="Content Placeholder 7">
            <a:extLst>
              <a:ext uri="{FF2B5EF4-FFF2-40B4-BE49-F238E27FC236}">
                <a16:creationId xmlns:a16="http://schemas.microsoft.com/office/drawing/2014/main" id="{9F699AEC-FD55-4A38-A8C9-7F919CDD1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2861" y="2772697"/>
            <a:ext cx="3646837" cy="3849083"/>
          </a:xfrm>
          <a:prstGeom prst="rect">
            <a:avLst/>
          </a:prstGeom>
        </p:spPr>
      </p:pic>
      <p:sp>
        <p:nvSpPr>
          <p:cNvPr id="16" name="Content Placeholder 15">
            <a:extLst>
              <a:ext uri="{FF2B5EF4-FFF2-40B4-BE49-F238E27FC236}">
                <a16:creationId xmlns:a16="http://schemas.microsoft.com/office/drawing/2014/main" id="{0DEDFCFD-DFE9-46DA-B0C6-166E256176E7}"/>
              </a:ext>
            </a:extLst>
          </p:cNvPr>
          <p:cNvSpPr>
            <a:spLocks noGrp="1"/>
          </p:cNvSpPr>
          <p:nvPr>
            <p:ph sz="half" idx="2"/>
          </p:nvPr>
        </p:nvSpPr>
        <p:spPr>
          <a:xfrm>
            <a:off x="4441782" y="2619228"/>
            <a:ext cx="6693061" cy="3349283"/>
          </a:xfrm>
        </p:spPr>
        <p:txBody>
          <a:bodyPr vert="horz" lIns="91440" tIns="45720" rIns="91440" bIns="45720" rtlCol="0">
            <a:normAutofit/>
          </a:bodyPr>
          <a:lstStyle/>
          <a:p>
            <a:pPr>
              <a:buClr>
                <a:schemeClr val="bg1"/>
              </a:buClr>
            </a:pPr>
            <a:r>
              <a:rPr lang="en-US" sz="3200" dirty="0">
                <a:solidFill>
                  <a:srgbClr val="FFFFFF"/>
                </a:solidFill>
                <a:latin typeface="Arial" panose="020B0604020202020204" pitchFamily="34" charset="0"/>
                <a:cs typeface="Arial" panose="020B0604020202020204" pitchFamily="34" charset="0"/>
              </a:rPr>
              <a:t>Over 20 WIC online nutrition-related courses </a:t>
            </a:r>
          </a:p>
          <a:p>
            <a:pPr>
              <a:buClr>
                <a:schemeClr val="bg1"/>
              </a:buClr>
            </a:pPr>
            <a:r>
              <a:rPr lang="en-US" sz="3200" dirty="0">
                <a:solidFill>
                  <a:srgbClr val="FFFFFF"/>
                </a:solidFill>
                <a:latin typeface="Arial" panose="020B0604020202020204" pitchFamily="34" charset="0"/>
                <a:cs typeface="Arial" panose="020B0604020202020204" pitchFamily="34" charset="0"/>
              </a:rPr>
              <a:t>Many WIC classes including infant or child feeding, breastfeeding or prenatal nutrition </a:t>
            </a:r>
          </a:p>
          <a:p>
            <a:pPr marL="45720"/>
            <a:endParaRPr lang="en-US" dirty="0">
              <a:solidFill>
                <a:srgbClr val="FFFFFF"/>
              </a:solidFill>
            </a:endParaRPr>
          </a:p>
          <a:p>
            <a:endParaRPr lang="en-US" dirty="0">
              <a:solidFill>
                <a:srgbClr val="FFFFFF"/>
              </a:solidFill>
            </a:endParaRPr>
          </a:p>
        </p:txBody>
      </p:sp>
      <p:sp>
        <p:nvSpPr>
          <p:cNvPr id="49" name="Rectangle 48">
            <a:extLst>
              <a:ext uri="{FF2B5EF4-FFF2-40B4-BE49-F238E27FC236}">
                <a16:creationId xmlns:a16="http://schemas.microsoft.com/office/drawing/2014/main" id="{78CF0775-27C9-4D32-A833-64CE4537F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305959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1">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007E606-BF14-4D30-A51F-0442F7656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8AAD46-8795-4F41-8B82-9E9E21033AE5}"/>
              </a:ext>
            </a:extLst>
          </p:cNvPr>
          <p:cNvSpPr>
            <a:spLocks noGrp="1"/>
          </p:cNvSpPr>
          <p:nvPr>
            <p:ph type="title"/>
          </p:nvPr>
        </p:nvSpPr>
        <p:spPr>
          <a:xfrm>
            <a:off x="581463" y="417443"/>
            <a:ext cx="6822744" cy="1313464"/>
          </a:xfrm>
        </p:spPr>
        <p:txBody>
          <a:bodyPr vert="horz" lIns="91440" tIns="45720" rIns="91440" bIns="45720" rtlCol="0" anchor="ctr">
            <a:normAutofit/>
          </a:bodyPr>
          <a:lstStyle/>
          <a:p>
            <a:r>
              <a:rPr lang="en-US" sz="3600" b="1" dirty="0">
                <a:latin typeface="Verdana" panose="020B0604030504040204" pitchFamily="34" charset="0"/>
                <a:ea typeface="Verdana" panose="020B0604030504040204" pitchFamily="34" charset="0"/>
              </a:rPr>
              <a:t>Community Referrals</a:t>
            </a:r>
          </a:p>
        </p:txBody>
      </p:sp>
      <p:pic>
        <p:nvPicPr>
          <p:cNvPr id="10" name="Content Placeholder 9">
            <a:extLst>
              <a:ext uri="{FF2B5EF4-FFF2-40B4-BE49-F238E27FC236}">
                <a16:creationId xmlns:a16="http://schemas.microsoft.com/office/drawing/2014/main" id="{C1D2E2DE-FFF4-4D5E-A7D3-67EF0956B43A}"/>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81463" y="1730907"/>
            <a:ext cx="5215729" cy="3926304"/>
          </a:xfrm>
          <a:prstGeom prst="rect">
            <a:avLst/>
          </a:prstGeom>
        </p:spPr>
      </p:pic>
      <p:sp>
        <p:nvSpPr>
          <p:cNvPr id="4" name="Content Placeholder 3">
            <a:extLst>
              <a:ext uri="{FF2B5EF4-FFF2-40B4-BE49-F238E27FC236}">
                <a16:creationId xmlns:a16="http://schemas.microsoft.com/office/drawing/2014/main" id="{49AA11C4-2D3F-4B3B-8B39-BD221252334B}"/>
              </a:ext>
            </a:extLst>
          </p:cNvPr>
          <p:cNvSpPr>
            <a:spLocks noGrp="1"/>
          </p:cNvSpPr>
          <p:nvPr>
            <p:ph sz="half" idx="2"/>
          </p:nvPr>
        </p:nvSpPr>
        <p:spPr>
          <a:xfrm>
            <a:off x="6093460" y="1530627"/>
            <a:ext cx="5686443" cy="4571390"/>
          </a:xfrm>
        </p:spPr>
        <p:txBody>
          <a:bodyPr vert="horz" lIns="91440" tIns="45720" rIns="91440" bIns="45720" rtlCol="0">
            <a:normAutofit lnSpcReduction="10000"/>
          </a:bodyPr>
          <a:lstStyle/>
          <a:p>
            <a:pPr marL="0" indent="0">
              <a:buNone/>
            </a:pPr>
            <a:r>
              <a:rPr lang="en-US" sz="3500" dirty="0">
                <a:latin typeface="Arial" panose="020B0604020202020204" pitchFamily="34" charset="0"/>
                <a:cs typeface="Arial" panose="020B0604020202020204" pitchFamily="34" charset="0"/>
              </a:rPr>
              <a:t>Common WIC referrals:</a:t>
            </a:r>
          </a:p>
          <a:p>
            <a:pPr marL="0" indent="0">
              <a:lnSpc>
                <a:spcPts val="1000"/>
              </a:lnSpc>
              <a:buNone/>
            </a:pPr>
            <a:endParaRPr lang="en-US" sz="28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OHP/SNAP</a:t>
            </a:r>
          </a:p>
          <a:p>
            <a:pPr lvl="1"/>
            <a:r>
              <a:rPr lang="en-US" sz="3200" dirty="0">
                <a:latin typeface="Arial" panose="020B0604020202020204" pitchFamily="34" charset="0"/>
                <a:cs typeface="Arial" panose="020B0604020202020204" pitchFamily="34" charset="0"/>
              </a:rPr>
              <a:t>Oregon Health Plan </a:t>
            </a:r>
          </a:p>
          <a:p>
            <a:pPr lvl="1"/>
            <a:r>
              <a:rPr lang="en-US" sz="3200" dirty="0">
                <a:latin typeface="Arial" panose="020B0604020202020204" pitchFamily="34" charset="0"/>
                <a:cs typeface="Arial" panose="020B0604020202020204" pitchFamily="34" charset="0"/>
              </a:rPr>
              <a:t>Immunizations</a:t>
            </a:r>
          </a:p>
          <a:p>
            <a:pPr lvl="1"/>
            <a:r>
              <a:rPr lang="en-US" sz="3200" dirty="0">
                <a:latin typeface="Arial" panose="020B0604020202020204" pitchFamily="34" charset="0"/>
                <a:cs typeface="Arial" panose="020B0604020202020204" pitchFamily="34" charset="0"/>
              </a:rPr>
              <a:t>Health care</a:t>
            </a:r>
          </a:p>
          <a:p>
            <a:pPr lvl="1"/>
            <a:r>
              <a:rPr lang="en-US" sz="3200" dirty="0">
                <a:latin typeface="Arial" panose="020B0604020202020204" pitchFamily="34" charset="0"/>
                <a:cs typeface="Arial" panose="020B0604020202020204" pitchFamily="34" charset="0"/>
              </a:rPr>
              <a:t>Head Start/day care</a:t>
            </a:r>
          </a:p>
          <a:p>
            <a:pPr lvl="1"/>
            <a:r>
              <a:rPr lang="en-US" sz="3200" dirty="0">
                <a:latin typeface="Arial" panose="020B0604020202020204" pitchFamily="34" charset="0"/>
                <a:cs typeface="Arial" panose="020B0604020202020204" pitchFamily="34" charset="0"/>
              </a:rPr>
              <a:t>Housing and utility assistance</a:t>
            </a:r>
          </a:p>
          <a:p>
            <a:pPr lvl="1"/>
            <a:r>
              <a:rPr lang="en-US" sz="3200" dirty="0">
                <a:latin typeface="Arial" panose="020B0604020202020204" pitchFamily="34" charset="0"/>
                <a:cs typeface="Arial" panose="020B0604020202020204" pitchFamily="34" charset="0"/>
              </a:rPr>
              <a:t>Drug and alcohol support</a:t>
            </a:r>
            <a:endParaRPr lang="en-US" sz="2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80703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70A501-7C8F-4F96-BC62-14EBE393B18F}"/>
              </a:ext>
            </a:extLst>
          </p:cNvPr>
          <p:cNvSpPr>
            <a:spLocks noGrp="1"/>
          </p:cNvSpPr>
          <p:nvPr>
            <p:ph type="title"/>
          </p:nvPr>
        </p:nvSpPr>
        <p:spPr>
          <a:xfrm>
            <a:off x="447039" y="433051"/>
            <a:ext cx="5611785" cy="1443269"/>
          </a:xfrm>
        </p:spPr>
        <p:txBody>
          <a:bodyPr vert="horz" lIns="91440" tIns="45720" rIns="91440" bIns="45720" rtlCol="0" anchor="ctr">
            <a:noAutofit/>
          </a:bodyPr>
          <a:lstStyle/>
          <a:p>
            <a:r>
              <a:rPr lang="en-US" sz="3200" b="1" dirty="0">
                <a:latin typeface="Verdana" panose="020B0604030504040204" pitchFamily="34" charset="0"/>
                <a:ea typeface="Verdana" panose="020B0604030504040204" pitchFamily="34" charset="0"/>
              </a:rPr>
              <a:t>Breastfeeding support</a:t>
            </a:r>
          </a:p>
        </p:txBody>
      </p:sp>
      <p:sp>
        <p:nvSpPr>
          <p:cNvPr id="4" name="Content Placeholder 3">
            <a:extLst>
              <a:ext uri="{FF2B5EF4-FFF2-40B4-BE49-F238E27FC236}">
                <a16:creationId xmlns:a16="http://schemas.microsoft.com/office/drawing/2014/main" id="{19A1FE63-6DD6-41C1-A6ED-B95B3544E66F}"/>
              </a:ext>
            </a:extLst>
          </p:cNvPr>
          <p:cNvSpPr>
            <a:spLocks noGrp="1"/>
          </p:cNvSpPr>
          <p:nvPr>
            <p:ph sz="half" idx="2"/>
          </p:nvPr>
        </p:nvSpPr>
        <p:spPr>
          <a:xfrm>
            <a:off x="442219" y="2741952"/>
            <a:ext cx="5283201" cy="3219936"/>
          </a:xfrm>
        </p:spPr>
        <p:txBody>
          <a:bodyPr vert="horz" lIns="91440" tIns="45720" rIns="91440" bIns="45720" rtlCol="0">
            <a:normAutofit/>
          </a:bodyPr>
          <a:lstStyle/>
          <a:p>
            <a:pPr marL="0" indent="0">
              <a:buNone/>
            </a:pPr>
            <a:r>
              <a:rPr lang="en-US" altLang="en-US" sz="3200" dirty="0">
                <a:latin typeface="Arial" panose="020B0604020202020204" pitchFamily="34" charset="0"/>
                <a:cs typeface="Arial" panose="020B0604020202020204" pitchFamily="34" charset="0"/>
              </a:rPr>
              <a:t>WIC promotes, protects and supports breastfeeding as the normative standard for infant feeding. </a:t>
            </a:r>
          </a:p>
          <a:p>
            <a:endParaRPr lang="en-US" sz="1800" dirty="0">
              <a:solidFill>
                <a:schemeClr val="accent1"/>
              </a:solidFill>
            </a:endParaRPr>
          </a:p>
        </p:txBody>
      </p:sp>
      <p:pic>
        <p:nvPicPr>
          <p:cNvPr id="13" name="Content Placeholder 12">
            <a:extLst>
              <a:ext uri="{FF2B5EF4-FFF2-40B4-BE49-F238E27FC236}">
                <a16:creationId xmlns:a16="http://schemas.microsoft.com/office/drawing/2014/main" id="{A72B1DEA-B379-49DA-9868-78BB32926CB5}"/>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711"/>
          <a:stretch/>
        </p:blipFill>
        <p:spPr>
          <a:xfrm>
            <a:off x="5936499" y="243840"/>
            <a:ext cx="6019282" cy="6385557"/>
          </a:xfrm>
          <a:prstGeom prst="rect">
            <a:avLst/>
          </a:prstGeom>
        </p:spPr>
      </p:pic>
    </p:spTree>
    <p:custDataLst>
      <p:tags r:id="rId1"/>
    </p:custDataLst>
    <p:extLst>
      <p:ext uri="{BB962C8B-B14F-4D97-AF65-F5344CB8AC3E}">
        <p14:creationId xmlns:p14="http://schemas.microsoft.com/office/powerpoint/2010/main" val="341919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5" name="Rectangle 51">
            <a:extLst>
              <a:ext uri="{FF2B5EF4-FFF2-40B4-BE49-F238E27FC236}">
                <a16:creationId xmlns:a16="http://schemas.microsoft.com/office/drawing/2014/main" id="{0C1C66B7-9644-4D9B-9A19-5FD3E30EF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19DFBE18-2471-4CDA-A433-4F1323226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B3671B-BA84-4A5F-9A8C-CAAD528AB02C}"/>
              </a:ext>
            </a:extLst>
          </p:cNvPr>
          <p:cNvSpPr>
            <a:spLocks noGrp="1"/>
          </p:cNvSpPr>
          <p:nvPr>
            <p:ph type="title"/>
          </p:nvPr>
        </p:nvSpPr>
        <p:spPr>
          <a:xfrm>
            <a:off x="5376305" y="644398"/>
            <a:ext cx="6177120" cy="1356360"/>
          </a:xfrm>
        </p:spPr>
        <p:txBody>
          <a:bodyPr vert="horz" lIns="91440" tIns="45720" rIns="91440" bIns="45720" rtlCol="0" anchor="ctr">
            <a:noAutofit/>
          </a:bodyPr>
          <a:lstStyle/>
          <a:p>
            <a:r>
              <a:rPr lang="en-US" altLang="en-US" sz="3600" b="1" dirty="0">
                <a:latin typeface="Verdana" panose="020B0604030504040204" pitchFamily="34" charset="0"/>
                <a:ea typeface="Verdana" panose="020B0604030504040204" pitchFamily="34" charset="0"/>
              </a:rPr>
              <a:t>WIC supports breastfeeding</a:t>
            </a:r>
            <a:br>
              <a:rPr lang="en-US" altLang="en-US" sz="3600" b="1" strike="sngStrike" dirty="0">
                <a:latin typeface="Verdana" panose="020B0604030504040204" pitchFamily="34" charset="0"/>
                <a:ea typeface="Verdana" panose="020B0604030504040204" pitchFamily="34" charset="0"/>
              </a:rPr>
            </a:br>
            <a:r>
              <a:rPr lang="en-US" altLang="en-US" sz="3600" b="1" dirty="0">
                <a:latin typeface="Verdana" panose="020B0604030504040204" pitchFamily="34" charset="0"/>
                <a:ea typeface="Verdana" panose="020B0604030504040204" pitchFamily="34" charset="0"/>
              </a:rPr>
              <a:t>families</a:t>
            </a:r>
            <a:endParaRPr lang="en-US" sz="3600" strike="sngStrike" dirty="0">
              <a:latin typeface="Verdana" panose="020B0604030504040204" pitchFamily="34" charset="0"/>
              <a:ea typeface="Verdana" panose="020B0604030504040204" pitchFamily="34" charset="0"/>
            </a:endParaRPr>
          </a:p>
        </p:txBody>
      </p:sp>
      <p:pic>
        <p:nvPicPr>
          <p:cNvPr id="6" name="Content Placeholder 5">
            <a:extLst>
              <a:ext uri="{FF2B5EF4-FFF2-40B4-BE49-F238E27FC236}">
                <a16:creationId xmlns:a16="http://schemas.microsoft.com/office/drawing/2014/main" id="{212D48CE-A691-4CDB-B968-221699F588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
          <a:stretch/>
        </p:blipFill>
        <p:spPr>
          <a:xfrm>
            <a:off x="226058" y="240792"/>
            <a:ext cx="2642616" cy="3785106"/>
          </a:xfrm>
          <a:prstGeom prst="rect">
            <a:avLst/>
          </a:prstGeom>
        </p:spPr>
      </p:pic>
      <p:pic>
        <p:nvPicPr>
          <p:cNvPr id="7" name="Content Placeholder 6">
            <a:extLst>
              <a:ext uri="{FF2B5EF4-FFF2-40B4-BE49-F238E27FC236}">
                <a16:creationId xmlns:a16="http://schemas.microsoft.com/office/drawing/2014/main" id="{48F957F0-6674-4A37-A0C4-65E3701C801C}"/>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a:stretch/>
        </p:blipFill>
        <p:spPr>
          <a:xfrm>
            <a:off x="2934272" y="240792"/>
            <a:ext cx="1665985" cy="2437665"/>
          </a:xfrm>
          <a:prstGeom prst="rect">
            <a:avLst/>
          </a:prstGeom>
        </p:spPr>
      </p:pic>
      <p:sp>
        <p:nvSpPr>
          <p:cNvPr id="56" name="Rectangle 55">
            <a:extLst>
              <a:ext uri="{FF2B5EF4-FFF2-40B4-BE49-F238E27FC236}">
                <a16:creationId xmlns:a16="http://schemas.microsoft.com/office/drawing/2014/main" id="{6441B738-7F29-4B23-81C4-73CB86B3C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34271" y="2737104"/>
            <a:ext cx="1665985" cy="1288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DF709A-4637-46CF-B902-643FF6924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 b="-5"/>
          <a:stretch/>
        </p:blipFill>
        <p:spPr>
          <a:xfrm>
            <a:off x="226060" y="4084546"/>
            <a:ext cx="4374196" cy="2546376"/>
          </a:xfrm>
          <a:prstGeom prst="rect">
            <a:avLst/>
          </a:prstGeom>
        </p:spPr>
      </p:pic>
      <p:sp>
        <p:nvSpPr>
          <p:cNvPr id="11" name="Content Placeholder 10">
            <a:extLst>
              <a:ext uri="{FF2B5EF4-FFF2-40B4-BE49-F238E27FC236}">
                <a16:creationId xmlns:a16="http://schemas.microsoft.com/office/drawing/2014/main" id="{933D39E3-5DB0-40C8-B868-3773D6A28C89}"/>
              </a:ext>
            </a:extLst>
          </p:cNvPr>
          <p:cNvSpPr>
            <a:spLocks noGrp="1"/>
          </p:cNvSpPr>
          <p:nvPr>
            <p:ph sz="half" idx="1"/>
          </p:nvPr>
        </p:nvSpPr>
        <p:spPr>
          <a:xfrm>
            <a:off x="5076094" y="2401316"/>
            <a:ext cx="6177121" cy="2926588"/>
          </a:xfrm>
        </p:spPr>
        <p:txBody>
          <a:bodyPr vert="horz" lIns="91440" tIns="45720" rIns="91440" bIns="45720" rtlCol="0">
            <a:normAutofit/>
          </a:bodyPr>
          <a:lstStyle/>
          <a:p>
            <a:pPr lvl="1"/>
            <a:r>
              <a:rPr lang="en-US" altLang="en-US" sz="3200" dirty="0">
                <a:latin typeface="Arial" panose="020B0604020202020204" pitchFamily="34" charset="0"/>
                <a:cs typeface="Arial" panose="020B0604020202020204" pitchFamily="34" charset="0"/>
              </a:rPr>
              <a:t>Trained WIC staff </a:t>
            </a:r>
          </a:p>
          <a:p>
            <a:pPr lvl="1"/>
            <a:r>
              <a:rPr lang="en-US" altLang="en-US" sz="3200" dirty="0">
                <a:latin typeface="Arial" panose="020B0604020202020204" pitchFamily="34" charset="0"/>
                <a:cs typeface="Arial" panose="020B0604020202020204" pitchFamily="34" charset="0"/>
              </a:rPr>
              <a:t>Breastfeeding friendly clinics</a:t>
            </a:r>
          </a:p>
          <a:p>
            <a:pPr lvl="1"/>
            <a:r>
              <a:rPr lang="en-US" altLang="en-US" sz="3200" dirty="0">
                <a:latin typeface="Arial" panose="020B0604020202020204" pitchFamily="34" charset="0"/>
                <a:cs typeface="Arial" panose="020B0604020202020204" pitchFamily="34" charset="0"/>
              </a:rPr>
              <a:t>WIC does not routinely issue formula to breastfeeding infants in the first 30 days</a:t>
            </a:r>
          </a:p>
          <a:p>
            <a:pPr marL="274320" lvl="1" indent="0">
              <a:buNone/>
            </a:pPr>
            <a:endParaRPr lang="en-US" altLang="en-US" sz="3200" dirty="0">
              <a:solidFill>
                <a:schemeClr val="accent1"/>
              </a:solidFill>
            </a:endParaRPr>
          </a:p>
          <a:p>
            <a:pPr lvl="1"/>
            <a:endParaRPr lang="en-US" altLang="en-US" sz="3200" dirty="0">
              <a:solidFill>
                <a:schemeClr val="accent1"/>
              </a:solidFill>
            </a:endParaRPr>
          </a:p>
          <a:p>
            <a:endParaRPr lang="en-US" sz="3200" dirty="0">
              <a:solidFill>
                <a:schemeClr val="accent1"/>
              </a:solidFill>
            </a:endParaRPr>
          </a:p>
        </p:txBody>
      </p:sp>
    </p:spTree>
    <p:custDataLst>
      <p:tags r:id="rId1"/>
    </p:custDataLst>
    <p:extLst>
      <p:ext uri="{BB962C8B-B14F-4D97-AF65-F5344CB8AC3E}">
        <p14:creationId xmlns:p14="http://schemas.microsoft.com/office/powerpoint/2010/main" val="205328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1946" y="819820"/>
            <a:ext cx="6693061" cy="1356360"/>
          </a:xfrm>
        </p:spPr>
        <p:txBody>
          <a:bodyPr>
            <a:normAutofit/>
          </a:bodyPr>
          <a:lstStyle/>
          <a:p>
            <a:r>
              <a:rPr lang="en-US" sz="3700" b="1" dirty="0">
                <a:latin typeface="Verdana" panose="020B0604030504040204" pitchFamily="34" charset="0"/>
                <a:ea typeface="Verdana" panose="020B0604030504040204" pitchFamily="34" charset="0"/>
                <a:cs typeface="Verdana" panose="020B0604030504040204" pitchFamily="34" charset="0"/>
              </a:rPr>
              <a:t>Serving Oregon families for over 46 years</a:t>
            </a:r>
          </a:p>
        </p:txBody>
      </p:sp>
      <p:pic>
        <p:nvPicPr>
          <p:cNvPr id="7" name="Picture 2" descr="http://1.bp.blogspot.com/-TV3nOOjuKI8/UA1GCBT59JI/AAAAAAAAGIo/kW0Sy8k8se0/s320/Poverty-In-America-300x300.jpg">
            <a:extLst>
              <a:ext uri="{FF2B5EF4-FFF2-40B4-BE49-F238E27FC236}">
                <a16:creationId xmlns:a16="http://schemas.microsoft.com/office/drawing/2014/main" id="{AB86D41B-EACB-42E0-A5F4-6F649CDB63C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3336" y="243840"/>
            <a:ext cx="3646837" cy="6377939"/>
          </a:xfrm>
          <a:prstGeom prst="rect">
            <a:avLst/>
          </a:prstGeom>
          <a:noFill/>
        </p:spPr>
      </p:pic>
      <p:sp>
        <p:nvSpPr>
          <p:cNvPr id="3" name="Text Placeholder 2"/>
          <p:cNvSpPr>
            <a:spLocks noGrp="1"/>
          </p:cNvSpPr>
          <p:nvPr>
            <p:ph idx="1"/>
          </p:nvPr>
        </p:nvSpPr>
        <p:spPr>
          <a:xfrm>
            <a:off x="4711947" y="2176180"/>
            <a:ext cx="6693061" cy="4038600"/>
          </a:xfrm>
        </p:spPr>
        <p:txBody>
          <a:bodyPr>
            <a:normAutofit fontScale="92500"/>
          </a:bodyPr>
          <a:lstStyle/>
          <a:p>
            <a:pPr marL="4572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sz="2800" dirty="0">
                <a:latin typeface="Arial" panose="020B0604020202020204" pitchFamily="34" charset="0"/>
                <a:ea typeface="Verdana" panose="020B0604030504040204" pitchFamily="34" charset="0"/>
                <a:cs typeface="Arial" panose="020B0604020202020204" pitchFamily="34" charset="0"/>
              </a:rPr>
              <a:t>In the1960s, there was national attention on hunger in the US</a:t>
            </a:r>
          </a:p>
          <a:p>
            <a:r>
              <a:rPr lang="en-US" sz="2800" dirty="0">
                <a:latin typeface="Arial" panose="020B0604020202020204" pitchFamily="34" charset="0"/>
                <a:ea typeface="Verdana" panose="020B0604030504040204" pitchFamily="34" charset="0"/>
                <a:cs typeface="Arial" panose="020B0604020202020204" pitchFamily="34" charset="0"/>
              </a:rPr>
              <a:t>Led to creation of </a:t>
            </a:r>
            <a:r>
              <a:rPr lang="en-US" sz="2800" dirty="0">
                <a:latin typeface="Arial" panose="020B0604020202020204" pitchFamily="34" charset="0"/>
                <a:cs typeface="Arial" panose="020B0604020202020204" pitchFamily="34" charset="0"/>
              </a:rPr>
              <a:t>Special Supplemental Nutrition Program for Women, Infants &amp; Children (WIC) program</a:t>
            </a:r>
          </a:p>
          <a:p>
            <a:r>
              <a:rPr lang="en-US" sz="2800" dirty="0">
                <a:latin typeface="Arial" panose="020B0604020202020204" pitchFamily="34" charset="0"/>
                <a:ea typeface="Verdana" panose="020B0604030504040204" pitchFamily="34" charset="0"/>
                <a:cs typeface="Arial" panose="020B0604020202020204" pitchFamily="34" charset="0"/>
              </a:rPr>
              <a:t>Authorized under the Child Nutrition Act and administered by the USDA</a:t>
            </a:r>
          </a:p>
          <a:p>
            <a:pPr marL="45720" indent="0">
              <a:buNone/>
            </a:pPr>
            <a:r>
              <a:rPr lang="en-US" b="1" dirty="0">
                <a:ea typeface="Verdana" panose="020B0604030504040204" pitchFamily="34" charset="0"/>
                <a:cs typeface="Verdana" panose="020B0604030504040204" pitchFamily="34" charset="0"/>
              </a:rPr>
              <a:t> </a:t>
            </a:r>
          </a:p>
        </p:txBody>
      </p:sp>
      <p:sp>
        <p:nvSpPr>
          <p:cNvPr id="4" name="Rectangle 3">
            <a:extLst>
              <a:ext uri="{FF2B5EF4-FFF2-40B4-BE49-F238E27FC236}">
                <a16:creationId xmlns:a16="http://schemas.microsoft.com/office/drawing/2014/main" id="{0CDCD289-DF01-4653-A6E5-ED8B3E0B79FB}"/>
              </a:ext>
            </a:extLst>
          </p:cNvPr>
          <p:cNvSpPr/>
          <p:nvPr/>
        </p:nvSpPr>
        <p:spPr>
          <a:xfrm>
            <a:off x="6507126" y="1737599"/>
            <a:ext cx="4329188" cy="877163"/>
          </a:xfrm>
          <a:prstGeom prst="rect">
            <a:avLst/>
          </a:prstGeom>
        </p:spPr>
        <p:txBody>
          <a:bodyPr wrap="square">
            <a:spAutoFit/>
          </a:bodyPr>
          <a:lstStyle/>
          <a:p>
            <a:pPr lvl="0">
              <a:spcAft>
                <a:spcPts val="600"/>
              </a:spcAft>
              <a:defRPr/>
            </a:pPr>
            <a:endParaRPr lang="en-US" altLang="en-US" sz="2800">
              <a:latin typeface="Corbel" panose="020B0503020204020204" pitchFamily="34" charset="0"/>
              <a:ea typeface="Verdana" panose="020B0604030504040204" pitchFamily="34" charset="0"/>
              <a:cs typeface="Calibri" panose="020F0502020204030204" pitchFamily="34" charset="0"/>
            </a:endParaRPr>
          </a:p>
          <a:p>
            <a:pPr lvl="0">
              <a:spcAft>
                <a:spcPts val="600"/>
              </a:spcAft>
              <a:defRPr/>
            </a:pPr>
            <a:endParaRPr lang="en-US" altLang="en-US">
              <a:latin typeface="Calibri" panose="020F0502020204030204" pitchFamily="34" charset="0"/>
              <a:ea typeface="Verdana" panose="020B060403050404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4997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a:extLst>
              <a:ext uri="{FF2B5EF4-FFF2-40B4-BE49-F238E27FC236}">
                <a16:creationId xmlns:a16="http://schemas.microsoft.com/office/drawing/2014/main" id="{4F1C7000-E35F-4CDB-82A4-9D5F1CB8164E}"/>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a:stretch/>
        </p:blipFill>
        <p:spPr>
          <a:xfrm>
            <a:off x="223336" y="243840"/>
            <a:ext cx="3646837" cy="6377939"/>
          </a:xfrm>
          <a:prstGeom prst="rect">
            <a:avLst/>
          </a:prstGeom>
        </p:spPr>
      </p:pic>
      <p:sp>
        <p:nvSpPr>
          <p:cNvPr id="4" name="Content Placeholder 3">
            <a:extLst>
              <a:ext uri="{FF2B5EF4-FFF2-40B4-BE49-F238E27FC236}">
                <a16:creationId xmlns:a16="http://schemas.microsoft.com/office/drawing/2014/main" id="{BFE71A52-62AA-4231-80EA-7CAC3E03DC1B}"/>
              </a:ext>
            </a:extLst>
          </p:cNvPr>
          <p:cNvSpPr>
            <a:spLocks noGrp="1"/>
          </p:cNvSpPr>
          <p:nvPr>
            <p:ph sz="half" idx="2"/>
          </p:nvPr>
        </p:nvSpPr>
        <p:spPr>
          <a:xfrm>
            <a:off x="4445448" y="1431235"/>
            <a:ext cx="7152993" cy="4735103"/>
          </a:xfrm>
        </p:spPr>
        <p:txBody>
          <a:bodyPr vert="horz" lIns="91440" tIns="45720" rIns="91440" bIns="45720" rtlCol="0">
            <a:normAutofit/>
          </a:bodyPr>
          <a:lstStyle/>
          <a:p>
            <a:pPr marL="0" indent="0">
              <a:lnSpc>
                <a:spcPts val="3840"/>
              </a:lnSpc>
              <a:buNone/>
            </a:pPr>
            <a:r>
              <a:rPr lang="en-US" sz="3200" i="1" dirty="0">
                <a:latin typeface="Arial" panose="020B0604020202020204" pitchFamily="34" charset="0"/>
                <a:cs typeface="Arial" panose="020B0604020202020204" pitchFamily="34" charset="0"/>
              </a:rPr>
              <a:t>“My breastfeeding peer counselor has helped me to believe that I could overcome the obstacles in my path and has given me the emotional support I needed. I trust her and am so very thankful for her and that this program exists.”</a:t>
            </a:r>
          </a:p>
          <a:p>
            <a:pPr marL="0" indent="0">
              <a:buNone/>
            </a:pPr>
            <a:r>
              <a:rPr lang="en-US" sz="3200" i="1" dirty="0">
                <a:latin typeface="Arial" panose="020B0604020202020204" pitchFamily="34" charset="0"/>
                <a:cs typeface="Arial" panose="020B0604020202020204" pitchFamily="34" charset="0"/>
              </a:rPr>
              <a:t>			---WIC participant</a:t>
            </a:r>
          </a:p>
        </p:txBody>
      </p:sp>
    </p:spTree>
    <p:custDataLst>
      <p:tags r:id="rId1"/>
    </p:custDataLst>
    <p:extLst>
      <p:ext uri="{BB962C8B-B14F-4D97-AF65-F5344CB8AC3E}">
        <p14:creationId xmlns:p14="http://schemas.microsoft.com/office/powerpoint/2010/main" val="347860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DE01-16F9-4051-80FF-BBED116D0256}"/>
              </a:ext>
            </a:extLst>
          </p:cNvPr>
          <p:cNvSpPr>
            <a:spLocks noGrp="1"/>
          </p:cNvSpPr>
          <p:nvPr>
            <p:ph type="title"/>
          </p:nvPr>
        </p:nvSpPr>
        <p:spPr>
          <a:xfrm>
            <a:off x="679450" y="774180"/>
            <a:ext cx="3931920" cy="378229"/>
          </a:xfrm>
        </p:spPr>
        <p:txBody>
          <a:bodyPr/>
          <a:lstStyle/>
          <a:p>
            <a:r>
              <a:rPr lang="en-US" b="1" dirty="0">
                <a:latin typeface="Verdana" panose="020B0604030504040204" pitchFamily="34" charset="0"/>
                <a:ea typeface="Verdana" panose="020B0604030504040204" pitchFamily="34" charset="0"/>
              </a:rPr>
              <a:t>WIC Foods</a:t>
            </a:r>
          </a:p>
        </p:txBody>
      </p:sp>
      <p:sp>
        <p:nvSpPr>
          <p:cNvPr id="4" name="Text Placeholder 3">
            <a:extLst>
              <a:ext uri="{FF2B5EF4-FFF2-40B4-BE49-F238E27FC236}">
                <a16:creationId xmlns:a16="http://schemas.microsoft.com/office/drawing/2014/main" id="{C9CEE52E-6A15-4061-8E26-DD71757F72EB}"/>
              </a:ext>
            </a:extLst>
          </p:cNvPr>
          <p:cNvSpPr>
            <a:spLocks noGrp="1"/>
          </p:cNvSpPr>
          <p:nvPr>
            <p:ph type="body" sz="half" idx="2"/>
          </p:nvPr>
        </p:nvSpPr>
        <p:spPr>
          <a:xfrm>
            <a:off x="679450" y="1152409"/>
            <a:ext cx="11097722" cy="5269173"/>
          </a:xfrm>
        </p:spPr>
        <p:txBody>
          <a:bodyPr>
            <a:normAutofit/>
          </a:bodyPr>
          <a:lstStyle/>
          <a:p>
            <a:pPr>
              <a:spcBef>
                <a:spcPct val="0"/>
              </a:spcBef>
            </a:pPr>
            <a:r>
              <a:rPr lang="en-US" altLang="en-US" sz="2000" dirty="0">
                <a:latin typeface="Arial" panose="020B0604020202020204" pitchFamily="34" charset="0"/>
                <a:cs typeface="Arial" panose="020B0604020202020204" pitchFamily="34" charset="0"/>
              </a:rPr>
              <a:t>WIC offers a variety of healthy foods that are rich in vitamins, minerals, protein and anti-oxidants</a:t>
            </a:r>
          </a:p>
          <a:p>
            <a:pPr>
              <a:spcBef>
                <a:spcPct val="0"/>
              </a:spcBef>
            </a:pPr>
            <a:endParaRPr lang="en-US" altLang="en-US" sz="2000" u="sng"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Fruits &amp; Veggies</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Whole Grains</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Milk; low-fat age 2 and older</a:t>
            </a:r>
          </a:p>
          <a:p>
            <a:pPr marL="171450" lvl="0" indent="-171450">
              <a:spcBef>
                <a:spcPct val="0"/>
              </a:spcBef>
              <a:buClrTx/>
              <a:buSzTx/>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Cheese, including </a:t>
            </a:r>
          </a:p>
          <a:p>
            <a:pPr lvl="0">
              <a:spcBef>
                <a:spcPct val="0"/>
              </a:spcBef>
              <a:buClrTx/>
              <a:buSzTx/>
              <a:defRPr/>
            </a:pPr>
            <a:r>
              <a:rPr lang="en-US" altLang="en-US" sz="2000" dirty="0">
                <a:latin typeface="Arial" panose="020B0604020202020204" pitchFamily="34" charset="0"/>
                <a:cs typeface="Arial" panose="020B0604020202020204" pitchFamily="34" charset="0"/>
              </a:rPr>
              <a:t>  string cheese </a:t>
            </a:r>
          </a:p>
          <a:p>
            <a:pPr marL="171450" lvl="0" indent="-171450">
              <a:spcBef>
                <a:spcPct val="0"/>
              </a:spcBef>
              <a:buClrTx/>
              <a:buSzTx/>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Eggs</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Peanut Butter and/or beans</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Cereal </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Juice </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Canned fish for fully </a:t>
            </a:r>
          </a:p>
          <a:p>
            <a:pPr>
              <a:spcBef>
                <a:spcPct val="0"/>
              </a:spcBef>
            </a:pPr>
            <a:r>
              <a:rPr lang="en-US" altLang="en-US" sz="2000" dirty="0">
                <a:latin typeface="Arial" panose="020B0604020202020204" pitchFamily="34" charset="0"/>
                <a:cs typeface="Arial" panose="020B0604020202020204" pitchFamily="34" charset="0"/>
              </a:rPr>
              <a:t>   breastfeeding moms </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Infant Foods </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Baby food (organic options)</a:t>
            </a:r>
          </a:p>
          <a:p>
            <a:pPr marL="171450" indent="-17145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Tofu and yogurt</a:t>
            </a:r>
            <a:endParaRPr lang="en-US" sz="2000" dirty="0"/>
          </a:p>
        </p:txBody>
      </p:sp>
      <p:pic>
        <p:nvPicPr>
          <p:cNvPr id="5" name="Picture Placeholder 4">
            <a:extLst>
              <a:ext uri="{FF2B5EF4-FFF2-40B4-BE49-F238E27FC236}">
                <a16:creationId xmlns:a16="http://schemas.microsoft.com/office/drawing/2014/main" id="{BF9BCFAC-5075-4E25-9BFA-869097460363}"/>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3736"/>
          <a:stretch/>
        </p:blipFill>
        <p:spPr>
          <a:xfrm>
            <a:off x="4150077" y="1920240"/>
            <a:ext cx="7484393" cy="4163580"/>
          </a:xfrm>
          <a:prstGeom prst="rect">
            <a:avLst/>
          </a:prstGeom>
        </p:spPr>
      </p:pic>
    </p:spTree>
    <p:extLst>
      <p:ext uri="{BB962C8B-B14F-4D97-AF65-F5344CB8AC3E}">
        <p14:creationId xmlns:p14="http://schemas.microsoft.com/office/powerpoint/2010/main" val="1120894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B221CDE-5758-4F8A-8E5E-597B1D5A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4075EA-1B60-4D2A-8DFF-3353967ED781}"/>
              </a:ext>
            </a:extLst>
          </p:cNvPr>
          <p:cNvSpPr>
            <a:spLocks noGrp="1"/>
          </p:cNvSpPr>
          <p:nvPr>
            <p:ph type="title"/>
          </p:nvPr>
        </p:nvSpPr>
        <p:spPr>
          <a:xfrm>
            <a:off x="4441783" y="537095"/>
            <a:ext cx="6693061" cy="1356360"/>
          </a:xfrm>
        </p:spPr>
        <p:txBody>
          <a:bodyPr vert="horz" lIns="91440" tIns="45720" rIns="91440" bIns="45720" rtlCol="0" anchor="ctr">
            <a:normAutofit/>
          </a:bodyPr>
          <a:lstStyle/>
          <a:p>
            <a:r>
              <a:rPr lang="en-US" b="1" dirty="0">
                <a:latin typeface="Verdana" panose="020B0604030504040204" pitchFamily="34" charset="0"/>
                <a:ea typeface="Verdana" panose="020B0604030504040204" pitchFamily="34" charset="0"/>
              </a:rPr>
              <a:t>WIC foods options</a:t>
            </a:r>
          </a:p>
        </p:txBody>
      </p:sp>
      <p:pic>
        <p:nvPicPr>
          <p:cNvPr id="6" name="Picture 5">
            <a:extLst>
              <a:ext uri="{FF2B5EF4-FFF2-40B4-BE49-F238E27FC236}">
                <a16:creationId xmlns:a16="http://schemas.microsoft.com/office/drawing/2014/main" id="{80C7D486-2DA8-422E-85B4-18F29591B6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
          <a:stretch/>
        </p:blipFill>
        <p:spPr>
          <a:xfrm>
            <a:off x="223336" y="240145"/>
            <a:ext cx="3646837" cy="2785436"/>
          </a:xfrm>
          <a:prstGeom prst="rect">
            <a:avLst/>
          </a:prstGeom>
        </p:spPr>
      </p:pic>
      <p:pic>
        <p:nvPicPr>
          <p:cNvPr id="7" name="Picture 6">
            <a:extLst>
              <a:ext uri="{FF2B5EF4-FFF2-40B4-BE49-F238E27FC236}">
                <a16:creationId xmlns:a16="http://schemas.microsoft.com/office/drawing/2014/main" id="{91A2E01A-C886-4485-8C94-D7433D5272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
          <a:stretch/>
        </p:blipFill>
        <p:spPr>
          <a:xfrm>
            <a:off x="223336" y="3347312"/>
            <a:ext cx="3646837" cy="3274467"/>
          </a:xfrm>
          <a:prstGeom prst="rect">
            <a:avLst/>
          </a:prstGeom>
        </p:spPr>
      </p:pic>
      <p:sp>
        <p:nvSpPr>
          <p:cNvPr id="4" name="Text Placeholder 3">
            <a:extLst>
              <a:ext uri="{FF2B5EF4-FFF2-40B4-BE49-F238E27FC236}">
                <a16:creationId xmlns:a16="http://schemas.microsoft.com/office/drawing/2014/main" id="{BFE8C8A8-106E-4945-B43C-7C8E3F898F90}"/>
              </a:ext>
            </a:extLst>
          </p:cNvPr>
          <p:cNvSpPr>
            <a:spLocks noGrp="1"/>
          </p:cNvSpPr>
          <p:nvPr>
            <p:ph type="body" sz="half" idx="2"/>
          </p:nvPr>
        </p:nvSpPr>
        <p:spPr>
          <a:xfrm>
            <a:off x="4441783" y="1895302"/>
            <a:ext cx="6967435" cy="4191000"/>
          </a:xfrm>
        </p:spPr>
        <p:txBody>
          <a:bodyPr vert="horz" lIns="91440" tIns="45720" rIns="91440" bIns="45720" rtlCol="0">
            <a:normAutofit fontScale="92500" lnSpcReduction="10000"/>
          </a:bodyPr>
          <a:lstStyle/>
          <a:p>
            <a:pPr>
              <a:lnSpc>
                <a:spcPct val="90000"/>
              </a:lnSpc>
            </a:pPr>
            <a:r>
              <a:rPr lang="en-US" sz="3200" dirty="0">
                <a:latin typeface="Arial" panose="020B0604020202020204" pitchFamily="34" charset="0"/>
                <a:cs typeface="Arial" panose="020B0604020202020204" pitchFamily="34" charset="0"/>
              </a:rPr>
              <a:t>WIC food packages can be adapted for special diets:</a:t>
            </a:r>
          </a:p>
          <a:p>
            <a:pPr marL="102870" indent="-182880">
              <a:lnSpc>
                <a:spcPct val="90000"/>
              </a:lnSpc>
              <a:buFont typeface="Corbel" pitchFamily="34" charset="0"/>
              <a:buChar char="•"/>
            </a:pPr>
            <a:endParaRPr lang="en-US" sz="3200" dirty="0">
              <a:latin typeface="Arial" panose="020B0604020202020204" pitchFamily="34" charset="0"/>
              <a:cs typeface="Arial" panose="020B0604020202020204" pitchFamily="34" charset="0"/>
            </a:endParaRPr>
          </a:p>
          <a:p>
            <a:pPr marL="560070" indent="-182880">
              <a:lnSpc>
                <a:spcPct val="90000"/>
              </a:lnSpc>
              <a:buFont typeface="Corbel" pitchFamily="34" charset="0"/>
              <a:buChar char="•"/>
            </a:pPr>
            <a:r>
              <a:rPr lang="en-US" sz="3200" b="1" dirty="0">
                <a:latin typeface="Arial" panose="020B0604020202020204" pitchFamily="34" charset="0"/>
                <a:cs typeface="Arial" panose="020B0604020202020204" pitchFamily="34" charset="0"/>
              </a:rPr>
              <a:t>Vegan </a:t>
            </a:r>
            <a:r>
              <a:rPr lang="en-US" sz="3200" dirty="0">
                <a:latin typeface="Arial" panose="020B0604020202020204" pitchFamily="34" charset="0"/>
                <a:cs typeface="Arial" panose="020B0604020202020204" pitchFamily="34" charset="0"/>
              </a:rPr>
              <a:t>alternatives such as  tofu and a variety of beans</a:t>
            </a:r>
          </a:p>
          <a:p>
            <a:pPr marL="560070" indent="-182880">
              <a:lnSpc>
                <a:spcPct val="90000"/>
              </a:lnSpc>
              <a:buFont typeface="Corbel" pitchFamily="34" charset="0"/>
              <a:buChar char="•"/>
            </a:pPr>
            <a:r>
              <a:rPr lang="en-US" sz="3200" b="1" dirty="0">
                <a:latin typeface="Arial" panose="020B0604020202020204" pitchFamily="34" charset="0"/>
                <a:cs typeface="Arial" panose="020B0604020202020204" pitchFamily="34" charset="0"/>
              </a:rPr>
              <a:t>Dairy </a:t>
            </a:r>
            <a:r>
              <a:rPr lang="en-US" sz="3200" dirty="0">
                <a:latin typeface="Arial" panose="020B0604020202020204" pitchFamily="34" charset="0"/>
                <a:cs typeface="Arial" panose="020B0604020202020204" pitchFamily="34" charset="0"/>
              </a:rPr>
              <a:t>alternatives such as soy, lactose-free, acidophilus or goat milk</a:t>
            </a:r>
          </a:p>
          <a:p>
            <a:pPr marL="560070" indent="-182880">
              <a:lnSpc>
                <a:spcPct val="90000"/>
              </a:lnSpc>
              <a:buFont typeface="Corbel" pitchFamily="34" charset="0"/>
              <a:buChar char="•"/>
            </a:pPr>
            <a:r>
              <a:rPr lang="en-US" sz="3200" b="1" dirty="0">
                <a:latin typeface="Arial" panose="020B0604020202020204" pitchFamily="34" charset="0"/>
                <a:cs typeface="Arial" panose="020B0604020202020204" pitchFamily="34" charset="0"/>
              </a:rPr>
              <a:t>Organic </a:t>
            </a:r>
            <a:r>
              <a:rPr lang="en-US" sz="3200" dirty="0">
                <a:latin typeface="Arial" panose="020B0604020202020204" pitchFamily="34" charset="0"/>
                <a:cs typeface="Arial" panose="020B0604020202020204" pitchFamily="34" charset="0"/>
              </a:rPr>
              <a:t>fruits, veggies and baby food options</a:t>
            </a:r>
          </a:p>
        </p:txBody>
      </p:sp>
    </p:spTree>
    <p:custDataLst>
      <p:tags r:id="rId1"/>
    </p:custDataLst>
    <p:extLst>
      <p:ext uri="{BB962C8B-B14F-4D97-AF65-F5344CB8AC3E}">
        <p14:creationId xmlns:p14="http://schemas.microsoft.com/office/powerpoint/2010/main" val="2581819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7F7D86A-709E-4A26-9BC7-C9D9922F4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702F43-F52D-4ADA-BD43-F9AA7EFAF2E7}"/>
              </a:ext>
            </a:extLst>
          </p:cNvPr>
          <p:cNvSpPr>
            <a:spLocks noGrp="1"/>
          </p:cNvSpPr>
          <p:nvPr>
            <p:ph type="title"/>
          </p:nvPr>
        </p:nvSpPr>
        <p:spPr>
          <a:xfrm>
            <a:off x="6475268" y="664975"/>
            <a:ext cx="5229695" cy="1043509"/>
          </a:xfrm>
        </p:spPr>
        <p:txBody>
          <a:bodyPr vert="horz" lIns="91440" tIns="45720" rIns="91440" bIns="45720" rtlCol="0" anchor="ctr">
            <a:normAutofit/>
          </a:bodyPr>
          <a:lstStyle/>
          <a:p>
            <a:r>
              <a:rPr lang="en-US" sz="3600" b="1" dirty="0">
                <a:latin typeface="Verdana" panose="020B0604030504040204" pitchFamily="34" charset="0"/>
                <a:ea typeface="Verdana" panose="020B0604030504040204" pitchFamily="34" charset="0"/>
              </a:rPr>
              <a:t>WIC food shopping</a:t>
            </a:r>
          </a:p>
        </p:txBody>
      </p:sp>
      <p:sp>
        <p:nvSpPr>
          <p:cNvPr id="54" name="Rectangle 53">
            <a:extLst>
              <a:ext uri="{FF2B5EF4-FFF2-40B4-BE49-F238E27FC236}">
                <a16:creationId xmlns:a16="http://schemas.microsoft.com/office/drawing/2014/main" id="{DFCE0942-71BB-4D6D-9497-B4912A79B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142" y="702963"/>
            <a:ext cx="2891584" cy="3207504"/>
          </a:xfrm>
          <a:prstGeom prst="rect">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22860C0-C07A-4510-BE13-DF3913CE94B1}"/>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866306" y="842440"/>
            <a:ext cx="2597256" cy="2928549"/>
          </a:xfrm>
          <a:prstGeom prst="rect">
            <a:avLst/>
          </a:prstGeom>
        </p:spPr>
      </p:pic>
      <p:pic>
        <p:nvPicPr>
          <p:cNvPr id="8" name="Picture 7">
            <a:extLst>
              <a:ext uri="{FF2B5EF4-FFF2-40B4-BE49-F238E27FC236}">
                <a16:creationId xmlns:a16="http://schemas.microsoft.com/office/drawing/2014/main" id="{119E3E00-788D-49BA-9404-0F56F0AB9E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 b="-4"/>
          <a:stretch/>
        </p:blipFill>
        <p:spPr>
          <a:xfrm>
            <a:off x="3873455" y="1016962"/>
            <a:ext cx="2076883" cy="1484266"/>
          </a:xfrm>
          <a:prstGeom prst="rect">
            <a:avLst/>
          </a:prstGeom>
        </p:spPr>
      </p:pic>
      <p:sp>
        <p:nvSpPr>
          <p:cNvPr id="56" name="Rectangle 55">
            <a:extLst>
              <a:ext uri="{FF2B5EF4-FFF2-40B4-BE49-F238E27FC236}">
                <a16:creationId xmlns:a16="http://schemas.microsoft.com/office/drawing/2014/main" id="{D9D1F59C-E481-40FB-826B-0E737C54E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7794" y="710540"/>
            <a:ext cx="2368205" cy="2106552"/>
          </a:xfrm>
          <a:prstGeom prst="rect">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6918212-C7CA-4979-8E7C-D90EC5402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142" y="4049944"/>
            <a:ext cx="2891584" cy="2114130"/>
          </a:xfrm>
          <a:prstGeom prst="rect">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F2FF485-4607-4A6B-B9E1-A3974640BF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49235" y="4203941"/>
            <a:ext cx="2231398" cy="1714782"/>
          </a:xfrm>
          <a:prstGeom prst="rect">
            <a:avLst/>
          </a:prstGeom>
        </p:spPr>
      </p:pic>
      <p:sp>
        <p:nvSpPr>
          <p:cNvPr id="60" name="Rectangle 59">
            <a:extLst>
              <a:ext uri="{FF2B5EF4-FFF2-40B4-BE49-F238E27FC236}">
                <a16:creationId xmlns:a16="http://schemas.microsoft.com/office/drawing/2014/main" id="{FC7A6278-9A31-40C7-A67B-44B5B5D3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7794" y="2956570"/>
            <a:ext cx="2368205" cy="3207504"/>
          </a:xfrm>
          <a:prstGeom prst="rect">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F0F0B5C-7D39-4AD9-B34F-E6DE9A1611B8}"/>
              </a:ext>
            </a:extLst>
          </p:cNvPr>
          <p:cNvSpPr>
            <a:spLocks noGrp="1"/>
          </p:cNvSpPr>
          <p:nvPr>
            <p:ph type="body" sz="half" idx="2"/>
          </p:nvPr>
        </p:nvSpPr>
        <p:spPr>
          <a:xfrm>
            <a:off x="6435249" y="1708484"/>
            <a:ext cx="5107521" cy="4905675"/>
          </a:xfrm>
        </p:spPr>
        <p:txBody>
          <a:bodyPr vert="horz" lIns="91440" tIns="45720" rIns="91440" bIns="45720" rtlCol="0">
            <a:normAutofit/>
          </a:bodyPr>
          <a:lstStyle/>
          <a:p>
            <a:pPr marL="342900" indent="-182880">
              <a:lnSpc>
                <a:spcPct val="90000"/>
              </a:lnSpc>
              <a:spcBef>
                <a:spcPct val="0"/>
              </a:spcBef>
              <a:buFont typeface="Corbel" pitchFamily="34" charset="0"/>
              <a:buChar char="•"/>
            </a:pPr>
            <a:r>
              <a:rPr lang="en-US" altLang="en-US" sz="3000" dirty="0">
                <a:latin typeface="Arial" panose="020B0604020202020204" pitchFamily="34" charset="0"/>
                <a:cs typeface="Arial" panose="020B0604020202020204" pitchFamily="34" charset="0"/>
              </a:rPr>
              <a:t>eWIC card is used to buy WIC foods</a:t>
            </a:r>
          </a:p>
          <a:p>
            <a:pPr marL="342900" indent="-182880">
              <a:lnSpc>
                <a:spcPct val="90000"/>
              </a:lnSpc>
              <a:spcBef>
                <a:spcPct val="0"/>
              </a:spcBef>
              <a:buFont typeface="Corbel" pitchFamily="34" charset="0"/>
              <a:buChar char="•"/>
            </a:pPr>
            <a:endParaRPr lang="en-US" altLang="en-US" sz="3000" dirty="0">
              <a:latin typeface="Arial" panose="020B0604020202020204" pitchFamily="34" charset="0"/>
              <a:cs typeface="Arial" panose="020B0604020202020204" pitchFamily="34" charset="0"/>
            </a:endParaRPr>
          </a:p>
          <a:p>
            <a:pPr marL="342900" indent="-182880">
              <a:lnSpc>
                <a:spcPct val="90000"/>
              </a:lnSpc>
              <a:spcBef>
                <a:spcPct val="0"/>
              </a:spcBef>
              <a:buFont typeface="Corbel" pitchFamily="34" charset="0"/>
              <a:buChar char="•"/>
            </a:pPr>
            <a:r>
              <a:rPr lang="en-US" altLang="en-US" sz="3000" dirty="0">
                <a:latin typeface="Arial" panose="020B0604020202020204" pitchFamily="34" charset="0"/>
                <a:cs typeface="Arial" panose="020B0604020202020204" pitchFamily="34" charset="0"/>
              </a:rPr>
              <a:t>WIC Shopper App simplifies shopping </a:t>
            </a:r>
          </a:p>
          <a:p>
            <a:pPr marL="342900" indent="-182880">
              <a:lnSpc>
                <a:spcPct val="90000"/>
              </a:lnSpc>
              <a:spcBef>
                <a:spcPct val="0"/>
              </a:spcBef>
              <a:buFont typeface="Corbel" pitchFamily="34" charset="0"/>
              <a:buChar char="•"/>
            </a:pPr>
            <a:endParaRPr lang="en-US" altLang="en-US" sz="3000" dirty="0">
              <a:latin typeface="Arial" panose="020B0604020202020204" pitchFamily="34" charset="0"/>
              <a:cs typeface="Arial" panose="020B0604020202020204" pitchFamily="34" charset="0"/>
            </a:endParaRPr>
          </a:p>
          <a:p>
            <a:pPr marL="342900" indent="-182880">
              <a:lnSpc>
                <a:spcPct val="90000"/>
              </a:lnSpc>
              <a:spcBef>
                <a:spcPct val="0"/>
              </a:spcBef>
              <a:buFont typeface="Corbel" pitchFamily="34" charset="0"/>
              <a:buChar char="•"/>
            </a:pPr>
            <a:r>
              <a:rPr lang="en-US" altLang="en-US" sz="3000" dirty="0">
                <a:latin typeface="Arial" panose="020B0604020202020204" pitchFamily="34" charset="0"/>
                <a:cs typeface="Arial" panose="020B0604020202020204" pitchFamily="34" charset="0"/>
              </a:rPr>
              <a:t>WIC boosts our economy </a:t>
            </a:r>
            <a:r>
              <a:rPr lang="en-US" altLang="en-US" sz="2400" dirty="0">
                <a:latin typeface="Arial" panose="020B0604020202020204" pitchFamily="34" charset="0"/>
                <a:cs typeface="Arial" panose="020B0604020202020204" pitchFamily="34" charset="0"/>
              </a:rPr>
              <a:t>(48 million in WIC benefits were spent in Oregon’s grocery stores last year)</a:t>
            </a:r>
          </a:p>
          <a:p>
            <a:pPr indent="-182880">
              <a:lnSpc>
                <a:spcPct val="90000"/>
              </a:lnSpc>
              <a:buFont typeface="Corbel" pitchFamily="34" charset="0"/>
              <a:buChar char="•"/>
            </a:pPr>
            <a:endParaRPr lang="en-US" sz="1800" dirty="0">
              <a:solidFill>
                <a:schemeClr val="accent1"/>
              </a:solidFill>
            </a:endParaRPr>
          </a:p>
        </p:txBody>
      </p:sp>
      <p:pic>
        <p:nvPicPr>
          <p:cNvPr id="3" name="Picture 2">
            <a:extLst>
              <a:ext uri="{FF2B5EF4-FFF2-40B4-BE49-F238E27FC236}">
                <a16:creationId xmlns:a16="http://schemas.microsoft.com/office/drawing/2014/main" id="{C0F35BE7-24D2-4B00-A86F-8BD60F3CA7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33616" y="3073593"/>
            <a:ext cx="1952452" cy="3062515"/>
          </a:xfrm>
          <a:prstGeom prst="rect">
            <a:avLst/>
          </a:prstGeom>
        </p:spPr>
      </p:pic>
    </p:spTree>
    <p:custDataLst>
      <p:tags r:id="rId1"/>
    </p:custDataLst>
    <p:extLst>
      <p:ext uri="{BB962C8B-B14F-4D97-AF65-F5344CB8AC3E}">
        <p14:creationId xmlns:p14="http://schemas.microsoft.com/office/powerpoint/2010/main" val="3657043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6866" name="Rectangle 2"/>
          <p:cNvSpPr>
            <a:spLocks noGrp="1" noChangeArrowheads="1"/>
          </p:cNvSpPr>
          <p:nvPr>
            <p:ph type="title"/>
          </p:nvPr>
        </p:nvSpPr>
        <p:spPr>
          <a:xfrm>
            <a:off x="4225701" y="636104"/>
            <a:ext cx="7482595" cy="1329856"/>
          </a:xfrm>
        </p:spPr>
        <p:txBody>
          <a:bodyPr vert="horz" lIns="91440" tIns="45720" rIns="91440" bIns="45720" rtlCol="0" anchor="ctr">
            <a:noAutofit/>
          </a:bodyPr>
          <a:lstStyle/>
          <a:p>
            <a:r>
              <a:rPr lang="en-US" altLang="en-US" sz="3600" b="1" dirty="0">
                <a:latin typeface="Verdana" panose="020B0604030504040204" pitchFamily="34" charset="0"/>
                <a:ea typeface="Verdana" panose="020B0604030504040204" pitchFamily="34" charset="0"/>
              </a:rPr>
              <a:t>Oregon Farm Direct Nutrition Program (FDNP)</a:t>
            </a:r>
            <a:endParaRPr lang="en-US" altLang="en-US" sz="3600" b="1" dirty="0">
              <a:solidFill>
                <a:schemeClr val="accent1"/>
              </a:solidFill>
            </a:endParaRPr>
          </a:p>
        </p:txBody>
      </p:sp>
      <p:pic>
        <p:nvPicPr>
          <p:cNvPr id="4" name="Picture 3">
            <a:extLst>
              <a:ext uri="{FF2B5EF4-FFF2-40B4-BE49-F238E27FC236}">
                <a16:creationId xmlns:a16="http://schemas.microsoft.com/office/drawing/2014/main" id="{2FA9B3B7-8978-47C9-AA7C-E3EED22A56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6200000">
            <a:off x="-1142215" y="1609391"/>
            <a:ext cx="6377939" cy="3646837"/>
          </a:xfrm>
          <a:prstGeom prst="rect">
            <a:avLst/>
          </a:prstGeom>
        </p:spPr>
      </p:pic>
      <p:sp>
        <p:nvSpPr>
          <p:cNvPr id="19459" name="Rectangle 3"/>
          <p:cNvSpPr>
            <a:spLocks noGrp="1" noChangeArrowheads="1"/>
          </p:cNvSpPr>
          <p:nvPr>
            <p:ph type="body" sz="half" idx="1"/>
          </p:nvPr>
        </p:nvSpPr>
        <p:spPr>
          <a:xfrm>
            <a:off x="4074947" y="2187593"/>
            <a:ext cx="7784101" cy="4212552"/>
          </a:xfrm>
        </p:spPr>
        <p:txBody>
          <a:bodyPr vert="horz" lIns="91440" tIns="45720" rIns="91440" bIns="45720" rtlCol="0">
            <a:normAutofit/>
          </a:bodyPr>
          <a:lstStyle/>
          <a:p>
            <a:pPr marL="0" indent="0">
              <a:buNone/>
              <a:defRPr/>
            </a:pPr>
            <a:r>
              <a:rPr lang="en-US" sz="2800" dirty="0">
                <a:latin typeface="Arial" panose="020B0604020202020204" pitchFamily="34" charset="0"/>
                <a:cs typeface="Arial" panose="020B0604020202020204" pitchFamily="34" charset="0"/>
              </a:rPr>
              <a:t>WIC participants get FDNP checks to spend at farmers markets and farm stands: </a:t>
            </a:r>
          </a:p>
          <a:p>
            <a:pPr marL="0" indent="0">
              <a:lnSpc>
                <a:spcPts val="1000"/>
              </a:lnSpc>
              <a:buNone/>
              <a:defRPr/>
            </a:pPr>
            <a:endParaRPr lang="en-US" sz="2800" dirty="0">
              <a:latin typeface="Arial" panose="020B0604020202020204" pitchFamily="34" charset="0"/>
              <a:cs typeface="Arial" panose="020B0604020202020204" pitchFamily="34" charset="0"/>
            </a:endParaRPr>
          </a:p>
          <a:p>
            <a:pPr marL="571500" lvl="1">
              <a:defRPr/>
            </a:pPr>
            <a:r>
              <a:rPr lang="en-US" sz="2800" dirty="0">
                <a:latin typeface="Arial" panose="020B0604020202020204" pitchFamily="34" charset="0"/>
                <a:cs typeface="Arial" panose="020B0604020202020204" pitchFamily="34" charset="0"/>
              </a:rPr>
              <a:t>These checks are used to buy fresh fruit, veggies and herbs</a:t>
            </a:r>
          </a:p>
          <a:p>
            <a:pPr marL="571500" lvl="1">
              <a:defRPr/>
            </a:pPr>
            <a:r>
              <a:rPr lang="en-US" sz="2800" dirty="0">
                <a:latin typeface="Arial" panose="020B0604020202020204" pitchFamily="34" charset="0"/>
                <a:cs typeface="Arial" panose="020B0604020202020204" pitchFamily="34" charset="0"/>
              </a:rPr>
              <a:t>Benefit amount is $28 per WIC participant</a:t>
            </a:r>
          </a:p>
          <a:p>
            <a:pPr marL="571500" lvl="1">
              <a:defRPr/>
            </a:pPr>
            <a:r>
              <a:rPr lang="en-US" sz="2800" dirty="0">
                <a:latin typeface="Arial" panose="020B0604020202020204" pitchFamily="34" charset="0"/>
                <a:cs typeface="Arial" panose="020B0604020202020204" pitchFamily="34" charset="0"/>
              </a:rPr>
              <a:t>Over 700 Oregon produce farmers in FDNP</a:t>
            </a:r>
          </a:p>
          <a:p>
            <a:pPr marL="571500" lvl="1">
              <a:defRPr/>
            </a:pPr>
            <a:r>
              <a:rPr lang="en-US" sz="2800" dirty="0">
                <a:latin typeface="Arial" panose="020B0604020202020204" pitchFamily="34" charset="0"/>
                <a:cs typeface="Arial" panose="020B0604020202020204" pitchFamily="34" charset="0"/>
              </a:rPr>
              <a:t>$823,000 went to Oregon farmers last year </a:t>
            </a:r>
          </a:p>
          <a:p>
            <a:pPr marL="137160" indent="0">
              <a:buNone/>
              <a:defRPr/>
            </a:pPr>
            <a:endParaRPr lang="en-US" dirty="0">
              <a:solidFill>
                <a:schemeClr val="accent1"/>
              </a:solidFill>
            </a:endParaRPr>
          </a:p>
        </p:txBody>
      </p:sp>
    </p:spTree>
    <p:custDataLst>
      <p:tags r:id="rId1"/>
    </p:custDataLst>
    <p:extLst>
      <p:ext uri="{BB962C8B-B14F-4D97-AF65-F5344CB8AC3E}">
        <p14:creationId xmlns:p14="http://schemas.microsoft.com/office/powerpoint/2010/main" val="145932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wipe(left)">
                                      <p:cBhvr>
                                        <p:cTn id="10" dur="500"/>
                                        <p:tgtEl>
                                          <p:spTgt spid="19459">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wipe(left)">
                                      <p:cBhvr>
                                        <p:cTn id="13" dur="500"/>
                                        <p:tgtEl>
                                          <p:spTgt spid="19459">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459">
                                            <p:txEl>
                                              <p:pRg st="4" end="4"/>
                                            </p:txEl>
                                          </p:spTgt>
                                        </p:tgtEl>
                                        <p:attrNameLst>
                                          <p:attrName>style.visibility</p:attrName>
                                        </p:attrNameLst>
                                      </p:cBhvr>
                                      <p:to>
                                        <p:strVal val="visible"/>
                                      </p:to>
                                    </p:set>
                                    <p:animEffect transition="in" filter="wipe(left)">
                                      <p:cBhvr>
                                        <p:cTn id="16" dur="500"/>
                                        <p:tgtEl>
                                          <p:spTgt spid="19459">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Effect transition="in" filter="wipe(left)">
                                      <p:cBhvr>
                                        <p:cTn id="19"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F73745-02FD-4EDE-BE36-5B66C5242E48}"/>
              </a:ext>
            </a:extLst>
          </p:cNvPr>
          <p:cNvSpPr>
            <a:spLocks noGrp="1"/>
          </p:cNvSpPr>
          <p:nvPr>
            <p:ph type="title"/>
          </p:nvPr>
        </p:nvSpPr>
        <p:spPr>
          <a:xfrm>
            <a:off x="7526621" y="615206"/>
            <a:ext cx="3912583" cy="1356360"/>
          </a:xfrm>
        </p:spPr>
        <p:txBody>
          <a:bodyPr vert="horz" lIns="91440" tIns="45720" rIns="91440" bIns="45720" rtlCol="0" anchor="ctr">
            <a:normAutofit/>
          </a:bodyPr>
          <a:lstStyle/>
          <a:p>
            <a:r>
              <a:rPr lang="en-US" sz="3600" b="1" dirty="0">
                <a:latin typeface="Verdana" panose="020B0604030504040204" pitchFamily="34" charset="0"/>
                <a:ea typeface="Verdana" panose="020B0604030504040204" pitchFamily="34" charset="0"/>
              </a:rPr>
              <a:t>WIC Outreach Materials </a:t>
            </a:r>
          </a:p>
        </p:txBody>
      </p:sp>
      <p:pic>
        <p:nvPicPr>
          <p:cNvPr id="5" name="Content Placeholder 4">
            <a:extLst>
              <a:ext uri="{FF2B5EF4-FFF2-40B4-BE49-F238E27FC236}">
                <a16:creationId xmlns:a16="http://schemas.microsoft.com/office/drawing/2014/main" id="{A04B7904-6CC0-4661-B0EA-56C13A4AD87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57037" y="607300"/>
            <a:ext cx="6924420" cy="5643400"/>
          </a:xfrm>
          <a:prstGeom prst="rect">
            <a:avLst/>
          </a:prstGeom>
        </p:spPr>
      </p:pic>
      <p:sp>
        <p:nvSpPr>
          <p:cNvPr id="4" name="Content Placeholder 3">
            <a:extLst>
              <a:ext uri="{FF2B5EF4-FFF2-40B4-BE49-F238E27FC236}">
                <a16:creationId xmlns:a16="http://schemas.microsoft.com/office/drawing/2014/main" id="{95329352-ADA1-4C3F-95F2-A64813C314C5}"/>
              </a:ext>
            </a:extLst>
          </p:cNvPr>
          <p:cNvSpPr>
            <a:spLocks noGrp="1"/>
          </p:cNvSpPr>
          <p:nvPr>
            <p:ph sz="half" idx="2"/>
          </p:nvPr>
        </p:nvSpPr>
        <p:spPr>
          <a:xfrm>
            <a:off x="7411022" y="2156790"/>
            <a:ext cx="4179393" cy="4038600"/>
          </a:xfrm>
        </p:spPr>
        <p:txBody>
          <a:bodyPr vert="horz" lIns="91440" tIns="45720" rIns="91440" bIns="45720" rtlCol="0">
            <a:normAutofit lnSpcReduction="10000"/>
          </a:bodyPr>
          <a:lstStyle/>
          <a:p>
            <a:r>
              <a:rPr lang="en-US" sz="3200" dirty="0">
                <a:latin typeface="Arial" panose="020B0604020202020204" pitchFamily="34" charset="0"/>
                <a:cs typeface="Arial" panose="020B0604020202020204" pitchFamily="34" charset="0"/>
              </a:rPr>
              <a:t>healthoregon.org/</a:t>
            </a:r>
            <a:r>
              <a:rPr lang="en-US" sz="3200" dirty="0" err="1">
                <a:latin typeface="Arial" panose="020B0604020202020204" pitchFamily="34" charset="0"/>
                <a:cs typeface="Arial" panose="020B0604020202020204" pitchFamily="34" charset="0"/>
              </a:rPr>
              <a:t>wic</a:t>
            </a:r>
            <a:r>
              <a:rPr lang="en-US" sz="3200" dirty="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Resources for Partners page</a:t>
            </a:r>
          </a:p>
          <a:p>
            <a:r>
              <a:rPr lang="en-US" sz="3200" dirty="0">
                <a:latin typeface="Arial" panose="020B0604020202020204" pitchFamily="34" charset="0"/>
                <a:cs typeface="Arial" panose="020B0604020202020204" pitchFamily="34" charset="0"/>
              </a:rPr>
              <a:t>Fill out WIC outreach materials form</a:t>
            </a:r>
          </a:p>
          <a:p>
            <a:r>
              <a:rPr lang="en-US" sz="3200" dirty="0">
                <a:latin typeface="Arial" panose="020B0604020202020204" pitchFamily="34" charset="0"/>
                <a:cs typeface="Arial" panose="020B0604020202020204" pitchFamily="34" charset="0"/>
              </a:rPr>
              <a:t>Brochures and posters</a:t>
            </a:r>
          </a:p>
          <a:p>
            <a:pPr marL="45720"/>
            <a:endParaRPr lang="en-US" sz="1600" dirty="0">
              <a:solidFill>
                <a:schemeClr val="accent1"/>
              </a:solidFill>
            </a:endParaRPr>
          </a:p>
        </p:txBody>
      </p:sp>
    </p:spTree>
    <p:custDataLst>
      <p:tags r:id="rId1"/>
    </p:custDataLst>
    <p:extLst>
      <p:ext uri="{BB962C8B-B14F-4D97-AF65-F5344CB8AC3E}">
        <p14:creationId xmlns:p14="http://schemas.microsoft.com/office/powerpoint/2010/main" val="95877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4610-86DD-49A7-B261-A6561E9FFAC9}"/>
              </a:ext>
            </a:extLst>
          </p:cNvPr>
          <p:cNvSpPr>
            <a:spLocks noGrp="1"/>
          </p:cNvSpPr>
          <p:nvPr>
            <p:ph type="title"/>
          </p:nvPr>
        </p:nvSpPr>
        <p:spPr>
          <a:xfrm>
            <a:off x="556591" y="525143"/>
            <a:ext cx="7195931" cy="1760857"/>
          </a:xfrm>
        </p:spPr>
        <p:txBody>
          <a:bodyPr vert="horz" lIns="91440" tIns="45720" rIns="91440" bIns="45720" rtlCol="0">
            <a:normAutofit/>
          </a:bodyPr>
          <a:lstStyle/>
          <a:p>
            <a:pPr algn="ctr"/>
            <a:r>
              <a:rPr lang="en-US" b="1" cap="all" dirty="0">
                <a:solidFill>
                  <a:schemeClr val="tx2"/>
                </a:solidFill>
                <a:latin typeface="Arial" panose="020B0604020202020204" pitchFamily="34" charset="0"/>
                <a:cs typeface="Arial" panose="020B0604020202020204" pitchFamily="34" charset="0"/>
              </a:rPr>
              <a:t>Sign up USING OUR</a:t>
            </a:r>
            <a:br>
              <a:rPr lang="en-US" b="1" cap="all" dirty="0">
                <a:solidFill>
                  <a:schemeClr val="tx2"/>
                </a:solidFill>
                <a:latin typeface="Arial" panose="020B0604020202020204" pitchFamily="34" charset="0"/>
                <a:cs typeface="Arial" panose="020B0604020202020204" pitchFamily="34" charset="0"/>
              </a:rPr>
            </a:br>
            <a:r>
              <a:rPr lang="en-US" b="1" cap="all" dirty="0">
                <a:solidFill>
                  <a:schemeClr val="tx2"/>
                </a:solidFill>
                <a:latin typeface="Arial" panose="020B0604020202020204" pitchFamily="34" charset="0"/>
                <a:cs typeface="Arial" panose="020B0604020202020204" pitchFamily="34" charset="0"/>
              </a:rPr>
              <a:t>WIC interest Form</a:t>
            </a:r>
          </a:p>
        </p:txBody>
      </p:sp>
      <p:sp>
        <p:nvSpPr>
          <p:cNvPr id="26" name="Content Placeholder 25">
            <a:extLst>
              <a:ext uri="{FF2B5EF4-FFF2-40B4-BE49-F238E27FC236}">
                <a16:creationId xmlns:a16="http://schemas.microsoft.com/office/drawing/2014/main" id="{15717B08-B5D4-4616-9894-F69B5D376E70}"/>
              </a:ext>
            </a:extLst>
          </p:cNvPr>
          <p:cNvSpPr>
            <a:spLocks noGrp="1"/>
          </p:cNvSpPr>
          <p:nvPr>
            <p:ph idx="1"/>
          </p:nvPr>
        </p:nvSpPr>
        <p:spPr>
          <a:xfrm>
            <a:off x="258417" y="2299843"/>
            <a:ext cx="7702275" cy="741531"/>
          </a:xfrm>
        </p:spPr>
        <p:txBody>
          <a:bodyPr vert="horz" lIns="91440" tIns="45720" rIns="91440" bIns="45720" rtlCol="0">
            <a:noAutofit/>
          </a:bodyPr>
          <a:lstStyle/>
          <a:p>
            <a:pPr marL="0" indent="0" algn="ctr">
              <a:buNone/>
            </a:pPr>
            <a:r>
              <a:rPr lang="en-US" sz="3600" dirty="0">
                <a:latin typeface="Arial" panose="020B0604020202020204" pitchFamily="34" charset="0"/>
                <a:cs typeface="Arial" panose="020B0604020202020204" pitchFamily="34" charset="0"/>
              </a:rPr>
              <a:t>Visit: healthoregon.org/</a:t>
            </a:r>
            <a:r>
              <a:rPr lang="en-US" sz="3600" dirty="0" err="1">
                <a:latin typeface="Arial" panose="020B0604020202020204" pitchFamily="34" charset="0"/>
                <a:cs typeface="Arial" panose="020B0604020202020204" pitchFamily="34" charset="0"/>
              </a:rPr>
              <a:t>wic</a:t>
            </a:r>
            <a:r>
              <a:rPr lang="en-US" sz="3600" dirty="0">
                <a:latin typeface="Arial" panose="020B0604020202020204" pitchFamily="34" charset="0"/>
                <a:cs typeface="Arial" panose="020B0604020202020204" pitchFamily="34" charset="0"/>
              </a:rPr>
              <a:t> </a:t>
            </a:r>
          </a:p>
        </p:txBody>
      </p:sp>
      <p:pic>
        <p:nvPicPr>
          <p:cNvPr id="5" name="Content Placeholder 4">
            <a:extLst>
              <a:ext uri="{FF2B5EF4-FFF2-40B4-BE49-F238E27FC236}">
                <a16:creationId xmlns:a16="http://schemas.microsoft.com/office/drawing/2014/main" id="{1D5ADC8D-E03A-4E87-82E4-BA11AEE7C6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6892" y="3428999"/>
            <a:ext cx="7543800" cy="2761893"/>
          </a:xfrm>
          <a:prstGeom prst="rect">
            <a:avLst/>
          </a:prstGeom>
        </p:spPr>
      </p:pic>
      <p:pic>
        <p:nvPicPr>
          <p:cNvPr id="8" name="Picture 7">
            <a:extLst>
              <a:ext uri="{FF2B5EF4-FFF2-40B4-BE49-F238E27FC236}">
                <a16:creationId xmlns:a16="http://schemas.microsoft.com/office/drawing/2014/main" id="{4F2DF2F6-3A49-4B45-B75D-58152E467B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a:off x="7960692" y="525143"/>
            <a:ext cx="3972890" cy="5807713"/>
          </a:xfrm>
          <a:prstGeom prst="rect">
            <a:avLst/>
          </a:prstGeom>
        </p:spPr>
      </p:pic>
      <p:sp>
        <p:nvSpPr>
          <p:cNvPr id="3" name="Arrow: Left 2">
            <a:extLst>
              <a:ext uri="{FF2B5EF4-FFF2-40B4-BE49-F238E27FC236}">
                <a16:creationId xmlns:a16="http://schemas.microsoft.com/office/drawing/2014/main" id="{82A2AC90-550C-4C65-9ED0-26E53D71C8AF}"/>
              </a:ext>
            </a:extLst>
          </p:cNvPr>
          <p:cNvSpPr/>
          <p:nvPr/>
        </p:nvSpPr>
        <p:spPr>
          <a:xfrm>
            <a:off x="5606796" y="5108713"/>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5255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0" name="Content Placeholder 1029">
            <a:extLst>
              <a:ext uri="{FF2B5EF4-FFF2-40B4-BE49-F238E27FC236}">
                <a16:creationId xmlns:a16="http://schemas.microsoft.com/office/drawing/2014/main" id="{4FBCE941-122E-4B02-AE35-EC4746A1285C}"/>
              </a:ext>
            </a:extLst>
          </p:cNvPr>
          <p:cNvSpPr>
            <a:spLocks noGrp="1"/>
          </p:cNvSpPr>
          <p:nvPr>
            <p:ph idx="4294967295"/>
          </p:nvPr>
        </p:nvSpPr>
        <p:spPr>
          <a:xfrm>
            <a:off x="7176052" y="874642"/>
            <a:ext cx="4472609" cy="6104219"/>
          </a:xfrm>
        </p:spPr>
        <p:txBody>
          <a:bodyPr>
            <a:normAutofit/>
          </a:bodyPr>
          <a:lstStyle/>
          <a:p>
            <a:pPr marL="45720" indent="0">
              <a:lnSpc>
                <a:spcPts val="3400"/>
              </a:lnSpc>
              <a:buNone/>
            </a:pPr>
            <a:r>
              <a:rPr lang="en-US" sz="2800" i="1" dirty="0">
                <a:latin typeface="Arial" panose="020B0604020202020204" pitchFamily="34" charset="0"/>
                <a:cs typeface="Arial" panose="020B0604020202020204" pitchFamily="34" charset="0"/>
              </a:rPr>
              <a:t>“I just want to thank Oregon WIC. I have been with you for the past 10 years. My twins turned 5 last month and our family thanks you for all your help with the food, the encouragement, the tips &amp; tools, the recipes, and the friendships made over the years. I will miss you all!”</a:t>
            </a:r>
          </a:p>
          <a:p>
            <a:pPr marL="45720" indent="0">
              <a:buNone/>
            </a:pPr>
            <a:r>
              <a:rPr lang="en-US" sz="1800" i="1" dirty="0">
                <a:latin typeface="Arial" panose="020B0604020202020204" pitchFamily="34" charset="0"/>
                <a:cs typeface="Arial" panose="020B0604020202020204" pitchFamily="34" charset="0"/>
              </a:rPr>
              <a:t>--Lane County WIC Participant</a:t>
            </a:r>
          </a:p>
        </p:txBody>
      </p:sp>
      <p:pic>
        <p:nvPicPr>
          <p:cNvPr id="5"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r="-14431"/>
          <a:stretch/>
        </p:blipFill>
        <p:spPr>
          <a:xfrm>
            <a:off x="238540" y="1073422"/>
            <a:ext cx="7616952" cy="4472610"/>
          </a:xfrm>
          <a:prstGeom prst="rect">
            <a:avLst/>
          </a:prstGeom>
        </p:spPr>
      </p:pic>
    </p:spTree>
    <p:custDataLst>
      <p:tags r:id="rId1"/>
    </p:custDataLst>
    <p:extLst>
      <p:ext uri="{BB962C8B-B14F-4D97-AF65-F5344CB8AC3E}">
        <p14:creationId xmlns:p14="http://schemas.microsoft.com/office/powerpoint/2010/main" val="89072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30351" y="670277"/>
            <a:ext cx="8153400" cy="990600"/>
          </a:xfrm>
        </p:spPr>
        <p:txBody>
          <a:bodyPr>
            <a:normAutofit/>
          </a:bodyPr>
          <a:lstStyle/>
          <a:p>
            <a:pPr eaLnBrk="1" hangingPunct="1"/>
            <a:r>
              <a:rPr lang="en-US" altLang="en-US" sz="4000" b="1" dirty="0">
                <a:latin typeface="Verdana" panose="020B0604030504040204" pitchFamily="34" charset="0"/>
                <a:ea typeface="Verdana" panose="020B0604030504040204" pitchFamily="34" charset="0"/>
                <a:cs typeface="Verdana" panose="020B0604030504040204" pitchFamily="34" charset="0"/>
              </a:rPr>
              <a:t>Thank you! </a:t>
            </a:r>
          </a:p>
        </p:txBody>
      </p:sp>
      <p:sp>
        <p:nvSpPr>
          <p:cNvPr id="20483" name="Rectangle 3"/>
          <p:cNvSpPr>
            <a:spLocks noGrp="1" noChangeArrowheads="1"/>
          </p:cNvSpPr>
          <p:nvPr>
            <p:ph sz="quarter" idx="1"/>
          </p:nvPr>
        </p:nvSpPr>
        <p:spPr>
          <a:xfrm>
            <a:off x="1130351" y="1969136"/>
            <a:ext cx="9183270" cy="2555151"/>
          </a:xfrm>
        </p:spPr>
        <p:txBody>
          <a:bodyPr>
            <a:normAutofit/>
          </a:bodyPr>
          <a:lstStyle/>
          <a:p>
            <a:pPr marL="457200" indent="-457200">
              <a:buFont typeface="Wingdings" panose="05000000000000000000" pitchFamily="2" charset="2"/>
              <a:buChar char="v"/>
              <a:defRPr/>
            </a:pPr>
            <a:r>
              <a:rPr lang="en-US" sz="3200" dirty="0">
                <a:solidFill>
                  <a:schemeClr val="tx1"/>
                </a:solidFill>
                <a:latin typeface="Arial" panose="020B0604020202020204" pitchFamily="34" charset="0"/>
                <a:ea typeface="Verdana" panose="020B0604030504040204" pitchFamily="34" charset="0"/>
                <a:cs typeface="Arial" panose="020B0604020202020204" pitchFamily="34" charset="0"/>
              </a:rPr>
              <a:t>www.healthoregon.org/wic</a:t>
            </a:r>
          </a:p>
          <a:p>
            <a:pPr marL="457200" indent="-457200">
              <a:buFont typeface="Wingdings" panose="05000000000000000000" pitchFamily="2" charset="2"/>
              <a:buChar char="v"/>
              <a:defRPr/>
            </a:pPr>
            <a:r>
              <a:rPr lang="en-US" sz="3200" dirty="0">
                <a:solidFill>
                  <a:schemeClr val="tx1"/>
                </a:solidFill>
                <a:latin typeface="Arial" panose="020B0604020202020204" pitchFamily="34" charset="0"/>
                <a:ea typeface="Verdana" panose="020B0604030504040204" pitchFamily="34" charset="0"/>
                <a:cs typeface="Arial" panose="020B0604020202020204" pitchFamily="34" charset="0"/>
              </a:rPr>
              <a:t>211 information line</a:t>
            </a:r>
          </a:p>
          <a:p>
            <a:pPr marL="457200" indent="-457200">
              <a:buFont typeface="Wingdings" panose="05000000000000000000" pitchFamily="2" charset="2"/>
              <a:buChar char="v"/>
              <a:defRPr/>
            </a:pPr>
            <a:r>
              <a:rPr lang="en-US" sz="3200" dirty="0">
                <a:latin typeface="Arial" panose="020B0604020202020204" pitchFamily="34" charset="0"/>
                <a:ea typeface="Verdana" panose="020B0604030504040204" pitchFamily="34" charset="0"/>
                <a:cs typeface="Arial" panose="020B0604020202020204" pitchFamily="34" charset="0"/>
              </a:rPr>
              <a:t>Like us on Facebook - Oregon WIC </a:t>
            </a:r>
            <a:endParaRPr lang="en-US" sz="3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457200" indent="-457200">
              <a:buFont typeface="Wingdings" panose="05000000000000000000" pitchFamily="2" charset="2"/>
              <a:buChar char="v"/>
              <a:defRPr/>
            </a:pPr>
            <a:r>
              <a:rPr lang="en-US" sz="3200" dirty="0">
                <a:latin typeface="Arial" panose="020B0604020202020204" pitchFamily="34" charset="0"/>
                <a:ea typeface="Verdana" panose="020B0604030504040204" pitchFamily="34" charset="0"/>
                <a:cs typeface="Arial" panose="020B0604020202020204" pitchFamily="34" charset="0"/>
              </a:rPr>
              <a:t>C</a:t>
            </a:r>
            <a:r>
              <a:rPr lang="en-US" sz="3200" dirty="0">
                <a:solidFill>
                  <a:schemeClr val="tx1"/>
                </a:solidFill>
                <a:latin typeface="Arial" panose="020B0604020202020204" pitchFamily="34" charset="0"/>
                <a:ea typeface="Verdana" panose="020B0604030504040204" pitchFamily="34" charset="0"/>
                <a:cs typeface="Arial" panose="020B0604020202020204" pitchFamily="34" charset="0"/>
              </a:rPr>
              <a:t>ontact information </a:t>
            </a:r>
          </a:p>
          <a:p>
            <a:pPr marL="320040" indent="-320040">
              <a:buNone/>
              <a:defRPr/>
            </a:pP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343" y="5327846"/>
            <a:ext cx="715880" cy="7158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5704" y="754029"/>
            <a:ext cx="3083165" cy="5689817"/>
          </a:xfrm>
          <a:prstGeom prst="rect">
            <a:avLst/>
          </a:prstGeom>
        </p:spPr>
      </p:pic>
      <p:pic>
        <p:nvPicPr>
          <p:cNvPr id="6" name="Picture 5">
            <a:extLst>
              <a:ext uri="{FF2B5EF4-FFF2-40B4-BE49-F238E27FC236}">
                <a16:creationId xmlns:a16="http://schemas.microsoft.com/office/drawing/2014/main" id="{CAADEA19-9BA6-4AFA-B22F-01EAEEE559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0351" y="5041612"/>
            <a:ext cx="1355977" cy="1100602"/>
          </a:xfrm>
          <a:prstGeom prst="rect">
            <a:avLst/>
          </a:prstGeom>
        </p:spPr>
      </p:pic>
      <p:pic>
        <p:nvPicPr>
          <p:cNvPr id="7" name="Picture 6">
            <a:extLst>
              <a:ext uri="{FF2B5EF4-FFF2-40B4-BE49-F238E27FC236}">
                <a16:creationId xmlns:a16="http://schemas.microsoft.com/office/drawing/2014/main" id="{BB8679D9-2A06-481F-B3BC-BFE3D687F1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9196" y="5327846"/>
            <a:ext cx="2165870" cy="814368"/>
          </a:xfrm>
          <a:prstGeom prst="rect">
            <a:avLst/>
          </a:prstGeom>
        </p:spPr>
      </p:pic>
    </p:spTree>
    <p:custDataLst>
      <p:tags r:id="rId1"/>
    </p:custDataLst>
    <p:extLst>
      <p:ext uri="{BB962C8B-B14F-4D97-AF65-F5344CB8AC3E}">
        <p14:creationId xmlns:p14="http://schemas.microsoft.com/office/powerpoint/2010/main" val="182652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9E7B-6834-4801-B591-8FE60298BDE6}"/>
              </a:ext>
            </a:extLst>
          </p:cNvPr>
          <p:cNvSpPr>
            <a:spLocks noGrp="1"/>
          </p:cNvSpPr>
          <p:nvPr>
            <p:ph type="title"/>
          </p:nvPr>
        </p:nvSpPr>
        <p:spPr>
          <a:xfrm>
            <a:off x="516835" y="1070335"/>
            <a:ext cx="5826092" cy="1443269"/>
          </a:xfrm>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Oregon WIC’s Vision</a:t>
            </a:r>
          </a:p>
        </p:txBody>
      </p:sp>
      <p:sp>
        <p:nvSpPr>
          <p:cNvPr id="3" name="Content Placeholder 2">
            <a:extLst>
              <a:ext uri="{FF2B5EF4-FFF2-40B4-BE49-F238E27FC236}">
                <a16:creationId xmlns:a16="http://schemas.microsoft.com/office/drawing/2014/main" id="{5210090E-8B6C-4F9B-9E0C-90D3B14521D8}"/>
              </a:ext>
            </a:extLst>
          </p:cNvPr>
          <p:cNvSpPr>
            <a:spLocks noGrp="1"/>
          </p:cNvSpPr>
          <p:nvPr>
            <p:ph idx="1"/>
          </p:nvPr>
        </p:nvSpPr>
        <p:spPr>
          <a:xfrm>
            <a:off x="516835" y="2814918"/>
            <a:ext cx="4393095" cy="3299011"/>
          </a:xfrm>
        </p:spPr>
        <p:txBody>
          <a:bodyPr>
            <a:normAutofit/>
          </a:bodyPr>
          <a:lstStyle/>
          <a:p>
            <a:pPr marL="45720" indent="0">
              <a:lnSpc>
                <a:spcPts val="4500"/>
              </a:lnSpc>
              <a:buNone/>
            </a:pPr>
            <a:r>
              <a:rPr lang="en-US" sz="3600" dirty="0">
                <a:latin typeface="Arial" panose="020B0604020202020204" pitchFamily="34" charset="0"/>
                <a:ea typeface="Verdana" panose="020B0604030504040204" pitchFamily="34" charset="0"/>
                <a:cs typeface="Arial" panose="020B0604020202020204" pitchFamily="34" charset="0"/>
              </a:rPr>
              <a:t>To ensure optimal nutrition and lifelong health for every Oregon family.</a:t>
            </a:r>
          </a:p>
          <a:p>
            <a:pPr marL="45720" indent="0">
              <a:buNone/>
            </a:pPr>
            <a:endParaRPr lang="en-US" sz="1800" dirty="0"/>
          </a:p>
        </p:txBody>
      </p:sp>
      <p:pic>
        <p:nvPicPr>
          <p:cNvPr id="5" name="Picture 4">
            <a:extLst>
              <a:ext uri="{FF2B5EF4-FFF2-40B4-BE49-F238E27FC236}">
                <a16:creationId xmlns:a16="http://schemas.microsoft.com/office/drawing/2014/main" id="{9FC35F48-51C0-4F38-8F62-41A304CC6D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88226" y="246856"/>
            <a:ext cx="6793741" cy="6365631"/>
          </a:xfrm>
          <a:prstGeom prst="rect">
            <a:avLst/>
          </a:prstGeom>
        </p:spPr>
      </p:pic>
    </p:spTree>
    <p:custDataLst>
      <p:tags r:id="rId1"/>
    </p:custDataLst>
    <p:extLst>
      <p:ext uri="{BB962C8B-B14F-4D97-AF65-F5344CB8AC3E}">
        <p14:creationId xmlns:p14="http://schemas.microsoft.com/office/powerpoint/2010/main" val="181108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1C66B7-9644-4D9B-9A19-5FD3E30EF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400507-5ED1-4F2F-B2FD-00275DC776FA}"/>
              </a:ext>
            </a:extLst>
          </p:cNvPr>
          <p:cNvSpPr>
            <a:spLocks noGrp="1"/>
          </p:cNvSpPr>
          <p:nvPr>
            <p:ph type="title"/>
          </p:nvPr>
        </p:nvSpPr>
        <p:spPr>
          <a:xfrm>
            <a:off x="4566446" y="627241"/>
            <a:ext cx="6446111" cy="1356360"/>
          </a:xfrm>
        </p:spPr>
        <p:txBody>
          <a:bodyPr vert="horz" lIns="91440" tIns="45720" rIns="91440" bIns="45720" rtlCol="0" anchor="ctr">
            <a:normAutofit/>
          </a:bodyPr>
          <a:lstStyle/>
          <a:p>
            <a:r>
              <a:rPr lang="en-US" sz="4000" b="1" dirty="0">
                <a:latin typeface="Verdana" panose="020B0604030504040204" pitchFamily="34" charset="0"/>
                <a:ea typeface="Verdana" panose="020B0604030504040204" pitchFamily="34" charset="0"/>
              </a:rPr>
              <a:t>Did you know that last year…</a:t>
            </a:r>
          </a:p>
        </p:txBody>
      </p:sp>
      <p:pic>
        <p:nvPicPr>
          <p:cNvPr id="10" name="Picture 9">
            <a:extLst>
              <a:ext uri="{FF2B5EF4-FFF2-40B4-BE49-F238E27FC236}">
                <a16:creationId xmlns:a16="http://schemas.microsoft.com/office/drawing/2014/main" id="{0851089D-53B3-44FD-AE34-CA9A3AAAB3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
          <a:stretch/>
        </p:blipFill>
        <p:spPr>
          <a:xfrm>
            <a:off x="223336" y="240145"/>
            <a:ext cx="3646837" cy="2130552"/>
          </a:xfrm>
          <a:prstGeom prst="rect">
            <a:avLst/>
          </a:prstGeom>
        </p:spPr>
      </p:pic>
      <p:pic>
        <p:nvPicPr>
          <p:cNvPr id="6" name="Content Placeholder 5">
            <a:extLst>
              <a:ext uri="{FF2B5EF4-FFF2-40B4-BE49-F238E27FC236}">
                <a16:creationId xmlns:a16="http://schemas.microsoft.com/office/drawing/2014/main" id="{70270D4D-DB3A-4159-9A36-12750163A415}"/>
              </a:ext>
            </a:extLst>
          </p:cNvPr>
          <p:cNvPicPr>
            <a:picLocks noGrp="1" noChangeAspect="1"/>
          </p:cNvPicPr>
          <p:nvPr>
            <p:ph sz="half" idx="1"/>
          </p:nvPr>
        </p:nvPicPr>
        <p:blipFill rotWithShape="1">
          <a:blip r:embed="rId5" cstate="print">
            <a:extLst>
              <a:ext uri="{28A0092B-C50C-407E-A947-70E740481C1C}">
                <a14:useLocalDpi xmlns:a14="http://schemas.microsoft.com/office/drawing/2010/main" val="0"/>
              </a:ext>
            </a:extLst>
          </a:blip>
          <a:srcRect r="-1"/>
          <a:stretch/>
        </p:blipFill>
        <p:spPr>
          <a:xfrm>
            <a:off x="223336" y="2370697"/>
            <a:ext cx="3646837" cy="2130552"/>
          </a:xfrm>
          <a:prstGeom prst="rect">
            <a:avLst/>
          </a:prstGeom>
        </p:spPr>
      </p:pic>
      <p:pic>
        <p:nvPicPr>
          <p:cNvPr id="8" name="Picture 7">
            <a:extLst>
              <a:ext uri="{FF2B5EF4-FFF2-40B4-BE49-F238E27FC236}">
                <a16:creationId xmlns:a16="http://schemas.microsoft.com/office/drawing/2014/main" id="{6CC41249-DD89-4C2E-8313-ED24D900ED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
          <a:stretch/>
        </p:blipFill>
        <p:spPr>
          <a:xfrm>
            <a:off x="223336" y="4501250"/>
            <a:ext cx="3646837" cy="2120530"/>
          </a:xfrm>
          <a:prstGeom prst="rect">
            <a:avLst/>
          </a:prstGeom>
        </p:spPr>
      </p:pic>
      <p:sp>
        <p:nvSpPr>
          <p:cNvPr id="4" name="Content Placeholder 3">
            <a:extLst>
              <a:ext uri="{FF2B5EF4-FFF2-40B4-BE49-F238E27FC236}">
                <a16:creationId xmlns:a16="http://schemas.microsoft.com/office/drawing/2014/main" id="{297612CA-B24D-4904-A846-BD62844FACFE}"/>
              </a:ext>
            </a:extLst>
          </p:cNvPr>
          <p:cNvSpPr>
            <a:spLocks noGrp="1"/>
          </p:cNvSpPr>
          <p:nvPr>
            <p:ph sz="half" idx="2"/>
          </p:nvPr>
        </p:nvSpPr>
        <p:spPr>
          <a:xfrm>
            <a:off x="4253948" y="2192159"/>
            <a:ext cx="7255565" cy="4038600"/>
          </a:xfrm>
        </p:spPr>
        <p:txBody>
          <a:bodyPr vert="horz" lIns="91440" tIns="45720" rIns="91440" bIns="45720" rtlCol="0">
            <a:normAutofit/>
          </a:bodyPr>
          <a:lstStyle/>
          <a:p>
            <a:pPr marL="457200">
              <a:lnSpc>
                <a:spcPts val="3000"/>
              </a:lnSpc>
              <a:spcAft>
                <a:spcPts val="600"/>
              </a:spcAft>
            </a:pPr>
            <a:r>
              <a:rPr lang="en-US" sz="3200" dirty="0">
                <a:latin typeface="Arial" panose="020B0604020202020204" pitchFamily="34" charset="0"/>
                <a:ea typeface="Verdana" panose="020B0604030504040204" pitchFamily="34" charset="0"/>
                <a:cs typeface="Arial" panose="020B0604020202020204" pitchFamily="34" charset="0"/>
              </a:rPr>
              <a:t>WIC served over 124,000 Oregon participants</a:t>
            </a:r>
            <a:endParaRPr lang="en-US" sz="3200" dirty="0">
              <a:latin typeface="Arial" panose="020B0604020202020204" pitchFamily="34" charset="0"/>
              <a:cs typeface="Arial" panose="020B0604020202020204" pitchFamily="34" charset="0"/>
            </a:endParaRPr>
          </a:p>
          <a:p>
            <a:pPr marL="457200">
              <a:lnSpc>
                <a:spcPts val="3000"/>
              </a:lnSpc>
              <a:spcAft>
                <a:spcPts val="600"/>
              </a:spcAft>
            </a:pPr>
            <a:r>
              <a:rPr lang="en-US" sz="3200" dirty="0">
                <a:latin typeface="Arial" panose="020B0604020202020204" pitchFamily="34" charset="0"/>
                <a:cs typeface="Arial" panose="020B0604020202020204" pitchFamily="34" charset="0"/>
              </a:rPr>
              <a:t>Almost half the </a:t>
            </a:r>
            <a:r>
              <a:rPr lang="en-US" sz="3000" dirty="0">
                <a:latin typeface="Arial" panose="020B0604020202020204" pitchFamily="34" charset="0"/>
                <a:cs typeface="Arial" panose="020B0604020202020204" pitchFamily="34" charset="0"/>
              </a:rPr>
              <a:t>pregnant women and babies born in rural Oregon were on WIC </a:t>
            </a:r>
          </a:p>
          <a:p>
            <a:pPr marL="457200">
              <a:lnSpc>
                <a:spcPts val="3000"/>
              </a:lnSpc>
              <a:spcAft>
                <a:spcPts val="600"/>
              </a:spcAft>
            </a:pPr>
            <a:r>
              <a:rPr lang="en-US" sz="3200" dirty="0">
                <a:latin typeface="Arial" panose="020B0604020202020204" pitchFamily="34" charset="0"/>
                <a:cs typeface="Arial" panose="020B0604020202020204" pitchFamily="34" charset="0"/>
              </a:rPr>
              <a:t>73% of WIC families were working </a:t>
            </a:r>
          </a:p>
          <a:p>
            <a:pPr marL="457200">
              <a:lnSpc>
                <a:spcPts val="3000"/>
              </a:lnSpc>
              <a:spcAft>
                <a:spcPts val="600"/>
              </a:spcAft>
            </a:pPr>
            <a:r>
              <a:rPr lang="en-US" sz="3200" dirty="0">
                <a:latin typeface="Arial" panose="020B0604020202020204" pitchFamily="34" charset="0"/>
                <a:cs typeface="Arial" panose="020B0604020202020204" pitchFamily="34" charset="0"/>
              </a:rPr>
              <a:t>WIC served more women in their 30s than teen moms</a:t>
            </a:r>
          </a:p>
          <a:p>
            <a:pPr marL="457200">
              <a:spcAft>
                <a:spcPts val="600"/>
              </a:spcAft>
            </a:pPr>
            <a:endParaRPr lang="en-US" sz="3200" dirty="0"/>
          </a:p>
        </p:txBody>
      </p:sp>
    </p:spTree>
    <p:custDataLst>
      <p:tags r:id="rId1"/>
    </p:custDataLst>
    <p:extLst>
      <p:ext uri="{BB962C8B-B14F-4D97-AF65-F5344CB8AC3E}">
        <p14:creationId xmlns:p14="http://schemas.microsoft.com/office/powerpoint/2010/main" val="108318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9DFBE18-2471-4CDA-A433-4F1323226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70AE17A5-7F57-4317-B644-BC15C54A41D8}"/>
              </a:ext>
            </a:extLst>
          </p:cNvPr>
          <p:cNvSpPr>
            <a:spLocks noGrp="1"/>
          </p:cNvSpPr>
          <p:nvPr>
            <p:ph type="title"/>
          </p:nvPr>
        </p:nvSpPr>
        <p:spPr>
          <a:xfrm>
            <a:off x="5076094" y="893616"/>
            <a:ext cx="6403848" cy="1647217"/>
          </a:xfrm>
        </p:spPr>
        <p:txBody>
          <a:bodyPr>
            <a:norm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WIC is a public health nutrition program serving income eligible:</a:t>
            </a:r>
            <a:endParaRPr lang="en-US" sz="3600" b="1" dirty="0"/>
          </a:p>
        </p:txBody>
      </p:sp>
      <p:pic>
        <p:nvPicPr>
          <p:cNvPr id="9" name="Picture 8">
            <a:extLst>
              <a:ext uri="{FF2B5EF4-FFF2-40B4-BE49-F238E27FC236}">
                <a16:creationId xmlns:a16="http://schemas.microsoft.com/office/drawing/2014/main" id="{9E7C93A6-02A0-4620-A367-D6FBC206C8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
          <a:stretch/>
        </p:blipFill>
        <p:spPr>
          <a:xfrm>
            <a:off x="226058" y="240792"/>
            <a:ext cx="2642616" cy="3785106"/>
          </a:xfrm>
          <a:prstGeom prst="rect">
            <a:avLst/>
          </a:prstGeom>
        </p:spPr>
      </p:pic>
      <p:pic>
        <p:nvPicPr>
          <p:cNvPr id="13" name="Picture 12">
            <a:extLst>
              <a:ext uri="{FF2B5EF4-FFF2-40B4-BE49-F238E27FC236}">
                <a16:creationId xmlns:a16="http://schemas.microsoft.com/office/drawing/2014/main" id="{306AF709-4878-4C26-A2D6-8F81C3B3F4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
          <a:stretch/>
        </p:blipFill>
        <p:spPr>
          <a:xfrm>
            <a:off x="2934272" y="240792"/>
            <a:ext cx="1665985" cy="2437665"/>
          </a:xfrm>
          <a:prstGeom prst="rect">
            <a:avLst/>
          </a:prstGeom>
        </p:spPr>
      </p:pic>
      <p:sp>
        <p:nvSpPr>
          <p:cNvPr id="20" name="Rectangle 19">
            <a:extLst>
              <a:ext uri="{FF2B5EF4-FFF2-40B4-BE49-F238E27FC236}">
                <a16:creationId xmlns:a16="http://schemas.microsoft.com/office/drawing/2014/main" id="{6441B738-7F29-4B23-81C4-73CB86B3C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34271" y="2737104"/>
            <a:ext cx="1665985" cy="1288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B26B7A7-DD8C-4B9C-8C2E-0EA8AEF343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
          <a:stretch/>
        </p:blipFill>
        <p:spPr>
          <a:xfrm>
            <a:off x="226060" y="4084546"/>
            <a:ext cx="4374196" cy="2546376"/>
          </a:xfrm>
          <a:prstGeom prst="rect">
            <a:avLst/>
          </a:prstGeom>
        </p:spPr>
      </p:pic>
      <p:sp>
        <p:nvSpPr>
          <p:cNvPr id="8" name="Content Placeholder 7">
            <a:extLst>
              <a:ext uri="{FF2B5EF4-FFF2-40B4-BE49-F238E27FC236}">
                <a16:creationId xmlns:a16="http://schemas.microsoft.com/office/drawing/2014/main" id="{D3CF54C7-8A57-4E06-897F-F9FF855939DB}"/>
              </a:ext>
            </a:extLst>
          </p:cNvPr>
          <p:cNvSpPr>
            <a:spLocks noGrp="1"/>
          </p:cNvSpPr>
          <p:nvPr>
            <p:ph idx="1"/>
          </p:nvPr>
        </p:nvSpPr>
        <p:spPr>
          <a:xfrm>
            <a:off x="5076094" y="2871633"/>
            <a:ext cx="6460285" cy="2891070"/>
          </a:xfrm>
        </p:spPr>
        <p:txBody>
          <a:bodyPr>
            <a:normAutofit lnSpcReduction="10000"/>
          </a:bodyPr>
          <a:lstStyle/>
          <a:p>
            <a:pPr lvl="0">
              <a:buClr>
                <a:schemeClr val="tx2"/>
              </a:buClr>
            </a:pPr>
            <a:r>
              <a:rPr lang="en-US" sz="3200" dirty="0">
                <a:latin typeface="Arial" panose="020B0604020202020204" pitchFamily="34" charset="0"/>
                <a:ea typeface="Verdana" panose="020B0604030504040204" pitchFamily="34" charset="0"/>
                <a:cs typeface="Arial" panose="020B0604020202020204" pitchFamily="34" charset="0"/>
              </a:rPr>
              <a:t>Pregnant</a:t>
            </a:r>
            <a:r>
              <a:rPr lang="en-US" sz="3200" dirty="0">
                <a:solidFill>
                  <a:schemeClr val="tx1"/>
                </a:solidFill>
                <a:latin typeface="Arial" panose="020B0604020202020204" pitchFamily="34" charset="0"/>
                <a:ea typeface="Verdana" panose="020B0604030504040204" pitchFamily="34" charset="0"/>
                <a:cs typeface="Arial" panose="020B0604020202020204" pitchFamily="34" charset="0"/>
              </a:rPr>
              <a:t>, breastfeeding or postpartum women.</a:t>
            </a:r>
          </a:p>
          <a:p>
            <a:pPr lvl="0">
              <a:buClr>
                <a:schemeClr val="tx2"/>
              </a:buClr>
            </a:pPr>
            <a:r>
              <a:rPr lang="en-US" sz="3200" dirty="0">
                <a:solidFill>
                  <a:schemeClr val="tx1"/>
                </a:solidFill>
                <a:latin typeface="Arial" panose="020B0604020202020204" pitchFamily="34" charset="0"/>
                <a:ea typeface="Verdana" panose="020B0604030504040204" pitchFamily="34" charset="0"/>
                <a:cs typeface="Arial" panose="020B0604020202020204" pitchFamily="34" charset="0"/>
              </a:rPr>
              <a:t>Kids under age 5. This could include grandparents, foster </a:t>
            </a:r>
            <a:r>
              <a:rPr lang="en-US" sz="3200" dirty="0">
                <a:latin typeface="Arial" panose="020B0604020202020204" pitchFamily="34" charset="0"/>
                <a:ea typeface="Verdana" panose="020B0604030504040204" pitchFamily="34" charset="0"/>
                <a:cs typeface="Arial" panose="020B0604020202020204" pitchFamily="34" charset="0"/>
              </a:rPr>
              <a:t>parents</a:t>
            </a:r>
            <a:r>
              <a:rPr lang="en-US" sz="3200" dirty="0">
                <a:solidFill>
                  <a:schemeClr val="tx1"/>
                </a:solidFill>
                <a:latin typeface="Arial" panose="020B0604020202020204" pitchFamily="34" charset="0"/>
                <a:ea typeface="Verdana" panose="020B0604030504040204" pitchFamily="34" charset="0"/>
                <a:cs typeface="Arial" panose="020B0604020202020204" pitchFamily="34" charset="0"/>
              </a:rPr>
              <a:t>, legal guardians, or moms/dads with </a:t>
            </a:r>
            <a:r>
              <a:rPr lang="en-US" sz="3200" dirty="0">
                <a:latin typeface="Arial" panose="020B0604020202020204" pitchFamily="34" charset="0"/>
                <a:ea typeface="Verdana" panose="020B0604030504040204" pitchFamily="34" charset="0"/>
                <a:cs typeface="Arial" panose="020B0604020202020204" pitchFamily="34" charset="0"/>
              </a:rPr>
              <a:t>young kids.</a:t>
            </a:r>
            <a:endParaRPr lang="en-US" sz="3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45720" lvl="0" indent="0">
              <a:buClr>
                <a:schemeClr val="tx2"/>
              </a:buClr>
              <a:buNone/>
            </a:pPr>
            <a:endParaRPr lang="en-US" sz="3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8577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9875520" cy="548640"/>
          </a:xfrm>
        </p:spPr>
        <p:txBody>
          <a:bodyPr vert="horz" lIns="91440" tIns="45720" rIns="91440" bIns="45720" rtlCol="0" anchor="b">
            <a:normAutofit/>
          </a:bodyPr>
          <a:lstStyle/>
          <a:p>
            <a:pPr algn="ctr">
              <a:lnSpc>
                <a:spcPct val="85000"/>
              </a:lnSpc>
              <a:defRPr/>
            </a:pPr>
            <a:r>
              <a:rPr lang="en-US" sz="3100" b="1" cap="all" dirty="0">
                <a:solidFill>
                  <a:srgbClr val="6C54A3"/>
                </a:solidFill>
                <a:latin typeface="Verdana" panose="020B0604030504040204" pitchFamily="34" charset="0"/>
                <a:ea typeface="Verdana" panose="020B0604030504040204" pitchFamily="34" charset="0"/>
              </a:rPr>
              <a:t>2020 INCOME GUIDELINES </a:t>
            </a:r>
            <a:r>
              <a:rPr lang="en-US" sz="3100" cap="all" dirty="0">
                <a:solidFill>
                  <a:srgbClr val="FFFFFF"/>
                </a:solidFill>
                <a:latin typeface="Verdana" panose="020B0604030504040204" pitchFamily="34" charset="0"/>
                <a:ea typeface="Verdana" panose="020B0604030504040204" pitchFamily="34" charset="0"/>
              </a:rPr>
              <a:t>I</a:t>
            </a:r>
          </a:p>
        </p:txBody>
      </p:sp>
      <p:graphicFrame>
        <p:nvGraphicFramePr>
          <p:cNvPr id="5" name="Table 5">
            <a:extLst>
              <a:ext uri="{FF2B5EF4-FFF2-40B4-BE49-F238E27FC236}">
                <a16:creationId xmlns:a16="http://schemas.microsoft.com/office/drawing/2014/main" id="{0BB94190-6568-4270-8762-2D7A9B42731B}"/>
              </a:ext>
            </a:extLst>
          </p:cNvPr>
          <p:cNvGraphicFramePr>
            <a:graphicFrameLocks noGrp="1"/>
          </p:cNvGraphicFramePr>
          <p:nvPr>
            <p:ph idx="1"/>
            <p:extLst>
              <p:ext uri="{D42A27DB-BD31-4B8C-83A1-F6EECF244321}">
                <p14:modId xmlns:p14="http://schemas.microsoft.com/office/powerpoint/2010/main" val="60743615"/>
              </p:ext>
            </p:extLst>
          </p:nvPr>
        </p:nvGraphicFramePr>
        <p:xfrm>
          <a:off x="1143000" y="1371600"/>
          <a:ext cx="9872660" cy="4876798"/>
        </p:xfrm>
        <a:graphic>
          <a:graphicData uri="http://schemas.openxmlformats.org/drawingml/2006/table">
            <a:tbl>
              <a:tblPr firstRow="1" bandRow="1">
                <a:tableStyleId>{5C22544A-7EE6-4342-B048-85BDC9FD1C3A}</a:tableStyleId>
              </a:tblPr>
              <a:tblGrid>
                <a:gridCol w="3939988">
                  <a:extLst>
                    <a:ext uri="{9D8B030D-6E8A-4147-A177-3AD203B41FA5}">
                      <a16:colId xmlns:a16="http://schemas.microsoft.com/office/drawing/2014/main" val="2679683282"/>
                    </a:ext>
                  </a:extLst>
                </a:gridCol>
                <a:gridCol w="2043953">
                  <a:extLst>
                    <a:ext uri="{9D8B030D-6E8A-4147-A177-3AD203B41FA5}">
                      <a16:colId xmlns:a16="http://schemas.microsoft.com/office/drawing/2014/main" val="1105472761"/>
                    </a:ext>
                  </a:extLst>
                </a:gridCol>
                <a:gridCol w="2070847">
                  <a:extLst>
                    <a:ext uri="{9D8B030D-6E8A-4147-A177-3AD203B41FA5}">
                      <a16:colId xmlns:a16="http://schemas.microsoft.com/office/drawing/2014/main" val="2902832178"/>
                    </a:ext>
                  </a:extLst>
                </a:gridCol>
                <a:gridCol w="1817872">
                  <a:extLst>
                    <a:ext uri="{9D8B030D-6E8A-4147-A177-3AD203B41FA5}">
                      <a16:colId xmlns:a16="http://schemas.microsoft.com/office/drawing/2014/main" val="3033671610"/>
                    </a:ext>
                  </a:extLst>
                </a:gridCol>
              </a:tblGrid>
              <a:tr h="390506">
                <a:tc rowSpan="2">
                  <a:txBody>
                    <a:bodyPr/>
                    <a:lstStyle/>
                    <a:p>
                      <a:pPr algn="ctr"/>
                      <a:r>
                        <a:rPr lang="en-US" dirty="0">
                          <a:latin typeface="Arial Nova" panose="020B0604020202020204" pitchFamily="34" charset="0"/>
                        </a:rPr>
                        <a:t>Number of persons </a:t>
                      </a:r>
                    </a:p>
                    <a:p>
                      <a:pPr algn="ctr"/>
                      <a:r>
                        <a:rPr lang="en-US" dirty="0">
                          <a:latin typeface="Arial Nova" panose="020B0604020202020204" pitchFamily="34" charset="0"/>
                        </a:rPr>
                        <a:t>in household</a:t>
                      </a:r>
                    </a:p>
                  </a:txBody>
                  <a:tcPr/>
                </a:tc>
                <a:tc gridSpan="3">
                  <a:txBody>
                    <a:bodyPr/>
                    <a:lstStyle/>
                    <a:p>
                      <a:pPr algn="ctr"/>
                      <a:r>
                        <a:rPr lang="en-US" dirty="0">
                          <a:latin typeface="Arial Nova" panose="020B0604020202020204" pitchFamily="34" charset="0"/>
                        </a:rPr>
                        <a:t>Gross Household Income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94974583"/>
                  </a:ext>
                </a:extLst>
              </a:tr>
              <a:tr h="428850">
                <a:tc vMerge="1">
                  <a:txBody>
                    <a:bodyPr/>
                    <a:lstStyle/>
                    <a:p>
                      <a:endParaRPr lang="en-US" dirty="0"/>
                    </a:p>
                  </a:txBody>
                  <a:tcPr/>
                </a:tc>
                <a:tc>
                  <a:txBody>
                    <a:bodyPr/>
                    <a:lstStyle/>
                    <a:p>
                      <a:pPr algn="ctr"/>
                      <a:r>
                        <a:rPr lang="en-US" b="1" i="1" dirty="0">
                          <a:latin typeface="Arial Nova" panose="020B0604020202020204" pitchFamily="34" charset="0"/>
                        </a:rPr>
                        <a:t>Annual</a:t>
                      </a:r>
                    </a:p>
                  </a:txBody>
                  <a:tcPr/>
                </a:tc>
                <a:tc>
                  <a:txBody>
                    <a:bodyPr/>
                    <a:lstStyle/>
                    <a:p>
                      <a:pPr algn="ctr"/>
                      <a:r>
                        <a:rPr lang="en-US" b="1" i="1" dirty="0">
                          <a:latin typeface="Arial Nova" panose="020B0604020202020204" pitchFamily="34" charset="0"/>
                        </a:rPr>
                        <a:t>Monthly</a:t>
                      </a:r>
                    </a:p>
                  </a:txBody>
                  <a:tcPr/>
                </a:tc>
                <a:tc>
                  <a:txBody>
                    <a:bodyPr/>
                    <a:lstStyle/>
                    <a:p>
                      <a:pPr algn="ctr"/>
                      <a:r>
                        <a:rPr lang="en-US" b="1" i="1" dirty="0">
                          <a:latin typeface="Arial Nova" panose="020B0604020202020204" pitchFamily="34" charset="0"/>
                        </a:rPr>
                        <a:t>Weekly</a:t>
                      </a:r>
                    </a:p>
                  </a:txBody>
                  <a:tcPr/>
                </a:tc>
                <a:extLst>
                  <a:ext uri="{0D108BD9-81ED-4DB2-BD59-A6C34878D82A}">
                    <a16:rowId xmlns:a16="http://schemas.microsoft.com/office/drawing/2014/main" val="3526708793"/>
                  </a:ext>
                </a:extLst>
              </a:tr>
              <a:tr h="428850">
                <a:tc>
                  <a:txBody>
                    <a:bodyPr/>
                    <a:lstStyle/>
                    <a:p>
                      <a:pPr algn="ctr"/>
                      <a:r>
                        <a:rPr lang="en-US" dirty="0">
                          <a:latin typeface="Arial Nova" panose="020B0604020202020204" pitchFamily="34" charset="0"/>
                        </a:rPr>
                        <a:t>1</a:t>
                      </a: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$23,606</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$1,968</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$454</a:t>
                      </a:r>
                      <a:endParaRPr lang="en-US" dirty="0">
                        <a:latin typeface="Arial Nova" panose="020B0604020202020204" pitchFamily="34" charset="0"/>
                      </a:endParaRPr>
                    </a:p>
                  </a:txBody>
                  <a:tcPr/>
                </a:tc>
                <a:extLst>
                  <a:ext uri="{0D108BD9-81ED-4DB2-BD59-A6C34878D82A}">
                    <a16:rowId xmlns:a16="http://schemas.microsoft.com/office/drawing/2014/main" val="1019261237"/>
                  </a:ext>
                </a:extLst>
              </a:tr>
              <a:tr h="428850">
                <a:tc>
                  <a:txBody>
                    <a:bodyPr/>
                    <a:lstStyle/>
                    <a:p>
                      <a:pPr algn="ctr"/>
                      <a:r>
                        <a:rPr lang="en-US" dirty="0">
                          <a:latin typeface="Arial Nova" panose="020B0604020202020204" pitchFamily="34" charset="0"/>
                        </a:rPr>
                        <a:t>2</a:t>
                      </a: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$31,894</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$2,658</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$614</a:t>
                      </a:r>
                      <a:endParaRPr lang="en-US" dirty="0">
                        <a:latin typeface="Arial Nova" panose="020B0604020202020204" pitchFamily="34" charset="0"/>
                      </a:endParaRPr>
                    </a:p>
                  </a:txBody>
                  <a:tcPr/>
                </a:tc>
                <a:extLst>
                  <a:ext uri="{0D108BD9-81ED-4DB2-BD59-A6C34878D82A}">
                    <a16:rowId xmlns:a16="http://schemas.microsoft.com/office/drawing/2014/main" val="3157390839"/>
                  </a:ext>
                </a:extLst>
              </a:tr>
              <a:tr h="449983">
                <a:tc>
                  <a:txBody>
                    <a:bodyPr/>
                    <a:lstStyle/>
                    <a:p>
                      <a:pPr algn="ctr"/>
                      <a:r>
                        <a:rPr lang="en-US" dirty="0">
                          <a:latin typeface="Arial Nova" panose="020B0604020202020204" pitchFamily="34" charset="0"/>
                        </a:rPr>
                        <a:t>3</a:t>
                      </a: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$40,182</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$3,349</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$773</a:t>
                      </a:r>
                      <a:endParaRPr lang="en-US" dirty="0">
                        <a:latin typeface="Arial Nova" panose="020B0604020202020204" pitchFamily="34" charset="0"/>
                      </a:endParaRPr>
                    </a:p>
                  </a:txBody>
                  <a:tcPr/>
                </a:tc>
                <a:extLst>
                  <a:ext uri="{0D108BD9-81ED-4DB2-BD59-A6C34878D82A}">
                    <a16:rowId xmlns:a16="http://schemas.microsoft.com/office/drawing/2014/main" val="2936719065"/>
                  </a:ext>
                </a:extLst>
              </a:tr>
              <a:tr h="428850">
                <a:tc>
                  <a:txBody>
                    <a:bodyPr/>
                    <a:lstStyle/>
                    <a:p>
                      <a:pPr algn="ctr"/>
                      <a:r>
                        <a:rPr lang="en-US" dirty="0">
                          <a:latin typeface="Arial Nova" panose="020B0604020202020204" pitchFamily="34" charset="0"/>
                        </a:rPr>
                        <a:t>4</a:t>
                      </a: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$48,470</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$4,040</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$933</a:t>
                      </a:r>
                      <a:endParaRPr lang="en-US" dirty="0">
                        <a:latin typeface="Arial Nova" panose="020B0604020202020204" pitchFamily="34" charset="0"/>
                      </a:endParaRPr>
                    </a:p>
                  </a:txBody>
                  <a:tcPr/>
                </a:tc>
                <a:extLst>
                  <a:ext uri="{0D108BD9-81ED-4DB2-BD59-A6C34878D82A}">
                    <a16:rowId xmlns:a16="http://schemas.microsoft.com/office/drawing/2014/main" val="3094751754"/>
                  </a:ext>
                </a:extLst>
              </a:tr>
              <a:tr h="428850">
                <a:tc>
                  <a:txBody>
                    <a:bodyPr/>
                    <a:lstStyle/>
                    <a:p>
                      <a:pPr algn="ctr"/>
                      <a:r>
                        <a:rPr lang="en-US" dirty="0">
                          <a:latin typeface="Arial Nova" panose="020B0604020202020204" pitchFamily="34" charset="0"/>
                        </a:rPr>
                        <a:t>5</a:t>
                      </a: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$56,758</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$4,730</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$1,092</a:t>
                      </a:r>
                      <a:endParaRPr lang="en-US" dirty="0">
                        <a:latin typeface="Arial Nova" panose="020B0604020202020204" pitchFamily="34" charset="0"/>
                      </a:endParaRPr>
                    </a:p>
                  </a:txBody>
                  <a:tcPr/>
                </a:tc>
                <a:extLst>
                  <a:ext uri="{0D108BD9-81ED-4DB2-BD59-A6C34878D82A}">
                    <a16:rowId xmlns:a16="http://schemas.microsoft.com/office/drawing/2014/main" val="1192164402"/>
                  </a:ext>
                </a:extLst>
              </a:tr>
              <a:tr h="428850">
                <a:tc>
                  <a:txBody>
                    <a:bodyPr/>
                    <a:lstStyle/>
                    <a:p>
                      <a:pPr algn="ctr"/>
                      <a:r>
                        <a:rPr lang="en-US" dirty="0">
                          <a:latin typeface="Arial Nova" panose="020B0604020202020204" pitchFamily="34" charset="0"/>
                        </a:rPr>
                        <a:t>6</a:t>
                      </a: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$65,046</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$5,421</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$1,251</a:t>
                      </a:r>
                      <a:endParaRPr lang="en-US" dirty="0">
                        <a:latin typeface="Arial Nova" panose="020B0604020202020204" pitchFamily="34" charset="0"/>
                      </a:endParaRPr>
                    </a:p>
                  </a:txBody>
                  <a:tcPr/>
                </a:tc>
                <a:extLst>
                  <a:ext uri="{0D108BD9-81ED-4DB2-BD59-A6C34878D82A}">
                    <a16:rowId xmlns:a16="http://schemas.microsoft.com/office/drawing/2014/main" val="1098565889"/>
                  </a:ext>
                </a:extLst>
              </a:tr>
              <a:tr h="428850">
                <a:tc>
                  <a:txBody>
                    <a:bodyPr/>
                    <a:lstStyle/>
                    <a:p>
                      <a:pPr algn="ctr"/>
                      <a:r>
                        <a:rPr lang="en-US" dirty="0">
                          <a:latin typeface="Arial Nova" panose="020B0604020202020204" pitchFamily="34" charset="0"/>
                        </a:rPr>
                        <a:t>7</a:t>
                      </a: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$73,334</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$6,112</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$1,411</a:t>
                      </a:r>
                      <a:endParaRPr lang="en-US" dirty="0">
                        <a:latin typeface="Arial Nova" panose="020B0604020202020204" pitchFamily="34" charset="0"/>
                      </a:endParaRPr>
                    </a:p>
                  </a:txBody>
                  <a:tcPr/>
                </a:tc>
                <a:extLst>
                  <a:ext uri="{0D108BD9-81ED-4DB2-BD59-A6C34878D82A}">
                    <a16:rowId xmlns:a16="http://schemas.microsoft.com/office/drawing/2014/main" val="1393605417"/>
                  </a:ext>
                </a:extLst>
              </a:tr>
              <a:tr h="390506">
                <a:tc>
                  <a:txBody>
                    <a:bodyPr/>
                    <a:lstStyle/>
                    <a:p>
                      <a:pPr algn="ctr"/>
                      <a:r>
                        <a:rPr lang="en-US" dirty="0">
                          <a:latin typeface="Arial Nova" panose="020B0604020202020204" pitchFamily="34" charset="0"/>
                        </a:rPr>
                        <a:t>8</a:t>
                      </a: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$81,622</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$6,802</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$1,570</a:t>
                      </a:r>
                      <a:endParaRPr lang="en-US" dirty="0">
                        <a:latin typeface="Arial Nova" panose="020B0604020202020204" pitchFamily="34" charset="0"/>
                      </a:endParaRPr>
                    </a:p>
                  </a:txBody>
                  <a:tcPr/>
                </a:tc>
                <a:extLst>
                  <a:ext uri="{0D108BD9-81ED-4DB2-BD59-A6C34878D82A}">
                    <a16:rowId xmlns:a16="http://schemas.microsoft.com/office/drawing/2014/main" val="2325049798"/>
                  </a:ext>
                </a:extLst>
              </a:tr>
              <a:tr h="643853">
                <a:tc>
                  <a:txBody>
                    <a:bodyPr/>
                    <a:lstStyle/>
                    <a:p>
                      <a:pPr algn="ctr"/>
                      <a:r>
                        <a:rPr lang="en-US" sz="1500" b="0" i="0" kern="1200" dirty="0">
                          <a:solidFill>
                            <a:schemeClr val="dk1"/>
                          </a:solidFill>
                          <a:effectLst/>
                          <a:latin typeface="Arial Nova" panose="020B0604020202020204" pitchFamily="34" charset="0"/>
                          <a:ea typeface="+mn-ea"/>
                          <a:cs typeface="+mn-cs"/>
                        </a:rPr>
                        <a:t>For each additional household member add</a:t>
                      </a:r>
                      <a:r>
                        <a:rPr lang="en-US" sz="1800" b="0" i="0" kern="1200" dirty="0">
                          <a:solidFill>
                            <a:schemeClr val="dk1"/>
                          </a:solidFill>
                          <a:effectLst/>
                          <a:latin typeface="Arial Nova" panose="020B0604020202020204" pitchFamily="34" charset="0"/>
                          <a:ea typeface="+mn-ea"/>
                          <a:cs typeface="+mn-cs"/>
                        </a:rPr>
                        <a:t>:</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 $8,288</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 $691</a:t>
                      </a:r>
                      <a:endParaRPr lang="en-US" dirty="0">
                        <a:latin typeface="Arial Nova" panose="020B0604020202020204" pitchFamily="34" charset="0"/>
                      </a:endParaRPr>
                    </a:p>
                  </a:txBody>
                  <a:tcPr/>
                </a:tc>
                <a:tc>
                  <a:txBody>
                    <a:bodyPr/>
                    <a:lstStyle/>
                    <a:p>
                      <a:pPr algn="ctr"/>
                      <a:r>
                        <a:rPr lang="en-US" sz="1800" b="0" i="0" kern="1200" dirty="0">
                          <a:solidFill>
                            <a:schemeClr val="dk1"/>
                          </a:solidFill>
                          <a:effectLst/>
                          <a:latin typeface="Arial Nova" panose="020B0604020202020204" pitchFamily="34" charset="0"/>
                          <a:ea typeface="+mn-ea"/>
                          <a:cs typeface="+mn-cs"/>
                        </a:rPr>
                        <a:t>+ $160</a:t>
                      </a:r>
                      <a:endParaRPr lang="en-US" dirty="0">
                        <a:latin typeface="Arial Nova" panose="020B0604020202020204" pitchFamily="34" charset="0"/>
                      </a:endParaRPr>
                    </a:p>
                  </a:txBody>
                  <a:tcPr/>
                </a:tc>
                <a:extLst>
                  <a:ext uri="{0D108BD9-81ED-4DB2-BD59-A6C34878D82A}">
                    <a16:rowId xmlns:a16="http://schemas.microsoft.com/office/drawing/2014/main" val="2161517648"/>
                  </a:ext>
                </a:extLst>
              </a:tr>
            </a:tbl>
          </a:graphicData>
        </a:graphic>
      </p:graphicFrame>
    </p:spTree>
    <p:custDataLst>
      <p:tags r:id="rId1"/>
    </p:custDataLst>
    <p:extLst>
      <p:ext uri="{BB962C8B-B14F-4D97-AF65-F5344CB8AC3E}">
        <p14:creationId xmlns:p14="http://schemas.microsoft.com/office/powerpoint/2010/main" val="6837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5E49-D8CE-4AAA-B0D6-9B4E09E5B0D1}"/>
              </a:ext>
            </a:extLst>
          </p:cNvPr>
          <p:cNvSpPr>
            <a:spLocks noGrp="1"/>
          </p:cNvSpPr>
          <p:nvPr>
            <p:ph type="title"/>
          </p:nvPr>
        </p:nvSpPr>
        <p:spPr>
          <a:xfrm>
            <a:off x="1176129" y="575734"/>
            <a:ext cx="9875520" cy="1356360"/>
          </a:xfrm>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WIC participants are often co-enrolled in other programs</a:t>
            </a:r>
            <a:endParaRPr lang="en-US" sz="3200" b="1" dirty="0"/>
          </a:p>
        </p:txBody>
      </p:sp>
      <p:graphicFrame>
        <p:nvGraphicFramePr>
          <p:cNvPr id="6" name="Content Placeholder 3">
            <a:extLst>
              <a:ext uri="{FF2B5EF4-FFF2-40B4-BE49-F238E27FC236}">
                <a16:creationId xmlns:a16="http://schemas.microsoft.com/office/drawing/2014/main" id="{92F6262A-2411-42E1-8302-053294C0F739}"/>
              </a:ext>
            </a:extLst>
          </p:cNvPr>
          <p:cNvGraphicFramePr>
            <a:graphicFrameLocks noGrp="1"/>
          </p:cNvGraphicFramePr>
          <p:nvPr>
            <p:ph idx="1"/>
            <p:extLst>
              <p:ext uri="{D42A27DB-BD31-4B8C-83A1-F6EECF244321}">
                <p14:modId xmlns:p14="http://schemas.microsoft.com/office/powerpoint/2010/main" val="2922908422"/>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9813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B221CDE-5758-4F8A-8E5E-597B1D5A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CC4AC7C4-D5CE-4603-98D5-CCABE64C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0F87B3-6411-4F95-914D-BF1031248F67}"/>
              </a:ext>
            </a:extLst>
          </p:cNvPr>
          <p:cNvSpPr>
            <a:spLocks noGrp="1"/>
          </p:cNvSpPr>
          <p:nvPr>
            <p:ph type="title"/>
          </p:nvPr>
        </p:nvSpPr>
        <p:spPr>
          <a:xfrm>
            <a:off x="4441783" y="609600"/>
            <a:ext cx="6693061" cy="1356360"/>
          </a:xfrm>
        </p:spPr>
        <p:txBody>
          <a:bodyPr vert="horz" lIns="91440" tIns="45720" rIns="91440" bIns="45720" rtlCol="0" anchor="ctr">
            <a:normAutofit/>
          </a:bodyPr>
          <a:lstStyle/>
          <a:p>
            <a:r>
              <a:rPr lang="en-US" b="1" dirty="0">
                <a:solidFill>
                  <a:srgbClr val="FFFFFF"/>
                </a:solidFill>
                <a:latin typeface="Verdana" panose="020B0604030504040204" pitchFamily="34" charset="0"/>
                <a:ea typeface="Verdana" panose="020B0604030504040204" pitchFamily="34" charset="0"/>
              </a:rPr>
              <a:t>WIC welcomes all</a:t>
            </a:r>
          </a:p>
        </p:txBody>
      </p:sp>
      <p:pic>
        <p:nvPicPr>
          <p:cNvPr id="7" name="Content Placeholder 6" descr="A picture containing person, sitting, woman, bed&#10;&#10;Description automatically generated">
            <a:extLst>
              <a:ext uri="{FF2B5EF4-FFF2-40B4-BE49-F238E27FC236}">
                <a16:creationId xmlns:a16="http://schemas.microsoft.com/office/drawing/2014/main" id="{489B5FA1-EA15-4453-B4D0-6FA2D2F573AB}"/>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r="-2" b="-2"/>
          <a:stretch/>
        </p:blipFill>
        <p:spPr>
          <a:xfrm>
            <a:off x="237744" y="243840"/>
            <a:ext cx="3648456" cy="2528857"/>
          </a:xfrm>
          <a:prstGeom prst="rect">
            <a:avLst/>
          </a:prstGeom>
        </p:spPr>
      </p:pic>
      <p:pic>
        <p:nvPicPr>
          <p:cNvPr id="6" name="Content Placeholder 5">
            <a:extLst>
              <a:ext uri="{FF2B5EF4-FFF2-40B4-BE49-F238E27FC236}">
                <a16:creationId xmlns:a16="http://schemas.microsoft.com/office/drawing/2014/main" id="{551AF075-A0BA-47A3-B112-291DA7A598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2861" y="2772697"/>
            <a:ext cx="3646837" cy="3849083"/>
          </a:xfrm>
          <a:prstGeom prst="rect">
            <a:avLst/>
          </a:prstGeom>
        </p:spPr>
      </p:pic>
      <p:sp>
        <p:nvSpPr>
          <p:cNvPr id="18" name="Content Placeholder 17">
            <a:extLst>
              <a:ext uri="{FF2B5EF4-FFF2-40B4-BE49-F238E27FC236}">
                <a16:creationId xmlns:a16="http://schemas.microsoft.com/office/drawing/2014/main" id="{EED0F3F5-0E8D-4515-A50B-28AED85364C2}"/>
              </a:ext>
            </a:extLst>
          </p:cNvPr>
          <p:cNvSpPr>
            <a:spLocks noGrp="1"/>
          </p:cNvSpPr>
          <p:nvPr>
            <p:ph sz="half" idx="1"/>
          </p:nvPr>
        </p:nvSpPr>
        <p:spPr>
          <a:xfrm>
            <a:off x="4566688" y="2331720"/>
            <a:ext cx="6266264" cy="3536576"/>
          </a:xfrm>
        </p:spPr>
        <p:txBody>
          <a:bodyPr vert="horz" lIns="91440" tIns="45720" rIns="91440" bIns="45720" rtlCol="0">
            <a:normAutofit/>
          </a:bodyPr>
          <a:lstStyle/>
          <a:p>
            <a:pPr marL="0" indent="0">
              <a:spcBef>
                <a:spcPct val="50000"/>
              </a:spcBef>
              <a:buNone/>
            </a:pPr>
            <a:r>
              <a:rPr lang="en-US" sz="3600" dirty="0">
                <a:solidFill>
                  <a:srgbClr val="FFFFFF"/>
                </a:solidFill>
                <a:latin typeface="Arial" panose="020B0604020202020204" pitchFamily="34" charset="0"/>
                <a:cs typeface="Arial" panose="020B0604020202020204" pitchFamily="34" charset="0"/>
              </a:rPr>
              <a:t>WIC will not ask or keep information about citizenship or visa status.</a:t>
            </a:r>
          </a:p>
          <a:p>
            <a:pPr marL="0" indent="0">
              <a:spcBef>
                <a:spcPct val="50000"/>
              </a:spcBef>
              <a:buNone/>
            </a:pPr>
            <a:r>
              <a:rPr lang="en-US" altLang="en-US" sz="3600" dirty="0">
                <a:solidFill>
                  <a:srgbClr val="FFFFFF"/>
                </a:solidFill>
                <a:latin typeface="Arial" panose="020B0604020202020204" pitchFamily="34" charset="0"/>
                <a:cs typeface="Arial" panose="020B0604020202020204" pitchFamily="34" charset="0"/>
              </a:rPr>
              <a:t>WIC is not included in the updated public charge ruling.</a:t>
            </a:r>
          </a:p>
          <a:p>
            <a:pPr>
              <a:spcBef>
                <a:spcPct val="50000"/>
              </a:spcBef>
            </a:pPr>
            <a:endParaRPr lang="en-US" dirty="0">
              <a:solidFill>
                <a:srgbClr val="FFFFFF"/>
              </a:solidFill>
            </a:endParaRPr>
          </a:p>
        </p:txBody>
      </p:sp>
      <p:sp>
        <p:nvSpPr>
          <p:cNvPr id="34" name="Rectangle 33">
            <a:extLst>
              <a:ext uri="{FF2B5EF4-FFF2-40B4-BE49-F238E27FC236}">
                <a16:creationId xmlns:a16="http://schemas.microsoft.com/office/drawing/2014/main" id="{78CF0775-27C9-4D32-A833-64CE4537F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390350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8" name="Rectangle 202">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5" name="Rectangle 204">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198" name="Rectangle 6"/>
          <p:cNvSpPr>
            <a:spLocks noGrp="1" noChangeArrowheads="1"/>
          </p:cNvSpPr>
          <p:nvPr>
            <p:ph type="title"/>
          </p:nvPr>
        </p:nvSpPr>
        <p:spPr>
          <a:xfrm>
            <a:off x="7558564" y="882542"/>
            <a:ext cx="3553384" cy="1356360"/>
          </a:xfrm>
        </p:spPr>
        <p:txBody>
          <a:bodyPr vert="horz" lIns="91440" tIns="45720" rIns="91440" bIns="45720" rtlCol="0" anchor="ctr">
            <a:normAutofit/>
          </a:bodyPr>
          <a:lstStyle/>
          <a:p>
            <a:pPr>
              <a:defRPr/>
            </a:pPr>
            <a:r>
              <a:rPr lang="en-US" sz="4000" b="1" dirty="0">
                <a:latin typeface="Verdana" panose="020B0604030504040204" pitchFamily="34" charset="0"/>
                <a:ea typeface="Verdana" panose="020B0604030504040204" pitchFamily="34" charset="0"/>
              </a:rPr>
              <a:t>WIC is in all counties</a:t>
            </a:r>
          </a:p>
        </p:txBody>
      </p:sp>
      <p:pic>
        <p:nvPicPr>
          <p:cNvPr id="3" name="Picture 2">
            <a:extLst>
              <a:ext uri="{FF2B5EF4-FFF2-40B4-BE49-F238E27FC236}">
                <a16:creationId xmlns:a16="http://schemas.microsoft.com/office/drawing/2014/main" id="{8F5ACE9F-9034-45E8-BDB2-7ACBD2DD5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1130691"/>
            <a:ext cx="6045576" cy="4594637"/>
          </a:xfrm>
          <a:prstGeom prst="rect">
            <a:avLst/>
          </a:prstGeom>
        </p:spPr>
      </p:pic>
      <p:sp>
        <p:nvSpPr>
          <p:cNvPr id="4" name="TextBox 3">
            <a:extLst>
              <a:ext uri="{FF2B5EF4-FFF2-40B4-BE49-F238E27FC236}">
                <a16:creationId xmlns:a16="http://schemas.microsoft.com/office/drawing/2014/main" id="{95DF4197-50BD-4B80-9190-C1E8C031E3A0}"/>
              </a:ext>
            </a:extLst>
          </p:cNvPr>
          <p:cNvSpPr txBox="1"/>
          <p:nvPr/>
        </p:nvSpPr>
        <p:spPr>
          <a:xfrm>
            <a:off x="7076660" y="2528181"/>
            <a:ext cx="4879119" cy="3661227"/>
          </a:xfrm>
          <a:prstGeom prst="rect">
            <a:avLst/>
          </a:prstGeom>
        </p:spPr>
        <p:txBody>
          <a:bodyPr vert="horz" lIns="91440" tIns="45720" rIns="91440" bIns="45720" rtlCol="0">
            <a:normAutofit lnSpcReduction="10000"/>
          </a:bodyPr>
          <a:lstStyle/>
          <a:p>
            <a:pPr marL="457200" indent="-182880">
              <a:lnSpc>
                <a:spcPct val="90000"/>
              </a:lnSpc>
              <a:spcAft>
                <a:spcPts val="600"/>
              </a:spcAft>
              <a:buClr>
                <a:schemeClr val="accent1"/>
              </a:buClr>
              <a:buSzPct val="80000"/>
              <a:buFont typeface="Corbel" pitchFamily="34" charset="0"/>
              <a:buChar char="•"/>
            </a:pPr>
            <a:r>
              <a:rPr lang="en-US" sz="4000" dirty="0">
                <a:latin typeface="Arial" panose="020B0604020202020204" pitchFamily="34" charset="0"/>
                <a:cs typeface="Arial" panose="020B0604020202020204" pitchFamily="34" charset="0"/>
              </a:rPr>
              <a:t>100 WIC</a:t>
            </a:r>
          </a:p>
          <a:p>
            <a:pPr marL="274320">
              <a:lnSpc>
                <a:spcPct val="90000"/>
              </a:lnSpc>
              <a:spcAft>
                <a:spcPts val="600"/>
              </a:spcAft>
              <a:buClr>
                <a:schemeClr val="accent1"/>
              </a:buClr>
              <a:buSzPct val="80000"/>
            </a:pPr>
            <a:r>
              <a:rPr lang="en-US" sz="4000" dirty="0">
                <a:latin typeface="Arial" panose="020B0604020202020204" pitchFamily="34" charset="0"/>
                <a:cs typeface="Arial" panose="020B0604020202020204" pitchFamily="34" charset="0"/>
              </a:rPr>
              <a:t> clinic sites</a:t>
            </a:r>
          </a:p>
          <a:p>
            <a:pPr marL="457200" indent="-182880">
              <a:lnSpc>
                <a:spcPct val="90000"/>
              </a:lnSpc>
              <a:spcAft>
                <a:spcPts val="600"/>
              </a:spcAft>
              <a:buClr>
                <a:schemeClr val="accent1"/>
              </a:buClr>
              <a:buSzPct val="80000"/>
              <a:buFont typeface="Corbel" pitchFamily="34" charset="0"/>
              <a:buChar char="•"/>
            </a:pPr>
            <a:r>
              <a:rPr lang="en-US" sz="4000" dirty="0">
                <a:latin typeface="Arial" panose="020B0604020202020204" pitchFamily="34" charset="0"/>
                <a:cs typeface="Arial" panose="020B0604020202020204" pitchFamily="34" charset="0"/>
              </a:rPr>
              <a:t>500 WIC food grocers</a:t>
            </a:r>
          </a:p>
          <a:p>
            <a:pPr marL="457200" indent="-182880">
              <a:lnSpc>
                <a:spcPct val="90000"/>
              </a:lnSpc>
              <a:spcAft>
                <a:spcPts val="600"/>
              </a:spcAft>
              <a:buClr>
                <a:schemeClr val="accent1"/>
              </a:buClr>
              <a:buSzPct val="80000"/>
              <a:buFont typeface="Corbel" pitchFamily="34" charset="0"/>
              <a:buChar char="•"/>
            </a:pPr>
            <a:r>
              <a:rPr lang="en-US" sz="4000" dirty="0">
                <a:solidFill>
                  <a:srgbClr val="00B0F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Link to Oregon WIC map</a:t>
            </a:r>
            <a:r>
              <a:rPr lang="en-US" sz="4000" dirty="0">
                <a:solidFill>
                  <a:srgbClr val="00B0F0"/>
                </a:solidFill>
                <a:latin typeface="Arial" panose="020B0604020202020204" pitchFamily="34" charset="0"/>
                <a:cs typeface="Arial" panose="020B0604020202020204" pitchFamily="34" charset="0"/>
              </a:rPr>
              <a:t> </a:t>
            </a:r>
          </a:p>
          <a:p>
            <a:pPr marL="457200" indent="-182880">
              <a:lnSpc>
                <a:spcPct val="90000"/>
              </a:lnSpc>
              <a:spcAft>
                <a:spcPts val="600"/>
              </a:spcAft>
              <a:buClr>
                <a:schemeClr val="accent1"/>
              </a:buClr>
              <a:buSzPct val="80000"/>
              <a:buFont typeface="Corbel" pitchFamily="34" charset="0"/>
              <a:buChar char="•"/>
            </a:pPr>
            <a:endParaRPr lang="en-US" sz="2800" dirty="0"/>
          </a:p>
          <a:p>
            <a:pPr marL="457200" indent="-182880">
              <a:lnSpc>
                <a:spcPct val="90000"/>
              </a:lnSpc>
              <a:spcAft>
                <a:spcPts val="600"/>
              </a:spcAft>
              <a:buClr>
                <a:schemeClr val="accent1"/>
              </a:buClr>
              <a:buSzPct val="80000"/>
              <a:buFont typeface="Corbel" pitchFamily="34" charset="0"/>
              <a:buChar char="•"/>
            </a:pPr>
            <a:endParaRPr lang="en-US" sz="1600" dirty="0">
              <a:solidFill>
                <a:schemeClr val="accent1"/>
              </a:solidFill>
            </a:endParaRPr>
          </a:p>
        </p:txBody>
      </p:sp>
      <p:sp>
        <p:nvSpPr>
          <p:cNvPr id="20486" name="Text Box 4"/>
          <p:cNvSpPr txBox="1">
            <a:spLocks noChangeArrowheads="1"/>
          </p:cNvSpPr>
          <p:nvPr/>
        </p:nvSpPr>
        <p:spPr bwMode="auto">
          <a:xfrm>
            <a:off x="5631915" y="1968439"/>
            <a:ext cx="177690" cy="55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8CADAE"/>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C7B70"/>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3200" b="1"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819403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s">
  <a:themeElements>
    <a:clrScheme name="Custom 1">
      <a:dk1>
        <a:sysClr val="windowText" lastClr="000000"/>
      </a:dk1>
      <a:lt1>
        <a:sysClr val="window" lastClr="FFFFFF"/>
      </a:lt1>
      <a:dk2>
        <a:srgbClr val="6C54A3"/>
      </a:dk2>
      <a:lt2>
        <a:srgbClr val="EEECE1"/>
      </a:lt2>
      <a:accent1>
        <a:srgbClr val="6C54A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rbel"/>
        <a:ea typeface=""/>
        <a:cs typeface=""/>
      </a:majorFont>
      <a:minorFont>
        <a:latin typeface="Corbel"/>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Subtopic xmlns="59da1016-2a1b-4f8a-9768-d7a4932f6f16">Training</IASubtopic>
    <DocumentExpirationDate xmlns="59da1016-2a1b-4f8a-9768-d7a4932f6f16">2022-12-31T08:00:00+00:00</DocumentExpirationDate>
    <URL xmlns="http://schemas.microsoft.com/sharepoint/v3">
      <Url>https://www.oregon.gov/oha/PH/HEALTHYPEOPLEFAMILIES/WIC/Documents/wic-coord/wic-101-PPT.pptx</Url>
      <Description>Oregon WIC Program  Healthy Foods. Healthy Kids. Healthy Families.</Description>
    </URL>
    <Meta_x0020_Keywords xmlns="f144fd3f-61b7-45a4-a8a5-a00a4ffd3675" xsi:nil="true"/>
    <PublishingExpirationDate xmlns="http://schemas.microsoft.com/sharepoint/v3" xsi:nil="true"/>
    <PublishingStartDate xmlns="http://schemas.microsoft.com/sharepoint/v3" xsi:nil="true"/>
    <IACategory xmlns="59da1016-2a1b-4f8a-9768-d7a4932f6f16">Public Health</IACategory>
    <Meta_x0020_Description xmlns="f144fd3f-61b7-45a4-a8a5-a00a4ffd3675" xsi:nil="true"/>
    <IATopic xmlns="59da1016-2a1b-4f8a-9768-d7a4932f6f16">Public Health - Agency Communications</IATopic>
  </documentManagement>
</p:properties>
</file>

<file path=customXml/itemProps1.xml><?xml version="1.0" encoding="utf-8"?>
<ds:datastoreItem xmlns:ds="http://schemas.openxmlformats.org/officeDocument/2006/customXml" ds:itemID="{3F56121C-3B24-4437-80B5-D679F2B94D6D}"/>
</file>

<file path=customXml/itemProps2.xml><?xml version="1.0" encoding="utf-8"?>
<ds:datastoreItem xmlns:ds="http://schemas.openxmlformats.org/officeDocument/2006/customXml" ds:itemID="{61581426-C38C-4A09-A3CD-0B09B0BDF175}"/>
</file>

<file path=customXml/itemProps3.xml><?xml version="1.0" encoding="utf-8"?>
<ds:datastoreItem xmlns:ds="http://schemas.openxmlformats.org/officeDocument/2006/customXml" ds:itemID="{0171FF58-F539-47AF-912C-C217395B3C40}"/>
</file>

<file path=docProps/app.xml><?xml version="1.0" encoding="utf-8"?>
<Properties xmlns="http://schemas.openxmlformats.org/officeDocument/2006/extended-properties" xmlns:vt="http://schemas.openxmlformats.org/officeDocument/2006/docPropsVTypes">
  <TotalTime>26</TotalTime>
  <Words>2984</Words>
  <Application>Microsoft Office PowerPoint</Application>
  <PresentationFormat>Widescreen</PresentationFormat>
  <Paragraphs>379</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Nova</vt:lpstr>
      <vt:lpstr>Calibri</vt:lpstr>
      <vt:lpstr>Comic Sans MS</vt:lpstr>
      <vt:lpstr>Corbel</vt:lpstr>
      <vt:lpstr>Verdana</vt:lpstr>
      <vt:lpstr>Wingdings</vt:lpstr>
      <vt:lpstr>Basis</vt:lpstr>
      <vt:lpstr>Oregon  WIC program</vt:lpstr>
      <vt:lpstr>Serving Oregon families for over 46 years</vt:lpstr>
      <vt:lpstr>Oregon WIC’s Vision</vt:lpstr>
      <vt:lpstr>Did you know that last year…</vt:lpstr>
      <vt:lpstr>WIC is a public health nutrition program serving income eligible:</vt:lpstr>
      <vt:lpstr>2020 INCOME GUIDELINES I</vt:lpstr>
      <vt:lpstr>WIC participants are often co-enrolled in other programs</vt:lpstr>
      <vt:lpstr>WIC welcomes all</vt:lpstr>
      <vt:lpstr>WIC is in all counties</vt:lpstr>
      <vt:lpstr>PowerPoint Presentation</vt:lpstr>
      <vt:lpstr>WIC Services</vt:lpstr>
      <vt:lpstr>What happens in a WIC visit?</vt:lpstr>
      <vt:lpstr>PowerPoint Presentation</vt:lpstr>
      <vt:lpstr>PowerPoint Presentation</vt:lpstr>
      <vt:lpstr>Nutrition-focused counseling by trained staff </vt:lpstr>
      <vt:lpstr>WIC offers online and group classes </vt:lpstr>
      <vt:lpstr>Community Referrals</vt:lpstr>
      <vt:lpstr>Breastfeeding support</vt:lpstr>
      <vt:lpstr>WIC supports breastfeeding families</vt:lpstr>
      <vt:lpstr>PowerPoint Presentation</vt:lpstr>
      <vt:lpstr>WIC Foods</vt:lpstr>
      <vt:lpstr>WIC foods options</vt:lpstr>
      <vt:lpstr>WIC food shopping</vt:lpstr>
      <vt:lpstr>Oregon Farm Direct Nutrition Program (FDNP)</vt:lpstr>
      <vt:lpstr>WIC Outreach Materials </vt:lpstr>
      <vt:lpstr>Sign up USING OUR WIC interest Form</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WIC program</dc:title>
  <dc:creator>MCGEE Jolene</dc:creator>
  <cp:lastModifiedBy>Mcclendon Barbra A</cp:lastModifiedBy>
  <cp:revision>6</cp:revision>
  <dcterms:created xsi:type="dcterms:W3CDTF">2020-06-06T00:49:31Z</dcterms:created>
  <dcterms:modified xsi:type="dcterms:W3CDTF">2020-07-24T19:15:42Z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7a8214dd-047d-4ac3-b198-53133860870f,3;7a8214dd-047d-4ac3-b198-53133860870f,6;</vt:lpwstr>
  </property>
  <property fmtid="{D5CDD505-2E9C-101B-9397-08002B2CF9AE}" pid="3" name="ContentTypeId">
    <vt:lpwstr>0x01010079012CDB5CCD2847B46468FD3DF1DE6F</vt:lpwstr>
  </property>
</Properties>
</file>