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49.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47.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48.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9.xml" ContentType="application/vnd.openxmlformats-officedocument.presentationml.notesSlide+xml"/>
  <Override PartName="/ppt/notesSlides/notesSlide19.xml" ContentType="application/vnd.openxmlformats-officedocument.presentationml.notesSlide+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notesSlides/notesSlide23.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14.xml" ContentType="application/vnd.openxmlformats-officedocument.presentationml.notesSlide+xml"/>
  <Override PartName="/ppt/notesSlides/notesSlide11.xml" ContentType="application/vnd.openxmlformats-officedocument.presentationml.notesSlide+xml"/>
  <Override PartName="/ppt/notesSlides/notesSlide28.xml" ContentType="application/vnd.openxmlformats-officedocument.presentationml.notes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quickStyle1.xml" ContentType="application/vnd.openxmlformats-officedocument.drawingml.diagramStyle+xml"/>
  <Override PartName="/ppt/theme/theme1.xml" ContentType="application/vnd.openxmlformats-officedocument.theme+xml"/>
  <Override PartName="/ppt/theme/theme2.xml" ContentType="application/vnd.openxmlformats-officedocument.theme+xml"/>
  <Override PartName="/ppt/diagrams/colors1.xml" ContentType="application/vnd.openxmlformats-officedocument.drawingml.diagramColors+xml"/>
  <Override PartName="/ppt/theme/theme3.xml" ContentType="application/vnd.openxmlformats-officedocument.theme+xml"/>
  <Override PartName="/ppt/theme/theme4.xml" ContentType="application/vnd.openxmlformats-officedocument.theme+xml"/>
  <Override PartName="/ppt/diagrams/layout1.xml" ContentType="application/vnd.openxmlformats-officedocument.drawingml.diagramLayout+xml"/>
  <Override PartName="/ppt/notesMasters/notesMaster1.xml" ContentType="application/vnd.openxmlformats-officedocument.presentationml.notesMaster+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8" r:id="rId2"/>
    <p:sldMasterId id="2147483680" r:id="rId3"/>
  </p:sldMasterIdLst>
  <p:notesMasterIdLst>
    <p:notesMasterId r:id="rId69"/>
  </p:notesMasterIdLst>
  <p:sldIdLst>
    <p:sldId id="432" r:id="rId4"/>
    <p:sldId id="433" r:id="rId5"/>
    <p:sldId id="434" r:id="rId6"/>
    <p:sldId id="435" r:id="rId7"/>
    <p:sldId id="436" r:id="rId8"/>
    <p:sldId id="437" r:id="rId9"/>
    <p:sldId id="438" r:id="rId10"/>
    <p:sldId id="439" r:id="rId11"/>
    <p:sldId id="440" r:id="rId12"/>
    <p:sldId id="441" r:id="rId13"/>
    <p:sldId id="442" r:id="rId14"/>
    <p:sldId id="443" r:id="rId15"/>
    <p:sldId id="444" r:id="rId16"/>
    <p:sldId id="431" r:id="rId17"/>
    <p:sldId id="377" r:id="rId18"/>
    <p:sldId id="378" r:id="rId19"/>
    <p:sldId id="379" r:id="rId20"/>
    <p:sldId id="380" r:id="rId21"/>
    <p:sldId id="381" r:id="rId22"/>
    <p:sldId id="382" r:id="rId23"/>
    <p:sldId id="383" r:id="rId24"/>
    <p:sldId id="384" r:id="rId25"/>
    <p:sldId id="385" r:id="rId26"/>
    <p:sldId id="386" r:id="rId27"/>
    <p:sldId id="388" r:id="rId28"/>
    <p:sldId id="387" r:id="rId29"/>
    <p:sldId id="391" r:id="rId30"/>
    <p:sldId id="389" r:id="rId31"/>
    <p:sldId id="390" r:id="rId32"/>
    <p:sldId id="393" r:id="rId33"/>
    <p:sldId id="394" r:id="rId34"/>
    <p:sldId id="395" r:id="rId35"/>
    <p:sldId id="396" r:id="rId36"/>
    <p:sldId id="397" r:id="rId37"/>
    <p:sldId id="399" r:id="rId38"/>
    <p:sldId id="400" r:id="rId39"/>
    <p:sldId id="401" r:id="rId40"/>
    <p:sldId id="402" r:id="rId41"/>
    <p:sldId id="403" r:id="rId42"/>
    <p:sldId id="404" r:id="rId43"/>
    <p:sldId id="405" r:id="rId44"/>
    <p:sldId id="406" r:id="rId45"/>
    <p:sldId id="407" r:id="rId46"/>
    <p:sldId id="408" r:id="rId47"/>
    <p:sldId id="409" r:id="rId48"/>
    <p:sldId id="410" r:id="rId49"/>
    <p:sldId id="411" r:id="rId50"/>
    <p:sldId id="412" r:id="rId51"/>
    <p:sldId id="413" r:id="rId52"/>
    <p:sldId id="414" r:id="rId53"/>
    <p:sldId id="415" r:id="rId54"/>
    <p:sldId id="416" r:id="rId55"/>
    <p:sldId id="417" r:id="rId56"/>
    <p:sldId id="419" r:id="rId57"/>
    <p:sldId id="420" r:id="rId58"/>
    <p:sldId id="421" r:id="rId59"/>
    <p:sldId id="422" r:id="rId60"/>
    <p:sldId id="418" r:id="rId61"/>
    <p:sldId id="424" r:id="rId62"/>
    <p:sldId id="425" r:id="rId63"/>
    <p:sldId id="426" r:id="rId64"/>
    <p:sldId id="427" r:id="rId65"/>
    <p:sldId id="428" r:id="rId66"/>
    <p:sldId id="429" r:id="rId67"/>
    <p:sldId id="430"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3" d="100"/>
          <a:sy n="113" d="100"/>
        </p:scale>
        <p:origin x="155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microsoft.com/office/2015/10/relationships/revisionInfo" Target="revisionInfo.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notesMaster" Target="notesMasters/notesMaster1.xml"/><Relationship Id="rId77" Type="http://schemas.openxmlformats.org/officeDocument/2006/relationships/customXml" Target="../customXml/item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presProps" Target="presProps.xml"/><Relationship Id="rId75"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customXml" Target="../customXml/item2.xml"/><Relationship Id="rId7" Type="http://schemas.openxmlformats.org/officeDocument/2006/relationships/slide" Target="slides/slide4.xml"/><Relationship Id="rId71"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5E81BE-E967-4CE9-916B-6066B8F92478}"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229C897F-87CF-4AA1-BE8F-73757F47E94B}">
      <dgm:prSet phldrT="[Text]" custT="1"/>
      <dgm:spPr/>
      <dgm:t>
        <a:bodyPr/>
        <a:lstStyle/>
        <a:p>
          <a:r>
            <a:rPr lang="en-US" sz="1200" dirty="0"/>
            <a:t>Population-based Prevention</a:t>
          </a:r>
        </a:p>
      </dgm:t>
    </dgm:pt>
    <dgm:pt modelId="{085D4F6E-DCFF-4DD9-A741-AE403A0190C7}" type="parTrans" cxnId="{8EEA036E-B2D3-4099-95A0-720F7D526E67}">
      <dgm:prSet/>
      <dgm:spPr/>
      <dgm:t>
        <a:bodyPr/>
        <a:lstStyle/>
        <a:p>
          <a:endParaRPr lang="en-US"/>
        </a:p>
      </dgm:t>
    </dgm:pt>
    <dgm:pt modelId="{24C67DC5-E3B1-41C2-B22F-8DCDADB7E9C4}" type="sibTrans" cxnId="{8EEA036E-B2D3-4099-95A0-720F7D526E67}">
      <dgm:prSet/>
      <dgm:spPr/>
      <dgm:t>
        <a:bodyPr/>
        <a:lstStyle/>
        <a:p>
          <a:endParaRPr lang="en-US"/>
        </a:p>
      </dgm:t>
    </dgm:pt>
    <dgm:pt modelId="{96F15842-FB6C-4E63-91B2-0D18327BBE4E}">
      <dgm:prSet phldrT="[Text]" custT="1"/>
      <dgm:spPr/>
      <dgm:t>
        <a:bodyPr/>
        <a:lstStyle/>
        <a:p>
          <a:r>
            <a:rPr lang="en-US" sz="1200" dirty="0"/>
            <a:t>Population Screening</a:t>
          </a:r>
        </a:p>
      </dgm:t>
    </dgm:pt>
    <dgm:pt modelId="{4A4C4F9B-FE5C-46D2-A152-BA16E2F4EE4A}" type="parTrans" cxnId="{30E61359-356E-4CD6-8C3B-BD9F1F5AB33E}">
      <dgm:prSet/>
      <dgm:spPr/>
      <dgm:t>
        <a:bodyPr/>
        <a:lstStyle/>
        <a:p>
          <a:endParaRPr lang="en-US"/>
        </a:p>
      </dgm:t>
    </dgm:pt>
    <dgm:pt modelId="{2F637802-1733-44BC-A374-92964FFF02C2}" type="sibTrans" cxnId="{30E61359-356E-4CD6-8C3B-BD9F1F5AB33E}">
      <dgm:prSet/>
      <dgm:spPr/>
      <dgm:t>
        <a:bodyPr/>
        <a:lstStyle/>
        <a:p>
          <a:endParaRPr lang="en-US"/>
        </a:p>
      </dgm:t>
    </dgm:pt>
    <dgm:pt modelId="{3B95558E-E2D6-4667-B103-E9320452496B}">
      <dgm:prSet phldrT="[Text]" custT="1"/>
      <dgm:spPr/>
      <dgm:t>
        <a:bodyPr/>
        <a:lstStyle/>
        <a:p>
          <a:r>
            <a:rPr lang="en-US" sz="1200" dirty="0"/>
            <a:t>Psychiatric Hospitalization  </a:t>
          </a:r>
        </a:p>
      </dgm:t>
    </dgm:pt>
    <dgm:pt modelId="{97F33B19-CD26-410D-B645-8C048DBE4732}" type="parTrans" cxnId="{AFA49F4E-9B67-41EA-BDFF-B3614AB18061}">
      <dgm:prSet/>
      <dgm:spPr/>
      <dgm:t>
        <a:bodyPr/>
        <a:lstStyle/>
        <a:p>
          <a:endParaRPr lang="en-US"/>
        </a:p>
      </dgm:t>
    </dgm:pt>
    <dgm:pt modelId="{2BAADEC9-5CAF-42B5-825C-251AA7A80642}" type="sibTrans" cxnId="{AFA49F4E-9B67-41EA-BDFF-B3614AB18061}">
      <dgm:prSet/>
      <dgm:spPr/>
      <dgm:t>
        <a:bodyPr/>
        <a:lstStyle/>
        <a:p>
          <a:endParaRPr lang="en-US"/>
        </a:p>
      </dgm:t>
    </dgm:pt>
    <dgm:pt modelId="{A791748A-AD5D-46B2-B6CF-423A321A2ED0}">
      <dgm:prSet phldrT="[Text]" custT="1"/>
      <dgm:spPr/>
      <dgm:t>
        <a:bodyPr/>
        <a:lstStyle/>
        <a:p>
          <a:r>
            <a:rPr lang="en-US" sz="1200" dirty="0"/>
            <a:t>Specialized Psychotherapy and Pharmacological </a:t>
          </a:r>
          <a:r>
            <a:rPr lang="en-US" sz="1200" dirty="0" err="1"/>
            <a:t>Tx</a:t>
          </a:r>
          <a:endParaRPr lang="en-US" sz="1200" dirty="0"/>
        </a:p>
      </dgm:t>
    </dgm:pt>
    <dgm:pt modelId="{68537ADE-4892-4CE2-96A8-8193A333DFD4}" type="parTrans" cxnId="{FBB69BDA-EE98-4583-BCB7-93BE3893E41E}">
      <dgm:prSet/>
      <dgm:spPr/>
      <dgm:t>
        <a:bodyPr/>
        <a:lstStyle/>
        <a:p>
          <a:endParaRPr lang="en-US"/>
        </a:p>
      </dgm:t>
    </dgm:pt>
    <dgm:pt modelId="{92BD158B-2670-4AA8-8F6A-610A0F0AD77D}" type="sibTrans" cxnId="{FBB69BDA-EE98-4583-BCB7-93BE3893E41E}">
      <dgm:prSet/>
      <dgm:spPr/>
      <dgm:t>
        <a:bodyPr/>
        <a:lstStyle/>
        <a:p>
          <a:endParaRPr lang="en-US"/>
        </a:p>
      </dgm:t>
    </dgm:pt>
    <dgm:pt modelId="{52E6556E-AC6E-4319-9B7D-8944A083689F}">
      <dgm:prSet custT="1"/>
      <dgm:spPr/>
      <dgm:t>
        <a:bodyPr/>
        <a:lstStyle/>
        <a:p>
          <a:r>
            <a:rPr lang="en-US" sz="1200" dirty="0"/>
            <a:t>Emergency Care: ED and Hotlines </a:t>
          </a:r>
        </a:p>
      </dgm:t>
    </dgm:pt>
    <dgm:pt modelId="{9EF69CC8-BF1B-42E3-AEF1-98E6B00B4599}" type="parTrans" cxnId="{AADC18F0-EB51-41E7-B835-8E4F4BBA413D}">
      <dgm:prSet/>
      <dgm:spPr/>
      <dgm:t>
        <a:bodyPr/>
        <a:lstStyle/>
        <a:p>
          <a:endParaRPr lang="en-US"/>
        </a:p>
      </dgm:t>
    </dgm:pt>
    <dgm:pt modelId="{09BD41BE-1350-4C85-AE4D-8F2BB056129E}" type="sibTrans" cxnId="{AADC18F0-EB51-41E7-B835-8E4F4BBA413D}">
      <dgm:prSet/>
      <dgm:spPr/>
      <dgm:t>
        <a:bodyPr/>
        <a:lstStyle/>
        <a:p>
          <a:endParaRPr lang="en-US"/>
        </a:p>
      </dgm:t>
    </dgm:pt>
    <dgm:pt modelId="{445079F8-8A38-41C3-AA15-FE7CB2656DF6}">
      <dgm:prSet custT="1"/>
      <dgm:spPr/>
      <dgm:t>
        <a:bodyPr/>
        <a:lstStyle/>
        <a:p>
          <a:r>
            <a:rPr lang="en-US" sz="1200" dirty="0"/>
            <a:t>Identification &amp; Assessment</a:t>
          </a:r>
        </a:p>
      </dgm:t>
    </dgm:pt>
    <dgm:pt modelId="{F7A7CCFB-12FA-4B2A-B093-EF6BDC40519F}" type="parTrans" cxnId="{7D4F8788-7416-4CEB-888D-5C5ED69E9004}">
      <dgm:prSet/>
      <dgm:spPr/>
      <dgm:t>
        <a:bodyPr/>
        <a:lstStyle/>
        <a:p>
          <a:endParaRPr lang="en-US"/>
        </a:p>
      </dgm:t>
    </dgm:pt>
    <dgm:pt modelId="{43C3C95F-F8A5-4D17-9E8E-60427234E9E7}" type="sibTrans" cxnId="{7D4F8788-7416-4CEB-888D-5C5ED69E9004}">
      <dgm:prSet/>
      <dgm:spPr/>
      <dgm:t>
        <a:bodyPr/>
        <a:lstStyle/>
        <a:p>
          <a:endParaRPr lang="en-US"/>
        </a:p>
      </dgm:t>
    </dgm:pt>
    <dgm:pt modelId="{755693B7-7E8E-4DB1-BBAE-8D04042B6958}">
      <dgm:prSet/>
      <dgm:spPr/>
      <dgm:t>
        <a:bodyPr/>
        <a:lstStyle/>
        <a:p>
          <a:r>
            <a:rPr lang="en-US" b="1" i="1" dirty="0">
              <a:solidFill>
                <a:srgbClr val="FF0000"/>
              </a:solidFill>
            </a:rPr>
            <a:t>Brief Interventions: </a:t>
          </a:r>
        </a:p>
        <a:p>
          <a:r>
            <a:rPr lang="en-US" b="1" i="1" dirty="0">
              <a:solidFill>
                <a:srgbClr val="FF0000"/>
              </a:solidFill>
            </a:rPr>
            <a:t>Safety Planning</a:t>
          </a:r>
        </a:p>
      </dgm:t>
    </dgm:pt>
    <dgm:pt modelId="{8AC6819F-995C-4304-BD0B-CB79F55295BE}" type="parTrans" cxnId="{5E1C8081-E27B-4786-A605-6AA45CCE2771}">
      <dgm:prSet/>
      <dgm:spPr/>
      <dgm:t>
        <a:bodyPr/>
        <a:lstStyle/>
        <a:p>
          <a:endParaRPr lang="en-US"/>
        </a:p>
      </dgm:t>
    </dgm:pt>
    <dgm:pt modelId="{7418DD85-A7D2-4BEA-86FD-40B340AC11E9}" type="sibTrans" cxnId="{5E1C8081-E27B-4786-A605-6AA45CCE2771}">
      <dgm:prSet/>
      <dgm:spPr/>
      <dgm:t>
        <a:bodyPr/>
        <a:lstStyle/>
        <a:p>
          <a:endParaRPr lang="en-US"/>
        </a:p>
      </dgm:t>
    </dgm:pt>
    <dgm:pt modelId="{B622BF19-5EBC-4FDA-9C17-A2185217E258}" type="pres">
      <dgm:prSet presAssocID="{455E81BE-E967-4CE9-916B-6066B8F92478}" presName="cycle" presStyleCnt="0">
        <dgm:presLayoutVars>
          <dgm:dir/>
          <dgm:resizeHandles val="exact"/>
        </dgm:presLayoutVars>
      </dgm:prSet>
      <dgm:spPr/>
    </dgm:pt>
    <dgm:pt modelId="{E03CC64F-8B4C-40B8-B123-BA8AFB187884}" type="pres">
      <dgm:prSet presAssocID="{229C897F-87CF-4AA1-BE8F-73757F47E94B}" presName="node" presStyleLbl="node1" presStyleIdx="0" presStyleCnt="7" custScaleX="154513" custScaleY="144351">
        <dgm:presLayoutVars>
          <dgm:bulletEnabled val="1"/>
        </dgm:presLayoutVars>
      </dgm:prSet>
      <dgm:spPr/>
    </dgm:pt>
    <dgm:pt modelId="{330AB732-3464-4187-84EB-6AD887B32E9D}" type="pres">
      <dgm:prSet presAssocID="{229C897F-87CF-4AA1-BE8F-73757F47E94B}" presName="spNode" presStyleCnt="0"/>
      <dgm:spPr/>
    </dgm:pt>
    <dgm:pt modelId="{6CB178E3-AED9-4695-9B28-5A6556895673}" type="pres">
      <dgm:prSet presAssocID="{24C67DC5-E3B1-41C2-B22F-8DCDADB7E9C4}" presName="sibTrans" presStyleLbl="sibTrans1D1" presStyleIdx="0" presStyleCnt="7"/>
      <dgm:spPr/>
    </dgm:pt>
    <dgm:pt modelId="{4E8A9212-206D-48AE-8FA2-DD7193490F64}" type="pres">
      <dgm:prSet presAssocID="{96F15842-FB6C-4E63-91B2-0D18327BBE4E}" presName="node" presStyleLbl="node1" presStyleIdx="1" presStyleCnt="7" custScaleX="138792" custRadScaleRad="100023" custRadScaleInc="32031">
        <dgm:presLayoutVars>
          <dgm:bulletEnabled val="1"/>
        </dgm:presLayoutVars>
      </dgm:prSet>
      <dgm:spPr/>
    </dgm:pt>
    <dgm:pt modelId="{2414DA01-BC0F-4791-9BCB-9E7D591656C8}" type="pres">
      <dgm:prSet presAssocID="{96F15842-FB6C-4E63-91B2-0D18327BBE4E}" presName="spNode" presStyleCnt="0"/>
      <dgm:spPr/>
    </dgm:pt>
    <dgm:pt modelId="{19CE6314-3AF5-4E24-AB93-CEE6F119F901}" type="pres">
      <dgm:prSet presAssocID="{2F637802-1733-44BC-A374-92964FFF02C2}" presName="sibTrans" presStyleLbl="sibTrans1D1" presStyleIdx="1" presStyleCnt="7"/>
      <dgm:spPr/>
    </dgm:pt>
    <dgm:pt modelId="{630F5A8C-65D1-4F3C-A5A4-A47375ADC0BD}" type="pres">
      <dgm:prSet presAssocID="{445079F8-8A38-41C3-AA15-FE7CB2656DF6}" presName="node" presStyleLbl="node1" presStyleIdx="2" presStyleCnt="7" custScaleX="228532">
        <dgm:presLayoutVars>
          <dgm:bulletEnabled val="1"/>
        </dgm:presLayoutVars>
      </dgm:prSet>
      <dgm:spPr/>
    </dgm:pt>
    <dgm:pt modelId="{E62B5490-7220-4A0C-9D0C-DBA9AB7A1ECB}" type="pres">
      <dgm:prSet presAssocID="{445079F8-8A38-41C3-AA15-FE7CB2656DF6}" presName="spNode" presStyleCnt="0"/>
      <dgm:spPr/>
    </dgm:pt>
    <dgm:pt modelId="{E8E7D4CD-53F3-45D5-9BC6-0B500C5227B8}" type="pres">
      <dgm:prSet presAssocID="{43C3C95F-F8A5-4D17-9E8E-60427234E9E7}" presName="sibTrans" presStyleLbl="sibTrans1D1" presStyleIdx="2" presStyleCnt="7"/>
      <dgm:spPr/>
    </dgm:pt>
    <dgm:pt modelId="{D857BBC1-3EFE-4AE6-B8CA-368B656322F8}" type="pres">
      <dgm:prSet presAssocID="{52E6556E-AC6E-4319-9B7D-8944A083689F}" presName="node" presStyleLbl="node1" presStyleIdx="3" presStyleCnt="7" custScaleX="217106" custRadScaleRad="100941" custRadScaleInc="-36693">
        <dgm:presLayoutVars>
          <dgm:bulletEnabled val="1"/>
        </dgm:presLayoutVars>
      </dgm:prSet>
      <dgm:spPr/>
    </dgm:pt>
    <dgm:pt modelId="{0C506ED6-E38F-4135-805A-6AD46B6A322F}" type="pres">
      <dgm:prSet presAssocID="{52E6556E-AC6E-4319-9B7D-8944A083689F}" presName="spNode" presStyleCnt="0"/>
      <dgm:spPr/>
    </dgm:pt>
    <dgm:pt modelId="{D5AB5378-E4F2-4043-ADC7-A3E1913641E5}" type="pres">
      <dgm:prSet presAssocID="{09BD41BE-1350-4C85-AE4D-8F2BB056129E}" presName="sibTrans" presStyleLbl="sibTrans1D1" presStyleIdx="3" presStyleCnt="7"/>
      <dgm:spPr/>
    </dgm:pt>
    <dgm:pt modelId="{8F901F46-9086-40FA-A33B-62D9D4148887}" type="pres">
      <dgm:prSet presAssocID="{3B95558E-E2D6-4667-B103-E9320452496B}" presName="node" presStyleLbl="node1" presStyleIdx="4" presStyleCnt="7" custScaleX="198328" custRadScaleRad="107255" custRadScaleInc="85036">
        <dgm:presLayoutVars>
          <dgm:bulletEnabled val="1"/>
        </dgm:presLayoutVars>
      </dgm:prSet>
      <dgm:spPr/>
    </dgm:pt>
    <dgm:pt modelId="{6806B138-1FDE-4DEA-9E51-96234130E945}" type="pres">
      <dgm:prSet presAssocID="{3B95558E-E2D6-4667-B103-E9320452496B}" presName="spNode" presStyleCnt="0"/>
      <dgm:spPr/>
    </dgm:pt>
    <dgm:pt modelId="{CAF9F433-D195-4920-B86B-9E143BD6F970}" type="pres">
      <dgm:prSet presAssocID="{2BAADEC9-5CAF-42B5-825C-251AA7A80642}" presName="sibTrans" presStyleLbl="sibTrans1D1" presStyleIdx="4" presStyleCnt="7"/>
      <dgm:spPr/>
    </dgm:pt>
    <dgm:pt modelId="{840E6BB9-4AF9-4FAD-A23B-9DCEFE90D119}" type="pres">
      <dgm:prSet presAssocID="{A791748A-AD5D-46B2-B6CF-423A321A2ED0}" presName="node" presStyleLbl="node1" presStyleIdx="5" presStyleCnt="7" custScaleX="213683" custScaleY="139948">
        <dgm:presLayoutVars>
          <dgm:bulletEnabled val="1"/>
        </dgm:presLayoutVars>
      </dgm:prSet>
      <dgm:spPr/>
    </dgm:pt>
    <dgm:pt modelId="{DADBE65A-9FD4-4B42-ABF4-B8CB9BECFF6A}" type="pres">
      <dgm:prSet presAssocID="{A791748A-AD5D-46B2-B6CF-423A321A2ED0}" presName="spNode" presStyleCnt="0"/>
      <dgm:spPr/>
    </dgm:pt>
    <dgm:pt modelId="{9D6C8E80-B46A-4AC7-93EA-B9658EE842AF}" type="pres">
      <dgm:prSet presAssocID="{92BD158B-2670-4AA8-8F6A-610A0F0AD77D}" presName="sibTrans" presStyleLbl="sibTrans1D1" presStyleIdx="5" presStyleCnt="7"/>
      <dgm:spPr/>
    </dgm:pt>
    <dgm:pt modelId="{B8F42680-F75B-44E6-AEA1-E982201E9D83}" type="pres">
      <dgm:prSet presAssocID="{755693B7-7E8E-4DB1-BBAE-8D04042B6958}" presName="node" presStyleLbl="node1" presStyleIdx="6" presStyleCnt="7" custScaleX="180318" custScaleY="185430" custRadScaleRad="110738" custRadScaleInc="-49953">
        <dgm:presLayoutVars>
          <dgm:bulletEnabled val="1"/>
        </dgm:presLayoutVars>
      </dgm:prSet>
      <dgm:spPr/>
    </dgm:pt>
    <dgm:pt modelId="{9393D6A6-15D3-4797-AD20-7E9AA00E7ED7}" type="pres">
      <dgm:prSet presAssocID="{755693B7-7E8E-4DB1-BBAE-8D04042B6958}" presName="spNode" presStyleCnt="0"/>
      <dgm:spPr/>
    </dgm:pt>
    <dgm:pt modelId="{E17FAFB7-0EB0-4464-A136-3F994871805F}" type="pres">
      <dgm:prSet presAssocID="{7418DD85-A7D2-4BEA-86FD-40B340AC11E9}" presName="sibTrans" presStyleLbl="sibTrans1D1" presStyleIdx="6" presStyleCnt="7"/>
      <dgm:spPr/>
    </dgm:pt>
  </dgm:ptLst>
  <dgm:cxnLst>
    <dgm:cxn modelId="{A1572E01-6271-4FAA-8277-BE5002C8F128}" type="presOf" srcId="{3B95558E-E2D6-4667-B103-E9320452496B}" destId="{8F901F46-9086-40FA-A33B-62D9D4148887}" srcOrd="0" destOrd="0" presId="urn:microsoft.com/office/officeart/2005/8/layout/cycle5"/>
    <dgm:cxn modelId="{FAE06B23-5CFB-4330-8BE0-0A9BB4DF8A85}" type="presOf" srcId="{09BD41BE-1350-4C85-AE4D-8F2BB056129E}" destId="{D5AB5378-E4F2-4043-ADC7-A3E1913641E5}" srcOrd="0" destOrd="0" presId="urn:microsoft.com/office/officeart/2005/8/layout/cycle5"/>
    <dgm:cxn modelId="{7132BA5B-BCDE-47A9-BF8D-1001BA1E021A}" type="presOf" srcId="{755693B7-7E8E-4DB1-BBAE-8D04042B6958}" destId="{B8F42680-F75B-44E6-AEA1-E982201E9D83}" srcOrd="0" destOrd="0" presId="urn:microsoft.com/office/officeart/2005/8/layout/cycle5"/>
    <dgm:cxn modelId="{CE07925E-0B2C-402D-90CD-5E1C51305E39}" type="presOf" srcId="{455E81BE-E967-4CE9-916B-6066B8F92478}" destId="{B622BF19-5EBC-4FDA-9C17-A2185217E258}" srcOrd="0" destOrd="0" presId="urn:microsoft.com/office/officeart/2005/8/layout/cycle5"/>
    <dgm:cxn modelId="{93C26F6D-9231-40B8-91FF-68D525286A91}" type="presOf" srcId="{229C897F-87CF-4AA1-BE8F-73757F47E94B}" destId="{E03CC64F-8B4C-40B8-B123-BA8AFB187884}" srcOrd="0" destOrd="0" presId="urn:microsoft.com/office/officeart/2005/8/layout/cycle5"/>
    <dgm:cxn modelId="{8EEA036E-B2D3-4099-95A0-720F7D526E67}" srcId="{455E81BE-E967-4CE9-916B-6066B8F92478}" destId="{229C897F-87CF-4AA1-BE8F-73757F47E94B}" srcOrd="0" destOrd="0" parTransId="{085D4F6E-DCFF-4DD9-A741-AE403A0190C7}" sibTransId="{24C67DC5-E3B1-41C2-B22F-8DCDADB7E9C4}"/>
    <dgm:cxn modelId="{AFA49F4E-9B67-41EA-BDFF-B3614AB18061}" srcId="{455E81BE-E967-4CE9-916B-6066B8F92478}" destId="{3B95558E-E2D6-4667-B103-E9320452496B}" srcOrd="4" destOrd="0" parTransId="{97F33B19-CD26-410D-B645-8C048DBE4732}" sibTransId="{2BAADEC9-5CAF-42B5-825C-251AA7A80642}"/>
    <dgm:cxn modelId="{66252C56-F4EF-4330-AF10-3A1700B488BE}" type="presOf" srcId="{52E6556E-AC6E-4319-9B7D-8944A083689F}" destId="{D857BBC1-3EFE-4AE6-B8CA-368B656322F8}" srcOrd="0" destOrd="0" presId="urn:microsoft.com/office/officeart/2005/8/layout/cycle5"/>
    <dgm:cxn modelId="{30E61359-356E-4CD6-8C3B-BD9F1F5AB33E}" srcId="{455E81BE-E967-4CE9-916B-6066B8F92478}" destId="{96F15842-FB6C-4E63-91B2-0D18327BBE4E}" srcOrd="1" destOrd="0" parTransId="{4A4C4F9B-FE5C-46D2-A152-BA16E2F4EE4A}" sibTransId="{2F637802-1733-44BC-A374-92964FFF02C2}"/>
    <dgm:cxn modelId="{E1DD837A-23DA-4EA0-BFBD-2139A89DE378}" type="presOf" srcId="{96F15842-FB6C-4E63-91B2-0D18327BBE4E}" destId="{4E8A9212-206D-48AE-8FA2-DD7193490F64}" srcOrd="0" destOrd="0" presId="urn:microsoft.com/office/officeart/2005/8/layout/cycle5"/>
    <dgm:cxn modelId="{82059A7F-2C4C-485B-AA0E-F5CBE2AD938D}" type="presOf" srcId="{A791748A-AD5D-46B2-B6CF-423A321A2ED0}" destId="{840E6BB9-4AF9-4FAD-A23B-9DCEFE90D119}" srcOrd="0" destOrd="0" presId="urn:microsoft.com/office/officeart/2005/8/layout/cycle5"/>
    <dgm:cxn modelId="{5E1C8081-E27B-4786-A605-6AA45CCE2771}" srcId="{455E81BE-E967-4CE9-916B-6066B8F92478}" destId="{755693B7-7E8E-4DB1-BBAE-8D04042B6958}" srcOrd="6" destOrd="0" parTransId="{8AC6819F-995C-4304-BD0B-CB79F55295BE}" sibTransId="{7418DD85-A7D2-4BEA-86FD-40B340AC11E9}"/>
    <dgm:cxn modelId="{7D4F8788-7416-4CEB-888D-5C5ED69E9004}" srcId="{455E81BE-E967-4CE9-916B-6066B8F92478}" destId="{445079F8-8A38-41C3-AA15-FE7CB2656DF6}" srcOrd="2" destOrd="0" parTransId="{F7A7CCFB-12FA-4B2A-B093-EF6BDC40519F}" sibTransId="{43C3C95F-F8A5-4D17-9E8E-60427234E9E7}"/>
    <dgm:cxn modelId="{076CE788-0357-4A7F-B58E-060CA07AE715}" type="presOf" srcId="{92BD158B-2670-4AA8-8F6A-610A0F0AD77D}" destId="{9D6C8E80-B46A-4AC7-93EA-B9658EE842AF}" srcOrd="0" destOrd="0" presId="urn:microsoft.com/office/officeart/2005/8/layout/cycle5"/>
    <dgm:cxn modelId="{F4E6259D-1F4A-49E3-B4FD-8034A1C05932}" type="presOf" srcId="{43C3C95F-F8A5-4D17-9E8E-60427234E9E7}" destId="{E8E7D4CD-53F3-45D5-9BC6-0B500C5227B8}" srcOrd="0" destOrd="0" presId="urn:microsoft.com/office/officeart/2005/8/layout/cycle5"/>
    <dgm:cxn modelId="{EA3398A3-B8F8-4528-B12C-A1F10BB3BA8C}" type="presOf" srcId="{2BAADEC9-5CAF-42B5-825C-251AA7A80642}" destId="{CAF9F433-D195-4920-B86B-9E143BD6F970}" srcOrd="0" destOrd="0" presId="urn:microsoft.com/office/officeart/2005/8/layout/cycle5"/>
    <dgm:cxn modelId="{1C1A0FC1-4AC9-491E-B8DC-FBA53FDD8B3D}" type="presOf" srcId="{2F637802-1733-44BC-A374-92964FFF02C2}" destId="{19CE6314-3AF5-4E24-AB93-CEE6F119F901}" srcOrd="0" destOrd="0" presId="urn:microsoft.com/office/officeart/2005/8/layout/cycle5"/>
    <dgm:cxn modelId="{FBB69BDA-EE98-4583-BCB7-93BE3893E41E}" srcId="{455E81BE-E967-4CE9-916B-6066B8F92478}" destId="{A791748A-AD5D-46B2-B6CF-423A321A2ED0}" srcOrd="5" destOrd="0" parTransId="{68537ADE-4892-4CE2-96A8-8193A333DFD4}" sibTransId="{92BD158B-2670-4AA8-8F6A-610A0F0AD77D}"/>
    <dgm:cxn modelId="{772839E4-4084-49FF-9367-786B452A827C}" type="presOf" srcId="{24C67DC5-E3B1-41C2-B22F-8DCDADB7E9C4}" destId="{6CB178E3-AED9-4695-9B28-5A6556895673}" srcOrd="0" destOrd="0" presId="urn:microsoft.com/office/officeart/2005/8/layout/cycle5"/>
    <dgm:cxn modelId="{FC8DDAE8-5984-4460-BA14-4843F8190E35}" type="presOf" srcId="{445079F8-8A38-41C3-AA15-FE7CB2656DF6}" destId="{630F5A8C-65D1-4F3C-A5A4-A47375ADC0BD}" srcOrd="0" destOrd="0" presId="urn:microsoft.com/office/officeart/2005/8/layout/cycle5"/>
    <dgm:cxn modelId="{75E011EB-6CFA-4ADD-AC49-D847E882A25E}" type="presOf" srcId="{7418DD85-A7D2-4BEA-86FD-40B340AC11E9}" destId="{E17FAFB7-0EB0-4464-A136-3F994871805F}" srcOrd="0" destOrd="0" presId="urn:microsoft.com/office/officeart/2005/8/layout/cycle5"/>
    <dgm:cxn modelId="{AADC18F0-EB51-41E7-B835-8E4F4BBA413D}" srcId="{455E81BE-E967-4CE9-916B-6066B8F92478}" destId="{52E6556E-AC6E-4319-9B7D-8944A083689F}" srcOrd="3" destOrd="0" parTransId="{9EF69CC8-BF1B-42E3-AEF1-98E6B00B4599}" sibTransId="{09BD41BE-1350-4C85-AE4D-8F2BB056129E}"/>
    <dgm:cxn modelId="{C54F8A6F-6C91-48F7-BEB3-380D33826D03}" type="presParOf" srcId="{B622BF19-5EBC-4FDA-9C17-A2185217E258}" destId="{E03CC64F-8B4C-40B8-B123-BA8AFB187884}" srcOrd="0" destOrd="0" presId="urn:microsoft.com/office/officeart/2005/8/layout/cycle5"/>
    <dgm:cxn modelId="{E87D669B-0E62-4A63-B3CD-D2B844D0D8C3}" type="presParOf" srcId="{B622BF19-5EBC-4FDA-9C17-A2185217E258}" destId="{330AB732-3464-4187-84EB-6AD887B32E9D}" srcOrd="1" destOrd="0" presId="urn:microsoft.com/office/officeart/2005/8/layout/cycle5"/>
    <dgm:cxn modelId="{81C3A21A-AAE6-4D4D-848C-B0F3A6F1C3D3}" type="presParOf" srcId="{B622BF19-5EBC-4FDA-9C17-A2185217E258}" destId="{6CB178E3-AED9-4695-9B28-5A6556895673}" srcOrd="2" destOrd="0" presId="urn:microsoft.com/office/officeart/2005/8/layout/cycle5"/>
    <dgm:cxn modelId="{1E0220D9-9D64-4DCB-8155-B1B98D0BA5AA}" type="presParOf" srcId="{B622BF19-5EBC-4FDA-9C17-A2185217E258}" destId="{4E8A9212-206D-48AE-8FA2-DD7193490F64}" srcOrd="3" destOrd="0" presId="urn:microsoft.com/office/officeart/2005/8/layout/cycle5"/>
    <dgm:cxn modelId="{789F4F4F-700B-42C9-B760-B5C0A805E8B3}" type="presParOf" srcId="{B622BF19-5EBC-4FDA-9C17-A2185217E258}" destId="{2414DA01-BC0F-4791-9BCB-9E7D591656C8}" srcOrd="4" destOrd="0" presId="urn:microsoft.com/office/officeart/2005/8/layout/cycle5"/>
    <dgm:cxn modelId="{14541730-D4DE-4706-B03A-F52FB310E121}" type="presParOf" srcId="{B622BF19-5EBC-4FDA-9C17-A2185217E258}" destId="{19CE6314-3AF5-4E24-AB93-CEE6F119F901}" srcOrd="5" destOrd="0" presId="urn:microsoft.com/office/officeart/2005/8/layout/cycle5"/>
    <dgm:cxn modelId="{3CF978CF-001C-479D-A47A-389CCDCDAF67}" type="presParOf" srcId="{B622BF19-5EBC-4FDA-9C17-A2185217E258}" destId="{630F5A8C-65D1-4F3C-A5A4-A47375ADC0BD}" srcOrd="6" destOrd="0" presId="urn:microsoft.com/office/officeart/2005/8/layout/cycle5"/>
    <dgm:cxn modelId="{5781836C-F9F9-4EB8-9502-7AD9C359AA54}" type="presParOf" srcId="{B622BF19-5EBC-4FDA-9C17-A2185217E258}" destId="{E62B5490-7220-4A0C-9D0C-DBA9AB7A1ECB}" srcOrd="7" destOrd="0" presId="urn:microsoft.com/office/officeart/2005/8/layout/cycle5"/>
    <dgm:cxn modelId="{04DEBB12-E541-4774-A99E-68EA52DB0123}" type="presParOf" srcId="{B622BF19-5EBC-4FDA-9C17-A2185217E258}" destId="{E8E7D4CD-53F3-45D5-9BC6-0B500C5227B8}" srcOrd="8" destOrd="0" presId="urn:microsoft.com/office/officeart/2005/8/layout/cycle5"/>
    <dgm:cxn modelId="{533005BA-5F5C-4989-9869-D012C300C553}" type="presParOf" srcId="{B622BF19-5EBC-4FDA-9C17-A2185217E258}" destId="{D857BBC1-3EFE-4AE6-B8CA-368B656322F8}" srcOrd="9" destOrd="0" presId="urn:microsoft.com/office/officeart/2005/8/layout/cycle5"/>
    <dgm:cxn modelId="{439FEA58-A676-4BC0-B3E1-37800E2F4230}" type="presParOf" srcId="{B622BF19-5EBC-4FDA-9C17-A2185217E258}" destId="{0C506ED6-E38F-4135-805A-6AD46B6A322F}" srcOrd="10" destOrd="0" presId="urn:microsoft.com/office/officeart/2005/8/layout/cycle5"/>
    <dgm:cxn modelId="{E602DEA4-E4E1-477D-B841-3786F5D2ABD7}" type="presParOf" srcId="{B622BF19-5EBC-4FDA-9C17-A2185217E258}" destId="{D5AB5378-E4F2-4043-ADC7-A3E1913641E5}" srcOrd="11" destOrd="0" presId="urn:microsoft.com/office/officeart/2005/8/layout/cycle5"/>
    <dgm:cxn modelId="{F2B231E8-56A0-41F1-9E70-5EB5718E383D}" type="presParOf" srcId="{B622BF19-5EBC-4FDA-9C17-A2185217E258}" destId="{8F901F46-9086-40FA-A33B-62D9D4148887}" srcOrd="12" destOrd="0" presId="urn:microsoft.com/office/officeart/2005/8/layout/cycle5"/>
    <dgm:cxn modelId="{248EAEC0-0B18-4FDA-99D4-2B398D27AB99}" type="presParOf" srcId="{B622BF19-5EBC-4FDA-9C17-A2185217E258}" destId="{6806B138-1FDE-4DEA-9E51-96234130E945}" srcOrd="13" destOrd="0" presId="urn:microsoft.com/office/officeart/2005/8/layout/cycle5"/>
    <dgm:cxn modelId="{905478E5-1C2C-4A66-99B0-4F491D1F4325}" type="presParOf" srcId="{B622BF19-5EBC-4FDA-9C17-A2185217E258}" destId="{CAF9F433-D195-4920-B86B-9E143BD6F970}" srcOrd="14" destOrd="0" presId="urn:microsoft.com/office/officeart/2005/8/layout/cycle5"/>
    <dgm:cxn modelId="{1B230FE9-65FF-4740-A3F6-A442A1684172}" type="presParOf" srcId="{B622BF19-5EBC-4FDA-9C17-A2185217E258}" destId="{840E6BB9-4AF9-4FAD-A23B-9DCEFE90D119}" srcOrd="15" destOrd="0" presId="urn:microsoft.com/office/officeart/2005/8/layout/cycle5"/>
    <dgm:cxn modelId="{676A4AB5-2595-4E38-A63C-AC42DB7E9C00}" type="presParOf" srcId="{B622BF19-5EBC-4FDA-9C17-A2185217E258}" destId="{DADBE65A-9FD4-4B42-ABF4-B8CB9BECFF6A}" srcOrd="16" destOrd="0" presId="urn:microsoft.com/office/officeart/2005/8/layout/cycle5"/>
    <dgm:cxn modelId="{CE63C969-C16F-4274-BCD6-F8FCF75AFD35}" type="presParOf" srcId="{B622BF19-5EBC-4FDA-9C17-A2185217E258}" destId="{9D6C8E80-B46A-4AC7-93EA-B9658EE842AF}" srcOrd="17" destOrd="0" presId="urn:microsoft.com/office/officeart/2005/8/layout/cycle5"/>
    <dgm:cxn modelId="{919DDA33-EB6C-4097-AF8E-4758CF8EB41E}" type="presParOf" srcId="{B622BF19-5EBC-4FDA-9C17-A2185217E258}" destId="{B8F42680-F75B-44E6-AEA1-E982201E9D83}" srcOrd="18" destOrd="0" presId="urn:microsoft.com/office/officeart/2005/8/layout/cycle5"/>
    <dgm:cxn modelId="{B1C6B58F-5241-4534-968E-CE0170249EA6}" type="presParOf" srcId="{B622BF19-5EBC-4FDA-9C17-A2185217E258}" destId="{9393D6A6-15D3-4797-AD20-7E9AA00E7ED7}" srcOrd="19" destOrd="0" presId="urn:microsoft.com/office/officeart/2005/8/layout/cycle5"/>
    <dgm:cxn modelId="{6600D4FD-EC2A-4565-BFA7-08DC952ED3C8}" type="presParOf" srcId="{B622BF19-5EBC-4FDA-9C17-A2185217E258}" destId="{E17FAFB7-0EB0-4464-A136-3F994871805F}" srcOrd="20"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CC64F-8B4C-40B8-B123-BA8AFB187884}">
      <dsp:nvSpPr>
        <dsp:cNvPr id="0" name=""/>
        <dsp:cNvSpPr/>
      </dsp:nvSpPr>
      <dsp:spPr>
        <a:xfrm>
          <a:off x="2388199" y="-60818"/>
          <a:ext cx="1331806" cy="8087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Population-based Prevention</a:t>
          </a:r>
        </a:p>
      </dsp:txBody>
      <dsp:txXfrm>
        <a:off x="2427678" y="-21339"/>
        <a:ext cx="1252848" cy="729782"/>
      </dsp:txXfrm>
    </dsp:sp>
    <dsp:sp modelId="{6CB178E3-AED9-4695-9B28-5A6556895673}">
      <dsp:nvSpPr>
        <dsp:cNvPr id="0" name=""/>
        <dsp:cNvSpPr/>
      </dsp:nvSpPr>
      <dsp:spPr>
        <a:xfrm>
          <a:off x="1457202" y="344016"/>
          <a:ext cx="3195830" cy="3195830"/>
        </a:xfrm>
        <a:custGeom>
          <a:avLst/>
          <a:gdLst/>
          <a:ahLst/>
          <a:cxnLst/>
          <a:rect l="0" t="0" r="0" b="0"/>
          <a:pathLst>
            <a:path>
              <a:moveTo>
                <a:pt x="2358323" y="192528"/>
              </a:moveTo>
              <a:arcTo wR="1597915" hR="1597915" stAng="17904982" swAng="69443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E8A9212-206D-48AE-8FA2-DD7193490F64}">
      <dsp:nvSpPr>
        <dsp:cNvPr id="0" name=""/>
        <dsp:cNvSpPr/>
      </dsp:nvSpPr>
      <dsp:spPr>
        <a:xfrm>
          <a:off x="3795161" y="788970"/>
          <a:ext cx="1196301" cy="5602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Population Screening</a:t>
          </a:r>
        </a:p>
      </dsp:txBody>
      <dsp:txXfrm>
        <a:off x="3822511" y="816320"/>
        <a:ext cx="1141601" cy="505559"/>
      </dsp:txXfrm>
    </dsp:sp>
    <dsp:sp modelId="{19CE6314-3AF5-4E24-AB93-CEE6F119F901}">
      <dsp:nvSpPr>
        <dsp:cNvPr id="0" name=""/>
        <dsp:cNvSpPr/>
      </dsp:nvSpPr>
      <dsp:spPr>
        <a:xfrm>
          <a:off x="1456229" y="342665"/>
          <a:ext cx="3195830" cy="3195830"/>
        </a:xfrm>
        <a:custGeom>
          <a:avLst/>
          <a:gdLst/>
          <a:ahLst/>
          <a:cxnLst/>
          <a:rect l="0" t="0" r="0" b="0"/>
          <a:pathLst>
            <a:path>
              <a:moveTo>
                <a:pt x="3127099" y="1134311"/>
              </a:moveTo>
              <a:arcTo wR="1597915" hR="1597915" stAng="20588055" swAng="88494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30F5A8C-65D1-4F3C-A5A4-A47375ADC0BD}">
      <dsp:nvSpPr>
        <dsp:cNvPr id="0" name=""/>
        <dsp:cNvSpPr/>
      </dsp:nvSpPr>
      <dsp:spPr>
        <a:xfrm>
          <a:off x="3627052" y="2016907"/>
          <a:ext cx="1969804" cy="5602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Identification &amp; Assessment</a:t>
          </a:r>
        </a:p>
      </dsp:txBody>
      <dsp:txXfrm>
        <a:off x="3654402" y="2044257"/>
        <a:ext cx="1915104" cy="505559"/>
      </dsp:txXfrm>
    </dsp:sp>
    <dsp:sp modelId="{E8E7D4CD-53F3-45D5-9BC6-0B500C5227B8}">
      <dsp:nvSpPr>
        <dsp:cNvPr id="0" name=""/>
        <dsp:cNvSpPr/>
      </dsp:nvSpPr>
      <dsp:spPr>
        <a:xfrm>
          <a:off x="1438436" y="386163"/>
          <a:ext cx="3195830" cy="3195830"/>
        </a:xfrm>
        <a:custGeom>
          <a:avLst/>
          <a:gdLst/>
          <a:ahLst/>
          <a:cxnLst/>
          <a:rect l="0" t="0" r="0" b="0"/>
          <a:pathLst>
            <a:path>
              <a:moveTo>
                <a:pt x="3039192" y="2287880"/>
              </a:moveTo>
              <a:arcTo wR="1597915" hR="1597915" stAng="1534877" swAng="68816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857BBC1-3EFE-4AE6-B8CA-368B656322F8}">
      <dsp:nvSpPr>
        <dsp:cNvPr id="0" name=""/>
        <dsp:cNvSpPr/>
      </dsp:nvSpPr>
      <dsp:spPr>
        <a:xfrm>
          <a:off x="2973284" y="3029130"/>
          <a:ext cx="1871319" cy="5602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Emergency Care: ED and Hotlines </a:t>
          </a:r>
        </a:p>
      </dsp:txBody>
      <dsp:txXfrm>
        <a:off x="3000634" y="3056480"/>
        <a:ext cx="1816619" cy="505559"/>
      </dsp:txXfrm>
    </dsp:sp>
    <dsp:sp modelId="{D5AB5378-E4F2-4043-ADC7-A3E1913641E5}">
      <dsp:nvSpPr>
        <dsp:cNvPr id="0" name=""/>
        <dsp:cNvSpPr/>
      </dsp:nvSpPr>
      <dsp:spPr>
        <a:xfrm>
          <a:off x="1158157" y="371394"/>
          <a:ext cx="3195830" cy="3195830"/>
        </a:xfrm>
        <a:custGeom>
          <a:avLst/>
          <a:gdLst/>
          <a:ahLst/>
          <a:cxnLst/>
          <a:rect l="0" t="0" r="0" b="0"/>
          <a:pathLst>
            <a:path>
              <a:moveTo>
                <a:pt x="1702567" y="3192399"/>
              </a:moveTo>
              <a:arcTo wR="1597915" hR="1597915" stAng="5174691" swAng="73680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F901F46-9086-40FA-A33B-62D9D4148887}">
      <dsp:nvSpPr>
        <dsp:cNvPr id="0" name=""/>
        <dsp:cNvSpPr/>
      </dsp:nvSpPr>
      <dsp:spPr>
        <a:xfrm>
          <a:off x="1091058" y="2968588"/>
          <a:ext cx="1709464" cy="5602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Psychiatric Hospitalization  </a:t>
          </a:r>
        </a:p>
      </dsp:txBody>
      <dsp:txXfrm>
        <a:off x="1118408" y="2995938"/>
        <a:ext cx="1654764" cy="505559"/>
      </dsp:txXfrm>
    </dsp:sp>
    <dsp:sp modelId="{CAF9F433-D195-4920-B86B-9E143BD6F970}">
      <dsp:nvSpPr>
        <dsp:cNvPr id="0" name=""/>
        <dsp:cNvSpPr/>
      </dsp:nvSpPr>
      <dsp:spPr>
        <a:xfrm>
          <a:off x="1639480" y="1003914"/>
          <a:ext cx="3195830" cy="3195830"/>
        </a:xfrm>
        <a:custGeom>
          <a:avLst/>
          <a:gdLst/>
          <a:ahLst/>
          <a:cxnLst/>
          <a:rect l="0" t="0" r="0" b="0"/>
          <a:pathLst>
            <a:path>
              <a:moveTo>
                <a:pt x="30669" y="1909484"/>
              </a:moveTo>
              <a:arcTo wR="1597915" hR="1597915" stAng="10125370" swAng="36532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40E6BB9-4AF9-4FAD-A23B-9DCEFE90D119}">
      <dsp:nvSpPr>
        <dsp:cNvPr id="0" name=""/>
        <dsp:cNvSpPr/>
      </dsp:nvSpPr>
      <dsp:spPr>
        <a:xfrm>
          <a:off x="575343" y="1905000"/>
          <a:ext cx="1841815" cy="78407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Specialized Psychotherapy and Pharmacological </a:t>
          </a:r>
          <a:r>
            <a:rPr lang="en-US" sz="1200" kern="1200" dirty="0" err="1"/>
            <a:t>Tx</a:t>
          </a:r>
          <a:endParaRPr lang="en-US" sz="1200" kern="1200" dirty="0"/>
        </a:p>
      </dsp:txBody>
      <dsp:txXfrm>
        <a:off x="613618" y="1943275"/>
        <a:ext cx="1765265" cy="707522"/>
      </dsp:txXfrm>
    </dsp:sp>
    <dsp:sp modelId="{9D6C8E80-B46A-4AC7-93EA-B9658EE842AF}">
      <dsp:nvSpPr>
        <dsp:cNvPr id="0" name=""/>
        <dsp:cNvSpPr/>
      </dsp:nvSpPr>
      <dsp:spPr>
        <a:xfrm>
          <a:off x="1262764" y="-455740"/>
          <a:ext cx="3195830" cy="3195830"/>
        </a:xfrm>
        <a:custGeom>
          <a:avLst/>
          <a:gdLst/>
          <a:ahLst/>
          <a:cxnLst/>
          <a:rect l="0" t="0" r="0" b="0"/>
          <a:pathLst>
            <a:path>
              <a:moveTo>
                <a:pt x="161321" y="2297580"/>
              </a:moveTo>
              <a:arcTo wR="1597915" hR="1597915" stAng="9241949" swAng="46012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8F42680-F75B-44E6-AEA1-E982201E9D83}">
      <dsp:nvSpPr>
        <dsp:cNvPr id="0" name=""/>
        <dsp:cNvSpPr/>
      </dsp:nvSpPr>
      <dsp:spPr>
        <a:xfrm>
          <a:off x="744681" y="537057"/>
          <a:ext cx="1554229" cy="10388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1" kern="1200" dirty="0">
              <a:solidFill>
                <a:srgbClr val="FF0000"/>
              </a:solidFill>
            </a:rPr>
            <a:t>Brief Interventions: </a:t>
          </a:r>
        </a:p>
        <a:p>
          <a:pPr marL="0" lvl="0" indent="0" algn="ctr" defTabSz="711200">
            <a:lnSpc>
              <a:spcPct val="90000"/>
            </a:lnSpc>
            <a:spcBef>
              <a:spcPct val="0"/>
            </a:spcBef>
            <a:spcAft>
              <a:spcPct val="35000"/>
            </a:spcAft>
            <a:buNone/>
          </a:pPr>
          <a:r>
            <a:rPr lang="en-US" sz="1600" b="1" i="1" kern="1200" dirty="0">
              <a:solidFill>
                <a:srgbClr val="FF0000"/>
              </a:solidFill>
            </a:rPr>
            <a:t>Safety Planning</a:t>
          </a:r>
        </a:p>
      </dsp:txBody>
      <dsp:txXfrm>
        <a:off x="795395" y="587771"/>
        <a:ext cx="1452801" cy="937461"/>
      </dsp:txXfrm>
    </dsp:sp>
    <dsp:sp modelId="{E17FAFB7-0EB0-4464-A136-3F994871805F}">
      <dsp:nvSpPr>
        <dsp:cNvPr id="0" name=""/>
        <dsp:cNvSpPr/>
      </dsp:nvSpPr>
      <dsp:spPr>
        <a:xfrm>
          <a:off x="769540" y="488781"/>
          <a:ext cx="3195830" cy="3195830"/>
        </a:xfrm>
        <a:custGeom>
          <a:avLst/>
          <a:gdLst/>
          <a:ahLst/>
          <a:cxnLst/>
          <a:rect l="0" t="0" r="0" b="0"/>
          <a:pathLst>
            <a:path>
              <a:moveTo>
                <a:pt x="1288766" y="30190"/>
              </a:moveTo>
              <a:arcTo wR="1597915" hR="1597915" stAng="15530679" swAng="53608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EC5B84-F4FD-4BFC-B6D4-F8667234EBC0}" type="datetimeFigureOut">
              <a:rPr lang="en-US" smtClean="0"/>
              <a:t>5/18/2018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5F19DB-F3D3-4691-9890-C2CFD8EA716A}" type="slidenum">
              <a:rPr lang="en-US" smtClean="0"/>
              <a:t>‹#›</a:t>
            </a:fld>
            <a:endParaRPr lang="en-US"/>
          </a:p>
        </p:txBody>
      </p:sp>
    </p:spTree>
    <p:extLst>
      <p:ext uri="{BB962C8B-B14F-4D97-AF65-F5344CB8AC3E}">
        <p14:creationId xmlns:p14="http://schemas.microsoft.com/office/powerpoint/2010/main" val="4026970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urldefense.proofpoint.com/v2/url?u=http-3A__zerosuicide.sprc.org_&amp;d=DwMF-g&amp;c=7gilq_oJKU2hnacFUWFTuYqjMQ111TRstgx6WoATdXo&amp;r=2StH1gWeXVsugQHbfmVChz4V3dnnuv_-zo1uhI2kbSc&amp;m=tgYz_3OLmRjiwgrZofB29DUrSCGcPCHI8lg17uq6nsU&amp;s=XQwqeB9kHtPmdU7RHkTOApvnGgxrs0AZHZrVzdnwpkU&amp;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31214" rtl="0" eaLnBrk="1" fontAlgn="base" latinLnBrk="0" hangingPunct="1">
              <a:lnSpc>
                <a:spcPct val="100000"/>
              </a:lnSpc>
              <a:spcBef>
                <a:spcPct val="0"/>
              </a:spcBef>
              <a:spcAft>
                <a:spcPct val="0"/>
              </a:spcAft>
              <a:buClrTx/>
              <a:buSzTx/>
              <a:buFontTx/>
              <a:buNone/>
              <a:tabLst/>
              <a:defRPr/>
            </a:pPr>
            <a:fld id="{28C637CB-3BFF-406C-B745-9D4EF4489A03}"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31214"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dirty="0"/>
          </a:p>
          <a:p>
            <a:endParaRPr lang="en-US" dirty="0"/>
          </a:p>
          <a:p>
            <a:r>
              <a:rPr lang="en-US" dirty="0"/>
              <a:t>Data Dashboards- suicide, opioid</a:t>
            </a:r>
            <a:r>
              <a:rPr lang="en-US" baseline="0" dirty="0"/>
              <a:t> use, firearm</a:t>
            </a:r>
            <a:endParaRPr lang="en-US" dirty="0"/>
          </a:p>
        </p:txBody>
      </p:sp>
    </p:spTree>
    <p:extLst>
      <p:ext uri="{BB962C8B-B14F-4D97-AF65-F5344CB8AC3E}">
        <p14:creationId xmlns:p14="http://schemas.microsoft.com/office/powerpoint/2010/main" val="3408792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1181100" y="696913"/>
            <a:ext cx="4648200" cy="3486150"/>
          </a:xfrm>
          <a:ln/>
        </p:spPr>
      </p:sp>
      <p:sp>
        <p:nvSpPr>
          <p:cNvPr id="27651" name="Notes Placeholder 2"/>
          <p:cNvSpPr>
            <a:spLocks noGrp="1"/>
          </p:cNvSpPr>
          <p:nvPr>
            <p:ph type="body" idx="1"/>
          </p:nvPr>
        </p:nvSpPr>
        <p:spPr>
          <a:xfrm>
            <a:off x="717268" y="4490032"/>
            <a:ext cx="5731651" cy="425278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r>
              <a:rPr lang="en-US" altLang="en-US">
                <a:latin typeface="Arial" panose="020B0604020202020204" pitchFamily="34" charset="0"/>
              </a:rPr>
              <a:t>Replace this with above? (use ref)</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7066" indent="-291179">
              <a:defRPr>
                <a:solidFill>
                  <a:schemeClr val="tx1"/>
                </a:solidFill>
                <a:latin typeface="Arial" panose="020B0604020202020204" pitchFamily="34" charset="0"/>
                <a:ea typeface="MS PGothic" panose="020B0600070205080204" pitchFamily="34" charset="-128"/>
              </a:defRPr>
            </a:lvl2pPr>
            <a:lvl3pPr marL="1164717" indent="-232943">
              <a:defRPr>
                <a:solidFill>
                  <a:schemeClr val="tx1"/>
                </a:solidFill>
                <a:latin typeface="Arial" panose="020B0604020202020204" pitchFamily="34" charset="0"/>
                <a:ea typeface="MS PGothic" panose="020B0600070205080204" pitchFamily="34" charset="-128"/>
              </a:defRPr>
            </a:lvl3pPr>
            <a:lvl4pPr marL="1630604" indent="-232943">
              <a:defRPr>
                <a:solidFill>
                  <a:schemeClr val="tx1"/>
                </a:solidFill>
                <a:latin typeface="Arial" panose="020B0604020202020204" pitchFamily="34" charset="0"/>
                <a:ea typeface="MS PGothic" panose="020B0600070205080204" pitchFamily="34" charset="-128"/>
              </a:defRPr>
            </a:lvl4pPr>
            <a:lvl5pPr marL="2096491" indent="-232943">
              <a:defRPr>
                <a:solidFill>
                  <a:schemeClr val="tx1"/>
                </a:solidFill>
                <a:latin typeface="Arial" panose="020B0604020202020204" pitchFamily="34" charset="0"/>
                <a:ea typeface="MS PGothic" panose="020B0600070205080204" pitchFamily="34" charset="-128"/>
              </a:defRPr>
            </a:lvl5pPr>
            <a:lvl6pPr marL="2562377"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E3A4646-84EB-4722-BABF-53016D867111}" type="slidenum">
              <a:rPr lang="en-US" altLang="en-US" smtClean="0">
                <a:solidFill>
                  <a:prstClr val="black"/>
                </a:solidFill>
              </a:rPr>
              <a:pPr/>
              <a:t>17</a:t>
            </a:fld>
            <a:endParaRPr lang="en-US" altLang="en-US">
              <a:solidFill>
                <a:prstClr val="black"/>
              </a:solidFill>
            </a:endParaRPr>
          </a:p>
        </p:txBody>
      </p:sp>
    </p:spTree>
    <p:extLst>
      <p:ext uri="{BB962C8B-B14F-4D97-AF65-F5344CB8AC3E}">
        <p14:creationId xmlns:p14="http://schemas.microsoft.com/office/powerpoint/2010/main" val="2159889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1181100" y="696913"/>
            <a:ext cx="4648200" cy="3486150"/>
          </a:xfrm>
          <a:ln/>
        </p:spPr>
      </p:sp>
      <p:sp>
        <p:nvSpPr>
          <p:cNvPr id="29699" name="Notes Placeholder 2"/>
          <p:cNvSpPr>
            <a:spLocks noGrp="1"/>
          </p:cNvSpPr>
          <p:nvPr>
            <p:ph type="body" idx="1"/>
          </p:nvPr>
        </p:nvSpPr>
        <p:spPr>
          <a:xfrm>
            <a:off x="717268" y="4490032"/>
            <a:ext cx="5731651" cy="425278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r>
              <a:rPr lang="en-US" altLang="en-US">
                <a:latin typeface="Arial" panose="020B0604020202020204" pitchFamily="34" charset="0"/>
              </a:rPr>
              <a:t>Replace this with above? (use ref)</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7066" indent="-291179">
              <a:defRPr>
                <a:solidFill>
                  <a:schemeClr val="tx1"/>
                </a:solidFill>
                <a:latin typeface="Arial" panose="020B0604020202020204" pitchFamily="34" charset="0"/>
                <a:ea typeface="MS PGothic" panose="020B0600070205080204" pitchFamily="34" charset="-128"/>
              </a:defRPr>
            </a:lvl2pPr>
            <a:lvl3pPr marL="1164717" indent="-232943">
              <a:defRPr>
                <a:solidFill>
                  <a:schemeClr val="tx1"/>
                </a:solidFill>
                <a:latin typeface="Arial" panose="020B0604020202020204" pitchFamily="34" charset="0"/>
                <a:ea typeface="MS PGothic" panose="020B0600070205080204" pitchFamily="34" charset="-128"/>
              </a:defRPr>
            </a:lvl3pPr>
            <a:lvl4pPr marL="1630604" indent="-232943">
              <a:defRPr>
                <a:solidFill>
                  <a:schemeClr val="tx1"/>
                </a:solidFill>
                <a:latin typeface="Arial" panose="020B0604020202020204" pitchFamily="34" charset="0"/>
                <a:ea typeface="MS PGothic" panose="020B0600070205080204" pitchFamily="34" charset="-128"/>
              </a:defRPr>
            </a:lvl4pPr>
            <a:lvl5pPr marL="2096491" indent="-232943">
              <a:defRPr>
                <a:solidFill>
                  <a:schemeClr val="tx1"/>
                </a:solidFill>
                <a:latin typeface="Arial" panose="020B0604020202020204" pitchFamily="34" charset="0"/>
                <a:ea typeface="MS PGothic" panose="020B0600070205080204" pitchFamily="34" charset="-128"/>
              </a:defRPr>
            </a:lvl5pPr>
            <a:lvl6pPr marL="2562377"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48B2D94-27AD-4ED0-B931-950726109B2E}" type="slidenum">
              <a:rPr lang="en-US" altLang="en-US" smtClean="0">
                <a:solidFill>
                  <a:prstClr val="black"/>
                </a:solidFill>
              </a:rPr>
              <a:pPr/>
              <a:t>18</a:t>
            </a:fld>
            <a:endParaRPr lang="en-US" altLang="en-US">
              <a:solidFill>
                <a:prstClr val="black"/>
              </a:solidFill>
            </a:endParaRPr>
          </a:p>
        </p:txBody>
      </p:sp>
    </p:spTree>
    <p:extLst>
      <p:ext uri="{BB962C8B-B14F-4D97-AF65-F5344CB8AC3E}">
        <p14:creationId xmlns:p14="http://schemas.microsoft.com/office/powerpoint/2010/main" val="2093072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70007" indent="-296033">
              <a:defRPr>
                <a:solidFill>
                  <a:schemeClr val="tx1"/>
                </a:solidFill>
                <a:latin typeface="Arial" panose="020B0604020202020204" pitchFamily="34" charset="0"/>
                <a:ea typeface="MS PGothic" panose="020B0600070205080204" pitchFamily="34" charset="-128"/>
              </a:defRPr>
            </a:lvl2pPr>
            <a:lvl3pPr marL="1185747" indent="-236179">
              <a:defRPr>
                <a:solidFill>
                  <a:schemeClr val="tx1"/>
                </a:solidFill>
                <a:latin typeface="Arial" panose="020B0604020202020204" pitchFamily="34" charset="0"/>
                <a:ea typeface="MS PGothic" panose="020B0600070205080204" pitchFamily="34" charset="-128"/>
              </a:defRPr>
            </a:lvl3pPr>
            <a:lvl4pPr marL="1661340" indent="-236179">
              <a:defRPr>
                <a:solidFill>
                  <a:schemeClr val="tx1"/>
                </a:solidFill>
                <a:latin typeface="Arial" panose="020B0604020202020204" pitchFamily="34" charset="0"/>
                <a:ea typeface="MS PGothic" panose="020B0600070205080204" pitchFamily="34" charset="-128"/>
              </a:defRPr>
            </a:lvl4pPr>
            <a:lvl5pPr marL="2135315" indent="-236179">
              <a:defRPr>
                <a:solidFill>
                  <a:schemeClr val="tx1"/>
                </a:solidFill>
                <a:latin typeface="Arial" panose="020B0604020202020204" pitchFamily="34" charset="0"/>
                <a:ea typeface="MS PGothic" panose="020B0600070205080204" pitchFamily="34" charset="-128"/>
              </a:defRPr>
            </a:lvl5pPr>
            <a:lvl6pPr marL="2601201" indent="-2361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67088" indent="-2361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532975" indent="-2361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98862" indent="-2361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0379AD7-AFA9-42DC-AD73-6D212BC9D189}" type="slidenum">
              <a:rPr lang="en-US" altLang="en-US" smtClean="0">
                <a:solidFill>
                  <a:prstClr val="black"/>
                </a:solidFill>
              </a:rPr>
              <a:pPr/>
              <a:t>23</a:t>
            </a:fld>
            <a:endParaRPr lang="en-US" altLang="en-US">
              <a:solidFill>
                <a:prstClr val="black"/>
              </a:solidFill>
            </a:endParaRPr>
          </a:p>
        </p:txBody>
      </p:sp>
      <p:sp>
        <p:nvSpPr>
          <p:cNvPr id="34819" name="Rectangle 2"/>
          <p:cNvSpPr>
            <a:spLocks noGrp="1" noRot="1" noChangeAspect="1" noChangeArrowheads="1" noTextEdit="1"/>
          </p:cNvSpPr>
          <p:nvPr>
            <p:ph type="sldImg"/>
          </p:nvPr>
        </p:nvSpPr>
        <p:spPr>
          <a:xfrm>
            <a:off x="1222375" y="708025"/>
            <a:ext cx="4725988" cy="3544888"/>
          </a:xfrm>
          <a:ln/>
        </p:spPr>
      </p:sp>
      <p:sp>
        <p:nvSpPr>
          <p:cNvPr id="34820" name="Rectangle 3"/>
          <p:cNvSpPr>
            <a:spLocks noGrp="1" noChangeArrowheads="1"/>
          </p:cNvSpPr>
          <p:nvPr>
            <p:ph type="body" idx="1"/>
          </p:nvPr>
        </p:nvSpPr>
        <p:spPr>
          <a:xfrm>
            <a:off x="717268" y="4490032"/>
            <a:ext cx="5731651" cy="425278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889126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181100" y="696913"/>
            <a:ext cx="4648200" cy="3486150"/>
          </a:xfrm>
          <a:solidFill>
            <a:srgbClr val="FFFFFF"/>
          </a:solidFill>
          <a:ln/>
        </p:spPr>
      </p:sp>
      <p:sp>
        <p:nvSpPr>
          <p:cNvPr id="36867" name="Rectangle 3"/>
          <p:cNvSpPr>
            <a:spLocks noGrp="1" noChangeArrowheads="1"/>
          </p:cNvSpPr>
          <p:nvPr>
            <p:ph type="body" idx="1"/>
          </p:nvPr>
        </p:nvSpPr>
        <p:spPr>
          <a:xfrm>
            <a:off x="955817" y="4490032"/>
            <a:ext cx="5254554" cy="4252781"/>
          </a:xfrm>
          <a:prstGeom prst="rect">
            <a:avLst/>
          </a:prstGeom>
          <a:solidFill>
            <a:srgbClr val="FFFFFF"/>
          </a:solidFill>
          <a:ln>
            <a:solidFill>
              <a:srgbClr val="000000"/>
            </a:solidFill>
          </a:ln>
        </p:spPr>
        <p:txBody>
          <a:bodyPr lIns="93177" tIns="46589" rIns="93177" bIns="46589"/>
          <a:lstStyle/>
          <a:p>
            <a:pPr>
              <a:spcBef>
                <a:spcPct val="0"/>
              </a:spcBef>
            </a:pPr>
            <a:endParaRPr lang="en-US" altLang="en-US" sz="2400">
              <a:latin typeface="Arial" panose="020B0604020202020204" pitchFamily="34" charset="0"/>
            </a:endParaRPr>
          </a:p>
        </p:txBody>
      </p:sp>
    </p:spTree>
    <p:extLst>
      <p:ext uri="{BB962C8B-B14F-4D97-AF65-F5344CB8AC3E}">
        <p14:creationId xmlns:p14="http://schemas.microsoft.com/office/powerpoint/2010/main" val="1611573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70007" indent="-296033">
              <a:defRPr>
                <a:solidFill>
                  <a:schemeClr val="tx1"/>
                </a:solidFill>
                <a:latin typeface="Arial" panose="020B0604020202020204" pitchFamily="34" charset="0"/>
                <a:ea typeface="MS PGothic" panose="020B0600070205080204" pitchFamily="34" charset="-128"/>
              </a:defRPr>
            </a:lvl2pPr>
            <a:lvl3pPr marL="1185747" indent="-236179">
              <a:defRPr>
                <a:solidFill>
                  <a:schemeClr val="tx1"/>
                </a:solidFill>
                <a:latin typeface="Arial" panose="020B0604020202020204" pitchFamily="34" charset="0"/>
                <a:ea typeface="MS PGothic" panose="020B0600070205080204" pitchFamily="34" charset="-128"/>
              </a:defRPr>
            </a:lvl3pPr>
            <a:lvl4pPr marL="1661340" indent="-236179">
              <a:defRPr>
                <a:solidFill>
                  <a:schemeClr val="tx1"/>
                </a:solidFill>
                <a:latin typeface="Arial" panose="020B0604020202020204" pitchFamily="34" charset="0"/>
                <a:ea typeface="MS PGothic" panose="020B0600070205080204" pitchFamily="34" charset="-128"/>
              </a:defRPr>
            </a:lvl4pPr>
            <a:lvl5pPr marL="2135315" indent="-236179">
              <a:defRPr>
                <a:solidFill>
                  <a:schemeClr val="tx1"/>
                </a:solidFill>
                <a:latin typeface="Arial" panose="020B0604020202020204" pitchFamily="34" charset="0"/>
                <a:ea typeface="MS PGothic" panose="020B0600070205080204" pitchFamily="34" charset="-128"/>
              </a:defRPr>
            </a:lvl5pPr>
            <a:lvl6pPr marL="2601201" indent="-2361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67088" indent="-2361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532975" indent="-2361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98862" indent="-2361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B8F74C1-0ABC-4557-8672-0C0382593FB8}" type="slidenum">
              <a:rPr lang="en-US" altLang="en-US" smtClean="0">
                <a:solidFill>
                  <a:prstClr val="black"/>
                </a:solidFill>
              </a:rPr>
              <a:pPr/>
              <a:t>25</a:t>
            </a:fld>
            <a:endParaRPr lang="en-US" altLang="en-US">
              <a:solidFill>
                <a:prstClr val="black"/>
              </a:solidFill>
            </a:endParaRPr>
          </a:p>
        </p:txBody>
      </p:sp>
      <p:sp>
        <p:nvSpPr>
          <p:cNvPr id="39939" name="Rectangle 2"/>
          <p:cNvSpPr>
            <a:spLocks noGrp="1" noRot="1" noChangeAspect="1" noChangeArrowheads="1" noTextEdit="1"/>
          </p:cNvSpPr>
          <p:nvPr>
            <p:ph type="sldImg"/>
          </p:nvPr>
        </p:nvSpPr>
        <p:spPr>
          <a:xfrm>
            <a:off x="1181100" y="696913"/>
            <a:ext cx="4648200" cy="3486150"/>
          </a:xfrm>
          <a:ln/>
        </p:spPr>
      </p:sp>
      <p:sp>
        <p:nvSpPr>
          <p:cNvPr id="39940" name="Rectangle 3"/>
          <p:cNvSpPr>
            <a:spLocks noGrp="1" noChangeArrowheads="1"/>
          </p:cNvSpPr>
          <p:nvPr>
            <p:ph type="body" idx="1"/>
          </p:nvPr>
        </p:nvSpPr>
        <p:spPr>
          <a:xfrm>
            <a:off x="717268" y="4490032"/>
            <a:ext cx="5731651" cy="425278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103008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70007" indent="-296033">
              <a:defRPr>
                <a:solidFill>
                  <a:schemeClr val="tx1"/>
                </a:solidFill>
                <a:latin typeface="Arial" panose="020B0604020202020204" pitchFamily="34" charset="0"/>
                <a:ea typeface="MS PGothic" panose="020B0600070205080204" pitchFamily="34" charset="-128"/>
              </a:defRPr>
            </a:lvl2pPr>
            <a:lvl3pPr marL="1185747" indent="-236179">
              <a:defRPr>
                <a:solidFill>
                  <a:schemeClr val="tx1"/>
                </a:solidFill>
                <a:latin typeface="Arial" panose="020B0604020202020204" pitchFamily="34" charset="0"/>
                <a:ea typeface="MS PGothic" panose="020B0600070205080204" pitchFamily="34" charset="-128"/>
              </a:defRPr>
            </a:lvl3pPr>
            <a:lvl4pPr marL="1661340" indent="-236179">
              <a:defRPr>
                <a:solidFill>
                  <a:schemeClr val="tx1"/>
                </a:solidFill>
                <a:latin typeface="Arial" panose="020B0604020202020204" pitchFamily="34" charset="0"/>
                <a:ea typeface="MS PGothic" panose="020B0600070205080204" pitchFamily="34" charset="-128"/>
              </a:defRPr>
            </a:lvl4pPr>
            <a:lvl5pPr marL="2135315" indent="-236179">
              <a:defRPr>
                <a:solidFill>
                  <a:schemeClr val="tx1"/>
                </a:solidFill>
                <a:latin typeface="Arial" panose="020B0604020202020204" pitchFamily="34" charset="0"/>
                <a:ea typeface="MS PGothic" panose="020B0600070205080204" pitchFamily="34" charset="-128"/>
              </a:defRPr>
            </a:lvl5pPr>
            <a:lvl6pPr marL="2601201" indent="-2361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67088" indent="-2361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532975" indent="-2361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98862" indent="-2361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52FF5C3-0D85-4AD6-B159-4B3C0C7C7206}" type="slidenum">
              <a:rPr lang="en-US" altLang="en-US" smtClean="0">
                <a:solidFill>
                  <a:prstClr val="black"/>
                </a:solidFill>
              </a:rPr>
              <a:pPr/>
              <a:t>28</a:t>
            </a:fld>
            <a:endParaRPr lang="en-US" altLang="en-US">
              <a:solidFill>
                <a:prstClr val="black"/>
              </a:solidFill>
            </a:endParaRPr>
          </a:p>
        </p:txBody>
      </p:sp>
      <p:sp>
        <p:nvSpPr>
          <p:cNvPr id="41987" name="Rectangle 2"/>
          <p:cNvSpPr>
            <a:spLocks noGrp="1" noRot="1" noChangeAspect="1" noChangeArrowheads="1" noTextEdit="1"/>
          </p:cNvSpPr>
          <p:nvPr>
            <p:ph type="sldImg"/>
          </p:nvPr>
        </p:nvSpPr>
        <p:spPr>
          <a:xfrm>
            <a:off x="1181100" y="696913"/>
            <a:ext cx="4648200" cy="3486150"/>
          </a:xfrm>
          <a:ln/>
        </p:spPr>
      </p:sp>
      <p:sp>
        <p:nvSpPr>
          <p:cNvPr id="41988" name="Rectangle 3"/>
          <p:cNvSpPr>
            <a:spLocks noGrp="1" noChangeArrowheads="1"/>
          </p:cNvSpPr>
          <p:nvPr>
            <p:ph type="body" idx="1"/>
          </p:nvPr>
        </p:nvSpPr>
        <p:spPr>
          <a:xfrm>
            <a:off x="717268" y="4490032"/>
            <a:ext cx="5731651" cy="425278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144432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70007" indent="-296033">
              <a:defRPr>
                <a:solidFill>
                  <a:schemeClr val="tx1"/>
                </a:solidFill>
                <a:latin typeface="Arial" panose="020B0604020202020204" pitchFamily="34" charset="0"/>
                <a:ea typeface="MS PGothic" panose="020B0600070205080204" pitchFamily="34" charset="-128"/>
              </a:defRPr>
            </a:lvl2pPr>
            <a:lvl3pPr marL="1185747" indent="-236179">
              <a:defRPr>
                <a:solidFill>
                  <a:schemeClr val="tx1"/>
                </a:solidFill>
                <a:latin typeface="Arial" panose="020B0604020202020204" pitchFamily="34" charset="0"/>
                <a:ea typeface="MS PGothic" panose="020B0600070205080204" pitchFamily="34" charset="-128"/>
              </a:defRPr>
            </a:lvl3pPr>
            <a:lvl4pPr marL="1661340" indent="-236179">
              <a:defRPr>
                <a:solidFill>
                  <a:schemeClr val="tx1"/>
                </a:solidFill>
                <a:latin typeface="Arial" panose="020B0604020202020204" pitchFamily="34" charset="0"/>
                <a:ea typeface="MS PGothic" panose="020B0600070205080204" pitchFamily="34" charset="-128"/>
              </a:defRPr>
            </a:lvl4pPr>
            <a:lvl5pPr marL="2135315" indent="-236179">
              <a:defRPr>
                <a:solidFill>
                  <a:schemeClr val="tx1"/>
                </a:solidFill>
                <a:latin typeface="Arial" panose="020B0604020202020204" pitchFamily="34" charset="0"/>
                <a:ea typeface="MS PGothic" panose="020B0600070205080204" pitchFamily="34" charset="-128"/>
              </a:defRPr>
            </a:lvl5pPr>
            <a:lvl6pPr marL="2601201" indent="-2361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67088" indent="-2361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532975" indent="-2361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98862" indent="-2361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D76098C-F4F3-4729-817B-2531E0FFB19E}" type="slidenum">
              <a:rPr lang="en-US" altLang="en-US" smtClean="0">
                <a:solidFill>
                  <a:prstClr val="black"/>
                </a:solidFill>
              </a:rPr>
              <a:pPr/>
              <a:t>29</a:t>
            </a:fld>
            <a:endParaRPr lang="en-US" altLang="en-US">
              <a:solidFill>
                <a:prstClr val="black"/>
              </a:solidFill>
            </a:endParaRPr>
          </a:p>
        </p:txBody>
      </p:sp>
      <p:sp>
        <p:nvSpPr>
          <p:cNvPr id="44035" name="Rectangle 2"/>
          <p:cNvSpPr>
            <a:spLocks noGrp="1" noRot="1" noChangeAspect="1" noChangeArrowheads="1" noTextEdit="1"/>
          </p:cNvSpPr>
          <p:nvPr>
            <p:ph type="sldImg"/>
          </p:nvPr>
        </p:nvSpPr>
        <p:spPr>
          <a:xfrm>
            <a:off x="1181100" y="696913"/>
            <a:ext cx="4648200" cy="3486150"/>
          </a:xfrm>
          <a:ln/>
        </p:spPr>
      </p:sp>
      <p:sp>
        <p:nvSpPr>
          <p:cNvPr id="44036" name="Rectangle 3"/>
          <p:cNvSpPr>
            <a:spLocks noGrp="1" noChangeArrowheads="1"/>
          </p:cNvSpPr>
          <p:nvPr>
            <p:ph type="body" idx="1"/>
          </p:nvPr>
        </p:nvSpPr>
        <p:spPr>
          <a:xfrm>
            <a:off x="717268" y="4490032"/>
            <a:ext cx="5731651" cy="425278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467597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70007" indent="-296033">
              <a:defRPr>
                <a:solidFill>
                  <a:schemeClr val="tx1"/>
                </a:solidFill>
                <a:latin typeface="Arial" panose="020B0604020202020204" pitchFamily="34" charset="0"/>
                <a:ea typeface="MS PGothic" panose="020B0600070205080204" pitchFamily="34" charset="-128"/>
              </a:defRPr>
            </a:lvl2pPr>
            <a:lvl3pPr marL="1185747" indent="-236179">
              <a:defRPr>
                <a:solidFill>
                  <a:schemeClr val="tx1"/>
                </a:solidFill>
                <a:latin typeface="Arial" panose="020B0604020202020204" pitchFamily="34" charset="0"/>
                <a:ea typeface="MS PGothic" panose="020B0600070205080204" pitchFamily="34" charset="-128"/>
              </a:defRPr>
            </a:lvl3pPr>
            <a:lvl4pPr marL="1661340" indent="-236179">
              <a:defRPr>
                <a:solidFill>
                  <a:schemeClr val="tx1"/>
                </a:solidFill>
                <a:latin typeface="Arial" panose="020B0604020202020204" pitchFamily="34" charset="0"/>
                <a:ea typeface="MS PGothic" panose="020B0600070205080204" pitchFamily="34" charset="-128"/>
              </a:defRPr>
            </a:lvl4pPr>
            <a:lvl5pPr marL="2135315" indent="-236179">
              <a:defRPr>
                <a:solidFill>
                  <a:schemeClr val="tx1"/>
                </a:solidFill>
                <a:latin typeface="Arial" panose="020B0604020202020204" pitchFamily="34" charset="0"/>
                <a:ea typeface="MS PGothic" panose="020B0600070205080204" pitchFamily="34" charset="-128"/>
              </a:defRPr>
            </a:lvl5pPr>
            <a:lvl6pPr marL="2601201" indent="-2361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67088" indent="-2361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532975" indent="-2361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98862" indent="-2361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42747FE-110A-42B4-8007-98599706A06C}" type="slidenum">
              <a:rPr lang="en-US" altLang="en-US" smtClean="0">
                <a:solidFill>
                  <a:prstClr val="black"/>
                </a:solidFill>
              </a:rPr>
              <a:pPr/>
              <a:t>34</a:t>
            </a:fld>
            <a:endParaRPr lang="en-US" altLang="en-US">
              <a:solidFill>
                <a:prstClr val="black"/>
              </a:solidFill>
            </a:endParaRPr>
          </a:p>
        </p:txBody>
      </p:sp>
      <p:sp>
        <p:nvSpPr>
          <p:cNvPr id="56323" name="Rectangle 2"/>
          <p:cNvSpPr>
            <a:spLocks noGrp="1" noRot="1" noChangeAspect="1" noChangeArrowheads="1" noTextEdit="1"/>
          </p:cNvSpPr>
          <p:nvPr>
            <p:ph type="sldImg"/>
          </p:nvPr>
        </p:nvSpPr>
        <p:spPr>
          <a:xfrm>
            <a:off x="1208088" y="696913"/>
            <a:ext cx="4752975" cy="3563937"/>
          </a:xfrm>
          <a:ln/>
        </p:spPr>
      </p:sp>
      <p:sp>
        <p:nvSpPr>
          <p:cNvPr id="56324" name="Rectangle 3"/>
          <p:cNvSpPr>
            <a:spLocks noGrp="1" noChangeArrowheads="1"/>
          </p:cNvSpPr>
          <p:nvPr>
            <p:ph type="body" idx="1"/>
          </p:nvPr>
        </p:nvSpPr>
        <p:spPr>
          <a:xfrm>
            <a:off x="934720" y="4494874"/>
            <a:ext cx="5296747" cy="425923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222854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70007" indent="-296033">
              <a:defRPr>
                <a:solidFill>
                  <a:schemeClr val="tx1"/>
                </a:solidFill>
                <a:latin typeface="Arial" panose="020B0604020202020204" pitchFamily="34" charset="0"/>
                <a:ea typeface="MS PGothic" panose="020B0600070205080204" pitchFamily="34" charset="-128"/>
              </a:defRPr>
            </a:lvl2pPr>
            <a:lvl3pPr marL="1185747" indent="-236179">
              <a:defRPr>
                <a:solidFill>
                  <a:schemeClr val="tx1"/>
                </a:solidFill>
                <a:latin typeface="Arial" panose="020B0604020202020204" pitchFamily="34" charset="0"/>
                <a:ea typeface="MS PGothic" panose="020B0600070205080204" pitchFamily="34" charset="-128"/>
              </a:defRPr>
            </a:lvl3pPr>
            <a:lvl4pPr marL="1661340" indent="-236179">
              <a:defRPr>
                <a:solidFill>
                  <a:schemeClr val="tx1"/>
                </a:solidFill>
                <a:latin typeface="Arial" panose="020B0604020202020204" pitchFamily="34" charset="0"/>
                <a:ea typeface="MS PGothic" panose="020B0600070205080204" pitchFamily="34" charset="-128"/>
              </a:defRPr>
            </a:lvl4pPr>
            <a:lvl5pPr marL="2135315" indent="-236179">
              <a:defRPr>
                <a:solidFill>
                  <a:schemeClr val="tx1"/>
                </a:solidFill>
                <a:latin typeface="Arial" panose="020B0604020202020204" pitchFamily="34" charset="0"/>
                <a:ea typeface="MS PGothic" panose="020B0600070205080204" pitchFamily="34" charset="-128"/>
              </a:defRPr>
            </a:lvl5pPr>
            <a:lvl6pPr marL="2601201" indent="-2361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67088" indent="-2361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532975" indent="-2361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98862" indent="-2361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62FEA49-0820-4422-9585-97925ECA1AF0}" type="slidenum">
              <a:rPr lang="en-US" altLang="en-US" smtClean="0">
                <a:solidFill>
                  <a:prstClr val="black"/>
                </a:solidFill>
              </a:rPr>
              <a:pPr/>
              <a:t>39</a:t>
            </a:fld>
            <a:endParaRPr lang="en-US" altLang="en-US">
              <a:solidFill>
                <a:prstClr val="black"/>
              </a:solidFill>
            </a:endParaRPr>
          </a:p>
        </p:txBody>
      </p:sp>
      <p:sp>
        <p:nvSpPr>
          <p:cNvPr id="64515" name="Rectangle 2"/>
          <p:cNvSpPr>
            <a:spLocks noGrp="1" noRot="1" noChangeAspect="1" noChangeArrowheads="1" noTextEdit="1"/>
          </p:cNvSpPr>
          <p:nvPr>
            <p:ph type="sldImg"/>
          </p:nvPr>
        </p:nvSpPr>
        <p:spPr>
          <a:xfrm>
            <a:off x="1208088" y="696913"/>
            <a:ext cx="4752975" cy="3563937"/>
          </a:xfrm>
          <a:ln/>
        </p:spPr>
      </p:sp>
      <p:sp>
        <p:nvSpPr>
          <p:cNvPr id="64516" name="Rectangle 3"/>
          <p:cNvSpPr>
            <a:spLocks noGrp="1" noChangeArrowheads="1"/>
          </p:cNvSpPr>
          <p:nvPr>
            <p:ph type="body" idx="1"/>
          </p:nvPr>
        </p:nvSpPr>
        <p:spPr>
          <a:xfrm>
            <a:off x="934720" y="4494874"/>
            <a:ext cx="5296747" cy="425923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268386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70007" indent="-296033">
              <a:defRPr>
                <a:solidFill>
                  <a:schemeClr val="tx1"/>
                </a:solidFill>
                <a:latin typeface="Arial" panose="020B0604020202020204" pitchFamily="34" charset="0"/>
                <a:ea typeface="MS PGothic" panose="020B0600070205080204" pitchFamily="34" charset="-128"/>
              </a:defRPr>
            </a:lvl2pPr>
            <a:lvl3pPr marL="1185747" indent="-236179">
              <a:defRPr>
                <a:solidFill>
                  <a:schemeClr val="tx1"/>
                </a:solidFill>
                <a:latin typeface="Arial" panose="020B0604020202020204" pitchFamily="34" charset="0"/>
                <a:ea typeface="MS PGothic" panose="020B0600070205080204" pitchFamily="34" charset="-128"/>
              </a:defRPr>
            </a:lvl3pPr>
            <a:lvl4pPr marL="1661340" indent="-236179">
              <a:defRPr>
                <a:solidFill>
                  <a:schemeClr val="tx1"/>
                </a:solidFill>
                <a:latin typeface="Arial" panose="020B0604020202020204" pitchFamily="34" charset="0"/>
                <a:ea typeface="MS PGothic" panose="020B0600070205080204" pitchFamily="34" charset="-128"/>
              </a:defRPr>
            </a:lvl4pPr>
            <a:lvl5pPr marL="2135315" indent="-236179">
              <a:defRPr>
                <a:solidFill>
                  <a:schemeClr val="tx1"/>
                </a:solidFill>
                <a:latin typeface="Arial" panose="020B0604020202020204" pitchFamily="34" charset="0"/>
                <a:ea typeface="MS PGothic" panose="020B0600070205080204" pitchFamily="34" charset="-128"/>
              </a:defRPr>
            </a:lvl5pPr>
            <a:lvl6pPr marL="2601201" indent="-2361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67088" indent="-2361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532975" indent="-2361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98862" indent="-2361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30C1298-AD6D-4E08-87B0-426CBC0C3474}" type="slidenum">
              <a:rPr lang="en-US" altLang="en-US" smtClean="0">
                <a:solidFill>
                  <a:prstClr val="black"/>
                </a:solidFill>
              </a:rPr>
              <a:pPr/>
              <a:t>40</a:t>
            </a:fld>
            <a:endParaRPr lang="en-US" altLang="en-US">
              <a:solidFill>
                <a:prstClr val="black"/>
              </a:solidFill>
            </a:endParaRPr>
          </a:p>
        </p:txBody>
      </p:sp>
      <p:sp>
        <p:nvSpPr>
          <p:cNvPr id="66563" name="Rectangle 2"/>
          <p:cNvSpPr>
            <a:spLocks noGrp="1" noRot="1" noChangeAspect="1" noChangeArrowheads="1" noTextEdit="1"/>
          </p:cNvSpPr>
          <p:nvPr>
            <p:ph type="sldImg"/>
          </p:nvPr>
        </p:nvSpPr>
        <p:spPr>
          <a:xfrm>
            <a:off x="1208088" y="696913"/>
            <a:ext cx="4752975" cy="3563937"/>
          </a:xfrm>
          <a:ln/>
        </p:spPr>
      </p:sp>
      <p:sp>
        <p:nvSpPr>
          <p:cNvPr id="66564" name="Rectangle 3"/>
          <p:cNvSpPr>
            <a:spLocks noGrp="1" noChangeArrowheads="1"/>
          </p:cNvSpPr>
          <p:nvPr>
            <p:ph type="body" idx="1"/>
          </p:nvPr>
        </p:nvSpPr>
        <p:spPr>
          <a:xfrm>
            <a:off x="934720" y="4494874"/>
            <a:ext cx="5296747" cy="425923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347654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xfrm>
            <a:off x="1271588" y="730250"/>
            <a:ext cx="4868862" cy="36512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p:cNvSpPr>
            <a:spLocks noGrp="1"/>
          </p:cNvSpPr>
          <p:nvPr>
            <p:ph type="body" idx="1"/>
          </p:nvPr>
        </p:nvSpPr>
        <p:spPr bwMode="auto">
          <a:xfrm>
            <a:off x="741363" y="4625975"/>
            <a:ext cx="5927725" cy="4384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4240629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70007" indent="-296033">
              <a:defRPr>
                <a:solidFill>
                  <a:schemeClr val="tx1"/>
                </a:solidFill>
                <a:latin typeface="Arial" panose="020B0604020202020204" pitchFamily="34" charset="0"/>
                <a:ea typeface="MS PGothic" panose="020B0600070205080204" pitchFamily="34" charset="-128"/>
              </a:defRPr>
            </a:lvl2pPr>
            <a:lvl3pPr marL="1185747" indent="-236179">
              <a:defRPr>
                <a:solidFill>
                  <a:schemeClr val="tx1"/>
                </a:solidFill>
                <a:latin typeface="Arial" panose="020B0604020202020204" pitchFamily="34" charset="0"/>
                <a:ea typeface="MS PGothic" panose="020B0600070205080204" pitchFamily="34" charset="-128"/>
              </a:defRPr>
            </a:lvl3pPr>
            <a:lvl4pPr marL="1661340" indent="-236179">
              <a:defRPr>
                <a:solidFill>
                  <a:schemeClr val="tx1"/>
                </a:solidFill>
                <a:latin typeface="Arial" panose="020B0604020202020204" pitchFamily="34" charset="0"/>
                <a:ea typeface="MS PGothic" panose="020B0600070205080204" pitchFamily="34" charset="-128"/>
              </a:defRPr>
            </a:lvl4pPr>
            <a:lvl5pPr marL="2135315" indent="-236179">
              <a:defRPr>
                <a:solidFill>
                  <a:schemeClr val="tx1"/>
                </a:solidFill>
                <a:latin typeface="Arial" panose="020B0604020202020204" pitchFamily="34" charset="0"/>
                <a:ea typeface="MS PGothic" panose="020B0600070205080204" pitchFamily="34" charset="-128"/>
              </a:defRPr>
            </a:lvl5pPr>
            <a:lvl6pPr marL="2601201" indent="-2361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67088" indent="-2361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532975" indent="-2361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98862" indent="-2361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3B32629-60BD-4F13-89C0-86A548CBA0AE}" type="slidenum">
              <a:rPr lang="en-US" altLang="en-US" smtClean="0">
                <a:solidFill>
                  <a:prstClr val="black"/>
                </a:solidFill>
              </a:rPr>
              <a:pPr/>
              <a:t>42</a:t>
            </a:fld>
            <a:endParaRPr lang="en-US" altLang="en-US">
              <a:solidFill>
                <a:prstClr val="black"/>
              </a:solidFill>
            </a:endParaRPr>
          </a:p>
        </p:txBody>
      </p:sp>
      <p:sp>
        <p:nvSpPr>
          <p:cNvPr id="69635" name="Rectangle 2"/>
          <p:cNvSpPr>
            <a:spLocks noGrp="1" noRot="1" noChangeAspect="1" noChangeArrowheads="1" noTextEdit="1"/>
          </p:cNvSpPr>
          <p:nvPr>
            <p:ph type="sldImg"/>
          </p:nvPr>
        </p:nvSpPr>
        <p:spPr>
          <a:xfrm>
            <a:off x="1208088" y="696913"/>
            <a:ext cx="4752975" cy="3563937"/>
          </a:xfrm>
          <a:ln/>
        </p:spPr>
      </p:sp>
      <p:sp>
        <p:nvSpPr>
          <p:cNvPr id="69636" name="Rectangle 3"/>
          <p:cNvSpPr>
            <a:spLocks noGrp="1" noChangeArrowheads="1"/>
          </p:cNvSpPr>
          <p:nvPr>
            <p:ph type="body" idx="1"/>
          </p:nvPr>
        </p:nvSpPr>
        <p:spPr>
          <a:xfrm>
            <a:off x="934720" y="4494874"/>
            <a:ext cx="5296747" cy="425923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661586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70007" indent="-296033">
              <a:defRPr>
                <a:solidFill>
                  <a:schemeClr val="tx1"/>
                </a:solidFill>
                <a:latin typeface="Arial" panose="020B0604020202020204" pitchFamily="34" charset="0"/>
                <a:ea typeface="MS PGothic" panose="020B0600070205080204" pitchFamily="34" charset="-128"/>
              </a:defRPr>
            </a:lvl2pPr>
            <a:lvl3pPr marL="1185747" indent="-236179">
              <a:defRPr>
                <a:solidFill>
                  <a:schemeClr val="tx1"/>
                </a:solidFill>
                <a:latin typeface="Arial" panose="020B0604020202020204" pitchFamily="34" charset="0"/>
                <a:ea typeface="MS PGothic" panose="020B0600070205080204" pitchFamily="34" charset="-128"/>
              </a:defRPr>
            </a:lvl3pPr>
            <a:lvl4pPr marL="1661340" indent="-236179">
              <a:defRPr>
                <a:solidFill>
                  <a:schemeClr val="tx1"/>
                </a:solidFill>
                <a:latin typeface="Arial" panose="020B0604020202020204" pitchFamily="34" charset="0"/>
                <a:ea typeface="MS PGothic" panose="020B0600070205080204" pitchFamily="34" charset="-128"/>
              </a:defRPr>
            </a:lvl4pPr>
            <a:lvl5pPr marL="2135315" indent="-236179">
              <a:defRPr>
                <a:solidFill>
                  <a:schemeClr val="tx1"/>
                </a:solidFill>
                <a:latin typeface="Arial" panose="020B0604020202020204" pitchFamily="34" charset="0"/>
                <a:ea typeface="MS PGothic" panose="020B0600070205080204" pitchFamily="34" charset="-128"/>
              </a:defRPr>
            </a:lvl5pPr>
            <a:lvl6pPr marL="2601201" indent="-2361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67088" indent="-2361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532975" indent="-2361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98862" indent="-2361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FA8EF6A-2D4C-408D-9FBC-FE626014991E}" type="slidenum">
              <a:rPr lang="en-US" altLang="en-US" smtClean="0">
                <a:solidFill>
                  <a:prstClr val="black"/>
                </a:solidFill>
              </a:rPr>
              <a:pPr/>
              <a:t>43</a:t>
            </a:fld>
            <a:endParaRPr lang="en-US" altLang="en-US">
              <a:solidFill>
                <a:prstClr val="black"/>
              </a:solidFill>
            </a:endParaRPr>
          </a:p>
        </p:txBody>
      </p:sp>
      <p:sp>
        <p:nvSpPr>
          <p:cNvPr id="71683" name="Rectangle 2"/>
          <p:cNvSpPr>
            <a:spLocks noGrp="1" noRot="1" noChangeAspect="1" noChangeArrowheads="1" noTextEdit="1"/>
          </p:cNvSpPr>
          <p:nvPr>
            <p:ph type="sldImg"/>
          </p:nvPr>
        </p:nvSpPr>
        <p:spPr>
          <a:xfrm>
            <a:off x="1208088" y="696913"/>
            <a:ext cx="4752975" cy="3563937"/>
          </a:xfrm>
          <a:ln/>
        </p:spPr>
      </p:sp>
      <p:sp>
        <p:nvSpPr>
          <p:cNvPr id="71684" name="Rectangle 3"/>
          <p:cNvSpPr>
            <a:spLocks noGrp="1" noChangeArrowheads="1"/>
          </p:cNvSpPr>
          <p:nvPr>
            <p:ph type="body" idx="1"/>
          </p:nvPr>
        </p:nvSpPr>
        <p:spPr>
          <a:xfrm>
            <a:off x="934720" y="4494874"/>
            <a:ext cx="5296747" cy="425923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971204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70007" indent="-296033">
              <a:defRPr>
                <a:solidFill>
                  <a:schemeClr val="tx1"/>
                </a:solidFill>
                <a:latin typeface="Arial" panose="020B0604020202020204" pitchFamily="34" charset="0"/>
                <a:ea typeface="MS PGothic" panose="020B0600070205080204" pitchFamily="34" charset="-128"/>
              </a:defRPr>
            </a:lvl2pPr>
            <a:lvl3pPr marL="1185747" indent="-236179">
              <a:defRPr>
                <a:solidFill>
                  <a:schemeClr val="tx1"/>
                </a:solidFill>
                <a:latin typeface="Arial" panose="020B0604020202020204" pitchFamily="34" charset="0"/>
                <a:ea typeface="MS PGothic" panose="020B0600070205080204" pitchFamily="34" charset="-128"/>
              </a:defRPr>
            </a:lvl3pPr>
            <a:lvl4pPr marL="1661340" indent="-236179">
              <a:defRPr>
                <a:solidFill>
                  <a:schemeClr val="tx1"/>
                </a:solidFill>
                <a:latin typeface="Arial" panose="020B0604020202020204" pitchFamily="34" charset="0"/>
                <a:ea typeface="MS PGothic" panose="020B0600070205080204" pitchFamily="34" charset="-128"/>
              </a:defRPr>
            </a:lvl4pPr>
            <a:lvl5pPr marL="2135315" indent="-236179">
              <a:defRPr>
                <a:solidFill>
                  <a:schemeClr val="tx1"/>
                </a:solidFill>
                <a:latin typeface="Arial" panose="020B0604020202020204" pitchFamily="34" charset="0"/>
                <a:ea typeface="MS PGothic" panose="020B0600070205080204" pitchFamily="34" charset="-128"/>
              </a:defRPr>
            </a:lvl5pPr>
            <a:lvl6pPr marL="2601201" indent="-2361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67088" indent="-2361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532975" indent="-2361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98862" indent="-2361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A159ACC-29AB-422E-9124-AE46A2612A14}" type="slidenum">
              <a:rPr lang="en-US" altLang="en-US" smtClean="0">
                <a:solidFill>
                  <a:prstClr val="black"/>
                </a:solidFill>
              </a:rPr>
              <a:pPr/>
              <a:t>47</a:t>
            </a:fld>
            <a:endParaRPr lang="en-US" altLang="en-US">
              <a:solidFill>
                <a:prstClr val="black"/>
              </a:solidFill>
            </a:endParaRPr>
          </a:p>
        </p:txBody>
      </p:sp>
      <p:sp>
        <p:nvSpPr>
          <p:cNvPr id="76803" name="Rectangle 2"/>
          <p:cNvSpPr>
            <a:spLocks noGrp="1" noRot="1" noChangeAspect="1" noChangeArrowheads="1" noTextEdit="1"/>
          </p:cNvSpPr>
          <p:nvPr>
            <p:ph type="sldImg"/>
          </p:nvPr>
        </p:nvSpPr>
        <p:spPr>
          <a:xfrm>
            <a:off x="1208088" y="696913"/>
            <a:ext cx="4752975" cy="3563937"/>
          </a:xfrm>
          <a:ln/>
        </p:spPr>
      </p:sp>
      <p:sp>
        <p:nvSpPr>
          <p:cNvPr id="76804" name="Rectangle 3"/>
          <p:cNvSpPr>
            <a:spLocks noGrp="1" noChangeArrowheads="1"/>
          </p:cNvSpPr>
          <p:nvPr>
            <p:ph type="body" idx="1"/>
          </p:nvPr>
        </p:nvSpPr>
        <p:spPr>
          <a:xfrm>
            <a:off x="934720" y="4494874"/>
            <a:ext cx="5296747" cy="425923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7481904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70007" indent="-296033">
              <a:defRPr>
                <a:solidFill>
                  <a:schemeClr val="tx1"/>
                </a:solidFill>
                <a:latin typeface="Arial" panose="020B0604020202020204" pitchFamily="34" charset="0"/>
                <a:ea typeface="MS PGothic" panose="020B0600070205080204" pitchFamily="34" charset="-128"/>
              </a:defRPr>
            </a:lvl2pPr>
            <a:lvl3pPr marL="1185747" indent="-236179">
              <a:defRPr>
                <a:solidFill>
                  <a:schemeClr val="tx1"/>
                </a:solidFill>
                <a:latin typeface="Arial" panose="020B0604020202020204" pitchFamily="34" charset="0"/>
                <a:ea typeface="MS PGothic" panose="020B0600070205080204" pitchFamily="34" charset="-128"/>
              </a:defRPr>
            </a:lvl3pPr>
            <a:lvl4pPr marL="1661340" indent="-236179">
              <a:defRPr>
                <a:solidFill>
                  <a:schemeClr val="tx1"/>
                </a:solidFill>
                <a:latin typeface="Arial" panose="020B0604020202020204" pitchFamily="34" charset="0"/>
                <a:ea typeface="MS PGothic" panose="020B0600070205080204" pitchFamily="34" charset="-128"/>
              </a:defRPr>
            </a:lvl4pPr>
            <a:lvl5pPr marL="2135315" indent="-236179">
              <a:defRPr>
                <a:solidFill>
                  <a:schemeClr val="tx1"/>
                </a:solidFill>
                <a:latin typeface="Arial" panose="020B0604020202020204" pitchFamily="34" charset="0"/>
                <a:ea typeface="MS PGothic" panose="020B0600070205080204" pitchFamily="34" charset="-128"/>
              </a:defRPr>
            </a:lvl5pPr>
            <a:lvl6pPr marL="2601201" indent="-2361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67088" indent="-2361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532975" indent="-2361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98862" indent="-2361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1C71C7B-AB19-432C-B207-5150A4C33276}" type="slidenum">
              <a:rPr lang="en-US" altLang="en-US" smtClean="0">
                <a:solidFill>
                  <a:prstClr val="black"/>
                </a:solidFill>
              </a:rPr>
              <a:pPr/>
              <a:t>48</a:t>
            </a:fld>
            <a:endParaRPr lang="en-US" altLang="en-US">
              <a:solidFill>
                <a:prstClr val="black"/>
              </a:solidFill>
            </a:endParaRPr>
          </a:p>
        </p:txBody>
      </p:sp>
      <p:sp>
        <p:nvSpPr>
          <p:cNvPr id="78851" name="Rectangle 2"/>
          <p:cNvSpPr>
            <a:spLocks noGrp="1" noRot="1" noChangeAspect="1" noChangeArrowheads="1" noTextEdit="1"/>
          </p:cNvSpPr>
          <p:nvPr>
            <p:ph type="sldImg"/>
          </p:nvPr>
        </p:nvSpPr>
        <p:spPr>
          <a:xfrm>
            <a:off x="1208088" y="696913"/>
            <a:ext cx="4752975" cy="3563937"/>
          </a:xfrm>
          <a:ln/>
        </p:spPr>
      </p:sp>
      <p:sp>
        <p:nvSpPr>
          <p:cNvPr id="78852" name="Rectangle 3"/>
          <p:cNvSpPr>
            <a:spLocks noGrp="1" noChangeArrowheads="1"/>
          </p:cNvSpPr>
          <p:nvPr>
            <p:ph type="body" idx="1"/>
          </p:nvPr>
        </p:nvSpPr>
        <p:spPr>
          <a:xfrm>
            <a:off x="934720" y="4494874"/>
            <a:ext cx="5296747" cy="425923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2917766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70007" indent="-296033">
              <a:defRPr>
                <a:solidFill>
                  <a:schemeClr val="tx1"/>
                </a:solidFill>
                <a:latin typeface="Arial" panose="020B0604020202020204" pitchFamily="34" charset="0"/>
                <a:ea typeface="MS PGothic" panose="020B0600070205080204" pitchFamily="34" charset="-128"/>
              </a:defRPr>
            </a:lvl2pPr>
            <a:lvl3pPr marL="1185747" indent="-236179">
              <a:defRPr>
                <a:solidFill>
                  <a:schemeClr val="tx1"/>
                </a:solidFill>
                <a:latin typeface="Arial" panose="020B0604020202020204" pitchFamily="34" charset="0"/>
                <a:ea typeface="MS PGothic" panose="020B0600070205080204" pitchFamily="34" charset="-128"/>
              </a:defRPr>
            </a:lvl3pPr>
            <a:lvl4pPr marL="1661340" indent="-236179">
              <a:defRPr>
                <a:solidFill>
                  <a:schemeClr val="tx1"/>
                </a:solidFill>
                <a:latin typeface="Arial" panose="020B0604020202020204" pitchFamily="34" charset="0"/>
                <a:ea typeface="MS PGothic" panose="020B0600070205080204" pitchFamily="34" charset="-128"/>
              </a:defRPr>
            </a:lvl4pPr>
            <a:lvl5pPr marL="2135315" indent="-236179">
              <a:defRPr>
                <a:solidFill>
                  <a:schemeClr val="tx1"/>
                </a:solidFill>
                <a:latin typeface="Arial" panose="020B0604020202020204" pitchFamily="34" charset="0"/>
                <a:ea typeface="MS PGothic" panose="020B0600070205080204" pitchFamily="34" charset="-128"/>
              </a:defRPr>
            </a:lvl5pPr>
            <a:lvl6pPr marL="2601201" indent="-2361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67088" indent="-2361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532975" indent="-2361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98862" indent="-2361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D963E14-4F7C-43E2-8084-C3FFD2CCFB7B}" type="slidenum">
              <a:rPr lang="en-US" altLang="en-US" smtClean="0">
                <a:solidFill>
                  <a:prstClr val="black"/>
                </a:solidFill>
              </a:rPr>
              <a:pPr/>
              <a:t>49</a:t>
            </a:fld>
            <a:endParaRPr lang="en-US" altLang="en-US">
              <a:solidFill>
                <a:prstClr val="black"/>
              </a:solidFill>
            </a:endParaRPr>
          </a:p>
        </p:txBody>
      </p:sp>
      <p:sp>
        <p:nvSpPr>
          <p:cNvPr id="80899" name="Rectangle 2"/>
          <p:cNvSpPr>
            <a:spLocks noGrp="1" noRot="1" noChangeAspect="1" noChangeArrowheads="1" noTextEdit="1"/>
          </p:cNvSpPr>
          <p:nvPr>
            <p:ph type="sldImg"/>
          </p:nvPr>
        </p:nvSpPr>
        <p:spPr>
          <a:xfrm>
            <a:off x="1208088" y="696913"/>
            <a:ext cx="4752975" cy="3563937"/>
          </a:xfrm>
          <a:ln/>
        </p:spPr>
      </p:sp>
      <p:sp>
        <p:nvSpPr>
          <p:cNvPr id="80900" name="Rectangle 3"/>
          <p:cNvSpPr>
            <a:spLocks noGrp="1" noChangeArrowheads="1"/>
          </p:cNvSpPr>
          <p:nvPr>
            <p:ph type="body" idx="1"/>
          </p:nvPr>
        </p:nvSpPr>
        <p:spPr>
          <a:xfrm>
            <a:off x="934720" y="4494874"/>
            <a:ext cx="5296747" cy="425923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0300077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70007" indent="-296033">
              <a:defRPr>
                <a:solidFill>
                  <a:schemeClr val="tx1"/>
                </a:solidFill>
                <a:latin typeface="Arial" panose="020B0604020202020204" pitchFamily="34" charset="0"/>
                <a:ea typeface="MS PGothic" panose="020B0600070205080204" pitchFamily="34" charset="-128"/>
              </a:defRPr>
            </a:lvl2pPr>
            <a:lvl3pPr marL="1185747" indent="-236179">
              <a:defRPr>
                <a:solidFill>
                  <a:schemeClr val="tx1"/>
                </a:solidFill>
                <a:latin typeface="Arial" panose="020B0604020202020204" pitchFamily="34" charset="0"/>
                <a:ea typeface="MS PGothic" panose="020B0600070205080204" pitchFamily="34" charset="-128"/>
              </a:defRPr>
            </a:lvl3pPr>
            <a:lvl4pPr marL="1661340" indent="-236179">
              <a:defRPr>
                <a:solidFill>
                  <a:schemeClr val="tx1"/>
                </a:solidFill>
                <a:latin typeface="Arial" panose="020B0604020202020204" pitchFamily="34" charset="0"/>
                <a:ea typeface="MS PGothic" panose="020B0600070205080204" pitchFamily="34" charset="-128"/>
              </a:defRPr>
            </a:lvl4pPr>
            <a:lvl5pPr marL="2135315" indent="-236179">
              <a:defRPr>
                <a:solidFill>
                  <a:schemeClr val="tx1"/>
                </a:solidFill>
                <a:latin typeface="Arial" panose="020B0604020202020204" pitchFamily="34" charset="0"/>
                <a:ea typeface="MS PGothic" panose="020B0600070205080204" pitchFamily="34" charset="-128"/>
              </a:defRPr>
            </a:lvl5pPr>
            <a:lvl6pPr marL="2601201" indent="-2361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67088" indent="-2361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532975" indent="-2361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98862" indent="-2361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EF4B08B-CFE3-476E-8086-B9077B094423}" type="slidenum">
              <a:rPr lang="en-US" altLang="en-US" smtClean="0">
                <a:solidFill>
                  <a:prstClr val="black"/>
                </a:solidFill>
              </a:rPr>
              <a:pPr/>
              <a:t>50</a:t>
            </a:fld>
            <a:endParaRPr lang="en-US" altLang="en-US">
              <a:solidFill>
                <a:prstClr val="black"/>
              </a:solidFill>
            </a:endParaRPr>
          </a:p>
        </p:txBody>
      </p:sp>
      <p:sp>
        <p:nvSpPr>
          <p:cNvPr id="82947" name="Rectangle 2"/>
          <p:cNvSpPr>
            <a:spLocks noGrp="1" noRot="1" noChangeAspect="1" noChangeArrowheads="1" noTextEdit="1"/>
          </p:cNvSpPr>
          <p:nvPr>
            <p:ph type="sldImg"/>
          </p:nvPr>
        </p:nvSpPr>
        <p:spPr>
          <a:xfrm>
            <a:off x="1208088" y="696913"/>
            <a:ext cx="4752975" cy="3563937"/>
          </a:xfrm>
          <a:ln/>
        </p:spPr>
      </p:sp>
      <p:sp>
        <p:nvSpPr>
          <p:cNvPr id="82948" name="Rectangle 3"/>
          <p:cNvSpPr>
            <a:spLocks noGrp="1" noChangeArrowheads="1"/>
          </p:cNvSpPr>
          <p:nvPr>
            <p:ph type="body" idx="1"/>
          </p:nvPr>
        </p:nvSpPr>
        <p:spPr>
          <a:xfrm>
            <a:off x="934720" y="4494874"/>
            <a:ext cx="5296747" cy="425923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4957043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70007" indent="-296033">
              <a:defRPr>
                <a:solidFill>
                  <a:schemeClr val="tx1"/>
                </a:solidFill>
                <a:latin typeface="Arial" panose="020B0604020202020204" pitchFamily="34" charset="0"/>
                <a:ea typeface="MS PGothic" panose="020B0600070205080204" pitchFamily="34" charset="-128"/>
              </a:defRPr>
            </a:lvl2pPr>
            <a:lvl3pPr marL="1185747" indent="-236179">
              <a:defRPr>
                <a:solidFill>
                  <a:schemeClr val="tx1"/>
                </a:solidFill>
                <a:latin typeface="Arial" panose="020B0604020202020204" pitchFamily="34" charset="0"/>
                <a:ea typeface="MS PGothic" panose="020B0600070205080204" pitchFamily="34" charset="-128"/>
              </a:defRPr>
            </a:lvl3pPr>
            <a:lvl4pPr marL="1661340" indent="-236179">
              <a:defRPr>
                <a:solidFill>
                  <a:schemeClr val="tx1"/>
                </a:solidFill>
                <a:latin typeface="Arial" panose="020B0604020202020204" pitchFamily="34" charset="0"/>
                <a:ea typeface="MS PGothic" panose="020B0600070205080204" pitchFamily="34" charset="-128"/>
              </a:defRPr>
            </a:lvl4pPr>
            <a:lvl5pPr marL="2135315" indent="-236179">
              <a:defRPr>
                <a:solidFill>
                  <a:schemeClr val="tx1"/>
                </a:solidFill>
                <a:latin typeface="Arial" panose="020B0604020202020204" pitchFamily="34" charset="0"/>
                <a:ea typeface="MS PGothic" panose="020B0600070205080204" pitchFamily="34" charset="-128"/>
              </a:defRPr>
            </a:lvl5pPr>
            <a:lvl6pPr marL="2601201" indent="-2361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67088" indent="-2361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532975" indent="-2361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98862" indent="-2361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E1BFD93-A549-43D0-8ED7-9CC0C6CE88CE}" type="slidenum">
              <a:rPr lang="en-US" altLang="en-US" smtClean="0">
                <a:solidFill>
                  <a:prstClr val="black"/>
                </a:solidFill>
              </a:rPr>
              <a:pPr/>
              <a:t>51</a:t>
            </a:fld>
            <a:endParaRPr lang="en-US" altLang="en-US">
              <a:solidFill>
                <a:prstClr val="black"/>
              </a:solidFill>
            </a:endParaRPr>
          </a:p>
        </p:txBody>
      </p:sp>
      <p:sp>
        <p:nvSpPr>
          <p:cNvPr id="84995" name="Rectangle 2"/>
          <p:cNvSpPr>
            <a:spLocks noGrp="1" noRot="1" noChangeAspect="1" noChangeArrowheads="1" noTextEdit="1"/>
          </p:cNvSpPr>
          <p:nvPr>
            <p:ph type="sldImg"/>
          </p:nvPr>
        </p:nvSpPr>
        <p:spPr>
          <a:xfrm>
            <a:off x="1208088" y="696913"/>
            <a:ext cx="4752975" cy="3563937"/>
          </a:xfrm>
          <a:ln/>
        </p:spPr>
      </p:sp>
      <p:sp>
        <p:nvSpPr>
          <p:cNvPr id="84996" name="Rectangle 3"/>
          <p:cNvSpPr>
            <a:spLocks noGrp="1" noChangeArrowheads="1"/>
          </p:cNvSpPr>
          <p:nvPr>
            <p:ph type="body" idx="1"/>
          </p:nvPr>
        </p:nvSpPr>
        <p:spPr>
          <a:xfrm>
            <a:off x="934720" y="4494874"/>
            <a:ext cx="5296747" cy="425923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5970604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70007" indent="-296033">
              <a:defRPr>
                <a:solidFill>
                  <a:schemeClr val="tx1"/>
                </a:solidFill>
                <a:latin typeface="Arial" panose="020B0604020202020204" pitchFamily="34" charset="0"/>
                <a:ea typeface="MS PGothic" panose="020B0600070205080204" pitchFamily="34" charset="-128"/>
              </a:defRPr>
            </a:lvl2pPr>
            <a:lvl3pPr marL="1185747" indent="-236179">
              <a:defRPr>
                <a:solidFill>
                  <a:schemeClr val="tx1"/>
                </a:solidFill>
                <a:latin typeface="Arial" panose="020B0604020202020204" pitchFamily="34" charset="0"/>
                <a:ea typeface="MS PGothic" panose="020B0600070205080204" pitchFamily="34" charset="-128"/>
              </a:defRPr>
            </a:lvl3pPr>
            <a:lvl4pPr marL="1661340" indent="-236179">
              <a:defRPr>
                <a:solidFill>
                  <a:schemeClr val="tx1"/>
                </a:solidFill>
                <a:latin typeface="Arial" panose="020B0604020202020204" pitchFamily="34" charset="0"/>
                <a:ea typeface="MS PGothic" panose="020B0600070205080204" pitchFamily="34" charset="-128"/>
              </a:defRPr>
            </a:lvl4pPr>
            <a:lvl5pPr marL="2135315" indent="-236179">
              <a:defRPr>
                <a:solidFill>
                  <a:schemeClr val="tx1"/>
                </a:solidFill>
                <a:latin typeface="Arial" panose="020B0604020202020204" pitchFamily="34" charset="0"/>
                <a:ea typeface="MS PGothic" panose="020B0600070205080204" pitchFamily="34" charset="-128"/>
              </a:defRPr>
            </a:lvl5pPr>
            <a:lvl6pPr marL="2601201" indent="-2361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67088" indent="-2361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532975" indent="-2361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98862" indent="-2361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2553083-B6FB-4D41-9117-6A0229914055}" type="slidenum">
              <a:rPr lang="en-US" altLang="en-US" smtClean="0">
                <a:solidFill>
                  <a:prstClr val="black"/>
                </a:solidFill>
              </a:rPr>
              <a:pPr/>
              <a:t>52</a:t>
            </a:fld>
            <a:endParaRPr lang="en-US" altLang="en-US">
              <a:solidFill>
                <a:prstClr val="black"/>
              </a:solidFill>
            </a:endParaRPr>
          </a:p>
        </p:txBody>
      </p:sp>
      <p:sp>
        <p:nvSpPr>
          <p:cNvPr id="87043" name="Rectangle 2"/>
          <p:cNvSpPr>
            <a:spLocks noGrp="1" noRot="1" noChangeAspect="1" noChangeArrowheads="1" noTextEdit="1"/>
          </p:cNvSpPr>
          <p:nvPr>
            <p:ph type="sldImg"/>
          </p:nvPr>
        </p:nvSpPr>
        <p:spPr>
          <a:xfrm>
            <a:off x="1208088" y="696913"/>
            <a:ext cx="4752975" cy="3563937"/>
          </a:xfrm>
          <a:ln/>
        </p:spPr>
      </p:sp>
      <p:sp>
        <p:nvSpPr>
          <p:cNvPr id="87044" name="Rectangle 3"/>
          <p:cNvSpPr>
            <a:spLocks noGrp="1" noChangeArrowheads="1"/>
          </p:cNvSpPr>
          <p:nvPr>
            <p:ph type="body" idx="1"/>
          </p:nvPr>
        </p:nvSpPr>
        <p:spPr>
          <a:xfrm>
            <a:off x="934720" y="4494874"/>
            <a:ext cx="5296747" cy="425923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0104522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1181100" y="696913"/>
            <a:ext cx="4648200" cy="3486150"/>
          </a:xfrm>
          <a:solidFill>
            <a:srgbClr val="FFFFFF"/>
          </a:solidFill>
          <a:ln/>
        </p:spPr>
      </p:sp>
      <p:sp>
        <p:nvSpPr>
          <p:cNvPr id="106499" name="Rectangle 3"/>
          <p:cNvSpPr>
            <a:spLocks noGrp="1" noChangeArrowheads="1"/>
          </p:cNvSpPr>
          <p:nvPr>
            <p:ph type="body" idx="1"/>
          </p:nvPr>
        </p:nvSpPr>
        <p:spPr>
          <a:xfrm>
            <a:off x="955817" y="4490032"/>
            <a:ext cx="5254554" cy="4252781"/>
          </a:xfrm>
          <a:prstGeom prst="rect">
            <a:avLst/>
          </a:prstGeom>
          <a:solidFill>
            <a:srgbClr val="FFFFFF"/>
          </a:solidFill>
          <a:ln>
            <a:solidFill>
              <a:srgbClr val="000000"/>
            </a:solidFill>
          </a:ln>
        </p:spPr>
        <p:txBody>
          <a:bodyPr lIns="93177" tIns="46589" rIns="93177" bIns="46589"/>
          <a:lstStyle/>
          <a:p>
            <a:pPr eaLnBrk="1" hangingPunct="1">
              <a:spcBef>
                <a:spcPct val="0"/>
              </a:spcBef>
            </a:pPr>
            <a:endParaRPr lang="en-US" altLang="en-US" sz="2400">
              <a:solidFill>
                <a:schemeClr val="tx2"/>
              </a:solidFill>
              <a:latin typeface="Arial" panose="020B0604020202020204" pitchFamily="34" charset="0"/>
            </a:endParaRPr>
          </a:p>
        </p:txBody>
      </p:sp>
    </p:spTree>
    <p:extLst>
      <p:ext uri="{BB962C8B-B14F-4D97-AF65-F5344CB8AC3E}">
        <p14:creationId xmlns:p14="http://schemas.microsoft.com/office/powerpoint/2010/main" val="2475244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xfrm>
            <a:off x="1271588" y="730250"/>
            <a:ext cx="4868862" cy="36512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p:cNvSpPr>
            <a:spLocks noGrp="1"/>
          </p:cNvSpPr>
          <p:nvPr>
            <p:ph type="body" idx="1"/>
          </p:nvPr>
        </p:nvSpPr>
        <p:spPr bwMode="auto">
          <a:xfrm>
            <a:off x="741363" y="4625975"/>
            <a:ext cx="5927725" cy="4384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667665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xfrm>
            <a:off x="1271588" y="730250"/>
            <a:ext cx="4868862" cy="36512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p:cNvSpPr>
            <a:spLocks noGrp="1"/>
          </p:cNvSpPr>
          <p:nvPr>
            <p:ph type="body" idx="1"/>
          </p:nvPr>
        </p:nvSpPr>
        <p:spPr bwMode="auto">
          <a:xfrm>
            <a:off x="741363" y="4625975"/>
            <a:ext cx="5927725" cy="4384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341085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endParaRPr lang="en-US" altLang="en-US" dirty="0"/>
          </a:p>
        </p:txBody>
      </p:sp>
      <p:sp>
        <p:nvSpPr>
          <p:cNvPr id="1741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31214" rtl="0" eaLnBrk="1" fontAlgn="base" latinLnBrk="0" hangingPunct="1">
              <a:lnSpc>
                <a:spcPct val="100000"/>
              </a:lnSpc>
              <a:spcBef>
                <a:spcPct val="0"/>
              </a:spcBef>
              <a:spcAft>
                <a:spcPct val="0"/>
              </a:spcAft>
              <a:buClrTx/>
              <a:buSzTx/>
              <a:buFontTx/>
              <a:buNone/>
              <a:tabLst/>
              <a:defRPr/>
            </a:pPr>
            <a:fld id="{77EBF288-7C25-4A90-9B1A-2C3A5A7ECB4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31214"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76680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The Zero Suicide Academy® is a two-day training for senior leaders of health and behavioral health care organizations that seek to dramatically reduce suicides among patients in their care. Using the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Zero Suicide</a:t>
            </a:r>
            <a:r>
              <a:rPr lang="en-US" dirty="0">
                <a:solidFill>
                  <a:srgbClr val="333333"/>
                </a:solidFill>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framework, participants learn how to incorporate best and promising practices into their organizations and processes to improve care and safety for individuals at risk. Zero Suicide faculty provide interactive presentations and small group sessions, and collaborate with participants to develop organization-specific action plans.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31214" rtl="0" eaLnBrk="1" fontAlgn="base" latinLnBrk="0" hangingPunct="1">
              <a:lnSpc>
                <a:spcPct val="100000"/>
              </a:lnSpc>
              <a:spcBef>
                <a:spcPct val="0"/>
              </a:spcBef>
              <a:spcAft>
                <a:spcPct val="0"/>
              </a:spcAft>
              <a:buClrTx/>
              <a:buSzTx/>
              <a:buFontTx/>
              <a:buNone/>
              <a:tabLst/>
              <a:defRPr/>
            </a:pPr>
            <a:fld id="{058EECA8-3113-476B-A79A-268634FC9EC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214"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04046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2007, AAP has recommended developing safety plans in a primary care setting for youth who have identified depression or suicidality.</a:t>
            </a:r>
          </a:p>
          <a:p>
            <a:endParaRPr lang="en-US" dirty="0"/>
          </a:p>
          <a:p>
            <a:r>
              <a:rPr lang="en-US" dirty="0"/>
              <a:t>Recently AAP updated these guidelines to recommend universal depression screening for adolescents 12-24.</a:t>
            </a:r>
          </a:p>
          <a:p>
            <a:endParaRPr lang="en-US" dirty="0"/>
          </a:p>
          <a:p>
            <a:r>
              <a:rPr lang="en-US" dirty="0"/>
              <a:t>Also includes recommendation to work with schools to develop an emergency plan for students who may experience acute suicidal crises.</a:t>
            </a:r>
          </a:p>
        </p:txBody>
      </p:sp>
      <p:sp>
        <p:nvSpPr>
          <p:cNvPr id="4" name="Slide Number Placeholder 3"/>
          <p:cNvSpPr>
            <a:spLocks noGrp="1"/>
          </p:cNvSpPr>
          <p:nvPr>
            <p:ph type="sldNum" sz="quarter" idx="10"/>
          </p:nvPr>
        </p:nvSpPr>
        <p:spPr/>
        <p:txBody>
          <a:bodyPr/>
          <a:lstStyle/>
          <a:p>
            <a:pPr marL="0" marR="0" lvl="0" indent="0" algn="r" defTabSz="931214" rtl="0" eaLnBrk="1" fontAlgn="base" latinLnBrk="0" hangingPunct="1">
              <a:lnSpc>
                <a:spcPct val="100000"/>
              </a:lnSpc>
              <a:spcBef>
                <a:spcPct val="0"/>
              </a:spcBef>
              <a:spcAft>
                <a:spcPct val="0"/>
              </a:spcAft>
              <a:buClrTx/>
              <a:buSzTx/>
              <a:buFontTx/>
              <a:buNone/>
              <a:tabLst/>
              <a:defRPr/>
            </a:pPr>
            <a:fld id="{058EECA8-3113-476B-A79A-268634FC9EC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214"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55771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214" rtl="0" eaLnBrk="1" fontAlgn="base" latinLnBrk="0" hangingPunct="1">
              <a:lnSpc>
                <a:spcPct val="100000"/>
              </a:lnSpc>
              <a:spcBef>
                <a:spcPct val="0"/>
              </a:spcBef>
              <a:spcAft>
                <a:spcPct val="0"/>
              </a:spcAft>
              <a:buClrTx/>
              <a:buSzTx/>
              <a:buFontTx/>
              <a:buNone/>
              <a:tabLst/>
              <a:defRPr/>
            </a:pPr>
            <a:fld id="{058EECA8-3113-476B-A79A-268634FC9EC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214"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88642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1181100" y="696913"/>
            <a:ext cx="4648200" cy="3486150"/>
          </a:xfrm>
          <a:ln/>
        </p:spPr>
      </p:sp>
      <p:sp>
        <p:nvSpPr>
          <p:cNvPr id="24579" name="Notes Placeholder 2"/>
          <p:cNvSpPr>
            <a:spLocks noGrp="1"/>
          </p:cNvSpPr>
          <p:nvPr>
            <p:ph type="body" idx="1"/>
          </p:nvPr>
        </p:nvSpPr>
        <p:spPr>
          <a:xfrm>
            <a:off x="717268" y="4490032"/>
            <a:ext cx="5731651" cy="425278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r>
              <a:rPr lang="en-US" altLang="en-US">
                <a:latin typeface="Arial" panose="020B0604020202020204" pitchFamily="34" charset="0"/>
              </a:rPr>
              <a:t>Brief Interventions in this area is relatively new</a:t>
            </a: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7066" indent="-291179">
              <a:defRPr>
                <a:solidFill>
                  <a:schemeClr val="tx1"/>
                </a:solidFill>
                <a:latin typeface="Arial" panose="020B0604020202020204" pitchFamily="34" charset="0"/>
                <a:ea typeface="MS PGothic" panose="020B0600070205080204" pitchFamily="34" charset="-128"/>
              </a:defRPr>
            </a:lvl2pPr>
            <a:lvl3pPr marL="1164717" indent="-232943">
              <a:defRPr>
                <a:solidFill>
                  <a:schemeClr val="tx1"/>
                </a:solidFill>
                <a:latin typeface="Arial" panose="020B0604020202020204" pitchFamily="34" charset="0"/>
                <a:ea typeface="MS PGothic" panose="020B0600070205080204" pitchFamily="34" charset="-128"/>
              </a:defRPr>
            </a:lvl3pPr>
            <a:lvl4pPr marL="1630604" indent="-232943">
              <a:defRPr>
                <a:solidFill>
                  <a:schemeClr val="tx1"/>
                </a:solidFill>
                <a:latin typeface="Arial" panose="020B0604020202020204" pitchFamily="34" charset="0"/>
                <a:ea typeface="MS PGothic" panose="020B0600070205080204" pitchFamily="34" charset="-128"/>
              </a:defRPr>
            </a:lvl4pPr>
            <a:lvl5pPr marL="2096491" indent="-232943">
              <a:defRPr>
                <a:solidFill>
                  <a:schemeClr val="tx1"/>
                </a:solidFill>
                <a:latin typeface="Arial" panose="020B0604020202020204" pitchFamily="34" charset="0"/>
                <a:ea typeface="MS PGothic" panose="020B0600070205080204" pitchFamily="34" charset="-128"/>
              </a:defRPr>
            </a:lvl5pPr>
            <a:lvl6pPr marL="2562377"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CD9EBD0-BFF5-49FA-99E5-5BC81EBE00EE}" type="slidenum">
              <a:rPr lang="en-US" altLang="en-US" smtClean="0">
                <a:solidFill>
                  <a:prstClr val="black"/>
                </a:solidFill>
              </a:rPr>
              <a:pPr/>
              <a:t>15</a:t>
            </a:fld>
            <a:endParaRPr lang="en-US" altLang="en-US">
              <a:solidFill>
                <a:prstClr val="black"/>
              </a:solidFill>
            </a:endParaRPr>
          </a:p>
        </p:txBody>
      </p:sp>
    </p:spTree>
    <p:extLst>
      <p:ext uri="{BB962C8B-B14F-4D97-AF65-F5344CB8AC3E}">
        <p14:creationId xmlns:p14="http://schemas.microsoft.com/office/powerpoint/2010/main" val="45930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486"/>
            <a:ext cx="7772400" cy="1468967"/>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ED0365-0D65-4032-85A6-BECCAB4E9A68}" type="datetimeFigureOut">
              <a:rPr lang="en-US" smtClean="0">
                <a:solidFill>
                  <a:prstClr val="black">
                    <a:tint val="75000"/>
                  </a:prstClr>
                </a:solidFill>
              </a:rPr>
              <a:pPr/>
              <a:t>5/18/2018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754AA7-8025-408E-B296-E2B43FE08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1347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D0365-0D65-4032-85A6-BECCAB4E9A68}" type="datetimeFigureOut">
              <a:rPr lang="en-US" smtClean="0">
                <a:solidFill>
                  <a:prstClr val="black">
                    <a:tint val="75000"/>
                  </a:prstClr>
                </a:solidFill>
              </a:rPr>
              <a:pPr/>
              <a:t>5/18/2018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754AA7-8025-408E-B296-E2B43FE08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120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168"/>
            <a:ext cx="2057400" cy="58504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5168"/>
            <a:ext cx="6019800" cy="58504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D0365-0D65-4032-85A6-BECCAB4E9A68}" type="datetimeFigureOut">
              <a:rPr lang="en-US" smtClean="0">
                <a:solidFill>
                  <a:prstClr val="black">
                    <a:tint val="75000"/>
                  </a:prstClr>
                </a:solidFill>
              </a:rPr>
              <a:pPr/>
              <a:t>5/18/2018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754AA7-8025-408E-B296-E2B43FE08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0692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Master">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304800" y="2514600"/>
            <a:ext cx="4114800" cy="2235200"/>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pPr lvl="0"/>
            <a:r>
              <a:rPr lang="en-US" dirty="0"/>
              <a:t>Section Title-</a:t>
            </a:r>
            <a:br>
              <a:rPr lang="en-US" dirty="0"/>
            </a:br>
            <a:r>
              <a:rPr lang="en-US" dirty="0"/>
              <a:t>Arial Bold</a:t>
            </a:r>
          </a:p>
        </p:txBody>
      </p:sp>
    </p:spTree>
    <p:extLst>
      <p:ext uri="{BB962C8B-B14F-4D97-AF65-F5344CB8AC3E}">
        <p14:creationId xmlns:p14="http://schemas.microsoft.com/office/powerpoint/2010/main" val="2341074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0BD8DA-2824-4AC2-88E9-BA70549E2FFC}" type="slidenum">
              <a:rPr lang="en-US" smtClean="0"/>
              <a:pPr/>
              <a:t>‹#›</a:t>
            </a:fld>
            <a:endParaRPr lang="en-US" dirty="0"/>
          </a:p>
        </p:txBody>
      </p:sp>
    </p:spTree>
    <p:extLst>
      <p:ext uri="{BB962C8B-B14F-4D97-AF65-F5344CB8AC3E}">
        <p14:creationId xmlns:p14="http://schemas.microsoft.com/office/powerpoint/2010/main" val="3436339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757111-EADB-423A-8E5A-051E950EB7E3}" type="slidenum">
              <a:rPr lang="en-US" smtClean="0"/>
              <a:pPr/>
              <a:t>‹#›</a:t>
            </a:fld>
            <a:endParaRPr lang="en-US" dirty="0"/>
          </a:p>
        </p:txBody>
      </p:sp>
    </p:spTree>
    <p:extLst>
      <p:ext uri="{BB962C8B-B14F-4D97-AF65-F5344CB8AC3E}">
        <p14:creationId xmlns:p14="http://schemas.microsoft.com/office/powerpoint/2010/main" val="9076591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EC9293-1E04-4500-BF12-63F24D90417E}" type="slidenum">
              <a:rPr lang="en-US" smtClean="0"/>
              <a:pPr/>
              <a:t>‹#›</a:t>
            </a:fld>
            <a:endParaRPr lang="en-US" dirty="0"/>
          </a:p>
        </p:txBody>
      </p:sp>
    </p:spTree>
    <p:extLst>
      <p:ext uri="{BB962C8B-B14F-4D97-AF65-F5344CB8AC3E}">
        <p14:creationId xmlns:p14="http://schemas.microsoft.com/office/powerpoint/2010/main" val="3186277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473BEE-D897-4027-BE55-9ED47D17AF65}" type="slidenum">
              <a:rPr lang="en-US" smtClean="0"/>
              <a:pPr/>
              <a:t>‹#›</a:t>
            </a:fld>
            <a:endParaRPr lang="en-US" dirty="0"/>
          </a:p>
        </p:txBody>
      </p:sp>
    </p:spTree>
    <p:extLst>
      <p:ext uri="{BB962C8B-B14F-4D97-AF65-F5344CB8AC3E}">
        <p14:creationId xmlns:p14="http://schemas.microsoft.com/office/powerpoint/2010/main" val="1971171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9C9AEE9-25D2-49A8-9BBC-1A542DED5918}" type="slidenum">
              <a:rPr lang="en-US" smtClean="0"/>
              <a:pPr/>
              <a:t>‹#›</a:t>
            </a:fld>
            <a:endParaRPr lang="en-US" dirty="0"/>
          </a:p>
        </p:txBody>
      </p:sp>
    </p:spTree>
    <p:extLst>
      <p:ext uri="{BB962C8B-B14F-4D97-AF65-F5344CB8AC3E}">
        <p14:creationId xmlns:p14="http://schemas.microsoft.com/office/powerpoint/2010/main" val="24629832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86EB96-8CE3-4302-AFE9-EA2F985BE1DA}" type="slidenum">
              <a:rPr lang="en-US" smtClean="0"/>
              <a:pPr/>
              <a:t>‹#›</a:t>
            </a:fld>
            <a:endParaRPr lang="en-US" dirty="0"/>
          </a:p>
        </p:txBody>
      </p:sp>
    </p:spTree>
    <p:extLst>
      <p:ext uri="{BB962C8B-B14F-4D97-AF65-F5344CB8AC3E}">
        <p14:creationId xmlns:p14="http://schemas.microsoft.com/office/powerpoint/2010/main" val="676919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BC4D595-9E2D-4991-BBBC-2CBB1C54719B}" type="slidenum">
              <a:rPr lang="en-US" smtClean="0"/>
              <a:pPr/>
              <a:t>‹#›</a:t>
            </a:fld>
            <a:endParaRPr lang="en-US" dirty="0"/>
          </a:p>
        </p:txBody>
      </p:sp>
    </p:spTree>
    <p:extLst>
      <p:ext uri="{BB962C8B-B14F-4D97-AF65-F5344CB8AC3E}">
        <p14:creationId xmlns:p14="http://schemas.microsoft.com/office/powerpoint/2010/main" val="3656750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mj-lt"/>
              </a:defRPr>
            </a:lvl1pPr>
          </a:lstStyle>
          <a:p>
            <a:r>
              <a:rPr lang="en-US"/>
              <a:t>Click to edit Master title style</a:t>
            </a:r>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D0365-0D65-4032-85A6-BECCAB4E9A68}" type="datetimeFigureOut">
              <a:rPr lang="en-US" smtClean="0">
                <a:solidFill>
                  <a:prstClr val="black">
                    <a:tint val="75000"/>
                  </a:prstClr>
                </a:solidFill>
              </a:rPr>
              <a:pPr/>
              <a:t>5/18/2018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754AA7-8025-408E-B296-E2B43FE08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2258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6A4D55-744D-4385-9ACF-3AACC2EEABE4}" type="slidenum">
              <a:rPr lang="en-US" smtClean="0"/>
              <a:pPr/>
              <a:t>‹#›</a:t>
            </a:fld>
            <a:endParaRPr lang="en-US" dirty="0"/>
          </a:p>
        </p:txBody>
      </p:sp>
    </p:spTree>
    <p:extLst>
      <p:ext uri="{BB962C8B-B14F-4D97-AF65-F5344CB8AC3E}">
        <p14:creationId xmlns:p14="http://schemas.microsoft.com/office/powerpoint/2010/main" val="7887373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83AD6A-61A5-4851-B420-6CB5B6CDEE21}" type="slidenum">
              <a:rPr lang="en-US" smtClean="0"/>
              <a:pPr/>
              <a:t>‹#›</a:t>
            </a:fld>
            <a:endParaRPr lang="en-US" dirty="0"/>
          </a:p>
        </p:txBody>
      </p:sp>
    </p:spTree>
    <p:extLst>
      <p:ext uri="{BB962C8B-B14F-4D97-AF65-F5344CB8AC3E}">
        <p14:creationId xmlns:p14="http://schemas.microsoft.com/office/powerpoint/2010/main" val="51617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BC479A-54D7-45A9-90E6-97E902D9755B}" type="slidenum">
              <a:rPr lang="en-US" smtClean="0"/>
              <a:pPr/>
              <a:t>‹#›</a:t>
            </a:fld>
            <a:endParaRPr lang="en-US" dirty="0"/>
          </a:p>
        </p:txBody>
      </p:sp>
    </p:spTree>
    <p:extLst>
      <p:ext uri="{BB962C8B-B14F-4D97-AF65-F5344CB8AC3E}">
        <p14:creationId xmlns:p14="http://schemas.microsoft.com/office/powerpoint/2010/main" val="2686651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3A1CCF-F41D-442C-A32A-E1D87377D046}" type="slidenum">
              <a:rPr lang="en-US" smtClean="0"/>
              <a:pPr/>
              <a:t>‹#›</a:t>
            </a:fld>
            <a:endParaRPr lang="en-US" dirty="0"/>
          </a:p>
        </p:txBody>
      </p:sp>
    </p:spTree>
    <p:extLst>
      <p:ext uri="{BB962C8B-B14F-4D97-AF65-F5344CB8AC3E}">
        <p14:creationId xmlns:p14="http://schemas.microsoft.com/office/powerpoint/2010/main" val="769271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3133"/>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186"/>
            <a:ext cx="7772400" cy="150071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ED0365-0D65-4032-85A6-BECCAB4E9A68}" type="datetimeFigureOut">
              <a:rPr lang="en-US" smtClean="0">
                <a:solidFill>
                  <a:prstClr val="black">
                    <a:tint val="75000"/>
                  </a:prstClr>
                </a:solidFill>
              </a:rPr>
              <a:pPr/>
              <a:t>5/18/2018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754AA7-8025-408E-B296-E2B43FE08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333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ED0365-0D65-4032-85A6-BECCAB4E9A68}" type="datetimeFigureOut">
              <a:rPr lang="en-US" smtClean="0">
                <a:solidFill>
                  <a:prstClr val="black">
                    <a:tint val="75000"/>
                  </a:prstClr>
                </a:solidFill>
              </a:rPr>
              <a:pPr/>
              <a:t>5/18/2018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754AA7-8025-408E-B296-E2B43FE08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5608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4584"/>
            <a:ext cx="4040188"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5934"/>
            <a:ext cx="4040188" cy="3949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8" y="1534584"/>
            <a:ext cx="4041775"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5934"/>
            <a:ext cx="4041775" cy="3949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ACED0365-0D65-4032-85A6-BECCAB4E9A68}" type="datetimeFigureOut">
              <a:rPr lang="en-US" smtClean="0">
                <a:solidFill>
                  <a:prstClr val="black">
                    <a:tint val="75000"/>
                  </a:prstClr>
                </a:solidFill>
              </a:rPr>
              <a:pPr/>
              <a:t>5/18/2018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754AA7-8025-408E-B296-E2B43FE08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27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ACED0365-0D65-4032-85A6-BECCAB4E9A68}" type="datetimeFigureOut">
              <a:rPr lang="en-US" smtClean="0">
                <a:solidFill>
                  <a:prstClr val="black">
                    <a:tint val="75000"/>
                  </a:prstClr>
                </a:solidFill>
              </a:rPr>
              <a:pPr/>
              <a:t>5/18/2018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754AA7-8025-408E-B296-E2B43FE08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5665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ED0365-0D65-4032-85A6-BECCAB4E9A68}" type="datetimeFigureOut">
              <a:rPr lang="en-US" smtClean="0">
                <a:solidFill>
                  <a:prstClr val="black">
                    <a:tint val="75000"/>
                  </a:prstClr>
                </a:solidFill>
              </a:rPr>
              <a:pPr/>
              <a:t>5/18/2018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754AA7-8025-408E-B296-E2B43FE08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8057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49"/>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25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0"/>
            <a:ext cx="3008313" cy="46905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ED0365-0D65-4032-85A6-BECCAB4E9A68}" type="datetimeFigureOut">
              <a:rPr lang="en-US" smtClean="0">
                <a:solidFill>
                  <a:prstClr val="black">
                    <a:tint val="75000"/>
                  </a:prstClr>
                </a:solidFill>
              </a:rPr>
              <a:pPr/>
              <a:t>5/18/2018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754AA7-8025-408E-B296-E2B43FE08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4869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726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3833"/>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868"/>
            <a:ext cx="5486400" cy="8043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ED0365-0D65-4032-85A6-BECCAB4E9A68}" type="datetimeFigureOut">
              <a:rPr lang="en-US" smtClean="0">
                <a:solidFill>
                  <a:prstClr val="black">
                    <a:tint val="75000"/>
                  </a:prstClr>
                </a:solidFill>
              </a:rPr>
              <a:pPr/>
              <a:t>5/18/2018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754AA7-8025-408E-B296-E2B43FE08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053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5167"/>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2"/>
            <a:ext cx="8229600" cy="452543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3"/>
            <a:ext cx="21336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fld id="{ACED0365-0D65-4032-85A6-BECCAB4E9A68}" type="datetimeFigureOut">
              <a:rPr lang="en-US" smtClean="0">
                <a:solidFill>
                  <a:prstClr val="black">
                    <a:tint val="75000"/>
                  </a:prstClr>
                </a:solidFill>
              </a:rPr>
              <a:pPr/>
              <a:t>5/18/2018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3"/>
            <a:ext cx="28956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3"/>
            <a:ext cx="21336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A7754AA7-8025-408E-B296-E2B43FE08638}"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0" y="83127"/>
            <a:ext cx="9144000" cy="399473"/>
          </a:xfrm>
          <a:prstGeom prst="rect">
            <a:avLst/>
          </a:prstGeom>
          <a:gradFill flip="none" rotWithShape="1">
            <a:gsLst>
              <a:gs pos="0">
                <a:srgbClr val="553278"/>
              </a:gs>
              <a:gs pos="100000">
                <a:srgbClr val="103B6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Date Placeholder 1"/>
          <p:cNvSpPr txBox="1">
            <a:spLocks/>
          </p:cNvSpPr>
          <p:nvPr userDrawn="1"/>
        </p:nvSpPr>
        <p:spPr>
          <a:xfrm>
            <a:off x="152400" y="117475"/>
            <a:ext cx="21336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200" smtClean="0">
                <a:solidFill>
                  <a:prstClr val="white"/>
                </a:solidFill>
              </a:rPr>
              <a:pPr/>
              <a:t>May 18, 2018</a:t>
            </a:fld>
            <a:endParaRPr lang="en-US" sz="1200" dirty="0">
              <a:solidFill>
                <a:prstClr val="white"/>
              </a:solidFill>
            </a:endParaRPr>
          </a:p>
        </p:txBody>
      </p:sp>
      <p:sp>
        <p:nvSpPr>
          <p:cNvPr id="9" name="Slide Number Placeholder 3"/>
          <p:cNvSpPr txBox="1">
            <a:spLocks/>
          </p:cNvSpPr>
          <p:nvPr userDrawn="1"/>
        </p:nvSpPr>
        <p:spPr>
          <a:xfrm>
            <a:off x="8305800" y="117475"/>
            <a:ext cx="6858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solidFill>
                  <a:prstClr val="white"/>
                </a:solidFill>
              </a:rPr>
              <a:pPr/>
              <a:t>‹#›</a:t>
            </a:fld>
            <a:endParaRPr lang="en-US" sz="1200" dirty="0">
              <a:solidFill>
                <a:prstClr val="white"/>
              </a:solidFill>
            </a:endParaRPr>
          </a:p>
        </p:txBody>
      </p:sp>
      <p:sp>
        <p:nvSpPr>
          <p:cNvPr id="10" name="Rectangle 9"/>
          <p:cNvSpPr/>
          <p:nvPr userDrawn="1"/>
        </p:nvSpPr>
        <p:spPr>
          <a:xfrm>
            <a:off x="0" y="0"/>
            <a:ext cx="9144000" cy="108525"/>
          </a:xfrm>
          <a:prstGeom prst="rect">
            <a:avLst/>
          </a:prstGeom>
          <a:solidFill>
            <a:srgbClr val="878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12" descr="NYSPInewlogo.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81000" y="5867402"/>
            <a:ext cx="1981200" cy="610996"/>
          </a:xfrm>
          <a:prstGeom prst="rect">
            <a:avLst/>
          </a:prstGeom>
        </p:spPr>
      </p:pic>
      <p:pic>
        <p:nvPicPr>
          <p:cNvPr id="14" name="Picture 13" descr="CUMC-Psychiatry.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086603" y="5765802"/>
            <a:ext cx="1626555" cy="519716"/>
          </a:xfrm>
          <a:prstGeom prst="rect">
            <a:avLst/>
          </a:prstGeom>
        </p:spPr>
      </p:pic>
    </p:spTree>
    <p:extLst>
      <p:ext uri="{BB962C8B-B14F-4D97-AF65-F5344CB8AC3E}">
        <p14:creationId xmlns:p14="http://schemas.microsoft.com/office/powerpoint/2010/main" val="378424525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1959263"/>
            <a:ext cx="5334000" cy="3657600"/>
          </a:xfrm>
          <a:prstGeom prst="rect">
            <a:avLst/>
          </a:prstGeom>
          <a:gradFill flip="none" rotWithShape="1">
            <a:gsLst>
              <a:gs pos="0">
                <a:srgbClr val="553278"/>
              </a:gs>
              <a:gs pos="100000">
                <a:srgbClr val="103B6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1905000"/>
            <a:ext cx="5334000" cy="108525"/>
          </a:xfrm>
          <a:prstGeom prst="rect">
            <a:avLst/>
          </a:prstGeom>
          <a:solidFill>
            <a:srgbClr val="878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Slide Number Placeholder 3"/>
          <p:cNvSpPr txBox="1">
            <a:spLocks/>
          </p:cNvSpPr>
          <p:nvPr userDrawn="1"/>
        </p:nvSpPr>
        <p:spPr>
          <a:xfrm>
            <a:off x="8305800" y="117474"/>
            <a:ext cx="6858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solidFill>
                  <a:srgbClr val="553278"/>
                </a:solidFill>
              </a:rPr>
              <a:pPr/>
              <a:t>‹#›</a:t>
            </a:fld>
            <a:endParaRPr lang="en-US" sz="1200" dirty="0">
              <a:solidFill>
                <a:srgbClr val="553278"/>
              </a:solidFill>
            </a:endParaRPr>
          </a:p>
        </p:txBody>
      </p:sp>
      <p:pic>
        <p:nvPicPr>
          <p:cNvPr id="6" name="Picture 5" descr="NYSPInewlogo.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200" y="5906101"/>
            <a:ext cx="2590800" cy="798995"/>
          </a:xfrm>
          <a:prstGeom prst="rect">
            <a:avLst/>
          </a:prstGeom>
        </p:spPr>
      </p:pic>
      <p:pic>
        <p:nvPicPr>
          <p:cNvPr id="2" name="Picture 1" descr="CUMC-Psychiatry.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705601" y="5969005"/>
            <a:ext cx="2159955" cy="690148"/>
          </a:xfrm>
          <a:prstGeom prst="rect">
            <a:avLst/>
          </a:prstGeom>
        </p:spPr>
      </p:pic>
    </p:spTree>
    <p:extLst>
      <p:ext uri="{BB962C8B-B14F-4D97-AF65-F5344CB8AC3E}">
        <p14:creationId xmlns:p14="http://schemas.microsoft.com/office/powerpoint/2010/main" val="465667145"/>
      </p:ext>
    </p:extLst>
  </p:cSld>
  <p:clrMap bg1="lt1" tx1="dk1" bg2="lt2" tx2="dk2" accent1="accent1" accent2="accent2" accent3="accent3" accent4="accent4" accent5="accent5" accent6="accent6" hlink="hlink" folHlink="folHlink"/>
  <p:sldLayoutIdLst>
    <p:sldLayoutId id="2147483679" r:id="rId1"/>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003879-7768-4CB3-A590-1EEDC839ADAE}" type="slidenum">
              <a:rPr lang="en-US" smtClean="0"/>
              <a:pPr/>
              <a:t>‹#›</a:t>
            </a:fld>
            <a:endParaRPr lang="en-US" dirty="0"/>
          </a:p>
        </p:txBody>
      </p:sp>
    </p:spTree>
    <p:extLst>
      <p:ext uri="{BB962C8B-B14F-4D97-AF65-F5344CB8AC3E}">
        <p14:creationId xmlns:p14="http://schemas.microsoft.com/office/powerpoint/2010/main" val="419710823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8.jfif"/><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21.sv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healthoregon.org/sbhc" TargetMode="Externa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mailto:meghan.crane@state.or.us"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hyperlink" Target="mailto:Kathryn.m.odonnell@state.or.us" TargetMode="External"/><Relationship Id="rId5" Type="http://schemas.openxmlformats.org/officeDocument/2006/relationships/image" Target="../media/image23.jp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hyperlink" Target="http://www.oregon.gov/oha/PH/DiseasesConditions/InjuryFatalityData/Pages/index.aspx"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kognito.com/oregon" TargetMode="External"/><Relationship Id="rId2" Type="http://schemas.openxmlformats.org/officeDocument/2006/relationships/image" Target="../media/image12.png"/><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suicidesafetyplan.co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hyperlink" Target="https://zerosuicide.sprc.org/zero-suicide-academ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609600"/>
            <a:ext cx="8229600" cy="1143000"/>
          </a:xfrm>
        </p:spPr>
        <p:txBody>
          <a:bodyPr>
            <a:noAutofit/>
          </a:bodyPr>
          <a:lstStyle/>
          <a:p>
            <a:r>
              <a:rPr lang="en-US" sz="3600" b="1" dirty="0">
                <a:solidFill>
                  <a:srgbClr val="0070C0"/>
                </a:solidFill>
              </a:rPr>
              <a:t>The Stanley/Brown Safety Planning Intervention: A First Contact Treatment Intervention of Those At-Risk of Suicide</a:t>
            </a:r>
          </a:p>
        </p:txBody>
      </p:sp>
      <p:sp>
        <p:nvSpPr>
          <p:cNvPr id="3" name="Content Placeholder 2"/>
          <p:cNvSpPr>
            <a:spLocks noGrp="1"/>
          </p:cNvSpPr>
          <p:nvPr>
            <p:ph idx="1"/>
          </p:nvPr>
        </p:nvSpPr>
        <p:spPr>
          <a:xfrm>
            <a:off x="76200" y="2599213"/>
            <a:ext cx="9067800" cy="4525963"/>
          </a:xfrm>
        </p:spPr>
        <p:txBody>
          <a:bodyPr>
            <a:normAutofit/>
          </a:bodyPr>
          <a:lstStyle/>
          <a:p>
            <a:r>
              <a:rPr lang="en-US" sz="2800" dirty="0"/>
              <a:t>Hosted by Oregon Health Authority Public Health Division’s SBHC Program and Suicide Prevention Program</a:t>
            </a:r>
          </a:p>
          <a:p>
            <a:r>
              <a:rPr lang="en-US" sz="2800" dirty="0"/>
              <a:t>Trainer: Adam Lesser, LCSW</a:t>
            </a:r>
          </a:p>
          <a:p>
            <a:pPr marL="0" indent="0">
              <a:buNone/>
            </a:pPr>
            <a:r>
              <a:rPr lang="en-US" sz="2800" dirty="0"/>
              <a:t>   Deputy Director, The Columbia Lighthouse Project </a:t>
            </a: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A757111-EADB-423A-8E5A-051E950EB7E3}" type="slidenum">
              <a:rPr kumimoji="0" lang="en-US" sz="1200" b="0" i="0" u="none" strike="noStrike" kern="1200" cap="none" spc="0" normalizeH="0" baseline="0" noProof="0" smtClean="0">
                <a:ln>
                  <a:noFill/>
                </a:ln>
                <a:solidFill>
                  <a:prstClr val="black">
                    <a:tint val="75000"/>
                  </a:prstClr>
                </a:solidFill>
                <a:effectLst/>
                <a:uLnTx/>
                <a:uFillTx/>
                <a:latin typeface="Verdan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prstClr val="black">
                  <a:tint val="75000"/>
                </a:prstClr>
              </a:solidFill>
              <a:effectLst/>
              <a:uLnTx/>
              <a:uFillTx/>
              <a:latin typeface="Verdana" pitchFamily="34" charset="0"/>
              <a:ea typeface="+mn-ea"/>
              <a:cs typeface="+mn-cs"/>
            </a:endParaRPr>
          </a:p>
        </p:txBody>
      </p:sp>
      <p:pic>
        <p:nvPicPr>
          <p:cNvPr id="5" name="Picture 4"/>
          <p:cNvPicPr/>
          <p:nvPr/>
        </p:nvPicPr>
        <p:blipFill>
          <a:blip r:embed="rId2" cstate="print"/>
          <a:srcRect l="23702" t="31081" r="24165" b="38726"/>
          <a:stretch>
            <a:fillRect/>
          </a:stretch>
        </p:blipFill>
        <p:spPr bwMode="auto">
          <a:xfrm>
            <a:off x="2727960" y="4862195"/>
            <a:ext cx="3581400" cy="1828800"/>
          </a:xfrm>
          <a:prstGeom prst="rect">
            <a:avLst/>
          </a:prstGeom>
          <a:noFill/>
          <a:ln w="9525">
            <a:noFill/>
            <a:miter lim="800000"/>
            <a:headEnd/>
            <a:tailEnd/>
          </a:ln>
        </p:spPr>
      </p:pic>
    </p:spTree>
    <p:extLst>
      <p:ext uri="{BB962C8B-B14F-4D97-AF65-F5344CB8AC3E}">
        <p14:creationId xmlns:p14="http://schemas.microsoft.com/office/powerpoint/2010/main" val="1470019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D6EEE-2A35-4C3D-AB25-0C7603A92DD4}"/>
              </a:ext>
            </a:extLst>
          </p:cNvPr>
          <p:cNvSpPr>
            <a:spLocks noGrp="1"/>
          </p:cNvSpPr>
          <p:nvPr>
            <p:ph type="title"/>
          </p:nvPr>
        </p:nvSpPr>
        <p:spPr/>
        <p:txBody>
          <a:bodyPr>
            <a:normAutofit fontScale="90000"/>
          </a:bodyPr>
          <a:lstStyle/>
          <a:p>
            <a:r>
              <a:rPr lang="en-US" dirty="0"/>
              <a:t>Oregon Minor Consent/Confidentiality </a:t>
            </a:r>
          </a:p>
        </p:txBody>
      </p:sp>
      <p:pic>
        <p:nvPicPr>
          <p:cNvPr id="6" name="Content Placeholder 5">
            <a:extLst>
              <a:ext uri="{FF2B5EF4-FFF2-40B4-BE49-F238E27FC236}">
                <a16:creationId xmlns:a16="http://schemas.microsoft.com/office/drawing/2014/main" id="{C77B1E28-FF20-4C66-92F4-FED631EE90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48400" y="1676400"/>
            <a:ext cx="2743200" cy="3549701"/>
          </a:xfrm>
          <a:ln>
            <a:solidFill>
              <a:schemeClr val="bg1">
                <a:lumMod val="65000"/>
              </a:schemeClr>
            </a:solidFill>
          </a:ln>
        </p:spPr>
      </p:pic>
      <p:sp>
        <p:nvSpPr>
          <p:cNvPr id="4" name="Slide Number Placeholder 3">
            <a:extLst>
              <a:ext uri="{FF2B5EF4-FFF2-40B4-BE49-F238E27FC236}">
                <a16:creationId xmlns:a16="http://schemas.microsoft.com/office/drawing/2014/main" id="{7A4C8C11-4864-4FE7-BEC1-A8C4E0D4E8E4}"/>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A757111-EADB-423A-8E5A-051E950EB7E3}" type="slidenum">
              <a:rPr kumimoji="0" lang="en-US" sz="1200" b="0" i="0" u="none" strike="noStrike" kern="1200" cap="none" spc="0" normalizeH="0" baseline="0" noProof="0" smtClean="0">
                <a:ln>
                  <a:noFill/>
                </a:ln>
                <a:solidFill>
                  <a:prstClr val="black">
                    <a:tint val="75000"/>
                  </a:prstClr>
                </a:solidFill>
                <a:effectLst/>
                <a:uLnTx/>
                <a:uFillTx/>
                <a:latin typeface="Verdan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Verdana" pitchFamily="34" charset="0"/>
              <a:ea typeface="+mn-ea"/>
              <a:cs typeface="+mn-cs"/>
            </a:endParaRPr>
          </a:p>
        </p:txBody>
      </p:sp>
      <p:sp>
        <p:nvSpPr>
          <p:cNvPr id="9" name="Content Placeholder 2">
            <a:extLst>
              <a:ext uri="{FF2B5EF4-FFF2-40B4-BE49-F238E27FC236}">
                <a16:creationId xmlns:a16="http://schemas.microsoft.com/office/drawing/2014/main" id="{BAABE808-1527-40DD-80E1-51A75C874B1C}"/>
              </a:ext>
            </a:extLst>
          </p:cNvPr>
          <p:cNvSpPr txBox="1">
            <a:spLocks/>
          </p:cNvSpPr>
          <p:nvPr/>
        </p:nvSpPr>
        <p:spPr>
          <a:xfrm>
            <a:off x="457200" y="1219200"/>
            <a:ext cx="6172200" cy="53340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In a healthcare setting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Minors 14 years and older may access outpatient mental health, drug or alcohol treatment without parental consent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Providers are </a:t>
            </a:r>
            <a:r>
              <a:rPr kumimoji="0" lang="en-US" sz="3200" b="1" i="0" u="none" strike="noStrike" kern="1200" cap="none" spc="0" normalizeH="0" baseline="0" noProof="0" dirty="0">
                <a:ln>
                  <a:noFill/>
                </a:ln>
                <a:solidFill>
                  <a:prstClr val="black"/>
                </a:solidFill>
                <a:effectLst/>
                <a:uLnTx/>
                <a:uFillTx/>
                <a:latin typeface="Calibri"/>
                <a:ea typeface="+mn-ea"/>
                <a:cs typeface="+mn-cs"/>
              </a:rPr>
              <a:t>expected to involve parents</a:t>
            </a:r>
            <a:r>
              <a:rPr kumimoji="0" lang="en-US" sz="3200" b="0" i="0" u="none" strike="noStrike" kern="1200" cap="none" spc="0" normalizeH="0" baseline="0" noProof="0" dirty="0">
                <a:ln>
                  <a:noFill/>
                </a:ln>
                <a:solidFill>
                  <a:prstClr val="black"/>
                </a:solidFill>
                <a:effectLst/>
                <a:uLnTx/>
                <a:uFillTx/>
                <a:latin typeface="Calibri"/>
                <a:ea typeface="+mn-ea"/>
                <a:cs typeface="+mn-cs"/>
              </a:rPr>
              <a:t> by the end of the minor’s treatment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Unless clear indicators to the contrary exist, sexual abuse is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ID’d</a:t>
            </a:r>
            <a:r>
              <a:rPr kumimoji="0" lang="en-US" sz="2800" b="0" i="0" u="none" strike="noStrike" kern="1200" cap="none" spc="0" normalizeH="0" baseline="0" noProof="0" dirty="0">
                <a:ln>
                  <a:noFill/>
                </a:ln>
                <a:solidFill>
                  <a:prstClr val="black"/>
                </a:solidFill>
                <a:effectLst/>
                <a:uLnTx/>
                <a:uFillTx/>
                <a:latin typeface="Calibri"/>
                <a:ea typeface="+mn-ea"/>
                <a:cs typeface="+mn-cs"/>
              </a:rPr>
              <a:t>, the minor is emancipated, or the parent refuses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No legal “right” to disclosure or confidentiality. Providers use “best clinical judgment”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Mandatory reporter disclosure.</a:t>
            </a:r>
          </a:p>
        </p:txBody>
      </p:sp>
    </p:spTree>
    <p:extLst>
      <p:ext uri="{BB962C8B-B14F-4D97-AF65-F5344CB8AC3E}">
        <p14:creationId xmlns:p14="http://schemas.microsoft.com/office/powerpoint/2010/main" val="3354176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50B32-4BDA-434A-BB53-482AF4707FCA}"/>
              </a:ext>
            </a:extLst>
          </p:cNvPr>
          <p:cNvSpPr>
            <a:spLocks noGrp="1"/>
          </p:cNvSpPr>
          <p:nvPr>
            <p:ph type="title"/>
          </p:nvPr>
        </p:nvSpPr>
        <p:spPr/>
        <p:txBody>
          <a:bodyPr>
            <a:noAutofit/>
          </a:bodyPr>
          <a:lstStyle/>
          <a:p>
            <a:r>
              <a:rPr lang="en-US" sz="3200" dirty="0"/>
              <a:t>AAP Guidance: Safety Plan in Primary Care</a:t>
            </a:r>
          </a:p>
        </p:txBody>
      </p:sp>
      <p:sp>
        <p:nvSpPr>
          <p:cNvPr id="3" name="Content Placeholder 2">
            <a:extLst>
              <a:ext uri="{FF2B5EF4-FFF2-40B4-BE49-F238E27FC236}">
                <a16:creationId xmlns:a16="http://schemas.microsoft.com/office/drawing/2014/main" id="{5886FAED-455D-42A4-8571-8034CD97C515}"/>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CB56BF67-C4D8-44CA-884E-6574389047EE}"/>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A757111-EADB-423A-8E5A-051E950EB7E3}" type="slidenum">
              <a:rPr kumimoji="0" lang="en-US" sz="1200" b="0" i="0" u="none" strike="noStrike" kern="1200" cap="none" spc="0" normalizeH="0" baseline="0" noProof="0" smtClean="0">
                <a:ln>
                  <a:noFill/>
                </a:ln>
                <a:solidFill>
                  <a:prstClr val="black">
                    <a:tint val="75000"/>
                  </a:prstClr>
                </a:solidFill>
                <a:effectLst/>
                <a:uLnTx/>
                <a:uFillTx/>
                <a:latin typeface="Verdan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Verdana" pitchFamily="34" charset="0"/>
              <a:ea typeface="+mn-ea"/>
              <a:cs typeface="+mn-cs"/>
            </a:endParaRPr>
          </a:p>
        </p:txBody>
      </p:sp>
      <p:pic>
        <p:nvPicPr>
          <p:cNvPr id="6" name="Picture 5">
            <a:extLst>
              <a:ext uri="{FF2B5EF4-FFF2-40B4-BE49-F238E27FC236}">
                <a16:creationId xmlns:a16="http://schemas.microsoft.com/office/drawing/2014/main" id="{BDA77410-C42F-4B32-B4E4-BDE1989E4EB1}"/>
              </a:ext>
            </a:extLst>
          </p:cNvPr>
          <p:cNvPicPr>
            <a:picLocks noChangeAspect="1"/>
          </p:cNvPicPr>
          <p:nvPr/>
        </p:nvPicPr>
        <p:blipFill>
          <a:blip r:embed="rId3"/>
          <a:stretch>
            <a:fillRect/>
          </a:stretch>
        </p:blipFill>
        <p:spPr>
          <a:xfrm>
            <a:off x="545284" y="1752600"/>
            <a:ext cx="8141516" cy="2743200"/>
          </a:xfrm>
          <a:prstGeom prst="rect">
            <a:avLst/>
          </a:prstGeom>
        </p:spPr>
      </p:pic>
      <p:pic>
        <p:nvPicPr>
          <p:cNvPr id="8" name="Graphic 7">
            <a:extLst>
              <a:ext uri="{FF2B5EF4-FFF2-40B4-BE49-F238E27FC236}">
                <a16:creationId xmlns:a16="http://schemas.microsoft.com/office/drawing/2014/main" id="{618E353A-C064-4C65-BD78-2441F523565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98285" y="5206206"/>
            <a:ext cx="2988515" cy="881857"/>
          </a:xfrm>
          <a:prstGeom prst="rect">
            <a:avLst/>
          </a:prstGeom>
        </p:spPr>
      </p:pic>
    </p:spTree>
    <p:extLst>
      <p:ext uri="{BB962C8B-B14F-4D97-AF65-F5344CB8AC3E}">
        <p14:creationId xmlns:p14="http://schemas.microsoft.com/office/powerpoint/2010/main" val="223828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E0F1B-D66C-44D0-8B21-F27F73169320}"/>
              </a:ext>
            </a:extLst>
          </p:cNvPr>
          <p:cNvSpPr>
            <a:spLocks noGrp="1"/>
          </p:cNvSpPr>
          <p:nvPr>
            <p:ph type="title"/>
          </p:nvPr>
        </p:nvSpPr>
        <p:spPr/>
        <p:txBody>
          <a:bodyPr/>
          <a:lstStyle/>
          <a:p>
            <a:r>
              <a:rPr lang="en-US" dirty="0"/>
              <a:t>Save the Date!</a:t>
            </a:r>
          </a:p>
        </p:txBody>
      </p:sp>
      <p:sp>
        <p:nvSpPr>
          <p:cNvPr id="3" name="Content Placeholder 2">
            <a:extLst>
              <a:ext uri="{FF2B5EF4-FFF2-40B4-BE49-F238E27FC236}">
                <a16:creationId xmlns:a16="http://schemas.microsoft.com/office/drawing/2014/main" id="{44078B5C-0392-4F28-86CC-B38D620CDDCF}"/>
              </a:ext>
            </a:extLst>
          </p:cNvPr>
          <p:cNvSpPr>
            <a:spLocks noGrp="1"/>
          </p:cNvSpPr>
          <p:nvPr>
            <p:ph idx="1"/>
          </p:nvPr>
        </p:nvSpPr>
        <p:spPr>
          <a:xfrm>
            <a:off x="457200" y="1600200"/>
            <a:ext cx="8229600" cy="4525963"/>
          </a:xfrm>
        </p:spPr>
        <p:txBody>
          <a:bodyPr/>
          <a:lstStyle/>
          <a:p>
            <a:r>
              <a:rPr lang="en-US" dirty="0"/>
              <a:t>Identification and Triage Using the Columbia-Suicide Severity Rating Scale, </a:t>
            </a:r>
            <a:r>
              <a:rPr lang="en-US" b="1" dirty="0"/>
              <a:t>Part II</a:t>
            </a:r>
            <a:endParaRPr lang="en-US" dirty="0"/>
          </a:p>
          <a:p>
            <a:r>
              <a:rPr lang="en-US" dirty="0"/>
              <a:t>August 8, 2019 7:30-9AM</a:t>
            </a:r>
          </a:p>
          <a:p>
            <a:r>
              <a:rPr lang="en-US" dirty="0"/>
              <a:t>Webinar will be recorded and available at: </a:t>
            </a:r>
            <a:r>
              <a:rPr lang="en-US" dirty="0">
                <a:hlinkClick r:id="rId2"/>
              </a:rPr>
              <a:t>www.healthoregon.org/sbhc</a:t>
            </a:r>
            <a:r>
              <a:rPr lang="en-US" dirty="0"/>
              <a:t> </a:t>
            </a:r>
          </a:p>
        </p:txBody>
      </p:sp>
      <p:sp>
        <p:nvSpPr>
          <p:cNvPr id="4" name="Slide Number Placeholder 3">
            <a:extLst>
              <a:ext uri="{FF2B5EF4-FFF2-40B4-BE49-F238E27FC236}">
                <a16:creationId xmlns:a16="http://schemas.microsoft.com/office/drawing/2014/main" id="{3A7BA40B-93E3-46D6-931C-BF7D1EFDD4A4}"/>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A757111-EADB-423A-8E5A-051E950EB7E3}" type="slidenum">
              <a:rPr kumimoji="0" lang="en-US" sz="1200" b="0" i="0" u="none" strike="noStrike" kern="1200" cap="none" spc="0" normalizeH="0" baseline="0" noProof="0" smtClean="0">
                <a:ln>
                  <a:noFill/>
                </a:ln>
                <a:solidFill>
                  <a:prstClr val="black">
                    <a:tint val="75000"/>
                  </a:prstClr>
                </a:solidFill>
                <a:effectLst/>
                <a:uLnTx/>
                <a:uFillTx/>
                <a:latin typeface="Verdan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Verdana" pitchFamily="34" charset="0"/>
              <a:ea typeface="+mn-ea"/>
              <a:cs typeface="+mn-cs"/>
            </a:endParaRPr>
          </a:p>
        </p:txBody>
      </p:sp>
      <p:pic>
        <p:nvPicPr>
          <p:cNvPr id="8" name="Picture 7">
            <a:extLst>
              <a:ext uri="{FF2B5EF4-FFF2-40B4-BE49-F238E27FC236}">
                <a16:creationId xmlns:a16="http://schemas.microsoft.com/office/drawing/2014/main" id="{CD5C2528-7708-4F01-B5B3-9843FEF725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7700" y="4731487"/>
            <a:ext cx="4191000" cy="1394676"/>
          </a:xfrm>
          <a:prstGeom prst="rect">
            <a:avLst/>
          </a:prstGeom>
        </p:spPr>
      </p:pic>
    </p:spTree>
    <p:extLst>
      <p:ext uri="{BB962C8B-B14F-4D97-AF65-F5344CB8AC3E}">
        <p14:creationId xmlns:p14="http://schemas.microsoft.com/office/powerpoint/2010/main" val="2722528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A757111-EADB-423A-8E5A-051E950EB7E3}" type="slidenum">
              <a:rPr kumimoji="0" lang="en-US" sz="1200" b="0" i="0" u="none" strike="noStrike" kern="1200" cap="none" spc="0" normalizeH="0" baseline="0" noProof="0" smtClean="0">
                <a:ln>
                  <a:noFill/>
                </a:ln>
                <a:solidFill>
                  <a:prstClr val="black">
                    <a:tint val="75000"/>
                  </a:prstClr>
                </a:solidFill>
                <a:effectLst/>
                <a:uLnTx/>
                <a:uFillTx/>
                <a:latin typeface="Verdan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Verdana" pitchFamily="34" charset="0"/>
              <a:ea typeface="+mn-ea"/>
              <a:cs typeface="+mn-cs"/>
            </a:endParaRPr>
          </a:p>
        </p:txBody>
      </p:sp>
      <p:sp>
        <p:nvSpPr>
          <p:cNvPr id="7" name="TextBox 6"/>
          <p:cNvSpPr txBox="1"/>
          <p:nvPr/>
        </p:nvSpPr>
        <p:spPr>
          <a:xfrm>
            <a:off x="228600" y="762000"/>
            <a:ext cx="3505200" cy="1698927"/>
          </a:xfrm>
          <a:prstGeom prst="rect">
            <a:avLst/>
          </a:prstGeom>
          <a:noFill/>
        </p:spPr>
        <p:txBody>
          <a:bodyPr wrap="square" rtlCol="0">
            <a:spAutoFit/>
          </a:bodyPr>
          <a:lstStyle/>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1F497D">
                    <a:lumMod val="75000"/>
                  </a:srgbClr>
                </a:solidFill>
                <a:effectLst/>
                <a:uLnTx/>
                <a:uFillTx/>
                <a:latin typeface="Verdana" pitchFamily="34" charset="0"/>
                <a:ea typeface="+mn-ea"/>
                <a:cs typeface="+mn-cs"/>
              </a:rPr>
              <a:t>Meghan Crane</a:t>
            </a:r>
          </a:p>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1F497D">
                    <a:lumMod val="75000"/>
                  </a:srgbClr>
                </a:solidFill>
                <a:effectLst/>
                <a:uLnTx/>
                <a:uFillTx/>
                <a:latin typeface="Verdana" pitchFamily="34" charset="0"/>
                <a:ea typeface="+mn-ea"/>
                <a:cs typeface="+mn-cs"/>
              </a:rPr>
              <a:t>Zero Suicide Program Coordinator</a:t>
            </a:r>
          </a:p>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1F497D">
                    <a:lumMod val="75000"/>
                  </a:srgbClr>
                </a:solidFill>
                <a:effectLst/>
                <a:uLnTx/>
                <a:uFillTx/>
                <a:latin typeface="Verdana" pitchFamily="34" charset="0"/>
                <a:ea typeface="+mn-ea"/>
                <a:cs typeface="+mn-cs"/>
              </a:rPr>
              <a:t>Oregon Health Authority</a:t>
            </a:r>
          </a:p>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1F497D">
                    <a:lumMod val="75000"/>
                  </a:srgbClr>
                </a:solidFill>
                <a:effectLst/>
                <a:uLnTx/>
                <a:uFillTx/>
                <a:latin typeface="Verdana" pitchFamily="34" charset="0"/>
                <a:ea typeface="+mn-ea"/>
                <a:cs typeface="+mn-cs"/>
              </a:rPr>
              <a:t>971-673-1023</a:t>
            </a:r>
          </a:p>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1F497D">
                    <a:lumMod val="75000"/>
                  </a:srgbClr>
                </a:solidFill>
                <a:effectLst/>
                <a:uLnTx/>
                <a:uFillTx/>
                <a:latin typeface="Verdana" pitchFamily="34" charset="0"/>
                <a:ea typeface="+mn-ea"/>
                <a:cs typeface="+mn-cs"/>
                <a:hlinkClick r:id="rId3"/>
              </a:rPr>
              <a:t>meghan.crane@state.or.us</a:t>
            </a:r>
            <a:r>
              <a:rPr kumimoji="0" lang="en-US" sz="1800" b="0" i="0" u="none" strike="noStrike" kern="1200" cap="none" spc="0" normalizeH="0" baseline="0" noProof="0" dirty="0">
                <a:ln>
                  <a:noFill/>
                </a:ln>
                <a:solidFill>
                  <a:srgbClr val="1F497D">
                    <a:lumMod val="75000"/>
                  </a:srgbClr>
                </a:solidFill>
                <a:effectLst/>
                <a:uLnTx/>
                <a:uFillTx/>
                <a:latin typeface="Verdana"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pitchFamily="34" charset="0"/>
              <a:ea typeface="+mn-ea"/>
              <a:cs typeface="+mn-cs"/>
            </a:endParaRPr>
          </a:p>
        </p:txBody>
      </p:sp>
      <p:pic>
        <p:nvPicPr>
          <p:cNvPr id="8" name="Picture 7"/>
          <p:cNvPicPr/>
          <p:nvPr/>
        </p:nvPicPr>
        <p:blipFill>
          <a:blip r:embed="rId4" cstate="print"/>
          <a:srcRect l="23702" t="31081" r="24165" b="38726"/>
          <a:stretch>
            <a:fillRect/>
          </a:stretch>
        </p:blipFill>
        <p:spPr bwMode="auto">
          <a:xfrm>
            <a:off x="264695" y="4953000"/>
            <a:ext cx="2251040" cy="1078485"/>
          </a:xfrm>
          <a:prstGeom prst="rect">
            <a:avLst/>
          </a:prstGeom>
          <a:noFill/>
          <a:ln w="9525">
            <a:noFill/>
            <a:miter lim="800000"/>
            <a:headEnd/>
            <a:tailEnd/>
          </a:ln>
        </p:spPr>
      </p:pic>
      <p:pic>
        <p:nvPicPr>
          <p:cNvPr id="9" name="Content Placeholder 5"/>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3886200" y="381000"/>
            <a:ext cx="4922261" cy="4922261"/>
          </a:xfrm>
        </p:spPr>
      </p:pic>
      <p:sp>
        <p:nvSpPr>
          <p:cNvPr id="6" name="TextBox 5">
            <a:extLst>
              <a:ext uri="{FF2B5EF4-FFF2-40B4-BE49-F238E27FC236}">
                <a16:creationId xmlns:a16="http://schemas.microsoft.com/office/drawing/2014/main" id="{002827B1-F136-4516-AD2C-8033A90D8E26}"/>
              </a:ext>
            </a:extLst>
          </p:cNvPr>
          <p:cNvSpPr txBox="1"/>
          <p:nvPr/>
        </p:nvSpPr>
        <p:spPr>
          <a:xfrm>
            <a:off x="215900" y="2842130"/>
            <a:ext cx="3670300" cy="1920526"/>
          </a:xfrm>
          <a:prstGeom prst="rect">
            <a:avLst/>
          </a:prstGeom>
          <a:noFill/>
        </p:spPr>
        <p:txBody>
          <a:bodyPr wrap="square" rtlCol="0">
            <a:spAutoFit/>
          </a:bodyPr>
          <a:lstStyle/>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1F497D">
                    <a:lumMod val="75000"/>
                  </a:srgbClr>
                </a:solidFill>
                <a:effectLst/>
                <a:uLnTx/>
                <a:uFillTx/>
                <a:latin typeface="Verdana" pitchFamily="34" charset="0"/>
                <a:ea typeface="+mn-ea"/>
                <a:cs typeface="+mn-cs"/>
              </a:rPr>
              <a:t>Kate O’Donnell</a:t>
            </a:r>
          </a:p>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1F497D">
                    <a:lumMod val="75000"/>
                  </a:srgbClr>
                </a:solidFill>
                <a:effectLst/>
                <a:uLnTx/>
                <a:uFillTx/>
                <a:latin typeface="Verdana" pitchFamily="34" charset="0"/>
                <a:ea typeface="+mn-ea"/>
                <a:cs typeface="+mn-cs"/>
              </a:rPr>
              <a:t>School Mental Health Specialist</a:t>
            </a:r>
          </a:p>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1F497D">
                    <a:lumMod val="75000"/>
                  </a:srgbClr>
                </a:solidFill>
                <a:effectLst/>
                <a:uLnTx/>
                <a:uFillTx/>
                <a:latin typeface="Verdana" pitchFamily="34" charset="0"/>
                <a:ea typeface="+mn-ea"/>
                <a:cs typeface="+mn-cs"/>
              </a:rPr>
              <a:t>Oregon Health Authority</a:t>
            </a:r>
          </a:p>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1F497D">
                    <a:lumMod val="75000"/>
                  </a:srgbClr>
                </a:solidFill>
                <a:effectLst/>
                <a:uLnTx/>
                <a:uFillTx/>
                <a:latin typeface="Verdana" pitchFamily="34" charset="0"/>
                <a:ea typeface="+mn-ea"/>
                <a:cs typeface="+mn-cs"/>
              </a:rPr>
              <a:t>971-673-1054</a:t>
            </a:r>
          </a:p>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1F497D">
                    <a:lumMod val="75000"/>
                  </a:srgbClr>
                </a:solidFill>
                <a:effectLst/>
                <a:uLnTx/>
                <a:uFillTx/>
                <a:latin typeface="Verdana" pitchFamily="34" charset="0"/>
                <a:ea typeface="+mn-ea"/>
                <a:cs typeface="+mn-cs"/>
                <a:hlinkClick r:id="rId6"/>
              </a:rPr>
              <a:t>kathryn.m.odonnell@state.or.us</a:t>
            </a:r>
            <a:r>
              <a:rPr kumimoji="0" lang="en-US" sz="1800" b="0" i="0" u="none" strike="noStrike" kern="1200" cap="none" spc="0" normalizeH="0" baseline="0" noProof="0" dirty="0">
                <a:ln>
                  <a:noFill/>
                </a:ln>
                <a:solidFill>
                  <a:srgbClr val="1F497D">
                    <a:lumMod val="75000"/>
                  </a:srgbClr>
                </a:solidFill>
                <a:effectLst/>
                <a:uLnTx/>
                <a:uFillTx/>
                <a:latin typeface="Verdana"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pitchFamily="34" charset="0"/>
              <a:ea typeface="+mn-ea"/>
              <a:cs typeface="+mn-cs"/>
            </a:endParaRPr>
          </a:p>
        </p:txBody>
      </p:sp>
    </p:spTree>
    <p:extLst>
      <p:ext uri="{BB962C8B-B14F-4D97-AF65-F5344CB8AC3E}">
        <p14:creationId xmlns:p14="http://schemas.microsoft.com/office/powerpoint/2010/main" val="2923347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 y="2514600"/>
            <a:ext cx="4978400" cy="2235200"/>
          </a:xfrm>
        </p:spPr>
        <p:txBody>
          <a:bodyPr/>
          <a:lstStyle/>
          <a:p>
            <a:r>
              <a:rPr lang="en-US" sz="3200" dirty="0"/>
              <a:t>Safety Planning Intervention with Suicidal Individuals: </a:t>
            </a:r>
          </a:p>
          <a:p>
            <a:r>
              <a:rPr lang="en-US" sz="3200" dirty="0"/>
              <a:t>A Brief Therapeutic Intervention</a:t>
            </a:r>
          </a:p>
          <a:p>
            <a:endParaRPr lang="en-US" dirty="0"/>
          </a:p>
        </p:txBody>
      </p:sp>
    </p:spTree>
    <p:extLst>
      <p:ext uri="{BB962C8B-B14F-4D97-AF65-F5344CB8AC3E}">
        <p14:creationId xmlns:p14="http://schemas.microsoft.com/office/powerpoint/2010/main" val="344273554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351" y="871539"/>
            <a:ext cx="6286500" cy="1088231"/>
          </a:xfrm>
        </p:spPr>
        <p:txBody>
          <a:bodyPr>
            <a:normAutofit/>
          </a:bodyPr>
          <a:lstStyle/>
          <a:p>
            <a:pPr>
              <a:defRPr/>
            </a:pPr>
            <a:r>
              <a:rPr lang="en-US" sz="3300" dirty="0">
                <a:solidFill>
                  <a:schemeClr val="tx1">
                    <a:lumMod val="75000"/>
                    <a:lumOff val="25000"/>
                  </a:schemeClr>
                </a:solidFill>
              </a:rPr>
              <a:t>Components for Suicide Prevention </a:t>
            </a:r>
          </a:p>
        </p:txBody>
      </p:sp>
      <p:graphicFrame>
        <p:nvGraphicFramePr>
          <p:cNvPr id="4" name="Content Placeholder 3"/>
          <p:cNvGraphicFramePr>
            <a:graphicFrameLocks noGrp="1"/>
          </p:cNvGraphicFramePr>
          <p:nvPr>
            <p:ph idx="1"/>
            <p:extLst/>
          </p:nvPr>
        </p:nvGraphicFramePr>
        <p:xfrm>
          <a:off x="1485900" y="2057400"/>
          <a:ext cx="6172200" cy="36004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179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89001"/>
            <a:ext cx="7696200" cy="527447"/>
          </a:xfrm>
        </p:spPr>
        <p:txBody>
          <a:bodyPr>
            <a:noAutofit/>
          </a:bodyPr>
          <a:lstStyle/>
          <a:p>
            <a:pPr>
              <a:defRPr/>
            </a:pPr>
            <a:r>
              <a:rPr lang="en-US" altLang="en-US" dirty="0">
                <a:solidFill>
                  <a:schemeClr val="tx1">
                    <a:lumMod val="75000"/>
                    <a:lumOff val="25000"/>
                  </a:schemeClr>
                </a:solidFill>
              </a:rPr>
              <a:t>What are brief interventions?</a:t>
            </a:r>
          </a:p>
        </p:txBody>
      </p:sp>
      <p:sp>
        <p:nvSpPr>
          <p:cNvPr id="25603" name="Content Placeholder 2"/>
          <p:cNvSpPr>
            <a:spLocks noGrp="1"/>
          </p:cNvSpPr>
          <p:nvPr>
            <p:ph idx="1"/>
          </p:nvPr>
        </p:nvSpPr>
        <p:spPr>
          <a:xfrm>
            <a:off x="609600" y="1600200"/>
            <a:ext cx="7924800" cy="4165600"/>
          </a:xfrm>
        </p:spPr>
        <p:txBody>
          <a:bodyPr>
            <a:normAutofit/>
          </a:bodyPr>
          <a:lstStyle/>
          <a:p>
            <a:pPr eaLnBrk="1" hangingPunct="1">
              <a:buFont typeface="Arial" panose="020B0604020202020204" pitchFamily="34" charset="0"/>
              <a:buChar char="•"/>
            </a:pPr>
            <a:r>
              <a:rPr lang="en-US" altLang="en-US" sz="2100" dirty="0">
                <a:solidFill>
                  <a:schemeClr val="tx1">
                    <a:lumMod val="75000"/>
                    <a:lumOff val="25000"/>
                  </a:schemeClr>
                </a:solidFill>
              </a:rPr>
              <a:t>Brief Interventions range from single session to multiple sessions</a:t>
            </a:r>
          </a:p>
          <a:p>
            <a:pPr eaLnBrk="1" hangingPunct="1">
              <a:buFont typeface="Arial" panose="020B0604020202020204" pitchFamily="34" charset="0"/>
              <a:buChar char="•"/>
            </a:pPr>
            <a:r>
              <a:rPr lang="en-US" altLang="en-US" sz="2100" dirty="0">
                <a:solidFill>
                  <a:schemeClr val="tx1">
                    <a:lumMod val="75000"/>
                    <a:lumOff val="25000"/>
                  </a:schemeClr>
                </a:solidFill>
              </a:rPr>
              <a:t>May or may not include follow-up support </a:t>
            </a:r>
          </a:p>
          <a:p>
            <a:pPr eaLnBrk="1" hangingPunct="1">
              <a:buFont typeface="Arial" panose="020B0604020202020204" pitchFamily="34" charset="0"/>
              <a:buChar char="•"/>
            </a:pPr>
            <a:r>
              <a:rPr lang="en-US" altLang="en-US" sz="2100" dirty="0">
                <a:solidFill>
                  <a:schemeClr val="tx1">
                    <a:lumMod val="75000"/>
                    <a:lumOff val="25000"/>
                  </a:schemeClr>
                </a:solidFill>
              </a:rPr>
              <a:t>Variety of intervention approaches:</a:t>
            </a:r>
          </a:p>
          <a:p>
            <a:pPr marL="342891" lvl="1" indent="0"/>
            <a:r>
              <a:rPr lang="en-US" altLang="en-US" sz="1500" dirty="0">
                <a:solidFill>
                  <a:schemeClr val="tx1">
                    <a:lumMod val="75000"/>
                    <a:lumOff val="25000"/>
                  </a:schemeClr>
                </a:solidFill>
                <a:ea typeface="MS PGothic" panose="020B0600070205080204" pitchFamily="34" charset="-128"/>
              </a:rPr>
              <a:t>     </a:t>
            </a:r>
            <a:r>
              <a:rPr lang="en-US" altLang="en-US" sz="1800" dirty="0">
                <a:solidFill>
                  <a:schemeClr val="tx1">
                    <a:lumMod val="75000"/>
                    <a:lumOff val="25000"/>
                  </a:schemeClr>
                </a:solidFill>
                <a:ea typeface="MS PGothic" panose="020B0600070205080204" pitchFamily="34" charset="-128"/>
              </a:rPr>
              <a:t>Psychoeducation</a:t>
            </a:r>
          </a:p>
          <a:p>
            <a:pPr marL="342891" lvl="1" indent="0"/>
            <a:r>
              <a:rPr lang="en-US" altLang="en-US" sz="1800" dirty="0">
                <a:solidFill>
                  <a:schemeClr val="tx1">
                    <a:lumMod val="75000"/>
                    <a:lumOff val="25000"/>
                  </a:schemeClr>
                </a:solidFill>
                <a:ea typeface="MS PGothic" panose="020B0600070205080204" pitchFamily="34" charset="-128"/>
              </a:rPr>
              <a:t>    Crisis response planning</a:t>
            </a:r>
          </a:p>
          <a:p>
            <a:pPr marL="342891" lvl="1" indent="0"/>
            <a:r>
              <a:rPr lang="en-US" altLang="en-US" sz="1800" dirty="0">
                <a:solidFill>
                  <a:schemeClr val="tx1">
                    <a:lumMod val="75000"/>
                    <a:lumOff val="25000"/>
                  </a:schemeClr>
                </a:solidFill>
                <a:ea typeface="MS PGothic" panose="020B0600070205080204" pitchFamily="34" charset="-128"/>
              </a:rPr>
              <a:t>    Cognitive behavior therapy</a:t>
            </a:r>
          </a:p>
          <a:p>
            <a:pPr marL="342891" lvl="1" indent="0"/>
            <a:r>
              <a:rPr lang="en-US" altLang="en-US" sz="1800" dirty="0">
                <a:solidFill>
                  <a:schemeClr val="tx1">
                    <a:lumMod val="75000"/>
                    <a:lumOff val="25000"/>
                  </a:schemeClr>
                </a:solidFill>
                <a:ea typeface="MS PGothic" panose="020B0600070205080204" pitchFamily="34" charset="-128"/>
              </a:rPr>
              <a:t>    Motivational interviewing/treatment engagement</a:t>
            </a:r>
          </a:p>
          <a:p>
            <a:pPr marL="342891" lvl="1" indent="0"/>
            <a:r>
              <a:rPr lang="en-US" altLang="en-US" sz="1800" dirty="0">
                <a:solidFill>
                  <a:schemeClr val="tx1">
                    <a:lumMod val="75000"/>
                    <a:lumOff val="25000"/>
                  </a:schemeClr>
                </a:solidFill>
                <a:ea typeface="MS PGothic" panose="020B0600070205080204" pitchFamily="34" charset="-128"/>
              </a:rPr>
              <a:t>    Outreach follow-up:  Letters, postcards, phone calls</a:t>
            </a:r>
          </a:p>
          <a:p>
            <a:pPr marL="342891" lvl="1" indent="0">
              <a:buNone/>
            </a:pPr>
            <a:endParaRPr lang="en-US" altLang="en-US" sz="1500" dirty="0">
              <a:ea typeface="MS PGothic" panose="020B0600070205080204" pitchFamily="34" charset="-128"/>
            </a:endParaRPr>
          </a:p>
        </p:txBody>
      </p:sp>
    </p:spTree>
    <p:extLst>
      <p:ext uri="{BB962C8B-B14F-4D97-AF65-F5344CB8AC3E}">
        <p14:creationId xmlns:p14="http://schemas.microsoft.com/office/powerpoint/2010/main" val="243436846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19100" y="685800"/>
            <a:ext cx="8305800" cy="857251"/>
          </a:xfrm>
        </p:spPr>
        <p:txBody>
          <a:bodyPr>
            <a:normAutofit/>
          </a:bodyPr>
          <a:lstStyle/>
          <a:p>
            <a:pPr>
              <a:defRPr/>
            </a:pPr>
            <a:r>
              <a:rPr lang="en-US" dirty="0">
                <a:solidFill>
                  <a:schemeClr val="tx1">
                    <a:lumMod val="75000"/>
                    <a:lumOff val="25000"/>
                  </a:schemeClr>
                </a:solidFill>
              </a:rPr>
              <a:t>Rationale for Brief Interventions</a:t>
            </a:r>
          </a:p>
        </p:txBody>
      </p:sp>
      <p:sp>
        <p:nvSpPr>
          <p:cNvPr id="320515" name="Rectangle 3"/>
          <p:cNvSpPr>
            <a:spLocks noGrp="1" noChangeArrowheads="1"/>
          </p:cNvSpPr>
          <p:nvPr>
            <p:ph idx="1"/>
          </p:nvPr>
        </p:nvSpPr>
        <p:spPr>
          <a:xfrm>
            <a:off x="762000" y="1543050"/>
            <a:ext cx="7620000" cy="4095749"/>
          </a:xfrm>
        </p:spPr>
        <p:txBody>
          <a:bodyPr rtlCol="0">
            <a:noAutofit/>
          </a:bodyPr>
          <a:lstStyle/>
          <a:p>
            <a:pPr marL="0" indent="0">
              <a:spcBef>
                <a:spcPts val="0"/>
              </a:spcBef>
              <a:spcAft>
                <a:spcPts val="900"/>
              </a:spcAft>
              <a:buNone/>
              <a:defRPr/>
            </a:pPr>
            <a:r>
              <a:rPr lang="en-US" sz="2800" dirty="0">
                <a:solidFill>
                  <a:schemeClr val="tx1">
                    <a:lumMod val="75000"/>
                    <a:lumOff val="25000"/>
                  </a:schemeClr>
                </a:solidFill>
              </a:rPr>
              <a:t>Crisis contact may be the ONLY contact the suicidal individual has with the mental health system</a:t>
            </a:r>
          </a:p>
          <a:p>
            <a:pPr marL="288029" lvl="1" indent="-137157">
              <a:spcBef>
                <a:spcPts val="0"/>
              </a:spcBef>
              <a:spcAft>
                <a:spcPts val="900"/>
              </a:spcAft>
              <a:defRPr/>
            </a:pPr>
            <a:r>
              <a:rPr lang="en-US" sz="2400" dirty="0">
                <a:solidFill>
                  <a:schemeClr val="tx1">
                    <a:lumMod val="75000"/>
                    <a:lumOff val="25000"/>
                  </a:schemeClr>
                </a:solidFill>
              </a:rPr>
              <a:t>Suicidal patients are very difficult to engage in treatment. </a:t>
            </a:r>
            <a:r>
              <a:rPr lang="en-US" sz="1200" dirty="0">
                <a:solidFill>
                  <a:schemeClr val="tx1">
                    <a:lumMod val="75000"/>
                    <a:lumOff val="25000"/>
                  </a:schemeClr>
                </a:solidFill>
              </a:rPr>
              <a:t>Rudd et al. (1996) </a:t>
            </a:r>
          </a:p>
          <a:p>
            <a:pPr marL="288029" lvl="1" indent="-137157">
              <a:spcBef>
                <a:spcPts val="0"/>
              </a:spcBef>
              <a:spcAft>
                <a:spcPts val="900"/>
              </a:spcAft>
              <a:defRPr/>
            </a:pPr>
            <a:r>
              <a:rPr lang="en-US" sz="2400" dirty="0">
                <a:solidFill>
                  <a:schemeClr val="tx1">
                    <a:lumMod val="75000"/>
                    <a:lumOff val="25000"/>
                  </a:schemeClr>
                </a:solidFill>
              </a:rPr>
              <a:t>Up to </a:t>
            </a:r>
            <a:r>
              <a:rPr lang="en-US" sz="2400" dirty="0">
                <a:solidFill>
                  <a:schemeClr val="accent1">
                    <a:lumMod val="75000"/>
                  </a:schemeClr>
                </a:solidFill>
              </a:rPr>
              <a:t>60% of suicide attempters do not even attend more than one week of treatment </a:t>
            </a:r>
            <a:r>
              <a:rPr lang="en-US" sz="2400" dirty="0">
                <a:solidFill>
                  <a:schemeClr val="tx1">
                    <a:lumMod val="75000"/>
                    <a:lumOff val="25000"/>
                  </a:schemeClr>
                </a:solidFill>
              </a:rPr>
              <a:t>post-discharge from the ED </a:t>
            </a:r>
            <a:r>
              <a:rPr lang="en-US" sz="1200" dirty="0">
                <a:solidFill>
                  <a:schemeClr val="tx1">
                    <a:lumMod val="75000"/>
                    <a:lumOff val="25000"/>
                  </a:schemeClr>
                </a:solidFill>
              </a:rPr>
              <a:t>(O’Brien et al., 1987; </a:t>
            </a:r>
            <a:r>
              <a:rPr lang="en-US" sz="1200" dirty="0" err="1">
                <a:solidFill>
                  <a:schemeClr val="tx1">
                    <a:lumMod val="75000"/>
                    <a:lumOff val="25000"/>
                  </a:schemeClr>
                </a:solidFill>
              </a:rPr>
              <a:t>Granboulan</a:t>
            </a:r>
            <a:r>
              <a:rPr lang="en-US" sz="1200" dirty="0">
                <a:solidFill>
                  <a:schemeClr val="tx1">
                    <a:lumMod val="75000"/>
                    <a:lumOff val="25000"/>
                  </a:schemeClr>
                </a:solidFill>
              </a:rPr>
              <a:t>, et al., 2001; King et al., 1997;  </a:t>
            </a:r>
            <a:r>
              <a:rPr lang="en-US" sz="1200" dirty="0" err="1">
                <a:solidFill>
                  <a:schemeClr val="tx1">
                    <a:lumMod val="75000"/>
                    <a:lumOff val="25000"/>
                  </a:schemeClr>
                </a:solidFill>
              </a:rPr>
              <a:t>Piacentini</a:t>
            </a:r>
            <a:r>
              <a:rPr lang="en-US" sz="1200" dirty="0">
                <a:solidFill>
                  <a:schemeClr val="tx1">
                    <a:lumMod val="75000"/>
                    <a:lumOff val="25000"/>
                  </a:schemeClr>
                </a:solidFill>
              </a:rPr>
              <a:t> et al.,1995; </a:t>
            </a:r>
            <a:r>
              <a:rPr lang="en-US" sz="1200" dirty="0" err="1">
                <a:solidFill>
                  <a:schemeClr val="tx1">
                    <a:lumMod val="75000"/>
                    <a:lumOff val="25000"/>
                  </a:schemeClr>
                </a:solidFill>
              </a:rPr>
              <a:t>Trautman</a:t>
            </a:r>
            <a:r>
              <a:rPr lang="en-US" sz="1200" dirty="0">
                <a:solidFill>
                  <a:schemeClr val="tx1">
                    <a:lumMod val="75000"/>
                    <a:lumOff val="25000"/>
                  </a:schemeClr>
                </a:solidFill>
              </a:rPr>
              <a:t> et al., 1993;  </a:t>
            </a:r>
            <a:r>
              <a:rPr lang="en-US" sz="1200" dirty="0" err="1">
                <a:solidFill>
                  <a:schemeClr val="tx1">
                    <a:lumMod val="75000"/>
                    <a:lumOff val="25000"/>
                  </a:schemeClr>
                </a:solidFill>
              </a:rPr>
              <a:t>Spirito</a:t>
            </a:r>
            <a:r>
              <a:rPr lang="en-US" sz="1200" dirty="0">
                <a:solidFill>
                  <a:schemeClr val="tx1">
                    <a:lumMod val="75000"/>
                    <a:lumOff val="25000"/>
                  </a:schemeClr>
                </a:solidFill>
              </a:rPr>
              <a:t> et al., 1989; Taylor &amp; </a:t>
            </a:r>
            <a:r>
              <a:rPr lang="en-US" sz="1200" dirty="0" err="1">
                <a:solidFill>
                  <a:schemeClr val="tx1">
                    <a:lumMod val="75000"/>
                    <a:lumOff val="25000"/>
                  </a:schemeClr>
                </a:solidFill>
              </a:rPr>
              <a:t>Stansfield</a:t>
            </a:r>
            <a:r>
              <a:rPr lang="en-US" sz="1200" dirty="0">
                <a:solidFill>
                  <a:schemeClr val="tx1">
                    <a:lumMod val="75000"/>
                    <a:lumOff val="25000"/>
                  </a:schemeClr>
                </a:solidFill>
              </a:rPr>
              <a:t>, 1984; </a:t>
            </a:r>
            <a:r>
              <a:rPr lang="en-US" sz="1200" dirty="0" err="1">
                <a:solidFill>
                  <a:schemeClr val="tx1">
                    <a:lumMod val="75000"/>
                    <a:lumOff val="25000"/>
                  </a:schemeClr>
                </a:solidFill>
              </a:rPr>
              <a:t>Kurz</a:t>
            </a:r>
            <a:r>
              <a:rPr lang="en-US" sz="1200" dirty="0">
                <a:solidFill>
                  <a:schemeClr val="tx1">
                    <a:lumMod val="75000"/>
                    <a:lumOff val="25000"/>
                  </a:schemeClr>
                </a:solidFill>
              </a:rPr>
              <a:t> &amp; </a:t>
            </a:r>
            <a:r>
              <a:rPr lang="en-US" sz="1200" dirty="0" err="1">
                <a:solidFill>
                  <a:schemeClr val="tx1">
                    <a:lumMod val="75000"/>
                    <a:lumOff val="25000"/>
                  </a:schemeClr>
                </a:solidFill>
              </a:rPr>
              <a:t>Moller</a:t>
            </a:r>
            <a:r>
              <a:rPr lang="en-US" sz="1200" dirty="0">
                <a:solidFill>
                  <a:schemeClr val="tx1">
                    <a:lumMod val="75000"/>
                    <a:lumOff val="25000"/>
                  </a:schemeClr>
                </a:solidFill>
              </a:rPr>
              <a:t>, 1984; </a:t>
            </a:r>
            <a:r>
              <a:rPr lang="en-US" sz="1200" dirty="0" err="1">
                <a:solidFill>
                  <a:schemeClr val="tx1">
                    <a:lumMod val="75000"/>
                    <a:lumOff val="25000"/>
                  </a:schemeClr>
                </a:solidFill>
              </a:rPr>
              <a:t>Litt</a:t>
            </a:r>
            <a:r>
              <a:rPr lang="en-US" sz="1200" dirty="0">
                <a:solidFill>
                  <a:schemeClr val="tx1">
                    <a:lumMod val="75000"/>
                    <a:lumOff val="25000"/>
                  </a:schemeClr>
                </a:solidFill>
              </a:rPr>
              <a:t> et al., 1983).</a:t>
            </a:r>
            <a:r>
              <a:rPr lang="en-US" sz="2000" dirty="0">
                <a:solidFill>
                  <a:schemeClr val="tx1">
                    <a:lumMod val="75000"/>
                    <a:lumOff val="25000"/>
                  </a:schemeClr>
                </a:solidFill>
              </a:rPr>
              <a:t> </a:t>
            </a:r>
          </a:p>
          <a:p>
            <a:pPr marL="288029" lvl="1" indent="-137157">
              <a:spcBef>
                <a:spcPts val="0"/>
              </a:spcBef>
              <a:spcAft>
                <a:spcPts val="900"/>
              </a:spcAft>
              <a:defRPr/>
            </a:pPr>
            <a:r>
              <a:rPr lang="en-US" sz="2400" dirty="0">
                <a:solidFill>
                  <a:schemeClr val="tx1">
                    <a:lumMod val="75000"/>
                    <a:lumOff val="25000"/>
                  </a:schemeClr>
                </a:solidFill>
              </a:rPr>
              <a:t>After a year, 73% of attempters will no longer be in any treatment </a:t>
            </a:r>
            <a:r>
              <a:rPr lang="en-US" sz="1200" dirty="0">
                <a:solidFill>
                  <a:schemeClr val="tx1">
                    <a:lumMod val="75000"/>
                    <a:lumOff val="25000"/>
                  </a:schemeClr>
                </a:solidFill>
              </a:rPr>
              <a:t>(</a:t>
            </a:r>
            <a:r>
              <a:rPr lang="en-US" sz="1200" dirty="0" err="1">
                <a:solidFill>
                  <a:schemeClr val="tx1">
                    <a:lumMod val="75000"/>
                    <a:lumOff val="25000"/>
                  </a:schemeClr>
                </a:solidFill>
              </a:rPr>
              <a:t>Krulee</a:t>
            </a:r>
            <a:r>
              <a:rPr lang="en-US" sz="1200" dirty="0">
                <a:solidFill>
                  <a:schemeClr val="tx1">
                    <a:lumMod val="75000"/>
                    <a:lumOff val="25000"/>
                  </a:schemeClr>
                </a:solidFill>
              </a:rPr>
              <a:t> &amp; Hales 1988)  </a:t>
            </a:r>
          </a:p>
        </p:txBody>
      </p:sp>
    </p:spTree>
    <p:extLst>
      <p:ext uri="{BB962C8B-B14F-4D97-AF65-F5344CB8AC3E}">
        <p14:creationId xmlns:p14="http://schemas.microsoft.com/office/powerpoint/2010/main" val="371426257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10491" y="685801"/>
            <a:ext cx="7543800" cy="1088231"/>
          </a:xfrm>
        </p:spPr>
        <p:txBody>
          <a:bodyPr>
            <a:normAutofit/>
          </a:bodyPr>
          <a:lstStyle/>
          <a:p>
            <a:pPr>
              <a:defRPr/>
            </a:pPr>
            <a:r>
              <a:rPr lang="en-US" dirty="0">
                <a:solidFill>
                  <a:schemeClr val="tx1">
                    <a:lumMod val="75000"/>
                    <a:lumOff val="25000"/>
                  </a:schemeClr>
                </a:solidFill>
              </a:rPr>
              <a:t>Rationale for Brief Interventions</a:t>
            </a:r>
          </a:p>
        </p:txBody>
      </p:sp>
      <p:sp>
        <p:nvSpPr>
          <p:cNvPr id="320515" name="Rectangle 3"/>
          <p:cNvSpPr>
            <a:spLocks noGrp="1" noChangeArrowheads="1"/>
          </p:cNvSpPr>
          <p:nvPr>
            <p:ph idx="1"/>
          </p:nvPr>
        </p:nvSpPr>
        <p:spPr>
          <a:xfrm>
            <a:off x="838200" y="1701800"/>
            <a:ext cx="7620000" cy="4165600"/>
          </a:xfrm>
        </p:spPr>
        <p:txBody>
          <a:bodyPr rtlCol="0">
            <a:noAutofit/>
          </a:bodyPr>
          <a:lstStyle/>
          <a:p>
            <a:pPr marL="400050" lvl="1" indent="0">
              <a:lnSpc>
                <a:spcPct val="120000"/>
              </a:lnSpc>
              <a:spcBef>
                <a:spcPts val="0"/>
              </a:spcBef>
              <a:spcAft>
                <a:spcPts val="451"/>
              </a:spcAft>
              <a:buNone/>
              <a:defRPr/>
            </a:pPr>
            <a:r>
              <a:rPr lang="en-US" sz="2400" dirty="0">
                <a:solidFill>
                  <a:schemeClr val="tx1">
                    <a:lumMod val="75000"/>
                    <a:lumOff val="25000"/>
                  </a:schemeClr>
                </a:solidFill>
              </a:rPr>
              <a:t>Ongoing outpatient treatment is not for everyone</a:t>
            </a:r>
          </a:p>
          <a:p>
            <a:pPr marL="688079" lvl="2" indent="-137157">
              <a:lnSpc>
                <a:spcPct val="120000"/>
              </a:lnSpc>
              <a:spcBef>
                <a:spcPts val="0"/>
              </a:spcBef>
              <a:spcAft>
                <a:spcPts val="451"/>
              </a:spcAft>
              <a:buFont typeface="Wingdings" pitchFamily="2" charset="2"/>
              <a:buChar char="§"/>
              <a:defRPr/>
            </a:pPr>
            <a:r>
              <a:rPr lang="en-US" sz="1800" dirty="0">
                <a:solidFill>
                  <a:schemeClr val="tx1">
                    <a:lumMod val="75000"/>
                    <a:lumOff val="25000"/>
                  </a:schemeClr>
                </a:solidFill>
              </a:rPr>
              <a:t>Men and certain cultures - </a:t>
            </a:r>
            <a:r>
              <a:rPr lang="en-US" sz="1800" dirty="0">
                <a:solidFill>
                  <a:schemeClr val="accent1">
                    <a:lumMod val="75000"/>
                  </a:schemeClr>
                </a:solidFill>
              </a:rPr>
              <a:t>Stigma</a:t>
            </a:r>
          </a:p>
          <a:p>
            <a:pPr marL="688079" lvl="2" indent="-137157">
              <a:lnSpc>
                <a:spcPct val="120000"/>
              </a:lnSpc>
              <a:spcBef>
                <a:spcPts val="0"/>
              </a:spcBef>
              <a:spcAft>
                <a:spcPts val="451"/>
              </a:spcAft>
              <a:buFont typeface="Wingdings" pitchFamily="2" charset="2"/>
              <a:buChar char="§"/>
              <a:defRPr/>
            </a:pPr>
            <a:r>
              <a:rPr lang="en-US" sz="1800" dirty="0">
                <a:solidFill>
                  <a:schemeClr val="tx1">
                    <a:lumMod val="75000"/>
                    <a:lumOff val="25000"/>
                  </a:schemeClr>
                </a:solidFill>
              </a:rPr>
              <a:t>Individuals with Borderline Personality Disorder are at high risk for suicide and suicide attempts, also difficult to engage and maintain in treatment</a:t>
            </a:r>
          </a:p>
          <a:p>
            <a:pPr marL="688079" lvl="2" indent="-137157">
              <a:lnSpc>
                <a:spcPct val="120000"/>
              </a:lnSpc>
              <a:spcBef>
                <a:spcPts val="0"/>
              </a:spcBef>
              <a:spcAft>
                <a:spcPts val="451"/>
              </a:spcAft>
              <a:buFont typeface="Wingdings" pitchFamily="2" charset="2"/>
              <a:buChar char="§"/>
              <a:defRPr/>
            </a:pPr>
            <a:r>
              <a:rPr lang="en-US" sz="1800" dirty="0">
                <a:solidFill>
                  <a:schemeClr val="tx1">
                    <a:lumMod val="75000"/>
                    <a:lumOff val="25000"/>
                  </a:schemeClr>
                </a:solidFill>
              </a:rPr>
              <a:t>Adolescents tend to have attitudes that are inconsistent with long term therapy:</a:t>
            </a:r>
          </a:p>
          <a:p>
            <a:pPr marL="882385" lvl="3" indent="-137157">
              <a:lnSpc>
                <a:spcPct val="120000"/>
              </a:lnSpc>
              <a:spcBef>
                <a:spcPts val="0"/>
              </a:spcBef>
              <a:spcAft>
                <a:spcPts val="451"/>
              </a:spcAft>
              <a:buClr>
                <a:srgbClr val="00B0F0"/>
              </a:buClr>
              <a:buFont typeface="Wingdings" panose="05000000000000000000" pitchFamily="2" charset="2"/>
              <a:buChar char="§"/>
              <a:defRPr/>
            </a:pPr>
            <a:r>
              <a:rPr lang="en-US" sz="1400" dirty="0">
                <a:solidFill>
                  <a:schemeClr val="tx1">
                    <a:lumMod val="75000"/>
                    <a:lumOff val="25000"/>
                  </a:schemeClr>
                </a:solidFill>
              </a:rPr>
              <a:t>“The past is the past. It won’t reoccur.”</a:t>
            </a:r>
          </a:p>
          <a:p>
            <a:pPr marL="882385" lvl="3" indent="-137157">
              <a:lnSpc>
                <a:spcPct val="120000"/>
              </a:lnSpc>
              <a:spcBef>
                <a:spcPts val="0"/>
              </a:spcBef>
              <a:spcAft>
                <a:spcPts val="451"/>
              </a:spcAft>
              <a:buClr>
                <a:srgbClr val="00B0F0"/>
              </a:buClr>
              <a:buFont typeface="Wingdings" panose="05000000000000000000" pitchFamily="2" charset="2"/>
              <a:buChar char="§"/>
              <a:defRPr/>
            </a:pPr>
            <a:r>
              <a:rPr lang="en-US" sz="1400" dirty="0">
                <a:solidFill>
                  <a:schemeClr val="tx1">
                    <a:lumMod val="75000"/>
                    <a:lumOff val="25000"/>
                  </a:schemeClr>
                </a:solidFill>
              </a:rPr>
              <a:t>When mood improves, it’s hard for them to imagine that it could worsen again. </a:t>
            </a:r>
          </a:p>
          <a:p>
            <a:pPr marL="688079" lvl="2" indent="-137157">
              <a:lnSpc>
                <a:spcPct val="120000"/>
              </a:lnSpc>
              <a:spcBef>
                <a:spcPts val="0"/>
              </a:spcBef>
              <a:spcAft>
                <a:spcPts val="451"/>
              </a:spcAft>
              <a:buFont typeface="Wingdings" pitchFamily="2" charset="2"/>
              <a:buChar char="§"/>
              <a:defRPr/>
            </a:pPr>
            <a:r>
              <a:rPr lang="en-US" sz="1800" dirty="0">
                <a:solidFill>
                  <a:schemeClr val="accent1">
                    <a:lumMod val="75000"/>
                  </a:schemeClr>
                </a:solidFill>
              </a:rPr>
              <a:t>Treatment may be unavailable during most high risk time or not at all (waitlist, rural)</a:t>
            </a:r>
          </a:p>
        </p:txBody>
      </p:sp>
    </p:spTree>
    <p:extLst>
      <p:ext uri="{BB962C8B-B14F-4D97-AF65-F5344CB8AC3E}">
        <p14:creationId xmlns:p14="http://schemas.microsoft.com/office/powerpoint/2010/main" val="167974442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457200" y="889000"/>
            <a:ext cx="8229600" cy="857251"/>
          </a:xfrm>
        </p:spPr>
        <p:txBody>
          <a:bodyPr>
            <a:normAutofit/>
          </a:bodyPr>
          <a:lstStyle/>
          <a:p>
            <a:pPr>
              <a:defRPr/>
            </a:pPr>
            <a:r>
              <a:rPr lang="en-US" dirty="0">
                <a:solidFill>
                  <a:schemeClr val="tx1">
                    <a:lumMod val="75000"/>
                    <a:lumOff val="25000"/>
                  </a:schemeClr>
                </a:solidFill>
              </a:rPr>
              <a:t>Typical Strategy for Crisis Intervention</a:t>
            </a:r>
          </a:p>
        </p:txBody>
      </p:sp>
      <p:sp>
        <p:nvSpPr>
          <p:cNvPr id="201731" name="Rectangle 3"/>
          <p:cNvSpPr>
            <a:spLocks noGrp="1" noChangeArrowheads="1"/>
          </p:cNvSpPr>
          <p:nvPr>
            <p:ph idx="1"/>
          </p:nvPr>
        </p:nvSpPr>
        <p:spPr>
          <a:xfrm>
            <a:off x="533400" y="2006601"/>
            <a:ext cx="8077200" cy="3398044"/>
          </a:xfrm>
        </p:spPr>
        <p:txBody>
          <a:bodyPr rtlCol="0">
            <a:normAutofit/>
          </a:bodyPr>
          <a:lstStyle/>
          <a:p>
            <a:pPr marL="68578" indent="-68578">
              <a:defRPr/>
            </a:pPr>
            <a:r>
              <a:rPr lang="en-US" sz="3000" dirty="0">
                <a:solidFill>
                  <a:schemeClr val="tx1">
                    <a:lumMod val="75000"/>
                    <a:lumOff val="25000"/>
                  </a:schemeClr>
                </a:solidFill>
              </a:rPr>
              <a:t>Assess imminent danger</a:t>
            </a:r>
          </a:p>
          <a:p>
            <a:pPr marL="68578" indent="-68578">
              <a:defRPr/>
            </a:pPr>
            <a:r>
              <a:rPr lang="en-US" sz="3000" dirty="0">
                <a:solidFill>
                  <a:schemeClr val="tx1">
                    <a:lumMod val="75000"/>
                    <a:lumOff val="25000"/>
                  </a:schemeClr>
                </a:solidFill>
              </a:rPr>
              <a:t>Refer for treatment </a:t>
            </a:r>
          </a:p>
          <a:p>
            <a:pPr marL="0" indent="0">
              <a:buNone/>
              <a:defRPr/>
            </a:pPr>
            <a:endParaRPr lang="en-US" sz="2100" dirty="0">
              <a:solidFill>
                <a:schemeClr val="tx1">
                  <a:lumMod val="75000"/>
                  <a:lumOff val="25000"/>
                </a:schemeClr>
              </a:solidFill>
            </a:endParaRPr>
          </a:p>
          <a:p>
            <a:pPr marL="0" indent="0">
              <a:buNone/>
              <a:defRPr/>
            </a:pPr>
            <a:r>
              <a:rPr lang="en-US" sz="2100" dirty="0">
                <a:solidFill>
                  <a:schemeClr val="tx1">
                    <a:lumMod val="75000"/>
                    <a:lumOff val="25000"/>
                  </a:schemeClr>
                </a:solidFill>
              </a:rPr>
              <a:t>But, given the limited success of ED referrals, alternative strategies that include immediate intervention ought to be considered and may be able to increase its </a:t>
            </a:r>
            <a:r>
              <a:rPr lang="ja-JP" altLang="en-US" sz="2100" dirty="0">
                <a:solidFill>
                  <a:schemeClr val="tx1">
                    <a:lumMod val="75000"/>
                    <a:lumOff val="25000"/>
                  </a:schemeClr>
                </a:solidFill>
              </a:rPr>
              <a:t>“</a:t>
            </a:r>
            <a:r>
              <a:rPr lang="en-US" altLang="ja-JP" sz="2100" dirty="0">
                <a:solidFill>
                  <a:schemeClr val="tx1">
                    <a:lumMod val="75000"/>
                    <a:lumOff val="25000"/>
                  </a:schemeClr>
                </a:solidFill>
              </a:rPr>
              <a:t>therapeutic</a:t>
            </a:r>
            <a:r>
              <a:rPr lang="ja-JP" altLang="en-US" sz="2100" dirty="0">
                <a:solidFill>
                  <a:schemeClr val="tx1">
                    <a:lumMod val="75000"/>
                    <a:lumOff val="25000"/>
                  </a:schemeClr>
                </a:solidFill>
              </a:rPr>
              <a:t>”</a:t>
            </a:r>
            <a:r>
              <a:rPr lang="en-US" altLang="ja-JP" sz="2100" dirty="0">
                <a:solidFill>
                  <a:schemeClr val="tx1">
                    <a:lumMod val="75000"/>
                    <a:lumOff val="25000"/>
                  </a:schemeClr>
                </a:solidFill>
              </a:rPr>
              <a:t> capacity</a:t>
            </a:r>
            <a:endParaRPr lang="en-US" sz="2100" dirty="0">
              <a:solidFill>
                <a:schemeClr val="tx1">
                  <a:lumMod val="75000"/>
                  <a:lumOff val="25000"/>
                </a:schemeClr>
              </a:solidFill>
            </a:endParaRPr>
          </a:p>
        </p:txBody>
      </p:sp>
    </p:spTree>
    <p:extLst>
      <p:ext uri="{BB962C8B-B14F-4D97-AF65-F5344CB8AC3E}">
        <p14:creationId xmlns:p14="http://schemas.microsoft.com/office/powerpoint/2010/main" val="6914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a:extLst>
              <a:ext uri="{FF2B5EF4-FFF2-40B4-BE49-F238E27FC236}">
                <a16:creationId xmlns:a16="http://schemas.microsoft.com/office/drawing/2014/main" id="{A121D3F0-16A0-415C-86DD-05CFE40C1C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3601" t="39400" r="41026" b="26906"/>
          <a:stretch>
            <a:fillRect/>
          </a:stretch>
        </p:blipFill>
        <p:spPr bwMode="auto">
          <a:xfrm>
            <a:off x="5118211" y="3263868"/>
            <a:ext cx="4044323" cy="3229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198100" y="187030"/>
            <a:ext cx="8837902" cy="860425"/>
          </a:xfrm>
        </p:spPr>
        <p:txBody>
          <a:bodyPr>
            <a:normAutofit fontScale="90000"/>
          </a:bodyPr>
          <a:lstStyle/>
          <a:p>
            <a:r>
              <a:rPr lang="en-US" sz="4000" b="1" dirty="0">
                <a:solidFill>
                  <a:schemeClr val="accent1">
                    <a:lumMod val="75000"/>
                  </a:schemeClr>
                </a:solidFill>
                <a:effectLst/>
                <a:cs typeface="Arial" panose="020B0604020202020204" pitchFamily="34" charset="0"/>
              </a:rPr>
              <a:t>Suicide in Oregon</a:t>
            </a:r>
            <a:br>
              <a:rPr lang="en-US" sz="4000" b="1" dirty="0">
                <a:solidFill>
                  <a:schemeClr val="accent1">
                    <a:lumMod val="75000"/>
                  </a:schemeClr>
                </a:solidFill>
                <a:effectLst/>
                <a:cs typeface="Arial" panose="020B0604020202020204" pitchFamily="34" charset="0"/>
              </a:rPr>
            </a:br>
            <a:r>
              <a:rPr lang="en-US" sz="2000" b="1" dirty="0">
                <a:solidFill>
                  <a:schemeClr val="accent1">
                    <a:lumMod val="75000"/>
                  </a:schemeClr>
                </a:solidFill>
                <a:cs typeface="Arial" panose="020B0604020202020204" pitchFamily="34" charset="0"/>
              </a:rPr>
              <a:t>Access OHA Data Dashboard and Suicide Map Tool at: </a:t>
            </a:r>
            <a:r>
              <a:rPr lang="en-US" sz="2000" b="1" dirty="0">
                <a:solidFill>
                  <a:schemeClr val="accent1">
                    <a:lumMod val="75000"/>
                  </a:schemeClr>
                </a:solidFill>
                <a:cs typeface="Arial" panose="020B0604020202020204" pitchFamily="34" charset="0"/>
                <a:hlinkClick r:id="rId4"/>
              </a:rPr>
              <a:t>http://www.oregon.gov/oha/PH/DiseasesConditions/InjuryFatalityData/Pages/index.aspx</a:t>
            </a:r>
            <a:r>
              <a:rPr lang="en-US" sz="2000" b="1" dirty="0">
                <a:solidFill>
                  <a:schemeClr val="accent1">
                    <a:lumMod val="75000"/>
                  </a:schemeClr>
                </a:solidFill>
                <a:cs typeface="Arial" panose="020B0604020202020204" pitchFamily="34" charset="0"/>
              </a:rPr>
              <a:t> </a:t>
            </a:r>
            <a:endParaRPr lang="en-US" sz="4000" b="1" dirty="0">
              <a:solidFill>
                <a:schemeClr val="accent1">
                  <a:lumMod val="75000"/>
                </a:schemeClr>
              </a:solidFill>
              <a:effectLst/>
              <a:cs typeface="Arial" panose="020B0604020202020204" pitchFamily="34" charset="0"/>
            </a:endParaRPr>
          </a:p>
        </p:txBody>
      </p:sp>
      <p:sp>
        <p:nvSpPr>
          <p:cNvPr id="2" name="Subtitle 1"/>
          <p:cNvSpPr>
            <a:spLocks noGrp="1"/>
          </p:cNvSpPr>
          <p:nvPr>
            <p:ph type="subTitle" idx="1"/>
          </p:nvPr>
        </p:nvSpPr>
        <p:spPr>
          <a:xfrm>
            <a:off x="232347" y="1324756"/>
            <a:ext cx="8803655" cy="2713844"/>
          </a:xfrm>
        </p:spPr>
        <p:txBody>
          <a:bodyPr>
            <a:normAutofit/>
          </a:bodyPr>
          <a:lstStyle/>
          <a:p>
            <a:pPr marL="285750" indent="-285750" algn="l">
              <a:buFont typeface="Arial" panose="020B0604020202020204" pitchFamily="34" charset="0"/>
              <a:buChar char="•"/>
            </a:pPr>
            <a:r>
              <a:rPr lang="en-US" sz="1800" dirty="0">
                <a:solidFill>
                  <a:schemeClr val="accent1">
                    <a:lumMod val="75000"/>
                  </a:schemeClr>
                </a:solidFill>
              </a:rPr>
              <a:t>In 2016, 771 Oregon residents died by suicide. </a:t>
            </a:r>
          </a:p>
          <a:p>
            <a:pPr marL="285750" indent="-285750" algn="l">
              <a:buFont typeface="Arial" panose="020B0604020202020204" pitchFamily="34" charset="0"/>
              <a:buChar char="•"/>
            </a:pPr>
            <a:r>
              <a:rPr lang="en-US" sz="1800" dirty="0">
                <a:solidFill>
                  <a:schemeClr val="accent1">
                    <a:lumMod val="75000"/>
                  </a:schemeClr>
                </a:solidFill>
              </a:rPr>
              <a:t>98 of these suicides occurred among Oregon youth aged 10-24. </a:t>
            </a:r>
          </a:p>
          <a:p>
            <a:pPr marL="285750" indent="-285750" algn="l">
              <a:buFont typeface="Arial" panose="020B0604020202020204" pitchFamily="34" charset="0"/>
              <a:buChar char="•"/>
            </a:pPr>
            <a:r>
              <a:rPr lang="en-US" sz="1800" dirty="0">
                <a:solidFill>
                  <a:schemeClr val="accent1">
                    <a:lumMod val="75000"/>
                  </a:schemeClr>
                </a:solidFill>
              </a:rPr>
              <a:t>Suicide is the 2</a:t>
            </a:r>
            <a:r>
              <a:rPr lang="en-US" sz="1800" baseline="30000" dirty="0">
                <a:solidFill>
                  <a:schemeClr val="accent1">
                    <a:lumMod val="75000"/>
                  </a:schemeClr>
                </a:solidFill>
              </a:rPr>
              <a:t>nd</a:t>
            </a:r>
            <a:r>
              <a:rPr lang="en-US" sz="1800" dirty="0">
                <a:solidFill>
                  <a:schemeClr val="accent1">
                    <a:lumMod val="75000"/>
                  </a:schemeClr>
                </a:solidFill>
              </a:rPr>
              <a:t> leading cause of death among Oregonians aged 10-24 years and has been rising since 2011. </a:t>
            </a:r>
          </a:p>
          <a:p>
            <a:pPr marL="285750" indent="-285750" algn="l">
              <a:buFont typeface="Arial" panose="020B0604020202020204" pitchFamily="34" charset="0"/>
              <a:buChar char="•"/>
            </a:pPr>
            <a:r>
              <a:rPr lang="en-US" sz="1800" dirty="0">
                <a:solidFill>
                  <a:schemeClr val="accent1">
                    <a:lumMod val="75000"/>
                  </a:schemeClr>
                </a:solidFill>
              </a:rPr>
              <a:t>Male youth are 4X more likely to die by suicide than female youth.</a:t>
            </a:r>
          </a:p>
        </p:txBody>
      </p:sp>
      <p:pic>
        <p:nvPicPr>
          <p:cNvPr id="10" name="Picture 10">
            <a:extLst>
              <a:ext uri="{FF2B5EF4-FFF2-40B4-BE49-F238E27FC236}">
                <a16:creationId xmlns:a16="http://schemas.microsoft.com/office/drawing/2014/main" id="{2B759E66-F0AA-4CD2-8DEF-9B3C941DF7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9959" t="64140" r="20688" b="28413"/>
          <a:stretch>
            <a:fillRect/>
          </a:stretch>
        </p:blipFill>
        <p:spPr bwMode="auto">
          <a:xfrm>
            <a:off x="5817672" y="6221841"/>
            <a:ext cx="2392362" cy="50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a:extLst>
              <a:ext uri="{FF2B5EF4-FFF2-40B4-BE49-F238E27FC236}">
                <a16:creationId xmlns:a16="http://schemas.microsoft.com/office/drawing/2014/main" id="{DA510ABF-3275-4B84-AF8C-96609A0D5FA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4996" t="26918" r="39938" b="34578"/>
          <a:stretch/>
        </p:blipFill>
        <p:spPr bwMode="auto">
          <a:xfrm>
            <a:off x="277912" y="3333781"/>
            <a:ext cx="4020066" cy="3524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a:extLst>
              <a:ext uri="{FF2B5EF4-FFF2-40B4-BE49-F238E27FC236}">
                <a16:creationId xmlns:a16="http://schemas.microsoft.com/office/drawing/2014/main" id="{29F95CD8-E71A-4E1E-821F-F4ACBF5FBE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9450" t="50401" r="33170" b="36465"/>
          <a:stretch>
            <a:fillRect/>
          </a:stretch>
        </p:blipFill>
        <p:spPr bwMode="auto">
          <a:xfrm>
            <a:off x="4297978" y="4315901"/>
            <a:ext cx="1221073" cy="1222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60ABEBB-F133-467B-9A05-80A198E8B713}"/>
              </a:ext>
            </a:extLst>
          </p:cNvPr>
          <p:cNvSpPr txBox="1"/>
          <p:nvPr/>
        </p:nvSpPr>
        <p:spPr>
          <a:xfrm>
            <a:off x="277912" y="3219781"/>
            <a:ext cx="510540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itchFamily="34" charset="0"/>
                <a:ea typeface="+mn-ea"/>
                <a:cs typeface="+mn-cs"/>
              </a:rPr>
              <a:t>Rate of OR Suicide Deaths by Age Group</a:t>
            </a:r>
          </a:p>
        </p:txBody>
      </p:sp>
      <p:sp>
        <p:nvSpPr>
          <p:cNvPr id="15" name="TextBox 14">
            <a:extLst>
              <a:ext uri="{FF2B5EF4-FFF2-40B4-BE49-F238E27FC236}">
                <a16:creationId xmlns:a16="http://schemas.microsoft.com/office/drawing/2014/main" id="{432714C6-4742-4DC1-A5FE-93D2BAB0F702}"/>
              </a:ext>
            </a:extLst>
          </p:cNvPr>
          <p:cNvSpPr txBox="1"/>
          <p:nvPr/>
        </p:nvSpPr>
        <p:spPr>
          <a:xfrm>
            <a:off x="5657334" y="3230696"/>
            <a:ext cx="510540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itchFamily="34" charset="0"/>
                <a:ea typeface="+mn-ea"/>
                <a:cs typeface="+mn-cs"/>
              </a:rPr>
              <a:t>OR Suicide Deaths, 2016</a:t>
            </a:r>
          </a:p>
        </p:txBody>
      </p:sp>
    </p:spTree>
    <p:extLst>
      <p:ext uri="{BB962C8B-B14F-4D97-AF65-F5344CB8AC3E}">
        <p14:creationId xmlns:p14="http://schemas.microsoft.com/office/powerpoint/2010/main" val="4172786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1676400"/>
            <a:ext cx="7848600" cy="327660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defRPr/>
            </a:pPr>
            <a:r>
              <a:rPr lang="en-US" altLang="en-US" sz="3600" dirty="0">
                <a:solidFill>
                  <a:srgbClr val="4F81BD">
                    <a:lumMod val="75000"/>
                  </a:srgbClr>
                </a:solidFill>
                <a:latin typeface="Arial" panose="020B0604020202020204" pitchFamily="34" charset="0"/>
                <a:cs typeface="Arial" panose="020B0604020202020204" pitchFamily="34" charset="0"/>
              </a:rPr>
              <a:t>At the same time, it</a:t>
            </a:r>
            <a:r>
              <a:rPr lang="en-US" altLang="ja-JP" sz="3600" dirty="0">
                <a:solidFill>
                  <a:srgbClr val="4F81BD">
                    <a:lumMod val="75000"/>
                  </a:srgbClr>
                </a:solidFill>
                <a:latin typeface="Arial" panose="020B0604020202020204" pitchFamily="34" charset="0"/>
                <a:cs typeface="Arial" panose="020B0604020202020204" pitchFamily="34" charset="0"/>
              </a:rPr>
              <a:t>s important to not expect miracles from brief interventions.</a:t>
            </a:r>
            <a:br>
              <a:rPr lang="en-US" altLang="ja-JP" sz="3600" dirty="0">
                <a:solidFill>
                  <a:srgbClr val="4F81BD">
                    <a:lumMod val="75000"/>
                  </a:srgbClr>
                </a:solidFill>
                <a:latin typeface="Arial" panose="020B0604020202020204" pitchFamily="34" charset="0"/>
                <a:cs typeface="Arial" panose="020B0604020202020204" pitchFamily="34" charset="0"/>
              </a:rPr>
            </a:br>
            <a:br>
              <a:rPr lang="en-US" altLang="ja-JP" sz="3600" dirty="0">
                <a:solidFill>
                  <a:srgbClr val="4F81BD">
                    <a:lumMod val="75000"/>
                  </a:srgbClr>
                </a:solidFill>
                <a:latin typeface="Arial" panose="020B0604020202020204" pitchFamily="34" charset="0"/>
                <a:cs typeface="Arial" panose="020B0604020202020204" pitchFamily="34" charset="0"/>
              </a:rPr>
            </a:br>
            <a:r>
              <a:rPr lang="en-US" altLang="ja-JP" sz="3600" dirty="0">
                <a:solidFill>
                  <a:srgbClr val="4F81BD">
                    <a:lumMod val="75000"/>
                  </a:srgbClr>
                </a:solidFill>
                <a:latin typeface="Arial" panose="020B0604020202020204" pitchFamily="34" charset="0"/>
                <a:cs typeface="Arial" panose="020B0604020202020204" pitchFamily="34" charset="0"/>
              </a:rPr>
              <a:t>They should be considered one aspect of suicide prevention, e.g. cholesterol lower drugs for cardiac disease.</a:t>
            </a:r>
            <a:endParaRPr lang="en-US" altLang="en-US" sz="3600" dirty="0">
              <a:solidFill>
                <a:srgbClr val="4F81BD">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1076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Organization Chart 2"/>
          <p:cNvGrpSpPr>
            <a:grpSpLocks noChangeAspect="1"/>
          </p:cNvGrpSpPr>
          <p:nvPr/>
        </p:nvGrpSpPr>
        <p:grpSpPr bwMode="auto">
          <a:xfrm>
            <a:off x="1543051" y="1600201"/>
            <a:ext cx="6154341" cy="3398044"/>
            <a:chOff x="1140" y="1296"/>
            <a:chExt cx="1957" cy="720"/>
          </a:xfrm>
        </p:grpSpPr>
        <p:sp>
          <p:nvSpPr>
            <p:cNvPr id="31747" name="AutoShape 3"/>
            <p:cNvSpPr>
              <a:spLocks noChangeAspect="1" noChangeArrowheads="1" noTextEdit="1"/>
            </p:cNvSpPr>
            <p:nvPr/>
          </p:nvSpPr>
          <p:spPr bwMode="auto">
            <a:xfrm>
              <a:off x="1152" y="1296"/>
              <a:ext cx="187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351">
                <a:solidFill>
                  <a:prstClr val="black"/>
                </a:solidFill>
              </a:endParaRPr>
            </a:p>
          </p:txBody>
        </p:sp>
        <p:cxnSp>
          <p:nvCxnSpPr>
            <p:cNvPr id="31748" name="_s3076"/>
            <p:cNvCxnSpPr>
              <a:cxnSpLocks noChangeShapeType="1"/>
              <a:stCxn id="15368" idx="0"/>
              <a:endCxn id="15366" idx="2"/>
            </p:cNvCxnSpPr>
            <p:nvPr/>
          </p:nvCxnSpPr>
          <p:spPr bwMode="auto">
            <a:xfrm rot="16200000" flipV="1">
              <a:off x="2286" y="1386"/>
              <a:ext cx="144" cy="540"/>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1749" name="_s3077"/>
            <p:cNvCxnSpPr>
              <a:cxnSpLocks noChangeShapeType="1"/>
              <a:stCxn id="15367" idx="0"/>
              <a:endCxn id="15366" idx="2"/>
            </p:cNvCxnSpPr>
            <p:nvPr/>
          </p:nvCxnSpPr>
          <p:spPr bwMode="auto">
            <a:xfrm rot="5400000" flipH="1" flipV="1">
              <a:off x="1760" y="1400"/>
              <a:ext cx="144" cy="512"/>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15366" name="_s3078"/>
            <p:cNvSpPr>
              <a:spLocks noChangeArrowheads="1"/>
            </p:cNvSpPr>
            <p:nvPr/>
          </p:nvSpPr>
          <p:spPr bwMode="auto">
            <a:xfrm>
              <a:off x="1656" y="1296"/>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defRPr/>
              </a:pPr>
              <a:r>
                <a:rPr lang="en-US" altLang="en-US" sz="2325" b="1" dirty="0">
                  <a:solidFill>
                    <a:prstClr val="white"/>
                  </a:solidFill>
                </a:rPr>
                <a:t>Safety Planning</a:t>
              </a:r>
              <a:br>
                <a:rPr lang="en-US" altLang="en-US" sz="2325" b="1" dirty="0">
                  <a:solidFill>
                    <a:prstClr val="white"/>
                  </a:solidFill>
                </a:rPr>
              </a:br>
              <a:r>
                <a:rPr lang="en-US" altLang="en-US" sz="2325" b="1" dirty="0">
                  <a:solidFill>
                    <a:prstClr val="white"/>
                  </a:solidFill>
                </a:rPr>
                <a:t>Intervention</a:t>
              </a:r>
            </a:p>
            <a:p>
              <a:pPr algn="ctr">
                <a:spcBef>
                  <a:spcPct val="0"/>
                </a:spcBef>
                <a:buClrTx/>
                <a:buSzTx/>
                <a:buFontTx/>
                <a:buNone/>
                <a:defRPr/>
              </a:pPr>
              <a:r>
                <a:rPr lang="en-US" altLang="en-US" sz="2325" b="1" dirty="0">
                  <a:solidFill>
                    <a:prstClr val="white"/>
                  </a:solidFill>
                </a:rPr>
                <a:t>(SPI)</a:t>
              </a:r>
            </a:p>
          </p:txBody>
        </p:sp>
        <p:sp>
          <p:nvSpPr>
            <p:cNvPr id="15367" name="_s3079"/>
            <p:cNvSpPr>
              <a:spLocks noChangeArrowheads="1"/>
            </p:cNvSpPr>
            <p:nvPr/>
          </p:nvSpPr>
          <p:spPr bwMode="auto">
            <a:xfrm>
              <a:off x="1140" y="1728"/>
              <a:ext cx="873"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defRPr/>
              </a:pPr>
              <a:r>
                <a:rPr lang="en-US" altLang="en-US" sz="2175" b="1" dirty="0">
                  <a:solidFill>
                    <a:prstClr val="white"/>
                  </a:solidFill>
                </a:rPr>
                <a:t>To reduce suicide </a:t>
              </a:r>
            </a:p>
            <a:p>
              <a:pPr algn="ctr">
                <a:spcBef>
                  <a:spcPct val="0"/>
                </a:spcBef>
                <a:buClrTx/>
                <a:buSzTx/>
                <a:buFontTx/>
                <a:buNone/>
                <a:defRPr/>
              </a:pPr>
              <a:r>
                <a:rPr lang="en-US" altLang="en-US" sz="2175" b="1" dirty="0">
                  <a:solidFill>
                    <a:prstClr val="white"/>
                  </a:solidFill>
                </a:rPr>
                <a:t>risk and </a:t>
              </a:r>
            </a:p>
            <a:p>
              <a:pPr algn="ctr">
                <a:spcBef>
                  <a:spcPct val="0"/>
                </a:spcBef>
                <a:buClrTx/>
                <a:buSzTx/>
                <a:buFontTx/>
                <a:buNone/>
                <a:defRPr/>
              </a:pPr>
              <a:r>
                <a:rPr lang="en-US" altLang="en-US" sz="2175" b="1" dirty="0">
                  <a:solidFill>
                    <a:prstClr val="white"/>
                  </a:solidFill>
                </a:rPr>
                <a:t>enhance coping</a:t>
              </a:r>
            </a:p>
          </p:txBody>
        </p:sp>
        <p:sp>
          <p:nvSpPr>
            <p:cNvPr id="15368" name="_s3080"/>
            <p:cNvSpPr>
              <a:spLocks noChangeArrowheads="1"/>
            </p:cNvSpPr>
            <p:nvPr/>
          </p:nvSpPr>
          <p:spPr bwMode="auto">
            <a:xfrm>
              <a:off x="2160" y="1728"/>
              <a:ext cx="937"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defRPr/>
              </a:pPr>
              <a:r>
                <a:rPr lang="en-US" altLang="en-US" sz="2175" b="1" dirty="0">
                  <a:solidFill>
                    <a:prstClr val="white"/>
                  </a:solidFill>
                </a:rPr>
                <a:t>To increase </a:t>
              </a:r>
            </a:p>
            <a:p>
              <a:pPr algn="ctr">
                <a:spcBef>
                  <a:spcPct val="0"/>
                </a:spcBef>
                <a:buClrTx/>
                <a:buSzTx/>
                <a:buFontTx/>
                <a:buNone/>
                <a:defRPr/>
              </a:pPr>
              <a:r>
                <a:rPr lang="en-US" altLang="en-US" sz="2175" b="1" dirty="0">
                  <a:solidFill>
                    <a:prstClr val="white"/>
                  </a:solidFill>
                </a:rPr>
                <a:t>treatment motivation </a:t>
              </a:r>
            </a:p>
            <a:p>
              <a:pPr algn="ctr">
                <a:spcBef>
                  <a:spcPct val="0"/>
                </a:spcBef>
                <a:buClrTx/>
                <a:buSzTx/>
                <a:buFontTx/>
                <a:buNone/>
                <a:defRPr/>
              </a:pPr>
              <a:r>
                <a:rPr lang="en-US" altLang="en-US" sz="2175" b="1" dirty="0">
                  <a:solidFill>
                    <a:prstClr val="white"/>
                  </a:solidFill>
                </a:rPr>
                <a:t>and enhance linkage</a:t>
              </a:r>
            </a:p>
          </p:txBody>
        </p:sp>
      </p:grpSp>
    </p:spTree>
    <p:extLst>
      <p:ext uri="{BB962C8B-B14F-4D97-AF65-F5344CB8AC3E}">
        <p14:creationId xmlns:p14="http://schemas.microsoft.com/office/powerpoint/2010/main" val="558957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889000"/>
            <a:ext cx="8229600" cy="857251"/>
          </a:xfrm>
        </p:spPr>
        <p:txBody>
          <a:bodyPr>
            <a:normAutofit fontScale="90000"/>
          </a:bodyPr>
          <a:lstStyle/>
          <a:p>
            <a:pPr>
              <a:defRPr/>
            </a:pPr>
            <a:r>
              <a:rPr lang="en-US" altLang="en-US" dirty="0">
                <a:solidFill>
                  <a:schemeClr val="tx1">
                    <a:lumMod val="75000"/>
                    <a:lumOff val="25000"/>
                  </a:schemeClr>
                </a:solidFill>
              </a:rPr>
              <a:t>Origin of Safety Planning Intervention </a:t>
            </a:r>
            <a:br>
              <a:rPr lang="en-US" altLang="en-US" dirty="0">
                <a:solidFill>
                  <a:schemeClr val="tx1">
                    <a:lumMod val="75000"/>
                    <a:lumOff val="25000"/>
                  </a:schemeClr>
                </a:solidFill>
              </a:rPr>
            </a:br>
            <a:r>
              <a:rPr lang="en-US" altLang="en-US" sz="1800" dirty="0">
                <a:solidFill>
                  <a:schemeClr val="tx1">
                    <a:lumMod val="75000"/>
                    <a:lumOff val="25000"/>
                  </a:schemeClr>
                </a:solidFill>
              </a:rPr>
              <a:t>(Stanley &amp; Brown,2008;2012)</a:t>
            </a:r>
          </a:p>
        </p:txBody>
      </p:sp>
      <p:sp>
        <p:nvSpPr>
          <p:cNvPr id="3" name="Content Placeholder 2"/>
          <p:cNvSpPr>
            <a:spLocks noGrp="1"/>
          </p:cNvSpPr>
          <p:nvPr>
            <p:ph idx="1"/>
          </p:nvPr>
        </p:nvSpPr>
        <p:spPr>
          <a:xfrm>
            <a:off x="609600" y="2209800"/>
            <a:ext cx="7848600" cy="3556000"/>
          </a:xfrm>
        </p:spPr>
        <p:txBody>
          <a:bodyPr rtlCol="0">
            <a:normAutofit/>
          </a:bodyPr>
          <a:lstStyle/>
          <a:p>
            <a:pPr>
              <a:spcBef>
                <a:spcPts val="0"/>
              </a:spcBef>
              <a:spcAft>
                <a:spcPts val="451"/>
              </a:spcAft>
              <a:defRPr/>
            </a:pPr>
            <a:r>
              <a:rPr lang="en-US" altLang="en-US" sz="2667" dirty="0">
                <a:solidFill>
                  <a:schemeClr val="tx1">
                    <a:lumMod val="75000"/>
                    <a:lumOff val="25000"/>
                  </a:schemeClr>
                </a:solidFill>
              </a:rPr>
              <a:t>To maintain safety of high risk patients in outpatient treatment trials (Penn CT study for adults; TASA study for suicidal adolescents)</a:t>
            </a:r>
          </a:p>
          <a:p>
            <a:pPr>
              <a:spcBef>
                <a:spcPts val="0"/>
              </a:spcBef>
              <a:spcAft>
                <a:spcPts val="451"/>
              </a:spcAft>
              <a:defRPr/>
            </a:pPr>
            <a:r>
              <a:rPr lang="en-US" altLang="en-US" sz="2667" dirty="0">
                <a:solidFill>
                  <a:schemeClr val="tx1">
                    <a:lumMod val="75000"/>
                    <a:lumOff val="25000"/>
                  </a:schemeClr>
                </a:solidFill>
              </a:rPr>
              <a:t>Compilation and ordering of evidenced-based suicide interventions</a:t>
            </a:r>
          </a:p>
          <a:p>
            <a:pPr>
              <a:spcBef>
                <a:spcPts val="0"/>
              </a:spcBef>
              <a:spcAft>
                <a:spcPts val="451"/>
              </a:spcAft>
              <a:defRPr/>
            </a:pPr>
            <a:r>
              <a:rPr lang="en-US" altLang="en-US" sz="2667" dirty="0">
                <a:solidFill>
                  <a:schemeClr val="tx1">
                    <a:lumMod val="75000"/>
                    <a:lumOff val="25000"/>
                  </a:schemeClr>
                </a:solidFill>
              </a:rPr>
              <a:t>Expanded and modified as a stand alone intervention for the VA and in civilian EDs</a:t>
            </a:r>
          </a:p>
        </p:txBody>
      </p:sp>
    </p:spTree>
    <p:extLst>
      <p:ext uri="{BB962C8B-B14F-4D97-AF65-F5344CB8AC3E}">
        <p14:creationId xmlns:p14="http://schemas.microsoft.com/office/powerpoint/2010/main" val="3718582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727200" y="787400"/>
            <a:ext cx="5555456" cy="857251"/>
          </a:xfrm>
        </p:spPr>
        <p:txBody>
          <a:bodyPr>
            <a:noAutofit/>
          </a:bodyPr>
          <a:lstStyle/>
          <a:p>
            <a:pPr>
              <a:defRPr/>
            </a:pPr>
            <a:r>
              <a:rPr lang="en-US" altLang="ja-JP" sz="3300" dirty="0">
                <a:solidFill>
                  <a:schemeClr val="tx1">
                    <a:lumMod val="75000"/>
                    <a:lumOff val="25000"/>
                  </a:schemeClr>
                </a:solidFill>
              </a:rPr>
              <a:t>3</a:t>
            </a:r>
            <a:r>
              <a:rPr lang="ja-JP" altLang="en-US" sz="3300" dirty="0">
                <a:solidFill>
                  <a:schemeClr val="tx1">
                    <a:lumMod val="75000"/>
                    <a:lumOff val="25000"/>
                  </a:schemeClr>
                </a:solidFill>
              </a:rPr>
              <a:t>‘</a:t>
            </a:r>
            <a:r>
              <a:rPr lang="en-US" altLang="ja-JP" sz="3300" dirty="0">
                <a:solidFill>
                  <a:schemeClr val="tx1">
                    <a:lumMod val="75000"/>
                    <a:lumOff val="25000"/>
                  </a:schemeClr>
                </a:solidFill>
              </a:rPr>
              <a:t>Theoretical</a:t>
            </a:r>
            <a:r>
              <a:rPr lang="ja-JP" altLang="en-US" sz="3300" dirty="0">
                <a:solidFill>
                  <a:schemeClr val="tx1">
                    <a:lumMod val="75000"/>
                    <a:lumOff val="25000"/>
                  </a:schemeClr>
                </a:solidFill>
              </a:rPr>
              <a:t>’</a:t>
            </a:r>
            <a:r>
              <a:rPr lang="en-US" altLang="ja-JP" sz="3300" dirty="0">
                <a:solidFill>
                  <a:schemeClr val="tx1">
                    <a:lumMod val="75000"/>
                    <a:lumOff val="25000"/>
                  </a:schemeClr>
                </a:solidFill>
              </a:rPr>
              <a:t> Approaches Underlying SPI</a:t>
            </a:r>
            <a:endParaRPr lang="en-US" sz="3300" dirty="0">
              <a:solidFill>
                <a:schemeClr val="tx1">
                  <a:lumMod val="75000"/>
                  <a:lumOff val="25000"/>
                </a:schemeClr>
              </a:solidFill>
            </a:endParaRPr>
          </a:p>
        </p:txBody>
      </p:sp>
      <p:sp>
        <p:nvSpPr>
          <p:cNvPr id="21507" name="Rectangle 3"/>
          <p:cNvSpPr>
            <a:spLocks noGrp="1" noChangeArrowheads="1"/>
          </p:cNvSpPr>
          <p:nvPr>
            <p:ph idx="1"/>
          </p:nvPr>
        </p:nvSpPr>
        <p:spPr>
          <a:xfrm>
            <a:off x="580628" y="1803400"/>
            <a:ext cx="7848600" cy="4165600"/>
          </a:xfrm>
        </p:spPr>
        <p:txBody>
          <a:bodyPr rtlCol="0">
            <a:normAutofit/>
          </a:bodyPr>
          <a:lstStyle/>
          <a:p>
            <a:pPr marL="385753" indent="-385753">
              <a:lnSpc>
                <a:spcPct val="120000"/>
              </a:lnSpc>
              <a:spcBef>
                <a:spcPts val="0"/>
              </a:spcBef>
              <a:buFont typeface="Arial" panose="020B0604020202020204" pitchFamily="34" charset="0"/>
              <a:buAutoNum type="arabicPeriod"/>
              <a:defRPr/>
            </a:pPr>
            <a:r>
              <a:rPr lang="en-US" altLang="en-US" sz="2133" dirty="0">
                <a:solidFill>
                  <a:schemeClr val="tx1">
                    <a:lumMod val="75000"/>
                    <a:lumOff val="25000"/>
                  </a:schemeClr>
                </a:solidFill>
              </a:rPr>
              <a:t>Suicide risk fluctuates over time (e.g., Diathesis-Stress Model of Suicidal Behavior, Mann et al., 1999)</a:t>
            </a:r>
          </a:p>
          <a:p>
            <a:pPr marL="385753" indent="-385753">
              <a:lnSpc>
                <a:spcPct val="120000"/>
              </a:lnSpc>
              <a:spcBef>
                <a:spcPts val="0"/>
              </a:spcBef>
              <a:buFont typeface="Arial" panose="020B0604020202020204" pitchFamily="34" charset="0"/>
              <a:buAutoNum type="arabicPeriod"/>
              <a:defRPr/>
            </a:pPr>
            <a:r>
              <a:rPr lang="en-US" altLang="en-US" sz="2133" dirty="0">
                <a:solidFill>
                  <a:schemeClr val="tx1">
                    <a:lumMod val="75000"/>
                    <a:lumOff val="25000"/>
                  </a:schemeClr>
                </a:solidFill>
              </a:rPr>
              <a:t>Problem solving capacity diminishes during crises---over-practicing and a specific template enhances coping (e.g. fire drills)</a:t>
            </a:r>
          </a:p>
          <a:p>
            <a:pPr marL="385753" indent="-385753">
              <a:lnSpc>
                <a:spcPct val="120000"/>
              </a:lnSpc>
              <a:spcBef>
                <a:spcPts val="0"/>
              </a:spcBef>
              <a:buFont typeface="Arial" panose="020B0604020202020204" pitchFamily="34" charset="0"/>
              <a:buAutoNum type="arabicPeriod"/>
              <a:defRPr/>
            </a:pPr>
            <a:r>
              <a:rPr lang="en-US" altLang="en-US" sz="2133" dirty="0">
                <a:solidFill>
                  <a:schemeClr val="tx1">
                    <a:lumMod val="75000"/>
                    <a:lumOff val="25000"/>
                  </a:schemeClr>
                </a:solidFill>
              </a:rPr>
              <a:t>Cognitive behavioral approaches to behavior change </a:t>
            </a:r>
          </a:p>
          <a:p>
            <a:pPr marL="688069" lvl="2" indent="-137157">
              <a:lnSpc>
                <a:spcPct val="120000"/>
              </a:lnSpc>
              <a:spcBef>
                <a:spcPts val="0"/>
              </a:spcBef>
              <a:defRPr/>
            </a:pPr>
            <a:r>
              <a:rPr lang="en-US" altLang="en-US" sz="2000" dirty="0">
                <a:solidFill>
                  <a:schemeClr val="tx1">
                    <a:lumMod val="75000"/>
                    <a:lumOff val="25000"/>
                  </a:schemeClr>
                </a:solidFill>
              </a:rPr>
              <a:t>Behavioral strategies to identify individual stressors that have precipitated suicidal behavior in the past.</a:t>
            </a:r>
          </a:p>
          <a:p>
            <a:pPr marL="688069" lvl="2" indent="-137157">
              <a:lnSpc>
                <a:spcPct val="120000"/>
              </a:lnSpc>
              <a:spcBef>
                <a:spcPts val="0"/>
              </a:spcBef>
              <a:defRPr/>
            </a:pPr>
            <a:r>
              <a:rPr lang="en-US" altLang="en-US" sz="2000" dirty="0">
                <a:solidFill>
                  <a:schemeClr val="tx1">
                    <a:lumMod val="75000"/>
                    <a:lumOff val="25000"/>
                  </a:schemeClr>
                </a:solidFill>
              </a:rPr>
              <a:t>Clinician and suicidal individual collaborate to determine cognitive-behavioral strategies patient can use to manage suicidal crises.</a:t>
            </a:r>
          </a:p>
        </p:txBody>
      </p:sp>
    </p:spTree>
    <p:extLst>
      <p:ext uri="{BB962C8B-B14F-4D97-AF65-F5344CB8AC3E}">
        <p14:creationId xmlns:p14="http://schemas.microsoft.com/office/powerpoint/2010/main" val="410973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11200" y="584200"/>
            <a:ext cx="7543800" cy="914400"/>
          </a:xfrm>
        </p:spPr>
        <p:txBody>
          <a:bodyPr>
            <a:normAutofit/>
          </a:bodyPr>
          <a:lstStyle/>
          <a:p>
            <a:pPr>
              <a:defRPr/>
            </a:pPr>
            <a:r>
              <a:rPr lang="en-US" dirty="0">
                <a:solidFill>
                  <a:schemeClr val="tx1">
                    <a:lumMod val="75000"/>
                    <a:lumOff val="25000"/>
                  </a:schemeClr>
                </a:solidFill>
                <a:cs typeface="Arial" panose="020B0604020202020204" pitchFamily="34" charset="0"/>
              </a:rPr>
              <a:t>Safety Planning Evidence Base</a:t>
            </a:r>
          </a:p>
        </p:txBody>
      </p:sp>
      <p:sp>
        <p:nvSpPr>
          <p:cNvPr id="17411" name="Rectangle 3"/>
          <p:cNvSpPr>
            <a:spLocks noGrp="1" noChangeArrowheads="1"/>
          </p:cNvSpPr>
          <p:nvPr>
            <p:ph idx="1"/>
          </p:nvPr>
        </p:nvSpPr>
        <p:spPr>
          <a:xfrm>
            <a:off x="780997" y="1600200"/>
            <a:ext cx="7772400" cy="4165600"/>
          </a:xfrm>
          <a:extLst/>
        </p:spPr>
        <p:txBody>
          <a:bodyPr rtlCol="0">
            <a:normAutofit/>
          </a:bodyPr>
          <a:lstStyle/>
          <a:p>
            <a:pPr marL="0" indent="0">
              <a:spcAft>
                <a:spcPts val="451"/>
              </a:spcAft>
              <a:buNone/>
              <a:defRPr/>
            </a:pPr>
            <a:r>
              <a:rPr lang="en-US" altLang="en-US" sz="2400" dirty="0">
                <a:solidFill>
                  <a:schemeClr val="tx1">
                    <a:lumMod val="75000"/>
                    <a:lumOff val="25000"/>
                  </a:schemeClr>
                </a:solidFill>
              </a:rPr>
              <a:t>Incorporates elements of four evidence-based suicide risk reduction strategies:</a:t>
            </a:r>
          </a:p>
          <a:p>
            <a:pPr marL="642923" lvl="1" indent="-342891">
              <a:spcAft>
                <a:spcPts val="451"/>
              </a:spcAft>
              <a:buFont typeface="Arial" panose="020B0604020202020204" pitchFamily="34" charset="0"/>
              <a:buChar char="•"/>
              <a:defRPr/>
            </a:pPr>
            <a:r>
              <a:rPr lang="en-US" altLang="en-US" sz="2400" dirty="0">
                <a:solidFill>
                  <a:schemeClr val="tx1">
                    <a:lumMod val="75000"/>
                    <a:lumOff val="25000"/>
                  </a:schemeClr>
                </a:solidFill>
              </a:rPr>
              <a:t>means restriction</a:t>
            </a:r>
          </a:p>
          <a:p>
            <a:pPr marL="642923" lvl="1" indent="-342891">
              <a:spcAft>
                <a:spcPts val="451"/>
              </a:spcAft>
              <a:buFont typeface="Arial" panose="020B0604020202020204" pitchFamily="34" charset="0"/>
              <a:buChar char="•"/>
              <a:defRPr/>
            </a:pPr>
            <a:r>
              <a:rPr lang="en-US" altLang="en-US" sz="2400" dirty="0">
                <a:solidFill>
                  <a:schemeClr val="tx1">
                    <a:lumMod val="75000"/>
                    <a:lumOff val="25000"/>
                  </a:schemeClr>
                </a:solidFill>
              </a:rPr>
              <a:t>teaching brief problem solving and coping skills (including distraction)</a:t>
            </a:r>
          </a:p>
          <a:p>
            <a:pPr marL="642923" lvl="1" indent="-342891">
              <a:spcAft>
                <a:spcPts val="451"/>
              </a:spcAft>
              <a:buFont typeface="Arial" panose="020B0604020202020204" pitchFamily="34" charset="0"/>
              <a:buChar char="•"/>
              <a:defRPr/>
            </a:pPr>
            <a:r>
              <a:rPr lang="en-US" altLang="en-US" sz="2400" dirty="0">
                <a:solidFill>
                  <a:schemeClr val="tx1">
                    <a:lumMod val="75000"/>
                    <a:lumOff val="25000"/>
                  </a:schemeClr>
                </a:solidFill>
              </a:rPr>
              <a:t>enhancing social support and identifying emergency contacts, and</a:t>
            </a:r>
          </a:p>
          <a:p>
            <a:pPr marL="642923" lvl="1" indent="-342891">
              <a:spcAft>
                <a:spcPts val="451"/>
              </a:spcAft>
              <a:buFont typeface="Arial" panose="020B0604020202020204" pitchFamily="34" charset="0"/>
              <a:buChar char="•"/>
              <a:defRPr/>
            </a:pPr>
            <a:r>
              <a:rPr lang="en-US" altLang="en-US" sz="2400" dirty="0">
                <a:solidFill>
                  <a:schemeClr val="tx1">
                    <a:lumMod val="75000"/>
                    <a:lumOff val="25000"/>
                  </a:schemeClr>
                </a:solidFill>
              </a:rPr>
              <a:t>motivational enhancement for further treatment.  </a:t>
            </a:r>
          </a:p>
        </p:txBody>
      </p:sp>
    </p:spTree>
    <p:extLst>
      <p:ext uri="{BB962C8B-B14F-4D97-AF65-F5344CB8AC3E}">
        <p14:creationId xmlns:p14="http://schemas.microsoft.com/office/powerpoint/2010/main" val="22090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139700" y="609600"/>
            <a:ext cx="8763000" cy="857251"/>
          </a:xfrm>
        </p:spPr>
        <p:txBody>
          <a:bodyPr>
            <a:normAutofit/>
          </a:bodyPr>
          <a:lstStyle/>
          <a:p>
            <a:pPr>
              <a:defRPr/>
            </a:pPr>
            <a:r>
              <a:rPr lang="en-US" dirty="0">
                <a:solidFill>
                  <a:schemeClr val="tx1">
                    <a:lumMod val="75000"/>
                    <a:lumOff val="25000"/>
                  </a:schemeClr>
                </a:solidFill>
              </a:rPr>
              <a:t>Safety Plan Intervention: Overview </a:t>
            </a:r>
          </a:p>
        </p:txBody>
      </p:sp>
      <p:sp>
        <p:nvSpPr>
          <p:cNvPr id="38915" name="Rectangle 3"/>
          <p:cNvSpPr>
            <a:spLocks noGrp="1" noChangeArrowheads="1"/>
          </p:cNvSpPr>
          <p:nvPr>
            <p:ph idx="1"/>
          </p:nvPr>
        </p:nvSpPr>
        <p:spPr>
          <a:xfrm>
            <a:off x="406400" y="1371600"/>
            <a:ext cx="8229600" cy="4400549"/>
          </a:xfrm>
        </p:spPr>
        <p:txBody>
          <a:bodyPr>
            <a:noAutofit/>
          </a:bodyPr>
          <a:lstStyle/>
          <a:p>
            <a:pPr>
              <a:spcBef>
                <a:spcPct val="0"/>
              </a:spcBef>
              <a:spcAft>
                <a:spcPts val="451"/>
              </a:spcAft>
            </a:pPr>
            <a:r>
              <a:rPr lang="en-US" altLang="en-US" sz="2800" dirty="0">
                <a:solidFill>
                  <a:schemeClr val="tx1">
                    <a:lumMod val="75000"/>
                    <a:lumOff val="25000"/>
                  </a:schemeClr>
                </a:solidFill>
              </a:rPr>
              <a:t>Clinical intervention where the individual at risk creates a one-page document with the help of a clinician to use when in crisis</a:t>
            </a:r>
          </a:p>
          <a:p>
            <a:pPr>
              <a:spcBef>
                <a:spcPct val="0"/>
              </a:spcBef>
              <a:spcAft>
                <a:spcPts val="451"/>
              </a:spcAft>
            </a:pPr>
            <a:r>
              <a:rPr lang="en-US" altLang="en-US" sz="2800" dirty="0">
                <a:solidFill>
                  <a:schemeClr val="tx1">
                    <a:lumMod val="75000"/>
                    <a:lumOff val="25000"/>
                  </a:schemeClr>
                </a:solidFill>
              </a:rPr>
              <a:t>Written list of </a:t>
            </a:r>
            <a:r>
              <a:rPr lang="en-US" altLang="en-US" sz="2800" dirty="0">
                <a:solidFill>
                  <a:schemeClr val="accent1">
                    <a:lumMod val="75000"/>
                  </a:schemeClr>
                </a:solidFill>
              </a:rPr>
              <a:t>coping strategies and resources</a:t>
            </a:r>
            <a:r>
              <a:rPr lang="en-US" altLang="en-US" sz="2800" dirty="0">
                <a:solidFill>
                  <a:schemeClr val="tx1">
                    <a:lumMod val="75000"/>
                    <a:lumOff val="25000"/>
                  </a:schemeClr>
                </a:solidFill>
              </a:rPr>
              <a:t> that includes a step-wise increase in level of intervention from </a:t>
            </a:r>
            <a:r>
              <a:rPr lang="ja-JP" altLang="en-US" sz="2800" dirty="0">
                <a:solidFill>
                  <a:schemeClr val="tx1">
                    <a:lumMod val="75000"/>
                    <a:lumOff val="25000"/>
                  </a:schemeClr>
                </a:solidFill>
              </a:rPr>
              <a:t>“</a:t>
            </a:r>
            <a:r>
              <a:rPr lang="en-US" altLang="ja-JP" sz="2800" dirty="0">
                <a:solidFill>
                  <a:schemeClr val="tx1">
                    <a:lumMod val="75000"/>
                    <a:lumOff val="25000"/>
                  </a:schemeClr>
                </a:solidFill>
              </a:rPr>
              <a:t>within self</a:t>
            </a:r>
            <a:r>
              <a:rPr lang="ja-JP" altLang="en-US" sz="2800" dirty="0">
                <a:solidFill>
                  <a:schemeClr val="tx1">
                    <a:lumMod val="75000"/>
                    <a:lumOff val="25000"/>
                  </a:schemeClr>
                </a:solidFill>
              </a:rPr>
              <a:t>”</a:t>
            </a:r>
            <a:r>
              <a:rPr lang="en-US" altLang="ja-JP" sz="2800" dirty="0">
                <a:solidFill>
                  <a:schemeClr val="tx1">
                    <a:lumMod val="75000"/>
                    <a:lumOff val="25000"/>
                  </a:schemeClr>
                </a:solidFill>
              </a:rPr>
              <a:t> strategies up to going to psychiatric ER</a:t>
            </a:r>
          </a:p>
          <a:p>
            <a:pPr>
              <a:spcBef>
                <a:spcPct val="0"/>
              </a:spcBef>
              <a:spcAft>
                <a:spcPts val="451"/>
              </a:spcAft>
            </a:pPr>
            <a:r>
              <a:rPr lang="en-US" altLang="en-US" sz="2800" dirty="0">
                <a:solidFill>
                  <a:schemeClr val="tx1">
                    <a:lumMod val="75000"/>
                    <a:lumOff val="25000"/>
                  </a:schemeClr>
                </a:solidFill>
              </a:rPr>
              <a:t>Although the plan is stepwise, if one step is unavailable, don</a:t>
            </a:r>
            <a:r>
              <a:rPr lang="ja-JP" altLang="en-US" sz="2800" dirty="0">
                <a:solidFill>
                  <a:schemeClr val="tx1">
                    <a:lumMod val="75000"/>
                    <a:lumOff val="25000"/>
                  </a:schemeClr>
                </a:solidFill>
              </a:rPr>
              <a:t>’</a:t>
            </a:r>
            <a:r>
              <a:rPr lang="en-US" altLang="ja-JP" sz="2800" dirty="0">
                <a:solidFill>
                  <a:schemeClr val="tx1">
                    <a:lumMod val="75000"/>
                    <a:lumOff val="25000"/>
                  </a:schemeClr>
                </a:solidFill>
              </a:rPr>
              <a:t>t stop and wait till it is available – move on</a:t>
            </a:r>
          </a:p>
        </p:txBody>
      </p:sp>
    </p:spTree>
    <p:extLst>
      <p:ext uri="{BB962C8B-B14F-4D97-AF65-F5344CB8AC3E}">
        <p14:creationId xmlns:p14="http://schemas.microsoft.com/office/powerpoint/2010/main" val="1009979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889000"/>
            <a:ext cx="8229600" cy="857251"/>
          </a:xfrm>
        </p:spPr>
        <p:txBody>
          <a:bodyPr>
            <a:normAutofit/>
          </a:bodyPr>
          <a:lstStyle/>
          <a:p>
            <a:pPr>
              <a:defRPr/>
            </a:pPr>
            <a:r>
              <a:rPr lang="en-US" dirty="0">
                <a:solidFill>
                  <a:schemeClr val="tx1">
                    <a:lumMod val="75000"/>
                    <a:lumOff val="25000"/>
                  </a:schemeClr>
                </a:solidFill>
              </a:rPr>
              <a:t>Safety Planning Intervention: Overview</a:t>
            </a:r>
          </a:p>
        </p:txBody>
      </p:sp>
      <p:sp>
        <p:nvSpPr>
          <p:cNvPr id="3" name="Content Placeholder 2"/>
          <p:cNvSpPr>
            <a:spLocks noGrp="1"/>
          </p:cNvSpPr>
          <p:nvPr>
            <p:ph idx="1"/>
          </p:nvPr>
        </p:nvSpPr>
        <p:spPr>
          <a:xfrm>
            <a:off x="406400" y="1804163"/>
            <a:ext cx="4953000" cy="3962400"/>
          </a:xfrm>
        </p:spPr>
        <p:txBody>
          <a:bodyPr rtlCol="0">
            <a:noAutofit/>
          </a:bodyPr>
          <a:lstStyle/>
          <a:p>
            <a:pPr>
              <a:defRPr/>
            </a:pPr>
            <a:r>
              <a:rPr lang="en-US" altLang="en-US" sz="2400" dirty="0">
                <a:solidFill>
                  <a:schemeClr val="tx1">
                    <a:lumMod val="75000"/>
                    <a:lumOff val="25000"/>
                  </a:schemeClr>
                </a:solidFill>
              </a:rPr>
              <a:t>Concrete and tangible</a:t>
            </a:r>
          </a:p>
          <a:p>
            <a:pPr>
              <a:defRPr/>
            </a:pPr>
            <a:r>
              <a:rPr lang="en-US" altLang="en-US" sz="2400" dirty="0">
                <a:solidFill>
                  <a:schemeClr val="tx1">
                    <a:lumMod val="75000"/>
                    <a:lumOff val="25000"/>
                  </a:schemeClr>
                </a:solidFill>
              </a:rPr>
              <a:t>Uses a brief, easy-to-read format that uses the individual</a:t>
            </a:r>
            <a:r>
              <a:rPr lang="ja-JP" altLang="en-US" sz="2400" dirty="0">
                <a:solidFill>
                  <a:schemeClr val="tx1">
                    <a:lumMod val="75000"/>
                    <a:lumOff val="25000"/>
                  </a:schemeClr>
                </a:solidFill>
              </a:rPr>
              <a:t>’</a:t>
            </a:r>
            <a:r>
              <a:rPr lang="en-US" altLang="ja-JP" sz="2400" dirty="0">
                <a:solidFill>
                  <a:schemeClr val="tx1">
                    <a:lumMod val="75000"/>
                    <a:lumOff val="25000"/>
                  </a:schemeClr>
                </a:solidFill>
              </a:rPr>
              <a:t>s own words</a:t>
            </a:r>
          </a:p>
          <a:p>
            <a:pPr>
              <a:defRPr/>
            </a:pPr>
            <a:r>
              <a:rPr lang="en-US" altLang="en-US" sz="2400" dirty="0">
                <a:solidFill>
                  <a:schemeClr val="tx1">
                    <a:lumMod val="75000"/>
                    <a:lumOff val="25000"/>
                  </a:schemeClr>
                </a:solidFill>
              </a:rPr>
              <a:t>Can be used as a single session intervention or incorporated into ongoing treatment</a:t>
            </a:r>
          </a:p>
          <a:p>
            <a:pPr>
              <a:defRPr/>
            </a:pPr>
            <a:r>
              <a:rPr lang="en-US" altLang="en-US" sz="2400" dirty="0">
                <a:solidFill>
                  <a:schemeClr val="tx1">
                    <a:lumMod val="75000"/>
                    <a:lumOff val="25000"/>
                  </a:schemeClr>
                </a:solidFill>
              </a:rPr>
              <a:t>Helps provide a sense of control</a:t>
            </a:r>
          </a:p>
          <a:p>
            <a:pPr>
              <a:defRPr/>
            </a:pPr>
            <a:r>
              <a:rPr lang="en-US" altLang="en-US" sz="2400" dirty="0">
                <a:solidFill>
                  <a:schemeClr val="tx1">
                    <a:lumMod val="75000"/>
                    <a:lumOff val="25000"/>
                  </a:schemeClr>
                </a:solidFill>
              </a:rPr>
              <a:t>Similar to a fire drill – “practice makes perfect”</a:t>
            </a: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46209" y="2322449"/>
            <a:ext cx="2514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18336" y="1779779"/>
            <a:ext cx="1227873" cy="1225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5666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620" y="990600"/>
            <a:ext cx="8229600" cy="857251"/>
          </a:xfrm>
        </p:spPr>
        <p:txBody>
          <a:bodyPr>
            <a:normAutofit/>
          </a:bodyPr>
          <a:lstStyle/>
          <a:p>
            <a:pPr>
              <a:defRPr/>
            </a:pPr>
            <a:r>
              <a:rPr lang="en-US" dirty="0">
                <a:solidFill>
                  <a:schemeClr val="tx1">
                    <a:lumMod val="75000"/>
                    <a:lumOff val="25000"/>
                  </a:schemeClr>
                </a:solidFill>
              </a:rPr>
              <a:t>SPI as a </a:t>
            </a:r>
            <a:r>
              <a:rPr lang="ja-JP" altLang="en-US" dirty="0">
                <a:solidFill>
                  <a:schemeClr val="tx1">
                    <a:lumMod val="75000"/>
                    <a:lumOff val="25000"/>
                  </a:schemeClr>
                </a:solidFill>
              </a:rPr>
              <a:t>‘</a:t>
            </a:r>
            <a:r>
              <a:rPr lang="en-US" altLang="ja-JP" dirty="0">
                <a:solidFill>
                  <a:schemeClr val="tx1">
                    <a:lumMod val="75000"/>
                    <a:lumOff val="25000"/>
                  </a:schemeClr>
                </a:solidFill>
              </a:rPr>
              <a:t>Cast</a:t>
            </a:r>
            <a:r>
              <a:rPr lang="ja-JP" altLang="en-US" dirty="0">
                <a:solidFill>
                  <a:schemeClr val="tx1">
                    <a:lumMod val="75000"/>
                    <a:lumOff val="25000"/>
                  </a:schemeClr>
                </a:solidFill>
              </a:rPr>
              <a:t>’</a:t>
            </a:r>
            <a:r>
              <a:rPr lang="en-US" altLang="ja-JP" dirty="0">
                <a:solidFill>
                  <a:schemeClr val="tx1">
                    <a:lumMod val="75000"/>
                    <a:lumOff val="25000"/>
                  </a:schemeClr>
                </a:solidFill>
              </a:rPr>
              <a:t> for Suicidal Patients</a:t>
            </a:r>
            <a:endParaRPr lang="en-US" dirty="0">
              <a:solidFill>
                <a:schemeClr val="tx1">
                  <a:lumMod val="75000"/>
                  <a:lumOff val="25000"/>
                </a:schemeClr>
              </a:solidFill>
            </a:endParaRPr>
          </a:p>
        </p:txBody>
      </p:sp>
      <p:sp>
        <p:nvSpPr>
          <p:cNvPr id="48131" name="Content Placeholder 2"/>
          <p:cNvSpPr>
            <a:spLocks noGrp="1"/>
          </p:cNvSpPr>
          <p:nvPr>
            <p:ph idx="1"/>
          </p:nvPr>
        </p:nvSpPr>
        <p:spPr>
          <a:xfrm>
            <a:off x="448620" y="2209800"/>
            <a:ext cx="8229600" cy="3657600"/>
          </a:xfrm>
        </p:spPr>
        <p:txBody>
          <a:bodyPr>
            <a:normAutofit/>
          </a:bodyPr>
          <a:lstStyle/>
          <a:p>
            <a:pPr>
              <a:lnSpc>
                <a:spcPct val="110000"/>
              </a:lnSpc>
              <a:spcBef>
                <a:spcPct val="0"/>
              </a:spcBef>
              <a:spcAft>
                <a:spcPts val="451"/>
              </a:spcAft>
            </a:pPr>
            <a:r>
              <a:rPr lang="en-US" altLang="en-US" sz="2800" dirty="0"/>
              <a:t>Safety Planning Intervention is the equivalent of putting a cast on a broken limb</a:t>
            </a:r>
          </a:p>
          <a:p>
            <a:pPr>
              <a:lnSpc>
                <a:spcPct val="110000"/>
              </a:lnSpc>
              <a:spcBef>
                <a:spcPct val="0"/>
              </a:spcBef>
              <a:spcAft>
                <a:spcPts val="451"/>
              </a:spcAft>
            </a:pPr>
            <a:r>
              <a:rPr lang="en-US" altLang="en-US" sz="2800" dirty="0"/>
              <a:t>Provides immediate intervention to those who do not need require inpatient hospitalization</a:t>
            </a:r>
          </a:p>
          <a:p>
            <a:pPr>
              <a:lnSpc>
                <a:spcPct val="110000"/>
              </a:lnSpc>
              <a:spcBef>
                <a:spcPct val="0"/>
              </a:spcBef>
              <a:spcAft>
                <a:spcPts val="451"/>
              </a:spcAft>
            </a:pPr>
            <a:r>
              <a:rPr lang="en-US" altLang="en-US" sz="2800" dirty="0"/>
              <a:t>Fills the gap between emergency room discharge and follow up treatment</a:t>
            </a:r>
          </a:p>
        </p:txBody>
      </p:sp>
    </p:spTree>
    <p:extLst>
      <p:ext uri="{BB962C8B-B14F-4D97-AF65-F5344CB8AC3E}">
        <p14:creationId xmlns:p14="http://schemas.microsoft.com/office/powerpoint/2010/main" val="4049257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idx="1"/>
          </p:nvPr>
        </p:nvSpPr>
        <p:spPr>
          <a:xfrm>
            <a:off x="762000" y="1543051"/>
            <a:ext cx="7620000" cy="4222749"/>
          </a:xfrm>
        </p:spPr>
        <p:txBody>
          <a:bodyPr rtlCol="0">
            <a:normAutofit/>
          </a:bodyPr>
          <a:lstStyle/>
          <a:p>
            <a:pPr>
              <a:defRPr/>
            </a:pPr>
            <a:r>
              <a:rPr lang="en-US" sz="2667" dirty="0">
                <a:solidFill>
                  <a:schemeClr val="tx1">
                    <a:lumMod val="75000"/>
                    <a:lumOff val="25000"/>
                  </a:schemeClr>
                </a:solidFill>
              </a:rPr>
              <a:t>It does no</a:t>
            </a:r>
            <a:r>
              <a:rPr lang="en-US" altLang="ja-JP" sz="2667" dirty="0">
                <a:solidFill>
                  <a:schemeClr val="tx1">
                    <a:lumMod val="75000"/>
                    <a:lumOff val="25000"/>
                  </a:schemeClr>
                </a:solidFill>
              </a:rPr>
              <a:t>t substitute for treatment</a:t>
            </a:r>
          </a:p>
          <a:p>
            <a:pPr>
              <a:defRPr/>
            </a:pPr>
            <a:r>
              <a:rPr lang="en-US" sz="2667" dirty="0">
                <a:solidFill>
                  <a:schemeClr val="tx1">
                    <a:lumMod val="75000"/>
                    <a:lumOff val="25000"/>
                  </a:schemeClr>
                </a:solidFill>
              </a:rPr>
              <a:t>It does no</a:t>
            </a:r>
            <a:r>
              <a:rPr lang="en-US" altLang="ja-JP" sz="2667" dirty="0">
                <a:solidFill>
                  <a:schemeClr val="tx1">
                    <a:lumMod val="75000"/>
                    <a:lumOff val="25000"/>
                  </a:schemeClr>
                </a:solidFill>
              </a:rPr>
              <a:t>t help if the individual is in imminent danger of attempting suicide </a:t>
            </a:r>
          </a:p>
          <a:p>
            <a:pPr>
              <a:defRPr/>
            </a:pPr>
            <a:r>
              <a:rPr lang="en-US" sz="2667" dirty="0">
                <a:solidFill>
                  <a:schemeClr val="tx1">
                    <a:lumMod val="75000"/>
                    <a:lumOff val="25000"/>
                  </a:schemeClr>
                </a:solidFill>
              </a:rPr>
              <a:t>Safety Plans are </a:t>
            </a:r>
            <a:r>
              <a:rPr lang="en-US" sz="2667" u="sng" dirty="0">
                <a:solidFill>
                  <a:schemeClr val="accent1">
                    <a:lumMod val="75000"/>
                  </a:schemeClr>
                </a:solidFill>
              </a:rPr>
              <a:t>not</a:t>
            </a:r>
            <a:r>
              <a:rPr lang="en-US" sz="2667" dirty="0">
                <a:solidFill>
                  <a:schemeClr val="tx1">
                    <a:lumMod val="75000"/>
                    <a:lumOff val="25000"/>
                  </a:schemeClr>
                </a:solidFill>
              </a:rPr>
              <a:t> </a:t>
            </a:r>
            <a:r>
              <a:rPr lang="ja-JP" altLang="en-US" sz="2667" dirty="0">
                <a:solidFill>
                  <a:schemeClr val="tx1">
                    <a:lumMod val="75000"/>
                    <a:lumOff val="25000"/>
                  </a:schemeClr>
                </a:solidFill>
              </a:rPr>
              <a:t>“</a:t>
            </a:r>
            <a:r>
              <a:rPr lang="en-US" altLang="ja-JP" sz="2667" dirty="0">
                <a:solidFill>
                  <a:schemeClr val="tx1">
                    <a:lumMod val="75000"/>
                    <a:lumOff val="25000"/>
                  </a:schemeClr>
                </a:solidFill>
              </a:rPr>
              <a:t>no-suicide contracts</a:t>
            </a:r>
            <a:r>
              <a:rPr lang="ja-JP" altLang="en-US" sz="2667" dirty="0">
                <a:solidFill>
                  <a:schemeClr val="tx1">
                    <a:lumMod val="75000"/>
                    <a:lumOff val="25000"/>
                  </a:schemeClr>
                </a:solidFill>
              </a:rPr>
              <a:t>”</a:t>
            </a:r>
            <a:endParaRPr lang="en-US" altLang="ja-JP" sz="2667" dirty="0">
              <a:solidFill>
                <a:schemeClr val="tx1">
                  <a:lumMod val="75000"/>
                  <a:lumOff val="25000"/>
                </a:schemeClr>
              </a:solidFill>
            </a:endParaRPr>
          </a:p>
          <a:p>
            <a:pPr>
              <a:defRPr/>
            </a:pPr>
            <a:r>
              <a:rPr lang="en-US" sz="2667" dirty="0">
                <a:solidFill>
                  <a:schemeClr val="tx1">
                    <a:lumMod val="75000"/>
                    <a:lumOff val="25000"/>
                  </a:schemeClr>
                </a:solidFill>
              </a:rPr>
              <a:t>No-suicide contracts ask patients to promise to stay alive without telling them how to stay alive – not effective</a:t>
            </a:r>
          </a:p>
        </p:txBody>
      </p:sp>
      <p:sp>
        <p:nvSpPr>
          <p:cNvPr id="16387" name="Rectangle 3"/>
          <p:cNvSpPr>
            <a:spLocks noChangeArrowheads="1"/>
          </p:cNvSpPr>
          <p:nvPr/>
        </p:nvSpPr>
        <p:spPr bwMode="auto">
          <a:xfrm>
            <a:off x="685800" y="685800"/>
            <a:ext cx="7772400" cy="857251"/>
          </a:xfrm>
          <a:prstGeom prst="rect">
            <a:avLst/>
          </a:prstGeom>
          <a:noFill/>
          <a:ln w="9525">
            <a:noFill/>
            <a:miter lim="800000"/>
            <a:headEnd/>
            <a:tailEnd/>
          </a:ln>
          <a:effec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sz="3600" dirty="0">
                <a:solidFill>
                  <a:prstClr val="black">
                    <a:lumMod val="75000"/>
                    <a:lumOff val="25000"/>
                  </a:prstClr>
                </a:solidFill>
                <a:latin typeface="Calibri"/>
                <a:cs typeface="Arial" panose="020B0604020202020204" pitchFamily="34" charset="0"/>
              </a:rPr>
              <a:t>Safety Plan Intervention: What it</a:t>
            </a:r>
            <a:r>
              <a:rPr lang="en-US" altLang="en-US" sz="3600" dirty="0">
                <a:solidFill>
                  <a:prstClr val="black">
                    <a:lumMod val="75000"/>
                    <a:lumOff val="25000"/>
                  </a:prstClr>
                </a:solidFill>
                <a:latin typeface="Calibri"/>
                <a:cs typeface="Arial" panose="020B0604020202020204" pitchFamily="34" charset="0"/>
              </a:rPr>
              <a:t>’</a:t>
            </a:r>
            <a:r>
              <a:rPr lang="en-US" sz="3600" dirty="0">
                <a:solidFill>
                  <a:prstClr val="black">
                    <a:lumMod val="75000"/>
                    <a:lumOff val="25000"/>
                  </a:prstClr>
                </a:solidFill>
                <a:latin typeface="Calibri"/>
                <a:cs typeface="Arial" panose="020B0604020202020204" pitchFamily="34" charset="0"/>
              </a:rPr>
              <a:t>s not</a:t>
            </a:r>
          </a:p>
        </p:txBody>
      </p:sp>
    </p:spTree>
    <p:extLst>
      <p:ext uri="{BB962C8B-B14F-4D97-AF65-F5344CB8AC3E}">
        <p14:creationId xmlns:p14="http://schemas.microsoft.com/office/powerpoint/2010/main" val="244740355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a:xfrm>
            <a:off x="1143000" y="609600"/>
            <a:ext cx="6667500" cy="1073944"/>
          </a:xfrm>
        </p:spPr>
        <p:txBody>
          <a:bodyPr>
            <a:normAutofit fontScale="90000"/>
          </a:bodyPr>
          <a:lstStyle/>
          <a:p>
            <a:pPr>
              <a:defRPr/>
            </a:pPr>
            <a:r>
              <a:rPr lang="en-US" dirty="0">
                <a:solidFill>
                  <a:schemeClr val="tx1">
                    <a:lumMod val="75000"/>
                    <a:lumOff val="25000"/>
                  </a:schemeClr>
                </a:solidFill>
              </a:rPr>
              <a:t>Target Population for</a:t>
            </a:r>
            <a:br>
              <a:rPr lang="en-US" dirty="0">
                <a:solidFill>
                  <a:schemeClr val="tx1">
                    <a:lumMod val="75000"/>
                    <a:lumOff val="25000"/>
                  </a:schemeClr>
                </a:solidFill>
              </a:rPr>
            </a:br>
            <a:r>
              <a:rPr lang="en-US" dirty="0">
                <a:solidFill>
                  <a:schemeClr val="tx1">
                    <a:lumMod val="75000"/>
                    <a:lumOff val="25000"/>
                  </a:schemeClr>
                </a:solidFill>
              </a:rPr>
              <a:t>Safety Planning Intervention</a:t>
            </a:r>
          </a:p>
        </p:txBody>
      </p:sp>
      <p:sp>
        <p:nvSpPr>
          <p:cNvPr id="43011" name="Rectangle 3"/>
          <p:cNvSpPr>
            <a:spLocks noGrp="1" noChangeArrowheads="1"/>
          </p:cNvSpPr>
          <p:nvPr>
            <p:ph idx="1"/>
          </p:nvPr>
        </p:nvSpPr>
        <p:spPr>
          <a:xfrm>
            <a:off x="609598" y="1752600"/>
            <a:ext cx="8128001" cy="4038600"/>
          </a:xfrm>
        </p:spPr>
        <p:txBody>
          <a:bodyPr>
            <a:normAutofit/>
          </a:bodyPr>
          <a:lstStyle/>
          <a:p>
            <a:pPr>
              <a:spcBef>
                <a:spcPct val="0"/>
              </a:spcBef>
              <a:spcAft>
                <a:spcPts val="451"/>
              </a:spcAft>
            </a:pPr>
            <a:r>
              <a:rPr lang="en-US" altLang="en-US" sz="2667" dirty="0">
                <a:solidFill>
                  <a:schemeClr val="tx1">
                    <a:lumMod val="75000"/>
                    <a:lumOff val="25000"/>
                  </a:schemeClr>
                </a:solidFill>
              </a:rPr>
              <a:t>Individuals at increased risk but not requiring immediate rescue (e.g. on phone can</a:t>
            </a:r>
            <a:r>
              <a:rPr lang="ja-JP" altLang="en-US" sz="2667" dirty="0">
                <a:solidFill>
                  <a:schemeClr val="tx1">
                    <a:lumMod val="75000"/>
                    <a:lumOff val="25000"/>
                  </a:schemeClr>
                </a:solidFill>
              </a:rPr>
              <a:t>’</a:t>
            </a:r>
            <a:r>
              <a:rPr lang="en-US" altLang="ja-JP" sz="2667" dirty="0">
                <a:solidFill>
                  <a:schemeClr val="tx1">
                    <a:lumMod val="75000"/>
                    <a:lumOff val="25000"/>
                  </a:schemeClr>
                </a:solidFill>
              </a:rPr>
              <a:t>t report that they won</a:t>
            </a:r>
            <a:r>
              <a:rPr lang="ja-JP" altLang="en-US" sz="2667" dirty="0">
                <a:solidFill>
                  <a:schemeClr val="tx1">
                    <a:lumMod val="75000"/>
                    <a:lumOff val="25000"/>
                  </a:schemeClr>
                </a:solidFill>
              </a:rPr>
              <a:t>’</a:t>
            </a:r>
            <a:r>
              <a:rPr lang="en-US" altLang="ja-JP" sz="2667" dirty="0">
                <a:solidFill>
                  <a:schemeClr val="tx1">
                    <a:lumMod val="75000"/>
                    <a:lumOff val="25000"/>
                  </a:schemeClr>
                </a:solidFill>
              </a:rPr>
              <a:t>t act on SI)</a:t>
            </a:r>
          </a:p>
          <a:p>
            <a:pPr>
              <a:spcBef>
                <a:spcPct val="0"/>
              </a:spcBef>
              <a:spcAft>
                <a:spcPts val="451"/>
              </a:spcAft>
            </a:pPr>
            <a:r>
              <a:rPr lang="en-US" altLang="en-US" sz="2667" dirty="0">
                <a:solidFill>
                  <a:schemeClr val="tx1">
                    <a:lumMod val="75000"/>
                    <a:lumOff val="25000"/>
                  </a:schemeClr>
                </a:solidFill>
              </a:rPr>
              <a:t>Patients who have… </a:t>
            </a:r>
          </a:p>
          <a:p>
            <a:pPr lvl="1">
              <a:spcBef>
                <a:spcPct val="0"/>
              </a:spcBef>
              <a:spcAft>
                <a:spcPts val="451"/>
              </a:spcAft>
            </a:pPr>
            <a:r>
              <a:rPr lang="en-US" altLang="en-US" sz="2133" dirty="0">
                <a:solidFill>
                  <a:schemeClr val="tx1">
                    <a:lumMod val="75000"/>
                    <a:lumOff val="25000"/>
                  </a:schemeClr>
                </a:solidFill>
              </a:rPr>
              <a:t>made a suicide attempt</a:t>
            </a:r>
          </a:p>
          <a:p>
            <a:pPr lvl="1">
              <a:spcBef>
                <a:spcPct val="0"/>
              </a:spcBef>
              <a:spcAft>
                <a:spcPts val="451"/>
              </a:spcAft>
            </a:pPr>
            <a:r>
              <a:rPr lang="en-US" altLang="en-US" sz="2133" dirty="0">
                <a:solidFill>
                  <a:schemeClr val="tx1">
                    <a:lumMod val="75000"/>
                    <a:lumOff val="25000"/>
                  </a:schemeClr>
                </a:solidFill>
              </a:rPr>
              <a:t>suicide ideation particularly those in the moderate to high risk range</a:t>
            </a:r>
          </a:p>
          <a:p>
            <a:pPr lvl="1">
              <a:spcBef>
                <a:spcPct val="0"/>
              </a:spcBef>
              <a:spcAft>
                <a:spcPts val="451"/>
              </a:spcAft>
            </a:pPr>
            <a:r>
              <a:rPr lang="en-US" altLang="en-US" sz="2133" dirty="0">
                <a:solidFill>
                  <a:schemeClr val="tx1">
                    <a:lumMod val="75000"/>
                    <a:lumOff val="25000"/>
                  </a:schemeClr>
                </a:solidFill>
              </a:rPr>
              <a:t>psychiatric disorders that increase suicide risk</a:t>
            </a:r>
          </a:p>
          <a:p>
            <a:pPr lvl="1">
              <a:spcBef>
                <a:spcPct val="0"/>
              </a:spcBef>
              <a:spcAft>
                <a:spcPts val="451"/>
              </a:spcAft>
            </a:pPr>
            <a:r>
              <a:rPr lang="en-US" altLang="en-US" sz="2133" dirty="0">
                <a:solidFill>
                  <a:schemeClr val="tx1">
                    <a:lumMod val="75000"/>
                    <a:lumOff val="25000"/>
                  </a:schemeClr>
                </a:solidFill>
              </a:rPr>
              <a:t>otherwise been determined to be at risk for suicide</a:t>
            </a:r>
          </a:p>
        </p:txBody>
      </p:sp>
    </p:spTree>
    <p:extLst>
      <p:ext uri="{BB962C8B-B14F-4D97-AF65-F5344CB8AC3E}">
        <p14:creationId xmlns:p14="http://schemas.microsoft.com/office/powerpoint/2010/main" val="39373308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2" name="TextBox 4"/>
          <p:cNvSpPr txBox="1">
            <a:spLocks noChangeArrowheads="1"/>
          </p:cNvSpPr>
          <p:nvPr/>
        </p:nvSpPr>
        <p:spPr bwMode="auto">
          <a:xfrm>
            <a:off x="254807" y="2259814"/>
            <a:ext cx="3834508" cy="246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500" b="1" i="0" u="none" strike="noStrike" kern="1200" cap="none" spc="0" normalizeH="0" baseline="0" noProof="0" dirty="0">
                <a:ln>
                  <a:noFill/>
                </a:ln>
                <a:solidFill>
                  <a:srgbClr val="2387AF"/>
                </a:solidFill>
                <a:effectLst/>
                <a:uLnTx/>
                <a:uFillTx/>
                <a:latin typeface="Calibri"/>
                <a:ea typeface="MS PGothic" panose="020B0600070205080204" pitchFamily="34" charset="-128"/>
                <a:cs typeface="+mn-cs"/>
              </a:rPr>
              <a:t>Simulation for Health Care Professionals</a:t>
            </a:r>
          </a:p>
          <a:p>
            <a:pPr marL="214313" marR="0" lvl="0" indent="-214313"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20-30 minute online learning experience. </a:t>
            </a:r>
          </a:p>
          <a:p>
            <a:pPr marL="214313" marR="0" lvl="0" indent="-214313"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Awards .75 CEUs for physicians, nurses, social workers, and school psychologists.</a:t>
            </a:r>
            <a:endParaRPr kumimoji="0" lang="en-US" altLang="en-US" sz="1350" b="1" i="0" u="none" strike="noStrike" kern="1200" cap="none" spc="0" normalizeH="0" baseline="0" noProof="0" dirty="0">
              <a:ln>
                <a:noFill/>
              </a:ln>
              <a:solidFill>
                <a:srgbClr val="2391AF"/>
              </a:solidFill>
              <a:effectLst/>
              <a:uLnTx/>
              <a:uFillTx/>
              <a:latin typeface="Calibri"/>
              <a:ea typeface="MS PGothic" panose="020B0600070205080204" pitchFamily="34" charset="-128"/>
              <a:cs typeface="+mn-cs"/>
            </a:endParaRPr>
          </a:p>
          <a:p>
            <a:pPr marL="214313" marR="0" lvl="0" indent="-214313"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Promotes integration of behavioral health in the primary care setting.</a:t>
            </a:r>
          </a:p>
          <a:p>
            <a:pPr marL="214313" marR="0" lvl="0" indent="-214313"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Includes </a:t>
            </a:r>
            <a:r>
              <a:rPr kumimoji="0" lang="en-US" sz="1350" b="0" i="1"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Virtual Patient </a:t>
            </a:r>
            <a:r>
              <a:rPr kumimoji="0" lang="en-US" sz="135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role-play conversation.</a:t>
            </a:r>
          </a:p>
          <a:p>
            <a:pPr marL="214313" marR="0" lvl="0" indent="-214313"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Incorporates practice using motivational interviewing techniques.</a:t>
            </a:r>
          </a:p>
        </p:txBody>
      </p:sp>
      <p:pic>
        <p:nvPicPr>
          <p:cNvPr id="7" name="Picture 6" descr="C:\Users\kcarlucci\Desktop\tpcp_logo_adolescents.png"/>
          <p:cNvPicPr/>
          <p:nvPr/>
        </p:nvPicPr>
        <p:blipFill>
          <a:blip r:embed="rId3">
            <a:extLst>
              <a:ext uri="{28A0092B-C50C-407E-A947-70E740481C1C}">
                <a14:useLocalDpi xmlns:a14="http://schemas.microsoft.com/office/drawing/2010/main" val="0"/>
              </a:ext>
            </a:extLst>
          </a:blip>
          <a:srcRect/>
          <a:stretch>
            <a:fillRect/>
          </a:stretch>
        </p:blipFill>
        <p:spPr bwMode="auto">
          <a:xfrm>
            <a:off x="293856" y="1125141"/>
            <a:ext cx="3386814" cy="726915"/>
          </a:xfrm>
          <a:prstGeom prst="rect">
            <a:avLst/>
          </a:prstGeom>
          <a:noFill/>
          <a:ln>
            <a:noFill/>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1" y="2314575"/>
            <a:ext cx="4484843" cy="2522724"/>
          </a:xfrm>
          <a:prstGeom prst="rect">
            <a:avLst/>
          </a:prstGeom>
        </p:spPr>
      </p:pic>
      <p:sp>
        <p:nvSpPr>
          <p:cNvPr id="6" name="TextBox 5"/>
          <p:cNvSpPr txBox="1"/>
          <p:nvPr/>
        </p:nvSpPr>
        <p:spPr>
          <a:xfrm>
            <a:off x="3833812" y="5691189"/>
            <a:ext cx="1777604" cy="346249"/>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25" b="0" i="0" u="none" strike="noStrike" kern="1200" cap="none" spc="0" normalizeH="0" baseline="0" noProof="0" dirty="0">
                <a:ln>
                  <a:noFill/>
                </a:ln>
                <a:solidFill>
                  <a:prstClr val="white">
                    <a:lumMod val="50000"/>
                  </a:prstClr>
                </a:solidFill>
                <a:effectLst/>
                <a:uLnTx/>
                <a:uFillTx/>
                <a:latin typeface="Verdana" pitchFamily="34" charset="0"/>
                <a:ea typeface="+mn-ea"/>
                <a:cs typeface="+mn-cs"/>
              </a:rPr>
              <a:t>©2016 Kognito. All rights reserved</a:t>
            </a:r>
            <a:endParaRPr kumimoji="0" lang="en-US" sz="825" b="0" i="0" u="none" strike="noStrike" kern="1200" cap="none" spc="0" normalizeH="0" baseline="0" noProof="0" dirty="0">
              <a:ln>
                <a:noFill/>
              </a:ln>
              <a:solidFill>
                <a:prstClr val="white">
                  <a:lumMod val="50000"/>
                </a:prstClr>
              </a:solidFill>
              <a:effectLst/>
              <a:uLnTx/>
              <a:uFillTx/>
              <a:latin typeface="Verdana" pitchFamily="34" charset="0"/>
              <a:ea typeface="+mn-ea"/>
              <a:cs typeface="+mn-cs"/>
            </a:endParaRPr>
          </a:p>
        </p:txBody>
      </p:sp>
    </p:spTree>
    <p:extLst>
      <p:ext uri="{BB962C8B-B14F-4D97-AF65-F5344CB8AC3E}">
        <p14:creationId xmlns:p14="http://schemas.microsoft.com/office/powerpoint/2010/main" val="125486209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a:xfrm>
            <a:off x="1181100" y="685800"/>
            <a:ext cx="6781800" cy="765572"/>
          </a:xfrm>
        </p:spPr>
        <p:txBody>
          <a:bodyPr>
            <a:normAutofit fontScale="90000"/>
          </a:bodyPr>
          <a:lstStyle/>
          <a:p>
            <a:pPr>
              <a:defRPr/>
            </a:pPr>
            <a:r>
              <a:rPr lang="en-US" altLang="ja-JP" dirty="0">
                <a:solidFill>
                  <a:schemeClr val="tx1">
                    <a:lumMod val="75000"/>
                    <a:lumOff val="25000"/>
                  </a:schemeClr>
                </a:solidFill>
              </a:rPr>
              <a:t>Beginning the Safety Plan</a:t>
            </a:r>
            <a:br>
              <a:rPr lang="en-US" altLang="ja-JP" dirty="0">
                <a:solidFill>
                  <a:schemeClr val="tx1">
                    <a:lumMod val="75000"/>
                    <a:lumOff val="25000"/>
                  </a:schemeClr>
                </a:solidFill>
              </a:rPr>
            </a:br>
            <a:r>
              <a:rPr lang="ja-JP" altLang="en-US" dirty="0">
                <a:solidFill>
                  <a:schemeClr val="tx1">
                    <a:lumMod val="75000"/>
                    <a:lumOff val="25000"/>
                  </a:schemeClr>
                </a:solidFill>
              </a:rPr>
              <a:t>“</a:t>
            </a:r>
            <a:r>
              <a:rPr lang="en-US" altLang="ja-JP" dirty="0">
                <a:solidFill>
                  <a:schemeClr val="tx1">
                    <a:lumMod val="75000"/>
                    <a:lumOff val="25000"/>
                  </a:schemeClr>
                </a:solidFill>
              </a:rPr>
              <a:t>Telling the Story</a:t>
            </a:r>
            <a:r>
              <a:rPr lang="ja-JP" altLang="en-US" dirty="0">
                <a:solidFill>
                  <a:schemeClr val="tx1">
                    <a:lumMod val="75000"/>
                    <a:lumOff val="25000"/>
                  </a:schemeClr>
                </a:solidFill>
              </a:rPr>
              <a:t>”</a:t>
            </a:r>
            <a:endParaRPr lang="en-US" dirty="0">
              <a:solidFill>
                <a:schemeClr val="tx1">
                  <a:lumMod val="75000"/>
                  <a:lumOff val="25000"/>
                </a:schemeClr>
              </a:solidFill>
            </a:endParaRPr>
          </a:p>
        </p:txBody>
      </p:sp>
      <p:sp>
        <p:nvSpPr>
          <p:cNvPr id="407555" name="Rectangle 3"/>
          <p:cNvSpPr>
            <a:spLocks noGrp="1" noChangeArrowheads="1"/>
          </p:cNvSpPr>
          <p:nvPr>
            <p:ph idx="1"/>
          </p:nvPr>
        </p:nvSpPr>
        <p:spPr>
          <a:xfrm>
            <a:off x="609600" y="1752600"/>
            <a:ext cx="7924800" cy="4111752"/>
          </a:xfrm>
        </p:spPr>
        <p:txBody>
          <a:bodyPr rtlCol="0">
            <a:normAutofit/>
          </a:bodyPr>
          <a:lstStyle/>
          <a:p>
            <a:pPr marL="68578" indent="-68578">
              <a:defRPr/>
            </a:pPr>
            <a:r>
              <a:rPr lang="en-US" sz="2400" dirty="0">
                <a:solidFill>
                  <a:schemeClr val="tx1">
                    <a:lumMod val="75000"/>
                    <a:lumOff val="25000"/>
                  </a:schemeClr>
                </a:solidFill>
              </a:rPr>
              <a:t>Have the suicidal individual describe the events and situations and their reactions to these events in as much detail as possible</a:t>
            </a:r>
          </a:p>
          <a:p>
            <a:pPr marL="288029" lvl="1" indent="-137157">
              <a:buFont typeface="Arial" pitchFamily="34" charset="0"/>
              <a:buChar char="•"/>
              <a:defRPr/>
            </a:pPr>
            <a:r>
              <a:rPr lang="en-US" sz="2000" dirty="0">
                <a:solidFill>
                  <a:schemeClr val="tx1">
                    <a:lumMod val="75000"/>
                    <a:lumOff val="25000"/>
                  </a:schemeClr>
                </a:solidFill>
              </a:rPr>
              <a:t>Builds rapport</a:t>
            </a:r>
          </a:p>
          <a:p>
            <a:pPr marL="288029" lvl="1" indent="-137157">
              <a:buFont typeface="Arial" pitchFamily="34" charset="0"/>
              <a:buChar char="•"/>
              <a:defRPr/>
            </a:pPr>
            <a:r>
              <a:rPr lang="en-US" sz="2000" dirty="0">
                <a:solidFill>
                  <a:schemeClr val="tx1">
                    <a:lumMod val="75000"/>
                    <a:lumOff val="25000"/>
                  </a:schemeClr>
                </a:solidFill>
              </a:rPr>
              <a:t>Creates “buy-in”  </a:t>
            </a:r>
          </a:p>
          <a:p>
            <a:pPr marL="68578" indent="-68578">
              <a:defRPr/>
            </a:pPr>
            <a:r>
              <a:rPr lang="en-US" sz="2400" dirty="0">
                <a:solidFill>
                  <a:schemeClr val="tx1">
                    <a:lumMod val="75000"/>
                    <a:lumOff val="25000"/>
                  </a:schemeClr>
                </a:solidFill>
              </a:rPr>
              <a:t>Beginning of the story:</a:t>
            </a:r>
          </a:p>
          <a:p>
            <a:pPr marL="288029" lvl="1" indent="-137157">
              <a:buFont typeface="Arial" panose="020B0604020202020204" pitchFamily="34" charset="0"/>
              <a:buChar char="•"/>
              <a:defRPr/>
            </a:pPr>
            <a:r>
              <a:rPr lang="en-US" sz="2000" dirty="0">
                <a:solidFill>
                  <a:schemeClr val="tx1">
                    <a:lumMod val="75000"/>
                    <a:lumOff val="25000"/>
                  </a:schemeClr>
                </a:solidFill>
                <a:ea typeface="ＭＳ Ｐゴシック" charset="0"/>
              </a:rPr>
              <a:t>Major decision point associated with increased suicide risk </a:t>
            </a:r>
          </a:p>
          <a:p>
            <a:pPr marL="288029" lvl="1" indent="-137157">
              <a:buFont typeface="Arial" panose="020B0604020202020204" pitchFamily="34" charset="0"/>
              <a:buChar char="•"/>
              <a:defRPr/>
            </a:pPr>
            <a:r>
              <a:rPr lang="en-US" sz="2000" dirty="0">
                <a:solidFill>
                  <a:schemeClr val="tx1">
                    <a:lumMod val="75000"/>
                    <a:lumOff val="25000"/>
                  </a:schemeClr>
                </a:solidFill>
                <a:ea typeface="ＭＳ Ｐゴシック" charset="0"/>
              </a:rPr>
              <a:t>Strong emotional reaction to a specific event</a:t>
            </a:r>
            <a:endParaRPr lang="en-US" sz="1800" dirty="0">
              <a:solidFill>
                <a:schemeClr val="tx1">
                  <a:lumMod val="75000"/>
                  <a:lumOff val="25000"/>
                </a:schemeClr>
              </a:solidFill>
              <a:ea typeface="ＭＳ Ｐゴシック" charset="0"/>
            </a:endParaRPr>
          </a:p>
          <a:p>
            <a:pPr marL="425185" lvl="2" indent="-137157">
              <a:defRPr/>
            </a:pPr>
            <a:r>
              <a:rPr lang="en-US" sz="1600" dirty="0">
                <a:solidFill>
                  <a:schemeClr val="tx1">
                    <a:lumMod val="75000"/>
                    <a:lumOff val="25000"/>
                  </a:schemeClr>
                </a:solidFill>
                <a:ea typeface="ＭＳ Ｐゴシック" charset="0"/>
              </a:rPr>
              <a:t>External event such as a significant loss</a:t>
            </a:r>
          </a:p>
          <a:p>
            <a:pPr marL="425185" lvl="2" indent="-137157">
              <a:defRPr/>
            </a:pPr>
            <a:r>
              <a:rPr lang="en-US" sz="1600" dirty="0">
                <a:solidFill>
                  <a:schemeClr val="tx1">
                    <a:lumMod val="75000"/>
                    <a:lumOff val="25000"/>
                  </a:schemeClr>
                </a:solidFill>
                <a:ea typeface="ＭＳ Ｐゴシック" charset="0"/>
              </a:rPr>
              <a:t>Internal event such as an automatic thought</a:t>
            </a:r>
          </a:p>
          <a:p>
            <a:pPr marL="288029" lvl="1" indent="-137157">
              <a:buFont typeface="Arial" panose="020B0604020202020204" pitchFamily="34" charset="0"/>
              <a:buChar char="•"/>
              <a:defRPr/>
            </a:pPr>
            <a:r>
              <a:rPr lang="en-US" sz="2000" dirty="0">
                <a:solidFill>
                  <a:schemeClr val="tx1">
                    <a:lumMod val="75000"/>
                    <a:lumOff val="25000"/>
                  </a:schemeClr>
                </a:solidFill>
                <a:ea typeface="ＭＳ Ｐゴシック" charset="0"/>
              </a:rPr>
              <a:t>Follows backwards in time – “What happened just before that?”</a:t>
            </a:r>
            <a:endParaRPr lang="en-US" sz="3200" dirty="0">
              <a:solidFill>
                <a:schemeClr val="tx1">
                  <a:lumMod val="75000"/>
                  <a:lumOff val="25000"/>
                </a:schemeClr>
              </a:solidFill>
            </a:endParaRPr>
          </a:p>
        </p:txBody>
      </p:sp>
    </p:spTree>
    <p:extLst>
      <p:ext uri="{BB962C8B-B14F-4D97-AF65-F5344CB8AC3E}">
        <p14:creationId xmlns:p14="http://schemas.microsoft.com/office/powerpoint/2010/main" val="4211065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a:xfrm>
            <a:off x="1571625" y="584200"/>
            <a:ext cx="6000751" cy="1073944"/>
          </a:xfrm>
        </p:spPr>
        <p:txBody>
          <a:bodyPr/>
          <a:lstStyle/>
          <a:p>
            <a:pPr>
              <a:defRPr/>
            </a:pPr>
            <a:r>
              <a:rPr lang="ja-JP" altLang="en-US" dirty="0">
                <a:solidFill>
                  <a:schemeClr val="tx1">
                    <a:lumMod val="75000"/>
                    <a:lumOff val="25000"/>
                  </a:schemeClr>
                </a:solidFill>
              </a:rPr>
              <a:t>“</a:t>
            </a:r>
            <a:r>
              <a:rPr lang="en-US" altLang="ja-JP" dirty="0">
                <a:solidFill>
                  <a:schemeClr val="tx1">
                    <a:lumMod val="75000"/>
                    <a:lumOff val="25000"/>
                  </a:schemeClr>
                </a:solidFill>
              </a:rPr>
              <a:t>Telling the Story</a:t>
            </a:r>
            <a:r>
              <a:rPr lang="ja-JP" altLang="en-US" dirty="0">
                <a:solidFill>
                  <a:schemeClr val="tx1">
                    <a:lumMod val="75000"/>
                    <a:lumOff val="25000"/>
                  </a:schemeClr>
                </a:solidFill>
              </a:rPr>
              <a:t>”</a:t>
            </a:r>
            <a:endParaRPr lang="en-US" dirty="0">
              <a:solidFill>
                <a:schemeClr val="tx1">
                  <a:lumMod val="75000"/>
                  <a:lumOff val="25000"/>
                </a:schemeClr>
              </a:solidFill>
            </a:endParaRPr>
          </a:p>
        </p:txBody>
      </p:sp>
      <p:sp>
        <p:nvSpPr>
          <p:cNvPr id="34819" name="Rectangle 3"/>
          <p:cNvSpPr>
            <a:spLocks noGrp="1" noChangeArrowheads="1"/>
          </p:cNvSpPr>
          <p:nvPr>
            <p:ph idx="1"/>
          </p:nvPr>
        </p:nvSpPr>
        <p:spPr>
          <a:xfrm>
            <a:off x="508000" y="1803400"/>
            <a:ext cx="8128000" cy="3962400"/>
          </a:xfrm>
        </p:spPr>
        <p:txBody>
          <a:bodyPr rtlCol="0">
            <a:normAutofit/>
          </a:bodyPr>
          <a:lstStyle/>
          <a:p>
            <a:pPr>
              <a:spcBef>
                <a:spcPts val="0"/>
              </a:spcBef>
              <a:spcAft>
                <a:spcPts val="451"/>
              </a:spcAft>
              <a:defRPr/>
            </a:pPr>
            <a:r>
              <a:rPr lang="en-US" altLang="en-US" sz="2400" dirty="0">
                <a:solidFill>
                  <a:schemeClr val="accent1">
                    <a:lumMod val="75000"/>
                  </a:schemeClr>
                </a:solidFill>
              </a:rPr>
              <a:t>Understand</a:t>
            </a:r>
            <a:r>
              <a:rPr lang="en-US" altLang="en-US" sz="2400" dirty="0">
                <a:solidFill>
                  <a:schemeClr val="folHlink"/>
                </a:solidFill>
              </a:rPr>
              <a:t> </a:t>
            </a:r>
            <a:r>
              <a:rPr lang="en-US" altLang="en-US" sz="2400" dirty="0">
                <a:solidFill>
                  <a:schemeClr val="tx1">
                    <a:lumMod val="75000"/>
                    <a:lumOff val="25000"/>
                  </a:schemeClr>
                </a:solidFill>
              </a:rPr>
              <a:t>the function of suicidal behavior or thinking from the individual</a:t>
            </a:r>
            <a:r>
              <a:rPr lang="ja-JP" altLang="en-US" sz="2400" dirty="0">
                <a:solidFill>
                  <a:schemeClr val="tx1">
                    <a:lumMod val="75000"/>
                    <a:lumOff val="25000"/>
                  </a:schemeClr>
                </a:solidFill>
              </a:rPr>
              <a:t>’</a:t>
            </a:r>
            <a:r>
              <a:rPr lang="en-US" altLang="ja-JP" sz="2400" dirty="0">
                <a:solidFill>
                  <a:schemeClr val="tx1">
                    <a:lumMod val="75000"/>
                    <a:lumOff val="25000"/>
                  </a:schemeClr>
                </a:solidFill>
              </a:rPr>
              <a:t>s perspective; that the behavior </a:t>
            </a:r>
            <a:r>
              <a:rPr lang="ja-JP" altLang="en-US" sz="2400" dirty="0">
                <a:solidFill>
                  <a:schemeClr val="tx1">
                    <a:lumMod val="75000"/>
                    <a:lumOff val="25000"/>
                  </a:schemeClr>
                </a:solidFill>
              </a:rPr>
              <a:t>“</a:t>
            </a:r>
            <a:r>
              <a:rPr lang="en-US" altLang="ja-JP" sz="2400" dirty="0">
                <a:solidFill>
                  <a:schemeClr val="tx1">
                    <a:lumMod val="75000"/>
                    <a:lumOff val="25000"/>
                  </a:schemeClr>
                </a:solidFill>
              </a:rPr>
              <a:t>makes sense</a:t>
            </a:r>
            <a:r>
              <a:rPr lang="ja-JP" altLang="en-US" sz="2400" dirty="0">
                <a:solidFill>
                  <a:schemeClr val="tx1">
                    <a:lumMod val="75000"/>
                    <a:lumOff val="25000"/>
                  </a:schemeClr>
                </a:solidFill>
              </a:rPr>
              <a:t>”</a:t>
            </a:r>
            <a:r>
              <a:rPr lang="en-US" altLang="ja-JP" sz="2400" dirty="0">
                <a:solidFill>
                  <a:schemeClr val="tx1">
                    <a:lumMod val="75000"/>
                    <a:lumOff val="25000"/>
                  </a:schemeClr>
                </a:solidFill>
              </a:rPr>
              <a:t> to the individual in the context of his or her history, vulnerability, and circumstances.</a:t>
            </a:r>
          </a:p>
          <a:p>
            <a:pPr>
              <a:spcBef>
                <a:spcPts val="0"/>
              </a:spcBef>
              <a:spcAft>
                <a:spcPts val="451"/>
              </a:spcAft>
              <a:defRPr/>
            </a:pPr>
            <a:r>
              <a:rPr lang="en-US" altLang="en-US" sz="2400" dirty="0">
                <a:solidFill>
                  <a:schemeClr val="accent1">
                    <a:lumMod val="75000"/>
                  </a:schemeClr>
                </a:solidFill>
              </a:rPr>
              <a:t>Empathize</a:t>
            </a:r>
            <a:r>
              <a:rPr lang="en-US" altLang="en-US" sz="2400" dirty="0">
                <a:solidFill>
                  <a:schemeClr val="tx1">
                    <a:lumMod val="75000"/>
                    <a:lumOff val="25000"/>
                  </a:schemeClr>
                </a:solidFill>
              </a:rPr>
              <a:t> with the individual</a:t>
            </a:r>
            <a:r>
              <a:rPr lang="ja-JP" altLang="en-US" sz="2400" dirty="0">
                <a:solidFill>
                  <a:schemeClr val="tx1">
                    <a:lumMod val="75000"/>
                    <a:lumOff val="25000"/>
                  </a:schemeClr>
                </a:solidFill>
              </a:rPr>
              <a:t>’</a:t>
            </a:r>
            <a:r>
              <a:rPr lang="en-US" altLang="ja-JP" sz="2400" dirty="0">
                <a:solidFill>
                  <a:schemeClr val="tx1">
                    <a:lumMod val="75000"/>
                    <a:lumOff val="25000"/>
                  </a:schemeClr>
                </a:solidFill>
              </a:rPr>
              <a:t>s strong feelings and desire to be reduce distress.</a:t>
            </a:r>
          </a:p>
          <a:p>
            <a:pPr>
              <a:spcBef>
                <a:spcPts val="0"/>
              </a:spcBef>
              <a:spcAft>
                <a:spcPts val="451"/>
              </a:spcAft>
              <a:defRPr/>
            </a:pPr>
            <a:r>
              <a:rPr lang="en-US" altLang="en-US" sz="2400" dirty="0">
                <a:solidFill>
                  <a:schemeClr val="accent1">
                    <a:lumMod val="75000"/>
                  </a:schemeClr>
                </a:solidFill>
              </a:rPr>
              <a:t>Validate</a:t>
            </a:r>
            <a:r>
              <a:rPr lang="en-US" altLang="en-US" sz="2400" dirty="0">
                <a:solidFill>
                  <a:schemeClr val="tx1">
                    <a:lumMod val="75000"/>
                    <a:lumOff val="25000"/>
                  </a:schemeClr>
                </a:solidFill>
              </a:rPr>
              <a:t> that they were trying their best to get out of a crisis situation</a:t>
            </a:r>
          </a:p>
          <a:p>
            <a:pPr>
              <a:spcBef>
                <a:spcPts val="0"/>
              </a:spcBef>
              <a:spcAft>
                <a:spcPts val="451"/>
              </a:spcAft>
              <a:defRPr/>
            </a:pPr>
            <a:r>
              <a:rPr lang="en-US" altLang="en-US" sz="2400" dirty="0">
                <a:solidFill>
                  <a:schemeClr val="accent1">
                    <a:lumMod val="75000"/>
                  </a:schemeClr>
                </a:solidFill>
              </a:rPr>
              <a:t>Refrain</a:t>
            </a:r>
            <a:r>
              <a:rPr lang="en-US" altLang="en-US" sz="2400" dirty="0">
                <a:solidFill>
                  <a:schemeClr val="tx1">
                    <a:lumMod val="75000"/>
                    <a:lumOff val="25000"/>
                  </a:schemeClr>
                </a:solidFill>
              </a:rPr>
              <a:t> from trying to solve the individual</a:t>
            </a:r>
            <a:r>
              <a:rPr lang="ja-JP" altLang="en-US" sz="2400" dirty="0">
                <a:solidFill>
                  <a:schemeClr val="tx1">
                    <a:lumMod val="75000"/>
                    <a:lumOff val="25000"/>
                  </a:schemeClr>
                </a:solidFill>
              </a:rPr>
              <a:t>’</a:t>
            </a:r>
            <a:r>
              <a:rPr lang="en-US" altLang="ja-JP" sz="2400" dirty="0">
                <a:solidFill>
                  <a:schemeClr val="tx1">
                    <a:lumMod val="75000"/>
                    <a:lumOff val="25000"/>
                  </a:schemeClr>
                </a:solidFill>
              </a:rPr>
              <a:t>s problems before understanding the motivations for suicide.</a:t>
            </a:r>
          </a:p>
        </p:txBody>
      </p:sp>
    </p:spTree>
    <p:extLst>
      <p:ext uri="{BB962C8B-B14F-4D97-AF65-F5344CB8AC3E}">
        <p14:creationId xmlns:p14="http://schemas.microsoft.com/office/powerpoint/2010/main" val="2527543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199" y="533400"/>
            <a:ext cx="5657851" cy="1073944"/>
          </a:xfrm>
        </p:spPr>
        <p:txBody>
          <a:bodyPr/>
          <a:lstStyle/>
          <a:p>
            <a:pPr>
              <a:defRPr/>
            </a:pPr>
            <a:r>
              <a:rPr lang="en-US" dirty="0">
                <a:solidFill>
                  <a:schemeClr val="tx1">
                    <a:lumMod val="75000"/>
                    <a:lumOff val="25000"/>
                  </a:schemeClr>
                </a:solidFill>
                <a:ea typeface="ＭＳ Ｐゴシック" pitchFamily="-105" charset="-128"/>
              </a:rPr>
              <a:t>Developing the Plan</a:t>
            </a:r>
          </a:p>
        </p:txBody>
      </p:sp>
      <p:sp>
        <p:nvSpPr>
          <p:cNvPr id="53251" name="Content Placeholder 2"/>
          <p:cNvSpPr>
            <a:spLocks noGrp="1"/>
          </p:cNvSpPr>
          <p:nvPr>
            <p:ph idx="1"/>
          </p:nvPr>
        </p:nvSpPr>
        <p:spPr>
          <a:xfrm>
            <a:off x="593725" y="1759744"/>
            <a:ext cx="7924800" cy="3759200"/>
          </a:xfrm>
        </p:spPr>
        <p:txBody>
          <a:bodyPr>
            <a:noAutofit/>
          </a:bodyPr>
          <a:lstStyle/>
          <a:p>
            <a:pPr>
              <a:buFont typeface="Arial" panose="020B0604020202020204" pitchFamily="34" charset="0"/>
              <a:buChar char="•"/>
            </a:pPr>
            <a:r>
              <a:rPr lang="en-US" altLang="en-US" sz="2800" dirty="0">
                <a:solidFill>
                  <a:schemeClr val="tx1">
                    <a:lumMod val="75000"/>
                    <a:lumOff val="25000"/>
                  </a:schemeClr>
                </a:solidFill>
                <a:ea typeface="MS PGothic" panose="020B0600070205080204" pitchFamily="34" charset="-128"/>
              </a:rPr>
              <a:t>After the risk assessment is done and the patient describes the suicidal crisis, the SPI can be developed</a:t>
            </a:r>
          </a:p>
          <a:p>
            <a:pPr>
              <a:buFont typeface="Arial" panose="020B0604020202020204" pitchFamily="34" charset="0"/>
              <a:buChar char="•"/>
            </a:pPr>
            <a:endParaRPr lang="en-US" altLang="en-US" sz="2800" dirty="0">
              <a:solidFill>
                <a:schemeClr val="tx1">
                  <a:lumMod val="75000"/>
                  <a:lumOff val="25000"/>
                </a:schemeClr>
              </a:solidFill>
              <a:ea typeface="MS PGothic" panose="020B0600070205080204" pitchFamily="34" charset="-128"/>
            </a:endParaRPr>
          </a:p>
          <a:p>
            <a:pPr>
              <a:buFont typeface="Arial" panose="020B0604020202020204" pitchFamily="34" charset="0"/>
              <a:buChar char="•"/>
            </a:pPr>
            <a:r>
              <a:rPr lang="en-US" altLang="en-US" sz="2800" dirty="0">
                <a:solidFill>
                  <a:schemeClr val="tx1">
                    <a:lumMod val="75000"/>
                    <a:lumOff val="25000"/>
                  </a:schemeClr>
                </a:solidFill>
                <a:ea typeface="MS PGothic" panose="020B0600070205080204" pitchFamily="34" charset="-128"/>
              </a:rPr>
              <a:t>Solicit agreement to develop a plan</a:t>
            </a:r>
          </a:p>
          <a:p>
            <a:pPr>
              <a:buFont typeface="Arial" panose="020B0604020202020204" pitchFamily="34" charset="0"/>
              <a:buChar char="•"/>
            </a:pPr>
            <a:endParaRPr lang="en-US" altLang="en-US" sz="2800" dirty="0">
              <a:solidFill>
                <a:schemeClr val="tx1">
                  <a:lumMod val="75000"/>
                  <a:lumOff val="25000"/>
                </a:schemeClr>
              </a:solidFill>
              <a:ea typeface="MS PGothic" panose="020B0600070205080204" pitchFamily="34" charset="-128"/>
            </a:endParaRPr>
          </a:p>
          <a:p>
            <a:pPr>
              <a:buFont typeface="Arial" panose="020B0604020202020204" pitchFamily="34" charset="0"/>
              <a:buChar char="•"/>
            </a:pPr>
            <a:r>
              <a:rPr lang="en-US" altLang="en-US" sz="2800" dirty="0">
                <a:solidFill>
                  <a:schemeClr val="tx1">
                    <a:lumMod val="75000"/>
                    <a:lumOff val="25000"/>
                  </a:schemeClr>
                </a:solidFill>
                <a:ea typeface="MS PGothic" panose="020B0600070205080204" pitchFamily="34" charset="-128"/>
              </a:rPr>
              <a:t>Explain the rationale for such a plan and when to use the SPI</a:t>
            </a:r>
          </a:p>
        </p:txBody>
      </p:sp>
    </p:spTree>
    <p:extLst>
      <p:ext uri="{BB962C8B-B14F-4D97-AF65-F5344CB8AC3E}">
        <p14:creationId xmlns:p14="http://schemas.microsoft.com/office/powerpoint/2010/main" val="4033447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207" y="457200"/>
            <a:ext cx="7772400" cy="1088231"/>
          </a:xfrm>
        </p:spPr>
        <p:txBody>
          <a:bodyPr/>
          <a:lstStyle/>
          <a:p>
            <a:pPr>
              <a:defRPr/>
            </a:pPr>
            <a:r>
              <a:rPr lang="en-US" sz="3000" dirty="0">
                <a:solidFill>
                  <a:schemeClr val="tx1">
                    <a:lumMod val="75000"/>
                    <a:lumOff val="25000"/>
                  </a:schemeClr>
                </a:solidFill>
              </a:rPr>
              <a:t>Overview of Safety Planning: 6 Steps</a:t>
            </a:r>
          </a:p>
        </p:txBody>
      </p:sp>
      <p:sp>
        <p:nvSpPr>
          <p:cNvPr id="3" name="Content Placeholder 2"/>
          <p:cNvSpPr>
            <a:spLocks noGrp="1"/>
          </p:cNvSpPr>
          <p:nvPr>
            <p:ph idx="1"/>
          </p:nvPr>
        </p:nvSpPr>
        <p:spPr>
          <a:xfrm>
            <a:off x="766543" y="1545431"/>
            <a:ext cx="7391400" cy="4140603"/>
          </a:xfrm>
        </p:spPr>
        <p:txBody>
          <a:bodyPr rtlCol="0">
            <a:noAutofit/>
          </a:bodyPr>
          <a:lstStyle/>
          <a:p>
            <a:pPr>
              <a:spcBef>
                <a:spcPct val="45000"/>
              </a:spcBef>
              <a:buClr>
                <a:schemeClr val="tx1">
                  <a:lumMod val="75000"/>
                  <a:lumOff val="25000"/>
                </a:schemeClr>
              </a:buClr>
              <a:buFont typeface="Wingdings" pitchFamily="2" charset="2"/>
              <a:buAutoNum type="arabicPeriod"/>
              <a:defRPr/>
            </a:pPr>
            <a:r>
              <a:rPr lang="en-US" sz="2400" dirty="0">
                <a:solidFill>
                  <a:schemeClr val="tx1">
                    <a:lumMod val="75000"/>
                    <a:lumOff val="25000"/>
                  </a:schemeClr>
                </a:solidFill>
                <a:ea typeface="Lucida Sans Unicode" pitchFamily="34" charset="0"/>
                <a:cs typeface="Lucida Sans Unicode" pitchFamily="34" charset="0"/>
              </a:rPr>
              <a:t>Recognizing </a:t>
            </a:r>
            <a:r>
              <a:rPr lang="en-US" sz="2400" dirty="0">
                <a:solidFill>
                  <a:schemeClr val="accent1"/>
                </a:solidFill>
                <a:ea typeface="Lucida Sans Unicode" pitchFamily="34" charset="0"/>
                <a:cs typeface="Lucida Sans Unicode" pitchFamily="34" charset="0"/>
              </a:rPr>
              <a:t>warning signs </a:t>
            </a:r>
          </a:p>
          <a:p>
            <a:pPr>
              <a:spcBef>
                <a:spcPct val="45000"/>
              </a:spcBef>
              <a:buClr>
                <a:schemeClr val="tx1">
                  <a:lumMod val="75000"/>
                  <a:lumOff val="25000"/>
                </a:schemeClr>
              </a:buClr>
              <a:buFont typeface="Wingdings" pitchFamily="2" charset="2"/>
              <a:buAutoNum type="arabicPeriod"/>
              <a:defRPr/>
            </a:pPr>
            <a:r>
              <a:rPr lang="en-US" sz="2400" dirty="0">
                <a:solidFill>
                  <a:schemeClr val="tx1">
                    <a:lumMod val="75000"/>
                    <a:lumOff val="25000"/>
                  </a:schemeClr>
                </a:solidFill>
                <a:ea typeface="Lucida Sans Unicode" pitchFamily="34" charset="0"/>
                <a:cs typeface="Lucida Sans Unicode" pitchFamily="34" charset="0"/>
              </a:rPr>
              <a:t>Employing </a:t>
            </a:r>
            <a:r>
              <a:rPr lang="en-US" sz="2400" dirty="0">
                <a:solidFill>
                  <a:schemeClr val="accent1"/>
                </a:solidFill>
                <a:ea typeface="Lucida Sans Unicode" pitchFamily="34" charset="0"/>
                <a:cs typeface="Lucida Sans Unicode" pitchFamily="34" charset="0"/>
              </a:rPr>
              <a:t>internal coping strategies </a:t>
            </a:r>
            <a:r>
              <a:rPr lang="en-US" sz="2400" dirty="0">
                <a:solidFill>
                  <a:schemeClr val="tx1">
                    <a:lumMod val="75000"/>
                    <a:lumOff val="25000"/>
                  </a:schemeClr>
                </a:solidFill>
                <a:ea typeface="Lucida Sans Unicode" pitchFamily="34" charset="0"/>
                <a:cs typeface="Lucida Sans Unicode" pitchFamily="34" charset="0"/>
              </a:rPr>
              <a:t>without needing to contact another person</a:t>
            </a:r>
          </a:p>
          <a:p>
            <a:pPr>
              <a:spcBef>
                <a:spcPct val="45000"/>
              </a:spcBef>
              <a:buClr>
                <a:schemeClr val="tx1">
                  <a:lumMod val="75000"/>
                  <a:lumOff val="25000"/>
                </a:schemeClr>
              </a:buClr>
              <a:buFont typeface="Wingdings" pitchFamily="2" charset="2"/>
              <a:buAutoNum type="arabicPeriod"/>
              <a:defRPr/>
            </a:pPr>
            <a:r>
              <a:rPr lang="en-US" sz="2400" dirty="0">
                <a:solidFill>
                  <a:schemeClr val="accent1"/>
                </a:solidFill>
                <a:ea typeface="Lucida Sans Unicode" pitchFamily="34" charset="0"/>
                <a:cs typeface="Lucida Sans Unicode" pitchFamily="34" charset="0"/>
              </a:rPr>
              <a:t>Socializing</a:t>
            </a:r>
            <a:r>
              <a:rPr lang="en-US" sz="2400" dirty="0">
                <a:solidFill>
                  <a:schemeClr val="tx1">
                    <a:lumMod val="75000"/>
                    <a:lumOff val="25000"/>
                  </a:schemeClr>
                </a:solidFill>
                <a:ea typeface="Lucida Sans Unicode" pitchFamily="34" charset="0"/>
                <a:cs typeface="Lucida Sans Unicode" pitchFamily="34" charset="0"/>
              </a:rPr>
              <a:t> with others who may offer support as well as distraction from the crisis</a:t>
            </a:r>
          </a:p>
          <a:p>
            <a:pPr>
              <a:spcBef>
                <a:spcPct val="45000"/>
              </a:spcBef>
              <a:buClr>
                <a:schemeClr val="tx1">
                  <a:lumMod val="75000"/>
                  <a:lumOff val="25000"/>
                </a:schemeClr>
              </a:buClr>
              <a:buFont typeface="Wingdings" pitchFamily="2" charset="2"/>
              <a:buAutoNum type="arabicPeriod"/>
              <a:defRPr/>
            </a:pPr>
            <a:r>
              <a:rPr lang="en-US" sz="2400" dirty="0">
                <a:solidFill>
                  <a:schemeClr val="accent1"/>
                </a:solidFill>
                <a:ea typeface="Lucida Sans Unicode" pitchFamily="34" charset="0"/>
                <a:cs typeface="Lucida Sans Unicode" pitchFamily="34" charset="0"/>
              </a:rPr>
              <a:t>Contacting</a:t>
            </a:r>
            <a:r>
              <a:rPr lang="en-US" sz="2400" dirty="0">
                <a:solidFill>
                  <a:schemeClr val="tx1">
                    <a:lumMod val="75000"/>
                    <a:lumOff val="25000"/>
                  </a:schemeClr>
                </a:solidFill>
                <a:ea typeface="Lucida Sans Unicode" pitchFamily="34" charset="0"/>
                <a:cs typeface="Lucida Sans Unicode" pitchFamily="34" charset="0"/>
              </a:rPr>
              <a:t> family members or friends who may help to resolve a crisis</a:t>
            </a:r>
          </a:p>
          <a:p>
            <a:pPr>
              <a:spcBef>
                <a:spcPct val="45000"/>
              </a:spcBef>
              <a:buClr>
                <a:schemeClr val="tx1">
                  <a:lumMod val="75000"/>
                  <a:lumOff val="25000"/>
                </a:schemeClr>
              </a:buClr>
              <a:buFont typeface="Wingdings" pitchFamily="2" charset="2"/>
              <a:buAutoNum type="arabicPeriod"/>
              <a:defRPr/>
            </a:pPr>
            <a:r>
              <a:rPr lang="en-US" sz="2400" dirty="0">
                <a:solidFill>
                  <a:schemeClr val="tx1">
                    <a:lumMod val="75000"/>
                    <a:lumOff val="25000"/>
                  </a:schemeClr>
                </a:solidFill>
                <a:ea typeface="Lucida Sans Unicode" pitchFamily="34" charset="0"/>
                <a:cs typeface="Lucida Sans Unicode" pitchFamily="34" charset="0"/>
              </a:rPr>
              <a:t>Contacting </a:t>
            </a:r>
            <a:r>
              <a:rPr lang="en-US" sz="2400" dirty="0">
                <a:solidFill>
                  <a:schemeClr val="accent1"/>
                </a:solidFill>
                <a:ea typeface="Lucida Sans Unicode" pitchFamily="34" charset="0"/>
                <a:cs typeface="Lucida Sans Unicode" pitchFamily="34" charset="0"/>
              </a:rPr>
              <a:t>mental health professionals or agencies</a:t>
            </a:r>
          </a:p>
          <a:p>
            <a:pPr>
              <a:spcBef>
                <a:spcPct val="45000"/>
              </a:spcBef>
              <a:buClr>
                <a:schemeClr val="tx1">
                  <a:lumMod val="75000"/>
                  <a:lumOff val="25000"/>
                </a:schemeClr>
              </a:buClr>
              <a:buFont typeface="Wingdings" pitchFamily="2" charset="2"/>
              <a:buAutoNum type="arabicPeriod"/>
              <a:defRPr/>
            </a:pPr>
            <a:r>
              <a:rPr lang="en-US" sz="2400" dirty="0">
                <a:solidFill>
                  <a:schemeClr val="tx1">
                    <a:lumMod val="75000"/>
                    <a:lumOff val="25000"/>
                  </a:schemeClr>
                </a:solidFill>
                <a:ea typeface="Lucida Sans Unicode" pitchFamily="34" charset="0"/>
                <a:cs typeface="Lucida Sans Unicode" pitchFamily="34" charset="0"/>
              </a:rPr>
              <a:t>Reducing the potential for use of </a:t>
            </a:r>
            <a:r>
              <a:rPr lang="en-US" sz="2400" dirty="0">
                <a:solidFill>
                  <a:schemeClr val="accent1"/>
                </a:solidFill>
                <a:ea typeface="Lucida Sans Unicode" pitchFamily="34" charset="0"/>
                <a:cs typeface="Lucida Sans Unicode" pitchFamily="34" charset="0"/>
              </a:rPr>
              <a:t>lethal means</a:t>
            </a:r>
          </a:p>
        </p:txBody>
      </p:sp>
    </p:spTree>
    <p:extLst>
      <p:ext uri="{BB962C8B-B14F-4D97-AF65-F5344CB8AC3E}">
        <p14:creationId xmlns:p14="http://schemas.microsoft.com/office/powerpoint/2010/main" val="721206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nvSpPr>
        <p:spPr bwMode="auto">
          <a:xfrm>
            <a:off x="2000251" y="5772151"/>
            <a:ext cx="2171700" cy="228600"/>
          </a:xfrm>
          <a:prstGeom prst="rect">
            <a:avLst/>
          </a:prstGeom>
          <a:noFill/>
          <a:ln>
            <a:miter lim="800000"/>
            <a:headEnd/>
            <a:tailEnd/>
          </a:ln>
        </p:spPr>
        <p:txBody>
          <a:bodyPr/>
          <a:lstStyle/>
          <a:p>
            <a:pPr>
              <a:defRPr/>
            </a:pPr>
            <a:endParaRPr lang="en-US" sz="751">
              <a:solidFill>
                <a:prstClr val="black"/>
              </a:solidFill>
              <a:effectLst>
                <a:outerShdw blurRad="38100" dist="38100" dir="2700000" algn="tl">
                  <a:srgbClr val="000000"/>
                </a:outerShdw>
              </a:effectLst>
              <a:latin typeface="Tahoma" pitchFamily="34" charset="0"/>
              <a:ea typeface="Lucida Sans Unicode" pitchFamily="34" charset="0"/>
              <a:cs typeface="Lucida Sans Unicode" pitchFamily="34" charset="0"/>
            </a:endParaRPr>
          </a:p>
        </p:txBody>
      </p:sp>
      <p:sp>
        <p:nvSpPr>
          <p:cNvPr id="2907138" name="Rectangle 2"/>
          <p:cNvSpPr>
            <a:spLocks noGrp="1" noChangeArrowheads="1"/>
          </p:cNvSpPr>
          <p:nvPr>
            <p:ph type="title"/>
          </p:nvPr>
        </p:nvSpPr>
        <p:spPr>
          <a:xfrm>
            <a:off x="1590674" y="480777"/>
            <a:ext cx="6267451" cy="1088231"/>
          </a:xfrm>
        </p:spPr>
        <p:txBody>
          <a:bodyPr/>
          <a:lstStyle/>
          <a:p>
            <a:pPr>
              <a:defRPr/>
            </a:pPr>
            <a:r>
              <a:rPr lang="en-US" sz="3000" dirty="0">
                <a:solidFill>
                  <a:schemeClr val="tx1">
                    <a:lumMod val="75000"/>
                    <a:lumOff val="25000"/>
                  </a:schemeClr>
                </a:solidFill>
              </a:rPr>
              <a:t>Step 1: Recognizing Warning Signs</a:t>
            </a:r>
          </a:p>
        </p:txBody>
      </p:sp>
      <p:sp>
        <p:nvSpPr>
          <p:cNvPr id="38916" name="Rectangle 3"/>
          <p:cNvSpPr>
            <a:spLocks noGrp="1" noChangeArrowheads="1"/>
          </p:cNvSpPr>
          <p:nvPr>
            <p:ph idx="1"/>
          </p:nvPr>
        </p:nvSpPr>
        <p:spPr>
          <a:xfrm>
            <a:off x="609599" y="1447800"/>
            <a:ext cx="8229600" cy="4324351"/>
          </a:xfrm>
          <a:extLst/>
        </p:spPr>
        <p:txBody>
          <a:bodyPr rtlCol="0">
            <a:normAutofit fontScale="92500" lnSpcReduction="20000"/>
          </a:bodyPr>
          <a:lstStyle/>
          <a:p>
            <a:pPr>
              <a:spcBef>
                <a:spcPts val="0"/>
              </a:spcBef>
              <a:spcAft>
                <a:spcPts val="451"/>
              </a:spcAft>
              <a:defRPr/>
            </a:pPr>
            <a:r>
              <a:rPr lang="en-US" altLang="en-US" sz="2400" dirty="0">
                <a:solidFill>
                  <a:schemeClr val="tx1">
                    <a:lumMod val="75000"/>
                    <a:lumOff val="25000"/>
                  </a:schemeClr>
                </a:solidFill>
              </a:rPr>
              <a:t>Safety plan is only useful if the individual can recognize the warning signs.</a:t>
            </a:r>
          </a:p>
          <a:p>
            <a:pPr>
              <a:spcBef>
                <a:spcPts val="0"/>
              </a:spcBef>
              <a:spcAft>
                <a:spcPts val="451"/>
              </a:spcAft>
              <a:defRPr/>
            </a:pPr>
            <a:r>
              <a:rPr lang="en-US" altLang="en-US" sz="2400" dirty="0">
                <a:solidFill>
                  <a:schemeClr val="tx1">
                    <a:lumMod val="75000"/>
                    <a:lumOff val="25000"/>
                  </a:schemeClr>
                </a:solidFill>
              </a:rPr>
              <a:t>The clinician should obtain an accurate account of the events that transpired before, during, and after the most recent suicidal crisis.</a:t>
            </a:r>
          </a:p>
          <a:p>
            <a:pPr marL="0" indent="0">
              <a:spcBef>
                <a:spcPts val="0"/>
              </a:spcBef>
              <a:spcAft>
                <a:spcPts val="451"/>
              </a:spcAft>
              <a:buNone/>
              <a:defRPr/>
            </a:pPr>
            <a:endParaRPr lang="en-US" altLang="ja-JP" sz="2400" dirty="0">
              <a:solidFill>
                <a:schemeClr val="tx1">
                  <a:lumMod val="75000"/>
                  <a:lumOff val="25000"/>
                </a:schemeClr>
              </a:solidFill>
            </a:endParaRPr>
          </a:p>
          <a:p>
            <a:pPr marL="0" indent="0">
              <a:spcBef>
                <a:spcPts val="0"/>
              </a:spcBef>
              <a:spcAft>
                <a:spcPts val="451"/>
              </a:spcAft>
              <a:buNone/>
              <a:defRPr/>
            </a:pPr>
            <a:r>
              <a:rPr lang="ja-JP" altLang="en-US" sz="2400" b="1" dirty="0">
                <a:solidFill>
                  <a:schemeClr val="tx1">
                    <a:lumMod val="75000"/>
                    <a:lumOff val="25000"/>
                  </a:schemeClr>
                </a:solidFill>
              </a:rPr>
              <a:t>“</a:t>
            </a:r>
            <a:r>
              <a:rPr lang="en-US" altLang="ja-JP" sz="2400" b="1" dirty="0">
                <a:solidFill>
                  <a:schemeClr val="tx1">
                    <a:lumMod val="75000"/>
                    <a:lumOff val="25000"/>
                  </a:schemeClr>
                </a:solidFill>
              </a:rPr>
              <a:t>How will you know when the safety plan should be used?</a:t>
            </a:r>
            <a:r>
              <a:rPr lang="ja-JP" altLang="en-US" sz="2400" b="1" dirty="0">
                <a:solidFill>
                  <a:schemeClr val="tx1">
                    <a:lumMod val="75000"/>
                    <a:lumOff val="25000"/>
                  </a:schemeClr>
                </a:solidFill>
              </a:rPr>
              <a:t>”</a:t>
            </a:r>
            <a:endParaRPr lang="en-US" altLang="ja-JP" sz="2400" b="1" dirty="0">
              <a:solidFill>
                <a:schemeClr val="tx1">
                  <a:lumMod val="75000"/>
                  <a:lumOff val="25000"/>
                </a:schemeClr>
              </a:solidFill>
            </a:endParaRPr>
          </a:p>
          <a:p>
            <a:pPr marL="0" indent="0">
              <a:spcBef>
                <a:spcPts val="0"/>
              </a:spcBef>
              <a:spcAft>
                <a:spcPts val="451"/>
              </a:spcAft>
              <a:buNone/>
              <a:defRPr/>
            </a:pPr>
            <a:endParaRPr lang="en-US" altLang="ja-JP" sz="2400" b="1" dirty="0">
              <a:solidFill>
                <a:schemeClr val="tx1">
                  <a:lumMod val="75000"/>
                  <a:lumOff val="25000"/>
                </a:schemeClr>
              </a:solidFill>
            </a:endParaRPr>
          </a:p>
          <a:p>
            <a:pPr marL="0" indent="0">
              <a:spcBef>
                <a:spcPts val="0"/>
              </a:spcBef>
              <a:spcAft>
                <a:spcPts val="451"/>
              </a:spcAft>
              <a:buNone/>
              <a:defRPr/>
            </a:pPr>
            <a:r>
              <a:rPr lang="ja-JP" altLang="en-US" sz="2400" b="1" dirty="0">
                <a:solidFill>
                  <a:schemeClr val="tx1">
                    <a:lumMod val="75000"/>
                    <a:lumOff val="25000"/>
                  </a:schemeClr>
                </a:solidFill>
              </a:rPr>
              <a:t>“</a:t>
            </a:r>
            <a:r>
              <a:rPr lang="en-US" altLang="ja-JP" sz="2400" b="1" dirty="0">
                <a:solidFill>
                  <a:schemeClr val="tx1">
                    <a:lumMod val="75000"/>
                    <a:lumOff val="25000"/>
                  </a:schemeClr>
                </a:solidFill>
              </a:rPr>
              <a:t>What do you experience when you start to think about suicide or feel extremely distressed?</a:t>
            </a:r>
            <a:r>
              <a:rPr lang="ja-JP" altLang="en-US" sz="2400" b="1" dirty="0">
                <a:solidFill>
                  <a:schemeClr val="tx1">
                    <a:lumMod val="75000"/>
                    <a:lumOff val="25000"/>
                  </a:schemeClr>
                </a:solidFill>
              </a:rPr>
              <a:t>”</a:t>
            </a:r>
            <a:r>
              <a:rPr lang="en-US" altLang="ja-JP" sz="2400" b="1" dirty="0">
                <a:solidFill>
                  <a:schemeClr val="tx1">
                    <a:lumMod val="75000"/>
                    <a:lumOff val="25000"/>
                  </a:schemeClr>
                </a:solidFill>
              </a:rPr>
              <a:t> </a:t>
            </a:r>
          </a:p>
          <a:p>
            <a:pPr marL="0" indent="0">
              <a:spcBef>
                <a:spcPts val="0"/>
              </a:spcBef>
              <a:spcAft>
                <a:spcPts val="451"/>
              </a:spcAft>
              <a:buNone/>
              <a:defRPr/>
            </a:pPr>
            <a:endParaRPr lang="en-US" altLang="ja-JP" sz="2400" dirty="0">
              <a:solidFill>
                <a:schemeClr val="tx1">
                  <a:lumMod val="75000"/>
                  <a:lumOff val="25000"/>
                </a:schemeClr>
              </a:solidFill>
            </a:endParaRPr>
          </a:p>
          <a:p>
            <a:pPr>
              <a:spcBef>
                <a:spcPts val="0"/>
              </a:spcBef>
              <a:spcAft>
                <a:spcPts val="451"/>
              </a:spcAft>
              <a:defRPr/>
            </a:pPr>
            <a:r>
              <a:rPr lang="en-US" altLang="en-US" sz="2400" dirty="0">
                <a:solidFill>
                  <a:schemeClr val="tx1">
                    <a:lumMod val="75000"/>
                    <a:lumOff val="25000"/>
                  </a:schemeClr>
                </a:solidFill>
              </a:rPr>
              <a:t>Be specific! Write down the warning signs (thoughts, images, thinking processes, mood, and/or behaviors) using the individuals</a:t>
            </a:r>
            <a:r>
              <a:rPr lang="ja-JP" altLang="en-US" sz="2400" dirty="0">
                <a:solidFill>
                  <a:schemeClr val="tx1">
                    <a:lumMod val="75000"/>
                    <a:lumOff val="25000"/>
                  </a:schemeClr>
                </a:solidFill>
              </a:rPr>
              <a:t>’</a:t>
            </a:r>
            <a:r>
              <a:rPr lang="en-US" altLang="ja-JP" sz="2400" dirty="0">
                <a:solidFill>
                  <a:schemeClr val="tx1">
                    <a:lumMod val="75000"/>
                    <a:lumOff val="25000"/>
                  </a:schemeClr>
                </a:solidFill>
              </a:rPr>
              <a:t> own words. </a:t>
            </a:r>
            <a:endParaRPr lang="en-US" altLang="en-US" sz="2400" dirty="0">
              <a:solidFill>
                <a:schemeClr val="tx1">
                  <a:lumMod val="75000"/>
                  <a:lumOff val="25000"/>
                </a:schemeClr>
              </a:solidFill>
            </a:endParaRPr>
          </a:p>
          <a:p>
            <a:pPr>
              <a:spcBef>
                <a:spcPts val="0"/>
              </a:spcBef>
              <a:spcAft>
                <a:spcPts val="451"/>
              </a:spcAft>
              <a:defRPr/>
            </a:pPr>
            <a:endParaRPr lang="en-US" altLang="en-US" sz="2400" dirty="0">
              <a:solidFill>
                <a:schemeClr val="tx1">
                  <a:lumMod val="75000"/>
                  <a:lumOff val="25000"/>
                </a:schemeClr>
              </a:solidFill>
            </a:endParaRPr>
          </a:p>
        </p:txBody>
      </p:sp>
    </p:spTree>
    <p:extLst>
      <p:ext uri="{BB962C8B-B14F-4D97-AF65-F5344CB8AC3E}">
        <p14:creationId xmlns:p14="http://schemas.microsoft.com/office/powerpoint/2010/main" val="95690063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1422401" y="588613"/>
            <a:ext cx="6900863" cy="971551"/>
          </a:xfrm>
        </p:spPr>
        <p:txBody>
          <a:bodyPr>
            <a:normAutofit/>
          </a:bodyPr>
          <a:lstStyle/>
          <a:p>
            <a:pPr>
              <a:defRPr/>
            </a:pPr>
            <a:r>
              <a:rPr lang="en-US" altLang="en-US" sz="3200" dirty="0">
                <a:solidFill>
                  <a:schemeClr val="tx1">
                    <a:lumMod val="75000"/>
                    <a:lumOff val="25000"/>
                  </a:schemeClr>
                </a:solidFill>
              </a:rPr>
              <a:t>Safety Plan: Chart Review (n=100)</a:t>
            </a:r>
          </a:p>
        </p:txBody>
      </p:sp>
      <p:graphicFrame>
        <p:nvGraphicFramePr>
          <p:cNvPr id="6" name="Content Placeholder 5"/>
          <p:cNvGraphicFramePr>
            <a:graphicFrameLocks noGrp="1"/>
          </p:cNvGraphicFramePr>
          <p:nvPr>
            <p:ph idx="1"/>
            <p:extLst/>
          </p:nvPr>
        </p:nvGraphicFramePr>
        <p:xfrm>
          <a:off x="1625600" y="1595219"/>
          <a:ext cx="6400800" cy="3865781"/>
        </p:xfrm>
        <a:graphic>
          <a:graphicData uri="http://schemas.openxmlformats.org/drawingml/2006/table">
            <a:tbl>
              <a:tblPr firstRow="1" bandRow="1">
                <a:tableStyleId>{5C22544A-7EE6-4342-B048-85BDC9FD1C3A}</a:tableStyleId>
              </a:tblPr>
              <a:tblGrid>
                <a:gridCol w="5324675">
                  <a:extLst>
                    <a:ext uri="{9D8B030D-6E8A-4147-A177-3AD203B41FA5}">
                      <a16:colId xmlns:a16="http://schemas.microsoft.com/office/drawing/2014/main" val="20000"/>
                    </a:ext>
                  </a:extLst>
                </a:gridCol>
                <a:gridCol w="1076125">
                  <a:extLst>
                    <a:ext uri="{9D8B030D-6E8A-4147-A177-3AD203B41FA5}">
                      <a16:colId xmlns:a16="http://schemas.microsoft.com/office/drawing/2014/main" val="20001"/>
                    </a:ext>
                  </a:extLst>
                </a:gridCol>
              </a:tblGrid>
              <a:tr h="338380">
                <a:tc>
                  <a:txBody>
                    <a:bodyPr/>
                    <a:lstStyle/>
                    <a:p>
                      <a:r>
                        <a:rPr lang="en-US" sz="1500" dirty="0"/>
                        <a:t>Step 1: Warning Signs (Thoughts</a:t>
                      </a:r>
                      <a:r>
                        <a:rPr lang="en-US" sz="1500" baseline="0" dirty="0"/>
                        <a:t>)</a:t>
                      </a:r>
                      <a:endParaRPr lang="en-US" sz="1500" dirty="0"/>
                    </a:p>
                  </a:txBody>
                  <a:tcPr marL="68580" marR="68580" marT="34288" marB="34288"/>
                </a:tc>
                <a:tc>
                  <a:txBody>
                    <a:bodyPr/>
                    <a:lstStyle/>
                    <a:p>
                      <a:pPr algn="r"/>
                      <a:endParaRPr lang="en-US" sz="1500" dirty="0"/>
                    </a:p>
                  </a:txBody>
                  <a:tcPr marL="68580" marR="68580" marT="34288" marB="34288"/>
                </a:tc>
                <a:extLst>
                  <a:ext uri="{0D108BD9-81ED-4DB2-BD59-A6C34878D82A}">
                    <a16:rowId xmlns:a16="http://schemas.microsoft.com/office/drawing/2014/main" val="10000"/>
                  </a:ext>
                </a:extLst>
              </a:tr>
              <a:tr h="316789">
                <a:tc>
                  <a:txBody>
                    <a:bodyPr/>
                    <a:lstStyle/>
                    <a:p>
                      <a:pPr marL="0" marR="0">
                        <a:lnSpc>
                          <a:spcPct val="115000"/>
                        </a:lnSpc>
                        <a:spcBef>
                          <a:spcPts val="0"/>
                        </a:spcBef>
                        <a:spcAft>
                          <a:spcPts val="0"/>
                        </a:spcAft>
                      </a:pPr>
                      <a:r>
                        <a:rPr lang="en-US" sz="1500" dirty="0">
                          <a:solidFill>
                            <a:srgbClr val="000000"/>
                          </a:solidFill>
                          <a:effectLst/>
                          <a:latin typeface="+mn-lt"/>
                          <a:ea typeface="Times New Roman"/>
                          <a:cs typeface="Times New Roman"/>
                        </a:rPr>
                        <a:t>Depressed/Negative Thoughts</a:t>
                      </a:r>
                      <a:endParaRPr lang="en-US" sz="1500" dirty="0">
                        <a:effectLst/>
                        <a:latin typeface="+mn-lt"/>
                        <a:ea typeface="Calibri"/>
                        <a:cs typeface="Times New Roman"/>
                      </a:endParaRPr>
                    </a:p>
                  </a:txBody>
                  <a:tcPr marL="51435" marR="51435"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23%</a:t>
                      </a:r>
                      <a:endParaRPr lang="en-US" sz="1500" dirty="0">
                        <a:effectLst/>
                        <a:latin typeface="+mn-lt"/>
                        <a:ea typeface="Calibri"/>
                        <a:cs typeface="Times New Roman"/>
                      </a:endParaRPr>
                    </a:p>
                  </a:txBody>
                  <a:tcPr marL="51435" marR="51435" marT="0" marB="0" anchor="b"/>
                </a:tc>
                <a:extLst>
                  <a:ext uri="{0D108BD9-81ED-4DB2-BD59-A6C34878D82A}">
                    <a16:rowId xmlns:a16="http://schemas.microsoft.com/office/drawing/2014/main" val="10001"/>
                  </a:ext>
                </a:extLst>
              </a:tr>
              <a:tr h="316789">
                <a:tc>
                  <a:txBody>
                    <a:bodyPr/>
                    <a:lstStyle/>
                    <a:p>
                      <a:pPr marL="0" marR="0">
                        <a:lnSpc>
                          <a:spcPct val="115000"/>
                        </a:lnSpc>
                        <a:spcBef>
                          <a:spcPts val="0"/>
                        </a:spcBef>
                        <a:spcAft>
                          <a:spcPts val="0"/>
                        </a:spcAft>
                      </a:pPr>
                      <a:r>
                        <a:rPr lang="en-US" sz="1500" dirty="0">
                          <a:solidFill>
                            <a:srgbClr val="000000"/>
                          </a:solidFill>
                          <a:effectLst/>
                          <a:latin typeface="+mn-lt"/>
                          <a:ea typeface="Times New Roman"/>
                          <a:cs typeface="Times New Roman"/>
                        </a:rPr>
                        <a:t>Hopeless Thoughts</a:t>
                      </a:r>
                      <a:endParaRPr lang="en-US" sz="1500" dirty="0">
                        <a:effectLst/>
                        <a:latin typeface="+mn-lt"/>
                        <a:ea typeface="Calibri"/>
                        <a:cs typeface="Times New Roman"/>
                      </a:endParaRPr>
                    </a:p>
                  </a:txBody>
                  <a:tcPr marL="51435" marR="51435"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22%</a:t>
                      </a:r>
                      <a:endParaRPr lang="en-US" sz="1500" dirty="0">
                        <a:effectLst/>
                        <a:latin typeface="+mn-lt"/>
                        <a:ea typeface="Calibri"/>
                        <a:cs typeface="Times New Roman"/>
                      </a:endParaRPr>
                    </a:p>
                  </a:txBody>
                  <a:tcPr marL="51435" marR="51435" marT="0" marB="0" anchor="b"/>
                </a:tc>
                <a:extLst>
                  <a:ext uri="{0D108BD9-81ED-4DB2-BD59-A6C34878D82A}">
                    <a16:rowId xmlns:a16="http://schemas.microsoft.com/office/drawing/2014/main" val="10002"/>
                  </a:ext>
                </a:extLst>
              </a:tr>
              <a:tr h="316789">
                <a:tc>
                  <a:txBody>
                    <a:bodyPr/>
                    <a:lstStyle/>
                    <a:p>
                      <a:pPr marL="0" marR="0">
                        <a:lnSpc>
                          <a:spcPct val="115000"/>
                        </a:lnSpc>
                        <a:spcBef>
                          <a:spcPts val="0"/>
                        </a:spcBef>
                        <a:spcAft>
                          <a:spcPts val="0"/>
                        </a:spcAft>
                      </a:pPr>
                      <a:r>
                        <a:rPr lang="en-US" sz="1500" dirty="0">
                          <a:solidFill>
                            <a:srgbClr val="000000"/>
                          </a:solidFill>
                          <a:effectLst/>
                          <a:latin typeface="+mn-lt"/>
                          <a:ea typeface="Times New Roman"/>
                          <a:cs typeface="Times New Roman"/>
                        </a:rPr>
                        <a:t>Worthless/Helpless/Purposeless Thoughts</a:t>
                      </a:r>
                      <a:endParaRPr lang="en-US" sz="1500" dirty="0">
                        <a:effectLst/>
                        <a:latin typeface="+mn-lt"/>
                        <a:ea typeface="Calibri"/>
                        <a:cs typeface="Times New Roman"/>
                      </a:endParaRPr>
                    </a:p>
                  </a:txBody>
                  <a:tcPr marL="51435" marR="51435"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18%</a:t>
                      </a:r>
                      <a:endParaRPr lang="en-US" sz="1500" dirty="0">
                        <a:effectLst/>
                        <a:latin typeface="+mn-lt"/>
                        <a:ea typeface="Calibri"/>
                        <a:cs typeface="Times New Roman"/>
                      </a:endParaRPr>
                    </a:p>
                  </a:txBody>
                  <a:tcPr marL="51435" marR="51435" marT="0" marB="0" anchor="b"/>
                </a:tc>
                <a:extLst>
                  <a:ext uri="{0D108BD9-81ED-4DB2-BD59-A6C34878D82A}">
                    <a16:rowId xmlns:a16="http://schemas.microsoft.com/office/drawing/2014/main" val="10003"/>
                  </a:ext>
                </a:extLst>
              </a:tr>
              <a:tr h="316789">
                <a:tc>
                  <a:txBody>
                    <a:bodyPr/>
                    <a:lstStyle/>
                    <a:p>
                      <a:pPr marL="0" marR="0">
                        <a:lnSpc>
                          <a:spcPct val="115000"/>
                        </a:lnSpc>
                        <a:spcBef>
                          <a:spcPts val="0"/>
                        </a:spcBef>
                        <a:spcAft>
                          <a:spcPts val="0"/>
                        </a:spcAft>
                      </a:pPr>
                      <a:r>
                        <a:rPr lang="en-US" sz="1500" dirty="0">
                          <a:solidFill>
                            <a:srgbClr val="000000"/>
                          </a:solidFill>
                          <a:effectLst/>
                          <a:latin typeface="+mn-lt"/>
                          <a:ea typeface="Times New Roman"/>
                          <a:cs typeface="Times New Roman"/>
                        </a:rPr>
                        <a:t>Reminders of Trauma</a:t>
                      </a:r>
                      <a:endParaRPr lang="en-US" sz="1500" dirty="0">
                        <a:effectLst/>
                        <a:latin typeface="+mn-lt"/>
                        <a:ea typeface="Calibri"/>
                        <a:cs typeface="Times New Roman"/>
                      </a:endParaRPr>
                    </a:p>
                  </a:txBody>
                  <a:tcPr marL="51435" marR="51435"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16%</a:t>
                      </a:r>
                      <a:endParaRPr lang="en-US" sz="1500" dirty="0">
                        <a:effectLst/>
                        <a:latin typeface="+mn-lt"/>
                        <a:ea typeface="Calibri"/>
                        <a:cs typeface="Times New Roman"/>
                      </a:endParaRPr>
                    </a:p>
                  </a:txBody>
                  <a:tcPr marL="51435" marR="51435" marT="0" marB="0" anchor="b"/>
                </a:tc>
                <a:extLst>
                  <a:ext uri="{0D108BD9-81ED-4DB2-BD59-A6C34878D82A}">
                    <a16:rowId xmlns:a16="http://schemas.microsoft.com/office/drawing/2014/main" val="10004"/>
                  </a:ext>
                </a:extLst>
              </a:tr>
              <a:tr h="316789">
                <a:tc>
                  <a:txBody>
                    <a:bodyPr/>
                    <a:lstStyle/>
                    <a:p>
                      <a:pPr marL="0" marR="0">
                        <a:lnSpc>
                          <a:spcPct val="115000"/>
                        </a:lnSpc>
                        <a:spcBef>
                          <a:spcPts val="0"/>
                        </a:spcBef>
                        <a:spcAft>
                          <a:spcPts val="0"/>
                        </a:spcAft>
                      </a:pPr>
                      <a:r>
                        <a:rPr lang="en-US" sz="1500" dirty="0">
                          <a:solidFill>
                            <a:srgbClr val="000000"/>
                          </a:solidFill>
                          <a:effectLst/>
                          <a:latin typeface="+mn-lt"/>
                          <a:ea typeface="Times New Roman"/>
                          <a:cs typeface="Times New Roman"/>
                        </a:rPr>
                        <a:t>Thoughts of Being Disconnected or Alone</a:t>
                      </a:r>
                      <a:endParaRPr lang="en-US" sz="1500" dirty="0">
                        <a:effectLst/>
                        <a:latin typeface="+mn-lt"/>
                        <a:ea typeface="Calibri"/>
                        <a:cs typeface="Times New Roman"/>
                      </a:endParaRPr>
                    </a:p>
                  </a:txBody>
                  <a:tcPr marL="51435" marR="51435"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10%</a:t>
                      </a:r>
                      <a:endParaRPr lang="en-US" sz="1500" dirty="0">
                        <a:effectLst/>
                        <a:latin typeface="+mn-lt"/>
                        <a:ea typeface="Calibri"/>
                        <a:cs typeface="Times New Roman"/>
                      </a:endParaRPr>
                    </a:p>
                  </a:txBody>
                  <a:tcPr marL="51435" marR="51435" marT="0" marB="0" anchor="b"/>
                </a:tc>
                <a:extLst>
                  <a:ext uri="{0D108BD9-81ED-4DB2-BD59-A6C34878D82A}">
                    <a16:rowId xmlns:a16="http://schemas.microsoft.com/office/drawing/2014/main" val="10005"/>
                  </a:ext>
                </a:extLst>
              </a:tr>
              <a:tr h="316789">
                <a:tc>
                  <a:txBody>
                    <a:bodyPr/>
                    <a:lstStyle/>
                    <a:p>
                      <a:pPr marL="0" marR="0">
                        <a:lnSpc>
                          <a:spcPct val="115000"/>
                        </a:lnSpc>
                        <a:spcBef>
                          <a:spcPts val="0"/>
                        </a:spcBef>
                        <a:spcAft>
                          <a:spcPts val="0"/>
                        </a:spcAft>
                      </a:pPr>
                      <a:r>
                        <a:rPr lang="en-US" sz="1500" dirty="0">
                          <a:solidFill>
                            <a:srgbClr val="000000"/>
                          </a:solidFill>
                          <a:effectLst/>
                          <a:latin typeface="+mn-lt"/>
                          <a:ea typeface="Times New Roman"/>
                          <a:cs typeface="Times New Roman"/>
                        </a:rPr>
                        <a:t>Suicidal Thoughts</a:t>
                      </a:r>
                      <a:endParaRPr lang="en-US" sz="1500" dirty="0">
                        <a:effectLst/>
                        <a:latin typeface="+mn-lt"/>
                        <a:ea typeface="Calibri"/>
                        <a:cs typeface="Times New Roman"/>
                      </a:endParaRPr>
                    </a:p>
                  </a:txBody>
                  <a:tcPr marL="51435" marR="51435"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8%</a:t>
                      </a:r>
                      <a:endParaRPr lang="en-US" sz="1500" dirty="0">
                        <a:effectLst/>
                        <a:latin typeface="+mn-lt"/>
                        <a:ea typeface="Calibri"/>
                        <a:cs typeface="Times New Roman"/>
                      </a:endParaRPr>
                    </a:p>
                  </a:txBody>
                  <a:tcPr marL="51435" marR="51435" marT="0" marB="0" anchor="b"/>
                </a:tc>
                <a:extLst>
                  <a:ext uri="{0D108BD9-81ED-4DB2-BD59-A6C34878D82A}">
                    <a16:rowId xmlns:a16="http://schemas.microsoft.com/office/drawing/2014/main" val="10006"/>
                  </a:ext>
                </a:extLst>
              </a:tr>
              <a:tr h="316789">
                <a:tc>
                  <a:txBody>
                    <a:bodyPr/>
                    <a:lstStyle/>
                    <a:p>
                      <a:pPr marL="0" marR="0">
                        <a:lnSpc>
                          <a:spcPct val="115000"/>
                        </a:lnSpc>
                        <a:spcBef>
                          <a:spcPts val="0"/>
                        </a:spcBef>
                        <a:spcAft>
                          <a:spcPts val="0"/>
                        </a:spcAft>
                      </a:pPr>
                      <a:r>
                        <a:rPr lang="en-US" sz="1500">
                          <a:solidFill>
                            <a:srgbClr val="000000"/>
                          </a:solidFill>
                          <a:effectLst/>
                          <a:latin typeface="+mn-lt"/>
                          <a:ea typeface="Times New Roman"/>
                          <a:cs typeface="Times New Roman"/>
                        </a:rPr>
                        <a:t>Thoughts of the Future/Worry</a:t>
                      </a:r>
                      <a:endParaRPr lang="en-US" sz="1500">
                        <a:effectLst/>
                        <a:latin typeface="+mn-lt"/>
                        <a:ea typeface="Calibri"/>
                        <a:cs typeface="Times New Roman"/>
                      </a:endParaRPr>
                    </a:p>
                  </a:txBody>
                  <a:tcPr marL="51435" marR="51435"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8%</a:t>
                      </a:r>
                      <a:endParaRPr lang="en-US" sz="1500" dirty="0">
                        <a:effectLst/>
                        <a:latin typeface="+mn-lt"/>
                        <a:ea typeface="Calibri"/>
                        <a:cs typeface="Times New Roman"/>
                      </a:endParaRPr>
                    </a:p>
                  </a:txBody>
                  <a:tcPr marL="51435" marR="51435" marT="0" marB="0" anchor="b"/>
                </a:tc>
                <a:extLst>
                  <a:ext uri="{0D108BD9-81ED-4DB2-BD59-A6C34878D82A}">
                    <a16:rowId xmlns:a16="http://schemas.microsoft.com/office/drawing/2014/main" val="10007"/>
                  </a:ext>
                </a:extLst>
              </a:tr>
              <a:tr h="316789">
                <a:tc>
                  <a:txBody>
                    <a:bodyPr/>
                    <a:lstStyle/>
                    <a:p>
                      <a:pPr marL="0" marR="0">
                        <a:lnSpc>
                          <a:spcPct val="115000"/>
                        </a:lnSpc>
                        <a:spcBef>
                          <a:spcPts val="0"/>
                        </a:spcBef>
                        <a:spcAft>
                          <a:spcPts val="0"/>
                        </a:spcAft>
                      </a:pPr>
                      <a:r>
                        <a:rPr lang="en-US" sz="1500">
                          <a:solidFill>
                            <a:srgbClr val="000000"/>
                          </a:solidFill>
                          <a:effectLst/>
                          <a:latin typeface="+mn-lt"/>
                          <a:ea typeface="Times New Roman"/>
                          <a:cs typeface="Times New Roman"/>
                        </a:rPr>
                        <a:t>Misc. Thoughts about Others</a:t>
                      </a:r>
                      <a:endParaRPr lang="en-US" sz="1500">
                        <a:effectLst/>
                        <a:latin typeface="+mn-lt"/>
                        <a:ea typeface="Calibri"/>
                        <a:cs typeface="Times New Roman"/>
                      </a:endParaRPr>
                    </a:p>
                  </a:txBody>
                  <a:tcPr marL="51435" marR="51435"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5%</a:t>
                      </a:r>
                      <a:endParaRPr lang="en-US" sz="1500" dirty="0">
                        <a:effectLst/>
                        <a:latin typeface="+mn-lt"/>
                        <a:ea typeface="Calibri"/>
                        <a:cs typeface="Times New Roman"/>
                      </a:endParaRPr>
                    </a:p>
                  </a:txBody>
                  <a:tcPr marL="51435" marR="51435" marT="0" marB="0" anchor="b"/>
                </a:tc>
                <a:extLst>
                  <a:ext uri="{0D108BD9-81ED-4DB2-BD59-A6C34878D82A}">
                    <a16:rowId xmlns:a16="http://schemas.microsoft.com/office/drawing/2014/main" val="10008"/>
                  </a:ext>
                </a:extLst>
              </a:tr>
              <a:tr h="316789">
                <a:tc>
                  <a:txBody>
                    <a:bodyPr/>
                    <a:lstStyle/>
                    <a:p>
                      <a:pPr marL="0" marR="0">
                        <a:lnSpc>
                          <a:spcPct val="115000"/>
                        </a:lnSpc>
                        <a:spcBef>
                          <a:spcPts val="0"/>
                        </a:spcBef>
                        <a:spcAft>
                          <a:spcPts val="0"/>
                        </a:spcAft>
                      </a:pPr>
                      <a:r>
                        <a:rPr lang="en-US" sz="1500" dirty="0">
                          <a:solidFill>
                            <a:srgbClr val="000000"/>
                          </a:solidFill>
                          <a:effectLst/>
                          <a:latin typeface="+mn-lt"/>
                          <a:ea typeface="Times New Roman"/>
                          <a:cs typeface="Times New Roman"/>
                        </a:rPr>
                        <a:t>Not Thinking Clearly/Overwhelmed</a:t>
                      </a:r>
                      <a:endParaRPr lang="en-US" sz="1500" dirty="0">
                        <a:effectLst/>
                        <a:latin typeface="+mn-lt"/>
                        <a:ea typeface="Calibri"/>
                        <a:cs typeface="Times New Roman"/>
                      </a:endParaRPr>
                    </a:p>
                  </a:txBody>
                  <a:tcPr marL="51435" marR="51435"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5%</a:t>
                      </a:r>
                      <a:endParaRPr lang="en-US" sz="1500" dirty="0">
                        <a:effectLst/>
                        <a:latin typeface="+mn-lt"/>
                        <a:ea typeface="Calibri"/>
                        <a:cs typeface="Times New Roman"/>
                      </a:endParaRPr>
                    </a:p>
                  </a:txBody>
                  <a:tcPr marL="51435" marR="51435" marT="0" marB="0" anchor="b"/>
                </a:tc>
                <a:extLst>
                  <a:ext uri="{0D108BD9-81ED-4DB2-BD59-A6C34878D82A}">
                    <a16:rowId xmlns:a16="http://schemas.microsoft.com/office/drawing/2014/main" val="10009"/>
                  </a:ext>
                </a:extLst>
              </a:tr>
              <a:tr h="316789">
                <a:tc>
                  <a:txBody>
                    <a:bodyPr/>
                    <a:lstStyle/>
                    <a:p>
                      <a:pPr marL="0" marR="0">
                        <a:lnSpc>
                          <a:spcPct val="115000"/>
                        </a:lnSpc>
                        <a:spcBef>
                          <a:spcPts val="0"/>
                        </a:spcBef>
                        <a:spcAft>
                          <a:spcPts val="0"/>
                        </a:spcAft>
                      </a:pPr>
                      <a:r>
                        <a:rPr lang="en-US" sz="1500">
                          <a:solidFill>
                            <a:srgbClr val="000000"/>
                          </a:solidFill>
                          <a:effectLst/>
                          <a:latin typeface="+mn-lt"/>
                          <a:ea typeface="Times New Roman"/>
                          <a:cs typeface="Times New Roman"/>
                        </a:rPr>
                        <a:t>Thoughts about Financial Stress</a:t>
                      </a:r>
                      <a:endParaRPr lang="en-US" sz="1500">
                        <a:effectLst/>
                        <a:latin typeface="+mn-lt"/>
                        <a:ea typeface="Calibri"/>
                        <a:cs typeface="Times New Roman"/>
                      </a:endParaRPr>
                    </a:p>
                  </a:txBody>
                  <a:tcPr marL="51435" marR="51435"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5%</a:t>
                      </a:r>
                      <a:endParaRPr lang="en-US" sz="1500" dirty="0">
                        <a:effectLst/>
                        <a:latin typeface="+mn-lt"/>
                        <a:ea typeface="Calibri"/>
                        <a:cs typeface="Times New Roman"/>
                      </a:endParaRPr>
                    </a:p>
                  </a:txBody>
                  <a:tcPr marL="51435" marR="51435" marT="0" marB="0" anchor="b"/>
                </a:tc>
                <a:extLst>
                  <a:ext uri="{0D108BD9-81ED-4DB2-BD59-A6C34878D82A}">
                    <a16:rowId xmlns:a16="http://schemas.microsoft.com/office/drawing/2014/main" val="10010"/>
                  </a:ext>
                </a:extLst>
              </a:tr>
              <a:tr h="359511">
                <a:tc>
                  <a:txBody>
                    <a:bodyPr/>
                    <a:lstStyle/>
                    <a:p>
                      <a:pPr marL="0" marR="0">
                        <a:lnSpc>
                          <a:spcPct val="115000"/>
                        </a:lnSpc>
                        <a:spcBef>
                          <a:spcPts val="0"/>
                        </a:spcBef>
                        <a:spcAft>
                          <a:spcPts val="0"/>
                        </a:spcAft>
                      </a:pPr>
                      <a:r>
                        <a:rPr lang="en-US" sz="1500" dirty="0">
                          <a:solidFill>
                            <a:srgbClr val="000000"/>
                          </a:solidFill>
                          <a:effectLst/>
                          <a:latin typeface="+mn-lt"/>
                          <a:ea typeface="Times New Roman"/>
                          <a:cs typeface="Times New Roman"/>
                        </a:rPr>
                        <a:t>Thoughts About Being Personally Attacked or Disrespected</a:t>
                      </a:r>
                      <a:endParaRPr lang="en-US" sz="1500" dirty="0">
                        <a:effectLst/>
                        <a:latin typeface="+mn-lt"/>
                        <a:ea typeface="Calibri"/>
                        <a:cs typeface="Times New Roman"/>
                      </a:endParaRPr>
                    </a:p>
                  </a:txBody>
                  <a:tcPr marL="51435" marR="51435"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3%</a:t>
                      </a:r>
                      <a:endParaRPr lang="en-US" sz="1500" dirty="0">
                        <a:effectLst/>
                        <a:latin typeface="+mn-lt"/>
                        <a:ea typeface="Calibri"/>
                        <a:cs typeface="Times New Roman"/>
                      </a:endParaRPr>
                    </a:p>
                  </a:txBody>
                  <a:tcPr marL="51435" marR="51435" marT="0" marB="0" anchor="b"/>
                </a:tc>
                <a:extLst>
                  <a:ext uri="{0D108BD9-81ED-4DB2-BD59-A6C34878D82A}">
                    <a16:rowId xmlns:a16="http://schemas.microsoft.com/office/drawing/2014/main" val="10011"/>
                  </a:ext>
                </a:extLst>
              </a:tr>
            </a:tbl>
          </a:graphicData>
        </a:graphic>
      </p:graphicFrame>
      <p:sp>
        <p:nvSpPr>
          <p:cNvPr id="59436" name="TextBox 3"/>
          <p:cNvSpPr txBox="1">
            <a:spLocks noChangeArrowheads="1"/>
          </p:cNvSpPr>
          <p:nvPr/>
        </p:nvSpPr>
        <p:spPr bwMode="auto">
          <a:xfrm>
            <a:off x="1709738" y="5703095"/>
            <a:ext cx="4984057" cy="254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1051">
                <a:solidFill>
                  <a:prstClr val="black"/>
                </a:solidFill>
              </a:rPr>
              <a:t>Brown, Stanley, Pontoski, Mahler, Chaudhury, &amp; Biggs, Unpublished data, 2014 </a:t>
            </a:r>
          </a:p>
        </p:txBody>
      </p:sp>
      <p:pic>
        <p:nvPicPr>
          <p:cNvPr id="59437" name="Picture 30" descr="Dept of Veterans Affair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6400" y="703440"/>
            <a:ext cx="891779" cy="89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22985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1524001" y="584201"/>
            <a:ext cx="6596063" cy="971551"/>
          </a:xfrm>
        </p:spPr>
        <p:txBody>
          <a:bodyPr>
            <a:noAutofit/>
          </a:bodyPr>
          <a:lstStyle/>
          <a:p>
            <a:pPr>
              <a:defRPr/>
            </a:pPr>
            <a:r>
              <a:rPr lang="en-US" altLang="en-US" sz="3200" dirty="0">
                <a:solidFill>
                  <a:schemeClr val="tx1">
                    <a:lumMod val="75000"/>
                    <a:lumOff val="25000"/>
                  </a:schemeClr>
                </a:solidFill>
              </a:rPr>
              <a:t>Safety Plan: Chart Review (n=100)</a:t>
            </a:r>
          </a:p>
        </p:txBody>
      </p:sp>
      <p:graphicFrame>
        <p:nvGraphicFramePr>
          <p:cNvPr id="6" name="Content Placeholder 5"/>
          <p:cNvGraphicFramePr>
            <a:graphicFrameLocks noGrp="1"/>
          </p:cNvGraphicFramePr>
          <p:nvPr>
            <p:ph idx="1"/>
            <p:extLst/>
          </p:nvPr>
        </p:nvGraphicFramePr>
        <p:xfrm>
          <a:off x="1524001" y="1701795"/>
          <a:ext cx="6299199" cy="3759203"/>
        </p:xfrm>
        <a:graphic>
          <a:graphicData uri="http://schemas.openxmlformats.org/drawingml/2006/table">
            <a:tbl>
              <a:tblPr firstRow="1" bandRow="1">
                <a:tableStyleId>{5C22544A-7EE6-4342-B048-85BDC9FD1C3A}</a:tableStyleId>
              </a:tblPr>
              <a:tblGrid>
                <a:gridCol w="5240155">
                  <a:extLst>
                    <a:ext uri="{9D8B030D-6E8A-4147-A177-3AD203B41FA5}">
                      <a16:colId xmlns:a16="http://schemas.microsoft.com/office/drawing/2014/main" val="20000"/>
                    </a:ext>
                  </a:extLst>
                </a:gridCol>
                <a:gridCol w="1059044">
                  <a:extLst>
                    <a:ext uri="{9D8B030D-6E8A-4147-A177-3AD203B41FA5}">
                      <a16:colId xmlns:a16="http://schemas.microsoft.com/office/drawing/2014/main" val="20001"/>
                    </a:ext>
                  </a:extLst>
                </a:gridCol>
              </a:tblGrid>
              <a:tr h="334991">
                <a:tc>
                  <a:txBody>
                    <a:bodyPr/>
                    <a:lstStyle/>
                    <a:p>
                      <a:r>
                        <a:rPr lang="en-US" sz="1500" dirty="0"/>
                        <a:t>Step 1: Warning Signs (Emotions</a:t>
                      </a:r>
                      <a:r>
                        <a:rPr lang="en-US" sz="1500" baseline="0" dirty="0"/>
                        <a:t>)</a:t>
                      </a:r>
                      <a:endParaRPr lang="en-US" sz="1500" dirty="0"/>
                    </a:p>
                  </a:txBody>
                  <a:tcPr marL="68580" marR="68580" marT="34283" marB="34283"/>
                </a:tc>
                <a:tc>
                  <a:txBody>
                    <a:bodyPr/>
                    <a:lstStyle/>
                    <a:p>
                      <a:endParaRPr lang="en-US" sz="1500" dirty="0"/>
                    </a:p>
                  </a:txBody>
                  <a:tcPr marL="68580" marR="68580" marT="34283" marB="34283"/>
                </a:tc>
                <a:extLst>
                  <a:ext uri="{0D108BD9-81ED-4DB2-BD59-A6C34878D82A}">
                    <a16:rowId xmlns:a16="http://schemas.microsoft.com/office/drawing/2014/main" val="10000"/>
                  </a:ext>
                </a:extLst>
              </a:tr>
              <a:tr h="311292">
                <a:tc>
                  <a:txBody>
                    <a:bodyPr/>
                    <a:lstStyle/>
                    <a:p>
                      <a:pPr marL="0" marR="0">
                        <a:lnSpc>
                          <a:spcPct val="115000"/>
                        </a:lnSpc>
                        <a:spcBef>
                          <a:spcPts val="0"/>
                        </a:spcBef>
                        <a:spcAft>
                          <a:spcPts val="0"/>
                        </a:spcAft>
                      </a:pPr>
                      <a:r>
                        <a:rPr lang="en-US" sz="1500" dirty="0">
                          <a:solidFill>
                            <a:srgbClr val="000000"/>
                          </a:solidFill>
                          <a:effectLst/>
                          <a:latin typeface="+mn-lt"/>
                          <a:ea typeface="Times New Roman"/>
                          <a:cs typeface="Times New Roman"/>
                        </a:rPr>
                        <a:t>Angry/irritable/frustrated/annoyed/agitated</a:t>
                      </a:r>
                      <a:endParaRPr lang="en-US" sz="1500" dirty="0">
                        <a:effectLst/>
                        <a:latin typeface="+mn-lt"/>
                        <a:ea typeface="Calibri"/>
                        <a:cs typeface="Times New Roman"/>
                      </a:endParaRPr>
                    </a:p>
                  </a:txBody>
                  <a:tcPr marL="51435" marR="51435"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26%</a:t>
                      </a:r>
                      <a:endParaRPr lang="en-US" sz="1500" dirty="0">
                        <a:effectLst/>
                        <a:latin typeface="+mn-lt"/>
                        <a:ea typeface="Calibri"/>
                        <a:cs typeface="Times New Roman"/>
                      </a:endParaRPr>
                    </a:p>
                  </a:txBody>
                  <a:tcPr marL="51435" marR="51435" marT="0" marB="0" anchor="b"/>
                </a:tc>
                <a:extLst>
                  <a:ext uri="{0D108BD9-81ED-4DB2-BD59-A6C34878D82A}">
                    <a16:rowId xmlns:a16="http://schemas.microsoft.com/office/drawing/2014/main" val="10001"/>
                  </a:ext>
                </a:extLst>
              </a:tr>
              <a:tr h="311292">
                <a:tc>
                  <a:txBody>
                    <a:bodyPr/>
                    <a:lstStyle/>
                    <a:p>
                      <a:pPr marL="0" marR="0">
                        <a:lnSpc>
                          <a:spcPct val="115000"/>
                        </a:lnSpc>
                        <a:spcBef>
                          <a:spcPts val="0"/>
                        </a:spcBef>
                        <a:spcAft>
                          <a:spcPts val="0"/>
                        </a:spcAft>
                      </a:pPr>
                      <a:r>
                        <a:rPr lang="en-US" sz="1500" dirty="0">
                          <a:solidFill>
                            <a:srgbClr val="000000"/>
                          </a:solidFill>
                          <a:effectLst/>
                          <a:latin typeface="+mn-lt"/>
                          <a:ea typeface="Times New Roman"/>
                          <a:cs typeface="Times New Roman"/>
                        </a:rPr>
                        <a:t>Depressed</a:t>
                      </a:r>
                      <a:endParaRPr lang="en-US" sz="1500" dirty="0">
                        <a:effectLst/>
                        <a:latin typeface="+mn-lt"/>
                        <a:ea typeface="Calibri"/>
                        <a:cs typeface="Times New Roman"/>
                      </a:endParaRPr>
                    </a:p>
                  </a:txBody>
                  <a:tcPr marL="51435" marR="51435"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22%</a:t>
                      </a:r>
                      <a:endParaRPr lang="en-US" sz="1500" dirty="0">
                        <a:effectLst/>
                        <a:latin typeface="+mn-lt"/>
                        <a:ea typeface="Calibri"/>
                        <a:cs typeface="Times New Roman"/>
                      </a:endParaRPr>
                    </a:p>
                  </a:txBody>
                  <a:tcPr marL="51435" marR="51435" marT="0" marB="0" anchor="b"/>
                </a:tc>
                <a:extLst>
                  <a:ext uri="{0D108BD9-81ED-4DB2-BD59-A6C34878D82A}">
                    <a16:rowId xmlns:a16="http://schemas.microsoft.com/office/drawing/2014/main" val="10002"/>
                  </a:ext>
                </a:extLst>
              </a:tr>
              <a:tr h="311292">
                <a:tc>
                  <a:txBody>
                    <a:bodyPr/>
                    <a:lstStyle/>
                    <a:p>
                      <a:pPr marL="0" marR="0">
                        <a:lnSpc>
                          <a:spcPct val="115000"/>
                        </a:lnSpc>
                        <a:spcBef>
                          <a:spcPts val="0"/>
                        </a:spcBef>
                        <a:spcAft>
                          <a:spcPts val="0"/>
                        </a:spcAft>
                      </a:pPr>
                      <a:r>
                        <a:rPr lang="en-US" sz="1500" dirty="0">
                          <a:solidFill>
                            <a:srgbClr val="000000"/>
                          </a:solidFill>
                          <a:effectLst/>
                          <a:latin typeface="+mn-lt"/>
                          <a:ea typeface="Times New Roman"/>
                          <a:cs typeface="Times New Roman"/>
                        </a:rPr>
                        <a:t>Stressed/overwhelmed</a:t>
                      </a:r>
                      <a:endParaRPr lang="en-US" sz="1500" dirty="0">
                        <a:effectLst/>
                        <a:latin typeface="+mn-lt"/>
                        <a:ea typeface="Calibri"/>
                        <a:cs typeface="Times New Roman"/>
                      </a:endParaRPr>
                    </a:p>
                  </a:txBody>
                  <a:tcPr marL="51435" marR="51435"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14%</a:t>
                      </a:r>
                      <a:endParaRPr lang="en-US" sz="1500" dirty="0">
                        <a:effectLst/>
                        <a:latin typeface="+mn-lt"/>
                        <a:ea typeface="Calibri"/>
                        <a:cs typeface="Times New Roman"/>
                      </a:endParaRPr>
                    </a:p>
                  </a:txBody>
                  <a:tcPr marL="51435" marR="51435" marT="0" marB="0" anchor="b"/>
                </a:tc>
                <a:extLst>
                  <a:ext uri="{0D108BD9-81ED-4DB2-BD59-A6C34878D82A}">
                    <a16:rowId xmlns:a16="http://schemas.microsoft.com/office/drawing/2014/main" val="10003"/>
                  </a:ext>
                </a:extLst>
              </a:tr>
              <a:tr h="311292">
                <a:tc>
                  <a:txBody>
                    <a:bodyPr/>
                    <a:lstStyle/>
                    <a:p>
                      <a:pPr marL="0" marR="0">
                        <a:lnSpc>
                          <a:spcPct val="115000"/>
                        </a:lnSpc>
                        <a:spcBef>
                          <a:spcPts val="0"/>
                        </a:spcBef>
                        <a:spcAft>
                          <a:spcPts val="0"/>
                        </a:spcAft>
                      </a:pPr>
                      <a:r>
                        <a:rPr lang="en-US" sz="1500" dirty="0">
                          <a:solidFill>
                            <a:srgbClr val="000000"/>
                          </a:solidFill>
                          <a:effectLst/>
                          <a:latin typeface="+mn-lt"/>
                          <a:ea typeface="Times New Roman"/>
                          <a:cs typeface="Times New Roman"/>
                        </a:rPr>
                        <a:t>Anxious/fearful</a:t>
                      </a:r>
                      <a:endParaRPr lang="en-US" sz="1500" dirty="0">
                        <a:effectLst/>
                        <a:latin typeface="+mn-lt"/>
                        <a:ea typeface="Calibri"/>
                        <a:cs typeface="Times New Roman"/>
                      </a:endParaRPr>
                    </a:p>
                  </a:txBody>
                  <a:tcPr marL="51435" marR="51435"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13%</a:t>
                      </a:r>
                      <a:endParaRPr lang="en-US" sz="1500" dirty="0">
                        <a:effectLst/>
                        <a:latin typeface="+mn-lt"/>
                        <a:ea typeface="Calibri"/>
                        <a:cs typeface="Times New Roman"/>
                      </a:endParaRPr>
                    </a:p>
                  </a:txBody>
                  <a:tcPr marL="51435" marR="51435" marT="0" marB="0" anchor="b"/>
                </a:tc>
                <a:extLst>
                  <a:ext uri="{0D108BD9-81ED-4DB2-BD59-A6C34878D82A}">
                    <a16:rowId xmlns:a16="http://schemas.microsoft.com/office/drawing/2014/main" val="10004"/>
                  </a:ext>
                </a:extLst>
              </a:tr>
              <a:tr h="311292">
                <a:tc>
                  <a:txBody>
                    <a:bodyPr/>
                    <a:lstStyle/>
                    <a:p>
                      <a:pPr marL="0" marR="0">
                        <a:lnSpc>
                          <a:spcPct val="115000"/>
                        </a:lnSpc>
                        <a:spcBef>
                          <a:spcPts val="0"/>
                        </a:spcBef>
                        <a:spcAft>
                          <a:spcPts val="0"/>
                        </a:spcAft>
                      </a:pPr>
                      <a:r>
                        <a:rPr lang="en-US" sz="1500">
                          <a:solidFill>
                            <a:srgbClr val="000000"/>
                          </a:solidFill>
                          <a:effectLst/>
                          <a:latin typeface="+mn-lt"/>
                          <a:ea typeface="Times New Roman"/>
                          <a:cs typeface="Times New Roman"/>
                        </a:rPr>
                        <a:t>Alone/lonely</a:t>
                      </a:r>
                      <a:endParaRPr lang="en-US" sz="1500">
                        <a:effectLst/>
                        <a:latin typeface="+mn-lt"/>
                        <a:ea typeface="Calibri"/>
                        <a:cs typeface="Times New Roman"/>
                      </a:endParaRPr>
                    </a:p>
                  </a:txBody>
                  <a:tcPr marL="51435" marR="51435"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5%</a:t>
                      </a:r>
                      <a:endParaRPr lang="en-US" sz="1500" dirty="0">
                        <a:effectLst/>
                        <a:latin typeface="+mn-lt"/>
                        <a:ea typeface="Calibri"/>
                        <a:cs typeface="Times New Roman"/>
                      </a:endParaRPr>
                    </a:p>
                  </a:txBody>
                  <a:tcPr marL="51435" marR="51435" marT="0" marB="0" anchor="b"/>
                </a:tc>
                <a:extLst>
                  <a:ext uri="{0D108BD9-81ED-4DB2-BD59-A6C34878D82A}">
                    <a16:rowId xmlns:a16="http://schemas.microsoft.com/office/drawing/2014/main" val="10005"/>
                  </a:ext>
                </a:extLst>
              </a:tr>
              <a:tr h="311292">
                <a:tc>
                  <a:txBody>
                    <a:bodyPr/>
                    <a:lstStyle/>
                    <a:p>
                      <a:pPr marL="0" marR="0">
                        <a:lnSpc>
                          <a:spcPct val="115000"/>
                        </a:lnSpc>
                        <a:spcBef>
                          <a:spcPts val="0"/>
                        </a:spcBef>
                        <a:spcAft>
                          <a:spcPts val="0"/>
                        </a:spcAft>
                      </a:pPr>
                      <a:r>
                        <a:rPr lang="en-US" sz="1500">
                          <a:solidFill>
                            <a:srgbClr val="000000"/>
                          </a:solidFill>
                          <a:effectLst/>
                          <a:latin typeface="+mn-lt"/>
                          <a:ea typeface="Times New Roman"/>
                          <a:cs typeface="Times New Roman"/>
                        </a:rPr>
                        <a:t>Guilty</a:t>
                      </a:r>
                      <a:endParaRPr lang="en-US" sz="1500">
                        <a:effectLst/>
                        <a:latin typeface="+mn-lt"/>
                        <a:ea typeface="Calibri"/>
                        <a:cs typeface="Times New Roman"/>
                      </a:endParaRPr>
                    </a:p>
                  </a:txBody>
                  <a:tcPr marL="51435" marR="51435"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4%</a:t>
                      </a:r>
                      <a:endParaRPr lang="en-US" sz="1500" dirty="0">
                        <a:effectLst/>
                        <a:latin typeface="+mn-lt"/>
                        <a:ea typeface="Calibri"/>
                        <a:cs typeface="Times New Roman"/>
                      </a:endParaRPr>
                    </a:p>
                  </a:txBody>
                  <a:tcPr marL="51435" marR="51435" marT="0" marB="0" anchor="b"/>
                </a:tc>
                <a:extLst>
                  <a:ext uri="{0D108BD9-81ED-4DB2-BD59-A6C34878D82A}">
                    <a16:rowId xmlns:a16="http://schemas.microsoft.com/office/drawing/2014/main" val="10006"/>
                  </a:ext>
                </a:extLst>
              </a:tr>
              <a:tr h="311292">
                <a:tc>
                  <a:txBody>
                    <a:bodyPr/>
                    <a:lstStyle/>
                    <a:p>
                      <a:pPr marL="0" marR="0">
                        <a:lnSpc>
                          <a:spcPct val="115000"/>
                        </a:lnSpc>
                        <a:spcBef>
                          <a:spcPts val="0"/>
                        </a:spcBef>
                        <a:spcAft>
                          <a:spcPts val="0"/>
                        </a:spcAft>
                      </a:pPr>
                      <a:r>
                        <a:rPr lang="en-US" sz="1500">
                          <a:solidFill>
                            <a:srgbClr val="000000"/>
                          </a:solidFill>
                          <a:effectLst/>
                          <a:latin typeface="+mn-lt"/>
                          <a:ea typeface="Times New Roman"/>
                          <a:cs typeface="Times New Roman"/>
                        </a:rPr>
                        <a:t>Empty</a:t>
                      </a:r>
                      <a:endParaRPr lang="en-US" sz="1500">
                        <a:effectLst/>
                        <a:latin typeface="+mn-lt"/>
                        <a:ea typeface="Calibri"/>
                        <a:cs typeface="Times New Roman"/>
                      </a:endParaRPr>
                    </a:p>
                  </a:txBody>
                  <a:tcPr marL="51435" marR="51435"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3%</a:t>
                      </a:r>
                      <a:endParaRPr lang="en-US" sz="1500" dirty="0">
                        <a:effectLst/>
                        <a:latin typeface="+mn-lt"/>
                        <a:ea typeface="Calibri"/>
                        <a:cs typeface="Times New Roman"/>
                      </a:endParaRPr>
                    </a:p>
                  </a:txBody>
                  <a:tcPr marL="51435" marR="51435" marT="0" marB="0" anchor="b"/>
                </a:tc>
                <a:extLst>
                  <a:ext uri="{0D108BD9-81ED-4DB2-BD59-A6C34878D82A}">
                    <a16:rowId xmlns:a16="http://schemas.microsoft.com/office/drawing/2014/main" val="10007"/>
                  </a:ext>
                </a:extLst>
              </a:tr>
              <a:tr h="311292">
                <a:tc>
                  <a:txBody>
                    <a:bodyPr/>
                    <a:lstStyle/>
                    <a:p>
                      <a:pPr marL="0" marR="0">
                        <a:lnSpc>
                          <a:spcPct val="115000"/>
                        </a:lnSpc>
                        <a:spcBef>
                          <a:spcPts val="0"/>
                        </a:spcBef>
                        <a:spcAft>
                          <a:spcPts val="0"/>
                        </a:spcAft>
                      </a:pPr>
                      <a:r>
                        <a:rPr lang="en-US" sz="1500">
                          <a:solidFill>
                            <a:srgbClr val="000000"/>
                          </a:solidFill>
                          <a:effectLst/>
                          <a:latin typeface="+mn-lt"/>
                          <a:ea typeface="Times New Roman"/>
                          <a:cs typeface="Times New Roman"/>
                        </a:rPr>
                        <a:t>Disappointed</a:t>
                      </a:r>
                      <a:endParaRPr lang="en-US" sz="1500">
                        <a:effectLst/>
                        <a:latin typeface="+mn-lt"/>
                        <a:ea typeface="Calibri"/>
                        <a:cs typeface="Times New Roman"/>
                      </a:endParaRPr>
                    </a:p>
                  </a:txBody>
                  <a:tcPr marL="51435" marR="51435"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2%</a:t>
                      </a:r>
                      <a:endParaRPr lang="en-US" sz="1500" dirty="0">
                        <a:effectLst/>
                        <a:latin typeface="+mn-lt"/>
                        <a:ea typeface="Calibri"/>
                        <a:cs typeface="Times New Roman"/>
                      </a:endParaRPr>
                    </a:p>
                  </a:txBody>
                  <a:tcPr marL="51435" marR="51435" marT="0" marB="0" anchor="b"/>
                </a:tc>
                <a:extLst>
                  <a:ext uri="{0D108BD9-81ED-4DB2-BD59-A6C34878D82A}">
                    <a16:rowId xmlns:a16="http://schemas.microsoft.com/office/drawing/2014/main" val="10008"/>
                  </a:ext>
                </a:extLst>
              </a:tr>
              <a:tr h="311292">
                <a:tc>
                  <a:txBody>
                    <a:bodyPr/>
                    <a:lstStyle/>
                    <a:p>
                      <a:pPr marL="0" marR="0">
                        <a:lnSpc>
                          <a:spcPct val="115000"/>
                        </a:lnSpc>
                        <a:spcBef>
                          <a:spcPts val="0"/>
                        </a:spcBef>
                        <a:spcAft>
                          <a:spcPts val="0"/>
                        </a:spcAft>
                      </a:pPr>
                      <a:r>
                        <a:rPr lang="en-US" sz="1500">
                          <a:solidFill>
                            <a:srgbClr val="000000"/>
                          </a:solidFill>
                          <a:effectLst/>
                          <a:latin typeface="+mn-lt"/>
                          <a:ea typeface="Times New Roman"/>
                          <a:cs typeface="Times New Roman"/>
                        </a:rPr>
                        <a:t>Bored</a:t>
                      </a:r>
                      <a:endParaRPr lang="en-US" sz="1500">
                        <a:effectLst/>
                        <a:latin typeface="+mn-lt"/>
                        <a:ea typeface="Calibri"/>
                        <a:cs typeface="Times New Roman"/>
                      </a:endParaRPr>
                    </a:p>
                  </a:txBody>
                  <a:tcPr marL="51435" marR="51435"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2%</a:t>
                      </a:r>
                      <a:endParaRPr lang="en-US" sz="1500" dirty="0">
                        <a:effectLst/>
                        <a:latin typeface="+mn-lt"/>
                        <a:ea typeface="Calibri"/>
                        <a:cs typeface="Times New Roman"/>
                      </a:endParaRPr>
                    </a:p>
                  </a:txBody>
                  <a:tcPr marL="51435" marR="51435" marT="0" marB="0" anchor="b"/>
                </a:tc>
                <a:extLst>
                  <a:ext uri="{0D108BD9-81ED-4DB2-BD59-A6C34878D82A}">
                    <a16:rowId xmlns:a16="http://schemas.microsoft.com/office/drawing/2014/main" val="10009"/>
                  </a:ext>
                </a:extLst>
              </a:tr>
              <a:tr h="311292">
                <a:tc>
                  <a:txBody>
                    <a:bodyPr/>
                    <a:lstStyle/>
                    <a:p>
                      <a:pPr marL="0" marR="0">
                        <a:lnSpc>
                          <a:spcPct val="115000"/>
                        </a:lnSpc>
                        <a:spcBef>
                          <a:spcPts val="0"/>
                        </a:spcBef>
                        <a:spcAft>
                          <a:spcPts val="0"/>
                        </a:spcAft>
                      </a:pPr>
                      <a:r>
                        <a:rPr lang="en-US" sz="1500">
                          <a:solidFill>
                            <a:srgbClr val="000000"/>
                          </a:solidFill>
                          <a:effectLst/>
                          <a:latin typeface="+mn-lt"/>
                          <a:ea typeface="Times New Roman"/>
                          <a:cs typeface="Times New Roman"/>
                        </a:rPr>
                        <a:t>Detached</a:t>
                      </a:r>
                      <a:endParaRPr lang="en-US" sz="1500">
                        <a:effectLst/>
                        <a:latin typeface="+mn-lt"/>
                        <a:ea typeface="Calibri"/>
                        <a:cs typeface="Times New Roman"/>
                      </a:endParaRPr>
                    </a:p>
                  </a:txBody>
                  <a:tcPr marL="51435" marR="51435"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2%</a:t>
                      </a:r>
                      <a:endParaRPr lang="en-US" sz="1500" dirty="0">
                        <a:effectLst/>
                        <a:latin typeface="+mn-lt"/>
                        <a:ea typeface="Calibri"/>
                        <a:cs typeface="Times New Roman"/>
                      </a:endParaRPr>
                    </a:p>
                  </a:txBody>
                  <a:tcPr marL="51435" marR="51435" marT="0" marB="0" anchor="b"/>
                </a:tc>
                <a:extLst>
                  <a:ext uri="{0D108BD9-81ED-4DB2-BD59-A6C34878D82A}">
                    <a16:rowId xmlns:a16="http://schemas.microsoft.com/office/drawing/2014/main" val="10010"/>
                  </a:ext>
                </a:extLst>
              </a:tr>
              <a:tr h="311292">
                <a:tc>
                  <a:txBody>
                    <a:bodyPr/>
                    <a:lstStyle/>
                    <a:p>
                      <a:pPr marL="0" marR="0">
                        <a:lnSpc>
                          <a:spcPct val="115000"/>
                        </a:lnSpc>
                        <a:spcBef>
                          <a:spcPts val="0"/>
                        </a:spcBef>
                        <a:spcAft>
                          <a:spcPts val="0"/>
                        </a:spcAft>
                      </a:pPr>
                      <a:r>
                        <a:rPr lang="en-US" sz="1500" dirty="0">
                          <a:solidFill>
                            <a:srgbClr val="000000"/>
                          </a:solidFill>
                          <a:effectLst/>
                          <a:latin typeface="+mn-lt"/>
                          <a:ea typeface="Times New Roman"/>
                          <a:cs typeface="Times New Roman"/>
                        </a:rPr>
                        <a:t>Other</a:t>
                      </a:r>
                      <a:endParaRPr lang="en-US" sz="1500" dirty="0">
                        <a:effectLst/>
                        <a:latin typeface="+mn-lt"/>
                        <a:ea typeface="Calibri"/>
                        <a:cs typeface="Times New Roman"/>
                      </a:endParaRPr>
                    </a:p>
                  </a:txBody>
                  <a:tcPr marL="51435" marR="51435"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5%</a:t>
                      </a:r>
                      <a:endParaRPr lang="en-US" sz="1500" dirty="0">
                        <a:effectLst/>
                        <a:latin typeface="+mn-lt"/>
                        <a:ea typeface="Calibri"/>
                        <a:cs typeface="Times New Roman"/>
                      </a:endParaRPr>
                    </a:p>
                  </a:txBody>
                  <a:tcPr marL="51435" marR="51435" marT="0" marB="0" anchor="b"/>
                </a:tc>
                <a:extLst>
                  <a:ext uri="{0D108BD9-81ED-4DB2-BD59-A6C34878D82A}">
                    <a16:rowId xmlns:a16="http://schemas.microsoft.com/office/drawing/2014/main" val="10011"/>
                  </a:ext>
                </a:extLst>
              </a:tr>
            </a:tbl>
          </a:graphicData>
        </a:graphic>
      </p:graphicFrame>
      <p:sp>
        <p:nvSpPr>
          <p:cNvPr id="60460" name="TextBox 3"/>
          <p:cNvSpPr txBox="1">
            <a:spLocks noChangeArrowheads="1"/>
          </p:cNvSpPr>
          <p:nvPr/>
        </p:nvSpPr>
        <p:spPr bwMode="auto">
          <a:xfrm>
            <a:off x="1709738" y="5712620"/>
            <a:ext cx="4984057" cy="254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1051">
                <a:solidFill>
                  <a:prstClr val="black"/>
                </a:solidFill>
              </a:rPr>
              <a:t>Brown, Stanley, Pontoski, Mahler, Chaudhury, &amp; Biggs, Unpublished data, 2014 </a:t>
            </a:r>
          </a:p>
        </p:txBody>
      </p:sp>
      <p:pic>
        <p:nvPicPr>
          <p:cNvPr id="60461" name="Picture 30" descr="Dept of Veterans Affair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6400" y="663972"/>
            <a:ext cx="891779" cy="89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98466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1625600" y="584201"/>
            <a:ext cx="6526411" cy="971551"/>
          </a:xfrm>
        </p:spPr>
        <p:txBody>
          <a:bodyPr>
            <a:noAutofit/>
          </a:bodyPr>
          <a:lstStyle/>
          <a:p>
            <a:pPr>
              <a:defRPr/>
            </a:pPr>
            <a:r>
              <a:rPr lang="en-US" altLang="en-US" sz="3200" dirty="0">
                <a:solidFill>
                  <a:schemeClr val="tx1">
                    <a:lumMod val="75000"/>
                    <a:lumOff val="25000"/>
                  </a:schemeClr>
                </a:solidFill>
              </a:rPr>
              <a:t>Safety Plan: Chart Review (n=100)</a:t>
            </a:r>
          </a:p>
        </p:txBody>
      </p:sp>
      <p:graphicFrame>
        <p:nvGraphicFramePr>
          <p:cNvPr id="6" name="Content Placeholder 5"/>
          <p:cNvGraphicFramePr>
            <a:graphicFrameLocks noGrp="1"/>
          </p:cNvGraphicFramePr>
          <p:nvPr>
            <p:ph idx="1"/>
            <p:extLst/>
          </p:nvPr>
        </p:nvGraphicFramePr>
        <p:xfrm>
          <a:off x="1298179" y="1904998"/>
          <a:ext cx="6728221" cy="3352801"/>
        </p:xfrm>
        <a:graphic>
          <a:graphicData uri="http://schemas.openxmlformats.org/drawingml/2006/table">
            <a:tbl>
              <a:tblPr firstRow="1" bandRow="1">
                <a:tableStyleId>{5C22544A-7EE6-4342-B048-85BDC9FD1C3A}</a:tableStyleId>
              </a:tblPr>
              <a:tblGrid>
                <a:gridCol w="5597048">
                  <a:extLst>
                    <a:ext uri="{9D8B030D-6E8A-4147-A177-3AD203B41FA5}">
                      <a16:colId xmlns:a16="http://schemas.microsoft.com/office/drawing/2014/main" val="20000"/>
                    </a:ext>
                  </a:extLst>
                </a:gridCol>
                <a:gridCol w="1131173">
                  <a:extLst>
                    <a:ext uri="{9D8B030D-6E8A-4147-A177-3AD203B41FA5}">
                      <a16:colId xmlns:a16="http://schemas.microsoft.com/office/drawing/2014/main" val="20001"/>
                    </a:ext>
                  </a:extLst>
                </a:gridCol>
              </a:tblGrid>
              <a:tr h="437376">
                <a:tc>
                  <a:txBody>
                    <a:bodyPr/>
                    <a:lstStyle/>
                    <a:p>
                      <a:r>
                        <a:rPr lang="en-US" sz="1500" dirty="0"/>
                        <a:t>Step 1: Warning Signs (Physical</a:t>
                      </a:r>
                      <a:r>
                        <a:rPr lang="en-US" sz="1500" baseline="0" dirty="0"/>
                        <a:t> Sensation)</a:t>
                      </a:r>
                      <a:endParaRPr lang="en-US" sz="1500" dirty="0"/>
                    </a:p>
                  </a:txBody>
                  <a:tcPr marL="68580" marR="68580" marT="34295" marB="34295"/>
                </a:tc>
                <a:tc>
                  <a:txBody>
                    <a:bodyPr/>
                    <a:lstStyle/>
                    <a:p>
                      <a:endParaRPr lang="en-US" sz="1500" dirty="0"/>
                    </a:p>
                  </a:txBody>
                  <a:tcPr marL="68580" marR="68580" marT="34295" marB="34295"/>
                </a:tc>
                <a:extLst>
                  <a:ext uri="{0D108BD9-81ED-4DB2-BD59-A6C34878D82A}">
                    <a16:rowId xmlns:a16="http://schemas.microsoft.com/office/drawing/2014/main" val="10000"/>
                  </a:ext>
                </a:extLst>
              </a:tr>
              <a:tr h="416489">
                <a:tc>
                  <a:txBody>
                    <a:bodyPr/>
                    <a:lstStyle/>
                    <a:p>
                      <a:pPr marL="0" marR="0">
                        <a:lnSpc>
                          <a:spcPct val="115000"/>
                        </a:lnSpc>
                        <a:spcBef>
                          <a:spcPts val="0"/>
                        </a:spcBef>
                        <a:spcAft>
                          <a:spcPts val="0"/>
                        </a:spcAft>
                      </a:pPr>
                      <a:r>
                        <a:rPr lang="en-US" sz="1500" dirty="0">
                          <a:solidFill>
                            <a:srgbClr val="000000"/>
                          </a:solidFill>
                          <a:effectLst/>
                          <a:latin typeface="+mn-lt"/>
                          <a:ea typeface="Times New Roman"/>
                          <a:cs typeface="Times New Roman"/>
                        </a:rPr>
                        <a:t>Panic Symptoms</a:t>
                      </a:r>
                      <a:endParaRPr lang="en-US" sz="1500" dirty="0">
                        <a:effectLst/>
                        <a:latin typeface="+mn-lt"/>
                        <a:ea typeface="Calibri"/>
                        <a:cs typeface="Times New Roman"/>
                      </a:endParaRPr>
                    </a:p>
                  </a:txBody>
                  <a:tcPr marL="51435" marR="51435"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14%</a:t>
                      </a:r>
                      <a:endParaRPr lang="en-US" sz="1500" dirty="0">
                        <a:effectLst/>
                        <a:latin typeface="+mn-lt"/>
                        <a:ea typeface="Calibri"/>
                        <a:cs typeface="Times New Roman"/>
                      </a:endParaRPr>
                    </a:p>
                  </a:txBody>
                  <a:tcPr marL="51435" marR="51435" marT="0" marB="0" anchor="b"/>
                </a:tc>
                <a:extLst>
                  <a:ext uri="{0D108BD9-81ED-4DB2-BD59-A6C34878D82A}">
                    <a16:rowId xmlns:a16="http://schemas.microsoft.com/office/drawing/2014/main" val="10001"/>
                  </a:ext>
                </a:extLst>
              </a:tr>
              <a:tr h="416489">
                <a:tc>
                  <a:txBody>
                    <a:bodyPr/>
                    <a:lstStyle/>
                    <a:p>
                      <a:pPr marL="0" marR="0">
                        <a:lnSpc>
                          <a:spcPct val="115000"/>
                        </a:lnSpc>
                        <a:spcBef>
                          <a:spcPts val="0"/>
                        </a:spcBef>
                        <a:spcAft>
                          <a:spcPts val="0"/>
                        </a:spcAft>
                      </a:pPr>
                      <a:r>
                        <a:rPr lang="en-US" sz="1500" dirty="0">
                          <a:solidFill>
                            <a:srgbClr val="000000"/>
                          </a:solidFill>
                          <a:effectLst/>
                          <a:latin typeface="+mn-lt"/>
                          <a:ea typeface="Times New Roman"/>
                          <a:cs typeface="Times New Roman"/>
                        </a:rPr>
                        <a:t>Pain/Headaches</a:t>
                      </a:r>
                      <a:endParaRPr lang="en-US" sz="1500" dirty="0">
                        <a:effectLst/>
                        <a:latin typeface="+mn-lt"/>
                        <a:ea typeface="Calibri"/>
                        <a:cs typeface="Times New Roman"/>
                      </a:endParaRPr>
                    </a:p>
                  </a:txBody>
                  <a:tcPr marL="51435" marR="51435"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8%</a:t>
                      </a:r>
                      <a:endParaRPr lang="en-US" sz="1500" dirty="0">
                        <a:effectLst/>
                        <a:latin typeface="+mn-lt"/>
                        <a:ea typeface="Calibri"/>
                        <a:cs typeface="Times New Roman"/>
                      </a:endParaRPr>
                    </a:p>
                  </a:txBody>
                  <a:tcPr marL="51435" marR="51435" marT="0" marB="0" anchor="b"/>
                </a:tc>
                <a:extLst>
                  <a:ext uri="{0D108BD9-81ED-4DB2-BD59-A6C34878D82A}">
                    <a16:rowId xmlns:a16="http://schemas.microsoft.com/office/drawing/2014/main" val="10002"/>
                  </a:ext>
                </a:extLst>
              </a:tr>
              <a:tr h="416489">
                <a:tc>
                  <a:txBody>
                    <a:bodyPr/>
                    <a:lstStyle/>
                    <a:p>
                      <a:pPr marL="0" marR="0">
                        <a:lnSpc>
                          <a:spcPct val="115000"/>
                        </a:lnSpc>
                        <a:spcBef>
                          <a:spcPts val="0"/>
                        </a:spcBef>
                        <a:spcAft>
                          <a:spcPts val="0"/>
                        </a:spcAft>
                      </a:pPr>
                      <a:r>
                        <a:rPr lang="en-US" sz="1500" dirty="0">
                          <a:solidFill>
                            <a:srgbClr val="000000"/>
                          </a:solidFill>
                          <a:effectLst/>
                          <a:latin typeface="+mn-lt"/>
                          <a:ea typeface="Times New Roman"/>
                          <a:cs typeface="Times New Roman"/>
                        </a:rPr>
                        <a:t>Weakness/Fatigue</a:t>
                      </a:r>
                      <a:endParaRPr lang="en-US" sz="1500" dirty="0">
                        <a:effectLst/>
                        <a:latin typeface="+mn-lt"/>
                        <a:ea typeface="Calibri"/>
                        <a:cs typeface="Times New Roman"/>
                      </a:endParaRPr>
                    </a:p>
                  </a:txBody>
                  <a:tcPr marL="51435" marR="51435"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5%</a:t>
                      </a:r>
                      <a:endParaRPr lang="en-US" sz="1500" dirty="0">
                        <a:effectLst/>
                        <a:latin typeface="+mn-lt"/>
                        <a:ea typeface="Calibri"/>
                        <a:cs typeface="Times New Roman"/>
                      </a:endParaRPr>
                    </a:p>
                  </a:txBody>
                  <a:tcPr marL="51435" marR="51435" marT="0" marB="0" anchor="b"/>
                </a:tc>
                <a:extLst>
                  <a:ext uri="{0D108BD9-81ED-4DB2-BD59-A6C34878D82A}">
                    <a16:rowId xmlns:a16="http://schemas.microsoft.com/office/drawing/2014/main" val="10003"/>
                  </a:ext>
                </a:extLst>
              </a:tr>
              <a:tr h="416489">
                <a:tc>
                  <a:txBody>
                    <a:bodyPr/>
                    <a:lstStyle/>
                    <a:p>
                      <a:pPr marL="0" marR="0">
                        <a:lnSpc>
                          <a:spcPct val="115000"/>
                        </a:lnSpc>
                        <a:spcBef>
                          <a:spcPts val="0"/>
                        </a:spcBef>
                        <a:spcAft>
                          <a:spcPts val="0"/>
                        </a:spcAft>
                      </a:pPr>
                      <a:r>
                        <a:rPr lang="en-US" sz="1500" dirty="0">
                          <a:solidFill>
                            <a:srgbClr val="000000"/>
                          </a:solidFill>
                          <a:effectLst/>
                          <a:latin typeface="+mn-lt"/>
                          <a:ea typeface="Times New Roman"/>
                          <a:cs typeface="Times New Roman"/>
                        </a:rPr>
                        <a:t>Changes in Appetite</a:t>
                      </a:r>
                      <a:endParaRPr lang="en-US" sz="1500" dirty="0">
                        <a:effectLst/>
                        <a:latin typeface="+mn-lt"/>
                        <a:ea typeface="Calibri"/>
                        <a:cs typeface="Times New Roman"/>
                      </a:endParaRPr>
                    </a:p>
                  </a:txBody>
                  <a:tcPr marL="51435" marR="51435"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3%</a:t>
                      </a:r>
                      <a:endParaRPr lang="en-US" sz="1500" dirty="0">
                        <a:effectLst/>
                        <a:latin typeface="+mn-lt"/>
                        <a:ea typeface="Calibri"/>
                        <a:cs typeface="Times New Roman"/>
                      </a:endParaRPr>
                    </a:p>
                  </a:txBody>
                  <a:tcPr marL="51435" marR="51435" marT="0" marB="0" anchor="b"/>
                </a:tc>
                <a:extLst>
                  <a:ext uri="{0D108BD9-81ED-4DB2-BD59-A6C34878D82A}">
                    <a16:rowId xmlns:a16="http://schemas.microsoft.com/office/drawing/2014/main" val="10004"/>
                  </a:ext>
                </a:extLst>
              </a:tr>
              <a:tr h="416489">
                <a:tc>
                  <a:txBody>
                    <a:bodyPr/>
                    <a:lstStyle/>
                    <a:p>
                      <a:pPr marL="0" marR="0">
                        <a:lnSpc>
                          <a:spcPct val="115000"/>
                        </a:lnSpc>
                        <a:spcBef>
                          <a:spcPts val="0"/>
                        </a:spcBef>
                        <a:spcAft>
                          <a:spcPts val="0"/>
                        </a:spcAft>
                      </a:pPr>
                      <a:r>
                        <a:rPr lang="en-US" sz="1500">
                          <a:solidFill>
                            <a:srgbClr val="000000"/>
                          </a:solidFill>
                          <a:effectLst/>
                          <a:latin typeface="+mn-lt"/>
                          <a:ea typeface="Times New Roman"/>
                          <a:cs typeface="Times New Roman"/>
                        </a:rPr>
                        <a:t>Unable to Speak</a:t>
                      </a:r>
                      <a:endParaRPr lang="en-US" sz="1500">
                        <a:effectLst/>
                        <a:latin typeface="+mn-lt"/>
                        <a:ea typeface="Calibri"/>
                        <a:cs typeface="Times New Roman"/>
                      </a:endParaRPr>
                    </a:p>
                  </a:txBody>
                  <a:tcPr marL="51435" marR="51435"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2%</a:t>
                      </a:r>
                      <a:endParaRPr lang="en-US" sz="1500" dirty="0">
                        <a:effectLst/>
                        <a:latin typeface="+mn-lt"/>
                        <a:ea typeface="Calibri"/>
                        <a:cs typeface="Times New Roman"/>
                      </a:endParaRPr>
                    </a:p>
                  </a:txBody>
                  <a:tcPr marL="51435" marR="51435" marT="0" marB="0" anchor="b"/>
                </a:tc>
                <a:extLst>
                  <a:ext uri="{0D108BD9-81ED-4DB2-BD59-A6C34878D82A}">
                    <a16:rowId xmlns:a16="http://schemas.microsoft.com/office/drawing/2014/main" val="10005"/>
                  </a:ext>
                </a:extLst>
              </a:tr>
              <a:tr h="416489">
                <a:tc>
                  <a:txBody>
                    <a:bodyPr/>
                    <a:lstStyle/>
                    <a:p>
                      <a:pPr marL="0" marR="0">
                        <a:lnSpc>
                          <a:spcPct val="115000"/>
                        </a:lnSpc>
                        <a:spcBef>
                          <a:spcPts val="0"/>
                        </a:spcBef>
                        <a:spcAft>
                          <a:spcPts val="0"/>
                        </a:spcAft>
                      </a:pPr>
                      <a:r>
                        <a:rPr lang="en-US" sz="1500">
                          <a:solidFill>
                            <a:srgbClr val="000000"/>
                          </a:solidFill>
                          <a:effectLst/>
                          <a:latin typeface="+mn-lt"/>
                          <a:ea typeface="Times New Roman"/>
                          <a:cs typeface="Times New Roman"/>
                        </a:rPr>
                        <a:t>Other</a:t>
                      </a:r>
                      <a:endParaRPr lang="en-US" sz="1500">
                        <a:effectLst/>
                        <a:latin typeface="+mn-lt"/>
                        <a:ea typeface="Calibri"/>
                        <a:cs typeface="Times New Roman"/>
                      </a:endParaRPr>
                    </a:p>
                  </a:txBody>
                  <a:tcPr marL="51435" marR="51435"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5%</a:t>
                      </a:r>
                      <a:endParaRPr lang="en-US" sz="1500" dirty="0">
                        <a:effectLst/>
                        <a:latin typeface="+mn-lt"/>
                        <a:ea typeface="Calibri"/>
                        <a:cs typeface="Times New Roman"/>
                      </a:endParaRPr>
                    </a:p>
                  </a:txBody>
                  <a:tcPr marL="51435" marR="51435" marT="0" marB="0" anchor="b"/>
                </a:tc>
                <a:extLst>
                  <a:ext uri="{0D108BD9-81ED-4DB2-BD59-A6C34878D82A}">
                    <a16:rowId xmlns:a16="http://schemas.microsoft.com/office/drawing/2014/main" val="10006"/>
                  </a:ext>
                </a:extLst>
              </a:tr>
              <a:tr h="416489">
                <a:tc>
                  <a:txBody>
                    <a:bodyPr/>
                    <a:lstStyle/>
                    <a:p>
                      <a:pPr marL="0" marR="0">
                        <a:lnSpc>
                          <a:spcPct val="115000"/>
                        </a:lnSpc>
                        <a:spcBef>
                          <a:spcPts val="0"/>
                        </a:spcBef>
                        <a:spcAft>
                          <a:spcPts val="0"/>
                        </a:spcAft>
                      </a:pPr>
                      <a:endParaRPr lang="en-US" sz="800" dirty="0">
                        <a:effectLst/>
                        <a:latin typeface="Calibri"/>
                        <a:ea typeface="Calibri"/>
                        <a:cs typeface="Times New Roman"/>
                      </a:endParaRPr>
                    </a:p>
                  </a:txBody>
                  <a:tcPr marL="51435" marR="51435" marT="0" marB="0" anchor="b"/>
                </a:tc>
                <a:tc>
                  <a:txBody>
                    <a:bodyPr/>
                    <a:lstStyle/>
                    <a:p>
                      <a:pPr marL="0" marR="0" algn="r">
                        <a:lnSpc>
                          <a:spcPct val="115000"/>
                        </a:lnSpc>
                        <a:spcBef>
                          <a:spcPts val="0"/>
                        </a:spcBef>
                        <a:spcAft>
                          <a:spcPts val="0"/>
                        </a:spcAft>
                      </a:pPr>
                      <a:endParaRPr lang="en-US" sz="1500" dirty="0">
                        <a:effectLst/>
                        <a:latin typeface="+mn-lt"/>
                        <a:ea typeface="Calibri"/>
                        <a:cs typeface="Times New Roman"/>
                      </a:endParaRPr>
                    </a:p>
                  </a:txBody>
                  <a:tcPr marL="51435" marR="51435" marT="0" marB="0" anchor="b"/>
                </a:tc>
                <a:extLst>
                  <a:ext uri="{0D108BD9-81ED-4DB2-BD59-A6C34878D82A}">
                    <a16:rowId xmlns:a16="http://schemas.microsoft.com/office/drawing/2014/main" val="10007"/>
                  </a:ext>
                </a:extLst>
              </a:tr>
            </a:tbl>
          </a:graphicData>
        </a:graphic>
      </p:graphicFrame>
      <p:sp>
        <p:nvSpPr>
          <p:cNvPr id="61472" name="TextBox 3"/>
          <p:cNvSpPr txBox="1">
            <a:spLocks noChangeArrowheads="1"/>
          </p:cNvSpPr>
          <p:nvPr/>
        </p:nvSpPr>
        <p:spPr bwMode="auto">
          <a:xfrm>
            <a:off x="1771650" y="5715000"/>
            <a:ext cx="4984057" cy="254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1051">
                <a:solidFill>
                  <a:prstClr val="black"/>
                </a:solidFill>
              </a:rPr>
              <a:t>Brown, Stanley, Pontoski, Mahler, Chaudhury, &amp; Biggs, Unpublished data, 2014 </a:t>
            </a:r>
          </a:p>
        </p:txBody>
      </p:sp>
      <p:pic>
        <p:nvPicPr>
          <p:cNvPr id="61473" name="Picture 30" descr="Dept of Veterans Affair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6400" y="663972"/>
            <a:ext cx="891779" cy="89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72818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1795669" y="606029"/>
            <a:ext cx="6705600" cy="971551"/>
          </a:xfrm>
        </p:spPr>
        <p:txBody>
          <a:bodyPr>
            <a:noAutofit/>
          </a:bodyPr>
          <a:lstStyle/>
          <a:p>
            <a:pPr>
              <a:defRPr/>
            </a:pPr>
            <a:r>
              <a:rPr lang="en-US" altLang="en-US" sz="3200" dirty="0">
                <a:solidFill>
                  <a:schemeClr val="tx1">
                    <a:lumMod val="75000"/>
                    <a:lumOff val="25000"/>
                  </a:schemeClr>
                </a:solidFill>
              </a:rPr>
              <a:t>Safety Plan: Chart Review (n=100)</a:t>
            </a:r>
          </a:p>
        </p:txBody>
      </p:sp>
      <p:graphicFrame>
        <p:nvGraphicFramePr>
          <p:cNvPr id="6" name="Content Placeholder 5"/>
          <p:cNvGraphicFramePr>
            <a:graphicFrameLocks noGrp="1"/>
          </p:cNvGraphicFramePr>
          <p:nvPr>
            <p:ph idx="1"/>
            <p:extLst/>
          </p:nvPr>
        </p:nvGraphicFramePr>
        <p:xfrm>
          <a:off x="1298179" y="1803397"/>
          <a:ext cx="6829821" cy="3556000"/>
        </p:xfrm>
        <a:graphic>
          <a:graphicData uri="http://schemas.openxmlformats.org/drawingml/2006/table">
            <a:tbl>
              <a:tblPr firstRow="1" bandRow="1">
                <a:tableStyleId>{5C22544A-7EE6-4342-B048-85BDC9FD1C3A}</a:tableStyleId>
              </a:tblPr>
              <a:tblGrid>
                <a:gridCol w="5681567">
                  <a:extLst>
                    <a:ext uri="{9D8B030D-6E8A-4147-A177-3AD203B41FA5}">
                      <a16:colId xmlns:a16="http://schemas.microsoft.com/office/drawing/2014/main" val="20000"/>
                    </a:ext>
                  </a:extLst>
                </a:gridCol>
                <a:gridCol w="1148255">
                  <a:extLst>
                    <a:ext uri="{9D8B030D-6E8A-4147-A177-3AD203B41FA5}">
                      <a16:colId xmlns:a16="http://schemas.microsoft.com/office/drawing/2014/main" val="20001"/>
                    </a:ext>
                  </a:extLst>
                </a:gridCol>
              </a:tblGrid>
              <a:tr h="461012">
                <a:tc>
                  <a:txBody>
                    <a:bodyPr/>
                    <a:lstStyle/>
                    <a:p>
                      <a:r>
                        <a:rPr lang="en-US" sz="1500" dirty="0"/>
                        <a:t>Step 1: Warning Signs (External</a:t>
                      </a:r>
                      <a:r>
                        <a:rPr lang="en-US" sz="1500" baseline="0" dirty="0"/>
                        <a:t> Cue)</a:t>
                      </a:r>
                      <a:endParaRPr lang="en-US" sz="1500" dirty="0"/>
                    </a:p>
                  </a:txBody>
                  <a:tcPr marL="68580" marR="68580" marT="34295" marB="34295"/>
                </a:tc>
                <a:tc>
                  <a:txBody>
                    <a:bodyPr/>
                    <a:lstStyle/>
                    <a:p>
                      <a:endParaRPr lang="en-US" sz="1500" dirty="0"/>
                    </a:p>
                  </a:txBody>
                  <a:tcPr marL="68580" marR="68580" marT="34295" marB="34295"/>
                </a:tc>
                <a:extLst>
                  <a:ext uri="{0D108BD9-81ED-4DB2-BD59-A6C34878D82A}">
                    <a16:rowId xmlns:a16="http://schemas.microsoft.com/office/drawing/2014/main" val="10000"/>
                  </a:ext>
                </a:extLst>
              </a:tr>
              <a:tr h="438996">
                <a:tc>
                  <a:txBody>
                    <a:bodyPr/>
                    <a:lstStyle/>
                    <a:p>
                      <a:pPr marL="0" marR="0">
                        <a:lnSpc>
                          <a:spcPct val="115000"/>
                        </a:lnSpc>
                        <a:spcBef>
                          <a:spcPts val="0"/>
                        </a:spcBef>
                        <a:spcAft>
                          <a:spcPts val="0"/>
                        </a:spcAft>
                      </a:pPr>
                      <a:r>
                        <a:rPr lang="en-US" sz="1500" dirty="0">
                          <a:solidFill>
                            <a:srgbClr val="000000"/>
                          </a:solidFill>
                          <a:effectLst/>
                          <a:latin typeface="+mn-lt"/>
                          <a:ea typeface="Times New Roman"/>
                          <a:cs typeface="Times New Roman"/>
                        </a:rPr>
                        <a:t>Stress caused by another person or event</a:t>
                      </a:r>
                      <a:endParaRPr lang="en-US" sz="1500" dirty="0">
                        <a:effectLst/>
                        <a:latin typeface="+mn-lt"/>
                        <a:ea typeface="Calibri"/>
                        <a:cs typeface="Times New Roman"/>
                      </a:endParaRPr>
                    </a:p>
                  </a:txBody>
                  <a:tcPr marL="51435" marR="51435"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10%</a:t>
                      </a:r>
                      <a:endParaRPr lang="en-US" sz="1500" dirty="0">
                        <a:effectLst/>
                        <a:latin typeface="+mn-lt"/>
                        <a:ea typeface="Calibri"/>
                        <a:cs typeface="Times New Roman"/>
                      </a:endParaRPr>
                    </a:p>
                  </a:txBody>
                  <a:tcPr marL="51435" marR="51435" marT="0" marB="0" anchor="b"/>
                </a:tc>
                <a:extLst>
                  <a:ext uri="{0D108BD9-81ED-4DB2-BD59-A6C34878D82A}">
                    <a16:rowId xmlns:a16="http://schemas.microsoft.com/office/drawing/2014/main" val="10001"/>
                  </a:ext>
                </a:extLst>
              </a:tr>
              <a:tr h="438996">
                <a:tc>
                  <a:txBody>
                    <a:bodyPr/>
                    <a:lstStyle/>
                    <a:p>
                      <a:pPr marL="0" marR="0">
                        <a:lnSpc>
                          <a:spcPct val="115000"/>
                        </a:lnSpc>
                        <a:spcBef>
                          <a:spcPts val="0"/>
                        </a:spcBef>
                        <a:spcAft>
                          <a:spcPts val="0"/>
                        </a:spcAft>
                      </a:pPr>
                      <a:r>
                        <a:rPr lang="en-US" sz="1500" dirty="0">
                          <a:solidFill>
                            <a:srgbClr val="000000"/>
                          </a:solidFill>
                          <a:effectLst/>
                          <a:latin typeface="+mn-lt"/>
                          <a:ea typeface="Times New Roman"/>
                          <a:cs typeface="Times New Roman"/>
                        </a:rPr>
                        <a:t>Financial Stress</a:t>
                      </a:r>
                      <a:endParaRPr lang="en-US" sz="1500" dirty="0">
                        <a:effectLst/>
                        <a:latin typeface="+mn-lt"/>
                        <a:ea typeface="Calibri"/>
                        <a:cs typeface="Times New Roman"/>
                      </a:endParaRPr>
                    </a:p>
                  </a:txBody>
                  <a:tcPr marL="51435" marR="51435"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7%</a:t>
                      </a:r>
                      <a:endParaRPr lang="en-US" sz="1500" dirty="0">
                        <a:effectLst/>
                        <a:latin typeface="+mn-lt"/>
                        <a:ea typeface="Calibri"/>
                        <a:cs typeface="Times New Roman"/>
                      </a:endParaRPr>
                    </a:p>
                  </a:txBody>
                  <a:tcPr marL="51435" marR="51435" marT="0" marB="0" anchor="b"/>
                </a:tc>
                <a:extLst>
                  <a:ext uri="{0D108BD9-81ED-4DB2-BD59-A6C34878D82A}">
                    <a16:rowId xmlns:a16="http://schemas.microsoft.com/office/drawing/2014/main" val="10002"/>
                  </a:ext>
                </a:extLst>
              </a:tr>
              <a:tr h="438996">
                <a:tc>
                  <a:txBody>
                    <a:bodyPr/>
                    <a:lstStyle/>
                    <a:p>
                      <a:pPr marL="0" marR="0">
                        <a:lnSpc>
                          <a:spcPct val="115000"/>
                        </a:lnSpc>
                        <a:spcBef>
                          <a:spcPts val="0"/>
                        </a:spcBef>
                        <a:spcAft>
                          <a:spcPts val="0"/>
                        </a:spcAft>
                      </a:pPr>
                      <a:r>
                        <a:rPr lang="en-US" sz="1500" dirty="0">
                          <a:solidFill>
                            <a:srgbClr val="000000"/>
                          </a:solidFill>
                          <a:effectLst/>
                          <a:latin typeface="+mn-lt"/>
                          <a:ea typeface="Times New Roman"/>
                          <a:cs typeface="Times New Roman"/>
                        </a:rPr>
                        <a:t>Physical Contact with Another Person</a:t>
                      </a:r>
                      <a:endParaRPr lang="en-US" sz="1500" dirty="0">
                        <a:effectLst/>
                        <a:latin typeface="+mn-lt"/>
                        <a:ea typeface="Calibri"/>
                        <a:cs typeface="Times New Roman"/>
                      </a:endParaRPr>
                    </a:p>
                  </a:txBody>
                  <a:tcPr marL="51435" marR="51435"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7%</a:t>
                      </a:r>
                      <a:endParaRPr lang="en-US" sz="1500" dirty="0">
                        <a:effectLst/>
                        <a:latin typeface="+mn-lt"/>
                        <a:ea typeface="Calibri"/>
                        <a:cs typeface="Times New Roman"/>
                      </a:endParaRPr>
                    </a:p>
                  </a:txBody>
                  <a:tcPr marL="51435" marR="51435" marT="0" marB="0" anchor="b"/>
                </a:tc>
                <a:extLst>
                  <a:ext uri="{0D108BD9-81ED-4DB2-BD59-A6C34878D82A}">
                    <a16:rowId xmlns:a16="http://schemas.microsoft.com/office/drawing/2014/main" val="10003"/>
                  </a:ext>
                </a:extLst>
              </a:tr>
              <a:tr h="438996">
                <a:tc>
                  <a:txBody>
                    <a:bodyPr/>
                    <a:lstStyle/>
                    <a:p>
                      <a:pPr marL="0" marR="0">
                        <a:lnSpc>
                          <a:spcPct val="115000"/>
                        </a:lnSpc>
                        <a:spcBef>
                          <a:spcPts val="0"/>
                        </a:spcBef>
                        <a:spcAft>
                          <a:spcPts val="0"/>
                        </a:spcAft>
                      </a:pPr>
                      <a:r>
                        <a:rPr lang="en-US" sz="1500" dirty="0">
                          <a:solidFill>
                            <a:srgbClr val="000000"/>
                          </a:solidFill>
                          <a:effectLst/>
                          <a:latin typeface="+mn-lt"/>
                          <a:ea typeface="Times New Roman"/>
                          <a:cs typeface="Times New Roman"/>
                        </a:rPr>
                        <a:t>Military Cue</a:t>
                      </a:r>
                      <a:endParaRPr lang="en-US" sz="1500" dirty="0">
                        <a:effectLst/>
                        <a:latin typeface="+mn-lt"/>
                        <a:ea typeface="Calibri"/>
                        <a:cs typeface="Times New Roman"/>
                      </a:endParaRPr>
                    </a:p>
                  </a:txBody>
                  <a:tcPr marL="51435" marR="51435"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3%</a:t>
                      </a:r>
                      <a:endParaRPr lang="en-US" sz="1500" dirty="0">
                        <a:effectLst/>
                        <a:latin typeface="+mn-lt"/>
                        <a:ea typeface="Calibri"/>
                        <a:cs typeface="Times New Roman"/>
                      </a:endParaRPr>
                    </a:p>
                  </a:txBody>
                  <a:tcPr marL="51435" marR="51435" marT="0" marB="0" anchor="b"/>
                </a:tc>
                <a:extLst>
                  <a:ext uri="{0D108BD9-81ED-4DB2-BD59-A6C34878D82A}">
                    <a16:rowId xmlns:a16="http://schemas.microsoft.com/office/drawing/2014/main" val="10004"/>
                  </a:ext>
                </a:extLst>
              </a:tr>
              <a:tr h="438996">
                <a:tc>
                  <a:txBody>
                    <a:bodyPr/>
                    <a:lstStyle/>
                    <a:p>
                      <a:pPr marL="0" marR="0">
                        <a:lnSpc>
                          <a:spcPct val="115000"/>
                        </a:lnSpc>
                        <a:spcBef>
                          <a:spcPts val="0"/>
                        </a:spcBef>
                        <a:spcAft>
                          <a:spcPts val="0"/>
                        </a:spcAft>
                      </a:pPr>
                      <a:r>
                        <a:rPr lang="en-US" sz="1500">
                          <a:solidFill>
                            <a:srgbClr val="000000"/>
                          </a:solidFill>
                          <a:effectLst/>
                          <a:latin typeface="+mn-lt"/>
                          <a:ea typeface="Times New Roman"/>
                          <a:cs typeface="Times New Roman"/>
                        </a:rPr>
                        <a:t>Reminder of Past Event or Situation</a:t>
                      </a:r>
                      <a:endParaRPr lang="en-US" sz="1500">
                        <a:effectLst/>
                        <a:latin typeface="+mn-lt"/>
                        <a:ea typeface="Calibri"/>
                        <a:cs typeface="Times New Roman"/>
                      </a:endParaRPr>
                    </a:p>
                  </a:txBody>
                  <a:tcPr marL="51435" marR="51435"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2%</a:t>
                      </a:r>
                      <a:endParaRPr lang="en-US" sz="1500" dirty="0">
                        <a:effectLst/>
                        <a:latin typeface="+mn-lt"/>
                        <a:ea typeface="Calibri"/>
                        <a:cs typeface="Times New Roman"/>
                      </a:endParaRPr>
                    </a:p>
                  </a:txBody>
                  <a:tcPr marL="51435" marR="51435" marT="0" marB="0" anchor="b"/>
                </a:tc>
                <a:extLst>
                  <a:ext uri="{0D108BD9-81ED-4DB2-BD59-A6C34878D82A}">
                    <a16:rowId xmlns:a16="http://schemas.microsoft.com/office/drawing/2014/main" val="10005"/>
                  </a:ext>
                </a:extLst>
              </a:tr>
              <a:tr h="438996">
                <a:tc>
                  <a:txBody>
                    <a:bodyPr/>
                    <a:lstStyle/>
                    <a:p>
                      <a:pPr marL="0" marR="0">
                        <a:lnSpc>
                          <a:spcPct val="115000"/>
                        </a:lnSpc>
                        <a:spcBef>
                          <a:spcPts val="0"/>
                        </a:spcBef>
                        <a:spcAft>
                          <a:spcPts val="0"/>
                        </a:spcAft>
                      </a:pPr>
                      <a:r>
                        <a:rPr lang="en-US" sz="1500">
                          <a:solidFill>
                            <a:srgbClr val="000000"/>
                          </a:solidFill>
                          <a:effectLst/>
                          <a:latin typeface="+mn-lt"/>
                          <a:ea typeface="Times New Roman"/>
                          <a:cs typeface="Times New Roman"/>
                        </a:rPr>
                        <a:t>Other</a:t>
                      </a:r>
                      <a:endParaRPr lang="en-US" sz="1500">
                        <a:effectLst/>
                        <a:latin typeface="+mn-lt"/>
                        <a:ea typeface="Calibri"/>
                        <a:cs typeface="Times New Roman"/>
                      </a:endParaRPr>
                    </a:p>
                  </a:txBody>
                  <a:tcPr marL="51435" marR="51435"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7%</a:t>
                      </a:r>
                      <a:endParaRPr lang="en-US" sz="1500" dirty="0">
                        <a:effectLst/>
                        <a:latin typeface="+mn-lt"/>
                        <a:ea typeface="Calibri"/>
                        <a:cs typeface="Times New Roman"/>
                      </a:endParaRPr>
                    </a:p>
                  </a:txBody>
                  <a:tcPr marL="51435" marR="51435" marT="0" marB="0" anchor="b"/>
                </a:tc>
                <a:extLst>
                  <a:ext uri="{0D108BD9-81ED-4DB2-BD59-A6C34878D82A}">
                    <a16:rowId xmlns:a16="http://schemas.microsoft.com/office/drawing/2014/main" val="10006"/>
                  </a:ext>
                </a:extLst>
              </a:tr>
              <a:tr h="461012">
                <a:tc>
                  <a:txBody>
                    <a:bodyPr/>
                    <a:lstStyle/>
                    <a:p>
                      <a:endParaRPr lang="en-US" sz="1500" dirty="0">
                        <a:latin typeface="+mn-lt"/>
                      </a:endParaRPr>
                    </a:p>
                  </a:txBody>
                  <a:tcPr marL="68580" marR="68580" marT="34295" marB="34295"/>
                </a:tc>
                <a:tc>
                  <a:txBody>
                    <a:bodyPr/>
                    <a:lstStyle/>
                    <a:p>
                      <a:endParaRPr lang="en-US" sz="1500" dirty="0">
                        <a:latin typeface="+mn-lt"/>
                      </a:endParaRPr>
                    </a:p>
                  </a:txBody>
                  <a:tcPr marL="68580" marR="68580" marT="34295" marB="34295"/>
                </a:tc>
                <a:extLst>
                  <a:ext uri="{0D108BD9-81ED-4DB2-BD59-A6C34878D82A}">
                    <a16:rowId xmlns:a16="http://schemas.microsoft.com/office/drawing/2014/main" val="10007"/>
                  </a:ext>
                </a:extLst>
              </a:tr>
            </a:tbl>
          </a:graphicData>
        </a:graphic>
      </p:graphicFrame>
      <p:sp>
        <p:nvSpPr>
          <p:cNvPr id="62496" name="TextBox 3"/>
          <p:cNvSpPr txBox="1">
            <a:spLocks noChangeArrowheads="1"/>
          </p:cNvSpPr>
          <p:nvPr/>
        </p:nvSpPr>
        <p:spPr bwMode="auto">
          <a:xfrm>
            <a:off x="1828801" y="5715000"/>
            <a:ext cx="4984057" cy="254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1051">
                <a:solidFill>
                  <a:prstClr val="black"/>
                </a:solidFill>
              </a:rPr>
              <a:t>Brown, Stanley, Pontoski, Mahler, Chaudhury, &amp; Biggs, Unpublished data, 2014 </a:t>
            </a:r>
          </a:p>
        </p:txBody>
      </p:sp>
      <p:pic>
        <p:nvPicPr>
          <p:cNvPr id="62497" name="Picture 30" descr="Dept of Veterans Affair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6400" y="685800"/>
            <a:ext cx="891779" cy="89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57625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nvSpPr>
        <p:spPr bwMode="auto">
          <a:xfrm>
            <a:off x="2000251" y="5772151"/>
            <a:ext cx="2171700" cy="228600"/>
          </a:xfrm>
          <a:prstGeom prst="rect">
            <a:avLst/>
          </a:prstGeom>
          <a:noFill/>
          <a:ln>
            <a:miter lim="800000"/>
            <a:headEnd/>
            <a:tailEnd/>
          </a:ln>
        </p:spPr>
        <p:txBody>
          <a:bodyPr/>
          <a:lstStyle/>
          <a:p>
            <a:pPr>
              <a:defRPr/>
            </a:pPr>
            <a:endParaRPr lang="en-US" sz="751">
              <a:solidFill>
                <a:prstClr val="black"/>
              </a:solidFill>
              <a:effectLst>
                <a:outerShdw blurRad="38100" dist="38100" dir="2700000" algn="tl">
                  <a:srgbClr val="000000"/>
                </a:outerShdw>
              </a:effectLst>
              <a:latin typeface="Tahoma" pitchFamily="34" charset="0"/>
              <a:ea typeface="Lucida Sans Unicode" pitchFamily="34" charset="0"/>
              <a:cs typeface="Lucida Sans Unicode" pitchFamily="34" charset="0"/>
            </a:endParaRPr>
          </a:p>
        </p:txBody>
      </p:sp>
      <p:sp>
        <p:nvSpPr>
          <p:cNvPr id="2909186" name="Rectangle 2"/>
          <p:cNvSpPr>
            <a:spLocks noGrp="1" noChangeArrowheads="1"/>
          </p:cNvSpPr>
          <p:nvPr>
            <p:ph type="title"/>
          </p:nvPr>
        </p:nvSpPr>
        <p:spPr>
          <a:xfrm>
            <a:off x="509016" y="467360"/>
            <a:ext cx="8229600" cy="857251"/>
          </a:xfrm>
        </p:spPr>
        <p:txBody>
          <a:bodyPr>
            <a:normAutofit fontScale="90000"/>
          </a:bodyPr>
          <a:lstStyle/>
          <a:p>
            <a:pPr>
              <a:defRPr/>
            </a:pPr>
            <a:r>
              <a:rPr lang="en-US" dirty="0">
                <a:solidFill>
                  <a:schemeClr val="tx1">
                    <a:lumMod val="75000"/>
                    <a:lumOff val="25000"/>
                  </a:schemeClr>
                </a:solidFill>
              </a:rPr>
              <a:t>Step 2: Using Internal Coping Strategies</a:t>
            </a:r>
          </a:p>
        </p:txBody>
      </p:sp>
      <p:sp>
        <p:nvSpPr>
          <p:cNvPr id="2909187" name="Rectangle 3"/>
          <p:cNvSpPr>
            <a:spLocks noGrp="1" noChangeArrowheads="1"/>
          </p:cNvSpPr>
          <p:nvPr>
            <p:ph idx="1"/>
          </p:nvPr>
        </p:nvSpPr>
        <p:spPr>
          <a:xfrm>
            <a:off x="509016" y="1159003"/>
            <a:ext cx="8153400" cy="4705351"/>
          </a:xfrm>
        </p:spPr>
        <p:txBody>
          <a:bodyPr rtlCol="0">
            <a:noAutofit/>
          </a:bodyPr>
          <a:lstStyle/>
          <a:p>
            <a:pPr>
              <a:lnSpc>
                <a:spcPct val="120000"/>
              </a:lnSpc>
              <a:spcBef>
                <a:spcPts val="0"/>
              </a:spcBef>
              <a:spcAft>
                <a:spcPts val="451"/>
              </a:spcAft>
              <a:defRPr/>
            </a:pPr>
            <a:r>
              <a:rPr lang="en-US" sz="2400" dirty="0">
                <a:solidFill>
                  <a:schemeClr val="tx1">
                    <a:lumMod val="75000"/>
                    <a:lumOff val="25000"/>
                  </a:schemeClr>
                </a:solidFill>
              </a:rPr>
              <a:t>List activities that individuals can do </a:t>
            </a:r>
            <a:r>
              <a:rPr lang="en-US" sz="2400" dirty="0">
                <a:solidFill>
                  <a:schemeClr val="accent1">
                    <a:lumMod val="75000"/>
                  </a:schemeClr>
                </a:solidFill>
              </a:rPr>
              <a:t>without contacting another person</a:t>
            </a:r>
          </a:p>
          <a:p>
            <a:pPr>
              <a:lnSpc>
                <a:spcPct val="120000"/>
              </a:lnSpc>
              <a:spcBef>
                <a:spcPts val="0"/>
              </a:spcBef>
              <a:spcAft>
                <a:spcPts val="451"/>
              </a:spcAft>
              <a:defRPr/>
            </a:pPr>
            <a:r>
              <a:rPr lang="en-US" sz="2400" dirty="0">
                <a:solidFill>
                  <a:schemeClr val="tx1">
                    <a:lumMod val="75000"/>
                    <a:lumOff val="25000"/>
                  </a:schemeClr>
                </a:solidFill>
              </a:rPr>
              <a:t>Activities function as a way to help individuals </a:t>
            </a:r>
            <a:r>
              <a:rPr lang="en-US" sz="2400" dirty="0">
                <a:solidFill>
                  <a:schemeClr val="accent1">
                    <a:lumMod val="75000"/>
                  </a:schemeClr>
                </a:solidFill>
              </a:rPr>
              <a:t>take their minds off their problems</a:t>
            </a:r>
            <a:r>
              <a:rPr lang="en-US" sz="2400" dirty="0">
                <a:solidFill>
                  <a:schemeClr val="tx1">
                    <a:lumMod val="75000"/>
                    <a:lumOff val="25000"/>
                  </a:schemeClr>
                </a:solidFill>
              </a:rPr>
              <a:t> and promote meaning in the individual</a:t>
            </a:r>
            <a:r>
              <a:rPr lang="ja-JP" altLang="en-US" sz="2400" dirty="0">
                <a:solidFill>
                  <a:schemeClr val="tx1">
                    <a:lumMod val="75000"/>
                    <a:lumOff val="25000"/>
                  </a:schemeClr>
                </a:solidFill>
              </a:rPr>
              <a:t>’</a:t>
            </a:r>
            <a:r>
              <a:rPr lang="en-US" altLang="ja-JP" sz="2400" dirty="0">
                <a:solidFill>
                  <a:schemeClr val="tx1">
                    <a:lumMod val="75000"/>
                    <a:lumOff val="25000"/>
                  </a:schemeClr>
                </a:solidFill>
              </a:rPr>
              <a:t>s life</a:t>
            </a:r>
          </a:p>
          <a:p>
            <a:pPr>
              <a:lnSpc>
                <a:spcPct val="120000"/>
              </a:lnSpc>
              <a:spcBef>
                <a:spcPts val="0"/>
              </a:spcBef>
              <a:spcAft>
                <a:spcPts val="451"/>
              </a:spcAft>
              <a:defRPr/>
            </a:pPr>
            <a:r>
              <a:rPr lang="en-US" sz="2400" dirty="0">
                <a:solidFill>
                  <a:schemeClr val="tx1">
                    <a:lumMod val="75000"/>
                    <a:lumOff val="25000"/>
                  </a:schemeClr>
                </a:solidFill>
              </a:rPr>
              <a:t>Coping strategies prevent suicide ideation from escalating</a:t>
            </a:r>
          </a:p>
          <a:p>
            <a:pPr>
              <a:lnSpc>
                <a:spcPct val="120000"/>
              </a:lnSpc>
              <a:spcBef>
                <a:spcPts val="0"/>
              </a:spcBef>
              <a:spcAft>
                <a:spcPts val="451"/>
              </a:spcAft>
              <a:defRPr/>
            </a:pPr>
            <a:r>
              <a:rPr lang="en-US" sz="2400" dirty="0">
                <a:solidFill>
                  <a:schemeClr val="tx1">
                    <a:lumMod val="75000"/>
                    <a:lumOff val="25000"/>
                  </a:schemeClr>
                </a:solidFill>
              </a:rPr>
              <a:t>It is useful to try to cope on their own with their suicidal feelings, </a:t>
            </a:r>
            <a:r>
              <a:rPr lang="en-US" sz="2400" dirty="0">
                <a:solidFill>
                  <a:schemeClr val="accent1">
                    <a:lumMod val="75000"/>
                  </a:schemeClr>
                </a:solidFill>
              </a:rPr>
              <a:t>even if it is just for a brief time</a:t>
            </a:r>
          </a:p>
          <a:p>
            <a:pPr>
              <a:lnSpc>
                <a:spcPct val="120000"/>
              </a:lnSpc>
              <a:spcBef>
                <a:spcPts val="0"/>
              </a:spcBef>
              <a:spcAft>
                <a:spcPts val="451"/>
              </a:spcAft>
              <a:defRPr/>
            </a:pPr>
            <a:r>
              <a:rPr lang="en-US" sz="2400" dirty="0">
                <a:solidFill>
                  <a:schemeClr val="accent1">
                    <a:lumMod val="75000"/>
                  </a:schemeClr>
                </a:solidFill>
              </a:rPr>
              <a:t>Enhances self efficacy, self reliance, sense of power over their suicidal urges</a:t>
            </a:r>
          </a:p>
        </p:txBody>
      </p:sp>
    </p:spTree>
    <p:extLst>
      <p:ext uri="{BB962C8B-B14F-4D97-AF65-F5344CB8AC3E}">
        <p14:creationId xmlns:p14="http://schemas.microsoft.com/office/powerpoint/2010/main" val="137054933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2" name="TextBox 4"/>
          <p:cNvSpPr txBox="1">
            <a:spLocks noChangeArrowheads="1"/>
          </p:cNvSpPr>
          <p:nvPr/>
        </p:nvSpPr>
        <p:spPr bwMode="auto">
          <a:xfrm>
            <a:off x="293856" y="2236304"/>
            <a:ext cx="398423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500" b="1" i="0" u="none" strike="noStrike" kern="1200" cap="none" spc="0" normalizeH="0" baseline="0" noProof="0" dirty="0">
                <a:ln>
                  <a:noFill/>
                </a:ln>
                <a:solidFill>
                  <a:srgbClr val="2387AF"/>
                </a:solidFill>
                <a:effectLst/>
                <a:uLnTx/>
                <a:uFillTx/>
                <a:latin typeface="Calibri"/>
                <a:ea typeface="MS PGothic" panose="020B0600070205080204" pitchFamily="34" charset="-128"/>
                <a:cs typeface="+mn-cs"/>
              </a:rPr>
              <a:t>Learning Objectives</a:t>
            </a: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n-US" sz="135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After completing the simulations, users will be able to:</a:t>
            </a:r>
          </a:p>
          <a:p>
            <a:pPr marL="214313" marR="0" lvl="0" indent="-214313"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Recognize the importance of mental health as part of the role of primary care.</a:t>
            </a:r>
          </a:p>
          <a:p>
            <a:pPr marL="214313" marR="0" lvl="0" indent="-214313"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Build rapport with patients using motivational interviewing tactics.</a:t>
            </a:r>
          </a:p>
          <a:p>
            <a:pPr marL="214313" marR="0" lvl="0" indent="-214313"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Broach the topic of mental health and correct common misconceptions.</a:t>
            </a:r>
          </a:p>
          <a:p>
            <a:pPr marL="214313" marR="0" lvl="0" indent="-214313"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Demonstrate appropriate ways to ask a patient about suicidal ideation.</a:t>
            </a:r>
          </a:p>
          <a:p>
            <a:pPr marL="214313" marR="0" lvl="0" indent="-214313"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altLang="en-US" sz="135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Take appropriate steps for referral and follow up.</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1350" b="1" i="0" u="none" strike="noStrike" kern="1200" cap="none" spc="0" normalizeH="0" baseline="0" noProof="0" dirty="0">
              <a:ln>
                <a:noFill/>
              </a:ln>
              <a:solidFill>
                <a:srgbClr val="2391AF"/>
              </a:solidFill>
              <a:effectLst/>
              <a:uLnTx/>
              <a:uFillTx/>
              <a:latin typeface="Source Sans Pro" panose="020B0503030403020204" pitchFamily="34" charset="0"/>
              <a:ea typeface="MS PGothic" panose="020B0600070205080204" pitchFamily="34" charset="-128"/>
              <a:cs typeface="+mn-cs"/>
            </a:endParaRPr>
          </a:p>
        </p:txBody>
      </p:sp>
      <p:pic>
        <p:nvPicPr>
          <p:cNvPr id="7" name="Picture 6" descr="C:\Users\kcarlucci\Desktop\tpcp_logo_adolescents.png"/>
          <p:cNvPicPr/>
          <p:nvPr/>
        </p:nvPicPr>
        <p:blipFill>
          <a:blip r:embed="rId3">
            <a:extLst>
              <a:ext uri="{28A0092B-C50C-407E-A947-70E740481C1C}">
                <a14:useLocalDpi xmlns:a14="http://schemas.microsoft.com/office/drawing/2010/main" val="0"/>
              </a:ext>
            </a:extLst>
          </a:blip>
          <a:srcRect/>
          <a:stretch>
            <a:fillRect/>
          </a:stretch>
        </p:blipFill>
        <p:spPr bwMode="auto">
          <a:xfrm>
            <a:off x="293856" y="1125141"/>
            <a:ext cx="3386814" cy="726915"/>
          </a:xfrm>
          <a:prstGeom prst="rect">
            <a:avLst/>
          </a:prstGeom>
          <a:noFill/>
          <a:ln>
            <a:noFill/>
          </a:ln>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2314575"/>
            <a:ext cx="4492487" cy="2527024"/>
          </a:xfrm>
          <a:prstGeom prst="rect">
            <a:avLst/>
          </a:prstGeom>
        </p:spPr>
      </p:pic>
      <p:sp>
        <p:nvSpPr>
          <p:cNvPr id="5" name="TextBox 4"/>
          <p:cNvSpPr txBox="1"/>
          <p:nvPr/>
        </p:nvSpPr>
        <p:spPr>
          <a:xfrm>
            <a:off x="3833812" y="5691189"/>
            <a:ext cx="1777604" cy="346249"/>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25" b="0" i="0" u="none" strike="noStrike" kern="1200" cap="none" spc="0" normalizeH="0" baseline="0" noProof="0" dirty="0">
                <a:ln>
                  <a:noFill/>
                </a:ln>
                <a:solidFill>
                  <a:prstClr val="white">
                    <a:lumMod val="50000"/>
                  </a:prstClr>
                </a:solidFill>
                <a:effectLst/>
                <a:uLnTx/>
                <a:uFillTx/>
                <a:latin typeface="Verdana" pitchFamily="34" charset="0"/>
                <a:ea typeface="+mn-ea"/>
                <a:cs typeface="+mn-cs"/>
              </a:rPr>
              <a:t>©2016 Kognito. All rights reserved</a:t>
            </a:r>
            <a:endParaRPr kumimoji="0" lang="en-US" sz="825" b="0" i="0" u="none" strike="noStrike" kern="1200" cap="none" spc="0" normalizeH="0" baseline="0" noProof="0" dirty="0">
              <a:ln>
                <a:noFill/>
              </a:ln>
              <a:solidFill>
                <a:prstClr val="white">
                  <a:lumMod val="50000"/>
                </a:prstClr>
              </a:solidFill>
              <a:effectLst/>
              <a:uLnTx/>
              <a:uFillTx/>
              <a:latin typeface="Verdana" pitchFamily="34" charset="0"/>
              <a:ea typeface="+mn-ea"/>
              <a:cs typeface="+mn-cs"/>
            </a:endParaRPr>
          </a:p>
        </p:txBody>
      </p:sp>
    </p:spTree>
    <p:extLst>
      <p:ext uri="{BB962C8B-B14F-4D97-AF65-F5344CB8AC3E}">
        <p14:creationId xmlns:p14="http://schemas.microsoft.com/office/powerpoint/2010/main" val="146807373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nvSpPr>
        <p:spPr bwMode="auto">
          <a:xfrm>
            <a:off x="2000251" y="5772151"/>
            <a:ext cx="2171700" cy="228600"/>
          </a:xfrm>
          <a:prstGeom prst="rect">
            <a:avLst/>
          </a:prstGeom>
          <a:noFill/>
          <a:ln>
            <a:miter lim="800000"/>
            <a:headEnd/>
            <a:tailEnd/>
          </a:ln>
        </p:spPr>
        <p:txBody>
          <a:bodyPr/>
          <a:lstStyle/>
          <a:p>
            <a:pPr>
              <a:defRPr/>
            </a:pPr>
            <a:endParaRPr lang="en-US" sz="751">
              <a:solidFill>
                <a:prstClr val="black"/>
              </a:solidFill>
              <a:effectLst>
                <a:outerShdw blurRad="38100" dist="38100" dir="2700000" algn="tl">
                  <a:srgbClr val="000000"/>
                </a:outerShdw>
              </a:effectLst>
              <a:latin typeface="Tahoma" pitchFamily="34" charset="0"/>
              <a:ea typeface="Lucida Sans Unicode" pitchFamily="34" charset="0"/>
              <a:cs typeface="Lucida Sans Unicode" pitchFamily="34" charset="0"/>
            </a:endParaRPr>
          </a:p>
        </p:txBody>
      </p:sp>
      <p:sp>
        <p:nvSpPr>
          <p:cNvPr id="2909186" name="Rectangle 2"/>
          <p:cNvSpPr>
            <a:spLocks noGrp="1" noChangeArrowheads="1"/>
          </p:cNvSpPr>
          <p:nvPr>
            <p:ph type="title"/>
          </p:nvPr>
        </p:nvSpPr>
        <p:spPr>
          <a:xfrm>
            <a:off x="987325" y="304800"/>
            <a:ext cx="7169347" cy="1088231"/>
          </a:xfrm>
        </p:spPr>
        <p:txBody>
          <a:bodyPr/>
          <a:lstStyle/>
          <a:p>
            <a:pPr>
              <a:defRPr/>
            </a:pPr>
            <a:r>
              <a:rPr lang="en-US" sz="3000" dirty="0">
                <a:solidFill>
                  <a:schemeClr val="tx1">
                    <a:lumMod val="75000"/>
                    <a:lumOff val="25000"/>
                  </a:schemeClr>
                </a:solidFill>
              </a:rPr>
              <a:t>Step 2: Using Internal Coping Strategies</a:t>
            </a:r>
          </a:p>
        </p:txBody>
      </p:sp>
      <p:sp>
        <p:nvSpPr>
          <p:cNvPr id="2909187" name="Rectangle 3"/>
          <p:cNvSpPr>
            <a:spLocks noGrp="1" noChangeArrowheads="1"/>
          </p:cNvSpPr>
          <p:nvPr>
            <p:ph idx="1"/>
          </p:nvPr>
        </p:nvSpPr>
        <p:spPr>
          <a:xfrm>
            <a:off x="457198" y="1393031"/>
            <a:ext cx="8229600" cy="4171951"/>
          </a:xfrm>
        </p:spPr>
        <p:txBody>
          <a:bodyPr rtlCol="0">
            <a:normAutofit lnSpcReduction="10000"/>
          </a:bodyPr>
          <a:lstStyle/>
          <a:p>
            <a:pPr marL="0" indent="0">
              <a:spcBef>
                <a:spcPts val="0"/>
              </a:spcBef>
              <a:spcAft>
                <a:spcPts val="451"/>
              </a:spcAft>
              <a:buNone/>
              <a:defRPr/>
            </a:pPr>
            <a:r>
              <a:rPr lang="ja-JP" altLang="en-US" sz="2400" b="1" dirty="0">
                <a:solidFill>
                  <a:schemeClr val="tx1">
                    <a:lumMod val="75000"/>
                    <a:lumOff val="25000"/>
                  </a:schemeClr>
                </a:solidFill>
              </a:rPr>
              <a:t>“</a:t>
            </a:r>
            <a:r>
              <a:rPr lang="en-US" altLang="ja-JP" sz="2400" b="1" dirty="0">
                <a:solidFill>
                  <a:schemeClr val="tx1">
                    <a:lumMod val="75000"/>
                    <a:lumOff val="25000"/>
                  </a:schemeClr>
                </a:solidFill>
              </a:rPr>
              <a:t>What can you do, on your own, if you become suicidal again, to help yourself not to act on your thoughts or urges?</a:t>
            </a:r>
            <a:r>
              <a:rPr lang="ja-JP" altLang="en-US" sz="2400" b="1" dirty="0">
                <a:solidFill>
                  <a:schemeClr val="tx1">
                    <a:lumMod val="75000"/>
                    <a:lumOff val="25000"/>
                  </a:schemeClr>
                </a:solidFill>
              </a:rPr>
              <a:t>”</a:t>
            </a:r>
            <a:endParaRPr lang="en-US" altLang="ja-JP" sz="2400" b="1" dirty="0">
              <a:solidFill>
                <a:schemeClr val="tx1">
                  <a:lumMod val="75000"/>
                  <a:lumOff val="25000"/>
                </a:schemeClr>
              </a:solidFill>
            </a:endParaRPr>
          </a:p>
          <a:p>
            <a:pPr marL="0" indent="0">
              <a:spcBef>
                <a:spcPts val="0"/>
              </a:spcBef>
              <a:spcAft>
                <a:spcPts val="451"/>
              </a:spcAft>
              <a:buNone/>
              <a:defRPr/>
            </a:pPr>
            <a:endParaRPr lang="en-US" altLang="ja-JP" sz="2400" b="1" dirty="0">
              <a:solidFill>
                <a:schemeClr val="tx1">
                  <a:lumMod val="75000"/>
                  <a:lumOff val="25000"/>
                </a:schemeClr>
              </a:solidFill>
            </a:endParaRPr>
          </a:p>
          <a:p>
            <a:pPr marL="0" indent="0">
              <a:spcBef>
                <a:spcPts val="0"/>
              </a:spcBef>
              <a:spcAft>
                <a:spcPts val="451"/>
              </a:spcAft>
              <a:buNone/>
              <a:defRPr/>
            </a:pPr>
            <a:r>
              <a:rPr lang="ja-JP" altLang="en-US" sz="2400" b="1" dirty="0">
                <a:solidFill>
                  <a:schemeClr val="tx1">
                    <a:lumMod val="75000"/>
                    <a:lumOff val="25000"/>
                  </a:schemeClr>
                </a:solidFill>
              </a:rPr>
              <a:t>“</a:t>
            </a:r>
            <a:r>
              <a:rPr lang="en-US" altLang="ja-JP" sz="2400" b="1" dirty="0">
                <a:solidFill>
                  <a:schemeClr val="tx1">
                    <a:lumMod val="75000"/>
                    <a:lumOff val="25000"/>
                  </a:schemeClr>
                </a:solidFill>
              </a:rPr>
              <a:t>How likely do you think you would be able to do this step during a time of crisis?</a:t>
            </a:r>
            <a:r>
              <a:rPr lang="ja-JP" altLang="en-US" sz="2400" b="1" dirty="0">
                <a:solidFill>
                  <a:schemeClr val="tx1">
                    <a:lumMod val="75000"/>
                    <a:lumOff val="25000"/>
                  </a:schemeClr>
                </a:solidFill>
              </a:rPr>
              <a:t>”</a:t>
            </a:r>
            <a:endParaRPr lang="en-US" altLang="ja-JP" sz="2400" b="1" dirty="0">
              <a:solidFill>
                <a:schemeClr val="tx1">
                  <a:lumMod val="75000"/>
                  <a:lumOff val="25000"/>
                </a:schemeClr>
              </a:solidFill>
            </a:endParaRPr>
          </a:p>
          <a:p>
            <a:pPr marL="0" indent="0">
              <a:spcBef>
                <a:spcPts val="0"/>
              </a:spcBef>
              <a:spcAft>
                <a:spcPts val="451"/>
              </a:spcAft>
              <a:buNone/>
              <a:defRPr/>
            </a:pPr>
            <a:endParaRPr lang="en-US" altLang="ja-JP" sz="2400" b="1" dirty="0">
              <a:solidFill>
                <a:schemeClr val="tx1">
                  <a:lumMod val="75000"/>
                  <a:lumOff val="25000"/>
                </a:schemeClr>
              </a:solidFill>
            </a:endParaRPr>
          </a:p>
          <a:p>
            <a:pPr marL="0" indent="0">
              <a:spcBef>
                <a:spcPts val="0"/>
              </a:spcBef>
              <a:spcAft>
                <a:spcPts val="451"/>
              </a:spcAft>
              <a:buNone/>
              <a:defRPr/>
            </a:pPr>
            <a:r>
              <a:rPr lang="ja-JP" altLang="en-US" sz="2400" b="1" dirty="0">
                <a:solidFill>
                  <a:schemeClr val="tx1">
                    <a:lumMod val="75000"/>
                    <a:lumOff val="25000"/>
                  </a:schemeClr>
                </a:solidFill>
              </a:rPr>
              <a:t>“</a:t>
            </a:r>
            <a:r>
              <a:rPr lang="en-US" altLang="ja-JP" sz="2400" b="1" dirty="0">
                <a:solidFill>
                  <a:schemeClr val="tx1">
                    <a:lumMod val="75000"/>
                    <a:lumOff val="25000"/>
                  </a:schemeClr>
                </a:solidFill>
              </a:rPr>
              <a:t>What might stand in the way of you thinking of these activities or doing them if you think of them?</a:t>
            </a:r>
            <a:r>
              <a:rPr lang="ja-JP" altLang="en-US" sz="2400" b="1" dirty="0">
                <a:solidFill>
                  <a:schemeClr val="tx1">
                    <a:lumMod val="75000"/>
                    <a:lumOff val="25000"/>
                  </a:schemeClr>
                </a:solidFill>
              </a:rPr>
              <a:t>”</a:t>
            </a:r>
            <a:endParaRPr lang="en-US" altLang="ja-JP" sz="2400" b="1" dirty="0">
              <a:solidFill>
                <a:schemeClr val="tx1">
                  <a:lumMod val="75000"/>
                  <a:lumOff val="25000"/>
                </a:schemeClr>
              </a:solidFill>
            </a:endParaRPr>
          </a:p>
          <a:p>
            <a:pPr marL="0" indent="0">
              <a:spcBef>
                <a:spcPts val="0"/>
              </a:spcBef>
              <a:spcAft>
                <a:spcPts val="451"/>
              </a:spcAft>
              <a:buNone/>
              <a:defRPr/>
            </a:pPr>
            <a:endParaRPr lang="en-US" altLang="ja-JP" sz="2400" dirty="0">
              <a:solidFill>
                <a:schemeClr val="tx1">
                  <a:lumMod val="75000"/>
                  <a:lumOff val="25000"/>
                </a:schemeClr>
              </a:solidFill>
            </a:endParaRPr>
          </a:p>
          <a:p>
            <a:pPr>
              <a:spcBef>
                <a:spcPts val="0"/>
              </a:spcBef>
              <a:spcAft>
                <a:spcPts val="451"/>
              </a:spcAft>
              <a:defRPr/>
            </a:pPr>
            <a:r>
              <a:rPr lang="en-US" sz="2400" dirty="0">
                <a:solidFill>
                  <a:srgbClr val="0070C0"/>
                </a:solidFill>
              </a:rPr>
              <a:t>Use a collaborative, problem solving approach to address potential roadblocks</a:t>
            </a:r>
          </a:p>
        </p:txBody>
      </p:sp>
    </p:spTree>
    <p:extLst>
      <p:ext uri="{BB962C8B-B14F-4D97-AF65-F5344CB8AC3E}">
        <p14:creationId xmlns:p14="http://schemas.microsoft.com/office/powerpoint/2010/main" val="284626792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nvPr>
        </p:nvGraphicFramePr>
        <p:xfrm>
          <a:off x="1828801" y="1397000"/>
          <a:ext cx="5439377" cy="4177472"/>
        </p:xfrm>
        <a:graphic>
          <a:graphicData uri="http://schemas.openxmlformats.org/drawingml/2006/table">
            <a:tbl>
              <a:tblPr firstRow="1" bandRow="1">
                <a:tableStyleId>{5C22544A-7EE6-4342-B048-85BDC9FD1C3A}</a:tableStyleId>
              </a:tblPr>
              <a:tblGrid>
                <a:gridCol w="4524891">
                  <a:extLst>
                    <a:ext uri="{9D8B030D-6E8A-4147-A177-3AD203B41FA5}">
                      <a16:colId xmlns:a16="http://schemas.microsoft.com/office/drawing/2014/main" val="20000"/>
                    </a:ext>
                  </a:extLst>
                </a:gridCol>
                <a:gridCol w="914487">
                  <a:extLst>
                    <a:ext uri="{9D8B030D-6E8A-4147-A177-3AD203B41FA5}">
                      <a16:colId xmlns:a16="http://schemas.microsoft.com/office/drawing/2014/main" val="20001"/>
                    </a:ext>
                  </a:extLst>
                </a:gridCol>
              </a:tblGrid>
              <a:tr h="268429">
                <a:tc>
                  <a:txBody>
                    <a:bodyPr/>
                    <a:lstStyle/>
                    <a:p>
                      <a:r>
                        <a:rPr lang="en-US" sz="1300" dirty="0"/>
                        <a:t>Step 2: Internal Coping Strategies</a:t>
                      </a:r>
                    </a:p>
                  </a:txBody>
                  <a:tcPr marL="68573" marR="68573" marT="32615" marB="32615"/>
                </a:tc>
                <a:tc>
                  <a:txBody>
                    <a:bodyPr/>
                    <a:lstStyle/>
                    <a:p>
                      <a:endParaRPr lang="en-US" sz="1300" dirty="0"/>
                    </a:p>
                  </a:txBody>
                  <a:tcPr marL="68573" marR="68573" marT="32615" marB="32615"/>
                </a:tc>
                <a:extLst>
                  <a:ext uri="{0D108BD9-81ED-4DB2-BD59-A6C34878D82A}">
                    <a16:rowId xmlns:a16="http://schemas.microsoft.com/office/drawing/2014/main" val="10000"/>
                  </a:ext>
                </a:extLst>
              </a:tr>
              <a:tr h="257048">
                <a:tc>
                  <a:txBody>
                    <a:bodyPr/>
                    <a:lstStyle/>
                    <a:p>
                      <a:pPr marL="0" marR="0">
                        <a:lnSpc>
                          <a:spcPct val="115000"/>
                        </a:lnSpc>
                        <a:spcBef>
                          <a:spcPts val="0"/>
                        </a:spcBef>
                        <a:spcAft>
                          <a:spcPts val="0"/>
                        </a:spcAft>
                      </a:pPr>
                      <a:r>
                        <a:rPr lang="en-US" sz="1500" dirty="0">
                          <a:solidFill>
                            <a:srgbClr val="000000"/>
                          </a:solidFill>
                          <a:effectLst/>
                          <a:latin typeface="+mn-lt"/>
                          <a:ea typeface="Times New Roman"/>
                          <a:cs typeface="Times New Roman"/>
                        </a:rPr>
                        <a:t>Watching TV or Movie</a:t>
                      </a:r>
                      <a:endParaRPr lang="en-US" sz="1500" dirty="0">
                        <a:effectLst/>
                        <a:latin typeface="+mn-lt"/>
                        <a:ea typeface="Calibri"/>
                        <a:cs typeface="Times New Roman"/>
                      </a:endParaRPr>
                    </a:p>
                  </a:txBody>
                  <a:tcPr marL="51431" marR="51431"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34%</a:t>
                      </a:r>
                      <a:endParaRPr lang="en-US" sz="1500" dirty="0">
                        <a:effectLst/>
                        <a:latin typeface="+mn-lt"/>
                        <a:ea typeface="Calibri"/>
                        <a:cs typeface="Times New Roman"/>
                      </a:endParaRPr>
                    </a:p>
                  </a:txBody>
                  <a:tcPr marL="51431" marR="51431" marT="0" marB="0" anchor="b"/>
                </a:tc>
                <a:extLst>
                  <a:ext uri="{0D108BD9-81ED-4DB2-BD59-A6C34878D82A}">
                    <a16:rowId xmlns:a16="http://schemas.microsoft.com/office/drawing/2014/main" val="10001"/>
                  </a:ext>
                </a:extLst>
              </a:tr>
              <a:tr h="257048">
                <a:tc>
                  <a:txBody>
                    <a:bodyPr/>
                    <a:lstStyle/>
                    <a:p>
                      <a:pPr marL="0" marR="0">
                        <a:lnSpc>
                          <a:spcPct val="115000"/>
                        </a:lnSpc>
                        <a:spcBef>
                          <a:spcPts val="0"/>
                        </a:spcBef>
                        <a:spcAft>
                          <a:spcPts val="0"/>
                        </a:spcAft>
                      </a:pPr>
                      <a:r>
                        <a:rPr lang="en-US" sz="1500" dirty="0">
                          <a:solidFill>
                            <a:srgbClr val="000000"/>
                          </a:solidFill>
                          <a:effectLst/>
                          <a:latin typeface="+mn-lt"/>
                          <a:ea typeface="Times New Roman"/>
                          <a:cs typeface="Times New Roman"/>
                        </a:rPr>
                        <a:t>Taking a Walk</a:t>
                      </a:r>
                      <a:endParaRPr lang="en-US" sz="1500" dirty="0">
                        <a:effectLst/>
                        <a:latin typeface="+mn-lt"/>
                        <a:ea typeface="Calibri"/>
                        <a:cs typeface="Times New Roman"/>
                      </a:endParaRPr>
                    </a:p>
                  </a:txBody>
                  <a:tcPr marL="51431" marR="51431"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33%</a:t>
                      </a:r>
                      <a:endParaRPr lang="en-US" sz="1500" dirty="0">
                        <a:effectLst/>
                        <a:latin typeface="+mn-lt"/>
                        <a:ea typeface="Calibri"/>
                        <a:cs typeface="Times New Roman"/>
                      </a:endParaRPr>
                    </a:p>
                  </a:txBody>
                  <a:tcPr marL="51431" marR="51431" marT="0" marB="0" anchor="b"/>
                </a:tc>
                <a:extLst>
                  <a:ext uri="{0D108BD9-81ED-4DB2-BD59-A6C34878D82A}">
                    <a16:rowId xmlns:a16="http://schemas.microsoft.com/office/drawing/2014/main" val="10002"/>
                  </a:ext>
                </a:extLst>
              </a:tr>
              <a:tr h="257048">
                <a:tc>
                  <a:txBody>
                    <a:bodyPr/>
                    <a:lstStyle/>
                    <a:p>
                      <a:pPr marL="0" marR="0">
                        <a:lnSpc>
                          <a:spcPct val="115000"/>
                        </a:lnSpc>
                        <a:spcBef>
                          <a:spcPts val="0"/>
                        </a:spcBef>
                        <a:spcAft>
                          <a:spcPts val="0"/>
                        </a:spcAft>
                      </a:pPr>
                      <a:r>
                        <a:rPr lang="en-US" sz="1500" dirty="0">
                          <a:solidFill>
                            <a:srgbClr val="000000"/>
                          </a:solidFill>
                          <a:effectLst/>
                          <a:latin typeface="+mn-lt"/>
                          <a:ea typeface="Times New Roman"/>
                          <a:cs typeface="Times New Roman"/>
                        </a:rPr>
                        <a:t>Listening to Music</a:t>
                      </a:r>
                      <a:endParaRPr lang="en-US" sz="1500" dirty="0">
                        <a:effectLst/>
                        <a:latin typeface="+mn-lt"/>
                        <a:ea typeface="Calibri"/>
                        <a:cs typeface="Times New Roman"/>
                      </a:endParaRPr>
                    </a:p>
                  </a:txBody>
                  <a:tcPr marL="51431" marR="51431"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33%</a:t>
                      </a:r>
                      <a:endParaRPr lang="en-US" sz="1500" dirty="0">
                        <a:effectLst/>
                        <a:latin typeface="+mn-lt"/>
                        <a:ea typeface="Calibri"/>
                        <a:cs typeface="Times New Roman"/>
                      </a:endParaRPr>
                    </a:p>
                  </a:txBody>
                  <a:tcPr marL="51431" marR="51431" marT="0" marB="0" anchor="b"/>
                </a:tc>
                <a:extLst>
                  <a:ext uri="{0D108BD9-81ED-4DB2-BD59-A6C34878D82A}">
                    <a16:rowId xmlns:a16="http://schemas.microsoft.com/office/drawing/2014/main" val="10003"/>
                  </a:ext>
                </a:extLst>
              </a:tr>
              <a:tr h="257048">
                <a:tc>
                  <a:txBody>
                    <a:bodyPr/>
                    <a:lstStyle/>
                    <a:p>
                      <a:pPr marL="0" marR="0">
                        <a:lnSpc>
                          <a:spcPct val="115000"/>
                        </a:lnSpc>
                        <a:spcBef>
                          <a:spcPts val="0"/>
                        </a:spcBef>
                        <a:spcAft>
                          <a:spcPts val="0"/>
                        </a:spcAft>
                      </a:pPr>
                      <a:r>
                        <a:rPr lang="en-US" sz="1500" dirty="0">
                          <a:solidFill>
                            <a:srgbClr val="000000"/>
                          </a:solidFill>
                          <a:effectLst/>
                          <a:latin typeface="+mn-lt"/>
                          <a:ea typeface="Times New Roman"/>
                          <a:cs typeface="Times New Roman"/>
                        </a:rPr>
                        <a:t>Exercising</a:t>
                      </a:r>
                      <a:endParaRPr lang="en-US" sz="1500" dirty="0">
                        <a:effectLst/>
                        <a:latin typeface="+mn-lt"/>
                        <a:ea typeface="Calibri"/>
                        <a:cs typeface="Times New Roman"/>
                      </a:endParaRPr>
                    </a:p>
                  </a:txBody>
                  <a:tcPr marL="51431" marR="51431"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29%</a:t>
                      </a:r>
                      <a:endParaRPr lang="en-US" sz="1500" dirty="0">
                        <a:effectLst/>
                        <a:latin typeface="+mn-lt"/>
                        <a:ea typeface="Calibri"/>
                        <a:cs typeface="Times New Roman"/>
                      </a:endParaRPr>
                    </a:p>
                  </a:txBody>
                  <a:tcPr marL="51431" marR="51431" marT="0" marB="0" anchor="b"/>
                </a:tc>
                <a:extLst>
                  <a:ext uri="{0D108BD9-81ED-4DB2-BD59-A6C34878D82A}">
                    <a16:rowId xmlns:a16="http://schemas.microsoft.com/office/drawing/2014/main" val="10004"/>
                  </a:ext>
                </a:extLst>
              </a:tr>
              <a:tr h="257048">
                <a:tc>
                  <a:txBody>
                    <a:bodyPr/>
                    <a:lstStyle/>
                    <a:p>
                      <a:pPr marL="0" marR="0">
                        <a:lnSpc>
                          <a:spcPct val="115000"/>
                        </a:lnSpc>
                        <a:spcBef>
                          <a:spcPts val="0"/>
                        </a:spcBef>
                        <a:spcAft>
                          <a:spcPts val="0"/>
                        </a:spcAft>
                      </a:pPr>
                      <a:r>
                        <a:rPr lang="en-US" sz="1500" dirty="0">
                          <a:solidFill>
                            <a:srgbClr val="000000"/>
                          </a:solidFill>
                          <a:effectLst/>
                          <a:latin typeface="+mn-lt"/>
                          <a:ea typeface="Times New Roman"/>
                          <a:cs typeface="Times New Roman"/>
                        </a:rPr>
                        <a:t>Playing Video Games or Computer Activities</a:t>
                      </a:r>
                      <a:endParaRPr lang="en-US" sz="1500" dirty="0">
                        <a:effectLst/>
                        <a:latin typeface="+mn-lt"/>
                        <a:ea typeface="Calibri"/>
                        <a:cs typeface="Times New Roman"/>
                      </a:endParaRPr>
                    </a:p>
                  </a:txBody>
                  <a:tcPr marL="51431" marR="51431"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28%</a:t>
                      </a:r>
                      <a:endParaRPr lang="en-US" sz="1500" dirty="0">
                        <a:effectLst/>
                        <a:latin typeface="+mn-lt"/>
                        <a:ea typeface="Calibri"/>
                        <a:cs typeface="Times New Roman"/>
                      </a:endParaRPr>
                    </a:p>
                  </a:txBody>
                  <a:tcPr marL="51431" marR="51431" marT="0" marB="0" anchor="b"/>
                </a:tc>
                <a:extLst>
                  <a:ext uri="{0D108BD9-81ED-4DB2-BD59-A6C34878D82A}">
                    <a16:rowId xmlns:a16="http://schemas.microsoft.com/office/drawing/2014/main" val="10005"/>
                  </a:ext>
                </a:extLst>
              </a:tr>
              <a:tr h="257048">
                <a:tc>
                  <a:txBody>
                    <a:bodyPr/>
                    <a:lstStyle/>
                    <a:p>
                      <a:pPr marL="0" marR="0">
                        <a:lnSpc>
                          <a:spcPct val="115000"/>
                        </a:lnSpc>
                        <a:spcBef>
                          <a:spcPts val="0"/>
                        </a:spcBef>
                        <a:spcAft>
                          <a:spcPts val="0"/>
                        </a:spcAft>
                      </a:pPr>
                      <a:r>
                        <a:rPr lang="en-US" sz="1500" dirty="0">
                          <a:solidFill>
                            <a:srgbClr val="000000"/>
                          </a:solidFill>
                          <a:effectLst/>
                          <a:latin typeface="+mn-lt"/>
                          <a:ea typeface="Times New Roman"/>
                          <a:cs typeface="Times New Roman"/>
                        </a:rPr>
                        <a:t>Reading or Schoolwork</a:t>
                      </a:r>
                      <a:endParaRPr lang="en-US" sz="1500" dirty="0">
                        <a:effectLst/>
                        <a:latin typeface="+mn-lt"/>
                        <a:ea typeface="Calibri"/>
                        <a:cs typeface="Times New Roman"/>
                      </a:endParaRPr>
                    </a:p>
                  </a:txBody>
                  <a:tcPr marL="51431" marR="51431"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23%</a:t>
                      </a:r>
                      <a:endParaRPr lang="en-US" sz="1500" dirty="0">
                        <a:effectLst/>
                        <a:latin typeface="+mn-lt"/>
                        <a:ea typeface="Calibri"/>
                        <a:cs typeface="Times New Roman"/>
                      </a:endParaRPr>
                    </a:p>
                  </a:txBody>
                  <a:tcPr marL="51431" marR="51431" marT="0" marB="0" anchor="b"/>
                </a:tc>
                <a:extLst>
                  <a:ext uri="{0D108BD9-81ED-4DB2-BD59-A6C34878D82A}">
                    <a16:rowId xmlns:a16="http://schemas.microsoft.com/office/drawing/2014/main" val="10006"/>
                  </a:ext>
                </a:extLst>
              </a:tr>
              <a:tr h="257048">
                <a:tc>
                  <a:txBody>
                    <a:bodyPr/>
                    <a:lstStyle/>
                    <a:p>
                      <a:pPr marL="0" marR="0">
                        <a:lnSpc>
                          <a:spcPct val="115000"/>
                        </a:lnSpc>
                        <a:spcBef>
                          <a:spcPts val="0"/>
                        </a:spcBef>
                        <a:spcAft>
                          <a:spcPts val="0"/>
                        </a:spcAft>
                      </a:pPr>
                      <a:r>
                        <a:rPr lang="en-US" sz="1500">
                          <a:solidFill>
                            <a:srgbClr val="000000"/>
                          </a:solidFill>
                          <a:effectLst/>
                          <a:latin typeface="+mn-lt"/>
                          <a:ea typeface="Times New Roman"/>
                          <a:cs typeface="Times New Roman"/>
                        </a:rPr>
                        <a:t>Praying, Meditating, Deep Breathing</a:t>
                      </a:r>
                      <a:endParaRPr lang="en-US" sz="1500">
                        <a:effectLst/>
                        <a:latin typeface="+mn-lt"/>
                        <a:ea typeface="Calibri"/>
                        <a:cs typeface="Times New Roman"/>
                      </a:endParaRPr>
                    </a:p>
                  </a:txBody>
                  <a:tcPr marL="51431" marR="51431"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23%</a:t>
                      </a:r>
                      <a:endParaRPr lang="en-US" sz="1500" dirty="0">
                        <a:effectLst/>
                        <a:latin typeface="+mn-lt"/>
                        <a:ea typeface="Calibri"/>
                        <a:cs typeface="Times New Roman"/>
                      </a:endParaRPr>
                    </a:p>
                  </a:txBody>
                  <a:tcPr marL="51431" marR="51431" marT="0" marB="0" anchor="b"/>
                </a:tc>
                <a:extLst>
                  <a:ext uri="{0D108BD9-81ED-4DB2-BD59-A6C34878D82A}">
                    <a16:rowId xmlns:a16="http://schemas.microsoft.com/office/drawing/2014/main" val="10007"/>
                  </a:ext>
                </a:extLst>
              </a:tr>
              <a:tr h="257048">
                <a:tc>
                  <a:txBody>
                    <a:bodyPr/>
                    <a:lstStyle/>
                    <a:p>
                      <a:pPr marL="0" marR="0">
                        <a:lnSpc>
                          <a:spcPct val="115000"/>
                        </a:lnSpc>
                        <a:spcBef>
                          <a:spcPts val="0"/>
                        </a:spcBef>
                        <a:spcAft>
                          <a:spcPts val="0"/>
                        </a:spcAft>
                      </a:pPr>
                      <a:r>
                        <a:rPr lang="en-US" sz="1500">
                          <a:solidFill>
                            <a:srgbClr val="000000"/>
                          </a:solidFill>
                          <a:effectLst/>
                          <a:latin typeface="+mn-lt"/>
                          <a:ea typeface="Times New Roman"/>
                          <a:cs typeface="Times New Roman"/>
                        </a:rPr>
                        <a:t>House Chores</a:t>
                      </a:r>
                      <a:endParaRPr lang="en-US" sz="1500">
                        <a:effectLst/>
                        <a:latin typeface="+mn-lt"/>
                        <a:ea typeface="Calibri"/>
                        <a:cs typeface="Times New Roman"/>
                      </a:endParaRPr>
                    </a:p>
                  </a:txBody>
                  <a:tcPr marL="51431" marR="51431"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20%</a:t>
                      </a:r>
                      <a:endParaRPr lang="en-US" sz="1500" dirty="0">
                        <a:effectLst/>
                        <a:latin typeface="+mn-lt"/>
                        <a:ea typeface="Calibri"/>
                        <a:cs typeface="Times New Roman"/>
                      </a:endParaRPr>
                    </a:p>
                  </a:txBody>
                  <a:tcPr marL="51431" marR="51431" marT="0" marB="0" anchor="b"/>
                </a:tc>
                <a:extLst>
                  <a:ext uri="{0D108BD9-81ED-4DB2-BD59-A6C34878D82A}">
                    <a16:rowId xmlns:a16="http://schemas.microsoft.com/office/drawing/2014/main" val="10008"/>
                  </a:ext>
                </a:extLst>
              </a:tr>
              <a:tr h="257048">
                <a:tc>
                  <a:txBody>
                    <a:bodyPr/>
                    <a:lstStyle/>
                    <a:p>
                      <a:pPr marL="0" marR="0">
                        <a:lnSpc>
                          <a:spcPct val="115000"/>
                        </a:lnSpc>
                        <a:spcBef>
                          <a:spcPts val="0"/>
                        </a:spcBef>
                        <a:spcAft>
                          <a:spcPts val="0"/>
                        </a:spcAft>
                      </a:pPr>
                      <a:r>
                        <a:rPr lang="en-US" sz="1500">
                          <a:solidFill>
                            <a:srgbClr val="000000"/>
                          </a:solidFill>
                          <a:effectLst/>
                          <a:latin typeface="+mn-lt"/>
                          <a:ea typeface="Times New Roman"/>
                          <a:cs typeface="Times New Roman"/>
                        </a:rPr>
                        <a:t>Creative Pursuits</a:t>
                      </a:r>
                      <a:endParaRPr lang="en-US" sz="1500">
                        <a:effectLst/>
                        <a:latin typeface="+mn-lt"/>
                        <a:ea typeface="Calibri"/>
                        <a:cs typeface="Times New Roman"/>
                      </a:endParaRPr>
                    </a:p>
                  </a:txBody>
                  <a:tcPr marL="51431" marR="51431"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19%</a:t>
                      </a:r>
                      <a:endParaRPr lang="en-US" sz="1500" dirty="0">
                        <a:effectLst/>
                        <a:latin typeface="+mn-lt"/>
                        <a:ea typeface="Calibri"/>
                        <a:cs typeface="Times New Roman"/>
                      </a:endParaRPr>
                    </a:p>
                  </a:txBody>
                  <a:tcPr marL="51431" marR="51431" marT="0" marB="0" anchor="b"/>
                </a:tc>
                <a:extLst>
                  <a:ext uri="{0D108BD9-81ED-4DB2-BD59-A6C34878D82A}">
                    <a16:rowId xmlns:a16="http://schemas.microsoft.com/office/drawing/2014/main" val="10009"/>
                  </a:ext>
                </a:extLst>
              </a:tr>
              <a:tr h="257048">
                <a:tc>
                  <a:txBody>
                    <a:bodyPr/>
                    <a:lstStyle/>
                    <a:p>
                      <a:pPr marL="0" marR="0">
                        <a:lnSpc>
                          <a:spcPct val="115000"/>
                        </a:lnSpc>
                        <a:spcBef>
                          <a:spcPts val="0"/>
                        </a:spcBef>
                        <a:spcAft>
                          <a:spcPts val="0"/>
                        </a:spcAft>
                      </a:pPr>
                      <a:r>
                        <a:rPr lang="en-US" sz="1500">
                          <a:solidFill>
                            <a:srgbClr val="000000"/>
                          </a:solidFill>
                          <a:effectLst/>
                          <a:latin typeface="+mn-lt"/>
                          <a:ea typeface="Times New Roman"/>
                          <a:cs typeface="Times New Roman"/>
                        </a:rPr>
                        <a:t>Self-care or Self-soothing Activities</a:t>
                      </a:r>
                      <a:endParaRPr lang="en-US" sz="1500">
                        <a:effectLst/>
                        <a:latin typeface="+mn-lt"/>
                        <a:ea typeface="Calibri"/>
                        <a:cs typeface="Times New Roman"/>
                      </a:endParaRPr>
                    </a:p>
                  </a:txBody>
                  <a:tcPr marL="51431" marR="51431"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13%</a:t>
                      </a:r>
                      <a:endParaRPr lang="en-US" sz="1500" dirty="0">
                        <a:effectLst/>
                        <a:latin typeface="+mn-lt"/>
                        <a:ea typeface="Calibri"/>
                        <a:cs typeface="Times New Roman"/>
                      </a:endParaRPr>
                    </a:p>
                  </a:txBody>
                  <a:tcPr marL="51431" marR="51431" marT="0" marB="0" anchor="b"/>
                </a:tc>
                <a:extLst>
                  <a:ext uri="{0D108BD9-81ED-4DB2-BD59-A6C34878D82A}">
                    <a16:rowId xmlns:a16="http://schemas.microsoft.com/office/drawing/2014/main" val="10010"/>
                  </a:ext>
                </a:extLst>
              </a:tr>
              <a:tr h="257048">
                <a:tc>
                  <a:txBody>
                    <a:bodyPr/>
                    <a:lstStyle/>
                    <a:p>
                      <a:pPr marL="0" marR="0">
                        <a:lnSpc>
                          <a:spcPct val="115000"/>
                        </a:lnSpc>
                        <a:spcBef>
                          <a:spcPts val="0"/>
                        </a:spcBef>
                        <a:spcAft>
                          <a:spcPts val="0"/>
                        </a:spcAft>
                      </a:pPr>
                      <a:r>
                        <a:rPr lang="en-US" sz="1500">
                          <a:solidFill>
                            <a:srgbClr val="000000"/>
                          </a:solidFill>
                          <a:effectLst/>
                          <a:latin typeface="+mn-lt"/>
                          <a:ea typeface="Times New Roman"/>
                          <a:cs typeface="Times New Roman"/>
                        </a:rPr>
                        <a:t>Looking at Photos of Loved Ones</a:t>
                      </a:r>
                      <a:endParaRPr lang="en-US" sz="1500">
                        <a:effectLst/>
                        <a:latin typeface="+mn-lt"/>
                        <a:ea typeface="Calibri"/>
                        <a:cs typeface="Times New Roman"/>
                      </a:endParaRPr>
                    </a:p>
                  </a:txBody>
                  <a:tcPr marL="51431" marR="51431"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9%</a:t>
                      </a:r>
                      <a:endParaRPr lang="en-US" sz="1500" dirty="0">
                        <a:effectLst/>
                        <a:latin typeface="+mn-lt"/>
                        <a:ea typeface="Calibri"/>
                        <a:cs typeface="Times New Roman"/>
                      </a:endParaRPr>
                    </a:p>
                  </a:txBody>
                  <a:tcPr marL="51431" marR="51431" marT="0" marB="0" anchor="b"/>
                </a:tc>
                <a:extLst>
                  <a:ext uri="{0D108BD9-81ED-4DB2-BD59-A6C34878D82A}">
                    <a16:rowId xmlns:a16="http://schemas.microsoft.com/office/drawing/2014/main" val="10011"/>
                  </a:ext>
                </a:extLst>
              </a:tr>
              <a:tr h="257048">
                <a:tc>
                  <a:txBody>
                    <a:bodyPr/>
                    <a:lstStyle/>
                    <a:p>
                      <a:pPr marL="0" marR="0">
                        <a:lnSpc>
                          <a:spcPct val="115000"/>
                        </a:lnSpc>
                        <a:spcBef>
                          <a:spcPts val="0"/>
                        </a:spcBef>
                        <a:spcAft>
                          <a:spcPts val="0"/>
                        </a:spcAft>
                      </a:pPr>
                      <a:r>
                        <a:rPr lang="en-US" sz="1500" dirty="0">
                          <a:solidFill>
                            <a:srgbClr val="000000"/>
                          </a:solidFill>
                          <a:effectLst/>
                          <a:latin typeface="+mn-lt"/>
                          <a:ea typeface="Times New Roman"/>
                          <a:cs typeface="Times New Roman"/>
                        </a:rPr>
                        <a:t>Taking a Time Out, Distracting, Walking Away</a:t>
                      </a:r>
                      <a:endParaRPr lang="en-US" sz="1500" dirty="0">
                        <a:effectLst/>
                        <a:latin typeface="+mn-lt"/>
                        <a:ea typeface="Calibri"/>
                        <a:cs typeface="Times New Roman"/>
                      </a:endParaRPr>
                    </a:p>
                  </a:txBody>
                  <a:tcPr marL="51431" marR="51431"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8%</a:t>
                      </a:r>
                      <a:endParaRPr lang="en-US" sz="1500" dirty="0">
                        <a:effectLst/>
                        <a:latin typeface="+mn-lt"/>
                        <a:ea typeface="Calibri"/>
                        <a:cs typeface="Times New Roman"/>
                      </a:endParaRPr>
                    </a:p>
                  </a:txBody>
                  <a:tcPr marL="51431" marR="51431" marT="0" marB="0" anchor="b"/>
                </a:tc>
                <a:extLst>
                  <a:ext uri="{0D108BD9-81ED-4DB2-BD59-A6C34878D82A}">
                    <a16:rowId xmlns:a16="http://schemas.microsoft.com/office/drawing/2014/main" val="10012"/>
                  </a:ext>
                </a:extLst>
              </a:tr>
              <a:tr h="257048">
                <a:tc>
                  <a:txBody>
                    <a:bodyPr/>
                    <a:lstStyle/>
                    <a:p>
                      <a:pPr marL="0" marR="0">
                        <a:lnSpc>
                          <a:spcPct val="115000"/>
                        </a:lnSpc>
                        <a:spcBef>
                          <a:spcPts val="0"/>
                        </a:spcBef>
                        <a:spcAft>
                          <a:spcPts val="0"/>
                        </a:spcAft>
                      </a:pPr>
                      <a:r>
                        <a:rPr lang="en-US" sz="1500" dirty="0">
                          <a:solidFill>
                            <a:srgbClr val="000000"/>
                          </a:solidFill>
                          <a:effectLst/>
                          <a:latin typeface="+mn-lt"/>
                          <a:ea typeface="Times New Roman"/>
                          <a:cs typeface="Times New Roman"/>
                        </a:rPr>
                        <a:t>Spending Time with a Pet or Animals</a:t>
                      </a:r>
                      <a:endParaRPr lang="en-US" sz="1500" dirty="0">
                        <a:effectLst/>
                        <a:latin typeface="+mn-lt"/>
                        <a:ea typeface="Calibri"/>
                        <a:cs typeface="Times New Roman"/>
                      </a:endParaRPr>
                    </a:p>
                  </a:txBody>
                  <a:tcPr marL="51431" marR="51431"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7%</a:t>
                      </a:r>
                      <a:endParaRPr lang="en-US" sz="1500" dirty="0">
                        <a:effectLst/>
                        <a:latin typeface="+mn-lt"/>
                        <a:ea typeface="Calibri"/>
                        <a:cs typeface="Times New Roman"/>
                      </a:endParaRPr>
                    </a:p>
                  </a:txBody>
                  <a:tcPr marL="51431" marR="51431" marT="0" marB="0" anchor="b"/>
                </a:tc>
                <a:extLst>
                  <a:ext uri="{0D108BD9-81ED-4DB2-BD59-A6C34878D82A}">
                    <a16:rowId xmlns:a16="http://schemas.microsoft.com/office/drawing/2014/main" val="10013"/>
                  </a:ext>
                </a:extLst>
              </a:tr>
              <a:tr h="278669">
                <a:tc>
                  <a:txBody>
                    <a:bodyPr/>
                    <a:lstStyle/>
                    <a:p>
                      <a:pPr marL="0" marR="0">
                        <a:lnSpc>
                          <a:spcPct val="115000"/>
                        </a:lnSpc>
                        <a:spcBef>
                          <a:spcPts val="0"/>
                        </a:spcBef>
                        <a:spcAft>
                          <a:spcPts val="0"/>
                        </a:spcAft>
                      </a:pPr>
                      <a:r>
                        <a:rPr lang="en-US" sz="1500">
                          <a:solidFill>
                            <a:srgbClr val="000000"/>
                          </a:solidFill>
                          <a:effectLst/>
                          <a:latin typeface="+mn-lt"/>
                          <a:ea typeface="Times New Roman"/>
                          <a:cs typeface="Times New Roman"/>
                        </a:rPr>
                        <a:t>Incorrect location on Safety Plan</a:t>
                      </a:r>
                      <a:endParaRPr lang="en-US" sz="1500">
                        <a:effectLst/>
                        <a:latin typeface="+mn-lt"/>
                        <a:ea typeface="Calibri"/>
                        <a:cs typeface="Times New Roman"/>
                      </a:endParaRPr>
                    </a:p>
                  </a:txBody>
                  <a:tcPr marL="51431" marR="51431"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21%</a:t>
                      </a:r>
                      <a:endParaRPr lang="en-US" sz="1500" dirty="0">
                        <a:effectLst/>
                        <a:latin typeface="+mn-lt"/>
                        <a:ea typeface="Calibri"/>
                        <a:cs typeface="Times New Roman"/>
                      </a:endParaRPr>
                    </a:p>
                  </a:txBody>
                  <a:tcPr marL="51431" marR="51431" marT="0" marB="0" anchor="b"/>
                </a:tc>
                <a:extLst>
                  <a:ext uri="{0D108BD9-81ED-4DB2-BD59-A6C34878D82A}">
                    <a16:rowId xmlns:a16="http://schemas.microsoft.com/office/drawing/2014/main" val="10014"/>
                  </a:ext>
                </a:extLst>
              </a:tr>
              <a:tr h="288749">
                <a:tc>
                  <a:txBody>
                    <a:bodyPr/>
                    <a:lstStyle/>
                    <a:p>
                      <a:pPr marL="0" marR="0">
                        <a:lnSpc>
                          <a:spcPct val="115000"/>
                        </a:lnSpc>
                        <a:spcBef>
                          <a:spcPts val="0"/>
                        </a:spcBef>
                        <a:spcAft>
                          <a:spcPts val="0"/>
                        </a:spcAft>
                      </a:pPr>
                      <a:r>
                        <a:rPr lang="en-US" sz="1500" dirty="0">
                          <a:solidFill>
                            <a:srgbClr val="000000"/>
                          </a:solidFill>
                          <a:effectLst/>
                          <a:latin typeface="+mn-lt"/>
                          <a:ea typeface="Times New Roman"/>
                          <a:cs typeface="Times New Roman"/>
                        </a:rPr>
                        <a:t>Other</a:t>
                      </a:r>
                      <a:endParaRPr lang="en-US" sz="1500" dirty="0">
                        <a:effectLst/>
                        <a:latin typeface="+mn-lt"/>
                        <a:ea typeface="Calibri"/>
                        <a:cs typeface="Times New Roman"/>
                      </a:endParaRPr>
                    </a:p>
                  </a:txBody>
                  <a:tcPr marL="51431" marR="51431" marT="0" marB="0" anchor="b"/>
                </a:tc>
                <a:tc>
                  <a:txBody>
                    <a:bodyPr/>
                    <a:lstStyle/>
                    <a:p>
                      <a:pPr algn="r"/>
                      <a:r>
                        <a:rPr lang="en-US" sz="1500" dirty="0">
                          <a:latin typeface="+mn-lt"/>
                        </a:rPr>
                        <a:t>17%</a:t>
                      </a:r>
                    </a:p>
                  </a:txBody>
                  <a:tcPr marL="68573" marR="68573" marT="32615" marB="32615"/>
                </a:tc>
                <a:extLst>
                  <a:ext uri="{0D108BD9-81ED-4DB2-BD59-A6C34878D82A}">
                    <a16:rowId xmlns:a16="http://schemas.microsoft.com/office/drawing/2014/main" val="10015"/>
                  </a:ext>
                </a:extLst>
              </a:tr>
            </a:tbl>
          </a:graphicData>
        </a:graphic>
      </p:graphicFrame>
      <p:sp>
        <p:nvSpPr>
          <p:cNvPr id="67639" name="TextBox 2"/>
          <p:cNvSpPr txBox="1">
            <a:spLocks noChangeArrowheads="1"/>
          </p:cNvSpPr>
          <p:nvPr/>
        </p:nvSpPr>
        <p:spPr bwMode="auto">
          <a:xfrm>
            <a:off x="2015530" y="5664200"/>
            <a:ext cx="4984057" cy="254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1051" dirty="0">
                <a:solidFill>
                  <a:prstClr val="black"/>
                </a:solidFill>
              </a:rPr>
              <a:t>Brown, Stanley, </a:t>
            </a:r>
            <a:r>
              <a:rPr lang="en-US" altLang="en-US" sz="1051" dirty="0" err="1">
                <a:solidFill>
                  <a:prstClr val="black"/>
                </a:solidFill>
              </a:rPr>
              <a:t>Pontoski</a:t>
            </a:r>
            <a:r>
              <a:rPr lang="en-US" altLang="en-US" sz="1051" dirty="0">
                <a:solidFill>
                  <a:prstClr val="black"/>
                </a:solidFill>
              </a:rPr>
              <a:t>, Mahler, </a:t>
            </a:r>
            <a:r>
              <a:rPr lang="en-US" altLang="en-US" sz="1051" dirty="0" err="1">
                <a:solidFill>
                  <a:prstClr val="black"/>
                </a:solidFill>
              </a:rPr>
              <a:t>Chaudhury</a:t>
            </a:r>
            <a:r>
              <a:rPr lang="en-US" altLang="en-US" sz="1051" dirty="0">
                <a:solidFill>
                  <a:prstClr val="black"/>
                </a:solidFill>
              </a:rPr>
              <a:t>, &amp; Biggs, Unpublished data, 2014 </a:t>
            </a:r>
          </a:p>
        </p:txBody>
      </p:sp>
      <p:pic>
        <p:nvPicPr>
          <p:cNvPr id="67640" name="Picture 30" descr="Dept of Veterans Affair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6400" y="685800"/>
            <a:ext cx="891779" cy="89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1625600" y="634338"/>
            <a:ext cx="6655592" cy="971551"/>
          </a:xfrm>
          <a:prstGeom prst="rect">
            <a:avLst/>
          </a:prstGeom>
        </p:spPr>
        <p:txBody>
          <a:bodyPr>
            <a:normAutofit/>
          </a:bodyPr>
          <a:lstStyle>
            <a:lvl1pPr algn="ctr" defTabSz="685800" rtl="0" eaLnBrk="1" latinLnBrk="0" hangingPunct="1">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pPr>
              <a:defRPr/>
            </a:pPr>
            <a:r>
              <a:rPr lang="en-US" altLang="en-US" sz="3200">
                <a:solidFill>
                  <a:prstClr val="black">
                    <a:lumMod val="75000"/>
                    <a:lumOff val="25000"/>
                  </a:prstClr>
                </a:solidFill>
              </a:rPr>
              <a:t>Safety Plan: Chart Review (n=100)</a:t>
            </a:r>
            <a:endParaRPr lang="en-US" altLang="en-US" sz="3200" dirty="0">
              <a:solidFill>
                <a:prstClr val="black">
                  <a:lumMod val="75000"/>
                  <a:lumOff val="25000"/>
                </a:prstClr>
              </a:solidFill>
            </a:endParaRPr>
          </a:p>
        </p:txBody>
      </p:sp>
    </p:spTree>
    <p:extLst>
      <p:ext uri="{BB962C8B-B14F-4D97-AF65-F5344CB8AC3E}">
        <p14:creationId xmlns:p14="http://schemas.microsoft.com/office/powerpoint/2010/main" val="831296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a:xfrm>
            <a:off x="544316" y="685800"/>
            <a:ext cx="8229600" cy="857251"/>
          </a:xfrm>
        </p:spPr>
        <p:txBody>
          <a:bodyPr>
            <a:normAutofit fontScale="90000"/>
          </a:bodyPr>
          <a:lstStyle/>
          <a:p>
            <a:pPr>
              <a:defRPr/>
            </a:pPr>
            <a:r>
              <a:rPr lang="en-US" dirty="0">
                <a:solidFill>
                  <a:schemeClr val="tx1">
                    <a:lumMod val="75000"/>
                    <a:lumOff val="25000"/>
                  </a:schemeClr>
                </a:solidFill>
              </a:rPr>
              <a:t>Step 3: Socialization as a Means of Distraction and Support</a:t>
            </a:r>
          </a:p>
        </p:txBody>
      </p:sp>
      <p:sp>
        <p:nvSpPr>
          <p:cNvPr id="53251" name="Rectangle 3"/>
          <p:cNvSpPr>
            <a:spLocks noGrp="1" noChangeArrowheads="1"/>
          </p:cNvSpPr>
          <p:nvPr>
            <p:ph idx="1"/>
          </p:nvPr>
        </p:nvSpPr>
        <p:spPr>
          <a:xfrm>
            <a:off x="544316" y="1752600"/>
            <a:ext cx="8229600" cy="3860800"/>
          </a:xfrm>
          <a:extLst/>
        </p:spPr>
        <p:txBody>
          <a:bodyPr rtlCol="0">
            <a:noAutofit/>
          </a:bodyPr>
          <a:lstStyle/>
          <a:p>
            <a:pPr marL="68578" indent="-68578">
              <a:defRPr/>
            </a:pPr>
            <a:r>
              <a:rPr lang="en-US" altLang="en-US" sz="2400" dirty="0">
                <a:solidFill>
                  <a:schemeClr val="tx1">
                    <a:lumMod val="75000"/>
                    <a:lumOff val="25000"/>
                  </a:schemeClr>
                </a:solidFill>
              </a:rPr>
              <a:t>Coach individuals to use Step 3 if Step 2 </a:t>
            </a:r>
            <a:r>
              <a:rPr lang="en-US" altLang="en-US" sz="2400" dirty="0">
                <a:solidFill>
                  <a:schemeClr val="accent1">
                    <a:lumMod val="75000"/>
                  </a:schemeClr>
                </a:solidFill>
              </a:rPr>
              <a:t>does not resolve the crisis</a:t>
            </a:r>
            <a:r>
              <a:rPr lang="en-US" altLang="en-US" sz="2400" dirty="0">
                <a:solidFill>
                  <a:schemeClr val="tx1">
                    <a:lumMod val="75000"/>
                    <a:lumOff val="25000"/>
                  </a:schemeClr>
                </a:solidFill>
              </a:rPr>
              <a:t> or lower risk.</a:t>
            </a:r>
          </a:p>
          <a:p>
            <a:pPr marL="68578" indent="-68578">
              <a:defRPr/>
            </a:pPr>
            <a:r>
              <a:rPr lang="en-US" altLang="en-US" sz="2400" dirty="0">
                <a:solidFill>
                  <a:schemeClr val="tx1">
                    <a:lumMod val="75000"/>
                    <a:lumOff val="25000"/>
                  </a:schemeClr>
                </a:solidFill>
              </a:rPr>
              <a:t>Suicidal thoughts are not revealed in this step. Remember: socialization here is designed to </a:t>
            </a:r>
            <a:r>
              <a:rPr lang="ja-JP" altLang="en-US" sz="2400" dirty="0">
                <a:solidFill>
                  <a:schemeClr val="tx1">
                    <a:lumMod val="75000"/>
                    <a:lumOff val="25000"/>
                  </a:schemeClr>
                </a:solidFill>
              </a:rPr>
              <a:t>“</a:t>
            </a:r>
            <a:r>
              <a:rPr lang="en-US" altLang="ja-JP" sz="2400" dirty="0">
                <a:solidFill>
                  <a:schemeClr val="tx1">
                    <a:lumMod val="75000"/>
                    <a:lumOff val="25000"/>
                  </a:schemeClr>
                </a:solidFill>
              </a:rPr>
              <a:t>take your mind off your problems.</a:t>
            </a:r>
            <a:r>
              <a:rPr lang="ja-JP" altLang="en-US" sz="2400" dirty="0">
                <a:solidFill>
                  <a:schemeClr val="tx1">
                    <a:lumMod val="75000"/>
                    <a:lumOff val="25000"/>
                  </a:schemeClr>
                </a:solidFill>
              </a:rPr>
              <a:t>”</a:t>
            </a:r>
            <a:endParaRPr lang="en-US" altLang="ja-JP" sz="2400" dirty="0">
              <a:solidFill>
                <a:schemeClr val="tx1">
                  <a:lumMod val="75000"/>
                  <a:lumOff val="25000"/>
                </a:schemeClr>
              </a:solidFill>
            </a:endParaRPr>
          </a:p>
          <a:p>
            <a:pPr marL="68578" indent="-68578">
              <a:defRPr/>
            </a:pPr>
            <a:r>
              <a:rPr lang="en-US" altLang="ja-JP" sz="2400" dirty="0">
                <a:solidFill>
                  <a:schemeClr val="tx1">
                    <a:lumMod val="75000"/>
                    <a:lumOff val="25000"/>
                  </a:schemeClr>
                </a:solidFill>
              </a:rPr>
              <a:t>Doesn’t burn out friends by always asking for help.</a:t>
            </a:r>
          </a:p>
          <a:p>
            <a:pPr marL="68578" indent="-68578">
              <a:defRPr/>
            </a:pPr>
            <a:r>
              <a:rPr lang="en-US" altLang="en-US" sz="2400" dirty="0">
                <a:solidFill>
                  <a:schemeClr val="tx1">
                    <a:lumMod val="75000"/>
                    <a:lumOff val="25000"/>
                  </a:schemeClr>
                </a:solidFill>
              </a:rPr>
              <a:t>Two options in this step: </a:t>
            </a:r>
          </a:p>
          <a:p>
            <a:pPr marL="288029" lvl="1" indent="-137157">
              <a:defRPr/>
            </a:pPr>
            <a:r>
              <a:rPr lang="en-US" altLang="en-US" sz="2000" dirty="0">
                <a:solidFill>
                  <a:schemeClr val="tx1">
                    <a:lumMod val="75000"/>
                    <a:lumOff val="25000"/>
                  </a:schemeClr>
                </a:solidFill>
              </a:rPr>
              <a:t>Go to a </a:t>
            </a:r>
            <a:r>
              <a:rPr lang="ja-JP" altLang="en-US" sz="2000" dirty="0">
                <a:solidFill>
                  <a:schemeClr val="tx1">
                    <a:lumMod val="75000"/>
                    <a:lumOff val="25000"/>
                  </a:schemeClr>
                </a:solidFill>
              </a:rPr>
              <a:t>“</a:t>
            </a:r>
            <a:r>
              <a:rPr lang="en-US" altLang="ja-JP" sz="2000" dirty="0">
                <a:solidFill>
                  <a:schemeClr val="tx1">
                    <a:lumMod val="75000"/>
                    <a:lumOff val="25000"/>
                  </a:schemeClr>
                </a:solidFill>
              </a:rPr>
              <a:t>healthy</a:t>
            </a:r>
            <a:r>
              <a:rPr lang="ja-JP" altLang="en-US" sz="2000" dirty="0">
                <a:solidFill>
                  <a:schemeClr val="tx1">
                    <a:lumMod val="75000"/>
                    <a:lumOff val="25000"/>
                  </a:schemeClr>
                </a:solidFill>
              </a:rPr>
              <a:t>”</a:t>
            </a:r>
            <a:r>
              <a:rPr lang="en-US" altLang="ja-JP" sz="2000" dirty="0">
                <a:solidFill>
                  <a:schemeClr val="tx1">
                    <a:lumMod val="75000"/>
                    <a:lumOff val="25000"/>
                  </a:schemeClr>
                </a:solidFill>
              </a:rPr>
              <a:t> social setting</a:t>
            </a:r>
          </a:p>
          <a:p>
            <a:pPr marL="288029" lvl="1" indent="-137157">
              <a:defRPr/>
            </a:pPr>
            <a:r>
              <a:rPr lang="en-US" altLang="en-US" sz="2000" dirty="0">
                <a:solidFill>
                  <a:schemeClr val="tx1">
                    <a:lumMod val="75000"/>
                    <a:lumOff val="25000"/>
                  </a:schemeClr>
                </a:solidFill>
              </a:rPr>
              <a:t>Family, friends, or acquaintances who may offer support and distraction from the crisis.</a:t>
            </a:r>
          </a:p>
        </p:txBody>
      </p:sp>
    </p:spTree>
    <p:extLst>
      <p:ext uri="{BB962C8B-B14F-4D97-AF65-F5344CB8AC3E}">
        <p14:creationId xmlns:p14="http://schemas.microsoft.com/office/powerpoint/2010/main" val="343954131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a:xfrm>
            <a:off x="609600" y="889000"/>
            <a:ext cx="8229600" cy="857251"/>
          </a:xfrm>
        </p:spPr>
        <p:txBody>
          <a:bodyPr>
            <a:normAutofit fontScale="90000"/>
          </a:bodyPr>
          <a:lstStyle/>
          <a:p>
            <a:pPr>
              <a:defRPr/>
            </a:pPr>
            <a:r>
              <a:rPr lang="en-US" dirty="0">
                <a:solidFill>
                  <a:schemeClr val="tx1">
                    <a:lumMod val="75000"/>
                    <a:lumOff val="25000"/>
                  </a:schemeClr>
                </a:solidFill>
              </a:rPr>
              <a:t>Step 3: Socializing with Family Members or Others</a:t>
            </a:r>
          </a:p>
        </p:txBody>
      </p:sp>
      <p:sp>
        <p:nvSpPr>
          <p:cNvPr id="55299" name="Rectangle 3"/>
          <p:cNvSpPr>
            <a:spLocks noGrp="1" noChangeArrowheads="1"/>
          </p:cNvSpPr>
          <p:nvPr>
            <p:ph idx="1"/>
          </p:nvPr>
        </p:nvSpPr>
        <p:spPr>
          <a:xfrm>
            <a:off x="533400" y="1981200"/>
            <a:ext cx="8229600" cy="3556000"/>
          </a:xfrm>
          <a:extLst/>
        </p:spPr>
        <p:txBody>
          <a:bodyPr rtlCol="0">
            <a:normAutofit/>
          </a:bodyPr>
          <a:lstStyle/>
          <a:p>
            <a:pPr marL="0" indent="0">
              <a:buNone/>
              <a:defRPr/>
            </a:pPr>
            <a:r>
              <a:rPr lang="ja-JP" altLang="en-US" sz="2700" b="1" dirty="0">
                <a:solidFill>
                  <a:schemeClr val="tx1">
                    <a:lumMod val="75000"/>
                    <a:lumOff val="25000"/>
                  </a:schemeClr>
                </a:solidFill>
              </a:rPr>
              <a:t>“</a:t>
            </a:r>
            <a:r>
              <a:rPr lang="en-US" altLang="ja-JP" sz="2700" b="1" dirty="0">
                <a:solidFill>
                  <a:schemeClr val="tx1">
                    <a:lumMod val="75000"/>
                    <a:lumOff val="25000"/>
                  </a:schemeClr>
                </a:solidFill>
              </a:rPr>
              <a:t>Who helps you take your mind off your problems at least for a little while?</a:t>
            </a:r>
            <a:r>
              <a:rPr lang="ja-JP" altLang="en-US" sz="2700" b="1" dirty="0">
                <a:solidFill>
                  <a:schemeClr val="tx1">
                    <a:lumMod val="75000"/>
                    <a:lumOff val="25000"/>
                  </a:schemeClr>
                </a:solidFill>
              </a:rPr>
              <a:t>”</a:t>
            </a:r>
            <a:endParaRPr lang="en-US" altLang="ja-JP" sz="2700" b="1" dirty="0">
              <a:solidFill>
                <a:schemeClr val="tx1">
                  <a:lumMod val="75000"/>
                  <a:lumOff val="25000"/>
                </a:schemeClr>
              </a:solidFill>
            </a:endParaRPr>
          </a:p>
          <a:p>
            <a:pPr marL="0" indent="0">
              <a:buNone/>
              <a:defRPr/>
            </a:pPr>
            <a:endParaRPr lang="en-US" altLang="ja-JP" sz="2700" b="1" dirty="0">
              <a:solidFill>
                <a:schemeClr val="tx1">
                  <a:lumMod val="75000"/>
                  <a:lumOff val="25000"/>
                </a:schemeClr>
              </a:solidFill>
            </a:endParaRPr>
          </a:p>
          <a:p>
            <a:pPr marL="0" indent="0">
              <a:buNone/>
              <a:defRPr/>
            </a:pPr>
            <a:r>
              <a:rPr lang="ja-JP" altLang="en-US" sz="2700" b="1" dirty="0">
                <a:solidFill>
                  <a:schemeClr val="tx1">
                    <a:lumMod val="75000"/>
                    <a:lumOff val="25000"/>
                  </a:schemeClr>
                </a:solidFill>
              </a:rPr>
              <a:t>“</a:t>
            </a:r>
            <a:r>
              <a:rPr lang="en-US" altLang="ja-JP" sz="2700" b="1" dirty="0">
                <a:solidFill>
                  <a:schemeClr val="tx1">
                    <a:lumMod val="75000"/>
                    <a:lumOff val="25000"/>
                  </a:schemeClr>
                </a:solidFill>
              </a:rPr>
              <a:t>Who do you enjoy socializing with?</a:t>
            </a:r>
            <a:r>
              <a:rPr lang="ja-JP" altLang="en-US" sz="2700" b="1" dirty="0">
                <a:solidFill>
                  <a:schemeClr val="tx1">
                    <a:lumMod val="75000"/>
                    <a:lumOff val="25000"/>
                  </a:schemeClr>
                </a:solidFill>
              </a:rPr>
              <a:t>”</a:t>
            </a:r>
            <a:endParaRPr lang="en-US" altLang="ja-JP" sz="2700" b="1" dirty="0">
              <a:solidFill>
                <a:schemeClr val="tx1">
                  <a:lumMod val="75000"/>
                  <a:lumOff val="25000"/>
                </a:schemeClr>
              </a:solidFill>
            </a:endParaRPr>
          </a:p>
          <a:p>
            <a:pPr marL="0" indent="0">
              <a:buNone/>
              <a:defRPr/>
            </a:pPr>
            <a:endParaRPr lang="en-US" altLang="ja-JP" sz="2700" dirty="0">
              <a:solidFill>
                <a:schemeClr val="tx1">
                  <a:lumMod val="75000"/>
                  <a:lumOff val="25000"/>
                </a:schemeClr>
              </a:solidFill>
            </a:endParaRPr>
          </a:p>
          <a:p>
            <a:pPr>
              <a:defRPr/>
            </a:pPr>
            <a:r>
              <a:rPr lang="en-US" altLang="en-US" sz="2700" dirty="0">
                <a:solidFill>
                  <a:schemeClr val="tx1">
                    <a:lumMod val="75000"/>
                    <a:lumOff val="25000"/>
                  </a:schemeClr>
                </a:solidFill>
              </a:rPr>
              <a:t>Ask individuals to list several people, in case they cannot reach the first person on the list.</a:t>
            </a:r>
          </a:p>
        </p:txBody>
      </p:sp>
    </p:spTree>
    <p:extLst>
      <p:ext uri="{BB962C8B-B14F-4D97-AF65-F5344CB8AC3E}">
        <p14:creationId xmlns:p14="http://schemas.microsoft.com/office/powerpoint/2010/main" val="196161002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460513" y="787400"/>
            <a:ext cx="8229600" cy="857251"/>
          </a:xfrm>
        </p:spPr>
        <p:txBody>
          <a:bodyPr/>
          <a:lstStyle/>
          <a:p>
            <a:pPr>
              <a:defRPr/>
            </a:pPr>
            <a:r>
              <a:rPr lang="en-US" dirty="0">
                <a:solidFill>
                  <a:schemeClr val="tx1">
                    <a:lumMod val="75000"/>
                    <a:lumOff val="25000"/>
                  </a:schemeClr>
                </a:solidFill>
              </a:rPr>
              <a:t>Step 3: Healthy Social Settings</a:t>
            </a:r>
          </a:p>
        </p:txBody>
      </p:sp>
      <p:sp>
        <p:nvSpPr>
          <p:cNvPr id="57347" name="Rectangle 3"/>
          <p:cNvSpPr>
            <a:spLocks noGrp="1" noChangeArrowheads="1"/>
          </p:cNvSpPr>
          <p:nvPr>
            <p:ph idx="1"/>
          </p:nvPr>
        </p:nvSpPr>
        <p:spPr>
          <a:xfrm>
            <a:off x="452116" y="1803400"/>
            <a:ext cx="8229600" cy="3759200"/>
          </a:xfrm>
        </p:spPr>
        <p:txBody>
          <a:bodyPr rtlCol="0">
            <a:noAutofit/>
          </a:bodyPr>
          <a:lstStyle/>
          <a:p>
            <a:pPr marL="0" indent="0">
              <a:spcBef>
                <a:spcPts val="0"/>
              </a:spcBef>
              <a:buNone/>
              <a:defRPr/>
            </a:pPr>
            <a:r>
              <a:rPr lang="ja-JP" altLang="en-US" sz="2400" b="1" dirty="0">
                <a:solidFill>
                  <a:schemeClr val="tx1">
                    <a:lumMod val="75000"/>
                    <a:lumOff val="25000"/>
                  </a:schemeClr>
                </a:solidFill>
              </a:rPr>
              <a:t>“</a:t>
            </a:r>
            <a:r>
              <a:rPr lang="en-US" altLang="ja-JP" sz="2400" b="1" dirty="0">
                <a:solidFill>
                  <a:schemeClr val="tx1">
                    <a:lumMod val="75000"/>
                    <a:lumOff val="25000"/>
                  </a:schemeClr>
                </a:solidFill>
              </a:rPr>
              <a:t>Where do you think you could go that</a:t>
            </a:r>
            <a:r>
              <a:rPr lang="ja-JP" altLang="en-US" sz="2400" b="1" dirty="0">
                <a:solidFill>
                  <a:schemeClr val="tx1">
                    <a:lumMod val="75000"/>
                    <a:lumOff val="25000"/>
                  </a:schemeClr>
                </a:solidFill>
              </a:rPr>
              <a:t>’</a:t>
            </a:r>
            <a:r>
              <a:rPr lang="en-US" altLang="ja-JP" sz="2400" b="1" dirty="0">
                <a:solidFill>
                  <a:schemeClr val="tx1">
                    <a:lumMod val="75000"/>
                    <a:lumOff val="25000"/>
                  </a:schemeClr>
                </a:solidFill>
              </a:rPr>
              <a:t>s a healthy environment to have some social interaction?</a:t>
            </a:r>
            <a:r>
              <a:rPr lang="ja-JP" altLang="en-US" sz="2400" b="1" dirty="0">
                <a:solidFill>
                  <a:schemeClr val="tx1">
                    <a:lumMod val="75000"/>
                    <a:lumOff val="25000"/>
                  </a:schemeClr>
                </a:solidFill>
              </a:rPr>
              <a:t>”</a:t>
            </a:r>
            <a:endParaRPr lang="en-US" altLang="ja-JP" sz="2400" b="1" dirty="0">
              <a:solidFill>
                <a:schemeClr val="tx1">
                  <a:lumMod val="75000"/>
                  <a:lumOff val="25000"/>
                </a:schemeClr>
              </a:solidFill>
            </a:endParaRPr>
          </a:p>
          <a:p>
            <a:pPr marL="0" indent="0">
              <a:spcBef>
                <a:spcPts val="0"/>
              </a:spcBef>
              <a:buNone/>
              <a:defRPr/>
            </a:pPr>
            <a:endParaRPr lang="en-US" altLang="ja-JP" sz="2400" b="1" dirty="0">
              <a:solidFill>
                <a:schemeClr val="tx1">
                  <a:lumMod val="75000"/>
                  <a:lumOff val="25000"/>
                </a:schemeClr>
              </a:solidFill>
            </a:endParaRPr>
          </a:p>
          <a:p>
            <a:pPr marL="0" indent="0">
              <a:spcBef>
                <a:spcPts val="0"/>
              </a:spcBef>
              <a:buNone/>
              <a:defRPr/>
            </a:pPr>
            <a:r>
              <a:rPr lang="ja-JP" altLang="en-US" sz="2400" b="1" dirty="0">
                <a:solidFill>
                  <a:schemeClr val="tx1">
                    <a:lumMod val="75000"/>
                    <a:lumOff val="25000"/>
                  </a:schemeClr>
                </a:solidFill>
              </a:rPr>
              <a:t>“</a:t>
            </a:r>
            <a:r>
              <a:rPr lang="en-US" altLang="ja-JP" sz="2400" b="1" dirty="0">
                <a:solidFill>
                  <a:schemeClr val="tx1">
                    <a:lumMod val="75000"/>
                    <a:lumOff val="25000"/>
                  </a:schemeClr>
                </a:solidFill>
              </a:rPr>
              <a:t>Are there places or groups that you can go to that can help take your mind off your problems even for a little while?</a:t>
            </a:r>
            <a:r>
              <a:rPr lang="ja-JP" altLang="en-US" sz="2400" b="1" dirty="0">
                <a:solidFill>
                  <a:schemeClr val="tx1">
                    <a:lumMod val="75000"/>
                    <a:lumOff val="25000"/>
                  </a:schemeClr>
                </a:solidFill>
              </a:rPr>
              <a:t>”</a:t>
            </a:r>
            <a:endParaRPr lang="en-US" altLang="ja-JP" sz="2400" b="1" dirty="0">
              <a:solidFill>
                <a:schemeClr val="tx1">
                  <a:lumMod val="75000"/>
                  <a:lumOff val="25000"/>
                </a:schemeClr>
              </a:solidFill>
            </a:endParaRPr>
          </a:p>
          <a:p>
            <a:pPr marL="0" indent="0">
              <a:spcBef>
                <a:spcPts val="0"/>
              </a:spcBef>
              <a:buNone/>
              <a:defRPr/>
            </a:pPr>
            <a:endParaRPr lang="en-US" altLang="ja-JP" sz="2400" dirty="0">
              <a:solidFill>
                <a:schemeClr val="tx1">
                  <a:lumMod val="75000"/>
                  <a:lumOff val="25000"/>
                </a:schemeClr>
              </a:solidFill>
            </a:endParaRPr>
          </a:p>
          <a:p>
            <a:pPr>
              <a:spcBef>
                <a:spcPts val="0"/>
              </a:spcBef>
              <a:defRPr/>
            </a:pPr>
            <a:r>
              <a:rPr lang="en-US" altLang="en-US" sz="2400" dirty="0">
                <a:solidFill>
                  <a:schemeClr val="tx1">
                    <a:lumMod val="75000"/>
                    <a:lumOff val="25000"/>
                  </a:schemeClr>
                </a:solidFill>
              </a:rPr>
              <a:t>Ask individuals to list several social settings</a:t>
            </a:r>
          </a:p>
          <a:p>
            <a:pPr>
              <a:spcBef>
                <a:spcPts val="0"/>
              </a:spcBef>
              <a:defRPr/>
            </a:pPr>
            <a:r>
              <a:rPr lang="en-US" altLang="en-US" sz="2400" dirty="0">
                <a:solidFill>
                  <a:schemeClr val="tx1">
                    <a:lumMod val="75000"/>
                    <a:lumOff val="25000"/>
                  </a:schemeClr>
                </a:solidFill>
              </a:rPr>
              <a:t>Remember to emphasize </a:t>
            </a:r>
            <a:r>
              <a:rPr lang="ja-JP" altLang="en-US" sz="2400" dirty="0">
                <a:solidFill>
                  <a:schemeClr val="tx1">
                    <a:lumMod val="75000"/>
                    <a:lumOff val="25000"/>
                  </a:schemeClr>
                </a:solidFill>
              </a:rPr>
              <a:t>“</a:t>
            </a:r>
            <a:r>
              <a:rPr lang="en-US" altLang="ja-JP" sz="2400" dirty="0">
                <a:solidFill>
                  <a:schemeClr val="tx1">
                    <a:lumMod val="75000"/>
                    <a:lumOff val="25000"/>
                  </a:schemeClr>
                </a:solidFill>
              </a:rPr>
              <a:t>healthy settings,</a:t>
            </a:r>
            <a:r>
              <a:rPr lang="ja-JP" altLang="en-US" sz="2400" dirty="0">
                <a:solidFill>
                  <a:schemeClr val="tx1">
                    <a:lumMod val="75000"/>
                    <a:lumOff val="25000"/>
                  </a:schemeClr>
                </a:solidFill>
              </a:rPr>
              <a:t>”</a:t>
            </a:r>
            <a:r>
              <a:rPr lang="en-US" altLang="ja-JP" sz="2400" dirty="0">
                <a:solidFill>
                  <a:schemeClr val="tx1">
                    <a:lumMod val="75000"/>
                    <a:lumOff val="25000"/>
                  </a:schemeClr>
                </a:solidFill>
              </a:rPr>
              <a:t> e.g. the local neighborhood bar is not usually a </a:t>
            </a:r>
            <a:r>
              <a:rPr lang="ja-JP" altLang="en-US" sz="2400" dirty="0">
                <a:solidFill>
                  <a:schemeClr val="tx1">
                    <a:lumMod val="75000"/>
                    <a:lumOff val="25000"/>
                  </a:schemeClr>
                </a:solidFill>
              </a:rPr>
              <a:t>“</a:t>
            </a:r>
            <a:r>
              <a:rPr lang="en-US" altLang="ja-JP" sz="2400" dirty="0">
                <a:solidFill>
                  <a:schemeClr val="tx1">
                    <a:lumMod val="75000"/>
                    <a:lumOff val="25000"/>
                  </a:schemeClr>
                </a:solidFill>
              </a:rPr>
              <a:t>safe</a:t>
            </a:r>
            <a:r>
              <a:rPr lang="ja-JP" altLang="en-US" sz="2400" dirty="0">
                <a:solidFill>
                  <a:schemeClr val="tx1">
                    <a:lumMod val="75000"/>
                    <a:lumOff val="25000"/>
                  </a:schemeClr>
                </a:solidFill>
              </a:rPr>
              <a:t>”</a:t>
            </a:r>
            <a:r>
              <a:rPr lang="en-US" altLang="ja-JP" sz="2400" dirty="0">
                <a:solidFill>
                  <a:schemeClr val="tx1">
                    <a:lumMod val="75000"/>
                    <a:lumOff val="25000"/>
                  </a:schemeClr>
                </a:solidFill>
              </a:rPr>
              <a:t> setting for suicidal individuals</a:t>
            </a:r>
            <a:endParaRPr lang="en-US" altLang="en-US" sz="2400" dirty="0">
              <a:solidFill>
                <a:schemeClr val="tx1">
                  <a:lumMod val="75000"/>
                  <a:lumOff val="25000"/>
                </a:schemeClr>
              </a:solidFill>
            </a:endParaRPr>
          </a:p>
        </p:txBody>
      </p:sp>
    </p:spTree>
    <p:extLst>
      <p:ext uri="{BB962C8B-B14F-4D97-AF65-F5344CB8AC3E}">
        <p14:creationId xmlns:p14="http://schemas.microsoft.com/office/powerpoint/2010/main" val="26864614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1611848" y="584201"/>
            <a:ext cx="6693952" cy="971551"/>
          </a:xfrm>
        </p:spPr>
        <p:txBody>
          <a:bodyPr>
            <a:normAutofit/>
          </a:bodyPr>
          <a:lstStyle/>
          <a:p>
            <a:pPr>
              <a:defRPr/>
            </a:pPr>
            <a:r>
              <a:rPr lang="en-US" altLang="en-US" sz="3200" dirty="0">
                <a:solidFill>
                  <a:schemeClr val="tx1">
                    <a:lumMod val="75000"/>
                    <a:lumOff val="25000"/>
                  </a:schemeClr>
                </a:solidFill>
              </a:rPr>
              <a:t>Safety Plan: Chart Review (n=100)</a:t>
            </a:r>
          </a:p>
        </p:txBody>
      </p:sp>
      <p:graphicFrame>
        <p:nvGraphicFramePr>
          <p:cNvPr id="6" name="Content Placeholder 5"/>
          <p:cNvGraphicFramePr>
            <a:graphicFrameLocks noGrp="1"/>
          </p:cNvGraphicFramePr>
          <p:nvPr>
            <p:ph idx="1"/>
            <p:extLst/>
          </p:nvPr>
        </p:nvGraphicFramePr>
        <p:xfrm>
          <a:off x="1611848" y="1701800"/>
          <a:ext cx="6820952" cy="3352800"/>
        </p:xfrm>
        <a:graphic>
          <a:graphicData uri="http://schemas.openxmlformats.org/drawingml/2006/table">
            <a:tbl>
              <a:tblPr firstRow="1" bandRow="1">
                <a:tableStyleId>{5C22544A-7EE6-4342-B048-85BDC9FD1C3A}</a:tableStyleId>
              </a:tblPr>
              <a:tblGrid>
                <a:gridCol w="5674189">
                  <a:extLst>
                    <a:ext uri="{9D8B030D-6E8A-4147-A177-3AD203B41FA5}">
                      <a16:colId xmlns:a16="http://schemas.microsoft.com/office/drawing/2014/main" val="20000"/>
                    </a:ext>
                  </a:extLst>
                </a:gridCol>
                <a:gridCol w="1146763">
                  <a:extLst>
                    <a:ext uri="{9D8B030D-6E8A-4147-A177-3AD203B41FA5}">
                      <a16:colId xmlns:a16="http://schemas.microsoft.com/office/drawing/2014/main" val="20001"/>
                    </a:ext>
                  </a:extLst>
                </a:gridCol>
              </a:tblGrid>
              <a:tr h="434668">
                <a:tc>
                  <a:txBody>
                    <a:bodyPr/>
                    <a:lstStyle/>
                    <a:p>
                      <a:r>
                        <a:rPr lang="en-US" sz="1500" dirty="0"/>
                        <a:t>Step 3: Social Contacts</a:t>
                      </a:r>
                    </a:p>
                  </a:txBody>
                  <a:tcPr marL="68580" marR="68580" marT="34295" marB="34295"/>
                </a:tc>
                <a:tc>
                  <a:txBody>
                    <a:bodyPr/>
                    <a:lstStyle/>
                    <a:p>
                      <a:endParaRPr lang="en-US" sz="1500" dirty="0"/>
                    </a:p>
                  </a:txBody>
                  <a:tcPr marL="68580" marR="68580" marT="34295" marB="34295"/>
                </a:tc>
                <a:extLst>
                  <a:ext uri="{0D108BD9-81ED-4DB2-BD59-A6C34878D82A}">
                    <a16:rowId xmlns:a16="http://schemas.microsoft.com/office/drawing/2014/main" val="10000"/>
                  </a:ext>
                </a:extLst>
              </a:tr>
              <a:tr h="413911">
                <a:tc>
                  <a:txBody>
                    <a:bodyPr/>
                    <a:lstStyle/>
                    <a:p>
                      <a:pPr marL="0" marR="0">
                        <a:lnSpc>
                          <a:spcPct val="115000"/>
                        </a:lnSpc>
                        <a:spcBef>
                          <a:spcPts val="0"/>
                        </a:spcBef>
                        <a:spcAft>
                          <a:spcPts val="0"/>
                        </a:spcAft>
                      </a:pPr>
                      <a:r>
                        <a:rPr lang="en-US" sz="1500" dirty="0">
                          <a:solidFill>
                            <a:srgbClr val="000000"/>
                          </a:solidFill>
                          <a:effectLst/>
                          <a:latin typeface="+mn-lt"/>
                          <a:ea typeface="Times New Roman"/>
                          <a:cs typeface="Times New Roman"/>
                        </a:rPr>
                        <a:t>Family Member</a:t>
                      </a:r>
                      <a:endParaRPr lang="en-US" sz="1500" dirty="0">
                        <a:effectLst/>
                        <a:latin typeface="+mn-lt"/>
                        <a:ea typeface="Calibri"/>
                        <a:cs typeface="Times New Roman"/>
                      </a:endParaRPr>
                    </a:p>
                  </a:txBody>
                  <a:tcPr marL="51435" marR="51435"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50%</a:t>
                      </a:r>
                      <a:endParaRPr lang="en-US" sz="1500" dirty="0">
                        <a:effectLst/>
                        <a:latin typeface="+mn-lt"/>
                        <a:ea typeface="Calibri"/>
                        <a:cs typeface="Times New Roman"/>
                      </a:endParaRPr>
                    </a:p>
                  </a:txBody>
                  <a:tcPr marL="51435" marR="51435" marT="0" marB="0" anchor="b"/>
                </a:tc>
                <a:extLst>
                  <a:ext uri="{0D108BD9-81ED-4DB2-BD59-A6C34878D82A}">
                    <a16:rowId xmlns:a16="http://schemas.microsoft.com/office/drawing/2014/main" val="10001"/>
                  </a:ext>
                </a:extLst>
              </a:tr>
              <a:tr h="413911">
                <a:tc>
                  <a:txBody>
                    <a:bodyPr/>
                    <a:lstStyle/>
                    <a:p>
                      <a:pPr marL="0" marR="0">
                        <a:lnSpc>
                          <a:spcPct val="115000"/>
                        </a:lnSpc>
                        <a:spcBef>
                          <a:spcPts val="0"/>
                        </a:spcBef>
                        <a:spcAft>
                          <a:spcPts val="0"/>
                        </a:spcAft>
                      </a:pPr>
                      <a:r>
                        <a:rPr lang="en-US" sz="1500" dirty="0">
                          <a:solidFill>
                            <a:srgbClr val="000000"/>
                          </a:solidFill>
                          <a:effectLst/>
                          <a:latin typeface="+mn-lt"/>
                          <a:ea typeface="Times New Roman"/>
                          <a:cs typeface="Times New Roman"/>
                        </a:rPr>
                        <a:t>Friend, Roommate, or Neighbor</a:t>
                      </a:r>
                      <a:endParaRPr lang="en-US" sz="1500" dirty="0">
                        <a:effectLst/>
                        <a:latin typeface="+mn-lt"/>
                        <a:ea typeface="Calibri"/>
                        <a:cs typeface="Times New Roman"/>
                      </a:endParaRPr>
                    </a:p>
                  </a:txBody>
                  <a:tcPr marL="51435" marR="51435"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21%</a:t>
                      </a:r>
                      <a:endParaRPr lang="en-US" sz="1500" dirty="0">
                        <a:effectLst/>
                        <a:latin typeface="+mn-lt"/>
                        <a:ea typeface="Calibri"/>
                        <a:cs typeface="Times New Roman"/>
                      </a:endParaRPr>
                    </a:p>
                  </a:txBody>
                  <a:tcPr marL="51435" marR="51435" marT="0" marB="0" anchor="b"/>
                </a:tc>
                <a:extLst>
                  <a:ext uri="{0D108BD9-81ED-4DB2-BD59-A6C34878D82A}">
                    <a16:rowId xmlns:a16="http://schemas.microsoft.com/office/drawing/2014/main" val="10002"/>
                  </a:ext>
                </a:extLst>
              </a:tr>
              <a:tr h="413911">
                <a:tc>
                  <a:txBody>
                    <a:bodyPr/>
                    <a:lstStyle/>
                    <a:p>
                      <a:pPr marL="0" marR="0">
                        <a:lnSpc>
                          <a:spcPct val="115000"/>
                        </a:lnSpc>
                        <a:spcBef>
                          <a:spcPts val="0"/>
                        </a:spcBef>
                        <a:spcAft>
                          <a:spcPts val="0"/>
                        </a:spcAft>
                      </a:pPr>
                      <a:r>
                        <a:rPr lang="en-US" sz="1500" dirty="0">
                          <a:solidFill>
                            <a:srgbClr val="000000"/>
                          </a:solidFill>
                          <a:effectLst/>
                          <a:latin typeface="+mn-lt"/>
                          <a:ea typeface="Times New Roman"/>
                          <a:cs typeface="Times New Roman"/>
                        </a:rPr>
                        <a:t>Spouse or Significant Other</a:t>
                      </a:r>
                      <a:endParaRPr lang="en-US" sz="1500" dirty="0">
                        <a:effectLst/>
                        <a:latin typeface="+mn-lt"/>
                        <a:ea typeface="Calibri"/>
                        <a:cs typeface="Times New Roman"/>
                      </a:endParaRPr>
                    </a:p>
                  </a:txBody>
                  <a:tcPr marL="51435" marR="51435"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13%</a:t>
                      </a:r>
                      <a:endParaRPr lang="en-US" sz="1500" dirty="0">
                        <a:effectLst/>
                        <a:latin typeface="+mn-lt"/>
                        <a:ea typeface="Calibri"/>
                        <a:cs typeface="Times New Roman"/>
                      </a:endParaRPr>
                    </a:p>
                  </a:txBody>
                  <a:tcPr marL="51435" marR="51435" marT="0" marB="0" anchor="b"/>
                </a:tc>
                <a:extLst>
                  <a:ext uri="{0D108BD9-81ED-4DB2-BD59-A6C34878D82A}">
                    <a16:rowId xmlns:a16="http://schemas.microsoft.com/office/drawing/2014/main" val="10003"/>
                  </a:ext>
                </a:extLst>
              </a:tr>
              <a:tr h="413911">
                <a:tc>
                  <a:txBody>
                    <a:bodyPr/>
                    <a:lstStyle/>
                    <a:p>
                      <a:pPr marL="0" marR="0">
                        <a:lnSpc>
                          <a:spcPct val="115000"/>
                        </a:lnSpc>
                        <a:spcBef>
                          <a:spcPts val="0"/>
                        </a:spcBef>
                        <a:spcAft>
                          <a:spcPts val="0"/>
                        </a:spcAft>
                      </a:pPr>
                      <a:r>
                        <a:rPr lang="en-US" sz="1500">
                          <a:solidFill>
                            <a:srgbClr val="000000"/>
                          </a:solidFill>
                          <a:effectLst/>
                          <a:latin typeface="+mn-lt"/>
                          <a:ea typeface="Times New Roman"/>
                          <a:cs typeface="Times New Roman"/>
                        </a:rPr>
                        <a:t>NA/AA Sponsor or Support Group Member</a:t>
                      </a:r>
                      <a:endParaRPr lang="en-US" sz="1500">
                        <a:effectLst/>
                        <a:latin typeface="+mn-lt"/>
                        <a:ea typeface="Calibri"/>
                        <a:cs typeface="Times New Roman"/>
                      </a:endParaRPr>
                    </a:p>
                  </a:txBody>
                  <a:tcPr marL="51435" marR="51435"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10%</a:t>
                      </a:r>
                      <a:endParaRPr lang="en-US" sz="1500" dirty="0">
                        <a:effectLst/>
                        <a:latin typeface="+mn-lt"/>
                        <a:ea typeface="Calibri"/>
                        <a:cs typeface="Times New Roman"/>
                      </a:endParaRPr>
                    </a:p>
                  </a:txBody>
                  <a:tcPr marL="51435" marR="51435" marT="0" marB="0" anchor="b"/>
                </a:tc>
                <a:extLst>
                  <a:ext uri="{0D108BD9-81ED-4DB2-BD59-A6C34878D82A}">
                    <a16:rowId xmlns:a16="http://schemas.microsoft.com/office/drawing/2014/main" val="10004"/>
                  </a:ext>
                </a:extLst>
              </a:tr>
              <a:tr h="413911">
                <a:tc>
                  <a:txBody>
                    <a:bodyPr/>
                    <a:lstStyle/>
                    <a:p>
                      <a:pPr marL="0" marR="0">
                        <a:lnSpc>
                          <a:spcPct val="115000"/>
                        </a:lnSpc>
                        <a:spcBef>
                          <a:spcPts val="0"/>
                        </a:spcBef>
                        <a:spcAft>
                          <a:spcPts val="0"/>
                        </a:spcAft>
                      </a:pPr>
                      <a:r>
                        <a:rPr lang="en-US" sz="1500">
                          <a:solidFill>
                            <a:srgbClr val="000000"/>
                          </a:solidFill>
                          <a:effectLst/>
                          <a:latin typeface="+mn-lt"/>
                          <a:ea typeface="Times New Roman"/>
                          <a:cs typeface="Times New Roman"/>
                        </a:rPr>
                        <a:t>Religious Person</a:t>
                      </a:r>
                      <a:endParaRPr lang="en-US" sz="1500">
                        <a:effectLst/>
                        <a:latin typeface="+mn-lt"/>
                        <a:ea typeface="Calibri"/>
                        <a:cs typeface="Times New Roman"/>
                      </a:endParaRPr>
                    </a:p>
                  </a:txBody>
                  <a:tcPr marL="51435" marR="51435"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5%</a:t>
                      </a:r>
                      <a:endParaRPr lang="en-US" sz="1500" dirty="0">
                        <a:effectLst/>
                        <a:latin typeface="+mn-lt"/>
                        <a:ea typeface="Calibri"/>
                        <a:cs typeface="Times New Roman"/>
                      </a:endParaRPr>
                    </a:p>
                  </a:txBody>
                  <a:tcPr marL="51435" marR="51435" marT="0" marB="0" anchor="b"/>
                </a:tc>
                <a:extLst>
                  <a:ext uri="{0D108BD9-81ED-4DB2-BD59-A6C34878D82A}">
                    <a16:rowId xmlns:a16="http://schemas.microsoft.com/office/drawing/2014/main" val="10005"/>
                  </a:ext>
                </a:extLst>
              </a:tr>
              <a:tr h="413911">
                <a:tc>
                  <a:txBody>
                    <a:bodyPr/>
                    <a:lstStyle/>
                    <a:p>
                      <a:pPr marL="0" marR="0">
                        <a:lnSpc>
                          <a:spcPct val="115000"/>
                        </a:lnSpc>
                        <a:spcBef>
                          <a:spcPts val="0"/>
                        </a:spcBef>
                        <a:spcAft>
                          <a:spcPts val="0"/>
                        </a:spcAft>
                      </a:pPr>
                      <a:r>
                        <a:rPr lang="en-US" sz="1500">
                          <a:solidFill>
                            <a:srgbClr val="000000"/>
                          </a:solidFill>
                          <a:effectLst/>
                          <a:latin typeface="+mn-lt"/>
                          <a:ea typeface="Times New Roman"/>
                          <a:cs typeface="Times New Roman"/>
                        </a:rPr>
                        <a:t>Relationship Unknown (de-identified on SP)</a:t>
                      </a:r>
                      <a:endParaRPr lang="en-US" sz="1500">
                        <a:effectLst/>
                        <a:latin typeface="+mn-lt"/>
                        <a:ea typeface="Calibri"/>
                        <a:cs typeface="Times New Roman"/>
                      </a:endParaRPr>
                    </a:p>
                  </a:txBody>
                  <a:tcPr marL="51435" marR="51435"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58%</a:t>
                      </a:r>
                      <a:endParaRPr lang="en-US" sz="1500" dirty="0">
                        <a:effectLst/>
                        <a:latin typeface="+mn-lt"/>
                        <a:ea typeface="Calibri"/>
                        <a:cs typeface="Times New Roman"/>
                      </a:endParaRPr>
                    </a:p>
                  </a:txBody>
                  <a:tcPr marL="51435" marR="51435" marT="0" marB="0" anchor="b"/>
                </a:tc>
                <a:extLst>
                  <a:ext uri="{0D108BD9-81ED-4DB2-BD59-A6C34878D82A}">
                    <a16:rowId xmlns:a16="http://schemas.microsoft.com/office/drawing/2014/main" val="10006"/>
                  </a:ext>
                </a:extLst>
              </a:tr>
              <a:tr h="434668">
                <a:tc>
                  <a:txBody>
                    <a:bodyPr/>
                    <a:lstStyle/>
                    <a:p>
                      <a:endParaRPr lang="en-US" sz="1500" dirty="0">
                        <a:latin typeface="+mn-lt"/>
                      </a:endParaRPr>
                    </a:p>
                  </a:txBody>
                  <a:tcPr marL="68580" marR="68580" marT="34295" marB="34295"/>
                </a:tc>
                <a:tc>
                  <a:txBody>
                    <a:bodyPr/>
                    <a:lstStyle/>
                    <a:p>
                      <a:endParaRPr lang="en-US" sz="1500" dirty="0">
                        <a:latin typeface="+mn-lt"/>
                      </a:endParaRPr>
                    </a:p>
                  </a:txBody>
                  <a:tcPr marL="68580" marR="68580" marT="34295" marB="34295"/>
                </a:tc>
                <a:extLst>
                  <a:ext uri="{0D108BD9-81ED-4DB2-BD59-A6C34878D82A}">
                    <a16:rowId xmlns:a16="http://schemas.microsoft.com/office/drawing/2014/main" val="10007"/>
                  </a:ext>
                </a:extLst>
              </a:tr>
            </a:tbl>
          </a:graphicData>
        </a:graphic>
      </p:graphicFrame>
      <p:sp>
        <p:nvSpPr>
          <p:cNvPr id="73760" name="TextBox 3"/>
          <p:cNvSpPr txBox="1">
            <a:spLocks noChangeArrowheads="1"/>
          </p:cNvSpPr>
          <p:nvPr/>
        </p:nvSpPr>
        <p:spPr bwMode="auto">
          <a:xfrm>
            <a:off x="2032001" y="5461000"/>
            <a:ext cx="4984057" cy="254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1051">
                <a:solidFill>
                  <a:prstClr val="black"/>
                </a:solidFill>
              </a:rPr>
              <a:t>Brown, Stanley, Pontoski, Mahler, Chaudhury, &amp; Biggs, Unpublished data, 2014 </a:t>
            </a:r>
          </a:p>
        </p:txBody>
      </p:sp>
      <p:pic>
        <p:nvPicPr>
          <p:cNvPr id="73761" name="Picture 30" descr="Dept of Veterans Affair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8000" y="663972"/>
            <a:ext cx="891779" cy="89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21695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1625600" y="634338"/>
            <a:ext cx="6655592" cy="971551"/>
          </a:xfrm>
        </p:spPr>
        <p:txBody>
          <a:bodyPr>
            <a:normAutofit/>
          </a:bodyPr>
          <a:lstStyle/>
          <a:p>
            <a:pPr>
              <a:defRPr/>
            </a:pPr>
            <a:r>
              <a:rPr lang="en-US" altLang="en-US" sz="3200" dirty="0">
                <a:solidFill>
                  <a:schemeClr val="tx1">
                    <a:lumMod val="75000"/>
                    <a:lumOff val="25000"/>
                  </a:schemeClr>
                </a:solidFill>
              </a:rPr>
              <a:t>Safety Plan: Chart Review (n=100)</a:t>
            </a:r>
          </a:p>
        </p:txBody>
      </p:sp>
      <p:graphicFrame>
        <p:nvGraphicFramePr>
          <p:cNvPr id="6" name="Content Placeholder 5"/>
          <p:cNvGraphicFramePr>
            <a:graphicFrameLocks noGrp="1"/>
          </p:cNvGraphicFramePr>
          <p:nvPr>
            <p:ph idx="1"/>
            <p:extLst/>
          </p:nvPr>
        </p:nvGraphicFramePr>
        <p:xfrm>
          <a:off x="1713813" y="1701800"/>
          <a:ext cx="6312588" cy="3657600"/>
        </p:xfrm>
        <a:graphic>
          <a:graphicData uri="http://schemas.openxmlformats.org/drawingml/2006/table">
            <a:tbl>
              <a:tblPr firstRow="1" bandRow="1">
                <a:tableStyleId>{5C22544A-7EE6-4342-B048-85BDC9FD1C3A}</a:tableStyleId>
              </a:tblPr>
              <a:tblGrid>
                <a:gridCol w="5251293">
                  <a:extLst>
                    <a:ext uri="{9D8B030D-6E8A-4147-A177-3AD203B41FA5}">
                      <a16:colId xmlns:a16="http://schemas.microsoft.com/office/drawing/2014/main" val="20000"/>
                    </a:ext>
                  </a:extLst>
                </a:gridCol>
                <a:gridCol w="1061295">
                  <a:extLst>
                    <a:ext uri="{9D8B030D-6E8A-4147-A177-3AD203B41FA5}">
                      <a16:colId xmlns:a16="http://schemas.microsoft.com/office/drawing/2014/main" val="20001"/>
                    </a:ext>
                  </a:extLst>
                </a:gridCol>
              </a:tblGrid>
              <a:tr h="347680">
                <a:tc>
                  <a:txBody>
                    <a:bodyPr/>
                    <a:lstStyle/>
                    <a:p>
                      <a:r>
                        <a:rPr lang="en-US" sz="1500" dirty="0"/>
                        <a:t>Step 3: Social Settings</a:t>
                      </a:r>
                    </a:p>
                  </a:txBody>
                  <a:tcPr marL="68580" marR="68580" marT="34283" marB="34283"/>
                </a:tc>
                <a:tc>
                  <a:txBody>
                    <a:bodyPr/>
                    <a:lstStyle/>
                    <a:p>
                      <a:endParaRPr lang="en-US" sz="1500" dirty="0"/>
                    </a:p>
                  </a:txBody>
                  <a:tcPr marL="68580" marR="68580" marT="34283" marB="34283"/>
                </a:tc>
                <a:extLst>
                  <a:ext uri="{0D108BD9-81ED-4DB2-BD59-A6C34878D82A}">
                    <a16:rowId xmlns:a16="http://schemas.microsoft.com/office/drawing/2014/main" val="10000"/>
                  </a:ext>
                </a:extLst>
              </a:tr>
              <a:tr h="330992">
                <a:tc>
                  <a:txBody>
                    <a:bodyPr/>
                    <a:lstStyle/>
                    <a:p>
                      <a:pPr marL="0" marR="0">
                        <a:lnSpc>
                          <a:spcPct val="115000"/>
                        </a:lnSpc>
                        <a:spcBef>
                          <a:spcPts val="0"/>
                        </a:spcBef>
                        <a:spcAft>
                          <a:spcPts val="0"/>
                        </a:spcAft>
                      </a:pPr>
                      <a:r>
                        <a:rPr lang="en-US" sz="1500" dirty="0">
                          <a:solidFill>
                            <a:srgbClr val="000000"/>
                          </a:solidFill>
                          <a:effectLst/>
                          <a:latin typeface="Times New Roman"/>
                          <a:ea typeface="Times New Roman"/>
                          <a:cs typeface="Times New Roman"/>
                        </a:rPr>
                        <a:t>Library or Bookstore</a:t>
                      </a:r>
                      <a:endParaRPr lang="en-US" sz="1500" dirty="0">
                        <a:effectLst/>
                        <a:latin typeface="Calibri"/>
                        <a:ea typeface="Calibri"/>
                        <a:cs typeface="Times New Roman"/>
                      </a:endParaRPr>
                    </a:p>
                  </a:txBody>
                  <a:tcPr marL="51435" marR="51435"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17%</a:t>
                      </a:r>
                      <a:endParaRPr lang="en-US" sz="1500" dirty="0">
                        <a:effectLst/>
                        <a:latin typeface="+mn-lt"/>
                        <a:ea typeface="Calibri"/>
                        <a:cs typeface="Times New Roman"/>
                      </a:endParaRPr>
                    </a:p>
                  </a:txBody>
                  <a:tcPr marL="51435" marR="51435" marT="0" marB="0" anchor="b"/>
                </a:tc>
                <a:extLst>
                  <a:ext uri="{0D108BD9-81ED-4DB2-BD59-A6C34878D82A}">
                    <a16:rowId xmlns:a16="http://schemas.microsoft.com/office/drawing/2014/main" val="10001"/>
                  </a:ext>
                </a:extLst>
              </a:tr>
              <a:tr h="330992">
                <a:tc>
                  <a:txBody>
                    <a:bodyPr/>
                    <a:lstStyle/>
                    <a:p>
                      <a:pPr marL="0" marR="0">
                        <a:lnSpc>
                          <a:spcPct val="115000"/>
                        </a:lnSpc>
                        <a:spcBef>
                          <a:spcPts val="0"/>
                        </a:spcBef>
                        <a:spcAft>
                          <a:spcPts val="0"/>
                        </a:spcAft>
                      </a:pPr>
                      <a:r>
                        <a:rPr lang="en-US" sz="1500" dirty="0">
                          <a:solidFill>
                            <a:srgbClr val="000000"/>
                          </a:solidFill>
                          <a:effectLst/>
                          <a:latin typeface="Times New Roman"/>
                          <a:ea typeface="Times New Roman"/>
                          <a:cs typeface="Times New Roman"/>
                        </a:rPr>
                        <a:t>Outdoors (park, city streets, etc.)</a:t>
                      </a:r>
                      <a:endParaRPr lang="en-US" sz="1500" dirty="0">
                        <a:effectLst/>
                        <a:latin typeface="Calibri"/>
                        <a:ea typeface="Calibri"/>
                        <a:cs typeface="Times New Roman"/>
                      </a:endParaRPr>
                    </a:p>
                  </a:txBody>
                  <a:tcPr marL="51435" marR="51435"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15%</a:t>
                      </a:r>
                      <a:endParaRPr lang="en-US" sz="1500" dirty="0">
                        <a:effectLst/>
                        <a:latin typeface="+mn-lt"/>
                        <a:ea typeface="Calibri"/>
                        <a:cs typeface="Times New Roman"/>
                      </a:endParaRPr>
                    </a:p>
                  </a:txBody>
                  <a:tcPr marL="51435" marR="51435" marT="0" marB="0" anchor="b"/>
                </a:tc>
                <a:extLst>
                  <a:ext uri="{0D108BD9-81ED-4DB2-BD59-A6C34878D82A}">
                    <a16:rowId xmlns:a16="http://schemas.microsoft.com/office/drawing/2014/main" val="10002"/>
                  </a:ext>
                </a:extLst>
              </a:tr>
              <a:tr h="330992">
                <a:tc>
                  <a:txBody>
                    <a:bodyPr/>
                    <a:lstStyle/>
                    <a:p>
                      <a:pPr marL="0" marR="0">
                        <a:lnSpc>
                          <a:spcPct val="115000"/>
                        </a:lnSpc>
                        <a:spcBef>
                          <a:spcPts val="0"/>
                        </a:spcBef>
                        <a:spcAft>
                          <a:spcPts val="0"/>
                        </a:spcAft>
                      </a:pPr>
                      <a:r>
                        <a:rPr lang="en-US" sz="1500" dirty="0">
                          <a:solidFill>
                            <a:srgbClr val="000000"/>
                          </a:solidFill>
                          <a:effectLst/>
                          <a:latin typeface="Times New Roman"/>
                          <a:ea typeface="Times New Roman"/>
                          <a:cs typeface="Times New Roman"/>
                        </a:rPr>
                        <a:t>Place of Worship or Community Center</a:t>
                      </a:r>
                      <a:endParaRPr lang="en-US" sz="1500" dirty="0">
                        <a:effectLst/>
                        <a:latin typeface="Calibri"/>
                        <a:ea typeface="Calibri"/>
                        <a:cs typeface="Times New Roman"/>
                      </a:endParaRPr>
                    </a:p>
                  </a:txBody>
                  <a:tcPr marL="51435" marR="51435"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12%</a:t>
                      </a:r>
                      <a:endParaRPr lang="en-US" sz="1500" dirty="0">
                        <a:effectLst/>
                        <a:latin typeface="+mn-lt"/>
                        <a:ea typeface="Calibri"/>
                        <a:cs typeface="Times New Roman"/>
                      </a:endParaRPr>
                    </a:p>
                  </a:txBody>
                  <a:tcPr marL="51435" marR="51435" marT="0" marB="0" anchor="b"/>
                </a:tc>
                <a:extLst>
                  <a:ext uri="{0D108BD9-81ED-4DB2-BD59-A6C34878D82A}">
                    <a16:rowId xmlns:a16="http://schemas.microsoft.com/office/drawing/2014/main" val="10003"/>
                  </a:ext>
                </a:extLst>
              </a:tr>
              <a:tr h="330992">
                <a:tc>
                  <a:txBody>
                    <a:bodyPr/>
                    <a:lstStyle/>
                    <a:p>
                      <a:pPr marL="0" marR="0">
                        <a:lnSpc>
                          <a:spcPct val="115000"/>
                        </a:lnSpc>
                        <a:spcBef>
                          <a:spcPts val="0"/>
                        </a:spcBef>
                        <a:spcAft>
                          <a:spcPts val="0"/>
                        </a:spcAft>
                      </a:pPr>
                      <a:r>
                        <a:rPr lang="en-US" sz="1500" dirty="0">
                          <a:solidFill>
                            <a:srgbClr val="000000"/>
                          </a:solidFill>
                          <a:effectLst/>
                          <a:latin typeface="Times New Roman"/>
                          <a:ea typeface="Times New Roman"/>
                          <a:cs typeface="Times New Roman"/>
                        </a:rPr>
                        <a:t>Theater</a:t>
                      </a:r>
                      <a:endParaRPr lang="en-US" sz="1500" dirty="0">
                        <a:effectLst/>
                        <a:latin typeface="Calibri"/>
                        <a:ea typeface="Calibri"/>
                        <a:cs typeface="Times New Roman"/>
                      </a:endParaRPr>
                    </a:p>
                  </a:txBody>
                  <a:tcPr marL="51435" marR="51435"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10%</a:t>
                      </a:r>
                      <a:endParaRPr lang="en-US" sz="1500" dirty="0">
                        <a:effectLst/>
                        <a:latin typeface="+mn-lt"/>
                        <a:ea typeface="Calibri"/>
                        <a:cs typeface="Times New Roman"/>
                      </a:endParaRPr>
                    </a:p>
                  </a:txBody>
                  <a:tcPr marL="51435" marR="51435" marT="0" marB="0" anchor="b"/>
                </a:tc>
                <a:extLst>
                  <a:ext uri="{0D108BD9-81ED-4DB2-BD59-A6C34878D82A}">
                    <a16:rowId xmlns:a16="http://schemas.microsoft.com/office/drawing/2014/main" val="10004"/>
                  </a:ext>
                </a:extLst>
              </a:tr>
              <a:tr h="330992">
                <a:tc>
                  <a:txBody>
                    <a:bodyPr/>
                    <a:lstStyle/>
                    <a:p>
                      <a:pPr marL="0" marR="0">
                        <a:lnSpc>
                          <a:spcPct val="115000"/>
                        </a:lnSpc>
                        <a:spcBef>
                          <a:spcPts val="0"/>
                        </a:spcBef>
                        <a:spcAft>
                          <a:spcPts val="0"/>
                        </a:spcAft>
                      </a:pPr>
                      <a:r>
                        <a:rPr lang="en-US" sz="1500">
                          <a:solidFill>
                            <a:srgbClr val="000000"/>
                          </a:solidFill>
                          <a:effectLst/>
                          <a:latin typeface="Times New Roman"/>
                          <a:ea typeface="Times New Roman"/>
                          <a:cs typeface="Times New Roman"/>
                        </a:rPr>
                        <a:t>Shopping at a Store or Mall</a:t>
                      </a:r>
                      <a:endParaRPr lang="en-US" sz="1500">
                        <a:effectLst/>
                        <a:latin typeface="Calibri"/>
                        <a:ea typeface="Calibri"/>
                        <a:cs typeface="Times New Roman"/>
                      </a:endParaRPr>
                    </a:p>
                  </a:txBody>
                  <a:tcPr marL="51435" marR="51435"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9%</a:t>
                      </a:r>
                      <a:endParaRPr lang="en-US" sz="1500" dirty="0">
                        <a:effectLst/>
                        <a:latin typeface="+mn-lt"/>
                        <a:ea typeface="Calibri"/>
                        <a:cs typeface="Times New Roman"/>
                      </a:endParaRPr>
                    </a:p>
                  </a:txBody>
                  <a:tcPr marL="51435" marR="51435" marT="0" marB="0" anchor="b"/>
                </a:tc>
                <a:extLst>
                  <a:ext uri="{0D108BD9-81ED-4DB2-BD59-A6C34878D82A}">
                    <a16:rowId xmlns:a16="http://schemas.microsoft.com/office/drawing/2014/main" val="10005"/>
                  </a:ext>
                </a:extLst>
              </a:tr>
              <a:tr h="330992">
                <a:tc>
                  <a:txBody>
                    <a:bodyPr/>
                    <a:lstStyle/>
                    <a:p>
                      <a:pPr marL="0" marR="0">
                        <a:lnSpc>
                          <a:spcPct val="115000"/>
                        </a:lnSpc>
                        <a:spcBef>
                          <a:spcPts val="0"/>
                        </a:spcBef>
                        <a:spcAft>
                          <a:spcPts val="0"/>
                        </a:spcAft>
                      </a:pPr>
                      <a:r>
                        <a:rPr lang="en-US" sz="1500">
                          <a:solidFill>
                            <a:srgbClr val="000000"/>
                          </a:solidFill>
                          <a:effectLst/>
                          <a:latin typeface="Times New Roman"/>
                          <a:ea typeface="Times New Roman"/>
                          <a:cs typeface="Times New Roman"/>
                        </a:rPr>
                        <a:t>Restaurant or Coffee Shop</a:t>
                      </a:r>
                      <a:endParaRPr lang="en-US" sz="1500">
                        <a:effectLst/>
                        <a:latin typeface="Calibri"/>
                        <a:ea typeface="Calibri"/>
                        <a:cs typeface="Times New Roman"/>
                      </a:endParaRPr>
                    </a:p>
                  </a:txBody>
                  <a:tcPr marL="51435" marR="51435"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9%</a:t>
                      </a:r>
                      <a:endParaRPr lang="en-US" sz="1500" dirty="0">
                        <a:effectLst/>
                        <a:latin typeface="+mn-lt"/>
                        <a:ea typeface="Calibri"/>
                        <a:cs typeface="Times New Roman"/>
                      </a:endParaRPr>
                    </a:p>
                  </a:txBody>
                  <a:tcPr marL="51435" marR="51435" marT="0" marB="0" anchor="b"/>
                </a:tc>
                <a:extLst>
                  <a:ext uri="{0D108BD9-81ED-4DB2-BD59-A6C34878D82A}">
                    <a16:rowId xmlns:a16="http://schemas.microsoft.com/office/drawing/2014/main" val="10006"/>
                  </a:ext>
                </a:extLst>
              </a:tr>
              <a:tr h="330992">
                <a:tc>
                  <a:txBody>
                    <a:bodyPr/>
                    <a:lstStyle/>
                    <a:p>
                      <a:pPr marL="0" marR="0">
                        <a:lnSpc>
                          <a:spcPct val="115000"/>
                        </a:lnSpc>
                        <a:spcBef>
                          <a:spcPts val="0"/>
                        </a:spcBef>
                        <a:spcAft>
                          <a:spcPts val="0"/>
                        </a:spcAft>
                      </a:pPr>
                      <a:r>
                        <a:rPr lang="en-US" sz="1500">
                          <a:solidFill>
                            <a:srgbClr val="000000"/>
                          </a:solidFill>
                          <a:effectLst/>
                          <a:latin typeface="Times New Roman"/>
                          <a:ea typeface="Times New Roman"/>
                          <a:cs typeface="Times New Roman"/>
                        </a:rPr>
                        <a:t>Someone Else's Home</a:t>
                      </a:r>
                      <a:endParaRPr lang="en-US" sz="1500">
                        <a:effectLst/>
                        <a:latin typeface="Calibri"/>
                        <a:ea typeface="Calibri"/>
                        <a:cs typeface="Times New Roman"/>
                      </a:endParaRPr>
                    </a:p>
                  </a:txBody>
                  <a:tcPr marL="51435" marR="51435"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9%</a:t>
                      </a:r>
                      <a:endParaRPr lang="en-US" sz="1500" dirty="0">
                        <a:effectLst/>
                        <a:latin typeface="+mn-lt"/>
                        <a:ea typeface="Calibri"/>
                        <a:cs typeface="Times New Roman"/>
                      </a:endParaRPr>
                    </a:p>
                  </a:txBody>
                  <a:tcPr marL="51435" marR="51435" marT="0" marB="0" anchor="b"/>
                </a:tc>
                <a:extLst>
                  <a:ext uri="{0D108BD9-81ED-4DB2-BD59-A6C34878D82A}">
                    <a16:rowId xmlns:a16="http://schemas.microsoft.com/office/drawing/2014/main" val="10007"/>
                  </a:ext>
                </a:extLst>
              </a:tr>
              <a:tr h="330992">
                <a:tc>
                  <a:txBody>
                    <a:bodyPr/>
                    <a:lstStyle/>
                    <a:p>
                      <a:pPr marL="0" marR="0">
                        <a:lnSpc>
                          <a:spcPct val="115000"/>
                        </a:lnSpc>
                        <a:spcBef>
                          <a:spcPts val="0"/>
                        </a:spcBef>
                        <a:spcAft>
                          <a:spcPts val="0"/>
                        </a:spcAft>
                      </a:pPr>
                      <a:r>
                        <a:rPr lang="en-US" sz="1500">
                          <a:solidFill>
                            <a:srgbClr val="000000"/>
                          </a:solidFill>
                          <a:effectLst/>
                          <a:latin typeface="Times New Roman"/>
                          <a:ea typeface="Times New Roman"/>
                          <a:cs typeface="Times New Roman"/>
                        </a:rPr>
                        <a:t>Go to the Gym</a:t>
                      </a:r>
                      <a:endParaRPr lang="en-US" sz="1500">
                        <a:effectLst/>
                        <a:latin typeface="Calibri"/>
                        <a:ea typeface="Calibri"/>
                        <a:cs typeface="Times New Roman"/>
                      </a:endParaRPr>
                    </a:p>
                  </a:txBody>
                  <a:tcPr marL="51435" marR="51435"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8%</a:t>
                      </a:r>
                      <a:endParaRPr lang="en-US" sz="1500" dirty="0">
                        <a:effectLst/>
                        <a:latin typeface="+mn-lt"/>
                        <a:ea typeface="Calibri"/>
                        <a:cs typeface="Times New Roman"/>
                      </a:endParaRPr>
                    </a:p>
                  </a:txBody>
                  <a:tcPr marL="51435" marR="51435" marT="0" marB="0" anchor="b"/>
                </a:tc>
                <a:extLst>
                  <a:ext uri="{0D108BD9-81ED-4DB2-BD59-A6C34878D82A}">
                    <a16:rowId xmlns:a16="http://schemas.microsoft.com/office/drawing/2014/main" val="10008"/>
                  </a:ext>
                </a:extLst>
              </a:tr>
              <a:tr h="330992">
                <a:tc>
                  <a:txBody>
                    <a:bodyPr/>
                    <a:lstStyle/>
                    <a:p>
                      <a:pPr marL="0" marR="0">
                        <a:lnSpc>
                          <a:spcPct val="115000"/>
                        </a:lnSpc>
                        <a:spcBef>
                          <a:spcPts val="0"/>
                        </a:spcBef>
                        <a:spcAft>
                          <a:spcPts val="0"/>
                        </a:spcAft>
                      </a:pPr>
                      <a:r>
                        <a:rPr lang="en-US" sz="1500">
                          <a:solidFill>
                            <a:srgbClr val="000000"/>
                          </a:solidFill>
                          <a:effectLst/>
                          <a:latin typeface="Times New Roman"/>
                          <a:ea typeface="Times New Roman"/>
                          <a:cs typeface="Times New Roman"/>
                        </a:rPr>
                        <a:t>NA/AA Meeting or Support Group</a:t>
                      </a:r>
                      <a:endParaRPr lang="en-US" sz="1500">
                        <a:effectLst/>
                        <a:latin typeface="Calibri"/>
                        <a:ea typeface="Calibri"/>
                        <a:cs typeface="Times New Roman"/>
                      </a:endParaRPr>
                    </a:p>
                  </a:txBody>
                  <a:tcPr marL="51435" marR="51435"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8%</a:t>
                      </a:r>
                      <a:endParaRPr lang="en-US" sz="1500" dirty="0">
                        <a:effectLst/>
                        <a:latin typeface="+mn-lt"/>
                        <a:ea typeface="Calibri"/>
                        <a:cs typeface="Times New Roman"/>
                      </a:endParaRPr>
                    </a:p>
                  </a:txBody>
                  <a:tcPr marL="51435" marR="51435" marT="0" marB="0" anchor="b"/>
                </a:tc>
                <a:extLst>
                  <a:ext uri="{0D108BD9-81ED-4DB2-BD59-A6C34878D82A}">
                    <a16:rowId xmlns:a16="http://schemas.microsoft.com/office/drawing/2014/main" val="10009"/>
                  </a:ext>
                </a:extLst>
              </a:tr>
              <a:tr h="330992">
                <a:tc>
                  <a:txBody>
                    <a:bodyPr/>
                    <a:lstStyle/>
                    <a:p>
                      <a:pPr marL="0" marR="0">
                        <a:lnSpc>
                          <a:spcPct val="115000"/>
                        </a:lnSpc>
                        <a:spcBef>
                          <a:spcPts val="0"/>
                        </a:spcBef>
                        <a:spcAft>
                          <a:spcPts val="0"/>
                        </a:spcAft>
                      </a:pPr>
                      <a:r>
                        <a:rPr lang="en-US" sz="1500" dirty="0">
                          <a:solidFill>
                            <a:srgbClr val="000000"/>
                          </a:solidFill>
                          <a:effectLst/>
                          <a:latin typeface="Times New Roman"/>
                          <a:ea typeface="Times New Roman"/>
                          <a:cs typeface="Times New Roman"/>
                        </a:rPr>
                        <a:t>Other</a:t>
                      </a:r>
                      <a:endParaRPr lang="en-US" sz="1500" dirty="0">
                        <a:effectLst/>
                        <a:latin typeface="Calibri"/>
                        <a:ea typeface="Calibri"/>
                        <a:cs typeface="Times New Roman"/>
                      </a:endParaRPr>
                    </a:p>
                  </a:txBody>
                  <a:tcPr marL="51435" marR="51435" marT="0" marB="0" anchor="b"/>
                </a:tc>
                <a:tc>
                  <a:txBody>
                    <a:bodyPr/>
                    <a:lstStyle/>
                    <a:p>
                      <a:pPr marL="0" marR="0" algn="r">
                        <a:lnSpc>
                          <a:spcPct val="115000"/>
                        </a:lnSpc>
                        <a:spcBef>
                          <a:spcPts val="0"/>
                        </a:spcBef>
                        <a:spcAft>
                          <a:spcPts val="0"/>
                        </a:spcAft>
                      </a:pPr>
                      <a:r>
                        <a:rPr lang="en-US" sz="1500" dirty="0">
                          <a:solidFill>
                            <a:srgbClr val="000000"/>
                          </a:solidFill>
                          <a:effectLst/>
                          <a:latin typeface="+mn-lt"/>
                          <a:ea typeface="Times New Roman"/>
                          <a:cs typeface="Times New Roman"/>
                        </a:rPr>
                        <a:t>7%</a:t>
                      </a:r>
                      <a:endParaRPr lang="en-US" sz="1500" dirty="0">
                        <a:effectLst/>
                        <a:latin typeface="+mn-lt"/>
                        <a:ea typeface="Calibri"/>
                        <a:cs typeface="Times New Roman"/>
                      </a:endParaRPr>
                    </a:p>
                  </a:txBody>
                  <a:tcPr marL="51435" marR="51435" marT="0" marB="0" anchor="b"/>
                </a:tc>
                <a:extLst>
                  <a:ext uri="{0D108BD9-81ED-4DB2-BD59-A6C34878D82A}">
                    <a16:rowId xmlns:a16="http://schemas.microsoft.com/office/drawing/2014/main" val="10010"/>
                  </a:ext>
                </a:extLst>
              </a:tr>
            </a:tbl>
          </a:graphicData>
        </a:graphic>
      </p:graphicFrame>
      <p:sp>
        <p:nvSpPr>
          <p:cNvPr id="74793" name="TextBox 3"/>
          <p:cNvSpPr txBox="1">
            <a:spLocks noChangeArrowheads="1"/>
          </p:cNvSpPr>
          <p:nvPr/>
        </p:nvSpPr>
        <p:spPr bwMode="auto">
          <a:xfrm>
            <a:off x="1726408" y="5657851"/>
            <a:ext cx="4984057" cy="254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1051">
                <a:solidFill>
                  <a:prstClr val="black"/>
                </a:solidFill>
              </a:rPr>
              <a:t>Brown, Stanley, Pontoski, Mahler, Chaudhury, &amp; Biggs, Unpublished data, 2014 </a:t>
            </a:r>
          </a:p>
        </p:txBody>
      </p:sp>
      <p:pic>
        <p:nvPicPr>
          <p:cNvPr id="74794" name="Picture 30" descr="Dept of Veterans Affair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8000" y="714109"/>
            <a:ext cx="891779" cy="89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84194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a:xfrm>
            <a:off x="508000" y="533400"/>
            <a:ext cx="8229600" cy="857251"/>
          </a:xfrm>
        </p:spPr>
        <p:txBody>
          <a:bodyPr>
            <a:noAutofit/>
          </a:bodyPr>
          <a:lstStyle/>
          <a:p>
            <a:pPr>
              <a:defRPr/>
            </a:pPr>
            <a:r>
              <a:rPr lang="en-US" sz="2800" dirty="0">
                <a:solidFill>
                  <a:schemeClr val="tx1">
                    <a:lumMod val="75000"/>
                    <a:lumOff val="25000"/>
                  </a:schemeClr>
                </a:solidFill>
              </a:rPr>
              <a:t>Step 4: Seeking Help with Suicidal Feelings: Contacting Family Members or Friends</a:t>
            </a:r>
          </a:p>
        </p:txBody>
      </p:sp>
      <p:sp>
        <p:nvSpPr>
          <p:cNvPr id="60419" name="Rectangle 3"/>
          <p:cNvSpPr>
            <a:spLocks noGrp="1" noChangeArrowheads="1"/>
          </p:cNvSpPr>
          <p:nvPr>
            <p:ph idx="1"/>
          </p:nvPr>
        </p:nvSpPr>
        <p:spPr>
          <a:xfrm>
            <a:off x="508000" y="1600200"/>
            <a:ext cx="8229600" cy="3860800"/>
          </a:xfrm>
          <a:extLst/>
        </p:spPr>
        <p:txBody>
          <a:bodyPr rtlCol="0">
            <a:noAutofit/>
          </a:bodyPr>
          <a:lstStyle/>
          <a:p>
            <a:pPr marL="68578" indent="-68578">
              <a:defRPr/>
            </a:pPr>
            <a:r>
              <a:rPr lang="en-US" altLang="en-US" sz="2400" dirty="0">
                <a:solidFill>
                  <a:schemeClr val="tx1">
                    <a:lumMod val="75000"/>
                    <a:lumOff val="25000"/>
                  </a:schemeClr>
                </a:solidFill>
              </a:rPr>
              <a:t>Coach individuals to use Step 4 if Step 3 </a:t>
            </a:r>
            <a:r>
              <a:rPr lang="en-US" altLang="en-US" sz="2400" dirty="0">
                <a:solidFill>
                  <a:schemeClr val="accent1">
                    <a:lumMod val="75000"/>
                  </a:schemeClr>
                </a:solidFill>
              </a:rPr>
              <a:t>does not resolve the crisis</a:t>
            </a:r>
            <a:r>
              <a:rPr lang="en-US" altLang="en-US" sz="2400" dirty="0">
                <a:solidFill>
                  <a:schemeClr val="tx1">
                    <a:lumMod val="75000"/>
                    <a:lumOff val="25000"/>
                  </a:schemeClr>
                </a:solidFill>
              </a:rPr>
              <a:t> or lower risk.</a:t>
            </a:r>
          </a:p>
          <a:p>
            <a:pPr marL="68578" indent="-68578">
              <a:defRPr/>
            </a:pPr>
            <a:r>
              <a:rPr lang="en-US" altLang="en-US" sz="2400" dirty="0">
                <a:solidFill>
                  <a:schemeClr val="tx1">
                    <a:lumMod val="75000"/>
                    <a:lumOff val="25000"/>
                  </a:schemeClr>
                </a:solidFill>
              </a:rPr>
              <a:t>Rationale: Help individuals to rely on their natural environment </a:t>
            </a:r>
          </a:p>
          <a:p>
            <a:pPr marL="0" indent="0">
              <a:buNone/>
              <a:defRPr/>
            </a:pPr>
            <a:endParaRPr lang="en-US" altLang="ja-JP" sz="2400" dirty="0">
              <a:solidFill>
                <a:schemeClr val="tx1">
                  <a:lumMod val="75000"/>
                  <a:lumOff val="25000"/>
                </a:schemeClr>
              </a:solidFill>
            </a:endParaRPr>
          </a:p>
          <a:p>
            <a:pPr marL="0" indent="0">
              <a:buNone/>
              <a:defRPr/>
            </a:pPr>
            <a:r>
              <a:rPr lang="ja-JP" altLang="en-US" sz="2400" b="1" dirty="0">
                <a:solidFill>
                  <a:schemeClr val="tx1">
                    <a:lumMod val="75000"/>
                    <a:lumOff val="25000"/>
                  </a:schemeClr>
                </a:solidFill>
              </a:rPr>
              <a:t>“</a:t>
            </a:r>
            <a:r>
              <a:rPr lang="en-US" altLang="ja-JP" sz="2400" b="1" dirty="0">
                <a:solidFill>
                  <a:schemeClr val="tx1">
                    <a:lumMod val="75000"/>
                    <a:lumOff val="25000"/>
                  </a:schemeClr>
                </a:solidFill>
              </a:rPr>
              <a:t>How likely would you be willing to contact these individuals?</a:t>
            </a:r>
            <a:r>
              <a:rPr lang="ja-JP" altLang="en-US" sz="2400" b="1" dirty="0">
                <a:solidFill>
                  <a:schemeClr val="tx1">
                    <a:lumMod val="75000"/>
                    <a:lumOff val="25000"/>
                  </a:schemeClr>
                </a:solidFill>
              </a:rPr>
              <a:t>”</a:t>
            </a:r>
            <a:endParaRPr lang="en-US" altLang="ja-JP" sz="2400" b="1" dirty="0">
              <a:solidFill>
                <a:schemeClr val="tx1">
                  <a:lumMod val="75000"/>
                  <a:lumOff val="25000"/>
                </a:schemeClr>
              </a:solidFill>
            </a:endParaRPr>
          </a:p>
          <a:p>
            <a:pPr marL="0" indent="0">
              <a:buNone/>
              <a:defRPr/>
            </a:pPr>
            <a:endParaRPr lang="en-US" altLang="ja-JP" sz="2400" dirty="0">
              <a:solidFill>
                <a:schemeClr val="tx1">
                  <a:lumMod val="75000"/>
                  <a:lumOff val="25000"/>
                </a:schemeClr>
              </a:solidFill>
            </a:endParaRPr>
          </a:p>
          <a:p>
            <a:pPr marL="68578" indent="-68578">
              <a:defRPr/>
            </a:pPr>
            <a:r>
              <a:rPr lang="en-US" altLang="en-US" sz="2400" dirty="0">
                <a:solidFill>
                  <a:schemeClr val="tx1">
                    <a:lumMod val="75000"/>
                    <a:lumOff val="25000"/>
                  </a:schemeClr>
                </a:solidFill>
              </a:rPr>
              <a:t>Identify potential obstacles and problem solve ways to overcome them.</a:t>
            </a:r>
          </a:p>
          <a:p>
            <a:pPr marL="68578" indent="-68578">
              <a:defRPr/>
            </a:pPr>
            <a:r>
              <a:rPr lang="en-US" altLang="en-US" sz="2400" dirty="0">
                <a:solidFill>
                  <a:schemeClr val="tx1">
                    <a:lumMod val="75000"/>
                    <a:lumOff val="25000"/>
                  </a:schemeClr>
                </a:solidFill>
              </a:rPr>
              <a:t>Encourage that they share their safety plan with family members on the list so they are prepared.</a:t>
            </a:r>
          </a:p>
        </p:txBody>
      </p:sp>
    </p:spTree>
    <p:extLst>
      <p:ext uri="{BB962C8B-B14F-4D97-AF65-F5344CB8AC3E}">
        <p14:creationId xmlns:p14="http://schemas.microsoft.com/office/powerpoint/2010/main" val="236846038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a:xfrm>
            <a:off x="508000" y="889000"/>
            <a:ext cx="8229600" cy="857251"/>
          </a:xfrm>
        </p:spPr>
        <p:txBody>
          <a:bodyPr>
            <a:normAutofit fontScale="90000"/>
          </a:bodyPr>
          <a:lstStyle/>
          <a:p>
            <a:pPr>
              <a:defRPr/>
            </a:pPr>
            <a:r>
              <a:rPr lang="en-US" dirty="0">
                <a:solidFill>
                  <a:schemeClr val="tx1">
                    <a:lumMod val="75000"/>
                    <a:lumOff val="25000"/>
                  </a:schemeClr>
                </a:solidFill>
              </a:rPr>
              <a:t>Step 5: Contacting Professionals and Agencies </a:t>
            </a:r>
          </a:p>
        </p:txBody>
      </p:sp>
      <p:sp>
        <p:nvSpPr>
          <p:cNvPr id="434179" name="Rectangle 3"/>
          <p:cNvSpPr>
            <a:spLocks noGrp="1" noChangeArrowheads="1"/>
          </p:cNvSpPr>
          <p:nvPr>
            <p:ph idx="1"/>
          </p:nvPr>
        </p:nvSpPr>
        <p:spPr>
          <a:xfrm>
            <a:off x="711200" y="2108200"/>
            <a:ext cx="7721600" cy="3556000"/>
          </a:xfrm>
        </p:spPr>
        <p:txBody>
          <a:bodyPr rtlCol="0">
            <a:normAutofit lnSpcReduction="10000"/>
          </a:bodyPr>
          <a:lstStyle/>
          <a:p>
            <a:pPr>
              <a:defRPr/>
            </a:pPr>
            <a:r>
              <a:rPr lang="en-US" sz="2700" dirty="0">
                <a:solidFill>
                  <a:schemeClr val="tx1">
                    <a:lumMod val="75000"/>
                    <a:lumOff val="25000"/>
                  </a:schemeClr>
                </a:solidFill>
              </a:rPr>
              <a:t>Coach individuals to use Step 5 if Step 4 </a:t>
            </a:r>
            <a:r>
              <a:rPr lang="en-US" sz="2700" dirty="0">
                <a:solidFill>
                  <a:schemeClr val="accent1">
                    <a:lumMod val="75000"/>
                  </a:schemeClr>
                </a:solidFill>
              </a:rPr>
              <a:t>does not resolve the crisis </a:t>
            </a:r>
            <a:r>
              <a:rPr lang="en-US" sz="2700" dirty="0">
                <a:solidFill>
                  <a:schemeClr val="tx1">
                    <a:lumMod val="75000"/>
                    <a:lumOff val="25000"/>
                  </a:schemeClr>
                </a:solidFill>
              </a:rPr>
              <a:t>or lower risk.</a:t>
            </a:r>
          </a:p>
          <a:p>
            <a:pPr marL="0" indent="0">
              <a:buNone/>
              <a:defRPr/>
            </a:pPr>
            <a:endParaRPr lang="en-US" altLang="ja-JP" sz="2700" dirty="0">
              <a:solidFill>
                <a:schemeClr val="tx1">
                  <a:lumMod val="75000"/>
                  <a:lumOff val="25000"/>
                </a:schemeClr>
              </a:solidFill>
            </a:endParaRPr>
          </a:p>
          <a:p>
            <a:pPr marL="0" indent="0">
              <a:buNone/>
              <a:defRPr/>
            </a:pPr>
            <a:r>
              <a:rPr lang="ja-JP" altLang="en-US" sz="2700" dirty="0">
                <a:solidFill>
                  <a:schemeClr val="tx1">
                    <a:lumMod val="75000"/>
                    <a:lumOff val="25000"/>
                  </a:schemeClr>
                </a:solidFill>
              </a:rPr>
              <a:t>“</a:t>
            </a:r>
            <a:r>
              <a:rPr lang="en-US" altLang="ja-JP" sz="2700" dirty="0">
                <a:solidFill>
                  <a:schemeClr val="tx1">
                    <a:lumMod val="75000"/>
                    <a:lumOff val="25000"/>
                  </a:schemeClr>
                </a:solidFill>
              </a:rPr>
              <a:t>Which clinicians (if any) should be on your safety plan?</a:t>
            </a:r>
            <a:r>
              <a:rPr lang="ja-JP" altLang="en-US" sz="2700" dirty="0">
                <a:solidFill>
                  <a:schemeClr val="tx1">
                    <a:lumMod val="75000"/>
                    <a:lumOff val="25000"/>
                  </a:schemeClr>
                </a:solidFill>
              </a:rPr>
              <a:t>”</a:t>
            </a:r>
            <a:endParaRPr lang="en-US" altLang="ja-JP" sz="2700" dirty="0">
              <a:solidFill>
                <a:schemeClr val="tx1">
                  <a:lumMod val="75000"/>
                  <a:lumOff val="25000"/>
                </a:schemeClr>
              </a:solidFill>
            </a:endParaRPr>
          </a:p>
          <a:p>
            <a:pPr marL="0" indent="0">
              <a:buNone/>
              <a:defRPr/>
            </a:pPr>
            <a:endParaRPr lang="en-US" altLang="ja-JP" sz="2700" dirty="0">
              <a:solidFill>
                <a:schemeClr val="tx1">
                  <a:lumMod val="75000"/>
                  <a:lumOff val="25000"/>
                </a:schemeClr>
              </a:solidFill>
            </a:endParaRPr>
          </a:p>
          <a:p>
            <a:pPr>
              <a:defRPr/>
            </a:pPr>
            <a:r>
              <a:rPr lang="en-US" sz="2700" dirty="0">
                <a:solidFill>
                  <a:schemeClr val="tx1">
                    <a:lumMod val="75000"/>
                    <a:lumOff val="25000"/>
                  </a:schemeClr>
                </a:solidFill>
              </a:rPr>
              <a:t>Identify potential obstacles and develop ways to overcome them.</a:t>
            </a:r>
          </a:p>
          <a:p>
            <a:pPr marL="68578" indent="-68578">
              <a:defRPr/>
            </a:pPr>
            <a:endParaRPr lang="en-US" sz="2475" dirty="0">
              <a:solidFill>
                <a:schemeClr val="tx1">
                  <a:lumMod val="75000"/>
                  <a:lumOff val="25000"/>
                </a:schemeClr>
              </a:solidFill>
            </a:endParaRPr>
          </a:p>
        </p:txBody>
      </p:sp>
    </p:spTree>
    <p:extLst>
      <p:ext uri="{BB962C8B-B14F-4D97-AF65-F5344CB8AC3E}">
        <p14:creationId xmlns:p14="http://schemas.microsoft.com/office/powerpoint/2010/main" val="244545911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609600" y="889000"/>
            <a:ext cx="8229600" cy="857251"/>
          </a:xfrm>
        </p:spPr>
        <p:txBody>
          <a:bodyPr>
            <a:normAutofit fontScale="90000"/>
          </a:bodyPr>
          <a:lstStyle/>
          <a:p>
            <a:pPr>
              <a:defRPr/>
            </a:pPr>
            <a:r>
              <a:rPr lang="en-US" dirty="0">
                <a:solidFill>
                  <a:schemeClr val="tx1">
                    <a:lumMod val="75000"/>
                    <a:lumOff val="25000"/>
                  </a:schemeClr>
                </a:solidFill>
              </a:rPr>
              <a:t>Step 5: Contacting Professionals and Agencies </a:t>
            </a:r>
          </a:p>
        </p:txBody>
      </p:sp>
      <p:sp>
        <p:nvSpPr>
          <p:cNvPr id="436227" name="Rectangle 3"/>
          <p:cNvSpPr>
            <a:spLocks noGrp="1" noChangeArrowheads="1"/>
          </p:cNvSpPr>
          <p:nvPr>
            <p:ph idx="1"/>
          </p:nvPr>
        </p:nvSpPr>
        <p:spPr>
          <a:xfrm>
            <a:off x="609600" y="2108201"/>
            <a:ext cx="7772400" cy="3575844"/>
          </a:xfrm>
        </p:spPr>
        <p:txBody>
          <a:bodyPr rtlCol="0">
            <a:normAutofit/>
          </a:bodyPr>
          <a:lstStyle/>
          <a:p>
            <a:pPr>
              <a:defRPr/>
            </a:pPr>
            <a:r>
              <a:rPr lang="en-US" sz="2800" dirty="0">
                <a:solidFill>
                  <a:schemeClr val="tx1">
                    <a:lumMod val="75000"/>
                    <a:lumOff val="25000"/>
                  </a:schemeClr>
                </a:solidFill>
              </a:rPr>
              <a:t>List names, numbers and/or locations of:</a:t>
            </a:r>
          </a:p>
          <a:p>
            <a:pPr marL="931902" lvl="2" indent="-380990">
              <a:defRPr/>
            </a:pPr>
            <a:r>
              <a:rPr lang="en-US" sz="2800" dirty="0">
                <a:solidFill>
                  <a:schemeClr val="tx1">
                    <a:lumMod val="75000"/>
                    <a:lumOff val="25000"/>
                  </a:schemeClr>
                </a:solidFill>
                <a:ea typeface="ＭＳ Ｐゴシック" charset="0"/>
              </a:rPr>
              <a:t>Clinicians </a:t>
            </a:r>
          </a:p>
          <a:p>
            <a:pPr marL="931902" lvl="2" indent="-380990">
              <a:defRPr/>
            </a:pPr>
            <a:r>
              <a:rPr lang="en-US" sz="2800" dirty="0">
                <a:solidFill>
                  <a:schemeClr val="tx1">
                    <a:lumMod val="75000"/>
                    <a:lumOff val="25000"/>
                  </a:schemeClr>
                </a:solidFill>
                <a:ea typeface="ＭＳ Ｐゴシック" charset="0"/>
              </a:rPr>
              <a:t>Local ED or other emergency services </a:t>
            </a:r>
          </a:p>
          <a:p>
            <a:pPr marL="931902" lvl="2" indent="-380990">
              <a:defRPr/>
            </a:pPr>
            <a:r>
              <a:rPr lang="en-US" sz="2800" dirty="0">
                <a:solidFill>
                  <a:schemeClr val="tx1">
                    <a:lumMod val="75000"/>
                    <a:lumOff val="25000"/>
                  </a:schemeClr>
                </a:solidFill>
                <a:ea typeface="ＭＳ Ｐゴシック" charset="0"/>
              </a:rPr>
              <a:t>Suicide Prevention Hotlines</a:t>
            </a:r>
          </a:p>
          <a:p>
            <a:pPr marL="342891" lvl="1" indent="0">
              <a:buNone/>
              <a:defRPr/>
            </a:pPr>
            <a:r>
              <a:rPr lang="en-US" dirty="0">
                <a:solidFill>
                  <a:schemeClr val="accent1">
                    <a:lumMod val="75000"/>
                  </a:schemeClr>
                </a:solidFill>
                <a:ea typeface="ＭＳ Ｐゴシック" charset="0"/>
              </a:rPr>
              <a:t>   	800-273-TALK (8255)</a:t>
            </a:r>
          </a:p>
          <a:p>
            <a:pPr marL="342891" lvl="1" indent="0">
              <a:buNone/>
              <a:defRPr/>
            </a:pPr>
            <a:r>
              <a:rPr lang="en-US" dirty="0">
                <a:solidFill>
                  <a:schemeClr val="accent1">
                    <a:lumMod val="75000"/>
                  </a:schemeClr>
                </a:solidFill>
                <a:ea typeface="ＭＳ Ｐゴシック" charset="0"/>
              </a:rPr>
              <a:t>	Text to 741741</a:t>
            </a:r>
          </a:p>
        </p:txBody>
      </p:sp>
    </p:spTree>
    <p:extLst>
      <p:ext uri="{BB962C8B-B14F-4D97-AF65-F5344CB8AC3E}">
        <p14:creationId xmlns:p14="http://schemas.microsoft.com/office/powerpoint/2010/main" val="198087539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2" name="TextBox 4"/>
          <p:cNvSpPr txBox="1">
            <a:spLocks noChangeArrowheads="1"/>
          </p:cNvSpPr>
          <p:nvPr/>
        </p:nvSpPr>
        <p:spPr bwMode="auto">
          <a:xfrm>
            <a:off x="286402" y="2314575"/>
            <a:ext cx="3910813" cy="235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500" b="1" i="0" u="none" strike="noStrike" kern="1200" cap="none" spc="0" normalizeH="0" baseline="0" noProof="0" dirty="0">
                <a:ln>
                  <a:noFill/>
                </a:ln>
                <a:solidFill>
                  <a:srgbClr val="2387AF"/>
                </a:solidFill>
                <a:effectLst/>
                <a:uLnTx/>
                <a:uFillTx/>
                <a:latin typeface="Calibri"/>
                <a:ea typeface="MS PGothic" panose="020B0600070205080204" pitchFamily="34" charset="-128"/>
                <a:cs typeface="+mn-cs"/>
              </a:rPr>
              <a:t>Conversation</a:t>
            </a:r>
          </a:p>
          <a:p>
            <a:pPr marL="214313" marR="0" lvl="0" indent="-214313"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Broach topic of mental health and normalize mental health concerns.</a:t>
            </a:r>
          </a:p>
          <a:p>
            <a:pPr marL="214313" marR="0" lvl="0" indent="-214313"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Engage Justin in discussion of his mental health and factors that may be contributing to his headaches. </a:t>
            </a:r>
          </a:p>
          <a:p>
            <a:pPr marL="214313" marR="0" lvl="0" indent="-214313"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altLang="en-US" sz="135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Uncover thoughts of suicide, assess risk.</a:t>
            </a:r>
          </a:p>
          <a:p>
            <a:pPr marL="214313" marR="0" lvl="0" indent="-214313"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altLang="en-US" sz="135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Motivate inclusion of parents.</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1350" b="1" i="0" u="none" strike="noStrike" kern="1200" cap="none" spc="0" normalizeH="0" baseline="0" noProof="0" dirty="0">
              <a:ln>
                <a:noFill/>
              </a:ln>
              <a:solidFill>
                <a:srgbClr val="2391AF"/>
              </a:solidFill>
              <a:effectLst/>
              <a:uLnTx/>
              <a:uFillTx/>
              <a:latin typeface="Source Sans Pro" panose="020B0503030403020204" pitchFamily="34" charset="0"/>
              <a:ea typeface="MS PGothic" panose="020B0600070205080204" pitchFamily="34" charset="-128"/>
              <a:cs typeface="+mn-cs"/>
            </a:endParaRPr>
          </a:p>
        </p:txBody>
      </p:sp>
      <p:pic>
        <p:nvPicPr>
          <p:cNvPr id="7" name="Picture 6" descr="C:\Users\kcarlucci\Desktop\tpcp_logo_adolescents.png"/>
          <p:cNvPicPr/>
          <p:nvPr/>
        </p:nvPicPr>
        <p:blipFill>
          <a:blip r:embed="rId3">
            <a:extLst>
              <a:ext uri="{28A0092B-C50C-407E-A947-70E740481C1C}">
                <a14:useLocalDpi xmlns:a14="http://schemas.microsoft.com/office/drawing/2010/main" val="0"/>
              </a:ext>
            </a:extLst>
          </a:blip>
          <a:srcRect/>
          <a:stretch>
            <a:fillRect/>
          </a:stretch>
        </p:blipFill>
        <p:spPr bwMode="auto">
          <a:xfrm>
            <a:off x="293856" y="1125141"/>
            <a:ext cx="3386814" cy="726915"/>
          </a:xfrm>
          <a:prstGeom prst="rect">
            <a:avLst/>
          </a:prstGeom>
          <a:noFill/>
          <a:ln>
            <a:noFill/>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2314575"/>
            <a:ext cx="4446105" cy="2500934"/>
          </a:xfrm>
          <a:prstGeom prst="rect">
            <a:avLst/>
          </a:prstGeom>
        </p:spPr>
      </p:pic>
      <p:sp>
        <p:nvSpPr>
          <p:cNvPr id="5" name="TextBox 4"/>
          <p:cNvSpPr txBox="1"/>
          <p:nvPr/>
        </p:nvSpPr>
        <p:spPr>
          <a:xfrm>
            <a:off x="3561669" y="5713809"/>
            <a:ext cx="1777604" cy="346249"/>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25" b="0" i="0" u="none" strike="noStrike" kern="1200" cap="none" spc="0" normalizeH="0" baseline="0" noProof="0" dirty="0">
                <a:ln>
                  <a:noFill/>
                </a:ln>
                <a:solidFill>
                  <a:prstClr val="white">
                    <a:lumMod val="50000"/>
                  </a:prstClr>
                </a:solidFill>
                <a:effectLst/>
                <a:uLnTx/>
                <a:uFillTx/>
                <a:latin typeface="Verdana" pitchFamily="34" charset="0"/>
                <a:ea typeface="+mn-ea"/>
                <a:cs typeface="+mn-cs"/>
              </a:rPr>
              <a:t>©2016 Kognito. All rights reserved</a:t>
            </a:r>
            <a:endParaRPr kumimoji="0" lang="en-US" sz="825" b="0" i="0" u="none" strike="noStrike" kern="1200" cap="none" spc="0" normalizeH="0" baseline="0" noProof="0" dirty="0">
              <a:ln>
                <a:noFill/>
              </a:ln>
              <a:solidFill>
                <a:prstClr val="white">
                  <a:lumMod val="50000"/>
                </a:prstClr>
              </a:solidFill>
              <a:effectLst/>
              <a:uLnTx/>
              <a:uFillTx/>
              <a:latin typeface="Verdana" pitchFamily="34" charset="0"/>
              <a:ea typeface="+mn-ea"/>
              <a:cs typeface="+mn-cs"/>
            </a:endParaRPr>
          </a:p>
        </p:txBody>
      </p:sp>
    </p:spTree>
    <p:extLst>
      <p:ext uri="{BB962C8B-B14F-4D97-AF65-F5344CB8AC3E}">
        <p14:creationId xmlns:p14="http://schemas.microsoft.com/office/powerpoint/2010/main" val="3780504768"/>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a:xfrm>
            <a:off x="457200" y="533400"/>
            <a:ext cx="8229600" cy="857251"/>
          </a:xfrm>
        </p:spPr>
        <p:txBody>
          <a:bodyPr>
            <a:normAutofit/>
          </a:bodyPr>
          <a:lstStyle/>
          <a:p>
            <a:pPr>
              <a:defRPr/>
            </a:pPr>
            <a:r>
              <a:rPr lang="en-US" sz="2800" dirty="0">
                <a:solidFill>
                  <a:schemeClr val="tx1">
                    <a:lumMod val="75000"/>
                    <a:lumOff val="25000"/>
                  </a:schemeClr>
                </a:solidFill>
              </a:rPr>
              <a:t>Step 6: Reducing the Potential for Use of Lethal Means </a:t>
            </a:r>
          </a:p>
        </p:txBody>
      </p:sp>
      <p:sp>
        <p:nvSpPr>
          <p:cNvPr id="438275" name="Rectangle 3"/>
          <p:cNvSpPr>
            <a:spLocks noGrp="1" noChangeArrowheads="1"/>
          </p:cNvSpPr>
          <p:nvPr>
            <p:ph idx="1"/>
          </p:nvPr>
        </p:nvSpPr>
        <p:spPr>
          <a:xfrm>
            <a:off x="457200" y="1644651"/>
            <a:ext cx="8229600" cy="4121149"/>
          </a:xfrm>
        </p:spPr>
        <p:txBody>
          <a:bodyPr rtlCol="0">
            <a:normAutofit lnSpcReduction="10000"/>
          </a:bodyPr>
          <a:lstStyle/>
          <a:p>
            <a:pPr>
              <a:spcBef>
                <a:spcPts val="0"/>
              </a:spcBef>
              <a:defRPr/>
            </a:pPr>
            <a:r>
              <a:rPr lang="en-US" sz="2800" dirty="0">
                <a:solidFill>
                  <a:schemeClr val="tx1">
                    <a:lumMod val="75000"/>
                    <a:lumOff val="25000"/>
                  </a:schemeClr>
                </a:solidFill>
              </a:rPr>
              <a:t>Rationale for placement at the end of the safety plan: If individuals have a sense of alternatives to suicidal behavior, they are more likely to engage in a discussion of means restriction</a:t>
            </a:r>
          </a:p>
          <a:p>
            <a:pPr>
              <a:spcBef>
                <a:spcPts val="0"/>
              </a:spcBef>
              <a:defRPr/>
            </a:pPr>
            <a:r>
              <a:rPr lang="en-US" sz="2800" dirty="0">
                <a:solidFill>
                  <a:schemeClr val="tx1">
                    <a:lumMod val="75000"/>
                    <a:lumOff val="25000"/>
                  </a:schemeClr>
                </a:solidFill>
              </a:rPr>
              <a:t>The main idea is to put some distance/time between the suicidal person and the means to kill themselves.</a:t>
            </a:r>
          </a:p>
          <a:p>
            <a:pPr>
              <a:spcBef>
                <a:spcPts val="0"/>
              </a:spcBef>
              <a:defRPr/>
            </a:pPr>
            <a:r>
              <a:rPr lang="en-US" sz="2800" dirty="0">
                <a:solidFill>
                  <a:schemeClr val="tx1">
                    <a:lumMod val="75000"/>
                    <a:lumOff val="25000"/>
                  </a:schemeClr>
                </a:solidFill>
              </a:rPr>
              <a:t>Ask individuals what means they would consider using during a suicidal crisis.</a:t>
            </a:r>
          </a:p>
          <a:p>
            <a:pPr>
              <a:spcBef>
                <a:spcPts val="0"/>
              </a:spcBef>
              <a:defRPr/>
            </a:pPr>
            <a:r>
              <a:rPr lang="en-US" sz="2800" dirty="0">
                <a:solidFill>
                  <a:schemeClr val="tx1">
                    <a:lumMod val="75000"/>
                    <a:lumOff val="25000"/>
                  </a:schemeClr>
                </a:solidFill>
              </a:rPr>
              <a:t>Regardless, the counselor should </a:t>
            </a:r>
            <a:r>
              <a:rPr lang="en-US" sz="2800" dirty="0">
                <a:solidFill>
                  <a:schemeClr val="accent1">
                    <a:lumMod val="75000"/>
                  </a:schemeClr>
                </a:solidFill>
              </a:rPr>
              <a:t>always ask </a:t>
            </a:r>
            <a:r>
              <a:rPr lang="en-US" sz="2800" dirty="0">
                <a:solidFill>
                  <a:schemeClr val="tx1">
                    <a:lumMod val="75000"/>
                    <a:lumOff val="25000"/>
                  </a:schemeClr>
                </a:solidFill>
              </a:rPr>
              <a:t>whether the individual has access to a firearm. 	</a:t>
            </a:r>
          </a:p>
          <a:p>
            <a:pPr marL="0" indent="0">
              <a:lnSpc>
                <a:spcPct val="80000"/>
              </a:lnSpc>
              <a:buNone/>
              <a:defRPr/>
            </a:pPr>
            <a:endParaRPr lang="en-US" sz="2100" dirty="0">
              <a:solidFill>
                <a:schemeClr val="tx1">
                  <a:lumMod val="75000"/>
                  <a:lumOff val="25000"/>
                </a:schemeClr>
              </a:solidFill>
            </a:endParaRPr>
          </a:p>
          <a:p>
            <a:pPr marL="68578" indent="-68578">
              <a:lnSpc>
                <a:spcPct val="80000"/>
              </a:lnSpc>
              <a:defRPr/>
            </a:pPr>
            <a:endParaRPr lang="en-US" sz="2100" dirty="0">
              <a:solidFill>
                <a:schemeClr val="tx1">
                  <a:lumMod val="75000"/>
                  <a:lumOff val="25000"/>
                </a:schemeClr>
              </a:solidFill>
            </a:endParaRPr>
          </a:p>
        </p:txBody>
      </p:sp>
    </p:spTree>
    <p:extLst>
      <p:ext uri="{BB962C8B-B14F-4D97-AF65-F5344CB8AC3E}">
        <p14:creationId xmlns:p14="http://schemas.microsoft.com/office/powerpoint/2010/main" val="79279792"/>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406400" y="787400"/>
            <a:ext cx="8229600" cy="857251"/>
          </a:xfrm>
        </p:spPr>
        <p:txBody>
          <a:bodyPr>
            <a:normAutofit/>
          </a:bodyPr>
          <a:lstStyle/>
          <a:p>
            <a:pPr>
              <a:defRPr/>
            </a:pPr>
            <a:r>
              <a:rPr lang="en-US" sz="2800" dirty="0">
                <a:solidFill>
                  <a:schemeClr val="tx1">
                    <a:lumMod val="75000"/>
                    <a:lumOff val="25000"/>
                  </a:schemeClr>
                </a:solidFill>
              </a:rPr>
              <a:t>Step 6: Reducing the Potential for Use of Lethal Means </a:t>
            </a:r>
          </a:p>
        </p:txBody>
      </p:sp>
      <p:sp>
        <p:nvSpPr>
          <p:cNvPr id="70659" name="Rectangle 3"/>
          <p:cNvSpPr>
            <a:spLocks noGrp="1" noChangeArrowheads="1"/>
          </p:cNvSpPr>
          <p:nvPr>
            <p:ph idx="1"/>
          </p:nvPr>
        </p:nvSpPr>
        <p:spPr>
          <a:xfrm>
            <a:off x="406400" y="1905000"/>
            <a:ext cx="8229600" cy="3759200"/>
          </a:xfrm>
          <a:extLst/>
        </p:spPr>
        <p:txBody>
          <a:bodyPr rtlCol="0">
            <a:normAutofit/>
          </a:bodyPr>
          <a:lstStyle/>
          <a:p>
            <a:pPr>
              <a:spcBef>
                <a:spcPts val="0"/>
              </a:spcBef>
              <a:defRPr/>
            </a:pPr>
            <a:r>
              <a:rPr lang="en-US" altLang="en-US" sz="2800" dirty="0">
                <a:solidFill>
                  <a:schemeClr val="tx1">
                    <a:lumMod val="75000"/>
                    <a:lumOff val="25000"/>
                  </a:schemeClr>
                </a:solidFill>
              </a:rPr>
              <a:t>For methods with </a:t>
            </a:r>
            <a:r>
              <a:rPr lang="en-US" altLang="en-US" sz="2800" dirty="0">
                <a:solidFill>
                  <a:schemeClr val="accent1">
                    <a:lumMod val="75000"/>
                  </a:schemeClr>
                </a:solidFill>
              </a:rPr>
              <a:t>low lethality</a:t>
            </a:r>
            <a:r>
              <a:rPr lang="en-US" altLang="en-US" sz="2800" dirty="0">
                <a:solidFill>
                  <a:schemeClr val="tx1">
                    <a:lumMod val="75000"/>
                    <a:lumOff val="25000"/>
                  </a:schemeClr>
                </a:solidFill>
              </a:rPr>
              <a:t>, counselors may ask individuals to remove or restrict their access to these methods themselves.</a:t>
            </a:r>
          </a:p>
          <a:p>
            <a:pPr>
              <a:spcBef>
                <a:spcPts val="0"/>
              </a:spcBef>
              <a:defRPr/>
            </a:pPr>
            <a:endParaRPr lang="en-US" altLang="en-US" sz="2700" dirty="0">
              <a:solidFill>
                <a:schemeClr val="tx1">
                  <a:lumMod val="75000"/>
                  <a:lumOff val="25000"/>
                </a:schemeClr>
              </a:solidFill>
            </a:endParaRPr>
          </a:p>
          <a:p>
            <a:pPr marL="1126208" lvl="3" indent="-380990">
              <a:spcBef>
                <a:spcPts val="0"/>
              </a:spcBef>
              <a:defRPr/>
            </a:pPr>
            <a:r>
              <a:rPr lang="en-US" altLang="en-US" sz="2800" dirty="0">
                <a:solidFill>
                  <a:schemeClr val="tx1">
                    <a:lumMod val="75000"/>
                    <a:lumOff val="25000"/>
                  </a:schemeClr>
                </a:solidFill>
              </a:rPr>
              <a:t>For example, if individuals are considering overdosing, discuss throwing out any unnecessary medication.</a:t>
            </a:r>
          </a:p>
        </p:txBody>
      </p:sp>
    </p:spTree>
    <p:extLst>
      <p:ext uri="{BB962C8B-B14F-4D97-AF65-F5344CB8AC3E}">
        <p14:creationId xmlns:p14="http://schemas.microsoft.com/office/powerpoint/2010/main" val="3335859284"/>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457200" y="787400"/>
            <a:ext cx="8229600" cy="857251"/>
          </a:xfrm>
        </p:spPr>
        <p:txBody>
          <a:bodyPr>
            <a:normAutofit/>
          </a:bodyPr>
          <a:lstStyle/>
          <a:p>
            <a:pPr>
              <a:defRPr/>
            </a:pPr>
            <a:r>
              <a:rPr lang="en-US" sz="2800" dirty="0">
                <a:solidFill>
                  <a:schemeClr val="tx1">
                    <a:lumMod val="75000"/>
                    <a:lumOff val="25000"/>
                  </a:schemeClr>
                </a:solidFill>
              </a:rPr>
              <a:t>Step 6: Reducing the Potential for Use of Lethal Means </a:t>
            </a:r>
          </a:p>
        </p:txBody>
      </p:sp>
      <p:sp>
        <p:nvSpPr>
          <p:cNvPr id="442371" name="Rectangle 3"/>
          <p:cNvSpPr>
            <a:spLocks noGrp="1" noChangeArrowheads="1"/>
          </p:cNvSpPr>
          <p:nvPr>
            <p:ph idx="1"/>
          </p:nvPr>
        </p:nvSpPr>
        <p:spPr>
          <a:xfrm>
            <a:off x="457200" y="1803400"/>
            <a:ext cx="8229600" cy="3860800"/>
          </a:xfrm>
        </p:spPr>
        <p:txBody>
          <a:bodyPr rtlCol="0">
            <a:normAutofit/>
          </a:bodyPr>
          <a:lstStyle/>
          <a:p>
            <a:pPr marL="68578" indent="-68578">
              <a:lnSpc>
                <a:spcPct val="80000"/>
              </a:lnSpc>
              <a:buNone/>
              <a:defRPr/>
            </a:pPr>
            <a:endParaRPr lang="en-US" sz="1200" dirty="0">
              <a:solidFill>
                <a:schemeClr val="tx1">
                  <a:lumMod val="75000"/>
                  <a:lumOff val="25000"/>
                </a:schemeClr>
              </a:solidFill>
            </a:endParaRPr>
          </a:p>
          <a:p>
            <a:pPr>
              <a:spcBef>
                <a:spcPts val="0"/>
              </a:spcBef>
              <a:defRPr/>
            </a:pPr>
            <a:r>
              <a:rPr lang="en-US" sz="2800" dirty="0">
                <a:solidFill>
                  <a:schemeClr val="tx1">
                    <a:lumMod val="75000"/>
                    <a:lumOff val="25000"/>
                  </a:schemeClr>
                </a:solidFill>
              </a:rPr>
              <a:t>For methods with </a:t>
            </a:r>
            <a:r>
              <a:rPr lang="en-US" sz="2800" dirty="0">
                <a:solidFill>
                  <a:schemeClr val="accent1">
                    <a:lumMod val="75000"/>
                  </a:schemeClr>
                </a:solidFill>
              </a:rPr>
              <a:t>high lethality</a:t>
            </a:r>
            <a:r>
              <a:rPr lang="en-US" sz="2800" dirty="0">
                <a:solidFill>
                  <a:schemeClr val="tx1">
                    <a:lumMod val="75000"/>
                    <a:lumOff val="25000"/>
                  </a:schemeClr>
                </a:solidFill>
              </a:rPr>
              <a:t>,</a:t>
            </a:r>
            <a:r>
              <a:rPr lang="en-US" sz="2800" dirty="0">
                <a:solidFill>
                  <a:schemeClr val="accent1"/>
                </a:solidFill>
              </a:rPr>
              <a:t> </a:t>
            </a:r>
            <a:r>
              <a:rPr lang="en-US" sz="2800" dirty="0">
                <a:solidFill>
                  <a:schemeClr val="tx1">
                    <a:lumMod val="75000"/>
                    <a:lumOff val="25000"/>
                  </a:schemeClr>
                </a:solidFill>
              </a:rPr>
              <a:t>collaboratively identify ways for a </a:t>
            </a:r>
            <a:r>
              <a:rPr lang="en-US" sz="2800" dirty="0">
                <a:solidFill>
                  <a:schemeClr val="accent1">
                    <a:lumMod val="75000"/>
                  </a:schemeClr>
                </a:solidFill>
              </a:rPr>
              <a:t>responsible person </a:t>
            </a:r>
            <a:r>
              <a:rPr lang="en-US" sz="2800" dirty="0">
                <a:solidFill>
                  <a:schemeClr val="tx1">
                    <a:lumMod val="75000"/>
                    <a:lumOff val="25000"/>
                  </a:schemeClr>
                </a:solidFill>
              </a:rPr>
              <a:t>to secure or limit access.</a:t>
            </a:r>
          </a:p>
          <a:p>
            <a:pPr lvl="1">
              <a:spcBef>
                <a:spcPts val="0"/>
              </a:spcBef>
              <a:defRPr/>
            </a:pPr>
            <a:endParaRPr lang="en-US" dirty="0">
              <a:solidFill>
                <a:schemeClr val="tx1">
                  <a:lumMod val="75000"/>
                  <a:lumOff val="25000"/>
                </a:schemeClr>
              </a:solidFill>
            </a:endParaRPr>
          </a:p>
          <a:p>
            <a:pPr lvl="1">
              <a:spcBef>
                <a:spcPts val="0"/>
              </a:spcBef>
              <a:defRPr/>
            </a:pPr>
            <a:r>
              <a:rPr lang="en-US" dirty="0">
                <a:solidFill>
                  <a:schemeClr val="tx1">
                    <a:lumMod val="75000"/>
                    <a:lumOff val="25000"/>
                  </a:schemeClr>
                </a:solidFill>
              </a:rPr>
              <a:t>For example, if individuals are considering shooting themselves, suggest that they ask a trusted family member to store the gun in a secure place.</a:t>
            </a:r>
          </a:p>
        </p:txBody>
      </p:sp>
    </p:spTree>
    <p:extLst>
      <p:ext uri="{BB962C8B-B14F-4D97-AF65-F5344CB8AC3E}">
        <p14:creationId xmlns:p14="http://schemas.microsoft.com/office/powerpoint/2010/main" val="2417445568"/>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3" descr="samplesafetypla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30400" y="687373"/>
            <a:ext cx="4609704" cy="5300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84031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a:xfrm>
            <a:off x="495300" y="787400"/>
            <a:ext cx="8229600" cy="857251"/>
          </a:xfrm>
        </p:spPr>
        <p:txBody>
          <a:bodyPr/>
          <a:lstStyle/>
          <a:p>
            <a:pPr>
              <a:defRPr/>
            </a:pPr>
            <a:r>
              <a:rPr lang="en-US" sz="3000" dirty="0">
                <a:solidFill>
                  <a:schemeClr val="tx1">
                    <a:lumMod val="75000"/>
                    <a:lumOff val="25000"/>
                  </a:schemeClr>
                </a:solidFill>
              </a:rPr>
              <a:t>Implementation: What is the Likelihood of Use?</a:t>
            </a:r>
          </a:p>
        </p:txBody>
      </p:sp>
      <p:sp>
        <p:nvSpPr>
          <p:cNvPr id="90115" name="Rectangle 3"/>
          <p:cNvSpPr>
            <a:spLocks noGrp="1" noChangeArrowheads="1"/>
          </p:cNvSpPr>
          <p:nvPr>
            <p:ph idx="1"/>
          </p:nvPr>
        </p:nvSpPr>
        <p:spPr>
          <a:xfrm>
            <a:off x="495300" y="1644651"/>
            <a:ext cx="8153400" cy="4019549"/>
          </a:xfrm>
        </p:spPr>
        <p:txBody>
          <a:bodyPr>
            <a:normAutofit/>
          </a:bodyPr>
          <a:lstStyle/>
          <a:p>
            <a:pPr marL="91438" indent="-91438">
              <a:spcBef>
                <a:spcPts val="0"/>
              </a:spcBef>
              <a:buNone/>
            </a:pPr>
            <a:r>
              <a:rPr lang="ja-JP" altLang="en-US" sz="2400" b="1" dirty="0">
                <a:solidFill>
                  <a:schemeClr val="tx1">
                    <a:lumMod val="75000"/>
                    <a:lumOff val="25000"/>
                  </a:schemeClr>
                </a:solidFill>
              </a:rPr>
              <a:t>“</a:t>
            </a:r>
            <a:r>
              <a:rPr lang="en-US" altLang="ja-JP" sz="2400" b="1" dirty="0">
                <a:solidFill>
                  <a:schemeClr val="tx1">
                    <a:lumMod val="75000"/>
                    <a:lumOff val="25000"/>
                  </a:schemeClr>
                </a:solidFill>
              </a:rPr>
              <a:t>Where will you keep your safety plan?</a:t>
            </a:r>
            <a:r>
              <a:rPr lang="ja-JP" altLang="en-US" sz="2400" b="1" dirty="0">
                <a:solidFill>
                  <a:schemeClr val="tx1">
                    <a:lumMod val="75000"/>
                    <a:lumOff val="25000"/>
                  </a:schemeClr>
                </a:solidFill>
              </a:rPr>
              <a:t>”</a:t>
            </a:r>
            <a:endParaRPr lang="en-US" altLang="ja-JP" sz="2400" b="1" dirty="0">
              <a:solidFill>
                <a:schemeClr val="tx1">
                  <a:lumMod val="75000"/>
                  <a:lumOff val="25000"/>
                </a:schemeClr>
              </a:solidFill>
            </a:endParaRPr>
          </a:p>
          <a:p>
            <a:pPr marL="91438" indent="-91438">
              <a:spcBef>
                <a:spcPts val="0"/>
              </a:spcBef>
              <a:buNone/>
            </a:pPr>
            <a:endParaRPr lang="en-US" altLang="ja-JP" sz="2400" b="1" dirty="0">
              <a:solidFill>
                <a:schemeClr val="tx1">
                  <a:lumMod val="75000"/>
                  <a:lumOff val="25000"/>
                </a:schemeClr>
              </a:solidFill>
            </a:endParaRPr>
          </a:p>
          <a:p>
            <a:pPr marL="91438" indent="-91438">
              <a:spcBef>
                <a:spcPts val="0"/>
              </a:spcBef>
              <a:buNone/>
            </a:pPr>
            <a:r>
              <a:rPr lang="ja-JP" altLang="en-US" sz="2400" b="1" dirty="0">
                <a:solidFill>
                  <a:schemeClr val="tx1">
                    <a:lumMod val="75000"/>
                    <a:lumOff val="25000"/>
                  </a:schemeClr>
                </a:solidFill>
              </a:rPr>
              <a:t>“</a:t>
            </a:r>
            <a:r>
              <a:rPr lang="en-US" altLang="ja-JP" sz="2400" b="1" dirty="0">
                <a:solidFill>
                  <a:schemeClr val="tx1">
                    <a:lumMod val="75000"/>
                    <a:lumOff val="25000"/>
                  </a:schemeClr>
                </a:solidFill>
              </a:rPr>
              <a:t>How will you remember that you have a safety plan when you are in a crisis?</a:t>
            </a:r>
            <a:r>
              <a:rPr lang="ja-JP" altLang="en-US" sz="2400" b="1" dirty="0">
                <a:solidFill>
                  <a:schemeClr val="tx1">
                    <a:lumMod val="75000"/>
                    <a:lumOff val="25000"/>
                  </a:schemeClr>
                </a:solidFill>
              </a:rPr>
              <a:t>”</a:t>
            </a:r>
            <a:endParaRPr lang="en-US" altLang="ja-JP" sz="2400" b="1" dirty="0">
              <a:solidFill>
                <a:schemeClr val="tx1">
                  <a:lumMod val="75000"/>
                  <a:lumOff val="25000"/>
                </a:schemeClr>
              </a:solidFill>
            </a:endParaRPr>
          </a:p>
          <a:p>
            <a:pPr marL="91438" indent="-91438">
              <a:spcBef>
                <a:spcPts val="0"/>
              </a:spcBef>
              <a:buNone/>
            </a:pPr>
            <a:endParaRPr lang="en-US" altLang="ja-JP" sz="2400" b="1" dirty="0">
              <a:solidFill>
                <a:schemeClr val="tx1">
                  <a:lumMod val="75000"/>
                  <a:lumOff val="25000"/>
                </a:schemeClr>
              </a:solidFill>
            </a:endParaRPr>
          </a:p>
          <a:p>
            <a:pPr marL="91438" indent="-91438">
              <a:spcBef>
                <a:spcPts val="0"/>
              </a:spcBef>
              <a:buNone/>
            </a:pPr>
            <a:r>
              <a:rPr lang="ja-JP" altLang="en-US" sz="2400" b="1" dirty="0">
                <a:solidFill>
                  <a:schemeClr val="tx1">
                    <a:lumMod val="75000"/>
                    <a:lumOff val="25000"/>
                  </a:schemeClr>
                </a:solidFill>
              </a:rPr>
              <a:t>“</a:t>
            </a:r>
            <a:r>
              <a:rPr lang="en-US" altLang="ja-JP" sz="2400" b="1" dirty="0">
                <a:solidFill>
                  <a:schemeClr val="tx1">
                    <a:lumMod val="75000"/>
                    <a:lumOff val="25000"/>
                  </a:schemeClr>
                </a:solidFill>
              </a:rPr>
              <a:t>How likely is it that you will use the safety plan when you notice the warning signs that we have discussed?</a:t>
            </a:r>
            <a:r>
              <a:rPr lang="ja-JP" altLang="en-US" sz="2400" b="1" dirty="0">
                <a:solidFill>
                  <a:schemeClr val="tx1">
                    <a:lumMod val="75000"/>
                    <a:lumOff val="25000"/>
                  </a:schemeClr>
                </a:solidFill>
              </a:rPr>
              <a:t>”</a:t>
            </a:r>
            <a:r>
              <a:rPr lang="en-US" altLang="ja-JP" sz="2400" b="1" dirty="0">
                <a:solidFill>
                  <a:schemeClr val="tx1">
                    <a:lumMod val="75000"/>
                    <a:lumOff val="25000"/>
                  </a:schemeClr>
                </a:solidFill>
              </a:rPr>
              <a:t> </a:t>
            </a:r>
          </a:p>
          <a:p>
            <a:pPr marL="91438" indent="-91438">
              <a:spcBef>
                <a:spcPts val="0"/>
              </a:spcBef>
              <a:buNone/>
            </a:pPr>
            <a:endParaRPr lang="en-US" altLang="ja-JP" sz="2400" b="1" dirty="0">
              <a:solidFill>
                <a:schemeClr val="tx1">
                  <a:lumMod val="75000"/>
                  <a:lumOff val="25000"/>
                </a:schemeClr>
              </a:solidFill>
            </a:endParaRPr>
          </a:p>
          <a:p>
            <a:pPr marL="91438" indent="-91438">
              <a:spcBef>
                <a:spcPts val="0"/>
              </a:spcBef>
              <a:buNone/>
            </a:pPr>
            <a:r>
              <a:rPr lang="ja-JP" altLang="en-US" sz="2400" b="1" dirty="0">
                <a:solidFill>
                  <a:schemeClr val="tx1">
                    <a:lumMod val="75000"/>
                    <a:lumOff val="25000"/>
                  </a:schemeClr>
                </a:solidFill>
              </a:rPr>
              <a:t>“</a:t>
            </a:r>
            <a:r>
              <a:rPr lang="en-US" altLang="ja-JP" sz="2400" b="1" dirty="0">
                <a:solidFill>
                  <a:schemeClr val="tx1">
                    <a:lumMod val="75000"/>
                    <a:lumOff val="25000"/>
                  </a:schemeClr>
                </a:solidFill>
              </a:rPr>
              <a:t>How can you fight the urge, if present, to not try to help yourself?</a:t>
            </a:r>
            <a:r>
              <a:rPr lang="ja-JP" altLang="en-US" sz="2400" b="1" dirty="0">
                <a:solidFill>
                  <a:schemeClr val="tx1">
                    <a:lumMod val="75000"/>
                    <a:lumOff val="25000"/>
                  </a:schemeClr>
                </a:solidFill>
              </a:rPr>
              <a:t>”</a:t>
            </a:r>
            <a:endParaRPr lang="en-US" altLang="ja-JP" sz="2400" b="1" dirty="0">
              <a:solidFill>
                <a:schemeClr val="tx1">
                  <a:lumMod val="75000"/>
                  <a:lumOff val="25000"/>
                </a:schemeClr>
              </a:solidFill>
            </a:endParaRPr>
          </a:p>
        </p:txBody>
      </p:sp>
    </p:spTree>
    <p:extLst>
      <p:ext uri="{BB962C8B-B14F-4D97-AF65-F5344CB8AC3E}">
        <p14:creationId xmlns:p14="http://schemas.microsoft.com/office/powerpoint/2010/main" val="12620541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a:xfrm>
            <a:off x="457200" y="609600"/>
            <a:ext cx="8229600" cy="857251"/>
          </a:xfrm>
        </p:spPr>
        <p:txBody>
          <a:bodyPr/>
          <a:lstStyle/>
          <a:p>
            <a:pPr>
              <a:defRPr/>
            </a:pPr>
            <a:r>
              <a:rPr lang="en-US" sz="3000" dirty="0">
                <a:solidFill>
                  <a:schemeClr val="tx1">
                    <a:lumMod val="75000"/>
                    <a:lumOff val="25000"/>
                  </a:schemeClr>
                </a:solidFill>
              </a:rPr>
              <a:t>Implementation: What is the Likelihood of Use?</a:t>
            </a:r>
          </a:p>
        </p:txBody>
      </p:sp>
      <p:sp>
        <p:nvSpPr>
          <p:cNvPr id="448515" name="Rectangle 3"/>
          <p:cNvSpPr>
            <a:spLocks noGrp="1" noChangeArrowheads="1"/>
          </p:cNvSpPr>
          <p:nvPr>
            <p:ph idx="1"/>
          </p:nvPr>
        </p:nvSpPr>
        <p:spPr>
          <a:xfrm>
            <a:off x="609600" y="1644651"/>
            <a:ext cx="7924800" cy="4019549"/>
          </a:xfrm>
        </p:spPr>
        <p:txBody>
          <a:bodyPr rtlCol="0">
            <a:normAutofit lnSpcReduction="10000"/>
          </a:bodyPr>
          <a:lstStyle/>
          <a:p>
            <a:pPr marL="91438" lvl="1" indent="-91438">
              <a:lnSpc>
                <a:spcPct val="110000"/>
              </a:lnSpc>
              <a:spcBef>
                <a:spcPts val="0"/>
              </a:spcBef>
              <a:buNone/>
              <a:defRPr/>
            </a:pPr>
            <a:r>
              <a:rPr lang="ja-JP" altLang="en-US" sz="2400" b="1" dirty="0">
                <a:solidFill>
                  <a:schemeClr val="tx1">
                    <a:lumMod val="75000"/>
                    <a:lumOff val="25000"/>
                  </a:schemeClr>
                </a:solidFill>
              </a:rPr>
              <a:t>“</a:t>
            </a:r>
            <a:r>
              <a:rPr lang="en-US" altLang="ja-JP" sz="2400" b="1" dirty="0">
                <a:solidFill>
                  <a:schemeClr val="tx1">
                    <a:lumMod val="75000"/>
                    <a:lumOff val="25000"/>
                  </a:schemeClr>
                </a:solidFill>
              </a:rPr>
              <a:t>What might get in the way or serve as a barrier to your using the safety plan?</a:t>
            </a:r>
            <a:r>
              <a:rPr lang="ja-JP" altLang="en-US" sz="2400" b="1" dirty="0">
                <a:solidFill>
                  <a:schemeClr val="tx1">
                    <a:lumMod val="75000"/>
                    <a:lumOff val="25000"/>
                  </a:schemeClr>
                </a:solidFill>
              </a:rPr>
              <a:t>”</a:t>
            </a:r>
            <a:endParaRPr lang="en-US" altLang="ja-JP" sz="2400" b="1" dirty="0">
              <a:solidFill>
                <a:schemeClr val="tx1">
                  <a:lumMod val="75000"/>
                  <a:lumOff val="25000"/>
                </a:schemeClr>
              </a:solidFill>
            </a:endParaRPr>
          </a:p>
          <a:p>
            <a:pPr marL="288029" lvl="1" indent="-137157">
              <a:defRPr/>
            </a:pPr>
            <a:endParaRPr lang="en-US" sz="2400" dirty="0">
              <a:solidFill>
                <a:schemeClr val="tx1">
                  <a:lumMod val="75000"/>
                  <a:lumOff val="25000"/>
                </a:schemeClr>
              </a:solidFill>
            </a:endParaRPr>
          </a:p>
          <a:p>
            <a:pPr marL="288029" lvl="1" indent="-137157">
              <a:defRPr/>
            </a:pPr>
            <a:r>
              <a:rPr lang="en-US" sz="2400" dirty="0">
                <a:solidFill>
                  <a:schemeClr val="tx1">
                    <a:lumMod val="75000"/>
                    <a:lumOff val="25000"/>
                  </a:schemeClr>
                </a:solidFill>
              </a:rPr>
              <a:t>Help the individual find ways to overcome these barriers. </a:t>
            </a:r>
          </a:p>
          <a:p>
            <a:pPr marL="288029" lvl="1" indent="-137157">
              <a:defRPr/>
            </a:pPr>
            <a:endParaRPr lang="en-US" sz="2400" dirty="0">
              <a:solidFill>
                <a:schemeClr val="tx1">
                  <a:lumMod val="75000"/>
                  <a:lumOff val="25000"/>
                </a:schemeClr>
              </a:solidFill>
            </a:endParaRPr>
          </a:p>
          <a:p>
            <a:pPr marL="288029" lvl="1" indent="-137157">
              <a:defRPr/>
            </a:pPr>
            <a:r>
              <a:rPr lang="en-US" sz="2400" dirty="0">
                <a:solidFill>
                  <a:schemeClr val="tx1">
                    <a:lumMod val="75000"/>
                    <a:lumOff val="25000"/>
                  </a:schemeClr>
                </a:solidFill>
              </a:rPr>
              <a:t>May be adapted for brief crisis cards, cell phones or other portable electronic devices – must be readily accessible and easy-to-use.</a:t>
            </a:r>
          </a:p>
          <a:p>
            <a:pPr marL="288029" lvl="1" indent="-137157">
              <a:defRPr/>
            </a:pPr>
            <a:endParaRPr lang="en-US" sz="2400" dirty="0">
              <a:solidFill>
                <a:schemeClr val="tx1">
                  <a:lumMod val="75000"/>
                  <a:lumOff val="25000"/>
                </a:schemeClr>
              </a:solidFill>
            </a:endParaRPr>
          </a:p>
          <a:p>
            <a:pPr marL="288029" lvl="1" indent="-137157">
              <a:defRPr/>
            </a:pPr>
            <a:r>
              <a:rPr lang="en-US" sz="2400" dirty="0">
                <a:solidFill>
                  <a:schemeClr val="tx1">
                    <a:lumMod val="75000"/>
                    <a:lumOff val="25000"/>
                  </a:schemeClr>
                </a:solidFill>
              </a:rPr>
              <a:t>Identify cues to use the safety plan.</a:t>
            </a:r>
          </a:p>
          <a:p>
            <a:pPr marL="68578" indent="-68578">
              <a:defRPr/>
            </a:pPr>
            <a:endParaRPr lang="en-US" dirty="0">
              <a:solidFill>
                <a:schemeClr val="tx1">
                  <a:lumMod val="75000"/>
                  <a:lumOff val="25000"/>
                </a:schemeClr>
              </a:solidFill>
            </a:endParaRPr>
          </a:p>
        </p:txBody>
      </p:sp>
    </p:spTree>
    <p:extLst>
      <p:ext uri="{BB962C8B-B14F-4D97-AF65-F5344CB8AC3E}">
        <p14:creationId xmlns:p14="http://schemas.microsoft.com/office/powerpoint/2010/main" val="1801860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a:xfrm>
            <a:off x="457200" y="762000"/>
            <a:ext cx="8229600" cy="857251"/>
          </a:xfrm>
        </p:spPr>
        <p:txBody>
          <a:bodyPr>
            <a:normAutofit fontScale="90000"/>
          </a:bodyPr>
          <a:lstStyle/>
          <a:p>
            <a:pPr eaLnBrk="1" hangingPunct="1">
              <a:defRPr/>
            </a:pPr>
            <a:r>
              <a:rPr lang="en-US" dirty="0">
                <a:solidFill>
                  <a:schemeClr val="tx1">
                    <a:lumMod val="75000"/>
                    <a:lumOff val="25000"/>
                  </a:schemeClr>
                </a:solidFill>
                <a:ea typeface="ＭＳ Ｐゴシック" pitchFamily="-105" charset="-128"/>
              </a:rPr>
              <a:t>Implementation: Review the Safety Plan Periodically</a:t>
            </a:r>
          </a:p>
        </p:txBody>
      </p:sp>
      <p:sp>
        <p:nvSpPr>
          <p:cNvPr id="92163" name="Rectangle 3"/>
          <p:cNvSpPr>
            <a:spLocks noGrp="1" noChangeArrowheads="1"/>
          </p:cNvSpPr>
          <p:nvPr>
            <p:ph type="body" idx="1"/>
          </p:nvPr>
        </p:nvSpPr>
        <p:spPr>
          <a:xfrm>
            <a:off x="609600" y="1828800"/>
            <a:ext cx="7924800" cy="4191000"/>
          </a:xfrm>
        </p:spPr>
        <p:txBody>
          <a:bodyPr>
            <a:noAutofit/>
          </a:bodyPr>
          <a:lstStyle/>
          <a:p>
            <a:pPr eaLnBrk="1" hangingPunct="1">
              <a:buFont typeface="Arial" panose="020B0604020202020204" pitchFamily="34" charset="0"/>
              <a:buChar char="•"/>
            </a:pPr>
            <a:r>
              <a:rPr lang="en-US" altLang="en-US" dirty="0">
                <a:solidFill>
                  <a:schemeClr val="tx1">
                    <a:lumMod val="75000"/>
                    <a:lumOff val="25000"/>
                  </a:schemeClr>
                </a:solidFill>
                <a:ea typeface="MS PGothic" panose="020B0600070205080204" pitchFamily="34" charset="-128"/>
              </a:rPr>
              <a:t>Periodically review, discuss, and possibly revise the safety plan after each time is it used and on follow up calls.</a:t>
            </a:r>
          </a:p>
          <a:p>
            <a:pPr eaLnBrk="1" hangingPunct="1">
              <a:buFont typeface="Arial" panose="020B0604020202020204" pitchFamily="34" charset="0"/>
              <a:buChar char="•"/>
            </a:pPr>
            <a:r>
              <a:rPr lang="en-US" altLang="en-US" dirty="0">
                <a:solidFill>
                  <a:schemeClr val="tx1">
                    <a:lumMod val="75000"/>
                    <a:lumOff val="25000"/>
                  </a:schemeClr>
                </a:solidFill>
                <a:ea typeface="MS PGothic" panose="020B0600070205080204" pitchFamily="34" charset="-128"/>
              </a:rPr>
              <a:t>The plan is not a static document.</a:t>
            </a:r>
          </a:p>
          <a:p>
            <a:pPr eaLnBrk="1" hangingPunct="1">
              <a:buFont typeface="Arial" panose="020B0604020202020204" pitchFamily="34" charset="0"/>
              <a:buChar char="•"/>
            </a:pPr>
            <a:r>
              <a:rPr lang="en-US" altLang="en-US" dirty="0">
                <a:solidFill>
                  <a:schemeClr val="tx1">
                    <a:lumMod val="75000"/>
                    <a:lumOff val="25000"/>
                  </a:schemeClr>
                </a:solidFill>
                <a:ea typeface="MS PGothic" panose="020B0600070205080204" pitchFamily="34" charset="-128"/>
              </a:rPr>
              <a:t>It should be revised as individuals’ circumstances and needs change over time. </a:t>
            </a:r>
          </a:p>
        </p:txBody>
      </p:sp>
    </p:spTree>
    <p:extLst>
      <p:ext uri="{BB962C8B-B14F-4D97-AF65-F5344CB8AC3E}">
        <p14:creationId xmlns:p14="http://schemas.microsoft.com/office/powerpoint/2010/main" val="3969842892"/>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a:xfrm>
            <a:off x="457200" y="633221"/>
            <a:ext cx="8229600" cy="857251"/>
          </a:xfrm>
        </p:spPr>
        <p:txBody>
          <a:bodyPr/>
          <a:lstStyle/>
          <a:p>
            <a:pPr>
              <a:defRPr/>
            </a:pPr>
            <a:r>
              <a:rPr lang="en-US" dirty="0">
                <a:solidFill>
                  <a:schemeClr val="tx1">
                    <a:lumMod val="75000"/>
                    <a:lumOff val="25000"/>
                  </a:schemeClr>
                </a:solidFill>
              </a:rPr>
              <a:t>Important Caveats</a:t>
            </a:r>
          </a:p>
        </p:txBody>
      </p:sp>
      <p:sp>
        <p:nvSpPr>
          <p:cNvPr id="95235" name="Rectangle 3"/>
          <p:cNvSpPr>
            <a:spLocks noGrp="1" noChangeArrowheads="1"/>
          </p:cNvSpPr>
          <p:nvPr>
            <p:ph idx="1"/>
          </p:nvPr>
        </p:nvSpPr>
        <p:spPr>
          <a:xfrm>
            <a:off x="457200" y="1524000"/>
            <a:ext cx="8229600" cy="4191000"/>
          </a:xfrm>
        </p:spPr>
        <p:txBody>
          <a:bodyPr>
            <a:noAutofit/>
          </a:bodyPr>
          <a:lstStyle/>
          <a:p>
            <a:pPr>
              <a:spcBef>
                <a:spcPts val="0"/>
              </a:spcBef>
            </a:pPr>
            <a:r>
              <a:rPr lang="en-US" altLang="en-US" sz="2800" dirty="0">
                <a:solidFill>
                  <a:schemeClr val="tx1">
                    <a:lumMod val="75000"/>
                    <a:lumOff val="25000"/>
                  </a:schemeClr>
                </a:solidFill>
              </a:rPr>
              <a:t>Individuals may not want to do one step; encourage them to try but don</a:t>
            </a:r>
            <a:r>
              <a:rPr lang="ja-JP" altLang="en-US" sz="2800" dirty="0">
                <a:solidFill>
                  <a:schemeClr val="tx1">
                    <a:lumMod val="75000"/>
                    <a:lumOff val="25000"/>
                  </a:schemeClr>
                </a:solidFill>
              </a:rPr>
              <a:t>’</a:t>
            </a:r>
            <a:r>
              <a:rPr lang="en-US" altLang="ja-JP" sz="2800" dirty="0">
                <a:solidFill>
                  <a:schemeClr val="tx1">
                    <a:lumMod val="75000"/>
                    <a:lumOff val="25000"/>
                  </a:schemeClr>
                </a:solidFill>
              </a:rPr>
              <a:t>t insist on completing every step</a:t>
            </a:r>
          </a:p>
          <a:p>
            <a:pPr lvl="1">
              <a:spcBef>
                <a:spcPts val="0"/>
              </a:spcBef>
            </a:pPr>
            <a:r>
              <a:rPr lang="en-US" altLang="en-US" sz="2400" dirty="0">
                <a:solidFill>
                  <a:schemeClr val="tx1">
                    <a:lumMod val="75000"/>
                    <a:lumOff val="25000"/>
                  </a:schemeClr>
                </a:solidFill>
              </a:rPr>
              <a:t>Sometimes people can</a:t>
            </a:r>
            <a:r>
              <a:rPr lang="ja-JP" altLang="en-US" sz="2400" dirty="0">
                <a:solidFill>
                  <a:schemeClr val="tx1">
                    <a:lumMod val="75000"/>
                    <a:lumOff val="25000"/>
                  </a:schemeClr>
                </a:solidFill>
              </a:rPr>
              <a:t>’</a:t>
            </a:r>
            <a:r>
              <a:rPr lang="en-US" altLang="ja-JP" sz="2400" dirty="0">
                <a:solidFill>
                  <a:schemeClr val="tx1">
                    <a:lumMod val="75000"/>
                    <a:lumOff val="25000"/>
                  </a:schemeClr>
                </a:solidFill>
              </a:rPr>
              <a:t>t think of anything or anyone</a:t>
            </a:r>
          </a:p>
          <a:p>
            <a:pPr lvl="1">
              <a:spcBef>
                <a:spcPts val="0"/>
              </a:spcBef>
            </a:pPr>
            <a:r>
              <a:rPr lang="en-US" altLang="en-US" sz="2400" dirty="0">
                <a:solidFill>
                  <a:schemeClr val="tx1">
                    <a:lumMod val="75000"/>
                    <a:lumOff val="25000"/>
                  </a:schemeClr>
                </a:solidFill>
              </a:rPr>
              <a:t>People know that certain strategies </a:t>
            </a:r>
            <a:r>
              <a:rPr lang="ja-JP" altLang="en-US" sz="2400" dirty="0">
                <a:solidFill>
                  <a:schemeClr val="tx1">
                    <a:lumMod val="75000"/>
                    <a:lumOff val="25000"/>
                  </a:schemeClr>
                </a:solidFill>
              </a:rPr>
              <a:t>“</a:t>
            </a:r>
            <a:r>
              <a:rPr lang="en-US" altLang="ja-JP" sz="2400" dirty="0">
                <a:solidFill>
                  <a:schemeClr val="tx1">
                    <a:lumMod val="75000"/>
                    <a:lumOff val="25000"/>
                  </a:schemeClr>
                </a:solidFill>
              </a:rPr>
              <a:t>just don</a:t>
            </a:r>
            <a:r>
              <a:rPr lang="ja-JP" altLang="en-US" sz="2400" dirty="0">
                <a:solidFill>
                  <a:schemeClr val="tx1">
                    <a:lumMod val="75000"/>
                    <a:lumOff val="25000"/>
                  </a:schemeClr>
                </a:solidFill>
              </a:rPr>
              <a:t>’</a:t>
            </a:r>
            <a:r>
              <a:rPr lang="en-US" altLang="ja-JP" sz="2400" dirty="0">
                <a:solidFill>
                  <a:schemeClr val="tx1">
                    <a:lumMod val="75000"/>
                    <a:lumOff val="25000"/>
                  </a:schemeClr>
                </a:solidFill>
              </a:rPr>
              <a:t>t work for them.</a:t>
            </a:r>
            <a:r>
              <a:rPr lang="ja-JP" altLang="en-US" sz="2400" dirty="0">
                <a:solidFill>
                  <a:schemeClr val="tx1">
                    <a:lumMod val="75000"/>
                    <a:lumOff val="25000"/>
                  </a:schemeClr>
                </a:solidFill>
              </a:rPr>
              <a:t>”</a:t>
            </a:r>
            <a:endParaRPr lang="en-US" altLang="ja-JP" sz="2400" dirty="0">
              <a:solidFill>
                <a:schemeClr val="tx1">
                  <a:lumMod val="75000"/>
                  <a:lumOff val="25000"/>
                </a:schemeClr>
              </a:solidFill>
            </a:endParaRPr>
          </a:p>
          <a:p>
            <a:pPr marL="457200" lvl="1" indent="0">
              <a:spcBef>
                <a:spcPts val="0"/>
              </a:spcBef>
              <a:buNone/>
            </a:pPr>
            <a:r>
              <a:rPr lang="en-US" altLang="ja-JP" dirty="0">
                <a:solidFill>
                  <a:schemeClr val="tx1">
                    <a:lumMod val="75000"/>
                    <a:lumOff val="25000"/>
                  </a:schemeClr>
                </a:solidFill>
              </a:rPr>
              <a:t>Leave it blank and make it a focus of treatment</a:t>
            </a:r>
          </a:p>
          <a:p>
            <a:pPr>
              <a:spcBef>
                <a:spcPts val="0"/>
              </a:spcBef>
            </a:pPr>
            <a:r>
              <a:rPr lang="en-US" altLang="en-US" sz="2800" dirty="0">
                <a:solidFill>
                  <a:schemeClr val="tx1">
                    <a:lumMod val="75000"/>
                    <a:lumOff val="25000"/>
                  </a:schemeClr>
                </a:solidFill>
              </a:rPr>
              <a:t>Let individuals know that this is a tool to help them, and although there are prescribed steps, if they feel in imminent danger they should seek the level of care that will keep them safe.</a:t>
            </a:r>
          </a:p>
        </p:txBody>
      </p:sp>
    </p:spTree>
    <p:extLst>
      <p:ext uri="{BB962C8B-B14F-4D97-AF65-F5344CB8AC3E}">
        <p14:creationId xmlns:p14="http://schemas.microsoft.com/office/powerpoint/2010/main" val="41521822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990600"/>
            <a:ext cx="8229600" cy="857251"/>
          </a:xfrm>
        </p:spPr>
        <p:txBody>
          <a:bodyPr/>
          <a:lstStyle/>
          <a:p>
            <a:pPr>
              <a:defRPr/>
            </a:pPr>
            <a:r>
              <a:rPr lang="en-US" dirty="0">
                <a:solidFill>
                  <a:schemeClr val="tx1">
                    <a:lumMod val="75000"/>
                    <a:lumOff val="25000"/>
                  </a:schemeClr>
                </a:solidFill>
              </a:rPr>
              <a:t>Demonstration Video</a:t>
            </a:r>
          </a:p>
        </p:txBody>
      </p:sp>
    </p:spTree>
    <p:extLst>
      <p:ext uri="{BB962C8B-B14F-4D97-AF65-F5344CB8AC3E}">
        <p14:creationId xmlns:p14="http://schemas.microsoft.com/office/powerpoint/2010/main" val="995848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051" y="787400"/>
            <a:ext cx="6172200" cy="857251"/>
          </a:xfrm>
        </p:spPr>
        <p:txBody>
          <a:bodyPr/>
          <a:lstStyle/>
          <a:p>
            <a:pPr>
              <a:defRPr/>
            </a:pPr>
            <a:r>
              <a:rPr lang="en-US" dirty="0">
                <a:solidFill>
                  <a:schemeClr val="tx1">
                    <a:lumMod val="75000"/>
                    <a:lumOff val="25000"/>
                  </a:schemeClr>
                </a:solidFill>
              </a:rPr>
              <a:t>Effectiveness of SPI</a:t>
            </a:r>
          </a:p>
        </p:txBody>
      </p:sp>
      <p:sp>
        <p:nvSpPr>
          <p:cNvPr id="99331" name="Content Placeholder 2"/>
          <p:cNvSpPr>
            <a:spLocks noGrp="1"/>
          </p:cNvSpPr>
          <p:nvPr>
            <p:ph idx="1"/>
          </p:nvPr>
        </p:nvSpPr>
        <p:spPr>
          <a:xfrm>
            <a:off x="628651" y="1803400"/>
            <a:ext cx="8001000" cy="4053752"/>
          </a:xfrm>
        </p:spPr>
        <p:txBody>
          <a:bodyPr>
            <a:normAutofit/>
          </a:bodyPr>
          <a:lstStyle/>
          <a:p>
            <a:pPr eaLnBrk="1" hangingPunct="1">
              <a:buFont typeface="Arial" panose="020B0604020202020204" pitchFamily="34" charset="0"/>
              <a:buChar char="•"/>
            </a:pPr>
            <a:r>
              <a:rPr lang="en-US" altLang="en-US" sz="2667" dirty="0">
                <a:solidFill>
                  <a:schemeClr val="tx1">
                    <a:lumMod val="75000"/>
                    <a:lumOff val="25000"/>
                  </a:schemeClr>
                </a:solidFill>
              </a:rPr>
              <a:t>Interviewed 100 </a:t>
            </a:r>
            <a:r>
              <a:rPr lang="ja-JP" altLang="en-US" sz="2667" dirty="0">
                <a:solidFill>
                  <a:schemeClr val="tx1">
                    <a:lumMod val="75000"/>
                    <a:lumOff val="25000"/>
                  </a:schemeClr>
                </a:solidFill>
              </a:rPr>
              <a:t>‘</a:t>
            </a:r>
            <a:r>
              <a:rPr lang="en-US" altLang="ja-JP" sz="2667" dirty="0">
                <a:solidFill>
                  <a:schemeClr val="tx1">
                    <a:lumMod val="75000"/>
                    <a:lumOff val="25000"/>
                  </a:schemeClr>
                </a:solidFill>
              </a:rPr>
              <a:t>moderate</a:t>
            </a:r>
            <a:r>
              <a:rPr lang="ja-JP" altLang="en-US" sz="2667" dirty="0">
                <a:solidFill>
                  <a:schemeClr val="tx1">
                    <a:lumMod val="75000"/>
                    <a:lumOff val="25000"/>
                  </a:schemeClr>
                </a:solidFill>
              </a:rPr>
              <a:t>’</a:t>
            </a:r>
            <a:r>
              <a:rPr lang="en-US" altLang="ja-JP" sz="2667" dirty="0">
                <a:solidFill>
                  <a:schemeClr val="tx1">
                    <a:lumMod val="75000"/>
                    <a:lumOff val="25000"/>
                  </a:schemeClr>
                </a:solidFill>
              </a:rPr>
              <a:t> risk Veterans who were given the SPI in a VA ED </a:t>
            </a:r>
          </a:p>
          <a:p>
            <a:pPr eaLnBrk="1" hangingPunct="1">
              <a:buFont typeface="Arial" panose="020B0604020202020204" pitchFamily="34" charset="0"/>
              <a:buChar char="•"/>
            </a:pPr>
            <a:r>
              <a:rPr lang="en-US" altLang="en-US" sz="2667" dirty="0">
                <a:solidFill>
                  <a:schemeClr val="tx1">
                    <a:lumMod val="75000"/>
                    <a:lumOff val="25000"/>
                  </a:schemeClr>
                </a:solidFill>
              </a:rPr>
              <a:t>Interviewed 3 mo-2 years after ED visit</a:t>
            </a:r>
          </a:p>
          <a:p>
            <a:pPr eaLnBrk="1" hangingPunct="1">
              <a:buFont typeface="Arial" panose="020B0604020202020204" pitchFamily="34" charset="0"/>
              <a:buChar char="•"/>
            </a:pPr>
            <a:r>
              <a:rPr lang="en-US" altLang="en-US" sz="2667" dirty="0">
                <a:solidFill>
                  <a:schemeClr val="tx1">
                    <a:lumMod val="75000"/>
                    <a:lumOff val="25000"/>
                  </a:schemeClr>
                </a:solidFill>
              </a:rPr>
              <a:t>All remembered the SPI was done in ED </a:t>
            </a:r>
          </a:p>
          <a:p>
            <a:pPr eaLnBrk="1" hangingPunct="1">
              <a:buFont typeface="Arial" panose="020B0604020202020204" pitchFamily="34" charset="0"/>
              <a:buChar char="•"/>
            </a:pPr>
            <a:r>
              <a:rPr lang="en-US" altLang="en-US" sz="2667" dirty="0">
                <a:solidFill>
                  <a:schemeClr val="tx1">
                    <a:lumMod val="75000"/>
                    <a:lumOff val="25000"/>
                  </a:schemeClr>
                </a:solidFill>
              </a:rPr>
              <a:t>All could say where their plan was currently</a:t>
            </a:r>
          </a:p>
          <a:p>
            <a:pPr eaLnBrk="1" hangingPunct="1">
              <a:buFont typeface="Arial" panose="020B0604020202020204" pitchFamily="34" charset="0"/>
              <a:buChar char="•"/>
            </a:pPr>
            <a:r>
              <a:rPr lang="en-US" altLang="en-US" sz="2667" dirty="0">
                <a:solidFill>
                  <a:schemeClr val="tx1">
                    <a:lumMod val="75000"/>
                    <a:lumOff val="25000"/>
                  </a:schemeClr>
                </a:solidFill>
              </a:rPr>
              <a:t>91% felt the safety plan was very helpful in making them feel connected to and cared for at the VA</a:t>
            </a:r>
          </a:p>
        </p:txBody>
      </p:sp>
    </p:spTree>
    <p:extLst>
      <p:ext uri="{BB962C8B-B14F-4D97-AF65-F5344CB8AC3E}">
        <p14:creationId xmlns:p14="http://schemas.microsoft.com/office/powerpoint/2010/main" val="3164000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925116"/>
            <a:ext cx="9143999" cy="851297"/>
          </a:xfrm>
        </p:spPr>
        <p:txBody>
          <a:bodyPr/>
          <a:lstStyle/>
          <a:p>
            <a:pPr algn="ctr"/>
            <a:r>
              <a:rPr lang="en-US" altLang="en-US" sz="2400" b="1" dirty="0">
                <a:solidFill>
                  <a:srgbClr val="393939"/>
                </a:solidFill>
                <a:latin typeface="Calibri" panose="020F0502020204030204" pitchFamily="34" charset="0"/>
              </a:rPr>
              <a:t>Accessing the Simulations</a:t>
            </a:r>
          </a:p>
        </p:txBody>
      </p:sp>
      <p:pic>
        <p:nvPicPr>
          <p:cNvPr id="1331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54995" y="2194323"/>
            <a:ext cx="5651897" cy="3302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4"/>
          <p:cNvSpPr txBox="1">
            <a:spLocks noChangeArrowheads="1"/>
          </p:cNvSpPr>
          <p:nvPr/>
        </p:nvSpPr>
        <p:spPr bwMode="auto">
          <a:xfrm>
            <a:off x="2967038" y="1685926"/>
            <a:ext cx="3429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5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hlinkClick r:id="rId3"/>
              </a:rPr>
              <a:t>www.kognito.com/oregon</a:t>
            </a:r>
            <a:endParaRPr kumimoji="0" lang="en-US" altLang="en-US" sz="15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5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pic>
        <p:nvPicPr>
          <p:cNvPr id="13317"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29064" y="5689998"/>
            <a:ext cx="1722835" cy="225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79018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787400"/>
            <a:ext cx="8229600" cy="857251"/>
          </a:xfrm>
        </p:spPr>
        <p:txBody>
          <a:bodyPr/>
          <a:lstStyle/>
          <a:p>
            <a:pPr>
              <a:defRPr/>
            </a:pPr>
            <a:r>
              <a:rPr lang="en-US" dirty="0">
                <a:solidFill>
                  <a:schemeClr val="tx1">
                    <a:lumMod val="75000"/>
                    <a:lumOff val="25000"/>
                  </a:schemeClr>
                </a:solidFill>
              </a:rPr>
              <a:t>SPI Evaluation</a:t>
            </a:r>
          </a:p>
        </p:txBody>
      </p:sp>
      <p:sp>
        <p:nvSpPr>
          <p:cNvPr id="100355" name="Content Placeholder 2"/>
          <p:cNvSpPr>
            <a:spLocks noGrp="1"/>
          </p:cNvSpPr>
          <p:nvPr>
            <p:ph idx="1"/>
          </p:nvPr>
        </p:nvSpPr>
        <p:spPr>
          <a:xfrm>
            <a:off x="609600" y="1905001"/>
            <a:ext cx="8229600" cy="4111625"/>
          </a:xfrm>
        </p:spPr>
        <p:txBody>
          <a:bodyPr>
            <a:normAutofit/>
          </a:bodyPr>
          <a:lstStyle/>
          <a:p>
            <a:pPr eaLnBrk="1" hangingPunct="1">
              <a:buFont typeface="Arial" panose="020B0604020202020204" pitchFamily="34" charset="0"/>
              <a:buChar char="•"/>
            </a:pPr>
            <a:r>
              <a:rPr lang="en-US" altLang="en-US" sz="2667" dirty="0">
                <a:solidFill>
                  <a:schemeClr val="tx1">
                    <a:lumMod val="75000"/>
                    <a:lumOff val="25000"/>
                  </a:schemeClr>
                </a:solidFill>
              </a:rPr>
              <a:t>Most Veterans (93%) indicated that they would recommend the interventions to a friend (and 6% had already done so). </a:t>
            </a:r>
          </a:p>
          <a:p>
            <a:pPr eaLnBrk="1" hangingPunct="1">
              <a:buFont typeface="Arial" panose="020B0604020202020204" pitchFamily="34" charset="0"/>
              <a:buChar char="•"/>
            </a:pPr>
            <a:r>
              <a:rPr lang="en-US" altLang="en-US" sz="2667" dirty="0">
                <a:solidFill>
                  <a:schemeClr val="tx1">
                    <a:lumMod val="75000"/>
                    <a:lumOff val="25000"/>
                  </a:schemeClr>
                </a:solidFill>
              </a:rPr>
              <a:t>No Veteran thought the safety plan intervention was harmful</a:t>
            </a:r>
          </a:p>
          <a:p>
            <a:pPr eaLnBrk="1" hangingPunct="1">
              <a:buFont typeface="Arial" panose="020B0604020202020204" pitchFamily="34" charset="0"/>
              <a:buChar char="•"/>
            </a:pPr>
            <a:r>
              <a:rPr lang="en-US" altLang="en-US" sz="2667" dirty="0">
                <a:solidFill>
                  <a:schemeClr val="tx1">
                    <a:lumMod val="75000"/>
                    <a:lumOff val="25000"/>
                  </a:schemeClr>
                </a:solidFill>
              </a:rPr>
              <a:t>5% felt it was too long, did not target anger enough or found it difficult to use when depressed. </a:t>
            </a:r>
          </a:p>
        </p:txBody>
      </p:sp>
    </p:spTree>
    <p:extLst>
      <p:ext uri="{BB962C8B-B14F-4D97-AF65-F5344CB8AC3E}">
        <p14:creationId xmlns:p14="http://schemas.microsoft.com/office/powerpoint/2010/main" val="12353425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685800"/>
            <a:ext cx="8229600" cy="857251"/>
          </a:xfrm>
        </p:spPr>
        <p:txBody>
          <a:bodyPr/>
          <a:lstStyle/>
          <a:p>
            <a:pPr>
              <a:defRPr/>
            </a:pPr>
            <a:r>
              <a:rPr lang="en-US" dirty="0">
                <a:solidFill>
                  <a:schemeClr val="tx1">
                    <a:lumMod val="75000"/>
                    <a:lumOff val="25000"/>
                  </a:schemeClr>
                </a:solidFill>
              </a:rPr>
              <a:t>Evaluation by Veteran Users</a:t>
            </a:r>
          </a:p>
        </p:txBody>
      </p:sp>
      <p:sp>
        <p:nvSpPr>
          <p:cNvPr id="101379" name="Content Placeholder 2"/>
          <p:cNvSpPr>
            <a:spLocks noGrp="1"/>
          </p:cNvSpPr>
          <p:nvPr>
            <p:ph idx="1"/>
          </p:nvPr>
        </p:nvSpPr>
        <p:spPr>
          <a:xfrm>
            <a:off x="584200" y="1543051"/>
            <a:ext cx="8077200" cy="4191795"/>
          </a:xfrm>
        </p:spPr>
        <p:txBody>
          <a:bodyPr>
            <a:normAutofit/>
          </a:bodyPr>
          <a:lstStyle/>
          <a:p>
            <a:pPr indent="0">
              <a:buNone/>
            </a:pPr>
            <a:r>
              <a:rPr lang="en-US" altLang="en-US" sz="2200" dirty="0">
                <a:solidFill>
                  <a:schemeClr val="tx1">
                    <a:lumMod val="75000"/>
                    <a:lumOff val="25000"/>
                  </a:schemeClr>
                </a:solidFill>
              </a:rPr>
              <a:t>When asked which aspects of the safety plan were most useful, </a:t>
            </a:r>
          </a:p>
          <a:p>
            <a:pPr lvl="1"/>
            <a:r>
              <a:rPr lang="en-US" altLang="en-US" sz="2200" dirty="0">
                <a:solidFill>
                  <a:schemeClr val="tx1">
                    <a:lumMod val="75000"/>
                    <a:lumOff val="25000"/>
                  </a:schemeClr>
                </a:solidFill>
              </a:rPr>
              <a:t>8.3% recognizing warning signs</a:t>
            </a:r>
          </a:p>
          <a:p>
            <a:pPr lvl="1"/>
            <a:r>
              <a:rPr lang="en-US" altLang="en-US" sz="2200" dirty="0">
                <a:solidFill>
                  <a:schemeClr val="tx1">
                    <a:lumMod val="75000"/>
                    <a:lumOff val="25000"/>
                  </a:schemeClr>
                </a:solidFill>
              </a:rPr>
              <a:t>33.3% internal coping strategies</a:t>
            </a:r>
          </a:p>
          <a:p>
            <a:pPr lvl="1"/>
            <a:r>
              <a:rPr lang="en-US" altLang="en-US" sz="2200" dirty="0">
                <a:solidFill>
                  <a:schemeClr val="tx1">
                    <a:lumMod val="75000"/>
                    <a:lumOff val="25000"/>
                  </a:schemeClr>
                </a:solidFill>
              </a:rPr>
              <a:t>25%  sources of social support</a:t>
            </a:r>
          </a:p>
          <a:p>
            <a:pPr lvl="1"/>
            <a:r>
              <a:rPr lang="en-US" altLang="en-US" sz="2200" dirty="0">
                <a:solidFill>
                  <a:schemeClr val="tx1">
                    <a:lumMod val="75000"/>
                    <a:lumOff val="25000"/>
                  </a:schemeClr>
                </a:solidFill>
              </a:rPr>
              <a:t>12% reported that simply having a crisis plan was helpful </a:t>
            </a:r>
          </a:p>
          <a:p>
            <a:pPr lvl="1"/>
            <a:r>
              <a:rPr lang="en-US" altLang="en-US" sz="2200" dirty="0">
                <a:solidFill>
                  <a:schemeClr val="tx1">
                    <a:lumMod val="75000"/>
                    <a:lumOff val="25000"/>
                  </a:schemeClr>
                </a:solidFill>
              </a:rPr>
              <a:t>12% reported that having the safety plan enhanced their sense of self efficacy.  </a:t>
            </a:r>
          </a:p>
          <a:p>
            <a:pPr marL="457200" lvl="1" indent="0">
              <a:buNone/>
            </a:pPr>
            <a:r>
              <a:rPr lang="en-US" altLang="en-US" sz="2200" dirty="0">
                <a:solidFill>
                  <a:schemeClr val="tx1">
                    <a:lumMod val="75000"/>
                    <a:lumOff val="25000"/>
                  </a:schemeClr>
                </a:solidFill>
              </a:rPr>
              <a:t>For example, one Veteran noted that </a:t>
            </a:r>
            <a:r>
              <a:rPr lang="ja-JP" altLang="en-US" sz="2200" i="1" dirty="0">
                <a:solidFill>
                  <a:schemeClr val="tx1">
                    <a:lumMod val="75000"/>
                    <a:lumOff val="25000"/>
                  </a:schemeClr>
                </a:solidFill>
              </a:rPr>
              <a:t>“</a:t>
            </a:r>
            <a:r>
              <a:rPr lang="en-US" altLang="ja-JP" sz="2200" i="1" dirty="0">
                <a:solidFill>
                  <a:schemeClr val="tx1">
                    <a:lumMod val="75000"/>
                    <a:lumOff val="25000"/>
                  </a:schemeClr>
                </a:solidFill>
              </a:rPr>
              <a:t>You don't realize what to do when you are in that (suicidal) situation, having planned activities like going to a coffee shop and remembering to breathe are effective.</a:t>
            </a:r>
            <a:r>
              <a:rPr lang="ja-JP" altLang="en-US" sz="2200" i="1" dirty="0">
                <a:solidFill>
                  <a:schemeClr val="tx1">
                    <a:lumMod val="75000"/>
                    <a:lumOff val="25000"/>
                  </a:schemeClr>
                </a:solidFill>
              </a:rPr>
              <a:t>”</a:t>
            </a:r>
            <a:endParaRPr lang="en-US" altLang="ja-JP" sz="2200" dirty="0">
              <a:solidFill>
                <a:schemeClr val="tx1">
                  <a:lumMod val="75000"/>
                  <a:lumOff val="25000"/>
                </a:schemeClr>
              </a:solidFill>
            </a:endParaRPr>
          </a:p>
        </p:txBody>
      </p:sp>
    </p:spTree>
    <p:extLst>
      <p:ext uri="{BB962C8B-B14F-4D97-AF65-F5344CB8AC3E}">
        <p14:creationId xmlns:p14="http://schemas.microsoft.com/office/powerpoint/2010/main" val="38128989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762000"/>
            <a:ext cx="8229600" cy="857251"/>
          </a:xfrm>
        </p:spPr>
        <p:txBody>
          <a:bodyPr/>
          <a:lstStyle/>
          <a:p>
            <a:pPr>
              <a:defRPr/>
            </a:pPr>
            <a:r>
              <a:rPr lang="en-US" dirty="0">
                <a:solidFill>
                  <a:schemeClr val="tx1">
                    <a:lumMod val="75000"/>
                    <a:lumOff val="25000"/>
                  </a:schemeClr>
                </a:solidFill>
              </a:rPr>
              <a:t>Reactions</a:t>
            </a:r>
          </a:p>
        </p:txBody>
      </p:sp>
      <p:sp>
        <p:nvSpPr>
          <p:cNvPr id="3" name="Content Placeholder 2"/>
          <p:cNvSpPr>
            <a:spLocks noGrp="1"/>
          </p:cNvSpPr>
          <p:nvPr>
            <p:ph idx="1"/>
          </p:nvPr>
        </p:nvSpPr>
        <p:spPr>
          <a:xfrm>
            <a:off x="762000" y="1828801"/>
            <a:ext cx="7543800" cy="3714751"/>
          </a:xfrm>
        </p:spPr>
        <p:txBody>
          <a:bodyPr rtlCol="0">
            <a:normAutofit lnSpcReduction="10000"/>
          </a:bodyPr>
          <a:lstStyle/>
          <a:p>
            <a:pPr marL="0" lvl="2" indent="0">
              <a:spcBef>
                <a:spcPts val="0"/>
              </a:spcBef>
              <a:buNone/>
              <a:defRPr/>
            </a:pPr>
            <a:r>
              <a:rPr lang="ja-JP" altLang="en-US" dirty="0">
                <a:solidFill>
                  <a:schemeClr val="tx1">
                    <a:lumMod val="75000"/>
                    <a:lumOff val="25000"/>
                  </a:schemeClr>
                </a:solidFill>
              </a:rPr>
              <a:t>“</a:t>
            </a:r>
            <a:r>
              <a:rPr lang="en-US" altLang="ja-JP" dirty="0">
                <a:solidFill>
                  <a:schemeClr val="tx1">
                    <a:lumMod val="75000"/>
                    <a:lumOff val="25000"/>
                  </a:schemeClr>
                </a:solidFill>
              </a:rPr>
              <a:t>It helped me not to be such a tough guy and actually go for the help that I needed.</a:t>
            </a:r>
            <a:r>
              <a:rPr lang="ja-JP" altLang="en-US" dirty="0">
                <a:solidFill>
                  <a:schemeClr val="tx1">
                    <a:lumMod val="75000"/>
                    <a:lumOff val="25000"/>
                  </a:schemeClr>
                </a:solidFill>
              </a:rPr>
              <a:t>”</a:t>
            </a:r>
            <a:endParaRPr lang="en-US" altLang="ja-JP" dirty="0">
              <a:solidFill>
                <a:schemeClr val="tx1">
                  <a:lumMod val="75000"/>
                  <a:lumOff val="25000"/>
                </a:schemeClr>
              </a:solidFill>
            </a:endParaRPr>
          </a:p>
          <a:p>
            <a:pPr marL="91438" indent="-91438">
              <a:spcBef>
                <a:spcPts val="0"/>
              </a:spcBef>
              <a:buNone/>
              <a:defRPr/>
            </a:pPr>
            <a:endParaRPr lang="en-US" altLang="ja-JP" sz="2400" dirty="0">
              <a:solidFill>
                <a:schemeClr val="tx1">
                  <a:lumMod val="75000"/>
                  <a:lumOff val="25000"/>
                </a:schemeClr>
              </a:solidFill>
            </a:endParaRPr>
          </a:p>
          <a:p>
            <a:pPr marL="91438" indent="-91438">
              <a:spcBef>
                <a:spcPts val="0"/>
              </a:spcBef>
              <a:buNone/>
              <a:defRPr/>
            </a:pPr>
            <a:r>
              <a:rPr lang="ja-JP" altLang="en-US" sz="2400" dirty="0">
                <a:solidFill>
                  <a:schemeClr val="tx1">
                    <a:lumMod val="75000"/>
                    <a:lumOff val="25000"/>
                  </a:schemeClr>
                </a:solidFill>
              </a:rPr>
              <a:t>“</a:t>
            </a:r>
            <a:r>
              <a:rPr lang="en-US" altLang="ja-JP" sz="2400" dirty="0">
                <a:solidFill>
                  <a:schemeClr val="tx1">
                    <a:lumMod val="75000"/>
                    <a:lumOff val="25000"/>
                  </a:schemeClr>
                </a:solidFill>
              </a:rPr>
              <a:t>I would tell them (others at risk) it saved my life.</a:t>
            </a:r>
            <a:r>
              <a:rPr lang="ja-JP" altLang="en-US" sz="2400" dirty="0">
                <a:solidFill>
                  <a:schemeClr val="tx1">
                    <a:lumMod val="75000"/>
                    <a:lumOff val="25000"/>
                  </a:schemeClr>
                </a:solidFill>
              </a:rPr>
              <a:t>”</a:t>
            </a:r>
            <a:endParaRPr lang="en-US" altLang="ja-JP" sz="2400" dirty="0">
              <a:solidFill>
                <a:schemeClr val="tx1">
                  <a:lumMod val="75000"/>
                  <a:lumOff val="25000"/>
                </a:schemeClr>
              </a:solidFill>
            </a:endParaRPr>
          </a:p>
          <a:p>
            <a:pPr marL="91438" indent="-91438">
              <a:spcBef>
                <a:spcPts val="0"/>
              </a:spcBef>
              <a:buNone/>
              <a:defRPr/>
            </a:pPr>
            <a:endParaRPr lang="en-US" altLang="ja-JP" sz="2400" dirty="0">
              <a:solidFill>
                <a:schemeClr val="tx1">
                  <a:lumMod val="75000"/>
                  <a:lumOff val="25000"/>
                </a:schemeClr>
              </a:solidFill>
            </a:endParaRPr>
          </a:p>
          <a:p>
            <a:pPr marL="91438" indent="-91438">
              <a:spcBef>
                <a:spcPts val="0"/>
              </a:spcBef>
              <a:buNone/>
              <a:defRPr/>
            </a:pPr>
            <a:r>
              <a:rPr lang="en-US" sz="2400" dirty="0">
                <a:solidFill>
                  <a:schemeClr val="tx1">
                    <a:lumMod val="75000"/>
                    <a:lumOff val="25000"/>
                  </a:schemeClr>
                </a:solidFill>
              </a:rPr>
              <a:t> </a:t>
            </a:r>
            <a:r>
              <a:rPr lang="ja-JP" altLang="en-US" sz="2400" dirty="0">
                <a:solidFill>
                  <a:schemeClr val="tx1">
                    <a:lumMod val="75000"/>
                    <a:lumOff val="25000"/>
                  </a:schemeClr>
                </a:solidFill>
              </a:rPr>
              <a:t>“</a:t>
            </a:r>
            <a:r>
              <a:rPr lang="en-US" altLang="ja-JP" sz="2400" dirty="0">
                <a:solidFill>
                  <a:schemeClr val="tx1">
                    <a:lumMod val="75000"/>
                    <a:lumOff val="25000"/>
                  </a:schemeClr>
                </a:solidFill>
              </a:rPr>
              <a:t>I never thought I could do anything about my suicidal feelings, now I know that I am not at their mercy.</a:t>
            </a:r>
            <a:r>
              <a:rPr lang="ja-JP" altLang="en-US" sz="2400" dirty="0">
                <a:solidFill>
                  <a:schemeClr val="tx1">
                    <a:lumMod val="75000"/>
                    <a:lumOff val="25000"/>
                  </a:schemeClr>
                </a:solidFill>
              </a:rPr>
              <a:t>”</a:t>
            </a:r>
            <a:endParaRPr lang="en-US" altLang="ja-JP" sz="2400" dirty="0">
              <a:solidFill>
                <a:schemeClr val="tx1">
                  <a:lumMod val="75000"/>
                  <a:lumOff val="25000"/>
                </a:schemeClr>
              </a:solidFill>
            </a:endParaRPr>
          </a:p>
          <a:p>
            <a:pPr marL="91438" indent="-91438">
              <a:spcBef>
                <a:spcPts val="0"/>
              </a:spcBef>
              <a:buNone/>
              <a:defRPr/>
            </a:pPr>
            <a:endParaRPr lang="en-US" altLang="ja-JP" sz="2400" dirty="0">
              <a:solidFill>
                <a:schemeClr val="tx1">
                  <a:lumMod val="75000"/>
                  <a:lumOff val="25000"/>
                </a:schemeClr>
              </a:solidFill>
            </a:endParaRPr>
          </a:p>
          <a:p>
            <a:pPr marL="91438" indent="-91438">
              <a:spcBef>
                <a:spcPts val="0"/>
              </a:spcBef>
              <a:buNone/>
              <a:defRPr/>
            </a:pPr>
            <a:r>
              <a:rPr lang="ja-JP" altLang="en-US" sz="2400" dirty="0">
                <a:solidFill>
                  <a:schemeClr val="tx1">
                    <a:lumMod val="75000"/>
                    <a:lumOff val="25000"/>
                  </a:schemeClr>
                </a:solidFill>
              </a:rPr>
              <a:t>“</a:t>
            </a:r>
            <a:r>
              <a:rPr lang="en-US" altLang="ja-JP" sz="2400" dirty="0">
                <a:solidFill>
                  <a:schemeClr val="tx1">
                    <a:lumMod val="75000"/>
                    <a:lumOff val="25000"/>
                  </a:schemeClr>
                </a:solidFill>
              </a:rPr>
              <a:t>How has the safety plan helped me?  It has saved my life more than once.</a:t>
            </a:r>
            <a:r>
              <a:rPr lang="ja-JP" altLang="en-US" sz="2400" dirty="0">
                <a:solidFill>
                  <a:schemeClr val="tx1">
                    <a:lumMod val="75000"/>
                    <a:lumOff val="25000"/>
                  </a:schemeClr>
                </a:solidFill>
              </a:rPr>
              <a:t>”</a:t>
            </a:r>
            <a:endParaRPr lang="en-US" altLang="ja-JP" sz="2400" dirty="0">
              <a:solidFill>
                <a:schemeClr val="tx1">
                  <a:lumMod val="75000"/>
                  <a:lumOff val="25000"/>
                </a:schemeClr>
              </a:solidFill>
            </a:endParaRPr>
          </a:p>
          <a:p>
            <a:pPr marL="425185" lvl="2" indent="-137157">
              <a:defRPr/>
            </a:pPr>
            <a:endParaRPr lang="en-US" sz="3525" i="1" dirty="0">
              <a:solidFill>
                <a:schemeClr val="tx1">
                  <a:lumMod val="75000"/>
                  <a:lumOff val="25000"/>
                </a:schemeClr>
              </a:solidFill>
            </a:endParaRPr>
          </a:p>
          <a:p>
            <a:pPr marL="68578" indent="-68578">
              <a:defRPr/>
            </a:pPr>
            <a:endParaRPr lang="en-US" sz="2251" dirty="0">
              <a:solidFill>
                <a:schemeClr val="tx1">
                  <a:lumMod val="75000"/>
                  <a:lumOff val="25000"/>
                </a:schemeClr>
              </a:solidFill>
            </a:endParaRPr>
          </a:p>
          <a:p>
            <a:pPr marL="68578" indent="-68578">
              <a:defRPr/>
            </a:pPr>
            <a:endParaRPr lang="en-US" sz="2251" dirty="0">
              <a:solidFill>
                <a:schemeClr val="tx1">
                  <a:lumMod val="75000"/>
                  <a:lumOff val="25000"/>
                </a:schemeClr>
              </a:solidFill>
            </a:endParaRPr>
          </a:p>
        </p:txBody>
      </p:sp>
    </p:spTree>
    <p:extLst>
      <p:ext uri="{BB962C8B-B14F-4D97-AF65-F5344CB8AC3E}">
        <p14:creationId xmlns:p14="http://schemas.microsoft.com/office/powerpoint/2010/main" val="20396786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a:xfrm>
            <a:off x="495300" y="533400"/>
            <a:ext cx="8229599" cy="857251"/>
          </a:xfrm>
        </p:spPr>
        <p:txBody>
          <a:bodyPr>
            <a:normAutofit/>
          </a:bodyPr>
          <a:lstStyle/>
          <a:p>
            <a:pPr>
              <a:defRPr/>
            </a:pPr>
            <a:r>
              <a:rPr lang="en-US" dirty="0">
                <a:solidFill>
                  <a:schemeClr val="tx1">
                    <a:lumMod val="75000"/>
                    <a:lumOff val="25000"/>
                  </a:schemeClr>
                </a:solidFill>
              </a:rPr>
              <a:t>Reactions cont.</a:t>
            </a:r>
          </a:p>
        </p:txBody>
      </p:sp>
      <p:sp>
        <p:nvSpPr>
          <p:cNvPr id="89091" name="Rectangle 3"/>
          <p:cNvSpPr>
            <a:spLocks noGrp="1" noChangeArrowheads="1"/>
          </p:cNvSpPr>
          <p:nvPr>
            <p:ph idx="1"/>
          </p:nvPr>
        </p:nvSpPr>
        <p:spPr>
          <a:xfrm>
            <a:off x="609601" y="1390651"/>
            <a:ext cx="8000999" cy="4375149"/>
          </a:xfrm>
        </p:spPr>
        <p:txBody>
          <a:bodyPr rtlCol="0">
            <a:normAutofit lnSpcReduction="10000"/>
          </a:bodyPr>
          <a:lstStyle/>
          <a:p>
            <a:pPr marL="91438" indent="-91438">
              <a:lnSpc>
                <a:spcPct val="110000"/>
              </a:lnSpc>
              <a:spcBef>
                <a:spcPts val="0"/>
              </a:spcBef>
              <a:buNone/>
              <a:defRPr/>
            </a:pPr>
            <a:r>
              <a:rPr lang="ja-JP" altLang="en-US" sz="2100" dirty="0">
                <a:solidFill>
                  <a:schemeClr val="tx1">
                    <a:lumMod val="75000"/>
                    <a:lumOff val="25000"/>
                  </a:schemeClr>
                </a:solidFill>
              </a:rPr>
              <a:t>“</a:t>
            </a:r>
            <a:r>
              <a:rPr lang="en-US" altLang="ja-JP" sz="2100" dirty="0">
                <a:solidFill>
                  <a:schemeClr val="tx1">
                    <a:lumMod val="75000"/>
                    <a:lumOff val="25000"/>
                  </a:schemeClr>
                </a:solidFill>
              </a:rPr>
              <a:t>I think it is very helpful, especially with people going through depression, with showing you and telling you how to use different coping skills…….</a:t>
            </a:r>
            <a:r>
              <a:rPr lang="ja-JP" altLang="en-US" sz="2100" dirty="0">
                <a:solidFill>
                  <a:schemeClr val="tx1">
                    <a:lumMod val="75000"/>
                    <a:lumOff val="25000"/>
                  </a:schemeClr>
                </a:solidFill>
              </a:rPr>
              <a:t>”</a:t>
            </a:r>
            <a:endParaRPr lang="en-US" altLang="ja-JP" sz="2100" dirty="0">
              <a:solidFill>
                <a:schemeClr val="tx1">
                  <a:lumMod val="75000"/>
                  <a:lumOff val="25000"/>
                </a:schemeClr>
              </a:solidFill>
            </a:endParaRPr>
          </a:p>
          <a:p>
            <a:pPr marL="91438" indent="-91438">
              <a:lnSpc>
                <a:spcPct val="110000"/>
              </a:lnSpc>
              <a:spcBef>
                <a:spcPts val="0"/>
              </a:spcBef>
              <a:buNone/>
              <a:defRPr/>
            </a:pPr>
            <a:endParaRPr lang="en-US" altLang="ja-JP" sz="2100" dirty="0">
              <a:solidFill>
                <a:schemeClr val="tx1">
                  <a:lumMod val="75000"/>
                  <a:lumOff val="25000"/>
                </a:schemeClr>
              </a:solidFill>
            </a:endParaRPr>
          </a:p>
          <a:p>
            <a:pPr marL="91438" indent="-91438">
              <a:lnSpc>
                <a:spcPct val="110000"/>
              </a:lnSpc>
              <a:spcBef>
                <a:spcPts val="0"/>
              </a:spcBef>
              <a:buNone/>
              <a:defRPr/>
            </a:pPr>
            <a:r>
              <a:rPr lang="ja-JP" altLang="en-US" sz="2100" dirty="0">
                <a:solidFill>
                  <a:schemeClr val="tx1">
                    <a:lumMod val="75000"/>
                    <a:lumOff val="25000"/>
                  </a:schemeClr>
                </a:solidFill>
              </a:rPr>
              <a:t>“</a:t>
            </a:r>
            <a:r>
              <a:rPr lang="en-US" altLang="ja-JP" sz="2100" dirty="0">
                <a:solidFill>
                  <a:schemeClr val="tx1">
                    <a:lumMod val="75000"/>
                    <a:lumOff val="25000"/>
                  </a:schemeClr>
                </a:solidFill>
              </a:rPr>
              <a:t>Gave me the opportunity to more clearly define signs, when my mood is beginning to deteriorate and when to start taking steps to prevent further worsening…...</a:t>
            </a:r>
            <a:r>
              <a:rPr lang="ja-JP" altLang="en-US" sz="2100" dirty="0">
                <a:solidFill>
                  <a:schemeClr val="tx1">
                    <a:lumMod val="75000"/>
                    <a:lumOff val="25000"/>
                  </a:schemeClr>
                </a:solidFill>
              </a:rPr>
              <a:t>”</a:t>
            </a:r>
            <a:endParaRPr lang="en-US" altLang="ja-JP" sz="2100" dirty="0">
              <a:solidFill>
                <a:schemeClr val="tx1">
                  <a:lumMod val="75000"/>
                  <a:lumOff val="25000"/>
                </a:schemeClr>
              </a:solidFill>
            </a:endParaRPr>
          </a:p>
          <a:p>
            <a:pPr marL="91438" indent="-91438">
              <a:lnSpc>
                <a:spcPct val="110000"/>
              </a:lnSpc>
              <a:spcBef>
                <a:spcPts val="0"/>
              </a:spcBef>
              <a:buNone/>
              <a:defRPr/>
            </a:pPr>
            <a:endParaRPr lang="en-US" altLang="ja-JP" sz="2100" dirty="0">
              <a:solidFill>
                <a:schemeClr val="tx1">
                  <a:lumMod val="75000"/>
                  <a:lumOff val="25000"/>
                </a:schemeClr>
              </a:solidFill>
            </a:endParaRPr>
          </a:p>
          <a:p>
            <a:pPr marL="91438" indent="-91438">
              <a:lnSpc>
                <a:spcPct val="110000"/>
              </a:lnSpc>
              <a:spcBef>
                <a:spcPts val="0"/>
              </a:spcBef>
              <a:buNone/>
              <a:defRPr/>
            </a:pPr>
            <a:r>
              <a:rPr lang="ja-JP" altLang="en-US" sz="2100" dirty="0">
                <a:solidFill>
                  <a:schemeClr val="tx1">
                    <a:lumMod val="75000"/>
                    <a:lumOff val="25000"/>
                  </a:schemeClr>
                </a:solidFill>
              </a:rPr>
              <a:t>“</a:t>
            </a:r>
            <a:r>
              <a:rPr lang="en-US" altLang="ja-JP" sz="2100" dirty="0">
                <a:solidFill>
                  <a:schemeClr val="tx1">
                    <a:lumMod val="75000"/>
                    <a:lumOff val="25000"/>
                  </a:schemeClr>
                </a:solidFill>
              </a:rPr>
              <a:t>I like the safety plan. I hung it on my wall….it helps me remember how to deal with things.</a:t>
            </a:r>
            <a:r>
              <a:rPr lang="ja-JP" altLang="en-US" sz="2100" dirty="0">
                <a:solidFill>
                  <a:schemeClr val="tx1">
                    <a:lumMod val="75000"/>
                    <a:lumOff val="25000"/>
                  </a:schemeClr>
                </a:solidFill>
              </a:rPr>
              <a:t>”</a:t>
            </a:r>
            <a:endParaRPr lang="en-US" altLang="ja-JP" sz="2100" dirty="0">
              <a:solidFill>
                <a:schemeClr val="tx1">
                  <a:lumMod val="75000"/>
                  <a:lumOff val="25000"/>
                </a:schemeClr>
              </a:solidFill>
            </a:endParaRPr>
          </a:p>
          <a:p>
            <a:pPr marL="91438" indent="-91438">
              <a:lnSpc>
                <a:spcPct val="110000"/>
              </a:lnSpc>
              <a:spcBef>
                <a:spcPts val="0"/>
              </a:spcBef>
              <a:buNone/>
              <a:defRPr/>
            </a:pPr>
            <a:endParaRPr lang="en-US" altLang="ja-JP" sz="2100" dirty="0">
              <a:solidFill>
                <a:schemeClr val="tx1">
                  <a:lumMod val="75000"/>
                  <a:lumOff val="25000"/>
                </a:schemeClr>
              </a:solidFill>
            </a:endParaRPr>
          </a:p>
          <a:p>
            <a:pPr marL="91438" indent="-91438">
              <a:lnSpc>
                <a:spcPct val="110000"/>
              </a:lnSpc>
              <a:spcBef>
                <a:spcPts val="0"/>
              </a:spcBef>
              <a:buNone/>
              <a:defRPr/>
            </a:pPr>
            <a:r>
              <a:rPr lang="ja-JP" altLang="en-US" sz="2100" dirty="0">
                <a:solidFill>
                  <a:schemeClr val="tx1">
                    <a:lumMod val="75000"/>
                    <a:lumOff val="25000"/>
                  </a:schemeClr>
                </a:solidFill>
              </a:rPr>
              <a:t>“</a:t>
            </a:r>
            <a:r>
              <a:rPr lang="en-US" altLang="ja-JP" sz="2100" dirty="0">
                <a:solidFill>
                  <a:schemeClr val="tx1">
                    <a:lumMod val="75000"/>
                    <a:lumOff val="25000"/>
                  </a:schemeClr>
                </a:solidFill>
              </a:rPr>
              <a:t>It hadn</a:t>
            </a:r>
            <a:r>
              <a:rPr lang="ja-JP" altLang="en-US" sz="2100" dirty="0">
                <a:solidFill>
                  <a:schemeClr val="tx1">
                    <a:lumMod val="75000"/>
                    <a:lumOff val="25000"/>
                  </a:schemeClr>
                </a:solidFill>
              </a:rPr>
              <a:t>’</a:t>
            </a:r>
            <a:r>
              <a:rPr lang="en-US" altLang="ja-JP" sz="2100" dirty="0">
                <a:solidFill>
                  <a:schemeClr val="tx1">
                    <a:lumMod val="75000"/>
                    <a:lumOff val="25000"/>
                  </a:schemeClr>
                </a:solidFill>
              </a:rPr>
              <a:t>t occurred to me before that I could do something about my suicidal feelings.</a:t>
            </a:r>
            <a:r>
              <a:rPr lang="ja-JP" altLang="en-US" sz="2100" dirty="0">
                <a:solidFill>
                  <a:schemeClr val="tx1">
                    <a:lumMod val="75000"/>
                    <a:lumOff val="25000"/>
                  </a:schemeClr>
                </a:solidFill>
              </a:rPr>
              <a:t>”</a:t>
            </a:r>
            <a:endParaRPr lang="en-US" altLang="en-US" sz="2100" dirty="0">
              <a:solidFill>
                <a:schemeClr val="tx1">
                  <a:lumMod val="75000"/>
                  <a:lumOff val="25000"/>
                </a:schemeClr>
              </a:solidFill>
            </a:endParaRPr>
          </a:p>
        </p:txBody>
      </p:sp>
    </p:spTree>
    <p:extLst>
      <p:ext uri="{BB962C8B-B14F-4D97-AF65-F5344CB8AC3E}">
        <p14:creationId xmlns:p14="http://schemas.microsoft.com/office/powerpoint/2010/main" val="4063886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550" y="533400"/>
            <a:ext cx="5829300" cy="857251"/>
          </a:xfrm>
        </p:spPr>
        <p:txBody>
          <a:bodyPr/>
          <a:lstStyle/>
          <a:p>
            <a:pPr>
              <a:defRPr/>
            </a:pPr>
            <a:r>
              <a:rPr lang="en-US" altLang="en-US" dirty="0">
                <a:solidFill>
                  <a:schemeClr val="tx1">
                    <a:lumMod val="75000"/>
                    <a:lumOff val="25000"/>
                  </a:schemeClr>
                </a:solidFill>
              </a:rPr>
              <a:t>Current Uses</a:t>
            </a:r>
          </a:p>
        </p:txBody>
      </p:sp>
      <p:sp>
        <p:nvSpPr>
          <p:cNvPr id="3" name="Content Placeholder 2"/>
          <p:cNvSpPr>
            <a:spLocks noGrp="1"/>
          </p:cNvSpPr>
          <p:nvPr>
            <p:ph idx="1"/>
          </p:nvPr>
        </p:nvSpPr>
        <p:spPr>
          <a:xfrm>
            <a:off x="685800" y="1390651"/>
            <a:ext cx="7924800" cy="4375149"/>
          </a:xfrm>
        </p:spPr>
        <p:txBody>
          <a:bodyPr rtlCol="0">
            <a:normAutofit fontScale="92500" lnSpcReduction="20000"/>
          </a:bodyPr>
          <a:lstStyle/>
          <a:p>
            <a:pPr marL="68578" indent="-68578">
              <a:lnSpc>
                <a:spcPct val="120000"/>
              </a:lnSpc>
              <a:spcBef>
                <a:spcPts val="0"/>
              </a:spcBef>
              <a:defRPr/>
            </a:pPr>
            <a:r>
              <a:rPr lang="en-US" altLang="en-US" sz="2800" dirty="0">
                <a:solidFill>
                  <a:schemeClr val="tx1">
                    <a:lumMod val="75000"/>
                    <a:lumOff val="25000"/>
                  </a:schemeClr>
                </a:solidFill>
              </a:rPr>
              <a:t>VA</a:t>
            </a:r>
          </a:p>
          <a:p>
            <a:pPr marL="288029" lvl="1" indent="-137157">
              <a:lnSpc>
                <a:spcPct val="120000"/>
              </a:lnSpc>
              <a:spcBef>
                <a:spcPts val="0"/>
              </a:spcBef>
              <a:buFont typeface="Arial" panose="020B0604020202020204" pitchFamily="34" charset="0"/>
              <a:buChar char="•"/>
              <a:defRPr/>
            </a:pPr>
            <a:r>
              <a:rPr lang="en-US" altLang="en-US" sz="2400" dirty="0">
                <a:solidFill>
                  <a:schemeClr val="tx1">
                    <a:lumMod val="75000"/>
                    <a:lumOff val="25000"/>
                  </a:schemeClr>
                </a:solidFill>
              </a:rPr>
              <a:t>All High Suicide Risk Veterans</a:t>
            </a:r>
          </a:p>
          <a:p>
            <a:pPr marL="288029" lvl="1" indent="-137157">
              <a:lnSpc>
                <a:spcPct val="120000"/>
              </a:lnSpc>
              <a:spcBef>
                <a:spcPts val="0"/>
              </a:spcBef>
              <a:buFont typeface="Arial" panose="020B0604020202020204" pitchFamily="34" charset="0"/>
              <a:buChar char="•"/>
              <a:defRPr/>
            </a:pPr>
            <a:r>
              <a:rPr lang="en-US" altLang="en-US" sz="2400" dirty="0">
                <a:solidFill>
                  <a:schemeClr val="tx1">
                    <a:lumMod val="75000"/>
                    <a:lumOff val="25000"/>
                  </a:schemeClr>
                </a:solidFill>
              </a:rPr>
              <a:t>ED demonstration project for moderate risk Veterans not requiring hospitalization</a:t>
            </a:r>
          </a:p>
          <a:p>
            <a:pPr marL="68578" indent="-68578">
              <a:lnSpc>
                <a:spcPct val="120000"/>
              </a:lnSpc>
              <a:spcBef>
                <a:spcPts val="0"/>
              </a:spcBef>
              <a:defRPr/>
            </a:pPr>
            <a:r>
              <a:rPr lang="en-US" altLang="en-US" sz="2400" dirty="0">
                <a:solidFill>
                  <a:schemeClr val="tx1">
                    <a:lumMod val="75000"/>
                    <a:lumOff val="25000"/>
                  </a:schemeClr>
                </a:solidFill>
              </a:rPr>
              <a:t>Military---Clinical trial—Walter Reed—suicidal service members hospitalized</a:t>
            </a:r>
          </a:p>
          <a:p>
            <a:pPr marL="68578" indent="-68578">
              <a:lnSpc>
                <a:spcPct val="120000"/>
              </a:lnSpc>
              <a:spcBef>
                <a:spcPts val="0"/>
              </a:spcBef>
              <a:defRPr/>
            </a:pPr>
            <a:r>
              <a:rPr lang="en-US" altLang="en-US" sz="2400" dirty="0">
                <a:solidFill>
                  <a:schemeClr val="tx1">
                    <a:lumMod val="75000"/>
                    <a:lumOff val="25000"/>
                  </a:schemeClr>
                </a:solidFill>
              </a:rPr>
              <a:t>NY State OMH Outpatient Clinics---Standard of Care</a:t>
            </a:r>
            <a:br>
              <a:rPr lang="en-US" altLang="en-US" sz="2800" b="1" dirty="0">
                <a:solidFill>
                  <a:schemeClr val="tx1">
                    <a:lumMod val="75000"/>
                    <a:lumOff val="25000"/>
                  </a:schemeClr>
                </a:solidFill>
              </a:rPr>
            </a:br>
            <a:r>
              <a:rPr lang="en-US" altLang="en-US" sz="2400" dirty="0">
                <a:solidFill>
                  <a:schemeClr val="tx1">
                    <a:lumMod val="75000"/>
                    <a:lumOff val="25000"/>
                  </a:schemeClr>
                </a:solidFill>
              </a:rPr>
              <a:t>Crisis Hotlines (NSPL) particularly follow-up calls</a:t>
            </a:r>
          </a:p>
          <a:p>
            <a:pPr marL="68578" indent="-68578">
              <a:lnSpc>
                <a:spcPct val="120000"/>
              </a:lnSpc>
              <a:spcBef>
                <a:spcPts val="0"/>
              </a:spcBef>
              <a:defRPr/>
            </a:pPr>
            <a:r>
              <a:rPr lang="en-US" altLang="en-US" sz="2400" dirty="0">
                <a:solidFill>
                  <a:schemeClr val="tx1">
                    <a:lumMod val="75000"/>
                    <a:lumOff val="25000"/>
                  </a:schemeClr>
                </a:solidFill>
              </a:rPr>
              <a:t>EDs, Inpatient Units, Outpatient Clinics (as initial part of treatment with suicidal patients)</a:t>
            </a:r>
          </a:p>
          <a:p>
            <a:pPr marL="68578" indent="-68578">
              <a:lnSpc>
                <a:spcPct val="120000"/>
              </a:lnSpc>
              <a:spcBef>
                <a:spcPts val="0"/>
              </a:spcBef>
              <a:defRPr/>
            </a:pPr>
            <a:r>
              <a:rPr lang="en-US" altLang="en-US" sz="2400" dirty="0">
                <a:solidFill>
                  <a:schemeClr val="tx1">
                    <a:lumMod val="75000"/>
                    <a:lumOff val="25000"/>
                  </a:schemeClr>
                </a:solidFill>
              </a:rPr>
              <a:t>Identified as a Best Practice on the SPRC-AFSP - Registry of Best Practices for Suicide Prevention</a:t>
            </a:r>
            <a:endParaRPr lang="en-US" altLang="en-US" sz="1800" dirty="0">
              <a:solidFill>
                <a:schemeClr val="tx1">
                  <a:lumMod val="75000"/>
                  <a:lumOff val="25000"/>
                </a:schemeClr>
              </a:solidFill>
            </a:endParaRPr>
          </a:p>
          <a:p>
            <a:pPr marL="68578" indent="-68578">
              <a:defRPr/>
            </a:pPr>
            <a:endParaRPr lang="en-US" altLang="en-US" sz="2025" dirty="0">
              <a:solidFill>
                <a:schemeClr val="tx1">
                  <a:lumMod val="75000"/>
                  <a:lumOff val="25000"/>
                </a:schemeClr>
              </a:solidFill>
            </a:endParaRPr>
          </a:p>
        </p:txBody>
      </p:sp>
    </p:spTree>
    <p:extLst>
      <p:ext uri="{BB962C8B-B14F-4D97-AF65-F5344CB8AC3E}">
        <p14:creationId xmlns:p14="http://schemas.microsoft.com/office/powerpoint/2010/main" val="27346616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1117601" y="787400"/>
            <a:ext cx="6667500" cy="821531"/>
          </a:xfrm>
        </p:spPr>
        <p:txBody>
          <a:bodyPr>
            <a:noAutofit/>
          </a:bodyPr>
          <a:lstStyle/>
          <a:p>
            <a:pPr>
              <a:defRPr/>
            </a:pPr>
            <a:r>
              <a:rPr lang="en-US" sz="2800" dirty="0">
                <a:solidFill>
                  <a:schemeClr val="tx1">
                    <a:lumMod val="75000"/>
                    <a:lumOff val="25000"/>
                  </a:schemeClr>
                </a:solidFill>
              </a:rPr>
              <a:t>Safety Planning Intervention Resources</a:t>
            </a:r>
          </a:p>
        </p:txBody>
      </p:sp>
      <p:sp>
        <p:nvSpPr>
          <p:cNvPr id="105475" name="Rectangle 3"/>
          <p:cNvSpPr>
            <a:spLocks noGrp="1" noChangeArrowheads="1"/>
          </p:cNvSpPr>
          <p:nvPr>
            <p:ph idx="1"/>
          </p:nvPr>
        </p:nvSpPr>
        <p:spPr>
          <a:xfrm>
            <a:off x="527051" y="1752600"/>
            <a:ext cx="7848600" cy="4267200"/>
          </a:xfrm>
        </p:spPr>
        <p:txBody>
          <a:bodyPr>
            <a:noAutofit/>
          </a:bodyPr>
          <a:lstStyle/>
          <a:p>
            <a:pPr marL="348846" indent="-348846"/>
            <a:r>
              <a:rPr lang="en-US" altLang="en-US" sz="2133" dirty="0"/>
              <a:t>Stanley B &amp; Brown </a:t>
            </a:r>
            <a:r>
              <a:rPr lang="en-US" altLang="en-US" sz="2133" dirty="0" err="1"/>
              <a:t>GK</a:t>
            </a:r>
            <a:r>
              <a:rPr lang="en-US" altLang="en-US" sz="2133" i="1" dirty="0"/>
              <a:t>, </a:t>
            </a:r>
            <a:r>
              <a:rPr lang="en-US" altLang="en-US" sz="2133" dirty="0"/>
              <a:t>A Brief Intervention to Mitigate Suicide Risk.  </a:t>
            </a:r>
            <a:r>
              <a:rPr lang="en-US" altLang="en-US" sz="2133" i="1" dirty="0"/>
              <a:t>Cognitive and Behavioral Practice</a:t>
            </a:r>
            <a:r>
              <a:rPr lang="en-US" altLang="en-US" sz="2133" dirty="0"/>
              <a:t>, 19:2, May 2012, 256-264. </a:t>
            </a:r>
          </a:p>
          <a:p>
            <a:pPr marL="348846" indent="-348846"/>
            <a:r>
              <a:rPr lang="en-US" altLang="en-US" sz="2133" dirty="0"/>
              <a:t>Safety Planning in the VA (</a:t>
            </a:r>
            <a:r>
              <a:rPr lang="en-US" altLang="en-US" sz="2133" i="1" dirty="0"/>
              <a:t>Stanley &amp; Brown VA  Safety Planning Manual, 2008</a:t>
            </a:r>
            <a:r>
              <a:rPr lang="en-US" altLang="en-US" sz="2133" dirty="0"/>
              <a:t>) </a:t>
            </a:r>
          </a:p>
          <a:p>
            <a:pPr marL="348846" indent="-348846"/>
            <a:r>
              <a:rPr lang="en-US" altLang="en-US" sz="2133" dirty="0"/>
              <a:t>SPI designated as a </a:t>
            </a:r>
            <a:r>
              <a:rPr lang="en-US" altLang="en-US" sz="2133" i="1" dirty="0"/>
              <a:t>Best Practice</a:t>
            </a:r>
            <a:r>
              <a:rPr lang="en-US" altLang="en-US" sz="2133" dirty="0"/>
              <a:t> by the </a:t>
            </a:r>
            <a:r>
              <a:rPr lang="en-US" altLang="en-US" sz="2133" dirty="0" err="1"/>
              <a:t>SPRC</a:t>
            </a:r>
            <a:r>
              <a:rPr lang="en-US" altLang="en-US" sz="2133" dirty="0"/>
              <a:t>/</a:t>
            </a:r>
            <a:r>
              <a:rPr lang="en-US" altLang="en-US" sz="2133" dirty="0" err="1"/>
              <a:t>AFSP</a:t>
            </a:r>
            <a:r>
              <a:rPr lang="en-US" altLang="en-US" sz="2133" dirty="0"/>
              <a:t> Registry of Best for Suicide Prevention</a:t>
            </a:r>
          </a:p>
          <a:p>
            <a:pPr marL="348846" indent="-348846"/>
            <a:r>
              <a:rPr lang="en-US" altLang="en-US" sz="2133" dirty="0"/>
              <a:t>Safety Plan template: </a:t>
            </a:r>
            <a:r>
              <a:rPr lang="en-US" altLang="en-US" sz="2133" dirty="0">
                <a:hlinkClick r:id="rId3"/>
              </a:rPr>
              <a:t>www.suicidesafetyplan.com</a:t>
            </a:r>
            <a:endParaRPr lang="en-US" altLang="en-US" sz="2133" dirty="0"/>
          </a:p>
          <a:p>
            <a:pPr marL="348846" indent="-348846"/>
            <a:r>
              <a:rPr lang="en-US" altLang="en-US" sz="2133" dirty="0"/>
              <a:t>Brenner LA et al. Executive Functioning and Suicidal Behavior Among Veterans with and without a History of Traumatic Brain Injury. Archives of Physical Medicine &amp; Rehabilitation</a:t>
            </a:r>
          </a:p>
        </p:txBody>
      </p:sp>
    </p:spTree>
    <p:extLst>
      <p:ext uri="{BB962C8B-B14F-4D97-AF65-F5344CB8AC3E}">
        <p14:creationId xmlns:p14="http://schemas.microsoft.com/office/powerpoint/2010/main" val="3003152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63285" y="987879"/>
            <a:ext cx="8752115" cy="1137388"/>
          </a:xfrm>
        </p:spPr>
        <p:txBody>
          <a:bodyPr/>
          <a:lstStyle/>
          <a:p>
            <a:pPr algn="ctr"/>
            <a:r>
              <a:rPr lang="en-US" altLang="en-US" sz="2400" b="1" dirty="0">
                <a:latin typeface="Calibri" panose="020F0502020204030204" pitchFamily="34" charset="0"/>
              </a:rPr>
              <a:t>Identify Yourself:</a:t>
            </a:r>
            <a:br>
              <a:rPr lang="en-US" altLang="en-US" sz="2400" b="1" dirty="0">
                <a:latin typeface="Calibri" panose="020F0502020204030204" pitchFamily="34" charset="0"/>
              </a:rPr>
            </a:br>
            <a:r>
              <a:rPr lang="en-US" altLang="en-US" sz="2400" b="1" dirty="0">
                <a:latin typeface="Calibri" panose="020F0502020204030204" pitchFamily="34" charset="0"/>
              </a:rPr>
              <a:t>SBHC staff select Primary Care Professional</a:t>
            </a:r>
          </a:p>
        </p:txBody>
      </p:sp>
      <p:pic>
        <p:nvPicPr>
          <p:cNvPr id="1638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62214" y="2063353"/>
            <a:ext cx="5061347" cy="3413522"/>
          </a:xfrm>
          <a:prstGeom prst="rect">
            <a:avLst/>
          </a:prstGeom>
          <a:solidFill>
            <a:srgbClr val="FF9933">
              <a:alpha val="0"/>
            </a:srgbClr>
          </a:solidFill>
          <a:ln w="9525">
            <a:solidFill>
              <a:srgbClr val="FF9933"/>
            </a:solidFill>
            <a:miter lim="800000"/>
            <a:headEnd/>
            <a:tailEnd/>
          </a:ln>
        </p:spPr>
      </p:pic>
      <p:pic>
        <p:nvPicPr>
          <p:cNvPr id="16388" name="Picture 22"/>
          <p:cNvPicPr>
            <a:picLocks noChangeAspect="1"/>
          </p:cNvPicPr>
          <p:nvPr/>
        </p:nvPicPr>
        <p:blipFill rotWithShape="1">
          <a:blip r:embed="rId4">
            <a:extLst>
              <a:ext uri="{28A0092B-C50C-407E-A947-70E740481C1C}">
                <a14:useLocalDpi xmlns:a14="http://schemas.microsoft.com/office/drawing/2010/main" val="0"/>
              </a:ext>
            </a:extLst>
          </a:blip>
          <a:srcRect t="53598" r="6535" b="-1665"/>
          <a:stretch/>
        </p:blipFill>
        <p:spPr bwMode="auto">
          <a:xfrm>
            <a:off x="1259683" y="4495800"/>
            <a:ext cx="1202531" cy="981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80247" y="5712619"/>
            <a:ext cx="1722834" cy="225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Right Arrow 47"/>
          <p:cNvSpPr/>
          <p:nvPr/>
        </p:nvSpPr>
        <p:spPr>
          <a:xfrm>
            <a:off x="2570561" y="4195763"/>
            <a:ext cx="554831" cy="248841"/>
          </a:xfrm>
          <a:prstGeom prst="rightArrow">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Calibri"/>
              <a:ea typeface="+mn-ea"/>
              <a:cs typeface="+mn-cs"/>
            </a:endParaRPr>
          </a:p>
        </p:txBody>
      </p:sp>
      <p:sp>
        <p:nvSpPr>
          <p:cNvPr id="2" name="Rectangle 1"/>
          <p:cNvSpPr/>
          <p:nvPr/>
        </p:nvSpPr>
        <p:spPr>
          <a:xfrm>
            <a:off x="1259683" y="4580335"/>
            <a:ext cx="1202531" cy="384572"/>
          </a:xfrm>
          <a:prstGeom prst="rect">
            <a:avLst/>
          </a:prstGeom>
          <a:solidFill>
            <a:srgbClr val="F79737"/>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Primary Care Professional</a:t>
            </a:r>
          </a:p>
        </p:txBody>
      </p:sp>
      <p:sp>
        <p:nvSpPr>
          <p:cNvPr id="8" name="Rectangle 7"/>
          <p:cNvSpPr/>
          <p:nvPr/>
        </p:nvSpPr>
        <p:spPr>
          <a:xfrm>
            <a:off x="1259683" y="4021933"/>
            <a:ext cx="1202531" cy="384572"/>
          </a:xfrm>
          <a:prstGeom prst="rect">
            <a:avLst/>
          </a:prstGeom>
          <a:solidFill>
            <a:srgbClr val="F79737"/>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ED Staff</a:t>
            </a:r>
          </a:p>
        </p:txBody>
      </p:sp>
    </p:spTree>
    <p:extLst>
      <p:ext uri="{BB962C8B-B14F-4D97-AF65-F5344CB8AC3E}">
        <p14:creationId xmlns:p14="http://schemas.microsoft.com/office/powerpoint/2010/main" val="1614325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3699" y="402817"/>
            <a:ext cx="9144000" cy="577453"/>
          </a:xfrm>
        </p:spPr>
        <p:txBody>
          <a:bodyPr/>
          <a:lstStyle/>
          <a:p>
            <a:pPr algn="ctr"/>
            <a:r>
              <a:rPr lang="en-US" altLang="en-US" sz="2400" b="1" dirty="0">
                <a:solidFill>
                  <a:srgbClr val="393939"/>
                </a:solidFill>
                <a:latin typeface="Calibri" panose="020F0502020204030204" pitchFamily="34" charset="0"/>
              </a:rPr>
              <a:t>Provide Detailed Information</a:t>
            </a:r>
          </a:p>
        </p:txBody>
      </p:sp>
      <p:pic>
        <p:nvPicPr>
          <p:cNvPr id="2048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599" y="1094782"/>
            <a:ext cx="5436323" cy="340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Arrow 4"/>
          <p:cNvSpPr/>
          <p:nvPr/>
        </p:nvSpPr>
        <p:spPr>
          <a:xfrm>
            <a:off x="1752600" y="2362200"/>
            <a:ext cx="623888" cy="279797"/>
          </a:xfrm>
          <a:prstGeom prst="rightArrow">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Calibri"/>
              <a:ea typeface="+mn-ea"/>
              <a:cs typeface="+mn-cs"/>
            </a:endParaRPr>
          </a:p>
        </p:txBody>
      </p:sp>
      <p:pic>
        <p:nvPicPr>
          <p:cNvPr id="20485" name="Picture 6"/>
          <p:cNvPicPr>
            <a:picLocks noChangeAspect="1"/>
          </p:cNvPicPr>
          <p:nvPr/>
        </p:nvPicPr>
        <p:blipFill>
          <a:blip r:embed="rId3">
            <a:extLst>
              <a:ext uri="{28A0092B-C50C-407E-A947-70E740481C1C}">
                <a14:useLocalDpi xmlns:a14="http://schemas.microsoft.com/office/drawing/2010/main" val="0"/>
              </a:ext>
            </a:extLst>
          </a:blip>
          <a:srcRect l="67043" t="15013" r="17239" b="54768"/>
          <a:stretch>
            <a:fillRect/>
          </a:stretch>
        </p:blipFill>
        <p:spPr bwMode="auto">
          <a:xfrm>
            <a:off x="3321844" y="2999625"/>
            <a:ext cx="5531262" cy="299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ight Arrow 7"/>
          <p:cNvSpPr/>
          <p:nvPr/>
        </p:nvSpPr>
        <p:spPr>
          <a:xfrm>
            <a:off x="3321844" y="3623072"/>
            <a:ext cx="623888" cy="280988"/>
          </a:xfrm>
          <a:prstGeom prst="rightArrow">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Calibri"/>
              <a:ea typeface="+mn-ea"/>
              <a:cs typeface="+mn-cs"/>
            </a:endParaRPr>
          </a:p>
        </p:txBody>
      </p:sp>
      <p:pic>
        <p:nvPicPr>
          <p:cNvPr id="20487"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83719" y="6323518"/>
            <a:ext cx="1724025" cy="225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3850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bwMode="gray">
          <a:xfrm>
            <a:off x="145026" y="266655"/>
            <a:ext cx="8684342" cy="70986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rgbClr val="4F81BD">
                    <a:lumMod val="50000"/>
                  </a:srgbClr>
                </a:solidFill>
                <a:effectLst/>
                <a:uLnTx/>
                <a:uFillTx/>
                <a:latin typeface="Calibri"/>
                <a:ea typeface="+mj-ea"/>
                <a:cs typeface="+mj-cs"/>
              </a:rPr>
              <a:t>Oregon Zero Suicide Academy: Sept. 18-19, 2018 &amp;</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rgbClr val="4F81BD">
                    <a:lumMod val="50000"/>
                  </a:srgbClr>
                </a:solidFill>
                <a:effectLst/>
                <a:uLnTx/>
                <a:uFillTx/>
                <a:latin typeface="Calibri"/>
                <a:ea typeface="+mj-ea"/>
                <a:cs typeface="+mj-cs"/>
              </a:rPr>
              <a:t>Oregon Community of Practice for Better Suicide Care </a:t>
            </a:r>
          </a:p>
        </p:txBody>
      </p:sp>
      <p:pic>
        <p:nvPicPr>
          <p:cNvPr id="13" name="Picture 12"/>
          <p:cNvPicPr/>
          <p:nvPr/>
        </p:nvPicPr>
        <p:blipFill>
          <a:blip r:embed="rId3" cstate="print"/>
          <a:srcRect l="23702" t="31081" r="24165" b="38726"/>
          <a:stretch>
            <a:fillRect/>
          </a:stretch>
        </p:blipFill>
        <p:spPr bwMode="auto">
          <a:xfrm>
            <a:off x="76200" y="5715000"/>
            <a:ext cx="1981200" cy="1004681"/>
          </a:xfrm>
          <a:prstGeom prst="rect">
            <a:avLst/>
          </a:prstGeom>
          <a:noFill/>
          <a:ln w="9525">
            <a:noFill/>
            <a:miter lim="800000"/>
            <a:headEnd/>
            <a:tailEnd/>
          </a:ln>
        </p:spPr>
      </p:pic>
      <p:sp>
        <p:nvSpPr>
          <p:cNvPr id="3" name="Rectangle 2"/>
          <p:cNvSpPr/>
          <p:nvPr/>
        </p:nvSpPr>
        <p:spPr>
          <a:xfrm>
            <a:off x="181897" y="1191041"/>
            <a:ext cx="8610600" cy="5078313"/>
          </a:xfrm>
          <a:prstGeom prst="rect">
            <a:avLst/>
          </a:prstGeom>
        </p:spPr>
        <p:txBody>
          <a:bodyPr wrap="square">
            <a:sp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Zero Suicide Academy® is a two-day training for senior leaders of health and behavioral health care organizations that seek to dramatically reduce suicides among patients in their care. Using the Zero Suicide framework, participants learn how to incorporate best and promising practices into their organizations and processes to improve care and safety for individuals at risk. Zero Suicide faculty provide both interactive presentations and small group sessions, and collaborate with participants to develop organization-specific action plans. </a:t>
            </a:r>
            <a:r>
              <a:rPr kumimoji="0" lang="en-US"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The Oregon Zero Suicide Academy is sponsored by the Oregon Health Authority, Public Health Division (OHA PHD). </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The will Oregon Community of Practice for Better Suicide Care begin in October 2018 as a member-driven group engaged in virtual learning to hear from state and national experts on their experiences implementing better suicide care practices. </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Zero Suicide Academy and Oregon Community of Practice for </a:t>
            </a:r>
          </a:p>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Better Suicide Care application can be found at: </a:t>
            </a:r>
          </a:p>
          <a:p>
            <a:pPr marL="0" marR="0" lvl="0" indent="0" algn="ctr" defTabSz="914400" rtl="0" eaLnBrk="0" fontAlgn="base" latinLnBrk="0" hangingPunct="0">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hlinkClick r:id="rId4"/>
              </a:rPr>
              <a:t>https://zerosuicide.sprc.org/zero-suicide-academy</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5330117"/>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6E7A2F95-8354-4A84-AD14-741D8C1A3256}" vid="{8A002C08-92B0-4141-BC28-251598DD8C89}"/>
    </a:ext>
  </a:extLst>
</a:theme>
</file>

<file path=ppt/theme/theme2.xml><?xml version="1.0" encoding="utf-8"?>
<a:theme xmlns:a="http://schemas.openxmlformats.org/drawingml/2006/main" name="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6E7A2F95-8354-4A84-AD14-741D8C1A3256}" vid="{2107DBF3-E76A-488E-B7CA-669DBA45C5D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EC7CC6678B2A24CA3970B9838870790" ma:contentTypeVersion="18" ma:contentTypeDescription="Create a new document." ma:contentTypeScope="" ma:versionID="9977d74c60c149322bed3dde11e91a2b">
  <xsd:schema xmlns:xsd="http://www.w3.org/2001/XMLSchema" xmlns:xs="http://www.w3.org/2001/XMLSchema" xmlns:p="http://schemas.microsoft.com/office/2006/metadata/properties" xmlns:ns1="http://schemas.microsoft.com/sharepoint/v3" xmlns:ns2="59da1016-2a1b-4f8a-9768-d7a4932f6f16" xmlns:ns3="62be7310-cd18-4ee1-8fa7-36d2b8f421e1" targetNamespace="http://schemas.microsoft.com/office/2006/metadata/properties" ma:root="true" ma:fieldsID="3fa4fae46d4529641ffb7474570e7226" ns1:_="" ns2:_="" ns3:_="">
    <xsd:import namespace="http://schemas.microsoft.com/sharepoint/v3"/>
    <xsd:import namespace="59da1016-2a1b-4f8a-9768-d7a4932f6f16"/>
    <xsd:import namespace="62be7310-cd18-4ee1-8fa7-36d2b8f421e1"/>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2be7310-cd18-4ee1-8fa7-36d2b8f421e1"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URL xmlns="http://schemas.microsoft.com/sharepoint/v3">
      <Url>https://www.oregon.gov/oha/PH/HEALTHYPEOPLEFAMILIES/YOUTH/HEALTHSCHOOL/SCHOOLBASEDHEALTHCENTERS/Documents/SBHC%20Webinars/SafetyPlanTrainingOHA.pptx</Url>
      <Description>The Stanley/Brown Safety Planning Intervention</Description>
    </URL>
    <PublishingExpirationDate xmlns="http://schemas.microsoft.com/sharepoint/v3" xsi:nil="true"/>
    <PublishingStartDate xmlns="http://schemas.microsoft.com/sharepoint/v3" xsi:nil="true"/>
    <IACategory xmlns="59da1016-2a1b-4f8a-9768-d7a4932f6f16">Public Health</IACategory>
    <IASubtopic xmlns="59da1016-2a1b-4f8a-9768-d7a4932f6f16" xsi:nil="true"/>
    <Meta_x0020_Description xmlns="62be7310-cd18-4ee1-8fa7-36d2b8f421e1" xsi:nil="true"/>
    <DocumentExpirationDate xmlns="59da1016-2a1b-4f8a-9768-d7a4932f6f16">2018-12-31T08:00:00+00:00</DocumentExpirationDate>
    <IATopic xmlns="59da1016-2a1b-4f8a-9768-d7a4932f6f16">Oregon Health Plan - Providers and Partners</IATopic>
    <Meta_x0020_Keywords xmlns="62be7310-cd18-4ee1-8fa7-36d2b8f421e1" xsi:nil="true"/>
  </documentManagement>
</p:properties>
</file>

<file path=customXml/itemProps1.xml><?xml version="1.0" encoding="utf-8"?>
<ds:datastoreItem xmlns:ds="http://schemas.openxmlformats.org/officeDocument/2006/customXml" ds:itemID="{AD951C5E-0E63-4395-8619-61D1BAEEECE9}"/>
</file>

<file path=customXml/itemProps2.xml><?xml version="1.0" encoding="utf-8"?>
<ds:datastoreItem xmlns:ds="http://schemas.openxmlformats.org/officeDocument/2006/customXml" ds:itemID="{3F475775-5EF0-476A-A359-069EA030C6EB}"/>
</file>

<file path=customXml/itemProps3.xml><?xml version="1.0" encoding="utf-8"?>
<ds:datastoreItem xmlns:ds="http://schemas.openxmlformats.org/officeDocument/2006/customXml" ds:itemID="{36A72511-9FC6-4CBC-A087-C768A2ADB0EF}"/>
</file>

<file path=docProps/app.xml><?xml version="1.0" encoding="utf-8"?>
<Properties xmlns="http://schemas.openxmlformats.org/officeDocument/2006/extended-properties" xmlns:vt="http://schemas.openxmlformats.org/officeDocument/2006/docPropsVTypes">
  <TotalTime>133</TotalTime>
  <Words>4373</Words>
  <Application>Microsoft Office PowerPoint</Application>
  <PresentationFormat>On-screen Show (4:3)</PresentationFormat>
  <Paragraphs>536</Paragraphs>
  <Slides>65</Slides>
  <Notes>28</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65</vt:i4>
      </vt:variant>
    </vt:vector>
  </HeadingPairs>
  <TitlesOfParts>
    <vt:vector size="78" baseType="lpstr">
      <vt:lpstr>MS PGothic</vt:lpstr>
      <vt:lpstr>MS PGothic</vt:lpstr>
      <vt:lpstr>Arial</vt:lpstr>
      <vt:lpstr>Calibri</vt:lpstr>
      <vt:lpstr>Lucida Sans Unicode</vt:lpstr>
      <vt:lpstr>Source Sans Pro</vt:lpstr>
      <vt:lpstr>Tahoma</vt:lpstr>
      <vt:lpstr>Times New Roman</vt:lpstr>
      <vt:lpstr>Verdana</vt:lpstr>
      <vt:lpstr>Wingdings</vt:lpstr>
      <vt:lpstr>2_Custom Design</vt:lpstr>
      <vt:lpstr>Section Master</vt:lpstr>
      <vt:lpstr>Office Theme</vt:lpstr>
      <vt:lpstr>The Stanley/Brown Safety Planning Intervention: A First Contact Treatment Intervention of Those At-Risk of Suicide</vt:lpstr>
      <vt:lpstr>Suicide in Oregon Access OHA Data Dashboard and Suicide Map Tool at: http://www.oregon.gov/oha/PH/DiseasesConditions/InjuryFatalityData/Pages/index.aspx </vt:lpstr>
      <vt:lpstr>PowerPoint Presentation</vt:lpstr>
      <vt:lpstr>PowerPoint Presentation</vt:lpstr>
      <vt:lpstr>PowerPoint Presentation</vt:lpstr>
      <vt:lpstr>Accessing the Simulations</vt:lpstr>
      <vt:lpstr>Identify Yourself: SBHC staff select Primary Care Professional</vt:lpstr>
      <vt:lpstr>Provide Detailed Information</vt:lpstr>
      <vt:lpstr>PowerPoint Presentation</vt:lpstr>
      <vt:lpstr>Oregon Minor Consent/Confidentiality </vt:lpstr>
      <vt:lpstr>AAP Guidance: Safety Plan in Primary Care</vt:lpstr>
      <vt:lpstr>Save the Date!</vt:lpstr>
      <vt:lpstr>PowerPoint Presentation</vt:lpstr>
      <vt:lpstr>PowerPoint Presentation</vt:lpstr>
      <vt:lpstr>Components for Suicide Prevention </vt:lpstr>
      <vt:lpstr>What are brief interventions?</vt:lpstr>
      <vt:lpstr>Rationale for Brief Interventions</vt:lpstr>
      <vt:lpstr>Rationale for Brief Interventions</vt:lpstr>
      <vt:lpstr>Typical Strategy for Crisis Intervention</vt:lpstr>
      <vt:lpstr>PowerPoint Presentation</vt:lpstr>
      <vt:lpstr>PowerPoint Presentation</vt:lpstr>
      <vt:lpstr>Origin of Safety Planning Intervention  (Stanley &amp; Brown,2008;2012)</vt:lpstr>
      <vt:lpstr>3‘Theoretical’ Approaches Underlying SPI</vt:lpstr>
      <vt:lpstr>Safety Planning Evidence Base</vt:lpstr>
      <vt:lpstr>Safety Plan Intervention: Overview </vt:lpstr>
      <vt:lpstr>Safety Planning Intervention: Overview</vt:lpstr>
      <vt:lpstr>SPI as a ‘Cast’ for Suicidal Patients</vt:lpstr>
      <vt:lpstr>PowerPoint Presentation</vt:lpstr>
      <vt:lpstr>Target Population for Safety Planning Intervention</vt:lpstr>
      <vt:lpstr>Beginning the Safety Plan “Telling the Story”</vt:lpstr>
      <vt:lpstr>“Telling the Story”</vt:lpstr>
      <vt:lpstr>Developing the Plan</vt:lpstr>
      <vt:lpstr>Overview of Safety Planning: 6 Steps</vt:lpstr>
      <vt:lpstr>Step 1: Recognizing Warning Signs</vt:lpstr>
      <vt:lpstr>Safety Plan: Chart Review (n=100)</vt:lpstr>
      <vt:lpstr>Safety Plan: Chart Review (n=100)</vt:lpstr>
      <vt:lpstr>Safety Plan: Chart Review (n=100)</vt:lpstr>
      <vt:lpstr>Safety Plan: Chart Review (n=100)</vt:lpstr>
      <vt:lpstr>Step 2: Using Internal Coping Strategies</vt:lpstr>
      <vt:lpstr>Step 2: Using Internal Coping Strategies</vt:lpstr>
      <vt:lpstr>PowerPoint Presentation</vt:lpstr>
      <vt:lpstr>Step 3: Socialization as a Means of Distraction and Support</vt:lpstr>
      <vt:lpstr>Step 3: Socializing with Family Members or Others</vt:lpstr>
      <vt:lpstr>Step 3: Healthy Social Settings</vt:lpstr>
      <vt:lpstr>Safety Plan: Chart Review (n=100)</vt:lpstr>
      <vt:lpstr>Safety Plan: Chart Review (n=100)</vt:lpstr>
      <vt:lpstr>Step 4: Seeking Help with Suicidal Feelings: Contacting Family Members or Friends</vt:lpstr>
      <vt:lpstr>Step 5: Contacting Professionals and Agencies </vt:lpstr>
      <vt:lpstr>Step 5: Contacting Professionals and Agencies </vt:lpstr>
      <vt:lpstr>Step 6: Reducing the Potential for Use of Lethal Means </vt:lpstr>
      <vt:lpstr>Step 6: Reducing the Potential for Use of Lethal Means </vt:lpstr>
      <vt:lpstr>Step 6: Reducing the Potential for Use of Lethal Means </vt:lpstr>
      <vt:lpstr>PowerPoint Presentation</vt:lpstr>
      <vt:lpstr>Implementation: What is the Likelihood of Use?</vt:lpstr>
      <vt:lpstr>Implementation: What is the Likelihood of Use?</vt:lpstr>
      <vt:lpstr>Implementation: Review the Safety Plan Periodically</vt:lpstr>
      <vt:lpstr>Important Caveats</vt:lpstr>
      <vt:lpstr>Demonstration Video</vt:lpstr>
      <vt:lpstr>Effectiveness of SPI</vt:lpstr>
      <vt:lpstr>SPI Evaluation</vt:lpstr>
      <vt:lpstr>Evaluation by Veteran Users</vt:lpstr>
      <vt:lpstr>Reactions</vt:lpstr>
      <vt:lpstr>Reactions cont.</vt:lpstr>
      <vt:lpstr>Current Uses</vt:lpstr>
      <vt:lpstr>Safety Planning Intervention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Stanley/Brown Safety Planning Intervention</dc:title>
  <dc:creator>Oregon Health Authority</dc:creator>
  <cp:lastModifiedBy>SWENSON Johanna</cp:lastModifiedBy>
  <cp:revision>22</cp:revision>
  <dcterms:created xsi:type="dcterms:W3CDTF">2016-02-05T17:08:02Z</dcterms:created>
  <dcterms:modified xsi:type="dcterms:W3CDTF">2018-05-18T22:42:44Z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0x0101001EC7CC6678B2A24CA3970B9838870790</vt:lpwstr>
  </property>
  <property fmtid="{D5CDD505-2E9C-101B-9397-08002B2CF9AE}" pid="3" name="WorkflowChangePath">
    <vt:lpwstr>3d4807d7-213e-4267-8dc1-42db16fece2f,3;</vt:lpwstr>
  </property>
</Properties>
</file>