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17"/>
  </p:notesMasterIdLst>
  <p:sldIdLst>
    <p:sldId id="256" r:id="rId2"/>
    <p:sldId id="307" r:id="rId3"/>
    <p:sldId id="323" r:id="rId4"/>
    <p:sldId id="309" r:id="rId5"/>
    <p:sldId id="334" r:id="rId6"/>
    <p:sldId id="313" r:id="rId7"/>
    <p:sldId id="322" r:id="rId8"/>
    <p:sldId id="310" r:id="rId9"/>
    <p:sldId id="333" r:id="rId10"/>
    <p:sldId id="330" r:id="rId11"/>
    <p:sldId id="328" r:id="rId12"/>
    <p:sldId id="329" r:id="rId13"/>
    <p:sldId id="332" r:id="rId14"/>
    <p:sldId id="320" r:id="rId15"/>
    <p:sldId id="318" r:id="rId16"/>
  </p:sldIdLst>
  <p:sldSz cx="9144000" cy="6858000" type="screen4x3"/>
  <p:notesSz cx="6858000" cy="9296400"/>
  <p:defaultTextStyle>
    <a:defPPr>
      <a:defRPr lang="en-US"/>
    </a:defPPr>
    <a:lvl1pPr algn="l" rtl="0" eaLnBrk="0" fontAlgn="base" hangingPunct="0">
      <a:spcBef>
        <a:spcPct val="0"/>
      </a:spcBef>
      <a:spcAft>
        <a:spcPct val="0"/>
      </a:spcAft>
      <a:defRPr sz="2400" kern="1200">
        <a:solidFill>
          <a:schemeClr val="tx1"/>
        </a:solidFill>
        <a:latin typeface="Times"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pitchFamily="18" charset="0"/>
        <a:ea typeface="+mn-ea"/>
        <a:cs typeface="+mn-cs"/>
      </a:defRPr>
    </a:lvl5pPr>
    <a:lvl6pPr marL="2286000" algn="l" defTabSz="914400" rtl="0" eaLnBrk="1" latinLnBrk="0" hangingPunct="1">
      <a:defRPr sz="2400" kern="1200">
        <a:solidFill>
          <a:schemeClr val="tx1"/>
        </a:solidFill>
        <a:latin typeface="Times" pitchFamily="18" charset="0"/>
        <a:ea typeface="+mn-ea"/>
        <a:cs typeface="+mn-cs"/>
      </a:defRPr>
    </a:lvl6pPr>
    <a:lvl7pPr marL="2743200" algn="l" defTabSz="914400" rtl="0" eaLnBrk="1" latinLnBrk="0" hangingPunct="1">
      <a:defRPr sz="2400" kern="1200">
        <a:solidFill>
          <a:schemeClr val="tx1"/>
        </a:solidFill>
        <a:latin typeface="Times" pitchFamily="18" charset="0"/>
        <a:ea typeface="+mn-ea"/>
        <a:cs typeface="+mn-cs"/>
      </a:defRPr>
    </a:lvl7pPr>
    <a:lvl8pPr marL="3200400" algn="l" defTabSz="914400" rtl="0" eaLnBrk="1" latinLnBrk="0" hangingPunct="1">
      <a:defRPr sz="2400" kern="1200">
        <a:solidFill>
          <a:schemeClr val="tx1"/>
        </a:solidFill>
        <a:latin typeface="Times" pitchFamily="18" charset="0"/>
        <a:ea typeface="+mn-ea"/>
        <a:cs typeface="+mn-cs"/>
      </a:defRPr>
    </a:lvl8pPr>
    <a:lvl9pPr marL="3657600" algn="l" defTabSz="914400" rtl="0" eaLnBrk="1" latinLnBrk="0" hangingPunct="1">
      <a:defRPr sz="2400" kern="1200">
        <a:solidFill>
          <a:schemeClr val="tx1"/>
        </a:solidFill>
        <a:latin typeface="Times"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ylie Sarah A" initials="WSA" lastIdx="7" clrIdx="0">
    <p:extLst>
      <p:ext uri="{19B8F6BF-5375-455C-9EA6-DF929625EA0E}">
        <p15:presenceInfo xmlns:p15="http://schemas.microsoft.com/office/powerpoint/2012/main" userId="S-1-5-21-982684679-592840582-1966211492-210191" providerId="AD"/>
      </p:ext>
    </p:extLst>
  </p:cmAuthor>
  <p:cmAuthor id="2" name="Jennifer Messenger Heilbronner" initials="JMH" lastIdx="1" clrIdx="1">
    <p:extLst>
      <p:ext uri="{19B8F6BF-5375-455C-9EA6-DF929625EA0E}">
        <p15:presenceInfo xmlns:p15="http://schemas.microsoft.com/office/powerpoint/2012/main" userId="8213c439-a028-4b70-81c7-b8a66136bfa4" providerId="Windows Live"/>
      </p:ext>
    </p:extLst>
  </p:cmAuthor>
  <p:cmAuthor id="3" name="Sharon Coryell" initials="SC" lastIdx="2" clrIdx="2">
    <p:extLst>
      <p:ext uri="{19B8F6BF-5375-455C-9EA6-DF929625EA0E}">
        <p15:presenceInfo xmlns:p15="http://schemas.microsoft.com/office/powerpoint/2012/main" userId="Sharon Coryell"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871B"/>
    <a:srgbClr val="FF9900"/>
    <a:srgbClr val="005595"/>
    <a:srgbClr val="FCF6E6"/>
    <a:srgbClr val="627B9D"/>
    <a:srgbClr val="0081E3"/>
    <a:srgbClr val="AEB5BB"/>
    <a:srgbClr val="FFFFFF"/>
    <a:srgbClr val="F7F7F7"/>
    <a:srgbClr val="8D4E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948" autoAdjust="0"/>
    <p:restoredTop sz="58912" autoAdjust="0"/>
  </p:normalViewPr>
  <p:slideViewPr>
    <p:cSldViewPr>
      <p:cViewPr varScale="1">
        <p:scale>
          <a:sx n="49" d="100"/>
          <a:sy n="49" d="100"/>
        </p:scale>
        <p:origin x="2046" y="48"/>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notesViewPr>
    <p:cSldViewPr>
      <p:cViewPr varScale="1">
        <p:scale>
          <a:sx n="87" d="100"/>
          <a:sy n="87" d="100"/>
        </p:scale>
        <p:origin x="3728" y="20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6482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10243" name="Rectangle 3"/>
          <p:cNvSpPr>
            <a:spLocks noGrp="1" noChangeArrowheads="1"/>
          </p:cNvSpPr>
          <p:nvPr>
            <p:ph type="dt" idx="1"/>
          </p:nvPr>
        </p:nvSpPr>
        <p:spPr bwMode="auto">
          <a:xfrm>
            <a:off x="3884613" y="0"/>
            <a:ext cx="2971800" cy="46482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10244" name="Rectangle 4"/>
          <p:cNvSpPr>
            <a:spLocks noGrp="1" noRot="1" noChangeAspect="1" noChangeArrowheads="1" noTextEdit="1"/>
          </p:cNvSpPr>
          <p:nvPr>
            <p:ph type="sldImg" idx="2"/>
          </p:nvPr>
        </p:nvSpPr>
        <p:spPr bwMode="auto">
          <a:xfrm>
            <a:off x="1104900" y="696913"/>
            <a:ext cx="4648200" cy="3486150"/>
          </a:xfrm>
          <a:prstGeom prst="rect">
            <a:avLst/>
          </a:prstGeom>
          <a:noFill/>
          <a:ln w="9525">
            <a:solidFill>
              <a:srgbClr val="000000"/>
            </a:solidFill>
            <a:miter lim="800000"/>
            <a:headEnd/>
            <a:tailEnd/>
          </a:ln>
          <a:effectLst/>
        </p:spPr>
      </p:sp>
      <p:sp>
        <p:nvSpPr>
          <p:cNvPr id="10245" name="Rectangle 5"/>
          <p:cNvSpPr>
            <a:spLocks noGrp="1" noChangeArrowheads="1"/>
          </p:cNvSpPr>
          <p:nvPr>
            <p:ph type="body" sz="quarter" idx="3"/>
          </p:nvPr>
        </p:nvSpPr>
        <p:spPr bwMode="auto">
          <a:xfrm>
            <a:off x="685800" y="4415790"/>
            <a:ext cx="5486400" cy="418338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46" name="Rectangle 6"/>
          <p:cNvSpPr>
            <a:spLocks noGrp="1" noChangeArrowheads="1"/>
          </p:cNvSpPr>
          <p:nvPr>
            <p:ph type="ftr" sz="quarter" idx="4"/>
          </p:nvPr>
        </p:nvSpPr>
        <p:spPr bwMode="auto">
          <a:xfrm>
            <a:off x="0" y="8829967"/>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10247" name="Rectangle 7"/>
          <p:cNvSpPr>
            <a:spLocks noGrp="1" noChangeArrowheads="1"/>
          </p:cNvSpPr>
          <p:nvPr>
            <p:ph type="sldNum" sz="quarter" idx="5"/>
          </p:nvPr>
        </p:nvSpPr>
        <p:spPr bwMode="auto">
          <a:xfrm>
            <a:off x="3884613" y="8829967"/>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BBE00C26-8E78-4968-A33D-3891D3203149}" type="slidenum">
              <a:rPr lang="en-US"/>
              <a:pPr/>
              <a:t>‹#›</a:t>
            </a:fld>
            <a:endParaRPr lang="en-US"/>
          </a:p>
        </p:txBody>
      </p:sp>
    </p:spTree>
    <p:extLst>
      <p:ext uri="{BB962C8B-B14F-4D97-AF65-F5344CB8AC3E}">
        <p14:creationId xmlns:p14="http://schemas.microsoft.com/office/powerpoint/2010/main" val="308048255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pitchFamily="18" charset="0"/>
        <a:ea typeface="+mn-ea"/>
        <a:cs typeface="+mn-cs"/>
      </a:defRPr>
    </a:lvl1pPr>
    <a:lvl2pPr marL="457200" algn="l" rtl="0" fontAlgn="base">
      <a:spcBef>
        <a:spcPct val="30000"/>
      </a:spcBef>
      <a:spcAft>
        <a:spcPct val="0"/>
      </a:spcAft>
      <a:defRPr sz="1200" kern="1200">
        <a:solidFill>
          <a:schemeClr val="tx1"/>
        </a:solidFill>
        <a:latin typeface="Times" pitchFamily="18" charset="0"/>
        <a:ea typeface="+mn-ea"/>
        <a:cs typeface="+mn-cs"/>
      </a:defRPr>
    </a:lvl2pPr>
    <a:lvl3pPr marL="914400" algn="l" rtl="0" fontAlgn="base">
      <a:spcBef>
        <a:spcPct val="30000"/>
      </a:spcBef>
      <a:spcAft>
        <a:spcPct val="0"/>
      </a:spcAft>
      <a:defRPr sz="1200" kern="1200">
        <a:solidFill>
          <a:schemeClr val="tx1"/>
        </a:solidFill>
        <a:latin typeface="Times" pitchFamily="18" charset="0"/>
        <a:ea typeface="+mn-ea"/>
        <a:cs typeface="+mn-cs"/>
      </a:defRPr>
    </a:lvl3pPr>
    <a:lvl4pPr marL="1371600" algn="l" rtl="0" fontAlgn="base">
      <a:spcBef>
        <a:spcPct val="30000"/>
      </a:spcBef>
      <a:spcAft>
        <a:spcPct val="0"/>
      </a:spcAft>
      <a:defRPr sz="1200" kern="1200">
        <a:solidFill>
          <a:schemeClr val="tx1"/>
        </a:solidFill>
        <a:latin typeface="Times" pitchFamily="18" charset="0"/>
        <a:ea typeface="+mn-ea"/>
        <a:cs typeface="+mn-cs"/>
      </a:defRPr>
    </a:lvl4pPr>
    <a:lvl5pPr marL="1828800" algn="l" rtl="0" fontAlgn="base">
      <a:spcBef>
        <a:spcPct val="30000"/>
      </a:spcBef>
      <a:spcAft>
        <a:spcPct val="0"/>
      </a:spcAft>
      <a:defRPr sz="1200" kern="1200">
        <a:solidFill>
          <a:schemeClr val="tx1"/>
        </a:solidFill>
        <a:latin typeface="Times"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apps.state.or.us/Forms/Served/le2877.pdf" TargetMode="External"/><Relationship Id="rId2" Type="http://schemas.openxmlformats.org/officeDocument/2006/relationships/slide" Target="../slides/slide12.xml"/><Relationship Id="rId1" Type="http://schemas.openxmlformats.org/officeDocument/2006/relationships/notesMaster" Target="../notesMasters/notesMaster1.xml"/><Relationship Id="rId4" Type="http://schemas.openxmlformats.org/officeDocument/2006/relationships/hyperlink" Target="https://apps.state.or.us/Forms/Served/ls2877.pdf"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 I’m </a:t>
            </a:r>
            <a:r>
              <a:rPr lang="en-US" b="1" dirty="0"/>
              <a:t>[NAME]</a:t>
            </a:r>
            <a:r>
              <a:rPr lang="en-US" dirty="0"/>
              <a:t>, </a:t>
            </a:r>
            <a:r>
              <a:rPr lang="en-US" b="1" dirty="0"/>
              <a:t>[TITLE]</a:t>
            </a:r>
            <a:r>
              <a:rPr lang="en-US" dirty="0"/>
              <a:t> with </a:t>
            </a:r>
            <a:r>
              <a:rPr lang="en-US" b="1" dirty="0"/>
              <a:t>[ORGANIZATION]</a:t>
            </a:r>
            <a:r>
              <a:rPr lang="en-US" dirty="0"/>
              <a:t>.</a:t>
            </a:r>
          </a:p>
          <a:p>
            <a:r>
              <a:rPr lang="en-US" dirty="0"/>
              <a:t>Thank you for taking the time to learn about Smokefree Oregon’s Winter Cessation Campaign and how CCOs can use it to reach our members and providers. </a:t>
            </a:r>
          </a:p>
          <a:p>
            <a:endParaRPr lang="en-US" dirty="0"/>
          </a:p>
          <a:p>
            <a:r>
              <a:rPr lang="en-US" dirty="0"/>
              <a:t>Oregon Health Authority provided this presentation to help us learn more about the campaign and leverage it to advance our CCO </a:t>
            </a:r>
            <a:r>
              <a:rPr lang="en-US" sz="1200" b="0" i="0" u="none" strike="noStrike" kern="1200" dirty="0">
                <a:solidFill>
                  <a:schemeClr val="tx1"/>
                </a:solidFill>
                <a:effectLst/>
                <a:latin typeface="Times" pitchFamily="18" charset="0"/>
                <a:ea typeface="+mn-ea"/>
                <a:cs typeface="+mn-cs"/>
              </a:rPr>
              <a:t>tobacco cessation incentive metric</a:t>
            </a:r>
            <a:r>
              <a:rPr lang="en-US" dirty="0"/>
              <a:t>. </a:t>
            </a:r>
          </a:p>
        </p:txBody>
      </p:sp>
      <p:sp>
        <p:nvSpPr>
          <p:cNvPr id="4" name="Slide Number Placeholder 3"/>
          <p:cNvSpPr>
            <a:spLocks noGrp="1"/>
          </p:cNvSpPr>
          <p:nvPr>
            <p:ph type="sldNum" sz="quarter" idx="10"/>
          </p:nvPr>
        </p:nvSpPr>
        <p:spPr/>
        <p:txBody>
          <a:bodyPr/>
          <a:lstStyle/>
          <a:p>
            <a:fld id="{BBE00C26-8E78-4968-A33D-3891D3203149}" type="slidenum">
              <a:rPr lang="en-US" smtClean="0"/>
              <a:pPr/>
              <a:t>1</a:t>
            </a:fld>
            <a:endParaRPr lang="en-US"/>
          </a:p>
        </p:txBody>
      </p:sp>
    </p:spTree>
    <p:extLst>
      <p:ext uri="{BB962C8B-B14F-4D97-AF65-F5344CB8AC3E}">
        <p14:creationId xmlns:p14="http://schemas.microsoft.com/office/powerpoint/2010/main" val="36149748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tip sheet I mentioned uses the “5As” approach to cessation counseling. You’ll see the five As here. Let’s discuss them in more detail…</a:t>
            </a:r>
          </a:p>
          <a:p>
            <a:endParaRPr lang="en-US" dirty="0"/>
          </a:p>
          <a:p>
            <a:endParaRPr lang="en-US" i="1" dirty="0"/>
          </a:p>
        </p:txBody>
      </p:sp>
      <p:sp>
        <p:nvSpPr>
          <p:cNvPr id="4" name="Slide Number Placeholder 3"/>
          <p:cNvSpPr>
            <a:spLocks noGrp="1"/>
          </p:cNvSpPr>
          <p:nvPr>
            <p:ph type="sldNum" sz="quarter" idx="5"/>
          </p:nvPr>
        </p:nvSpPr>
        <p:spPr/>
        <p:txBody>
          <a:bodyPr/>
          <a:lstStyle/>
          <a:p>
            <a:fld id="{BBE00C26-8E78-4968-A33D-3891D3203149}" type="slidenum">
              <a:rPr lang="en-US" smtClean="0"/>
              <a:pPr/>
              <a:t>10</a:t>
            </a:fld>
            <a:endParaRPr lang="en-US"/>
          </a:p>
        </p:txBody>
      </p:sp>
    </p:spTree>
    <p:extLst>
      <p:ext uri="{BB962C8B-B14F-4D97-AF65-F5344CB8AC3E}">
        <p14:creationId xmlns:p14="http://schemas.microsoft.com/office/powerpoint/2010/main" val="27773988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A full </a:t>
            </a:r>
            <a:r>
              <a:rPr lang="en-US" i="1" dirty="0" err="1"/>
              <a:t>tipsheet</a:t>
            </a:r>
            <a:r>
              <a:rPr lang="en-US" i="1" dirty="0"/>
              <a:t> on using this approach is available at this website:</a:t>
            </a:r>
          </a:p>
          <a:p>
            <a:pPr lvl="0"/>
            <a:r>
              <a:rPr lang="en-US" sz="1200" u="sng" kern="1200" dirty="0">
                <a:solidFill>
                  <a:schemeClr val="tx1"/>
                </a:solidFill>
                <a:effectLst/>
                <a:latin typeface="Times" pitchFamily="18" charset="0"/>
                <a:ea typeface="+mn-ea"/>
                <a:cs typeface="+mn-cs"/>
                <a:hlinkClick r:id="rId3"/>
              </a:rPr>
              <a:t>https://apps.state.or.us/Forms/Served/le2877.pdf</a:t>
            </a:r>
            <a:r>
              <a:rPr lang="en-US" sz="1200" kern="1200" dirty="0">
                <a:solidFill>
                  <a:schemeClr val="tx1"/>
                </a:solidFill>
                <a:effectLst/>
                <a:latin typeface="Times" pitchFamily="18" charset="0"/>
                <a:ea typeface="+mn-ea"/>
                <a:cs typeface="+mn-cs"/>
              </a:rPr>
              <a:t> - English</a:t>
            </a:r>
          </a:p>
          <a:p>
            <a:pPr lvl="0"/>
            <a:r>
              <a:rPr lang="en-US" sz="1200" u="sng" kern="1200" dirty="0">
                <a:solidFill>
                  <a:schemeClr val="tx1"/>
                </a:solidFill>
                <a:effectLst/>
                <a:latin typeface="Times" pitchFamily="18" charset="0"/>
                <a:ea typeface="+mn-ea"/>
                <a:cs typeface="+mn-cs"/>
                <a:hlinkClick r:id="rId4"/>
              </a:rPr>
              <a:t>https://apps.state.or.us/Forms/Served/ls2877.pdf</a:t>
            </a:r>
            <a:r>
              <a:rPr lang="en-US" sz="1200" kern="1200" dirty="0">
                <a:solidFill>
                  <a:schemeClr val="tx1"/>
                </a:solidFill>
                <a:effectLst/>
                <a:latin typeface="Times" pitchFamily="18" charset="0"/>
                <a:ea typeface="+mn-ea"/>
                <a:cs typeface="+mn-cs"/>
              </a:rPr>
              <a:t> - Spanish</a:t>
            </a:r>
          </a:p>
        </p:txBody>
      </p:sp>
      <p:sp>
        <p:nvSpPr>
          <p:cNvPr id="4" name="Slide Number Placeholder 3"/>
          <p:cNvSpPr>
            <a:spLocks noGrp="1"/>
          </p:cNvSpPr>
          <p:nvPr>
            <p:ph type="sldNum" sz="quarter" idx="5"/>
          </p:nvPr>
        </p:nvSpPr>
        <p:spPr/>
        <p:txBody>
          <a:bodyPr/>
          <a:lstStyle/>
          <a:p>
            <a:fld id="{BBE00C26-8E78-4968-A33D-3891D3203149}" type="slidenum">
              <a:rPr lang="en-US" smtClean="0"/>
              <a:pPr/>
              <a:t>12</a:t>
            </a:fld>
            <a:endParaRPr lang="en-US"/>
          </a:p>
        </p:txBody>
      </p:sp>
    </p:spTree>
    <p:extLst>
      <p:ext uri="{BB962C8B-B14F-4D97-AF65-F5344CB8AC3E}">
        <p14:creationId xmlns:p14="http://schemas.microsoft.com/office/powerpoint/2010/main" val="12233048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Here is another commonly used cessation counseling model…</a:t>
            </a:r>
          </a:p>
        </p:txBody>
      </p:sp>
      <p:sp>
        <p:nvSpPr>
          <p:cNvPr id="4" name="Slide Number Placeholder 3"/>
          <p:cNvSpPr>
            <a:spLocks noGrp="1"/>
          </p:cNvSpPr>
          <p:nvPr>
            <p:ph type="sldNum" sz="quarter" idx="5"/>
          </p:nvPr>
        </p:nvSpPr>
        <p:spPr/>
        <p:txBody>
          <a:bodyPr/>
          <a:lstStyle/>
          <a:p>
            <a:fld id="{BBE00C26-8E78-4968-A33D-3891D3203149}" type="slidenum">
              <a:rPr lang="en-US" smtClean="0"/>
              <a:pPr/>
              <a:t>13</a:t>
            </a:fld>
            <a:endParaRPr lang="en-US"/>
          </a:p>
        </p:txBody>
      </p:sp>
    </p:spTree>
    <p:extLst>
      <p:ext uri="{BB962C8B-B14F-4D97-AF65-F5344CB8AC3E}">
        <p14:creationId xmlns:p14="http://schemas.microsoft.com/office/powerpoint/2010/main" val="28155079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b="0" dirty="0"/>
              <a:t>I’d love to hear your questions and ideas about how we can work together to help people who smoke quit smoking and engage providers in the campaign.</a:t>
            </a:r>
          </a:p>
        </p:txBody>
      </p:sp>
      <p:sp>
        <p:nvSpPr>
          <p:cNvPr id="4" name="Slide Number Placeholder 3"/>
          <p:cNvSpPr>
            <a:spLocks noGrp="1"/>
          </p:cNvSpPr>
          <p:nvPr>
            <p:ph type="sldNum" sz="quarter" idx="10"/>
          </p:nvPr>
        </p:nvSpPr>
        <p:spPr/>
        <p:txBody>
          <a:bodyPr/>
          <a:lstStyle/>
          <a:p>
            <a:fld id="{BBE00C26-8E78-4968-A33D-3891D3203149}" type="slidenum">
              <a:rPr lang="en-US" smtClean="0"/>
              <a:pPr/>
              <a:t>14</a:t>
            </a:fld>
            <a:endParaRPr lang="en-US"/>
          </a:p>
        </p:txBody>
      </p:sp>
    </p:spTree>
    <p:extLst>
      <p:ext uri="{BB962C8B-B14F-4D97-AF65-F5344CB8AC3E}">
        <p14:creationId xmlns:p14="http://schemas.microsoft.com/office/powerpoint/2010/main" val="14064432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b="0" dirty="0"/>
              <a:t>Thank you. </a:t>
            </a:r>
            <a:endParaRPr lang="en-US" baseline="0" dirty="0"/>
          </a:p>
        </p:txBody>
      </p:sp>
      <p:sp>
        <p:nvSpPr>
          <p:cNvPr id="4" name="Slide Number Placeholder 3"/>
          <p:cNvSpPr>
            <a:spLocks noGrp="1"/>
          </p:cNvSpPr>
          <p:nvPr>
            <p:ph type="sldNum" sz="quarter" idx="10"/>
          </p:nvPr>
        </p:nvSpPr>
        <p:spPr/>
        <p:txBody>
          <a:bodyPr/>
          <a:lstStyle/>
          <a:p>
            <a:fld id="{BBE00C26-8E78-4968-A33D-3891D3203149}" type="slidenum">
              <a:rPr lang="en-US" smtClean="0"/>
              <a:pPr/>
              <a:t>15</a:t>
            </a:fld>
            <a:endParaRPr lang="en-US"/>
          </a:p>
        </p:txBody>
      </p:sp>
    </p:spTree>
    <p:extLst>
      <p:ext uri="{BB962C8B-B14F-4D97-AF65-F5344CB8AC3E}">
        <p14:creationId xmlns:p14="http://schemas.microsoft.com/office/powerpoint/2010/main" val="2570600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a:solidFill>
                  <a:schemeClr val="tx1"/>
                </a:solidFill>
                <a:effectLst/>
                <a:latin typeface="Times" pitchFamily="18" charset="0"/>
                <a:ea typeface="+mn-ea"/>
                <a:cs typeface="+mn-cs"/>
              </a:rPr>
              <a:t>This overview includes details about why OHA is doing this campaign, the strategy to reach people in Oregon, the campaign ads that will be seen statewide, and resources available to help CCOs reach their members and providers. We’ll give you a quick refresher on how providers can talk to their members about quitting, and leave room for Q&amp;A. </a:t>
            </a:r>
          </a:p>
          <a:p>
            <a:pPr fontAlgn="base"/>
            <a:r>
              <a:rPr lang="en-US" sz="1200" kern="1200" dirty="0">
                <a:solidFill>
                  <a:schemeClr val="tx1"/>
                </a:solidFill>
                <a:effectLst/>
                <a:latin typeface="Times" pitchFamily="18" charset="0"/>
                <a:ea typeface="+mn-ea"/>
                <a:cs typeface="+mn-cs"/>
              </a:rPr>
              <a:t> </a:t>
            </a:r>
          </a:p>
          <a:p>
            <a:endParaRPr lang="en-US" sz="1200" kern="1200" dirty="0">
              <a:solidFill>
                <a:schemeClr val="tx1"/>
              </a:solidFill>
              <a:effectLst/>
              <a:latin typeface="Times" pitchFamily="18" charset="0"/>
              <a:ea typeface="+mn-ea"/>
              <a:cs typeface="+mn-cs"/>
            </a:endParaRPr>
          </a:p>
          <a:p>
            <a:pPr lvl="0"/>
            <a:endParaRPr lang="en-US" b="0" dirty="0"/>
          </a:p>
        </p:txBody>
      </p:sp>
      <p:sp>
        <p:nvSpPr>
          <p:cNvPr id="4" name="Slide Number Placeholder 3"/>
          <p:cNvSpPr>
            <a:spLocks noGrp="1"/>
          </p:cNvSpPr>
          <p:nvPr>
            <p:ph type="sldNum" sz="quarter" idx="10"/>
          </p:nvPr>
        </p:nvSpPr>
        <p:spPr/>
        <p:txBody>
          <a:bodyPr/>
          <a:lstStyle/>
          <a:p>
            <a:fld id="{BBE00C26-8E78-4968-A33D-3891D3203149}" type="slidenum">
              <a:rPr lang="en-US" smtClean="0"/>
              <a:pPr/>
              <a:t>2</a:t>
            </a:fld>
            <a:endParaRPr lang="en-US"/>
          </a:p>
        </p:txBody>
      </p:sp>
    </p:spTree>
    <p:extLst>
      <p:ext uri="{BB962C8B-B14F-4D97-AF65-F5344CB8AC3E}">
        <p14:creationId xmlns:p14="http://schemas.microsoft.com/office/powerpoint/2010/main" val="7532006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Times" pitchFamily="18" charset="0"/>
                <a:ea typeface="+mn-ea"/>
                <a:cs typeface="+mn-cs"/>
              </a:rPr>
              <a:t>The Oregon Health Authority’s </a:t>
            </a:r>
            <a:r>
              <a:rPr lang="en-US" sz="1200" i="1" kern="1200" dirty="0">
                <a:solidFill>
                  <a:schemeClr val="tx1"/>
                </a:solidFill>
                <a:effectLst/>
                <a:latin typeface="Times" pitchFamily="18" charset="0"/>
                <a:ea typeface="+mn-ea"/>
                <a:cs typeface="+mn-cs"/>
              </a:rPr>
              <a:t>Smokefree Oregon </a:t>
            </a:r>
            <a:r>
              <a:rPr lang="en-US" sz="1200" kern="1200" dirty="0">
                <a:solidFill>
                  <a:schemeClr val="tx1"/>
                </a:solidFill>
                <a:effectLst/>
                <a:latin typeface="Times" pitchFamily="18" charset="0"/>
                <a:ea typeface="+mn-ea"/>
                <a:cs typeface="+mn-cs"/>
              </a:rPr>
              <a:t>launched a statewide media campaign running early December 2019 through mid-February 2020.</a:t>
            </a:r>
          </a:p>
          <a:p>
            <a:pPr lvl="0"/>
            <a:endParaRPr lang="en-US" sz="1200" kern="1200" dirty="0">
              <a:solidFill>
                <a:schemeClr val="tx1"/>
              </a:solidFill>
              <a:effectLst/>
              <a:latin typeface="Times" pitchFamily="18" charset="0"/>
              <a:ea typeface="+mn-ea"/>
              <a:cs typeface="+mn-cs"/>
            </a:endParaRPr>
          </a:p>
          <a:p>
            <a:pPr lvl="0"/>
            <a:r>
              <a:rPr lang="en-US" sz="1200" kern="1200" dirty="0">
                <a:solidFill>
                  <a:schemeClr val="tx1"/>
                </a:solidFill>
                <a:effectLst/>
                <a:latin typeface="Times" pitchFamily="18" charset="0"/>
                <a:ea typeface="+mn-ea"/>
                <a:cs typeface="+mn-cs"/>
              </a:rPr>
              <a:t>The campaign has two audiences:</a:t>
            </a:r>
          </a:p>
          <a:p>
            <a:pPr lvl="0"/>
            <a:endParaRPr lang="en-US" sz="1200" kern="1200" dirty="0">
              <a:solidFill>
                <a:schemeClr val="tx1"/>
              </a:solidFill>
              <a:effectLst/>
              <a:latin typeface="Times" pitchFamily="18" charset="0"/>
              <a:ea typeface="+mn-ea"/>
              <a:cs typeface="+mn-cs"/>
            </a:endParaRPr>
          </a:p>
          <a:p>
            <a:pPr lvl="0"/>
            <a:r>
              <a:rPr lang="en-US" sz="1200" kern="1200" dirty="0">
                <a:solidFill>
                  <a:schemeClr val="tx1"/>
                </a:solidFill>
                <a:effectLst/>
                <a:latin typeface="Times" pitchFamily="18" charset="0"/>
                <a:ea typeface="+mn-ea"/>
                <a:cs typeface="+mn-cs"/>
              </a:rPr>
              <a:t>#1: people who use tobacco. Within that audience we are especially trying to reach p</a:t>
            </a:r>
            <a:r>
              <a:rPr lang="en-US" sz="1200" b="1" kern="1200" dirty="0">
                <a:solidFill>
                  <a:schemeClr val="tx1"/>
                </a:solidFill>
                <a:effectLst/>
                <a:latin typeface="Times" pitchFamily="18" charset="0"/>
                <a:ea typeface="+mn-ea"/>
                <a:cs typeface="+mn-cs"/>
              </a:rPr>
              <a:t>eople who are targeted by big tobacco, who smoke at higher rates than the general population, or are disproportionately affected by tobacco use. This includes:</a:t>
            </a:r>
            <a:endParaRPr lang="en-US" sz="1400" kern="1200" dirty="0">
              <a:solidFill>
                <a:schemeClr val="tx1"/>
              </a:solidFill>
              <a:effectLst/>
              <a:latin typeface="Times" pitchFamily="18" charset="0"/>
              <a:ea typeface="+mn-ea"/>
              <a:cs typeface="+mn-cs"/>
            </a:endParaRPr>
          </a:p>
          <a:p>
            <a:pPr marL="1085850" lvl="2" indent="-171450">
              <a:buFont typeface="Arial" panose="020B0604020202020204" pitchFamily="34" charset="0"/>
              <a:buChar char="•"/>
            </a:pPr>
            <a:r>
              <a:rPr lang="en-US" sz="1200" kern="1200" dirty="0">
                <a:solidFill>
                  <a:schemeClr val="tx1"/>
                </a:solidFill>
                <a:effectLst/>
                <a:latin typeface="Times" pitchFamily="18" charset="0"/>
                <a:ea typeface="+mn-ea"/>
                <a:cs typeface="+mn-cs"/>
              </a:rPr>
              <a:t>OHP members (27 percent of OHP members smoke compared with 17 percent of the general population, according to BRFSS 2017 results</a:t>
            </a:r>
            <a:r>
              <a:rPr lang="en-US" dirty="0">
                <a:effectLst/>
              </a:rPr>
              <a:t>)</a:t>
            </a:r>
            <a:endParaRPr lang="en-US" sz="1200" kern="1200" dirty="0">
              <a:solidFill>
                <a:schemeClr val="tx1"/>
              </a:solidFill>
              <a:effectLst/>
              <a:latin typeface="Times" pitchFamily="18" charset="0"/>
              <a:ea typeface="+mn-ea"/>
              <a:cs typeface="+mn-cs"/>
            </a:endParaRPr>
          </a:p>
          <a:p>
            <a:pPr marL="1085850" lvl="2" indent="-171450">
              <a:buFont typeface="Arial" panose="020B0604020202020204" pitchFamily="34" charset="0"/>
              <a:buChar char="•"/>
            </a:pPr>
            <a:r>
              <a:rPr lang="en-US" sz="1200" kern="1200" dirty="0">
                <a:solidFill>
                  <a:schemeClr val="tx1"/>
                </a:solidFill>
                <a:effectLst/>
                <a:latin typeface="Times" pitchFamily="18" charset="0"/>
                <a:ea typeface="+mn-ea"/>
                <a:cs typeface="+mn-cs"/>
              </a:rPr>
              <a:t>People earning less than $15K/year</a:t>
            </a:r>
            <a:endParaRPr lang="en-US" sz="1400" kern="1200" dirty="0">
              <a:solidFill>
                <a:schemeClr val="tx1"/>
              </a:solidFill>
              <a:effectLst/>
              <a:latin typeface="Times" pitchFamily="18" charset="0"/>
              <a:ea typeface="+mn-ea"/>
              <a:cs typeface="+mn-cs"/>
            </a:endParaRPr>
          </a:p>
          <a:p>
            <a:pPr marL="1085850" lvl="2" indent="-171450">
              <a:buFont typeface="Arial" panose="020B0604020202020204" pitchFamily="34" charset="0"/>
              <a:buChar char="•"/>
            </a:pPr>
            <a:r>
              <a:rPr lang="en-US" sz="1200" kern="1200" dirty="0">
                <a:solidFill>
                  <a:schemeClr val="tx1"/>
                </a:solidFill>
                <a:effectLst/>
                <a:latin typeface="Times" pitchFamily="18" charset="0"/>
                <a:ea typeface="+mn-ea"/>
                <a:cs typeface="+mn-cs"/>
              </a:rPr>
              <a:t>Communities of color </a:t>
            </a:r>
          </a:p>
          <a:p>
            <a:pPr marL="1085850" lvl="2" indent="-171450">
              <a:buFont typeface="Arial" panose="020B0604020202020204" pitchFamily="34" charset="0"/>
              <a:buChar char="•"/>
            </a:pPr>
            <a:r>
              <a:rPr lang="en-US" sz="1200" kern="1200" dirty="0">
                <a:solidFill>
                  <a:schemeClr val="tx1"/>
                </a:solidFill>
                <a:effectLst/>
                <a:latin typeface="Times" pitchFamily="18" charset="0"/>
                <a:ea typeface="+mn-ea"/>
                <a:cs typeface="+mn-cs"/>
              </a:rPr>
              <a:t>Young people (18-24)</a:t>
            </a:r>
            <a:endParaRPr lang="en-US" sz="1400" kern="1200" dirty="0">
              <a:solidFill>
                <a:schemeClr val="tx1"/>
              </a:solidFill>
              <a:effectLst/>
              <a:latin typeface="Times" pitchFamily="18" charset="0"/>
              <a:ea typeface="+mn-ea"/>
              <a:cs typeface="+mn-cs"/>
            </a:endParaRPr>
          </a:p>
          <a:p>
            <a:pPr marL="1085850" lvl="2" indent="-171450">
              <a:buFont typeface="Arial" panose="020B0604020202020204" pitchFamily="34" charset="0"/>
              <a:buChar char="•"/>
            </a:pPr>
            <a:r>
              <a:rPr lang="en-US" sz="1200" kern="1200" dirty="0">
                <a:solidFill>
                  <a:schemeClr val="tx1"/>
                </a:solidFill>
                <a:effectLst/>
                <a:latin typeface="Times" pitchFamily="18" charset="0"/>
                <a:ea typeface="+mn-ea"/>
                <a:cs typeface="+mn-cs"/>
              </a:rPr>
              <a:t>LGBTQ people </a:t>
            </a:r>
            <a:endParaRPr lang="en-US" sz="1400" kern="1200" dirty="0">
              <a:solidFill>
                <a:schemeClr val="tx1"/>
              </a:solidFill>
              <a:effectLst/>
              <a:latin typeface="Times" pitchFamily="18" charset="0"/>
              <a:ea typeface="+mn-ea"/>
              <a:cs typeface="+mn-cs"/>
            </a:endParaRPr>
          </a:p>
          <a:p>
            <a:pPr marL="1085850" lvl="2" indent="-171450">
              <a:buFont typeface="Arial" panose="020B0604020202020204" pitchFamily="34" charset="0"/>
              <a:buChar char="•"/>
            </a:pPr>
            <a:r>
              <a:rPr lang="en-US" sz="1200" kern="1200" dirty="0">
                <a:solidFill>
                  <a:schemeClr val="tx1"/>
                </a:solidFill>
                <a:effectLst/>
                <a:latin typeface="Times" pitchFamily="18" charset="0"/>
                <a:ea typeface="+mn-ea"/>
                <a:cs typeface="+mn-cs"/>
              </a:rPr>
              <a:t>Current or former member of the armed forces </a:t>
            </a:r>
            <a:endParaRPr lang="en-US" sz="1400" kern="1200" dirty="0">
              <a:solidFill>
                <a:schemeClr val="tx1"/>
              </a:solidFill>
              <a:effectLst/>
              <a:latin typeface="Times" pitchFamily="18" charset="0"/>
              <a:ea typeface="+mn-ea"/>
              <a:cs typeface="+mn-cs"/>
            </a:endParaRPr>
          </a:p>
          <a:p>
            <a:pPr marL="1085850" lvl="2" indent="-171450">
              <a:buFont typeface="Arial" panose="020B0604020202020204" pitchFamily="34" charset="0"/>
              <a:buChar char="•"/>
            </a:pPr>
            <a:r>
              <a:rPr lang="en-US" sz="1200" kern="1200" dirty="0">
                <a:solidFill>
                  <a:schemeClr val="tx1"/>
                </a:solidFill>
                <a:effectLst/>
                <a:latin typeface="Times" pitchFamily="18" charset="0"/>
                <a:ea typeface="+mn-ea"/>
                <a:cs typeface="+mn-cs"/>
              </a:rPr>
              <a:t>People with less than high school education </a:t>
            </a:r>
            <a:endParaRPr lang="en-US" sz="1400" kern="1200" dirty="0">
              <a:solidFill>
                <a:schemeClr val="tx1"/>
              </a:solidFill>
              <a:effectLst/>
              <a:latin typeface="Times" pitchFamily="18" charset="0"/>
              <a:ea typeface="+mn-ea"/>
              <a:cs typeface="+mn-cs"/>
            </a:endParaRPr>
          </a:p>
          <a:p>
            <a:pPr lvl="0"/>
            <a:endParaRPr lang="en-US" sz="1200" kern="1200" dirty="0">
              <a:solidFill>
                <a:schemeClr val="tx1"/>
              </a:solidFill>
              <a:effectLst/>
              <a:latin typeface="Times" pitchFamily="18" charset="0"/>
              <a:ea typeface="+mn-ea"/>
              <a:cs typeface="+mn-cs"/>
            </a:endParaRPr>
          </a:p>
          <a:p>
            <a:pPr lvl="0"/>
            <a:r>
              <a:rPr lang="en-US" sz="1200" kern="1200" dirty="0">
                <a:solidFill>
                  <a:schemeClr val="tx1"/>
                </a:solidFill>
                <a:effectLst/>
                <a:latin typeface="Times" pitchFamily="18" charset="0"/>
                <a:ea typeface="+mn-ea"/>
                <a:cs typeface="+mn-cs"/>
              </a:rPr>
              <a:t>#2 Health care providers who can encourage their patients to quit.</a:t>
            </a:r>
            <a:endParaRPr lang="en-US" sz="1200" b="0" kern="1200" dirty="0">
              <a:solidFill>
                <a:schemeClr val="tx1"/>
              </a:solidFill>
              <a:effectLst/>
              <a:latin typeface="Times" pitchFamily="18" charset="0"/>
              <a:ea typeface="+mn-ea"/>
              <a:cs typeface="+mn-cs"/>
            </a:endParaRPr>
          </a:p>
          <a:p>
            <a:pPr lvl="0"/>
            <a:endParaRPr lang="en-US" sz="1200" b="0" dirty="0"/>
          </a:p>
          <a:p>
            <a:endParaRPr lang="en-US" sz="1200" kern="1200" dirty="0">
              <a:solidFill>
                <a:schemeClr val="tx1"/>
              </a:solidFill>
              <a:effectLst/>
              <a:latin typeface="Times" pitchFamily="18" charset="0"/>
              <a:ea typeface="+mn-ea"/>
              <a:cs typeface="+mn-cs"/>
            </a:endParaRPr>
          </a:p>
          <a:p>
            <a:pPr lvl="0"/>
            <a:endParaRPr lang="en-US" b="0" dirty="0"/>
          </a:p>
        </p:txBody>
      </p:sp>
      <p:sp>
        <p:nvSpPr>
          <p:cNvPr id="4" name="Slide Number Placeholder 3"/>
          <p:cNvSpPr>
            <a:spLocks noGrp="1"/>
          </p:cNvSpPr>
          <p:nvPr>
            <p:ph type="sldNum" sz="quarter" idx="10"/>
          </p:nvPr>
        </p:nvSpPr>
        <p:spPr/>
        <p:txBody>
          <a:bodyPr/>
          <a:lstStyle/>
          <a:p>
            <a:fld id="{BBE00C26-8E78-4968-A33D-3891D3203149}" type="slidenum">
              <a:rPr lang="en-US" smtClean="0"/>
              <a:pPr/>
              <a:t>3</a:t>
            </a:fld>
            <a:endParaRPr lang="en-US"/>
          </a:p>
        </p:txBody>
      </p:sp>
    </p:spTree>
    <p:extLst>
      <p:ext uri="{BB962C8B-B14F-4D97-AF65-F5344CB8AC3E}">
        <p14:creationId xmlns:p14="http://schemas.microsoft.com/office/powerpoint/2010/main" val="23253001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15790"/>
            <a:ext cx="5486400" cy="5337810"/>
          </a:xfrm>
        </p:spPr>
        <p:txBody>
          <a:bodyPr/>
          <a:lstStyle/>
          <a:p>
            <a:pPr lvl="0"/>
            <a:r>
              <a:rPr lang="en-US" sz="800" b="0" dirty="0"/>
              <a:t>Six out of ten people who live in Oregon who smoke </a:t>
            </a:r>
            <a:r>
              <a:rPr lang="en-US" sz="800" b="1" dirty="0"/>
              <a:t>want</a:t>
            </a:r>
            <a:r>
              <a:rPr lang="en-US" sz="800" b="0" dirty="0"/>
              <a:t> to quit, and studies show people who smoke expect </a:t>
            </a:r>
            <a:r>
              <a:rPr lang="en-US" sz="800" b="1" dirty="0"/>
              <a:t>their doctor </a:t>
            </a:r>
            <a:r>
              <a:rPr lang="en-US" sz="800" b="0" dirty="0"/>
              <a:t>to talk to them about it.</a:t>
            </a:r>
          </a:p>
          <a:p>
            <a:pPr lvl="0"/>
            <a:endParaRPr lang="en-US" sz="800" b="0"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800" i="0" dirty="0"/>
              <a:t>By reaching people who smoke and engaging providers to talk with their patients, we’re using two evidence-based strategies to help people quit:</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800" i="0" dirty="0"/>
              <a:t>The first is media advertising. Mass reach communication campaigns like this one are a key component of a comprehensive tobacco control program. These campaigns can reduce tobacco use, counter industry promotions, shift social norms around tobacco use, reduce health disparities and result in significant cost savings.</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800" i="0" dirty="0"/>
              <a:t>The second is hearing from one’s health care provider, which greatly increases the odds that someone will quit. </a:t>
            </a:r>
          </a:p>
          <a:p>
            <a:pPr lvl="0"/>
            <a:endParaRPr lang="en-US" sz="800" b="0" dirty="0"/>
          </a:p>
          <a:p>
            <a:pPr marL="228600" indent="-228600">
              <a:buFont typeface="Arial" panose="020B0604020202020204" pitchFamily="34" charset="0"/>
              <a:buChar char="•"/>
            </a:pPr>
            <a:endParaRPr lang="en-US" sz="800" b="0" dirty="0"/>
          </a:p>
        </p:txBody>
      </p:sp>
      <p:sp>
        <p:nvSpPr>
          <p:cNvPr id="4" name="Slide Number Placeholder 3"/>
          <p:cNvSpPr>
            <a:spLocks noGrp="1"/>
          </p:cNvSpPr>
          <p:nvPr>
            <p:ph type="sldNum" sz="quarter" idx="10"/>
          </p:nvPr>
        </p:nvSpPr>
        <p:spPr/>
        <p:txBody>
          <a:bodyPr/>
          <a:lstStyle/>
          <a:p>
            <a:fld id="{BBE00C26-8E78-4968-A33D-3891D3203149}" type="slidenum">
              <a:rPr lang="en-US" smtClean="0"/>
              <a:pPr/>
              <a:t>4</a:t>
            </a:fld>
            <a:endParaRPr lang="en-US"/>
          </a:p>
        </p:txBody>
      </p:sp>
    </p:spTree>
    <p:extLst>
      <p:ext uri="{BB962C8B-B14F-4D97-AF65-F5344CB8AC3E}">
        <p14:creationId xmlns:p14="http://schemas.microsoft.com/office/powerpoint/2010/main" val="42135216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15790"/>
            <a:ext cx="5486400" cy="5337810"/>
          </a:xfrm>
        </p:spPr>
        <p:txBody>
          <a:bodyPr/>
          <a:lstStyle/>
          <a:p>
            <a:pPr lvl="0"/>
            <a:r>
              <a:rPr lang="en-US" sz="800" b="0" dirty="0"/>
              <a:t>The campaign is especially urgent this year to help people quit vape, or e-cigarettes, as well as other forms of tobacco. </a:t>
            </a:r>
          </a:p>
          <a:p>
            <a:pPr lvl="0"/>
            <a:endParaRPr lang="en-US" sz="800" b="0" i="0" dirty="0"/>
          </a:p>
          <a:p>
            <a:pPr lvl="0"/>
            <a:r>
              <a:rPr lang="en-US" sz="800" b="0" i="0" dirty="0"/>
              <a:t>The campaign launched while OHA and CDC were investigating the cause of vape-related lung injury. Governor Brown issued an Executive Order for OHA to address this crisis through education and increased services to help people quit. </a:t>
            </a:r>
          </a:p>
          <a:p>
            <a:pPr lvl="0"/>
            <a:endParaRPr lang="en-US" sz="800" b="0" i="0" dirty="0"/>
          </a:p>
          <a:p>
            <a:pPr lvl="0"/>
            <a:r>
              <a:rPr lang="en-US" sz="800" b="0" i="0" dirty="0"/>
              <a:t>Even beyond this crisis, e-cigarettes are not safe. </a:t>
            </a:r>
          </a:p>
          <a:p>
            <a:pPr marL="228600" marR="0" lvl="0" indent="-22860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b="1" i="0" u="none" strike="noStrike" kern="1200" dirty="0">
                <a:solidFill>
                  <a:schemeClr val="tx1"/>
                </a:solidFill>
                <a:effectLst/>
                <a:latin typeface="Times" pitchFamily="18" charset="0"/>
                <a:ea typeface="+mn-ea"/>
                <a:cs typeface="+mn-cs"/>
              </a:rPr>
              <a:t>We don’t know the long-term health consequences of vaping.</a:t>
            </a:r>
            <a:r>
              <a:rPr lang="en-US" sz="1200" b="0" i="0" u="none" strike="noStrike" kern="1200" dirty="0">
                <a:solidFill>
                  <a:schemeClr val="tx1"/>
                </a:solidFill>
                <a:effectLst/>
                <a:latin typeface="Times" pitchFamily="18" charset="0"/>
                <a:ea typeface="+mn-ea"/>
                <a:cs typeface="+mn-cs"/>
              </a:rPr>
              <a:t> Vaping isn’t just breathing water vapor; it’s breathing an aerosol filled with tiny chemical particles. Many of these are known to cause cancer. </a:t>
            </a:r>
            <a:endParaRPr lang="en-US" sz="800" b="0" dirty="0">
              <a:effectLst/>
            </a:endParaRPr>
          </a:p>
          <a:p>
            <a:pPr marL="228600" indent="-228600" rtl="0">
              <a:buFont typeface="Arial" panose="020B0604020202020204" pitchFamily="34" charset="0"/>
              <a:buChar char="•"/>
            </a:pPr>
            <a:r>
              <a:rPr lang="en-US" sz="1200" b="0" i="0" u="none" strike="noStrike" kern="1200" dirty="0">
                <a:solidFill>
                  <a:schemeClr val="tx1"/>
                </a:solidFill>
                <a:effectLst/>
                <a:latin typeface="Times" pitchFamily="18" charset="0"/>
                <a:ea typeface="+mn-ea"/>
                <a:cs typeface="+mn-cs"/>
              </a:rPr>
              <a:t>E-cigarettes were created to get around smoke-free laws and health concerns, and keep people addicted to nicotine. </a:t>
            </a:r>
          </a:p>
          <a:p>
            <a:pPr marL="228600" indent="-228600" rtl="0">
              <a:buFont typeface="Arial" panose="020B0604020202020204" pitchFamily="34" charset="0"/>
              <a:buChar char="•"/>
            </a:pPr>
            <a:r>
              <a:rPr lang="en-US" sz="1200" b="1" i="0" u="none" strike="noStrike" kern="1200" dirty="0">
                <a:solidFill>
                  <a:schemeClr val="tx1"/>
                </a:solidFill>
                <a:effectLst/>
                <a:latin typeface="Times" pitchFamily="18" charset="0"/>
                <a:ea typeface="+mn-ea"/>
                <a:cs typeface="+mn-cs"/>
              </a:rPr>
              <a:t>A growing body of evidence suggests that e-cigarettes are not an effective way to quit smoking</a:t>
            </a:r>
            <a:r>
              <a:rPr lang="en-US" sz="1200" b="0" i="0" u="none" strike="noStrike" kern="1200" dirty="0">
                <a:solidFill>
                  <a:schemeClr val="tx1"/>
                </a:solidFill>
                <a:effectLst/>
                <a:latin typeface="Times" pitchFamily="18" charset="0"/>
                <a:ea typeface="+mn-ea"/>
                <a:cs typeface="+mn-cs"/>
              </a:rPr>
              <a:t>. Most adults who use e-cigarettes also smoke. And no e-cigarette company has applied to have its product approved as a quit smoking aid. </a:t>
            </a:r>
          </a:p>
          <a:p>
            <a:pPr marL="228600" indent="-228600" rtl="0">
              <a:buFont typeface="Arial" panose="020B0604020202020204" pitchFamily="34" charset="0"/>
              <a:buChar char="•"/>
            </a:pPr>
            <a:r>
              <a:rPr lang="en-US" sz="1200" b="1" i="0" u="none" strike="noStrike" kern="1200" dirty="0">
                <a:solidFill>
                  <a:schemeClr val="tx1"/>
                </a:solidFill>
                <a:effectLst/>
                <a:latin typeface="Times" pitchFamily="18" charset="0"/>
                <a:ea typeface="+mn-ea"/>
                <a:cs typeface="+mn-cs"/>
              </a:rPr>
              <a:t>E-cigarettes are used far more often by youth to start than by adults to quit.</a:t>
            </a:r>
            <a:r>
              <a:rPr lang="en-US" sz="1200" b="0" i="0" u="none" strike="noStrike" kern="1200" dirty="0">
                <a:solidFill>
                  <a:schemeClr val="tx1"/>
                </a:solidFill>
                <a:effectLst/>
                <a:latin typeface="Times" pitchFamily="18" charset="0"/>
                <a:ea typeface="+mn-ea"/>
                <a:cs typeface="+mn-cs"/>
              </a:rPr>
              <a:t> They were introduced in sweet flavors and designed to look like USB devices – appealing to young people and easy to hide from parents and teachers. In just two years, youth vaping in Oregon went up 80 percent. Youth who vape are three times more likely to start smoking cigarettes than their peers who don’t vape.</a:t>
            </a:r>
            <a:endParaRPr lang="en-US" sz="800" b="0" dirty="0">
              <a:effectLst/>
            </a:endParaRPr>
          </a:p>
          <a:p>
            <a:br>
              <a:rPr lang="en-US" sz="800" dirty="0"/>
            </a:br>
            <a:endParaRPr lang="en-US" sz="800" i="0" dirty="0"/>
          </a:p>
          <a:p>
            <a:pPr lvl="0"/>
            <a:endParaRPr lang="en-US" sz="800" b="0" dirty="0"/>
          </a:p>
          <a:p>
            <a:pPr marL="228600" indent="-228600">
              <a:buFont typeface="Arial" panose="020B0604020202020204" pitchFamily="34" charset="0"/>
              <a:buChar char="•"/>
            </a:pPr>
            <a:endParaRPr lang="en-US" sz="800" b="0" dirty="0"/>
          </a:p>
        </p:txBody>
      </p:sp>
      <p:sp>
        <p:nvSpPr>
          <p:cNvPr id="4" name="Slide Number Placeholder 3"/>
          <p:cNvSpPr>
            <a:spLocks noGrp="1"/>
          </p:cNvSpPr>
          <p:nvPr>
            <p:ph type="sldNum" sz="quarter" idx="10"/>
          </p:nvPr>
        </p:nvSpPr>
        <p:spPr/>
        <p:txBody>
          <a:bodyPr/>
          <a:lstStyle/>
          <a:p>
            <a:fld id="{BBE00C26-8E78-4968-A33D-3891D3203149}" type="slidenum">
              <a:rPr lang="en-US" smtClean="0"/>
              <a:pPr/>
              <a:t>5</a:t>
            </a:fld>
            <a:endParaRPr lang="en-US"/>
          </a:p>
        </p:txBody>
      </p:sp>
    </p:spTree>
    <p:extLst>
      <p:ext uri="{BB962C8B-B14F-4D97-AF65-F5344CB8AC3E}">
        <p14:creationId xmlns:p14="http://schemas.microsoft.com/office/powerpoint/2010/main" val="9000164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15790"/>
            <a:ext cx="5486400" cy="5337810"/>
          </a:xfrm>
        </p:spPr>
        <p:txBody>
          <a:bodyPr/>
          <a:lstStyle/>
          <a:p>
            <a:pPr lvl="0"/>
            <a:r>
              <a:rPr lang="en-US" b="0" dirty="0"/>
              <a:t>Here’s what the ads look like for people who smoke or vape. These ads will appear online and on billboards. </a:t>
            </a:r>
          </a:p>
          <a:p>
            <a:pPr lvl="0"/>
            <a:r>
              <a:rPr lang="en-US" b="0" dirty="0"/>
              <a:t> </a:t>
            </a:r>
          </a:p>
        </p:txBody>
      </p:sp>
      <p:sp>
        <p:nvSpPr>
          <p:cNvPr id="4" name="Slide Number Placeholder 3"/>
          <p:cNvSpPr>
            <a:spLocks noGrp="1"/>
          </p:cNvSpPr>
          <p:nvPr>
            <p:ph type="sldNum" sz="quarter" idx="10"/>
          </p:nvPr>
        </p:nvSpPr>
        <p:spPr/>
        <p:txBody>
          <a:bodyPr/>
          <a:lstStyle/>
          <a:p>
            <a:fld id="{BBE00C26-8E78-4968-A33D-3891D3203149}" type="slidenum">
              <a:rPr lang="en-US" smtClean="0"/>
              <a:pPr/>
              <a:t>6</a:t>
            </a:fld>
            <a:endParaRPr lang="en-US"/>
          </a:p>
        </p:txBody>
      </p:sp>
    </p:spTree>
    <p:extLst>
      <p:ext uri="{BB962C8B-B14F-4D97-AF65-F5344CB8AC3E}">
        <p14:creationId xmlns:p14="http://schemas.microsoft.com/office/powerpoint/2010/main" val="31744999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15790"/>
            <a:ext cx="5486400" cy="5337810"/>
          </a:xfrm>
        </p:spPr>
        <p:txBody>
          <a:bodyPr/>
          <a:lstStyle/>
          <a:p>
            <a:pPr lvl="0"/>
            <a:r>
              <a:rPr lang="en-US" sz="1200" b="0" dirty="0"/>
              <a:t>To reach providers, OHA is relying on digital ads on sites frequented by this audience. </a:t>
            </a:r>
          </a:p>
          <a:p>
            <a:pPr lvl="0"/>
            <a:endParaRPr lang="en-US" sz="1200" b="0" dirty="0"/>
          </a:p>
          <a:p>
            <a:pPr lvl="0"/>
            <a:r>
              <a:rPr lang="en-US" b="0" dirty="0"/>
              <a:t>Here’s what the ads look like for providers. These were originally developed by the New York State Health Department, which found through research that providers wanted direct information about what they could do. An evaluation of the ads found they increased health care provider support for people ready to quit.</a:t>
            </a:r>
          </a:p>
        </p:txBody>
      </p:sp>
      <p:sp>
        <p:nvSpPr>
          <p:cNvPr id="4" name="Slide Number Placeholder 3"/>
          <p:cNvSpPr>
            <a:spLocks noGrp="1"/>
          </p:cNvSpPr>
          <p:nvPr>
            <p:ph type="sldNum" sz="quarter" idx="10"/>
          </p:nvPr>
        </p:nvSpPr>
        <p:spPr/>
        <p:txBody>
          <a:bodyPr/>
          <a:lstStyle/>
          <a:p>
            <a:fld id="{BBE00C26-8E78-4968-A33D-3891D3203149}" type="slidenum">
              <a:rPr lang="en-US" smtClean="0"/>
              <a:pPr/>
              <a:t>7</a:t>
            </a:fld>
            <a:endParaRPr lang="en-US"/>
          </a:p>
        </p:txBody>
      </p:sp>
    </p:spTree>
    <p:extLst>
      <p:ext uri="{BB962C8B-B14F-4D97-AF65-F5344CB8AC3E}">
        <p14:creationId xmlns:p14="http://schemas.microsoft.com/office/powerpoint/2010/main" val="34072053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t>OHA invites CCOs to join them in this campaign. We can use this opportunity to reinforce messages among our members and providers, advancing our progress toward the tobacco cessation incentive metric.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t>These are the tools available to us: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p>
          <a:p>
            <a:pPr>
              <a:spcBef>
                <a:spcPts val="300"/>
              </a:spcBef>
            </a:pPr>
            <a:r>
              <a:rPr lang="en-US" sz="2800" b="1" u="sng" dirty="0"/>
              <a:t>Tools for CCO and providers to engage members:</a:t>
            </a:r>
          </a:p>
          <a:p>
            <a:pPr lvl="1">
              <a:spcBef>
                <a:spcPts val="300"/>
              </a:spcBef>
            </a:pPr>
            <a:r>
              <a:rPr lang="en-US" dirty="0"/>
              <a:t>Member fact sheet</a:t>
            </a:r>
          </a:p>
          <a:p>
            <a:pPr lvl="1">
              <a:spcBef>
                <a:spcPts val="300"/>
              </a:spcBef>
            </a:pPr>
            <a:r>
              <a:rPr lang="en-US" dirty="0"/>
              <a:t>Fact sheets for parents and youth</a:t>
            </a:r>
          </a:p>
          <a:p>
            <a:pPr lvl="1">
              <a:spcBef>
                <a:spcPts val="300"/>
              </a:spcBef>
            </a:pPr>
            <a:r>
              <a:rPr lang="en-US" dirty="0"/>
              <a:t>Poster for waiting rooms and exam rooms</a:t>
            </a:r>
          </a:p>
          <a:p>
            <a:pPr lvl="1">
              <a:spcBef>
                <a:spcPts val="300"/>
              </a:spcBef>
            </a:pPr>
            <a:r>
              <a:rPr lang="en-US" dirty="0"/>
              <a:t>Short newsletter article </a:t>
            </a:r>
          </a:p>
          <a:p>
            <a:pPr lvl="1">
              <a:spcBef>
                <a:spcPts val="300"/>
              </a:spcBef>
            </a:pPr>
            <a:r>
              <a:rPr lang="en-US" dirty="0"/>
              <a:t>Social posts (text + the campaign ads to use as visuals)</a:t>
            </a:r>
            <a:endParaRPr lang="en-US" sz="2400" dirty="0"/>
          </a:p>
          <a:p>
            <a:pPr>
              <a:spcBef>
                <a:spcPts val="300"/>
              </a:spcBef>
            </a:pPr>
            <a:r>
              <a:rPr lang="en-US" sz="2800" b="1" u="sng" dirty="0"/>
              <a:t>Tools for CCO to engage providers:</a:t>
            </a:r>
          </a:p>
          <a:p>
            <a:pPr lvl="1">
              <a:spcBef>
                <a:spcPts val="300"/>
              </a:spcBef>
            </a:pPr>
            <a:r>
              <a:rPr lang="en-US" dirty="0"/>
              <a:t>Short summary for email or newsletters</a:t>
            </a:r>
          </a:p>
          <a:p>
            <a:pPr lvl="1">
              <a:spcBef>
                <a:spcPts val="300"/>
              </a:spcBef>
            </a:pPr>
            <a:r>
              <a:rPr lang="en-US" dirty="0" err="1"/>
              <a:t>Tipsheet</a:t>
            </a:r>
            <a:r>
              <a:rPr lang="en-US" dirty="0"/>
              <a:t> to help providers talk about cessation</a:t>
            </a:r>
          </a:p>
          <a:p>
            <a:pPr lvl="1">
              <a:spcBef>
                <a:spcPts val="300"/>
              </a:spcBef>
            </a:pPr>
            <a:r>
              <a:rPr lang="en-US" dirty="0"/>
              <a:t>The campaign ads</a:t>
            </a:r>
          </a:p>
        </p:txBody>
      </p:sp>
      <p:sp>
        <p:nvSpPr>
          <p:cNvPr id="4" name="Slide Number Placeholder 3"/>
          <p:cNvSpPr>
            <a:spLocks noGrp="1"/>
          </p:cNvSpPr>
          <p:nvPr>
            <p:ph type="sldNum" sz="quarter" idx="10"/>
          </p:nvPr>
        </p:nvSpPr>
        <p:spPr/>
        <p:txBody>
          <a:bodyPr/>
          <a:lstStyle/>
          <a:p>
            <a:fld id="{BBE00C26-8E78-4968-A33D-3891D3203149}" type="slidenum">
              <a:rPr lang="en-US" smtClean="0"/>
              <a:pPr/>
              <a:t>8</a:t>
            </a:fld>
            <a:endParaRPr lang="en-US"/>
          </a:p>
        </p:txBody>
      </p:sp>
    </p:spTree>
    <p:extLst>
      <p:ext uri="{BB962C8B-B14F-4D97-AF65-F5344CB8AC3E}">
        <p14:creationId xmlns:p14="http://schemas.microsoft.com/office/powerpoint/2010/main" val="3087755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Here’s what providers can do to help people quit tobacco and </a:t>
            </a:r>
            <a:r>
              <a:rPr lang="en-US" b="1"/>
              <a:t>increase cessation rates:</a:t>
            </a:r>
            <a:endParaRPr lang="en-US" b="1" dirty="0"/>
          </a:p>
          <a:p>
            <a:pPr marL="171450" indent="-171450">
              <a:buFont typeface="Arial" panose="020B0604020202020204" pitchFamily="34" charset="0"/>
              <a:buChar char="•"/>
            </a:pPr>
            <a:r>
              <a:rPr lang="en-US" sz="1200" dirty="0"/>
              <a:t>Talk to your patients about quitting tobacco</a:t>
            </a:r>
          </a:p>
          <a:p>
            <a:pPr marL="171450" indent="-171450">
              <a:buFont typeface="Arial" panose="020B0604020202020204" pitchFamily="34" charset="0"/>
              <a:buChar char="•"/>
            </a:pPr>
            <a:r>
              <a:rPr lang="en-US" sz="1200" dirty="0"/>
              <a:t>Make direct referrals for your patients (adult and youth) at </a:t>
            </a:r>
            <a:r>
              <a:rPr lang="en-US" sz="1200" dirty="0" err="1"/>
              <a:t>quitnow.net</a:t>
            </a:r>
            <a:r>
              <a:rPr lang="en-US" sz="1200" dirty="0"/>
              <a:t>/Oregon</a:t>
            </a:r>
          </a:p>
          <a:p>
            <a:pPr marL="171450" indent="-171450">
              <a:buFont typeface="Arial" panose="020B0604020202020204" pitchFamily="34" charset="0"/>
              <a:buChar char="•"/>
            </a:pPr>
            <a:r>
              <a:rPr lang="en-US" sz="1200" dirty="0"/>
              <a:t>Recommend that your patients use the Oregon Tobacco Quit Line via phone or online </a:t>
            </a:r>
          </a:p>
          <a:p>
            <a:pPr marL="171450" indent="-171450">
              <a:buFont typeface="Arial" panose="020B0604020202020204" pitchFamily="34" charset="0"/>
              <a:buChar char="•"/>
            </a:pPr>
            <a:r>
              <a:rPr lang="en-US" sz="1200" dirty="0"/>
              <a:t>Explore a closed loop referral system in your EMR</a:t>
            </a:r>
          </a:p>
          <a:p>
            <a:pPr marL="171450" indent="-171450">
              <a:buFont typeface="Arial" panose="020B0604020202020204" pitchFamily="34" charset="0"/>
              <a:buChar char="•"/>
            </a:pPr>
            <a:r>
              <a:rPr lang="en-US" sz="1200" dirty="0"/>
              <a:t>Talk with your CCO about other tobacco quality improvement projects</a:t>
            </a:r>
          </a:p>
          <a:p>
            <a:endParaRPr lang="en-US" dirty="0"/>
          </a:p>
        </p:txBody>
      </p:sp>
      <p:sp>
        <p:nvSpPr>
          <p:cNvPr id="4" name="Slide Number Placeholder 3"/>
          <p:cNvSpPr>
            <a:spLocks noGrp="1"/>
          </p:cNvSpPr>
          <p:nvPr>
            <p:ph type="sldNum" sz="quarter" idx="5"/>
          </p:nvPr>
        </p:nvSpPr>
        <p:spPr/>
        <p:txBody>
          <a:bodyPr/>
          <a:lstStyle/>
          <a:p>
            <a:fld id="{BBE00C26-8E78-4968-A33D-3891D3203149}" type="slidenum">
              <a:rPr lang="en-US" smtClean="0"/>
              <a:pPr/>
              <a:t>9</a:t>
            </a:fld>
            <a:endParaRPr lang="en-US"/>
          </a:p>
        </p:txBody>
      </p:sp>
    </p:spTree>
    <p:extLst>
      <p:ext uri="{BB962C8B-B14F-4D97-AF65-F5344CB8AC3E}">
        <p14:creationId xmlns:p14="http://schemas.microsoft.com/office/powerpoint/2010/main" val="27290083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685800" y="682625"/>
            <a:ext cx="7772400" cy="1470025"/>
          </a:xfrm>
        </p:spPr>
        <p:txBody>
          <a:bodyPr/>
          <a:lstStyle>
            <a:lvl1pPr algn="ctr">
              <a:defRPr/>
            </a:lvl1pPr>
          </a:lstStyle>
          <a:p>
            <a:r>
              <a:rPr lang="en-US"/>
              <a:t>Title</a:t>
            </a:r>
          </a:p>
        </p:txBody>
      </p:sp>
      <p:sp>
        <p:nvSpPr>
          <p:cNvPr id="6147" name="Rectangle 3"/>
          <p:cNvSpPr>
            <a:spLocks noGrp="1" noChangeArrowheads="1"/>
          </p:cNvSpPr>
          <p:nvPr>
            <p:ph type="subTitle" idx="1"/>
          </p:nvPr>
        </p:nvSpPr>
        <p:spPr>
          <a:xfrm>
            <a:off x="1371600" y="2438400"/>
            <a:ext cx="6400800" cy="1752600"/>
          </a:xfrm>
        </p:spPr>
        <p:txBody>
          <a:bodyPr/>
          <a:lstStyle>
            <a:lvl1pPr marL="0" indent="0" algn="ctr">
              <a:buFontTx/>
              <a:buNone/>
              <a:defRPr sz="1400"/>
            </a:lvl1pPr>
          </a:lstStyle>
          <a:p>
            <a:r>
              <a:rPr lang="en-US" dirty="0"/>
              <a:t>Click to edit Master subtitle style</a:t>
            </a:r>
          </a:p>
        </p:txBody>
      </p:sp>
      <p:sp>
        <p:nvSpPr>
          <p:cNvPr id="6153" name="Rectangle 9"/>
          <p:cNvSpPr>
            <a:spLocks noChangeArrowheads="1"/>
          </p:cNvSpPr>
          <p:nvPr/>
        </p:nvSpPr>
        <p:spPr bwMode="auto">
          <a:xfrm>
            <a:off x="3124200" y="6324600"/>
            <a:ext cx="2895600" cy="323850"/>
          </a:xfrm>
          <a:prstGeom prst="rect">
            <a:avLst/>
          </a:prstGeom>
          <a:noFill/>
          <a:ln w="9525">
            <a:noFill/>
            <a:miter lim="800000"/>
            <a:headEnd/>
            <a:tailEnd/>
          </a:ln>
          <a:effectLst/>
        </p:spPr>
        <p:txBody>
          <a:bodyPr/>
          <a:lstStyle/>
          <a:p>
            <a:pPr algn="ctr" eaLnBrk="1" hangingPunct="1"/>
            <a:endParaRPr lang="en-US" sz="1200">
              <a:solidFill>
                <a:srgbClr val="005595"/>
              </a:solidFill>
              <a:latin typeface="Arial" charset="0"/>
            </a:endParaRPr>
          </a:p>
        </p:txBody>
      </p:sp>
      <p:pic>
        <p:nvPicPr>
          <p:cNvPr id="5" name="Picture 4" descr="OHAmasterpage_nobackfinal_shared.jpg">
            <a:extLst>
              <a:ext uri="{FF2B5EF4-FFF2-40B4-BE49-F238E27FC236}">
                <a16:creationId xmlns:a16="http://schemas.microsoft.com/office/drawing/2014/main" id="{30BA874E-BFE6-9E46-BCEF-B2C5C5F30768}"/>
              </a:ext>
            </a:extLst>
          </p:cNvPr>
          <p:cNvPicPr>
            <a:picLocks noChangeAspect="1"/>
          </p:cNvPicPr>
          <p:nvPr userDrawn="1"/>
        </p:nvPicPr>
        <p:blipFill>
          <a:blip r:embed="rId2" cstate="print"/>
          <a:stretch>
            <a:fillRect/>
          </a:stretch>
        </p:blipFill>
        <p:spPr>
          <a:xfrm>
            <a:off x="2689" y="0"/>
            <a:ext cx="9138621" cy="68580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10"/>
          </p:nvPr>
        </p:nvSpPr>
        <p:spPr/>
        <p:txBody>
          <a:bodyPr/>
          <a:lstStyle>
            <a:lvl1pPr>
              <a:defRPr/>
            </a:lvl1pPr>
          </a:lstStyle>
          <a:p>
            <a:fld id="{3A4D164C-97E3-4077-A336-8B3BA028DF35}" type="slidenum">
              <a:rPr lang="en-US"/>
              <a:pPr/>
              <a:t>‹#›</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4403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4403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10"/>
          </p:nvPr>
        </p:nvSpPr>
        <p:spPr/>
        <p:txBody>
          <a:bodyPr/>
          <a:lstStyle>
            <a:lvl1pPr>
              <a:defRPr/>
            </a:lvl1pPr>
          </a:lstStyle>
          <a:p>
            <a:fld id="{83401412-47C9-4FBE-B950-A30F096D7934}" type="slidenum">
              <a:rPr lang="en-US"/>
              <a:pPr/>
              <a:t>‹#›</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10"/>
          </p:nvPr>
        </p:nvSpPr>
        <p:spPr/>
        <p:txBody>
          <a:bodyPr/>
          <a:lstStyle>
            <a:lvl1pPr>
              <a:defRPr/>
            </a:lvl1pPr>
          </a:lstStyle>
          <a:p>
            <a:fld id="{E35B1C7C-2FE3-440E-960B-DC336E9D4EC3}" type="slidenum">
              <a:rPr lang="en-US"/>
              <a:pPr/>
              <a:t>‹#›</a:t>
            </a:fld>
            <a:endParaRPr lang="en-US"/>
          </a:p>
        </p:txBody>
      </p:sp>
      <p:sp>
        <p:nvSpPr>
          <p:cNvPr id="5" name="Footer Placeholder 4"/>
          <p:cNvSpPr>
            <a:spLocks noGrp="1"/>
          </p:cNvSpPr>
          <p:nvPr>
            <p:ph type="ftr" sz="quarter" idx="11"/>
          </p:nvPr>
        </p:nvSpPr>
        <p:spPr/>
        <p:txBody>
          <a:bodyPr/>
          <a:lstStyle>
            <a:lvl1pPr>
              <a:defRPr/>
            </a:lvl1p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Slide Number Placeholder 3"/>
          <p:cNvSpPr>
            <a:spLocks noGrp="1"/>
          </p:cNvSpPr>
          <p:nvPr>
            <p:ph type="sldNum" sz="quarter" idx="10"/>
          </p:nvPr>
        </p:nvSpPr>
        <p:spPr/>
        <p:txBody>
          <a:bodyPr/>
          <a:lstStyle>
            <a:lvl1pPr>
              <a:defRPr/>
            </a:lvl1pPr>
          </a:lstStyle>
          <a:p>
            <a:fld id="{2693C284-B4DC-451D-807D-F60D65E3CB4B}" type="slidenum">
              <a:rPr lang="en-US"/>
              <a:pPr/>
              <a:t>‹#›</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4"/>
          <p:cNvSpPr>
            <a:spLocks noGrp="1"/>
          </p:cNvSpPr>
          <p:nvPr>
            <p:ph type="sldNum" sz="quarter" idx="10"/>
          </p:nvPr>
        </p:nvSpPr>
        <p:spPr/>
        <p:txBody>
          <a:bodyPr/>
          <a:lstStyle>
            <a:lvl1pPr>
              <a:defRPr/>
            </a:lvl1pPr>
          </a:lstStyle>
          <a:p>
            <a:fld id="{77962D4F-5079-4222-824C-2D2332E0DD5E}" type="slidenum">
              <a:rPr lang="en-US"/>
              <a:pPr/>
              <a:t>‹#›</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0"/>
          </p:nvPr>
        </p:nvSpPr>
        <p:spPr/>
        <p:txBody>
          <a:bodyPr/>
          <a:lstStyle>
            <a:lvl1pPr>
              <a:defRPr/>
            </a:lvl1pPr>
          </a:lstStyle>
          <a:p>
            <a:fld id="{7B73C464-62F4-41AC-86F0-6F0305D6E9D3}" type="slidenum">
              <a:rPr lang="en-US"/>
              <a:pPr/>
              <a:t>‹#›</a:t>
            </a:fld>
            <a:endParaRPr lang="en-US"/>
          </a:p>
        </p:txBody>
      </p:sp>
      <p:sp>
        <p:nvSpPr>
          <p:cNvPr id="8" name="Footer Placeholder 7"/>
          <p:cNvSpPr>
            <a:spLocks noGrp="1"/>
          </p:cNvSpPr>
          <p:nvPr>
            <p:ph type="ftr" sz="quarter" idx="11"/>
          </p:nvPr>
        </p:nvSpPr>
        <p:spPr/>
        <p:txBody>
          <a:bodyPr/>
          <a:lstStyle>
            <a:lvl1pPr>
              <a:defRPr/>
            </a:lvl1pPr>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lvl1pPr>
              <a:defRPr/>
            </a:lvl1pPr>
          </a:lstStyle>
          <a:p>
            <a:fld id="{D01E5BF8-2D8D-486B-87C7-C2DCA0D61843}" type="slidenum">
              <a:rPr lang="en-US"/>
              <a:pPr/>
              <a:t>‹#›</a:t>
            </a:fld>
            <a:endParaRPr lang="en-US"/>
          </a:p>
        </p:txBody>
      </p:sp>
      <p:sp>
        <p:nvSpPr>
          <p:cNvPr id="4" name="Footer Placeholder 3"/>
          <p:cNvSpPr>
            <a:spLocks noGrp="1"/>
          </p:cNvSpPr>
          <p:nvPr>
            <p:ph type="ftr" sz="quarter" idx="11"/>
          </p:nvPr>
        </p:nvSpPr>
        <p:spPr/>
        <p:txBody>
          <a:bodyPr/>
          <a:lstStyle>
            <a:lvl1pPr>
              <a:defRPr/>
            </a:lvl1p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810F3097-2133-4D9E-BC2B-43985C5D995A}" type="slidenum">
              <a:rPr lang="en-US"/>
              <a:pPr/>
              <a:t>‹#›</a:t>
            </a:fld>
            <a:endParaRPr lang="en-US"/>
          </a:p>
        </p:txBody>
      </p:sp>
      <p:sp>
        <p:nvSpPr>
          <p:cNvPr id="3" name="Footer Placeholder 2"/>
          <p:cNvSpPr>
            <a:spLocks noGrp="1"/>
          </p:cNvSpPr>
          <p:nvPr>
            <p:ph type="ftr" sz="quarter" idx="11"/>
          </p:nvPr>
        </p:nvSpPr>
        <p:spPr/>
        <p:txBody>
          <a:bodyPr/>
          <a:lstStyle>
            <a:lvl1pPr>
              <a:defRPr/>
            </a:lvl1pPr>
          </a:lstStyle>
          <a:p>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4"/>
          <p:cNvSpPr>
            <a:spLocks noGrp="1"/>
          </p:cNvSpPr>
          <p:nvPr>
            <p:ph type="sldNum" sz="quarter" idx="10"/>
          </p:nvPr>
        </p:nvSpPr>
        <p:spPr/>
        <p:txBody>
          <a:bodyPr/>
          <a:lstStyle>
            <a:lvl1pPr>
              <a:defRPr/>
            </a:lvl1pPr>
          </a:lstStyle>
          <a:p>
            <a:fld id="{0129712D-99B4-4A1B-A104-7124243888D5}" type="slidenum">
              <a:rPr lang="en-US"/>
              <a:pPr/>
              <a:t>‹#›</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4"/>
          <p:cNvSpPr>
            <a:spLocks noGrp="1"/>
          </p:cNvSpPr>
          <p:nvPr>
            <p:ph type="sldNum" sz="quarter" idx="10"/>
          </p:nvPr>
        </p:nvSpPr>
        <p:spPr/>
        <p:txBody>
          <a:bodyPr/>
          <a:lstStyle>
            <a:lvl1pPr>
              <a:defRPr/>
            </a:lvl1pPr>
          </a:lstStyle>
          <a:p>
            <a:fld id="{7620B12F-3AA2-41D6-BCED-9B854066AE1B}" type="slidenum">
              <a:rPr lang="en-US"/>
              <a:pPr/>
              <a:t>‹#›</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5123" name="Rectangle 3"/>
          <p:cNvSpPr>
            <a:spLocks noGrp="1" noChangeArrowheads="1"/>
          </p:cNvSpPr>
          <p:nvPr>
            <p:ph type="body" idx="1"/>
          </p:nvPr>
        </p:nvSpPr>
        <p:spPr bwMode="auto">
          <a:xfrm>
            <a:off x="457200" y="1600200"/>
            <a:ext cx="82296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128" name="Rectangle 8"/>
          <p:cNvSpPr>
            <a:spLocks noGrp="1" noChangeArrowheads="1"/>
          </p:cNvSpPr>
          <p:nvPr>
            <p:ph type="sldNum" sz="quarter" idx="4"/>
          </p:nvPr>
        </p:nvSpPr>
        <p:spPr bwMode="auto">
          <a:xfrm>
            <a:off x="304800" y="6534150"/>
            <a:ext cx="2133600" cy="2476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solidFill>
                  <a:srgbClr val="005595"/>
                </a:solidFill>
                <a:latin typeface="Calibri" panose="020F0502020204030204" pitchFamily="34" charset="0"/>
                <a:cs typeface="Calibri" panose="020F0502020204030204" pitchFamily="34" charset="0"/>
              </a:defRPr>
            </a:lvl1pPr>
          </a:lstStyle>
          <a:p>
            <a:fld id="{4992160A-B009-4DF0-9663-DC50E3E3959B}" type="slidenum">
              <a:rPr lang="en-US" smtClean="0"/>
              <a:pPr/>
              <a:t>‹#›</a:t>
            </a:fld>
            <a:endParaRPr lang="en-US"/>
          </a:p>
        </p:txBody>
      </p:sp>
      <p:sp>
        <p:nvSpPr>
          <p:cNvPr id="5130" name="Rectangle 10"/>
          <p:cNvSpPr>
            <a:spLocks noGrp="1" noChangeArrowheads="1"/>
          </p:cNvSpPr>
          <p:nvPr>
            <p:ph type="ftr" sz="quarter" idx="3"/>
          </p:nvPr>
        </p:nvSpPr>
        <p:spPr bwMode="auto">
          <a:xfrm>
            <a:off x="3124200" y="6534150"/>
            <a:ext cx="2895600" cy="323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200">
                <a:solidFill>
                  <a:srgbClr val="005595"/>
                </a:solidFill>
                <a:latin typeface="Calibri" panose="020F0502020204030204" pitchFamily="34" charset="0"/>
                <a:cs typeface="Calibri" panose="020F0502020204030204" pitchFamily="34" charset="0"/>
              </a:defRPr>
            </a:lvl1pPr>
          </a:lstStyle>
          <a:p>
            <a:endParaRPr lang="en-US"/>
          </a:p>
        </p:txBody>
      </p:sp>
      <p:pic>
        <p:nvPicPr>
          <p:cNvPr id="6" name="Picture 5" descr="OHAmasterpage_nobackfinal_shared.jpg">
            <a:extLst>
              <a:ext uri="{FF2B5EF4-FFF2-40B4-BE49-F238E27FC236}">
                <a16:creationId xmlns:a16="http://schemas.microsoft.com/office/drawing/2014/main" id="{C64F4805-3949-AB4F-909E-FF5A4914F147}"/>
              </a:ext>
            </a:extLst>
          </p:cNvPr>
          <p:cNvPicPr>
            <a:picLocks noChangeAspect="1"/>
          </p:cNvPicPr>
          <p:nvPr userDrawn="1"/>
        </p:nvPicPr>
        <p:blipFill>
          <a:blip r:embed="rId13" cstate="print"/>
          <a:stretch>
            <a:fillRect/>
          </a:stretch>
        </p:blipFill>
        <p:spPr>
          <a:xfrm>
            <a:off x="2689" y="0"/>
            <a:ext cx="9138621" cy="6858000"/>
          </a:xfrm>
          <a:prstGeom prst="rect">
            <a:avLst/>
          </a:prstGeom>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ftr="0" dt="0"/>
  <p:txStyles>
    <p:titleStyle>
      <a:lvl1pPr algn="l" rtl="0" fontAlgn="base">
        <a:spcBef>
          <a:spcPct val="0"/>
        </a:spcBef>
        <a:spcAft>
          <a:spcPct val="0"/>
        </a:spcAft>
        <a:defRPr sz="3200" b="1">
          <a:solidFill>
            <a:srgbClr val="005595"/>
          </a:solidFill>
          <a:latin typeface="Calibri" panose="020F0502020204030204" pitchFamily="34" charset="0"/>
          <a:ea typeface="+mj-ea"/>
          <a:cs typeface="Calibri" panose="020F0502020204030204" pitchFamily="34" charset="0"/>
        </a:defRPr>
      </a:lvl1pPr>
      <a:lvl2pPr algn="l" rtl="0" fontAlgn="base">
        <a:spcBef>
          <a:spcPct val="0"/>
        </a:spcBef>
        <a:spcAft>
          <a:spcPct val="0"/>
        </a:spcAft>
        <a:defRPr sz="3200" b="1">
          <a:solidFill>
            <a:srgbClr val="005595"/>
          </a:solidFill>
          <a:latin typeface="Arial" charset="0"/>
        </a:defRPr>
      </a:lvl2pPr>
      <a:lvl3pPr algn="l" rtl="0" fontAlgn="base">
        <a:spcBef>
          <a:spcPct val="0"/>
        </a:spcBef>
        <a:spcAft>
          <a:spcPct val="0"/>
        </a:spcAft>
        <a:defRPr sz="3200" b="1">
          <a:solidFill>
            <a:srgbClr val="005595"/>
          </a:solidFill>
          <a:latin typeface="Arial" charset="0"/>
        </a:defRPr>
      </a:lvl3pPr>
      <a:lvl4pPr algn="l" rtl="0" fontAlgn="base">
        <a:spcBef>
          <a:spcPct val="0"/>
        </a:spcBef>
        <a:spcAft>
          <a:spcPct val="0"/>
        </a:spcAft>
        <a:defRPr sz="3200" b="1">
          <a:solidFill>
            <a:srgbClr val="005595"/>
          </a:solidFill>
          <a:latin typeface="Arial" charset="0"/>
        </a:defRPr>
      </a:lvl4pPr>
      <a:lvl5pPr algn="l" rtl="0" fontAlgn="base">
        <a:spcBef>
          <a:spcPct val="0"/>
        </a:spcBef>
        <a:spcAft>
          <a:spcPct val="0"/>
        </a:spcAft>
        <a:defRPr sz="3200" b="1">
          <a:solidFill>
            <a:srgbClr val="005595"/>
          </a:solidFill>
          <a:latin typeface="Arial" charset="0"/>
        </a:defRPr>
      </a:lvl5pPr>
      <a:lvl6pPr marL="457200" algn="l" rtl="0" fontAlgn="base">
        <a:spcBef>
          <a:spcPct val="0"/>
        </a:spcBef>
        <a:spcAft>
          <a:spcPct val="0"/>
        </a:spcAft>
        <a:defRPr sz="3200" b="1">
          <a:solidFill>
            <a:srgbClr val="005595"/>
          </a:solidFill>
          <a:latin typeface="Arial" charset="0"/>
        </a:defRPr>
      </a:lvl6pPr>
      <a:lvl7pPr marL="914400" algn="l" rtl="0" fontAlgn="base">
        <a:spcBef>
          <a:spcPct val="0"/>
        </a:spcBef>
        <a:spcAft>
          <a:spcPct val="0"/>
        </a:spcAft>
        <a:defRPr sz="3200" b="1">
          <a:solidFill>
            <a:srgbClr val="005595"/>
          </a:solidFill>
          <a:latin typeface="Arial" charset="0"/>
        </a:defRPr>
      </a:lvl7pPr>
      <a:lvl8pPr marL="1371600" algn="l" rtl="0" fontAlgn="base">
        <a:spcBef>
          <a:spcPct val="0"/>
        </a:spcBef>
        <a:spcAft>
          <a:spcPct val="0"/>
        </a:spcAft>
        <a:defRPr sz="3200" b="1">
          <a:solidFill>
            <a:srgbClr val="005595"/>
          </a:solidFill>
          <a:latin typeface="Arial" charset="0"/>
        </a:defRPr>
      </a:lvl8pPr>
      <a:lvl9pPr marL="1828800" algn="l" rtl="0" fontAlgn="base">
        <a:spcBef>
          <a:spcPct val="0"/>
        </a:spcBef>
        <a:spcAft>
          <a:spcPct val="0"/>
        </a:spcAft>
        <a:defRPr sz="3200" b="1">
          <a:solidFill>
            <a:srgbClr val="005595"/>
          </a:solidFill>
          <a:latin typeface="Arial" charset="0"/>
        </a:defRPr>
      </a:lvl9pPr>
    </p:titleStyle>
    <p:bodyStyle>
      <a:lvl1pPr marL="342900" indent="-342900" algn="l" rtl="0" fontAlgn="base">
        <a:spcBef>
          <a:spcPct val="20000"/>
        </a:spcBef>
        <a:spcAft>
          <a:spcPct val="0"/>
        </a:spcAft>
        <a:buChar char="•"/>
        <a:defRPr sz="2000">
          <a:solidFill>
            <a:srgbClr val="005595"/>
          </a:solidFill>
          <a:latin typeface="Calibri" panose="020F0502020204030204" pitchFamily="34" charset="0"/>
          <a:ea typeface="+mn-ea"/>
          <a:cs typeface="Calibri" panose="020F0502020204030204" pitchFamily="34" charset="0"/>
        </a:defRPr>
      </a:lvl1pPr>
      <a:lvl2pPr marL="742950" indent="-285750" algn="l" rtl="0" fontAlgn="base">
        <a:spcBef>
          <a:spcPct val="20000"/>
        </a:spcBef>
        <a:spcAft>
          <a:spcPct val="0"/>
        </a:spcAft>
        <a:buChar char="–"/>
        <a:defRPr>
          <a:solidFill>
            <a:srgbClr val="005595"/>
          </a:solidFill>
          <a:latin typeface="Calibri" panose="020F0502020204030204" pitchFamily="34" charset="0"/>
          <a:cs typeface="Calibri" panose="020F0502020204030204" pitchFamily="34" charset="0"/>
        </a:defRPr>
      </a:lvl2pPr>
      <a:lvl3pPr marL="1143000" indent="-228600" algn="l" rtl="0" fontAlgn="base">
        <a:spcBef>
          <a:spcPct val="20000"/>
        </a:spcBef>
        <a:spcAft>
          <a:spcPct val="0"/>
        </a:spcAft>
        <a:buChar char="•"/>
        <a:defRPr sz="1600">
          <a:solidFill>
            <a:srgbClr val="005595"/>
          </a:solidFill>
          <a:latin typeface="Calibri" panose="020F0502020204030204" pitchFamily="34" charset="0"/>
          <a:cs typeface="Calibri" panose="020F0502020204030204" pitchFamily="34" charset="0"/>
        </a:defRPr>
      </a:lvl3pPr>
      <a:lvl4pPr marL="1600200" indent="-228600" algn="l" rtl="0" fontAlgn="base">
        <a:spcBef>
          <a:spcPct val="20000"/>
        </a:spcBef>
        <a:spcAft>
          <a:spcPct val="0"/>
        </a:spcAft>
        <a:buChar char="–"/>
        <a:defRPr sz="1400">
          <a:solidFill>
            <a:srgbClr val="005595"/>
          </a:solidFill>
          <a:latin typeface="Calibri" panose="020F0502020204030204" pitchFamily="34" charset="0"/>
          <a:cs typeface="Calibri" panose="020F0502020204030204" pitchFamily="34" charset="0"/>
        </a:defRPr>
      </a:lvl4pPr>
      <a:lvl5pPr marL="2057400" indent="-228600" algn="l" rtl="0" fontAlgn="base">
        <a:spcBef>
          <a:spcPct val="20000"/>
        </a:spcBef>
        <a:spcAft>
          <a:spcPct val="0"/>
        </a:spcAft>
        <a:buChar char="»"/>
        <a:defRPr sz="1400">
          <a:solidFill>
            <a:srgbClr val="005595"/>
          </a:solidFill>
          <a:latin typeface="Calibri" panose="020F0502020204030204" pitchFamily="34" charset="0"/>
          <a:cs typeface="Calibri" panose="020F0502020204030204" pitchFamily="34" charset="0"/>
        </a:defRPr>
      </a:lvl5pPr>
      <a:lvl6pPr marL="2514600" indent="-228600" algn="l" rtl="0" fontAlgn="base">
        <a:spcBef>
          <a:spcPct val="20000"/>
        </a:spcBef>
        <a:spcAft>
          <a:spcPct val="0"/>
        </a:spcAft>
        <a:buChar char="»"/>
        <a:defRPr sz="1400">
          <a:solidFill>
            <a:srgbClr val="005595"/>
          </a:solidFill>
          <a:latin typeface="+mn-lt"/>
        </a:defRPr>
      </a:lvl6pPr>
      <a:lvl7pPr marL="2971800" indent="-228600" algn="l" rtl="0" fontAlgn="base">
        <a:spcBef>
          <a:spcPct val="20000"/>
        </a:spcBef>
        <a:spcAft>
          <a:spcPct val="0"/>
        </a:spcAft>
        <a:buChar char="»"/>
        <a:defRPr sz="1400">
          <a:solidFill>
            <a:srgbClr val="005595"/>
          </a:solidFill>
          <a:latin typeface="+mn-lt"/>
        </a:defRPr>
      </a:lvl7pPr>
      <a:lvl8pPr marL="3429000" indent="-228600" algn="l" rtl="0" fontAlgn="base">
        <a:spcBef>
          <a:spcPct val="20000"/>
        </a:spcBef>
        <a:spcAft>
          <a:spcPct val="0"/>
        </a:spcAft>
        <a:buChar char="»"/>
        <a:defRPr sz="1400">
          <a:solidFill>
            <a:srgbClr val="005595"/>
          </a:solidFill>
          <a:latin typeface="+mn-lt"/>
        </a:defRPr>
      </a:lvl8pPr>
      <a:lvl9pPr marL="3886200" indent="-228600" algn="l" rtl="0" fontAlgn="base">
        <a:spcBef>
          <a:spcPct val="20000"/>
        </a:spcBef>
        <a:spcAft>
          <a:spcPct val="0"/>
        </a:spcAft>
        <a:buChar char="»"/>
        <a:defRPr sz="1400">
          <a:solidFill>
            <a:srgbClr val="005595"/>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tiff"/><Relationship Id="rId7"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tiff"/></Relationships>
</file>

<file path=ppt/slides/_rels/slide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jpeg"/><Relationship Id="rId7"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jpe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C4678CD-F53F-EE4E-A6EB-4D9EC0E5ED64}"/>
              </a:ext>
            </a:extLst>
          </p:cNvPr>
          <p:cNvSpPr/>
          <p:nvPr/>
        </p:nvSpPr>
        <p:spPr bwMode="auto">
          <a:xfrm>
            <a:off x="0" y="1752600"/>
            <a:ext cx="9144000" cy="1676401"/>
          </a:xfrm>
          <a:prstGeom prst="rect">
            <a:avLst/>
          </a:prstGeom>
          <a:noFill/>
          <a:ln w="57150" cap="flat" cmpd="sng" algn="ctr">
            <a:solidFill>
              <a:srgbClr val="EB871B"/>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pitchFamily="18" charset="0"/>
            </a:endParaRPr>
          </a:p>
        </p:txBody>
      </p:sp>
      <p:sp>
        <p:nvSpPr>
          <p:cNvPr id="8194" name="Rectangle 2"/>
          <p:cNvSpPr>
            <a:spLocks noGrp="1" noChangeArrowheads="1"/>
          </p:cNvSpPr>
          <p:nvPr>
            <p:ph type="ctrTitle"/>
          </p:nvPr>
        </p:nvSpPr>
        <p:spPr>
          <a:xfrm>
            <a:off x="685800" y="1752600"/>
            <a:ext cx="7772400" cy="1676401"/>
          </a:xfrm>
        </p:spPr>
        <p:txBody>
          <a:bodyPr/>
          <a:lstStyle/>
          <a:p>
            <a:r>
              <a:rPr lang="en-US" sz="4400" dirty="0">
                <a:ea typeface="Calibri" panose="020F0502020204030204" pitchFamily="34" charset="0"/>
                <a:cs typeface="Times New Roman" panose="02020603050405020304" pitchFamily="18" charset="0"/>
              </a:rPr>
              <a:t>Winter Cessation Campaign</a:t>
            </a:r>
            <a:br>
              <a:rPr lang="en-US" sz="4400" dirty="0">
                <a:ea typeface="Calibri" panose="020F0502020204030204" pitchFamily="34" charset="0"/>
                <a:cs typeface="Times New Roman" panose="02020603050405020304" pitchFamily="18" charset="0"/>
              </a:rPr>
            </a:br>
            <a:r>
              <a:rPr lang="en-US" sz="2400" dirty="0">
                <a:ea typeface="Calibri" panose="020F0502020204030204" pitchFamily="34" charset="0"/>
                <a:cs typeface="Times New Roman" panose="02020603050405020304" pitchFamily="18" charset="0"/>
              </a:rPr>
              <a:t>Helping CCOs reach members and providers </a:t>
            </a:r>
            <a:br>
              <a:rPr lang="en-US" sz="2400" dirty="0">
                <a:ea typeface="Calibri" panose="020F0502020204030204" pitchFamily="34" charset="0"/>
                <a:cs typeface="Times New Roman" panose="02020603050405020304" pitchFamily="18" charset="0"/>
              </a:rPr>
            </a:br>
            <a:r>
              <a:rPr lang="en-US" sz="2400" dirty="0">
                <a:ea typeface="Calibri" panose="020F0502020204030204" pitchFamily="34" charset="0"/>
                <a:cs typeface="Times New Roman" panose="02020603050405020304" pitchFamily="18" charset="0"/>
              </a:rPr>
              <a:t>and advance their tobacco cessation incentive metric</a:t>
            </a:r>
            <a:endParaRPr lang="en-US" sz="2400" dirty="0"/>
          </a:p>
        </p:txBody>
      </p:sp>
      <p:sp>
        <p:nvSpPr>
          <p:cNvPr id="8195" name="Rectangle 3"/>
          <p:cNvSpPr>
            <a:spLocks noGrp="1" noChangeArrowheads="1"/>
          </p:cNvSpPr>
          <p:nvPr>
            <p:ph type="subTitle" idx="1"/>
          </p:nvPr>
        </p:nvSpPr>
        <p:spPr>
          <a:xfrm>
            <a:off x="0" y="3124200"/>
            <a:ext cx="9144000" cy="2438399"/>
          </a:xfrm>
        </p:spPr>
        <p:txBody>
          <a:bodyPr/>
          <a:lstStyle/>
          <a:p>
            <a:endParaRPr lang="en-US" sz="3200" dirty="0">
              <a:highlight>
                <a:srgbClr val="FFFF00"/>
              </a:highlight>
              <a:cs typeface="Times New Roman" panose="02020603050405020304" pitchFamily="18" charset="0"/>
            </a:endParaRPr>
          </a:p>
          <a:p>
            <a:r>
              <a:rPr lang="en-US" sz="3200" dirty="0">
                <a:highlight>
                  <a:srgbClr val="FFFF00"/>
                </a:highlight>
                <a:cs typeface="Times New Roman" panose="02020603050405020304" pitchFamily="18" charset="0"/>
              </a:rPr>
              <a:t>[PRESENTER’S NAME]</a:t>
            </a:r>
          </a:p>
          <a:p>
            <a:r>
              <a:rPr lang="en-US" sz="3200" dirty="0">
                <a:highlight>
                  <a:srgbClr val="FFFF00"/>
                </a:highlight>
                <a:cs typeface="Times New Roman" panose="02020603050405020304" pitchFamily="18" charset="0"/>
              </a:rPr>
              <a:t>[TITLE]</a:t>
            </a:r>
          </a:p>
          <a:p>
            <a:r>
              <a:rPr lang="en-US" sz="3200" dirty="0">
                <a:highlight>
                  <a:srgbClr val="FFFF00"/>
                </a:highlight>
                <a:cs typeface="Times New Roman" panose="02020603050405020304" pitchFamily="18" charset="0"/>
              </a:rPr>
              <a:t>[DATE]</a:t>
            </a:r>
            <a:endParaRPr lang="en-US" sz="3200" dirty="0">
              <a:highlight>
                <a:srgbClr val="FFFF00"/>
              </a:highlight>
              <a:ea typeface="+mj-ea"/>
              <a:cs typeface="+mj-cs"/>
            </a:endParaRPr>
          </a:p>
          <a:p>
            <a:endParaRPr lang="en-US" sz="3200" dirty="0">
              <a:highlight>
                <a:srgbClr val="FFFF00"/>
              </a:highlight>
              <a:ea typeface="+mj-ea"/>
              <a:cs typeface="+mj-cs"/>
            </a:endParaRPr>
          </a:p>
        </p:txBody>
      </p:sp>
      <p:pic>
        <p:nvPicPr>
          <p:cNvPr id="9" name="Picture 8">
            <a:extLst>
              <a:ext uri="{FF2B5EF4-FFF2-40B4-BE49-F238E27FC236}">
                <a16:creationId xmlns:a16="http://schemas.microsoft.com/office/drawing/2014/main" id="{6C061674-596B-2A49-8F6B-45BFCE3550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24200" y="259773"/>
            <a:ext cx="2590800" cy="12954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DB9467-9934-4081-AA4E-3A3CCA0DE2AA}"/>
              </a:ext>
            </a:extLst>
          </p:cNvPr>
          <p:cNvSpPr>
            <a:spLocks noGrp="1"/>
          </p:cNvSpPr>
          <p:nvPr>
            <p:ph type="title"/>
          </p:nvPr>
        </p:nvSpPr>
        <p:spPr/>
        <p:txBody>
          <a:bodyPr/>
          <a:lstStyle/>
          <a:p>
            <a:r>
              <a:rPr lang="en-US" sz="4000" dirty="0"/>
              <a:t>Refresher: Talking About Cessation</a:t>
            </a:r>
          </a:p>
        </p:txBody>
      </p:sp>
      <p:sp>
        <p:nvSpPr>
          <p:cNvPr id="3" name="Content Placeholder 2">
            <a:extLst>
              <a:ext uri="{FF2B5EF4-FFF2-40B4-BE49-F238E27FC236}">
                <a16:creationId xmlns:a16="http://schemas.microsoft.com/office/drawing/2014/main" id="{D9553502-64D1-4C98-B3AE-9B588189B977}"/>
              </a:ext>
            </a:extLst>
          </p:cNvPr>
          <p:cNvSpPr>
            <a:spLocks noGrp="1"/>
          </p:cNvSpPr>
          <p:nvPr>
            <p:ph idx="1"/>
          </p:nvPr>
        </p:nvSpPr>
        <p:spPr/>
        <p:txBody>
          <a:bodyPr/>
          <a:lstStyle/>
          <a:p>
            <a:pPr marL="0" indent="0" algn="ctr">
              <a:buNone/>
            </a:pPr>
            <a:r>
              <a:rPr lang="en-US" sz="3600" b="1" dirty="0">
                <a:solidFill>
                  <a:srgbClr val="EB871B"/>
                </a:solidFill>
              </a:rPr>
              <a:t>The 5 As</a:t>
            </a:r>
          </a:p>
          <a:p>
            <a:pPr marL="0" indent="0">
              <a:buNone/>
            </a:pPr>
            <a:endParaRPr lang="en-US" sz="2800" dirty="0"/>
          </a:p>
          <a:p>
            <a:r>
              <a:rPr lang="en-US" sz="2800" dirty="0"/>
              <a:t>1: </a:t>
            </a:r>
            <a:r>
              <a:rPr lang="en-US" sz="2800" b="1" dirty="0"/>
              <a:t>ASK</a:t>
            </a:r>
            <a:r>
              <a:rPr lang="en-US" sz="2800" dirty="0"/>
              <a:t> about tobacco use</a:t>
            </a:r>
          </a:p>
          <a:p>
            <a:r>
              <a:rPr lang="en-US" sz="2800" dirty="0"/>
              <a:t>2: </a:t>
            </a:r>
            <a:r>
              <a:rPr lang="en-US" sz="2800" b="1" dirty="0"/>
              <a:t>ADVISE</a:t>
            </a:r>
            <a:r>
              <a:rPr lang="en-US" sz="2800" dirty="0"/>
              <a:t> to quit</a:t>
            </a:r>
          </a:p>
          <a:p>
            <a:r>
              <a:rPr lang="en-US" sz="2800" dirty="0"/>
              <a:t>3: </a:t>
            </a:r>
            <a:r>
              <a:rPr lang="en-US" sz="2800" b="1" dirty="0"/>
              <a:t>ASSESS</a:t>
            </a:r>
            <a:r>
              <a:rPr lang="en-US" sz="2800" dirty="0"/>
              <a:t> readiness to quit</a:t>
            </a:r>
          </a:p>
          <a:p>
            <a:r>
              <a:rPr lang="en-US" sz="2800" dirty="0"/>
              <a:t>4: </a:t>
            </a:r>
            <a:r>
              <a:rPr lang="en-US" sz="2800" b="1" dirty="0"/>
              <a:t>ASSIST</a:t>
            </a:r>
            <a:r>
              <a:rPr lang="en-US" sz="2800" dirty="0"/>
              <a:t> with quitting</a:t>
            </a:r>
          </a:p>
          <a:p>
            <a:r>
              <a:rPr lang="en-US" sz="2800" dirty="0"/>
              <a:t>5: </a:t>
            </a:r>
            <a:r>
              <a:rPr lang="en-US" sz="2800" b="1" dirty="0"/>
              <a:t>ARRANGE</a:t>
            </a:r>
            <a:r>
              <a:rPr lang="en-US" sz="2800" dirty="0"/>
              <a:t> follow-up counseling</a:t>
            </a:r>
          </a:p>
        </p:txBody>
      </p:sp>
      <p:sp>
        <p:nvSpPr>
          <p:cNvPr id="4" name="Slide Number Placeholder 3">
            <a:extLst>
              <a:ext uri="{FF2B5EF4-FFF2-40B4-BE49-F238E27FC236}">
                <a16:creationId xmlns:a16="http://schemas.microsoft.com/office/drawing/2014/main" id="{7328F07D-4675-407E-AEDD-A895181EFAE9}"/>
              </a:ext>
            </a:extLst>
          </p:cNvPr>
          <p:cNvSpPr>
            <a:spLocks noGrp="1"/>
          </p:cNvSpPr>
          <p:nvPr>
            <p:ph type="sldNum" sz="quarter" idx="10"/>
          </p:nvPr>
        </p:nvSpPr>
        <p:spPr/>
        <p:txBody>
          <a:bodyPr/>
          <a:lstStyle/>
          <a:p>
            <a:fld id="{E35B1C7C-2FE3-440E-960B-DC336E9D4EC3}" type="slidenum">
              <a:rPr lang="en-US" smtClean="0"/>
              <a:pPr/>
              <a:t>10</a:t>
            </a:fld>
            <a:endParaRPr lang="en-US"/>
          </a:p>
        </p:txBody>
      </p:sp>
    </p:spTree>
    <p:extLst>
      <p:ext uri="{BB962C8B-B14F-4D97-AF65-F5344CB8AC3E}">
        <p14:creationId xmlns:p14="http://schemas.microsoft.com/office/powerpoint/2010/main" val="10506673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DB9467-9934-4081-AA4E-3A3CCA0DE2AA}"/>
              </a:ext>
            </a:extLst>
          </p:cNvPr>
          <p:cNvSpPr>
            <a:spLocks noGrp="1"/>
          </p:cNvSpPr>
          <p:nvPr>
            <p:ph type="title"/>
          </p:nvPr>
        </p:nvSpPr>
        <p:spPr/>
        <p:txBody>
          <a:bodyPr/>
          <a:lstStyle/>
          <a:p>
            <a:r>
              <a:rPr lang="en-US" sz="4000" dirty="0"/>
              <a:t>Refresher: Talking About Cessation</a:t>
            </a:r>
          </a:p>
        </p:txBody>
      </p:sp>
      <p:sp>
        <p:nvSpPr>
          <p:cNvPr id="3" name="Content Placeholder 2">
            <a:extLst>
              <a:ext uri="{FF2B5EF4-FFF2-40B4-BE49-F238E27FC236}">
                <a16:creationId xmlns:a16="http://schemas.microsoft.com/office/drawing/2014/main" id="{D9553502-64D1-4C98-B3AE-9B588189B977}"/>
              </a:ext>
            </a:extLst>
          </p:cNvPr>
          <p:cNvSpPr>
            <a:spLocks noGrp="1"/>
          </p:cNvSpPr>
          <p:nvPr>
            <p:ph idx="1"/>
          </p:nvPr>
        </p:nvSpPr>
        <p:spPr>
          <a:xfrm>
            <a:off x="457200" y="1295400"/>
            <a:ext cx="8229600" cy="4419600"/>
          </a:xfrm>
        </p:spPr>
        <p:txBody>
          <a:bodyPr/>
          <a:lstStyle/>
          <a:p>
            <a:r>
              <a:rPr lang="en-US" sz="2800" dirty="0"/>
              <a:t>1: </a:t>
            </a:r>
            <a:r>
              <a:rPr lang="en-US" sz="2800" b="1" dirty="0"/>
              <a:t>ASK</a:t>
            </a:r>
            <a:r>
              <a:rPr lang="en-US" sz="2800" dirty="0"/>
              <a:t> about tobacco use</a:t>
            </a:r>
          </a:p>
          <a:p>
            <a:pPr lvl="1"/>
            <a:r>
              <a:rPr lang="en-US" sz="2600" dirty="0"/>
              <a:t>Do you ever smoke, vape or use other types of tobacco or nicotine?</a:t>
            </a:r>
          </a:p>
          <a:p>
            <a:r>
              <a:rPr lang="en-US" sz="2800" dirty="0"/>
              <a:t>2: </a:t>
            </a:r>
            <a:r>
              <a:rPr lang="en-US" sz="2800" b="1" dirty="0"/>
              <a:t>ADVISE</a:t>
            </a:r>
            <a:r>
              <a:rPr lang="en-US" sz="2800" dirty="0"/>
              <a:t> to quit</a:t>
            </a:r>
          </a:p>
          <a:p>
            <a:pPr lvl="1"/>
            <a:r>
              <a:rPr lang="en-US" sz="2600" dirty="0"/>
              <a:t>Quitting is the most important thing you can do for your health.</a:t>
            </a:r>
          </a:p>
          <a:p>
            <a:r>
              <a:rPr lang="en-US" sz="2800" dirty="0"/>
              <a:t>3: </a:t>
            </a:r>
            <a:r>
              <a:rPr lang="en-US" sz="2800" b="1" dirty="0"/>
              <a:t>ASSESS</a:t>
            </a:r>
            <a:r>
              <a:rPr lang="en-US" sz="2800" dirty="0"/>
              <a:t> readiness to quit</a:t>
            </a:r>
          </a:p>
          <a:p>
            <a:pPr lvl="1"/>
            <a:r>
              <a:rPr lang="en-US" sz="2600" dirty="0"/>
              <a:t>What are your thoughts about quitting? Might you consider quitting some time in the next month?</a:t>
            </a:r>
          </a:p>
        </p:txBody>
      </p:sp>
      <p:sp>
        <p:nvSpPr>
          <p:cNvPr id="4" name="Slide Number Placeholder 3">
            <a:extLst>
              <a:ext uri="{FF2B5EF4-FFF2-40B4-BE49-F238E27FC236}">
                <a16:creationId xmlns:a16="http://schemas.microsoft.com/office/drawing/2014/main" id="{7328F07D-4675-407E-AEDD-A895181EFAE9}"/>
              </a:ext>
            </a:extLst>
          </p:cNvPr>
          <p:cNvSpPr>
            <a:spLocks noGrp="1"/>
          </p:cNvSpPr>
          <p:nvPr>
            <p:ph type="sldNum" sz="quarter" idx="10"/>
          </p:nvPr>
        </p:nvSpPr>
        <p:spPr/>
        <p:txBody>
          <a:bodyPr/>
          <a:lstStyle/>
          <a:p>
            <a:fld id="{E35B1C7C-2FE3-440E-960B-DC336E9D4EC3}" type="slidenum">
              <a:rPr lang="en-US" smtClean="0"/>
              <a:pPr/>
              <a:t>11</a:t>
            </a:fld>
            <a:endParaRPr lang="en-US"/>
          </a:p>
        </p:txBody>
      </p:sp>
    </p:spTree>
    <p:extLst>
      <p:ext uri="{BB962C8B-B14F-4D97-AF65-F5344CB8AC3E}">
        <p14:creationId xmlns:p14="http://schemas.microsoft.com/office/powerpoint/2010/main" val="30519188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DB9467-9934-4081-AA4E-3A3CCA0DE2AA}"/>
              </a:ext>
            </a:extLst>
          </p:cNvPr>
          <p:cNvSpPr>
            <a:spLocks noGrp="1"/>
          </p:cNvSpPr>
          <p:nvPr>
            <p:ph type="title"/>
          </p:nvPr>
        </p:nvSpPr>
        <p:spPr/>
        <p:txBody>
          <a:bodyPr/>
          <a:lstStyle/>
          <a:p>
            <a:r>
              <a:rPr lang="en-US" sz="4000" dirty="0"/>
              <a:t>Refresher: Talking About Cessation</a:t>
            </a:r>
          </a:p>
        </p:txBody>
      </p:sp>
      <p:sp>
        <p:nvSpPr>
          <p:cNvPr id="3" name="Content Placeholder 2">
            <a:extLst>
              <a:ext uri="{FF2B5EF4-FFF2-40B4-BE49-F238E27FC236}">
                <a16:creationId xmlns:a16="http://schemas.microsoft.com/office/drawing/2014/main" id="{D9553502-64D1-4C98-B3AE-9B588189B977}"/>
              </a:ext>
            </a:extLst>
          </p:cNvPr>
          <p:cNvSpPr>
            <a:spLocks noGrp="1"/>
          </p:cNvSpPr>
          <p:nvPr>
            <p:ph idx="1"/>
          </p:nvPr>
        </p:nvSpPr>
        <p:spPr/>
        <p:txBody>
          <a:bodyPr/>
          <a:lstStyle/>
          <a:p>
            <a:r>
              <a:rPr lang="en-US" sz="2800" dirty="0"/>
              <a:t>4: </a:t>
            </a:r>
            <a:r>
              <a:rPr lang="en-US" sz="2800" b="1" dirty="0"/>
              <a:t>ASSIST</a:t>
            </a:r>
            <a:r>
              <a:rPr lang="en-US" sz="2800" dirty="0"/>
              <a:t> with quitting</a:t>
            </a:r>
          </a:p>
          <a:p>
            <a:pPr lvl="1"/>
            <a:r>
              <a:rPr lang="en-US" sz="2600" dirty="0"/>
              <a:t>Assess tobacco use history.</a:t>
            </a:r>
          </a:p>
          <a:p>
            <a:pPr lvl="1"/>
            <a:r>
              <a:rPr lang="en-US" sz="2600" dirty="0"/>
              <a:t>Discuss key issues for the upcoming quit attempt, e.g. reasons and motivation, triggers, and concerns.</a:t>
            </a:r>
          </a:p>
          <a:p>
            <a:pPr lvl="1"/>
            <a:r>
              <a:rPr lang="en-US" sz="2600" dirty="0"/>
              <a:t>Facilitate the quitting process, e.g. set a quit date, discuss coping strategies, provide medication.</a:t>
            </a:r>
          </a:p>
          <a:p>
            <a:r>
              <a:rPr lang="en-US" sz="2800" dirty="0"/>
              <a:t>5: </a:t>
            </a:r>
            <a:r>
              <a:rPr lang="en-US" sz="2800" b="1" dirty="0"/>
              <a:t>ARRANGE</a:t>
            </a:r>
            <a:r>
              <a:rPr lang="en-US" sz="2800" dirty="0"/>
              <a:t> follow-up counseling</a:t>
            </a:r>
          </a:p>
          <a:p>
            <a:pPr lvl="1"/>
            <a:r>
              <a:rPr lang="en-US" sz="2600" dirty="0"/>
              <a:t>Monitor progress throughout the quit attempt.</a:t>
            </a:r>
          </a:p>
        </p:txBody>
      </p:sp>
      <p:sp>
        <p:nvSpPr>
          <p:cNvPr id="4" name="Slide Number Placeholder 3">
            <a:extLst>
              <a:ext uri="{FF2B5EF4-FFF2-40B4-BE49-F238E27FC236}">
                <a16:creationId xmlns:a16="http://schemas.microsoft.com/office/drawing/2014/main" id="{7328F07D-4675-407E-AEDD-A895181EFAE9}"/>
              </a:ext>
            </a:extLst>
          </p:cNvPr>
          <p:cNvSpPr>
            <a:spLocks noGrp="1"/>
          </p:cNvSpPr>
          <p:nvPr>
            <p:ph type="sldNum" sz="quarter" idx="10"/>
          </p:nvPr>
        </p:nvSpPr>
        <p:spPr/>
        <p:txBody>
          <a:bodyPr/>
          <a:lstStyle/>
          <a:p>
            <a:fld id="{E35B1C7C-2FE3-440E-960B-DC336E9D4EC3}" type="slidenum">
              <a:rPr lang="en-US" smtClean="0"/>
              <a:pPr/>
              <a:t>12</a:t>
            </a:fld>
            <a:endParaRPr lang="en-US"/>
          </a:p>
        </p:txBody>
      </p:sp>
    </p:spTree>
    <p:extLst>
      <p:ext uri="{BB962C8B-B14F-4D97-AF65-F5344CB8AC3E}">
        <p14:creationId xmlns:p14="http://schemas.microsoft.com/office/powerpoint/2010/main" val="1037045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DB9467-9934-4081-AA4E-3A3CCA0DE2AA}"/>
              </a:ext>
            </a:extLst>
          </p:cNvPr>
          <p:cNvSpPr>
            <a:spLocks noGrp="1"/>
          </p:cNvSpPr>
          <p:nvPr>
            <p:ph type="title"/>
          </p:nvPr>
        </p:nvSpPr>
        <p:spPr/>
        <p:txBody>
          <a:bodyPr/>
          <a:lstStyle/>
          <a:p>
            <a:r>
              <a:rPr lang="en-US" sz="4000" dirty="0"/>
              <a:t>Refresher: Talking About Cessation</a:t>
            </a:r>
          </a:p>
        </p:txBody>
      </p:sp>
      <p:sp>
        <p:nvSpPr>
          <p:cNvPr id="3" name="Content Placeholder 2">
            <a:extLst>
              <a:ext uri="{FF2B5EF4-FFF2-40B4-BE49-F238E27FC236}">
                <a16:creationId xmlns:a16="http://schemas.microsoft.com/office/drawing/2014/main" id="{D9553502-64D1-4C98-B3AE-9B588189B977}"/>
              </a:ext>
            </a:extLst>
          </p:cNvPr>
          <p:cNvSpPr>
            <a:spLocks noGrp="1"/>
          </p:cNvSpPr>
          <p:nvPr>
            <p:ph idx="1"/>
          </p:nvPr>
        </p:nvSpPr>
        <p:spPr>
          <a:xfrm>
            <a:off x="457200" y="1905000"/>
            <a:ext cx="8229600" cy="4114800"/>
          </a:xfrm>
        </p:spPr>
        <p:txBody>
          <a:bodyPr>
            <a:normAutofit fontScale="92500"/>
          </a:bodyPr>
          <a:lstStyle/>
          <a:p>
            <a:r>
              <a:rPr lang="en-US" sz="2800" dirty="0"/>
              <a:t>1: </a:t>
            </a:r>
            <a:r>
              <a:rPr lang="en-US" sz="2800" b="1" dirty="0"/>
              <a:t>ASK</a:t>
            </a:r>
            <a:r>
              <a:rPr lang="en-US" sz="2800" dirty="0"/>
              <a:t> about tobacco use</a:t>
            </a:r>
          </a:p>
          <a:p>
            <a:pPr lvl="1"/>
            <a:r>
              <a:rPr lang="en-US" sz="2600" dirty="0"/>
              <a:t>Ask every patient at every visit.</a:t>
            </a:r>
          </a:p>
          <a:p>
            <a:r>
              <a:rPr lang="en-US" sz="2800" dirty="0"/>
              <a:t>2: </a:t>
            </a:r>
            <a:r>
              <a:rPr lang="en-US" sz="2800" b="1" dirty="0"/>
              <a:t>ADVISE</a:t>
            </a:r>
            <a:r>
              <a:rPr lang="en-US" sz="2800" dirty="0"/>
              <a:t> to quit</a:t>
            </a:r>
          </a:p>
          <a:p>
            <a:pPr lvl="1"/>
            <a:r>
              <a:rPr lang="en-US" sz="2600" dirty="0"/>
              <a:t>Advise every patient to quit, even those who have tried in the past unsuccessfully.</a:t>
            </a:r>
          </a:p>
          <a:p>
            <a:r>
              <a:rPr lang="en-US" sz="2800" dirty="0"/>
              <a:t>3: </a:t>
            </a:r>
            <a:r>
              <a:rPr lang="en-US" sz="2800" b="1" dirty="0"/>
              <a:t>REFER </a:t>
            </a:r>
            <a:r>
              <a:rPr lang="en-US" sz="2800" dirty="0"/>
              <a:t>to cessation resources</a:t>
            </a:r>
          </a:p>
          <a:p>
            <a:pPr lvl="1"/>
            <a:r>
              <a:rPr lang="en-US" sz="2600" dirty="0"/>
              <a:t>Refer patients to Quit Line, websites, and local programs.</a:t>
            </a:r>
          </a:p>
          <a:p>
            <a:pPr lvl="1"/>
            <a:r>
              <a:rPr lang="en-US" sz="2600" dirty="0"/>
              <a:t>1-800-QUIT-NOW or 1-877-DEJALO-YA</a:t>
            </a:r>
          </a:p>
          <a:p>
            <a:pPr lvl="1"/>
            <a:r>
              <a:rPr lang="en-US" sz="2600" dirty="0" err="1"/>
              <a:t>quitnow.net</a:t>
            </a:r>
            <a:r>
              <a:rPr lang="en-US" sz="2600" dirty="0"/>
              <a:t>/Oregon</a:t>
            </a:r>
          </a:p>
        </p:txBody>
      </p:sp>
      <p:sp>
        <p:nvSpPr>
          <p:cNvPr id="4" name="Slide Number Placeholder 3">
            <a:extLst>
              <a:ext uri="{FF2B5EF4-FFF2-40B4-BE49-F238E27FC236}">
                <a16:creationId xmlns:a16="http://schemas.microsoft.com/office/drawing/2014/main" id="{7328F07D-4675-407E-AEDD-A895181EFAE9}"/>
              </a:ext>
            </a:extLst>
          </p:cNvPr>
          <p:cNvSpPr>
            <a:spLocks noGrp="1"/>
          </p:cNvSpPr>
          <p:nvPr>
            <p:ph type="sldNum" sz="quarter" idx="10"/>
          </p:nvPr>
        </p:nvSpPr>
        <p:spPr/>
        <p:txBody>
          <a:bodyPr/>
          <a:lstStyle/>
          <a:p>
            <a:fld id="{E35B1C7C-2FE3-440E-960B-DC336E9D4EC3}" type="slidenum">
              <a:rPr lang="en-US" smtClean="0"/>
              <a:pPr/>
              <a:t>13</a:t>
            </a:fld>
            <a:endParaRPr lang="en-US"/>
          </a:p>
        </p:txBody>
      </p:sp>
      <p:sp>
        <p:nvSpPr>
          <p:cNvPr id="5" name="Rectangle 4">
            <a:extLst>
              <a:ext uri="{FF2B5EF4-FFF2-40B4-BE49-F238E27FC236}">
                <a16:creationId xmlns:a16="http://schemas.microsoft.com/office/drawing/2014/main" id="{46F0DA1D-38C3-3F40-B12F-922728DC555B}"/>
              </a:ext>
            </a:extLst>
          </p:cNvPr>
          <p:cNvSpPr/>
          <p:nvPr/>
        </p:nvSpPr>
        <p:spPr>
          <a:xfrm>
            <a:off x="460744" y="1219200"/>
            <a:ext cx="8226056" cy="646331"/>
          </a:xfrm>
          <a:prstGeom prst="rect">
            <a:avLst/>
          </a:prstGeom>
        </p:spPr>
        <p:txBody>
          <a:bodyPr wrap="square">
            <a:spAutoFit/>
          </a:bodyPr>
          <a:lstStyle/>
          <a:p>
            <a:pPr lvl="0" algn="ctr" eaLnBrk="1" hangingPunct="1">
              <a:spcBef>
                <a:spcPct val="20000"/>
              </a:spcBef>
            </a:pPr>
            <a:r>
              <a:rPr lang="en-US" sz="3600" kern="0" dirty="0">
                <a:solidFill>
                  <a:srgbClr val="EB871B"/>
                </a:solidFill>
                <a:latin typeface="Calibri" panose="020F0502020204030204" pitchFamily="34" charset="0"/>
                <a:cs typeface="Calibri" panose="020F0502020204030204" pitchFamily="34" charset="0"/>
              </a:rPr>
              <a:t>AAR (Brief Tobacco Intervention)</a:t>
            </a:r>
          </a:p>
        </p:txBody>
      </p:sp>
    </p:spTree>
    <p:extLst>
      <p:ext uri="{BB962C8B-B14F-4D97-AF65-F5344CB8AC3E}">
        <p14:creationId xmlns:p14="http://schemas.microsoft.com/office/powerpoint/2010/main" val="1803894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6F54FE98-178C-594F-9A39-2BDA7CF4F2C1}"/>
              </a:ext>
            </a:extLst>
          </p:cNvPr>
          <p:cNvSpPr/>
          <p:nvPr/>
        </p:nvSpPr>
        <p:spPr bwMode="auto">
          <a:xfrm>
            <a:off x="0" y="2057400"/>
            <a:ext cx="9144000" cy="2438400"/>
          </a:xfrm>
          <a:prstGeom prst="rect">
            <a:avLst/>
          </a:prstGeom>
          <a:noFill/>
          <a:ln w="9525" cap="flat" cmpd="sng" algn="ctr">
            <a:solidFill>
              <a:srgbClr val="EB871B"/>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Times" pitchFamily="18" charset="0"/>
            </a:endParaRPr>
          </a:p>
        </p:txBody>
      </p:sp>
      <p:sp>
        <p:nvSpPr>
          <p:cNvPr id="4" name="Slide Number Placeholder 3"/>
          <p:cNvSpPr>
            <a:spLocks noGrp="1"/>
          </p:cNvSpPr>
          <p:nvPr>
            <p:ph type="sldNum" sz="quarter" idx="10"/>
          </p:nvPr>
        </p:nvSpPr>
        <p:spPr/>
        <p:txBody>
          <a:bodyPr/>
          <a:lstStyle/>
          <a:p>
            <a:fld id="{E35B1C7C-2FE3-440E-960B-DC336E9D4EC3}" type="slidenum">
              <a:rPr lang="en-US" smtClean="0"/>
              <a:pPr/>
              <a:t>14</a:t>
            </a:fld>
            <a:endParaRPr lang="en-US"/>
          </a:p>
        </p:txBody>
      </p:sp>
      <p:sp>
        <p:nvSpPr>
          <p:cNvPr id="2" name="Title 1"/>
          <p:cNvSpPr>
            <a:spLocks noGrp="1"/>
          </p:cNvSpPr>
          <p:nvPr>
            <p:ph type="title"/>
          </p:nvPr>
        </p:nvSpPr>
        <p:spPr>
          <a:xfrm>
            <a:off x="0" y="2057400"/>
            <a:ext cx="9144000" cy="2438400"/>
          </a:xfrm>
          <a:noFill/>
          <a:ln w="38100">
            <a:solidFill>
              <a:srgbClr val="EB871B"/>
            </a:solidFill>
          </a:ln>
        </p:spPr>
        <p:txBody>
          <a:bodyPr anchor="ctr"/>
          <a:lstStyle/>
          <a:p>
            <a:pPr algn="ctr"/>
            <a:r>
              <a:rPr lang="en-US" sz="6000" dirty="0"/>
              <a:t>Questions and </a:t>
            </a:r>
            <a:br>
              <a:rPr lang="en-US" sz="6000" dirty="0"/>
            </a:br>
            <a:r>
              <a:rPr lang="en-US" sz="6000" dirty="0"/>
              <a:t>Discussion</a:t>
            </a:r>
          </a:p>
        </p:txBody>
      </p:sp>
    </p:spTree>
    <p:extLst>
      <p:ext uri="{BB962C8B-B14F-4D97-AF65-F5344CB8AC3E}">
        <p14:creationId xmlns:p14="http://schemas.microsoft.com/office/powerpoint/2010/main" val="10583485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7F64CA1-973E-A349-B9DE-3D2FAF7625D0}"/>
              </a:ext>
            </a:extLst>
          </p:cNvPr>
          <p:cNvSpPr/>
          <p:nvPr/>
        </p:nvSpPr>
        <p:spPr bwMode="auto">
          <a:xfrm>
            <a:off x="0" y="1676400"/>
            <a:ext cx="9144000" cy="2819400"/>
          </a:xfrm>
          <a:prstGeom prst="rect">
            <a:avLst/>
          </a:prstGeom>
          <a:noFill/>
          <a:ln w="38100" cap="flat" cmpd="sng" algn="ctr">
            <a:solidFill>
              <a:srgbClr val="EB871B"/>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Times" pitchFamily="18" charset="0"/>
            </a:endParaRPr>
          </a:p>
        </p:txBody>
      </p:sp>
      <p:sp>
        <p:nvSpPr>
          <p:cNvPr id="4" name="Slide Number Placeholder 3"/>
          <p:cNvSpPr>
            <a:spLocks noGrp="1"/>
          </p:cNvSpPr>
          <p:nvPr>
            <p:ph type="sldNum" sz="quarter" idx="10"/>
          </p:nvPr>
        </p:nvSpPr>
        <p:spPr/>
        <p:txBody>
          <a:bodyPr/>
          <a:lstStyle/>
          <a:p>
            <a:fld id="{E35B1C7C-2FE3-440E-960B-DC336E9D4EC3}" type="slidenum">
              <a:rPr lang="en-US" smtClean="0"/>
              <a:pPr/>
              <a:t>15</a:t>
            </a:fld>
            <a:endParaRPr lang="en-US"/>
          </a:p>
        </p:txBody>
      </p:sp>
      <p:sp>
        <p:nvSpPr>
          <p:cNvPr id="8" name="Title 1">
            <a:extLst>
              <a:ext uri="{FF2B5EF4-FFF2-40B4-BE49-F238E27FC236}">
                <a16:creationId xmlns:a16="http://schemas.microsoft.com/office/drawing/2014/main" id="{D032E1FA-1326-204A-B943-304DC2F2B690}"/>
              </a:ext>
            </a:extLst>
          </p:cNvPr>
          <p:cNvSpPr>
            <a:spLocks noGrp="1"/>
          </p:cNvSpPr>
          <p:nvPr>
            <p:ph type="title"/>
          </p:nvPr>
        </p:nvSpPr>
        <p:spPr>
          <a:xfrm>
            <a:off x="0" y="2057400"/>
            <a:ext cx="9144000" cy="2438400"/>
          </a:xfrm>
        </p:spPr>
        <p:txBody>
          <a:bodyPr anchor="ctr"/>
          <a:lstStyle/>
          <a:p>
            <a:pPr algn="ctr"/>
            <a:r>
              <a:rPr lang="en-US" sz="6000" dirty="0"/>
              <a:t>THANK YOU!</a:t>
            </a:r>
            <a:br>
              <a:rPr lang="en-US" sz="6000" dirty="0"/>
            </a:br>
            <a:r>
              <a:rPr lang="en-US" sz="2400" cap="none" dirty="0"/>
              <a:t>For more information:</a:t>
            </a:r>
            <a:br>
              <a:rPr lang="en-US" sz="2400" cap="none" dirty="0"/>
            </a:br>
            <a:r>
              <a:rPr lang="en-US" sz="2400" cap="none" dirty="0">
                <a:highlight>
                  <a:srgbClr val="FFFF00"/>
                </a:highlight>
              </a:rPr>
              <a:t>[Insert your contact information if desired]</a:t>
            </a:r>
            <a:br>
              <a:rPr lang="en-US" sz="2400" cap="none" dirty="0"/>
            </a:br>
            <a:endParaRPr lang="en-US" sz="2400" cap="none" dirty="0"/>
          </a:p>
        </p:txBody>
      </p:sp>
      <p:pic>
        <p:nvPicPr>
          <p:cNvPr id="10" name="Picture 9">
            <a:extLst>
              <a:ext uri="{FF2B5EF4-FFF2-40B4-BE49-F238E27FC236}">
                <a16:creationId xmlns:a16="http://schemas.microsoft.com/office/drawing/2014/main" id="{C559B6CC-C835-8741-89EF-542CFC3D7C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6600" y="304800"/>
            <a:ext cx="2590800" cy="1295400"/>
          </a:xfrm>
          <a:prstGeom prst="rect">
            <a:avLst/>
          </a:prstGeom>
        </p:spPr>
      </p:pic>
    </p:spTree>
    <p:extLst>
      <p:ext uri="{BB962C8B-B14F-4D97-AF65-F5344CB8AC3E}">
        <p14:creationId xmlns:p14="http://schemas.microsoft.com/office/powerpoint/2010/main" val="23852661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t>Overview</a:t>
            </a:r>
          </a:p>
        </p:txBody>
      </p:sp>
      <p:sp>
        <p:nvSpPr>
          <p:cNvPr id="3" name="Content Placeholder 2"/>
          <p:cNvSpPr>
            <a:spLocks noGrp="1"/>
          </p:cNvSpPr>
          <p:nvPr>
            <p:ph idx="1"/>
          </p:nvPr>
        </p:nvSpPr>
        <p:spPr>
          <a:xfrm>
            <a:off x="457200" y="1600200"/>
            <a:ext cx="8229600" cy="4572000"/>
          </a:xfrm>
        </p:spPr>
        <p:txBody>
          <a:bodyPr/>
          <a:lstStyle/>
          <a:p>
            <a:r>
              <a:rPr lang="en-US" sz="2800" dirty="0"/>
              <a:t>Campaign purpose and rationale</a:t>
            </a:r>
          </a:p>
          <a:p>
            <a:r>
              <a:rPr lang="en-US" sz="2800" dirty="0"/>
              <a:t>Strategy and reach</a:t>
            </a:r>
          </a:p>
          <a:p>
            <a:r>
              <a:rPr lang="en-US" sz="2800" dirty="0"/>
              <a:t>Campaign elements</a:t>
            </a:r>
          </a:p>
          <a:p>
            <a:r>
              <a:rPr lang="en-US" sz="2800" dirty="0"/>
              <a:t>Resources to reach CCO members and providers</a:t>
            </a:r>
            <a:endParaRPr lang="en-US" sz="2400" dirty="0"/>
          </a:p>
          <a:p>
            <a:r>
              <a:rPr lang="en-US" sz="2800" dirty="0"/>
              <a:t>Talking about cessation</a:t>
            </a:r>
          </a:p>
          <a:p>
            <a:r>
              <a:rPr lang="en-US" sz="2800" dirty="0"/>
              <a:t>Q &amp; A</a:t>
            </a:r>
          </a:p>
          <a:p>
            <a:pPr marL="457200" lvl="1" indent="0">
              <a:buNone/>
            </a:pPr>
            <a:endParaRPr lang="en-US" sz="2600" dirty="0"/>
          </a:p>
        </p:txBody>
      </p:sp>
      <p:sp>
        <p:nvSpPr>
          <p:cNvPr id="4" name="Slide Number Placeholder 3"/>
          <p:cNvSpPr>
            <a:spLocks noGrp="1"/>
          </p:cNvSpPr>
          <p:nvPr>
            <p:ph type="sldNum" sz="quarter" idx="10"/>
          </p:nvPr>
        </p:nvSpPr>
        <p:spPr>
          <a:xfrm>
            <a:off x="304800" y="5715000"/>
            <a:ext cx="8229600" cy="1066800"/>
          </a:xfrm>
        </p:spPr>
        <p:txBody>
          <a:bodyPr/>
          <a:lstStyle/>
          <a:p>
            <a:endParaRPr lang="en-US" sz="1050" dirty="0"/>
          </a:p>
          <a:p>
            <a:endParaRPr lang="en-US" sz="1050" dirty="0"/>
          </a:p>
          <a:p>
            <a:r>
              <a:rPr lang="en-US" sz="1050" dirty="0"/>
              <a:t>2</a:t>
            </a:r>
          </a:p>
        </p:txBody>
      </p:sp>
    </p:spTree>
    <p:extLst>
      <p:ext uri="{BB962C8B-B14F-4D97-AF65-F5344CB8AC3E}">
        <p14:creationId xmlns:p14="http://schemas.microsoft.com/office/powerpoint/2010/main" val="35618201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t>Winter Cessation Campaign</a:t>
            </a:r>
          </a:p>
        </p:txBody>
      </p:sp>
      <p:sp>
        <p:nvSpPr>
          <p:cNvPr id="3" name="Content Placeholder 2"/>
          <p:cNvSpPr>
            <a:spLocks noGrp="1"/>
          </p:cNvSpPr>
          <p:nvPr>
            <p:ph idx="1"/>
          </p:nvPr>
        </p:nvSpPr>
        <p:spPr>
          <a:xfrm>
            <a:off x="457200" y="1600200"/>
            <a:ext cx="8229600" cy="4572000"/>
          </a:xfrm>
        </p:spPr>
        <p:txBody>
          <a:bodyPr/>
          <a:lstStyle/>
          <a:p>
            <a:r>
              <a:rPr lang="en-US" sz="2800" dirty="0"/>
              <a:t>Statewide media campaign through mid-February 2020</a:t>
            </a:r>
            <a:endParaRPr lang="en-US" sz="2800" b="1" dirty="0"/>
          </a:p>
          <a:p>
            <a:r>
              <a:rPr lang="en-US" sz="2800" dirty="0"/>
              <a:t>Campaign audiences &amp; calls to action</a:t>
            </a:r>
          </a:p>
          <a:p>
            <a:pPr lvl="1"/>
            <a:r>
              <a:rPr lang="en-US" sz="2400" dirty="0"/>
              <a:t>People who purchase and use tobacco: Quit</a:t>
            </a:r>
          </a:p>
          <a:p>
            <a:pPr lvl="2"/>
            <a:r>
              <a:rPr lang="en-US" sz="2000" i="1" dirty="0"/>
              <a:t>Targeted by the tobacco industry </a:t>
            </a:r>
          </a:p>
          <a:p>
            <a:pPr lvl="2"/>
            <a:r>
              <a:rPr lang="en-US" sz="2000" i="1" dirty="0"/>
              <a:t>Higher rates of smoking </a:t>
            </a:r>
          </a:p>
          <a:p>
            <a:pPr lvl="2"/>
            <a:r>
              <a:rPr lang="en-US" sz="2000" i="1" dirty="0"/>
              <a:t>Disproportionate tobacco impact</a:t>
            </a:r>
          </a:p>
          <a:p>
            <a:pPr lvl="1"/>
            <a:r>
              <a:rPr lang="en-US" sz="2400" dirty="0"/>
              <a:t>Health care providers: Talk to patients about quitting</a:t>
            </a:r>
            <a:br>
              <a:rPr lang="en-US" sz="2400" dirty="0"/>
            </a:br>
            <a:endParaRPr lang="en-US" sz="2400" dirty="0"/>
          </a:p>
          <a:p>
            <a:endParaRPr lang="en-US" sz="2200" dirty="0"/>
          </a:p>
          <a:p>
            <a:pPr marL="457200" lvl="1" indent="0">
              <a:buNone/>
            </a:pPr>
            <a:endParaRPr lang="en-US" sz="2600" dirty="0"/>
          </a:p>
        </p:txBody>
      </p:sp>
      <p:sp>
        <p:nvSpPr>
          <p:cNvPr id="4" name="Slide Number Placeholder 3"/>
          <p:cNvSpPr>
            <a:spLocks noGrp="1"/>
          </p:cNvSpPr>
          <p:nvPr>
            <p:ph type="sldNum" sz="quarter" idx="10"/>
          </p:nvPr>
        </p:nvSpPr>
        <p:spPr>
          <a:xfrm>
            <a:off x="304800" y="5715000"/>
            <a:ext cx="8229600" cy="1066800"/>
          </a:xfrm>
        </p:spPr>
        <p:txBody>
          <a:bodyPr/>
          <a:lstStyle/>
          <a:p>
            <a:endParaRPr lang="en-US" sz="1050" dirty="0"/>
          </a:p>
          <a:p>
            <a:endParaRPr lang="en-US" sz="1050" dirty="0"/>
          </a:p>
          <a:p>
            <a:r>
              <a:rPr lang="en-US" sz="1050" dirty="0"/>
              <a:t>2</a:t>
            </a:r>
          </a:p>
        </p:txBody>
      </p:sp>
    </p:spTree>
    <p:extLst>
      <p:ext uri="{BB962C8B-B14F-4D97-AF65-F5344CB8AC3E}">
        <p14:creationId xmlns:p14="http://schemas.microsoft.com/office/powerpoint/2010/main" val="29052920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t>Why a Campaign?</a:t>
            </a:r>
          </a:p>
        </p:txBody>
      </p:sp>
      <p:sp>
        <p:nvSpPr>
          <p:cNvPr id="3" name="Content Placeholder 2"/>
          <p:cNvSpPr>
            <a:spLocks noGrp="1"/>
          </p:cNvSpPr>
          <p:nvPr>
            <p:ph idx="1"/>
          </p:nvPr>
        </p:nvSpPr>
        <p:spPr/>
        <p:txBody>
          <a:bodyPr/>
          <a:lstStyle/>
          <a:p>
            <a:r>
              <a:rPr lang="en-US" sz="2800" b="1" dirty="0"/>
              <a:t>Six out of ten people who live in Oregon </a:t>
            </a:r>
            <a:r>
              <a:rPr lang="en-US" sz="2800" dirty="0"/>
              <a:t>who smoke </a:t>
            </a:r>
            <a:r>
              <a:rPr lang="en-US" sz="2800" b="1" dirty="0"/>
              <a:t>want to quit</a:t>
            </a:r>
            <a:r>
              <a:rPr lang="en-US" sz="2800" dirty="0"/>
              <a:t>, </a:t>
            </a:r>
            <a:r>
              <a:rPr lang="en-US" sz="2800" i="1" dirty="0"/>
              <a:t>and </a:t>
            </a:r>
            <a:r>
              <a:rPr lang="en-US" sz="2800" dirty="0"/>
              <a:t>studies show they </a:t>
            </a:r>
            <a:r>
              <a:rPr lang="en-US" sz="2800" b="1" dirty="0"/>
              <a:t>expect their doctor to talk to them </a:t>
            </a:r>
            <a:r>
              <a:rPr lang="en-US" sz="2800" dirty="0"/>
              <a:t>about it. </a:t>
            </a:r>
            <a:br>
              <a:rPr lang="en-US" sz="2800" dirty="0"/>
            </a:br>
            <a:endParaRPr lang="en-US" sz="2800" dirty="0"/>
          </a:p>
          <a:p>
            <a:r>
              <a:rPr lang="en-US" sz="2800" dirty="0"/>
              <a:t>Studies show </a:t>
            </a:r>
            <a:r>
              <a:rPr lang="en-US" sz="2800" b="1" dirty="0"/>
              <a:t>two effective strategies </a:t>
            </a:r>
            <a:r>
              <a:rPr lang="en-US" sz="2800" dirty="0"/>
              <a:t>that help people quit smoking:</a:t>
            </a:r>
          </a:p>
          <a:p>
            <a:pPr lvl="1"/>
            <a:r>
              <a:rPr lang="en-US" sz="2400" dirty="0"/>
              <a:t>Media advertising</a:t>
            </a:r>
          </a:p>
          <a:p>
            <a:pPr lvl="1"/>
            <a:r>
              <a:rPr lang="en-US" sz="2400" dirty="0"/>
              <a:t>Hearing from one’s health care provider</a:t>
            </a:r>
            <a:r>
              <a:rPr lang="en-US" sz="2200" dirty="0"/>
              <a:t> </a:t>
            </a:r>
          </a:p>
          <a:p>
            <a:endParaRPr lang="en-US" sz="2400" dirty="0">
              <a:highlight>
                <a:srgbClr val="FFFF00"/>
              </a:highlight>
            </a:endParaRPr>
          </a:p>
          <a:p>
            <a:pPr marL="0" indent="0">
              <a:buNone/>
            </a:pPr>
            <a:endParaRPr lang="en-US" sz="2400" dirty="0">
              <a:highlight>
                <a:srgbClr val="FFFF00"/>
              </a:highlight>
            </a:endParaRPr>
          </a:p>
          <a:p>
            <a:pPr marL="0" indent="0">
              <a:buNone/>
            </a:pPr>
            <a:endParaRPr lang="en-US" sz="2400" dirty="0">
              <a:solidFill>
                <a:srgbClr val="FF0000"/>
              </a:solidFill>
              <a:highlight>
                <a:srgbClr val="FFFF00"/>
              </a:highlight>
            </a:endParaRPr>
          </a:p>
          <a:p>
            <a:endParaRPr lang="en-US" dirty="0"/>
          </a:p>
        </p:txBody>
      </p:sp>
    </p:spTree>
    <p:extLst>
      <p:ext uri="{BB962C8B-B14F-4D97-AF65-F5344CB8AC3E}">
        <p14:creationId xmlns:p14="http://schemas.microsoft.com/office/powerpoint/2010/main" val="12851244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t>Vape Use Increases Urgency</a:t>
            </a:r>
          </a:p>
        </p:txBody>
      </p:sp>
      <p:sp>
        <p:nvSpPr>
          <p:cNvPr id="3" name="Content Placeholder 2"/>
          <p:cNvSpPr>
            <a:spLocks noGrp="1"/>
          </p:cNvSpPr>
          <p:nvPr>
            <p:ph idx="1"/>
          </p:nvPr>
        </p:nvSpPr>
        <p:spPr/>
        <p:txBody>
          <a:bodyPr/>
          <a:lstStyle/>
          <a:p>
            <a:r>
              <a:rPr lang="en-US" sz="2800" dirty="0"/>
              <a:t>Lung injury and death</a:t>
            </a:r>
          </a:p>
          <a:p>
            <a:r>
              <a:rPr lang="en-US" sz="2800" dirty="0"/>
              <a:t>Ongoing health risk</a:t>
            </a:r>
          </a:p>
          <a:p>
            <a:pPr lvl="1"/>
            <a:r>
              <a:rPr lang="en-US" sz="2600" dirty="0"/>
              <a:t>Aerosol contains cancer-causing particles</a:t>
            </a:r>
          </a:p>
          <a:p>
            <a:pPr lvl="1"/>
            <a:r>
              <a:rPr lang="en-US" sz="2600" dirty="0"/>
              <a:t>Sustains addiction</a:t>
            </a:r>
          </a:p>
          <a:p>
            <a:pPr lvl="1"/>
            <a:r>
              <a:rPr lang="en-US" sz="2600" dirty="0"/>
              <a:t>Not approved for cessation</a:t>
            </a:r>
          </a:p>
          <a:p>
            <a:r>
              <a:rPr lang="en-US" sz="2800" dirty="0"/>
              <a:t>Massive increase in youth use</a:t>
            </a:r>
          </a:p>
          <a:p>
            <a:pPr lvl="1"/>
            <a:r>
              <a:rPr lang="en-US" sz="2600" dirty="0"/>
              <a:t>More youth use to start than adults use to quit </a:t>
            </a:r>
            <a:br>
              <a:rPr lang="en-US" sz="2600" dirty="0"/>
            </a:br>
            <a:endParaRPr lang="en-US" sz="2600" dirty="0"/>
          </a:p>
          <a:p>
            <a:endParaRPr lang="en-US" sz="2400" dirty="0">
              <a:highlight>
                <a:srgbClr val="FFFF00"/>
              </a:highlight>
            </a:endParaRPr>
          </a:p>
          <a:p>
            <a:pPr marL="0" indent="0">
              <a:buNone/>
            </a:pPr>
            <a:endParaRPr lang="en-US" sz="2400" dirty="0">
              <a:highlight>
                <a:srgbClr val="FFFF00"/>
              </a:highlight>
            </a:endParaRPr>
          </a:p>
          <a:p>
            <a:pPr marL="0" indent="0">
              <a:buNone/>
            </a:pPr>
            <a:endParaRPr lang="en-US" sz="2400" dirty="0">
              <a:solidFill>
                <a:srgbClr val="FF0000"/>
              </a:solidFill>
              <a:highlight>
                <a:srgbClr val="FFFF00"/>
              </a:highlight>
            </a:endParaRPr>
          </a:p>
          <a:p>
            <a:endParaRPr lang="en-US" dirty="0"/>
          </a:p>
        </p:txBody>
      </p:sp>
    </p:spTree>
    <p:extLst>
      <p:ext uri="{BB962C8B-B14F-4D97-AF65-F5344CB8AC3E}">
        <p14:creationId xmlns:p14="http://schemas.microsoft.com/office/powerpoint/2010/main" val="7799514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4760" y="274638"/>
            <a:ext cx="8444440" cy="1143000"/>
          </a:xfrm>
        </p:spPr>
        <p:txBody>
          <a:bodyPr/>
          <a:lstStyle/>
          <a:p>
            <a:r>
              <a:rPr lang="en-US" sz="4400" dirty="0"/>
              <a:t>Ads for People Who Smoke or Vape</a:t>
            </a:r>
          </a:p>
        </p:txBody>
      </p:sp>
      <p:sp>
        <p:nvSpPr>
          <p:cNvPr id="4" name="Slide Number Placeholder 3"/>
          <p:cNvSpPr>
            <a:spLocks noGrp="1"/>
          </p:cNvSpPr>
          <p:nvPr>
            <p:ph type="sldNum" sz="quarter" idx="10"/>
          </p:nvPr>
        </p:nvSpPr>
        <p:spPr/>
        <p:txBody>
          <a:bodyPr/>
          <a:lstStyle/>
          <a:p>
            <a:fld id="{E35B1C7C-2FE3-440E-960B-DC336E9D4EC3}" type="slidenum">
              <a:rPr lang="en-US" smtClean="0"/>
              <a:pPr/>
              <a:t>6</a:t>
            </a:fld>
            <a:endParaRPr lang="en-US"/>
          </a:p>
        </p:txBody>
      </p:sp>
      <p:pic>
        <p:nvPicPr>
          <p:cNvPr id="1029" name="Picture 7">
            <a:extLst>
              <a:ext uri="{FF2B5EF4-FFF2-40B4-BE49-F238E27FC236}">
                <a16:creationId xmlns:a16="http://schemas.microsoft.com/office/drawing/2014/main" id="{96BC6A43-6F1E-7249-8164-8CDF1637721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63942" y="1701312"/>
            <a:ext cx="2721533" cy="213400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6">
            <a:extLst>
              <a:ext uri="{FF2B5EF4-FFF2-40B4-BE49-F238E27FC236}">
                <a16:creationId xmlns:a16="http://schemas.microsoft.com/office/drawing/2014/main" id="{622EA4BA-B19B-EF40-A222-583E8EB3ED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96261" y="1683110"/>
            <a:ext cx="2585003" cy="2152209"/>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7">
            <a:extLst>
              <a:ext uri="{FF2B5EF4-FFF2-40B4-BE49-F238E27FC236}">
                <a16:creationId xmlns:a16="http://schemas.microsoft.com/office/drawing/2014/main" id="{2670B47A-8879-3B46-BEC2-3C5E8EBFAC7C}"/>
              </a:ext>
            </a:extLst>
          </p:cNvPr>
          <p:cNvSpPr>
            <a:spLocks noChangeArrowheads="1"/>
          </p:cNvSpPr>
          <p:nvPr/>
        </p:nvSpPr>
        <p:spPr bwMode="auto">
          <a:xfrm>
            <a:off x="520148" y="1295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6" name="Rectangle 8">
            <a:extLst>
              <a:ext uri="{FF2B5EF4-FFF2-40B4-BE49-F238E27FC236}">
                <a16:creationId xmlns:a16="http://schemas.microsoft.com/office/drawing/2014/main" id="{F39CEC5B-FA18-B549-803F-12919E95C88A}"/>
              </a:ext>
            </a:extLst>
          </p:cNvPr>
          <p:cNvSpPr>
            <a:spLocks noChangeArrowheads="1"/>
          </p:cNvSpPr>
          <p:nvPr/>
        </p:nvSpPr>
        <p:spPr bwMode="auto">
          <a:xfrm>
            <a:off x="520148" y="32639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chemeClr val="tx1"/>
                </a:solidFill>
                <a:effectLst/>
                <a:latin typeface="Arial" panose="020B0604020202020204" pitchFamily="34" charset="0"/>
                <a:ea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 name="Rectangle 9">
            <a:extLst>
              <a:ext uri="{FF2B5EF4-FFF2-40B4-BE49-F238E27FC236}">
                <a16:creationId xmlns:a16="http://schemas.microsoft.com/office/drawing/2014/main" id="{A68DD91B-9D35-994C-98DA-1D426B5D79F1}"/>
              </a:ext>
            </a:extLst>
          </p:cNvPr>
          <p:cNvSpPr>
            <a:spLocks noChangeArrowheads="1"/>
          </p:cNvSpPr>
          <p:nvPr/>
        </p:nvSpPr>
        <p:spPr bwMode="auto">
          <a:xfrm>
            <a:off x="520148" y="62865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0">
            <a:extLst>
              <a:ext uri="{FF2B5EF4-FFF2-40B4-BE49-F238E27FC236}">
                <a16:creationId xmlns:a16="http://schemas.microsoft.com/office/drawing/2014/main" id="{DF319D93-A2B1-9A49-AD5B-03247609A3F9}"/>
              </a:ext>
            </a:extLst>
          </p:cNvPr>
          <p:cNvSpPr>
            <a:spLocks noChangeArrowheads="1"/>
          </p:cNvSpPr>
          <p:nvPr/>
        </p:nvSpPr>
        <p:spPr bwMode="auto">
          <a:xfrm>
            <a:off x="520148" y="82550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chemeClr val="tx1"/>
                </a:solidFill>
                <a:effectLst/>
                <a:latin typeface="Arial" panose="020B0604020202020204" pitchFamily="34" charset="0"/>
                <a:ea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 name="Rectangle 11">
            <a:extLst>
              <a:ext uri="{FF2B5EF4-FFF2-40B4-BE49-F238E27FC236}">
                <a16:creationId xmlns:a16="http://schemas.microsoft.com/office/drawing/2014/main" id="{50B2CF9E-954B-BA4B-9B3A-15ED85638C1A}"/>
              </a:ext>
            </a:extLst>
          </p:cNvPr>
          <p:cNvSpPr>
            <a:spLocks noChangeArrowheads="1"/>
          </p:cNvSpPr>
          <p:nvPr/>
        </p:nvSpPr>
        <p:spPr bwMode="auto">
          <a:xfrm>
            <a:off x="520148" y="11277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chemeClr val="tx1"/>
                </a:solidFill>
                <a:effectLst/>
                <a:latin typeface="Arial" panose="020B060402020202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 name="Rectangle 4">
            <a:extLst>
              <a:ext uri="{FF2B5EF4-FFF2-40B4-BE49-F238E27FC236}">
                <a16:creationId xmlns:a16="http://schemas.microsoft.com/office/drawing/2014/main" id="{2AFB3178-5DEB-DA43-A2AC-1F4D907AE017}"/>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5">
            <a:extLst>
              <a:ext uri="{FF2B5EF4-FFF2-40B4-BE49-F238E27FC236}">
                <a16:creationId xmlns:a16="http://schemas.microsoft.com/office/drawing/2014/main" id="{4EE8CD9A-E6A4-6B44-BA78-F6C8D3BDB8F2}"/>
              </a:ext>
            </a:extLst>
          </p:cNvPr>
          <p:cNvSpPr>
            <a:spLocks noChangeArrowheads="1"/>
          </p:cNvSpPr>
          <p:nvPr/>
        </p:nvSpPr>
        <p:spPr bwMode="auto">
          <a:xfrm>
            <a:off x="0" y="187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chemeClr val="tx1"/>
                </a:solidFill>
                <a:effectLst/>
                <a:latin typeface="Arial" panose="020B0604020202020204" pitchFamily="34" charset="0"/>
                <a:ea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 name="Rectangle 6">
            <a:extLst>
              <a:ext uri="{FF2B5EF4-FFF2-40B4-BE49-F238E27FC236}">
                <a16:creationId xmlns:a16="http://schemas.microsoft.com/office/drawing/2014/main" id="{FC05F2A9-1F18-E740-A6E5-B747A05B03DA}"/>
              </a:ext>
            </a:extLst>
          </p:cNvPr>
          <p:cNvSpPr>
            <a:spLocks noChangeArrowheads="1"/>
          </p:cNvSpPr>
          <p:nvPr/>
        </p:nvSpPr>
        <p:spPr bwMode="auto">
          <a:xfrm>
            <a:off x="0" y="33020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chemeClr val="tx1"/>
                </a:solidFill>
                <a:effectLst/>
                <a:latin typeface="Arial" panose="020B0604020202020204" pitchFamily="34" charset="0"/>
                <a:ea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pic>
        <p:nvPicPr>
          <p:cNvPr id="3" name="Picture 4">
            <a:extLst>
              <a:ext uri="{FF2B5EF4-FFF2-40B4-BE49-F238E27FC236}">
                <a16:creationId xmlns:a16="http://schemas.microsoft.com/office/drawing/2014/main" id="{43F96DC4-7FA3-5B4C-BA63-0474D46C36A0}"/>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5554" y="1683110"/>
            <a:ext cx="2617629" cy="219150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a:extLst>
              <a:ext uri="{FF2B5EF4-FFF2-40B4-BE49-F238E27FC236}">
                <a16:creationId xmlns:a16="http://schemas.microsoft.com/office/drawing/2014/main" id="{4ACF9854-8C3C-924B-8B1A-0765AC99AE7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15151" y="4049574"/>
            <a:ext cx="2617628" cy="2190082"/>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81DB6C1B-E073-1147-8FC4-58C5BD5D4D0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36914" y="4503504"/>
            <a:ext cx="3873500" cy="609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6768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t>Ads to Reach Providers</a:t>
            </a:r>
          </a:p>
        </p:txBody>
      </p:sp>
      <p:pic>
        <p:nvPicPr>
          <p:cNvPr id="2050" name="Picture 2">
            <a:extLst>
              <a:ext uri="{FF2B5EF4-FFF2-40B4-BE49-F238E27FC236}">
                <a16:creationId xmlns:a16="http://schemas.microsoft.com/office/drawing/2014/main" id="{0846BEEC-D30E-E144-B809-91B007899B4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1524000"/>
            <a:ext cx="2667000" cy="222846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EAD793AA-2BB0-5840-A2D8-F91DF79416A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9000" y="1524000"/>
            <a:ext cx="2667000" cy="222250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a:extLst>
              <a:ext uri="{FF2B5EF4-FFF2-40B4-BE49-F238E27FC236}">
                <a16:creationId xmlns:a16="http://schemas.microsoft.com/office/drawing/2014/main" id="{68F7A903-38C6-334A-9857-01C2874E886D}"/>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7200" y="3872849"/>
            <a:ext cx="2667000" cy="2221013"/>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a:extLst>
              <a:ext uri="{FF2B5EF4-FFF2-40B4-BE49-F238E27FC236}">
                <a16:creationId xmlns:a16="http://schemas.microsoft.com/office/drawing/2014/main" id="{209F3B4F-9503-D04F-A9E3-76283AD0B28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29000" y="3852862"/>
            <a:ext cx="2667000" cy="2222500"/>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a:extLst>
              <a:ext uri="{FF2B5EF4-FFF2-40B4-BE49-F238E27FC236}">
                <a16:creationId xmlns:a16="http://schemas.microsoft.com/office/drawing/2014/main" id="{C0B374C1-4AF6-084E-BE56-33B4F874794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48400" y="2010243"/>
            <a:ext cx="2748768" cy="428157"/>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a:extLst>
              <a:ext uri="{FF2B5EF4-FFF2-40B4-BE49-F238E27FC236}">
                <a16:creationId xmlns:a16="http://schemas.microsoft.com/office/drawing/2014/main" id="{56BB9CE8-1CA1-B74B-AF88-089C5C77FC0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49649" y="4419601"/>
            <a:ext cx="2748768" cy="4281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82698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Resources for CCOs &amp; Providers</a:t>
            </a:r>
          </a:p>
        </p:txBody>
      </p:sp>
      <p:sp>
        <p:nvSpPr>
          <p:cNvPr id="3" name="Content Placeholder 2"/>
          <p:cNvSpPr>
            <a:spLocks noGrp="1"/>
          </p:cNvSpPr>
          <p:nvPr>
            <p:ph idx="1"/>
          </p:nvPr>
        </p:nvSpPr>
        <p:spPr>
          <a:xfrm>
            <a:off x="381000" y="1295400"/>
            <a:ext cx="8534400" cy="4343400"/>
          </a:xfrm>
        </p:spPr>
        <p:txBody>
          <a:bodyPr/>
          <a:lstStyle/>
          <a:p>
            <a:pPr>
              <a:spcBef>
                <a:spcPts val="300"/>
              </a:spcBef>
            </a:pPr>
            <a:r>
              <a:rPr lang="en-US" sz="2800" dirty="0"/>
              <a:t>Tools for CCOs and providers to engage members</a:t>
            </a:r>
          </a:p>
          <a:p>
            <a:pPr lvl="1">
              <a:spcBef>
                <a:spcPts val="300"/>
              </a:spcBef>
            </a:pPr>
            <a:r>
              <a:rPr lang="en-US" dirty="0"/>
              <a:t>Fact sheet on quitting tobacco</a:t>
            </a:r>
          </a:p>
          <a:p>
            <a:pPr lvl="1">
              <a:spcBef>
                <a:spcPts val="300"/>
              </a:spcBef>
            </a:pPr>
            <a:r>
              <a:rPr lang="en-US" dirty="0"/>
              <a:t>Fact sheets on vaping for parents and youth </a:t>
            </a:r>
          </a:p>
          <a:p>
            <a:pPr lvl="1">
              <a:spcBef>
                <a:spcPts val="300"/>
              </a:spcBef>
            </a:pPr>
            <a:r>
              <a:rPr lang="en-US" dirty="0"/>
              <a:t>Poster for waiting rooms and exam rooms, featuring campaign ads</a:t>
            </a:r>
          </a:p>
          <a:p>
            <a:pPr lvl="1">
              <a:spcBef>
                <a:spcPts val="300"/>
              </a:spcBef>
            </a:pPr>
            <a:r>
              <a:rPr lang="en-US" dirty="0"/>
              <a:t>Content for an email or newsletter</a:t>
            </a:r>
          </a:p>
          <a:p>
            <a:pPr lvl="1">
              <a:spcBef>
                <a:spcPts val="300"/>
              </a:spcBef>
            </a:pPr>
            <a:r>
              <a:rPr lang="en-US" dirty="0"/>
              <a:t>Social posts (text + jpgs of campaign ads you can post)</a:t>
            </a:r>
            <a:endParaRPr lang="en-US" sz="2400" dirty="0"/>
          </a:p>
          <a:p>
            <a:pPr>
              <a:spcBef>
                <a:spcPts val="300"/>
              </a:spcBef>
            </a:pPr>
            <a:r>
              <a:rPr lang="en-US" sz="2800" dirty="0"/>
              <a:t>Tools for CCOs to engage providers</a:t>
            </a:r>
          </a:p>
          <a:p>
            <a:pPr lvl="1">
              <a:spcBef>
                <a:spcPts val="300"/>
              </a:spcBef>
            </a:pPr>
            <a:r>
              <a:rPr lang="en-US" dirty="0"/>
              <a:t>Content for an email or newsletter</a:t>
            </a:r>
          </a:p>
          <a:p>
            <a:pPr lvl="1">
              <a:spcBef>
                <a:spcPts val="300"/>
              </a:spcBef>
            </a:pPr>
            <a:r>
              <a:rPr lang="en-US" dirty="0"/>
              <a:t>Tip sheet to help providers talk about cessation</a:t>
            </a:r>
          </a:p>
          <a:p>
            <a:pPr lvl="1">
              <a:spcBef>
                <a:spcPts val="300"/>
              </a:spcBef>
            </a:pPr>
            <a:r>
              <a:rPr lang="en-US" dirty="0"/>
              <a:t>The campaign ads</a:t>
            </a:r>
          </a:p>
        </p:txBody>
      </p:sp>
      <p:sp>
        <p:nvSpPr>
          <p:cNvPr id="4" name="Slide Number Placeholder 3"/>
          <p:cNvSpPr>
            <a:spLocks noGrp="1"/>
          </p:cNvSpPr>
          <p:nvPr>
            <p:ph type="sldNum" sz="quarter" idx="10"/>
          </p:nvPr>
        </p:nvSpPr>
        <p:spPr/>
        <p:txBody>
          <a:bodyPr/>
          <a:lstStyle/>
          <a:p>
            <a:fld id="{E35B1C7C-2FE3-440E-960B-DC336E9D4EC3}" type="slidenum">
              <a:rPr lang="en-US" smtClean="0"/>
              <a:pPr/>
              <a:t>8</a:t>
            </a:fld>
            <a:endParaRPr lang="en-US"/>
          </a:p>
        </p:txBody>
      </p:sp>
    </p:spTree>
    <p:extLst>
      <p:ext uri="{BB962C8B-B14F-4D97-AF65-F5344CB8AC3E}">
        <p14:creationId xmlns:p14="http://schemas.microsoft.com/office/powerpoint/2010/main" val="6527635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F36329-7117-4847-9C2F-2AB7C1242336}"/>
              </a:ext>
            </a:extLst>
          </p:cNvPr>
          <p:cNvSpPr>
            <a:spLocks noGrp="1"/>
          </p:cNvSpPr>
          <p:nvPr>
            <p:ph type="title"/>
          </p:nvPr>
        </p:nvSpPr>
        <p:spPr/>
        <p:txBody>
          <a:bodyPr/>
          <a:lstStyle/>
          <a:p>
            <a:r>
              <a:rPr lang="en-US" sz="4000" dirty="0"/>
              <a:t>What Providers Can Do</a:t>
            </a:r>
          </a:p>
        </p:txBody>
      </p:sp>
      <p:sp>
        <p:nvSpPr>
          <p:cNvPr id="3" name="Content Placeholder 2">
            <a:extLst>
              <a:ext uri="{FF2B5EF4-FFF2-40B4-BE49-F238E27FC236}">
                <a16:creationId xmlns:a16="http://schemas.microsoft.com/office/drawing/2014/main" id="{34FC3560-A138-7F41-9054-6266CBED0483}"/>
              </a:ext>
            </a:extLst>
          </p:cNvPr>
          <p:cNvSpPr>
            <a:spLocks noGrp="1"/>
          </p:cNvSpPr>
          <p:nvPr>
            <p:ph idx="1"/>
          </p:nvPr>
        </p:nvSpPr>
        <p:spPr/>
        <p:txBody>
          <a:bodyPr/>
          <a:lstStyle/>
          <a:p>
            <a:r>
              <a:rPr lang="en-US" sz="2800" dirty="0"/>
              <a:t>Talk to your patients about quitting tobacco</a:t>
            </a:r>
          </a:p>
          <a:p>
            <a:r>
              <a:rPr lang="en-US" sz="2800" dirty="0"/>
              <a:t>Make direct referrals for your patients (adult and youth) at </a:t>
            </a:r>
            <a:r>
              <a:rPr lang="en-US" sz="2800" dirty="0" err="1"/>
              <a:t>quitnow.net</a:t>
            </a:r>
            <a:r>
              <a:rPr lang="en-US" sz="2800" dirty="0"/>
              <a:t>/Oregon</a:t>
            </a:r>
          </a:p>
          <a:p>
            <a:r>
              <a:rPr lang="en-US" sz="2800" dirty="0"/>
              <a:t>Recommend that your patients use the Oregon Tobacco Quit Line via phone or online </a:t>
            </a:r>
          </a:p>
          <a:p>
            <a:r>
              <a:rPr lang="en-US" sz="2800" dirty="0"/>
              <a:t>Explore a closed loop referral system in your EMR</a:t>
            </a:r>
          </a:p>
          <a:p>
            <a:r>
              <a:rPr lang="en-US" sz="2800" dirty="0"/>
              <a:t>Talk with your CCO about other tobacco quality improvement projects</a:t>
            </a:r>
          </a:p>
        </p:txBody>
      </p:sp>
      <p:sp>
        <p:nvSpPr>
          <p:cNvPr id="4" name="Slide Number Placeholder 3">
            <a:extLst>
              <a:ext uri="{FF2B5EF4-FFF2-40B4-BE49-F238E27FC236}">
                <a16:creationId xmlns:a16="http://schemas.microsoft.com/office/drawing/2014/main" id="{F67EDF93-7BAB-E94B-B3EF-49754C7A2A2E}"/>
              </a:ext>
            </a:extLst>
          </p:cNvPr>
          <p:cNvSpPr>
            <a:spLocks noGrp="1"/>
          </p:cNvSpPr>
          <p:nvPr>
            <p:ph type="sldNum" sz="quarter" idx="10"/>
          </p:nvPr>
        </p:nvSpPr>
        <p:spPr/>
        <p:txBody>
          <a:bodyPr/>
          <a:lstStyle/>
          <a:p>
            <a:fld id="{E35B1C7C-2FE3-440E-960B-DC336E9D4EC3}" type="slidenum">
              <a:rPr lang="en-US" smtClean="0"/>
              <a:pPr/>
              <a:t>9</a:t>
            </a:fld>
            <a:endParaRPr lang="en-US"/>
          </a:p>
        </p:txBody>
      </p:sp>
    </p:spTree>
    <p:extLst>
      <p:ext uri="{BB962C8B-B14F-4D97-AF65-F5344CB8AC3E}">
        <p14:creationId xmlns:p14="http://schemas.microsoft.com/office/powerpoint/2010/main" val="2506629652"/>
      </p:ext>
    </p:extLst>
  </p:cSld>
  <p:clrMapOvr>
    <a:masterClrMapping/>
  </p:clrMapOvr>
</p:sld>
</file>

<file path=ppt/theme/theme1.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pitchFamily="18"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6779</TotalTime>
  <Words>1479</Words>
  <Application>Microsoft Office PowerPoint</Application>
  <PresentationFormat>On-screen Show (4:3)</PresentationFormat>
  <Paragraphs>192</Paragraphs>
  <Slides>15</Slides>
  <Notes>14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Calibri</vt:lpstr>
      <vt:lpstr>Times</vt:lpstr>
      <vt:lpstr>Custom Design</vt:lpstr>
      <vt:lpstr>Winter Cessation Campaign Helping CCOs reach members and providers  and advance their tobacco cessation incentive metric</vt:lpstr>
      <vt:lpstr>Overview</vt:lpstr>
      <vt:lpstr>Winter Cessation Campaign</vt:lpstr>
      <vt:lpstr>Why a Campaign?</vt:lpstr>
      <vt:lpstr>Vape Use Increases Urgency</vt:lpstr>
      <vt:lpstr>Ads for People Who Smoke or Vape</vt:lpstr>
      <vt:lpstr>Ads to Reach Providers</vt:lpstr>
      <vt:lpstr>Resources for CCOs &amp; Providers</vt:lpstr>
      <vt:lpstr>What Providers Can Do</vt:lpstr>
      <vt:lpstr>Refresher: Talking About Cessation</vt:lpstr>
      <vt:lpstr>Refresher: Talking About Cessation</vt:lpstr>
      <vt:lpstr>Refresher: Talking About Cessation</vt:lpstr>
      <vt:lpstr>Refresher: Talking About Cessation</vt:lpstr>
      <vt:lpstr>Questions and  Discussion</vt:lpstr>
      <vt:lpstr>THANK YOU! For more information: [Insert your contact information if desired] </vt:lpstr>
    </vt:vector>
  </TitlesOfParts>
  <Company>Joe's World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Page</dc:title>
  <dc:creator>Joe B</dc:creator>
  <cp:lastModifiedBy>Wylie Sarah A</cp:lastModifiedBy>
  <cp:revision>523</cp:revision>
  <cp:lastPrinted>2018-04-19T18:20:44Z</cp:lastPrinted>
  <dcterms:created xsi:type="dcterms:W3CDTF">2010-08-23T12:44:57Z</dcterms:created>
  <dcterms:modified xsi:type="dcterms:W3CDTF">2019-11-27T18:20:31Z</dcterms:modified>
</cp:coreProperties>
</file>