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68" r:id="rId5"/>
    <p:sldMasterId id="2147483680" r:id="rId6"/>
    <p:sldMasterId id="2147483692" r:id="rId7"/>
  </p:sldMasterIdLst>
  <p:notesMasterIdLst>
    <p:notesMasterId r:id="rId20"/>
  </p:notesMasterIdLst>
  <p:handoutMasterIdLst>
    <p:handoutMasterId r:id="rId21"/>
  </p:handoutMasterIdLst>
  <p:sldIdLst>
    <p:sldId id="256" r:id="rId8"/>
    <p:sldId id="257" r:id="rId9"/>
    <p:sldId id="258" r:id="rId10"/>
    <p:sldId id="271" r:id="rId11"/>
    <p:sldId id="260" r:id="rId12"/>
    <p:sldId id="259" r:id="rId13"/>
    <p:sldId id="261" r:id="rId14"/>
    <p:sldId id="268" r:id="rId15"/>
    <p:sldId id="265" r:id="rId16"/>
    <p:sldId id="269" r:id="rId17"/>
    <p:sldId id="263" r:id="rId18"/>
    <p:sldId id="264" r:id="rId19"/>
  </p:sldIdLst>
  <p:sldSz cx="9144000" cy="6858000" type="screen4x3"/>
  <p:notesSz cx="6858000" cy="9153525"/>
  <p:defaultTextStyle>
    <a:defPPr>
      <a:defRPr lang="en-US"/>
    </a:defPPr>
    <a:lvl1pPr algn="l" rtl="0" fontAlgn="base">
      <a:spcBef>
        <a:spcPct val="0"/>
      </a:spcBef>
      <a:spcAft>
        <a:spcPct val="0"/>
      </a:spcAft>
      <a:defRPr sz="4800" b="1" kern="1200">
        <a:solidFill>
          <a:srgbClr val="1A3468"/>
        </a:solidFill>
        <a:latin typeface="Calibri" pitchFamily="34" charset="0"/>
        <a:ea typeface="+mn-ea"/>
        <a:cs typeface="Arial" charset="0"/>
      </a:defRPr>
    </a:lvl1pPr>
    <a:lvl2pPr marL="457200" algn="l" rtl="0" fontAlgn="base">
      <a:spcBef>
        <a:spcPct val="0"/>
      </a:spcBef>
      <a:spcAft>
        <a:spcPct val="0"/>
      </a:spcAft>
      <a:defRPr sz="4800" b="1" kern="1200">
        <a:solidFill>
          <a:srgbClr val="1A3468"/>
        </a:solidFill>
        <a:latin typeface="Calibri" pitchFamily="34" charset="0"/>
        <a:ea typeface="+mn-ea"/>
        <a:cs typeface="Arial" charset="0"/>
      </a:defRPr>
    </a:lvl2pPr>
    <a:lvl3pPr marL="914400" algn="l" rtl="0" fontAlgn="base">
      <a:spcBef>
        <a:spcPct val="0"/>
      </a:spcBef>
      <a:spcAft>
        <a:spcPct val="0"/>
      </a:spcAft>
      <a:defRPr sz="4800" b="1" kern="1200">
        <a:solidFill>
          <a:srgbClr val="1A3468"/>
        </a:solidFill>
        <a:latin typeface="Calibri" pitchFamily="34" charset="0"/>
        <a:ea typeface="+mn-ea"/>
        <a:cs typeface="Arial" charset="0"/>
      </a:defRPr>
    </a:lvl3pPr>
    <a:lvl4pPr marL="1371600" algn="l" rtl="0" fontAlgn="base">
      <a:spcBef>
        <a:spcPct val="0"/>
      </a:spcBef>
      <a:spcAft>
        <a:spcPct val="0"/>
      </a:spcAft>
      <a:defRPr sz="4800" b="1" kern="1200">
        <a:solidFill>
          <a:srgbClr val="1A3468"/>
        </a:solidFill>
        <a:latin typeface="Calibri" pitchFamily="34" charset="0"/>
        <a:ea typeface="+mn-ea"/>
        <a:cs typeface="Arial" charset="0"/>
      </a:defRPr>
    </a:lvl4pPr>
    <a:lvl5pPr marL="1828800" algn="l" rtl="0" fontAlgn="base">
      <a:spcBef>
        <a:spcPct val="0"/>
      </a:spcBef>
      <a:spcAft>
        <a:spcPct val="0"/>
      </a:spcAft>
      <a:defRPr sz="4800" b="1" kern="1200">
        <a:solidFill>
          <a:srgbClr val="1A3468"/>
        </a:solidFill>
        <a:latin typeface="Calibri" pitchFamily="34" charset="0"/>
        <a:ea typeface="+mn-ea"/>
        <a:cs typeface="Arial" charset="0"/>
      </a:defRPr>
    </a:lvl5pPr>
    <a:lvl6pPr marL="2286000" algn="l" defTabSz="914400" rtl="0" eaLnBrk="1" latinLnBrk="0" hangingPunct="1">
      <a:defRPr sz="4800" b="1" kern="1200">
        <a:solidFill>
          <a:srgbClr val="1A3468"/>
        </a:solidFill>
        <a:latin typeface="Calibri" pitchFamily="34" charset="0"/>
        <a:ea typeface="+mn-ea"/>
        <a:cs typeface="Arial" charset="0"/>
      </a:defRPr>
    </a:lvl6pPr>
    <a:lvl7pPr marL="2743200" algn="l" defTabSz="914400" rtl="0" eaLnBrk="1" latinLnBrk="0" hangingPunct="1">
      <a:defRPr sz="4800" b="1" kern="1200">
        <a:solidFill>
          <a:srgbClr val="1A3468"/>
        </a:solidFill>
        <a:latin typeface="Calibri" pitchFamily="34" charset="0"/>
        <a:ea typeface="+mn-ea"/>
        <a:cs typeface="Arial" charset="0"/>
      </a:defRPr>
    </a:lvl7pPr>
    <a:lvl8pPr marL="3200400" algn="l" defTabSz="914400" rtl="0" eaLnBrk="1" latinLnBrk="0" hangingPunct="1">
      <a:defRPr sz="4800" b="1" kern="1200">
        <a:solidFill>
          <a:srgbClr val="1A3468"/>
        </a:solidFill>
        <a:latin typeface="Calibri" pitchFamily="34" charset="0"/>
        <a:ea typeface="+mn-ea"/>
        <a:cs typeface="Arial" charset="0"/>
      </a:defRPr>
    </a:lvl8pPr>
    <a:lvl9pPr marL="3657600" algn="l" defTabSz="914400" rtl="0" eaLnBrk="1" latinLnBrk="0" hangingPunct="1">
      <a:defRPr sz="4800" b="1" kern="1200">
        <a:solidFill>
          <a:srgbClr val="1A3468"/>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468"/>
    <a:srgbClr val="002346"/>
    <a:srgbClr val="FF3300"/>
    <a:srgbClr val="C4C2D6"/>
    <a:srgbClr val="FFFFCC"/>
    <a:srgbClr val="3A64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50424" autoAdjust="0"/>
  </p:normalViewPr>
  <p:slideViewPr>
    <p:cSldViewPr>
      <p:cViewPr varScale="1">
        <p:scale>
          <a:sx n="57" d="100"/>
          <a:sy n="57" d="100"/>
        </p:scale>
        <p:origin x="31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88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1" y="0"/>
            <a:ext cx="2972421" cy="457989"/>
          </a:xfrm>
          <a:prstGeom prst="rect">
            <a:avLst/>
          </a:prstGeom>
          <a:noFill/>
          <a:ln w="9525">
            <a:noFill/>
            <a:miter lim="800000"/>
            <a:headEnd/>
            <a:tailEnd/>
          </a:ln>
          <a:effectLst/>
        </p:spPr>
        <p:txBody>
          <a:bodyPr vert="horz" wrap="square" lIns="91481" tIns="45741" rIns="91481" bIns="45741" numCol="1" anchor="t" anchorCtr="0" compatLnSpc="1">
            <a:prstTxWarp prst="textNoShape">
              <a:avLst/>
            </a:prstTxWarp>
          </a:bodyPr>
          <a:lstStyle>
            <a:lvl1pPr algn="l" defTabSz="914903">
              <a:defRPr sz="1200" b="0">
                <a:solidFill>
                  <a:schemeClr val="tx1"/>
                </a:solidFill>
                <a:effectLst/>
                <a:latin typeface="Times New Roman" pitchFamily="18" charset="0"/>
                <a:cs typeface="+mn-cs"/>
              </a:defRPr>
            </a:lvl1pPr>
          </a:lstStyle>
          <a:p>
            <a:pPr>
              <a:defRPr/>
            </a:pPr>
            <a:endParaRPr lang="en-US" dirty="0"/>
          </a:p>
        </p:txBody>
      </p:sp>
      <p:sp>
        <p:nvSpPr>
          <p:cNvPr id="64515" name="Rectangle 3"/>
          <p:cNvSpPr>
            <a:spLocks noGrp="1" noChangeArrowheads="1"/>
          </p:cNvSpPr>
          <p:nvPr>
            <p:ph type="dt" sz="quarter" idx="1"/>
          </p:nvPr>
        </p:nvSpPr>
        <p:spPr bwMode="auto">
          <a:xfrm>
            <a:off x="3885579" y="0"/>
            <a:ext cx="2972421" cy="457989"/>
          </a:xfrm>
          <a:prstGeom prst="rect">
            <a:avLst/>
          </a:prstGeom>
          <a:noFill/>
          <a:ln w="9525">
            <a:noFill/>
            <a:miter lim="800000"/>
            <a:headEnd/>
            <a:tailEnd/>
          </a:ln>
          <a:effectLst/>
        </p:spPr>
        <p:txBody>
          <a:bodyPr vert="horz" wrap="square" lIns="91481" tIns="45741" rIns="91481" bIns="45741" numCol="1" anchor="t" anchorCtr="0" compatLnSpc="1">
            <a:prstTxWarp prst="textNoShape">
              <a:avLst/>
            </a:prstTxWarp>
          </a:bodyPr>
          <a:lstStyle>
            <a:lvl1pPr algn="r" defTabSz="914903">
              <a:defRPr sz="1200" b="0">
                <a:solidFill>
                  <a:schemeClr val="tx1"/>
                </a:solidFill>
                <a:effectLst/>
                <a:latin typeface="Times New Roman" pitchFamily="18" charset="0"/>
                <a:cs typeface="+mn-cs"/>
              </a:defRPr>
            </a:lvl1pPr>
          </a:lstStyle>
          <a:p>
            <a:pPr>
              <a:defRPr/>
            </a:pPr>
            <a:endParaRPr lang="en-US" dirty="0"/>
          </a:p>
        </p:txBody>
      </p:sp>
      <p:sp>
        <p:nvSpPr>
          <p:cNvPr id="64516" name="Rectangle 4"/>
          <p:cNvSpPr>
            <a:spLocks noGrp="1" noChangeArrowheads="1"/>
          </p:cNvSpPr>
          <p:nvPr>
            <p:ph type="ftr" sz="quarter" idx="2"/>
          </p:nvPr>
        </p:nvSpPr>
        <p:spPr bwMode="auto">
          <a:xfrm>
            <a:off x="1" y="8695537"/>
            <a:ext cx="2972421" cy="457988"/>
          </a:xfrm>
          <a:prstGeom prst="rect">
            <a:avLst/>
          </a:prstGeom>
          <a:noFill/>
          <a:ln w="9525">
            <a:noFill/>
            <a:miter lim="800000"/>
            <a:headEnd/>
            <a:tailEnd/>
          </a:ln>
          <a:effectLst/>
        </p:spPr>
        <p:txBody>
          <a:bodyPr vert="horz" wrap="square" lIns="91481" tIns="45741" rIns="91481" bIns="45741" numCol="1" anchor="b" anchorCtr="0" compatLnSpc="1">
            <a:prstTxWarp prst="textNoShape">
              <a:avLst/>
            </a:prstTxWarp>
          </a:bodyPr>
          <a:lstStyle>
            <a:lvl1pPr algn="l" defTabSz="914903">
              <a:defRPr sz="1200" b="0">
                <a:solidFill>
                  <a:schemeClr val="tx1"/>
                </a:solidFill>
                <a:effectLst/>
                <a:latin typeface="Times New Roman" pitchFamily="18" charset="0"/>
                <a:cs typeface="+mn-cs"/>
              </a:defRPr>
            </a:lvl1pPr>
          </a:lstStyle>
          <a:p>
            <a:pPr>
              <a:defRPr/>
            </a:pPr>
            <a:endParaRPr lang="en-US" dirty="0"/>
          </a:p>
        </p:txBody>
      </p:sp>
      <p:sp>
        <p:nvSpPr>
          <p:cNvPr id="64517" name="Rectangle 5"/>
          <p:cNvSpPr>
            <a:spLocks noGrp="1" noChangeArrowheads="1"/>
          </p:cNvSpPr>
          <p:nvPr>
            <p:ph type="sldNum" sz="quarter" idx="3"/>
          </p:nvPr>
        </p:nvSpPr>
        <p:spPr bwMode="auto">
          <a:xfrm>
            <a:off x="3885579" y="8695537"/>
            <a:ext cx="2972421" cy="457988"/>
          </a:xfrm>
          <a:prstGeom prst="rect">
            <a:avLst/>
          </a:prstGeom>
          <a:noFill/>
          <a:ln w="9525">
            <a:noFill/>
            <a:miter lim="800000"/>
            <a:headEnd/>
            <a:tailEnd/>
          </a:ln>
          <a:effectLst/>
        </p:spPr>
        <p:txBody>
          <a:bodyPr vert="horz" wrap="square" lIns="91481" tIns="45741" rIns="91481" bIns="45741" numCol="1" anchor="b" anchorCtr="0" compatLnSpc="1">
            <a:prstTxWarp prst="textNoShape">
              <a:avLst/>
            </a:prstTxWarp>
          </a:bodyPr>
          <a:lstStyle>
            <a:lvl1pPr algn="r" defTabSz="914903">
              <a:defRPr sz="1200" b="0">
                <a:solidFill>
                  <a:schemeClr val="tx1"/>
                </a:solidFill>
                <a:effectLst/>
                <a:latin typeface="Times New Roman" pitchFamily="18" charset="0"/>
                <a:cs typeface="+mn-cs"/>
              </a:defRPr>
            </a:lvl1pPr>
          </a:lstStyle>
          <a:p>
            <a:pPr>
              <a:defRPr/>
            </a:pPr>
            <a:fld id="{4C1F0ED5-B661-4464-9BB8-3E8F46255358}" type="slidenum">
              <a:rPr lang="en-US"/>
              <a:pPr>
                <a:defRPr/>
              </a:pPr>
              <a:t>‹#›</a:t>
            </a:fld>
            <a:endParaRPr lang="en-US" dirty="0"/>
          </a:p>
        </p:txBody>
      </p:sp>
    </p:spTree>
    <p:extLst>
      <p:ext uri="{BB962C8B-B14F-4D97-AF65-F5344CB8AC3E}">
        <p14:creationId xmlns:p14="http://schemas.microsoft.com/office/powerpoint/2010/main" val="2651735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0"/>
            <a:ext cx="2972421" cy="457989"/>
          </a:xfrm>
          <a:prstGeom prst="rect">
            <a:avLst/>
          </a:prstGeom>
          <a:noFill/>
          <a:ln w="9525">
            <a:noFill/>
            <a:miter lim="800000"/>
            <a:headEnd/>
            <a:tailEnd/>
          </a:ln>
          <a:effectLst/>
        </p:spPr>
        <p:txBody>
          <a:bodyPr vert="horz" wrap="square" lIns="91481" tIns="45741" rIns="91481" bIns="45741" numCol="1" anchor="t" anchorCtr="0" compatLnSpc="1">
            <a:prstTxWarp prst="textNoShape">
              <a:avLst/>
            </a:prstTxWarp>
          </a:bodyPr>
          <a:lstStyle>
            <a:lvl1pPr algn="l" defTabSz="914903">
              <a:defRPr sz="1200" b="0">
                <a:solidFill>
                  <a:schemeClr val="tx1"/>
                </a:solidFill>
                <a:effectLst/>
                <a:latin typeface="Times New Roman" pitchFamily="18" charset="0"/>
                <a:cs typeface="+mn-cs"/>
              </a:defRPr>
            </a:lvl1pPr>
          </a:lstStyle>
          <a:p>
            <a:pPr>
              <a:defRPr/>
            </a:pPr>
            <a:endParaRPr lang="en-US" dirty="0"/>
          </a:p>
        </p:txBody>
      </p:sp>
      <p:sp>
        <p:nvSpPr>
          <p:cNvPr id="43011" name="Rectangle 3"/>
          <p:cNvSpPr>
            <a:spLocks noGrp="1" noChangeArrowheads="1"/>
          </p:cNvSpPr>
          <p:nvPr>
            <p:ph type="dt" idx="1"/>
          </p:nvPr>
        </p:nvSpPr>
        <p:spPr bwMode="auto">
          <a:xfrm>
            <a:off x="3885579" y="0"/>
            <a:ext cx="2972421" cy="457989"/>
          </a:xfrm>
          <a:prstGeom prst="rect">
            <a:avLst/>
          </a:prstGeom>
          <a:noFill/>
          <a:ln w="9525">
            <a:noFill/>
            <a:miter lim="800000"/>
            <a:headEnd/>
            <a:tailEnd/>
          </a:ln>
          <a:effectLst/>
        </p:spPr>
        <p:txBody>
          <a:bodyPr vert="horz" wrap="square" lIns="91481" tIns="45741" rIns="91481" bIns="45741" numCol="1" anchor="t" anchorCtr="0" compatLnSpc="1">
            <a:prstTxWarp prst="textNoShape">
              <a:avLst/>
            </a:prstTxWarp>
          </a:bodyPr>
          <a:lstStyle>
            <a:lvl1pPr algn="r" defTabSz="914903">
              <a:defRPr sz="1200" b="0">
                <a:solidFill>
                  <a:schemeClr val="tx1"/>
                </a:solidFill>
                <a:effectLst/>
                <a:latin typeface="Times New Roman" pitchFamily="18"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39825" y="685800"/>
            <a:ext cx="4578350" cy="3433763"/>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14711" y="4348550"/>
            <a:ext cx="5028579" cy="4118774"/>
          </a:xfrm>
          <a:prstGeom prst="rect">
            <a:avLst/>
          </a:prstGeom>
          <a:noFill/>
          <a:ln w="9525">
            <a:noFill/>
            <a:miter lim="800000"/>
            <a:headEnd/>
            <a:tailEnd/>
          </a:ln>
          <a:effectLst/>
        </p:spPr>
        <p:txBody>
          <a:bodyPr vert="horz" wrap="square" lIns="91481" tIns="45741" rIns="91481" bIns="4574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1" y="8695537"/>
            <a:ext cx="2972421" cy="457988"/>
          </a:xfrm>
          <a:prstGeom prst="rect">
            <a:avLst/>
          </a:prstGeom>
          <a:noFill/>
          <a:ln w="9525">
            <a:noFill/>
            <a:miter lim="800000"/>
            <a:headEnd/>
            <a:tailEnd/>
          </a:ln>
          <a:effectLst/>
        </p:spPr>
        <p:txBody>
          <a:bodyPr vert="horz" wrap="square" lIns="91481" tIns="45741" rIns="91481" bIns="45741" numCol="1" anchor="b" anchorCtr="0" compatLnSpc="1">
            <a:prstTxWarp prst="textNoShape">
              <a:avLst/>
            </a:prstTxWarp>
          </a:bodyPr>
          <a:lstStyle>
            <a:lvl1pPr algn="l" defTabSz="914903">
              <a:defRPr sz="1200" b="0">
                <a:solidFill>
                  <a:schemeClr val="tx1"/>
                </a:solidFill>
                <a:effectLst/>
                <a:latin typeface="Times New Roman" pitchFamily="18" charset="0"/>
                <a:cs typeface="+mn-cs"/>
              </a:defRPr>
            </a:lvl1pPr>
          </a:lstStyle>
          <a:p>
            <a:pPr>
              <a:defRPr/>
            </a:pPr>
            <a:endParaRPr lang="en-US" dirty="0"/>
          </a:p>
        </p:txBody>
      </p:sp>
      <p:sp>
        <p:nvSpPr>
          <p:cNvPr id="43015" name="Rectangle 7"/>
          <p:cNvSpPr>
            <a:spLocks noGrp="1" noChangeArrowheads="1"/>
          </p:cNvSpPr>
          <p:nvPr>
            <p:ph type="sldNum" sz="quarter" idx="5"/>
          </p:nvPr>
        </p:nvSpPr>
        <p:spPr bwMode="auto">
          <a:xfrm>
            <a:off x="3885579" y="8695537"/>
            <a:ext cx="2972421" cy="457988"/>
          </a:xfrm>
          <a:prstGeom prst="rect">
            <a:avLst/>
          </a:prstGeom>
          <a:noFill/>
          <a:ln w="9525">
            <a:noFill/>
            <a:miter lim="800000"/>
            <a:headEnd/>
            <a:tailEnd/>
          </a:ln>
          <a:effectLst/>
        </p:spPr>
        <p:txBody>
          <a:bodyPr vert="horz" wrap="square" lIns="91481" tIns="45741" rIns="91481" bIns="45741" numCol="1" anchor="b" anchorCtr="0" compatLnSpc="1">
            <a:prstTxWarp prst="textNoShape">
              <a:avLst/>
            </a:prstTxWarp>
          </a:bodyPr>
          <a:lstStyle>
            <a:lvl1pPr algn="r" defTabSz="914903">
              <a:defRPr sz="1200" b="0">
                <a:solidFill>
                  <a:schemeClr val="tx1"/>
                </a:solidFill>
                <a:effectLst/>
                <a:latin typeface="Times New Roman" pitchFamily="18" charset="0"/>
                <a:cs typeface="+mn-cs"/>
              </a:defRPr>
            </a:lvl1pPr>
          </a:lstStyle>
          <a:p>
            <a:pPr>
              <a:defRPr/>
            </a:pPr>
            <a:fld id="{2B7E548F-B3F2-4F6D-8872-A2100C0F3BBD}" type="slidenum">
              <a:rPr lang="en-US"/>
              <a:pPr>
                <a:defRPr/>
              </a:pPr>
              <a:t>‹#›</a:t>
            </a:fld>
            <a:endParaRPr lang="en-US" dirty="0"/>
          </a:p>
        </p:txBody>
      </p:sp>
    </p:spTree>
    <p:extLst>
      <p:ext uri="{BB962C8B-B14F-4D97-AF65-F5344CB8AC3E}">
        <p14:creationId xmlns:p14="http://schemas.microsoft.com/office/powerpoint/2010/main" val="2661614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dc.gov/flu/about/disease/2014-15.htm#table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cdc.gov/flu/about/disease/2014-15.htm#referenc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B2EAD6FB-BF11-4E19-8B92-B9D50FE32DFF}" type="slidenum">
              <a:rPr lang="en-US" smtClean="0">
                <a:cs typeface="Arial" charset="0"/>
              </a:rPr>
              <a:pPr/>
              <a:t>1</a:t>
            </a:fld>
            <a:endParaRPr lang="en-US" dirty="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dirty="0"/>
              <a:t>The presenter will introduce him/herself and welcome all staff </a:t>
            </a:r>
          </a:p>
          <a:p>
            <a:pPr eaLnBrk="1" hangingPunct="1"/>
            <a:r>
              <a:rPr lang="en-US" dirty="0"/>
              <a:t>Also thank them for their dedication to hospital</a:t>
            </a:r>
            <a:r>
              <a:rPr lang="en-US" baseline="0" dirty="0"/>
              <a:t> clients </a:t>
            </a:r>
            <a:r>
              <a:rPr lang="en-US" dirty="0"/>
              <a:t>and each other for participating in the learning session</a:t>
            </a:r>
          </a:p>
          <a:p>
            <a:pPr eaLnBrk="1" hangingPunct="1"/>
            <a:endParaRPr lang="en-US" dirty="0"/>
          </a:p>
          <a:p>
            <a:pPr eaLnBrk="1" hangingPunct="1"/>
            <a:r>
              <a:rPr lang="en-US" b="1" dirty="0"/>
              <a:t>Please Note**</a:t>
            </a:r>
            <a:r>
              <a:rPr lang="en-US" dirty="0"/>
              <a:t> Critical</a:t>
            </a:r>
            <a:r>
              <a:rPr lang="en-US" baseline="0" dirty="0"/>
              <a:t> Access Hospital (CAH) </a:t>
            </a:r>
            <a:r>
              <a:rPr lang="en-US" dirty="0"/>
              <a:t>populations are at </a:t>
            </a:r>
            <a:r>
              <a:rPr lang="en-US" b="1" u="sng" dirty="0"/>
              <a:t>increased risk of severe complications and death from influenza</a:t>
            </a:r>
            <a:r>
              <a:rPr lang="en-US" dirty="0"/>
              <a:t>, One of the best ways to protect them is to </a:t>
            </a:r>
            <a:r>
              <a:rPr lang="en-US" b="1" u="sng" dirty="0"/>
              <a:t>limit their exposure to potentially infected people, including all</a:t>
            </a:r>
            <a:r>
              <a:rPr lang="en-US" b="1" u="sng" baseline="0" dirty="0"/>
              <a:t> </a:t>
            </a:r>
            <a:r>
              <a:rPr lang="en-US" b="1" u="sng" dirty="0"/>
              <a:t>staff, volunteers, and</a:t>
            </a:r>
            <a:r>
              <a:rPr lang="en-US" b="1" u="sng" baseline="0" dirty="0"/>
              <a:t> contract workers</a:t>
            </a:r>
            <a:r>
              <a:rPr lang="en-US" b="1" i="1" dirty="0"/>
              <a:t>.</a:t>
            </a:r>
          </a:p>
          <a:p>
            <a:pPr eaLnBrk="1" hangingPunct="1"/>
            <a:endParaRPr lang="en-US" b="1" i="1" dirty="0"/>
          </a:p>
        </p:txBody>
      </p:sp>
    </p:spTree>
    <p:extLst>
      <p:ext uri="{BB962C8B-B14F-4D97-AF65-F5344CB8AC3E}">
        <p14:creationId xmlns:p14="http://schemas.microsoft.com/office/powerpoint/2010/main" val="282557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r>
              <a:rPr lang="en-US" dirty="0"/>
              <a:t>There are many reasons why people do not get immunized and also a variety of misconceptions about the vaccine and I am here to address them today.</a:t>
            </a:r>
          </a:p>
          <a:p>
            <a:pPr eaLnBrk="1" hangingPunct="1"/>
            <a:r>
              <a:rPr lang="en-US" b="1" dirty="0"/>
              <a:t>1.</a:t>
            </a:r>
            <a:r>
              <a:rPr lang="en-US" dirty="0"/>
              <a:t> If you have never gotten the flu, it does not mean that you will not get it this year.</a:t>
            </a:r>
          </a:p>
          <a:p>
            <a:pPr eaLnBrk="1" hangingPunct="1"/>
            <a:r>
              <a:rPr lang="en-US" b="1" dirty="0"/>
              <a:t>2.</a:t>
            </a:r>
            <a:r>
              <a:rPr lang="en-US" dirty="0"/>
              <a:t> The needle used is very fine and takes a short time to administer.  Remembering the benefits of receiving the vaccine: protecting yourself, </a:t>
            </a:r>
            <a:r>
              <a:rPr lang="en-US" b="1" u="sng" dirty="0"/>
              <a:t>your loved one who is</a:t>
            </a:r>
            <a:r>
              <a:rPr lang="en-US" b="1" u="sng" baseline="0" dirty="0"/>
              <a:t> being cared for</a:t>
            </a:r>
            <a:r>
              <a:rPr lang="en-US" b="1" u="sng" dirty="0"/>
              <a:t> here, other</a:t>
            </a:r>
            <a:r>
              <a:rPr lang="en-US" b="1" u="sng" baseline="0" dirty="0"/>
              <a:t> clients and workers,</a:t>
            </a:r>
            <a:r>
              <a:rPr lang="en-US" b="1" u="sng" dirty="0"/>
              <a:t> and your own family members,</a:t>
            </a:r>
            <a:r>
              <a:rPr lang="en-US" dirty="0"/>
              <a:t> helps to ease the fear.</a:t>
            </a:r>
          </a:p>
          <a:p>
            <a:pPr eaLnBrk="1" hangingPunct="1"/>
            <a:r>
              <a:rPr lang="en-US" b="1" dirty="0"/>
              <a:t>3.</a:t>
            </a:r>
            <a:r>
              <a:rPr lang="en-US" dirty="0"/>
              <a:t> If you received the vaccine last year it does not guarantee that you will not get the flu this year.  Each year, a new vaccine with new strains is developed and that is why it is important to receive the vaccine yearly.</a:t>
            </a:r>
          </a:p>
          <a:p>
            <a:pPr eaLnBrk="1" hangingPunct="1"/>
            <a:r>
              <a:rPr lang="en-US" b="1" dirty="0"/>
              <a:t>4. </a:t>
            </a:r>
            <a:r>
              <a:rPr lang="en-US" dirty="0"/>
              <a:t>You may feel some slight effects of the vaccine, but studies have shown that it reduces the chances of you contracting influenza.</a:t>
            </a:r>
          </a:p>
        </p:txBody>
      </p:sp>
      <p:sp>
        <p:nvSpPr>
          <p:cNvPr id="23556"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E2C6D1C-3347-4520-B688-0FE88986733F}" type="slidenum">
              <a:rPr lang="en-US" sz="1200" smtClean="0">
                <a:solidFill>
                  <a:srgbClr val="000000"/>
                </a:solidFill>
              </a:rPr>
              <a:pPr/>
              <a:t>10</a:t>
            </a:fld>
            <a:endParaRPr lang="en-US" sz="1200">
              <a:solidFill>
                <a:srgbClr val="000000"/>
              </a:solidFill>
            </a:endParaRPr>
          </a:p>
        </p:txBody>
      </p:sp>
    </p:spTree>
    <p:extLst>
      <p:ext uri="{BB962C8B-B14F-4D97-AF65-F5344CB8AC3E}">
        <p14:creationId xmlns:p14="http://schemas.microsoft.com/office/powerpoint/2010/main" val="2374067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41927CBC-20AD-49AE-8D89-ACCB35BC2FC3}" type="slidenum">
              <a:rPr lang="en-US" smtClean="0">
                <a:cs typeface="Arial" charset="0"/>
              </a:rPr>
              <a:pPr/>
              <a:t>11</a:t>
            </a:fld>
            <a:endParaRPr lang="en-US" dirty="0">
              <a:cs typeface="Arial"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dirty="0"/>
              <a:t>We can not emphasize </a:t>
            </a:r>
            <a:r>
              <a:rPr lang="en-US" b="1" u="sng" dirty="0"/>
              <a:t>enough</a:t>
            </a:r>
            <a:r>
              <a:rPr lang="en-US" dirty="0"/>
              <a:t> the importance of receiving the influenza vaccine to protect you, your family, and the clients</a:t>
            </a:r>
            <a:r>
              <a:rPr lang="en-US" baseline="0" dirty="0"/>
              <a:t> </a:t>
            </a:r>
            <a:r>
              <a:rPr lang="en-US" b="1" u="sng" dirty="0"/>
              <a:t>in your facility</a:t>
            </a:r>
            <a:r>
              <a:rPr lang="en-US" dirty="0"/>
              <a:t>.</a:t>
            </a:r>
          </a:p>
          <a:p>
            <a:pPr eaLnBrk="1" hangingPunct="1"/>
            <a:r>
              <a:rPr lang="en-US" dirty="0"/>
              <a:t>As staff, we are a major carrier of the virus that can infect our clients.</a:t>
            </a:r>
          </a:p>
          <a:p>
            <a:pPr eaLnBrk="1" hangingPunct="1"/>
            <a:endParaRPr lang="en-US" dirty="0"/>
          </a:p>
          <a:p>
            <a:pPr eaLnBrk="1" hangingPunct="1"/>
            <a:r>
              <a:rPr lang="en-US" dirty="0"/>
              <a:t>Along with the vaccine please remember that the flu is spread by:</a:t>
            </a:r>
          </a:p>
          <a:p>
            <a:pPr eaLnBrk="1" hangingPunct="1">
              <a:buFontTx/>
              <a:buChar char="•"/>
            </a:pPr>
            <a:r>
              <a:rPr lang="en-US" dirty="0">
                <a:latin typeface="Batang" pitchFamily="18" charset="-127"/>
              </a:rPr>
              <a:t>Coughing or sneezing</a:t>
            </a:r>
          </a:p>
          <a:p>
            <a:pPr eaLnBrk="1" hangingPunct="1">
              <a:buFontTx/>
              <a:buChar char="•"/>
            </a:pPr>
            <a:r>
              <a:rPr lang="en-US" dirty="0">
                <a:latin typeface="Batang" pitchFamily="18" charset="-127"/>
              </a:rPr>
              <a:t>Unclean hands</a:t>
            </a:r>
            <a:r>
              <a:rPr lang="en-US" dirty="0">
                <a:solidFill>
                  <a:srgbClr val="999999"/>
                </a:solidFill>
                <a:latin typeface="Batang" pitchFamily="18" charset="-127"/>
              </a:rPr>
              <a:t> </a:t>
            </a:r>
          </a:p>
          <a:p>
            <a:pPr eaLnBrk="1" hangingPunct="1"/>
            <a:endParaRPr lang="en-US" dirty="0">
              <a:solidFill>
                <a:srgbClr val="999999"/>
              </a:solidFill>
              <a:latin typeface="Batang" pitchFamily="18" charset="-127"/>
            </a:endParaRPr>
          </a:p>
          <a:p>
            <a:pPr eaLnBrk="1" hangingPunct="1"/>
            <a:r>
              <a:rPr lang="en-US" dirty="0"/>
              <a:t>To help stop the spread of germs, </a:t>
            </a:r>
          </a:p>
          <a:p>
            <a:pPr eaLnBrk="1" hangingPunct="1">
              <a:buFontTx/>
              <a:buChar char="•"/>
            </a:pPr>
            <a:r>
              <a:rPr lang="en-US" dirty="0"/>
              <a:t>Cover your mouth and nose with a tissue when you cough or sneeze.</a:t>
            </a:r>
          </a:p>
          <a:p>
            <a:pPr eaLnBrk="1" hangingPunct="1">
              <a:buFontTx/>
              <a:buChar char="•"/>
            </a:pPr>
            <a:r>
              <a:rPr lang="en-US" b="1" u="sng" dirty="0">
                <a:latin typeface="Batang" pitchFamily="18" charset="-127"/>
              </a:rPr>
              <a:t>Wash your hands frequently</a:t>
            </a:r>
            <a:r>
              <a:rPr lang="en-US" dirty="0">
                <a:latin typeface="Batang" pitchFamily="18" charset="-127"/>
              </a:rPr>
              <a:t>, especially after contact with clients</a:t>
            </a:r>
            <a:r>
              <a:rPr lang="en-US" baseline="0" dirty="0">
                <a:latin typeface="Batang" pitchFamily="18" charset="-127"/>
              </a:rPr>
              <a:t> </a:t>
            </a:r>
            <a:r>
              <a:rPr lang="en-US" dirty="0">
                <a:latin typeface="Batang" pitchFamily="18" charset="-127"/>
              </a:rPr>
              <a:t>who have contracted the flu. </a:t>
            </a:r>
            <a:endParaRPr lang="en-US" dirty="0"/>
          </a:p>
          <a:p>
            <a:pPr eaLnBrk="1" hangingPunct="1">
              <a:buFontTx/>
              <a:buChar char="•"/>
            </a:pPr>
            <a:r>
              <a:rPr lang="en-US" dirty="0"/>
              <a:t>If you do not have a tissue, cough or sneeze into your upper sleeve, not your hands. </a:t>
            </a:r>
          </a:p>
          <a:p>
            <a:pPr eaLnBrk="1" hangingPunct="1">
              <a:buFontTx/>
              <a:buChar char="•"/>
            </a:pPr>
            <a:r>
              <a:rPr lang="en-US" dirty="0"/>
              <a:t>Put your used tissue in the waste basket. </a:t>
            </a:r>
          </a:p>
          <a:p>
            <a:pPr eaLnBrk="1" hangingPunct="1">
              <a:buFontTx/>
              <a:buChar char="•"/>
            </a:pPr>
            <a:endParaRPr lang="en-US" dirty="0"/>
          </a:p>
          <a:p>
            <a:pPr eaLnBrk="1" hangingPunct="1"/>
            <a:r>
              <a:rPr lang="en-US" dirty="0"/>
              <a:t>Clean your hands after coughing or sneezing</a:t>
            </a:r>
          </a:p>
          <a:p>
            <a:pPr eaLnBrk="1" hangingPunct="1">
              <a:buFontTx/>
              <a:buChar char="•"/>
            </a:pPr>
            <a:r>
              <a:rPr lang="en-US" dirty="0">
                <a:solidFill>
                  <a:srgbClr val="999999"/>
                </a:solidFill>
              </a:rPr>
              <a:t>Wash with soap and water.</a:t>
            </a:r>
            <a:br>
              <a:rPr lang="en-US" dirty="0">
                <a:solidFill>
                  <a:srgbClr val="999999"/>
                </a:solidFill>
              </a:rPr>
            </a:br>
            <a:r>
              <a:rPr lang="en-US" dirty="0">
                <a:solidFill>
                  <a:srgbClr val="999999"/>
                </a:solidFill>
              </a:rPr>
              <a:t>		or </a:t>
            </a:r>
          </a:p>
          <a:p>
            <a:pPr eaLnBrk="1" hangingPunct="1">
              <a:buFontTx/>
              <a:buChar char="•"/>
            </a:pPr>
            <a:r>
              <a:rPr lang="en-US" dirty="0">
                <a:solidFill>
                  <a:srgbClr val="999999"/>
                </a:solidFill>
              </a:rPr>
              <a:t>Clean with alcohol-based hand cleaner. </a:t>
            </a:r>
          </a:p>
          <a:p>
            <a:pPr eaLnBrk="1" hangingPunct="1"/>
            <a:r>
              <a:rPr lang="en-US" dirty="0"/>
              <a:t>Note: You may be asked to put on a surgical mask to protect others if an outbreak has occurred as to not infect others.</a:t>
            </a:r>
          </a:p>
          <a:p>
            <a:pPr eaLnBrk="1" hangingPunct="1"/>
            <a:endParaRPr lang="en-US" dirty="0"/>
          </a:p>
        </p:txBody>
      </p:sp>
    </p:spTree>
    <p:extLst>
      <p:ext uri="{BB962C8B-B14F-4D97-AF65-F5344CB8AC3E}">
        <p14:creationId xmlns:p14="http://schemas.microsoft.com/office/powerpoint/2010/main" val="510405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66D99683-8C92-4BF1-B81D-EA745D2E0F8D}" type="slidenum">
              <a:rPr lang="en-US" smtClean="0">
                <a:cs typeface="Arial" charset="0"/>
              </a:rPr>
              <a:pPr/>
              <a:t>12</a:t>
            </a:fld>
            <a:endParaRPr lang="en-US" dirty="0">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We can not emphasize </a:t>
            </a:r>
            <a:r>
              <a:rPr lang="en-US" b="1" u="sng" dirty="0"/>
              <a:t>enough</a:t>
            </a:r>
            <a:r>
              <a:rPr lang="en-US" dirty="0"/>
              <a:t> the importance and difference you can make if you receive the vaccine.  Please mark your calendar, we will be vaccinating staff, volunteers</a:t>
            </a:r>
            <a:r>
              <a:rPr lang="en-US" baseline="0" dirty="0"/>
              <a:t> and contract workers</a:t>
            </a:r>
            <a:r>
              <a:rPr lang="en-US" dirty="0"/>
              <a:t> on [Inset date(s) and time(s) here].</a:t>
            </a:r>
          </a:p>
          <a:p>
            <a:pPr eaLnBrk="1" hangingPunct="1"/>
            <a:endParaRPr lang="en-US" dirty="0"/>
          </a:p>
          <a:p>
            <a:pPr eaLnBrk="1" hangingPunct="1"/>
            <a:r>
              <a:rPr lang="en-US" dirty="0"/>
              <a:t>Administrators and directors of nursing should set an example and set the expectation at the start of the campaign.  One effective method is to have leadership be the first to receive the vaccine in front of staff.</a:t>
            </a:r>
          </a:p>
          <a:p>
            <a:pPr eaLnBrk="1" hangingPunct="1"/>
            <a:endParaRPr lang="en-US" dirty="0"/>
          </a:p>
          <a:p>
            <a:pPr eaLnBrk="1" hangingPunct="1"/>
            <a:r>
              <a:rPr lang="en-US" dirty="0"/>
              <a:t>Let’s take the lead in the fight against influenza this year!</a:t>
            </a:r>
          </a:p>
        </p:txBody>
      </p:sp>
    </p:spTree>
    <p:extLst>
      <p:ext uri="{BB962C8B-B14F-4D97-AF65-F5344CB8AC3E}">
        <p14:creationId xmlns:p14="http://schemas.microsoft.com/office/powerpoint/2010/main" val="258901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38A1040B-5C6B-4A2E-BC54-8D07C866E135}" type="slidenum">
              <a:rPr lang="en-US" smtClean="0">
                <a:cs typeface="Arial" charset="0"/>
              </a:rPr>
              <a:pPr/>
              <a:t>2</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spcBef>
                <a:spcPct val="0"/>
              </a:spcBef>
              <a:buFont typeface="Wingdings" pitchFamily="2" charset="2"/>
              <a:buNone/>
            </a:pPr>
            <a:r>
              <a:rPr kumimoji="0" lang="en-US" dirty="0">
                <a:latin typeface="Batang" pitchFamily="18" charset="-127"/>
              </a:rPr>
              <a:t>Influenza is </a:t>
            </a:r>
            <a:r>
              <a:rPr kumimoji="0" lang="en-US" b="0" u="none" dirty="0">
                <a:latin typeface="Batang" pitchFamily="18" charset="-127"/>
              </a:rPr>
              <a:t>often called </a:t>
            </a:r>
            <a:r>
              <a:rPr kumimoji="0" lang="en-US" dirty="0">
                <a:latin typeface="Batang" pitchFamily="18" charset="-127"/>
              </a:rPr>
              <a:t>the flu and is caused by influenza viruses</a:t>
            </a:r>
          </a:p>
          <a:p>
            <a:pPr eaLnBrk="1" hangingPunct="1">
              <a:spcBef>
                <a:spcPct val="0"/>
              </a:spcBef>
              <a:buFont typeface="Wingdings" pitchFamily="2" charset="2"/>
              <a:buNone/>
            </a:pPr>
            <a:endParaRPr kumimoji="0" lang="en-US" dirty="0">
              <a:latin typeface="Batang" pitchFamily="18" charset="-127"/>
            </a:endParaRPr>
          </a:p>
          <a:p>
            <a:pPr eaLnBrk="1" hangingPunct="1">
              <a:spcBef>
                <a:spcPct val="0"/>
              </a:spcBef>
              <a:buFont typeface="Wingdings" pitchFamily="2" charset="2"/>
              <a:buNone/>
            </a:pPr>
            <a:r>
              <a:rPr kumimoji="0" lang="en-US" dirty="0">
                <a:latin typeface="Batang" pitchFamily="18" charset="-127"/>
              </a:rPr>
              <a:t>Flu season is upon us and it is important for you to know that we here at [Insert Critical</a:t>
            </a:r>
            <a:r>
              <a:rPr kumimoji="0" lang="en-US" baseline="0" dirty="0">
                <a:latin typeface="Batang" pitchFamily="18" charset="-127"/>
              </a:rPr>
              <a:t> Access Hospital </a:t>
            </a:r>
            <a:r>
              <a:rPr kumimoji="0" lang="en-US" dirty="0">
                <a:latin typeface="Batang" pitchFamily="18" charset="-127"/>
              </a:rPr>
              <a:t>Name Here] have started our flu campaign</a:t>
            </a:r>
          </a:p>
          <a:p>
            <a:pPr eaLnBrk="1" hangingPunct="1">
              <a:spcBef>
                <a:spcPct val="0"/>
              </a:spcBef>
              <a:buFont typeface="Wingdings" pitchFamily="2" charset="2"/>
              <a:buNone/>
            </a:pPr>
            <a:endParaRPr kumimoji="0" lang="en-US" dirty="0">
              <a:latin typeface="Batang" pitchFamily="18" charset="-127"/>
            </a:endParaRPr>
          </a:p>
          <a:p>
            <a:pPr eaLnBrk="1" hangingPunct="1">
              <a:spcBef>
                <a:spcPct val="0"/>
              </a:spcBef>
              <a:buFont typeface="Wingdings" pitchFamily="2" charset="2"/>
              <a:buNone/>
            </a:pPr>
            <a:r>
              <a:rPr kumimoji="0" lang="en-US" dirty="0">
                <a:latin typeface="Batang" pitchFamily="18" charset="-127"/>
              </a:rPr>
              <a:t>Flu is contagious and symptoms vary </a:t>
            </a:r>
            <a:r>
              <a:rPr kumimoji="0" lang="en-US" b="1" u="sng" dirty="0">
                <a:latin typeface="Batang" pitchFamily="18" charset="-127"/>
              </a:rPr>
              <a:t>but can be severe and potentially life threatening, especially to our clients.</a:t>
            </a:r>
            <a:r>
              <a:rPr kumimoji="0" lang="en-US" dirty="0">
                <a:latin typeface="Batang" pitchFamily="18" charset="-127"/>
              </a:rPr>
              <a:t>  (we’ll talk about the symptoms a little more in a bit)</a:t>
            </a:r>
          </a:p>
        </p:txBody>
      </p:sp>
    </p:spTree>
    <p:extLst>
      <p:ext uri="{BB962C8B-B14F-4D97-AF65-F5344CB8AC3E}">
        <p14:creationId xmlns:p14="http://schemas.microsoft.com/office/powerpoint/2010/main" val="99221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663BEC8C-7A31-467B-A9FF-8E26FCC938A2}" type="slidenum">
              <a:rPr lang="en-US" smtClean="0">
                <a:cs typeface="Arial" charset="0"/>
              </a:rPr>
              <a:pPr/>
              <a:t>3</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a:t>Centers for Disease Control (CDC), </a:t>
            </a:r>
            <a:r>
              <a:rPr lang="en-US" b="1" u="sng" dirty="0"/>
              <a:t>reports that flu is responsible for thousands of deaths every year in this country. Estimates range from 3,000 to as many as 49,000 deaths annually</a:t>
            </a:r>
            <a:r>
              <a:rPr lang="en-US" dirty="0"/>
              <a:t>. CDC also reports an average of 200,000 hospitalizations annually in the US. Of those deaths 90% are among the elderly.</a:t>
            </a:r>
          </a:p>
          <a:p>
            <a:pPr eaLnBrk="1" hangingPunct="1"/>
            <a:endParaRPr lang="en-US" dirty="0"/>
          </a:p>
          <a:p>
            <a:pPr eaLnBrk="1" hangingPunct="1"/>
            <a:r>
              <a:rPr lang="en-US" b="1" u="sng" dirty="0"/>
              <a:t>Silent Carriers:</a:t>
            </a:r>
            <a:r>
              <a:rPr lang="en-US" b="0" u="none" dirty="0"/>
              <a:t>  </a:t>
            </a:r>
            <a:r>
              <a:rPr lang="en-US" dirty="0"/>
              <a:t>Most flu cases are asymptomatic.</a:t>
            </a:r>
            <a:r>
              <a:rPr lang="en-US" baseline="0" dirty="0"/>
              <a:t> Only 23% of people not vaccinated against influenza who had serologic evidence of infection also reported respiratory or flu-like symptoms. "</a:t>
            </a:r>
            <a:r>
              <a:rPr lang="en-US" b="1" u="sng" baseline="0" dirty="0"/>
              <a:t>A large number of well individuals mixing widely in the community might, even if only mildly infectious, make a substantial contribution to onward transmission</a:t>
            </a:r>
            <a:r>
              <a:rPr lang="en-US" baseline="0" dirty="0"/>
              <a:t>. This might have important implications for the effectiveness of case isolation and social distancing measures in reducing overall transmission rates." *</a:t>
            </a:r>
          </a:p>
          <a:p>
            <a:pPr eaLnBrk="1" hangingPunct="1"/>
            <a:endParaRPr lang="en-US" baseline="0" dirty="0"/>
          </a:p>
          <a:p>
            <a:pPr eaLnBrk="1" hangingPunct="1"/>
            <a:r>
              <a:rPr lang="en-US" dirty="0"/>
              <a:t>*Clinical Advisor. March 18, 2014. Most</a:t>
            </a:r>
            <a:r>
              <a:rPr lang="en-US" baseline="0" dirty="0"/>
              <a:t> flu cases asymptomatic.  Available at:  </a:t>
            </a:r>
            <a:r>
              <a:rPr lang="en-US" dirty="0"/>
              <a:t>http://www.clinicaladvisor.com/web-exclusives/most-flu-cases-asymptomatic/article/338605/  .  Accessed 4 March 2016.</a:t>
            </a:r>
          </a:p>
          <a:p>
            <a:pPr eaLnBrk="1" hangingPunct="1"/>
            <a:endParaRPr lang="en-US" dirty="0"/>
          </a:p>
          <a:p>
            <a:pPr eaLnBrk="1" hangingPunct="1"/>
            <a:r>
              <a:rPr lang="en-US" dirty="0"/>
              <a:t>Hayward</a:t>
            </a:r>
            <a:r>
              <a:rPr lang="en-US" baseline="0" dirty="0"/>
              <a:t> AC et al. Lancet Respir Med 2014; doi: 10. 1016/S2213-2600(14)70034-7</a:t>
            </a:r>
          </a:p>
          <a:p>
            <a:pPr eaLnBrk="1" hangingPunct="1"/>
            <a:endParaRPr lang="en-US" baseline="0" dirty="0"/>
          </a:p>
          <a:p>
            <a:pPr eaLnBrk="1" hangingPunct="1"/>
            <a:r>
              <a:rPr lang="en-US" baseline="0" dirty="0"/>
              <a:t>Hornby PW. Lancet Respir Med. 2014; 201: doi: 10. 1016/S2213-2600(14)70053-0</a:t>
            </a:r>
            <a:endParaRPr lang="en-US" dirty="0"/>
          </a:p>
          <a:p>
            <a:pPr eaLnBrk="1" hangingPunct="1"/>
            <a:endParaRPr lang="en-US" dirty="0"/>
          </a:p>
          <a:p>
            <a:pPr eaLnBrk="1" hangingPunct="1"/>
            <a:r>
              <a:rPr lang="en-US" dirty="0"/>
              <a:t>http://www.thelancet.com/journals/lanres/article/PIIS2213-2600%2814%2970034-7/fulltext </a:t>
            </a:r>
          </a:p>
        </p:txBody>
      </p:sp>
    </p:spTree>
    <p:extLst>
      <p:ext uri="{BB962C8B-B14F-4D97-AF65-F5344CB8AC3E}">
        <p14:creationId xmlns:p14="http://schemas.microsoft.com/office/powerpoint/2010/main" val="3221188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eaLnBrk="1" hangingPunct="1"/>
            <a:r>
              <a:rPr lang="en-US" dirty="0">
                <a:effectLst/>
              </a:rPr>
              <a:t>The overall burden of influenza disease estimated across all age groups last season was 40 million flu illnesses, 19 million flu-associated medical visits, and 970,000 flu-associated hospitalizations (</a:t>
            </a:r>
            <a:r>
              <a:rPr lang="en-US" dirty="0">
                <a:effectLst/>
                <a:hlinkClick r:id="rId3"/>
              </a:rPr>
              <a:t>see Table 2</a:t>
            </a:r>
            <a:r>
              <a:rPr lang="en-US" dirty="0">
                <a:effectLst/>
              </a:rPr>
              <a:t>). </a:t>
            </a:r>
          </a:p>
          <a:p>
            <a:pPr eaLnBrk="1" hangingPunct="1"/>
            <a:endParaRPr lang="en-US" dirty="0">
              <a:effectLst/>
            </a:endParaRPr>
          </a:p>
          <a:p>
            <a:pPr eaLnBrk="1" hangingPunct="1"/>
            <a:r>
              <a:rPr lang="en-US" dirty="0">
                <a:effectLst/>
              </a:rPr>
              <a:t>Rates of influenza-associated hospitalizations among people 65 and older were much higher than previous seasons resulting in an estimated 8.3 million illnesses, 4.7 million medical visits and 758,000 flu hospitalizations among people in that age group last season.</a:t>
            </a:r>
            <a:endParaRPr lang="en-US" sz="1200" b="0" i="0" u="none" strike="noStrike" baseline="0" dirty="0">
              <a:solidFill>
                <a:srgbClr val="000000"/>
              </a:solidFill>
              <a:effectLst/>
              <a:latin typeface="Adobe Garamond Pro"/>
            </a:endParaRPr>
          </a:p>
          <a:p>
            <a:pPr eaLnBrk="1" hangingPunct="1"/>
            <a:endParaRPr lang="en-US" sz="1200" b="0" i="0" u="none" strike="noStrike" baseline="0" dirty="0">
              <a:solidFill>
                <a:srgbClr val="000000"/>
              </a:solidFill>
              <a:latin typeface="Adobe Garamond Pro"/>
            </a:endParaRPr>
          </a:p>
          <a:p>
            <a:pPr eaLnBrk="1" hangingPunct="1"/>
            <a:r>
              <a:rPr lang="en-US" dirty="0">
                <a:effectLst/>
              </a:rPr>
              <a:t>Approximately three quarters of the 2014–15 estimated hospitalizations (</a:t>
            </a:r>
            <a:r>
              <a:rPr lang="en-US" dirty="0">
                <a:effectLst/>
                <a:hlinkClick r:id="rId3"/>
              </a:rPr>
              <a:t>Table 2</a:t>
            </a:r>
            <a:r>
              <a:rPr lang="en-US" dirty="0">
                <a:effectLst/>
              </a:rPr>
              <a:t>) occurred among adults aged ≥65 years. In many years &gt;90% of influenza deaths also occur among persons ≥65 years of age (</a:t>
            </a:r>
            <a:r>
              <a:rPr lang="en-US" i="1" dirty="0">
                <a:effectLst/>
                <a:hlinkClick r:id="rId4"/>
              </a:rPr>
              <a:t>5,6</a:t>
            </a:r>
            <a:r>
              <a:rPr lang="en-US" dirty="0">
                <a:effectLst/>
              </a:rPr>
              <a:t>). </a:t>
            </a:r>
          </a:p>
          <a:p>
            <a:pPr eaLnBrk="1" hangingPunct="1"/>
            <a:endParaRPr lang="en-US" sz="1200" b="0" i="0" u="none" strike="noStrike" baseline="0" dirty="0">
              <a:solidFill>
                <a:srgbClr val="000000"/>
              </a:solidFill>
              <a:effectLst/>
              <a:latin typeface="Adobe Garamond Pro"/>
            </a:endParaRPr>
          </a:p>
          <a:p>
            <a:pPr eaLnBrk="1" hangingPunct="1"/>
            <a:r>
              <a:rPr lang="en-US" dirty="0">
                <a:effectLst/>
              </a:rPr>
              <a:t>Nonetheless, persons aged ≥65 years accounted for 87% of all estimated hospitalizations prevented during 2014-2015.</a:t>
            </a:r>
          </a:p>
          <a:p>
            <a:pPr eaLnBrk="1" hangingPunct="1"/>
            <a:endParaRPr lang="en-US" sz="1200" b="0" i="0" u="none" strike="noStrike" baseline="0" dirty="0">
              <a:solidFill>
                <a:srgbClr val="000000"/>
              </a:solidFill>
              <a:effectLst/>
              <a:latin typeface="Adobe Garamond Pro"/>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dobe Garamond Pro"/>
                <a:ea typeface="+mn-ea"/>
                <a:cs typeface="+mn-cs"/>
              </a:rPr>
              <a:t>http://www.cdc.gov/flu/about/disease/2014-15.htm</a:t>
            </a:r>
          </a:p>
          <a:p>
            <a:pPr eaLnBrk="1" hangingPunct="1"/>
            <a:endParaRPr lang="en-US" sz="1200" b="0" i="0" u="none" strike="noStrike" baseline="0" dirty="0">
              <a:solidFill>
                <a:srgbClr val="000000"/>
              </a:solidFill>
              <a:latin typeface="Adobe Garamond Pro"/>
            </a:endParaRPr>
          </a:p>
        </p:txBody>
      </p:sp>
      <p:sp>
        <p:nvSpPr>
          <p:cNvPr id="9220"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4955D4-5C7F-4C8E-B0B1-65460366B11E}" type="slidenum">
              <a:rPr kumimoji="0" 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36111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CD95E71F-E759-436A-A23F-4FD7EF57EB91}" type="slidenum">
              <a:rPr lang="en-US" smtClean="0">
                <a:cs typeface="Arial" charset="0"/>
              </a:rPr>
              <a:pPr/>
              <a:t>5</a:t>
            </a:fld>
            <a:endParaRPr lang="en-US" dirty="0">
              <a:cs typeface="Arial" charset="0"/>
            </a:endParaRPr>
          </a:p>
        </p:txBody>
      </p:sp>
      <p:sp>
        <p:nvSpPr>
          <p:cNvPr id="22530"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pPr eaLnBrk="1" hangingPunct="1"/>
            <a:r>
              <a:rPr lang="en-US" dirty="0">
                <a:latin typeface="Batang" pitchFamily="18" charset="-127"/>
              </a:rPr>
              <a:t>Healthcare personnel are the most important key to reducing and preventing a flu outbreak at </a:t>
            </a:r>
            <a:r>
              <a:rPr lang="en-US" b="1" dirty="0">
                <a:effectLst>
                  <a:outerShdw blurRad="38100" dist="38100" dir="2700000" algn="tl">
                    <a:srgbClr val="C0C0C0"/>
                  </a:outerShdw>
                </a:effectLst>
                <a:latin typeface="Batang" pitchFamily="18" charset="-127"/>
              </a:rPr>
              <a:t>[Insert Critical</a:t>
            </a:r>
            <a:r>
              <a:rPr lang="en-US" b="1" baseline="0" dirty="0">
                <a:effectLst>
                  <a:outerShdw blurRad="38100" dist="38100" dir="2700000" algn="tl">
                    <a:srgbClr val="C0C0C0"/>
                  </a:outerShdw>
                </a:effectLst>
                <a:latin typeface="Batang" pitchFamily="18" charset="-127"/>
              </a:rPr>
              <a:t> Access Hospital </a:t>
            </a:r>
            <a:r>
              <a:rPr lang="en-US" b="1" dirty="0">
                <a:effectLst>
                  <a:outerShdw blurRad="38100" dist="38100" dir="2700000" algn="tl">
                    <a:srgbClr val="C0C0C0"/>
                  </a:outerShdw>
                </a:effectLst>
                <a:latin typeface="Batang" pitchFamily="18" charset="-127"/>
              </a:rPr>
              <a:t>Name Here] </a:t>
            </a:r>
          </a:p>
          <a:p>
            <a:pPr eaLnBrk="1" hangingPunct="1"/>
            <a:r>
              <a:rPr lang="en-US" dirty="0">
                <a:effectLst>
                  <a:outerShdw blurRad="38100" dist="38100" dir="2700000" algn="tl">
                    <a:srgbClr val="C0C0C0"/>
                  </a:outerShdw>
                </a:effectLst>
                <a:latin typeface="Batang" pitchFamily="18" charset="-127"/>
              </a:rPr>
              <a:t>When hospital</a:t>
            </a:r>
            <a:r>
              <a:rPr lang="en-US" baseline="0" dirty="0">
                <a:effectLst>
                  <a:outerShdw blurRad="38100" dist="38100" dir="2700000" algn="tl">
                    <a:srgbClr val="C0C0C0"/>
                  </a:outerShdw>
                </a:effectLst>
                <a:latin typeface="Batang" pitchFamily="18" charset="-127"/>
              </a:rPr>
              <a:t> clients </a:t>
            </a:r>
            <a:r>
              <a:rPr lang="en-US" dirty="0">
                <a:effectLst>
                  <a:outerShdw blurRad="38100" dist="38100" dir="2700000" algn="tl">
                    <a:srgbClr val="C0C0C0"/>
                  </a:outerShdw>
                </a:effectLst>
                <a:latin typeface="Batang" pitchFamily="18" charset="-127"/>
              </a:rPr>
              <a:t>contract influenza, odds are they were infected by staff or by a visitor, as they are the captive audience. </a:t>
            </a:r>
          </a:p>
          <a:p>
            <a:pPr eaLnBrk="1" hangingPunct="1"/>
            <a:endParaRPr lang="en-US" dirty="0">
              <a:effectLst>
                <a:outerShdw blurRad="38100" dist="38100" dir="2700000" algn="tl">
                  <a:srgbClr val="C0C0C0"/>
                </a:outerShdw>
              </a:effectLst>
              <a:latin typeface="Batang" pitchFamily="18" charset="-127"/>
            </a:endParaRPr>
          </a:p>
          <a:p>
            <a:pPr defTabSz="897758" eaLnBrk="1" hangingPunct="1">
              <a:defRPr/>
            </a:pPr>
            <a:r>
              <a:rPr lang="en-US" i="1" dirty="0">
                <a:solidFill>
                  <a:srgbClr val="FF0000"/>
                </a:solidFill>
                <a:latin typeface="Papyrus" panose="03070502060502030205" pitchFamily="66" charset="0"/>
              </a:rPr>
              <a:t>Some people can be infected with the flu virus but have no symptoms. During this time, those persons may still spread the virus to others</a:t>
            </a:r>
            <a:r>
              <a:rPr lang="en-US" i="1" dirty="0">
                <a:latin typeface="Papyrus" panose="03070502060502030205" pitchFamily="66" charset="0"/>
              </a:rPr>
              <a:t>.</a:t>
            </a:r>
          </a:p>
          <a:p>
            <a:pPr eaLnBrk="1" hangingPunct="1"/>
            <a:endParaRPr lang="en-US" dirty="0">
              <a:effectLst>
                <a:outerShdw blurRad="38100" dist="38100" dir="2700000" algn="tl">
                  <a:srgbClr val="C0C0C0"/>
                </a:outerShdw>
              </a:effectLst>
              <a:latin typeface="Batang" pitchFamily="18" charset="-127"/>
            </a:endParaRPr>
          </a:p>
          <a:p>
            <a:pPr eaLnBrk="1" hangingPunct="1"/>
            <a:endParaRPr lang="en-US" b="1" dirty="0">
              <a:effectLst>
                <a:outerShdw blurRad="38100" dist="38100" dir="2700000" algn="tl">
                  <a:srgbClr val="C0C0C0"/>
                </a:outerShdw>
              </a:effectLst>
              <a:latin typeface="Batang" pitchFamily="18" charset="-127"/>
            </a:endParaRPr>
          </a:p>
          <a:p>
            <a:pPr eaLnBrk="1" hangingPunct="1"/>
            <a:r>
              <a:rPr lang="en-US" dirty="0">
                <a:effectLst>
                  <a:outerShdw blurRad="38100" dist="38100" dir="2700000" algn="tl">
                    <a:srgbClr val="C0C0C0"/>
                  </a:outerShdw>
                </a:effectLst>
                <a:latin typeface="Batang" pitchFamily="18" charset="-127"/>
              </a:rPr>
              <a:t>While the flu can make you </a:t>
            </a:r>
            <a:r>
              <a:rPr lang="en-US" b="1" u="sng" dirty="0">
                <a:effectLst>
                  <a:outerShdw blurRad="38100" dist="38100" dir="2700000" algn="tl">
                    <a:srgbClr val="C0C0C0"/>
                  </a:outerShdw>
                </a:effectLst>
                <a:latin typeface="Batang" pitchFamily="18" charset="-127"/>
              </a:rPr>
              <a:t>or me miserable for</a:t>
            </a:r>
            <a:r>
              <a:rPr lang="en-US" dirty="0">
                <a:effectLst>
                  <a:outerShdw blurRad="38100" dist="38100" dir="2700000" algn="tl">
                    <a:srgbClr val="C0C0C0"/>
                  </a:outerShdw>
                </a:effectLst>
                <a:latin typeface="Batang" pitchFamily="18" charset="-127"/>
              </a:rPr>
              <a:t> a </a:t>
            </a:r>
            <a:r>
              <a:rPr lang="en-US" b="1" u="sng" dirty="0">
                <a:effectLst>
                  <a:outerShdw blurRad="38100" dist="38100" dir="2700000" algn="tl">
                    <a:srgbClr val="C0C0C0"/>
                  </a:outerShdw>
                </a:effectLst>
                <a:latin typeface="Batang" pitchFamily="18" charset="-127"/>
              </a:rPr>
              <a:t>week or so</a:t>
            </a:r>
            <a:r>
              <a:rPr lang="en-US" dirty="0">
                <a:effectLst>
                  <a:outerShdw blurRad="38100" dist="38100" dir="2700000" algn="tl">
                    <a:srgbClr val="C0C0C0"/>
                  </a:outerShdw>
                </a:effectLst>
                <a:latin typeface="Batang" pitchFamily="18" charset="-127"/>
              </a:rPr>
              <a:t>, it can be very serious for hospital</a:t>
            </a:r>
            <a:r>
              <a:rPr lang="en-US" baseline="0" dirty="0">
                <a:effectLst>
                  <a:outerShdw blurRad="38100" dist="38100" dir="2700000" algn="tl">
                    <a:srgbClr val="C0C0C0"/>
                  </a:outerShdw>
                </a:effectLst>
                <a:latin typeface="Batang" pitchFamily="18" charset="-127"/>
              </a:rPr>
              <a:t> clients; those being admitted and those accessing medical services</a:t>
            </a:r>
            <a:r>
              <a:rPr lang="en-US" dirty="0">
                <a:effectLst>
                  <a:outerShdw blurRad="38100" dist="38100" dir="2700000" algn="tl">
                    <a:srgbClr val="C0C0C0"/>
                  </a:outerShdw>
                </a:effectLst>
                <a:latin typeface="Batang" pitchFamily="18" charset="-127"/>
              </a:rPr>
              <a:t>. It can be disabling, exacerbate other medical conditions, and could lead to pneumonia and even death. You may be able to combat the flu, </a:t>
            </a:r>
            <a:r>
              <a:rPr lang="en-US" b="1" dirty="0">
                <a:effectLst>
                  <a:outerShdw blurRad="38100" dist="38100" dir="2700000" algn="tl">
                    <a:srgbClr val="C0C0C0"/>
                  </a:outerShdw>
                </a:effectLst>
                <a:latin typeface="Batang" pitchFamily="18" charset="-127"/>
              </a:rPr>
              <a:t>BUT</a:t>
            </a:r>
            <a:r>
              <a:rPr lang="en-US" dirty="0">
                <a:effectLst>
                  <a:outerShdw blurRad="38100" dist="38100" dir="2700000" algn="tl">
                    <a:srgbClr val="C0C0C0"/>
                  </a:outerShdw>
                </a:effectLst>
                <a:latin typeface="Batang" pitchFamily="18" charset="-127"/>
              </a:rPr>
              <a:t> your co-workers, family members, and the clients</a:t>
            </a:r>
            <a:r>
              <a:rPr lang="en-US" baseline="0" dirty="0">
                <a:effectLst>
                  <a:outerShdw blurRad="38100" dist="38100" dir="2700000" algn="tl">
                    <a:srgbClr val="C0C0C0"/>
                  </a:outerShdw>
                </a:effectLst>
                <a:latin typeface="Batang" pitchFamily="18" charset="-127"/>
              </a:rPr>
              <a:t> </a:t>
            </a:r>
            <a:r>
              <a:rPr lang="en-US" b="1" u="sng" dirty="0">
                <a:effectLst>
                  <a:outerShdw blurRad="38100" dist="38100" dir="2700000" algn="tl">
                    <a:srgbClr val="C0C0C0"/>
                  </a:outerShdw>
                </a:effectLst>
                <a:latin typeface="Batang" pitchFamily="18" charset="-127"/>
              </a:rPr>
              <a:t>you take care of</a:t>
            </a:r>
            <a:r>
              <a:rPr lang="en-US" dirty="0">
                <a:effectLst>
                  <a:outerShdw blurRad="38100" dist="38100" dir="2700000" algn="tl">
                    <a:srgbClr val="C0C0C0"/>
                  </a:outerShdw>
                </a:effectLst>
                <a:latin typeface="Batang" pitchFamily="18" charset="-127"/>
              </a:rPr>
              <a:t> may not.</a:t>
            </a:r>
          </a:p>
          <a:p>
            <a:pPr eaLnBrk="1" hangingPunct="1"/>
            <a:endParaRPr lang="en-US" dirty="0">
              <a:effectLst>
                <a:outerShdw blurRad="38100" dist="38100" dir="2700000" algn="tl">
                  <a:srgbClr val="C0C0C0"/>
                </a:outerShdw>
              </a:effectLst>
              <a:latin typeface="Batang" pitchFamily="18" charset="-127"/>
            </a:endParaRPr>
          </a:p>
        </p:txBody>
      </p:sp>
    </p:spTree>
    <p:extLst>
      <p:ext uri="{BB962C8B-B14F-4D97-AF65-F5344CB8AC3E}">
        <p14:creationId xmlns:p14="http://schemas.microsoft.com/office/powerpoint/2010/main" val="2683949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59A098C6-FC4E-4525-8C2B-0DFC832F0846}" type="slidenum">
              <a:rPr lang="en-US" smtClean="0">
                <a:cs typeface="Arial" charset="0"/>
              </a:rPr>
              <a:pPr/>
              <a:t>6</a:t>
            </a:fld>
            <a:endParaRPr lang="en-US" dirty="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US" dirty="0"/>
              <a:t>When we look at who should receive the vaccine, it is clear that healthcare personnel</a:t>
            </a:r>
            <a:r>
              <a:rPr lang="en-US" baseline="0" dirty="0"/>
              <a:t> should</a:t>
            </a:r>
            <a:r>
              <a:rPr lang="en-US" dirty="0"/>
              <a:t> receive the vaccine to protect themselves, family members at home (especially those of you with small children or</a:t>
            </a:r>
            <a:r>
              <a:rPr lang="en-US" baseline="0" dirty="0"/>
              <a:t> elderly relatives living with you</a:t>
            </a:r>
            <a:r>
              <a:rPr lang="en-US" dirty="0"/>
              <a:t>), and of course, the</a:t>
            </a:r>
            <a:r>
              <a:rPr lang="en-US" baseline="0" dirty="0"/>
              <a:t> hospital clients</a:t>
            </a:r>
            <a:r>
              <a:rPr lang="en-US" dirty="0"/>
              <a:t>.  We also cannot forget </a:t>
            </a:r>
            <a:r>
              <a:rPr lang="en-US" b="1" u="sng" dirty="0"/>
              <a:t>others</a:t>
            </a:r>
            <a:r>
              <a:rPr lang="en-US" dirty="0"/>
              <a:t> who work in the</a:t>
            </a:r>
            <a:r>
              <a:rPr lang="en-US" baseline="0" dirty="0"/>
              <a:t> critical access hospital</a:t>
            </a:r>
            <a:r>
              <a:rPr lang="en-US" dirty="0"/>
              <a:t>, such as housekeepers, managers, activities, and social services. </a:t>
            </a:r>
            <a:r>
              <a:rPr lang="en-US" b="1" u="sng" dirty="0"/>
              <a:t>They can protect hospital</a:t>
            </a:r>
            <a:r>
              <a:rPr lang="en-US" b="1" u="sng" baseline="0" dirty="0"/>
              <a:t> clients </a:t>
            </a:r>
            <a:r>
              <a:rPr lang="en-US" b="1" u="sng" dirty="0"/>
              <a:t>and their own families by being vaccinated too.</a:t>
            </a:r>
          </a:p>
          <a:p>
            <a:pPr eaLnBrk="1" hangingPunct="1"/>
            <a:endParaRPr lang="en-US" b="1" u="sng" dirty="0"/>
          </a:p>
        </p:txBody>
      </p:sp>
    </p:spTree>
    <p:extLst>
      <p:ext uri="{BB962C8B-B14F-4D97-AF65-F5344CB8AC3E}">
        <p14:creationId xmlns:p14="http://schemas.microsoft.com/office/powerpoint/2010/main" val="128971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ADB8CBC-3361-4DB6-878F-8E3362BDD7DE}" type="slidenum">
              <a:rPr lang="en-US" smtClean="0">
                <a:cs typeface="Arial" charset="0"/>
              </a:rPr>
              <a:pPr/>
              <a:t>7</a:t>
            </a:fld>
            <a:endParaRPr lang="en-US" dirty="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dirty="0">
                <a:solidFill>
                  <a:srgbClr val="333366"/>
                </a:solidFill>
                <a:latin typeface="Batang" pitchFamily="18" charset="-127"/>
                <a:cs typeface="Arial" charset="0"/>
              </a:rPr>
              <a:t>If you get infected by the flu virus, you will generally feel symptoms 1 to 4 days later.  </a:t>
            </a:r>
            <a:r>
              <a:rPr lang="en-US" b="1" u="sng" dirty="0">
                <a:solidFill>
                  <a:srgbClr val="333366"/>
                </a:solidFill>
                <a:latin typeface="Batang" pitchFamily="18" charset="-127"/>
                <a:cs typeface="Arial" charset="0"/>
              </a:rPr>
              <a:t>You can spread the flu to others before your symptoms start, and for another 3 to 5 days after your symptoms appear</a:t>
            </a:r>
            <a:r>
              <a:rPr lang="en-US" dirty="0">
                <a:solidFill>
                  <a:srgbClr val="333366"/>
                </a:solidFill>
                <a:latin typeface="Batang" pitchFamily="18" charset="-127"/>
                <a:cs typeface="Arial" charset="0"/>
              </a:rPr>
              <a:t>.  The symptoms start abruptly.  Signs and symptoms to watch for are: </a:t>
            </a:r>
          </a:p>
          <a:p>
            <a:pPr eaLnBrk="1" hangingPunct="1">
              <a:buFontTx/>
              <a:buChar char="•"/>
            </a:pPr>
            <a:r>
              <a:rPr lang="en-US" dirty="0">
                <a:solidFill>
                  <a:srgbClr val="333366"/>
                </a:solidFill>
                <a:latin typeface="Batang" pitchFamily="18" charset="-127"/>
                <a:cs typeface="Arial" charset="0"/>
              </a:rPr>
              <a:t>Body aches </a:t>
            </a:r>
          </a:p>
          <a:p>
            <a:pPr eaLnBrk="1" hangingPunct="1">
              <a:buFontTx/>
              <a:buChar char="•"/>
            </a:pPr>
            <a:r>
              <a:rPr lang="en-US" dirty="0">
                <a:solidFill>
                  <a:srgbClr val="333366"/>
                </a:solidFill>
                <a:latin typeface="Batang" pitchFamily="18" charset="-127"/>
                <a:cs typeface="Arial" charset="0"/>
              </a:rPr>
              <a:t>Chills </a:t>
            </a:r>
          </a:p>
          <a:p>
            <a:pPr eaLnBrk="1" hangingPunct="1">
              <a:buFontTx/>
              <a:buChar char="•"/>
            </a:pPr>
            <a:r>
              <a:rPr lang="en-US" dirty="0">
                <a:solidFill>
                  <a:srgbClr val="333366"/>
                </a:solidFill>
                <a:latin typeface="Batang" pitchFamily="18" charset="-127"/>
                <a:cs typeface="Arial" charset="0"/>
              </a:rPr>
              <a:t>Dry cough </a:t>
            </a:r>
          </a:p>
          <a:p>
            <a:pPr eaLnBrk="1" hangingPunct="1">
              <a:buFontTx/>
              <a:buChar char="•"/>
            </a:pPr>
            <a:r>
              <a:rPr lang="en-US" dirty="0">
                <a:solidFill>
                  <a:srgbClr val="333366"/>
                </a:solidFill>
                <a:latin typeface="Batang" pitchFamily="18" charset="-127"/>
                <a:cs typeface="Arial" charset="0"/>
              </a:rPr>
              <a:t>Fever </a:t>
            </a:r>
          </a:p>
          <a:p>
            <a:pPr eaLnBrk="1" hangingPunct="1">
              <a:buFontTx/>
              <a:buChar char="•"/>
            </a:pPr>
            <a:r>
              <a:rPr lang="en-US" dirty="0">
                <a:solidFill>
                  <a:srgbClr val="333366"/>
                </a:solidFill>
                <a:latin typeface="Batang" pitchFamily="18" charset="-127"/>
                <a:cs typeface="Arial" charset="0"/>
              </a:rPr>
              <a:t>Headache </a:t>
            </a:r>
          </a:p>
          <a:p>
            <a:pPr eaLnBrk="1" hangingPunct="1">
              <a:buFontTx/>
              <a:buChar char="•"/>
            </a:pPr>
            <a:r>
              <a:rPr lang="en-US" dirty="0">
                <a:solidFill>
                  <a:srgbClr val="333366"/>
                </a:solidFill>
                <a:latin typeface="Batang" pitchFamily="18" charset="-127"/>
                <a:cs typeface="Arial" charset="0"/>
              </a:rPr>
              <a:t>Sore throat </a:t>
            </a:r>
          </a:p>
          <a:p>
            <a:pPr eaLnBrk="1" hangingPunct="1">
              <a:buFontTx/>
              <a:buChar char="•"/>
            </a:pPr>
            <a:r>
              <a:rPr lang="en-US" dirty="0">
                <a:solidFill>
                  <a:srgbClr val="333366"/>
                </a:solidFill>
                <a:latin typeface="Batang" pitchFamily="18" charset="-127"/>
                <a:cs typeface="Arial" charset="0"/>
              </a:rPr>
              <a:t>Stuffy nose </a:t>
            </a:r>
          </a:p>
          <a:p>
            <a:pPr eaLnBrk="1" hangingPunct="1">
              <a:buFontTx/>
              <a:buChar char="•"/>
            </a:pPr>
            <a:r>
              <a:rPr lang="en-US" dirty="0">
                <a:solidFill>
                  <a:srgbClr val="333366"/>
                </a:solidFill>
                <a:latin typeface="Batang" pitchFamily="18" charset="-127"/>
                <a:cs typeface="Arial" charset="0"/>
              </a:rPr>
              <a:t>Fatigue</a:t>
            </a:r>
          </a:p>
          <a:p>
            <a:pPr eaLnBrk="1" hangingPunct="1"/>
            <a:r>
              <a:rPr lang="en-US" dirty="0">
                <a:solidFill>
                  <a:srgbClr val="333366"/>
                </a:solidFill>
                <a:latin typeface="Batang" pitchFamily="18" charset="-127"/>
                <a:cs typeface="Arial" charset="0"/>
              </a:rPr>
              <a:t>A fever can be high and usually begins to decline on the second or third day</a:t>
            </a:r>
          </a:p>
          <a:p>
            <a:pPr eaLnBrk="1" hangingPunct="1"/>
            <a:r>
              <a:rPr lang="en-US" dirty="0">
                <a:solidFill>
                  <a:srgbClr val="333366"/>
                </a:solidFill>
                <a:latin typeface="Batang" pitchFamily="18" charset="-127"/>
                <a:cs typeface="Arial" charset="0"/>
              </a:rPr>
              <a:t>Our young children and elders are at higher risk for developing complications including pneumonia, dehydration, and exacerbation of their underlying conditions  </a:t>
            </a:r>
            <a:endParaRPr lang="en-US" dirty="0">
              <a:latin typeface="Batang" pitchFamily="18" charset="-127"/>
            </a:endParaRPr>
          </a:p>
        </p:txBody>
      </p:sp>
    </p:spTree>
    <p:extLst>
      <p:ext uri="{BB962C8B-B14F-4D97-AF65-F5344CB8AC3E}">
        <p14:creationId xmlns:p14="http://schemas.microsoft.com/office/powerpoint/2010/main" val="4078320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7E548F-B3F2-4F6D-8872-A2100C0F3BBD}" type="slidenum">
              <a:rPr lang="en-US" smtClean="0"/>
              <a:pPr>
                <a:defRPr/>
              </a:pPr>
              <a:t>8</a:t>
            </a:fld>
            <a:endParaRPr lang="en-US" dirty="0"/>
          </a:p>
        </p:txBody>
      </p:sp>
    </p:spTree>
    <p:extLst>
      <p:ext uri="{BB962C8B-B14F-4D97-AF65-F5344CB8AC3E}">
        <p14:creationId xmlns:p14="http://schemas.microsoft.com/office/powerpoint/2010/main" val="110141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784D3E5B-2E5D-427D-B5BA-99AEF0D3BE01}" type="slidenum">
              <a:rPr lang="en-US" smtClean="0">
                <a:cs typeface="Arial" charset="0"/>
              </a:rPr>
              <a:pPr/>
              <a:t>9</a:t>
            </a:fld>
            <a:endParaRPr lang="en-US" dirty="0">
              <a:cs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marL="224439" indent="-224439" eaLnBrk="1" hangingPunct="1"/>
            <a:r>
              <a:rPr lang="en-US" dirty="0"/>
              <a:t>There are many reasons why people do not get immunized and also misconceptions about the vaccine and I am here to address them today.</a:t>
            </a:r>
          </a:p>
          <a:p>
            <a:pPr marL="224439" indent="-224439" eaLnBrk="1" hangingPunct="1"/>
            <a:endParaRPr lang="en-US" b="1" dirty="0"/>
          </a:p>
          <a:p>
            <a:pPr marL="224439" indent="-224439" eaLnBrk="1" hangingPunct="1">
              <a:buFontTx/>
              <a:buAutoNum type="arabicPeriod"/>
            </a:pPr>
            <a:r>
              <a:rPr lang="en-US" dirty="0"/>
              <a:t>Given</a:t>
            </a:r>
            <a:r>
              <a:rPr lang="en-US" baseline="0" dirty="0"/>
              <a:t> a good match between the vaccine and circulating strains, </a:t>
            </a:r>
            <a:r>
              <a:rPr lang="en-US" dirty="0"/>
              <a:t>flu</a:t>
            </a:r>
            <a:r>
              <a:rPr lang="en-US" baseline="0" dirty="0"/>
              <a:t> vaccine is up to 90% effective in preventing flu in healthy people younger than age 65. It is also 50-60% effective in preventing flu-related hospitalization , and 80%   effective in preventing flu-related death in people age 65 or older.</a:t>
            </a:r>
          </a:p>
          <a:p>
            <a:pPr marL="224439" indent="-224439" eaLnBrk="1" hangingPunct="1">
              <a:buFontTx/>
              <a:buAutoNum type="arabicPeriod"/>
            </a:pPr>
            <a:r>
              <a:rPr lang="en-US" dirty="0"/>
              <a:t>If you have never gotten the flu, it does not mean that you will not get it this year.</a:t>
            </a:r>
          </a:p>
          <a:p>
            <a:pPr marL="224439" indent="-224439" eaLnBrk="1" hangingPunct="1">
              <a:buFontTx/>
              <a:buAutoNum type="arabicPeriod"/>
            </a:pPr>
            <a:r>
              <a:rPr lang="en-US" dirty="0"/>
              <a:t>The injectable</a:t>
            </a:r>
            <a:r>
              <a:rPr lang="en-US" baseline="0" dirty="0"/>
              <a:t> flu vaccine doesn’t contain live virus. You can’t catch flu by taking the shot.</a:t>
            </a:r>
          </a:p>
          <a:p>
            <a:pPr marL="224439" indent="-224439" eaLnBrk="1" hangingPunct="1">
              <a:buFontTx/>
              <a:buAutoNum type="arabicPeriod"/>
            </a:pPr>
            <a:r>
              <a:rPr lang="en-US" dirty="0"/>
              <a:t>If you received the vaccine last year it does not guarantee that you will not get the flu this year.  Each year, a new vaccine is developed to cover the new influenza strains and that is why it is important to receive the vaccine yearly.</a:t>
            </a:r>
          </a:p>
          <a:p>
            <a:pPr marL="224439" indent="-224439" eaLnBrk="1" hangingPunct="1">
              <a:buFontTx/>
              <a:buAutoNum type="arabicPeriod"/>
            </a:pPr>
            <a:r>
              <a:rPr lang="en-US" dirty="0"/>
              <a:t>The needle used is very fine and the vaccine takes a short time to administer.  Remembering the benefits of receiving the vaccine: protecting yourself, your family, and the clients</a:t>
            </a:r>
            <a:r>
              <a:rPr lang="en-US" baseline="0" dirty="0"/>
              <a:t> </a:t>
            </a:r>
            <a:r>
              <a:rPr lang="en-US" dirty="0"/>
              <a:t>you provide care for, helps to ease the fear.</a:t>
            </a:r>
          </a:p>
          <a:p>
            <a:pPr marL="224439" indent="-224439" eaLnBrk="1" hangingPunct="1">
              <a:buFontTx/>
              <a:buAutoNum type="arabicPeriod"/>
            </a:pPr>
            <a:r>
              <a:rPr lang="en-US" i="1" dirty="0"/>
              <a:t>The intradermal flu vaccine uses a very fine needle that is 90% smaller than the needles used for regular flu shots. This may be helpful for people who don’t like needles.</a:t>
            </a:r>
          </a:p>
          <a:p>
            <a:pPr marL="224439" indent="-224439" eaLnBrk="1" hangingPunct="1">
              <a:buFontTx/>
              <a:buAutoNum type="arabicPeriod"/>
            </a:pPr>
            <a:r>
              <a:rPr lang="en-US" dirty="0"/>
              <a:t>You may feel some slight effects of the vaccine, but studies have shown that it reduces the chances of you contracting influenza.</a:t>
            </a:r>
          </a:p>
          <a:p>
            <a:pPr marL="224439" indent="-224439" eaLnBrk="1" hangingPunct="1"/>
            <a:endParaRPr lang="en-US" dirty="0"/>
          </a:p>
          <a:p>
            <a:pPr marL="224439" indent="-224439" eaLnBrk="1" hangingPunct="1"/>
            <a:endParaRPr lang="en-US" b="1" dirty="0"/>
          </a:p>
        </p:txBody>
      </p:sp>
    </p:spTree>
    <p:extLst>
      <p:ext uri="{BB962C8B-B14F-4D97-AF65-F5344CB8AC3E}">
        <p14:creationId xmlns:p14="http://schemas.microsoft.com/office/powerpoint/2010/main" val="1331664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cture1"/>
          <p:cNvPicPr>
            <a:picLocks noChangeAspect="1" noChangeArrowheads="1"/>
          </p:cNvPicPr>
          <p:nvPr/>
        </p:nvPicPr>
        <p:blipFill>
          <a:blip r:embed="rId2"/>
          <a:srcRect/>
          <a:stretch>
            <a:fillRect/>
          </a:stretch>
        </p:blipFill>
        <p:spPr bwMode="auto">
          <a:xfrm>
            <a:off x="0" y="-6350"/>
            <a:ext cx="9144000" cy="6864350"/>
          </a:xfrm>
          <a:prstGeom prst="rect">
            <a:avLst/>
          </a:prstGeom>
          <a:noFill/>
          <a:ln w="9525">
            <a:noFill/>
            <a:miter lim="800000"/>
            <a:headEnd/>
            <a:tailEnd/>
          </a:ln>
        </p:spPr>
      </p:pic>
      <p:sp>
        <p:nvSpPr>
          <p:cNvPr id="5" name="Text Box 5"/>
          <p:cNvSpPr txBox="1">
            <a:spLocks noChangeArrowheads="1"/>
          </p:cNvSpPr>
          <p:nvPr/>
        </p:nvSpPr>
        <p:spPr bwMode="auto">
          <a:xfrm>
            <a:off x="2987675" y="5715000"/>
            <a:ext cx="6000750" cy="396875"/>
          </a:xfrm>
          <a:prstGeom prst="rect">
            <a:avLst/>
          </a:prstGeom>
          <a:noFill/>
          <a:ln w="9525">
            <a:noFill/>
            <a:miter lim="800000"/>
            <a:headEnd/>
            <a:tailEnd/>
          </a:ln>
          <a:effectLst/>
        </p:spPr>
        <p:txBody>
          <a:bodyPr wrap="none">
            <a:spAutoFit/>
          </a:bodyPr>
          <a:lstStyle/>
          <a:p>
            <a:pPr>
              <a:defRPr/>
            </a:pPr>
            <a:r>
              <a:rPr lang="en-US" sz="2000" b="0" i="1" dirty="0">
                <a:cs typeface="+mn-cs"/>
              </a:rPr>
              <a:t>County of San Diego, Health and Human Services Agency</a:t>
            </a:r>
          </a:p>
        </p:txBody>
      </p:sp>
      <p:sp>
        <p:nvSpPr>
          <p:cNvPr id="6" name="Text Box 6"/>
          <p:cNvSpPr txBox="1">
            <a:spLocks noChangeArrowheads="1"/>
          </p:cNvSpPr>
          <p:nvPr/>
        </p:nvSpPr>
        <p:spPr bwMode="auto">
          <a:xfrm>
            <a:off x="6553200" y="6019800"/>
            <a:ext cx="2384425" cy="396875"/>
          </a:xfrm>
          <a:prstGeom prst="rect">
            <a:avLst/>
          </a:prstGeom>
          <a:noFill/>
          <a:ln w="9525">
            <a:noFill/>
            <a:miter lim="800000"/>
            <a:headEnd/>
            <a:tailEnd/>
          </a:ln>
          <a:effectLst/>
        </p:spPr>
        <p:txBody>
          <a:bodyPr wrap="none">
            <a:spAutoFit/>
          </a:bodyPr>
          <a:lstStyle/>
          <a:p>
            <a:pPr>
              <a:defRPr/>
            </a:pPr>
            <a:r>
              <a:rPr lang="en-US" sz="2000" b="0" i="1" dirty="0">
                <a:cs typeface="+mn-cs"/>
              </a:rPr>
              <a:t>Immunization Branch</a:t>
            </a:r>
          </a:p>
        </p:txBody>
      </p:sp>
      <p:sp>
        <p:nvSpPr>
          <p:cNvPr id="67587" name="Rectangle 3"/>
          <p:cNvSpPr>
            <a:spLocks noGrp="1" noChangeArrowheads="1"/>
          </p:cNvSpPr>
          <p:nvPr>
            <p:ph type="ctrTitle"/>
          </p:nvPr>
        </p:nvSpPr>
        <p:spPr>
          <a:xfrm>
            <a:off x="685800" y="2133600"/>
            <a:ext cx="7772400" cy="1470025"/>
          </a:xfrm>
        </p:spPr>
        <p:txBody>
          <a:bodyPr/>
          <a:lstStyle>
            <a:lvl1pPr>
              <a:defRPr sz="4800" b="1"/>
            </a:lvl1pPr>
          </a:lstStyle>
          <a:p>
            <a:r>
              <a:rPr lang="en-US"/>
              <a:t>Click to edit Master title style</a:t>
            </a:r>
          </a:p>
        </p:txBody>
      </p:sp>
      <p:sp>
        <p:nvSpPr>
          <p:cNvPr id="67588" name="Rectangle 4"/>
          <p:cNvSpPr>
            <a:spLocks noGrp="1" noChangeArrowheads="1"/>
          </p:cNvSpPr>
          <p:nvPr>
            <p:ph type="subTitle" idx="1"/>
          </p:nvPr>
        </p:nvSpPr>
        <p:spPr>
          <a:xfrm>
            <a:off x="2667000" y="5029200"/>
            <a:ext cx="6400800" cy="914400"/>
          </a:xfrm>
        </p:spPr>
        <p:txBody>
          <a:bodyPr/>
          <a:lstStyle>
            <a:lvl1pPr marL="0" indent="0" algn="r">
              <a:buFontTx/>
              <a:buNone/>
              <a:defRPr sz="2000" b="1">
                <a:solidFill>
                  <a:srgbClr val="1A3668"/>
                </a:solidFill>
              </a:defRPr>
            </a:lvl1pPr>
          </a:lstStyle>
          <a:p>
            <a:r>
              <a:rPr lang="en-US"/>
              <a:t>Name</a:t>
            </a:r>
          </a:p>
          <a:p>
            <a:r>
              <a:rPr lang="en-US"/>
              <a:t>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noProof="0"/>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t>(Enter) DEPARTMENT (ALL CAPS)</a:t>
            </a:r>
            <a:br>
              <a:rPr lang="en-US"/>
            </a:br>
            <a:r>
              <a:rPr lang="en-US"/>
              <a:t>(Enter) Division or Office (Mixed Case)</a:t>
            </a:r>
          </a:p>
          <a:p>
            <a:pPr>
              <a:defRPr/>
            </a:pPr>
            <a:endParaRPr lang="en-US"/>
          </a:p>
        </p:txBody>
      </p:sp>
    </p:spTree>
    <p:extLst>
      <p:ext uri="{BB962C8B-B14F-4D97-AF65-F5344CB8AC3E}">
        <p14:creationId xmlns:p14="http://schemas.microsoft.com/office/powerpoint/2010/main" val="1860543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C7D4E83D-3B8A-49D7-9F2C-7389B7413007}"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375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F814B21A-5C31-47C3-A98B-2BD6942F1D35}"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5034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076945FC-6A52-4C2C-A0C3-C0FDB25FC502}"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25072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fld id="{A2D3F70B-0E07-4150-AAA3-9AA572BF57F9}" type="slidenum">
              <a:rPr lang="en-US"/>
              <a:pPr>
                <a:defRPr/>
              </a:pPr>
              <a:t>‹#›</a:t>
            </a:fld>
            <a:endParaRPr lang="en-US"/>
          </a:p>
        </p:txBody>
      </p:sp>
      <p:sp>
        <p:nvSpPr>
          <p:cNvPr id="9"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64633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fld id="{4B7B66A4-434A-48A6-A6B2-A7F2FB65EBC1}" type="slidenum">
              <a:rPr lang="en-US"/>
              <a:pPr>
                <a:defRPr/>
              </a:pPr>
              <a:t>‹#›</a:t>
            </a:fld>
            <a:endParaRPr lang="en-US"/>
          </a:p>
        </p:txBody>
      </p:sp>
      <p:sp>
        <p:nvSpPr>
          <p:cNvPr id="5"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54643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3" name="Rectangle 8"/>
          <p:cNvSpPr>
            <a:spLocks noGrp="1" noChangeArrowheads="1"/>
          </p:cNvSpPr>
          <p:nvPr>
            <p:ph type="sldNum" sz="quarter" idx="11"/>
          </p:nvPr>
        </p:nvSpPr>
        <p:spPr>
          <a:ln/>
        </p:spPr>
        <p:txBody>
          <a:bodyPr/>
          <a:lstStyle>
            <a:lvl1pPr>
              <a:defRPr/>
            </a:lvl1pPr>
          </a:lstStyle>
          <a:p>
            <a:pPr>
              <a:defRPr/>
            </a:pPr>
            <a:fld id="{C44DA50D-50C0-457F-9AAD-976A5DBB0D00}" type="slidenum">
              <a:rPr lang="en-US"/>
              <a:pPr>
                <a:defRPr/>
              </a:pPr>
              <a:t>‹#›</a:t>
            </a:fld>
            <a:endParaRPr lang="en-US"/>
          </a:p>
        </p:txBody>
      </p:sp>
      <p:sp>
        <p:nvSpPr>
          <p:cNvPr id="4"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1385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563A64CB-9682-4A3E-B4E1-87A2E6A22F11}"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521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725E8DB0-356D-4416-921E-C2C8F81B0814}"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7618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F91EEECE-FCCB-4D68-AA54-4DF66F405B71}"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06183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3EF9C74B-495E-43C3-9254-66B0D9C031C0}"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27830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noProof="0"/>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t>(Enter) DEPARTMENT (ALL CAPS)</a:t>
            </a:r>
            <a:br>
              <a:rPr lang="en-US"/>
            </a:br>
            <a:r>
              <a:rPr lang="en-US"/>
              <a:t>(Enter) Division or Office (Mixed Case)</a:t>
            </a:r>
          </a:p>
          <a:p>
            <a:pPr>
              <a:defRPr/>
            </a:pPr>
            <a:endParaRPr lang="en-US"/>
          </a:p>
        </p:txBody>
      </p:sp>
    </p:spTree>
    <p:extLst>
      <p:ext uri="{BB962C8B-B14F-4D97-AF65-F5344CB8AC3E}">
        <p14:creationId xmlns:p14="http://schemas.microsoft.com/office/powerpoint/2010/main" val="2415156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C7D4E83D-3B8A-49D7-9F2C-7389B7413007}"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99869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F814B21A-5C31-47C3-A98B-2BD6942F1D35}"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6164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076945FC-6A52-4C2C-A0C3-C0FDB25FC502}"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3487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fld id="{A2D3F70B-0E07-4150-AAA3-9AA572BF57F9}" type="slidenum">
              <a:rPr lang="en-US"/>
              <a:pPr>
                <a:defRPr/>
              </a:pPr>
              <a:t>‹#›</a:t>
            </a:fld>
            <a:endParaRPr lang="en-US"/>
          </a:p>
        </p:txBody>
      </p:sp>
      <p:sp>
        <p:nvSpPr>
          <p:cNvPr id="9"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95266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fld id="{4B7B66A4-434A-48A6-A6B2-A7F2FB65EBC1}" type="slidenum">
              <a:rPr lang="en-US"/>
              <a:pPr>
                <a:defRPr/>
              </a:pPr>
              <a:t>‹#›</a:t>
            </a:fld>
            <a:endParaRPr lang="en-US"/>
          </a:p>
        </p:txBody>
      </p:sp>
      <p:sp>
        <p:nvSpPr>
          <p:cNvPr id="5"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17835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3" name="Rectangle 8"/>
          <p:cNvSpPr>
            <a:spLocks noGrp="1" noChangeArrowheads="1"/>
          </p:cNvSpPr>
          <p:nvPr>
            <p:ph type="sldNum" sz="quarter" idx="11"/>
          </p:nvPr>
        </p:nvSpPr>
        <p:spPr>
          <a:ln/>
        </p:spPr>
        <p:txBody>
          <a:bodyPr/>
          <a:lstStyle>
            <a:lvl1pPr>
              <a:defRPr/>
            </a:lvl1pPr>
          </a:lstStyle>
          <a:p>
            <a:pPr>
              <a:defRPr/>
            </a:pPr>
            <a:fld id="{C44DA50D-50C0-457F-9AAD-976A5DBB0D00}" type="slidenum">
              <a:rPr lang="en-US"/>
              <a:pPr>
                <a:defRPr/>
              </a:pPr>
              <a:t>‹#›</a:t>
            </a:fld>
            <a:endParaRPr lang="en-US"/>
          </a:p>
        </p:txBody>
      </p:sp>
      <p:sp>
        <p:nvSpPr>
          <p:cNvPr id="4"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669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563A64CB-9682-4A3E-B4E1-87A2E6A22F11}"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73202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725E8DB0-356D-4416-921E-C2C8F81B0814}"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8679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F91EEECE-FCCB-4D68-AA54-4DF66F405B71}"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1268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3EF9C74B-495E-43C3-9254-66B0D9C031C0}"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66516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noProof="0"/>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t>(Enter) DEPARTMENT (ALL CAPS)</a:t>
            </a:r>
            <a:br>
              <a:rPr lang="en-US"/>
            </a:br>
            <a:r>
              <a:rPr lang="en-US"/>
              <a:t>(Enter) Division or Office (Mixed Case)</a:t>
            </a:r>
          </a:p>
          <a:p>
            <a:pPr>
              <a:defRPr/>
            </a:pPr>
            <a:endParaRPr lang="en-US"/>
          </a:p>
        </p:txBody>
      </p:sp>
    </p:spTree>
    <p:extLst>
      <p:ext uri="{BB962C8B-B14F-4D97-AF65-F5344CB8AC3E}">
        <p14:creationId xmlns:p14="http://schemas.microsoft.com/office/powerpoint/2010/main" val="270404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C7D4E83D-3B8A-49D7-9F2C-7389B7413007}"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44983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F814B21A-5C31-47C3-A98B-2BD6942F1D35}"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24654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076945FC-6A52-4C2C-A0C3-C0FDB25FC502}"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0614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fld id="{A2D3F70B-0E07-4150-AAA3-9AA572BF57F9}" type="slidenum">
              <a:rPr lang="en-US"/>
              <a:pPr>
                <a:defRPr/>
              </a:pPr>
              <a:t>‹#›</a:t>
            </a:fld>
            <a:endParaRPr lang="en-US"/>
          </a:p>
        </p:txBody>
      </p:sp>
      <p:sp>
        <p:nvSpPr>
          <p:cNvPr id="9"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64495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fld id="{4B7B66A4-434A-48A6-A6B2-A7F2FB65EBC1}" type="slidenum">
              <a:rPr lang="en-US"/>
              <a:pPr>
                <a:defRPr/>
              </a:pPr>
              <a:t>‹#›</a:t>
            </a:fld>
            <a:endParaRPr lang="en-US"/>
          </a:p>
        </p:txBody>
      </p:sp>
      <p:sp>
        <p:nvSpPr>
          <p:cNvPr id="5"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172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3" name="Rectangle 8"/>
          <p:cNvSpPr>
            <a:spLocks noGrp="1" noChangeArrowheads="1"/>
          </p:cNvSpPr>
          <p:nvPr>
            <p:ph type="sldNum" sz="quarter" idx="11"/>
          </p:nvPr>
        </p:nvSpPr>
        <p:spPr>
          <a:ln/>
        </p:spPr>
        <p:txBody>
          <a:bodyPr/>
          <a:lstStyle>
            <a:lvl1pPr>
              <a:defRPr/>
            </a:lvl1pPr>
          </a:lstStyle>
          <a:p>
            <a:pPr>
              <a:defRPr/>
            </a:pPr>
            <a:fld id="{C44DA50D-50C0-457F-9AAD-976A5DBB0D00}" type="slidenum">
              <a:rPr lang="en-US"/>
              <a:pPr>
                <a:defRPr/>
              </a:pPr>
              <a:t>‹#›</a:t>
            </a:fld>
            <a:endParaRPr lang="en-US"/>
          </a:p>
        </p:txBody>
      </p:sp>
      <p:sp>
        <p:nvSpPr>
          <p:cNvPr id="4"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08061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563A64CB-9682-4A3E-B4E1-87A2E6A22F11}"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8773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725E8DB0-356D-4416-921E-C2C8F81B0814}"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0327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F91EEECE-FCCB-4D68-AA54-4DF66F405B71}"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3136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3EF9C74B-495E-43C3-9254-66B0D9C031C0}"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916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icture2"/>
          <p:cNvPicPr>
            <a:picLocks noChangeAspect="1" noChangeArrowheads="1"/>
          </p:cNvPicPr>
          <p:nvPr/>
        </p:nvPicPr>
        <p:blipFill>
          <a:blip r:embed="rId13"/>
          <a:srcRect/>
          <a:stretch>
            <a:fillRect/>
          </a:stretch>
        </p:blipFill>
        <p:spPr bwMode="auto">
          <a:xfrm>
            <a:off x="0" y="-3175"/>
            <a:ext cx="9144000" cy="6864350"/>
          </a:xfrm>
          <a:prstGeom prst="rect">
            <a:avLst/>
          </a:prstGeom>
          <a:noFill/>
          <a:ln w="9525">
            <a:noFill/>
            <a:miter lim="800000"/>
            <a:headEnd/>
            <a:tailEnd/>
          </a:ln>
        </p:spPr>
      </p:pic>
      <p:sp>
        <p:nvSpPr>
          <p:cNvPr id="6656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zxczxcv</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zxcvzxv</a:t>
            </a:r>
          </a:p>
          <a:p>
            <a:pPr lvl="2"/>
            <a:r>
              <a:rPr lang="en-US"/>
              <a:t>zxcvzxcv</a:t>
            </a:r>
          </a:p>
          <a:p>
            <a:pPr lvl="3"/>
            <a:r>
              <a:rPr lang="en-US"/>
              <a:t>zxcvzxcv</a:t>
            </a:r>
          </a:p>
          <a:p>
            <a:pPr lvl="4"/>
            <a:r>
              <a:rPr lang="en-US"/>
              <a:t>zxvzxcvzzzzzzzzzzz</a:t>
            </a:r>
          </a:p>
        </p:txBody>
      </p:sp>
      <p:sp>
        <p:nvSpPr>
          <p:cNvPr id="66565" name="Text Box 5"/>
          <p:cNvSpPr txBox="1">
            <a:spLocks noChangeArrowheads="1"/>
          </p:cNvSpPr>
          <p:nvPr userDrawn="1"/>
        </p:nvSpPr>
        <p:spPr bwMode="auto">
          <a:xfrm>
            <a:off x="1752600" y="3352800"/>
            <a:ext cx="4603750" cy="457200"/>
          </a:xfrm>
          <a:prstGeom prst="rect">
            <a:avLst/>
          </a:prstGeom>
          <a:noFill/>
          <a:ln w="9525">
            <a:noFill/>
            <a:miter lim="800000"/>
            <a:headEnd/>
            <a:tailEnd/>
          </a:ln>
          <a:effectLst/>
        </p:spPr>
        <p:txBody>
          <a:bodyPr>
            <a:spAutoFit/>
          </a:bodyPr>
          <a:lstStyle/>
          <a:p>
            <a:pPr>
              <a:defRPr/>
            </a:pPr>
            <a:endParaRPr lang="en-US" sz="2400" b="0" dirty="0">
              <a:solidFill>
                <a:schemeClr val="tx1"/>
              </a:solidFill>
              <a:latin typeface="Times New Roman" pitchFamily="18" charset="0"/>
              <a:cs typeface="+mn-cs"/>
            </a:endParaRPr>
          </a:p>
        </p:txBody>
      </p:sp>
      <p:sp>
        <p:nvSpPr>
          <p:cNvPr id="66566" name="Text Box 6"/>
          <p:cNvSpPr txBox="1">
            <a:spLocks noChangeArrowheads="1"/>
          </p:cNvSpPr>
          <p:nvPr userDrawn="1"/>
        </p:nvSpPr>
        <p:spPr bwMode="auto">
          <a:xfrm>
            <a:off x="2041525" y="2860675"/>
            <a:ext cx="5807075" cy="457200"/>
          </a:xfrm>
          <a:prstGeom prst="rect">
            <a:avLst/>
          </a:prstGeom>
          <a:noFill/>
          <a:ln w="9525">
            <a:noFill/>
            <a:miter lim="800000"/>
            <a:headEnd/>
            <a:tailEnd/>
          </a:ln>
          <a:effectLst/>
        </p:spPr>
        <p:txBody>
          <a:bodyPr>
            <a:spAutoFit/>
          </a:bodyPr>
          <a:lstStyle/>
          <a:p>
            <a:pPr>
              <a:defRPr/>
            </a:pPr>
            <a:endParaRPr lang="en-US" sz="2400" b="0" dirty="0">
              <a:solidFill>
                <a:schemeClr val="tx1"/>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3667"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1A3468"/>
          </a:solidFill>
          <a:latin typeface="+mn-lt"/>
          <a:ea typeface="+mn-ea"/>
          <a:cs typeface="+mn-cs"/>
        </a:defRPr>
      </a:lvl1pPr>
      <a:lvl2pPr marL="742950" indent="-285750" algn="l" rtl="0" eaLnBrk="0" fontAlgn="base" hangingPunct="0">
        <a:spcBef>
          <a:spcPct val="20000"/>
        </a:spcBef>
        <a:spcAft>
          <a:spcPct val="0"/>
        </a:spcAft>
        <a:buChar char="–"/>
        <a:defRPr sz="2800">
          <a:solidFill>
            <a:srgbClr val="1A3468"/>
          </a:solidFill>
          <a:latin typeface="+mn-lt"/>
        </a:defRPr>
      </a:lvl2pPr>
      <a:lvl3pPr marL="1143000" indent="-228600" algn="l" rtl="0" eaLnBrk="0" fontAlgn="base" hangingPunct="0">
        <a:spcBef>
          <a:spcPct val="20000"/>
        </a:spcBef>
        <a:spcAft>
          <a:spcPct val="0"/>
        </a:spcAft>
        <a:buChar char="•"/>
        <a:defRPr sz="2400">
          <a:solidFill>
            <a:srgbClr val="1A3468"/>
          </a:solidFill>
          <a:latin typeface="+mn-lt"/>
        </a:defRPr>
      </a:lvl3pPr>
      <a:lvl4pPr marL="1600200" indent="-228600" algn="l" rtl="0" eaLnBrk="0" fontAlgn="base" hangingPunct="0">
        <a:spcBef>
          <a:spcPct val="20000"/>
        </a:spcBef>
        <a:spcAft>
          <a:spcPct val="0"/>
        </a:spcAft>
        <a:buChar char="–"/>
        <a:defRPr sz="2000">
          <a:solidFill>
            <a:srgbClr val="1A3468"/>
          </a:solidFill>
          <a:latin typeface="+mn-lt"/>
        </a:defRPr>
      </a:lvl4pPr>
      <a:lvl5pPr marL="2057400" indent="-228600" algn="l" rtl="0" eaLnBrk="0" fontAlgn="base" hangingPunct="0">
        <a:spcBef>
          <a:spcPct val="20000"/>
        </a:spcBef>
        <a:spcAft>
          <a:spcPct val="0"/>
        </a:spcAft>
        <a:buChar char="»"/>
        <a:defRPr sz="2000">
          <a:solidFill>
            <a:srgbClr val="1A3468"/>
          </a:solidFill>
          <a:latin typeface="+mn-lt"/>
        </a:defRPr>
      </a:lvl5pPr>
      <a:lvl6pPr marL="2514600" indent="-228600" algn="l" rtl="0" fontAlgn="base">
        <a:spcBef>
          <a:spcPct val="20000"/>
        </a:spcBef>
        <a:spcAft>
          <a:spcPct val="0"/>
        </a:spcAft>
        <a:buChar char="»"/>
        <a:defRPr sz="2000">
          <a:solidFill>
            <a:srgbClr val="1A3468"/>
          </a:solidFill>
          <a:latin typeface="+mn-lt"/>
        </a:defRPr>
      </a:lvl6pPr>
      <a:lvl7pPr marL="2971800" indent="-228600" algn="l" rtl="0" fontAlgn="base">
        <a:spcBef>
          <a:spcPct val="20000"/>
        </a:spcBef>
        <a:spcAft>
          <a:spcPct val="0"/>
        </a:spcAft>
        <a:buChar char="»"/>
        <a:defRPr sz="2000">
          <a:solidFill>
            <a:srgbClr val="1A3468"/>
          </a:solidFill>
          <a:latin typeface="+mn-lt"/>
        </a:defRPr>
      </a:lvl7pPr>
      <a:lvl8pPr marL="3429000" indent="-228600" algn="l" rtl="0" fontAlgn="base">
        <a:spcBef>
          <a:spcPct val="20000"/>
        </a:spcBef>
        <a:spcAft>
          <a:spcPct val="0"/>
        </a:spcAft>
        <a:buChar char="»"/>
        <a:defRPr sz="2000">
          <a:solidFill>
            <a:srgbClr val="1A3468"/>
          </a:solidFill>
          <a:latin typeface="+mn-lt"/>
        </a:defRPr>
      </a:lvl8pPr>
      <a:lvl9pPr marL="3886200" indent="-228600" algn="l" rtl="0" fontAlgn="base">
        <a:spcBef>
          <a:spcPct val="20000"/>
        </a:spcBef>
        <a:spcAft>
          <a:spcPct val="0"/>
        </a:spcAft>
        <a:buChar char="»"/>
        <a:defRPr sz="2000">
          <a:solidFill>
            <a:srgbClr val="1A346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hangingPunct="0">
              <a:defRPr/>
            </a:pPr>
            <a:r>
              <a:rPr lang="en-US" b="0">
                <a:cs typeface="+mn-cs"/>
              </a:rPr>
              <a:t>(Enter) DEPARTMENT (ALL CAPS)</a:t>
            </a:r>
            <a:br>
              <a:rPr lang="en-US" b="0">
                <a:cs typeface="+mn-cs"/>
              </a:rPr>
            </a:br>
            <a:r>
              <a:rPr lang="en-US" b="0">
                <a:cs typeface="+mn-cs"/>
              </a:rPr>
              <a:t>(Enter) Division or Office (Mixed Case)</a:t>
            </a:r>
          </a:p>
          <a:p>
            <a:pPr eaLnBrk="0" hangingPunct="0">
              <a:defRPr/>
            </a:pPr>
            <a:endParaRPr lang="en-US" b="0">
              <a:cs typeface="+mn-cs"/>
            </a:endParaRPr>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10DE3DF7-7E3A-40ED-83EE-21BC68E05FE3}" type="slidenum">
              <a:rPr lang="en-US" b="0">
                <a:cs typeface="+mn-cs"/>
              </a:rPr>
              <a:pPr>
                <a:defRPr/>
              </a:pPr>
              <a:t>‹#›</a:t>
            </a:fld>
            <a:endParaRPr lang="en-US" b="0">
              <a:cs typeface="+mn-cs"/>
            </a:endParaRPr>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b="0">
              <a:cs typeface="+mn-cs"/>
            </a:endParaRPr>
          </a:p>
        </p:txBody>
      </p:sp>
    </p:spTree>
    <p:extLst>
      <p:ext uri="{BB962C8B-B14F-4D97-AF65-F5344CB8AC3E}">
        <p14:creationId xmlns:p14="http://schemas.microsoft.com/office/powerpoint/2010/main" val="213622315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hangingPunct="0">
              <a:defRPr/>
            </a:pPr>
            <a:r>
              <a:rPr lang="en-US" b="0">
                <a:cs typeface="+mn-cs"/>
              </a:rPr>
              <a:t>(Enter) DEPARTMENT (ALL CAPS)</a:t>
            </a:r>
            <a:br>
              <a:rPr lang="en-US" b="0">
                <a:cs typeface="+mn-cs"/>
              </a:rPr>
            </a:br>
            <a:r>
              <a:rPr lang="en-US" b="0">
                <a:cs typeface="+mn-cs"/>
              </a:rPr>
              <a:t>(Enter) Division or Office (Mixed Case)</a:t>
            </a:r>
          </a:p>
          <a:p>
            <a:pPr eaLnBrk="0" hangingPunct="0">
              <a:defRPr/>
            </a:pPr>
            <a:endParaRPr lang="en-US" b="0">
              <a:cs typeface="+mn-cs"/>
            </a:endParaRPr>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10DE3DF7-7E3A-40ED-83EE-21BC68E05FE3}" type="slidenum">
              <a:rPr lang="en-US" b="0">
                <a:cs typeface="+mn-cs"/>
              </a:rPr>
              <a:pPr>
                <a:defRPr/>
              </a:pPr>
              <a:t>‹#›</a:t>
            </a:fld>
            <a:endParaRPr lang="en-US" b="0">
              <a:cs typeface="+mn-cs"/>
            </a:endParaRPr>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b="0">
              <a:cs typeface="+mn-cs"/>
            </a:endParaRPr>
          </a:p>
        </p:txBody>
      </p:sp>
    </p:spTree>
    <p:extLst>
      <p:ext uri="{BB962C8B-B14F-4D97-AF65-F5344CB8AC3E}">
        <p14:creationId xmlns:p14="http://schemas.microsoft.com/office/powerpoint/2010/main" val="7267906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a:defRPr/>
            </a:pPr>
            <a:r>
              <a:rPr lang="en-US"/>
              <a:t>(Enter) DEPARTMENT (ALL CAPS)</a:t>
            </a:r>
            <a:br>
              <a:rPr lang="en-US"/>
            </a:br>
            <a:r>
              <a:rPr lang="en-US"/>
              <a:t>(Enter) Division or Office (Mixed Case)</a:t>
            </a:r>
          </a:p>
          <a:p>
            <a:pPr>
              <a:defRPr/>
            </a:pPr>
            <a:endParaRPr lang="en-US"/>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10DE3DF7-7E3A-40ED-83EE-21BC68E05FE3}" type="slidenum">
              <a:rPr lang="en-US"/>
              <a:pPr>
                <a:defRPr/>
              </a:pPr>
              <a:t>‹#›</a:t>
            </a:fld>
            <a:endParaRPr lang="en-US"/>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a:p>
        </p:txBody>
      </p:sp>
    </p:spTree>
    <p:extLst>
      <p:ext uri="{BB962C8B-B14F-4D97-AF65-F5344CB8AC3E}">
        <p14:creationId xmlns:p14="http://schemas.microsoft.com/office/powerpoint/2010/main" val="287924607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609600" y="1066800"/>
            <a:ext cx="8001000" cy="3733800"/>
          </a:xfrm>
        </p:spPr>
        <p:txBody>
          <a:bodyPr/>
          <a:lstStyle/>
          <a:p>
            <a:pPr algn="ctr" eaLnBrk="1" hangingPunct="1">
              <a:buFontTx/>
              <a:buNone/>
              <a:defRPr/>
            </a:pPr>
            <a:r>
              <a:rPr lang="en-US" sz="5400" b="1" dirty="0">
                <a:effectLst>
                  <a:outerShdw blurRad="38100" dist="38100" dir="2700000" algn="tl">
                    <a:srgbClr val="C0C0C0"/>
                  </a:outerShdw>
                </a:effectLst>
              </a:rPr>
              <a:t>Preventing Influenza At </a:t>
            </a:r>
          </a:p>
          <a:p>
            <a:pPr algn="ctr" eaLnBrk="1" hangingPunct="1">
              <a:buFontTx/>
              <a:buNone/>
              <a:defRPr/>
            </a:pPr>
            <a:r>
              <a:rPr lang="en-US" sz="5400" b="1" dirty="0">
                <a:effectLst>
                  <a:outerShdw blurRad="38100" dist="38100" dir="2700000" algn="tl">
                    <a:srgbClr val="C0C0C0"/>
                  </a:outerShdw>
                </a:effectLst>
              </a:rPr>
              <a:t>[Name of Critical Access Hospital]</a:t>
            </a:r>
          </a:p>
        </p:txBody>
      </p:sp>
      <p:sp>
        <p:nvSpPr>
          <p:cNvPr id="15362" name="Text Box 4"/>
          <p:cNvSpPr txBox="1">
            <a:spLocks noChangeArrowheads="1"/>
          </p:cNvSpPr>
          <p:nvPr/>
        </p:nvSpPr>
        <p:spPr bwMode="auto">
          <a:xfrm>
            <a:off x="4403725" y="498475"/>
            <a:ext cx="184150" cy="457200"/>
          </a:xfrm>
          <a:prstGeom prst="rect">
            <a:avLst/>
          </a:prstGeom>
          <a:noFill/>
          <a:ln w="9525">
            <a:noFill/>
            <a:miter lim="800000"/>
            <a:headEnd/>
            <a:tailEnd/>
          </a:ln>
        </p:spPr>
        <p:txBody>
          <a:bodyPr wrap="none">
            <a:spAutoFit/>
          </a:bodyPr>
          <a:lstStyle/>
          <a:p>
            <a:endParaRPr lang="en-US" sz="2400" b="0" dirty="0">
              <a:solidFill>
                <a:schemeClr val="tx1"/>
              </a:solidFill>
              <a:latin typeface="Times New Roman" pitchFamily="18" charset="0"/>
            </a:endParaRPr>
          </a:p>
        </p:txBody>
      </p:sp>
      <p:sp>
        <p:nvSpPr>
          <p:cNvPr id="41992" name="Rectangle 8"/>
          <p:cNvSpPr>
            <a:spLocks noChangeArrowheads="1"/>
          </p:cNvSpPr>
          <p:nvPr/>
        </p:nvSpPr>
        <p:spPr bwMode="auto">
          <a:xfrm>
            <a:off x="2519363" y="752475"/>
            <a:ext cx="9144000" cy="0"/>
          </a:xfrm>
          <a:prstGeom prst="rect">
            <a:avLst/>
          </a:prstGeom>
          <a:noFill/>
          <a:ln w="9525">
            <a:noFill/>
            <a:miter lim="800000"/>
            <a:headEnd/>
            <a:tailEnd/>
          </a:ln>
          <a:effectLst/>
        </p:spPr>
        <p:txBody>
          <a:bodyPr>
            <a:spAutoFit/>
          </a:bodyPr>
          <a:lstStyle/>
          <a:p>
            <a:pPr algn="ctr">
              <a:defRPr/>
            </a:pPr>
            <a:endParaRPr lang="en-US" b="0" dirty="0">
              <a:effectLst>
                <a:outerShdw blurRad="38100" dist="38100" dir="2700000" algn="tl">
                  <a:srgbClr val="000000">
                    <a:alpha val="43137"/>
                  </a:srgbClr>
                </a:outerShdw>
              </a:effectLst>
              <a:cs typeface="+mn-cs"/>
            </a:endParaRPr>
          </a:p>
        </p:txBody>
      </p:sp>
      <p:grpSp>
        <p:nvGrpSpPr>
          <p:cNvPr id="15364" name="Group 11"/>
          <p:cNvGrpSpPr>
            <a:grpSpLocks/>
          </p:cNvGrpSpPr>
          <p:nvPr/>
        </p:nvGrpSpPr>
        <p:grpSpPr bwMode="auto">
          <a:xfrm>
            <a:off x="152400" y="3352800"/>
            <a:ext cx="2590800" cy="3362325"/>
            <a:chOff x="144" y="378"/>
            <a:chExt cx="1632" cy="2118"/>
          </a:xfrm>
        </p:grpSpPr>
        <p:pic>
          <p:nvPicPr>
            <p:cNvPr id="41991" name="Picture 7" descr="rosieriveter"/>
            <p:cNvPicPr>
              <a:picLocks noChangeAspect="1" noChangeArrowheads="1"/>
            </p:cNvPicPr>
            <p:nvPr/>
          </p:nvPicPr>
          <p:blipFill>
            <a:blip r:embed="rId3"/>
            <a:srcRect/>
            <a:stretch>
              <a:fillRect/>
            </a:stretch>
          </p:blipFill>
          <p:spPr bwMode="auto">
            <a:xfrm>
              <a:off x="144" y="378"/>
              <a:ext cx="1625" cy="2118"/>
            </a:xfrm>
            <a:prstGeom prst="rect">
              <a:avLst/>
            </a:prstGeom>
            <a:noFill/>
            <a:ln w="57150" cmpd="thinThick">
              <a:solidFill>
                <a:srgbClr val="1A3468"/>
              </a:solidFill>
              <a:miter lim="800000"/>
              <a:headEnd/>
              <a:tailEnd/>
            </a:ln>
            <a:effectLst>
              <a:outerShdw dist="107763" dir="2700000" algn="ctr" rotWithShape="0">
                <a:srgbClr val="808080"/>
              </a:outerShdw>
            </a:effectLst>
          </p:spPr>
        </p:pic>
        <p:sp>
          <p:nvSpPr>
            <p:cNvPr id="15366" name="Rectangle 9"/>
            <p:cNvSpPr>
              <a:spLocks noChangeArrowheads="1"/>
            </p:cNvSpPr>
            <p:nvPr/>
          </p:nvSpPr>
          <p:spPr bwMode="auto">
            <a:xfrm>
              <a:off x="144" y="384"/>
              <a:ext cx="1632" cy="326"/>
            </a:xfrm>
            <a:prstGeom prst="rect">
              <a:avLst/>
            </a:prstGeom>
            <a:solidFill>
              <a:srgbClr val="002346"/>
            </a:solidFill>
            <a:ln w="9525">
              <a:noFill/>
              <a:miter lim="800000"/>
              <a:headEnd/>
              <a:tailEnd/>
            </a:ln>
          </p:spPr>
          <p:txBody>
            <a:bodyPr>
              <a:spAutoFit/>
            </a:bodyPr>
            <a:lstStyle/>
            <a:p>
              <a:r>
                <a:rPr lang="en-US" sz="1400" b="0" dirty="0">
                  <a:solidFill>
                    <a:srgbClr val="FFFF99"/>
                  </a:solidFill>
                  <a:latin typeface="Arial Black" pitchFamily="34" charset="0"/>
                  <a:cs typeface="Times New Roman" pitchFamily="18" charset="0"/>
                </a:rPr>
                <a:t>Do no harm . . . </a:t>
              </a:r>
            </a:p>
            <a:p>
              <a:r>
                <a:rPr lang="en-US" sz="1400" b="0" dirty="0">
                  <a:solidFill>
                    <a:srgbClr val="FFFF99"/>
                  </a:solidFill>
                  <a:latin typeface="Arial Black" pitchFamily="34" charset="0"/>
                  <a:cs typeface="Times New Roman" pitchFamily="18" charset="0"/>
                </a:rPr>
                <a:t>Stick out your arm!</a:t>
              </a:r>
              <a:r>
                <a:rPr lang="en-US" sz="1200" b="0" dirty="0">
                  <a:solidFill>
                    <a:schemeClr val="tx1"/>
                  </a:solidFill>
                  <a:latin typeface="Times New Roman" pitchFamily="18" charset="0"/>
                </a:rPr>
                <a:t> </a:t>
              </a:r>
              <a:endParaRPr lang="en-US" sz="1200" b="0" dirty="0">
                <a:solidFill>
                  <a:schemeClr val="tx1"/>
                </a:solidFill>
                <a:latin typeface="Arial" charset="0"/>
              </a:endParaRPr>
            </a:p>
          </p:txBody>
        </p:sp>
      </p:grpSp>
      <p:sp>
        <p:nvSpPr>
          <p:cNvPr id="2" name="TextBox 1"/>
          <p:cNvSpPr txBox="1"/>
          <p:nvPr/>
        </p:nvSpPr>
        <p:spPr>
          <a:xfrm>
            <a:off x="4343400" y="4267200"/>
            <a:ext cx="32766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Mo. Day, Year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B3BE86EC-55D4-47F3-91B7-66960E279F43}" type="slidenum">
              <a:rPr lang="en-US"/>
              <a:pPr>
                <a:defRPr/>
              </a:pPr>
              <a:t>10</a:t>
            </a:fld>
            <a:endParaRPr lang="en-US"/>
          </a:p>
        </p:txBody>
      </p:sp>
      <p:sp>
        <p:nvSpPr>
          <p:cNvPr id="22531" name="Rectangle 2"/>
          <p:cNvSpPr>
            <a:spLocks noGrp="1" noChangeArrowheads="1"/>
          </p:cNvSpPr>
          <p:nvPr>
            <p:ph type="title"/>
          </p:nvPr>
        </p:nvSpPr>
        <p:spPr/>
        <p:txBody>
          <a:bodyPr/>
          <a:lstStyle/>
          <a:p>
            <a:pPr eaLnBrk="1" hangingPunct="1"/>
            <a:r>
              <a:rPr lang="en-US"/>
              <a:t>Did you know?</a:t>
            </a:r>
          </a:p>
        </p:txBody>
      </p:sp>
      <p:pic>
        <p:nvPicPr>
          <p:cNvPr id="22532" name="Picture 10" descr="rosie_the_riveter_Low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5126038"/>
            <a:ext cx="842962" cy="1177925"/>
          </a:xfrm>
          <a:prstGeom prst="rect">
            <a:avLst/>
          </a:prstGeom>
          <a:noFill/>
          <a:ln w="57150" cmpd="thinThick">
            <a:solidFill>
              <a:srgbClr val="1A3468"/>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1371600" y="1219200"/>
            <a:ext cx="746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000" kern="1200">
                <a:solidFill>
                  <a:srgbClr val="005595"/>
                </a:solidFill>
                <a:latin typeface="+mn-lt"/>
                <a:ea typeface="+mn-ea"/>
                <a:cs typeface="+mn-cs"/>
              </a:defRPr>
            </a:lvl1pPr>
            <a:lvl2pPr marL="742950" indent="-285750" algn="l" rtl="0" fontAlgn="base">
              <a:spcBef>
                <a:spcPct val="20000"/>
              </a:spcBef>
              <a:spcAft>
                <a:spcPct val="0"/>
              </a:spcAft>
              <a:buChar char="–"/>
              <a:defRPr kern="1200">
                <a:solidFill>
                  <a:srgbClr val="005595"/>
                </a:solidFill>
                <a:latin typeface="+mn-lt"/>
                <a:ea typeface="+mn-ea"/>
                <a:cs typeface="+mn-cs"/>
              </a:defRPr>
            </a:lvl2pPr>
            <a:lvl3pPr marL="1143000" indent="-228600" algn="l" rtl="0" fontAlgn="base">
              <a:spcBef>
                <a:spcPct val="20000"/>
              </a:spcBef>
              <a:spcAft>
                <a:spcPct val="0"/>
              </a:spcAft>
              <a:buChar char="•"/>
              <a:defRPr sz="1600" kern="1200">
                <a:solidFill>
                  <a:srgbClr val="005595"/>
                </a:solidFill>
                <a:latin typeface="+mn-lt"/>
                <a:ea typeface="+mn-ea"/>
                <a:cs typeface="+mn-cs"/>
              </a:defRPr>
            </a:lvl3pPr>
            <a:lvl4pPr marL="1600200" indent="-228600" algn="l" rtl="0" fontAlgn="base">
              <a:spcBef>
                <a:spcPct val="20000"/>
              </a:spcBef>
              <a:spcAft>
                <a:spcPct val="0"/>
              </a:spcAft>
              <a:buChar char="–"/>
              <a:defRPr sz="1400" kern="1200">
                <a:solidFill>
                  <a:srgbClr val="005595"/>
                </a:solidFill>
                <a:latin typeface="+mn-lt"/>
                <a:ea typeface="+mn-ea"/>
                <a:cs typeface="+mn-cs"/>
              </a:defRPr>
            </a:lvl4pPr>
            <a:lvl5pPr marL="2057400" indent="-228600" algn="l" rtl="0" fontAlgn="base">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dirty="0"/>
              <a:t>“A study published in the journal of the American Medical Association finds that getting the influenza vaccine lowers a person’s odds of a having heart attack, stroke, heart failure, or other major cardiac event</a:t>
            </a:r>
            <a:r>
              <a:rPr lang="en-US" dirty="0">
                <a:cs typeface="Arial" panose="020B0604020202020204" pitchFamily="34" charset="0"/>
              </a:rPr>
              <a:t>—</a:t>
            </a:r>
            <a:r>
              <a:rPr lang="en-US" dirty="0"/>
              <a:t>including death</a:t>
            </a:r>
            <a:r>
              <a:rPr lang="en-US" dirty="0">
                <a:cs typeface="Arial" panose="020B0604020202020204" pitchFamily="34" charset="0"/>
              </a:rPr>
              <a:t>—by about a third over the following year.”</a:t>
            </a:r>
          </a:p>
          <a:p>
            <a:pPr marL="0" indent="0">
              <a:buFontTx/>
              <a:buNone/>
              <a:defRPr/>
            </a:pPr>
            <a:endParaRPr lang="en-US" dirty="0">
              <a:cs typeface="Arial" panose="020B0604020202020204" pitchFamily="34" charset="0"/>
            </a:endParaRPr>
          </a:p>
          <a:p>
            <a:pPr marL="0" indent="0">
              <a:buFontTx/>
              <a:buNone/>
              <a:defRPr/>
            </a:pPr>
            <a:r>
              <a:rPr lang="en-US" dirty="0">
                <a:cs typeface="Arial" panose="020B0604020202020204" pitchFamily="34" charset="0"/>
              </a:rPr>
              <a:t>“can help protect against premature labor and delivery”</a:t>
            </a:r>
          </a:p>
          <a:p>
            <a:pPr marL="0" indent="0">
              <a:buFontTx/>
              <a:buNone/>
              <a:defRPr/>
            </a:pPr>
            <a:endParaRPr lang="en-US" dirty="0">
              <a:cs typeface="Arial" panose="020B0604020202020204" pitchFamily="34" charset="0"/>
            </a:endParaRPr>
          </a:p>
          <a:p>
            <a:pPr marL="0" indent="0" eaLnBrk="0" hangingPunct="0">
              <a:buFontTx/>
              <a:buNone/>
              <a:defRPr/>
            </a:pPr>
            <a:r>
              <a:rPr lang="en-US" sz="1200" b="0" dirty="0">
                <a:cs typeface="Arial" panose="020B0604020202020204" pitchFamily="34" charset="0"/>
              </a:rPr>
              <a:t>http://www.health.harvard.edu/blog/flu-shot-linked-to-lower-heart-attack-stroke-risk-201310236795</a:t>
            </a:r>
          </a:p>
          <a:p>
            <a:pPr marL="0" indent="0" eaLnBrk="0" hangingPunct="0">
              <a:buFontTx/>
              <a:buNone/>
              <a:defRPr/>
            </a:pPr>
            <a:r>
              <a:rPr lang="en-US" sz="1200" b="0" dirty="0">
                <a:cs typeface="Arial" panose="020B0604020202020204" pitchFamily="34" charset="0"/>
              </a:rPr>
              <a:t>http://www.mayoclinic.org/diseases-conditions/heart-disease/in-depth/flu-shots/art-20044238</a:t>
            </a:r>
          </a:p>
          <a:p>
            <a:pPr marL="0" indent="0" eaLnBrk="0" hangingPunct="0">
              <a:buFontTx/>
              <a:buNone/>
              <a:defRPr/>
            </a:pPr>
            <a:r>
              <a:rPr lang="en-US" sz="1200" b="0" dirty="0">
                <a:cs typeface="Arial" panose="020B0604020202020204" pitchFamily="34" charset="0"/>
              </a:rPr>
              <a:t>http://www.cdc.gov/flu/pdf/partners/flu-pregnancy-infographic.pdf</a:t>
            </a:r>
          </a:p>
        </p:txBody>
      </p:sp>
    </p:spTree>
    <p:extLst>
      <p:ext uri="{BB962C8B-B14F-4D97-AF65-F5344CB8AC3E}">
        <p14:creationId xmlns:p14="http://schemas.microsoft.com/office/powerpoint/2010/main" val="74301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105508"/>
            <a:ext cx="8077200" cy="1143000"/>
          </a:xfrm>
        </p:spPr>
        <p:txBody>
          <a:bodyPr/>
          <a:lstStyle/>
          <a:p>
            <a:pPr marL="114300" lvl="1" eaLnBrk="1" hangingPunct="1">
              <a:lnSpc>
                <a:spcPct val="90000"/>
              </a:lnSpc>
            </a:pPr>
            <a:br>
              <a:rPr lang="en-US" b="1" dirty="0"/>
            </a:br>
            <a:r>
              <a:rPr lang="en-US" b="1" dirty="0">
                <a:latin typeface="+mj-lt"/>
              </a:rPr>
              <a:t>What I can do to prevent the flu?</a:t>
            </a:r>
          </a:p>
        </p:txBody>
      </p:sp>
      <p:sp>
        <p:nvSpPr>
          <p:cNvPr id="31746" name="Rectangle 3"/>
          <p:cNvSpPr>
            <a:spLocks noGrp="1" noChangeArrowheads="1"/>
          </p:cNvSpPr>
          <p:nvPr>
            <p:ph type="body" idx="1"/>
          </p:nvPr>
        </p:nvSpPr>
        <p:spPr>
          <a:xfrm>
            <a:off x="685800" y="1075592"/>
            <a:ext cx="7772400" cy="2362200"/>
          </a:xfrm>
        </p:spPr>
        <p:txBody>
          <a:bodyPr/>
          <a:lstStyle/>
          <a:p>
            <a:pPr marL="114300" lvl="1" indent="0" algn="ctr" eaLnBrk="1" hangingPunct="1">
              <a:lnSpc>
                <a:spcPct val="90000"/>
              </a:lnSpc>
              <a:buFont typeface="Wingdings" pitchFamily="2" charset="2"/>
              <a:buNone/>
            </a:pPr>
            <a:r>
              <a:rPr lang="en-US" sz="4800" b="1" dirty="0">
                <a:solidFill>
                  <a:srgbClr val="FF3300"/>
                </a:solidFill>
                <a:latin typeface="Batang" pitchFamily="18" charset="-127"/>
              </a:rPr>
              <a:t>Do no harm…</a:t>
            </a:r>
          </a:p>
          <a:p>
            <a:pPr marL="114300" lvl="1" indent="0" algn="ctr" eaLnBrk="1" hangingPunct="1">
              <a:lnSpc>
                <a:spcPct val="80000"/>
              </a:lnSpc>
              <a:buFont typeface="Wingdings" pitchFamily="2" charset="2"/>
              <a:buNone/>
            </a:pPr>
            <a:r>
              <a:rPr lang="en-US" sz="4800" b="1" dirty="0">
                <a:solidFill>
                  <a:srgbClr val="FF3300"/>
                </a:solidFill>
                <a:latin typeface="Batang" pitchFamily="18" charset="-127"/>
              </a:rPr>
              <a:t> Stick out your arm!</a:t>
            </a:r>
          </a:p>
          <a:p>
            <a:pPr marL="114300" lvl="1" indent="0" algn="ctr" eaLnBrk="1" hangingPunct="1">
              <a:lnSpc>
                <a:spcPct val="90000"/>
              </a:lnSpc>
              <a:buFont typeface="Wingdings" pitchFamily="2" charset="2"/>
              <a:buNone/>
            </a:pPr>
            <a:endParaRPr lang="en-US" sz="4800" b="1" dirty="0">
              <a:solidFill>
                <a:srgbClr val="FF3300"/>
              </a:solidFill>
              <a:latin typeface="Batang" pitchFamily="18" charset="-127"/>
            </a:endParaRPr>
          </a:p>
        </p:txBody>
      </p:sp>
      <p:pic>
        <p:nvPicPr>
          <p:cNvPr id="31747" name="Picture 1030" descr="rosie_the_riveter_LowRes"/>
          <p:cNvPicPr>
            <a:picLocks noChangeAspect="1" noChangeArrowheads="1"/>
          </p:cNvPicPr>
          <p:nvPr/>
        </p:nvPicPr>
        <p:blipFill>
          <a:blip r:embed="rId3"/>
          <a:srcRect/>
          <a:stretch>
            <a:fillRect/>
          </a:stretch>
        </p:blipFill>
        <p:spPr bwMode="auto">
          <a:xfrm>
            <a:off x="3436143" y="2743200"/>
            <a:ext cx="1966913" cy="2743200"/>
          </a:xfrm>
          <a:prstGeom prst="rect">
            <a:avLst/>
          </a:prstGeom>
          <a:noFill/>
          <a:ln w="57150" cmpd="thinThick">
            <a:solidFill>
              <a:srgbClr val="1A3468"/>
            </a:solidFill>
            <a:miter lim="800000"/>
            <a:headEnd/>
            <a:tailEnd/>
          </a:ln>
        </p:spPr>
      </p:pic>
      <p:sp>
        <p:nvSpPr>
          <p:cNvPr id="5" name="Rectangle 3"/>
          <p:cNvSpPr txBox="1">
            <a:spLocks noChangeArrowheads="1"/>
          </p:cNvSpPr>
          <p:nvPr/>
        </p:nvSpPr>
        <p:spPr bwMode="auto">
          <a:xfrm>
            <a:off x="152400" y="5867400"/>
            <a:ext cx="7162800" cy="952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A3468"/>
                </a:solidFill>
                <a:latin typeface="+mn-lt"/>
                <a:ea typeface="+mn-ea"/>
                <a:cs typeface="+mn-cs"/>
              </a:defRPr>
            </a:lvl1pPr>
            <a:lvl2pPr marL="742950" indent="-285750" algn="l" rtl="0" eaLnBrk="0" fontAlgn="base" hangingPunct="0">
              <a:spcBef>
                <a:spcPct val="20000"/>
              </a:spcBef>
              <a:spcAft>
                <a:spcPct val="0"/>
              </a:spcAft>
              <a:buChar char="–"/>
              <a:defRPr sz="2800">
                <a:solidFill>
                  <a:srgbClr val="1A3468"/>
                </a:solidFill>
                <a:latin typeface="+mn-lt"/>
              </a:defRPr>
            </a:lvl2pPr>
            <a:lvl3pPr marL="1143000" indent="-228600" algn="l" rtl="0" eaLnBrk="0" fontAlgn="base" hangingPunct="0">
              <a:spcBef>
                <a:spcPct val="20000"/>
              </a:spcBef>
              <a:spcAft>
                <a:spcPct val="0"/>
              </a:spcAft>
              <a:buChar char="•"/>
              <a:defRPr sz="2400">
                <a:solidFill>
                  <a:srgbClr val="1A3468"/>
                </a:solidFill>
                <a:latin typeface="+mn-lt"/>
              </a:defRPr>
            </a:lvl3pPr>
            <a:lvl4pPr marL="1600200" indent="-228600" algn="l" rtl="0" eaLnBrk="0" fontAlgn="base" hangingPunct="0">
              <a:spcBef>
                <a:spcPct val="20000"/>
              </a:spcBef>
              <a:spcAft>
                <a:spcPct val="0"/>
              </a:spcAft>
              <a:buChar char="–"/>
              <a:defRPr sz="2000">
                <a:solidFill>
                  <a:srgbClr val="1A3468"/>
                </a:solidFill>
                <a:latin typeface="+mn-lt"/>
              </a:defRPr>
            </a:lvl4pPr>
            <a:lvl5pPr marL="2057400" indent="-228600" algn="l" rtl="0" eaLnBrk="0" fontAlgn="base" hangingPunct="0">
              <a:spcBef>
                <a:spcPct val="20000"/>
              </a:spcBef>
              <a:spcAft>
                <a:spcPct val="0"/>
              </a:spcAft>
              <a:buChar char="»"/>
              <a:defRPr sz="2000">
                <a:solidFill>
                  <a:srgbClr val="1A3468"/>
                </a:solidFill>
                <a:latin typeface="+mn-lt"/>
              </a:defRPr>
            </a:lvl5pPr>
            <a:lvl6pPr marL="2514600" indent="-228600" algn="l" rtl="0" fontAlgn="base">
              <a:spcBef>
                <a:spcPct val="20000"/>
              </a:spcBef>
              <a:spcAft>
                <a:spcPct val="0"/>
              </a:spcAft>
              <a:buChar char="»"/>
              <a:defRPr sz="2000">
                <a:solidFill>
                  <a:srgbClr val="1A3468"/>
                </a:solidFill>
                <a:latin typeface="+mn-lt"/>
              </a:defRPr>
            </a:lvl6pPr>
            <a:lvl7pPr marL="2971800" indent="-228600" algn="l" rtl="0" fontAlgn="base">
              <a:spcBef>
                <a:spcPct val="20000"/>
              </a:spcBef>
              <a:spcAft>
                <a:spcPct val="0"/>
              </a:spcAft>
              <a:buChar char="»"/>
              <a:defRPr sz="2000">
                <a:solidFill>
                  <a:srgbClr val="1A3468"/>
                </a:solidFill>
                <a:latin typeface="+mn-lt"/>
              </a:defRPr>
            </a:lvl7pPr>
            <a:lvl8pPr marL="3429000" indent="-228600" algn="l" rtl="0" fontAlgn="base">
              <a:spcBef>
                <a:spcPct val="20000"/>
              </a:spcBef>
              <a:spcAft>
                <a:spcPct val="0"/>
              </a:spcAft>
              <a:buChar char="»"/>
              <a:defRPr sz="2000">
                <a:solidFill>
                  <a:srgbClr val="1A3468"/>
                </a:solidFill>
                <a:latin typeface="+mn-lt"/>
              </a:defRPr>
            </a:lvl8pPr>
            <a:lvl9pPr marL="3886200" indent="-228600" algn="l" rtl="0" fontAlgn="base">
              <a:spcBef>
                <a:spcPct val="20000"/>
              </a:spcBef>
              <a:spcAft>
                <a:spcPct val="0"/>
              </a:spcAft>
              <a:buChar char="»"/>
              <a:defRPr sz="2000">
                <a:solidFill>
                  <a:srgbClr val="1A3468"/>
                </a:solidFill>
                <a:latin typeface="+mn-lt"/>
              </a:defRPr>
            </a:lvl9pPr>
          </a:lstStyle>
          <a:p>
            <a:pPr marL="114300" lvl="1" indent="0" eaLnBrk="1" hangingPunct="1">
              <a:lnSpc>
                <a:spcPct val="90000"/>
              </a:lnSpc>
              <a:buFont typeface="Wingdings" pitchFamily="2" charset="2"/>
              <a:buNone/>
            </a:pPr>
            <a:r>
              <a:rPr lang="en-US" sz="1200" b="0" i="1" dirty="0"/>
              <a:t>“This project is supported by the Health Resources and Services Administration (HRSA) of the U.S. Department of Health and Human Services (HHS) under grant number and title H54RH00049, Rural Hospital Flexibility Program for grant amount $5,000. This information or content and conclusions are those of the author and should not be construed as the official position or policy of, nor should any endorsements be inferred by HRSA, HHS or the U.S. Government.</a:t>
            </a:r>
            <a:endParaRPr lang="en-US" sz="1200" b="0" kern="0" dirty="0">
              <a:solidFill>
                <a:srgbClr val="FF3300"/>
              </a:solidFill>
              <a:latin typeface="Batang" pitchFamily="18" charset="-127"/>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8700" y="5712238"/>
            <a:ext cx="1633280" cy="110766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0"/>
            <a:ext cx="7772400" cy="1143000"/>
          </a:xfrm>
        </p:spPr>
        <p:txBody>
          <a:bodyPr/>
          <a:lstStyle/>
          <a:p>
            <a:pPr eaLnBrk="1" hangingPunct="1">
              <a:defRPr/>
            </a:pPr>
            <a:br>
              <a:rPr lang="en-US" b="1" dirty="0"/>
            </a:br>
            <a:r>
              <a:rPr lang="en-US" b="1" dirty="0"/>
              <a:t>Have you heard?</a:t>
            </a:r>
          </a:p>
        </p:txBody>
      </p:sp>
      <p:sp>
        <p:nvSpPr>
          <p:cNvPr id="33794" name="Rectangle 3"/>
          <p:cNvSpPr>
            <a:spLocks noGrp="1" noChangeArrowheads="1"/>
          </p:cNvSpPr>
          <p:nvPr>
            <p:ph type="body" idx="1"/>
          </p:nvPr>
        </p:nvSpPr>
        <p:spPr>
          <a:xfrm>
            <a:off x="685800" y="2362200"/>
            <a:ext cx="7772400" cy="3048000"/>
          </a:xfrm>
        </p:spPr>
        <p:txBody>
          <a:bodyPr/>
          <a:lstStyle/>
          <a:p>
            <a:pPr algn="ctr" eaLnBrk="1" hangingPunct="1">
              <a:buFontTx/>
              <a:buNone/>
            </a:pPr>
            <a:r>
              <a:rPr lang="en-US" sz="3600" b="1" dirty="0">
                <a:latin typeface="Batang" pitchFamily="18" charset="-127"/>
              </a:rPr>
              <a:t>[Name of Critical Access Hospital] will be offering the flu shot [today or mm/dd/yyyy] and also during work shifts</a:t>
            </a:r>
          </a:p>
        </p:txBody>
      </p:sp>
      <p:pic>
        <p:nvPicPr>
          <p:cNvPr id="33795" name="Picture 8" descr="rosie_the_riveter_LowRes"/>
          <p:cNvPicPr>
            <a:picLocks noChangeAspect="1" noChangeArrowheads="1"/>
          </p:cNvPicPr>
          <p:nvPr/>
        </p:nvPicPr>
        <p:blipFill>
          <a:blip r:embed="rId3"/>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1143000"/>
          </a:xfrm>
        </p:spPr>
        <p:txBody>
          <a:bodyPr/>
          <a:lstStyle/>
          <a:p>
            <a:pPr eaLnBrk="1" hangingPunct="1">
              <a:defRPr/>
            </a:pPr>
            <a:br>
              <a:rPr lang="en-US" b="1" dirty="0"/>
            </a:br>
            <a:r>
              <a:rPr lang="en-US" b="1" dirty="0"/>
              <a:t>The Pathogen</a:t>
            </a:r>
          </a:p>
        </p:txBody>
      </p:sp>
      <p:sp>
        <p:nvSpPr>
          <p:cNvPr id="17410" name="Text Box 6"/>
          <p:cNvSpPr txBox="1">
            <a:spLocks noChangeArrowheads="1"/>
          </p:cNvSpPr>
          <p:nvPr/>
        </p:nvSpPr>
        <p:spPr bwMode="auto">
          <a:xfrm>
            <a:off x="838200" y="1981200"/>
            <a:ext cx="7620000" cy="3970318"/>
          </a:xfrm>
          <a:prstGeom prst="rect">
            <a:avLst/>
          </a:prstGeom>
          <a:noFill/>
          <a:ln w="9525">
            <a:noFill/>
            <a:miter lim="800000"/>
            <a:headEnd/>
            <a:tailEnd/>
          </a:ln>
        </p:spPr>
        <p:txBody>
          <a:bodyPr>
            <a:spAutoFit/>
          </a:bodyPr>
          <a:lstStyle/>
          <a:p>
            <a:pPr marL="457200" indent="-457200">
              <a:spcAft>
                <a:spcPct val="50000"/>
              </a:spcAft>
              <a:buFont typeface="Wingdings" pitchFamily="2" charset="2"/>
              <a:buChar char="ü"/>
            </a:pPr>
            <a:r>
              <a:rPr lang="en-US" sz="3600" dirty="0">
                <a:latin typeface="Batang" pitchFamily="18" charset="-127"/>
              </a:rPr>
              <a:t>Influenza, often called “the flu” </a:t>
            </a:r>
          </a:p>
          <a:p>
            <a:pPr marL="457200" indent="-457200">
              <a:spcAft>
                <a:spcPct val="50000"/>
              </a:spcAft>
              <a:buFont typeface="Wingdings" pitchFamily="2" charset="2"/>
              <a:buChar char="ü"/>
            </a:pPr>
            <a:r>
              <a:rPr lang="en-US" sz="3600" dirty="0">
                <a:latin typeface="Batang" pitchFamily="18" charset="-127"/>
              </a:rPr>
              <a:t>Contagious respiratory illness </a:t>
            </a:r>
          </a:p>
          <a:p>
            <a:pPr marL="457200" indent="-457200">
              <a:spcAft>
                <a:spcPct val="50000"/>
              </a:spcAft>
              <a:buFont typeface="Wingdings" pitchFamily="2" charset="2"/>
              <a:buChar char="ü"/>
            </a:pPr>
            <a:r>
              <a:rPr lang="en-US" sz="3600" dirty="0">
                <a:latin typeface="Batang" pitchFamily="18" charset="-127"/>
              </a:rPr>
              <a:t>Symptoms vary </a:t>
            </a:r>
          </a:p>
          <a:p>
            <a:pPr marL="457200" indent="-457200">
              <a:spcAft>
                <a:spcPct val="50000"/>
              </a:spcAft>
              <a:buFont typeface="Wingdings" pitchFamily="2" charset="2"/>
              <a:buChar char="ü"/>
            </a:pPr>
            <a:r>
              <a:rPr lang="en-US" sz="3600" dirty="0">
                <a:latin typeface="Batang" pitchFamily="18" charset="-127"/>
              </a:rPr>
              <a:t>Silent Carriers</a:t>
            </a:r>
          </a:p>
          <a:p>
            <a:pPr marL="457200" indent="-457200">
              <a:spcAft>
                <a:spcPct val="50000"/>
              </a:spcAft>
              <a:buFont typeface="Wingdings" pitchFamily="2" charset="2"/>
              <a:buNone/>
            </a:pPr>
            <a:endParaRPr lang="en-US" sz="3600" b="0" dirty="0">
              <a:latin typeface="Times New Roman" pitchFamily="18" charset="0"/>
            </a:endParaRPr>
          </a:p>
        </p:txBody>
      </p:sp>
      <p:pic>
        <p:nvPicPr>
          <p:cNvPr id="17411" name="Picture 10" descr="rosie_the_riveter_LowRes"/>
          <p:cNvPicPr>
            <a:picLocks noChangeAspect="1" noChangeArrowheads="1"/>
          </p:cNvPicPr>
          <p:nvPr/>
        </p:nvPicPr>
        <p:blipFill>
          <a:blip r:embed="rId3"/>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pic>
        <p:nvPicPr>
          <p:cNvPr id="17412" name="Picture 11" descr="H1N1small"/>
          <p:cNvPicPr>
            <a:picLocks noChangeAspect="1" noChangeArrowheads="1"/>
          </p:cNvPicPr>
          <p:nvPr/>
        </p:nvPicPr>
        <p:blipFill>
          <a:blip r:embed="rId4"/>
          <a:srcRect/>
          <a:stretch>
            <a:fillRect/>
          </a:stretch>
        </p:blipFill>
        <p:spPr bwMode="auto">
          <a:xfrm>
            <a:off x="5029200" y="4572000"/>
            <a:ext cx="1905000" cy="18399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0"/>
            <a:ext cx="7772400" cy="1143000"/>
          </a:xfrm>
        </p:spPr>
        <p:txBody>
          <a:bodyPr/>
          <a:lstStyle/>
          <a:p>
            <a:pPr eaLnBrk="1" hangingPunct="1">
              <a:defRPr/>
            </a:pPr>
            <a:br>
              <a:rPr lang="en-US" b="1" dirty="0"/>
            </a:br>
            <a:r>
              <a:rPr lang="en-US" b="1" dirty="0"/>
              <a:t>How Bad Is It?</a:t>
            </a:r>
          </a:p>
        </p:txBody>
      </p:sp>
      <p:sp>
        <p:nvSpPr>
          <p:cNvPr id="19458" name="Text Box 4"/>
          <p:cNvSpPr>
            <a:spLocks noGrp="1" noChangeArrowheads="1"/>
          </p:cNvSpPr>
          <p:nvPr>
            <p:ph type="body" idx="1"/>
          </p:nvPr>
        </p:nvSpPr>
        <p:spPr>
          <a:xfrm>
            <a:off x="304800" y="2057400"/>
            <a:ext cx="8686800" cy="2133600"/>
          </a:xfrm>
        </p:spPr>
        <p:txBody>
          <a:bodyPr/>
          <a:lstStyle/>
          <a:p>
            <a:pPr marL="508000" indent="-508000" eaLnBrk="1" hangingPunct="1">
              <a:spcBef>
                <a:spcPct val="0"/>
              </a:spcBef>
              <a:spcAft>
                <a:spcPct val="60000"/>
              </a:spcAft>
              <a:buFont typeface="Wingdings" pitchFamily="2" charset="2"/>
              <a:buChar char="ü"/>
            </a:pPr>
            <a:r>
              <a:rPr lang="en-US" b="1" dirty="0">
                <a:latin typeface="Batang" pitchFamily="18" charset="-127"/>
              </a:rPr>
              <a:t>Thousands of flu deaths annually </a:t>
            </a:r>
          </a:p>
          <a:p>
            <a:pPr marL="508000" indent="-508000" eaLnBrk="1" hangingPunct="1">
              <a:spcBef>
                <a:spcPct val="0"/>
              </a:spcBef>
              <a:spcAft>
                <a:spcPct val="60000"/>
              </a:spcAft>
              <a:buFont typeface="Wingdings" pitchFamily="2" charset="2"/>
              <a:buChar char="ü"/>
            </a:pPr>
            <a:r>
              <a:rPr lang="en-US" b="1" dirty="0">
                <a:latin typeface="Batang" pitchFamily="18" charset="-127"/>
              </a:rPr>
              <a:t>200,000 people are hospitalized annually</a:t>
            </a:r>
          </a:p>
          <a:p>
            <a:pPr marL="508000" indent="-508000" eaLnBrk="1" hangingPunct="1">
              <a:spcBef>
                <a:spcPct val="0"/>
              </a:spcBef>
              <a:spcAft>
                <a:spcPct val="60000"/>
              </a:spcAft>
              <a:buFont typeface="Wingdings" pitchFamily="2" charset="2"/>
              <a:buChar char="ü"/>
            </a:pPr>
            <a:r>
              <a:rPr lang="en-US" b="1" dirty="0">
                <a:latin typeface="Batang" pitchFamily="18" charset="-127"/>
              </a:rPr>
              <a:t>90% of the deaths are people 65 and older</a:t>
            </a:r>
            <a:endParaRPr lang="en-US" sz="1800" b="1" dirty="0">
              <a:latin typeface="Batang" pitchFamily="18" charset="-127"/>
            </a:endParaRPr>
          </a:p>
        </p:txBody>
      </p:sp>
      <p:sp>
        <p:nvSpPr>
          <p:cNvPr id="46088" name="Text Box 8"/>
          <p:cNvSpPr txBox="1">
            <a:spLocks noChangeArrowheads="1"/>
          </p:cNvSpPr>
          <p:nvPr/>
        </p:nvSpPr>
        <p:spPr bwMode="auto">
          <a:xfrm>
            <a:off x="457200" y="5791200"/>
            <a:ext cx="2667000" cy="396875"/>
          </a:xfrm>
          <a:prstGeom prst="rect">
            <a:avLst/>
          </a:prstGeom>
          <a:noFill/>
          <a:ln w="9525" algn="ctr">
            <a:noFill/>
            <a:miter lim="800000"/>
            <a:headEnd/>
            <a:tailEnd/>
          </a:ln>
          <a:effectLst/>
        </p:spPr>
        <p:txBody>
          <a:bodyPr>
            <a:spAutoFit/>
          </a:bodyPr>
          <a:lstStyle/>
          <a:p>
            <a:pPr>
              <a:spcAft>
                <a:spcPct val="50000"/>
              </a:spcAft>
              <a:buFont typeface="Wingdings" pitchFamily="2" charset="2"/>
              <a:buNone/>
              <a:defRPr/>
            </a:pPr>
            <a:r>
              <a:rPr lang="en-US" sz="2000" dirty="0"/>
              <a:t>www.cdc.gov, 2015</a:t>
            </a:r>
            <a:endParaRPr lang="en-US" sz="2000" dirty="0">
              <a:effectLst>
                <a:outerShdw blurRad="38100" dist="38100" dir="2700000" algn="tl">
                  <a:srgbClr val="C0C0C0"/>
                </a:outerShdw>
              </a:effectLst>
            </a:endParaRPr>
          </a:p>
        </p:txBody>
      </p:sp>
      <p:pic>
        <p:nvPicPr>
          <p:cNvPr id="19460" name="Picture 1032" descr="rosie_the_riveter_LowRes"/>
          <p:cNvPicPr>
            <a:picLocks noChangeAspect="1" noChangeArrowheads="1"/>
          </p:cNvPicPr>
          <p:nvPr/>
        </p:nvPicPr>
        <p:blipFill>
          <a:blip r:embed="rId3"/>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6C8433E-743F-4165-8837-21A85CA3AF5B}" type="slidenum">
              <a:rPr kumimoji="0" lang="en-US" sz="1000" b="0" i="0" u="none" strike="noStrike" kern="1200" cap="none" spc="0" normalizeH="0" baseline="0" noProof="0">
                <a:ln>
                  <a:noFill/>
                </a:ln>
                <a:solidFill>
                  <a:srgbClr val="005595"/>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a:ln>
                <a:noFill/>
              </a:ln>
              <a:solidFill>
                <a:srgbClr val="005595"/>
              </a:solidFill>
              <a:effectLst/>
              <a:uLnTx/>
              <a:uFillTx/>
              <a:latin typeface="Arial"/>
              <a:ea typeface="+mn-ea"/>
              <a:cs typeface="+mn-cs"/>
            </a:endParaRPr>
          </a:p>
        </p:txBody>
      </p:sp>
      <p:sp>
        <p:nvSpPr>
          <p:cNvPr id="8195" name="Rectangle 2"/>
          <p:cNvSpPr>
            <a:spLocks noGrp="1" noChangeArrowheads="1"/>
          </p:cNvSpPr>
          <p:nvPr>
            <p:ph type="title"/>
          </p:nvPr>
        </p:nvSpPr>
        <p:spPr/>
        <p:txBody>
          <a:bodyPr/>
          <a:lstStyle/>
          <a:p>
            <a:pPr eaLnBrk="1" hangingPunct="1"/>
            <a:r>
              <a:rPr lang="en-US" dirty="0"/>
              <a:t>Have you heard?  2016-2017 Flu Season:</a:t>
            </a:r>
          </a:p>
        </p:txBody>
      </p:sp>
      <p:sp>
        <p:nvSpPr>
          <p:cNvPr id="9219" name="Rectangle 3"/>
          <p:cNvSpPr>
            <a:spLocks noGrp="1" noChangeArrowheads="1"/>
          </p:cNvSpPr>
          <p:nvPr>
            <p:ph type="body" idx="1"/>
          </p:nvPr>
        </p:nvSpPr>
        <p:spPr>
          <a:xfrm>
            <a:off x="1371600" y="1600200"/>
            <a:ext cx="7543800" cy="4137025"/>
          </a:xfrm>
        </p:spPr>
        <p:txBody>
          <a:bodyPr/>
          <a:lstStyle/>
          <a:p>
            <a:pPr eaLnBrk="1" hangingPunct="1">
              <a:defRPr/>
            </a:pPr>
            <a:r>
              <a:rPr lang="en-US" sz="2400" dirty="0"/>
              <a:t>30,900,000 influenza illness</a:t>
            </a:r>
          </a:p>
          <a:p>
            <a:pPr eaLnBrk="1" hangingPunct="1">
              <a:defRPr/>
            </a:pPr>
            <a:r>
              <a:rPr lang="en-US" sz="2400" dirty="0"/>
              <a:t>14,500,000 flu-associated medical visits</a:t>
            </a:r>
          </a:p>
          <a:p>
            <a:pPr eaLnBrk="1" hangingPunct="1">
              <a:defRPr/>
            </a:pPr>
            <a:r>
              <a:rPr lang="en-US" sz="2400" dirty="0"/>
              <a:t>600,000 flu-associated hospitalizations</a:t>
            </a:r>
          </a:p>
          <a:p>
            <a:pPr eaLnBrk="1" hangingPunct="1">
              <a:defRPr/>
            </a:pPr>
            <a:endParaRPr lang="en-US" sz="2400" dirty="0"/>
          </a:p>
          <a:p>
            <a:pPr marL="0" indent="0" eaLnBrk="1" hangingPunct="1">
              <a:buNone/>
              <a:defRPr/>
            </a:pPr>
            <a:r>
              <a:rPr lang="en-US" sz="2400" dirty="0"/>
              <a:t>65 years and older?</a:t>
            </a:r>
          </a:p>
          <a:p>
            <a:pPr eaLnBrk="1" hangingPunct="1">
              <a:defRPr/>
            </a:pPr>
            <a:r>
              <a:rPr lang="en-US" sz="2400" dirty="0"/>
              <a:t>4.6 million illnesses</a:t>
            </a:r>
          </a:p>
          <a:p>
            <a:pPr eaLnBrk="1" hangingPunct="1">
              <a:defRPr/>
            </a:pPr>
            <a:r>
              <a:rPr lang="en-US" sz="2400" dirty="0"/>
              <a:t>2.6 million medical visits</a:t>
            </a:r>
          </a:p>
          <a:p>
            <a:pPr eaLnBrk="1" hangingPunct="1">
              <a:defRPr/>
            </a:pPr>
            <a:r>
              <a:rPr lang="en-US" sz="2400" dirty="0"/>
              <a:t>423,000 hospitalizations  </a:t>
            </a:r>
          </a:p>
          <a:p>
            <a:pPr marL="0" lvl="0" indent="0" eaLnBrk="1" hangingPunct="1">
              <a:spcBef>
                <a:spcPct val="30000"/>
              </a:spcBef>
              <a:buNone/>
            </a:pPr>
            <a:r>
              <a:rPr lang="en-US" dirty="0">
                <a:solidFill>
                  <a:srgbClr val="000000"/>
                </a:solidFill>
              </a:rPr>
              <a:t>http://www.cdc.gov/flu/about/disease/2016-17.htm</a:t>
            </a:r>
          </a:p>
          <a:p>
            <a:pPr marL="0" indent="0" eaLnBrk="1" hangingPunct="1">
              <a:buNone/>
              <a:defRPr/>
            </a:pPr>
            <a:endParaRPr lang="en-US" dirty="0">
              <a:effectLst>
                <a:outerShdw blurRad="38100" dist="38100" dir="2700000" algn="tl">
                  <a:srgbClr val="C0C0C0"/>
                </a:outerShdw>
              </a:effectLst>
            </a:endParaRPr>
          </a:p>
          <a:p>
            <a:pPr eaLnBrk="1" hangingPunct="1">
              <a:defRPr/>
            </a:pPr>
            <a:endParaRPr lang="en-US" dirty="0"/>
          </a:p>
        </p:txBody>
      </p:sp>
      <p:pic>
        <p:nvPicPr>
          <p:cNvPr id="8197" name="Picture 10" descr="rosie_the_riveter_Low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5126038"/>
            <a:ext cx="842962" cy="1177925"/>
          </a:xfrm>
          <a:prstGeom prst="rect">
            <a:avLst/>
          </a:prstGeom>
          <a:noFill/>
          <a:ln w="57150" cmpd="thinThick">
            <a:solidFill>
              <a:srgbClr val="1A346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5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0"/>
            <a:ext cx="7772400" cy="1143000"/>
          </a:xfrm>
        </p:spPr>
        <p:txBody>
          <a:bodyPr/>
          <a:lstStyle/>
          <a:p>
            <a:pPr eaLnBrk="1" hangingPunct="1">
              <a:defRPr/>
            </a:pPr>
            <a:br>
              <a:rPr lang="en-US" b="1" dirty="0"/>
            </a:br>
            <a:r>
              <a:rPr lang="en-US" b="1" dirty="0"/>
              <a:t>How Can We Protect </a:t>
            </a:r>
            <a:br>
              <a:rPr lang="en-US" b="1" dirty="0"/>
            </a:br>
            <a:r>
              <a:rPr lang="en-US" b="1" dirty="0"/>
              <a:t>Those We Care For?</a:t>
            </a:r>
          </a:p>
        </p:txBody>
      </p:sp>
      <p:sp>
        <p:nvSpPr>
          <p:cNvPr id="21506" name="Rectangle 3"/>
          <p:cNvSpPr>
            <a:spLocks noGrp="1" noChangeArrowheads="1"/>
          </p:cNvSpPr>
          <p:nvPr>
            <p:ph type="body" idx="1"/>
          </p:nvPr>
        </p:nvSpPr>
        <p:spPr>
          <a:xfrm>
            <a:off x="914400" y="1676400"/>
            <a:ext cx="7543800" cy="3048000"/>
          </a:xfrm>
        </p:spPr>
        <p:txBody>
          <a:bodyPr/>
          <a:lstStyle/>
          <a:p>
            <a:pPr marL="576263" lvl="1" indent="-461963" eaLnBrk="1" hangingPunct="1">
              <a:buFont typeface="Wingdings" pitchFamily="2" charset="2"/>
              <a:buChar char="ü"/>
            </a:pPr>
            <a:r>
              <a:rPr lang="en-US" sz="3200" b="1" dirty="0">
                <a:latin typeface="Batang" pitchFamily="18" charset="-127"/>
              </a:rPr>
              <a:t>You are one of the most important defenses against the flu entering [Name of Critical Access Hospital]</a:t>
            </a:r>
          </a:p>
        </p:txBody>
      </p:sp>
      <p:pic>
        <p:nvPicPr>
          <p:cNvPr id="21507" name="Picture 0" descr="rosie_the_riveter_LowRes"/>
          <p:cNvPicPr>
            <a:picLocks noChangeAspect="1" noChangeArrowheads="1"/>
          </p:cNvPicPr>
          <p:nvPr/>
        </p:nvPicPr>
        <p:blipFill>
          <a:blip r:embed="rId3"/>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pic>
        <p:nvPicPr>
          <p:cNvPr id="21508" name="Picture 1" descr="nursing-home-ratings-main_Full"/>
          <p:cNvPicPr>
            <a:picLocks noChangeAspect="1" noChangeArrowheads="1"/>
          </p:cNvPicPr>
          <p:nvPr/>
        </p:nvPicPr>
        <p:blipFill>
          <a:blip r:embed="rId4"/>
          <a:srcRect/>
          <a:stretch>
            <a:fillRect/>
          </a:stretch>
        </p:blipFill>
        <p:spPr bwMode="auto">
          <a:xfrm>
            <a:off x="533400" y="4100513"/>
            <a:ext cx="3352800" cy="2224087"/>
          </a:xfrm>
          <a:prstGeom prst="rect">
            <a:avLst/>
          </a:prstGeom>
          <a:noFill/>
          <a:ln w="76200" cmpd="tri">
            <a:solidFill>
              <a:srgbClr val="1A3468"/>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0"/>
            <a:ext cx="7772400" cy="1143000"/>
          </a:xfrm>
        </p:spPr>
        <p:txBody>
          <a:bodyPr/>
          <a:lstStyle/>
          <a:p>
            <a:pPr eaLnBrk="1" hangingPunct="1">
              <a:defRPr/>
            </a:pPr>
            <a:r>
              <a:rPr lang="en-US" b="1" dirty="0">
                <a:latin typeface="Batang" pitchFamily="18" charset="-127"/>
              </a:rPr>
              <a:t>		</a:t>
            </a:r>
            <a:br>
              <a:rPr lang="en-US" b="1" dirty="0">
                <a:latin typeface="Batang" pitchFamily="18" charset="-127"/>
              </a:rPr>
            </a:br>
            <a:r>
              <a:rPr lang="en-US" b="1" dirty="0"/>
              <a:t>How Can We Stop Flu?</a:t>
            </a:r>
          </a:p>
        </p:txBody>
      </p:sp>
      <p:sp>
        <p:nvSpPr>
          <p:cNvPr id="23554" name="Rectangle 3"/>
          <p:cNvSpPr>
            <a:spLocks noGrp="1" noChangeArrowheads="1"/>
          </p:cNvSpPr>
          <p:nvPr>
            <p:ph type="body" idx="1"/>
          </p:nvPr>
        </p:nvSpPr>
        <p:spPr>
          <a:xfrm>
            <a:off x="381000" y="1447800"/>
            <a:ext cx="8305800" cy="5029200"/>
          </a:xfrm>
        </p:spPr>
        <p:txBody>
          <a:bodyPr/>
          <a:lstStyle/>
          <a:p>
            <a:pPr marL="0" indent="0" eaLnBrk="1" hangingPunct="1">
              <a:lnSpc>
                <a:spcPct val="90000"/>
              </a:lnSpc>
              <a:spcAft>
                <a:spcPct val="25000"/>
              </a:spcAft>
              <a:buFont typeface="Wingdings" pitchFamily="2" charset="2"/>
              <a:buNone/>
            </a:pPr>
            <a:r>
              <a:rPr lang="en-US" b="1" dirty="0">
                <a:latin typeface="Batang" pitchFamily="18" charset="-127"/>
              </a:rPr>
              <a:t>Who should get the shot</a:t>
            </a:r>
          </a:p>
          <a:p>
            <a:pPr marL="803275" lvl="4" indent="-342900" eaLnBrk="1" hangingPunct="1">
              <a:lnSpc>
                <a:spcPct val="90000"/>
              </a:lnSpc>
              <a:spcAft>
                <a:spcPct val="25000"/>
              </a:spcAft>
              <a:buFont typeface="Wingdings" pitchFamily="2" charset="2"/>
              <a:buChar char="ü"/>
            </a:pPr>
            <a:r>
              <a:rPr lang="en-US" sz="2400" b="1" dirty="0">
                <a:latin typeface="Batang" pitchFamily="18" charset="-127"/>
              </a:rPr>
              <a:t>All in-patients and out-patients without contraindications</a:t>
            </a:r>
          </a:p>
          <a:p>
            <a:pPr marL="803275" lvl="4" indent="-342900" eaLnBrk="1" hangingPunct="1">
              <a:lnSpc>
                <a:spcPct val="90000"/>
              </a:lnSpc>
              <a:spcAft>
                <a:spcPct val="25000"/>
              </a:spcAft>
              <a:buFont typeface="Wingdings" pitchFamily="2" charset="2"/>
              <a:buChar char="ü"/>
            </a:pPr>
            <a:r>
              <a:rPr lang="en-US" sz="2400" b="1" u="sng" dirty="0">
                <a:latin typeface="Batang" pitchFamily="18" charset="-127"/>
              </a:rPr>
              <a:t>All</a:t>
            </a:r>
            <a:r>
              <a:rPr lang="en-US" sz="2400" b="1" dirty="0">
                <a:latin typeface="Batang" pitchFamily="18" charset="-127"/>
              </a:rPr>
              <a:t> staff; paid and volunteers</a:t>
            </a:r>
          </a:p>
          <a:p>
            <a:pPr marL="803275" lvl="4" indent="-342900" eaLnBrk="1" hangingPunct="1">
              <a:lnSpc>
                <a:spcPct val="90000"/>
              </a:lnSpc>
              <a:spcAft>
                <a:spcPct val="25000"/>
              </a:spcAft>
              <a:buFont typeface="Wingdings" pitchFamily="2" charset="2"/>
              <a:buChar char="ü"/>
            </a:pPr>
            <a:r>
              <a:rPr lang="en-US" sz="2400" b="1" dirty="0">
                <a:latin typeface="Batang" pitchFamily="18" charset="-127"/>
              </a:rPr>
              <a:t>Family and visitors of clients</a:t>
            </a:r>
          </a:p>
          <a:p>
            <a:pPr marL="460375" lvl="4" indent="0" eaLnBrk="1" hangingPunct="1">
              <a:lnSpc>
                <a:spcPct val="90000"/>
              </a:lnSpc>
              <a:spcAft>
                <a:spcPct val="25000"/>
              </a:spcAft>
              <a:buNone/>
            </a:pPr>
            <a:endParaRPr lang="en-US" sz="2400" b="1" dirty="0">
              <a:latin typeface="Batang" pitchFamily="18" charset="-127"/>
            </a:endParaRPr>
          </a:p>
          <a:p>
            <a:pPr marL="803275" lvl="4" indent="-342900" eaLnBrk="1" hangingPunct="1">
              <a:lnSpc>
                <a:spcPct val="90000"/>
              </a:lnSpc>
              <a:spcAft>
                <a:spcPct val="25000"/>
              </a:spcAft>
              <a:buFont typeface="Wingdings" pitchFamily="2" charset="2"/>
              <a:buChar char="ü"/>
            </a:pPr>
            <a:r>
              <a:rPr lang="en-US" sz="2400" b="1" dirty="0">
                <a:latin typeface="Batang" pitchFamily="18" charset="-127"/>
              </a:rPr>
              <a:t>Pregnant women </a:t>
            </a:r>
            <a:r>
              <a:rPr lang="en-US" sz="2400" b="1" i="1" dirty="0">
                <a:latin typeface="Batang" pitchFamily="18" charset="-127"/>
              </a:rPr>
              <a:t>and people with chronic health conditions</a:t>
            </a:r>
          </a:p>
          <a:p>
            <a:pPr marL="803275" lvl="4" indent="-342900" eaLnBrk="1" hangingPunct="1">
              <a:lnSpc>
                <a:spcPct val="90000"/>
              </a:lnSpc>
              <a:spcAft>
                <a:spcPct val="25000"/>
              </a:spcAft>
              <a:buFont typeface="Wingdings" pitchFamily="2" charset="2"/>
              <a:buChar char="ü"/>
            </a:pPr>
            <a:r>
              <a:rPr lang="en-US" sz="2400" b="1" dirty="0">
                <a:latin typeface="Batang" pitchFamily="18" charset="-127"/>
              </a:rPr>
              <a:t>Household contacts &amp; caregivers of                    children &lt; 6 months</a:t>
            </a:r>
          </a:p>
          <a:p>
            <a:pPr marL="803275" lvl="4" indent="-342900" eaLnBrk="1" hangingPunct="1">
              <a:lnSpc>
                <a:spcPct val="90000"/>
              </a:lnSpc>
              <a:spcAft>
                <a:spcPct val="25000"/>
              </a:spcAft>
              <a:buFont typeface="Wingdings" pitchFamily="2" charset="2"/>
              <a:buChar char="ü"/>
            </a:pPr>
            <a:r>
              <a:rPr lang="en-US" sz="2400" b="1" i="1" dirty="0">
                <a:latin typeface="Batang" pitchFamily="18" charset="-127"/>
              </a:rPr>
              <a:t>All people from 6 months of age and older  without contraindications</a:t>
            </a:r>
            <a:endParaRPr lang="en-US" b="1" i="1" dirty="0">
              <a:latin typeface="Batang" pitchFamily="18" charset="-127"/>
            </a:endParaRPr>
          </a:p>
        </p:txBody>
      </p:sp>
      <p:pic>
        <p:nvPicPr>
          <p:cNvPr id="2" name="Picture 1"/>
          <p:cNvPicPr>
            <a:picLocks noChangeAspect="1"/>
          </p:cNvPicPr>
          <p:nvPr/>
        </p:nvPicPr>
        <p:blipFill>
          <a:blip r:embed="rId3"/>
          <a:stretch>
            <a:fillRect/>
          </a:stretch>
        </p:blipFill>
        <p:spPr>
          <a:xfrm>
            <a:off x="6111550" y="2514600"/>
            <a:ext cx="2575250" cy="17983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1143000"/>
          </a:xfrm>
        </p:spPr>
        <p:txBody>
          <a:bodyPr/>
          <a:lstStyle/>
          <a:p>
            <a:pPr eaLnBrk="1" hangingPunct="1">
              <a:defRPr/>
            </a:pPr>
            <a:br>
              <a:rPr lang="en-US" b="1" dirty="0"/>
            </a:br>
            <a:endParaRPr lang="en-US" b="1" dirty="0"/>
          </a:p>
        </p:txBody>
      </p:sp>
      <p:sp>
        <p:nvSpPr>
          <p:cNvPr id="25602" name="Rectangle 3"/>
          <p:cNvSpPr>
            <a:spLocks noGrp="1" noChangeArrowheads="1"/>
          </p:cNvSpPr>
          <p:nvPr>
            <p:ph type="body" idx="1"/>
          </p:nvPr>
        </p:nvSpPr>
        <p:spPr>
          <a:xfrm>
            <a:off x="914400" y="1447800"/>
            <a:ext cx="7010400" cy="4419600"/>
          </a:xfrm>
        </p:spPr>
        <p:txBody>
          <a:bodyPr/>
          <a:lstStyle/>
          <a:p>
            <a:pPr marL="457200" lvl="1" indent="-342900" eaLnBrk="1" hangingPunct="1">
              <a:lnSpc>
                <a:spcPct val="90000"/>
              </a:lnSpc>
              <a:spcBef>
                <a:spcPct val="0"/>
              </a:spcBef>
              <a:spcAft>
                <a:spcPct val="10000"/>
              </a:spcAft>
              <a:buFont typeface="Wingdings" pitchFamily="2" charset="2"/>
              <a:buNone/>
            </a:pPr>
            <a:endParaRPr lang="en-US" dirty="0">
              <a:latin typeface="Batang" pitchFamily="18" charset="-127"/>
            </a:endParaRPr>
          </a:p>
          <a:p>
            <a:pPr marL="969963" lvl="2" indent="-398463" eaLnBrk="1" hangingPunct="1">
              <a:lnSpc>
                <a:spcPct val="90000"/>
              </a:lnSpc>
              <a:spcBef>
                <a:spcPct val="0"/>
              </a:spcBef>
              <a:spcAft>
                <a:spcPct val="50000"/>
              </a:spcAft>
              <a:buFont typeface="Wingdings" pitchFamily="2" charset="2"/>
              <a:buChar char="ü"/>
            </a:pPr>
            <a:r>
              <a:rPr lang="en-US" sz="2800" b="1" dirty="0">
                <a:latin typeface="Batang" pitchFamily="18" charset="-127"/>
                <a:cs typeface="Arial" charset="0"/>
              </a:rPr>
              <a:t>Body</a:t>
            </a:r>
            <a:r>
              <a:rPr lang="en-US" sz="2800" b="1" dirty="0">
                <a:solidFill>
                  <a:srgbClr val="333366"/>
                </a:solidFill>
                <a:latin typeface="Batang" pitchFamily="18" charset="-127"/>
                <a:cs typeface="Arial" charset="0"/>
              </a:rPr>
              <a:t> aches </a:t>
            </a:r>
          </a:p>
          <a:p>
            <a:pPr marL="969963" lvl="2" indent="-398463" eaLnBrk="1" hangingPunct="1">
              <a:lnSpc>
                <a:spcPct val="90000"/>
              </a:lnSpc>
              <a:spcBef>
                <a:spcPct val="0"/>
              </a:spcBef>
              <a:spcAft>
                <a:spcPct val="50000"/>
              </a:spcAft>
              <a:buFont typeface="Wingdings" pitchFamily="2" charset="2"/>
              <a:buChar char="ü"/>
            </a:pPr>
            <a:r>
              <a:rPr lang="en-US" sz="2800" b="1" dirty="0">
                <a:latin typeface="Batang" pitchFamily="18" charset="-127"/>
                <a:cs typeface="Arial" charset="0"/>
              </a:rPr>
              <a:t>Chills </a:t>
            </a:r>
          </a:p>
          <a:p>
            <a:pPr marL="969963" lvl="2" indent="-398463" eaLnBrk="1" hangingPunct="1">
              <a:lnSpc>
                <a:spcPct val="90000"/>
              </a:lnSpc>
              <a:spcBef>
                <a:spcPct val="0"/>
              </a:spcBef>
              <a:spcAft>
                <a:spcPct val="50000"/>
              </a:spcAft>
              <a:buFont typeface="Wingdings" pitchFamily="2" charset="2"/>
              <a:buChar char="ü"/>
            </a:pPr>
            <a:r>
              <a:rPr lang="en-US" sz="2800" b="1" dirty="0">
                <a:latin typeface="Batang" pitchFamily="18" charset="-127"/>
                <a:cs typeface="Arial" charset="0"/>
              </a:rPr>
              <a:t>Dry cough </a:t>
            </a:r>
          </a:p>
          <a:p>
            <a:pPr marL="969963" lvl="2" indent="-398463" eaLnBrk="1" hangingPunct="1">
              <a:lnSpc>
                <a:spcPct val="90000"/>
              </a:lnSpc>
              <a:spcBef>
                <a:spcPct val="0"/>
              </a:spcBef>
              <a:spcAft>
                <a:spcPct val="50000"/>
              </a:spcAft>
              <a:buFont typeface="Wingdings" pitchFamily="2" charset="2"/>
              <a:buChar char="ü"/>
            </a:pPr>
            <a:r>
              <a:rPr lang="en-US" sz="2800" b="1" dirty="0">
                <a:latin typeface="Batang" pitchFamily="18" charset="-127"/>
                <a:cs typeface="Arial" charset="0"/>
              </a:rPr>
              <a:t>Fever </a:t>
            </a:r>
          </a:p>
          <a:p>
            <a:pPr marL="969963" lvl="2" indent="-398463" eaLnBrk="1" hangingPunct="1">
              <a:lnSpc>
                <a:spcPct val="90000"/>
              </a:lnSpc>
              <a:spcBef>
                <a:spcPct val="0"/>
              </a:spcBef>
              <a:spcAft>
                <a:spcPct val="50000"/>
              </a:spcAft>
              <a:buFont typeface="Wingdings" pitchFamily="2" charset="2"/>
              <a:buChar char="ü"/>
            </a:pPr>
            <a:r>
              <a:rPr lang="en-US" sz="2800" b="1" dirty="0">
                <a:latin typeface="Batang" pitchFamily="18" charset="-127"/>
                <a:cs typeface="Arial" charset="0"/>
              </a:rPr>
              <a:t>Headache </a:t>
            </a:r>
          </a:p>
          <a:p>
            <a:pPr marL="969963" lvl="2" indent="-398463" eaLnBrk="1" hangingPunct="1">
              <a:lnSpc>
                <a:spcPct val="90000"/>
              </a:lnSpc>
              <a:spcBef>
                <a:spcPct val="0"/>
              </a:spcBef>
              <a:spcAft>
                <a:spcPct val="50000"/>
              </a:spcAft>
              <a:buFont typeface="Wingdings" pitchFamily="2" charset="2"/>
              <a:buChar char="ü"/>
            </a:pPr>
            <a:r>
              <a:rPr lang="en-US" sz="2800" b="1" dirty="0">
                <a:latin typeface="Batang" pitchFamily="18" charset="-127"/>
                <a:cs typeface="Arial" charset="0"/>
              </a:rPr>
              <a:t>Sore throat </a:t>
            </a:r>
          </a:p>
          <a:p>
            <a:pPr marL="969963" lvl="2" indent="-398463" eaLnBrk="1" hangingPunct="1">
              <a:lnSpc>
                <a:spcPct val="90000"/>
              </a:lnSpc>
              <a:spcBef>
                <a:spcPct val="0"/>
              </a:spcBef>
              <a:spcAft>
                <a:spcPct val="50000"/>
              </a:spcAft>
              <a:buFont typeface="Wingdings" pitchFamily="2" charset="2"/>
              <a:buChar char="ü"/>
            </a:pPr>
            <a:r>
              <a:rPr lang="en-US" sz="2800" b="1" dirty="0">
                <a:latin typeface="Batang" pitchFamily="18" charset="-127"/>
                <a:cs typeface="Arial" charset="0"/>
              </a:rPr>
              <a:t>Stuffy nose </a:t>
            </a:r>
            <a:endParaRPr lang="en-US" sz="2800" b="1" dirty="0">
              <a:latin typeface="Batang" pitchFamily="18" charset="-127"/>
            </a:endParaRPr>
          </a:p>
        </p:txBody>
      </p:sp>
      <p:sp>
        <p:nvSpPr>
          <p:cNvPr id="53257" name="Rectangle 9"/>
          <p:cNvSpPr>
            <a:spLocks noChangeArrowheads="1"/>
          </p:cNvSpPr>
          <p:nvPr/>
        </p:nvSpPr>
        <p:spPr bwMode="auto">
          <a:xfrm>
            <a:off x="838200" y="152400"/>
            <a:ext cx="7772400" cy="1143000"/>
          </a:xfrm>
          <a:prstGeom prst="rect">
            <a:avLst/>
          </a:prstGeom>
          <a:noFill/>
          <a:ln w="9525">
            <a:noFill/>
            <a:miter lim="800000"/>
            <a:headEnd/>
            <a:tailEnd/>
          </a:ln>
          <a:effectLst/>
        </p:spPr>
        <p:txBody>
          <a:bodyPr anchor="ctr"/>
          <a:lstStyle/>
          <a:p>
            <a:pPr algn="ctr">
              <a:defRPr/>
            </a:pPr>
            <a:r>
              <a:rPr lang="en-US" sz="4400" dirty="0">
                <a:effectLst>
                  <a:outerShdw blurRad="38100" dist="38100" dir="2700000" algn="tl">
                    <a:srgbClr val="C0C0C0"/>
                  </a:outerShdw>
                </a:effectLst>
                <a:latin typeface="Batang" pitchFamily="18" charset="-127"/>
                <a:cs typeface="+mn-cs"/>
              </a:rPr>
              <a:t>		</a:t>
            </a:r>
            <a:br>
              <a:rPr lang="en-US" sz="4400" dirty="0">
                <a:effectLst>
                  <a:outerShdw blurRad="38100" dist="38100" dir="2700000" algn="tl">
                    <a:srgbClr val="C0C0C0"/>
                  </a:outerShdw>
                </a:effectLst>
                <a:latin typeface="Batang" pitchFamily="18" charset="-127"/>
                <a:cs typeface="+mn-cs"/>
              </a:rPr>
            </a:br>
            <a:r>
              <a:rPr lang="en-US" sz="4400" dirty="0">
                <a:effectLst>
                  <a:outerShdw blurRad="38100" dist="38100" dir="2700000" algn="tl">
                    <a:srgbClr val="C0C0C0"/>
                  </a:outerShdw>
                </a:effectLst>
                <a:cs typeface="+mn-cs"/>
              </a:rPr>
              <a:t>Sign &amp; Symptoms of Flu</a:t>
            </a:r>
          </a:p>
        </p:txBody>
      </p:sp>
      <p:pic>
        <p:nvPicPr>
          <p:cNvPr id="25604" name="Picture 8" descr="fever_girl"/>
          <p:cNvPicPr>
            <a:picLocks noChangeAspect="1" noChangeArrowheads="1"/>
          </p:cNvPicPr>
          <p:nvPr/>
        </p:nvPicPr>
        <p:blipFill>
          <a:blip r:embed="rId3"/>
          <a:srcRect/>
          <a:stretch>
            <a:fillRect/>
          </a:stretch>
        </p:blipFill>
        <p:spPr bwMode="auto">
          <a:xfrm>
            <a:off x="4800600" y="2809875"/>
            <a:ext cx="2857500" cy="1838325"/>
          </a:xfrm>
          <a:prstGeom prst="rect">
            <a:avLst/>
          </a:prstGeom>
          <a:noFill/>
          <a:ln w="38100" cmpd="dbl">
            <a:solidFill>
              <a:srgbClr val="1A3468"/>
            </a:solidFill>
            <a:miter lim="800000"/>
            <a:headEnd/>
            <a:tailEnd/>
          </a:ln>
        </p:spPr>
      </p:pic>
      <p:pic>
        <p:nvPicPr>
          <p:cNvPr id="25605" name="Picture 9" descr="rosie_the_riveter_LowRes"/>
          <p:cNvPicPr>
            <a:picLocks noChangeAspect="1" noChangeArrowheads="1"/>
          </p:cNvPicPr>
          <p:nvPr/>
        </p:nvPicPr>
        <p:blipFill>
          <a:blip r:embed="rId4"/>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9pPr>
          </a:lstStyle>
          <a:p>
            <a:pPr eaLnBrk="1" hangingPunct="1">
              <a:defRPr/>
            </a:pPr>
            <a:r>
              <a:rPr lang="en-US" b="1" kern="0" dirty="0"/>
              <a:t>Flu Prevention</a:t>
            </a:r>
          </a:p>
        </p:txBody>
      </p:sp>
      <p:sp>
        <p:nvSpPr>
          <p:cNvPr id="5" name="Rectangle 3"/>
          <p:cNvSpPr txBox="1">
            <a:spLocks noChangeArrowheads="1"/>
          </p:cNvSpPr>
          <p:nvPr/>
        </p:nvSpPr>
        <p:spPr bwMode="auto">
          <a:xfrm>
            <a:off x="381000" y="1219200"/>
            <a:ext cx="8534400" cy="5487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rgbClr val="1A3468"/>
                </a:solidFill>
                <a:latin typeface="+mn-lt"/>
                <a:ea typeface="+mn-ea"/>
                <a:cs typeface="+mn-cs"/>
              </a:defRPr>
            </a:lvl1pPr>
            <a:lvl2pPr marL="742950" indent="-285750" algn="l" rtl="0" eaLnBrk="0" fontAlgn="base" hangingPunct="0">
              <a:spcBef>
                <a:spcPct val="20000"/>
              </a:spcBef>
              <a:spcAft>
                <a:spcPct val="0"/>
              </a:spcAft>
              <a:buChar char="–"/>
              <a:defRPr sz="2800">
                <a:solidFill>
                  <a:srgbClr val="1A3468"/>
                </a:solidFill>
                <a:latin typeface="+mn-lt"/>
              </a:defRPr>
            </a:lvl2pPr>
            <a:lvl3pPr marL="1143000" indent="-228600" algn="l" rtl="0" eaLnBrk="0" fontAlgn="base" hangingPunct="0">
              <a:spcBef>
                <a:spcPct val="20000"/>
              </a:spcBef>
              <a:spcAft>
                <a:spcPct val="0"/>
              </a:spcAft>
              <a:buChar char="•"/>
              <a:defRPr sz="2400">
                <a:solidFill>
                  <a:srgbClr val="1A3468"/>
                </a:solidFill>
                <a:latin typeface="+mn-lt"/>
              </a:defRPr>
            </a:lvl3pPr>
            <a:lvl4pPr marL="1600200" indent="-228600" algn="l" rtl="0" eaLnBrk="0" fontAlgn="base" hangingPunct="0">
              <a:spcBef>
                <a:spcPct val="20000"/>
              </a:spcBef>
              <a:spcAft>
                <a:spcPct val="0"/>
              </a:spcAft>
              <a:buChar char="–"/>
              <a:defRPr sz="2000">
                <a:solidFill>
                  <a:srgbClr val="1A3468"/>
                </a:solidFill>
                <a:latin typeface="+mn-lt"/>
              </a:defRPr>
            </a:lvl4pPr>
            <a:lvl5pPr marL="2057400" indent="-228600" algn="l" rtl="0" eaLnBrk="0" fontAlgn="base" hangingPunct="0">
              <a:spcBef>
                <a:spcPct val="20000"/>
              </a:spcBef>
              <a:spcAft>
                <a:spcPct val="0"/>
              </a:spcAft>
              <a:buChar char="»"/>
              <a:defRPr sz="2000">
                <a:solidFill>
                  <a:srgbClr val="1A3468"/>
                </a:solidFill>
                <a:latin typeface="+mn-lt"/>
              </a:defRPr>
            </a:lvl5pPr>
            <a:lvl6pPr marL="2514600" indent="-228600" algn="l" rtl="0" fontAlgn="base">
              <a:spcBef>
                <a:spcPct val="20000"/>
              </a:spcBef>
              <a:spcAft>
                <a:spcPct val="0"/>
              </a:spcAft>
              <a:buChar char="»"/>
              <a:defRPr sz="2000">
                <a:solidFill>
                  <a:srgbClr val="1A3468"/>
                </a:solidFill>
                <a:latin typeface="+mn-lt"/>
              </a:defRPr>
            </a:lvl6pPr>
            <a:lvl7pPr marL="2971800" indent="-228600" algn="l" rtl="0" fontAlgn="base">
              <a:spcBef>
                <a:spcPct val="20000"/>
              </a:spcBef>
              <a:spcAft>
                <a:spcPct val="0"/>
              </a:spcAft>
              <a:buChar char="»"/>
              <a:defRPr sz="2000">
                <a:solidFill>
                  <a:srgbClr val="1A3468"/>
                </a:solidFill>
                <a:latin typeface="+mn-lt"/>
              </a:defRPr>
            </a:lvl7pPr>
            <a:lvl8pPr marL="3429000" indent="-228600" algn="l" rtl="0" fontAlgn="base">
              <a:spcBef>
                <a:spcPct val="20000"/>
              </a:spcBef>
              <a:spcAft>
                <a:spcPct val="0"/>
              </a:spcAft>
              <a:buChar char="»"/>
              <a:defRPr sz="2000">
                <a:solidFill>
                  <a:srgbClr val="1A3468"/>
                </a:solidFill>
                <a:latin typeface="+mn-lt"/>
              </a:defRPr>
            </a:lvl8pPr>
            <a:lvl9pPr marL="3886200" indent="-228600" algn="l" rtl="0" fontAlgn="base">
              <a:spcBef>
                <a:spcPct val="20000"/>
              </a:spcBef>
              <a:spcAft>
                <a:spcPct val="0"/>
              </a:spcAft>
              <a:buChar char="»"/>
              <a:defRPr sz="2000">
                <a:solidFill>
                  <a:srgbClr val="1A3468"/>
                </a:solidFill>
                <a:latin typeface="+mn-lt"/>
              </a:defRPr>
            </a:lvl9pPr>
          </a:lstStyle>
          <a:p>
            <a:pPr eaLnBrk="1" hangingPunct="1">
              <a:buFontTx/>
              <a:buNone/>
              <a:defRPr/>
            </a:pPr>
            <a:r>
              <a:rPr lang="en-US" sz="2800" b="1" kern="0" dirty="0">
                <a:effectLst>
                  <a:outerShdw blurRad="38100" dist="38100" dir="2700000" algn="tl">
                    <a:srgbClr val="C0C0C0"/>
                  </a:outerShdw>
                </a:effectLst>
              </a:rPr>
              <a:t>Get vaccinated!</a:t>
            </a:r>
          </a:p>
          <a:p>
            <a:pPr eaLnBrk="1" hangingPunct="1">
              <a:buFont typeface="Wingdings" pitchFamily="2" charset="2"/>
              <a:buChar char="ü"/>
              <a:defRPr/>
            </a:pPr>
            <a:r>
              <a:rPr lang="en-US" sz="2400" b="0" kern="0" dirty="0"/>
              <a:t>Your best protection!</a:t>
            </a:r>
          </a:p>
          <a:p>
            <a:pPr eaLnBrk="1" hangingPunct="1">
              <a:buFontTx/>
              <a:buNone/>
              <a:defRPr/>
            </a:pPr>
            <a:r>
              <a:rPr lang="en-US" sz="2800" b="1" kern="0" dirty="0">
                <a:effectLst>
                  <a:outerShdw blurRad="38100" dist="38100" dir="2700000" algn="tl">
                    <a:srgbClr val="C0C0C0"/>
                  </a:outerShdw>
                </a:effectLst>
              </a:rPr>
              <a:t>Practice good hygiene</a:t>
            </a:r>
          </a:p>
          <a:p>
            <a:pPr eaLnBrk="1" hangingPunct="1">
              <a:buFont typeface="Wingdings" pitchFamily="2" charset="2"/>
              <a:buChar char="ü"/>
              <a:defRPr/>
            </a:pPr>
            <a:r>
              <a:rPr lang="en-US" sz="2400" b="0" kern="0" dirty="0"/>
              <a:t>Wash hands often</a:t>
            </a:r>
          </a:p>
          <a:p>
            <a:pPr eaLnBrk="1" hangingPunct="1">
              <a:buFont typeface="Wingdings" pitchFamily="2" charset="2"/>
              <a:buChar char="ü"/>
              <a:defRPr/>
            </a:pPr>
            <a:r>
              <a:rPr lang="en-US" sz="2400" b="0" kern="0" dirty="0"/>
              <a:t>Cover your mouth/nose when you cough/sneeze</a:t>
            </a:r>
          </a:p>
          <a:p>
            <a:pPr eaLnBrk="1" hangingPunct="1">
              <a:buFont typeface="Wingdings" pitchFamily="2" charset="2"/>
              <a:buChar char="ü"/>
              <a:defRPr/>
            </a:pPr>
            <a:r>
              <a:rPr lang="en-US" sz="2400" b="0" kern="0" dirty="0"/>
              <a:t>Put used tissues in waste basket</a:t>
            </a:r>
          </a:p>
          <a:p>
            <a:pPr eaLnBrk="1" hangingPunct="1">
              <a:buFont typeface="Wingdings" pitchFamily="2" charset="2"/>
              <a:buChar char="ü"/>
              <a:defRPr/>
            </a:pPr>
            <a:r>
              <a:rPr lang="en-US" sz="2400" b="0" kern="0" dirty="0"/>
              <a:t>Clean your hands after you cough/sneeze</a:t>
            </a:r>
          </a:p>
          <a:p>
            <a:pPr eaLnBrk="1" hangingPunct="1">
              <a:buFont typeface="Wingdings" pitchFamily="2" charset="2"/>
              <a:buChar char="ü"/>
              <a:defRPr/>
            </a:pPr>
            <a:r>
              <a:rPr lang="en-US" sz="2400" b="0" kern="0" dirty="0"/>
              <a:t>Avoid touching your face, eyes, nose or mouth</a:t>
            </a:r>
          </a:p>
          <a:p>
            <a:pPr eaLnBrk="1" hangingPunct="1">
              <a:buFontTx/>
              <a:buNone/>
              <a:defRPr/>
            </a:pPr>
            <a:r>
              <a:rPr lang="en-US" sz="2800" b="1" kern="0" dirty="0">
                <a:effectLst>
                  <a:outerShdw blurRad="38100" dist="38100" dir="2700000" algn="tl">
                    <a:srgbClr val="C0C0C0"/>
                  </a:outerShdw>
                </a:effectLst>
              </a:rPr>
              <a:t>If you are diagnosed with the flu</a:t>
            </a:r>
          </a:p>
          <a:p>
            <a:pPr eaLnBrk="1" hangingPunct="1">
              <a:buFont typeface="Wingdings" pitchFamily="2" charset="2"/>
              <a:buChar char="ü"/>
              <a:defRPr/>
            </a:pPr>
            <a:r>
              <a:rPr lang="en-US" sz="2400" b="0" kern="0" dirty="0"/>
              <a:t>Stay home</a:t>
            </a:r>
          </a:p>
          <a:p>
            <a:pPr eaLnBrk="1" hangingPunct="1">
              <a:buFont typeface="Wingdings" pitchFamily="2" charset="2"/>
              <a:buChar char="ü"/>
              <a:defRPr/>
            </a:pPr>
            <a:r>
              <a:rPr lang="en-US" sz="2400" b="0" kern="0" dirty="0"/>
              <a:t>Avoid close contact with others, or wear a mask</a:t>
            </a:r>
          </a:p>
          <a:p>
            <a:pPr eaLnBrk="1" hangingPunct="1">
              <a:buFont typeface="Wingdings" pitchFamily="2" charset="2"/>
              <a:buChar char="ü"/>
              <a:defRPr/>
            </a:pPr>
            <a:r>
              <a:rPr lang="en-US" sz="2400" b="0" kern="0" dirty="0"/>
              <a:t>Get rest and drink plenty of fluids</a:t>
            </a:r>
          </a:p>
        </p:txBody>
      </p:sp>
      <p:pic>
        <p:nvPicPr>
          <p:cNvPr id="6" name="Picture 6" descr="Kitten_and_Faucet_no__3_by_Mischi3vo"/>
          <p:cNvPicPr>
            <a:picLocks noChangeAspect="1" noChangeArrowheads="1"/>
          </p:cNvPicPr>
          <p:nvPr/>
        </p:nvPicPr>
        <p:blipFill>
          <a:blip r:embed="rId3"/>
          <a:srcRect/>
          <a:stretch>
            <a:fillRect/>
          </a:stretch>
        </p:blipFill>
        <p:spPr bwMode="auto">
          <a:xfrm>
            <a:off x="4419600" y="1524000"/>
            <a:ext cx="1981200" cy="1422400"/>
          </a:xfrm>
          <a:prstGeom prst="rect">
            <a:avLst/>
          </a:prstGeom>
          <a:noFill/>
          <a:ln w="76200" cmpd="tri">
            <a:solidFill>
              <a:srgbClr val="1A3468"/>
            </a:solidFill>
            <a:miter lim="800000"/>
            <a:headEnd/>
            <a:tailEnd/>
          </a:ln>
        </p:spPr>
      </p:pic>
      <p:pic>
        <p:nvPicPr>
          <p:cNvPr id="7" name="Picture 7" descr="rosie_the_riveter_LowRes"/>
          <p:cNvPicPr>
            <a:picLocks noChangeAspect="1" noChangeArrowheads="1"/>
          </p:cNvPicPr>
          <p:nvPr/>
        </p:nvPicPr>
        <p:blipFill>
          <a:blip r:embed="rId4"/>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spTree>
    <p:extLst>
      <p:ext uri="{BB962C8B-B14F-4D97-AF65-F5344CB8AC3E}">
        <p14:creationId xmlns:p14="http://schemas.microsoft.com/office/powerpoint/2010/main" val="239422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0"/>
            <a:ext cx="7772400" cy="1143000"/>
          </a:xfrm>
        </p:spPr>
        <p:txBody>
          <a:bodyPr/>
          <a:lstStyle/>
          <a:p>
            <a:pPr eaLnBrk="1" hangingPunct="1">
              <a:defRPr/>
            </a:pPr>
            <a:br>
              <a:rPr lang="en-US" b="1" dirty="0"/>
            </a:br>
            <a:r>
              <a:rPr lang="en-US" b="1" dirty="0"/>
              <a:t> Misconceptions</a:t>
            </a:r>
          </a:p>
        </p:txBody>
      </p:sp>
      <p:sp>
        <p:nvSpPr>
          <p:cNvPr id="29698" name="Rectangle 3"/>
          <p:cNvSpPr>
            <a:spLocks noGrp="1" noChangeArrowheads="1"/>
          </p:cNvSpPr>
          <p:nvPr>
            <p:ph type="body" idx="1"/>
          </p:nvPr>
        </p:nvSpPr>
        <p:spPr>
          <a:xfrm>
            <a:off x="304800" y="1828800"/>
            <a:ext cx="8763000" cy="4114800"/>
          </a:xfrm>
        </p:spPr>
        <p:txBody>
          <a:bodyPr/>
          <a:lstStyle/>
          <a:p>
            <a:pPr marL="457200" lvl="1" indent="-342900" eaLnBrk="1" hangingPunct="1">
              <a:lnSpc>
                <a:spcPct val="90000"/>
              </a:lnSpc>
              <a:spcBef>
                <a:spcPct val="0"/>
              </a:spcBef>
              <a:spcAft>
                <a:spcPct val="30000"/>
              </a:spcAft>
              <a:buFont typeface="Wingdings" pitchFamily="2" charset="2"/>
              <a:buNone/>
            </a:pPr>
            <a:r>
              <a:rPr lang="en-US" sz="3400" b="1" dirty="0">
                <a:latin typeface="Batang" pitchFamily="18" charset="-127"/>
              </a:rPr>
              <a:t>Reasons why many do not get immunized</a:t>
            </a:r>
          </a:p>
          <a:p>
            <a:pPr marL="457200" lvl="1" indent="-342900" eaLnBrk="1" hangingPunct="1">
              <a:lnSpc>
                <a:spcPct val="90000"/>
              </a:lnSpc>
              <a:spcBef>
                <a:spcPct val="0"/>
              </a:spcBef>
              <a:spcAft>
                <a:spcPct val="75000"/>
              </a:spcAft>
              <a:buFont typeface="Wingdings" pitchFamily="2" charset="2"/>
              <a:buChar char="ü"/>
            </a:pPr>
            <a:r>
              <a:rPr lang="en-US" b="1" dirty="0">
                <a:latin typeface="Batang" pitchFamily="18" charset="-127"/>
              </a:rPr>
              <a:t>“I don’t think flu shots work”</a:t>
            </a:r>
          </a:p>
          <a:p>
            <a:pPr marL="457200" lvl="1" indent="-342900" eaLnBrk="1" hangingPunct="1">
              <a:lnSpc>
                <a:spcPct val="90000"/>
              </a:lnSpc>
              <a:spcBef>
                <a:spcPct val="0"/>
              </a:spcBef>
              <a:spcAft>
                <a:spcPct val="75000"/>
              </a:spcAft>
              <a:buFont typeface="Wingdings" pitchFamily="2" charset="2"/>
              <a:buChar char="ü"/>
            </a:pPr>
            <a:r>
              <a:rPr lang="en-US" b="1" dirty="0">
                <a:latin typeface="Batang" pitchFamily="18" charset="-127"/>
              </a:rPr>
              <a:t>I’ve never gotten the flu, so I don’t need the vaccine”</a:t>
            </a:r>
          </a:p>
          <a:p>
            <a:pPr marL="457200" lvl="1" indent="-342900" eaLnBrk="1" hangingPunct="1">
              <a:lnSpc>
                <a:spcPct val="90000"/>
              </a:lnSpc>
              <a:spcBef>
                <a:spcPct val="0"/>
              </a:spcBef>
              <a:spcAft>
                <a:spcPct val="75000"/>
              </a:spcAft>
              <a:buFont typeface="Wingdings" pitchFamily="2" charset="2"/>
              <a:buChar char="ü"/>
            </a:pPr>
            <a:r>
              <a:rPr lang="en-US" b="1" dirty="0">
                <a:latin typeface="Batang" pitchFamily="18" charset="-127"/>
              </a:rPr>
              <a:t>“Getting the shot will cause the flu”</a:t>
            </a:r>
          </a:p>
          <a:p>
            <a:pPr marL="457200" lvl="1" indent="-342900" eaLnBrk="1" hangingPunct="1">
              <a:lnSpc>
                <a:spcPct val="90000"/>
              </a:lnSpc>
              <a:spcBef>
                <a:spcPct val="0"/>
              </a:spcBef>
              <a:spcAft>
                <a:spcPct val="75000"/>
              </a:spcAft>
              <a:buFont typeface="Wingdings" pitchFamily="2" charset="2"/>
              <a:buChar char="ü"/>
            </a:pPr>
            <a:r>
              <a:rPr lang="en-US" b="1" dirty="0">
                <a:latin typeface="Batang" pitchFamily="18" charset="-127"/>
              </a:rPr>
              <a:t>“I got the shot last year”</a:t>
            </a:r>
          </a:p>
          <a:p>
            <a:pPr marL="457200" lvl="1" indent="-342900" eaLnBrk="1" hangingPunct="1">
              <a:lnSpc>
                <a:spcPct val="90000"/>
              </a:lnSpc>
              <a:spcBef>
                <a:spcPct val="0"/>
              </a:spcBef>
              <a:spcAft>
                <a:spcPct val="75000"/>
              </a:spcAft>
              <a:buFont typeface="Wingdings" pitchFamily="2" charset="2"/>
              <a:buChar char="ü"/>
            </a:pPr>
            <a:r>
              <a:rPr lang="en-US" b="1" dirty="0">
                <a:latin typeface="Batang" pitchFamily="18" charset="-127"/>
              </a:rPr>
              <a:t>“I hate needles”</a:t>
            </a:r>
          </a:p>
        </p:txBody>
      </p:sp>
      <p:pic>
        <p:nvPicPr>
          <p:cNvPr id="29699" name="Picture 2" descr="rosie_the_riveter_LowRes"/>
          <p:cNvPicPr>
            <a:picLocks noChangeAspect="1" noChangeArrowheads="1"/>
          </p:cNvPicPr>
          <p:nvPr/>
        </p:nvPicPr>
        <p:blipFill>
          <a:blip r:embed="rId3"/>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spTree>
  </p:cSld>
  <p:clrMapOvr>
    <a:masterClrMapping/>
  </p:clrMapOvr>
</p:sld>
</file>

<file path=ppt/theme/theme1.xml><?xml version="1.0" encoding="utf-8"?>
<a:theme xmlns:a="http://schemas.openxmlformats.org/drawingml/2006/main" name="SDIBTemplate">
  <a:themeElements>
    <a:clrScheme name="SDIB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IB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1A3468"/>
            </a:solidFill>
            <a:effectLst>
              <a:outerShdw blurRad="38100" dist="38100" dir="2700000" algn="tl">
                <a:srgbClr val="000000">
                  <a:alpha val="43137"/>
                </a:srgbClr>
              </a:outerShdw>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1A3468"/>
            </a:solidFill>
            <a:effectLst>
              <a:outerShdw blurRad="38100" dist="38100" dir="2700000" algn="tl">
                <a:srgbClr val="000000">
                  <a:alpha val="43137"/>
                </a:srgbClr>
              </a:outerShdw>
            </a:effectLst>
            <a:latin typeface="Calibri" pitchFamily="34" charset="0"/>
          </a:defRPr>
        </a:defPPr>
      </a:lstStyle>
    </a:lnDef>
  </a:objectDefaults>
  <a:extraClrSchemeLst>
    <a:extraClrScheme>
      <a:clrScheme name="SDIB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IB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IB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IB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IB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IB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IB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IB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IB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IB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IB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IB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41123CA767914C9443A6FE99CCFA43" ma:contentTypeVersion="19" ma:contentTypeDescription="Create a new document." ma:contentTypeScope="" ma:versionID="ead548fca4713ad531da0cde171eb421">
  <xsd:schema xmlns:xsd="http://www.w3.org/2001/XMLSchema" xmlns:xs="http://www.w3.org/2001/XMLSchema" xmlns:p="http://schemas.microsoft.com/office/2006/metadata/properties" xmlns:ns1="http://schemas.microsoft.com/sharepoint/v3" xmlns:ns2="59da1016-2a1b-4f8a-9768-d7a4932f6f16" xmlns:ns3="92469499-0f45-4f13-9821-2ebc58dd92f2" targetNamespace="http://schemas.microsoft.com/office/2006/metadata/properties" ma:root="true" ma:fieldsID="a53c4e81eb12d5136ff5c51c36be9961" ns1:_="" ns2:_="" ns3:_="">
    <xsd:import namespace="http://schemas.microsoft.com/sharepoint/v3"/>
    <xsd:import namespace="59da1016-2a1b-4f8a-9768-d7a4932f6f16"/>
    <xsd:import namespace="92469499-0f45-4f13-9821-2ebc58dd92f2"/>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469499-0f45-4f13-9821-2ebc58dd92f2"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element name="Category" ma:index="18" nillable="true" ma:displayName="Category" ma:format="Dropdown" ma:internalName="Category">
      <xsd:simpleType>
        <xsd:restriction base="dms:Choice">
          <xsd:enumeration value="Native"/>
          <xsd:enumeration value="OfficeHours"/>
          <xsd:enumeration value="Trainingvideos"/>
          <xsd:enumeration value="TR-Material"/>
          <xsd:enumeration value="Native Web"/>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https://www.oregon.gov/oha/PH/PREVENTIONWELLNESS/VACCINESIMMUNIZATION/IMMUNIZATIONPROVIDERRESOURCES/Documents/HCWCAHFluVaxPromo.pptx</Url>
      <Description>Sample Presentation- Flu Prevention at CAHs</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2020-09-30T07:00:00+00:00</DocumentExpirationDate>
    <Meta_x0020_Description xmlns="92469499-0f45-4f13-9821-2ebc58dd92f2" xsi:nil="true"/>
    <IATopic xmlns="59da1016-2a1b-4f8a-9768-d7a4932f6f16">Public Health - Prevention</IATopic>
    <Meta_x0020_Keywords xmlns="92469499-0f45-4f13-9821-2ebc58dd92f2" xsi:nil="true"/>
    <Category xmlns="92469499-0f45-4f13-9821-2ebc58dd92f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7111D7-9F04-45FC-A35A-F247A07D0934}"/>
</file>

<file path=customXml/itemProps2.xml><?xml version="1.0" encoding="utf-8"?>
<ds:datastoreItem xmlns:ds="http://schemas.openxmlformats.org/officeDocument/2006/customXml" ds:itemID="{6193EFDA-2C64-4B91-A2B8-6795659835EB}"/>
</file>

<file path=customXml/itemProps3.xml><?xml version="1.0" encoding="utf-8"?>
<ds:datastoreItem xmlns:ds="http://schemas.openxmlformats.org/officeDocument/2006/customXml" ds:itemID="{7E0C2510-6214-4AF7-9A44-90E8289E503E}"/>
</file>

<file path=docProps/app.xml><?xml version="1.0" encoding="utf-8"?>
<Properties xmlns="http://schemas.openxmlformats.org/officeDocument/2006/extended-properties" xmlns:vt="http://schemas.openxmlformats.org/officeDocument/2006/docPropsVTypes">
  <Template>SDIBTemplate</Template>
  <TotalTime>1024</TotalTime>
  <Words>2147</Words>
  <Application>Microsoft Office PowerPoint</Application>
  <PresentationFormat>On-screen Show (4:3)</PresentationFormat>
  <Paragraphs>178</Paragraphs>
  <Slides>12</Slides>
  <Notes>12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Batang</vt:lpstr>
      <vt:lpstr>Adobe Garamond Pro</vt:lpstr>
      <vt:lpstr>Arial</vt:lpstr>
      <vt:lpstr>Arial Black</vt:lpstr>
      <vt:lpstr>Calibri</vt:lpstr>
      <vt:lpstr>Papyrus</vt:lpstr>
      <vt:lpstr>Times</vt:lpstr>
      <vt:lpstr>Times New Roman</vt:lpstr>
      <vt:lpstr>Wingdings</vt:lpstr>
      <vt:lpstr>SDIBTemplate</vt:lpstr>
      <vt:lpstr>Custom Design</vt:lpstr>
      <vt:lpstr>1_Custom Design</vt:lpstr>
      <vt:lpstr>2_Custom Design</vt:lpstr>
      <vt:lpstr>PowerPoint Presentation</vt:lpstr>
      <vt:lpstr> The Pathogen</vt:lpstr>
      <vt:lpstr> How Bad Is It?</vt:lpstr>
      <vt:lpstr>Have you heard?  2016-2017 Flu Season:</vt:lpstr>
      <vt:lpstr> How Can We Protect  Those We Care For?</vt:lpstr>
      <vt:lpstr>   How Can We Stop Flu?</vt:lpstr>
      <vt:lpstr> </vt:lpstr>
      <vt:lpstr>PowerPoint Presentation</vt:lpstr>
      <vt:lpstr>  Misconceptions</vt:lpstr>
      <vt:lpstr>Did you know?</vt:lpstr>
      <vt:lpstr> What I can do to prevent the flu?</vt:lpstr>
      <vt:lpstr> Have you heard?</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Flu Prevention at CAHs</dc:title>
  <dc:creator>SDPS</dc:creator>
  <cp:lastModifiedBy>Timmons Amanda J</cp:lastModifiedBy>
  <cp:revision>163</cp:revision>
  <cp:lastPrinted>2016-05-19T19:08:29Z</cp:lastPrinted>
  <dcterms:created xsi:type="dcterms:W3CDTF">2006-08-07T19:56:53Z</dcterms:created>
  <dcterms:modified xsi:type="dcterms:W3CDTF">2018-05-18T20:07:55Z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0x010100EC41123CA767914C9443A6FE99CCFA43</vt:lpwstr>
  </property>
  <property fmtid="{D5CDD505-2E9C-101B-9397-08002B2CF9AE}" pid="3" name="WorkflowChangePath">
    <vt:lpwstr>d0e49b57-423a-4757-ade6-ad5654d5ddef,2;d0e49b57-423a-4757-ade6-ad5654d5ddef,6;d0e49b57-423a-4757-ade6-ad5654d5ddef,8;d0e49b57-423a-4757-ade6-ad5654d5ddef,10;a1a06532-17b2-4e5a-bf82-92884fbe4986,12;</vt:lpwstr>
  </property>
  <property fmtid="{D5CDD505-2E9C-101B-9397-08002B2CF9AE}" pid="4" name="Order">
    <vt:r8>4200</vt:r8>
  </property>
</Properties>
</file>