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4"/>
  </p:sldMasterIdLst>
  <p:notesMasterIdLst>
    <p:notesMasterId r:id="rId17"/>
  </p:notesMasterIdLst>
  <p:sldIdLst>
    <p:sldId id="256" r:id="rId5"/>
    <p:sldId id="257" r:id="rId6"/>
    <p:sldId id="268" r:id="rId7"/>
    <p:sldId id="259" r:id="rId8"/>
    <p:sldId id="260" r:id="rId9"/>
    <p:sldId id="261" r:id="rId10"/>
    <p:sldId id="262" r:id="rId11"/>
    <p:sldId id="263" r:id="rId12"/>
    <p:sldId id="264" r:id="rId13"/>
    <p:sldId id="266" r:id="rId14"/>
    <p:sldId id="265" r:id="rId15"/>
    <p:sldId id="267" r:id="rId1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5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2" autoAdjust="0"/>
    <p:restoredTop sz="64686" autoAdjust="0"/>
  </p:normalViewPr>
  <p:slideViewPr>
    <p:cSldViewPr>
      <p:cViewPr varScale="1">
        <p:scale>
          <a:sx n="74" d="100"/>
          <a:sy n="74" d="100"/>
        </p:scale>
        <p:origin x="266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BBAC684A-7901-4AA8-9EF5-159B0D595903}" type="slidenum">
              <a:rPr lang="en-US"/>
              <a:pPr>
                <a:defRPr/>
              </a:pPr>
              <a:t>‹#›</a:t>
            </a:fld>
            <a:endParaRPr lang="en-US"/>
          </a:p>
        </p:txBody>
      </p:sp>
    </p:spTree>
    <p:extLst>
      <p:ext uri="{BB962C8B-B14F-4D97-AF65-F5344CB8AC3E}">
        <p14:creationId xmlns:p14="http://schemas.microsoft.com/office/powerpoint/2010/main" val="23729999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cdc.gov/flu/about/disease/2014-15.htm#table2"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www.cdc.gov/flu/about/disease/2014-15.htm#references"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p:spPr>
        <p:txBody>
          <a:bodyPr/>
          <a:lstStyle/>
          <a:p>
            <a:pPr eaLnBrk="1" hangingPunct="1"/>
            <a:r>
              <a:rPr lang="en-US"/>
              <a:t>The presenter will introduce him/herself and welcome all family members (next of kin, significant other, etc…).</a:t>
            </a:r>
          </a:p>
          <a:p>
            <a:pPr eaLnBrk="1" hangingPunct="1"/>
            <a:r>
              <a:rPr lang="en-US"/>
              <a:t>Also thank them for their dedication and interest in keeping their loved ones influenza-free.</a:t>
            </a:r>
          </a:p>
          <a:p>
            <a:pPr eaLnBrk="1" hangingPunct="1"/>
            <a:endParaRPr lang="en-US"/>
          </a:p>
          <a:p>
            <a:pPr eaLnBrk="1" hangingPunct="1"/>
            <a:r>
              <a:rPr lang="en-US" b="1"/>
              <a:t>Please Note**</a:t>
            </a:r>
            <a:r>
              <a:rPr lang="en-US"/>
              <a:t> Long-term care facility populations are particularly vulnerable to influenza, and one of the best ways of protecting them is to avoid having potentially infected persons come into contact with them. </a:t>
            </a:r>
          </a:p>
        </p:txBody>
      </p:sp>
      <p:sp>
        <p:nvSpPr>
          <p:cNvPr id="5124"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1B3A6DA3-9E41-49E5-930D-D2197657DB61}" type="slidenum">
              <a:rPr lang="en-US" sz="1200" smtClean="0"/>
              <a:pPr/>
              <a:t>1</a:t>
            </a:fld>
            <a:endParaRPr lang="en-US" sz="1200"/>
          </a:p>
        </p:txBody>
      </p:sp>
    </p:spTree>
    <p:extLst>
      <p:ext uri="{BB962C8B-B14F-4D97-AF65-F5344CB8AC3E}">
        <p14:creationId xmlns:p14="http://schemas.microsoft.com/office/powerpoint/2010/main" val="8546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pPr eaLnBrk="1" hangingPunct="1"/>
            <a:r>
              <a:rPr lang="en-US"/>
              <a:t>There are many reasons why people do not get immunized and also a variety of misconceptions about the vaccine and I am here to address them today.</a:t>
            </a:r>
          </a:p>
          <a:p>
            <a:pPr eaLnBrk="1" hangingPunct="1"/>
            <a:r>
              <a:rPr lang="en-US" b="1"/>
              <a:t>1.</a:t>
            </a:r>
            <a:r>
              <a:rPr lang="en-US"/>
              <a:t> If you have never gotten the flu, it does not mean that you will not get it this year.</a:t>
            </a:r>
          </a:p>
          <a:p>
            <a:pPr eaLnBrk="1" hangingPunct="1"/>
            <a:r>
              <a:rPr lang="en-US" b="1"/>
              <a:t>2.</a:t>
            </a:r>
            <a:r>
              <a:rPr lang="en-US"/>
              <a:t> The needle used is very fine and takes a short time to administer.  Remembering the benefits of receiving the vaccine: protecting yourself, </a:t>
            </a:r>
            <a:r>
              <a:rPr lang="en-US" b="1" u="sng"/>
              <a:t>your loved one who lives here, other residents and your other family members,</a:t>
            </a:r>
            <a:r>
              <a:rPr lang="en-US"/>
              <a:t> helps to ease the fear.</a:t>
            </a:r>
          </a:p>
          <a:p>
            <a:pPr eaLnBrk="1" hangingPunct="1"/>
            <a:r>
              <a:rPr lang="en-US" b="1"/>
              <a:t>3.</a:t>
            </a:r>
            <a:r>
              <a:rPr lang="en-US"/>
              <a:t> If you received the vaccine last year it does not guarantee that you will not get the flu this year.  Each year, a new vaccine with new strains is developed and that is why it is important to receive the vaccine yearly.</a:t>
            </a:r>
          </a:p>
          <a:p>
            <a:pPr eaLnBrk="1" hangingPunct="1"/>
            <a:r>
              <a:rPr lang="en-US" b="1"/>
              <a:t>4. </a:t>
            </a:r>
            <a:r>
              <a:rPr lang="en-US"/>
              <a:t>You may feel some slight effects of the vaccine, but studies have shown that it reduces the chances of you contracting influenza.</a:t>
            </a:r>
          </a:p>
        </p:txBody>
      </p:sp>
      <p:sp>
        <p:nvSpPr>
          <p:cNvPr id="23556"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8E2C6D1C-3347-4520-B688-0FE88986733F}" type="slidenum">
              <a:rPr lang="en-US" sz="1200" smtClean="0"/>
              <a:pPr/>
              <a:t>10</a:t>
            </a:fld>
            <a:endParaRPr lang="en-US" sz="1200"/>
          </a:p>
        </p:txBody>
      </p:sp>
    </p:spTree>
    <p:extLst>
      <p:ext uri="{BB962C8B-B14F-4D97-AF65-F5344CB8AC3E}">
        <p14:creationId xmlns:p14="http://schemas.microsoft.com/office/powerpoint/2010/main" val="1288407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p:spPr>
        <p:txBody>
          <a:bodyPr/>
          <a:lstStyle/>
          <a:p>
            <a:pPr eaLnBrk="1" hangingPunct="1"/>
            <a:r>
              <a:rPr lang="en-US"/>
              <a:t>We cannot emphasize enough the importance of receiving the flu vaccine to protect you, your family members and the other residents.</a:t>
            </a:r>
          </a:p>
          <a:p>
            <a:pPr eaLnBrk="1" hangingPunct="1"/>
            <a:r>
              <a:rPr lang="en-US"/>
              <a:t>As family members we are a major carrier of the virus that can infect our elders.</a:t>
            </a:r>
          </a:p>
          <a:p>
            <a:pPr eaLnBrk="1" hangingPunct="1"/>
            <a:endParaRPr lang="en-US"/>
          </a:p>
          <a:p>
            <a:pPr eaLnBrk="1" hangingPunct="1"/>
            <a:r>
              <a:rPr lang="en-US"/>
              <a:t>Along with the vaccine please remember that the flu is spread by:</a:t>
            </a:r>
          </a:p>
          <a:p>
            <a:pPr eaLnBrk="1" hangingPunct="1">
              <a:buFontTx/>
              <a:buChar char="•"/>
            </a:pPr>
            <a:r>
              <a:rPr lang="en-US">
                <a:latin typeface="Batang" panose="02030600000101010101" pitchFamily="18" charset="-127"/>
              </a:rPr>
              <a:t>Coughing or sneezing</a:t>
            </a:r>
          </a:p>
          <a:p>
            <a:pPr eaLnBrk="1" hangingPunct="1">
              <a:buFontTx/>
              <a:buChar char="•"/>
            </a:pPr>
            <a:r>
              <a:rPr lang="en-US">
                <a:latin typeface="Batang" panose="02030600000101010101" pitchFamily="18" charset="-127"/>
              </a:rPr>
              <a:t>Unclean hands</a:t>
            </a:r>
            <a:r>
              <a:rPr lang="en-US">
                <a:solidFill>
                  <a:srgbClr val="999999"/>
                </a:solidFill>
                <a:latin typeface="Batang" panose="02030600000101010101" pitchFamily="18" charset="-127"/>
              </a:rPr>
              <a:t> </a:t>
            </a:r>
          </a:p>
          <a:p>
            <a:pPr eaLnBrk="1" hangingPunct="1"/>
            <a:endParaRPr lang="en-US">
              <a:solidFill>
                <a:srgbClr val="999999"/>
              </a:solidFill>
              <a:latin typeface="Batang" panose="02030600000101010101" pitchFamily="18" charset="-127"/>
            </a:endParaRPr>
          </a:p>
          <a:p>
            <a:pPr eaLnBrk="1" hangingPunct="1"/>
            <a:r>
              <a:rPr lang="en-US"/>
              <a:t>To help stop the spread of germs, </a:t>
            </a:r>
          </a:p>
          <a:p>
            <a:pPr eaLnBrk="1" hangingPunct="1">
              <a:buFontTx/>
              <a:buChar char="•"/>
            </a:pPr>
            <a:r>
              <a:rPr lang="en-US"/>
              <a:t>Cover your mouth and nose with a tissue when you cough or sneeze. </a:t>
            </a:r>
          </a:p>
          <a:p>
            <a:pPr eaLnBrk="1" hangingPunct="1">
              <a:buFontTx/>
              <a:buChar char="•"/>
            </a:pPr>
            <a:r>
              <a:rPr lang="en-US" b="1" u="sng">
                <a:latin typeface="Batang" panose="02030600000101010101" pitchFamily="18" charset="-127"/>
              </a:rPr>
              <a:t>Wash hands frequently</a:t>
            </a:r>
            <a:r>
              <a:rPr lang="en-US">
                <a:latin typeface="Batang" panose="02030600000101010101" pitchFamily="18" charset="-127"/>
              </a:rPr>
              <a:t>, especially after contact with residents who have contracted the flu. </a:t>
            </a:r>
            <a:endParaRPr lang="en-US"/>
          </a:p>
          <a:p>
            <a:pPr eaLnBrk="1" hangingPunct="1">
              <a:buFontTx/>
              <a:buChar char="•"/>
            </a:pPr>
            <a:r>
              <a:rPr lang="en-US"/>
              <a:t>If you do not have a tissue, cough or sneeze into your upper sleeve, not your hands. </a:t>
            </a:r>
          </a:p>
          <a:p>
            <a:pPr eaLnBrk="1" hangingPunct="1">
              <a:buFontTx/>
              <a:buChar char="•"/>
            </a:pPr>
            <a:r>
              <a:rPr lang="en-US"/>
              <a:t>Put your used tissue in the waste basket. </a:t>
            </a:r>
          </a:p>
          <a:p>
            <a:pPr eaLnBrk="1" hangingPunct="1">
              <a:buFontTx/>
              <a:buChar char="•"/>
            </a:pPr>
            <a:endParaRPr lang="en-US"/>
          </a:p>
          <a:p>
            <a:pPr eaLnBrk="1" hangingPunct="1"/>
            <a:r>
              <a:rPr lang="en-US"/>
              <a:t>Clean your hands after coughing or sneezing</a:t>
            </a:r>
          </a:p>
          <a:p>
            <a:pPr eaLnBrk="1" hangingPunct="1">
              <a:buFontTx/>
              <a:buChar char="•"/>
            </a:pPr>
            <a:r>
              <a:rPr lang="en-US">
                <a:solidFill>
                  <a:srgbClr val="999999"/>
                </a:solidFill>
              </a:rPr>
              <a:t>Wash with soap and water.</a:t>
            </a:r>
            <a:br>
              <a:rPr lang="en-US">
                <a:solidFill>
                  <a:srgbClr val="999999"/>
                </a:solidFill>
              </a:rPr>
            </a:br>
            <a:r>
              <a:rPr lang="en-US">
                <a:solidFill>
                  <a:srgbClr val="999999"/>
                </a:solidFill>
              </a:rPr>
              <a:t>		or </a:t>
            </a:r>
          </a:p>
          <a:p>
            <a:pPr eaLnBrk="1" hangingPunct="1">
              <a:buFontTx/>
              <a:buChar char="•"/>
            </a:pPr>
            <a:r>
              <a:rPr lang="en-US">
                <a:solidFill>
                  <a:srgbClr val="999999"/>
                </a:solidFill>
              </a:rPr>
              <a:t>Clean with alcohol-based hand cleaner. </a:t>
            </a:r>
          </a:p>
          <a:p>
            <a:pPr eaLnBrk="1" hangingPunct="1"/>
            <a:r>
              <a:rPr lang="en-US"/>
              <a:t>Note: You may be asked to put on a surgical mask to protect others if an outbreak has occurred as to not infect others.</a:t>
            </a:r>
          </a:p>
        </p:txBody>
      </p:sp>
      <p:sp>
        <p:nvSpPr>
          <p:cNvPr id="25604"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A7A3C8DA-35D9-47D3-AC41-41321ABFD1B2}" type="slidenum">
              <a:rPr lang="en-US" sz="1200" smtClean="0"/>
              <a:pPr/>
              <a:t>11</a:t>
            </a:fld>
            <a:endParaRPr lang="en-US" sz="1200"/>
          </a:p>
        </p:txBody>
      </p:sp>
    </p:spTree>
    <p:extLst>
      <p:ext uri="{BB962C8B-B14F-4D97-AF65-F5344CB8AC3E}">
        <p14:creationId xmlns:p14="http://schemas.microsoft.com/office/powerpoint/2010/main" val="3957595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p:spPr>
        <p:txBody>
          <a:bodyPr/>
          <a:lstStyle/>
          <a:p>
            <a:pPr eaLnBrk="1" hangingPunct="1"/>
            <a:r>
              <a:rPr lang="en-US"/>
              <a:t>We cannot emphasize enough the importance and difference you can make if you receive the vaccine.  Please mark your calendar.  In our area the following flu clinics will be open to the public [List clinics].  If you prefer your own physician office to administer the vaccine, we encourage you to call the office and schedule an appointment to receive the vaccine, </a:t>
            </a:r>
            <a:r>
              <a:rPr lang="en-US" b="1" u="sng"/>
              <a:t>or to stop by a pharmacy for flu vaccine today!</a:t>
            </a:r>
            <a:r>
              <a:rPr lang="en-US"/>
              <a:t>.</a:t>
            </a:r>
          </a:p>
          <a:p>
            <a:pPr eaLnBrk="1" hangingPunct="1"/>
            <a:endParaRPr lang="en-US"/>
          </a:p>
          <a:p>
            <a:pPr eaLnBrk="1" hangingPunct="1"/>
            <a:r>
              <a:rPr lang="en-US" b="1" u="sng"/>
              <a:t>Let’s stop flu in its tracks!</a:t>
            </a:r>
          </a:p>
          <a:p>
            <a:pPr eaLnBrk="1" hangingPunct="1"/>
            <a:endParaRPr lang="en-US" b="1" u="sng"/>
          </a:p>
          <a:p>
            <a:pPr eaLnBrk="1" hangingPunct="1"/>
            <a:r>
              <a:rPr lang="en-US"/>
              <a:t>An additional motivator is to have pictures of the Administrator, Directors of Nursing, and Staff members receiving the vaccine.  The staff should set an example and set the expectation at the start of the long-term care facility's flu campaign. </a:t>
            </a:r>
          </a:p>
        </p:txBody>
      </p:sp>
      <p:sp>
        <p:nvSpPr>
          <p:cNvPr id="27652"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836EA144-A78B-4401-A63D-3781CBDFCC5F}" type="slidenum">
              <a:rPr lang="en-US" sz="1200" smtClean="0"/>
              <a:pPr/>
              <a:t>12</a:t>
            </a:fld>
            <a:endParaRPr lang="en-US" sz="1200"/>
          </a:p>
        </p:txBody>
      </p:sp>
    </p:spTree>
    <p:extLst>
      <p:ext uri="{BB962C8B-B14F-4D97-AF65-F5344CB8AC3E}">
        <p14:creationId xmlns:p14="http://schemas.microsoft.com/office/powerpoint/2010/main" val="1969487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noFill/>
        </p:spPr>
        <p:txBody>
          <a:bodyPr/>
          <a:lstStyle/>
          <a:p>
            <a:pPr eaLnBrk="1" hangingPunct="1">
              <a:spcBef>
                <a:spcPct val="0"/>
              </a:spcBef>
              <a:buFont typeface="Wingdings" panose="05000000000000000000" pitchFamily="2" charset="2"/>
              <a:buNone/>
            </a:pPr>
            <a:r>
              <a:rPr lang="en-US">
                <a:latin typeface="Batang" panose="02030600000101010101" pitchFamily="18" charset="-127"/>
              </a:rPr>
              <a:t>Influenza is </a:t>
            </a:r>
            <a:r>
              <a:rPr lang="en-US" b="1" u="sng">
                <a:latin typeface="Batang" panose="02030600000101010101" pitchFamily="18" charset="-127"/>
              </a:rPr>
              <a:t>often</a:t>
            </a:r>
            <a:r>
              <a:rPr lang="en-US">
                <a:latin typeface="Batang" panose="02030600000101010101" pitchFamily="18" charset="-127"/>
              </a:rPr>
              <a:t> called the flu and is caused by influenza viruses.</a:t>
            </a:r>
          </a:p>
          <a:p>
            <a:pPr eaLnBrk="1" hangingPunct="1">
              <a:spcBef>
                <a:spcPct val="0"/>
              </a:spcBef>
              <a:buFont typeface="Wingdings" panose="05000000000000000000" pitchFamily="2" charset="2"/>
              <a:buNone/>
            </a:pPr>
            <a:endParaRPr lang="en-US">
              <a:latin typeface="Batang" panose="02030600000101010101" pitchFamily="18" charset="-127"/>
            </a:endParaRPr>
          </a:p>
          <a:p>
            <a:pPr eaLnBrk="1" hangingPunct="1">
              <a:spcBef>
                <a:spcPct val="0"/>
              </a:spcBef>
              <a:buFont typeface="Wingdings" panose="05000000000000000000" pitchFamily="2" charset="2"/>
              <a:buNone/>
            </a:pPr>
            <a:r>
              <a:rPr lang="en-US">
                <a:latin typeface="Batang" panose="02030600000101010101" pitchFamily="18" charset="-127"/>
              </a:rPr>
              <a:t>Flu season is [Here] or [Just around the corner]</a:t>
            </a:r>
          </a:p>
          <a:p>
            <a:pPr eaLnBrk="1" hangingPunct="1">
              <a:spcBef>
                <a:spcPct val="0"/>
              </a:spcBef>
              <a:buFont typeface="Wingdings" panose="05000000000000000000" pitchFamily="2" charset="2"/>
              <a:buNone/>
            </a:pPr>
            <a:r>
              <a:rPr lang="en-US">
                <a:latin typeface="Batang" panose="02030600000101010101" pitchFamily="18" charset="-127"/>
              </a:rPr>
              <a:t>Here at [Insert Long-term Care Facility Name Here], we have started our flu </a:t>
            </a:r>
            <a:r>
              <a:rPr lang="en-US" b="1" u="sng">
                <a:latin typeface="Batang" panose="02030600000101010101" pitchFamily="18" charset="-127"/>
              </a:rPr>
              <a:t>prevention </a:t>
            </a:r>
            <a:r>
              <a:rPr lang="en-US">
                <a:latin typeface="Batang" panose="02030600000101010101" pitchFamily="18" charset="-127"/>
              </a:rPr>
              <a:t>campaign and need your help.</a:t>
            </a:r>
          </a:p>
          <a:p>
            <a:pPr eaLnBrk="1" hangingPunct="1">
              <a:spcBef>
                <a:spcPct val="0"/>
              </a:spcBef>
              <a:buFont typeface="Wingdings" panose="05000000000000000000" pitchFamily="2" charset="2"/>
              <a:buNone/>
            </a:pPr>
            <a:endParaRPr lang="en-US">
              <a:latin typeface="Batang" panose="02030600000101010101" pitchFamily="18" charset="-127"/>
            </a:endParaRPr>
          </a:p>
          <a:p>
            <a:pPr eaLnBrk="1" hangingPunct="1">
              <a:spcBef>
                <a:spcPct val="0"/>
              </a:spcBef>
              <a:buFont typeface="Wingdings" panose="05000000000000000000" pitchFamily="2" charset="2"/>
              <a:buNone/>
            </a:pPr>
            <a:r>
              <a:rPr lang="en-US">
                <a:latin typeface="Batang" panose="02030600000101010101" pitchFamily="18" charset="-127"/>
              </a:rPr>
              <a:t>It is important to remember that the flu is contagious.  Visitors could bring the influenza virus into our facility and infect our most vulnerable residents.  Symptoms vary </a:t>
            </a:r>
            <a:r>
              <a:rPr lang="en-US" b="1" u="sng">
                <a:latin typeface="Batang" panose="02030600000101010101" pitchFamily="18" charset="-127"/>
              </a:rPr>
              <a:t>but can be</a:t>
            </a:r>
            <a:r>
              <a:rPr lang="en-US">
                <a:latin typeface="Batang" panose="02030600000101010101" pitchFamily="18" charset="-127"/>
              </a:rPr>
              <a:t> severe </a:t>
            </a:r>
            <a:r>
              <a:rPr lang="en-US" b="1" u="sng">
                <a:latin typeface="Batang" panose="02030600000101010101" pitchFamily="18" charset="-127"/>
              </a:rPr>
              <a:t>or</a:t>
            </a:r>
            <a:r>
              <a:rPr lang="en-US">
                <a:latin typeface="Batang" panose="02030600000101010101" pitchFamily="18" charset="-127"/>
              </a:rPr>
              <a:t> potentially life-threatening, especially </a:t>
            </a:r>
            <a:r>
              <a:rPr lang="en-US" b="1" u="sng">
                <a:latin typeface="Batang" panose="02030600000101010101" pitchFamily="18" charset="-127"/>
              </a:rPr>
              <a:t>for</a:t>
            </a:r>
            <a:r>
              <a:rPr lang="en-US">
                <a:latin typeface="Batang" panose="02030600000101010101" pitchFamily="18" charset="-127"/>
              </a:rPr>
              <a:t> our residents. We’ll talk about the symptoms more in a bit.</a:t>
            </a:r>
          </a:p>
        </p:txBody>
      </p:sp>
      <p:sp>
        <p:nvSpPr>
          <p:cNvPr id="7172"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46E79676-2B9A-49B6-A2CC-B6A5668119BF}" type="slidenum">
              <a:rPr lang="en-US" sz="1200" smtClean="0"/>
              <a:pPr/>
              <a:t>2</a:t>
            </a:fld>
            <a:endParaRPr lang="en-US" sz="1200"/>
          </a:p>
        </p:txBody>
      </p:sp>
    </p:spTree>
    <p:extLst>
      <p:ext uri="{BB962C8B-B14F-4D97-AF65-F5344CB8AC3E}">
        <p14:creationId xmlns:p14="http://schemas.microsoft.com/office/powerpoint/2010/main" val="515476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p:spPr>
        <p:txBody>
          <a:bodyPr/>
          <a:lstStyle/>
          <a:p>
            <a:pPr eaLnBrk="1" hangingPunct="1"/>
            <a:r>
              <a:rPr lang="en-US" dirty="0">
                <a:effectLst/>
              </a:rPr>
              <a:t>The overall burden of influenza disease estimated across all age groups last season was 40 million flu illnesses, 19 million flu-associated medical visits, and 970,000 flu-associated hospitalizations (</a:t>
            </a:r>
            <a:r>
              <a:rPr lang="en-US" dirty="0">
                <a:effectLst/>
                <a:hlinkClick r:id="rId3"/>
              </a:rPr>
              <a:t>see Table 2</a:t>
            </a:r>
            <a:r>
              <a:rPr lang="en-US" dirty="0">
                <a:effectLst/>
              </a:rPr>
              <a:t>). </a:t>
            </a:r>
          </a:p>
          <a:p>
            <a:pPr eaLnBrk="1" hangingPunct="1"/>
            <a:endParaRPr lang="en-US" dirty="0">
              <a:effectLst/>
            </a:endParaRPr>
          </a:p>
          <a:p>
            <a:pPr eaLnBrk="1" hangingPunct="1"/>
            <a:r>
              <a:rPr lang="en-US" dirty="0">
                <a:effectLst/>
              </a:rPr>
              <a:t>Rates of influenza-associated hospitalizations among people 65 and older were much higher than previous seasons resulting in an estimated 8.3 million illnesses, 4.7 million medical visits and 758,000 flu hospitalizations among people in that age group last season.</a:t>
            </a:r>
            <a:endParaRPr lang="en-US" sz="1200" b="0" i="0" u="none" strike="noStrike" baseline="0" dirty="0">
              <a:solidFill>
                <a:srgbClr val="000000"/>
              </a:solidFill>
              <a:effectLst/>
              <a:latin typeface="Adobe Garamond Pro"/>
            </a:endParaRPr>
          </a:p>
          <a:p>
            <a:pPr eaLnBrk="1" hangingPunct="1"/>
            <a:endParaRPr lang="en-US" sz="1200" b="0" i="0" u="none" strike="noStrike" baseline="0" dirty="0">
              <a:solidFill>
                <a:srgbClr val="000000"/>
              </a:solidFill>
              <a:latin typeface="Adobe Garamond Pro"/>
            </a:endParaRPr>
          </a:p>
          <a:p>
            <a:pPr eaLnBrk="1" hangingPunct="1"/>
            <a:r>
              <a:rPr lang="en-US" dirty="0">
                <a:effectLst/>
              </a:rPr>
              <a:t>Approximately three quarters of the 2014–15 estimated hospitalizations (</a:t>
            </a:r>
            <a:r>
              <a:rPr lang="en-US" dirty="0">
                <a:effectLst/>
                <a:hlinkClick r:id="rId3"/>
              </a:rPr>
              <a:t>Table 2</a:t>
            </a:r>
            <a:r>
              <a:rPr lang="en-US" dirty="0">
                <a:effectLst/>
              </a:rPr>
              <a:t>) occurred among adults aged ≥65 years. In many years &gt;90% of influenza deaths also occur among persons ≥65 years of age (</a:t>
            </a:r>
            <a:r>
              <a:rPr lang="en-US" i="1" dirty="0">
                <a:effectLst/>
                <a:hlinkClick r:id="rId4"/>
              </a:rPr>
              <a:t>5,6</a:t>
            </a:r>
            <a:r>
              <a:rPr lang="en-US" dirty="0">
                <a:effectLst/>
              </a:rPr>
              <a:t>). </a:t>
            </a:r>
          </a:p>
          <a:p>
            <a:pPr eaLnBrk="1" hangingPunct="1"/>
            <a:endParaRPr lang="en-US" sz="1200" b="0" i="0" u="none" strike="noStrike" baseline="0" dirty="0">
              <a:solidFill>
                <a:srgbClr val="000000"/>
              </a:solidFill>
              <a:effectLst/>
              <a:latin typeface="Adobe Garamond Pro"/>
            </a:endParaRPr>
          </a:p>
          <a:p>
            <a:pPr eaLnBrk="1" hangingPunct="1"/>
            <a:r>
              <a:rPr lang="en-US" dirty="0">
                <a:effectLst/>
              </a:rPr>
              <a:t>Nonetheless, persons aged ≥65 years accounted for 87% of all estimated hospitalizations prevented during 2014-2015.</a:t>
            </a:r>
          </a:p>
          <a:p>
            <a:pPr eaLnBrk="1" hangingPunct="1"/>
            <a:endParaRPr lang="en-US" sz="1200" b="0" i="0" u="none" strike="noStrike" baseline="0" dirty="0">
              <a:solidFill>
                <a:srgbClr val="000000"/>
              </a:solidFill>
              <a:effectLst/>
              <a:latin typeface="Adobe Garamond Pro"/>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dobe Garamond Pro"/>
                <a:ea typeface="+mn-ea"/>
                <a:cs typeface="+mn-cs"/>
              </a:rPr>
              <a:t>http://www.cdc.gov/flu/about/disease/2014-15.htm</a:t>
            </a:r>
          </a:p>
          <a:p>
            <a:pPr eaLnBrk="1" hangingPunct="1"/>
            <a:endParaRPr lang="en-US" sz="1200" b="0" i="0" u="none" strike="noStrike" baseline="0" dirty="0">
              <a:solidFill>
                <a:srgbClr val="000000"/>
              </a:solidFill>
              <a:latin typeface="Adobe Garamond Pro"/>
            </a:endParaRPr>
          </a:p>
        </p:txBody>
      </p:sp>
      <p:sp>
        <p:nvSpPr>
          <p:cNvPr id="9220"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E84955D4-5C7F-4C8E-B0B1-65460366B11E}" type="slidenum">
              <a:rPr lang="en-US" sz="1200" smtClean="0">
                <a:solidFill>
                  <a:srgbClr val="000000"/>
                </a:solidFill>
              </a:rPr>
              <a:pPr/>
              <a:t>3</a:t>
            </a:fld>
            <a:endParaRPr lang="en-US" sz="1200">
              <a:solidFill>
                <a:srgbClr val="000000"/>
              </a:solidFill>
            </a:endParaRPr>
          </a:p>
        </p:txBody>
      </p:sp>
    </p:spTree>
    <p:extLst>
      <p:ext uri="{BB962C8B-B14F-4D97-AF65-F5344CB8AC3E}">
        <p14:creationId xmlns:p14="http://schemas.microsoft.com/office/powerpoint/2010/main" val="2596623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11267" name="Notes Placeholder 2"/>
          <p:cNvSpPr>
            <a:spLocks noGrp="1"/>
          </p:cNvSpPr>
          <p:nvPr>
            <p:ph type="body" idx="1"/>
          </p:nvPr>
        </p:nvSpPr>
        <p:spPr>
          <a:noFill/>
        </p:spPr>
        <p:txBody>
          <a:bodyPr/>
          <a:lstStyle/>
          <a:p>
            <a:pPr eaLnBrk="1" hangingPunct="1"/>
            <a:r>
              <a:rPr lang="en-US"/>
              <a:t>When we look at who should receive the vaccine, it is clear that </a:t>
            </a:r>
            <a:r>
              <a:rPr lang="en-US" b="1"/>
              <a:t>Family Members</a:t>
            </a:r>
            <a:r>
              <a:rPr lang="en-US"/>
              <a:t> are at the top of the list, along with staff and residents.  It is important, as family members and visitors, to receive the vaccine to protect yourselves, your family members at home (especially those of you with small children), and of course, our residents </a:t>
            </a:r>
            <a:r>
              <a:rPr lang="en-US" b="1" u="sng"/>
              <a:t>here at [Fill in facility name].</a:t>
            </a:r>
            <a:r>
              <a:rPr lang="en-US"/>
              <a:t>  We also can not forget the staff at our facility, such as nurses, nursing assistants, housekeepers, managers, activities, and social services. </a:t>
            </a:r>
            <a:r>
              <a:rPr lang="en-US" b="1" u="sng"/>
              <a:t>We are encouraging them to get vaccinated as well to protect all who live here.</a:t>
            </a:r>
          </a:p>
          <a:p>
            <a:pPr eaLnBrk="1" hangingPunct="1"/>
            <a:endParaRPr lang="en-US"/>
          </a:p>
          <a:p>
            <a:pPr eaLnBrk="1" hangingPunct="1"/>
            <a:r>
              <a:rPr lang="en-US"/>
              <a:t>See language from corresponding page of Staff presentation. (a spry mist flu vaccine that is administer through the nostrils).</a:t>
            </a:r>
          </a:p>
          <a:p>
            <a:pPr eaLnBrk="1" hangingPunct="1"/>
            <a:endParaRPr lang="en-US"/>
          </a:p>
          <a:p>
            <a:pPr eaLnBrk="1" hangingPunct="1"/>
            <a:r>
              <a:rPr lang="en-US" b="1"/>
              <a:t>(Be sure to list what constitutes high-risk conditions.)</a:t>
            </a:r>
          </a:p>
        </p:txBody>
      </p:sp>
      <p:sp>
        <p:nvSpPr>
          <p:cNvPr id="11268"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CE260653-DF9D-4CFD-9E32-993A5DCA5ABC}" type="slidenum">
              <a:rPr lang="en-US" sz="1200" smtClean="0"/>
              <a:pPr/>
              <a:t>4</a:t>
            </a:fld>
            <a:endParaRPr lang="en-US" sz="1200"/>
          </a:p>
        </p:txBody>
      </p:sp>
    </p:spTree>
    <p:extLst>
      <p:ext uri="{BB962C8B-B14F-4D97-AF65-F5344CB8AC3E}">
        <p14:creationId xmlns:p14="http://schemas.microsoft.com/office/powerpoint/2010/main" val="2714898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eaLnBrk="1" hangingPunct="1">
              <a:defRPr/>
            </a:pPr>
            <a:r>
              <a:rPr lang="en-US" b="1" u="sng" dirty="0">
                <a:latin typeface="Batang" pitchFamily="18" charset="-127"/>
              </a:rPr>
              <a:t>Family, caregivers, and other staff are vital to</a:t>
            </a:r>
            <a:r>
              <a:rPr lang="en-US" dirty="0">
                <a:latin typeface="Batang" pitchFamily="18" charset="-127"/>
              </a:rPr>
              <a:t> reducing and preventing a flu outbreak at </a:t>
            </a:r>
            <a:r>
              <a:rPr lang="en-US" b="1" dirty="0">
                <a:effectLst>
                  <a:outerShdw blurRad="38100" dist="38100" dir="2700000" algn="tl">
                    <a:srgbClr val="C0C0C0"/>
                  </a:outerShdw>
                </a:effectLst>
                <a:latin typeface="Batang" pitchFamily="18" charset="-127"/>
              </a:rPr>
              <a:t>[Insert Long-term Care Facility Name Here] </a:t>
            </a:r>
          </a:p>
          <a:p>
            <a:pPr eaLnBrk="1" hangingPunct="1">
              <a:defRPr/>
            </a:pPr>
            <a:r>
              <a:rPr lang="en-US" dirty="0">
                <a:effectLst>
                  <a:outerShdw blurRad="38100" dist="38100" dir="2700000" algn="tl">
                    <a:srgbClr val="C0C0C0"/>
                  </a:outerShdw>
                </a:effectLst>
                <a:latin typeface="Batang" pitchFamily="18" charset="-127"/>
              </a:rPr>
              <a:t>When long-term care residents contract influenza, odds are they were infected by staff or by a visitor, as they are a captive audience. </a:t>
            </a:r>
          </a:p>
          <a:p>
            <a:pPr eaLnBrk="1" hangingPunct="1">
              <a:defRPr/>
            </a:pPr>
            <a:endParaRPr lang="en-US" b="1" dirty="0">
              <a:effectLst>
                <a:outerShdw blurRad="38100" dist="38100" dir="2700000" algn="tl">
                  <a:srgbClr val="C0C0C0"/>
                </a:outerShdw>
              </a:effectLst>
              <a:latin typeface="Batang" pitchFamily="18" charset="-127"/>
            </a:endParaRPr>
          </a:p>
          <a:p>
            <a:pPr eaLnBrk="1" hangingPunct="1">
              <a:defRPr/>
            </a:pPr>
            <a:r>
              <a:rPr lang="en-US" dirty="0">
                <a:effectLst>
                  <a:outerShdw blurRad="38100" dist="38100" dir="2700000" algn="tl">
                    <a:srgbClr val="C0C0C0"/>
                  </a:outerShdw>
                </a:effectLst>
                <a:latin typeface="Batang" pitchFamily="18" charset="-127"/>
              </a:rPr>
              <a:t>While the flu can </a:t>
            </a:r>
            <a:r>
              <a:rPr lang="en-US" b="1" u="sng" dirty="0">
                <a:effectLst>
                  <a:outerShdw blurRad="38100" dist="38100" dir="2700000" algn="tl">
                    <a:srgbClr val="C0C0C0"/>
                  </a:outerShdw>
                </a:effectLst>
                <a:latin typeface="Batang" pitchFamily="18" charset="-127"/>
              </a:rPr>
              <a:t>make you or me miserable for a week or so</a:t>
            </a:r>
            <a:r>
              <a:rPr lang="en-US" dirty="0">
                <a:effectLst>
                  <a:outerShdw blurRad="38100" dist="38100" dir="2700000" algn="tl">
                    <a:srgbClr val="C0C0C0"/>
                  </a:outerShdw>
                </a:effectLst>
                <a:latin typeface="Batang" pitchFamily="18" charset="-127"/>
              </a:rPr>
              <a:t>, it can be very serious for our residents.  It can be disabling, exacerbate other medical conditions, and could lead to pneumonia.  You may be able to combat the flu, </a:t>
            </a:r>
            <a:r>
              <a:rPr lang="en-US" b="1" dirty="0">
                <a:effectLst>
                  <a:outerShdw blurRad="38100" dist="38100" dir="2700000" algn="tl">
                    <a:srgbClr val="C0C0C0"/>
                  </a:outerShdw>
                </a:effectLst>
                <a:latin typeface="Batang" pitchFamily="18" charset="-127"/>
              </a:rPr>
              <a:t>BUT</a:t>
            </a:r>
            <a:r>
              <a:rPr lang="en-US" dirty="0">
                <a:effectLst>
                  <a:outerShdw blurRad="38100" dist="38100" dir="2700000" algn="tl">
                    <a:srgbClr val="C0C0C0"/>
                  </a:outerShdw>
                </a:effectLst>
                <a:latin typeface="Batang" pitchFamily="18" charset="-127"/>
              </a:rPr>
              <a:t> </a:t>
            </a:r>
            <a:r>
              <a:rPr lang="en-US" b="1" u="sng" dirty="0">
                <a:effectLst>
                  <a:outerShdw blurRad="38100" dist="38100" dir="2700000" algn="tl">
                    <a:srgbClr val="C0C0C0"/>
                  </a:outerShdw>
                </a:effectLst>
                <a:latin typeface="Batang" pitchFamily="18" charset="-127"/>
              </a:rPr>
              <a:t>your loved on who lives here, other residents or your other, family members</a:t>
            </a:r>
            <a:r>
              <a:rPr lang="en-US" dirty="0">
                <a:effectLst>
                  <a:outerShdw blurRad="38100" dist="38100" dir="2700000" algn="tl">
                    <a:srgbClr val="C0C0C0"/>
                  </a:outerShdw>
                </a:effectLst>
                <a:latin typeface="Batang" pitchFamily="18" charset="-127"/>
              </a:rPr>
              <a:t> may not. </a:t>
            </a:r>
          </a:p>
          <a:p>
            <a:pPr eaLnBrk="1" hangingPunct="1">
              <a:defRPr/>
            </a:pPr>
            <a:endParaRPr lang="en-US" dirty="0">
              <a:effectLst>
                <a:outerShdw blurRad="38100" dist="38100" dir="2700000" algn="tl">
                  <a:srgbClr val="C0C0C0"/>
                </a:outerShdw>
              </a:effectLst>
              <a:latin typeface="Batang" pitchFamily="18" charset="-127"/>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en-US" sz="1200" b="1" i="0" u="sng" strike="noStrike" kern="1200" cap="none" spc="0" normalizeH="0" baseline="0" noProof="0" dirty="0">
                <a:ln>
                  <a:noFill/>
                </a:ln>
                <a:solidFill>
                  <a:srgbClr val="000000"/>
                </a:solidFill>
                <a:effectLst/>
                <a:uLnTx/>
                <a:uFillTx/>
                <a:latin typeface="Arial" charset="0"/>
                <a:ea typeface="+mn-ea"/>
                <a:cs typeface="+mn-cs"/>
              </a:rPr>
              <a:t>Silent Carriers:</a:t>
            </a:r>
            <a:r>
              <a:rPr kumimoji="1" lang="en-US" sz="1200" b="0" i="0" u="none" strike="noStrike" kern="1200" cap="none" spc="0" normalizeH="0" baseline="0" noProof="0" dirty="0">
                <a:ln>
                  <a:noFill/>
                </a:ln>
                <a:solidFill>
                  <a:srgbClr val="000000"/>
                </a:solidFill>
                <a:effectLst/>
                <a:uLnTx/>
                <a:uFillTx/>
                <a:latin typeface="Arial" charset="0"/>
                <a:ea typeface="+mn-ea"/>
                <a:cs typeface="+mn-cs"/>
              </a:rPr>
              <a:t>  Most flu cases are asymptomatic. Only 23% of people not vaccinated against influenza who had serologic evidence of infection also reported respiratory or flu-like symptoms. "</a:t>
            </a:r>
            <a:r>
              <a:rPr kumimoji="1" lang="en-US" sz="1200" b="1" i="0" u="sng" strike="noStrike" kern="1200" cap="none" spc="0" normalizeH="0" baseline="0" noProof="0" dirty="0">
                <a:ln>
                  <a:noFill/>
                </a:ln>
                <a:solidFill>
                  <a:srgbClr val="000000"/>
                </a:solidFill>
                <a:effectLst/>
                <a:uLnTx/>
                <a:uFillTx/>
                <a:latin typeface="Arial" charset="0"/>
                <a:ea typeface="+mn-ea"/>
                <a:cs typeface="+mn-cs"/>
              </a:rPr>
              <a:t>A large number of well individuals mixing widely in the community might, even if only mildly infectious, make a substantial contribution to onward transmission</a:t>
            </a:r>
            <a:r>
              <a:rPr kumimoji="1" lang="en-US" sz="1200" b="0" i="0" u="none" strike="noStrike" kern="1200" cap="none" spc="0" normalizeH="0" baseline="0" noProof="0" dirty="0">
                <a:ln>
                  <a:noFill/>
                </a:ln>
                <a:solidFill>
                  <a:srgbClr val="000000"/>
                </a:solidFill>
                <a:effectLst/>
                <a:uLnTx/>
                <a:uFillTx/>
                <a:latin typeface="Arial" charset="0"/>
                <a:ea typeface="+mn-ea"/>
                <a:cs typeface="+mn-cs"/>
              </a:rPr>
              <a:t>. This might have important implications for the effectiveness of case isolation and social distancing measures in reducing overall transmission rates."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kumimoji="1" lang="en-US" sz="1200" b="0" i="0" u="none" strike="noStrike" kern="1200" cap="none" spc="0" normalizeH="0" baseline="0" noProof="0" dirty="0">
              <a:ln>
                <a:noFill/>
              </a:ln>
              <a:solidFill>
                <a:srgbClr val="000000"/>
              </a:solidFill>
              <a:effectLst/>
              <a:uLnTx/>
              <a:uFillTx/>
              <a:latin typeface="Arial"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en-US" sz="1200" b="0" i="0" u="none" strike="noStrike" kern="1200" cap="none" spc="0" normalizeH="0" baseline="0" noProof="0" dirty="0">
                <a:ln>
                  <a:noFill/>
                </a:ln>
                <a:solidFill>
                  <a:srgbClr val="000000"/>
                </a:solidFill>
                <a:effectLst/>
                <a:uLnTx/>
                <a:uFillTx/>
                <a:latin typeface="Arial" charset="0"/>
                <a:ea typeface="+mn-ea"/>
                <a:cs typeface="+mn-cs"/>
              </a:rPr>
              <a:t>*Clinical Advisor. March 18, 2014. Most flu cases asymptomatic.  Available at:  http://www.clinicaladvisor.com/web-exclusives/most-flu-cases-asymptomatic/article/338605/  .  Accessed 4 March 2016.</a:t>
            </a:r>
          </a:p>
          <a:p>
            <a:pPr eaLnBrk="1" hangingPunct="1">
              <a:defRPr/>
            </a:pPr>
            <a:endParaRPr lang="en-US" dirty="0">
              <a:effectLst>
                <a:outerShdw blurRad="38100" dist="38100" dir="2700000" algn="tl">
                  <a:srgbClr val="C0C0C0"/>
                </a:outerShdw>
              </a:effectLst>
              <a:latin typeface="Batang" pitchFamily="18" charset="-127"/>
            </a:endParaRPr>
          </a:p>
        </p:txBody>
      </p:sp>
      <p:sp>
        <p:nvSpPr>
          <p:cNvPr id="13316"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DB065914-EC7C-4D7C-84F4-E3363C59B812}" type="slidenum">
              <a:rPr lang="en-US" sz="1200" smtClean="0"/>
              <a:pPr/>
              <a:t>5</a:t>
            </a:fld>
            <a:endParaRPr lang="en-US" sz="1200"/>
          </a:p>
        </p:txBody>
      </p:sp>
    </p:spTree>
    <p:extLst>
      <p:ext uri="{BB962C8B-B14F-4D97-AF65-F5344CB8AC3E}">
        <p14:creationId xmlns:p14="http://schemas.microsoft.com/office/powerpoint/2010/main" val="2823695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p:spPr>
        <p:txBody>
          <a:bodyPr/>
          <a:lstStyle/>
          <a:p>
            <a:pPr eaLnBrk="1" hangingPunct="1"/>
            <a:r>
              <a:rPr lang="en-US">
                <a:solidFill>
                  <a:srgbClr val="333366"/>
                </a:solidFill>
                <a:cs typeface="Arial" panose="020B0604020202020204" pitchFamily="34" charset="0"/>
              </a:rPr>
              <a:t>If you get infected by the flu virus, you will generally feel symptoms 1 to 4 days later.  You can spread the flu to others before your symptoms start, and for another 3 to 5 days after your symptoms appear.  The symptoms start abruptly.  Signs and symptoms to watch for are: </a:t>
            </a:r>
          </a:p>
          <a:p>
            <a:pPr eaLnBrk="1" hangingPunct="1">
              <a:buFontTx/>
              <a:buChar char="•"/>
            </a:pPr>
            <a:r>
              <a:rPr lang="en-US">
                <a:solidFill>
                  <a:srgbClr val="333366"/>
                </a:solidFill>
                <a:cs typeface="Arial" panose="020B0604020202020204" pitchFamily="34" charset="0"/>
              </a:rPr>
              <a:t>Body aches </a:t>
            </a:r>
          </a:p>
          <a:p>
            <a:pPr eaLnBrk="1" hangingPunct="1">
              <a:buFontTx/>
              <a:buChar char="•"/>
            </a:pPr>
            <a:r>
              <a:rPr lang="en-US">
                <a:solidFill>
                  <a:srgbClr val="333366"/>
                </a:solidFill>
                <a:cs typeface="Arial" panose="020B0604020202020204" pitchFamily="34" charset="0"/>
              </a:rPr>
              <a:t>Chills </a:t>
            </a:r>
          </a:p>
          <a:p>
            <a:pPr eaLnBrk="1" hangingPunct="1">
              <a:buFontTx/>
              <a:buChar char="•"/>
            </a:pPr>
            <a:r>
              <a:rPr lang="en-US">
                <a:solidFill>
                  <a:srgbClr val="333366"/>
                </a:solidFill>
                <a:cs typeface="Arial" panose="020B0604020202020204" pitchFamily="34" charset="0"/>
              </a:rPr>
              <a:t>Dry cough </a:t>
            </a:r>
          </a:p>
          <a:p>
            <a:pPr eaLnBrk="1" hangingPunct="1">
              <a:buFontTx/>
              <a:buChar char="•"/>
            </a:pPr>
            <a:r>
              <a:rPr lang="en-US">
                <a:solidFill>
                  <a:srgbClr val="333366"/>
                </a:solidFill>
                <a:cs typeface="Arial" panose="020B0604020202020204" pitchFamily="34" charset="0"/>
              </a:rPr>
              <a:t>Fever </a:t>
            </a:r>
          </a:p>
          <a:p>
            <a:pPr eaLnBrk="1" hangingPunct="1">
              <a:buFontTx/>
              <a:buChar char="•"/>
            </a:pPr>
            <a:r>
              <a:rPr lang="en-US">
                <a:solidFill>
                  <a:srgbClr val="333366"/>
                </a:solidFill>
                <a:cs typeface="Arial" panose="020B0604020202020204" pitchFamily="34" charset="0"/>
              </a:rPr>
              <a:t>Headache </a:t>
            </a:r>
          </a:p>
          <a:p>
            <a:pPr eaLnBrk="1" hangingPunct="1">
              <a:buFontTx/>
              <a:buChar char="•"/>
            </a:pPr>
            <a:r>
              <a:rPr lang="en-US">
                <a:solidFill>
                  <a:srgbClr val="333366"/>
                </a:solidFill>
                <a:cs typeface="Arial" panose="020B0604020202020204" pitchFamily="34" charset="0"/>
              </a:rPr>
              <a:t>Sore throat </a:t>
            </a:r>
          </a:p>
          <a:p>
            <a:pPr eaLnBrk="1" hangingPunct="1">
              <a:buFontTx/>
              <a:buChar char="•"/>
            </a:pPr>
            <a:r>
              <a:rPr lang="en-US">
                <a:solidFill>
                  <a:srgbClr val="333366"/>
                </a:solidFill>
                <a:cs typeface="Arial" panose="020B0604020202020204" pitchFamily="34" charset="0"/>
              </a:rPr>
              <a:t>Stuffy nose </a:t>
            </a:r>
          </a:p>
          <a:p>
            <a:pPr eaLnBrk="1" hangingPunct="1">
              <a:buFontTx/>
              <a:buChar char="•"/>
            </a:pPr>
            <a:r>
              <a:rPr lang="en-US">
                <a:solidFill>
                  <a:srgbClr val="333366"/>
                </a:solidFill>
                <a:cs typeface="Arial" panose="020B0604020202020204" pitchFamily="34" charset="0"/>
              </a:rPr>
              <a:t>Fatigue</a:t>
            </a:r>
          </a:p>
          <a:p>
            <a:pPr eaLnBrk="1" hangingPunct="1"/>
            <a:endParaRPr lang="en-US">
              <a:solidFill>
                <a:srgbClr val="333366"/>
              </a:solidFill>
              <a:cs typeface="Arial" panose="020B0604020202020204" pitchFamily="34" charset="0"/>
            </a:endParaRPr>
          </a:p>
          <a:p>
            <a:pPr eaLnBrk="1" hangingPunct="1"/>
            <a:r>
              <a:rPr lang="en-US">
                <a:solidFill>
                  <a:srgbClr val="333366"/>
                </a:solidFill>
                <a:cs typeface="Arial" panose="020B0604020202020204" pitchFamily="34" charset="0"/>
              </a:rPr>
              <a:t>A fever can be high and usually begins to decline on the second or third day.</a:t>
            </a:r>
          </a:p>
          <a:p>
            <a:pPr eaLnBrk="1" hangingPunct="1"/>
            <a:endParaRPr lang="en-US">
              <a:solidFill>
                <a:srgbClr val="333366"/>
              </a:solidFill>
              <a:cs typeface="Arial" panose="020B0604020202020204" pitchFamily="34" charset="0"/>
            </a:endParaRPr>
          </a:p>
          <a:p>
            <a:pPr eaLnBrk="1" hangingPunct="1"/>
            <a:r>
              <a:rPr lang="en-US">
                <a:solidFill>
                  <a:srgbClr val="333366"/>
                </a:solidFill>
                <a:cs typeface="Arial" panose="020B0604020202020204" pitchFamily="34" charset="0"/>
              </a:rPr>
              <a:t>Our elders are at higher risk for developing complications including pneumonia, dehydration, and exacerbation of their underlying conditions.  </a:t>
            </a:r>
            <a:endParaRPr lang="en-US"/>
          </a:p>
        </p:txBody>
      </p:sp>
      <p:sp>
        <p:nvSpPr>
          <p:cNvPr id="15364"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C24916AA-5CC2-49DF-AC4B-AEFD886ABD6C}" type="slidenum">
              <a:rPr lang="en-US" sz="1200" smtClean="0"/>
              <a:pPr/>
              <a:t>6</a:t>
            </a:fld>
            <a:endParaRPr lang="en-US" sz="1200"/>
          </a:p>
        </p:txBody>
      </p:sp>
    </p:spTree>
    <p:extLst>
      <p:ext uri="{BB962C8B-B14F-4D97-AF65-F5344CB8AC3E}">
        <p14:creationId xmlns:p14="http://schemas.microsoft.com/office/powerpoint/2010/main" val="2211190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endParaRPr lang="en-US">
              <a:latin typeface="Batang" panose="02030600000101010101" pitchFamily="18" charset="-127"/>
            </a:endParaRPr>
          </a:p>
        </p:txBody>
      </p:sp>
      <p:sp>
        <p:nvSpPr>
          <p:cNvPr id="17412"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DA6F2528-B296-4C14-B0ED-EBDC4D466ACD}" type="slidenum">
              <a:rPr lang="en-US" sz="1200" smtClean="0"/>
              <a:pPr/>
              <a:t>7</a:t>
            </a:fld>
            <a:endParaRPr lang="en-US" sz="1200"/>
          </a:p>
        </p:txBody>
      </p:sp>
    </p:spTree>
    <p:extLst>
      <p:ext uri="{BB962C8B-B14F-4D97-AF65-F5344CB8AC3E}">
        <p14:creationId xmlns:p14="http://schemas.microsoft.com/office/powerpoint/2010/main" val="14410381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pPr eaLnBrk="1" hangingPunct="1"/>
            <a:r>
              <a:rPr lang="en-US" dirty="0"/>
              <a:t>The flu vaccine is 70-90% effective in preventing the flu in healthy individuals &lt;65.  Studies have shown that if you still contract the flu virus, the vaccine may lessen flu symptoms and may help to prevent pneumonia and other complications.</a:t>
            </a:r>
          </a:p>
          <a:p>
            <a:pPr eaLnBrk="1" hangingPunct="1"/>
            <a:endParaRPr lang="en-US" dirty="0"/>
          </a:p>
          <a:p>
            <a:pPr eaLnBrk="1" hangingPunct="1"/>
            <a:r>
              <a:rPr lang="en-US" dirty="0"/>
              <a:t>If you suspect that you have the flu, </a:t>
            </a:r>
            <a:r>
              <a:rPr lang="en-US" b="1" u="sng" dirty="0"/>
              <a:t>according to</a:t>
            </a:r>
            <a:r>
              <a:rPr lang="en-US" dirty="0"/>
              <a:t> </a:t>
            </a:r>
            <a:r>
              <a:rPr lang="en-US" sz="1400" b="1" dirty="0"/>
              <a:t>[Insert facility name here]</a:t>
            </a:r>
            <a:r>
              <a:rPr lang="en-US" dirty="0"/>
              <a:t> </a:t>
            </a:r>
            <a:r>
              <a:rPr lang="en-US" b="1" u="sng" dirty="0"/>
              <a:t>policy</a:t>
            </a:r>
            <a:r>
              <a:rPr lang="en-US" dirty="0"/>
              <a:t>, you should postpone your visit until you are well.  (Inform family members that they are able to call the long-term care facility for an update on their loved one and to let the resident know that they would not be in because of illness.)</a:t>
            </a:r>
          </a:p>
          <a:p>
            <a:pPr eaLnBrk="1" hangingPunct="1"/>
            <a:endParaRPr lang="en-US" dirty="0"/>
          </a:p>
          <a:p>
            <a:pPr eaLnBrk="1" hangingPunct="1"/>
            <a:r>
              <a:rPr lang="en-US" dirty="0"/>
              <a:t>When you get sick and are contagious you place the staff members and residents at risk.  Staff members will then not be able to come to work and their fellow staff members experience additional stress due to working extra shifts and/or working short staffed.  Although you may still want to come and visit when you are ill, you should stay home to reduce risk of transmission to the residents and staff.</a:t>
            </a:r>
          </a:p>
          <a:p>
            <a:pPr eaLnBrk="1" hangingPunct="1"/>
            <a:endParaRPr lang="en-US" dirty="0"/>
          </a:p>
          <a:p>
            <a:pPr eaLnBrk="1" hangingPunct="1"/>
            <a:r>
              <a:rPr lang="en-US" dirty="0"/>
              <a:t>These disruptions in  the long-term care facilities’ routine can lead to anxiety and increased stress to residents and staff, </a:t>
            </a:r>
            <a:r>
              <a:rPr lang="en-US" b="1" u="sng" dirty="0"/>
              <a:t>not to mention the risk to your loved one of getting influenza</a:t>
            </a:r>
            <a:r>
              <a:rPr lang="en-US" dirty="0"/>
              <a:t>.</a:t>
            </a:r>
          </a:p>
        </p:txBody>
      </p:sp>
      <p:sp>
        <p:nvSpPr>
          <p:cNvPr id="19460"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8461DCC-48B7-4C8F-8AA1-D558BD5DC783}" type="slidenum">
              <a:rPr lang="en-US" sz="1200" smtClean="0"/>
              <a:pPr/>
              <a:t>8</a:t>
            </a:fld>
            <a:endParaRPr lang="en-US" sz="1200"/>
          </a:p>
        </p:txBody>
      </p:sp>
    </p:spTree>
    <p:extLst>
      <p:ext uri="{BB962C8B-B14F-4D97-AF65-F5344CB8AC3E}">
        <p14:creationId xmlns:p14="http://schemas.microsoft.com/office/powerpoint/2010/main" val="1101679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a:lstStyle/>
          <a:p>
            <a:pPr eaLnBrk="1" hangingPunct="1"/>
            <a:r>
              <a:rPr lang="en-US"/>
              <a:t>There are many reasons why people do not get immunized and also a variety of misconceptions about the vaccine and I am here to address them today.</a:t>
            </a:r>
          </a:p>
          <a:p>
            <a:pPr eaLnBrk="1" hangingPunct="1"/>
            <a:r>
              <a:rPr lang="en-US" b="1"/>
              <a:t>1.</a:t>
            </a:r>
            <a:r>
              <a:rPr lang="en-US"/>
              <a:t> If you have never gotten the flu, it does not mean that you will not get it this year.</a:t>
            </a:r>
          </a:p>
          <a:p>
            <a:pPr eaLnBrk="1" hangingPunct="1"/>
            <a:r>
              <a:rPr lang="en-US" b="1"/>
              <a:t>2.</a:t>
            </a:r>
            <a:r>
              <a:rPr lang="en-US"/>
              <a:t> The needle used is very fine and takes a short time to administer.  Remembering the benefits of receiving the vaccine: protecting yourself, </a:t>
            </a:r>
            <a:r>
              <a:rPr lang="en-US" b="1" u="sng"/>
              <a:t>your loved one who lives here, other residents and your other family members,</a:t>
            </a:r>
            <a:r>
              <a:rPr lang="en-US"/>
              <a:t> helps to ease the fear.</a:t>
            </a:r>
          </a:p>
          <a:p>
            <a:pPr eaLnBrk="1" hangingPunct="1"/>
            <a:r>
              <a:rPr lang="en-US" b="1"/>
              <a:t>3.</a:t>
            </a:r>
            <a:r>
              <a:rPr lang="en-US"/>
              <a:t> If you received the vaccine last year it does not guarantee that you will not get the flu this year.  Each year, a new vaccine with new strains is developed and that is why it is important to receive the vaccine yearly.</a:t>
            </a:r>
          </a:p>
          <a:p>
            <a:pPr eaLnBrk="1" hangingPunct="1"/>
            <a:r>
              <a:rPr lang="en-US" b="1"/>
              <a:t>4. </a:t>
            </a:r>
            <a:r>
              <a:rPr lang="en-US"/>
              <a:t>You may feel some slight effects of the vaccine, but studies have shown that it reduces the chances of you contracting influenza.</a:t>
            </a:r>
          </a:p>
        </p:txBody>
      </p:sp>
      <p:sp>
        <p:nvSpPr>
          <p:cNvPr id="21508"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9A927964-C89C-425F-85C9-1C3EB9340876}" type="slidenum">
              <a:rPr lang="en-US" sz="1200" smtClean="0"/>
              <a:pPr/>
              <a:t>9</a:t>
            </a:fld>
            <a:endParaRPr lang="en-US" sz="1200"/>
          </a:p>
        </p:txBody>
      </p:sp>
    </p:spTree>
    <p:extLst>
      <p:ext uri="{BB962C8B-B14F-4D97-AF65-F5344CB8AC3E}">
        <p14:creationId xmlns:p14="http://schemas.microsoft.com/office/powerpoint/2010/main" val="24878399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685800" y="682625"/>
            <a:ext cx="7772400" cy="1470025"/>
          </a:xfrm>
        </p:spPr>
        <p:txBody>
          <a:bodyPr/>
          <a:lstStyle>
            <a:lvl1pPr algn="ctr">
              <a:defRPr/>
            </a:lvl1pPr>
          </a:lstStyle>
          <a:p>
            <a:pPr lvl="0"/>
            <a:r>
              <a:rPr lang="en-US" noProof="0"/>
              <a:t>Title</a:t>
            </a:r>
          </a:p>
        </p:txBody>
      </p:sp>
      <p:sp>
        <p:nvSpPr>
          <p:cNvPr id="6147" name="Rectangle 3"/>
          <p:cNvSpPr>
            <a:spLocks noGrp="1" noChangeArrowheads="1"/>
          </p:cNvSpPr>
          <p:nvPr>
            <p:ph type="subTitle" idx="1"/>
          </p:nvPr>
        </p:nvSpPr>
        <p:spPr>
          <a:xfrm>
            <a:off x="1371600" y="2438400"/>
            <a:ext cx="6400800" cy="1752600"/>
          </a:xfrm>
        </p:spPr>
        <p:txBody>
          <a:bodyPr/>
          <a:lstStyle>
            <a:lvl1pPr marL="0" indent="0" algn="ctr">
              <a:buFontTx/>
              <a:buNone/>
              <a:defRPr sz="1400"/>
            </a:lvl1pPr>
          </a:lstStyle>
          <a:p>
            <a:pPr lvl="0"/>
            <a:r>
              <a:rPr lang="en-US" noProof="0"/>
              <a:t>Click to edit Master subtitle style</a:t>
            </a:r>
          </a:p>
        </p:txBody>
      </p:sp>
      <p:sp>
        <p:nvSpPr>
          <p:cNvPr id="5" name="Rectangle 5"/>
          <p:cNvSpPr>
            <a:spLocks noGrp="1" noChangeArrowheads="1"/>
          </p:cNvSpPr>
          <p:nvPr>
            <p:ph type="ftr" sz="quarter" idx="10"/>
          </p:nvPr>
        </p:nvSpPr>
        <p:spPr>
          <a:xfrm>
            <a:off x="2895600" y="6096000"/>
            <a:ext cx="2895600" cy="476250"/>
          </a:xfrm>
        </p:spPr>
        <p:txBody>
          <a:bodyPr/>
          <a:lstStyle>
            <a:lvl1pPr algn="l" eaLnBrk="0" hangingPunct="0">
              <a:spcBef>
                <a:spcPct val="50000"/>
              </a:spcBef>
              <a:defRPr/>
            </a:lvl1pPr>
          </a:lstStyle>
          <a:p>
            <a:pPr>
              <a:defRPr/>
            </a:pPr>
            <a:r>
              <a:rPr lang="en-US"/>
              <a:t>(Enter) DEPARTMENT (ALL CAPS)</a:t>
            </a:r>
            <a:br>
              <a:rPr lang="en-US"/>
            </a:br>
            <a:r>
              <a:rPr lang="en-US"/>
              <a:t>(Enter) Division or Office (Mixed Case)</a:t>
            </a:r>
          </a:p>
          <a:p>
            <a:pPr>
              <a:defRPr/>
            </a:pPr>
            <a:endParaRPr lang="en-US"/>
          </a:p>
        </p:txBody>
      </p:sp>
    </p:spTree>
    <p:extLst>
      <p:ext uri="{BB962C8B-B14F-4D97-AF65-F5344CB8AC3E}">
        <p14:creationId xmlns:p14="http://schemas.microsoft.com/office/powerpoint/2010/main" val="487692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F91EEECE-FCCB-4D68-AA54-4DF66F405B71}"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70400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3EF9C74B-495E-43C3-9254-66B0D9C031C0}"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6055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C7D4E83D-3B8A-49D7-9F2C-7389B7413007}"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22865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F814B21A-5C31-47C3-A98B-2BD6942F1D35}"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13427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6" name="Rectangle 8"/>
          <p:cNvSpPr>
            <a:spLocks noGrp="1" noChangeArrowheads="1"/>
          </p:cNvSpPr>
          <p:nvPr>
            <p:ph type="sldNum" sz="quarter" idx="11"/>
          </p:nvPr>
        </p:nvSpPr>
        <p:spPr>
          <a:ln/>
        </p:spPr>
        <p:txBody>
          <a:bodyPr/>
          <a:lstStyle>
            <a:lvl1pPr>
              <a:defRPr/>
            </a:lvl1pPr>
          </a:lstStyle>
          <a:p>
            <a:pPr>
              <a:defRPr/>
            </a:pPr>
            <a:fld id="{076945FC-6A52-4C2C-A0C3-C0FDB25FC502}" type="slidenum">
              <a:rPr lang="en-US"/>
              <a:pPr>
                <a:defRPr/>
              </a:pPr>
              <a:t>‹#›</a:t>
            </a:fld>
            <a:endParaRPr 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0409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8" name="Rectangle 8"/>
          <p:cNvSpPr>
            <a:spLocks noGrp="1" noChangeArrowheads="1"/>
          </p:cNvSpPr>
          <p:nvPr>
            <p:ph type="sldNum" sz="quarter" idx="11"/>
          </p:nvPr>
        </p:nvSpPr>
        <p:spPr>
          <a:ln/>
        </p:spPr>
        <p:txBody>
          <a:bodyPr/>
          <a:lstStyle>
            <a:lvl1pPr>
              <a:defRPr/>
            </a:lvl1pPr>
          </a:lstStyle>
          <a:p>
            <a:pPr>
              <a:defRPr/>
            </a:pPr>
            <a:fld id="{A2D3F70B-0E07-4150-AAA3-9AA572BF57F9}" type="slidenum">
              <a:rPr lang="en-US"/>
              <a:pPr>
                <a:defRPr/>
              </a:pPr>
              <a:t>‹#›</a:t>
            </a:fld>
            <a:endParaRPr lang="en-US"/>
          </a:p>
        </p:txBody>
      </p:sp>
      <p:sp>
        <p:nvSpPr>
          <p:cNvPr id="9"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27719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4" name="Rectangle 8"/>
          <p:cNvSpPr>
            <a:spLocks noGrp="1" noChangeArrowheads="1"/>
          </p:cNvSpPr>
          <p:nvPr>
            <p:ph type="sldNum" sz="quarter" idx="11"/>
          </p:nvPr>
        </p:nvSpPr>
        <p:spPr>
          <a:ln/>
        </p:spPr>
        <p:txBody>
          <a:bodyPr/>
          <a:lstStyle>
            <a:lvl1pPr>
              <a:defRPr/>
            </a:lvl1pPr>
          </a:lstStyle>
          <a:p>
            <a:pPr>
              <a:defRPr/>
            </a:pPr>
            <a:fld id="{4B7B66A4-434A-48A6-A6B2-A7F2FB65EBC1}" type="slidenum">
              <a:rPr lang="en-US"/>
              <a:pPr>
                <a:defRPr/>
              </a:pPr>
              <a:t>‹#›</a:t>
            </a:fld>
            <a:endParaRPr lang="en-US"/>
          </a:p>
        </p:txBody>
      </p:sp>
      <p:sp>
        <p:nvSpPr>
          <p:cNvPr id="5"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44941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3" name="Rectangle 8"/>
          <p:cNvSpPr>
            <a:spLocks noGrp="1" noChangeArrowheads="1"/>
          </p:cNvSpPr>
          <p:nvPr>
            <p:ph type="sldNum" sz="quarter" idx="11"/>
          </p:nvPr>
        </p:nvSpPr>
        <p:spPr>
          <a:ln/>
        </p:spPr>
        <p:txBody>
          <a:bodyPr/>
          <a:lstStyle>
            <a:lvl1pPr>
              <a:defRPr/>
            </a:lvl1pPr>
          </a:lstStyle>
          <a:p>
            <a:pPr>
              <a:defRPr/>
            </a:pPr>
            <a:fld id="{C44DA50D-50C0-457F-9AAD-976A5DBB0D00}" type="slidenum">
              <a:rPr lang="en-US"/>
              <a:pPr>
                <a:defRPr/>
              </a:pPr>
              <a:t>‹#›</a:t>
            </a:fld>
            <a:endParaRPr lang="en-US"/>
          </a:p>
        </p:txBody>
      </p:sp>
      <p:sp>
        <p:nvSpPr>
          <p:cNvPr id="4"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46180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6" name="Rectangle 8"/>
          <p:cNvSpPr>
            <a:spLocks noGrp="1" noChangeArrowheads="1"/>
          </p:cNvSpPr>
          <p:nvPr>
            <p:ph type="sldNum" sz="quarter" idx="11"/>
          </p:nvPr>
        </p:nvSpPr>
        <p:spPr>
          <a:ln/>
        </p:spPr>
        <p:txBody>
          <a:bodyPr/>
          <a:lstStyle>
            <a:lvl1pPr>
              <a:defRPr/>
            </a:lvl1pPr>
          </a:lstStyle>
          <a:p>
            <a:pPr>
              <a:defRPr/>
            </a:pPr>
            <a:fld id="{563A64CB-9682-4A3E-B4E1-87A2E6A22F11}" type="slidenum">
              <a:rPr lang="en-US"/>
              <a:pPr>
                <a:defRPr/>
              </a:pPr>
              <a:t>‹#›</a:t>
            </a:fld>
            <a:endParaRPr 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65131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6" name="Rectangle 8"/>
          <p:cNvSpPr>
            <a:spLocks noGrp="1" noChangeArrowheads="1"/>
          </p:cNvSpPr>
          <p:nvPr>
            <p:ph type="sldNum" sz="quarter" idx="11"/>
          </p:nvPr>
        </p:nvSpPr>
        <p:spPr>
          <a:ln/>
        </p:spPr>
        <p:txBody>
          <a:bodyPr/>
          <a:lstStyle>
            <a:lvl1pPr>
              <a:defRPr/>
            </a:lvl1pPr>
          </a:lstStyle>
          <a:p>
            <a:pPr>
              <a:defRPr/>
            </a:pPr>
            <a:fld id="{725E8DB0-356D-4416-921E-C2C8F81B0814}" type="slidenum">
              <a:rPr lang="en-US"/>
              <a:pPr>
                <a:defRPr/>
              </a:pPr>
              <a:t>‹#›</a:t>
            </a:fld>
            <a:endParaRPr 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06446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descr="Power Point Template PG 2 new sm"/>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600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4" name="Rectangle 4"/>
          <p:cNvSpPr>
            <a:spLocks noGrp="1" noChangeArrowheads="1"/>
          </p:cNvSpPr>
          <p:nvPr>
            <p:ph type="dt" sz="half" idx="2"/>
          </p:nvPr>
        </p:nvSpPr>
        <p:spPr bwMode="auto">
          <a:xfrm>
            <a:off x="304800" y="5943600"/>
            <a:ext cx="3505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r>
              <a:rPr lang="en-US"/>
              <a:t>(Enter) DEPARTMENT (ALL CAPS)</a:t>
            </a:r>
            <a:br>
              <a:rPr lang="en-US"/>
            </a:br>
            <a:r>
              <a:rPr lang="en-US"/>
              <a:t>(Enter) Division or Office (Mixed Case)</a:t>
            </a:r>
          </a:p>
          <a:p>
            <a:pPr>
              <a:defRPr/>
            </a:pPr>
            <a:endParaRPr lang="en-US"/>
          </a:p>
        </p:txBody>
      </p:sp>
      <p:sp>
        <p:nvSpPr>
          <p:cNvPr id="5128" name="Rectangle 8"/>
          <p:cNvSpPr>
            <a:spLocks noGrp="1" noChangeArrowheads="1"/>
          </p:cNvSpPr>
          <p:nvPr>
            <p:ph type="sldNum" sz="quarter" idx="4"/>
          </p:nvPr>
        </p:nvSpPr>
        <p:spPr bwMode="auto">
          <a:xfrm>
            <a:off x="304800" y="6477000"/>
            <a:ext cx="21336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10DE3DF7-7E3A-40ED-83EE-21BC68E05FE3}" type="slidenum">
              <a:rPr lang="en-US"/>
              <a:pPr>
                <a:defRPr/>
              </a:pPr>
              <a:t>‹#›</a:t>
            </a:fld>
            <a:endParaRPr lang="en-US"/>
          </a:p>
        </p:txBody>
      </p:sp>
      <p:sp>
        <p:nvSpPr>
          <p:cNvPr id="5130" name="Rectangle 10"/>
          <p:cNvSpPr>
            <a:spLocks noGrp="1" noChangeArrowheads="1"/>
          </p:cNvSpPr>
          <p:nvPr>
            <p:ph type="ftr" sz="quarter" idx="3"/>
          </p:nvPr>
        </p:nvSpPr>
        <p:spPr bwMode="auto">
          <a:xfrm>
            <a:off x="3124200" y="6477000"/>
            <a:ext cx="28956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10"/>
          </p:nvPr>
        </p:nvSpPr>
        <p:spPr/>
        <p:txBody>
          <a:bodyPr/>
          <a:lstStyle/>
          <a:p>
            <a:pPr>
              <a:defRPr/>
            </a:pPr>
            <a:r>
              <a:rPr lang="en-US" dirty="0"/>
              <a:t>PUBLIC HEALTH DIVISION</a:t>
            </a:r>
            <a:br>
              <a:rPr lang="en-US" dirty="0"/>
            </a:br>
            <a:r>
              <a:rPr lang="en-US" dirty="0"/>
              <a:t>Immunization Program</a:t>
            </a:r>
          </a:p>
          <a:p>
            <a:pPr>
              <a:defRPr/>
            </a:pPr>
            <a:endParaRPr lang="en-US" dirty="0"/>
          </a:p>
        </p:txBody>
      </p:sp>
      <p:sp>
        <p:nvSpPr>
          <p:cNvPr id="4099" name="Rectangle 2"/>
          <p:cNvSpPr>
            <a:spLocks noGrp="1" noChangeArrowheads="1"/>
          </p:cNvSpPr>
          <p:nvPr>
            <p:ph type="ctrTitle"/>
          </p:nvPr>
        </p:nvSpPr>
        <p:spPr>
          <a:xfrm>
            <a:off x="228600" y="530225"/>
            <a:ext cx="8763000" cy="841375"/>
          </a:xfrm>
        </p:spPr>
        <p:txBody>
          <a:bodyPr/>
          <a:lstStyle/>
          <a:p>
            <a:pPr eaLnBrk="1" hangingPunct="1"/>
            <a:r>
              <a:rPr lang="en-US"/>
              <a:t>How can I prevent influenza at</a:t>
            </a:r>
            <a:br>
              <a:rPr lang="en-US"/>
            </a:br>
            <a:r>
              <a:rPr lang="en-US">
                <a:solidFill>
                  <a:srgbClr val="FF0000"/>
                </a:solidFill>
              </a:rPr>
              <a:t>[Insert long-term care facility name here]</a:t>
            </a:r>
          </a:p>
        </p:txBody>
      </p:sp>
      <p:grpSp>
        <p:nvGrpSpPr>
          <p:cNvPr id="4100" name="Group 11"/>
          <p:cNvGrpSpPr>
            <a:grpSpLocks/>
          </p:cNvGrpSpPr>
          <p:nvPr/>
        </p:nvGrpSpPr>
        <p:grpSpPr bwMode="auto">
          <a:xfrm>
            <a:off x="3686175" y="1892300"/>
            <a:ext cx="1771650" cy="2298700"/>
            <a:chOff x="144" y="378"/>
            <a:chExt cx="1632" cy="2118"/>
          </a:xfrm>
        </p:grpSpPr>
        <p:pic>
          <p:nvPicPr>
            <p:cNvPr id="4101" name="Picture 7" descr="rosierive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 y="378"/>
              <a:ext cx="1625" cy="2118"/>
            </a:xfrm>
            <a:prstGeom prst="rect">
              <a:avLst/>
            </a:prstGeom>
            <a:noFill/>
            <a:ln w="57150" cmpd="thinThick">
              <a:solidFill>
                <a:srgbClr val="1A3468"/>
              </a:solidFill>
              <a:miter lim="800000"/>
              <a:headEnd/>
              <a:tailEnd/>
            </a:ln>
            <a:effectLst>
              <a:outerShdw dist="107763"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4102" name="Rectangle 9"/>
            <p:cNvSpPr>
              <a:spLocks noChangeArrowheads="1"/>
            </p:cNvSpPr>
            <p:nvPr/>
          </p:nvSpPr>
          <p:spPr bwMode="auto">
            <a:xfrm>
              <a:off x="144" y="384"/>
              <a:ext cx="1632" cy="330"/>
            </a:xfrm>
            <a:prstGeom prst="rect">
              <a:avLst/>
            </a:prstGeom>
            <a:solidFill>
              <a:srgbClr val="00234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a:spcBef>
                  <a:spcPct val="0"/>
                </a:spcBef>
                <a:buFontTx/>
                <a:buNone/>
              </a:pPr>
              <a:r>
                <a:rPr lang="en-US" sz="1000">
                  <a:solidFill>
                    <a:srgbClr val="FFFF99"/>
                  </a:solidFill>
                  <a:latin typeface="Arial Black" panose="020B0A04020102020204" pitchFamily="34" charset="0"/>
                  <a:cs typeface="Times New Roman" panose="02020603050405020304" pitchFamily="18" charset="0"/>
                </a:rPr>
                <a:t>Do no harm . . . </a:t>
              </a:r>
            </a:p>
            <a:p>
              <a:pPr>
                <a:spcBef>
                  <a:spcPct val="0"/>
                </a:spcBef>
                <a:buFontTx/>
                <a:buNone/>
              </a:pPr>
              <a:r>
                <a:rPr lang="en-US" sz="1000">
                  <a:solidFill>
                    <a:srgbClr val="FFFF99"/>
                  </a:solidFill>
                  <a:latin typeface="Arial Black" panose="020B0A04020102020204" pitchFamily="34" charset="0"/>
                  <a:cs typeface="Times New Roman" panose="02020603050405020304" pitchFamily="18" charset="0"/>
                </a:rPr>
                <a:t>Stick out your arm!</a:t>
              </a:r>
              <a:r>
                <a:rPr lang="en-US" sz="1000">
                  <a:solidFill>
                    <a:schemeClr val="tx1"/>
                  </a:solidFill>
                  <a:latin typeface="Times New Roman" panose="02020603050405020304" pitchFamily="18" charset="0"/>
                </a:rPr>
                <a:t> </a:t>
              </a:r>
              <a:endParaRPr lang="en-US" sz="1000">
                <a:solidFill>
                  <a:schemeClr val="tx1"/>
                </a:solidFill>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B3BE86EC-55D4-47F3-91B7-66960E279F43}" type="slidenum">
              <a:rPr lang="en-US"/>
              <a:pPr>
                <a:defRPr/>
              </a:pPr>
              <a:t>10</a:t>
            </a:fld>
            <a:endParaRPr lang="en-US"/>
          </a:p>
        </p:txBody>
      </p:sp>
      <p:sp>
        <p:nvSpPr>
          <p:cNvPr id="22531" name="Rectangle 2"/>
          <p:cNvSpPr>
            <a:spLocks noGrp="1" noChangeArrowheads="1"/>
          </p:cNvSpPr>
          <p:nvPr>
            <p:ph type="title"/>
          </p:nvPr>
        </p:nvSpPr>
        <p:spPr/>
        <p:txBody>
          <a:bodyPr/>
          <a:lstStyle/>
          <a:p>
            <a:pPr eaLnBrk="1" hangingPunct="1"/>
            <a:r>
              <a:rPr lang="en-US"/>
              <a:t>Did you know?</a:t>
            </a:r>
          </a:p>
        </p:txBody>
      </p:sp>
      <p:pic>
        <p:nvPicPr>
          <p:cNvPr id="22532"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8" name="Rectangle 3"/>
          <p:cNvSpPr txBox="1">
            <a:spLocks noChangeArrowheads="1"/>
          </p:cNvSpPr>
          <p:nvPr/>
        </p:nvSpPr>
        <p:spPr bwMode="auto">
          <a:xfrm>
            <a:off x="1371600" y="1219200"/>
            <a:ext cx="7467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a:latin typeface="+mj-lt"/>
              </a:rPr>
              <a:t>“A study published in the journal of the American Medical Association finds that getting the influenza vaccine lowers a person’s odds of a having heart attack, stroke, heart failure, or other major cardiac event</a:t>
            </a:r>
            <a:r>
              <a:rPr lang="en-US" b="1" dirty="0">
                <a:cs typeface="Arial" panose="020B0604020202020204" pitchFamily="34" charset="0"/>
              </a:rPr>
              <a:t>—</a:t>
            </a:r>
            <a:r>
              <a:rPr lang="en-US" b="1" dirty="0">
                <a:latin typeface="+mj-lt"/>
              </a:rPr>
              <a:t>including death</a:t>
            </a:r>
            <a:r>
              <a:rPr lang="en-US" b="1" dirty="0">
                <a:cs typeface="Arial" panose="020B0604020202020204" pitchFamily="34" charset="0"/>
              </a:rPr>
              <a:t>—by about a third over the following year.”</a:t>
            </a:r>
          </a:p>
          <a:p>
            <a:pPr marL="0" indent="0" eaLnBrk="1" hangingPunct="1">
              <a:buFontTx/>
              <a:buNone/>
              <a:defRPr/>
            </a:pPr>
            <a:endParaRPr lang="en-US" b="1" dirty="0">
              <a:latin typeface="+mj-lt"/>
              <a:cs typeface="Arial" panose="020B0604020202020204" pitchFamily="34" charset="0"/>
            </a:endParaRPr>
          </a:p>
          <a:p>
            <a:pPr marL="0" indent="0" eaLnBrk="1" hangingPunct="1">
              <a:buFontTx/>
              <a:buNone/>
              <a:defRPr/>
            </a:pPr>
            <a:r>
              <a:rPr lang="en-US" b="1" dirty="0">
                <a:latin typeface="+mj-lt"/>
                <a:cs typeface="Arial" panose="020B0604020202020204" pitchFamily="34" charset="0"/>
              </a:rPr>
              <a:t>“can help protect against premature labor and delivery”</a:t>
            </a:r>
          </a:p>
          <a:p>
            <a:pPr marL="0" indent="0" eaLnBrk="1" hangingPunct="1">
              <a:buFontTx/>
              <a:buNone/>
              <a:defRPr/>
            </a:pPr>
            <a:endParaRPr lang="en-US" b="1" dirty="0">
              <a:latin typeface="+mj-lt"/>
              <a:cs typeface="Arial" panose="020B0604020202020204" pitchFamily="34" charset="0"/>
            </a:endParaRPr>
          </a:p>
          <a:p>
            <a:pPr marL="0" indent="0">
              <a:buFontTx/>
              <a:buNone/>
              <a:defRPr/>
            </a:pPr>
            <a:r>
              <a:rPr lang="en-US" sz="1200" dirty="0">
                <a:cs typeface="Arial" panose="020B0604020202020204" pitchFamily="34" charset="0"/>
              </a:rPr>
              <a:t>http://www.health.harvard.edu/blog/flu-shot-linked-to-lower-heart-attack-stroke-risk-201310236795</a:t>
            </a:r>
          </a:p>
          <a:p>
            <a:pPr marL="0" indent="0">
              <a:buFontTx/>
              <a:buNone/>
              <a:defRPr/>
            </a:pPr>
            <a:r>
              <a:rPr lang="en-US" sz="1200" dirty="0">
                <a:cs typeface="Arial" panose="020B0604020202020204" pitchFamily="34" charset="0"/>
              </a:rPr>
              <a:t>http://www.mayoclinic.org/diseases-conditions/heart-disease/in-depth/flu-shots/art-20044238</a:t>
            </a:r>
          </a:p>
          <a:p>
            <a:pPr marL="0" indent="0">
              <a:buFontTx/>
              <a:buNone/>
              <a:defRPr/>
            </a:pPr>
            <a:r>
              <a:rPr lang="en-US" sz="1200" dirty="0">
                <a:cs typeface="Arial" panose="020B0604020202020204" pitchFamily="34" charset="0"/>
              </a:rPr>
              <a:t>http://www.cdc.gov/flu/pdf/partners/flu-pregnancy-infographic.pdf</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C4BD124E-AF7A-47FA-B80A-B0DFEC1AF013}" type="slidenum">
              <a:rPr lang="en-US"/>
              <a:pPr>
                <a:defRPr/>
              </a:pPr>
              <a:t>11</a:t>
            </a:fld>
            <a:endParaRPr lang="en-US"/>
          </a:p>
        </p:txBody>
      </p:sp>
      <p:sp>
        <p:nvSpPr>
          <p:cNvPr id="24579" name="Rectangle 2"/>
          <p:cNvSpPr>
            <a:spLocks noGrp="1" noChangeArrowheads="1"/>
          </p:cNvSpPr>
          <p:nvPr>
            <p:ph type="title"/>
          </p:nvPr>
        </p:nvSpPr>
        <p:spPr/>
        <p:txBody>
          <a:bodyPr/>
          <a:lstStyle/>
          <a:p>
            <a:pPr eaLnBrk="1" hangingPunct="1"/>
            <a:r>
              <a:rPr lang="en-US"/>
              <a:t>Did you know?</a:t>
            </a:r>
          </a:p>
        </p:txBody>
      </p:sp>
      <p:sp>
        <p:nvSpPr>
          <p:cNvPr id="9" name="Rectangle 3"/>
          <p:cNvSpPr txBox="1">
            <a:spLocks noChangeArrowheads="1"/>
          </p:cNvSpPr>
          <p:nvPr/>
        </p:nvSpPr>
        <p:spPr bwMode="auto">
          <a:xfrm>
            <a:off x="1371600" y="1554163"/>
            <a:ext cx="5867400" cy="317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a:t>What I can do to prevent the flu?</a:t>
            </a:r>
          </a:p>
          <a:p>
            <a:pPr marL="0" indent="0" algn="ctr" eaLnBrk="1" hangingPunct="1">
              <a:buFontTx/>
              <a:buNone/>
              <a:defRPr/>
            </a:pPr>
            <a:endParaRPr lang="en-US" b="1" dirty="0"/>
          </a:p>
          <a:p>
            <a:pPr marL="0" indent="0" algn="ctr" eaLnBrk="1" hangingPunct="1">
              <a:buFontTx/>
              <a:buNone/>
              <a:defRPr/>
            </a:pPr>
            <a:r>
              <a:rPr lang="en-US" sz="3000" b="1" dirty="0"/>
              <a:t>Do no harm…</a:t>
            </a:r>
          </a:p>
          <a:p>
            <a:pPr marL="0" indent="0" algn="ctr" eaLnBrk="1" hangingPunct="1">
              <a:buFontTx/>
              <a:buNone/>
              <a:defRPr/>
            </a:pPr>
            <a:r>
              <a:rPr lang="en-US" sz="3000" b="1" dirty="0">
                <a:latin typeface="+mj-lt"/>
              </a:rPr>
              <a:t>Stick out your arm!</a:t>
            </a:r>
            <a:endParaRPr lang="en-US" sz="3000" dirty="0">
              <a:latin typeface="+mj-lt"/>
            </a:endParaRPr>
          </a:p>
        </p:txBody>
      </p:sp>
      <p:grpSp>
        <p:nvGrpSpPr>
          <p:cNvPr id="24581" name="Group 11"/>
          <p:cNvGrpSpPr>
            <a:grpSpLocks/>
          </p:cNvGrpSpPr>
          <p:nvPr/>
        </p:nvGrpSpPr>
        <p:grpSpPr bwMode="auto">
          <a:xfrm>
            <a:off x="485775" y="2225675"/>
            <a:ext cx="1771650" cy="2298700"/>
            <a:chOff x="144" y="378"/>
            <a:chExt cx="1632" cy="2118"/>
          </a:xfrm>
        </p:grpSpPr>
        <p:pic>
          <p:nvPicPr>
            <p:cNvPr id="24582" name="Picture 7" descr="rosierive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 y="378"/>
              <a:ext cx="1625" cy="2118"/>
            </a:xfrm>
            <a:prstGeom prst="rect">
              <a:avLst/>
            </a:prstGeom>
            <a:noFill/>
            <a:ln w="57150" cmpd="thinThick">
              <a:solidFill>
                <a:srgbClr val="1A3468"/>
              </a:solidFill>
              <a:miter lim="800000"/>
              <a:headEnd/>
              <a:tailEnd/>
            </a:ln>
            <a:effectLst>
              <a:outerShdw dist="107763"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24583" name="Rectangle 9"/>
            <p:cNvSpPr>
              <a:spLocks noChangeArrowheads="1"/>
            </p:cNvSpPr>
            <p:nvPr/>
          </p:nvSpPr>
          <p:spPr bwMode="auto">
            <a:xfrm>
              <a:off x="144" y="384"/>
              <a:ext cx="1632" cy="330"/>
            </a:xfrm>
            <a:prstGeom prst="rect">
              <a:avLst/>
            </a:prstGeom>
            <a:solidFill>
              <a:srgbClr val="00234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a:spcBef>
                  <a:spcPct val="0"/>
                </a:spcBef>
                <a:buFontTx/>
                <a:buNone/>
              </a:pPr>
              <a:r>
                <a:rPr lang="en-US" sz="1000">
                  <a:solidFill>
                    <a:srgbClr val="FFFF99"/>
                  </a:solidFill>
                  <a:latin typeface="Arial Black" panose="020B0A04020102020204" pitchFamily="34" charset="0"/>
                  <a:cs typeface="Times New Roman" panose="02020603050405020304" pitchFamily="18" charset="0"/>
                </a:rPr>
                <a:t>Do no harm . . . </a:t>
              </a:r>
            </a:p>
            <a:p>
              <a:pPr>
                <a:spcBef>
                  <a:spcPct val="0"/>
                </a:spcBef>
                <a:buFontTx/>
                <a:buNone/>
              </a:pPr>
              <a:r>
                <a:rPr lang="en-US" sz="1000">
                  <a:solidFill>
                    <a:srgbClr val="FFFF99"/>
                  </a:solidFill>
                  <a:latin typeface="Arial Black" panose="020B0A04020102020204" pitchFamily="34" charset="0"/>
                  <a:cs typeface="Times New Roman" panose="02020603050405020304" pitchFamily="18" charset="0"/>
                </a:rPr>
                <a:t>Stick out your arm!</a:t>
              </a:r>
              <a:r>
                <a:rPr lang="en-US" sz="1000">
                  <a:solidFill>
                    <a:schemeClr val="tx1"/>
                  </a:solidFill>
                  <a:latin typeface="Times New Roman" panose="02020603050405020304" pitchFamily="18" charset="0"/>
                </a:rPr>
                <a:t> </a:t>
              </a:r>
              <a:endParaRPr lang="en-US" sz="1000">
                <a:solidFill>
                  <a:schemeClr val="tx1"/>
                </a:solidFill>
              </a:endParaRPr>
            </a:p>
          </p:txBody>
        </p:sp>
      </p:grpSp>
      <p:sp>
        <p:nvSpPr>
          <p:cNvPr id="2" name="TextBox 1"/>
          <p:cNvSpPr txBox="1"/>
          <p:nvPr/>
        </p:nvSpPr>
        <p:spPr>
          <a:xfrm>
            <a:off x="304800" y="5332412"/>
            <a:ext cx="5867400" cy="1089529"/>
          </a:xfrm>
          <a:prstGeom prst="rect">
            <a:avLst/>
          </a:prstGeom>
          <a:noFill/>
        </p:spPr>
        <p:txBody>
          <a:bodyPr wrap="square" rtlCol="0">
            <a:spAutoFit/>
          </a:bodyPr>
          <a:lstStyle/>
          <a:p>
            <a:pPr marL="114300" lvl="1" eaLnBrk="1" hangingPunct="1">
              <a:lnSpc>
                <a:spcPct val="90000"/>
              </a:lnSpc>
            </a:pPr>
            <a:r>
              <a:rPr lang="en-US" sz="1200" i="1">
                <a:solidFill>
                  <a:srgbClr val="1A3468"/>
                </a:solidFill>
                <a:latin typeface="Calibri" pitchFamily="34" charset="0"/>
                <a:cs typeface="Arial" charset="0"/>
              </a:rPr>
              <a:t>“This project is supported by the Health Resources and Services Administration (HRSA) of the U.S. Department of Health and Human Services (HHS) under grant number and title H54RH00049, Rural Hospital Flexibility Program for grant amount $5,000. This information or content and conclusions are those of the author and should not be construed as the official position or policy of, nor should any endorsements be inferred by HRSA, HHS or the U.S. Government.</a:t>
            </a:r>
            <a:endParaRPr lang="en-US" sz="1200" kern="0" dirty="0">
              <a:solidFill>
                <a:srgbClr val="FF3300"/>
              </a:solidFill>
              <a:latin typeface="Batang" pitchFamily="18" charset="-127"/>
              <a:cs typeface="Arial" charset="0"/>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8823" y="4561094"/>
            <a:ext cx="1633280" cy="110766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09C265B5-5CFF-41E4-B7E1-7D4460E28E54}" type="slidenum">
              <a:rPr lang="en-US"/>
              <a:pPr>
                <a:defRPr/>
              </a:pPr>
              <a:t>12</a:t>
            </a:fld>
            <a:endParaRPr lang="en-US"/>
          </a:p>
        </p:txBody>
      </p:sp>
      <p:sp>
        <p:nvSpPr>
          <p:cNvPr id="26627" name="Rectangle 2"/>
          <p:cNvSpPr>
            <a:spLocks noGrp="1" noChangeArrowheads="1"/>
          </p:cNvSpPr>
          <p:nvPr>
            <p:ph type="title"/>
          </p:nvPr>
        </p:nvSpPr>
        <p:spPr/>
        <p:txBody>
          <a:bodyPr/>
          <a:lstStyle/>
          <a:p>
            <a:pPr eaLnBrk="1" hangingPunct="1"/>
            <a:r>
              <a:rPr lang="en-US"/>
              <a:t>Did you know?</a:t>
            </a:r>
          </a:p>
        </p:txBody>
      </p:sp>
      <p:pic>
        <p:nvPicPr>
          <p:cNvPr id="26628"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8" name="Rectangle 3"/>
          <p:cNvSpPr txBox="1">
            <a:spLocks noChangeArrowheads="1"/>
          </p:cNvSpPr>
          <p:nvPr/>
        </p:nvSpPr>
        <p:spPr bwMode="auto">
          <a:xfrm>
            <a:off x="1371600" y="1219200"/>
            <a:ext cx="7467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a:t>Flu shots will be offered at </a:t>
            </a:r>
          </a:p>
          <a:p>
            <a:pPr marL="0" indent="0" eaLnBrk="1" hangingPunct="1">
              <a:buFontTx/>
              <a:buNone/>
              <a:defRPr/>
            </a:pPr>
            <a:endParaRPr lang="en-US" b="1" dirty="0"/>
          </a:p>
          <a:p>
            <a:pPr marL="0" indent="0" algn="ctr" eaLnBrk="1" hangingPunct="1">
              <a:buFontTx/>
              <a:buNone/>
              <a:defRPr/>
            </a:pPr>
            <a:r>
              <a:rPr lang="en-US" sz="3000" b="1" dirty="0">
                <a:solidFill>
                  <a:srgbClr val="FF0000"/>
                </a:solidFill>
              </a:rPr>
              <a:t>[Insert date and time(s) here]</a:t>
            </a:r>
            <a:endParaRPr lang="en-US" sz="3000" dirty="0">
              <a:solidFill>
                <a:srgbClr val="FF0000"/>
              </a:solidFill>
            </a:endParaRPr>
          </a:p>
          <a:p>
            <a:pPr marL="0" indent="0" eaLnBrk="1" hangingPunct="1">
              <a:buFontTx/>
              <a:buNone/>
              <a:defRPr/>
            </a:pPr>
            <a:endParaRPr lang="en-US" b="1" dirty="0"/>
          </a:p>
          <a:p>
            <a:pPr marL="0" indent="0" eaLnBrk="1" hangingPunct="1">
              <a:buFontTx/>
              <a:buNone/>
              <a:defRPr/>
            </a:pPr>
            <a:r>
              <a:rPr lang="en-US" b="1" dirty="0"/>
              <a:t>And are also available at</a:t>
            </a:r>
          </a:p>
          <a:p>
            <a:pPr marL="803275" lvl="4" indent="-342900" eaLnBrk="1" hangingPunct="1">
              <a:lnSpc>
                <a:spcPct val="90000"/>
              </a:lnSpc>
              <a:spcAft>
                <a:spcPct val="25000"/>
              </a:spcAft>
              <a:buFont typeface="Arial" panose="020B0604020202020204" pitchFamily="34" charset="0"/>
              <a:buChar char="•"/>
              <a:defRPr/>
            </a:pPr>
            <a:r>
              <a:rPr lang="en-US" sz="2000" dirty="0"/>
              <a:t>Public Health Departments</a:t>
            </a:r>
          </a:p>
          <a:p>
            <a:pPr marL="803275" lvl="4" indent="-342900" eaLnBrk="1" hangingPunct="1">
              <a:lnSpc>
                <a:spcPct val="90000"/>
              </a:lnSpc>
              <a:spcAft>
                <a:spcPct val="25000"/>
              </a:spcAft>
              <a:buFont typeface="Arial" panose="020B0604020202020204" pitchFamily="34" charset="0"/>
              <a:buChar char="•"/>
              <a:defRPr/>
            </a:pPr>
            <a:r>
              <a:rPr lang="en-US" sz="2000" dirty="0"/>
              <a:t>Pharmacies</a:t>
            </a:r>
          </a:p>
          <a:p>
            <a:pPr marL="803275" lvl="4" indent="-342900" eaLnBrk="1" hangingPunct="1">
              <a:lnSpc>
                <a:spcPct val="90000"/>
              </a:lnSpc>
              <a:spcAft>
                <a:spcPct val="25000"/>
              </a:spcAft>
              <a:buFont typeface="Arial" panose="020B0604020202020204" pitchFamily="34" charset="0"/>
              <a:buChar char="•"/>
              <a:defRPr/>
            </a:pPr>
            <a:r>
              <a:rPr lang="en-US" sz="2000" dirty="0"/>
              <a:t>Most medical offices</a:t>
            </a:r>
          </a:p>
          <a:p>
            <a:pPr marL="803275" lvl="4" indent="-342900" eaLnBrk="1" hangingPunct="1">
              <a:lnSpc>
                <a:spcPct val="90000"/>
              </a:lnSpc>
              <a:spcAft>
                <a:spcPct val="25000"/>
              </a:spcAft>
              <a:buFont typeface="Arial" panose="020B0604020202020204" pitchFamily="34" charset="0"/>
              <a:buChar char="•"/>
              <a:defRPr/>
            </a:pPr>
            <a:endParaRPr lang="en-US" sz="2000" dirty="0"/>
          </a:p>
          <a:p>
            <a:pPr eaLnBrk="1" hangingPunct="1">
              <a:defRPr/>
            </a:pPr>
            <a:endParaRPr lang="en-US" dirty="0">
              <a:latin typeface="+mj-lt"/>
            </a:endParaRPr>
          </a:p>
          <a:p>
            <a:pPr eaLnBrk="1" hangingPunct="1">
              <a:defRPr/>
            </a:pPr>
            <a:endParaRPr lang="en-US"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330F24F-1B26-4DD2-9404-E41373B02AA8}" type="slidenum">
              <a:rPr lang="en-US"/>
              <a:pPr>
                <a:defRPr/>
              </a:pPr>
              <a:t>2</a:t>
            </a:fld>
            <a:endParaRPr lang="en-US"/>
          </a:p>
        </p:txBody>
      </p:sp>
      <p:sp>
        <p:nvSpPr>
          <p:cNvPr id="6147" name="Rectangle 2"/>
          <p:cNvSpPr>
            <a:spLocks noGrp="1" noChangeArrowheads="1"/>
          </p:cNvSpPr>
          <p:nvPr>
            <p:ph type="title"/>
          </p:nvPr>
        </p:nvSpPr>
        <p:spPr/>
        <p:txBody>
          <a:bodyPr/>
          <a:lstStyle/>
          <a:p>
            <a:pPr eaLnBrk="1" hangingPunct="1"/>
            <a:r>
              <a:rPr lang="en-US"/>
              <a:t>Did you know?</a:t>
            </a:r>
          </a:p>
        </p:txBody>
      </p:sp>
      <p:sp>
        <p:nvSpPr>
          <p:cNvPr id="6148" name="Rectangle 3"/>
          <p:cNvSpPr>
            <a:spLocks noGrp="1" noChangeArrowheads="1"/>
          </p:cNvSpPr>
          <p:nvPr>
            <p:ph type="body" idx="1"/>
          </p:nvPr>
        </p:nvSpPr>
        <p:spPr>
          <a:xfrm>
            <a:off x="1371600" y="1600200"/>
            <a:ext cx="7543800" cy="4114800"/>
          </a:xfrm>
        </p:spPr>
        <p:txBody>
          <a:bodyPr/>
          <a:lstStyle/>
          <a:p>
            <a:pPr eaLnBrk="1" hangingPunct="1"/>
            <a:r>
              <a:rPr lang="en-US" sz="2400"/>
              <a:t>Influenza, often called “the flu”</a:t>
            </a:r>
          </a:p>
          <a:p>
            <a:pPr eaLnBrk="1" hangingPunct="1"/>
            <a:r>
              <a:rPr lang="en-US" sz="2400"/>
              <a:t>It’s contagious (visitors can be carriers)</a:t>
            </a:r>
          </a:p>
          <a:p>
            <a:pPr eaLnBrk="1" hangingPunct="1"/>
            <a:r>
              <a:rPr lang="en-US" sz="2400"/>
              <a:t>Symptoms vary</a:t>
            </a:r>
          </a:p>
        </p:txBody>
      </p:sp>
      <p:pic>
        <p:nvPicPr>
          <p:cNvPr id="6149"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pic>
        <p:nvPicPr>
          <p:cNvPr id="6150" name="Picture 11" descr="H1N1sm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3500" y="2652713"/>
            <a:ext cx="2592388" cy="2503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26C8433E-743F-4165-8837-21A85CA3AF5B}" type="slidenum">
              <a:rPr lang="en-US"/>
              <a:pPr>
                <a:defRPr/>
              </a:pPr>
              <a:t>3</a:t>
            </a:fld>
            <a:endParaRPr lang="en-US"/>
          </a:p>
        </p:txBody>
      </p:sp>
      <p:sp>
        <p:nvSpPr>
          <p:cNvPr id="8195" name="Rectangle 2"/>
          <p:cNvSpPr>
            <a:spLocks noGrp="1" noChangeArrowheads="1"/>
          </p:cNvSpPr>
          <p:nvPr>
            <p:ph type="title"/>
          </p:nvPr>
        </p:nvSpPr>
        <p:spPr/>
        <p:txBody>
          <a:bodyPr/>
          <a:lstStyle/>
          <a:p>
            <a:pPr eaLnBrk="1" hangingPunct="1"/>
            <a:r>
              <a:rPr lang="en-US" dirty="0"/>
              <a:t>Have you heard?  2016-2017 Flu Season:</a:t>
            </a:r>
          </a:p>
        </p:txBody>
      </p:sp>
      <p:sp>
        <p:nvSpPr>
          <p:cNvPr id="9219" name="Rectangle 3"/>
          <p:cNvSpPr>
            <a:spLocks noGrp="1" noChangeArrowheads="1"/>
          </p:cNvSpPr>
          <p:nvPr>
            <p:ph type="body" idx="1"/>
          </p:nvPr>
        </p:nvSpPr>
        <p:spPr>
          <a:xfrm>
            <a:off x="1371600" y="1600200"/>
            <a:ext cx="7543800" cy="4137025"/>
          </a:xfrm>
        </p:spPr>
        <p:txBody>
          <a:bodyPr/>
          <a:lstStyle/>
          <a:p>
            <a:pPr eaLnBrk="1" hangingPunct="1">
              <a:defRPr/>
            </a:pPr>
            <a:r>
              <a:rPr lang="en-US" sz="2400" dirty="0"/>
              <a:t>30,900,000 influenza illness</a:t>
            </a:r>
          </a:p>
          <a:p>
            <a:pPr eaLnBrk="1" hangingPunct="1">
              <a:defRPr/>
            </a:pPr>
            <a:r>
              <a:rPr lang="en-US" sz="2400" dirty="0"/>
              <a:t>14,500,000 flu-associated medical visits</a:t>
            </a:r>
          </a:p>
          <a:p>
            <a:pPr eaLnBrk="1" hangingPunct="1">
              <a:defRPr/>
            </a:pPr>
            <a:r>
              <a:rPr lang="en-US" sz="2400" dirty="0"/>
              <a:t>600,000 flu-associated hospitalizations</a:t>
            </a:r>
          </a:p>
          <a:p>
            <a:pPr eaLnBrk="1" hangingPunct="1">
              <a:defRPr/>
            </a:pPr>
            <a:endParaRPr lang="en-US" sz="2400" dirty="0"/>
          </a:p>
          <a:p>
            <a:pPr marL="0" indent="0" eaLnBrk="1" hangingPunct="1">
              <a:buNone/>
              <a:defRPr/>
            </a:pPr>
            <a:r>
              <a:rPr lang="en-US" sz="2400" dirty="0"/>
              <a:t>65 years and older?</a:t>
            </a:r>
          </a:p>
          <a:p>
            <a:pPr eaLnBrk="1" hangingPunct="1">
              <a:defRPr/>
            </a:pPr>
            <a:r>
              <a:rPr lang="en-US" sz="2400" dirty="0"/>
              <a:t>4.6 million illnesses</a:t>
            </a:r>
          </a:p>
          <a:p>
            <a:pPr eaLnBrk="1" hangingPunct="1">
              <a:defRPr/>
            </a:pPr>
            <a:r>
              <a:rPr lang="en-US" sz="2400" dirty="0"/>
              <a:t>2.6 million medical visits</a:t>
            </a:r>
          </a:p>
          <a:p>
            <a:pPr eaLnBrk="1" hangingPunct="1">
              <a:defRPr/>
            </a:pPr>
            <a:r>
              <a:rPr lang="en-US" sz="2400" dirty="0"/>
              <a:t>423,000 hospitalizations  </a:t>
            </a:r>
          </a:p>
          <a:p>
            <a:pPr marL="0" lvl="0" indent="0" eaLnBrk="1" hangingPunct="1">
              <a:spcBef>
                <a:spcPct val="30000"/>
              </a:spcBef>
              <a:buNone/>
            </a:pPr>
            <a:r>
              <a:rPr lang="en-US" dirty="0">
                <a:solidFill>
                  <a:srgbClr val="000000"/>
                </a:solidFill>
              </a:rPr>
              <a:t>http://www.cdc.gov/flu/about/disease/2016-17.htm</a:t>
            </a:r>
          </a:p>
          <a:p>
            <a:pPr marL="0" indent="0" eaLnBrk="1" hangingPunct="1">
              <a:buNone/>
              <a:defRPr/>
            </a:pPr>
            <a:endParaRPr lang="en-US" dirty="0">
              <a:effectLst>
                <a:outerShdw blurRad="38100" dist="38100" dir="2700000" algn="tl">
                  <a:srgbClr val="C0C0C0"/>
                </a:outerShdw>
              </a:effectLst>
            </a:endParaRPr>
          </a:p>
          <a:p>
            <a:pPr eaLnBrk="1" hangingPunct="1">
              <a:defRPr/>
            </a:pPr>
            <a:endParaRPr lang="en-US" dirty="0"/>
          </a:p>
        </p:txBody>
      </p:sp>
      <p:pic>
        <p:nvPicPr>
          <p:cNvPr id="8197"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3750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3B7CF816-4AD4-493E-AABD-461A2519EA21}" type="slidenum">
              <a:rPr lang="en-US"/>
              <a:pPr>
                <a:defRPr/>
              </a:pPr>
              <a:t>4</a:t>
            </a:fld>
            <a:endParaRPr lang="en-US"/>
          </a:p>
        </p:txBody>
      </p:sp>
      <p:sp>
        <p:nvSpPr>
          <p:cNvPr id="10243" name="Rectangle 2"/>
          <p:cNvSpPr>
            <a:spLocks noGrp="1" noChangeArrowheads="1"/>
          </p:cNvSpPr>
          <p:nvPr>
            <p:ph type="title"/>
          </p:nvPr>
        </p:nvSpPr>
        <p:spPr/>
        <p:txBody>
          <a:bodyPr/>
          <a:lstStyle/>
          <a:p>
            <a:pPr eaLnBrk="1" hangingPunct="1"/>
            <a:r>
              <a:rPr lang="en-US"/>
              <a:t>Did you know?</a:t>
            </a:r>
          </a:p>
        </p:txBody>
      </p:sp>
      <p:pic>
        <p:nvPicPr>
          <p:cNvPr id="10244"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8" name="Rectangle 3"/>
          <p:cNvSpPr txBox="1">
            <a:spLocks noChangeArrowheads="1"/>
          </p:cNvSpPr>
          <p:nvPr/>
        </p:nvSpPr>
        <p:spPr bwMode="auto">
          <a:xfrm>
            <a:off x="1371600" y="1600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a:latin typeface="+mj-lt"/>
              </a:rPr>
              <a:t>Who should get a flu shot</a:t>
            </a:r>
          </a:p>
          <a:p>
            <a:pPr marL="803275" lvl="4" indent="-342900" eaLnBrk="1" hangingPunct="1">
              <a:lnSpc>
                <a:spcPct val="90000"/>
              </a:lnSpc>
              <a:spcAft>
                <a:spcPct val="25000"/>
              </a:spcAft>
              <a:buFont typeface="Arial" panose="020B0604020202020204" pitchFamily="34" charset="0"/>
              <a:buChar char="•"/>
              <a:defRPr/>
            </a:pPr>
            <a:r>
              <a:rPr lang="en-US" sz="2000" dirty="0"/>
              <a:t>All visitors and family </a:t>
            </a:r>
            <a:br>
              <a:rPr lang="en-US" sz="2000" dirty="0"/>
            </a:br>
            <a:r>
              <a:rPr lang="en-US" sz="2000" dirty="0"/>
              <a:t>members of residents</a:t>
            </a:r>
          </a:p>
          <a:p>
            <a:pPr marL="803275" lvl="4" indent="-342900" eaLnBrk="1" hangingPunct="1">
              <a:lnSpc>
                <a:spcPct val="90000"/>
              </a:lnSpc>
              <a:spcAft>
                <a:spcPct val="25000"/>
              </a:spcAft>
              <a:buFont typeface="Arial" panose="020B0604020202020204" pitchFamily="34" charset="0"/>
              <a:buChar char="•"/>
              <a:defRPr/>
            </a:pPr>
            <a:r>
              <a:rPr lang="en-US" sz="2000" u="sng" dirty="0"/>
              <a:t>All</a:t>
            </a:r>
            <a:r>
              <a:rPr lang="en-US" sz="2000" dirty="0"/>
              <a:t> staff members</a:t>
            </a:r>
          </a:p>
          <a:p>
            <a:pPr marL="803275" lvl="4" indent="-342900" eaLnBrk="1" hangingPunct="1">
              <a:lnSpc>
                <a:spcPct val="90000"/>
              </a:lnSpc>
              <a:spcAft>
                <a:spcPct val="25000"/>
              </a:spcAft>
              <a:buFont typeface="Arial" panose="020B0604020202020204" pitchFamily="34" charset="0"/>
              <a:buChar char="•"/>
              <a:defRPr/>
            </a:pPr>
            <a:r>
              <a:rPr lang="en-US" sz="2000" dirty="0"/>
              <a:t>Long-term care residents</a:t>
            </a:r>
          </a:p>
          <a:p>
            <a:pPr marL="803275" lvl="4" indent="-342900" eaLnBrk="1" hangingPunct="1">
              <a:lnSpc>
                <a:spcPct val="90000"/>
              </a:lnSpc>
              <a:spcAft>
                <a:spcPct val="25000"/>
              </a:spcAft>
              <a:buFont typeface="Arial" panose="020B0604020202020204" pitchFamily="34" charset="0"/>
              <a:buChar char="•"/>
              <a:defRPr/>
            </a:pPr>
            <a:r>
              <a:rPr lang="en-US" sz="2000" dirty="0"/>
              <a:t>All person &gt; 50 years</a:t>
            </a:r>
          </a:p>
          <a:p>
            <a:pPr marL="803275" lvl="4" indent="-342900" eaLnBrk="1" hangingPunct="1">
              <a:lnSpc>
                <a:spcPct val="90000"/>
              </a:lnSpc>
              <a:spcAft>
                <a:spcPct val="25000"/>
              </a:spcAft>
              <a:buFont typeface="Arial" panose="020B0604020202020204" pitchFamily="34" charset="0"/>
              <a:buChar char="•"/>
              <a:defRPr/>
            </a:pPr>
            <a:r>
              <a:rPr lang="en-US" sz="2000" dirty="0"/>
              <a:t>Pregnant women</a:t>
            </a:r>
          </a:p>
          <a:p>
            <a:pPr marL="803275" lvl="4" indent="-342900" eaLnBrk="1" hangingPunct="1">
              <a:lnSpc>
                <a:spcPct val="90000"/>
              </a:lnSpc>
              <a:spcAft>
                <a:spcPct val="25000"/>
              </a:spcAft>
              <a:buFont typeface="Arial" panose="020B0604020202020204" pitchFamily="34" charset="0"/>
              <a:buChar char="•"/>
              <a:defRPr/>
            </a:pPr>
            <a:r>
              <a:rPr lang="en-US" sz="2000" dirty="0"/>
              <a:t>Children 6 months-18 </a:t>
            </a:r>
            <a:r>
              <a:rPr lang="en-US" sz="2000" dirty="0" err="1"/>
              <a:t>yrs</a:t>
            </a:r>
            <a:endParaRPr lang="en-US" sz="2000" dirty="0"/>
          </a:p>
          <a:p>
            <a:pPr marL="803275" lvl="4" indent="-342900" eaLnBrk="1" hangingPunct="1">
              <a:lnSpc>
                <a:spcPct val="90000"/>
              </a:lnSpc>
              <a:spcAft>
                <a:spcPct val="25000"/>
              </a:spcAft>
              <a:buFont typeface="Arial" panose="020B0604020202020204" pitchFamily="34" charset="0"/>
              <a:buChar char="•"/>
              <a:defRPr/>
            </a:pPr>
            <a:r>
              <a:rPr lang="en-US" sz="2000" dirty="0"/>
              <a:t>Household contacts and </a:t>
            </a:r>
            <a:br>
              <a:rPr lang="en-US" sz="2000" dirty="0"/>
            </a:br>
            <a:r>
              <a:rPr lang="en-US" sz="2000" dirty="0"/>
              <a:t>caregivers of children &lt; 6 months</a:t>
            </a:r>
          </a:p>
          <a:p>
            <a:pPr marL="803275" lvl="4" indent="-342900" eaLnBrk="1" hangingPunct="1">
              <a:lnSpc>
                <a:spcPct val="90000"/>
              </a:lnSpc>
              <a:spcAft>
                <a:spcPct val="25000"/>
              </a:spcAft>
              <a:buFont typeface="Arial" panose="020B0604020202020204" pitchFamily="34" charset="0"/>
              <a:buChar char="•"/>
              <a:defRPr/>
            </a:pPr>
            <a:endParaRPr lang="en-US" sz="2000" dirty="0"/>
          </a:p>
          <a:p>
            <a:pPr eaLnBrk="1" hangingPunct="1">
              <a:defRPr/>
            </a:pPr>
            <a:endParaRPr lang="en-US" dirty="0">
              <a:latin typeface="+mj-lt"/>
            </a:endParaRPr>
          </a:p>
          <a:p>
            <a:pPr eaLnBrk="1" hangingPunct="1">
              <a:defRPr/>
            </a:pPr>
            <a:endParaRPr lang="en-US" dirty="0">
              <a:latin typeface="+mj-lt"/>
            </a:endParaRPr>
          </a:p>
        </p:txBody>
      </p:sp>
      <p:pic>
        <p:nvPicPr>
          <p:cNvPr id="10246" name="Picture 11" descr="nursing-home-ratings-main_Fu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1676400"/>
            <a:ext cx="2438400" cy="1617663"/>
          </a:xfrm>
          <a:prstGeom prst="rect">
            <a:avLst/>
          </a:prstGeom>
          <a:noFill/>
          <a:ln w="76200" cmpd="tri">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5779AF21-1494-4DC3-A6E6-2D03EAFB4D88}" type="slidenum">
              <a:rPr lang="en-US"/>
              <a:pPr>
                <a:defRPr/>
              </a:pPr>
              <a:t>5</a:t>
            </a:fld>
            <a:endParaRPr lang="en-US"/>
          </a:p>
        </p:txBody>
      </p:sp>
      <p:sp>
        <p:nvSpPr>
          <p:cNvPr id="12291" name="Rectangle 2"/>
          <p:cNvSpPr>
            <a:spLocks noGrp="1" noChangeArrowheads="1"/>
          </p:cNvSpPr>
          <p:nvPr>
            <p:ph type="title"/>
          </p:nvPr>
        </p:nvSpPr>
        <p:spPr/>
        <p:txBody>
          <a:bodyPr/>
          <a:lstStyle/>
          <a:p>
            <a:pPr eaLnBrk="1" hangingPunct="1"/>
            <a:r>
              <a:rPr lang="en-US"/>
              <a:t>Did you know?</a:t>
            </a:r>
          </a:p>
        </p:txBody>
      </p:sp>
      <p:pic>
        <p:nvPicPr>
          <p:cNvPr id="12292"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9" name="Rectangle 3"/>
          <p:cNvSpPr txBox="1">
            <a:spLocks noChangeArrowheads="1"/>
          </p:cNvSpPr>
          <p:nvPr/>
        </p:nvSpPr>
        <p:spPr bwMode="auto">
          <a:xfrm>
            <a:off x="1371600" y="1554163"/>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a:t>You are one of the most important defenses</a:t>
            </a:r>
          </a:p>
          <a:p>
            <a:pPr marL="0" indent="0" eaLnBrk="1" hangingPunct="1">
              <a:buFontTx/>
              <a:buNone/>
              <a:defRPr/>
            </a:pPr>
            <a:r>
              <a:rPr lang="en-US" b="1" dirty="0"/>
              <a:t>against the flu at</a:t>
            </a:r>
          </a:p>
          <a:p>
            <a:pPr marL="0" indent="0" algn="ctr" eaLnBrk="1" hangingPunct="1">
              <a:buFontTx/>
              <a:buNone/>
              <a:defRPr/>
            </a:pPr>
            <a:endParaRPr lang="en-US" b="1" dirty="0"/>
          </a:p>
          <a:p>
            <a:pPr marL="0" indent="0" algn="ctr" eaLnBrk="1" hangingPunct="1">
              <a:buFontTx/>
              <a:buNone/>
              <a:defRPr/>
            </a:pPr>
            <a:r>
              <a:rPr lang="en-US" sz="3000" b="1" dirty="0">
                <a:solidFill>
                  <a:srgbClr val="FF0000"/>
                </a:solidFill>
              </a:rPr>
              <a:t>[Insert long-term </a:t>
            </a:r>
            <a:br>
              <a:rPr lang="en-US" sz="3000" b="1" dirty="0">
                <a:solidFill>
                  <a:srgbClr val="FF0000"/>
                </a:solidFill>
              </a:rPr>
            </a:br>
            <a:r>
              <a:rPr lang="en-US" sz="3000" b="1" dirty="0">
                <a:solidFill>
                  <a:srgbClr val="FF0000"/>
                </a:solidFill>
              </a:rPr>
              <a:t>care facility name here]</a:t>
            </a:r>
            <a:endParaRPr lang="en-US" sz="3000" dirty="0">
              <a:solidFill>
                <a:srgbClr val="FF0000"/>
              </a:solidFill>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C1EC9CB2-8CEF-4704-A255-645DBEC47451}" type="slidenum">
              <a:rPr lang="en-US"/>
              <a:pPr>
                <a:defRPr/>
              </a:pPr>
              <a:t>6</a:t>
            </a:fld>
            <a:endParaRPr lang="en-US"/>
          </a:p>
        </p:txBody>
      </p:sp>
      <p:sp>
        <p:nvSpPr>
          <p:cNvPr id="14339" name="Rectangle 2"/>
          <p:cNvSpPr>
            <a:spLocks noGrp="1" noChangeArrowheads="1"/>
          </p:cNvSpPr>
          <p:nvPr>
            <p:ph type="title"/>
          </p:nvPr>
        </p:nvSpPr>
        <p:spPr/>
        <p:txBody>
          <a:bodyPr/>
          <a:lstStyle/>
          <a:p>
            <a:pPr eaLnBrk="1" hangingPunct="1"/>
            <a:r>
              <a:rPr lang="en-US"/>
              <a:t>Did you know?</a:t>
            </a:r>
          </a:p>
        </p:txBody>
      </p:sp>
      <p:pic>
        <p:nvPicPr>
          <p:cNvPr id="14340"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pic>
        <p:nvPicPr>
          <p:cNvPr id="14341" name="Picture 8" descr="fever_gir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1600200"/>
            <a:ext cx="3238500" cy="2082800"/>
          </a:xfrm>
          <a:prstGeom prst="rect">
            <a:avLst/>
          </a:prstGeom>
          <a:noFill/>
          <a:ln w="38100" cmpd="dbl">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10" name="Rectangle 3"/>
          <p:cNvSpPr txBox="1">
            <a:spLocks noChangeArrowheads="1"/>
          </p:cNvSpPr>
          <p:nvPr/>
        </p:nvSpPr>
        <p:spPr bwMode="auto">
          <a:xfrm>
            <a:off x="1371600" y="1600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a:latin typeface="+mj-lt"/>
              </a:rPr>
              <a:t>The signs and symptoms </a:t>
            </a:r>
          </a:p>
          <a:p>
            <a:pPr marL="0" indent="0" eaLnBrk="1" hangingPunct="1">
              <a:buFontTx/>
              <a:buNone/>
              <a:defRPr/>
            </a:pPr>
            <a:r>
              <a:rPr lang="en-US" b="1" dirty="0">
                <a:latin typeface="+mj-lt"/>
              </a:rPr>
              <a:t>of the flu</a:t>
            </a:r>
          </a:p>
          <a:p>
            <a:pPr marL="803275" lvl="4" indent="-342900" eaLnBrk="1" hangingPunct="1">
              <a:lnSpc>
                <a:spcPct val="90000"/>
              </a:lnSpc>
              <a:spcAft>
                <a:spcPct val="25000"/>
              </a:spcAft>
              <a:buFont typeface="Arial" panose="020B0604020202020204" pitchFamily="34" charset="0"/>
              <a:buChar char="•"/>
              <a:defRPr/>
            </a:pPr>
            <a:r>
              <a:rPr lang="en-US" sz="2000" dirty="0"/>
              <a:t>Body aches</a:t>
            </a:r>
          </a:p>
          <a:p>
            <a:pPr marL="803275" lvl="4" indent="-342900" eaLnBrk="1" hangingPunct="1">
              <a:lnSpc>
                <a:spcPct val="90000"/>
              </a:lnSpc>
              <a:spcAft>
                <a:spcPct val="25000"/>
              </a:spcAft>
              <a:buFont typeface="Arial" panose="020B0604020202020204" pitchFamily="34" charset="0"/>
              <a:buChar char="•"/>
              <a:defRPr/>
            </a:pPr>
            <a:r>
              <a:rPr lang="en-US" sz="2000" dirty="0"/>
              <a:t>Chills</a:t>
            </a:r>
          </a:p>
          <a:p>
            <a:pPr marL="803275" lvl="4" indent="-342900" eaLnBrk="1" hangingPunct="1">
              <a:lnSpc>
                <a:spcPct val="90000"/>
              </a:lnSpc>
              <a:spcAft>
                <a:spcPct val="25000"/>
              </a:spcAft>
              <a:buFont typeface="Arial" panose="020B0604020202020204" pitchFamily="34" charset="0"/>
              <a:buChar char="•"/>
              <a:defRPr/>
            </a:pPr>
            <a:r>
              <a:rPr lang="en-US" sz="2000" dirty="0"/>
              <a:t>Dry cough</a:t>
            </a:r>
          </a:p>
          <a:p>
            <a:pPr marL="803275" lvl="4" indent="-342900" eaLnBrk="1" hangingPunct="1">
              <a:lnSpc>
                <a:spcPct val="90000"/>
              </a:lnSpc>
              <a:spcAft>
                <a:spcPct val="25000"/>
              </a:spcAft>
              <a:buFont typeface="Arial" panose="020B0604020202020204" pitchFamily="34" charset="0"/>
              <a:buChar char="•"/>
              <a:defRPr/>
            </a:pPr>
            <a:r>
              <a:rPr lang="en-US" sz="2000" dirty="0"/>
              <a:t>Fever</a:t>
            </a:r>
          </a:p>
          <a:p>
            <a:pPr marL="803275" lvl="4" indent="-342900" eaLnBrk="1" hangingPunct="1">
              <a:lnSpc>
                <a:spcPct val="90000"/>
              </a:lnSpc>
              <a:spcAft>
                <a:spcPct val="25000"/>
              </a:spcAft>
              <a:buFont typeface="Arial" panose="020B0604020202020204" pitchFamily="34" charset="0"/>
              <a:buChar char="•"/>
              <a:defRPr/>
            </a:pPr>
            <a:r>
              <a:rPr lang="en-US" sz="2000" dirty="0"/>
              <a:t>Headache</a:t>
            </a:r>
          </a:p>
          <a:p>
            <a:pPr marL="803275" lvl="4" indent="-342900" eaLnBrk="1" hangingPunct="1">
              <a:lnSpc>
                <a:spcPct val="90000"/>
              </a:lnSpc>
              <a:spcAft>
                <a:spcPct val="25000"/>
              </a:spcAft>
              <a:buFont typeface="Arial" panose="020B0604020202020204" pitchFamily="34" charset="0"/>
              <a:buChar char="•"/>
              <a:defRPr/>
            </a:pPr>
            <a:r>
              <a:rPr lang="en-US" sz="2000" dirty="0"/>
              <a:t>Sore throat</a:t>
            </a:r>
          </a:p>
          <a:p>
            <a:pPr marL="803275" lvl="4" indent="-342900" eaLnBrk="1" hangingPunct="1">
              <a:lnSpc>
                <a:spcPct val="90000"/>
              </a:lnSpc>
              <a:spcAft>
                <a:spcPct val="25000"/>
              </a:spcAft>
              <a:buFont typeface="Arial" panose="020B0604020202020204" pitchFamily="34" charset="0"/>
              <a:buChar char="•"/>
              <a:defRPr/>
            </a:pPr>
            <a:r>
              <a:rPr lang="en-US" sz="2000" dirty="0"/>
              <a:t>Stuffy nose</a:t>
            </a:r>
          </a:p>
          <a:p>
            <a:pPr marL="803275" lvl="4" indent="-342900" eaLnBrk="1" hangingPunct="1">
              <a:lnSpc>
                <a:spcPct val="90000"/>
              </a:lnSpc>
              <a:spcAft>
                <a:spcPct val="25000"/>
              </a:spcAft>
              <a:buFont typeface="Arial" panose="020B0604020202020204" pitchFamily="34" charset="0"/>
              <a:buChar char="•"/>
              <a:defRPr/>
            </a:pPr>
            <a:r>
              <a:rPr lang="en-US" sz="2000" dirty="0"/>
              <a:t>Fatigue</a:t>
            </a:r>
          </a:p>
          <a:p>
            <a:pPr marL="803275" lvl="4" indent="-342900" eaLnBrk="1" hangingPunct="1">
              <a:lnSpc>
                <a:spcPct val="90000"/>
              </a:lnSpc>
              <a:spcAft>
                <a:spcPct val="25000"/>
              </a:spcAft>
              <a:buFont typeface="Arial" panose="020B0604020202020204" pitchFamily="34" charset="0"/>
              <a:buChar char="•"/>
              <a:defRPr/>
            </a:pPr>
            <a:endParaRPr lang="en-US" sz="2000" dirty="0"/>
          </a:p>
          <a:p>
            <a:pPr eaLnBrk="1" hangingPunct="1">
              <a:defRPr/>
            </a:pPr>
            <a:endParaRPr lang="en-US" dirty="0">
              <a:latin typeface="+mj-lt"/>
            </a:endParaRPr>
          </a:p>
          <a:p>
            <a:pPr eaLnBrk="1" hangingPunct="1">
              <a:defRPr/>
            </a:pPr>
            <a:endParaRPr lang="en-US"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67EAE5FB-2BA4-4794-819E-29DC1FE4609C}" type="slidenum">
              <a:rPr lang="en-US"/>
              <a:pPr>
                <a:defRPr/>
              </a:pPr>
              <a:t>7</a:t>
            </a:fld>
            <a:endParaRPr lang="en-US"/>
          </a:p>
        </p:txBody>
      </p:sp>
      <p:sp>
        <p:nvSpPr>
          <p:cNvPr id="16387" name="Rectangle 2"/>
          <p:cNvSpPr>
            <a:spLocks noGrp="1" noChangeArrowheads="1"/>
          </p:cNvSpPr>
          <p:nvPr>
            <p:ph type="title"/>
          </p:nvPr>
        </p:nvSpPr>
        <p:spPr/>
        <p:txBody>
          <a:bodyPr/>
          <a:lstStyle/>
          <a:p>
            <a:pPr eaLnBrk="1" hangingPunct="1"/>
            <a:r>
              <a:rPr lang="en-US"/>
              <a:t>Flu prevention</a:t>
            </a:r>
          </a:p>
        </p:txBody>
      </p:sp>
      <p:pic>
        <p:nvPicPr>
          <p:cNvPr id="16388"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9" name="Rectangle 3"/>
          <p:cNvSpPr txBox="1">
            <a:spLocks noChangeArrowheads="1"/>
          </p:cNvSpPr>
          <p:nvPr/>
        </p:nvSpPr>
        <p:spPr bwMode="auto">
          <a:xfrm>
            <a:off x="1371600" y="1219200"/>
            <a:ext cx="7467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a:latin typeface="+mj-lt"/>
              </a:rPr>
              <a:t>Get vaccinated</a:t>
            </a:r>
          </a:p>
          <a:p>
            <a:pPr marL="803275" lvl="4" indent="-342900" eaLnBrk="1" hangingPunct="1">
              <a:lnSpc>
                <a:spcPct val="90000"/>
              </a:lnSpc>
              <a:spcAft>
                <a:spcPct val="25000"/>
              </a:spcAft>
              <a:buFont typeface="Arial" panose="020B0604020202020204" pitchFamily="34" charset="0"/>
              <a:buChar char="•"/>
              <a:defRPr/>
            </a:pPr>
            <a:r>
              <a:rPr lang="en-US" sz="2000" dirty="0"/>
              <a:t>Your best protection</a:t>
            </a:r>
          </a:p>
          <a:p>
            <a:pPr marL="0" indent="0" eaLnBrk="1" hangingPunct="1">
              <a:buFontTx/>
              <a:buNone/>
              <a:defRPr/>
            </a:pPr>
            <a:r>
              <a:rPr lang="en-US" b="1" dirty="0"/>
              <a:t>Practice good hygiene</a:t>
            </a:r>
          </a:p>
          <a:p>
            <a:pPr marL="803275" lvl="4" indent="-342900" eaLnBrk="1" hangingPunct="1">
              <a:lnSpc>
                <a:spcPct val="90000"/>
              </a:lnSpc>
              <a:spcAft>
                <a:spcPct val="25000"/>
              </a:spcAft>
              <a:buFont typeface="Arial" panose="020B0604020202020204" pitchFamily="34" charset="0"/>
              <a:buChar char="•"/>
              <a:defRPr/>
            </a:pPr>
            <a:r>
              <a:rPr lang="en-US" sz="2000" dirty="0"/>
              <a:t>Wash hands often</a:t>
            </a:r>
          </a:p>
          <a:p>
            <a:pPr marL="803275" lvl="4" indent="-342900" eaLnBrk="1" hangingPunct="1">
              <a:lnSpc>
                <a:spcPct val="90000"/>
              </a:lnSpc>
              <a:spcAft>
                <a:spcPct val="25000"/>
              </a:spcAft>
              <a:buFont typeface="Arial" panose="020B0604020202020204" pitchFamily="34" charset="0"/>
              <a:buChar char="•"/>
              <a:defRPr/>
            </a:pPr>
            <a:r>
              <a:rPr lang="en-US" sz="2000" dirty="0"/>
              <a:t>Cover your mouth / nose when you cough / sneeze</a:t>
            </a:r>
          </a:p>
          <a:p>
            <a:pPr marL="803275" lvl="4" indent="-342900" eaLnBrk="1" hangingPunct="1">
              <a:lnSpc>
                <a:spcPct val="90000"/>
              </a:lnSpc>
              <a:spcAft>
                <a:spcPct val="25000"/>
              </a:spcAft>
              <a:buFont typeface="Arial" panose="020B0604020202020204" pitchFamily="34" charset="0"/>
              <a:buChar char="•"/>
              <a:defRPr/>
            </a:pPr>
            <a:r>
              <a:rPr lang="en-US" sz="2000" dirty="0"/>
              <a:t>Put used tissues in waste basket</a:t>
            </a:r>
          </a:p>
          <a:p>
            <a:pPr marL="803275" lvl="4" indent="-342900" eaLnBrk="1" hangingPunct="1">
              <a:lnSpc>
                <a:spcPct val="90000"/>
              </a:lnSpc>
              <a:spcAft>
                <a:spcPct val="25000"/>
              </a:spcAft>
              <a:buFont typeface="Arial" panose="020B0604020202020204" pitchFamily="34" charset="0"/>
              <a:buChar char="•"/>
              <a:defRPr/>
            </a:pPr>
            <a:r>
              <a:rPr lang="en-US" sz="2000" dirty="0"/>
              <a:t>Clean your hands after you cough / sneeze</a:t>
            </a:r>
          </a:p>
          <a:p>
            <a:pPr marL="803275" lvl="4" indent="-342900" eaLnBrk="1" hangingPunct="1">
              <a:lnSpc>
                <a:spcPct val="90000"/>
              </a:lnSpc>
              <a:spcAft>
                <a:spcPct val="25000"/>
              </a:spcAft>
              <a:buFont typeface="Arial" panose="020B0604020202020204" pitchFamily="34" charset="0"/>
              <a:buChar char="•"/>
              <a:defRPr/>
            </a:pPr>
            <a:r>
              <a:rPr lang="en-US" sz="2000" dirty="0"/>
              <a:t>Avoid touching your face, eyes, nose or mouth</a:t>
            </a:r>
          </a:p>
          <a:p>
            <a:pPr marL="0" indent="0" eaLnBrk="1" hangingPunct="1">
              <a:buFontTx/>
              <a:buNone/>
              <a:defRPr/>
            </a:pPr>
            <a:r>
              <a:rPr lang="en-US" b="1" dirty="0"/>
              <a:t>If you are diagnosed with the flu</a:t>
            </a:r>
          </a:p>
          <a:p>
            <a:pPr marL="803275" lvl="4" indent="-342900" eaLnBrk="1" hangingPunct="1">
              <a:lnSpc>
                <a:spcPct val="90000"/>
              </a:lnSpc>
              <a:spcAft>
                <a:spcPct val="25000"/>
              </a:spcAft>
              <a:buFont typeface="Arial" panose="020B0604020202020204" pitchFamily="34" charset="0"/>
              <a:buChar char="•"/>
              <a:defRPr/>
            </a:pPr>
            <a:r>
              <a:rPr lang="en-US" sz="2000" dirty="0"/>
              <a:t>Stay home</a:t>
            </a:r>
          </a:p>
          <a:p>
            <a:pPr marL="803275" lvl="4" indent="-342900" eaLnBrk="1" hangingPunct="1">
              <a:lnSpc>
                <a:spcPct val="90000"/>
              </a:lnSpc>
              <a:spcAft>
                <a:spcPct val="25000"/>
              </a:spcAft>
              <a:buFont typeface="Arial" panose="020B0604020202020204" pitchFamily="34" charset="0"/>
              <a:buChar char="•"/>
              <a:defRPr/>
            </a:pPr>
            <a:r>
              <a:rPr lang="en-US" sz="2000" dirty="0"/>
              <a:t>Avoid close contact with others, or wear a mask</a:t>
            </a:r>
          </a:p>
          <a:p>
            <a:pPr marL="803275" lvl="4" indent="-342900" eaLnBrk="1" hangingPunct="1">
              <a:lnSpc>
                <a:spcPct val="90000"/>
              </a:lnSpc>
              <a:spcAft>
                <a:spcPct val="25000"/>
              </a:spcAft>
              <a:buFont typeface="Arial" panose="020B0604020202020204" pitchFamily="34" charset="0"/>
              <a:buChar char="•"/>
              <a:defRPr/>
            </a:pPr>
            <a:r>
              <a:rPr lang="en-US" sz="2000" dirty="0"/>
              <a:t>Get rest and drink plenty of fluids</a:t>
            </a:r>
          </a:p>
          <a:p>
            <a:pPr marL="803275" lvl="4" indent="-342900" eaLnBrk="1" hangingPunct="1">
              <a:lnSpc>
                <a:spcPct val="90000"/>
              </a:lnSpc>
              <a:spcAft>
                <a:spcPct val="25000"/>
              </a:spcAft>
              <a:buFont typeface="Arial" panose="020B0604020202020204" pitchFamily="34" charset="0"/>
              <a:buChar char="•"/>
              <a:defRPr/>
            </a:pPr>
            <a:endParaRPr lang="en-US" sz="2000" dirty="0"/>
          </a:p>
          <a:p>
            <a:pPr eaLnBrk="1" hangingPunct="1">
              <a:defRPr/>
            </a:pPr>
            <a:endParaRPr lang="en-US" dirty="0">
              <a:latin typeface="+mj-lt"/>
            </a:endParaRPr>
          </a:p>
          <a:p>
            <a:pPr eaLnBrk="1" hangingPunct="1">
              <a:defRPr/>
            </a:pPr>
            <a:endParaRPr lang="en-US" dirty="0">
              <a:latin typeface="+mj-lt"/>
            </a:endParaRPr>
          </a:p>
        </p:txBody>
      </p:sp>
      <p:pic>
        <p:nvPicPr>
          <p:cNvPr id="16390" name="Picture 6" descr="Kitten_and_Faucet_no__3_by_Mischi3v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809625"/>
            <a:ext cx="1981200" cy="1422400"/>
          </a:xfrm>
          <a:prstGeom prst="rect">
            <a:avLst/>
          </a:prstGeom>
          <a:noFill/>
          <a:ln w="76200" cmpd="tri">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782A7170-6665-428F-AD3E-0AD0DFB7DFD3}" type="slidenum">
              <a:rPr lang="en-US"/>
              <a:pPr>
                <a:defRPr/>
              </a:pPr>
              <a:t>8</a:t>
            </a:fld>
            <a:endParaRPr lang="en-US"/>
          </a:p>
        </p:txBody>
      </p:sp>
      <p:sp>
        <p:nvSpPr>
          <p:cNvPr id="18435" name="Rectangle 2"/>
          <p:cNvSpPr>
            <a:spLocks noGrp="1" noChangeArrowheads="1"/>
          </p:cNvSpPr>
          <p:nvPr>
            <p:ph type="title"/>
          </p:nvPr>
        </p:nvSpPr>
        <p:spPr/>
        <p:txBody>
          <a:bodyPr/>
          <a:lstStyle/>
          <a:p>
            <a:pPr eaLnBrk="1" hangingPunct="1"/>
            <a:r>
              <a:rPr lang="en-US"/>
              <a:t>Did you know?</a:t>
            </a:r>
          </a:p>
        </p:txBody>
      </p:sp>
      <p:pic>
        <p:nvPicPr>
          <p:cNvPr id="18436"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9" name="Rectangle 3"/>
          <p:cNvSpPr txBox="1">
            <a:spLocks noChangeArrowheads="1"/>
          </p:cNvSpPr>
          <p:nvPr/>
        </p:nvSpPr>
        <p:spPr bwMode="auto">
          <a:xfrm>
            <a:off x="1371600" y="1554163"/>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a:t>If you get the flu</a:t>
            </a:r>
          </a:p>
          <a:p>
            <a:pPr marL="803275" lvl="4" indent="-342900" eaLnBrk="1" hangingPunct="1">
              <a:lnSpc>
                <a:spcPct val="90000"/>
              </a:lnSpc>
              <a:spcAft>
                <a:spcPct val="25000"/>
              </a:spcAft>
              <a:buFont typeface="Arial" panose="020B0604020202020204" pitchFamily="34" charset="0"/>
              <a:buChar char="•"/>
              <a:defRPr/>
            </a:pPr>
            <a:r>
              <a:rPr lang="en-US" sz="2000" dirty="0"/>
              <a:t>Stay home</a:t>
            </a:r>
          </a:p>
          <a:p>
            <a:pPr marL="803275" lvl="4" indent="-342900" eaLnBrk="1" hangingPunct="1">
              <a:lnSpc>
                <a:spcPct val="90000"/>
              </a:lnSpc>
              <a:spcAft>
                <a:spcPct val="25000"/>
              </a:spcAft>
              <a:buFont typeface="Arial" panose="020B0604020202020204" pitchFamily="34" charset="0"/>
              <a:buChar char="•"/>
              <a:defRPr/>
            </a:pPr>
            <a:r>
              <a:rPr lang="en-US" sz="2000" dirty="0"/>
              <a:t>Call the nursing home for an update on your loved one</a:t>
            </a:r>
          </a:p>
          <a:p>
            <a:pPr marL="803275" lvl="4" indent="-342900" eaLnBrk="1" hangingPunct="1">
              <a:lnSpc>
                <a:spcPct val="90000"/>
              </a:lnSpc>
              <a:spcAft>
                <a:spcPct val="25000"/>
              </a:spcAft>
              <a:buFont typeface="Arial" panose="020B0604020202020204" pitchFamily="34" charset="0"/>
              <a:buChar char="•"/>
              <a:defRPr/>
            </a:pPr>
            <a:r>
              <a:rPr lang="en-US" sz="2000" dirty="0"/>
              <a:t>Ask staff to inform your loved one that you are sick</a:t>
            </a:r>
            <a:endParaRPr lang="en-US" dirty="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5A696099-B625-4F02-A226-D24F6ABCA83C}" type="slidenum">
              <a:rPr lang="en-US"/>
              <a:pPr>
                <a:defRPr/>
              </a:pPr>
              <a:t>9</a:t>
            </a:fld>
            <a:endParaRPr lang="en-US"/>
          </a:p>
        </p:txBody>
      </p:sp>
      <p:sp>
        <p:nvSpPr>
          <p:cNvPr id="20483" name="Rectangle 2"/>
          <p:cNvSpPr>
            <a:spLocks noGrp="1" noChangeArrowheads="1"/>
          </p:cNvSpPr>
          <p:nvPr>
            <p:ph type="title"/>
          </p:nvPr>
        </p:nvSpPr>
        <p:spPr/>
        <p:txBody>
          <a:bodyPr/>
          <a:lstStyle/>
          <a:p>
            <a:pPr eaLnBrk="1" hangingPunct="1"/>
            <a:r>
              <a:rPr lang="en-US"/>
              <a:t>Did you know?</a:t>
            </a:r>
          </a:p>
        </p:txBody>
      </p:sp>
      <p:pic>
        <p:nvPicPr>
          <p:cNvPr id="20484"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8" name="Rectangle 3"/>
          <p:cNvSpPr txBox="1">
            <a:spLocks noChangeArrowheads="1"/>
          </p:cNvSpPr>
          <p:nvPr/>
        </p:nvSpPr>
        <p:spPr bwMode="auto">
          <a:xfrm>
            <a:off x="1371600" y="1219200"/>
            <a:ext cx="7467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a:latin typeface="+mj-lt"/>
              </a:rPr>
              <a:t>Misconceptions</a:t>
            </a:r>
          </a:p>
          <a:p>
            <a:pPr marL="803275" lvl="4" indent="-342900" eaLnBrk="1" hangingPunct="1">
              <a:lnSpc>
                <a:spcPct val="90000"/>
              </a:lnSpc>
              <a:spcAft>
                <a:spcPct val="25000"/>
              </a:spcAft>
              <a:buFont typeface="Arial" panose="020B0604020202020204" pitchFamily="34" charset="0"/>
              <a:buChar char="•"/>
              <a:defRPr/>
            </a:pPr>
            <a:r>
              <a:rPr lang="en-US" sz="2000" dirty="0"/>
              <a:t>“if I get the shot I’ll get the flu</a:t>
            </a:r>
          </a:p>
          <a:p>
            <a:pPr marL="0" indent="0" eaLnBrk="1" hangingPunct="1">
              <a:buFontTx/>
              <a:buNone/>
              <a:defRPr/>
            </a:pPr>
            <a:r>
              <a:rPr lang="en-US" b="1" dirty="0"/>
              <a:t>Reasons people don’t get immunized</a:t>
            </a:r>
          </a:p>
          <a:p>
            <a:pPr marL="803275" lvl="4" indent="-342900" eaLnBrk="1" hangingPunct="1">
              <a:lnSpc>
                <a:spcPct val="90000"/>
              </a:lnSpc>
              <a:spcAft>
                <a:spcPct val="25000"/>
              </a:spcAft>
              <a:buFont typeface="Arial" panose="020B0604020202020204" pitchFamily="34" charset="0"/>
              <a:buChar char="•"/>
              <a:defRPr/>
            </a:pPr>
            <a:r>
              <a:rPr lang="en-US" sz="2000" dirty="0"/>
              <a:t>“I don’t need the vaccine, I’ve never gotten the flu”</a:t>
            </a:r>
          </a:p>
          <a:p>
            <a:pPr marL="803275" lvl="4" indent="-342900" eaLnBrk="1" hangingPunct="1">
              <a:lnSpc>
                <a:spcPct val="90000"/>
              </a:lnSpc>
              <a:spcAft>
                <a:spcPct val="25000"/>
              </a:spcAft>
              <a:buFont typeface="Arial" panose="020B0604020202020204" pitchFamily="34" charset="0"/>
              <a:buChar char="•"/>
              <a:defRPr/>
            </a:pPr>
            <a:r>
              <a:rPr lang="en-US" sz="2000" dirty="0"/>
              <a:t>“I hate needles”</a:t>
            </a:r>
          </a:p>
          <a:p>
            <a:pPr marL="803275" lvl="4" indent="-342900" eaLnBrk="1" hangingPunct="1">
              <a:lnSpc>
                <a:spcPct val="90000"/>
              </a:lnSpc>
              <a:spcAft>
                <a:spcPct val="25000"/>
              </a:spcAft>
              <a:buFont typeface="Arial" panose="020B0604020202020204" pitchFamily="34" charset="0"/>
              <a:buChar char="•"/>
              <a:defRPr/>
            </a:pPr>
            <a:r>
              <a:rPr lang="en-US" sz="2000" dirty="0"/>
              <a:t>“I got the shot last year”</a:t>
            </a:r>
          </a:p>
          <a:p>
            <a:pPr marL="803275" lvl="4" indent="-342900" eaLnBrk="1" hangingPunct="1">
              <a:lnSpc>
                <a:spcPct val="90000"/>
              </a:lnSpc>
              <a:spcAft>
                <a:spcPct val="25000"/>
              </a:spcAft>
              <a:buFont typeface="Arial" panose="020B0604020202020204" pitchFamily="34" charset="0"/>
              <a:buChar char="•"/>
              <a:defRPr/>
            </a:pPr>
            <a:endParaRPr lang="en-US" sz="2000" dirty="0"/>
          </a:p>
          <a:p>
            <a:pPr eaLnBrk="1" hangingPunct="1">
              <a:defRPr/>
            </a:pPr>
            <a:endParaRPr lang="en-US" dirty="0">
              <a:latin typeface="+mj-lt"/>
            </a:endParaRPr>
          </a:p>
          <a:p>
            <a:pPr eaLnBrk="1" hangingPunct="1">
              <a:defRPr/>
            </a:pPr>
            <a:endParaRPr lang="en-US" dirty="0">
              <a:latin typeface="+mj-lt"/>
            </a:endParaRPr>
          </a:p>
        </p:txBody>
      </p:sp>
    </p:spTree>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C41123CA767914C9443A6FE99CCFA43" ma:contentTypeVersion="19" ma:contentTypeDescription="Create a new document." ma:contentTypeScope="" ma:versionID="ead548fca4713ad531da0cde171eb421">
  <xsd:schema xmlns:xsd="http://www.w3.org/2001/XMLSchema" xmlns:xs="http://www.w3.org/2001/XMLSchema" xmlns:p="http://schemas.microsoft.com/office/2006/metadata/properties" xmlns:ns1="http://schemas.microsoft.com/sharepoint/v3" xmlns:ns2="59da1016-2a1b-4f8a-9768-d7a4932f6f16" xmlns:ns3="92469499-0f45-4f13-9821-2ebc58dd92f2" targetNamespace="http://schemas.microsoft.com/office/2006/metadata/properties" ma:root="true" ma:fieldsID="a53c4e81eb12d5136ff5c51c36be9961" ns1:_="" ns2:_="" ns3:_="">
    <xsd:import namespace="http://schemas.microsoft.com/sharepoint/v3"/>
    <xsd:import namespace="59da1016-2a1b-4f8a-9768-d7a4932f6f16"/>
    <xsd:import namespace="92469499-0f45-4f13-9821-2ebc58dd92f2"/>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PublishingStartDate" minOccurs="0"/>
                <xsd:element ref="ns1:PublishingExpirationDate" minOccurs="0"/>
                <xsd:element ref="ns1:URL" minOccurs="0"/>
                <xsd:element ref="ns2:SharedWithUsers" minOccurs="0"/>
                <xsd:element ref="ns3: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URL" ma:index="12"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4"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5"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6"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7" nillable="true" ma:displayName="Document Expiration Date" ma:format="DateOnly"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2469499-0f45-4f13-9821-2ebc58dd92f2" elementFormDefault="qualified">
    <xsd:import namespace="http://schemas.microsoft.com/office/2006/documentManagement/types"/>
    <xsd:import namespace="http://schemas.microsoft.com/office/infopath/2007/PartnerControls"/>
    <xsd:element name="Meta_x0020_Description" ma:index="8" nillable="true" ma:displayName="Meta Description" ma:internalName="Meta_x0020_Description" ma:readOnly="false">
      <xsd:simpleType>
        <xsd:restriction base="dms:Text"/>
      </xsd:simpleType>
    </xsd:element>
    <xsd:element name="Meta_x0020_Keywords" ma:index="9" nillable="true" ma:displayName="Meta Keywords" ma:internalName="Meta_x0020_Keywords" ma:readOnly="false">
      <xsd:simpleType>
        <xsd:restriction base="dms:Text"/>
      </xsd:simpleType>
    </xsd:element>
    <xsd:element name="Category" ma:index="18" nillable="true" ma:displayName="Category" ma:format="Dropdown" ma:internalName="Category">
      <xsd:simpleType>
        <xsd:restriction base="dms:Choice">
          <xsd:enumeration value="Native"/>
          <xsd:enumeration value="OfficeHours"/>
          <xsd:enumeration value="Trainingvideos"/>
          <xsd:enumeration value="TR-Material"/>
          <xsd:enumeration value="Native Web"/>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URL xmlns="http://schemas.microsoft.com/sharepoint/v3">
      <Url>https://www.oregon.gov/oha/PH/PREVENTIONWELLNESS/VACCINESIMMUNIZATION/IMMUNIZATIONPROVIDERRESOURCES/Documents/HCWfamilies.pptx</Url>
      <Description>Sample Presentation- Flu Prevention for LTCF Families</Description>
    </URL>
    <PublishingExpirationDate xmlns="http://schemas.microsoft.com/sharepoint/v3" xsi:nil="true"/>
    <PublishingStartDate xmlns="http://schemas.microsoft.com/sharepoint/v3" xsi:nil="true"/>
    <IACategory xmlns="59da1016-2a1b-4f8a-9768-d7a4932f6f16">Public Health</IACategory>
    <IASubtopic xmlns="59da1016-2a1b-4f8a-9768-d7a4932f6f16" xsi:nil="true"/>
    <DocumentExpirationDate xmlns="59da1016-2a1b-4f8a-9768-d7a4932f6f16">2020-09-30T07:00:00+00:00</DocumentExpirationDate>
    <Meta_x0020_Description xmlns="92469499-0f45-4f13-9821-2ebc58dd92f2" xsi:nil="true"/>
    <IATopic xmlns="59da1016-2a1b-4f8a-9768-d7a4932f6f16">Public Health - Prevention</IATopic>
    <Meta_x0020_Keywords xmlns="92469499-0f45-4f13-9821-2ebc58dd92f2" xsi:nil="true"/>
    <Category xmlns="92469499-0f45-4f13-9821-2ebc58dd92f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EB55315-2FA0-4BD8-BD4E-D0D99E22FD49}"/>
</file>

<file path=customXml/itemProps2.xml><?xml version="1.0" encoding="utf-8"?>
<ds:datastoreItem xmlns:ds="http://schemas.openxmlformats.org/officeDocument/2006/customXml" ds:itemID="{904A0208-5CCD-4F98-BA65-165C8B855FB9}"/>
</file>

<file path=customXml/itemProps3.xml><?xml version="1.0" encoding="utf-8"?>
<ds:datastoreItem xmlns:ds="http://schemas.openxmlformats.org/officeDocument/2006/customXml" ds:itemID="{8FE05C27-14C1-439C-9E39-8E94AC978879}"/>
</file>

<file path=docProps/app.xml><?xml version="1.0" encoding="utf-8"?>
<Properties xmlns="http://schemas.openxmlformats.org/officeDocument/2006/extended-properties" xmlns:vt="http://schemas.openxmlformats.org/officeDocument/2006/docPropsVTypes">
  <Template/>
  <TotalTime>3127</TotalTime>
  <Words>2240</Words>
  <Application>Microsoft Office PowerPoint</Application>
  <PresentationFormat>On-screen Show (4:3)</PresentationFormat>
  <Paragraphs>205</Paragraphs>
  <Slides>12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Batang</vt:lpstr>
      <vt:lpstr>Adobe Garamond Pro</vt:lpstr>
      <vt:lpstr>Arial</vt:lpstr>
      <vt:lpstr>Arial Black</vt:lpstr>
      <vt:lpstr>Calibri</vt:lpstr>
      <vt:lpstr>Times</vt:lpstr>
      <vt:lpstr>Times New Roman</vt:lpstr>
      <vt:lpstr>Wingdings</vt:lpstr>
      <vt:lpstr>Custom Design</vt:lpstr>
      <vt:lpstr>How can I prevent influenza at [Insert long-term care facility name here]</vt:lpstr>
      <vt:lpstr>Did you know?</vt:lpstr>
      <vt:lpstr>Have you heard?  2016-2017 Flu Season:</vt:lpstr>
      <vt:lpstr>Did you know?</vt:lpstr>
      <vt:lpstr>Did you know?</vt:lpstr>
      <vt:lpstr>Did you know?</vt:lpstr>
      <vt:lpstr>Flu prevention</vt:lpstr>
      <vt:lpstr>Did you know?</vt:lpstr>
      <vt:lpstr>Did you know?</vt:lpstr>
      <vt:lpstr>Did you know?</vt:lpstr>
      <vt:lpstr>Did you know?</vt:lpstr>
      <vt:lpstr>Did you know?</vt:lpstr>
    </vt:vector>
  </TitlesOfParts>
  <Company>Joe's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Presentation- Flu Prevention for LTCF Families</dc:title>
  <dc:creator>Joe B</dc:creator>
  <cp:lastModifiedBy>Timmons Amanda J</cp:lastModifiedBy>
  <cp:revision>32</cp:revision>
  <dcterms:created xsi:type="dcterms:W3CDTF">2010-08-23T12:44:57Z</dcterms:created>
  <dcterms:modified xsi:type="dcterms:W3CDTF">2018-05-18T20:05:48Z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0x010100EC41123CA767914C9443A6FE99CCFA43</vt:lpwstr>
  </property>
  <property fmtid="{D5CDD505-2E9C-101B-9397-08002B2CF9AE}" pid="3" name="WorkflowChangePath">
    <vt:lpwstr>d0e49b57-423a-4757-ade6-ad5654d5ddef,2;d0e49b57-423a-4757-ade6-ad5654d5ddef,6;d0e49b57-423a-4757-ade6-ad5654d5ddef,8;d0e49b57-423a-4757-ade6-ad5654d5ddef,10;a1a06532-17b2-4e5a-bf82-92884fbe4986,12;a1a06532-17b2-4e5a-bf82-92884fbe4986,14;</vt:lpwstr>
  </property>
  <property fmtid="{D5CDD505-2E9C-101B-9397-08002B2CF9AE}" pid="4" name="Order">
    <vt:r8>4600</vt:r8>
  </property>
</Properties>
</file>