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4"/>
  </p:sldMasterIdLst>
  <p:notesMasterIdLst>
    <p:notesMasterId r:id="rId17"/>
  </p:notesMasterIdLst>
  <p:sldIdLst>
    <p:sldId id="256" r:id="rId5"/>
    <p:sldId id="257" r:id="rId6"/>
    <p:sldId id="271" r:id="rId7"/>
    <p:sldId id="259" r:id="rId8"/>
    <p:sldId id="260" r:id="rId9"/>
    <p:sldId id="261" r:id="rId10"/>
    <p:sldId id="262" r:id="rId11"/>
    <p:sldId id="263" r:id="rId12"/>
    <p:sldId id="269" r:id="rId13"/>
    <p:sldId id="264" r:id="rId14"/>
    <p:sldId id="270" r:id="rId15"/>
    <p:sldId id="267" r:id="rId16"/>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59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2" autoAdjust="0"/>
    <p:restoredTop sz="45671" autoAdjust="0"/>
  </p:normalViewPr>
  <p:slideViewPr>
    <p:cSldViewPr>
      <p:cViewPr varScale="1">
        <p:scale>
          <a:sx n="52" d="100"/>
          <a:sy n="52" d="100"/>
        </p:scale>
        <p:origin x="3324"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024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24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024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6753989C-C9E2-41FA-AE1B-7B66D07AE9A1}" type="slidenum">
              <a:rPr lang="en-US"/>
              <a:pPr>
                <a:defRPr/>
              </a:pPr>
              <a:t>‹#›</a:t>
            </a:fld>
            <a:endParaRPr lang="en-US"/>
          </a:p>
        </p:txBody>
      </p:sp>
    </p:spTree>
    <p:extLst>
      <p:ext uri="{BB962C8B-B14F-4D97-AF65-F5344CB8AC3E}">
        <p14:creationId xmlns:p14="http://schemas.microsoft.com/office/powerpoint/2010/main" val="16276281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cdc.gov/flu/about/disease/2014-15.htm#table2"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www.cdc.gov/flu/about/disease/2014-15.htm#references"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a:ln/>
        </p:spPr>
      </p:sp>
      <p:sp>
        <p:nvSpPr>
          <p:cNvPr id="5123" name="Notes Placeholder 2"/>
          <p:cNvSpPr>
            <a:spLocks noGrp="1"/>
          </p:cNvSpPr>
          <p:nvPr>
            <p:ph type="body" idx="1"/>
          </p:nvPr>
        </p:nvSpPr>
        <p:spPr>
          <a:noFill/>
        </p:spPr>
        <p:txBody>
          <a:bodyPr/>
          <a:lstStyle/>
          <a:p>
            <a:pPr eaLnBrk="1" hangingPunct="1"/>
            <a:r>
              <a:rPr lang="en-US"/>
              <a:t>The presenter will introduce him/herself and welcome all staff </a:t>
            </a:r>
          </a:p>
          <a:p>
            <a:pPr eaLnBrk="1" hangingPunct="1"/>
            <a:r>
              <a:rPr lang="en-US"/>
              <a:t>Also thank them for their dedication to residents and each other for participating in the learning session</a:t>
            </a:r>
          </a:p>
          <a:p>
            <a:pPr eaLnBrk="1" hangingPunct="1"/>
            <a:endParaRPr lang="en-US"/>
          </a:p>
          <a:p>
            <a:pPr eaLnBrk="1" hangingPunct="1"/>
            <a:r>
              <a:rPr lang="en-US" b="1"/>
              <a:t>Please Note**</a:t>
            </a:r>
            <a:r>
              <a:rPr lang="en-US"/>
              <a:t> Long-term care populations are particularly vulnerable to influenza, and one of the best ways of protecting them is to avoid having potentially infected persons come into contact with them. </a:t>
            </a:r>
          </a:p>
        </p:txBody>
      </p:sp>
      <p:sp>
        <p:nvSpPr>
          <p:cNvPr id="5124"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F656E7B7-F572-4949-B805-C2423B519779}" type="slidenum">
              <a:rPr lang="en-US" sz="1200" smtClean="0"/>
              <a:pPr/>
              <a:t>1</a:t>
            </a:fld>
            <a:endParaRPr lang="en-US" sz="1200"/>
          </a:p>
        </p:txBody>
      </p:sp>
    </p:spTree>
    <p:extLst>
      <p:ext uri="{BB962C8B-B14F-4D97-AF65-F5344CB8AC3E}">
        <p14:creationId xmlns:p14="http://schemas.microsoft.com/office/powerpoint/2010/main" val="15753408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p:spPr>
        <p:txBody>
          <a:bodyPr/>
          <a:lstStyle/>
          <a:p>
            <a:pPr eaLnBrk="1" hangingPunct="1"/>
            <a:r>
              <a:rPr lang="en-US"/>
              <a:t>We can not emphasize enough the importance of receiving the influenza vaccine to protect you, your family and the residents.</a:t>
            </a:r>
          </a:p>
          <a:p>
            <a:pPr eaLnBrk="1" hangingPunct="1"/>
            <a:r>
              <a:rPr lang="en-US"/>
              <a:t>As staff we are a major carrier of the virus that can infect our elders</a:t>
            </a:r>
          </a:p>
          <a:p>
            <a:pPr eaLnBrk="1" hangingPunct="1"/>
            <a:endParaRPr lang="en-US"/>
          </a:p>
          <a:p>
            <a:pPr eaLnBrk="1" hangingPunct="1"/>
            <a:r>
              <a:rPr lang="en-US"/>
              <a:t>Along with the vaccine please remember that the flu is spread by:</a:t>
            </a:r>
          </a:p>
          <a:p>
            <a:pPr eaLnBrk="1" hangingPunct="1">
              <a:buFontTx/>
              <a:buChar char="•"/>
            </a:pPr>
            <a:r>
              <a:rPr lang="en-US">
                <a:latin typeface="Batang" panose="02030600000101010101" pitchFamily="18" charset="-127"/>
              </a:rPr>
              <a:t>Coughing or sneezing</a:t>
            </a:r>
          </a:p>
          <a:p>
            <a:pPr eaLnBrk="1" hangingPunct="1">
              <a:buFontTx/>
              <a:buChar char="•"/>
            </a:pPr>
            <a:r>
              <a:rPr lang="en-US">
                <a:latin typeface="Batang" panose="02030600000101010101" pitchFamily="18" charset="-127"/>
              </a:rPr>
              <a:t>Unclean hands</a:t>
            </a:r>
            <a:r>
              <a:rPr lang="en-US">
                <a:solidFill>
                  <a:srgbClr val="999999"/>
                </a:solidFill>
                <a:latin typeface="Batang" panose="02030600000101010101" pitchFamily="18" charset="-127"/>
              </a:rPr>
              <a:t> </a:t>
            </a:r>
          </a:p>
          <a:p>
            <a:pPr eaLnBrk="1" hangingPunct="1"/>
            <a:endParaRPr lang="en-US">
              <a:solidFill>
                <a:srgbClr val="999999"/>
              </a:solidFill>
              <a:latin typeface="Batang" panose="02030600000101010101" pitchFamily="18" charset="-127"/>
            </a:endParaRPr>
          </a:p>
          <a:p>
            <a:pPr eaLnBrk="1" hangingPunct="1"/>
            <a:r>
              <a:rPr lang="en-US"/>
              <a:t>To help stop the spread of germs, </a:t>
            </a:r>
          </a:p>
          <a:p>
            <a:pPr eaLnBrk="1" hangingPunct="1">
              <a:buFontTx/>
              <a:buChar char="•"/>
            </a:pPr>
            <a:r>
              <a:rPr lang="en-US"/>
              <a:t>Cover your mouth and nose with a tissue when you cough or sneeze.</a:t>
            </a:r>
          </a:p>
          <a:p>
            <a:pPr eaLnBrk="1" hangingPunct="1">
              <a:buFontTx/>
              <a:buChar char="•"/>
            </a:pPr>
            <a:r>
              <a:rPr lang="en-US">
                <a:latin typeface="Batang" panose="02030600000101010101" pitchFamily="18" charset="-127"/>
              </a:rPr>
              <a:t>Frequent hand washing, especially after contact with residents who have contracted the flu. </a:t>
            </a:r>
            <a:endParaRPr lang="en-US"/>
          </a:p>
          <a:p>
            <a:pPr eaLnBrk="1" hangingPunct="1">
              <a:buFontTx/>
              <a:buChar char="•"/>
            </a:pPr>
            <a:r>
              <a:rPr lang="en-US"/>
              <a:t>If you do not have a tissue, cough or sneeze into your upper sleeve, not your hands. </a:t>
            </a:r>
          </a:p>
          <a:p>
            <a:pPr eaLnBrk="1" hangingPunct="1">
              <a:buFontTx/>
              <a:buChar char="•"/>
            </a:pPr>
            <a:r>
              <a:rPr lang="en-US"/>
              <a:t>Put your used tissue in the waste basket. </a:t>
            </a:r>
          </a:p>
          <a:p>
            <a:pPr eaLnBrk="1" hangingPunct="1">
              <a:buFontTx/>
              <a:buChar char="•"/>
            </a:pPr>
            <a:endParaRPr lang="en-US"/>
          </a:p>
          <a:p>
            <a:pPr eaLnBrk="1" hangingPunct="1"/>
            <a:r>
              <a:rPr lang="en-US"/>
              <a:t>Clean your hands after coughing or sneezing</a:t>
            </a:r>
          </a:p>
          <a:p>
            <a:pPr eaLnBrk="1" hangingPunct="1">
              <a:buFontTx/>
              <a:buChar char="•"/>
            </a:pPr>
            <a:r>
              <a:rPr lang="en-US">
                <a:solidFill>
                  <a:srgbClr val="999999"/>
                </a:solidFill>
              </a:rPr>
              <a:t>Wash with soap and water.</a:t>
            </a:r>
            <a:br>
              <a:rPr lang="en-US">
                <a:solidFill>
                  <a:srgbClr val="999999"/>
                </a:solidFill>
              </a:rPr>
            </a:br>
            <a:r>
              <a:rPr lang="en-US">
                <a:solidFill>
                  <a:srgbClr val="999999"/>
                </a:solidFill>
              </a:rPr>
              <a:t>		or </a:t>
            </a:r>
          </a:p>
          <a:p>
            <a:pPr eaLnBrk="1" hangingPunct="1">
              <a:buFontTx/>
              <a:buChar char="•"/>
            </a:pPr>
            <a:r>
              <a:rPr lang="en-US">
                <a:solidFill>
                  <a:srgbClr val="999999"/>
                </a:solidFill>
              </a:rPr>
              <a:t>Clean with alcohol-based hand cleaner. </a:t>
            </a:r>
          </a:p>
          <a:p>
            <a:pPr eaLnBrk="1" hangingPunct="1"/>
            <a:r>
              <a:rPr lang="en-US"/>
              <a:t>Note: You may be asked to put on a surgical mask to protect others if an outbreak has occurred as to not infect others.</a:t>
            </a:r>
          </a:p>
        </p:txBody>
      </p:sp>
      <p:sp>
        <p:nvSpPr>
          <p:cNvPr id="23556"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D4F66892-138B-4D24-9171-F958F0819250}" type="slidenum">
              <a:rPr lang="en-US" sz="1200" smtClean="0"/>
              <a:pPr/>
              <a:t>10</a:t>
            </a:fld>
            <a:endParaRPr lang="en-US" sz="1200"/>
          </a:p>
        </p:txBody>
      </p:sp>
    </p:spTree>
    <p:extLst>
      <p:ext uri="{BB962C8B-B14F-4D97-AF65-F5344CB8AC3E}">
        <p14:creationId xmlns:p14="http://schemas.microsoft.com/office/powerpoint/2010/main" val="5468343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4F53F3B7-A3A6-4D77-A56B-5C0642B578A0}" type="slidenum">
              <a:rPr lang="en-US" sz="1200" smtClean="0"/>
              <a:pPr/>
              <a:t>11</a:t>
            </a:fld>
            <a:endParaRPr lang="en-US" sz="120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r>
              <a:rPr lang="en-US"/>
              <a:t>We can not emphasize enough the importance of receiving the influenza vaccine to protect you, your family and the residents.</a:t>
            </a:r>
          </a:p>
          <a:p>
            <a:r>
              <a:rPr lang="en-US"/>
              <a:t>As staff we are a major carrier of the virus that can infect our elders</a:t>
            </a:r>
          </a:p>
          <a:p>
            <a:endParaRPr lang="en-US"/>
          </a:p>
          <a:p>
            <a:r>
              <a:rPr lang="en-US"/>
              <a:t>Along with the vaccine please remember that the flu is spread by:</a:t>
            </a:r>
          </a:p>
          <a:p>
            <a:pPr>
              <a:buFontTx/>
              <a:buChar char="•"/>
            </a:pPr>
            <a:r>
              <a:rPr lang="en-US">
                <a:latin typeface="Batang" panose="02030600000101010101" pitchFamily="18" charset="-127"/>
              </a:rPr>
              <a:t>Coughing or sneezing</a:t>
            </a:r>
          </a:p>
          <a:p>
            <a:pPr>
              <a:buFontTx/>
              <a:buChar char="•"/>
            </a:pPr>
            <a:r>
              <a:rPr lang="en-US">
                <a:latin typeface="Batang" panose="02030600000101010101" pitchFamily="18" charset="-127"/>
              </a:rPr>
              <a:t>Unclean hands</a:t>
            </a:r>
            <a:r>
              <a:rPr lang="en-US">
                <a:solidFill>
                  <a:srgbClr val="999999"/>
                </a:solidFill>
                <a:latin typeface="Batang" panose="02030600000101010101" pitchFamily="18" charset="-127"/>
              </a:rPr>
              <a:t> </a:t>
            </a:r>
          </a:p>
          <a:p>
            <a:endParaRPr lang="en-US">
              <a:solidFill>
                <a:srgbClr val="999999"/>
              </a:solidFill>
              <a:latin typeface="Batang" panose="02030600000101010101" pitchFamily="18" charset="-127"/>
            </a:endParaRPr>
          </a:p>
          <a:p>
            <a:r>
              <a:rPr lang="en-US"/>
              <a:t>To help stop the spread of germs, </a:t>
            </a:r>
          </a:p>
          <a:p>
            <a:pPr>
              <a:buFontTx/>
              <a:buChar char="•"/>
            </a:pPr>
            <a:r>
              <a:rPr lang="en-US"/>
              <a:t>Cover your mouth and nose with a tissue when you cough or sneeze.</a:t>
            </a:r>
          </a:p>
          <a:p>
            <a:pPr>
              <a:buFontTx/>
              <a:buChar char="•"/>
            </a:pPr>
            <a:r>
              <a:rPr lang="en-US">
                <a:latin typeface="Batang" panose="02030600000101010101" pitchFamily="18" charset="-127"/>
              </a:rPr>
              <a:t>Frequent hand washing, especially after contact with residents who have contracted the flu. </a:t>
            </a:r>
            <a:endParaRPr lang="en-US"/>
          </a:p>
          <a:p>
            <a:pPr>
              <a:buFontTx/>
              <a:buChar char="•"/>
            </a:pPr>
            <a:r>
              <a:rPr lang="en-US"/>
              <a:t>If you do not have a tissue, cough or sneeze into your upper sleeve, not your hands. </a:t>
            </a:r>
          </a:p>
          <a:p>
            <a:pPr>
              <a:buFontTx/>
              <a:buChar char="•"/>
            </a:pPr>
            <a:r>
              <a:rPr lang="en-US"/>
              <a:t>Put your used tissue in the waste basket. </a:t>
            </a:r>
          </a:p>
          <a:p>
            <a:pPr>
              <a:buFontTx/>
              <a:buChar char="•"/>
            </a:pPr>
            <a:endParaRPr lang="en-US"/>
          </a:p>
          <a:p>
            <a:r>
              <a:rPr lang="en-US"/>
              <a:t>Clean your hands after coughing or sneezing</a:t>
            </a:r>
          </a:p>
          <a:p>
            <a:pPr>
              <a:buFontTx/>
              <a:buChar char="•"/>
            </a:pPr>
            <a:r>
              <a:rPr lang="en-US">
                <a:solidFill>
                  <a:srgbClr val="999999"/>
                </a:solidFill>
              </a:rPr>
              <a:t>Wash with soap and water.</a:t>
            </a:r>
            <a:br>
              <a:rPr lang="en-US">
                <a:solidFill>
                  <a:srgbClr val="999999"/>
                </a:solidFill>
              </a:rPr>
            </a:br>
            <a:r>
              <a:rPr lang="en-US">
                <a:solidFill>
                  <a:srgbClr val="999999"/>
                </a:solidFill>
              </a:rPr>
              <a:t>		or </a:t>
            </a:r>
          </a:p>
          <a:p>
            <a:pPr>
              <a:buFontTx/>
              <a:buChar char="•"/>
            </a:pPr>
            <a:r>
              <a:rPr lang="en-US">
                <a:solidFill>
                  <a:srgbClr val="999999"/>
                </a:solidFill>
              </a:rPr>
              <a:t>Clean with alcohol-based hand cleaner. </a:t>
            </a:r>
          </a:p>
          <a:p>
            <a:r>
              <a:rPr lang="en-US"/>
              <a:t>Note: You may be asked to put on a surgical mask to protect others if an outbreak has occurred as to not infect others.</a:t>
            </a:r>
          </a:p>
          <a:p>
            <a:endParaRPr lang="en-US"/>
          </a:p>
        </p:txBody>
      </p:sp>
    </p:spTree>
    <p:extLst>
      <p:ext uri="{BB962C8B-B14F-4D97-AF65-F5344CB8AC3E}">
        <p14:creationId xmlns:p14="http://schemas.microsoft.com/office/powerpoint/2010/main" val="12511388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C39C8D78-9E29-4B50-9F50-01D9A7D7E9C0}" type="slidenum">
              <a:rPr lang="en-US" sz="1200" smtClean="0"/>
              <a:pPr/>
              <a:t>12</a:t>
            </a:fld>
            <a:endParaRPr lang="en-US" sz="120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r>
              <a:rPr lang="en-US" dirty="0"/>
              <a:t>We can not emphasize the importance and difference you can make if you receive the vaccine.  Please mark your calendar, we will be vaccinating staff on [Inset date(s) and time(s) here].</a:t>
            </a:r>
          </a:p>
          <a:p>
            <a:endParaRPr lang="en-US" dirty="0"/>
          </a:p>
          <a:p>
            <a:r>
              <a:rPr lang="en-US" dirty="0"/>
              <a:t>Administrators and DONs should set an example and set the expectation at the start of the campaign.  </a:t>
            </a:r>
            <a:r>
              <a:rPr lang="en-US"/>
              <a:t>Once effective method is to have leadership be the first to receive the vaccine in front of staff.</a:t>
            </a:r>
          </a:p>
        </p:txBody>
      </p:sp>
    </p:spTree>
    <p:extLst>
      <p:ext uri="{BB962C8B-B14F-4D97-AF65-F5344CB8AC3E}">
        <p14:creationId xmlns:p14="http://schemas.microsoft.com/office/powerpoint/2010/main" val="2631083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a:ln/>
        </p:spPr>
      </p:sp>
      <p:sp>
        <p:nvSpPr>
          <p:cNvPr id="7171" name="Notes Placeholder 2"/>
          <p:cNvSpPr>
            <a:spLocks noGrp="1"/>
          </p:cNvSpPr>
          <p:nvPr>
            <p:ph type="body" idx="1"/>
          </p:nvPr>
        </p:nvSpPr>
        <p:spPr>
          <a:noFill/>
        </p:spPr>
        <p:txBody>
          <a:bodyPr/>
          <a:lstStyle/>
          <a:p>
            <a:pPr eaLnBrk="1" hangingPunct="1">
              <a:spcBef>
                <a:spcPct val="0"/>
              </a:spcBef>
              <a:buFont typeface="Wingdings" panose="05000000000000000000" pitchFamily="2" charset="2"/>
              <a:buNone/>
            </a:pPr>
            <a:r>
              <a:rPr lang="en-US">
                <a:latin typeface="Batang" panose="02030600000101010101" pitchFamily="18" charset="-127"/>
              </a:rPr>
              <a:t>Influenza is generally called the flu and is caused by the influenza viruses</a:t>
            </a:r>
          </a:p>
          <a:p>
            <a:pPr eaLnBrk="1" hangingPunct="1">
              <a:spcBef>
                <a:spcPct val="0"/>
              </a:spcBef>
              <a:buFont typeface="Wingdings" panose="05000000000000000000" pitchFamily="2" charset="2"/>
              <a:buNone/>
            </a:pPr>
            <a:endParaRPr lang="en-US">
              <a:latin typeface="Batang" panose="02030600000101010101" pitchFamily="18" charset="-127"/>
            </a:endParaRPr>
          </a:p>
          <a:p>
            <a:pPr eaLnBrk="1" hangingPunct="1">
              <a:spcBef>
                <a:spcPct val="0"/>
              </a:spcBef>
              <a:buFont typeface="Wingdings" panose="05000000000000000000" pitchFamily="2" charset="2"/>
              <a:buNone/>
            </a:pPr>
            <a:r>
              <a:rPr lang="en-US">
                <a:latin typeface="Batang" panose="02030600000101010101" pitchFamily="18" charset="-127"/>
              </a:rPr>
              <a:t>Flu season is upon us and it is important for you to know that we here at [Insert Long-term Care Facility Name Here] have started our flu campaign</a:t>
            </a:r>
          </a:p>
          <a:p>
            <a:pPr eaLnBrk="1" hangingPunct="1">
              <a:spcBef>
                <a:spcPct val="0"/>
              </a:spcBef>
              <a:buFont typeface="Wingdings" panose="05000000000000000000" pitchFamily="2" charset="2"/>
              <a:buNone/>
            </a:pPr>
            <a:endParaRPr lang="en-US">
              <a:latin typeface="Batang" panose="02030600000101010101" pitchFamily="18" charset="-127"/>
            </a:endParaRPr>
          </a:p>
          <a:p>
            <a:pPr eaLnBrk="1" hangingPunct="1">
              <a:spcBef>
                <a:spcPct val="0"/>
              </a:spcBef>
              <a:buFont typeface="Wingdings" panose="05000000000000000000" pitchFamily="2" charset="2"/>
              <a:buNone/>
            </a:pPr>
            <a:r>
              <a:rPr lang="en-US">
                <a:latin typeface="Batang" panose="02030600000101010101" pitchFamily="18" charset="-127"/>
              </a:rPr>
              <a:t>It is important to remember that the flu is contagious and symptoms vary (we’ll talk about the symptoms a little more in a bit) from mild to severe and are potentially life threatening, especially to our residents </a:t>
            </a:r>
          </a:p>
        </p:txBody>
      </p:sp>
      <p:sp>
        <p:nvSpPr>
          <p:cNvPr id="7172"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CC35E8FF-51A2-4EF4-BF25-B90DED136669}" type="slidenum">
              <a:rPr lang="en-US" sz="1200" smtClean="0"/>
              <a:pPr/>
              <a:t>2</a:t>
            </a:fld>
            <a:endParaRPr lang="en-US" sz="1200"/>
          </a:p>
        </p:txBody>
      </p:sp>
    </p:spTree>
    <p:extLst>
      <p:ext uri="{BB962C8B-B14F-4D97-AF65-F5344CB8AC3E}">
        <p14:creationId xmlns:p14="http://schemas.microsoft.com/office/powerpoint/2010/main" val="742643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ln/>
        </p:spPr>
      </p:sp>
      <p:sp>
        <p:nvSpPr>
          <p:cNvPr id="9219" name="Notes Placeholder 2"/>
          <p:cNvSpPr>
            <a:spLocks noGrp="1"/>
          </p:cNvSpPr>
          <p:nvPr>
            <p:ph type="body" idx="1"/>
          </p:nvPr>
        </p:nvSpPr>
        <p:spPr>
          <a:noFill/>
        </p:spPr>
        <p:txBody>
          <a:bodyPr/>
          <a:lstStyle/>
          <a:p>
            <a:pPr eaLnBrk="1" hangingPunct="1"/>
            <a:r>
              <a:rPr lang="en-US" dirty="0">
                <a:effectLst/>
              </a:rPr>
              <a:t>The overall burden of influenza disease estimated across all age groups last season was 40 million flu illnesses, 19 million flu-associated medical visits, and 970,000 flu-associated hospitalizations (</a:t>
            </a:r>
            <a:r>
              <a:rPr lang="en-US" dirty="0">
                <a:effectLst/>
                <a:hlinkClick r:id="rId3"/>
              </a:rPr>
              <a:t>see Table 2</a:t>
            </a:r>
            <a:r>
              <a:rPr lang="en-US" dirty="0">
                <a:effectLst/>
              </a:rPr>
              <a:t>). </a:t>
            </a:r>
          </a:p>
          <a:p>
            <a:pPr eaLnBrk="1" hangingPunct="1"/>
            <a:endParaRPr lang="en-US" dirty="0">
              <a:effectLst/>
            </a:endParaRPr>
          </a:p>
          <a:p>
            <a:pPr eaLnBrk="1" hangingPunct="1"/>
            <a:r>
              <a:rPr lang="en-US" dirty="0">
                <a:effectLst/>
              </a:rPr>
              <a:t>Rates of influenza-associated hospitalizations among people 65 and older were much higher than previous seasons resulting in an estimated 8.3 million illnesses, 4.7 million medical visits and 758,000 flu hospitalizations among people in that age group last season.</a:t>
            </a:r>
            <a:endParaRPr lang="en-US" sz="1200" b="0" i="0" u="none" strike="noStrike" baseline="0" dirty="0">
              <a:solidFill>
                <a:srgbClr val="000000"/>
              </a:solidFill>
              <a:effectLst/>
              <a:latin typeface="Adobe Garamond Pro"/>
            </a:endParaRPr>
          </a:p>
          <a:p>
            <a:pPr eaLnBrk="1" hangingPunct="1"/>
            <a:endParaRPr lang="en-US" sz="1200" b="0" i="0" u="none" strike="noStrike" baseline="0" dirty="0">
              <a:solidFill>
                <a:srgbClr val="000000"/>
              </a:solidFill>
              <a:latin typeface="Adobe Garamond Pro"/>
            </a:endParaRPr>
          </a:p>
          <a:p>
            <a:pPr eaLnBrk="1" hangingPunct="1"/>
            <a:r>
              <a:rPr lang="en-US" dirty="0">
                <a:effectLst/>
              </a:rPr>
              <a:t>Approximately three quarters of the 2014–15 estimated hospitalizations (</a:t>
            </a:r>
            <a:r>
              <a:rPr lang="en-US" dirty="0">
                <a:effectLst/>
                <a:hlinkClick r:id="rId3"/>
              </a:rPr>
              <a:t>Table 2</a:t>
            </a:r>
            <a:r>
              <a:rPr lang="en-US" dirty="0">
                <a:effectLst/>
              </a:rPr>
              <a:t>) occurred among adults aged ≥65 years. In many years &gt;90% of influenza deaths also occur among persons ≥65 years of age (</a:t>
            </a:r>
            <a:r>
              <a:rPr lang="en-US" i="1" dirty="0">
                <a:effectLst/>
                <a:hlinkClick r:id="rId4"/>
              </a:rPr>
              <a:t>5,6</a:t>
            </a:r>
            <a:r>
              <a:rPr lang="en-US" dirty="0">
                <a:effectLst/>
              </a:rPr>
              <a:t>). </a:t>
            </a:r>
          </a:p>
          <a:p>
            <a:pPr eaLnBrk="1" hangingPunct="1"/>
            <a:endParaRPr lang="en-US" sz="1200" b="0" i="0" u="none" strike="noStrike" baseline="0" dirty="0">
              <a:solidFill>
                <a:srgbClr val="000000"/>
              </a:solidFill>
              <a:effectLst/>
              <a:latin typeface="Adobe Garamond Pro"/>
            </a:endParaRPr>
          </a:p>
          <a:p>
            <a:pPr eaLnBrk="1" hangingPunct="1"/>
            <a:r>
              <a:rPr lang="en-US" dirty="0">
                <a:effectLst/>
              </a:rPr>
              <a:t>Nonetheless, persons aged ≥65 years accounted for 87% of all estimated hospitalizations prevented during 2014-2015.</a:t>
            </a:r>
          </a:p>
          <a:p>
            <a:pPr eaLnBrk="1" hangingPunct="1"/>
            <a:endParaRPr lang="en-US" sz="1200" b="0" i="0" u="none" strike="noStrike" baseline="0" dirty="0">
              <a:solidFill>
                <a:srgbClr val="000000"/>
              </a:solidFill>
              <a:effectLst/>
              <a:latin typeface="Adobe Garamond Pro"/>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dobe Garamond Pro"/>
                <a:ea typeface="+mn-ea"/>
                <a:cs typeface="+mn-cs"/>
              </a:rPr>
              <a:t>http://www.cdc.gov/flu/about/disease/2014-15.htm</a:t>
            </a:r>
          </a:p>
          <a:p>
            <a:pPr eaLnBrk="1" hangingPunct="1"/>
            <a:endParaRPr lang="en-US" sz="1200" b="0" i="0" u="none" strike="noStrike" baseline="0" dirty="0">
              <a:solidFill>
                <a:srgbClr val="000000"/>
              </a:solidFill>
              <a:latin typeface="Adobe Garamond Pro"/>
            </a:endParaRPr>
          </a:p>
        </p:txBody>
      </p:sp>
      <p:sp>
        <p:nvSpPr>
          <p:cNvPr id="9220"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E84955D4-5C7F-4C8E-B0B1-65460366B11E}" type="slidenum">
              <a:rPr kumimoji="0" lang="en-US" sz="1200" b="0" i="0" u="none" strike="noStrike" kern="1200" cap="none" spc="0" normalizeH="0" baseline="0" noProof="0" smtClean="0">
                <a:ln>
                  <a:noFill/>
                </a:ln>
                <a:solidFill>
                  <a:srgbClr val="000000"/>
                </a:solidFill>
                <a:effectLst/>
                <a:uLnTx/>
                <a:uFillTx/>
                <a:latin typeface="Times"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US" sz="1200" b="0" i="0" u="none" strike="noStrike" kern="1200" cap="none" spc="0" normalizeH="0" baseline="0" noProof="0">
              <a:ln>
                <a:noFill/>
              </a:ln>
              <a:solidFill>
                <a:srgbClr val="000000"/>
              </a:solidFill>
              <a:effectLst/>
              <a:uLnTx/>
              <a:uFillTx/>
              <a:latin typeface="Times" panose="02020603050405020304" pitchFamily="18" charset="0"/>
              <a:ea typeface="+mn-ea"/>
              <a:cs typeface="+mn-cs"/>
            </a:endParaRPr>
          </a:p>
        </p:txBody>
      </p:sp>
    </p:spTree>
    <p:extLst>
      <p:ext uri="{BB962C8B-B14F-4D97-AF65-F5344CB8AC3E}">
        <p14:creationId xmlns:p14="http://schemas.microsoft.com/office/powerpoint/2010/main" val="7884605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eaLnBrk="1" hangingPunct="1">
              <a:defRPr/>
            </a:pPr>
            <a:r>
              <a:rPr lang="en-US" dirty="0">
                <a:latin typeface="Batang" panose="02030600000101010101" pitchFamily="18" charset="-127"/>
              </a:rPr>
              <a:t>Healthcare personnel are the most important key to reducing and preventing a flu outbreak at </a:t>
            </a:r>
            <a:r>
              <a:rPr lang="en-US" b="1" dirty="0">
                <a:effectLst>
                  <a:outerShdw blurRad="38100" dist="38100" dir="2700000" algn="tl">
                    <a:srgbClr val="C0C0C0"/>
                  </a:outerShdw>
                </a:effectLst>
                <a:latin typeface="Batang" panose="02030600000101010101" pitchFamily="18" charset="-127"/>
              </a:rPr>
              <a:t>[Insert Long-term Care Facility Name Here] </a:t>
            </a:r>
          </a:p>
          <a:p>
            <a:pPr eaLnBrk="1" hangingPunct="1">
              <a:defRPr/>
            </a:pPr>
            <a:r>
              <a:rPr lang="en-US" dirty="0">
                <a:effectLst>
                  <a:outerShdw blurRad="38100" dist="38100" dir="2700000" algn="tl">
                    <a:srgbClr val="C0C0C0"/>
                  </a:outerShdw>
                </a:effectLst>
                <a:latin typeface="Batang" panose="02030600000101010101" pitchFamily="18" charset="-127"/>
              </a:rPr>
              <a:t>When a nursing home resident contracts influenza, odds are they were infected by staff or by a visitor as they are the captive audience. </a:t>
            </a:r>
          </a:p>
          <a:p>
            <a:pPr eaLnBrk="1" hangingPunct="1">
              <a:defRPr/>
            </a:pPr>
            <a:endParaRPr lang="en-US" b="1" dirty="0">
              <a:effectLst>
                <a:outerShdw blurRad="38100" dist="38100" dir="2700000" algn="tl">
                  <a:srgbClr val="C0C0C0"/>
                </a:outerShdw>
              </a:effectLst>
              <a:latin typeface="Batang" panose="02030600000101010101" pitchFamily="18" charset="-127"/>
            </a:endParaRPr>
          </a:p>
          <a:p>
            <a:pPr eaLnBrk="1" hangingPunct="1">
              <a:defRPr/>
            </a:pPr>
            <a:r>
              <a:rPr lang="en-US" dirty="0">
                <a:effectLst>
                  <a:outerShdw blurRad="38100" dist="38100" dir="2700000" algn="tl">
                    <a:srgbClr val="C0C0C0"/>
                  </a:outerShdw>
                </a:effectLst>
                <a:latin typeface="Batang" panose="02030600000101010101" pitchFamily="18" charset="-127"/>
              </a:rPr>
              <a:t>While the flu can limit you or I for a short time, it can be very serious for our residents. It can be disabling, exacerbate other medical conditions, and could lead to pneumonia and even death. You may be able to combat the flu, </a:t>
            </a:r>
            <a:r>
              <a:rPr lang="en-US" b="1" dirty="0">
                <a:effectLst>
                  <a:outerShdw blurRad="38100" dist="38100" dir="2700000" algn="tl">
                    <a:srgbClr val="C0C0C0"/>
                  </a:outerShdw>
                </a:effectLst>
                <a:latin typeface="Batang" panose="02030600000101010101" pitchFamily="18" charset="-127"/>
              </a:rPr>
              <a:t>BUT</a:t>
            </a:r>
            <a:r>
              <a:rPr lang="en-US" dirty="0">
                <a:effectLst>
                  <a:outerShdw blurRad="38100" dist="38100" dir="2700000" algn="tl">
                    <a:srgbClr val="C0C0C0"/>
                  </a:outerShdw>
                </a:effectLst>
                <a:latin typeface="Batang" panose="02030600000101010101" pitchFamily="18" charset="-127"/>
              </a:rPr>
              <a:t> your co-workers, family members, and residents may not.</a:t>
            </a:r>
          </a:p>
        </p:txBody>
      </p:sp>
      <p:sp>
        <p:nvSpPr>
          <p:cNvPr id="11268"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DEBA1769-B3EF-4776-B96B-875ED8FEB34D}" type="slidenum">
              <a:rPr lang="en-US" sz="1200" smtClean="0"/>
              <a:pPr/>
              <a:t>4</a:t>
            </a:fld>
            <a:endParaRPr lang="en-US" sz="1200"/>
          </a:p>
        </p:txBody>
      </p:sp>
    </p:spTree>
    <p:extLst>
      <p:ext uri="{BB962C8B-B14F-4D97-AF65-F5344CB8AC3E}">
        <p14:creationId xmlns:p14="http://schemas.microsoft.com/office/powerpoint/2010/main" val="27687803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p:spPr>
        <p:txBody>
          <a:bodyPr/>
          <a:lstStyle/>
          <a:p>
            <a:pPr eaLnBrk="1" hangingPunct="1"/>
            <a:r>
              <a:rPr lang="en-US"/>
              <a:t>When we look at who should receive the vaccine, it is clear that the residents and staff are at the top of the list.  It is important, as healthcare personnel, to receive the vaccine to protect yourselves, family members at home (especially those of you with small children), and of course, the residents.  We also can not forget those who work in the nursing home, such as housekeepers, managers, activities, and social services.</a:t>
            </a:r>
          </a:p>
          <a:p>
            <a:pPr eaLnBrk="1" hangingPunct="1"/>
            <a:endParaRPr lang="en-US"/>
          </a:p>
          <a:p>
            <a:pPr eaLnBrk="1" hangingPunct="1"/>
            <a:r>
              <a:rPr lang="en-US"/>
              <a:t>Healthy persons who are not pregnant between 2 – 49 yrs are able to receive LAIV (spray mist)</a:t>
            </a:r>
          </a:p>
        </p:txBody>
      </p:sp>
      <p:sp>
        <p:nvSpPr>
          <p:cNvPr id="13316"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538DC358-6209-4DE5-AE88-A8D7A239F4AA}" type="slidenum">
              <a:rPr lang="en-US" sz="1200" smtClean="0"/>
              <a:pPr/>
              <a:t>5</a:t>
            </a:fld>
            <a:endParaRPr lang="en-US" sz="1200"/>
          </a:p>
        </p:txBody>
      </p:sp>
    </p:spTree>
    <p:extLst>
      <p:ext uri="{BB962C8B-B14F-4D97-AF65-F5344CB8AC3E}">
        <p14:creationId xmlns:p14="http://schemas.microsoft.com/office/powerpoint/2010/main" val="18276134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p:spPr>
        <p:txBody>
          <a:bodyPr/>
          <a:lstStyle/>
          <a:p>
            <a:pPr eaLnBrk="1" hangingPunct="1"/>
            <a:r>
              <a:rPr lang="en-US" dirty="0">
                <a:solidFill>
                  <a:srgbClr val="333366"/>
                </a:solidFill>
                <a:latin typeface="Batang" panose="02030600000101010101" pitchFamily="18" charset="-127"/>
                <a:cs typeface="Arial" panose="020B0604020202020204" pitchFamily="34" charset="0"/>
              </a:rPr>
              <a:t>If you get infected by the flu virus, you will generally feel symptoms 1 to 4 days later.  You can spread the flu to others before your symptoms start, and for another 3 to 5 days after your symptoms appear.  The symptoms start abruptly.  Signs and symptoms to watch for are: </a:t>
            </a:r>
          </a:p>
          <a:p>
            <a:pPr eaLnBrk="1" hangingPunct="1">
              <a:buFontTx/>
              <a:buChar char="•"/>
            </a:pPr>
            <a:r>
              <a:rPr lang="en-US" dirty="0">
                <a:solidFill>
                  <a:srgbClr val="333366"/>
                </a:solidFill>
                <a:latin typeface="Batang" panose="02030600000101010101" pitchFamily="18" charset="-127"/>
                <a:cs typeface="Arial" panose="020B0604020202020204" pitchFamily="34" charset="0"/>
              </a:rPr>
              <a:t>Body aches </a:t>
            </a:r>
          </a:p>
          <a:p>
            <a:pPr eaLnBrk="1" hangingPunct="1">
              <a:buFontTx/>
              <a:buChar char="•"/>
            </a:pPr>
            <a:r>
              <a:rPr lang="en-US" dirty="0">
                <a:solidFill>
                  <a:srgbClr val="333366"/>
                </a:solidFill>
                <a:latin typeface="Batang" panose="02030600000101010101" pitchFamily="18" charset="-127"/>
                <a:cs typeface="Arial" panose="020B0604020202020204" pitchFamily="34" charset="0"/>
              </a:rPr>
              <a:t>Chills </a:t>
            </a:r>
          </a:p>
          <a:p>
            <a:pPr eaLnBrk="1" hangingPunct="1">
              <a:buFontTx/>
              <a:buChar char="•"/>
            </a:pPr>
            <a:r>
              <a:rPr lang="en-US" dirty="0">
                <a:solidFill>
                  <a:srgbClr val="333366"/>
                </a:solidFill>
                <a:latin typeface="Batang" panose="02030600000101010101" pitchFamily="18" charset="-127"/>
                <a:cs typeface="Arial" panose="020B0604020202020204" pitchFamily="34" charset="0"/>
              </a:rPr>
              <a:t>Dry cough </a:t>
            </a:r>
          </a:p>
          <a:p>
            <a:pPr eaLnBrk="1" hangingPunct="1">
              <a:buFontTx/>
              <a:buChar char="•"/>
            </a:pPr>
            <a:r>
              <a:rPr lang="en-US" dirty="0">
                <a:solidFill>
                  <a:srgbClr val="333366"/>
                </a:solidFill>
                <a:latin typeface="Batang" panose="02030600000101010101" pitchFamily="18" charset="-127"/>
                <a:cs typeface="Arial" panose="020B0604020202020204" pitchFamily="34" charset="0"/>
              </a:rPr>
              <a:t>Fever </a:t>
            </a:r>
          </a:p>
          <a:p>
            <a:pPr eaLnBrk="1" hangingPunct="1">
              <a:buFontTx/>
              <a:buChar char="•"/>
            </a:pPr>
            <a:r>
              <a:rPr lang="en-US" dirty="0">
                <a:solidFill>
                  <a:srgbClr val="333366"/>
                </a:solidFill>
                <a:latin typeface="Batang" panose="02030600000101010101" pitchFamily="18" charset="-127"/>
                <a:cs typeface="Arial" panose="020B0604020202020204" pitchFamily="34" charset="0"/>
              </a:rPr>
              <a:t>Headache </a:t>
            </a:r>
          </a:p>
          <a:p>
            <a:pPr eaLnBrk="1" hangingPunct="1">
              <a:buFontTx/>
              <a:buChar char="•"/>
            </a:pPr>
            <a:r>
              <a:rPr lang="en-US" dirty="0">
                <a:solidFill>
                  <a:srgbClr val="333366"/>
                </a:solidFill>
                <a:latin typeface="Batang" panose="02030600000101010101" pitchFamily="18" charset="-127"/>
                <a:cs typeface="Arial" panose="020B0604020202020204" pitchFamily="34" charset="0"/>
              </a:rPr>
              <a:t>Sore throat </a:t>
            </a:r>
          </a:p>
          <a:p>
            <a:pPr eaLnBrk="1" hangingPunct="1">
              <a:buFontTx/>
              <a:buChar char="•"/>
            </a:pPr>
            <a:r>
              <a:rPr lang="en-US" dirty="0">
                <a:solidFill>
                  <a:srgbClr val="333366"/>
                </a:solidFill>
                <a:latin typeface="Batang" panose="02030600000101010101" pitchFamily="18" charset="-127"/>
                <a:cs typeface="Arial" panose="020B0604020202020204" pitchFamily="34" charset="0"/>
              </a:rPr>
              <a:t>Stuffy nose </a:t>
            </a:r>
          </a:p>
          <a:p>
            <a:pPr eaLnBrk="1" hangingPunct="1">
              <a:buFontTx/>
              <a:buChar char="•"/>
            </a:pPr>
            <a:r>
              <a:rPr lang="en-US" dirty="0">
                <a:solidFill>
                  <a:srgbClr val="333366"/>
                </a:solidFill>
                <a:latin typeface="Batang" panose="02030600000101010101" pitchFamily="18" charset="-127"/>
                <a:cs typeface="Arial" panose="020B0604020202020204" pitchFamily="34" charset="0"/>
              </a:rPr>
              <a:t>Fatigue</a:t>
            </a:r>
          </a:p>
          <a:p>
            <a:pPr eaLnBrk="1" hangingPunct="1"/>
            <a:r>
              <a:rPr lang="en-US" dirty="0">
                <a:solidFill>
                  <a:srgbClr val="333366"/>
                </a:solidFill>
                <a:latin typeface="Batang" panose="02030600000101010101" pitchFamily="18" charset="-127"/>
                <a:cs typeface="Arial" panose="020B0604020202020204" pitchFamily="34" charset="0"/>
              </a:rPr>
              <a:t>A fever can be high and usually begins to decline on the second or third day</a:t>
            </a:r>
          </a:p>
          <a:p>
            <a:pPr eaLnBrk="1" hangingPunct="1"/>
            <a:r>
              <a:rPr lang="en-US" dirty="0">
                <a:solidFill>
                  <a:srgbClr val="333366"/>
                </a:solidFill>
                <a:latin typeface="Batang" panose="02030600000101010101" pitchFamily="18" charset="-127"/>
                <a:cs typeface="Arial" panose="020B0604020202020204" pitchFamily="34" charset="0"/>
              </a:rPr>
              <a:t>Our elders are at higher risk for developing complications including pneumonia, dehydration, and exacerbation of their underlying conditions  </a:t>
            </a:r>
          </a:p>
          <a:p>
            <a:pPr eaLnBrk="1" hangingPunct="1"/>
            <a:endParaRPr lang="en-US" dirty="0">
              <a:solidFill>
                <a:srgbClr val="333366"/>
              </a:solidFill>
              <a:latin typeface="Batang" panose="02030600000101010101" pitchFamily="18" charset="-127"/>
              <a:cs typeface="Arial" panose="020B0604020202020204" pitchFamily="34"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kumimoji="1" lang="en-US" sz="1200" b="1" i="0" u="sng" strike="noStrike" kern="1200" cap="none" spc="0" normalizeH="0" baseline="0" noProof="0" dirty="0">
                <a:ln>
                  <a:noFill/>
                </a:ln>
                <a:solidFill>
                  <a:srgbClr val="000000"/>
                </a:solidFill>
                <a:effectLst/>
                <a:uLnTx/>
                <a:uFillTx/>
                <a:latin typeface="Arial" charset="0"/>
                <a:ea typeface="+mn-ea"/>
                <a:cs typeface="+mn-cs"/>
              </a:rPr>
              <a:t>Silent Carriers:</a:t>
            </a:r>
            <a:r>
              <a:rPr kumimoji="1" lang="en-US" sz="1200" b="0" i="0" u="none" strike="noStrike" kern="1200" cap="none" spc="0" normalizeH="0" baseline="0" noProof="0" dirty="0">
                <a:ln>
                  <a:noFill/>
                </a:ln>
                <a:solidFill>
                  <a:srgbClr val="000000"/>
                </a:solidFill>
                <a:effectLst/>
                <a:uLnTx/>
                <a:uFillTx/>
                <a:latin typeface="Arial" charset="0"/>
                <a:ea typeface="+mn-ea"/>
                <a:cs typeface="+mn-cs"/>
              </a:rPr>
              <a:t>  Most flu cases are asymptomatic. Only 23% of people not vaccinated against influenza who had serologic evidence of infection also reported respiratory or flu-like symptoms. "</a:t>
            </a:r>
            <a:r>
              <a:rPr kumimoji="1" lang="en-US" sz="1200" b="1" i="0" u="sng" strike="noStrike" kern="1200" cap="none" spc="0" normalizeH="0" baseline="0" noProof="0" dirty="0">
                <a:ln>
                  <a:noFill/>
                </a:ln>
                <a:solidFill>
                  <a:srgbClr val="000000"/>
                </a:solidFill>
                <a:effectLst/>
                <a:uLnTx/>
                <a:uFillTx/>
                <a:latin typeface="Arial" charset="0"/>
                <a:ea typeface="+mn-ea"/>
                <a:cs typeface="+mn-cs"/>
              </a:rPr>
              <a:t>A large number of well individuals mixing widely in the community might, even if only mildly infectious, make a substantial contribution to onward transmission</a:t>
            </a:r>
            <a:r>
              <a:rPr kumimoji="1" lang="en-US" sz="1200" b="0" i="0" u="none" strike="noStrike" kern="1200" cap="none" spc="0" normalizeH="0" baseline="0" noProof="0" dirty="0">
                <a:ln>
                  <a:noFill/>
                </a:ln>
                <a:solidFill>
                  <a:srgbClr val="000000"/>
                </a:solidFill>
                <a:effectLst/>
                <a:uLnTx/>
                <a:uFillTx/>
                <a:latin typeface="Arial" charset="0"/>
                <a:ea typeface="+mn-ea"/>
                <a:cs typeface="+mn-cs"/>
              </a:rPr>
              <a:t>. This might have important implications for the effectiveness of case isolation and social distancing measures in reducing overall transmission rates." *</a:t>
            </a:r>
          </a:p>
          <a:p>
            <a:pPr marL="0" marR="0" lvl="0" indent="0" algn="l" defTabSz="914400" rtl="0" eaLnBrk="1" fontAlgn="base" latinLnBrk="0" hangingPunct="1">
              <a:lnSpc>
                <a:spcPct val="100000"/>
              </a:lnSpc>
              <a:spcBef>
                <a:spcPct val="30000"/>
              </a:spcBef>
              <a:spcAft>
                <a:spcPct val="0"/>
              </a:spcAft>
              <a:buClrTx/>
              <a:buSzTx/>
              <a:buFontTx/>
              <a:buNone/>
              <a:tabLst/>
              <a:defRPr/>
            </a:pPr>
            <a:endParaRPr kumimoji="1" lang="en-US" sz="1200" b="0" i="0" u="none" strike="noStrike" kern="1200" cap="none" spc="0" normalizeH="0" baseline="0" noProof="0" dirty="0">
              <a:ln>
                <a:noFill/>
              </a:ln>
              <a:solidFill>
                <a:srgbClr val="000000"/>
              </a:solidFill>
              <a:effectLst/>
              <a:uLnTx/>
              <a:uFillTx/>
              <a:latin typeface="Arial" charset="0"/>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kumimoji="1" lang="en-US" sz="1200" b="0" i="0" u="none" strike="noStrike" kern="1200" cap="none" spc="0" normalizeH="0" baseline="0" noProof="0" dirty="0">
                <a:ln>
                  <a:noFill/>
                </a:ln>
                <a:solidFill>
                  <a:srgbClr val="000000"/>
                </a:solidFill>
                <a:effectLst/>
                <a:uLnTx/>
                <a:uFillTx/>
                <a:latin typeface="Arial" charset="0"/>
                <a:ea typeface="+mn-ea"/>
                <a:cs typeface="+mn-cs"/>
              </a:rPr>
              <a:t>*Clinical Advisor. March 18, 2014. Most flu cases asymptomatic.  Available at:  http://www.clinicaladvisor.com/web-exclusives/most-flu-cases-asymptomatic/article/338605/  .  Accessed 4 March 2016.</a:t>
            </a:r>
          </a:p>
          <a:p>
            <a:pPr eaLnBrk="1" hangingPunct="1"/>
            <a:endParaRPr lang="en-US" dirty="0">
              <a:latin typeface="Batang" panose="02030600000101010101" pitchFamily="18" charset="-127"/>
            </a:endParaRPr>
          </a:p>
        </p:txBody>
      </p:sp>
      <p:sp>
        <p:nvSpPr>
          <p:cNvPr id="15364"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8A7D4B66-1AAC-4726-835C-40F951E685D6}" type="slidenum">
              <a:rPr lang="en-US" sz="1200" smtClean="0"/>
              <a:pPr/>
              <a:t>6</a:t>
            </a:fld>
            <a:endParaRPr lang="en-US" sz="1200"/>
          </a:p>
        </p:txBody>
      </p:sp>
    </p:spTree>
    <p:extLst>
      <p:ext uri="{BB962C8B-B14F-4D97-AF65-F5344CB8AC3E}">
        <p14:creationId xmlns:p14="http://schemas.microsoft.com/office/powerpoint/2010/main" val="4210132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p:spPr>
        <p:txBody>
          <a:bodyPr/>
          <a:lstStyle/>
          <a:p>
            <a:pPr eaLnBrk="1" hangingPunct="1"/>
            <a:endParaRPr lang="en-US">
              <a:latin typeface="Batang" panose="02030600000101010101" pitchFamily="18" charset="-127"/>
            </a:endParaRPr>
          </a:p>
        </p:txBody>
      </p:sp>
      <p:sp>
        <p:nvSpPr>
          <p:cNvPr id="17412"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5303C114-7B1C-4ECA-9A9E-DF42CD2BE327}" type="slidenum">
              <a:rPr lang="en-US" sz="1200" smtClean="0"/>
              <a:pPr/>
              <a:t>7</a:t>
            </a:fld>
            <a:endParaRPr lang="en-US" sz="1200"/>
          </a:p>
        </p:txBody>
      </p:sp>
    </p:spTree>
    <p:extLst>
      <p:ext uri="{BB962C8B-B14F-4D97-AF65-F5344CB8AC3E}">
        <p14:creationId xmlns:p14="http://schemas.microsoft.com/office/powerpoint/2010/main" val="27881132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p:spPr>
        <p:txBody>
          <a:bodyPr/>
          <a:lstStyle/>
          <a:p>
            <a:pPr marL="228600" indent="-228600" eaLnBrk="1" hangingPunct="1"/>
            <a:r>
              <a:rPr lang="en-US"/>
              <a:t>There are many reasons why people do not get immunized and also misconceptions about the vaccine and I am here to address them today.</a:t>
            </a:r>
          </a:p>
          <a:p>
            <a:pPr marL="228600" indent="-228600" eaLnBrk="1" hangingPunct="1"/>
            <a:endParaRPr lang="en-US" b="1"/>
          </a:p>
          <a:p>
            <a:pPr marL="228600" indent="-228600" eaLnBrk="1" hangingPunct="1">
              <a:buFontTx/>
              <a:buAutoNum type="arabicPeriod"/>
            </a:pPr>
            <a:r>
              <a:rPr lang="en-US"/>
              <a:t>  If you have never gotten the flu, it does not mean that you will not get it this year.</a:t>
            </a:r>
          </a:p>
          <a:p>
            <a:pPr marL="228600" indent="-228600" eaLnBrk="1" hangingPunct="1">
              <a:buFontTx/>
              <a:buAutoNum type="arabicPeriod"/>
            </a:pPr>
            <a:r>
              <a:rPr lang="en-US"/>
              <a:t>  If you received the vaccine last year it does not guarantee that you will not get the flu this year.  Each year, a new vaccine is developed to cover the new influenza strains and that is why it is important to receive the vaccine yearly.</a:t>
            </a:r>
          </a:p>
          <a:p>
            <a:pPr marL="228600" indent="-228600" eaLnBrk="1" hangingPunct="1">
              <a:buFontTx/>
              <a:buAutoNum type="arabicPeriod"/>
            </a:pPr>
            <a:r>
              <a:rPr lang="en-US"/>
              <a:t>  The needle used is very fine and takes a short time to administer.  Remembering the benefits of receiving the vaccine: protecting yourself, family, and residents helps to ease the fear.</a:t>
            </a:r>
          </a:p>
          <a:p>
            <a:pPr marL="228600" indent="-228600" eaLnBrk="1" hangingPunct="1">
              <a:buFontTx/>
              <a:buAutoNum type="arabicPeriod"/>
            </a:pPr>
            <a:r>
              <a:rPr lang="en-US"/>
              <a:t>  You may feel some slight effects of the vaccine, but studies have shown that it reduces the chances of you contracting influenza.</a:t>
            </a:r>
          </a:p>
        </p:txBody>
      </p:sp>
      <p:sp>
        <p:nvSpPr>
          <p:cNvPr id="19460"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93E2CB8B-DA40-4F97-B870-5582FF6CB4DC}" type="slidenum">
              <a:rPr lang="en-US" sz="1200" smtClean="0"/>
              <a:pPr/>
              <a:t>8</a:t>
            </a:fld>
            <a:endParaRPr lang="en-US" sz="1200"/>
          </a:p>
        </p:txBody>
      </p:sp>
    </p:spTree>
    <p:extLst>
      <p:ext uri="{BB962C8B-B14F-4D97-AF65-F5344CB8AC3E}">
        <p14:creationId xmlns:p14="http://schemas.microsoft.com/office/powerpoint/2010/main" val="6920026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636F7917-C60F-420A-818D-6A1E203C9731}" type="slidenum">
              <a:rPr lang="en-US" sz="1200" smtClean="0">
                <a:cs typeface="Arial" panose="020B0604020202020204" pitchFamily="34" charset="0"/>
              </a:rPr>
              <a:pPr/>
              <a:t>9</a:t>
            </a:fld>
            <a:endParaRPr lang="en-US" sz="1200">
              <a:cs typeface="Arial" panose="020B0604020202020204" pitchFamily="34" charset="0"/>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r>
              <a:rPr lang="en-US"/>
              <a:t>There are many reasons why people do not get immunized and also a variety of misconceptions about the vaccine and I am here to address them today.</a:t>
            </a:r>
          </a:p>
          <a:p>
            <a:pPr eaLnBrk="1" hangingPunct="1"/>
            <a:r>
              <a:rPr lang="en-US" b="1"/>
              <a:t>1.</a:t>
            </a:r>
            <a:r>
              <a:rPr lang="en-US"/>
              <a:t> If you have never gotten the flu, it does not mean that you will not get it this year.</a:t>
            </a:r>
          </a:p>
          <a:p>
            <a:pPr eaLnBrk="1" hangingPunct="1"/>
            <a:r>
              <a:rPr lang="en-US" b="1"/>
              <a:t>2.</a:t>
            </a:r>
            <a:r>
              <a:rPr lang="en-US"/>
              <a:t> The needle used is very fine and takes a short time to administer.  Remembering the benefits of receiving the vaccine: protecting yourself, </a:t>
            </a:r>
            <a:r>
              <a:rPr lang="en-US" b="1" u="sng"/>
              <a:t>your loved one who lives here, other residents and your other family members,</a:t>
            </a:r>
            <a:r>
              <a:rPr lang="en-US"/>
              <a:t> helps to ease the fear.</a:t>
            </a:r>
          </a:p>
          <a:p>
            <a:pPr eaLnBrk="1" hangingPunct="1"/>
            <a:r>
              <a:rPr lang="en-US" b="1"/>
              <a:t>3.</a:t>
            </a:r>
            <a:r>
              <a:rPr lang="en-US"/>
              <a:t> If you received the vaccine last year it does not guarantee that you will not get the flu this year.  Each year, a new vaccine with new strains is developed and that is why it is important to receive the vaccine yearly.</a:t>
            </a:r>
          </a:p>
          <a:p>
            <a:pPr eaLnBrk="1" hangingPunct="1"/>
            <a:r>
              <a:rPr lang="en-US" b="1"/>
              <a:t>4. </a:t>
            </a:r>
            <a:r>
              <a:rPr lang="en-US"/>
              <a:t>You may feel some slight effects of the vaccine, but studies have shown that it reduces the chances of you contracting influenza.</a:t>
            </a:r>
          </a:p>
          <a:p>
            <a:pPr eaLnBrk="1" hangingPunct="1"/>
            <a:endParaRPr lang="en-US"/>
          </a:p>
          <a:p>
            <a:pPr eaLnBrk="1" hangingPunct="1"/>
            <a:endParaRPr lang="en-US" b="1"/>
          </a:p>
        </p:txBody>
      </p:sp>
    </p:spTree>
    <p:extLst>
      <p:ext uri="{BB962C8B-B14F-4D97-AF65-F5344CB8AC3E}">
        <p14:creationId xmlns:p14="http://schemas.microsoft.com/office/powerpoint/2010/main" val="1509971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685800" y="682625"/>
            <a:ext cx="7772400" cy="1470025"/>
          </a:xfrm>
        </p:spPr>
        <p:txBody>
          <a:bodyPr/>
          <a:lstStyle>
            <a:lvl1pPr algn="ctr">
              <a:defRPr/>
            </a:lvl1pPr>
          </a:lstStyle>
          <a:p>
            <a:pPr lvl="0"/>
            <a:r>
              <a:rPr lang="en-US" noProof="0"/>
              <a:t>Title</a:t>
            </a:r>
          </a:p>
        </p:txBody>
      </p:sp>
      <p:sp>
        <p:nvSpPr>
          <p:cNvPr id="6147" name="Rectangle 3"/>
          <p:cNvSpPr>
            <a:spLocks noGrp="1" noChangeArrowheads="1"/>
          </p:cNvSpPr>
          <p:nvPr>
            <p:ph type="subTitle" idx="1"/>
          </p:nvPr>
        </p:nvSpPr>
        <p:spPr>
          <a:xfrm>
            <a:off x="1371600" y="2438400"/>
            <a:ext cx="6400800" cy="1752600"/>
          </a:xfrm>
        </p:spPr>
        <p:txBody>
          <a:bodyPr/>
          <a:lstStyle>
            <a:lvl1pPr marL="0" indent="0" algn="ctr">
              <a:buFontTx/>
              <a:buNone/>
              <a:defRPr sz="1400"/>
            </a:lvl1pPr>
          </a:lstStyle>
          <a:p>
            <a:pPr lvl="0"/>
            <a:r>
              <a:rPr lang="en-US" noProof="0"/>
              <a:t>Click to edit Master subtitle style</a:t>
            </a:r>
          </a:p>
        </p:txBody>
      </p:sp>
      <p:sp>
        <p:nvSpPr>
          <p:cNvPr id="5" name="Rectangle 5"/>
          <p:cNvSpPr>
            <a:spLocks noGrp="1" noChangeArrowheads="1"/>
          </p:cNvSpPr>
          <p:nvPr>
            <p:ph type="ftr" sz="quarter" idx="10"/>
          </p:nvPr>
        </p:nvSpPr>
        <p:spPr>
          <a:xfrm>
            <a:off x="2895600" y="6096000"/>
            <a:ext cx="2895600" cy="476250"/>
          </a:xfrm>
        </p:spPr>
        <p:txBody>
          <a:bodyPr/>
          <a:lstStyle>
            <a:lvl1pPr algn="l" eaLnBrk="0" hangingPunct="0">
              <a:spcBef>
                <a:spcPct val="50000"/>
              </a:spcBef>
              <a:defRPr/>
            </a:lvl1pPr>
          </a:lstStyle>
          <a:p>
            <a:pPr>
              <a:defRPr/>
            </a:pPr>
            <a:r>
              <a:rPr lang="en-US"/>
              <a:t>(Enter) DEPARTMENT (ALL CAPS)</a:t>
            </a:r>
            <a:br>
              <a:rPr lang="en-US"/>
            </a:br>
            <a:r>
              <a:rPr lang="en-US"/>
              <a:t>(Enter) Division or Office (Mixed Case)</a:t>
            </a:r>
          </a:p>
          <a:p>
            <a:pPr>
              <a:defRPr/>
            </a:pPr>
            <a:endParaRPr lang="en-US"/>
          </a:p>
        </p:txBody>
      </p:sp>
    </p:spTree>
    <p:extLst>
      <p:ext uri="{BB962C8B-B14F-4D97-AF65-F5344CB8AC3E}">
        <p14:creationId xmlns:p14="http://schemas.microsoft.com/office/powerpoint/2010/main" val="4130643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5" name="Rectangle 8"/>
          <p:cNvSpPr>
            <a:spLocks noGrp="1" noChangeArrowheads="1"/>
          </p:cNvSpPr>
          <p:nvPr>
            <p:ph type="sldNum" sz="quarter" idx="11"/>
          </p:nvPr>
        </p:nvSpPr>
        <p:spPr>
          <a:ln/>
        </p:spPr>
        <p:txBody>
          <a:bodyPr/>
          <a:lstStyle>
            <a:lvl1pPr>
              <a:defRPr/>
            </a:lvl1pPr>
          </a:lstStyle>
          <a:p>
            <a:pPr>
              <a:defRPr/>
            </a:pPr>
            <a:fld id="{CE31F520-89A8-4EF3-9A74-4E14915CBA5E}" type="slidenum">
              <a:rPr lang="en-US"/>
              <a:pPr>
                <a:defRPr/>
              </a:pPr>
              <a:t>‹#›</a:t>
            </a:fld>
            <a:endParaRPr lang="en-US"/>
          </a:p>
        </p:txBody>
      </p:sp>
      <p:sp>
        <p:nvSpPr>
          <p:cNvPr id="6"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666431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03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440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5" name="Rectangle 8"/>
          <p:cNvSpPr>
            <a:spLocks noGrp="1" noChangeArrowheads="1"/>
          </p:cNvSpPr>
          <p:nvPr>
            <p:ph type="sldNum" sz="quarter" idx="11"/>
          </p:nvPr>
        </p:nvSpPr>
        <p:spPr>
          <a:ln/>
        </p:spPr>
        <p:txBody>
          <a:bodyPr/>
          <a:lstStyle>
            <a:lvl1pPr>
              <a:defRPr/>
            </a:lvl1pPr>
          </a:lstStyle>
          <a:p>
            <a:pPr>
              <a:defRPr/>
            </a:pPr>
            <a:fld id="{4A67DAC7-A332-4A7B-8DA4-28894401DADD}" type="slidenum">
              <a:rPr lang="en-US"/>
              <a:pPr>
                <a:defRPr/>
              </a:pPr>
              <a:t>‹#›</a:t>
            </a:fld>
            <a:endParaRPr lang="en-US"/>
          </a:p>
        </p:txBody>
      </p:sp>
      <p:sp>
        <p:nvSpPr>
          <p:cNvPr id="6"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757616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5" name="Rectangle 8"/>
          <p:cNvSpPr>
            <a:spLocks noGrp="1" noChangeArrowheads="1"/>
          </p:cNvSpPr>
          <p:nvPr>
            <p:ph type="sldNum" sz="quarter" idx="11"/>
          </p:nvPr>
        </p:nvSpPr>
        <p:spPr>
          <a:ln/>
        </p:spPr>
        <p:txBody>
          <a:bodyPr/>
          <a:lstStyle>
            <a:lvl1pPr>
              <a:defRPr/>
            </a:lvl1pPr>
          </a:lstStyle>
          <a:p>
            <a:pPr>
              <a:defRPr/>
            </a:pPr>
            <a:fld id="{C6C263E9-A8DE-4E6F-9118-3FD861BC01B0}" type="slidenum">
              <a:rPr lang="en-US"/>
              <a:pPr>
                <a:defRPr/>
              </a:pPr>
              <a:t>‹#›</a:t>
            </a:fld>
            <a:endParaRPr lang="en-US"/>
          </a:p>
        </p:txBody>
      </p:sp>
      <p:sp>
        <p:nvSpPr>
          <p:cNvPr id="6"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935499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5" name="Rectangle 8"/>
          <p:cNvSpPr>
            <a:spLocks noGrp="1" noChangeArrowheads="1"/>
          </p:cNvSpPr>
          <p:nvPr>
            <p:ph type="sldNum" sz="quarter" idx="11"/>
          </p:nvPr>
        </p:nvSpPr>
        <p:spPr>
          <a:ln/>
        </p:spPr>
        <p:txBody>
          <a:bodyPr/>
          <a:lstStyle>
            <a:lvl1pPr>
              <a:defRPr/>
            </a:lvl1pPr>
          </a:lstStyle>
          <a:p>
            <a:pPr>
              <a:defRPr/>
            </a:pPr>
            <a:fld id="{569E8042-CA3A-4D5F-A814-6AA261380D27}" type="slidenum">
              <a:rPr lang="en-US"/>
              <a:pPr>
                <a:defRPr/>
              </a:pPr>
              <a:t>‹#›</a:t>
            </a:fld>
            <a:endParaRPr lang="en-US"/>
          </a:p>
        </p:txBody>
      </p:sp>
      <p:sp>
        <p:nvSpPr>
          <p:cNvPr id="6"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110810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6" name="Rectangle 8"/>
          <p:cNvSpPr>
            <a:spLocks noGrp="1" noChangeArrowheads="1"/>
          </p:cNvSpPr>
          <p:nvPr>
            <p:ph type="sldNum" sz="quarter" idx="11"/>
          </p:nvPr>
        </p:nvSpPr>
        <p:spPr>
          <a:ln/>
        </p:spPr>
        <p:txBody>
          <a:bodyPr/>
          <a:lstStyle>
            <a:lvl1pPr>
              <a:defRPr/>
            </a:lvl1pPr>
          </a:lstStyle>
          <a:p>
            <a:pPr>
              <a:defRPr/>
            </a:pPr>
            <a:fld id="{69D0A490-A593-4D16-BE01-13186A8B6F63}" type="slidenum">
              <a:rPr lang="en-US"/>
              <a:pPr>
                <a:defRPr/>
              </a:pPr>
              <a:t>‹#›</a:t>
            </a:fld>
            <a:endParaRPr lang="en-US"/>
          </a:p>
        </p:txBody>
      </p:sp>
      <p:sp>
        <p:nvSpPr>
          <p:cNvPr id="7"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559480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8" name="Rectangle 8"/>
          <p:cNvSpPr>
            <a:spLocks noGrp="1" noChangeArrowheads="1"/>
          </p:cNvSpPr>
          <p:nvPr>
            <p:ph type="sldNum" sz="quarter" idx="11"/>
          </p:nvPr>
        </p:nvSpPr>
        <p:spPr>
          <a:ln/>
        </p:spPr>
        <p:txBody>
          <a:bodyPr/>
          <a:lstStyle>
            <a:lvl1pPr>
              <a:defRPr/>
            </a:lvl1pPr>
          </a:lstStyle>
          <a:p>
            <a:pPr>
              <a:defRPr/>
            </a:pPr>
            <a:fld id="{E273EE12-862E-40CD-8857-41803EAB8FA4}" type="slidenum">
              <a:rPr lang="en-US"/>
              <a:pPr>
                <a:defRPr/>
              </a:pPr>
              <a:t>‹#›</a:t>
            </a:fld>
            <a:endParaRPr lang="en-US"/>
          </a:p>
        </p:txBody>
      </p:sp>
      <p:sp>
        <p:nvSpPr>
          <p:cNvPr id="9"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198895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4" name="Rectangle 8"/>
          <p:cNvSpPr>
            <a:spLocks noGrp="1" noChangeArrowheads="1"/>
          </p:cNvSpPr>
          <p:nvPr>
            <p:ph type="sldNum" sz="quarter" idx="11"/>
          </p:nvPr>
        </p:nvSpPr>
        <p:spPr>
          <a:ln/>
        </p:spPr>
        <p:txBody>
          <a:bodyPr/>
          <a:lstStyle>
            <a:lvl1pPr>
              <a:defRPr/>
            </a:lvl1pPr>
          </a:lstStyle>
          <a:p>
            <a:pPr>
              <a:defRPr/>
            </a:pPr>
            <a:fld id="{CFDFCE24-8C8B-44D6-A25E-9049C2B6A11C}" type="slidenum">
              <a:rPr lang="en-US"/>
              <a:pPr>
                <a:defRPr/>
              </a:pPr>
              <a:t>‹#›</a:t>
            </a:fld>
            <a:endParaRPr lang="en-US"/>
          </a:p>
        </p:txBody>
      </p:sp>
      <p:sp>
        <p:nvSpPr>
          <p:cNvPr id="5"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255776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3" name="Rectangle 8"/>
          <p:cNvSpPr>
            <a:spLocks noGrp="1" noChangeArrowheads="1"/>
          </p:cNvSpPr>
          <p:nvPr>
            <p:ph type="sldNum" sz="quarter" idx="11"/>
          </p:nvPr>
        </p:nvSpPr>
        <p:spPr>
          <a:ln/>
        </p:spPr>
        <p:txBody>
          <a:bodyPr/>
          <a:lstStyle>
            <a:lvl1pPr>
              <a:defRPr/>
            </a:lvl1pPr>
          </a:lstStyle>
          <a:p>
            <a:pPr>
              <a:defRPr/>
            </a:pPr>
            <a:fld id="{338C67CF-7943-492C-A1D5-5215EF9735E8}" type="slidenum">
              <a:rPr lang="en-US"/>
              <a:pPr>
                <a:defRPr/>
              </a:pPr>
              <a:t>‹#›</a:t>
            </a:fld>
            <a:endParaRPr lang="en-US"/>
          </a:p>
        </p:txBody>
      </p:sp>
      <p:sp>
        <p:nvSpPr>
          <p:cNvPr id="4"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2686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6" name="Rectangle 8"/>
          <p:cNvSpPr>
            <a:spLocks noGrp="1" noChangeArrowheads="1"/>
          </p:cNvSpPr>
          <p:nvPr>
            <p:ph type="sldNum" sz="quarter" idx="11"/>
          </p:nvPr>
        </p:nvSpPr>
        <p:spPr>
          <a:ln/>
        </p:spPr>
        <p:txBody>
          <a:bodyPr/>
          <a:lstStyle>
            <a:lvl1pPr>
              <a:defRPr/>
            </a:lvl1pPr>
          </a:lstStyle>
          <a:p>
            <a:pPr>
              <a:defRPr/>
            </a:pPr>
            <a:fld id="{B3C96FC8-26B9-40AB-9720-8A84092D7592}" type="slidenum">
              <a:rPr lang="en-US"/>
              <a:pPr>
                <a:defRPr/>
              </a:pPr>
              <a:t>‹#›</a:t>
            </a:fld>
            <a:endParaRPr lang="en-US"/>
          </a:p>
        </p:txBody>
      </p:sp>
      <p:sp>
        <p:nvSpPr>
          <p:cNvPr id="7"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101611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(Enter) DEPARTMENT (ALL CAPS)</a:t>
            </a:r>
            <a:br>
              <a:rPr lang="en-US"/>
            </a:br>
            <a:r>
              <a:rPr lang="en-US"/>
              <a:t>(Enter) Division or Office (Mixed Case)</a:t>
            </a:r>
          </a:p>
          <a:p>
            <a:pPr>
              <a:defRPr/>
            </a:pPr>
            <a:endParaRPr lang="en-US"/>
          </a:p>
        </p:txBody>
      </p:sp>
      <p:sp>
        <p:nvSpPr>
          <p:cNvPr id="6" name="Rectangle 8"/>
          <p:cNvSpPr>
            <a:spLocks noGrp="1" noChangeArrowheads="1"/>
          </p:cNvSpPr>
          <p:nvPr>
            <p:ph type="sldNum" sz="quarter" idx="11"/>
          </p:nvPr>
        </p:nvSpPr>
        <p:spPr>
          <a:ln/>
        </p:spPr>
        <p:txBody>
          <a:bodyPr/>
          <a:lstStyle>
            <a:lvl1pPr>
              <a:defRPr/>
            </a:lvl1pPr>
          </a:lstStyle>
          <a:p>
            <a:pPr>
              <a:defRPr/>
            </a:pPr>
            <a:fld id="{38D8C1D6-64C8-412D-BE19-743850B5153A}" type="slidenum">
              <a:rPr lang="en-US"/>
              <a:pPr>
                <a:defRPr/>
              </a:pPr>
              <a:t>‹#›</a:t>
            </a:fld>
            <a:endParaRPr lang="en-US"/>
          </a:p>
        </p:txBody>
      </p:sp>
      <p:sp>
        <p:nvSpPr>
          <p:cNvPr id="7" name="Rectangle 1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933220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2" descr="Power Point Template PG 2 new sm"/>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57200" y="16002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124" name="Rectangle 4"/>
          <p:cNvSpPr>
            <a:spLocks noGrp="1" noChangeArrowheads="1"/>
          </p:cNvSpPr>
          <p:nvPr>
            <p:ph type="dt" sz="half" idx="2"/>
          </p:nvPr>
        </p:nvSpPr>
        <p:spPr bwMode="auto">
          <a:xfrm>
            <a:off x="304800" y="5943600"/>
            <a:ext cx="3505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50000"/>
              </a:spcBef>
              <a:defRPr sz="1200">
                <a:solidFill>
                  <a:srgbClr val="005595"/>
                </a:solidFill>
                <a:latin typeface="+mn-lt"/>
              </a:defRPr>
            </a:lvl1pPr>
          </a:lstStyle>
          <a:p>
            <a:pPr>
              <a:defRPr/>
            </a:pPr>
            <a:r>
              <a:rPr lang="en-US"/>
              <a:t>(Enter) DEPARTMENT (ALL CAPS)</a:t>
            </a:r>
            <a:br>
              <a:rPr lang="en-US"/>
            </a:br>
            <a:r>
              <a:rPr lang="en-US"/>
              <a:t>(Enter) Division or Office (Mixed Case)</a:t>
            </a:r>
          </a:p>
          <a:p>
            <a:pPr>
              <a:defRPr/>
            </a:pPr>
            <a:endParaRPr lang="en-US"/>
          </a:p>
        </p:txBody>
      </p:sp>
      <p:sp>
        <p:nvSpPr>
          <p:cNvPr id="5128" name="Rectangle 8"/>
          <p:cNvSpPr>
            <a:spLocks noGrp="1" noChangeArrowheads="1"/>
          </p:cNvSpPr>
          <p:nvPr>
            <p:ph type="sldNum" sz="quarter" idx="4"/>
          </p:nvPr>
        </p:nvSpPr>
        <p:spPr bwMode="auto">
          <a:xfrm>
            <a:off x="304800" y="6477000"/>
            <a:ext cx="2133600" cy="24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solidFill>
                  <a:srgbClr val="005595"/>
                </a:solidFill>
                <a:latin typeface="+mn-lt"/>
              </a:defRPr>
            </a:lvl1pPr>
          </a:lstStyle>
          <a:p>
            <a:pPr>
              <a:defRPr/>
            </a:pPr>
            <a:fld id="{349AF2BF-B3D3-4F95-A7F1-FB36D51AC92F}" type="slidenum">
              <a:rPr lang="en-US"/>
              <a:pPr>
                <a:defRPr/>
              </a:pPr>
              <a:t>‹#›</a:t>
            </a:fld>
            <a:endParaRPr lang="en-US"/>
          </a:p>
        </p:txBody>
      </p:sp>
      <p:sp>
        <p:nvSpPr>
          <p:cNvPr id="5130" name="Rectangle 10"/>
          <p:cNvSpPr>
            <a:spLocks noGrp="1" noChangeArrowheads="1"/>
          </p:cNvSpPr>
          <p:nvPr>
            <p:ph type="ftr" sz="quarter" idx="3"/>
          </p:nvPr>
        </p:nvSpPr>
        <p:spPr bwMode="auto">
          <a:xfrm>
            <a:off x="3124200" y="6477000"/>
            <a:ext cx="28956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5595"/>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p:txStyles>
    <p:titleStyle>
      <a:lvl1pPr algn="l" rtl="0" eaLnBrk="0" fontAlgn="base" hangingPunct="0">
        <a:spcBef>
          <a:spcPct val="0"/>
        </a:spcBef>
        <a:spcAft>
          <a:spcPct val="0"/>
        </a:spcAft>
        <a:defRPr sz="3200" b="1" kern="1200">
          <a:solidFill>
            <a:srgbClr val="005595"/>
          </a:solidFill>
          <a:latin typeface="+mj-lt"/>
          <a:ea typeface="+mj-ea"/>
          <a:cs typeface="+mj-cs"/>
        </a:defRPr>
      </a:lvl1pPr>
      <a:lvl2pPr algn="l" rtl="0" eaLnBrk="0" fontAlgn="base" hangingPunct="0">
        <a:spcBef>
          <a:spcPct val="0"/>
        </a:spcBef>
        <a:spcAft>
          <a:spcPct val="0"/>
        </a:spcAft>
        <a:defRPr sz="3200" b="1">
          <a:solidFill>
            <a:srgbClr val="005595"/>
          </a:solidFill>
          <a:latin typeface="Arial" panose="020B0604020202020204" pitchFamily="34" charset="0"/>
        </a:defRPr>
      </a:lvl2pPr>
      <a:lvl3pPr algn="l" rtl="0" eaLnBrk="0" fontAlgn="base" hangingPunct="0">
        <a:spcBef>
          <a:spcPct val="0"/>
        </a:spcBef>
        <a:spcAft>
          <a:spcPct val="0"/>
        </a:spcAft>
        <a:defRPr sz="3200" b="1">
          <a:solidFill>
            <a:srgbClr val="005595"/>
          </a:solidFill>
          <a:latin typeface="Arial" panose="020B0604020202020204" pitchFamily="34" charset="0"/>
        </a:defRPr>
      </a:lvl3pPr>
      <a:lvl4pPr algn="l" rtl="0" eaLnBrk="0" fontAlgn="base" hangingPunct="0">
        <a:spcBef>
          <a:spcPct val="0"/>
        </a:spcBef>
        <a:spcAft>
          <a:spcPct val="0"/>
        </a:spcAft>
        <a:defRPr sz="3200" b="1">
          <a:solidFill>
            <a:srgbClr val="005595"/>
          </a:solidFill>
          <a:latin typeface="Arial" panose="020B0604020202020204" pitchFamily="34" charset="0"/>
        </a:defRPr>
      </a:lvl4pPr>
      <a:lvl5pPr algn="l" rtl="0" eaLnBrk="0" fontAlgn="base" hangingPunct="0">
        <a:spcBef>
          <a:spcPct val="0"/>
        </a:spcBef>
        <a:spcAft>
          <a:spcPct val="0"/>
        </a:spcAft>
        <a:defRPr sz="3200" b="1">
          <a:solidFill>
            <a:srgbClr val="005595"/>
          </a:solidFill>
          <a:latin typeface="Arial" panose="020B0604020202020204" pitchFamily="34" charset="0"/>
        </a:defRPr>
      </a:lvl5pPr>
      <a:lvl6pPr marL="457200" algn="l" rtl="0" fontAlgn="base">
        <a:spcBef>
          <a:spcPct val="0"/>
        </a:spcBef>
        <a:spcAft>
          <a:spcPct val="0"/>
        </a:spcAft>
        <a:defRPr sz="3200" b="1">
          <a:solidFill>
            <a:srgbClr val="005595"/>
          </a:solidFill>
          <a:latin typeface="Arial" panose="020B0604020202020204" pitchFamily="34" charset="0"/>
        </a:defRPr>
      </a:lvl6pPr>
      <a:lvl7pPr marL="914400" algn="l" rtl="0" fontAlgn="base">
        <a:spcBef>
          <a:spcPct val="0"/>
        </a:spcBef>
        <a:spcAft>
          <a:spcPct val="0"/>
        </a:spcAft>
        <a:defRPr sz="3200" b="1">
          <a:solidFill>
            <a:srgbClr val="005595"/>
          </a:solidFill>
          <a:latin typeface="Arial" panose="020B0604020202020204" pitchFamily="34" charset="0"/>
        </a:defRPr>
      </a:lvl7pPr>
      <a:lvl8pPr marL="1371600" algn="l" rtl="0" fontAlgn="base">
        <a:spcBef>
          <a:spcPct val="0"/>
        </a:spcBef>
        <a:spcAft>
          <a:spcPct val="0"/>
        </a:spcAft>
        <a:defRPr sz="3200" b="1">
          <a:solidFill>
            <a:srgbClr val="005595"/>
          </a:solidFill>
          <a:latin typeface="Arial" panose="020B0604020202020204" pitchFamily="34" charset="0"/>
        </a:defRPr>
      </a:lvl8pPr>
      <a:lvl9pPr marL="1828800" algn="l" rtl="0" fontAlgn="base">
        <a:spcBef>
          <a:spcPct val="0"/>
        </a:spcBef>
        <a:spcAft>
          <a:spcPct val="0"/>
        </a:spcAft>
        <a:defRPr sz="3200" b="1">
          <a:solidFill>
            <a:srgbClr val="005595"/>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2000" kern="1200">
          <a:solidFill>
            <a:srgbClr val="005595"/>
          </a:solidFill>
          <a:latin typeface="+mn-lt"/>
          <a:ea typeface="+mn-ea"/>
          <a:cs typeface="+mn-cs"/>
        </a:defRPr>
      </a:lvl1pPr>
      <a:lvl2pPr marL="742950" indent="-285750" algn="l" rtl="0" eaLnBrk="0" fontAlgn="base" hangingPunct="0">
        <a:spcBef>
          <a:spcPct val="20000"/>
        </a:spcBef>
        <a:spcAft>
          <a:spcPct val="0"/>
        </a:spcAft>
        <a:buChar char="–"/>
        <a:defRPr kern="1200">
          <a:solidFill>
            <a:srgbClr val="005595"/>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5595"/>
          </a:solidFill>
          <a:latin typeface="+mn-lt"/>
          <a:ea typeface="+mn-ea"/>
          <a:cs typeface="+mn-cs"/>
        </a:defRPr>
      </a:lvl3pPr>
      <a:lvl4pPr marL="1600200" indent="-228600" algn="l" rtl="0" eaLnBrk="0" fontAlgn="base" hangingPunct="0">
        <a:spcBef>
          <a:spcPct val="20000"/>
        </a:spcBef>
        <a:spcAft>
          <a:spcPct val="0"/>
        </a:spcAft>
        <a:buChar char="–"/>
        <a:defRPr sz="1400" kern="1200">
          <a:solidFill>
            <a:srgbClr val="005595"/>
          </a:solidFill>
          <a:latin typeface="+mn-lt"/>
          <a:ea typeface="+mn-ea"/>
          <a:cs typeface="+mn-cs"/>
        </a:defRPr>
      </a:lvl4pPr>
      <a:lvl5pPr marL="2057400" indent="-228600" algn="l" rtl="0" eaLnBrk="0" fontAlgn="base" hangingPunct="0">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10"/>
          </p:nvPr>
        </p:nvSpPr>
        <p:spPr/>
        <p:txBody>
          <a:bodyPr/>
          <a:lstStyle/>
          <a:p>
            <a:pPr>
              <a:defRPr/>
            </a:pPr>
            <a:r>
              <a:rPr lang="en-US" dirty="0"/>
              <a:t>PUBLIC HEALTH DIVISION</a:t>
            </a:r>
            <a:br>
              <a:rPr lang="en-US" dirty="0"/>
            </a:br>
            <a:r>
              <a:rPr lang="en-US" dirty="0"/>
              <a:t>Immunization Program</a:t>
            </a:r>
          </a:p>
          <a:p>
            <a:pPr>
              <a:defRPr/>
            </a:pPr>
            <a:endParaRPr lang="en-US" dirty="0"/>
          </a:p>
        </p:txBody>
      </p:sp>
      <p:sp>
        <p:nvSpPr>
          <p:cNvPr id="4099" name="Rectangle 2"/>
          <p:cNvSpPr>
            <a:spLocks noGrp="1" noChangeArrowheads="1"/>
          </p:cNvSpPr>
          <p:nvPr>
            <p:ph type="ctrTitle"/>
          </p:nvPr>
        </p:nvSpPr>
        <p:spPr>
          <a:xfrm>
            <a:off x="228600" y="530225"/>
            <a:ext cx="8763000" cy="841375"/>
          </a:xfrm>
        </p:spPr>
        <p:txBody>
          <a:bodyPr/>
          <a:lstStyle/>
          <a:p>
            <a:pPr eaLnBrk="1" hangingPunct="1"/>
            <a:r>
              <a:rPr lang="en-US"/>
              <a:t>Preventing influenza</a:t>
            </a:r>
            <a:br>
              <a:rPr lang="en-US"/>
            </a:br>
            <a:r>
              <a:rPr lang="en-US">
                <a:solidFill>
                  <a:srgbClr val="FF0000"/>
                </a:solidFill>
              </a:rPr>
              <a:t>[Insert long-term care facility name here]</a:t>
            </a:r>
          </a:p>
        </p:txBody>
      </p:sp>
      <p:grpSp>
        <p:nvGrpSpPr>
          <p:cNvPr id="4100" name="Group 11"/>
          <p:cNvGrpSpPr>
            <a:grpSpLocks/>
          </p:cNvGrpSpPr>
          <p:nvPr/>
        </p:nvGrpSpPr>
        <p:grpSpPr bwMode="auto">
          <a:xfrm>
            <a:off x="3686175" y="1892300"/>
            <a:ext cx="1771650" cy="2298700"/>
            <a:chOff x="144" y="378"/>
            <a:chExt cx="1632" cy="2118"/>
          </a:xfrm>
        </p:grpSpPr>
        <p:pic>
          <p:nvPicPr>
            <p:cNvPr id="4101" name="Picture 7" descr="rosierivet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 y="378"/>
              <a:ext cx="1625" cy="2118"/>
            </a:xfrm>
            <a:prstGeom prst="rect">
              <a:avLst/>
            </a:prstGeom>
            <a:noFill/>
            <a:ln w="57150" cmpd="thinThick">
              <a:solidFill>
                <a:srgbClr val="1A3468"/>
              </a:solidFill>
              <a:miter lim="800000"/>
              <a:headEnd/>
              <a:tailEnd/>
            </a:ln>
            <a:effectLst>
              <a:outerShdw dist="107763" dir="2700000" algn="ctr" rotWithShape="0">
                <a:srgbClr val="808080"/>
              </a:outerShdw>
            </a:effectLst>
            <a:extLst>
              <a:ext uri="{909E8E84-426E-40DD-AFC4-6F175D3DCCD1}">
                <a14:hiddenFill xmlns:a14="http://schemas.microsoft.com/office/drawing/2010/main">
                  <a:solidFill>
                    <a:srgbClr val="FFFFFF"/>
                  </a:solidFill>
                </a14:hiddenFill>
              </a:ext>
            </a:extLst>
          </p:spPr>
        </p:pic>
        <p:sp>
          <p:nvSpPr>
            <p:cNvPr id="4102" name="Rectangle 9"/>
            <p:cNvSpPr>
              <a:spLocks noChangeArrowheads="1"/>
            </p:cNvSpPr>
            <p:nvPr/>
          </p:nvSpPr>
          <p:spPr bwMode="auto">
            <a:xfrm>
              <a:off x="144" y="384"/>
              <a:ext cx="1632" cy="330"/>
            </a:xfrm>
            <a:prstGeom prst="rect">
              <a:avLst/>
            </a:prstGeom>
            <a:solidFill>
              <a:srgbClr val="00234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000">
                  <a:solidFill>
                    <a:srgbClr val="005595"/>
                  </a:solidFill>
                  <a:latin typeface="Arial" panose="020B0604020202020204" pitchFamily="34" charset="0"/>
                </a:defRPr>
              </a:lvl1pPr>
              <a:lvl2pPr marL="742950" indent="-285750">
                <a:spcBef>
                  <a:spcPct val="20000"/>
                </a:spcBef>
                <a:buChar char="–"/>
                <a:defRPr>
                  <a:solidFill>
                    <a:srgbClr val="005595"/>
                  </a:solidFill>
                  <a:latin typeface="Arial" panose="020B0604020202020204" pitchFamily="34" charset="0"/>
                </a:defRPr>
              </a:lvl2pPr>
              <a:lvl3pPr marL="1143000" indent="-228600">
                <a:spcBef>
                  <a:spcPct val="20000"/>
                </a:spcBef>
                <a:buChar char="•"/>
                <a:defRPr sz="1600">
                  <a:solidFill>
                    <a:srgbClr val="005595"/>
                  </a:solidFill>
                  <a:latin typeface="Arial" panose="020B0604020202020204" pitchFamily="34" charset="0"/>
                </a:defRPr>
              </a:lvl3pPr>
              <a:lvl4pPr marL="1600200" indent="-228600">
                <a:spcBef>
                  <a:spcPct val="20000"/>
                </a:spcBef>
                <a:buChar char="–"/>
                <a:defRPr sz="1400">
                  <a:solidFill>
                    <a:srgbClr val="005595"/>
                  </a:solidFill>
                  <a:latin typeface="Arial" panose="020B0604020202020204" pitchFamily="34" charset="0"/>
                </a:defRPr>
              </a:lvl4pPr>
              <a:lvl5pPr marL="2057400" indent="-228600">
                <a:spcBef>
                  <a:spcPct val="20000"/>
                </a:spcBef>
                <a:buChar char="»"/>
                <a:defRPr sz="1400">
                  <a:solidFill>
                    <a:srgbClr val="005595"/>
                  </a:solidFill>
                  <a:latin typeface="Arial" panose="020B0604020202020204" pitchFamily="34" charset="0"/>
                </a:defRPr>
              </a:lvl5pPr>
              <a:lvl6pPr marL="2514600" indent="-228600" eaLnBrk="0" fontAlgn="base" hangingPunct="0">
                <a:spcBef>
                  <a:spcPct val="20000"/>
                </a:spcBef>
                <a:spcAft>
                  <a:spcPct val="0"/>
                </a:spcAft>
                <a:buChar char="»"/>
                <a:defRPr sz="1400">
                  <a:solidFill>
                    <a:srgbClr val="005595"/>
                  </a:solidFill>
                  <a:latin typeface="Arial" panose="020B0604020202020204" pitchFamily="34" charset="0"/>
                </a:defRPr>
              </a:lvl6pPr>
              <a:lvl7pPr marL="2971800" indent="-228600" eaLnBrk="0" fontAlgn="base" hangingPunct="0">
                <a:spcBef>
                  <a:spcPct val="20000"/>
                </a:spcBef>
                <a:spcAft>
                  <a:spcPct val="0"/>
                </a:spcAft>
                <a:buChar char="»"/>
                <a:defRPr sz="1400">
                  <a:solidFill>
                    <a:srgbClr val="005595"/>
                  </a:solidFill>
                  <a:latin typeface="Arial" panose="020B0604020202020204" pitchFamily="34" charset="0"/>
                </a:defRPr>
              </a:lvl7pPr>
              <a:lvl8pPr marL="3429000" indent="-228600" eaLnBrk="0" fontAlgn="base" hangingPunct="0">
                <a:spcBef>
                  <a:spcPct val="20000"/>
                </a:spcBef>
                <a:spcAft>
                  <a:spcPct val="0"/>
                </a:spcAft>
                <a:buChar char="»"/>
                <a:defRPr sz="1400">
                  <a:solidFill>
                    <a:srgbClr val="005595"/>
                  </a:solidFill>
                  <a:latin typeface="Arial" panose="020B0604020202020204" pitchFamily="34" charset="0"/>
                </a:defRPr>
              </a:lvl8pPr>
              <a:lvl9pPr marL="3886200" indent="-228600" eaLnBrk="0" fontAlgn="base" hangingPunct="0">
                <a:spcBef>
                  <a:spcPct val="20000"/>
                </a:spcBef>
                <a:spcAft>
                  <a:spcPct val="0"/>
                </a:spcAft>
                <a:buChar char="»"/>
                <a:defRPr sz="1400">
                  <a:solidFill>
                    <a:srgbClr val="005595"/>
                  </a:solidFill>
                  <a:latin typeface="Arial" panose="020B0604020202020204" pitchFamily="34" charset="0"/>
                </a:defRPr>
              </a:lvl9pPr>
            </a:lstStyle>
            <a:p>
              <a:pPr>
                <a:spcBef>
                  <a:spcPct val="0"/>
                </a:spcBef>
                <a:buFontTx/>
                <a:buNone/>
              </a:pPr>
              <a:r>
                <a:rPr lang="en-US" sz="1000">
                  <a:solidFill>
                    <a:srgbClr val="FFFF99"/>
                  </a:solidFill>
                  <a:latin typeface="Arial Black" panose="020B0A04020102020204" pitchFamily="34" charset="0"/>
                  <a:cs typeface="Times New Roman" panose="02020603050405020304" pitchFamily="18" charset="0"/>
                </a:rPr>
                <a:t>Do no harm . . . </a:t>
              </a:r>
            </a:p>
            <a:p>
              <a:pPr>
                <a:spcBef>
                  <a:spcPct val="0"/>
                </a:spcBef>
                <a:buFontTx/>
                <a:buNone/>
              </a:pPr>
              <a:r>
                <a:rPr lang="en-US" sz="1000">
                  <a:solidFill>
                    <a:srgbClr val="FFFF99"/>
                  </a:solidFill>
                  <a:latin typeface="Arial Black" panose="020B0A04020102020204" pitchFamily="34" charset="0"/>
                  <a:cs typeface="Times New Roman" panose="02020603050405020304" pitchFamily="18" charset="0"/>
                </a:rPr>
                <a:t>Stick out your arm!</a:t>
              </a:r>
              <a:r>
                <a:rPr lang="en-US" sz="1000">
                  <a:solidFill>
                    <a:schemeClr val="tx1"/>
                  </a:solidFill>
                  <a:latin typeface="Times New Roman" panose="02020603050405020304" pitchFamily="18" charset="0"/>
                </a:rPr>
                <a:t> </a:t>
              </a:r>
              <a:endParaRPr lang="en-US" sz="1000">
                <a:solidFill>
                  <a:schemeClr val="tx1"/>
                </a:solidFill>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2365A673-2BA3-4FBA-A397-679E02A88B03}" type="slidenum">
              <a:rPr lang="en-US"/>
              <a:pPr>
                <a:defRPr/>
              </a:pPr>
              <a:t>10</a:t>
            </a:fld>
            <a:endParaRPr lang="en-US"/>
          </a:p>
        </p:txBody>
      </p:sp>
      <p:sp>
        <p:nvSpPr>
          <p:cNvPr id="22531" name="Rectangle 2"/>
          <p:cNvSpPr>
            <a:spLocks noGrp="1" noChangeArrowheads="1"/>
          </p:cNvSpPr>
          <p:nvPr>
            <p:ph type="title"/>
          </p:nvPr>
        </p:nvSpPr>
        <p:spPr/>
        <p:txBody>
          <a:bodyPr/>
          <a:lstStyle/>
          <a:p>
            <a:pPr eaLnBrk="1" hangingPunct="1"/>
            <a:r>
              <a:rPr lang="en-US"/>
              <a:t>Have you heard?</a:t>
            </a:r>
          </a:p>
        </p:txBody>
      </p:sp>
      <p:pic>
        <p:nvPicPr>
          <p:cNvPr id="22532"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sp>
        <p:nvSpPr>
          <p:cNvPr id="9" name="Rectangle 3"/>
          <p:cNvSpPr txBox="1">
            <a:spLocks noChangeArrowheads="1"/>
          </p:cNvSpPr>
          <p:nvPr/>
        </p:nvSpPr>
        <p:spPr bwMode="auto">
          <a:xfrm>
            <a:off x="1371600" y="1554163"/>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fontAlgn="base">
              <a:spcBef>
                <a:spcPct val="20000"/>
              </a:spcBef>
              <a:spcAft>
                <a:spcPct val="0"/>
              </a:spcAft>
              <a:buChar char="•"/>
              <a:defRPr sz="2000" kern="1200">
                <a:solidFill>
                  <a:srgbClr val="005595"/>
                </a:solidFill>
                <a:latin typeface="+mn-lt"/>
                <a:ea typeface="+mn-ea"/>
                <a:cs typeface="+mn-cs"/>
              </a:defRPr>
            </a:lvl1pPr>
            <a:lvl2pPr marL="742950" indent="-285750" algn="l" rtl="0" fontAlgn="base">
              <a:spcBef>
                <a:spcPct val="20000"/>
              </a:spcBef>
              <a:spcAft>
                <a:spcPct val="0"/>
              </a:spcAft>
              <a:buChar char="–"/>
              <a:defRPr kern="1200">
                <a:solidFill>
                  <a:srgbClr val="005595"/>
                </a:solidFill>
                <a:latin typeface="+mn-lt"/>
                <a:ea typeface="+mn-ea"/>
                <a:cs typeface="+mn-cs"/>
              </a:defRPr>
            </a:lvl2pPr>
            <a:lvl3pPr marL="1143000" indent="-228600" algn="l" rtl="0" fontAlgn="base">
              <a:spcBef>
                <a:spcPct val="20000"/>
              </a:spcBef>
              <a:spcAft>
                <a:spcPct val="0"/>
              </a:spcAft>
              <a:buChar char="•"/>
              <a:defRPr sz="1600" kern="1200">
                <a:solidFill>
                  <a:srgbClr val="005595"/>
                </a:solidFill>
                <a:latin typeface="+mn-lt"/>
                <a:ea typeface="+mn-ea"/>
                <a:cs typeface="+mn-cs"/>
              </a:defRPr>
            </a:lvl3pPr>
            <a:lvl4pPr marL="1600200" indent="-228600" algn="l" rtl="0" fontAlgn="base">
              <a:spcBef>
                <a:spcPct val="20000"/>
              </a:spcBef>
              <a:spcAft>
                <a:spcPct val="0"/>
              </a:spcAft>
              <a:buChar char="–"/>
              <a:defRPr sz="1400" kern="1200">
                <a:solidFill>
                  <a:srgbClr val="005595"/>
                </a:solidFill>
                <a:latin typeface="+mn-lt"/>
                <a:ea typeface="+mn-ea"/>
                <a:cs typeface="+mn-cs"/>
              </a:defRPr>
            </a:lvl4pPr>
            <a:lvl5pPr marL="2057400" indent="-228600" algn="l" rtl="0" fontAlgn="base">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1" hangingPunct="1">
              <a:buFontTx/>
              <a:buNone/>
              <a:defRPr/>
            </a:pPr>
            <a:r>
              <a:rPr lang="en-US" b="1" dirty="0"/>
              <a:t>We will be offering the flu shot on</a:t>
            </a:r>
          </a:p>
          <a:p>
            <a:pPr marL="0" indent="0" algn="ctr" eaLnBrk="1" hangingPunct="1">
              <a:buFontTx/>
              <a:buNone/>
              <a:defRPr/>
            </a:pPr>
            <a:endParaRPr lang="en-US" b="1" dirty="0"/>
          </a:p>
          <a:p>
            <a:pPr marL="0" indent="0" algn="ctr" eaLnBrk="1" hangingPunct="1">
              <a:buFontTx/>
              <a:buNone/>
              <a:defRPr/>
            </a:pPr>
            <a:r>
              <a:rPr lang="en-US" sz="3000" b="1" dirty="0">
                <a:solidFill>
                  <a:srgbClr val="FF0000"/>
                </a:solidFill>
              </a:rPr>
              <a:t>[Insert date and time(s) here]</a:t>
            </a:r>
            <a:endParaRPr lang="en-US" sz="3000" dirty="0">
              <a:solidFill>
                <a:srgbClr val="FF0000"/>
              </a:solidFill>
              <a:latin typeface="+mj-lt"/>
            </a:endParaRPr>
          </a:p>
        </p:txBody>
      </p:sp>
      <p:pic>
        <p:nvPicPr>
          <p:cNvPr id="22534" name="Picture 1031" descr="health-tip-pneumonia-protection_full_article_vertica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24350" y="3644900"/>
            <a:ext cx="1866900" cy="2212975"/>
          </a:xfrm>
          <a:prstGeom prst="rect">
            <a:avLst/>
          </a:prstGeom>
          <a:noFill/>
          <a:ln w="76200" cmpd="tri">
            <a:solidFill>
              <a:srgbClr val="1A3468"/>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1657350" y="857250"/>
            <a:ext cx="5829300" cy="857250"/>
          </a:xfrm>
        </p:spPr>
        <p:txBody>
          <a:bodyPr>
            <a:normAutofit fontScale="90000"/>
          </a:bodyPr>
          <a:lstStyle/>
          <a:p>
            <a:pPr lvl="1" algn="ctr">
              <a:lnSpc>
                <a:spcPct val="90000"/>
              </a:lnSpc>
              <a:defRPr/>
            </a:pPr>
            <a:br>
              <a:rPr lang="en-US" dirty="0"/>
            </a:br>
            <a:r>
              <a:rPr lang="en-US" sz="3000" dirty="0">
                <a:latin typeface="+mn-lt"/>
              </a:rPr>
              <a:t>What I can do to prevent the flu?</a:t>
            </a:r>
            <a:br>
              <a:rPr lang="en-US" sz="3000" dirty="0">
                <a:latin typeface="Batang" pitchFamily="18" charset="-127"/>
              </a:rPr>
            </a:br>
            <a:endParaRPr lang="en-US" dirty="0"/>
          </a:p>
        </p:txBody>
      </p:sp>
      <p:sp>
        <p:nvSpPr>
          <p:cNvPr id="57347" name="Rectangle 3"/>
          <p:cNvSpPr>
            <a:spLocks noGrp="1" noChangeArrowheads="1"/>
          </p:cNvSpPr>
          <p:nvPr>
            <p:ph type="body" idx="1"/>
          </p:nvPr>
        </p:nvSpPr>
        <p:spPr>
          <a:xfrm>
            <a:off x="1657350" y="1825625"/>
            <a:ext cx="5829300" cy="1333500"/>
          </a:xfrm>
        </p:spPr>
        <p:txBody>
          <a:bodyPr>
            <a:normAutofit/>
          </a:bodyPr>
          <a:lstStyle/>
          <a:p>
            <a:pPr lvl="1" algn="ctr">
              <a:buClr>
                <a:schemeClr val="tx2"/>
              </a:buClr>
              <a:buFontTx/>
              <a:buNone/>
              <a:defRPr/>
            </a:pPr>
            <a:r>
              <a:rPr lang="en-US" sz="3600" b="1" dirty="0">
                <a:solidFill>
                  <a:srgbClr val="FF3300"/>
                </a:solidFill>
              </a:rPr>
              <a:t>Stick out your arm!</a:t>
            </a:r>
          </a:p>
          <a:p>
            <a:pPr lvl="1" algn="ctr">
              <a:buClr>
                <a:schemeClr val="tx2"/>
              </a:buClr>
              <a:buFontTx/>
              <a:buNone/>
              <a:defRPr/>
            </a:pPr>
            <a:r>
              <a:rPr lang="en-US" sz="3600" b="1" dirty="0">
                <a:solidFill>
                  <a:srgbClr val="FF3300"/>
                </a:solidFill>
              </a:rPr>
              <a:t>Do no harm!</a:t>
            </a:r>
          </a:p>
          <a:p>
            <a:pPr marL="85725" lvl="1" indent="0" algn="ctr">
              <a:buFontTx/>
              <a:buNone/>
              <a:defRPr/>
            </a:pPr>
            <a:endParaRPr lang="en-US" sz="3600" b="1" dirty="0">
              <a:solidFill>
                <a:srgbClr val="FF3300"/>
              </a:solidFill>
              <a:latin typeface="Batang" pitchFamily="18" charset="-127"/>
            </a:endParaRPr>
          </a:p>
        </p:txBody>
      </p:sp>
      <p:pic>
        <p:nvPicPr>
          <p:cNvPr id="24580" name="Picture 103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36988" y="3152775"/>
            <a:ext cx="1714500" cy="2393950"/>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pic>
        <p:nvPicPr>
          <p:cNvPr id="24581"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346950" y="5145088"/>
            <a:ext cx="1449388" cy="544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1657350" y="857250"/>
            <a:ext cx="5829300" cy="857250"/>
          </a:xfrm>
        </p:spPr>
        <p:txBody>
          <a:bodyPr>
            <a:normAutofit fontScale="90000"/>
          </a:bodyPr>
          <a:lstStyle/>
          <a:p>
            <a:pPr algn="ctr">
              <a:defRPr/>
            </a:pPr>
            <a:br>
              <a:rPr lang="en-US" dirty="0"/>
            </a:br>
            <a:r>
              <a:rPr lang="en-US" dirty="0"/>
              <a:t>Did you know?</a:t>
            </a:r>
          </a:p>
        </p:txBody>
      </p:sp>
      <p:sp>
        <p:nvSpPr>
          <p:cNvPr id="59395" name="Rectangle 3"/>
          <p:cNvSpPr>
            <a:spLocks noGrp="1" noChangeArrowheads="1"/>
          </p:cNvSpPr>
          <p:nvPr>
            <p:ph type="body" idx="1"/>
          </p:nvPr>
        </p:nvSpPr>
        <p:spPr>
          <a:xfrm>
            <a:off x="357188" y="1714500"/>
            <a:ext cx="7788275" cy="2543175"/>
          </a:xfrm>
        </p:spPr>
        <p:txBody>
          <a:bodyPr>
            <a:normAutofit lnSpcReduction="10000"/>
          </a:bodyPr>
          <a:lstStyle/>
          <a:p>
            <a:pPr algn="ctr">
              <a:lnSpc>
                <a:spcPct val="80000"/>
              </a:lnSpc>
              <a:buFontTx/>
              <a:buNone/>
              <a:defRPr/>
            </a:pPr>
            <a:r>
              <a:rPr lang="en-US" sz="3000" b="1" dirty="0"/>
              <a:t>Flu shots will be offered at</a:t>
            </a:r>
            <a:endParaRPr lang="en-US" sz="1350" b="1" dirty="0"/>
          </a:p>
          <a:p>
            <a:pPr algn="ctr">
              <a:lnSpc>
                <a:spcPct val="80000"/>
              </a:lnSpc>
              <a:buFontTx/>
              <a:buNone/>
              <a:defRPr/>
            </a:pPr>
            <a:r>
              <a:rPr lang="en-US" sz="2700" b="1" dirty="0">
                <a:solidFill>
                  <a:srgbClr val="FF0000"/>
                </a:solidFill>
              </a:rPr>
              <a:t>[Insert date and time(s) here]</a:t>
            </a:r>
          </a:p>
          <a:p>
            <a:pPr algn="ctr">
              <a:lnSpc>
                <a:spcPct val="80000"/>
              </a:lnSpc>
              <a:buFontTx/>
              <a:buNone/>
              <a:defRPr/>
            </a:pPr>
            <a:endParaRPr lang="en-US" sz="675" b="1" dirty="0"/>
          </a:p>
          <a:p>
            <a:pPr>
              <a:lnSpc>
                <a:spcPct val="80000"/>
              </a:lnSpc>
              <a:buFontTx/>
              <a:buNone/>
              <a:defRPr/>
            </a:pPr>
            <a:r>
              <a:rPr lang="en-US" sz="2700" b="1" dirty="0"/>
              <a:t>And are also available at</a:t>
            </a:r>
          </a:p>
          <a:p>
            <a:pPr>
              <a:lnSpc>
                <a:spcPct val="80000"/>
              </a:lnSpc>
              <a:defRPr/>
            </a:pPr>
            <a:r>
              <a:rPr lang="en-US" sz="2700" b="1" dirty="0"/>
              <a:t>Public Health Departments</a:t>
            </a:r>
          </a:p>
          <a:p>
            <a:pPr>
              <a:lnSpc>
                <a:spcPct val="80000"/>
              </a:lnSpc>
              <a:defRPr/>
            </a:pPr>
            <a:r>
              <a:rPr lang="en-US" sz="2700" b="1" dirty="0"/>
              <a:t>Pharmacies</a:t>
            </a:r>
          </a:p>
          <a:p>
            <a:pPr>
              <a:lnSpc>
                <a:spcPct val="80000"/>
              </a:lnSpc>
              <a:defRPr/>
            </a:pPr>
            <a:r>
              <a:rPr lang="en-US" sz="2700" b="1" dirty="0"/>
              <a:t>Most medical offices</a:t>
            </a:r>
          </a:p>
        </p:txBody>
      </p:sp>
      <p:pic>
        <p:nvPicPr>
          <p:cNvPr id="26628" name="Picture 8"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06051" y="2368415"/>
            <a:ext cx="1354137" cy="1889260"/>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357188" y="5410201"/>
            <a:ext cx="5967412" cy="1089529"/>
          </a:xfrm>
          <a:prstGeom prst="rect">
            <a:avLst/>
          </a:prstGeom>
          <a:noFill/>
        </p:spPr>
        <p:txBody>
          <a:bodyPr wrap="square" rtlCol="0">
            <a:spAutoFit/>
          </a:bodyPr>
          <a:lstStyle/>
          <a:p>
            <a:pPr marL="114300" lvl="1" eaLnBrk="1" hangingPunct="1">
              <a:lnSpc>
                <a:spcPct val="90000"/>
              </a:lnSpc>
            </a:pPr>
            <a:r>
              <a:rPr lang="en-US" sz="1200" i="1" dirty="0">
                <a:solidFill>
                  <a:srgbClr val="1A3468"/>
                </a:solidFill>
                <a:latin typeface="Calibri" pitchFamily="34" charset="0"/>
                <a:cs typeface="Arial" charset="0"/>
              </a:rPr>
              <a:t>“This project is supported by the Health Resources and Services Administration (HRSA) of the U.S. Department of Health and Human Services (HHS) under grant number and title H54RH00049, Rural Hospital Flexibility Program for grant amount $5,000. This information or content and conclusions are those of the author and should not be construed as the official position or policy of, nor should any endorsements be inferred by HRSA, HHS or the U.S. Government.</a:t>
            </a:r>
            <a:endParaRPr lang="en-US" sz="1200" kern="0" dirty="0">
              <a:solidFill>
                <a:srgbClr val="FF3300"/>
              </a:solidFill>
              <a:latin typeface="Batang" pitchFamily="18" charset="-127"/>
              <a:cs typeface="Arial"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8823" y="4561094"/>
            <a:ext cx="1633280" cy="110766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F0527DA0-482C-414C-9666-3A172329A4D7}" type="slidenum">
              <a:rPr lang="en-US"/>
              <a:pPr>
                <a:defRPr/>
              </a:pPr>
              <a:t>2</a:t>
            </a:fld>
            <a:endParaRPr lang="en-US"/>
          </a:p>
        </p:txBody>
      </p:sp>
      <p:sp>
        <p:nvSpPr>
          <p:cNvPr id="6147" name="Rectangle 2"/>
          <p:cNvSpPr>
            <a:spLocks noGrp="1" noChangeArrowheads="1"/>
          </p:cNvSpPr>
          <p:nvPr>
            <p:ph type="title"/>
          </p:nvPr>
        </p:nvSpPr>
        <p:spPr/>
        <p:txBody>
          <a:bodyPr/>
          <a:lstStyle/>
          <a:p>
            <a:pPr eaLnBrk="1" hangingPunct="1"/>
            <a:r>
              <a:rPr lang="en-US"/>
              <a:t>Have you heard?</a:t>
            </a:r>
          </a:p>
        </p:txBody>
      </p:sp>
      <p:sp>
        <p:nvSpPr>
          <p:cNvPr id="6148" name="Rectangle 3"/>
          <p:cNvSpPr>
            <a:spLocks noGrp="1" noChangeArrowheads="1"/>
          </p:cNvSpPr>
          <p:nvPr>
            <p:ph type="body" idx="1"/>
          </p:nvPr>
        </p:nvSpPr>
        <p:spPr>
          <a:xfrm>
            <a:off x="1371600" y="1600200"/>
            <a:ext cx="7543800" cy="4114800"/>
          </a:xfrm>
        </p:spPr>
        <p:txBody>
          <a:bodyPr/>
          <a:lstStyle/>
          <a:p>
            <a:pPr eaLnBrk="1" hangingPunct="1"/>
            <a:r>
              <a:rPr lang="en-US" sz="2400"/>
              <a:t>Influenza is referred to as “the flu”</a:t>
            </a:r>
          </a:p>
          <a:p>
            <a:pPr eaLnBrk="1" hangingPunct="1"/>
            <a:r>
              <a:rPr lang="en-US" sz="2400"/>
              <a:t>Contagious respiratory illness</a:t>
            </a:r>
          </a:p>
          <a:p>
            <a:pPr eaLnBrk="1" hangingPunct="1"/>
            <a:r>
              <a:rPr lang="en-US" sz="2400"/>
              <a:t>Symptoms vary</a:t>
            </a:r>
          </a:p>
        </p:txBody>
      </p:sp>
      <p:pic>
        <p:nvPicPr>
          <p:cNvPr id="6149"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pic>
        <p:nvPicPr>
          <p:cNvPr id="6150" name="Picture 11" descr="H1N1sm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86288" y="2971800"/>
            <a:ext cx="2592387" cy="2503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26C8433E-743F-4165-8837-21A85CA3AF5B}" type="slidenum">
              <a:rPr kumimoji="0" lang="en-US" sz="1000" b="0" i="0" u="none" strike="noStrike" kern="1200" cap="none" spc="0" normalizeH="0" baseline="0" noProof="0">
                <a:ln>
                  <a:noFill/>
                </a:ln>
                <a:solidFill>
                  <a:srgbClr val="005595"/>
                </a:solidFill>
                <a:effectLst/>
                <a:uLnTx/>
                <a:uFillTx/>
                <a:latin typeface="Arial"/>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3</a:t>
            </a:fld>
            <a:endParaRPr kumimoji="0" lang="en-US" sz="1000" b="0" i="0" u="none" strike="noStrike" kern="1200" cap="none" spc="0" normalizeH="0" baseline="0" noProof="0">
              <a:ln>
                <a:noFill/>
              </a:ln>
              <a:solidFill>
                <a:srgbClr val="005595"/>
              </a:solidFill>
              <a:effectLst/>
              <a:uLnTx/>
              <a:uFillTx/>
              <a:latin typeface="Arial"/>
              <a:ea typeface="+mn-ea"/>
              <a:cs typeface="+mn-cs"/>
            </a:endParaRPr>
          </a:p>
        </p:txBody>
      </p:sp>
      <p:sp>
        <p:nvSpPr>
          <p:cNvPr id="8195" name="Rectangle 2"/>
          <p:cNvSpPr>
            <a:spLocks noGrp="1" noChangeArrowheads="1"/>
          </p:cNvSpPr>
          <p:nvPr>
            <p:ph type="title"/>
          </p:nvPr>
        </p:nvSpPr>
        <p:spPr/>
        <p:txBody>
          <a:bodyPr/>
          <a:lstStyle/>
          <a:p>
            <a:pPr eaLnBrk="1" hangingPunct="1"/>
            <a:r>
              <a:rPr lang="en-US" dirty="0"/>
              <a:t>Have you heard?  2016-2017 Flu Season:</a:t>
            </a:r>
          </a:p>
        </p:txBody>
      </p:sp>
      <p:sp>
        <p:nvSpPr>
          <p:cNvPr id="9219" name="Rectangle 3"/>
          <p:cNvSpPr>
            <a:spLocks noGrp="1" noChangeArrowheads="1"/>
          </p:cNvSpPr>
          <p:nvPr>
            <p:ph type="body" idx="1"/>
          </p:nvPr>
        </p:nvSpPr>
        <p:spPr>
          <a:xfrm>
            <a:off x="1371600" y="1600200"/>
            <a:ext cx="7543800" cy="4137025"/>
          </a:xfrm>
        </p:spPr>
        <p:txBody>
          <a:bodyPr/>
          <a:lstStyle/>
          <a:p>
            <a:pPr eaLnBrk="1" hangingPunct="1">
              <a:defRPr/>
            </a:pPr>
            <a:r>
              <a:rPr lang="en-US" sz="2400" dirty="0"/>
              <a:t>30,900,000 influenza illness</a:t>
            </a:r>
          </a:p>
          <a:p>
            <a:pPr eaLnBrk="1" hangingPunct="1">
              <a:defRPr/>
            </a:pPr>
            <a:r>
              <a:rPr lang="en-US" sz="2400" dirty="0"/>
              <a:t>14,500,000 flu-associated medical visits</a:t>
            </a:r>
          </a:p>
          <a:p>
            <a:pPr eaLnBrk="1" hangingPunct="1">
              <a:defRPr/>
            </a:pPr>
            <a:r>
              <a:rPr lang="en-US" sz="2400" dirty="0"/>
              <a:t>600,000 flu-associated hospitalizations</a:t>
            </a:r>
          </a:p>
          <a:p>
            <a:pPr eaLnBrk="1" hangingPunct="1">
              <a:defRPr/>
            </a:pPr>
            <a:endParaRPr lang="en-US" sz="2400" dirty="0"/>
          </a:p>
          <a:p>
            <a:pPr marL="0" indent="0" eaLnBrk="1" hangingPunct="1">
              <a:buNone/>
              <a:defRPr/>
            </a:pPr>
            <a:r>
              <a:rPr lang="en-US" sz="2400" dirty="0"/>
              <a:t>65 years and older?</a:t>
            </a:r>
          </a:p>
          <a:p>
            <a:pPr eaLnBrk="1" hangingPunct="1">
              <a:defRPr/>
            </a:pPr>
            <a:r>
              <a:rPr lang="en-US" sz="2400" dirty="0"/>
              <a:t>4.6 million illnesses</a:t>
            </a:r>
          </a:p>
          <a:p>
            <a:pPr eaLnBrk="1" hangingPunct="1">
              <a:defRPr/>
            </a:pPr>
            <a:r>
              <a:rPr lang="en-US" sz="2400" dirty="0"/>
              <a:t>2.6 million medical visits</a:t>
            </a:r>
          </a:p>
          <a:p>
            <a:pPr eaLnBrk="1" hangingPunct="1">
              <a:defRPr/>
            </a:pPr>
            <a:r>
              <a:rPr lang="en-US" sz="2400" dirty="0"/>
              <a:t>423,000 hospitalizations  </a:t>
            </a:r>
          </a:p>
          <a:p>
            <a:pPr marL="0" lvl="0" indent="0" eaLnBrk="1" hangingPunct="1">
              <a:spcBef>
                <a:spcPct val="30000"/>
              </a:spcBef>
              <a:buNone/>
            </a:pPr>
            <a:r>
              <a:rPr lang="en-US" dirty="0">
                <a:solidFill>
                  <a:srgbClr val="000000"/>
                </a:solidFill>
              </a:rPr>
              <a:t>http://www.cdc.gov/flu/about/disease/2016-17.htm</a:t>
            </a:r>
          </a:p>
          <a:p>
            <a:pPr marL="0" indent="0" eaLnBrk="1" hangingPunct="1">
              <a:buNone/>
              <a:defRPr/>
            </a:pPr>
            <a:endParaRPr lang="en-US" dirty="0">
              <a:effectLst>
                <a:outerShdw blurRad="38100" dist="38100" dir="2700000" algn="tl">
                  <a:srgbClr val="C0C0C0"/>
                </a:outerShdw>
              </a:effectLst>
            </a:endParaRPr>
          </a:p>
          <a:p>
            <a:pPr eaLnBrk="1" hangingPunct="1">
              <a:defRPr/>
            </a:pPr>
            <a:endParaRPr lang="en-US" dirty="0"/>
          </a:p>
        </p:txBody>
      </p:sp>
      <p:pic>
        <p:nvPicPr>
          <p:cNvPr id="8197"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3750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B259B89A-F054-4F4A-BC17-4443D63B31E1}" type="slidenum">
              <a:rPr lang="en-US"/>
              <a:pPr>
                <a:defRPr/>
              </a:pPr>
              <a:t>4</a:t>
            </a:fld>
            <a:endParaRPr lang="en-US"/>
          </a:p>
        </p:txBody>
      </p:sp>
      <p:sp>
        <p:nvSpPr>
          <p:cNvPr id="10243" name="Rectangle 2"/>
          <p:cNvSpPr>
            <a:spLocks noGrp="1" noChangeArrowheads="1"/>
          </p:cNvSpPr>
          <p:nvPr>
            <p:ph type="title"/>
          </p:nvPr>
        </p:nvSpPr>
        <p:spPr/>
        <p:txBody>
          <a:bodyPr/>
          <a:lstStyle/>
          <a:p>
            <a:pPr eaLnBrk="1" hangingPunct="1"/>
            <a:r>
              <a:rPr lang="en-US" sz="3600"/>
              <a:t>Have you heard?</a:t>
            </a:r>
          </a:p>
        </p:txBody>
      </p:sp>
      <p:sp>
        <p:nvSpPr>
          <p:cNvPr id="9219" name="Rectangle 3"/>
          <p:cNvSpPr>
            <a:spLocks noGrp="1" noChangeArrowheads="1"/>
          </p:cNvSpPr>
          <p:nvPr>
            <p:ph type="body" idx="1"/>
          </p:nvPr>
        </p:nvSpPr>
        <p:spPr>
          <a:xfrm>
            <a:off x="304800" y="1600200"/>
            <a:ext cx="8686800" cy="3200400"/>
          </a:xfrm>
        </p:spPr>
        <p:txBody>
          <a:bodyPr/>
          <a:lstStyle/>
          <a:p>
            <a:pPr eaLnBrk="1" hangingPunct="1">
              <a:defRPr/>
            </a:pPr>
            <a:r>
              <a:rPr lang="en-US" sz="3200" dirty="0"/>
              <a:t>You are one of the most important defenses against the flu entering </a:t>
            </a:r>
            <a:r>
              <a:rPr lang="en-US" sz="3200" dirty="0">
                <a:solidFill>
                  <a:srgbClr val="FF3300"/>
                </a:solidFill>
              </a:rPr>
              <a:t>[Insert Long-term care facility name here]</a:t>
            </a:r>
          </a:p>
          <a:p>
            <a:pPr eaLnBrk="1" hangingPunct="1">
              <a:defRPr/>
            </a:pPr>
            <a:endParaRPr lang="en-US" sz="3200" dirty="0">
              <a:latin typeface="+mj-lt"/>
            </a:endParaRPr>
          </a:p>
        </p:txBody>
      </p:sp>
      <p:pic>
        <p:nvPicPr>
          <p:cNvPr id="10245"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03228A3D-9E81-4983-B583-E164E9AB72B8}" type="slidenum">
              <a:rPr lang="en-US"/>
              <a:pPr>
                <a:defRPr/>
              </a:pPr>
              <a:t>5</a:t>
            </a:fld>
            <a:endParaRPr lang="en-US"/>
          </a:p>
        </p:txBody>
      </p:sp>
      <p:sp>
        <p:nvSpPr>
          <p:cNvPr id="12291" name="Rectangle 2"/>
          <p:cNvSpPr>
            <a:spLocks noGrp="1" noChangeArrowheads="1"/>
          </p:cNvSpPr>
          <p:nvPr>
            <p:ph type="title"/>
          </p:nvPr>
        </p:nvSpPr>
        <p:spPr/>
        <p:txBody>
          <a:bodyPr/>
          <a:lstStyle/>
          <a:p>
            <a:pPr eaLnBrk="1" hangingPunct="1"/>
            <a:r>
              <a:rPr lang="en-US"/>
              <a:t>Have you heard?</a:t>
            </a:r>
          </a:p>
        </p:txBody>
      </p:sp>
      <p:sp>
        <p:nvSpPr>
          <p:cNvPr id="9219" name="Rectangle 3"/>
          <p:cNvSpPr>
            <a:spLocks noGrp="1" noChangeArrowheads="1"/>
          </p:cNvSpPr>
          <p:nvPr>
            <p:ph type="body" idx="1"/>
          </p:nvPr>
        </p:nvSpPr>
        <p:spPr>
          <a:xfrm>
            <a:off x="1371600" y="1600200"/>
            <a:ext cx="7543800" cy="4114800"/>
          </a:xfrm>
        </p:spPr>
        <p:txBody>
          <a:bodyPr/>
          <a:lstStyle/>
          <a:p>
            <a:pPr marL="0" indent="0" eaLnBrk="1" hangingPunct="1">
              <a:buFontTx/>
              <a:buNone/>
              <a:defRPr/>
            </a:pPr>
            <a:r>
              <a:rPr lang="en-US" b="1" dirty="0">
                <a:latin typeface="+mj-lt"/>
              </a:rPr>
              <a:t>Who should get the shot</a:t>
            </a:r>
          </a:p>
          <a:p>
            <a:pPr marL="803275" lvl="4" indent="-342900" eaLnBrk="1" hangingPunct="1">
              <a:lnSpc>
                <a:spcPct val="90000"/>
              </a:lnSpc>
              <a:spcAft>
                <a:spcPct val="25000"/>
              </a:spcAft>
              <a:buFont typeface="Arial" panose="020B0604020202020204" pitchFamily="34" charset="0"/>
              <a:buChar char="•"/>
              <a:defRPr/>
            </a:pPr>
            <a:r>
              <a:rPr lang="en-US" sz="2000" dirty="0"/>
              <a:t>Long-term care residents</a:t>
            </a:r>
          </a:p>
          <a:p>
            <a:pPr marL="803275" lvl="4" indent="-342900" eaLnBrk="1" hangingPunct="1">
              <a:lnSpc>
                <a:spcPct val="90000"/>
              </a:lnSpc>
              <a:spcAft>
                <a:spcPct val="25000"/>
              </a:spcAft>
              <a:buFont typeface="Arial" panose="020B0604020202020204" pitchFamily="34" charset="0"/>
              <a:buChar char="•"/>
              <a:defRPr/>
            </a:pPr>
            <a:r>
              <a:rPr lang="en-US" sz="2000" u="sng" dirty="0"/>
              <a:t>All</a:t>
            </a:r>
            <a:r>
              <a:rPr lang="en-US" sz="2000" dirty="0"/>
              <a:t> long-term care staff</a:t>
            </a:r>
          </a:p>
          <a:p>
            <a:pPr marL="803275" lvl="4" indent="-342900" eaLnBrk="1" hangingPunct="1">
              <a:lnSpc>
                <a:spcPct val="90000"/>
              </a:lnSpc>
              <a:spcAft>
                <a:spcPct val="25000"/>
              </a:spcAft>
              <a:buFont typeface="Arial" panose="020B0604020202020204" pitchFamily="34" charset="0"/>
              <a:buChar char="•"/>
              <a:defRPr/>
            </a:pPr>
            <a:r>
              <a:rPr lang="en-US" sz="2000" dirty="0"/>
              <a:t>Family/visitors of residents</a:t>
            </a:r>
          </a:p>
          <a:p>
            <a:pPr marL="803275" lvl="4" indent="-342900" eaLnBrk="1" hangingPunct="1">
              <a:lnSpc>
                <a:spcPct val="90000"/>
              </a:lnSpc>
              <a:spcAft>
                <a:spcPct val="25000"/>
              </a:spcAft>
              <a:buFont typeface="Arial" panose="020B0604020202020204" pitchFamily="34" charset="0"/>
              <a:buChar char="•"/>
              <a:defRPr/>
            </a:pPr>
            <a:r>
              <a:rPr lang="en-US" sz="2000" dirty="0"/>
              <a:t>Persons aged 2 – 49 yrs. with high risk conditions</a:t>
            </a:r>
          </a:p>
          <a:p>
            <a:pPr marL="803275" lvl="4" indent="-342900" eaLnBrk="1" hangingPunct="1">
              <a:lnSpc>
                <a:spcPct val="90000"/>
              </a:lnSpc>
              <a:spcAft>
                <a:spcPct val="25000"/>
              </a:spcAft>
              <a:buFont typeface="Arial" panose="020B0604020202020204" pitchFamily="34" charset="0"/>
              <a:buChar char="•"/>
              <a:defRPr/>
            </a:pPr>
            <a:r>
              <a:rPr lang="en-US" sz="2000" dirty="0"/>
              <a:t>All persons &gt; 50 years</a:t>
            </a:r>
          </a:p>
          <a:p>
            <a:pPr marL="803275" lvl="4" indent="-342900" eaLnBrk="1" hangingPunct="1">
              <a:lnSpc>
                <a:spcPct val="90000"/>
              </a:lnSpc>
              <a:spcAft>
                <a:spcPct val="25000"/>
              </a:spcAft>
              <a:buFont typeface="Arial" panose="020B0604020202020204" pitchFamily="34" charset="0"/>
              <a:buChar char="•"/>
              <a:defRPr/>
            </a:pPr>
            <a:r>
              <a:rPr lang="en-US" sz="2000" dirty="0"/>
              <a:t>Pregnant women</a:t>
            </a:r>
          </a:p>
          <a:p>
            <a:pPr marL="803275" lvl="4" indent="-342900" eaLnBrk="1" hangingPunct="1">
              <a:lnSpc>
                <a:spcPct val="90000"/>
              </a:lnSpc>
              <a:spcAft>
                <a:spcPct val="25000"/>
              </a:spcAft>
              <a:buFont typeface="Arial" panose="020B0604020202020204" pitchFamily="34" charset="0"/>
              <a:buChar char="•"/>
              <a:defRPr/>
            </a:pPr>
            <a:r>
              <a:rPr lang="en-US" sz="2000" dirty="0"/>
              <a:t>Children 6 months – 18 </a:t>
            </a:r>
            <a:r>
              <a:rPr lang="en-US" sz="2000" dirty="0" err="1"/>
              <a:t>yrs</a:t>
            </a:r>
            <a:r>
              <a:rPr lang="en-US" sz="2000" dirty="0"/>
              <a:t> </a:t>
            </a:r>
          </a:p>
          <a:p>
            <a:pPr marL="803275" lvl="4" indent="-342900" eaLnBrk="1" hangingPunct="1">
              <a:lnSpc>
                <a:spcPct val="90000"/>
              </a:lnSpc>
              <a:spcAft>
                <a:spcPct val="25000"/>
              </a:spcAft>
              <a:buFont typeface="Arial" panose="020B0604020202020204" pitchFamily="34" charset="0"/>
              <a:buChar char="•"/>
              <a:defRPr/>
            </a:pPr>
            <a:r>
              <a:rPr lang="en-US" sz="2000" dirty="0"/>
              <a:t>Household contacts &amp; caregivers of  children &lt; 6 months</a:t>
            </a:r>
          </a:p>
          <a:p>
            <a:pPr eaLnBrk="1" hangingPunct="1">
              <a:defRPr/>
            </a:pPr>
            <a:endParaRPr lang="en-US" dirty="0">
              <a:latin typeface="+mj-lt"/>
            </a:endParaRPr>
          </a:p>
          <a:p>
            <a:pPr eaLnBrk="1" hangingPunct="1">
              <a:defRPr/>
            </a:pPr>
            <a:endParaRPr lang="en-US" dirty="0">
              <a:latin typeface="+mj-lt"/>
            </a:endParaRPr>
          </a:p>
        </p:txBody>
      </p:sp>
      <p:pic>
        <p:nvPicPr>
          <p:cNvPr id="12293"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pic>
        <p:nvPicPr>
          <p:cNvPr id="7" name="Picture 6" descr="nursing home patient.jpg"/>
          <p:cNvPicPr>
            <a:picLocks noChangeAspect="1"/>
          </p:cNvPicPr>
          <p:nvPr/>
        </p:nvPicPr>
        <p:blipFill>
          <a:blip r:embed="rId4"/>
          <a:stretch>
            <a:fillRect/>
          </a:stretch>
        </p:blipFill>
        <p:spPr>
          <a:xfrm>
            <a:off x="6096000" y="596811"/>
            <a:ext cx="2749555" cy="1824216"/>
          </a:xfrm>
          <a:prstGeom prst="rect">
            <a:avLst/>
          </a:prstGeom>
          <a:ln>
            <a:noFill/>
          </a:ln>
          <a:effectLst>
            <a:reflection blurRad="6350" stA="52000" endA="300" endPos="35000" dir="5400000" sy="-100000" algn="bl" rotWithShape="0"/>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0.70"/>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60C9C817-5884-47E7-9687-639C9A207CDE}" type="slidenum">
              <a:rPr lang="en-US"/>
              <a:pPr>
                <a:defRPr/>
              </a:pPr>
              <a:t>6</a:t>
            </a:fld>
            <a:endParaRPr lang="en-US"/>
          </a:p>
        </p:txBody>
      </p:sp>
      <p:sp>
        <p:nvSpPr>
          <p:cNvPr id="14339" name="Rectangle 2"/>
          <p:cNvSpPr>
            <a:spLocks noGrp="1" noChangeArrowheads="1"/>
          </p:cNvSpPr>
          <p:nvPr>
            <p:ph type="title"/>
          </p:nvPr>
        </p:nvSpPr>
        <p:spPr/>
        <p:txBody>
          <a:bodyPr/>
          <a:lstStyle/>
          <a:p>
            <a:pPr eaLnBrk="1" hangingPunct="1"/>
            <a:r>
              <a:rPr lang="en-US"/>
              <a:t>Signs and symptoms of flu</a:t>
            </a:r>
          </a:p>
        </p:txBody>
      </p:sp>
      <p:sp>
        <p:nvSpPr>
          <p:cNvPr id="14340" name="Rectangle 3"/>
          <p:cNvSpPr>
            <a:spLocks noGrp="1" noChangeArrowheads="1"/>
          </p:cNvSpPr>
          <p:nvPr>
            <p:ph type="body" idx="1"/>
          </p:nvPr>
        </p:nvSpPr>
        <p:spPr>
          <a:xfrm>
            <a:off x="1371600" y="1524000"/>
            <a:ext cx="7543800" cy="4114800"/>
          </a:xfrm>
        </p:spPr>
        <p:txBody>
          <a:bodyPr/>
          <a:lstStyle/>
          <a:p>
            <a:pPr marL="346075" lvl="2" indent="-346075" eaLnBrk="1" hangingPunct="1">
              <a:spcBef>
                <a:spcPts val="475"/>
              </a:spcBef>
            </a:pPr>
            <a:r>
              <a:rPr lang="en-US" sz="2400" dirty="0">
                <a:cs typeface="Arial" panose="020B0604020202020204" pitchFamily="34" charset="0"/>
              </a:rPr>
              <a:t>Body aches </a:t>
            </a:r>
          </a:p>
          <a:p>
            <a:pPr marL="346075" lvl="2" indent="-346075" eaLnBrk="1" hangingPunct="1">
              <a:spcBef>
                <a:spcPts val="475"/>
              </a:spcBef>
            </a:pPr>
            <a:r>
              <a:rPr lang="en-US" sz="2400" dirty="0">
                <a:cs typeface="Arial" panose="020B0604020202020204" pitchFamily="34" charset="0"/>
              </a:rPr>
              <a:t>Chills </a:t>
            </a:r>
          </a:p>
          <a:p>
            <a:pPr marL="346075" lvl="2" indent="-346075" eaLnBrk="1" hangingPunct="1">
              <a:spcBef>
                <a:spcPts val="475"/>
              </a:spcBef>
            </a:pPr>
            <a:r>
              <a:rPr lang="en-US" sz="2400" dirty="0">
                <a:cs typeface="Arial" panose="020B0604020202020204" pitchFamily="34" charset="0"/>
              </a:rPr>
              <a:t>Dry cough </a:t>
            </a:r>
          </a:p>
          <a:p>
            <a:pPr marL="346075" lvl="2" indent="-346075" eaLnBrk="1" hangingPunct="1">
              <a:spcBef>
                <a:spcPts val="475"/>
              </a:spcBef>
            </a:pPr>
            <a:r>
              <a:rPr lang="en-US" sz="2400" dirty="0">
                <a:cs typeface="Arial" panose="020B0604020202020204" pitchFamily="34" charset="0"/>
              </a:rPr>
              <a:t>Fever </a:t>
            </a:r>
          </a:p>
          <a:p>
            <a:pPr marL="346075" lvl="2" indent="-346075" eaLnBrk="1" hangingPunct="1">
              <a:spcBef>
                <a:spcPts val="475"/>
              </a:spcBef>
            </a:pPr>
            <a:r>
              <a:rPr lang="en-US" sz="2400" dirty="0">
                <a:cs typeface="Arial" panose="020B0604020202020204" pitchFamily="34" charset="0"/>
              </a:rPr>
              <a:t>Headache </a:t>
            </a:r>
          </a:p>
          <a:p>
            <a:pPr marL="346075" lvl="2" indent="-346075" eaLnBrk="1" hangingPunct="1">
              <a:spcBef>
                <a:spcPts val="475"/>
              </a:spcBef>
            </a:pPr>
            <a:r>
              <a:rPr lang="en-US" sz="2400" dirty="0">
                <a:cs typeface="Arial" panose="020B0604020202020204" pitchFamily="34" charset="0"/>
              </a:rPr>
              <a:t>Sore throat </a:t>
            </a:r>
          </a:p>
          <a:p>
            <a:pPr marL="346075" lvl="2" indent="-346075" eaLnBrk="1" hangingPunct="1">
              <a:spcBef>
                <a:spcPts val="475"/>
              </a:spcBef>
            </a:pPr>
            <a:r>
              <a:rPr lang="en-US" sz="2400" dirty="0">
                <a:cs typeface="Arial" panose="020B0604020202020204" pitchFamily="34" charset="0"/>
              </a:rPr>
              <a:t>Stuffy nose</a:t>
            </a:r>
          </a:p>
          <a:p>
            <a:pPr marL="346075" lvl="2" indent="-346075" eaLnBrk="1" hangingPunct="1">
              <a:spcBef>
                <a:spcPts val="475"/>
              </a:spcBef>
            </a:pPr>
            <a:r>
              <a:rPr lang="en-US" sz="2400" dirty="0">
                <a:cs typeface="Arial" panose="020B0604020202020204" pitchFamily="34" charset="0"/>
              </a:rPr>
              <a:t>Silent carriers </a:t>
            </a:r>
            <a:endParaRPr lang="en-US" sz="2400" dirty="0"/>
          </a:p>
        </p:txBody>
      </p:sp>
      <p:pic>
        <p:nvPicPr>
          <p:cNvPr id="14341"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pic>
        <p:nvPicPr>
          <p:cNvPr id="14342" name="Picture 8" descr="fever_gir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8800" y="1600200"/>
            <a:ext cx="3238500" cy="2082800"/>
          </a:xfrm>
          <a:prstGeom prst="rect">
            <a:avLst/>
          </a:prstGeom>
          <a:noFill/>
          <a:ln w="38100" cmpd="dbl">
            <a:solidFill>
              <a:srgbClr val="1A3468"/>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56BC198F-CB3E-4DF2-A893-A68A6EC365DD}" type="slidenum">
              <a:rPr lang="en-US"/>
              <a:pPr>
                <a:defRPr/>
              </a:pPr>
              <a:t>7</a:t>
            </a:fld>
            <a:endParaRPr lang="en-US"/>
          </a:p>
        </p:txBody>
      </p:sp>
      <p:sp>
        <p:nvSpPr>
          <p:cNvPr id="16387" name="Rectangle 2"/>
          <p:cNvSpPr>
            <a:spLocks noGrp="1" noChangeArrowheads="1"/>
          </p:cNvSpPr>
          <p:nvPr>
            <p:ph type="title"/>
          </p:nvPr>
        </p:nvSpPr>
        <p:spPr/>
        <p:txBody>
          <a:bodyPr/>
          <a:lstStyle/>
          <a:p>
            <a:pPr eaLnBrk="1" hangingPunct="1"/>
            <a:r>
              <a:rPr lang="en-US"/>
              <a:t>Flu prevention</a:t>
            </a:r>
          </a:p>
        </p:txBody>
      </p:sp>
      <p:pic>
        <p:nvPicPr>
          <p:cNvPr id="16388"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sp>
        <p:nvSpPr>
          <p:cNvPr id="9" name="Rectangle 3"/>
          <p:cNvSpPr txBox="1">
            <a:spLocks noChangeArrowheads="1"/>
          </p:cNvSpPr>
          <p:nvPr/>
        </p:nvSpPr>
        <p:spPr bwMode="auto">
          <a:xfrm>
            <a:off x="1371600" y="1219200"/>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fontAlgn="base">
              <a:spcBef>
                <a:spcPct val="20000"/>
              </a:spcBef>
              <a:spcAft>
                <a:spcPct val="0"/>
              </a:spcAft>
              <a:buChar char="•"/>
              <a:defRPr sz="2000" kern="1200">
                <a:solidFill>
                  <a:srgbClr val="005595"/>
                </a:solidFill>
                <a:latin typeface="+mn-lt"/>
                <a:ea typeface="+mn-ea"/>
                <a:cs typeface="+mn-cs"/>
              </a:defRPr>
            </a:lvl1pPr>
            <a:lvl2pPr marL="742950" indent="-285750" algn="l" rtl="0" fontAlgn="base">
              <a:spcBef>
                <a:spcPct val="20000"/>
              </a:spcBef>
              <a:spcAft>
                <a:spcPct val="0"/>
              </a:spcAft>
              <a:buChar char="–"/>
              <a:defRPr kern="1200">
                <a:solidFill>
                  <a:srgbClr val="005595"/>
                </a:solidFill>
                <a:latin typeface="+mn-lt"/>
                <a:ea typeface="+mn-ea"/>
                <a:cs typeface="+mn-cs"/>
              </a:defRPr>
            </a:lvl2pPr>
            <a:lvl3pPr marL="1143000" indent="-228600" algn="l" rtl="0" fontAlgn="base">
              <a:spcBef>
                <a:spcPct val="20000"/>
              </a:spcBef>
              <a:spcAft>
                <a:spcPct val="0"/>
              </a:spcAft>
              <a:buChar char="•"/>
              <a:defRPr sz="1600" kern="1200">
                <a:solidFill>
                  <a:srgbClr val="005595"/>
                </a:solidFill>
                <a:latin typeface="+mn-lt"/>
                <a:ea typeface="+mn-ea"/>
                <a:cs typeface="+mn-cs"/>
              </a:defRPr>
            </a:lvl3pPr>
            <a:lvl4pPr marL="1600200" indent="-228600" algn="l" rtl="0" fontAlgn="base">
              <a:spcBef>
                <a:spcPct val="20000"/>
              </a:spcBef>
              <a:spcAft>
                <a:spcPct val="0"/>
              </a:spcAft>
              <a:buChar char="–"/>
              <a:defRPr sz="1400" kern="1200">
                <a:solidFill>
                  <a:srgbClr val="005595"/>
                </a:solidFill>
                <a:latin typeface="+mn-lt"/>
                <a:ea typeface="+mn-ea"/>
                <a:cs typeface="+mn-cs"/>
              </a:defRPr>
            </a:lvl4pPr>
            <a:lvl5pPr marL="2057400" indent="-228600" algn="l" rtl="0" fontAlgn="base">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1" hangingPunct="1">
              <a:buFontTx/>
              <a:buNone/>
              <a:defRPr/>
            </a:pPr>
            <a:r>
              <a:rPr lang="en-US" b="1" dirty="0">
                <a:latin typeface="+mj-lt"/>
              </a:rPr>
              <a:t>Get vaccinated</a:t>
            </a:r>
          </a:p>
          <a:p>
            <a:pPr marL="803275" lvl="4" indent="-342900" eaLnBrk="1" hangingPunct="1">
              <a:lnSpc>
                <a:spcPct val="90000"/>
              </a:lnSpc>
              <a:spcAft>
                <a:spcPct val="25000"/>
              </a:spcAft>
              <a:buFont typeface="Arial" panose="020B0604020202020204" pitchFamily="34" charset="0"/>
              <a:buChar char="•"/>
              <a:defRPr/>
            </a:pPr>
            <a:r>
              <a:rPr lang="en-US" sz="2000" dirty="0"/>
              <a:t>Your best protection</a:t>
            </a:r>
          </a:p>
          <a:p>
            <a:pPr marL="0" indent="0" eaLnBrk="1" hangingPunct="1">
              <a:buFontTx/>
              <a:buNone/>
              <a:defRPr/>
            </a:pPr>
            <a:r>
              <a:rPr lang="en-US" b="1" dirty="0"/>
              <a:t>Practice good hygiene</a:t>
            </a:r>
          </a:p>
          <a:p>
            <a:pPr marL="803275" lvl="4" indent="-342900" eaLnBrk="1" hangingPunct="1">
              <a:lnSpc>
                <a:spcPct val="90000"/>
              </a:lnSpc>
              <a:spcAft>
                <a:spcPct val="25000"/>
              </a:spcAft>
              <a:buFont typeface="Arial" panose="020B0604020202020204" pitchFamily="34" charset="0"/>
              <a:buChar char="•"/>
              <a:defRPr/>
            </a:pPr>
            <a:r>
              <a:rPr lang="en-US" sz="2000" dirty="0"/>
              <a:t>Wash hands often</a:t>
            </a:r>
          </a:p>
          <a:p>
            <a:pPr marL="803275" lvl="4" indent="-342900" eaLnBrk="1" hangingPunct="1">
              <a:lnSpc>
                <a:spcPct val="90000"/>
              </a:lnSpc>
              <a:spcAft>
                <a:spcPct val="25000"/>
              </a:spcAft>
              <a:buFont typeface="Arial" panose="020B0604020202020204" pitchFamily="34" charset="0"/>
              <a:buChar char="•"/>
              <a:defRPr/>
            </a:pPr>
            <a:r>
              <a:rPr lang="en-US" sz="2000" dirty="0"/>
              <a:t>Cover your mouth / nose when you cough / sneeze</a:t>
            </a:r>
          </a:p>
          <a:p>
            <a:pPr marL="803275" lvl="4" indent="-342900" eaLnBrk="1" hangingPunct="1">
              <a:lnSpc>
                <a:spcPct val="90000"/>
              </a:lnSpc>
              <a:spcAft>
                <a:spcPct val="25000"/>
              </a:spcAft>
              <a:buFont typeface="Arial" panose="020B0604020202020204" pitchFamily="34" charset="0"/>
              <a:buChar char="•"/>
              <a:defRPr/>
            </a:pPr>
            <a:r>
              <a:rPr lang="en-US" sz="2000" dirty="0"/>
              <a:t>Put used tissues in waste basket</a:t>
            </a:r>
          </a:p>
          <a:p>
            <a:pPr marL="803275" lvl="4" indent="-342900" eaLnBrk="1" hangingPunct="1">
              <a:lnSpc>
                <a:spcPct val="90000"/>
              </a:lnSpc>
              <a:spcAft>
                <a:spcPct val="25000"/>
              </a:spcAft>
              <a:buFont typeface="Arial" panose="020B0604020202020204" pitchFamily="34" charset="0"/>
              <a:buChar char="•"/>
              <a:defRPr/>
            </a:pPr>
            <a:r>
              <a:rPr lang="en-US" sz="2000" dirty="0"/>
              <a:t>Clean your hands after you cough / sneeze</a:t>
            </a:r>
          </a:p>
          <a:p>
            <a:pPr marL="803275" lvl="4" indent="-342900" eaLnBrk="1" hangingPunct="1">
              <a:lnSpc>
                <a:spcPct val="90000"/>
              </a:lnSpc>
              <a:spcAft>
                <a:spcPct val="25000"/>
              </a:spcAft>
              <a:buFont typeface="Arial" panose="020B0604020202020204" pitchFamily="34" charset="0"/>
              <a:buChar char="•"/>
              <a:defRPr/>
            </a:pPr>
            <a:r>
              <a:rPr lang="en-US" sz="2000" dirty="0"/>
              <a:t>Avoid touching your face, eyes, nose or mouth</a:t>
            </a:r>
          </a:p>
          <a:p>
            <a:pPr marL="0" indent="0" eaLnBrk="1" hangingPunct="1">
              <a:buFontTx/>
              <a:buNone/>
              <a:defRPr/>
            </a:pPr>
            <a:r>
              <a:rPr lang="en-US" b="1" dirty="0"/>
              <a:t>If you are diagnosed with the flu</a:t>
            </a:r>
          </a:p>
          <a:p>
            <a:pPr marL="803275" lvl="4" indent="-342900" eaLnBrk="1" hangingPunct="1">
              <a:lnSpc>
                <a:spcPct val="90000"/>
              </a:lnSpc>
              <a:spcAft>
                <a:spcPct val="25000"/>
              </a:spcAft>
              <a:buFont typeface="Arial" panose="020B0604020202020204" pitchFamily="34" charset="0"/>
              <a:buChar char="•"/>
              <a:defRPr/>
            </a:pPr>
            <a:r>
              <a:rPr lang="en-US" sz="2000" dirty="0"/>
              <a:t>Stay home</a:t>
            </a:r>
          </a:p>
          <a:p>
            <a:pPr marL="803275" lvl="4" indent="-342900" eaLnBrk="1" hangingPunct="1">
              <a:lnSpc>
                <a:spcPct val="90000"/>
              </a:lnSpc>
              <a:spcAft>
                <a:spcPct val="25000"/>
              </a:spcAft>
              <a:buFont typeface="Arial" panose="020B0604020202020204" pitchFamily="34" charset="0"/>
              <a:buChar char="•"/>
              <a:defRPr/>
            </a:pPr>
            <a:r>
              <a:rPr lang="en-US" sz="2000" dirty="0"/>
              <a:t>Avoid close contact with others, or wear a mask</a:t>
            </a:r>
          </a:p>
          <a:p>
            <a:pPr marL="803275" lvl="4" indent="-342900" eaLnBrk="1" hangingPunct="1">
              <a:lnSpc>
                <a:spcPct val="90000"/>
              </a:lnSpc>
              <a:spcAft>
                <a:spcPct val="25000"/>
              </a:spcAft>
              <a:buFont typeface="Arial" panose="020B0604020202020204" pitchFamily="34" charset="0"/>
              <a:buChar char="•"/>
              <a:defRPr/>
            </a:pPr>
            <a:r>
              <a:rPr lang="en-US" sz="2000" dirty="0"/>
              <a:t>Get rest and drink plenty of fluids</a:t>
            </a:r>
          </a:p>
          <a:p>
            <a:pPr marL="803275" lvl="4" indent="-342900" eaLnBrk="1" hangingPunct="1">
              <a:lnSpc>
                <a:spcPct val="90000"/>
              </a:lnSpc>
              <a:spcAft>
                <a:spcPct val="25000"/>
              </a:spcAft>
              <a:buFont typeface="Arial" panose="020B0604020202020204" pitchFamily="34" charset="0"/>
              <a:buChar char="•"/>
              <a:defRPr/>
            </a:pPr>
            <a:endParaRPr lang="en-US" sz="2000" dirty="0"/>
          </a:p>
          <a:p>
            <a:pPr eaLnBrk="1" hangingPunct="1">
              <a:defRPr/>
            </a:pPr>
            <a:endParaRPr lang="en-US" dirty="0">
              <a:latin typeface="+mj-lt"/>
            </a:endParaRPr>
          </a:p>
          <a:p>
            <a:pPr eaLnBrk="1" hangingPunct="1">
              <a:defRPr/>
            </a:pPr>
            <a:endParaRPr lang="en-US" dirty="0">
              <a:latin typeface="+mj-lt"/>
            </a:endParaRPr>
          </a:p>
        </p:txBody>
      </p:sp>
      <p:pic>
        <p:nvPicPr>
          <p:cNvPr id="16390" name="Picture 6" descr="Kitten_and_Faucet_no__3_by_Mischi3v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0" y="809625"/>
            <a:ext cx="1981200" cy="1422400"/>
          </a:xfrm>
          <a:prstGeom prst="rect">
            <a:avLst/>
          </a:prstGeom>
          <a:noFill/>
          <a:ln w="76200" cmpd="tri">
            <a:solidFill>
              <a:srgbClr val="1A3468"/>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1DCD000F-F56E-4151-8957-DD8F07B766E7}" type="slidenum">
              <a:rPr lang="en-US"/>
              <a:pPr>
                <a:defRPr/>
              </a:pPr>
              <a:t>8</a:t>
            </a:fld>
            <a:endParaRPr lang="en-US"/>
          </a:p>
        </p:txBody>
      </p:sp>
      <p:sp>
        <p:nvSpPr>
          <p:cNvPr id="18435" name="Rectangle 2"/>
          <p:cNvSpPr>
            <a:spLocks noGrp="1" noChangeArrowheads="1"/>
          </p:cNvSpPr>
          <p:nvPr>
            <p:ph type="title"/>
          </p:nvPr>
        </p:nvSpPr>
        <p:spPr/>
        <p:txBody>
          <a:bodyPr/>
          <a:lstStyle/>
          <a:p>
            <a:pPr eaLnBrk="1" hangingPunct="1"/>
            <a:r>
              <a:rPr lang="en-US"/>
              <a:t>Misconceptions</a:t>
            </a:r>
          </a:p>
        </p:txBody>
      </p:sp>
      <p:pic>
        <p:nvPicPr>
          <p:cNvPr id="18436" name="Picture 10" descr="rosie_the_riveter_Low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5126038"/>
            <a:ext cx="842962" cy="1177925"/>
          </a:xfrm>
          <a:prstGeom prst="rect">
            <a:avLst/>
          </a:prstGeom>
          <a:noFill/>
          <a:ln w="57150" cmpd="thinThick">
            <a:solidFill>
              <a:srgbClr val="1A3468"/>
            </a:solidFill>
            <a:miter lim="800000"/>
            <a:headEnd/>
            <a:tailEnd/>
          </a:ln>
          <a:extLst>
            <a:ext uri="{909E8E84-426E-40DD-AFC4-6F175D3DCCD1}">
              <a14:hiddenFill xmlns:a14="http://schemas.microsoft.com/office/drawing/2010/main">
                <a:solidFill>
                  <a:srgbClr val="FFFFFF"/>
                </a:solidFill>
              </a14:hiddenFill>
            </a:ext>
          </a:extLst>
        </p:spPr>
      </p:pic>
      <p:sp>
        <p:nvSpPr>
          <p:cNvPr id="9" name="Rectangle 3"/>
          <p:cNvSpPr txBox="1">
            <a:spLocks noChangeArrowheads="1"/>
          </p:cNvSpPr>
          <p:nvPr/>
        </p:nvSpPr>
        <p:spPr bwMode="auto">
          <a:xfrm>
            <a:off x="1371600" y="1554163"/>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fontAlgn="base">
              <a:spcBef>
                <a:spcPct val="20000"/>
              </a:spcBef>
              <a:spcAft>
                <a:spcPct val="0"/>
              </a:spcAft>
              <a:buChar char="•"/>
              <a:defRPr sz="2000" kern="1200">
                <a:solidFill>
                  <a:srgbClr val="005595"/>
                </a:solidFill>
                <a:latin typeface="+mn-lt"/>
                <a:ea typeface="+mn-ea"/>
                <a:cs typeface="+mn-cs"/>
              </a:defRPr>
            </a:lvl1pPr>
            <a:lvl2pPr marL="742950" indent="-285750" algn="l" rtl="0" fontAlgn="base">
              <a:spcBef>
                <a:spcPct val="20000"/>
              </a:spcBef>
              <a:spcAft>
                <a:spcPct val="0"/>
              </a:spcAft>
              <a:buChar char="–"/>
              <a:defRPr kern="1200">
                <a:solidFill>
                  <a:srgbClr val="005595"/>
                </a:solidFill>
                <a:latin typeface="+mn-lt"/>
                <a:ea typeface="+mn-ea"/>
                <a:cs typeface="+mn-cs"/>
              </a:defRPr>
            </a:lvl2pPr>
            <a:lvl3pPr marL="1143000" indent="-228600" algn="l" rtl="0" fontAlgn="base">
              <a:spcBef>
                <a:spcPct val="20000"/>
              </a:spcBef>
              <a:spcAft>
                <a:spcPct val="0"/>
              </a:spcAft>
              <a:buChar char="•"/>
              <a:defRPr sz="1600" kern="1200">
                <a:solidFill>
                  <a:srgbClr val="005595"/>
                </a:solidFill>
                <a:latin typeface="+mn-lt"/>
                <a:ea typeface="+mn-ea"/>
                <a:cs typeface="+mn-cs"/>
              </a:defRPr>
            </a:lvl3pPr>
            <a:lvl4pPr marL="1600200" indent="-228600" algn="l" rtl="0" fontAlgn="base">
              <a:spcBef>
                <a:spcPct val="20000"/>
              </a:spcBef>
              <a:spcAft>
                <a:spcPct val="0"/>
              </a:spcAft>
              <a:buChar char="–"/>
              <a:defRPr sz="1400" kern="1200">
                <a:solidFill>
                  <a:srgbClr val="005595"/>
                </a:solidFill>
                <a:latin typeface="+mn-lt"/>
                <a:ea typeface="+mn-ea"/>
                <a:cs typeface="+mn-cs"/>
              </a:defRPr>
            </a:lvl4pPr>
            <a:lvl5pPr marL="2057400" indent="-228600" algn="l" rtl="0" fontAlgn="base">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03275" lvl="4" indent="-342900" eaLnBrk="1" hangingPunct="1">
              <a:lnSpc>
                <a:spcPct val="90000"/>
              </a:lnSpc>
              <a:spcAft>
                <a:spcPct val="25000"/>
              </a:spcAft>
              <a:buFont typeface="Arial" panose="020B0604020202020204" pitchFamily="34" charset="0"/>
              <a:buChar char="•"/>
              <a:defRPr/>
            </a:pPr>
            <a:r>
              <a:rPr lang="en-US" sz="2400" dirty="0"/>
              <a:t>“Getting the shot will cause the flu”</a:t>
            </a:r>
          </a:p>
          <a:p>
            <a:pPr marL="0" indent="0" eaLnBrk="1" hangingPunct="1">
              <a:buFontTx/>
              <a:buNone/>
              <a:defRPr/>
            </a:pPr>
            <a:r>
              <a:rPr lang="en-US" sz="2400" b="1" dirty="0"/>
              <a:t>Reasons why many do not get immunized</a:t>
            </a:r>
          </a:p>
          <a:p>
            <a:pPr marL="803275" lvl="4" indent="-342900" eaLnBrk="1" hangingPunct="1">
              <a:lnSpc>
                <a:spcPct val="90000"/>
              </a:lnSpc>
              <a:spcAft>
                <a:spcPct val="25000"/>
              </a:spcAft>
              <a:buFont typeface="Arial" panose="020B0604020202020204" pitchFamily="34" charset="0"/>
              <a:buChar char="•"/>
              <a:defRPr/>
            </a:pPr>
            <a:r>
              <a:rPr lang="en-US" sz="2400" dirty="0"/>
              <a:t>“I’ve never gotten the flu, so I don’t need the vaccine”</a:t>
            </a:r>
          </a:p>
          <a:p>
            <a:pPr marL="803275" lvl="4" indent="-342900" eaLnBrk="1" hangingPunct="1">
              <a:lnSpc>
                <a:spcPct val="90000"/>
              </a:lnSpc>
              <a:spcAft>
                <a:spcPct val="25000"/>
              </a:spcAft>
              <a:buFont typeface="Arial" panose="020B0604020202020204" pitchFamily="34" charset="0"/>
              <a:buChar char="•"/>
              <a:defRPr/>
            </a:pPr>
            <a:r>
              <a:rPr lang="en-US" sz="2400" dirty="0"/>
              <a:t>“I got the shot last year”</a:t>
            </a:r>
          </a:p>
          <a:p>
            <a:pPr marL="803275" lvl="4" indent="-342900" eaLnBrk="1" hangingPunct="1">
              <a:lnSpc>
                <a:spcPct val="90000"/>
              </a:lnSpc>
              <a:spcAft>
                <a:spcPct val="25000"/>
              </a:spcAft>
              <a:buFont typeface="Arial" panose="020B0604020202020204" pitchFamily="34" charset="0"/>
              <a:buChar char="•"/>
              <a:defRPr/>
            </a:pPr>
            <a:r>
              <a:rPr lang="en-US" sz="2400" dirty="0"/>
              <a:t>“I hate needles”</a:t>
            </a:r>
            <a:endParaRPr lang="en-US" sz="2400" dirty="0">
              <a:latin typeface="+mj-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3"/>
          <p:cNvSpPr>
            <a:spLocks noGrp="1" noChangeArrowheads="1"/>
          </p:cNvSpPr>
          <p:nvPr>
            <p:ph type="body" idx="1"/>
          </p:nvPr>
        </p:nvSpPr>
        <p:spPr>
          <a:xfrm>
            <a:off x="609600" y="1828800"/>
            <a:ext cx="8229600" cy="3981450"/>
          </a:xfrm>
        </p:spPr>
        <p:txBody>
          <a:bodyPr>
            <a:normAutofit fontScale="92500"/>
          </a:bodyPr>
          <a:lstStyle/>
          <a:p>
            <a:pPr marL="82296" indent="0">
              <a:buFontTx/>
              <a:buNone/>
              <a:defRPr/>
            </a:pPr>
            <a:r>
              <a:rPr lang="en-US" sz="2600" dirty="0">
                <a:cs typeface="Arial" panose="020B0604020202020204" pitchFamily="34" charset="0"/>
              </a:rPr>
              <a:t>”A  study published in the Journal of the American Medical Association finds that getting the influenza vaccine lowers a person’s odds of a having heart attack, stroke, heart failure, or other major cardiac event—including death—by about a third over the following year.”</a:t>
            </a:r>
          </a:p>
          <a:p>
            <a:pPr marL="0" indent="0">
              <a:buFontTx/>
              <a:buNone/>
              <a:defRPr/>
            </a:pPr>
            <a:endParaRPr lang="en-US" sz="2600" dirty="0">
              <a:cs typeface="Arial" panose="020B0604020202020204" pitchFamily="34" charset="0"/>
            </a:endParaRPr>
          </a:p>
          <a:p>
            <a:pPr marL="0" indent="0">
              <a:buFontTx/>
              <a:buNone/>
              <a:defRPr/>
            </a:pPr>
            <a:r>
              <a:rPr lang="en-US" sz="2600" dirty="0">
                <a:cs typeface="Arial" panose="020B0604020202020204" pitchFamily="34" charset="0"/>
              </a:rPr>
              <a:t> “…can help protect against premature labor and delivery”</a:t>
            </a:r>
          </a:p>
          <a:p>
            <a:pPr>
              <a:defRPr/>
            </a:pPr>
            <a:endParaRPr lang="en-US" dirty="0"/>
          </a:p>
          <a:p>
            <a:pPr marL="82296" indent="0">
              <a:buFontTx/>
              <a:buNone/>
              <a:defRPr/>
            </a:pPr>
            <a:r>
              <a:rPr lang="en-US" sz="825" dirty="0">
                <a:cs typeface="Arial" panose="020B0604020202020204" pitchFamily="34" charset="0"/>
              </a:rPr>
              <a:t>http://www.health.harvard.edu/blog/flu-shot-linked-to-lower-heart-attack-stroke-risk-201310236795</a:t>
            </a:r>
          </a:p>
          <a:p>
            <a:pPr marL="82296" indent="0">
              <a:buFontTx/>
              <a:buNone/>
              <a:defRPr/>
            </a:pPr>
            <a:r>
              <a:rPr lang="en-US" sz="825" dirty="0">
                <a:cs typeface="Arial" panose="020B0604020202020204" pitchFamily="34" charset="0"/>
              </a:rPr>
              <a:t>http://www.mayoclinic.org/diseases-conditions/heart-disease/in-depth/flu-shots/art-20044238</a:t>
            </a:r>
          </a:p>
          <a:p>
            <a:pPr marL="82296" indent="0">
              <a:buFontTx/>
              <a:buNone/>
              <a:defRPr/>
            </a:pPr>
            <a:r>
              <a:rPr lang="en-US" sz="825" dirty="0">
                <a:cs typeface="Arial" panose="020B0604020202020204" pitchFamily="34" charset="0"/>
              </a:rPr>
              <a:t>http://www.cdc.gov/flu/pdf/partners/flu-pregnancy-infographic.pdf</a:t>
            </a:r>
          </a:p>
          <a:p>
            <a:pPr marL="433388" lvl="1" indent="-342900">
              <a:buClr>
                <a:schemeClr val="tx2"/>
              </a:buClr>
              <a:buFontTx/>
              <a:buNone/>
              <a:defRPr/>
            </a:pPr>
            <a:endParaRPr lang="en-US" sz="2775" dirty="0"/>
          </a:p>
        </p:txBody>
      </p:sp>
      <p:sp>
        <p:nvSpPr>
          <p:cNvPr id="20483" name="Rectangle 8"/>
          <p:cNvSpPr>
            <a:spLocks noGrp="1" noChangeArrowheads="1"/>
          </p:cNvSpPr>
          <p:nvPr>
            <p:ph type="title"/>
          </p:nvPr>
        </p:nvSpPr>
        <p:spPr/>
        <p:txBody>
          <a:bodyPr/>
          <a:lstStyle/>
          <a:p>
            <a:pPr eaLnBrk="1" hangingPunct="1"/>
            <a:r>
              <a:rPr lang="en-US"/>
              <a:t>Did you know?</a:t>
            </a:r>
          </a:p>
        </p:txBody>
      </p:sp>
      <p:pic>
        <p:nvPicPr>
          <p:cNvPr id="20484" name="Picture 10" descr="rosie_the_riveter_LowRe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0" y="5314950"/>
            <a:ext cx="711200" cy="990600"/>
          </a:xfrm>
          <a:prstGeom prst="rect">
            <a:avLst/>
          </a:prstGeom>
          <a:noFill/>
          <a:ln w="38100" cmpd="dbl">
            <a:solidFill>
              <a:srgbClr val="1A3468"/>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C41123CA767914C9443A6FE99CCFA43" ma:contentTypeVersion="19" ma:contentTypeDescription="Create a new document." ma:contentTypeScope="" ma:versionID="ead548fca4713ad531da0cde171eb421">
  <xsd:schema xmlns:xsd="http://www.w3.org/2001/XMLSchema" xmlns:xs="http://www.w3.org/2001/XMLSchema" xmlns:p="http://schemas.microsoft.com/office/2006/metadata/properties" xmlns:ns1="http://schemas.microsoft.com/sharepoint/v3" xmlns:ns2="59da1016-2a1b-4f8a-9768-d7a4932f6f16" xmlns:ns3="92469499-0f45-4f13-9821-2ebc58dd92f2" targetNamespace="http://schemas.microsoft.com/office/2006/metadata/properties" ma:root="true" ma:fieldsID="a53c4e81eb12d5136ff5c51c36be9961" ns1:_="" ns2:_="" ns3:_="">
    <xsd:import namespace="http://schemas.microsoft.com/sharepoint/v3"/>
    <xsd:import namespace="59da1016-2a1b-4f8a-9768-d7a4932f6f16"/>
    <xsd:import namespace="92469499-0f45-4f13-9821-2ebc58dd92f2"/>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PublishingStartDate" minOccurs="0"/>
                <xsd:element ref="ns1:PublishingExpirationDate" minOccurs="0"/>
                <xsd:element ref="ns1:URL" minOccurs="0"/>
                <xsd:element ref="ns2:SharedWithUsers" minOccurs="0"/>
                <xsd:element ref="ns3: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0"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11"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element name="URL" ma:index="12" nillable="true" ma:displayName="URL" ma:format="Hyperlink"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4" nillable="true" ma:displayName="IA Category" ma:format="Dropdown"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5" nillable="true" ma:displayName="IA Topic" ma:format="Dropdown"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6" nillable="true" ma:displayName="IA Subtopic" ma:format="Dropdown"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7" nillable="true" ma:displayName="Document Expiration Date" ma:format="DateOnly" ma:internalName="DocumentExpirationDate" ma:readOnly="false">
      <xsd:simpleType>
        <xsd:restriction base="dms:DateTime"/>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2469499-0f45-4f13-9821-2ebc58dd92f2" elementFormDefault="qualified">
    <xsd:import namespace="http://schemas.microsoft.com/office/2006/documentManagement/types"/>
    <xsd:import namespace="http://schemas.microsoft.com/office/infopath/2007/PartnerControls"/>
    <xsd:element name="Meta_x0020_Description" ma:index="8" nillable="true" ma:displayName="Meta Description" ma:internalName="Meta_x0020_Description" ma:readOnly="false">
      <xsd:simpleType>
        <xsd:restriction base="dms:Text"/>
      </xsd:simpleType>
    </xsd:element>
    <xsd:element name="Meta_x0020_Keywords" ma:index="9" nillable="true" ma:displayName="Meta Keywords" ma:internalName="Meta_x0020_Keywords" ma:readOnly="false">
      <xsd:simpleType>
        <xsd:restriction base="dms:Text"/>
      </xsd:simpleType>
    </xsd:element>
    <xsd:element name="Category" ma:index="18" nillable="true" ma:displayName="Category" ma:format="Dropdown" ma:internalName="Category">
      <xsd:simpleType>
        <xsd:restriction base="dms:Choice">
          <xsd:enumeration value="Native"/>
          <xsd:enumeration value="OfficeHours"/>
          <xsd:enumeration value="Trainingvideos"/>
          <xsd:enumeration value="TR-Material"/>
          <xsd:enumeration value="Native Web"/>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URL xmlns="http://schemas.microsoft.com/sharepoint/v3">
      <Url>https://www.oregon.gov/oha/PH/PREVENTIONWELLNESS/VACCINESIMMUNIZATION/IMMUNIZATIONPROVIDERRESOURCES/Documents/HCWstaff.pptx</Url>
      <Description>Sample Presentation- Flu Prevention for LTCF Staff</Description>
    </URL>
    <PublishingExpirationDate xmlns="http://schemas.microsoft.com/sharepoint/v3" xsi:nil="true"/>
    <PublishingStartDate xmlns="http://schemas.microsoft.com/sharepoint/v3" xsi:nil="true"/>
    <IACategory xmlns="59da1016-2a1b-4f8a-9768-d7a4932f6f16">Public Health</IACategory>
    <IASubtopic xmlns="59da1016-2a1b-4f8a-9768-d7a4932f6f16" xsi:nil="true"/>
    <DocumentExpirationDate xmlns="59da1016-2a1b-4f8a-9768-d7a4932f6f16">2020-09-30T07:00:00+00:00</DocumentExpirationDate>
    <Meta_x0020_Description xmlns="92469499-0f45-4f13-9821-2ebc58dd92f2" xsi:nil="true"/>
    <IATopic xmlns="59da1016-2a1b-4f8a-9768-d7a4932f6f16">Public Health - Prevention</IATopic>
    <Meta_x0020_Keywords xmlns="92469499-0f45-4f13-9821-2ebc58dd92f2" xsi:nil="true"/>
    <Category xmlns="92469499-0f45-4f13-9821-2ebc58dd92f2" xsi:nil="true"/>
  </documentManagement>
</p:properties>
</file>

<file path=customXml/itemProps1.xml><?xml version="1.0" encoding="utf-8"?>
<ds:datastoreItem xmlns:ds="http://schemas.openxmlformats.org/officeDocument/2006/customXml" ds:itemID="{8276E1A5-4C52-4A40-A2A2-392427EBC67E}"/>
</file>

<file path=customXml/itemProps2.xml><?xml version="1.0" encoding="utf-8"?>
<ds:datastoreItem xmlns:ds="http://schemas.openxmlformats.org/officeDocument/2006/customXml" ds:itemID="{9F2F1DD3-5842-4E0B-B05C-D4347DF8DFCE}"/>
</file>

<file path=customXml/itemProps3.xml><?xml version="1.0" encoding="utf-8"?>
<ds:datastoreItem xmlns:ds="http://schemas.openxmlformats.org/officeDocument/2006/customXml" ds:itemID="{05F35A6F-6D9A-4821-86BB-8F06A65CAE28}"/>
</file>

<file path=docProps/app.xml><?xml version="1.0" encoding="utf-8"?>
<Properties xmlns="http://schemas.openxmlformats.org/officeDocument/2006/extended-properties" xmlns:vt="http://schemas.openxmlformats.org/officeDocument/2006/docPropsVTypes">
  <Template/>
  <TotalTime>3094</TotalTime>
  <Words>1991</Words>
  <Application>Microsoft Office PowerPoint</Application>
  <PresentationFormat>On-screen Show (4:3)</PresentationFormat>
  <Paragraphs>191</Paragraphs>
  <Slides>12</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Batang</vt:lpstr>
      <vt:lpstr>Adobe Garamond Pro</vt:lpstr>
      <vt:lpstr>Arial</vt:lpstr>
      <vt:lpstr>Arial Black</vt:lpstr>
      <vt:lpstr>Calibri</vt:lpstr>
      <vt:lpstr>Times</vt:lpstr>
      <vt:lpstr>Times New Roman</vt:lpstr>
      <vt:lpstr>Wingdings</vt:lpstr>
      <vt:lpstr>Custom Design</vt:lpstr>
      <vt:lpstr>Preventing influenza [Insert long-term care facility name here]</vt:lpstr>
      <vt:lpstr>Have you heard?</vt:lpstr>
      <vt:lpstr>Have you heard?  2016-2017 Flu Season:</vt:lpstr>
      <vt:lpstr>Have you heard?</vt:lpstr>
      <vt:lpstr>Have you heard?</vt:lpstr>
      <vt:lpstr>Signs and symptoms of flu</vt:lpstr>
      <vt:lpstr>Flu prevention</vt:lpstr>
      <vt:lpstr>Misconceptions</vt:lpstr>
      <vt:lpstr>Did you know?</vt:lpstr>
      <vt:lpstr>Have you heard?</vt:lpstr>
      <vt:lpstr> What I can do to prevent the flu? </vt:lpstr>
      <vt:lpstr> Did you know?</vt:lpstr>
    </vt:vector>
  </TitlesOfParts>
  <Company>Joe's World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Presentation- Flu Prevention for LTCF Staff</dc:title>
  <dc:creator>Joe B</dc:creator>
  <cp:lastModifiedBy>Timmons Amanda J</cp:lastModifiedBy>
  <cp:revision>41</cp:revision>
  <dcterms:created xsi:type="dcterms:W3CDTF">2010-08-23T12:44:57Z</dcterms:created>
  <dcterms:modified xsi:type="dcterms:W3CDTF">2018-05-18T20:06:54Z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0x010100EC41123CA767914C9443A6FE99CCFA43</vt:lpwstr>
  </property>
  <property fmtid="{D5CDD505-2E9C-101B-9397-08002B2CF9AE}" pid="3" name="WorkflowChangePath">
    <vt:lpwstr>d0e49b57-423a-4757-ade6-ad5654d5ddef,2;d0e49b57-423a-4757-ade6-ad5654d5ddef,6;d0e49b57-423a-4757-ade6-ad5654d5ddef,8;d0e49b57-423a-4757-ade6-ad5654d5ddef,11;a1a06532-17b2-4e5a-bf82-92884fbe4986,13;a1a06532-17b2-4e5a-bf82-92884fbe4986,15;</vt:lpwstr>
  </property>
  <property fmtid="{D5CDD505-2E9C-101B-9397-08002B2CF9AE}" pid="4" name="Order">
    <vt:r8>5300</vt:r8>
  </property>
</Properties>
</file>