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5"/>
  </p:notesMasterIdLst>
  <p:handoutMasterIdLst>
    <p:handoutMasterId r:id="rId126"/>
  </p:handoutMasterIdLst>
  <p:sldIdLst>
    <p:sldId id="298" r:id="rId5"/>
    <p:sldId id="302" r:id="rId6"/>
    <p:sldId id="300" r:id="rId7"/>
    <p:sldId id="299" r:id="rId8"/>
    <p:sldId id="323" r:id="rId9"/>
    <p:sldId id="324" r:id="rId10"/>
    <p:sldId id="325" r:id="rId11"/>
    <p:sldId id="525" r:id="rId12"/>
    <p:sldId id="337" r:id="rId13"/>
    <p:sldId id="346" r:id="rId14"/>
    <p:sldId id="400" r:id="rId15"/>
    <p:sldId id="401" r:id="rId16"/>
    <p:sldId id="402" r:id="rId17"/>
    <p:sldId id="339" r:id="rId18"/>
    <p:sldId id="340" r:id="rId19"/>
    <p:sldId id="351" r:id="rId20"/>
    <p:sldId id="347" r:id="rId21"/>
    <p:sldId id="348" r:id="rId22"/>
    <p:sldId id="349" r:id="rId23"/>
    <p:sldId id="476" r:id="rId24"/>
    <p:sldId id="477" r:id="rId25"/>
    <p:sldId id="352" r:id="rId26"/>
    <p:sldId id="353" r:id="rId27"/>
    <p:sldId id="354" r:id="rId28"/>
    <p:sldId id="355" r:id="rId29"/>
    <p:sldId id="356" r:id="rId30"/>
    <p:sldId id="359" r:id="rId31"/>
    <p:sldId id="362" r:id="rId32"/>
    <p:sldId id="360" r:id="rId33"/>
    <p:sldId id="363" r:id="rId34"/>
    <p:sldId id="361" r:id="rId35"/>
    <p:sldId id="296" r:id="rId36"/>
    <p:sldId id="365" r:id="rId37"/>
    <p:sldId id="369" r:id="rId38"/>
    <p:sldId id="374" r:id="rId39"/>
    <p:sldId id="366" r:id="rId40"/>
    <p:sldId id="370" r:id="rId41"/>
    <p:sldId id="372" r:id="rId42"/>
    <p:sldId id="367" r:id="rId43"/>
    <p:sldId id="364" r:id="rId44"/>
    <p:sldId id="368" r:id="rId45"/>
    <p:sldId id="373" r:id="rId46"/>
    <p:sldId id="342" r:id="rId47"/>
    <p:sldId id="446" r:id="rId48"/>
    <p:sldId id="451" r:id="rId49"/>
    <p:sldId id="447" r:id="rId50"/>
    <p:sldId id="376" r:id="rId51"/>
    <p:sldId id="448" r:id="rId52"/>
    <p:sldId id="378" r:id="rId53"/>
    <p:sldId id="306" r:id="rId54"/>
    <p:sldId id="379" r:id="rId55"/>
    <p:sldId id="380" r:id="rId56"/>
    <p:sldId id="381" r:id="rId57"/>
    <p:sldId id="382" r:id="rId58"/>
    <p:sldId id="391" r:id="rId59"/>
    <p:sldId id="392" r:id="rId60"/>
    <p:sldId id="303" r:id="rId61"/>
    <p:sldId id="394" r:id="rId62"/>
    <p:sldId id="395" r:id="rId63"/>
    <p:sldId id="397" r:id="rId64"/>
    <p:sldId id="393" r:id="rId65"/>
    <p:sldId id="449" r:id="rId66"/>
    <p:sldId id="450" r:id="rId67"/>
    <p:sldId id="341" r:id="rId68"/>
    <p:sldId id="384" r:id="rId69"/>
    <p:sldId id="385" r:id="rId70"/>
    <p:sldId id="386" r:id="rId71"/>
    <p:sldId id="387" r:id="rId72"/>
    <p:sldId id="398" r:id="rId73"/>
    <p:sldId id="399" r:id="rId74"/>
    <p:sldId id="389" r:id="rId75"/>
    <p:sldId id="388" r:id="rId76"/>
    <p:sldId id="403" r:id="rId77"/>
    <p:sldId id="404" r:id="rId78"/>
    <p:sldId id="494" r:id="rId79"/>
    <p:sldId id="478" r:id="rId80"/>
    <p:sldId id="485" r:id="rId81"/>
    <p:sldId id="479" r:id="rId82"/>
    <p:sldId id="486" r:id="rId83"/>
    <p:sldId id="480" r:id="rId84"/>
    <p:sldId id="482" r:id="rId85"/>
    <p:sldId id="488" r:id="rId86"/>
    <p:sldId id="483" r:id="rId87"/>
    <p:sldId id="489" r:id="rId88"/>
    <p:sldId id="481" r:id="rId89"/>
    <p:sldId id="487" r:id="rId90"/>
    <p:sldId id="490" r:id="rId91"/>
    <p:sldId id="491" r:id="rId92"/>
    <p:sldId id="452" r:id="rId93"/>
    <p:sldId id="521" r:id="rId94"/>
    <p:sldId id="459" r:id="rId95"/>
    <p:sldId id="461" r:id="rId96"/>
    <p:sldId id="462" r:id="rId97"/>
    <p:sldId id="463" r:id="rId98"/>
    <p:sldId id="464" r:id="rId99"/>
    <p:sldId id="465" r:id="rId100"/>
    <p:sldId id="466" r:id="rId101"/>
    <p:sldId id="467" r:id="rId102"/>
    <p:sldId id="468" r:id="rId103"/>
    <p:sldId id="470" r:id="rId104"/>
    <p:sldId id="469" r:id="rId105"/>
    <p:sldId id="495" r:id="rId106"/>
    <p:sldId id="493" r:id="rId107"/>
    <p:sldId id="522" r:id="rId108"/>
    <p:sldId id="456" r:id="rId109"/>
    <p:sldId id="472" r:id="rId110"/>
    <p:sldId id="473" r:id="rId111"/>
    <p:sldId id="453" r:id="rId112"/>
    <p:sldId id="474" r:id="rId113"/>
    <p:sldId id="523" r:id="rId114"/>
    <p:sldId id="506" r:id="rId115"/>
    <p:sldId id="507" r:id="rId116"/>
    <p:sldId id="511" r:id="rId117"/>
    <p:sldId id="517" r:id="rId118"/>
    <p:sldId id="513" r:id="rId119"/>
    <p:sldId id="516" r:id="rId120"/>
    <p:sldId id="515" r:id="rId121"/>
    <p:sldId id="518" r:id="rId122"/>
    <p:sldId id="492" r:id="rId123"/>
    <p:sldId id="305"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E50C57-B283-E72E-86A1-C615BB606821}" name="Brower Corinna E" initials="BCE" userId="S::Corinna.e.Brower@oha.oregon.gov::434dfcf1-729d-4c84-9e83-7a07eca78f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Falkenberg Keith" initials="FK" lastIdx="1" clrIdx="6">
    <p:extLst>
      <p:ext uri="{19B8F6BF-5375-455C-9EA6-DF929625EA0E}">
        <p15:presenceInfo xmlns:p15="http://schemas.microsoft.com/office/powerpoint/2012/main" userId="S::keith.falkenberg@dhsoha.state.or.us::7a015d19-eafb-4237-a7b7-34dbed97ea20" providerId="AD"/>
      </p:ext>
    </p:extLst>
  </p:cmAuthor>
  <p:cmAuthor id="1" name="Kinshella Matthew" initials="KM" lastIdx="28" clrIdx="0">
    <p:extLst>
      <p:ext uri="{19B8F6BF-5375-455C-9EA6-DF929625EA0E}">
        <p15:presenceInfo xmlns:p15="http://schemas.microsoft.com/office/powerpoint/2012/main" userId="S::Matthew.Kinshella@dhsoha.state.or.us::8ec553a3-1064-4581-8dcd-bdb96824a01f" providerId="AD"/>
      </p:ext>
    </p:extLst>
  </p:cmAuthor>
  <p:cmAuthor id="8" name="Kimberly Osmani" initials="KO" lastIdx="1" clrIdx="7">
    <p:extLst>
      <p:ext uri="{19B8F6BF-5375-455C-9EA6-DF929625EA0E}">
        <p15:presenceInfo xmlns:p15="http://schemas.microsoft.com/office/powerpoint/2012/main" userId="S-1-5-21-1275210071-879983540-725345543-1267837" providerId="AD"/>
      </p:ext>
    </p:extLst>
  </p:cmAuthor>
  <p:cmAuthor id="2" name="Sinatra Christy" initials="SC" lastIdx="2" clrIdx="1">
    <p:extLst>
      <p:ext uri="{19B8F6BF-5375-455C-9EA6-DF929625EA0E}">
        <p15:presenceInfo xmlns:p15="http://schemas.microsoft.com/office/powerpoint/2012/main" userId="S::christy.sinatra@dhsoha.state.or.us::156a6d14-3225-44be-be35-537431eb7aa1" providerId="AD"/>
      </p:ext>
    </p:extLst>
  </p:cmAuthor>
  <p:cmAuthor id="9" name="Hassan Enayati" initials="HE" lastIdx="2" clrIdx="8">
    <p:extLst>
      <p:ext uri="{19B8F6BF-5375-455C-9EA6-DF929625EA0E}">
        <p15:presenceInfo xmlns:p15="http://schemas.microsoft.com/office/powerpoint/2012/main" userId="S-1-5-21-1275210071-879983540-725345543-890214" providerId="AD"/>
      </p:ext>
    </p:extLst>
  </p:cmAuthor>
  <p:cmAuthor id="3" name="Morawski Lisa" initials="ML" lastIdx="5" clrIdx="2">
    <p:extLst>
      <p:ext uri="{19B8F6BF-5375-455C-9EA6-DF929625EA0E}">
        <p15:presenceInfo xmlns:p15="http://schemas.microsoft.com/office/powerpoint/2012/main" userId="S::Lisa.Morawski@dhsoha.state.or.us::1305285e-821c-4fbc-b384-f4cf7153acec" providerId="AD"/>
      </p:ext>
    </p:extLst>
  </p:cmAuthor>
  <p:cmAuthor id="10" name="Lydia Mitchell Dempsey" initials="LMD" lastIdx="55" clrIdx="9">
    <p:extLst>
      <p:ext uri="{19B8F6BF-5375-455C-9EA6-DF929625EA0E}">
        <p15:presenceInfo xmlns:p15="http://schemas.microsoft.com/office/powerpoint/2012/main" userId="S-1-5-21-1275210071-879983540-725345543-1611473" providerId="AD"/>
      </p:ext>
    </p:extLst>
  </p:cmAuthor>
  <p:cmAuthor id="4" name="Sunderland Jake" initials="SJ" lastIdx="1" clrIdx="3">
    <p:extLst>
      <p:ext uri="{19B8F6BF-5375-455C-9EA6-DF929625EA0E}">
        <p15:presenceInfo xmlns:p15="http://schemas.microsoft.com/office/powerpoint/2012/main" userId="S::jake.sunderland@dhsoha.state.or.us::68902716-0584-45b8-95ee-525aebfe2eb4" providerId="AD"/>
      </p:ext>
    </p:extLst>
  </p:cmAuthor>
  <p:cmAuthor id="5" name="Wendt Liesl M" initials="WM" lastIdx="7" clrIdx="4">
    <p:extLst>
      <p:ext uri="{19B8F6BF-5375-455C-9EA6-DF929625EA0E}">
        <p15:presenceInfo xmlns:p15="http://schemas.microsoft.com/office/powerpoint/2012/main" userId="S::liesl.m.wendt@dhsoha.state.or.us::5fae414c-20b6-4908-b492-525940acba79" providerId="AD"/>
      </p:ext>
    </p:extLst>
  </p:cmAuthor>
  <p:cmAuthor id="6" name="Jordan Dion  C" initials="JC" lastIdx="2" clrIdx="5">
    <p:extLst>
      <p:ext uri="{19B8F6BF-5375-455C-9EA6-DF929625EA0E}">
        <p15:presenceInfo xmlns:p15="http://schemas.microsoft.com/office/powerpoint/2012/main" userId="S::dion.c.jordan@dhsoha.state.or.us::92a47379-37b9-4093-be2f-adea26f43f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064276"/>
    <a:srgbClr val="E5F3FF"/>
    <a:srgbClr val="F2F4F2"/>
    <a:srgbClr val="DAE0D8"/>
    <a:srgbClr val="3264C8"/>
    <a:srgbClr val="142850"/>
    <a:srgbClr val="D6E7CB"/>
    <a:srgbClr val="E8DDCA"/>
    <a:srgbClr val="EC5A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31F7D8-C429-40C9-B6CE-5BB609A29077}" v="232" dt="2025-09-04T21:27:57.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22" autoAdjust="0"/>
    <p:restoredTop sz="57794" autoAdjust="0"/>
  </p:normalViewPr>
  <p:slideViewPr>
    <p:cSldViewPr snapToGrid="0">
      <p:cViewPr varScale="1">
        <p:scale>
          <a:sx n="43" d="100"/>
          <a:sy n="43" d="100"/>
        </p:scale>
        <p:origin x="1364" y="48"/>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109" d="100"/>
          <a:sy n="109" d="100"/>
        </p:scale>
        <p:origin x="3232" y="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59BF8F-F4C2-46E3-8F04-AB42A49B4B37}" type="doc">
      <dgm:prSet loTypeId="urn:microsoft.com/office/officeart/2005/8/layout/cycle8" loCatId="cycle" qsTypeId="urn:microsoft.com/office/officeart/2005/8/quickstyle/simple3" qsCatId="simple" csTypeId="urn:microsoft.com/office/officeart/2005/8/colors/accent6_2" csCatId="accent6" phldr="1"/>
      <dgm:spPr/>
    </dgm:pt>
    <dgm:pt modelId="{6C72417F-2B67-42B2-BCD8-53FD7479880C}">
      <dgm:prSet phldrT="[Text]" custT="1"/>
      <dgm:spPr/>
      <dgm:t>
        <a:bodyPr/>
        <a:lstStyle/>
        <a:p>
          <a:pPr algn="r"/>
          <a:r>
            <a:rPr lang="en-US" sz="2600"/>
            <a:t>Reduces swelling</a:t>
          </a:r>
          <a:endParaRPr lang="en-US" sz="2600" dirty="0"/>
        </a:p>
      </dgm:t>
    </dgm:pt>
    <dgm:pt modelId="{81EE73D8-B423-40EB-A3AA-7400BC46F08F}" type="parTrans" cxnId="{A2F5EDEB-3565-42AF-8E24-F82BCF3A2447}">
      <dgm:prSet/>
      <dgm:spPr/>
      <dgm:t>
        <a:bodyPr/>
        <a:lstStyle/>
        <a:p>
          <a:endParaRPr lang="en-US"/>
        </a:p>
      </dgm:t>
    </dgm:pt>
    <dgm:pt modelId="{BB30B669-EA28-412D-8D10-CF80D8ED76EE}" type="sibTrans" cxnId="{A2F5EDEB-3565-42AF-8E24-F82BCF3A2447}">
      <dgm:prSet/>
      <dgm:spPr/>
      <dgm:t>
        <a:bodyPr/>
        <a:lstStyle/>
        <a:p>
          <a:endParaRPr lang="en-US"/>
        </a:p>
      </dgm:t>
    </dgm:pt>
    <dgm:pt modelId="{B1348FA0-B2BB-42CA-8AFD-C20C60E519EB}">
      <dgm:prSet phldrT="[Text]" custT="1"/>
      <dgm:spPr/>
      <dgm:t>
        <a:bodyPr/>
        <a:lstStyle/>
        <a:p>
          <a:r>
            <a:rPr lang="en-US" sz="2600"/>
            <a:t>Opens lower airways</a:t>
          </a:r>
          <a:endParaRPr lang="en-US" sz="2600" dirty="0"/>
        </a:p>
      </dgm:t>
    </dgm:pt>
    <dgm:pt modelId="{AB9E9200-A337-4DD2-8460-22B08F5D35B2}" type="parTrans" cxnId="{4532C3BD-BF19-4625-8309-87B486273698}">
      <dgm:prSet/>
      <dgm:spPr/>
      <dgm:t>
        <a:bodyPr/>
        <a:lstStyle/>
        <a:p>
          <a:endParaRPr lang="en-US"/>
        </a:p>
      </dgm:t>
    </dgm:pt>
    <dgm:pt modelId="{0BF7EF29-ADF2-4404-98C5-34318E436453}" type="sibTrans" cxnId="{4532C3BD-BF19-4625-8309-87B486273698}">
      <dgm:prSet/>
      <dgm:spPr/>
      <dgm:t>
        <a:bodyPr/>
        <a:lstStyle/>
        <a:p>
          <a:endParaRPr lang="en-US"/>
        </a:p>
      </dgm:t>
    </dgm:pt>
    <dgm:pt modelId="{E44BA656-F6DB-4AC8-86F6-1207B9AAD8BD}">
      <dgm:prSet phldrT="[Text]" custT="1"/>
      <dgm:spPr/>
      <dgm:t>
        <a:bodyPr/>
        <a:lstStyle/>
        <a:p>
          <a:pPr algn="l"/>
          <a:r>
            <a:rPr lang="en-US" sz="2550" dirty="0"/>
            <a:t>Constricts blood vessels</a:t>
          </a:r>
        </a:p>
      </dgm:t>
    </dgm:pt>
    <dgm:pt modelId="{63DA1796-F4A2-456E-9963-0C0891AB0A3D}" type="parTrans" cxnId="{E8F3FC02-5D27-4054-A01E-F72C78CC257F}">
      <dgm:prSet/>
      <dgm:spPr/>
      <dgm:t>
        <a:bodyPr/>
        <a:lstStyle/>
        <a:p>
          <a:endParaRPr lang="en-US"/>
        </a:p>
      </dgm:t>
    </dgm:pt>
    <dgm:pt modelId="{F594B58C-720A-4F38-BE5A-DE4C9FA18B20}" type="sibTrans" cxnId="{E8F3FC02-5D27-4054-A01E-F72C78CC257F}">
      <dgm:prSet/>
      <dgm:spPr/>
      <dgm:t>
        <a:bodyPr/>
        <a:lstStyle/>
        <a:p>
          <a:endParaRPr lang="en-US"/>
        </a:p>
      </dgm:t>
    </dgm:pt>
    <dgm:pt modelId="{ACFFE6DA-93D7-426A-8FA9-24B7B0F8BAEB}" type="pres">
      <dgm:prSet presAssocID="{1259BF8F-F4C2-46E3-8F04-AB42A49B4B37}" presName="compositeShape" presStyleCnt="0">
        <dgm:presLayoutVars>
          <dgm:chMax val="7"/>
          <dgm:dir/>
          <dgm:resizeHandles val="exact"/>
        </dgm:presLayoutVars>
      </dgm:prSet>
      <dgm:spPr/>
    </dgm:pt>
    <dgm:pt modelId="{513C4956-7B9F-43EA-88B9-BE09145A2738}" type="pres">
      <dgm:prSet presAssocID="{1259BF8F-F4C2-46E3-8F04-AB42A49B4B37}" presName="wedge1" presStyleLbl="node1" presStyleIdx="0" presStyleCnt="3"/>
      <dgm:spPr/>
    </dgm:pt>
    <dgm:pt modelId="{B0993125-0AEA-4037-8C40-D6CCC9DF5E23}" type="pres">
      <dgm:prSet presAssocID="{1259BF8F-F4C2-46E3-8F04-AB42A49B4B37}" presName="dummy1a" presStyleCnt="0"/>
      <dgm:spPr/>
    </dgm:pt>
    <dgm:pt modelId="{8B531DA9-1C25-43F3-9F36-FA4825F52DA6}" type="pres">
      <dgm:prSet presAssocID="{1259BF8F-F4C2-46E3-8F04-AB42A49B4B37}" presName="dummy1b" presStyleCnt="0"/>
      <dgm:spPr/>
    </dgm:pt>
    <dgm:pt modelId="{D1FE1976-86C9-4D67-97A8-BA3F4E4392EF}" type="pres">
      <dgm:prSet presAssocID="{1259BF8F-F4C2-46E3-8F04-AB42A49B4B37}" presName="wedge1Tx" presStyleLbl="node1" presStyleIdx="0" presStyleCnt="3">
        <dgm:presLayoutVars>
          <dgm:chMax val="0"/>
          <dgm:chPref val="0"/>
          <dgm:bulletEnabled val="1"/>
        </dgm:presLayoutVars>
      </dgm:prSet>
      <dgm:spPr/>
    </dgm:pt>
    <dgm:pt modelId="{9E474726-E1FB-4572-BB9E-21A5B9163965}" type="pres">
      <dgm:prSet presAssocID="{1259BF8F-F4C2-46E3-8F04-AB42A49B4B37}" presName="wedge2" presStyleLbl="node1" presStyleIdx="1" presStyleCnt="3"/>
      <dgm:spPr/>
    </dgm:pt>
    <dgm:pt modelId="{4D1EF11B-C2BA-4F72-82CF-F90439564546}" type="pres">
      <dgm:prSet presAssocID="{1259BF8F-F4C2-46E3-8F04-AB42A49B4B37}" presName="dummy2a" presStyleCnt="0"/>
      <dgm:spPr/>
    </dgm:pt>
    <dgm:pt modelId="{8074D03A-5263-439A-AF6E-66EFFA616F79}" type="pres">
      <dgm:prSet presAssocID="{1259BF8F-F4C2-46E3-8F04-AB42A49B4B37}" presName="dummy2b" presStyleCnt="0"/>
      <dgm:spPr/>
    </dgm:pt>
    <dgm:pt modelId="{5D9312B0-E0CD-4976-98B2-B695B6BAD4CC}" type="pres">
      <dgm:prSet presAssocID="{1259BF8F-F4C2-46E3-8F04-AB42A49B4B37}" presName="wedge2Tx" presStyleLbl="node1" presStyleIdx="1" presStyleCnt="3">
        <dgm:presLayoutVars>
          <dgm:chMax val="0"/>
          <dgm:chPref val="0"/>
          <dgm:bulletEnabled val="1"/>
        </dgm:presLayoutVars>
      </dgm:prSet>
      <dgm:spPr/>
    </dgm:pt>
    <dgm:pt modelId="{C701F1D7-545F-4674-8069-B62FB36BA798}" type="pres">
      <dgm:prSet presAssocID="{1259BF8F-F4C2-46E3-8F04-AB42A49B4B37}" presName="wedge3" presStyleLbl="node1" presStyleIdx="2" presStyleCnt="3"/>
      <dgm:spPr/>
    </dgm:pt>
    <dgm:pt modelId="{A0BCE38E-59E4-4F07-BB79-B5063F183D6B}" type="pres">
      <dgm:prSet presAssocID="{1259BF8F-F4C2-46E3-8F04-AB42A49B4B37}" presName="dummy3a" presStyleCnt="0"/>
      <dgm:spPr/>
    </dgm:pt>
    <dgm:pt modelId="{B4DFB6D7-CEC2-49F5-B683-485C89909921}" type="pres">
      <dgm:prSet presAssocID="{1259BF8F-F4C2-46E3-8F04-AB42A49B4B37}" presName="dummy3b" presStyleCnt="0"/>
      <dgm:spPr/>
    </dgm:pt>
    <dgm:pt modelId="{927B5C42-CC3C-4B79-9414-86FE58F3E726}" type="pres">
      <dgm:prSet presAssocID="{1259BF8F-F4C2-46E3-8F04-AB42A49B4B37}" presName="wedge3Tx" presStyleLbl="node1" presStyleIdx="2" presStyleCnt="3">
        <dgm:presLayoutVars>
          <dgm:chMax val="0"/>
          <dgm:chPref val="0"/>
          <dgm:bulletEnabled val="1"/>
        </dgm:presLayoutVars>
      </dgm:prSet>
      <dgm:spPr/>
    </dgm:pt>
    <dgm:pt modelId="{3D272B7E-C192-490D-86DB-9DB166C371B0}" type="pres">
      <dgm:prSet presAssocID="{BB30B669-EA28-412D-8D10-CF80D8ED76EE}" presName="arrowWedge1" presStyleLbl="fgSibTrans2D1" presStyleIdx="0" presStyleCnt="3"/>
      <dgm:spPr/>
    </dgm:pt>
    <dgm:pt modelId="{B39BD640-2E06-428E-B76A-80658DC5B882}" type="pres">
      <dgm:prSet presAssocID="{0BF7EF29-ADF2-4404-98C5-34318E436453}" presName="arrowWedge2" presStyleLbl="fgSibTrans2D1" presStyleIdx="1" presStyleCnt="3"/>
      <dgm:spPr/>
    </dgm:pt>
    <dgm:pt modelId="{C76AA3A8-C378-496F-8279-BAF20BCF84CC}" type="pres">
      <dgm:prSet presAssocID="{F594B58C-720A-4F38-BE5A-DE4C9FA18B20}" presName="arrowWedge3" presStyleLbl="fgSibTrans2D1" presStyleIdx="2" presStyleCnt="3"/>
      <dgm:spPr/>
    </dgm:pt>
  </dgm:ptLst>
  <dgm:cxnLst>
    <dgm:cxn modelId="{E8F3FC02-5D27-4054-A01E-F72C78CC257F}" srcId="{1259BF8F-F4C2-46E3-8F04-AB42A49B4B37}" destId="{E44BA656-F6DB-4AC8-86F6-1207B9AAD8BD}" srcOrd="2" destOrd="0" parTransId="{63DA1796-F4A2-456E-9963-0C0891AB0A3D}" sibTransId="{F594B58C-720A-4F38-BE5A-DE4C9FA18B20}"/>
    <dgm:cxn modelId="{DE011032-E60A-412C-B8B8-94C6D21ECEF8}" type="presOf" srcId="{B1348FA0-B2BB-42CA-8AFD-C20C60E519EB}" destId="{5D9312B0-E0CD-4976-98B2-B695B6BAD4CC}" srcOrd="1" destOrd="0" presId="urn:microsoft.com/office/officeart/2005/8/layout/cycle8"/>
    <dgm:cxn modelId="{2206303C-E7B7-42E7-BCA8-96EA9EDBA8A4}" type="presOf" srcId="{E44BA656-F6DB-4AC8-86F6-1207B9AAD8BD}" destId="{C701F1D7-545F-4674-8069-B62FB36BA798}" srcOrd="0" destOrd="0" presId="urn:microsoft.com/office/officeart/2005/8/layout/cycle8"/>
    <dgm:cxn modelId="{DD169F71-6405-4AC4-B4B4-7D3C429BE4DB}" type="presOf" srcId="{6C72417F-2B67-42B2-BCD8-53FD7479880C}" destId="{513C4956-7B9F-43EA-88B9-BE09145A2738}" srcOrd="0" destOrd="0" presId="urn:microsoft.com/office/officeart/2005/8/layout/cycle8"/>
    <dgm:cxn modelId="{8F19FC53-9000-4283-87B7-C5D79D6E76B9}" type="presOf" srcId="{E44BA656-F6DB-4AC8-86F6-1207B9AAD8BD}" destId="{927B5C42-CC3C-4B79-9414-86FE58F3E726}" srcOrd="1" destOrd="0" presId="urn:microsoft.com/office/officeart/2005/8/layout/cycle8"/>
    <dgm:cxn modelId="{E762577F-E64C-4517-B4BE-7AAE6BF69CFC}" type="presOf" srcId="{B1348FA0-B2BB-42CA-8AFD-C20C60E519EB}" destId="{9E474726-E1FB-4572-BB9E-21A5B9163965}" srcOrd="0" destOrd="0" presId="urn:microsoft.com/office/officeart/2005/8/layout/cycle8"/>
    <dgm:cxn modelId="{4532C3BD-BF19-4625-8309-87B486273698}" srcId="{1259BF8F-F4C2-46E3-8F04-AB42A49B4B37}" destId="{B1348FA0-B2BB-42CA-8AFD-C20C60E519EB}" srcOrd="1" destOrd="0" parTransId="{AB9E9200-A337-4DD2-8460-22B08F5D35B2}" sibTransId="{0BF7EF29-ADF2-4404-98C5-34318E436453}"/>
    <dgm:cxn modelId="{3EB9C3DE-4B6E-446D-A5DF-D28C22A6587D}" type="presOf" srcId="{1259BF8F-F4C2-46E3-8F04-AB42A49B4B37}" destId="{ACFFE6DA-93D7-426A-8FA9-24B7B0F8BAEB}" srcOrd="0" destOrd="0" presId="urn:microsoft.com/office/officeart/2005/8/layout/cycle8"/>
    <dgm:cxn modelId="{A2F5EDEB-3565-42AF-8E24-F82BCF3A2447}" srcId="{1259BF8F-F4C2-46E3-8F04-AB42A49B4B37}" destId="{6C72417F-2B67-42B2-BCD8-53FD7479880C}" srcOrd="0" destOrd="0" parTransId="{81EE73D8-B423-40EB-A3AA-7400BC46F08F}" sibTransId="{BB30B669-EA28-412D-8D10-CF80D8ED76EE}"/>
    <dgm:cxn modelId="{497CB4F9-CC1E-4600-876D-2C85F1A4A02D}" type="presOf" srcId="{6C72417F-2B67-42B2-BCD8-53FD7479880C}" destId="{D1FE1976-86C9-4D67-97A8-BA3F4E4392EF}" srcOrd="1" destOrd="0" presId="urn:microsoft.com/office/officeart/2005/8/layout/cycle8"/>
    <dgm:cxn modelId="{7CE58ED2-B9D1-4A0B-9909-7D5A93136807}" type="presParOf" srcId="{ACFFE6DA-93D7-426A-8FA9-24B7B0F8BAEB}" destId="{513C4956-7B9F-43EA-88B9-BE09145A2738}" srcOrd="0" destOrd="0" presId="urn:microsoft.com/office/officeart/2005/8/layout/cycle8"/>
    <dgm:cxn modelId="{4E89441A-B0C7-4906-8DB6-377DFB12807D}" type="presParOf" srcId="{ACFFE6DA-93D7-426A-8FA9-24B7B0F8BAEB}" destId="{B0993125-0AEA-4037-8C40-D6CCC9DF5E23}" srcOrd="1" destOrd="0" presId="urn:microsoft.com/office/officeart/2005/8/layout/cycle8"/>
    <dgm:cxn modelId="{07BAA67F-7825-443D-A985-0926E703D3DF}" type="presParOf" srcId="{ACFFE6DA-93D7-426A-8FA9-24B7B0F8BAEB}" destId="{8B531DA9-1C25-43F3-9F36-FA4825F52DA6}" srcOrd="2" destOrd="0" presId="urn:microsoft.com/office/officeart/2005/8/layout/cycle8"/>
    <dgm:cxn modelId="{BC1D0EBC-A1CF-49FA-9538-595197EF873C}" type="presParOf" srcId="{ACFFE6DA-93D7-426A-8FA9-24B7B0F8BAEB}" destId="{D1FE1976-86C9-4D67-97A8-BA3F4E4392EF}" srcOrd="3" destOrd="0" presId="urn:microsoft.com/office/officeart/2005/8/layout/cycle8"/>
    <dgm:cxn modelId="{6F9B269E-480B-4B84-9828-7D7D836DD19B}" type="presParOf" srcId="{ACFFE6DA-93D7-426A-8FA9-24B7B0F8BAEB}" destId="{9E474726-E1FB-4572-BB9E-21A5B9163965}" srcOrd="4" destOrd="0" presId="urn:microsoft.com/office/officeart/2005/8/layout/cycle8"/>
    <dgm:cxn modelId="{65DF9391-E111-4473-B60D-77C6195C388D}" type="presParOf" srcId="{ACFFE6DA-93D7-426A-8FA9-24B7B0F8BAEB}" destId="{4D1EF11B-C2BA-4F72-82CF-F90439564546}" srcOrd="5" destOrd="0" presId="urn:microsoft.com/office/officeart/2005/8/layout/cycle8"/>
    <dgm:cxn modelId="{182BB579-8DE7-42FB-BF12-C977E675607E}" type="presParOf" srcId="{ACFFE6DA-93D7-426A-8FA9-24B7B0F8BAEB}" destId="{8074D03A-5263-439A-AF6E-66EFFA616F79}" srcOrd="6" destOrd="0" presId="urn:microsoft.com/office/officeart/2005/8/layout/cycle8"/>
    <dgm:cxn modelId="{0EC96ACF-BCDB-4B17-8470-AFF8C574D2B7}" type="presParOf" srcId="{ACFFE6DA-93D7-426A-8FA9-24B7B0F8BAEB}" destId="{5D9312B0-E0CD-4976-98B2-B695B6BAD4CC}" srcOrd="7" destOrd="0" presId="urn:microsoft.com/office/officeart/2005/8/layout/cycle8"/>
    <dgm:cxn modelId="{3EA85325-66CD-49C3-9C0F-BB1D8BC3C18F}" type="presParOf" srcId="{ACFFE6DA-93D7-426A-8FA9-24B7B0F8BAEB}" destId="{C701F1D7-545F-4674-8069-B62FB36BA798}" srcOrd="8" destOrd="0" presId="urn:microsoft.com/office/officeart/2005/8/layout/cycle8"/>
    <dgm:cxn modelId="{1C02E396-6B0B-47F9-8BF4-F95763E993A6}" type="presParOf" srcId="{ACFFE6DA-93D7-426A-8FA9-24B7B0F8BAEB}" destId="{A0BCE38E-59E4-4F07-BB79-B5063F183D6B}" srcOrd="9" destOrd="0" presId="urn:microsoft.com/office/officeart/2005/8/layout/cycle8"/>
    <dgm:cxn modelId="{AC136366-37F2-42EA-B85B-7F73DE6D2E1E}" type="presParOf" srcId="{ACFFE6DA-93D7-426A-8FA9-24B7B0F8BAEB}" destId="{B4DFB6D7-CEC2-49F5-B683-485C89909921}" srcOrd="10" destOrd="0" presId="urn:microsoft.com/office/officeart/2005/8/layout/cycle8"/>
    <dgm:cxn modelId="{3EF1BA01-C662-469B-8361-F11E97A09186}" type="presParOf" srcId="{ACFFE6DA-93D7-426A-8FA9-24B7B0F8BAEB}" destId="{927B5C42-CC3C-4B79-9414-86FE58F3E726}" srcOrd="11" destOrd="0" presId="urn:microsoft.com/office/officeart/2005/8/layout/cycle8"/>
    <dgm:cxn modelId="{BE76F40F-085E-4179-955C-8C33D0223233}" type="presParOf" srcId="{ACFFE6DA-93D7-426A-8FA9-24B7B0F8BAEB}" destId="{3D272B7E-C192-490D-86DB-9DB166C371B0}" srcOrd="12" destOrd="0" presId="urn:microsoft.com/office/officeart/2005/8/layout/cycle8"/>
    <dgm:cxn modelId="{678E8D32-7A2D-45CF-ACE0-599C21FBFA44}" type="presParOf" srcId="{ACFFE6DA-93D7-426A-8FA9-24B7B0F8BAEB}" destId="{B39BD640-2E06-428E-B76A-80658DC5B882}" srcOrd="13" destOrd="0" presId="urn:microsoft.com/office/officeart/2005/8/layout/cycle8"/>
    <dgm:cxn modelId="{93AB8114-786E-4D45-8978-54F8003FBCD7}" type="presParOf" srcId="{ACFFE6DA-93D7-426A-8FA9-24B7B0F8BAEB}" destId="{C76AA3A8-C378-496F-8279-BAF20BCF84CC}" srcOrd="14" destOrd="0" presId="urn:microsoft.com/office/officeart/2005/8/layout/cycle8"/>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96FE9F3-9E5A-4B11-B2A8-D9A251377D5B}" type="doc">
      <dgm:prSet loTypeId="urn:microsoft.com/office/officeart/2005/8/layout/arrow1" loCatId="relationship" qsTypeId="urn:microsoft.com/office/officeart/2005/8/quickstyle/3d2" qsCatId="3D" csTypeId="urn:microsoft.com/office/officeart/2005/8/colors/accent2_3" csCatId="accent2" phldr="1"/>
      <dgm:spPr/>
      <dgm:t>
        <a:bodyPr/>
        <a:lstStyle/>
        <a:p>
          <a:endParaRPr lang="en-US"/>
        </a:p>
      </dgm:t>
    </dgm:pt>
    <dgm:pt modelId="{92A3D360-1D2F-4863-89B3-436EFBEC1BB1}">
      <dgm:prSet phldrT="[Text]" custT="1"/>
      <dgm:spPr>
        <a:solidFill>
          <a:srgbClr val="C9E7A7"/>
        </a:solidFill>
      </dgm:spPr>
      <dgm:t>
        <a:bodyPr/>
        <a:lstStyle/>
        <a:p>
          <a:endParaRPr lang="en-US" sz="2400" dirty="0">
            <a:solidFill>
              <a:schemeClr val="tx1"/>
            </a:solidFill>
            <a:latin typeface="Calibri" panose="020F0502020204030204" pitchFamily="34" charset="0"/>
            <a:cs typeface="Calibri" panose="020F0502020204030204" pitchFamily="34" charset="0"/>
          </a:endParaRPr>
        </a:p>
      </dgm:t>
    </dgm:pt>
    <dgm:pt modelId="{6991057D-4344-4B00-B7B4-17656F10B3BF}" type="parTrans" cxnId="{8DCBF6FA-1A7A-499D-943A-ACD7020A9AA5}">
      <dgm:prSet/>
      <dgm:spPr/>
      <dgm:t>
        <a:bodyPr/>
        <a:lstStyle/>
        <a:p>
          <a:endParaRPr lang="en-US"/>
        </a:p>
      </dgm:t>
    </dgm:pt>
    <dgm:pt modelId="{A056D861-E5F9-482D-8F5E-BE5ACA6877D8}" type="sibTrans" cxnId="{8DCBF6FA-1A7A-499D-943A-ACD7020A9AA5}">
      <dgm:prSet/>
      <dgm:spPr/>
      <dgm:t>
        <a:bodyPr/>
        <a:lstStyle/>
        <a:p>
          <a:endParaRPr lang="en-US"/>
        </a:p>
      </dgm:t>
    </dgm:pt>
    <dgm:pt modelId="{10F898C2-5439-41CE-BCB6-DB4057B398A2}">
      <dgm:prSet phldrT="[Text]" custT="1"/>
      <dgm:spPr>
        <a:solidFill>
          <a:srgbClr val="C00000"/>
        </a:solidFill>
        <a:scene3d>
          <a:camera prst="orthographicFront"/>
          <a:lightRig rig="threePt" dir="t">
            <a:rot lat="0" lon="0" rev="7500000"/>
          </a:lightRig>
        </a:scene3d>
      </dgm:spPr>
      <dgm:t>
        <a:bodyPr/>
        <a:lstStyle/>
        <a:p>
          <a:endParaRPr lang="en-US" sz="2400" dirty="0">
            <a:solidFill>
              <a:schemeClr val="bg1"/>
            </a:solidFill>
            <a:latin typeface="Calibri" panose="020F0502020204030204" pitchFamily="34" charset="0"/>
            <a:cs typeface="Calibri" panose="020F0502020204030204" pitchFamily="34" charset="0"/>
          </a:endParaRPr>
        </a:p>
      </dgm:t>
    </dgm:pt>
    <dgm:pt modelId="{5C600490-4CD3-4327-8EEF-AA7267DCEE19}" type="parTrans" cxnId="{C40A3A97-D9F7-4DA8-9E3F-A9D39632BC50}">
      <dgm:prSet/>
      <dgm:spPr/>
      <dgm:t>
        <a:bodyPr/>
        <a:lstStyle/>
        <a:p>
          <a:endParaRPr lang="en-US"/>
        </a:p>
      </dgm:t>
    </dgm:pt>
    <dgm:pt modelId="{B901AD04-53A2-4A28-9FA6-8AF6A22F2E81}" type="sibTrans" cxnId="{C40A3A97-D9F7-4DA8-9E3F-A9D39632BC50}">
      <dgm:prSet/>
      <dgm:spPr/>
      <dgm:t>
        <a:bodyPr/>
        <a:lstStyle/>
        <a:p>
          <a:endParaRPr lang="en-US"/>
        </a:p>
      </dgm:t>
    </dgm:pt>
    <dgm:pt modelId="{A4E0C7AE-74FA-4DC2-8630-1204B1C104DD}" type="pres">
      <dgm:prSet presAssocID="{596FE9F3-9E5A-4B11-B2A8-D9A251377D5B}" presName="cycle" presStyleCnt="0">
        <dgm:presLayoutVars>
          <dgm:dir val="rev"/>
          <dgm:resizeHandles val="exact"/>
        </dgm:presLayoutVars>
      </dgm:prSet>
      <dgm:spPr/>
    </dgm:pt>
    <dgm:pt modelId="{7CA229A8-0B45-4B0B-8468-6B8D4A7E1715}" type="pres">
      <dgm:prSet presAssocID="{92A3D360-1D2F-4863-89B3-436EFBEC1BB1}" presName="arrow" presStyleLbl="node1" presStyleIdx="0" presStyleCnt="2" custScaleY="100238">
        <dgm:presLayoutVars>
          <dgm:bulletEnabled val="1"/>
        </dgm:presLayoutVars>
      </dgm:prSet>
      <dgm:spPr/>
    </dgm:pt>
    <dgm:pt modelId="{5CD6213D-1586-4817-9183-33CF9FC0699C}" type="pres">
      <dgm:prSet presAssocID="{10F898C2-5439-41CE-BCB6-DB4057B398A2}" presName="arrow" presStyleLbl="node1" presStyleIdx="1" presStyleCnt="2" custScaleX="104597" custScaleY="100238" custRadScaleRad="106470" custRadScaleInc="-22">
        <dgm:presLayoutVars>
          <dgm:bulletEnabled val="1"/>
        </dgm:presLayoutVars>
      </dgm:prSet>
      <dgm:spPr/>
    </dgm:pt>
  </dgm:ptLst>
  <dgm:cxnLst>
    <dgm:cxn modelId="{23108C0F-2020-4670-9324-F3EBEBAFA7FE}" type="presOf" srcId="{10F898C2-5439-41CE-BCB6-DB4057B398A2}" destId="{5CD6213D-1586-4817-9183-33CF9FC0699C}" srcOrd="0" destOrd="0" presId="urn:microsoft.com/office/officeart/2005/8/layout/arrow1"/>
    <dgm:cxn modelId="{E4876F64-133C-4274-87E9-5968579C085E}" type="presOf" srcId="{596FE9F3-9E5A-4B11-B2A8-D9A251377D5B}" destId="{A4E0C7AE-74FA-4DC2-8630-1204B1C104DD}" srcOrd="0" destOrd="0" presId="urn:microsoft.com/office/officeart/2005/8/layout/arrow1"/>
    <dgm:cxn modelId="{C40A3A97-D9F7-4DA8-9E3F-A9D39632BC50}" srcId="{596FE9F3-9E5A-4B11-B2A8-D9A251377D5B}" destId="{10F898C2-5439-41CE-BCB6-DB4057B398A2}" srcOrd="1" destOrd="0" parTransId="{5C600490-4CD3-4327-8EEF-AA7267DCEE19}" sibTransId="{B901AD04-53A2-4A28-9FA6-8AF6A22F2E81}"/>
    <dgm:cxn modelId="{758D2DA4-EDC5-4DE1-B67E-B11BBBA4F417}" type="presOf" srcId="{92A3D360-1D2F-4863-89B3-436EFBEC1BB1}" destId="{7CA229A8-0B45-4B0B-8468-6B8D4A7E1715}" srcOrd="0" destOrd="0" presId="urn:microsoft.com/office/officeart/2005/8/layout/arrow1"/>
    <dgm:cxn modelId="{8DCBF6FA-1A7A-499D-943A-ACD7020A9AA5}" srcId="{596FE9F3-9E5A-4B11-B2A8-D9A251377D5B}" destId="{92A3D360-1D2F-4863-89B3-436EFBEC1BB1}" srcOrd="0" destOrd="0" parTransId="{6991057D-4344-4B00-B7B4-17656F10B3BF}" sibTransId="{A056D861-E5F9-482D-8F5E-BE5ACA6877D8}"/>
    <dgm:cxn modelId="{A6E3EF87-ACCF-4374-9ED4-68CBDA42B00E}" type="presParOf" srcId="{A4E0C7AE-74FA-4DC2-8630-1204B1C104DD}" destId="{7CA229A8-0B45-4B0B-8468-6B8D4A7E1715}" srcOrd="0" destOrd="0" presId="urn:microsoft.com/office/officeart/2005/8/layout/arrow1"/>
    <dgm:cxn modelId="{1E8C98AA-84FF-4605-A21E-7522A156F7BF}" type="presParOf" srcId="{A4E0C7AE-74FA-4DC2-8630-1204B1C104DD}" destId="{5CD6213D-1586-4817-9183-33CF9FC0699C}"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6FE9F3-9E5A-4B11-B2A8-D9A251377D5B}" type="doc">
      <dgm:prSet loTypeId="urn:microsoft.com/office/officeart/2005/8/layout/arrow1" loCatId="relationship" qsTypeId="urn:microsoft.com/office/officeart/2005/8/quickstyle/3d2" qsCatId="3D" csTypeId="urn:microsoft.com/office/officeart/2005/8/colors/accent2_3" csCatId="accent2" phldr="1"/>
      <dgm:spPr/>
      <dgm:t>
        <a:bodyPr/>
        <a:lstStyle/>
        <a:p>
          <a:endParaRPr lang="en-US"/>
        </a:p>
      </dgm:t>
    </dgm:pt>
    <dgm:pt modelId="{92A3D360-1D2F-4863-89B3-436EFBEC1BB1}">
      <dgm:prSet phldrT="[Text]" custT="1"/>
      <dgm:spPr>
        <a:solidFill>
          <a:srgbClr val="C9E7A7"/>
        </a:solidFill>
      </dgm:spPr>
      <dgm:t>
        <a:bodyPr/>
        <a:lstStyle/>
        <a:p>
          <a:endParaRPr lang="en-US" sz="2400" dirty="0">
            <a:solidFill>
              <a:schemeClr val="tx1"/>
            </a:solidFill>
            <a:latin typeface="Calibri" panose="020F0502020204030204" pitchFamily="34" charset="0"/>
            <a:cs typeface="Calibri" panose="020F0502020204030204" pitchFamily="34" charset="0"/>
          </a:endParaRPr>
        </a:p>
      </dgm:t>
    </dgm:pt>
    <dgm:pt modelId="{6991057D-4344-4B00-B7B4-17656F10B3BF}" type="parTrans" cxnId="{8DCBF6FA-1A7A-499D-943A-ACD7020A9AA5}">
      <dgm:prSet/>
      <dgm:spPr/>
      <dgm:t>
        <a:bodyPr/>
        <a:lstStyle/>
        <a:p>
          <a:endParaRPr lang="en-US"/>
        </a:p>
      </dgm:t>
    </dgm:pt>
    <dgm:pt modelId="{A056D861-E5F9-482D-8F5E-BE5ACA6877D8}" type="sibTrans" cxnId="{8DCBF6FA-1A7A-499D-943A-ACD7020A9AA5}">
      <dgm:prSet/>
      <dgm:spPr/>
      <dgm:t>
        <a:bodyPr/>
        <a:lstStyle/>
        <a:p>
          <a:endParaRPr lang="en-US"/>
        </a:p>
      </dgm:t>
    </dgm:pt>
    <dgm:pt modelId="{10F898C2-5439-41CE-BCB6-DB4057B398A2}">
      <dgm:prSet phldrT="[Text]" custT="1"/>
      <dgm:spPr>
        <a:solidFill>
          <a:srgbClr val="C00000"/>
        </a:solidFill>
        <a:scene3d>
          <a:camera prst="orthographicFront"/>
          <a:lightRig rig="threePt" dir="t">
            <a:rot lat="0" lon="0" rev="7500000"/>
          </a:lightRig>
        </a:scene3d>
      </dgm:spPr>
      <dgm:t>
        <a:bodyPr/>
        <a:lstStyle/>
        <a:p>
          <a:endParaRPr lang="en-US" sz="2400" dirty="0">
            <a:solidFill>
              <a:schemeClr val="bg1"/>
            </a:solidFill>
            <a:latin typeface="Calibri" panose="020F0502020204030204" pitchFamily="34" charset="0"/>
            <a:cs typeface="Calibri" panose="020F0502020204030204" pitchFamily="34" charset="0"/>
          </a:endParaRPr>
        </a:p>
      </dgm:t>
    </dgm:pt>
    <dgm:pt modelId="{5C600490-4CD3-4327-8EEF-AA7267DCEE19}" type="parTrans" cxnId="{C40A3A97-D9F7-4DA8-9E3F-A9D39632BC50}">
      <dgm:prSet/>
      <dgm:spPr/>
      <dgm:t>
        <a:bodyPr/>
        <a:lstStyle/>
        <a:p>
          <a:endParaRPr lang="en-US"/>
        </a:p>
      </dgm:t>
    </dgm:pt>
    <dgm:pt modelId="{B901AD04-53A2-4A28-9FA6-8AF6A22F2E81}" type="sibTrans" cxnId="{C40A3A97-D9F7-4DA8-9E3F-A9D39632BC50}">
      <dgm:prSet/>
      <dgm:spPr/>
      <dgm:t>
        <a:bodyPr/>
        <a:lstStyle/>
        <a:p>
          <a:endParaRPr lang="en-US"/>
        </a:p>
      </dgm:t>
    </dgm:pt>
    <dgm:pt modelId="{A4E0C7AE-74FA-4DC2-8630-1204B1C104DD}" type="pres">
      <dgm:prSet presAssocID="{596FE9F3-9E5A-4B11-B2A8-D9A251377D5B}" presName="cycle" presStyleCnt="0">
        <dgm:presLayoutVars>
          <dgm:dir val="rev"/>
          <dgm:resizeHandles val="exact"/>
        </dgm:presLayoutVars>
      </dgm:prSet>
      <dgm:spPr/>
    </dgm:pt>
    <dgm:pt modelId="{7CA229A8-0B45-4B0B-8468-6B8D4A7E1715}" type="pres">
      <dgm:prSet presAssocID="{92A3D360-1D2F-4863-89B3-436EFBEC1BB1}" presName="arrow" presStyleLbl="node1" presStyleIdx="0" presStyleCnt="2" custScaleY="100238">
        <dgm:presLayoutVars>
          <dgm:bulletEnabled val="1"/>
        </dgm:presLayoutVars>
      </dgm:prSet>
      <dgm:spPr/>
    </dgm:pt>
    <dgm:pt modelId="{5CD6213D-1586-4817-9183-33CF9FC0699C}" type="pres">
      <dgm:prSet presAssocID="{10F898C2-5439-41CE-BCB6-DB4057B398A2}" presName="arrow" presStyleLbl="node1" presStyleIdx="1" presStyleCnt="2" custScaleX="104597" custScaleY="100238" custRadScaleRad="106470" custRadScaleInc="-22">
        <dgm:presLayoutVars>
          <dgm:bulletEnabled val="1"/>
        </dgm:presLayoutVars>
      </dgm:prSet>
      <dgm:spPr/>
    </dgm:pt>
  </dgm:ptLst>
  <dgm:cxnLst>
    <dgm:cxn modelId="{23108C0F-2020-4670-9324-F3EBEBAFA7FE}" type="presOf" srcId="{10F898C2-5439-41CE-BCB6-DB4057B398A2}" destId="{5CD6213D-1586-4817-9183-33CF9FC0699C}" srcOrd="0" destOrd="0" presId="urn:microsoft.com/office/officeart/2005/8/layout/arrow1"/>
    <dgm:cxn modelId="{E4876F64-133C-4274-87E9-5968579C085E}" type="presOf" srcId="{596FE9F3-9E5A-4B11-B2A8-D9A251377D5B}" destId="{A4E0C7AE-74FA-4DC2-8630-1204B1C104DD}" srcOrd="0" destOrd="0" presId="urn:microsoft.com/office/officeart/2005/8/layout/arrow1"/>
    <dgm:cxn modelId="{C40A3A97-D9F7-4DA8-9E3F-A9D39632BC50}" srcId="{596FE9F3-9E5A-4B11-B2A8-D9A251377D5B}" destId="{10F898C2-5439-41CE-BCB6-DB4057B398A2}" srcOrd="1" destOrd="0" parTransId="{5C600490-4CD3-4327-8EEF-AA7267DCEE19}" sibTransId="{B901AD04-53A2-4A28-9FA6-8AF6A22F2E81}"/>
    <dgm:cxn modelId="{758D2DA4-EDC5-4DE1-B67E-B11BBBA4F417}" type="presOf" srcId="{92A3D360-1D2F-4863-89B3-436EFBEC1BB1}" destId="{7CA229A8-0B45-4B0B-8468-6B8D4A7E1715}" srcOrd="0" destOrd="0" presId="urn:microsoft.com/office/officeart/2005/8/layout/arrow1"/>
    <dgm:cxn modelId="{8DCBF6FA-1A7A-499D-943A-ACD7020A9AA5}" srcId="{596FE9F3-9E5A-4B11-B2A8-D9A251377D5B}" destId="{92A3D360-1D2F-4863-89B3-436EFBEC1BB1}" srcOrd="0" destOrd="0" parTransId="{6991057D-4344-4B00-B7B4-17656F10B3BF}" sibTransId="{A056D861-E5F9-482D-8F5E-BE5ACA6877D8}"/>
    <dgm:cxn modelId="{A6E3EF87-ACCF-4374-9ED4-68CBDA42B00E}" type="presParOf" srcId="{A4E0C7AE-74FA-4DC2-8630-1204B1C104DD}" destId="{7CA229A8-0B45-4B0B-8468-6B8D4A7E1715}" srcOrd="0" destOrd="0" presId="urn:microsoft.com/office/officeart/2005/8/layout/arrow1"/>
    <dgm:cxn modelId="{1E8C98AA-84FF-4605-A21E-7522A156F7BF}" type="presParOf" srcId="{A4E0C7AE-74FA-4DC2-8630-1204B1C104DD}" destId="{5CD6213D-1586-4817-9183-33CF9FC0699C}" srcOrd="1" destOrd="0" presId="urn:microsoft.com/office/officeart/2005/8/layout/arrow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6FE9F3-9E5A-4B11-B2A8-D9A251377D5B}" type="doc">
      <dgm:prSet loTypeId="urn:microsoft.com/office/officeart/2005/8/layout/arrow1" loCatId="relationship" qsTypeId="urn:microsoft.com/office/officeart/2005/8/quickstyle/3d2" qsCatId="3D" csTypeId="urn:microsoft.com/office/officeart/2005/8/colors/accent2_3" csCatId="accent2" phldr="1"/>
      <dgm:spPr/>
      <dgm:t>
        <a:bodyPr/>
        <a:lstStyle/>
        <a:p>
          <a:endParaRPr lang="en-US"/>
        </a:p>
      </dgm:t>
    </dgm:pt>
    <dgm:pt modelId="{92A3D360-1D2F-4863-89B3-436EFBEC1BB1}">
      <dgm:prSet phldrT="[Text]" custT="1"/>
      <dgm:spPr>
        <a:solidFill>
          <a:srgbClr val="C9E7A7"/>
        </a:solidFill>
      </dgm:spPr>
      <dgm:t>
        <a:bodyPr/>
        <a:lstStyle/>
        <a:p>
          <a:endParaRPr lang="en-US" sz="2400" dirty="0">
            <a:solidFill>
              <a:schemeClr val="tx1"/>
            </a:solidFill>
            <a:latin typeface="Calibri" panose="020F0502020204030204" pitchFamily="34" charset="0"/>
            <a:cs typeface="Calibri" panose="020F0502020204030204" pitchFamily="34" charset="0"/>
          </a:endParaRPr>
        </a:p>
      </dgm:t>
    </dgm:pt>
    <dgm:pt modelId="{6991057D-4344-4B00-B7B4-17656F10B3BF}" type="parTrans" cxnId="{8DCBF6FA-1A7A-499D-943A-ACD7020A9AA5}">
      <dgm:prSet/>
      <dgm:spPr/>
      <dgm:t>
        <a:bodyPr/>
        <a:lstStyle/>
        <a:p>
          <a:endParaRPr lang="en-US"/>
        </a:p>
      </dgm:t>
    </dgm:pt>
    <dgm:pt modelId="{A056D861-E5F9-482D-8F5E-BE5ACA6877D8}" type="sibTrans" cxnId="{8DCBF6FA-1A7A-499D-943A-ACD7020A9AA5}">
      <dgm:prSet/>
      <dgm:spPr/>
      <dgm:t>
        <a:bodyPr/>
        <a:lstStyle/>
        <a:p>
          <a:endParaRPr lang="en-US"/>
        </a:p>
      </dgm:t>
    </dgm:pt>
    <dgm:pt modelId="{10F898C2-5439-41CE-BCB6-DB4057B398A2}">
      <dgm:prSet phldrT="[Text]" custT="1"/>
      <dgm:spPr>
        <a:solidFill>
          <a:srgbClr val="C00000"/>
        </a:solidFill>
        <a:scene3d>
          <a:camera prst="orthographicFront"/>
          <a:lightRig rig="threePt" dir="t">
            <a:rot lat="0" lon="0" rev="7500000"/>
          </a:lightRig>
        </a:scene3d>
      </dgm:spPr>
      <dgm:t>
        <a:bodyPr/>
        <a:lstStyle/>
        <a:p>
          <a:endParaRPr lang="en-US" sz="2400" dirty="0">
            <a:solidFill>
              <a:schemeClr val="bg1"/>
            </a:solidFill>
            <a:latin typeface="Calibri" panose="020F0502020204030204" pitchFamily="34" charset="0"/>
            <a:cs typeface="Calibri" panose="020F0502020204030204" pitchFamily="34" charset="0"/>
          </a:endParaRPr>
        </a:p>
      </dgm:t>
    </dgm:pt>
    <dgm:pt modelId="{5C600490-4CD3-4327-8EEF-AA7267DCEE19}" type="parTrans" cxnId="{C40A3A97-D9F7-4DA8-9E3F-A9D39632BC50}">
      <dgm:prSet/>
      <dgm:spPr/>
      <dgm:t>
        <a:bodyPr/>
        <a:lstStyle/>
        <a:p>
          <a:endParaRPr lang="en-US"/>
        </a:p>
      </dgm:t>
    </dgm:pt>
    <dgm:pt modelId="{B901AD04-53A2-4A28-9FA6-8AF6A22F2E81}" type="sibTrans" cxnId="{C40A3A97-D9F7-4DA8-9E3F-A9D39632BC50}">
      <dgm:prSet/>
      <dgm:spPr/>
      <dgm:t>
        <a:bodyPr/>
        <a:lstStyle/>
        <a:p>
          <a:endParaRPr lang="en-US"/>
        </a:p>
      </dgm:t>
    </dgm:pt>
    <dgm:pt modelId="{A4E0C7AE-74FA-4DC2-8630-1204B1C104DD}" type="pres">
      <dgm:prSet presAssocID="{596FE9F3-9E5A-4B11-B2A8-D9A251377D5B}" presName="cycle" presStyleCnt="0">
        <dgm:presLayoutVars>
          <dgm:dir val="rev"/>
          <dgm:resizeHandles val="exact"/>
        </dgm:presLayoutVars>
      </dgm:prSet>
      <dgm:spPr/>
    </dgm:pt>
    <dgm:pt modelId="{7CA229A8-0B45-4B0B-8468-6B8D4A7E1715}" type="pres">
      <dgm:prSet presAssocID="{92A3D360-1D2F-4863-89B3-436EFBEC1BB1}" presName="arrow" presStyleLbl="node1" presStyleIdx="0" presStyleCnt="2" custScaleY="100238">
        <dgm:presLayoutVars>
          <dgm:bulletEnabled val="1"/>
        </dgm:presLayoutVars>
      </dgm:prSet>
      <dgm:spPr/>
    </dgm:pt>
    <dgm:pt modelId="{5CD6213D-1586-4817-9183-33CF9FC0699C}" type="pres">
      <dgm:prSet presAssocID="{10F898C2-5439-41CE-BCB6-DB4057B398A2}" presName="arrow" presStyleLbl="node1" presStyleIdx="1" presStyleCnt="2" custScaleX="104597" custScaleY="100238" custRadScaleRad="106470" custRadScaleInc="-22">
        <dgm:presLayoutVars>
          <dgm:bulletEnabled val="1"/>
        </dgm:presLayoutVars>
      </dgm:prSet>
      <dgm:spPr/>
    </dgm:pt>
  </dgm:ptLst>
  <dgm:cxnLst>
    <dgm:cxn modelId="{23108C0F-2020-4670-9324-F3EBEBAFA7FE}" type="presOf" srcId="{10F898C2-5439-41CE-BCB6-DB4057B398A2}" destId="{5CD6213D-1586-4817-9183-33CF9FC0699C}" srcOrd="0" destOrd="0" presId="urn:microsoft.com/office/officeart/2005/8/layout/arrow1"/>
    <dgm:cxn modelId="{E4876F64-133C-4274-87E9-5968579C085E}" type="presOf" srcId="{596FE9F3-9E5A-4B11-B2A8-D9A251377D5B}" destId="{A4E0C7AE-74FA-4DC2-8630-1204B1C104DD}" srcOrd="0" destOrd="0" presId="urn:microsoft.com/office/officeart/2005/8/layout/arrow1"/>
    <dgm:cxn modelId="{C40A3A97-D9F7-4DA8-9E3F-A9D39632BC50}" srcId="{596FE9F3-9E5A-4B11-B2A8-D9A251377D5B}" destId="{10F898C2-5439-41CE-BCB6-DB4057B398A2}" srcOrd="1" destOrd="0" parTransId="{5C600490-4CD3-4327-8EEF-AA7267DCEE19}" sibTransId="{B901AD04-53A2-4A28-9FA6-8AF6A22F2E81}"/>
    <dgm:cxn modelId="{758D2DA4-EDC5-4DE1-B67E-B11BBBA4F417}" type="presOf" srcId="{92A3D360-1D2F-4863-89B3-436EFBEC1BB1}" destId="{7CA229A8-0B45-4B0B-8468-6B8D4A7E1715}" srcOrd="0" destOrd="0" presId="urn:microsoft.com/office/officeart/2005/8/layout/arrow1"/>
    <dgm:cxn modelId="{8DCBF6FA-1A7A-499D-943A-ACD7020A9AA5}" srcId="{596FE9F3-9E5A-4B11-B2A8-D9A251377D5B}" destId="{92A3D360-1D2F-4863-89B3-436EFBEC1BB1}" srcOrd="0" destOrd="0" parTransId="{6991057D-4344-4B00-B7B4-17656F10B3BF}" sibTransId="{A056D861-E5F9-482D-8F5E-BE5ACA6877D8}"/>
    <dgm:cxn modelId="{A6E3EF87-ACCF-4374-9ED4-68CBDA42B00E}" type="presParOf" srcId="{A4E0C7AE-74FA-4DC2-8630-1204B1C104DD}" destId="{7CA229A8-0B45-4B0B-8468-6B8D4A7E1715}" srcOrd="0" destOrd="0" presId="urn:microsoft.com/office/officeart/2005/8/layout/arrow1"/>
    <dgm:cxn modelId="{1E8C98AA-84FF-4605-A21E-7522A156F7BF}" type="presParOf" srcId="{A4E0C7AE-74FA-4DC2-8630-1204B1C104DD}" destId="{5CD6213D-1586-4817-9183-33CF9FC0699C}" srcOrd="1" destOrd="0" presId="urn:microsoft.com/office/officeart/2005/8/layout/arrow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C4956-7B9F-43EA-88B9-BE09145A2738}">
      <dsp:nvSpPr>
        <dsp:cNvPr id="0" name=""/>
        <dsp:cNvSpPr/>
      </dsp:nvSpPr>
      <dsp:spPr>
        <a:xfrm>
          <a:off x="1089307" y="326898"/>
          <a:ext cx="4224528" cy="4224528"/>
        </a:xfrm>
        <a:prstGeom prst="pie">
          <a:avLst>
            <a:gd name="adj1" fmla="val 16200000"/>
            <a:gd name="adj2" fmla="val 180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marL="0" lvl="0" indent="0" algn="r" defTabSz="1155700">
            <a:lnSpc>
              <a:spcPct val="90000"/>
            </a:lnSpc>
            <a:spcBef>
              <a:spcPct val="0"/>
            </a:spcBef>
            <a:spcAft>
              <a:spcPct val="35000"/>
            </a:spcAft>
            <a:buNone/>
          </a:pPr>
          <a:r>
            <a:rPr lang="en-US" sz="2600" kern="1200"/>
            <a:t>Reduces swelling</a:t>
          </a:r>
          <a:endParaRPr lang="en-US" sz="2600" kern="1200" dirty="0"/>
        </a:p>
      </dsp:txBody>
      <dsp:txXfrm>
        <a:off x="3315734" y="1222095"/>
        <a:ext cx="1508760" cy="1257299"/>
      </dsp:txXfrm>
    </dsp:sp>
    <dsp:sp modelId="{9E474726-E1FB-4572-BB9E-21A5B9163965}">
      <dsp:nvSpPr>
        <dsp:cNvPr id="0" name=""/>
        <dsp:cNvSpPr/>
      </dsp:nvSpPr>
      <dsp:spPr>
        <a:xfrm>
          <a:off x="1002302" y="477774"/>
          <a:ext cx="4224528" cy="4224528"/>
        </a:xfrm>
        <a:prstGeom prst="pie">
          <a:avLst>
            <a:gd name="adj1" fmla="val 1800000"/>
            <a:gd name="adj2" fmla="val 900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Opens lower airways</a:t>
          </a:r>
          <a:endParaRPr lang="en-US" sz="2600" kern="1200" dirty="0"/>
        </a:p>
      </dsp:txBody>
      <dsp:txXfrm>
        <a:off x="2008142" y="3218688"/>
        <a:ext cx="2263140" cy="1106424"/>
      </dsp:txXfrm>
    </dsp:sp>
    <dsp:sp modelId="{C701F1D7-545F-4674-8069-B62FB36BA798}">
      <dsp:nvSpPr>
        <dsp:cNvPr id="0" name=""/>
        <dsp:cNvSpPr/>
      </dsp:nvSpPr>
      <dsp:spPr>
        <a:xfrm>
          <a:off x="915297" y="326898"/>
          <a:ext cx="4224528" cy="4224528"/>
        </a:xfrm>
        <a:prstGeom prst="pie">
          <a:avLst>
            <a:gd name="adj1" fmla="val 9000000"/>
            <a:gd name="adj2" fmla="val 1620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marL="0" lvl="0" indent="0" algn="l" defTabSz="1133475">
            <a:lnSpc>
              <a:spcPct val="90000"/>
            </a:lnSpc>
            <a:spcBef>
              <a:spcPct val="0"/>
            </a:spcBef>
            <a:spcAft>
              <a:spcPct val="35000"/>
            </a:spcAft>
            <a:buNone/>
          </a:pPr>
          <a:r>
            <a:rPr lang="en-US" sz="2550" kern="1200" dirty="0"/>
            <a:t>Constricts blood vessels</a:t>
          </a:r>
        </a:p>
      </dsp:txBody>
      <dsp:txXfrm>
        <a:off x="1404638" y="1222095"/>
        <a:ext cx="1508760" cy="1257299"/>
      </dsp:txXfrm>
    </dsp:sp>
    <dsp:sp modelId="{3D272B7E-C192-490D-86DB-9DB166C371B0}">
      <dsp:nvSpPr>
        <dsp:cNvPr id="0" name=""/>
        <dsp:cNvSpPr/>
      </dsp:nvSpPr>
      <dsp:spPr>
        <a:xfrm>
          <a:off x="828137" y="65379"/>
          <a:ext cx="4747564" cy="4747564"/>
        </a:xfrm>
        <a:prstGeom prst="circularArrow">
          <a:avLst>
            <a:gd name="adj1" fmla="val 5085"/>
            <a:gd name="adj2" fmla="val 327528"/>
            <a:gd name="adj3" fmla="val 1472472"/>
            <a:gd name="adj4" fmla="val 16199432"/>
            <a:gd name="adj5" fmla="val 5932"/>
          </a:avLst>
        </a:prstGeom>
        <a:gradFill rotWithShape="0">
          <a:gsLst>
            <a:gs pos="0">
              <a:schemeClr val="accent6">
                <a:tint val="60000"/>
                <a:hueOff val="0"/>
                <a:satOff val="0"/>
                <a:lumOff val="0"/>
                <a:alphaOff val="0"/>
                <a:lumMod val="110000"/>
                <a:satMod val="105000"/>
                <a:tint val="67000"/>
              </a:schemeClr>
            </a:gs>
            <a:gs pos="50000">
              <a:schemeClr val="accent6">
                <a:tint val="60000"/>
                <a:hueOff val="0"/>
                <a:satOff val="0"/>
                <a:lumOff val="0"/>
                <a:alphaOff val="0"/>
                <a:lumMod val="105000"/>
                <a:satMod val="103000"/>
                <a:tint val="73000"/>
              </a:schemeClr>
            </a:gs>
            <a:gs pos="100000">
              <a:schemeClr val="accent6">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39BD640-2E06-428E-B76A-80658DC5B882}">
      <dsp:nvSpPr>
        <dsp:cNvPr id="0" name=""/>
        <dsp:cNvSpPr/>
      </dsp:nvSpPr>
      <dsp:spPr>
        <a:xfrm>
          <a:off x="740784" y="215988"/>
          <a:ext cx="4747564" cy="4747564"/>
        </a:xfrm>
        <a:prstGeom prst="circularArrow">
          <a:avLst>
            <a:gd name="adj1" fmla="val 5085"/>
            <a:gd name="adj2" fmla="val 327528"/>
            <a:gd name="adj3" fmla="val 8671970"/>
            <a:gd name="adj4" fmla="val 1800502"/>
            <a:gd name="adj5" fmla="val 5932"/>
          </a:avLst>
        </a:prstGeom>
        <a:gradFill rotWithShape="0">
          <a:gsLst>
            <a:gs pos="0">
              <a:schemeClr val="accent6">
                <a:tint val="60000"/>
                <a:hueOff val="0"/>
                <a:satOff val="0"/>
                <a:lumOff val="0"/>
                <a:alphaOff val="0"/>
                <a:lumMod val="110000"/>
                <a:satMod val="105000"/>
                <a:tint val="67000"/>
              </a:schemeClr>
            </a:gs>
            <a:gs pos="50000">
              <a:schemeClr val="accent6">
                <a:tint val="60000"/>
                <a:hueOff val="0"/>
                <a:satOff val="0"/>
                <a:lumOff val="0"/>
                <a:alphaOff val="0"/>
                <a:lumMod val="105000"/>
                <a:satMod val="103000"/>
                <a:tint val="73000"/>
              </a:schemeClr>
            </a:gs>
            <a:gs pos="100000">
              <a:schemeClr val="accent6">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76AA3A8-C378-496F-8279-BAF20BCF84CC}">
      <dsp:nvSpPr>
        <dsp:cNvPr id="0" name=""/>
        <dsp:cNvSpPr/>
      </dsp:nvSpPr>
      <dsp:spPr>
        <a:xfrm>
          <a:off x="653430" y="65379"/>
          <a:ext cx="4747564" cy="4747564"/>
        </a:xfrm>
        <a:prstGeom prst="circularArrow">
          <a:avLst>
            <a:gd name="adj1" fmla="val 5085"/>
            <a:gd name="adj2" fmla="val 327528"/>
            <a:gd name="adj3" fmla="val 15873039"/>
            <a:gd name="adj4" fmla="val 9000000"/>
            <a:gd name="adj5" fmla="val 5932"/>
          </a:avLst>
        </a:prstGeom>
        <a:gradFill rotWithShape="0">
          <a:gsLst>
            <a:gs pos="0">
              <a:schemeClr val="accent6">
                <a:tint val="60000"/>
                <a:hueOff val="0"/>
                <a:satOff val="0"/>
                <a:lumOff val="0"/>
                <a:alphaOff val="0"/>
                <a:lumMod val="110000"/>
                <a:satMod val="105000"/>
                <a:tint val="67000"/>
              </a:schemeClr>
            </a:gs>
            <a:gs pos="50000">
              <a:schemeClr val="accent6">
                <a:tint val="60000"/>
                <a:hueOff val="0"/>
                <a:satOff val="0"/>
                <a:lumOff val="0"/>
                <a:alphaOff val="0"/>
                <a:lumMod val="105000"/>
                <a:satMod val="103000"/>
                <a:tint val="73000"/>
              </a:schemeClr>
            </a:gs>
            <a:gs pos="100000">
              <a:schemeClr val="accent6">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229A8-0B45-4B0B-8468-6B8D4A7E1715}">
      <dsp:nvSpPr>
        <dsp:cNvPr id="0" name=""/>
        <dsp:cNvSpPr/>
      </dsp:nvSpPr>
      <dsp:spPr>
        <a:xfrm rot="5400000">
          <a:off x="4415880" y="1272"/>
          <a:ext cx="1913140" cy="1917694"/>
        </a:xfrm>
        <a:prstGeom prst="upArrow">
          <a:avLst>
            <a:gd name="adj1" fmla="val 50000"/>
            <a:gd name="adj2" fmla="val 35000"/>
          </a:avLst>
        </a:prstGeom>
        <a:solidFill>
          <a:srgbClr val="C9E7A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latin typeface="Calibri" panose="020F0502020204030204" pitchFamily="34" charset="0"/>
            <a:cs typeface="Calibri" panose="020F0502020204030204" pitchFamily="34" charset="0"/>
          </a:endParaRPr>
        </a:p>
      </dsp:txBody>
      <dsp:txXfrm rot="-5400000">
        <a:off x="4413603" y="481834"/>
        <a:ext cx="1582894" cy="956570"/>
      </dsp:txXfrm>
    </dsp:sp>
    <dsp:sp modelId="{5CD6213D-1586-4817-9183-33CF9FC0699C}">
      <dsp:nvSpPr>
        <dsp:cNvPr id="0" name=""/>
        <dsp:cNvSpPr/>
      </dsp:nvSpPr>
      <dsp:spPr>
        <a:xfrm rot="16200000">
          <a:off x="-41696" y="1272"/>
          <a:ext cx="2001087" cy="1917694"/>
        </a:xfrm>
        <a:prstGeom prst="upArrow">
          <a:avLst>
            <a:gd name="adj1" fmla="val 50000"/>
            <a:gd name="adj2" fmla="val 35000"/>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bg1"/>
            </a:solidFill>
            <a:latin typeface="Calibri" panose="020F0502020204030204" pitchFamily="34" charset="0"/>
            <a:cs typeface="Calibri" panose="020F0502020204030204" pitchFamily="34" charset="0"/>
          </a:endParaRPr>
        </a:p>
      </dsp:txBody>
      <dsp:txXfrm rot="5400000">
        <a:off x="335597" y="459847"/>
        <a:ext cx="1582098" cy="1000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229A8-0B45-4B0B-8468-6B8D4A7E1715}">
      <dsp:nvSpPr>
        <dsp:cNvPr id="0" name=""/>
        <dsp:cNvSpPr/>
      </dsp:nvSpPr>
      <dsp:spPr>
        <a:xfrm rot="5400000">
          <a:off x="3135386" y="867"/>
          <a:ext cx="1822727" cy="1827065"/>
        </a:xfrm>
        <a:prstGeom prst="upArrow">
          <a:avLst>
            <a:gd name="adj1" fmla="val 50000"/>
            <a:gd name="adj2" fmla="val 35000"/>
          </a:avLst>
        </a:prstGeom>
        <a:solidFill>
          <a:srgbClr val="C9E7A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latin typeface="Calibri" panose="020F0502020204030204" pitchFamily="34" charset="0"/>
            <a:cs typeface="Calibri" panose="020F0502020204030204" pitchFamily="34" charset="0"/>
          </a:endParaRPr>
        </a:p>
      </dsp:txBody>
      <dsp:txXfrm rot="-5400000">
        <a:off x="3133218" y="458718"/>
        <a:ext cx="1508088" cy="911363"/>
      </dsp:txXfrm>
    </dsp:sp>
    <dsp:sp modelId="{5CD6213D-1586-4817-9183-33CF9FC0699C}">
      <dsp:nvSpPr>
        <dsp:cNvPr id="0" name=""/>
        <dsp:cNvSpPr/>
      </dsp:nvSpPr>
      <dsp:spPr>
        <a:xfrm rot="16200000">
          <a:off x="-39726" y="867"/>
          <a:ext cx="1906518" cy="1827065"/>
        </a:xfrm>
        <a:prstGeom prst="upArrow">
          <a:avLst>
            <a:gd name="adj1" fmla="val 50000"/>
            <a:gd name="adj2" fmla="val 35000"/>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bg1"/>
            </a:solidFill>
            <a:latin typeface="Calibri" panose="020F0502020204030204" pitchFamily="34" charset="0"/>
            <a:cs typeface="Calibri" panose="020F0502020204030204" pitchFamily="34" charset="0"/>
          </a:endParaRPr>
        </a:p>
      </dsp:txBody>
      <dsp:txXfrm rot="5400000">
        <a:off x="319737" y="437769"/>
        <a:ext cx="1507329" cy="9532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229A8-0B45-4B0B-8468-6B8D4A7E1715}">
      <dsp:nvSpPr>
        <dsp:cNvPr id="0" name=""/>
        <dsp:cNvSpPr/>
      </dsp:nvSpPr>
      <dsp:spPr>
        <a:xfrm rot="5400000">
          <a:off x="4415880" y="1272"/>
          <a:ext cx="1913140" cy="1917694"/>
        </a:xfrm>
        <a:prstGeom prst="upArrow">
          <a:avLst>
            <a:gd name="adj1" fmla="val 50000"/>
            <a:gd name="adj2" fmla="val 35000"/>
          </a:avLst>
        </a:prstGeom>
        <a:solidFill>
          <a:srgbClr val="C9E7A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latin typeface="Calibri" panose="020F0502020204030204" pitchFamily="34" charset="0"/>
            <a:cs typeface="Calibri" panose="020F0502020204030204" pitchFamily="34" charset="0"/>
          </a:endParaRPr>
        </a:p>
      </dsp:txBody>
      <dsp:txXfrm rot="-5400000">
        <a:off x="4413603" y="481834"/>
        <a:ext cx="1582894" cy="956570"/>
      </dsp:txXfrm>
    </dsp:sp>
    <dsp:sp modelId="{5CD6213D-1586-4817-9183-33CF9FC0699C}">
      <dsp:nvSpPr>
        <dsp:cNvPr id="0" name=""/>
        <dsp:cNvSpPr/>
      </dsp:nvSpPr>
      <dsp:spPr>
        <a:xfrm rot="16200000">
          <a:off x="-41696" y="1272"/>
          <a:ext cx="2001087" cy="1917694"/>
        </a:xfrm>
        <a:prstGeom prst="upArrow">
          <a:avLst>
            <a:gd name="adj1" fmla="val 50000"/>
            <a:gd name="adj2" fmla="val 35000"/>
          </a:avLst>
        </a:prstGeom>
        <a:solidFill>
          <a:srgbClr val="C0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bg1"/>
            </a:solidFill>
            <a:latin typeface="Calibri" panose="020F0502020204030204" pitchFamily="34" charset="0"/>
            <a:cs typeface="Calibri" panose="020F0502020204030204" pitchFamily="34" charset="0"/>
          </a:endParaRPr>
        </a:p>
      </dsp:txBody>
      <dsp:txXfrm rot="5400000">
        <a:off x="335597" y="459847"/>
        <a:ext cx="1582098" cy="100054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92A2C8-E863-4C7E-8756-663309B15C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FC1401B-E5BE-9B8F-AE4D-F5FBE941BF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08F622-C312-4072-A287-F8E450AD2BD5}" type="datetimeFigureOut">
              <a:rPr lang="en-US" smtClean="0"/>
              <a:t>9/4/2025</a:t>
            </a:fld>
            <a:endParaRPr lang="en-US"/>
          </a:p>
        </p:txBody>
      </p:sp>
      <p:sp>
        <p:nvSpPr>
          <p:cNvPr id="4" name="Footer Placeholder 3">
            <a:extLst>
              <a:ext uri="{FF2B5EF4-FFF2-40B4-BE49-F238E27FC236}">
                <a16:creationId xmlns:a16="http://schemas.microsoft.com/office/drawing/2014/main" id="{1FBCE504-9E8D-9761-A27A-E2E8C7BD89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B76940-39BE-A513-4FC1-D803F20534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DA4EE4-A4FB-446C-9268-42711708A1D2}" type="slidenum">
              <a:rPr lang="en-US" smtClean="0"/>
              <a:t>‹#›</a:t>
            </a:fld>
            <a:endParaRPr lang="en-US"/>
          </a:p>
        </p:txBody>
      </p:sp>
    </p:spTree>
    <p:extLst>
      <p:ext uri="{BB962C8B-B14F-4D97-AF65-F5344CB8AC3E}">
        <p14:creationId xmlns:p14="http://schemas.microsoft.com/office/powerpoint/2010/main" val="11854748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77CDA-A108-4A9C-80FB-79F05DBA4EF1}" type="datetimeFigureOut">
              <a:rPr lang="en-US" smtClean="0"/>
              <a:t>9/3/2025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B99FB5-0055-4882-AE8D-A0170D1F6237}" type="slidenum">
              <a:rPr lang="en-US" smtClean="0"/>
              <a:t>‹#›</a:t>
            </a:fld>
            <a:endParaRPr lang="en-US" dirty="0"/>
          </a:p>
        </p:txBody>
      </p:sp>
    </p:spTree>
    <p:extLst>
      <p:ext uri="{BB962C8B-B14F-4D97-AF65-F5344CB8AC3E}">
        <p14:creationId xmlns:p14="http://schemas.microsoft.com/office/powerpoint/2010/main" val="18080337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oregon.public.law/statutes/ors_339.866"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[general welcome and introductions]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to trainer</a:t>
            </a:r>
            <a:r>
              <a:rPr lang="en-US" dirty="0"/>
              <a:t>: These slides are intended to be used in conjunction with the Allergy / Epinephrine Protocol Training Manual posted on OHA’s Lifesaving Treatment Protocols webpage. For trainers/settings that do not print the full Manual for trainees, selective printing might be considered. See Training Manual.</a:t>
            </a:r>
          </a:p>
        </p:txBody>
      </p:sp>
      <p:sp>
        <p:nvSpPr>
          <p:cNvPr id="4" name="Slide Number Placeholder 3"/>
          <p:cNvSpPr>
            <a:spLocks noGrp="1"/>
          </p:cNvSpPr>
          <p:nvPr>
            <p:ph type="sldNum" sz="quarter" idx="5"/>
          </p:nvPr>
        </p:nvSpPr>
        <p:spPr/>
        <p:txBody>
          <a:bodyPr/>
          <a:lstStyle/>
          <a:p>
            <a:fld id="{42B99FB5-0055-4882-AE8D-A0170D1F6237}" type="slidenum">
              <a:rPr lang="en-US" smtClean="0"/>
              <a:t>1</a:t>
            </a:fld>
            <a:endParaRPr lang="en-US" dirty="0"/>
          </a:p>
        </p:txBody>
      </p:sp>
    </p:spTree>
    <p:extLst>
      <p:ext uri="{BB962C8B-B14F-4D97-AF65-F5344CB8AC3E}">
        <p14:creationId xmlns:p14="http://schemas.microsoft.com/office/powerpoint/2010/main" val="3230102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true.</a:t>
            </a:r>
          </a:p>
        </p:txBody>
      </p:sp>
      <p:sp>
        <p:nvSpPr>
          <p:cNvPr id="4" name="Slide Number Placeholder 3"/>
          <p:cNvSpPr>
            <a:spLocks noGrp="1"/>
          </p:cNvSpPr>
          <p:nvPr>
            <p:ph type="sldNum" sz="quarter" idx="5"/>
          </p:nvPr>
        </p:nvSpPr>
        <p:spPr/>
        <p:txBody>
          <a:bodyPr/>
          <a:lstStyle/>
          <a:p>
            <a:fld id="{42B99FB5-0055-4882-AE8D-A0170D1F6237}" type="slidenum">
              <a:rPr lang="en-US" smtClean="0"/>
              <a:t>10</a:t>
            </a:fld>
            <a:endParaRPr lang="en-US" dirty="0"/>
          </a:p>
        </p:txBody>
      </p:sp>
    </p:spTree>
    <p:extLst>
      <p:ext uri="{BB962C8B-B14F-4D97-AF65-F5344CB8AC3E}">
        <p14:creationId xmlns:p14="http://schemas.microsoft.com/office/powerpoint/2010/main" val="24039996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400" u="sng" dirty="0"/>
          </a:p>
        </p:txBody>
      </p:sp>
      <p:sp>
        <p:nvSpPr>
          <p:cNvPr id="4" name="Slide Number Placeholder 3"/>
          <p:cNvSpPr>
            <a:spLocks noGrp="1"/>
          </p:cNvSpPr>
          <p:nvPr>
            <p:ph type="sldNum" sz="quarter" idx="5"/>
          </p:nvPr>
        </p:nvSpPr>
        <p:spPr/>
        <p:txBody>
          <a:bodyPr/>
          <a:lstStyle/>
          <a:p>
            <a:fld id="{42B99FB5-0055-4882-AE8D-A0170D1F6237}" type="slidenum">
              <a:rPr lang="en-US" smtClean="0"/>
              <a:t>118</a:t>
            </a:fld>
            <a:endParaRPr lang="en-US" dirty="0"/>
          </a:p>
        </p:txBody>
      </p:sp>
    </p:spTree>
    <p:extLst>
      <p:ext uri="{BB962C8B-B14F-4D97-AF65-F5344CB8AC3E}">
        <p14:creationId xmlns:p14="http://schemas.microsoft.com/office/powerpoint/2010/main" val="37101586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6a29dfb874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26a29dfb874_1_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Knowledge Verification is a required component for school personnel Medication Administration trainings.</a:t>
            </a:r>
          </a:p>
          <a:p>
            <a:pPr marL="0" lvl="0" indent="0" algn="l" rtl="0">
              <a:lnSpc>
                <a:spcPct val="100000"/>
              </a:lnSpc>
              <a:spcBef>
                <a:spcPts val="0"/>
              </a:spcBef>
              <a:spcAft>
                <a:spcPts val="0"/>
              </a:spcAft>
              <a:buClr>
                <a:schemeClr val="dk1"/>
              </a:buClr>
              <a:buSzPts val="1200"/>
              <a:buFont typeface="Calibri"/>
              <a:buNone/>
            </a:pPr>
            <a:r>
              <a:rPr lang="en-US" dirty="0"/>
              <a:t>For Epinephrine: see Knowledge Verification options in the Manual, section VII Summary and Review pp.22-27 or in the PowerPoint beginning on slide 75.</a:t>
            </a:r>
          </a:p>
          <a:p>
            <a:pPr marL="0" lvl="0" indent="0" algn="l" rtl="0">
              <a:lnSpc>
                <a:spcPct val="100000"/>
              </a:lnSpc>
              <a:spcBef>
                <a:spcPts val="0"/>
              </a:spcBef>
              <a:spcAft>
                <a:spcPts val="0"/>
              </a:spcAft>
              <a:buClr>
                <a:schemeClr val="dk1"/>
              </a:buClr>
              <a:buSzPts val="1200"/>
              <a:buFont typeface="Calibri"/>
              <a:buNone/>
            </a:pPr>
            <a:r>
              <a:rPr lang="en-US" dirty="0"/>
              <a:t>For general medication training, see Medication Administration Manual, Training and Evaluation Resources beginning p.32; and/or Medication Administration slides, “Demonstration and Knowledge Verification” beginning slide 39. NOTE: some content will not apply unless you are training personnel for general medication administration. Select applicable content. </a:t>
            </a:r>
          </a:p>
          <a:p>
            <a:pPr marL="0" lvl="0" indent="0" algn="l" rtl="0">
              <a:lnSpc>
                <a:spcPct val="100000"/>
              </a:lnSpc>
              <a:spcBef>
                <a:spcPts val="0"/>
              </a:spcBef>
              <a:spcAft>
                <a:spcPts val="0"/>
              </a:spcAft>
              <a:buClr>
                <a:schemeClr val="dk1"/>
              </a:buClr>
              <a:buSzPts val="1200"/>
              <a:buFont typeface="Calibri"/>
              <a:buNone/>
            </a:pPr>
            <a:endParaRPr lang="en-US" dirty="0"/>
          </a:p>
          <a:p>
            <a:endParaRPr lang="en-US" sz="1100" dirty="0">
              <a:solidFill>
                <a:schemeClr val="tx1"/>
              </a:solidFill>
              <a:latin typeface="Calibri" panose="020F0502020204030204" pitchFamily="34" charset="0"/>
              <a:cs typeface="Calibri" panose="020F0502020204030204" pitchFamily="34" charset="0"/>
            </a:endParaRPr>
          </a:p>
          <a:p>
            <a:endParaRPr lang="en-US" sz="110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rgbClr val="000000"/>
              </a:buClr>
              <a:buSzPts val="1100"/>
              <a:buFont typeface="Arial"/>
              <a:buNone/>
            </a:pPr>
            <a:endParaRPr b="1" dirty="0"/>
          </a:p>
        </p:txBody>
      </p:sp>
      <p:sp>
        <p:nvSpPr>
          <p:cNvPr id="253" name="Google Shape;253;g26a29dfb874_1_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708349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citations please see the SAR/Epinephrine training manual.</a:t>
            </a:r>
          </a:p>
        </p:txBody>
      </p:sp>
      <p:sp>
        <p:nvSpPr>
          <p:cNvPr id="4" name="Slide Number Placeholder 3"/>
          <p:cNvSpPr>
            <a:spLocks noGrp="1"/>
          </p:cNvSpPr>
          <p:nvPr>
            <p:ph type="sldNum" sz="quarter" idx="5"/>
          </p:nvPr>
        </p:nvSpPr>
        <p:spPr/>
        <p:txBody>
          <a:bodyPr/>
          <a:lstStyle/>
          <a:p>
            <a:fld id="{42B99FB5-0055-4882-AE8D-A0170D1F6237}" type="slidenum">
              <a:rPr lang="en-US" smtClean="0"/>
              <a:t>120</a:t>
            </a:fld>
            <a:endParaRPr lang="en-US" dirty="0"/>
          </a:p>
        </p:txBody>
      </p:sp>
    </p:spTree>
    <p:extLst>
      <p:ext uri="{BB962C8B-B14F-4D97-AF65-F5344CB8AC3E}">
        <p14:creationId xmlns:p14="http://schemas.microsoft.com/office/powerpoint/2010/main" val="2863479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incorrect. Trainees who successfully complete the training protocol are authorized to administer epinephrine based on signs and symptoms of severe allergic response.</a:t>
            </a:r>
          </a:p>
        </p:txBody>
      </p:sp>
      <p:sp>
        <p:nvSpPr>
          <p:cNvPr id="4" name="Slide Number Placeholder 3"/>
          <p:cNvSpPr>
            <a:spLocks noGrp="1"/>
          </p:cNvSpPr>
          <p:nvPr>
            <p:ph type="sldNum" sz="quarter" idx="5"/>
          </p:nvPr>
        </p:nvSpPr>
        <p:spPr/>
        <p:txBody>
          <a:bodyPr/>
          <a:lstStyle/>
          <a:p>
            <a:fld id="{42B99FB5-0055-4882-AE8D-A0170D1F6237}" type="slidenum">
              <a:rPr lang="en-US" smtClean="0"/>
              <a:t>11</a:t>
            </a:fld>
            <a:endParaRPr lang="en-US" dirty="0"/>
          </a:p>
        </p:txBody>
      </p:sp>
    </p:spTree>
    <p:extLst>
      <p:ext uri="{BB962C8B-B14F-4D97-AF65-F5344CB8AC3E}">
        <p14:creationId xmlns:p14="http://schemas.microsoft.com/office/powerpoint/2010/main" val="3054758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incorrect. Treatment should be based on signs and symptoms. You do not need to determine a cause, and both the law and training protocol emphasizes this: DO NOT DELAY treatment trying to find a cause.</a:t>
            </a:r>
          </a:p>
        </p:txBody>
      </p:sp>
      <p:sp>
        <p:nvSpPr>
          <p:cNvPr id="4" name="Slide Number Placeholder 3"/>
          <p:cNvSpPr>
            <a:spLocks noGrp="1"/>
          </p:cNvSpPr>
          <p:nvPr>
            <p:ph type="sldNum" sz="quarter" idx="5"/>
          </p:nvPr>
        </p:nvSpPr>
        <p:spPr/>
        <p:txBody>
          <a:bodyPr/>
          <a:lstStyle/>
          <a:p>
            <a:fld id="{42B99FB5-0055-4882-AE8D-A0170D1F6237}" type="slidenum">
              <a:rPr lang="en-US" smtClean="0"/>
              <a:t>12</a:t>
            </a:fld>
            <a:endParaRPr lang="en-US" dirty="0"/>
          </a:p>
        </p:txBody>
      </p:sp>
    </p:spTree>
    <p:extLst>
      <p:ext uri="{BB962C8B-B14F-4D97-AF65-F5344CB8AC3E}">
        <p14:creationId xmlns:p14="http://schemas.microsoft.com/office/powerpoint/2010/main" val="2261176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false. Trainee authorizations expire three years after the date of training. You must re-train at least every three years to maintain authorization to administer epinephrine.</a:t>
            </a:r>
          </a:p>
        </p:txBody>
      </p:sp>
      <p:sp>
        <p:nvSpPr>
          <p:cNvPr id="4" name="Slide Number Placeholder 3"/>
          <p:cNvSpPr>
            <a:spLocks noGrp="1"/>
          </p:cNvSpPr>
          <p:nvPr>
            <p:ph type="sldNum" sz="quarter" idx="5"/>
          </p:nvPr>
        </p:nvSpPr>
        <p:spPr/>
        <p:txBody>
          <a:bodyPr/>
          <a:lstStyle/>
          <a:p>
            <a:fld id="{42B99FB5-0055-4882-AE8D-A0170D1F6237}" type="slidenum">
              <a:rPr lang="en-US" smtClean="0"/>
              <a:t>13</a:t>
            </a:fld>
            <a:endParaRPr lang="en-US" dirty="0"/>
          </a:p>
        </p:txBody>
      </p:sp>
    </p:spTree>
    <p:extLst>
      <p:ext uri="{BB962C8B-B14F-4D97-AF65-F5344CB8AC3E}">
        <p14:creationId xmlns:p14="http://schemas.microsoft.com/office/powerpoint/2010/main" val="3920629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each of those phrases, completed with the correct information.</a:t>
            </a:r>
          </a:p>
        </p:txBody>
      </p:sp>
      <p:sp>
        <p:nvSpPr>
          <p:cNvPr id="4" name="Slide Number Placeholder 3"/>
          <p:cNvSpPr>
            <a:spLocks noGrp="1"/>
          </p:cNvSpPr>
          <p:nvPr>
            <p:ph type="sldNum" sz="quarter" idx="5"/>
          </p:nvPr>
        </p:nvSpPr>
        <p:spPr/>
        <p:txBody>
          <a:bodyPr/>
          <a:lstStyle/>
          <a:p>
            <a:fld id="{42B99FB5-0055-4882-AE8D-A0170D1F6237}" type="slidenum">
              <a:rPr lang="en-US" smtClean="0"/>
              <a:t>14</a:t>
            </a:fld>
            <a:endParaRPr lang="en-US" dirty="0"/>
          </a:p>
        </p:txBody>
      </p:sp>
    </p:spTree>
    <p:extLst>
      <p:ext uri="{BB962C8B-B14F-4D97-AF65-F5344CB8AC3E}">
        <p14:creationId xmlns:p14="http://schemas.microsoft.com/office/powerpoint/2010/main" val="2774406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aligns with the Training Manual, Sections III: Allergic Reactions and IV: Allergens and Allergy Triggers.</a:t>
            </a:r>
          </a:p>
        </p:txBody>
      </p:sp>
      <p:sp>
        <p:nvSpPr>
          <p:cNvPr id="4" name="Slide Number Placeholder 3"/>
          <p:cNvSpPr>
            <a:spLocks noGrp="1"/>
          </p:cNvSpPr>
          <p:nvPr>
            <p:ph type="sldNum" sz="quarter" idx="5"/>
          </p:nvPr>
        </p:nvSpPr>
        <p:spPr/>
        <p:txBody>
          <a:bodyPr/>
          <a:lstStyle/>
          <a:p>
            <a:fld id="{42B99FB5-0055-4882-AE8D-A0170D1F6237}" type="slidenum">
              <a:rPr lang="en-US" smtClean="0"/>
              <a:t>15</a:t>
            </a:fld>
            <a:endParaRPr lang="en-US" dirty="0"/>
          </a:p>
        </p:txBody>
      </p:sp>
    </p:spTree>
    <p:extLst>
      <p:ext uri="{BB962C8B-B14F-4D97-AF65-F5344CB8AC3E}">
        <p14:creationId xmlns:p14="http://schemas.microsoft.com/office/powerpoint/2010/main" val="1637304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focuses on recognizing signs and symptoms. We’re going to discuss what signs and symptoms to look for in just a moment, after reviewing a few of the terms we’ll be using.</a:t>
            </a:r>
          </a:p>
          <a:p>
            <a:r>
              <a:rPr lang="en-US" dirty="0"/>
              <a:t>As a reminder, we are considering all these terms to have essentially the same meaning: severe allergic response, systemic allergic reaction, anaphylaxis. </a:t>
            </a:r>
          </a:p>
        </p:txBody>
      </p:sp>
      <p:sp>
        <p:nvSpPr>
          <p:cNvPr id="4" name="Slide Number Placeholder 3"/>
          <p:cNvSpPr>
            <a:spLocks noGrp="1"/>
          </p:cNvSpPr>
          <p:nvPr>
            <p:ph type="sldNum" sz="quarter" idx="5"/>
          </p:nvPr>
        </p:nvSpPr>
        <p:spPr/>
        <p:txBody>
          <a:bodyPr/>
          <a:lstStyle/>
          <a:p>
            <a:fld id="{42B99FB5-0055-4882-AE8D-A0170D1F6237}" type="slidenum">
              <a:rPr lang="en-US" smtClean="0"/>
              <a:t>16</a:t>
            </a:fld>
            <a:endParaRPr lang="en-US" dirty="0"/>
          </a:p>
        </p:txBody>
      </p:sp>
    </p:spTree>
    <p:extLst>
      <p:ext uri="{BB962C8B-B14F-4D97-AF65-F5344CB8AC3E}">
        <p14:creationId xmlns:p14="http://schemas.microsoft.com/office/powerpoint/2010/main" val="3389130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“allergen” refers to a protein not normally found in the body. Exposure to an allergen may cause an allergic response for some people. Common allergens are listed. </a:t>
            </a:r>
          </a:p>
        </p:txBody>
      </p:sp>
      <p:sp>
        <p:nvSpPr>
          <p:cNvPr id="4" name="Slide Number Placeholder 3"/>
          <p:cNvSpPr>
            <a:spLocks noGrp="1"/>
          </p:cNvSpPr>
          <p:nvPr>
            <p:ph type="sldNum" sz="quarter" idx="5"/>
          </p:nvPr>
        </p:nvSpPr>
        <p:spPr/>
        <p:txBody>
          <a:bodyPr/>
          <a:lstStyle/>
          <a:p>
            <a:fld id="{42B99FB5-0055-4882-AE8D-A0170D1F6237}" type="slidenum">
              <a:rPr lang="en-US" smtClean="0"/>
              <a:t>17</a:t>
            </a:fld>
            <a:endParaRPr lang="en-US" dirty="0"/>
          </a:p>
        </p:txBody>
      </p:sp>
    </p:spTree>
    <p:extLst>
      <p:ext uri="{BB962C8B-B14F-4D97-AF65-F5344CB8AC3E}">
        <p14:creationId xmlns:p14="http://schemas.microsoft.com/office/powerpoint/2010/main" val="1361546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severe allergic response – or anaphylaxis – is a life-threatening emergency. Key points to remember about signs and symptoms, is that they can impact the whole body if not treated. You might see swelling – for example, a severe response might be hives across the chest, not just a little bump at the site of a bee sting, or you might see symptoms that vital organs like the lungs, heart, or brain are being effected. </a:t>
            </a:r>
          </a:p>
          <a:p>
            <a:r>
              <a:rPr lang="en-US" dirty="0"/>
              <a:t>We will give specific examples in a moment. </a:t>
            </a:r>
          </a:p>
          <a:p>
            <a:r>
              <a:rPr lang="en-US" dirty="0"/>
              <a:t>It’s important to keep in mind that reactions can happen very quickly, but they can also take some time to develop. That means, if we know someone has been exposed to one of their allergy triggers, we may need to monitor them even if they don’t react immediately. </a:t>
            </a:r>
          </a:p>
        </p:txBody>
      </p:sp>
      <p:sp>
        <p:nvSpPr>
          <p:cNvPr id="4" name="Slide Number Placeholder 3"/>
          <p:cNvSpPr>
            <a:spLocks noGrp="1"/>
          </p:cNvSpPr>
          <p:nvPr>
            <p:ph type="sldNum" sz="quarter" idx="5"/>
          </p:nvPr>
        </p:nvSpPr>
        <p:spPr/>
        <p:txBody>
          <a:bodyPr/>
          <a:lstStyle/>
          <a:p>
            <a:fld id="{42B99FB5-0055-4882-AE8D-A0170D1F6237}" type="slidenum">
              <a:rPr lang="en-US" smtClean="0"/>
              <a:t>18</a:t>
            </a:fld>
            <a:endParaRPr lang="en-US" dirty="0"/>
          </a:p>
        </p:txBody>
      </p:sp>
    </p:spTree>
    <p:extLst>
      <p:ext uri="{BB962C8B-B14F-4D97-AF65-F5344CB8AC3E}">
        <p14:creationId xmlns:p14="http://schemas.microsoft.com/office/powerpoint/2010/main" val="1094280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focus on severe allergic response throughout this training. For reference, the difference between a severe response and lesser allergic reactions is described here. We’ll share specific examples of what reactions look like to different types of allergens in just a moment. But first, we are going to review the signs and symptoms of a serious, severe allergic reaction.</a:t>
            </a:r>
          </a:p>
        </p:txBody>
      </p:sp>
      <p:sp>
        <p:nvSpPr>
          <p:cNvPr id="4" name="Slide Number Placeholder 3"/>
          <p:cNvSpPr>
            <a:spLocks noGrp="1"/>
          </p:cNvSpPr>
          <p:nvPr>
            <p:ph type="sldNum" sz="quarter" idx="5"/>
          </p:nvPr>
        </p:nvSpPr>
        <p:spPr/>
        <p:txBody>
          <a:bodyPr/>
          <a:lstStyle/>
          <a:p>
            <a:fld id="{42B99FB5-0055-4882-AE8D-A0170D1F6237}" type="slidenum">
              <a:rPr lang="en-US" smtClean="0"/>
              <a:t>19</a:t>
            </a:fld>
            <a:endParaRPr lang="en-US" dirty="0"/>
          </a:p>
        </p:txBody>
      </p:sp>
    </p:spTree>
    <p:extLst>
      <p:ext uri="{BB962C8B-B14F-4D97-AF65-F5344CB8AC3E}">
        <p14:creationId xmlns:p14="http://schemas.microsoft.com/office/powerpoint/2010/main" val="154454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protocol addresses required elements of training per state law. It includes background, practical information, and scenarios. </a:t>
            </a:r>
          </a:p>
          <a:p>
            <a:r>
              <a:rPr lang="en-US" dirty="0"/>
              <a:t>[Note for trainers of school personnel: the Addendum is intended to address required elements of training per OAR 581-021-0037 for those personnel who have not completed full Medication Administration training and will only be administering epinephrine.]</a:t>
            </a:r>
          </a:p>
        </p:txBody>
      </p:sp>
      <p:sp>
        <p:nvSpPr>
          <p:cNvPr id="4" name="Slide Number Placeholder 3"/>
          <p:cNvSpPr>
            <a:spLocks noGrp="1"/>
          </p:cNvSpPr>
          <p:nvPr>
            <p:ph type="sldNum" sz="quarter" idx="5"/>
          </p:nvPr>
        </p:nvSpPr>
        <p:spPr/>
        <p:txBody>
          <a:bodyPr/>
          <a:lstStyle/>
          <a:p>
            <a:fld id="{42B99FB5-0055-4882-AE8D-A0170D1F6237}" type="slidenum">
              <a:rPr lang="en-US" smtClean="0"/>
              <a:t>2</a:t>
            </a:fld>
            <a:endParaRPr lang="en-US" dirty="0"/>
          </a:p>
        </p:txBody>
      </p:sp>
    </p:spTree>
    <p:extLst>
      <p:ext uri="{BB962C8B-B14F-4D97-AF65-F5344CB8AC3E}">
        <p14:creationId xmlns:p14="http://schemas.microsoft.com/office/powerpoint/2010/main" val="1447184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signs and symptoms should be taken seriously. The 3 signs at the top of this list are major red flags and may become life-threatening quickly. Skin changes are often strong cues. For example, an itching or burning sensation is noticeable for many people as well as swelling or hives. For people with darker skin tones, observing at an angle or shining a light parallel to the skin can help to make swelling and hives more visible. For people with lighter skin, color changes may be a strong cue.</a:t>
            </a:r>
          </a:p>
          <a:p>
            <a:r>
              <a:rPr lang="en-US" dirty="0"/>
              <a:t>Can you give an example of what you might observe in each category – what would be a concerning respiratory change? (etc.)</a:t>
            </a:r>
          </a:p>
        </p:txBody>
      </p:sp>
      <p:sp>
        <p:nvSpPr>
          <p:cNvPr id="4" name="Slide Number Placeholder 3"/>
          <p:cNvSpPr>
            <a:spLocks noGrp="1"/>
          </p:cNvSpPr>
          <p:nvPr>
            <p:ph type="sldNum" sz="quarter" idx="5"/>
          </p:nvPr>
        </p:nvSpPr>
        <p:spPr/>
        <p:txBody>
          <a:bodyPr/>
          <a:lstStyle/>
          <a:p>
            <a:fld id="{42B99FB5-0055-4882-AE8D-A0170D1F6237}" type="slidenum">
              <a:rPr lang="en-US" smtClean="0"/>
              <a:t>20</a:t>
            </a:fld>
            <a:endParaRPr lang="en-US" dirty="0"/>
          </a:p>
        </p:txBody>
      </p:sp>
    </p:spTree>
    <p:extLst>
      <p:ext uri="{BB962C8B-B14F-4D97-AF65-F5344CB8AC3E}">
        <p14:creationId xmlns:p14="http://schemas.microsoft.com/office/powerpoint/2010/main" val="95234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specific signs and symptoms in each of these categories.</a:t>
            </a:r>
          </a:p>
        </p:txBody>
      </p:sp>
      <p:sp>
        <p:nvSpPr>
          <p:cNvPr id="4" name="Slide Number Placeholder 3"/>
          <p:cNvSpPr>
            <a:spLocks noGrp="1"/>
          </p:cNvSpPr>
          <p:nvPr>
            <p:ph type="sldNum" sz="quarter" idx="5"/>
          </p:nvPr>
        </p:nvSpPr>
        <p:spPr/>
        <p:txBody>
          <a:bodyPr/>
          <a:lstStyle/>
          <a:p>
            <a:fld id="{42B99FB5-0055-4882-AE8D-A0170D1F6237}" type="slidenum">
              <a:rPr lang="en-US" smtClean="0"/>
              <a:t>21</a:t>
            </a:fld>
            <a:endParaRPr lang="en-US" dirty="0"/>
          </a:p>
        </p:txBody>
      </p:sp>
    </p:spTree>
    <p:extLst>
      <p:ext uri="{BB962C8B-B14F-4D97-AF65-F5344CB8AC3E}">
        <p14:creationId xmlns:p14="http://schemas.microsoft.com/office/powerpoint/2010/main" val="164788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act quickly, as severe allergic response often progress to become life-threating quite rapidly. Other risks are listed here. We’ll talk about preparation and prevention later on, but for now it’s important to note that many serious allergic events have no known cause – it’s important to act quickly when signs and symptoms are present, no matter when they occur.</a:t>
            </a:r>
          </a:p>
        </p:txBody>
      </p:sp>
      <p:sp>
        <p:nvSpPr>
          <p:cNvPr id="4" name="Slide Number Placeholder 3"/>
          <p:cNvSpPr>
            <a:spLocks noGrp="1"/>
          </p:cNvSpPr>
          <p:nvPr>
            <p:ph type="sldNum" sz="quarter" idx="5"/>
          </p:nvPr>
        </p:nvSpPr>
        <p:spPr/>
        <p:txBody>
          <a:bodyPr/>
          <a:lstStyle/>
          <a:p>
            <a:fld id="{42B99FB5-0055-4882-AE8D-A0170D1F6237}" type="slidenum">
              <a:rPr lang="en-US" smtClean="0"/>
              <a:t>22</a:t>
            </a:fld>
            <a:endParaRPr lang="en-US" dirty="0"/>
          </a:p>
        </p:txBody>
      </p:sp>
    </p:spTree>
    <p:extLst>
      <p:ext uri="{BB962C8B-B14F-4D97-AF65-F5344CB8AC3E}">
        <p14:creationId xmlns:p14="http://schemas.microsoft.com/office/powerpoint/2010/main" val="2562121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cannot be emphasized enough: if signs and symptoms are seen, respond immediately. Give epinephrine and call 9-1-1.</a:t>
            </a:r>
          </a:p>
        </p:txBody>
      </p:sp>
      <p:sp>
        <p:nvSpPr>
          <p:cNvPr id="4" name="Slide Number Placeholder 3"/>
          <p:cNvSpPr>
            <a:spLocks noGrp="1"/>
          </p:cNvSpPr>
          <p:nvPr>
            <p:ph type="sldNum" sz="quarter" idx="5"/>
          </p:nvPr>
        </p:nvSpPr>
        <p:spPr/>
        <p:txBody>
          <a:bodyPr/>
          <a:lstStyle/>
          <a:p>
            <a:fld id="{42B99FB5-0055-4882-AE8D-A0170D1F6237}" type="slidenum">
              <a:rPr lang="en-US" smtClean="0"/>
              <a:t>23</a:t>
            </a:fld>
            <a:endParaRPr lang="en-US" dirty="0"/>
          </a:p>
        </p:txBody>
      </p:sp>
    </p:spTree>
    <p:extLst>
      <p:ext uri="{BB962C8B-B14F-4D97-AF65-F5344CB8AC3E}">
        <p14:creationId xmlns:p14="http://schemas.microsoft.com/office/powerpoint/2010/main" val="349807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spend a little time talking about common allergens. As we talk about specific causes, please keep in mind: you do not need to know the cause of a reaction, to treat the reaction. If there is a known cause, this can help with future prevention efforts, but many cases have no identified cause. </a:t>
            </a:r>
          </a:p>
        </p:txBody>
      </p:sp>
      <p:sp>
        <p:nvSpPr>
          <p:cNvPr id="4" name="Slide Number Placeholder 3"/>
          <p:cNvSpPr>
            <a:spLocks noGrp="1"/>
          </p:cNvSpPr>
          <p:nvPr>
            <p:ph type="sldNum" sz="quarter" idx="5"/>
          </p:nvPr>
        </p:nvSpPr>
        <p:spPr/>
        <p:txBody>
          <a:bodyPr/>
          <a:lstStyle/>
          <a:p>
            <a:fld id="{42B99FB5-0055-4882-AE8D-A0170D1F6237}" type="slidenum">
              <a:rPr lang="en-US" smtClean="0"/>
              <a:t>24</a:t>
            </a:fld>
            <a:endParaRPr lang="en-US" dirty="0"/>
          </a:p>
        </p:txBody>
      </p:sp>
    </p:spTree>
    <p:extLst>
      <p:ext uri="{BB962C8B-B14F-4D97-AF65-F5344CB8AC3E}">
        <p14:creationId xmlns:p14="http://schemas.microsoft.com/office/powerpoint/2010/main" val="285029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70815" lvl="0" indent="0">
              <a:lnSpc>
                <a:spcPct val="102000"/>
              </a:lnSpc>
              <a:spcBef>
                <a:spcPts val="0"/>
              </a:spcBef>
              <a:spcAft>
                <a:spcPts val="0"/>
              </a:spcAft>
              <a:buFont typeface="Wingdings" panose="05000000000000000000" pitchFamily="2" charset="2"/>
              <a:buNone/>
            </a:pPr>
            <a:r>
              <a:rPr lang="en-US" dirty="0"/>
              <a:t>First on our list of allergens is insect stings. Special Considerations (p.11): </a:t>
            </a:r>
          </a:p>
          <a:p>
            <a:pPr marL="0" marR="170815" lvl="0" indent="0">
              <a:lnSpc>
                <a:spcPct val="102000"/>
              </a:lnSpc>
              <a:spcBef>
                <a:spcPts val="0"/>
              </a:spcBef>
              <a:spcAft>
                <a:spcPts val="0"/>
              </a:spcAft>
              <a:buFont typeface="Wingdings" panose="05000000000000000000" pitchFamily="2" charset="2"/>
              <a:buNone/>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a sting occurs around </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eye, nose, or throat,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reaction may be more severe and may need </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immediate medical attention.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Around the nose and throat, even minimal swelling may cause obstruction. Around the eyes, long-term damage is possible. Seek medical care for these types of stings.</a:t>
            </a:r>
          </a:p>
          <a:p>
            <a:pPr marL="0" marR="170815" lvl="0" indent="0">
              <a:lnSpc>
                <a:spcPct val="102000"/>
              </a:lnSpc>
              <a:spcBef>
                <a:spcPts val="0"/>
              </a:spcBef>
              <a:spcAft>
                <a:spcPts val="0"/>
              </a:spcAft>
              <a:buFont typeface="Wingdings" panose="05000000000000000000" pitchFamily="2" charset="2"/>
              <a:buNone/>
            </a:pPr>
            <a:r>
              <a:rPr lang="en-US"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Toxic reactions</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can result from </a:t>
            </a:r>
            <a:r>
              <a:rPr lang="en-US"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multiple stings</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usually 10 or more, such as when a person steps on a yellow jacket nest.  These types of stings need </a:t>
            </a:r>
            <a:r>
              <a:rPr lang="en-US"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immediate medical attention: call 9-1-1 right away.</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Observe for reaction and treat as for any case of anaphylaxis. </a:t>
            </a:r>
            <a:r>
              <a:rPr lang="en-US" sz="1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Toxic reactions may be delayed</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Medical attention and observation are strongly recommended.</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25</a:t>
            </a:fld>
            <a:endParaRPr lang="en-US" dirty="0"/>
          </a:p>
        </p:txBody>
      </p:sp>
    </p:spTree>
    <p:extLst>
      <p:ext uri="{BB962C8B-B14F-4D97-AF65-F5344CB8AC3E}">
        <p14:creationId xmlns:p14="http://schemas.microsoft.com/office/powerpoint/2010/main" val="2272324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gives examples of normal, exaggerated, and severe allergic response to an insect sting. … [review] … Key take-away: if signs or symptoms of severe reaction are present, give epinephrine.</a:t>
            </a:r>
          </a:p>
        </p:txBody>
      </p:sp>
      <p:sp>
        <p:nvSpPr>
          <p:cNvPr id="4" name="Slide Number Placeholder 3"/>
          <p:cNvSpPr>
            <a:spLocks noGrp="1"/>
          </p:cNvSpPr>
          <p:nvPr>
            <p:ph type="sldNum" sz="quarter" idx="5"/>
          </p:nvPr>
        </p:nvSpPr>
        <p:spPr/>
        <p:txBody>
          <a:bodyPr/>
          <a:lstStyle/>
          <a:p>
            <a:fld id="{42B99FB5-0055-4882-AE8D-A0170D1F6237}" type="slidenum">
              <a:rPr lang="en-US" smtClean="0"/>
              <a:t>26</a:t>
            </a:fld>
            <a:endParaRPr lang="en-US" dirty="0"/>
          </a:p>
        </p:txBody>
      </p:sp>
    </p:spTree>
    <p:extLst>
      <p:ext uri="{BB962C8B-B14F-4D97-AF65-F5344CB8AC3E}">
        <p14:creationId xmlns:p14="http://schemas.microsoft.com/office/powerpoint/2010/main" val="1147586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Nearly any food can trigger an allergic reaction at any age. </a:t>
            </a:r>
            <a:r>
              <a:rPr lang="en-US" sz="1800" dirty="0">
                <a:solidFill>
                  <a:srgbClr val="201E1F"/>
                </a:solidFill>
                <a:effectLst/>
                <a:latin typeface="Calibri" panose="020F0502020204030204" pitchFamily="34" charset="0"/>
                <a:ea typeface="Calibri" panose="020F0502020204030204" pitchFamily="34" charset="0"/>
              </a:rPr>
              <a:t>Foods commonly associated with severe allergic reactions</a:t>
            </a:r>
            <a:r>
              <a:rPr lang="en-US" sz="1800" dirty="0">
                <a:effectLst/>
                <a:latin typeface="Calibri" panose="020F0502020204030204" pitchFamily="34" charset="0"/>
                <a:ea typeface="Calibri" panose="020F0502020204030204" pitchFamily="34" charset="0"/>
              </a:rPr>
              <a:t> </a:t>
            </a:r>
            <a:r>
              <a:rPr lang="en-US" dirty="0"/>
              <a:t>are listed.</a:t>
            </a:r>
          </a:p>
          <a:p>
            <a:r>
              <a:rPr lang="en-US" dirty="0"/>
              <a:t>It is important to note that most fatal food allergy cases have no prior history – be prepared to respond based on signs and symptoms, even if the person has no known allergy.</a:t>
            </a:r>
          </a:p>
        </p:txBody>
      </p:sp>
      <p:sp>
        <p:nvSpPr>
          <p:cNvPr id="4" name="Slide Number Placeholder 3"/>
          <p:cNvSpPr>
            <a:spLocks noGrp="1"/>
          </p:cNvSpPr>
          <p:nvPr>
            <p:ph type="sldNum" sz="quarter" idx="5"/>
          </p:nvPr>
        </p:nvSpPr>
        <p:spPr/>
        <p:txBody>
          <a:bodyPr/>
          <a:lstStyle/>
          <a:p>
            <a:fld id="{42B99FB5-0055-4882-AE8D-A0170D1F6237}" type="slidenum">
              <a:rPr lang="en-US" smtClean="0"/>
              <a:t>27</a:t>
            </a:fld>
            <a:endParaRPr lang="en-US" dirty="0"/>
          </a:p>
        </p:txBody>
      </p:sp>
    </p:spTree>
    <p:extLst>
      <p:ext uri="{BB962C8B-B14F-4D97-AF65-F5344CB8AC3E}">
        <p14:creationId xmlns:p14="http://schemas.microsoft.com/office/powerpoint/2010/main" val="2869735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gives examples of normal, exaggerated, and severe allergic response to food and drink. … [review] … Key take-away: if signs or symptoms of severe reaction are present, give epinephrine.</a:t>
            </a:r>
          </a:p>
        </p:txBody>
      </p:sp>
      <p:sp>
        <p:nvSpPr>
          <p:cNvPr id="4" name="Slide Number Placeholder 3"/>
          <p:cNvSpPr>
            <a:spLocks noGrp="1"/>
          </p:cNvSpPr>
          <p:nvPr>
            <p:ph type="sldNum" sz="quarter" idx="5"/>
          </p:nvPr>
        </p:nvSpPr>
        <p:spPr/>
        <p:txBody>
          <a:bodyPr/>
          <a:lstStyle/>
          <a:p>
            <a:fld id="{42B99FB5-0055-4882-AE8D-A0170D1F6237}" type="slidenum">
              <a:rPr lang="en-US" smtClean="0"/>
              <a:t>28</a:t>
            </a:fld>
            <a:endParaRPr lang="en-US" dirty="0"/>
          </a:p>
        </p:txBody>
      </p:sp>
    </p:spTree>
    <p:extLst>
      <p:ext uri="{BB962C8B-B14F-4D97-AF65-F5344CB8AC3E}">
        <p14:creationId xmlns:p14="http://schemas.microsoft.com/office/powerpoint/2010/main" val="933368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common allergens include medications, and latex. </a:t>
            </a:r>
          </a:p>
          <a:p>
            <a:r>
              <a:rPr lang="en-US" dirty="0"/>
              <a:t>There’s a special consideration with medications, which is the idea of a side effect versus a reaction. Most side effects are mild, but if there are concerning symptoms and there is any doubt, give epinephrine. </a:t>
            </a:r>
          </a:p>
          <a:p>
            <a:r>
              <a:rPr lang="en-US" dirty="0"/>
              <a:t>With latex, the allergy is less common for most people, but certain populations are at high risk for this allergy. Prevention strategies are important in all cases, including using latex-free products when possible. The Manual offers prevention strategies for each category of allergen, which we will review later.</a:t>
            </a:r>
          </a:p>
        </p:txBody>
      </p:sp>
      <p:sp>
        <p:nvSpPr>
          <p:cNvPr id="4" name="Slide Number Placeholder 3"/>
          <p:cNvSpPr>
            <a:spLocks noGrp="1"/>
          </p:cNvSpPr>
          <p:nvPr>
            <p:ph type="sldNum" sz="quarter" idx="5"/>
          </p:nvPr>
        </p:nvSpPr>
        <p:spPr/>
        <p:txBody>
          <a:bodyPr/>
          <a:lstStyle/>
          <a:p>
            <a:fld id="{42B99FB5-0055-4882-AE8D-A0170D1F6237}" type="slidenum">
              <a:rPr lang="en-US" smtClean="0"/>
              <a:t>29</a:t>
            </a:fld>
            <a:endParaRPr lang="en-US" dirty="0"/>
          </a:p>
        </p:txBody>
      </p:sp>
    </p:spTree>
    <p:extLst>
      <p:ext uri="{BB962C8B-B14F-4D97-AF65-F5344CB8AC3E}">
        <p14:creationId xmlns:p14="http://schemas.microsoft.com/office/powerpoint/2010/main" val="57653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section of training corresponds to the Training Manual Section I: Introduction, and Section II: Background.</a:t>
            </a:r>
          </a:p>
        </p:txBody>
      </p:sp>
      <p:sp>
        <p:nvSpPr>
          <p:cNvPr id="4" name="Slide Number Placeholder 3"/>
          <p:cNvSpPr>
            <a:spLocks noGrp="1"/>
          </p:cNvSpPr>
          <p:nvPr>
            <p:ph type="sldNum" sz="quarter" idx="5"/>
          </p:nvPr>
        </p:nvSpPr>
        <p:spPr/>
        <p:txBody>
          <a:bodyPr/>
          <a:lstStyle/>
          <a:p>
            <a:fld id="{42B99FB5-0055-4882-AE8D-A0170D1F6237}" type="slidenum">
              <a:rPr lang="en-US" smtClean="0"/>
              <a:t>3</a:t>
            </a:fld>
            <a:endParaRPr lang="en-US" dirty="0"/>
          </a:p>
        </p:txBody>
      </p:sp>
    </p:spTree>
    <p:extLst>
      <p:ext uri="{BB962C8B-B14F-4D97-AF65-F5344CB8AC3E}">
        <p14:creationId xmlns:p14="http://schemas.microsoft.com/office/powerpoint/2010/main" val="2507705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gives examples of normal, exaggerated, and severe allergic response to latex exposure. … [review] … Key take-away: if signs or symptoms of severe reaction are present, give epinephrine.</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30</a:t>
            </a:fld>
            <a:endParaRPr lang="en-US" dirty="0"/>
          </a:p>
        </p:txBody>
      </p:sp>
    </p:spTree>
    <p:extLst>
      <p:ext uri="{BB962C8B-B14F-4D97-AF65-F5344CB8AC3E}">
        <p14:creationId xmlns:p14="http://schemas.microsoft.com/office/powerpoint/2010/main" val="995326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additional causes and situations that may result in a severe allergic response. Whatever the cause, the key takeaway is the same: if signs or symptoms of severe reaction are present, give epinephrine.</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31</a:t>
            </a:fld>
            <a:endParaRPr lang="en-US" dirty="0"/>
          </a:p>
        </p:txBody>
      </p:sp>
    </p:spTree>
    <p:extLst>
      <p:ext uri="{BB962C8B-B14F-4D97-AF65-F5344CB8AC3E}">
        <p14:creationId xmlns:p14="http://schemas.microsoft.com/office/powerpoint/2010/main" val="1471220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solidFill>
                  <a:schemeClr val="tx1"/>
                </a:solidFill>
                <a:latin typeface="+mn-lt"/>
                <a:cs typeface="Calibri" panose="020F0502020204030204" pitchFamily="34" charset="0"/>
              </a:rPr>
              <a:t>The next few slides provide practice scenarios</a:t>
            </a:r>
          </a:p>
          <a:p>
            <a:pPr eaLnBrk="1" hangingPunct="1"/>
            <a:r>
              <a:rPr lang="en-US" dirty="0">
                <a:solidFill>
                  <a:schemeClr val="tx1"/>
                </a:solidFill>
                <a:latin typeface="+mn-lt"/>
                <a:cs typeface="Calibri" panose="020F0502020204030204" pitchFamily="34" charset="0"/>
              </a:rPr>
              <a:t>Read each scenario and determine if the person is suffering from anaphylaxis</a:t>
            </a:r>
          </a:p>
          <a:p>
            <a:pPr eaLnBrk="1" hangingPunct="1"/>
            <a:r>
              <a:rPr lang="en-US" dirty="0">
                <a:solidFill>
                  <a:schemeClr val="tx1"/>
                </a:solidFill>
                <a:latin typeface="+mn-lt"/>
                <a:cs typeface="Calibri" panose="020F0502020204030204" pitchFamily="34" charset="0"/>
              </a:rPr>
              <a:t>Debriefing slides will discuss the key points of recognition and treatment of the reactions</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32</a:t>
            </a:fld>
            <a:endParaRPr lang="en-US" dirty="0"/>
          </a:p>
        </p:txBody>
      </p:sp>
    </p:spTree>
    <p:extLst>
      <p:ext uri="{BB962C8B-B14F-4D97-AF65-F5344CB8AC3E}">
        <p14:creationId xmlns:p14="http://schemas.microsoft.com/office/powerpoint/2010/main" val="1878328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35</a:t>
            </a:fld>
            <a:endParaRPr lang="en-US" dirty="0"/>
          </a:p>
        </p:txBody>
      </p:sp>
    </p:spTree>
    <p:extLst>
      <p:ext uri="{BB962C8B-B14F-4D97-AF65-F5344CB8AC3E}">
        <p14:creationId xmlns:p14="http://schemas.microsoft.com/office/powerpoint/2010/main" val="1573439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for normal reaction to insect stings” is covered on slide 34.</a:t>
            </a:r>
          </a:p>
        </p:txBody>
      </p:sp>
      <p:sp>
        <p:nvSpPr>
          <p:cNvPr id="4" name="Slide Number Placeholder 3"/>
          <p:cNvSpPr>
            <a:spLocks noGrp="1"/>
          </p:cNvSpPr>
          <p:nvPr>
            <p:ph type="sldNum" sz="quarter" idx="5"/>
          </p:nvPr>
        </p:nvSpPr>
        <p:spPr/>
        <p:txBody>
          <a:bodyPr/>
          <a:lstStyle/>
          <a:p>
            <a:fld id="{42B99FB5-0055-4882-AE8D-A0170D1F6237}" type="slidenum">
              <a:rPr lang="en-US" smtClean="0"/>
              <a:t>40</a:t>
            </a:fld>
            <a:endParaRPr lang="en-US" dirty="0"/>
          </a:p>
        </p:txBody>
      </p:sp>
    </p:spTree>
    <p:extLst>
      <p:ext uri="{BB962C8B-B14F-4D97-AF65-F5344CB8AC3E}">
        <p14:creationId xmlns:p14="http://schemas.microsoft.com/office/powerpoint/2010/main" val="484342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portion of the training corresponds to Training Manual Section V: Management of Severe Allergic Response. </a:t>
            </a:r>
          </a:p>
          <a:p>
            <a:r>
              <a:rPr lang="en-US" dirty="0"/>
              <a:t>Now we are going to review action steps. </a:t>
            </a:r>
            <a:r>
              <a:rPr lang="en-US" sz="1800" dirty="0">
                <a:solidFill>
                  <a:srgbClr val="201E1F"/>
                </a:solidFill>
                <a:effectLst/>
                <a:latin typeface="Calibri" panose="020F0502020204030204" pitchFamily="34" charset="0"/>
                <a:ea typeface="Calibri" panose="020F0502020204030204" pitchFamily="34" charset="0"/>
              </a:rPr>
              <a:t>Quickly recognizing the signs of severe allergic response and administering epinephrine are critical actions. </a:t>
            </a:r>
            <a:r>
              <a:rPr lang="en-US" dirty="0"/>
              <a:t>We’ll start by reviewing the Treatment Protocol, then some background information about epinephrine, and then more details about the steps for administering epinephrine using an auto-injector.</a:t>
            </a:r>
          </a:p>
        </p:txBody>
      </p:sp>
      <p:sp>
        <p:nvSpPr>
          <p:cNvPr id="4" name="Slide Number Placeholder 3"/>
          <p:cNvSpPr>
            <a:spLocks noGrp="1"/>
          </p:cNvSpPr>
          <p:nvPr>
            <p:ph type="sldNum" sz="quarter" idx="5"/>
          </p:nvPr>
        </p:nvSpPr>
        <p:spPr/>
        <p:txBody>
          <a:bodyPr/>
          <a:lstStyle/>
          <a:p>
            <a:fld id="{42B99FB5-0055-4882-AE8D-A0170D1F6237}" type="slidenum">
              <a:rPr lang="en-US" smtClean="0"/>
              <a:t>43</a:t>
            </a:fld>
            <a:endParaRPr lang="en-US" dirty="0"/>
          </a:p>
        </p:txBody>
      </p:sp>
    </p:spTree>
    <p:extLst>
      <p:ext uri="{BB962C8B-B14F-4D97-AF65-F5344CB8AC3E}">
        <p14:creationId xmlns:p14="http://schemas.microsoft.com/office/powerpoint/2010/main" val="1611399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Treatment Protocol includes 12 steps. Here are the first 3. [review] </a:t>
            </a:r>
          </a:p>
        </p:txBody>
      </p:sp>
      <p:sp>
        <p:nvSpPr>
          <p:cNvPr id="4" name="Slide Number Placeholder 3"/>
          <p:cNvSpPr>
            <a:spLocks noGrp="1"/>
          </p:cNvSpPr>
          <p:nvPr>
            <p:ph type="sldNum" sz="quarter" idx="5"/>
          </p:nvPr>
        </p:nvSpPr>
        <p:spPr/>
        <p:txBody>
          <a:bodyPr/>
          <a:lstStyle/>
          <a:p>
            <a:fld id="{42B99FB5-0055-4882-AE8D-A0170D1F6237}" type="slidenum">
              <a:rPr lang="en-US" smtClean="0"/>
              <a:t>44</a:t>
            </a:fld>
            <a:endParaRPr lang="en-US" dirty="0"/>
          </a:p>
        </p:txBody>
      </p:sp>
    </p:spTree>
    <p:extLst>
      <p:ext uri="{BB962C8B-B14F-4D97-AF65-F5344CB8AC3E}">
        <p14:creationId xmlns:p14="http://schemas.microsoft.com/office/powerpoint/2010/main" val="2142396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in a moment we will fill in specific details of how to administer epinephrine.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to trainer</a:t>
            </a:r>
            <a:r>
              <a:rPr lang="en-US" dirty="0"/>
              <a:t>: The manual Section V “Treatment Protocol” and “Using and Epinephrine Auto-Injector” are formatted so they could be printed as stand-alone reference pages. </a:t>
            </a:r>
          </a:p>
          <a:p>
            <a:endParaRPr lang="en-US" dirty="0"/>
          </a:p>
          <a:p>
            <a:pPr marL="0" marR="173990" lvl="0" indent="0" algn="l" defTabSz="914400" rtl="0" eaLnBrk="1" fontAlgn="auto" latinLnBrk="0" hangingPunct="1">
              <a:lnSpc>
                <a:spcPct val="102000"/>
              </a:lnSpc>
              <a:spcBef>
                <a:spcPts val="0"/>
              </a:spcBef>
              <a:spcAft>
                <a:spcPts val="0"/>
              </a:spcAft>
              <a:buClrTx/>
              <a:buSzTx/>
              <a:buFont typeface="+mj-lt"/>
              <a:buNone/>
              <a:tabLst/>
              <a:defRPr/>
            </a:pPr>
            <a:r>
              <a:rPr lang="en-US" dirty="0"/>
              <a:t>Step 5: Call 9-1-1: </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Although epinephrine is very fast acting, its beneficial effects are short-lived (approximately 20 minutes). The life-threatening reaction may resume after epinephrine wears off, so it is vitally important to call 9-1-1 immediately. </a:t>
            </a:r>
          </a:p>
          <a:p>
            <a:pPr marL="0" marR="173990" lvl="0" indent="0" algn="l" defTabSz="914400" rtl="0" eaLnBrk="1" fontAlgn="auto" latinLnBrk="0" hangingPunct="1">
              <a:lnSpc>
                <a:spcPct val="102000"/>
              </a:lnSpc>
              <a:spcBef>
                <a:spcPts val="0"/>
              </a:spcBef>
              <a:spcAft>
                <a:spcPts val="0"/>
              </a:spcAft>
              <a:buClrTx/>
              <a:buSzTx/>
              <a:buFont typeface="+mj-lt"/>
              <a:buNone/>
              <a:tabLst/>
              <a:defRPr/>
            </a:pPr>
            <a:r>
              <a:rPr lang="en-US" dirty="0"/>
              <a:t>When checking breathing: </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the person has stopped breathing and does not respond to rescue breathing, they may have severe swelling of the throat, which closes the airway.  Continue compressions and CPR efforts. </a:t>
            </a:r>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45</a:t>
            </a:fld>
            <a:endParaRPr lang="en-US" dirty="0"/>
          </a:p>
        </p:txBody>
      </p:sp>
    </p:spTree>
    <p:extLst>
      <p:ext uri="{BB962C8B-B14F-4D97-AF65-F5344CB8AC3E}">
        <p14:creationId xmlns:p14="http://schemas.microsoft.com/office/powerpoint/2010/main" val="2623150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73990" lvl="0" indent="0">
              <a:lnSpc>
                <a:spcPct val="102000"/>
              </a:lnSpc>
              <a:spcBef>
                <a:spcPts val="0"/>
              </a:spcBef>
              <a:spcAft>
                <a:spcPts val="0"/>
              </a:spcAft>
              <a:buFont typeface="+mj-lt"/>
              <a:buNone/>
            </a:pPr>
            <a:r>
              <a:rPr lang="en-US" dirty="0"/>
              <a:t>Step 7. Examples of positioning: </a:t>
            </a:r>
            <a:r>
              <a:rPr lang="en-US" sz="1800" dirty="0">
                <a:solidFill>
                  <a:srgbClr val="000000"/>
                </a:solidFill>
                <a:effectLst/>
                <a:latin typeface="Calibri" panose="020F0502020204030204" pitchFamily="34" charset="0"/>
                <a:cs typeface="Times New Roman" panose="02020603050405020304" pitchFamily="18" charset="0"/>
              </a:rPr>
              <a:t>Lay the person on their</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left side (“recovery position”) to protect against aspiration in case of nausea/vomiting. If confused or losing consciousness, elevate legs to get more blood to brain and heart. If alert but having difficulty breathing, may try other positions such as leaning forward (“tripod”) or arms elevated.</a:t>
            </a:r>
          </a:p>
          <a:p>
            <a:pPr marL="0" marR="173990" lvl="0" indent="0" algn="l" defTabSz="914400" rtl="0" eaLnBrk="1" fontAlgn="auto" latinLnBrk="0" hangingPunct="1">
              <a:lnSpc>
                <a:spcPct val="102000"/>
              </a:lnSpc>
              <a:spcBef>
                <a:spcPts val="0"/>
              </a:spcBef>
              <a:spcAft>
                <a:spcPts val="0"/>
              </a:spcAft>
              <a:buClrTx/>
              <a:buSzTx/>
              <a:buFont typeface="+mj-lt"/>
              <a:buNone/>
              <a:tabLst/>
              <a:defRPr/>
            </a:pPr>
            <a:r>
              <a:rPr lang="en-US" sz="1800" dirty="0"/>
              <a:t>Slide 34 gives details about stinger removal.</a:t>
            </a:r>
          </a:p>
          <a:p>
            <a:pPr marL="0" marR="173990" lvl="0" indent="0" algn="l" defTabSz="914400" rtl="0" eaLnBrk="1" fontAlgn="auto" latinLnBrk="0" hangingPunct="1">
              <a:lnSpc>
                <a:spcPct val="102000"/>
              </a:lnSpc>
              <a:spcBef>
                <a:spcPts val="0"/>
              </a:spcBef>
              <a:spcAft>
                <a:spcPts val="0"/>
              </a:spcAft>
              <a:buClrTx/>
              <a:buSzTx/>
              <a:buFont typeface="+mj-lt"/>
              <a:buNone/>
              <a:tabLst/>
              <a:defRPr/>
            </a:pPr>
            <a:r>
              <a:rPr lang="en-US" sz="1800" dirty="0"/>
              <a:t>Step 8. Do not leave the person alone. CPR may be needed.</a:t>
            </a:r>
          </a:p>
          <a:p>
            <a:pPr marL="0" marR="173990" lvl="0" indent="0" algn="l" defTabSz="914400" rtl="0" eaLnBrk="1" fontAlgn="auto" latinLnBrk="0" hangingPunct="1">
              <a:lnSpc>
                <a:spcPct val="102000"/>
              </a:lnSpc>
              <a:spcBef>
                <a:spcPts val="0"/>
              </a:spcBef>
              <a:spcAft>
                <a:spcPts val="0"/>
              </a:spcAft>
              <a:buClrTx/>
              <a:buSzTx/>
              <a:buFont typeface="+mj-lt"/>
              <a:buNone/>
              <a:tabLst/>
              <a:defRPr/>
            </a:pPr>
            <a:r>
              <a:rPr lang="en-US" sz="1800" dirty="0"/>
              <a:t>Step 9. A new epinephrine dispensing device is needed to administer a second dose (Pre-filled devices provide a single dose per dispensing device.) If a second dose is not available, inform EMS when they arrive.</a:t>
            </a:r>
          </a:p>
          <a:p>
            <a:pPr marL="0" marR="173990" lvl="0" indent="0" algn="l" defTabSz="914400" rtl="0" eaLnBrk="1" fontAlgn="auto" latinLnBrk="0" hangingPunct="1">
              <a:lnSpc>
                <a:spcPct val="102000"/>
              </a:lnSpc>
              <a:spcBef>
                <a:spcPts val="0"/>
              </a:spcBef>
              <a:spcAft>
                <a:spcPts val="0"/>
              </a:spcAft>
              <a:buClrTx/>
              <a:buSzTx/>
              <a:buFont typeface="+mj-lt"/>
              <a:buNone/>
              <a:tabLst/>
              <a:defRPr/>
            </a:pPr>
            <a:endParaRPr lang="en-US" sz="1800" dirty="0"/>
          </a:p>
          <a:p>
            <a:pPr marL="0" marR="173990" lvl="0" indent="0">
              <a:lnSpc>
                <a:spcPct val="102000"/>
              </a:lnSpc>
              <a:spcBef>
                <a:spcPts val="0"/>
              </a:spcBef>
              <a:spcAft>
                <a:spcPts val="0"/>
              </a:spcAft>
              <a:buFont typeface="+mj-lt"/>
              <a:buNone/>
            </a:pP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2B99FB5-0055-4882-AE8D-A0170D1F6237}" type="slidenum">
              <a:rPr lang="en-US" smtClean="0"/>
              <a:t>46</a:t>
            </a:fld>
            <a:endParaRPr lang="en-US" dirty="0"/>
          </a:p>
        </p:txBody>
      </p:sp>
    </p:spTree>
    <p:extLst>
      <p:ext uri="{BB962C8B-B14F-4D97-AF65-F5344CB8AC3E}">
        <p14:creationId xmlns:p14="http://schemas.microsoft.com/office/powerpoint/2010/main" val="31244129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11. For some settings, including schools, administering an inhaler requires additional training. Encourage the person and assist if permitted in your setting.</a:t>
            </a:r>
          </a:p>
        </p:txBody>
      </p:sp>
      <p:sp>
        <p:nvSpPr>
          <p:cNvPr id="4" name="Slide Number Placeholder 3"/>
          <p:cNvSpPr>
            <a:spLocks noGrp="1"/>
          </p:cNvSpPr>
          <p:nvPr>
            <p:ph type="sldNum" sz="quarter" idx="5"/>
          </p:nvPr>
        </p:nvSpPr>
        <p:spPr/>
        <p:txBody>
          <a:bodyPr/>
          <a:lstStyle/>
          <a:p>
            <a:fld id="{42B99FB5-0055-4882-AE8D-A0170D1F6237}" type="slidenum">
              <a:rPr lang="en-US" smtClean="0"/>
              <a:t>47</a:t>
            </a:fld>
            <a:endParaRPr lang="en-US" dirty="0"/>
          </a:p>
        </p:txBody>
      </p:sp>
    </p:spTree>
    <p:extLst>
      <p:ext uri="{BB962C8B-B14F-4D97-AF65-F5344CB8AC3E}">
        <p14:creationId xmlns:p14="http://schemas.microsoft.com/office/powerpoint/2010/main" val="9522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important for two key reasons: first, it prepares people to act quickly when someone is having a life-threatening allergic reaction. Second, Oregon has state laws that address what’s required, and may provide legal protections to those who complete the training in accordance with those state laws.</a:t>
            </a:r>
          </a:p>
        </p:txBody>
      </p:sp>
      <p:sp>
        <p:nvSpPr>
          <p:cNvPr id="4" name="Slide Number Placeholder 3"/>
          <p:cNvSpPr>
            <a:spLocks noGrp="1"/>
          </p:cNvSpPr>
          <p:nvPr>
            <p:ph type="sldNum" sz="quarter" idx="5"/>
          </p:nvPr>
        </p:nvSpPr>
        <p:spPr/>
        <p:txBody>
          <a:bodyPr/>
          <a:lstStyle/>
          <a:p>
            <a:fld id="{42B99FB5-0055-4882-AE8D-A0170D1F6237}" type="slidenum">
              <a:rPr lang="en-US" smtClean="0"/>
              <a:t>4</a:t>
            </a:fld>
            <a:endParaRPr lang="en-US" dirty="0"/>
          </a:p>
        </p:txBody>
      </p:sp>
    </p:spTree>
    <p:extLst>
      <p:ext uri="{BB962C8B-B14F-4D97-AF65-F5344CB8AC3E}">
        <p14:creationId xmlns:p14="http://schemas.microsoft.com/office/powerpoint/2010/main" val="4124554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Epinephrine is a well-tested, effective treatment for severe allergic response. </a:t>
            </a:r>
          </a:p>
          <a:p>
            <a:r>
              <a:rPr lang="en-US" b="0" dirty="0"/>
              <a:t>Epinephrine has been used medically for over 100 years, and epinephrine autoinjectors have been on the market since the 1980s. </a:t>
            </a:r>
            <a:endParaRPr lang="en-US" sz="1200" dirty="0">
              <a:latin typeface="+mn-lt"/>
              <a:cs typeface="Calibri" panose="020F0502020204030204" pitchFamily="34" charset="0"/>
            </a:endParaRPr>
          </a:p>
          <a:p>
            <a:r>
              <a:rPr lang="en-US" sz="1200" dirty="0">
                <a:latin typeface="+mn-lt"/>
                <a:cs typeface="Calibri" panose="020F0502020204030204" pitchFamily="34" charset="0"/>
              </a:rPr>
              <a:t>The trainee should be aware that there are e</a:t>
            </a:r>
            <a:r>
              <a:rPr lang="en-US" sz="1200" dirty="0">
                <a:solidFill>
                  <a:schemeClr val="tx1"/>
                </a:solidFill>
                <a:latin typeface="+mn-lt"/>
                <a:cs typeface="Calibri" panose="020F0502020204030204" pitchFamily="34" charset="0"/>
              </a:rPr>
              <a:t>pinephrine products that have lower doses and will NOT be effective (examples: Adrenalin spray for congestion; L.E.T gel for severe nosebleeds).</a:t>
            </a:r>
            <a:r>
              <a:rPr lang="en-US" sz="1200" dirty="0">
                <a:latin typeface="+mn-lt"/>
                <a:cs typeface="Calibri" panose="020F0502020204030204" pitchFamily="34" charset="0"/>
              </a:rPr>
              <a:t> Be sure the device and dose is intended to treat severe allergic reaction. </a:t>
            </a:r>
            <a:endParaRPr lang="en-US" b="0" dirty="0"/>
          </a:p>
        </p:txBody>
      </p:sp>
      <p:sp>
        <p:nvSpPr>
          <p:cNvPr id="4" name="Slide Number Placeholder 3"/>
          <p:cNvSpPr>
            <a:spLocks noGrp="1"/>
          </p:cNvSpPr>
          <p:nvPr>
            <p:ph type="sldNum" sz="quarter" idx="5"/>
          </p:nvPr>
        </p:nvSpPr>
        <p:spPr/>
        <p:txBody>
          <a:bodyPr/>
          <a:lstStyle/>
          <a:p>
            <a:fld id="{42B99FB5-0055-4882-AE8D-A0170D1F6237}" type="slidenum">
              <a:rPr lang="en-US" smtClean="0"/>
              <a:t>48</a:t>
            </a:fld>
            <a:endParaRPr lang="en-US" dirty="0"/>
          </a:p>
        </p:txBody>
      </p:sp>
    </p:spTree>
    <p:extLst>
      <p:ext uri="{BB962C8B-B14F-4D97-AF65-F5344CB8AC3E}">
        <p14:creationId xmlns:p14="http://schemas.microsoft.com/office/powerpoint/2010/main" val="3555670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p>
        </p:txBody>
      </p:sp>
      <p:sp>
        <p:nvSpPr>
          <p:cNvPr id="4" name="Slide Number Placeholder 3"/>
          <p:cNvSpPr>
            <a:spLocks noGrp="1"/>
          </p:cNvSpPr>
          <p:nvPr>
            <p:ph type="sldNum" sz="quarter" idx="5"/>
          </p:nvPr>
        </p:nvSpPr>
        <p:spPr/>
        <p:txBody>
          <a:bodyPr/>
          <a:lstStyle/>
          <a:p>
            <a:fld id="{42B99FB5-0055-4882-AE8D-A0170D1F6237}" type="slidenum">
              <a:rPr lang="en-US" smtClean="0"/>
              <a:t>49</a:t>
            </a:fld>
            <a:endParaRPr lang="en-US" dirty="0"/>
          </a:p>
        </p:txBody>
      </p:sp>
    </p:spTree>
    <p:extLst>
      <p:ext uri="{BB962C8B-B14F-4D97-AF65-F5344CB8AC3E}">
        <p14:creationId xmlns:p14="http://schemas.microsoft.com/office/powerpoint/2010/main" val="2821359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Epinephrine acts on the body by constricting blood vessels and raising the blood pressure, relaxing the bronchial muscles and reducing tissue swelling. The actions of this drug directly oppose the life-threatening effects of anaphylaxis.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50</a:t>
            </a:fld>
            <a:endParaRPr lang="en-US" dirty="0"/>
          </a:p>
        </p:txBody>
      </p:sp>
    </p:spTree>
    <p:extLst>
      <p:ext uri="{BB962C8B-B14F-4D97-AF65-F5344CB8AC3E}">
        <p14:creationId xmlns:p14="http://schemas.microsoft.com/office/powerpoint/2010/main" val="1551747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 pre-measured dose of epinephrine is delivered via an auto-injector into the middle of the outer thigh. This location is a safe site for injection. The auto- injector is designed to work through clothing for all ages.</a:t>
            </a:r>
            <a:r>
              <a:rPr lang="en-US" sz="1800" baseline="-250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Whenever possible, it is important to know which epinephrine auto-injector you will be using since the method for administration differs between manufacturers. Practicing (using training models) can increase confidence and accuracy during an event.</a:t>
            </a:r>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51</a:t>
            </a:fld>
            <a:endParaRPr lang="en-US" dirty="0"/>
          </a:p>
        </p:txBody>
      </p:sp>
    </p:spTree>
    <p:extLst>
      <p:ext uri="{BB962C8B-B14F-4D97-AF65-F5344CB8AC3E}">
        <p14:creationId xmlns:p14="http://schemas.microsoft.com/office/powerpoint/2010/main" val="1545709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Epinephrine auto-injectors are </a:t>
            </a:r>
            <a:r>
              <a:rPr lang="en-US"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not</a:t>
            </a:r>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all the same. If possible, review device-specific instructions before an emergency occurs.</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52</a:t>
            </a:fld>
            <a:endParaRPr lang="en-US" dirty="0"/>
          </a:p>
        </p:txBody>
      </p:sp>
    </p:spTree>
    <p:extLst>
      <p:ext uri="{BB962C8B-B14F-4D97-AF65-F5344CB8AC3E}">
        <p14:creationId xmlns:p14="http://schemas.microsoft.com/office/powerpoint/2010/main" val="36827902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following table gives guidelines for choosing the adult versus the pediatric version of the epinephrine auto-injector. However, it must be emphasized: </a:t>
            </a:r>
            <a:r>
              <a:rPr lang="en-US" sz="1800" b="1" dirty="0">
                <a:effectLst/>
                <a:latin typeface="Calibri" panose="020F0502020204030204" pitchFamily="34" charset="0"/>
                <a:ea typeface="Calibri" panose="020F0502020204030204" pitchFamily="34" charset="0"/>
              </a:rPr>
              <a:t>don’t delay by weighing!!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 epinephrine dose for children or small individuals is half the dose for an adult, based on weight.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 typical dose of epinephrine for adults via autoinjector is 0.3 milligrams. The typical dose for a child or small person is 0.15mg for people approximately 35-65 pounds. </a:t>
            </a:r>
            <a:r>
              <a:rPr lang="en-US" sz="1800" baseline="-250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53</a:t>
            </a:fld>
            <a:endParaRPr lang="en-US" dirty="0"/>
          </a:p>
        </p:txBody>
      </p:sp>
    </p:spTree>
    <p:extLst>
      <p:ext uri="{BB962C8B-B14F-4D97-AF65-F5344CB8AC3E}">
        <p14:creationId xmlns:p14="http://schemas.microsoft.com/office/powerpoint/2010/main" val="3398490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Training Manual p.17]</a:t>
            </a:r>
          </a:p>
        </p:txBody>
      </p:sp>
      <p:sp>
        <p:nvSpPr>
          <p:cNvPr id="4" name="Slide Number Placeholder 3"/>
          <p:cNvSpPr>
            <a:spLocks noGrp="1"/>
          </p:cNvSpPr>
          <p:nvPr>
            <p:ph type="sldNum" sz="quarter" idx="5"/>
          </p:nvPr>
        </p:nvSpPr>
        <p:spPr/>
        <p:txBody>
          <a:bodyPr/>
          <a:lstStyle/>
          <a:p>
            <a:fld id="{42B99FB5-0055-4882-AE8D-A0170D1F6237}" type="slidenum">
              <a:rPr lang="en-US" smtClean="0"/>
              <a:t>54</a:t>
            </a:fld>
            <a:endParaRPr lang="en-US" dirty="0"/>
          </a:p>
        </p:txBody>
      </p:sp>
    </p:spTree>
    <p:extLst>
      <p:ext uri="{BB962C8B-B14F-4D97-AF65-F5344CB8AC3E}">
        <p14:creationId xmlns:p14="http://schemas.microsoft.com/office/powerpoint/2010/main" val="13502143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Training Manual p.17]</a:t>
            </a:r>
          </a:p>
        </p:txBody>
      </p:sp>
      <p:sp>
        <p:nvSpPr>
          <p:cNvPr id="4" name="Slide Number Placeholder 3"/>
          <p:cNvSpPr>
            <a:spLocks noGrp="1"/>
          </p:cNvSpPr>
          <p:nvPr>
            <p:ph type="sldNum" sz="quarter" idx="5"/>
          </p:nvPr>
        </p:nvSpPr>
        <p:spPr/>
        <p:txBody>
          <a:bodyPr/>
          <a:lstStyle/>
          <a:p>
            <a:fld id="{42B99FB5-0055-4882-AE8D-A0170D1F6237}" type="slidenum">
              <a:rPr lang="en-US" smtClean="0"/>
              <a:t>55</a:t>
            </a:fld>
            <a:endParaRPr lang="en-US" dirty="0"/>
          </a:p>
        </p:txBody>
      </p:sp>
    </p:spTree>
    <p:extLst>
      <p:ext uri="{BB962C8B-B14F-4D97-AF65-F5344CB8AC3E}">
        <p14:creationId xmlns:p14="http://schemas.microsoft.com/office/powerpoint/2010/main" val="12279414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Training Manual p.17]</a:t>
            </a:r>
          </a:p>
        </p:txBody>
      </p:sp>
      <p:sp>
        <p:nvSpPr>
          <p:cNvPr id="4" name="Slide Number Placeholder 3"/>
          <p:cNvSpPr>
            <a:spLocks noGrp="1"/>
          </p:cNvSpPr>
          <p:nvPr>
            <p:ph type="sldNum" sz="quarter" idx="5"/>
          </p:nvPr>
        </p:nvSpPr>
        <p:spPr/>
        <p:txBody>
          <a:bodyPr/>
          <a:lstStyle/>
          <a:p>
            <a:fld id="{42B99FB5-0055-4882-AE8D-A0170D1F6237}" type="slidenum">
              <a:rPr lang="en-US" smtClean="0"/>
              <a:t>56</a:t>
            </a:fld>
            <a:endParaRPr lang="en-US" dirty="0"/>
          </a:p>
        </p:txBody>
      </p:sp>
    </p:spTree>
    <p:extLst>
      <p:ext uri="{BB962C8B-B14F-4D97-AF65-F5344CB8AC3E}">
        <p14:creationId xmlns:p14="http://schemas.microsoft.com/office/powerpoint/2010/main" val="4083880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p>
        </p:txBody>
      </p:sp>
      <p:sp>
        <p:nvSpPr>
          <p:cNvPr id="4" name="Slide Number Placeholder 3"/>
          <p:cNvSpPr>
            <a:spLocks noGrp="1"/>
          </p:cNvSpPr>
          <p:nvPr>
            <p:ph type="sldNum" sz="quarter" idx="5"/>
          </p:nvPr>
        </p:nvSpPr>
        <p:spPr/>
        <p:txBody>
          <a:bodyPr/>
          <a:lstStyle/>
          <a:p>
            <a:fld id="{42B99FB5-0055-4882-AE8D-A0170D1F6237}" type="slidenum">
              <a:rPr lang="en-US" smtClean="0"/>
              <a:t>57</a:t>
            </a:fld>
            <a:endParaRPr lang="en-US" dirty="0"/>
          </a:p>
        </p:txBody>
      </p:sp>
    </p:spTree>
    <p:extLst>
      <p:ext uri="{BB962C8B-B14F-4D97-AF65-F5344CB8AC3E}">
        <p14:creationId xmlns:p14="http://schemas.microsoft.com/office/powerpoint/2010/main" val="195884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our state laws are set up to increase the number of people ready to respond to any person suffering from a severe allergic response. The laws emphasize that response should be based on recognition of the signs and symptoms of systemic allergic reaction. </a:t>
            </a:r>
          </a:p>
          <a:p>
            <a:r>
              <a:rPr lang="en-US" dirty="0"/>
              <a:t>As a note here: there are many related terms to describe a serious allergy, including what you see here, “severe allergic response” and “systemic allergic reaction.” Another common term is “anaphylaxis.” All these terms refer to a serious, potentially life-threatening allergic response, and for the purpose of this training, these terms are considered functionally the same.</a:t>
            </a:r>
          </a:p>
        </p:txBody>
      </p:sp>
      <p:sp>
        <p:nvSpPr>
          <p:cNvPr id="4" name="Slide Number Placeholder 3"/>
          <p:cNvSpPr>
            <a:spLocks noGrp="1"/>
          </p:cNvSpPr>
          <p:nvPr>
            <p:ph type="sldNum" sz="quarter" idx="5"/>
          </p:nvPr>
        </p:nvSpPr>
        <p:spPr/>
        <p:txBody>
          <a:bodyPr/>
          <a:lstStyle/>
          <a:p>
            <a:fld id="{42B99FB5-0055-4882-AE8D-A0170D1F6237}" type="slidenum">
              <a:rPr lang="en-US" smtClean="0"/>
              <a:t>5</a:t>
            </a:fld>
            <a:endParaRPr lang="en-US" dirty="0"/>
          </a:p>
        </p:txBody>
      </p:sp>
    </p:spTree>
    <p:extLst>
      <p:ext uri="{BB962C8B-B14F-4D97-AF65-F5344CB8AC3E}">
        <p14:creationId xmlns:p14="http://schemas.microsoft.com/office/powerpoint/2010/main" val="10260656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p>
        </p:txBody>
      </p:sp>
      <p:sp>
        <p:nvSpPr>
          <p:cNvPr id="4" name="Slide Number Placeholder 3"/>
          <p:cNvSpPr>
            <a:spLocks noGrp="1"/>
          </p:cNvSpPr>
          <p:nvPr>
            <p:ph type="sldNum" sz="quarter" idx="5"/>
          </p:nvPr>
        </p:nvSpPr>
        <p:spPr/>
        <p:txBody>
          <a:bodyPr/>
          <a:lstStyle/>
          <a:p>
            <a:fld id="{42B99FB5-0055-4882-AE8D-A0170D1F6237}" type="slidenum">
              <a:rPr lang="en-US" smtClean="0"/>
              <a:t>58</a:t>
            </a:fld>
            <a:endParaRPr lang="en-US" dirty="0"/>
          </a:p>
        </p:txBody>
      </p:sp>
    </p:spTree>
    <p:extLst>
      <p:ext uri="{BB962C8B-B14F-4D97-AF65-F5344CB8AC3E}">
        <p14:creationId xmlns:p14="http://schemas.microsoft.com/office/powerpoint/2010/main" val="1598762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p>
        </p:txBody>
      </p:sp>
      <p:sp>
        <p:nvSpPr>
          <p:cNvPr id="4" name="Slide Number Placeholder 3"/>
          <p:cNvSpPr>
            <a:spLocks noGrp="1"/>
          </p:cNvSpPr>
          <p:nvPr>
            <p:ph type="sldNum" sz="quarter" idx="5"/>
          </p:nvPr>
        </p:nvSpPr>
        <p:spPr/>
        <p:txBody>
          <a:bodyPr/>
          <a:lstStyle/>
          <a:p>
            <a:fld id="{42B99FB5-0055-4882-AE8D-A0170D1F6237}" type="slidenum">
              <a:rPr lang="en-US" smtClean="0"/>
              <a:t>59</a:t>
            </a:fld>
            <a:endParaRPr lang="en-US" dirty="0"/>
          </a:p>
        </p:txBody>
      </p:sp>
    </p:spTree>
    <p:extLst>
      <p:ext uri="{BB962C8B-B14F-4D97-AF65-F5344CB8AC3E}">
        <p14:creationId xmlns:p14="http://schemas.microsoft.com/office/powerpoint/2010/main" val="821107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a:t>
            </a:r>
          </a:p>
        </p:txBody>
      </p:sp>
      <p:sp>
        <p:nvSpPr>
          <p:cNvPr id="4" name="Slide Number Placeholder 3"/>
          <p:cNvSpPr>
            <a:spLocks noGrp="1"/>
          </p:cNvSpPr>
          <p:nvPr>
            <p:ph type="sldNum" sz="quarter" idx="5"/>
          </p:nvPr>
        </p:nvSpPr>
        <p:spPr/>
        <p:txBody>
          <a:bodyPr/>
          <a:lstStyle/>
          <a:p>
            <a:fld id="{42B99FB5-0055-4882-AE8D-A0170D1F6237}" type="slidenum">
              <a:rPr lang="en-US" smtClean="0"/>
              <a:t>60</a:t>
            </a:fld>
            <a:endParaRPr lang="en-US" dirty="0"/>
          </a:p>
        </p:txBody>
      </p:sp>
    </p:spTree>
    <p:extLst>
      <p:ext uri="{BB962C8B-B14F-4D97-AF65-F5344CB8AC3E}">
        <p14:creationId xmlns:p14="http://schemas.microsoft.com/office/powerpoint/2010/main" val="14208750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Side effects are temporary and will subside with rest and reassurance. Some of the possible side effects of epinephrine may resemble symptoms of anaphylactic shock; however, symptoms related to injection of epinephrine are temporary. Reassurance and a calm demeanor by the responder are important.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61</a:t>
            </a:fld>
            <a:endParaRPr lang="en-US" dirty="0"/>
          </a:p>
        </p:txBody>
      </p:sp>
    </p:spTree>
    <p:extLst>
      <p:ext uri="{BB962C8B-B14F-4D97-AF65-F5344CB8AC3E}">
        <p14:creationId xmlns:p14="http://schemas.microsoft.com/office/powerpoint/2010/main" val="10901695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Epinephrine should be stored in a dark place at room temperature (between 59 –</a:t>
            </a:r>
            <a:r>
              <a:rPr lang="en-US" sz="1800" dirty="0">
                <a:effectLst/>
                <a:latin typeface="Calibri" panose="020F0502020204030204" pitchFamily="34" charset="0"/>
                <a:ea typeface="Arial" panose="020B060402020202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86 degrees F). Exposure to sunlight, or to extreme heat or cold, will hasten deterioration of epinephrine more rapidly than exposure to room temperatures.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2B99FB5-0055-4882-AE8D-A0170D1F6237}" type="slidenum">
              <a:rPr lang="en-US" smtClean="0"/>
              <a:t>62</a:t>
            </a:fld>
            <a:endParaRPr lang="en-US" dirty="0"/>
          </a:p>
        </p:txBody>
      </p:sp>
    </p:spTree>
    <p:extLst>
      <p:ext uri="{BB962C8B-B14F-4D97-AF65-F5344CB8AC3E}">
        <p14:creationId xmlns:p14="http://schemas.microsoft.com/office/powerpoint/2010/main" val="10865823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Regularly inspect your supply of epinephrine.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Inspect each auto-injector for the following: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70815" lvl="0" indent="-342900">
              <a:lnSpc>
                <a:spcPct val="102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solution should be clear and without particles. Solution that appears cloudy, discolored (brown) or with particles must be replaced.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170815" lvl="0" indent="-342900">
              <a:lnSpc>
                <a:spcPct val="102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auto-injector should be current and not expired.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170815" lvl="0" indent="-342900">
              <a:lnSpc>
                <a:spcPct val="102000"/>
              </a:lnSpc>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Verify your setting’s plans to replace doses prior to expiration, such as ordering 3 months ahead.</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170815" lvl="0" indent="-342900">
              <a:lnSpc>
                <a:spcPct val="102000"/>
              </a:lnSpc>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Expired autoinjectors should be discarded. Follow instructions for discarding medications. Expired medication may not retain full potency and may fail to work. </a:t>
            </a:r>
          </a:p>
          <a:p>
            <a:pPr marL="342900" marR="170815" lvl="0" indent="-342900">
              <a:lnSpc>
                <a:spcPct val="102000"/>
              </a:lnSpc>
              <a:spcBef>
                <a:spcPts val="0"/>
              </a:spcBef>
              <a:spcAft>
                <a:spcPts val="15"/>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Doses near expiration should be replaced promptly, and expired doses discarded, to ensure epinephrine administered during an emergency has maximum effect. However, if the only epinephrine available during an emergency has expired, as long as it is still clear and without particles, it is better to give it than nothing at all.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63</a:t>
            </a:fld>
            <a:endParaRPr lang="en-US" dirty="0"/>
          </a:p>
        </p:txBody>
      </p:sp>
    </p:spTree>
    <p:extLst>
      <p:ext uri="{BB962C8B-B14F-4D97-AF65-F5344CB8AC3E}">
        <p14:creationId xmlns:p14="http://schemas.microsoft.com/office/powerpoint/2010/main" val="33435157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Advanced planning is important to reduce the risk of severe allergic response.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Detailed measures to reduce risks related to specific types of allergens are listed in the Training Manual, Section IV: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Allergens and Allergy Triggers</a:t>
            </a:r>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64</a:t>
            </a:fld>
            <a:endParaRPr lang="en-US" dirty="0"/>
          </a:p>
        </p:txBody>
      </p:sp>
    </p:spTree>
    <p:extLst>
      <p:ext uri="{BB962C8B-B14F-4D97-AF65-F5344CB8AC3E}">
        <p14:creationId xmlns:p14="http://schemas.microsoft.com/office/powerpoint/2010/main" val="6690459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reference Section IV]</a:t>
            </a:r>
          </a:p>
        </p:txBody>
      </p:sp>
      <p:sp>
        <p:nvSpPr>
          <p:cNvPr id="4" name="Slide Number Placeholder 3"/>
          <p:cNvSpPr>
            <a:spLocks noGrp="1"/>
          </p:cNvSpPr>
          <p:nvPr>
            <p:ph type="sldNum" sz="quarter" idx="5"/>
          </p:nvPr>
        </p:nvSpPr>
        <p:spPr/>
        <p:txBody>
          <a:bodyPr/>
          <a:lstStyle/>
          <a:p>
            <a:fld id="{42B99FB5-0055-4882-AE8D-A0170D1F6237}" type="slidenum">
              <a:rPr lang="en-US" smtClean="0"/>
              <a:t>65</a:t>
            </a:fld>
            <a:endParaRPr lang="en-US" dirty="0"/>
          </a:p>
        </p:txBody>
      </p:sp>
    </p:spTree>
    <p:extLst>
      <p:ext uri="{BB962C8B-B14F-4D97-AF65-F5344CB8AC3E}">
        <p14:creationId xmlns:p14="http://schemas.microsoft.com/office/powerpoint/2010/main" val="38033968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Verify the emergency response plan</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your setting. Review and practice it at least annually. </a:t>
            </a:r>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66</a:t>
            </a:fld>
            <a:endParaRPr lang="en-US" dirty="0"/>
          </a:p>
        </p:txBody>
      </p:sp>
    </p:spTree>
    <p:extLst>
      <p:ext uri="{BB962C8B-B14F-4D97-AF65-F5344CB8AC3E}">
        <p14:creationId xmlns:p14="http://schemas.microsoft.com/office/powerpoint/2010/main" val="11015925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70815" lvl="0" indent="0">
              <a:lnSpc>
                <a:spcPct val="102000"/>
              </a:lnSpc>
              <a:spcBef>
                <a:spcPts val="0"/>
              </a:spcBef>
              <a:spcAft>
                <a:spcPts val="0"/>
              </a:spcAft>
              <a:buFont typeface="Symbol" panose="05050102010706020507" pitchFamily="18" charset="2"/>
              <a:buNone/>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Make every effort beforehand to </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identify individuals at higher risk</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including those with a history of allergic reactions, and what signs and symptoms they experienced with prior reactions. </a:t>
            </a:r>
            <a:r>
              <a:rPr lang="en-US"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settings with consistent groups of children, ensure each child with known anaphylaxis risk has an</a:t>
            </a:r>
            <a:r>
              <a:rPr lang="en-US" sz="13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emergency care plan</a:t>
            </a:r>
            <a:r>
              <a:rPr lang="en-US"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 place.* If possible, collaborate with parents/guardians to ensure plans address individualized symptoms and needs.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(*required in schools per Oregon Revised Statutes 339.866 Self-Administration of Medication by Students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ORS 339.866</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your role includes education for individuals at risk, key topics include (1)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Avoid exposure to known allergens (2) Carry their emergency epinephrine (3) Wear a Medic Alert® bracelet/necklace or other identification (4) Keep applicable plans and permission forms up-to-date</a:t>
            </a:r>
          </a:p>
          <a:p>
            <a:pPr marL="0" marR="0">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67</a:t>
            </a:fld>
            <a:endParaRPr lang="en-US" dirty="0"/>
          </a:p>
        </p:txBody>
      </p:sp>
    </p:spTree>
    <p:extLst>
      <p:ext uri="{BB962C8B-B14F-4D97-AF65-F5344CB8AC3E}">
        <p14:creationId xmlns:p14="http://schemas.microsoft.com/office/powerpoint/2010/main" val="1128526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state laws outline who is eligible for training, and what a trained individual is permitted to do after completing training.</a:t>
            </a:r>
          </a:p>
        </p:txBody>
      </p:sp>
      <p:sp>
        <p:nvSpPr>
          <p:cNvPr id="4" name="Slide Number Placeholder 3"/>
          <p:cNvSpPr>
            <a:spLocks noGrp="1"/>
          </p:cNvSpPr>
          <p:nvPr>
            <p:ph type="sldNum" sz="quarter" idx="5"/>
          </p:nvPr>
        </p:nvSpPr>
        <p:spPr/>
        <p:txBody>
          <a:bodyPr/>
          <a:lstStyle/>
          <a:p>
            <a:fld id="{42B99FB5-0055-4882-AE8D-A0170D1F6237}" type="slidenum">
              <a:rPr lang="en-US" smtClean="0"/>
              <a:t>6</a:t>
            </a:fld>
            <a:endParaRPr lang="en-US" dirty="0"/>
          </a:p>
        </p:txBody>
      </p:sp>
    </p:spTree>
    <p:extLst>
      <p:ext uri="{BB962C8B-B14F-4D97-AF65-F5344CB8AC3E}">
        <p14:creationId xmlns:p14="http://schemas.microsoft.com/office/powerpoint/2010/main" val="19508059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review]</a:t>
            </a:r>
          </a:p>
        </p:txBody>
      </p:sp>
      <p:sp>
        <p:nvSpPr>
          <p:cNvPr id="4" name="Slide Number Placeholder 3"/>
          <p:cNvSpPr>
            <a:spLocks noGrp="1"/>
          </p:cNvSpPr>
          <p:nvPr>
            <p:ph type="sldNum" sz="quarter" idx="5"/>
          </p:nvPr>
        </p:nvSpPr>
        <p:spPr/>
        <p:txBody>
          <a:bodyPr/>
          <a:lstStyle/>
          <a:p>
            <a:fld id="{42B99FB5-0055-4882-AE8D-A0170D1F6237}" type="slidenum">
              <a:rPr lang="en-US" smtClean="0"/>
              <a:t>68</a:t>
            </a:fld>
            <a:endParaRPr lang="en-US" dirty="0"/>
          </a:p>
        </p:txBody>
      </p:sp>
    </p:spTree>
    <p:extLst>
      <p:ext uri="{BB962C8B-B14F-4D97-AF65-F5344CB8AC3E}">
        <p14:creationId xmlns:p14="http://schemas.microsoft.com/office/powerpoint/2010/main" val="8030386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review] What else? See Manual.</a:t>
            </a:r>
          </a:p>
        </p:txBody>
      </p:sp>
      <p:sp>
        <p:nvSpPr>
          <p:cNvPr id="4" name="Slide Number Placeholder 3"/>
          <p:cNvSpPr>
            <a:spLocks noGrp="1"/>
          </p:cNvSpPr>
          <p:nvPr>
            <p:ph type="sldNum" sz="quarter" idx="5"/>
          </p:nvPr>
        </p:nvSpPr>
        <p:spPr/>
        <p:txBody>
          <a:bodyPr/>
          <a:lstStyle/>
          <a:p>
            <a:fld id="{42B99FB5-0055-4882-AE8D-A0170D1F6237}" type="slidenum">
              <a:rPr lang="en-US" smtClean="0"/>
              <a:t>69</a:t>
            </a:fld>
            <a:endParaRPr lang="en-US" dirty="0"/>
          </a:p>
        </p:txBody>
      </p:sp>
    </p:spTree>
    <p:extLst>
      <p:ext uri="{BB962C8B-B14F-4D97-AF65-F5344CB8AC3E}">
        <p14:creationId xmlns:p14="http://schemas.microsoft.com/office/powerpoint/2010/main" val="4893604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review] </a:t>
            </a:r>
            <a:r>
              <a:rPr lang="en-US" sz="1200" dirty="0">
                <a:latin typeface="+mn-lt"/>
              </a:rPr>
              <a:t>To follow protocol, ideally medication administrators will have 2 adult doses and 2 pediatric doses available. </a:t>
            </a:r>
          </a:p>
          <a:p>
            <a:r>
              <a:rPr lang="en-US" dirty="0"/>
              <a:t>Consider reality for your setting; what other preparation is needed?</a:t>
            </a:r>
          </a:p>
        </p:txBody>
      </p:sp>
      <p:sp>
        <p:nvSpPr>
          <p:cNvPr id="4" name="Slide Number Placeholder 3"/>
          <p:cNvSpPr>
            <a:spLocks noGrp="1"/>
          </p:cNvSpPr>
          <p:nvPr>
            <p:ph type="sldNum" sz="quarter" idx="5"/>
          </p:nvPr>
        </p:nvSpPr>
        <p:spPr/>
        <p:txBody>
          <a:bodyPr/>
          <a:lstStyle/>
          <a:p>
            <a:fld id="{42B99FB5-0055-4882-AE8D-A0170D1F6237}" type="slidenum">
              <a:rPr lang="en-US" smtClean="0"/>
              <a:t>70</a:t>
            </a:fld>
            <a:endParaRPr lang="en-US" dirty="0"/>
          </a:p>
        </p:txBody>
      </p:sp>
    </p:spTree>
    <p:extLst>
      <p:ext uri="{BB962C8B-B14F-4D97-AF65-F5344CB8AC3E}">
        <p14:creationId xmlns:p14="http://schemas.microsoft.com/office/powerpoint/2010/main" val="2777535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[See Section VII: Summary and Review.]</a:t>
            </a:r>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71</a:t>
            </a:fld>
            <a:endParaRPr lang="en-US" dirty="0"/>
          </a:p>
        </p:txBody>
      </p:sp>
    </p:spTree>
    <p:extLst>
      <p:ext uri="{BB962C8B-B14F-4D97-AF65-F5344CB8AC3E}">
        <p14:creationId xmlns:p14="http://schemas.microsoft.com/office/powerpoint/2010/main" val="13369143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Anaphylaxis is a severe, potentially fatal systemic allergic reaction. It is characteristically unexpected and rapid in onset. Immediate injection of epinephrine is the single action most likely to save a life under these circumstances</a:t>
            </a:r>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72</a:t>
            </a:fld>
            <a:endParaRPr lang="en-US" dirty="0"/>
          </a:p>
        </p:txBody>
      </p:sp>
    </p:spTree>
    <p:extLst>
      <p:ext uri="{BB962C8B-B14F-4D97-AF65-F5344CB8AC3E}">
        <p14:creationId xmlns:p14="http://schemas.microsoft.com/office/powerpoint/2010/main" val="1216184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cs typeface="Calibri" panose="020F0502020204030204" pitchFamily="34" charset="0"/>
              </a:rPr>
              <a:t>Trainees perform r</a:t>
            </a:r>
            <a:r>
              <a:rPr lang="en-US" dirty="0"/>
              <a:t>eturn demonstrations of epinephrine injection via trainer devices.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Trainers may utilize additional demonstration methods such as group scenarios.</a:t>
            </a:r>
          </a:p>
        </p:txBody>
      </p:sp>
      <p:sp>
        <p:nvSpPr>
          <p:cNvPr id="4" name="Slide Number Placeholder 3"/>
          <p:cNvSpPr>
            <a:spLocks noGrp="1"/>
          </p:cNvSpPr>
          <p:nvPr>
            <p:ph type="sldNum" sz="quarter" idx="5"/>
          </p:nvPr>
        </p:nvSpPr>
        <p:spPr/>
        <p:txBody>
          <a:bodyPr/>
          <a:lstStyle/>
          <a:p>
            <a:fld id="{42B99FB5-0055-4882-AE8D-A0170D1F6237}" type="slidenum">
              <a:rPr lang="en-US" smtClean="0"/>
              <a:t>73</a:t>
            </a:fld>
            <a:endParaRPr lang="en-US" dirty="0"/>
          </a:p>
        </p:txBody>
      </p:sp>
    </p:spTree>
    <p:extLst>
      <p:ext uri="{BB962C8B-B14F-4D97-AF65-F5344CB8AC3E}">
        <p14:creationId xmlns:p14="http://schemas.microsoft.com/office/powerpoint/2010/main" val="38817478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1E1F"/>
                </a:solidFill>
                <a:effectLst/>
                <a:latin typeface="Calibri" panose="020F0502020204030204" pitchFamily="34" charset="0"/>
                <a:ea typeface="Times New Roman" panose="02020603050405020304" pitchFamily="18" charset="0"/>
                <a:cs typeface="Times New Roman" panose="02020603050405020304" pitchFamily="18" charset="0"/>
              </a:rPr>
              <a:t>Approved trainers may select preferred options for knowledge verification.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1E1F"/>
                </a:solidFill>
                <a:effectLst/>
                <a:latin typeface="Calibri" panose="020F0502020204030204" pitchFamily="34" charset="0"/>
                <a:ea typeface="Times New Roman" panose="02020603050405020304" pitchFamily="18" charset="0"/>
                <a:cs typeface="Times New Roman" panose="02020603050405020304" pitchFamily="18" charset="0"/>
              </a:rPr>
              <a:t>Examples include Manual “Summary and Review” section, Scenarios beginning on slide 31, or the evaluation examples on the following slides.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01E1F"/>
                </a:solidFill>
                <a:effectLst/>
                <a:latin typeface="Calibri" panose="020F0502020204030204" pitchFamily="34" charset="0"/>
                <a:ea typeface="Times New Roman" panose="02020603050405020304" pitchFamily="18" charset="0"/>
                <a:cs typeface="Times New Roman" panose="02020603050405020304" pitchFamily="18" charset="0"/>
              </a:rPr>
              <a:t>Use selected assessment tool(s) to verify trainee knowledge, skills, and abilities.</a:t>
            </a:r>
          </a:p>
        </p:txBody>
      </p:sp>
      <p:sp>
        <p:nvSpPr>
          <p:cNvPr id="4" name="Slide Number Placeholder 3"/>
          <p:cNvSpPr>
            <a:spLocks noGrp="1"/>
          </p:cNvSpPr>
          <p:nvPr>
            <p:ph type="sldNum" sz="quarter" idx="5"/>
          </p:nvPr>
        </p:nvSpPr>
        <p:spPr/>
        <p:txBody>
          <a:bodyPr/>
          <a:lstStyle/>
          <a:p>
            <a:fld id="{42B99FB5-0055-4882-AE8D-A0170D1F6237}" type="slidenum">
              <a:rPr lang="en-US" smtClean="0"/>
              <a:t>74</a:t>
            </a:fld>
            <a:endParaRPr lang="en-US" dirty="0"/>
          </a:p>
        </p:txBody>
      </p:sp>
    </p:spTree>
    <p:extLst>
      <p:ext uri="{BB962C8B-B14F-4D97-AF65-F5344CB8AC3E}">
        <p14:creationId xmlns:p14="http://schemas.microsoft.com/office/powerpoint/2010/main" val="22799713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See Manual: Signs and Symptoms of Severe Allergic Response, p.8.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76</a:t>
            </a:fld>
            <a:endParaRPr lang="en-US" dirty="0"/>
          </a:p>
        </p:txBody>
      </p:sp>
    </p:spTree>
    <p:extLst>
      <p:ext uri="{BB962C8B-B14F-4D97-AF65-F5344CB8AC3E}">
        <p14:creationId xmlns:p14="http://schemas.microsoft.com/office/powerpoint/2010/main" val="17262155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See Manual: Signs and Symptoms of Severe Allergic Response, p.8.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77</a:t>
            </a:fld>
            <a:endParaRPr lang="en-US" dirty="0"/>
          </a:p>
        </p:txBody>
      </p:sp>
    </p:spTree>
    <p:extLst>
      <p:ext uri="{BB962C8B-B14F-4D97-AF65-F5344CB8AC3E}">
        <p14:creationId xmlns:p14="http://schemas.microsoft.com/office/powerpoint/2010/main" val="35284779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79</a:t>
            </a:fld>
            <a:endParaRPr lang="en-US" dirty="0"/>
          </a:p>
        </p:txBody>
      </p:sp>
    </p:spTree>
    <p:extLst>
      <p:ext uri="{BB962C8B-B14F-4D97-AF65-F5344CB8AC3E}">
        <p14:creationId xmlns:p14="http://schemas.microsoft.com/office/powerpoint/2010/main" val="303972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trainee holds a completed “Authorization to Obtain Epinephrine,” and the Authorization is signed by a prescriber, that can be used as a prescription. The cost of prescription cannot be billed to insurance, because it is not for the individual. Some settings will pay for individuals to obtain epinephrine if needed for their programs.</a:t>
            </a:r>
          </a:p>
        </p:txBody>
      </p:sp>
      <p:sp>
        <p:nvSpPr>
          <p:cNvPr id="4" name="Slide Number Placeholder 3"/>
          <p:cNvSpPr>
            <a:spLocks noGrp="1"/>
          </p:cNvSpPr>
          <p:nvPr>
            <p:ph type="sldNum" sz="quarter" idx="5"/>
          </p:nvPr>
        </p:nvSpPr>
        <p:spPr/>
        <p:txBody>
          <a:bodyPr/>
          <a:lstStyle/>
          <a:p>
            <a:fld id="{42B99FB5-0055-4882-AE8D-A0170D1F6237}" type="slidenum">
              <a:rPr lang="en-US" smtClean="0"/>
              <a:t>7</a:t>
            </a:fld>
            <a:endParaRPr lang="en-US" dirty="0"/>
          </a:p>
        </p:txBody>
      </p:sp>
    </p:spTree>
    <p:extLst>
      <p:ext uri="{BB962C8B-B14F-4D97-AF65-F5344CB8AC3E}">
        <p14:creationId xmlns:p14="http://schemas.microsoft.com/office/powerpoint/2010/main" val="22997487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Typical doses</a:t>
            </a:r>
          </a:p>
          <a:p>
            <a:r>
              <a:rPr lang="en-US" sz="1200" dirty="0"/>
              <a:t>Epinephrine autoinjector: 0.3mg for adult, 0.15mg for child. </a:t>
            </a:r>
          </a:p>
          <a:p>
            <a:r>
              <a:rPr lang="en-US" sz="1200" dirty="0"/>
              <a:t>Epinephrine nasal spray: 2mg for adult, 1mg for child.</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86</a:t>
            </a:fld>
            <a:endParaRPr lang="en-US" dirty="0"/>
          </a:p>
        </p:txBody>
      </p:sp>
    </p:spTree>
    <p:extLst>
      <p:ext uri="{BB962C8B-B14F-4D97-AF65-F5344CB8AC3E}">
        <p14:creationId xmlns:p14="http://schemas.microsoft.com/office/powerpoint/2010/main" val="39642358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6a29dfb874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26a29dfb874_1_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b="1" dirty="0"/>
          </a:p>
        </p:txBody>
      </p:sp>
      <p:sp>
        <p:nvSpPr>
          <p:cNvPr id="253" name="Google Shape;253;g26a29dfb874_1_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30000"/>
              </a:lnSpc>
              <a:buSzPct val="100000"/>
              <a:buFont typeface="Courier New" panose="02070309020205020404" pitchFamily="49" charset="0"/>
              <a:buNone/>
            </a:pPr>
            <a:r>
              <a:rPr lang="en-US" sz="1200" dirty="0"/>
              <a:t>For Epinephrine, general medication training content is partially covered within the 2024-25 OHA SAR/Epinephrine training protocol. Slide notes say </a:t>
            </a:r>
            <a:r>
              <a:rPr lang="en-US" sz="1200" b="1" dirty="0"/>
              <a:t>Epinephrine </a:t>
            </a:r>
            <a:r>
              <a:rPr lang="en-US" sz="1200" b="0" dirty="0"/>
              <a:t>and</a:t>
            </a:r>
            <a:r>
              <a:rPr lang="en-US" sz="1200" dirty="0"/>
              <a:t> identify the SAR/Epinephrine protocol slides that cover the same content. Some slide notes begin, “</a:t>
            </a:r>
            <a:r>
              <a:rPr lang="en-US" sz="1200" b="1" dirty="0"/>
              <a:t>School-specific</a:t>
            </a:r>
            <a:r>
              <a:rPr lang="en-US" sz="1200" dirty="0"/>
              <a:t>.” Those slides address content that is exclusively related to the school setting. That content may be incorporated into the protocol training and/or covered separately by the approved trainer. </a:t>
            </a:r>
          </a:p>
          <a:p>
            <a:pPr lvl="0">
              <a:lnSpc>
                <a:spcPct val="130000"/>
              </a:lnSpc>
              <a:buSzPct val="100000"/>
              <a:buFont typeface="Courier New" panose="02070309020205020404" pitchFamily="49" charset="0"/>
              <a:buNone/>
            </a:pPr>
            <a:endParaRPr lang="en-US" sz="1200" dirty="0"/>
          </a:p>
          <a:p>
            <a:pPr lvl="0">
              <a:lnSpc>
                <a:spcPct val="130000"/>
              </a:lnSpc>
              <a:buSzPct val="100000"/>
              <a:buFont typeface="Courier New" panose="02070309020205020404" pitchFamily="49" charset="0"/>
              <a:buNone/>
            </a:pPr>
            <a:r>
              <a:rPr lang="en-US" sz="1200" dirty="0"/>
              <a:t>For Glucagon, general medication training content is not covered in the 2018 training protocol. Updates anticipated after the 2025-26 school year are expected to cover this content. Until then, Addendum content may be incorporated or covered separately by the trainer approved to provide both OHA and ODE trainings.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90</a:t>
            </a:fld>
            <a:endParaRPr lang="en-US" dirty="0"/>
          </a:p>
        </p:txBody>
      </p:sp>
    </p:spTree>
    <p:extLst>
      <p:ext uri="{BB962C8B-B14F-4D97-AF65-F5344CB8AC3E}">
        <p14:creationId xmlns:p14="http://schemas.microsoft.com/office/powerpoint/2010/main" val="32469861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School-specific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Required content for Medication Administration training for school personnel is outlined in state law. [OAR 581-021-0037].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Calibri" panose="020F0502020204030204" pitchFamily="34" charset="0"/>
                <a:cs typeface="Calibri" panose="020F0502020204030204" pitchFamily="34" charset="0"/>
              </a:rPr>
              <a:t>For epinephrine, most required topics are covered within the Lifesaving Treatment Protocols training itself. This addendum adds school-specific details.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91</a:t>
            </a:fld>
            <a:endParaRPr lang="en-US" dirty="0"/>
          </a:p>
        </p:txBody>
      </p:sp>
    </p:spTree>
    <p:extLst>
      <p:ext uri="{BB962C8B-B14F-4D97-AF65-F5344CB8AC3E}">
        <p14:creationId xmlns:p14="http://schemas.microsoft.com/office/powerpoint/2010/main" val="20311105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School-specific</a:t>
            </a:r>
            <a:endParaRPr lang="en-US" sz="1200" dirty="0">
              <a:latin typeface="+mj-lt"/>
            </a:endParaRPr>
          </a:p>
          <a:p>
            <a:pPr>
              <a:lnSpc>
                <a:spcPct val="100000"/>
              </a:lnSpc>
              <a:spcBef>
                <a:spcPts val="0"/>
              </a:spcBef>
            </a:pPr>
            <a:r>
              <a:rPr lang="en-US" sz="1200" dirty="0">
                <a:latin typeface="+mj-lt"/>
              </a:rPr>
              <a:t>These five (5) content areas are required for school personnel per Medication Administration law. [OAR 581-021-0037] </a:t>
            </a:r>
          </a:p>
          <a:p>
            <a:pPr>
              <a:lnSpc>
                <a:spcPct val="100000"/>
              </a:lnSpc>
              <a:spcBef>
                <a:spcPts val="0"/>
              </a:spcBef>
            </a:pPr>
            <a:r>
              <a:rPr lang="en-US" sz="1200" dirty="0">
                <a:latin typeface="+mj-lt"/>
              </a:rPr>
              <a:t>Approved trainers may adapt content to ensure alignment with current law. </a:t>
            </a:r>
          </a:p>
          <a:p>
            <a:pPr algn="l"/>
            <a:r>
              <a:rPr lang="en-US" b="0" i="0" dirty="0">
                <a:solidFill>
                  <a:srgbClr val="333333"/>
                </a:solidFill>
                <a:effectLst/>
                <a:latin typeface="Lato" panose="020F0502020204030203" pitchFamily="34" charset="0"/>
              </a:rPr>
              <a:t>Excerpt (current as of August 2025):</a:t>
            </a:r>
          </a:p>
          <a:p>
            <a:pPr algn="l"/>
            <a:r>
              <a:rPr lang="en-US" b="0" i="0" dirty="0">
                <a:solidFill>
                  <a:srgbClr val="333333"/>
                </a:solidFill>
                <a:effectLst/>
                <a:latin typeface="Lato" panose="020F0502020204030203" pitchFamily="34" charset="0"/>
              </a:rPr>
              <a:t>(C) Training for designated personnel to administer medications to students must align with the ODE Medication Administration Training and at a minimum include a discussion of applicable district policy, procedures and materials, and include the following elements:</a:t>
            </a:r>
          </a:p>
          <a:p>
            <a:pPr algn="l"/>
            <a:r>
              <a:rPr lang="en-US" b="0" i="0" dirty="0">
                <a:solidFill>
                  <a:srgbClr val="333333"/>
                </a:solidFill>
                <a:effectLst/>
                <a:latin typeface="Lato" panose="020F0502020204030203" pitchFamily="34" charset="0"/>
              </a:rPr>
              <a:t>(</a:t>
            </a:r>
            <a:r>
              <a:rPr lang="en-US" b="0" i="0" dirty="0" err="1">
                <a:solidFill>
                  <a:srgbClr val="333333"/>
                </a:solidFill>
                <a:effectLst/>
                <a:latin typeface="Lato" panose="020F0502020204030203" pitchFamily="34" charset="0"/>
              </a:rPr>
              <a:t>i</a:t>
            </a:r>
            <a:r>
              <a:rPr lang="en-US" b="0" i="0" dirty="0">
                <a:solidFill>
                  <a:srgbClr val="333333"/>
                </a:solidFill>
                <a:effectLst/>
                <a:latin typeface="Lato" panose="020F0502020204030203" pitchFamily="34" charset="0"/>
              </a:rPr>
              <a:t>) Safe storage, administration, handling, and disposing of medications;</a:t>
            </a:r>
          </a:p>
          <a:p>
            <a:pPr algn="l"/>
            <a:r>
              <a:rPr lang="en-US" b="0" i="0" dirty="0">
                <a:solidFill>
                  <a:srgbClr val="333333"/>
                </a:solidFill>
                <a:effectLst/>
                <a:latin typeface="Lato" panose="020F0502020204030203" pitchFamily="34" charset="0"/>
              </a:rPr>
              <a:t>(ii) Accessibility of the medication during an emergency;</a:t>
            </a:r>
          </a:p>
          <a:p>
            <a:pPr algn="l"/>
            <a:r>
              <a:rPr lang="en-US" b="0" i="0" dirty="0">
                <a:solidFill>
                  <a:srgbClr val="333333"/>
                </a:solidFill>
                <a:effectLst/>
                <a:latin typeface="Lato" panose="020F0502020204030203" pitchFamily="34" charset="0"/>
              </a:rPr>
              <a:t>(iii) Record keeping;</a:t>
            </a:r>
          </a:p>
          <a:p>
            <a:pPr algn="l"/>
            <a:r>
              <a:rPr lang="en-US" b="0" i="0" dirty="0">
                <a:solidFill>
                  <a:srgbClr val="333333"/>
                </a:solidFill>
                <a:effectLst/>
                <a:latin typeface="Lato" panose="020F0502020204030203" pitchFamily="34" charset="0"/>
              </a:rPr>
              <a:t>(iv) Whether response to medication should be monitored by designated personnel and the role of designated personnel in such monitoring;</a:t>
            </a:r>
          </a:p>
          <a:p>
            <a:pPr algn="l"/>
            <a:r>
              <a:rPr lang="en-US" b="0" i="0" dirty="0">
                <a:solidFill>
                  <a:srgbClr val="333333"/>
                </a:solidFill>
                <a:effectLst/>
                <a:latin typeface="Lato" panose="020F0502020204030203" pitchFamily="34" charset="0"/>
              </a:rPr>
              <a:t>(v) Emergency medical response procedures following administration of the medication;</a:t>
            </a:r>
          </a:p>
          <a:p>
            <a:pPr algn="l"/>
            <a:r>
              <a:rPr lang="en-US" b="0" i="0" dirty="0">
                <a:solidFill>
                  <a:srgbClr val="333333"/>
                </a:solidFill>
                <a:effectLst/>
                <a:latin typeface="Lato" panose="020F0502020204030203" pitchFamily="34" charset="0"/>
              </a:rPr>
              <a:t>(vi) Confidentiality of health information; and</a:t>
            </a:r>
          </a:p>
          <a:p>
            <a:pPr algn="l"/>
            <a:r>
              <a:rPr lang="en-US" b="0" i="0" dirty="0">
                <a:solidFill>
                  <a:srgbClr val="333333"/>
                </a:solidFill>
                <a:effectLst/>
                <a:latin typeface="Lato" panose="020F0502020204030203" pitchFamily="34" charset="0"/>
              </a:rPr>
              <a:t>(vii) Assessment of gained knowledge.</a:t>
            </a:r>
          </a:p>
          <a:p>
            <a:pPr>
              <a:lnSpc>
                <a:spcPct val="100000"/>
              </a:lnSpc>
              <a:spcBef>
                <a:spcPts val="0"/>
              </a:spcBef>
            </a:pP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92</a:t>
            </a:fld>
            <a:endParaRPr lang="en-US" dirty="0"/>
          </a:p>
        </p:txBody>
      </p:sp>
    </p:spTree>
    <p:extLst>
      <p:ext uri="{BB962C8B-B14F-4D97-AF65-F5344CB8AC3E}">
        <p14:creationId xmlns:p14="http://schemas.microsoft.com/office/powerpoint/2010/main" val="4692461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See Medication Administration Training Manual: Staff Resource Manual: Medication Management. </a:t>
            </a:r>
          </a:p>
          <a:p>
            <a:r>
              <a:rPr lang="en-US" b="1" i="0" dirty="0"/>
              <a:t>Epinephrine</a:t>
            </a:r>
          </a:p>
          <a:p>
            <a:r>
              <a:rPr lang="en-US" i="0" dirty="0"/>
              <a:t>Key differences between Epinephrine and other common medications in schools:</a:t>
            </a:r>
          </a:p>
          <a:p>
            <a:pPr marL="285750" indent="-285750">
              <a:buFont typeface="Arial" panose="020B0604020202020204" pitchFamily="34" charset="0"/>
              <a:buChar char="•"/>
            </a:pPr>
            <a:r>
              <a:rPr lang="en-US" sz="1800" i="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Safe storage” may mean easy access (i.e. no locks) for emergency medications such as epinephrine, naloxone, and medications that students self-carry, such as inhalers, epi pens, and diabetes supplies.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chemeClr val="tx1"/>
                </a:solidFill>
                <a:latin typeface="Calibri" panose="020F0502020204030204" pitchFamily="34" charset="0"/>
                <a:cs typeface="Calibri" panose="020F0502020204030204" pitchFamily="34" charset="0"/>
              </a:rPr>
              <a:t>Refrigeration: Epi: Slide 57. </a:t>
            </a:r>
            <a:r>
              <a:rPr lang="en-US" b="1" i="0" dirty="0">
                <a:solidFill>
                  <a:schemeClr val="tx1"/>
                </a:solidFill>
                <a:latin typeface="Calibri" panose="020F0502020204030204" pitchFamily="34" charset="0"/>
                <a:cs typeface="Calibri" panose="020F0502020204030204" pitchFamily="34" charset="0"/>
              </a:rPr>
              <a:t>Do not </a:t>
            </a:r>
            <a:r>
              <a:rPr lang="en-US" b="0" i="0" dirty="0">
                <a:solidFill>
                  <a:schemeClr val="tx1"/>
                </a:solidFill>
                <a:latin typeface="Calibri" panose="020F0502020204030204" pitchFamily="34" charset="0"/>
                <a:cs typeface="Calibri" panose="020F0502020204030204" pitchFamily="34" charset="0"/>
              </a:rPr>
              <a:t>refrigerate </a:t>
            </a:r>
            <a:r>
              <a:rPr lang="en-US" i="0" dirty="0">
                <a:solidFill>
                  <a:schemeClr val="tx1"/>
                </a:solidFill>
                <a:latin typeface="Calibri" panose="020F0502020204030204" pitchFamily="34" charset="0"/>
                <a:cs typeface="Calibri" panose="020F0502020204030204" pitchFamily="34" charset="0"/>
              </a:rPr>
              <a:t>epinephrine autoinjectors.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chemeClr val="tx1"/>
                </a:solidFill>
                <a:latin typeface="Calibri" panose="020F0502020204030204" pitchFamily="34" charset="0"/>
                <a:cs typeface="Calibri" panose="020F0502020204030204" pitchFamily="34" charset="0"/>
              </a:rPr>
              <a:t>Monitoring: </a:t>
            </a:r>
            <a:r>
              <a:rPr lang="en-US" i="0" dirty="0">
                <a:latin typeface="Calibri" panose="020F0502020204030204" pitchFamily="34" charset="0"/>
                <a:cs typeface="Calibri" panose="020F0502020204030204" pitchFamily="34" charset="0"/>
              </a:rPr>
              <a:t>Epi: Slide 58. Ensure timely notification to re-stock.</a:t>
            </a:r>
            <a:r>
              <a:rPr lang="en-US" i="0" dirty="0">
                <a:solidFill>
                  <a:schemeClr val="tx1"/>
                </a:solidFill>
                <a:latin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latin typeface="Calibri" panose="020F0502020204030204" pitchFamily="34" charset="0"/>
                <a:cs typeface="Calibri" panose="020F0502020204030204" pitchFamily="34" charset="0"/>
              </a:rPr>
              <a:t>Locations: Epi: Slide 57. Verify local protocols: Do any students self-carry?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chemeClr val="tx1"/>
                </a:solidFill>
                <a:latin typeface="Calibri" panose="020F0502020204030204" pitchFamily="34" charset="0"/>
                <a:cs typeface="Calibri" panose="020F0502020204030204" pitchFamily="34" charset="0"/>
              </a:rPr>
              <a:t>Predictable events: </a:t>
            </a:r>
            <a:r>
              <a:rPr lang="en-US" i="0" dirty="0">
                <a:latin typeface="Calibri" panose="020F0502020204030204" pitchFamily="34" charset="0"/>
                <a:cs typeface="Calibri" panose="020F0502020204030204" pitchFamily="34" charset="0"/>
              </a:rPr>
              <a:t>Who is trained? Who transports medications? </a:t>
            </a:r>
            <a:endParaRPr lang="en-US" i="0" dirty="0">
              <a:solidFill>
                <a:schemeClr val="tx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93</a:t>
            </a:fld>
            <a:endParaRPr lang="en-US" dirty="0"/>
          </a:p>
        </p:txBody>
      </p:sp>
    </p:spTree>
    <p:extLst>
      <p:ext uri="{BB962C8B-B14F-4D97-AF65-F5344CB8AC3E}">
        <p14:creationId xmlns:p14="http://schemas.microsoft.com/office/powerpoint/2010/main" val="26887530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School-specific</a:t>
            </a:r>
            <a:endParaRPr lang="en-US" i="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Calibri" panose="020F0502020204030204" pitchFamily="34" charset="0"/>
                <a:cs typeface="Calibri" panose="020F0502020204030204" pitchFamily="34" charset="0"/>
              </a:rPr>
              <a:t>E</a:t>
            </a:r>
            <a:r>
              <a:rPr lang="en-US" sz="1200" i="0" dirty="0">
                <a:latin typeface="Calibri" panose="020F0502020204030204" pitchFamily="34" charset="0"/>
                <a:cs typeface="Calibri" panose="020F0502020204030204" pitchFamily="34" charset="0"/>
              </a:rPr>
              <a:t>pinephrine, glucagon, and asthma inhalers are common examples of medications that students sometimes self-carry.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Calibri" panose="020F0502020204030204" pitchFamily="34" charset="0"/>
              <a:cs typeface="Calibri" panose="020F0502020204030204" pitchFamily="34" charset="0"/>
            </a:endParaRPr>
          </a:p>
          <a:p>
            <a:endParaRPr lang="en-US" i="0" dirty="0"/>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94</a:t>
            </a:fld>
            <a:endParaRPr lang="en-US" dirty="0"/>
          </a:p>
        </p:txBody>
      </p:sp>
    </p:spTree>
    <p:extLst>
      <p:ext uri="{BB962C8B-B14F-4D97-AF65-F5344CB8AC3E}">
        <p14:creationId xmlns:p14="http://schemas.microsoft.com/office/powerpoint/2010/main" val="7949059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School-specific</a:t>
            </a:r>
            <a:endParaRPr lang="en-US" dirty="0"/>
          </a:p>
          <a:p>
            <a:r>
              <a:rPr lang="en-US" dirty="0"/>
              <a:t>Medication “RIGHTS” should be checked to ensure safe medication administration. (See Medication Administration Manual p.9 for more details.)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Epinephrine</a:t>
            </a:r>
          </a:p>
          <a:p>
            <a:r>
              <a:rPr lang="en-US" dirty="0"/>
              <a:t>The “RIGHTS” can be applied to epinephrine administration as follows:</a:t>
            </a:r>
          </a:p>
          <a:p>
            <a:pPr marL="171450" indent="-171450">
              <a:lnSpc>
                <a:spcPct val="100000"/>
              </a:lnSpc>
              <a:spcAft>
                <a:spcPts val="800"/>
              </a:spcAft>
              <a:buFont typeface="Arial" panose="020B0604020202020204" pitchFamily="34" charset="0"/>
              <a:buChar char="•"/>
            </a:pPr>
            <a:r>
              <a:rPr lang="en-US" dirty="0">
                <a:latin typeface="Calibri" panose="020F0502020204030204" pitchFamily="34" charset="0"/>
                <a:cs typeface="Calibri" panose="020F0502020204030204" pitchFamily="34" charset="0"/>
                <a:sym typeface="Wingdings" panose="05000000000000000000" pitchFamily="2" charset="2"/>
              </a:rPr>
              <a:t>Right </a:t>
            </a:r>
            <a:r>
              <a:rPr lang="en-US" b="1" dirty="0">
                <a:latin typeface="Calibri" panose="020F0502020204030204" pitchFamily="34" charset="0"/>
                <a:cs typeface="Calibri" panose="020F0502020204030204" pitchFamily="34" charset="0"/>
                <a:sym typeface="Wingdings" panose="05000000000000000000" pitchFamily="2" charset="2"/>
              </a:rPr>
              <a:t>person</a:t>
            </a:r>
            <a:r>
              <a:rPr lang="en-US" dirty="0">
                <a:latin typeface="Calibri" panose="020F0502020204030204" pitchFamily="34" charset="0"/>
                <a:cs typeface="Calibri" panose="020F0502020204030204" pitchFamily="34" charset="0"/>
                <a:sym typeface="Wingdings" panose="05000000000000000000" pitchFamily="2" charset="2"/>
              </a:rPr>
              <a:t> : </a:t>
            </a:r>
            <a:r>
              <a:rPr lang="en-US" i="1" dirty="0">
                <a:latin typeface="Calibri" panose="020F0502020204030204" pitchFamily="34" charset="0"/>
                <a:cs typeface="Calibri" panose="020F0502020204030204" pitchFamily="34" charset="0"/>
                <a:sym typeface="Wingdings" panose="05000000000000000000" pitchFamily="2" charset="2"/>
              </a:rPr>
              <a:t>person with signs/symptoms of severe allergic response</a:t>
            </a:r>
            <a:endParaRPr lang="en-US" dirty="0">
              <a:latin typeface="Calibri" panose="020F0502020204030204" pitchFamily="34" charset="0"/>
              <a:cs typeface="Calibri" panose="020F0502020204030204" pitchFamily="34" charset="0"/>
              <a:sym typeface="Wingdings" panose="05000000000000000000" pitchFamily="2" charset="2"/>
            </a:endParaRPr>
          </a:p>
          <a:p>
            <a:pPr marL="171450" indent="-171450">
              <a:lnSpc>
                <a:spcPct val="100000"/>
              </a:lnSpc>
              <a:spcAft>
                <a:spcPts val="800"/>
              </a:spcAft>
              <a:buFont typeface="Arial" panose="020B0604020202020204" pitchFamily="34" charset="0"/>
              <a:buChar char="•"/>
            </a:pPr>
            <a:r>
              <a:rPr lang="en-US" dirty="0">
                <a:latin typeface="Calibri" panose="020F0502020204030204" pitchFamily="34" charset="0"/>
                <a:cs typeface="Calibri" panose="020F0502020204030204" pitchFamily="34" charset="0"/>
                <a:sym typeface="Wingdings" panose="05000000000000000000" pitchFamily="2" charset="2"/>
              </a:rPr>
              <a:t>Right </a:t>
            </a:r>
            <a:r>
              <a:rPr lang="en-US" b="1" dirty="0">
                <a:latin typeface="Calibri" panose="020F0502020204030204" pitchFamily="34" charset="0"/>
                <a:cs typeface="Calibri" panose="020F0502020204030204" pitchFamily="34" charset="0"/>
                <a:sym typeface="Wingdings" panose="05000000000000000000" pitchFamily="2" charset="2"/>
              </a:rPr>
              <a:t>medication</a:t>
            </a:r>
            <a:r>
              <a:rPr lang="en-US" dirty="0">
                <a:latin typeface="Calibri" panose="020F0502020204030204" pitchFamily="34" charset="0"/>
                <a:cs typeface="Calibri" panose="020F0502020204030204" pitchFamily="34" charset="0"/>
                <a:sym typeface="Wingdings" panose="05000000000000000000" pitchFamily="2" charset="2"/>
              </a:rPr>
              <a:t> (type, reason) : </a:t>
            </a:r>
            <a:r>
              <a:rPr lang="en-US" i="1" dirty="0">
                <a:latin typeface="Calibri" panose="020F0502020204030204" pitchFamily="34" charset="0"/>
                <a:cs typeface="Calibri" panose="020F0502020204030204" pitchFamily="34" charset="0"/>
                <a:sym typeface="Wingdings" panose="05000000000000000000" pitchFamily="2" charset="2"/>
              </a:rPr>
              <a:t>Epinephrine, for severe allergic response</a:t>
            </a:r>
            <a:endParaRPr lang="en-US" dirty="0">
              <a:latin typeface="Calibri" panose="020F0502020204030204" pitchFamily="34" charset="0"/>
              <a:cs typeface="Calibri" panose="020F0502020204030204" pitchFamily="34" charset="0"/>
              <a:sym typeface="Wingdings" panose="05000000000000000000" pitchFamily="2" charset="2"/>
            </a:endParaRPr>
          </a:p>
          <a:p>
            <a:pPr marL="171450" indent="-171450">
              <a:lnSpc>
                <a:spcPct val="100000"/>
              </a:lnSpc>
              <a:spcAft>
                <a:spcPts val="800"/>
              </a:spcAft>
              <a:buFont typeface="Arial" panose="020B0604020202020204" pitchFamily="34" charset="0"/>
              <a:buChar char="•"/>
            </a:pPr>
            <a:r>
              <a:rPr lang="en-US" dirty="0">
                <a:latin typeface="Calibri" panose="020F0502020204030204" pitchFamily="34" charset="0"/>
                <a:cs typeface="Calibri" panose="020F0502020204030204" pitchFamily="34" charset="0"/>
                <a:sym typeface="Wingdings" panose="05000000000000000000" pitchFamily="2" charset="2"/>
              </a:rPr>
              <a:t>Right </a:t>
            </a:r>
            <a:r>
              <a:rPr lang="en-US" b="1" dirty="0">
                <a:latin typeface="Calibri" panose="020F0502020204030204" pitchFamily="34" charset="0"/>
                <a:cs typeface="Calibri" panose="020F0502020204030204" pitchFamily="34" charset="0"/>
                <a:sym typeface="Wingdings" panose="05000000000000000000" pitchFamily="2" charset="2"/>
              </a:rPr>
              <a:t>time</a:t>
            </a:r>
            <a:r>
              <a:rPr lang="en-US" dirty="0">
                <a:latin typeface="Calibri" panose="020F0502020204030204" pitchFamily="34" charset="0"/>
                <a:cs typeface="Calibri" panose="020F0502020204030204" pitchFamily="34" charset="0"/>
                <a:sym typeface="Wingdings" panose="05000000000000000000" pitchFamily="2" charset="2"/>
              </a:rPr>
              <a:t> (schedule, frequency) : </a:t>
            </a:r>
            <a:r>
              <a:rPr lang="en-US" i="1" dirty="0">
                <a:latin typeface="Calibri" panose="020F0502020204030204" pitchFamily="34" charset="0"/>
                <a:cs typeface="Calibri" panose="020F0502020204030204" pitchFamily="34" charset="0"/>
                <a:sym typeface="Wingdings" panose="05000000000000000000" pitchFamily="2" charset="2"/>
              </a:rPr>
              <a:t>immediately when symptoms are noted</a:t>
            </a:r>
          </a:p>
          <a:p>
            <a:pPr marL="171450" indent="-171450">
              <a:lnSpc>
                <a:spcPct val="100000"/>
              </a:lnSpc>
              <a:spcAft>
                <a:spcPts val="800"/>
              </a:spcAft>
              <a:buFont typeface="Arial" panose="020B0604020202020204" pitchFamily="34" charset="0"/>
              <a:buChar char="•"/>
            </a:pPr>
            <a:r>
              <a:rPr lang="en-US" dirty="0">
                <a:latin typeface="Calibri" panose="020F0502020204030204" pitchFamily="34" charset="0"/>
                <a:cs typeface="Calibri" panose="020F0502020204030204" pitchFamily="34" charset="0"/>
                <a:sym typeface="Wingdings" panose="05000000000000000000" pitchFamily="2" charset="2"/>
              </a:rPr>
              <a:t>Right </a:t>
            </a:r>
            <a:r>
              <a:rPr lang="en-US" b="1" dirty="0">
                <a:latin typeface="Calibri" panose="020F0502020204030204" pitchFamily="34" charset="0"/>
                <a:cs typeface="Calibri" panose="020F0502020204030204" pitchFamily="34" charset="0"/>
                <a:sym typeface="Wingdings" panose="05000000000000000000" pitchFamily="2" charset="2"/>
              </a:rPr>
              <a:t>route</a:t>
            </a:r>
            <a:r>
              <a:rPr lang="en-US" dirty="0">
                <a:latin typeface="Calibri" panose="020F0502020204030204" pitchFamily="34" charset="0"/>
                <a:cs typeface="Calibri" panose="020F0502020204030204" pitchFamily="34" charset="0"/>
                <a:sym typeface="Wingdings" panose="05000000000000000000" pitchFamily="2" charset="2"/>
              </a:rPr>
              <a:t> (site, method) : </a:t>
            </a:r>
            <a:r>
              <a:rPr lang="en-US" i="1" dirty="0">
                <a:latin typeface="Calibri" panose="020F0502020204030204" pitchFamily="34" charset="0"/>
                <a:cs typeface="Calibri" panose="020F0502020204030204" pitchFamily="34" charset="0"/>
                <a:sym typeface="Wingdings" panose="05000000000000000000" pitchFamily="2" charset="2"/>
              </a:rPr>
              <a:t>a</a:t>
            </a:r>
            <a:r>
              <a:rPr lang="en-US" i="1" dirty="0">
                <a:solidFill>
                  <a:schemeClr val="tx1"/>
                </a:solidFill>
                <a:latin typeface="Calibri" panose="020F0502020204030204" pitchFamily="34" charset="0"/>
                <a:cs typeface="Calibri" panose="020F0502020204030204" pitchFamily="34" charset="0"/>
                <a:sym typeface="Wingdings" panose="05000000000000000000" pitchFamily="2" charset="2"/>
              </a:rPr>
              <a:t>uto-injector; intra-muscular injection to side of thigh</a:t>
            </a:r>
            <a:endParaRPr lang="en-US" i="1" dirty="0">
              <a:latin typeface="Calibri" panose="020F0502020204030204" pitchFamily="34" charset="0"/>
              <a:cs typeface="Calibri" panose="020F0502020204030204" pitchFamily="34" charset="0"/>
              <a:sym typeface="Wingdings" panose="05000000000000000000" pitchFamily="2" charset="2"/>
            </a:endParaRPr>
          </a:p>
          <a:p>
            <a:pPr marL="171450" indent="-171450">
              <a:lnSpc>
                <a:spcPct val="100000"/>
              </a:lnSpc>
              <a:spcAft>
                <a:spcPts val="800"/>
              </a:spcAft>
              <a:buFont typeface="Arial" panose="020B0604020202020204" pitchFamily="34" charset="0"/>
              <a:buChar char="•"/>
            </a:pPr>
            <a:r>
              <a:rPr lang="en-US" dirty="0">
                <a:latin typeface="Calibri" panose="020F0502020204030204" pitchFamily="34" charset="0"/>
                <a:cs typeface="Calibri" panose="020F0502020204030204" pitchFamily="34" charset="0"/>
                <a:sym typeface="Wingdings" panose="05000000000000000000" pitchFamily="2" charset="2"/>
              </a:rPr>
              <a:t>Right </a:t>
            </a:r>
            <a:r>
              <a:rPr lang="en-US" b="1" dirty="0">
                <a:latin typeface="Calibri" panose="020F0502020204030204" pitchFamily="34" charset="0"/>
                <a:cs typeface="Calibri" panose="020F0502020204030204" pitchFamily="34" charset="0"/>
                <a:sym typeface="Wingdings" panose="05000000000000000000" pitchFamily="2" charset="2"/>
              </a:rPr>
              <a:t>dose : </a:t>
            </a:r>
            <a:r>
              <a:rPr lang="en-US" i="1" dirty="0">
                <a:latin typeface="Calibri" panose="020F0502020204030204" pitchFamily="34" charset="0"/>
                <a:cs typeface="Calibri" panose="020F0502020204030204" pitchFamily="34" charset="0"/>
                <a:sym typeface="Wingdings" panose="05000000000000000000" pitchFamily="2" charset="2"/>
              </a:rPr>
              <a:t>adult versus pediatric</a:t>
            </a:r>
            <a:endParaRPr lang="en-US" b="1" dirty="0">
              <a:latin typeface="Calibri" panose="020F0502020204030204" pitchFamily="34" charset="0"/>
              <a:cs typeface="Calibri" panose="020F0502020204030204" pitchFamily="34" charset="0"/>
              <a:sym typeface="Wingdings" panose="05000000000000000000" pitchFamily="2" charset="2"/>
            </a:endParaRPr>
          </a:p>
          <a:p>
            <a:pPr marL="171450" indent="-171450">
              <a:lnSpc>
                <a:spcPct val="100000"/>
              </a:lnSpc>
              <a:spcAft>
                <a:spcPts val="800"/>
              </a:spcAft>
              <a:buFont typeface="Arial" panose="020B0604020202020204" pitchFamily="34" charset="0"/>
              <a:buChar char="•"/>
            </a:pPr>
            <a:r>
              <a:rPr lang="en-US" dirty="0">
                <a:latin typeface="Calibri" panose="020F0502020204030204" pitchFamily="34" charset="0"/>
                <a:cs typeface="Calibri" panose="020F0502020204030204" pitchFamily="34" charset="0"/>
                <a:sym typeface="Wingdings" panose="05000000000000000000" pitchFamily="2" charset="2"/>
              </a:rPr>
              <a:t>Right </a:t>
            </a:r>
            <a:r>
              <a:rPr lang="en-US" b="1" dirty="0">
                <a:latin typeface="Calibri" panose="020F0502020204030204" pitchFamily="34" charset="0"/>
                <a:cs typeface="Calibri" panose="020F0502020204030204" pitchFamily="34" charset="0"/>
                <a:sym typeface="Wingdings" panose="05000000000000000000" pitchFamily="2" charset="2"/>
              </a:rPr>
              <a:t>documentation</a:t>
            </a:r>
            <a:r>
              <a:rPr lang="en-US" dirty="0">
                <a:latin typeface="Calibri" panose="020F0502020204030204" pitchFamily="34" charset="0"/>
                <a:cs typeface="Calibri" panose="020F0502020204030204" pitchFamily="34" charset="0"/>
                <a:sym typeface="Wingdings" panose="05000000000000000000" pitchFamily="2" charset="2"/>
              </a:rPr>
              <a:t> (and communication) : </a:t>
            </a:r>
            <a:r>
              <a:rPr lang="en-US" i="1" dirty="0">
                <a:latin typeface="Calibri" panose="020F0502020204030204" pitchFamily="34" charset="0"/>
                <a:cs typeface="Calibri" panose="020F0502020204030204" pitchFamily="34" charset="0"/>
                <a:sym typeface="Wingdings" panose="05000000000000000000" pitchFamily="2" charset="2"/>
              </a:rPr>
              <a:t>refer to local protocols see “Record Keeping”</a:t>
            </a:r>
            <a:endParaRPr lang="en-US" dirty="0">
              <a:latin typeface="Calibri" panose="020F0502020204030204" pitchFamily="34" charset="0"/>
              <a:cs typeface="Calibri" panose="020F0502020204030204" pitchFamily="34" charset="0"/>
              <a:sym typeface="Wingdings" panose="05000000000000000000" pitchFamily="2" charset="2"/>
            </a:endParaRPr>
          </a:p>
          <a:p>
            <a:endParaRPr lang="en-US" dirty="0"/>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95</a:t>
            </a:fld>
            <a:endParaRPr lang="en-US" dirty="0"/>
          </a:p>
        </p:txBody>
      </p:sp>
    </p:spTree>
    <p:extLst>
      <p:ext uri="{BB962C8B-B14F-4D97-AF65-F5344CB8AC3E}">
        <p14:creationId xmlns:p14="http://schemas.microsoft.com/office/powerpoint/2010/main" val="40582666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Calibri" panose="020F0502020204030204" pitchFamily="34" charset="0"/>
                <a:cs typeface="Calibri" panose="020F0502020204030204" pitchFamily="34" charset="0"/>
              </a:rPr>
              <a:t>Standard practice may include gloves in some settings </a:t>
            </a:r>
            <a:r>
              <a:rPr lang="en-US" b="1" i="0" dirty="0">
                <a:latin typeface="Calibri" panose="020F0502020204030204" pitchFamily="34" charset="0"/>
                <a:cs typeface="Calibri" panose="020F0502020204030204" pitchFamily="34" charset="0"/>
              </a:rPr>
              <a:t>if</a:t>
            </a:r>
            <a:r>
              <a:rPr lang="en-US" i="0" dirty="0">
                <a:latin typeface="Calibri" panose="020F0502020204030204" pitchFamily="34" charset="0"/>
                <a:cs typeface="Calibri" panose="020F0502020204030204" pitchFamily="34" charset="0"/>
              </a:rPr>
              <a:t> gloves don’t delay in emergency care.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Calibri" panose="020F0502020204030204" pitchFamily="34" charset="0"/>
                <a:cs typeface="Calibri" panose="020F0502020204030204" pitchFamily="34" charset="0"/>
              </a:rPr>
              <a:t>For disposing medications, </a:t>
            </a:r>
            <a:r>
              <a:rPr lang="en-US" sz="1200" i="0" dirty="0">
                <a:solidFill>
                  <a:schemeClr val="tx1"/>
                </a:solidFill>
                <a:latin typeface="Calibri" panose="020F0502020204030204" pitchFamily="34" charset="0"/>
                <a:cs typeface="Calibri" panose="020F0502020204030204" pitchFamily="34" charset="0"/>
              </a:rPr>
              <a:t>ambulanc</a:t>
            </a:r>
            <a:r>
              <a:rPr lang="en-US" sz="1200" i="0" dirty="0">
                <a:latin typeface="Calibri" panose="020F0502020204030204" pitchFamily="34" charset="0"/>
                <a:cs typeface="Calibri" panose="020F0502020204030204" pitchFamily="34" charset="0"/>
              </a:rPr>
              <a:t>e personnel responding to an event may accept used auto-injector for disposal.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solidFill>
                <a:latin typeface="Calibri" panose="020F0502020204030204" pitchFamily="34" charset="0"/>
                <a:cs typeface="Calibri" panose="020F0502020204030204" pitchFamily="34" charset="0"/>
              </a:rPr>
              <a:t>If a medication is student-specific, be sure to document the use, return, or disposal of the medication on the student’s Medication Administration Record (MAR) or per school protocols.</a:t>
            </a:r>
            <a:endParaRPr lang="en-US" i="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Epinephrine</a:t>
            </a:r>
            <a:endParaRPr lang="en-US" i="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Calibri" panose="020F0502020204030204" pitchFamily="34" charset="0"/>
                <a:cs typeface="Calibri" panose="020F0502020204030204" pitchFamily="34" charset="0"/>
              </a:rPr>
              <a:t>Process &amp; precautions: see “Management of Severe Allergic Response” beginning on Epinephrine Slides 43. (Other medications: see Medication Administration Manual, pp. 13-20.)</a:t>
            </a:r>
          </a:p>
          <a:p>
            <a:endParaRPr lang="en-US" dirty="0"/>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96</a:t>
            </a:fld>
            <a:endParaRPr lang="en-US" dirty="0"/>
          </a:p>
        </p:txBody>
      </p:sp>
    </p:spTree>
    <p:extLst>
      <p:ext uri="{BB962C8B-B14F-4D97-AF65-F5344CB8AC3E}">
        <p14:creationId xmlns:p14="http://schemas.microsoft.com/office/powerpoint/2010/main" val="29420705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School-specific</a:t>
            </a:r>
            <a:endParaRPr lang="en-US" sz="1200" i="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Calibri" panose="020F0502020204030204" pitchFamily="34" charset="0"/>
                <a:cs typeface="Calibri" panose="020F0502020204030204" pitchFamily="34" charset="0"/>
              </a:rPr>
              <a:t>Ensure emergency medications remain accessible. See pp. 21-22 of ODE Medication Administration Manual.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District policy must ensure necessary medications are available to students, even when participating in off-campus school-sponsored events. </a:t>
            </a:r>
            <a:endParaRPr lang="en-US" dirty="0"/>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97</a:t>
            </a:fld>
            <a:endParaRPr lang="en-US" dirty="0"/>
          </a:p>
        </p:txBody>
      </p:sp>
    </p:spTree>
    <p:extLst>
      <p:ext uri="{BB962C8B-B14F-4D97-AF65-F5344CB8AC3E}">
        <p14:creationId xmlns:p14="http://schemas.microsoft.com/office/powerpoint/2010/main" val="886499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8</a:t>
            </a:fld>
            <a:endParaRPr lang="en-US" dirty="0"/>
          </a:p>
        </p:txBody>
      </p:sp>
    </p:spTree>
    <p:extLst>
      <p:ext uri="{BB962C8B-B14F-4D97-AF65-F5344CB8AC3E}">
        <p14:creationId xmlns:p14="http://schemas.microsoft.com/office/powerpoint/2010/main" val="37274070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Epinephrine</a:t>
            </a:r>
            <a:endParaRPr lang="en-US" sz="1200" i="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Calibri" panose="020F0502020204030204" pitchFamily="34" charset="0"/>
                <a:cs typeface="Calibri" panose="020F0502020204030204" pitchFamily="34" charset="0"/>
              </a:rPr>
              <a:t>See Treatment Protocol for epinephrine on slides 44-47, and in SAR/Epinephrine Manual p14.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Calibri" panose="020F0502020204030204" pitchFamily="34" charset="0"/>
                <a:cs typeface="Calibri" panose="020F0502020204030204" pitchFamily="34" charset="0"/>
              </a:rPr>
              <a:t>“Monitoring and treatment”: the general protocol for epinephrine monitoring and treatments is, “After 5 minutes, if no improvement, give second dose of epinephrine.”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Calibri" panose="020F0502020204030204" pitchFamily="34" charset="0"/>
                <a:cs typeface="Calibri" panose="020F0502020204030204" pitchFamily="34" charset="0"/>
              </a:rPr>
              <a:t>If you are giving a student-specific dose, follow the student’s individual treatment plan/Emergency Action Plan as soon as the plan is available. Do not delay treatment if anaphylaxis is suspected and the treatment protocol is not easily accessed.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2B99FB5-0055-4882-AE8D-A0170D1F6237}" type="slidenum">
              <a:rPr lang="en-US" smtClean="0"/>
              <a:t>98</a:t>
            </a:fld>
            <a:endParaRPr lang="en-US" dirty="0"/>
          </a:p>
        </p:txBody>
      </p:sp>
    </p:spTree>
    <p:extLst>
      <p:ext uri="{BB962C8B-B14F-4D97-AF65-F5344CB8AC3E}">
        <p14:creationId xmlns:p14="http://schemas.microsoft.com/office/powerpoint/2010/main" val="24138737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School-specific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Medication Administration Manual p.23. Refer to district-specific expectations for documenting.</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99</a:t>
            </a:fld>
            <a:endParaRPr lang="en-US" dirty="0"/>
          </a:p>
        </p:txBody>
      </p:sp>
    </p:spTree>
    <p:extLst>
      <p:ext uri="{BB962C8B-B14F-4D97-AF65-F5344CB8AC3E}">
        <p14:creationId xmlns:p14="http://schemas.microsoft.com/office/powerpoint/2010/main" val="35888593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School-specific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Medication Administration Manual p.23. Refer to district-specific expectations for documenting.</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100</a:t>
            </a:fld>
            <a:endParaRPr lang="en-US" dirty="0"/>
          </a:p>
        </p:txBody>
      </p:sp>
    </p:spTree>
    <p:extLst>
      <p:ext uri="{BB962C8B-B14F-4D97-AF65-F5344CB8AC3E}">
        <p14:creationId xmlns:p14="http://schemas.microsoft.com/office/powerpoint/2010/main" val="16746603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School-specific</a:t>
            </a:r>
            <a:endParaRPr lang="en-US" dirty="0"/>
          </a:p>
          <a:p>
            <a:r>
              <a:rPr lang="en-US" dirty="0"/>
              <a:t>From Medication Administration manual p. 23: </a:t>
            </a:r>
          </a:p>
          <a:p>
            <a:pPr marL="342900" marR="0" lvl="0" indent="-342900">
              <a:lnSpc>
                <a:spcPct val="110000"/>
              </a:lnSpc>
              <a:spcBef>
                <a:spcPts val="0"/>
              </a:spcBef>
              <a:spcAft>
                <a:spcPts val="0"/>
              </a:spcAft>
              <a:buFont typeface="+mj-lt"/>
              <a:buAutoNum type="arabicPeriod"/>
            </a:pPr>
            <a:r>
              <a:rPr lang="en-US" sz="1300" dirty="0">
                <a:effectLst/>
                <a:latin typeface="Calibri" panose="020F0502020204030204" pitchFamily="34" charset="0"/>
                <a:ea typeface="Times New Roman" panose="02020603050405020304" pitchFamily="18" charset="0"/>
                <a:cs typeface="Times New Roman" panose="02020603050405020304" pitchFamily="18" charset="0"/>
              </a:rPr>
              <a:t>If there is a problem or error, promptly notify the school RN, administrator, parent/guardian per local protocols, after 9-1-1 if needed. Document and notify individuals on the same day unless other instructions apply.</a:t>
            </a:r>
          </a:p>
          <a:p>
            <a:pPr marL="342900" marR="0" lvl="0" indent="-342900">
              <a:lnSpc>
                <a:spcPct val="110000"/>
              </a:lnSpc>
              <a:spcBef>
                <a:spcPts val="0"/>
              </a:spcBef>
              <a:spcAft>
                <a:spcPts val="0"/>
              </a:spcAft>
              <a:buFont typeface="+mj-lt"/>
              <a:buAutoNum type="arabicPeriod"/>
            </a:pPr>
            <a:r>
              <a:rPr lang="en-US" sz="1300" b="1" dirty="0">
                <a:effectLst/>
                <a:latin typeface="Calibri" panose="020F0502020204030204" pitchFamily="34" charset="0"/>
                <a:ea typeface="Times New Roman" panose="02020603050405020304" pitchFamily="18" charset="0"/>
                <a:cs typeface="Times New Roman" panose="02020603050405020304" pitchFamily="18" charset="0"/>
              </a:rPr>
              <a:t>Timely and accurate reporting is critical</a:t>
            </a:r>
            <a:r>
              <a:rPr lang="en-US" sz="1300" dirty="0">
                <a:effectLst/>
                <a:latin typeface="Calibri" panose="020F0502020204030204" pitchFamily="34" charset="0"/>
                <a:ea typeface="Times New Roman" panose="02020603050405020304" pitchFamily="18" charset="0"/>
                <a:cs typeface="Times New Roman" panose="02020603050405020304" pitchFamily="18" charset="0"/>
              </a:rPr>
              <a:t>. Communicating a problem or error can ensure </a:t>
            </a:r>
          </a:p>
          <a:p>
            <a:pPr marL="742950" marR="0" lvl="1" indent="-285750">
              <a:lnSpc>
                <a:spcPct val="110000"/>
              </a:lnSpc>
              <a:spcBef>
                <a:spcPts val="0"/>
              </a:spcBef>
              <a:spcAft>
                <a:spcPts val="0"/>
              </a:spcAft>
              <a:buFont typeface="+mj-lt"/>
              <a:buAutoNum type="alphaLcPeriod"/>
            </a:pPr>
            <a:r>
              <a:rPr lang="en-US" sz="1300" dirty="0">
                <a:effectLst/>
                <a:latin typeface="Calibri" panose="020F0502020204030204" pitchFamily="34" charset="0"/>
                <a:ea typeface="Times New Roman" panose="02020603050405020304" pitchFamily="18" charset="0"/>
                <a:cs typeface="Times New Roman" panose="02020603050405020304" pitchFamily="18" charset="0"/>
              </a:rPr>
              <a:t>medication reactions are identified</a:t>
            </a:r>
          </a:p>
          <a:p>
            <a:pPr marL="742950" marR="0" lvl="1" indent="-285750">
              <a:lnSpc>
                <a:spcPct val="110000"/>
              </a:lnSpc>
              <a:spcBef>
                <a:spcPts val="0"/>
              </a:spcBef>
              <a:spcAft>
                <a:spcPts val="0"/>
              </a:spcAft>
              <a:buFont typeface="+mj-lt"/>
              <a:buAutoNum type="alphaLcPeriod"/>
            </a:pPr>
            <a:r>
              <a:rPr lang="en-US" sz="1300" dirty="0">
                <a:effectLst/>
                <a:latin typeface="Calibri" panose="020F0502020204030204" pitchFamily="34" charset="0"/>
                <a:ea typeface="Times New Roman" panose="02020603050405020304" pitchFamily="18" charset="0"/>
                <a:cs typeface="Times New Roman" panose="02020603050405020304" pitchFamily="18" charset="0"/>
              </a:rPr>
              <a:t>rapid response is activated when needed </a:t>
            </a:r>
          </a:p>
          <a:p>
            <a:pPr marL="742950" marR="0" lvl="1" indent="-285750">
              <a:lnSpc>
                <a:spcPct val="110000"/>
              </a:lnSpc>
              <a:spcBef>
                <a:spcPts val="0"/>
              </a:spcBef>
              <a:spcAft>
                <a:spcPts val="0"/>
              </a:spcAft>
              <a:buFont typeface="+mj-lt"/>
              <a:buAutoNum type="alphaLcPeriod"/>
            </a:pPr>
            <a:r>
              <a:rPr lang="en-US" sz="1300" dirty="0">
                <a:effectLst/>
                <a:latin typeface="Calibri" panose="020F0502020204030204" pitchFamily="34" charset="0"/>
                <a:ea typeface="Times New Roman" panose="02020603050405020304" pitchFamily="18" charset="0"/>
                <a:cs typeface="Times New Roman" panose="02020603050405020304" pitchFamily="18" charset="0"/>
              </a:rPr>
              <a:t>medical orders and treatments are changed when needed</a:t>
            </a:r>
          </a:p>
          <a:p>
            <a:pPr marL="742950" marR="0" lvl="1" indent="-285750">
              <a:lnSpc>
                <a:spcPct val="110000"/>
              </a:lnSpc>
              <a:spcBef>
                <a:spcPts val="0"/>
              </a:spcBef>
              <a:spcAft>
                <a:spcPts val="0"/>
              </a:spcAft>
              <a:buFont typeface="+mj-lt"/>
              <a:buAutoNum type="alphaLcPeriod"/>
            </a:pPr>
            <a:r>
              <a:rPr lang="en-US" sz="1300" dirty="0">
                <a:effectLst/>
                <a:latin typeface="Calibri" panose="020F0502020204030204" pitchFamily="34" charset="0"/>
                <a:ea typeface="Times New Roman" panose="02020603050405020304" pitchFamily="18" charset="0"/>
                <a:cs typeface="Times New Roman" panose="02020603050405020304" pitchFamily="18" charset="0"/>
              </a:rPr>
              <a:t>gap areas are identified (staffing, supplies, training, etc.)</a:t>
            </a:r>
          </a:p>
          <a:p>
            <a:pPr marL="742950" marR="0" lvl="1" indent="-285750">
              <a:lnSpc>
                <a:spcPct val="110000"/>
              </a:lnSpc>
              <a:spcBef>
                <a:spcPts val="0"/>
              </a:spcBef>
              <a:spcAft>
                <a:spcPts val="0"/>
              </a:spcAft>
              <a:buFont typeface="+mj-lt"/>
              <a:buAutoNum type="alphaLcPeriod"/>
            </a:pPr>
            <a:r>
              <a:rPr lang="en-US" sz="1300" dirty="0">
                <a:effectLst/>
                <a:latin typeface="Calibri" panose="020F0502020204030204" pitchFamily="34" charset="0"/>
                <a:ea typeface="Times New Roman" panose="02020603050405020304" pitchFamily="18" charset="0"/>
                <a:cs typeface="Times New Roman" panose="02020603050405020304" pitchFamily="18" charset="0"/>
              </a:rPr>
              <a:t>future problems are reduced or prevented</a:t>
            </a:r>
          </a:p>
          <a:p>
            <a:endParaRPr lang="en-US" dirty="0"/>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101</a:t>
            </a:fld>
            <a:endParaRPr lang="en-US" dirty="0"/>
          </a:p>
        </p:txBody>
      </p:sp>
    </p:spTree>
    <p:extLst>
      <p:ext uri="{BB962C8B-B14F-4D97-AF65-F5344CB8AC3E}">
        <p14:creationId xmlns:p14="http://schemas.microsoft.com/office/powerpoint/2010/main" val="9271971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for trainers: review local protocols and expectations]</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102</a:t>
            </a:fld>
            <a:endParaRPr lang="en-US" dirty="0"/>
          </a:p>
        </p:txBody>
      </p:sp>
    </p:spTree>
    <p:extLst>
      <p:ext uri="{BB962C8B-B14F-4D97-AF65-F5344CB8AC3E}">
        <p14:creationId xmlns:p14="http://schemas.microsoft.com/office/powerpoint/2010/main" val="20278814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103</a:t>
            </a:fld>
            <a:endParaRPr lang="en-US" dirty="0"/>
          </a:p>
        </p:txBody>
      </p:sp>
    </p:spTree>
    <p:extLst>
      <p:ext uri="{BB962C8B-B14F-4D97-AF65-F5344CB8AC3E}">
        <p14:creationId xmlns:p14="http://schemas.microsoft.com/office/powerpoint/2010/main" val="11525189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content follows slide 49 of the OHA epinephrine training protocol. </a:t>
            </a:r>
          </a:p>
        </p:txBody>
      </p:sp>
      <p:sp>
        <p:nvSpPr>
          <p:cNvPr id="4" name="Slide Number Placeholder 3"/>
          <p:cNvSpPr>
            <a:spLocks noGrp="1"/>
          </p:cNvSpPr>
          <p:nvPr>
            <p:ph type="sldNum" sz="quarter" idx="5"/>
          </p:nvPr>
        </p:nvSpPr>
        <p:spPr/>
        <p:txBody>
          <a:bodyPr/>
          <a:lstStyle/>
          <a:p>
            <a:fld id="{42B99FB5-0055-4882-AE8D-A0170D1F6237}" type="slidenum">
              <a:rPr lang="en-US" smtClean="0"/>
              <a:t>104</a:t>
            </a:fld>
            <a:endParaRPr lang="en-US" dirty="0"/>
          </a:p>
        </p:txBody>
      </p:sp>
    </p:spTree>
    <p:extLst>
      <p:ext uri="{BB962C8B-B14F-4D97-AF65-F5344CB8AC3E}">
        <p14:creationId xmlns:p14="http://schemas.microsoft.com/office/powerpoint/2010/main" val="39035247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Distinction between authorization to administer versus authorization to obtain.</a:t>
            </a:r>
          </a:p>
          <a:p>
            <a:pPr>
              <a:lnSpc>
                <a:spcPct val="100000"/>
              </a:lnSpc>
              <a:spcBef>
                <a:spcPts val="0"/>
              </a:spcBef>
              <a:spcAft>
                <a:spcPts val="600"/>
              </a:spcAft>
            </a:pPr>
            <a:r>
              <a:rPr lang="en-US" sz="1200" dirty="0">
                <a:latin typeface="+mn-lt"/>
                <a:cs typeface="Calibri" panose="020F0502020204030204" pitchFamily="34" charset="0"/>
              </a:rPr>
              <a:t>As laws are currently written, a successful trainee may </a:t>
            </a:r>
            <a:r>
              <a:rPr lang="en-US" sz="1200" b="1" dirty="0">
                <a:latin typeface="+mn-lt"/>
                <a:cs typeface="Calibri" panose="020F0502020204030204" pitchFamily="34" charset="0"/>
              </a:rPr>
              <a:t>administer</a:t>
            </a:r>
            <a:r>
              <a:rPr lang="en-US" sz="1200" dirty="0">
                <a:latin typeface="+mn-lt"/>
                <a:cs typeface="Calibri" panose="020F0502020204030204" pitchFamily="34" charset="0"/>
              </a:rPr>
              <a:t> epinephrine via pre-measured dose devices</a:t>
            </a:r>
          </a:p>
          <a:p>
            <a:pPr marL="342900" indent="-342900">
              <a:lnSpc>
                <a:spcPct val="100000"/>
              </a:lnSpc>
              <a:spcBef>
                <a:spcPts val="0"/>
              </a:spcBef>
              <a:spcAft>
                <a:spcPts val="600"/>
              </a:spcAft>
              <a:buFont typeface="Arial" panose="020B0604020202020204" pitchFamily="34" charset="0"/>
              <a:buChar char="•"/>
            </a:pPr>
            <a:r>
              <a:rPr lang="en-US" sz="1200" dirty="0">
                <a:latin typeface="+mn-lt"/>
                <a:cs typeface="Calibri" panose="020F0502020204030204" pitchFamily="34" charset="0"/>
              </a:rPr>
              <a:t>Route of administration is not limited by law (may include injectable route, nasal route, etc.) </a:t>
            </a:r>
          </a:p>
          <a:p>
            <a:pPr marL="342900" indent="-342900">
              <a:lnSpc>
                <a:spcPct val="100000"/>
              </a:lnSpc>
              <a:spcBef>
                <a:spcPts val="0"/>
              </a:spcBef>
              <a:spcAft>
                <a:spcPts val="600"/>
              </a:spcAft>
              <a:buFont typeface="Arial" panose="020B0604020202020204" pitchFamily="34" charset="0"/>
              <a:buChar char="•"/>
            </a:pPr>
            <a:r>
              <a:rPr lang="en-US" sz="1200" dirty="0">
                <a:latin typeface="+mn-lt"/>
                <a:cs typeface="Calibri" panose="020F0502020204030204" pitchFamily="34" charset="0"/>
              </a:rPr>
              <a:t>Source of epinephrine is not limited by law (may include an individual’s prescription, school stock doses, etc.)</a:t>
            </a:r>
          </a:p>
          <a:p>
            <a:pPr marL="342900" indent="-342900">
              <a:lnSpc>
                <a:spcPct val="100000"/>
              </a:lnSpc>
              <a:spcBef>
                <a:spcPts val="0"/>
              </a:spcBef>
              <a:spcAft>
                <a:spcPts val="600"/>
              </a:spcAft>
              <a:buFont typeface="Arial" panose="020B0604020202020204" pitchFamily="34" charset="0"/>
              <a:buChar char="•"/>
            </a:pPr>
            <a:endParaRPr lang="en-US" sz="1200" dirty="0">
              <a:latin typeface="+mn-lt"/>
              <a:cs typeface="Calibri" panose="020F0502020204030204" pitchFamily="34" charset="0"/>
            </a:endParaRPr>
          </a:p>
          <a:p>
            <a:pPr>
              <a:lnSpc>
                <a:spcPct val="100000"/>
              </a:lnSpc>
              <a:spcBef>
                <a:spcPts val="0"/>
              </a:spcBef>
              <a:spcAft>
                <a:spcPts val="600"/>
              </a:spcAft>
            </a:pPr>
            <a:r>
              <a:rPr lang="en-US" sz="1200" dirty="0">
                <a:latin typeface="+mn-lt"/>
                <a:cs typeface="Calibri" panose="020F0502020204030204" pitchFamily="34" charset="0"/>
              </a:rPr>
              <a:t>However, until laws are updated, a successful trainee using the </a:t>
            </a:r>
            <a:r>
              <a:rPr lang="en-US" sz="1200" b="1" dirty="0">
                <a:latin typeface="+mn-lt"/>
                <a:cs typeface="Calibri" panose="020F0502020204030204" pitchFamily="34" charset="0"/>
              </a:rPr>
              <a:t>Authorization to Obtain </a:t>
            </a:r>
            <a:r>
              <a:rPr lang="en-US" sz="1200" dirty="0">
                <a:latin typeface="+mn-lt"/>
                <a:cs typeface="Calibri" panose="020F0502020204030204" pitchFamily="34" charset="0"/>
              </a:rPr>
              <a:t>may only </a:t>
            </a:r>
            <a:r>
              <a:rPr lang="en-US" sz="1200" b="1" dirty="0">
                <a:latin typeface="+mn-lt"/>
                <a:cs typeface="Calibri" panose="020F0502020204030204" pitchFamily="34" charset="0"/>
              </a:rPr>
              <a:t>obtain </a:t>
            </a:r>
            <a:r>
              <a:rPr lang="en-US" sz="1200" dirty="0">
                <a:latin typeface="+mn-lt"/>
                <a:cs typeface="Calibri" panose="020F0502020204030204" pitchFamily="34" charset="0"/>
              </a:rPr>
              <a:t>epinephrine in injectable form from an Oregon pharmacy</a:t>
            </a:r>
          </a:p>
          <a:p>
            <a:pPr marL="342900" indent="-342900">
              <a:lnSpc>
                <a:spcPct val="100000"/>
              </a:lnSpc>
              <a:spcBef>
                <a:spcPts val="0"/>
              </a:spcBef>
              <a:spcAft>
                <a:spcPts val="600"/>
              </a:spcAft>
              <a:buFont typeface="Arial" panose="020B0604020202020204" pitchFamily="34" charset="0"/>
              <a:buChar char="•"/>
            </a:pPr>
            <a:r>
              <a:rPr lang="en-US" sz="1200" dirty="0">
                <a:latin typeface="+mn-lt"/>
                <a:cs typeface="Calibri" panose="020F0502020204030204" pitchFamily="34" charset="0"/>
              </a:rPr>
              <a:t>Oregon pharmacists are limited by law to dispense epinephrine in injectable form when the </a:t>
            </a:r>
            <a:r>
              <a:rPr lang="en-US" sz="1200" b="1" dirty="0">
                <a:latin typeface="+mn-lt"/>
                <a:cs typeface="Calibri" panose="020F0502020204030204" pitchFamily="34" charset="0"/>
              </a:rPr>
              <a:t>Authorization to Obtain </a:t>
            </a:r>
            <a:r>
              <a:rPr lang="en-US" sz="1200" dirty="0">
                <a:latin typeface="+mn-lt"/>
                <a:cs typeface="Calibri" panose="020F0502020204030204" pitchFamily="34" charset="0"/>
              </a:rPr>
              <a:t>is presented.</a:t>
            </a:r>
          </a:p>
          <a:p>
            <a:pPr marL="0" indent="0">
              <a:lnSpc>
                <a:spcPct val="100000"/>
              </a:lnSpc>
              <a:spcBef>
                <a:spcPts val="0"/>
              </a:spcBef>
              <a:spcAft>
                <a:spcPts val="600"/>
              </a:spcAft>
              <a:buFont typeface="Arial" panose="020B0604020202020204" pitchFamily="34" charset="0"/>
              <a:buNone/>
            </a:pPr>
            <a:endParaRPr lang="en-US" sz="1200" dirty="0">
              <a:latin typeface="+mn-lt"/>
              <a:cs typeface="Calibri" panose="020F0502020204030204" pitchFamily="34" charset="0"/>
            </a:endParaRPr>
          </a:p>
          <a:p>
            <a:pPr marL="342900" indent="-342900">
              <a:lnSpc>
                <a:spcPct val="100000"/>
              </a:lnSpc>
              <a:spcBef>
                <a:spcPts val="0"/>
              </a:spcBef>
              <a:spcAft>
                <a:spcPts val="600"/>
              </a:spcAft>
              <a:buFont typeface="Arial" panose="020B0604020202020204" pitchFamily="34" charset="0"/>
              <a:buChar char="•"/>
            </a:pPr>
            <a:endParaRPr lang="en-US" sz="1200" dirty="0">
              <a:highlight>
                <a:srgbClr val="FFFF00"/>
              </a:highlight>
              <a:latin typeface="+mn-lt"/>
            </a:endParaRPr>
          </a:p>
          <a:p>
            <a:endParaRPr lang="en-US" b="1" dirty="0"/>
          </a:p>
        </p:txBody>
      </p:sp>
      <p:sp>
        <p:nvSpPr>
          <p:cNvPr id="4" name="Slide Number Placeholder 3"/>
          <p:cNvSpPr>
            <a:spLocks noGrp="1"/>
          </p:cNvSpPr>
          <p:nvPr>
            <p:ph type="sldNum" sz="quarter" idx="5"/>
          </p:nvPr>
        </p:nvSpPr>
        <p:spPr/>
        <p:txBody>
          <a:bodyPr/>
          <a:lstStyle/>
          <a:p>
            <a:fld id="{42B99FB5-0055-4882-AE8D-A0170D1F6237}" type="slidenum">
              <a:rPr lang="en-US" smtClean="0"/>
              <a:t>105</a:t>
            </a:fld>
            <a:endParaRPr lang="en-US" dirty="0"/>
          </a:p>
        </p:txBody>
      </p:sp>
    </p:spTree>
    <p:extLst>
      <p:ext uri="{BB962C8B-B14F-4D97-AF65-F5344CB8AC3E}">
        <p14:creationId xmlns:p14="http://schemas.microsoft.com/office/powerpoint/2010/main" val="11715339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Epinephrine has been used as a medical treatment for over a century.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The first epinephrine autoinjector device was available in 1984.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The first epinephrine nasal spray for anaphylaxis was approved in August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As of August 2025, additional non-injectable options are under development including a sublingual form (under the tongue).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42B99FB5-0055-4882-AE8D-A0170D1F6237}" type="slidenum">
              <a:rPr lang="en-US" smtClean="0"/>
              <a:t>106</a:t>
            </a:fld>
            <a:endParaRPr lang="en-US" dirty="0"/>
          </a:p>
        </p:txBody>
      </p:sp>
    </p:spTree>
    <p:extLst>
      <p:ext uri="{BB962C8B-B14F-4D97-AF65-F5344CB8AC3E}">
        <p14:creationId xmlns:p14="http://schemas.microsoft.com/office/powerpoint/2010/main" val="39753889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 pre-measured dose of epinephrine may be delivered via nasal spray. (Reminder: check the product, to be sure it is intended to treat severe allergic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Whenever possible, it is important to know which epinephrine device you will be using since the method for administration may differ between manufacturers. Practicing (using training models) can increase confidence and accuracy during an event.</a:t>
            </a:r>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107</a:t>
            </a:fld>
            <a:endParaRPr lang="en-US" dirty="0"/>
          </a:p>
        </p:txBody>
      </p:sp>
    </p:spTree>
    <p:extLst>
      <p:ext uri="{BB962C8B-B14F-4D97-AF65-F5344CB8AC3E}">
        <p14:creationId xmlns:p14="http://schemas.microsoft.com/office/powerpoint/2010/main" val="907368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 quick review of what we’ve shared so far. What is the correct answer to each of these questions? </a:t>
            </a:r>
          </a:p>
        </p:txBody>
      </p:sp>
      <p:sp>
        <p:nvSpPr>
          <p:cNvPr id="4" name="Slide Number Placeholder 3"/>
          <p:cNvSpPr>
            <a:spLocks noGrp="1"/>
          </p:cNvSpPr>
          <p:nvPr>
            <p:ph type="sldNum" sz="quarter" idx="5"/>
          </p:nvPr>
        </p:nvSpPr>
        <p:spPr/>
        <p:txBody>
          <a:bodyPr/>
          <a:lstStyle/>
          <a:p>
            <a:fld id="{42B99FB5-0055-4882-AE8D-A0170D1F6237}" type="slidenum">
              <a:rPr lang="en-US" smtClean="0"/>
              <a:t>9</a:t>
            </a:fld>
            <a:endParaRPr lang="en-US" dirty="0"/>
          </a:p>
        </p:txBody>
      </p:sp>
    </p:spTree>
    <p:extLst>
      <p:ext uri="{BB962C8B-B14F-4D97-AF65-F5344CB8AC3E}">
        <p14:creationId xmlns:p14="http://schemas.microsoft.com/office/powerpoint/2010/main" val="49750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2B99FB5-0055-4882-AE8D-A0170D1F6237}" type="slidenum">
              <a:rPr lang="en-US" smtClean="0"/>
              <a:t>108</a:t>
            </a:fld>
            <a:endParaRPr lang="en-US" dirty="0"/>
          </a:p>
        </p:txBody>
      </p:sp>
    </p:spTree>
    <p:extLst>
      <p:ext uri="{BB962C8B-B14F-4D97-AF65-F5344CB8AC3E}">
        <p14:creationId xmlns:p14="http://schemas.microsoft.com/office/powerpoint/2010/main" val="40636597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42B99FB5-0055-4882-AE8D-A0170D1F6237}" type="slidenum">
              <a:rPr lang="en-US" smtClean="0"/>
              <a:t>109</a:t>
            </a:fld>
            <a:endParaRPr lang="en-US" dirty="0"/>
          </a:p>
        </p:txBody>
      </p:sp>
    </p:spTree>
    <p:extLst>
      <p:ext uri="{BB962C8B-B14F-4D97-AF65-F5344CB8AC3E}">
        <p14:creationId xmlns:p14="http://schemas.microsoft.com/office/powerpoint/2010/main" val="24280208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content follows slide 28 of the 2018 Glucagon Protocol.</a:t>
            </a:r>
          </a:p>
          <a:p>
            <a:endParaRPr lang="en-US" dirty="0"/>
          </a:p>
          <a:p>
            <a:r>
              <a:rPr lang="en-US" dirty="0"/>
              <a:t>Updates to the OHA Glucagon protocol are underway during the 2025-26 school year. Those updates are expected to include this content. </a:t>
            </a:r>
          </a:p>
        </p:txBody>
      </p:sp>
      <p:sp>
        <p:nvSpPr>
          <p:cNvPr id="4" name="Slide Number Placeholder 3"/>
          <p:cNvSpPr>
            <a:spLocks noGrp="1"/>
          </p:cNvSpPr>
          <p:nvPr>
            <p:ph type="sldNum" sz="quarter" idx="5"/>
          </p:nvPr>
        </p:nvSpPr>
        <p:spPr/>
        <p:txBody>
          <a:bodyPr/>
          <a:lstStyle/>
          <a:p>
            <a:fld id="{42B99FB5-0055-4882-AE8D-A0170D1F6237}" type="slidenum">
              <a:rPr lang="en-US" smtClean="0"/>
              <a:t>110</a:t>
            </a:fld>
            <a:endParaRPr lang="en-US" dirty="0"/>
          </a:p>
        </p:txBody>
      </p:sp>
    </p:spTree>
    <p:extLst>
      <p:ext uri="{BB962C8B-B14F-4D97-AF65-F5344CB8AC3E}">
        <p14:creationId xmlns:p14="http://schemas.microsoft.com/office/powerpoint/2010/main" val="7989495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sym typeface="Wingdings" panose="05000000000000000000" pitchFamily="2" charset="2"/>
              </a:rPr>
              <a:t>Glucagon is manufactured in multiple ways, including a standard 3mg nasal spray and standard 1mg pre-filled injections.</a:t>
            </a:r>
          </a:p>
          <a:p>
            <a:r>
              <a:rPr lang="en-US" altLang="en-US" sz="1400" dirty="0">
                <a:sym typeface="Wingdings" panose="05000000000000000000" pitchFamily="2" charset="2"/>
              </a:rPr>
              <a:t>The person’s healthcare provider will determine the appropriate dose. This information is included on the prescription label of the glucagon delivery device or </a:t>
            </a:r>
            <a:r>
              <a:rPr lang="en-US" altLang="en-US" sz="1400" u="none" dirty="0">
                <a:sym typeface="Wingdings" panose="05000000000000000000" pitchFamily="2" charset="2"/>
              </a:rPr>
              <a:t>emergency kit.</a:t>
            </a:r>
          </a:p>
          <a:p>
            <a:endParaRPr lang="en-US" altLang="en-US" sz="1400" dirty="0">
              <a:sym typeface="Wingdings" panose="05000000000000000000" pitchFamily="2" charset="2"/>
            </a:endParaRPr>
          </a:p>
          <a:p>
            <a:r>
              <a:rPr lang="en-US" altLang="en-US" sz="1400" dirty="0">
                <a:sym typeface="Wingdings" panose="05000000000000000000" pitchFamily="2" charset="2"/>
              </a:rPr>
              <a:t>For injectable glucagon, if available an alcohol swab and gloves should be used to administer the dose.</a:t>
            </a:r>
          </a:p>
          <a:p>
            <a:endParaRPr lang="en-US" altLang="en-US" sz="1400" b="1" u="sng" dirty="0"/>
          </a:p>
          <a:p>
            <a:r>
              <a:rPr lang="en-US" altLang="en-US" sz="1400" b="1" u="sng" dirty="0"/>
              <a:t>Glucagon delivery devices</a:t>
            </a:r>
            <a:endParaRPr lang="en-US" altLang="en-US" sz="1400" b="1" dirty="0"/>
          </a:p>
          <a:p>
            <a:r>
              <a:rPr lang="en-US" altLang="en-US" sz="1400" dirty="0"/>
              <a:t>Glucagon doses comes in a package with supplies needed for administration. </a:t>
            </a:r>
          </a:p>
          <a:p>
            <a:r>
              <a:rPr lang="en-US" altLang="en-US" sz="1400" dirty="0"/>
              <a:t>Glucagon can only be obtained by prescription by the individual affected by diabetes or child’s parent/guardian. </a:t>
            </a:r>
          </a:p>
          <a:p>
            <a:endParaRPr lang="en-US" altLang="en-US" sz="1400" dirty="0"/>
          </a:p>
          <a:p>
            <a:r>
              <a:rPr lang="en-US" altLang="en-US" sz="1400" dirty="0"/>
              <a:t>It is the responsibility of the person for whom glucagon is prescribed, or in the case of a child, the parent/guardian, to provide the original and any replacement glucagon delivery device / emergency kit for use by the emergency glucagon provider.</a:t>
            </a:r>
          </a:p>
          <a:p>
            <a:r>
              <a:rPr lang="en-US" altLang="en-US" sz="1400" dirty="0"/>
              <a:t>Glucagon </a:t>
            </a:r>
            <a:r>
              <a:rPr lang="en-US" altLang="en-US" sz="1400" b="1" dirty="0"/>
              <a:t>nasal spray </a:t>
            </a:r>
            <a:r>
              <a:rPr lang="en-US" altLang="en-US" sz="1400" dirty="0"/>
              <a:t>and </a:t>
            </a:r>
            <a:r>
              <a:rPr lang="en-US" altLang="en-US" sz="1400" b="1" dirty="0"/>
              <a:t>auto-injectors</a:t>
            </a:r>
            <a:r>
              <a:rPr lang="en-US" altLang="en-US" sz="1400" dirty="0"/>
              <a:t> come ready to use.</a:t>
            </a:r>
          </a:p>
          <a:p>
            <a:r>
              <a:rPr lang="en-US" altLang="en-US" sz="1400" dirty="0"/>
              <a:t>A </a:t>
            </a:r>
            <a:r>
              <a:rPr lang="en-US" altLang="en-US" sz="1400" b="0" dirty="0"/>
              <a:t>glucagon </a:t>
            </a:r>
            <a:r>
              <a:rPr lang="en-US" altLang="en-US" sz="1400" b="1" dirty="0"/>
              <a:t>Emergency Kit </a:t>
            </a:r>
            <a:r>
              <a:rPr lang="en-US" altLang="en-US" sz="1400" dirty="0"/>
              <a:t>contains components that must be prepared:</a:t>
            </a:r>
          </a:p>
          <a:p>
            <a:r>
              <a:rPr lang="en-US" altLang="en-US" sz="1400" dirty="0">
                <a:latin typeface="SymbolMT"/>
              </a:rPr>
              <a:t>• </a:t>
            </a:r>
            <a:r>
              <a:rPr lang="en-US" altLang="en-US" sz="1400" dirty="0"/>
              <a:t>a bottle of glucagon in powder form</a:t>
            </a:r>
          </a:p>
          <a:p>
            <a:r>
              <a:rPr lang="en-US" altLang="en-US" sz="1400" dirty="0">
                <a:latin typeface="SymbolMT"/>
              </a:rPr>
              <a:t>• </a:t>
            </a:r>
            <a:r>
              <a:rPr lang="en-US" altLang="en-US" sz="1400" dirty="0"/>
              <a:t>a syringe filled with special diluting liquid</a:t>
            </a:r>
          </a:p>
          <a:p>
            <a:endParaRPr lang="en-US" altLang="en-US" sz="1400" b="1"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42B99FB5-0055-4882-AE8D-A0170D1F6237}" type="slidenum">
              <a:rPr lang="en-US" smtClean="0"/>
              <a:t>111</a:t>
            </a:fld>
            <a:endParaRPr lang="en-US" dirty="0"/>
          </a:p>
        </p:txBody>
      </p:sp>
    </p:spTree>
    <p:extLst>
      <p:ext uri="{BB962C8B-B14F-4D97-AF65-F5344CB8AC3E}">
        <p14:creationId xmlns:p14="http://schemas.microsoft.com/office/powerpoint/2010/main" val="41269109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112</a:t>
            </a:fld>
            <a:endParaRPr lang="en-US" dirty="0"/>
          </a:p>
        </p:txBody>
      </p:sp>
    </p:spTree>
    <p:extLst>
      <p:ext uri="{BB962C8B-B14F-4D97-AF65-F5344CB8AC3E}">
        <p14:creationId xmlns:p14="http://schemas.microsoft.com/office/powerpoint/2010/main" val="33091765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113</a:t>
            </a:fld>
            <a:endParaRPr lang="en-US" dirty="0"/>
          </a:p>
        </p:txBody>
      </p:sp>
    </p:spTree>
    <p:extLst>
      <p:ext uri="{BB962C8B-B14F-4D97-AF65-F5344CB8AC3E}">
        <p14:creationId xmlns:p14="http://schemas.microsoft.com/office/powerpoint/2010/main" val="12719998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114</a:t>
            </a:fld>
            <a:endParaRPr lang="en-US" dirty="0"/>
          </a:p>
        </p:txBody>
      </p:sp>
    </p:spTree>
    <p:extLst>
      <p:ext uri="{BB962C8B-B14F-4D97-AF65-F5344CB8AC3E}">
        <p14:creationId xmlns:p14="http://schemas.microsoft.com/office/powerpoint/2010/main" val="28592981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15" indent="-231115"/>
            <a:r>
              <a:rPr lang="en-US" altLang="en-US" sz="1400" b="1" u="sng" dirty="0"/>
              <a:t>To Prepare Glucagon for Injection</a:t>
            </a:r>
            <a:endParaRPr lang="en-US" dirty="0"/>
          </a:p>
          <a:p>
            <a:pPr lvl="0"/>
            <a:r>
              <a:rPr lang="en-US" dirty="0"/>
              <a:t>1. Remove the flip-off seal from the bottle of powdered glucagon. </a:t>
            </a:r>
          </a:p>
          <a:p>
            <a:pPr lvl="0"/>
            <a:r>
              <a:rPr lang="en-US" dirty="0"/>
              <a:t>2. Remove the needle cover from the syringe filled with diluting fluid. DO NOT REMOVE THE PLASTIC CLIP FROM THE SYRINGE.</a:t>
            </a:r>
            <a:r>
              <a:rPr lang="en-US" b="1" dirty="0"/>
              <a:t> </a:t>
            </a:r>
            <a:endParaRPr lang="en-US" dirty="0"/>
          </a:p>
          <a:p>
            <a:pPr lvl="0"/>
            <a:r>
              <a:rPr lang="en-US" dirty="0"/>
              <a:t>3. Insert the needle into the center of the rubber stopper on the vial of powdered glucagon.</a:t>
            </a:r>
          </a:p>
          <a:p>
            <a:pPr lvl="0"/>
            <a:r>
              <a:rPr lang="en-US" dirty="0"/>
              <a:t>4. Push the plunger on the syringe to inject the entire contents of the liquid solution into the vial of powdered glucagon. </a:t>
            </a:r>
          </a:p>
        </p:txBody>
      </p:sp>
      <p:sp>
        <p:nvSpPr>
          <p:cNvPr id="4" name="Slide Number Placeholder 3"/>
          <p:cNvSpPr>
            <a:spLocks noGrp="1"/>
          </p:cNvSpPr>
          <p:nvPr>
            <p:ph type="sldNum" sz="quarter" idx="5"/>
          </p:nvPr>
        </p:nvSpPr>
        <p:spPr/>
        <p:txBody>
          <a:bodyPr/>
          <a:lstStyle/>
          <a:p>
            <a:fld id="{42B99FB5-0055-4882-AE8D-A0170D1F6237}" type="slidenum">
              <a:rPr lang="en-US" smtClean="0"/>
              <a:t>115</a:t>
            </a:fld>
            <a:endParaRPr lang="en-US" dirty="0"/>
          </a:p>
        </p:txBody>
      </p:sp>
    </p:spTree>
    <p:extLst>
      <p:ext uri="{BB962C8B-B14F-4D97-AF65-F5344CB8AC3E}">
        <p14:creationId xmlns:p14="http://schemas.microsoft.com/office/powerpoint/2010/main" val="40119919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b="1" u="sng" dirty="0"/>
              <a:t>Prepare Glucagon</a:t>
            </a:r>
            <a:r>
              <a:rPr lang="en-US" altLang="en-US" sz="1400" b="1" dirty="0"/>
              <a:t>  (cont.)</a:t>
            </a:r>
          </a:p>
          <a:p>
            <a:pPr lvl="0"/>
            <a:r>
              <a:rPr lang="en-US" dirty="0"/>
              <a:t>5. Leave the needle and syringe in the vial.</a:t>
            </a:r>
          </a:p>
          <a:p>
            <a:endParaRPr lang="en-US" b="1" dirty="0"/>
          </a:p>
          <a:p>
            <a:r>
              <a:rPr lang="en-US" b="1" dirty="0"/>
              <a:t>If the glucagon solution is not clear and water-like, do not administer. Monitor the person for absent pulse/respiration, or seizure activity until rescue personnel arrive.</a:t>
            </a:r>
            <a:endParaRPr lang="en-US" dirty="0"/>
          </a:p>
          <a:p>
            <a:endParaRPr lang="en-US" dirty="0"/>
          </a:p>
          <a:p>
            <a:r>
              <a:rPr lang="en-US" dirty="0"/>
              <a:t>Shake bottle gently until glucagon powder dissolves and the solution becomes clear.</a:t>
            </a:r>
            <a:r>
              <a:rPr lang="en-US" sz="1400" dirty="0"/>
              <a:t> </a:t>
            </a:r>
            <a:r>
              <a:rPr lang="en-US" b="1" dirty="0"/>
              <a:t> </a:t>
            </a:r>
            <a:endParaRPr lang="en-US" dirty="0"/>
          </a:p>
          <a:p>
            <a:r>
              <a:rPr lang="en-US" b="1" dirty="0"/>
              <a:t> </a:t>
            </a:r>
            <a:endParaRPr lang="en-US" dirty="0"/>
          </a:p>
          <a:p>
            <a:pPr lvl="0"/>
            <a:r>
              <a:rPr lang="en-US" dirty="0"/>
              <a:t>6. Withdraw the prescribed amount of medication per provider’s order. </a:t>
            </a:r>
          </a:p>
          <a:p>
            <a:r>
              <a:rPr lang="en-US" dirty="0"/>
              <a:t> </a:t>
            </a:r>
          </a:p>
          <a:p>
            <a:pPr lvl="0"/>
            <a:r>
              <a:rPr lang="en-US" dirty="0"/>
              <a:t>7. Cleanse the injection site on the upper arm or thigh with alcohol swab if available.</a:t>
            </a:r>
          </a:p>
          <a:p>
            <a:r>
              <a:rPr lang="en-US" dirty="0"/>
              <a:t>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116</a:t>
            </a:fld>
            <a:endParaRPr lang="en-US" dirty="0"/>
          </a:p>
        </p:txBody>
      </p:sp>
    </p:spTree>
    <p:extLst>
      <p:ext uri="{BB962C8B-B14F-4D97-AF65-F5344CB8AC3E}">
        <p14:creationId xmlns:p14="http://schemas.microsoft.com/office/powerpoint/2010/main" val="14962229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b="1" u="sng" dirty="0"/>
              <a:t>Prepare Glucagon</a:t>
            </a:r>
            <a:r>
              <a:rPr lang="en-US" altLang="en-US" sz="1400" b="1" dirty="0"/>
              <a:t> (continued)</a:t>
            </a:r>
          </a:p>
          <a:p>
            <a:pPr lvl="0"/>
            <a:r>
              <a:rPr lang="en-US" sz="1400" dirty="0"/>
              <a:t>8. Stabilize the limb and insert the needle at a 90 degree angle into the upper arm or thigh </a:t>
            </a:r>
          </a:p>
          <a:p>
            <a:pPr lvl="0"/>
            <a:r>
              <a:rPr lang="en-US" sz="1400" dirty="0"/>
              <a:t> </a:t>
            </a:r>
          </a:p>
          <a:p>
            <a:pPr lvl="0"/>
            <a:r>
              <a:rPr lang="en-US" sz="1400" dirty="0"/>
              <a:t>9. Administer all of the prescribed medication.</a:t>
            </a:r>
          </a:p>
          <a:p>
            <a:r>
              <a:rPr lang="en-US" sz="1400" dirty="0"/>
              <a:t> </a:t>
            </a:r>
          </a:p>
          <a:p>
            <a:pPr lvl="0"/>
            <a:r>
              <a:rPr lang="en-US" sz="1400" dirty="0"/>
              <a:t>10. Carefully withdraw the needle at the same angle without releasing the person’s limb. </a:t>
            </a:r>
          </a:p>
          <a:p>
            <a:endParaRPr lang="en-US" altLang="en-US" sz="1400" u="sng" dirty="0"/>
          </a:p>
        </p:txBody>
      </p:sp>
      <p:sp>
        <p:nvSpPr>
          <p:cNvPr id="4" name="Slide Number Placeholder 3"/>
          <p:cNvSpPr>
            <a:spLocks noGrp="1"/>
          </p:cNvSpPr>
          <p:nvPr>
            <p:ph type="sldNum" sz="quarter" idx="5"/>
          </p:nvPr>
        </p:nvSpPr>
        <p:spPr/>
        <p:txBody>
          <a:bodyPr/>
          <a:lstStyle/>
          <a:p>
            <a:fld id="{42B99FB5-0055-4882-AE8D-A0170D1F6237}" type="slidenum">
              <a:rPr lang="en-US" smtClean="0"/>
              <a:t>117</a:t>
            </a:fld>
            <a:endParaRPr lang="en-US" dirty="0"/>
          </a:p>
        </p:txBody>
      </p:sp>
    </p:spTree>
    <p:extLst>
      <p:ext uri="{BB962C8B-B14F-4D97-AF65-F5344CB8AC3E}">
        <p14:creationId xmlns:p14="http://schemas.microsoft.com/office/powerpoint/2010/main" val="2905837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userDrawn="1"/>
        </p:nvSpPr>
        <p:spPr>
          <a:xfrm>
            <a:off x="5" y="1076330"/>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6"/>
            <a:ext cx="10299032" cy="2533433"/>
          </a:xfrm>
          <a:prstGeom prst="rect">
            <a:avLst/>
          </a:prstGeom>
        </p:spPr>
        <p:txBody>
          <a:bodyPr anchor="ctr">
            <a:normAutofit/>
          </a:bodyPr>
          <a:lstStyle>
            <a:lvl1pPr algn="ctr">
              <a:lnSpc>
                <a:spcPct val="130000"/>
              </a:lnSpc>
              <a:defRPr sz="4700" b="1" baseline="0">
                <a:solidFill>
                  <a:srgbClr val="142850"/>
                </a:solidFill>
                <a:latin typeface="Arial" panose="020B0604020202020204" pitchFamily="34" charset="0"/>
                <a:cs typeface="Arial" panose="020B0604020202020204" pitchFamily="34" charset="0"/>
              </a:defRPr>
            </a:lvl1pPr>
          </a:lstStyle>
          <a:p>
            <a:r>
              <a:rPr lang="en-US" dirty="0"/>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dirty="0"/>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5" y="2055789"/>
            <a:ext cx="3392999" cy="1712913"/>
          </a:xfrm>
        </p:spPr>
        <p:txBody>
          <a:bodyPr/>
          <a:lstStyle/>
          <a:p>
            <a:r>
              <a:rPr lang="en-US" dirty="0"/>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5" y="2056028"/>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6" y="2056266"/>
            <a:ext cx="3392999" cy="1712913"/>
          </a:xfrm>
        </p:spPr>
        <p:txBody>
          <a:bodyPr/>
          <a:lstStyle/>
          <a:p>
            <a:r>
              <a:rPr lang="en-US"/>
              <a:t>Click icon to add picture</a:t>
            </a:r>
            <a:endParaRPr lang="en-US" dirty="0"/>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5919" y="626726"/>
            <a:ext cx="3042068" cy="996370"/>
          </a:xfrm>
          <a:prstGeom prst="rect">
            <a:avLst/>
          </a:prstGeom>
        </p:spPr>
      </p:pic>
    </p:spTree>
    <p:extLst>
      <p:ext uri="{BB962C8B-B14F-4D97-AF65-F5344CB8AC3E}">
        <p14:creationId xmlns:p14="http://schemas.microsoft.com/office/powerpoint/2010/main" val="2760643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5" y="787855"/>
            <a:ext cx="6224092" cy="2223316"/>
          </a:xfrm>
          <a:prstGeom prst="rect">
            <a:avLst/>
          </a:prstGeom>
        </p:spPr>
        <p:txBody>
          <a:bodyPr anchor="b">
            <a:normAutofit/>
          </a:bodyPr>
          <a:lstStyle>
            <a:lvl1pPr algn="ctr">
              <a:lnSpc>
                <a:spcPct val="130000"/>
              </a:lnSpc>
              <a:defRPr sz="4700" b="1" baseline="0">
                <a:solidFill>
                  <a:srgbClr val="00305E"/>
                </a:solidFill>
                <a:latin typeface="Arial" panose="020B0604020202020204" pitchFamily="34" charset="0"/>
                <a:cs typeface="Arial" panose="020B0604020202020204" pitchFamily="34" charset="0"/>
              </a:defRPr>
            </a:lvl1pPr>
          </a:lstStyle>
          <a:p>
            <a:r>
              <a:rPr lang="en-US" dirty="0"/>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1337" y="5112737"/>
            <a:ext cx="3056175"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userDrawn="1"/>
        </p:nvCxnSpPr>
        <p:spPr>
          <a:xfrm>
            <a:off x="5327375"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dirty="0"/>
          </a:p>
        </p:txBody>
      </p:sp>
    </p:spTree>
    <p:extLst>
      <p:ext uri="{BB962C8B-B14F-4D97-AF65-F5344CB8AC3E}">
        <p14:creationId xmlns:p14="http://schemas.microsoft.com/office/powerpoint/2010/main" val="1786217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1" cy="825500"/>
          </a:xfrm>
          <a:prstGeom prst="rect">
            <a:avLst/>
          </a:prstGeo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3" y="1370235"/>
            <a:ext cx="4476751" cy="4614000"/>
          </a:xfrm>
        </p:spPr>
        <p:txBody>
          <a:bodyPr>
            <a:normAutofit/>
          </a:bodyPr>
          <a:lstStyle>
            <a:lvl1pPr marL="0" indent="0">
              <a:buNone/>
              <a:defRPr sz="2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2" y="1370235"/>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684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1" cy="825500"/>
          </a:xfrm>
          <a:prstGeom prst="rect">
            <a:avLst/>
          </a:prstGeo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3" y="1370235"/>
            <a:ext cx="4476751" cy="4614000"/>
          </a:xfrm>
        </p:spPr>
        <p:txBody>
          <a:bodyPr>
            <a:normAutofit/>
          </a:bodyPr>
          <a:lstStyle>
            <a:lvl1pPr marL="0" indent="0">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2" y="1370235"/>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684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1" cy="8255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3"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3"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21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1" cy="825500"/>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3" y="1381762"/>
            <a:ext cx="5397500" cy="428625"/>
          </a:xfrm>
        </p:spPr>
        <p:txBody>
          <a:bodyPr anchor="b">
            <a:normAutofit/>
          </a:bodyPr>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3"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8"/>
            <a:ext cx="5397500" cy="428625"/>
          </a:xfrm>
        </p:spPr>
        <p:txBody>
          <a:bodyPr anchor="b">
            <a:normAutofit/>
          </a:bodyPr>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22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1" cy="825500"/>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3" y="1381762"/>
            <a:ext cx="5397500" cy="428625"/>
          </a:xfrm>
        </p:spPr>
        <p:txBody>
          <a:bodyPr anchor="b">
            <a:normAutofit/>
          </a:bodyPr>
          <a:lstStyle>
            <a:lvl1pPr marL="0" indent="0">
              <a:buNone/>
              <a:defRPr sz="21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3"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8"/>
            <a:ext cx="5397500" cy="428625"/>
          </a:xfrm>
        </p:spPr>
        <p:txBody>
          <a:bodyPr anchor="b">
            <a:normAutofit/>
          </a:bodyPr>
          <a:lstStyle>
            <a:lvl1pPr marL="0" indent="0">
              <a:buNone/>
              <a:defRPr sz="21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221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5" y="400540"/>
            <a:ext cx="5629611" cy="8255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1"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81"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userDrawn="1"/>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dirty="0"/>
          </a:p>
        </p:txBody>
      </p:sp>
    </p:spTree>
    <p:extLst>
      <p:ext uri="{BB962C8B-B14F-4D97-AF65-F5344CB8AC3E}">
        <p14:creationId xmlns:p14="http://schemas.microsoft.com/office/powerpoint/2010/main" val="1635945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1" cy="825500"/>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7"/>
            <a:ext cx="4251960" cy="428625"/>
          </a:xfrm>
        </p:spPr>
        <p:txBody>
          <a:bodyPr anchor="b">
            <a:normAutofit/>
          </a:bodyPr>
          <a:lstStyle>
            <a:lvl1pPr marL="0" indent="0" algn="ctr">
              <a:buNone/>
              <a:defRPr sz="21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8"/>
            <a:ext cx="4251960" cy="428625"/>
          </a:xfrm>
        </p:spPr>
        <p:txBody>
          <a:bodyPr anchor="b">
            <a:normAutofit/>
          </a:bodyPr>
          <a:lstStyle>
            <a:lvl1pPr marL="0" indent="0" algn="ctr">
              <a:buNone/>
              <a:defRPr sz="21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22"/>
            <a:ext cx="4251960" cy="684845"/>
          </a:xfrm>
        </p:spPr>
        <p:txBody>
          <a:bodyPr anchor="t">
            <a:normAutofit/>
          </a:bodyPr>
          <a:lstStyle>
            <a:lvl1pPr marL="0" indent="0" algn="ctr">
              <a:buNone/>
              <a:defRPr sz="21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dirty="0"/>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522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1" cy="825500"/>
          </a:xfrm>
          <a:prstGeom prst="rect">
            <a:avLst/>
          </a:prstGeom>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6"/>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6" y="1371604"/>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3" y="3679388"/>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6" y="3679386"/>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58339581-759F-43B7-B47D-47F906F0E294}" type="slidenum">
              <a:rPr lang="en-US" smtClean="0"/>
              <a:pPr/>
              <a:t>‹#›</a:t>
            </a:fld>
            <a:endParaRPr lang="en-US" dirty="0"/>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798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1" cy="825500"/>
          </a:xfrm>
          <a:prstGeom prst="rect">
            <a:avLst/>
          </a:prstGeom>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6"/>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6" y="1371604"/>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3" y="3679388"/>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6" y="3679386"/>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dirty="0"/>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79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userDrawn="1"/>
        </p:nvSpPr>
        <p:spPr>
          <a:xfrm>
            <a:off x="-709" y="1751559"/>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413944"/>
            <a:ext cx="10299032" cy="2533433"/>
          </a:xfrm>
          <a:prstGeom prst="rect">
            <a:avLst/>
          </a:prstGeom>
        </p:spPr>
        <p:txBody>
          <a:bodyPr anchor="ctr">
            <a:normAutofit/>
          </a:bodyPr>
          <a:lstStyle>
            <a:lvl1pPr algn="ctr">
              <a:lnSpc>
                <a:spcPct val="130000"/>
              </a:lnSpc>
              <a:defRPr sz="4700" b="1" baseline="0">
                <a:solidFill>
                  <a:srgbClr val="142850"/>
                </a:solidFill>
                <a:latin typeface="Arial" panose="020B0604020202020204" pitchFamily="34" charset="0"/>
                <a:cs typeface="Arial" panose="020B0604020202020204" pitchFamily="34" charset="0"/>
              </a:defRPr>
            </a:lvl1pPr>
          </a:lstStyle>
          <a:p>
            <a:r>
              <a:rPr lang="en-US" dirty="0"/>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userDrawn="1">
            <p:ph type="body" sz="quarter" idx="13" hasCustomPrompt="1"/>
          </p:nvPr>
        </p:nvSpPr>
        <p:spPr>
          <a:xfrm>
            <a:off x="9556749" y="1238699"/>
            <a:ext cx="2408251" cy="515679"/>
          </a:xfrm>
        </p:spPr>
        <p:txBody>
          <a:bodyPr anchor="ctr">
            <a:normAutofit/>
          </a:bodyPr>
          <a:lstStyle>
            <a:lvl1pPr marL="0" indent="0" algn="r">
              <a:buNone/>
              <a:defRPr sz="1800" b="1">
                <a:solidFill>
                  <a:srgbClr val="142850"/>
                </a:solidFill>
              </a:defRPr>
            </a:lvl1pPr>
          </a:lstStyle>
          <a:p>
            <a:pPr lvl="0"/>
            <a:r>
              <a:rPr lang="en-US" dirty="0"/>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37" y="962433"/>
            <a:ext cx="5342131" cy="1749710"/>
          </a:xfrm>
          <a:prstGeom prst="rect">
            <a:avLst/>
          </a:prstGeom>
        </p:spPr>
      </p:pic>
    </p:spTree>
    <p:extLst>
      <p:ext uri="{BB962C8B-B14F-4D97-AF65-F5344CB8AC3E}">
        <p14:creationId xmlns:p14="http://schemas.microsoft.com/office/powerpoint/2010/main" val="504385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1" cy="825500"/>
          </a:xfrm>
          <a:prstGeom prst="rect">
            <a:avLst/>
          </a:prstGeom>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6"/>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3" y="1371606"/>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604"/>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5" y="1371605"/>
            <a:ext cx="263244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3" y="367938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6"/>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5" y="3679387"/>
            <a:ext cx="263244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58339581-759F-43B7-B47D-47F906F0E294}" type="slidenum">
              <a:rPr lang="en-US" smtClean="0"/>
              <a:pPr/>
              <a:t>‹#›</a:t>
            </a:fld>
            <a:endParaRPr lang="en-US" dirty="0"/>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082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5"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dirty="0"/>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4" y="3824968"/>
            <a:ext cx="8084239" cy="2640080"/>
          </a:xfrm>
        </p:spPr>
        <p:txBody>
          <a:bodyPr/>
          <a:lstStyle>
            <a:lvl1pPr marL="0" indent="0">
              <a:lnSpc>
                <a:spcPct val="130000"/>
              </a:lnSpc>
              <a:spcBef>
                <a:spcPts val="0"/>
              </a:spcBef>
              <a:buFont typeface="Arial" panose="020B0604020202020204" pitchFamily="34" charset="0"/>
              <a:buNone/>
              <a:defRPr sz="2000">
                <a:solidFill>
                  <a:schemeClr val="bg1"/>
                </a:solidFill>
              </a:defRPr>
            </a:lvl1pPr>
          </a:lstStyle>
          <a:p>
            <a:pPr lvl="0"/>
            <a:r>
              <a:rPr lang="en-US" dirty="0"/>
              <a:t>Click or tap here to enter Division name</a:t>
            </a:r>
            <a:br>
              <a:rPr lang="en-US" dirty="0"/>
            </a:br>
            <a:r>
              <a:rPr lang="en-US" dirty="0"/>
              <a:t>Click or tap here to enter Program name</a:t>
            </a:r>
            <a:br>
              <a:rPr lang="en-US" dirty="0"/>
            </a:br>
            <a:r>
              <a:rPr lang="en-US" dirty="0"/>
              <a:t>Click or tap here to enter Program address</a:t>
            </a:r>
            <a:br>
              <a:rPr lang="en-US" dirty="0"/>
            </a:br>
            <a:r>
              <a:rPr lang="en-US" dirty="0"/>
              <a:t>Click or tap here to enter Program City, State and ZIP code</a:t>
            </a:r>
            <a:br>
              <a:rPr lang="en-US" dirty="0"/>
            </a:br>
            <a:r>
              <a:rPr lang="en-US" dirty="0"/>
              <a:t>Click or tap here to enter Program phone number</a:t>
            </a:r>
            <a:br>
              <a:rPr lang="en-US" dirty="0"/>
            </a:br>
            <a:r>
              <a:rPr lang="en-US" dirty="0"/>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864" y="3893971"/>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7" y="6421750"/>
            <a:ext cx="2272707" cy="184259"/>
          </a:xfrm>
        </p:spPr>
        <p:txBody>
          <a:bodyPr/>
          <a:lstStyle/>
          <a:p>
            <a:fld id="{58339581-759F-43B7-B47D-47F906F0E294}" type="slidenum">
              <a:rPr lang="en-US" smtClean="0"/>
              <a:pPr/>
              <a:t>‹#›</a:t>
            </a:fld>
            <a:endParaRPr lang="en-US" dirty="0"/>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8"/>
            <a:ext cx="10922000" cy="1505071"/>
          </a:xfrm>
        </p:spPr>
        <p:txBody>
          <a:bodyPr/>
          <a:lstStyle>
            <a:lvl1pPr marL="0" indent="0">
              <a:lnSpc>
                <a:spcPct val="130000"/>
              </a:lnSpc>
              <a:buNone/>
              <a:defRPr/>
            </a:lvl1pPr>
          </a:lstStyle>
          <a:p>
            <a:pPr lvl="0"/>
            <a:r>
              <a:rPr lang="en-US" dirty="0"/>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1339680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717176" y="457201"/>
            <a:ext cx="10784541" cy="102646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15"/>
          <p:cNvSpPr txBox="1">
            <a:spLocks noGrp="1"/>
          </p:cNvSpPr>
          <p:nvPr>
            <p:ph type="body" idx="1"/>
          </p:nvPr>
        </p:nvSpPr>
        <p:spPr>
          <a:xfrm>
            <a:off x="717176" y="1825626"/>
            <a:ext cx="10784541" cy="410900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9" name="Google Shape;69;p15"/>
          <p:cNvSpPr txBox="1">
            <a:spLocks noGrp="1"/>
          </p:cNvSpPr>
          <p:nvPr>
            <p:ph type="dt" idx="10"/>
          </p:nvPr>
        </p:nvSpPr>
        <p:spPr>
          <a:xfrm>
            <a:off x="3854825" y="6139794"/>
            <a:ext cx="4509247"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5"/>
          <p:cNvSpPr txBox="1">
            <a:spLocks noGrp="1"/>
          </p:cNvSpPr>
          <p:nvPr>
            <p:ph type="ftr" idx="11"/>
          </p:nvPr>
        </p:nvSpPr>
        <p:spPr>
          <a:xfrm>
            <a:off x="717176" y="6139794"/>
            <a:ext cx="2864224"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15"/>
          <p:cNvSpPr txBox="1">
            <a:spLocks noGrp="1"/>
          </p:cNvSpPr>
          <p:nvPr>
            <p:ph type="sldNum" idx="12"/>
          </p:nvPr>
        </p:nvSpPr>
        <p:spPr>
          <a:xfrm>
            <a:off x="8610601" y="6139794"/>
            <a:ext cx="2891119"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9170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solidFill>
          <a:schemeClr val="accent1"/>
        </a:solidFill>
        <a:effectLst/>
      </p:bgPr>
    </p:bg>
    <p:spTree>
      <p:nvGrpSpPr>
        <p:cNvPr id="1" name="Shape 90"/>
        <p:cNvGrpSpPr/>
        <p:nvPr/>
      </p:nvGrpSpPr>
      <p:grpSpPr>
        <a:xfrm>
          <a:off x="0" y="0"/>
          <a:ext cx="0" cy="0"/>
          <a:chOff x="0" y="0"/>
          <a:chExt cx="0" cy="0"/>
        </a:xfrm>
      </p:grpSpPr>
      <p:sp>
        <p:nvSpPr>
          <p:cNvPr id="91" name="Google Shape;91;p18"/>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92" name="Google Shape;92;p18"/>
          <p:cNvSpPr/>
          <p:nvPr/>
        </p:nvSpPr>
        <p:spPr>
          <a:xfrm>
            <a:off x="206190" y="215153"/>
            <a:ext cx="4730469" cy="6432176"/>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93" name="Google Shape;93;p18"/>
          <p:cNvSpPr txBox="1">
            <a:spLocks noGrp="1"/>
          </p:cNvSpPr>
          <p:nvPr>
            <p:ph type="title"/>
          </p:nvPr>
        </p:nvSpPr>
        <p:spPr>
          <a:xfrm>
            <a:off x="717177" y="779646"/>
            <a:ext cx="3931827" cy="2525617"/>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accent1"/>
              </a:buClr>
              <a:buSzPts val="3300"/>
              <a:buFont typeface="Calibri"/>
              <a:buNone/>
              <a:defRPr sz="4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18"/>
          <p:cNvSpPr txBox="1">
            <a:spLocks noGrp="1"/>
          </p:cNvSpPr>
          <p:nvPr>
            <p:ph type="body" idx="1"/>
          </p:nvPr>
        </p:nvSpPr>
        <p:spPr>
          <a:xfrm>
            <a:off x="5183188" y="779647"/>
            <a:ext cx="6172200" cy="5081404"/>
          </a:xfrm>
          <a:prstGeom prst="rect">
            <a:avLst/>
          </a:prstGeom>
          <a:noFill/>
          <a:ln>
            <a:noFill/>
          </a:ln>
        </p:spPr>
        <p:txBody>
          <a:bodyPr spcFirstLastPara="1" wrap="square" lIns="68575" tIns="34275" rIns="68575" bIns="34275" anchor="t" anchorCtr="0">
            <a:normAutofit/>
          </a:bodyPr>
          <a:lstStyle>
            <a:lvl1pPr marL="609585" lvl="0" indent="-457189" algn="l">
              <a:lnSpc>
                <a:spcPct val="90000"/>
              </a:lnSpc>
              <a:spcBef>
                <a:spcPts val="1067"/>
              </a:spcBef>
              <a:spcAft>
                <a:spcPts val="0"/>
              </a:spcAft>
              <a:buClr>
                <a:schemeClr val="dk1"/>
              </a:buClr>
              <a:buSzPts val="1800"/>
              <a:buChar char="•"/>
              <a:defRPr sz="2400"/>
            </a:lvl1pPr>
            <a:lvl2pPr marL="1219170" lvl="1" indent="-457189" algn="l">
              <a:lnSpc>
                <a:spcPct val="90000"/>
              </a:lnSpc>
              <a:spcBef>
                <a:spcPts val="533"/>
              </a:spcBef>
              <a:spcAft>
                <a:spcPts val="0"/>
              </a:spcAft>
              <a:buClr>
                <a:schemeClr val="dk1"/>
              </a:buClr>
              <a:buSzPts val="1800"/>
              <a:buChar char="•"/>
              <a:defRPr sz="2400"/>
            </a:lvl2pPr>
            <a:lvl3pPr marL="1828754" lvl="2" indent="-457189" algn="l">
              <a:lnSpc>
                <a:spcPct val="90000"/>
              </a:lnSpc>
              <a:spcBef>
                <a:spcPts val="533"/>
              </a:spcBef>
              <a:spcAft>
                <a:spcPts val="0"/>
              </a:spcAft>
              <a:buClr>
                <a:schemeClr val="dk1"/>
              </a:buClr>
              <a:buSzPts val="1800"/>
              <a:buChar char="•"/>
              <a:defRPr sz="2400"/>
            </a:lvl3pPr>
            <a:lvl4pPr marL="2438339" lvl="3" indent="-457189" algn="l">
              <a:lnSpc>
                <a:spcPct val="90000"/>
              </a:lnSpc>
              <a:spcBef>
                <a:spcPts val="533"/>
              </a:spcBef>
              <a:spcAft>
                <a:spcPts val="0"/>
              </a:spcAft>
              <a:buClr>
                <a:schemeClr val="dk1"/>
              </a:buClr>
              <a:buSzPts val="1800"/>
              <a:buChar char="•"/>
              <a:defRPr sz="2400"/>
            </a:lvl4pPr>
            <a:lvl5pPr marL="3047924" lvl="4" indent="-457189" algn="l">
              <a:lnSpc>
                <a:spcPct val="90000"/>
              </a:lnSpc>
              <a:spcBef>
                <a:spcPts val="533"/>
              </a:spcBef>
              <a:spcAft>
                <a:spcPts val="0"/>
              </a:spcAft>
              <a:buClr>
                <a:schemeClr val="dk1"/>
              </a:buClr>
              <a:buSzPts val="1800"/>
              <a:buChar char="•"/>
              <a:defRPr sz="24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95" name="Google Shape;95;p18"/>
          <p:cNvSpPr txBox="1">
            <a:spLocks noGrp="1"/>
          </p:cNvSpPr>
          <p:nvPr>
            <p:ph type="dt" idx="10"/>
          </p:nvPr>
        </p:nvSpPr>
        <p:spPr>
          <a:xfrm>
            <a:off x="3854825" y="6139794"/>
            <a:ext cx="4509247"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18"/>
          <p:cNvSpPr txBox="1">
            <a:spLocks noGrp="1"/>
          </p:cNvSpPr>
          <p:nvPr>
            <p:ph type="ftr" idx="11"/>
          </p:nvPr>
        </p:nvSpPr>
        <p:spPr>
          <a:xfrm>
            <a:off x="717176" y="6139794"/>
            <a:ext cx="2864224"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18"/>
          <p:cNvSpPr txBox="1">
            <a:spLocks noGrp="1"/>
          </p:cNvSpPr>
          <p:nvPr>
            <p:ph type="sldNum" idx="12"/>
          </p:nvPr>
        </p:nvSpPr>
        <p:spPr>
          <a:xfrm>
            <a:off x="8610601" y="6139794"/>
            <a:ext cx="2891119"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9pPr>
          </a:lstStyle>
          <a:p>
            <a:fld id="{00000000-1234-1234-1234-123412341234}" type="slidenum">
              <a:rPr lang="en" smtClean="0"/>
              <a:pPr/>
              <a:t>‹#›</a:t>
            </a:fld>
            <a:endParaRPr lang="en"/>
          </a:p>
        </p:txBody>
      </p:sp>
      <p:sp>
        <p:nvSpPr>
          <p:cNvPr id="98" name="Google Shape;98;p18"/>
          <p:cNvSpPr>
            <a:spLocks noGrp="1"/>
          </p:cNvSpPr>
          <p:nvPr>
            <p:ph type="pic" idx="2"/>
          </p:nvPr>
        </p:nvSpPr>
        <p:spPr>
          <a:xfrm>
            <a:off x="717177" y="3540126"/>
            <a:ext cx="3931827" cy="2320927"/>
          </a:xfrm>
          <a:prstGeom prst="rect">
            <a:avLst/>
          </a:prstGeom>
          <a:noFill/>
          <a:ln>
            <a:noFill/>
          </a:ln>
        </p:spPr>
      </p:sp>
    </p:spTree>
    <p:extLst>
      <p:ext uri="{BB962C8B-B14F-4D97-AF65-F5344CB8AC3E}">
        <p14:creationId xmlns:p14="http://schemas.microsoft.com/office/powerpoint/2010/main" val="3621698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1"/>
        </a:solidFill>
        <a:effectLst/>
      </p:bgPr>
    </p:bg>
    <p:spTree>
      <p:nvGrpSpPr>
        <p:cNvPr id="1" name="Shape 58"/>
        <p:cNvGrpSpPr/>
        <p:nvPr/>
      </p:nvGrpSpPr>
      <p:grpSpPr>
        <a:xfrm>
          <a:off x="0" y="0"/>
          <a:ext cx="0" cy="0"/>
          <a:chOff x="0" y="0"/>
          <a:chExt cx="0" cy="0"/>
        </a:xfrm>
      </p:grpSpPr>
      <p:sp>
        <p:nvSpPr>
          <p:cNvPr id="59" name="Google Shape;59;p14"/>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60" name="Google Shape;60;p14"/>
          <p:cNvSpPr/>
          <p:nvPr/>
        </p:nvSpPr>
        <p:spPr>
          <a:xfrm>
            <a:off x="206187" y="2488757"/>
            <a:ext cx="11775141" cy="1900363"/>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600" b="0" i="0" u="none" strike="noStrike" cap="none">
              <a:solidFill>
                <a:schemeClr val="lt1"/>
              </a:solidFill>
              <a:latin typeface="Calibri"/>
              <a:ea typeface="Calibri"/>
              <a:cs typeface="Calibri"/>
              <a:sym typeface="Calibri"/>
            </a:endParaRPr>
          </a:p>
        </p:txBody>
      </p:sp>
      <p:sp>
        <p:nvSpPr>
          <p:cNvPr id="61" name="Google Shape;61;p14"/>
          <p:cNvSpPr txBox="1">
            <a:spLocks noGrp="1"/>
          </p:cNvSpPr>
          <p:nvPr>
            <p:ph type="ctrTitle"/>
          </p:nvPr>
        </p:nvSpPr>
        <p:spPr>
          <a:xfrm>
            <a:off x="717178" y="2488757"/>
            <a:ext cx="10784541" cy="1900363"/>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accent1"/>
              </a:buClr>
              <a:buSzPts val="5100"/>
              <a:buFont typeface="Calibri"/>
              <a:buNone/>
              <a:defRPr sz="6800">
                <a:solidFill>
                  <a:schemeClr val="accen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14"/>
          <p:cNvSpPr txBox="1">
            <a:spLocks noGrp="1"/>
          </p:cNvSpPr>
          <p:nvPr>
            <p:ph type="dt" idx="10"/>
          </p:nvPr>
        </p:nvSpPr>
        <p:spPr>
          <a:xfrm>
            <a:off x="3854825" y="6139794"/>
            <a:ext cx="4509247"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14"/>
          <p:cNvSpPr txBox="1">
            <a:spLocks noGrp="1"/>
          </p:cNvSpPr>
          <p:nvPr>
            <p:ph type="ftr" idx="11"/>
          </p:nvPr>
        </p:nvSpPr>
        <p:spPr>
          <a:xfrm>
            <a:off x="717176" y="6139794"/>
            <a:ext cx="2864224"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14"/>
          <p:cNvSpPr txBox="1">
            <a:spLocks noGrp="1"/>
          </p:cNvSpPr>
          <p:nvPr>
            <p:ph type="sldNum" idx="12"/>
          </p:nvPr>
        </p:nvSpPr>
        <p:spPr>
          <a:xfrm>
            <a:off x="8610601" y="6139794"/>
            <a:ext cx="2891119"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595959"/>
                </a:solidFill>
                <a:latin typeface="Calibri"/>
                <a:ea typeface="Calibri"/>
                <a:cs typeface="Calibri"/>
                <a:sym typeface="Calibri"/>
              </a:defRPr>
            </a:lvl9pPr>
          </a:lstStyle>
          <a:p>
            <a:fld id="{00000000-1234-1234-1234-123412341234}" type="slidenum">
              <a:rPr lang="en" smtClean="0"/>
              <a:pPr/>
              <a:t>‹#›</a:t>
            </a:fld>
            <a:endParaRPr lang="en"/>
          </a:p>
        </p:txBody>
      </p:sp>
      <p:pic>
        <p:nvPicPr>
          <p:cNvPr id="65" name="Google Shape;65;p14" descr="Oregon Department of Education Logo"/>
          <p:cNvPicPr preferRelativeResize="0"/>
          <p:nvPr/>
        </p:nvPicPr>
        <p:blipFill rotWithShape="1">
          <a:blip r:embed="rId2">
            <a:alphaModFix/>
          </a:blip>
          <a:srcRect/>
          <a:stretch/>
        </p:blipFill>
        <p:spPr>
          <a:xfrm>
            <a:off x="5033770" y="214050"/>
            <a:ext cx="2124460" cy="2167132"/>
          </a:xfrm>
          <a:prstGeom prst="rect">
            <a:avLst/>
          </a:prstGeom>
          <a:noFill/>
          <a:ln>
            <a:noFill/>
          </a:ln>
        </p:spPr>
      </p:pic>
    </p:spTree>
    <p:extLst>
      <p:ext uri="{BB962C8B-B14F-4D97-AF65-F5344CB8AC3E}">
        <p14:creationId xmlns:p14="http://schemas.microsoft.com/office/powerpoint/2010/main" val="2661824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userDrawn="1"/>
        </p:nvSpPr>
        <p:spPr>
          <a:xfrm>
            <a:off x="5" y="4251816"/>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userDrawn="1"/>
        </p:nvSpPr>
        <p:spPr>
          <a:xfrm>
            <a:off x="3505797" y="2740222"/>
            <a:ext cx="5236187"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userDrawn="1"/>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4783023"/>
            <a:ext cx="10299032" cy="1703502"/>
          </a:xfrm>
          <a:prstGeom prst="rect">
            <a:avLst/>
          </a:prstGeom>
        </p:spPr>
        <p:txBody>
          <a:bodyPr anchor="ctr">
            <a:normAutofit/>
          </a:bodyPr>
          <a:lstStyle>
            <a:lvl1pPr algn="ctr">
              <a:lnSpc>
                <a:spcPct val="130000"/>
              </a:lnSpc>
              <a:defRPr sz="4700" b="1" baseline="0">
                <a:solidFill>
                  <a:schemeClr val="bg1"/>
                </a:solidFill>
                <a:latin typeface="Arial" panose="020B0604020202020204" pitchFamily="34" charset="0"/>
                <a:cs typeface="Arial" panose="020B0604020202020204" pitchFamily="34" charset="0"/>
              </a:defRPr>
            </a:lvl1pPr>
          </a:lstStyle>
          <a:p>
            <a:r>
              <a:rPr lang="en-US" dirty="0"/>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7" y="4260158"/>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dirty="0"/>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3" y="303746"/>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endParaRPr lang="en-US" dirty="0"/>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40973" y="3613738"/>
            <a:ext cx="2510051" cy="822116"/>
          </a:xfrm>
          <a:prstGeom prst="rect">
            <a:avLst/>
          </a:prstGeom>
        </p:spPr>
      </p:pic>
    </p:spTree>
    <p:extLst>
      <p:ext uri="{BB962C8B-B14F-4D97-AF65-F5344CB8AC3E}">
        <p14:creationId xmlns:p14="http://schemas.microsoft.com/office/powerpoint/2010/main" val="1301133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1" cy="8255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8"/>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1578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1" cy="8255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8"/>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1578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lnSpc>
                <a:spcPct val="130000"/>
              </a:lnSpc>
              <a:defRPr sz="4700" b="1" baseline="0">
                <a:solidFill>
                  <a:srgbClr val="142850"/>
                </a:solidFill>
                <a:latin typeface="Arial" panose="020B0604020202020204" pitchFamily="34" charset="0"/>
                <a:cs typeface="Arial" panose="020B0604020202020204" pitchFamily="34" charset="0"/>
              </a:defRPr>
            </a:lvl1pPr>
          </a:lstStyle>
          <a:p>
            <a:r>
              <a:rPr lang="en-US" dirty="0"/>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5" y="2055789"/>
            <a:ext cx="3392999" cy="1712913"/>
          </a:xfrm>
        </p:spPr>
        <p:txBody>
          <a:bodyPr/>
          <a:lstStyle/>
          <a:p>
            <a:r>
              <a:rPr lang="en-US"/>
              <a:t>Click icon to add picture</a:t>
            </a:r>
            <a:endParaRPr lang="en-US" dirty="0"/>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5" y="2056028"/>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6" y="2056266"/>
            <a:ext cx="3392999" cy="1712913"/>
          </a:xfrm>
        </p:spPr>
        <p:txBody>
          <a:bodyPr/>
          <a:lstStyle/>
          <a:p>
            <a:r>
              <a:rPr lang="en-US"/>
              <a:t>Click icon to add picture</a:t>
            </a:r>
            <a:endParaRPr lang="en-US" dirty="0"/>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5919"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58339581-759F-43B7-B47D-47F906F0E294}" type="slidenum">
              <a:rPr lang="en-US" smtClean="0"/>
              <a:pPr/>
              <a:t>‹#›</a:t>
            </a:fld>
            <a:endParaRPr lang="en-US" dirty="0"/>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userDrawn="1"/>
        </p:nvSpPr>
        <p:spPr>
          <a:xfrm>
            <a:off x="5" y="1069501"/>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Tree>
    <p:extLst>
      <p:ext uri="{BB962C8B-B14F-4D97-AF65-F5344CB8AC3E}">
        <p14:creationId xmlns:p14="http://schemas.microsoft.com/office/powerpoint/2010/main" val="274123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44"/>
            <a:ext cx="10299032" cy="2533433"/>
          </a:xfrm>
          <a:prstGeom prst="rect">
            <a:avLst/>
          </a:prstGeom>
        </p:spPr>
        <p:txBody>
          <a:bodyPr anchor="ctr">
            <a:normAutofit/>
          </a:bodyPr>
          <a:lstStyle>
            <a:lvl1pPr algn="ctr">
              <a:lnSpc>
                <a:spcPct val="130000"/>
              </a:lnSpc>
              <a:defRPr sz="4700" b="1" baseline="0">
                <a:solidFill>
                  <a:srgbClr val="142850"/>
                </a:solidFill>
                <a:latin typeface="Arial" panose="020B0604020202020204" pitchFamily="34" charset="0"/>
                <a:cs typeface="Arial" panose="020B0604020202020204" pitchFamily="34" charset="0"/>
              </a:defRPr>
            </a:lvl1pPr>
          </a:lstStyle>
          <a:p>
            <a:r>
              <a:rPr lang="en-US" dirty="0"/>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13" y="925681"/>
            <a:ext cx="5342131"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58339581-759F-43B7-B47D-47F906F0E294}" type="slidenum">
              <a:rPr lang="en-US" smtClean="0"/>
              <a:pPr/>
              <a:t>‹#›</a:t>
            </a:fld>
            <a:endParaRPr lang="en-US" dirty="0"/>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userDrawn="1"/>
        </p:nvSpPr>
        <p:spPr>
          <a:xfrm>
            <a:off x="-737" y="1714807"/>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err="1"/>
          </a:p>
        </p:txBody>
      </p:sp>
    </p:spTree>
    <p:extLst>
      <p:ext uri="{BB962C8B-B14F-4D97-AF65-F5344CB8AC3E}">
        <p14:creationId xmlns:p14="http://schemas.microsoft.com/office/powerpoint/2010/main" val="138746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9" y="4251810"/>
            <a:ext cx="3390179"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44"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22"/>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lnSpc>
                <a:spcPct val="130000"/>
              </a:lnSpc>
              <a:defRPr sz="4700" b="1" baseline="0">
                <a:solidFill>
                  <a:srgbClr val="064276"/>
                </a:solidFill>
                <a:latin typeface="Arial" panose="020B0604020202020204" pitchFamily="34" charset="0"/>
                <a:cs typeface="Arial" panose="020B0604020202020204" pitchFamily="34" charset="0"/>
              </a:defRPr>
            </a:lvl1pPr>
          </a:lstStyle>
          <a:p>
            <a:r>
              <a:rPr lang="en-US" dirty="0"/>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3" y="303746"/>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endParaRPr lang="en-US" dirty="0"/>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0973" y="3618700"/>
            <a:ext cx="2510051"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5" y="6405421"/>
            <a:ext cx="2272707" cy="184259"/>
          </a:xfrm>
        </p:spPr>
        <p:txBody>
          <a:bodyPr/>
          <a:lstStyle>
            <a:lvl1pPr>
              <a:defRPr>
                <a:solidFill>
                  <a:srgbClr val="064276"/>
                </a:solidFill>
              </a:defRPr>
            </a:lvl1pPr>
          </a:lstStyle>
          <a:p>
            <a:fld id="{58339581-759F-43B7-B47D-47F906F0E294}" type="slidenum">
              <a:rPr lang="en-US" smtClean="0"/>
              <a:pPr/>
              <a:t>‹#›</a:t>
            </a:fld>
            <a:endParaRPr lang="en-US" dirty="0"/>
          </a:p>
        </p:txBody>
      </p:sp>
    </p:spTree>
    <p:extLst>
      <p:ext uri="{BB962C8B-B14F-4D97-AF65-F5344CB8AC3E}">
        <p14:creationId xmlns:p14="http://schemas.microsoft.com/office/powerpoint/2010/main" val="890243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51"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7915" y="5112737"/>
            <a:ext cx="3056175"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userDrawn="1"/>
        </p:nvCxnSpPr>
        <p:spPr>
          <a:xfrm>
            <a:off x="1555752"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58339581-759F-43B7-B47D-47F906F0E294}" type="slidenum">
              <a:rPr lang="en-US" smtClean="0"/>
              <a:pPr/>
              <a:t>‹#›</a:t>
            </a:fld>
            <a:endParaRPr lang="en-US" dirty="0"/>
          </a:p>
        </p:txBody>
      </p:sp>
    </p:spTree>
    <p:extLst>
      <p:ext uri="{BB962C8B-B14F-4D97-AF65-F5344CB8AC3E}">
        <p14:creationId xmlns:p14="http://schemas.microsoft.com/office/powerpoint/2010/main" val="1641133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userDrawn="1"/>
        </p:nvSpPr>
        <p:spPr>
          <a:xfrm>
            <a:off x="9867016" y="6470737"/>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z="1400" smtClean="0"/>
              <a:pPr/>
              <a:t>‹#›</a:t>
            </a:fld>
            <a:endParaRPr lang="en-US" sz="1400" dirty="0"/>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userDrawn="1"/>
        </p:nvSpPr>
        <p:spPr bwMode="auto">
          <a:xfrm>
            <a:off x="350297" y="6427188"/>
            <a:ext cx="11566263"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9" y="6470737"/>
            <a:ext cx="2272707" cy="184259"/>
          </a:xfrm>
          <a:prstGeom prst="rect">
            <a:avLst/>
          </a:prstGeom>
        </p:spPr>
        <p:txBody>
          <a:bodyPr anchor="ctr"/>
          <a:lstStyle>
            <a:lvl1pPr algn="r">
              <a:defRPr sz="1400">
                <a:solidFill>
                  <a:schemeClr val="bg1"/>
                </a:solidFill>
              </a:defRPr>
            </a:lvl1pPr>
          </a:lstStyle>
          <a:p>
            <a:fld id="{58339581-759F-43B7-B47D-47F906F0E294}" type="slidenum">
              <a:rPr lang="en-US" smtClean="0"/>
              <a:pPr/>
              <a:t>‹#›</a:t>
            </a:fld>
            <a:endParaRPr lang="en-US" dirty="0"/>
          </a:p>
        </p:txBody>
      </p:sp>
    </p:spTree>
    <p:extLst>
      <p:ext uri="{BB962C8B-B14F-4D97-AF65-F5344CB8AC3E}">
        <p14:creationId xmlns:p14="http://schemas.microsoft.com/office/powerpoint/2010/main" val="96596034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2" r:id="rId3"/>
    <p:sldLayoutId id="2147483650" r:id="rId4"/>
    <p:sldLayoutId id="2147483668" r:id="rId5"/>
    <p:sldLayoutId id="2147483848" r:id="rId6"/>
    <p:sldLayoutId id="2147483855" r:id="rId7"/>
    <p:sldLayoutId id="2147483856" r:id="rId8"/>
    <p:sldLayoutId id="2147483659" r:id="rId9"/>
    <p:sldLayoutId id="2147483666" r:id="rId10"/>
    <p:sldLayoutId id="2147483656" r:id="rId11"/>
    <p:sldLayoutId id="2147483847" r:id="rId12"/>
    <p:sldLayoutId id="2147483669" r:id="rId13"/>
    <p:sldLayoutId id="2147483653" r:id="rId14"/>
    <p:sldLayoutId id="2147483670" r:id="rId15"/>
    <p:sldLayoutId id="2147483673" r:id="rId16"/>
    <p:sldLayoutId id="2147483667" r:id="rId17"/>
    <p:sldLayoutId id="2147483671" r:id="rId18"/>
    <p:sldLayoutId id="2147483662" r:id="rId19"/>
    <p:sldLayoutId id="2147483675" r:id="rId20"/>
    <p:sldLayoutId id="2147483851" r:id="rId21"/>
    <p:sldLayoutId id="2147483857" r:id="rId22"/>
    <p:sldLayoutId id="2147483859" r:id="rId23"/>
    <p:sldLayoutId id="2147483860" r:id="rId24"/>
  </p:sldLayoutIdLst>
  <p:hf hdr="0" ftr="0"/>
  <p:txStyles>
    <p:titleStyle>
      <a:lvl1pPr algn="l" defTabSz="914377"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13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486" indent="-228594" algn="l" defTabSz="914377" rtl="0" eaLnBrk="1" latinLnBrk="0" hangingPunct="1">
        <a:lnSpc>
          <a:spcPct val="13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783" indent="0" algn="l" defTabSz="914377" rtl="0" eaLnBrk="1" latinLnBrk="0" hangingPunct="1">
        <a:lnSpc>
          <a:spcPct val="13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377" indent="0" algn="l" defTabSz="914377" rtl="0" eaLnBrk="1" latinLnBrk="0" hangingPunct="1">
        <a:lnSpc>
          <a:spcPct val="13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2971" indent="0" algn="l" defTabSz="914377" rtl="0" eaLnBrk="1" latinLnBrk="0" hangingPunct="1">
        <a:lnSpc>
          <a:spcPct val="13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566" indent="0" algn="l" defTabSz="914377"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160" indent="0" algn="l" defTabSz="914377"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754" indent="0" algn="l" defTabSz="914377"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349" indent="0" algn="l" defTabSz="914377"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400" userDrawn="1">
          <p15:clr>
            <a:srgbClr val="F26B43"/>
          </p15:clr>
        </p15:guide>
        <p15:guide id="4" pos="900" userDrawn="1">
          <p15:clr>
            <a:srgbClr val="F26B43"/>
          </p15:clr>
        </p15:guide>
        <p15:guide id="5" pos="980" userDrawn="1">
          <p15:clr>
            <a:srgbClr val="F26B43"/>
          </p15:clr>
        </p15:guide>
        <p15:guide id="6" pos="1480" userDrawn="1">
          <p15:clr>
            <a:srgbClr val="F26B43"/>
          </p15:clr>
        </p15:guide>
        <p15:guide id="7" pos="1560" userDrawn="1">
          <p15:clr>
            <a:srgbClr val="F26B43"/>
          </p15:clr>
        </p15:guide>
        <p15:guide id="8" pos="2060" userDrawn="1">
          <p15:clr>
            <a:srgbClr val="F26B43"/>
          </p15:clr>
        </p15:guide>
        <p15:guide id="9" pos="2140" userDrawn="1">
          <p15:clr>
            <a:srgbClr val="F26B43"/>
          </p15:clr>
        </p15:guide>
        <p15:guide id="10" pos="2640" userDrawn="1">
          <p15:clr>
            <a:srgbClr val="F26B43"/>
          </p15:clr>
        </p15:guide>
        <p15:guide id="11" pos="2720" userDrawn="1">
          <p15:clr>
            <a:srgbClr val="F26B43"/>
          </p15:clr>
        </p15:guide>
        <p15:guide id="12" pos="3220" userDrawn="1">
          <p15:clr>
            <a:srgbClr val="F26B43"/>
          </p15:clr>
        </p15:guide>
        <p15:guide id="13" pos="3300" userDrawn="1">
          <p15:clr>
            <a:srgbClr val="F26B43"/>
          </p15:clr>
        </p15:guide>
        <p15:guide id="14" pos="3800" userDrawn="1">
          <p15:clr>
            <a:srgbClr val="F26B43"/>
          </p15:clr>
        </p15:guide>
        <p15:guide id="15" pos="3880" userDrawn="1">
          <p15:clr>
            <a:srgbClr val="F26B43"/>
          </p15:clr>
        </p15:guide>
        <p15:guide id="16" pos="4380" userDrawn="1">
          <p15:clr>
            <a:srgbClr val="F26B43"/>
          </p15:clr>
        </p15:guide>
        <p15:guide id="17" pos="4460" userDrawn="1">
          <p15:clr>
            <a:srgbClr val="F26B43"/>
          </p15:clr>
        </p15:guide>
        <p15:guide id="18" pos="4960" userDrawn="1">
          <p15:clr>
            <a:srgbClr val="F26B43"/>
          </p15:clr>
        </p15:guide>
        <p15:guide id="19" pos="5040" userDrawn="1">
          <p15:clr>
            <a:srgbClr val="F26B43"/>
          </p15:clr>
        </p15:guide>
        <p15:guide id="20" pos="5540" userDrawn="1">
          <p15:clr>
            <a:srgbClr val="F26B43"/>
          </p15:clr>
        </p15:guide>
        <p15:guide id="21" pos="5620" userDrawn="1">
          <p15:clr>
            <a:srgbClr val="F26B43"/>
          </p15:clr>
        </p15:guide>
        <p15:guide id="22" pos="6120" userDrawn="1">
          <p15:clr>
            <a:srgbClr val="F26B43"/>
          </p15:clr>
        </p15:guide>
        <p15:guide id="23" pos="6200" userDrawn="1">
          <p15:clr>
            <a:srgbClr val="F26B43"/>
          </p15:clr>
        </p15:guide>
        <p15:guide id="24" pos="6700" userDrawn="1">
          <p15:clr>
            <a:srgbClr val="F26B43"/>
          </p15:clr>
        </p15:guide>
        <p15:guide id="25" pos="6780" userDrawn="1">
          <p15:clr>
            <a:srgbClr val="F26B43"/>
          </p15:clr>
        </p15:guide>
        <p15:guide id="26" pos="7280" userDrawn="1">
          <p15:clr>
            <a:srgbClr val="F26B43"/>
          </p15:clr>
        </p15:guide>
        <p15:guide id="27" orient="horz" userDrawn="1">
          <p15:clr>
            <a:srgbClr val="F26B43"/>
          </p15:clr>
        </p15:guide>
        <p15:guide id="28" orient="horz" pos="4320" userDrawn="1">
          <p15:clr>
            <a:srgbClr val="F26B43"/>
          </p15:clr>
        </p15:guide>
        <p15:guide id="29" orient="horz" pos="400" userDrawn="1">
          <p15:clr>
            <a:srgbClr val="F26B43"/>
          </p15:clr>
        </p15:guide>
        <p15:guide id="30" orient="horz" pos="920" userDrawn="1">
          <p15:clr>
            <a:srgbClr val="F26B43"/>
          </p15:clr>
        </p15:guide>
        <p15:guide id="31" orient="horz" pos="1000" userDrawn="1">
          <p15:clr>
            <a:srgbClr val="F26B43"/>
          </p15:clr>
        </p15:guide>
        <p15:guide id="32" orient="horz" pos="1520" userDrawn="1">
          <p15:clr>
            <a:srgbClr val="F26B43"/>
          </p15:clr>
        </p15:guide>
        <p15:guide id="33" orient="horz" pos="1600" userDrawn="1">
          <p15:clr>
            <a:srgbClr val="F26B43"/>
          </p15:clr>
        </p15:guide>
        <p15:guide id="34" orient="horz" pos="2120" userDrawn="1">
          <p15:clr>
            <a:srgbClr val="F26B43"/>
          </p15:clr>
        </p15:guide>
        <p15:guide id="35" orient="horz" pos="2200" userDrawn="1">
          <p15:clr>
            <a:srgbClr val="F26B43"/>
          </p15:clr>
        </p15:guide>
        <p15:guide id="36" orient="horz" pos="2720" userDrawn="1">
          <p15:clr>
            <a:srgbClr val="F26B43"/>
          </p15:clr>
        </p15:guide>
        <p15:guide id="37" orient="horz" pos="2800" userDrawn="1">
          <p15:clr>
            <a:srgbClr val="F26B43"/>
          </p15:clr>
        </p15:guide>
        <p15:guide id="38" orient="horz" pos="3336" userDrawn="1">
          <p15:clr>
            <a:srgbClr val="F26B43"/>
          </p15:clr>
        </p15:guide>
        <p15:guide id="39" orient="horz" pos="3400" userDrawn="1">
          <p15:clr>
            <a:srgbClr val="F26B43"/>
          </p15:clr>
        </p15:guide>
        <p15:guide id="40" orient="horz" pos="39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neffy.com/"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1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9.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1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oregon.gov/oha/ph/providerpartnerresources/emstraumasystems/pages/program-information.aspx" TargetMode="External"/><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42.xml"/><Relationship Id="rId16" Type="http://schemas.openxmlformats.org/officeDocument/2006/relationships/diagramColors" Target="../diagrams/colors4.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hyperlink" Target="https://www.auvi-q.com/about-auvi-q" TargetMode="External"/><Relationship Id="rId7"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s://www.tevaepinephrine.com/howtouse" TargetMode="External"/><Relationship Id="rId5" Type="http://schemas.openxmlformats.org/officeDocument/2006/relationships/hyperlink" Target="https://epinephrineautoinject.com/" TargetMode="External"/><Relationship Id="rId4" Type="http://schemas.openxmlformats.org/officeDocument/2006/relationships/hyperlink" Target="https://www.epipen.com/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0.xml"/><Relationship Id="rId4" Type="http://schemas.openxmlformats.org/officeDocument/2006/relationships/image" Target="../media/image11.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microsoft.com/office/2007/relationships/hdphoto" Target="../media/hdphoto2.wdp"/></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microsoft.com/office/2007/relationships/hdphoto" Target="../media/hdphoto3.wdp"/></Relationships>
</file>

<file path=ppt/slides/_rels/slide9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5B4698-03B9-F6D9-2B81-5B4EF257B325}"/>
              </a:ext>
            </a:extLst>
          </p:cNvPr>
          <p:cNvSpPr>
            <a:spLocks noGrp="1"/>
          </p:cNvSpPr>
          <p:nvPr>
            <p:ph type="ctrTitle"/>
          </p:nvPr>
        </p:nvSpPr>
        <p:spPr>
          <a:xfrm>
            <a:off x="946484" y="3321868"/>
            <a:ext cx="10299032" cy="3240859"/>
          </a:xfrm>
        </p:spPr>
        <p:txBody>
          <a:bodyPr>
            <a:normAutofit/>
          </a:bodyPr>
          <a:lstStyle/>
          <a:p>
            <a:r>
              <a:rPr lang="en-US" sz="5400" dirty="0"/>
              <a:t>Treatment of Severe Allergic Reaction</a:t>
            </a:r>
            <a:endParaRPr lang="en-US" sz="3600" dirty="0">
              <a:latin typeface="+mj-lt"/>
            </a:endParaRPr>
          </a:p>
        </p:txBody>
      </p:sp>
      <p:sp>
        <p:nvSpPr>
          <p:cNvPr id="4" name="Slide Number Placeholder 3">
            <a:extLst>
              <a:ext uri="{FF2B5EF4-FFF2-40B4-BE49-F238E27FC236}">
                <a16:creationId xmlns:a16="http://schemas.microsoft.com/office/drawing/2014/main" id="{6538C8DE-5436-ECBE-86E5-BF9AEEF321DC}"/>
              </a:ext>
            </a:extLst>
          </p:cNvPr>
          <p:cNvSpPr>
            <a:spLocks noGrp="1"/>
          </p:cNvSpPr>
          <p:nvPr>
            <p:ph type="sldNum" sz="quarter" idx="4294967295"/>
          </p:nvPr>
        </p:nvSpPr>
        <p:spPr>
          <a:xfrm>
            <a:off x="9920288" y="6470652"/>
            <a:ext cx="2271712" cy="184151"/>
          </a:xfrm>
        </p:spPr>
        <p:txBody>
          <a:bodyPr/>
          <a:lstStyle/>
          <a:p>
            <a:fld id="{58339581-759F-43B7-B47D-47F906F0E294}" type="slidenum">
              <a:rPr lang="en-US" smtClean="0"/>
              <a:pPr/>
              <a:t>1</a:t>
            </a:fld>
            <a:endParaRPr lang="en-US" dirty="0"/>
          </a:p>
        </p:txBody>
      </p:sp>
      <p:sp>
        <p:nvSpPr>
          <p:cNvPr id="8" name="Text Placeholder 7">
            <a:extLst>
              <a:ext uri="{FF2B5EF4-FFF2-40B4-BE49-F238E27FC236}">
                <a16:creationId xmlns:a16="http://schemas.microsoft.com/office/drawing/2014/main" id="{DBBC37C9-FC8C-6C6F-0EE4-862A4E4E10CD}"/>
              </a:ext>
            </a:extLst>
          </p:cNvPr>
          <p:cNvSpPr>
            <a:spLocks noGrp="1"/>
          </p:cNvSpPr>
          <p:nvPr>
            <p:ph type="body" sz="quarter" idx="13"/>
          </p:nvPr>
        </p:nvSpPr>
        <p:spPr/>
        <p:txBody>
          <a:bodyPr/>
          <a:lstStyle/>
          <a:p>
            <a:r>
              <a:rPr lang="en-US" dirty="0"/>
              <a:t>December 2024</a:t>
            </a:r>
          </a:p>
        </p:txBody>
      </p:sp>
    </p:spTree>
    <p:extLst>
      <p:ext uri="{BB962C8B-B14F-4D97-AF65-F5344CB8AC3E}">
        <p14:creationId xmlns:p14="http://schemas.microsoft.com/office/powerpoint/2010/main" val="3566806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BD9CEF-B527-D53D-52C4-44AA2DB9C9D8}"/>
              </a:ext>
              <a:ext uri="{C183D7F6-B498-43B3-948B-1728B52AA6E4}">
                <adec:decorative xmlns:adec="http://schemas.microsoft.com/office/drawing/2017/decorative" val="1"/>
              </a:ext>
            </a:extLst>
          </p:cNvPr>
          <p:cNvSpPr/>
          <p:nvPr/>
        </p:nvSpPr>
        <p:spPr>
          <a:xfrm>
            <a:off x="9671983" y="2270588"/>
            <a:ext cx="1097617" cy="432606"/>
          </a:xfrm>
          <a:prstGeom prst="rect">
            <a:avLst/>
          </a:prstGeom>
          <a:solidFill>
            <a:srgbClr val="D6E7CB"/>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10933698" cy="4614000"/>
          </a:xfrm>
        </p:spPr>
        <p:txBody>
          <a:bodyPr>
            <a:noAutofit/>
          </a:bodyPr>
          <a:lstStyle/>
          <a:p>
            <a:pPr marL="0" indent="0">
              <a:lnSpc>
                <a:spcPct val="100000"/>
              </a:lnSpc>
              <a:spcBef>
                <a:spcPts val="0"/>
              </a:spcBef>
              <a:spcAft>
                <a:spcPts val="600"/>
              </a:spcAft>
              <a:buFontTx/>
              <a:buNone/>
            </a:pPr>
            <a:r>
              <a:rPr lang="en-US" sz="2400" i="1" kern="0" dirty="0">
                <a:solidFill>
                  <a:schemeClr val="tx1"/>
                </a:solidFill>
                <a:latin typeface="+mn-lt"/>
                <a:cs typeface="Calibri" panose="020F0502020204030204" pitchFamily="34" charset="0"/>
              </a:rPr>
              <a:t>Once you complete this training, Oregon law permits you to…</a:t>
            </a:r>
          </a:p>
          <a:p>
            <a:pPr marL="0" indent="0">
              <a:lnSpc>
                <a:spcPct val="100000"/>
              </a:lnSpc>
              <a:spcBef>
                <a:spcPts val="0"/>
              </a:spcBef>
              <a:spcAft>
                <a:spcPts val="600"/>
              </a:spcAft>
              <a:buFontTx/>
              <a:buNone/>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for </a:t>
            </a:r>
            <a:r>
              <a:rPr lang="en-US" sz="2400" b="1" kern="0" dirty="0">
                <a:solidFill>
                  <a:schemeClr val="tx1"/>
                </a:solidFill>
                <a:latin typeface="+mn-lt"/>
                <a:cs typeface="Calibri" panose="020F0502020204030204" pitchFamily="34" charset="0"/>
              </a:rPr>
              <a:t>suspected severe allergic response  	</a:t>
            </a:r>
            <a:r>
              <a:rPr lang="en-US" sz="2400" b="1" kern="0" dirty="0">
                <a:solidFill>
                  <a:schemeClr val="tx1"/>
                </a:solidFill>
                <a:latin typeface="+mn-lt"/>
                <a:cs typeface="Calibri" panose="020F0502020204030204" pitchFamily="34" charset="0"/>
                <a:sym typeface="Wingdings" panose="05000000000000000000" pitchFamily="2" charset="2"/>
              </a:rPr>
              <a:t>True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b="1" kern="0" dirty="0">
              <a:solidFill>
                <a:schemeClr val="tx1"/>
              </a:solidFill>
              <a:latin typeface="+mn-lt"/>
              <a:cs typeface="Calibri" panose="020F0502020204030204" pitchFamily="34" charset="0"/>
            </a:endParaRPr>
          </a:p>
          <a:p>
            <a:pPr eaLnBrk="1" hangingPunct="1">
              <a:lnSpc>
                <a:spcPct val="100000"/>
              </a:lnSpc>
              <a:spcBef>
                <a:spcPts val="0"/>
              </a:spcBef>
              <a:spcAft>
                <a:spcPts val="600"/>
              </a:spcAft>
              <a:defRPr/>
            </a:pPr>
            <a:endParaRPr lang="en-US" sz="2400" dirty="0">
              <a:solidFill>
                <a:schemeClr val="tx1"/>
              </a:solidFill>
              <a:latin typeface="+mn-lt"/>
              <a:cs typeface="Calibri" panose="020F0502020204030204" pitchFamily="34" charset="0"/>
            </a:endParaRPr>
          </a:p>
          <a:p>
            <a:pPr eaLnBrk="1" hangingPunct="1">
              <a:lnSpc>
                <a:spcPct val="100000"/>
              </a:lnSpc>
              <a:spcBef>
                <a:spcPts val="0"/>
              </a:spcBef>
              <a:spcAft>
                <a:spcPts val="600"/>
              </a:spcAft>
              <a:defRPr/>
            </a:pPr>
            <a:endParaRPr lang="en-US" sz="2400" dirty="0">
              <a:latin typeface="+mn-lt"/>
              <a:cs typeface="Calibri" panose="020F0502020204030204" pitchFamily="34" charset="0"/>
            </a:endParaRPr>
          </a:p>
        </p:txBody>
      </p:sp>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State Laws: True or False?</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10</a:t>
            </a:fld>
            <a:endParaRPr lang="en-US" dirty="0"/>
          </a:p>
        </p:txBody>
      </p:sp>
    </p:spTree>
    <p:extLst>
      <p:ext uri="{BB962C8B-B14F-4D97-AF65-F5344CB8AC3E}">
        <p14:creationId xmlns:p14="http://schemas.microsoft.com/office/powerpoint/2010/main" val="27234406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06B05-7C06-DA81-829A-3890AAF5D492}"/>
              </a:ext>
            </a:extLst>
          </p:cNvPr>
          <p:cNvSpPr>
            <a:spLocks noGrp="1"/>
          </p:cNvSpPr>
          <p:nvPr>
            <p:ph type="title"/>
          </p:nvPr>
        </p:nvSpPr>
        <p:spPr/>
        <p:txBody>
          <a:bodyPr/>
          <a:lstStyle/>
          <a:p>
            <a:r>
              <a:rPr lang="en-US" dirty="0"/>
              <a:t>Record Confidentiality</a:t>
            </a:r>
          </a:p>
        </p:txBody>
      </p:sp>
      <p:sp>
        <p:nvSpPr>
          <p:cNvPr id="3" name="Text Placeholder 2">
            <a:extLst>
              <a:ext uri="{FF2B5EF4-FFF2-40B4-BE49-F238E27FC236}">
                <a16:creationId xmlns:a16="http://schemas.microsoft.com/office/drawing/2014/main" id="{CA5670C4-937D-7AC9-1EFA-EE9B399B3BFF}"/>
              </a:ext>
            </a:extLst>
          </p:cNvPr>
          <p:cNvSpPr>
            <a:spLocks noGrp="1"/>
          </p:cNvSpPr>
          <p:nvPr>
            <p:ph type="body" sz="half" idx="2"/>
          </p:nvPr>
        </p:nvSpPr>
        <p:spPr>
          <a:xfrm>
            <a:off x="635003" y="1370235"/>
            <a:ext cx="9257726" cy="4934312"/>
          </a:xfrm>
        </p:spPr>
        <p:txBody>
          <a:bodyPr>
            <a:normAutofit/>
          </a:bodyPr>
          <a:lstStyle/>
          <a:p>
            <a:pPr>
              <a:spcBef>
                <a:spcPts val="0"/>
              </a:spcBef>
            </a:pPr>
            <a:r>
              <a:rPr lang="en-US" sz="2400" dirty="0">
                <a:latin typeface="+mn-lt"/>
                <a:cs typeface="Calibri" panose="020F0502020204030204" pitchFamily="34" charset="0"/>
              </a:rPr>
              <a:t>Keep information confidential. </a:t>
            </a:r>
          </a:p>
          <a:p>
            <a:pPr>
              <a:spcBef>
                <a:spcPts val="0"/>
              </a:spcBef>
            </a:pPr>
            <a:endParaRPr lang="en-US" sz="2400" dirty="0">
              <a:latin typeface="+mn-lt"/>
              <a:cs typeface="Calibri" panose="020F0502020204030204" pitchFamily="34" charset="0"/>
            </a:endParaRPr>
          </a:p>
          <a:p>
            <a:pPr>
              <a:spcBef>
                <a:spcPts val="0"/>
              </a:spcBef>
            </a:pPr>
            <a:r>
              <a:rPr lang="en-US" sz="2400" dirty="0">
                <a:latin typeface="+mn-lt"/>
                <a:cs typeface="Calibri" panose="020F0502020204030204" pitchFamily="34" charset="0"/>
              </a:rPr>
              <a:t>Exceptions sometimes apply.</a:t>
            </a:r>
          </a:p>
          <a:p>
            <a:pPr marL="800089" lvl="1" indent="-342900">
              <a:spcBef>
                <a:spcPts val="0"/>
              </a:spcBef>
              <a:buFont typeface="Arial" panose="020B0604020202020204" pitchFamily="34" charset="0"/>
              <a:buChar char="•"/>
            </a:pPr>
            <a:r>
              <a:rPr lang="en-US" sz="2400" dirty="0">
                <a:latin typeface="+mn-lt"/>
                <a:cs typeface="Calibri" panose="020F0502020204030204" pitchFamily="34" charset="0"/>
              </a:rPr>
              <a:t>School personnel with “legitimate education interest”</a:t>
            </a:r>
          </a:p>
          <a:p>
            <a:pPr marL="800089" lvl="1" indent="-342900">
              <a:spcBef>
                <a:spcPts val="0"/>
              </a:spcBef>
              <a:buFont typeface="Arial" panose="020B0604020202020204" pitchFamily="34" charset="0"/>
              <a:buChar char="•"/>
            </a:pPr>
            <a:r>
              <a:rPr lang="en-US" sz="2400" dirty="0">
                <a:latin typeface="+mn-lt"/>
                <a:cs typeface="Calibri" panose="020F0502020204030204" pitchFamily="34" charset="0"/>
              </a:rPr>
              <a:t>Emergencies (911 / EMS, public health)</a:t>
            </a:r>
          </a:p>
          <a:p>
            <a:pPr>
              <a:spcBef>
                <a:spcPts val="0"/>
              </a:spcBef>
            </a:pPr>
            <a:endParaRPr lang="en-US" sz="2400" dirty="0">
              <a:latin typeface="+mn-lt"/>
              <a:cs typeface="Calibri" panose="020F0502020204030204" pitchFamily="34" charset="0"/>
            </a:endParaRPr>
          </a:p>
          <a:p>
            <a:pPr>
              <a:spcBef>
                <a:spcPts val="0"/>
              </a:spcBef>
            </a:pPr>
            <a:r>
              <a:rPr lang="en-US" sz="2400" dirty="0">
                <a:latin typeface="+mn-lt"/>
                <a:cs typeface="Calibri" panose="020F0502020204030204" pitchFamily="34" charset="0"/>
              </a:rPr>
              <a:t>Records must be retained per district and state policy.</a:t>
            </a:r>
          </a:p>
          <a:p>
            <a:endParaRPr lang="en-US" dirty="0">
              <a:latin typeface="+mn-lt"/>
            </a:endParaRPr>
          </a:p>
        </p:txBody>
      </p:sp>
      <p:sp>
        <p:nvSpPr>
          <p:cNvPr id="5" name="Slide Number Placeholder 4">
            <a:extLst>
              <a:ext uri="{FF2B5EF4-FFF2-40B4-BE49-F238E27FC236}">
                <a16:creationId xmlns:a16="http://schemas.microsoft.com/office/drawing/2014/main" id="{90E0546C-509B-7757-4315-C1C8ED842D9F}"/>
              </a:ext>
            </a:extLst>
          </p:cNvPr>
          <p:cNvSpPr>
            <a:spLocks noGrp="1"/>
          </p:cNvSpPr>
          <p:nvPr>
            <p:ph type="sldNum" sz="quarter" idx="10"/>
          </p:nvPr>
        </p:nvSpPr>
        <p:spPr/>
        <p:txBody>
          <a:bodyPr/>
          <a:lstStyle/>
          <a:p>
            <a:fld id="{58339581-759F-43B7-B47D-47F906F0E294}" type="slidenum">
              <a:rPr lang="en-US" smtClean="0"/>
              <a:pPr/>
              <a:t>100</a:t>
            </a:fld>
            <a:endParaRPr lang="en-US" dirty="0"/>
          </a:p>
        </p:txBody>
      </p:sp>
      <p:pic>
        <p:nvPicPr>
          <p:cNvPr id="6" name="Content Placeholder 11">
            <a:extLst>
              <a:ext uri="{FF2B5EF4-FFF2-40B4-BE49-F238E27FC236}">
                <a16:creationId xmlns:a16="http://schemas.microsoft.com/office/drawing/2014/main" id="{8575399D-FEB8-D46E-61AE-73957EEC6A9E}"/>
              </a:ext>
            </a:extLst>
          </p:cNvPr>
          <p:cNvPicPr>
            <a:picLocks noChangeAspect="1"/>
          </p:cNvPicPr>
          <p:nvPr/>
        </p:nvPicPr>
        <p:blipFill rotWithShape="1">
          <a:blip r:embed="rId3">
            <a:extLst>
              <a:ext uri="{28A0092B-C50C-407E-A947-70E740481C1C}">
                <a14:useLocalDpi xmlns:a14="http://schemas.microsoft.com/office/drawing/2010/main" val="0"/>
              </a:ext>
            </a:extLst>
          </a:blip>
          <a:srcRect t="2261" b="2261"/>
          <a:stretch/>
        </p:blipFill>
        <p:spPr>
          <a:xfrm>
            <a:off x="10033716" y="355379"/>
            <a:ext cx="1828800" cy="1741322"/>
          </a:xfrm>
          <a:prstGeom prst="rect">
            <a:avLst/>
          </a:prstGeom>
          <a:ln w="19050">
            <a:solidFill>
              <a:srgbClr val="002060"/>
            </a:solidFill>
          </a:ln>
        </p:spPr>
      </p:pic>
      <p:sp>
        <p:nvSpPr>
          <p:cNvPr id="7" name="Google Shape;411;p55">
            <a:extLst>
              <a:ext uri="{FF2B5EF4-FFF2-40B4-BE49-F238E27FC236}">
                <a16:creationId xmlns:a16="http://schemas.microsoft.com/office/drawing/2014/main" id="{8755628A-D0AA-6B44-DB4F-D468F93925D7}"/>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8" name="Google Shape;412;p55">
            <a:extLst>
              <a:ext uri="{FF2B5EF4-FFF2-40B4-BE49-F238E27FC236}">
                <a16:creationId xmlns:a16="http://schemas.microsoft.com/office/drawing/2014/main" id="{45A22B94-45E2-DD26-470E-2536F711F396}"/>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spTree>
    <p:extLst>
      <p:ext uri="{BB962C8B-B14F-4D97-AF65-F5344CB8AC3E}">
        <p14:creationId xmlns:p14="http://schemas.microsoft.com/office/powerpoint/2010/main" val="20125981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C80D-DBF4-9D1F-32B7-B99085872378}"/>
              </a:ext>
            </a:extLst>
          </p:cNvPr>
          <p:cNvSpPr>
            <a:spLocks noGrp="1"/>
          </p:cNvSpPr>
          <p:nvPr>
            <p:ph type="title"/>
          </p:nvPr>
        </p:nvSpPr>
        <p:spPr/>
        <p:txBody>
          <a:bodyPr/>
          <a:lstStyle/>
          <a:p>
            <a:r>
              <a:rPr lang="en-US" dirty="0"/>
              <a:t>Reporting a Problem or Error</a:t>
            </a:r>
          </a:p>
        </p:txBody>
      </p:sp>
      <p:sp>
        <p:nvSpPr>
          <p:cNvPr id="3" name="Text Placeholder 2">
            <a:extLst>
              <a:ext uri="{FF2B5EF4-FFF2-40B4-BE49-F238E27FC236}">
                <a16:creationId xmlns:a16="http://schemas.microsoft.com/office/drawing/2014/main" id="{20B1AB43-C926-7918-EC50-03A5F54ED805}"/>
              </a:ext>
            </a:extLst>
          </p:cNvPr>
          <p:cNvSpPr>
            <a:spLocks noGrp="1"/>
          </p:cNvSpPr>
          <p:nvPr>
            <p:ph type="body" sz="half" idx="2"/>
          </p:nvPr>
        </p:nvSpPr>
        <p:spPr>
          <a:xfrm>
            <a:off x="635003" y="1370235"/>
            <a:ext cx="9303654" cy="4614000"/>
          </a:xfrm>
        </p:spPr>
        <p:txBody>
          <a:bodyPr>
            <a:normAutofit/>
          </a:bodyPr>
          <a:lstStyle/>
          <a:p>
            <a:pPr marL="152396" lvl="1">
              <a:spcBef>
                <a:spcPts val="0"/>
              </a:spcBef>
            </a:pPr>
            <a:r>
              <a:rPr lang="en-US" sz="2400" dirty="0">
                <a:solidFill>
                  <a:srgbClr val="000000"/>
                </a:solidFill>
                <a:latin typeface="+mn-lt"/>
                <a:cs typeface="Calibri" panose="020F0502020204030204" pitchFamily="34" charset="0"/>
              </a:rPr>
              <a:t>Timely and accurate reporting is critical.</a:t>
            </a:r>
          </a:p>
          <a:p>
            <a:pPr marL="152396" lvl="1">
              <a:spcBef>
                <a:spcPts val="0"/>
              </a:spcBef>
            </a:pPr>
            <a:r>
              <a:rPr lang="en-US" sz="2400" dirty="0">
                <a:solidFill>
                  <a:srgbClr val="000000"/>
                </a:solidFill>
                <a:latin typeface="+mn-lt"/>
                <a:cs typeface="Calibri" panose="020F0502020204030204" pitchFamily="34" charset="0"/>
              </a:rPr>
              <a:t>Verify policy and process for your school setting.</a:t>
            </a:r>
          </a:p>
          <a:p>
            <a:pPr marL="152396" lvl="1">
              <a:spcBef>
                <a:spcPts val="0"/>
              </a:spcBef>
            </a:pPr>
            <a:endParaRPr lang="en-US" sz="2400" dirty="0">
              <a:solidFill>
                <a:srgbClr val="000000"/>
              </a:solidFill>
              <a:latin typeface="+mn-lt"/>
              <a:cs typeface="Calibri" panose="020F0502020204030204" pitchFamily="34" charset="0"/>
            </a:endParaRPr>
          </a:p>
          <a:p>
            <a:pPr marL="495296" lvl="1" indent="-342900">
              <a:spcBef>
                <a:spcPts val="0"/>
              </a:spcBef>
              <a:buFont typeface="Arial" panose="020B0604020202020204" pitchFamily="34" charset="0"/>
              <a:buChar char="•"/>
            </a:pPr>
            <a:r>
              <a:rPr lang="en-US" sz="2400" dirty="0">
                <a:solidFill>
                  <a:srgbClr val="000000"/>
                </a:solidFill>
                <a:latin typeface="+mn-lt"/>
                <a:cs typeface="Calibri" panose="020F0502020204030204" pitchFamily="34" charset="0"/>
              </a:rPr>
              <a:t>Errors will occur. </a:t>
            </a:r>
          </a:p>
          <a:p>
            <a:pPr marL="952484" lvl="2" indent="-342900">
              <a:spcBef>
                <a:spcPts val="0"/>
              </a:spcBef>
              <a:buFont typeface="Arial" panose="020B0604020202020204" pitchFamily="34" charset="0"/>
              <a:buChar char="•"/>
            </a:pPr>
            <a:r>
              <a:rPr lang="en-US" sz="2400" dirty="0">
                <a:solidFill>
                  <a:srgbClr val="000000"/>
                </a:solidFill>
                <a:latin typeface="+mn-lt"/>
                <a:cs typeface="Calibri" panose="020F0502020204030204" pitchFamily="34" charset="0"/>
              </a:rPr>
              <a:t>Addressing errors quickly may prevent harm. </a:t>
            </a:r>
          </a:p>
          <a:p>
            <a:pPr marL="952484" lvl="2" indent="-342900">
              <a:spcBef>
                <a:spcPts val="0"/>
              </a:spcBef>
              <a:buFont typeface="Arial" panose="020B0604020202020204" pitchFamily="34" charset="0"/>
              <a:buChar char="•"/>
            </a:pPr>
            <a:r>
              <a:rPr lang="en-US" sz="2400" dirty="0">
                <a:solidFill>
                  <a:srgbClr val="000000"/>
                </a:solidFill>
                <a:latin typeface="+mn-lt"/>
                <a:cs typeface="Calibri" panose="020F0502020204030204" pitchFamily="34" charset="0"/>
              </a:rPr>
              <a:t>Identifying what led to an error may prevent future problems.</a:t>
            </a:r>
          </a:p>
          <a:p>
            <a:pPr marL="952484" lvl="2" indent="-342900">
              <a:spcBef>
                <a:spcPts val="0"/>
              </a:spcBef>
              <a:buFont typeface="Arial" panose="020B0604020202020204" pitchFamily="34" charset="0"/>
              <a:buChar char="•"/>
            </a:pPr>
            <a:r>
              <a:rPr lang="en-US" sz="2400" dirty="0">
                <a:solidFill>
                  <a:srgbClr val="000000"/>
                </a:solidFill>
                <a:latin typeface="+mn-lt"/>
                <a:cs typeface="Calibri" panose="020F0502020204030204" pitchFamily="34" charset="0"/>
              </a:rPr>
              <a:t>In a culture of safety, </a:t>
            </a:r>
            <a:r>
              <a:rPr lang="en-US" sz="2400" i="1" dirty="0">
                <a:solidFill>
                  <a:srgbClr val="000000"/>
                </a:solidFill>
                <a:latin typeface="+mn-lt"/>
                <a:cs typeface="Calibri" panose="020F0502020204030204" pitchFamily="34" charset="0"/>
              </a:rPr>
              <a:t>“We don’t get in trouble for making mistakes, we get in trouble for hiding them.”</a:t>
            </a:r>
          </a:p>
          <a:p>
            <a:pPr marL="152396" lvl="1">
              <a:spcBef>
                <a:spcPts val="0"/>
              </a:spcBef>
            </a:pPr>
            <a:endParaRPr lang="en-US" sz="2400" i="1" dirty="0">
              <a:solidFill>
                <a:srgbClr val="000000"/>
              </a:solidFill>
              <a:latin typeface="+mn-lt"/>
              <a:cs typeface="Calibri" panose="020F0502020204030204" pitchFamily="34" charset="0"/>
            </a:endParaRPr>
          </a:p>
          <a:p>
            <a:endParaRPr lang="en-US" sz="2400" dirty="0">
              <a:latin typeface="+mn-lt"/>
            </a:endParaRPr>
          </a:p>
        </p:txBody>
      </p:sp>
      <p:sp>
        <p:nvSpPr>
          <p:cNvPr id="5" name="Slide Number Placeholder 4">
            <a:extLst>
              <a:ext uri="{FF2B5EF4-FFF2-40B4-BE49-F238E27FC236}">
                <a16:creationId xmlns:a16="http://schemas.microsoft.com/office/drawing/2014/main" id="{4ED9B88F-B893-014E-B667-85A5B92A659A}"/>
              </a:ext>
            </a:extLst>
          </p:cNvPr>
          <p:cNvSpPr>
            <a:spLocks noGrp="1"/>
          </p:cNvSpPr>
          <p:nvPr>
            <p:ph type="sldNum" sz="quarter" idx="10"/>
          </p:nvPr>
        </p:nvSpPr>
        <p:spPr/>
        <p:txBody>
          <a:bodyPr/>
          <a:lstStyle/>
          <a:p>
            <a:fld id="{58339581-759F-43B7-B47D-47F906F0E294}" type="slidenum">
              <a:rPr lang="en-US" smtClean="0"/>
              <a:pPr/>
              <a:t>101</a:t>
            </a:fld>
            <a:endParaRPr lang="en-US" dirty="0"/>
          </a:p>
        </p:txBody>
      </p:sp>
      <p:sp>
        <p:nvSpPr>
          <p:cNvPr id="7" name="Google Shape;411;p55">
            <a:extLst>
              <a:ext uri="{FF2B5EF4-FFF2-40B4-BE49-F238E27FC236}">
                <a16:creationId xmlns:a16="http://schemas.microsoft.com/office/drawing/2014/main" id="{04A9CD4B-8136-A62B-BB01-A2A197AC7493}"/>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8" name="Google Shape;412;p55">
            <a:extLst>
              <a:ext uri="{FF2B5EF4-FFF2-40B4-BE49-F238E27FC236}">
                <a16:creationId xmlns:a16="http://schemas.microsoft.com/office/drawing/2014/main" id="{FBD75F68-0C9E-6974-B584-5FDBADEB8522}"/>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pic>
        <p:nvPicPr>
          <p:cNvPr id="9" name="Content Placeholder 11">
            <a:extLst>
              <a:ext uri="{FF2B5EF4-FFF2-40B4-BE49-F238E27FC236}">
                <a16:creationId xmlns:a16="http://schemas.microsoft.com/office/drawing/2014/main" id="{542AAAB3-058E-7D64-67E6-25DF1F0DBBC0}"/>
              </a:ext>
            </a:extLst>
          </p:cNvPr>
          <p:cNvPicPr>
            <a:picLocks noChangeAspect="1"/>
          </p:cNvPicPr>
          <p:nvPr/>
        </p:nvPicPr>
        <p:blipFill rotWithShape="1">
          <a:blip r:embed="rId3">
            <a:extLst>
              <a:ext uri="{28A0092B-C50C-407E-A947-70E740481C1C}">
                <a14:useLocalDpi xmlns:a14="http://schemas.microsoft.com/office/drawing/2010/main" val="0"/>
              </a:ext>
            </a:extLst>
          </a:blip>
          <a:srcRect l="12585" r="12585"/>
          <a:stretch/>
        </p:blipFill>
        <p:spPr>
          <a:xfrm>
            <a:off x="10033716" y="355379"/>
            <a:ext cx="1828800" cy="1741322"/>
          </a:xfrm>
          <a:prstGeom prst="rect">
            <a:avLst/>
          </a:prstGeom>
          <a:ln w="19050">
            <a:solidFill>
              <a:srgbClr val="002060"/>
            </a:solidFill>
          </a:ln>
        </p:spPr>
      </p:pic>
    </p:spTree>
    <p:extLst>
      <p:ext uri="{BB962C8B-B14F-4D97-AF65-F5344CB8AC3E}">
        <p14:creationId xmlns:p14="http://schemas.microsoft.com/office/powerpoint/2010/main" val="11422230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B16D-AB23-8F36-D617-4F19AFEE7F66}"/>
              </a:ext>
            </a:extLst>
          </p:cNvPr>
          <p:cNvSpPr>
            <a:spLocks noGrp="1"/>
          </p:cNvSpPr>
          <p:nvPr>
            <p:ph type="title"/>
          </p:nvPr>
        </p:nvSpPr>
        <p:spPr/>
        <p:txBody>
          <a:bodyPr/>
          <a:lstStyle/>
          <a:p>
            <a:r>
              <a:rPr lang="en-US" dirty="0"/>
              <a:t>Know Your School Setting</a:t>
            </a:r>
          </a:p>
        </p:txBody>
      </p:sp>
      <p:sp>
        <p:nvSpPr>
          <p:cNvPr id="5" name="Slide Number Placeholder 4">
            <a:extLst>
              <a:ext uri="{FF2B5EF4-FFF2-40B4-BE49-F238E27FC236}">
                <a16:creationId xmlns:a16="http://schemas.microsoft.com/office/drawing/2014/main" id="{BA473BB1-1CAD-4FDF-423C-8B621CA81443}"/>
              </a:ext>
            </a:extLst>
          </p:cNvPr>
          <p:cNvSpPr>
            <a:spLocks noGrp="1"/>
          </p:cNvSpPr>
          <p:nvPr>
            <p:ph type="sldNum" sz="quarter" idx="10"/>
          </p:nvPr>
        </p:nvSpPr>
        <p:spPr/>
        <p:txBody>
          <a:bodyPr/>
          <a:lstStyle/>
          <a:p>
            <a:fld id="{58339581-759F-43B7-B47D-47F906F0E294}" type="slidenum">
              <a:rPr lang="en-US" smtClean="0"/>
              <a:pPr/>
              <a:t>102</a:t>
            </a:fld>
            <a:endParaRPr lang="en-US" dirty="0"/>
          </a:p>
        </p:txBody>
      </p:sp>
      <p:sp>
        <p:nvSpPr>
          <p:cNvPr id="6" name="Text Placeholder 2">
            <a:extLst>
              <a:ext uri="{FF2B5EF4-FFF2-40B4-BE49-F238E27FC236}">
                <a16:creationId xmlns:a16="http://schemas.microsoft.com/office/drawing/2014/main" id="{9FD4FF1F-45F1-145C-0576-BCC9C8F34CEB}"/>
              </a:ext>
            </a:extLst>
          </p:cNvPr>
          <p:cNvSpPr>
            <a:spLocks noGrp="1"/>
          </p:cNvSpPr>
          <p:nvPr>
            <p:ph type="body" sz="half" idx="2"/>
          </p:nvPr>
        </p:nvSpPr>
        <p:spPr>
          <a:xfrm>
            <a:off x="635000" y="1370013"/>
            <a:ext cx="11012488" cy="4614862"/>
          </a:xfrm>
        </p:spPr>
        <p:txBody>
          <a:bodyPr>
            <a:noAutofit/>
          </a:bodyPr>
          <a:lstStyle/>
          <a:p>
            <a:pPr>
              <a:lnSpc>
                <a:spcPct val="130000"/>
              </a:lnSpc>
              <a:spcBef>
                <a:spcPts val="0"/>
              </a:spcBef>
              <a:buSzPct val="100000"/>
            </a:pPr>
            <a:r>
              <a:rPr lang="en-US" sz="2400" b="1" kern="0" dirty="0">
                <a:latin typeface="+mn-lt"/>
                <a:cs typeface="Calibri" panose="020F0502020204030204" pitchFamily="34" charset="0"/>
              </a:rPr>
              <a:t>What </a:t>
            </a:r>
            <a:r>
              <a:rPr lang="en-US" sz="2400" kern="0" dirty="0">
                <a:latin typeface="+mn-lt"/>
                <a:cs typeface="Calibri" panose="020F0502020204030204" pitchFamily="34" charset="0"/>
              </a:rPr>
              <a:t>signs and symptoms indicate an emergency?</a:t>
            </a:r>
          </a:p>
          <a:p>
            <a:pPr>
              <a:lnSpc>
                <a:spcPct val="130000"/>
              </a:lnSpc>
              <a:spcBef>
                <a:spcPts val="0"/>
              </a:spcBef>
              <a:buSzPct val="100000"/>
            </a:pPr>
            <a:r>
              <a:rPr lang="en-US" sz="2400" b="1" kern="0" dirty="0">
                <a:latin typeface="+mn-lt"/>
                <a:cs typeface="Calibri" panose="020F0502020204030204" pitchFamily="34" charset="0"/>
              </a:rPr>
              <a:t>How</a:t>
            </a:r>
            <a:r>
              <a:rPr lang="en-US" sz="2400" kern="0" dirty="0">
                <a:latin typeface="+mn-lt"/>
                <a:cs typeface="Calibri" panose="020F0502020204030204" pitchFamily="34" charset="0"/>
              </a:rPr>
              <a:t> do you activate school emergency response?</a:t>
            </a:r>
          </a:p>
          <a:p>
            <a:pPr>
              <a:lnSpc>
                <a:spcPct val="130000"/>
              </a:lnSpc>
              <a:spcBef>
                <a:spcPts val="0"/>
              </a:spcBef>
              <a:buSzPct val="100000"/>
            </a:pPr>
            <a:r>
              <a:rPr lang="en-US" sz="2400" b="1" kern="0" dirty="0">
                <a:latin typeface="+mn-lt"/>
                <a:cs typeface="Calibri" panose="020F0502020204030204" pitchFamily="34" charset="0"/>
              </a:rPr>
              <a:t>Who </a:t>
            </a:r>
            <a:r>
              <a:rPr lang="en-US" sz="2400" kern="0" dirty="0">
                <a:latin typeface="+mn-lt"/>
                <a:cs typeface="Calibri" panose="020F0502020204030204" pitchFamily="34" charset="0"/>
              </a:rPr>
              <a:t>calls 911 during an emergency? </a:t>
            </a:r>
          </a:p>
          <a:p>
            <a:pPr>
              <a:lnSpc>
                <a:spcPct val="130000"/>
              </a:lnSpc>
              <a:spcBef>
                <a:spcPts val="0"/>
              </a:spcBef>
              <a:buSzPct val="100000"/>
            </a:pPr>
            <a:r>
              <a:rPr lang="en-US" sz="2400" b="1" kern="0" dirty="0">
                <a:latin typeface="+mn-lt"/>
                <a:cs typeface="Calibri" panose="020F0502020204030204" pitchFamily="34" charset="0"/>
              </a:rPr>
              <a:t>Who</a:t>
            </a:r>
            <a:r>
              <a:rPr lang="en-US" sz="2400" kern="0" dirty="0">
                <a:latin typeface="+mn-lt"/>
                <a:cs typeface="Calibri" panose="020F0502020204030204" pitchFamily="34" charset="0"/>
              </a:rPr>
              <a:t> alerts the school nurse, response team, building administrators?</a:t>
            </a:r>
          </a:p>
          <a:p>
            <a:pPr>
              <a:lnSpc>
                <a:spcPct val="130000"/>
              </a:lnSpc>
              <a:spcBef>
                <a:spcPts val="0"/>
              </a:spcBef>
              <a:buSzPct val="100000"/>
            </a:pPr>
            <a:r>
              <a:rPr lang="en-US" sz="2400" b="1" kern="0" dirty="0">
                <a:latin typeface="+mn-lt"/>
                <a:cs typeface="Calibri" panose="020F0502020204030204" pitchFamily="34" charset="0"/>
              </a:rPr>
              <a:t>Who</a:t>
            </a:r>
            <a:r>
              <a:rPr lang="en-US" sz="2400" kern="0" dirty="0">
                <a:latin typeface="+mn-lt"/>
                <a:cs typeface="Calibri" panose="020F0502020204030204" pitchFamily="34" charset="0"/>
              </a:rPr>
              <a:t> notifies parent/guardian?</a:t>
            </a:r>
          </a:p>
          <a:p>
            <a:pPr>
              <a:lnSpc>
                <a:spcPct val="130000"/>
              </a:lnSpc>
              <a:spcBef>
                <a:spcPts val="0"/>
              </a:spcBef>
              <a:buSzPct val="100000"/>
            </a:pPr>
            <a:r>
              <a:rPr lang="en-US" sz="2400" b="1" kern="0" dirty="0">
                <a:latin typeface="+mn-lt"/>
                <a:cs typeface="Calibri" panose="020F0502020204030204" pitchFamily="34" charset="0"/>
                <a:sym typeface="Wingdings" panose="05000000000000000000" pitchFamily="2" charset="2"/>
              </a:rPr>
              <a:t>What </a:t>
            </a:r>
            <a:r>
              <a:rPr lang="en-US" sz="2400" kern="0" dirty="0">
                <a:latin typeface="+mn-lt"/>
                <a:cs typeface="Calibri" panose="020F0502020204030204" pitchFamily="34" charset="0"/>
                <a:sym typeface="Wingdings" panose="05000000000000000000" pitchFamily="2" charset="2"/>
              </a:rPr>
              <a:t>are your responsibilities after an event (notifications, etc.)?</a:t>
            </a:r>
          </a:p>
          <a:p>
            <a:pPr>
              <a:lnSpc>
                <a:spcPct val="130000"/>
              </a:lnSpc>
              <a:spcBef>
                <a:spcPts val="0"/>
              </a:spcBef>
              <a:buSzPct val="100000"/>
            </a:pPr>
            <a:r>
              <a:rPr lang="en-US" sz="2400" b="1" kern="0" dirty="0">
                <a:latin typeface="+mn-lt"/>
                <a:cs typeface="Calibri" panose="020F0502020204030204" pitchFamily="34" charset="0"/>
              </a:rPr>
              <a:t>When (to whom) </a:t>
            </a:r>
            <a:r>
              <a:rPr lang="en-US" sz="2400" kern="0" dirty="0">
                <a:latin typeface="+mn-lt"/>
                <a:cs typeface="Calibri" panose="020F0502020204030204" pitchFamily="34" charset="0"/>
              </a:rPr>
              <a:t>are you permitted to share information?</a:t>
            </a:r>
          </a:p>
          <a:p>
            <a:pPr marL="1257277" lvl="2" indent="-342900">
              <a:spcBef>
                <a:spcPts val="0"/>
              </a:spcBef>
              <a:buSzPct val="100000"/>
              <a:buFont typeface="Courier New" panose="02070309020205020404" pitchFamily="49" charset="0"/>
              <a:buChar char="o"/>
            </a:pPr>
            <a:r>
              <a:rPr lang="en-US" sz="2400" kern="0" dirty="0">
                <a:latin typeface="+mn-lt"/>
                <a:cs typeface="Calibri" panose="020F0502020204030204" pitchFamily="34" charset="0"/>
              </a:rPr>
              <a:t>Which members of care team, teachers, coaches, etc.</a:t>
            </a:r>
          </a:p>
          <a:p>
            <a:pPr marL="1257277" lvl="2" indent="-342900">
              <a:spcBef>
                <a:spcPts val="0"/>
              </a:spcBef>
              <a:buSzPct val="100000"/>
              <a:buFont typeface="Courier New" panose="02070309020205020404" pitchFamily="49" charset="0"/>
              <a:buChar char="o"/>
            </a:pPr>
            <a:r>
              <a:rPr lang="en-US" sz="2400" kern="0" dirty="0">
                <a:latin typeface="+mn-lt"/>
                <a:cs typeface="Calibri" panose="020F0502020204030204" pitchFamily="34" charset="0"/>
              </a:rPr>
              <a:t>Which emergency situations</a:t>
            </a:r>
            <a:endParaRPr lang="en-US" sz="2400" b="1" kern="0" dirty="0">
              <a:latin typeface="+mn-lt"/>
              <a:cs typeface="Calibri" panose="020F0502020204030204" pitchFamily="34" charset="0"/>
            </a:endParaRPr>
          </a:p>
          <a:p>
            <a:pPr>
              <a:lnSpc>
                <a:spcPct val="130000"/>
              </a:lnSpc>
              <a:spcBef>
                <a:spcPts val="0"/>
              </a:spcBef>
              <a:spcAft>
                <a:spcPts val="800"/>
              </a:spcAft>
              <a:buFont typeface="Wingdings" panose="05000000000000000000" pitchFamily="2" charset="2"/>
              <a:buChar char="q"/>
            </a:pPr>
            <a:endParaRPr lang="en-US" kern="0" dirty="0">
              <a:latin typeface="+mn-lt"/>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33824187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038AE-F2C4-0983-61A7-A3DA8FB91C1B}"/>
              </a:ext>
            </a:extLst>
          </p:cNvPr>
          <p:cNvSpPr>
            <a:spLocks noGrp="1"/>
          </p:cNvSpPr>
          <p:nvPr>
            <p:ph type="title"/>
          </p:nvPr>
        </p:nvSpPr>
        <p:spPr/>
        <p:txBody>
          <a:bodyPr>
            <a:normAutofit/>
          </a:bodyPr>
          <a:lstStyle/>
          <a:p>
            <a:r>
              <a:rPr lang="en-US" dirty="0"/>
              <a:t>Supplemental Content: Specific Medication</a:t>
            </a:r>
          </a:p>
        </p:txBody>
      </p:sp>
      <p:sp>
        <p:nvSpPr>
          <p:cNvPr id="3" name="Text Placeholder 2">
            <a:extLst>
              <a:ext uri="{FF2B5EF4-FFF2-40B4-BE49-F238E27FC236}">
                <a16:creationId xmlns:a16="http://schemas.microsoft.com/office/drawing/2014/main" id="{9C98442B-D613-150F-5CC9-50AFB0317C3C}"/>
              </a:ext>
            </a:extLst>
          </p:cNvPr>
          <p:cNvSpPr>
            <a:spLocks noGrp="1"/>
          </p:cNvSpPr>
          <p:nvPr>
            <p:ph type="body" idx="1"/>
          </p:nvPr>
        </p:nvSpPr>
        <p:spPr/>
        <p:txBody>
          <a:bodyPr>
            <a:normAutofit lnSpcReduction="10000"/>
          </a:bodyPr>
          <a:lstStyle/>
          <a:p>
            <a:pPr>
              <a:lnSpc>
                <a:spcPct val="130000"/>
              </a:lnSpc>
              <a:buSzPct val="100000"/>
            </a:pPr>
            <a:r>
              <a:rPr lang="en-US" dirty="0"/>
              <a:t>The following slides may be used at the discretion of the approved trainer</a:t>
            </a:r>
          </a:p>
          <a:p>
            <a:pPr lvl="1">
              <a:lnSpc>
                <a:spcPct val="130000"/>
              </a:lnSpc>
              <a:buSzPct val="100000"/>
              <a:buFont typeface="Courier New" panose="02070309020205020404" pitchFamily="49" charset="0"/>
              <a:buChar char="o"/>
            </a:pPr>
            <a:r>
              <a:rPr lang="en-US" sz="2400" dirty="0"/>
              <a:t>The slides expand on administration routes and methods for epinephrine and glucagon.</a:t>
            </a:r>
          </a:p>
          <a:p>
            <a:pPr lvl="1">
              <a:lnSpc>
                <a:spcPct val="130000"/>
              </a:lnSpc>
              <a:buSzPct val="100000"/>
              <a:buFont typeface="Courier New" panose="02070309020205020404" pitchFamily="49" charset="0"/>
              <a:buChar char="o"/>
            </a:pPr>
            <a:r>
              <a:rPr lang="en-US" sz="2400" dirty="0"/>
              <a:t>Approved trainers may incorporate content into trainings for school personnel as applicable to their setting.</a:t>
            </a:r>
          </a:p>
          <a:p>
            <a:pPr lvl="1">
              <a:lnSpc>
                <a:spcPct val="130000"/>
              </a:lnSpc>
              <a:buSzPct val="100000"/>
              <a:buFont typeface="Courier New" panose="02070309020205020404" pitchFamily="49" charset="0"/>
              <a:buChar char="o"/>
            </a:pPr>
            <a:r>
              <a:rPr lang="en-US" sz="2400" dirty="0"/>
              <a:t>Please note that these slides contained limited information. The content is an optional addition, not a replacement, for OHA Lifesaving Treatment protocols.</a:t>
            </a:r>
          </a:p>
        </p:txBody>
      </p:sp>
      <p:sp>
        <p:nvSpPr>
          <p:cNvPr id="5" name="Slide Number Placeholder 4">
            <a:extLst>
              <a:ext uri="{FF2B5EF4-FFF2-40B4-BE49-F238E27FC236}">
                <a16:creationId xmlns:a16="http://schemas.microsoft.com/office/drawing/2014/main" id="{E3F3CBB3-8FA4-716E-AB91-096E81D31622}"/>
              </a:ext>
            </a:extLst>
          </p:cNvPr>
          <p:cNvSpPr>
            <a:spLocks noGrp="1"/>
          </p:cNvSpPr>
          <p:nvPr>
            <p:ph type="sldNum" idx="12"/>
          </p:nvPr>
        </p:nvSpPr>
        <p:spPr/>
        <p:txBody>
          <a:bodyPr/>
          <a:lstStyle/>
          <a:p>
            <a:fld id="{00000000-1234-1234-1234-123412341234}" type="slidenum">
              <a:rPr lang="en" smtClean="0"/>
              <a:pPr/>
              <a:t>103</a:t>
            </a:fld>
            <a:endParaRPr lang="en"/>
          </a:p>
        </p:txBody>
      </p:sp>
    </p:spTree>
    <p:extLst>
      <p:ext uri="{BB962C8B-B14F-4D97-AF65-F5344CB8AC3E}">
        <p14:creationId xmlns:p14="http://schemas.microsoft.com/office/powerpoint/2010/main" val="30932921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B4BE-546A-4C16-C984-413642828CB1}"/>
              </a:ext>
            </a:extLst>
          </p:cNvPr>
          <p:cNvSpPr>
            <a:spLocks noGrp="1"/>
          </p:cNvSpPr>
          <p:nvPr>
            <p:ph type="title"/>
          </p:nvPr>
        </p:nvSpPr>
        <p:spPr/>
        <p:txBody>
          <a:bodyPr/>
          <a:lstStyle/>
          <a:p>
            <a:r>
              <a:rPr lang="en-US" dirty="0"/>
              <a:t>Optional addition: Epinephrine slides</a:t>
            </a:r>
          </a:p>
        </p:txBody>
      </p:sp>
      <p:sp>
        <p:nvSpPr>
          <p:cNvPr id="5" name="Slide Number Placeholder 4">
            <a:extLst>
              <a:ext uri="{FF2B5EF4-FFF2-40B4-BE49-F238E27FC236}">
                <a16:creationId xmlns:a16="http://schemas.microsoft.com/office/drawing/2014/main" id="{9BE04063-569E-56B6-868D-C1681626E7B9}"/>
              </a:ext>
            </a:extLst>
          </p:cNvPr>
          <p:cNvSpPr>
            <a:spLocks noGrp="1"/>
          </p:cNvSpPr>
          <p:nvPr>
            <p:ph type="sldNum" idx="12"/>
          </p:nvPr>
        </p:nvSpPr>
        <p:spPr/>
        <p:txBody>
          <a:bodyPr/>
          <a:lstStyle/>
          <a:p>
            <a:fld id="{00000000-1234-1234-1234-123412341234}" type="slidenum">
              <a:rPr lang="en" smtClean="0"/>
              <a:pPr/>
              <a:t>104</a:t>
            </a:fld>
            <a:endParaRPr lang="en"/>
          </a:p>
        </p:txBody>
      </p:sp>
    </p:spTree>
    <p:extLst>
      <p:ext uri="{BB962C8B-B14F-4D97-AF65-F5344CB8AC3E}">
        <p14:creationId xmlns:p14="http://schemas.microsoft.com/office/powerpoint/2010/main" val="4454564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Administering versus Obtaining Epinephrine</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4"/>
            <a:ext cx="10990941" cy="4928965"/>
          </a:xfrm>
        </p:spPr>
        <p:txBody>
          <a:bodyPr>
            <a:noAutofit/>
          </a:bodyPr>
          <a:lstStyle/>
          <a:p>
            <a:pPr>
              <a:spcBef>
                <a:spcPts val="0"/>
              </a:spcBef>
            </a:pPr>
            <a:r>
              <a:rPr lang="en-US" sz="2400" dirty="0">
                <a:latin typeface="+mn-lt"/>
                <a:cs typeface="Calibri" panose="020F0502020204030204" pitchFamily="34" charset="0"/>
              </a:rPr>
              <a:t>As laws are currently written, a successful trainee may </a:t>
            </a:r>
            <a:r>
              <a:rPr lang="en-US" sz="2400" b="1" dirty="0">
                <a:latin typeface="+mn-lt"/>
                <a:cs typeface="Calibri" panose="020F0502020204030204" pitchFamily="34" charset="0"/>
              </a:rPr>
              <a:t>administer</a:t>
            </a:r>
            <a:r>
              <a:rPr lang="en-US" sz="2400" dirty="0">
                <a:latin typeface="+mn-lt"/>
                <a:cs typeface="Calibri" panose="020F0502020204030204" pitchFamily="34" charset="0"/>
              </a:rPr>
              <a:t> epinephrine via pre-measured dose devices. </a:t>
            </a:r>
          </a:p>
          <a:p>
            <a:pPr>
              <a:spcBef>
                <a:spcPts val="0"/>
              </a:spcBef>
            </a:pPr>
            <a:endParaRPr lang="en-US" sz="2400" dirty="0">
              <a:latin typeface="+mn-lt"/>
              <a:cs typeface="Calibri" panose="020F0502020204030204" pitchFamily="34" charset="0"/>
            </a:endParaRPr>
          </a:p>
          <a:p>
            <a:pPr marL="342900" indent="-342900">
              <a:spcBef>
                <a:spcPts val="0"/>
              </a:spcBef>
              <a:buFont typeface="Arial" panose="020B0604020202020204" pitchFamily="34" charset="0"/>
              <a:buChar char="•"/>
            </a:pPr>
            <a:r>
              <a:rPr lang="en-US" sz="2400" dirty="0">
                <a:latin typeface="+mn-lt"/>
                <a:cs typeface="Calibri" panose="020F0502020204030204" pitchFamily="34" charset="0"/>
              </a:rPr>
              <a:t>Dose devices are described in next slides.</a:t>
            </a:r>
          </a:p>
          <a:p>
            <a:pPr marL="342900" indent="-342900">
              <a:spcBef>
                <a:spcPts val="0"/>
              </a:spcBef>
              <a:buFont typeface="Arial" panose="020B0604020202020204" pitchFamily="34" charset="0"/>
              <a:buChar char="•"/>
            </a:pPr>
            <a:endParaRPr lang="en-US" sz="2400" dirty="0">
              <a:latin typeface="+mn-lt"/>
              <a:cs typeface="Calibri" panose="020F0502020204030204" pitchFamily="34" charset="0"/>
            </a:endParaRPr>
          </a:p>
          <a:p>
            <a:pPr>
              <a:spcBef>
                <a:spcPts val="0"/>
              </a:spcBef>
            </a:pPr>
            <a:r>
              <a:rPr lang="en-US" sz="2400" dirty="0">
                <a:latin typeface="+mn-lt"/>
                <a:cs typeface="Calibri" panose="020F0502020204030204" pitchFamily="34" charset="0"/>
              </a:rPr>
              <a:t>A trainee who intends to </a:t>
            </a:r>
            <a:r>
              <a:rPr lang="en-US" sz="2400" b="1" dirty="0">
                <a:latin typeface="+mn-lt"/>
                <a:cs typeface="Calibri" panose="020F0502020204030204" pitchFamily="34" charset="0"/>
              </a:rPr>
              <a:t>obtain </a:t>
            </a:r>
            <a:r>
              <a:rPr lang="en-US" sz="2400" dirty="0">
                <a:latin typeface="+mn-lt"/>
                <a:cs typeface="Calibri" panose="020F0502020204030204" pitchFamily="34" charset="0"/>
              </a:rPr>
              <a:t>epinephrine by using the training certificate should be aware that, based on the way laws are written as of August 2025, an Oregon pharmacist may dispense epinephrine in autoinjector form only, when presented with the signed </a:t>
            </a:r>
            <a:r>
              <a:rPr lang="en-US" sz="2400" b="1" dirty="0">
                <a:latin typeface="+mn-lt"/>
                <a:cs typeface="Calibri" panose="020F0502020204030204" pitchFamily="34" charset="0"/>
              </a:rPr>
              <a:t>Authorization to Obtain Epinephrine</a:t>
            </a:r>
            <a:r>
              <a:rPr lang="en-US" sz="2400" dirty="0">
                <a:latin typeface="+mn-lt"/>
                <a:cs typeface="Calibri" panose="020F0502020204030204" pitchFamily="34" charset="0"/>
              </a:rPr>
              <a:t>.</a:t>
            </a:r>
          </a:p>
          <a:p>
            <a:pPr marL="342900" indent="-342900">
              <a:lnSpc>
                <a:spcPct val="100000"/>
              </a:lnSpc>
              <a:spcBef>
                <a:spcPts val="0"/>
              </a:spcBef>
              <a:spcAft>
                <a:spcPts val="600"/>
              </a:spcAft>
              <a:buFont typeface="Arial" panose="020B0604020202020204" pitchFamily="34" charset="0"/>
              <a:buChar char="•"/>
            </a:pPr>
            <a:endParaRPr lang="en-US" sz="2400" dirty="0">
              <a:latin typeface="+mn-lt"/>
              <a:cs typeface="Calibri" panose="020F0502020204030204" pitchFamily="34" charset="0"/>
            </a:endParaRPr>
          </a:p>
          <a:p>
            <a:pPr marL="342900" indent="-342900">
              <a:lnSpc>
                <a:spcPct val="100000"/>
              </a:lnSpc>
              <a:spcBef>
                <a:spcPts val="0"/>
              </a:spcBef>
              <a:spcAft>
                <a:spcPts val="600"/>
              </a:spcAft>
              <a:buFont typeface="Arial" panose="020B0604020202020204" pitchFamily="34" charset="0"/>
              <a:buChar char="•"/>
            </a:pPr>
            <a:endParaRPr lang="en-US" sz="2400" dirty="0">
              <a:highlight>
                <a:srgbClr val="FFFF00"/>
              </a:highlight>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105</a:t>
            </a:fld>
            <a:endParaRPr lang="en-US" dirty="0"/>
          </a:p>
        </p:txBody>
      </p:sp>
    </p:spTree>
    <p:extLst>
      <p:ext uri="{BB962C8B-B14F-4D97-AF65-F5344CB8AC3E}">
        <p14:creationId xmlns:p14="http://schemas.microsoft.com/office/powerpoint/2010/main" val="34077740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Epinephrine Devices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873970"/>
          </a:xfrm>
        </p:spPr>
        <p:txBody>
          <a:bodyPr>
            <a:noAutofit/>
          </a:bodyPr>
          <a:lstStyle/>
          <a:p>
            <a:pPr eaLnBrk="1" hangingPunct="1">
              <a:spcBef>
                <a:spcPts val="0"/>
              </a:spcBef>
            </a:pPr>
            <a:r>
              <a:rPr lang="en-US" sz="2400" dirty="0">
                <a:latin typeface="+mn-lt"/>
                <a:cs typeface="Calibri" panose="020F0502020204030204" pitchFamily="34" charset="0"/>
              </a:rPr>
              <a:t>For the OHA severe allergic reaction/epinephrine protocol</a:t>
            </a:r>
            <a:r>
              <a:rPr lang="en-US" sz="2400" dirty="0">
                <a:solidFill>
                  <a:schemeClr val="tx1"/>
                </a:solidFill>
                <a:latin typeface="+mn-lt"/>
                <a:cs typeface="Calibri" panose="020F0502020204030204" pitchFamily="34" charset="0"/>
              </a:rPr>
              <a:t>, a dose </a:t>
            </a:r>
            <a:r>
              <a:rPr lang="en-US" sz="2400" dirty="0">
                <a:latin typeface="+mn-lt"/>
                <a:cs typeface="Calibri" panose="020F0502020204030204" pitchFamily="34" charset="0"/>
              </a:rPr>
              <a:t>delivery</a:t>
            </a:r>
            <a:r>
              <a:rPr lang="en-US" sz="2400" dirty="0">
                <a:solidFill>
                  <a:schemeClr val="tx1"/>
                </a:solidFill>
                <a:latin typeface="+mn-lt"/>
                <a:cs typeface="Calibri" panose="020F0502020204030204" pitchFamily="34" charset="0"/>
              </a:rPr>
              <a:t> device must provide a </a:t>
            </a:r>
            <a:r>
              <a:rPr lang="en-US" sz="2400" b="1" dirty="0">
                <a:solidFill>
                  <a:schemeClr val="tx1"/>
                </a:solidFill>
                <a:latin typeface="+mn-lt"/>
                <a:cs typeface="Calibri" panose="020F0502020204030204" pitchFamily="34" charset="0"/>
              </a:rPr>
              <a:t>pre-measured dose</a:t>
            </a:r>
            <a:r>
              <a:rPr lang="en-US" sz="2400" dirty="0">
                <a:solidFill>
                  <a:schemeClr val="tx1"/>
                </a:solidFill>
                <a:latin typeface="+mn-lt"/>
                <a:cs typeface="Calibri" panose="020F0502020204030204" pitchFamily="34" charset="0"/>
              </a:rPr>
              <a:t> appropriate for the treatment of severe allergic response. </a:t>
            </a:r>
          </a:p>
          <a:p>
            <a:pPr eaLnBrk="1" hangingPunct="1">
              <a:spcBef>
                <a:spcPts val="0"/>
              </a:spcBef>
            </a:pPr>
            <a:endParaRPr lang="en-US" sz="2400" dirty="0">
              <a:latin typeface="+mn-lt"/>
              <a:cs typeface="Calibri" panose="020F0502020204030204" pitchFamily="34" charset="0"/>
            </a:endParaRPr>
          </a:p>
          <a:p>
            <a:pPr eaLnBrk="1" hangingPunct="1">
              <a:spcBef>
                <a:spcPts val="0"/>
              </a:spcBef>
            </a:pPr>
            <a:r>
              <a:rPr lang="en-US" sz="2400" dirty="0">
                <a:latin typeface="+mn-lt"/>
                <a:cs typeface="Calibri" panose="020F0502020204030204" pitchFamily="34" charset="0"/>
              </a:rPr>
              <a:t>Multiple types of delivery device are available and under development</a:t>
            </a:r>
          </a:p>
          <a:p>
            <a:pPr marL="342900"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Auto-injectors </a:t>
            </a:r>
          </a:p>
          <a:p>
            <a:pPr marL="342900"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Nasal spray </a:t>
            </a:r>
          </a:p>
          <a:p>
            <a:pPr marL="342900"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Other pre-measured doses (sublingual, buccal)</a:t>
            </a:r>
          </a:p>
          <a:p>
            <a:pPr eaLnBrk="1" hangingPunct="1">
              <a:lnSpc>
                <a:spcPct val="100000"/>
              </a:lnSpc>
            </a:pPr>
            <a:endParaRPr lang="en-US" sz="2400" dirty="0">
              <a:solidFill>
                <a:schemeClr val="tx1"/>
              </a:solidFill>
              <a:latin typeface="+mn-lt"/>
              <a:cs typeface="Calibri" panose="020F0502020204030204" pitchFamily="34" charset="0"/>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106</a:t>
            </a:fld>
            <a:endParaRPr lang="en-US" dirty="0"/>
          </a:p>
        </p:txBody>
      </p:sp>
      <p:sp>
        <p:nvSpPr>
          <p:cNvPr id="4" name="Google Shape;411;p55">
            <a:extLst>
              <a:ext uri="{FF2B5EF4-FFF2-40B4-BE49-F238E27FC236}">
                <a16:creationId xmlns:a16="http://schemas.microsoft.com/office/drawing/2014/main" id="{A1ED1B55-0A44-D4DB-7B5B-E0B57E352B8D}"/>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7" name="Google Shape;412;p55">
            <a:extLst>
              <a:ext uri="{FF2B5EF4-FFF2-40B4-BE49-F238E27FC236}">
                <a16:creationId xmlns:a16="http://schemas.microsoft.com/office/drawing/2014/main" id="{E305609B-7F19-2DB5-C2DC-5CF3A8069492}"/>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pic>
        <p:nvPicPr>
          <p:cNvPr id="8" name="Content Placeholder 5">
            <a:extLst>
              <a:ext uri="{FF2B5EF4-FFF2-40B4-BE49-F238E27FC236}">
                <a16:creationId xmlns:a16="http://schemas.microsoft.com/office/drawing/2014/main" id="{AA804845-4108-A596-1124-8D903FBD3736}"/>
              </a:ext>
            </a:extLst>
          </p:cNvPr>
          <p:cNvPicPr>
            <a:picLocks noChangeAspect="1"/>
          </p:cNvPicPr>
          <p:nvPr/>
        </p:nvPicPr>
        <p:blipFill rotWithShape="1">
          <a:blip r:embed="rId3">
            <a:extLst>
              <a:ext uri="{28A0092B-C50C-407E-A947-70E740481C1C}">
                <a14:useLocalDpi xmlns:a14="http://schemas.microsoft.com/office/drawing/2010/main" val="0"/>
              </a:ext>
            </a:extLst>
          </a:blip>
          <a:srcRect l="13542" t="4406" r="10999" b="40804"/>
          <a:stretch/>
        </p:blipFill>
        <p:spPr>
          <a:xfrm>
            <a:off x="9607552" y="1975600"/>
            <a:ext cx="2057400" cy="3414632"/>
          </a:xfrm>
          <a:prstGeom prst="rect">
            <a:avLst/>
          </a:prstGeom>
        </p:spPr>
      </p:pic>
    </p:spTree>
    <p:extLst>
      <p:ext uri="{BB962C8B-B14F-4D97-AF65-F5344CB8AC3E}">
        <p14:creationId xmlns:p14="http://schemas.microsoft.com/office/powerpoint/2010/main" val="36644195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Epinephrine Nasal Spray</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946344"/>
          </a:xfrm>
        </p:spPr>
        <p:txBody>
          <a:bodyPr>
            <a:noAutofit/>
          </a:bodyPr>
          <a:lstStyle/>
          <a:p>
            <a:pPr marL="342900"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Pre-measured dose administered into the nose</a:t>
            </a:r>
          </a:p>
          <a:p>
            <a:pPr marL="342900" indent="-342900">
              <a:spcBef>
                <a:spcPts val="0"/>
              </a:spcBef>
              <a:buFont typeface="Arial" panose="020B0604020202020204" pitchFamily="34" charset="0"/>
              <a:buChar char="•"/>
            </a:pPr>
            <a:r>
              <a:rPr lang="en-US" sz="2400" dirty="0">
                <a:latin typeface="+mn-lt"/>
                <a:cs typeface="Calibri" panose="020F0502020204030204" pitchFamily="34" charset="0"/>
              </a:rPr>
              <a:t>If possible, review device instructions before a crisis occurs. </a:t>
            </a:r>
          </a:p>
          <a:p>
            <a:pPr marL="342900" indent="-342900">
              <a:spcBef>
                <a:spcPts val="0"/>
              </a:spcBef>
              <a:buFont typeface="Arial" panose="020B0604020202020204" pitchFamily="34" charset="0"/>
              <a:buChar char="•"/>
            </a:pPr>
            <a:r>
              <a:rPr lang="en-US" sz="2400" dirty="0">
                <a:latin typeface="+mn-lt"/>
                <a:cs typeface="Calibri" panose="020F0502020204030204" pitchFamily="34" charset="0"/>
              </a:rPr>
              <a:t>Example </a:t>
            </a:r>
          </a:p>
          <a:p>
            <a:pPr marL="800089" lvl="1" indent="-342900">
              <a:spcBef>
                <a:spcPts val="0"/>
              </a:spcBef>
              <a:buFont typeface="Courier New" panose="02070309020205020404" pitchFamily="49" charset="0"/>
              <a:buChar char="o"/>
            </a:pPr>
            <a:r>
              <a:rPr lang="en-US" sz="2400" dirty="0" err="1">
                <a:latin typeface="+mn-lt"/>
                <a:cs typeface="Calibri" panose="020F0502020204030204" pitchFamily="34" charset="0"/>
              </a:rPr>
              <a:t>Neffy</a:t>
            </a:r>
            <a:r>
              <a:rPr lang="en-US" sz="2400" dirty="0">
                <a:latin typeface="+mn-lt"/>
                <a:cs typeface="Calibri" panose="020F0502020204030204" pitchFamily="34" charset="0"/>
              </a:rPr>
              <a:t> (ARS Pharmaceuticals) </a:t>
            </a:r>
            <a:r>
              <a:rPr lang="en-US" sz="2400" dirty="0">
                <a:solidFill>
                  <a:srgbClr val="3264C8"/>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Manufacturer website</a:t>
            </a:r>
            <a:endParaRPr lang="en-US" sz="2400" dirty="0">
              <a:solidFill>
                <a:srgbClr val="3264C8"/>
              </a:solidFill>
              <a:latin typeface="+mn-lt"/>
              <a:cs typeface="Calibri" panose="020F0502020204030204" pitchFamily="34" charset="0"/>
            </a:endParaRPr>
          </a:p>
          <a:p>
            <a:pPr>
              <a:lnSpc>
                <a:spcPct val="100000"/>
              </a:lnSpc>
            </a:pPr>
            <a:endParaRPr lang="en-US" sz="2400" dirty="0">
              <a:solidFill>
                <a:schemeClr val="tx1"/>
              </a:solidFill>
              <a:latin typeface="+mn-lt"/>
              <a:cs typeface="Calibri" panose="020F0502020204030204" pitchFamily="34" charset="0"/>
            </a:endParaRPr>
          </a:p>
          <a:p>
            <a:pPr>
              <a:lnSpc>
                <a:spcPct val="100000"/>
              </a:lnSpc>
            </a:pPr>
            <a:endParaRPr lang="en-US" sz="2400" b="1" dirty="0">
              <a:latin typeface="+mn-lt"/>
              <a:cs typeface="Calibri" panose="020F0502020204030204" pitchFamily="34" charset="0"/>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107</a:t>
            </a:fld>
            <a:endParaRPr lang="en-US" dirty="0"/>
          </a:p>
        </p:txBody>
      </p:sp>
      <p:pic>
        <p:nvPicPr>
          <p:cNvPr id="6" name="Content Placeholder 5">
            <a:extLst>
              <a:ext uri="{FF2B5EF4-FFF2-40B4-BE49-F238E27FC236}">
                <a16:creationId xmlns:a16="http://schemas.microsoft.com/office/drawing/2014/main" id="{F816EE4F-314D-3D01-8636-F40545E8163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577" b="1577"/>
          <a:stretch/>
        </p:blipFill>
        <p:spPr>
          <a:xfrm>
            <a:off x="9824791" y="1370013"/>
            <a:ext cx="1762617" cy="4614862"/>
          </a:xfrm>
          <a:prstGeom prst="rect">
            <a:avLst/>
          </a:prstGeom>
        </p:spPr>
      </p:pic>
      <p:sp>
        <p:nvSpPr>
          <p:cNvPr id="4" name="Google Shape;411;p55">
            <a:extLst>
              <a:ext uri="{FF2B5EF4-FFF2-40B4-BE49-F238E27FC236}">
                <a16:creationId xmlns:a16="http://schemas.microsoft.com/office/drawing/2014/main" id="{23FA97C1-A7F3-BC79-F8C6-3C1861EE66AD}"/>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7" name="Google Shape;412;p55">
            <a:extLst>
              <a:ext uri="{FF2B5EF4-FFF2-40B4-BE49-F238E27FC236}">
                <a16:creationId xmlns:a16="http://schemas.microsoft.com/office/drawing/2014/main" id="{C624ADE0-598B-7471-0926-D63859426F86}"/>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spTree>
    <p:extLst>
      <p:ext uri="{BB962C8B-B14F-4D97-AF65-F5344CB8AC3E}">
        <p14:creationId xmlns:p14="http://schemas.microsoft.com/office/powerpoint/2010/main" val="42827062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077539" cy="825500"/>
          </a:xfrm>
        </p:spPr>
        <p:txBody>
          <a:bodyPr/>
          <a:lstStyle/>
          <a:p>
            <a:r>
              <a:rPr lang="en-US" dirty="0"/>
              <a:t>Epinephrine Nasal Spray					1 of 2</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848044" cy="5087225"/>
          </a:xfrm>
        </p:spPr>
        <p:txBody>
          <a:bodyPr>
            <a:normAutofit/>
          </a:bodyPr>
          <a:lstStyle/>
          <a:p>
            <a:pPr marL="109538" indent="0" eaLnBrk="1" hangingPunct="1">
              <a:buNone/>
            </a:pPr>
            <a:r>
              <a:rPr lang="en-US" sz="2400" i="1" dirty="0">
                <a:solidFill>
                  <a:schemeClr val="tx1"/>
                </a:solidFill>
                <a:latin typeface="+mn-lt"/>
                <a:cs typeface="Calibri" panose="020F0502020204030204" pitchFamily="34" charset="0"/>
              </a:rPr>
              <a:t>The following expands on step 4 of the Severe Allergic Reaction Treatment Protocol: “Administer the epinephrine.”</a:t>
            </a:r>
          </a:p>
          <a:p>
            <a:pPr marL="109538" indent="0" eaLnBrk="1" hangingPunct="1">
              <a:buNone/>
            </a:pPr>
            <a:endParaRPr lang="en-US" sz="2400" dirty="0">
              <a:solidFill>
                <a:schemeClr val="tx1"/>
              </a:solidFill>
              <a:latin typeface="+mn-lt"/>
              <a:cs typeface="Calibri" panose="020F0502020204030204" pitchFamily="34" charset="0"/>
            </a:endParaRPr>
          </a:p>
          <a:p>
            <a:pPr marL="109538" indent="0" eaLnBrk="1" hangingPunct="1">
              <a:buNone/>
            </a:pPr>
            <a:r>
              <a:rPr lang="en-US" sz="2400" dirty="0">
                <a:solidFill>
                  <a:schemeClr val="tx1"/>
                </a:solidFill>
                <a:latin typeface="+mn-lt"/>
                <a:cs typeface="Calibri" panose="020F0502020204030204" pitchFamily="34" charset="0"/>
              </a:rPr>
              <a:t>4.a) Remove the spray device from its packaging</a:t>
            </a:r>
          </a:p>
          <a:p>
            <a:pPr marL="109538" indent="0" eaLnBrk="1" hangingPunct="1">
              <a:buNone/>
            </a:pPr>
            <a:r>
              <a:rPr lang="en-US" sz="2400" dirty="0">
                <a:solidFill>
                  <a:schemeClr val="tx1"/>
                </a:solidFill>
                <a:latin typeface="+mn-lt"/>
                <a:cs typeface="Calibri" panose="020F0502020204030204" pitchFamily="34" charset="0"/>
              </a:rPr>
              <a:t>4.b) Hold with two fingers and thumb as shown. Do NOT test spray.</a:t>
            </a:r>
          </a:p>
          <a:p>
            <a:pPr marL="109538" indent="0" eaLnBrk="1" hangingPunct="1">
              <a:buNone/>
            </a:pPr>
            <a:endParaRPr lang="en-US" sz="2400" dirty="0">
              <a:solidFill>
                <a:schemeClr val="tx1"/>
              </a:solidFill>
              <a:latin typeface="+mn-lt"/>
              <a:cs typeface="Calibri" panose="020F0502020204030204" pitchFamily="34" charset="0"/>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108</a:t>
            </a:fld>
            <a:endParaRPr lang="en-US" dirty="0"/>
          </a:p>
        </p:txBody>
      </p:sp>
      <p:pic>
        <p:nvPicPr>
          <p:cNvPr id="12" name="Content Placeholder 5">
            <a:extLst>
              <a:ext uri="{FF2B5EF4-FFF2-40B4-BE49-F238E27FC236}">
                <a16:creationId xmlns:a16="http://schemas.microsoft.com/office/drawing/2014/main" id="{F20ED41D-ACA3-A742-9550-730EE412CA0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433" t="30696" r="19806" b="36196"/>
          <a:stretch/>
        </p:blipFill>
        <p:spPr>
          <a:xfrm>
            <a:off x="9872531" y="2478210"/>
            <a:ext cx="1989985" cy="1901580"/>
          </a:xfrm>
          <a:prstGeom prst="rect">
            <a:avLst/>
          </a:prstGeom>
        </p:spPr>
      </p:pic>
    </p:spTree>
    <p:extLst>
      <p:ext uri="{BB962C8B-B14F-4D97-AF65-F5344CB8AC3E}">
        <p14:creationId xmlns:p14="http://schemas.microsoft.com/office/powerpoint/2010/main" val="13627816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077539" cy="825500"/>
          </a:xfrm>
        </p:spPr>
        <p:txBody>
          <a:bodyPr/>
          <a:lstStyle/>
          <a:p>
            <a:r>
              <a:rPr lang="en-US" dirty="0"/>
              <a:t>Epinephrine Nasal Spray 					2 of 2</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848044" cy="5087225"/>
          </a:xfrm>
        </p:spPr>
        <p:txBody>
          <a:bodyPr>
            <a:noAutofit/>
          </a:bodyPr>
          <a:lstStyle/>
          <a:p>
            <a:pPr marL="109538"/>
            <a:r>
              <a:rPr lang="en-US" sz="2400" dirty="0">
                <a:solidFill>
                  <a:schemeClr val="tx1"/>
                </a:solidFill>
                <a:latin typeface="+mn-lt"/>
                <a:cs typeface="Calibri" panose="020F0502020204030204" pitchFamily="34" charset="0"/>
              </a:rPr>
              <a:t>4.c) Insert nozzle into nostril until fingers touch the nose. </a:t>
            </a:r>
          </a:p>
          <a:p>
            <a:pPr marL="909627" lvl="1" indent="-342900">
              <a:buFont typeface="Arial" panose="020B0604020202020204" pitchFamily="34" charset="0"/>
              <a:buChar char="•"/>
            </a:pPr>
            <a:r>
              <a:rPr lang="en-US" sz="2400" dirty="0">
                <a:latin typeface="+mn-lt"/>
                <a:cs typeface="Calibri" panose="020F0502020204030204" pitchFamily="34" charset="0"/>
              </a:rPr>
              <a:t>Hold straight; do NOT angle toward side of nose or septum (center divider inside nose).</a:t>
            </a:r>
          </a:p>
          <a:p>
            <a:pPr marL="109538" indent="0" eaLnBrk="1" hangingPunct="1">
              <a:buNone/>
            </a:pPr>
            <a:r>
              <a:rPr lang="en-US" sz="2400" dirty="0">
                <a:solidFill>
                  <a:schemeClr val="tx1"/>
                </a:solidFill>
                <a:latin typeface="+mn-lt"/>
                <a:cs typeface="Calibri" panose="020F0502020204030204" pitchFamily="34" charset="0"/>
              </a:rPr>
              <a:t>4.d) Press plunger firmly. No inhalation required.</a:t>
            </a:r>
          </a:p>
          <a:p>
            <a:pPr marL="109538" indent="0" eaLnBrk="1" hangingPunct="1">
              <a:buNone/>
            </a:pPr>
            <a:r>
              <a:rPr lang="en-US" sz="2400" dirty="0">
                <a:solidFill>
                  <a:schemeClr val="tx1"/>
                </a:solidFill>
                <a:latin typeface="+mn-lt"/>
                <a:cs typeface="Calibri" panose="020F0502020204030204" pitchFamily="34" charset="0"/>
              </a:rPr>
              <a:t>4.e) Give second spray if indicated by device instructions.</a:t>
            </a:r>
            <a:endParaRPr lang="en-US" sz="2400" i="1" dirty="0">
              <a:latin typeface="+mn-lt"/>
              <a:cs typeface="Calibri" panose="020F0502020204030204" pitchFamily="34" charset="0"/>
            </a:endParaRPr>
          </a:p>
          <a:p>
            <a:pPr marL="909627" lvl="1" indent="-342900">
              <a:buFont typeface="Arial" panose="020B0604020202020204" pitchFamily="34" charset="0"/>
              <a:buChar char="•"/>
            </a:pPr>
            <a:r>
              <a:rPr lang="en-US" sz="2400" dirty="0">
                <a:solidFill>
                  <a:schemeClr val="tx1"/>
                </a:solidFill>
                <a:latin typeface="+mn-lt"/>
                <a:cs typeface="Calibri" panose="020F0502020204030204" pitchFamily="34" charset="0"/>
              </a:rPr>
              <a:t>Example: one spray for person 30 to 65 pounds; 2 sprays for person 65 pounds or more.</a:t>
            </a:r>
          </a:p>
          <a:p>
            <a:pPr marL="109538" indent="0" eaLnBrk="1" hangingPunct="1">
              <a:buNone/>
            </a:pPr>
            <a:r>
              <a:rPr lang="en-US" sz="2400" dirty="0">
                <a:solidFill>
                  <a:schemeClr val="tx1"/>
                </a:solidFill>
                <a:latin typeface="+mn-lt"/>
                <a:cs typeface="Calibri" panose="020F0502020204030204" pitchFamily="34" charset="0"/>
              </a:rPr>
              <a:t>Continue to step 5) of the Treatment Protocol</a:t>
            </a:r>
            <a:endParaRPr lang="en-US" sz="2400" dirty="0">
              <a:latin typeface="+mn-lt"/>
              <a:cs typeface="Calibri" panose="020F0502020204030204" pitchFamily="34" charset="0"/>
            </a:endParaRPr>
          </a:p>
          <a:p>
            <a:pPr marL="909627" lvl="1" indent="-342900">
              <a:buFont typeface="Arial" panose="020B0604020202020204" pitchFamily="34" charset="0"/>
              <a:buChar char="•"/>
            </a:pPr>
            <a:r>
              <a:rPr lang="en-US" sz="2400" dirty="0">
                <a:latin typeface="+mn-lt"/>
                <a:cs typeface="Calibri" panose="020F0502020204030204" pitchFamily="34" charset="0"/>
              </a:rPr>
              <a:t>C</a:t>
            </a:r>
            <a:r>
              <a:rPr lang="en-US" sz="2400" dirty="0">
                <a:solidFill>
                  <a:schemeClr val="tx1"/>
                </a:solidFill>
                <a:latin typeface="+mn-lt"/>
                <a:cs typeface="Calibri" panose="020F0502020204030204" pitchFamily="34" charset="0"/>
              </a:rPr>
              <a:t>all 911, protect airway, monitor for changes</a:t>
            </a:r>
            <a:r>
              <a:rPr lang="en-US" sz="2400" dirty="0">
                <a:latin typeface="+mn-lt"/>
                <a:cs typeface="Calibri" panose="020F0502020204030204" pitchFamily="34" charset="0"/>
              </a:rPr>
              <a:t>, </a:t>
            </a:r>
            <a:r>
              <a:rPr lang="en-US" sz="2400" dirty="0">
                <a:solidFill>
                  <a:schemeClr val="tx1"/>
                </a:solidFill>
                <a:latin typeface="+mn-lt"/>
                <a:cs typeface="Calibri" panose="020F0502020204030204" pitchFamily="34" charset="0"/>
              </a:rPr>
              <a:t>etc.</a:t>
            </a:r>
          </a:p>
          <a:p>
            <a:pPr marL="109538" indent="0" eaLnBrk="1" hangingPunct="1">
              <a:buNone/>
            </a:pPr>
            <a:endParaRPr lang="en-US" sz="2400" dirty="0">
              <a:solidFill>
                <a:schemeClr val="tx1"/>
              </a:solidFill>
              <a:latin typeface="+mn-lt"/>
              <a:cs typeface="Calibri" panose="020F0502020204030204" pitchFamily="34" charset="0"/>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109</a:t>
            </a:fld>
            <a:endParaRPr lang="en-US" dirty="0"/>
          </a:p>
        </p:txBody>
      </p:sp>
      <p:pic>
        <p:nvPicPr>
          <p:cNvPr id="12" name="Content Placeholder 5">
            <a:extLst>
              <a:ext uri="{FF2B5EF4-FFF2-40B4-BE49-F238E27FC236}">
                <a16:creationId xmlns:a16="http://schemas.microsoft.com/office/drawing/2014/main" id="{F20ED41D-ACA3-A742-9550-730EE412CA0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433" t="64688" r="19806" b="-241"/>
          <a:stretch/>
        </p:blipFill>
        <p:spPr>
          <a:xfrm>
            <a:off x="9872531" y="2408003"/>
            <a:ext cx="1989985" cy="2041993"/>
          </a:xfrm>
          <a:prstGeom prst="rect">
            <a:avLst/>
          </a:prstGeom>
        </p:spPr>
      </p:pic>
    </p:spTree>
    <p:extLst>
      <p:ext uri="{BB962C8B-B14F-4D97-AF65-F5344CB8AC3E}">
        <p14:creationId xmlns:p14="http://schemas.microsoft.com/office/powerpoint/2010/main" val="1434097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028CBD5-00B6-CC5C-846A-398C588E6CA5}"/>
              </a:ext>
              <a:ext uri="{C183D7F6-B498-43B3-948B-1728B52AA6E4}">
                <adec:decorative xmlns:adec="http://schemas.microsoft.com/office/drawing/2017/decorative" val="1"/>
              </a:ext>
            </a:extLst>
          </p:cNvPr>
          <p:cNvSpPr/>
          <p:nvPr/>
        </p:nvSpPr>
        <p:spPr>
          <a:xfrm>
            <a:off x="9671983" y="3149026"/>
            <a:ext cx="1097617" cy="432606"/>
          </a:xfrm>
          <a:prstGeom prst="rect">
            <a:avLst/>
          </a:prstGeom>
          <a:solidFill>
            <a:srgbClr val="E8DDCA"/>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1" name="Rectangle 10">
            <a:extLst>
              <a:ext uri="{FF2B5EF4-FFF2-40B4-BE49-F238E27FC236}">
                <a16:creationId xmlns:a16="http://schemas.microsoft.com/office/drawing/2014/main" id="{75BD9CEF-B527-D53D-52C4-44AA2DB9C9D8}"/>
              </a:ext>
              <a:ext uri="{C183D7F6-B498-43B3-948B-1728B52AA6E4}">
                <adec:decorative xmlns:adec="http://schemas.microsoft.com/office/drawing/2017/decorative" val="1"/>
              </a:ext>
            </a:extLst>
          </p:cNvPr>
          <p:cNvSpPr/>
          <p:nvPr/>
        </p:nvSpPr>
        <p:spPr>
          <a:xfrm>
            <a:off x="9671983" y="2270588"/>
            <a:ext cx="1097617" cy="432606"/>
          </a:xfrm>
          <a:prstGeom prst="rect">
            <a:avLst/>
          </a:prstGeom>
          <a:solidFill>
            <a:srgbClr val="D6E7CB"/>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State Laws: True or False?</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10933698" cy="4614000"/>
          </a:xfrm>
        </p:spPr>
        <p:txBody>
          <a:bodyPr>
            <a:noAutofit/>
          </a:bodyPr>
          <a:lstStyle/>
          <a:p>
            <a:pPr marL="0" indent="0">
              <a:lnSpc>
                <a:spcPct val="100000"/>
              </a:lnSpc>
              <a:spcBef>
                <a:spcPts val="0"/>
              </a:spcBef>
              <a:spcAft>
                <a:spcPts val="600"/>
              </a:spcAft>
              <a:buFontTx/>
              <a:buNone/>
            </a:pPr>
            <a:r>
              <a:rPr lang="en-US" sz="2400" i="1" kern="0" dirty="0">
                <a:solidFill>
                  <a:schemeClr val="tx1"/>
                </a:solidFill>
                <a:latin typeface="+mn-lt"/>
                <a:cs typeface="Calibri" panose="020F0502020204030204" pitchFamily="34" charset="0"/>
              </a:rPr>
              <a:t>Once you complete this training, Oregon law permits you to…</a:t>
            </a:r>
          </a:p>
          <a:p>
            <a:pPr marL="0" indent="0">
              <a:lnSpc>
                <a:spcPct val="100000"/>
              </a:lnSpc>
              <a:spcBef>
                <a:spcPts val="0"/>
              </a:spcBef>
              <a:spcAft>
                <a:spcPts val="600"/>
              </a:spcAft>
              <a:buFontTx/>
              <a:buNone/>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for </a:t>
            </a:r>
            <a:r>
              <a:rPr lang="en-US" sz="2400" b="1" kern="0" dirty="0">
                <a:solidFill>
                  <a:schemeClr val="tx1"/>
                </a:solidFill>
                <a:latin typeface="+mn-lt"/>
                <a:cs typeface="Calibri" panose="020F0502020204030204" pitchFamily="34" charset="0"/>
              </a:rPr>
              <a:t>suspected severe allergic response  	</a:t>
            </a:r>
            <a:r>
              <a:rPr lang="en-US" sz="2400" b="1" kern="0" dirty="0">
                <a:solidFill>
                  <a:schemeClr val="tx1"/>
                </a:solidFill>
                <a:latin typeface="+mn-lt"/>
                <a:cs typeface="Calibri" panose="020F0502020204030204" pitchFamily="34" charset="0"/>
                <a:sym typeface="Wingdings" panose="05000000000000000000" pitchFamily="2" charset="2"/>
              </a:rPr>
              <a:t>True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to someone having an </a:t>
            </a:r>
            <a:r>
              <a:rPr lang="en-US" sz="2400" b="1" kern="0" dirty="0">
                <a:solidFill>
                  <a:schemeClr val="tx1"/>
                </a:solidFill>
                <a:latin typeface="+mn-lt"/>
                <a:cs typeface="Calibri" panose="020F0502020204030204" pitchFamily="34" charset="0"/>
              </a:rPr>
              <a:t>asthma attack 		</a:t>
            </a:r>
            <a:r>
              <a:rPr lang="en-US" sz="2400" b="1" kern="0" dirty="0">
                <a:solidFill>
                  <a:schemeClr val="tx1"/>
                </a:solidFill>
                <a:latin typeface="+mn-lt"/>
                <a:cs typeface="Calibri" panose="020F0502020204030204" pitchFamily="34" charset="0"/>
                <a:sym typeface="Wingdings" panose="05000000000000000000" pitchFamily="2" charset="2"/>
              </a:rPr>
              <a:t>False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kern="0" dirty="0">
              <a:solidFill>
                <a:schemeClr val="tx1"/>
              </a:solidFill>
              <a:latin typeface="+mn-lt"/>
              <a:cs typeface="Calibri" panose="020F0502020204030204" pitchFamily="34" charset="0"/>
            </a:endParaRPr>
          </a:p>
          <a:p>
            <a:pPr eaLnBrk="1" hangingPunct="1">
              <a:lnSpc>
                <a:spcPct val="100000"/>
              </a:lnSpc>
              <a:spcBef>
                <a:spcPts val="0"/>
              </a:spcBef>
              <a:spcAft>
                <a:spcPts val="600"/>
              </a:spcAft>
              <a:defRPr/>
            </a:pPr>
            <a:endParaRPr lang="en-US" sz="2400" dirty="0">
              <a:latin typeface="+mn-lt"/>
              <a:cs typeface="Calibri" panose="020F0502020204030204" pitchFamily="34" charset="0"/>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11</a:t>
            </a:fld>
            <a:endParaRPr lang="en-US" dirty="0"/>
          </a:p>
        </p:txBody>
      </p:sp>
    </p:spTree>
    <p:extLst>
      <p:ext uri="{BB962C8B-B14F-4D97-AF65-F5344CB8AC3E}">
        <p14:creationId xmlns:p14="http://schemas.microsoft.com/office/powerpoint/2010/main" val="13618636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B4BE-546A-4C16-C984-413642828CB1}"/>
              </a:ext>
            </a:extLst>
          </p:cNvPr>
          <p:cNvSpPr>
            <a:spLocks noGrp="1"/>
          </p:cNvSpPr>
          <p:nvPr>
            <p:ph type="title"/>
          </p:nvPr>
        </p:nvSpPr>
        <p:spPr/>
        <p:txBody>
          <a:bodyPr/>
          <a:lstStyle/>
          <a:p>
            <a:r>
              <a:rPr lang="en-US" dirty="0"/>
              <a:t>Optional addition: Glucagon slides</a:t>
            </a:r>
          </a:p>
        </p:txBody>
      </p:sp>
      <p:sp>
        <p:nvSpPr>
          <p:cNvPr id="5" name="Slide Number Placeholder 4">
            <a:extLst>
              <a:ext uri="{FF2B5EF4-FFF2-40B4-BE49-F238E27FC236}">
                <a16:creationId xmlns:a16="http://schemas.microsoft.com/office/drawing/2014/main" id="{9BE04063-569E-56B6-868D-C1681626E7B9}"/>
              </a:ext>
            </a:extLst>
          </p:cNvPr>
          <p:cNvSpPr>
            <a:spLocks noGrp="1"/>
          </p:cNvSpPr>
          <p:nvPr>
            <p:ph type="sldNum" idx="12"/>
          </p:nvPr>
        </p:nvSpPr>
        <p:spPr/>
        <p:txBody>
          <a:bodyPr/>
          <a:lstStyle/>
          <a:p>
            <a:fld id="{00000000-1234-1234-1234-123412341234}" type="slidenum">
              <a:rPr lang="en" smtClean="0"/>
              <a:pPr/>
              <a:t>110</a:t>
            </a:fld>
            <a:endParaRPr lang="en"/>
          </a:p>
        </p:txBody>
      </p:sp>
    </p:spTree>
    <p:extLst>
      <p:ext uri="{BB962C8B-B14F-4D97-AF65-F5344CB8AC3E}">
        <p14:creationId xmlns:p14="http://schemas.microsoft.com/office/powerpoint/2010/main" val="6434645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Glucagon Delivery Devices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848044" cy="5087225"/>
          </a:xfrm>
        </p:spPr>
        <p:txBody>
          <a:bodyPr numCol="1">
            <a:noAutofit/>
          </a:bodyPr>
          <a:lstStyle/>
          <a:p>
            <a:pPr marL="342900" indent="-342900">
              <a:lnSpc>
                <a:spcPct val="100000"/>
              </a:lnSpc>
              <a:buFont typeface="Arial" panose="020B0604020202020204" pitchFamily="34" charset="0"/>
              <a:buChar char="•"/>
              <a:defRPr/>
            </a:pPr>
            <a:r>
              <a:rPr lang="en-US" sz="2400" dirty="0">
                <a:latin typeface="+mn-lt"/>
              </a:rPr>
              <a:t>Nasal spray (2019)</a:t>
            </a:r>
          </a:p>
          <a:p>
            <a:pPr marL="800089" lvl="1" indent="-342900">
              <a:lnSpc>
                <a:spcPct val="100000"/>
              </a:lnSpc>
              <a:buFont typeface="Courier New" panose="02070309020205020404" pitchFamily="49" charset="0"/>
              <a:buChar char="o"/>
              <a:defRPr/>
            </a:pPr>
            <a:endParaRPr lang="en-US" sz="1200" dirty="0">
              <a:latin typeface="+mn-lt"/>
            </a:endParaRPr>
          </a:p>
          <a:p>
            <a:pPr marL="342900" indent="-342900">
              <a:lnSpc>
                <a:spcPct val="100000"/>
              </a:lnSpc>
              <a:buFont typeface="Arial" panose="020B0604020202020204" pitchFamily="34" charset="0"/>
              <a:buChar char="•"/>
              <a:defRPr/>
            </a:pPr>
            <a:r>
              <a:rPr lang="en-US" sz="2400" dirty="0">
                <a:latin typeface="+mn-lt"/>
              </a:rPr>
              <a:t>Auto-injector (2020)</a:t>
            </a:r>
          </a:p>
          <a:p>
            <a:pPr marL="800089" lvl="1" indent="-342900">
              <a:lnSpc>
                <a:spcPct val="100000"/>
              </a:lnSpc>
              <a:buFont typeface="Courier New" panose="02070309020205020404" pitchFamily="49" charset="0"/>
              <a:buChar char="o"/>
              <a:defRPr/>
            </a:pPr>
            <a:r>
              <a:rPr lang="en-US" sz="2400" dirty="0">
                <a:latin typeface="+mn-lt"/>
              </a:rPr>
              <a:t>Ready to use; needle retracts automatically</a:t>
            </a:r>
          </a:p>
          <a:p>
            <a:pPr marL="800089" lvl="1" indent="-342900">
              <a:lnSpc>
                <a:spcPct val="100000"/>
              </a:lnSpc>
              <a:buFont typeface="Courier New" panose="02070309020205020404" pitchFamily="49" charset="0"/>
              <a:buChar char="o"/>
              <a:defRPr/>
            </a:pPr>
            <a:endParaRPr lang="en-US" sz="1200" dirty="0">
              <a:latin typeface="+mn-lt"/>
            </a:endParaRPr>
          </a:p>
          <a:p>
            <a:pPr marL="342900" indent="-342900">
              <a:lnSpc>
                <a:spcPct val="100000"/>
              </a:lnSpc>
              <a:buFont typeface="Arial" panose="020B0604020202020204" pitchFamily="34" charset="0"/>
              <a:buChar char="•"/>
              <a:defRPr/>
            </a:pPr>
            <a:r>
              <a:rPr lang="en-US" sz="2400" dirty="0">
                <a:latin typeface="+mn-lt"/>
              </a:rPr>
              <a:t>Pre-filled syringe (2019)</a:t>
            </a:r>
          </a:p>
          <a:p>
            <a:pPr marL="800089" lvl="1" indent="-342900">
              <a:lnSpc>
                <a:spcPct val="100000"/>
              </a:lnSpc>
              <a:buFont typeface="Courier New" panose="02070309020205020404" pitchFamily="49" charset="0"/>
              <a:buChar char="o"/>
              <a:defRPr/>
            </a:pPr>
            <a:r>
              <a:rPr lang="en-US" sz="2400" dirty="0">
                <a:latin typeface="+mn-lt"/>
              </a:rPr>
              <a:t>Ready to use; needle does not retract</a:t>
            </a:r>
          </a:p>
          <a:p>
            <a:pPr marL="800089" lvl="1" indent="-342900">
              <a:lnSpc>
                <a:spcPct val="100000"/>
              </a:lnSpc>
              <a:buFont typeface="Courier New" panose="02070309020205020404" pitchFamily="49" charset="0"/>
              <a:buChar char="o"/>
              <a:defRPr/>
            </a:pPr>
            <a:endParaRPr lang="en-US" sz="1200" dirty="0">
              <a:latin typeface="+mn-lt"/>
            </a:endParaRPr>
          </a:p>
          <a:p>
            <a:pPr marL="342900" indent="-342900">
              <a:lnSpc>
                <a:spcPct val="100000"/>
              </a:lnSpc>
              <a:buFont typeface="Arial" panose="020B0604020202020204" pitchFamily="34" charset="0"/>
              <a:buChar char="•"/>
              <a:defRPr/>
            </a:pPr>
            <a:r>
              <a:rPr lang="en-US" sz="2400" dirty="0">
                <a:latin typeface="+mn-lt"/>
              </a:rPr>
              <a:t>Glucagon Kit (since 1960s)</a:t>
            </a:r>
          </a:p>
          <a:p>
            <a:pPr marL="800089" lvl="1" indent="-342900">
              <a:lnSpc>
                <a:spcPct val="90000"/>
              </a:lnSpc>
              <a:buFont typeface="Courier New" panose="02070309020205020404" pitchFamily="49" charset="0"/>
              <a:buChar char="o"/>
              <a:defRPr/>
            </a:pPr>
            <a:r>
              <a:rPr lang="en-US" sz="2400" dirty="0">
                <a:latin typeface="+mn-lt"/>
              </a:rPr>
              <a:t>Requires mixing; keep separate until use</a:t>
            </a:r>
          </a:p>
          <a:p>
            <a:pPr marL="800089" lvl="1" indent="-342900">
              <a:lnSpc>
                <a:spcPct val="90000"/>
              </a:lnSpc>
              <a:buFont typeface="Courier New" panose="02070309020205020404" pitchFamily="49" charset="0"/>
              <a:buChar char="o"/>
              <a:defRPr/>
            </a:pPr>
            <a:r>
              <a:rPr lang="en-US" sz="2400" dirty="0">
                <a:latin typeface="+mn-lt"/>
              </a:rPr>
              <a:t>Bottle of glucagon powder</a:t>
            </a:r>
          </a:p>
          <a:p>
            <a:pPr marL="800089" lvl="1" indent="-342900">
              <a:lnSpc>
                <a:spcPct val="90000"/>
              </a:lnSpc>
              <a:buFont typeface="Courier New" panose="02070309020205020404" pitchFamily="49" charset="0"/>
              <a:buChar char="o"/>
              <a:defRPr/>
            </a:pPr>
            <a:r>
              <a:rPr lang="en-US" sz="2400" dirty="0">
                <a:latin typeface="+mn-lt"/>
              </a:rPr>
              <a:t>Syringe filled with diluting fluid</a:t>
            </a:r>
          </a:p>
          <a:p>
            <a:pPr marL="342900" indent="-342900">
              <a:lnSpc>
                <a:spcPct val="100000"/>
              </a:lnSpc>
              <a:buFont typeface="Arial" panose="020B0604020202020204" pitchFamily="34" charset="0"/>
              <a:buChar char="•"/>
              <a:defRPr/>
            </a:pPr>
            <a:endParaRPr lang="en-US" sz="2400" dirty="0">
              <a:latin typeface="+mn-lt"/>
            </a:endParaRPr>
          </a:p>
        </p:txBody>
      </p:sp>
      <p:pic>
        <p:nvPicPr>
          <p:cNvPr id="21" name="Picture 20">
            <a:extLst>
              <a:ext uri="{FF2B5EF4-FFF2-40B4-BE49-F238E27FC236}">
                <a16:creationId xmlns:a16="http://schemas.microsoft.com/office/drawing/2014/main" id="{0A4C05B6-14DF-3E1E-E0A7-E89817DB3C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0264" y="1297351"/>
            <a:ext cx="2780319" cy="5083077"/>
          </a:xfrm>
          <a:prstGeom prst="rect">
            <a:avLst/>
          </a:prstGeom>
        </p:spPr>
      </p:pic>
    </p:spTree>
    <p:extLst>
      <p:ext uri="{BB962C8B-B14F-4D97-AF65-F5344CB8AC3E}">
        <p14:creationId xmlns:p14="http://schemas.microsoft.com/office/powerpoint/2010/main" val="19545408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077539" cy="825500"/>
          </a:xfrm>
        </p:spPr>
        <p:txBody>
          <a:bodyPr/>
          <a:lstStyle/>
          <a:p>
            <a:r>
              <a:rPr lang="en-US" dirty="0"/>
              <a:t>Glucagon Nasal Spray</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848044" cy="5087225"/>
          </a:xfrm>
        </p:spPr>
        <p:txBody>
          <a:bodyPr>
            <a:normAutofit lnSpcReduction="10000"/>
          </a:bodyPr>
          <a:lstStyle/>
          <a:p>
            <a:pPr marL="566738" indent="-457200" eaLnBrk="1" hangingPunct="1">
              <a:spcBef>
                <a:spcPts val="600"/>
              </a:spcBef>
              <a:buAutoNum type="arabicPeriod"/>
            </a:pPr>
            <a:r>
              <a:rPr lang="en-US" sz="2400" dirty="0">
                <a:latin typeface="+mn-lt"/>
                <a:cs typeface="Calibri" panose="020F0502020204030204" pitchFamily="34" charset="0"/>
              </a:rPr>
              <a:t>If available, put on gloves. </a:t>
            </a:r>
            <a:r>
              <a:rPr lang="en-US" sz="2400" dirty="0">
                <a:solidFill>
                  <a:schemeClr val="tx1"/>
                </a:solidFill>
                <a:latin typeface="+mn-lt"/>
                <a:cs typeface="Calibri" panose="020F0502020204030204" pitchFamily="34" charset="0"/>
              </a:rPr>
              <a:t>Remove the spray device from its packaging.</a:t>
            </a:r>
            <a:endParaRPr lang="en-US" sz="2400" dirty="0">
              <a:latin typeface="+mn-lt"/>
              <a:cs typeface="Calibri" panose="020F0502020204030204" pitchFamily="34" charset="0"/>
            </a:endParaRPr>
          </a:p>
          <a:p>
            <a:pPr marL="566738" indent="-457200" eaLnBrk="1" hangingPunct="1">
              <a:spcBef>
                <a:spcPts val="600"/>
              </a:spcBef>
              <a:buAutoNum type="arabicPeriod"/>
            </a:pPr>
            <a:r>
              <a:rPr lang="en-US" sz="2400" dirty="0">
                <a:solidFill>
                  <a:schemeClr val="tx1"/>
                </a:solidFill>
                <a:latin typeface="+mn-lt"/>
                <a:cs typeface="Calibri" panose="020F0502020204030204" pitchFamily="34" charset="0"/>
              </a:rPr>
              <a:t>Hold with two fingers and thumb as shown. Do NOT test spray.</a:t>
            </a:r>
          </a:p>
          <a:p>
            <a:pPr marL="566738" indent="-457200" eaLnBrk="1" hangingPunct="1">
              <a:spcBef>
                <a:spcPts val="600"/>
              </a:spcBef>
              <a:buAutoNum type="arabicPeriod"/>
            </a:pPr>
            <a:r>
              <a:rPr lang="en-US" sz="2400" dirty="0">
                <a:solidFill>
                  <a:schemeClr val="tx1"/>
                </a:solidFill>
                <a:latin typeface="+mn-lt"/>
                <a:cs typeface="Calibri" panose="020F0502020204030204" pitchFamily="34" charset="0"/>
              </a:rPr>
              <a:t>Insert nozzle into nostril until fingers touch the nose. </a:t>
            </a:r>
          </a:p>
          <a:p>
            <a:pPr marL="1023927" lvl="1" indent="-457200">
              <a:spcBef>
                <a:spcPts val="600"/>
              </a:spcBef>
              <a:buFont typeface="Arial" panose="020B0604020202020204" pitchFamily="34" charset="0"/>
              <a:buChar char="•"/>
            </a:pPr>
            <a:r>
              <a:rPr lang="en-US" sz="2400" dirty="0">
                <a:latin typeface="+mn-lt"/>
                <a:cs typeface="Calibri" panose="020F0502020204030204" pitchFamily="34" charset="0"/>
              </a:rPr>
              <a:t>Hold straight. Do NOT angle toward side of nose or septum (center divider in nose).</a:t>
            </a:r>
          </a:p>
          <a:p>
            <a:pPr marL="566738" indent="-457200" eaLnBrk="1" hangingPunct="1">
              <a:spcBef>
                <a:spcPts val="600"/>
              </a:spcBef>
              <a:buAutoNum type="arabicPeriod"/>
            </a:pPr>
            <a:r>
              <a:rPr lang="en-US" sz="2400" dirty="0">
                <a:solidFill>
                  <a:schemeClr val="tx1"/>
                </a:solidFill>
                <a:latin typeface="+mn-lt"/>
                <a:cs typeface="Calibri" panose="020F0502020204030204" pitchFamily="34" charset="0"/>
              </a:rPr>
              <a:t>Press plunger firmly. No inhalation required.</a:t>
            </a:r>
          </a:p>
          <a:p>
            <a:pPr marL="566738" indent="-457200" eaLnBrk="1" hangingPunct="1">
              <a:spcBef>
                <a:spcPts val="600"/>
              </a:spcBef>
              <a:buAutoNum type="arabicPeriod"/>
            </a:pPr>
            <a:r>
              <a:rPr lang="en-US" sz="2400" dirty="0">
                <a:latin typeface="+mn-lt"/>
                <a:cs typeface="Calibri" panose="020F0502020204030204" pitchFamily="34" charset="0"/>
              </a:rPr>
              <a:t>D</a:t>
            </a:r>
            <a:r>
              <a:rPr lang="en-US" sz="2400" dirty="0">
                <a:solidFill>
                  <a:schemeClr val="tx1"/>
                </a:solidFill>
                <a:latin typeface="+mn-lt"/>
                <a:cs typeface="Calibri" panose="020F0502020204030204" pitchFamily="34" charset="0"/>
              </a:rPr>
              <a:t>iscard the nasal spray device in trash or per local protocol.</a:t>
            </a:r>
          </a:p>
          <a:p>
            <a:pPr marL="566738" indent="-457200" eaLnBrk="1" hangingPunct="1">
              <a:spcBef>
                <a:spcPts val="600"/>
              </a:spcBef>
            </a:pPr>
            <a:r>
              <a:rPr lang="en-US" sz="2400" dirty="0">
                <a:solidFill>
                  <a:schemeClr val="tx1"/>
                </a:solidFill>
                <a:latin typeface="+mn-lt"/>
                <a:cs typeface="Calibri" panose="020F0502020204030204" pitchFamily="34" charset="0"/>
              </a:rPr>
              <a:t>Continue rescue measures, CPR as needed.</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112</a:t>
            </a:fld>
            <a:endParaRPr lang="en-US" dirty="0"/>
          </a:p>
        </p:txBody>
      </p:sp>
      <p:pic>
        <p:nvPicPr>
          <p:cNvPr id="12" name="Content Placeholder 5">
            <a:extLst>
              <a:ext uri="{FF2B5EF4-FFF2-40B4-BE49-F238E27FC236}">
                <a16:creationId xmlns:a16="http://schemas.microsoft.com/office/drawing/2014/main" id="{F20ED41D-ACA3-A742-9550-730EE412CA0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92" t="2883" r="1492" b="1222"/>
          <a:stretch/>
        </p:blipFill>
        <p:spPr>
          <a:xfrm>
            <a:off x="9697462" y="1253473"/>
            <a:ext cx="2057400" cy="5165616"/>
          </a:xfrm>
          <a:prstGeom prst="rect">
            <a:avLst/>
          </a:prstGeom>
        </p:spPr>
      </p:pic>
    </p:spTree>
    <p:extLst>
      <p:ext uri="{BB962C8B-B14F-4D97-AF65-F5344CB8AC3E}">
        <p14:creationId xmlns:p14="http://schemas.microsoft.com/office/powerpoint/2010/main" val="40854876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077539" cy="825500"/>
          </a:xfrm>
        </p:spPr>
        <p:txBody>
          <a:bodyPr/>
          <a:lstStyle/>
          <a:p>
            <a:r>
              <a:rPr lang="en-US" dirty="0"/>
              <a:t>Glucagon Autoinjector					1 of 2</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113</a:t>
            </a:fld>
            <a:endParaRPr lang="en-US" dirty="0"/>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445203" cy="5087225"/>
          </a:xfrm>
        </p:spPr>
        <p:txBody>
          <a:bodyPr>
            <a:noAutofit/>
          </a:bodyPr>
          <a:lstStyle/>
          <a:p>
            <a:pPr marL="566738" indent="-457200" eaLnBrk="1" hangingPunct="1">
              <a:buAutoNum type="arabicPeriod"/>
            </a:pPr>
            <a:r>
              <a:rPr lang="en-US" sz="2400" dirty="0">
                <a:latin typeface="+mn-lt"/>
                <a:cs typeface="Calibri" panose="020F0502020204030204" pitchFamily="34" charset="0"/>
              </a:rPr>
              <a:t>If available, put on gloves. Take device out of</a:t>
            </a:r>
            <a:r>
              <a:rPr lang="en-US" sz="2400" dirty="0">
                <a:solidFill>
                  <a:schemeClr val="tx1"/>
                </a:solidFill>
                <a:latin typeface="+mn-lt"/>
                <a:cs typeface="Calibri" panose="020F0502020204030204" pitchFamily="34" charset="0"/>
              </a:rPr>
              <a:t> packaging. </a:t>
            </a:r>
            <a:r>
              <a:rPr lang="en-US" sz="2400" dirty="0">
                <a:latin typeface="+mn-lt"/>
                <a:cs typeface="Calibri" panose="020F0502020204030204" pitchFamily="34" charset="0"/>
              </a:rPr>
              <a:t>Remove the protective cap at the needle end.</a:t>
            </a:r>
          </a:p>
          <a:p>
            <a:pPr marL="566738" indent="-457200">
              <a:buFont typeface="Arial" panose="020B0604020202020204" pitchFamily="34" charset="0"/>
              <a:buAutoNum type="arabicPeriod"/>
            </a:pPr>
            <a:r>
              <a:rPr lang="en-US" sz="2400" dirty="0">
                <a:latin typeface="+mn-lt"/>
                <a:cs typeface="Calibri" panose="020F0502020204030204" pitchFamily="34" charset="0"/>
              </a:rPr>
              <a:t>Prepare injection site.</a:t>
            </a:r>
            <a:endParaRPr lang="en-US" sz="2400" dirty="0">
              <a:solidFill>
                <a:schemeClr val="tx1"/>
              </a:solidFill>
              <a:latin typeface="+mn-lt"/>
              <a:cs typeface="Calibri" panose="020F0502020204030204" pitchFamily="34" charset="0"/>
            </a:endParaRPr>
          </a:p>
          <a:p>
            <a:pPr marL="1023927" lvl="1" indent="-457200">
              <a:buFont typeface="Arial" panose="020B0604020202020204" pitchFamily="34" charset="0"/>
              <a:buAutoNum type="alphaLcPeriod"/>
            </a:pPr>
            <a:r>
              <a:rPr lang="en-US" sz="2400" dirty="0">
                <a:solidFill>
                  <a:schemeClr val="tx1"/>
                </a:solidFill>
                <a:latin typeface="+mn-lt"/>
                <a:cs typeface="Calibri" panose="020F0502020204030204" pitchFamily="34" charset="0"/>
              </a:rPr>
              <a:t>Select location with some fat</a:t>
            </a:r>
            <a:r>
              <a:rPr lang="en-US" sz="2400" dirty="0">
                <a:latin typeface="+mn-lt"/>
              </a:rPr>
              <a:t>: upper arm (back side), lower abdomen (at least 2 inches away from “belly button”), or upper leg (front or side of thigh).</a:t>
            </a:r>
          </a:p>
          <a:p>
            <a:pPr marL="1023927" lvl="1" indent="-457200">
              <a:spcBef>
                <a:spcPts val="0"/>
              </a:spcBef>
              <a:buFont typeface="+mj-lt"/>
              <a:buAutoNum type="alphaLcPeriod"/>
            </a:pPr>
            <a:r>
              <a:rPr lang="en-US" sz="2400" dirty="0">
                <a:latin typeface="+mn-lt"/>
              </a:rPr>
              <a:t>If available, use alcohol swab to clean selected site.</a:t>
            </a:r>
            <a:endParaRPr lang="en-US" sz="2400" dirty="0">
              <a:solidFill>
                <a:schemeClr val="tx1"/>
              </a:solidFill>
              <a:latin typeface="+mn-lt"/>
              <a:cs typeface="Calibri" panose="020F0502020204030204" pitchFamily="34" charset="0"/>
            </a:endParaRPr>
          </a:p>
          <a:p>
            <a:pPr marL="566738" indent="-457200">
              <a:buFont typeface="Arial" panose="020B0604020202020204" pitchFamily="34" charset="0"/>
              <a:buAutoNum type="arabicPeriod"/>
            </a:pPr>
            <a:r>
              <a:rPr lang="en-US" sz="2400" dirty="0">
                <a:solidFill>
                  <a:schemeClr val="tx1"/>
                </a:solidFill>
                <a:latin typeface="+mn-lt"/>
                <a:cs typeface="Calibri" panose="020F0502020204030204" pitchFamily="34" charset="0"/>
              </a:rPr>
              <a:t>Stabilize the site with one hand and press firmly onto bare skin. H</a:t>
            </a:r>
            <a:r>
              <a:rPr lang="en-US" sz="2400" dirty="0">
                <a:latin typeface="+mn-lt"/>
                <a:cs typeface="Calibri" panose="020F0502020204030204" pitchFamily="34" charset="0"/>
              </a:rPr>
              <a:t>old syringe in place for 5 seconds, until the fluid is fully injected.</a:t>
            </a:r>
          </a:p>
        </p:txBody>
      </p:sp>
      <p:pic>
        <p:nvPicPr>
          <p:cNvPr id="25" name="Picture 24">
            <a:extLst>
              <a:ext uri="{FF2B5EF4-FFF2-40B4-BE49-F238E27FC236}">
                <a16:creationId xmlns:a16="http://schemas.microsoft.com/office/drawing/2014/main" id="{D45591BE-FA8C-CEB8-4CA1-112E16B6B6F3}"/>
              </a:ext>
            </a:extLst>
          </p:cNvPr>
          <p:cNvPicPr>
            <a:picLocks noChangeAspect="1"/>
          </p:cNvPicPr>
          <p:nvPr/>
        </p:nvPicPr>
        <p:blipFill>
          <a:blip r:embed="rId3"/>
          <a:stretch>
            <a:fillRect/>
          </a:stretch>
        </p:blipFill>
        <p:spPr>
          <a:xfrm>
            <a:off x="9080206" y="1370052"/>
            <a:ext cx="2886136" cy="4902732"/>
          </a:xfrm>
          <a:prstGeom prst="rect">
            <a:avLst/>
          </a:prstGeom>
        </p:spPr>
      </p:pic>
    </p:spTree>
    <p:extLst>
      <p:ext uri="{BB962C8B-B14F-4D97-AF65-F5344CB8AC3E}">
        <p14:creationId xmlns:p14="http://schemas.microsoft.com/office/powerpoint/2010/main" val="32117906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077539" cy="825500"/>
          </a:xfrm>
        </p:spPr>
        <p:txBody>
          <a:bodyPr/>
          <a:lstStyle/>
          <a:p>
            <a:r>
              <a:rPr lang="en-US" dirty="0"/>
              <a:t>Glucagon Autoinjector					2 of 2</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114</a:t>
            </a:fld>
            <a:endParaRPr lang="en-US" dirty="0"/>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445203" cy="5087225"/>
          </a:xfrm>
        </p:spPr>
        <p:txBody>
          <a:bodyPr>
            <a:normAutofit/>
          </a:bodyPr>
          <a:lstStyle/>
          <a:p>
            <a:pPr marL="566738" indent="-457200" eaLnBrk="1" hangingPunct="1">
              <a:buFont typeface="+mj-lt"/>
              <a:buAutoNum type="arabicPeriod" startAt="4"/>
            </a:pPr>
            <a:r>
              <a:rPr lang="en-US" sz="2400" dirty="0">
                <a:latin typeface="+mn-lt"/>
                <a:cs typeface="Calibri" panose="020F0502020204030204" pitchFamily="34" charset="0"/>
              </a:rPr>
              <a:t>After injecting, remove device. Press the site with a gloved hand, gauze, cotton, or adhesive bandage.</a:t>
            </a:r>
          </a:p>
          <a:p>
            <a:pPr marL="566738" indent="-457200" eaLnBrk="1" hangingPunct="1">
              <a:buFont typeface="+mj-lt"/>
              <a:buAutoNum type="arabicPeriod" startAt="4"/>
            </a:pPr>
            <a:r>
              <a:rPr lang="en-US" sz="2400" dirty="0">
                <a:latin typeface="+mn-lt"/>
              </a:rPr>
              <a:t>Discard the needle safely. </a:t>
            </a:r>
          </a:p>
          <a:p>
            <a:pPr marL="1023927" lvl="1" indent="-457200">
              <a:lnSpc>
                <a:spcPct val="100000"/>
              </a:lnSpc>
              <a:buFont typeface="Arial" panose="020B0604020202020204" pitchFamily="34" charset="0"/>
              <a:buChar char="•"/>
            </a:pPr>
            <a:r>
              <a:rPr lang="en-US" sz="2400" dirty="0">
                <a:latin typeface="+mn-lt"/>
              </a:rPr>
              <a:t>Place the used syringe back into its box, case, or needle cover until it can be discarded. </a:t>
            </a:r>
          </a:p>
          <a:p>
            <a:pPr marL="1023927" lvl="1" indent="-457200">
              <a:lnSpc>
                <a:spcPct val="100000"/>
              </a:lnSpc>
              <a:buFont typeface="Arial" panose="020B0604020202020204" pitchFamily="34" charset="0"/>
              <a:buChar char="•"/>
            </a:pPr>
            <a:r>
              <a:rPr lang="en-US" sz="2400" dirty="0">
                <a:latin typeface="+mn-lt"/>
              </a:rPr>
              <a:t>If covering the needle, DO NOT hold the case or cover. The cover should rest on a surface until tip of device covered.</a:t>
            </a:r>
          </a:p>
          <a:p>
            <a:pPr marL="566738" indent="-457200" eaLnBrk="1" hangingPunct="1">
              <a:lnSpc>
                <a:spcPct val="90000"/>
              </a:lnSpc>
            </a:pPr>
            <a:r>
              <a:rPr lang="en-US" sz="2400" dirty="0">
                <a:solidFill>
                  <a:schemeClr val="tx1"/>
                </a:solidFill>
                <a:latin typeface="+mn-lt"/>
                <a:cs typeface="Calibri" panose="020F0502020204030204" pitchFamily="34" charset="0"/>
              </a:rPr>
              <a:t>Continue rescue measures, CPR as needed.</a:t>
            </a:r>
          </a:p>
        </p:txBody>
      </p:sp>
      <p:pic>
        <p:nvPicPr>
          <p:cNvPr id="4" name="Picture 3">
            <a:extLst>
              <a:ext uri="{FF2B5EF4-FFF2-40B4-BE49-F238E27FC236}">
                <a16:creationId xmlns:a16="http://schemas.microsoft.com/office/drawing/2014/main" id="{ED469DE5-EDD2-DDB1-D694-40AEDA37C632}"/>
              </a:ext>
            </a:extLst>
          </p:cNvPr>
          <p:cNvPicPr>
            <a:picLocks noChangeAspect="1"/>
          </p:cNvPicPr>
          <p:nvPr/>
        </p:nvPicPr>
        <p:blipFill>
          <a:blip r:embed="rId3">
            <a:extLst>
              <a:ext uri="{28A0092B-C50C-407E-A947-70E740481C1C}">
                <a14:useLocalDpi xmlns:a14="http://schemas.microsoft.com/office/drawing/2010/main" val="0"/>
              </a:ext>
            </a:extLst>
          </a:blip>
          <a:srcRect l="38546" t="10211" r="14962" b="13979"/>
          <a:stretch/>
        </p:blipFill>
        <p:spPr>
          <a:xfrm>
            <a:off x="9583824" y="1614622"/>
            <a:ext cx="1973173" cy="1814378"/>
          </a:xfrm>
          <a:prstGeom prst="rect">
            <a:avLst/>
          </a:prstGeom>
          <a:ln>
            <a:solidFill>
              <a:srgbClr val="000000"/>
            </a:solidFill>
          </a:ln>
        </p:spPr>
      </p:pic>
      <p:pic>
        <p:nvPicPr>
          <p:cNvPr id="6" name="Picture 5">
            <a:extLst>
              <a:ext uri="{FF2B5EF4-FFF2-40B4-BE49-F238E27FC236}">
                <a16:creationId xmlns:a16="http://schemas.microsoft.com/office/drawing/2014/main" id="{A47C45A1-757A-5066-03C7-14DB3B47008B}"/>
              </a:ext>
            </a:extLst>
          </p:cNvPr>
          <p:cNvPicPr>
            <a:picLocks noChangeAspect="1"/>
          </p:cNvPicPr>
          <p:nvPr/>
        </p:nvPicPr>
        <p:blipFill>
          <a:blip r:embed="rId4"/>
          <a:stretch>
            <a:fillRect/>
          </a:stretch>
        </p:blipFill>
        <p:spPr>
          <a:xfrm>
            <a:off x="9656010" y="3817582"/>
            <a:ext cx="1828800" cy="1855208"/>
          </a:xfrm>
          <a:prstGeom prst="rect">
            <a:avLst/>
          </a:prstGeom>
        </p:spPr>
      </p:pic>
    </p:spTree>
    <p:extLst>
      <p:ext uri="{BB962C8B-B14F-4D97-AF65-F5344CB8AC3E}">
        <p14:creationId xmlns:p14="http://schemas.microsoft.com/office/powerpoint/2010/main" val="32251431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077539" cy="825500"/>
          </a:xfrm>
        </p:spPr>
        <p:txBody>
          <a:bodyPr/>
          <a:lstStyle/>
          <a:p>
            <a:r>
              <a:rPr lang="en-US" dirty="0"/>
              <a:t>Glucagon Emergency Kit	   				1 of 4</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115</a:t>
            </a:fld>
            <a:endParaRPr lang="en-US" dirty="0"/>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518233" cy="5087225"/>
          </a:xfrm>
        </p:spPr>
        <p:txBody>
          <a:bodyPr>
            <a:normAutofit/>
          </a:bodyPr>
          <a:lstStyle/>
          <a:p>
            <a:pPr marL="566738" indent="-457200">
              <a:spcBef>
                <a:spcPts val="0"/>
              </a:spcBef>
              <a:buFont typeface="Arial" panose="020B0604020202020204" pitchFamily="34" charset="0"/>
              <a:buAutoNum type="arabicPeriod"/>
            </a:pPr>
            <a:r>
              <a:rPr lang="en-US" sz="2400" dirty="0">
                <a:latin typeface="+mn-lt"/>
                <a:cs typeface="Calibri" panose="020F0502020204030204" pitchFamily="34" charset="0"/>
              </a:rPr>
              <a:t>If available, put on gloves. Take out</a:t>
            </a:r>
            <a:r>
              <a:rPr lang="en-US" sz="2400" dirty="0">
                <a:solidFill>
                  <a:schemeClr val="tx1"/>
                </a:solidFill>
                <a:latin typeface="+mn-lt"/>
                <a:cs typeface="Calibri" panose="020F0502020204030204" pitchFamily="34" charset="0"/>
              </a:rPr>
              <a:t> the kit components.</a:t>
            </a:r>
          </a:p>
          <a:p>
            <a:pPr marL="566738" indent="-457200" eaLnBrk="1" hangingPunct="1">
              <a:spcBef>
                <a:spcPts val="0"/>
              </a:spcBef>
              <a:buAutoNum type="arabicPeriod"/>
            </a:pPr>
            <a:r>
              <a:rPr lang="en-US" sz="2400" dirty="0">
                <a:solidFill>
                  <a:schemeClr val="tx1"/>
                </a:solidFill>
                <a:latin typeface="+mn-lt"/>
                <a:cs typeface="Calibri" panose="020F0502020204030204" pitchFamily="34" charset="0"/>
              </a:rPr>
              <a:t>Prepare the glucagon for injection.</a:t>
            </a:r>
          </a:p>
          <a:p>
            <a:pPr marL="1081077" lvl="1" indent="-514350">
              <a:spcBef>
                <a:spcPts val="0"/>
              </a:spcBef>
              <a:buFont typeface="+mj-lt"/>
              <a:buAutoNum type="alphaLcPeriod"/>
            </a:pPr>
            <a:r>
              <a:rPr lang="en-US" sz="2400" dirty="0">
                <a:latin typeface="+mn-lt"/>
                <a:cs typeface="Calibri" panose="020F0502020204030204" pitchFamily="34" charset="0"/>
              </a:rPr>
              <a:t>Re</a:t>
            </a:r>
            <a:r>
              <a:rPr lang="en-US" sz="2400" dirty="0">
                <a:latin typeface="+mn-lt"/>
              </a:rPr>
              <a:t>move the vial cap (flip-off seal).</a:t>
            </a:r>
          </a:p>
          <a:p>
            <a:pPr marL="1081077" lvl="1" indent="-514350">
              <a:spcBef>
                <a:spcPts val="0"/>
              </a:spcBef>
              <a:buFont typeface="+mj-lt"/>
              <a:buAutoNum type="alphaLcPeriod"/>
            </a:pPr>
            <a:r>
              <a:rPr lang="en-US" sz="2400" dirty="0">
                <a:latin typeface="+mn-lt"/>
              </a:rPr>
              <a:t>Remove needle cover from syringe. </a:t>
            </a:r>
            <a:r>
              <a:rPr lang="en-US" sz="2400" b="1" dirty="0">
                <a:latin typeface="+mn-lt"/>
              </a:rPr>
              <a:t>Do not </a:t>
            </a:r>
            <a:r>
              <a:rPr lang="en-US" sz="2400" dirty="0">
                <a:latin typeface="+mn-lt"/>
              </a:rPr>
              <a:t>remove plastic clip from syringe, if present.</a:t>
            </a:r>
          </a:p>
          <a:p>
            <a:pPr marL="1081077" lvl="1" indent="-514350">
              <a:spcBef>
                <a:spcPts val="0"/>
              </a:spcBef>
              <a:buFont typeface="+mj-lt"/>
              <a:buAutoNum type="alphaLcPeriod"/>
            </a:pPr>
            <a:r>
              <a:rPr lang="en-US" sz="2400" dirty="0">
                <a:latin typeface="+mn-lt"/>
              </a:rPr>
              <a:t>Insert the needle into the vial. Push through the rubber stopper all the way into the vial.</a:t>
            </a:r>
          </a:p>
          <a:p>
            <a:pPr marL="1081077" lvl="1" indent="-514350">
              <a:spcBef>
                <a:spcPts val="0"/>
              </a:spcBef>
              <a:buFont typeface="+mj-lt"/>
              <a:buAutoNum type="alphaLcPeriod"/>
            </a:pPr>
            <a:r>
              <a:rPr lang="en-US" sz="2400" dirty="0">
                <a:latin typeface="+mn-lt"/>
              </a:rPr>
              <a:t>Push the plunger all the way to the syringe backstop to inject all the liquid into the vial.</a:t>
            </a:r>
            <a:endParaRPr lang="en-US" sz="2400" dirty="0">
              <a:solidFill>
                <a:schemeClr val="tx1"/>
              </a:solidFill>
              <a:latin typeface="+mn-lt"/>
              <a:cs typeface="Calibri" panose="020F0502020204030204" pitchFamily="34" charset="0"/>
            </a:endParaRPr>
          </a:p>
        </p:txBody>
      </p:sp>
      <p:pic>
        <p:nvPicPr>
          <p:cNvPr id="9" name="Picture 8">
            <a:extLst>
              <a:ext uri="{FF2B5EF4-FFF2-40B4-BE49-F238E27FC236}">
                <a16:creationId xmlns:a16="http://schemas.microsoft.com/office/drawing/2014/main" id="{C8E3137B-3DDF-E0F5-60E0-D8E78995E47B}"/>
              </a:ext>
            </a:extLst>
          </p:cNvPr>
          <p:cNvPicPr>
            <a:picLocks noChangeAspect="1"/>
          </p:cNvPicPr>
          <p:nvPr/>
        </p:nvPicPr>
        <p:blipFill>
          <a:blip r:embed="rId3"/>
          <a:stretch>
            <a:fillRect/>
          </a:stretch>
        </p:blipFill>
        <p:spPr>
          <a:xfrm>
            <a:off x="9161279" y="2718559"/>
            <a:ext cx="2551261" cy="3650669"/>
          </a:xfrm>
          <a:prstGeom prst="rect">
            <a:avLst/>
          </a:prstGeom>
        </p:spPr>
      </p:pic>
      <p:pic>
        <p:nvPicPr>
          <p:cNvPr id="12" name="Picture 11">
            <a:extLst>
              <a:ext uri="{FF2B5EF4-FFF2-40B4-BE49-F238E27FC236}">
                <a16:creationId xmlns:a16="http://schemas.microsoft.com/office/drawing/2014/main" id="{B0C6F6D9-5CC3-4191-3B76-E420618E4CDC}"/>
              </a:ext>
            </a:extLst>
          </p:cNvPr>
          <p:cNvPicPr>
            <a:picLocks noChangeAspect="1"/>
          </p:cNvPicPr>
          <p:nvPr/>
        </p:nvPicPr>
        <p:blipFill>
          <a:blip r:embed="rId4"/>
          <a:stretch>
            <a:fillRect/>
          </a:stretch>
        </p:blipFill>
        <p:spPr>
          <a:xfrm>
            <a:off x="9153236" y="1295804"/>
            <a:ext cx="2559304" cy="1278560"/>
          </a:xfrm>
          <a:prstGeom prst="rect">
            <a:avLst/>
          </a:prstGeom>
        </p:spPr>
      </p:pic>
    </p:spTree>
    <p:extLst>
      <p:ext uri="{BB962C8B-B14F-4D97-AF65-F5344CB8AC3E}">
        <p14:creationId xmlns:p14="http://schemas.microsoft.com/office/powerpoint/2010/main" val="40524288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077539" cy="825500"/>
          </a:xfrm>
        </p:spPr>
        <p:txBody>
          <a:bodyPr/>
          <a:lstStyle/>
          <a:p>
            <a:r>
              <a:rPr lang="en-US" dirty="0"/>
              <a:t>Glucagon Emergency Kit	 				  2 of 4</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116</a:t>
            </a:fld>
            <a:endParaRPr lang="en-US" dirty="0"/>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765475" cy="5087225"/>
          </a:xfrm>
        </p:spPr>
        <p:txBody>
          <a:bodyPr>
            <a:noAutofit/>
          </a:bodyPr>
          <a:lstStyle/>
          <a:p>
            <a:pPr marL="566727" lvl="1">
              <a:spcBef>
                <a:spcPts val="0"/>
              </a:spcBef>
            </a:pPr>
            <a:r>
              <a:rPr lang="en-US" sz="2400" dirty="0">
                <a:latin typeface="+mn-lt"/>
              </a:rPr>
              <a:t>f. 	Leave the needle in the vial and gently shake until the 	powder dissolves.</a:t>
            </a:r>
          </a:p>
          <a:p>
            <a:pPr marL="566727" lvl="1">
              <a:spcBef>
                <a:spcPts val="0"/>
              </a:spcBef>
            </a:pPr>
            <a:r>
              <a:rPr lang="en-US" sz="2400" dirty="0">
                <a:latin typeface="+mn-lt"/>
              </a:rPr>
              <a:t>h. 	Pull back on the plunger to draw up the right amount of 	medication. </a:t>
            </a:r>
            <a:r>
              <a:rPr lang="en-US" sz="2400" b="1" dirty="0">
                <a:latin typeface="+mn-lt"/>
              </a:rPr>
              <a:t>Check individual instructions. </a:t>
            </a:r>
          </a:p>
          <a:p>
            <a:pPr marL="566727" lvl="1">
              <a:spcBef>
                <a:spcPts val="0"/>
              </a:spcBef>
            </a:pPr>
            <a:r>
              <a:rPr lang="en-US" sz="2400" dirty="0">
                <a:latin typeface="+mn-lt"/>
              </a:rPr>
              <a:t>	Example: 	0.5 mg (half dose) if less than 60lbs</a:t>
            </a:r>
          </a:p>
          <a:p>
            <a:pPr marL="566727" lvl="1">
              <a:spcBef>
                <a:spcPts val="0"/>
              </a:spcBef>
            </a:pPr>
            <a:r>
              <a:rPr lang="en-US" sz="2400" dirty="0">
                <a:latin typeface="+mn-lt"/>
              </a:rPr>
              <a:t>			1 mg (full dose) if greater than 60lbs</a:t>
            </a:r>
          </a:p>
          <a:p>
            <a:pPr marL="109538">
              <a:spcBef>
                <a:spcPts val="0"/>
              </a:spcBef>
            </a:pPr>
            <a:r>
              <a:rPr lang="en-US" sz="2400" dirty="0">
                <a:latin typeface="+mn-lt"/>
              </a:rPr>
              <a:t>3. Prepare the injection site. </a:t>
            </a:r>
          </a:p>
          <a:p>
            <a:pPr marL="1023927" lvl="1" indent="-457200">
              <a:spcBef>
                <a:spcPts val="0"/>
              </a:spcBef>
              <a:buFont typeface="+mj-lt"/>
              <a:buAutoNum type="alphaLcPeriod"/>
            </a:pPr>
            <a:r>
              <a:rPr lang="en-US" sz="2400" dirty="0">
                <a:latin typeface="+mn-lt"/>
              </a:rPr>
              <a:t>Select a location with muscle: upper arm near the shoulder, or upper leg at the front or side of the thigh.	</a:t>
            </a:r>
          </a:p>
          <a:p>
            <a:pPr marL="1023927" lvl="1" indent="-457200">
              <a:spcBef>
                <a:spcPts val="0"/>
              </a:spcBef>
              <a:buFont typeface="+mj-lt"/>
              <a:buAutoNum type="alphaLcPeriod"/>
            </a:pPr>
            <a:r>
              <a:rPr lang="en-US" sz="2400" dirty="0">
                <a:latin typeface="+mn-lt"/>
              </a:rPr>
              <a:t>If available, use an alcohol swab to clean selected site.</a:t>
            </a:r>
          </a:p>
          <a:p>
            <a:pPr marL="1081077" lvl="1" indent="-514350">
              <a:spcBef>
                <a:spcPts val="0"/>
              </a:spcBef>
              <a:buFont typeface="+mj-lt"/>
              <a:buAutoNum type="alphaLcPeriod"/>
            </a:pPr>
            <a:endParaRPr lang="en-US" sz="2400" dirty="0">
              <a:solidFill>
                <a:schemeClr val="tx1"/>
              </a:solidFill>
              <a:latin typeface="+mn-lt"/>
              <a:cs typeface="Calibri" panose="020F0502020204030204" pitchFamily="34" charset="0"/>
            </a:endParaRPr>
          </a:p>
          <a:p>
            <a:pPr marL="109538" indent="0" eaLnBrk="1" hangingPunct="1">
              <a:spcBef>
                <a:spcPts val="0"/>
              </a:spcBef>
              <a:buNone/>
            </a:pPr>
            <a:endParaRPr lang="en-US" sz="2400" dirty="0">
              <a:solidFill>
                <a:schemeClr val="tx1"/>
              </a:solidFill>
              <a:latin typeface="+mn-lt"/>
              <a:cs typeface="Calibri" panose="020F0502020204030204" pitchFamily="34" charset="0"/>
            </a:endParaRPr>
          </a:p>
        </p:txBody>
      </p:sp>
      <p:pic>
        <p:nvPicPr>
          <p:cNvPr id="23" name="Picture 22">
            <a:extLst>
              <a:ext uri="{FF2B5EF4-FFF2-40B4-BE49-F238E27FC236}">
                <a16:creationId xmlns:a16="http://schemas.microsoft.com/office/drawing/2014/main" id="{9FE6189E-FC7D-0B4A-6730-C9F664E7F4D3}"/>
              </a:ext>
            </a:extLst>
          </p:cNvPr>
          <p:cNvPicPr>
            <a:picLocks noChangeAspect="1"/>
          </p:cNvPicPr>
          <p:nvPr/>
        </p:nvPicPr>
        <p:blipFill>
          <a:blip r:embed="rId3"/>
          <a:srcRect t="1786"/>
          <a:stretch/>
        </p:blipFill>
        <p:spPr>
          <a:xfrm>
            <a:off x="9728197" y="1278999"/>
            <a:ext cx="1828800" cy="3348973"/>
          </a:xfrm>
          <a:prstGeom prst="rect">
            <a:avLst/>
          </a:prstGeom>
        </p:spPr>
      </p:pic>
      <p:pic>
        <p:nvPicPr>
          <p:cNvPr id="28" name="Picture 27">
            <a:extLst>
              <a:ext uri="{FF2B5EF4-FFF2-40B4-BE49-F238E27FC236}">
                <a16:creationId xmlns:a16="http://schemas.microsoft.com/office/drawing/2014/main" id="{529452B9-E7D4-F6F4-5E4B-A64074998214}"/>
              </a:ext>
            </a:extLst>
          </p:cNvPr>
          <p:cNvPicPr>
            <a:picLocks noChangeAspect="1"/>
          </p:cNvPicPr>
          <p:nvPr/>
        </p:nvPicPr>
        <p:blipFill>
          <a:blip r:embed="rId4"/>
          <a:stretch>
            <a:fillRect/>
          </a:stretch>
        </p:blipFill>
        <p:spPr>
          <a:xfrm rot="16200000">
            <a:off x="9987228" y="4223474"/>
            <a:ext cx="1478261" cy="2651760"/>
          </a:xfrm>
          <a:prstGeom prst="rect">
            <a:avLst/>
          </a:prstGeom>
        </p:spPr>
      </p:pic>
    </p:spTree>
    <p:extLst>
      <p:ext uri="{BB962C8B-B14F-4D97-AF65-F5344CB8AC3E}">
        <p14:creationId xmlns:p14="http://schemas.microsoft.com/office/powerpoint/2010/main" val="39525487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077539" cy="825500"/>
          </a:xfrm>
        </p:spPr>
        <p:txBody>
          <a:bodyPr/>
          <a:lstStyle/>
          <a:p>
            <a:r>
              <a:rPr lang="en-US" dirty="0"/>
              <a:t>Glucagon Emergency Kit	   				3 of 4</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117</a:t>
            </a:fld>
            <a:endParaRPr lang="en-US" dirty="0"/>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518233" cy="5087225"/>
          </a:xfrm>
        </p:spPr>
        <p:txBody>
          <a:bodyPr>
            <a:noAutofit/>
          </a:bodyPr>
          <a:lstStyle/>
          <a:p>
            <a:pPr marL="109538">
              <a:lnSpc>
                <a:spcPct val="140000"/>
              </a:lnSpc>
              <a:spcBef>
                <a:spcPts val="0"/>
              </a:spcBef>
            </a:pPr>
            <a:r>
              <a:rPr lang="en-US" sz="2400" dirty="0">
                <a:latin typeface="+mn-lt"/>
              </a:rPr>
              <a:t>4. Inject the glucagon. </a:t>
            </a:r>
          </a:p>
          <a:p>
            <a:pPr marL="1081077" lvl="1" indent="-514350">
              <a:lnSpc>
                <a:spcPct val="140000"/>
              </a:lnSpc>
              <a:spcBef>
                <a:spcPts val="0"/>
              </a:spcBef>
              <a:buFont typeface="+mj-lt"/>
              <a:buAutoNum type="alphaLcPeriod"/>
            </a:pPr>
            <a:r>
              <a:rPr lang="en-US" sz="2400" dirty="0">
                <a:latin typeface="+mn-lt"/>
                <a:cs typeface="Calibri" panose="020F0502020204030204" pitchFamily="34" charset="0"/>
              </a:rPr>
              <a:t>Stabilize the person’s arm or leg near the selected site.</a:t>
            </a:r>
          </a:p>
          <a:p>
            <a:pPr marL="1081077" lvl="1" indent="-514350">
              <a:lnSpc>
                <a:spcPct val="140000"/>
              </a:lnSpc>
              <a:spcBef>
                <a:spcPts val="0"/>
              </a:spcBef>
              <a:buFont typeface="+mj-lt"/>
              <a:buAutoNum type="alphaLcPeriod"/>
            </a:pPr>
            <a:r>
              <a:rPr lang="en-US" sz="2400" dirty="0">
                <a:latin typeface="+mn-lt"/>
                <a:cs typeface="Calibri" panose="020F0502020204030204" pitchFamily="34" charset="0"/>
              </a:rPr>
              <a:t>Insert the needle into the skin/muscle at a 90⁰ angle.</a:t>
            </a:r>
          </a:p>
          <a:p>
            <a:pPr marL="1081077" lvl="1" indent="-514350">
              <a:lnSpc>
                <a:spcPct val="140000"/>
              </a:lnSpc>
              <a:spcBef>
                <a:spcPts val="0"/>
              </a:spcBef>
              <a:buFont typeface="+mj-lt"/>
              <a:buAutoNum type="alphaLcPeriod"/>
            </a:pPr>
            <a:r>
              <a:rPr lang="en-US" sz="2400" dirty="0">
                <a:latin typeface="+mn-lt"/>
              </a:rPr>
              <a:t>Press plunger down firmly to administer all the medication.</a:t>
            </a:r>
          </a:p>
          <a:p>
            <a:pPr marL="1081077" lvl="1" indent="-514350">
              <a:lnSpc>
                <a:spcPct val="140000"/>
              </a:lnSpc>
              <a:spcBef>
                <a:spcPts val="0"/>
              </a:spcBef>
              <a:buFont typeface="+mj-lt"/>
              <a:buAutoNum type="alphaLcPeriod"/>
            </a:pPr>
            <a:r>
              <a:rPr lang="en-US" sz="2400" dirty="0">
                <a:latin typeface="+mn-lt"/>
              </a:rPr>
              <a:t>Carefully withdraw the needle at the same angle.</a:t>
            </a:r>
          </a:p>
          <a:p>
            <a:pPr marL="1081077" lvl="1" indent="-514350">
              <a:lnSpc>
                <a:spcPct val="140000"/>
              </a:lnSpc>
              <a:spcBef>
                <a:spcPts val="0"/>
              </a:spcBef>
              <a:buFont typeface="+mj-lt"/>
              <a:buAutoNum type="alphaLcPeriod"/>
            </a:pPr>
            <a:r>
              <a:rPr lang="en-US" sz="2400" dirty="0">
                <a:latin typeface="+mn-lt"/>
              </a:rPr>
              <a:t>Press firmly against the site with a gloved hand, gauze, cotton ball, or adhesive bandage.</a:t>
            </a:r>
          </a:p>
        </p:txBody>
      </p:sp>
      <p:pic>
        <p:nvPicPr>
          <p:cNvPr id="32" name="Picture 31">
            <a:extLst>
              <a:ext uri="{FF2B5EF4-FFF2-40B4-BE49-F238E27FC236}">
                <a16:creationId xmlns:a16="http://schemas.microsoft.com/office/drawing/2014/main" id="{1EC38BE1-6CB7-828E-FCBF-3F684E188F39}"/>
              </a:ext>
            </a:extLst>
          </p:cNvPr>
          <p:cNvPicPr>
            <a:picLocks noChangeAspect="1"/>
          </p:cNvPicPr>
          <p:nvPr/>
        </p:nvPicPr>
        <p:blipFill>
          <a:blip r:embed="rId3"/>
          <a:stretch>
            <a:fillRect/>
          </a:stretch>
        </p:blipFill>
        <p:spPr>
          <a:xfrm>
            <a:off x="9479115" y="1696866"/>
            <a:ext cx="2194560" cy="1123479"/>
          </a:xfrm>
          <a:prstGeom prst="rect">
            <a:avLst/>
          </a:prstGeom>
        </p:spPr>
      </p:pic>
      <p:pic>
        <p:nvPicPr>
          <p:cNvPr id="4" name="Picture 3">
            <a:extLst>
              <a:ext uri="{FF2B5EF4-FFF2-40B4-BE49-F238E27FC236}">
                <a16:creationId xmlns:a16="http://schemas.microsoft.com/office/drawing/2014/main" id="{3E9F6E34-FB09-128A-5F16-CD2EA38D5E78}"/>
              </a:ext>
            </a:extLst>
          </p:cNvPr>
          <p:cNvPicPr>
            <a:picLocks noChangeAspect="1"/>
          </p:cNvPicPr>
          <p:nvPr/>
        </p:nvPicPr>
        <p:blipFill>
          <a:blip r:embed="rId4">
            <a:extLst>
              <a:ext uri="{28A0092B-C50C-407E-A947-70E740481C1C}">
                <a14:useLocalDpi xmlns:a14="http://schemas.microsoft.com/office/drawing/2010/main" val="0"/>
              </a:ext>
            </a:extLst>
          </a:blip>
          <a:srcRect l="38546" t="10211" r="14962" b="13979"/>
          <a:stretch/>
        </p:blipFill>
        <p:spPr>
          <a:xfrm>
            <a:off x="9589809" y="4037656"/>
            <a:ext cx="1973173" cy="1814378"/>
          </a:xfrm>
          <a:prstGeom prst="rect">
            <a:avLst/>
          </a:prstGeom>
          <a:ln>
            <a:solidFill>
              <a:srgbClr val="000000"/>
            </a:solidFill>
          </a:ln>
        </p:spPr>
      </p:pic>
    </p:spTree>
    <p:extLst>
      <p:ext uri="{BB962C8B-B14F-4D97-AF65-F5344CB8AC3E}">
        <p14:creationId xmlns:p14="http://schemas.microsoft.com/office/powerpoint/2010/main" val="25357611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077539" cy="825500"/>
          </a:xfrm>
        </p:spPr>
        <p:txBody>
          <a:bodyPr/>
          <a:lstStyle/>
          <a:p>
            <a:r>
              <a:rPr lang="en-US" dirty="0"/>
              <a:t>Glucagon Emergency Kit	   				4 of 4</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118</a:t>
            </a:fld>
            <a:endParaRPr lang="en-US" dirty="0"/>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518233" cy="5087225"/>
          </a:xfrm>
        </p:spPr>
        <p:txBody>
          <a:bodyPr>
            <a:noAutofit/>
          </a:bodyPr>
          <a:lstStyle/>
          <a:p>
            <a:pPr marL="566738" indent="-457200" eaLnBrk="1" hangingPunct="1">
              <a:spcBef>
                <a:spcPts val="0"/>
              </a:spcBef>
              <a:buFont typeface="+mj-lt"/>
              <a:buAutoNum type="arabicPeriod" startAt="5"/>
            </a:pPr>
            <a:r>
              <a:rPr lang="en-US" sz="2400" dirty="0">
                <a:latin typeface="+mn-lt"/>
              </a:rPr>
              <a:t>Discard the needle safely. </a:t>
            </a:r>
          </a:p>
          <a:p>
            <a:pPr marL="1023927" lvl="1" indent="-457200">
              <a:spcBef>
                <a:spcPts val="0"/>
              </a:spcBef>
              <a:buFont typeface="Arial" panose="020B0604020202020204" pitchFamily="34" charset="0"/>
              <a:buChar char="•"/>
            </a:pPr>
            <a:r>
              <a:rPr lang="en-US" sz="2400" dirty="0">
                <a:latin typeface="+mn-lt"/>
              </a:rPr>
              <a:t>Place the used syringe back into its box, case, or needle cover until it can be discarded. </a:t>
            </a:r>
          </a:p>
          <a:p>
            <a:pPr marL="1023927" lvl="1" indent="-457200">
              <a:spcBef>
                <a:spcPts val="0"/>
              </a:spcBef>
              <a:buFont typeface="Arial" panose="020B0604020202020204" pitchFamily="34" charset="0"/>
              <a:buChar char="•"/>
            </a:pPr>
            <a:r>
              <a:rPr lang="en-US" sz="2400" dirty="0">
                <a:latin typeface="+mn-lt"/>
              </a:rPr>
              <a:t>If covering the needle, DO NOT hold the case or cover; cover should rest on a surface until tip of device covered.</a:t>
            </a:r>
          </a:p>
          <a:p>
            <a:pPr marL="1023927" lvl="1" indent="-457200">
              <a:spcBef>
                <a:spcPts val="0"/>
              </a:spcBef>
              <a:buFont typeface="Arial" panose="020B0604020202020204" pitchFamily="34" charset="0"/>
              <a:buChar char="•"/>
            </a:pPr>
            <a:endParaRPr lang="en-US" sz="2400" dirty="0">
              <a:latin typeface="+mn-lt"/>
            </a:endParaRPr>
          </a:p>
          <a:p>
            <a:pPr marL="566738" indent="-457200" eaLnBrk="1" hangingPunct="1">
              <a:spcBef>
                <a:spcPts val="0"/>
              </a:spcBef>
            </a:pPr>
            <a:r>
              <a:rPr lang="en-US" sz="2400" dirty="0">
                <a:solidFill>
                  <a:schemeClr val="tx1"/>
                </a:solidFill>
                <a:latin typeface="+mn-lt"/>
                <a:cs typeface="Calibri" panose="020F0502020204030204" pitchFamily="34" charset="0"/>
              </a:rPr>
              <a:t>Continue to</a:t>
            </a:r>
            <a:r>
              <a:rPr lang="en-US" sz="2400" dirty="0">
                <a:latin typeface="+mn-lt"/>
                <a:cs typeface="Calibri" panose="020F0502020204030204" pitchFamily="34" charset="0"/>
              </a:rPr>
              <a:t> rescue measures, CPR </a:t>
            </a:r>
            <a:r>
              <a:rPr lang="en-US" sz="2400" dirty="0">
                <a:solidFill>
                  <a:schemeClr val="tx1"/>
                </a:solidFill>
                <a:latin typeface="+mn-lt"/>
                <a:cs typeface="Calibri" panose="020F0502020204030204" pitchFamily="34" charset="0"/>
              </a:rPr>
              <a:t>as needed.</a:t>
            </a:r>
          </a:p>
        </p:txBody>
      </p:sp>
      <p:pic>
        <p:nvPicPr>
          <p:cNvPr id="4" name="Picture 3">
            <a:extLst>
              <a:ext uri="{FF2B5EF4-FFF2-40B4-BE49-F238E27FC236}">
                <a16:creationId xmlns:a16="http://schemas.microsoft.com/office/drawing/2014/main" id="{68BFC181-B488-4803-085C-79496046268B}"/>
              </a:ext>
            </a:extLst>
          </p:cNvPr>
          <p:cNvPicPr>
            <a:picLocks noChangeAspect="1"/>
          </p:cNvPicPr>
          <p:nvPr/>
        </p:nvPicPr>
        <p:blipFill>
          <a:blip r:embed="rId3"/>
          <a:stretch>
            <a:fillRect/>
          </a:stretch>
        </p:blipFill>
        <p:spPr>
          <a:xfrm>
            <a:off x="9589809" y="1676548"/>
            <a:ext cx="1828800" cy="1855208"/>
          </a:xfrm>
          <a:prstGeom prst="rect">
            <a:avLst/>
          </a:prstGeom>
        </p:spPr>
      </p:pic>
    </p:spTree>
    <p:extLst>
      <p:ext uri="{BB962C8B-B14F-4D97-AF65-F5344CB8AC3E}">
        <p14:creationId xmlns:p14="http://schemas.microsoft.com/office/powerpoint/2010/main" val="2844248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60" name="Google Shape;260;p39"/>
          <p:cNvPicPr preferRelativeResize="0">
            <a:picLocks noChangeAspect="1"/>
          </p:cNvPicPr>
          <p:nvPr/>
        </p:nvPicPr>
        <p:blipFill rotWithShape="1">
          <a:blip r:embed="rId3">
            <a:alphaModFix/>
          </a:blip>
          <a:srcRect l="6060" t="12543" r="2523" b="16144"/>
          <a:stretch/>
        </p:blipFill>
        <p:spPr>
          <a:xfrm>
            <a:off x="4890251" y="5050601"/>
            <a:ext cx="2438400" cy="876300"/>
          </a:xfrm>
          <a:prstGeom prst="rect">
            <a:avLst/>
          </a:prstGeom>
          <a:noFill/>
          <a:ln>
            <a:noFill/>
          </a:ln>
        </p:spPr>
      </p:pic>
      <p:sp>
        <p:nvSpPr>
          <p:cNvPr id="3" name="Title 2">
            <a:extLst>
              <a:ext uri="{FF2B5EF4-FFF2-40B4-BE49-F238E27FC236}">
                <a16:creationId xmlns:a16="http://schemas.microsoft.com/office/drawing/2014/main" id="{DA4036A1-91A0-726B-57F0-3E39CF0367E7}"/>
              </a:ext>
            </a:extLst>
          </p:cNvPr>
          <p:cNvSpPr>
            <a:spLocks noGrp="1"/>
          </p:cNvSpPr>
          <p:nvPr>
            <p:ph type="ctrTitle"/>
          </p:nvPr>
        </p:nvSpPr>
        <p:spPr/>
        <p:txBody>
          <a:bodyPr/>
          <a:lstStyle/>
          <a:p>
            <a:r>
              <a:rPr lang="en-US" sz="5400" b="0" dirty="0">
                <a:solidFill>
                  <a:srgbClr val="064276"/>
                </a:solidFill>
              </a:rPr>
              <a:t>Medication Administration Knowledge Verification</a:t>
            </a:r>
          </a:p>
        </p:txBody>
      </p:sp>
    </p:spTree>
    <p:extLst>
      <p:ext uri="{BB962C8B-B14F-4D97-AF65-F5344CB8AC3E}">
        <p14:creationId xmlns:p14="http://schemas.microsoft.com/office/powerpoint/2010/main" val="3135203284"/>
      </p:ext>
    </p:extLst>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028CBD5-00B6-CC5C-846A-398C588E6CA5}"/>
              </a:ext>
              <a:ext uri="{C183D7F6-B498-43B3-948B-1728B52AA6E4}">
                <adec:decorative xmlns:adec="http://schemas.microsoft.com/office/drawing/2017/decorative" val="1"/>
              </a:ext>
            </a:extLst>
          </p:cNvPr>
          <p:cNvSpPr/>
          <p:nvPr/>
        </p:nvSpPr>
        <p:spPr>
          <a:xfrm>
            <a:off x="9671983" y="3149026"/>
            <a:ext cx="1097617" cy="432606"/>
          </a:xfrm>
          <a:prstGeom prst="rect">
            <a:avLst/>
          </a:prstGeom>
          <a:solidFill>
            <a:srgbClr val="E8DDCA"/>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3" name="Rectangle 12">
            <a:extLst>
              <a:ext uri="{FF2B5EF4-FFF2-40B4-BE49-F238E27FC236}">
                <a16:creationId xmlns:a16="http://schemas.microsoft.com/office/drawing/2014/main" id="{FE0034F4-FFA9-90BC-8154-2B1BBFC39EDF}"/>
              </a:ext>
              <a:ext uri="{C183D7F6-B498-43B3-948B-1728B52AA6E4}">
                <adec:decorative xmlns:adec="http://schemas.microsoft.com/office/drawing/2017/decorative" val="1"/>
              </a:ext>
            </a:extLst>
          </p:cNvPr>
          <p:cNvSpPr/>
          <p:nvPr/>
        </p:nvSpPr>
        <p:spPr>
          <a:xfrm>
            <a:off x="9671983" y="4417879"/>
            <a:ext cx="1097617" cy="432606"/>
          </a:xfrm>
          <a:prstGeom prst="rect">
            <a:avLst/>
          </a:prstGeom>
          <a:solidFill>
            <a:srgbClr val="E8DDCA"/>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1" name="Rectangle 10">
            <a:extLst>
              <a:ext uri="{FF2B5EF4-FFF2-40B4-BE49-F238E27FC236}">
                <a16:creationId xmlns:a16="http://schemas.microsoft.com/office/drawing/2014/main" id="{75BD9CEF-B527-D53D-52C4-44AA2DB9C9D8}"/>
              </a:ext>
              <a:ext uri="{C183D7F6-B498-43B3-948B-1728B52AA6E4}">
                <adec:decorative xmlns:adec="http://schemas.microsoft.com/office/drawing/2017/decorative" val="1"/>
              </a:ext>
            </a:extLst>
          </p:cNvPr>
          <p:cNvSpPr/>
          <p:nvPr/>
        </p:nvSpPr>
        <p:spPr>
          <a:xfrm>
            <a:off x="9671983" y="2270588"/>
            <a:ext cx="1097617" cy="432606"/>
          </a:xfrm>
          <a:prstGeom prst="rect">
            <a:avLst/>
          </a:prstGeom>
          <a:solidFill>
            <a:srgbClr val="D6E7CB"/>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10933698" cy="4614000"/>
          </a:xfrm>
        </p:spPr>
        <p:txBody>
          <a:bodyPr>
            <a:noAutofit/>
          </a:bodyPr>
          <a:lstStyle/>
          <a:p>
            <a:pPr marL="0" indent="0">
              <a:lnSpc>
                <a:spcPct val="100000"/>
              </a:lnSpc>
              <a:spcBef>
                <a:spcPts val="0"/>
              </a:spcBef>
              <a:spcAft>
                <a:spcPts val="600"/>
              </a:spcAft>
              <a:buFontTx/>
              <a:buNone/>
            </a:pPr>
            <a:r>
              <a:rPr lang="en-US" sz="2400" i="1" kern="0" dirty="0">
                <a:solidFill>
                  <a:schemeClr val="tx1"/>
                </a:solidFill>
                <a:latin typeface="+mn-lt"/>
                <a:cs typeface="Calibri" panose="020F0502020204030204" pitchFamily="34" charset="0"/>
              </a:rPr>
              <a:t>Once you complete this training, Oregon law permits you to…</a:t>
            </a:r>
          </a:p>
          <a:p>
            <a:pPr marL="0" indent="0">
              <a:lnSpc>
                <a:spcPct val="100000"/>
              </a:lnSpc>
              <a:spcBef>
                <a:spcPts val="0"/>
              </a:spcBef>
              <a:spcAft>
                <a:spcPts val="600"/>
              </a:spcAft>
              <a:buFontTx/>
              <a:buNone/>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for </a:t>
            </a:r>
            <a:r>
              <a:rPr lang="en-US" sz="2400" b="1" kern="0" dirty="0">
                <a:solidFill>
                  <a:schemeClr val="tx1"/>
                </a:solidFill>
                <a:latin typeface="+mn-lt"/>
                <a:cs typeface="Calibri" panose="020F0502020204030204" pitchFamily="34" charset="0"/>
              </a:rPr>
              <a:t>suspected severe allergic response  	</a:t>
            </a:r>
            <a:r>
              <a:rPr lang="en-US" sz="2400" b="1" kern="0" dirty="0">
                <a:solidFill>
                  <a:schemeClr val="tx1"/>
                </a:solidFill>
                <a:latin typeface="+mn-lt"/>
                <a:cs typeface="Calibri" panose="020F0502020204030204" pitchFamily="34" charset="0"/>
                <a:sym typeface="Wingdings" panose="05000000000000000000" pitchFamily="2" charset="2"/>
              </a:rPr>
              <a:t>True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to someone having an </a:t>
            </a:r>
            <a:r>
              <a:rPr lang="en-US" sz="2400" b="1" kern="0" dirty="0">
                <a:solidFill>
                  <a:schemeClr val="tx1"/>
                </a:solidFill>
                <a:latin typeface="+mn-lt"/>
                <a:cs typeface="Calibri" panose="020F0502020204030204" pitchFamily="34" charset="0"/>
              </a:rPr>
              <a:t>asthma attack 		</a:t>
            </a:r>
            <a:r>
              <a:rPr lang="en-US" sz="2400" b="1" kern="0" dirty="0">
                <a:solidFill>
                  <a:schemeClr val="tx1"/>
                </a:solidFill>
                <a:latin typeface="+mn-lt"/>
                <a:cs typeface="Calibri" panose="020F0502020204030204" pitchFamily="34" charset="0"/>
                <a:sym typeface="Wingdings" panose="05000000000000000000" pitchFamily="2" charset="2"/>
              </a:rPr>
              <a:t>False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buFont typeface="+mj-lt"/>
              <a:buAutoNum type="arabicPeriod"/>
            </a:pPr>
            <a:r>
              <a:rPr lang="en-US" sz="2400" kern="0" dirty="0">
                <a:solidFill>
                  <a:schemeClr val="tx1"/>
                </a:solidFill>
                <a:latin typeface="+mn-lt"/>
                <a:cs typeface="Calibri" panose="020F0502020204030204" pitchFamily="34" charset="0"/>
              </a:rPr>
              <a:t>only give epinephrine if a person has a </a:t>
            </a:r>
            <a:r>
              <a:rPr lang="en-US" sz="2400" b="1" kern="0" dirty="0">
                <a:solidFill>
                  <a:schemeClr val="tx1"/>
                </a:solidFill>
                <a:latin typeface="+mn-lt"/>
                <a:cs typeface="Calibri" panose="020F0502020204030204" pitchFamily="34" charset="0"/>
              </a:rPr>
              <a:t>known exposure </a:t>
            </a:r>
          </a:p>
          <a:p>
            <a:pPr>
              <a:lnSpc>
                <a:spcPct val="100000"/>
              </a:lnSpc>
              <a:spcBef>
                <a:spcPts val="0"/>
              </a:spcBef>
            </a:pPr>
            <a:r>
              <a:rPr lang="en-US" sz="2400" b="1" kern="0" dirty="0">
                <a:latin typeface="+mn-lt"/>
                <a:cs typeface="Calibri" panose="020F0502020204030204" pitchFamily="34" charset="0"/>
              </a:rPr>
              <a:t>      </a:t>
            </a:r>
            <a:r>
              <a:rPr lang="en-US" sz="2400" kern="0" dirty="0">
                <a:solidFill>
                  <a:schemeClr val="tx1"/>
                </a:solidFill>
                <a:latin typeface="+mn-lt"/>
                <a:cs typeface="Calibri" panose="020F0502020204030204" pitchFamily="34" charset="0"/>
              </a:rPr>
              <a:t>to an allergen, such as bee sting or food allergy 			</a:t>
            </a:r>
            <a:r>
              <a:rPr lang="en-US" sz="2400" b="1" kern="0" dirty="0">
                <a:solidFill>
                  <a:schemeClr val="tx1"/>
                </a:solidFill>
                <a:latin typeface="+mn-lt"/>
                <a:cs typeface="Calibri" panose="020F0502020204030204" pitchFamily="34" charset="0"/>
                <a:sym typeface="Wingdings" panose="05000000000000000000" pitchFamily="2" charset="2"/>
              </a:rPr>
              <a:t>False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kern="0" dirty="0">
              <a:solidFill>
                <a:schemeClr val="tx1"/>
              </a:solidFill>
              <a:latin typeface="+mn-lt"/>
              <a:cs typeface="Calibri" panose="020F0502020204030204" pitchFamily="34" charset="0"/>
            </a:endParaRPr>
          </a:p>
          <a:p>
            <a:pPr eaLnBrk="1" hangingPunct="1">
              <a:lnSpc>
                <a:spcPct val="100000"/>
              </a:lnSpc>
              <a:spcBef>
                <a:spcPts val="0"/>
              </a:spcBef>
              <a:spcAft>
                <a:spcPts val="600"/>
              </a:spcAft>
              <a:defRPr/>
            </a:pPr>
            <a:endParaRPr lang="en-US" sz="2400" dirty="0">
              <a:latin typeface="+mn-lt"/>
              <a:cs typeface="Calibri" panose="020F0502020204030204" pitchFamily="34" charset="0"/>
            </a:endParaRPr>
          </a:p>
        </p:txBody>
      </p:sp>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State Laws: True or False?</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12</a:t>
            </a:fld>
            <a:endParaRPr lang="en-US" dirty="0"/>
          </a:p>
        </p:txBody>
      </p:sp>
    </p:spTree>
    <p:extLst>
      <p:ext uri="{BB962C8B-B14F-4D97-AF65-F5344CB8AC3E}">
        <p14:creationId xmlns:p14="http://schemas.microsoft.com/office/powerpoint/2010/main" val="2923536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D6D0-EF32-D100-82C8-FCD016D68125}"/>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6BA435FE-5336-E4DD-2117-E12718B76897}"/>
              </a:ext>
            </a:extLst>
          </p:cNvPr>
          <p:cNvSpPr>
            <a:spLocks noGrp="1"/>
          </p:cNvSpPr>
          <p:nvPr>
            <p:ph type="sldNum" sz="quarter" idx="12"/>
          </p:nvPr>
        </p:nvSpPr>
        <p:spPr/>
        <p:txBody>
          <a:bodyPr/>
          <a:lstStyle/>
          <a:p>
            <a:fld id="{58339581-759F-43B7-B47D-47F906F0E294}" type="slidenum">
              <a:rPr lang="en-US" smtClean="0"/>
              <a:pPr/>
              <a:t>120</a:t>
            </a:fld>
            <a:endParaRPr lang="en-US" dirty="0"/>
          </a:p>
        </p:txBody>
      </p:sp>
      <p:sp>
        <p:nvSpPr>
          <p:cNvPr id="5" name="Text Placeholder 4">
            <a:extLst>
              <a:ext uri="{FF2B5EF4-FFF2-40B4-BE49-F238E27FC236}">
                <a16:creationId xmlns:a16="http://schemas.microsoft.com/office/drawing/2014/main" id="{B4852200-B1F9-E8A2-4965-B45C39C47AEB}"/>
              </a:ext>
            </a:extLst>
          </p:cNvPr>
          <p:cNvSpPr>
            <a:spLocks noGrp="1"/>
          </p:cNvSpPr>
          <p:nvPr>
            <p:ph type="body" sz="quarter" idx="13"/>
          </p:nvPr>
        </p:nvSpPr>
        <p:spPr>
          <a:xfrm>
            <a:off x="635000" y="1510395"/>
            <a:ext cx="10922000" cy="1559379"/>
          </a:xfrm>
        </p:spPr>
        <p:txBody>
          <a:bodyPr>
            <a:normAutofit/>
          </a:bodyPr>
          <a:lstStyle/>
          <a:p>
            <a:r>
              <a:rPr lang="en-US" dirty="0"/>
              <a:t>You can get this document in other languages, large print, braille or a format you prefer free of charge. Contact Jason Free at jason.free@oha.oregon.gov. </a:t>
            </a:r>
          </a:p>
        </p:txBody>
      </p:sp>
      <p:sp>
        <p:nvSpPr>
          <p:cNvPr id="6" name="TextBox 5">
            <a:extLst>
              <a:ext uri="{FF2B5EF4-FFF2-40B4-BE49-F238E27FC236}">
                <a16:creationId xmlns:a16="http://schemas.microsoft.com/office/drawing/2014/main" id="{82BD7798-A986-0EEA-0D54-CFA28D5F2EF5}"/>
              </a:ext>
            </a:extLst>
          </p:cNvPr>
          <p:cNvSpPr txBox="1"/>
          <p:nvPr/>
        </p:nvSpPr>
        <p:spPr>
          <a:xfrm>
            <a:off x="504371" y="3603289"/>
            <a:ext cx="8378371" cy="2934329"/>
          </a:xfrm>
          <a:prstGeom prst="rect">
            <a:avLst/>
          </a:prstGeom>
          <a:noFill/>
        </p:spPr>
        <p:txBody>
          <a:bodyPr wrap="square">
            <a:spAutoFit/>
          </a:bodyPr>
          <a:lstStyle/>
          <a:p>
            <a:pPr>
              <a:lnSpc>
                <a:spcPct val="130000"/>
              </a:lnSpc>
            </a:pPr>
            <a:r>
              <a:rPr lang="en-US" sz="2400" dirty="0">
                <a:solidFill>
                  <a:schemeClr val="bg1"/>
                </a:solidFill>
                <a:latin typeface="Calibri" panose="020F0502020204030204" pitchFamily="34" charset="0"/>
                <a:cs typeface="Calibri" panose="020F0502020204030204" pitchFamily="34" charset="0"/>
              </a:rPr>
              <a:t>Public Health Division </a:t>
            </a:r>
          </a:p>
          <a:p>
            <a:pPr>
              <a:lnSpc>
                <a:spcPct val="130000"/>
              </a:lnSpc>
            </a:pPr>
            <a:r>
              <a:rPr lang="en-US" sz="2400" dirty="0">
                <a:solidFill>
                  <a:schemeClr val="bg1"/>
                </a:solidFill>
                <a:latin typeface="Calibri" panose="020F0502020204030204" pitchFamily="34" charset="0"/>
                <a:cs typeface="Calibri" panose="020F0502020204030204" pitchFamily="34" charset="0"/>
              </a:rPr>
              <a:t>Emergency Medical Services Program</a:t>
            </a:r>
          </a:p>
          <a:p>
            <a:pPr>
              <a:lnSpc>
                <a:spcPct val="130000"/>
              </a:lnSpc>
            </a:pPr>
            <a:r>
              <a:rPr lang="en-US" sz="2400" b="0" i="0" dirty="0">
                <a:solidFill>
                  <a:schemeClr val="bg1"/>
                </a:solidFill>
                <a:effectLst/>
                <a:latin typeface="Calibri" panose="020F0502020204030204" pitchFamily="34" charset="0"/>
                <a:cs typeface="Calibri" panose="020F0502020204030204" pitchFamily="34" charset="0"/>
              </a:rPr>
              <a:t>Health Care Regulation and Quality Improvement Program</a:t>
            </a:r>
            <a:br>
              <a:rPr lang="en-US" sz="2400" dirty="0">
                <a:solidFill>
                  <a:schemeClr val="bg1"/>
                </a:solidFill>
                <a:latin typeface="Calibri" panose="020F0502020204030204" pitchFamily="34" charset="0"/>
                <a:cs typeface="Calibri" panose="020F0502020204030204" pitchFamily="34" charset="0"/>
              </a:rPr>
            </a:br>
            <a:r>
              <a:rPr lang="en-US" sz="2400" b="0" i="0" dirty="0">
                <a:solidFill>
                  <a:schemeClr val="bg1"/>
                </a:solidFill>
                <a:effectLst/>
                <a:latin typeface="Calibri" panose="020F0502020204030204" pitchFamily="34" charset="0"/>
                <a:cs typeface="Calibri" panose="020F0502020204030204" pitchFamily="34" charset="0"/>
              </a:rPr>
              <a:t>800 NE Oregon Street, Suite 465</a:t>
            </a:r>
            <a:br>
              <a:rPr lang="en-US" sz="2400" dirty="0">
                <a:solidFill>
                  <a:schemeClr val="bg1"/>
                </a:solidFill>
                <a:latin typeface="Calibri" panose="020F0502020204030204" pitchFamily="34" charset="0"/>
                <a:cs typeface="Calibri" panose="020F0502020204030204" pitchFamily="34" charset="0"/>
              </a:rPr>
            </a:br>
            <a:r>
              <a:rPr lang="en-US" sz="2400" b="0" i="0" dirty="0">
                <a:solidFill>
                  <a:schemeClr val="bg1"/>
                </a:solidFill>
                <a:effectLst/>
                <a:latin typeface="Calibri" panose="020F0502020204030204" pitchFamily="34" charset="0"/>
                <a:cs typeface="Calibri" panose="020F0502020204030204" pitchFamily="34" charset="0"/>
              </a:rPr>
              <a:t>Portland, OR 97232</a:t>
            </a:r>
          </a:p>
          <a:p>
            <a:pPr>
              <a:lnSpc>
                <a:spcPct val="130000"/>
              </a:lnSpc>
            </a:pPr>
            <a:r>
              <a:rPr lang="en-US" sz="240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OHA EMS/Health Care Programs</a:t>
            </a:r>
            <a:endParaRPr lang="en-US" sz="2400" b="0" i="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066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028CBD5-00B6-CC5C-846A-398C588E6CA5}"/>
              </a:ext>
              <a:ext uri="{C183D7F6-B498-43B3-948B-1728B52AA6E4}">
                <adec:decorative xmlns:adec="http://schemas.microsoft.com/office/drawing/2017/decorative" val="1"/>
              </a:ext>
            </a:extLst>
          </p:cNvPr>
          <p:cNvSpPr/>
          <p:nvPr/>
        </p:nvSpPr>
        <p:spPr>
          <a:xfrm>
            <a:off x="9671983" y="3149026"/>
            <a:ext cx="1097617" cy="432606"/>
          </a:xfrm>
          <a:prstGeom prst="rect">
            <a:avLst/>
          </a:prstGeom>
          <a:solidFill>
            <a:srgbClr val="E8DDCA"/>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3" name="Rectangle 12">
            <a:extLst>
              <a:ext uri="{FF2B5EF4-FFF2-40B4-BE49-F238E27FC236}">
                <a16:creationId xmlns:a16="http://schemas.microsoft.com/office/drawing/2014/main" id="{FE0034F4-FFA9-90BC-8154-2B1BBFC39EDF}"/>
              </a:ext>
              <a:ext uri="{C183D7F6-B498-43B3-948B-1728B52AA6E4}">
                <adec:decorative xmlns:adec="http://schemas.microsoft.com/office/drawing/2017/decorative" val="1"/>
              </a:ext>
            </a:extLst>
          </p:cNvPr>
          <p:cNvSpPr/>
          <p:nvPr/>
        </p:nvSpPr>
        <p:spPr>
          <a:xfrm>
            <a:off x="9671983" y="4417879"/>
            <a:ext cx="1097617" cy="432606"/>
          </a:xfrm>
          <a:prstGeom prst="rect">
            <a:avLst/>
          </a:prstGeom>
          <a:solidFill>
            <a:srgbClr val="E8DDCA"/>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1" name="Rectangle 10">
            <a:extLst>
              <a:ext uri="{FF2B5EF4-FFF2-40B4-BE49-F238E27FC236}">
                <a16:creationId xmlns:a16="http://schemas.microsoft.com/office/drawing/2014/main" id="{75BD9CEF-B527-D53D-52C4-44AA2DB9C9D8}"/>
              </a:ext>
              <a:ext uri="{C183D7F6-B498-43B3-948B-1728B52AA6E4}">
                <adec:decorative xmlns:adec="http://schemas.microsoft.com/office/drawing/2017/decorative" val="1"/>
              </a:ext>
            </a:extLst>
          </p:cNvPr>
          <p:cNvSpPr/>
          <p:nvPr/>
        </p:nvSpPr>
        <p:spPr>
          <a:xfrm>
            <a:off x="9671983" y="2270588"/>
            <a:ext cx="1097617" cy="432606"/>
          </a:xfrm>
          <a:prstGeom prst="rect">
            <a:avLst/>
          </a:prstGeom>
          <a:solidFill>
            <a:srgbClr val="D6E7CB"/>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4" name="Rectangle 13">
            <a:extLst>
              <a:ext uri="{FF2B5EF4-FFF2-40B4-BE49-F238E27FC236}">
                <a16:creationId xmlns:a16="http://schemas.microsoft.com/office/drawing/2014/main" id="{E85A51FD-C4D6-3216-C719-F09F99869317}"/>
              </a:ext>
              <a:ext uri="{C183D7F6-B498-43B3-948B-1728B52AA6E4}">
                <adec:decorative xmlns:adec="http://schemas.microsoft.com/office/drawing/2017/decorative" val="1"/>
              </a:ext>
            </a:extLst>
          </p:cNvPr>
          <p:cNvSpPr/>
          <p:nvPr/>
        </p:nvSpPr>
        <p:spPr>
          <a:xfrm>
            <a:off x="9671983" y="5206194"/>
            <a:ext cx="1097617" cy="432606"/>
          </a:xfrm>
          <a:prstGeom prst="rect">
            <a:avLst/>
          </a:prstGeom>
          <a:solidFill>
            <a:srgbClr val="E8DDCA"/>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10933698" cy="4614000"/>
          </a:xfrm>
        </p:spPr>
        <p:txBody>
          <a:bodyPr>
            <a:noAutofit/>
          </a:bodyPr>
          <a:lstStyle/>
          <a:p>
            <a:pPr marL="0" indent="0">
              <a:lnSpc>
                <a:spcPct val="100000"/>
              </a:lnSpc>
              <a:spcBef>
                <a:spcPts val="0"/>
              </a:spcBef>
              <a:spcAft>
                <a:spcPts val="600"/>
              </a:spcAft>
              <a:buFontTx/>
              <a:buNone/>
            </a:pPr>
            <a:r>
              <a:rPr lang="en-US" sz="2400" i="1" kern="0" dirty="0">
                <a:solidFill>
                  <a:schemeClr val="tx1"/>
                </a:solidFill>
                <a:latin typeface="+mn-lt"/>
                <a:cs typeface="Calibri" panose="020F0502020204030204" pitchFamily="34" charset="0"/>
              </a:rPr>
              <a:t>Once you complete this training, Oregon law permits you to…</a:t>
            </a:r>
          </a:p>
          <a:p>
            <a:pPr marL="0" indent="0">
              <a:lnSpc>
                <a:spcPct val="100000"/>
              </a:lnSpc>
              <a:spcBef>
                <a:spcPts val="0"/>
              </a:spcBef>
              <a:spcAft>
                <a:spcPts val="600"/>
              </a:spcAft>
              <a:buFontTx/>
              <a:buNone/>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for </a:t>
            </a:r>
            <a:r>
              <a:rPr lang="en-US" sz="2400" b="1" kern="0" dirty="0">
                <a:solidFill>
                  <a:schemeClr val="tx1"/>
                </a:solidFill>
                <a:latin typeface="+mn-lt"/>
                <a:cs typeface="Calibri" panose="020F0502020204030204" pitchFamily="34" charset="0"/>
              </a:rPr>
              <a:t>suspected severe allergic response  	</a:t>
            </a:r>
            <a:r>
              <a:rPr lang="en-US" sz="2400" b="1" kern="0" dirty="0">
                <a:solidFill>
                  <a:schemeClr val="tx1"/>
                </a:solidFill>
                <a:latin typeface="+mn-lt"/>
                <a:cs typeface="Calibri" panose="020F0502020204030204" pitchFamily="34" charset="0"/>
                <a:sym typeface="Wingdings" panose="05000000000000000000" pitchFamily="2" charset="2"/>
              </a:rPr>
              <a:t>True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to someone having an </a:t>
            </a:r>
            <a:r>
              <a:rPr lang="en-US" sz="2400" b="1" kern="0" dirty="0">
                <a:solidFill>
                  <a:schemeClr val="tx1"/>
                </a:solidFill>
                <a:latin typeface="+mn-lt"/>
                <a:cs typeface="Calibri" panose="020F0502020204030204" pitchFamily="34" charset="0"/>
              </a:rPr>
              <a:t>asthma attack 		</a:t>
            </a:r>
            <a:r>
              <a:rPr lang="en-US" sz="2400" b="1" kern="0" dirty="0">
                <a:solidFill>
                  <a:schemeClr val="tx1"/>
                </a:solidFill>
                <a:latin typeface="+mn-lt"/>
                <a:cs typeface="Calibri" panose="020F0502020204030204" pitchFamily="34" charset="0"/>
                <a:sym typeface="Wingdings" panose="05000000000000000000" pitchFamily="2" charset="2"/>
              </a:rPr>
              <a:t>False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buFont typeface="+mj-lt"/>
              <a:buAutoNum type="arabicPeriod"/>
            </a:pPr>
            <a:r>
              <a:rPr lang="en-US" sz="2400" kern="0" dirty="0">
                <a:solidFill>
                  <a:schemeClr val="tx1"/>
                </a:solidFill>
                <a:latin typeface="+mn-lt"/>
                <a:cs typeface="Calibri" panose="020F0502020204030204" pitchFamily="34" charset="0"/>
              </a:rPr>
              <a:t>only give epinephrine if a person has a </a:t>
            </a:r>
            <a:r>
              <a:rPr lang="en-US" sz="2400" b="1" kern="0" dirty="0">
                <a:solidFill>
                  <a:schemeClr val="tx1"/>
                </a:solidFill>
                <a:latin typeface="+mn-lt"/>
                <a:cs typeface="Calibri" panose="020F0502020204030204" pitchFamily="34" charset="0"/>
              </a:rPr>
              <a:t>known exposure </a:t>
            </a:r>
          </a:p>
          <a:p>
            <a:pPr>
              <a:lnSpc>
                <a:spcPct val="100000"/>
              </a:lnSpc>
              <a:spcBef>
                <a:spcPts val="0"/>
              </a:spcBef>
            </a:pPr>
            <a:r>
              <a:rPr lang="en-US" sz="2400" b="1" kern="0" dirty="0">
                <a:latin typeface="+mn-lt"/>
                <a:cs typeface="Calibri" panose="020F0502020204030204" pitchFamily="34" charset="0"/>
              </a:rPr>
              <a:t>      </a:t>
            </a:r>
            <a:r>
              <a:rPr lang="en-US" sz="2400" kern="0" dirty="0">
                <a:solidFill>
                  <a:schemeClr val="tx1"/>
                </a:solidFill>
                <a:latin typeface="+mn-lt"/>
                <a:cs typeface="Calibri" panose="020F0502020204030204" pitchFamily="34" charset="0"/>
              </a:rPr>
              <a:t>to an allergen, such as bee sting or food allergy 			</a:t>
            </a:r>
            <a:r>
              <a:rPr lang="en-US" sz="2400" b="1" kern="0" dirty="0">
                <a:solidFill>
                  <a:schemeClr val="tx1"/>
                </a:solidFill>
                <a:latin typeface="+mn-lt"/>
                <a:cs typeface="Calibri" panose="020F0502020204030204" pitchFamily="34" charset="0"/>
                <a:sym typeface="Wingdings" panose="05000000000000000000" pitchFamily="2" charset="2"/>
              </a:rPr>
              <a:t>False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startAt="4"/>
            </a:pPr>
            <a:r>
              <a:rPr lang="en-US" sz="2400" kern="0" dirty="0">
                <a:solidFill>
                  <a:schemeClr val="tx1"/>
                </a:solidFill>
                <a:latin typeface="+mn-lt"/>
                <a:cs typeface="Calibri" panose="020F0502020204030204" pitchFamily="34" charset="0"/>
              </a:rPr>
              <a:t>give epinephrine to others for </a:t>
            </a:r>
            <a:r>
              <a:rPr lang="en-US" sz="2400" b="1" kern="0" dirty="0">
                <a:solidFill>
                  <a:schemeClr val="tx1"/>
                </a:solidFill>
                <a:latin typeface="+mn-lt"/>
                <a:cs typeface="Calibri" panose="020F0502020204030204" pitchFamily="34" charset="0"/>
              </a:rPr>
              <a:t>the rest of your life 		</a:t>
            </a:r>
            <a:r>
              <a:rPr lang="en-US" sz="2400" b="1" kern="0" dirty="0">
                <a:solidFill>
                  <a:schemeClr val="tx1"/>
                </a:solidFill>
                <a:latin typeface="+mn-lt"/>
                <a:cs typeface="Calibri" panose="020F0502020204030204" pitchFamily="34" charset="0"/>
                <a:sym typeface="Wingdings" panose="05000000000000000000" pitchFamily="2" charset="2"/>
              </a:rPr>
              <a:t>False</a:t>
            </a:r>
            <a:endParaRPr lang="en-US" sz="2400" b="1" kern="0" dirty="0">
              <a:solidFill>
                <a:schemeClr val="tx1"/>
              </a:solidFill>
              <a:latin typeface="+mn-lt"/>
              <a:cs typeface="Calibri" panose="020F0502020204030204" pitchFamily="34" charset="0"/>
            </a:endParaRPr>
          </a:p>
          <a:p>
            <a:pPr eaLnBrk="1" hangingPunct="1">
              <a:lnSpc>
                <a:spcPct val="100000"/>
              </a:lnSpc>
              <a:spcBef>
                <a:spcPts val="0"/>
              </a:spcBef>
              <a:spcAft>
                <a:spcPts val="600"/>
              </a:spcAft>
              <a:defRPr/>
            </a:pPr>
            <a:endParaRPr lang="en-US" sz="2400" dirty="0">
              <a:solidFill>
                <a:schemeClr val="tx1"/>
              </a:solidFill>
              <a:latin typeface="+mn-lt"/>
              <a:cs typeface="Calibri" panose="020F0502020204030204" pitchFamily="34" charset="0"/>
            </a:endParaRPr>
          </a:p>
          <a:p>
            <a:pPr eaLnBrk="1" hangingPunct="1">
              <a:lnSpc>
                <a:spcPct val="100000"/>
              </a:lnSpc>
              <a:spcBef>
                <a:spcPts val="0"/>
              </a:spcBef>
              <a:spcAft>
                <a:spcPts val="600"/>
              </a:spcAft>
              <a:defRPr/>
            </a:pPr>
            <a:endParaRPr lang="en-US" sz="2400" dirty="0">
              <a:latin typeface="+mn-lt"/>
              <a:cs typeface="Calibri" panose="020F0502020204030204" pitchFamily="34" charset="0"/>
            </a:endParaRPr>
          </a:p>
        </p:txBody>
      </p:sp>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State Laws: True or False?</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13</a:t>
            </a:fld>
            <a:endParaRPr lang="en-US" dirty="0"/>
          </a:p>
        </p:txBody>
      </p:sp>
    </p:spTree>
    <p:extLst>
      <p:ext uri="{BB962C8B-B14F-4D97-AF65-F5344CB8AC3E}">
        <p14:creationId xmlns:p14="http://schemas.microsoft.com/office/powerpoint/2010/main" val="2991250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2" y="1370235"/>
            <a:ext cx="11227514" cy="4614000"/>
          </a:xfrm>
        </p:spPr>
        <p:txBody>
          <a:bodyPr>
            <a:noAutofit/>
          </a:bodyPr>
          <a:lstStyle/>
          <a:p>
            <a:pPr marL="0" indent="0">
              <a:lnSpc>
                <a:spcPct val="100000"/>
              </a:lnSpc>
              <a:spcBef>
                <a:spcPts val="0"/>
              </a:spcBef>
              <a:spcAft>
                <a:spcPts val="600"/>
              </a:spcAft>
              <a:buFontTx/>
              <a:buNone/>
            </a:pPr>
            <a:r>
              <a:rPr lang="en-US" sz="2400" i="1" kern="0" dirty="0">
                <a:solidFill>
                  <a:schemeClr val="tx1"/>
                </a:solidFill>
                <a:latin typeface="+mn-lt"/>
                <a:cs typeface="Calibri" panose="020F0502020204030204" pitchFamily="34" charset="0"/>
              </a:rPr>
              <a:t>Once you complete this training, Oregon law permits you to…</a:t>
            </a:r>
          </a:p>
          <a:p>
            <a:pPr marL="0" indent="0">
              <a:lnSpc>
                <a:spcPct val="100000"/>
              </a:lnSpc>
              <a:spcBef>
                <a:spcPts val="0"/>
              </a:spcBef>
              <a:spcAft>
                <a:spcPts val="600"/>
              </a:spcAft>
              <a:buFontTx/>
              <a:buNone/>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for </a:t>
            </a:r>
            <a:r>
              <a:rPr lang="en-US" sz="2400" b="1" kern="0" dirty="0">
                <a:solidFill>
                  <a:schemeClr val="tx1"/>
                </a:solidFill>
                <a:latin typeface="+mn-lt"/>
                <a:cs typeface="Calibri" panose="020F0502020204030204" pitchFamily="34" charset="0"/>
              </a:rPr>
              <a:t>suspected severe allergic response  </a:t>
            </a:r>
          </a:p>
          <a:p>
            <a:pPr marL="514350" indent="-514350">
              <a:lnSpc>
                <a:spcPct val="100000"/>
              </a:lnSpc>
              <a:spcBef>
                <a:spcPts val="0"/>
              </a:spcBef>
              <a:spcAft>
                <a:spcPts val="600"/>
              </a:spcAft>
              <a:buFont typeface="+mj-lt"/>
              <a:buAutoNum type="arabicPeriod"/>
            </a:pP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to someone having an </a:t>
            </a:r>
            <a:r>
              <a:rPr lang="en-US" sz="2400" b="1" kern="0" dirty="0">
                <a:solidFill>
                  <a:schemeClr val="tx1"/>
                </a:solidFill>
                <a:latin typeface="+mn-lt"/>
                <a:cs typeface="Calibri" panose="020F0502020204030204" pitchFamily="34" charset="0"/>
              </a:rPr>
              <a:t>signs and symptoms of severe allergic response</a:t>
            </a:r>
          </a:p>
          <a:p>
            <a:pPr marL="514350" indent="-514350">
              <a:lnSpc>
                <a:spcPct val="100000"/>
              </a:lnSpc>
              <a:spcBef>
                <a:spcPts val="0"/>
              </a:spcBef>
              <a:spcAft>
                <a:spcPts val="600"/>
              </a:spcAft>
              <a:buFont typeface="+mj-lt"/>
              <a:buAutoNum type="arabicPeriod"/>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if a person has </a:t>
            </a:r>
            <a:r>
              <a:rPr lang="en-US" sz="2400" b="1" kern="0" dirty="0">
                <a:solidFill>
                  <a:schemeClr val="tx1"/>
                </a:solidFill>
                <a:latin typeface="+mn-lt"/>
                <a:cs typeface="Calibri" panose="020F0502020204030204" pitchFamily="34" charset="0"/>
              </a:rPr>
              <a:t>signs and symptoms of severe allergic response </a:t>
            </a:r>
            <a:r>
              <a:rPr lang="en-US" sz="2400" kern="0" dirty="0">
                <a:solidFill>
                  <a:schemeClr val="tx1"/>
                </a:solidFill>
                <a:latin typeface="+mn-lt"/>
                <a:cs typeface="Calibri" panose="020F0502020204030204" pitchFamily="34" charset="0"/>
              </a:rPr>
              <a:t>even if you don’t know the cause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to others </a:t>
            </a:r>
            <a:r>
              <a:rPr lang="en-US" sz="2400" b="1" kern="0" dirty="0">
                <a:solidFill>
                  <a:schemeClr val="tx1"/>
                </a:solidFill>
                <a:latin typeface="+mn-lt"/>
                <a:cs typeface="Calibri" panose="020F0502020204030204" pitchFamily="34" charset="0"/>
              </a:rPr>
              <a:t>3 years at most (then re-train)</a:t>
            </a:r>
          </a:p>
          <a:p>
            <a:pPr eaLnBrk="1" hangingPunct="1">
              <a:lnSpc>
                <a:spcPct val="100000"/>
              </a:lnSpc>
              <a:spcBef>
                <a:spcPts val="0"/>
              </a:spcBef>
              <a:spcAft>
                <a:spcPts val="600"/>
              </a:spcAft>
              <a:defRPr/>
            </a:pPr>
            <a:endParaRPr lang="en-US" sz="2400" dirty="0">
              <a:solidFill>
                <a:schemeClr val="tx1"/>
              </a:solidFill>
              <a:latin typeface="+mn-lt"/>
              <a:cs typeface="Calibri" panose="020F0502020204030204" pitchFamily="34" charset="0"/>
            </a:endParaRPr>
          </a:p>
          <a:p>
            <a:pPr eaLnBrk="1" hangingPunct="1">
              <a:lnSpc>
                <a:spcPct val="100000"/>
              </a:lnSpc>
              <a:spcBef>
                <a:spcPts val="0"/>
              </a:spcBef>
              <a:spcAft>
                <a:spcPts val="600"/>
              </a:spcAft>
              <a:defRPr/>
            </a:pPr>
            <a:endParaRPr lang="en-US" sz="2400" dirty="0">
              <a:latin typeface="+mn-lt"/>
              <a:cs typeface="Calibri" panose="020F0502020204030204" pitchFamily="34" charset="0"/>
            </a:endParaRPr>
          </a:p>
        </p:txBody>
      </p:sp>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State Laws</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14</a:t>
            </a:fld>
            <a:endParaRPr lang="en-US" dirty="0"/>
          </a:p>
        </p:txBody>
      </p:sp>
    </p:spTree>
    <p:extLst>
      <p:ext uri="{BB962C8B-B14F-4D97-AF65-F5344CB8AC3E}">
        <p14:creationId xmlns:p14="http://schemas.microsoft.com/office/powerpoint/2010/main" val="3255152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2829-A76C-CAE0-CCD9-6C15DC383484}"/>
              </a:ext>
            </a:extLst>
          </p:cNvPr>
          <p:cNvSpPr>
            <a:spLocks noGrp="1"/>
          </p:cNvSpPr>
          <p:nvPr>
            <p:ph type="ctrTitle"/>
          </p:nvPr>
        </p:nvSpPr>
        <p:spPr>
          <a:xfrm>
            <a:off x="946484" y="4147631"/>
            <a:ext cx="10299032" cy="2212074"/>
          </a:xfrm>
        </p:spPr>
        <p:txBody>
          <a:bodyPr>
            <a:normAutofit fontScale="90000"/>
          </a:bodyPr>
          <a:lstStyle/>
          <a:p>
            <a:r>
              <a:rPr lang="en-US" dirty="0"/>
              <a:t>2. Allergic Reactions and Allergens</a:t>
            </a:r>
            <a:br>
              <a:rPr lang="en-US" dirty="0"/>
            </a:br>
            <a:br>
              <a:rPr lang="en-US" sz="2000" dirty="0"/>
            </a:br>
            <a:endParaRPr lang="en-US" dirty="0"/>
          </a:p>
        </p:txBody>
      </p:sp>
      <p:sp>
        <p:nvSpPr>
          <p:cNvPr id="6" name="Slide Number Placeholder 5">
            <a:extLst>
              <a:ext uri="{FF2B5EF4-FFF2-40B4-BE49-F238E27FC236}">
                <a16:creationId xmlns:a16="http://schemas.microsoft.com/office/drawing/2014/main" id="{C588C316-8D10-9AED-1233-AC60193B4149}"/>
              </a:ext>
            </a:extLst>
          </p:cNvPr>
          <p:cNvSpPr>
            <a:spLocks noGrp="1"/>
          </p:cNvSpPr>
          <p:nvPr>
            <p:ph type="sldNum" sz="quarter" idx="18"/>
          </p:nvPr>
        </p:nvSpPr>
        <p:spPr/>
        <p:txBody>
          <a:bodyPr/>
          <a:lstStyle/>
          <a:p>
            <a:fld id="{58339581-759F-43B7-B47D-47F906F0E294}" type="slidenum">
              <a:rPr lang="en-US" smtClean="0"/>
              <a:pPr/>
              <a:t>15</a:t>
            </a:fld>
            <a:endParaRPr lang="en-US" dirty="0"/>
          </a:p>
        </p:txBody>
      </p:sp>
    </p:spTree>
    <p:extLst>
      <p:ext uri="{BB962C8B-B14F-4D97-AF65-F5344CB8AC3E}">
        <p14:creationId xmlns:p14="http://schemas.microsoft.com/office/powerpoint/2010/main" val="2322017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Severe Allergic Response</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normAutofit/>
          </a:bodyPr>
          <a:lstStyle/>
          <a:p>
            <a:pPr marL="0" indent="0">
              <a:spcBef>
                <a:spcPts val="0"/>
              </a:spcBef>
              <a:buNone/>
              <a:defRPr/>
            </a:pPr>
            <a:r>
              <a:rPr lang="en-US" sz="2400" dirty="0">
                <a:solidFill>
                  <a:schemeClr val="tx1"/>
                </a:solidFill>
                <a:latin typeface="+mn-lt"/>
                <a:cs typeface="Calibri" panose="020F0502020204030204" pitchFamily="34" charset="0"/>
              </a:rPr>
              <a:t>This section will focus on recognizing </a:t>
            </a:r>
            <a:r>
              <a:rPr lang="en-US" sz="2400" b="1" dirty="0">
                <a:solidFill>
                  <a:schemeClr val="tx1"/>
                </a:solidFill>
                <a:latin typeface="+mn-lt"/>
                <a:cs typeface="Calibri" panose="020F0502020204030204" pitchFamily="34" charset="0"/>
              </a:rPr>
              <a:t>severe allergic response</a:t>
            </a:r>
            <a:r>
              <a:rPr lang="en-US" sz="2400" dirty="0">
                <a:solidFill>
                  <a:schemeClr val="tx1"/>
                </a:solidFill>
                <a:latin typeface="+mn-lt"/>
                <a:cs typeface="Calibri" panose="020F0502020204030204" pitchFamily="34" charset="0"/>
              </a:rPr>
              <a:t>  </a:t>
            </a:r>
          </a:p>
          <a:p>
            <a:pPr marL="0" indent="0">
              <a:spcBef>
                <a:spcPts val="0"/>
              </a:spcBef>
              <a:buNone/>
              <a:defRPr/>
            </a:pPr>
            <a:endParaRPr lang="en-US" sz="2400" dirty="0">
              <a:solidFill>
                <a:schemeClr val="tx1"/>
              </a:solidFill>
              <a:latin typeface="+mn-lt"/>
              <a:cs typeface="Calibri" panose="020F0502020204030204" pitchFamily="34" charset="0"/>
            </a:endParaRPr>
          </a:p>
          <a:p>
            <a:pPr marL="0" indent="0">
              <a:spcBef>
                <a:spcPts val="0"/>
              </a:spcBef>
              <a:buNone/>
              <a:defRPr/>
            </a:pPr>
            <a:r>
              <a:rPr lang="en-US" sz="2400" dirty="0">
                <a:solidFill>
                  <a:schemeClr val="tx1"/>
                </a:solidFill>
                <a:latin typeface="+mn-lt"/>
                <a:cs typeface="Calibri" panose="020F0502020204030204" pitchFamily="34" charset="0"/>
              </a:rPr>
              <a:t>… which may also be called </a:t>
            </a:r>
            <a:r>
              <a:rPr lang="en-US" sz="2400" b="1" dirty="0">
                <a:solidFill>
                  <a:schemeClr val="tx1"/>
                </a:solidFill>
                <a:latin typeface="+mn-lt"/>
                <a:cs typeface="Calibri" panose="020F0502020204030204" pitchFamily="34" charset="0"/>
              </a:rPr>
              <a:t>anaphylaxis </a:t>
            </a:r>
            <a:r>
              <a:rPr lang="en-US" sz="2400" dirty="0">
                <a:solidFill>
                  <a:schemeClr val="tx1"/>
                </a:solidFill>
                <a:latin typeface="+mn-lt"/>
                <a:cs typeface="Calibri" panose="020F0502020204030204" pitchFamily="34" charset="0"/>
              </a:rPr>
              <a:t>or </a:t>
            </a:r>
            <a:r>
              <a:rPr lang="en-US" sz="2400" b="1" dirty="0">
                <a:solidFill>
                  <a:schemeClr val="tx1"/>
                </a:solidFill>
                <a:latin typeface="+mn-lt"/>
                <a:cs typeface="Calibri" panose="020F0502020204030204" pitchFamily="34" charset="0"/>
              </a:rPr>
              <a:t>systemic allergic reaction</a:t>
            </a:r>
            <a:r>
              <a:rPr lang="en-US" sz="2400" b="1" i="1" dirty="0">
                <a:solidFill>
                  <a:schemeClr val="tx1"/>
                </a:solidFill>
                <a:latin typeface="+mn-lt"/>
                <a:cs typeface="Calibri" panose="020F0502020204030204" pitchFamily="34" charset="0"/>
              </a:rPr>
              <a:t>.</a:t>
            </a:r>
            <a:r>
              <a:rPr lang="en-US" sz="2400" i="1" dirty="0">
                <a:solidFill>
                  <a:schemeClr val="tx1"/>
                </a:solidFill>
                <a:latin typeface="+mn-lt"/>
                <a:cs typeface="Calibri" panose="020F0502020204030204" pitchFamily="34" charset="0"/>
              </a:rPr>
              <a:t> </a:t>
            </a:r>
            <a:r>
              <a:rPr lang="en-US" sz="2400" dirty="0">
                <a:solidFill>
                  <a:schemeClr val="tx1"/>
                </a:solidFill>
                <a:latin typeface="+mn-lt"/>
                <a:cs typeface="Calibri" panose="020F0502020204030204" pitchFamily="34" charset="0"/>
              </a:rPr>
              <a:t>These terms are considered functionally the same.</a:t>
            </a:r>
          </a:p>
          <a:p>
            <a:pPr marL="0" indent="0">
              <a:spcBef>
                <a:spcPts val="0"/>
              </a:spcBef>
              <a:buNone/>
              <a:defRPr/>
            </a:pPr>
            <a:endParaRPr lang="en-US" sz="2400" dirty="0">
              <a:latin typeface="+mn-lt"/>
              <a:cs typeface="Calibri" panose="020F0502020204030204" pitchFamily="34" charset="0"/>
            </a:endParaRPr>
          </a:p>
          <a:p>
            <a:pPr marL="0" indent="0">
              <a:spcBef>
                <a:spcPts val="0"/>
              </a:spcBef>
              <a:buNone/>
              <a:defRPr/>
            </a:pPr>
            <a:endParaRPr lang="en-US" sz="2400" dirty="0">
              <a:latin typeface="+mn-lt"/>
              <a:cs typeface="Calibri" panose="020F0502020204030204" pitchFamily="34" charset="0"/>
            </a:endParaRPr>
          </a:p>
          <a:p>
            <a:pPr marL="0" indent="0">
              <a:spcBef>
                <a:spcPts val="0"/>
              </a:spcBef>
              <a:buNone/>
              <a:defRPr/>
            </a:pPr>
            <a:endParaRPr lang="en-US" sz="2400" dirty="0">
              <a:latin typeface="+mn-lt"/>
              <a:cs typeface="Calibri" panose="020F0502020204030204" pitchFamily="34" charset="0"/>
            </a:endParaRPr>
          </a:p>
          <a:p>
            <a:pPr marL="0" indent="0">
              <a:spcBef>
                <a:spcPts val="0"/>
              </a:spcBef>
              <a:buNone/>
              <a:defRPr/>
            </a:pPr>
            <a:r>
              <a:rPr lang="en-US" sz="2400" dirty="0">
                <a:solidFill>
                  <a:schemeClr val="tx1"/>
                </a:solidFill>
                <a:latin typeface="+mn-lt"/>
                <a:cs typeface="Calibri" panose="020F0502020204030204" pitchFamily="34" charset="0"/>
              </a:rPr>
              <a:t>What might </a:t>
            </a:r>
            <a:r>
              <a:rPr lang="en-US" sz="2400" b="1" dirty="0">
                <a:solidFill>
                  <a:schemeClr val="tx1"/>
                </a:solidFill>
                <a:latin typeface="+mn-lt"/>
                <a:cs typeface="Calibri" panose="020F0502020204030204" pitchFamily="34" charset="0"/>
              </a:rPr>
              <a:t>severe allergic response</a:t>
            </a:r>
            <a:r>
              <a:rPr lang="en-US" sz="2400" dirty="0">
                <a:solidFill>
                  <a:schemeClr val="tx1"/>
                </a:solidFill>
                <a:latin typeface="+mn-lt"/>
                <a:cs typeface="Calibri" panose="020F0502020204030204" pitchFamily="34" charset="0"/>
              </a:rPr>
              <a:t> look like?</a:t>
            </a:r>
          </a:p>
          <a:p>
            <a:pPr marL="0" indent="0">
              <a:spcBef>
                <a:spcPts val="0"/>
              </a:spcBef>
              <a:buNone/>
              <a:defRPr/>
            </a:pPr>
            <a:r>
              <a:rPr lang="en-US" sz="2400" i="1" dirty="0">
                <a:latin typeface="+mn-lt"/>
                <a:cs typeface="Calibri" panose="020F0502020204030204" pitchFamily="34" charset="0"/>
              </a:rPr>
              <a:t>Details in a moment.</a:t>
            </a:r>
            <a:endParaRPr lang="en-US" sz="2400" i="1" dirty="0">
              <a:solidFill>
                <a:schemeClr val="tx1"/>
              </a:solidFill>
              <a:latin typeface="+mn-lt"/>
              <a:cs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16</a:t>
            </a:fld>
            <a:endParaRPr lang="en-US" dirty="0"/>
          </a:p>
        </p:txBody>
      </p:sp>
      <p:pic>
        <p:nvPicPr>
          <p:cNvPr id="7" name="Graphic 6" descr="a large question mark">
            <a:extLst>
              <a:ext uri="{FF2B5EF4-FFF2-40B4-BE49-F238E27FC236}">
                <a16:creationId xmlns:a16="http://schemas.microsoft.com/office/drawing/2014/main" id="{A2DF418F-9D7F-592A-CEC6-04090ACF75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50452" y="4521200"/>
            <a:ext cx="1371600" cy="1371600"/>
          </a:xfrm>
          <a:prstGeom prst="rect">
            <a:avLst/>
          </a:prstGeom>
        </p:spPr>
      </p:pic>
    </p:spTree>
    <p:extLst>
      <p:ext uri="{BB962C8B-B14F-4D97-AF65-F5344CB8AC3E}">
        <p14:creationId xmlns:p14="http://schemas.microsoft.com/office/powerpoint/2010/main" val="1008856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Allergen</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normAutofit/>
          </a:bodyPr>
          <a:lstStyle/>
          <a:p>
            <a:pPr marL="342900" indent="-342900" eaLnBrk="1" hangingPunct="1">
              <a:lnSpc>
                <a:spcPct val="100000"/>
              </a:lnSpc>
              <a:spcBef>
                <a:spcPts val="0"/>
              </a:spcBef>
              <a:spcAft>
                <a:spcPts val="600"/>
              </a:spcAft>
              <a:buFont typeface="Arial" panose="020B0604020202020204" pitchFamily="34" charset="0"/>
              <a:buChar char="•"/>
              <a:defRPr/>
            </a:pPr>
            <a:r>
              <a:rPr lang="en-US" sz="2400" dirty="0">
                <a:solidFill>
                  <a:schemeClr val="tx1"/>
                </a:solidFill>
                <a:latin typeface="+mn-lt"/>
                <a:cs typeface="Calibri" panose="020F0502020204030204" pitchFamily="34" charset="0"/>
              </a:rPr>
              <a:t>A protein not normally found in the body </a:t>
            </a:r>
          </a:p>
          <a:p>
            <a:pPr marL="342900" indent="-342900" eaLnBrk="1" hangingPunct="1">
              <a:lnSpc>
                <a:spcPct val="100000"/>
              </a:lnSpc>
              <a:spcBef>
                <a:spcPts val="0"/>
              </a:spcBef>
              <a:spcAft>
                <a:spcPts val="600"/>
              </a:spcAft>
              <a:buFont typeface="Arial" panose="020B0604020202020204" pitchFamily="34" charset="0"/>
              <a:buChar char="•"/>
              <a:defRPr/>
            </a:pPr>
            <a:endParaRPr lang="en-US" sz="2400" dirty="0">
              <a:solidFill>
                <a:schemeClr val="tx1"/>
              </a:solidFill>
              <a:latin typeface="+mn-lt"/>
              <a:cs typeface="Calibri" panose="020F0502020204030204" pitchFamily="34" charset="0"/>
            </a:endParaRPr>
          </a:p>
          <a:p>
            <a:pPr marL="342900" indent="-342900" eaLnBrk="1" hangingPunct="1">
              <a:lnSpc>
                <a:spcPct val="100000"/>
              </a:lnSpc>
              <a:spcBef>
                <a:spcPts val="0"/>
              </a:spcBef>
              <a:spcAft>
                <a:spcPts val="600"/>
              </a:spcAft>
              <a:buFont typeface="Arial" panose="020B0604020202020204" pitchFamily="34" charset="0"/>
              <a:buChar char="•"/>
              <a:defRPr/>
            </a:pPr>
            <a:r>
              <a:rPr lang="en-US" sz="2400" dirty="0">
                <a:solidFill>
                  <a:schemeClr val="tx1"/>
                </a:solidFill>
                <a:latin typeface="+mn-lt"/>
                <a:cs typeface="Calibri" panose="020F0502020204030204" pitchFamily="34" charset="0"/>
              </a:rPr>
              <a:t>Exposure may cause an allergic response</a:t>
            </a:r>
          </a:p>
          <a:p>
            <a:pPr marL="342900" indent="-342900" eaLnBrk="1" hangingPunct="1">
              <a:lnSpc>
                <a:spcPct val="100000"/>
              </a:lnSpc>
              <a:spcBef>
                <a:spcPts val="0"/>
              </a:spcBef>
              <a:spcAft>
                <a:spcPts val="600"/>
              </a:spcAft>
              <a:buFont typeface="Arial" panose="020B0604020202020204" pitchFamily="34" charset="0"/>
              <a:buChar char="•"/>
              <a:defRPr/>
            </a:pPr>
            <a:endParaRPr lang="en-US" sz="2400" dirty="0">
              <a:solidFill>
                <a:schemeClr val="tx1"/>
              </a:solidFill>
              <a:latin typeface="+mn-lt"/>
              <a:cs typeface="Calibri" panose="020F0502020204030204" pitchFamily="34" charset="0"/>
            </a:endParaRPr>
          </a:p>
          <a:p>
            <a:pPr marL="342900" indent="-342900" eaLnBrk="1" hangingPunct="1">
              <a:lnSpc>
                <a:spcPct val="100000"/>
              </a:lnSpc>
              <a:spcBef>
                <a:spcPts val="0"/>
              </a:spcBef>
              <a:spcAft>
                <a:spcPts val="600"/>
              </a:spcAft>
              <a:buFont typeface="Arial" panose="020B0604020202020204" pitchFamily="34" charset="0"/>
              <a:buChar char="•"/>
              <a:defRPr/>
            </a:pPr>
            <a:r>
              <a:rPr lang="en-US" sz="2400" dirty="0">
                <a:solidFill>
                  <a:schemeClr val="tx1"/>
                </a:solidFill>
                <a:latin typeface="+mn-lt"/>
                <a:cs typeface="Calibri" panose="020F0502020204030204" pitchFamily="34" charset="0"/>
              </a:rPr>
              <a:t>Examples of allergens</a:t>
            </a:r>
          </a:p>
          <a:p>
            <a:pPr marL="800089" lvl="1" indent="-342900" eaLnBrk="1" hangingPunct="1">
              <a:lnSpc>
                <a:spcPct val="100000"/>
              </a:lnSpc>
              <a:spcBef>
                <a:spcPts val="0"/>
              </a:spcBef>
              <a:spcAft>
                <a:spcPts val="600"/>
              </a:spcAft>
              <a:buFont typeface="Courier New" panose="02070309020205020404" pitchFamily="49" charset="0"/>
              <a:buChar char="o"/>
              <a:defRPr/>
            </a:pPr>
            <a:r>
              <a:rPr lang="en-US" sz="2400" dirty="0">
                <a:solidFill>
                  <a:schemeClr val="tx1"/>
                </a:solidFill>
                <a:latin typeface="+mn-lt"/>
                <a:cs typeface="Calibri" panose="020F0502020204030204" pitchFamily="34" charset="0"/>
              </a:rPr>
              <a:t>Insect stings</a:t>
            </a:r>
          </a:p>
          <a:p>
            <a:pPr marL="800089" lvl="1" indent="-342900" eaLnBrk="1" hangingPunct="1">
              <a:lnSpc>
                <a:spcPct val="100000"/>
              </a:lnSpc>
              <a:spcBef>
                <a:spcPts val="0"/>
              </a:spcBef>
              <a:spcAft>
                <a:spcPts val="600"/>
              </a:spcAft>
              <a:buFont typeface="Courier New" panose="02070309020205020404" pitchFamily="49" charset="0"/>
              <a:buChar char="o"/>
              <a:defRPr/>
            </a:pPr>
            <a:r>
              <a:rPr lang="en-US" sz="2400" dirty="0">
                <a:solidFill>
                  <a:schemeClr val="tx1"/>
                </a:solidFill>
                <a:latin typeface="+mn-lt"/>
                <a:cs typeface="Calibri" panose="020F0502020204030204" pitchFamily="34" charset="0"/>
              </a:rPr>
              <a:t>Food</a:t>
            </a:r>
          </a:p>
          <a:p>
            <a:pPr marL="800089" lvl="1" indent="-342900" eaLnBrk="1" hangingPunct="1">
              <a:lnSpc>
                <a:spcPct val="100000"/>
              </a:lnSpc>
              <a:spcBef>
                <a:spcPts val="0"/>
              </a:spcBef>
              <a:spcAft>
                <a:spcPts val="600"/>
              </a:spcAft>
              <a:buFont typeface="Courier New" panose="02070309020205020404" pitchFamily="49" charset="0"/>
              <a:buChar char="o"/>
              <a:defRPr/>
            </a:pPr>
            <a:r>
              <a:rPr lang="en-US" sz="2400" dirty="0">
                <a:solidFill>
                  <a:schemeClr val="tx1"/>
                </a:solidFill>
                <a:latin typeface="+mn-lt"/>
                <a:cs typeface="Calibri" panose="020F0502020204030204" pitchFamily="34" charset="0"/>
              </a:rPr>
              <a:t>Medications</a:t>
            </a:r>
          </a:p>
          <a:p>
            <a:pPr marL="800089" lvl="1" indent="-342900" eaLnBrk="1" hangingPunct="1">
              <a:lnSpc>
                <a:spcPct val="100000"/>
              </a:lnSpc>
              <a:spcBef>
                <a:spcPts val="0"/>
              </a:spcBef>
              <a:spcAft>
                <a:spcPts val="600"/>
              </a:spcAft>
              <a:buFont typeface="Courier New" panose="02070309020205020404" pitchFamily="49" charset="0"/>
              <a:buChar char="o"/>
              <a:defRPr/>
            </a:pPr>
            <a:r>
              <a:rPr lang="en-US" sz="2400" dirty="0">
                <a:solidFill>
                  <a:schemeClr val="tx1"/>
                </a:solidFill>
                <a:latin typeface="+mn-lt"/>
                <a:cs typeface="Calibri" panose="020F0502020204030204" pitchFamily="34" charset="0"/>
              </a:rPr>
              <a:t>Latex </a:t>
            </a:r>
          </a:p>
          <a:p>
            <a:pPr marL="800089" lvl="1" indent="-342900" eaLnBrk="1" hangingPunct="1">
              <a:lnSpc>
                <a:spcPct val="100000"/>
              </a:lnSpc>
              <a:spcBef>
                <a:spcPts val="0"/>
              </a:spcBef>
              <a:spcAft>
                <a:spcPts val="600"/>
              </a:spcAft>
              <a:buFont typeface="Courier New" panose="02070309020205020404" pitchFamily="49" charset="0"/>
              <a:buChar char="o"/>
              <a:defRPr/>
            </a:pPr>
            <a:r>
              <a:rPr lang="en-US" sz="2400" dirty="0">
                <a:solidFill>
                  <a:schemeClr val="tx1"/>
                </a:solidFill>
                <a:latin typeface="+mn-lt"/>
                <a:cs typeface="Calibri" panose="020F0502020204030204" pitchFamily="34" charset="0"/>
              </a:rPr>
              <a:t>Other</a:t>
            </a:r>
          </a:p>
          <a:p>
            <a:endParaRPr lang="en-US" dirty="0">
              <a:latin typeface="+mn-lt"/>
            </a:endParaRPr>
          </a:p>
        </p:txBody>
      </p:sp>
      <p:pic>
        <p:nvPicPr>
          <p:cNvPr id="9" name="Content Placeholder 8" descr="A collage of photos of potential allergens, including cookies with nuts, medicines, a honey bee, and latex balloons">
            <a:extLst>
              <a:ext uri="{FF2B5EF4-FFF2-40B4-BE49-F238E27FC236}">
                <a16:creationId xmlns:a16="http://schemas.microsoft.com/office/drawing/2014/main" id="{52F7841C-06FF-CCC6-7BF8-422428ED7584}"/>
              </a:ext>
            </a:extLst>
          </p:cNvPr>
          <p:cNvPicPr>
            <a:picLocks noGrp="1" noChangeAspect="1"/>
          </p:cNvPicPr>
          <p:nvPr>
            <p:ph idx="1"/>
          </p:nvPr>
        </p:nvPicPr>
        <p:blipFill>
          <a:blip r:embed="rId3"/>
          <a:stretch>
            <a:fillRect/>
          </a:stretch>
        </p:blipFill>
        <p:spPr>
          <a:xfrm>
            <a:off x="9778345" y="1348606"/>
            <a:ext cx="1855508" cy="4999564"/>
          </a:xfrm>
        </p:spPr>
      </p:pic>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17</a:t>
            </a:fld>
            <a:endParaRPr lang="en-US" dirty="0"/>
          </a:p>
        </p:txBody>
      </p:sp>
    </p:spTree>
    <p:extLst>
      <p:ext uri="{BB962C8B-B14F-4D97-AF65-F5344CB8AC3E}">
        <p14:creationId xmlns:p14="http://schemas.microsoft.com/office/powerpoint/2010/main" val="3107003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Severe Allergic Response</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noAutofit/>
          </a:bodyPr>
          <a:lstStyle/>
          <a:p>
            <a:pPr eaLnBrk="1" hangingPunct="1">
              <a:lnSpc>
                <a:spcPct val="100000"/>
              </a:lnSpc>
              <a:spcBef>
                <a:spcPts val="0"/>
              </a:spcBef>
            </a:pPr>
            <a:r>
              <a:rPr lang="en-US" sz="2400" dirty="0">
                <a:solidFill>
                  <a:schemeClr val="tx1"/>
                </a:solidFill>
                <a:latin typeface="+mn-lt"/>
                <a:cs typeface="Calibri" panose="020F0502020204030204" pitchFamily="34" charset="0"/>
              </a:rPr>
              <a:t>A life-threatening emergency</a:t>
            </a:r>
          </a:p>
          <a:p>
            <a:pPr marL="800089" lvl="1" indent="-342900" eaLnBrk="1" hangingPunct="1">
              <a:lnSpc>
                <a:spcPct val="100000"/>
              </a:lnSpc>
              <a:spcBef>
                <a:spcPts val="0"/>
              </a:spcBef>
              <a:buFont typeface="Arial" panose="020B0604020202020204" pitchFamily="34" charset="0"/>
              <a:buChar char="•"/>
            </a:pPr>
            <a:r>
              <a:rPr lang="en-US" sz="2400" b="1" dirty="0">
                <a:solidFill>
                  <a:schemeClr val="tx1"/>
                </a:solidFill>
                <a:latin typeface="+mn-lt"/>
                <a:cs typeface="Calibri" panose="020F0502020204030204" pitchFamily="34" charset="0"/>
              </a:rPr>
              <a:t>without treatment, it is fatal!</a:t>
            </a:r>
          </a:p>
          <a:p>
            <a:pPr lvl="1" eaLnBrk="1" hangingPunct="1">
              <a:lnSpc>
                <a:spcPct val="100000"/>
              </a:lnSpc>
              <a:spcBef>
                <a:spcPts val="0"/>
              </a:spcBef>
            </a:pPr>
            <a:endParaRPr lang="en-US" sz="2400" dirty="0">
              <a:solidFill>
                <a:schemeClr val="tx1"/>
              </a:solidFill>
              <a:latin typeface="+mn-lt"/>
              <a:cs typeface="Calibri" panose="020F0502020204030204" pitchFamily="34" charset="0"/>
            </a:endParaRPr>
          </a:p>
          <a:p>
            <a:pPr eaLnBrk="1" hangingPunct="1">
              <a:lnSpc>
                <a:spcPct val="100000"/>
              </a:lnSpc>
              <a:spcBef>
                <a:spcPts val="0"/>
              </a:spcBef>
            </a:pPr>
            <a:r>
              <a:rPr lang="en-US" sz="2400" dirty="0">
                <a:solidFill>
                  <a:schemeClr val="tx1"/>
                </a:solidFill>
                <a:latin typeface="+mn-lt"/>
                <a:cs typeface="Calibri" panose="020F0502020204030204" pitchFamily="34" charset="0"/>
              </a:rPr>
              <a:t>Signs and symptoms may</a:t>
            </a:r>
          </a:p>
          <a:p>
            <a:pPr marL="800089" lvl="1" indent="-342900" eaLnBrk="1" hangingPunct="1">
              <a:lnSpc>
                <a:spcPct val="10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extend </a:t>
            </a:r>
            <a:r>
              <a:rPr lang="en-US" sz="2400" b="1" dirty="0">
                <a:solidFill>
                  <a:schemeClr val="tx1"/>
                </a:solidFill>
                <a:latin typeface="+mn-lt"/>
                <a:cs typeface="Calibri" panose="020F0502020204030204" pitchFamily="34" charset="0"/>
              </a:rPr>
              <a:t>past one side </a:t>
            </a:r>
            <a:r>
              <a:rPr lang="en-US" sz="2400" dirty="0">
                <a:solidFill>
                  <a:schemeClr val="tx1"/>
                </a:solidFill>
                <a:latin typeface="+mn-lt"/>
                <a:cs typeface="Calibri" panose="020F0502020204030204" pitchFamily="34" charset="0"/>
              </a:rPr>
              <a:t>of the body</a:t>
            </a:r>
          </a:p>
          <a:p>
            <a:pPr marL="800089" lvl="1" indent="-342900" eaLnBrk="1" hangingPunct="1">
              <a:lnSpc>
                <a:spcPct val="10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involve </a:t>
            </a:r>
            <a:r>
              <a:rPr lang="en-US" sz="2400" b="1" dirty="0">
                <a:solidFill>
                  <a:schemeClr val="tx1"/>
                </a:solidFill>
                <a:latin typeface="+mn-lt"/>
                <a:cs typeface="Calibri" panose="020F0502020204030204" pitchFamily="34" charset="0"/>
              </a:rPr>
              <a:t>multiple areas or systems </a:t>
            </a:r>
            <a:endParaRPr lang="en-US" sz="2400" dirty="0">
              <a:solidFill>
                <a:schemeClr val="tx1"/>
              </a:solidFill>
              <a:latin typeface="+mn-lt"/>
              <a:cs typeface="Calibri" panose="020F0502020204030204" pitchFamily="34" charset="0"/>
            </a:endParaRPr>
          </a:p>
          <a:p>
            <a:pPr marL="800089" lvl="1" indent="-342900" eaLnBrk="1" hangingPunct="1">
              <a:lnSpc>
                <a:spcPct val="10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impact </a:t>
            </a:r>
            <a:r>
              <a:rPr lang="en-US" sz="2400" b="1" dirty="0">
                <a:solidFill>
                  <a:schemeClr val="tx1"/>
                </a:solidFill>
                <a:latin typeface="+mn-lt"/>
                <a:cs typeface="Calibri" panose="020F0502020204030204" pitchFamily="34" charset="0"/>
              </a:rPr>
              <a:t>vital organs </a:t>
            </a:r>
            <a:r>
              <a:rPr lang="en-US" sz="2400" dirty="0">
                <a:solidFill>
                  <a:schemeClr val="tx1"/>
                </a:solidFill>
                <a:latin typeface="+mn-lt"/>
                <a:cs typeface="Calibri" panose="020F0502020204030204" pitchFamily="34" charset="0"/>
              </a:rPr>
              <a:t>(breathing, circulation, brain function) – </a:t>
            </a:r>
            <a:r>
              <a:rPr lang="en-US" sz="2400" i="1" dirty="0">
                <a:solidFill>
                  <a:schemeClr val="tx1"/>
                </a:solidFill>
                <a:latin typeface="+mn-lt"/>
                <a:cs typeface="Calibri" panose="020F0502020204030204" pitchFamily="34" charset="0"/>
              </a:rPr>
              <a:t>unless treated </a:t>
            </a:r>
          </a:p>
          <a:p>
            <a:pPr lvl="1" eaLnBrk="1" hangingPunct="1">
              <a:lnSpc>
                <a:spcPct val="100000"/>
              </a:lnSpc>
              <a:spcBef>
                <a:spcPts val="0"/>
              </a:spcBef>
            </a:pPr>
            <a:endParaRPr lang="en-US" sz="2400" dirty="0">
              <a:solidFill>
                <a:schemeClr val="tx1"/>
              </a:solidFill>
              <a:latin typeface="+mn-lt"/>
              <a:cs typeface="Calibri" panose="020F0502020204030204" pitchFamily="34" charset="0"/>
            </a:endParaRPr>
          </a:p>
          <a:p>
            <a:pPr eaLnBrk="1" hangingPunct="1">
              <a:lnSpc>
                <a:spcPct val="100000"/>
              </a:lnSpc>
              <a:spcBef>
                <a:spcPts val="0"/>
              </a:spcBef>
            </a:pPr>
            <a:r>
              <a:rPr lang="en-US" sz="2400" dirty="0">
                <a:solidFill>
                  <a:schemeClr val="tx1"/>
                </a:solidFill>
                <a:latin typeface="+mn-lt"/>
                <a:cs typeface="Calibri" panose="020F0502020204030204" pitchFamily="34" charset="0"/>
              </a:rPr>
              <a:t>Signs may appear and progress rapidly</a:t>
            </a:r>
          </a:p>
          <a:p>
            <a:pPr marL="800089" lvl="1" indent="-342900" eaLnBrk="1" hangingPunct="1">
              <a:lnSpc>
                <a:spcPct val="10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But can also appear later, from minutes to hours</a:t>
            </a:r>
          </a:p>
          <a:p>
            <a:pPr lvl="1" eaLnBrk="1" hangingPunct="1">
              <a:lnSpc>
                <a:spcPct val="100000"/>
              </a:lnSpc>
              <a:spcBef>
                <a:spcPts val="0"/>
              </a:spcBef>
            </a:pPr>
            <a:endParaRPr lang="en-US" sz="2400" dirty="0">
              <a:solidFill>
                <a:schemeClr val="tx1"/>
              </a:solidFill>
              <a:latin typeface="+mn-lt"/>
              <a:cs typeface="Calibri" panose="020F0502020204030204" pitchFamily="34" charset="0"/>
            </a:endParaRPr>
          </a:p>
          <a:p>
            <a:pPr>
              <a:lnSpc>
                <a:spcPct val="100000"/>
              </a:lnSpc>
              <a:spcBef>
                <a:spcPts val="0"/>
              </a:spcBef>
            </a:pPr>
            <a:r>
              <a:rPr lang="en-US" sz="2400" dirty="0">
                <a:latin typeface="+mn-lt"/>
              </a:rPr>
              <a:t>We’ll review specific examples shortly.</a:t>
            </a:r>
          </a:p>
        </p:txBody>
      </p:sp>
      <p:sp>
        <p:nvSpPr>
          <p:cNvPr id="4" name="Content Placeholder 3">
            <a:extLst>
              <a:ext uri="{FF2B5EF4-FFF2-40B4-BE49-F238E27FC236}">
                <a16:creationId xmlns:a16="http://schemas.microsoft.com/office/drawing/2014/main" id="{31BF2D88-E2BE-A340-E6C4-79B408016A66}"/>
              </a:ext>
            </a:extLst>
          </p:cNvPr>
          <p:cNvSpPr>
            <a:spLocks noGrp="1"/>
          </p:cNvSpPr>
          <p:nvPr>
            <p:ph idx="1"/>
          </p:nvPr>
        </p:nvSpPr>
        <p:spPr>
          <a:xfrm>
            <a:off x="9677192" y="1370235"/>
            <a:ext cx="2057400" cy="4613995"/>
          </a:xfrm>
        </p:spPr>
        <p:txBody>
          <a:bodyPr/>
          <a:lstStyle/>
          <a:p>
            <a:pPr marL="0" indent="0" algn="ctr">
              <a:lnSpc>
                <a:spcPct val="100000"/>
              </a:lnSpc>
              <a:spcBef>
                <a:spcPts val="0"/>
              </a:spcBef>
              <a:buNone/>
            </a:pPr>
            <a:r>
              <a:rPr lang="en-US" dirty="0"/>
              <a:t>Severe allergic response (anaphylaxis)</a:t>
            </a:r>
          </a:p>
          <a:p>
            <a:pPr marL="0" indent="0" algn="ctr">
              <a:lnSpc>
                <a:spcPct val="100000"/>
              </a:lnSpc>
              <a:spcBef>
                <a:spcPts val="0"/>
              </a:spcBef>
              <a:buNone/>
            </a:pPr>
            <a:endParaRPr lang="en-US" dirty="0"/>
          </a:p>
          <a:p>
            <a:pPr marL="0" indent="0" algn="ctr">
              <a:lnSpc>
                <a:spcPct val="100000"/>
              </a:lnSpc>
              <a:spcBef>
                <a:spcPts val="0"/>
              </a:spcBef>
              <a:buNone/>
            </a:pPr>
            <a:endParaRPr lang="en-US" dirty="0"/>
          </a:p>
          <a:p>
            <a:pPr marL="0" indent="0" algn="ctr">
              <a:lnSpc>
                <a:spcPct val="100000"/>
              </a:lnSpc>
              <a:spcBef>
                <a:spcPts val="0"/>
              </a:spcBef>
              <a:buNone/>
            </a:pPr>
            <a:endParaRPr lang="en-US" dirty="0"/>
          </a:p>
          <a:p>
            <a:pPr marL="0" indent="0" algn="ctr">
              <a:lnSpc>
                <a:spcPct val="100000"/>
              </a:lnSpc>
              <a:spcBef>
                <a:spcPts val="0"/>
              </a:spcBef>
              <a:buNone/>
            </a:pPr>
            <a:endParaRPr lang="en-US" dirty="0"/>
          </a:p>
          <a:p>
            <a:pPr marL="0" indent="0" algn="ctr">
              <a:lnSpc>
                <a:spcPct val="100000"/>
              </a:lnSpc>
              <a:spcBef>
                <a:spcPts val="0"/>
              </a:spcBef>
              <a:buNone/>
            </a:pPr>
            <a:endParaRPr lang="en-US" dirty="0"/>
          </a:p>
          <a:p>
            <a:pPr marL="0" indent="0" algn="ctr">
              <a:lnSpc>
                <a:spcPct val="100000"/>
              </a:lnSpc>
              <a:spcBef>
                <a:spcPts val="0"/>
              </a:spcBef>
              <a:buNone/>
            </a:pPr>
            <a:r>
              <a:rPr lang="en-US" dirty="0"/>
              <a:t>Red circle</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18</a:t>
            </a:fld>
            <a:endParaRPr lang="en-US" dirty="0"/>
          </a:p>
        </p:txBody>
      </p:sp>
      <p:sp>
        <p:nvSpPr>
          <p:cNvPr id="6" name="Oval 5" descr="Large red circle representing severe allergic response">
            <a:extLst>
              <a:ext uri="{FF2B5EF4-FFF2-40B4-BE49-F238E27FC236}">
                <a16:creationId xmlns:a16="http://schemas.microsoft.com/office/drawing/2014/main" id="{5C873DC2-6DF8-9547-18BA-A601BB1F9AEE}"/>
              </a:ext>
            </a:extLst>
          </p:cNvPr>
          <p:cNvSpPr>
            <a:spLocks noChangeAspect="1"/>
          </p:cNvSpPr>
          <p:nvPr/>
        </p:nvSpPr>
        <p:spPr bwMode="auto">
          <a:xfrm>
            <a:off x="9562892" y="2534232"/>
            <a:ext cx="2286000" cy="2286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3286571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BF2D88-E2BE-A340-E6C4-79B408016A66}"/>
              </a:ext>
            </a:extLst>
          </p:cNvPr>
          <p:cNvSpPr>
            <a:spLocks noGrp="1"/>
          </p:cNvSpPr>
          <p:nvPr>
            <p:ph idx="1"/>
          </p:nvPr>
        </p:nvSpPr>
        <p:spPr>
          <a:xfrm>
            <a:off x="9677192" y="1370235"/>
            <a:ext cx="2057400" cy="4613995"/>
          </a:xfrm>
        </p:spPr>
        <p:txBody>
          <a:bodyPr>
            <a:normAutofit/>
          </a:bodyPr>
          <a:lstStyle/>
          <a:p>
            <a:pPr marL="0" indent="0" algn="ctr">
              <a:buNone/>
            </a:pPr>
            <a:r>
              <a:rPr lang="en-US" dirty="0"/>
              <a:t>Exaggerated response</a:t>
            </a:r>
          </a:p>
          <a:p>
            <a:pPr marL="0" indent="0" algn="ctr">
              <a:buNone/>
            </a:pPr>
            <a:endParaRPr lang="en-US" dirty="0"/>
          </a:p>
          <a:p>
            <a:pPr marL="0" indent="0" algn="ctr">
              <a:buNone/>
            </a:pPr>
            <a:r>
              <a:rPr lang="en-US" sz="1400" dirty="0"/>
              <a:t>Orange circle</a:t>
            </a:r>
          </a:p>
          <a:p>
            <a:pPr marL="0" indent="0" algn="ctr">
              <a:buNone/>
            </a:pPr>
            <a:endParaRPr lang="en-US" dirty="0"/>
          </a:p>
          <a:p>
            <a:pPr marL="0" indent="0" algn="ctr">
              <a:buNone/>
            </a:pPr>
            <a:endParaRPr lang="en-US" dirty="0"/>
          </a:p>
          <a:p>
            <a:pPr marL="0" indent="0" algn="ctr">
              <a:buNone/>
            </a:pPr>
            <a:r>
              <a:rPr lang="en-US" dirty="0"/>
              <a:t>Normal response</a:t>
            </a:r>
            <a:endParaRPr lang="en-US" sz="1100" dirty="0"/>
          </a:p>
          <a:p>
            <a:pPr marL="0" indent="0" algn="ctr">
              <a:buNone/>
            </a:pPr>
            <a:r>
              <a:rPr lang="en-US" sz="1100" dirty="0"/>
              <a:t>Yellow </a:t>
            </a:r>
          </a:p>
          <a:p>
            <a:pPr marL="0" indent="0" algn="ctr">
              <a:buNone/>
            </a:pPr>
            <a:r>
              <a:rPr lang="en-US" sz="1100" dirty="0"/>
              <a:t>circle </a:t>
            </a:r>
          </a:p>
        </p:txBody>
      </p:sp>
      <p:sp>
        <p:nvSpPr>
          <p:cNvPr id="8" name="Oval 7" descr="Small yellow circle representing normal response">
            <a:extLst>
              <a:ext uri="{FF2B5EF4-FFF2-40B4-BE49-F238E27FC236}">
                <a16:creationId xmlns:a16="http://schemas.microsoft.com/office/drawing/2014/main" id="{6413B795-0E1A-57C3-8757-5C9401ECB5E6}"/>
              </a:ext>
              <a:ext uri="{C183D7F6-B498-43B3-948B-1728B52AA6E4}">
                <adec:decorative xmlns:adec="http://schemas.microsoft.com/office/drawing/2017/decorative" val="0"/>
              </a:ext>
            </a:extLst>
          </p:cNvPr>
          <p:cNvSpPr/>
          <p:nvPr/>
        </p:nvSpPr>
        <p:spPr bwMode="auto">
          <a:xfrm>
            <a:off x="10406122" y="5167725"/>
            <a:ext cx="640080" cy="64008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Lesser Allergic Responses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normAutofit/>
          </a:bodyPr>
          <a:lstStyle/>
          <a:p>
            <a:pPr>
              <a:spcBef>
                <a:spcPts val="560"/>
              </a:spcBef>
              <a:spcAft>
                <a:spcPts val="0"/>
              </a:spcAft>
            </a:pPr>
            <a:r>
              <a:rPr lang="en-US" sz="2400" dirty="0">
                <a:solidFill>
                  <a:srgbClr val="000000"/>
                </a:solidFill>
                <a:latin typeface="+mn-lt"/>
              </a:rPr>
              <a:t>Exaggerated allergic reaction</a:t>
            </a:r>
          </a:p>
          <a:p>
            <a:pPr marL="342900" indent="-342900">
              <a:spcBef>
                <a:spcPts val="560"/>
              </a:spcBef>
              <a:spcAft>
                <a:spcPts val="0"/>
              </a:spcAft>
              <a:buFont typeface="Arial" panose="020B0604020202020204" pitchFamily="34" charset="0"/>
              <a:buChar char="•"/>
            </a:pPr>
            <a:r>
              <a:rPr lang="en-US" sz="2400" dirty="0">
                <a:solidFill>
                  <a:srgbClr val="000000"/>
                </a:solidFill>
                <a:latin typeface="+mn-lt"/>
              </a:rPr>
              <a:t>Signs and symptoms may </a:t>
            </a:r>
          </a:p>
          <a:p>
            <a:pPr marL="800089" lvl="1" indent="-342900">
              <a:spcBef>
                <a:spcPts val="560"/>
              </a:spcBef>
              <a:buFont typeface="Courier New" panose="02070309020205020404" pitchFamily="49" charset="0"/>
              <a:buChar char="o"/>
            </a:pPr>
            <a:r>
              <a:rPr lang="en-US" sz="2400" dirty="0">
                <a:solidFill>
                  <a:srgbClr val="000000"/>
                </a:solidFill>
                <a:latin typeface="+mn-lt"/>
              </a:rPr>
              <a:t>involve one system (not full body response) </a:t>
            </a:r>
          </a:p>
          <a:p>
            <a:pPr marL="800089" lvl="1" indent="-342900">
              <a:spcBef>
                <a:spcPts val="560"/>
              </a:spcBef>
              <a:buFont typeface="Courier New" panose="02070309020205020404" pitchFamily="49" charset="0"/>
              <a:buChar char="o"/>
            </a:pPr>
            <a:r>
              <a:rPr lang="en-US" sz="2400" dirty="0">
                <a:solidFill>
                  <a:srgbClr val="000000"/>
                </a:solidFill>
                <a:latin typeface="+mn-lt"/>
              </a:rPr>
              <a:t>be limited to the affected arm or leg and/or stay on one side of the body</a:t>
            </a:r>
            <a:br>
              <a:rPr lang="en-US" sz="2400" dirty="0">
                <a:latin typeface="+mn-lt"/>
              </a:rPr>
            </a:br>
            <a:endParaRPr lang="en-US" sz="2400" dirty="0">
              <a:solidFill>
                <a:schemeClr val="tx1"/>
              </a:solidFill>
              <a:latin typeface="+mn-lt"/>
              <a:cs typeface="Calibri" panose="020F0502020204030204" pitchFamily="34" charset="0"/>
            </a:endParaRPr>
          </a:p>
          <a:p>
            <a:pPr rtl="0" fontAlgn="base">
              <a:spcBef>
                <a:spcPts val="0"/>
              </a:spcBef>
              <a:spcAft>
                <a:spcPts val="0"/>
              </a:spcAft>
            </a:pPr>
            <a:r>
              <a:rPr lang="en-US" sz="2400" i="0" u="none" strike="noStrike" dirty="0">
                <a:solidFill>
                  <a:srgbClr val="000000"/>
                </a:solidFill>
                <a:effectLst/>
                <a:latin typeface="+mn-lt"/>
              </a:rPr>
              <a:t>Normal reaction </a:t>
            </a:r>
          </a:p>
          <a:p>
            <a:pPr marL="342900" indent="-342900" rtl="0" fontAlgn="base">
              <a:spcBef>
                <a:spcPts val="0"/>
              </a:spcBef>
              <a:spcAft>
                <a:spcPts val="0"/>
              </a:spcAft>
              <a:buFont typeface="Arial" panose="020B0604020202020204" pitchFamily="34" charset="0"/>
              <a:buChar char="•"/>
            </a:pPr>
            <a:r>
              <a:rPr lang="en-US" sz="2400" dirty="0">
                <a:solidFill>
                  <a:srgbClr val="000000"/>
                </a:solidFill>
                <a:latin typeface="+mn-lt"/>
              </a:rPr>
              <a:t>Exposure to an allergen results in </a:t>
            </a:r>
          </a:p>
          <a:p>
            <a:pPr marL="800089" lvl="1" indent="-342900" fontAlgn="base">
              <a:spcBef>
                <a:spcPts val="0"/>
              </a:spcBef>
              <a:buFont typeface="Courier New" panose="02070309020205020404" pitchFamily="49" charset="0"/>
              <a:buChar char="o"/>
            </a:pPr>
            <a:r>
              <a:rPr lang="en-US" sz="2400" dirty="0">
                <a:solidFill>
                  <a:srgbClr val="000000"/>
                </a:solidFill>
                <a:latin typeface="+mn-lt"/>
              </a:rPr>
              <a:t>n</a:t>
            </a:r>
            <a:r>
              <a:rPr lang="en-US" sz="2400" i="0" u="none" strike="noStrike" dirty="0">
                <a:solidFill>
                  <a:srgbClr val="000000"/>
                </a:solidFill>
                <a:effectLst/>
                <a:latin typeface="+mn-lt"/>
              </a:rPr>
              <a:t>o signs, or expected, minimal response </a:t>
            </a:r>
          </a:p>
        </p:txBody>
      </p:sp>
      <p:sp>
        <p:nvSpPr>
          <p:cNvPr id="7" name="Oval 6" descr="Medium-sized orange circle representing exaggerated allergic response">
            <a:extLst>
              <a:ext uri="{FF2B5EF4-FFF2-40B4-BE49-F238E27FC236}">
                <a16:creationId xmlns:a16="http://schemas.microsoft.com/office/drawing/2014/main" id="{FD669BBB-9838-9960-57FA-6D910E27482D}"/>
              </a:ext>
              <a:ext uri="{C183D7F6-B498-43B3-948B-1728B52AA6E4}">
                <adec:decorative xmlns:adec="http://schemas.microsoft.com/office/drawing/2017/decorative" val="0"/>
              </a:ext>
            </a:extLst>
          </p:cNvPr>
          <p:cNvSpPr>
            <a:spLocks noChangeAspect="1"/>
          </p:cNvSpPr>
          <p:nvPr/>
        </p:nvSpPr>
        <p:spPr bwMode="auto">
          <a:xfrm>
            <a:off x="10020092" y="2305632"/>
            <a:ext cx="1280160" cy="128016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19</a:t>
            </a:fld>
            <a:endParaRPr lang="en-US" dirty="0"/>
          </a:p>
        </p:txBody>
      </p:sp>
    </p:spTree>
    <p:extLst>
      <p:ext uri="{BB962C8B-B14F-4D97-AF65-F5344CB8AC3E}">
        <p14:creationId xmlns:p14="http://schemas.microsoft.com/office/powerpoint/2010/main" val="60907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679751B-0776-84B1-A12C-F7522601986F}"/>
              </a:ext>
            </a:extLst>
          </p:cNvPr>
          <p:cNvSpPr>
            <a:spLocks noGrp="1"/>
          </p:cNvSpPr>
          <p:nvPr>
            <p:ph idx="1"/>
          </p:nvPr>
        </p:nvSpPr>
        <p:spPr/>
        <p:txBody>
          <a:bodyPr>
            <a:noAutofit/>
          </a:bodyPr>
          <a:lstStyle/>
          <a:p>
            <a:pPr marL="457200" indent="-457200" eaLnBrk="1" hangingPunct="1">
              <a:buAutoNum type="arabicPeriod"/>
            </a:pPr>
            <a:r>
              <a:rPr lang="en-US" sz="2400" dirty="0">
                <a:solidFill>
                  <a:schemeClr val="tx1"/>
                </a:solidFill>
                <a:latin typeface="+mn-lt"/>
                <a:ea typeface="+mj-ea"/>
                <a:cs typeface="Calibri" panose="020F0502020204030204" pitchFamily="34" charset="0"/>
              </a:rPr>
              <a:t>State Laws and Training Program </a:t>
            </a:r>
          </a:p>
          <a:p>
            <a:pPr marL="457200" indent="-457200" eaLnBrk="1" hangingPunct="1">
              <a:buAutoNum type="arabicPeriod"/>
            </a:pPr>
            <a:r>
              <a:rPr lang="en-US" sz="2400" dirty="0">
                <a:solidFill>
                  <a:schemeClr val="tx1"/>
                </a:solidFill>
                <a:latin typeface="+mn-lt"/>
                <a:ea typeface="+mj-ea"/>
                <a:cs typeface="Calibri" panose="020F0502020204030204" pitchFamily="34" charset="0"/>
              </a:rPr>
              <a:t>Allergic Reactions and Allergens</a:t>
            </a:r>
          </a:p>
          <a:p>
            <a:pPr marL="457200" indent="-457200" eaLnBrk="1" hangingPunct="1">
              <a:buAutoNum type="arabicPeriod"/>
            </a:pPr>
            <a:r>
              <a:rPr lang="en-US" sz="2400" dirty="0">
                <a:solidFill>
                  <a:schemeClr val="tx1"/>
                </a:solidFill>
                <a:latin typeface="+mn-lt"/>
                <a:ea typeface="+mj-ea"/>
                <a:cs typeface="Calibri" panose="020F0502020204030204" pitchFamily="34" charset="0"/>
              </a:rPr>
              <a:t>Management of Anaphylaxis</a:t>
            </a:r>
          </a:p>
          <a:p>
            <a:pPr marL="457200" indent="-457200" eaLnBrk="1" hangingPunct="1">
              <a:buAutoNum type="arabicPeriod"/>
            </a:pPr>
            <a:r>
              <a:rPr lang="en-US" sz="2400" dirty="0">
                <a:solidFill>
                  <a:schemeClr val="tx1"/>
                </a:solidFill>
                <a:latin typeface="+mn-lt"/>
                <a:ea typeface="+mj-ea"/>
                <a:cs typeface="Calibri" panose="020F0502020204030204" pitchFamily="34" charset="0"/>
              </a:rPr>
              <a:t>Preparing for and Preventing Anaphylaxis</a:t>
            </a:r>
          </a:p>
          <a:p>
            <a:pPr marL="0" indent="0" eaLnBrk="1" hangingPunct="1">
              <a:buNone/>
            </a:pPr>
            <a:r>
              <a:rPr lang="en-US" sz="2400" dirty="0">
                <a:solidFill>
                  <a:schemeClr val="tx1"/>
                </a:solidFill>
                <a:latin typeface="+mn-lt"/>
                <a:ea typeface="+mj-ea"/>
                <a:cs typeface="Calibri" panose="020F0502020204030204" pitchFamily="34" charset="0"/>
              </a:rPr>
              <a:t> </a:t>
            </a:r>
          </a:p>
          <a:p>
            <a:pPr marL="0" indent="0" eaLnBrk="1" hangingPunct="1">
              <a:buNone/>
            </a:pPr>
            <a:r>
              <a:rPr lang="en-US" sz="2400" dirty="0">
                <a:solidFill>
                  <a:schemeClr val="tx1"/>
                </a:solidFill>
                <a:latin typeface="+mn-lt"/>
                <a:ea typeface="+mj-ea"/>
                <a:cs typeface="Calibri" panose="020F0502020204030204" pitchFamily="34" charset="0"/>
              </a:rPr>
              <a:t>Addendum: School Medication Administration</a:t>
            </a:r>
          </a:p>
          <a:p>
            <a:endParaRPr lang="en-US" sz="2400" dirty="0">
              <a:latin typeface="+mn-lt"/>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2</a:t>
            </a:fld>
            <a:endParaRPr lang="en-US" dirty="0"/>
          </a:p>
        </p:txBody>
      </p:sp>
    </p:spTree>
    <p:extLst>
      <p:ext uri="{BB962C8B-B14F-4D97-AF65-F5344CB8AC3E}">
        <p14:creationId xmlns:p14="http://schemas.microsoft.com/office/powerpoint/2010/main" val="3575395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Signs of Severe Allergic Response</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9229846" cy="5087225"/>
          </a:xfrm>
        </p:spPr>
        <p:txBody>
          <a:bodyPr>
            <a:noAutofit/>
          </a:bodyPr>
          <a:lstStyle/>
          <a:p>
            <a:pPr marL="0" indent="0" rtl="0" fontAlgn="base">
              <a:spcBef>
                <a:spcPts val="0"/>
              </a:spcBef>
              <a:buNone/>
            </a:pPr>
            <a:r>
              <a:rPr lang="en-US" sz="2400" i="0" u="none" strike="noStrike" dirty="0">
                <a:solidFill>
                  <a:srgbClr val="000000"/>
                </a:solidFill>
                <a:effectLst/>
                <a:latin typeface="+mn-lt"/>
                <a:cs typeface="Calibri" panose="020F0502020204030204" pitchFamily="34" charset="0"/>
              </a:rPr>
              <a:t>A person may have only one sign, or more than one. </a:t>
            </a:r>
            <a:r>
              <a:rPr lang="en-US" sz="2400" dirty="0">
                <a:solidFill>
                  <a:srgbClr val="000000"/>
                </a:solidFill>
                <a:latin typeface="+mn-lt"/>
                <a:cs typeface="Calibri" panose="020F0502020204030204" pitchFamily="34" charset="0"/>
              </a:rPr>
              <a:t>M</a:t>
            </a:r>
            <a:r>
              <a:rPr lang="en-US" sz="2400" i="0" u="none" strike="noStrike" dirty="0">
                <a:solidFill>
                  <a:srgbClr val="000000"/>
                </a:solidFill>
                <a:effectLst/>
                <a:latin typeface="+mn-lt"/>
                <a:cs typeface="Calibri" panose="020F0502020204030204" pitchFamily="34" charset="0"/>
              </a:rPr>
              <a:t>ay include:</a:t>
            </a:r>
          </a:p>
          <a:p>
            <a:pPr lvl="1" indent="-342900">
              <a:spcBef>
                <a:spcPts val="0"/>
              </a:spcBef>
              <a:buFont typeface="Arial" panose="020B0604020202020204" pitchFamily="34" charset="0"/>
              <a:buChar char="•"/>
            </a:pPr>
            <a:r>
              <a:rPr lang="en-US" sz="2400" b="1" dirty="0">
                <a:solidFill>
                  <a:srgbClr val="000000"/>
                </a:solidFill>
                <a:latin typeface="+mn-lt"/>
                <a:cs typeface="Calibri" panose="020F0502020204030204" pitchFamily="34" charset="0"/>
              </a:rPr>
              <a:t>Breathing/respiratory</a:t>
            </a:r>
            <a:r>
              <a:rPr lang="en-US" sz="2400" dirty="0">
                <a:solidFill>
                  <a:srgbClr val="000000"/>
                </a:solidFill>
                <a:latin typeface="+mn-lt"/>
                <a:cs typeface="Calibri" panose="020F0502020204030204" pitchFamily="34" charset="0"/>
              </a:rPr>
              <a:t> </a:t>
            </a:r>
            <a:r>
              <a:rPr lang="en-US" sz="2400" b="1" dirty="0">
                <a:solidFill>
                  <a:srgbClr val="000000"/>
                </a:solidFill>
                <a:latin typeface="+mn-lt"/>
                <a:cs typeface="Calibri" panose="020F0502020204030204" pitchFamily="34" charset="0"/>
              </a:rPr>
              <a:t>changes</a:t>
            </a:r>
            <a:endParaRPr lang="en-US" sz="2400" dirty="0">
              <a:solidFill>
                <a:srgbClr val="000000"/>
              </a:solidFill>
              <a:latin typeface="+mn-lt"/>
              <a:cs typeface="Calibri" panose="020F0502020204030204" pitchFamily="34" charset="0"/>
            </a:endParaRPr>
          </a:p>
          <a:p>
            <a:pPr lvl="1" indent="-342900">
              <a:spcBef>
                <a:spcPts val="0"/>
              </a:spcBef>
              <a:buFont typeface="Arial" panose="020B0604020202020204" pitchFamily="34" charset="0"/>
              <a:buChar char="•"/>
            </a:pPr>
            <a:r>
              <a:rPr lang="en-US" sz="2400" b="1" dirty="0">
                <a:solidFill>
                  <a:srgbClr val="000000"/>
                </a:solidFill>
                <a:latin typeface="+mn-lt"/>
                <a:cs typeface="Calibri" panose="020F0502020204030204" pitchFamily="34" charset="0"/>
              </a:rPr>
              <a:t>Circulation changes</a:t>
            </a:r>
          </a:p>
          <a:p>
            <a:pPr lvl="1" indent="-342900">
              <a:spcBef>
                <a:spcPts val="0"/>
              </a:spcBef>
              <a:buFont typeface="Arial" panose="020B0604020202020204" pitchFamily="34" charset="0"/>
              <a:buChar char="•"/>
            </a:pPr>
            <a:r>
              <a:rPr lang="en-US" sz="2400" b="1" dirty="0">
                <a:solidFill>
                  <a:srgbClr val="000000"/>
                </a:solidFill>
                <a:latin typeface="+mn-lt"/>
                <a:cs typeface="Calibri" panose="020F0502020204030204" pitchFamily="34" charset="0"/>
              </a:rPr>
              <a:t>Swelling</a:t>
            </a:r>
            <a:endParaRPr lang="en-US" sz="2400" dirty="0">
              <a:solidFill>
                <a:srgbClr val="000000"/>
              </a:solidFill>
              <a:latin typeface="+mn-lt"/>
              <a:cs typeface="Calibri" panose="020F0502020204030204" pitchFamily="34" charset="0"/>
            </a:endParaRPr>
          </a:p>
          <a:p>
            <a:pPr lvl="1" indent="-342900">
              <a:spcBef>
                <a:spcPts val="0"/>
              </a:spcBef>
              <a:buFont typeface="Arial" panose="020B0604020202020204" pitchFamily="34" charset="0"/>
              <a:buChar char="•"/>
            </a:pPr>
            <a:r>
              <a:rPr lang="en-US" sz="2400" b="1" dirty="0">
                <a:solidFill>
                  <a:srgbClr val="000000"/>
                </a:solidFill>
                <a:latin typeface="+mn-lt"/>
                <a:cs typeface="Calibri" panose="020F0502020204030204" pitchFamily="34" charset="0"/>
              </a:rPr>
              <a:t>Skin changes</a:t>
            </a:r>
          </a:p>
          <a:p>
            <a:pPr lvl="1" indent="-342900">
              <a:spcBef>
                <a:spcPts val="0"/>
              </a:spcBef>
              <a:buFont typeface="Arial" panose="020B0604020202020204" pitchFamily="34" charset="0"/>
              <a:buChar char="•"/>
            </a:pPr>
            <a:r>
              <a:rPr lang="en-US" sz="2400" b="1" i="0" u="none" strike="noStrike" dirty="0">
                <a:solidFill>
                  <a:srgbClr val="000000"/>
                </a:solidFill>
                <a:effectLst/>
                <a:latin typeface="+mn-lt"/>
                <a:cs typeface="Calibri" panose="020F0502020204030204" pitchFamily="34" charset="0"/>
              </a:rPr>
              <a:t>Abdominal/digestive</a:t>
            </a:r>
            <a:r>
              <a:rPr lang="en-US" sz="2400" i="0" u="none" strike="noStrike" dirty="0">
                <a:solidFill>
                  <a:srgbClr val="000000"/>
                </a:solidFill>
                <a:latin typeface="+mn-lt"/>
                <a:cs typeface="Calibri" panose="020F0502020204030204" pitchFamily="34" charset="0"/>
              </a:rPr>
              <a:t> </a:t>
            </a:r>
            <a:r>
              <a:rPr lang="en-US" sz="2400" b="1" dirty="0">
                <a:solidFill>
                  <a:srgbClr val="000000"/>
                </a:solidFill>
                <a:latin typeface="+mn-lt"/>
                <a:cs typeface="Calibri" panose="020F0502020204030204" pitchFamily="34" charset="0"/>
              </a:rPr>
              <a:t>changes</a:t>
            </a:r>
            <a:endParaRPr lang="en-US" sz="2400" i="0" u="none" strike="noStrike" dirty="0">
              <a:solidFill>
                <a:srgbClr val="000000"/>
              </a:solidFill>
              <a:latin typeface="+mn-lt"/>
              <a:cs typeface="Calibri" panose="020F0502020204030204" pitchFamily="34" charset="0"/>
            </a:endParaRPr>
          </a:p>
          <a:p>
            <a:pPr lvl="1" indent="-342900">
              <a:spcBef>
                <a:spcPts val="0"/>
              </a:spcBef>
              <a:buFont typeface="Arial" panose="020B0604020202020204" pitchFamily="34" charset="0"/>
              <a:buChar char="•"/>
            </a:pPr>
            <a:r>
              <a:rPr lang="en-US" sz="2400" b="1" i="0" u="none" strike="noStrike" dirty="0">
                <a:solidFill>
                  <a:srgbClr val="000000"/>
                </a:solidFill>
                <a:effectLst/>
                <a:latin typeface="+mn-lt"/>
                <a:cs typeface="Calibri" panose="020F0502020204030204" pitchFamily="34" charset="0"/>
              </a:rPr>
              <a:t>Anxiety </a:t>
            </a:r>
          </a:p>
          <a:p>
            <a:pPr>
              <a:spcBef>
                <a:spcPts val="0"/>
              </a:spcBef>
            </a:pPr>
            <a:r>
              <a:rPr lang="en-US" sz="2400" dirty="0">
                <a:latin typeface="+mn-lt"/>
              </a:rPr>
              <a:t>		Which categories are immediately life-threatening?</a:t>
            </a:r>
          </a:p>
          <a:p>
            <a:pPr>
              <a:spcBef>
                <a:spcPts val="0"/>
              </a:spcBef>
            </a:pPr>
            <a:r>
              <a:rPr lang="en-US" sz="2400" dirty="0">
                <a:latin typeface="+mn-lt"/>
              </a:rPr>
              <a:t>		What signs and symptoms might be present, in each 		of these categories?</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20</a:t>
            </a:fld>
            <a:endParaRPr lang="en-US" dirty="0"/>
          </a:p>
        </p:txBody>
      </p:sp>
      <p:pic>
        <p:nvPicPr>
          <p:cNvPr id="6" name="Content Placeholder 5">
            <a:extLst>
              <a:ext uri="{FF2B5EF4-FFF2-40B4-BE49-F238E27FC236}">
                <a16:creationId xmlns:a16="http://schemas.microsoft.com/office/drawing/2014/main" id="{6ACC175F-DADE-7BD2-E56A-0BB4E0A7DF58}"/>
              </a:ext>
            </a:extLst>
          </p:cNvPr>
          <p:cNvPicPr>
            <a:picLocks noGrp="1" noChangeAspect="1"/>
          </p:cNvPicPr>
          <p:nvPr>
            <p:ph idx="1"/>
          </p:nvPr>
        </p:nvPicPr>
        <p:blipFill>
          <a:blip r:embed="rId3"/>
          <a:stretch>
            <a:fillRect/>
          </a:stretch>
        </p:blipFill>
        <p:spPr>
          <a:xfrm>
            <a:off x="9864849" y="1370013"/>
            <a:ext cx="1682501" cy="4614862"/>
          </a:xfrm>
          <a:prstGeom prst="rect">
            <a:avLst/>
          </a:prstGeom>
          <a:ln w="38100">
            <a:solidFill>
              <a:schemeClr val="tx1"/>
            </a:solidFill>
          </a:ln>
        </p:spPr>
      </p:pic>
      <p:pic>
        <p:nvPicPr>
          <p:cNvPr id="7" name="Graphic 6" descr="a large question mark">
            <a:extLst>
              <a:ext uri="{FF2B5EF4-FFF2-40B4-BE49-F238E27FC236}">
                <a16:creationId xmlns:a16="http://schemas.microsoft.com/office/drawing/2014/main" id="{BEA9DEBC-8495-A36A-2EA5-6AC7D86415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4650" y="4822495"/>
            <a:ext cx="1371600" cy="1371600"/>
          </a:xfrm>
          <a:prstGeom prst="rect">
            <a:avLst/>
          </a:prstGeom>
        </p:spPr>
      </p:pic>
      <p:sp>
        <p:nvSpPr>
          <p:cNvPr id="8" name="Oval 7">
            <a:extLst>
              <a:ext uri="{FF2B5EF4-FFF2-40B4-BE49-F238E27FC236}">
                <a16:creationId xmlns:a16="http://schemas.microsoft.com/office/drawing/2014/main" id="{E9078285-A83C-A302-8449-0ED6BF0761A2}"/>
              </a:ext>
            </a:extLst>
          </p:cNvPr>
          <p:cNvSpPr/>
          <p:nvPr/>
        </p:nvSpPr>
        <p:spPr bwMode="auto">
          <a:xfrm>
            <a:off x="550777" y="1876405"/>
            <a:ext cx="580188" cy="155259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66044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Signs of Severe Allergic Response</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21</a:t>
            </a:fld>
            <a:endParaRPr lang="en-US" dirty="0"/>
          </a:p>
        </p:txBody>
      </p:sp>
      <p:graphicFrame>
        <p:nvGraphicFramePr>
          <p:cNvPr id="8" name="Table 7">
            <a:extLst>
              <a:ext uri="{FF2B5EF4-FFF2-40B4-BE49-F238E27FC236}">
                <a16:creationId xmlns:a16="http://schemas.microsoft.com/office/drawing/2014/main" id="{9F86F3E7-934E-B43C-4AE0-1F7EE082BA26}"/>
              </a:ext>
            </a:extLst>
          </p:cNvPr>
          <p:cNvGraphicFramePr>
            <a:graphicFrameLocks noGrp="1"/>
          </p:cNvGraphicFramePr>
          <p:nvPr>
            <p:extLst>
              <p:ext uri="{D42A27DB-BD31-4B8C-83A1-F6EECF244321}">
                <p14:modId xmlns:p14="http://schemas.microsoft.com/office/powerpoint/2010/main" val="456319871"/>
              </p:ext>
            </p:extLst>
          </p:nvPr>
        </p:nvGraphicFramePr>
        <p:xfrm>
          <a:off x="635001" y="1461051"/>
          <a:ext cx="11059694" cy="4740630"/>
        </p:xfrm>
        <a:graphic>
          <a:graphicData uri="http://schemas.openxmlformats.org/drawingml/2006/table">
            <a:tbl>
              <a:tblPr bandRow="1">
                <a:tableStyleId>{7E9639D4-E3E2-4D34-9284-5A2195B3D0D7}</a:tableStyleId>
              </a:tblPr>
              <a:tblGrid>
                <a:gridCol w="1811295">
                  <a:extLst>
                    <a:ext uri="{9D8B030D-6E8A-4147-A177-3AD203B41FA5}">
                      <a16:colId xmlns:a16="http://schemas.microsoft.com/office/drawing/2014/main" val="3678077274"/>
                    </a:ext>
                  </a:extLst>
                </a:gridCol>
                <a:gridCol w="9248399">
                  <a:extLst>
                    <a:ext uri="{9D8B030D-6E8A-4147-A177-3AD203B41FA5}">
                      <a16:colId xmlns:a16="http://schemas.microsoft.com/office/drawing/2014/main" val="1016071642"/>
                    </a:ext>
                  </a:extLst>
                </a:gridCol>
              </a:tblGrid>
              <a:tr h="474063">
                <a:tc>
                  <a:txBody>
                    <a:bodyPr/>
                    <a:lstStyle/>
                    <a:p>
                      <a:r>
                        <a:rPr lang="en-US" sz="2400" b="1" dirty="0"/>
                        <a:t>Breathing</a:t>
                      </a:r>
                    </a:p>
                  </a:txBody>
                  <a:tcPr/>
                </a:tc>
                <a:tc>
                  <a:txBody>
                    <a:bodyPr/>
                    <a:lstStyle/>
                    <a:p>
                      <a:r>
                        <a:rPr lang="en-US" sz="2400" dirty="0">
                          <a:solidFill>
                            <a:schemeClr val="tx1"/>
                          </a:solidFill>
                        </a:rPr>
                        <a:t>working harder to breath; wheezing sounds; not breathing</a:t>
                      </a:r>
                      <a:endParaRPr lang="en-US" sz="2400" dirty="0"/>
                    </a:p>
                  </a:txBody>
                  <a:tcPr/>
                </a:tc>
                <a:extLst>
                  <a:ext uri="{0D108BD9-81ED-4DB2-BD59-A6C34878D82A}">
                    <a16:rowId xmlns:a16="http://schemas.microsoft.com/office/drawing/2014/main" val="1739724284"/>
                  </a:ext>
                </a:extLst>
              </a:tr>
              <a:tr h="1232564">
                <a:tc>
                  <a:txBody>
                    <a:bodyPr/>
                    <a:lstStyle/>
                    <a:p>
                      <a:r>
                        <a:rPr lang="en-US" sz="2400" b="1" dirty="0"/>
                        <a:t>Circulation</a:t>
                      </a:r>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dirty="0">
                          <a:solidFill>
                            <a:schemeClr val="tx1"/>
                          </a:solidFill>
                        </a:rPr>
                        <a:t>rapid or weak pulse; dizziness or fainting; pale bluish, greyish, or dusky tint to skin, especially on fingertips or inside eyelids (sign of low oxygen)</a:t>
                      </a:r>
                      <a:endParaRPr lang="en-US" sz="2400" dirty="0">
                        <a:solidFill>
                          <a:schemeClr val="tx1"/>
                        </a:solidFill>
                        <a:latin typeface="+mn-lt"/>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964070217"/>
                  </a:ext>
                </a:extLst>
              </a:tr>
              <a:tr h="853313">
                <a:tc>
                  <a:txBody>
                    <a:bodyPr/>
                    <a:lstStyle/>
                    <a:p>
                      <a:r>
                        <a:rPr lang="en-US" sz="2400" b="1" dirty="0"/>
                        <a:t>Swelling</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dirty="0">
                          <a:solidFill>
                            <a:schemeClr val="tx1"/>
                          </a:solidFill>
                        </a:rPr>
                        <a:t>puffy eyes, lips, face, or tongue; </a:t>
                      </a:r>
                      <a:r>
                        <a:rPr lang="en-US" sz="2400" dirty="0">
                          <a:solidFill>
                            <a:srgbClr val="000000"/>
                          </a:solidFill>
                        </a:rPr>
                        <a:t>difficulty swallowing, hoarse voice, or coughing (signs of throat swelling)</a:t>
                      </a:r>
                      <a:endParaRPr lang="en-US" sz="2400" dirty="0"/>
                    </a:p>
                  </a:txBody>
                  <a:tcPr/>
                </a:tc>
                <a:extLst>
                  <a:ext uri="{0D108BD9-81ED-4DB2-BD59-A6C34878D82A}">
                    <a16:rowId xmlns:a16="http://schemas.microsoft.com/office/drawing/2014/main" val="1869151516"/>
                  </a:ext>
                </a:extLst>
              </a:tr>
              <a:tr h="1232564">
                <a:tc>
                  <a:txBody>
                    <a:bodyPr/>
                    <a:lstStyle/>
                    <a:p>
                      <a:r>
                        <a:rPr lang="en-US" sz="2400" b="1" dirty="0"/>
                        <a:t>Skin</a:t>
                      </a:r>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dirty="0">
                          <a:solidFill>
                            <a:schemeClr val="tx1"/>
                          </a:solidFill>
                        </a:rPr>
                        <a:t>hives (blotchy spots) widespread or on the torso and neck; itching or burning, especially on chest or face; sweating or flushed; pale (see Circulation); swelling (see Swelling)</a:t>
                      </a:r>
                      <a:endParaRPr lang="en-US" sz="2400" dirty="0"/>
                    </a:p>
                  </a:txBody>
                  <a:tcPr>
                    <a:solidFill>
                      <a:schemeClr val="bg1">
                        <a:lumMod val="95000"/>
                      </a:schemeClr>
                    </a:solidFill>
                  </a:tcPr>
                </a:tc>
                <a:extLst>
                  <a:ext uri="{0D108BD9-81ED-4DB2-BD59-A6C34878D82A}">
                    <a16:rowId xmlns:a16="http://schemas.microsoft.com/office/drawing/2014/main" val="3290080381"/>
                  </a:ext>
                </a:extLst>
              </a:tr>
              <a:tr h="474063">
                <a:tc>
                  <a:txBody>
                    <a:bodyPr/>
                    <a:lstStyle/>
                    <a:p>
                      <a:r>
                        <a:rPr lang="en-US" sz="2400" b="1" dirty="0"/>
                        <a:t>Abdomen</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dirty="0">
                          <a:solidFill>
                            <a:schemeClr val="tx1"/>
                          </a:solidFill>
                        </a:rPr>
                        <a:t>pain, nausea, vomiting, incontinence, diarrhea</a:t>
                      </a:r>
                      <a:endParaRPr lang="en-US" sz="2400" dirty="0"/>
                    </a:p>
                  </a:txBody>
                  <a:tcPr/>
                </a:tc>
                <a:extLst>
                  <a:ext uri="{0D108BD9-81ED-4DB2-BD59-A6C34878D82A}">
                    <a16:rowId xmlns:a16="http://schemas.microsoft.com/office/drawing/2014/main" val="388305025"/>
                  </a:ext>
                </a:extLst>
              </a:tr>
              <a:tr h="474063">
                <a:tc>
                  <a:txBody>
                    <a:bodyPr/>
                    <a:lstStyle/>
                    <a:p>
                      <a:r>
                        <a:rPr lang="en-US" sz="2400" b="1" dirty="0"/>
                        <a:t>Anxiety</a:t>
                      </a:r>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dirty="0">
                          <a:solidFill>
                            <a:schemeClr val="tx1"/>
                          </a:solidFill>
                        </a:rPr>
                        <a:t>fidgety, tense, fearful; may have sense of doom</a:t>
                      </a:r>
                      <a:endParaRPr lang="en-US" sz="2400" dirty="0"/>
                    </a:p>
                  </a:txBody>
                  <a:tcPr>
                    <a:solidFill>
                      <a:schemeClr val="bg1">
                        <a:lumMod val="95000"/>
                      </a:schemeClr>
                    </a:solidFill>
                  </a:tcPr>
                </a:tc>
                <a:extLst>
                  <a:ext uri="{0D108BD9-81ED-4DB2-BD59-A6C34878D82A}">
                    <a16:rowId xmlns:a16="http://schemas.microsoft.com/office/drawing/2014/main" val="328039797"/>
                  </a:ext>
                </a:extLst>
              </a:tr>
            </a:tbl>
          </a:graphicData>
        </a:graphic>
      </p:graphicFrame>
    </p:spTree>
    <p:extLst>
      <p:ext uri="{BB962C8B-B14F-4D97-AF65-F5344CB8AC3E}">
        <p14:creationId xmlns:p14="http://schemas.microsoft.com/office/powerpoint/2010/main" val="573130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Severe Allergic Response Red Flags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2" y="1419930"/>
            <a:ext cx="9377011" cy="4614000"/>
          </a:xfrm>
        </p:spPr>
        <p:txBody>
          <a:bodyPr>
            <a:noAutofit/>
          </a:bodyPr>
          <a:lstStyle/>
          <a:p>
            <a:pPr eaLnBrk="1" hangingPunct="1">
              <a:spcBef>
                <a:spcPts val="0"/>
              </a:spcBef>
              <a:defRPr/>
            </a:pPr>
            <a:r>
              <a:rPr lang="en-US" sz="2400" b="1" dirty="0">
                <a:solidFill>
                  <a:schemeClr val="tx1"/>
                </a:solidFill>
                <a:latin typeface="+mn-lt"/>
                <a:cs typeface="Calibri" panose="020F0502020204030204" pitchFamily="34" charset="0"/>
              </a:rPr>
              <a:t>Time of onset</a:t>
            </a:r>
            <a:endParaRPr lang="en-US" sz="2400" b="1" dirty="0">
              <a:latin typeface="+mn-lt"/>
              <a:cs typeface="Calibri" panose="020F0502020204030204" pitchFamily="34" charset="0"/>
            </a:endParaRP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The faster the onset of signs from exposure, the higher risk for severe symptoms and death. </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Severe reactions can also have delayed onset.</a:t>
            </a:r>
            <a:endParaRPr lang="en-US" sz="2400" b="1" dirty="0">
              <a:solidFill>
                <a:schemeClr val="tx1"/>
              </a:solidFill>
              <a:latin typeface="+mn-lt"/>
              <a:cs typeface="Calibri" panose="020F0502020204030204" pitchFamily="34" charset="0"/>
            </a:endParaRPr>
          </a:p>
          <a:p>
            <a:pPr eaLnBrk="1" hangingPunct="1">
              <a:spcBef>
                <a:spcPts val="0"/>
              </a:spcBef>
              <a:defRPr/>
            </a:pPr>
            <a:r>
              <a:rPr lang="en-US" sz="2400" b="1" dirty="0">
                <a:solidFill>
                  <a:schemeClr val="tx1"/>
                </a:solidFill>
                <a:latin typeface="+mn-lt"/>
                <a:cs typeface="Calibri" panose="020F0502020204030204" pitchFamily="34" charset="0"/>
              </a:rPr>
              <a:t>Prior history</a:t>
            </a:r>
            <a:endParaRPr lang="en-US" sz="2400" b="1" dirty="0">
              <a:latin typeface="+mn-lt"/>
              <a:cs typeface="Calibri" panose="020F0502020204030204" pitchFamily="34" charset="0"/>
            </a:endParaRP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A person’s history of allergy or sensitivity may make them vulnerable. </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Severe reactions also occur with no history. </a:t>
            </a:r>
            <a:endParaRPr lang="en-US" sz="2400" b="1" dirty="0">
              <a:solidFill>
                <a:schemeClr val="tx1"/>
              </a:solidFill>
              <a:latin typeface="+mn-lt"/>
              <a:cs typeface="Calibri" panose="020F0502020204030204" pitchFamily="34" charset="0"/>
            </a:endParaRPr>
          </a:p>
          <a:p>
            <a:pPr eaLnBrk="1" hangingPunct="1">
              <a:spcBef>
                <a:spcPts val="0"/>
              </a:spcBef>
              <a:defRPr/>
            </a:pPr>
            <a:r>
              <a:rPr lang="en-US" sz="2400" b="1" dirty="0">
                <a:solidFill>
                  <a:schemeClr val="tx1"/>
                </a:solidFill>
                <a:latin typeface="+mn-lt"/>
                <a:cs typeface="Calibri" panose="020F0502020204030204" pitchFamily="34" charset="0"/>
              </a:rPr>
              <a:t>Asthma</a:t>
            </a:r>
            <a:endParaRPr lang="en-US" sz="2400" b="1" dirty="0">
              <a:latin typeface="+mn-lt"/>
              <a:cs typeface="Calibri" panose="020F0502020204030204" pitchFamily="34" charset="0"/>
            </a:endParaRP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Persons with asthma may have an increased risk for anaphylaxis. </a:t>
            </a:r>
          </a:p>
          <a:p>
            <a:pPr>
              <a:spcBef>
                <a:spcPts val="0"/>
              </a:spcBef>
              <a:spcAft>
                <a:spcPts val="600"/>
              </a:spcAft>
            </a:pPr>
            <a:endParaRPr lang="en-US" sz="24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22</a:t>
            </a:fld>
            <a:endParaRPr lang="en-US" dirty="0"/>
          </a:p>
        </p:txBody>
      </p:sp>
      <p:pic>
        <p:nvPicPr>
          <p:cNvPr id="6" name="Content Placeholder 5">
            <a:extLst>
              <a:ext uri="{FF2B5EF4-FFF2-40B4-BE49-F238E27FC236}">
                <a16:creationId xmlns:a16="http://schemas.microsoft.com/office/drawing/2014/main" id="{37550E12-1298-C070-F11F-F93B5C6543D9}"/>
              </a:ext>
            </a:extLst>
          </p:cNvPr>
          <p:cNvPicPr>
            <a:picLocks noGrp="1" noChangeAspect="1"/>
          </p:cNvPicPr>
          <p:nvPr>
            <p:ph idx="1"/>
          </p:nvPr>
        </p:nvPicPr>
        <p:blipFill rotWithShape="1">
          <a:blip r:embed="rId3"/>
          <a:srcRect l="7692" t="2631"/>
          <a:stretch/>
        </p:blipFill>
        <p:spPr>
          <a:xfrm>
            <a:off x="10012014" y="1279147"/>
            <a:ext cx="1850502" cy="5138483"/>
          </a:xfrm>
          <a:prstGeom prst="rect">
            <a:avLst/>
          </a:prstGeom>
        </p:spPr>
      </p:pic>
    </p:spTree>
    <p:extLst>
      <p:ext uri="{BB962C8B-B14F-4D97-AF65-F5344CB8AC3E}">
        <p14:creationId xmlns:p14="http://schemas.microsoft.com/office/powerpoint/2010/main" val="728508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Recognize and Respond Quickly</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lstStyle/>
          <a:p>
            <a:pPr marL="109537" lvl="1" eaLnBrk="1" hangingPunct="1">
              <a:spcBef>
                <a:spcPts val="400"/>
              </a:spcBef>
              <a:buSzPct val="100000"/>
            </a:pPr>
            <a:r>
              <a:rPr lang="en-US" sz="2400" dirty="0">
                <a:solidFill>
                  <a:schemeClr val="tx1"/>
                </a:solidFill>
                <a:latin typeface="+mn-lt"/>
                <a:cs typeface="Calibri" panose="020F0502020204030204" pitchFamily="34" charset="0"/>
              </a:rPr>
              <a:t>The </a:t>
            </a:r>
            <a:r>
              <a:rPr lang="en-US" sz="2400" b="1" dirty="0">
                <a:solidFill>
                  <a:schemeClr val="tx1"/>
                </a:solidFill>
                <a:latin typeface="+mn-lt"/>
                <a:cs typeface="Calibri" panose="020F0502020204030204" pitchFamily="34" charset="0"/>
              </a:rPr>
              <a:t>faster the onset </a:t>
            </a:r>
            <a:r>
              <a:rPr lang="en-US" sz="2400" dirty="0">
                <a:solidFill>
                  <a:schemeClr val="tx1"/>
                </a:solidFill>
                <a:latin typeface="+mn-lt"/>
                <a:cs typeface="Calibri" panose="020F0502020204030204" pitchFamily="34" charset="0"/>
              </a:rPr>
              <a:t>of signs from exposure, the </a:t>
            </a:r>
            <a:r>
              <a:rPr lang="en-US" sz="2400" b="1" dirty="0">
                <a:solidFill>
                  <a:schemeClr val="tx1"/>
                </a:solidFill>
                <a:latin typeface="+mn-lt"/>
                <a:cs typeface="Calibri" panose="020F0502020204030204" pitchFamily="34" charset="0"/>
              </a:rPr>
              <a:t>higher risk </a:t>
            </a:r>
            <a:r>
              <a:rPr lang="en-US" sz="2400" dirty="0">
                <a:solidFill>
                  <a:schemeClr val="tx1"/>
                </a:solidFill>
                <a:latin typeface="+mn-lt"/>
                <a:cs typeface="Calibri" panose="020F0502020204030204" pitchFamily="34" charset="0"/>
              </a:rPr>
              <a:t>for severe symptoms and death.</a:t>
            </a:r>
          </a:p>
          <a:p>
            <a:pPr marL="566737" lvl="1" indent="-457200" eaLnBrk="1" hangingPunct="1">
              <a:spcBef>
                <a:spcPts val="400"/>
              </a:spcBef>
              <a:buSzPct val="100000"/>
              <a:buFont typeface="Arial" panose="020B0604020202020204" pitchFamily="34" charset="0"/>
              <a:buChar char="•"/>
            </a:pPr>
            <a:endParaRPr lang="en-US" sz="2400" dirty="0">
              <a:solidFill>
                <a:schemeClr val="tx1"/>
              </a:solidFill>
              <a:latin typeface="+mn-lt"/>
              <a:cs typeface="Calibri" panose="020F0502020204030204" pitchFamily="34" charset="0"/>
            </a:endParaRPr>
          </a:p>
          <a:p>
            <a:pPr marL="109537" lvl="1" eaLnBrk="1" hangingPunct="1">
              <a:spcBef>
                <a:spcPts val="400"/>
              </a:spcBef>
              <a:buSzPct val="100000"/>
            </a:pPr>
            <a:r>
              <a:rPr lang="en-US" sz="2400" b="1" dirty="0">
                <a:solidFill>
                  <a:schemeClr val="tx1"/>
                </a:solidFill>
                <a:latin typeface="+mn-lt"/>
                <a:cs typeface="Calibri" panose="020F0502020204030204" pitchFamily="34" charset="0"/>
              </a:rPr>
              <a:t>One or more signs </a:t>
            </a:r>
            <a:r>
              <a:rPr lang="en-US" sz="2400" dirty="0">
                <a:solidFill>
                  <a:schemeClr val="tx1"/>
                </a:solidFill>
                <a:latin typeface="+mn-lt"/>
                <a:cs typeface="Calibri" panose="020F0502020204030204" pitchFamily="34" charset="0"/>
              </a:rPr>
              <a:t>of anaphylaxis require immediate administration of </a:t>
            </a:r>
            <a:r>
              <a:rPr lang="en-US" sz="2400" b="1" dirty="0">
                <a:solidFill>
                  <a:schemeClr val="tx1"/>
                </a:solidFill>
                <a:latin typeface="+mn-lt"/>
                <a:cs typeface="Calibri" panose="020F0502020204030204" pitchFamily="34" charset="0"/>
              </a:rPr>
              <a:t>epinephrine.</a:t>
            </a:r>
          </a:p>
          <a:p>
            <a:pPr marL="566737" lvl="1" indent="-457200" eaLnBrk="1" hangingPunct="1">
              <a:spcBef>
                <a:spcPts val="400"/>
              </a:spcBef>
              <a:buSzPct val="100000"/>
              <a:buFont typeface="Arial" panose="020B0604020202020204" pitchFamily="34" charset="0"/>
              <a:buChar char="•"/>
            </a:pPr>
            <a:endParaRPr lang="en-US" sz="2400" dirty="0">
              <a:solidFill>
                <a:schemeClr val="tx1"/>
              </a:solidFill>
              <a:latin typeface="+mn-lt"/>
              <a:cs typeface="Calibri" panose="020F0502020204030204" pitchFamily="34" charset="0"/>
            </a:endParaRPr>
          </a:p>
          <a:p>
            <a:pPr marL="109537" lvl="1" eaLnBrk="1" hangingPunct="1">
              <a:spcBef>
                <a:spcPts val="400"/>
              </a:spcBef>
              <a:buSzPct val="100000"/>
            </a:pPr>
            <a:r>
              <a:rPr lang="en-US" sz="2400" b="1" dirty="0">
                <a:solidFill>
                  <a:schemeClr val="tx1"/>
                </a:solidFill>
                <a:latin typeface="+mn-lt"/>
                <a:cs typeface="Calibri" panose="020F0502020204030204" pitchFamily="34" charset="0"/>
              </a:rPr>
              <a:t>Call 9-1-1. </a:t>
            </a:r>
          </a:p>
          <a:p>
            <a:endParaRPr lang="en-US" dirty="0"/>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23</a:t>
            </a:fld>
            <a:endParaRPr lang="en-US" dirty="0"/>
          </a:p>
        </p:txBody>
      </p:sp>
      <p:pic>
        <p:nvPicPr>
          <p:cNvPr id="6" name="Content Placeholder 5">
            <a:extLst>
              <a:ext uri="{FF2B5EF4-FFF2-40B4-BE49-F238E27FC236}">
                <a16:creationId xmlns:a16="http://schemas.microsoft.com/office/drawing/2014/main" id="{CF30E70D-592F-06DC-57BD-97DCD5165B2C}"/>
              </a:ext>
            </a:extLst>
          </p:cNvPr>
          <p:cNvPicPr>
            <a:picLocks noGrp="1" noChangeAspect="1"/>
          </p:cNvPicPr>
          <p:nvPr>
            <p:ph idx="1"/>
          </p:nvPr>
        </p:nvPicPr>
        <p:blipFill rotWithShape="1">
          <a:blip r:embed="rId3"/>
          <a:srcRect l="3083" t="54876" r="-1" b="-1"/>
          <a:stretch/>
        </p:blipFill>
        <p:spPr>
          <a:xfrm>
            <a:off x="10020743" y="2228487"/>
            <a:ext cx="1841773" cy="2401025"/>
          </a:xfrm>
          <a:prstGeom prst="rect">
            <a:avLst/>
          </a:prstGeom>
        </p:spPr>
      </p:pic>
    </p:spTree>
    <p:extLst>
      <p:ext uri="{BB962C8B-B14F-4D97-AF65-F5344CB8AC3E}">
        <p14:creationId xmlns:p14="http://schemas.microsoft.com/office/powerpoint/2010/main" val="2796426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Causes of Anaphylaxis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2" y="1370235"/>
            <a:ext cx="10993405" cy="4614000"/>
          </a:xfrm>
        </p:spPr>
        <p:txBody>
          <a:bodyPr>
            <a:noAutofit/>
          </a:bodyPr>
          <a:lstStyle/>
          <a:p>
            <a:pPr marL="342900" indent="-342900" eaLnBrk="1" hangingPunct="1">
              <a:buFont typeface="Arial" panose="020B0604020202020204" pitchFamily="34" charset="0"/>
              <a:buChar char="•"/>
              <a:defRPr/>
            </a:pPr>
            <a:r>
              <a:rPr lang="en-US" sz="2400" dirty="0">
                <a:solidFill>
                  <a:schemeClr val="tx1"/>
                </a:solidFill>
                <a:latin typeface="+mn-lt"/>
                <a:cs typeface="Calibri" panose="020F0502020204030204" pitchFamily="34" charset="0"/>
              </a:rPr>
              <a:t>The decision to give epinephrine should be based on </a:t>
            </a:r>
            <a:r>
              <a:rPr lang="en-US" sz="2400" b="1" dirty="0">
                <a:solidFill>
                  <a:schemeClr val="tx1"/>
                </a:solidFill>
                <a:latin typeface="+mn-lt"/>
                <a:cs typeface="Calibri" panose="020F0502020204030204" pitchFamily="34" charset="0"/>
              </a:rPr>
              <a:t>signs and symptoms.</a:t>
            </a:r>
          </a:p>
          <a:p>
            <a:pPr eaLnBrk="1" hangingPunct="1">
              <a:defRPr/>
            </a:pPr>
            <a:endParaRPr lang="en-US" sz="3200" dirty="0">
              <a:solidFill>
                <a:schemeClr val="tx1"/>
              </a:solidFill>
              <a:latin typeface="+mn-lt"/>
              <a:cs typeface="Calibri" panose="020F0502020204030204" pitchFamily="34" charset="0"/>
            </a:endParaRPr>
          </a:p>
          <a:p>
            <a:pPr algn="ctr" eaLnBrk="1" hangingPunct="1">
              <a:defRPr/>
            </a:pPr>
            <a:r>
              <a:rPr lang="en-US" sz="3200" dirty="0">
                <a:solidFill>
                  <a:schemeClr val="tx1"/>
                </a:solidFill>
                <a:latin typeface="+mn-lt"/>
                <a:cs typeface="Calibri" panose="020F0502020204030204" pitchFamily="34" charset="0"/>
              </a:rPr>
              <a:t>You </a:t>
            </a:r>
            <a:r>
              <a:rPr lang="en-US" sz="3200" b="1" dirty="0">
                <a:solidFill>
                  <a:schemeClr val="tx1"/>
                </a:solidFill>
                <a:latin typeface="+mn-lt"/>
                <a:cs typeface="Calibri" panose="020F0502020204030204" pitchFamily="34" charset="0"/>
              </a:rPr>
              <a:t>do not</a:t>
            </a:r>
            <a:r>
              <a:rPr lang="en-US" sz="3200" dirty="0">
                <a:solidFill>
                  <a:schemeClr val="tx1"/>
                </a:solidFill>
                <a:latin typeface="+mn-lt"/>
                <a:cs typeface="Calibri" panose="020F0502020204030204" pitchFamily="34" charset="0"/>
              </a:rPr>
              <a:t> need to determine the cause.</a:t>
            </a:r>
          </a:p>
          <a:p>
            <a:pPr eaLnBrk="1" hangingPunct="1">
              <a:defRPr/>
            </a:pPr>
            <a:endParaRPr lang="en-US" sz="2400" dirty="0">
              <a:solidFill>
                <a:schemeClr val="tx1"/>
              </a:solidFill>
              <a:latin typeface="+mn-lt"/>
              <a:cs typeface="Calibri" panose="020F0502020204030204" pitchFamily="34" charset="0"/>
            </a:endParaRPr>
          </a:p>
          <a:p>
            <a:pPr marL="342900" indent="-342900" eaLnBrk="1" hangingPunct="1">
              <a:buFont typeface="Arial" panose="020B0604020202020204" pitchFamily="34" charset="0"/>
              <a:buChar char="•"/>
              <a:defRPr/>
            </a:pPr>
            <a:r>
              <a:rPr lang="en-US" sz="2400" dirty="0">
                <a:solidFill>
                  <a:schemeClr val="tx1"/>
                </a:solidFill>
                <a:latin typeface="+mn-lt"/>
                <a:cs typeface="Calibri" panose="020F0502020204030204" pitchFamily="34" charset="0"/>
              </a:rPr>
              <a:t>Knowing the cause may help planning to avoid the allergen. </a:t>
            </a:r>
          </a:p>
          <a:p>
            <a:pPr marL="342900" indent="-342900">
              <a:buFont typeface="Arial" panose="020B0604020202020204" pitchFamily="34" charset="0"/>
              <a:buChar char="•"/>
            </a:pPr>
            <a:r>
              <a:rPr lang="en-US" sz="2400" dirty="0">
                <a:latin typeface="+mn-lt"/>
              </a:rPr>
              <a:t>Many cases have </a:t>
            </a:r>
            <a:r>
              <a:rPr lang="en-US" sz="2400" b="1" dirty="0">
                <a:latin typeface="+mn-lt"/>
              </a:rPr>
              <a:t>no identified cause.</a:t>
            </a:r>
            <a:endParaRPr lang="en-US" sz="24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24</a:t>
            </a:fld>
            <a:endParaRPr lang="en-US" dirty="0"/>
          </a:p>
        </p:txBody>
      </p:sp>
      <p:sp>
        <p:nvSpPr>
          <p:cNvPr id="6" name="Oval 5">
            <a:extLst>
              <a:ext uri="{FF2B5EF4-FFF2-40B4-BE49-F238E27FC236}">
                <a16:creationId xmlns:a16="http://schemas.microsoft.com/office/drawing/2014/main" id="{27A3FAE1-2562-35DF-B84C-947EAD586EF3}"/>
              </a:ext>
            </a:extLst>
          </p:cNvPr>
          <p:cNvSpPr/>
          <p:nvPr/>
        </p:nvSpPr>
        <p:spPr bwMode="auto">
          <a:xfrm>
            <a:off x="2108234" y="2213874"/>
            <a:ext cx="8222616" cy="1720773"/>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09719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Allergens: Insect Venom</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2" y="1370234"/>
            <a:ext cx="3911598" cy="4893425"/>
          </a:xfrm>
        </p:spPr>
        <p:txBody>
          <a:bodyPr>
            <a:normAutofit fontScale="92500" lnSpcReduction="10000"/>
          </a:bodyPr>
          <a:lstStyle/>
          <a:p>
            <a:pPr marL="0" indent="0" eaLnBrk="1" hangingPunct="1">
              <a:buNone/>
            </a:pPr>
            <a:r>
              <a:rPr lang="en-US" sz="2600" b="1" dirty="0">
                <a:solidFill>
                  <a:schemeClr val="tx1"/>
                </a:solidFill>
                <a:latin typeface="+mn-lt"/>
                <a:cs typeface="Calibri" panose="020F0502020204030204" pitchFamily="34" charset="0"/>
              </a:rPr>
              <a:t>Insect stings</a:t>
            </a:r>
          </a:p>
          <a:p>
            <a:pPr eaLnBrk="1" hangingPunct="1"/>
            <a:r>
              <a:rPr lang="en-US" sz="2600" dirty="0">
                <a:solidFill>
                  <a:schemeClr val="tx1"/>
                </a:solidFill>
                <a:latin typeface="+mn-lt"/>
                <a:cs typeface="Calibri" panose="020F0502020204030204" pitchFamily="34" charset="0"/>
              </a:rPr>
              <a:t>10-20% of all cases of anaphylaxis</a:t>
            </a:r>
          </a:p>
          <a:p>
            <a:pPr eaLnBrk="1" hangingPunct="1"/>
            <a:endParaRPr lang="en-US" sz="2600" dirty="0">
              <a:solidFill>
                <a:schemeClr val="tx1"/>
              </a:solidFill>
              <a:latin typeface="+mn-lt"/>
              <a:cs typeface="Calibri" panose="020F0502020204030204" pitchFamily="34" charset="0"/>
            </a:endParaRPr>
          </a:p>
          <a:p>
            <a:pPr eaLnBrk="1" hangingPunct="1"/>
            <a:r>
              <a:rPr lang="en-US" sz="2600" dirty="0">
                <a:solidFill>
                  <a:schemeClr val="tx1"/>
                </a:solidFill>
                <a:latin typeface="+mn-lt"/>
                <a:cs typeface="Calibri" panose="020F0502020204030204" pitchFamily="34" charset="0"/>
              </a:rPr>
              <a:t>Typical offenders</a:t>
            </a:r>
          </a:p>
          <a:p>
            <a:pPr lvl="1" eaLnBrk="1" hangingPunct="1"/>
            <a:r>
              <a:rPr lang="en-US" sz="2600" dirty="0">
                <a:solidFill>
                  <a:schemeClr val="tx1"/>
                </a:solidFill>
                <a:latin typeface="+mn-lt"/>
                <a:cs typeface="Calibri" panose="020F0502020204030204" pitchFamily="34" charset="0"/>
              </a:rPr>
              <a:t>Yellow jackets</a:t>
            </a:r>
          </a:p>
          <a:p>
            <a:pPr lvl="1" eaLnBrk="1" hangingPunct="1"/>
            <a:r>
              <a:rPr lang="en-US" sz="2600" dirty="0">
                <a:solidFill>
                  <a:schemeClr val="tx1"/>
                </a:solidFill>
                <a:latin typeface="+mn-lt"/>
                <a:cs typeface="Calibri" panose="020F0502020204030204" pitchFamily="34" charset="0"/>
              </a:rPr>
              <a:t>Honeybees</a:t>
            </a:r>
          </a:p>
          <a:p>
            <a:pPr lvl="1" eaLnBrk="1" hangingPunct="1"/>
            <a:r>
              <a:rPr lang="en-US" sz="2600" dirty="0">
                <a:solidFill>
                  <a:schemeClr val="tx1"/>
                </a:solidFill>
                <a:latin typeface="+mn-lt"/>
                <a:cs typeface="Calibri" panose="020F0502020204030204" pitchFamily="34" charset="0"/>
              </a:rPr>
              <a:t>Wasps</a:t>
            </a:r>
          </a:p>
          <a:p>
            <a:pPr lvl="1" eaLnBrk="1" hangingPunct="1"/>
            <a:r>
              <a:rPr lang="en-US" sz="2600" dirty="0">
                <a:solidFill>
                  <a:schemeClr val="tx1"/>
                </a:solidFill>
                <a:latin typeface="+mn-lt"/>
                <a:cs typeface="Calibri" panose="020F0502020204030204" pitchFamily="34" charset="0"/>
              </a:rPr>
              <a:t>Hornets</a:t>
            </a:r>
          </a:p>
          <a:p>
            <a:endParaRPr lang="en-US" dirty="0"/>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25</a:t>
            </a:fld>
            <a:endParaRPr lang="en-US" dirty="0"/>
          </a:p>
        </p:txBody>
      </p:sp>
      <p:pic>
        <p:nvPicPr>
          <p:cNvPr id="6" name="Content Placeholder 5">
            <a:extLst>
              <a:ext uri="{FF2B5EF4-FFF2-40B4-BE49-F238E27FC236}">
                <a16:creationId xmlns:a16="http://schemas.microsoft.com/office/drawing/2014/main" id="{0568E706-4C2A-FBE4-869D-8A6D9992606F}"/>
              </a:ext>
            </a:extLst>
          </p:cNvPr>
          <p:cNvPicPr>
            <a:picLocks noGrp="1" noChangeAspect="1"/>
          </p:cNvPicPr>
          <p:nvPr>
            <p:ph idx="1"/>
          </p:nvPr>
        </p:nvPicPr>
        <p:blipFill rotWithShape="1">
          <a:blip r:embed="rId3"/>
          <a:srcRect t="7377"/>
          <a:stretch/>
        </p:blipFill>
        <p:spPr>
          <a:xfrm>
            <a:off x="9816383" y="1370012"/>
            <a:ext cx="1918417" cy="4975309"/>
          </a:xfrm>
          <a:prstGeom prst="rect">
            <a:avLst/>
          </a:prstGeom>
        </p:spPr>
      </p:pic>
      <p:sp>
        <p:nvSpPr>
          <p:cNvPr id="7" name="TextBox 6">
            <a:extLst>
              <a:ext uri="{FF2B5EF4-FFF2-40B4-BE49-F238E27FC236}">
                <a16:creationId xmlns:a16="http://schemas.microsoft.com/office/drawing/2014/main" id="{2637E774-287E-42D0-3414-6A4F495B8D9C}"/>
              </a:ext>
            </a:extLst>
          </p:cNvPr>
          <p:cNvSpPr txBox="1"/>
          <p:nvPr/>
        </p:nvSpPr>
        <p:spPr>
          <a:xfrm>
            <a:off x="4581355" y="1370012"/>
            <a:ext cx="5269783" cy="4816703"/>
          </a:xfrm>
          <a:prstGeom prst="rect">
            <a:avLst/>
          </a:prstGeom>
          <a:noFill/>
          <a:ln>
            <a:noFill/>
          </a:ln>
        </p:spPr>
        <p:txBody>
          <a:bodyPr wrap="square">
            <a:spAutoFit/>
          </a:bodyPr>
          <a:lstStyle/>
          <a:p>
            <a:pPr algn="ctr" eaLnBrk="1" hangingPunct="1"/>
            <a:r>
              <a:rPr lang="en-US" sz="2400" b="1" dirty="0">
                <a:solidFill>
                  <a:schemeClr val="tx1"/>
                </a:solidFill>
                <a:cs typeface="Calibri" panose="020F0502020204030204" pitchFamily="34" charset="0"/>
              </a:rPr>
              <a:t>Special Consideration: </a:t>
            </a:r>
          </a:p>
          <a:p>
            <a:pPr algn="ctr" eaLnBrk="1" hangingPunct="1"/>
            <a:r>
              <a:rPr lang="en-US" sz="2400" b="1" dirty="0">
                <a:cs typeface="Calibri" panose="020F0502020204030204" pitchFamily="34" charset="0"/>
              </a:rPr>
              <a:t>M</a:t>
            </a:r>
            <a:r>
              <a:rPr lang="en-US" sz="2400" b="1" dirty="0">
                <a:solidFill>
                  <a:schemeClr val="tx1"/>
                </a:solidFill>
                <a:cs typeface="Calibri" panose="020F0502020204030204" pitchFamily="34" charset="0"/>
              </a:rPr>
              <a:t>ultiple </a:t>
            </a:r>
            <a:r>
              <a:rPr lang="en-US" sz="2400" b="1" dirty="0">
                <a:cs typeface="Calibri" panose="020F0502020204030204" pitchFamily="34" charset="0"/>
              </a:rPr>
              <a:t>S</a:t>
            </a:r>
            <a:r>
              <a:rPr lang="en-US" sz="2400" b="1" dirty="0">
                <a:solidFill>
                  <a:schemeClr val="tx1"/>
                </a:solidFill>
                <a:cs typeface="Calibri" panose="020F0502020204030204" pitchFamily="34" charset="0"/>
              </a:rPr>
              <a:t>tings</a:t>
            </a:r>
          </a:p>
          <a:p>
            <a:pPr algn="ctr" eaLnBrk="1" hangingPunct="1"/>
            <a:endParaRPr lang="en-US" sz="700" dirty="0">
              <a:solidFill>
                <a:schemeClr val="tx1"/>
              </a:solidFill>
              <a:cs typeface="Calibri" panose="020F0502020204030204" pitchFamily="34" charset="0"/>
            </a:endParaRPr>
          </a:p>
          <a:p>
            <a:pPr marL="342900" indent="-342900" eaLnBrk="1" hangingPunct="1">
              <a:buFont typeface="Arial" panose="020B0604020202020204" pitchFamily="34" charset="0"/>
              <a:buChar char="•"/>
            </a:pPr>
            <a:r>
              <a:rPr lang="en-US" sz="2400" dirty="0">
                <a:cs typeface="Calibri" panose="020F0502020204030204" pitchFamily="34" charset="0"/>
              </a:rPr>
              <a:t>High levels of venom in the body can </a:t>
            </a:r>
            <a:r>
              <a:rPr lang="en-US" sz="2400" dirty="0">
                <a:solidFill>
                  <a:schemeClr val="tx1"/>
                </a:solidFill>
                <a:cs typeface="Calibri" panose="020F0502020204030204" pitchFamily="34" charset="0"/>
              </a:rPr>
              <a:t>cause a toxic reaction, especially 10 or more stings</a:t>
            </a:r>
          </a:p>
          <a:p>
            <a:pPr marL="342900" indent="-342900" eaLnBrk="1" hangingPunct="1">
              <a:buFont typeface="Arial" panose="020B0604020202020204" pitchFamily="34" charset="0"/>
              <a:buChar char="•"/>
            </a:pPr>
            <a:endParaRPr lang="en-US" sz="1400" dirty="0">
              <a:cs typeface="Calibri" panose="020F0502020204030204" pitchFamily="34" charset="0"/>
            </a:endParaRPr>
          </a:p>
          <a:p>
            <a:pPr marL="342900" indent="-342900" eaLnBrk="1" hangingPunct="1">
              <a:buFont typeface="Arial" panose="020B0604020202020204" pitchFamily="34" charset="0"/>
              <a:buChar char="•"/>
            </a:pPr>
            <a:r>
              <a:rPr lang="en-US" sz="2400" dirty="0">
                <a:solidFill>
                  <a:schemeClr val="tx1"/>
                </a:solidFill>
                <a:cs typeface="Calibri" panose="020F0502020204030204" pitchFamily="34" charset="0"/>
              </a:rPr>
              <a:t>Any type of response may occur from localized to severe</a:t>
            </a:r>
          </a:p>
          <a:p>
            <a:pPr marL="342900" indent="-342900" eaLnBrk="1" hangingPunct="1">
              <a:buFont typeface="Arial" panose="020B0604020202020204" pitchFamily="34" charset="0"/>
              <a:buChar char="•"/>
            </a:pPr>
            <a:endParaRPr lang="en-US" sz="1400" dirty="0">
              <a:solidFill>
                <a:schemeClr val="tx1"/>
              </a:solidFill>
              <a:cs typeface="Calibri" panose="020F0502020204030204" pitchFamily="34" charset="0"/>
            </a:endParaRPr>
          </a:p>
          <a:p>
            <a:pPr marL="342900" indent="-342900" eaLnBrk="1" hangingPunct="1">
              <a:buFont typeface="Arial" panose="020B0604020202020204" pitchFamily="34" charset="0"/>
              <a:buChar char="•"/>
            </a:pPr>
            <a:r>
              <a:rPr lang="en-US" sz="2400" dirty="0">
                <a:solidFill>
                  <a:schemeClr val="tx1"/>
                </a:solidFill>
                <a:cs typeface="Calibri" panose="020F0502020204030204" pitchFamily="34" charset="0"/>
              </a:rPr>
              <a:t>Monitor closely</a:t>
            </a:r>
          </a:p>
          <a:p>
            <a:pPr marL="342900" indent="-342900" eaLnBrk="1" hangingPunct="1">
              <a:buFont typeface="Arial" panose="020B0604020202020204" pitchFamily="34" charset="0"/>
              <a:buChar char="•"/>
            </a:pPr>
            <a:endParaRPr lang="en-US" sz="1400" dirty="0">
              <a:solidFill>
                <a:schemeClr val="tx1"/>
              </a:solidFill>
              <a:cs typeface="Calibri" panose="020F0502020204030204" pitchFamily="34" charset="0"/>
            </a:endParaRPr>
          </a:p>
          <a:p>
            <a:pPr marL="342900" indent="-342900" eaLnBrk="1" hangingPunct="1">
              <a:buFont typeface="Arial" panose="020B0604020202020204" pitchFamily="34" charset="0"/>
              <a:buChar char="•"/>
            </a:pPr>
            <a:r>
              <a:rPr lang="en-US" sz="2400" dirty="0">
                <a:solidFill>
                  <a:schemeClr val="tx1"/>
                </a:solidFill>
                <a:cs typeface="Calibri" panose="020F0502020204030204" pitchFamily="34" charset="0"/>
              </a:rPr>
              <a:t>Be prepared to give epinephrine</a:t>
            </a:r>
          </a:p>
          <a:p>
            <a:pPr marL="342900" indent="-342900" eaLnBrk="1" hangingPunct="1">
              <a:buFont typeface="Arial" panose="020B0604020202020204" pitchFamily="34" charset="0"/>
              <a:buChar char="•"/>
            </a:pPr>
            <a:endParaRPr lang="en-US" sz="1400" dirty="0">
              <a:cs typeface="Calibri" panose="020F0502020204030204" pitchFamily="34" charset="0"/>
            </a:endParaRPr>
          </a:p>
          <a:p>
            <a:pPr marL="342900" indent="-342900" eaLnBrk="1" hangingPunct="1">
              <a:buFont typeface="Arial" panose="020B0604020202020204" pitchFamily="34" charset="0"/>
              <a:buChar char="•"/>
            </a:pPr>
            <a:r>
              <a:rPr lang="en-US" sz="2400" dirty="0">
                <a:solidFill>
                  <a:schemeClr val="tx1"/>
                </a:solidFill>
                <a:cs typeface="Calibri" panose="020F0502020204030204" pitchFamily="34" charset="0"/>
              </a:rPr>
              <a:t>Call 9-1-1</a:t>
            </a:r>
          </a:p>
        </p:txBody>
      </p:sp>
    </p:spTree>
    <p:extLst>
      <p:ext uri="{BB962C8B-B14F-4D97-AF65-F5344CB8AC3E}">
        <p14:creationId xmlns:p14="http://schemas.microsoft.com/office/powerpoint/2010/main" val="84827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Allergic Reaction Severity: Insect Stings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4"/>
            <a:ext cx="8878867" cy="5087225"/>
          </a:xfrm>
        </p:spPr>
        <p:txBody>
          <a:bodyPr>
            <a:normAutofit fontScale="85000" lnSpcReduction="20000"/>
          </a:bodyPr>
          <a:lstStyle/>
          <a:p>
            <a:pPr marL="0" indent="0" rtl="0">
              <a:spcBef>
                <a:spcPts val="0"/>
              </a:spcBef>
              <a:spcAft>
                <a:spcPts val="0"/>
              </a:spcAft>
              <a:buNone/>
            </a:pPr>
            <a:r>
              <a:rPr lang="en-US" sz="2800" b="1" i="0" u="none" strike="noStrike" dirty="0">
                <a:solidFill>
                  <a:srgbClr val="000000"/>
                </a:solidFill>
                <a:effectLst/>
                <a:latin typeface="+mn-lt"/>
              </a:rPr>
              <a:t>Normal reaction</a:t>
            </a:r>
          </a:p>
          <a:p>
            <a:pPr marL="342911" indent="-342900" fontAlgn="base">
              <a:spcBef>
                <a:spcPts val="0"/>
              </a:spcBef>
              <a:buFont typeface="Arial" panose="020B0604020202020204" pitchFamily="34" charset="0"/>
              <a:buChar char="•"/>
            </a:pPr>
            <a:r>
              <a:rPr lang="en-US" sz="2300" b="0" i="0" u="none" strike="noStrike" dirty="0">
                <a:solidFill>
                  <a:srgbClr val="000000"/>
                </a:solidFill>
                <a:effectLst/>
                <a:latin typeface="+mn-lt"/>
              </a:rPr>
              <a:t>swelling, redness, pain, itching </a:t>
            </a:r>
          </a:p>
          <a:p>
            <a:pPr marL="342900" indent="-342900">
              <a:spcBef>
                <a:spcPts val="0"/>
              </a:spcBef>
              <a:buFont typeface="Arial" panose="020B0604020202020204" pitchFamily="34" charset="0"/>
              <a:buChar char="•"/>
            </a:pPr>
            <a:r>
              <a:rPr lang="en-US" sz="2300" dirty="0">
                <a:solidFill>
                  <a:srgbClr val="000000"/>
                </a:solidFill>
                <a:latin typeface="+mn-lt"/>
              </a:rPr>
              <a:t>may grow to the size of a quarter</a:t>
            </a:r>
          </a:p>
          <a:p>
            <a:pPr marL="342911" indent="-342900" fontAlgn="base">
              <a:spcBef>
                <a:spcPts val="0"/>
              </a:spcBef>
              <a:buFont typeface="Arial" panose="020B0604020202020204" pitchFamily="34" charset="0"/>
              <a:buChar char="•"/>
            </a:pPr>
            <a:r>
              <a:rPr lang="en-US" sz="2300" dirty="0">
                <a:solidFill>
                  <a:srgbClr val="000000"/>
                </a:solidFill>
                <a:latin typeface="+mn-lt"/>
              </a:rPr>
              <a:t>s</a:t>
            </a:r>
            <a:r>
              <a:rPr lang="en-US" sz="2300" b="0" i="0" u="none" strike="noStrike" dirty="0">
                <a:solidFill>
                  <a:srgbClr val="000000"/>
                </a:solidFill>
                <a:effectLst/>
                <a:latin typeface="+mn-lt"/>
              </a:rPr>
              <a:t>tays confined to sting site</a:t>
            </a:r>
          </a:p>
          <a:p>
            <a:pPr marL="0" indent="0" rtl="0" fontAlgn="base">
              <a:spcBef>
                <a:spcPts val="0"/>
              </a:spcBef>
              <a:spcAft>
                <a:spcPts val="0"/>
              </a:spcAft>
              <a:buNone/>
            </a:pPr>
            <a:br>
              <a:rPr lang="en-US" sz="2400" b="0" dirty="0">
                <a:effectLst/>
                <a:latin typeface="+mn-lt"/>
              </a:rPr>
            </a:br>
            <a:r>
              <a:rPr lang="en-US" sz="2800" b="1" i="0" u="none" strike="noStrike" dirty="0">
                <a:solidFill>
                  <a:srgbClr val="000000"/>
                </a:solidFill>
                <a:effectLst/>
                <a:latin typeface="+mn-lt"/>
              </a:rPr>
              <a:t>Localized allergic reaction</a:t>
            </a:r>
            <a:r>
              <a:rPr lang="en-US" sz="2800" b="0" i="0" u="none" strike="noStrike" dirty="0">
                <a:solidFill>
                  <a:srgbClr val="000000"/>
                </a:solidFill>
                <a:effectLst/>
                <a:latin typeface="+mn-lt"/>
              </a:rPr>
              <a:t> </a:t>
            </a:r>
            <a:endParaRPr lang="en-US" sz="2800" b="1" dirty="0">
              <a:solidFill>
                <a:srgbClr val="000000"/>
              </a:solidFill>
              <a:latin typeface="+mn-lt"/>
            </a:endParaRPr>
          </a:p>
          <a:p>
            <a:pPr marL="57150" indent="-285750">
              <a:spcBef>
                <a:spcPts val="0"/>
              </a:spcBef>
              <a:buFont typeface="Arial" panose="020B0604020202020204" pitchFamily="34" charset="0"/>
              <a:buChar char="•"/>
            </a:pPr>
            <a:r>
              <a:rPr lang="en-US" sz="2300" dirty="0">
                <a:solidFill>
                  <a:srgbClr val="000000"/>
                </a:solidFill>
                <a:latin typeface="+mn-lt"/>
              </a:rPr>
              <a:t>swelling, redness, pain, itching</a:t>
            </a:r>
          </a:p>
          <a:p>
            <a:pPr marL="57150" indent="-285750">
              <a:spcBef>
                <a:spcPts val="0"/>
              </a:spcBef>
              <a:buFont typeface="Arial" panose="020B0604020202020204" pitchFamily="34" charset="0"/>
              <a:buChar char="•"/>
            </a:pPr>
            <a:r>
              <a:rPr lang="en-US" sz="2300" dirty="0">
                <a:solidFill>
                  <a:srgbClr val="000000"/>
                </a:solidFill>
                <a:latin typeface="+mn-lt"/>
              </a:rPr>
              <a:t>g</a:t>
            </a:r>
            <a:r>
              <a:rPr lang="en-US" sz="2300" b="0" i="0" u="none" strike="noStrike" dirty="0">
                <a:solidFill>
                  <a:srgbClr val="000000"/>
                </a:solidFill>
                <a:effectLst/>
                <a:latin typeface="+mn-lt"/>
              </a:rPr>
              <a:t>rows to an area larger than a quarter</a:t>
            </a:r>
          </a:p>
          <a:p>
            <a:pPr marL="57150" indent="-285750">
              <a:spcBef>
                <a:spcPts val="0"/>
              </a:spcBef>
              <a:buFont typeface="Arial" panose="020B0604020202020204" pitchFamily="34" charset="0"/>
              <a:buChar char="•"/>
            </a:pPr>
            <a:r>
              <a:rPr lang="en-US" sz="2300" b="0" i="0" u="none" strike="noStrike" dirty="0">
                <a:solidFill>
                  <a:srgbClr val="000000"/>
                </a:solidFill>
                <a:effectLst/>
                <a:latin typeface="+mn-lt"/>
              </a:rPr>
              <a:t>may extend over a major joint </a:t>
            </a:r>
          </a:p>
          <a:p>
            <a:pPr marL="0" indent="0" rtl="0" fontAlgn="base">
              <a:spcBef>
                <a:spcPts val="0"/>
              </a:spcBef>
              <a:spcAft>
                <a:spcPts val="0"/>
              </a:spcAft>
              <a:buNone/>
            </a:pPr>
            <a:br>
              <a:rPr lang="en-US" sz="2400" b="0" dirty="0">
                <a:effectLst/>
                <a:latin typeface="+mn-lt"/>
              </a:rPr>
            </a:br>
            <a:r>
              <a:rPr lang="en-US" sz="2800" b="1" i="0" u="none" strike="noStrike" dirty="0">
                <a:solidFill>
                  <a:srgbClr val="000000"/>
                </a:solidFill>
                <a:effectLst/>
                <a:latin typeface="+mn-lt"/>
              </a:rPr>
              <a:t>Anaphylaxis</a:t>
            </a:r>
          </a:p>
          <a:p>
            <a:pPr marL="285761" indent="-285750" fontAlgn="base">
              <a:spcBef>
                <a:spcPts val="0"/>
              </a:spcBef>
              <a:buFont typeface="Arial" panose="020B0604020202020204" pitchFamily="34" charset="0"/>
              <a:buChar char="•"/>
            </a:pPr>
            <a:r>
              <a:rPr lang="en-US" sz="2300" b="0" i="0" u="none" strike="noStrike" dirty="0">
                <a:solidFill>
                  <a:srgbClr val="000000"/>
                </a:solidFill>
                <a:effectLst/>
                <a:latin typeface="+mn-lt"/>
              </a:rPr>
              <a:t>Reaction spreads to multiple areas or full body, such as widespread hives, nausea, or difficulty breathing </a:t>
            </a:r>
          </a:p>
          <a:p>
            <a:pPr marL="285761" indent="-285750" fontAlgn="base">
              <a:spcBef>
                <a:spcPts val="0"/>
              </a:spcBef>
              <a:buFont typeface="Arial" panose="020B0604020202020204" pitchFamily="34" charset="0"/>
              <a:buChar char="•"/>
            </a:pPr>
            <a:r>
              <a:rPr lang="en-US" sz="2300" b="0" i="0" u="none" strike="noStrike" dirty="0">
                <a:solidFill>
                  <a:srgbClr val="000000"/>
                </a:solidFill>
                <a:effectLst/>
                <a:latin typeface="+mn-lt"/>
              </a:rPr>
              <a:t>If untreated, changes to airway, breathing, and circulation may occur</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26</a:t>
            </a:fld>
            <a:endParaRPr lang="en-US" dirty="0"/>
          </a:p>
        </p:txBody>
      </p:sp>
      <p:pic>
        <p:nvPicPr>
          <p:cNvPr id="6" name="Content Placeholder 5">
            <a:extLst>
              <a:ext uri="{FF2B5EF4-FFF2-40B4-BE49-F238E27FC236}">
                <a16:creationId xmlns:a16="http://schemas.microsoft.com/office/drawing/2014/main" id="{CF631F13-E858-0F33-1FF1-D68A7F211A39}"/>
              </a:ext>
            </a:extLst>
          </p:cNvPr>
          <p:cNvPicPr>
            <a:picLocks noGrp="1" noChangeAspect="1"/>
          </p:cNvPicPr>
          <p:nvPr>
            <p:ph idx="1"/>
          </p:nvPr>
        </p:nvPicPr>
        <p:blipFill rotWithShape="1">
          <a:blip r:embed="rId3"/>
          <a:srcRect t="6233" b="13247"/>
          <a:stretch/>
        </p:blipFill>
        <p:spPr>
          <a:xfrm>
            <a:off x="9691953" y="1370013"/>
            <a:ext cx="2028293" cy="4614862"/>
          </a:xfrm>
          <a:prstGeom prst="rect">
            <a:avLst/>
          </a:prstGeom>
        </p:spPr>
      </p:pic>
      <p:sp>
        <p:nvSpPr>
          <p:cNvPr id="7" name="Arrow: Left 6">
            <a:extLst>
              <a:ext uri="{FF2B5EF4-FFF2-40B4-BE49-F238E27FC236}">
                <a16:creationId xmlns:a16="http://schemas.microsoft.com/office/drawing/2014/main" id="{E2D2734C-0148-F2D9-67A5-B5F4F6A8778F}"/>
              </a:ext>
            </a:extLst>
          </p:cNvPr>
          <p:cNvSpPr/>
          <p:nvPr/>
        </p:nvSpPr>
        <p:spPr bwMode="auto">
          <a:xfrm rot="18949607">
            <a:off x="7046403" y="3835330"/>
            <a:ext cx="2590800" cy="870224"/>
          </a:xfrm>
          <a:prstGeom prst="leftArrow">
            <a:avLst/>
          </a:prstGeom>
          <a:solidFill>
            <a:srgbClr val="D6E7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Give Epinephrine</a:t>
            </a:r>
          </a:p>
        </p:txBody>
      </p:sp>
    </p:spTree>
    <p:extLst>
      <p:ext uri="{BB962C8B-B14F-4D97-AF65-F5344CB8AC3E}">
        <p14:creationId xmlns:p14="http://schemas.microsoft.com/office/powerpoint/2010/main" val="339013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Allergens: Food and Drink</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938098"/>
          </a:xfrm>
        </p:spPr>
        <p:txBody>
          <a:bodyPr>
            <a:noAutofit/>
          </a:bodyPr>
          <a:lstStyle/>
          <a:p>
            <a:pPr eaLnBrk="1" hangingPunct="1">
              <a:lnSpc>
                <a:spcPct val="100000"/>
              </a:lnSpc>
              <a:spcBef>
                <a:spcPts val="0"/>
              </a:spcBef>
            </a:pPr>
            <a:r>
              <a:rPr lang="en-US" sz="2400" b="1" dirty="0">
                <a:solidFill>
                  <a:schemeClr val="tx1"/>
                </a:solidFill>
                <a:latin typeface="+mn-lt"/>
                <a:cs typeface="Calibri" panose="020F0502020204030204" pitchFamily="34" charset="0"/>
              </a:rPr>
              <a:t>Food Allergies</a:t>
            </a:r>
          </a:p>
          <a:p>
            <a:pPr eaLnBrk="1" hangingPunct="1">
              <a:lnSpc>
                <a:spcPct val="100000"/>
              </a:lnSpc>
              <a:spcBef>
                <a:spcPts val="0"/>
              </a:spcBef>
            </a:pPr>
            <a:r>
              <a:rPr lang="en-US" sz="2400" dirty="0">
                <a:solidFill>
                  <a:schemeClr val="tx1"/>
                </a:solidFill>
                <a:latin typeface="+mn-lt"/>
                <a:cs typeface="Calibri" panose="020F0502020204030204" pitchFamily="34" charset="0"/>
              </a:rPr>
              <a:t>35-55% of all cases of anaphylaxis</a:t>
            </a:r>
          </a:p>
          <a:p>
            <a:pPr eaLnBrk="1" hangingPunct="1">
              <a:lnSpc>
                <a:spcPct val="100000"/>
              </a:lnSpc>
              <a:spcBef>
                <a:spcPts val="0"/>
              </a:spcBef>
            </a:pPr>
            <a:endParaRPr lang="en-US" sz="2400" dirty="0">
              <a:solidFill>
                <a:schemeClr val="tx1"/>
              </a:solidFill>
              <a:latin typeface="+mn-lt"/>
              <a:cs typeface="Calibri" panose="020F0502020204030204" pitchFamily="34" charset="0"/>
            </a:endParaRPr>
          </a:p>
          <a:p>
            <a:pPr eaLnBrk="1" hangingPunct="1">
              <a:lnSpc>
                <a:spcPct val="100000"/>
              </a:lnSpc>
              <a:spcBef>
                <a:spcPts val="0"/>
              </a:spcBef>
            </a:pPr>
            <a:r>
              <a:rPr lang="en-US" sz="2400" dirty="0">
                <a:solidFill>
                  <a:schemeClr val="tx1"/>
                </a:solidFill>
                <a:latin typeface="+mn-lt"/>
                <a:cs typeface="Calibri" panose="020F0502020204030204" pitchFamily="34" charset="0"/>
              </a:rPr>
              <a:t>Most common food allergens</a:t>
            </a:r>
          </a:p>
          <a:p>
            <a:pPr marL="800089" lvl="1" indent="-342900" eaLnBrk="1" hangingPunct="1">
              <a:lnSpc>
                <a:spcPct val="10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Peanuts </a:t>
            </a:r>
            <a:endParaRPr lang="en-US" sz="2400" dirty="0">
              <a:latin typeface="+mn-lt"/>
              <a:cs typeface="Calibri" panose="020F0502020204030204" pitchFamily="34" charset="0"/>
            </a:endParaRPr>
          </a:p>
          <a:p>
            <a:pPr marL="800089" lvl="1" indent="-342900" eaLnBrk="1" hangingPunct="1">
              <a:lnSpc>
                <a:spcPct val="10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Tree nuts (walnuts, hazelnuts, cashews, etc.)</a:t>
            </a:r>
          </a:p>
          <a:p>
            <a:pPr marL="800089" lvl="1" indent="-342900" eaLnBrk="1" hangingPunct="1">
              <a:lnSpc>
                <a:spcPct val="10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Fish or crustaceans (shellfish)</a:t>
            </a:r>
          </a:p>
          <a:p>
            <a:pPr marL="800089" lvl="1" indent="-342900" eaLnBrk="1" hangingPunct="1">
              <a:lnSpc>
                <a:spcPct val="10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Milk</a:t>
            </a:r>
          </a:p>
          <a:p>
            <a:pPr marL="800089" lvl="1" indent="-342900" eaLnBrk="1" hangingPunct="1">
              <a:lnSpc>
                <a:spcPct val="10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Eggs</a:t>
            </a:r>
          </a:p>
          <a:p>
            <a:pPr>
              <a:lnSpc>
                <a:spcPct val="100000"/>
              </a:lnSpc>
              <a:spcBef>
                <a:spcPts val="0"/>
              </a:spcBef>
            </a:pPr>
            <a:r>
              <a:rPr lang="en-US" sz="2400" dirty="0">
                <a:latin typeface="+mn-lt"/>
              </a:rPr>
              <a:t>Other food allergens</a:t>
            </a:r>
          </a:p>
          <a:p>
            <a:pPr marL="800089" lvl="1" indent="-342900">
              <a:lnSpc>
                <a:spcPct val="100000"/>
              </a:lnSpc>
              <a:spcBef>
                <a:spcPts val="0"/>
              </a:spcBef>
              <a:buFont typeface="Arial" panose="020B0604020202020204" pitchFamily="34" charset="0"/>
              <a:buChar char="•"/>
            </a:pPr>
            <a:r>
              <a:rPr lang="en-US" sz="2400" dirty="0">
                <a:latin typeface="+mn-lt"/>
              </a:rPr>
              <a:t>Soy</a:t>
            </a:r>
          </a:p>
          <a:p>
            <a:pPr marL="800089" lvl="1" indent="-342900">
              <a:lnSpc>
                <a:spcPct val="100000"/>
              </a:lnSpc>
              <a:spcBef>
                <a:spcPts val="0"/>
              </a:spcBef>
              <a:buFont typeface="Arial" panose="020B0604020202020204" pitchFamily="34" charset="0"/>
              <a:buChar char="•"/>
            </a:pPr>
            <a:r>
              <a:rPr lang="en-US" sz="2400" dirty="0">
                <a:latin typeface="+mn-lt"/>
              </a:rPr>
              <a:t>Fruits especially strawberry, banana, or citrus</a:t>
            </a:r>
          </a:p>
          <a:p>
            <a:pPr marL="800089" lvl="1" indent="-342900">
              <a:lnSpc>
                <a:spcPct val="100000"/>
              </a:lnSpc>
              <a:spcBef>
                <a:spcPts val="0"/>
              </a:spcBef>
              <a:buFont typeface="Arial" panose="020B0604020202020204" pitchFamily="34" charset="0"/>
              <a:buChar char="•"/>
            </a:pPr>
            <a:r>
              <a:rPr lang="en-US" sz="2400" dirty="0">
                <a:latin typeface="+mn-lt"/>
              </a:rPr>
              <a:t>Many others</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27</a:t>
            </a:fld>
            <a:endParaRPr lang="en-US" dirty="0"/>
          </a:p>
        </p:txBody>
      </p:sp>
      <p:pic>
        <p:nvPicPr>
          <p:cNvPr id="6" name="Content Placeholder 5">
            <a:extLst>
              <a:ext uri="{FF2B5EF4-FFF2-40B4-BE49-F238E27FC236}">
                <a16:creationId xmlns:a16="http://schemas.microsoft.com/office/drawing/2014/main" id="{19AE8DAA-2F30-D640-E9EF-8361AA1087C4}"/>
              </a:ext>
            </a:extLst>
          </p:cNvPr>
          <p:cNvPicPr>
            <a:picLocks noGrp="1" noChangeAspect="1"/>
          </p:cNvPicPr>
          <p:nvPr>
            <p:ph idx="1"/>
          </p:nvPr>
        </p:nvPicPr>
        <p:blipFill rotWithShape="1">
          <a:blip r:embed="rId3"/>
          <a:srcRect t="4273"/>
          <a:stretch/>
        </p:blipFill>
        <p:spPr>
          <a:xfrm>
            <a:off x="9816096" y="1370013"/>
            <a:ext cx="1780008" cy="4614862"/>
          </a:xfrm>
          <a:prstGeom prst="rect">
            <a:avLst/>
          </a:prstGeom>
        </p:spPr>
      </p:pic>
    </p:spTree>
    <p:extLst>
      <p:ext uri="{BB962C8B-B14F-4D97-AF65-F5344CB8AC3E}">
        <p14:creationId xmlns:p14="http://schemas.microsoft.com/office/powerpoint/2010/main" val="4132215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Allergic Reaction Severity: Food and Drink</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4"/>
            <a:ext cx="8797525" cy="5087225"/>
          </a:xfrm>
        </p:spPr>
        <p:txBody>
          <a:bodyPr>
            <a:normAutofit fontScale="92500" lnSpcReduction="10000"/>
          </a:bodyPr>
          <a:lstStyle/>
          <a:p>
            <a:pPr marL="0" indent="0" rtl="0">
              <a:spcBef>
                <a:spcPts val="0"/>
              </a:spcBef>
              <a:spcAft>
                <a:spcPts val="0"/>
              </a:spcAft>
              <a:buNone/>
            </a:pPr>
            <a:r>
              <a:rPr lang="en-US" sz="2600" b="1" i="0" u="none" strike="noStrike" dirty="0">
                <a:solidFill>
                  <a:srgbClr val="000000"/>
                </a:solidFill>
                <a:effectLst/>
                <a:latin typeface="+mn-lt"/>
              </a:rPr>
              <a:t>Normal reaction</a:t>
            </a:r>
          </a:p>
          <a:p>
            <a:pPr marL="342911" indent="-342900" fontAlgn="base">
              <a:spcBef>
                <a:spcPts val="0"/>
              </a:spcBef>
              <a:buFont typeface="Arial" panose="020B0604020202020204" pitchFamily="34" charset="0"/>
              <a:buChar char="•"/>
            </a:pPr>
            <a:r>
              <a:rPr lang="en-US" sz="2200" b="0" i="0" u="none" strike="noStrike" dirty="0">
                <a:solidFill>
                  <a:srgbClr val="000000"/>
                </a:solidFill>
                <a:effectLst/>
                <a:latin typeface="+mn-lt"/>
              </a:rPr>
              <a:t>No reaction (normal digestion)</a:t>
            </a:r>
          </a:p>
          <a:p>
            <a:pPr marL="0" indent="0" rtl="0" fontAlgn="base">
              <a:spcBef>
                <a:spcPts val="0"/>
              </a:spcBef>
              <a:spcAft>
                <a:spcPts val="0"/>
              </a:spcAft>
              <a:buNone/>
            </a:pPr>
            <a:endParaRPr lang="en-US" sz="2800" b="1" i="0" u="none" strike="noStrike" dirty="0">
              <a:solidFill>
                <a:srgbClr val="000000"/>
              </a:solidFill>
              <a:effectLst/>
              <a:latin typeface="+mn-lt"/>
            </a:endParaRPr>
          </a:p>
          <a:p>
            <a:pPr marL="0" indent="0" rtl="0" fontAlgn="base">
              <a:spcBef>
                <a:spcPts val="0"/>
              </a:spcBef>
              <a:spcAft>
                <a:spcPts val="0"/>
              </a:spcAft>
              <a:buNone/>
            </a:pPr>
            <a:r>
              <a:rPr lang="en-US" sz="2600" b="1" i="0" u="none" strike="noStrike" dirty="0">
                <a:solidFill>
                  <a:srgbClr val="000000"/>
                </a:solidFill>
                <a:effectLst/>
                <a:latin typeface="+mn-lt"/>
              </a:rPr>
              <a:t>Food sensitivity or intolerance</a:t>
            </a:r>
            <a:r>
              <a:rPr lang="en-US" sz="2600" b="0" i="0" u="none" strike="noStrike" dirty="0">
                <a:solidFill>
                  <a:srgbClr val="000000"/>
                </a:solidFill>
                <a:effectLst/>
                <a:latin typeface="+mn-lt"/>
              </a:rPr>
              <a:t> </a:t>
            </a:r>
            <a:endParaRPr lang="en-US" sz="2600" b="1" dirty="0">
              <a:solidFill>
                <a:srgbClr val="000000"/>
              </a:solidFill>
              <a:latin typeface="+mn-lt"/>
            </a:endParaRPr>
          </a:p>
          <a:p>
            <a:pPr marL="57150" indent="-285750">
              <a:spcBef>
                <a:spcPts val="0"/>
              </a:spcBef>
              <a:buFont typeface="Arial" panose="020B0604020202020204" pitchFamily="34" charset="0"/>
              <a:buChar char="•"/>
            </a:pPr>
            <a:r>
              <a:rPr lang="en-US" sz="2200" dirty="0">
                <a:solidFill>
                  <a:srgbClr val="000000"/>
                </a:solidFill>
                <a:latin typeface="+mn-lt"/>
              </a:rPr>
              <a:t>Usually confined to the digestive system</a:t>
            </a:r>
          </a:p>
          <a:p>
            <a:pPr marL="57150" indent="-285750">
              <a:spcBef>
                <a:spcPts val="0"/>
              </a:spcBef>
              <a:buFont typeface="Arial" panose="020B0604020202020204" pitchFamily="34" charset="0"/>
              <a:buChar char="•"/>
            </a:pPr>
            <a:r>
              <a:rPr lang="en-US" sz="2200" b="0" i="0" u="none" strike="noStrike" dirty="0">
                <a:solidFill>
                  <a:srgbClr val="000000"/>
                </a:solidFill>
                <a:effectLst/>
                <a:latin typeface="+mn-lt"/>
              </a:rPr>
              <a:t>Often </a:t>
            </a:r>
            <a:r>
              <a:rPr lang="en-US" sz="2200" b="1" i="0" u="none" strike="noStrike" dirty="0">
                <a:solidFill>
                  <a:srgbClr val="000000"/>
                </a:solidFill>
                <a:effectLst/>
                <a:latin typeface="+mn-lt"/>
              </a:rPr>
              <a:t>dose dependent: </a:t>
            </a:r>
            <a:r>
              <a:rPr lang="en-US" sz="2200" i="0" u="none" strike="noStrike" dirty="0">
                <a:solidFill>
                  <a:srgbClr val="000000"/>
                </a:solidFill>
                <a:effectLst/>
                <a:latin typeface="+mn-lt"/>
              </a:rPr>
              <a:t>wors</a:t>
            </a:r>
            <a:r>
              <a:rPr lang="en-US" sz="2200" dirty="0">
                <a:solidFill>
                  <a:srgbClr val="000000"/>
                </a:solidFill>
                <a:latin typeface="+mn-lt"/>
              </a:rPr>
              <a:t>e with more exposure</a:t>
            </a:r>
            <a:endParaRPr lang="en-US" sz="2200" b="0" i="0" u="none" strike="noStrike" dirty="0">
              <a:solidFill>
                <a:srgbClr val="000000"/>
              </a:solidFill>
              <a:effectLst/>
              <a:latin typeface="+mn-lt"/>
            </a:endParaRPr>
          </a:p>
          <a:p>
            <a:pPr marL="0" indent="0" rtl="0" fontAlgn="base">
              <a:spcBef>
                <a:spcPts val="0"/>
              </a:spcBef>
              <a:spcAft>
                <a:spcPts val="0"/>
              </a:spcAft>
              <a:buNone/>
            </a:pPr>
            <a:br>
              <a:rPr lang="en-US" sz="2600" b="0" dirty="0">
                <a:effectLst/>
                <a:latin typeface="+mn-lt"/>
              </a:rPr>
            </a:br>
            <a:r>
              <a:rPr lang="en-US" sz="2600" b="1" i="0" u="none" strike="noStrike" dirty="0">
                <a:solidFill>
                  <a:srgbClr val="000000"/>
                </a:solidFill>
                <a:effectLst/>
                <a:latin typeface="+mn-lt"/>
              </a:rPr>
              <a:t>Anaphylaxis</a:t>
            </a:r>
          </a:p>
          <a:p>
            <a:pPr marL="285761" indent="-285750" fontAlgn="base">
              <a:spcBef>
                <a:spcPts val="0"/>
              </a:spcBef>
              <a:buFont typeface="Arial" panose="020B0604020202020204" pitchFamily="34" charset="0"/>
              <a:buChar char="•"/>
            </a:pPr>
            <a:r>
              <a:rPr lang="en-US" sz="2200" b="0" i="0" u="none" strike="noStrike" dirty="0">
                <a:solidFill>
                  <a:srgbClr val="000000"/>
                </a:solidFill>
                <a:effectLst/>
                <a:latin typeface="+mn-lt"/>
              </a:rPr>
              <a:t>Reaction spreads to multiple areas or full body, such as widespread hives, nausea, or difficulty breathing </a:t>
            </a:r>
          </a:p>
          <a:p>
            <a:pPr marL="285761" indent="-285750" fontAlgn="base">
              <a:spcBef>
                <a:spcPts val="0"/>
              </a:spcBef>
              <a:buFont typeface="Arial" panose="020B0604020202020204" pitchFamily="34" charset="0"/>
              <a:buChar char="•"/>
            </a:pPr>
            <a:r>
              <a:rPr lang="en-US" sz="2200" b="0" i="0" u="none" strike="noStrike" dirty="0">
                <a:solidFill>
                  <a:srgbClr val="000000"/>
                </a:solidFill>
                <a:effectLst/>
                <a:latin typeface="+mn-lt"/>
              </a:rPr>
              <a:t>Often </a:t>
            </a:r>
            <a:r>
              <a:rPr lang="en-US" sz="2200" b="1" i="0" u="none" strike="noStrike" dirty="0">
                <a:solidFill>
                  <a:srgbClr val="000000"/>
                </a:solidFill>
                <a:effectLst/>
                <a:latin typeface="+mn-lt"/>
              </a:rPr>
              <a:t>not </a:t>
            </a:r>
            <a:r>
              <a:rPr lang="en-US" sz="2200" i="0" u="none" strike="noStrike" dirty="0">
                <a:solidFill>
                  <a:srgbClr val="000000"/>
                </a:solidFill>
                <a:effectLst/>
                <a:latin typeface="+mn-lt"/>
              </a:rPr>
              <a:t>dose dependent: occurs with any amount of exposure</a:t>
            </a:r>
            <a:endParaRPr lang="en-US" sz="2200" b="0" i="0" u="none" strike="noStrike" dirty="0">
              <a:solidFill>
                <a:srgbClr val="000000"/>
              </a:solidFill>
              <a:effectLst/>
              <a:latin typeface="+mn-lt"/>
            </a:endParaRPr>
          </a:p>
          <a:p>
            <a:pPr marL="285761" indent="-285750" fontAlgn="base">
              <a:spcBef>
                <a:spcPts val="0"/>
              </a:spcBef>
              <a:buFont typeface="Arial" panose="020B0604020202020204" pitchFamily="34" charset="0"/>
              <a:buChar char="•"/>
            </a:pPr>
            <a:r>
              <a:rPr lang="en-US" sz="2200" b="0" i="0" u="none" strike="noStrike" dirty="0">
                <a:solidFill>
                  <a:srgbClr val="000000"/>
                </a:solidFill>
                <a:effectLst/>
                <a:latin typeface="+mn-lt"/>
              </a:rPr>
              <a:t>If untreated, changes to airway, breathing, and circulation may occur</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28</a:t>
            </a:fld>
            <a:endParaRPr lang="en-US" dirty="0"/>
          </a:p>
        </p:txBody>
      </p:sp>
      <p:pic>
        <p:nvPicPr>
          <p:cNvPr id="6" name="Content Placeholder 5">
            <a:extLst>
              <a:ext uri="{FF2B5EF4-FFF2-40B4-BE49-F238E27FC236}">
                <a16:creationId xmlns:a16="http://schemas.microsoft.com/office/drawing/2014/main" id="{CF631F13-E858-0F33-1FF1-D68A7F211A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56" b="656"/>
          <a:stretch/>
        </p:blipFill>
        <p:spPr>
          <a:xfrm>
            <a:off x="9691953" y="1370013"/>
            <a:ext cx="2028293" cy="4614862"/>
          </a:xfrm>
          <a:prstGeom prst="rect">
            <a:avLst/>
          </a:prstGeom>
        </p:spPr>
      </p:pic>
      <p:sp>
        <p:nvSpPr>
          <p:cNvPr id="7" name="Arrow: Left 6">
            <a:extLst>
              <a:ext uri="{FF2B5EF4-FFF2-40B4-BE49-F238E27FC236}">
                <a16:creationId xmlns:a16="http://schemas.microsoft.com/office/drawing/2014/main" id="{E2D2734C-0148-F2D9-67A5-B5F4F6A8778F}"/>
              </a:ext>
            </a:extLst>
          </p:cNvPr>
          <p:cNvSpPr/>
          <p:nvPr/>
        </p:nvSpPr>
        <p:spPr bwMode="auto">
          <a:xfrm rot="18949607">
            <a:off x="6953934" y="3342178"/>
            <a:ext cx="2590800" cy="870224"/>
          </a:xfrm>
          <a:prstGeom prst="leftArrow">
            <a:avLst/>
          </a:prstGeom>
          <a:solidFill>
            <a:srgbClr val="D6E7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Give Epinephrine</a:t>
            </a:r>
          </a:p>
        </p:txBody>
      </p:sp>
    </p:spTree>
    <p:extLst>
      <p:ext uri="{BB962C8B-B14F-4D97-AF65-F5344CB8AC3E}">
        <p14:creationId xmlns:p14="http://schemas.microsoft.com/office/powerpoint/2010/main" val="255139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Allergens: Medications, Latex</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848044" cy="4979765"/>
          </a:xfrm>
        </p:spPr>
        <p:txBody>
          <a:bodyPr>
            <a:normAutofit fontScale="62500" lnSpcReduction="20000"/>
          </a:bodyPr>
          <a:lstStyle/>
          <a:p>
            <a:pPr rtl="0" fontAlgn="base">
              <a:spcBef>
                <a:spcPts val="0"/>
              </a:spcBef>
              <a:spcAft>
                <a:spcPts val="0"/>
              </a:spcAft>
            </a:pPr>
            <a:r>
              <a:rPr lang="en-US" sz="3800" b="1" i="0" u="none" strike="noStrike" dirty="0">
                <a:solidFill>
                  <a:srgbClr val="000000"/>
                </a:solidFill>
                <a:effectLst/>
                <a:latin typeface="+mn-lt"/>
              </a:rPr>
              <a:t>Medications</a:t>
            </a:r>
            <a:endParaRPr lang="en-US" sz="3400" b="1" i="0" u="none" strike="noStrike" dirty="0">
              <a:solidFill>
                <a:srgbClr val="000000"/>
              </a:solidFill>
              <a:effectLst/>
              <a:latin typeface="+mn-lt"/>
            </a:endParaRPr>
          </a:p>
          <a:p>
            <a:pPr rtl="0" fontAlgn="base">
              <a:spcBef>
                <a:spcPts val="0"/>
              </a:spcBef>
              <a:spcAft>
                <a:spcPts val="0"/>
              </a:spcAft>
            </a:pPr>
            <a:r>
              <a:rPr lang="en-US" sz="3400" b="0" i="0" u="none" strike="noStrike" dirty="0">
                <a:solidFill>
                  <a:srgbClr val="000000"/>
                </a:solidFill>
                <a:effectLst/>
                <a:latin typeface="+mn-lt"/>
              </a:rPr>
              <a:t>Roughly 10% of people have a medication allergy</a:t>
            </a:r>
            <a:endParaRPr lang="en-US" sz="3400" b="1" dirty="0">
              <a:solidFill>
                <a:srgbClr val="000000"/>
              </a:solidFill>
              <a:latin typeface="+mn-lt"/>
            </a:endParaRPr>
          </a:p>
          <a:p>
            <a:pPr rtl="0" fontAlgn="base">
              <a:spcBef>
                <a:spcPts val="0"/>
              </a:spcBef>
              <a:spcAft>
                <a:spcPts val="0"/>
              </a:spcAft>
            </a:pPr>
            <a:r>
              <a:rPr lang="en-US" sz="3400" b="0" i="0" u="none" strike="noStrike" dirty="0">
                <a:solidFill>
                  <a:srgbClr val="000000"/>
                </a:solidFill>
                <a:effectLst/>
                <a:latin typeface="+mn-lt"/>
              </a:rPr>
              <a:t>Any medication, any route. Most common: </a:t>
            </a:r>
          </a:p>
          <a:p>
            <a:pPr marL="342900" indent="-342900" rtl="0" fontAlgn="base">
              <a:spcBef>
                <a:spcPts val="0"/>
              </a:spcBef>
              <a:spcAft>
                <a:spcPts val="0"/>
              </a:spcAft>
              <a:buFont typeface="Arial" panose="020B0604020202020204" pitchFamily="34" charset="0"/>
              <a:buChar char="•"/>
            </a:pPr>
            <a:r>
              <a:rPr lang="en-US" sz="3400" dirty="0">
                <a:solidFill>
                  <a:srgbClr val="000000"/>
                </a:solidFill>
                <a:latin typeface="+mn-lt"/>
              </a:rPr>
              <a:t>A</a:t>
            </a:r>
            <a:r>
              <a:rPr lang="en-US" sz="3400" b="0" i="0" u="none" strike="noStrike" dirty="0">
                <a:solidFill>
                  <a:srgbClr val="000000"/>
                </a:solidFill>
                <a:effectLst/>
                <a:latin typeface="+mn-lt"/>
              </a:rPr>
              <a:t>ntibiotics</a:t>
            </a:r>
          </a:p>
          <a:p>
            <a:pPr marL="342900" indent="-342900" rtl="0" fontAlgn="base">
              <a:spcBef>
                <a:spcPts val="0"/>
              </a:spcBef>
              <a:spcAft>
                <a:spcPts val="0"/>
              </a:spcAft>
              <a:buFont typeface="Arial" panose="020B0604020202020204" pitchFamily="34" charset="0"/>
              <a:buChar char="•"/>
            </a:pPr>
            <a:r>
              <a:rPr lang="en-US" sz="3400" b="0" i="0" u="none" strike="noStrike" dirty="0">
                <a:solidFill>
                  <a:srgbClr val="000000"/>
                </a:solidFill>
                <a:effectLst/>
                <a:latin typeface="+mn-lt"/>
              </a:rPr>
              <a:t>non-steroidal anti-inflammatory drugs (NSAIDs)</a:t>
            </a:r>
          </a:p>
          <a:p>
            <a:pPr marL="342900" indent="-342900" rtl="0" fontAlgn="base">
              <a:spcBef>
                <a:spcPts val="0"/>
              </a:spcBef>
              <a:spcAft>
                <a:spcPts val="0"/>
              </a:spcAft>
              <a:buFont typeface="Arial" panose="020B0604020202020204" pitchFamily="34" charset="0"/>
              <a:buChar char="•"/>
            </a:pPr>
            <a:r>
              <a:rPr lang="en-US" sz="3400" b="0" i="0" u="none" strike="noStrike" dirty="0">
                <a:solidFill>
                  <a:srgbClr val="000000"/>
                </a:solidFill>
                <a:effectLst/>
                <a:latin typeface="+mn-lt"/>
              </a:rPr>
              <a:t>acetaminophen (Tylenol, Excedrin, other products)</a:t>
            </a:r>
          </a:p>
          <a:p>
            <a:pPr algn="ctr" rtl="0" fontAlgn="base">
              <a:spcBef>
                <a:spcPts val="0"/>
              </a:spcBef>
              <a:spcAft>
                <a:spcPts val="0"/>
              </a:spcAft>
            </a:pPr>
            <a:r>
              <a:rPr lang="en-US" sz="3400" b="1" dirty="0">
                <a:solidFill>
                  <a:srgbClr val="000000"/>
                </a:solidFill>
                <a:latin typeface="+mn-lt"/>
              </a:rPr>
              <a:t>Special consideration: side effects versus allergies</a:t>
            </a:r>
            <a:endParaRPr lang="en-US" sz="3400" b="1" i="0" u="none" strike="noStrike" dirty="0">
              <a:solidFill>
                <a:srgbClr val="000000"/>
              </a:solidFill>
              <a:effectLst/>
              <a:latin typeface="+mn-lt"/>
            </a:endParaRPr>
          </a:p>
          <a:p>
            <a:pPr marL="457200" lvl="1" rtl="0" fontAlgn="base">
              <a:spcBef>
                <a:spcPts val="0"/>
              </a:spcBef>
              <a:spcAft>
                <a:spcPts val="0"/>
              </a:spcAft>
            </a:pPr>
            <a:endParaRPr lang="en-US" sz="3400" b="1" i="0" u="none" strike="noStrike" dirty="0">
              <a:solidFill>
                <a:srgbClr val="000000"/>
              </a:solidFill>
              <a:effectLst/>
              <a:latin typeface="+mn-lt"/>
            </a:endParaRPr>
          </a:p>
          <a:p>
            <a:pPr rtl="0" fontAlgn="base">
              <a:spcBef>
                <a:spcPts val="480"/>
              </a:spcBef>
              <a:spcAft>
                <a:spcPts val="0"/>
              </a:spcAft>
            </a:pPr>
            <a:r>
              <a:rPr lang="en-US" sz="3800" b="1" i="0" u="none" strike="noStrike" dirty="0">
                <a:solidFill>
                  <a:srgbClr val="000000"/>
                </a:solidFill>
                <a:effectLst/>
                <a:latin typeface="+mn-lt"/>
              </a:rPr>
              <a:t>Latex</a:t>
            </a:r>
            <a:endParaRPr lang="en-US" sz="3400" b="1" i="0" u="none" strike="noStrike" dirty="0">
              <a:solidFill>
                <a:srgbClr val="000000"/>
              </a:solidFill>
              <a:effectLst/>
              <a:latin typeface="+mn-lt"/>
            </a:endParaRPr>
          </a:p>
          <a:p>
            <a:pPr rtl="0" fontAlgn="base">
              <a:spcBef>
                <a:spcPts val="480"/>
              </a:spcBef>
              <a:spcAft>
                <a:spcPts val="0"/>
              </a:spcAft>
            </a:pPr>
            <a:r>
              <a:rPr lang="en-US" sz="3400" dirty="0">
                <a:solidFill>
                  <a:srgbClr val="000000"/>
                </a:solidFill>
                <a:latin typeface="+mn-lt"/>
              </a:rPr>
              <a:t>Rare in general population, but common in high-exposure groups such as healthcare workers and medically fragile individuals</a:t>
            </a:r>
          </a:p>
          <a:p>
            <a:pPr marL="342900" indent="-342900" rtl="0" fontAlgn="base">
              <a:spcBef>
                <a:spcPts val="480"/>
              </a:spcBef>
              <a:spcAft>
                <a:spcPts val="0"/>
              </a:spcAft>
              <a:buFont typeface="Arial" panose="020B0604020202020204" pitchFamily="34" charset="0"/>
              <a:buChar char="•"/>
            </a:pPr>
            <a:r>
              <a:rPr lang="en-US" sz="3400" dirty="0">
                <a:solidFill>
                  <a:srgbClr val="000000"/>
                </a:solidFill>
                <a:latin typeface="+mn-lt"/>
              </a:rPr>
              <a:t>f</a:t>
            </a:r>
            <a:r>
              <a:rPr lang="en-US" sz="3400" b="0" i="0" u="none" strike="noStrike" dirty="0">
                <a:solidFill>
                  <a:srgbClr val="000000"/>
                </a:solidFill>
                <a:effectLst/>
                <a:latin typeface="+mn-lt"/>
              </a:rPr>
              <a:t>ound in products that use natural rubber latex: </a:t>
            </a:r>
            <a:r>
              <a:rPr lang="en-US" sz="3400" dirty="0">
                <a:solidFill>
                  <a:srgbClr val="000000"/>
                </a:solidFill>
                <a:latin typeface="+mn-lt"/>
              </a:rPr>
              <a:t>certain medical supplies; balloons; art supplies</a:t>
            </a:r>
            <a:r>
              <a:rPr lang="en-US" sz="3400" b="0" i="0" u="none" strike="noStrike" dirty="0">
                <a:solidFill>
                  <a:srgbClr val="000000"/>
                </a:solidFill>
                <a:effectLst/>
                <a:latin typeface="+mn-lt"/>
              </a:rPr>
              <a:t> </a:t>
            </a:r>
          </a:p>
          <a:p>
            <a:endParaRPr lang="en-US" dirty="0"/>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29</a:t>
            </a:fld>
            <a:endParaRPr lang="en-US" dirty="0"/>
          </a:p>
        </p:txBody>
      </p:sp>
      <p:pic>
        <p:nvPicPr>
          <p:cNvPr id="6" name="Content Placeholder 5">
            <a:extLst>
              <a:ext uri="{FF2B5EF4-FFF2-40B4-BE49-F238E27FC236}">
                <a16:creationId xmlns:a16="http://schemas.microsoft.com/office/drawing/2014/main" id="{D3FBF748-53BF-3C03-7540-D1786449EC4D}"/>
              </a:ext>
            </a:extLst>
          </p:cNvPr>
          <p:cNvPicPr>
            <a:picLocks noGrp="1" noChangeAspect="1"/>
          </p:cNvPicPr>
          <p:nvPr>
            <p:ph idx="1"/>
          </p:nvPr>
        </p:nvPicPr>
        <p:blipFill>
          <a:blip r:embed="rId3"/>
          <a:stretch>
            <a:fillRect/>
          </a:stretch>
        </p:blipFill>
        <p:spPr>
          <a:xfrm>
            <a:off x="9874526" y="1370013"/>
            <a:ext cx="1663148" cy="4614862"/>
          </a:xfrm>
          <a:prstGeom prst="rect">
            <a:avLst/>
          </a:prstGeom>
        </p:spPr>
      </p:pic>
    </p:spTree>
    <p:extLst>
      <p:ext uri="{BB962C8B-B14F-4D97-AF65-F5344CB8AC3E}">
        <p14:creationId xmlns:p14="http://schemas.microsoft.com/office/powerpoint/2010/main" val="792790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588C316-8D10-9AED-1233-AC60193B4149}"/>
              </a:ext>
            </a:extLst>
          </p:cNvPr>
          <p:cNvSpPr>
            <a:spLocks noGrp="1"/>
          </p:cNvSpPr>
          <p:nvPr>
            <p:ph type="sldNum" sz="quarter" idx="18"/>
          </p:nvPr>
        </p:nvSpPr>
        <p:spPr/>
        <p:txBody>
          <a:bodyPr/>
          <a:lstStyle/>
          <a:p>
            <a:fld id="{58339581-759F-43B7-B47D-47F906F0E294}" type="slidenum">
              <a:rPr lang="en-US" smtClean="0"/>
              <a:pPr/>
              <a:t>3</a:t>
            </a:fld>
            <a:endParaRPr lang="en-US" dirty="0"/>
          </a:p>
        </p:txBody>
      </p:sp>
      <p:sp>
        <p:nvSpPr>
          <p:cNvPr id="3" name="Title 1">
            <a:extLst>
              <a:ext uri="{FF2B5EF4-FFF2-40B4-BE49-F238E27FC236}">
                <a16:creationId xmlns:a16="http://schemas.microsoft.com/office/drawing/2014/main" id="{F855CC7A-70E4-CB80-121B-15F11A37BC8F}"/>
              </a:ext>
            </a:extLst>
          </p:cNvPr>
          <p:cNvSpPr txBox="1">
            <a:spLocks/>
          </p:cNvSpPr>
          <p:nvPr/>
        </p:nvSpPr>
        <p:spPr>
          <a:xfrm>
            <a:off x="946484" y="4147631"/>
            <a:ext cx="10299032" cy="2212074"/>
          </a:xfrm>
          <a:prstGeom prst="rect">
            <a:avLst/>
          </a:prstGeom>
        </p:spPr>
        <p:txBody>
          <a:bodyPr vert="horz" lIns="91440" tIns="45720" rIns="91440" bIns="45720" rtlCol="0" anchor="ctr">
            <a:normAutofit lnSpcReduction="10000"/>
          </a:bodyPr>
          <a:lstStyle>
            <a:lvl1pPr algn="ctr" defTabSz="914377" rtl="0" eaLnBrk="1" latinLnBrk="0" hangingPunct="1">
              <a:lnSpc>
                <a:spcPct val="130000"/>
              </a:lnSpc>
              <a:spcBef>
                <a:spcPct val="0"/>
              </a:spcBef>
              <a:buNone/>
              <a:defRPr sz="4700" b="1" kern="1200" cap="none" spc="0" baseline="0">
                <a:solidFill>
                  <a:srgbClr val="142850"/>
                </a:solidFill>
                <a:latin typeface="Arial" panose="020B0604020202020204" pitchFamily="34" charset="0"/>
                <a:ea typeface="+mj-ea"/>
                <a:cs typeface="Arial" panose="020B0604020202020204" pitchFamily="34" charset="0"/>
              </a:defRPr>
            </a:lvl1pPr>
          </a:lstStyle>
          <a:p>
            <a:r>
              <a:rPr lang="en-US" dirty="0"/>
              <a:t>1. State Laws and Training Protocol</a:t>
            </a:r>
            <a:br>
              <a:rPr lang="en-US" dirty="0"/>
            </a:br>
            <a:br>
              <a:rPr lang="en-US" sz="2000" dirty="0"/>
            </a:br>
            <a:endParaRPr lang="en-US" dirty="0"/>
          </a:p>
        </p:txBody>
      </p:sp>
    </p:spTree>
    <p:extLst>
      <p:ext uri="{BB962C8B-B14F-4D97-AF65-F5344CB8AC3E}">
        <p14:creationId xmlns:p14="http://schemas.microsoft.com/office/powerpoint/2010/main" val="1976208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Allergic Reaction Severity: Latex</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4"/>
            <a:ext cx="8797526" cy="5087225"/>
          </a:xfrm>
        </p:spPr>
        <p:txBody>
          <a:bodyPr>
            <a:normAutofit/>
          </a:bodyPr>
          <a:lstStyle/>
          <a:p>
            <a:pPr marL="0" indent="0" rtl="0">
              <a:spcBef>
                <a:spcPts val="0"/>
              </a:spcBef>
              <a:spcAft>
                <a:spcPts val="0"/>
              </a:spcAft>
              <a:buNone/>
            </a:pPr>
            <a:r>
              <a:rPr lang="en-US" sz="2400" b="1" i="0" u="none" strike="noStrike" dirty="0">
                <a:solidFill>
                  <a:srgbClr val="000000"/>
                </a:solidFill>
                <a:effectLst/>
                <a:latin typeface="+mn-lt"/>
              </a:rPr>
              <a:t>Normal reaction</a:t>
            </a:r>
          </a:p>
          <a:p>
            <a:pPr marL="342911" indent="-342900" fontAlgn="base">
              <a:spcBef>
                <a:spcPts val="0"/>
              </a:spcBef>
              <a:buFont typeface="Arial" panose="020B0604020202020204" pitchFamily="34" charset="0"/>
              <a:buChar char="•"/>
            </a:pPr>
            <a:r>
              <a:rPr lang="en-US" b="0" i="0" u="none" strike="noStrike" dirty="0">
                <a:solidFill>
                  <a:srgbClr val="000000"/>
                </a:solidFill>
                <a:effectLst/>
                <a:latin typeface="+mn-lt"/>
              </a:rPr>
              <a:t>No reaction</a:t>
            </a:r>
          </a:p>
          <a:p>
            <a:pPr marL="0" indent="0" rtl="0" fontAlgn="base">
              <a:spcBef>
                <a:spcPts val="0"/>
              </a:spcBef>
              <a:spcAft>
                <a:spcPts val="0"/>
              </a:spcAft>
              <a:buNone/>
            </a:pPr>
            <a:br>
              <a:rPr lang="en-US" b="0" dirty="0">
                <a:effectLst/>
                <a:latin typeface="+mn-lt"/>
              </a:rPr>
            </a:br>
            <a:r>
              <a:rPr lang="en-US" sz="2400" b="1" i="0" u="none" strike="noStrike" dirty="0">
                <a:solidFill>
                  <a:srgbClr val="000000"/>
                </a:solidFill>
                <a:effectLst/>
                <a:latin typeface="+mn-lt"/>
              </a:rPr>
              <a:t>Localized allergic reaction</a:t>
            </a:r>
            <a:r>
              <a:rPr lang="en-US" sz="2400" b="0" i="0" u="none" strike="noStrike" dirty="0">
                <a:solidFill>
                  <a:srgbClr val="000000"/>
                </a:solidFill>
                <a:effectLst/>
                <a:latin typeface="+mn-lt"/>
              </a:rPr>
              <a:t> </a:t>
            </a:r>
            <a:endParaRPr lang="en-US" sz="2400" b="1" dirty="0">
              <a:solidFill>
                <a:srgbClr val="000000"/>
              </a:solidFill>
              <a:latin typeface="+mn-lt"/>
            </a:endParaRPr>
          </a:p>
          <a:p>
            <a:pPr marL="57150" indent="-285750">
              <a:spcBef>
                <a:spcPts val="0"/>
              </a:spcBef>
              <a:buFont typeface="Arial" panose="020B0604020202020204" pitchFamily="34" charset="0"/>
              <a:buChar char="•"/>
            </a:pPr>
            <a:r>
              <a:rPr lang="en-US" dirty="0">
                <a:solidFill>
                  <a:srgbClr val="000000"/>
                </a:solidFill>
                <a:latin typeface="+mn-lt"/>
              </a:rPr>
              <a:t>Swelling, redness, pain, itching</a:t>
            </a:r>
          </a:p>
          <a:p>
            <a:pPr marL="57150" indent="-285750">
              <a:spcBef>
                <a:spcPts val="0"/>
              </a:spcBef>
              <a:buFont typeface="Arial" panose="020B0604020202020204" pitchFamily="34" charset="0"/>
              <a:buChar char="•"/>
            </a:pPr>
            <a:r>
              <a:rPr lang="en-US" dirty="0">
                <a:solidFill>
                  <a:srgbClr val="000000"/>
                </a:solidFill>
                <a:latin typeface="+mn-lt"/>
              </a:rPr>
              <a:t>Limited to area of contact such as rash on hands</a:t>
            </a:r>
            <a:endParaRPr lang="en-US" b="0" i="0" u="none" strike="noStrike" dirty="0">
              <a:solidFill>
                <a:srgbClr val="000000"/>
              </a:solidFill>
              <a:effectLst/>
              <a:latin typeface="+mn-lt"/>
            </a:endParaRPr>
          </a:p>
          <a:p>
            <a:pPr marL="0" indent="0" rtl="0" fontAlgn="base">
              <a:spcBef>
                <a:spcPts val="0"/>
              </a:spcBef>
              <a:spcAft>
                <a:spcPts val="0"/>
              </a:spcAft>
              <a:buNone/>
            </a:pPr>
            <a:br>
              <a:rPr lang="en-US" b="0" dirty="0">
                <a:effectLst/>
                <a:latin typeface="+mn-lt"/>
              </a:rPr>
            </a:br>
            <a:r>
              <a:rPr lang="en-US" sz="2400" b="1" i="0" u="none" strike="noStrike" dirty="0">
                <a:solidFill>
                  <a:srgbClr val="000000"/>
                </a:solidFill>
                <a:effectLst/>
                <a:latin typeface="+mn-lt"/>
              </a:rPr>
              <a:t>Anaphylaxis</a:t>
            </a:r>
          </a:p>
          <a:p>
            <a:pPr marL="285761" indent="-285750" fontAlgn="base">
              <a:spcBef>
                <a:spcPts val="0"/>
              </a:spcBef>
              <a:buFont typeface="Arial" panose="020B0604020202020204" pitchFamily="34" charset="0"/>
              <a:buChar char="•"/>
            </a:pPr>
            <a:r>
              <a:rPr lang="en-US" b="0" i="0" u="none" strike="noStrike" dirty="0">
                <a:solidFill>
                  <a:srgbClr val="000000"/>
                </a:solidFill>
                <a:effectLst/>
                <a:latin typeface="+mn-lt"/>
              </a:rPr>
              <a:t>Reaction spreads to multiple areas or full body, such as widespread hives, nausea, or difficulty breathing </a:t>
            </a:r>
          </a:p>
          <a:p>
            <a:pPr marL="285761" indent="-285750" fontAlgn="base">
              <a:spcBef>
                <a:spcPts val="0"/>
              </a:spcBef>
              <a:buFont typeface="Arial" panose="020B0604020202020204" pitchFamily="34" charset="0"/>
              <a:buChar char="•"/>
            </a:pPr>
            <a:r>
              <a:rPr lang="en-US" b="0" i="0" u="none" strike="noStrike" dirty="0">
                <a:solidFill>
                  <a:srgbClr val="000000"/>
                </a:solidFill>
                <a:effectLst/>
                <a:latin typeface="+mn-lt"/>
              </a:rPr>
              <a:t>If untreated, changes to airway, breathing, and circulation may occur</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30</a:t>
            </a:fld>
            <a:endParaRPr lang="en-US" dirty="0"/>
          </a:p>
        </p:txBody>
      </p:sp>
      <p:pic>
        <p:nvPicPr>
          <p:cNvPr id="6" name="Content Placeholder 5">
            <a:extLst>
              <a:ext uri="{FF2B5EF4-FFF2-40B4-BE49-F238E27FC236}">
                <a16:creationId xmlns:a16="http://schemas.microsoft.com/office/drawing/2014/main" id="{CF631F13-E858-0F33-1FF1-D68A7F211A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918" r="2918"/>
          <a:stretch/>
        </p:blipFill>
        <p:spPr>
          <a:xfrm>
            <a:off x="9691953" y="1370013"/>
            <a:ext cx="2028293" cy="4614862"/>
          </a:xfrm>
          <a:prstGeom prst="rect">
            <a:avLst/>
          </a:prstGeom>
        </p:spPr>
      </p:pic>
      <p:sp>
        <p:nvSpPr>
          <p:cNvPr id="7" name="Arrow: Left 6">
            <a:extLst>
              <a:ext uri="{FF2B5EF4-FFF2-40B4-BE49-F238E27FC236}">
                <a16:creationId xmlns:a16="http://schemas.microsoft.com/office/drawing/2014/main" id="{E2D2734C-0148-F2D9-67A5-B5F4F6A8778F}"/>
              </a:ext>
            </a:extLst>
          </p:cNvPr>
          <p:cNvSpPr/>
          <p:nvPr/>
        </p:nvSpPr>
        <p:spPr bwMode="auto">
          <a:xfrm rot="18949607">
            <a:off x="7046405" y="3424369"/>
            <a:ext cx="2590800" cy="870224"/>
          </a:xfrm>
          <a:prstGeom prst="leftArrow">
            <a:avLst/>
          </a:prstGeom>
          <a:solidFill>
            <a:srgbClr val="D6E7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Give Epinephrine</a:t>
            </a:r>
          </a:p>
        </p:txBody>
      </p:sp>
    </p:spTree>
    <p:extLst>
      <p:ext uri="{BB962C8B-B14F-4D97-AF65-F5344CB8AC3E}">
        <p14:creationId xmlns:p14="http://schemas.microsoft.com/office/powerpoint/2010/main" val="242523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Other Causes and Situations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848044" cy="5087226"/>
          </a:xfrm>
        </p:spPr>
        <p:txBody>
          <a:bodyPr>
            <a:normAutofit/>
          </a:bodyPr>
          <a:lstStyle/>
          <a:p>
            <a:pPr>
              <a:lnSpc>
                <a:spcPct val="110000"/>
              </a:lnSpc>
              <a:spcBef>
                <a:spcPts val="0"/>
              </a:spcBef>
            </a:pPr>
            <a:r>
              <a:rPr lang="en-US" sz="2400" dirty="0">
                <a:latin typeface="+mn-lt"/>
              </a:rPr>
              <a:t>Severe responses requiring epinephrine may also be due to:</a:t>
            </a:r>
          </a:p>
          <a:p>
            <a:pPr>
              <a:lnSpc>
                <a:spcPct val="110000"/>
              </a:lnSpc>
              <a:spcBef>
                <a:spcPts val="0"/>
              </a:spcBef>
            </a:pPr>
            <a:endParaRPr lang="en-US" sz="1200" b="1" dirty="0">
              <a:solidFill>
                <a:schemeClr val="tx1"/>
              </a:solidFill>
              <a:latin typeface="+mn-lt"/>
              <a:cs typeface="Calibri" panose="020F0502020204030204" pitchFamily="34" charset="0"/>
            </a:endParaRPr>
          </a:p>
          <a:p>
            <a:pPr>
              <a:lnSpc>
                <a:spcPct val="110000"/>
              </a:lnSpc>
              <a:spcBef>
                <a:spcPts val="0"/>
              </a:spcBef>
            </a:pPr>
            <a:r>
              <a:rPr lang="en-US" sz="2400" b="1" dirty="0">
                <a:solidFill>
                  <a:schemeClr val="tx1"/>
                </a:solidFill>
                <a:latin typeface="+mn-lt"/>
                <a:cs typeface="Calibri" panose="020F0502020204030204" pitchFamily="34" charset="0"/>
              </a:rPr>
              <a:t>Cold urticaria</a:t>
            </a:r>
          </a:p>
          <a:p>
            <a:pPr marL="800089" lvl="1" indent="-342900">
              <a:lnSpc>
                <a:spcPct val="11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hives and/or breathing difficulty especially after sudden temperature change</a:t>
            </a:r>
          </a:p>
          <a:p>
            <a:pPr lvl="1">
              <a:lnSpc>
                <a:spcPct val="110000"/>
              </a:lnSpc>
              <a:spcBef>
                <a:spcPts val="0"/>
              </a:spcBef>
            </a:pPr>
            <a:endParaRPr lang="en-US" sz="600" dirty="0">
              <a:solidFill>
                <a:schemeClr val="tx1"/>
              </a:solidFill>
              <a:latin typeface="+mn-lt"/>
              <a:cs typeface="Calibri" panose="020F0502020204030204" pitchFamily="34" charset="0"/>
            </a:endParaRPr>
          </a:p>
          <a:p>
            <a:pPr>
              <a:lnSpc>
                <a:spcPct val="110000"/>
              </a:lnSpc>
              <a:spcBef>
                <a:spcPts val="0"/>
              </a:spcBef>
            </a:pPr>
            <a:r>
              <a:rPr lang="en-US" sz="2400" b="1" dirty="0">
                <a:solidFill>
                  <a:schemeClr val="tx1"/>
                </a:solidFill>
                <a:latin typeface="+mn-lt"/>
                <a:cs typeface="Calibri" panose="020F0502020204030204" pitchFamily="34" charset="0"/>
              </a:rPr>
              <a:t>Exercise-induced anaphylaxis </a:t>
            </a:r>
          </a:p>
          <a:p>
            <a:pPr marL="800089" lvl="1" indent="-342900">
              <a:lnSpc>
                <a:spcPct val="11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heightened immune response with vigorous activity</a:t>
            </a:r>
          </a:p>
          <a:p>
            <a:pPr marL="800089" lvl="1" indent="-342900">
              <a:lnSpc>
                <a:spcPct val="110000"/>
              </a:lnSpc>
              <a:spcBef>
                <a:spcPts val="0"/>
              </a:spcBef>
              <a:buFont typeface="Arial" panose="020B0604020202020204" pitchFamily="34" charset="0"/>
              <a:buChar char="•"/>
            </a:pPr>
            <a:endParaRPr lang="en-US" sz="600" dirty="0">
              <a:solidFill>
                <a:schemeClr val="tx1"/>
              </a:solidFill>
              <a:latin typeface="+mn-lt"/>
              <a:cs typeface="Calibri" panose="020F0502020204030204" pitchFamily="34" charset="0"/>
            </a:endParaRPr>
          </a:p>
          <a:p>
            <a:pPr>
              <a:lnSpc>
                <a:spcPct val="110000"/>
              </a:lnSpc>
              <a:spcBef>
                <a:spcPts val="0"/>
              </a:spcBef>
            </a:pPr>
            <a:r>
              <a:rPr lang="en-US" sz="2400" b="1" dirty="0">
                <a:solidFill>
                  <a:schemeClr val="tx1"/>
                </a:solidFill>
                <a:latin typeface="+mn-lt"/>
                <a:cs typeface="Calibri" panose="020F0502020204030204" pitchFamily="34" charset="0"/>
              </a:rPr>
              <a:t>Idiopathic anaphylaxis</a:t>
            </a:r>
          </a:p>
          <a:p>
            <a:pPr marL="800089" lvl="1" indent="-342900">
              <a:lnSpc>
                <a:spcPct val="110000"/>
              </a:lnSpc>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“idiopathic” means “unknown cause”</a:t>
            </a:r>
          </a:p>
          <a:p>
            <a:pPr>
              <a:lnSpc>
                <a:spcPct val="110000"/>
              </a:lnSpc>
              <a:spcBef>
                <a:spcPts val="0"/>
              </a:spcBef>
            </a:pPr>
            <a:endParaRPr lang="en-US" sz="2400" dirty="0">
              <a:latin typeface="+mn-lt"/>
            </a:endParaRPr>
          </a:p>
          <a:p>
            <a:pPr>
              <a:lnSpc>
                <a:spcPct val="110000"/>
              </a:lnSpc>
              <a:spcBef>
                <a:spcPts val="0"/>
              </a:spcBef>
            </a:pPr>
            <a:r>
              <a:rPr lang="en-US" sz="2400" b="1" dirty="0">
                <a:latin typeface="+mn-lt"/>
              </a:rPr>
              <a:t>Remember</a:t>
            </a:r>
            <a:r>
              <a:rPr lang="en-US" sz="2400" dirty="0">
                <a:latin typeface="+mn-lt"/>
              </a:rPr>
              <a:t>: many cases have no identified cause. </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31</a:t>
            </a:fld>
            <a:endParaRPr lang="en-US" dirty="0"/>
          </a:p>
        </p:txBody>
      </p:sp>
      <p:pic>
        <p:nvPicPr>
          <p:cNvPr id="6" name="Content Placeholder 5">
            <a:extLst>
              <a:ext uri="{FF2B5EF4-FFF2-40B4-BE49-F238E27FC236}">
                <a16:creationId xmlns:a16="http://schemas.microsoft.com/office/drawing/2014/main" id="{0F1E5727-A725-FE60-0CA9-9EB18C85BF2D}"/>
              </a:ext>
            </a:extLst>
          </p:cNvPr>
          <p:cNvPicPr>
            <a:picLocks noGrp="1" noChangeAspect="1"/>
          </p:cNvPicPr>
          <p:nvPr>
            <p:ph idx="1"/>
          </p:nvPr>
        </p:nvPicPr>
        <p:blipFill rotWithShape="1">
          <a:blip r:embed="rId3"/>
          <a:srcRect t="5145"/>
          <a:stretch/>
        </p:blipFill>
        <p:spPr>
          <a:xfrm>
            <a:off x="9826144" y="1370012"/>
            <a:ext cx="1895955" cy="4971601"/>
          </a:xfrm>
          <a:prstGeom prst="rect">
            <a:avLst/>
          </a:prstGeom>
        </p:spPr>
      </p:pic>
    </p:spTree>
    <p:extLst>
      <p:ext uri="{BB962C8B-B14F-4D97-AF65-F5344CB8AC3E}">
        <p14:creationId xmlns:p14="http://schemas.microsoft.com/office/powerpoint/2010/main" val="2804372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E2312A-0F36-70E2-5E29-BC584D0785F6}"/>
              </a:ext>
            </a:extLst>
          </p:cNvPr>
          <p:cNvSpPr>
            <a:spLocks noGrp="1"/>
          </p:cNvSpPr>
          <p:nvPr>
            <p:ph type="ctrTitle"/>
          </p:nvPr>
        </p:nvSpPr>
        <p:spPr/>
        <p:txBody>
          <a:bodyPr>
            <a:noAutofit/>
          </a:bodyPr>
          <a:lstStyle/>
          <a:p>
            <a:r>
              <a:rPr lang="en-US" sz="3600" dirty="0"/>
              <a:t>Allergic Reactions and Allergens</a:t>
            </a:r>
            <a:br>
              <a:rPr lang="en-US" sz="3600" dirty="0"/>
            </a:br>
            <a:r>
              <a:rPr lang="en-US" sz="5400" dirty="0"/>
              <a:t>Review</a:t>
            </a:r>
            <a:endParaRPr lang="en-US" sz="3600" dirty="0"/>
          </a:p>
        </p:txBody>
      </p:sp>
      <p:sp>
        <p:nvSpPr>
          <p:cNvPr id="3" name="Slide Number Placeholder 2">
            <a:extLst>
              <a:ext uri="{FF2B5EF4-FFF2-40B4-BE49-F238E27FC236}">
                <a16:creationId xmlns:a16="http://schemas.microsoft.com/office/drawing/2014/main" id="{1D49AFD0-5A2B-523B-7967-7F75595CDBAB}"/>
              </a:ext>
            </a:extLst>
          </p:cNvPr>
          <p:cNvSpPr>
            <a:spLocks noGrp="1"/>
          </p:cNvSpPr>
          <p:nvPr>
            <p:ph type="sldNum" sz="quarter" idx="16"/>
          </p:nvPr>
        </p:nvSpPr>
        <p:spPr/>
        <p:txBody>
          <a:bodyPr/>
          <a:lstStyle/>
          <a:p>
            <a:fld id="{58339581-759F-43B7-B47D-47F906F0E294}" type="slidenum">
              <a:rPr lang="en-US" smtClean="0"/>
              <a:pPr/>
              <a:t>32</a:t>
            </a:fld>
            <a:endParaRPr lang="en-US" dirty="0"/>
          </a:p>
        </p:txBody>
      </p:sp>
    </p:spTree>
    <p:extLst>
      <p:ext uri="{BB962C8B-B14F-4D97-AF65-F5344CB8AC3E}">
        <p14:creationId xmlns:p14="http://schemas.microsoft.com/office/powerpoint/2010/main" val="2822010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#1: Bee Sting</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5"/>
            <a:ext cx="8848045" cy="4614000"/>
          </a:xfrm>
        </p:spPr>
        <p:txBody>
          <a:bodyPr>
            <a:noAutofit/>
          </a:bodyPr>
          <a:lstStyle/>
          <a:p>
            <a:pPr marL="342900" indent="-342900" eaLnBrk="1" hangingPunct="1">
              <a:buFont typeface="Arial" panose="020B0604020202020204" pitchFamily="34" charset="0"/>
              <a:buChar char="•"/>
              <a:defRPr/>
            </a:pPr>
            <a:r>
              <a:rPr lang="en-US" sz="2400" dirty="0">
                <a:solidFill>
                  <a:schemeClr val="tx1"/>
                </a:solidFill>
                <a:latin typeface="+mn-lt"/>
                <a:cs typeface="Calibri" panose="020F0502020204030204" pitchFamily="34" charset="0"/>
              </a:rPr>
              <a:t>A 15-year-old was stung by a bee on his calf</a:t>
            </a:r>
          </a:p>
          <a:p>
            <a:pPr marL="342900" indent="-342900" eaLnBrk="1" hangingPunct="1">
              <a:buFont typeface="Arial" panose="020B0604020202020204" pitchFamily="34" charset="0"/>
              <a:buChar char="•"/>
              <a:defRPr/>
            </a:pPr>
            <a:r>
              <a:rPr lang="en-US" sz="2400" dirty="0">
                <a:solidFill>
                  <a:schemeClr val="tx1"/>
                </a:solidFill>
                <a:latin typeface="+mn-lt"/>
                <a:cs typeface="Calibri" panose="020F0502020204030204" pitchFamily="34" charset="0"/>
              </a:rPr>
              <a:t>An area the size of a nickel is red and swollen on his calf</a:t>
            </a:r>
          </a:p>
          <a:p>
            <a:pPr marL="800089" lvl="1" indent="-342900" eaLnBrk="1" hangingPunct="1">
              <a:buFont typeface="Courier New" panose="02070309020205020404" pitchFamily="49" charset="0"/>
              <a:buChar char="o"/>
              <a:defRPr/>
            </a:pPr>
            <a:r>
              <a:rPr lang="en-US" sz="2400" dirty="0">
                <a:solidFill>
                  <a:schemeClr val="tx1"/>
                </a:solidFill>
                <a:latin typeface="+mn-lt"/>
                <a:cs typeface="Calibri" panose="020F0502020204030204" pitchFamily="34" charset="0"/>
              </a:rPr>
              <a:t>No swelling or redness found anywhere else</a:t>
            </a:r>
          </a:p>
          <a:p>
            <a:pPr marL="342900" indent="-342900" eaLnBrk="1" hangingPunct="1">
              <a:buFont typeface="Arial" panose="020B0604020202020204" pitchFamily="34" charset="0"/>
              <a:buChar char="•"/>
              <a:defRPr/>
            </a:pPr>
            <a:r>
              <a:rPr lang="en-US" sz="2400" dirty="0">
                <a:solidFill>
                  <a:schemeClr val="tx1"/>
                </a:solidFill>
                <a:latin typeface="+mn-lt"/>
                <a:cs typeface="Calibri" panose="020F0502020204030204" pitchFamily="34" charset="0"/>
              </a:rPr>
              <a:t>No hives are seen</a:t>
            </a:r>
          </a:p>
          <a:p>
            <a:pPr marL="342900" indent="-342900" eaLnBrk="1" hangingPunct="1">
              <a:buFont typeface="Arial" panose="020B0604020202020204" pitchFamily="34" charset="0"/>
              <a:buChar char="•"/>
              <a:defRPr/>
            </a:pPr>
            <a:r>
              <a:rPr lang="en-US" sz="2400" dirty="0">
                <a:solidFill>
                  <a:schemeClr val="tx1"/>
                </a:solidFill>
                <a:latin typeface="+mn-lt"/>
                <a:cs typeface="Calibri" panose="020F0502020204030204" pitchFamily="34" charset="0"/>
              </a:rPr>
              <a:t>He tells you this is the first time he has ever been stung</a:t>
            </a:r>
          </a:p>
          <a:p>
            <a:pPr eaLnBrk="1" hangingPunct="1">
              <a:defRPr/>
            </a:pPr>
            <a:endParaRPr lang="en-US" sz="2400" dirty="0">
              <a:latin typeface="+mn-lt"/>
              <a:cs typeface="Calibri" panose="020F0502020204030204" pitchFamily="34" charset="0"/>
            </a:endParaRPr>
          </a:p>
          <a:p>
            <a:pPr lvl="2">
              <a:defRPr/>
            </a:pPr>
            <a:r>
              <a:rPr lang="en-US" sz="1600" dirty="0">
                <a:solidFill>
                  <a:schemeClr val="tx1"/>
                </a:solidFill>
                <a:latin typeface="+mn-lt"/>
                <a:cs typeface="Calibri" panose="020F0502020204030204" pitchFamily="34" charset="0"/>
              </a:rPr>
              <a:t>	</a:t>
            </a:r>
            <a:r>
              <a:rPr lang="en-US" sz="2400" dirty="0">
                <a:solidFill>
                  <a:schemeClr val="tx1"/>
                </a:solidFill>
                <a:latin typeface="+mn-lt"/>
                <a:cs typeface="Calibri" panose="020F0502020204030204" pitchFamily="34" charset="0"/>
              </a:rPr>
              <a:t>Is this person </a:t>
            </a:r>
            <a:r>
              <a:rPr lang="en-US" sz="2400" dirty="0">
                <a:latin typeface="+mn-lt"/>
                <a:cs typeface="Calibri" panose="020F0502020204030204" pitchFamily="34" charset="0"/>
              </a:rPr>
              <a:t>suffering from </a:t>
            </a:r>
            <a:r>
              <a:rPr lang="en-US" sz="2400" b="1" dirty="0">
                <a:latin typeface="+mn-lt"/>
                <a:cs typeface="Calibri" panose="020F0502020204030204" pitchFamily="34" charset="0"/>
              </a:rPr>
              <a:t>severe allergic 	response </a:t>
            </a:r>
            <a:r>
              <a:rPr lang="en-US" sz="2400" dirty="0">
                <a:latin typeface="+mn-lt"/>
                <a:cs typeface="Calibri" panose="020F0502020204030204" pitchFamily="34" charset="0"/>
              </a:rPr>
              <a:t>or at immediate risk for </a:t>
            </a:r>
            <a:r>
              <a:rPr lang="en-US" sz="2400" dirty="0">
                <a:solidFill>
                  <a:schemeClr val="tx1"/>
                </a:solidFill>
                <a:latin typeface="+mn-lt"/>
                <a:cs typeface="Calibri" panose="020F0502020204030204" pitchFamily="34" charset="0"/>
              </a:rPr>
              <a:t>anaphylaxis?</a:t>
            </a:r>
          </a:p>
          <a:p>
            <a:endParaRPr lang="en-US" sz="24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33</a:t>
            </a:fld>
            <a:endParaRPr lang="en-US" dirty="0"/>
          </a:p>
        </p:txBody>
      </p:sp>
      <p:pic>
        <p:nvPicPr>
          <p:cNvPr id="6" name="Picture 2">
            <a:extLst>
              <a:ext uri="{FF2B5EF4-FFF2-40B4-BE49-F238E27FC236}">
                <a16:creationId xmlns:a16="http://schemas.microsoft.com/office/drawing/2014/main" id="{565B8ABD-2730-2A07-4991-2CF9C5B0F5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97462" y="1567929"/>
            <a:ext cx="2057400" cy="1348464"/>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a large question mark">
            <a:extLst>
              <a:ext uri="{FF2B5EF4-FFF2-40B4-BE49-F238E27FC236}">
                <a16:creationId xmlns:a16="http://schemas.microsoft.com/office/drawing/2014/main" id="{52F5A8EE-C199-ACFA-FFE6-C5B6F8437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001" y="4756830"/>
            <a:ext cx="1371600" cy="1371600"/>
          </a:xfrm>
          <a:prstGeom prst="rect">
            <a:avLst/>
          </a:prstGeom>
        </p:spPr>
      </p:pic>
    </p:spTree>
    <p:extLst>
      <p:ext uri="{BB962C8B-B14F-4D97-AF65-F5344CB8AC3E}">
        <p14:creationId xmlns:p14="http://schemas.microsoft.com/office/powerpoint/2010/main" val="1794333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#1 Debrief</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5"/>
            <a:ext cx="11227515" cy="4614000"/>
          </a:xfrm>
        </p:spPr>
        <p:txBody>
          <a:bodyPr>
            <a:noAutofit/>
          </a:bodyPr>
          <a:lstStyle/>
          <a:p>
            <a:pPr eaLnBrk="1" hangingPunct="1">
              <a:spcBef>
                <a:spcPts val="0"/>
              </a:spcBef>
            </a:pPr>
            <a:r>
              <a:rPr lang="en-US" sz="2400" dirty="0">
                <a:solidFill>
                  <a:schemeClr val="tx1"/>
                </a:solidFill>
                <a:latin typeface="+mn-lt"/>
                <a:cs typeface="Calibri" panose="020F0502020204030204" pitchFamily="34" charset="0"/>
              </a:rPr>
              <a:t>Normal reaction</a:t>
            </a:r>
          </a:p>
          <a:p>
            <a:pPr marL="800089" lvl="1"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The signs did </a:t>
            </a:r>
            <a:r>
              <a:rPr lang="en-US" sz="2400" u="sng" dirty="0">
                <a:solidFill>
                  <a:schemeClr val="tx1"/>
                </a:solidFill>
                <a:latin typeface="+mn-lt"/>
                <a:cs typeface="Calibri" panose="020F0502020204030204" pitchFamily="34" charset="0"/>
              </a:rPr>
              <a:t>not</a:t>
            </a:r>
            <a:r>
              <a:rPr lang="en-US" sz="2400" dirty="0">
                <a:solidFill>
                  <a:schemeClr val="tx1"/>
                </a:solidFill>
                <a:latin typeface="+mn-lt"/>
                <a:cs typeface="Calibri" panose="020F0502020204030204" pitchFamily="34" charset="0"/>
              </a:rPr>
              <a:t> expand beyond the size of a quarter</a:t>
            </a:r>
          </a:p>
          <a:p>
            <a:pPr eaLnBrk="1" hangingPunct="1">
              <a:spcBef>
                <a:spcPts val="0"/>
              </a:spcBef>
            </a:pPr>
            <a:r>
              <a:rPr lang="en-US" sz="2400" dirty="0">
                <a:solidFill>
                  <a:schemeClr val="tx1"/>
                </a:solidFill>
                <a:latin typeface="+mn-lt"/>
                <a:cs typeface="Calibri" panose="020F0502020204030204" pitchFamily="34" charset="0"/>
              </a:rPr>
              <a:t>What is his risk for developing anaphylaxis?</a:t>
            </a:r>
          </a:p>
          <a:p>
            <a:pPr marL="800089" lvl="1"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Appears to be a low risk at this point</a:t>
            </a:r>
          </a:p>
          <a:p>
            <a:pPr eaLnBrk="1" hangingPunct="1">
              <a:spcBef>
                <a:spcPts val="0"/>
              </a:spcBef>
            </a:pPr>
            <a:endParaRPr lang="en-US" sz="2400" dirty="0">
              <a:solidFill>
                <a:schemeClr val="tx1"/>
              </a:solidFill>
              <a:latin typeface="+mn-lt"/>
              <a:cs typeface="Calibri" panose="020F0502020204030204" pitchFamily="34" charset="0"/>
            </a:endParaRPr>
          </a:p>
          <a:p>
            <a:pPr eaLnBrk="1" hangingPunct="1">
              <a:spcBef>
                <a:spcPts val="0"/>
              </a:spcBef>
            </a:pPr>
            <a:endParaRPr lang="en-US" sz="2400" dirty="0">
              <a:solidFill>
                <a:schemeClr val="tx1"/>
              </a:solidFill>
              <a:latin typeface="+mn-lt"/>
              <a:cs typeface="Calibri" panose="020F0502020204030204" pitchFamily="34" charset="0"/>
            </a:endParaRPr>
          </a:p>
          <a:p>
            <a:pPr eaLnBrk="1" hangingPunct="1">
              <a:spcBef>
                <a:spcPts val="0"/>
              </a:spcBef>
            </a:pPr>
            <a:endParaRPr lang="en-US" sz="2400" dirty="0">
              <a:solidFill>
                <a:schemeClr val="tx1"/>
              </a:solidFill>
              <a:latin typeface="+mn-lt"/>
              <a:cs typeface="Calibri" panose="020F0502020204030204" pitchFamily="34" charset="0"/>
            </a:endParaRPr>
          </a:p>
          <a:p>
            <a:pPr eaLnBrk="1" hangingPunct="1">
              <a:spcBef>
                <a:spcPts val="0"/>
              </a:spcBef>
            </a:pPr>
            <a:r>
              <a:rPr lang="en-US" sz="2400" dirty="0">
                <a:solidFill>
                  <a:schemeClr val="tx1"/>
                </a:solidFill>
                <a:latin typeface="+mn-lt"/>
                <a:cs typeface="Calibri" panose="020F0502020204030204" pitchFamily="34" charset="0"/>
              </a:rPr>
              <a:t>Recommended action: </a:t>
            </a:r>
          </a:p>
          <a:p>
            <a:pPr marL="800089" lvl="1" indent="-342900">
              <a:spcBef>
                <a:spcPts val="0"/>
              </a:spcBef>
              <a:buFont typeface="Arial" panose="020B0604020202020204" pitchFamily="34" charset="0"/>
              <a:buChar char="•"/>
            </a:pPr>
            <a:r>
              <a:rPr lang="en-US" sz="2400" dirty="0">
                <a:latin typeface="+mn-lt"/>
                <a:cs typeface="Calibri" panose="020F0502020204030204" pitchFamily="34" charset="0"/>
              </a:rPr>
              <a:t>F</a:t>
            </a:r>
            <a:r>
              <a:rPr lang="en-US" sz="2400" dirty="0">
                <a:solidFill>
                  <a:schemeClr val="tx1"/>
                </a:solidFill>
                <a:latin typeface="+mn-lt"/>
                <a:cs typeface="Calibri" panose="020F0502020204030204" pitchFamily="34" charset="0"/>
              </a:rPr>
              <a:t>ollow protocol for treating normal reaction to insect stings</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34</a:t>
            </a:fld>
            <a:endParaRPr lang="en-US" dirty="0"/>
          </a:p>
        </p:txBody>
      </p:sp>
    </p:spTree>
    <p:extLst>
      <p:ext uri="{BB962C8B-B14F-4D97-AF65-F5344CB8AC3E}">
        <p14:creationId xmlns:p14="http://schemas.microsoft.com/office/powerpoint/2010/main" val="4246409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227515" cy="825500"/>
          </a:xfrm>
        </p:spPr>
        <p:txBody>
          <a:bodyPr/>
          <a:lstStyle/>
          <a:p>
            <a:r>
              <a:rPr lang="en-US" dirty="0"/>
              <a:t>Treatment for Normal Reactions to Insect Stings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225094"/>
            <a:ext cx="8954807" cy="5640166"/>
          </a:xfrm>
        </p:spPr>
        <p:txBody>
          <a:bodyPr>
            <a:normAutofit lnSpcReduction="10000"/>
          </a:bodyPr>
          <a:lstStyle/>
          <a:p>
            <a:pPr marL="457200" indent="-457200" eaLnBrk="1" hangingPunct="1">
              <a:lnSpc>
                <a:spcPct val="110000"/>
              </a:lnSpc>
              <a:spcBef>
                <a:spcPts val="0"/>
              </a:spcBef>
              <a:spcAft>
                <a:spcPts val="600"/>
              </a:spcAft>
              <a:buFont typeface="+mj-lt"/>
              <a:buAutoNum type="arabicPeriod"/>
            </a:pPr>
            <a:r>
              <a:rPr lang="en-US" sz="2400" dirty="0">
                <a:solidFill>
                  <a:schemeClr val="tx1"/>
                </a:solidFill>
                <a:latin typeface="+mn-lt"/>
                <a:cs typeface="Calibri" panose="020F0502020204030204" pitchFamily="34" charset="0"/>
              </a:rPr>
              <a:t>Reassure and calm the person</a:t>
            </a:r>
          </a:p>
          <a:p>
            <a:pPr marL="457200" indent="-457200" eaLnBrk="1" hangingPunct="1">
              <a:lnSpc>
                <a:spcPct val="110000"/>
              </a:lnSpc>
              <a:spcBef>
                <a:spcPts val="0"/>
              </a:spcBef>
              <a:spcAft>
                <a:spcPts val="600"/>
              </a:spcAft>
              <a:buFont typeface="+mj-lt"/>
              <a:buAutoNum type="arabicPeriod"/>
            </a:pPr>
            <a:r>
              <a:rPr lang="en-US" sz="2400" dirty="0">
                <a:solidFill>
                  <a:schemeClr val="tx1"/>
                </a:solidFill>
                <a:latin typeface="+mn-lt"/>
                <a:cs typeface="Calibri" panose="020F0502020204030204" pitchFamily="34" charset="0"/>
              </a:rPr>
              <a:t>Remove the stinger if present</a:t>
            </a:r>
          </a:p>
          <a:p>
            <a:pPr marL="800089" lvl="1" indent="-342900" eaLnBrk="1" hangingPunct="1">
              <a:lnSpc>
                <a:spcPct val="110000"/>
              </a:lnSpc>
              <a:spcBef>
                <a:spcPts val="0"/>
              </a:spcBef>
              <a:spcAft>
                <a:spcPts val="600"/>
              </a:spcAft>
              <a:buFont typeface="Arial" panose="020B0604020202020204" pitchFamily="34" charset="0"/>
              <a:buChar char="•"/>
            </a:pPr>
            <a:r>
              <a:rPr lang="en-US" sz="2400" dirty="0">
                <a:solidFill>
                  <a:schemeClr val="tx1"/>
                </a:solidFill>
                <a:latin typeface="+mn-lt"/>
                <a:cs typeface="Calibri" panose="020F0502020204030204" pitchFamily="34" charset="0"/>
              </a:rPr>
              <a:t>Scrape it away with a fingernail or plastic card. </a:t>
            </a:r>
          </a:p>
          <a:p>
            <a:pPr marL="800089" lvl="1" indent="-342900" eaLnBrk="1" hangingPunct="1">
              <a:lnSpc>
                <a:spcPct val="110000"/>
              </a:lnSpc>
              <a:spcBef>
                <a:spcPts val="0"/>
              </a:spcBef>
              <a:spcAft>
                <a:spcPts val="600"/>
              </a:spcAft>
              <a:buFont typeface="Arial" panose="020B0604020202020204" pitchFamily="34" charset="0"/>
              <a:buChar char="•"/>
            </a:pPr>
            <a:r>
              <a:rPr lang="en-US" sz="2400" dirty="0">
                <a:solidFill>
                  <a:schemeClr val="tx1"/>
                </a:solidFill>
                <a:latin typeface="+mn-lt"/>
                <a:cs typeface="Calibri" panose="020F0502020204030204" pitchFamily="34" charset="0"/>
              </a:rPr>
              <a:t>Do not squeeze the stinger, as this can release more venom into the body</a:t>
            </a:r>
          </a:p>
          <a:p>
            <a:pPr marL="457200" indent="-457200" eaLnBrk="1" hangingPunct="1">
              <a:lnSpc>
                <a:spcPct val="110000"/>
              </a:lnSpc>
              <a:spcBef>
                <a:spcPts val="0"/>
              </a:spcBef>
              <a:spcAft>
                <a:spcPts val="600"/>
              </a:spcAft>
              <a:buFont typeface="+mj-lt"/>
              <a:buAutoNum type="arabicPeriod"/>
            </a:pPr>
            <a:r>
              <a:rPr lang="en-US" sz="2400" dirty="0">
                <a:solidFill>
                  <a:schemeClr val="tx1"/>
                </a:solidFill>
                <a:latin typeface="+mn-lt"/>
                <a:cs typeface="Calibri" panose="020F0502020204030204" pitchFamily="34" charset="0"/>
              </a:rPr>
              <a:t>Cleanse the sting site</a:t>
            </a:r>
          </a:p>
          <a:p>
            <a:pPr marL="457200" indent="-457200" eaLnBrk="1" hangingPunct="1">
              <a:lnSpc>
                <a:spcPct val="110000"/>
              </a:lnSpc>
              <a:spcBef>
                <a:spcPts val="0"/>
              </a:spcBef>
              <a:spcAft>
                <a:spcPts val="600"/>
              </a:spcAft>
              <a:buFont typeface="+mj-lt"/>
              <a:buAutoNum type="arabicPeriod"/>
            </a:pPr>
            <a:r>
              <a:rPr lang="en-US" sz="2400" dirty="0">
                <a:solidFill>
                  <a:schemeClr val="tx1"/>
                </a:solidFill>
                <a:latin typeface="+mn-lt"/>
                <a:cs typeface="Calibri" panose="020F0502020204030204" pitchFamily="34" charset="0"/>
              </a:rPr>
              <a:t>Apply an ice pack for local pain relief</a:t>
            </a:r>
          </a:p>
          <a:p>
            <a:pPr marL="457200" indent="-457200" eaLnBrk="1" hangingPunct="1">
              <a:lnSpc>
                <a:spcPct val="110000"/>
              </a:lnSpc>
              <a:spcBef>
                <a:spcPts val="0"/>
              </a:spcBef>
              <a:spcAft>
                <a:spcPts val="600"/>
              </a:spcAft>
              <a:buFont typeface="+mj-lt"/>
              <a:buAutoNum type="arabicPeriod"/>
            </a:pPr>
            <a:r>
              <a:rPr lang="en-US" sz="2400" dirty="0">
                <a:solidFill>
                  <a:schemeClr val="tx1"/>
                </a:solidFill>
                <a:latin typeface="+mn-lt"/>
                <a:cs typeface="Calibri" panose="020F0502020204030204" pitchFamily="34" charset="0"/>
              </a:rPr>
              <a:t>Observe the person for at least 30 minutes</a:t>
            </a:r>
          </a:p>
          <a:p>
            <a:pPr marL="457200" indent="-457200" eaLnBrk="1" hangingPunct="1">
              <a:lnSpc>
                <a:spcPct val="110000"/>
              </a:lnSpc>
              <a:spcBef>
                <a:spcPts val="0"/>
              </a:spcBef>
              <a:spcAft>
                <a:spcPts val="600"/>
              </a:spcAft>
              <a:buFont typeface="+mj-lt"/>
              <a:buAutoNum type="arabicPeriod"/>
            </a:pPr>
            <a:r>
              <a:rPr lang="en-US" sz="2400" dirty="0">
                <a:solidFill>
                  <a:schemeClr val="tx1"/>
                </a:solidFill>
                <a:latin typeface="+mn-lt"/>
                <a:cs typeface="Calibri" panose="020F0502020204030204" pitchFamily="34" charset="0"/>
              </a:rPr>
              <a:t>Notify the parent or guardian if applicable </a:t>
            </a:r>
          </a:p>
          <a:p>
            <a:pPr>
              <a:lnSpc>
                <a:spcPct val="110000"/>
              </a:lnSpc>
              <a:spcBef>
                <a:spcPts val="0"/>
              </a:spcBef>
              <a:spcAft>
                <a:spcPts val="600"/>
              </a:spcAft>
            </a:pPr>
            <a:endParaRPr lang="en-US" sz="2400" b="1" dirty="0">
              <a:latin typeface="+mn-lt"/>
              <a:cs typeface="Calibri" panose="020F0502020204030204" pitchFamily="34" charset="0"/>
            </a:endParaRPr>
          </a:p>
          <a:p>
            <a:pPr>
              <a:lnSpc>
                <a:spcPct val="110000"/>
              </a:lnSpc>
              <a:spcBef>
                <a:spcPts val="0"/>
              </a:spcBef>
              <a:spcAft>
                <a:spcPts val="600"/>
              </a:spcAft>
            </a:pPr>
            <a:r>
              <a:rPr lang="en-US" sz="2400" b="1" dirty="0">
                <a:latin typeface="+mn-lt"/>
                <a:cs typeface="Calibri" panose="020F0502020204030204" pitchFamily="34" charset="0"/>
              </a:rPr>
              <a:t>Remember</a:t>
            </a:r>
            <a:r>
              <a:rPr lang="en-US" sz="2400" dirty="0">
                <a:latin typeface="+mn-lt"/>
                <a:cs typeface="Calibri" panose="020F0502020204030204" pitchFamily="34" charset="0"/>
              </a:rPr>
              <a:t>: fatal anaphylaxis cases often have no prior history. Monitor and respond to signs even if no history is known.</a:t>
            </a:r>
            <a:endParaRPr lang="en-US" sz="2400" dirty="0">
              <a:solidFill>
                <a:schemeClr val="tx1"/>
              </a:solidFill>
              <a:latin typeface="+mn-lt"/>
              <a:cs typeface="Calibri" panose="020F0502020204030204" pitchFamily="34" charset="0"/>
            </a:endParaRPr>
          </a:p>
          <a:p>
            <a:pPr>
              <a:lnSpc>
                <a:spcPct val="110000"/>
              </a:lnSpc>
              <a:spcBef>
                <a:spcPts val="0"/>
              </a:spcBef>
              <a:spcAft>
                <a:spcPts val="600"/>
              </a:spcAft>
            </a:pPr>
            <a:endParaRPr lang="en-US" dirty="0"/>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35</a:t>
            </a:fld>
            <a:endParaRPr lang="en-US" dirty="0"/>
          </a:p>
        </p:txBody>
      </p:sp>
      <p:pic>
        <p:nvPicPr>
          <p:cNvPr id="6" name="Content Placeholder 5">
            <a:extLst>
              <a:ext uri="{FF2B5EF4-FFF2-40B4-BE49-F238E27FC236}">
                <a16:creationId xmlns:a16="http://schemas.microsoft.com/office/drawing/2014/main" id="{0568E706-4C2A-FBE4-869D-8A6D9992606F}"/>
              </a:ext>
            </a:extLst>
          </p:cNvPr>
          <p:cNvPicPr>
            <a:picLocks noGrp="1" noChangeAspect="1"/>
          </p:cNvPicPr>
          <p:nvPr>
            <p:ph idx="1"/>
          </p:nvPr>
        </p:nvPicPr>
        <p:blipFill rotWithShape="1">
          <a:blip r:embed="rId3"/>
          <a:srcRect t="7377"/>
          <a:stretch/>
        </p:blipFill>
        <p:spPr>
          <a:xfrm>
            <a:off x="9816383" y="1370012"/>
            <a:ext cx="1918417" cy="4975309"/>
          </a:xfrm>
          <a:prstGeom prst="rect">
            <a:avLst/>
          </a:prstGeom>
        </p:spPr>
      </p:pic>
    </p:spTree>
    <p:extLst>
      <p:ext uri="{BB962C8B-B14F-4D97-AF65-F5344CB8AC3E}">
        <p14:creationId xmlns:p14="http://schemas.microsoft.com/office/powerpoint/2010/main" val="1703233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#2: Hives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5"/>
            <a:ext cx="8848045" cy="4614000"/>
          </a:xfrm>
        </p:spPr>
        <p:txBody>
          <a:bodyPr>
            <a:noAutofit/>
          </a:bodyPr>
          <a:lstStyle/>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An 8-year-old has hives on her neck and chest</a:t>
            </a:r>
          </a:p>
          <a:p>
            <a:pPr marL="800089" lvl="1" indent="-342900" eaLnBrk="1" hangingPunct="1">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She is scratching at them</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She appears to be breathing normally</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She ate a cookie 30 minutes ago</a:t>
            </a:r>
          </a:p>
          <a:p>
            <a:pPr marL="800089" lvl="1" indent="-342900" eaLnBrk="1" hangingPunct="1">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A friend gave it to her</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She has a history of allergies to peanuts</a:t>
            </a:r>
          </a:p>
          <a:p>
            <a:pPr marL="800089" lvl="1" indent="-342900" eaLnBrk="1" hangingPunct="1">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She has an EpiPen Jr. </a:t>
            </a:r>
          </a:p>
          <a:p>
            <a:pPr marL="800089" lvl="1" indent="-342900" eaLnBrk="1" hangingPunct="1">
              <a:spcBef>
                <a:spcPts val="0"/>
              </a:spcBef>
              <a:buFont typeface="Courier New" panose="02070309020205020404" pitchFamily="49" charset="0"/>
              <a:buChar char="o"/>
              <a:defRPr/>
            </a:pPr>
            <a:endParaRPr lang="en-US" sz="2400" dirty="0">
              <a:latin typeface="+mn-lt"/>
              <a:cs typeface="Calibri" panose="020F0502020204030204" pitchFamily="34" charset="0"/>
            </a:endParaRPr>
          </a:p>
          <a:p>
            <a:pPr lvl="2">
              <a:spcBef>
                <a:spcPts val="0"/>
              </a:spcBef>
              <a:defRPr/>
            </a:pPr>
            <a:r>
              <a:rPr lang="en-US" sz="2400" dirty="0">
                <a:solidFill>
                  <a:schemeClr val="tx1"/>
                </a:solidFill>
                <a:latin typeface="+mn-lt"/>
                <a:cs typeface="Calibri" panose="020F0502020204030204" pitchFamily="34" charset="0"/>
              </a:rPr>
              <a:t>	Is this person </a:t>
            </a:r>
            <a:r>
              <a:rPr lang="en-US" sz="2400" dirty="0">
                <a:latin typeface="+mn-lt"/>
                <a:cs typeface="Calibri" panose="020F0502020204030204" pitchFamily="34" charset="0"/>
              </a:rPr>
              <a:t>suffering from </a:t>
            </a:r>
            <a:r>
              <a:rPr lang="en-US" sz="2400" b="1" dirty="0">
                <a:latin typeface="+mn-lt"/>
                <a:cs typeface="Calibri" panose="020F0502020204030204" pitchFamily="34" charset="0"/>
              </a:rPr>
              <a:t>severe allergic 	response </a:t>
            </a:r>
            <a:r>
              <a:rPr lang="en-US" sz="2400" dirty="0">
                <a:latin typeface="+mn-lt"/>
                <a:cs typeface="Calibri" panose="020F0502020204030204" pitchFamily="34" charset="0"/>
              </a:rPr>
              <a:t>or at immediate risk for </a:t>
            </a:r>
            <a:r>
              <a:rPr lang="en-US" sz="2400" dirty="0">
                <a:solidFill>
                  <a:schemeClr val="tx1"/>
                </a:solidFill>
                <a:latin typeface="+mn-lt"/>
                <a:cs typeface="Calibri" panose="020F0502020204030204" pitchFamily="34" charset="0"/>
              </a:rPr>
              <a:t>anaphylaxis?</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36</a:t>
            </a:fld>
            <a:endParaRPr lang="en-US" dirty="0"/>
          </a:p>
        </p:txBody>
      </p:sp>
      <p:pic>
        <p:nvPicPr>
          <p:cNvPr id="6" name="Picture 2">
            <a:extLst>
              <a:ext uri="{FF2B5EF4-FFF2-40B4-BE49-F238E27FC236}">
                <a16:creationId xmlns:a16="http://schemas.microsoft.com/office/drawing/2014/main" id="{565B8ABD-2730-2A07-4991-2CF9C5B0F5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9697462" y="1567929"/>
            <a:ext cx="2057400" cy="1348464"/>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a large question mark">
            <a:extLst>
              <a:ext uri="{FF2B5EF4-FFF2-40B4-BE49-F238E27FC236}">
                <a16:creationId xmlns:a16="http://schemas.microsoft.com/office/drawing/2014/main" id="{52F5A8EE-C199-ACFA-FFE6-C5B6F8437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001" y="4922140"/>
            <a:ext cx="1371600" cy="1371600"/>
          </a:xfrm>
          <a:prstGeom prst="rect">
            <a:avLst/>
          </a:prstGeom>
        </p:spPr>
      </p:pic>
    </p:spTree>
    <p:extLst>
      <p:ext uri="{BB962C8B-B14F-4D97-AF65-F5344CB8AC3E}">
        <p14:creationId xmlns:p14="http://schemas.microsoft.com/office/powerpoint/2010/main" val="304809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#2 Debrief </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5"/>
            <a:ext cx="11227515" cy="4614000"/>
          </a:xfrm>
        </p:spPr>
        <p:txBody>
          <a:bodyPr>
            <a:noAutofit/>
          </a:bodyPr>
          <a:lstStyle/>
          <a:p>
            <a:pPr eaLnBrk="1" hangingPunct="1">
              <a:spcBef>
                <a:spcPts val="0"/>
              </a:spcBef>
              <a:defRPr/>
            </a:pPr>
            <a:r>
              <a:rPr lang="en-US" sz="2400" dirty="0">
                <a:solidFill>
                  <a:schemeClr val="tx1"/>
                </a:solidFill>
                <a:latin typeface="+mn-lt"/>
                <a:cs typeface="Calibri" panose="020F0502020204030204" pitchFamily="34" charset="0"/>
              </a:rPr>
              <a:t>Severe allergic response</a:t>
            </a:r>
          </a:p>
          <a:p>
            <a:pPr marL="800089" lvl="1"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The signs are widespread or entire body (hives on her neck and chest)</a:t>
            </a:r>
          </a:p>
          <a:p>
            <a:pPr marL="800089" lvl="1" indent="-342900" eaLnBrk="1" hangingPunct="1">
              <a:spcBef>
                <a:spcPts val="0"/>
              </a:spcBef>
              <a:buFont typeface="Arial" panose="020B0604020202020204" pitchFamily="34" charset="0"/>
              <a:buChar char="•"/>
              <a:defRPr/>
            </a:pPr>
            <a:endParaRPr lang="en-US" sz="2400" dirty="0">
              <a:solidFill>
                <a:schemeClr val="tx1"/>
              </a:solidFill>
              <a:latin typeface="+mn-lt"/>
              <a:cs typeface="Calibri" panose="020F0502020204030204" pitchFamily="34" charset="0"/>
            </a:endParaRPr>
          </a:p>
          <a:p>
            <a:pPr eaLnBrk="1" hangingPunct="1">
              <a:spcBef>
                <a:spcPts val="0"/>
              </a:spcBef>
              <a:defRPr/>
            </a:pPr>
            <a:r>
              <a:rPr lang="en-US" sz="2400" dirty="0">
                <a:solidFill>
                  <a:schemeClr val="tx1"/>
                </a:solidFill>
                <a:latin typeface="+mn-lt"/>
                <a:cs typeface="Calibri" panose="020F0502020204030204" pitchFamily="34" charset="0"/>
              </a:rPr>
              <a:t>What is her risk of anaphylaxis?</a:t>
            </a:r>
          </a:p>
          <a:p>
            <a:pPr marL="800089" lvl="1"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High risk</a:t>
            </a:r>
          </a:p>
          <a:p>
            <a:pPr marL="800089" lvl="1"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She has a prescription for epinephrine (EpiPen Jr.). </a:t>
            </a:r>
          </a:p>
          <a:p>
            <a:pPr marL="800089" lvl="1"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This tells you that her peanut allergy is severe</a:t>
            </a:r>
          </a:p>
          <a:p>
            <a:pPr>
              <a:spcBef>
                <a:spcPts val="0"/>
              </a:spcBef>
            </a:pPr>
            <a:r>
              <a:rPr lang="en-US" sz="1200" dirty="0">
                <a:latin typeface="+mn-lt"/>
                <a:cs typeface="Calibri" panose="020F0502020204030204" pitchFamily="34" charset="0"/>
              </a:rPr>
              <a:t>	</a:t>
            </a:r>
          </a:p>
          <a:p>
            <a:pPr>
              <a:spcBef>
                <a:spcPts val="0"/>
              </a:spcBef>
            </a:pPr>
            <a:endParaRPr lang="en-US" sz="2400" dirty="0">
              <a:latin typeface="+mn-lt"/>
              <a:cs typeface="Calibri" panose="020F0502020204030204" pitchFamily="34" charset="0"/>
            </a:endParaRPr>
          </a:p>
          <a:p>
            <a:pPr lvl="2">
              <a:spcBef>
                <a:spcPts val="0"/>
              </a:spcBef>
            </a:pPr>
            <a:r>
              <a:rPr lang="en-US" sz="2400" dirty="0">
                <a:latin typeface="+mn-lt"/>
                <a:cs typeface="Calibri" panose="020F0502020204030204" pitchFamily="34" charset="0"/>
              </a:rPr>
              <a:t>	</a:t>
            </a:r>
            <a:r>
              <a:rPr lang="en-US" sz="2400" dirty="0">
                <a:latin typeface="+mn-lt"/>
              </a:rPr>
              <a:t>Should you administer epinephrine?</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37</a:t>
            </a:fld>
            <a:endParaRPr lang="en-US" dirty="0"/>
          </a:p>
        </p:txBody>
      </p:sp>
      <p:pic>
        <p:nvPicPr>
          <p:cNvPr id="7" name="Graphic 6" descr="a large question mark">
            <a:extLst>
              <a:ext uri="{FF2B5EF4-FFF2-40B4-BE49-F238E27FC236}">
                <a16:creationId xmlns:a16="http://schemas.microsoft.com/office/drawing/2014/main" id="{52F5A8EE-C199-ACFA-FFE6-C5B6F8437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5001" y="4960817"/>
            <a:ext cx="1371600" cy="1371600"/>
          </a:xfrm>
          <a:prstGeom prst="rect">
            <a:avLst/>
          </a:prstGeom>
        </p:spPr>
      </p:pic>
    </p:spTree>
    <p:extLst>
      <p:ext uri="{BB962C8B-B14F-4D97-AF65-F5344CB8AC3E}">
        <p14:creationId xmlns:p14="http://schemas.microsoft.com/office/powerpoint/2010/main" val="3869768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#2 Debrief </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5"/>
            <a:ext cx="10915315" cy="4614000"/>
          </a:xfrm>
        </p:spPr>
        <p:txBody>
          <a:bodyPr>
            <a:noAutofit/>
          </a:bodyPr>
          <a:lstStyle/>
          <a:p>
            <a:pPr eaLnBrk="1" hangingPunct="1">
              <a:spcBef>
                <a:spcPts val="0"/>
              </a:spcBef>
              <a:defRPr/>
            </a:pPr>
            <a:r>
              <a:rPr lang="en-US" sz="2400" dirty="0">
                <a:solidFill>
                  <a:schemeClr val="tx1"/>
                </a:solidFill>
                <a:latin typeface="+mn-lt"/>
                <a:cs typeface="Calibri" panose="020F0502020204030204" pitchFamily="34" charset="0"/>
              </a:rPr>
              <a:t>When should a person with a history of allergic rection be given epinephrine?</a:t>
            </a:r>
          </a:p>
          <a:p>
            <a:pPr marL="800089" lvl="1" indent="-342900" eaLnBrk="1" hangingPunct="1">
              <a:spcBef>
                <a:spcPts val="0"/>
              </a:spcBef>
              <a:buFont typeface="Arial" panose="020B0604020202020204" pitchFamily="34" charset="0"/>
              <a:buChar char="•"/>
              <a:defRPr/>
            </a:pPr>
            <a:r>
              <a:rPr lang="en-US" sz="2400" dirty="0">
                <a:latin typeface="+mn-lt"/>
                <a:cs typeface="Calibri" panose="020F0502020204030204" pitchFamily="34" charset="0"/>
              </a:rPr>
              <a:t>Persons with a history of anaphylaxis have strong likelihood of developing it again</a:t>
            </a:r>
            <a:endParaRPr lang="en-US" sz="2400" dirty="0">
              <a:solidFill>
                <a:schemeClr val="tx1"/>
              </a:solidFill>
              <a:latin typeface="+mn-lt"/>
              <a:cs typeface="Calibri" panose="020F0502020204030204" pitchFamily="34" charset="0"/>
            </a:endParaRPr>
          </a:p>
          <a:p>
            <a:pPr marL="800089" lvl="1" indent="-342900" eaLnBrk="1" hangingPunct="1">
              <a:spcBef>
                <a:spcPts val="0"/>
              </a:spcBef>
              <a:buFont typeface="Arial" panose="020B0604020202020204" pitchFamily="34" charset="0"/>
              <a:buChar char="•"/>
              <a:defRPr/>
            </a:pPr>
            <a:r>
              <a:rPr lang="en-US" sz="2400" dirty="0">
                <a:latin typeface="+mn-lt"/>
                <a:cs typeface="Calibri" panose="020F0502020204030204" pitchFamily="34" charset="0"/>
              </a:rPr>
              <a:t>Epinephrine should be given when </a:t>
            </a:r>
            <a:r>
              <a:rPr lang="en-US" sz="2400" b="1" dirty="0">
                <a:latin typeface="+mn-lt"/>
                <a:cs typeface="Calibri" panose="020F0502020204030204" pitchFamily="34" charset="0"/>
              </a:rPr>
              <a:t>any signs </a:t>
            </a:r>
            <a:r>
              <a:rPr lang="en-US" sz="2400" dirty="0">
                <a:latin typeface="+mn-lt"/>
                <a:cs typeface="Calibri" panose="020F0502020204030204" pitchFamily="34" charset="0"/>
              </a:rPr>
              <a:t>of severe allergic reaction appear</a:t>
            </a:r>
            <a:endParaRPr lang="en-US" sz="2400" dirty="0">
              <a:solidFill>
                <a:schemeClr val="tx1"/>
              </a:solidFill>
              <a:latin typeface="+mn-lt"/>
              <a:cs typeface="Calibri" panose="020F0502020204030204" pitchFamily="34" charset="0"/>
            </a:endParaRPr>
          </a:p>
          <a:p>
            <a:pPr>
              <a:spcBef>
                <a:spcPts val="0"/>
              </a:spcBef>
            </a:pPr>
            <a:endParaRPr lang="en-US" sz="2400" dirty="0">
              <a:latin typeface="+mn-lt"/>
            </a:endParaRPr>
          </a:p>
          <a:p>
            <a:pPr>
              <a:spcBef>
                <a:spcPts val="0"/>
              </a:spcBef>
            </a:pPr>
            <a:endParaRPr lang="en-US" sz="2400" dirty="0">
              <a:latin typeface="+mn-lt"/>
            </a:endParaRPr>
          </a:p>
          <a:p>
            <a:pPr>
              <a:spcBef>
                <a:spcPts val="0"/>
              </a:spcBef>
            </a:pPr>
            <a:endParaRPr lang="en-US" sz="2400" dirty="0">
              <a:latin typeface="+mn-lt"/>
            </a:endParaRPr>
          </a:p>
          <a:p>
            <a:pPr>
              <a:spcBef>
                <a:spcPts val="0"/>
              </a:spcBef>
            </a:pPr>
            <a:r>
              <a:rPr lang="en-US" sz="2400" dirty="0">
                <a:latin typeface="+mn-lt"/>
              </a:rPr>
              <a:t>Recommended action:</a:t>
            </a:r>
          </a:p>
          <a:p>
            <a:pPr marL="342900" indent="-342900">
              <a:spcBef>
                <a:spcPts val="0"/>
              </a:spcBef>
              <a:buFont typeface="Arial" panose="020B0604020202020204" pitchFamily="34" charset="0"/>
              <a:buChar char="•"/>
            </a:pPr>
            <a:r>
              <a:rPr lang="en-US" sz="2400" dirty="0">
                <a:latin typeface="+mn-lt"/>
              </a:rPr>
              <a:t>	Administer epinephrine and call 9-1-1</a:t>
            </a:r>
            <a:endParaRPr lang="en-US" sz="3200" b="1"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38</a:t>
            </a:fld>
            <a:endParaRPr lang="en-US" dirty="0"/>
          </a:p>
        </p:txBody>
      </p:sp>
    </p:spTree>
    <p:extLst>
      <p:ext uri="{BB962C8B-B14F-4D97-AF65-F5344CB8AC3E}">
        <p14:creationId xmlns:p14="http://schemas.microsoft.com/office/powerpoint/2010/main" val="3594633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#3: Wasp Nest</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5"/>
            <a:ext cx="8848045" cy="4614000"/>
          </a:xfrm>
        </p:spPr>
        <p:txBody>
          <a:bodyPr>
            <a:noAutofit/>
          </a:bodyPr>
          <a:lstStyle/>
          <a:p>
            <a:pPr marL="342900" indent="-342900">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An elementary school student tells you that another child </a:t>
            </a:r>
            <a:r>
              <a:rPr lang="en-US" sz="2400" dirty="0">
                <a:latin typeface="+mn-lt"/>
                <a:cs typeface="Calibri" panose="020F0502020204030204" pitchFamily="34" charset="0"/>
              </a:rPr>
              <a:t>was poking at a wasp nest with a stick</a:t>
            </a:r>
          </a:p>
          <a:p>
            <a:pPr marL="342900" indent="-342900">
              <a:spcBef>
                <a:spcPts val="0"/>
              </a:spcBef>
              <a:buFont typeface="Arial" panose="020B0604020202020204" pitchFamily="34" charset="0"/>
              <a:buChar char="•"/>
            </a:pPr>
            <a:r>
              <a:rPr lang="en-US" sz="2400" dirty="0">
                <a:latin typeface="+mn-lt"/>
                <a:cs typeface="Calibri" panose="020F0502020204030204" pitchFamily="34" charset="0"/>
              </a:rPr>
              <a:t>The child was stung </a:t>
            </a:r>
            <a:r>
              <a:rPr lang="en-US" sz="2400" dirty="0">
                <a:solidFill>
                  <a:schemeClr val="tx1"/>
                </a:solidFill>
                <a:latin typeface="+mn-lt"/>
                <a:cs typeface="Calibri" panose="020F0502020204030204" pitchFamily="34" charset="0"/>
              </a:rPr>
              <a:t>in the face, near the mouth</a:t>
            </a:r>
          </a:p>
          <a:p>
            <a:pPr marL="342900"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The child who was stung is screaming “It hurts!” repeatedly.  </a:t>
            </a:r>
          </a:p>
          <a:p>
            <a:pPr marL="342900" indent="-342900" eaLnBrk="1" hangingPunct="1">
              <a:spcBef>
                <a:spcPts val="0"/>
              </a:spcBef>
              <a:buFont typeface="Arial" panose="020B0604020202020204" pitchFamily="34" charset="0"/>
              <a:buChar char="•"/>
            </a:pPr>
            <a:r>
              <a:rPr lang="en-US" sz="2400" dirty="0">
                <a:latin typeface="+mn-lt"/>
                <a:cs typeface="Calibri" panose="020F0502020204030204" pitchFamily="34" charset="0"/>
              </a:rPr>
              <a:t>The child has</a:t>
            </a:r>
            <a:r>
              <a:rPr lang="en-US" sz="2400" dirty="0">
                <a:solidFill>
                  <a:schemeClr val="tx1"/>
                </a:solidFill>
                <a:latin typeface="+mn-lt"/>
                <a:cs typeface="Calibri" panose="020F0502020204030204" pitchFamily="34" charset="0"/>
              </a:rPr>
              <a:t> a swollen upper lip and cheek</a:t>
            </a:r>
          </a:p>
          <a:p>
            <a:pPr eaLnBrk="1" hangingPunct="1">
              <a:spcBef>
                <a:spcPts val="0"/>
              </a:spcBef>
              <a:defRPr/>
            </a:pPr>
            <a:endParaRPr lang="en-US" sz="2400" dirty="0">
              <a:latin typeface="+mn-lt"/>
              <a:cs typeface="Calibri" panose="020F0502020204030204" pitchFamily="34" charset="0"/>
            </a:endParaRPr>
          </a:p>
          <a:p>
            <a:pPr eaLnBrk="1" hangingPunct="1">
              <a:spcBef>
                <a:spcPts val="0"/>
              </a:spcBef>
              <a:defRPr/>
            </a:pPr>
            <a:endParaRPr lang="en-US" sz="2400" dirty="0">
              <a:latin typeface="+mn-lt"/>
              <a:cs typeface="Calibri" panose="020F0502020204030204" pitchFamily="34" charset="0"/>
            </a:endParaRPr>
          </a:p>
          <a:p>
            <a:pPr eaLnBrk="1" hangingPunct="1">
              <a:spcBef>
                <a:spcPts val="0"/>
              </a:spcBef>
              <a:defRPr/>
            </a:pPr>
            <a:endParaRPr lang="en-US" sz="2400" dirty="0">
              <a:latin typeface="+mn-lt"/>
              <a:cs typeface="Calibri" panose="020F0502020204030204" pitchFamily="34" charset="0"/>
            </a:endParaRPr>
          </a:p>
          <a:p>
            <a:pPr lvl="2">
              <a:spcBef>
                <a:spcPts val="0"/>
              </a:spcBef>
              <a:defRPr/>
            </a:pPr>
            <a:r>
              <a:rPr lang="en-US" sz="2400" dirty="0">
                <a:solidFill>
                  <a:schemeClr val="tx1"/>
                </a:solidFill>
                <a:latin typeface="+mn-lt"/>
                <a:cs typeface="Calibri" panose="020F0502020204030204" pitchFamily="34" charset="0"/>
              </a:rPr>
              <a:t>	Is this person </a:t>
            </a:r>
            <a:r>
              <a:rPr lang="en-US" sz="2400" dirty="0">
                <a:latin typeface="+mn-lt"/>
                <a:cs typeface="Calibri" panose="020F0502020204030204" pitchFamily="34" charset="0"/>
              </a:rPr>
              <a:t>suffering from </a:t>
            </a:r>
            <a:r>
              <a:rPr lang="en-US" sz="2400" b="1" dirty="0">
                <a:latin typeface="+mn-lt"/>
                <a:cs typeface="Calibri" panose="020F0502020204030204" pitchFamily="34" charset="0"/>
              </a:rPr>
              <a:t>severe allergic 	response </a:t>
            </a:r>
            <a:r>
              <a:rPr lang="en-US" sz="2400" dirty="0">
                <a:latin typeface="+mn-lt"/>
                <a:cs typeface="Calibri" panose="020F0502020204030204" pitchFamily="34" charset="0"/>
              </a:rPr>
              <a:t>or at immediate risk for </a:t>
            </a:r>
            <a:r>
              <a:rPr lang="en-US" sz="2400" dirty="0">
                <a:solidFill>
                  <a:schemeClr val="tx1"/>
                </a:solidFill>
                <a:latin typeface="+mn-lt"/>
                <a:cs typeface="Calibri" panose="020F0502020204030204" pitchFamily="34" charset="0"/>
              </a:rPr>
              <a:t>anaphylaxis?</a:t>
            </a:r>
          </a:p>
          <a:p>
            <a:pPr>
              <a:spcBef>
                <a:spcPts val="0"/>
              </a:spcBef>
            </a:pPr>
            <a:endParaRPr lang="en-US" sz="24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39</a:t>
            </a:fld>
            <a:endParaRPr lang="en-US" dirty="0"/>
          </a:p>
        </p:txBody>
      </p:sp>
      <p:pic>
        <p:nvPicPr>
          <p:cNvPr id="6" name="Picture 2">
            <a:extLst>
              <a:ext uri="{FF2B5EF4-FFF2-40B4-BE49-F238E27FC236}">
                <a16:creationId xmlns:a16="http://schemas.microsoft.com/office/drawing/2014/main" id="{565B8ABD-2730-2A07-4991-2CF9C5B0F5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9697462" y="1567929"/>
            <a:ext cx="2057400" cy="1348464"/>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a large question mark">
            <a:extLst>
              <a:ext uri="{FF2B5EF4-FFF2-40B4-BE49-F238E27FC236}">
                <a16:creationId xmlns:a16="http://schemas.microsoft.com/office/drawing/2014/main" id="{52F5A8EE-C199-ACFA-FFE6-C5B6F8437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001" y="4922140"/>
            <a:ext cx="1371600" cy="1371600"/>
          </a:xfrm>
          <a:prstGeom prst="rect">
            <a:avLst/>
          </a:prstGeom>
        </p:spPr>
      </p:pic>
    </p:spTree>
    <p:extLst>
      <p:ext uri="{BB962C8B-B14F-4D97-AF65-F5344CB8AC3E}">
        <p14:creationId xmlns:p14="http://schemas.microsoft.com/office/powerpoint/2010/main" val="2643226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Why is This Training Important?</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2" y="1370234"/>
            <a:ext cx="8954807" cy="5087225"/>
          </a:xfrm>
        </p:spPr>
        <p:txBody>
          <a:bodyPr>
            <a:noAutofit/>
          </a:bodyPr>
          <a:lstStyle/>
          <a:p>
            <a:pPr marL="571500" indent="-5715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Knowing what to do can save lives.</a:t>
            </a:r>
          </a:p>
          <a:p>
            <a:pPr marL="571500" indent="-5715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State laws address epinephrine administration: </a:t>
            </a:r>
          </a:p>
          <a:p>
            <a:pPr marL="914389" lvl="1" indent="-457200">
              <a:spcBef>
                <a:spcPts val="0"/>
              </a:spcBef>
              <a:buFont typeface="Courier New" panose="02070309020205020404" pitchFamily="49" charset="0"/>
              <a:buChar char="o"/>
            </a:pPr>
            <a:r>
              <a:rPr lang="en-US" sz="2400" b="1" dirty="0">
                <a:solidFill>
                  <a:schemeClr val="tx1"/>
                </a:solidFill>
                <a:latin typeface="+mn-lt"/>
                <a:cs typeface="Calibri" panose="020F0502020204030204" pitchFamily="34" charset="0"/>
              </a:rPr>
              <a:t>eligibility</a:t>
            </a:r>
            <a:r>
              <a:rPr lang="en-US" sz="2400" dirty="0">
                <a:solidFill>
                  <a:schemeClr val="tx1"/>
                </a:solidFill>
                <a:latin typeface="+mn-lt"/>
                <a:cs typeface="Calibri" panose="020F0502020204030204" pitchFamily="34" charset="0"/>
              </a:rPr>
              <a:t> for training</a:t>
            </a:r>
          </a:p>
          <a:p>
            <a:pPr marL="914389" lvl="1" indent="-457200">
              <a:spcBef>
                <a:spcPts val="0"/>
              </a:spcBef>
              <a:buFont typeface="Courier New" panose="02070309020205020404" pitchFamily="49" charset="0"/>
              <a:buChar char="o"/>
            </a:pPr>
            <a:r>
              <a:rPr lang="en-US" sz="2400" b="1" dirty="0">
                <a:solidFill>
                  <a:schemeClr val="tx1"/>
                </a:solidFill>
                <a:latin typeface="+mn-lt"/>
                <a:cs typeface="Calibri" panose="020F0502020204030204" pitchFamily="34" charset="0"/>
              </a:rPr>
              <a:t>procedures </a:t>
            </a:r>
            <a:r>
              <a:rPr lang="en-US" sz="2400" dirty="0">
                <a:solidFill>
                  <a:schemeClr val="tx1"/>
                </a:solidFill>
                <a:latin typeface="+mn-lt"/>
                <a:cs typeface="Calibri" panose="020F0502020204030204" pitchFamily="34" charset="0"/>
              </a:rPr>
              <a:t>for training, obtaining epinephrine, and administering epinephrine</a:t>
            </a:r>
          </a:p>
          <a:p>
            <a:pPr marL="914389" lvl="1" indent="-457200">
              <a:spcBef>
                <a:spcPts val="0"/>
              </a:spcBef>
              <a:buFont typeface="Courier New" panose="02070309020205020404" pitchFamily="49" charset="0"/>
              <a:buChar char="o"/>
            </a:pPr>
            <a:r>
              <a:rPr lang="en-US" sz="2400" b="1" dirty="0">
                <a:solidFill>
                  <a:schemeClr val="tx1"/>
                </a:solidFill>
                <a:latin typeface="+mn-lt"/>
                <a:cs typeface="Calibri" panose="020F0502020204030204" pitchFamily="34" charset="0"/>
              </a:rPr>
              <a:t>immunity </a:t>
            </a:r>
            <a:r>
              <a:rPr lang="en-US" sz="2400" dirty="0">
                <a:solidFill>
                  <a:schemeClr val="tx1"/>
                </a:solidFill>
                <a:latin typeface="+mn-lt"/>
                <a:cs typeface="Calibri" panose="020F0502020204030204" pitchFamily="34" charset="0"/>
              </a:rPr>
              <a:t>(legal protections) of persons trained</a:t>
            </a:r>
            <a:r>
              <a:rPr lang="en-US" sz="2400" i="1" dirty="0">
                <a:solidFill>
                  <a:schemeClr val="tx1"/>
                </a:solidFill>
                <a:latin typeface="+mn-lt"/>
                <a:cs typeface="Calibri" panose="020F0502020204030204" pitchFamily="34" charset="0"/>
              </a:rPr>
              <a:t> in accordance with state laws</a:t>
            </a:r>
          </a:p>
          <a:p>
            <a:pPr marL="57150" eaLnBrk="1" hangingPunct="1">
              <a:spcBef>
                <a:spcPts val="0"/>
              </a:spcBef>
            </a:pPr>
            <a:r>
              <a:rPr lang="en-US" sz="2400" dirty="0">
                <a:solidFill>
                  <a:schemeClr val="tx1"/>
                </a:solidFill>
                <a:latin typeface="+mn-lt"/>
                <a:ea typeface="+mn-ea"/>
                <a:cs typeface="Calibri" panose="020F0502020204030204" pitchFamily="34" charset="0"/>
              </a:rPr>
              <a:t>	…and this training aligns with state laws.</a:t>
            </a:r>
          </a:p>
          <a:p>
            <a:pPr marL="57150" indent="0" eaLnBrk="1" hangingPunct="1">
              <a:spcBef>
                <a:spcPts val="0"/>
              </a:spcBef>
              <a:buNone/>
            </a:pPr>
            <a:endParaRPr lang="en-US" sz="2400" dirty="0">
              <a:solidFill>
                <a:schemeClr val="tx1"/>
              </a:solidFill>
              <a:latin typeface="+mn-lt"/>
              <a:ea typeface="+mn-ea"/>
              <a:cs typeface="Calibri" panose="020F0502020204030204" pitchFamily="34" charset="0"/>
            </a:endParaRPr>
          </a:p>
          <a:p>
            <a:pPr marL="57150" indent="0" eaLnBrk="1" hangingPunct="1">
              <a:spcBef>
                <a:spcPts val="0"/>
              </a:spcBef>
              <a:buNone/>
            </a:pPr>
            <a:r>
              <a:rPr lang="en-US" dirty="0">
                <a:solidFill>
                  <a:schemeClr val="tx1"/>
                </a:solidFill>
                <a:latin typeface="+mn-lt"/>
                <a:ea typeface="ADLaM Display" panose="020B0604020202020204" pitchFamily="2" charset="0"/>
                <a:cs typeface="Calibri" panose="020F0502020204030204" pitchFamily="34" charset="0"/>
              </a:rPr>
              <a:t>Oregon Revised Statute (ORS) 433.800-830      </a:t>
            </a:r>
          </a:p>
          <a:p>
            <a:pPr marL="57150" indent="0" eaLnBrk="1" hangingPunct="1">
              <a:spcBef>
                <a:spcPts val="0"/>
              </a:spcBef>
              <a:buNone/>
            </a:pPr>
            <a:r>
              <a:rPr lang="en-US" dirty="0">
                <a:solidFill>
                  <a:schemeClr val="tx1"/>
                </a:solidFill>
                <a:latin typeface="+mn-lt"/>
                <a:ea typeface="ADLaM Display" panose="020B0604020202020204" pitchFamily="2" charset="0"/>
                <a:cs typeface="Calibri" panose="020F0502020204030204" pitchFamily="34" charset="0"/>
              </a:rPr>
              <a:t>Oregon Administrative Rule (OAR) 333-055</a:t>
            </a:r>
            <a:endParaRPr lang="en-US"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4</a:t>
            </a:fld>
            <a:endParaRPr lang="en-US" dirty="0"/>
          </a:p>
        </p:txBody>
      </p:sp>
      <p:pic>
        <p:nvPicPr>
          <p:cNvPr id="6" name="Picture Placeholder 6" descr="A gavel on a wooden surface&#10;&#10;">
            <a:extLst>
              <a:ext uri="{FF2B5EF4-FFF2-40B4-BE49-F238E27FC236}">
                <a16:creationId xmlns:a16="http://schemas.microsoft.com/office/drawing/2014/main" id="{19784614-5A50-96B4-0406-3CF5232923B8}"/>
              </a:ext>
            </a:extLst>
          </p:cNvPr>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294" t="4360" r="294" b="19822"/>
          <a:stretch/>
        </p:blipFill>
        <p:spPr bwMode="auto">
          <a:xfrm>
            <a:off x="9697462" y="1370235"/>
            <a:ext cx="2057400" cy="103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510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#3 Debrief </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168890"/>
            <a:ext cx="11059694" cy="4845630"/>
          </a:xfrm>
        </p:spPr>
        <p:txBody>
          <a:bodyPr>
            <a:noAutofit/>
          </a:bodyPr>
          <a:lstStyle/>
          <a:p>
            <a:pPr eaLnBrk="1" hangingPunct="1">
              <a:spcBef>
                <a:spcPts val="0"/>
              </a:spcBef>
              <a:defRPr/>
            </a:pPr>
            <a:r>
              <a:rPr lang="en-US" sz="2400" dirty="0">
                <a:solidFill>
                  <a:schemeClr val="tx1"/>
                </a:solidFill>
                <a:latin typeface="+mn-lt"/>
                <a:cs typeface="Calibri" panose="020F0502020204030204" pitchFamily="34" charset="0"/>
              </a:rPr>
              <a:t>Localized allergic reaction</a:t>
            </a:r>
          </a:p>
          <a:p>
            <a:pPr marL="800089" lvl="1"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Swelling is bigger than a quarter but correlates with the sting locations</a:t>
            </a:r>
          </a:p>
          <a:p>
            <a:pPr eaLnBrk="1" hangingPunct="1">
              <a:spcBef>
                <a:spcPts val="0"/>
              </a:spcBef>
              <a:defRPr/>
            </a:pPr>
            <a:r>
              <a:rPr lang="en-US" sz="2400" dirty="0">
                <a:solidFill>
                  <a:schemeClr val="tx1"/>
                </a:solidFill>
                <a:latin typeface="+mn-lt"/>
                <a:cs typeface="Calibri" panose="020F0502020204030204" pitchFamily="34" charset="0"/>
              </a:rPr>
              <a:t>What is the child’s risk for developing anaphylaxis?</a:t>
            </a:r>
          </a:p>
          <a:p>
            <a:pPr marL="800089" lvl="1" indent="-342900" eaLnBrk="1" hangingPunct="1">
              <a:spcBef>
                <a:spcPts val="0"/>
              </a:spcBef>
              <a:buFont typeface="Arial" panose="020B0604020202020204" pitchFamily="34" charset="0"/>
              <a:buChar char="•"/>
              <a:defRPr/>
            </a:pPr>
            <a:r>
              <a:rPr lang="en-US" sz="2400" dirty="0">
                <a:latin typeface="+mn-lt"/>
                <a:cs typeface="Calibri" panose="020F0502020204030204" pitchFamily="34" charset="0"/>
              </a:rPr>
              <a:t>Appears l</a:t>
            </a:r>
            <a:r>
              <a:rPr lang="en-US" sz="2400" dirty="0">
                <a:solidFill>
                  <a:schemeClr val="tx1"/>
                </a:solidFill>
                <a:latin typeface="+mn-lt"/>
                <a:cs typeface="Calibri" panose="020F0502020204030204" pitchFamily="34" charset="0"/>
              </a:rPr>
              <a:t>ow risk</a:t>
            </a:r>
          </a:p>
          <a:p>
            <a:pPr marL="800089" lvl="1" indent="-342900" eaLnBrk="1" hangingPunct="1">
              <a:spcBef>
                <a:spcPts val="0"/>
              </a:spcBef>
              <a:buFont typeface="Arial" panose="020B0604020202020204" pitchFamily="34" charset="0"/>
              <a:buChar char="•"/>
              <a:defRPr/>
            </a:pPr>
            <a:r>
              <a:rPr lang="en-US" sz="2400" dirty="0">
                <a:latin typeface="+mn-lt"/>
                <a:cs typeface="Calibri" panose="020F0502020204030204" pitchFamily="34" charset="0"/>
              </a:rPr>
              <a:t>S</a:t>
            </a:r>
            <a:r>
              <a:rPr lang="en-US" sz="2400" dirty="0">
                <a:solidFill>
                  <a:schemeClr val="tx1"/>
                </a:solidFill>
                <a:latin typeface="+mn-lt"/>
                <a:cs typeface="Calibri" panose="020F0502020204030204" pitchFamily="34" charset="0"/>
              </a:rPr>
              <a:t>ting location may increase risk of breathing difficulty related to swelling</a:t>
            </a:r>
            <a:endParaRPr lang="en-US" sz="2400" dirty="0">
              <a:latin typeface="+mn-lt"/>
              <a:cs typeface="Calibri" panose="020F0502020204030204" pitchFamily="34" charset="0"/>
            </a:endParaRPr>
          </a:p>
          <a:p>
            <a:pPr marL="800089" lvl="1" indent="-342900" eaLnBrk="1" hangingPunct="1">
              <a:spcBef>
                <a:spcPts val="0"/>
              </a:spcBef>
              <a:buFont typeface="Arial" panose="020B0604020202020204" pitchFamily="34" charset="0"/>
              <a:buChar char="•"/>
              <a:defRPr/>
            </a:pPr>
            <a:endParaRPr lang="en-US" sz="2400" dirty="0">
              <a:solidFill>
                <a:schemeClr val="tx1"/>
              </a:solidFill>
              <a:latin typeface="+mn-lt"/>
              <a:cs typeface="Calibri" panose="020F0502020204030204" pitchFamily="34" charset="0"/>
            </a:endParaRPr>
          </a:p>
          <a:p>
            <a:pPr>
              <a:spcBef>
                <a:spcPts val="0"/>
              </a:spcBef>
              <a:defRPr/>
            </a:pPr>
            <a:r>
              <a:rPr lang="en-US" sz="2400" dirty="0">
                <a:solidFill>
                  <a:schemeClr val="tx1"/>
                </a:solidFill>
                <a:latin typeface="+mn-lt"/>
                <a:cs typeface="Calibri" panose="020F0502020204030204" pitchFamily="34" charset="0"/>
              </a:rPr>
              <a:t>Recommended action: </a:t>
            </a:r>
          </a:p>
          <a:p>
            <a:pPr marL="342900" indent="-342900">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Seek medical attention due to the sting location. </a:t>
            </a:r>
          </a:p>
          <a:p>
            <a:pPr marL="342900" indent="-342900">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In the meantime, follow protocol for treating normal reaction to insect stings</a:t>
            </a:r>
          </a:p>
          <a:p>
            <a:pPr marL="342900" indent="-342900">
              <a:spcBef>
                <a:spcPts val="0"/>
              </a:spcBef>
              <a:buFont typeface="Arial" panose="020B0604020202020204" pitchFamily="34" charset="0"/>
              <a:buChar char="•"/>
              <a:defRPr/>
            </a:pPr>
            <a:r>
              <a:rPr lang="en-US" sz="2400" dirty="0">
                <a:latin typeface="+mn-lt"/>
                <a:cs typeface="Calibri" panose="020F0502020204030204" pitchFamily="34" charset="0"/>
              </a:rPr>
              <a:t>M</a:t>
            </a:r>
            <a:r>
              <a:rPr lang="en-US" sz="2400" dirty="0">
                <a:solidFill>
                  <a:schemeClr val="tx1"/>
                </a:solidFill>
                <a:latin typeface="+mn-lt"/>
                <a:cs typeface="Calibri" panose="020F0502020204030204" pitchFamily="34" charset="0"/>
              </a:rPr>
              <a:t>onitor the child. Be prepared to administer epinephrine if the child develops signs of severe reaction</a:t>
            </a:r>
          </a:p>
          <a:p>
            <a:endParaRPr lang="en-US" sz="24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40</a:t>
            </a:fld>
            <a:endParaRPr lang="en-US" dirty="0"/>
          </a:p>
        </p:txBody>
      </p:sp>
    </p:spTree>
    <p:extLst>
      <p:ext uri="{BB962C8B-B14F-4D97-AF65-F5344CB8AC3E}">
        <p14:creationId xmlns:p14="http://schemas.microsoft.com/office/powerpoint/2010/main" val="404872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#4: Adult Coworker</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5"/>
            <a:ext cx="8848045" cy="4614000"/>
          </a:xfrm>
        </p:spPr>
        <p:txBody>
          <a:bodyPr>
            <a:noAutofit/>
          </a:bodyPr>
          <a:lstStyle/>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A colleague directs you to help a 24-year-old coworker</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His lips are swollen</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He is struggling to breathe</a:t>
            </a:r>
          </a:p>
          <a:p>
            <a:pPr marL="800089" lvl="1" indent="-342900" eaLnBrk="1" hangingPunct="1">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You hear wheezing sounds</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He feels dizzy and wants to pass out</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He also feels like he is going to throw up</a:t>
            </a:r>
          </a:p>
          <a:p>
            <a:pPr eaLnBrk="1" hangingPunct="1">
              <a:spcBef>
                <a:spcPts val="0"/>
              </a:spcBef>
              <a:defRPr/>
            </a:pPr>
            <a:endParaRPr lang="en-US" sz="2400" dirty="0">
              <a:latin typeface="+mn-lt"/>
              <a:cs typeface="Calibri" panose="020F0502020204030204" pitchFamily="34" charset="0"/>
            </a:endParaRPr>
          </a:p>
          <a:p>
            <a:pPr eaLnBrk="1" hangingPunct="1">
              <a:spcBef>
                <a:spcPts val="0"/>
              </a:spcBef>
              <a:defRPr/>
            </a:pPr>
            <a:endParaRPr lang="en-US" sz="2400" dirty="0">
              <a:latin typeface="+mn-lt"/>
              <a:cs typeface="Calibri" panose="020F0502020204030204" pitchFamily="34" charset="0"/>
            </a:endParaRPr>
          </a:p>
          <a:p>
            <a:pPr lvl="2">
              <a:spcBef>
                <a:spcPts val="0"/>
              </a:spcBef>
              <a:defRPr/>
            </a:pPr>
            <a:r>
              <a:rPr lang="en-US" sz="1600" dirty="0">
                <a:solidFill>
                  <a:schemeClr val="tx1"/>
                </a:solidFill>
                <a:latin typeface="+mn-lt"/>
                <a:cs typeface="Calibri" panose="020F0502020204030204" pitchFamily="34" charset="0"/>
              </a:rPr>
              <a:t>	</a:t>
            </a:r>
            <a:r>
              <a:rPr lang="en-US" sz="2400" dirty="0">
                <a:solidFill>
                  <a:schemeClr val="tx1"/>
                </a:solidFill>
                <a:latin typeface="+mn-lt"/>
                <a:cs typeface="Calibri" panose="020F0502020204030204" pitchFamily="34" charset="0"/>
              </a:rPr>
              <a:t>Is this person </a:t>
            </a:r>
            <a:r>
              <a:rPr lang="en-US" sz="2400" dirty="0">
                <a:latin typeface="+mn-lt"/>
                <a:cs typeface="Calibri" panose="020F0502020204030204" pitchFamily="34" charset="0"/>
              </a:rPr>
              <a:t>suffering from </a:t>
            </a:r>
            <a:r>
              <a:rPr lang="en-US" sz="2400" b="1" dirty="0">
                <a:latin typeface="+mn-lt"/>
                <a:cs typeface="Calibri" panose="020F0502020204030204" pitchFamily="34" charset="0"/>
              </a:rPr>
              <a:t>severe allergic 	response </a:t>
            </a:r>
            <a:r>
              <a:rPr lang="en-US" sz="2400" dirty="0">
                <a:latin typeface="+mn-lt"/>
                <a:cs typeface="Calibri" panose="020F0502020204030204" pitchFamily="34" charset="0"/>
              </a:rPr>
              <a:t>or at immediate risk for </a:t>
            </a:r>
            <a:r>
              <a:rPr lang="en-US" sz="2400" dirty="0">
                <a:solidFill>
                  <a:schemeClr val="tx1"/>
                </a:solidFill>
                <a:latin typeface="+mn-lt"/>
                <a:cs typeface="Calibri" panose="020F0502020204030204" pitchFamily="34" charset="0"/>
              </a:rPr>
              <a:t>anaphylaxis?</a:t>
            </a:r>
          </a:p>
          <a:p>
            <a:pPr>
              <a:spcBef>
                <a:spcPts val="0"/>
              </a:spcBef>
            </a:pPr>
            <a:endParaRPr lang="en-US" sz="24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41</a:t>
            </a:fld>
            <a:endParaRPr lang="en-US" dirty="0"/>
          </a:p>
        </p:txBody>
      </p:sp>
      <p:pic>
        <p:nvPicPr>
          <p:cNvPr id="6" name="Picture 2">
            <a:extLst>
              <a:ext uri="{FF2B5EF4-FFF2-40B4-BE49-F238E27FC236}">
                <a16:creationId xmlns:a16="http://schemas.microsoft.com/office/drawing/2014/main" id="{565B8ABD-2730-2A07-4991-2CF9C5B0F5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9697462" y="1567929"/>
            <a:ext cx="2057400" cy="1348464"/>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a large question mark">
            <a:extLst>
              <a:ext uri="{FF2B5EF4-FFF2-40B4-BE49-F238E27FC236}">
                <a16:creationId xmlns:a16="http://schemas.microsoft.com/office/drawing/2014/main" id="{52F5A8EE-C199-ACFA-FFE6-C5B6F8437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001" y="4952120"/>
            <a:ext cx="1371600" cy="1371600"/>
          </a:xfrm>
          <a:prstGeom prst="rect">
            <a:avLst/>
          </a:prstGeom>
        </p:spPr>
      </p:pic>
    </p:spTree>
    <p:extLst>
      <p:ext uri="{BB962C8B-B14F-4D97-AF65-F5344CB8AC3E}">
        <p14:creationId xmlns:p14="http://schemas.microsoft.com/office/powerpoint/2010/main" val="2539153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#4 Debrief </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5"/>
            <a:ext cx="11011567" cy="4614000"/>
          </a:xfrm>
        </p:spPr>
        <p:txBody>
          <a:bodyPr>
            <a:noAutofit/>
          </a:bodyPr>
          <a:lstStyle/>
          <a:p>
            <a:pPr eaLnBrk="1" hangingPunct="1"/>
            <a:r>
              <a:rPr lang="en-US" sz="2400" dirty="0">
                <a:solidFill>
                  <a:schemeClr val="tx1"/>
                </a:solidFill>
                <a:latin typeface="+mn-lt"/>
                <a:cs typeface="Calibri" panose="020F0502020204030204" pitchFamily="34" charset="0"/>
              </a:rPr>
              <a:t>Severe allergic response, anaphylaxis</a:t>
            </a:r>
          </a:p>
          <a:p>
            <a:pPr marL="800089" lvl="1" indent="-342900" eaLnBrk="1" hangingPunct="1">
              <a:buFont typeface="Arial" panose="020B0604020202020204" pitchFamily="34" charset="0"/>
              <a:buChar char="•"/>
            </a:pPr>
            <a:r>
              <a:rPr lang="en-US" sz="2400" dirty="0">
                <a:solidFill>
                  <a:schemeClr val="tx1"/>
                </a:solidFill>
                <a:latin typeface="+mn-lt"/>
                <a:cs typeface="Calibri" panose="020F0502020204030204" pitchFamily="34" charset="0"/>
              </a:rPr>
              <a:t>Wheezing, dizzy, nausea, swollen lips, faint or wanting to pass out</a:t>
            </a:r>
          </a:p>
          <a:p>
            <a:pPr eaLnBrk="1" hangingPunct="1"/>
            <a:endParaRPr lang="en-US" sz="2400" dirty="0">
              <a:solidFill>
                <a:schemeClr val="tx1"/>
              </a:solidFill>
              <a:latin typeface="+mn-lt"/>
              <a:cs typeface="Calibri" panose="020F0502020204030204" pitchFamily="34" charset="0"/>
            </a:endParaRPr>
          </a:p>
          <a:p>
            <a:endParaRPr lang="en-US" sz="2400" dirty="0">
              <a:latin typeface="+mn-lt"/>
            </a:endParaRPr>
          </a:p>
          <a:p>
            <a:endParaRPr lang="en-US" sz="2400" dirty="0">
              <a:latin typeface="+mn-lt"/>
            </a:endParaRPr>
          </a:p>
          <a:p>
            <a:r>
              <a:rPr lang="en-US" sz="2400" dirty="0">
                <a:latin typeface="+mn-lt"/>
              </a:rPr>
              <a:t>Recommended action:</a:t>
            </a:r>
          </a:p>
          <a:p>
            <a:pPr marL="800089" lvl="1" indent="-342900">
              <a:buFont typeface="Arial" panose="020B0604020202020204" pitchFamily="34" charset="0"/>
              <a:buChar char="•"/>
            </a:pPr>
            <a:r>
              <a:rPr lang="en-US" sz="2400" dirty="0">
                <a:latin typeface="+mn-lt"/>
              </a:rPr>
              <a:t>Administer epinephrine and call 9-1-1</a:t>
            </a:r>
          </a:p>
          <a:p>
            <a:pPr marL="800089" lvl="1" indent="-342900">
              <a:buFont typeface="Arial" panose="020B0604020202020204" pitchFamily="34" charset="0"/>
              <a:buChar char="•"/>
            </a:pPr>
            <a:r>
              <a:rPr lang="en-US" sz="2400" dirty="0">
                <a:solidFill>
                  <a:schemeClr val="tx1"/>
                </a:solidFill>
                <a:latin typeface="+mn-lt"/>
                <a:cs typeface="Calibri" panose="020F0502020204030204" pitchFamily="34" charset="0"/>
              </a:rPr>
              <a:t>Do not waste time trying to find the cause </a:t>
            </a:r>
          </a:p>
          <a:p>
            <a:endParaRPr lang="en-US" sz="24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42</a:t>
            </a:fld>
            <a:endParaRPr lang="en-US" dirty="0"/>
          </a:p>
        </p:txBody>
      </p:sp>
    </p:spTree>
    <p:extLst>
      <p:ext uri="{BB962C8B-B14F-4D97-AF65-F5344CB8AC3E}">
        <p14:creationId xmlns:p14="http://schemas.microsoft.com/office/powerpoint/2010/main" val="1946955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2829-A76C-CAE0-CCD9-6C15DC383484}"/>
              </a:ext>
            </a:extLst>
          </p:cNvPr>
          <p:cNvSpPr>
            <a:spLocks noGrp="1"/>
          </p:cNvSpPr>
          <p:nvPr>
            <p:ph type="ctrTitle"/>
          </p:nvPr>
        </p:nvSpPr>
        <p:spPr>
          <a:xfrm>
            <a:off x="381000" y="4394594"/>
            <a:ext cx="11430000" cy="1876740"/>
          </a:xfrm>
        </p:spPr>
        <p:txBody>
          <a:bodyPr>
            <a:normAutofit fontScale="90000"/>
          </a:bodyPr>
          <a:lstStyle/>
          <a:p>
            <a:r>
              <a:rPr lang="en-US" dirty="0"/>
              <a:t>3. Management of Severe Allergic Response</a:t>
            </a:r>
            <a:br>
              <a:rPr lang="en-US" dirty="0"/>
            </a:br>
            <a:br>
              <a:rPr lang="en-US" sz="2200" dirty="0"/>
            </a:br>
            <a:endParaRPr lang="en-US" sz="3100" b="0" dirty="0"/>
          </a:p>
        </p:txBody>
      </p:sp>
      <p:sp>
        <p:nvSpPr>
          <p:cNvPr id="6" name="Slide Number Placeholder 5">
            <a:extLst>
              <a:ext uri="{FF2B5EF4-FFF2-40B4-BE49-F238E27FC236}">
                <a16:creationId xmlns:a16="http://schemas.microsoft.com/office/drawing/2014/main" id="{C588C316-8D10-9AED-1233-AC60193B4149}"/>
              </a:ext>
            </a:extLst>
          </p:cNvPr>
          <p:cNvSpPr>
            <a:spLocks noGrp="1"/>
          </p:cNvSpPr>
          <p:nvPr>
            <p:ph type="sldNum" sz="quarter" idx="18"/>
          </p:nvPr>
        </p:nvSpPr>
        <p:spPr/>
        <p:txBody>
          <a:bodyPr/>
          <a:lstStyle/>
          <a:p>
            <a:fld id="{58339581-759F-43B7-B47D-47F906F0E294}" type="slidenum">
              <a:rPr lang="en-US" smtClean="0"/>
              <a:pPr/>
              <a:t>43</a:t>
            </a:fld>
            <a:endParaRPr lang="en-US" dirty="0"/>
          </a:p>
        </p:txBody>
      </p:sp>
    </p:spTree>
    <p:extLst>
      <p:ext uri="{BB962C8B-B14F-4D97-AF65-F5344CB8AC3E}">
        <p14:creationId xmlns:p14="http://schemas.microsoft.com/office/powerpoint/2010/main" val="1707128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119861" cy="825500"/>
          </a:xfrm>
        </p:spPr>
        <p:txBody>
          <a:bodyPr/>
          <a:lstStyle/>
          <a:p>
            <a:r>
              <a:rPr lang="en-US" dirty="0"/>
              <a:t>Treatment Protocol						1 of 4</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5100502"/>
          </a:xfrm>
        </p:spPr>
        <p:txBody>
          <a:bodyPr>
            <a:noAutofit/>
          </a:bodyPr>
          <a:lstStyle/>
          <a:p>
            <a:pPr marL="623888" indent="-514350" eaLnBrk="1" hangingPunct="1">
              <a:spcBef>
                <a:spcPts val="0"/>
              </a:spcBef>
              <a:buFontTx/>
              <a:buAutoNum type="arabicPeriod"/>
            </a:pPr>
            <a:r>
              <a:rPr lang="en-US" sz="2400" dirty="0">
                <a:solidFill>
                  <a:schemeClr val="tx1"/>
                </a:solidFill>
                <a:latin typeface="+mn-lt"/>
                <a:cs typeface="Calibri" panose="020F0502020204030204" pitchFamily="34" charset="0"/>
              </a:rPr>
              <a:t>Determine if the person has symptoms of severe reaction.</a:t>
            </a:r>
          </a:p>
          <a:p>
            <a:pPr marL="1081077" lvl="1" indent="-514350">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Maintain airway and breathing. Begin CPR if needed.</a:t>
            </a:r>
          </a:p>
          <a:p>
            <a:pPr marL="1081077" lvl="1" indent="-514350">
              <a:spcBef>
                <a:spcPts val="0"/>
              </a:spcBef>
              <a:buFont typeface="Arial" panose="020B0604020202020204" pitchFamily="34" charset="0"/>
              <a:buChar char="•"/>
            </a:pPr>
            <a:endParaRPr lang="en-US" sz="2400" dirty="0">
              <a:solidFill>
                <a:schemeClr val="tx1"/>
              </a:solidFill>
              <a:latin typeface="+mn-lt"/>
              <a:cs typeface="Calibri" panose="020F0502020204030204" pitchFamily="34" charset="0"/>
            </a:endParaRPr>
          </a:p>
          <a:p>
            <a:pPr marL="623888" indent="-514350" eaLnBrk="1" hangingPunct="1">
              <a:spcBef>
                <a:spcPts val="0"/>
              </a:spcBef>
              <a:buFontTx/>
              <a:buAutoNum type="arabicPeriod"/>
            </a:pPr>
            <a:r>
              <a:rPr lang="en-US" sz="2400" dirty="0">
                <a:solidFill>
                  <a:schemeClr val="tx1"/>
                </a:solidFill>
                <a:latin typeface="+mn-lt"/>
                <a:cs typeface="Calibri" panose="020F0502020204030204" pitchFamily="34" charset="0"/>
              </a:rPr>
              <a:t>Have the person sit or lie down. Minimize walking or movement. </a:t>
            </a:r>
          </a:p>
          <a:p>
            <a:pPr marL="623888" indent="-514350" eaLnBrk="1" hangingPunct="1">
              <a:spcBef>
                <a:spcPts val="0"/>
              </a:spcBef>
              <a:buFontTx/>
              <a:buAutoNum type="arabicPeriod"/>
            </a:pPr>
            <a:endParaRPr lang="en-US" sz="2400" dirty="0">
              <a:solidFill>
                <a:schemeClr val="tx1"/>
              </a:solidFill>
              <a:latin typeface="+mn-lt"/>
              <a:cs typeface="Calibri" panose="020F0502020204030204" pitchFamily="34" charset="0"/>
            </a:endParaRPr>
          </a:p>
          <a:p>
            <a:pPr marL="623888" indent="-514350" eaLnBrk="1" hangingPunct="1">
              <a:spcBef>
                <a:spcPts val="0"/>
              </a:spcBef>
              <a:buFontTx/>
              <a:buAutoNum type="arabicPeriod"/>
            </a:pPr>
            <a:r>
              <a:rPr lang="en-US" sz="2400" dirty="0">
                <a:solidFill>
                  <a:schemeClr val="tx1"/>
                </a:solidFill>
                <a:latin typeface="+mn-lt"/>
                <a:cs typeface="Calibri" panose="020F0502020204030204" pitchFamily="34" charset="0"/>
              </a:rPr>
              <a:t>Select the proper </a:t>
            </a:r>
            <a:r>
              <a:rPr lang="en-US" sz="2400" dirty="0">
                <a:latin typeface="+mn-lt"/>
                <a:cs typeface="Calibri" panose="020F0502020204030204" pitchFamily="34" charset="0"/>
              </a:rPr>
              <a:t>dose</a:t>
            </a:r>
            <a:r>
              <a:rPr lang="en-US" sz="2400" dirty="0">
                <a:solidFill>
                  <a:schemeClr val="tx1"/>
                </a:solidFill>
                <a:latin typeface="+mn-lt"/>
                <a:cs typeface="Calibri" panose="020F0502020204030204" pitchFamily="34" charset="0"/>
              </a:rPr>
              <a:t> of the epinephrine </a:t>
            </a:r>
            <a:r>
              <a:rPr lang="en-US" sz="2400" i="1" dirty="0">
                <a:solidFill>
                  <a:schemeClr val="tx1"/>
                </a:solidFill>
                <a:latin typeface="+mn-lt"/>
                <a:cs typeface="Calibri" panose="020F0502020204030204" pitchFamily="34" charset="0"/>
              </a:rPr>
              <a:t>or use what is available</a:t>
            </a:r>
            <a:r>
              <a:rPr lang="en-US" sz="2400" dirty="0">
                <a:solidFill>
                  <a:schemeClr val="tx1"/>
                </a:solidFill>
                <a:latin typeface="+mn-lt"/>
                <a:cs typeface="Calibri" panose="020F0502020204030204" pitchFamily="34" charset="0"/>
              </a:rPr>
              <a:t>.</a:t>
            </a:r>
          </a:p>
          <a:p>
            <a:pPr marL="1081077" lvl="1" indent="-514350">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Adult, pediatric, infant/toddler</a:t>
            </a:r>
          </a:p>
          <a:p>
            <a:pPr marL="1081077" lvl="1" indent="-514350">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If no epinephrine is available, immediately call 911</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44</a:t>
            </a:fld>
            <a:endParaRPr lang="en-US" dirty="0"/>
          </a:p>
        </p:txBody>
      </p:sp>
      <p:pic>
        <p:nvPicPr>
          <p:cNvPr id="4" name="Picture 3">
            <a:extLst>
              <a:ext uri="{FF2B5EF4-FFF2-40B4-BE49-F238E27FC236}">
                <a16:creationId xmlns:a16="http://schemas.microsoft.com/office/drawing/2014/main" id="{1CDA6DC0-2310-A053-4C25-28113DB2EFEE}"/>
              </a:ext>
            </a:extLst>
          </p:cNvPr>
          <p:cNvPicPr>
            <a:picLocks noChangeAspect="1"/>
          </p:cNvPicPr>
          <p:nvPr/>
        </p:nvPicPr>
        <p:blipFill>
          <a:blip r:embed="rId3"/>
          <a:stretch>
            <a:fillRect/>
          </a:stretch>
        </p:blipFill>
        <p:spPr>
          <a:xfrm>
            <a:off x="9811762" y="2518833"/>
            <a:ext cx="1828800" cy="1820333"/>
          </a:xfrm>
          <a:prstGeom prst="rect">
            <a:avLst/>
          </a:prstGeom>
          <a:ln>
            <a:solidFill>
              <a:schemeClr val="tx1"/>
            </a:solidFill>
          </a:ln>
        </p:spPr>
      </p:pic>
    </p:spTree>
    <p:extLst>
      <p:ext uri="{BB962C8B-B14F-4D97-AF65-F5344CB8AC3E}">
        <p14:creationId xmlns:p14="http://schemas.microsoft.com/office/powerpoint/2010/main" val="1170086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119861" cy="825500"/>
          </a:xfrm>
        </p:spPr>
        <p:txBody>
          <a:bodyPr/>
          <a:lstStyle/>
          <a:p>
            <a:r>
              <a:rPr lang="en-US" dirty="0"/>
              <a:t>Treatment Protocol						2 of 4</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5100502"/>
          </a:xfrm>
        </p:spPr>
        <p:txBody>
          <a:bodyPr>
            <a:noAutofit/>
          </a:bodyPr>
          <a:lstStyle/>
          <a:p>
            <a:pPr marL="566738" indent="-457200" eaLnBrk="1" hangingPunct="1">
              <a:spcBef>
                <a:spcPts val="0"/>
              </a:spcBef>
              <a:buFont typeface="+mj-lt"/>
              <a:buAutoNum type="arabicPeriod" startAt="4"/>
            </a:pPr>
            <a:r>
              <a:rPr lang="en-US" sz="2400" dirty="0">
                <a:solidFill>
                  <a:schemeClr val="tx1"/>
                </a:solidFill>
                <a:latin typeface="+mn-lt"/>
                <a:cs typeface="Calibri" panose="020F0502020204030204" pitchFamily="34" charset="0"/>
              </a:rPr>
              <a:t>Administer the epinephrine.</a:t>
            </a:r>
          </a:p>
          <a:p>
            <a:pPr marL="1023927" lvl="1" indent="-457200">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Note the time when epinephrine was administered. If there’s enough help to do so, set a 5-minute timer</a:t>
            </a:r>
            <a:r>
              <a:rPr lang="en-US" sz="2400" dirty="0">
                <a:latin typeface="+mn-lt"/>
                <a:cs typeface="Calibri" panose="020F0502020204030204" pitchFamily="34" charset="0"/>
              </a:rPr>
              <a:t>. </a:t>
            </a:r>
          </a:p>
          <a:p>
            <a:pPr marL="1023927" lvl="1" indent="-457200">
              <a:spcBef>
                <a:spcPts val="0"/>
              </a:spcBef>
              <a:buFont typeface="Arial" panose="020B0604020202020204" pitchFamily="34" charset="0"/>
              <a:buChar char="•"/>
            </a:pPr>
            <a:endParaRPr lang="en-US" sz="2400" dirty="0">
              <a:latin typeface="+mn-lt"/>
              <a:cs typeface="Calibri" panose="020F0502020204030204" pitchFamily="34" charset="0"/>
            </a:endParaRPr>
          </a:p>
          <a:p>
            <a:pPr marL="566738" indent="-457200" eaLnBrk="1" hangingPunct="1">
              <a:spcBef>
                <a:spcPts val="0"/>
              </a:spcBef>
              <a:buFont typeface="+mj-lt"/>
              <a:buAutoNum type="arabicPeriod" startAt="4"/>
            </a:pPr>
            <a:r>
              <a:rPr lang="en-US" sz="2400" dirty="0">
                <a:solidFill>
                  <a:schemeClr val="tx1"/>
                </a:solidFill>
                <a:latin typeface="+mn-lt"/>
                <a:cs typeface="Calibri" panose="020F0502020204030204" pitchFamily="34" charset="0"/>
              </a:rPr>
              <a:t>Call 9-1-1 or have someone else call. </a:t>
            </a:r>
            <a:r>
              <a:rPr lang="en-US" sz="2400" b="1" dirty="0">
                <a:solidFill>
                  <a:schemeClr val="tx1"/>
                </a:solidFill>
                <a:latin typeface="+mn-lt"/>
                <a:cs typeface="Calibri" panose="020F0502020204030204" pitchFamily="34" charset="0"/>
              </a:rPr>
              <a:t>Do not </a:t>
            </a:r>
            <a:r>
              <a:rPr lang="en-US" sz="2400" dirty="0">
                <a:solidFill>
                  <a:schemeClr val="tx1"/>
                </a:solidFill>
                <a:latin typeface="+mn-lt"/>
                <a:cs typeface="Calibri" panose="020F0502020204030204" pitchFamily="34" charset="0"/>
              </a:rPr>
              <a:t>leave the person unattended.</a:t>
            </a:r>
          </a:p>
          <a:p>
            <a:pPr marL="566738" indent="-457200" eaLnBrk="1" hangingPunct="1">
              <a:spcBef>
                <a:spcPts val="0"/>
              </a:spcBef>
              <a:buFont typeface="+mj-lt"/>
              <a:buAutoNum type="arabicPeriod" startAt="4"/>
            </a:pPr>
            <a:endParaRPr lang="en-US" sz="2400" dirty="0">
              <a:solidFill>
                <a:schemeClr val="tx1"/>
              </a:solidFill>
              <a:latin typeface="+mn-lt"/>
              <a:cs typeface="Calibri" panose="020F0502020204030204" pitchFamily="34" charset="0"/>
            </a:endParaRPr>
          </a:p>
          <a:p>
            <a:pPr marL="566738" indent="-457200" eaLnBrk="1" hangingPunct="1">
              <a:spcBef>
                <a:spcPts val="0"/>
              </a:spcBef>
              <a:buFont typeface="+mj-lt"/>
              <a:buAutoNum type="arabicPeriod" startAt="4"/>
            </a:pPr>
            <a:r>
              <a:rPr lang="en-US" sz="2400" dirty="0">
                <a:solidFill>
                  <a:schemeClr val="tx1"/>
                </a:solidFill>
                <a:latin typeface="+mn-lt"/>
                <a:cs typeface="Calibri" panose="020F0502020204030204" pitchFamily="34" charset="0"/>
              </a:rPr>
              <a:t>Check and maintain airway and breathing.</a:t>
            </a:r>
            <a:r>
              <a:rPr lang="en-US" sz="2400" dirty="0">
                <a:latin typeface="+mn-lt"/>
                <a:cs typeface="Calibri" panose="020F0502020204030204" pitchFamily="34" charset="0"/>
              </a:rPr>
              <a:t> </a:t>
            </a:r>
          </a:p>
          <a:p>
            <a:pPr marL="1023927" lvl="1" indent="-457200">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Administer CPR if necessary.</a:t>
            </a:r>
          </a:p>
          <a:p>
            <a:pPr marL="852488" lvl="1" indent="-342900" eaLnBrk="1" hangingPunct="1">
              <a:spcBef>
                <a:spcPts val="0"/>
              </a:spcBef>
              <a:buFont typeface="Arial" panose="020B0604020202020204" pitchFamily="34" charset="0"/>
              <a:buChar char="•"/>
            </a:pPr>
            <a:endParaRPr lang="en-US" sz="2400" dirty="0">
              <a:solidFill>
                <a:schemeClr val="tx1"/>
              </a:solidFill>
              <a:latin typeface="+mn-lt"/>
              <a:cs typeface="Calibri" panose="020F0502020204030204" pitchFamily="34" charset="0"/>
            </a:endParaRPr>
          </a:p>
          <a:p>
            <a:endParaRPr lang="en-US" sz="2400" dirty="0">
              <a:latin typeface="+mj-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45</a:t>
            </a:fld>
            <a:endParaRPr lang="en-US" dirty="0"/>
          </a:p>
        </p:txBody>
      </p:sp>
      <p:pic>
        <p:nvPicPr>
          <p:cNvPr id="4" name="Content Placeholder 11">
            <a:extLst>
              <a:ext uri="{FF2B5EF4-FFF2-40B4-BE49-F238E27FC236}">
                <a16:creationId xmlns:a16="http://schemas.microsoft.com/office/drawing/2014/main" id="{D83F4812-323D-D705-38BB-9DC49F3918E6}"/>
              </a:ext>
            </a:extLst>
          </p:cNvPr>
          <p:cNvPicPr>
            <a:picLocks noChangeAspect="1"/>
          </p:cNvPicPr>
          <p:nvPr/>
        </p:nvPicPr>
        <p:blipFill rotWithShape="1">
          <a:blip r:embed="rId3">
            <a:extLst>
              <a:ext uri="{28A0092B-C50C-407E-A947-70E740481C1C}">
                <a14:useLocalDpi xmlns:a14="http://schemas.microsoft.com/office/drawing/2010/main" val="0"/>
              </a:ext>
            </a:extLst>
          </a:blip>
          <a:srcRect l="605" r="605"/>
          <a:stretch/>
        </p:blipFill>
        <p:spPr>
          <a:xfrm>
            <a:off x="9811762" y="2558339"/>
            <a:ext cx="1828800" cy="1741322"/>
          </a:xfrm>
          <a:prstGeom prst="rect">
            <a:avLst/>
          </a:prstGeom>
          <a:ln w="19050">
            <a:solidFill>
              <a:srgbClr val="002060"/>
            </a:solidFill>
          </a:ln>
        </p:spPr>
      </p:pic>
    </p:spTree>
    <p:extLst>
      <p:ext uri="{BB962C8B-B14F-4D97-AF65-F5344CB8AC3E}">
        <p14:creationId xmlns:p14="http://schemas.microsoft.com/office/powerpoint/2010/main" val="1101783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227515" cy="825500"/>
          </a:xfrm>
        </p:spPr>
        <p:txBody>
          <a:bodyPr/>
          <a:lstStyle/>
          <a:p>
            <a:r>
              <a:rPr lang="en-US" dirty="0"/>
              <a:t>Treatment Protocol						3 of 4</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9093194" cy="4614000"/>
          </a:xfrm>
        </p:spPr>
        <p:txBody>
          <a:bodyPr>
            <a:noAutofit/>
          </a:bodyPr>
          <a:lstStyle/>
          <a:p>
            <a:pPr marL="509599" indent="-457200">
              <a:spcBef>
                <a:spcPts val="0"/>
              </a:spcBef>
              <a:buFont typeface="+mj-lt"/>
              <a:buAutoNum type="arabicPeriod" startAt="7"/>
            </a:pPr>
            <a:r>
              <a:rPr lang="en-US" sz="2400" dirty="0">
                <a:solidFill>
                  <a:schemeClr val="tx1"/>
                </a:solidFill>
                <a:latin typeface="+mn-lt"/>
                <a:cs typeface="Calibri" panose="020F0502020204030204" pitchFamily="34" charset="0"/>
              </a:rPr>
              <a:t>Position for safety. Remove stinger if present (slide 34).</a:t>
            </a:r>
          </a:p>
          <a:p>
            <a:pPr marL="509599" indent="-457200">
              <a:spcBef>
                <a:spcPts val="0"/>
              </a:spcBef>
              <a:buFont typeface="+mj-lt"/>
              <a:buAutoNum type="arabicPeriod" startAt="7"/>
            </a:pPr>
            <a:endParaRPr lang="en-US" sz="2400" dirty="0">
              <a:latin typeface="+mn-lt"/>
              <a:cs typeface="Calibri" panose="020F0502020204030204" pitchFamily="34" charset="0"/>
            </a:endParaRPr>
          </a:p>
          <a:p>
            <a:pPr marL="509599" indent="-457200">
              <a:spcBef>
                <a:spcPts val="0"/>
              </a:spcBef>
              <a:buFont typeface="+mj-lt"/>
              <a:buAutoNum type="arabicPeriod" startAt="7"/>
            </a:pPr>
            <a:r>
              <a:rPr lang="en-US" sz="2400" dirty="0">
                <a:solidFill>
                  <a:schemeClr val="tx1"/>
                </a:solidFill>
                <a:latin typeface="+mn-lt"/>
                <a:cs typeface="Calibri" panose="020F0502020204030204" pitchFamily="34" charset="0"/>
              </a:rPr>
              <a:t>Monitor for changes in the person’s condition.</a:t>
            </a:r>
          </a:p>
          <a:p>
            <a:pPr marL="509599" indent="-457200">
              <a:spcBef>
                <a:spcPts val="0"/>
              </a:spcBef>
              <a:buFont typeface="+mj-lt"/>
              <a:buAutoNum type="arabicPeriod" startAt="7"/>
            </a:pPr>
            <a:endParaRPr lang="en-US" sz="2400" dirty="0">
              <a:latin typeface="+mn-lt"/>
              <a:cs typeface="Calibri" panose="020F0502020204030204" pitchFamily="34" charset="0"/>
            </a:endParaRPr>
          </a:p>
          <a:p>
            <a:pPr marL="509599" indent="-457200">
              <a:spcBef>
                <a:spcPts val="0"/>
              </a:spcBef>
              <a:buFont typeface="+mj-lt"/>
              <a:buAutoNum type="arabicPeriod" startAt="7"/>
            </a:pPr>
            <a:r>
              <a:rPr lang="en-US" sz="2400" dirty="0">
                <a:solidFill>
                  <a:schemeClr val="tx1"/>
                </a:solidFill>
                <a:latin typeface="+mn-lt"/>
                <a:cs typeface="Calibri" panose="020F0502020204030204" pitchFamily="34" charset="0"/>
              </a:rPr>
              <a:t>After 5 minutes, if the person’s condition does not change or gets worse, administer a 2</a:t>
            </a:r>
            <a:r>
              <a:rPr lang="en-US" sz="2400" baseline="30000" dirty="0">
                <a:solidFill>
                  <a:schemeClr val="tx1"/>
                </a:solidFill>
                <a:latin typeface="+mn-lt"/>
                <a:cs typeface="Calibri" panose="020F0502020204030204" pitchFamily="34" charset="0"/>
              </a:rPr>
              <a:t>nd</a:t>
            </a:r>
            <a:r>
              <a:rPr lang="en-US" sz="2400" dirty="0">
                <a:solidFill>
                  <a:schemeClr val="tx1"/>
                </a:solidFill>
                <a:latin typeface="+mn-lt"/>
                <a:cs typeface="Calibri" panose="020F0502020204030204" pitchFamily="34" charset="0"/>
              </a:rPr>
              <a:t> dose of epinephrine.</a:t>
            </a:r>
          </a:p>
          <a:p>
            <a:pPr marL="909627" lvl="1" indent="-342900">
              <a:spcBef>
                <a:spcPts val="0"/>
              </a:spcBef>
              <a:buFont typeface="Arial" panose="020B0604020202020204" pitchFamily="34" charset="0"/>
              <a:buChar char="•"/>
            </a:pPr>
            <a:r>
              <a:rPr lang="en-US" sz="2400" dirty="0">
                <a:latin typeface="+mn-lt"/>
                <a:cs typeface="Calibri" panose="020F0502020204030204" pitchFamily="34" charset="0"/>
              </a:rPr>
              <a:t>A</a:t>
            </a:r>
            <a:r>
              <a:rPr lang="en-US" sz="2400" dirty="0">
                <a:solidFill>
                  <a:schemeClr val="tx1"/>
                </a:solidFill>
                <a:latin typeface="+mn-lt"/>
                <a:cs typeface="Calibri" panose="020F0502020204030204" pitchFamily="34" charset="0"/>
              </a:rPr>
              <a:t>round 10% of cases require a second 2</a:t>
            </a:r>
            <a:r>
              <a:rPr lang="en-US" sz="2400" baseline="30000" dirty="0">
                <a:solidFill>
                  <a:schemeClr val="tx1"/>
                </a:solidFill>
                <a:latin typeface="+mn-lt"/>
                <a:cs typeface="Calibri" panose="020F0502020204030204" pitchFamily="34" charset="0"/>
              </a:rPr>
              <a:t>nd</a:t>
            </a:r>
            <a:r>
              <a:rPr lang="en-US" sz="2400" dirty="0">
                <a:solidFill>
                  <a:schemeClr val="tx1"/>
                </a:solidFill>
                <a:latin typeface="+mn-lt"/>
                <a:cs typeface="Calibri" panose="020F0502020204030204" pitchFamily="34" charset="0"/>
              </a:rPr>
              <a:t> dose</a:t>
            </a:r>
            <a:endParaRPr lang="en-US" sz="2400" dirty="0">
              <a:latin typeface="+mn-lt"/>
              <a:cs typeface="Calibri" panose="020F0502020204030204" pitchFamily="34" charset="0"/>
            </a:endParaRPr>
          </a:p>
          <a:p>
            <a:pPr marL="909627" lvl="1" indent="-342900">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2% - 3% of cases require a 3</a:t>
            </a:r>
            <a:r>
              <a:rPr lang="en-US" sz="2400" baseline="30000" dirty="0">
                <a:solidFill>
                  <a:schemeClr val="tx1"/>
                </a:solidFill>
                <a:latin typeface="+mn-lt"/>
                <a:cs typeface="Calibri" panose="020F0502020204030204" pitchFamily="34" charset="0"/>
              </a:rPr>
              <a:t>rd</a:t>
            </a:r>
            <a:r>
              <a:rPr lang="en-US" sz="2400" dirty="0">
                <a:solidFill>
                  <a:schemeClr val="tx1"/>
                </a:solidFill>
                <a:latin typeface="+mn-lt"/>
                <a:cs typeface="Calibri" panose="020F0502020204030204" pitchFamily="34" charset="0"/>
              </a:rPr>
              <a:t> dose</a:t>
            </a:r>
          </a:p>
          <a:p>
            <a:pPr marL="566738" indent="-457200" eaLnBrk="1" hangingPunct="1">
              <a:lnSpc>
                <a:spcPct val="100000"/>
              </a:lnSpc>
              <a:spcBef>
                <a:spcPts val="0"/>
              </a:spcBef>
              <a:buAutoNum type="arabicPeriod" startAt="5"/>
            </a:pPr>
            <a:endParaRPr lang="en-US" sz="2400" dirty="0">
              <a:solidFill>
                <a:schemeClr val="tx1"/>
              </a:solidFill>
              <a:latin typeface="+mn-lt"/>
              <a:cs typeface="Calibri" panose="020F0502020204030204" pitchFamily="34" charset="0"/>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46</a:t>
            </a:fld>
            <a:endParaRPr lang="en-US" dirty="0"/>
          </a:p>
        </p:txBody>
      </p:sp>
      <p:pic>
        <p:nvPicPr>
          <p:cNvPr id="6" name="Content Placeholder 5">
            <a:extLst>
              <a:ext uri="{FF2B5EF4-FFF2-40B4-BE49-F238E27FC236}">
                <a16:creationId xmlns:a16="http://schemas.microsoft.com/office/drawing/2014/main" id="{955D08E8-8F64-57DC-51B6-3250CAFF6796}"/>
              </a:ext>
            </a:extLst>
          </p:cNvPr>
          <p:cNvPicPr>
            <a:picLocks noGrp="1" noChangeAspect="1"/>
          </p:cNvPicPr>
          <p:nvPr>
            <p:ph idx="1"/>
          </p:nvPr>
        </p:nvPicPr>
        <p:blipFill rotWithShape="1">
          <a:blip r:embed="rId3"/>
          <a:srcRect l="4148" t="39851"/>
          <a:stretch/>
        </p:blipFill>
        <p:spPr>
          <a:xfrm>
            <a:off x="9811762" y="2040830"/>
            <a:ext cx="1828800" cy="3272810"/>
          </a:xfrm>
          <a:prstGeom prst="rect">
            <a:avLst/>
          </a:prstGeom>
          <a:ln w="19050">
            <a:solidFill>
              <a:srgbClr val="002060"/>
            </a:solidFill>
          </a:ln>
        </p:spPr>
      </p:pic>
    </p:spTree>
    <p:extLst>
      <p:ext uri="{BB962C8B-B14F-4D97-AF65-F5344CB8AC3E}">
        <p14:creationId xmlns:p14="http://schemas.microsoft.com/office/powerpoint/2010/main" val="2483652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227515" cy="825500"/>
          </a:xfrm>
        </p:spPr>
        <p:txBody>
          <a:bodyPr/>
          <a:lstStyle/>
          <a:p>
            <a:r>
              <a:rPr lang="en-US" dirty="0"/>
              <a:t>Treatment Protocol						4 of 4 </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848044" cy="5174403"/>
          </a:xfrm>
        </p:spPr>
        <p:txBody>
          <a:bodyPr>
            <a:noAutofit/>
          </a:bodyPr>
          <a:lstStyle/>
          <a:p>
            <a:pPr marL="566738" indent="-457200" eaLnBrk="1" hangingPunct="1">
              <a:spcBef>
                <a:spcPts val="0"/>
              </a:spcBef>
              <a:buAutoNum type="arabicPeriod" startAt="10"/>
            </a:pPr>
            <a:r>
              <a:rPr lang="en-US" sz="2400" dirty="0">
                <a:solidFill>
                  <a:schemeClr val="tx1"/>
                </a:solidFill>
                <a:latin typeface="+mn-lt"/>
                <a:cs typeface="Calibri" panose="020F0502020204030204" pitchFamily="34" charset="0"/>
              </a:rPr>
              <a:t>When EMS arrives, advise them of the person’s symptoms before and after epinephrine was given, and dose time(s).</a:t>
            </a:r>
          </a:p>
          <a:p>
            <a:pPr marL="566738" indent="-457200" eaLnBrk="1" hangingPunct="1">
              <a:spcBef>
                <a:spcPts val="0"/>
              </a:spcBef>
              <a:buAutoNum type="arabicPeriod" startAt="10"/>
            </a:pPr>
            <a:endParaRPr lang="en-US" sz="2400" dirty="0">
              <a:solidFill>
                <a:schemeClr val="tx1"/>
              </a:solidFill>
              <a:latin typeface="+mn-lt"/>
              <a:cs typeface="Calibri" panose="020F0502020204030204" pitchFamily="34" charset="0"/>
            </a:endParaRPr>
          </a:p>
          <a:p>
            <a:pPr marL="566738" indent="-457200" eaLnBrk="1" hangingPunct="1">
              <a:spcBef>
                <a:spcPts val="0"/>
              </a:spcBef>
              <a:buAutoNum type="arabicPeriod" startAt="10"/>
            </a:pPr>
            <a:r>
              <a:rPr lang="en-US" sz="2400" dirty="0">
                <a:solidFill>
                  <a:schemeClr val="tx1"/>
                </a:solidFill>
                <a:latin typeface="+mn-lt"/>
                <a:cs typeface="Calibri" panose="020F0502020204030204" pitchFamily="34" charset="0"/>
              </a:rPr>
              <a:t>If the individual has asthma and respiratory symptoms, may use their own inhaler.</a:t>
            </a:r>
          </a:p>
          <a:p>
            <a:pPr marL="566738" indent="-457200" eaLnBrk="1" hangingPunct="1">
              <a:spcBef>
                <a:spcPts val="0"/>
              </a:spcBef>
              <a:buAutoNum type="arabicPeriod" startAt="10"/>
            </a:pPr>
            <a:endParaRPr lang="en-US" sz="2400" dirty="0">
              <a:solidFill>
                <a:schemeClr val="tx1"/>
              </a:solidFill>
              <a:latin typeface="+mn-lt"/>
              <a:cs typeface="Calibri" panose="020F0502020204030204" pitchFamily="34" charset="0"/>
            </a:endParaRPr>
          </a:p>
          <a:p>
            <a:pPr marL="109538" eaLnBrk="1" hangingPunct="1">
              <a:spcBef>
                <a:spcPts val="0"/>
              </a:spcBef>
            </a:pPr>
            <a:r>
              <a:rPr lang="en-US" sz="2400" dirty="0">
                <a:solidFill>
                  <a:schemeClr val="tx1"/>
                </a:solidFill>
                <a:latin typeface="+mn-lt"/>
                <a:cs typeface="Calibri" panose="020F0502020204030204" pitchFamily="34" charset="0"/>
              </a:rPr>
              <a:t>12. Follow up </a:t>
            </a:r>
          </a:p>
          <a:p>
            <a:pPr marL="909627" lvl="1" indent="-342900">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Ambulance transport is recommended.</a:t>
            </a:r>
          </a:p>
          <a:p>
            <a:pPr marL="909627" lvl="1" indent="-342900">
              <a:spcBef>
                <a:spcPts val="0"/>
              </a:spcBef>
              <a:buFont typeface="Arial" panose="020B0604020202020204" pitchFamily="34" charset="0"/>
              <a:buChar char="•"/>
            </a:pPr>
            <a:r>
              <a:rPr lang="en-US" sz="2400" dirty="0">
                <a:latin typeface="+mn-lt"/>
                <a:cs typeface="Calibri" panose="020F0502020204030204" pitchFamily="34" charset="0"/>
              </a:rPr>
              <a:t>Person </a:t>
            </a:r>
            <a:r>
              <a:rPr lang="en-US" sz="2400" dirty="0">
                <a:solidFill>
                  <a:schemeClr val="tx1"/>
                </a:solidFill>
                <a:latin typeface="+mn-lt"/>
                <a:cs typeface="Calibri" panose="020F0502020204030204" pitchFamily="34" charset="0"/>
              </a:rPr>
              <a:t>/ family should notify primary care and follow instructions.</a:t>
            </a:r>
          </a:p>
          <a:p>
            <a:pPr>
              <a:spcBef>
                <a:spcPts val="0"/>
              </a:spcBef>
            </a:pPr>
            <a:endParaRPr lang="en-US" sz="24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47</a:t>
            </a:fld>
            <a:endParaRPr lang="en-US" dirty="0"/>
          </a:p>
        </p:txBody>
      </p:sp>
      <p:pic>
        <p:nvPicPr>
          <p:cNvPr id="6" name="Content Placeholder 5">
            <a:extLst>
              <a:ext uri="{FF2B5EF4-FFF2-40B4-BE49-F238E27FC236}">
                <a16:creationId xmlns:a16="http://schemas.microsoft.com/office/drawing/2014/main" id="{E1EC7691-36AE-3975-0300-66A47FFBB38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11" r="1811"/>
          <a:stretch/>
        </p:blipFill>
        <p:spPr>
          <a:xfrm>
            <a:off x="9814834" y="2481820"/>
            <a:ext cx="1825763" cy="1894359"/>
          </a:xfrm>
          <a:prstGeom prst="rect">
            <a:avLst/>
          </a:prstGeom>
          <a:ln w="19050">
            <a:solidFill>
              <a:srgbClr val="002060"/>
            </a:solidFill>
          </a:ln>
        </p:spPr>
      </p:pic>
    </p:spTree>
    <p:extLst>
      <p:ext uri="{BB962C8B-B14F-4D97-AF65-F5344CB8AC3E}">
        <p14:creationId xmlns:p14="http://schemas.microsoft.com/office/powerpoint/2010/main" val="1387812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Understanding Epinephrine</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926656"/>
          </a:xfrm>
        </p:spPr>
        <p:txBody>
          <a:bodyPr>
            <a:normAutofit fontScale="92500" lnSpcReduction="20000"/>
          </a:bodyPr>
          <a:lstStyle/>
          <a:p>
            <a:pPr marL="0" indent="0" eaLnBrk="1" hangingPunct="1">
              <a:lnSpc>
                <a:spcPct val="150000"/>
              </a:lnSpc>
              <a:spcBef>
                <a:spcPts val="0"/>
              </a:spcBef>
              <a:buNone/>
            </a:pPr>
            <a:r>
              <a:rPr lang="en-US" sz="2600" b="1" dirty="0">
                <a:solidFill>
                  <a:schemeClr val="tx1"/>
                </a:solidFill>
                <a:latin typeface="+mn-lt"/>
                <a:cs typeface="Calibri" panose="020F0502020204030204" pitchFamily="34" charset="0"/>
              </a:rPr>
              <a:t>Epinephrine…</a:t>
            </a:r>
          </a:p>
          <a:p>
            <a:pPr marL="457200" indent="-457200" eaLnBrk="1" hangingPunct="1">
              <a:lnSpc>
                <a:spcPct val="150000"/>
              </a:lnSpc>
              <a:spcBef>
                <a:spcPts val="0"/>
              </a:spcBef>
              <a:buFont typeface="Arial" panose="020B0604020202020204" pitchFamily="34" charset="0"/>
              <a:buChar char="•"/>
            </a:pPr>
            <a:r>
              <a:rPr lang="en-US" sz="2600" dirty="0">
                <a:solidFill>
                  <a:schemeClr val="tx1"/>
                </a:solidFill>
                <a:latin typeface="+mn-lt"/>
                <a:cs typeface="Calibri" panose="020F0502020204030204" pitchFamily="34" charset="0"/>
              </a:rPr>
              <a:t>Is a powerful drug</a:t>
            </a:r>
          </a:p>
          <a:p>
            <a:pPr marL="457200" indent="-457200" eaLnBrk="1" hangingPunct="1">
              <a:lnSpc>
                <a:spcPct val="150000"/>
              </a:lnSpc>
              <a:spcBef>
                <a:spcPts val="0"/>
              </a:spcBef>
              <a:buFont typeface="Arial" panose="020B0604020202020204" pitchFamily="34" charset="0"/>
              <a:buChar char="•"/>
            </a:pPr>
            <a:r>
              <a:rPr lang="en-US" sz="2600" dirty="0">
                <a:solidFill>
                  <a:schemeClr val="tx1"/>
                </a:solidFill>
                <a:latin typeface="+mn-lt"/>
                <a:cs typeface="Calibri" panose="020F0502020204030204" pitchFamily="34" charset="0"/>
              </a:rPr>
              <a:t>Requires a prescription </a:t>
            </a:r>
          </a:p>
          <a:p>
            <a:pPr marL="457200" indent="-457200" eaLnBrk="1" hangingPunct="1">
              <a:lnSpc>
                <a:spcPct val="150000"/>
              </a:lnSpc>
              <a:spcBef>
                <a:spcPts val="0"/>
              </a:spcBef>
              <a:buFont typeface="Arial" panose="020B0604020202020204" pitchFamily="34" charset="0"/>
              <a:buChar char="•"/>
            </a:pPr>
            <a:r>
              <a:rPr lang="en-US" sz="2600" dirty="0">
                <a:solidFill>
                  <a:schemeClr val="tx1"/>
                </a:solidFill>
                <a:latin typeface="+mn-lt"/>
                <a:cs typeface="Calibri" panose="020F0502020204030204" pitchFamily="34" charset="0"/>
              </a:rPr>
              <a:t>Treats the life-threatening problems of severe, systemic, allergic responses</a:t>
            </a:r>
          </a:p>
          <a:p>
            <a:pPr marL="457200" indent="-457200" eaLnBrk="1" hangingPunct="1">
              <a:lnSpc>
                <a:spcPct val="150000"/>
              </a:lnSpc>
              <a:spcBef>
                <a:spcPts val="0"/>
              </a:spcBef>
              <a:buFont typeface="Arial" panose="020B0604020202020204" pitchFamily="34" charset="0"/>
              <a:buChar char="•"/>
            </a:pPr>
            <a:r>
              <a:rPr lang="en-US" sz="2600" dirty="0">
                <a:solidFill>
                  <a:schemeClr val="tx1"/>
                </a:solidFill>
                <a:latin typeface="+mn-lt"/>
                <a:cs typeface="Calibri" panose="020F0502020204030204" pitchFamily="34" charset="0"/>
              </a:rPr>
              <a:t>Is easy to give via pre-measured dose devices</a:t>
            </a:r>
          </a:p>
          <a:p>
            <a:pPr>
              <a:lnSpc>
                <a:spcPct val="150000"/>
              </a:lnSpc>
              <a:spcBef>
                <a:spcPts val="0"/>
              </a:spcBef>
            </a:pPr>
            <a:endParaRPr lang="en-US" sz="2600" dirty="0">
              <a:latin typeface="+mn-lt"/>
            </a:endParaRPr>
          </a:p>
          <a:p>
            <a:pPr>
              <a:lnSpc>
                <a:spcPct val="150000"/>
              </a:lnSpc>
              <a:spcBef>
                <a:spcPts val="0"/>
              </a:spcBef>
            </a:pPr>
            <a:r>
              <a:rPr lang="en-US" sz="2600" b="1" dirty="0">
                <a:latin typeface="+mn-lt"/>
                <a:cs typeface="Calibri" panose="020F0502020204030204" pitchFamily="34" charset="0"/>
              </a:rPr>
              <a:t>Check labels. </a:t>
            </a:r>
            <a:r>
              <a:rPr lang="en-US" sz="2600" dirty="0">
                <a:latin typeface="+mn-lt"/>
                <a:cs typeface="Calibri" panose="020F0502020204030204" pitchFamily="34" charset="0"/>
              </a:rPr>
              <a:t>Be sure the device and dose is intended to treat severe allergic reaction. Epinephrine is sometimes prescribed for other reasons, such as congestion or severe nosebleeds. </a:t>
            </a:r>
          </a:p>
          <a:p>
            <a:pPr>
              <a:lnSpc>
                <a:spcPct val="150000"/>
              </a:lnSpc>
              <a:spcBef>
                <a:spcPts val="0"/>
              </a:spcBef>
            </a:pPr>
            <a:endParaRPr lang="en-US" dirty="0"/>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48</a:t>
            </a:fld>
            <a:endParaRPr lang="en-US" dirty="0"/>
          </a:p>
        </p:txBody>
      </p:sp>
      <p:pic>
        <p:nvPicPr>
          <p:cNvPr id="6" name="Content Placeholder 5">
            <a:extLst>
              <a:ext uri="{FF2B5EF4-FFF2-40B4-BE49-F238E27FC236}">
                <a16:creationId xmlns:a16="http://schemas.microsoft.com/office/drawing/2014/main" id="{5168A858-B1AB-A81E-FB70-ED4605960FC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542" t="4406" r="10999" b="5364"/>
          <a:stretch/>
        </p:blipFill>
        <p:spPr>
          <a:xfrm>
            <a:off x="10131143" y="1457169"/>
            <a:ext cx="1731373" cy="4732239"/>
          </a:xfrm>
          <a:prstGeom prst="rect">
            <a:avLst/>
          </a:prstGeom>
        </p:spPr>
      </p:pic>
    </p:spTree>
    <p:extLst>
      <p:ext uri="{BB962C8B-B14F-4D97-AF65-F5344CB8AC3E}">
        <p14:creationId xmlns:p14="http://schemas.microsoft.com/office/powerpoint/2010/main" val="3385041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The Work of Epinephrine</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31BF2D88-E2BE-A340-E6C4-79B408016A66}"/>
              </a:ext>
            </a:extLst>
          </p:cNvPr>
          <p:cNvSpPr>
            <a:spLocks noGrp="1"/>
          </p:cNvSpPr>
          <p:nvPr>
            <p:ph idx="1"/>
          </p:nvPr>
        </p:nvSpPr>
        <p:spPr>
          <a:xfrm>
            <a:off x="7169653" y="2854959"/>
            <a:ext cx="4692863" cy="1148081"/>
          </a:xfrm>
        </p:spPr>
        <p:txBody>
          <a:bodyPr>
            <a:normAutofit/>
          </a:bodyPr>
          <a:lstStyle/>
          <a:p>
            <a:pPr marL="0" indent="0">
              <a:buNone/>
            </a:pPr>
            <a:r>
              <a:rPr lang="en-US" sz="2400" dirty="0"/>
              <a:t>Why is epinephrine effective to treat a severe allergic response?</a:t>
            </a:r>
          </a:p>
          <a:p>
            <a:pPr marL="0" indent="0">
              <a:buNone/>
            </a:pPr>
            <a:endParaRPr lang="en-US" dirty="0"/>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49</a:t>
            </a:fld>
            <a:endParaRPr lang="en-US" dirty="0"/>
          </a:p>
        </p:txBody>
      </p:sp>
      <p:graphicFrame>
        <p:nvGraphicFramePr>
          <p:cNvPr id="6" name="Content Placeholder 7">
            <a:extLst>
              <a:ext uri="{FF2B5EF4-FFF2-40B4-BE49-F238E27FC236}">
                <a16:creationId xmlns:a16="http://schemas.microsoft.com/office/drawing/2014/main" id="{FB902EAE-D04A-5A8D-2ADB-3ABFC7A3AD20}"/>
              </a:ext>
            </a:extLst>
          </p:cNvPr>
          <p:cNvGraphicFramePr>
            <a:graphicFrameLocks noGrp="1"/>
          </p:cNvGraphicFramePr>
          <p:nvPr>
            <p:ph idx="1"/>
            <p:extLst>
              <p:ext uri="{D42A27DB-BD31-4B8C-83A1-F6EECF244321}">
                <p14:modId xmlns:p14="http://schemas.microsoft.com/office/powerpoint/2010/main" val="3760337535"/>
              </p:ext>
            </p:extLst>
          </p:nvPr>
        </p:nvGraphicFramePr>
        <p:xfrm>
          <a:off x="635001" y="1370235"/>
          <a:ext cx="6229133"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a large question mark">
            <a:extLst>
              <a:ext uri="{FF2B5EF4-FFF2-40B4-BE49-F238E27FC236}">
                <a16:creationId xmlns:a16="http://schemas.microsoft.com/office/drawing/2014/main" id="{8945DE4E-DE69-9945-94AE-4E0386278D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30284" y="4307837"/>
            <a:ext cx="1371600" cy="1371600"/>
          </a:xfrm>
          <a:prstGeom prst="rect">
            <a:avLst/>
          </a:prstGeom>
        </p:spPr>
      </p:pic>
    </p:spTree>
    <p:extLst>
      <p:ext uri="{BB962C8B-B14F-4D97-AF65-F5344CB8AC3E}">
        <p14:creationId xmlns:p14="http://schemas.microsoft.com/office/powerpoint/2010/main" val="4003158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State Laws: Administering Epinephrine </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5"/>
            <a:ext cx="8848044" cy="4614000"/>
          </a:xfrm>
        </p:spPr>
        <p:txBody>
          <a:bodyPr>
            <a:normAutofit/>
          </a:bodyPr>
          <a:lstStyle/>
          <a:p>
            <a:pPr>
              <a:spcBef>
                <a:spcPts val="0"/>
              </a:spcBef>
            </a:pPr>
            <a:r>
              <a:rPr lang="en-US" sz="2400" dirty="0">
                <a:latin typeface="+mn-lt"/>
              </a:rPr>
              <a:t>Responding with epinephrine</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Oregon state law allows </a:t>
            </a:r>
            <a:r>
              <a:rPr lang="en-US" sz="2400" b="1" dirty="0">
                <a:solidFill>
                  <a:schemeClr val="tx1"/>
                </a:solidFill>
                <a:latin typeface="+mn-lt"/>
                <a:cs typeface="Calibri" panose="020F0502020204030204" pitchFamily="34" charset="0"/>
              </a:rPr>
              <a:t>trained individuals </a:t>
            </a:r>
            <a:r>
              <a:rPr lang="en-US" sz="2400" dirty="0">
                <a:solidFill>
                  <a:schemeClr val="tx1"/>
                </a:solidFill>
                <a:latin typeface="+mn-lt"/>
                <a:cs typeface="Calibri" panose="020F0502020204030204" pitchFamily="34" charset="0"/>
              </a:rPr>
              <a:t>to administer epinephrine to any person “suffering from a </a:t>
            </a:r>
            <a:r>
              <a:rPr lang="en-US" sz="2400" b="1" dirty="0">
                <a:solidFill>
                  <a:schemeClr val="tx1"/>
                </a:solidFill>
                <a:latin typeface="+mn-lt"/>
                <a:cs typeface="Calibri" panose="020F0502020204030204" pitchFamily="34" charset="0"/>
              </a:rPr>
              <a:t>severe allergic response </a:t>
            </a:r>
            <a:r>
              <a:rPr lang="en-US" sz="2400" dirty="0">
                <a:solidFill>
                  <a:schemeClr val="tx1"/>
                </a:solidFill>
                <a:latin typeface="+mn-lt"/>
                <a:cs typeface="Calibri" panose="020F0502020204030204" pitchFamily="34" charset="0"/>
              </a:rPr>
              <a:t>to an insect sting or other allergen.”</a:t>
            </a:r>
          </a:p>
          <a:p>
            <a:pPr eaLnBrk="1" hangingPunct="1">
              <a:spcBef>
                <a:spcPts val="0"/>
              </a:spcBef>
              <a:defRPr/>
            </a:pPr>
            <a:endParaRPr lang="en-US" sz="2400" dirty="0">
              <a:solidFill>
                <a:schemeClr val="tx1"/>
              </a:solidFill>
              <a:latin typeface="+mn-lt"/>
              <a:cs typeface="Calibri" panose="020F0502020204030204" pitchFamily="34" charset="0"/>
            </a:endParaRP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“The decision to give epinephrine should be based upon recognition of the signs of a </a:t>
            </a:r>
            <a:r>
              <a:rPr lang="en-US" sz="2400" b="1" dirty="0">
                <a:solidFill>
                  <a:schemeClr val="tx1"/>
                </a:solidFill>
                <a:latin typeface="+mn-lt"/>
                <a:cs typeface="Calibri" panose="020F0502020204030204" pitchFamily="34" charset="0"/>
              </a:rPr>
              <a:t>systemic allergic reaction</a:t>
            </a:r>
            <a:r>
              <a:rPr lang="en-US" sz="2400" dirty="0">
                <a:solidFill>
                  <a:schemeClr val="tx1"/>
                </a:solidFill>
                <a:latin typeface="+mn-lt"/>
                <a:cs typeface="Calibri" panose="020F0502020204030204" pitchFamily="34" charset="0"/>
              </a:rPr>
              <a:t>…”</a:t>
            </a:r>
          </a:p>
          <a:p>
            <a:pPr>
              <a:spcBef>
                <a:spcPts val="0"/>
              </a:spcBef>
            </a:pPr>
            <a:endParaRPr lang="en-US" sz="24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5</a:t>
            </a:fld>
            <a:endParaRPr lang="en-US" dirty="0"/>
          </a:p>
        </p:txBody>
      </p:sp>
      <p:pic>
        <p:nvPicPr>
          <p:cNvPr id="7" name="Picture 6">
            <a:extLst>
              <a:ext uri="{FF2B5EF4-FFF2-40B4-BE49-F238E27FC236}">
                <a16:creationId xmlns:a16="http://schemas.microsoft.com/office/drawing/2014/main" id="{43D88C30-3FBB-891E-208A-8245C5C0DB52}"/>
              </a:ext>
            </a:extLst>
          </p:cNvPr>
          <p:cNvPicPr>
            <a:picLocks noChangeAspect="1"/>
          </p:cNvPicPr>
          <p:nvPr/>
        </p:nvPicPr>
        <p:blipFill>
          <a:blip r:embed="rId3"/>
          <a:stretch>
            <a:fillRect/>
          </a:stretch>
        </p:blipFill>
        <p:spPr>
          <a:xfrm>
            <a:off x="9697462" y="2405062"/>
            <a:ext cx="2057400" cy="2047875"/>
          </a:xfrm>
          <a:prstGeom prst="rect">
            <a:avLst/>
          </a:prstGeom>
          <a:ln>
            <a:solidFill>
              <a:schemeClr val="tx1"/>
            </a:solidFill>
          </a:ln>
        </p:spPr>
      </p:pic>
    </p:spTree>
    <p:extLst>
      <p:ext uri="{BB962C8B-B14F-4D97-AF65-F5344CB8AC3E}">
        <p14:creationId xmlns:p14="http://schemas.microsoft.com/office/powerpoint/2010/main" val="4017096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4">
            <a:extLst>
              <a:ext uri="{FF2B5EF4-FFF2-40B4-BE49-F238E27FC236}">
                <a16:creationId xmlns:a16="http://schemas.microsoft.com/office/drawing/2014/main" id="{311CD8EC-73CB-3DC5-FE4F-A35AA9912BC8}"/>
              </a:ext>
            </a:extLst>
          </p:cNvPr>
          <p:cNvGraphicFramePr>
            <a:graphicFrameLocks/>
          </p:cNvGraphicFramePr>
          <p:nvPr>
            <p:extLst>
              <p:ext uri="{D42A27DB-BD31-4B8C-83A1-F6EECF244321}">
                <p14:modId xmlns:p14="http://schemas.microsoft.com/office/powerpoint/2010/main" val="139318673"/>
              </p:ext>
            </p:extLst>
          </p:nvPr>
        </p:nvGraphicFramePr>
        <p:xfrm>
          <a:off x="2895600" y="4525734"/>
          <a:ext cx="6309360" cy="1920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Content Placeholder 4">
            <a:extLst>
              <a:ext uri="{FF2B5EF4-FFF2-40B4-BE49-F238E27FC236}">
                <a16:creationId xmlns:a16="http://schemas.microsoft.com/office/drawing/2014/main" id="{5DA40AED-D7A5-8ECA-3F11-7179DE93655B}"/>
              </a:ext>
            </a:extLst>
          </p:cNvPr>
          <p:cNvGraphicFramePr>
            <a:graphicFrameLocks/>
          </p:cNvGraphicFramePr>
          <p:nvPr>
            <p:extLst>
              <p:ext uri="{D42A27DB-BD31-4B8C-83A1-F6EECF244321}">
                <p14:modId xmlns:p14="http://schemas.microsoft.com/office/powerpoint/2010/main" val="1289489799"/>
              </p:ext>
            </p:extLst>
          </p:nvPr>
        </p:nvGraphicFramePr>
        <p:xfrm>
          <a:off x="3627120" y="3226752"/>
          <a:ext cx="4937760" cy="182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Content Placeholder 4">
            <a:extLst>
              <a:ext uri="{FF2B5EF4-FFF2-40B4-BE49-F238E27FC236}">
                <a16:creationId xmlns:a16="http://schemas.microsoft.com/office/drawing/2014/main" id="{339AC38B-6527-8D85-4E20-53E7BC3F2100}"/>
              </a:ext>
            </a:extLst>
          </p:cNvPr>
          <p:cNvGraphicFramePr>
            <a:graphicFrameLocks/>
          </p:cNvGraphicFramePr>
          <p:nvPr>
            <p:extLst>
              <p:ext uri="{D42A27DB-BD31-4B8C-83A1-F6EECF244321}">
                <p14:modId xmlns:p14="http://schemas.microsoft.com/office/powerpoint/2010/main" val="1732902819"/>
              </p:ext>
            </p:extLst>
          </p:nvPr>
        </p:nvGraphicFramePr>
        <p:xfrm>
          <a:off x="2895600" y="1802854"/>
          <a:ext cx="6309360" cy="192024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Content Placeholder 5">
            <a:extLst>
              <a:ext uri="{FF2B5EF4-FFF2-40B4-BE49-F238E27FC236}">
                <a16:creationId xmlns:a16="http://schemas.microsoft.com/office/drawing/2014/main" id="{634F293E-1A45-0F93-737E-0CC112443D65}"/>
              </a:ext>
            </a:extLst>
          </p:cNvPr>
          <p:cNvSpPr>
            <a:spLocks noGrp="1"/>
          </p:cNvSpPr>
          <p:nvPr>
            <p:ph sz="quarter" idx="4"/>
          </p:nvPr>
        </p:nvSpPr>
        <p:spPr>
          <a:xfrm>
            <a:off x="6790808" y="2251302"/>
            <a:ext cx="2114640" cy="4099834"/>
          </a:xfrm>
        </p:spPr>
        <p:txBody>
          <a:bodyPr>
            <a:normAutofit/>
          </a:bodyPr>
          <a:lstStyle/>
          <a:p>
            <a:pPr marL="0" indent="0">
              <a:lnSpc>
                <a:spcPct val="90000"/>
              </a:lnSpc>
              <a:spcBef>
                <a:spcPts val="0"/>
              </a:spcBef>
              <a:buNone/>
            </a:pPr>
            <a:r>
              <a:rPr lang="en-US" sz="2200" dirty="0">
                <a:solidFill>
                  <a:srgbClr val="142850"/>
                </a:solidFill>
              </a:rPr>
              <a:t>        raises </a:t>
            </a:r>
          </a:p>
          <a:p>
            <a:pPr marL="0" indent="0">
              <a:lnSpc>
                <a:spcPct val="90000"/>
              </a:lnSpc>
              <a:spcBef>
                <a:spcPts val="0"/>
              </a:spcBef>
              <a:buNone/>
            </a:pPr>
            <a:r>
              <a:rPr lang="en-US" sz="2200" dirty="0">
                <a:solidFill>
                  <a:srgbClr val="142850"/>
                </a:solidFill>
              </a:rPr>
              <a:t>        blood </a:t>
            </a:r>
          </a:p>
          <a:p>
            <a:pPr marL="0" indent="0">
              <a:lnSpc>
                <a:spcPct val="90000"/>
              </a:lnSpc>
              <a:spcBef>
                <a:spcPts val="0"/>
              </a:spcBef>
              <a:buNone/>
            </a:pPr>
            <a:r>
              <a:rPr lang="en-US" sz="2200" dirty="0">
                <a:solidFill>
                  <a:srgbClr val="142850"/>
                </a:solidFill>
              </a:rPr>
              <a:t>        pressure </a:t>
            </a:r>
          </a:p>
          <a:p>
            <a:pPr marL="0" indent="0">
              <a:lnSpc>
                <a:spcPct val="90000"/>
              </a:lnSpc>
              <a:spcBef>
                <a:spcPts val="0"/>
              </a:spcBef>
              <a:buNone/>
            </a:pPr>
            <a:endParaRPr lang="en-US" sz="2200" dirty="0">
              <a:solidFill>
                <a:srgbClr val="142850"/>
              </a:solidFill>
            </a:endParaRPr>
          </a:p>
          <a:p>
            <a:pPr marL="0" indent="0">
              <a:lnSpc>
                <a:spcPct val="90000"/>
              </a:lnSpc>
              <a:spcBef>
                <a:spcPts val="0"/>
              </a:spcBef>
              <a:buNone/>
            </a:pPr>
            <a:r>
              <a:rPr lang="en-US" sz="2200" dirty="0">
                <a:solidFill>
                  <a:srgbClr val="142850"/>
                </a:solidFill>
              </a:rPr>
              <a:t>       	</a:t>
            </a:r>
          </a:p>
          <a:p>
            <a:pPr marL="0" indent="0">
              <a:lnSpc>
                <a:spcPct val="90000"/>
              </a:lnSpc>
              <a:spcBef>
                <a:spcPts val="0"/>
              </a:spcBef>
              <a:buNone/>
            </a:pPr>
            <a:r>
              <a:rPr lang="en-US" sz="2200" dirty="0">
                <a:solidFill>
                  <a:srgbClr val="142850"/>
                </a:solidFill>
              </a:rPr>
              <a:t>reduces</a:t>
            </a:r>
          </a:p>
          <a:p>
            <a:pPr marL="0" indent="0">
              <a:lnSpc>
                <a:spcPct val="90000"/>
              </a:lnSpc>
              <a:spcBef>
                <a:spcPts val="0"/>
              </a:spcBef>
              <a:buNone/>
            </a:pPr>
            <a:r>
              <a:rPr lang="en-US" sz="2200" dirty="0">
                <a:solidFill>
                  <a:srgbClr val="142850"/>
                </a:solidFill>
              </a:rPr>
              <a:t>swelling</a:t>
            </a:r>
          </a:p>
          <a:p>
            <a:pPr marL="0" indent="0">
              <a:lnSpc>
                <a:spcPct val="90000"/>
              </a:lnSpc>
              <a:spcBef>
                <a:spcPts val="0"/>
              </a:spcBef>
              <a:buNone/>
            </a:pPr>
            <a:endParaRPr lang="en-US" sz="2200" dirty="0">
              <a:solidFill>
                <a:srgbClr val="142850"/>
              </a:solidFill>
            </a:endParaRPr>
          </a:p>
          <a:p>
            <a:pPr marL="0" indent="0">
              <a:lnSpc>
                <a:spcPct val="90000"/>
              </a:lnSpc>
              <a:spcBef>
                <a:spcPts val="0"/>
              </a:spcBef>
              <a:buNone/>
            </a:pPr>
            <a:endParaRPr lang="en-US" sz="2200" dirty="0">
              <a:solidFill>
                <a:srgbClr val="142850"/>
              </a:solidFill>
            </a:endParaRPr>
          </a:p>
          <a:p>
            <a:pPr marL="0" indent="0">
              <a:lnSpc>
                <a:spcPct val="90000"/>
              </a:lnSpc>
              <a:spcBef>
                <a:spcPts val="0"/>
              </a:spcBef>
              <a:buNone/>
            </a:pPr>
            <a:r>
              <a:rPr lang="en-US" sz="2200" dirty="0">
                <a:solidFill>
                  <a:srgbClr val="142850"/>
                </a:solidFill>
              </a:rPr>
              <a:t>        opens</a:t>
            </a:r>
          </a:p>
          <a:p>
            <a:pPr marL="0" indent="0">
              <a:lnSpc>
                <a:spcPct val="90000"/>
              </a:lnSpc>
              <a:spcBef>
                <a:spcPts val="0"/>
              </a:spcBef>
              <a:buNone/>
            </a:pPr>
            <a:r>
              <a:rPr lang="en-US" sz="2200" dirty="0">
                <a:solidFill>
                  <a:srgbClr val="142850"/>
                </a:solidFill>
              </a:rPr>
              <a:t>        lower</a:t>
            </a:r>
          </a:p>
          <a:p>
            <a:pPr marL="0" indent="0">
              <a:lnSpc>
                <a:spcPct val="90000"/>
              </a:lnSpc>
              <a:spcBef>
                <a:spcPts val="0"/>
              </a:spcBef>
              <a:buNone/>
            </a:pPr>
            <a:r>
              <a:rPr lang="en-US" sz="2200" dirty="0">
                <a:solidFill>
                  <a:srgbClr val="142850"/>
                </a:solidFill>
              </a:rPr>
              <a:t>        airways</a:t>
            </a:r>
          </a:p>
        </p:txBody>
      </p:sp>
      <p:sp>
        <p:nvSpPr>
          <p:cNvPr id="2" name="Title 1">
            <a:extLst>
              <a:ext uri="{FF2B5EF4-FFF2-40B4-BE49-F238E27FC236}">
                <a16:creationId xmlns:a16="http://schemas.microsoft.com/office/drawing/2014/main" id="{E6B19E9F-E732-2455-F785-DE0D1171C394}"/>
              </a:ext>
            </a:extLst>
          </p:cNvPr>
          <p:cNvSpPr>
            <a:spLocks noGrp="1"/>
          </p:cNvSpPr>
          <p:nvPr>
            <p:ph type="title"/>
          </p:nvPr>
        </p:nvSpPr>
        <p:spPr/>
        <p:txBody>
          <a:bodyPr/>
          <a:lstStyle/>
          <a:p>
            <a:r>
              <a:rPr lang="en-US" dirty="0"/>
              <a:t>The Work of Epinephrine</a:t>
            </a:r>
          </a:p>
        </p:txBody>
      </p:sp>
      <p:sp>
        <p:nvSpPr>
          <p:cNvPr id="3" name="Text Placeholder 2">
            <a:extLst>
              <a:ext uri="{FF2B5EF4-FFF2-40B4-BE49-F238E27FC236}">
                <a16:creationId xmlns:a16="http://schemas.microsoft.com/office/drawing/2014/main" id="{E2A77972-E086-941E-0079-8382E74630FD}"/>
              </a:ext>
            </a:extLst>
          </p:cNvPr>
          <p:cNvSpPr>
            <a:spLocks noGrp="1"/>
          </p:cNvSpPr>
          <p:nvPr>
            <p:ph type="body" idx="1"/>
          </p:nvPr>
        </p:nvSpPr>
        <p:spPr>
          <a:xfrm>
            <a:off x="635001" y="3926839"/>
            <a:ext cx="2743200" cy="428625"/>
          </a:xfrm>
        </p:spPr>
        <p:txBody>
          <a:bodyPr>
            <a:noAutofit/>
          </a:bodyPr>
          <a:lstStyle/>
          <a:p>
            <a:pPr algn="ctr"/>
            <a:r>
              <a:rPr lang="en-US" dirty="0">
                <a:solidFill>
                  <a:srgbClr val="142850"/>
                </a:solidFill>
              </a:rPr>
              <a:t>Allergic Reaction</a:t>
            </a:r>
          </a:p>
        </p:txBody>
      </p:sp>
      <p:sp>
        <p:nvSpPr>
          <p:cNvPr id="4" name="Content Placeholder 3">
            <a:extLst>
              <a:ext uri="{FF2B5EF4-FFF2-40B4-BE49-F238E27FC236}">
                <a16:creationId xmlns:a16="http://schemas.microsoft.com/office/drawing/2014/main" id="{647485CB-D920-F62F-E9CE-394F1775C096}"/>
              </a:ext>
            </a:extLst>
          </p:cNvPr>
          <p:cNvSpPr>
            <a:spLocks noGrp="1"/>
          </p:cNvSpPr>
          <p:nvPr>
            <p:ph sz="half" idx="2"/>
          </p:nvPr>
        </p:nvSpPr>
        <p:spPr>
          <a:xfrm>
            <a:off x="3461411" y="2239997"/>
            <a:ext cx="2120973" cy="4099834"/>
          </a:xfrm>
        </p:spPr>
        <p:txBody>
          <a:bodyPr>
            <a:noAutofit/>
          </a:bodyPr>
          <a:lstStyle/>
          <a:p>
            <a:pPr marL="0" indent="0">
              <a:lnSpc>
                <a:spcPct val="90000"/>
              </a:lnSpc>
              <a:spcBef>
                <a:spcPts val="0"/>
              </a:spcBef>
              <a:buNone/>
            </a:pPr>
            <a:r>
              <a:rPr lang="en-US" sz="2200" dirty="0">
                <a:solidFill>
                  <a:schemeClr val="bg1"/>
                </a:solidFill>
              </a:rPr>
              <a:t>drops </a:t>
            </a:r>
          </a:p>
          <a:p>
            <a:pPr marL="0" indent="0">
              <a:lnSpc>
                <a:spcPct val="90000"/>
              </a:lnSpc>
              <a:spcBef>
                <a:spcPts val="0"/>
              </a:spcBef>
              <a:buNone/>
            </a:pPr>
            <a:r>
              <a:rPr lang="en-US" sz="2200" dirty="0">
                <a:solidFill>
                  <a:schemeClr val="bg1"/>
                </a:solidFill>
              </a:rPr>
              <a:t>blood </a:t>
            </a:r>
          </a:p>
          <a:p>
            <a:pPr marL="0" indent="0">
              <a:lnSpc>
                <a:spcPct val="90000"/>
              </a:lnSpc>
              <a:spcBef>
                <a:spcPts val="0"/>
              </a:spcBef>
              <a:buNone/>
            </a:pPr>
            <a:r>
              <a:rPr lang="en-US" sz="2200" dirty="0">
                <a:solidFill>
                  <a:schemeClr val="bg1"/>
                </a:solidFill>
              </a:rPr>
              <a:t>pressure</a:t>
            </a:r>
          </a:p>
          <a:p>
            <a:pPr marL="0" indent="0">
              <a:lnSpc>
                <a:spcPct val="90000"/>
              </a:lnSpc>
              <a:spcBef>
                <a:spcPts val="0"/>
              </a:spcBef>
              <a:buNone/>
            </a:pPr>
            <a:endParaRPr lang="en-US" sz="2200" dirty="0">
              <a:solidFill>
                <a:schemeClr val="bg1"/>
              </a:solidFill>
            </a:endParaRPr>
          </a:p>
          <a:p>
            <a:pPr marL="0" indent="0">
              <a:lnSpc>
                <a:spcPct val="90000"/>
              </a:lnSpc>
              <a:spcBef>
                <a:spcPts val="0"/>
              </a:spcBef>
              <a:buNone/>
            </a:pPr>
            <a:r>
              <a:rPr lang="en-US" sz="2200" dirty="0">
                <a:solidFill>
                  <a:schemeClr val="bg1"/>
                </a:solidFill>
              </a:rPr>
              <a:t>        	</a:t>
            </a:r>
          </a:p>
          <a:p>
            <a:pPr marL="0" indent="0">
              <a:lnSpc>
                <a:spcPct val="90000"/>
              </a:lnSpc>
              <a:spcBef>
                <a:spcPts val="0"/>
              </a:spcBef>
              <a:buNone/>
            </a:pPr>
            <a:r>
              <a:rPr lang="en-US" sz="2200" dirty="0">
                <a:solidFill>
                  <a:schemeClr val="bg1"/>
                </a:solidFill>
              </a:rPr>
              <a:t>        causes</a:t>
            </a:r>
          </a:p>
          <a:p>
            <a:pPr marL="0" indent="0">
              <a:lnSpc>
                <a:spcPct val="90000"/>
              </a:lnSpc>
              <a:spcBef>
                <a:spcPts val="0"/>
              </a:spcBef>
              <a:buNone/>
            </a:pPr>
            <a:r>
              <a:rPr lang="en-US" sz="2200" dirty="0">
                <a:solidFill>
                  <a:schemeClr val="bg1"/>
                </a:solidFill>
              </a:rPr>
              <a:t>        swelling </a:t>
            </a:r>
          </a:p>
          <a:p>
            <a:pPr marL="0" indent="0">
              <a:lnSpc>
                <a:spcPct val="90000"/>
              </a:lnSpc>
              <a:spcBef>
                <a:spcPts val="0"/>
              </a:spcBef>
              <a:buNone/>
            </a:pPr>
            <a:endParaRPr lang="en-US" sz="2200" dirty="0">
              <a:solidFill>
                <a:schemeClr val="bg1"/>
              </a:solidFill>
            </a:endParaRPr>
          </a:p>
          <a:p>
            <a:pPr marL="0" indent="0">
              <a:lnSpc>
                <a:spcPct val="90000"/>
              </a:lnSpc>
              <a:spcBef>
                <a:spcPts val="0"/>
              </a:spcBef>
              <a:buNone/>
            </a:pPr>
            <a:r>
              <a:rPr lang="en-US" sz="2200" dirty="0">
                <a:solidFill>
                  <a:schemeClr val="bg1"/>
                </a:solidFill>
              </a:rPr>
              <a:t>	</a:t>
            </a:r>
          </a:p>
          <a:p>
            <a:pPr marL="0" indent="0">
              <a:lnSpc>
                <a:spcPct val="90000"/>
              </a:lnSpc>
              <a:spcBef>
                <a:spcPts val="0"/>
              </a:spcBef>
              <a:buNone/>
            </a:pPr>
            <a:r>
              <a:rPr lang="en-US" sz="2200" dirty="0">
                <a:solidFill>
                  <a:schemeClr val="bg1"/>
                </a:solidFill>
              </a:rPr>
              <a:t>constricts</a:t>
            </a:r>
          </a:p>
          <a:p>
            <a:pPr marL="0" indent="0">
              <a:lnSpc>
                <a:spcPct val="90000"/>
              </a:lnSpc>
              <a:spcBef>
                <a:spcPts val="0"/>
              </a:spcBef>
              <a:buNone/>
            </a:pPr>
            <a:r>
              <a:rPr lang="en-US" sz="2200" dirty="0">
                <a:solidFill>
                  <a:schemeClr val="bg1"/>
                </a:solidFill>
              </a:rPr>
              <a:t>lower</a:t>
            </a:r>
          </a:p>
          <a:p>
            <a:pPr marL="0" indent="0">
              <a:lnSpc>
                <a:spcPct val="90000"/>
              </a:lnSpc>
              <a:spcBef>
                <a:spcPts val="0"/>
              </a:spcBef>
              <a:buNone/>
            </a:pPr>
            <a:r>
              <a:rPr lang="en-US" sz="2200" dirty="0">
                <a:solidFill>
                  <a:schemeClr val="bg1"/>
                </a:solidFill>
              </a:rPr>
              <a:t>airways	</a:t>
            </a:r>
          </a:p>
          <a:p>
            <a:pPr marL="0" indent="0">
              <a:lnSpc>
                <a:spcPct val="90000"/>
              </a:lnSpc>
              <a:buNone/>
            </a:pPr>
            <a:endParaRPr lang="en-US" sz="2200" dirty="0">
              <a:solidFill>
                <a:schemeClr val="bg1"/>
              </a:solidFill>
            </a:endParaRPr>
          </a:p>
        </p:txBody>
      </p:sp>
      <p:sp>
        <p:nvSpPr>
          <p:cNvPr id="5" name="Text Placeholder 4">
            <a:extLst>
              <a:ext uri="{FF2B5EF4-FFF2-40B4-BE49-F238E27FC236}">
                <a16:creationId xmlns:a16="http://schemas.microsoft.com/office/drawing/2014/main" id="{7787137B-ABD2-F862-E484-2A30B91B6B0A}"/>
              </a:ext>
            </a:extLst>
          </p:cNvPr>
          <p:cNvSpPr>
            <a:spLocks noGrp="1"/>
          </p:cNvSpPr>
          <p:nvPr>
            <p:ph type="body" sz="quarter" idx="3"/>
          </p:nvPr>
        </p:nvSpPr>
        <p:spPr>
          <a:xfrm>
            <a:off x="8630304" y="3926839"/>
            <a:ext cx="2286000" cy="428625"/>
          </a:xfrm>
        </p:spPr>
        <p:txBody>
          <a:bodyPr>
            <a:noAutofit/>
          </a:bodyPr>
          <a:lstStyle/>
          <a:p>
            <a:pPr algn="ctr"/>
            <a:r>
              <a:rPr lang="en-US" dirty="0">
                <a:solidFill>
                  <a:srgbClr val="142850"/>
                </a:solidFill>
              </a:rPr>
              <a:t>Epinephrine</a:t>
            </a:r>
          </a:p>
        </p:txBody>
      </p:sp>
      <p:sp>
        <p:nvSpPr>
          <p:cNvPr id="7" name="Slide Number Placeholder 6">
            <a:extLst>
              <a:ext uri="{FF2B5EF4-FFF2-40B4-BE49-F238E27FC236}">
                <a16:creationId xmlns:a16="http://schemas.microsoft.com/office/drawing/2014/main" id="{6FF396AD-AA56-CADD-1700-E74472ECE137}"/>
              </a:ext>
            </a:extLst>
          </p:cNvPr>
          <p:cNvSpPr>
            <a:spLocks noGrp="1"/>
          </p:cNvSpPr>
          <p:nvPr>
            <p:ph type="sldNum" sz="quarter" idx="10"/>
          </p:nvPr>
        </p:nvSpPr>
        <p:spPr/>
        <p:txBody>
          <a:bodyPr/>
          <a:lstStyle/>
          <a:p>
            <a:fld id="{58339581-759F-43B7-B47D-47F906F0E294}" type="slidenum">
              <a:rPr lang="en-US" smtClean="0"/>
              <a:pPr/>
              <a:t>50</a:t>
            </a:fld>
            <a:endParaRPr lang="en-US" dirty="0"/>
          </a:p>
        </p:txBody>
      </p:sp>
      <p:sp>
        <p:nvSpPr>
          <p:cNvPr id="17" name="Content Placeholder 3">
            <a:extLst>
              <a:ext uri="{FF2B5EF4-FFF2-40B4-BE49-F238E27FC236}">
                <a16:creationId xmlns:a16="http://schemas.microsoft.com/office/drawing/2014/main" id="{F849ECE7-F6C9-6CCC-DD35-B94ECD97DB44}"/>
              </a:ext>
            </a:extLst>
          </p:cNvPr>
          <p:cNvSpPr txBox="1">
            <a:spLocks/>
          </p:cNvSpPr>
          <p:nvPr/>
        </p:nvSpPr>
        <p:spPr>
          <a:xfrm>
            <a:off x="635001" y="1299430"/>
            <a:ext cx="10490199" cy="561763"/>
          </a:xfrm>
          <a:prstGeom prst="rect">
            <a:avLst/>
          </a:prstGeom>
          <a:solidFill>
            <a:schemeClr val="bg1"/>
          </a:solidFill>
        </p:spPr>
        <p:txBody>
          <a:bodyPr vert="horz" lIns="91440" tIns="45720" rIns="91440" bIns="45720" rtlCol="0">
            <a:normAutofit/>
          </a:bodyPr>
          <a:lstStyle>
            <a:lvl1pPr marL="228594" indent="-228594" algn="l" defTabSz="914377" rtl="0" eaLnBrk="1" latinLnBrk="0" hangingPunct="1">
              <a:lnSpc>
                <a:spcPct val="130000"/>
              </a:lnSpc>
              <a:spcBef>
                <a:spcPts val="10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1pPr>
            <a:lvl2pPr marL="571486" indent="-228594" algn="l" defTabSz="914377" rtl="0" eaLnBrk="1" latinLnBrk="0" hangingPunct="1">
              <a:lnSpc>
                <a:spcPct val="13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85783" indent="0" algn="l" defTabSz="914377" rtl="0" eaLnBrk="1" latinLnBrk="0" hangingPunct="1">
              <a:lnSpc>
                <a:spcPct val="130000"/>
              </a:lnSpc>
              <a:spcBef>
                <a:spcPts val="500"/>
              </a:spcBef>
              <a:buFont typeface="Tahoma" panose="020B060403050404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14377" indent="0" algn="l" defTabSz="914377" rtl="0" eaLnBrk="1" latinLnBrk="0" hangingPunct="1">
              <a:lnSpc>
                <a:spcPct val="130000"/>
              </a:lnSpc>
              <a:spcBef>
                <a:spcPts val="500"/>
              </a:spcBef>
              <a:buFont typeface="Tahoma" panose="020B060403050404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142971" indent="0" algn="l" defTabSz="914377" rtl="0" eaLnBrk="1" latinLnBrk="0" hangingPunct="1">
              <a:lnSpc>
                <a:spcPct val="130000"/>
              </a:lnSpc>
              <a:spcBef>
                <a:spcPts val="500"/>
              </a:spcBef>
              <a:buFont typeface="Tahoma" panose="020B060403050404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371566" indent="0" algn="l" defTabSz="914377" rtl="0" eaLnBrk="1" latinLnBrk="0" hangingPunct="1">
              <a:lnSpc>
                <a:spcPct val="90000"/>
              </a:lnSpc>
              <a:spcBef>
                <a:spcPts val="5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6pPr>
            <a:lvl7pPr marL="1600160" indent="0" algn="l" defTabSz="914377" rtl="0" eaLnBrk="1" latinLnBrk="0" hangingPunct="1">
              <a:lnSpc>
                <a:spcPct val="90000"/>
              </a:lnSpc>
              <a:spcBef>
                <a:spcPts val="5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7pPr>
            <a:lvl8pPr marL="1828754" indent="0" algn="l" defTabSz="914377" rtl="0" eaLnBrk="1" latinLnBrk="0" hangingPunct="1">
              <a:lnSpc>
                <a:spcPct val="90000"/>
              </a:lnSpc>
              <a:spcBef>
                <a:spcPts val="5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8pPr>
            <a:lvl9pPr marL="2057349" indent="0" algn="l" defTabSz="914377" rtl="0" eaLnBrk="1" latinLnBrk="0" hangingPunct="1">
              <a:lnSpc>
                <a:spcPct val="90000"/>
              </a:lnSpc>
              <a:spcBef>
                <a:spcPts val="5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9pPr>
          </a:lstStyle>
          <a:p>
            <a:pPr marL="0" indent="0" algn="ctr">
              <a:buFont typeface="Arial" panose="020B0604020202020204" pitchFamily="34" charset="0"/>
              <a:buNone/>
            </a:pPr>
            <a:r>
              <a:rPr lang="en-US" sz="2400" dirty="0"/>
              <a:t>Epinephrine treats the allergic reaction!</a:t>
            </a:r>
          </a:p>
        </p:txBody>
      </p:sp>
    </p:spTree>
    <p:extLst>
      <p:ext uri="{BB962C8B-B14F-4D97-AF65-F5344CB8AC3E}">
        <p14:creationId xmlns:p14="http://schemas.microsoft.com/office/powerpoint/2010/main" val="4109184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Epinephrine Auto-Injectors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noAutofit/>
          </a:bodyPr>
          <a:lstStyle/>
          <a:p>
            <a:pPr marL="342900"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Pre-measured dose in each</a:t>
            </a:r>
          </a:p>
          <a:p>
            <a:pPr marL="342900" indent="-342900" eaLnBrk="1" hangingPunct="1">
              <a:spcBef>
                <a:spcPts val="0"/>
              </a:spcBef>
              <a:buFont typeface="Arial" panose="020B0604020202020204" pitchFamily="34" charset="0"/>
              <a:buChar char="•"/>
            </a:pPr>
            <a:endParaRPr lang="en-US" sz="2400" dirty="0">
              <a:solidFill>
                <a:schemeClr val="tx1"/>
              </a:solidFill>
              <a:latin typeface="+mn-lt"/>
              <a:cs typeface="Calibri" panose="020F0502020204030204" pitchFamily="34" charset="0"/>
            </a:endParaRPr>
          </a:p>
          <a:p>
            <a:pPr marL="342900"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Trigger device</a:t>
            </a:r>
          </a:p>
          <a:p>
            <a:pPr marL="800089" lvl="1" indent="-342900" eaLnBrk="1" hangingPunct="1">
              <a:spcBef>
                <a:spcPts val="0"/>
              </a:spcBef>
              <a:buFont typeface="Courier New" panose="02070309020205020404" pitchFamily="49" charset="0"/>
              <a:buChar char="o"/>
            </a:pPr>
            <a:r>
              <a:rPr lang="en-US" sz="2400" dirty="0">
                <a:solidFill>
                  <a:schemeClr val="tx1"/>
                </a:solidFill>
                <a:latin typeface="+mn-lt"/>
                <a:cs typeface="Calibri" panose="020F0502020204030204" pitchFamily="34" charset="0"/>
              </a:rPr>
              <a:t>Injects epinephrine automatically</a:t>
            </a:r>
          </a:p>
          <a:p>
            <a:pPr marL="800089" lvl="1" indent="-342900" eaLnBrk="1" hangingPunct="1">
              <a:spcBef>
                <a:spcPts val="0"/>
              </a:spcBef>
              <a:buFont typeface="Courier New" panose="02070309020205020404" pitchFamily="49" charset="0"/>
              <a:buChar char="o"/>
            </a:pPr>
            <a:r>
              <a:rPr lang="en-US" sz="2400" dirty="0">
                <a:solidFill>
                  <a:schemeClr val="tx1"/>
                </a:solidFill>
                <a:latin typeface="+mn-lt"/>
                <a:cs typeface="Calibri" panose="020F0502020204030204" pitchFamily="34" charset="0"/>
              </a:rPr>
              <a:t>Automatically retracts needle </a:t>
            </a:r>
            <a:r>
              <a:rPr lang="en-US" sz="2400" b="0" i="0" u="none" strike="noStrike" dirty="0">
                <a:solidFill>
                  <a:srgbClr val="000000"/>
                </a:solidFill>
                <a:effectLst/>
                <a:latin typeface="+mn-lt"/>
              </a:rPr>
              <a:t>(</a:t>
            </a:r>
            <a:r>
              <a:rPr lang="en-US" sz="2400" b="0" i="1" u="none" strike="noStrike" dirty="0">
                <a:solidFill>
                  <a:srgbClr val="000000"/>
                </a:solidFill>
                <a:effectLst/>
                <a:latin typeface="+mn-lt"/>
              </a:rPr>
              <a:t>most brands</a:t>
            </a:r>
            <a:r>
              <a:rPr lang="en-US" sz="2400" b="0" i="0" u="none" strike="noStrike" dirty="0">
                <a:solidFill>
                  <a:srgbClr val="000000"/>
                </a:solidFill>
                <a:effectLst/>
                <a:latin typeface="+mn-lt"/>
              </a:rPr>
              <a:t>)</a:t>
            </a:r>
          </a:p>
          <a:p>
            <a:pPr marL="800089" lvl="1" indent="-342900" eaLnBrk="1" hangingPunct="1">
              <a:spcBef>
                <a:spcPts val="0"/>
              </a:spcBef>
              <a:buFont typeface="Courier New" panose="02070309020205020404" pitchFamily="49" charset="0"/>
              <a:buChar char="o"/>
            </a:pPr>
            <a:endParaRPr lang="en-US" sz="2400" dirty="0">
              <a:solidFill>
                <a:schemeClr val="tx1"/>
              </a:solidFill>
              <a:latin typeface="+mn-lt"/>
              <a:cs typeface="Calibri" panose="020F0502020204030204" pitchFamily="34" charset="0"/>
            </a:endParaRPr>
          </a:p>
          <a:p>
            <a:pPr marL="342900"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Multiple types</a:t>
            </a:r>
          </a:p>
          <a:p>
            <a:pPr marL="800089" lvl="1" indent="-342900" eaLnBrk="1" hangingPunct="1">
              <a:spcBef>
                <a:spcPts val="0"/>
              </a:spcBef>
              <a:buFont typeface="Courier New" panose="02070309020205020404" pitchFamily="49" charset="0"/>
              <a:buChar char="o"/>
            </a:pPr>
            <a:r>
              <a:rPr lang="en-US" sz="2400" dirty="0">
                <a:solidFill>
                  <a:schemeClr val="tx1"/>
                </a:solidFill>
                <a:latin typeface="+mn-lt"/>
                <a:cs typeface="Calibri" panose="020F0502020204030204" pitchFamily="34" charset="0"/>
              </a:rPr>
              <a:t>Read instructions</a:t>
            </a:r>
          </a:p>
          <a:p>
            <a:pPr marL="800089" lvl="1" indent="-342900" eaLnBrk="1" hangingPunct="1">
              <a:spcBef>
                <a:spcPts val="0"/>
              </a:spcBef>
              <a:buFont typeface="Courier New" panose="02070309020205020404" pitchFamily="49" charset="0"/>
              <a:buChar char="o"/>
            </a:pPr>
            <a:r>
              <a:rPr lang="en-US" sz="2400" dirty="0">
                <a:solidFill>
                  <a:schemeClr val="tx1"/>
                </a:solidFill>
                <a:latin typeface="+mn-lt"/>
                <a:cs typeface="Calibri" panose="020F0502020204030204" pitchFamily="34" charset="0"/>
              </a:rPr>
              <a:t>Be familiar with version(s) used in your setting</a:t>
            </a:r>
          </a:p>
          <a:p>
            <a:pPr lvl="1" eaLnBrk="1" hangingPunct="1">
              <a:spcBef>
                <a:spcPts val="0"/>
              </a:spcBef>
            </a:pPr>
            <a:endParaRPr lang="en-US" sz="2400" dirty="0">
              <a:solidFill>
                <a:schemeClr val="tx1"/>
              </a:solidFill>
              <a:latin typeface="+mn-lt"/>
              <a:cs typeface="Calibri" panose="020F0502020204030204" pitchFamily="34" charset="0"/>
            </a:endParaRPr>
          </a:p>
          <a:p>
            <a:pPr>
              <a:spcBef>
                <a:spcPts val="0"/>
              </a:spcBef>
            </a:pPr>
            <a:endParaRPr lang="en-US" sz="24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51</a:t>
            </a:fld>
            <a:endParaRPr lang="en-US" dirty="0"/>
          </a:p>
        </p:txBody>
      </p:sp>
      <p:pic>
        <p:nvPicPr>
          <p:cNvPr id="6" name="Content Placeholder 5">
            <a:extLst>
              <a:ext uri="{FF2B5EF4-FFF2-40B4-BE49-F238E27FC236}">
                <a16:creationId xmlns:a16="http://schemas.microsoft.com/office/drawing/2014/main" id="{F816EE4F-314D-3D01-8636-F40545E8163C}"/>
              </a:ext>
            </a:extLst>
          </p:cNvPr>
          <p:cNvPicPr>
            <a:picLocks noGrp="1" noChangeAspect="1"/>
          </p:cNvPicPr>
          <p:nvPr>
            <p:ph idx="1"/>
          </p:nvPr>
        </p:nvPicPr>
        <p:blipFill rotWithShape="1">
          <a:blip r:embed="rId3"/>
          <a:srcRect l="918" t="5091" b="3103"/>
          <a:stretch/>
        </p:blipFill>
        <p:spPr>
          <a:xfrm>
            <a:off x="9824791" y="1370013"/>
            <a:ext cx="1762617" cy="4614862"/>
          </a:xfrm>
          <a:prstGeom prst="rect">
            <a:avLst/>
          </a:prstGeom>
        </p:spPr>
      </p:pic>
    </p:spTree>
    <p:extLst>
      <p:ext uri="{BB962C8B-B14F-4D97-AF65-F5344CB8AC3E}">
        <p14:creationId xmlns:p14="http://schemas.microsoft.com/office/powerpoint/2010/main" val="2446534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Instructions for Specific Devices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normAutofit lnSpcReduction="10000"/>
          </a:bodyPr>
          <a:lstStyle/>
          <a:p>
            <a:pPr marL="0" indent="0" eaLnBrk="1" hangingPunct="1">
              <a:spcBef>
                <a:spcPts val="0"/>
              </a:spcBef>
              <a:buNone/>
              <a:defRPr/>
            </a:pPr>
            <a:r>
              <a:rPr lang="en-US" sz="2400" dirty="0">
                <a:solidFill>
                  <a:schemeClr val="tx1"/>
                </a:solidFill>
                <a:latin typeface="+mn-lt"/>
                <a:cs typeface="Calibri" panose="020F0502020204030204" pitchFamily="34" charset="0"/>
              </a:rPr>
              <a:t>If possible, review device instructions before a crisis occurs. Here are some examples.</a:t>
            </a:r>
          </a:p>
          <a:p>
            <a:pPr marL="0" indent="0" eaLnBrk="1" hangingPunct="1">
              <a:spcBef>
                <a:spcPts val="0"/>
              </a:spcBef>
              <a:buNone/>
              <a:defRPr/>
            </a:pPr>
            <a:endParaRPr lang="en-US" sz="2400" dirty="0">
              <a:solidFill>
                <a:schemeClr val="tx1"/>
              </a:solidFill>
              <a:latin typeface="+mn-lt"/>
              <a:cs typeface="Calibri" panose="020F0502020204030204" pitchFamily="34" charset="0"/>
            </a:endParaRPr>
          </a:p>
          <a:p>
            <a:pPr eaLnBrk="1" hangingPunct="1">
              <a:spcBef>
                <a:spcPts val="0"/>
              </a:spcBef>
              <a:defRPr/>
            </a:pPr>
            <a:r>
              <a:rPr lang="en-US" sz="2400" dirty="0" err="1">
                <a:solidFill>
                  <a:schemeClr val="tx1"/>
                </a:solidFill>
                <a:latin typeface="+mn-lt"/>
                <a:cs typeface="Calibri" panose="020F0502020204030204" pitchFamily="34" charset="0"/>
              </a:rPr>
              <a:t>Auvi</a:t>
            </a:r>
            <a:r>
              <a:rPr lang="en-US" sz="2400" dirty="0">
                <a:solidFill>
                  <a:schemeClr val="tx1"/>
                </a:solidFill>
                <a:latin typeface="+mn-lt"/>
                <a:cs typeface="Calibri" panose="020F0502020204030204" pitchFamily="34" charset="0"/>
              </a:rPr>
              <a:t>-Q® (</a:t>
            </a:r>
            <a:r>
              <a:rPr lang="en-US" sz="2400" dirty="0" err="1">
                <a:solidFill>
                  <a:schemeClr val="tx1"/>
                </a:solidFill>
                <a:latin typeface="+mn-lt"/>
                <a:cs typeface="Calibri" panose="020F0502020204030204" pitchFamily="34" charset="0"/>
              </a:rPr>
              <a:t>kaleo</a:t>
            </a:r>
            <a:r>
              <a:rPr lang="en-US" sz="2400" dirty="0">
                <a:solidFill>
                  <a:schemeClr val="tx1"/>
                </a:solidFill>
                <a:latin typeface="+mn-lt"/>
                <a:cs typeface="Calibri" panose="020F0502020204030204" pitchFamily="34" charset="0"/>
              </a:rPr>
              <a:t>)  </a:t>
            </a:r>
            <a:r>
              <a:rPr lang="en-US" sz="2400" dirty="0">
                <a:solidFill>
                  <a:srgbClr val="3264C8"/>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Manufacturer website</a:t>
            </a:r>
            <a:endParaRPr lang="en-US" sz="2400" dirty="0">
              <a:solidFill>
                <a:srgbClr val="3264C8"/>
              </a:solidFill>
              <a:latin typeface="+mn-lt"/>
              <a:cs typeface="Calibri" panose="020F0502020204030204" pitchFamily="34" charset="0"/>
            </a:endParaRPr>
          </a:p>
          <a:p>
            <a:pPr eaLnBrk="1" hangingPunct="1">
              <a:spcBef>
                <a:spcPts val="0"/>
              </a:spcBef>
              <a:defRPr/>
            </a:pPr>
            <a:endParaRPr lang="en-US" sz="2400" dirty="0">
              <a:solidFill>
                <a:schemeClr val="tx1"/>
              </a:solidFill>
              <a:latin typeface="+mn-lt"/>
              <a:cs typeface="Calibri" panose="020F0502020204030204" pitchFamily="34" charset="0"/>
            </a:endParaRPr>
          </a:p>
          <a:p>
            <a:pPr eaLnBrk="1" hangingPunct="1">
              <a:spcBef>
                <a:spcPts val="0"/>
              </a:spcBef>
              <a:defRPr/>
            </a:pPr>
            <a:r>
              <a:rPr lang="en-US" sz="2400" dirty="0">
                <a:solidFill>
                  <a:schemeClr val="tx1"/>
                </a:solidFill>
                <a:latin typeface="+mn-lt"/>
                <a:cs typeface="Calibri" panose="020F0502020204030204" pitchFamily="34" charset="0"/>
              </a:rPr>
              <a:t>EpiPen® (Mylan / </a:t>
            </a:r>
            <a:r>
              <a:rPr lang="en-US" sz="2400" dirty="0" err="1">
                <a:solidFill>
                  <a:schemeClr val="tx1"/>
                </a:solidFill>
                <a:latin typeface="+mn-lt"/>
                <a:cs typeface="Calibri" panose="020F0502020204030204" pitchFamily="34" charset="0"/>
              </a:rPr>
              <a:t>Viatris</a:t>
            </a:r>
            <a:r>
              <a:rPr lang="en-US" sz="2400" dirty="0">
                <a:solidFill>
                  <a:schemeClr val="tx1"/>
                </a:solidFill>
                <a:latin typeface="+mn-lt"/>
                <a:cs typeface="Calibri" panose="020F0502020204030204" pitchFamily="34" charset="0"/>
              </a:rPr>
              <a:t>) </a:t>
            </a:r>
            <a:r>
              <a:rPr lang="en-US" sz="2400" dirty="0">
                <a:solidFill>
                  <a:srgbClr val="3264C8"/>
                </a:solidFill>
                <a:latin typeface="+mn-lt"/>
                <a:cs typeface="Calibri" panose="020F0502020204030204" pitchFamily="34" charset="0"/>
                <a:hlinkClick r:id="rId4">
                  <a:extLst>
                    <a:ext uri="{A12FA001-AC4F-418D-AE19-62706E023703}">
                      <ahyp:hlinkClr xmlns:ahyp="http://schemas.microsoft.com/office/drawing/2018/hyperlinkcolor" val="tx"/>
                    </a:ext>
                  </a:extLst>
                </a:hlinkClick>
              </a:rPr>
              <a:t>Manufacturer website</a:t>
            </a:r>
            <a:endParaRPr lang="en-US" sz="2400" dirty="0">
              <a:solidFill>
                <a:srgbClr val="3264C8"/>
              </a:solidFill>
              <a:latin typeface="+mn-lt"/>
              <a:cs typeface="Calibri" panose="020F0502020204030204" pitchFamily="34" charset="0"/>
            </a:endParaRPr>
          </a:p>
          <a:p>
            <a:pPr eaLnBrk="1" hangingPunct="1">
              <a:spcBef>
                <a:spcPts val="0"/>
              </a:spcBef>
              <a:defRPr/>
            </a:pPr>
            <a:endParaRPr lang="en-US" sz="2400" dirty="0">
              <a:solidFill>
                <a:schemeClr val="accent6">
                  <a:lumMod val="50000"/>
                </a:schemeClr>
              </a:solidFill>
              <a:latin typeface="+mn-lt"/>
              <a:cs typeface="Calibri" panose="020F0502020204030204" pitchFamily="34" charset="0"/>
            </a:endParaRPr>
          </a:p>
          <a:p>
            <a:pPr eaLnBrk="1" hangingPunct="1">
              <a:spcBef>
                <a:spcPts val="0"/>
              </a:spcBef>
              <a:defRPr/>
            </a:pPr>
            <a:r>
              <a:rPr lang="en-US" sz="2400" dirty="0">
                <a:solidFill>
                  <a:schemeClr val="tx1"/>
                </a:solidFill>
                <a:latin typeface="+mn-lt"/>
                <a:cs typeface="Calibri" panose="020F0502020204030204" pitchFamily="34" charset="0"/>
              </a:rPr>
              <a:t>Generic for </a:t>
            </a:r>
            <a:r>
              <a:rPr lang="en-US" sz="2400" dirty="0" err="1">
                <a:solidFill>
                  <a:schemeClr val="tx1"/>
                </a:solidFill>
                <a:latin typeface="+mn-lt"/>
                <a:cs typeface="Calibri" panose="020F0502020204030204" pitchFamily="34" charset="0"/>
              </a:rPr>
              <a:t>Adrenaclick</a:t>
            </a:r>
            <a:r>
              <a:rPr lang="en-US" sz="2400" dirty="0">
                <a:solidFill>
                  <a:schemeClr val="tx1"/>
                </a:solidFill>
                <a:latin typeface="+mn-lt"/>
                <a:cs typeface="Calibri" panose="020F0502020204030204" pitchFamily="34" charset="0"/>
              </a:rPr>
              <a:t>® (</a:t>
            </a:r>
            <a:r>
              <a:rPr lang="en-US" sz="2400" dirty="0" err="1">
                <a:solidFill>
                  <a:schemeClr val="tx1"/>
                </a:solidFill>
                <a:latin typeface="+mn-lt"/>
                <a:cs typeface="Calibri" panose="020F0502020204030204" pitchFamily="34" charset="0"/>
              </a:rPr>
              <a:t>Amneal</a:t>
            </a:r>
            <a:r>
              <a:rPr lang="en-US" sz="2400" dirty="0">
                <a:solidFill>
                  <a:schemeClr val="tx1"/>
                </a:solidFill>
                <a:latin typeface="+mn-lt"/>
                <a:cs typeface="Calibri" panose="020F0502020204030204" pitchFamily="34" charset="0"/>
              </a:rPr>
              <a:t>) </a:t>
            </a:r>
            <a:r>
              <a:rPr lang="en-US" sz="2400" dirty="0">
                <a:solidFill>
                  <a:srgbClr val="3264C8"/>
                </a:solidFill>
                <a:latin typeface="+mn-lt"/>
                <a:cs typeface="Calibri" panose="020F0502020204030204" pitchFamily="34" charset="0"/>
                <a:hlinkClick r:id="rId5">
                  <a:extLst>
                    <a:ext uri="{A12FA001-AC4F-418D-AE19-62706E023703}">
                      <ahyp:hlinkClr xmlns:ahyp="http://schemas.microsoft.com/office/drawing/2018/hyperlinkcolor" val="tx"/>
                    </a:ext>
                  </a:extLst>
                </a:hlinkClick>
              </a:rPr>
              <a:t>Manufacturer website  </a:t>
            </a:r>
            <a:r>
              <a:rPr lang="en-US" sz="2400" dirty="0">
                <a:solidFill>
                  <a:srgbClr val="3264C8"/>
                </a:solidFill>
                <a:latin typeface="+mn-lt"/>
                <a:cs typeface="Calibri" panose="020F0502020204030204" pitchFamily="34" charset="0"/>
              </a:rPr>
              <a:t>  </a:t>
            </a:r>
          </a:p>
          <a:p>
            <a:pPr eaLnBrk="1" hangingPunct="1">
              <a:spcBef>
                <a:spcPts val="0"/>
              </a:spcBef>
              <a:defRPr/>
            </a:pPr>
            <a:endParaRPr lang="en-US" sz="2400" dirty="0">
              <a:solidFill>
                <a:schemeClr val="accent6">
                  <a:lumMod val="50000"/>
                </a:schemeClr>
              </a:solidFill>
              <a:latin typeface="+mn-lt"/>
              <a:cs typeface="Calibri" panose="020F0502020204030204" pitchFamily="34" charset="0"/>
            </a:endParaRPr>
          </a:p>
          <a:p>
            <a:pPr eaLnBrk="1" hangingPunct="1">
              <a:spcBef>
                <a:spcPts val="0"/>
              </a:spcBef>
              <a:defRPr/>
            </a:pPr>
            <a:r>
              <a:rPr lang="en-US" sz="2400" dirty="0">
                <a:solidFill>
                  <a:schemeClr val="tx1"/>
                </a:solidFill>
                <a:latin typeface="+mn-lt"/>
                <a:cs typeface="Calibri" panose="020F0502020204030204" pitchFamily="34" charset="0"/>
              </a:rPr>
              <a:t>Generic Autoinjector (Teva) </a:t>
            </a:r>
            <a:r>
              <a:rPr lang="en-US" sz="2400" dirty="0">
                <a:solidFill>
                  <a:srgbClr val="3264C8"/>
                </a:solidFill>
                <a:latin typeface="+mn-lt"/>
                <a:cs typeface="Calibri" panose="020F0502020204030204" pitchFamily="34" charset="0"/>
                <a:hlinkClick r:id="rId6">
                  <a:extLst>
                    <a:ext uri="{A12FA001-AC4F-418D-AE19-62706E023703}">
                      <ahyp:hlinkClr xmlns:ahyp="http://schemas.microsoft.com/office/drawing/2018/hyperlinkcolor" val="tx"/>
                    </a:ext>
                  </a:extLst>
                </a:hlinkClick>
              </a:rPr>
              <a:t>Manufacturer website </a:t>
            </a:r>
            <a:endParaRPr lang="en-US" sz="2400" dirty="0">
              <a:solidFill>
                <a:srgbClr val="3264C8"/>
              </a:solidFill>
              <a:latin typeface="+mn-lt"/>
              <a:cs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52</a:t>
            </a:fld>
            <a:endParaRPr lang="en-US" dirty="0"/>
          </a:p>
        </p:txBody>
      </p:sp>
      <p:pic>
        <p:nvPicPr>
          <p:cNvPr id="6" name="Content Placeholder 5">
            <a:extLst>
              <a:ext uri="{FF2B5EF4-FFF2-40B4-BE49-F238E27FC236}">
                <a16:creationId xmlns:a16="http://schemas.microsoft.com/office/drawing/2014/main" id="{DB850BF6-49D6-52CE-198D-37F2C2DF5AB8}"/>
              </a:ext>
            </a:extLst>
          </p:cNvPr>
          <p:cNvPicPr>
            <a:picLocks noGrp="1" noChangeAspect="1"/>
          </p:cNvPicPr>
          <p:nvPr>
            <p:ph idx="1"/>
          </p:nvPr>
        </p:nvPicPr>
        <p:blipFill rotWithShape="1">
          <a:blip r:embed="rId7"/>
          <a:srcRect l="918" t="5091" b="3103"/>
          <a:stretch/>
        </p:blipFill>
        <p:spPr>
          <a:xfrm>
            <a:off x="9824791" y="1370013"/>
            <a:ext cx="1762617" cy="4614862"/>
          </a:xfrm>
          <a:prstGeom prst="rect">
            <a:avLst/>
          </a:prstGeom>
        </p:spPr>
      </p:pic>
    </p:spTree>
    <p:extLst>
      <p:ext uri="{BB962C8B-B14F-4D97-AF65-F5344CB8AC3E}">
        <p14:creationId xmlns:p14="http://schemas.microsoft.com/office/powerpoint/2010/main" val="1343807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Epinephrine Auto-Injector Examples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04592" y="1369524"/>
            <a:ext cx="8686800" cy="574820"/>
          </a:xfrm>
        </p:spPr>
        <p:txBody>
          <a:bodyPr>
            <a:noAutofit/>
          </a:bodyPr>
          <a:lstStyle/>
          <a:p>
            <a:r>
              <a:rPr lang="en-US" sz="2200" b="1" dirty="0"/>
              <a:t>Do not delay </a:t>
            </a:r>
            <a:r>
              <a:rPr lang="en-US" sz="2200" dirty="0"/>
              <a:t>to verify weight or age. If unknown, estimate.</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53</a:t>
            </a:fld>
            <a:endParaRPr lang="en-US" dirty="0"/>
          </a:p>
        </p:txBody>
      </p:sp>
      <p:pic>
        <p:nvPicPr>
          <p:cNvPr id="6" name="Content Placeholder 5">
            <a:extLst>
              <a:ext uri="{FF2B5EF4-FFF2-40B4-BE49-F238E27FC236}">
                <a16:creationId xmlns:a16="http://schemas.microsoft.com/office/drawing/2014/main" id="{DB676E98-5861-5C22-5CD8-0CEE9563872D}"/>
              </a:ext>
            </a:extLst>
          </p:cNvPr>
          <p:cNvPicPr>
            <a:picLocks noGrp="1" noChangeAspect="1"/>
          </p:cNvPicPr>
          <p:nvPr>
            <p:ph idx="1"/>
          </p:nvPr>
        </p:nvPicPr>
        <p:blipFill rotWithShape="1">
          <a:blip r:embed="rId3"/>
          <a:srcRect l="918" t="5091" b="3103"/>
          <a:stretch/>
        </p:blipFill>
        <p:spPr>
          <a:xfrm>
            <a:off x="9824791" y="1370013"/>
            <a:ext cx="1762617" cy="4614862"/>
          </a:xfrm>
          <a:prstGeom prst="rect">
            <a:avLst/>
          </a:prstGeom>
        </p:spPr>
      </p:pic>
      <p:graphicFrame>
        <p:nvGraphicFramePr>
          <p:cNvPr id="7" name="Table 8">
            <a:extLst>
              <a:ext uri="{FF2B5EF4-FFF2-40B4-BE49-F238E27FC236}">
                <a16:creationId xmlns:a16="http://schemas.microsoft.com/office/drawing/2014/main" id="{65857674-3DB3-D8CA-7DE2-B2E7FE6A3BF5}"/>
              </a:ext>
            </a:extLst>
          </p:cNvPr>
          <p:cNvGraphicFramePr>
            <a:graphicFrameLocks noGrp="1"/>
          </p:cNvGraphicFramePr>
          <p:nvPr>
            <p:extLst>
              <p:ext uri="{D42A27DB-BD31-4B8C-83A1-F6EECF244321}">
                <p14:modId xmlns:p14="http://schemas.microsoft.com/office/powerpoint/2010/main" val="3420366837"/>
              </p:ext>
            </p:extLst>
          </p:nvPr>
        </p:nvGraphicFramePr>
        <p:xfrm>
          <a:off x="604592" y="1991576"/>
          <a:ext cx="8797826" cy="4303456"/>
        </p:xfrm>
        <a:graphic>
          <a:graphicData uri="http://schemas.openxmlformats.org/drawingml/2006/table">
            <a:tbl>
              <a:tblPr firstRow="1" bandRow="1">
                <a:tableStyleId>{9D7B26C5-4107-4FEC-AEDC-1716B250A1EF}</a:tableStyleId>
              </a:tblPr>
              <a:tblGrid>
                <a:gridCol w="3002039">
                  <a:extLst>
                    <a:ext uri="{9D8B030D-6E8A-4147-A177-3AD203B41FA5}">
                      <a16:colId xmlns:a16="http://schemas.microsoft.com/office/drawing/2014/main" val="975808615"/>
                    </a:ext>
                  </a:extLst>
                </a:gridCol>
                <a:gridCol w="1931929">
                  <a:extLst>
                    <a:ext uri="{9D8B030D-6E8A-4147-A177-3AD203B41FA5}">
                      <a16:colId xmlns:a16="http://schemas.microsoft.com/office/drawing/2014/main" val="2158777890"/>
                    </a:ext>
                  </a:extLst>
                </a:gridCol>
                <a:gridCol w="1931929">
                  <a:extLst>
                    <a:ext uri="{9D8B030D-6E8A-4147-A177-3AD203B41FA5}">
                      <a16:colId xmlns:a16="http://schemas.microsoft.com/office/drawing/2014/main" val="3109225526"/>
                    </a:ext>
                  </a:extLst>
                </a:gridCol>
                <a:gridCol w="1931929">
                  <a:extLst>
                    <a:ext uri="{9D8B030D-6E8A-4147-A177-3AD203B41FA5}">
                      <a16:colId xmlns:a16="http://schemas.microsoft.com/office/drawing/2014/main" val="71600919"/>
                    </a:ext>
                  </a:extLst>
                </a:gridCol>
              </a:tblGrid>
              <a:tr h="811307">
                <a:tc>
                  <a:txBody>
                    <a:bodyPr/>
                    <a:lstStyle/>
                    <a:p>
                      <a:pPr algn="ctr"/>
                      <a:r>
                        <a:rPr lang="en-US" sz="2000" b="1" dirty="0">
                          <a:solidFill>
                            <a:schemeClr val="tx1"/>
                          </a:solidFill>
                        </a:rPr>
                        <a:t>Auto-injector name </a:t>
                      </a:r>
                    </a:p>
                    <a:p>
                      <a:pPr algn="ctr"/>
                      <a:r>
                        <a:rPr lang="en-US" sz="2000" b="0" dirty="0">
                          <a:solidFill>
                            <a:schemeClr val="tx1"/>
                          </a:solidFill>
                        </a:rPr>
                        <a:t>(and color as of 2025)</a:t>
                      </a:r>
                      <a:endParaRPr lang="en-US" sz="2000" b="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Dose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Weight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Age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8092640"/>
                  </a:ext>
                </a:extLst>
              </a:tr>
              <a:tr h="1375695">
                <a:tc>
                  <a:txBody>
                    <a:bodyPr/>
                    <a:lstStyle/>
                    <a:p>
                      <a:pPr>
                        <a:lnSpc>
                          <a:spcPct val="100000"/>
                        </a:lnSpc>
                      </a:pPr>
                      <a:r>
                        <a:rPr lang="en-US" sz="2000" dirty="0"/>
                        <a:t>Auvi-Q®   (orange/red)</a:t>
                      </a:r>
                    </a:p>
                    <a:p>
                      <a:pPr>
                        <a:lnSpc>
                          <a:spcPct val="100000"/>
                        </a:lnSpc>
                      </a:pPr>
                      <a:r>
                        <a:rPr lang="en-US" sz="2000" dirty="0"/>
                        <a:t>EpiPen®  (yellow)</a:t>
                      </a:r>
                    </a:p>
                    <a:p>
                      <a:pPr>
                        <a:lnSpc>
                          <a:spcPct val="100000"/>
                        </a:lnSpc>
                      </a:pPr>
                      <a:r>
                        <a:rPr lang="en-US" sz="2000" dirty="0"/>
                        <a:t>Amneal    (yellow) </a:t>
                      </a:r>
                    </a:p>
                    <a:p>
                      <a:pPr>
                        <a:lnSpc>
                          <a:spcPct val="100000"/>
                        </a:lnSpc>
                      </a:pPr>
                      <a:r>
                        <a:rPr lang="en-US" sz="2000" dirty="0"/>
                        <a:t>Teva         (yellow)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r>
                        <a:rPr lang="en-US" sz="2000" dirty="0"/>
                        <a:t>0.3 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r>
                        <a:rPr lang="en-US" sz="2000" dirty="0"/>
                        <a:t>over 65 pounds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r>
                        <a:rPr lang="en-US" sz="2000" dirty="0"/>
                        <a:t>Adult</a:t>
                      </a:r>
                    </a:p>
                    <a:p>
                      <a:r>
                        <a:rPr lang="en-US" sz="2000" dirty="0"/>
                        <a:t>9-10 years or older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extLst>
                  <a:ext uri="{0D108BD9-81ED-4DB2-BD59-A6C34878D82A}">
                    <a16:rowId xmlns:a16="http://schemas.microsoft.com/office/drawing/2014/main" val="1733177361"/>
                  </a:ext>
                </a:extLst>
              </a:tr>
              <a:tr h="1375695">
                <a:tc>
                  <a:txBody>
                    <a:bodyPr/>
                    <a:lstStyle/>
                    <a:p>
                      <a:pPr>
                        <a:lnSpc>
                          <a:spcPct val="100000"/>
                        </a:lnSpc>
                      </a:pPr>
                      <a:r>
                        <a:rPr lang="en-US" sz="2000" dirty="0"/>
                        <a:t>Auvi-Q®     (blue)</a:t>
                      </a:r>
                    </a:p>
                    <a:p>
                      <a:pPr>
                        <a:lnSpc>
                          <a:spcPct val="100000"/>
                        </a:lnSpc>
                      </a:pPr>
                      <a:r>
                        <a:rPr lang="en-US" sz="2000" dirty="0"/>
                        <a:t>EpiPenJr® (green)</a:t>
                      </a:r>
                    </a:p>
                    <a:p>
                      <a:pPr>
                        <a:lnSpc>
                          <a:spcPct val="100000"/>
                        </a:lnSpc>
                      </a:pPr>
                      <a:r>
                        <a:rPr lang="en-US" sz="2000" dirty="0"/>
                        <a:t>Amneal      (orange) </a:t>
                      </a:r>
                    </a:p>
                    <a:p>
                      <a:pPr>
                        <a:lnSpc>
                          <a:spcPct val="100000"/>
                        </a:lnSpc>
                      </a:pPr>
                      <a:r>
                        <a:rPr lang="en-US" sz="2000" dirty="0"/>
                        <a:t>Teva           (green)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0.15 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35-65 pounds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Child</a:t>
                      </a:r>
                    </a:p>
                    <a:p>
                      <a:r>
                        <a:rPr lang="en-US" sz="2000" dirty="0"/>
                        <a:t>From 3 years to 9-10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409554"/>
                  </a:ext>
                </a:extLst>
              </a:tr>
              <a:tr h="740759">
                <a:tc>
                  <a:txBody>
                    <a:bodyPr/>
                    <a:lstStyle/>
                    <a:p>
                      <a:r>
                        <a:rPr lang="en-US" sz="2000" dirty="0"/>
                        <a:t>Auvi-Q     (pale purple)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r>
                        <a:rPr lang="en-US" sz="2000" dirty="0"/>
                        <a:t>0.1 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r>
                        <a:rPr lang="en-US" sz="2000" dirty="0"/>
                        <a:t>16.5-33 pounds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r>
                        <a:rPr lang="en-US" sz="2000" dirty="0"/>
                        <a:t>Infants and toddlers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extLst>
                  <a:ext uri="{0D108BD9-81ED-4DB2-BD59-A6C34878D82A}">
                    <a16:rowId xmlns:a16="http://schemas.microsoft.com/office/drawing/2014/main" val="2454655863"/>
                  </a:ext>
                </a:extLst>
              </a:tr>
            </a:tbl>
          </a:graphicData>
        </a:graphic>
      </p:graphicFrame>
    </p:spTree>
    <p:extLst>
      <p:ext uri="{BB962C8B-B14F-4D97-AF65-F5344CB8AC3E}">
        <p14:creationId xmlns:p14="http://schemas.microsoft.com/office/powerpoint/2010/main" val="1588220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077539" cy="825500"/>
          </a:xfrm>
        </p:spPr>
        <p:txBody>
          <a:bodyPr/>
          <a:lstStyle/>
          <a:p>
            <a:r>
              <a:rPr lang="en-US" dirty="0"/>
              <a:t>Auto-Injector General Procedures			1 of 3</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normAutofit/>
          </a:bodyPr>
          <a:lstStyle/>
          <a:p>
            <a:pPr marL="109538" indent="0" eaLnBrk="1" hangingPunct="1">
              <a:buNone/>
            </a:pPr>
            <a:r>
              <a:rPr lang="en-US" sz="2400" i="1" dirty="0">
                <a:solidFill>
                  <a:schemeClr val="tx1"/>
                </a:solidFill>
                <a:latin typeface="+mn-lt"/>
                <a:cs typeface="Calibri" panose="020F0502020204030204" pitchFamily="34" charset="0"/>
              </a:rPr>
              <a:t>The following expands on step 4 of the Treatment Protocol: “Administer the epinephrine.”</a:t>
            </a:r>
            <a:endParaRPr lang="en-US" sz="2400" dirty="0">
              <a:solidFill>
                <a:schemeClr val="tx1"/>
              </a:solidFill>
              <a:latin typeface="+mn-lt"/>
              <a:cs typeface="Calibri" panose="020F0502020204030204" pitchFamily="34" charset="0"/>
            </a:endParaRPr>
          </a:p>
          <a:p>
            <a:pPr marL="109538" indent="0" eaLnBrk="1" hangingPunct="1">
              <a:buNone/>
            </a:pPr>
            <a:r>
              <a:rPr lang="en-US" sz="2400" dirty="0">
                <a:solidFill>
                  <a:schemeClr val="tx1"/>
                </a:solidFill>
                <a:latin typeface="+mn-lt"/>
                <a:cs typeface="Calibri" panose="020F0502020204030204" pitchFamily="34" charset="0"/>
              </a:rPr>
              <a:t>4.a) Remove the auto-injector from its protective case</a:t>
            </a:r>
          </a:p>
          <a:p>
            <a:pPr marL="623888" indent="-514350" eaLnBrk="1" hangingPunct="1">
              <a:buFontTx/>
              <a:buAutoNum type="arabicPeriod"/>
            </a:pPr>
            <a:endParaRPr lang="en-US" sz="2400" dirty="0">
              <a:solidFill>
                <a:schemeClr val="tx1"/>
              </a:solidFill>
              <a:latin typeface="+mn-lt"/>
              <a:cs typeface="Calibri" panose="020F0502020204030204" pitchFamily="34" charset="0"/>
            </a:endParaRPr>
          </a:p>
          <a:p>
            <a:pPr marL="109538" indent="0" eaLnBrk="1" hangingPunct="1">
              <a:buNone/>
            </a:pPr>
            <a:r>
              <a:rPr lang="en-US" sz="2400" dirty="0">
                <a:solidFill>
                  <a:schemeClr val="tx1"/>
                </a:solidFill>
                <a:latin typeface="+mn-lt"/>
                <a:cs typeface="Calibri" panose="020F0502020204030204" pitchFamily="34" charset="0"/>
              </a:rPr>
              <a:t>4.b) Remove the safety caps of the injector</a:t>
            </a:r>
          </a:p>
          <a:p>
            <a:pPr marL="109538" indent="0" eaLnBrk="1" hangingPunct="1">
              <a:buNone/>
            </a:pPr>
            <a:endParaRPr lang="en-US" sz="2400" dirty="0">
              <a:solidFill>
                <a:schemeClr val="tx1"/>
              </a:solidFill>
              <a:latin typeface="+mn-lt"/>
              <a:cs typeface="Calibri" panose="020F0502020204030204" pitchFamily="34" charset="0"/>
            </a:endParaRPr>
          </a:p>
          <a:p>
            <a:pPr marL="109538" indent="0" eaLnBrk="1" hangingPunct="1">
              <a:buNone/>
            </a:pPr>
            <a:r>
              <a:rPr lang="en-US" sz="2400" dirty="0">
                <a:solidFill>
                  <a:schemeClr val="tx1"/>
                </a:solidFill>
                <a:latin typeface="+mn-lt"/>
                <a:cs typeface="Calibri" panose="020F0502020204030204" pitchFamily="34" charset="0"/>
              </a:rPr>
              <a:t>4.c) Hold the injector firmly and keep fingers away from the tips of the device</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54</a:t>
            </a:fld>
            <a:endParaRPr lang="en-US" dirty="0"/>
          </a:p>
        </p:txBody>
      </p:sp>
      <p:pic>
        <p:nvPicPr>
          <p:cNvPr id="6" name="Content Placeholder 5">
            <a:extLst>
              <a:ext uri="{FF2B5EF4-FFF2-40B4-BE49-F238E27FC236}">
                <a16:creationId xmlns:a16="http://schemas.microsoft.com/office/drawing/2014/main" id="{895C52AD-550F-3EFD-5F11-BFC53D85F3A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26" r="-565"/>
          <a:stretch/>
        </p:blipFill>
        <p:spPr>
          <a:xfrm>
            <a:off x="9719354" y="1370013"/>
            <a:ext cx="1993186" cy="4614862"/>
          </a:xfrm>
          <a:prstGeom prst="rect">
            <a:avLst/>
          </a:prstGeom>
        </p:spPr>
      </p:pic>
    </p:spTree>
    <p:extLst>
      <p:ext uri="{BB962C8B-B14F-4D97-AF65-F5344CB8AC3E}">
        <p14:creationId xmlns:p14="http://schemas.microsoft.com/office/powerpoint/2010/main" val="372259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075736" cy="825500"/>
          </a:xfrm>
        </p:spPr>
        <p:txBody>
          <a:bodyPr/>
          <a:lstStyle/>
          <a:p>
            <a:r>
              <a:rPr lang="en-US" dirty="0"/>
              <a:t>Auto-Injector General Procedures			2 of 3</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979194"/>
          </a:xfrm>
        </p:spPr>
        <p:txBody>
          <a:bodyPr>
            <a:normAutofit/>
          </a:bodyPr>
          <a:lstStyle/>
          <a:p>
            <a:pPr marL="109538" indent="0" eaLnBrk="1" hangingPunct="1">
              <a:spcBef>
                <a:spcPts val="0"/>
              </a:spcBef>
              <a:buNone/>
            </a:pPr>
            <a:r>
              <a:rPr lang="en-US" sz="2400" dirty="0">
                <a:solidFill>
                  <a:schemeClr val="tx1"/>
                </a:solidFill>
                <a:latin typeface="+mn-lt"/>
                <a:cs typeface="Calibri" panose="020F0502020204030204" pitchFamily="34" charset="0"/>
              </a:rPr>
              <a:t>4.d) Position the device at a 90-degree angle against the thigh</a:t>
            </a:r>
          </a:p>
          <a:p>
            <a:pPr marL="879475" lvl="1" indent="-51435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Push hard enough to cause a click for some devices</a:t>
            </a:r>
          </a:p>
          <a:p>
            <a:pPr marL="879475" lvl="1" indent="-51435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Push down on the trigger for other devices</a:t>
            </a:r>
          </a:p>
          <a:p>
            <a:pPr marL="623888" indent="-514350" eaLnBrk="1" hangingPunct="1">
              <a:spcBef>
                <a:spcPts val="0"/>
              </a:spcBef>
              <a:buFontTx/>
              <a:buAutoNum type="arabicPeriod" startAt="4"/>
            </a:pPr>
            <a:endParaRPr lang="en-US" sz="2400" dirty="0">
              <a:solidFill>
                <a:schemeClr val="tx1"/>
              </a:solidFill>
              <a:latin typeface="+mn-lt"/>
              <a:cs typeface="Calibri" panose="020F0502020204030204" pitchFamily="34" charset="0"/>
            </a:endParaRPr>
          </a:p>
          <a:p>
            <a:pPr marL="109538" indent="0" eaLnBrk="1" hangingPunct="1">
              <a:spcBef>
                <a:spcPts val="0"/>
              </a:spcBef>
              <a:buNone/>
            </a:pPr>
            <a:r>
              <a:rPr lang="en-US" sz="2400" dirty="0">
                <a:solidFill>
                  <a:schemeClr val="tx1"/>
                </a:solidFill>
                <a:latin typeface="+mn-lt"/>
                <a:cs typeface="Calibri" panose="020F0502020204030204" pitchFamily="34" charset="0"/>
              </a:rPr>
              <a:t>4.e) Hold the device firmly against the thigh for 3 to 10 seconds during administration</a:t>
            </a:r>
          </a:p>
          <a:p>
            <a:pPr marL="879475" lvl="1" indent="-51435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Consult product directions</a:t>
            </a:r>
          </a:p>
          <a:p>
            <a:pPr marL="879475" lvl="1" indent="-514350" eaLnBrk="1" hangingPunct="1">
              <a:spcBef>
                <a:spcPts val="0"/>
              </a:spcBef>
            </a:pPr>
            <a:endParaRPr lang="en-US" sz="2400" dirty="0">
              <a:latin typeface="+mn-lt"/>
              <a:cs typeface="Calibri" panose="020F0502020204030204" pitchFamily="34" charset="0"/>
            </a:endParaRPr>
          </a:p>
          <a:p>
            <a:pPr marL="422286" indent="-514350">
              <a:spcBef>
                <a:spcPts val="0"/>
              </a:spcBef>
            </a:pPr>
            <a:r>
              <a:rPr lang="en-US" sz="2400" dirty="0">
                <a:latin typeface="+mn-lt"/>
                <a:cs typeface="Calibri" panose="020F0502020204030204" pitchFamily="34" charset="0"/>
              </a:rPr>
              <a:t>Epinephrine may be administered through clothing via all standard auto-injector devices. </a:t>
            </a:r>
          </a:p>
          <a:p>
            <a:pPr marL="879475" lvl="1" indent="-514350" eaLnBrk="1" hangingPunct="1">
              <a:spcBef>
                <a:spcPts val="0"/>
              </a:spcBef>
            </a:pPr>
            <a:endParaRPr lang="en-US" sz="2000"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55</a:t>
            </a:fld>
            <a:endParaRPr lang="en-US" dirty="0"/>
          </a:p>
        </p:txBody>
      </p:sp>
      <p:pic>
        <p:nvPicPr>
          <p:cNvPr id="8" name="Picture 2">
            <a:extLst>
              <a:ext uri="{FF2B5EF4-FFF2-40B4-BE49-F238E27FC236}">
                <a16:creationId xmlns:a16="http://schemas.microsoft.com/office/drawing/2014/main" id="{A6A03E13-CD14-164D-25AD-649BD59841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14" t="5905" r="9836" b="-884"/>
          <a:stretch/>
        </p:blipFill>
        <p:spPr bwMode="auto">
          <a:xfrm rot="5400000">
            <a:off x="9601768" y="2400300"/>
            <a:ext cx="2248786"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821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a:xfrm>
            <a:off x="635001" y="400540"/>
            <a:ext cx="11227515" cy="825500"/>
          </a:xfrm>
        </p:spPr>
        <p:txBody>
          <a:bodyPr/>
          <a:lstStyle/>
          <a:p>
            <a:r>
              <a:rPr lang="en-US" dirty="0"/>
              <a:t>Auto-Injector General Procedures			3 of 3</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274984"/>
            <a:ext cx="8848044" cy="4814809"/>
          </a:xfrm>
        </p:spPr>
        <p:txBody>
          <a:bodyPr>
            <a:noAutofit/>
          </a:bodyPr>
          <a:lstStyle/>
          <a:p>
            <a:pPr marL="109538" indent="0" eaLnBrk="1" hangingPunct="1">
              <a:buNone/>
            </a:pPr>
            <a:r>
              <a:rPr lang="en-US" sz="2400" dirty="0">
                <a:solidFill>
                  <a:schemeClr val="tx1"/>
                </a:solidFill>
                <a:latin typeface="+mn-lt"/>
                <a:cs typeface="Calibri" panose="020F0502020204030204" pitchFamily="34" charset="0"/>
              </a:rPr>
              <a:t>4.f) Remove the device and place it back into its protective case (when applicable)</a:t>
            </a:r>
          </a:p>
          <a:p>
            <a:pPr marL="623888" indent="-514350" eaLnBrk="1" hangingPunct="1">
              <a:buFontTx/>
              <a:buAutoNum type="arabicPeriod" startAt="6"/>
            </a:pPr>
            <a:endParaRPr lang="en-US" sz="2400" dirty="0">
              <a:solidFill>
                <a:schemeClr val="tx1"/>
              </a:solidFill>
              <a:latin typeface="+mn-lt"/>
              <a:cs typeface="Calibri" panose="020F0502020204030204" pitchFamily="34" charset="0"/>
            </a:endParaRPr>
          </a:p>
          <a:p>
            <a:pPr marL="109538" indent="0" eaLnBrk="1" hangingPunct="1">
              <a:buNone/>
            </a:pPr>
            <a:r>
              <a:rPr lang="en-US" sz="2400" dirty="0">
                <a:solidFill>
                  <a:schemeClr val="tx1"/>
                </a:solidFill>
                <a:latin typeface="+mn-lt"/>
                <a:cs typeface="Calibri" panose="020F0502020204030204" pitchFamily="34" charset="0"/>
              </a:rPr>
              <a:t>4.g) Massage the skin at the injection site for 10 seconds</a:t>
            </a:r>
          </a:p>
          <a:p>
            <a:pPr marL="452438" indent="-342900" eaLnBrk="1" hangingPunct="1">
              <a:buFont typeface="Arial" panose="020B0604020202020204" pitchFamily="34" charset="0"/>
              <a:buChar char="•"/>
            </a:pPr>
            <a:r>
              <a:rPr lang="en-US" sz="2400" dirty="0">
                <a:solidFill>
                  <a:schemeClr val="tx1"/>
                </a:solidFill>
                <a:latin typeface="+mn-lt"/>
                <a:cs typeface="Calibri" panose="020F0502020204030204" pitchFamily="34" charset="0"/>
              </a:rPr>
              <a:t>Note the time the dose was given</a:t>
            </a:r>
          </a:p>
          <a:p>
            <a:pPr marL="452438" indent="-342900" eaLnBrk="1" hangingPunct="1">
              <a:buFont typeface="Arial" panose="020B0604020202020204" pitchFamily="34" charset="0"/>
              <a:buChar char="•"/>
            </a:pPr>
            <a:r>
              <a:rPr lang="en-US" sz="2400" dirty="0">
                <a:solidFill>
                  <a:schemeClr val="tx1"/>
                </a:solidFill>
                <a:latin typeface="+mn-lt"/>
                <a:cs typeface="Calibri" panose="020F0502020204030204" pitchFamily="34" charset="0"/>
              </a:rPr>
              <a:t>If enough help is available, set a 5-minute timer</a:t>
            </a:r>
          </a:p>
          <a:p>
            <a:pPr marL="623888" indent="-514350" eaLnBrk="1" hangingPunct="1">
              <a:buFontTx/>
              <a:buAutoNum type="arabicPeriod" startAt="6"/>
            </a:pPr>
            <a:endParaRPr lang="en-US" sz="2400" dirty="0">
              <a:solidFill>
                <a:schemeClr val="tx1"/>
              </a:solidFill>
              <a:latin typeface="+mn-lt"/>
              <a:cs typeface="Calibri" panose="020F0502020204030204" pitchFamily="34" charset="0"/>
            </a:endParaRPr>
          </a:p>
          <a:p>
            <a:pPr marL="566738" indent="-457200" eaLnBrk="1" hangingPunct="1"/>
            <a:r>
              <a:rPr lang="en-US" sz="2400" dirty="0">
                <a:solidFill>
                  <a:schemeClr val="tx1"/>
                </a:solidFill>
                <a:latin typeface="+mn-lt"/>
                <a:cs typeface="Calibri" panose="020F0502020204030204" pitchFamily="34" charset="0"/>
              </a:rPr>
              <a:t>Continue to step 5 of the Anaphylaxis Treatment Protocol </a:t>
            </a:r>
          </a:p>
          <a:p>
            <a:pPr marL="966788" lvl="1" indent="-457200" eaLnBrk="1" hangingPunct="1">
              <a:buFont typeface="Arial" panose="020B0604020202020204" pitchFamily="34" charset="0"/>
              <a:buChar char="•"/>
            </a:pPr>
            <a:r>
              <a:rPr lang="en-US" sz="2400" dirty="0">
                <a:solidFill>
                  <a:schemeClr val="tx1"/>
                </a:solidFill>
                <a:latin typeface="+mn-lt"/>
                <a:cs typeface="Calibri" panose="020F0502020204030204" pitchFamily="34" charset="0"/>
              </a:rPr>
              <a:t>Call 911; </a:t>
            </a:r>
            <a:r>
              <a:rPr lang="en-US" sz="2400" dirty="0">
                <a:latin typeface="+mn-lt"/>
                <a:cs typeface="Calibri" panose="020F0502020204030204" pitchFamily="34" charset="0"/>
              </a:rPr>
              <a:t>P</a:t>
            </a:r>
            <a:r>
              <a:rPr lang="en-US" sz="2400" dirty="0">
                <a:solidFill>
                  <a:schemeClr val="tx1"/>
                </a:solidFill>
                <a:latin typeface="+mn-lt"/>
                <a:cs typeface="Calibri" panose="020F0502020204030204" pitchFamily="34" charset="0"/>
              </a:rPr>
              <a:t>rotect airway; Monitor for changes; etc.</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56</a:t>
            </a:fld>
            <a:endParaRPr lang="en-US" dirty="0"/>
          </a:p>
        </p:txBody>
      </p:sp>
      <p:pic>
        <p:nvPicPr>
          <p:cNvPr id="6" name="Content Placeholder 5">
            <a:extLst>
              <a:ext uri="{FF2B5EF4-FFF2-40B4-BE49-F238E27FC236}">
                <a16:creationId xmlns:a16="http://schemas.microsoft.com/office/drawing/2014/main" id="{895C52AD-550F-3EFD-5F11-BFC53D85F3A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960" b="50588"/>
          <a:stretch/>
        </p:blipFill>
        <p:spPr>
          <a:xfrm>
            <a:off x="9757450" y="2253842"/>
            <a:ext cx="1937424" cy="2350315"/>
          </a:xfrm>
          <a:prstGeom prst="rect">
            <a:avLst/>
          </a:prstGeom>
        </p:spPr>
      </p:pic>
    </p:spTree>
    <p:extLst>
      <p:ext uri="{BB962C8B-B14F-4D97-AF65-F5344CB8AC3E}">
        <p14:creationId xmlns:p14="http://schemas.microsoft.com/office/powerpoint/2010/main" val="1988536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B0DD-5DDC-6F79-B69C-7DB0451CA1E9}"/>
              </a:ext>
            </a:extLst>
          </p:cNvPr>
          <p:cNvSpPr>
            <a:spLocks noGrp="1"/>
          </p:cNvSpPr>
          <p:nvPr>
            <p:ph type="title"/>
          </p:nvPr>
        </p:nvSpPr>
        <p:spPr/>
        <p:txBody>
          <a:bodyPr/>
          <a:lstStyle/>
          <a:p>
            <a:r>
              <a:rPr lang="en-US" dirty="0"/>
              <a:t>Key Points of Administration</a:t>
            </a:r>
          </a:p>
        </p:txBody>
      </p:sp>
      <p:sp>
        <p:nvSpPr>
          <p:cNvPr id="3" name="Content Placeholder 2">
            <a:extLst>
              <a:ext uri="{FF2B5EF4-FFF2-40B4-BE49-F238E27FC236}">
                <a16:creationId xmlns:a16="http://schemas.microsoft.com/office/drawing/2014/main" id="{B5059F1F-96C7-04E8-9711-A77177B9EF30}"/>
              </a:ext>
            </a:extLst>
          </p:cNvPr>
          <p:cNvSpPr>
            <a:spLocks noGrp="1"/>
          </p:cNvSpPr>
          <p:nvPr>
            <p:ph idx="1"/>
          </p:nvPr>
        </p:nvSpPr>
        <p:spPr/>
        <p:txBody>
          <a:bodyPr>
            <a:normAutofit/>
          </a:bodyPr>
          <a:lstStyle/>
          <a:p>
            <a:pPr marL="0" indent="0">
              <a:buNone/>
            </a:pPr>
            <a:r>
              <a:rPr lang="en-US" sz="2800" dirty="0"/>
              <a:t>Instruction</a:t>
            </a:r>
          </a:p>
        </p:txBody>
      </p:sp>
      <p:sp>
        <p:nvSpPr>
          <p:cNvPr id="4" name="Content Placeholder 3">
            <a:extLst>
              <a:ext uri="{FF2B5EF4-FFF2-40B4-BE49-F238E27FC236}">
                <a16:creationId xmlns:a16="http://schemas.microsoft.com/office/drawing/2014/main" id="{3F5CE34F-90DC-D09C-5DA5-622C3F94631C}"/>
              </a:ext>
            </a:extLst>
          </p:cNvPr>
          <p:cNvSpPr>
            <a:spLocks noGrp="1"/>
          </p:cNvSpPr>
          <p:nvPr>
            <p:ph idx="13"/>
          </p:nvPr>
        </p:nvSpPr>
        <p:spPr/>
        <p:txBody>
          <a:bodyPr/>
          <a:lstStyle/>
          <a:p>
            <a:pPr marL="0" indent="0">
              <a:buNone/>
            </a:pPr>
            <a:r>
              <a:rPr lang="en-US" dirty="0"/>
              <a:t> Step 3.</a:t>
            </a:r>
          </a:p>
          <a:p>
            <a:pPr marL="0" indent="0">
              <a:buNone/>
            </a:pPr>
            <a:r>
              <a:rPr lang="en-US" dirty="0"/>
              <a:t>Select the correct dose based on approximate weight</a:t>
            </a:r>
          </a:p>
          <a:p>
            <a:pPr marL="0" indent="0">
              <a:buNone/>
            </a:pPr>
            <a:endParaRPr lang="en-US" dirty="0"/>
          </a:p>
        </p:txBody>
      </p:sp>
      <p:sp>
        <p:nvSpPr>
          <p:cNvPr id="5" name="Content Placeholder 4">
            <a:extLst>
              <a:ext uri="{FF2B5EF4-FFF2-40B4-BE49-F238E27FC236}">
                <a16:creationId xmlns:a16="http://schemas.microsoft.com/office/drawing/2014/main" id="{86655386-3A6B-218D-855B-D2A6956601F5}"/>
              </a:ext>
            </a:extLst>
          </p:cNvPr>
          <p:cNvSpPr>
            <a:spLocks noGrp="1"/>
          </p:cNvSpPr>
          <p:nvPr>
            <p:ph idx="14"/>
          </p:nvPr>
        </p:nvSpPr>
        <p:spPr/>
        <p:txBody>
          <a:bodyPr/>
          <a:lstStyle/>
          <a:p>
            <a:pPr marL="0" indent="0">
              <a:buNone/>
            </a:pPr>
            <a:r>
              <a:rPr lang="en-US" dirty="0"/>
              <a:t>Step 4.b</a:t>
            </a:r>
          </a:p>
          <a:p>
            <a:pPr marL="0" indent="0">
              <a:buNone/>
            </a:pPr>
            <a:r>
              <a:rPr lang="en-US" dirty="0"/>
              <a:t>Remove all safety caps prior to injecting.</a:t>
            </a:r>
          </a:p>
          <a:p>
            <a:pPr marL="0" indent="0">
              <a:buNone/>
            </a:pPr>
            <a:endParaRPr lang="en-US" dirty="0"/>
          </a:p>
        </p:txBody>
      </p:sp>
      <p:sp>
        <p:nvSpPr>
          <p:cNvPr id="6" name="Content Placeholder 5">
            <a:extLst>
              <a:ext uri="{FF2B5EF4-FFF2-40B4-BE49-F238E27FC236}">
                <a16:creationId xmlns:a16="http://schemas.microsoft.com/office/drawing/2014/main" id="{C688C980-6B0E-4728-56B5-DE5B3705A71E}"/>
              </a:ext>
            </a:extLst>
          </p:cNvPr>
          <p:cNvSpPr>
            <a:spLocks noGrp="1"/>
          </p:cNvSpPr>
          <p:nvPr>
            <p:ph idx="15"/>
          </p:nvPr>
        </p:nvSpPr>
        <p:spPr/>
        <p:txBody>
          <a:bodyPr/>
          <a:lstStyle/>
          <a:p>
            <a:pPr marL="0" indent="0">
              <a:buNone/>
            </a:pPr>
            <a:r>
              <a:rPr lang="en-US" dirty="0"/>
              <a:t>Step 4.d</a:t>
            </a:r>
          </a:p>
          <a:p>
            <a:pPr marL="0" indent="0">
              <a:buNone/>
            </a:pPr>
            <a:r>
              <a:rPr lang="en-US" dirty="0"/>
              <a:t>Place the device against the outside of the thigh</a:t>
            </a:r>
          </a:p>
          <a:p>
            <a:pPr marL="0" indent="0">
              <a:buNone/>
            </a:pPr>
            <a:endParaRPr lang="en-US" dirty="0"/>
          </a:p>
        </p:txBody>
      </p:sp>
      <p:sp>
        <p:nvSpPr>
          <p:cNvPr id="7" name="Content Placeholder 6">
            <a:extLst>
              <a:ext uri="{FF2B5EF4-FFF2-40B4-BE49-F238E27FC236}">
                <a16:creationId xmlns:a16="http://schemas.microsoft.com/office/drawing/2014/main" id="{B35783F5-E920-512E-D989-7A28C385BC0C}"/>
              </a:ext>
            </a:extLst>
          </p:cNvPr>
          <p:cNvSpPr>
            <a:spLocks noGrp="1"/>
          </p:cNvSpPr>
          <p:nvPr>
            <p:ph idx="16"/>
          </p:nvPr>
        </p:nvSpPr>
        <p:spPr/>
        <p:txBody>
          <a:bodyPr>
            <a:normAutofit/>
          </a:bodyPr>
          <a:lstStyle/>
          <a:p>
            <a:pPr marL="0" indent="0">
              <a:buNone/>
            </a:pPr>
            <a:r>
              <a:rPr lang="en-US" sz="2800" dirty="0"/>
              <a:t>Rationale</a:t>
            </a:r>
          </a:p>
        </p:txBody>
      </p:sp>
      <p:sp>
        <p:nvSpPr>
          <p:cNvPr id="11" name="Slide Number Placeholder 10">
            <a:extLst>
              <a:ext uri="{FF2B5EF4-FFF2-40B4-BE49-F238E27FC236}">
                <a16:creationId xmlns:a16="http://schemas.microsoft.com/office/drawing/2014/main" id="{0D5AA48A-48B7-356B-6714-E2696E0CE7EF}"/>
              </a:ext>
            </a:extLst>
          </p:cNvPr>
          <p:cNvSpPr>
            <a:spLocks noGrp="1"/>
          </p:cNvSpPr>
          <p:nvPr>
            <p:ph type="sldNum" sz="quarter" idx="20"/>
          </p:nvPr>
        </p:nvSpPr>
        <p:spPr/>
        <p:txBody>
          <a:bodyPr/>
          <a:lstStyle/>
          <a:p>
            <a:fld id="{58339581-759F-43B7-B47D-47F906F0E294}" type="slidenum">
              <a:rPr lang="en-US" smtClean="0"/>
              <a:pPr/>
              <a:t>57</a:t>
            </a:fld>
            <a:endParaRPr lang="en-US" dirty="0"/>
          </a:p>
        </p:txBody>
      </p:sp>
      <p:pic>
        <p:nvPicPr>
          <p:cNvPr id="12" name="Content Placeholder 11" descr="Help with solid fill">
            <a:extLst>
              <a:ext uri="{FF2B5EF4-FFF2-40B4-BE49-F238E27FC236}">
                <a16:creationId xmlns:a16="http://schemas.microsoft.com/office/drawing/2014/main" id="{B231802A-1155-8A8C-4353-FAABE4645DA9}"/>
              </a:ext>
            </a:extLst>
          </p:cNvPr>
          <p:cNvPicPr>
            <a:picLocks noGrp="1" noChangeAspect="1"/>
          </p:cNvPicPr>
          <p:nvPr>
            <p:ph idx="17"/>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55294" y="4321969"/>
            <a:ext cx="914400" cy="914400"/>
          </a:xfrm>
          <a:prstGeom prst="rect">
            <a:avLst/>
          </a:prstGeom>
        </p:spPr>
      </p:pic>
      <p:pic>
        <p:nvPicPr>
          <p:cNvPr id="13" name="Content Placeholder 12" descr="Help with solid fill">
            <a:extLst>
              <a:ext uri="{FF2B5EF4-FFF2-40B4-BE49-F238E27FC236}">
                <a16:creationId xmlns:a16="http://schemas.microsoft.com/office/drawing/2014/main" id="{DEF1FE89-DFB4-6497-5CDC-9E6B737D9F11}"/>
              </a:ext>
            </a:extLst>
          </p:cNvPr>
          <p:cNvPicPr>
            <a:picLocks noGrp="1" noChangeAspect="1"/>
          </p:cNvPicPr>
          <p:nvPr>
            <p:ph idx="18"/>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17544" y="4321969"/>
            <a:ext cx="914400" cy="914400"/>
          </a:xfrm>
          <a:prstGeom prst="rect">
            <a:avLst/>
          </a:prstGeom>
        </p:spPr>
      </p:pic>
      <p:pic>
        <p:nvPicPr>
          <p:cNvPr id="14" name="Content Placeholder 13" descr="Help with solid fill">
            <a:extLst>
              <a:ext uri="{FF2B5EF4-FFF2-40B4-BE49-F238E27FC236}">
                <a16:creationId xmlns:a16="http://schemas.microsoft.com/office/drawing/2014/main" id="{A5FADCB3-6362-37AF-35C0-E5F37F289330}"/>
              </a:ext>
            </a:extLst>
          </p:cNvPr>
          <p:cNvPicPr>
            <a:picLocks noGrp="1" noChangeAspect="1"/>
          </p:cNvPicPr>
          <p:nvPr>
            <p:ph idx="19"/>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78206" y="4321969"/>
            <a:ext cx="914400" cy="914400"/>
          </a:xfrm>
          <a:prstGeom prst="rect">
            <a:avLst/>
          </a:prstGeom>
        </p:spPr>
      </p:pic>
    </p:spTree>
    <p:extLst>
      <p:ext uri="{BB962C8B-B14F-4D97-AF65-F5344CB8AC3E}">
        <p14:creationId xmlns:p14="http://schemas.microsoft.com/office/powerpoint/2010/main" val="1745447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B0DD-5DDC-6F79-B69C-7DB0451CA1E9}"/>
              </a:ext>
            </a:extLst>
          </p:cNvPr>
          <p:cNvSpPr>
            <a:spLocks noGrp="1"/>
          </p:cNvSpPr>
          <p:nvPr>
            <p:ph type="title"/>
          </p:nvPr>
        </p:nvSpPr>
        <p:spPr/>
        <p:txBody>
          <a:bodyPr/>
          <a:lstStyle/>
          <a:p>
            <a:r>
              <a:rPr lang="en-US" dirty="0"/>
              <a:t>Key Points of Administration</a:t>
            </a:r>
          </a:p>
        </p:txBody>
      </p:sp>
      <p:sp>
        <p:nvSpPr>
          <p:cNvPr id="3" name="Content Placeholder 2">
            <a:extLst>
              <a:ext uri="{FF2B5EF4-FFF2-40B4-BE49-F238E27FC236}">
                <a16:creationId xmlns:a16="http://schemas.microsoft.com/office/drawing/2014/main" id="{B5059F1F-96C7-04E8-9711-A77177B9EF30}"/>
              </a:ext>
            </a:extLst>
          </p:cNvPr>
          <p:cNvSpPr>
            <a:spLocks noGrp="1"/>
          </p:cNvSpPr>
          <p:nvPr>
            <p:ph idx="1"/>
          </p:nvPr>
        </p:nvSpPr>
        <p:spPr/>
        <p:txBody>
          <a:bodyPr>
            <a:normAutofit/>
          </a:bodyPr>
          <a:lstStyle/>
          <a:p>
            <a:pPr marL="0" indent="0">
              <a:buNone/>
            </a:pPr>
            <a:r>
              <a:rPr lang="en-US" sz="2800" dirty="0"/>
              <a:t>Instruction</a:t>
            </a:r>
          </a:p>
        </p:txBody>
      </p:sp>
      <p:sp>
        <p:nvSpPr>
          <p:cNvPr id="4" name="Content Placeholder 3">
            <a:extLst>
              <a:ext uri="{FF2B5EF4-FFF2-40B4-BE49-F238E27FC236}">
                <a16:creationId xmlns:a16="http://schemas.microsoft.com/office/drawing/2014/main" id="{3F5CE34F-90DC-D09C-5DA5-622C3F94631C}"/>
              </a:ext>
            </a:extLst>
          </p:cNvPr>
          <p:cNvSpPr>
            <a:spLocks noGrp="1"/>
          </p:cNvSpPr>
          <p:nvPr>
            <p:ph idx="13"/>
          </p:nvPr>
        </p:nvSpPr>
        <p:spPr/>
        <p:txBody>
          <a:bodyPr/>
          <a:lstStyle/>
          <a:p>
            <a:pPr marL="0" indent="0">
              <a:buNone/>
            </a:pPr>
            <a:r>
              <a:rPr lang="en-US" dirty="0"/>
              <a:t> Step 3.</a:t>
            </a:r>
          </a:p>
          <a:p>
            <a:pPr marL="0" indent="0">
              <a:buNone/>
            </a:pPr>
            <a:r>
              <a:rPr lang="en-US" dirty="0"/>
              <a:t>Select the correct dose based on approximate weight</a:t>
            </a:r>
          </a:p>
          <a:p>
            <a:pPr marL="0" indent="0">
              <a:buNone/>
            </a:pPr>
            <a:endParaRPr lang="en-US" dirty="0"/>
          </a:p>
        </p:txBody>
      </p:sp>
      <p:sp>
        <p:nvSpPr>
          <p:cNvPr id="5" name="Content Placeholder 4">
            <a:extLst>
              <a:ext uri="{FF2B5EF4-FFF2-40B4-BE49-F238E27FC236}">
                <a16:creationId xmlns:a16="http://schemas.microsoft.com/office/drawing/2014/main" id="{86655386-3A6B-218D-855B-D2A6956601F5}"/>
              </a:ext>
            </a:extLst>
          </p:cNvPr>
          <p:cNvSpPr>
            <a:spLocks noGrp="1"/>
          </p:cNvSpPr>
          <p:nvPr>
            <p:ph idx="14"/>
          </p:nvPr>
        </p:nvSpPr>
        <p:spPr/>
        <p:txBody>
          <a:bodyPr/>
          <a:lstStyle/>
          <a:p>
            <a:pPr marL="0" indent="0">
              <a:buNone/>
            </a:pPr>
            <a:r>
              <a:rPr lang="en-US" dirty="0"/>
              <a:t>Step 4.b</a:t>
            </a:r>
          </a:p>
          <a:p>
            <a:pPr marL="0" indent="0">
              <a:buNone/>
            </a:pPr>
            <a:r>
              <a:rPr lang="en-US" dirty="0"/>
              <a:t>Remove all safety caps prior to injecting.</a:t>
            </a:r>
          </a:p>
          <a:p>
            <a:pPr marL="0" indent="0">
              <a:buNone/>
            </a:pPr>
            <a:endParaRPr lang="en-US" dirty="0"/>
          </a:p>
        </p:txBody>
      </p:sp>
      <p:sp>
        <p:nvSpPr>
          <p:cNvPr id="6" name="Content Placeholder 5">
            <a:extLst>
              <a:ext uri="{FF2B5EF4-FFF2-40B4-BE49-F238E27FC236}">
                <a16:creationId xmlns:a16="http://schemas.microsoft.com/office/drawing/2014/main" id="{C688C980-6B0E-4728-56B5-DE5B3705A71E}"/>
              </a:ext>
            </a:extLst>
          </p:cNvPr>
          <p:cNvSpPr>
            <a:spLocks noGrp="1"/>
          </p:cNvSpPr>
          <p:nvPr>
            <p:ph idx="15"/>
          </p:nvPr>
        </p:nvSpPr>
        <p:spPr/>
        <p:txBody>
          <a:bodyPr/>
          <a:lstStyle/>
          <a:p>
            <a:pPr marL="0" indent="0">
              <a:buNone/>
            </a:pPr>
            <a:r>
              <a:rPr lang="en-US" dirty="0"/>
              <a:t>Step 4.d</a:t>
            </a:r>
          </a:p>
          <a:p>
            <a:pPr marL="0" indent="0">
              <a:buNone/>
            </a:pPr>
            <a:r>
              <a:rPr lang="en-US" dirty="0"/>
              <a:t>Place the device against the outside of the thigh</a:t>
            </a:r>
          </a:p>
          <a:p>
            <a:pPr marL="0" indent="0">
              <a:buNone/>
            </a:pPr>
            <a:endParaRPr lang="en-US" dirty="0"/>
          </a:p>
        </p:txBody>
      </p:sp>
      <p:sp>
        <p:nvSpPr>
          <p:cNvPr id="7" name="Content Placeholder 6">
            <a:extLst>
              <a:ext uri="{FF2B5EF4-FFF2-40B4-BE49-F238E27FC236}">
                <a16:creationId xmlns:a16="http://schemas.microsoft.com/office/drawing/2014/main" id="{B35783F5-E920-512E-D989-7A28C385BC0C}"/>
              </a:ext>
            </a:extLst>
          </p:cNvPr>
          <p:cNvSpPr>
            <a:spLocks noGrp="1"/>
          </p:cNvSpPr>
          <p:nvPr>
            <p:ph idx="16"/>
          </p:nvPr>
        </p:nvSpPr>
        <p:spPr/>
        <p:txBody>
          <a:bodyPr>
            <a:normAutofit/>
          </a:bodyPr>
          <a:lstStyle/>
          <a:p>
            <a:pPr marL="0" indent="0">
              <a:buNone/>
            </a:pPr>
            <a:r>
              <a:rPr lang="en-US" sz="2800" dirty="0"/>
              <a:t>Rationale</a:t>
            </a:r>
          </a:p>
        </p:txBody>
      </p:sp>
      <p:sp>
        <p:nvSpPr>
          <p:cNvPr id="11" name="Slide Number Placeholder 10">
            <a:extLst>
              <a:ext uri="{FF2B5EF4-FFF2-40B4-BE49-F238E27FC236}">
                <a16:creationId xmlns:a16="http://schemas.microsoft.com/office/drawing/2014/main" id="{0D5AA48A-48B7-356B-6714-E2696E0CE7EF}"/>
              </a:ext>
            </a:extLst>
          </p:cNvPr>
          <p:cNvSpPr>
            <a:spLocks noGrp="1"/>
          </p:cNvSpPr>
          <p:nvPr>
            <p:ph type="sldNum" sz="quarter" idx="20"/>
          </p:nvPr>
        </p:nvSpPr>
        <p:spPr/>
        <p:txBody>
          <a:bodyPr/>
          <a:lstStyle/>
          <a:p>
            <a:fld id="{58339581-759F-43B7-B47D-47F906F0E294}" type="slidenum">
              <a:rPr lang="en-US" smtClean="0"/>
              <a:pPr/>
              <a:t>58</a:t>
            </a:fld>
            <a:endParaRPr lang="en-US" dirty="0"/>
          </a:p>
        </p:txBody>
      </p:sp>
      <p:sp>
        <p:nvSpPr>
          <p:cNvPr id="9" name="Content Placeholder 8">
            <a:extLst>
              <a:ext uri="{FF2B5EF4-FFF2-40B4-BE49-F238E27FC236}">
                <a16:creationId xmlns:a16="http://schemas.microsoft.com/office/drawing/2014/main" id="{08679BF7-1811-FE84-6F3D-A4634481799E}"/>
              </a:ext>
            </a:extLst>
          </p:cNvPr>
          <p:cNvSpPr>
            <a:spLocks noGrp="1"/>
          </p:cNvSpPr>
          <p:nvPr>
            <p:ph idx="17"/>
          </p:nvPr>
        </p:nvSpPr>
        <p:spPr>
          <a:solidFill>
            <a:srgbClr val="D6E7CB"/>
          </a:solidFill>
        </p:spPr>
        <p:txBody>
          <a:bodyPr/>
          <a:lstStyle/>
          <a:p>
            <a:r>
              <a:rPr lang="en-US" dirty="0"/>
              <a:t>It is more likely to work correctly if it’s the right dose</a:t>
            </a:r>
          </a:p>
        </p:txBody>
      </p:sp>
      <p:sp>
        <p:nvSpPr>
          <p:cNvPr id="15" name="Content Placeholder 14">
            <a:extLst>
              <a:ext uri="{FF2B5EF4-FFF2-40B4-BE49-F238E27FC236}">
                <a16:creationId xmlns:a16="http://schemas.microsoft.com/office/drawing/2014/main" id="{5358B471-BEF4-7930-D73E-9E1695740DEB}"/>
              </a:ext>
            </a:extLst>
          </p:cNvPr>
          <p:cNvSpPr>
            <a:spLocks noGrp="1"/>
          </p:cNvSpPr>
          <p:nvPr>
            <p:ph idx="18"/>
          </p:nvPr>
        </p:nvSpPr>
        <p:spPr>
          <a:solidFill>
            <a:srgbClr val="D6E7CB"/>
          </a:solidFill>
        </p:spPr>
        <p:txBody>
          <a:bodyPr/>
          <a:lstStyle/>
          <a:p>
            <a:r>
              <a:rPr lang="en-US" dirty="0"/>
              <a:t>It won’t work with the cap on!</a:t>
            </a:r>
          </a:p>
        </p:txBody>
      </p:sp>
      <p:sp>
        <p:nvSpPr>
          <p:cNvPr id="17" name="Content Placeholder 16">
            <a:extLst>
              <a:ext uri="{FF2B5EF4-FFF2-40B4-BE49-F238E27FC236}">
                <a16:creationId xmlns:a16="http://schemas.microsoft.com/office/drawing/2014/main" id="{80A1C413-CA85-68A8-8CAE-EA0B77ABAD03}"/>
              </a:ext>
            </a:extLst>
          </p:cNvPr>
          <p:cNvSpPr>
            <a:spLocks noGrp="1"/>
          </p:cNvSpPr>
          <p:nvPr>
            <p:ph idx="19"/>
          </p:nvPr>
        </p:nvSpPr>
        <p:spPr>
          <a:solidFill>
            <a:srgbClr val="D6E7CB"/>
          </a:solidFill>
        </p:spPr>
        <p:txBody>
          <a:bodyPr/>
          <a:lstStyle/>
          <a:p>
            <a:r>
              <a:rPr lang="en-US" dirty="0"/>
              <a:t>Large muscle, lower risk of hitting something you shouldn’t</a:t>
            </a:r>
          </a:p>
        </p:txBody>
      </p:sp>
    </p:spTree>
    <p:extLst>
      <p:ext uri="{BB962C8B-B14F-4D97-AF65-F5344CB8AC3E}">
        <p14:creationId xmlns:p14="http://schemas.microsoft.com/office/powerpoint/2010/main" val="2666275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B0DD-5DDC-6F79-B69C-7DB0451CA1E9}"/>
              </a:ext>
            </a:extLst>
          </p:cNvPr>
          <p:cNvSpPr>
            <a:spLocks noGrp="1"/>
          </p:cNvSpPr>
          <p:nvPr>
            <p:ph type="title"/>
          </p:nvPr>
        </p:nvSpPr>
        <p:spPr/>
        <p:txBody>
          <a:bodyPr/>
          <a:lstStyle/>
          <a:p>
            <a:r>
              <a:rPr lang="en-US" dirty="0"/>
              <a:t>Key Points of Administration</a:t>
            </a:r>
          </a:p>
        </p:txBody>
      </p:sp>
      <p:sp>
        <p:nvSpPr>
          <p:cNvPr id="3" name="Content Placeholder 2">
            <a:extLst>
              <a:ext uri="{FF2B5EF4-FFF2-40B4-BE49-F238E27FC236}">
                <a16:creationId xmlns:a16="http://schemas.microsoft.com/office/drawing/2014/main" id="{B5059F1F-96C7-04E8-9711-A77177B9EF30}"/>
              </a:ext>
            </a:extLst>
          </p:cNvPr>
          <p:cNvSpPr>
            <a:spLocks noGrp="1"/>
          </p:cNvSpPr>
          <p:nvPr>
            <p:ph idx="1"/>
          </p:nvPr>
        </p:nvSpPr>
        <p:spPr/>
        <p:txBody>
          <a:bodyPr>
            <a:normAutofit/>
          </a:bodyPr>
          <a:lstStyle/>
          <a:p>
            <a:pPr marL="0" indent="0">
              <a:buNone/>
            </a:pPr>
            <a:r>
              <a:rPr lang="en-US" sz="2800" dirty="0"/>
              <a:t>Instruction</a:t>
            </a:r>
          </a:p>
        </p:txBody>
      </p:sp>
      <p:sp>
        <p:nvSpPr>
          <p:cNvPr id="4" name="Content Placeholder 3">
            <a:extLst>
              <a:ext uri="{FF2B5EF4-FFF2-40B4-BE49-F238E27FC236}">
                <a16:creationId xmlns:a16="http://schemas.microsoft.com/office/drawing/2014/main" id="{3F5CE34F-90DC-D09C-5DA5-622C3F94631C}"/>
              </a:ext>
            </a:extLst>
          </p:cNvPr>
          <p:cNvSpPr>
            <a:spLocks noGrp="1"/>
          </p:cNvSpPr>
          <p:nvPr>
            <p:ph idx="13"/>
          </p:nvPr>
        </p:nvSpPr>
        <p:spPr>
          <a:xfrm>
            <a:off x="3396343" y="1371606"/>
            <a:ext cx="2633472" cy="2727783"/>
          </a:xfrm>
        </p:spPr>
        <p:txBody>
          <a:bodyPr>
            <a:normAutofit fontScale="92500" lnSpcReduction="20000"/>
          </a:bodyPr>
          <a:lstStyle/>
          <a:p>
            <a:pPr marL="0" indent="0">
              <a:lnSpc>
                <a:spcPct val="110000"/>
              </a:lnSpc>
              <a:buNone/>
            </a:pPr>
            <a:r>
              <a:rPr lang="en-US" dirty="0"/>
              <a:t>Step 4.e</a:t>
            </a:r>
          </a:p>
          <a:p>
            <a:pPr marL="0" indent="0">
              <a:lnSpc>
                <a:spcPct val="110000"/>
              </a:lnSpc>
              <a:buNone/>
            </a:pPr>
            <a:r>
              <a:rPr lang="en-US" dirty="0"/>
              <a:t>Keep firm contact between the auto-injector and the thigh during administration. </a:t>
            </a:r>
          </a:p>
          <a:p>
            <a:pPr marL="0" indent="0">
              <a:lnSpc>
                <a:spcPct val="110000"/>
              </a:lnSpc>
              <a:buNone/>
            </a:pPr>
            <a:r>
              <a:rPr lang="en-US" dirty="0"/>
              <a:t>Remove the device after 3-10 seconds depending on device instructions.</a:t>
            </a:r>
          </a:p>
          <a:p>
            <a:pPr marL="0" indent="0">
              <a:buNone/>
            </a:pPr>
            <a:endParaRPr lang="en-US" dirty="0"/>
          </a:p>
        </p:txBody>
      </p:sp>
      <p:sp>
        <p:nvSpPr>
          <p:cNvPr id="5" name="Content Placeholder 4">
            <a:extLst>
              <a:ext uri="{FF2B5EF4-FFF2-40B4-BE49-F238E27FC236}">
                <a16:creationId xmlns:a16="http://schemas.microsoft.com/office/drawing/2014/main" id="{86655386-3A6B-218D-855B-D2A6956601F5}"/>
              </a:ext>
            </a:extLst>
          </p:cNvPr>
          <p:cNvSpPr>
            <a:spLocks noGrp="1"/>
          </p:cNvSpPr>
          <p:nvPr>
            <p:ph idx="14"/>
          </p:nvPr>
        </p:nvSpPr>
        <p:spPr/>
        <p:txBody>
          <a:bodyPr>
            <a:normAutofit/>
          </a:bodyPr>
          <a:lstStyle/>
          <a:p>
            <a:pPr marL="0" indent="0">
              <a:lnSpc>
                <a:spcPct val="100000"/>
              </a:lnSpc>
              <a:buNone/>
            </a:pPr>
            <a:r>
              <a:rPr lang="en-US" sz="1900" dirty="0"/>
              <a:t>Step 4.f</a:t>
            </a:r>
          </a:p>
          <a:p>
            <a:pPr marL="0" indent="0">
              <a:lnSpc>
                <a:spcPct val="100000"/>
              </a:lnSpc>
              <a:buNone/>
            </a:pPr>
            <a:r>
              <a:rPr lang="en-US" sz="1900" dirty="0"/>
              <a:t>Place the used auto-injector back into its case, if applicable.</a:t>
            </a:r>
          </a:p>
        </p:txBody>
      </p:sp>
      <p:sp>
        <p:nvSpPr>
          <p:cNvPr id="6" name="Content Placeholder 5">
            <a:extLst>
              <a:ext uri="{FF2B5EF4-FFF2-40B4-BE49-F238E27FC236}">
                <a16:creationId xmlns:a16="http://schemas.microsoft.com/office/drawing/2014/main" id="{C688C980-6B0E-4728-56B5-DE5B3705A71E}"/>
              </a:ext>
            </a:extLst>
          </p:cNvPr>
          <p:cNvSpPr>
            <a:spLocks noGrp="1"/>
          </p:cNvSpPr>
          <p:nvPr>
            <p:ph idx="15"/>
          </p:nvPr>
        </p:nvSpPr>
        <p:spPr/>
        <p:txBody>
          <a:bodyPr>
            <a:normAutofit/>
          </a:bodyPr>
          <a:lstStyle/>
          <a:p>
            <a:pPr marL="0" indent="0">
              <a:lnSpc>
                <a:spcPct val="100000"/>
              </a:lnSpc>
              <a:buNone/>
            </a:pPr>
            <a:r>
              <a:rPr lang="en-US" sz="1900" dirty="0"/>
              <a:t>Step 4.g</a:t>
            </a:r>
          </a:p>
          <a:p>
            <a:pPr marL="0" indent="0">
              <a:lnSpc>
                <a:spcPct val="100000"/>
              </a:lnSpc>
              <a:buNone/>
            </a:pPr>
            <a:r>
              <a:rPr lang="en-US" sz="1900" dirty="0"/>
              <a:t>Massage the injection site</a:t>
            </a:r>
          </a:p>
        </p:txBody>
      </p:sp>
      <p:sp>
        <p:nvSpPr>
          <p:cNvPr id="7" name="Content Placeholder 6">
            <a:extLst>
              <a:ext uri="{FF2B5EF4-FFF2-40B4-BE49-F238E27FC236}">
                <a16:creationId xmlns:a16="http://schemas.microsoft.com/office/drawing/2014/main" id="{B35783F5-E920-512E-D989-7A28C385BC0C}"/>
              </a:ext>
            </a:extLst>
          </p:cNvPr>
          <p:cNvSpPr>
            <a:spLocks noGrp="1"/>
          </p:cNvSpPr>
          <p:nvPr>
            <p:ph idx="16"/>
          </p:nvPr>
        </p:nvSpPr>
        <p:spPr/>
        <p:txBody>
          <a:bodyPr>
            <a:normAutofit/>
          </a:bodyPr>
          <a:lstStyle/>
          <a:p>
            <a:pPr marL="0" indent="0">
              <a:buNone/>
            </a:pPr>
            <a:r>
              <a:rPr lang="en-US" sz="2800" dirty="0"/>
              <a:t>Rationale</a:t>
            </a:r>
          </a:p>
        </p:txBody>
      </p:sp>
      <p:sp>
        <p:nvSpPr>
          <p:cNvPr id="11" name="Slide Number Placeholder 10">
            <a:extLst>
              <a:ext uri="{FF2B5EF4-FFF2-40B4-BE49-F238E27FC236}">
                <a16:creationId xmlns:a16="http://schemas.microsoft.com/office/drawing/2014/main" id="{0D5AA48A-48B7-356B-6714-E2696E0CE7EF}"/>
              </a:ext>
            </a:extLst>
          </p:cNvPr>
          <p:cNvSpPr>
            <a:spLocks noGrp="1"/>
          </p:cNvSpPr>
          <p:nvPr>
            <p:ph type="sldNum" sz="quarter" idx="20"/>
          </p:nvPr>
        </p:nvSpPr>
        <p:spPr/>
        <p:txBody>
          <a:bodyPr/>
          <a:lstStyle/>
          <a:p>
            <a:fld id="{58339581-759F-43B7-B47D-47F906F0E294}" type="slidenum">
              <a:rPr lang="en-US" smtClean="0"/>
              <a:pPr/>
              <a:t>59</a:t>
            </a:fld>
            <a:endParaRPr lang="en-US" dirty="0"/>
          </a:p>
        </p:txBody>
      </p:sp>
      <p:pic>
        <p:nvPicPr>
          <p:cNvPr id="12" name="Content Placeholder 11" descr="Help with solid fill">
            <a:extLst>
              <a:ext uri="{FF2B5EF4-FFF2-40B4-BE49-F238E27FC236}">
                <a16:creationId xmlns:a16="http://schemas.microsoft.com/office/drawing/2014/main" id="{B231802A-1155-8A8C-4353-FAABE4645DA9}"/>
              </a:ext>
            </a:extLst>
          </p:cNvPr>
          <p:cNvPicPr>
            <a:picLocks noGrp="1" noChangeAspect="1"/>
          </p:cNvPicPr>
          <p:nvPr>
            <p:ph idx="17"/>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55294" y="4321969"/>
            <a:ext cx="914400" cy="914400"/>
          </a:xfrm>
          <a:prstGeom prst="rect">
            <a:avLst/>
          </a:prstGeom>
        </p:spPr>
      </p:pic>
      <p:pic>
        <p:nvPicPr>
          <p:cNvPr id="13" name="Content Placeholder 12" descr="Help with solid fill">
            <a:extLst>
              <a:ext uri="{FF2B5EF4-FFF2-40B4-BE49-F238E27FC236}">
                <a16:creationId xmlns:a16="http://schemas.microsoft.com/office/drawing/2014/main" id="{DEF1FE89-DFB4-6497-5CDC-9E6B737D9F11}"/>
              </a:ext>
            </a:extLst>
          </p:cNvPr>
          <p:cNvPicPr>
            <a:picLocks noGrp="1" noChangeAspect="1"/>
          </p:cNvPicPr>
          <p:nvPr>
            <p:ph idx="18"/>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17544" y="4321969"/>
            <a:ext cx="914400" cy="914400"/>
          </a:xfrm>
          <a:prstGeom prst="rect">
            <a:avLst/>
          </a:prstGeom>
        </p:spPr>
      </p:pic>
      <p:pic>
        <p:nvPicPr>
          <p:cNvPr id="14" name="Content Placeholder 13" descr="Help with solid fill">
            <a:extLst>
              <a:ext uri="{FF2B5EF4-FFF2-40B4-BE49-F238E27FC236}">
                <a16:creationId xmlns:a16="http://schemas.microsoft.com/office/drawing/2014/main" id="{A5FADCB3-6362-37AF-35C0-E5F37F289330}"/>
              </a:ext>
            </a:extLst>
          </p:cNvPr>
          <p:cNvPicPr>
            <a:picLocks noGrp="1" noChangeAspect="1"/>
          </p:cNvPicPr>
          <p:nvPr>
            <p:ph idx="19"/>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78206" y="4321969"/>
            <a:ext cx="914400" cy="914400"/>
          </a:xfrm>
          <a:prstGeom prst="rect">
            <a:avLst/>
          </a:prstGeom>
        </p:spPr>
      </p:pic>
    </p:spTree>
    <p:extLst>
      <p:ext uri="{BB962C8B-B14F-4D97-AF65-F5344CB8AC3E}">
        <p14:creationId xmlns:p14="http://schemas.microsoft.com/office/powerpoint/2010/main" val="166239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State Laws: Completing Training </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noAutofit/>
          </a:bodyPr>
          <a:lstStyle/>
          <a:p>
            <a:pPr marL="0" indent="0" eaLnBrk="1" hangingPunct="1">
              <a:spcBef>
                <a:spcPts val="0"/>
              </a:spcBef>
              <a:buNone/>
            </a:pPr>
            <a:r>
              <a:rPr lang="en-US" sz="2400" dirty="0">
                <a:solidFill>
                  <a:schemeClr val="tx1"/>
                </a:solidFill>
                <a:latin typeface="+mj-lt"/>
                <a:cs typeface="Calibri" panose="020F0502020204030204" pitchFamily="34" charset="0"/>
              </a:rPr>
              <a:t>Eligibility for training</a:t>
            </a:r>
          </a:p>
          <a:p>
            <a:pPr marL="342900" indent="-342900" eaLnBrk="1" hangingPunct="1">
              <a:spcBef>
                <a:spcPts val="0"/>
              </a:spcBef>
              <a:buFont typeface="Arial" panose="020B0604020202020204" pitchFamily="34" charset="0"/>
              <a:buChar char="•"/>
            </a:pPr>
            <a:r>
              <a:rPr lang="en-US" sz="2400" dirty="0">
                <a:solidFill>
                  <a:schemeClr val="tx1"/>
                </a:solidFill>
                <a:latin typeface="+mj-lt"/>
                <a:cs typeface="Calibri" panose="020F0502020204030204" pitchFamily="34" charset="0"/>
              </a:rPr>
              <a:t>must be at least 18 and reasonably expect contact with other people for work/volunteering</a:t>
            </a:r>
          </a:p>
          <a:p>
            <a:pPr marL="0" indent="0" eaLnBrk="1" hangingPunct="1">
              <a:spcBef>
                <a:spcPts val="0"/>
              </a:spcBef>
              <a:buNone/>
            </a:pPr>
            <a:endParaRPr lang="en-US" sz="2400" b="1" dirty="0">
              <a:solidFill>
                <a:schemeClr val="tx1"/>
              </a:solidFill>
              <a:latin typeface="+mj-lt"/>
              <a:cs typeface="Calibri" panose="020F0502020204030204" pitchFamily="34" charset="0"/>
            </a:endParaRPr>
          </a:p>
          <a:p>
            <a:pPr marL="0" indent="0" eaLnBrk="1" hangingPunct="1">
              <a:spcBef>
                <a:spcPts val="0"/>
              </a:spcBef>
              <a:buNone/>
            </a:pPr>
            <a:r>
              <a:rPr lang="en-US" sz="2400" dirty="0">
                <a:solidFill>
                  <a:schemeClr val="tx1"/>
                </a:solidFill>
                <a:latin typeface="+mj-lt"/>
                <a:cs typeface="Calibri" panose="020F0502020204030204" pitchFamily="34" charset="0"/>
              </a:rPr>
              <a:t>After training, </a:t>
            </a:r>
            <a:r>
              <a:rPr lang="en-US" sz="2400" dirty="0">
                <a:latin typeface="+mj-lt"/>
                <a:cs typeface="Calibri" panose="020F0502020204030204" pitchFamily="34" charset="0"/>
              </a:rPr>
              <a:t>the</a:t>
            </a:r>
            <a:r>
              <a:rPr lang="en-US" sz="2400" dirty="0">
                <a:solidFill>
                  <a:schemeClr val="tx1"/>
                </a:solidFill>
                <a:latin typeface="+mj-lt"/>
                <a:cs typeface="Calibri" panose="020F0502020204030204" pitchFamily="34" charset="0"/>
              </a:rPr>
              <a:t> instructor issues a Statement of Completion, which includes an </a:t>
            </a:r>
            <a:r>
              <a:rPr lang="en-US" sz="2400" b="1" dirty="0">
                <a:solidFill>
                  <a:schemeClr val="tx1"/>
                </a:solidFill>
                <a:latin typeface="+mj-lt"/>
                <a:cs typeface="Calibri" panose="020F0502020204030204" pitchFamily="34" charset="0"/>
              </a:rPr>
              <a:t>Authorization to Obtain Epinephrine.</a:t>
            </a:r>
          </a:p>
          <a:p>
            <a:pPr marL="342900" indent="-342900">
              <a:spcBef>
                <a:spcPts val="0"/>
              </a:spcBef>
              <a:buFont typeface="Arial" panose="020B0604020202020204" pitchFamily="34" charset="0"/>
              <a:buChar char="•"/>
            </a:pPr>
            <a:r>
              <a:rPr lang="en-US" sz="2400" dirty="0">
                <a:solidFill>
                  <a:schemeClr val="tx1"/>
                </a:solidFill>
                <a:latin typeface="+mj-lt"/>
                <a:cs typeface="Calibri" panose="020F0502020204030204" pitchFamily="34" charset="0"/>
              </a:rPr>
              <a:t>If signed by a licensed prescriber, this is a prescription </a:t>
            </a:r>
          </a:p>
          <a:p>
            <a:pPr marL="342900" indent="-342900">
              <a:spcBef>
                <a:spcPts val="0"/>
              </a:spcBef>
              <a:buFont typeface="Arial" panose="020B0604020202020204" pitchFamily="34" charset="0"/>
              <a:buChar char="•"/>
            </a:pPr>
            <a:r>
              <a:rPr lang="en-US" sz="2400" dirty="0">
                <a:solidFill>
                  <a:schemeClr val="tx1"/>
                </a:solidFill>
                <a:latin typeface="+mj-lt"/>
                <a:cs typeface="Calibri" panose="020F0502020204030204" pitchFamily="34" charset="0"/>
              </a:rPr>
              <a:t>If a pharmacist won’t honor the </a:t>
            </a:r>
            <a:r>
              <a:rPr lang="en-US" sz="2400" i="1" dirty="0">
                <a:solidFill>
                  <a:schemeClr val="tx1"/>
                </a:solidFill>
                <a:latin typeface="+mj-lt"/>
                <a:cs typeface="Calibri" panose="020F0502020204030204" pitchFamily="34" charset="0"/>
              </a:rPr>
              <a:t>Authorization </a:t>
            </a:r>
            <a:r>
              <a:rPr lang="en-US" sz="2400" dirty="0">
                <a:solidFill>
                  <a:schemeClr val="tx1"/>
                </a:solidFill>
                <a:latin typeface="+mj-lt"/>
                <a:cs typeface="Calibri" panose="020F0502020204030204" pitchFamily="34" charset="0"/>
              </a:rPr>
              <a:t>as a prescription, call or email the contact listed in the Manual, or cite (ORS) 433.800-830 and (OAR) 333-055 </a:t>
            </a:r>
            <a:endParaRPr lang="en-US" sz="2400" dirty="0">
              <a:latin typeface="+mj-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6</a:t>
            </a:fld>
            <a:endParaRPr lang="en-US" dirty="0"/>
          </a:p>
        </p:txBody>
      </p:sp>
      <p:pic>
        <p:nvPicPr>
          <p:cNvPr id="7" name="Picture 2" descr="A pharmacist at a counter interacting with a person&#10;&#10;">
            <a:extLst>
              <a:ext uri="{FF2B5EF4-FFF2-40B4-BE49-F238E27FC236}">
                <a16:creationId xmlns:a16="http://schemas.microsoft.com/office/drawing/2014/main" id="{B0AF1082-B7AF-DE7D-76CB-57893A0DE9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7400" y="4614049"/>
            <a:ext cx="2037346" cy="15120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 group of people sitting at a table with objects on it including epinephrine pens and training protocols&#10;">
            <a:extLst>
              <a:ext uri="{FF2B5EF4-FFF2-40B4-BE49-F238E27FC236}">
                <a16:creationId xmlns:a16="http://schemas.microsoft.com/office/drawing/2014/main" id="{7535E114-264F-840B-8AA7-527078BD7F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399" y="1487904"/>
            <a:ext cx="2037347" cy="1512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23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B0DD-5DDC-6F79-B69C-7DB0451CA1E9}"/>
              </a:ext>
            </a:extLst>
          </p:cNvPr>
          <p:cNvSpPr>
            <a:spLocks noGrp="1"/>
          </p:cNvSpPr>
          <p:nvPr>
            <p:ph type="title"/>
          </p:nvPr>
        </p:nvSpPr>
        <p:spPr/>
        <p:txBody>
          <a:bodyPr/>
          <a:lstStyle/>
          <a:p>
            <a:r>
              <a:rPr lang="en-US" dirty="0"/>
              <a:t>Key Points of Administration</a:t>
            </a:r>
          </a:p>
        </p:txBody>
      </p:sp>
      <p:sp>
        <p:nvSpPr>
          <p:cNvPr id="3" name="Content Placeholder 2">
            <a:extLst>
              <a:ext uri="{FF2B5EF4-FFF2-40B4-BE49-F238E27FC236}">
                <a16:creationId xmlns:a16="http://schemas.microsoft.com/office/drawing/2014/main" id="{B5059F1F-96C7-04E8-9711-A77177B9EF30}"/>
              </a:ext>
            </a:extLst>
          </p:cNvPr>
          <p:cNvSpPr>
            <a:spLocks noGrp="1"/>
          </p:cNvSpPr>
          <p:nvPr>
            <p:ph idx="1"/>
          </p:nvPr>
        </p:nvSpPr>
        <p:spPr/>
        <p:txBody>
          <a:bodyPr>
            <a:normAutofit/>
          </a:bodyPr>
          <a:lstStyle/>
          <a:p>
            <a:pPr marL="0" indent="0">
              <a:buNone/>
            </a:pPr>
            <a:r>
              <a:rPr lang="en-US" sz="2800" dirty="0"/>
              <a:t>Instruction</a:t>
            </a:r>
          </a:p>
        </p:txBody>
      </p:sp>
      <p:sp>
        <p:nvSpPr>
          <p:cNvPr id="4" name="Content Placeholder 3">
            <a:extLst>
              <a:ext uri="{FF2B5EF4-FFF2-40B4-BE49-F238E27FC236}">
                <a16:creationId xmlns:a16="http://schemas.microsoft.com/office/drawing/2014/main" id="{3F5CE34F-90DC-D09C-5DA5-622C3F94631C}"/>
              </a:ext>
            </a:extLst>
          </p:cNvPr>
          <p:cNvSpPr>
            <a:spLocks noGrp="1"/>
          </p:cNvSpPr>
          <p:nvPr>
            <p:ph idx="13"/>
          </p:nvPr>
        </p:nvSpPr>
        <p:spPr>
          <a:xfrm>
            <a:off x="3396343" y="1371606"/>
            <a:ext cx="2633472" cy="2727783"/>
          </a:xfrm>
        </p:spPr>
        <p:txBody>
          <a:bodyPr>
            <a:normAutofit fontScale="92500" lnSpcReduction="20000"/>
          </a:bodyPr>
          <a:lstStyle/>
          <a:p>
            <a:pPr marL="0" indent="0">
              <a:lnSpc>
                <a:spcPct val="110000"/>
              </a:lnSpc>
              <a:buNone/>
            </a:pPr>
            <a:r>
              <a:rPr lang="en-US" dirty="0"/>
              <a:t>Step 4.e</a:t>
            </a:r>
          </a:p>
          <a:p>
            <a:pPr marL="0" indent="0">
              <a:lnSpc>
                <a:spcPct val="110000"/>
              </a:lnSpc>
              <a:buNone/>
            </a:pPr>
            <a:r>
              <a:rPr lang="en-US" dirty="0"/>
              <a:t>Keep firm contact between the auto-injector and the thigh during administration. </a:t>
            </a:r>
          </a:p>
          <a:p>
            <a:pPr marL="0" indent="0">
              <a:lnSpc>
                <a:spcPct val="110000"/>
              </a:lnSpc>
              <a:buNone/>
            </a:pPr>
            <a:r>
              <a:rPr lang="en-US" dirty="0"/>
              <a:t>Remove the device after 3-10 seconds depending on device instructions.</a:t>
            </a:r>
          </a:p>
          <a:p>
            <a:pPr marL="0" indent="0">
              <a:buNone/>
            </a:pPr>
            <a:endParaRPr lang="en-US" dirty="0"/>
          </a:p>
        </p:txBody>
      </p:sp>
      <p:sp>
        <p:nvSpPr>
          <p:cNvPr id="5" name="Content Placeholder 4">
            <a:extLst>
              <a:ext uri="{FF2B5EF4-FFF2-40B4-BE49-F238E27FC236}">
                <a16:creationId xmlns:a16="http://schemas.microsoft.com/office/drawing/2014/main" id="{86655386-3A6B-218D-855B-D2A6956601F5}"/>
              </a:ext>
            </a:extLst>
          </p:cNvPr>
          <p:cNvSpPr>
            <a:spLocks noGrp="1"/>
          </p:cNvSpPr>
          <p:nvPr>
            <p:ph idx="14"/>
          </p:nvPr>
        </p:nvSpPr>
        <p:spPr/>
        <p:txBody>
          <a:bodyPr>
            <a:normAutofit/>
          </a:bodyPr>
          <a:lstStyle/>
          <a:p>
            <a:pPr marL="0" indent="0">
              <a:lnSpc>
                <a:spcPct val="100000"/>
              </a:lnSpc>
              <a:buNone/>
            </a:pPr>
            <a:r>
              <a:rPr lang="en-US" sz="1900" dirty="0"/>
              <a:t>Step 4.f</a:t>
            </a:r>
          </a:p>
          <a:p>
            <a:pPr marL="0" indent="0">
              <a:lnSpc>
                <a:spcPct val="100000"/>
              </a:lnSpc>
              <a:buNone/>
            </a:pPr>
            <a:r>
              <a:rPr lang="en-US" sz="1900" dirty="0"/>
              <a:t>Place the used auto-injector back into its case, if applicable.</a:t>
            </a:r>
          </a:p>
        </p:txBody>
      </p:sp>
      <p:sp>
        <p:nvSpPr>
          <p:cNvPr id="6" name="Content Placeholder 5">
            <a:extLst>
              <a:ext uri="{FF2B5EF4-FFF2-40B4-BE49-F238E27FC236}">
                <a16:creationId xmlns:a16="http://schemas.microsoft.com/office/drawing/2014/main" id="{C688C980-6B0E-4728-56B5-DE5B3705A71E}"/>
              </a:ext>
            </a:extLst>
          </p:cNvPr>
          <p:cNvSpPr>
            <a:spLocks noGrp="1"/>
          </p:cNvSpPr>
          <p:nvPr>
            <p:ph idx="15"/>
          </p:nvPr>
        </p:nvSpPr>
        <p:spPr/>
        <p:txBody>
          <a:bodyPr>
            <a:normAutofit/>
          </a:bodyPr>
          <a:lstStyle/>
          <a:p>
            <a:pPr marL="0" indent="0">
              <a:lnSpc>
                <a:spcPct val="100000"/>
              </a:lnSpc>
              <a:buNone/>
            </a:pPr>
            <a:r>
              <a:rPr lang="en-US" sz="1900" dirty="0"/>
              <a:t>Step 4.g</a:t>
            </a:r>
          </a:p>
          <a:p>
            <a:pPr marL="0" indent="0">
              <a:lnSpc>
                <a:spcPct val="100000"/>
              </a:lnSpc>
              <a:buNone/>
            </a:pPr>
            <a:r>
              <a:rPr lang="en-US" sz="1900" dirty="0"/>
              <a:t>Massage the injection site</a:t>
            </a:r>
          </a:p>
        </p:txBody>
      </p:sp>
      <p:sp>
        <p:nvSpPr>
          <p:cNvPr id="7" name="Content Placeholder 6">
            <a:extLst>
              <a:ext uri="{FF2B5EF4-FFF2-40B4-BE49-F238E27FC236}">
                <a16:creationId xmlns:a16="http://schemas.microsoft.com/office/drawing/2014/main" id="{B35783F5-E920-512E-D989-7A28C385BC0C}"/>
              </a:ext>
            </a:extLst>
          </p:cNvPr>
          <p:cNvSpPr>
            <a:spLocks noGrp="1"/>
          </p:cNvSpPr>
          <p:nvPr>
            <p:ph idx="16"/>
          </p:nvPr>
        </p:nvSpPr>
        <p:spPr/>
        <p:txBody>
          <a:bodyPr>
            <a:normAutofit/>
          </a:bodyPr>
          <a:lstStyle/>
          <a:p>
            <a:pPr marL="0" indent="0">
              <a:buNone/>
            </a:pPr>
            <a:r>
              <a:rPr lang="en-US" sz="2800" dirty="0"/>
              <a:t>Rationale</a:t>
            </a:r>
          </a:p>
        </p:txBody>
      </p:sp>
      <p:sp>
        <p:nvSpPr>
          <p:cNvPr id="11" name="Slide Number Placeholder 10">
            <a:extLst>
              <a:ext uri="{FF2B5EF4-FFF2-40B4-BE49-F238E27FC236}">
                <a16:creationId xmlns:a16="http://schemas.microsoft.com/office/drawing/2014/main" id="{0D5AA48A-48B7-356B-6714-E2696E0CE7EF}"/>
              </a:ext>
            </a:extLst>
          </p:cNvPr>
          <p:cNvSpPr>
            <a:spLocks noGrp="1"/>
          </p:cNvSpPr>
          <p:nvPr>
            <p:ph type="sldNum" sz="quarter" idx="20"/>
          </p:nvPr>
        </p:nvSpPr>
        <p:spPr/>
        <p:txBody>
          <a:bodyPr/>
          <a:lstStyle/>
          <a:p>
            <a:fld id="{58339581-759F-43B7-B47D-47F906F0E294}" type="slidenum">
              <a:rPr lang="en-US" smtClean="0"/>
              <a:pPr/>
              <a:t>60</a:t>
            </a:fld>
            <a:endParaRPr lang="en-US" dirty="0"/>
          </a:p>
        </p:txBody>
      </p:sp>
      <p:sp>
        <p:nvSpPr>
          <p:cNvPr id="9" name="Content Placeholder 8">
            <a:extLst>
              <a:ext uri="{FF2B5EF4-FFF2-40B4-BE49-F238E27FC236}">
                <a16:creationId xmlns:a16="http://schemas.microsoft.com/office/drawing/2014/main" id="{2B99B71F-68BA-2363-45E4-A536FF612B04}"/>
              </a:ext>
            </a:extLst>
          </p:cNvPr>
          <p:cNvSpPr>
            <a:spLocks noGrp="1"/>
          </p:cNvSpPr>
          <p:nvPr>
            <p:ph idx="17"/>
          </p:nvPr>
        </p:nvSpPr>
        <p:spPr>
          <a:xfrm>
            <a:off x="3396343" y="4099389"/>
            <a:ext cx="2633472" cy="2135156"/>
          </a:xfrm>
          <a:solidFill>
            <a:srgbClr val="D6E7CB"/>
          </a:solidFill>
        </p:spPr>
        <p:txBody>
          <a:bodyPr>
            <a:normAutofit/>
          </a:bodyPr>
          <a:lstStyle/>
          <a:p>
            <a:pPr>
              <a:lnSpc>
                <a:spcPct val="100000"/>
              </a:lnSpc>
            </a:pPr>
            <a:r>
              <a:rPr lang="en-US" sz="1900" dirty="0"/>
              <a:t>Ensures medication is fulling injected.</a:t>
            </a:r>
          </a:p>
          <a:p>
            <a:pPr>
              <a:lnSpc>
                <a:spcPct val="100000"/>
              </a:lnSpc>
            </a:pPr>
            <a:r>
              <a:rPr lang="en-US" sz="1900" dirty="0"/>
              <a:t>It takes time for the liquid to flow out of the syringe!</a:t>
            </a:r>
          </a:p>
        </p:txBody>
      </p:sp>
      <p:sp>
        <p:nvSpPr>
          <p:cNvPr id="15" name="Content Placeholder 14">
            <a:extLst>
              <a:ext uri="{FF2B5EF4-FFF2-40B4-BE49-F238E27FC236}">
                <a16:creationId xmlns:a16="http://schemas.microsoft.com/office/drawing/2014/main" id="{F74941E7-DB40-F72B-46EA-F56F0E400F78}"/>
              </a:ext>
            </a:extLst>
          </p:cNvPr>
          <p:cNvSpPr>
            <a:spLocks noGrp="1"/>
          </p:cNvSpPr>
          <p:nvPr>
            <p:ph idx="18"/>
          </p:nvPr>
        </p:nvSpPr>
        <p:spPr>
          <a:xfrm>
            <a:off x="6157683" y="3246634"/>
            <a:ext cx="2633472" cy="2987911"/>
          </a:xfrm>
          <a:solidFill>
            <a:srgbClr val="D6E7CB"/>
          </a:solidFill>
        </p:spPr>
        <p:txBody>
          <a:bodyPr>
            <a:normAutofit/>
          </a:bodyPr>
          <a:lstStyle/>
          <a:p>
            <a:pPr>
              <a:lnSpc>
                <a:spcPct val="100000"/>
              </a:lnSpc>
            </a:pPr>
            <a:r>
              <a:rPr lang="en-US" sz="1900" dirty="0"/>
              <a:t>Reduces risk of needle stick, in case the needle didn’t fully retract.</a:t>
            </a:r>
          </a:p>
          <a:p>
            <a:pPr>
              <a:lnSpc>
                <a:spcPct val="100000"/>
              </a:lnSpc>
            </a:pPr>
            <a:r>
              <a:rPr lang="en-US" sz="1900" dirty="0"/>
              <a:t>DO NOT hold the case while re-capping; should rest on a surface until tip of device covered.</a:t>
            </a:r>
          </a:p>
        </p:txBody>
      </p:sp>
      <p:sp>
        <p:nvSpPr>
          <p:cNvPr id="17" name="Content Placeholder 16">
            <a:extLst>
              <a:ext uri="{FF2B5EF4-FFF2-40B4-BE49-F238E27FC236}">
                <a16:creationId xmlns:a16="http://schemas.microsoft.com/office/drawing/2014/main" id="{3A91A0F3-219D-7E00-807C-506205B23B20}"/>
              </a:ext>
            </a:extLst>
          </p:cNvPr>
          <p:cNvSpPr>
            <a:spLocks noGrp="1"/>
          </p:cNvSpPr>
          <p:nvPr>
            <p:ph idx="19"/>
          </p:nvPr>
        </p:nvSpPr>
        <p:spPr>
          <a:xfrm>
            <a:off x="8919025" y="3246634"/>
            <a:ext cx="2632443" cy="2987911"/>
          </a:xfrm>
          <a:solidFill>
            <a:srgbClr val="D6E7CB"/>
          </a:solidFill>
        </p:spPr>
        <p:txBody>
          <a:bodyPr>
            <a:normAutofit/>
          </a:bodyPr>
          <a:lstStyle/>
          <a:p>
            <a:pPr>
              <a:lnSpc>
                <a:spcPct val="100000"/>
              </a:lnSpc>
            </a:pPr>
            <a:r>
              <a:rPr lang="en-US" sz="1900" dirty="0"/>
              <a:t>Encourages faster absorption of epinephrine.</a:t>
            </a:r>
          </a:p>
        </p:txBody>
      </p:sp>
    </p:spTree>
    <p:extLst>
      <p:ext uri="{BB962C8B-B14F-4D97-AF65-F5344CB8AC3E}">
        <p14:creationId xmlns:p14="http://schemas.microsoft.com/office/powerpoint/2010/main" val="18676710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Side Effects of Epinephrine</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10937872" cy="4614000"/>
          </a:xfrm>
        </p:spPr>
        <p:txBody>
          <a:bodyPr>
            <a:noAutofit/>
          </a:bodyPr>
          <a:lstStyle/>
          <a:p>
            <a:pPr marL="457200" indent="-4572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Rapid heart rate</a:t>
            </a:r>
          </a:p>
          <a:p>
            <a:pPr marL="457200" indent="-4572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Feeling of nervousness </a:t>
            </a:r>
          </a:p>
          <a:p>
            <a:pPr marL="457200" indent="-4572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Tremors</a:t>
            </a:r>
          </a:p>
          <a:p>
            <a:pPr marL="457200" indent="-4572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Nausea and/or vomiting</a:t>
            </a:r>
          </a:p>
          <a:p>
            <a:pPr marL="457200" indent="-4572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Sweating</a:t>
            </a:r>
          </a:p>
          <a:p>
            <a:pPr marL="457200" indent="-4572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Headache</a:t>
            </a:r>
          </a:p>
          <a:p>
            <a:pPr marL="457200" indent="-4572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Pale skin</a:t>
            </a:r>
            <a:endParaRPr lang="en-US" sz="2400" dirty="0">
              <a:latin typeface="+mn-lt"/>
              <a:cs typeface="Calibri" panose="020F0502020204030204" pitchFamily="34" charset="0"/>
            </a:endParaRPr>
          </a:p>
          <a:p>
            <a:pPr eaLnBrk="1" hangingPunct="1">
              <a:spcBef>
                <a:spcPts val="0"/>
              </a:spcBef>
            </a:pPr>
            <a:endParaRPr lang="en-US" sz="2400" dirty="0">
              <a:latin typeface="+mn-lt"/>
              <a:cs typeface="Calibri" panose="020F0502020204030204" pitchFamily="34" charset="0"/>
            </a:endParaRPr>
          </a:p>
          <a:p>
            <a:pPr eaLnBrk="1" hangingPunct="1">
              <a:spcBef>
                <a:spcPts val="0"/>
              </a:spcBef>
            </a:pPr>
            <a:r>
              <a:rPr lang="en-US" sz="2400" dirty="0">
                <a:latin typeface="+mn-lt"/>
                <a:cs typeface="Calibri" panose="020F0502020204030204" pitchFamily="34" charset="0"/>
              </a:rPr>
              <a:t>Side e</a:t>
            </a:r>
            <a:r>
              <a:rPr lang="en-US" sz="2400" dirty="0">
                <a:solidFill>
                  <a:schemeClr val="tx1"/>
                </a:solidFill>
                <a:latin typeface="+mn-lt"/>
                <a:cs typeface="Calibri" panose="020F0502020204030204" pitchFamily="34" charset="0"/>
              </a:rPr>
              <a:t>ffects usually resolve quickly with rest. They may last 5 </a:t>
            </a:r>
            <a:r>
              <a:rPr lang="en-US" sz="2400" dirty="0">
                <a:latin typeface="+mn-lt"/>
                <a:cs typeface="Calibri" panose="020F0502020204030204" pitchFamily="34" charset="0"/>
              </a:rPr>
              <a:t>to</a:t>
            </a:r>
            <a:r>
              <a:rPr lang="en-US" sz="2400" dirty="0">
                <a:solidFill>
                  <a:schemeClr val="tx1"/>
                </a:solidFill>
                <a:latin typeface="+mn-lt"/>
                <a:cs typeface="Calibri" panose="020F0502020204030204" pitchFamily="34" charset="0"/>
              </a:rPr>
              <a:t> 20 minutes.</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61</a:t>
            </a:fld>
            <a:endParaRPr lang="en-US" dirty="0"/>
          </a:p>
        </p:txBody>
      </p:sp>
    </p:spTree>
    <p:extLst>
      <p:ext uri="{BB962C8B-B14F-4D97-AF65-F5344CB8AC3E}">
        <p14:creationId xmlns:p14="http://schemas.microsoft.com/office/powerpoint/2010/main" val="14503908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Epinephrine Storage and Handling</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normAutofit/>
          </a:bodyPr>
          <a:lstStyle/>
          <a:p>
            <a:pPr marL="0" indent="0" eaLnBrk="1" hangingPunct="1">
              <a:buNone/>
              <a:defRPr/>
            </a:pPr>
            <a:r>
              <a:rPr lang="en-US" sz="2400" dirty="0">
                <a:solidFill>
                  <a:schemeClr val="tx1"/>
                </a:solidFill>
                <a:latin typeface="+mn-lt"/>
                <a:cs typeface="Calibri" panose="020F0502020204030204" pitchFamily="34" charset="0"/>
              </a:rPr>
              <a:t>Store in a </a:t>
            </a:r>
            <a:r>
              <a:rPr lang="en-US" sz="2400" b="1" dirty="0">
                <a:solidFill>
                  <a:schemeClr val="tx1"/>
                </a:solidFill>
                <a:latin typeface="+mn-lt"/>
                <a:cs typeface="Calibri" panose="020F0502020204030204" pitchFamily="34" charset="0"/>
              </a:rPr>
              <a:t>dark place </a:t>
            </a:r>
            <a:r>
              <a:rPr lang="en-US" sz="2400" dirty="0">
                <a:solidFill>
                  <a:schemeClr val="tx1"/>
                </a:solidFill>
                <a:latin typeface="+mn-lt"/>
                <a:cs typeface="Calibri" panose="020F0502020204030204" pitchFamily="34" charset="0"/>
              </a:rPr>
              <a:t>at </a:t>
            </a:r>
            <a:r>
              <a:rPr lang="en-US" sz="2400" b="1" dirty="0">
                <a:solidFill>
                  <a:schemeClr val="tx1"/>
                </a:solidFill>
                <a:latin typeface="+mn-lt"/>
                <a:cs typeface="Calibri" panose="020F0502020204030204" pitchFamily="34" charset="0"/>
              </a:rPr>
              <a:t>room temperature</a:t>
            </a:r>
          </a:p>
          <a:p>
            <a:pPr marL="914400" lvl="1" indent="-514350" eaLnBrk="1" hangingPunct="1">
              <a:buFont typeface="Arial" panose="020B0604020202020204" pitchFamily="34" charset="0"/>
              <a:buChar char="•"/>
              <a:defRPr/>
            </a:pPr>
            <a:r>
              <a:rPr lang="en-US" sz="2400" dirty="0">
                <a:solidFill>
                  <a:schemeClr val="tx1"/>
                </a:solidFill>
                <a:latin typeface="+mn-lt"/>
                <a:cs typeface="Calibri" panose="020F0502020204030204" pitchFamily="34" charset="0"/>
              </a:rPr>
              <a:t>Protect from extreme heat: </a:t>
            </a:r>
            <a:r>
              <a:rPr lang="en-US" sz="2400" i="1" dirty="0">
                <a:solidFill>
                  <a:schemeClr val="tx1"/>
                </a:solidFill>
                <a:latin typeface="+mn-lt"/>
                <a:cs typeface="Calibri" panose="020F0502020204030204" pitchFamily="34" charset="0"/>
              </a:rPr>
              <a:t>not in </a:t>
            </a:r>
            <a:r>
              <a:rPr lang="en-US" sz="2400" i="1" dirty="0">
                <a:latin typeface="+mn-lt"/>
                <a:cs typeface="Calibri" panose="020F0502020204030204" pitchFamily="34" charset="0"/>
              </a:rPr>
              <a:t>a car</a:t>
            </a:r>
            <a:r>
              <a:rPr lang="en-US" sz="2400" i="1" dirty="0">
                <a:solidFill>
                  <a:schemeClr val="tx1"/>
                </a:solidFill>
                <a:latin typeface="+mn-lt"/>
                <a:cs typeface="Calibri" panose="020F0502020204030204" pitchFamily="34" charset="0"/>
              </a:rPr>
              <a:t> glovebox </a:t>
            </a:r>
          </a:p>
          <a:p>
            <a:pPr marL="914400" lvl="1" indent="-514350" eaLnBrk="1" hangingPunct="1">
              <a:buFont typeface="Arial" panose="020B0604020202020204" pitchFamily="34" charset="0"/>
              <a:buChar char="•"/>
              <a:defRPr/>
            </a:pPr>
            <a:r>
              <a:rPr lang="en-US" sz="2400" dirty="0">
                <a:solidFill>
                  <a:schemeClr val="tx1"/>
                </a:solidFill>
                <a:latin typeface="+mn-lt"/>
                <a:cs typeface="Calibri" panose="020F0502020204030204" pitchFamily="34" charset="0"/>
              </a:rPr>
              <a:t>Protect from extreme cold: </a:t>
            </a:r>
            <a:r>
              <a:rPr lang="en-US" sz="2400" i="1" dirty="0">
                <a:solidFill>
                  <a:schemeClr val="tx1"/>
                </a:solidFill>
                <a:latin typeface="+mn-lt"/>
                <a:cs typeface="Calibri" panose="020F0502020204030204" pitchFamily="34" charset="0"/>
              </a:rPr>
              <a:t>not in a refrigerator</a:t>
            </a:r>
            <a:endParaRPr lang="en-US" sz="2400" i="1" dirty="0">
              <a:solidFill>
                <a:schemeClr val="tx1"/>
              </a:solidFill>
              <a:latin typeface="+mn-lt"/>
              <a:cs typeface="Calibri" panose="020F0502020204030204" pitchFamily="34" charset="0"/>
              <a:sym typeface="Wingdings" panose="05000000000000000000" pitchFamily="2" charset="2"/>
            </a:endParaRPr>
          </a:p>
          <a:p>
            <a:pPr marL="914400" lvl="1" indent="-514350" eaLnBrk="1" hangingPunct="1">
              <a:buFont typeface="Arial" panose="020B0604020202020204" pitchFamily="34" charset="0"/>
              <a:buChar char="•"/>
              <a:defRPr/>
            </a:pPr>
            <a:r>
              <a:rPr lang="en-US" sz="2400" dirty="0">
                <a:solidFill>
                  <a:schemeClr val="tx1"/>
                </a:solidFill>
                <a:latin typeface="+mn-lt"/>
                <a:cs typeface="Calibri" panose="020F0502020204030204" pitchFamily="34" charset="0"/>
              </a:rPr>
              <a:t>Protect from light: </a:t>
            </a:r>
            <a:r>
              <a:rPr lang="en-US" sz="2400" i="1" dirty="0">
                <a:solidFill>
                  <a:schemeClr val="tx1"/>
                </a:solidFill>
                <a:latin typeface="+mn-lt"/>
                <a:cs typeface="Calibri" panose="020F0502020204030204" pitchFamily="34" charset="0"/>
              </a:rPr>
              <a:t>opaque container or cabinet </a:t>
            </a:r>
          </a:p>
          <a:p>
            <a:pPr marL="400050" lvl="1" indent="0" eaLnBrk="1" hangingPunct="1">
              <a:buNone/>
              <a:defRPr/>
            </a:pPr>
            <a:endParaRPr lang="en-US" sz="2400" u="sng" strike="sngStrike" dirty="0">
              <a:solidFill>
                <a:schemeClr val="tx1"/>
              </a:solidFill>
              <a:latin typeface="+mn-lt"/>
              <a:cs typeface="Calibri" panose="020F0502020204030204" pitchFamily="34" charset="0"/>
            </a:endParaRPr>
          </a:p>
          <a:p>
            <a:pPr marL="0" indent="0">
              <a:buNone/>
            </a:pPr>
            <a:r>
              <a:rPr lang="en-US" sz="2400" dirty="0">
                <a:solidFill>
                  <a:schemeClr val="tx1"/>
                </a:solidFill>
                <a:latin typeface="+mn-lt"/>
                <a:cs typeface="Calibri" panose="020F0502020204030204" pitchFamily="34" charset="0"/>
              </a:rPr>
              <a:t>Transport in an </a:t>
            </a:r>
            <a:r>
              <a:rPr lang="en-US" sz="2400" b="1" dirty="0">
                <a:solidFill>
                  <a:schemeClr val="tx1"/>
                </a:solidFill>
                <a:latin typeface="+mn-lt"/>
                <a:cs typeface="Calibri" panose="020F0502020204030204" pitchFamily="34" charset="0"/>
              </a:rPr>
              <a:t>insulated</a:t>
            </a:r>
            <a:r>
              <a:rPr lang="en-US" sz="2400" dirty="0">
                <a:solidFill>
                  <a:schemeClr val="tx1"/>
                </a:solidFill>
                <a:latin typeface="+mn-lt"/>
                <a:cs typeface="Calibri" panose="020F0502020204030204" pitchFamily="34" charset="0"/>
              </a:rPr>
              <a:t> case or bag</a:t>
            </a:r>
          </a:p>
          <a:p>
            <a:pPr marL="800089" lvl="1" indent="-342900">
              <a:buFont typeface="Arial" panose="020B0604020202020204" pitchFamily="34" charset="0"/>
              <a:buChar char="•"/>
            </a:pPr>
            <a:r>
              <a:rPr lang="en-US" sz="2400" dirty="0">
                <a:solidFill>
                  <a:schemeClr val="tx1"/>
                </a:solidFill>
                <a:latin typeface="+mn-lt"/>
                <a:cs typeface="Calibri" panose="020F0502020204030204" pitchFamily="34" charset="0"/>
              </a:rPr>
              <a:t>Protect from heat, cold, and light</a:t>
            </a:r>
            <a:endParaRPr lang="en-US" sz="2400" i="1" dirty="0">
              <a:solidFill>
                <a:schemeClr val="tx1"/>
              </a:solidFill>
              <a:latin typeface="+mn-lt"/>
              <a:cs typeface="Calibri" panose="020F0502020204030204" pitchFamily="34" charset="0"/>
            </a:endParaRPr>
          </a:p>
          <a:p>
            <a:endParaRPr lang="en-US" sz="24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62</a:t>
            </a:fld>
            <a:endParaRPr lang="en-US" dirty="0"/>
          </a:p>
        </p:txBody>
      </p:sp>
      <p:pic>
        <p:nvPicPr>
          <p:cNvPr id="6" name="Content Placeholder 5">
            <a:extLst>
              <a:ext uri="{FF2B5EF4-FFF2-40B4-BE49-F238E27FC236}">
                <a16:creationId xmlns:a16="http://schemas.microsoft.com/office/drawing/2014/main" id="{81CC2C37-DE55-5986-84BF-44F0E6B05136}"/>
              </a:ext>
            </a:extLst>
          </p:cNvPr>
          <p:cNvPicPr>
            <a:picLocks noGrp="1" noChangeAspect="1"/>
          </p:cNvPicPr>
          <p:nvPr>
            <p:ph idx="1"/>
          </p:nvPr>
        </p:nvPicPr>
        <p:blipFill>
          <a:blip r:embed="rId3"/>
          <a:stretch>
            <a:fillRect/>
          </a:stretch>
        </p:blipFill>
        <p:spPr>
          <a:xfrm>
            <a:off x="9843767" y="1370013"/>
            <a:ext cx="1724666" cy="4614862"/>
          </a:xfrm>
          <a:prstGeom prst="rect">
            <a:avLst/>
          </a:prstGeom>
        </p:spPr>
      </p:pic>
    </p:spTree>
    <p:extLst>
      <p:ext uri="{BB962C8B-B14F-4D97-AF65-F5344CB8AC3E}">
        <p14:creationId xmlns:p14="http://schemas.microsoft.com/office/powerpoint/2010/main" val="2640263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Epinephrine Restocking and Disposal</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848044" cy="5087225"/>
          </a:xfrm>
        </p:spPr>
        <p:txBody>
          <a:bodyPr>
            <a:normAutofit/>
          </a:bodyPr>
          <a:lstStyle/>
          <a:p>
            <a:pPr>
              <a:spcBef>
                <a:spcPts val="0"/>
              </a:spcBef>
            </a:pPr>
            <a:r>
              <a:rPr lang="en-US" sz="2400" dirty="0">
                <a:latin typeface="+mn-lt"/>
                <a:cs typeface="Calibri" panose="020F0502020204030204" pitchFamily="34" charset="0"/>
              </a:rPr>
              <a:t>Check and re-stock routinely</a:t>
            </a:r>
          </a:p>
          <a:p>
            <a:pPr marL="342900" indent="-342900">
              <a:spcBef>
                <a:spcPts val="0"/>
              </a:spcBef>
              <a:buFont typeface="Arial" panose="020B0604020202020204" pitchFamily="34" charset="0"/>
              <a:buChar char="•"/>
            </a:pPr>
            <a:r>
              <a:rPr lang="en-US" sz="2400" dirty="0">
                <a:latin typeface="+mn-lt"/>
                <a:cs typeface="Calibri" panose="020F0502020204030204" pitchFamily="34" charset="0"/>
              </a:rPr>
              <a:t>Check the expiration date:</a:t>
            </a:r>
            <a:r>
              <a:rPr lang="en-US" sz="2400" dirty="0">
                <a:latin typeface="+mn-lt"/>
                <a:cs typeface="Calibri" panose="020F0502020204030204" pitchFamily="34" charset="0"/>
                <a:sym typeface="Wingdings" panose="05000000000000000000" pitchFamily="2" charset="2"/>
              </a:rPr>
              <a:t> </a:t>
            </a:r>
            <a:r>
              <a:rPr lang="en-US" sz="2400" dirty="0">
                <a:latin typeface="+mn-lt"/>
                <a:cs typeface="Calibri" panose="020F0502020204030204" pitchFamily="34" charset="0"/>
              </a:rPr>
              <a:t>should not be expired</a:t>
            </a:r>
          </a:p>
          <a:p>
            <a:pPr marL="342900" indent="-342900">
              <a:spcBef>
                <a:spcPts val="0"/>
              </a:spcBef>
              <a:buFont typeface="Arial" panose="020B0604020202020204" pitchFamily="34" charset="0"/>
              <a:buChar char="•"/>
            </a:pPr>
            <a:r>
              <a:rPr lang="en-US" sz="2400" dirty="0">
                <a:latin typeface="+mn-lt"/>
                <a:cs typeface="Calibri" panose="020F0502020204030204" pitchFamily="34" charset="0"/>
              </a:rPr>
              <a:t>Check autoinjector solution: should be clear, no particles</a:t>
            </a:r>
          </a:p>
          <a:p>
            <a:pPr marL="342900" indent="-342900">
              <a:spcBef>
                <a:spcPts val="0"/>
              </a:spcBef>
              <a:buFont typeface="Arial" panose="020B0604020202020204" pitchFamily="34" charset="0"/>
              <a:buChar char="•"/>
            </a:pPr>
            <a:r>
              <a:rPr lang="en-US" sz="2400" dirty="0">
                <a:latin typeface="+mn-lt"/>
                <a:cs typeface="Calibri" panose="020F0502020204030204" pitchFamily="34" charset="0"/>
              </a:rPr>
              <a:t>Replace if used or discolored, or near expiration date</a:t>
            </a:r>
          </a:p>
          <a:p>
            <a:pPr>
              <a:spcBef>
                <a:spcPts val="0"/>
              </a:spcBef>
            </a:pPr>
            <a:endParaRPr lang="en-US" sz="2400" dirty="0">
              <a:latin typeface="+mn-lt"/>
              <a:cs typeface="Calibri" panose="020F0502020204030204" pitchFamily="34" charset="0"/>
            </a:endParaRPr>
          </a:p>
          <a:p>
            <a:pPr>
              <a:spcBef>
                <a:spcPts val="0"/>
              </a:spcBef>
            </a:pPr>
            <a:r>
              <a:rPr lang="en-US" sz="2400" dirty="0">
                <a:latin typeface="+mn-lt"/>
                <a:cs typeface="Calibri" panose="020F0502020204030204" pitchFamily="34" charset="0"/>
              </a:rPr>
              <a:t>Disposing of autoinjectors</a:t>
            </a:r>
          </a:p>
          <a:p>
            <a:pPr marL="342900" indent="-342900">
              <a:spcBef>
                <a:spcPts val="0"/>
              </a:spcBef>
              <a:buFont typeface="Arial" panose="020B0604020202020204" pitchFamily="34" charset="0"/>
              <a:buChar char="•"/>
            </a:pPr>
            <a:r>
              <a:rPr lang="en-US" sz="2400" dirty="0">
                <a:latin typeface="+mn-lt"/>
                <a:cs typeface="Calibri" panose="020F0502020204030204" pitchFamily="34" charset="0"/>
              </a:rPr>
              <a:t>Used: put in sharps container, or give to EMS on arrival</a:t>
            </a:r>
          </a:p>
          <a:p>
            <a:pPr marL="342900" indent="-342900">
              <a:spcBef>
                <a:spcPts val="0"/>
              </a:spcBef>
              <a:buFont typeface="Arial" panose="020B0604020202020204" pitchFamily="34" charset="0"/>
              <a:buChar char="•"/>
            </a:pPr>
            <a:r>
              <a:rPr lang="en-US" sz="2400" dirty="0">
                <a:latin typeface="+mn-lt"/>
                <a:cs typeface="Calibri" panose="020F0502020204030204" pitchFamily="34" charset="0"/>
              </a:rPr>
              <a:t>Unused (expired or discolored): put in sharps container or return to a pharmacy</a:t>
            </a:r>
          </a:p>
          <a:p>
            <a:pPr>
              <a:spcBef>
                <a:spcPts val="0"/>
              </a:spcBef>
            </a:pPr>
            <a:endParaRPr lang="en-US" sz="2400" dirty="0"/>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63</a:t>
            </a:fld>
            <a:endParaRPr lang="en-US" dirty="0"/>
          </a:p>
        </p:txBody>
      </p:sp>
      <p:pic>
        <p:nvPicPr>
          <p:cNvPr id="6" name="Content Placeholder 5">
            <a:extLst>
              <a:ext uri="{FF2B5EF4-FFF2-40B4-BE49-F238E27FC236}">
                <a16:creationId xmlns:a16="http://schemas.microsoft.com/office/drawing/2014/main" id="{9261D223-7453-62F0-E0D9-0D8FD4EC8D2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3689" t="1699" r="11119" b="8362"/>
          <a:stretch/>
        </p:blipFill>
        <p:spPr>
          <a:xfrm>
            <a:off x="9843812" y="1370013"/>
            <a:ext cx="1724576" cy="4614862"/>
          </a:xfrm>
          <a:prstGeom prst="rect">
            <a:avLst/>
          </a:prstGeom>
        </p:spPr>
      </p:pic>
    </p:spTree>
    <p:extLst>
      <p:ext uri="{BB962C8B-B14F-4D97-AF65-F5344CB8AC3E}">
        <p14:creationId xmlns:p14="http://schemas.microsoft.com/office/powerpoint/2010/main" val="2298993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2829-A76C-CAE0-CCD9-6C15DC383484}"/>
              </a:ext>
            </a:extLst>
          </p:cNvPr>
          <p:cNvSpPr>
            <a:spLocks noGrp="1"/>
          </p:cNvSpPr>
          <p:nvPr>
            <p:ph type="ctrTitle"/>
          </p:nvPr>
        </p:nvSpPr>
        <p:spPr>
          <a:xfrm>
            <a:off x="946484" y="3565133"/>
            <a:ext cx="10299032" cy="2827139"/>
          </a:xfrm>
        </p:spPr>
        <p:txBody>
          <a:bodyPr>
            <a:normAutofit/>
          </a:bodyPr>
          <a:lstStyle/>
          <a:p>
            <a:r>
              <a:rPr lang="en-US" dirty="0"/>
              <a:t>4. Preparing for and Preventing Severe Allergic Response</a:t>
            </a:r>
            <a:br>
              <a:rPr lang="en-US" dirty="0"/>
            </a:br>
            <a:r>
              <a:rPr lang="en-US" sz="3100" b="0" dirty="0">
                <a:latin typeface="Calibri" panose="020F0502020204030204" pitchFamily="34" charset="0"/>
              </a:rPr>
              <a:t>Corresponds to Training Manual Section VI</a:t>
            </a:r>
            <a:endParaRPr lang="en-US" dirty="0"/>
          </a:p>
        </p:txBody>
      </p:sp>
      <p:sp>
        <p:nvSpPr>
          <p:cNvPr id="6" name="Slide Number Placeholder 5">
            <a:extLst>
              <a:ext uri="{FF2B5EF4-FFF2-40B4-BE49-F238E27FC236}">
                <a16:creationId xmlns:a16="http://schemas.microsoft.com/office/drawing/2014/main" id="{C588C316-8D10-9AED-1233-AC60193B4149}"/>
              </a:ext>
            </a:extLst>
          </p:cNvPr>
          <p:cNvSpPr>
            <a:spLocks noGrp="1"/>
          </p:cNvSpPr>
          <p:nvPr>
            <p:ph type="sldNum" sz="quarter" idx="18"/>
          </p:nvPr>
        </p:nvSpPr>
        <p:spPr/>
        <p:txBody>
          <a:bodyPr/>
          <a:lstStyle/>
          <a:p>
            <a:fld id="{58339581-759F-43B7-B47D-47F906F0E294}" type="slidenum">
              <a:rPr lang="en-US" smtClean="0"/>
              <a:pPr/>
              <a:t>64</a:t>
            </a:fld>
            <a:endParaRPr lang="en-US" dirty="0"/>
          </a:p>
        </p:txBody>
      </p:sp>
    </p:spTree>
    <p:extLst>
      <p:ext uri="{BB962C8B-B14F-4D97-AF65-F5344CB8AC3E}">
        <p14:creationId xmlns:p14="http://schemas.microsoft.com/office/powerpoint/2010/main" val="31318865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Prevention</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958646"/>
          </a:xfrm>
        </p:spPr>
        <p:txBody>
          <a:bodyPr>
            <a:noAutofit/>
          </a:bodyPr>
          <a:lstStyle/>
          <a:p>
            <a:pPr marL="0" indent="0" eaLnBrk="1" hangingPunct="1">
              <a:spcBef>
                <a:spcPts val="0"/>
              </a:spcBef>
              <a:buNone/>
            </a:pPr>
            <a:r>
              <a:rPr lang="en-US" sz="2400" dirty="0">
                <a:solidFill>
                  <a:srgbClr val="000000"/>
                </a:solidFill>
                <a:latin typeface="+mn-lt"/>
              </a:rPr>
              <a:t>P</a:t>
            </a:r>
            <a:r>
              <a:rPr lang="en-US" sz="2400" b="0" i="0" u="none" strike="noStrike" dirty="0">
                <a:solidFill>
                  <a:srgbClr val="000000"/>
                </a:solidFill>
                <a:effectLst/>
                <a:latin typeface="+mn-lt"/>
              </a:rPr>
              <a:t>lan ahead to reduce the risk of severe allergic response.</a:t>
            </a:r>
          </a:p>
          <a:p>
            <a:pPr marL="0" indent="0" eaLnBrk="1" hangingPunct="1">
              <a:spcBef>
                <a:spcPts val="0"/>
              </a:spcBef>
              <a:buNone/>
            </a:pPr>
            <a:r>
              <a:rPr lang="en-US" sz="2400" b="0" i="0" u="none" strike="noStrike" dirty="0">
                <a:solidFill>
                  <a:srgbClr val="000000"/>
                </a:solidFill>
                <a:effectLst/>
                <a:latin typeface="+mn-lt"/>
              </a:rPr>
              <a:t>Example practices:</a:t>
            </a:r>
          </a:p>
          <a:p>
            <a:pPr marL="342900" indent="-342900" eaLnBrk="1" hangingPunct="1">
              <a:spcBef>
                <a:spcPts val="0"/>
              </a:spcBef>
              <a:buFont typeface="Arial" panose="020B0604020202020204" pitchFamily="34" charset="0"/>
              <a:buChar char="•"/>
            </a:pPr>
            <a:r>
              <a:rPr lang="en-US" sz="2400" b="1" dirty="0">
                <a:solidFill>
                  <a:srgbClr val="201E1F"/>
                </a:solidFill>
                <a:effectLst/>
                <a:latin typeface="+mn-lt"/>
                <a:ea typeface="Times New Roman" panose="02020603050405020304" pitchFamily="18" charset="0"/>
                <a:cs typeface="Calibri" panose="020F0502020204030204" pitchFamily="34" charset="0"/>
              </a:rPr>
              <a:t>Insect stings: </a:t>
            </a:r>
            <a:r>
              <a:rPr lang="en-US" sz="2400" dirty="0">
                <a:solidFill>
                  <a:srgbClr val="201E1F"/>
                </a:solidFill>
                <a:effectLst/>
                <a:latin typeface="+mn-lt"/>
                <a:ea typeface="Times New Roman" panose="02020603050405020304" pitchFamily="18" charset="0"/>
                <a:cs typeface="Calibri" panose="020F0502020204030204" pitchFamily="34" charset="0"/>
              </a:rPr>
              <a:t>avoid flowering plants, fragrant lotions, outdoor trash, and exposed skin, including walking outside without shoes.</a:t>
            </a:r>
            <a:endParaRPr lang="en-US" sz="2400" dirty="0">
              <a:solidFill>
                <a:srgbClr val="000000"/>
              </a:solidFill>
              <a:latin typeface="+mn-lt"/>
              <a:ea typeface="Times New Roman" panose="02020603050405020304" pitchFamily="18" charset="0"/>
              <a:cs typeface="Calibri" panose="020F0502020204030204" pitchFamily="34" charset="0"/>
            </a:endParaRPr>
          </a:p>
          <a:p>
            <a:pPr marL="342900" indent="-342900" eaLnBrk="1" hangingPunct="1">
              <a:spcBef>
                <a:spcPts val="0"/>
              </a:spcBef>
              <a:buFont typeface="Arial" panose="020B0604020202020204" pitchFamily="34" charset="0"/>
              <a:buChar char="•"/>
            </a:pPr>
            <a:r>
              <a:rPr lang="en-US" sz="2400" b="1" dirty="0">
                <a:solidFill>
                  <a:srgbClr val="000000"/>
                </a:solidFill>
                <a:latin typeface="+mn-lt"/>
                <a:cs typeface="Calibri" panose="020F0502020204030204" pitchFamily="34" charset="0"/>
              </a:rPr>
              <a:t>Food allergens: </a:t>
            </a:r>
            <a:r>
              <a:rPr lang="en-US" sz="2400" dirty="0">
                <a:solidFill>
                  <a:srgbClr val="000000"/>
                </a:solidFill>
                <a:latin typeface="+mn-lt"/>
                <a:cs typeface="Calibri" panose="020F0502020204030204" pitchFamily="34" charset="0"/>
              </a:rPr>
              <a:t>read labels on food and skin care products; inform food staff of known allergens; avoid cross-contamination such as on cutting surfaces or utensils; encourage hand washing.</a:t>
            </a:r>
          </a:p>
          <a:p>
            <a:pPr>
              <a:spcBef>
                <a:spcPts val="0"/>
              </a:spcBef>
            </a:pPr>
            <a:r>
              <a:rPr lang="en-US" sz="2400" dirty="0">
                <a:latin typeface="+mn-lt"/>
              </a:rPr>
              <a:t>Additional examples are listed in Section IV of the Manual.</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65</a:t>
            </a:fld>
            <a:endParaRPr lang="en-US" dirty="0"/>
          </a:p>
        </p:txBody>
      </p:sp>
      <p:pic>
        <p:nvPicPr>
          <p:cNvPr id="6" name="Content Placeholder 5">
            <a:extLst>
              <a:ext uri="{FF2B5EF4-FFF2-40B4-BE49-F238E27FC236}">
                <a16:creationId xmlns:a16="http://schemas.microsoft.com/office/drawing/2014/main" id="{97D56043-3621-4B71-BC75-4F5FE4E189C8}"/>
              </a:ext>
            </a:extLst>
          </p:cNvPr>
          <p:cNvPicPr>
            <a:picLocks noGrp="1" noChangeAspect="1"/>
          </p:cNvPicPr>
          <p:nvPr>
            <p:ph idx="1"/>
          </p:nvPr>
        </p:nvPicPr>
        <p:blipFill>
          <a:blip r:embed="rId3"/>
          <a:stretch>
            <a:fillRect/>
          </a:stretch>
        </p:blipFill>
        <p:spPr>
          <a:xfrm>
            <a:off x="9836862" y="1370013"/>
            <a:ext cx="1738475" cy="4614862"/>
          </a:xfrm>
          <a:prstGeom prst="rect">
            <a:avLst/>
          </a:prstGeom>
        </p:spPr>
      </p:pic>
    </p:spTree>
    <p:extLst>
      <p:ext uri="{BB962C8B-B14F-4D97-AF65-F5344CB8AC3E}">
        <p14:creationId xmlns:p14="http://schemas.microsoft.com/office/powerpoint/2010/main" val="39091802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Preparation: Review Local Plans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2" y="1370235"/>
            <a:ext cx="11023597" cy="5100502"/>
          </a:xfrm>
        </p:spPr>
        <p:txBody>
          <a:bodyPr>
            <a:noAutofit/>
          </a:bodyPr>
          <a:lstStyle/>
          <a:p>
            <a:pPr marL="800089" lvl="1" indent="-342900" eaLnBrk="1" hangingPunct="1">
              <a:spcBef>
                <a:spcPts val="0"/>
              </a:spcBef>
              <a:buFont typeface="Arial" panose="020B0604020202020204" pitchFamily="34" charset="0"/>
              <a:buChar char="•"/>
            </a:pPr>
            <a:r>
              <a:rPr lang="en-US" sz="2400" b="1" dirty="0">
                <a:latin typeface="+mn-lt"/>
                <a:cs typeface="Calibri" panose="020F0502020204030204" pitchFamily="34" charset="0"/>
              </a:rPr>
              <a:t>W</a:t>
            </a:r>
            <a:r>
              <a:rPr lang="en-US" sz="2400" b="1" dirty="0">
                <a:solidFill>
                  <a:schemeClr val="tx1"/>
                </a:solidFill>
                <a:latin typeface="+mn-lt"/>
                <a:cs typeface="Calibri" panose="020F0502020204030204" pitchFamily="34" charset="0"/>
              </a:rPr>
              <a:t>here</a:t>
            </a:r>
            <a:r>
              <a:rPr lang="en-US" sz="2400" dirty="0">
                <a:solidFill>
                  <a:schemeClr val="tx1"/>
                </a:solidFill>
                <a:latin typeface="+mn-lt"/>
                <a:cs typeface="Calibri" panose="020F0502020204030204" pitchFamily="34" charset="0"/>
              </a:rPr>
              <a:t> the epinephrine is kept</a:t>
            </a:r>
          </a:p>
          <a:p>
            <a:pPr marL="800089" lvl="1" indent="-342900" eaLnBrk="1" hangingPunct="1">
              <a:spcBef>
                <a:spcPts val="0"/>
              </a:spcBef>
              <a:buFont typeface="Arial" panose="020B0604020202020204" pitchFamily="34" charset="0"/>
              <a:buChar char="•"/>
              <a:defRPr/>
            </a:pPr>
            <a:r>
              <a:rPr lang="en-US" sz="2400" b="1" dirty="0">
                <a:latin typeface="+mn-lt"/>
                <a:cs typeface="Calibri" panose="020F0502020204030204" pitchFamily="34" charset="0"/>
              </a:rPr>
              <a:t>W</a:t>
            </a:r>
            <a:r>
              <a:rPr lang="en-US" sz="2400" b="1" dirty="0">
                <a:solidFill>
                  <a:schemeClr val="tx1"/>
                </a:solidFill>
                <a:latin typeface="+mn-lt"/>
                <a:cs typeface="Calibri" panose="020F0502020204030204" pitchFamily="34" charset="0"/>
              </a:rPr>
              <a:t>hat </a:t>
            </a:r>
            <a:r>
              <a:rPr lang="en-US" sz="2400" dirty="0">
                <a:solidFill>
                  <a:schemeClr val="tx1"/>
                </a:solidFill>
                <a:latin typeface="+mn-lt"/>
                <a:cs typeface="Calibri" panose="020F0502020204030204" pitchFamily="34" charset="0"/>
              </a:rPr>
              <a:t>to do </a:t>
            </a:r>
          </a:p>
          <a:p>
            <a:pPr marL="1257277" lvl="2" indent="-342900">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Routinely review </a:t>
            </a:r>
            <a:r>
              <a:rPr lang="en-US" sz="2400" dirty="0">
                <a:latin typeface="+mn-lt"/>
                <a:cs typeface="Calibri" panose="020F0502020204030204" pitchFamily="34" charset="0"/>
              </a:rPr>
              <a:t>steps for</a:t>
            </a:r>
            <a:r>
              <a:rPr lang="en-US" sz="2400" dirty="0">
                <a:solidFill>
                  <a:schemeClr val="tx1"/>
                </a:solidFill>
                <a:latin typeface="+mn-lt"/>
                <a:cs typeface="Calibri" panose="020F0502020204030204" pitchFamily="34" charset="0"/>
              </a:rPr>
              <a:t> the delivery devices in your setting</a:t>
            </a:r>
          </a:p>
          <a:p>
            <a:pPr marL="800089" lvl="1" indent="-342900" eaLnBrk="1" hangingPunct="1">
              <a:spcBef>
                <a:spcPts val="0"/>
              </a:spcBef>
              <a:buFont typeface="Arial" panose="020B0604020202020204" pitchFamily="34" charset="0"/>
              <a:buChar char="•"/>
              <a:defRPr/>
            </a:pPr>
            <a:r>
              <a:rPr lang="en-US" sz="2400" b="1" dirty="0">
                <a:latin typeface="+mn-lt"/>
                <a:cs typeface="Calibri" panose="020F0502020204030204" pitchFamily="34" charset="0"/>
              </a:rPr>
              <a:t>W</a:t>
            </a:r>
            <a:r>
              <a:rPr lang="en-US" sz="2400" b="1" dirty="0">
                <a:solidFill>
                  <a:schemeClr val="tx1"/>
                </a:solidFill>
                <a:latin typeface="+mn-lt"/>
                <a:cs typeface="Calibri" panose="020F0502020204030204" pitchFamily="34" charset="0"/>
              </a:rPr>
              <a:t>ho</a:t>
            </a:r>
            <a:r>
              <a:rPr lang="en-US" sz="2400" dirty="0">
                <a:solidFill>
                  <a:schemeClr val="tx1"/>
                </a:solidFill>
                <a:latin typeface="+mn-lt"/>
                <a:cs typeface="Calibri" panose="020F0502020204030204" pitchFamily="34" charset="0"/>
              </a:rPr>
              <a:t> is trained in first aid and CPR (ideally – you are!)</a:t>
            </a:r>
          </a:p>
          <a:p>
            <a:pPr marL="800089" lvl="1" indent="-342900" eaLnBrk="1" hangingPunct="1">
              <a:spcBef>
                <a:spcPts val="0"/>
              </a:spcBef>
              <a:buFont typeface="Arial" panose="020B0604020202020204" pitchFamily="34" charset="0"/>
              <a:buChar char="•"/>
              <a:defRPr/>
            </a:pPr>
            <a:r>
              <a:rPr lang="en-US" sz="2400" b="1" dirty="0">
                <a:latin typeface="+mn-lt"/>
                <a:cs typeface="Calibri" panose="020F0502020204030204" pitchFamily="34" charset="0"/>
              </a:rPr>
              <a:t>H</a:t>
            </a:r>
            <a:r>
              <a:rPr lang="en-US" sz="2400" b="1" dirty="0">
                <a:solidFill>
                  <a:schemeClr val="tx1"/>
                </a:solidFill>
                <a:latin typeface="+mn-lt"/>
                <a:cs typeface="Calibri" panose="020F0502020204030204" pitchFamily="34" charset="0"/>
              </a:rPr>
              <a:t>ow</a:t>
            </a:r>
            <a:r>
              <a:rPr lang="en-US" sz="2400" dirty="0">
                <a:solidFill>
                  <a:schemeClr val="tx1"/>
                </a:solidFill>
                <a:latin typeface="+mn-lt"/>
                <a:cs typeface="Calibri" panose="020F0502020204030204" pitchFamily="34" charset="0"/>
              </a:rPr>
              <a:t> to get emergency help</a:t>
            </a:r>
          </a:p>
          <a:p>
            <a:pPr marL="1257277" lvl="2" indent="-342900">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How long does it normally take EMS to respond?</a:t>
            </a:r>
          </a:p>
          <a:p>
            <a:pPr marL="1257277" lvl="2" indent="-342900">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Where is the nearest hospital?</a:t>
            </a:r>
          </a:p>
          <a:p>
            <a:pPr marL="800089" lvl="1" indent="-342900" eaLnBrk="1" hangingPunct="1">
              <a:spcBef>
                <a:spcPts val="0"/>
              </a:spcBef>
              <a:buFont typeface="Arial" panose="020B0604020202020204" pitchFamily="34" charset="0"/>
              <a:buChar char="•"/>
              <a:defRPr/>
            </a:pPr>
            <a:r>
              <a:rPr lang="en-US" sz="2400" b="1" dirty="0">
                <a:latin typeface="+mn-lt"/>
                <a:cs typeface="Calibri" panose="020F0502020204030204" pitchFamily="34" charset="0"/>
              </a:rPr>
              <a:t>W</a:t>
            </a:r>
            <a:r>
              <a:rPr lang="en-US" sz="2400" b="1" dirty="0">
                <a:solidFill>
                  <a:schemeClr val="tx1"/>
                </a:solidFill>
                <a:latin typeface="+mn-lt"/>
                <a:cs typeface="Calibri" panose="020F0502020204030204" pitchFamily="34" charset="0"/>
              </a:rPr>
              <a:t>hen </a:t>
            </a:r>
            <a:r>
              <a:rPr lang="en-US" sz="2400" dirty="0">
                <a:solidFill>
                  <a:schemeClr val="tx1"/>
                </a:solidFill>
                <a:latin typeface="+mn-lt"/>
                <a:cs typeface="Calibri" panose="020F0502020204030204" pitchFamily="34" charset="0"/>
              </a:rPr>
              <a:t>epinephrine doses are replaced</a:t>
            </a:r>
          </a:p>
          <a:p>
            <a:pPr marL="1257277" lvl="2" indent="-342900">
              <a:spcBef>
                <a:spcPts val="0"/>
              </a:spcBef>
              <a:buFont typeface="Courier New" panose="02070309020205020404" pitchFamily="49" charset="0"/>
              <a:buChar char="o"/>
              <a:defRPr/>
            </a:pPr>
            <a:r>
              <a:rPr lang="en-US" sz="2400" dirty="0">
                <a:latin typeface="+mn-lt"/>
                <a:cs typeface="Calibri" panose="020F0502020204030204" pitchFamily="34" charset="0"/>
              </a:rPr>
              <a:t>W</a:t>
            </a:r>
            <a:r>
              <a:rPr lang="en-US" sz="2400" dirty="0">
                <a:solidFill>
                  <a:schemeClr val="tx1"/>
                </a:solidFill>
                <a:latin typeface="+mn-lt"/>
                <a:cs typeface="Calibri" panose="020F0502020204030204" pitchFamily="34" charset="0"/>
              </a:rPr>
              <a:t>ho to notify that a dose was used</a:t>
            </a:r>
            <a:endParaRPr lang="en-US" sz="2400" dirty="0">
              <a:latin typeface="+mn-lt"/>
              <a:cs typeface="Calibri" panose="020F0502020204030204" pitchFamily="34" charset="0"/>
            </a:endParaRPr>
          </a:p>
          <a:p>
            <a:pPr marL="1257277" lvl="2" indent="-342900">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Who checks expiration dates, clarity of solution</a:t>
            </a:r>
          </a:p>
          <a:p>
            <a:pPr>
              <a:spcBef>
                <a:spcPts val="0"/>
              </a:spcBef>
            </a:pPr>
            <a:endParaRPr lang="en-US" sz="2200"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66</a:t>
            </a:fld>
            <a:endParaRPr lang="en-US" dirty="0"/>
          </a:p>
        </p:txBody>
      </p:sp>
    </p:spTree>
    <p:extLst>
      <p:ext uri="{BB962C8B-B14F-4D97-AF65-F5344CB8AC3E}">
        <p14:creationId xmlns:p14="http://schemas.microsoft.com/office/powerpoint/2010/main" val="4225241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Preparation: Identify Individuals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13084"/>
            <a:ext cx="9052560" cy="5087225"/>
          </a:xfrm>
        </p:spPr>
        <p:txBody>
          <a:bodyPr>
            <a:normAutofit lnSpcReduction="10000"/>
          </a:bodyPr>
          <a:lstStyle/>
          <a:p>
            <a:pPr eaLnBrk="1" hangingPunct="1">
              <a:lnSpc>
                <a:spcPct val="140000"/>
              </a:lnSpc>
              <a:spcBef>
                <a:spcPts val="0"/>
              </a:spcBef>
              <a:defRPr/>
            </a:pPr>
            <a:r>
              <a:rPr lang="en-US" sz="2400" dirty="0">
                <a:solidFill>
                  <a:schemeClr val="tx1"/>
                </a:solidFill>
                <a:latin typeface="+mn-lt"/>
                <a:cs typeface="Calibri" panose="020F0502020204030204" pitchFamily="34" charset="0"/>
              </a:rPr>
              <a:t>Identify those who are at risk of severe allergic response</a:t>
            </a:r>
          </a:p>
          <a:p>
            <a:pPr marL="800089" lvl="1" indent="-342900" eaLnBrk="1" hangingPunct="1">
              <a:lnSpc>
                <a:spcPct val="140000"/>
              </a:lnSpc>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People with a prescription for epinephrine</a:t>
            </a:r>
          </a:p>
          <a:p>
            <a:pPr marL="800089" lvl="1" indent="-342900" eaLnBrk="1" hangingPunct="1">
              <a:lnSpc>
                <a:spcPct val="140000"/>
              </a:lnSpc>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People with a history of allergic reactions</a:t>
            </a:r>
          </a:p>
          <a:p>
            <a:pPr marL="800089" lvl="1" indent="-342900" eaLnBrk="1" hangingPunct="1">
              <a:lnSpc>
                <a:spcPct val="140000"/>
              </a:lnSpc>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People with a history of asthma</a:t>
            </a:r>
          </a:p>
          <a:p>
            <a:pPr marL="800089" lvl="1" indent="-342900" eaLnBrk="1" hangingPunct="1">
              <a:lnSpc>
                <a:spcPct val="140000"/>
              </a:lnSpc>
              <a:spcBef>
                <a:spcPts val="0"/>
              </a:spcBef>
              <a:buFont typeface="Arial" panose="020B0604020202020204" pitchFamily="34" charset="0"/>
              <a:buChar char="•"/>
              <a:defRPr/>
            </a:pPr>
            <a:endParaRPr lang="en-US" sz="2400" dirty="0">
              <a:solidFill>
                <a:schemeClr val="tx1"/>
              </a:solidFill>
              <a:latin typeface="+mn-lt"/>
              <a:cs typeface="Calibri" panose="020F0502020204030204" pitchFamily="34" charset="0"/>
            </a:endParaRPr>
          </a:p>
          <a:p>
            <a:pPr eaLnBrk="1" hangingPunct="1">
              <a:lnSpc>
                <a:spcPct val="140000"/>
              </a:lnSpc>
              <a:spcBef>
                <a:spcPts val="0"/>
              </a:spcBef>
              <a:defRPr/>
            </a:pPr>
            <a:r>
              <a:rPr lang="en-US" sz="2400" dirty="0">
                <a:solidFill>
                  <a:schemeClr val="tx1"/>
                </a:solidFill>
                <a:latin typeface="+mn-lt"/>
                <a:cs typeface="Calibri" panose="020F0502020204030204" pitchFamily="34" charset="0"/>
              </a:rPr>
              <a:t>Get a signed consent for emergency treatment (if applicable to your setting)</a:t>
            </a:r>
          </a:p>
          <a:p>
            <a:pPr eaLnBrk="1" hangingPunct="1">
              <a:lnSpc>
                <a:spcPct val="140000"/>
              </a:lnSpc>
              <a:spcBef>
                <a:spcPts val="0"/>
              </a:spcBef>
              <a:defRPr/>
            </a:pPr>
            <a:endParaRPr lang="en-US" sz="2400" dirty="0">
              <a:solidFill>
                <a:schemeClr val="tx1"/>
              </a:solidFill>
              <a:latin typeface="+mn-lt"/>
              <a:cs typeface="Calibri" panose="020F0502020204030204" pitchFamily="34" charset="0"/>
            </a:endParaRPr>
          </a:p>
          <a:p>
            <a:pPr eaLnBrk="1" hangingPunct="1">
              <a:lnSpc>
                <a:spcPct val="140000"/>
              </a:lnSpc>
              <a:spcBef>
                <a:spcPts val="0"/>
              </a:spcBef>
              <a:defRPr/>
            </a:pPr>
            <a:r>
              <a:rPr lang="en-US" sz="2400" dirty="0">
                <a:solidFill>
                  <a:schemeClr val="tx1"/>
                </a:solidFill>
                <a:latin typeface="+mn-lt"/>
                <a:cs typeface="Calibri" panose="020F0502020204030204" pitchFamily="34" charset="0"/>
              </a:rPr>
              <a:t>When possible, educate those at risk for allergic reactions with prevention strategies</a:t>
            </a:r>
            <a:endParaRPr lang="en-US"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67</a:t>
            </a:fld>
            <a:endParaRPr lang="en-US" dirty="0"/>
          </a:p>
        </p:txBody>
      </p:sp>
      <p:pic>
        <p:nvPicPr>
          <p:cNvPr id="6" name="Picture 2">
            <a:extLst>
              <a:ext uri="{FF2B5EF4-FFF2-40B4-BE49-F238E27FC236}">
                <a16:creationId xmlns:a16="http://schemas.microsoft.com/office/drawing/2014/main" id="{A3771872-8FA6-BA46-396B-CF64A60AFC3A}"/>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187" r="17134"/>
          <a:stretch/>
        </p:blipFill>
        <p:spPr bwMode="auto">
          <a:xfrm>
            <a:off x="9684376" y="2725591"/>
            <a:ext cx="2043448" cy="1903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7312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#5: Prevention and Preparation</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9052560" cy="4864310"/>
          </a:xfrm>
        </p:spPr>
        <p:txBody>
          <a:bodyPr>
            <a:normAutofit/>
          </a:bodyPr>
          <a:lstStyle/>
          <a:p>
            <a:pPr marL="0" indent="0" rtl="0">
              <a:spcBef>
                <a:spcPts val="0"/>
              </a:spcBef>
              <a:buNone/>
            </a:pPr>
            <a:r>
              <a:rPr lang="en-US" sz="2400" b="0" i="0" u="none" strike="noStrike" dirty="0">
                <a:solidFill>
                  <a:srgbClr val="000000"/>
                </a:solidFill>
                <a:effectLst/>
                <a:latin typeface="+mn-lt"/>
              </a:rPr>
              <a:t>A group of 10-to-12-year-olds will be taking a hike in an area with meadows and forests. </a:t>
            </a:r>
            <a:endParaRPr lang="en-US" sz="2400" b="0" dirty="0">
              <a:effectLst/>
              <a:latin typeface="+mn-lt"/>
            </a:endParaRPr>
          </a:p>
          <a:p>
            <a:pPr marL="0" indent="0" rtl="0">
              <a:spcBef>
                <a:spcPts val="0"/>
              </a:spcBef>
              <a:buNone/>
            </a:pPr>
            <a:br>
              <a:rPr lang="en-US" sz="2400" b="0" dirty="0">
                <a:effectLst/>
                <a:latin typeface="+mn-lt"/>
              </a:rPr>
            </a:br>
            <a:r>
              <a:rPr lang="en-US" sz="2400" b="0" i="0" u="none" strike="noStrike" dirty="0">
                <a:solidFill>
                  <a:srgbClr val="000000"/>
                </a:solidFill>
                <a:effectLst/>
                <a:latin typeface="+mn-lt"/>
              </a:rPr>
              <a:t>They will be eating a picnic lunch together afterward. </a:t>
            </a:r>
            <a:endParaRPr lang="en-US" sz="2400" b="0" dirty="0">
              <a:effectLst/>
              <a:latin typeface="+mn-lt"/>
            </a:endParaRPr>
          </a:p>
          <a:p>
            <a:pPr marL="0" indent="0" rtl="0">
              <a:spcBef>
                <a:spcPts val="0"/>
              </a:spcBef>
              <a:buNone/>
            </a:pPr>
            <a:br>
              <a:rPr lang="en-US" sz="2400" b="0" dirty="0">
                <a:effectLst/>
                <a:latin typeface="+mn-lt"/>
              </a:rPr>
            </a:br>
            <a:r>
              <a:rPr lang="en-US" sz="2400" b="0" i="0" u="none" strike="noStrike" dirty="0">
                <a:solidFill>
                  <a:srgbClr val="000000"/>
                </a:solidFill>
                <a:effectLst/>
                <a:latin typeface="+mn-lt"/>
              </a:rPr>
              <a:t>Some of the young people require medications at lunchtime, and two of them have asthma inhalers. </a:t>
            </a:r>
          </a:p>
          <a:p>
            <a:pPr marL="0" indent="0" rtl="0">
              <a:spcBef>
                <a:spcPts val="0"/>
              </a:spcBef>
              <a:buNone/>
            </a:pPr>
            <a:endParaRPr lang="en-US" sz="2400" dirty="0">
              <a:solidFill>
                <a:srgbClr val="000000"/>
              </a:solidFill>
              <a:latin typeface="+mn-lt"/>
            </a:endParaRPr>
          </a:p>
          <a:p>
            <a:pPr>
              <a:spcBef>
                <a:spcPts val="0"/>
              </a:spcBef>
            </a:pPr>
            <a:r>
              <a:rPr lang="en-US" sz="2400" b="0" u="none" strike="noStrike" dirty="0">
                <a:solidFill>
                  <a:srgbClr val="000000"/>
                </a:solidFill>
                <a:effectLst/>
                <a:latin typeface="+mn-lt"/>
              </a:rPr>
              <a:t>	What are some prevention and preparation strategies 	planners could use, before and during this activity?</a:t>
            </a:r>
            <a:endParaRPr lang="en-US" dirty="0">
              <a:latin typeface="+mn-lt"/>
            </a:endParaRP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68</a:t>
            </a:fld>
            <a:endParaRPr lang="en-US" dirty="0"/>
          </a:p>
        </p:txBody>
      </p:sp>
      <p:pic>
        <p:nvPicPr>
          <p:cNvPr id="6" name="Content Placeholder 5">
            <a:extLst>
              <a:ext uri="{FF2B5EF4-FFF2-40B4-BE49-F238E27FC236}">
                <a16:creationId xmlns:a16="http://schemas.microsoft.com/office/drawing/2014/main" id="{F9F85CAA-4A6C-1734-68DB-536012D3C739}"/>
              </a:ext>
            </a:extLst>
          </p:cNvPr>
          <p:cNvPicPr>
            <a:picLocks noGrp="1" noChangeAspect="1"/>
          </p:cNvPicPr>
          <p:nvPr>
            <p:ph idx="1"/>
          </p:nvPr>
        </p:nvPicPr>
        <p:blipFill>
          <a:blip r:embed="rId3"/>
          <a:stretch>
            <a:fillRect/>
          </a:stretch>
        </p:blipFill>
        <p:spPr>
          <a:xfrm>
            <a:off x="9860174" y="1370013"/>
            <a:ext cx="1691851" cy="4614862"/>
          </a:xfrm>
          <a:prstGeom prst="rect">
            <a:avLst/>
          </a:prstGeom>
        </p:spPr>
      </p:pic>
      <p:pic>
        <p:nvPicPr>
          <p:cNvPr id="7" name="Content Placeholder 11" descr="Help with solid fill">
            <a:extLst>
              <a:ext uri="{FF2B5EF4-FFF2-40B4-BE49-F238E27FC236}">
                <a16:creationId xmlns:a16="http://schemas.microsoft.com/office/drawing/2014/main" id="{735225AE-5BD6-2083-677E-941F268F4F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001" y="5236369"/>
            <a:ext cx="914400" cy="914400"/>
          </a:xfrm>
          <a:prstGeom prst="rect">
            <a:avLst/>
          </a:prstGeom>
        </p:spPr>
      </p:pic>
    </p:spTree>
    <p:extLst>
      <p:ext uri="{BB962C8B-B14F-4D97-AF65-F5344CB8AC3E}">
        <p14:creationId xmlns:p14="http://schemas.microsoft.com/office/powerpoint/2010/main" val="13866398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#5 </a:t>
            </a:r>
            <a:r>
              <a:rPr lang="en-US" i="1" dirty="0"/>
              <a:t>Prevention and…</a:t>
            </a:r>
            <a:r>
              <a:rPr lang="en-US" dirty="0"/>
              <a:t> Debrief </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9052560" cy="5284762"/>
          </a:xfrm>
        </p:spPr>
        <p:txBody>
          <a:bodyPr>
            <a:noAutofit/>
          </a:bodyPr>
          <a:lstStyle/>
          <a:p>
            <a:pPr marL="342900" indent="-342900" rtl="0">
              <a:spcBef>
                <a:spcPts val="0"/>
              </a:spcBef>
              <a:buFont typeface="Arial" panose="020B0604020202020204" pitchFamily="34" charset="0"/>
              <a:buChar char="•"/>
            </a:pPr>
            <a:r>
              <a:rPr lang="en-US" sz="2400" b="0" i="0" u="none" strike="noStrike" dirty="0">
                <a:effectLst/>
                <a:latin typeface="+mn-lt"/>
              </a:rPr>
              <a:t>Identify potential allergen risks in the setting </a:t>
            </a:r>
          </a:p>
          <a:p>
            <a:pPr marL="800089" lvl="1" indent="-342900">
              <a:spcBef>
                <a:spcPts val="0"/>
              </a:spcBef>
              <a:buFont typeface="Courier New" panose="02070309020205020404" pitchFamily="49" charset="0"/>
              <a:buChar char="o"/>
            </a:pPr>
            <a:r>
              <a:rPr lang="en-US" sz="2400" dirty="0">
                <a:latin typeface="+mn-lt"/>
              </a:rPr>
              <a:t>Insect stings, food allergies, medication allergies, other?</a:t>
            </a:r>
          </a:p>
          <a:p>
            <a:pPr marL="342900" indent="-342900">
              <a:spcBef>
                <a:spcPts val="0"/>
              </a:spcBef>
              <a:buFont typeface="Arial" panose="020B0604020202020204" pitchFamily="34" charset="0"/>
              <a:buChar char="•"/>
            </a:pPr>
            <a:r>
              <a:rPr lang="en-US" sz="2400" dirty="0">
                <a:latin typeface="+mn-lt"/>
              </a:rPr>
              <a:t>If possible, identify known allergies among the group</a:t>
            </a:r>
          </a:p>
          <a:p>
            <a:pPr marL="800089" lvl="1" indent="-342900">
              <a:spcBef>
                <a:spcPts val="0"/>
              </a:spcBef>
              <a:buFont typeface="Courier New" panose="02070309020205020404" pitchFamily="49" charset="0"/>
              <a:buChar char="o"/>
            </a:pPr>
            <a:r>
              <a:rPr lang="en-US" sz="2400" dirty="0">
                <a:latin typeface="+mn-lt"/>
              </a:rPr>
              <a:t>Identify individuals who may be at higher risk.</a:t>
            </a:r>
          </a:p>
          <a:p>
            <a:pPr marL="342900" indent="-342900">
              <a:spcBef>
                <a:spcPts val="0"/>
              </a:spcBef>
              <a:buFont typeface="Arial" panose="020B0604020202020204" pitchFamily="34" charset="0"/>
              <a:buChar char="•"/>
            </a:pPr>
            <a:r>
              <a:rPr lang="en-US" sz="2400" dirty="0">
                <a:latin typeface="+mn-lt"/>
              </a:rPr>
              <a:t>Implement multiple strategies to reduce risk </a:t>
            </a:r>
          </a:p>
          <a:p>
            <a:pPr marL="800089" lvl="1" indent="-342900">
              <a:spcBef>
                <a:spcPts val="0"/>
              </a:spcBef>
              <a:buFont typeface="Courier New" panose="02070309020205020404" pitchFamily="49" charset="0"/>
              <a:buChar char="o"/>
            </a:pPr>
            <a:r>
              <a:rPr lang="en-US" sz="2400" dirty="0">
                <a:latin typeface="+mn-lt"/>
              </a:rPr>
              <a:t>Insect allergies: Avoid areas with stinging insects. Establish policies: no scented lotions, closed-toed shoes, etc.</a:t>
            </a:r>
          </a:p>
          <a:p>
            <a:pPr marL="800089" lvl="1" indent="-342900">
              <a:spcBef>
                <a:spcPts val="0"/>
              </a:spcBef>
              <a:buFont typeface="Courier New" panose="02070309020205020404" pitchFamily="49" charset="0"/>
              <a:buChar char="o"/>
            </a:pPr>
            <a:r>
              <a:rPr lang="en-US" sz="2400" dirty="0">
                <a:latin typeface="+mn-lt"/>
              </a:rPr>
              <a:t>Food allergies: Strongly discourage food sharing. </a:t>
            </a:r>
          </a:p>
          <a:p>
            <a:pPr marL="800089" lvl="1" indent="-342900">
              <a:spcBef>
                <a:spcPts val="0"/>
              </a:spcBef>
              <a:buFont typeface="Courier New" panose="02070309020205020404" pitchFamily="49" charset="0"/>
              <a:buChar char="o"/>
            </a:pPr>
            <a:r>
              <a:rPr lang="en-US" sz="2400" dirty="0">
                <a:latin typeface="+mn-lt"/>
              </a:rPr>
              <a:t>Medication allergies: Trained personnel ensure safe administration to correct individuals.</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69</a:t>
            </a:fld>
            <a:endParaRPr lang="en-US" dirty="0"/>
          </a:p>
        </p:txBody>
      </p:sp>
      <p:pic>
        <p:nvPicPr>
          <p:cNvPr id="6" name="Content Placeholder 5">
            <a:extLst>
              <a:ext uri="{FF2B5EF4-FFF2-40B4-BE49-F238E27FC236}">
                <a16:creationId xmlns:a16="http://schemas.microsoft.com/office/drawing/2014/main" id="{F9F85CAA-4A6C-1734-68DB-536012D3C739}"/>
              </a:ext>
            </a:extLst>
          </p:cNvPr>
          <p:cNvPicPr>
            <a:picLocks noGrp="1" noChangeAspect="1"/>
          </p:cNvPicPr>
          <p:nvPr>
            <p:ph idx="1"/>
          </p:nvPr>
        </p:nvPicPr>
        <p:blipFill>
          <a:blip r:embed="rId3"/>
          <a:stretch>
            <a:fillRect/>
          </a:stretch>
        </p:blipFill>
        <p:spPr>
          <a:xfrm>
            <a:off x="9860174" y="1370013"/>
            <a:ext cx="1691851" cy="4614862"/>
          </a:xfrm>
          <a:prstGeom prst="rect">
            <a:avLst/>
          </a:prstGeom>
        </p:spPr>
      </p:pic>
    </p:spTree>
    <p:extLst>
      <p:ext uri="{BB962C8B-B14F-4D97-AF65-F5344CB8AC3E}">
        <p14:creationId xmlns:p14="http://schemas.microsoft.com/office/powerpoint/2010/main" val="2642765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State Laws: Obtaining Epinephrine </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8848044" cy="4614000"/>
          </a:xfrm>
        </p:spPr>
        <p:txBody>
          <a:bodyPr>
            <a:noAutofit/>
          </a:bodyPr>
          <a:lstStyle/>
          <a:p>
            <a:pPr eaLnBrk="1" hangingPunct="1">
              <a:spcBef>
                <a:spcPts val="0"/>
              </a:spcBef>
              <a:defRPr/>
            </a:pPr>
            <a:r>
              <a:rPr lang="en-US" sz="2400" dirty="0">
                <a:solidFill>
                  <a:schemeClr val="tx1"/>
                </a:solidFill>
                <a:latin typeface="+mn-lt"/>
                <a:cs typeface="Calibri" panose="020F0502020204030204" pitchFamily="34" charset="0"/>
              </a:rPr>
              <a:t>Obtaining Epinephrine </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The </a:t>
            </a:r>
            <a:r>
              <a:rPr lang="en-US" sz="2400" i="1" dirty="0">
                <a:solidFill>
                  <a:schemeClr val="tx1"/>
                </a:solidFill>
                <a:latin typeface="+mn-lt"/>
                <a:cs typeface="Calibri" panose="020F0502020204030204" pitchFamily="34" charset="0"/>
              </a:rPr>
              <a:t>Authorization to Obtain</a:t>
            </a:r>
          </a:p>
          <a:p>
            <a:pPr marL="800089" lvl="1" indent="-342900" eaLnBrk="1" hangingPunct="1">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allows the holder to obtain a 2-pack of epinephrine auto-injectors</a:t>
            </a:r>
          </a:p>
          <a:p>
            <a:pPr marL="800089" lvl="1" indent="-342900" eaLnBrk="1" hangingPunct="1">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can be used for refills 4 times</a:t>
            </a:r>
          </a:p>
          <a:p>
            <a:pPr marL="800089" lvl="1" indent="-342900" eaLnBrk="1" hangingPunct="1">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automatically expires 3 years after the training date</a:t>
            </a:r>
          </a:p>
          <a:p>
            <a:pPr marL="342900" indent="-342900" eaLnBrk="1" hangingPunct="1">
              <a:spcBef>
                <a:spcPts val="0"/>
              </a:spcBef>
              <a:buFont typeface="Arial" panose="020B0604020202020204" pitchFamily="34" charset="0"/>
              <a:buChar char="•"/>
              <a:defRPr/>
            </a:pPr>
            <a:r>
              <a:rPr lang="en-US" sz="2400" dirty="0">
                <a:solidFill>
                  <a:schemeClr val="tx1"/>
                </a:solidFill>
                <a:latin typeface="+mn-lt"/>
                <a:cs typeface="Calibri" panose="020F0502020204030204" pitchFamily="34" charset="0"/>
              </a:rPr>
              <a:t>The cost</a:t>
            </a:r>
          </a:p>
          <a:p>
            <a:pPr marL="800089" lvl="1" indent="-342900" eaLnBrk="1" hangingPunct="1">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cannot be billed to insurance</a:t>
            </a:r>
          </a:p>
          <a:p>
            <a:pPr marL="800089" lvl="1" indent="-342900" eaLnBrk="1" hangingPunct="1">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may be reimbursed (verify with employer)</a:t>
            </a:r>
          </a:p>
          <a:p>
            <a:pPr marL="800089" lvl="1" indent="-342900" eaLnBrk="1" hangingPunct="1">
              <a:spcBef>
                <a:spcPts val="0"/>
              </a:spcBef>
              <a:buFont typeface="Courier New" panose="02070309020205020404" pitchFamily="49" charset="0"/>
              <a:buChar char="o"/>
              <a:defRPr/>
            </a:pPr>
            <a:r>
              <a:rPr lang="en-US" sz="2400" dirty="0">
                <a:solidFill>
                  <a:schemeClr val="tx1"/>
                </a:solidFill>
                <a:latin typeface="+mn-lt"/>
                <a:cs typeface="Calibri" panose="020F0502020204030204" pitchFamily="34" charset="0"/>
              </a:rPr>
              <a:t>can be expensive ($500 +)</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7</a:t>
            </a:fld>
            <a:endParaRPr lang="en-US" dirty="0"/>
          </a:p>
        </p:txBody>
      </p:sp>
      <p:pic>
        <p:nvPicPr>
          <p:cNvPr id="7" name="Picture 6" descr="A close-up of a calendar">
            <a:extLst>
              <a:ext uri="{FF2B5EF4-FFF2-40B4-BE49-F238E27FC236}">
                <a16:creationId xmlns:a16="http://schemas.microsoft.com/office/drawing/2014/main" id="{D8459839-CCCC-A1CD-722D-9FA144F9063A}"/>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697462" y="1788858"/>
            <a:ext cx="2057400" cy="1373020"/>
          </a:xfrm>
          <a:prstGeom prst="rect">
            <a:avLst/>
          </a:prstGeom>
        </p:spPr>
      </p:pic>
      <p:pic>
        <p:nvPicPr>
          <p:cNvPr id="8" name="Picture 7" descr="Stacks of gold coins">
            <a:extLst>
              <a:ext uri="{FF2B5EF4-FFF2-40B4-BE49-F238E27FC236}">
                <a16:creationId xmlns:a16="http://schemas.microsoft.com/office/drawing/2014/main" id="{7EE8AF44-0DC4-20E4-05EF-E1B9F096E132}"/>
              </a:ext>
            </a:extLst>
          </p:cNvPr>
          <p:cNvPicPr>
            <a:picLocks noChangeAspect="1"/>
          </p:cNvPicPr>
          <p:nvPr/>
        </p:nvPicPr>
        <p:blipFill rotWithShape="1">
          <a:blip r:embed="rId4" cstate="print">
            <a:grayscl/>
            <a:extLst>
              <a:ext uri="{28A0092B-C50C-407E-A947-70E740481C1C}">
                <a14:useLocalDpi xmlns:a14="http://schemas.microsoft.com/office/drawing/2010/main" val="0"/>
              </a:ext>
            </a:extLst>
          </a:blip>
          <a:srcRect l="10865" t="11846" r="9712"/>
          <a:stretch/>
        </p:blipFill>
        <p:spPr>
          <a:xfrm>
            <a:off x="9695270" y="4460235"/>
            <a:ext cx="2059592" cy="1524000"/>
          </a:xfrm>
          <a:prstGeom prst="rect">
            <a:avLst/>
          </a:prstGeom>
        </p:spPr>
      </p:pic>
    </p:spTree>
    <p:extLst>
      <p:ext uri="{BB962C8B-B14F-4D97-AF65-F5344CB8AC3E}">
        <p14:creationId xmlns:p14="http://schemas.microsoft.com/office/powerpoint/2010/main" val="34570824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Scenario #5 …</a:t>
            </a:r>
            <a:r>
              <a:rPr lang="en-US" i="1" dirty="0"/>
              <a:t>Preparation</a:t>
            </a:r>
            <a:r>
              <a:rPr lang="en-US" dirty="0"/>
              <a:t> Debrief </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8848044" cy="4886728"/>
          </a:xfrm>
        </p:spPr>
        <p:txBody>
          <a:bodyPr>
            <a:noAutofit/>
          </a:bodyPr>
          <a:lstStyle/>
          <a:p>
            <a:pPr marL="342900" indent="-342900">
              <a:spcBef>
                <a:spcPts val="0"/>
              </a:spcBef>
              <a:buFont typeface="Arial" panose="020B0604020202020204" pitchFamily="34" charset="0"/>
              <a:buChar char="•"/>
            </a:pPr>
            <a:r>
              <a:rPr lang="en-US" sz="2400" dirty="0">
                <a:latin typeface="+mn-lt"/>
              </a:rPr>
              <a:t>Ensure one or more group leader is trained in </a:t>
            </a:r>
          </a:p>
          <a:p>
            <a:pPr marL="800089" lvl="1" indent="-342900">
              <a:spcBef>
                <a:spcPts val="0"/>
              </a:spcBef>
              <a:buFont typeface="Courier New" panose="02070309020205020404" pitchFamily="49" charset="0"/>
              <a:buChar char="o"/>
            </a:pPr>
            <a:r>
              <a:rPr lang="en-US" sz="2400" dirty="0">
                <a:latin typeface="+mn-lt"/>
              </a:rPr>
              <a:t>CPR</a:t>
            </a:r>
          </a:p>
          <a:p>
            <a:pPr marL="800089" lvl="1" indent="-342900">
              <a:spcBef>
                <a:spcPts val="0"/>
              </a:spcBef>
              <a:buFont typeface="Courier New" panose="02070309020205020404" pitchFamily="49" charset="0"/>
              <a:buChar char="o"/>
            </a:pPr>
            <a:r>
              <a:rPr lang="en-US" sz="2400" dirty="0">
                <a:latin typeface="+mn-lt"/>
              </a:rPr>
              <a:t>Epinephrine administration</a:t>
            </a:r>
          </a:p>
          <a:p>
            <a:pPr marL="800089" lvl="1" indent="-342900">
              <a:spcBef>
                <a:spcPts val="0"/>
              </a:spcBef>
              <a:buFont typeface="Courier New" panose="02070309020205020404" pitchFamily="49" charset="0"/>
              <a:buChar char="o"/>
            </a:pPr>
            <a:r>
              <a:rPr lang="en-US" sz="2400" dirty="0">
                <a:latin typeface="+mn-lt"/>
              </a:rPr>
              <a:t>How to active EMS 9-1-1</a:t>
            </a:r>
          </a:p>
          <a:p>
            <a:pPr marL="342900" indent="-342900">
              <a:spcBef>
                <a:spcPts val="0"/>
              </a:spcBef>
              <a:buFont typeface="Arial" panose="020B0604020202020204" pitchFamily="34" charset="0"/>
              <a:buChar char="•"/>
            </a:pPr>
            <a:r>
              <a:rPr lang="en-US" sz="2400" dirty="0">
                <a:latin typeface="+mn-lt"/>
              </a:rPr>
              <a:t>Ensure group leaders have epinephrine available</a:t>
            </a:r>
          </a:p>
          <a:p>
            <a:pPr marL="342900" indent="-342900" rtl="0">
              <a:spcBef>
                <a:spcPts val="0"/>
              </a:spcBef>
              <a:buFont typeface="Arial" panose="020B0604020202020204" pitchFamily="34" charset="0"/>
              <a:buChar char="•"/>
            </a:pPr>
            <a:r>
              <a:rPr lang="en-US" sz="2400" b="0" dirty="0">
                <a:effectLst/>
                <a:latin typeface="+mn-lt"/>
              </a:rPr>
              <a:t>Know the symptoms of concern</a:t>
            </a:r>
          </a:p>
          <a:p>
            <a:pPr marL="342900" indent="-342900" rtl="0">
              <a:spcBef>
                <a:spcPts val="0"/>
              </a:spcBef>
              <a:buFont typeface="Arial" panose="020B0604020202020204" pitchFamily="34" charset="0"/>
              <a:buChar char="•"/>
            </a:pPr>
            <a:r>
              <a:rPr lang="en-US" sz="2400" dirty="0">
                <a:latin typeface="+mn-lt"/>
              </a:rPr>
              <a:t>Know how to r</a:t>
            </a:r>
            <a:r>
              <a:rPr lang="en-US" sz="2400" b="0" dirty="0">
                <a:effectLst/>
                <a:latin typeface="+mn-lt"/>
              </a:rPr>
              <a:t>espond quickly</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70</a:t>
            </a:fld>
            <a:endParaRPr lang="en-US" dirty="0"/>
          </a:p>
        </p:txBody>
      </p:sp>
      <p:pic>
        <p:nvPicPr>
          <p:cNvPr id="6" name="Content Placeholder 5">
            <a:extLst>
              <a:ext uri="{FF2B5EF4-FFF2-40B4-BE49-F238E27FC236}">
                <a16:creationId xmlns:a16="http://schemas.microsoft.com/office/drawing/2014/main" id="{F9F85CAA-4A6C-1734-68DB-536012D3C739}"/>
              </a:ext>
            </a:extLst>
          </p:cNvPr>
          <p:cNvPicPr>
            <a:picLocks noGrp="1" noChangeAspect="1"/>
          </p:cNvPicPr>
          <p:nvPr>
            <p:ph idx="1"/>
          </p:nvPr>
        </p:nvPicPr>
        <p:blipFill>
          <a:blip r:embed="rId3"/>
          <a:stretch>
            <a:fillRect/>
          </a:stretch>
        </p:blipFill>
        <p:spPr>
          <a:xfrm>
            <a:off x="9860174" y="1370013"/>
            <a:ext cx="1691851" cy="4614862"/>
          </a:xfrm>
          <a:prstGeom prst="rect">
            <a:avLst/>
          </a:prstGeom>
        </p:spPr>
      </p:pic>
    </p:spTree>
    <p:extLst>
      <p:ext uri="{BB962C8B-B14F-4D97-AF65-F5344CB8AC3E}">
        <p14:creationId xmlns:p14="http://schemas.microsoft.com/office/powerpoint/2010/main" val="26299565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Summary: Preparation Saves Lives</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1" y="1370235"/>
            <a:ext cx="11247120" cy="4614000"/>
          </a:xfrm>
        </p:spPr>
        <p:txBody>
          <a:bodyPr>
            <a:noAutofit/>
          </a:bodyPr>
          <a:lstStyle/>
          <a:p>
            <a:pPr marL="342900" indent="-342900">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Maintain your skills. </a:t>
            </a:r>
            <a:r>
              <a:rPr lang="en-US" sz="2400" dirty="0">
                <a:latin typeface="+mn-lt"/>
                <a:cs typeface="Calibri" panose="020F0502020204030204" pitchFamily="34" charset="0"/>
              </a:rPr>
              <a:t>Keep training current and be ready to respond quickly. </a:t>
            </a:r>
          </a:p>
          <a:p>
            <a:pPr marL="1257277" lvl="2" indent="-342900">
              <a:spcBef>
                <a:spcPts val="0"/>
              </a:spcBef>
              <a:buFont typeface="Courier New" panose="02070309020205020404" pitchFamily="49" charset="0"/>
              <a:buChar char="o"/>
            </a:pPr>
            <a:r>
              <a:rPr lang="en-US" sz="2400" dirty="0">
                <a:solidFill>
                  <a:schemeClr val="tx1"/>
                </a:solidFill>
                <a:latin typeface="+mn-lt"/>
                <a:cs typeface="Calibri" panose="020F0502020204030204" pitchFamily="34" charset="0"/>
              </a:rPr>
              <a:t>Know the signs of severe allergic response. </a:t>
            </a:r>
          </a:p>
          <a:p>
            <a:pPr marL="1257277" lvl="2" indent="-342900">
              <a:spcBef>
                <a:spcPts val="0"/>
              </a:spcBef>
              <a:buFont typeface="Courier New" panose="02070309020205020404" pitchFamily="49" charset="0"/>
              <a:buChar char="o"/>
            </a:pPr>
            <a:r>
              <a:rPr lang="en-US" sz="2400" dirty="0">
                <a:latin typeface="+mn-lt"/>
                <a:cs typeface="Calibri" panose="020F0502020204030204" pitchFamily="34" charset="0"/>
              </a:rPr>
              <a:t>Take a first aid / CPR class.</a:t>
            </a:r>
            <a:r>
              <a:rPr lang="en-US" sz="2400" dirty="0">
                <a:solidFill>
                  <a:schemeClr val="tx1"/>
                </a:solidFill>
                <a:latin typeface="+mn-lt"/>
                <a:cs typeface="Calibri" panose="020F0502020204030204" pitchFamily="34" charset="0"/>
              </a:rPr>
              <a:t> </a:t>
            </a:r>
          </a:p>
          <a:p>
            <a:pPr marL="342900"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Know your local emergency plan. </a:t>
            </a:r>
          </a:p>
          <a:p>
            <a:pPr marL="1257277" lvl="2" indent="-342900">
              <a:spcBef>
                <a:spcPts val="0"/>
              </a:spcBef>
              <a:buFont typeface="Courier New" panose="02070309020205020404" pitchFamily="49" charset="0"/>
              <a:buChar char="o"/>
            </a:pPr>
            <a:r>
              <a:rPr lang="en-US" sz="2400" b="1" dirty="0">
                <a:solidFill>
                  <a:schemeClr val="tx1"/>
                </a:solidFill>
                <a:latin typeface="+mn-lt"/>
                <a:cs typeface="Calibri" panose="020F0502020204030204" pitchFamily="34" charset="0"/>
              </a:rPr>
              <a:t>where </a:t>
            </a:r>
            <a:r>
              <a:rPr lang="en-US" sz="2400" dirty="0">
                <a:solidFill>
                  <a:schemeClr val="tx1"/>
                </a:solidFill>
                <a:latin typeface="+mn-lt"/>
                <a:cs typeface="Calibri" panose="020F0502020204030204" pitchFamily="34" charset="0"/>
              </a:rPr>
              <a:t>are doses</a:t>
            </a:r>
            <a:endParaRPr lang="en-US" sz="2400" b="1" dirty="0">
              <a:solidFill>
                <a:schemeClr val="tx1"/>
              </a:solidFill>
              <a:latin typeface="+mn-lt"/>
              <a:cs typeface="Calibri" panose="020F0502020204030204" pitchFamily="34" charset="0"/>
            </a:endParaRPr>
          </a:p>
          <a:p>
            <a:pPr marL="1257277" lvl="2" indent="-342900">
              <a:spcBef>
                <a:spcPts val="0"/>
              </a:spcBef>
              <a:buFont typeface="Courier New" panose="02070309020205020404" pitchFamily="49" charset="0"/>
              <a:buChar char="o"/>
            </a:pPr>
            <a:r>
              <a:rPr lang="en-US" sz="2400" b="1" dirty="0">
                <a:solidFill>
                  <a:schemeClr val="tx1"/>
                </a:solidFill>
                <a:latin typeface="+mn-lt"/>
                <a:cs typeface="Calibri" panose="020F0502020204030204" pitchFamily="34" charset="0"/>
              </a:rPr>
              <a:t>what </a:t>
            </a:r>
            <a:r>
              <a:rPr lang="en-US" sz="2400" dirty="0">
                <a:solidFill>
                  <a:schemeClr val="tx1"/>
                </a:solidFill>
                <a:latin typeface="+mn-lt"/>
                <a:cs typeface="Calibri" panose="020F0502020204030204" pitchFamily="34" charset="0"/>
              </a:rPr>
              <a:t>steps to follow</a:t>
            </a:r>
            <a:endParaRPr lang="en-US" sz="2400" b="1" dirty="0">
              <a:solidFill>
                <a:schemeClr val="tx1"/>
              </a:solidFill>
              <a:latin typeface="+mn-lt"/>
              <a:cs typeface="Calibri" panose="020F0502020204030204" pitchFamily="34" charset="0"/>
            </a:endParaRPr>
          </a:p>
          <a:p>
            <a:pPr marL="1257277" lvl="2" indent="-342900">
              <a:spcBef>
                <a:spcPts val="0"/>
              </a:spcBef>
              <a:buFont typeface="Courier New" panose="02070309020205020404" pitchFamily="49" charset="0"/>
              <a:buChar char="o"/>
            </a:pPr>
            <a:r>
              <a:rPr lang="en-US" sz="2400" b="1" dirty="0">
                <a:solidFill>
                  <a:schemeClr val="tx1"/>
                </a:solidFill>
                <a:latin typeface="+mn-lt"/>
                <a:cs typeface="Calibri" panose="020F0502020204030204" pitchFamily="34" charset="0"/>
              </a:rPr>
              <a:t>who </a:t>
            </a:r>
            <a:r>
              <a:rPr lang="en-US" sz="2400" dirty="0">
                <a:solidFill>
                  <a:schemeClr val="tx1"/>
                </a:solidFill>
                <a:latin typeface="+mn-lt"/>
                <a:cs typeface="Calibri" panose="020F0502020204030204" pitchFamily="34" charset="0"/>
              </a:rPr>
              <a:t>knows CPR</a:t>
            </a:r>
            <a:r>
              <a:rPr lang="en-US" sz="2400" b="1" dirty="0">
                <a:solidFill>
                  <a:schemeClr val="tx1"/>
                </a:solidFill>
                <a:latin typeface="+mn-lt"/>
                <a:cs typeface="Calibri" panose="020F0502020204030204" pitchFamily="34" charset="0"/>
              </a:rPr>
              <a:t> </a:t>
            </a:r>
          </a:p>
          <a:p>
            <a:pPr marL="1257277" lvl="2" indent="-342900">
              <a:spcBef>
                <a:spcPts val="0"/>
              </a:spcBef>
              <a:buFont typeface="Courier New" panose="02070309020205020404" pitchFamily="49" charset="0"/>
              <a:buChar char="o"/>
            </a:pPr>
            <a:r>
              <a:rPr lang="en-US" sz="2400" b="1" dirty="0">
                <a:solidFill>
                  <a:schemeClr val="tx1"/>
                </a:solidFill>
                <a:latin typeface="+mn-lt"/>
                <a:cs typeface="Calibri" panose="020F0502020204030204" pitchFamily="34" charset="0"/>
              </a:rPr>
              <a:t>how </a:t>
            </a:r>
            <a:r>
              <a:rPr lang="en-US" sz="2400" dirty="0">
                <a:solidFill>
                  <a:schemeClr val="tx1"/>
                </a:solidFill>
                <a:latin typeface="+mn-lt"/>
                <a:cs typeface="Calibri" panose="020F0502020204030204" pitchFamily="34" charset="0"/>
              </a:rPr>
              <a:t>to contact EMS</a:t>
            </a:r>
          </a:p>
          <a:p>
            <a:pPr marL="1257277" lvl="2" indent="-342900">
              <a:spcBef>
                <a:spcPts val="0"/>
              </a:spcBef>
              <a:buFont typeface="Courier New" panose="02070309020205020404" pitchFamily="49" charset="0"/>
              <a:buChar char="o"/>
            </a:pPr>
            <a:r>
              <a:rPr lang="en-US" sz="2400" b="1" dirty="0">
                <a:solidFill>
                  <a:schemeClr val="tx1"/>
                </a:solidFill>
                <a:latin typeface="+mn-lt"/>
                <a:cs typeface="Calibri" panose="020F0502020204030204" pitchFamily="34" charset="0"/>
              </a:rPr>
              <a:t>when </a:t>
            </a:r>
            <a:r>
              <a:rPr lang="en-US" sz="2400" dirty="0">
                <a:solidFill>
                  <a:schemeClr val="tx1"/>
                </a:solidFill>
                <a:latin typeface="+mn-lt"/>
                <a:cs typeface="Calibri" panose="020F0502020204030204" pitchFamily="34" charset="0"/>
              </a:rPr>
              <a:t>doses are replaced</a:t>
            </a:r>
            <a:endParaRPr lang="en-US" sz="2400" b="1" dirty="0">
              <a:solidFill>
                <a:schemeClr val="tx1"/>
              </a:solidFill>
              <a:latin typeface="+mn-lt"/>
              <a:cs typeface="Calibri" panose="020F0502020204030204" pitchFamily="34" charset="0"/>
            </a:endParaRPr>
          </a:p>
          <a:p>
            <a:pPr marL="342900" indent="-342900" eaLnBrk="1" hangingPunct="1">
              <a:spcBef>
                <a:spcPts val="0"/>
              </a:spcBef>
              <a:buFont typeface="Arial" panose="020B0604020202020204" pitchFamily="34" charset="0"/>
              <a:buChar char="•"/>
            </a:pPr>
            <a:r>
              <a:rPr lang="en-US" sz="2400" dirty="0">
                <a:solidFill>
                  <a:schemeClr val="tx1"/>
                </a:solidFill>
                <a:latin typeface="+mn-lt"/>
                <a:cs typeface="Calibri" panose="020F0502020204030204" pitchFamily="34" charset="0"/>
              </a:rPr>
              <a:t>Prevent or minimize exposure to allergens with risk assessment and planning.</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71</a:t>
            </a:fld>
            <a:endParaRPr lang="en-US" dirty="0"/>
          </a:p>
        </p:txBody>
      </p:sp>
    </p:spTree>
    <p:extLst>
      <p:ext uri="{BB962C8B-B14F-4D97-AF65-F5344CB8AC3E}">
        <p14:creationId xmlns:p14="http://schemas.microsoft.com/office/powerpoint/2010/main" val="2519789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Summary: Respond Quickly</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2" y="1370235"/>
            <a:ext cx="11227513" cy="4614000"/>
          </a:xfrm>
        </p:spPr>
        <p:txBody>
          <a:bodyPr>
            <a:noAutofit/>
          </a:bodyPr>
          <a:lstStyle/>
          <a:p>
            <a:pPr marL="342900" indent="-342900" eaLnBrk="1" hangingPunct="1">
              <a:buFont typeface="Arial" panose="020B0604020202020204" pitchFamily="34" charset="0"/>
              <a:buChar char="•"/>
            </a:pPr>
            <a:r>
              <a:rPr lang="en-US" sz="2400" dirty="0">
                <a:solidFill>
                  <a:schemeClr val="tx1"/>
                </a:solidFill>
                <a:latin typeface="+mn-lt"/>
                <a:cs typeface="Calibri" panose="020F0502020204030204" pitchFamily="34" charset="0"/>
              </a:rPr>
              <a:t>Severe allergic response is a life-threatening event</a:t>
            </a:r>
            <a:r>
              <a:rPr lang="en-US" sz="2400" dirty="0">
                <a:latin typeface="+mn-lt"/>
                <a:cs typeface="Calibri" panose="020F0502020204030204" pitchFamily="34" charset="0"/>
              </a:rPr>
              <a:t>.</a:t>
            </a:r>
            <a:endParaRPr lang="en-US" sz="2400" dirty="0">
              <a:solidFill>
                <a:schemeClr val="tx1"/>
              </a:solidFill>
              <a:latin typeface="+mn-lt"/>
              <a:cs typeface="Calibri" panose="020F0502020204030204" pitchFamily="34" charset="0"/>
            </a:endParaRPr>
          </a:p>
          <a:p>
            <a:pPr eaLnBrk="1" hangingPunct="1"/>
            <a:r>
              <a:rPr lang="en-US" sz="1200" dirty="0">
                <a:solidFill>
                  <a:schemeClr val="tx1"/>
                </a:solidFill>
                <a:latin typeface="+mn-lt"/>
                <a:cs typeface="Calibri" panose="020F0502020204030204" pitchFamily="34" charset="0"/>
              </a:rPr>
              <a:t>.</a:t>
            </a:r>
          </a:p>
          <a:p>
            <a:pPr marL="342900" indent="-342900" eaLnBrk="1" hangingPunct="1">
              <a:buFont typeface="Arial" panose="020B0604020202020204" pitchFamily="34" charset="0"/>
              <a:buChar char="•"/>
            </a:pPr>
            <a:r>
              <a:rPr lang="en-US" sz="2400" dirty="0">
                <a:solidFill>
                  <a:schemeClr val="tx1"/>
                </a:solidFill>
                <a:latin typeface="+mn-lt"/>
                <a:cs typeface="Calibri" panose="020F0502020204030204" pitchFamily="34" charset="0"/>
              </a:rPr>
              <a:t>Epinephrine is the life-saving treatment.</a:t>
            </a:r>
          </a:p>
          <a:p>
            <a:pPr marL="171450" indent="-171450" eaLnBrk="1" hangingPunct="1">
              <a:buFont typeface="Arial" panose="020B0604020202020204" pitchFamily="34" charset="0"/>
              <a:buChar char="•"/>
            </a:pPr>
            <a:endParaRPr lang="en-US" sz="1200" dirty="0">
              <a:solidFill>
                <a:schemeClr val="tx1"/>
              </a:solidFill>
              <a:latin typeface="+mn-lt"/>
              <a:cs typeface="Calibri" panose="020F0502020204030204" pitchFamily="34" charset="0"/>
            </a:endParaRPr>
          </a:p>
          <a:p>
            <a:pPr marL="342900" indent="-342900" eaLnBrk="1" hangingPunct="1">
              <a:buFont typeface="Arial" panose="020B0604020202020204" pitchFamily="34" charset="0"/>
              <a:buChar char="•"/>
            </a:pPr>
            <a:r>
              <a:rPr lang="en-US" sz="2400" dirty="0">
                <a:solidFill>
                  <a:schemeClr val="tx1"/>
                </a:solidFill>
                <a:latin typeface="+mn-lt"/>
                <a:cs typeface="Calibri" panose="020F0502020204030204" pitchFamily="34" charset="0"/>
              </a:rPr>
              <a:t>Recognizing signs and symptoms is critical.</a:t>
            </a:r>
          </a:p>
          <a:p>
            <a:pPr marL="800089" lvl="1" indent="-342900" eaLnBrk="1" hangingPunct="1">
              <a:buFont typeface="Courier New" panose="02070309020205020404" pitchFamily="49" charset="0"/>
              <a:buChar char="o"/>
            </a:pPr>
            <a:r>
              <a:rPr lang="en-US" sz="2400" dirty="0">
                <a:latin typeface="+mn-lt"/>
                <a:cs typeface="Calibri" panose="020F0502020204030204" pitchFamily="34" charset="0"/>
              </a:rPr>
              <a:t>A person</a:t>
            </a:r>
            <a:r>
              <a:rPr lang="en-US" sz="2400" dirty="0">
                <a:solidFill>
                  <a:schemeClr val="tx1"/>
                </a:solidFill>
                <a:latin typeface="+mn-lt"/>
                <a:cs typeface="Calibri" panose="020F0502020204030204" pitchFamily="34" charset="0"/>
              </a:rPr>
              <a:t> could have one sign or many signs. </a:t>
            </a:r>
          </a:p>
          <a:p>
            <a:pPr eaLnBrk="1" hangingPunct="1"/>
            <a:endParaRPr lang="en-US" sz="1200" dirty="0">
              <a:latin typeface="+mn-lt"/>
              <a:cs typeface="Calibri" panose="020F0502020204030204" pitchFamily="34" charset="0"/>
            </a:endParaRPr>
          </a:p>
          <a:p>
            <a:pPr algn="ctr" eaLnBrk="1" hangingPunct="1"/>
            <a:r>
              <a:rPr lang="en-US" sz="2400" b="1" dirty="0">
                <a:solidFill>
                  <a:schemeClr val="tx1"/>
                </a:solidFill>
                <a:latin typeface="+mn-lt"/>
                <a:cs typeface="Calibri" panose="020F0502020204030204" pitchFamily="34" charset="0"/>
              </a:rPr>
              <a:t>Do not hesitate to give epinephrine!</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72</a:t>
            </a:fld>
            <a:endParaRPr lang="en-US" dirty="0"/>
          </a:p>
        </p:txBody>
      </p:sp>
      <p:sp>
        <p:nvSpPr>
          <p:cNvPr id="7" name="TextBox 6">
            <a:extLst>
              <a:ext uri="{FF2B5EF4-FFF2-40B4-BE49-F238E27FC236}">
                <a16:creationId xmlns:a16="http://schemas.microsoft.com/office/drawing/2014/main" id="{9EC5834D-23A8-9246-08E2-742CE3F0A4C2}"/>
              </a:ext>
            </a:extLst>
          </p:cNvPr>
          <p:cNvSpPr txBox="1"/>
          <p:nvPr/>
        </p:nvSpPr>
        <p:spPr>
          <a:xfrm>
            <a:off x="3568442" y="4876115"/>
            <a:ext cx="5867400" cy="707886"/>
          </a:xfrm>
          <a:prstGeom prst="rect">
            <a:avLst/>
          </a:prstGeom>
          <a:noFill/>
        </p:spPr>
        <p:txBody>
          <a:bodyPr wrap="square" rtlCol="0">
            <a:spAutoFit/>
          </a:bodyPr>
          <a:lstStyle/>
          <a:p>
            <a:r>
              <a:rPr lang="en-US" sz="2400" b="1" dirty="0">
                <a:solidFill>
                  <a:schemeClr val="tx1"/>
                </a:solidFill>
                <a:latin typeface="+mj-lt"/>
                <a:cs typeface="Calibri" panose="020F0502020204030204" pitchFamily="34" charset="0"/>
              </a:rPr>
              <a:t>Do not hesitate to give epinephrine!</a:t>
            </a:r>
          </a:p>
          <a:p>
            <a:endParaRPr lang="en-US" sz="1600" dirty="0">
              <a:latin typeface="+mj-lt"/>
            </a:endParaRPr>
          </a:p>
        </p:txBody>
      </p:sp>
    </p:spTree>
    <p:extLst>
      <p:ext uri="{BB962C8B-B14F-4D97-AF65-F5344CB8AC3E}">
        <p14:creationId xmlns:p14="http://schemas.microsoft.com/office/powerpoint/2010/main" val="32764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33333E-6 0 L -3.33333E-6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E2312A-0F36-70E2-5E29-BC584D0785F6}"/>
              </a:ext>
            </a:extLst>
          </p:cNvPr>
          <p:cNvSpPr>
            <a:spLocks noGrp="1"/>
          </p:cNvSpPr>
          <p:nvPr>
            <p:ph type="ctrTitle"/>
          </p:nvPr>
        </p:nvSpPr>
        <p:spPr/>
        <p:txBody>
          <a:bodyPr>
            <a:noAutofit/>
          </a:bodyPr>
          <a:lstStyle/>
          <a:p>
            <a:r>
              <a:rPr lang="en-US" sz="5400" dirty="0"/>
              <a:t>Demonstrations</a:t>
            </a:r>
            <a:endParaRPr lang="en-US" sz="3600" dirty="0"/>
          </a:p>
        </p:txBody>
      </p:sp>
      <p:sp>
        <p:nvSpPr>
          <p:cNvPr id="3" name="Slide Number Placeholder 2">
            <a:extLst>
              <a:ext uri="{FF2B5EF4-FFF2-40B4-BE49-F238E27FC236}">
                <a16:creationId xmlns:a16="http://schemas.microsoft.com/office/drawing/2014/main" id="{1D49AFD0-5A2B-523B-7967-7F75595CDBAB}"/>
              </a:ext>
            </a:extLst>
          </p:cNvPr>
          <p:cNvSpPr>
            <a:spLocks noGrp="1"/>
          </p:cNvSpPr>
          <p:nvPr>
            <p:ph type="sldNum" sz="quarter" idx="16"/>
          </p:nvPr>
        </p:nvSpPr>
        <p:spPr/>
        <p:txBody>
          <a:bodyPr/>
          <a:lstStyle/>
          <a:p>
            <a:fld id="{58339581-759F-43B7-B47D-47F906F0E294}" type="slidenum">
              <a:rPr lang="en-US" smtClean="0"/>
              <a:pPr/>
              <a:t>73</a:t>
            </a:fld>
            <a:endParaRPr lang="en-US" dirty="0"/>
          </a:p>
        </p:txBody>
      </p:sp>
    </p:spTree>
    <p:extLst>
      <p:ext uri="{BB962C8B-B14F-4D97-AF65-F5344CB8AC3E}">
        <p14:creationId xmlns:p14="http://schemas.microsoft.com/office/powerpoint/2010/main" val="10609630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E2312A-0F36-70E2-5E29-BC584D0785F6}"/>
              </a:ext>
            </a:extLst>
          </p:cNvPr>
          <p:cNvSpPr>
            <a:spLocks noGrp="1"/>
          </p:cNvSpPr>
          <p:nvPr>
            <p:ph type="ctrTitle"/>
          </p:nvPr>
        </p:nvSpPr>
        <p:spPr/>
        <p:txBody>
          <a:bodyPr>
            <a:noAutofit/>
          </a:bodyPr>
          <a:lstStyle/>
          <a:p>
            <a:r>
              <a:rPr lang="en-US" sz="5400" dirty="0"/>
              <a:t>Knowledge Verification</a:t>
            </a:r>
            <a:endParaRPr lang="en-US" sz="3600" dirty="0"/>
          </a:p>
        </p:txBody>
      </p:sp>
      <p:sp>
        <p:nvSpPr>
          <p:cNvPr id="3" name="Slide Number Placeholder 2">
            <a:extLst>
              <a:ext uri="{FF2B5EF4-FFF2-40B4-BE49-F238E27FC236}">
                <a16:creationId xmlns:a16="http://schemas.microsoft.com/office/drawing/2014/main" id="{1D49AFD0-5A2B-523B-7967-7F75595CDBAB}"/>
              </a:ext>
            </a:extLst>
          </p:cNvPr>
          <p:cNvSpPr>
            <a:spLocks noGrp="1"/>
          </p:cNvSpPr>
          <p:nvPr>
            <p:ph type="sldNum" sz="quarter" idx="16"/>
          </p:nvPr>
        </p:nvSpPr>
        <p:spPr/>
        <p:txBody>
          <a:bodyPr/>
          <a:lstStyle/>
          <a:p>
            <a:fld id="{58339581-759F-43B7-B47D-47F906F0E294}" type="slidenum">
              <a:rPr lang="en-US" smtClean="0"/>
              <a:pPr/>
              <a:t>74</a:t>
            </a:fld>
            <a:endParaRPr lang="en-US" dirty="0"/>
          </a:p>
        </p:txBody>
      </p:sp>
    </p:spTree>
    <p:extLst>
      <p:ext uri="{BB962C8B-B14F-4D97-AF65-F5344CB8AC3E}">
        <p14:creationId xmlns:p14="http://schemas.microsoft.com/office/powerpoint/2010/main" val="10867493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038AE-F2C4-0983-61A7-A3DA8FB91C1B}"/>
              </a:ext>
            </a:extLst>
          </p:cNvPr>
          <p:cNvSpPr>
            <a:spLocks noGrp="1"/>
          </p:cNvSpPr>
          <p:nvPr>
            <p:ph type="title"/>
          </p:nvPr>
        </p:nvSpPr>
        <p:spPr/>
        <p:txBody>
          <a:bodyPr/>
          <a:lstStyle/>
          <a:p>
            <a:r>
              <a:rPr lang="en-US" dirty="0"/>
              <a:t>Optional Content</a:t>
            </a:r>
          </a:p>
        </p:txBody>
      </p:sp>
      <p:sp>
        <p:nvSpPr>
          <p:cNvPr id="3" name="Text Placeholder 2">
            <a:extLst>
              <a:ext uri="{FF2B5EF4-FFF2-40B4-BE49-F238E27FC236}">
                <a16:creationId xmlns:a16="http://schemas.microsoft.com/office/drawing/2014/main" id="{9C98442B-D613-150F-5CC9-50AFB0317C3C}"/>
              </a:ext>
            </a:extLst>
          </p:cNvPr>
          <p:cNvSpPr>
            <a:spLocks noGrp="1"/>
          </p:cNvSpPr>
          <p:nvPr>
            <p:ph type="body" idx="1"/>
          </p:nvPr>
        </p:nvSpPr>
        <p:spPr/>
        <p:txBody>
          <a:bodyPr/>
          <a:lstStyle/>
          <a:p>
            <a:pPr>
              <a:lnSpc>
                <a:spcPct val="130000"/>
              </a:lnSpc>
              <a:spcBef>
                <a:spcPts val="0"/>
              </a:spcBef>
              <a:buSzPct val="100000"/>
            </a:pPr>
            <a:r>
              <a:rPr lang="en-US" dirty="0"/>
              <a:t>The following slides may be used at the discretion of the approved trainer</a:t>
            </a:r>
          </a:p>
          <a:p>
            <a:pPr>
              <a:lnSpc>
                <a:spcPct val="130000"/>
              </a:lnSpc>
              <a:spcBef>
                <a:spcPts val="0"/>
              </a:spcBef>
              <a:buSzPct val="100000"/>
            </a:pPr>
            <a:r>
              <a:rPr lang="en-US" dirty="0"/>
              <a:t>Knowledge verification is required. These slides are one option, but other options may be selected.</a:t>
            </a:r>
          </a:p>
        </p:txBody>
      </p:sp>
      <p:sp>
        <p:nvSpPr>
          <p:cNvPr id="5" name="Slide Number Placeholder 4">
            <a:extLst>
              <a:ext uri="{FF2B5EF4-FFF2-40B4-BE49-F238E27FC236}">
                <a16:creationId xmlns:a16="http://schemas.microsoft.com/office/drawing/2014/main" id="{E3F3CBB3-8FA4-716E-AB91-096E81D31622}"/>
              </a:ext>
            </a:extLst>
          </p:cNvPr>
          <p:cNvSpPr>
            <a:spLocks noGrp="1"/>
          </p:cNvSpPr>
          <p:nvPr>
            <p:ph type="sldNum" idx="12"/>
          </p:nvPr>
        </p:nvSpPr>
        <p:spPr/>
        <p:txBody>
          <a:bodyPr/>
          <a:lstStyle/>
          <a:p>
            <a:fld id="{00000000-1234-1234-1234-123412341234}" type="slidenum">
              <a:rPr lang="en" smtClean="0"/>
              <a:pPr/>
              <a:t>75</a:t>
            </a:fld>
            <a:endParaRPr lang="en"/>
          </a:p>
        </p:txBody>
      </p:sp>
    </p:spTree>
    <p:extLst>
      <p:ext uri="{BB962C8B-B14F-4D97-AF65-F5344CB8AC3E}">
        <p14:creationId xmlns:p14="http://schemas.microsoft.com/office/powerpoint/2010/main" val="39370138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1. Question</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2" y="1370235"/>
            <a:ext cx="11227513" cy="825500"/>
          </a:xfrm>
        </p:spPr>
        <p:txBody>
          <a:bodyPr>
            <a:noAutofit/>
          </a:bodyPr>
          <a:lstStyle/>
          <a:p>
            <a:pPr eaLnBrk="1" hangingPunct="1"/>
            <a:r>
              <a:rPr lang="en-US" sz="2400" b="1" dirty="0"/>
              <a:t>Give an example of specific signs or symptoms in each category.</a:t>
            </a:r>
          </a:p>
          <a:p>
            <a:pPr eaLnBrk="1" hangingPunct="1"/>
            <a:r>
              <a:rPr lang="en-US" sz="2400" dirty="0"/>
              <a:t> </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76</a:t>
            </a:fld>
            <a:endParaRPr lang="en-US" dirty="0"/>
          </a:p>
        </p:txBody>
      </p:sp>
      <p:graphicFrame>
        <p:nvGraphicFramePr>
          <p:cNvPr id="6" name="Table 5">
            <a:extLst>
              <a:ext uri="{FF2B5EF4-FFF2-40B4-BE49-F238E27FC236}">
                <a16:creationId xmlns:a16="http://schemas.microsoft.com/office/drawing/2014/main" id="{55A38680-7E8E-79C9-00D0-E12BE7AB8CCD}"/>
              </a:ext>
            </a:extLst>
          </p:cNvPr>
          <p:cNvGraphicFramePr>
            <a:graphicFrameLocks noGrp="1"/>
          </p:cNvGraphicFramePr>
          <p:nvPr>
            <p:extLst>
              <p:ext uri="{D42A27DB-BD31-4B8C-83A1-F6EECF244321}">
                <p14:modId xmlns:p14="http://schemas.microsoft.com/office/powerpoint/2010/main" val="1804126778"/>
              </p:ext>
            </p:extLst>
          </p:nvPr>
        </p:nvGraphicFramePr>
        <p:xfrm>
          <a:off x="566153" y="2132350"/>
          <a:ext cx="11059694" cy="3474720"/>
        </p:xfrm>
        <a:graphic>
          <a:graphicData uri="http://schemas.openxmlformats.org/drawingml/2006/table">
            <a:tbl>
              <a:tblPr bandRow="1">
                <a:tableStyleId>{7E9639D4-E3E2-4D34-9284-5A2195B3D0D7}</a:tableStyleId>
              </a:tblPr>
              <a:tblGrid>
                <a:gridCol w="1811295">
                  <a:extLst>
                    <a:ext uri="{9D8B030D-6E8A-4147-A177-3AD203B41FA5}">
                      <a16:colId xmlns:a16="http://schemas.microsoft.com/office/drawing/2014/main" val="3678077274"/>
                    </a:ext>
                  </a:extLst>
                </a:gridCol>
                <a:gridCol w="9248399">
                  <a:extLst>
                    <a:ext uri="{9D8B030D-6E8A-4147-A177-3AD203B41FA5}">
                      <a16:colId xmlns:a16="http://schemas.microsoft.com/office/drawing/2014/main" val="1016071642"/>
                    </a:ext>
                  </a:extLst>
                </a:gridCol>
              </a:tblGrid>
              <a:tr h="417410">
                <a:tc>
                  <a:txBody>
                    <a:bodyPr/>
                    <a:lstStyle/>
                    <a:p>
                      <a:r>
                        <a:rPr lang="en-US" sz="2400" b="1" dirty="0"/>
                        <a:t>Breathing</a:t>
                      </a:r>
                    </a:p>
                  </a:txBody>
                  <a:tcPr/>
                </a:tc>
                <a:tc>
                  <a:txBody>
                    <a:bodyPr/>
                    <a:lstStyle/>
                    <a:p>
                      <a:endParaRPr lang="en-US" sz="1600" dirty="0"/>
                    </a:p>
                    <a:p>
                      <a:endParaRPr lang="en-US" sz="1600" dirty="0"/>
                    </a:p>
                  </a:txBody>
                  <a:tcPr/>
                </a:tc>
                <a:extLst>
                  <a:ext uri="{0D108BD9-81ED-4DB2-BD59-A6C34878D82A}">
                    <a16:rowId xmlns:a16="http://schemas.microsoft.com/office/drawing/2014/main" val="1739724284"/>
                  </a:ext>
                </a:extLst>
              </a:tr>
              <a:tr h="228600">
                <a:tc>
                  <a:txBody>
                    <a:bodyPr/>
                    <a:lstStyle/>
                    <a:p>
                      <a:r>
                        <a:rPr lang="en-US" sz="2400" b="1" dirty="0"/>
                        <a:t>Circulation</a:t>
                      </a:r>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cs typeface="Calibri" panose="020F050202020403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964070217"/>
                  </a:ext>
                </a:extLst>
              </a:tr>
              <a:tr h="0">
                <a:tc>
                  <a:txBody>
                    <a:bodyPr/>
                    <a:lstStyle/>
                    <a:p>
                      <a:r>
                        <a:rPr lang="en-US" sz="2400" b="1" dirty="0"/>
                        <a:t>Swelling</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869151516"/>
                  </a:ext>
                </a:extLst>
              </a:tr>
              <a:tr h="208721">
                <a:tc>
                  <a:txBody>
                    <a:bodyPr/>
                    <a:lstStyle/>
                    <a:p>
                      <a:r>
                        <a:rPr lang="en-US" sz="2400" b="1" dirty="0"/>
                        <a:t>Skin</a:t>
                      </a:r>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dirty="0"/>
                    </a:p>
                  </a:txBody>
                  <a:tcPr>
                    <a:solidFill>
                      <a:schemeClr val="bg1">
                        <a:lumMod val="95000"/>
                      </a:schemeClr>
                    </a:solidFill>
                  </a:tcPr>
                </a:tc>
                <a:extLst>
                  <a:ext uri="{0D108BD9-81ED-4DB2-BD59-A6C34878D82A}">
                    <a16:rowId xmlns:a16="http://schemas.microsoft.com/office/drawing/2014/main" val="3290080381"/>
                  </a:ext>
                </a:extLst>
              </a:tr>
              <a:tr h="417410">
                <a:tc>
                  <a:txBody>
                    <a:bodyPr/>
                    <a:lstStyle/>
                    <a:p>
                      <a:r>
                        <a:rPr lang="en-US" sz="2400" b="1" dirty="0"/>
                        <a:t>Abdomen</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388305025"/>
                  </a:ext>
                </a:extLst>
              </a:tr>
              <a:tr h="417410">
                <a:tc>
                  <a:txBody>
                    <a:bodyPr/>
                    <a:lstStyle/>
                    <a:p>
                      <a:r>
                        <a:rPr lang="en-US" sz="2400" b="1" dirty="0"/>
                        <a:t>Anxiety</a:t>
                      </a:r>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dirty="0"/>
                    </a:p>
                  </a:txBody>
                  <a:tcPr>
                    <a:solidFill>
                      <a:schemeClr val="bg1">
                        <a:lumMod val="95000"/>
                      </a:schemeClr>
                    </a:solidFill>
                  </a:tcPr>
                </a:tc>
                <a:extLst>
                  <a:ext uri="{0D108BD9-81ED-4DB2-BD59-A6C34878D82A}">
                    <a16:rowId xmlns:a16="http://schemas.microsoft.com/office/drawing/2014/main" val="328039797"/>
                  </a:ext>
                </a:extLst>
              </a:tr>
            </a:tbl>
          </a:graphicData>
        </a:graphic>
      </p:graphicFrame>
    </p:spTree>
    <p:extLst>
      <p:ext uri="{BB962C8B-B14F-4D97-AF65-F5344CB8AC3E}">
        <p14:creationId xmlns:p14="http://schemas.microsoft.com/office/powerpoint/2010/main" val="170794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1. Answer</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77</a:t>
            </a:fld>
            <a:endParaRPr lang="en-US" dirty="0"/>
          </a:p>
        </p:txBody>
      </p:sp>
      <p:graphicFrame>
        <p:nvGraphicFramePr>
          <p:cNvPr id="7" name="Table 6">
            <a:extLst>
              <a:ext uri="{FF2B5EF4-FFF2-40B4-BE49-F238E27FC236}">
                <a16:creationId xmlns:a16="http://schemas.microsoft.com/office/drawing/2014/main" id="{EB056BEE-6996-A52D-640C-528B898B5132}"/>
              </a:ext>
            </a:extLst>
          </p:cNvPr>
          <p:cNvGraphicFramePr>
            <a:graphicFrameLocks noGrp="1"/>
          </p:cNvGraphicFramePr>
          <p:nvPr>
            <p:extLst>
              <p:ext uri="{D42A27DB-BD31-4B8C-83A1-F6EECF244321}">
                <p14:modId xmlns:p14="http://schemas.microsoft.com/office/powerpoint/2010/main" val="1756650409"/>
              </p:ext>
            </p:extLst>
          </p:nvPr>
        </p:nvGraphicFramePr>
        <p:xfrm>
          <a:off x="635001" y="1461051"/>
          <a:ext cx="11059694" cy="4740630"/>
        </p:xfrm>
        <a:graphic>
          <a:graphicData uri="http://schemas.openxmlformats.org/drawingml/2006/table">
            <a:tbl>
              <a:tblPr bandRow="1">
                <a:tableStyleId>{7E9639D4-E3E2-4D34-9284-5A2195B3D0D7}</a:tableStyleId>
              </a:tblPr>
              <a:tblGrid>
                <a:gridCol w="1811295">
                  <a:extLst>
                    <a:ext uri="{9D8B030D-6E8A-4147-A177-3AD203B41FA5}">
                      <a16:colId xmlns:a16="http://schemas.microsoft.com/office/drawing/2014/main" val="3678077274"/>
                    </a:ext>
                  </a:extLst>
                </a:gridCol>
                <a:gridCol w="9248399">
                  <a:extLst>
                    <a:ext uri="{9D8B030D-6E8A-4147-A177-3AD203B41FA5}">
                      <a16:colId xmlns:a16="http://schemas.microsoft.com/office/drawing/2014/main" val="1016071642"/>
                    </a:ext>
                  </a:extLst>
                </a:gridCol>
              </a:tblGrid>
              <a:tr h="474063">
                <a:tc>
                  <a:txBody>
                    <a:bodyPr/>
                    <a:lstStyle/>
                    <a:p>
                      <a:r>
                        <a:rPr lang="en-US" sz="2400" b="1" dirty="0"/>
                        <a:t>Breathing</a:t>
                      </a:r>
                    </a:p>
                  </a:txBody>
                  <a:tcPr/>
                </a:tc>
                <a:tc>
                  <a:txBody>
                    <a:bodyPr/>
                    <a:lstStyle/>
                    <a:p>
                      <a:r>
                        <a:rPr lang="en-US" sz="2400" dirty="0">
                          <a:solidFill>
                            <a:schemeClr val="tx1"/>
                          </a:solidFill>
                        </a:rPr>
                        <a:t>working harder to breath; wheezing sounds; not breathing</a:t>
                      </a:r>
                      <a:endParaRPr lang="en-US" sz="2400" dirty="0"/>
                    </a:p>
                  </a:txBody>
                  <a:tcPr/>
                </a:tc>
                <a:extLst>
                  <a:ext uri="{0D108BD9-81ED-4DB2-BD59-A6C34878D82A}">
                    <a16:rowId xmlns:a16="http://schemas.microsoft.com/office/drawing/2014/main" val="1739724284"/>
                  </a:ext>
                </a:extLst>
              </a:tr>
              <a:tr h="1232564">
                <a:tc>
                  <a:txBody>
                    <a:bodyPr/>
                    <a:lstStyle/>
                    <a:p>
                      <a:r>
                        <a:rPr lang="en-US" sz="2400" b="1" dirty="0"/>
                        <a:t>Circulation</a:t>
                      </a:r>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dirty="0">
                          <a:solidFill>
                            <a:schemeClr val="tx1"/>
                          </a:solidFill>
                        </a:rPr>
                        <a:t>rapid or weak pulse; dizziness or fainting; pale bluish, greyish, or dusky tint to skin, especially on fingertips or inside eyelids (sign of low oxygen)</a:t>
                      </a:r>
                      <a:endParaRPr lang="en-US" sz="2400" dirty="0">
                        <a:solidFill>
                          <a:schemeClr val="tx1"/>
                        </a:solidFill>
                        <a:latin typeface="+mn-lt"/>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964070217"/>
                  </a:ext>
                </a:extLst>
              </a:tr>
              <a:tr h="853313">
                <a:tc>
                  <a:txBody>
                    <a:bodyPr/>
                    <a:lstStyle/>
                    <a:p>
                      <a:r>
                        <a:rPr lang="en-US" sz="2400" b="1" dirty="0"/>
                        <a:t>Swelling</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dirty="0">
                          <a:solidFill>
                            <a:schemeClr val="tx1"/>
                          </a:solidFill>
                        </a:rPr>
                        <a:t>puffy eyes, lips, face, or tongue; </a:t>
                      </a:r>
                      <a:r>
                        <a:rPr lang="en-US" sz="2400" dirty="0">
                          <a:solidFill>
                            <a:srgbClr val="000000"/>
                          </a:solidFill>
                        </a:rPr>
                        <a:t>difficulty swallowing, hoarse voice, or coughing (signs of throat swelling)</a:t>
                      </a:r>
                      <a:endParaRPr lang="en-US" sz="2400" dirty="0"/>
                    </a:p>
                  </a:txBody>
                  <a:tcPr/>
                </a:tc>
                <a:extLst>
                  <a:ext uri="{0D108BD9-81ED-4DB2-BD59-A6C34878D82A}">
                    <a16:rowId xmlns:a16="http://schemas.microsoft.com/office/drawing/2014/main" val="1869151516"/>
                  </a:ext>
                </a:extLst>
              </a:tr>
              <a:tr h="1232564">
                <a:tc>
                  <a:txBody>
                    <a:bodyPr/>
                    <a:lstStyle/>
                    <a:p>
                      <a:r>
                        <a:rPr lang="en-US" sz="2400" b="1" dirty="0"/>
                        <a:t>Skin</a:t>
                      </a:r>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dirty="0">
                          <a:solidFill>
                            <a:schemeClr val="tx1"/>
                          </a:solidFill>
                        </a:rPr>
                        <a:t>hives (blotchy spots) widespread or on the torso and neck; itching or burning, especially on chest or face; sweating or flushed; pale (see Circulation); swelling (see Swelling)</a:t>
                      </a:r>
                      <a:endParaRPr lang="en-US" sz="2400" dirty="0"/>
                    </a:p>
                  </a:txBody>
                  <a:tcPr>
                    <a:solidFill>
                      <a:schemeClr val="bg1">
                        <a:lumMod val="95000"/>
                      </a:schemeClr>
                    </a:solidFill>
                  </a:tcPr>
                </a:tc>
                <a:extLst>
                  <a:ext uri="{0D108BD9-81ED-4DB2-BD59-A6C34878D82A}">
                    <a16:rowId xmlns:a16="http://schemas.microsoft.com/office/drawing/2014/main" val="3290080381"/>
                  </a:ext>
                </a:extLst>
              </a:tr>
              <a:tr h="474063">
                <a:tc>
                  <a:txBody>
                    <a:bodyPr/>
                    <a:lstStyle/>
                    <a:p>
                      <a:r>
                        <a:rPr lang="en-US" sz="2400" b="1" dirty="0"/>
                        <a:t>Abdomen</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dirty="0">
                          <a:solidFill>
                            <a:schemeClr val="tx1"/>
                          </a:solidFill>
                        </a:rPr>
                        <a:t>pain, nausea, vomiting, incontinence, diarrhea</a:t>
                      </a:r>
                      <a:endParaRPr lang="en-US" sz="2400" dirty="0"/>
                    </a:p>
                  </a:txBody>
                  <a:tcPr/>
                </a:tc>
                <a:extLst>
                  <a:ext uri="{0D108BD9-81ED-4DB2-BD59-A6C34878D82A}">
                    <a16:rowId xmlns:a16="http://schemas.microsoft.com/office/drawing/2014/main" val="388305025"/>
                  </a:ext>
                </a:extLst>
              </a:tr>
              <a:tr h="474063">
                <a:tc>
                  <a:txBody>
                    <a:bodyPr/>
                    <a:lstStyle/>
                    <a:p>
                      <a:r>
                        <a:rPr lang="en-US" sz="2400" b="1" dirty="0"/>
                        <a:t>Anxiety</a:t>
                      </a:r>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dirty="0">
                          <a:solidFill>
                            <a:schemeClr val="tx1"/>
                          </a:solidFill>
                        </a:rPr>
                        <a:t>fidgety, tense, fearful; may have sense of doom</a:t>
                      </a:r>
                      <a:endParaRPr lang="en-US" sz="2400" dirty="0"/>
                    </a:p>
                  </a:txBody>
                  <a:tcPr>
                    <a:solidFill>
                      <a:schemeClr val="bg1">
                        <a:lumMod val="95000"/>
                      </a:schemeClr>
                    </a:solidFill>
                  </a:tcPr>
                </a:tc>
                <a:extLst>
                  <a:ext uri="{0D108BD9-81ED-4DB2-BD59-A6C34878D82A}">
                    <a16:rowId xmlns:a16="http://schemas.microsoft.com/office/drawing/2014/main" val="328039797"/>
                  </a:ext>
                </a:extLst>
              </a:tr>
            </a:tbl>
          </a:graphicData>
        </a:graphic>
      </p:graphicFrame>
    </p:spTree>
    <p:extLst>
      <p:ext uri="{BB962C8B-B14F-4D97-AF65-F5344CB8AC3E}">
        <p14:creationId xmlns:p14="http://schemas.microsoft.com/office/powerpoint/2010/main" val="1622595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366C-8F19-06D0-B99F-DD41CF584887}"/>
              </a:ext>
            </a:extLst>
          </p:cNvPr>
          <p:cNvSpPr>
            <a:spLocks noGrp="1"/>
          </p:cNvSpPr>
          <p:nvPr>
            <p:ph type="title"/>
          </p:nvPr>
        </p:nvSpPr>
        <p:spPr/>
        <p:txBody>
          <a:bodyPr/>
          <a:lstStyle/>
          <a:p>
            <a:r>
              <a:rPr lang="en-US" dirty="0"/>
              <a:t>2. Question </a:t>
            </a:r>
          </a:p>
        </p:txBody>
      </p:sp>
      <p:sp>
        <p:nvSpPr>
          <p:cNvPr id="3" name="Text Placeholder 2">
            <a:extLst>
              <a:ext uri="{FF2B5EF4-FFF2-40B4-BE49-F238E27FC236}">
                <a16:creationId xmlns:a16="http://schemas.microsoft.com/office/drawing/2014/main" id="{03269B06-F338-C4C2-F21F-8A7BF1550068}"/>
              </a:ext>
            </a:extLst>
          </p:cNvPr>
          <p:cNvSpPr>
            <a:spLocks noGrp="1"/>
          </p:cNvSpPr>
          <p:nvPr>
            <p:ph type="body" sz="half" idx="2"/>
          </p:nvPr>
        </p:nvSpPr>
        <p:spPr>
          <a:xfrm>
            <a:off x="635003" y="1370235"/>
            <a:ext cx="10207168" cy="4614000"/>
          </a:xfrm>
        </p:spPr>
        <p:txBody>
          <a:bodyPr>
            <a:normAutofit/>
          </a:bodyPr>
          <a:lstStyle/>
          <a:p>
            <a:r>
              <a:rPr lang="en-US" sz="2400" b="1" dirty="0"/>
              <a:t>Provide details for specific steps of the protocol.</a:t>
            </a:r>
          </a:p>
          <a:p>
            <a:endParaRPr lang="en-US" sz="2400" dirty="0"/>
          </a:p>
          <a:p>
            <a:r>
              <a:rPr lang="en-US" sz="2400" dirty="0"/>
              <a:t>Step 1: Signs and symptoms include: ____ </a:t>
            </a:r>
          </a:p>
          <a:p>
            <a:r>
              <a:rPr lang="en-US" sz="2400" dirty="0"/>
              <a:t>Step 3: Epinephrine dose options include: ____  </a:t>
            </a:r>
          </a:p>
          <a:p>
            <a:r>
              <a:rPr lang="en-US" sz="2400" dirty="0"/>
              <a:t>Step 4: Steps of using an autoinjector include: ____ </a:t>
            </a:r>
          </a:p>
          <a:p>
            <a:r>
              <a:rPr lang="en-US" sz="2400" dirty="0"/>
              <a:t>Step 7: Positioning examples include: ____</a:t>
            </a:r>
          </a:p>
        </p:txBody>
      </p:sp>
      <p:sp>
        <p:nvSpPr>
          <p:cNvPr id="5" name="Slide Number Placeholder 4">
            <a:extLst>
              <a:ext uri="{FF2B5EF4-FFF2-40B4-BE49-F238E27FC236}">
                <a16:creationId xmlns:a16="http://schemas.microsoft.com/office/drawing/2014/main" id="{A8B4457D-822C-8819-2A8A-844D7BBC5C81}"/>
              </a:ext>
            </a:extLst>
          </p:cNvPr>
          <p:cNvSpPr>
            <a:spLocks noGrp="1"/>
          </p:cNvSpPr>
          <p:nvPr>
            <p:ph type="sldNum" sz="quarter" idx="10"/>
          </p:nvPr>
        </p:nvSpPr>
        <p:spPr/>
        <p:txBody>
          <a:bodyPr/>
          <a:lstStyle/>
          <a:p>
            <a:fld id="{58339581-759F-43B7-B47D-47F906F0E294}" type="slidenum">
              <a:rPr lang="en-US" smtClean="0"/>
              <a:pPr/>
              <a:t>78</a:t>
            </a:fld>
            <a:endParaRPr lang="en-US" dirty="0"/>
          </a:p>
        </p:txBody>
      </p:sp>
    </p:spTree>
    <p:extLst>
      <p:ext uri="{BB962C8B-B14F-4D97-AF65-F5344CB8AC3E}">
        <p14:creationId xmlns:p14="http://schemas.microsoft.com/office/powerpoint/2010/main" val="2900879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C69E6-F58D-CBDC-B710-2D6B57309853}"/>
              </a:ext>
            </a:extLst>
          </p:cNvPr>
          <p:cNvSpPr>
            <a:spLocks noGrp="1"/>
          </p:cNvSpPr>
          <p:nvPr>
            <p:ph type="title"/>
          </p:nvPr>
        </p:nvSpPr>
        <p:spPr/>
        <p:txBody>
          <a:bodyPr/>
          <a:lstStyle/>
          <a:p>
            <a:r>
              <a:rPr lang="en-US" dirty="0"/>
              <a:t>2. Answer</a:t>
            </a:r>
          </a:p>
        </p:txBody>
      </p:sp>
      <p:sp>
        <p:nvSpPr>
          <p:cNvPr id="5" name="Slide Number Placeholder 4">
            <a:extLst>
              <a:ext uri="{FF2B5EF4-FFF2-40B4-BE49-F238E27FC236}">
                <a16:creationId xmlns:a16="http://schemas.microsoft.com/office/drawing/2014/main" id="{6B378F96-EAC3-FE6C-8E87-4FBE34782AB2}"/>
              </a:ext>
            </a:extLst>
          </p:cNvPr>
          <p:cNvSpPr>
            <a:spLocks noGrp="1"/>
          </p:cNvSpPr>
          <p:nvPr>
            <p:ph type="sldNum" sz="quarter" idx="10"/>
          </p:nvPr>
        </p:nvSpPr>
        <p:spPr/>
        <p:txBody>
          <a:bodyPr/>
          <a:lstStyle/>
          <a:p>
            <a:fld id="{58339581-759F-43B7-B47D-47F906F0E294}" type="slidenum">
              <a:rPr lang="en-US" smtClean="0"/>
              <a:pPr/>
              <a:t>79</a:t>
            </a:fld>
            <a:endParaRPr lang="en-US" dirty="0"/>
          </a:p>
        </p:txBody>
      </p:sp>
      <p:sp>
        <p:nvSpPr>
          <p:cNvPr id="7" name="TextBox 6">
            <a:extLst>
              <a:ext uri="{FF2B5EF4-FFF2-40B4-BE49-F238E27FC236}">
                <a16:creationId xmlns:a16="http://schemas.microsoft.com/office/drawing/2014/main" id="{F32EE3E0-8F71-43EF-D942-40D12F6BF0C3}"/>
              </a:ext>
            </a:extLst>
          </p:cNvPr>
          <p:cNvSpPr txBox="1"/>
          <p:nvPr/>
        </p:nvSpPr>
        <p:spPr>
          <a:xfrm>
            <a:off x="635001" y="1226040"/>
            <a:ext cx="10921998" cy="5262979"/>
          </a:xfrm>
          <a:prstGeom prst="rect">
            <a:avLst/>
          </a:prstGeom>
          <a:noFill/>
        </p:spPr>
        <p:txBody>
          <a:bodyPr wrap="square">
            <a:spAutoFit/>
          </a:bodyPr>
          <a:lstStyle/>
          <a:p>
            <a:r>
              <a:rPr lang="en-US" sz="2400" dirty="0"/>
              <a:t>Step 1. Identify signs and symptoms. See page 8 and slides 19-20.</a:t>
            </a:r>
          </a:p>
          <a:p>
            <a:endParaRPr lang="en-US" sz="2400" dirty="0"/>
          </a:p>
          <a:p>
            <a:r>
              <a:rPr lang="en-US" sz="2400" dirty="0"/>
              <a:t>Step 3. Select the proper dose. Options include </a:t>
            </a:r>
          </a:p>
          <a:p>
            <a:pPr marL="342900" indent="-342900">
              <a:buFont typeface="Arial" panose="020B0604020202020204" pitchFamily="34" charset="0"/>
              <a:buChar char="•"/>
            </a:pPr>
            <a:r>
              <a:rPr lang="en-US" sz="2400" dirty="0"/>
              <a:t>Adult: age 9-10 years or older; approximately 65 pounds or more</a:t>
            </a:r>
          </a:p>
          <a:p>
            <a:pPr marL="342900" indent="-342900">
              <a:buFont typeface="Arial" panose="020B0604020202020204" pitchFamily="34" charset="0"/>
              <a:buChar char="•"/>
            </a:pPr>
            <a:r>
              <a:rPr lang="en-US" sz="2400" dirty="0"/>
              <a:t>Child: age 3 to 9 or 10 years; approximately 35-65 pounds</a:t>
            </a:r>
          </a:p>
          <a:p>
            <a:pPr marL="342900" indent="-342900">
              <a:buFont typeface="Arial" panose="020B0604020202020204" pitchFamily="34" charset="0"/>
              <a:buChar char="•"/>
            </a:pPr>
            <a:r>
              <a:rPr lang="en-US" sz="2400" dirty="0"/>
              <a:t>Infant/toddler: less than 3 years; approximately 16-30 pounds</a:t>
            </a:r>
          </a:p>
          <a:p>
            <a:endParaRPr lang="en-US" sz="2400" dirty="0"/>
          </a:p>
          <a:p>
            <a:r>
              <a:rPr lang="en-US" sz="2400" dirty="0"/>
              <a:t>Step 4. Steps of using an autoinjector: Remove from packaging. Remove safety caps. Hold firmly. Press into outer thigh at 90-degree angle. Push firmly for 2-10 seconds. Remove device. Massage the area.  </a:t>
            </a:r>
          </a:p>
          <a:p>
            <a:endParaRPr lang="en-US" sz="2400" dirty="0"/>
          </a:p>
          <a:p>
            <a:r>
              <a:rPr lang="en-US" sz="2400" dirty="0"/>
              <a:t>Step 7. Positioning examples: If confused or losing consciousness, elevate legs slightly. Turn to left side in case of nausea or vomiting. If alert but having difficulty breathing, may try other positions (leaning forward; arms elevated).</a:t>
            </a:r>
          </a:p>
        </p:txBody>
      </p:sp>
    </p:spTree>
    <p:extLst>
      <p:ext uri="{BB962C8B-B14F-4D97-AF65-F5344CB8AC3E}">
        <p14:creationId xmlns:p14="http://schemas.microsoft.com/office/powerpoint/2010/main" val="1682957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2" y="1370235"/>
            <a:ext cx="11227514" cy="4614000"/>
          </a:xfrm>
        </p:spPr>
        <p:txBody>
          <a:bodyPr>
            <a:noAutofit/>
          </a:bodyPr>
          <a:lstStyle/>
          <a:p>
            <a:pPr marL="0" indent="0">
              <a:lnSpc>
                <a:spcPct val="100000"/>
              </a:lnSpc>
              <a:spcBef>
                <a:spcPts val="0"/>
              </a:spcBef>
              <a:spcAft>
                <a:spcPts val="600"/>
              </a:spcAft>
              <a:buFontTx/>
              <a:buNone/>
            </a:pPr>
            <a:r>
              <a:rPr lang="en-US" sz="2400" i="1" kern="0" dirty="0">
                <a:solidFill>
                  <a:schemeClr val="tx1"/>
                </a:solidFill>
                <a:latin typeface="+mn-lt"/>
                <a:cs typeface="Calibri" panose="020F0502020204030204" pitchFamily="34" charset="0"/>
              </a:rPr>
              <a:t>Once you complete this training, Oregon law permits you to…</a:t>
            </a:r>
          </a:p>
          <a:p>
            <a:pPr marL="0" indent="0">
              <a:lnSpc>
                <a:spcPct val="100000"/>
              </a:lnSpc>
              <a:spcBef>
                <a:spcPts val="0"/>
              </a:spcBef>
              <a:spcAft>
                <a:spcPts val="600"/>
              </a:spcAft>
              <a:buFontTx/>
              <a:buNone/>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latin typeface="+mn-lt"/>
                <a:cs typeface="Calibri" panose="020F0502020204030204" pitchFamily="34" charset="0"/>
              </a:rPr>
              <a:t>A</a:t>
            </a:r>
            <a:r>
              <a:rPr lang="en-US" sz="2400" kern="0" dirty="0">
                <a:solidFill>
                  <a:schemeClr val="tx1"/>
                </a:solidFill>
                <a:latin typeface="+mn-lt"/>
                <a:cs typeface="Calibri" panose="020F0502020204030204" pitchFamily="34" charset="0"/>
              </a:rPr>
              <a:t>dminister epinephrine for </a:t>
            </a:r>
            <a:r>
              <a:rPr lang="en-US" sz="2400" b="1" kern="0" dirty="0">
                <a:solidFill>
                  <a:schemeClr val="tx1"/>
                </a:solidFill>
                <a:latin typeface="+mn-lt"/>
                <a:cs typeface="Calibri" panose="020F0502020204030204" pitchFamily="34" charset="0"/>
              </a:rPr>
              <a:t>suspected severe allergic response.  </a:t>
            </a:r>
          </a:p>
          <a:p>
            <a:pPr marL="514350" indent="-514350">
              <a:lnSpc>
                <a:spcPct val="100000"/>
              </a:lnSpc>
              <a:spcBef>
                <a:spcPts val="0"/>
              </a:spcBef>
              <a:spcAft>
                <a:spcPts val="600"/>
              </a:spcAft>
              <a:buFont typeface="+mj-lt"/>
              <a:buAutoNum type="arabicPeriod"/>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latin typeface="+mn-lt"/>
                <a:cs typeface="Calibri" panose="020F0502020204030204" pitchFamily="34" charset="0"/>
              </a:rPr>
              <a:t>Administer</a:t>
            </a:r>
            <a:r>
              <a:rPr lang="en-US" sz="2400" kern="0" dirty="0">
                <a:solidFill>
                  <a:schemeClr val="tx1"/>
                </a:solidFill>
                <a:latin typeface="+mn-lt"/>
                <a:cs typeface="Calibri" panose="020F0502020204030204" pitchFamily="34" charset="0"/>
              </a:rPr>
              <a:t> epinephrine to others </a:t>
            </a:r>
            <a:r>
              <a:rPr lang="en-US" sz="2400" b="1" kern="0" dirty="0">
                <a:solidFill>
                  <a:schemeClr val="tx1"/>
                </a:solidFill>
                <a:latin typeface="+mn-lt"/>
                <a:cs typeface="Calibri" panose="020F0502020204030204" pitchFamily="34" charset="0"/>
              </a:rPr>
              <a:t>3 years at most (then re-train).</a:t>
            </a:r>
            <a:endParaRPr lang="en-US" sz="2400" b="1" kern="0" dirty="0">
              <a:latin typeface="+mn-lt"/>
              <a:cs typeface="Calibri" panose="020F0502020204030204" pitchFamily="34" charset="0"/>
            </a:endParaRPr>
          </a:p>
          <a:p>
            <a:pPr>
              <a:lnSpc>
                <a:spcPct val="100000"/>
              </a:lnSpc>
              <a:spcBef>
                <a:spcPts val="0"/>
              </a:spcBef>
              <a:spcAft>
                <a:spcPts val="600"/>
              </a:spcAft>
            </a:pPr>
            <a:endParaRPr lang="en-US" sz="2400" b="1" kern="0" dirty="0">
              <a:latin typeface="+mn-lt"/>
              <a:cs typeface="Calibri" panose="020F0502020204030204" pitchFamily="34" charset="0"/>
            </a:endParaRPr>
          </a:p>
          <a:p>
            <a:pPr>
              <a:lnSpc>
                <a:spcPct val="100000"/>
              </a:lnSpc>
              <a:spcBef>
                <a:spcPts val="0"/>
              </a:spcBef>
              <a:spcAft>
                <a:spcPts val="600"/>
              </a:spcAft>
            </a:pPr>
            <a:r>
              <a:rPr lang="en-US" sz="2400" kern="0" dirty="0">
                <a:latin typeface="+mn-lt"/>
                <a:cs typeface="Calibri" panose="020F0502020204030204" pitchFamily="34" charset="0"/>
              </a:rPr>
              <a:t>This training does </a:t>
            </a:r>
            <a:r>
              <a:rPr lang="en-US" sz="2400" b="1" kern="0" dirty="0">
                <a:latin typeface="+mn-lt"/>
                <a:cs typeface="Calibri" panose="020F0502020204030204" pitchFamily="34" charset="0"/>
              </a:rPr>
              <a:t>not </a:t>
            </a:r>
            <a:r>
              <a:rPr lang="en-US" sz="2400" kern="0" dirty="0">
                <a:latin typeface="+mn-lt"/>
                <a:cs typeface="Calibri" panose="020F0502020204030204" pitchFamily="34" charset="0"/>
              </a:rPr>
              <a:t>authorize trainees to use epinephrine for other conditions, such as an asthma attack.</a:t>
            </a:r>
          </a:p>
          <a:p>
            <a:pPr>
              <a:lnSpc>
                <a:spcPct val="100000"/>
              </a:lnSpc>
              <a:spcBef>
                <a:spcPts val="0"/>
              </a:spcBef>
              <a:spcAft>
                <a:spcPts val="600"/>
              </a:spcAft>
            </a:pPr>
            <a:r>
              <a:rPr lang="en-US" sz="2400" kern="0" dirty="0">
                <a:latin typeface="+mn-lt"/>
                <a:cs typeface="Calibri" panose="020F0502020204030204" pitchFamily="34" charset="0"/>
              </a:rPr>
              <a:t>This training authorizes administration of epinephrine based on signs and symptoms; you do </a:t>
            </a:r>
            <a:r>
              <a:rPr lang="en-US" sz="2400" b="1" kern="0" dirty="0">
                <a:latin typeface="+mn-lt"/>
                <a:cs typeface="Calibri" panose="020F0502020204030204" pitchFamily="34" charset="0"/>
              </a:rPr>
              <a:t>not </a:t>
            </a:r>
            <a:r>
              <a:rPr lang="en-US" sz="2400" kern="0" dirty="0">
                <a:latin typeface="+mn-lt"/>
                <a:cs typeface="Calibri" panose="020F0502020204030204" pitchFamily="34" charset="0"/>
              </a:rPr>
              <a:t>need to identify the cause of allergic reaction.</a:t>
            </a:r>
          </a:p>
          <a:p>
            <a:pPr eaLnBrk="1" hangingPunct="1">
              <a:lnSpc>
                <a:spcPct val="100000"/>
              </a:lnSpc>
              <a:spcBef>
                <a:spcPts val="0"/>
              </a:spcBef>
              <a:spcAft>
                <a:spcPts val="600"/>
              </a:spcAft>
              <a:defRPr/>
            </a:pPr>
            <a:endParaRPr lang="en-US" sz="2400" dirty="0">
              <a:solidFill>
                <a:schemeClr val="tx1"/>
              </a:solidFill>
              <a:latin typeface="+mn-lt"/>
              <a:cs typeface="Calibri" panose="020F0502020204030204" pitchFamily="34" charset="0"/>
            </a:endParaRPr>
          </a:p>
          <a:p>
            <a:pPr eaLnBrk="1" hangingPunct="1">
              <a:lnSpc>
                <a:spcPct val="100000"/>
              </a:lnSpc>
              <a:spcBef>
                <a:spcPts val="0"/>
              </a:spcBef>
              <a:spcAft>
                <a:spcPts val="600"/>
              </a:spcAft>
              <a:defRPr/>
            </a:pPr>
            <a:endParaRPr lang="en-US" sz="2400" dirty="0">
              <a:latin typeface="+mn-lt"/>
              <a:cs typeface="Calibri" panose="020F0502020204030204" pitchFamily="34" charset="0"/>
            </a:endParaRPr>
          </a:p>
        </p:txBody>
      </p:sp>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State Laws</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8</a:t>
            </a:fld>
            <a:endParaRPr lang="en-US" dirty="0"/>
          </a:p>
        </p:txBody>
      </p:sp>
    </p:spTree>
    <p:extLst>
      <p:ext uri="{BB962C8B-B14F-4D97-AF65-F5344CB8AC3E}">
        <p14:creationId xmlns:p14="http://schemas.microsoft.com/office/powerpoint/2010/main" val="4083315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C1F3-FF2A-5620-590D-B3B8246F5BDF}"/>
              </a:ext>
            </a:extLst>
          </p:cNvPr>
          <p:cNvSpPr>
            <a:spLocks noGrp="1"/>
          </p:cNvSpPr>
          <p:nvPr>
            <p:ph type="title"/>
          </p:nvPr>
        </p:nvSpPr>
        <p:spPr/>
        <p:txBody>
          <a:bodyPr/>
          <a:lstStyle/>
          <a:p>
            <a:r>
              <a:rPr lang="en-US" dirty="0"/>
              <a:t>Scenario</a:t>
            </a:r>
          </a:p>
        </p:txBody>
      </p:sp>
      <p:sp>
        <p:nvSpPr>
          <p:cNvPr id="3" name="Text Placeholder 2">
            <a:extLst>
              <a:ext uri="{FF2B5EF4-FFF2-40B4-BE49-F238E27FC236}">
                <a16:creationId xmlns:a16="http://schemas.microsoft.com/office/drawing/2014/main" id="{60D3A792-2A25-D6C1-49AE-357BB014D914}"/>
              </a:ext>
            </a:extLst>
          </p:cNvPr>
          <p:cNvSpPr>
            <a:spLocks noGrp="1"/>
          </p:cNvSpPr>
          <p:nvPr>
            <p:ph type="body" sz="half" idx="2"/>
          </p:nvPr>
        </p:nvSpPr>
        <p:spPr>
          <a:xfrm>
            <a:off x="635003" y="1370235"/>
            <a:ext cx="11039926" cy="4614000"/>
          </a:xfrm>
        </p:spPr>
        <p:txBody>
          <a:bodyPr>
            <a:normAutofit/>
          </a:bodyPr>
          <a:lstStyle/>
          <a:p>
            <a:r>
              <a:rPr lang="en-US" sz="2400" b="1" dirty="0"/>
              <a:t>Read the following scenario and answer the next two questions. </a:t>
            </a:r>
          </a:p>
          <a:p>
            <a:endParaRPr lang="en-US" sz="2400" dirty="0"/>
          </a:p>
          <a:p>
            <a:r>
              <a:rPr lang="en-US" sz="2400" dirty="0"/>
              <a:t>You are finishing the lunch hour potluck at work with several colleagues when you notice one of the participants, Vladdie McHivesy, holding their abdomen. </a:t>
            </a:r>
          </a:p>
          <a:p>
            <a:r>
              <a:rPr lang="en-US" sz="2400" dirty="0"/>
              <a:t>Vladdie’s lips look pale. Hives are present on both arms and around the neck. </a:t>
            </a:r>
          </a:p>
          <a:p>
            <a:r>
              <a:rPr lang="en-US" sz="2400" dirty="0"/>
              <a:t>You ask, “Are you okay?” </a:t>
            </a:r>
          </a:p>
          <a:p>
            <a:r>
              <a:rPr lang="en-US" sz="2400" dirty="0"/>
              <a:t>Vladdie replies, “I might have to throw up.”</a:t>
            </a:r>
          </a:p>
        </p:txBody>
      </p:sp>
      <p:sp>
        <p:nvSpPr>
          <p:cNvPr id="5" name="Slide Number Placeholder 4">
            <a:extLst>
              <a:ext uri="{FF2B5EF4-FFF2-40B4-BE49-F238E27FC236}">
                <a16:creationId xmlns:a16="http://schemas.microsoft.com/office/drawing/2014/main" id="{E0F2EF5E-F046-A38F-C19C-D3C8CAE44917}"/>
              </a:ext>
            </a:extLst>
          </p:cNvPr>
          <p:cNvSpPr>
            <a:spLocks noGrp="1"/>
          </p:cNvSpPr>
          <p:nvPr>
            <p:ph type="sldNum" sz="quarter" idx="10"/>
          </p:nvPr>
        </p:nvSpPr>
        <p:spPr/>
        <p:txBody>
          <a:bodyPr/>
          <a:lstStyle/>
          <a:p>
            <a:fld id="{58339581-759F-43B7-B47D-47F906F0E294}" type="slidenum">
              <a:rPr lang="en-US" smtClean="0"/>
              <a:pPr/>
              <a:t>80</a:t>
            </a:fld>
            <a:endParaRPr lang="en-US" dirty="0"/>
          </a:p>
        </p:txBody>
      </p:sp>
    </p:spTree>
    <p:extLst>
      <p:ext uri="{BB962C8B-B14F-4D97-AF65-F5344CB8AC3E}">
        <p14:creationId xmlns:p14="http://schemas.microsoft.com/office/powerpoint/2010/main" val="29789689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307A-D130-4871-BD32-B2E3DCB8B86D}"/>
              </a:ext>
            </a:extLst>
          </p:cNvPr>
          <p:cNvSpPr>
            <a:spLocks noGrp="1"/>
          </p:cNvSpPr>
          <p:nvPr>
            <p:ph type="title"/>
          </p:nvPr>
        </p:nvSpPr>
        <p:spPr/>
        <p:txBody>
          <a:bodyPr/>
          <a:lstStyle/>
          <a:p>
            <a:r>
              <a:rPr lang="en-US" dirty="0"/>
              <a:t>3. Question </a:t>
            </a:r>
          </a:p>
        </p:txBody>
      </p:sp>
      <p:sp>
        <p:nvSpPr>
          <p:cNvPr id="3" name="Text Placeholder 2">
            <a:extLst>
              <a:ext uri="{FF2B5EF4-FFF2-40B4-BE49-F238E27FC236}">
                <a16:creationId xmlns:a16="http://schemas.microsoft.com/office/drawing/2014/main" id="{AE4CAC25-9BEE-86D2-C63A-BDA38FA4DEDE}"/>
              </a:ext>
            </a:extLst>
          </p:cNvPr>
          <p:cNvSpPr>
            <a:spLocks noGrp="1"/>
          </p:cNvSpPr>
          <p:nvPr>
            <p:ph type="body" sz="half" idx="2"/>
          </p:nvPr>
        </p:nvSpPr>
        <p:spPr>
          <a:xfrm>
            <a:off x="635003" y="1370235"/>
            <a:ext cx="10001249" cy="4614000"/>
          </a:xfrm>
        </p:spPr>
        <p:txBody>
          <a:bodyPr>
            <a:normAutofit/>
          </a:bodyPr>
          <a:lstStyle/>
          <a:p>
            <a:r>
              <a:rPr lang="en-US" sz="2400" dirty="0"/>
              <a:t>Choose the correct statement regarding Vladdie’s signs and symptoms.</a:t>
            </a:r>
          </a:p>
          <a:p>
            <a:r>
              <a:rPr lang="en-US" sz="2400" dirty="0"/>
              <a:t> </a:t>
            </a:r>
          </a:p>
          <a:p>
            <a:pPr marL="457200" indent="-457200">
              <a:buAutoNum type="alphaLcPeriod"/>
            </a:pPr>
            <a:r>
              <a:rPr lang="en-US" sz="2400" dirty="0"/>
              <a:t>All the signs and symptoms point to a normal allergic response. </a:t>
            </a:r>
          </a:p>
          <a:p>
            <a:pPr marL="457200" indent="-457200">
              <a:buAutoNum type="alphaLcPeriod"/>
            </a:pPr>
            <a:r>
              <a:rPr lang="en-US" sz="2400" dirty="0"/>
              <a:t>All the signs and symptoms point to an exaggerated allergic response. </a:t>
            </a:r>
          </a:p>
          <a:p>
            <a:pPr marL="457200" indent="-457200">
              <a:buAutoNum type="alphaLcPeriod"/>
            </a:pPr>
            <a:r>
              <a:rPr lang="en-US" sz="2400" dirty="0"/>
              <a:t>All the signs and symptoms point to a severe allergic response.</a:t>
            </a:r>
          </a:p>
        </p:txBody>
      </p:sp>
      <p:sp>
        <p:nvSpPr>
          <p:cNvPr id="5" name="Slide Number Placeholder 4">
            <a:extLst>
              <a:ext uri="{FF2B5EF4-FFF2-40B4-BE49-F238E27FC236}">
                <a16:creationId xmlns:a16="http://schemas.microsoft.com/office/drawing/2014/main" id="{4ECCB81D-B6C7-EC05-383D-BE23F4C83E70}"/>
              </a:ext>
            </a:extLst>
          </p:cNvPr>
          <p:cNvSpPr>
            <a:spLocks noGrp="1"/>
          </p:cNvSpPr>
          <p:nvPr>
            <p:ph type="sldNum" sz="quarter" idx="10"/>
          </p:nvPr>
        </p:nvSpPr>
        <p:spPr/>
        <p:txBody>
          <a:bodyPr/>
          <a:lstStyle/>
          <a:p>
            <a:fld id="{58339581-759F-43B7-B47D-47F906F0E294}" type="slidenum">
              <a:rPr lang="en-US" smtClean="0"/>
              <a:pPr/>
              <a:t>81</a:t>
            </a:fld>
            <a:endParaRPr lang="en-US" dirty="0"/>
          </a:p>
        </p:txBody>
      </p:sp>
    </p:spTree>
    <p:extLst>
      <p:ext uri="{BB962C8B-B14F-4D97-AF65-F5344CB8AC3E}">
        <p14:creationId xmlns:p14="http://schemas.microsoft.com/office/powerpoint/2010/main" val="9042213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307A-D130-4871-BD32-B2E3DCB8B86D}"/>
              </a:ext>
            </a:extLst>
          </p:cNvPr>
          <p:cNvSpPr>
            <a:spLocks noGrp="1"/>
          </p:cNvSpPr>
          <p:nvPr>
            <p:ph type="title"/>
          </p:nvPr>
        </p:nvSpPr>
        <p:spPr/>
        <p:txBody>
          <a:bodyPr/>
          <a:lstStyle/>
          <a:p>
            <a:r>
              <a:rPr lang="en-US" dirty="0"/>
              <a:t>3. Answer</a:t>
            </a:r>
          </a:p>
        </p:txBody>
      </p:sp>
      <p:sp>
        <p:nvSpPr>
          <p:cNvPr id="3" name="Text Placeholder 2">
            <a:extLst>
              <a:ext uri="{FF2B5EF4-FFF2-40B4-BE49-F238E27FC236}">
                <a16:creationId xmlns:a16="http://schemas.microsoft.com/office/drawing/2014/main" id="{AE4CAC25-9BEE-86D2-C63A-BDA38FA4DEDE}"/>
              </a:ext>
            </a:extLst>
          </p:cNvPr>
          <p:cNvSpPr>
            <a:spLocks noGrp="1"/>
          </p:cNvSpPr>
          <p:nvPr>
            <p:ph type="body" sz="half" idx="2"/>
          </p:nvPr>
        </p:nvSpPr>
        <p:spPr>
          <a:xfrm>
            <a:off x="635003" y="1370235"/>
            <a:ext cx="10001249" cy="4614000"/>
          </a:xfrm>
        </p:spPr>
        <p:txBody>
          <a:bodyPr>
            <a:normAutofit/>
          </a:bodyPr>
          <a:lstStyle/>
          <a:p>
            <a:r>
              <a:rPr lang="en-US" sz="2400" dirty="0"/>
              <a:t>Choose the correct statement regarding Vladdie’s signs and symptoms.</a:t>
            </a:r>
          </a:p>
          <a:p>
            <a:r>
              <a:rPr lang="en-US" sz="2400" dirty="0"/>
              <a:t> </a:t>
            </a:r>
          </a:p>
          <a:p>
            <a:endParaRPr lang="en-US" sz="2400" dirty="0"/>
          </a:p>
          <a:p>
            <a:endParaRPr lang="en-US" sz="2400" dirty="0"/>
          </a:p>
          <a:p>
            <a:endParaRPr lang="en-US" sz="2400" dirty="0"/>
          </a:p>
          <a:p>
            <a:r>
              <a:rPr lang="en-US" sz="2400" b="1" dirty="0"/>
              <a:t>c. All the signs and symptoms point to a severe allergic response.</a:t>
            </a:r>
          </a:p>
        </p:txBody>
      </p:sp>
      <p:sp>
        <p:nvSpPr>
          <p:cNvPr id="5" name="Slide Number Placeholder 4">
            <a:extLst>
              <a:ext uri="{FF2B5EF4-FFF2-40B4-BE49-F238E27FC236}">
                <a16:creationId xmlns:a16="http://schemas.microsoft.com/office/drawing/2014/main" id="{4ECCB81D-B6C7-EC05-383D-BE23F4C83E70}"/>
              </a:ext>
            </a:extLst>
          </p:cNvPr>
          <p:cNvSpPr>
            <a:spLocks noGrp="1"/>
          </p:cNvSpPr>
          <p:nvPr>
            <p:ph type="sldNum" sz="quarter" idx="10"/>
          </p:nvPr>
        </p:nvSpPr>
        <p:spPr/>
        <p:txBody>
          <a:bodyPr/>
          <a:lstStyle/>
          <a:p>
            <a:fld id="{58339581-759F-43B7-B47D-47F906F0E294}" type="slidenum">
              <a:rPr lang="en-US" smtClean="0"/>
              <a:pPr/>
              <a:t>82</a:t>
            </a:fld>
            <a:endParaRPr lang="en-US" dirty="0"/>
          </a:p>
        </p:txBody>
      </p:sp>
    </p:spTree>
    <p:extLst>
      <p:ext uri="{BB962C8B-B14F-4D97-AF65-F5344CB8AC3E}">
        <p14:creationId xmlns:p14="http://schemas.microsoft.com/office/powerpoint/2010/main" val="21491672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307A-D130-4871-BD32-B2E3DCB8B86D}"/>
              </a:ext>
            </a:extLst>
          </p:cNvPr>
          <p:cNvSpPr>
            <a:spLocks noGrp="1"/>
          </p:cNvSpPr>
          <p:nvPr>
            <p:ph type="title"/>
          </p:nvPr>
        </p:nvSpPr>
        <p:spPr/>
        <p:txBody>
          <a:bodyPr/>
          <a:lstStyle/>
          <a:p>
            <a:r>
              <a:rPr lang="en-US" dirty="0"/>
              <a:t>4. Question</a:t>
            </a:r>
          </a:p>
        </p:txBody>
      </p:sp>
      <p:sp>
        <p:nvSpPr>
          <p:cNvPr id="4" name="Content Placeholder 3">
            <a:extLst>
              <a:ext uri="{FF2B5EF4-FFF2-40B4-BE49-F238E27FC236}">
                <a16:creationId xmlns:a16="http://schemas.microsoft.com/office/drawing/2014/main" id="{2558CEE6-8B1A-053F-043B-121936D393F8}"/>
              </a:ext>
            </a:extLst>
          </p:cNvPr>
          <p:cNvSpPr>
            <a:spLocks noGrp="1"/>
          </p:cNvSpPr>
          <p:nvPr>
            <p:ph idx="1"/>
          </p:nvPr>
        </p:nvSpPr>
        <p:spPr>
          <a:xfrm>
            <a:off x="635002" y="1370235"/>
            <a:ext cx="10916468" cy="4613995"/>
          </a:xfrm>
        </p:spPr>
        <p:txBody>
          <a:bodyPr>
            <a:noAutofit/>
          </a:bodyPr>
          <a:lstStyle/>
          <a:p>
            <a:pPr marL="0" indent="0">
              <a:buNone/>
            </a:pPr>
            <a:r>
              <a:rPr lang="en-US" sz="2400" dirty="0"/>
              <a:t>You ask if Vladdie might be having an allergic reaction. Vladdie says, “I’m allergic to bees, but I haven’t been stung today.” </a:t>
            </a:r>
          </a:p>
          <a:p>
            <a:pPr marL="0" indent="0">
              <a:buNone/>
            </a:pPr>
            <a:r>
              <a:rPr lang="en-US" sz="2400" dirty="0"/>
              <a:t>Based on this training, this information: </a:t>
            </a:r>
          </a:p>
          <a:p>
            <a:pPr marL="457200" indent="-457200">
              <a:buAutoNum type="alphaLcPeriod"/>
            </a:pPr>
            <a:r>
              <a:rPr lang="en-US" sz="2400" dirty="0"/>
              <a:t>Is helpful, but not necessary for the decision to give epinephrine. </a:t>
            </a:r>
          </a:p>
          <a:p>
            <a:pPr marL="457200" indent="-457200">
              <a:buAutoNum type="alphaLcPeriod"/>
            </a:pPr>
            <a:r>
              <a:rPr lang="en-US" sz="2400" dirty="0"/>
              <a:t>Is necessary because an epinephrine auto-injector cannot be used unless a person has a history of allergic reactions. </a:t>
            </a:r>
          </a:p>
          <a:p>
            <a:pPr marL="457200" indent="-457200">
              <a:buAutoNum type="alphaLcPeriod"/>
            </a:pPr>
            <a:r>
              <a:rPr lang="en-US" sz="2400" dirty="0"/>
              <a:t>Is confirmation that Vladdie’s signs are symptoms are not related to an allergic response, and epinephrine is not needed.</a:t>
            </a:r>
          </a:p>
        </p:txBody>
      </p:sp>
      <p:sp>
        <p:nvSpPr>
          <p:cNvPr id="5" name="Slide Number Placeholder 4">
            <a:extLst>
              <a:ext uri="{FF2B5EF4-FFF2-40B4-BE49-F238E27FC236}">
                <a16:creationId xmlns:a16="http://schemas.microsoft.com/office/drawing/2014/main" id="{4ECCB81D-B6C7-EC05-383D-BE23F4C83E70}"/>
              </a:ext>
            </a:extLst>
          </p:cNvPr>
          <p:cNvSpPr>
            <a:spLocks noGrp="1"/>
          </p:cNvSpPr>
          <p:nvPr>
            <p:ph type="sldNum" sz="quarter" idx="10"/>
          </p:nvPr>
        </p:nvSpPr>
        <p:spPr/>
        <p:txBody>
          <a:bodyPr/>
          <a:lstStyle/>
          <a:p>
            <a:fld id="{58339581-759F-43B7-B47D-47F906F0E294}" type="slidenum">
              <a:rPr lang="en-US" smtClean="0"/>
              <a:pPr/>
              <a:t>83</a:t>
            </a:fld>
            <a:endParaRPr lang="en-US" dirty="0"/>
          </a:p>
        </p:txBody>
      </p:sp>
    </p:spTree>
    <p:extLst>
      <p:ext uri="{BB962C8B-B14F-4D97-AF65-F5344CB8AC3E}">
        <p14:creationId xmlns:p14="http://schemas.microsoft.com/office/powerpoint/2010/main" val="33050309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307A-D130-4871-BD32-B2E3DCB8B86D}"/>
              </a:ext>
            </a:extLst>
          </p:cNvPr>
          <p:cNvSpPr>
            <a:spLocks noGrp="1"/>
          </p:cNvSpPr>
          <p:nvPr>
            <p:ph type="title"/>
          </p:nvPr>
        </p:nvSpPr>
        <p:spPr/>
        <p:txBody>
          <a:bodyPr/>
          <a:lstStyle/>
          <a:p>
            <a:r>
              <a:rPr lang="en-US" dirty="0"/>
              <a:t>4. Answer</a:t>
            </a:r>
          </a:p>
        </p:txBody>
      </p:sp>
      <p:sp>
        <p:nvSpPr>
          <p:cNvPr id="4" name="Content Placeholder 3">
            <a:extLst>
              <a:ext uri="{FF2B5EF4-FFF2-40B4-BE49-F238E27FC236}">
                <a16:creationId xmlns:a16="http://schemas.microsoft.com/office/drawing/2014/main" id="{2558CEE6-8B1A-053F-043B-121936D393F8}"/>
              </a:ext>
            </a:extLst>
          </p:cNvPr>
          <p:cNvSpPr>
            <a:spLocks noGrp="1"/>
          </p:cNvSpPr>
          <p:nvPr>
            <p:ph idx="1"/>
          </p:nvPr>
        </p:nvSpPr>
        <p:spPr>
          <a:xfrm>
            <a:off x="635002" y="1370235"/>
            <a:ext cx="10916468" cy="4613995"/>
          </a:xfrm>
        </p:spPr>
        <p:txBody>
          <a:bodyPr>
            <a:noAutofit/>
          </a:bodyPr>
          <a:lstStyle/>
          <a:p>
            <a:pPr marL="0" indent="0">
              <a:buNone/>
            </a:pPr>
            <a:r>
              <a:rPr lang="en-US" sz="2400" dirty="0"/>
              <a:t>You ask if they think they are having an allergic reaction. Vladdie states, “I’m allergic to bees, but I haven’t been stung today.” Based on this training, this information: </a:t>
            </a:r>
          </a:p>
          <a:p>
            <a:pPr marL="457200" indent="-457200">
              <a:buAutoNum type="alphaLcPeriod"/>
            </a:pPr>
            <a:r>
              <a:rPr lang="en-US" sz="2400" b="1" dirty="0"/>
              <a:t>Is helpful, but not necessary for the decision to give epinephrine. </a:t>
            </a:r>
          </a:p>
        </p:txBody>
      </p:sp>
      <p:sp>
        <p:nvSpPr>
          <p:cNvPr id="5" name="Slide Number Placeholder 4">
            <a:extLst>
              <a:ext uri="{FF2B5EF4-FFF2-40B4-BE49-F238E27FC236}">
                <a16:creationId xmlns:a16="http://schemas.microsoft.com/office/drawing/2014/main" id="{4ECCB81D-B6C7-EC05-383D-BE23F4C83E70}"/>
              </a:ext>
            </a:extLst>
          </p:cNvPr>
          <p:cNvSpPr>
            <a:spLocks noGrp="1"/>
          </p:cNvSpPr>
          <p:nvPr>
            <p:ph type="sldNum" sz="quarter" idx="10"/>
          </p:nvPr>
        </p:nvSpPr>
        <p:spPr/>
        <p:txBody>
          <a:bodyPr/>
          <a:lstStyle/>
          <a:p>
            <a:fld id="{58339581-759F-43B7-B47D-47F906F0E294}" type="slidenum">
              <a:rPr lang="en-US" smtClean="0"/>
              <a:pPr/>
              <a:t>84</a:t>
            </a:fld>
            <a:endParaRPr lang="en-US" dirty="0"/>
          </a:p>
        </p:txBody>
      </p:sp>
    </p:spTree>
    <p:extLst>
      <p:ext uri="{BB962C8B-B14F-4D97-AF65-F5344CB8AC3E}">
        <p14:creationId xmlns:p14="http://schemas.microsoft.com/office/powerpoint/2010/main" val="30438282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C1F3-FF2A-5620-590D-B3B8246F5BDF}"/>
              </a:ext>
            </a:extLst>
          </p:cNvPr>
          <p:cNvSpPr>
            <a:spLocks noGrp="1"/>
          </p:cNvSpPr>
          <p:nvPr>
            <p:ph type="title"/>
          </p:nvPr>
        </p:nvSpPr>
        <p:spPr/>
        <p:txBody>
          <a:bodyPr/>
          <a:lstStyle/>
          <a:p>
            <a:r>
              <a:rPr lang="en-US" dirty="0"/>
              <a:t>5. Question</a:t>
            </a:r>
          </a:p>
        </p:txBody>
      </p:sp>
      <p:sp>
        <p:nvSpPr>
          <p:cNvPr id="3" name="Text Placeholder 2">
            <a:extLst>
              <a:ext uri="{FF2B5EF4-FFF2-40B4-BE49-F238E27FC236}">
                <a16:creationId xmlns:a16="http://schemas.microsoft.com/office/drawing/2014/main" id="{60D3A792-2A25-D6C1-49AE-357BB014D914}"/>
              </a:ext>
            </a:extLst>
          </p:cNvPr>
          <p:cNvSpPr>
            <a:spLocks noGrp="1"/>
          </p:cNvSpPr>
          <p:nvPr>
            <p:ph type="body" sz="half" idx="2"/>
          </p:nvPr>
        </p:nvSpPr>
        <p:spPr>
          <a:xfrm>
            <a:off x="635003" y="1370235"/>
            <a:ext cx="11039926" cy="4614000"/>
          </a:xfrm>
        </p:spPr>
        <p:txBody>
          <a:bodyPr>
            <a:normAutofit/>
          </a:bodyPr>
          <a:lstStyle/>
          <a:p>
            <a:r>
              <a:rPr lang="en-US" sz="2400" dirty="0"/>
              <a:t>An adult dose of epinephrine is twice as strong as the child dose. </a:t>
            </a:r>
          </a:p>
          <a:p>
            <a:r>
              <a:rPr lang="en-US" sz="2400" dirty="0"/>
              <a:t>True </a:t>
            </a:r>
          </a:p>
          <a:p>
            <a:r>
              <a:rPr lang="en-US" sz="2400" dirty="0"/>
              <a:t>False </a:t>
            </a:r>
          </a:p>
        </p:txBody>
      </p:sp>
      <p:sp>
        <p:nvSpPr>
          <p:cNvPr id="5" name="Slide Number Placeholder 4">
            <a:extLst>
              <a:ext uri="{FF2B5EF4-FFF2-40B4-BE49-F238E27FC236}">
                <a16:creationId xmlns:a16="http://schemas.microsoft.com/office/drawing/2014/main" id="{E0F2EF5E-F046-A38F-C19C-D3C8CAE44917}"/>
              </a:ext>
            </a:extLst>
          </p:cNvPr>
          <p:cNvSpPr>
            <a:spLocks noGrp="1"/>
          </p:cNvSpPr>
          <p:nvPr>
            <p:ph type="sldNum" sz="quarter" idx="10"/>
          </p:nvPr>
        </p:nvSpPr>
        <p:spPr/>
        <p:txBody>
          <a:bodyPr/>
          <a:lstStyle/>
          <a:p>
            <a:fld id="{58339581-759F-43B7-B47D-47F906F0E294}" type="slidenum">
              <a:rPr lang="en-US" smtClean="0"/>
              <a:pPr/>
              <a:t>85</a:t>
            </a:fld>
            <a:endParaRPr lang="en-US" dirty="0"/>
          </a:p>
        </p:txBody>
      </p:sp>
    </p:spTree>
    <p:extLst>
      <p:ext uri="{BB962C8B-B14F-4D97-AF65-F5344CB8AC3E}">
        <p14:creationId xmlns:p14="http://schemas.microsoft.com/office/powerpoint/2010/main" val="6045662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C1F3-FF2A-5620-590D-B3B8246F5BDF}"/>
              </a:ext>
            </a:extLst>
          </p:cNvPr>
          <p:cNvSpPr>
            <a:spLocks noGrp="1"/>
          </p:cNvSpPr>
          <p:nvPr>
            <p:ph type="title"/>
          </p:nvPr>
        </p:nvSpPr>
        <p:spPr/>
        <p:txBody>
          <a:bodyPr/>
          <a:lstStyle/>
          <a:p>
            <a:r>
              <a:rPr lang="en-US" dirty="0"/>
              <a:t>5. Answer</a:t>
            </a:r>
          </a:p>
        </p:txBody>
      </p:sp>
      <p:sp>
        <p:nvSpPr>
          <p:cNvPr id="3" name="Text Placeholder 2">
            <a:extLst>
              <a:ext uri="{FF2B5EF4-FFF2-40B4-BE49-F238E27FC236}">
                <a16:creationId xmlns:a16="http://schemas.microsoft.com/office/drawing/2014/main" id="{60D3A792-2A25-D6C1-49AE-357BB014D914}"/>
              </a:ext>
            </a:extLst>
          </p:cNvPr>
          <p:cNvSpPr>
            <a:spLocks noGrp="1"/>
          </p:cNvSpPr>
          <p:nvPr>
            <p:ph type="body" sz="half" idx="2"/>
          </p:nvPr>
        </p:nvSpPr>
        <p:spPr>
          <a:xfrm>
            <a:off x="635003" y="1370235"/>
            <a:ext cx="11039926" cy="4614000"/>
          </a:xfrm>
        </p:spPr>
        <p:txBody>
          <a:bodyPr>
            <a:normAutofit/>
          </a:bodyPr>
          <a:lstStyle/>
          <a:p>
            <a:r>
              <a:rPr lang="en-US" sz="2400" dirty="0"/>
              <a:t>An adult dose of epinephrine is twice as strong as the child dose. </a:t>
            </a:r>
          </a:p>
          <a:p>
            <a:r>
              <a:rPr lang="en-US" sz="2400" b="1" dirty="0"/>
              <a:t>True. </a:t>
            </a:r>
          </a:p>
          <a:p>
            <a:endParaRPr lang="en-US" sz="2400" b="1" dirty="0"/>
          </a:p>
          <a:p>
            <a:endParaRPr lang="en-US" sz="2400" dirty="0"/>
          </a:p>
        </p:txBody>
      </p:sp>
      <p:sp>
        <p:nvSpPr>
          <p:cNvPr id="5" name="Slide Number Placeholder 4">
            <a:extLst>
              <a:ext uri="{FF2B5EF4-FFF2-40B4-BE49-F238E27FC236}">
                <a16:creationId xmlns:a16="http://schemas.microsoft.com/office/drawing/2014/main" id="{E0F2EF5E-F046-A38F-C19C-D3C8CAE44917}"/>
              </a:ext>
            </a:extLst>
          </p:cNvPr>
          <p:cNvSpPr>
            <a:spLocks noGrp="1"/>
          </p:cNvSpPr>
          <p:nvPr>
            <p:ph type="sldNum" sz="quarter" idx="10"/>
          </p:nvPr>
        </p:nvSpPr>
        <p:spPr/>
        <p:txBody>
          <a:bodyPr/>
          <a:lstStyle/>
          <a:p>
            <a:fld id="{58339581-759F-43B7-B47D-47F906F0E294}" type="slidenum">
              <a:rPr lang="en-US" smtClean="0"/>
              <a:pPr/>
              <a:t>86</a:t>
            </a:fld>
            <a:endParaRPr lang="en-US" dirty="0"/>
          </a:p>
        </p:txBody>
      </p:sp>
    </p:spTree>
    <p:extLst>
      <p:ext uri="{BB962C8B-B14F-4D97-AF65-F5344CB8AC3E}">
        <p14:creationId xmlns:p14="http://schemas.microsoft.com/office/powerpoint/2010/main" val="40104115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C1F3-FF2A-5620-590D-B3B8246F5BDF}"/>
              </a:ext>
            </a:extLst>
          </p:cNvPr>
          <p:cNvSpPr>
            <a:spLocks noGrp="1"/>
          </p:cNvSpPr>
          <p:nvPr>
            <p:ph type="title"/>
          </p:nvPr>
        </p:nvSpPr>
        <p:spPr/>
        <p:txBody>
          <a:bodyPr/>
          <a:lstStyle/>
          <a:p>
            <a:r>
              <a:rPr lang="en-US" dirty="0"/>
              <a:t>6. Question</a:t>
            </a:r>
          </a:p>
        </p:txBody>
      </p:sp>
      <p:sp>
        <p:nvSpPr>
          <p:cNvPr id="3" name="Text Placeholder 2">
            <a:extLst>
              <a:ext uri="{FF2B5EF4-FFF2-40B4-BE49-F238E27FC236}">
                <a16:creationId xmlns:a16="http://schemas.microsoft.com/office/drawing/2014/main" id="{60D3A792-2A25-D6C1-49AE-357BB014D914}"/>
              </a:ext>
            </a:extLst>
          </p:cNvPr>
          <p:cNvSpPr>
            <a:spLocks noGrp="1"/>
          </p:cNvSpPr>
          <p:nvPr>
            <p:ph type="body" sz="half" idx="2"/>
          </p:nvPr>
        </p:nvSpPr>
        <p:spPr>
          <a:xfrm>
            <a:off x="635003" y="1370235"/>
            <a:ext cx="11039926" cy="4614000"/>
          </a:xfrm>
        </p:spPr>
        <p:txBody>
          <a:bodyPr>
            <a:normAutofit/>
          </a:bodyPr>
          <a:lstStyle/>
          <a:p>
            <a:r>
              <a:rPr lang="en-US" sz="2400" dirty="0"/>
              <a:t>A responder should hold the auto-injector against the thigh for 3-10 seconds after initiating the epinephrine injection. </a:t>
            </a:r>
          </a:p>
          <a:p>
            <a:r>
              <a:rPr lang="en-US" sz="2400" dirty="0"/>
              <a:t>True</a:t>
            </a:r>
          </a:p>
          <a:p>
            <a:r>
              <a:rPr lang="en-US" sz="2400" dirty="0"/>
              <a:t>False</a:t>
            </a:r>
          </a:p>
        </p:txBody>
      </p:sp>
      <p:sp>
        <p:nvSpPr>
          <p:cNvPr id="5" name="Slide Number Placeholder 4">
            <a:extLst>
              <a:ext uri="{FF2B5EF4-FFF2-40B4-BE49-F238E27FC236}">
                <a16:creationId xmlns:a16="http://schemas.microsoft.com/office/drawing/2014/main" id="{E0F2EF5E-F046-A38F-C19C-D3C8CAE44917}"/>
              </a:ext>
            </a:extLst>
          </p:cNvPr>
          <p:cNvSpPr>
            <a:spLocks noGrp="1"/>
          </p:cNvSpPr>
          <p:nvPr>
            <p:ph type="sldNum" sz="quarter" idx="10"/>
          </p:nvPr>
        </p:nvSpPr>
        <p:spPr/>
        <p:txBody>
          <a:bodyPr/>
          <a:lstStyle/>
          <a:p>
            <a:fld id="{58339581-759F-43B7-B47D-47F906F0E294}" type="slidenum">
              <a:rPr lang="en-US" smtClean="0"/>
              <a:pPr/>
              <a:t>87</a:t>
            </a:fld>
            <a:endParaRPr lang="en-US" dirty="0"/>
          </a:p>
        </p:txBody>
      </p:sp>
    </p:spTree>
    <p:extLst>
      <p:ext uri="{BB962C8B-B14F-4D97-AF65-F5344CB8AC3E}">
        <p14:creationId xmlns:p14="http://schemas.microsoft.com/office/powerpoint/2010/main" val="41373980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C1F3-FF2A-5620-590D-B3B8246F5BDF}"/>
              </a:ext>
            </a:extLst>
          </p:cNvPr>
          <p:cNvSpPr>
            <a:spLocks noGrp="1"/>
          </p:cNvSpPr>
          <p:nvPr>
            <p:ph type="title"/>
          </p:nvPr>
        </p:nvSpPr>
        <p:spPr/>
        <p:txBody>
          <a:bodyPr/>
          <a:lstStyle/>
          <a:p>
            <a:r>
              <a:rPr lang="en-US" dirty="0"/>
              <a:t>6. Answer</a:t>
            </a:r>
          </a:p>
        </p:txBody>
      </p:sp>
      <p:sp>
        <p:nvSpPr>
          <p:cNvPr id="3" name="Text Placeholder 2">
            <a:extLst>
              <a:ext uri="{FF2B5EF4-FFF2-40B4-BE49-F238E27FC236}">
                <a16:creationId xmlns:a16="http://schemas.microsoft.com/office/drawing/2014/main" id="{60D3A792-2A25-D6C1-49AE-357BB014D914}"/>
              </a:ext>
            </a:extLst>
          </p:cNvPr>
          <p:cNvSpPr>
            <a:spLocks noGrp="1"/>
          </p:cNvSpPr>
          <p:nvPr>
            <p:ph type="body" sz="half" idx="2"/>
          </p:nvPr>
        </p:nvSpPr>
        <p:spPr>
          <a:xfrm>
            <a:off x="635003" y="1370235"/>
            <a:ext cx="11039926" cy="4614000"/>
          </a:xfrm>
        </p:spPr>
        <p:txBody>
          <a:bodyPr>
            <a:normAutofit/>
          </a:bodyPr>
          <a:lstStyle/>
          <a:p>
            <a:pPr>
              <a:spcBef>
                <a:spcPts val="0"/>
              </a:spcBef>
            </a:pPr>
            <a:r>
              <a:rPr lang="en-US" sz="2400" dirty="0"/>
              <a:t>A responder should hold the auto-injector against the thigh for 3-10 seconds after initiating the epinephrine injection.</a:t>
            </a:r>
          </a:p>
          <a:p>
            <a:pPr>
              <a:spcBef>
                <a:spcPts val="0"/>
              </a:spcBef>
            </a:pPr>
            <a:r>
              <a:rPr lang="en-US" sz="2400" b="1" dirty="0"/>
              <a:t>True.</a:t>
            </a:r>
          </a:p>
          <a:p>
            <a:pPr>
              <a:spcBef>
                <a:spcPts val="0"/>
              </a:spcBef>
            </a:pPr>
            <a:endParaRPr lang="en-US" sz="2400" b="1" dirty="0"/>
          </a:p>
          <a:p>
            <a:pPr>
              <a:spcBef>
                <a:spcPts val="0"/>
              </a:spcBef>
            </a:pPr>
            <a:r>
              <a:rPr lang="en-US" sz="2400" dirty="0"/>
              <a:t>Holding the syringe in place ensures medication is fulling injected. It takes time for the liquid to flow out of the syringe.</a:t>
            </a:r>
          </a:p>
          <a:p>
            <a:pPr>
              <a:spcBef>
                <a:spcPts val="0"/>
              </a:spcBef>
            </a:pPr>
            <a:r>
              <a:rPr lang="en-US" sz="2400" dirty="0"/>
              <a:t>Check device instructions. When in doubt, hold longer (10 seconds).</a:t>
            </a:r>
          </a:p>
          <a:p>
            <a:pPr>
              <a:spcBef>
                <a:spcPts val="0"/>
              </a:spcBef>
            </a:pPr>
            <a:endParaRPr lang="en-US" sz="2400" dirty="0"/>
          </a:p>
        </p:txBody>
      </p:sp>
      <p:sp>
        <p:nvSpPr>
          <p:cNvPr id="5" name="Slide Number Placeholder 4">
            <a:extLst>
              <a:ext uri="{FF2B5EF4-FFF2-40B4-BE49-F238E27FC236}">
                <a16:creationId xmlns:a16="http://schemas.microsoft.com/office/drawing/2014/main" id="{E0F2EF5E-F046-A38F-C19C-D3C8CAE44917}"/>
              </a:ext>
            </a:extLst>
          </p:cNvPr>
          <p:cNvSpPr>
            <a:spLocks noGrp="1"/>
          </p:cNvSpPr>
          <p:nvPr>
            <p:ph type="sldNum" sz="quarter" idx="10"/>
          </p:nvPr>
        </p:nvSpPr>
        <p:spPr/>
        <p:txBody>
          <a:bodyPr/>
          <a:lstStyle/>
          <a:p>
            <a:fld id="{58339581-759F-43B7-B47D-47F906F0E294}" type="slidenum">
              <a:rPr lang="en-US" smtClean="0"/>
              <a:pPr/>
              <a:t>88</a:t>
            </a:fld>
            <a:endParaRPr lang="en-US" dirty="0"/>
          </a:p>
        </p:txBody>
      </p:sp>
    </p:spTree>
    <p:extLst>
      <p:ext uri="{BB962C8B-B14F-4D97-AF65-F5344CB8AC3E}">
        <p14:creationId xmlns:p14="http://schemas.microsoft.com/office/powerpoint/2010/main" val="4093275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60" name="Google Shape;260;p39"/>
          <p:cNvPicPr preferRelativeResize="0">
            <a:picLocks noChangeAspect="1"/>
          </p:cNvPicPr>
          <p:nvPr/>
        </p:nvPicPr>
        <p:blipFill rotWithShape="1">
          <a:blip r:embed="rId3">
            <a:alphaModFix/>
          </a:blip>
          <a:srcRect l="6060" t="12543" r="2523" b="16144"/>
          <a:stretch/>
        </p:blipFill>
        <p:spPr>
          <a:xfrm>
            <a:off x="4890251" y="5050601"/>
            <a:ext cx="2438400" cy="876300"/>
          </a:xfrm>
          <a:prstGeom prst="rect">
            <a:avLst/>
          </a:prstGeom>
          <a:noFill/>
          <a:ln>
            <a:noFill/>
          </a:ln>
        </p:spPr>
      </p:pic>
      <p:sp>
        <p:nvSpPr>
          <p:cNvPr id="3" name="Title 2">
            <a:extLst>
              <a:ext uri="{FF2B5EF4-FFF2-40B4-BE49-F238E27FC236}">
                <a16:creationId xmlns:a16="http://schemas.microsoft.com/office/drawing/2014/main" id="{DA4036A1-91A0-726B-57F0-3E39CF0367E7}"/>
              </a:ext>
            </a:extLst>
          </p:cNvPr>
          <p:cNvSpPr>
            <a:spLocks noGrp="1"/>
          </p:cNvSpPr>
          <p:nvPr>
            <p:ph type="ctrTitle"/>
          </p:nvPr>
        </p:nvSpPr>
        <p:spPr>
          <a:xfrm>
            <a:off x="943091" y="2488978"/>
            <a:ext cx="10332720" cy="1900363"/>
          </a:xfrm>
          <a:solidFill>
            <a:schemeClr val="bg1"/>
          </a:solidFill>
        </p:spPr>
        <p:txBody>
          <a:bodyPr/>
          <a:lstStyle/>
          <a:p>
            <a:r>
              <a:rPr lang="en-US" sz="5400" b="0" dirty="0">
                <a:solidFill>
                  <a:srgbClr val="064276"/>
                </a:solidFill>
              </a:rPr>
              <a:t>Medication Administration Addendum for Schools</a:t>
            </a:r>
          </a:p>
        </p:txBody>
      </p:sp>
    </p:spTree>
  </p:cSld>
  <p:clrMapOvr>
    <a:masterClrMapping/>
  </p:clrMapOvr>
  <mc:AlternateContent xmlns:mc="http://schemas.openxmlformats.org/markup-compatibility/2006" xmlns:p14="http://schemas.microsoft.com/office/powerpoint/2010/main">
    <mc:Choice Requires="p14">
      <p:transition spd="slow" p14:dur="3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5"/>
            <a:ext cx="10933698" cy="4614000"/>
          </a:xfrm>
        </p:spPr>
        <p:txBody>
          <a:bodyPr>
            <a:noAutofit/>
          </a:bodyPr>
          <a:lstStyle/>
          <a:p>
            <a:pPr marL="0" indent="0">
              <a:lnSpc>
                <a:spcPct val="100000"/>
              </a:lnSpc>
              <a:spcBef>
                <a:spcPts val="0"/>
              </a:spcBef>
              <a:spcAft>
                <a:spcPts val="600"/>
              </a:spcAft>
              <a:buFontTx/>
              <a:buNone/>
            </a:pPr>
            <a:r>
              <a:rPr lang="en-US" sz="2400" i="1" kern="0" dirty="0">
                <a:solidFill>
                  <a:schemeClr val="tx1"/>
                </a:solidFill>
                <a:latin typeface="+mn-lt"/>
                <a:cs typeface="Calibri" panose="020F0502020204030204" pitchFamily="34" charset="0"/>
              </a:rPr>
              <a:t>Once you complete this training, Oregon law permits you to…</a:t>
            </a:r>
          </a:p>
          <a:p>
            <a:pPr marL="0" indent="0">
              <a:lnSpc>
                <a:spcPct val="100000"/>
              </a:lnSpc>
              <a:spcBef>
                <a:spcPts val="0"/>
              </a:spcBef>
              <a:spcAft>
                <a:spcPts val="600"/>
              </a:spcAft>
              <a:buFontTx/>
              <a:buNone/>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for </a:t>
            </a:r>
            <a:r>
              <a:rPr lang="en-US" sz="2400" b="1" kern="0" dirty="0">
                <a:solidFill>
                  <a:schemeClr val="tx1"/>
                </a:solidFill>
                <a:latin typeface="+mn-lt"/>
                <a:cs typeface="Calibri" panose="020F0502020204030204" pitchFamily="34" charset="0"/>
              </a:rPr>
              <a:t>suspected severe allergic response  	</a:t>
            </a:r>
            <a:r>
              <a:rPr lang="en-US" sz="2400" b="1" kern="0" dirty="0">
                <a:solidFill>
                  <a:schemeClr val="tx1"/>
                </a:solidFill>
                <a:latin typeface="+mn-lt"/>
                <a:cs typeface="Calibri" panose="020F0502020204030204" pitchFamily="34" charset="0"/>
                <a:sym typeface="Wingdings" panose="05000000000000000000" pitchFamily="2" charset="2"/>
              </a:rPr>
              <a:t>True/False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r>
              <a:rPr lang="en-US" sz="2400" kern="0" dirty="0">
                <a:solidFill>
                  <a:schemeClr val="tx1"/>
                </a:solidFill>
                <a:latin typeface="+mn-lt"/>
                <a:cs typeface="Calibri" panose="020F0502020204030204" pitchFamily="34" charset="0"/>
              </a:rPr>
              <a:t>give epinephrine to someone having an </a:t>
            </a:r>
            <a:r>
              <a:rPr lang="en-US" sz="2400" b="1" kern="0" dirty="0">
                <a:solidFill>
                  <a:schemeClr val="tx1"/>
                </a:solidFill>
                <a:latin typeface="+mn-lt"/>
                <a:cs typeface="Calibri" panose="020F0502020204030204" pitchFamily="34" charset="0"/>
              </a:rPr>
              <a:t>asthma attack 		True/</a:t>
            </a:r>
            <a:r>
              <a:rPr lang="en-US" sz="2400" b="1" kern="0" dirty="0">
                <a:solidFill>
                  <a:schemeClr val="tx1"/>
                </a:solidFill>
                <a:latin typeface="+mn-lt"/>
                <a:cs typeface="Calibri" panose="020F0502020204030204" pitchFamily="34" charset="0"/>
                <a:sym typeface="Wingdings" panose="05000000000000000000" pitchFamily="2" charset="2"/>
              </a:rPr>
              <a:t>False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buFont typeface="+mj-lt"/>
              <a:buAutoNum type="arabicPeriod"/>
            </a:pPr>
            <a:r>
              <a:rPr lang="en-US" sz="2400" kern="0" dirty="0">
                <a:solidFill>
                  <a:schemeClr val="tx1"/>
                </a:solidFill>
                <a:latin typeface="+mn-lt"/>
                <a:cs typeface="Calibri" panose="020F0502020204030204" pitchFamily="34" charset="0"/>
              </a:rPr>
              <a:t>only give epinephrine if a person has a </a:t>
            </a:r>
            <a:r>
              <a:rPr lang="en-US" sz="2400" b="1" kern="0" dirty="0">
                <a:solidFill>
                  <a:schemeClr val="tx1"/>
                </a:solidFill>
                <a:latin typeface="+mn-lt"/>
                <a:cs typeface="Calibri" panose="020F0502020204030204" pitchFamily="34" charset="0"/>
              </a:rPr>
              <a:t>known exposure </a:t>
            </a:r>
          </a:p>
          <a:p>
            <a:pPr>
              <a:lnSpc>
                <a:spcPct val="100000"/>
              </a:lnSpc>
              <a:spcBef>
                <a:spcPts val="0"/>
              </a:spcBef>
            </a:pPr>
            <a:r>
              <a:rPr lang="en-US" sz="2400" b="1" kern="0" dirty="0">
                <a:latin typeface="+mn-lt"/>
                <a:cs typeface="Calibri" panose="020F0502020204030204" pitchFamily="34" charset="0"/>
              </a:rPr>
              <a:t>      </a:t>
            </a:r>
            <a:r>
              <a:rPr lang="en-US" sz="2400" kern="0" dirty="0">
                <a:solidFill>
                  <a:schemeClr val="tx1"/>
                </a:solidFill>
                <a:latin typeface="+mn-lt"/>
                <a:cs typeface="Calibri" panose="020F0502020204030204" pitchFamily="34" charset="0"/>
              </a:rPr>
              <a:t>to an allergen, such as bee sting or food allergy 			</a:t>
            </a:r>
            <a:r>
              <a:rPr lang="en-US" sz="2400" b="1" kern="0" dirty="0">
                <a:latin typeface="+mn-lt"/>
                <a:cs typeface="Calibri" panose="020F0502020204030204" pitchFamily="34" charset="0"/>
              </a:rPr>
              <a:t>True/</a:t>
            </a:r>
            <a:r>
              <a:rPr lang="en-US" sz="2400" b="1" kern="0" dirty="0">
                <a:solidFill>
                  <a:schemeClr val="tx1"/>
                </a:solidFill>
                <a:latin typeface="+mn-lt"/>
                <a:cs typeface="Calibri" panose="020F0502020204030204" pitchFamily="34" charset="0"/>
                <a:sym typeface="Wingdings" panose="05000000000000000000" pitchFamily="2" charset="2"/>
              </a:rPr>
              <a:t>False</a:t>
            </a:r>
            <a:endParaRPr lang="en-US" sz="2400" b="1"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a:pPr>
            <a:endParaRPr lang="en-US" sz="2400" kern="0" dirty="0">
              <a:solidFill>
                <a:schemeClr val="tx1"/>
              </a:solidFill>
              <a:latin typeface="+mn-lt"/>
              <a:cs typeface="Calibri" panose="020F0502020204030204" pitchFamily="34" charset="0"/>
            </a:endParaRPr>
          </a:p>
          <a:p>
            <a:pPr marL="514350" indent="-514350">
              <a:lnSpc>
                <a:spcPct val="100000"/>
              </a:lnSpc>
              <a:spcBef>
                <a:spcPts val="0"/>
              </a:spcBef>
              <a:spcAft>
                <a:spcPts val="600"/>
              </a:spcAft>
              <a:buFont typeface="+mj-lt"/>
              <a:buAutoNum type="arabicPeriod" startAt="4"/>
            </a:pPr>
            <a:r>
              <a:rPr lang="en-US" sz="2400" kern="0" dirty="0">
                <a:solidFill>
                  <a:schemeClr val="tx1"/>
                </a:solidFill>
                <a:latin typeface="+mn-lt"/>
                <a:cs typeface="Calibri" panose="020F0502020204030204" pitchFamily="34" charset="0"/>
              </a:rPr>
              <a:t>give epinephrine to others for </a:t>
            </a:r>
            <a:r>
              <a:rPr lang="en-US" sz="2400" b="1" kern="0" dirty="0">
                <a:solidFill>
                  <a:schemeClr val="tx1"/>
                </a:solidFill>
                <a:latin typeface="+mn-lt"/>
                <a:cs typeface="Calibri" panose="020F0502020204030204" pitchFamily="34" charset="0"/>
              </a:rPr>
              <a:t>the rest of your life 		True/</a:t>
            </a:r>
            <a:r>
              <a:rPr lang="en-US" sz="2400" b="1" kern="0" dirty="0">
                <a:solidFill>
                  <a:schemeClr val="tx1"/>
                </a:solidFill>
                <a:latin typeface="+mn-lt"/>
                <a:cs typeface="Calibri" panose="020F0502020204030204" pitchFamily="34" charset="0"/>
                <a:sym typeface="Wingdings" panose="05000000000000000000" pitchFamily="2" charset="2"/>
              </a:rPr>
              <a:t>False</a:t>
            </a:r>
            <a:endParaRPr lang="en-US" sz="2400" b="1" kern="0" dirty="0">
              <a:solidFill>
                <a:schemeClr val="tx1"/>
              </a:solidFill>
              <a:latin typeface="+mn-lt"/>
              <a:cs typeface="Calibri" panose="020F0502020204030204" pitchFamily="34" charset="0"/>
            </a:endParaRPr>
          </a:p>
          <a:p>
            <a:pPr eaLnBrk="1" hangingPunct="1">
              <a:lnSpc>
                <a:spcPct val="100000"/>
              </a:lnSpc>
              <a:spcBef>
                <a:spcPts val="0"/>
              </a:spcBef>
              <a:spcAft>
                <a:spcPts val="600"/>
              </a:spcAft>
              <a:defRPr/>
            </a:pPr>
            <a:endParaRPr lang="en-US" sz="2400" dirty="0">
              <a:solidFill>
                <a:schemeClr val="tx1"/>
              </a:solidFill>
              <a:latin typeface="+mn-lt"/>
              <a:cs typeface="Calibri" panose="020F0502020204030204" pitchFamily="34" charset="0"/>
            </a:endParaRPr>
          </a:p>
          <a:p>
            <a:pPr eaLnBrk="1" hangingPunct="1">
              <a:lnSpc>
                <a:spcPct val="100000"/>
              </a:lnSpc>
              <a:spcBef>
                <a:spcPts val="0"/>
              </a:spcBef>
              <a:spcAft>
                <a:spcPts val="600"/>
              </a:spcAft>
              <a:defRPr/>
            </a:pPr>
            <a:endParaRPr lang="en-US" sz="2400" dirty="0">
              <a:latin typeface="+mn-lt"/>
              <a:cs typeface="Calibri" panose="020F0502020204030204" pitchFamily="34" charset="0"/>
            </a:endParaRPr>
          </a:p>
        </p:txBody>
      </p:sp>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State Laws: True or False?</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9</a:t>
            </a:fld>
            <a:endParaRPr lang="en-US" dirty="0"/>
          </a:p>
        </p:txBody>
      </p:sp>
    </p:spTree>
    <p:extLst>
      <p:ext uri="{BB962C8B-B14F-4D97-AF65-F5344CB8AC3E}">
        <p14:creationId xmlns:p14="http://schemas.microsoft.com/office/powerpoint/2010/main" val="11452487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038AE-F2C4-0983-61A7-A3DA8FB91C1B}"/>
              </a:ext>
            </a:extLst>
          </p:cNvPr>
          <p:cNvSpPr>
            <a:spLocks noGrp="1"/>
          </p:cNvSpPr>
          <p:nvPr>
            <p:ph type="title"/>
          </p:nvPr>
        </p:nvSpPr>
        <p:spPr/>
        <p:txBody>
          <a:bodyPr/>
          <a:lstStyle/>
          <a:p>
            <a:r>
              <a:rPr lang="en-US" dirty="0"/>
              <a:t>Supplemental Content: General Medications</a:t>
            </a:r>
          </a:p>
        </p:txBody>
      </p:sp>
      <p:sp>
        <p:nvSpPr>
          <p:cNvPr id="3" name="Text Placeholder 2">
            <a:extLst>
              <a:ext uri="{FF2B5EF4-FFF2-40B4-BE49-F238E27FC236}">
                <a16:creationId xmlns:a16="http://schemas.microsoft.com/office/drawing/2014/main" id="{9C98442B-D613-150F-5CC9-50AFB0317C3C}"/>
              </a:ext>
            </a:extLst>
          </p:cNvPr>
          <p:cNvSpPr>
            <a:spLocks noGrp="1"/>
          </p:cNvSpPr>
          <p:nvPr>
            <p:ph type="body" idx="1"/>
          </p:nvPr>
        </p:nvSpPr>
        <p:spPr>
          <a:xfrm>
            <a:off x="690283" y="1483661"/>
            <a:ext cx="10784541" cy="4802839"/>
          </a:xfrm>
        </p:spPr>
        <p:txBody>
          <a:bodyPr>
            <a:noAutofit/>
          </a:bodyPr>
          <a:lstStyle/>
          <a:p>
            <a:pPr>
              <a:lnSpc>
                <a:spcPct val="130000"/>
              </a:lnSpc>
              <a:buSzPct val="100000"/>
              <a:buFont typeface="Courier New" panose="02070309020205020404" pitchFamily="49" charset="0"/>
              <a:buChar char="o"/>
            </a:pPr>
            <a:r>
              <a:rPr lang="en-US" dirty="0"/>
              <a:t>This Addendum provides a brief overview of the content required by OAR 581-021-0037 for school personnel who administer medication to students. </a:t>
            </a:r>
          </a:p>
          <a:p>
            <a:pPr>
              <a:lnSpc>
                <a:spcPct val="130000"/>
              </a:lnSpc>
              <a:buSzPct val="100000"/>
              <a:buFont typeface="Courier New" panose="02070309020205020404" pitchFamily="49" charset="0"/>
              <a:buChar char="o"/>
            </a:pPr>
            <a:r>
              <a:rPr lang="en-US" dirty="0"/>
              <a:t>Approved trainers of OHA and ODE protocols may incorporate Addendum content into trainings for school personnel at their discretion. </a:t>
            </a:r>
          </a:p>
          <a:p>
            <a:pPr>
              <a:lnSpc>
                <a:spcPct val="130000"/>
              </a:lnSpc>
              <a:buSzPct val="100000"/>
              <a:buFont typeface="Courier New" panose="02070309020205020404" pitchFamily="49" charset="0"/>
              <a:buChar char="o"/>
            </a:pPr>
            <a:r>
              <a:rPr lang="en-US" dirty="0"/>
              <a:t>This content is intended to supplement medication-specific trainings in the school setting, such as epinephrine, glucagon, medication to treat adrenal crisis, or seizure medications. School personnel with broader medication duties should complete more thorough medication training.</a:t>
            </a:r>
          </a:p>
        </p:txBody>
      </p:sp>
      <p:sp>
        <p:nvSpPr>
          <p:cNvPr id="5" name="Slide Number Placeholder 4">
            <a:extLst>
              <a:ext uri="{FF2B5EF4-FFF2-40B4-BE49-F238E27FC236}">
                <a16:creationId xmlns:a16="http://schemas.microsoft.com/office/drawing/2014/main" id="{E3F3CBB3-8FA4-716E-AB91-096E81D31622}"/>
              </a:ext>
            </a:extLst>
          </p:cNvPr>
          <p:cNvSpPr>
            <a:spLocks noGrp="1"/>
          </p:cNvSpPr>
          <p:nvPr>
            <p:ph type="sldNum" idx="12"/>
          </p:nvPr>
        </p:nvSpPr>
        <p:spPr/>
        <p:txBody>
          <a:bodyPr/>
          <a:lstStyle/>
          <a:p>
            <a:fld id="{00000000-1234-1234-1234-123412341234}" type="slidenum">
              <a:rPr lang="en" smtClean="0"/>
              <a:pPr/>
              <a:t>90</a:t>
            </a:fld>
            <a:endParaRPr lang="en"/>
          </a:p>
        </p:txBody>
      </p:sp>
    </p:spTree>
    <p:extLst>
      <p:ext uri="{BB962C8B-B14F-4D97-AF65-F5344CB8AC3E}">
        <p14:creationId xmlns:p14="http://schemas.microsoft.com/office/powerpoint/2010/main" val="22211402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Training Intent</a:t>
            </a:r>
          </a:p>
        </p:txBody>
      </p:sp>
      <p:sp>
        <p:nvSpPr>
          <p:cNvPr id="3" name="Text Placeholder 2">
            <a:extLst>
              <a:ext uri="{FF2B5EF4-FFF2-40B4-BE49-F238E27FC236}">
                <a16:creationId xmlns:a16="http://schemas.microsoft.com/office/drawing/2014/main" id="{BE3663FE-9235-AE1E-A2DB-B4E7CC8EAE1E}"/>
              </a:ext>
            </a:extLst>
          </p:cNvPr>
          <p:cNvSpPr>
            <a:spLocks noGrp="1"/>
          </p:cNvSpPr>
          <p:nvPr>
            <p:ph type="body" sz="half" idx="2"/>
          </p:nvPr>
        </p:nvSpPr>
        <p:spPr>
          <a:xfrm>
            <a:off x="635003" y="1370234"/>
            <a:ext cx="9257726" cy="5087225"/>
          </a:xfrm>
        </p:spPr>
        <p:txBody>
          <a:bodyPr>
            <a:normAutofit/>
          </a:bodyPr>
          <a:lstStyle/>
          <a:p>
            <a:pPr>
              <a:lnSpc>
                <a:spcPct val="120000"/>
              </a:lnSpc>
              <a:spcBef>
                <a:spcPts val="0"/>
              </a:spcBef>
            </a:pPr>
            <a:endParaRPr lang="en-US" sz="2400" dirty="0"/>
          </a:p>
          <a:p>
            <a:pPr>
              <a:lnSpc>
                <a:spcPct val="120000"/>
              </a:lnSpc>
              <a:spcBef>
                <a:spcPts val="0"/>
              </a:spcBef>
            </a:pPr>
            <a:r>
              <a:rPr lang="en-US" sz="2400" dirty="0"/>
              <a:t>This addendum provides a brief overview of training content required for school personnel who are designated to administer medication to students.</a:t>
            </a:r>
          </a:p>
          <a:p>
            <a:pPr>
              <a:lnSpc>
                <a:spcPct val="120000"/>
              </a:lnSpc>
              <a:spcBef>
                <a:spcPts val="0"/>
              </a:spcBef>
            </a:pPr>
            <a:endParaRPr lang="en-US" sz="2400" dirty="0"/>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91</a:t>
            </a:fld>
            <a:endParaRPr lang="en-US" dirty="0"/>
          </a:p>
        </p:txBody>
      </p:sp>
      <p:sp>
        <p:nvSpPr>
          <p:cNvPr id="13" name="Google Shape;411;p55">
            <a:extLst>
              <a:ext uri="{FF2B5EF4-FFF2-40B4-BE49-F238E27FC236}">
                <a16:creationId xmlns:a16="http://schemas.microsoft.com/office/drawing/2014/main" id="{0F99981B-18A4-3F41-44EF-12F5E375B14F}"/>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US" sz="1200" dirty="0">
                <a:solidFill>
                  <a:srgbClr val="595959"/>
                </a:solidFill>
                <a:latin typeface="Calibri"/>
                <a:ea typeface="Calibri"/>
                <a:cs typeface="Calibri"/>
                <a:sym typeface="Calibri"/>
              </a:rPr>
              <a:t>Oregon Health Authority</a:t>
            </a:r>
            <a:endParaRPr lang="en-US" sz="1467" dirty="0">
              <a:solidFill>
                <a:srgbClr val="000000"/>
              </a:solidFill>
              <a:latin typeface="Arial"/>
              <a:ea typeface="Arial"/>
              <a:cs typeface="Arial"/>
              <a:sym typeface="Arial"/>
            </a:endParaRPr>
          </a:p>
        </p:txBody>
      </p:sp>
      <p:sp>
        <p:nvSpPr>
          <p:cNvPr id="14" name="Google Shape;412;p55">
            <a:extLst>
              <a:ext uri="{FF2B5EF4-FFF2-40B4-BE49-F238E27FC236}">
                <a16:creationId xmlns:a16="http://schemas.microsoft.com/office/drawing/2014/main" id="{0B4A7055-E94A-0D0E-4944-452DC047D461}"/>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Oregon Department of Education</a:t>
            </a:r>
            <a:endParaRPr lang="en-US" sz="1200" dirty="0"/>
          </a:p>
        </p:txBody>
      </p:sp>
      <p:pic>
        <p:nvPicPr>
          <p:cNvPr id="18" name="Content Placeholder 11">
            <a:extLst>
              <a:ext uri="{FF2B5EF4-FFF2-40B4-BE49-F238E27FC236}">
                <a16:creationId xmlns:a16="http://schemas.microsoft.com/office/drawing/2014/main" id="{8A5B7404-350D-A2D8-9BE6-D6C3DAFCD170}"/>
              </a:ext>
            </a:extLst>
          </p:cNvPr>
          <p:cNvPicPr>
            <a:picLocks noChangeAspect="1"/>
          </p:cNvPicPr>
          <p:nvPr/>
        </p:nvPicPr>
        <p:blipFill rotWithShape="1">
          <a:blip r:embed="rId3">
            <a:extLst>
              <a:ext uri="{28A0092B-C50C-407E-A947-70E740481C1C}">
                <a14:useLocalDpi xmlns:a14="http://schemas.microsoft.com/office/drawing/2010/main" val="0"/>
              </a:ext>
            </a:extLst>
          </a:blip>
          <a:srcRect l="23509" r="23509"/>
          <a:stretch/>
        </p:blipFill>
        <p:spPr>
          <a:xfrm>
            <a:off x="9892729" y="355379"/>
            <a:ext cx="1828800" cy="1741322"/>
          </a:xfrm>
          <a:prstGeom prst="rect">
            <a:avLst/>
          </a:prstGeom>
          <a:ln w="19050">
            <a:solidFill>
              <a:srgbClr val="002060"/>
            </a:solidFill>
          </a:ln>
        </p:spPr>
      </p:pic>
    </p:spTree>
    <p:extLst>
      <p:ext uri="{BB962C8B-B14F-4D97-AF65-F5344CB8AC3E}">
        <p14:creationId xmlns:p14="http://schemas.microsoft.com/office/powerpoint/2010/main" val="2554992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FA55-AFC9-E1A1-FA24-298C8F2CE9B6}"/>
              </a:ext>
            </a:extLst>
          </p:cNvPr>
          <p:cNvSpPr>
            <a:spLocks noGrp="1"/>
          </p:cNvSpPr>
          <p:nvPr>
            <p:ph type="title"/>
          </p:nvPr>
        </p:nvSpPr>
        <p:spPr/>
        <p:txBody>
          <a:bodyPr/>
          <a:lstStyle/>
          <a:p>
            <a:r>
              <a:rPr lang="en-US" dirty="0"/>
              <a:t>Training Content</a:t>
            </a:r>
          </a:p>
        </p:txBody>
      </p:sp>
      <p:sp>
        <p:nvSpPr>
          <p:cNvPr id="3" name="Text Placeholder 2">
            <a:extLst>
              <a:ext uri="{FF2B5EF4-FFF2-40B4-BE49-F238E27FC236}">
                <a16:creationId xmlns:a16="http://schemas.microsoft.com/office/drawing/2014/main" id="{8A1EC906-6217-3251-CC62-122A74659F29}"/>
              </a:ext>
            </a:extLst>
          </p:cNvPr>
          <p:cNvSpPr>
            <a:spLocks noGrp="1"/>
          </p:cNvSpPr>
          <p:nvPr>
            <p:ph type="body" sz="half" idx="2"/>
          </p:nvPr>
        </p:nvSpPr>
        <p:spPr>
          <a:xfrm>
            <a:off x="635004" y="1370235"/>
            <a:ext cx="8954806" cy="4614000"/>
          </a:xfrm>
        </p:spPr>
        <p:txBody>
          <a:bodyPr>
            <a:noAutofit/>
          </a:bodyPr>
          <a:lstStyle/>
          <a:p>
            <a:pPr marL="457200" indent="-457200">
              <a:lnSpc>
                <a:spcPct val="114000"/>
              </a:lnSpc>
              <a:spcBef>
                <a:spcPts val="0"/>
              </a:spcBef>
              <a:spcAft>
                <a:spcPts val="600"/>
              </a:spcAft>
              <a:buAutoNum type="arabicPeriod"/>
            </a:pPr>
            <a:r>
              <a:rPr lang="en-US" sz="2400" dirty="0">
                <a:solidFill>
                  <a:srgbClr val="000000"/>
                </a:solidFill>
                <a:latin typeface="+mn-lt"/>
                <a:cs typeface="Calibri" panose="020F0502020204030204" pitchFamily="34" charset="0"/>
              </a:rPr>
              <a:t>Safe Storage, Accessibility, Availability</a:t>
            </a:r>
          </a:p>
          <a:p>
            <a:pPr marL="742939" lvl="1" indent="-285750">
              <a:lnSpc>
                <a:spcPct val="114000"/>
              </a:lnSpc>
              <a:spcBef>
                <a:spcPts val="0"/>
              </a:spcBef>
              <a:spcAft>
                <a:spcPts val="600"/>
              </a:spcAft>
              <a:buFont typeface="Arial" panose="020B0604020202020204" pitchFamily="34" charset="0"/>
              <a:buChar char="•"/>
            </a:pPr>
            <a:r>
              <a:rPr lang="en-US" sz="2400" dirty="0">
                <a:latin typeface="+mn-lt"/>
                <a:cs typeface="Calibri" panose="020F0502020204030204" pitchFamily="34" charset="0"/>
              </a:rPr>
              <a:t>Student Self-Carry </a:t>
            </a:r>
          </a:p>
          <a:p>
            <a:pPr marL="457200" indent="-457200">
              <a:lnSpc>
                <a:spcPct val="114000"/>
              </a:lnSpc>
              <a:spcBef>
                <a:spcPts val="0"/>
              </a:spcBef>
              <a:spcAft>
                <a:spcPts val="600"/>
              </a:spcAft>
              <a:buAutoNum type="arabicPeriod"/>
            </a:pPr>
            <a:r>
              <a:rPr lang="en-US" sz="2400" dirty="0">
                <a:latin typeface="+mn-lt"/>
                <a:cs typeface="Calibri" panose="020F0502020204030204" pitchFamily="34" charset="0"/>
              </a:rPr>
              <a:t>Medication Administration “Rights”</a:t>
            </a:r>
            <a:endParaRPr lang="en-US" sz="2400" dirty="0">
              <a:solidFill>
                <a:srgbClr val="000000"/>
              </a:solidFill>
              <a:latin typeface="+mn-lt"/>
              <a:cs typeface="Calibri" panose="020F0502020204030204" pitchFamily="34" charset="0"/>
            </a:endParaRPr>
          </a:p>
          <a:p>
            <a:pPr marL="457200" indent="-457200">
              <a:lnSpc>
                <a:spcPct val="114000"/>
              </a:lnSpc>
              <a:spcBef>
                <a:spcPts val="0"/>
              </a:spcBef>
              <a:spcAft>
                <a:spcPts val="600"/>
              </a:spcAft>
              <a:buAutoNum type="arabicPeriod"/>
            </a:pPr>
            <a:r>
              <a:rPr lang="en-US" sz="2400" b="0" i="0" u="none" strike="noStrike" dirty="0">
                <a:solidFill>
                  <a:srgbClr val="000000"/>
                </a:solidFill>
                <a:effectLst/>
                <a:latin typeface="+mn-lt"/>
                <a:cs typeface="Calibri" panose="020F0502020204030204" pitchFamily="34" charset="0"/>
              </a:rPr>
              <a:t>Handling and Disposal</a:t>
            </a:r>
          </a:p>
          <a:p>
            <a:pPr marL="457200" indent="-457200">
              <a:lnSpc>
                <a:spcPct val="114000"/>
              </a:lnSpc>
              <a:spcBef>
                <a:spcPts val="0"/>
              </a:spcBef>
              <a:spcAft>
                <a:spcPts val="600"/>
              </a:spcAft>
              <a:buAutoNum type="arabicPeriod"/>
            </a:pPr>
            <a:r>
              <a:rPr lang="en-US" sz="2400" b="0" i="0" u="none" strike="noStrike" dirty="0">
                <a:solidFill>
                  <a:srgbClr val="000000"/>
                </a:solidFill>
                <a:effectLst/>
                <a:latin typeface="+mn-lt"/>
                <a:cs typeface="Calibri" panose="020F0502020204030204" pitchFamily="34" charset="0"/>
              </a:rPr>
              <a:t>Medication Accessibility During an Emergency</a:t>
            </a:r>
            <a:endParaRPr lang="en-US" sz="2400" b="0" i="0" u="none" strike="noStrike" dirty="0">
              <a:effectLst/>
              <a:latin typeface="+mn-lt"/>
              <a:cs typeface="Calibri" panose="020F0502020204030204" pitchFamily="34" charset="0"/>
            </a:endParaRPr>
          </a:p>
          <a:p>
            <a:pPr marL="457200" indent="-457200">
              <a:lnSpc>
                <a:spcPct val="114000"/>
              </a:lnSpc>
              <a:spcBef>
                <a:spcPts val="0"/>
              </a:spcBef>
              <a:spcAft>
                <a:spcPts val="600"/>
              </a:spcAft>
              <a:buAutoNum type="arabicPeriod"/>
            </a:pPr>
            <a:r>
              <a:rPr lang="en-US" sz="2400" dirty="0">
                <a:solidFill>
                  <a:schemeClr val="tx1"/>
                </a:solidFill>
                <a:latin typeface="+mn-lt"/>
                <a:cs typeface="Calibri" panose="020F0502020204030204" pitchFamily="34" charset="0"/>
              </a:rPr>
              <a:t>After Administering Medication: Monitoring and Other Actions</a:t>
            </a:r>
          </a:p>
          <a:p>
            <a:pPr marL="457200" indent="-457200">
              <a:lnSpc>
                <a:spcPct val="114000"/>
              </a:lnSpc>
              <a:spcBef>
                <a:spcPts val="0"/>
              </a:spcBef>
              <a:spcAft>
                <a:spcPts val="600"/>
              </a:spcAft>
              <a:buAutoNum type="arabicPeriod"/>
            </a:pPr>
            <a:r>
              <a:rPr lang="en-US" sz="2400" dirty="0">
                <a:solidFill>
                  <a:schemeClr val="tx1"/>
                </a:solidFill>
                <a:latin typeface="+mn-lt"/>
                <a:cs typeface="Calibri" panose="020F0502020204030204" pitchFamily="34" charset="0"/>
              </a:rPr>
              <a:t>Emergency Response Procedures </a:t>
            </a:r>
          </a:p>
          <a:p>
            <a:pPr marL="457200" indent="-457200">
              <a:lnSpc>
                <a:spcPct val="114000"/>
              </a:lnSpc>
              <a:spcBef>
                <a:spcPts val="0"/>
              </a:spcBef>
              <a:spcAft>
                <a:spcPts val="600"/>
              </a:spcAft>
              <a:buAutoNum type="arabicPeriod"/>
            </a:pPr>
            <a:r>
              <a:rPr lang="en-US" sz="2400" dirty="0">
                <a:solidFill>
                  <a:schemeClr val="tx1"/>
                </a:solidFill>
                <a:latin typeface="+mn-lt"/>
                <a:cs typeface="Calibri" panose="020F0502020204030204" pitchFamily="34" charset="0"/>
              </a:rPr>
              <a:t>Record Keeping</a:t>
            </a:r>
            <a:r>
              <a:rPr lang="en-US" sz="2400" i="0" u="none" strike="noStrike" dirty="0">
                <a:solidFill>
                  <a:schemeClr val="tx1"/>
                </a:solidFill>
                <a:latin typeface="+mn-lt"/>
                <a:cs typeface="Calibri" panose="020F0502020204030204" pitchFamily="34" charset="0"/>
              </a:rPr>
              <a:t> and </a:t>
            </a:r>
            <a:r>
              <a:rPr lang="en-US" sz="2400" dirty="0">
                <a:solidFill>
                  <a:schemeClr val="tx1"/>
                </a:solidFill>
                <a:latin typeface="+mn-lt"/>
                <a:cs typeface="Calibri" panose="020F0502020204030204" pitchFamily="34" charset="0"/>
              </a:rPr>
              <a:t>C</a:t>
            </a:r>
            <a:r>
              <a:rPr lang="en-US" sz="2400" b="0" i="0" u="none" strike="noStrike" dirty="0">
                <a:solidFill>
                  <a:schemeClr val="tx1"/>
                </a:solidFill>
                <a:effectLst/>
                <a:latin typeface="+mn-lt"/>
                <a:cs typeface="Calibri" panose="020F0502020204030204" pitchFamily="34" charset="0"/>
              </a:rPr>
              <a:t>onfidentiality</a:t>
            </a:r>
          </a:p>
          <a:p>
            <a:pPr marL="914389" lvl="1" indent="-457200">
              <a:lnSpc>
                <a:spcPct val="114000"/>
              </a:lnSpc>
              <a:spcBef>
                <a:spcPts val="0"/>
              </a:spcBef>
              <a:spcAft>
                <a:spcPts val="600"/>
              </a:spcAft>
              <a:buFont typeface="Arial" panose="020B0604020202020204" pitchFamily="34" charset="0"/>
              <a:buChar char="•"/>
            </a:pPr>
            <a:r>
              <a:rPr lang="en-US" sz="2400" dirty="0">
                <a:latin typeface="+mn-lt"/>
                <a:cs typeface="Calibri" panose="020F0502020204030204" pitchFamily="34" charset="0"/>
              </a:rPr>
              <a:t>Reporting a problem or error</a:t>
            </a:r>
            <a:endParaRPr lang="en-US" sz="2400" b="0" i="0" u="none" strike="noStrike" dirty="0">
              <a:solidFill>
                <a:schemeClr val="tx1"/>
              </a:solidFill>
              <a:effectLst/>
              <a:latin typeface="+mn-lt"/>
              <a:cs typeface="Calibri" panose="020F0502020204030204" pitchFamily="34" charset="0"/>
            </a:endParaRPr>
          </a:p>
          <a:p>
            <a:pPr marL="457200" indent="-457200">
              <a:lnSpc>
                <a:spcPct val="114000"/>
              </a:lnSpc>
              <a:spcBef>
                <a:spcPts val="0"/>
              </a:spcBef>
              <a:spcAft>
                <a:spcPts val="600"/>
              </a:spcAft>
              <a:buAutoNum type="arabicPeriod"/>
            </a:pPr>
            <a:r>
              <a:rPr lang="en-US" sz="2400" dirty="0">
                <a:latin typeface="+mn-lt"/>
                <a:cs typeface="Calibri" panose="020F0502020204030204" pitchFamily="34" charset="0"/>
              </a:rPr>
              <a:t>Knowledge Assessment</a:t>
            </a:r>
            <a:endParaRPr lang="en-US" sz="2400" b="0" i="0" u="none" strike="noStrike" dirty="0">
              <a:solidFill>
                <a:schemeClr val="tx1"/>
              </a:solidFill>
              <a:effectLst/>
              <a:latin typeface="+mn-lt"/>
              <a:cs typeface="Calibri" panose="020F0502020204030204" pitchFamily="34" charset="0"/>
            </a:endParaRPr>
          </a:p>
          <a:p>
            <a:pPr marL="0" indent="0">
              <a:lnSpc>
                <a:spcPct val="114000"/>
              </a:lnSpc>
              <a:spcBef>
                <a:spcPts val="0"/>
              </a:spcBef>
              <a:buNone/>
            </a:pPr>
            <a:endParaRPr lang="en-US" sz="2400" b="0" i="0" u="none" strike="noStrike" dirty="0">
              <a:solidFill>
                <a:schemeClr val="tx1"/>
              </a:solidFill>
              <a:effectLst/>
              <a:latin typeface="+mn-lt"/>
              <a:cs typeface="Calibri" panose="020F0502020204030204" pitchFamily="34" charset="0"/>
            </a:endParaRPr>
          </a:p>
          <a:p>
            <a:pPr>
              <a:lnSpc>
                <a:spcPct val="114000"/>
              </a:lnSpc>
              <a:spcBef>
                <a:spcPts val="0"/>
              </a:spcBef>
            </a:pPr>
            <a:endParaRPr lang="en-US" sz="2400" dirty="0">
              <a:latin typeface="+mn-lt"/>
            </a:endParaRPr>
          </a:p>
        </p:txBody>
      </p:sp>
      <p:sp>
        <p:nvSpPr>
          <p:cNvPr id="5" name="Slide Number Placeholder 4">
            <a:extLst>
              <a:ext uri="{FF2B5EF4-FFF2-40B4-BE49-F238E27FC236}">
                <a16:creationId xmlns:a16="http://schemas.microsoft.com/office/drawing/2014/main" id="{EC5E060C-BF73-DF9E-F22A-4B44F0F6698E}"/>
              </a:ext>
            </a:extLst>
          </p:cNvPr>
          <p:cNvSpPr>
            <a:spLocks noGrp="1"/>
          </p:cNvSpPr>
          <p:nvPr>
            <p:ph type="sldNum" sz="quarter" idx="10"/>
          </p:nvPr>
        </p:nvSpPr>
        <p:spPr/>
        <p:txBody>
          <a:bodyPr/>
          <a:lstStyle/>
          <a:p>
            <a:fld id="{58339581-759F-43B7-B47D-47F906F0E294}" type="slidenum">
              <a:rPr lang="en-US" smtClean="0"/>
              <a:pPr/>
              <a:t>92</a:t>
            </a:fld>
            <a:endParaRPr lang="en-US" dirty="0"/>
          </a:p>
        </p:txBody>
      </p:sp>
      <p:sp>
        <p:nvSpPr>
          <p:cNvPr id="7" name="Google Shape;411;p55">
            <a:extLst>
              <a:ext uri="{FF2B5EF4-FFF2-40B4-BE49-F238E27FC236}">
                <a16:creationId xmlns:a16="http://schemas.microsoft.com/office/drawing/2014/main" id="{2FE97C2E-5AF8-DA79-D102-597543540F31}"/>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8" name="Google Shape;412;p55">
            <a:extLst>
              <a:ext uri="{FF2B5EF4-FFF2-40B4-BE49-F238E27FC236}">
                <a16:creationId xmlns:a16="http://schemas.microsoft.com/office/drawing/2014/main" id="{B462E8EC-3417-7B53-F925-778669B023F4}"/>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pic>
        <p:nvPicPr>
          <p:cNvPr id="15" name="Content Placeholder 11">
            <a:extLst>
              <a:ext uri="{FF2B5EF4-FFF2-40B4-BE49-F238E27FC236}">
                <a16:creationId xmlns:a16="http://schemas.microsoft.com/office/drawing/2014/main" id="{BDFF11D5-8EB5-D6CC-85C3-4D6CEE56E43A}"/>
              </a:ext>
            </a:extLst>
          </p:cNvPr>
          <p:cNvPicPr>
            <a:picLocks noChangeAspect="1"/>
          </p:cNvPicPr>
          <p:nvPr/>
        </p:nvPicPr>
        <p:blipFill rotWithShape="1">
          <a:blip r:embed="rId3">
            <a:extLst>
              <a:ext uri="{28A0092B-C50C-407E-A947-70E740481C1C}">
                <a14:useLocalDpi xmlns:a14="http://schemas.microsoft.com/office/drawing/2010/main" val="0"/>
              </a:ext>
            </a:extLst>
          </a:blip>
          <a:srcRect l="10616" r="10616"/>
          <a:stretch/>
        </p:blipFill>
        <p:spPr>
          <a:xfrm>
            <a:off x="9892729" y="355379"/>
            <a:ext cx="1828800" cy="1741322"/>
          </a:xfrm>
          <a:prstGeom prst="rect">
            <a:avLst/>
          </a:prstGeom>
          <a:ln w="19050">
            <a:solidFill>
              <a:srgbClr val="002060"/>
            </a:solidFill>
          </a:ln>
        </p:spPr>
      </p:pic>
    </p:spTree>
    <p:extLst>
      <p:ext uri="{BB962C8B-B14F-4D97-AF65-F5344CB8AC3E}">
        <p14:creationId xmlns:p14="http://schemas.microsoft.com/office/powerpoint/2010/main" val="26909784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5844-1E66-2F16-2F0A-E74A5E6EA885}"/>
              </a:ext>
            </a:extLst>
          </p:cNvPr>
          <p:cNvSpPr>
            <a:spLocks noGrp="1"/>
          </p:cNvSpPr>
          <p:nvPr>
            <p:ph type="title"/>
          </p:nvPr>
        </p:nvSpPr>
        <p:spPr/>
        <p:txBody>
          <a:bodyPr/>
          <a:lstStyle/>
          <a:p>
            <a:r>
              <a:rPr lang="en-US" dirty="0"/>
              <a:t>Safe Storage: Accessibility, Availability </a:t>
            </a:r>
          </a:p>
        </p:txBody>
      </p:sp>
      <p:sp>
        <p:nvSpPr>
          <p:cNvPr id="3" name="Text Placeholder 2">
            <a:extLst>
              <a:ext uri="{FF2B5EF4-FFF2-40B4-BE49-F238E27FC236}">
                <a16:creationId xmlns:a16="http://schemas.microsoft.com/office/drawing/2014/main" id="{3B47EC23-322F-209E-004D-5ABD017FADE4}"/>
              </a:ext>
            </a:extLst>
          </p:cNvPr>
          <p:cNvSpPr>
            <a:spLocks noGrp="1"/>
          </p:cNvSpPr>
          <p:nvPr>
            <p:ph type="body" sz="half" idx="2"/>
          </p:nvPr>
        </p:nvSpPr>
        <p:spPr>
          <a:xfrm>
            <a:off x="635003" y="1370235"/>
            <a:ext cx="9254955" cy="4769558"/>
          </a:xfrm>
        </p:spPr>
        <p:txBody>
          <a:bodyPr>
            <a:normAutofit/>
          </a:bodyPr>
          <a:lstStyle/>
          <a:p>
            <a:pPr marL="342900" indent="-342900">
              <a:buFont typeface="Arial" panose="020B0604020202020204" pitchFamily="34" charset="0"/>
              <a:buChar char="•"/>
            </a:pPr>
            <a:r>
              <a:rPr lang="en-US" sz="2400" dirty="0"/>
              <a:t>Store safely. </a:t>
            </a:r>
          </a:p>
          <a:p>
            <a:pPr marL="800089" lvl="1" indent="-342900">
              <a:buFont typeface="Courier New" panose="02070309020205020404" pitchFamily="49" charset="0"/>
              <a:buChar char="o"/>
            </a:pPr>
            <a:r>
              <a:rPr lang="en-US" sz="2400" dirty="0"/>
              <a:t>Store in original containers. Never repackage.</a:t>
            </a:r>
          </a:p>
          <a:p>
            <a:pPr marL="800089" lvl="1" indent="-342900">
              <a:buFont typeface="Courier New" panose="02070309020205020404" pitchFamily="49" charset="0"/>
              <a:buChar char="o"/>
            </a:pPr>
            <a:r>
              <a:rPr lang="en-US" sz="2400" dirty="0"/>
              <a:t>Verify storage locations: room(s), go-bags, student self-carry.</a:t>
            </a:r>
          </a:p>
          <a:p>
            <a:pPr marL="800089" lvl="1" indent="-342900">
              <a:buFont typeface="Courier New" panose="02070309020205020404" pitchFamily="49" charset="0"/>
              <a:buChar char="o"/>
            </a:pPr>
            <a:r>
              <a:rPr lang="en-US" sz="2400" dirty="0"/>
              <a:t>Consider rapid access in emergency: signage, key protocols.</a:t>
            </a:r>
          </a:p>
          <a:p>
            <a:pPr marL="342900" indent="-342900">
              <a:buFont typeface="Arial" panose="020B0604020202020204" pitchFamily="34" charset="0"/>
              <a:buChar char="•"/>
            </a:pPr>
            <a:r>
              <a:rPr lang="en-US" sz="2400" dirty="0"/>
              <a:t>Refrigerate if required per label instructions. </a:t>
            </a:r>
          </a:p>
          <a:p>
            <a:pPr marL="342900" indent="-342900">
              <a:buFont typeface="Arial" panose="020B0604020202020204" pitchFamily="34" charset="0"/>
              <a:buChar char="•"/>
            </a:pPr>
            <a:r>
              <a:rPr lang="en-US" sz="2400" dirty="0"/>
              <a:t>Monitor supplies. Ensure non-expired doses.</a:t>
            </a:r>
          </a:p>
          <a:p>
            <a:pPr marL="342900" indent="-342900">
              <a:buFont typeface="Arial" panose="020B0604020202020204" pitchFamily="34" charset="0"/>
              <a:buChar char="•"/>
            </a:pPr>
            <a:r>
              <a:rPr lang="en-US" sz="2400" dirty="0"/>
              <a:t>Plan for access during predictable events such as staff absence, field trips, fire drills. </a:t>
            </a:r>
          </a:p>
          <a:p>
            <a:pPr marL="342900" indent="-342900">
              <a:buFont typeface="Arial" panose="020B0604020202020204" pitchFamily="34" charset="0"/>
              <a:buChar char="•"/>
            </a:pPr>
            <a:endParaRPr lang="en-US" sz="2400" dirty="0"/>
          </a:p>
        </p:txBody>
      </p:sp>
      <p:sp>
        <p:nvSpPr>
          <p:cNvPr id="5" name="Slide Number Placeholder 4">
            <a:extLst>
              <a:ext uri="{FF2B5EF4-FFF2-40B4-BE49-F238E27FC236}">
                <a16:creationId xmlns:a16="http://schemas.microsoft.com/office/drawing/2014/main" id="{03F7F6C8-C581-4C83-337F-14FFD5B793B8}"/>
              </a:ext>
            </a:extLst>
          </p:cNvPr>
          <p:cNvSpPr>
            <a:spLocks noGrp="1"/>
          </p:cNvSpPr>
          <p:nvPr>
            <p:ph type="sldNum" sz="quarter" idx="10"/>
          </p:nvPr>
        </p:nvSpPr>
        <p:spPr/>
        <p:txBody>
          <a:bodyPr/>
          <a:lstStyle/>
          <a:p>
            <a:fld id="{58339581-759F-43B7-B47D-47F906F0E294}" type="slidenum">
              <a:rPr lang="en-US" smtClean="0"/>
              <a:pPr/>
              <a:t>93</a:t>
            </a:fld>
            <a:endParaRPr lang="en-US" dirty="0"/>
          </a:p>
        </p:txBody>
      </p:sp>
      <p:sp>
        <p:nvSpPr>
          <p:cNvPr id="7" name="Google Shape;411;p55">
            <a:extLst>
              <a:ext uri="{FF2B5EF4-FFF2-40B4-BE49-F238E27FC236}">
                <a16:creationId xmlns:a16="http://schemas.microsoft.com/office/drawing/2014/main" id="{76DFF8A9-BEBD-83C8-0B07-64145BFC83D5}"/>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8" name="Google Shape;412;p55">
            <a:extLst>
              <a:ext uri="{FF2B5EF4-FFF2-40B4-BE49-F238E27FC236}">
                <a16:creationId xmlns:a16="http://schemas.microsoft.com/office/drawing/2014/main" id="{927EE7F5-2876-4450-4E2D-97F081373A8A}"/>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pic>
        <p:nvPicPr>
          <p:cNvPr id="9" name="Content Placeholder 11">
            <a:extLst>
              <a:ext uri="{FF2B5EF4-FFF2-40B4-BE49-F238E27FC236}">
                <a16:creationId xmlns:a16="http://schemas.microsoft.com/office/drawing/2014/main" id="{742319F4-5E98-54C7-A459-A26EA7F2E4C9}"/>
              </a:ext>
            </a:extLst>
          </p:cNvPr>
          <p:cNvPicPr>
            <a:picLocks noChangeAspect="1"/>
          </p:cNvPicPr>
          <p:nvPr/>
        </p:nvPicPr>
        <p:blipFill rotWithShape="1">
          <a:blip r:embed="rId3">
            <a:extLst>
              <a:ext uri="{28A0092B-C50C-407E-A947-70E740481C1C}">
                <a14:useLocalDpi xmlns:a14="http://schemas.microsoft.com/office/drawing/2010/main" val="0"/>
              </a:ext>
            </a:extLst>
          </a:blip>
          <a:srcRect t="61" b="61"/>
          <a:stretch/>
        </p:blipFill>
        <p:spPr>
          <a:xfrm>
            <a:off x="10033716" y="355379"/>
            <a:ext cx="1828800" cy="1741322"/>
          </a:xfrm>
          <a:prstGeom prst="rect">
            <a:avLst/>
          </a:prstGeom>
          <a:ln w="19050">
            <a:solidFill>
              <a:srgbClr val="002060"/>
            </a:solidFill>
          </a:ln>
        </p:spPr>
      </p:pic>
    </p:spTree>
    <p:extLst>
      <p:ext uri="{BB962C8B-B14F-4D97-AF65-F5344CB8AC3E}">
        <p14:creationId xmlns:p14="http://schemas.microsoft.com/office/powerpoint/2010/main" val="22837827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5844-1E66-2F16-2F0A-E74A5E6EA885}"/>
              </a:ext>
            </a:extLst>
          </p:cNvPr>
          <p:cNvSpPr>
            <a:spLocks noGrp="1"/>
          </p:cNvSpPr>
          <p:nvPr>
            <p:ph type="title"/>
          </p:nvPr>
        </p:nvSpPr>
        <p:spPr/>
        <p:txBody>
          <a:bodyPr/>
          <a:lstStyle/>
          <a:p>
            <a:r>
              <a:rPr lang="en-US" dirty="0"/>
              <a:t>Student Self-Carry</a:t>
            </a:r>
          </a:p>
        </p:txBody>
      </p:sp>
      <p:sp>
        <p:nvSpPr>
          <p:cNvPr id="3" name="Text Placeholder 2">
            <a:extLst>
              <a:ext uri="{FF2B5EF4-FFF2-40B4-BE49-F238E27FC236}">
                <a16:creationId xmlns:a16="http://schemas.microsoft.com/office/drawing/2014/main" id="{3B47EC23-322F-209E-004D-5ABD017FADE4}"/>
              </a:ext>
            </a:extLst>
          </p:cNvPr>
          <p:cNvSpPr>
            <a:spLocks noGrp="1"/>
          </p:cNvSpPr>
          <p:nvPr>
            <p:ph type="body" sz="half" idx="2"/>
          </p:nvPr>
        </p:nvSpPr>
        <p:spPr>
          <a:xfrm>
            <a:off x="635003" y="1370235"/>
            <a:ext cx="9254955" cy="4614000"/>
          </a:xfrm>
        </p:spPr>
        <p:txBody>
          <a:bodyPr>
            <a:normAutofit lnSpcReduction="10000"/>
          </a:bodyPr>
          <a:lstStyle/>
          <a:p>
            <a:pPr marL="342900" indent="-342900">
              <a:buFont typeface="Arial" panose="020B0604020202020204" pitchFamily="34" charset="0"/>
              <a:buChar char="•"/>
            </a:pPr>
            <a:r>
              <a:rPr lang="en-US" sz="2400" dirty="0"/>
              <a:t>Medications may be self-carried by students when policies permit</a:t>
            </a:r>
          </a:p>
          <a:p>
            <a:pPr marL="800089" lvl="1" indent="-342900">
              <a:buFont typeface="Courier New" panose="02070309020205020404" pitchFamily="49" charset="0"/>
              <a:buChar char="o"/>
            </a:pPr>
            <a:r>
              <a:rPr lang="en-US" sz="2400" dirty="0"/>
              <a:t>See OAR 581-021-0037 and school district protocol</a:t>
            </a:r>
          </a:p>
          <a:p>
            <a:pPr marL="457200" indent="-457200">
              <a:buFont typeface="Arial" panose="020B0604020202020204" pitchFamily="34" charset="0"/>
              <a:buChar char="•"/>
            </a:pPr>
            <a:r>
              <a:rPr lang="en-US" sz="2400" dirty="0"/>
              <a:t>Self-carry still requires emergency assistance</a:t>
            </a:r>
          </a:p>
          <a:p>
            <a:pPr marL="914389" lvl="1" indent="-457200">
              <a:buFont typeface="Courier New" panose="02070309020205020404" pitchFamily="49" charset="0"/>
              <a:buChar char="o"/>
            </a:pPr>
            <a:r>
              <a:rPr lang="en-US" sz="2400" dirty="0"/>
              <a:t>Some students may self-administer. Be prepared to assist.</a:t>
            </a:r>
          </a:p>
          <a:p>
            <a:pPr marL="914389" lvl="1" indent="-457200">
              <a:buFont typeface="Courier New" panose="02070309020205020404" pitchFamily="49" charset="0"/>
              <a:buChar char="o"/>
            </a:pPr>
            <a:r>
              <a:rPr lang="en-US" sz="2400" dirty="0"/>
              <a:t>Call EMS and notify school nurse, parent/guardian, building administrator, others per school protocols.</a:t>
            </a:r>
          </a:p>
          <a:p>
            <a:pPr marL="914389" lvl="1" indent="-457200">
              <a:buFont typeface="Courier New" panose="02070309020205020404" pitchFamily="49" charset="0"/>
              <a:buChar char="o"/>
            </a:pPr>
            <a:r>
              <a:rPr lang="en-US" sz="2400" dirty="0"/>
              <a:t>Monitor for changes and repeat treatments per individual medication protocols.</a:t>
            </a:r>
          </a:p>
          <a:p>
            <a:pPr marL="342900" indent="-342900">
              <a:buFont typeface="Arial" panose="020B0604020202020204" pitchFamily="34" charset="0"/>
              <a:buChar char="•"/>
            </a:pPr>
            <a:endParaRPr lang="en-US" sz="2400" dirty="0"/>
          </a:p>
        </p:txBody>
      </p:sp>
      <p:sp>
        <p:nvSpPr>
          <p:cNvPr id="5" name="Slide Number Placeholder 4">
            <a:extLst>
              <a:ext uri="{FF2B5EF4-FFF2-40B4-BE49-F238E27FC236}">
                <a16:creationId xmlns:a16="http://schemas.microsoft.com/office/drawing/2014/main" id="{03F7F6C8-C581-4C83-337F-14FFD5B793B8}"/>
              </a:ext>
            </a:extLst>
          </p:cNvPr>
          <p:cNvSpPr>
            <a:spLocks noGrp="1"/>
          </p:cNvSpPr>
          <p:nvPr>
            <p:ph type="sldNum" sz="quarter" idx="10"/>
          </p:nvPr>
        </p:nvSpPr>
        <p:spPr/>
        <p:txBody>
          <a:bodyPr/>
          <a:lstStyle/>
          <a:p>
            <a:fld id="{58339581-759F-43B7-B47D-47F906F0E294}" type="slidenum">
              <a:rPr lang="en-US" smtClean="0"/>
              <a:pPr/>
              <a:t>94</a:t>
            </a:fld>
            <a:endParaRPr lang="en-US" dirty="0"/>
          </a:p>
        </p:txBody>
      </p:sp>
      <p:sp>
        <p:nvSpPr>
          <p:cNvPr id="4" name="Google Shape;411;p55">
            <a:extLst>
              <a:ext uri="{FF2B5EF4-FFF2-40B4-BE49-F238E27FC236}">
                <a16:creationId xmlns:a16="http://schemas.microsoft.com/office/drawing/2014/main" id="{419F4471-05B2-2FC9-17C4-0158047B7E8C}"/>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7" name="Google Shape;412;p55">
            <a:extLst>
              <a:ext uri="{FF2B5EF4-FFF2-40B4-BE49-F238E27FC236}">
                <a16:creationId xmlns:a16="http://schemas.microsoft.com/office/drawing/2014/main" id="{38854601-D87B-BB40-0F4B-38BAC0F0B1D3}"/>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pic>
        <p:nvPicPr>
          <p:cNvPr id="9" name="Content Placeholder 11">
            <a:extLst>
              <a:ext uri="{FF2B5EF4-FFF2-40B4-BE49-F238E27FC236}">
                <a16:creationId xmlns:a16="http://schemas.microsoft.com/office/drawing/2014/main" id="{3B5ED026-205D-F8C3-6496-33D610160A28}"/>
              </a:ext>
            </a:extLst>
          </p:cNvPr>
          <p:cNvPicPr>
            <a:picLocks noChangeAspect="1"/>
          </p:cNvPicPr>
          <p:nvPr/>
        </p:nvPicPr>
        <p:blipFill rotWithShape="1">
          <a:blip r:embed="rId3">
            <a:extLst>
              <a:ext uri="{28A0092B-C50C-407E-A947-70E740481C1C}">
                <a14:useLocalDpi xmlns:a14="http://schemas.microsoft.com/office/drawing/2010/main" val="0"/>
              </a:ext>
            </a:extLst>
          </a:blip>
          <a:srcRect l="114" r="114"/>
          <a:stretch/>
        </p:blipFill>
        <p:spPr>
          <a:xfrm>
            <a:off x="9991615" y="353007"/>
            <a:ext cx="1828800" cy="1741322"/>
          </a:xfrm>
          <a:prstGeom prst="rect">
            <a:avLst/>
          </a:prstGeom>
          <a:ln w="19050">
            <a:solidFill>
              <a:srgbClr val="002060"/>
            </a:solidFill>
          </a:ln>
        </p:spPr>
      </p:pic>
    </p:spTree>
    <p:extLst>
      <p:ext uri="{BB962C8B-B14F-4D97-AF65-F5344CB8AC3E}">
        <p14:creationId xmlns:p14="http://schemas.microsoft.com/office/powerpoint/2010/main" val="4915951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741D-AC72-4460-547F-E99CF90DE087}"/>
              </a:ext>
            </a:extLst>
          </p:cNvPr>
          <p:cNvSpPr>
            <a:spLocks noGrp="1"/>
          </p:cNvSpPr>
          <p:nvPr>
            <p:ph type="title"/>
          </p:nvPr>
        </p:nvSpPr>
        <p:spPr/>
        <p:txBody>
          <a:bodyPr/>
          <a:lstStyle/>
          <a:p>
            <a:r>
              <a:rPr lang="en-US" dirty="0"/>
              <a:t>Medication Administration “Rights”</a:t>
            </a:r>
          </a:p>
        </p:txBody>
      </p:sp>
      <p:sp>
        <p:nvSpPr>
          <p:cNvPr id="3" name="Text Placeholder 2">
            <a:extLst>
              <a:ext uri="{FF2B5EF4-FFF2-40B4-BE49-F238E27FC236}">
                <a16:creationId xmlns:a16="http://schemas.microsoft.com/office/drawing/2014/main" id="{463C170B-483D-BD88-97DA-6E38A2A200BB}"/>
              </a:ext>
            </a:extLst>
          </p:cNvPr>
          <p:cNvSpPr>
            <a:spLocks noGrp="1"/>
          </p:cNvSpPr>
          <p:nvPr>
            <p:ph type="body" sz="half" idx="2"/>
          </p:nvPr>
        </p:nvSpPr>
        <p:spPr>
          <a:xfrm>
            <a:off x="635003" y="1480703"/>
            <a:ext cx="8222126" cy="4503531"/>
          </a:xfrm>
        </p:spPr>
        <p:txBody>
          <a:bodyPr>
            <a:normAutofit/>
          </a:bodyPr>
          <a:lstStyle/>
          <a:p>
            <a:pPr marL="457189" indent="-457189">
              <a:lnSpc>
                <a:spcPct val="100000"/>
              </a:lnSpc>
              <a:spcAft>
                <a:spcPts val="800"/>
              </a:spcAft>
              <a:buFont typeface="Arial" panose="020B0604020202020204" pitchFamily="34" charset="0"/>
              <a:buChar char="•"/>
            </a:pPr>
            <a:r>
              <a:rPr lang="en-US" sz="2400" dirty="0">
                <a:latin typeface="+mj-lt"/>
                <a:cs typeface="Calibri" panose="020F0502020204030204" pitchFamily="34" charset="0"/>
                <a:sym typeface="Wingdings" panose="05000000000000000000" pitchFamily="2" charset="2"/>
              </a:rPr>
              <a:t>Right </a:t>
            </a:r>
            <a:r>
              <a:rPr lang="en-US" sz="2400" b="1" dirty="0">
                <a:latin typeface="+mj-lt"/>
                <a:cs typeface="Calibri" panose="020F0502020204030204" pitchFamily="34" charset="0"/>
                <a:sym typeface="Wingdings" panose="05000000000000000000" pitchFamily="2" charset="2"/>
              </a:rPr>
              <a:t>person</a:t>
            </a:r>
            <a:r>
              <a:rPr lang="en-US" sz="2400" dirty="0">
                <a:latin typeface="+mj-lt"/>
                <a:cs typeface="Calibri" panose="020F0502020204030204" pitchFamily="34" charset="0"/>
                <a:sym typeface="Wingdings" panose="05000000000000000000" pitchFamily="2" charset="2"/>
              </a:rPr>
              <a:t> </a:t>
            </a:r>
          </a:p>
          <a:p>
            <a:pPr marL="457189" indent="-457189">
              <a:lnSpc>
                <a:spcPct val="100000"/>
              </a:lnSpc>
              <a:spcAft>
                <a:spcPts val="800"/>
              </a:spcAft>
              <a:buFont typeface="Arial" panose="020B0604020202020204" pitchFamily="34" charset="0"/>
              <a:buChar char="•"/>
            </a:pPr>
            <a:r>
              <a:rPr lang="en-US" sz="2400" dirty="0">
                <a:latin typeface="+mj-lt"/>
                <a:cs typeface="Calibri" panose="020F0502020204030204" pitchFamily="34" charset="0"/>
                <a:sym typeface="Wingdings" panose="05000000000000000000" pitchFamily="2" charset="2"/>
              </a:rPr>
              <a:t>Right </a:t>
            </a:r>
            <a:r>
              <a:rPr lang="en-US" sz="2400" b="1" dirty="0">
                <a:latin typeface="+mj-lt"/>
                <a:cs typeface="Calibri" panose="020F0502020204030204" pitchFamily="34" charset="0"/>
                <a:sym typeface="Wingdings" panose="05000000000000000000" pitchFamily="2" charset="2"/>
              </a:rPr>
              <a:t>medication</a:t>
            </a:r>
            <a:r>
              <a:rPr lang="en-US" sz="2400" dirty="0">
                <a:latin typeface="+mj-lt"/>
                <a:cs typeface="Calibri" panose="020F0502020204030204" pitchFamily="34" charset="0"/>
                <a:sym typeface="Wingdings" panose="05000000000000000000" pitchFamily="2" charset="2"/>
              </a:rPr>
              <a:t> (type, reason)</a:t>
            </a:r>
          </a:p>
          <a:p>
            <a:pPr marL="457189" indent="-457189">
              <a:lnSpc>
                <a:spcPct val="100000"/>
              </a:lnSpc>
              <a:spcAft>
                <a:spcPts val="800"/>
              </a:spcAft>
              <a:buFont typeface="Arial" panose="020B0604020202020204" pitchFamily="34" charset="0"/>
              <a:buChar char="•"/>
            </a:pPr>
            <a:r>
              <a:rPr lang="en-US" sz="2400" dirty="0">
                <a:latin typeface="+mj-lt"/>
                <a:cs typeface="Calibri" panose="020F0502020204030204" pitchFamily="34" charset="0"/>
                <a:sym typeface="Wingdings" panose="05000000000000000000" pitchFamily="2" charset="2"/>
              </a:rPr>
              <a:t>Right </a:t>
            </a:r>
            <a:r>
              <a:rPr lang="en-US" sz="2400" b="1" dirty="0">
                <a:latin typeface="+mj-lt"/>
                <a:cs typeface="Calibri" panose="020F0502020204030204" pitchFamily="34" charset="0"/>
                <a:sym typeface="Wingdings" panose="05000000000000000000" pitchFamily="2" charset="2"/>
              </a:rPr>
              <a:t>time</a:t>
            </a:r>
            <a:r>
              <a:rPr lang="en-US" sz="2400" dirty="0">
                <a:latin typeface="+mj-lt"/>
                <a:cs typeface="Calibri" panose="020F0502020204030204" pitchFamily="34" charset="0"/>
                <a:sym typeface="Wingdings" panose="05000000000000000000" pitchFamily="2" charset="2"/>
              </a:rPr>
              <a:t> (schedule, frequency)</a:t>
            </a:r>
            <a:endParaRPr lang="en-US" sz="2400" i="1" dirty="0">
              <a:latin typeface="+mj-lt"/>
              <a:cs typeface="Calibri" panose="020F0502020204030204" pitchFamily="34" charset="0"/>
              <a:sym typeface="Wingdings" panose="05000000000000000000" pitchFamily="2" charset="2"/>
            </a:endParaRPr>
          </a:p>
          <a:p>
            <a:pPr marL="457189" indent="-457189">
              <a:lnSpc>
                <a:spcPct val="100000"/>
              </a:lnSpc>
              <a:spcAft>
                <a:spcPts val="800"/>
              </a:spcAft>
              <a:buFont typeface="Arial" panose="020B0604020202020204" pitchFamily="34" charset="0"/>
              <a:buChar char="•"/>
            </a:pPr>
            <a:r>
              <a:rPr lang="en-US" sz="2400" dirty="0">
                <a:latin typeface="+mj-lt"/>
                <a:cs typeface="Calibri" panose="020F0502020204030204" pitchFamily="34" charset="0"/>
                <a:sym typeface="Wingdings" panose="05000000000000000000" pitchFamily="2" charset="2"/>
              </a:rPr>
              <a:t>Right </a:t>
            </a:r>
            <a:r>
              <a:rPr lang="en-US" sz="2400" b="1" dirty="0">
                <a:latin typeface="+mj-lt"/>
                <a:cs typeface="Calibri" panose="020F0502020204030204" pitchFamily="34" charset="0"/>
                <a:sym typeface="Wingdings" panose="05000000000000000000" pitchFamily="2" charset="2"/>
              </a:rPr>
              <a:t>route</a:t>
            </a:r>
            <a:r>
              <a:rPr lang="en-US" sz="2400" dirty="0">
                <a:latin typeface="+mj-lt"/>
                <a:cs typeface="Calibri" panose="020F0502020204030204" pitchFamily="34" charset="0"/>
                <a:sym typeface="Wingdings" panose="05000000000000000000" pitchFamily="2" charset="2"/>
              </a:rPr>
              <a:t> (site, method)</a:t>
            </a:r>
          </a:p>
          <a:p>
            <a:pPr marL="457189" indent="-457189">
              <a:lnSpc>
                <a:spcPct val="100000"/>
              </a:lnSpc>
              <a:spcAft>
                <a:spcPts val="800"/>
              </a:spcAft>
              <a:buFont typeface="Arial" panose="020B0604020202020204" pitchFamily="34" charset="0"/>
              <a:buChar char="•"/>
            </a:pPr>
            <a:r>
              <a:rPr lang="en-US" sz="2400" dirty="0">
                <a:latin typeface="+mj-lt"/>
                <a:cs typeface="Calibri" panose="020F0502020204030204" pitchFamily="34" charset="0"/>
                <a:sym typeface="Wingdings" panose="05000000000000000000" pitchFamily="2" charset="2"/>
              </a:rPr>
              <a:t>Right </a:t>
            </a:r>
            <a:r>
              <a:rPr lang="en-US" sz="2400" b="1" dirty="0">
                <a:latin typeface="+mj-lt"/>
                <a:cs typeface="Calibri" panose="020F0502020204030204" pitchFamily="34" charset="0"/>
                <a:sym typeface="Wingdings" panose="05000000000000000000" pitchFamily="2" charset="2"/>
              </a:rPr>
              <a:t>dose</a:t>
            </a:r>
          </a:p>
          <a:p>
            <a:pPr marL="457189" indent="-457189">
              <a:lnSpc>
                <a:spcPct val="100000"/>
              </a:lnSpc>
              <a:spcAft>
                <a:spcPts val="800"/>
              </a:spcAft>
              <a:buFont typeface="Arial" panose="020B0604020202020204" pitchFamily="34" charset="0"/>
              <a:buChar char="•"/>
            </a:pPr>
            <a:r>
              <a:rPr lang="en-US" sz="2400" dirty="0">
                <a:latin typeface="+mj-lt"/>
                <a:cs typeface="Calibri" panose="020F0502020204030204" pitchFamily="34" charset="0"/>
                <a:sym typeface="Wingdings" panose="05000000000000000000" pitchFamily="2" charset="2"/>
              </a:rPr>
              <a:t>Right </a:t>
            </a:r>
            <a:r>
              <a:rPr lang="en-US" sz="2400" b="1" dirty="0">
                <a:latin typeface="+mj-lt"/>
                <a:cs typeface="Calibri" panose="020F0502020204030204" pitchFamily="34" charset="0"/>
                <a:sym typeface="Wingdings" panose="05000000000000000000" pitchFamily="2" charset="2"/>
              </a:rPr>
              <a:t>documentation</a:t>
            </a:r>
            <a:r>
              <a:rPr lang="en-US" sz="2400" dirty="0">
                <a:latin typeface="+mj-lt"/>
                <a:cs typeface="Calibri" panose="020F0502020204030204" pitchFamily="34" charset="0"/>
                <a:sym typeface="Wingdings" panose="05000000000000000000" pitchFamily="2" charset="2"/>
              </a:rPr>
              <a:t> (and communication)</a:t>
            </a:r>
          </a:p>
          <a:p>
            <a:endParaRPr lang="en-US" dirty="0">
              <a:latin typeface="+mj-lt"/>
            </a:endParaRPr>
          </a:p>
        </p:txBody>
      </p:sp>
      <p:sp>
        <p:nvSpPr>
          <p:cNvPr id="5" name="Slide Number Placeholder 4">
            <a:extLst>
              <a:ext uri="{FF2B5EF4-FFF2-40B4-BE49-F238E27FC236}">
                <a16:creationId xmlns:a16="http://schemas.microsoft.com/office/drawing/2014/main" id="{9FE69A45-BB87-35A9-766C-E20B22E06967}"/>
              </a:ext>
            </a:extLst>
          </p:cNvPr>
          <p:cNvSpPr>
            <a:spLocks noGrp="1"/>
          </p:cNvSpPr>
          <p:nvPr>
            <p:ph type="sldNum" sz="quarter" idx="10"/>
          </p:nvPr>
        </p:nvSpPr>
        <p:spPr/>
        <p:txBody>
          <a:bodyPr/>
          <a:lstStyle/>
          <a:p>
            <a:fld id="{58339581-759F-43B7-B47D-47F906F0E294}" type="slidenum">
              <a:rPr lang="en-US" smtClean="0"/>
              <a:pPr/>
              <a:t>95</a:t>
            </a:fld>
            <a:endParaRPr lang="en-US" dirty="0"/>
          </a:p>
        </p:txBody>
      </p:sp>
      <p:sp>
        <p:nvSpPr>
          <p:cNvPr id="7" name="Google Shape;411;p55">
            <a:extLst>
              <a:ext uri="{FF2B5EF4-FFF2-40B4-BE49-F238E27FC236}">
                <a16:creationId xmlns:a16="http://schemas.microsoft.com/office/drawing/2014/main" id="{CFB57109-6EA0-2D66-12B0-0F616D47345D}"/>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8" name="Google Shape;412;p55">
            <a:extLst>
              <a:ext uri="{FF2B5EF4-FFF2-40B4-BE49-F238E27FC236}">
                <a16:creationId xmlns:a16="http://schemas.microsoft.com/office/drawing/2014/main" id="{8D9B3711-C723-902D-DFC9-1AD05ECD8E08}"/>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pic>
        <p:nvPicPr>
          <p:cNvPr id="9" name="Content Placeholder 11">
            <a:extLst>
              <a:ext uri="{FF2B5EF4-FFF2-40B4-BE49-F238E27FC236}">
                <a16:creationId xmlns:a16="http://schemas.microsoft.com/office/drawing/2014/main" id="{ED6EC16A-AE22-4F98-AA3E-6B6688042EA1}"/>
              </a:ext>
            </a:extLst>
          </p:cNvPr>
          <p:cNvPicPr>
            <a:picLocks noChangeAspect="1"/>
          </p:cNvPicPr>
          <p:nvPr/>
        </p:nvPicPr>
        <p:blipFill rotWithShape="1">
          <a:blip r:embed="rId3">
            <a:extLst>
              <a:ext uri="{28A0092B-C50C-407E-A947-70E740481C1C}">
                <a14:useLocalDpi xmlns:a14="http://schemas.microsoft.com/office/drawing/2010/main" val="0"/>
              </a:ext>
            </a:extLst>
          </a:blip>
          <a:srcRect l="308" t="2469" b="3005"/>
          <a:stretch/>
        </p:blipFill>
        <p:spPr>
          <a:xfrm>
            <a:off x="9759396" y="201631"/>
            <a:ext cx="2011680" cy="2066400"/>
          </a:xfrm>
          <a:prstGeom prst="rect">
            <a:avLst/>
          </a:prstGeom>
          <a:ln w="19050">
            <a:solidFill>
              <a:srgbClr val="002060"/>
            </a:solidFill>
          </a:ln>
        </p:spPr>
      </p:pic>
    </p:spTree>
    <p:extLst>
      <p:ext uri="{BB962C8B-B14F-4D97-AF65-F5344CB8AC3E}">
        <p14:creationId xmlns:p14="http://schemas.microsoft.com/office/powerpoint/2010/main" val="19596772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C45A-1677-E650-8551-6876F15C0067}"/>
              </a:ext>
            </a:extLst>
          </p:cNvPr>
          <p:cNvSpPr>
            <a:spLocks noGrp="1"/>
          </p:cNvSpPr>
          <p:nvPr>
            <p:ph type="title"/>
          </p:nvPr>
        </p:nvSpPr>
        <p:spPr/>
        <p:txBody>
          <a:bodyPr/>
          <a:lstStyle/>
          <a:p>
            <a:r>
              <a:rPr lang="en-US" dirty="0"/>
              <a:t>Handling and Disposal</a:t>
            </a:r>
          </a:p>
        </p:txBody>
      </p:sp>
      <p:sp>
        <p:nvSpPr>
          <p:cNvPr id="3" name="Text Placeholder 2">
            <a:extLst>
              <a:ext uri="{FF2B5EF4-FFF2-40B4-BE49-F238E27FC236}">
                <a16:creationId xmlns:a16="http://schemas.microsoft.com/office/drawing/2014/main" id="{0C00E280-F5DF-3D25-3A95-52A295BAD710}"/>
              </a:ext>
            </a:extLst>
          </p:cNvPr>
          <p:cNvSpPr>
            <a:spLocks noGrp="1"/>
          </p:cNvSpPr>
          <p:nvPr>
            <p:ph type="body" sz="half" idx="2"/>
          </p:nvPr>
        </p:nvSpPr>
        <p:spPr>
          <a:xfrm>
            <a:off x="635002" y="1370235"/>
            <a:ext cx="9233827" cy="4614000"/>
          </a:xfrm>
        </p:spPr>
        <p:txBody>
          <a:bodyPr>
            <a:normAutofit/>
          </a:bodyPr>
          <a:lstStyle/>
          <a:p>
            <a:pPr marL="342900" indent="-342900">
              <a:buFont typeface="Arial" panose="020B0604020202020204" pitchFamily="34" charset="0"/>
              <a:buChar char="•"/>
            </a:pPr>
            <a:r>
              <a:rPr lang="en-US" sz="2400" dirty="0"/>
              <a:t>Use standard precautions, including handwashing and surface cleaning.</a:t>
            </a:r>
          </a:p>
          <a:p>
            <a:pPr marL="342900" indent="-342900">
              <a:buFont typeface="Arial" panose="020B0604020202020204" pitchFamily="34" charset="0"/>
              <a:buChar char="•"/>
            </a:pPr>
            <a:r>
              <a:rPr lang="en-US" sz="2400" dirty="0"/>
              <a:t>Follow process and precautions for specific medications and routes. </a:t>
            </a:r>
          </a:p>
          <a:p>
            <a:pPr marL="342900" indent="-342900">
              <a:buFont typeface="Arial" panose="020B0604020202020204" pitchFamily="34" charset="0"/>
              <a:buChar char="•"/>
            </a:pPr>
            <a:r>
              <a:rPr lang="en-US" sz="2400" dirty="0"/>
              <a:t>Expired doses, end of year, and used devices:</a:t>
            </a:r>
          </a:p>
          <a:p>
            <a:pPr marL="800089" lvl="1" indent="-342900">
              <a:buFont typeface="Courier New" panose="02070309020205020404" pitchFamily="49" charset="0"/>
              <a:buChar char="o"/>
            </a:pPr>
            <a:r>
              <a:rPr lang="en-US" sz="2400" dirty="0"/>
              <a:t>Sharps containers for syringes with needles</a:t>
            </a:r>
          </a:p>
          <a:p>
            <a:pPr marL="800089" lvl="1" indent="-342900">
              <a:buFont typeface="Courier New" panose="02070309020205020404" pitchFamily="49" charset="0"/>
              <a:buChar char="o"/>
            </a:pPr>
            <a:r>
              <a:rPr lang="en-US" sz="2400" dirty="0"/>
              <a:t>Give to pharmacy or EMS </a:t>
            </a:r>
          </a:p>
          <a:p>
            <a:pPr marL="800089" lvl="1" indent="-342900">
              <a:buFont typeface="Courier New" panose="02070309020205020404" pitchFamily="49" charset="0"/>
              <a:buChar char="o"/>
            </a:pPr>
            <a:r>
              <a:rPr lang="en-US" sz="2400" dirty="0"/>
              <a:t>Return to family and/or school personnel witness disposal</a:t>
            </a:r>
          </a:p>
        </p:txBody>
      </p:sp>
      <p:sp>
        <p:nvSpPr>
          <p:cNvPr id="5" name="Slide Number Placeholder 4">
            <a:extLst>
              <a:ext uri="{FF2B5EF4-FFF2-40B4-BE49-F238E27FC236}">
                <a16:creationId xmlns:a16="http://schemas.microsoft.com/office/drawing/2014/main" id="{C5FF064B-8EA7-51BE-BAC9-4348C9C97446}"/>
              </a:ext>
            </a:extLst>
          </p:cNvPr>
          <p:cNvSpPr>
            <a:spLocks noGrp="1"/>
          </p:cNvSpPr>
          <p:nvPr>
            <p:ph type="sldNum" sz="quarter" idx="10"/>
          </p:nvPr>
        </p:nvSpPr>
        <p:spPr/>
        <p:txBody>
          <a:bodyPr/>
          <a:lstStyle/>
          <a:p>
            <a:fld id="{58339581-759F-43B7-B47D-47F906F0E294}" type="slidenum">
              <a:rPr lang="en-US" smtClean="0"/>
              <a:pPr/>
              <a:t>96</a:t>
            </a:fld>
            <a:endParaRPr lang="en-US" dirty="0"/>
          </a:p>
        </p:txBody>
      </p:sp>
      <p:pic>
        <p:nvPicPr>
          <p:cNvPr id="6" name="Content Placeholder 11">
            <a:extLst>
              <a:ext uri="{FF2B5EF4-FFF2-40B4-BE49-F238E27FC236}">
                <a16:creationId xmlns:a16="http://schemas.microsoft.com/office/drawing/2014/main" id="{99B34A9D-B323-3EAF-F4C2-483446C5E61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12000"/>
                    </a14:imgEffect>
                    <a14:imgEffect>
                      <a14:brightnessContrast bright="10000" contrast="6000"/>
                    </a14:imgEffect>
                  </a14:imgLayer>
                </a14:imgProps>
              </a:ext>
              <a:ext uri="{28A0092B-C50C-407E-A947-70E740481C1C}">
                <a14:useLocalDpi xmlns:a14="http://schemas.microsoft.com/office/drawing/2010/main" val="0"/>
              </a:ext>
            </a:extLst>
          </a:blip>
          <a:srcRect t="2392" b="2392"/>
          <a:stretch/>
        </p:blipFill>
        <p:spPr>
          <a:xfrm>
            <a:off x="10033716" y="355379"/>
            <a:ext cx="1828800" cy="1741322"/>
          </a:xfrm>
          <a:prstGeom prst="rect">
            <a:avLst/>
          </a:prstGeom>
          <a:ln w="19050">
            <a:solidFill>
              <a:srgbClr val="002060"/>
            </a:solidFill>
          </a:ln>
        </p:spPr>
      </p:pic>
      <p:sp>
        <p:nvSpPr>
          <p:cNvPr id="7" name="Google Shape;411;p55">
            <a:extLst>
              <a:ext uri="{FF2B5EF4-FFF2-40B4-BE49-F238E27FC236}">
                <a16:creationId xmlns:a16="http://schemas.microsoft.com/office/drawing/2014/main" id="{32B060F9-5BD7-5C96-B532-79754B92AC78}"/>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8" name="Google Shape;412;p55">
            <a:extLst>
              <a:ext uri="{FF2B5EF4-FFF2-40B4-BE49-F238E27FC236}">
                <a16:creationId xmlns:a16="http://schemas.microsoft.com/office/drawing/2014/main" id="{B79C78F0-9D42-253A-8C0B-30276BE6E514}"/>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spTree>
    <p:extLst>
      <p:ext uri="{BB962C8B-B14F-4D97-AF65-F5344CB8AC3E}">
        <p14:creationId xmlns:p14="http://schemas.microsoft.com/office/powerpoint/2010/main" val="17678307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348D-2458-98EB-029D-7EA1BBFA6217}"/>
              </a:ext>
            </a:extLst>
          </p:cNvPr>
          <p:cNvSpPr>
            <a:spLocks noGrp="1"/>
          </p:cNvSpPr>
          <p:nvPr>
            <p:ph type="title"/>
          </p:nvPr>
        </p:nvSpPr>
        <p:spPr/>
        <p:txBody>
          <a:bodyPr/>
          <a:lstStyle/>
          <a:p>
            <a:r>
              <a:rPr lang="en-US" dirty="0"/>
              <a:t>During an Emergency</a:t>
            </a:r>
          </a:p>
        </p:txBody>
      </p:sp>
      <p:sp>
        <p:nvSpPr>
          <p:cNvPr id="3" name="Text Placeholder 2">
            <a:extLst>
              <a:ext uri="{FF2B5EF4-FFF2-40B4-BE49-F238E27FC236}">
                <a16:creationId xmlns:a16="http://schemas.microsoft.com/office/drawing/2014/main" id="{F9FF1555-578F-B703-74E9-57274BAF74C5}"/>
              </a:ext>
            </a:extLst>
          </p:cNvPr>
          <p:cNvSpPr>
            <a:spLocks noGrp="1"/>
          </p:cNvSpPr>
          <p:nvPr>
            <p:ph type="body" sz="half" idx="2"/>
          </p:nvPr>
        </p:nvSpPr>
        <p:spPr>
          <a:xfrm>
            <a:off x="635002" y="1370234"/>
            <a:ext cx="10185398" cy="4970407"/>
          </a:xfrm>
        </p:spPr>
        <p:txBody>
          <a:bodyPr>
            <a:normAutofit/>
          </a:bodyPr>
          <a:lstStyle/>
          <a:p>
            <a:pPr marL="342900" indent="-342900">
              <a:buFont typeface="Arial" panose="020B0604020202020204" pitchFamily="34" charset="0"/>
              <a:buChar char="•"/>
            </a:pPr>
            <a:r>
              <a:rPr lang="en-US" sz="2400" dirty="0">
                <a:latin typeface="+mn-lt"/>
              </a:rPr>
              <a:t>Emergency impacting school: fire drill, lockdown, flooding, etc.</a:t>
            </a:r>
          </a:p>
          <a:p>
            <a:pPr marL="800089" lvl="1" indent="-342900">
              <a:buFont typeface="Courier New" panose="02070309020205020404" pitchFamily="49" charset="0"/>
              <a:buChar char="o"/>
            </a:pPr>
            <a:r>
              <a:rPr lang="en-US" sz="2400" dirty="0">
                <a:latin typeface="+mn-lt"/>
              </a:rPr>
              <a:t>Grab and go plan for medications; storage system, “go bag”</a:t>
            </a:r>
          </a:p>
          <a:p>
            <a:pPr marL="342900" indent="-342900">
              <a:buFont typeface="Arial" panose="020B0604020202020204" pitchFamily="34" charset="0"/>
              <a:buChar char="•"/>
            </a:pPr>
            <a:r>
              <a:rPr lang="en-US" sz="2400" dirty="0">
                <a:latin typeface="+mn-lt"/>
              </a:rPr>
              <a:t>Emergency related to individual student</a:t>
            </a:r>
          </a:p>
          <a:p>
            <a:pPr marL="800089" lvl="1" indent="-342900">
              <a:buFont typeface="Courier New" panose="02070309020205020404" pitchFamily="49" charset="0"/>
              <a:buChar char="o"/>
            </a:pPr>
            <a:r>
              <a:rPr lang="en-US" sz="2400" dirty="0">
                <a:latin typeface="+mn-lt"/>
                <a:cs typeface="Calibri" panose="020F0502020204030204" pitchFamily="34" charset="0"/>
              </a:rPr>
              <a:t>Designated school personnel respond, treat</a:t>
            </a:r>
          </a:p>
          <a:p>
            <a:pPr marL="800089" lvl="1" indent="-342900">
              <a:buFont typeface="Courier New" panose="02070309020205020404" pitchFamily="49" charset="0"/>
              <a:buChar char="o"/>
            </a:pPr>
            <a:r>
              <a:rPr lang="en-US" sz="2400" dirty="0">
                <a:latin typeface="+mn-lt"/>
                <a:cs typeface="Calibri" panose="020F0502020204030204" pitchFamily="34" charset="0"/>
              </a:rPr>
              <a:t>Students with known risk should have Emergency Care Plan. Trained personnel follow individual plan if available.</a:t>
            </a:r>
          </a:p>
          <a:p>
            <a:pPr marL="800089" lvl="1" indent="-342900">
              <a:buFont typeface="Courier New" panose="02070309020205020404" pitchFamily="49" charset="0"/>
              <a:buChar char="o"/>
            </a:pPr>
            <a:r>
              <a:rPr lang="en-US" sz="2400" dirty="0">
                <a:solidFill>
                  <a:schemeClr val="tx1"/>
                </a:solidFill>
                <a:latin typeface="+mn-lt"/>
                <a:cs typeface="Calibri" panose="020F0502020204030204" pitchFamily="34" charset="0"/>
                <a:sym typeface="Wingdings" panose="05000000000000000000" pitchFamily="2" charset="2"/>
              </a:rPr>
              <a:t>After initiating emergency care, notify school nurse, parent/guardian, and other emergency response personnel per local protocol.</a:t>
            </a:r>
          </a:p>
          <a:p>
            <a:pPr marL="800089" lvl="1" indent="-342900">
              <a:buFont typeface="Arial" panose="020B0604020202020204" pitchFamily="34" charset="0"/>
              <a:buChar char="•"/>
            </a:pPr>
            <a:endParaRPr lang="en-US" sz="1800" dirty="0">
              <a:latin typeface="+mn-lt"/>
            </a:endParaRPr>
          </a:p>
        </p:txBody>
      </p:sp>
      <p:sp>
        <p:nvSpPr>
          <p:cNvPr id="5" name="Slide Number Placeholder 4">
            <a:extLst>
              <a:ext uri="{FF2B5EF4-FFF2-40B4-BE49-F238E27FC236}">
                <a16:creationId xmlns:a16="http://schemas.microsoft.com/office/drawing/2014/main" id="{857CEB30-84FE-A0F1-2002-248926F2BA0E}"/>
              </a:ext>
            </a:extLst>
          </p:cNvPr>
          <p:cNvSpPr>
            <a:spLocks noGrp="1"/>
          </p:cNvSpPr>
          <p:nvPr>
            <p:ph type="sldNum" sz="quarter" idx="10"/>
          </p:nvPr>
        </p:nvSpPr>
        <p:spPr/>
        <p:txBody>
          <a:bodyPr/>
          <a:lstStyle/>
          <a:p>
            <a:fld id="{58339581-759F-43B7-B47D-47F906F0E294}" type="slidenum">
              <a:rPr lang="en-US" smtClean="0"/>
              <a:pPr/>
              <a:t>97</a:t>
            </a:fld>
            <a:endParaRPr lang="en-US" dirty="0"/>
          </a:p>
        </p:txBody>
      </p:sp>
      <p:pic>
        <p:nvPicPr>
          <p:cNvPr id="7" name="Content Placeholder 11">
            <a:extLst>
              <a:ext uri="{FF2B5EF4-FFF2-40B4-BE49-F238E27FC236}">
                <a16:creationId xmlns:a16="http://schemas.microsoft.com/office/drawing/2014/main" id="{EF07AFD9-AC26-09B5-7BD5-92C9B324FC84}"/>
              </a:ext>
            </a:extLst>
          </p:cNvPr>
          <p:cNvPicPr>
            <a:picLocks noChangeAspect="1"/>
          </p:cNvPicPr>
          <p:nvPr/>
        </p:nvPicPr>
        <p:blipFill rotWithShape="1">
          <a:blip r:embed="rId3">
            <a:extLst>
              <a:ext uri="{28A0092B-C50C-407E-A947-70E740481C1C}">
                <a14:useLocalDpi xmlns:a14="http://schemas.microsoft.com/office/drawing/2010/main" val="0"/>
              </a:ext>
            </a:extLst>
          </a:blip>
          <a:srcRect t="7665" r="6778" b="4741"/>
          <a:stretch/>
        </p:blipFill>
        <p:spPr>
          <a:xfrm>
            <a:off x="10033716" y="355379"/>
            <a:ext cx="1828800" cy="1741322"/>
          </a:xfrm>
          <a:prstGeom prst="rect">
            <a:avLst/>
          </a:prstGeom>
          <a:ln w="19050">
            <a:solidFill>
              <a:srgbClr val="002060"/>
            </a:solidFill>
          </a:ln>
        </p:spPr>
      </p:pic>
      <p:sp>
        <p:nvSpPr>
          <p:cNvPr id="8" name="Google Shape;411;p55">
            <a:extLst>
              <a:ext uri="{FF2B5EF4-FFF2-40B4-BE49-F238E27FC236}">
                <a16:creationId xmlns:a16="http://schemas.microsoft.com/office/drawing/2014/main" id="{103AF29F-A479-823A-D961-FB4AEB0B72F3}"/>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9" name="Google Shape;412;p55">
            <a:extLst>
              <a:ext uri="{FF2B5EF4-FFF2-40B4-BE49-F238E27FC236}">
                <a16:creationId xmlns:a16="http://schemas.microsoft.com/office/drawing/2014/main" id="{BCFA3938-2A7F-5E27-70FB-F93FB8BCC8C5}"/>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spTree>
    <p:extLst>
      <p:ext uri="{BB962C8B-B14F-4D97-AF65-F5344CB8AC3E}">
        <p14:creationId xmlns:p14="http://schemas.microsoft.com/office/powerpoint/2010/main" val="14204158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5E79A-5EC3-F7DF-CC8C-CA757FEFE3B7}"/>
              </a:ext>
            </a:extLst>
          </p:cNvPr>
          <p:cNvSpPr>
            <a:spLocks noGrp="1"/>
          </p:cNvSpPr>
          <p:nvPr>
            <p:ph type="title"/>
          </p:nvPr>
        </p:nvSpPr>
        <p:spPr/>
        <p:txBody>
          <a:bodyPr/>
          <a:lstStyle/>
          <a:p>
            <a:r>
              <a:rPr lang="en-US" dirty="0"/>
              <a:t>After an Emergency</a:t>
            </a:r>
          </a:p>
        </p:txBody>
      </p:sp>
      <p:sp>
        <p:nvSpPr>
          <p:cNvPr id="3" name="Text Placeholder 2">
            <a:extLst>
              <a:ext uri="{FF2B5EF4-FFF2-40B4-BE49-F238E27FC236}">
                <a16:creationId xmlns:a16="http://schemas.microsoft.com/office/drawing/2014/main" id="{72FC670C-791B-9075-7BD9-64EE780A3AAC}"/>
              </a:ext>
            </a:extLst>
          </p:cNvPr>
          <p:cNvSpPr>
            <a:spLocks noGrp="1"/>
          </p:cNvSpPr>
          <p:nvPr>
            <p:ph type="body" sz="half" idx="2"/>
          </p:nvPr>
        </p:nvSpPr>
        <p:spPr>
          <a:xfrm>
            <a:off x="635003" y="1370235"/>
            <a:ext cx="9242923" cy="4614000"/>
          </a:xfrm>
        </p:spPr>
        <p:txBody>
          <a:bodyPr>
            <a:noAutofit/>
          </a:bodyPr>
          <a:lstStyle/>
          <a:p>
            <a:pPr eaLnBrk="1" hangingPunct="1">
              <a:lnSpc>
                <a:spcPct val="120000"/>
              </a:lnSpc>
            </a:pPr>
            <a:r>
              <a:rPr lang="en-US" sz="2400" dirty="0">
                <a:latin typeface="+mj-lt"/>
                <a:cs typeface="Calibri" panose="020F0502020204030204" pitchFamily="34" charset="0"/>
              </a:rPr>
              <a:t>Verify required actions as a care provider</a:t>
            </a:r>
          </a:p>
          <a:p>
            <a:pPr marL="342900" indent="-342900" eaLnBrk="1" hangingPunct="1">
              <a:lnSpc>
                <a:spcPct val="120000"/>
              </a:lnSpc>
              <a:buFont typeface="Arial" panose="020B0604020202020204" pitchFamily="34" charset="0"/>
              <a:buChar char="•"/>
            </a:pPr>
            <a:r>
              <a:rPr lang="en-US" sz="2400" dirty="0">
                <a:latin typeface="+mj-lt"/>
                <a:cs typeface="Calibri" panose="020F0502020204030204" pitchFamily="34" charset="0"/>
              </a:rPr>
              <a:t>Monitoring, reporting, follow-up.</a:t>
            </a:r>
          </a:p>
          <a:p>
            <a:pPr marL="342900" indent="-342900" eaLnBrk="1" hangingPunct="1">
              <a:lnSpc>
                <a:spcPct val="120000"/>
              </a:lnSpc>
              <a:buFont typeface="Arial" panose="020B0604020202020204" pitchFamily="34" charset="0"/>
              <a:buChar char="•"/>
            </a:pPr>
            <a:endParaRPr lang="en-US" sz="2400" dirty="0">
              <a:latin typeface="+mj-lt"/>
              <a:cs typeface="Calibri" panose="020F0502020204030204" pitchFamily="34" charset="0"/>
            </a:endParaRPr>
          </a:p>
          <a:p>
            <a:pPr eaLnBrk="1" hangingPunct="1">
              <a:lnSpc>
                <a:spcPct val="120000"/>
              </a:lnSpc>
            </a:pPr>
            <a:r>
              <a:rPr lang="en-US" sz="2400" dirty="0">
                <a:latin typeface="+mj-lt"/>
                <a:cs typeface="Calibri" panose="020F0502020204030204" pitchFamily="34" charset="0"/>
              </a:rPr>
              <a:t>Communicate with parent/guardian</a:t>
            </a:r>
          </a:p>
          <a:p>
            <a:pPr marL="342900" indent="-342900" eaLnBrk="1" hangingPunct="1">
              <a:lnSpc>
                <a:spcPct val="120000"/>
              </a:lnSpc>
              <a:buFont typeface="Arial" panose="020B0604020202020204" pitchFamily="34" charset="0"/>
              <a:buChar char="•"/>
            </a:pPr>
            <a:r>
              <a:rPr lang="en-US" sz="2400" dirty="0">
                <a:solidFill>
                  <a:schemeClr val="tx1"/>
                </a:solidFill>
                <a:latin typeface="+mj-lt"/>
                <a:cs typeface="Calibri" panose="020F0502020204030204" pitchFamily="34" charset="0"/>
              </a:rPr>
              <a:t>The parent/guardian should consult the student's primary care provider. </a:t>
            </a:r>
          </a:p>
          <a:p>
            <a:pPr marL="342900" indent="-342900" eaLnBrk="1" hangingPunct="1">
              <a:lnSpc>
                <a:spcPct val="120000"/>
              </a:lnSpc>
              <a:buFont typeface="Arial" panose="020B0604020202020204" pitchFamily="34" charset="0"/>
              <a:buChar char="•"/>
            </a:pPr>
            <a:r>
              <a:rPr lang="en-US" sz="2400" dirty="0">
                <a:solidFill>
                  <a:schemeClr val="tx1"/>
                </a:solidFill>
                <a:latin typeface="+mj-lt"/>
                <a:cs typeface="Calibri" panose="020F0502020204030204" pitchFamily="34" charset="0"/>
              </a:rPr>
              <a:t>If a student-specific dose was used, the parent/guardian is responsible for obtaining replacement medication dose(s). </a:t>
            </a:r>
          </a:p>
          <a:p>
            <a:endParaRPr lang="en-US" sz="2400" dirty="0">
              <a:latin typeface="+mj-lt"/>
            </a:endParaRPr>
          </a:p>
        </p:txBody>
      </p:sp>
      <p:sp>
        <p:nvSpPr>
          <p:cNvPr id="5" name="Slide Number Placeholder 4">
            <a:extLst>
              <a:ext uri="{FF2B5EF4-FFF2-40B4-BE49-F238E27FC236}">
                <a16:creationId xmlns:a16="http://schemas.microsoft.com/office/drawing/2014/main" id="{930D8B08-43F9-1022-40CF-A8D9C05A4AD9}"/>
              </a:ext>
            </a:extLst>
          </p:cNvPr>
          <p:cNvSpPr>
            <a:spLocks noGrp="1"/>
          </p:cNvSpPr>
          <p:nvPr>
            <p:ph type="sldNum" sz="quarter" idx="10"/>
          </p:nvPr>
        </p:nvSpPr>
        <p:spPr/>
        <p:txBody>
          <a:bodyPr/>
          <a:lstStyle/>
          <a:p>
            <a:fld id="{58339581-759F-43B7-B47D-47F906F0E294}" type="slidenum">
              <a:rPr lang="en-US" smtClean="0"/>
              <a:pPr/>
              <a:t>98</a:t>
            </a:fld>
            <a:endParaRPr lang="en-US" dirty="0"/>
          </a:p>
        </p:txBody>
      </p:sp>
      <p:sp>
        <p:nvSpPr>
          <p:cNvPr id="6" name="Google Shape;411;p55">
            <a:extLst>
              <a:ext uri="{FF2B5EF4-FFF2-40B4-BE49-F238E27FC236}">
                <a16:creationId xmlns:a16="http://schemas.microsoft.com/office/drawing/2014/main" id="{800CA7B5-070E-F5E4-13AF-34EDA430046B}"/>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7" name="Google Shape;412;p55">
            <a:extLst>
              <a:ext uri="{FF2B5EF4-FFF2-40B4-BE49-F238E27FC236}">
                <a16:creationId xmlns:a16="http://schemas.microsoft.com/office/drawing/2014/main" id="{5911CA21-264D-0091-664B-2584AB295294}"/>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pic>
        <p:nvPicPr>
          <p:cNvPr id="8" name="Content Placeholder 11" descr="Business people video conferencing">
            <a:extLst>
              <a:ext uri="{FF2B5EF4-FFF2-40B4-BE49-F238E27FC236}">
                <a16:creationId xmlns:a16="http://schemas.microsoft.com/office/drawing/2014/main" id="{26A45E35-31EE-BE48-2A99-53466584E92B}"/>
              </a:ext>
            </a:extLst>
          </p:cNvPr>
          <p:cNvPicPr>
            <a:picLocks noChangeAspect="1"/>
          </p:cNvPicPr>
          <p:nvPr/>
        </p:nvPicPr>
        <p:blipFill>
          <a:blip r:embed="rId3">
            <a:extLst>
              <a:ext uri="{BEBA8EAE-BF5A-486C-A8C5-ECC9F3942E4B}">
                <a14:imgProps xmlns:a14="http://schemas.microsoft.com/office/drawing/2010/main">
                  <a14:imgLayer r:embed="rId4">
                    <a14:imgEffect>
                      <a14:saturation sat="110000"/>
                    </a14:imgEffect>
                    <a14:imgEffect>
                      <a14:brightnessContrast bright="15000" contrast="5000"/>
                    </a14:imgEffect>
                  </a14:imgLayer>
                </a14:imgProps>
              </a:ext>
              <a:ext uri="{28A0092B-C50C-407E-A947-70E740481C1C}">
                <a14:useLocalDpi xmlns:a14="http://schemas.microsoft.com/office/drawing/2010/main" val="0"/>
              </a:ext>
            </a:extLst>
          </a:blip>
          <a:srcRect l="16781" t="11096" r="27390" b="9147"/>
          <a:stretch/>
        </p:blipFill>
        <p:spPr>
          <a:xfrm>
            <a:off x="10033716" y="355379"/>
            <a:ext cx="1828800" cy="1741322"/>
          </a:xfrm>
          <a:prstGeom prst="rect">
            <a:avLst/>
          </a:prstGeom>
          <a:ln w="19050">
            <a:solidFill>
              <a:srgbClr val="002060"/>
            </a:solidFill>
          </a:ln>
        </p:spPr>
      </p:pic>
    </p:spTree>
    <p:extLst>
      <p:ext uri="{BB962C8B-B14F-4D97-AF65-F5344CB8AC3E}">
        <p14:creationId xmlns:p14="http://schemas.microsoft.com/office/powerpoint/2010/main" val="33676876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06B05-7C06-DA81-829A-3890AAF5D492}"/>
              </a:ext>
            </a:extLst>
          </p:cNvPr>
          <p:cNvSpPr>
            <a:spLocks noGrp="1"/>
          </p:cNvSpPr>
          <p:nvPr>
            <p:ph type="title"/>
          </p:nvPr>
        </p:nvSpPr>
        <p:spPr/>
        <p:txBody>
          <a:bodyPr/>
          <a:lstStyle/>
          <a:p>
            <a:r>
              <a:rPr lang="en-US" dirty="0"/>
              <a:t>Record Keeping</a:t>
            </a:r>
          </a:p>
        </p:txBody>
      </p:sp>
      <p:sp>
        <p:nvSpPr>
          <p:cNvPr id="3" name="Text Placeholder 2">
            <a:extLst>
              <a:ext uri="{FF2B5EF4-FFF2-40B4-BE49-F238E27FC236}">
                <a16:creationId xmlns:a16="http://schemas.microsoft.com/office/drawing/2014/main" id="{CA5670C4-937D-7AC9-1EFA-EE9B399B3BFF}"/>
              </a:ext>
            </a:extLst>
          </p:cNvPr>
          <p:cNvSpPr>
            <a:spLocks noGrp="1"/>
          </p:cNvSpPr>
          <p:nvPr>
            <p:ph type="body" sz="half" idx="2"/>
          </p:nvPr>
        </p:nvSpPr>
        <p:spPr>
          <a:xfrm>
            <a:off x="635003" y="1370235"/>
            <a:ext cx="9257726" cy="4934312"/>
          </a:xfrm>
        </p:spPr>
        <p:txBody>
          <a:bodyPr>
            <a:normAutofit lnSpcReduction="10000"/>
          </a:bodyPr>
          <a:lstStyle/>
          <a:p>
            <a:pPr>
              <a:lnSpc>
                <a:spcPct val="120000"/>
              </a:lnSpc>
              <a:spcBef>
                <a:spcPts val="0"/>
              </a:spcBef>
            </a:pPr>
            <a:r>
              <a:rPr lang="en-US" sz="2400" dirty="0">
                <a:latin typeface="+mn-lt"/>
                <a:cs typeface="Calibri" panose="020F0502020204030204" pitchFamily="34" charset="0"/>
              </a:rPr>
              <a:t>Document during/after an emergency </a:t>
            </a:r>
          </a:p>
          <a:p>
            <a:pPr marL="800089" lvl="1" indent="-342900">
              <a:lnSpc>
                <a:spcPct val="120000"/>
              </a:lnSpc>
              <a:spcBef>
                <a:spcPts val="0"/>
              </a:spcBef>
              <a:buFont typeface="Arial" panose="020B0604020202020204" pitchFamily="34" charset="0"/>
              <a:buChar char="•"/>
            </a:pPr>
            <a:r>
              <a:rPr lang="en-US" sz="2400" dirty="0">
                <a:latin typeface="+mn-lt"/>
                <a:cs typeface="Calibri" panose="020F0502020204030204" pitchFamily="34" charset="0"/>
              </a:rPr>
              <a:t>Symptoms recognized </a:t>
            </a:r>
          </a:p>
          <a:p>
            <a:pPr marL="800089" lvl="1" indent="-342900">
              <a:lnSpc>
                <a:spcPct val="120000"/>
              </a:lnSpc>
              <a:spcBef>
                <a:spcPts val="0"/>
              </a:spcBef>
              <a:buFont typeface="Arial" panose="020B0604020202020204" pitchFamily="34" charset="0"/>
              <a:buChar char="•"/>
            </a:pPr>
            <a:r>
              <a:rPr lang="en-US" sz="2400" dirty="0">
                <a:latin typeface="+mn-lt"/>
                <a:cs typeface="Calibri" panose="020F0502020204030204" pitchFamily="34" charset="0"/>
              </a:rPr>
              <a:t>Dose, time, and if applicable, site of injection  </a:t>
            </a:r>
          </a:p>
          <a:p>
            <a:pPr marL="800089" lvl="1" indent="-342900">
              <a:lnSpc>
                <a:spcPct val="120000"/>
              </a:lnSpc>
              <a:spcBef>
                <a:spcPts val="0"/>
              </a:spcBef>
              <a:buFont typeface="Arial" panose="020B0604020202020204" pitchFamily="34" charset="0"/>
              <a:buChar char="•"/>
            </a:pPr>
            <a:r>
              <a:rPr lang="en-US" sz="2400" dirty="0">
                <a:latin typeface="+mn-lt"/>
                <a:cs typeface="Calibri" panose="020F0502020204030204" pitchFamily="34" charset="0"/>
              </a:rPr>
              <a:t>Time that EMS was called and arrived </a:t>
            </a:r>
          </a:p>
          <a:p>
            <a:pPr marL="800089" lvl="1" indent="-342900">
              <a:lnSpc>
                <a:spcPct val="120000"/>
              </a:lnSpc>
              <a:spcBef>
                <a:spcPts val="0"/>
              </a:spcBef>
              <a:buFont typeface="Arial" panose="020B0604020202020204" pitchFamily="34" charset="0"/>
              <a:buChar char="•"/>
            </a:pPr>
            <a:r>
              <a:rPr lang="en-US" sz="2400" dirty="0">
                <a:latin typeface="+mn-lt"/>
                <a:cs typeface="Calibri" panose="020F0502020204030204" pitchFamily="34" charset="0"/>
              </a:rPr>
              <a:t>Transfer of care to parent/guardian or EMS</a:t>
            </a:r>
          </a:p>
          <a:p>
            <a:pPr marL="800089" lvl="1" indent="-342900">
              <a:lnSpc>
                <a:spcPct val="120000"/>
              </a:lnSpc>
              <a:spcBef>
                <a:spcPts val="0"/>
              </a:spcBef>
              <a:buFont typeface="Arial" panose="020B0604020202020204" pitchFamily="34" charset="0"/>
              <a:buChar char="•"/>
            </a:pPr>
            <a:r>
              <a:rPr lang="en-US" sz="2400" dirty="0">
                <a:latin typeface="+mn-lt"/>
                <a:cs typeface="Calibri" panose="020F0502020204030204" pitchFamily="34" charset="0"/>
              </a:rPr>
              <a:t>Other information required by setting</a:t>
            </a:r>
          </a:p>
          <a:p>
            <a:pPr>
              <a:lnSpc>
                <a:spcPct val="120000"/>
              </a:lnSpc>
              <a:spcBef>
                <a:spcPts val="0"/>
              </a:spcBef>
            </a:pPr>
            <a:endParaRPr lang="en-US" sz="2400" dirty="0">
              <a:latin typeface="+mn-lt"/>
              <a:cs typeface="Calibri" panose="020F0502020204030204" pitchFamily="34" charset="0"/>
            </a:endParaRPr>
          </a:p>
          <a:p>
            <a:pPr>
              <a:lnSpc>
                <a:spcPct val="120000"/>
              </a:lnSpc>
              <a:spcBef>
                <a:spcPts val="0"/>
              </a:spcBef>
            </a:pPr>
            <a:r>
              <a:rPr lang="en-US" sz="2400" dirty="0">
                <a:latin typeface="+mn-lt"/>
                <a:cs typeface="Calibri" panose="020F0502020204030204" pitchFamily="34" charset="0"/>
              </a:rPr>
              <a:t>Keep information confidential</a:t>
            </a:r>
          </a:p>
          <a:p>
            <a:pPr marL="800089" lvl="1" indent="-342900">
              <a:lnSpc>
                <a:spcPct val="120000"/>
              </a:lnSpc>
              <a:spcBef>
                <a:spcPts val="0"/>
              </a:spcBef>
              <a:buFont typeface="Arial" panose="020B0604020202020204" pitchFamily="34" charset="0"/>
              <a:buChar char="•"/>
            </a:pPr>
            <a:r>
              <a:rPr lang="en-US" sz="2400" dirty="0">
                <a:latin typeface="+mn-lt"/>
                <a:cs typeface="Calibri" panose="020F0502020204030204" pitchFamily="34" charset="0"/>
              </a:rPr>
              <a:t>Exceptions for school personnel with “legitimate education interest” and emergencies (911 / EMS, public health)</a:t>
            </a:r>
          </a:p>
          <a:p>
            <a:pPr>
              <a:lnSpc>
                <a:spcPct val="100000"/>
              </a:lnSpc>
              <a:spcBef>
                <a:spcPts val="0"/>
              </a:spcBef>
            </a:pPr>
            <a:endParaRPr lang="en-US" sz="2400" dirty="0">
              <a:latin typeface="+mn-lt"/>
              <a:cs typeface="Calibri" panose="020F0502020204030204" pitchFamily="34" charset="0"/>
            </a:endParaRPr>
          </a:p>
          <a:p>
            <a:pPr>
              <a:lnSpc>
                <a:spcPct val="100000"/>
              </a:lnSpc>
              <a:spcBef>
                <a:spcPts val="0"/>
              </a:spcBef>
            </a:pPr>
            <a:r>
              <a:rPr lang="en-US" sz="2400" dirty="0">
                <a:latin typeface="+mn-lt"/>
                <a:cs typeface="Calibri" panose="020F0502020204030204" pitchFamily="34" charset="0"/>
              </a:rPr>
              <a:t>Retain records per district and state policy</a:t>
            </a:r>
          </a:p>
          <a:p>
            <a:endParaRPr lang="en-US" dirty="0">
              <a:latin typeface="+mn-lt"/>
            </a:endParaRPr>
          </a:p>
        </p:txBody>
      </p:sp>
      <p:sp>
        <p:nvSpPr>
          <p:cNvPr id="5" name="Slide Number Placeholder 4">
            <a:extLst>
              <a:ext uri="{FF2B5EF4-FFF2-40B4-BE49-F238E27FC236}">
                <a16:creationId xmlns:a16="http://schemas.microsoft.com/office/drawing/2014/main" id="{90E0546C-509B-7757-4315-C1C8ED842D9F}"/>
              </a:ext>
            </a:extLst>
          </p:cNvPr>
          <p:cNvSpPr>
            <a:spLocks noGrp="1"/>
          </p:cNvSpPr>
          <p:nvPr>
            <p:ph type="sldNum" sz="quarter" idx="10"/>
          </p:nvPr>
        </p:nvSpPr>
        <p:spPr/>
        <p:txBody>
          <a:bodyPr/>
          <a:lstStyle/>
          <a:p>
            <a:fld id="{58339581-759F-43B7-B47D-47F906F0E294}" type="slidenum">
              <a:rPr lang="en-US" smtClean="0"/>
              <a:pPr/>
              <a:t>99</a:t>
            </a:fld>
            <a:endParaRPr lang="en-US" dirty="0"/>
          </a:p>
        </p:txBody>
      </p:sp>
      <p:pic>
        <p:nvPicPr>
          <p:cNvPr id="6" name="Content Placeholder 11">
            <a:extLst>
              <a:ext uri="{FF2B5EF4-FFF2-40B4-BE49-F238E27FC236}">
                <a16:creationId xmlns:a16="http://schemas.microsoft.com/office/drawing/2014/main" id="{8575399D-FEB8-D46E-61AE-73957EEC6A9E}"/>
              </a:ext>
            </a:extLst>
          </p:cNvPr>
          <p:cNvPicPr>
            <a:picLocks noChangeAspect="1"/>
          </p:cNvPicPr>
          <p:nvPr/>
        </p:nvPicPr>
        <p:blipFill rotWithShape="1">
          <a:blip r:embed="rId3">
            <a:extLst>
              <a:ext uri="{28A0092B-C50C-407E-A947-70E740481C1C}">
                <a14:useLocalDpi xmlns:a14="http://schemas.microsoft.com/office/drawing/2010/main" val="0"/>
              </a:ext>
            </a:extLst>
          </a:blip>
          <a:srcRect l="14992" r="14992"/>
          <a:stretch/>
        </p:blipFill>
        <p:spPr>
          <a:xfrm>
            <a:off x="10033716" y="355379"/>
            <a:ext cx="1828800" cy="1741322"/>
          </a:xfrm>
          <a:prstGeom prst="rect">
            <a:avLst/>
          </a:prstGeom>
          <a:ln w="19050">
            <a:solidFill>
              <a:srgbClr val="002060"/>
            </a:solidFill>
          </a:ln>
        </p:spPr>
      </p:pic>
      <p:sp>
        <p:nvSpPr>
          <p:cNvPr id="7" name="Google Shape;411;p55">
            <a:extLst>
              <a:ext uri="{FF2B5EF4-FFF2-40B4-BE49-F238E27FC236}">
                <a16:creationId xmlns:a16="http://schemas.microsoft.com/office/drawing/2014/main" id="{8755628A-D0AA-6B44-DB4F-D468F93925D7}"/>
              </a:ext>
            </a:extLst>
          </p:cNvPr>
          <p:cNvSpPr txBox="1"/>
          <p:nvPr/>
        </p:nvSpPr>
        <p:spPr>
          <a:xfrm>
            <a:off x="8857129" y="6139793"/>
            <a:ext cx="2864400" cy="365200"/>
          </a:xfrm>
          <a:prstGeom prst="rect">
            <a:avLst/>
          </a:prstGeom>
          <a:noFill/>
          <a:ln>
            <a:noFill/>
          </a:ln>
        </p:spPr>
        <p:txBody>
          <a:bodyPr spcFirstLastPara="1" wrap="square" lIns="91433" tIns="45700" rIns="91433" bIns="45700" anchor="ctr" anchorCtr="0">
            <a:normAutofit/>
          </a:bodyPr>
          <a:lstStyle/>
          <a:p>
            <a:pPr>
              <a:buClr>
                <a:srgbClr val="000000"/>
              </a:buClr>
              <a:buSzPts val="900"/>
            </a:pPr>
            <a:r>
              <a:rPr lang="en" sz="1200" dirty="0">
                <a:solidFill>
                  <a:srgbClr val="595959"/>
                </a:solidFill>
                <a:latin typeface="+mj-lt"/>
                <a:ea typeface="Calibri"/>
                <a:cs typeface="Calibri"/>
                <a:sym typeface="Calibri"/>
              </a:rPr>
              <a:t>Oregon Health Authority</a:t>
            </a:r>
            <a:endParaRPr sz="1467" dirty="0">
              <a:solidFill>
                <a:srgbClr val="000000"/>
              </a:solidFill>
              <a:latin typeface="+mj-lt"/>
              <a:ea typeface="Arial"/>
              <a:cs typeface="Arial"/>
              <a:sym typeface="Arial"/>
            </a:endParaRPr>
          </a:p>
        </p:txBody>
      </p:sp>
      <p:sp>
        <p:nvSpPr>
          <p:cNvPr id="8" name="Google Shape;412;p55">
            <a:extLst>
              <a:ext uri="{FF2B5EF4-FFF2-40B4-BE49-F238E27FC236}">
                <a16:creationId xmlns:a16="http://schemas.microsoft.com/office/drawing/2014/main" id="{45A22B94-45E2-DD26-470E-2536F711F396}"/>
              </a:ext>
            </a:extLst>
          </p:cNvPr>
          <p:cNvSpPr txBox="1">
            <a:spLocks/>
          </p:cNvSpPr>
          <p:nvPr/>
        </p:nvSpPr>
        <p:spPr>
          <a:xfrm>
            <a:off x="717176" y="6139793"/>
            <a:ext cx="2864400" cy="365200"/>
          </a:xfrm>
          <a:prstGeom prst="rect">
            <a:avLst/>
          </a:prstGeom>
          <a:noFill/>
          <a:ln>
            <a:noFill/>
          </a:ln>
        </p:spPr>
        <p:txBody>
          <a:bodyPr spcFirstLastPara="1" wrap="square" lIns="91433" tIns="45700" rIns="91433"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Oregon Department of Education</a:t>
            </a:r>
          </a:p>
        </p:txBody>
      </p:sp>
    </p:spTree>
    <p:extLst>
      <p:ext uri="{BB962C8B-B14F-4D97-AF65-F5344CB8AC3E}">
        <p14:creationId xmlns:p14="http://schemas.microsoft.com/office/powerpoint/2010/main" val="4268185883"/>
      </p:ext>
    </p:extLst>
  </p:cSld>
  <p:clrMapOvr>
    <a:masterClrMapping/>
  </p:clrMapOvr>
</p:sld>
</file>

<file path=ppt/theme/theme1.xml><?xml version="1.0" encoding="utf-8"?>
<a:theme xmlns:a="http://schemas.openxmlformats.org/drawingml/2006/main" name="OHA Master Slid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HA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PowerPoint v3.0 Template.pptx" id="{EF00C1B5-780A-46BE-9E06-C9C81AD427AC}" vid="{74CF6A26-F94D-4E96-87F8-87CBCFE65F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019E9C66A34442A51CD6A95729AF79" ma:contentTypeVersion="11" ma:contentTypeDescription="Create a new document." ma:contentTypeScope="" ma:versionID="de159abb1ab8df7075de458476f4aa07">
  <xsd:schema xmlns:xsd="http://www.w3.org/2001/XMLSchema" xmlns:xs="http://www.w3.org/2001/XMLSchema" xmlns:p="http://schemas.microsoft.com/office/2006/metadata/properties" xmlns:ns1="http://schemas.microsoft.com/sharepoint/v3" xmlns:ns2="52425e78-c358-4350-b235-240f37c5643a" xmlns:ns3="59da1016-2a1b-4f8a-9768-d7a4932f6f16" targetNamespace="http://schemas.microsoft.com/office/2006/metadata/properties" ma:root="true" ma:fieldsID="ce17a3adbed14b039119f8b7315996a8" ns1:_="" ns2:_="" ns3:_="">
    <xsd:import namespace="http://schemas.microsoft.com/sharepoint/v3"/>
    <xsd:import namespace="52425e78-c358-4350-b235-240f37c5643a"/>
    <xsd:import namespace="59da1016-2a1b-4f8a-9768-d7a4932f6f16"/>
    <xsd:element name="properties">
      <xsd:complexType>
        <xsd:sequence>
          <xsd:element name="documentManagement">
            <xsd:complexType>
              <xsd:all>
                <xsd:element ref="ns2:Meta_x0020_Description" minOccurs="0"/>
                <xsd:element ref="ns2:Category" minOccurs="0"/>
                <xsd:element ref="ns3:DocumentExpirationDate" minOccurs="0"/>
                <xsd:element ref="ns3:IACategory" minOccurs="0"/>
                <xsd:element ref="ns3:IASubtopic" minOccurs="0"/>
                <xsd:element ref="ns2:Meta_x0020_Keywords" minOccurs="0"/>
                <xsd:element ref="ns1:URL" minOccurs="0"/>
                <xsd:element ref="ns1:PublishingStartDate" minOccurs="0"/>
                <xsd:element ref="ns1:PublishingExpirationDate" minOccurs="0"/>
                <xsd:element ref="ns3:IATopic"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8" nillable="true" ma:displayName="URL" ma:hidden="true"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PublishingStartDate" ma:index="15"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6"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425e78-c358-4350-b235-240f37c5643a" elementFormDefault="qualified">
    <xsd:import namespace="http://schemas.microsoft.com/office/2006/documentManagement/types"/>
    <xsd:import namespace="http://schemas.microsoft.com/office/infopath/2007/PartnerControls"/>
    <xsd:element name="Meta_x0020_Description" ma:index="2" nillable="true" ma:displayName="Meta Description" ma:internalName="Meta_x0020_Description" ma:readOnly="false">
      <xsd:simpleType>
        <xsd:restriction base="dms:Text"/>
      </xsd:simpleType>
    </xsd:element>
    <xsd:element name="Category" ma:index="3" nillable="true" ma:displayName="Category" ma:format="Dropdown" ma:internalName="Category">
      <xsd:simpleType>
        <xsd:restriction base="dms:Choice">
          <xsd:enumeration value="Board and Committee"/>
          <xsd:enumeration value="DATA"/>
          <xsd:enumeration value="EMS Resource Toolkit"/>
          <xsd:enumeration value="Services"/>
          <xsd:enumeration value="STAB"/>
          <xsd:enumeration value="Stop the Bleed"/>
          <xsd:enumeration value="Training Material"/>
          <xsd:enumeration value="Training Certification"/>
          <xsd:enumeration value="Trauma"/>
          <xsd:enumeration value="None"/>
        </xsd:restriction>
      </xsd:simpleType>
    </xsd:element>
    <xsd:element name="Meta_x0020_Keywords" ma:index="7" nillable="true" ma:displayName="Meta Keywords" ma:hidden="true" ma:internalName="Meta_x0020_Keywords"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DocumentExpirationDate" ma:index="4" nillable="true" ma:displayName="Document Expiration Date" ma:format="DateOnly" ma:internalName="DocumentExpirationDate" ma:readOnly="false">
      <xsd:simpleType>
        <xsd:restriction base="dms:DateTime"/>
      </xsd:simpleType>
    </xsd:element>
    <xsd:element name="IACategory" ma:index="5" nillable="true" ma:displayName="IA Category" ma:format="Dropdown" ma:hidden="true"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Subtopic" ma:index="6" nillable="true" ma:displayName="IA Subtopic" ma:format="Dropdown" ma:hidden="true"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IATopic" ma:index="17" nillable="true" ma:displayName="IA Topic" ma:format="Dropdown" ma:hidden="true"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ACategory xmlns="59da1016-2a1b-4f8a-9768-d7a4932f6f16" xsi:nil="true"/>
    <DocumentExpirationDate xmlns="59da1016-2a1b-4f8a-9768-d7a4932f6f16" xsi:nil="true"/>
    <IATopic xmlns="59da1016-2a1b-4f8a-9768-d7a4932f6f16" xsi:nil="true"/>
    <IASubtopic xmlns="59da1016-2a1b-4f8a-9768-d7a4932f6f16" xsi:nil="true"/>
    <URL xmlns="http://schemas.microsoft.com/sharepoint/v3">
      <Url xsi:nil="true"/>
      <Description xsi:nil="true"/>
    </URL>
    <PublishingExpirationDate xmlns="http://schemas.microsoft.com/sharepoint/v3" xsi:nil="true"/>
    <PublishingStartDate xmlns="http://schemas.microsoft.com/sharepoint/v3" xsi:nil="true"/>
    <Meta_x0020_Description xmlns="52425e78-c358-4350-b235-240f37c5643a" xsi:nil="true"/>
    <Meta_x0020_Keywords xmlns="52425e78-c358-4350-b235-240f37c5643a" xsi:nil="true"/>
    <Category xmlns="52425e78-c358-4350-b235-240f37c5643a">Training Material</Categor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C3F32F-B27F-4E68-B31C-BEB46CD4C083}"/>
</file>

<file path=customXml/itemProps2.xml><?xml version="1.0" encoding="utf-8"?>
<ds:datastoreItem xmlns:ds="http://schemas.openxmlformats.org/officeDocument/2006/customXml" ds:itemID="{CD906CD6-F6B3-405E-9CB4-F22FC9F86C31}">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purl.org/dc/dcmitype/"/>
    <ds:schemaRef ds:uri="e649cc0b-cbdc-4486-98f1-dba1397f6c30"/>
    <ds:schemaRef ds:uri="http://www.w3.org/XML/1998/namespace"/>
    <ds:schemaRef ds:uri="http://purl.org/dc/elements/1.1/"/>
    <ds:schemaRef ds:uri="59da1016-2a1b-4f8a-9768-d7a4932f6f16"/>
    <ds:schemaRef ds:uri="ab201e55-f592-42cf-a2f1-d5c001b6b434"/>
    <ds:schemaRef ds:uri="http://schemas.microsoft.com/sharepoint/v3"/>
  </ds:schemaRefs>
</ds:datastoreItem>
</file>

<file path=customXml/itemProps3.xml><?xml version="1.0" encoding="utf-8"?>
<ds:datastoreItem xmlns:ds="http://schemas.openxmlformats.org/officeDocument/2006/customXml" ds:itemID="{55051199-DD8D-4D4E-A021-61063AC1C76C}">
  <ds:schemaRefs>
    <ds:schemaRef ds:uri="http://schemas.microsoft.com/sharepoint/v3/contenttype/forms"/>
  </ds:schemaRefs>
</ds:datastoreItem>
</file>

<file path=docMetadata/LabelInfo.xml><?xml version="1.0" encoding="utf-8"?>
<clbl:labelList xmlns:clbl="http://schemas.microsoft.com/office/2020/mipLabelMetadata">
  <clbl:label id="{ebdd6eeb-0dd0-4927-947e-a759f08fcf55}" enabled="1" method="Privileged" siteId="{658e63e8-8d39-499c-8f48-13adc9452f4c}" removed="0"/>
</clbl:labelList>
</file>

<file path=docProps/app.xml><?xml version="1.0" encoding="utf-8"?>
<Properties xmlns="http://schemas.openxmlformats.org/officeDocument/2006/extended-properties" xmlns:vt="http://schemas.openxmlformats.org/officeDocument/2006/docPropsVTypes">
  <Template>OHA PowerPoint v3.0 Template</Template>
  <TotalTime>7760</TotalTime>
  <Words>12187</Words>
  <Application>Microsoft Office PowerPoint</Application>
  <PresentationFormat>Widescreen</PresentationFormat>
  <Paragraphs>1472</Paragraphs>
  <Slides>120</Slides>
  <Notes>102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120</vt:i4>
      </vt:variant>
    </vt:vector>
  </HeadingPairs>
  <TitlesOfParts>
    <vt:vector size="130" baseType="lpstr">
      <vt:lpstr>Arial</vt:lpstr>
      <vt:lpstr>Calibri</vt:lpstr>
      <vt:lpstr>Courier New</vt:lpstr>
      <vt:lpstr>Lato</vt:lpstr>
      <vt:lpstr>Symbol</vt:lpstr>
      <vt:lpstr>SymbolMT</vt:lpstr>
      <vt:lpstr>Tahoma</vt:lpstr>
      <vt:lpstr>Times</vt:lpstr>
      <vt:lpstr>Wingdings</vt:lpstr>
      <vt:lpstr>OHA Master Slide</vt:lpstr>
      <vt:lpstr>Treatment of Severe Allergic Reaction</vt:lpstr>
      <vt:lpstr>Outline</vt:lpstr>
      <vt:lpstr>PowerPoint Presentation</vt:lpstr>
      <vt:lpstr>Why is This Training Important?</vt:lpstr>
      <vt:lpstr>State Laws: Administering Epinephrine </vt:lpstr>
      <vt:lpstr>State Laws: Completing Training </vt:lpstr>
      <vt:lpstr>State Laws: Obtaining Epinephrine </vt:lpstr>
      <vt:lpstr>State Laws</vt:lpstr>
      <vt:lpstr>State Laws: True or False?</vt:lpstr>
      <vt:lpstr>State Laws: True or False?</vt:lpstr>
      <vt:lpstr>State Laws: True or False?</vt:lpstr>
      <vt:lpstr>State Laws: True or False?</vt:lpstr>
      <vt:lpstr>State Laws: True or False?</vt:lpstr>
      <vt:lpstr>State Laws</vt:lpstr>
      <vt:lpstr>2. Allergic Reactions and Allergens  </vt:lpstr>
      <vt:lpstr>Severe Allergic Response</vt:lpstr>
      <vt:lpstr>Allergen</vt:lpstr>
      <vt:lpstr>Severe Allergic Response</vt:lpstr>
      <vt:lpstr>Lesser Allergic Responses</vt:lpstr>
      <vt:lpstr>Signs of Severe Allergic Response</vt:lpstr>
      <vt:lpstr>Signs of Severe Allergic Response</vt:lpstr>
      <vt:lpstr>Severe Allergic Response Red Flags</vt:lpstr>
      <vt:lpstr>Recognize and Respond Quickly</vt:lpstr>
      <vt:lpstr>Causes of Anaphylaxis</vt:lpstr>
      <vt:lpstr>Allergens: Insect Venom</vt:lpstr>
      <vt:lpstr>Allergic Reaction Severity: Insect Stings</vt:lpstr>
      <vt:lpstr>Allergens: Food and Drink</vt:lpstr>
      <vt:lpstr>Allergic Reaction Severity: Food and Drink</vt:lpstr>
      <vt:lpstr>Allergens: Medications, Latex</vt:lpstr>
      <vt:lpstr>Allergic Reaction Severity: Latex</vt:lpstr>
      <vt:lpstr>Other Causes and Situations</vt:lpstr>
      <vt:lpstr>Allergic Reactions and Allergens Review</vt:lpstr>
      <vt:lpstr>Scenario #1: Bee Sting</vt:lpstr>
      <vt:lpstr>Scenario #1 Debrief</vt:lpstr>
      <vt:lpstr>Treatment for Normal Reactions to Insect Stings</vt:lpstr>
      <vt:lpstr>Scenario #2: Hives</vt:lpstr>
      <vt:lpstr>Scenario #2 Debrief </vt:lpstr>
      <vt:lpstr>Scenario #2 Debrief </vt:lpstr>
      <vt:lpstr>Scenario #3: Wasp Nest</vt:lpstr>
      <vt:lpstr>Scenario #3 Debrief </vt:lpstr>
      <vt:lpstr>Scenario #4: Adult Coworker</vt:lpstr>
      <vt:lpstr>Scenario #4 Debrief </vt:lpstr>
      <vt:lpstr>3. Management of Severe Allergic Response  </vt:lpstr>
      <vt:lpstr>Treatment Protocol      1 of 4</vt:lpstr>
      <vt:lpstr>Treatment Protocol      2 of 4</vt:lpstr>
      <vt:lpstr>Treatment Protocol      3 of 4</vt:lpstr>
      <vt:lpstr>Treatment Protocol      4 of 4 </vt:lpstr>
      <vt:lpstr>Understanding Epinephrine</vt:lpstr>
      <vt:lpstr>The Work of Epinephrine</vt:lpstr>
      <vt:lpstr>The Work of Epinephrine</vt:lpstr>
      <vt:lpstr>Epinephrine Auto-Injectors</vt:lpstr>
      <vt:lpstr>Instructions for Specific Devices</vt:lpstr>
      <vt:lpstr>Epinephrine Auto-Injector Examples</vt:lpstr>
      <vt:lpstr>Auto-Injector General Procedures   1 of 3</vt:lpstr>
      <vt:lpstr>Auto-Injector General Procedures   2 of 3</vt:lpstr>
      <vt:lpstr>Auto-Injector General Procedures   3 of 3</vt:lpstr>
      <vt:lpstr>Key Points of Administration</vt:lpstr>
      <vt:lpstr>Key Points of Administration</vt:lpstr>
      <vt:lpstr>Key Points of Administration</vt:lpstr>
      <vt:lpstr>Key Points of Administration</vt:lpstr>
      <vt:lpstr>Side Effects of Epinephrine</vt:lpstr>
      <vt:lpstr>Epinephrine Storage and Handling</vt:lpstr>
      <vt:lpstr>Epinephrine Restocking and Disposal</vt:lpstr>
      <vt:lpstr>4. Preparing for and Preventing Severe Allergic Response Corresponds to Training Manual Section VI</vt:lpstr>
      <vt:lpstr>Prevention</vt:lpstr>
      <vt:lpstr>Preparation: Review Local Plans</vt:lpstr>
      <vt:lpstr>Preparation: Identify Individuals</vt:lpstr>
      <vt:lpstr>Scenario #5: Prevention and Preparation</vt:lpstr>
      <vt:lpstr>Scenario #5 Prevention and… Debrief </vt:lpstr>
      <vt:lpstr>Scenario #5 …Preparation Debrief </vt:lpstr>
      <vt:lpstr>Summary: Preparation Saves Lives</vt:lpstr>
      <vt:lpstr>Summary: Respond Quickly</vt:lpstr>
      <vt:lpstr>Demonstrations</vt:lpstr>
      <vt:lpstr>Knowledge Verification</vt:lpstr>
      <vt:lpstr>Optional Content</vt:lpstr>
      <vt:lpstr>1. Question</vt:lpstr>
      <vt:lpstr>1. Answer</vt:lpstr>
      <vt:lpstr>2. Question </vt:lpstr>
      <vt:lpstr>2. Answer</vt:lpstr>
      <vt:lpstr>Scenario</vt:lpstr>
      <vt:lpstr>3. Question </vt:lpstr>
      <vt:lpstr>3. Answer</vt:lpstr>
      <vt:lpstr>4. Question</vt:lpstr>
      <vt:lpstr>4. Answer</vt:lpstr>
      <vt:lpstr>5. Question</vt:lpstr>
      <vt:lpstr>5. Answer</vt:lpstr>
      <vt:lpstr>6. Question</vt:lpstr>
      <vt:lpstr>6. Answer</vt:lpstr>
      <vt:lpstr>Medication Administration Addendum for Schools</vt:lpstr>
      <vt:lpstr>Supplemental Content: General Medications</vt:lpstr>
      <vt:lpstr>Training Intent</vt:lpstr>
      <vt:lpstr>Training Content</vt:lpstr>
      <vt:lpstr>Safe Storage: Accessibility, Availability </vt:lpstr>
      <vt:lpstr>Student Self-Carry</vt:lpstr>
      <vt:lpstr>Medication Administration “Rights”</vt:lpstr>
      <vt:lpstr>Handling and Disposal</vt:lpstr>
      <vt:lpstr>During an Emergency</vt:lpstr>
      <vt:lpstr>After an Emergency</vt:lpstr>
      <vt:lpstr>Record Keeping</vt:lpstr>
      <vt:lpstr>Record Confidentiality</vt:lpstr>
      <vt:lpstr>Reporting a Problem or Error</vt:lpstr>
      <vt:lpstr>Know Your School Setting</vt:lpstr>
      <vt:lpstr>Supplemental Content: Specific Medication</vt:lpstr>
      <vt:lpstr>Optional addition: Epinephrine slides</vt:lpstr>
      <vt:lpstr>Administering versus Obtaining Epinephrine</vt:lpstr>
      <vt:lpstr>Epinephrine Devices</vt:lpstr>
      <vt:lpstr>Epinephrine Nasal Spray</vt:lpstr>
      <vt:lpstr>Epinephrine Nasal Spray     1 of 2</vt:lpstr>
      <vt:lpstr>Epinephrine Nasal Spray      2 of 2</vt:lpstr>
      <vt:lpstr>Optional addition: Glucagon slides</vt:lpstr>
      <vt:lpstr>Glucagon Delivery Devices</vt:lpstr>
      <vt:lpstr>Glucagon Nasal Spray</vt:lpstr>
      <vt:lpstr>Glucagon Autoinjector     1 of 2</vt:lpstr>
      <vt:lpstr>Glucagon Autoinjector     2 of 2</vt:lpstr>
      <vt:lpstr>Glucagon Emergency Kit        1 of 4</vt:lpstr>
      <vt:lpstr>Glucagon Emergency Kit        2 of 4</vt:lpstr>
      <vt:lpstr>Glucagon Emergency Kit        3 of 4</vt:lpstr>
      <vt:lpstr>Glucagon Emergency Kit        4 of 4</vt:lpstr>
      <vt:lpstr>Medication Administration Knowledge Verification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OHA PowerPoint Template</dc:title>
  <dc:subject>Oregon Health Authority PowerPoint Template</dc:subject>
  <dc:creator>Oregon Health Authority</dc:creator>
  <cp:keywords>200-624400_4 OHA PowerPoint Template</cp:keywords>
  <dc:description>Oregon Health Authority PowerPoint Template</dc:description>
  <cp:lastModifiedBy>Brower Corinna E</cp:lastModifiedBy>
  <cp:revision>19</cp:revision>
  <dcterms:created xsi:type="dcterms:W3CDTF">2024-07-31T16:16:49Z</dcterms:created>
  <dcterms:modified xsi:type="dcterms:W3CDTF">2025-09-04T21:29:43Z</dcterms:modified>
  <cp:category>200-624400_4 OHA 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0x01010033019E9C66A34442A51CD6A95729AF79</vt:lpwstr>
  </property>
  <property fmtid="{D5CDD505-2E9C-101B-9397-08002B2CF9AE}" pid="3" name="MSIP_Label_ebdd6eeb-0dd0-4927-947e-a759f08fcf55_Enabled">
    <vt:lpwstr>true</vt:lpwstr>
  </property>
  <property fmtid="{D5CDD505-2E9C-101B-9397-08002B2CF9AE}" pid="4" name="MSIP_Label_ebdd6eeb-0dd0-4927-947e-a759f08fcf55_SetDate">
    <vt:lpwstr>2024-07-08T22:37:06Z</vt:lpwstr>
  </property>
  <property fmtid="{D5CDD505-2E9C-101B-9397-08002B2CF9AE}" pid="5" name="MSIP_Label_ebdd6eeb-0dd0-4927-947e-a759f08fcf55_Method">
    <vt:lpwstr>Privileged</vt:lpwstr>
  </property>
  <property fmtid="{D5CDD505-2E9C-101B-9397-08002B2CF9AE}" pid="6" name="MSIP_Label_ebdd6eeb-0dd0-4927-947e-a759f08fcf55_Name">
    <vt:lpwstr>Level 1 - Published (Items)</vt:lpwstr>
  </property>
  <property fmtid="{D5CDD505-2E9C-101B-9397-08002B2CF9AE}" pid="7" name="MSIP_Label_ebdd6eeb-0dd0-4927-947e-a759f08fcf55_SiteId">
    <vt:lpwstr>658e63e8-8d39-499c-8f48-13adc9452f4c</vt:lpwstr>
  </property>
  <property fmtid="{D5CDD505-2E9C-101B-9397-08002B2CF9AE}" pid="8" name="MSIP_Label_ebdd6eeb-0dd0-4927-947e-a759f08fcf55_ActionId">
    <vt:lpwstr>5f181a95-b3c0-40ee-ab11-7c296edf3c78</vt:lpwstr>
  </property>
  <property fmtid="{D5CDD505-2E9C-101B-9397-08002B2CF9AE}" pid="9" name="MSIP_Label_ebdd6eeb-0dd0-4927-947e-a759f08fcf55_ContentBits">
    <vt:lpwstr>0</vt:lpwstr>
  </property>
</Properties>
</file>