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4"/>
  </p:handoutMasterIdLst>
  <p:sldIdLst>
    <p:sldId id="256" r:id="rId2"/>
    <p:sldId id="305" r:id="rId3"/>
    <p:sldId id="297" r:id="rId4"/>
    <p:sldId id="299" r:id="rId5"/>
    <p:sldId id="301" r:id="rId6"/>
    <p:sldId id="300" r:id="rId7"/>
    <p:sldId id="302" r:id="rId8"/>
    <p:sldId id="282" r:id="rId9"/>
    <p:sldId id="303" r:id="rId10"/>
    <p:sldId id="283" r:id="rId11"/>
    <p:sldId id="307" r:id="rId12"/>
    <p:sldId id="30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CD1E25-C324-478C-BD3B-2D731DE61D81}" type="datetimeFigureOut">
              <a:rPr lang="en-US" smtClean="0"/>
              <a:pPr/>
              <a:t>7/14/2017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17E1F7-1B4D-4D9F-AF9A-8C43D1F54F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4875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50E421B-D240-4A72-A3B1-33774D9593DE}" type="datetimeFigureOut">
              <a:rPr lang="en-US" smtClean="0"/>
              <a:pPr/>
              <a:t>7/14/2017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F0249E2-F8A1-454D-BB2B-8B70C725F8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0E421B-D240-4A72-A3B1-33774D9593DE}" type="datetimeFigureOut">
              <a:rPr lang="en-US" smtClean="0"/>
              <a:pPr/>
              <a:t>7/14/2017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0249E2-F8A1-454D-BB2B-8B70C725F8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0E421B-D240-4A72-A3B1-33774D9593DE}" type="datetimeFigureOut">
              <a:rPr lang="en-US" smtClean="0"/>
              <a:pPr/>
              <a:t>7/14/2017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0249E2-F8A1-454D-BB2B-8B70C725F8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0E421B-D240-4A72-A3B1-33774D9593DE}" type="datetimeFigureOut">
              <a:rPr lang="en-US" smtClean="0"/>
              <a:pPr/>
              <a:t>7/14/2017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0249E2-F8A1-454D-BB2B-8B70C725F88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0E421B-D240-4A72-A3B1-33774D9593DE}" type="datetimeFigureOut">
              <a:rPr lang="en-US" smtClean="0"/>
              <a:pPr/>
              <a:t>7/14/2017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0249E2-F8A1-454D-BB2B-8B70C725F88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0E421B-D240-4A72-A3B1-33774D9593DE}" type="datetimeFigureOut">
              <a:rPr lang="en-US" smtClean="0"/>
              <a:pPr/>
              <a:t>7/14/2017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0249E2-F8A1-454D-BB2B-8B70C725F88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0E421B-D240-4A72-A3B1-33774D9593DE}" type="datetimeFigureOut">
              <a:rPr lang="en-US" smtClean="0"/>
              <a:pPr/>
              <a:t>7/14/2017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0249E2-F8A1-454D-BB2B-8B70C725F8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0E421B-D240-4A72-A3B1-33774D9593DE}" type="datetimeFigureOut">
              <a:rPr lang="en-US" smtClean="0"/>
              <a:pPr/>
              <a:t>7/14/2017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0249E2-F8A1-454D-BB2B-8B70C725F88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50E421B-D240-4A72-A3B1-33774D9593DE}" type="datetimeFigureOut">
              <a:rPr lang="en-US" smtClean="0"/>
              <a:pPr/>
              <a:t>7/14/2017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0249E2-F8A1-454D-BB2B-8B70C725F8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50E421B-D240-4A72-A3B1-33774D9593DE}" type="datetimeFigureOut">
              <a:rPr lang="en-US" smtClean="0"/>
              <a:pPr/>
              <a:t>7/14/2017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0249E2-F8A1-454D-BB2B-8B70C725F8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50E421B-D240-4A72-A3B1-33774D9593DE}" type="datetimeFigureOut">
              <a:rPr lang="en-US" smtClean="0"/>
              <a:pPr/>
              <a:t>7/14/2017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F0249E2-F8A1-454D-BB2B-8B70C725F88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50E421B-D240-4A72-A3B1-33774D9593DE}" type="datetimeFigureOut">
              <a:rPr lang="en-US" smtClean="0"/>
              <a:pPr/>
              <a:t>7/14/2017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F0249E2-F8A1-454D-BB2B-8B70C725F88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752600"/>
            <a:ext cx="6553200" cy="182976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Food, Pool &amp; Lodging Health and Safety Programs 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Public Health Orientation</a:t>
            </a:r>
          </a:p>
          <a:p>
            <a:r>
              <a:rPr lang="en-US" dirty="0" smtClean="0"/>
              <a:t>July 19, 2017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dirty="0"/>
              <a:t>Statewide </a:t>
            </a:r>
            <a:r>
              <a:rPr lang="en-US" dirty="0" smtClean="0"/>
              <a:t>Uniformity:</a:t>
            </a:r>
            <a:endParaRPr lang="en-US" dirty="0"/>
          </a:p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Consultation and Technical Assistance – 100 total inspectors and 400 </a:t>
            </a:r>
            <a:r>
              <a:rPr lang="en-US" dirty="0" smtClean="0"/>
              <a:t>rules;</a:t>
            </a:r>
            <a:endParaRPr lang="en-US" dirty="0" smtClean="0"/>
          </a:p>
          <a:p>
            <a:pPr marL="109728" lvl="0" indent="0">
              <a:buNone/>
            </a:pPr>
            <a:endParaRPr lang="en-US" dirty="0" smtClean="0"/>
          </a:p>
          <a:p>
            <a:pPr lvl="0"/>
            <a:r>
              <a:rPr lang="en-US" dirty="0" smtClean="0"/>
              <a:t>Triennial Reviews</a:t>
            </a:r>
            <a:r>
              <a:rPr lang="en-US" dirty="0"/>
              <a:t>;</a:t>
            </a:r>
          </a:p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Dispute </a:t>
            </a:r>
            <a:r>
              <a:rPr lang="en-US" dirty="0"/>
              <a:t>resolution protocol.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Program Priorities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sz="2400" dirty="0" smtClean="0"/>
              <a:t>Update of statewide computer licensing and inspection database update:</a:t>
            </a:r>
          </a:p>
          <a:p>
            <a:pPr marL="109728" indent="0">
              <a:buNone/>
            </a:pPr>
            <a:endParaRPr lang="en-US" sz="2400" dirty="0" smtClean="0"/>
          </a:p>
          <a:p>
            <a:r>
              <a:rPr lang="en-US" sz="2400" dirty="0" smtClean="0"/>
              <a:t>Moving to </a:t>
            </a:r>
            <a:r>
              <a:rPr lang="en-US" sz="2400" dirty="0" err="1" smtClean="0"/>
              <a:t>HealthSpace</a:t>
            </a:r>
            <a:r>
              <a:rPr lang="en-US" sz="2400" dirty="0" smtClean="0"/>
              <a:t> system;</a:t>
            </a:r>
          </a:p>
          <a:p>
            <a:endParaRPr lang="en-US" sz="2400" dirty="0"/>
          </a:p>
          <a:p>
            <a:r>
              <a:rPr lang="en-US" sz="2400" dirty="0" smtClean="0"/>
              <a:t>All </a:t>
            </a:r>
            <a:r>
              <a:rPr lang="en-US" sz="2400" dirty="0"/>
              <a:t>interested counties (34) up and </a:t>
            </a:r>
            <a:r>
              <a:rPr lang="en-US" sz="2400" dirty="0" smtClean="0"/>
              <a:t>running;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On schedule and on </a:t>
            </a:r>
            <a:r>
              <a:rPr lang="en-US" sz="2400" dirty="0" smtClean="0"/>
              <a:t>budget;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Monthly User Group Meetings with point people in each county to discuss </a:t>
            </a:r>
            <a:r>
              <a:rPr lang="en-US" sz="2400" dirty="0" smtClean="0"/>
              <a:t>questions/concerns.</a:t>
            </a:r>
            <a:endParaRPr lang="en-US" sz="2400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Issues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35440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Next </a:t>
            </a:r>
            <a:r>
              <a:rPr lang="en-US" dirty="0"/>
              <a:t>Steps: </a:t>
            </a:r>
            <a:r>
              <a:rPr lang="en-US" sz="2400" dirty="0"/>
              <a:t>After the initial product is online and stable statewide, we will move to:</a:t>
            </a:r>
          </a:p>
          <a:p>
            <a:pPr marL="0" indent="0">
              <a:buNone/>
            </a:pPr>
            <a:r>
              <a:rPr lang="en-US" sz="2400" dirty="0"/>
              <a:t> 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January </a:t>
            </a:r>
            <a:r>
              <a:rPr lang="en-US" sz="2400" dirty="0"/>
              <a:t>2018 - Online inspection report posting in </a:t>
            </a:r>
            <a:r>
              <a:rPr lang="en-US" sz="2400" dirty="0" smtClean="0"/>
              <a:t>	uniform format;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	Spring </a:t>
            </a:r>
            <a:r>
              <a:rPr lang="en-US" sz="2400" dirty="0"/>
              <a:t>2018 - Public web portal for </a:t>
            </a:r>
            <a:r>
              <a:rPr lang="en-US" sz="2400" dirty="0" smtClean="0"/>
              <a:t>complaints;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	Summer </a:t>
            </a:r>
            <a:r>
              <a:rPr lang="en-US" sz="2400" dirty="0"/>
              <a:t>2018 - Online bill payment for interested </a:t>
            </a:r>
            <a:r>
              <a:rPr lang="en-US" sz="2400" dirty="0" smtClean="0"/>
              <a:t>	counties.</a:t>
            </a:r>
            <a:endParaRPr lang="en-US" sz="2400" dirty="0"/>
          </a:p>
          <a:p>
            <a:pPr marL="109728" indent="0">
              <a:buNone/>
            </a:pPr>
            <a:endParaRPr lang="en-US" dirty="0"/>
          </a:p>
          <a:p>
            <a:r>
              <a:rPr lang="en-US" dirty="0" smtClean="0"/>
              <a:t>Revision of the Mobile Unit (food cart) Rules.</a:t>
            </a:r>
          </a:p>
          <a:p>
            <a:endParaRPr lang="en-US" dirty="0"/>
          </a:p>
          <a:p>
            <a:r>
              <a:rPr lang="en-US" dirty="0" smtClean="0"/>
              <a:t>Eclipse Planning.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Issues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21887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Oversee the statewide restaurant, swimming pool and motel licensing and inspection programs.</a:t>
            </a:r>
          </a:p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Five </a:t>
            </a:r>
            <a:r>
              <a:rPr lang="en-US" dirty="0" smtClean="0"/>
              <a:t>staff  - 4 FTE in Food Safety and 1 FTE in Public Pools and Tourist Facilities.</a:t>
            </a:r>
          </a:p>
          <a:p>
            <a:endParaRPr lang="en-US" dirty="0"/>
          </a:p>
          <a:p>
            <a:r>
              <a:rPr lang="en-US" dirty="0" smtClean="0"/>
              <a:t>81</a:t>
            </a:r>
            <a:r>
              <a:rPr lang="en-US" dirty="0" smtClean="0"/>
              <a:t> </a:t>
            </a:r>
            <a:r>
              <a:rPr lang="en-US" dirty="0" smtClean="0"/>
              <a:t>years of combined experience at OHA.</a:t>
            </a:r>
          </a:p>
          <a:p>
            <a:pPr marL="109728" indent="0">
              <a:buNone/>
            </a:pPr>
            <a:endParaRPr lang="en-US" dirty="0"/>
          </a:p>
          <a:p>
            <a:r>
              <a:rPr lang="en-US" dirty="0" smtClean="0"/>
              <a:t>Prior to OHA, staff worked in Klamath, Linn, Coos, Clatsop, Washington and Clackamas counties.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Staff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3577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State not federal programs. FDA </a:t>
            </a:r>
            <a:r>
              <a:rPr lang="en-US" dirty="0" smtClean="0"/>
              <a:t>and CDC provide </a:t>
            </a:r>
            <a:r>
              <a:rPr lang="en-US" dirty="0" smtClean="0"/>
              <a:t>recommended standards but </a:t>
            </a:r>
            <a:r>
              <a:rPr lang="en-US" dirty="0" smtClean="0"/>
              <a:t>have </a:t>
            </a:r>
            <a:r>
              <a:rPr lang="en-US" dirty="0" smtClean="0"/>
              <a:t>no authority over state </a:t>
            </a:r>
            <a:r>
              <a:rPr lang="en-US" dirty="0" smtClean="0"/>
              <a:t>programs.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Two state food safety agencies – OHA and </a:t>
            </a:r>
            <a:r>
              <a:rPr lang="en-US" dirty="0" smtClean="0"/>
              <a:t>ODA.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ODA responsible for processing and retail grocery operations – dairies, shellfish processors, </a:t>
            </a:r>
            <a:r>
              <a:rPr lang="en-US" dirty="0" smtClean="0"/>
              <a:t>canneries. </a:t>
            </a:r>
            <a:endParaRPr lang="en-US" dirty="0" smtClean="0"/>
          </a:p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OHA responsible for “food for immediate consumption” – restaurants, food carts, </a:t>
            </a:r>
            <a:r>
              <a:rPr lang="en-US" dirty="0" smtClean="0"/>
              <a:t>food served at fairs, carnival and other public events</a:t>
            </a:r>
            <a:r>
              <a:rPr lang="en-US" dirty="0"/>
              <a:t>.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Food, Pool &amp; Lodging (FPLHS)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Counties implement program on our behalf thru IGA</a:t>
            </a:r>
            <a:r>
              <a:rPr lang="en-US" dirty="0" smtClean="0"/>
              <a:t>.</a:t>
            </a:r>
          </a:p>
          <a:p>
            <a:pPr marL="109728" indent="0">
              <a:buNone/>
            </a:pPr>
            <a:endParaRPr lang="en-US" dirty="0" smtClean="0"/>
          </a:p>
          <a:p>
            <a:r>
              <a:rPr lang="en-US" dirty="0"/>
              <a:t>Industry was integrally involved in developing the statute and program, so uniformity and state oversight is emphasized.</a:t>
            </a:r>
          </a:p>
          <a:p>
            <a:endParaRPr lang="en-US" dirty="0"/>
          </a:p>
          <a:p>
            <a:r>
              <a:rPr lang="en-US" dirty="0" smtClean="0"/>
              <a:t>Oregon is different than many other Western states in that counties do not have the ability to deviate from or create their own standards without OHA approval.</a:t>
            </a:r>
          </a:p>
          <a:p>
            <a:endParaRPr lang="en-US" dirty="0" smtClean="0"/>
          </a:p>
          <a:p>
            <a:r>
              <a:rPr lang="en-US" dirty="0" smtClean="0"/>
              <a:t>Program funding is also unique because counties set and collect fees and remit an amount to OHA to fund the state programs.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OHA – LPHA Relationship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555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Provide oversight of state program: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Consultation and Technical Assistance;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Rule Revision and Maintenance;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Variances;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Triennial and Fiscal Reviews;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Training and Education – Annual Conference, Regional Meetings, EHS Orientation;</a:t>
            </a:r>
          </a:p>
          <a:p>
            <a:pPr marL="393192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Statewide </a:t>
            </a:r>
            <a:r>
              <a:rPr lang="en-US" dirty="0"/>
              <a:t>Computer Licensing and Inspection </a:t>
            </a:r>
            <a:r>
              <a:rPr lang="en-US" dirty="0" smtClean="0"/>
              <a:t>Program</a:t>
            </a:r>
            <a:r>
              <a:rPr lang="en-US" dirty="0"/>
              <a:t>;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Food </a:t>
            </a:r>
            <a:r>
              <a:rPr lang="en-US" dirty="0"/>
              <a:t>Handler Training </a:t>
            </a:r>
            <a:r>
              <a:rPr lang="en-US" dirty="0" smtClean="0"/>
              <a:t>Program</a:t>
            </a:r>
            <a:r>
              <a:rPr lang="en-US" dirty="0"/>
              <a:t>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Oregon Health Authority - FIPP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6155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Implement </a:t>
            </a:r>
            <a:r>
              <a:rPr lang="en-US" dirty="0" smtClean="0"/>
              <a:t>program: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Licensing</a:t>
            </a:r>
            <a:r>
              <a:rPr lang="en-US" dirty="0"/>
              <a:t>;</a:t>
            </a:r>
          </a:p>
          <a:p>
            <a:pPr marL="109728" indent="0">
              <a:buNone/>
            </a:pPr>
            <a:endParaRPr lang="en-US" dirty="0"/>
          </a:p>
          <a:p>
            <a:pPr lvl="1"/>
            <a:r>
              <a:rPr lang="en-US" dirty="0"/>
              <a:t>Inspection;</a:t>
            </a:r>
          </a:p>
          <a:p>
            <a:pPr marL="109728" indent="0">
              <a:buNone/>
            </a:pPr>
            <a:endParaRPr lang="en-US" dirty="0"/>
          </a:p>
          <a:p>
            <a:pPr lvl="1"/>
            <a:r>
              <a:rPr lang="en-US" dirty="0"/>
              <a:t>Enforcement</a:t>
            </a:r>
            <a:r>
              <a:rPr lang="en-US" dirty="0" smtClean="0"/>
              <a:t>.</a:t>
            </a:r>
          </a:p>
          <a:p>
            <a:pPr marL="109728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393192" lvl="1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Public Health Authorities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067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dirty="0" smtClean="0"/>
              <a:t>~22,000 </a:t>
            </a:r>
            <a:r>
              <a:rPr lang="en-US" dirty="0"/>
              <a:t>food establishments: restaurants, mobile units, temporary restaurants, vending machines, commissaries, warehouses, bed and breakfast facilities;</a:t>
            </a:r>
          </a:p>
          <a:p>
            <a:pPr lvl="0"/>
            <a:r>
              <a:rPr lang="en-US" dirty="0"/>
              <a:t>~</a:t>
            </a:r>
            <a:r>
              <a:rPr lang="en-US" dirty="0" smtClean="0"/>
              <a:t>160,000 </a:t>
            </a:r>
            <a:r>
              <a:rPr lang="en-US" dirty="0"/>
              <a:t>food handler </a:t>
            </a:r>
            <a:r>
              <a:rPr lang="en-US" dirty="0" smtClean="0"/>
              <a:t>cards </a:t>
            </a:r>
            <a:r>
              <a:rPr lang="en-US" dirty="0"/>
              <a:t>issued;</a:t>
            </a:r>
          </a:p>
          <a:p>
            <a:pPr lvl="0"/>
            <a:r>
              <a:rPr lang="en-US" dirty="0"/>
              <a:t>~</a:t>
            </a:r>
            <a:r>
              <a:rPr lang="en-US" dirty="0" smtClean="0"/>
              <a:t>5700 </a:t>
            </a:r>
            <a:r>
              <a:rPr lang="en-US" dirty="0"/>
              <a:t>pool and tourist facilities statewide; </a:t>
            </a:r>
          </a:p>
          <a:p>
            <a:pPr lvl="0"/>
            <a:r>
              <a:rPr lang="en-US" dirty="0"/>
              <a:t>More than 35000 inspections conducted;</a:t>
            </a:r>
          </a:p>
          <a:p>
            <a:pPr lvl="0"/>
            <a:r>
              <a:rPr lang="en-US" dirty="0"/>
              <a:t>69 </a:t>
            </a:r>
            <a:r>
              <a:rPr lang="en-US" dirty="0" smtClean="0"/>
              <a:t>FTE ~500 </a:t>
            </a:r>
            <a:r>
              <a:rPr lang="en-US" dirty="0" smtClean="0"/>
              <a:t>inspections</a:t>
            </a:r>
            <a:r>
              <a:rPr lang="en-US" dirty="0" smtClean="0"/>
              <a:t> </a:t>
            </a:r>
            <a:r>
              <a:rPr lang="en-US" dirty="0"/>
              <a:t>per FTE;</a:t>
            </a:r>
          </a:p>
          <a:p>
            <a:pPr lvl="0"/>
            <a:r>
              <a:rPr lang="en-US" dirty="0"/>
              <a:t>96% of required food inspections conducted;</a:t>
            </a:r>
          </a:p>
          <a:p>
            <a:pPr lvl="0"/>
            <a:r>
              <a:rPr lang="en-US" dirty="0"/>
              <a:t>98% of required pool and tourist inspections completed.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Stats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0173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400" b="1" dirty="0" smtClean="0"/>
          </a:p>
          <a:p>
            <a:pPr marL="109728" indent="0">
              <a:buNone/>
            </a:pPr>
            <a:endParaRPr lang="en-US" sz="2400" b="1" dirty="0"/>
          </a:p>
          <a:p>
            <a:pPr marL="109728" indent="0">
              <a:buNone/>
            </a:pPr>
            <a:r>
              <a:rPr lang="en-US" sz="4000" dirty="0" smtClean="0"/>
              <a:t>Reduce </a:t>
            </a:r>
            <a:r>
              <a:rPr lang="en-US" sz="4000" dirty="0"/>
              <a:t>the rate of occurrence of foodborne illness risk factors in food service facilities.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</a:t>
            </a:r>
            <a:r>
              <a:rPr lang="en-US" dirty="0" smtClean="0"/>
              <a:t>Goal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lvl="0" indent="0">
              <a:buNone/>
            </a:pPr>
            <a:r>
              <a:rPr lang="en-US" dirty="0" smtClean="0"/>
              <a:t>Focus </a:t>
            </a:r>
            <a:r>
              <a:rPr lang="en-US" dirty="0"/>
              <a:t>on Critical Risk </a:t>
            </a:r>
            <a:r>
              <a:rPr lang="en-US" dirty="0" smtClean="0"/>
              <a:t>Factors:</a:t>
            </a:r>
            <a:endParaRPr lang="en-US" dirty="0"/>
          </a:p>
          <a:p>
            <a:pPr marL="109728" lvl="0" indent="0">
              <a:buNone/>
            </a:pPr>
            <a:endParaRPr lang="en-US" dirty="0"/>
          </a:p>
          <a:p>
            <a:pPr lvl="0"/>
            <a:r>
              <a:rPr lang="en-US" dirty="0" smtClean="0"/>
              <a:t>Interactive </a:t>
            </a:r>
            <a:r>
              <a:rPr lang="en-US" dirty="0"/>
              <a:t>inspection approach;</a:t>
            </a:r>
          </a:p>
          <a:p>
            <a:pPr lvl="0"/>
            <a:endParaRPr lang="en-US" dirty="0" smtClean="0"/>
          </a:p>
          <a:p>
            <a:pPr lvl="0"/>
            <a:endParaRPr lang="en-US" dirty="0"/>
          </a:p>
          <a:p>
            <a:pPr lvl="0"/>
            <a:r>
              <a:rPr lang="en-US" dirty="0" smtClean="0"/>
              <a:t>Field </a:t>
            </a:r>
            <a:r>
              <a:rPr lang="en-US" dirty="0"/>
              <a:t>review assessment;</a:t>
            </a:r>
          </a:p>
          <a:p>
            <a:pPr lvl="0"/>
            <a:endParaRPr lang="en-US" dirty="0" smtClean="0"/>
          </a:p>
          <a:p>
            <a:pPr lvl="0"/>
            <a:endParaRPr lang="en-US" dirty="0"/>
          </a:p>
          <a:p>
            <a:pPr lvl="0"/>
            <a:r>
              <a:rPr lang="en-US" dirty="0" smtClean="0"/>
              <a:t>Standardization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Program Priorities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06962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EAF213097129C4E9A3ABBD892EED684" ma:contentTypeVersion="20" ma:contentTypeDescription="Create a new document." ma:contentTypeScope="" ma:versionID="c512ffe1322091daa64ff8b28d82b9cc">
  <xsd:schema xmlns:xsd="http://www.w3.org/2001/XMLSchema" xmlns:xs="http://www.w3.org/2001/XMLSchema" xmlns:p="http://schemas.microsoft.com/office/2006/metadata/properties" xmlns:ns1="http://schemas.microsoft.com/sharepoint/v3" xmlns:ns2="b9e727c9-37af-4452-8534-630d889f6748" xmlns:ns3="59da1016-2a1b-4f8a-9768-d7a4932f6f16" targetNamespace="http://schemas.microsoft.com/office/2006/metadata/properties" ma:root="true" ma:fieldsID="2c5f3ab3dc4ea5938c945c47e627b6fd" ns1:_="" ns2:_="" ns3:_="">
    <xsd:import namespace="http://schemas.microsoft.com/sharepoint/v3"/>
    <xsd:import namespace="b9e727c9-37af-4452-8534-630d889f6748"/>
    <xsd:import namespace="59da1016-2a1b-4f8a-9768-d7a4932f6f16"/>
    <xsd:element name="properties">
      <xsd:complexType>
        <xsd:sequence>
          <xsd:element name="documentManagement">
            <xsd:complexType>
              <xsd:all>
                <xsd:element ref="ns2:Document_x0020_Update_x0020_Date" minOccurs="0"/>
                <xsd:element ref="ns3:IACategory" minOccurs="0"/>
                <xsd:element ref="ns3:IATopic" minOccurs="0"/>
                <xsd:element ref="ns3:IASubtopic" minOccurs="0"/>
                <xsd:element ref="ns3:DocumentExpirationDate" minOccurs="0"/>
                <xsd:element ref="ns2:Meta_x0020_Description" minOccurs="0"/>
                <xsd:element ref="ns2:Meta_x0020_Keywords" minOccurs="0"/>
                <xsd:element ref="ns1:URL" minOccurs="0"/>
                <xsd:element ref="ns1:PublishingStartDate" minOccurs="0"/>
                <xsd:element ref="ns1:PublishingExpirationDate" minOccurs="0"/>
                <xsd:element ref="ns3:SharedWithUsers" minOccurs="0"/>
                <xsd:element ref="ns2:Document_x0020_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URL" ma:index="9" nillable="true" ma:displayName="URL" ma:format="Hyperlink" ma:internalName="URL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PublishingStartDate" ma:index="12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13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e727c9-37af-4452-8534-630d889f6748" elementFormDefault="qualified">
    <xsd:import namespace="http://schemas.microsoft.com/office/2006/documentManagement/types"/>
    <xsd:import namespace="http://schemas.microsoft.com/office/infopath/2007/PartnerControls"/>
    <xsd:element name="Document_x0020_Update_x0020_Date" ma:index="2" nillable="true" ma:displayName="Document Update Date" ma:description="Enter the date from the footer" ma:format="DateOnly" ma:internalName="Document_x0020_Update_x0020_Date">
      <xsd:simpleType>
        <xsd:restriction base="dms:DateTime"/>
      </xsd:simpleType>
    </xsd:element>
    <xsd:element name="Meta_x0020_Description" ma:index="7" nillable="true" ma:displayName="Meta Description" ma:internalName="Meta_x0020_Description" ma:readOnly="false">
      <xsd:simpleType>
        <xsd:restriction base="dms:Text"/>
      </xsd:simpleType>
    </xsd:element>
    <xsd:element name="Meta_x0020_Keywords" ma:index="8" nillable="true" ma:displayName="Meta Keywords" ma:internalName="Meta_x0020_Keywords" ma:readOnly="false">
      <xsd:simpleType>
        <xsd:restriction base="dms:Text"/>
      </xsd:simpleType>
    </xsd:element>
    <xsd:element name="Document_x0020_Status" ma:index="19" nillable="true" ma:displayName="Document Status" ma:format="Dropdown" ma:internalName="Document_x0020_Status">
      <xsd:simpleType>
        <xsd:restriction base="dms:Choice">
          <xsd:enumeration value="Active"/>
          <xsd:enumeration value="Inactive/Depreca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da1016-2a1b-4f8a-9768-d7a4932f6f16" elementFormDefault="qualified">
    <xsd:import namespace="http://schemas.microsoft.com/office/2006/documentManagement/types"/>
    <xsd:import namespace="http://schemas.microsoft.com/office/infopath/2007/PartnerControls"/>
    <xsd:element name="IACategory" ma:index="3" nillable="true" ma:displayName="IA Category" ma:format="Dropdown" ma:internalName="IACategory" ma:readOnly="false">
      <xsd:simpleType>
        <xsd:restriction base="dms:Choice">
          <xsd:enumeration value="About OHA"/>
          <xsd:enumeration value="Programs and Services"/>
          <xsd:enumeration value="Oregon Health Plan"/>
          <xsd:enumeration value="Health System Reform"/>
          <xsd:enumeration value="Licenses and Certificates"/>
          <xsd:enumeration value="Public Health"/>
        </xsd:restriction>
      </xsd:simpleType>
    </xsd:element>
    <xsd:element name="IATopic" ma:index="4" nillable="true" ma:displayName="IA Topic" ma:format="Dropdown" ma:internalName="IATopic" ma:readOnly="false">
      <xsd:simpleType>
        <xsd:restriction base="dms:Choice">
          <xsd:enumeration value="About OHA - Agency Communications"/>
          <xsd:enumeration value="About OHA - Budget"/>
          <xsd:enumeration value="About OHA - Contacts"/>
          <xsd:enumeration value="About OHA - Grants &amp; Contracts"/>
          <xsd:enumeration value="About OHA - Jobs &amp; Employment"/>
          <xsd:enumeration value="About OHA - Organization"/>
          <xsd:enumeration value="About OHA - Policies"/>
          <xsd:enumeration value="About OHA - Public Meetings"/>
          <xsd:enumeration value="About OHA - Public Records"/>
          <xsd:enumeration value="About OHA - Questions &amp; Comments"/>
          <xsd:enumeration value="About OHA - Reports &amp; Data"/>
          <xsd:enumeration value="About OHA - Rulemaking"/>
          <xsd:enumeration value="Programs and Services - Behavioral Health"/>
          <xsd:enumeration value="Programs and Services - Contacts"/>
          <xsd:enumeration value="Programs and Services - Coordinated Care"/>
          <xsd:enumeration value="Programs and Services - Disease"/>
          <xsd:enumeration value="Programs and Services - Environment"/>
          <xsd:enumeration value="Programs and Services - Health Resources"/>
          <xsd:enumeration value="Programs and Services - OEBB"/>
          <xsd:enumeration value="Programs and Services - Oregon Health Plan"/>
          <xsd:enumeration value="Programs and Services - Oregon State Hospital"/>
          <xsd:enumeration value="Programs and Services - PEBB"/>
          <xsd:enumeration value="Programs and Services - Pharmacy"/>
          <xsd:enumeration value="Programs and Services - Prevention"/>
          <xsd:enumeration value="Programs and Services - Safety"/>
          <xsd:enumeration value="Oregon Health Plan - Agency Communications"/>
          <xsd:enumeration value="Oregon Health Plan - Benefits"/>
          <xsd:enumeration value="Oregon Health Plan - Contacts"/>
          <xsd:enumeration value="Oregon Health Plan - Coordinated Care"/>
          <xsd:enumeration value="Oregon Health Plan - Grants &amp; Contracts"/>
          <xsd:enumeration value="Oregon Health Plan - Health Resources"/>
          <xsd:enumeration value="Oregon Health Plan - Policies"/>
          <xsd:enumeration value="Oregon Health Plan - Providers and Partners"/>
          <xsd:enumeration value="Oregon Health Plan - Public Meetings"/>
          <xsd:enumeration value="Oregon Health Plan - Questions &amp; Comments"/>
          <xsd:enumeration value="Oregon Health Plan - Rule Making"/>
          <xsd:enumeration value="Health System Reform - Agency Communications"/>
          <xsd:enumeration value="Health System Reform - Coordinated Care"/>
          <xsd:enumeration value="Health System Reform - Public Meetings"/>
          <xsd:enumeration value="Health System Reform - Questions &amp; Comments"/>
          <xsd:enumeration value="Health System Reform - Reports &amp; Data"/>
          <xsd:enumeration value="Licenses and Certificates - Certificates"/>
          <xsd:enumeration value="Licenses and Certificates - Contacts"/>
          <xsd:enumeration value="Licenses and Certificates - Licenses"/>
          <xsd:enumeration value="Licenses and Certificates - Vital Records"/>
          <xsd:enumeration value="Public Health - Agency Communications"/>
          <xsd:enumeration value="Public Health - Contacts"/>
          <xsd:enumeration value="Public Health - Disease"/>
          <xsd:enumeration value="Public Health - Environment"/>
          <xsd:enumeration value="Public Health - Health Resources"/>
          <xsd:enumeration value="Public Health - Questions &amp; Comments"/>
          <xsd:enumeration value="Public Health - Prevention"/>
          <xsd:enumeration value="Public Health - Providers and Partners"/>
          <xsd:enumeration value="Public Health - Reports &amp; Data"/>
          <xsd:enumeration value="Public Health - Safety"/>
          <xsd:enumeration value="Public Health - Vital Records"/>
        </xsd:restriction>
      </xsd:simpleType>
    </xsd:element>
    <xsd:element name="IASubtopic" ma:index="5" nillable="true" ma:displayName="IA Subtopic" ma:format="Dropdown" ma:internalName="IASubtopic" ma:readOnly="false">
      <xsd:simpleType>
        <xsd:restriction base="dms:Choice">
          <xsd:enumeration value="Addiction Services - Alcohol"/>
          <xsd:enumeration value="Addiction Services - Drug"/>
          <xsd:enumeration value="Addiction Services - Gambling"/>
          <xsd:enumeration value="Addiction Services - Tobacco"/>
          <xsd:enumeration value="Applications"/>
          <xsd:enumeration value="Benefits - Health Plans"/>
          <xsd:enumeration value="Benefits - OEBB"/>
          <xsd:enumeration value="Benefits - OHP"/>
          <xsd:enumeration value="Benefits - PEBB"/>
          <xsd:enumeration value="Benefits - Retirement"/>
          <xsd:enumeration value="Budget - Agency Summary"/>
          <xsd:enumeration value="Budget - Agency Request (ARB)"/>
          <xsd:enumeration value="Budget - Governors Budget"/>
          <xsd:enumeration value="Budget - Infrastructure"/>
          <xsd:enumeration value="Budget - Legislatively Adopted (LAB)"/>
          <xsd:enumeration value="Budget - Legislative action"/>
          <xsd:enumeration value="Budget - Overview"/>
          <xsd:enumeration value="Budget - Policy Option Package (POP)"/>
          <xsd:enumeration value="Budget - Priorities"/>
          <xsd:enumeration value="Budget - Program"/>
          <xsd:enumeration value="Budget - Reduction"/>
          <xsd:enumeration value="Budget - Strategic funding proposal"/>
          <xsd:enumeration value="Budget - Special report"/>
          <xsd:enumeration value="Budget - Stakeholder meeting"/>
          <xsd:enumeration value="CCO - Contact"/>
          <xsd:enumeration value="CCO - Audited Financial Statement"/>
          <xsd:enumeration value="CCO - Interim Financial Statement"/>
          <xsd:enumeration value="CCO - Internal Financial Statement"/>
          <xsd:enumeration value="Clean Air"/>
          <xsd:enumeration value="Clean Water"/>
          <xsd:enumeration value="Clinics"/>
          <xsd:enumeration value="Commissions"/>
          <xsd:enumeration value="Committee Members"/>
          <xsd:enumeration value="Committees"/>
          <xsd:enumeration value="Crisis Services"/>
          <xsd:enumeration value="Drug Addiction Services"/>
          <xsd:enumeration value="Electronic Health Care Records (EHR)"/>
          <xsd:enumeration value="Emergency Preparedness"/>
          <xsd:enumeration value="Environmental Pollution"/>
          <xsd:enumeration value="Featured Content"/>
          <xsd:enumeration value="Fees"/>
          <xsd:enumeration value="Health Services - Primary Care Home"/>
          <xsd:enumeration value="Health Services - Prioritized list"/>
          <xsd:enumeration value="ICD-10"/>
          <xsd:enumeration value="Immunizations"/>
          <xsd:enumeration value="Legislation - Bills"/>
          <xsd:enumeration value="Legislation - Contact"/>
          <xsd:enumeration value="Legislation - Highlights"/>
          <xsd:enumeration value="Legislation - Session Summary"/>
          <xsd:enumeration value="Materials - Commission"/>
          <xsd:enumeration value="Materials - Committee"/>
          <xsd:enumeration value="Materials - Coverage Guidance"/>
          <xsd:enumeration value="Materials - Evidence-based Guidelines"/>
          <xsd:enumeration value="Materials - Health care plan details"/>
          <xsd:enumeration value="Materials - Health care plan overview"/>
          <xsd:enumeration value="Materials - Meeting Document"/>
          <xsd:enumeration value="Materials - Meeting Recording"/>
          <xsd:enumeration value="Materials - Meeting Schedule"/>
          <xsd:enumeration value="Materials - Open Enrollment"/>
          <xsd:enumeration value="Materials - Training"/>
          <xsd:enumeration value="Materials - Webinar"/>
          <xsd:enumeration value="Materials - Workgroup"/>
          <xsd:enumeration value="Medical Marijuana (OMMP)"/>
          <xsd:enumeration value="Medical Services"/>
          <xsd:enumeration value="Meeting Document"/>
          <xsd:enumeration value="Meeting Schedule"/>
          <xsd:enumeration value="Mental Health Services"/>
          <xsd:enumeration value="Metrics - Behavioral Health"/>
          <xsd:enumeration value="Metrics - CCO"/>
          <xsd:enumeration value="Metrics - Demographics"/>
          <xsd:enumeration value="Metrics - Hospital Performance"/>
          <xsd:enumeration value="Metrics - Incentive"/>
          <xsd:enumeration value="Metrics - Measures and Outcomes Tracking (MOTS)"/>
          <xsd:enumeration value="Metrics - ONE Eligibility system"/>
          <xsd:enumeration value="Metrics - Prevention"/>
          <xsd:enumeration value="Metrics - Rural health"/>
          <xsd:enumeration value="Metrics - State-Wide"/>
          <xsd:enumeration value="News Letter"/>
          <xsd:enumeration value="News Release"/>
          <xsd:enumeration value="OHP - Medicaid Waiver"/>
          <xsd:enumeration value="OHP - Provider Announcement"/>
          <xsd:enumeration value="OHP - Provider Rates"/>
          <xsd:enumeration value="Preferred Drug List"/>
          <xsd:enumeration value="Prescription Drugs - Monitoring"/>
          <xsd:enumeration value="Prescription Drugs - Preferred List"/>
          <xsd:enumeration value="Prescription Drugs - Subsidy"/>
          <xsd:enumeration value="Prescription Drugs Subsidy"/>
          <xsd:enumeration value="Technical Assistance"/>
          <xsd:enumeration value="Training"/>
          <xsd:enumeration value="Vital Statistics - Birth Certificate"/>
          <xsd:enumeration value="Vital Statistics - Certificate Death"/>
          <xsd:enumeration value="Vital Statistics - Data Use Requests"/>
          <xsd:enumeration value="Vital Statistics - Divorce Data"/>
          <xsd:enumeration value="Vital Statistics - Domestic Partnership Data"/>
          <xsd:enumeration value="Vital Statistics - Fetal Death Data"/>
          <xsd:enumeration value="Vital Statistics - Marriage Data"/>
          <xsd:enumeration value="Vital Statistics - Teen Pregnancy Data"/>
          <xsd:enumeration value="Wellness - Exercise"/>
          <xsd:enumeration value="Wellness - HEM"/>
          <xsd:enumeration value="Wellness - Intervention"/>
          <xsd:enumeration value="Wellness - Pain Management"/>
          <xsd:enumeration value="Wellness - Reproductive Health"/>
          <xsd:enumeration value="Wellness - Stress Relief"/>
        </xsd:restriction>
      </xsd:simpleType>
    </xsd:element>
    <xsd:element name="DocumentExpirationDate" ma:index="6" nillable="true" ma:displayName="Document Expiration Date" ma:format="DateOnly" ma:internalName="DocumentExpirationDate" ma:readOnly="false">
      <xsd:simpleType>
        <xsd:restriction base="dms:DateTime"/>
      </xsd:simpleType>
    </xsd:element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5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URL xmlns="http://schemas.microsoft.com/sharepoint/v3">
      <Url>https://www.oregon.gov/oha/PH/PROVIDERPARTNERRESOURCES/LOCALHEALTHDEPARTMENTRESOURCES/Documents/orientation/administrators/food-pool-lodging.pptx</Url>
      <Description>Food, Pool and Lodging Program Update</Description>
    </URL>
    <PublishingStartDate xmlns="http://schemas.microsoft.com/sharepoint/v3" xsi:nil="true"/>
    <PublishingExpirationDate xmlns="http://schemas.microsoft.com/sharepoint/v3" xsi:nil="true"/>
    <IASubtopic xmlns="59da1016-2a1b-4f8a-9768-d7a4932f6f16" xsi:nil="true"/>
    <DocumentExpirationDate xmlns="59da1016-2a1b-4f8a-9768-d7a4932f6f16">2021-01-08T08:00:00+00:00</DocumentExpirationDate>
    <Meta_x0020_Keywords xmlns="b9e727c9-37af-4452-8534-630d889f6748" xsi:nil="true"/>
    <IACategory xmlns="59da1016-2a1b-4f8a-9768-d7a4932f6f16">Public Health</IACategory>
    <IATopic xmlns="59da1016-2a1b-4f8a-9768-d7a4932f6f16" xsi:nil="true"/>
    <Meta_x0020_Description xmlns="b9e727c9-37af-4452-8534-630d889f6748" xsi:nil="true"/>
    <Document_x0020_Update_x0020_Date xmlns="b9e727c9-37af-4452-8534-630d889f6748" xsi:nil="true"/>
    <Document_x0020_Status xmlns="b9e727c9-37af-4452-8534-630d889f6748" xsi:nil="true"/>
  </documentManagement>
</p:properties>
</file>

<file path=customXml/itemProps1.xml><?xml version="1.0" encoding="utf-8"?>
<ds:datastoreItem xmlns:ds="http://schemas.openxmlformats.org/officeDocument/2006/customXml" ds:itemID="{62FFCBB6-DA88-4551-858A-FDDA3D3FC76A}"/>
</file>

<file path=customXml/itemProps2.xml><?xml version="1.0" encoding="utf-8"?>
<ds:datastoreItem xmlns:ds="http://schemas.openxmlformats.org/officeDocument/2006/customXml" ds:itemID="{CC00DDD9-E4CB-4D15-88DC-8B6A0BC58A38}"/>
</file>

<file path=customXml/itemProps3.xml><?xml version="1.0" encoding="utf-8"?>
<ds:datastoreItem xmlns:ds="http://schemas.openxmlformats.org/officeDocument/2006/customXml" ds:itemID="{747D72B8-3DAA-49F5-A65B-70E3971AF683}"/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15821</TotalTime>
  <Words>507</Words>
  <Application>Microsoft Office PowerPoint</Application>
  <PresentationFormat>On-screen Show (4:3)</PresentationFormat>
  <Paragraphs>118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Calibri</vt:lpstr>
      <vt:lpstr>Lucida Sans Unicode</vt:lpstr>
      <vt:lpstr>Verdana</vt:lpstr>
      <vt:lpstr>Wingdings 2</vt:lpstr>
      <vt:lpstr>Wingdings 3</vt:lpstr>
      <vt:lpstr>Concourse</vt:lpstr>
      <vt:lpstr>Food, Pool &amp; Lodging Health and Safety Programs  </vt:lpstr>
      <vt:lpstr>Program Staff</vt:lpstr>
      <vt:lpstr>Food, Pool &amp; Lodging (FPLHS)</vt:lpstr>
      <vt:lpstr>OHA – LPHA Relationship</vt:lpstr>
      <vt:lpstr>Oregon Health Authority - FIPP</vt:lpstr>
      <vt:lpstr>Local Public Health Authorities</vt:lpstr>
      <vt:lpstr>Program Stats</vt:lpstr>
      <vt:lpstr>Program Goal</vt:lpstr>
      <vt:lpstr>Program Priorities</vt:lpstr>
      <vt:lpstr>Program Priorities</vt:lpstr>
      <vt:lpstr>Current Issues</vt:lpstr>
      <vt:lpstr>Current Issues </vt:lpstr>
    </vt:vector>
  </TitlesOfParts>
  <Company>DHS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Food, Pool and Lodging Program Update</dc:title>
  <dc:creator>Martin David C</dc:creator>
  <cp:lastModifiedBy>Martin David C</cp:lastModifiedBy>
  <cp:revision>217</cp:revision>
  <dcterms:created xsi:type="dcterms:W3CDTF">2014-09-30T17:10:31Z</dcterms:created>
  <dcterms:modified xsi:type="dcterms:W3CDTF">2017-07-19T14:24:34Z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r8>34700</vt:r8>
  </property>
  <property fmtid="{D5CDD505-2E9C-101B-9397-08002B2CF9AE}" pid="3" name="WorkflowChangePath">
    <vt:lpwstr>4051dd27-d213-42a2-a954-24d9c58785aa,2;4051dd27-d213-42a2-a954-24d9c58785aa,5;4051dd27-d213-42a2-a954-24d9c58785aa,8;77bfdf95-7253-4ae2-8636-6584ae0c8773,10;</vt:lpwstr>
  </property>
  <property fmtid="{D5CDD505-2E9C-101B-9397-08002B2CF9AE}" pid="4" name="ContentTypeId">
    <vt:lpwstr>0x0101005EAF213097129C4E9A3ABBD892EED684</vt:lpwstr>
  </property>
</Properties>
</file>