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drawings/drawing1.xml" ContentType="application/vnd.openxmlformats-officedocument.drawingml.chartshapes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1.xml" ContentType="application/vnd.openxmlformats-officedocument.them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olors1.xml" ContentType="application/vnd.ms-office.chartcolorstyle+xml"/>
  <Override PartName="/ppt/charts/style1.xml" ContentType="application/vnd.ms-office.chartstyle+xml"/>
  <Override PartName="/ppt/charts/chart1.xml" ContentType="application/vnd.openxmlformats-officedocument.drawingml.chart+xml"/>
  <Override PartName="/ppt/theme/theme2.xml" ContentType="application/vnd.openxmlformats-officedocument.theme+xml"/>
  <Override PartName="/ppt/charts/style2.xml" ContentType="application/vnd.ms-office.chartstyle+xml"/>
  <Override PartName="/ppt/charts/colors2.xml" ContentType="application/vnd.ms-office.chartcolorstyle+xml"/>
  <Override PartName="/ppt/notesMasters/notesMaster1.xml" ContentType="application/vnd.openxmlformats-officedocument.presentationml.notesMaster+xml"/>
  <Override PartName="/ppt/theme/themeOverride2.xml" ContentType="application/vnd.openxmlformats-officedocument.themeOverride+xml"/>
  <Override PartName="/ppt/charts/style3.xml" ContentType="application/vnd.ms-office.chartstyle+xml"/>
  <Override PartName="/ppt/charts/colors3.xml" ContentType="application/vnd.ms-office.chartcolorstyle+xml"/>
  <Override PartName="/ppt/charts/chart3.xml" ContentType="application/vnd.openxmlformats-officedocument.drawingml.chart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16"/>
  </p:notesMasterIdLst>
  <p:sldIdLst>
    <p:sldId id="256" r:id="rId2"/>
    <p:sldId id="270" r:id="rId3"/>
    <p:sldId id="266" r:id="rId4"/>
    <p:sldId id="269" r:id="rId5"/>
    <p:sldId id="276" r:id="rId6"/>
    <p:sldId id="277" r:id="rId7"/>
    <p:sldId id="265" r:id="rId8"/>
    <p:sldId id="267" r:id="rId9"/>
    <p:sldId id="257" r:id="rId10"/>
    <p:sldId id="263" r:id="rId11"/>
    <p:sldId id="264" r:id="rId12"/>
    <p:sldId id="273" r:id="rId13"/>
    <p:sldId id="274" r:id="rId14"/>
    <p:sldId id="268" r:id="rId15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7618"/>
    <a:srgbClr val="0055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2" autoAdjust="0"/>
    <p:restoredTop sz="94629" autoAdjust="0"/>
  </p:normalViewPr>
  <p:slideViewPr>
    <p:cSldViewPr>
      <p:cViewPr varScale="1">
        <p:scale>
          <a:sx n="110" d="100"/>
          <a:sy n="110" d="100"/>
        </p:scale>
        <p:origin x="164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-24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\\WPDHSFILL02\Home03$\OR0014987\Data\Excel\Vaccine%20Budget%20Charts\2015-16\Copy%20of%20Copy%20of%202015-16%20Budget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DHS.SDC.PVT\Root\Restricted\Immunization%20Program\Data%20Quality\Metrics\SearchesnQueries2015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0868161341862246"/>
          <c:y val="0.18933406958781035"/>
          <c:w val="0.52850799730058662"/>
          <c:h val="0.7282113101212897"/>
        </c:manualLayout>
      </c:layout>
      <c:pieChart>
        <c:varyColors val="1"/>
        <c:ser>
          <c:idx val="0"/>
          <c:order val="0"/>
          <c:spPr>
            <a:effectLst>
              <a:softEdge rad="12700"/>
            </a:effectLst>
            <a:scene3d>
              <a:camera prst="orthographicFront"/>
              <a:lightRig rig="threePt" dir="t"/>
            </a:scene3d>
          </c:spPr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>
                <a:softEdge rad="12700"/>
              </a:effectLst>
              <a:scene3d>
                <a:camera prst="orthographicFront"/>
                <a:lightRig rig="threePt" dir="t"/>
              </a:scene3d>
            </c:spPr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>
                <a:softEdge rad="12700"/>
              </a:effectLst>
              <a:scene3d>
                <a:camera prst="orthographicFront"/>
                <a:lightRig rig="threePt" dir="t"/>
              </a:scene3d>
            </c:spPr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>
                <a:softEdge rad="12700"/>
              </a:effectLst>
              <a:scene3d>
                <a:camera prst="orthographicFront"/>
                <a:lightRig rig="threePt" dir="t"/>
              </a:scene3d>
            </c:spPr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>
                <a:softEdge rad="12700"/>
              </a:effectLst>
              <a:scene3d>
                <a:camera prst="orthographicFront"/>
                <a:lightRig rig="threePt" dir="t"/>
              </a:scene3d>
            </c:spPr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>
                <a:softEdge rad="12700"/>
              </a:effectLst>
              <a:scene3d>
                <a:camera prst="orthographicFront"/>
                <a:lightRig rig="threePt" dir="t"/>
              </a:scene3d>
            </c:spPr>
          </c:dPt>
          <c:dLbls>
            <c:dLbl>
              <c:idx val="1"/>
              <c:layout>
                <c:manualLayout>
                  <c:x val="-1.7173331539018837E-2"/>
                  <c:y val="-5.489574629453712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495092769774337"/>
                      <c:h val="0.13130956113660464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5.9076074427848499E-2"/>
                  <c:y val="-4.856162172209053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8851106115926058E-2"/>
                  <c:y val="-6.334124572446591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7477243919928574E-3"/>
                  <c:y val="5.911849600950151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Sheet1!$A$11:$A$15</c:f>
              <c:strCache>
                <c:ptCount val="5"/>
                <c:pt idx="0">
                  <c:v>2015-16 Vaccine Budget</c:v>
                </c:pt>
                <c:pt idx="1">
                  <c:v>VFC</c:v>
                </c:pt>
                <c:pt idx="2">
                  <c:v>CHIP</c:v>
                </c:pt>
                <c:pt idx="3">
                  <c:v>317</c:v>
                </c:pt>
                <c:pt idx="4">
                  <c:v>BILLABLES</c:v>
                </c:pt>
              </c:strCache>
            </c:strRef>
          </c:cat>
          <c:val>
            <c:numRef>
              <c:f>Sheet1!$B$11:$B$15</c:f>
              <c:numCache>
                <c:formatCode>"$"#,##0</c:formatCode>
                <c:ptCount val="5"/>
                <c:pt idx="1">
                  <c:v>46258859.329999998</c:v>
                </c:pt>
                <c:pt idx="2">
                  <c:v>4681350</c:v>
                </c:pt>
                <c:pt idx="3">
                  <c:v>939552</c:v>
                </c:pt>
                <c:pt idx="4">
                  <c:v>3723735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20"/>
      </c:pieChart>
      <c:spPr>
        <a:noFill/>
        <a:ln>
          <a:noFill/>
        </a:ln>
        <a:effectLst/>
      </c:spPr>
    </c:plotArea>
    <c:plotVisOnly val="0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[Tribal Health and all Public Sites Vaccine Values 06292016 thru 06282017.xlsx]Total Public Dollar Value!PivotTable4</c:name>
    <c:fmtId val="1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Oregon Immunization Program</a:t>
            </a:r>
          </a:p>
          <a:p>
            <a:pPr>
              <a:defRPr/>
            </a:pPr>
            <a:r>
              <a:rPr lang="en-US"/>
              <a:t>Vaccine Delivered - $15.2m</a:t>
            </a:r>
          </a:p>
          <a:p>
            <a:pPr>
              <a:defRPr/>
            </a:pPr>
            <a:r>
              <a:rPr lang="en-US" sz="1100"/>
              <a:t>LHD</a:t>
            </a:r>
            <a:r>
              <a:rPr lang="en-US" sz="1100" baseline="0"/>
              <a:t> (including satellites and delegates) 2016-17</a:t>
            </a:r>
            <a:endParaRPr lang="en-US" sz="110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'Total Public Dollar Value'!$B$1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'Total Public Dollar Value'!$A$2:$A$37</c:f>
              <c:strCache>
                <c:ptCount val="35"/>
                <c:pt idx="0">
                  <c:v>Wallowa</c:v>
                </c:pt>
                <c:pt idx="1">
                  <c:v>Gilliam</c:v>
                </c:pt>
                <c:pt idx="2">
                  <c:v>Wheeler</c:v>
                </c:pt>
                <c:pt idx="3">
                  <c:v>Grant</c:v>
                </c:pt>
                <c:pt idx="4">
                  <c:v>Harney</c:v>
                </c:pt>
                <c:pt idx="5">
                  <c:v>Wasco</c:v>
                </c:pt>
                <c:pt idx="6">
                  <c:v>Columbia</c:v>
                </c:pt>
                <c:pt idx="7">
                  <c:v>Linn</c:v>
                </c:pt>
                <c:pt idx="8">
                  <c:v>Union</c:v>
                </c:pt>
                <c:pt idx="9">
                  <c:v>Curry</c:v>
                </c:pt>
                <c:pt idx="10">
                  <c:v>Clatsop</c:v>
                </c:pt>
                <c:pt idx="11">
                  <c:v>Lake</c:v>
                </c:pt>
                <c:pt idx="12">
                  <c:v>Coos</c:v>
                </c:pt>
                <c:pt idx="13">
                  <c:v>Malheur</c:v>
                </c:pt>
                <c:pt idx="14">
                  <c:v>Hood River</c:v>
                </c:pt>
                <c:pt idx="15">
                  <c:v>Josephine</c:v>
                </c:pt>
                <c:pt idx="16">
                  <c:v>Crook</c:v>
                </c:pt>
                <c:pt idx="17">
                  <c:v>Morrow</c:v>
                </c:pt>
                <c:pt idx="18">
                  <c:v>Lincoln</c:v>
                </c:pt>
                <c:pt idx="19">
                  <c:v>Tillamook</c:v>
                </c:pt>
                <c:pt idx="20">
                  <c:v>Baker</c:v>
                </c:pt>
                <c:pt idx="21">
                  <c:v>Klamath</c:v>
                </c:pt>
                <c:pt idx="22">
                  <c:v>Jefferson</c:v>
                </c:pt>
                <c:pt idx="23">
                  <c:v>Benton</c:v>
                </c:pt>
                <c:pt idx="24">
                  <c:v>Polk</c:v>
                </c:pt>
                <c:pt idx="25">
                  <c:v>Douglas</c:v>
                </c:pt>
                <c:pt idx="26">
                  <c:v>Yamhill</c:v>
                </c:pt>
                <c:pt idx="27">
                  <c:v>Umatilla</c:v>
                </c:pt>
                <c:pt idx="28">
                  <c:v>Clackamas</c:v>
                </c:pt>
                <c:pt idx="29">
                  <c:v>Deschutes</c:v>
                </c:pt>
                <c:pt idx="30">
                  <c:v>Jackson</c:v>
                </c:pt>
                <c:pt idx="31">
                  <c:v>Lane</c:v>
                </c:pt>
                <c:pt idx="32">
                  <c:v>Washington</c:v>
                </c:pt>
                <c:pt idx="33">
                  <c:v>Marion</c:v>
                </c:pt>
                <c:pt idx="34">
                  <c:v>Multnomah</c:v>
                </c:pt>
              </c:strCache>
            </c:strRef>
          </c:cat>
          <c:val>
            <c:numRef>
              <c:f>'Total Public Dollar Value'!$B$2:$B$37</c:f>
              <c:numCache>
                <c:formatCode>"$"#,##0</c:formatCode>
                <c:ptCount val="35"/>
                <c:pt idx="0">
                  <c:v>12210.590000000002</c:v>
                </c:pt>
                <c:pt idx="1">
                  <c:v>19312.2</c:v>
                </c:pt>
                <c:pt idx="2">
                  <c:v>23165.14</c:v>
                </c:pt>
                <c:pt idx="3">
                  <c:v>38949.689999999995</c:v>
                </c:pt>
                <c:pt idx="4">
                  <c:v>41440.490000000005</c:v>
                </c:pt>
                <c:pt idx="5">
                  <c:v>42669.93</c:v>
                </c:pt>
                <c:pt idx="6">
                  <c:v>57394.540000000008</c:v>
                </c:pt>
                <c:pt idx="7">
                  <c:v>67123.639999999985</c:v>
                </c:pt>
                <c:pt idx="8">
                  <c:v>74697.849999999991</c:v>
                </c:pt>
                <c:pt idx="9">
                  <c:v>77824.569999999978</c:v>
                </c:pt>
                <c:pt idx="10">
                  <c:v>94225.319999999963</c:v>
                </c:pt>
                <c:pt idx="11">
                  <c:v>102062.30999999995</c:v>
                </c:pt>
                <c:pt idx="12">
                  <c:v>103055.31000000004</c:v>
                </c:pt>
                <c:pt idx="13">
                  <c:v>104778.81</c:v>
                </c:pt>
                <c:pt idx="14">
                  <c:v>109460.74999999996</c:v>
                </c:pt>
                <c:pt idx="15">
                  <c:v>130516.48000000001</c:v>
                </c:pt>
                <c:pt idx="16">
                  <c:v>159681.9199999999</c:v>
                </c:pt>
                <c:pt idx="17">
                  <c:v>164853.46999999994</c:v>
                </c:pt>
                <c:pt idx="18">
                  <c:v>166868.59000000005</c:v>
                </c:pt>
                <c:pt idx="19">
                  <c:v>189900.41999999995</c:v>
                </c:pt>
                <c:pt idx="20">
                  <c:v>229128.31999999998</c:v>
                </c:pt>
                <c:pt idx="21">
                  <c:v>249898.74999999971</c:v>
                </c:pt>
                <c:pt idx="22">
                  <c:v>285250.02</c:v>
                </c:pt>
                <c:pt idx="23">
                  <c:v>371689.23</c:v>
                </c:pt>
                <c:pt idx="24">
                  <c:v>379533.83000000019</c:v>
                </c:pt>
                <c:pt idx="25">
                  <c:v>389709.18000000005</c:v>
                </c:pt>
                <c:pt idx="26">
                  <c:v>435665.08999999979</c:v>
                </c:pt>
                <c:pt idx="27">
                  <c:v>558268.17000000039</c:v>
                </c:pt>
                <c:pt idx="28">
                  <c:v>579722.98000000056</c:v>
                </c:pt>
                <c:pt idx="29">
                  <c:v>650972.02000000014</c:v>
                </c:pt>
                <c:pt idx="30">
                  <c:v>864381.70000000158</c:v>
                </c:pt>
                <c:pt idx="31">
                  <c:v>989263.89000000071</c:v>
                </c:pt>
                <c:pt idx="32">
                  <c:v>1812235.3199999959</c:v>
                </c:pt>
                <c:pt idx="33">
                  <c:v>2054209.3199999998</c:v>
                </c:pt>
                <c:pt idx="34">
                  <c:v>3631689.160000002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4544472"/>
        <c:axId val="284544864"/>
      </c:barChart>
      <c:catAx>
        <c:axId val="284544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4544864"/>
        <c:crosses val="autoZero"/>
        <c:auto val="1"/>
        <c:lblAlgn val="ctr"/>
        <c:lblOffset val="100"/>
        <c:noMultiLvlLbl val="0"/>
      </c:catAx>
      <c:valAx>
        <c:axId val="284544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4544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Series val="1"/>
        <c14:dropZonesVisible val="1"/>
      </c14:pivotOptions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Patient Queries at Point-of-Service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Master!$A$4</c:f>
              <c:strCache>
                <c:ptCount val="1"/>
                <c:pt idx="0">
                  <c:v>UI Searches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numRef>
              <c:f>Master!$B$3:$F$3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Master!$B$4:$F$4</c:f>
              <c:numCache>
                <c:formatCode>_(* #,##0_);_(* \(#,##0\);_(* "-"??_);_(@_)</c:formatCode>
                <c:ptCount val="5"/>
                <c:pt idx="0">
                  <c:v>1056817</c:v>
                </c:pt>
                <c:pt idx="1">
                  <c:v>1853469</c:v>
                </c:pt>
                <c:pt idx="2">
                  <c:v>1999322</c:v>
                </c:pt>
                <c:pt idx="3">
                  <c:v>2387422</c:v>
                </c:pt>
                <c:pt idx="4">
                  <c:v>2556376</c:v>
                </c:pt>
              </c:numCache>
            </c:numRef>
          </c:val>
        </c:ser>
        <c:ser>
          <c:idx val="1"/>
          <c:order val="1"/>
          <c:tx>
            <c:strRef>
              <c:f>Master!$A$5</c:f>
              <c:strCache>
                <c:ptCount val="1"/>
                <c:pt idx="0">
                  <c:v>Queries</c:v>
                </c:pt>
              </c:strCache>
            </c:strRef>
          </c:tx>
          <c:spPr>
            <a:solidFill>
              <a:srgbClr val="00B0F0">
                <a:alpha val="43000"/>
              </a:srgbClr>
            </a:solidFill>
            <a:ln>
              <a:noFill/>
            </a:ln>
            <a:effectLst/>
          </c:spPr>
          <c:invertIfNegative val="0"/>
          <c:cat>
            <c:numRef>
              <c:f>Master!$B$3:$F$3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Master!$B$5:$F$5</c:f>
              <c:numCache>
                <c:formatCode>_(* #,##0_);_(* \(#,##0\);_(* "-"??_);_(@_)</c:formatCode>
                <c:ptCount val="5"/>
                <c:pt idx="0">
                  <c:v>340115</c:v>
                </c:pt>
                <c:pt idx="1">
                  <c:v>1307022</c:v>
                </c:pt>
                <c:pt idx="2">
                  <c:v>2153782</c:v>
                </c:pt>
                <c:pt idx="3">
                  <c:v>6678283</c:v>
                </c:pt>
                <c:pt idx="4">
                  <c:v>10646764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5072752"/>
        <c:axId val="104139392"/>
      </c:barChart>
      <c:catAx>
        <c:axId val="105072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139392"/>
        <c:crosses val="autoZero"/>
        <c:auto val="1"/>
        <c:lblAlgn val="ctr"/>
        <c:lblOffset val="100"/>
        <c:noMultiLvlLbl val="0"/>
      </c:catAx>
      <c:valAx>
        <c:axId val="104139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072752"/>
        <c:crosses val="autoZero"/>
        <c:crossBetween val="between"/>
        <c:dispUnits>
          <c:builtInUnit val="millions"/>
          <c:dispUnitsLbl>
            <c:layout/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0.01803</cdr:x>
      <cdr:y>0.0301</cdr:y>
    </cdr:from>
    <cdr:to>
      <cdr:x>0.99485</cdr:x>
      <cdr:y>0.20893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6294" y="189368"/>
          <a:ext cx="8467613" cy="11250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t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01B8E39F-D701-4241-9FCA-B309D71D4A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6472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B8E39F-D701-4241-9FCA-B309D71D4A59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59124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Represents</a:t>
            </a:r>
            <a:r>
              <a:rPr lang="en-US" baseline="0" dirty="0" smtClean="0"/>
              <a:t> all vaccine administered – by all (including pharmacists, hospitals) ALERT reporters.  Shifts in some counties my be helpful to watch and/or investigate further.  ASK:  Do people in your communities have access?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B8E39F-D701-4241-9FCA-B309D71D4A59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42266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Most look relatively stable.  Baker and Lake</a:t>
            </a:r>
            <a:r>
              <a:rPr lang="en-US" baseline="0" dirty="0" smtClean="0"/>
              <a:t> – probably represents larger pharmacy presence.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B8E39F-D701-4241-9FCA-B309D71D4A59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20130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LHDs losing money.</a:t>
            </a:r>
          </a:p>
          <a:p>
            <a:r>
              <a:rPr lang="en-US" dirty="0" smtClean="0"/>
              <a:t>Consider</a:t>
            </a:r>
            <a:r>
              <a:rPr lang="en-US" baseline="0" dirty="0" smtClean="0"/>
              <a:t> local pharmacies</a:t>
            </a:r>
          </a:p>
          <a:p>
            <a:r>
              <a:rPr lang="en-US" baseline="0" dirty="0" smtClean="0"/>
              <a:t>Ditto – pharmacies</a:t>
            </a:r>
          </a:p>
          <a:p>
            <a:r>
              <a:rPr lang="en-US" baseline="0" dirty="0" smtClean="0"/>
              <a:t>Sense that support for school requirements is eroding – what </a:t>
            </a:r>
            <a:r>
              <a:rPr lang="en-US" baseline="0" smtClean="0"/>
              <a:t>are you hearing?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B8E39F-D701-4241-9FCA-B309D71D4A59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6815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B8E39F-D701-4241-9FCA-B309D71D4A59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8100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HPV improving, but still quite poor.</a:t>
            </a:r>
            <a:r>
              <a:rPr lang="en-US" baseline="0" dirty="0" smtClean="0"/>
              <a:t>  HPV completion in boys went from 12.3 to 35.7; essentially no change in girls (@48.9 but with a 9. CI)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B8E39F-D701-4241-9FCA-B309D71D4A59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2908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B8E39F-D701-4241-9FCA-B309D71D4A59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9068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B8E39F-D701-4241-9FCA-B309D71D4A59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0117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B8E39F-D701-4241-9FCA-B309D71D4A59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46295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B8E39F-D701-4241-9FCA-B309D71D4A59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5945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VFC &amp;</a:t>
            </a:r>
            <a:r>
              <a:rPr lang="en-US" baseline="0" dirty="0" smtClean="0"/>
              <a:t> CHIP cover ~52% of children in Oregon</a:t>
            </a:r>
          </a:p>
          <a:p>
            <a:r>
              <a:rPr lang="en-US" baseline="0" dirty="0" err="1" smtClean="0"/>
              <a:t>Billables</a:t>
            </a:r>
            <a:r>
              <a:rPr lang="en-US" baseline="0" dirty="0" smtClean="0"/>
              <a:t> – serving well insured clients at LHDs and some tribal sites</a:t>
            </a:r>
          </a:p>
          <a:p>
            <a:r>
              <a:rPr lang="en-US" baseline="0" dirty="0" smtClean="0"/>
              <a:t>317 – adults and preparedness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B8E39F-D701-4241-9FCA-B309D71D4A59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86461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About 28% of vaccine dollar value goes</a:t>
            </a:r>
            <a:r>
              <a:rPr lang="en-US" baseline="0" dirty="0" smtClean="0"/>
              <a:t> to public sites (including DOC)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B8E39F-D701-4241-9FCA-B309D71D4A59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94432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B8E39F-D701-4241-9FCA-B309D71D4A59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4950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26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altLang="en-US" noProof="0" smtClean="0"/>
              <a:t>Title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4384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14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95600" y="6096000"/>
            <a:ext cx="2895600" cy="476250"/>
          </a:xfrm>
        </p:spPr>
        <p:txBody>
          <a:bodyPr/>
          <a:lstStyle>
            <a:lvl1pPr algn="l" eaLnBrk="0" hangingPunct="0">
              <a:spcBef>
                <a:spcPct val="50000"/>
              </a:spcBef>
              <a:defRPr smtClean="0"/>
            </a:lvl1pPr>
          </a:lstStyle>
          <a:p>
            <a:pPr>
              <a:defRPr/>
            </a:pPr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4297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55DD5-7781-424C-A848-D93BD7CB30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9033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440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440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685B4-68F1-4B61-9485-AA2BD7F62F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0920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502620-F776-49F4-8CA3-634722DAB8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8246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4798A-908D-410A-98A6-28854DCB2A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8507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BB649-E43A-4B54-8D86-AEAC205902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7653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271785-2C0B-4BCE-8886-E5F9BBA6F7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4127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E1931-0CA5-43E7-9FBD-70AB053AB6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6831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3AE79-3A0E-4638-974C-68CF72E013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7592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871A5-361E-47F2-A847-6ACC5483DF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8016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0C32D-759D-4A5B-8CEB-6132ED5AE0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0619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Power Point Template PG 2 new sm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5943600"/>
            <a:ext cx="3505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200" smtClean="0">
                <a:solidFill>
                  <a:srgbClr val="005595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6477000"/>
            <a:ext cx="21336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smtClean="0">
                <a:solidFill>
                  <a:srgbClr val="005595"/>
                </a:solidFill>
                <a:latin typeface="+mn-lt"/>
              </a:defRPr>
            </a:lvl1pPr>
          </a:lstStyle>
          <a:p>
            <a:pPr>
              <a:defRPr/>
            </a:pPr>
            <a:fld id="{9BE10A25-B141-4A7D-97A0-C0DE3A1FD4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005595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00559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rgbClr val="005595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ern="1200">
          <a:solidFill>
            <a:srgbClr val="005595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 kern="1200">
          <a:solidFill>
            <a:srgbClr val="005595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 kern="1200">
          <a:solidFill>
            <a:srgbClr val="005595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 kern="1200">
          <a:solidFill>
            <a:srgbClr val="00559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aaron.dunn@state.or.us" TargetMode="External"/><Relationship Id="rId7" Type="http://schemas.openxmlformats.org/officeDocument/2006/relationships/hyperlink" Target="mailto:lydia.m.luther@state.or.u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rex.a.Larsen@state.or.us" TargetMode="External"/><Relationship Id="rId5" Type="http://schemas.openxmlformats.org/officeDocument/2006/relationships/hyperlink" Target="mailto:cecile.town@state.or.us" TargetMode="External"/><Relationship Id="rId4" Type="http://schemas.openxmlformats.org/officeDocument/2006/relationships/hyperlink" Target="mailto:jenne.mckibben@state.or.u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048000" y="6096000"/>
            <a:ext cx="3048000" cy="47625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PUBLIC HEALTH DIVISION</a:t>
            </a:r>
            <a:br>
              <a:rPr lang="en-US" altLang="en-US" dirty="0"/>
            </a:br>
            <a:r>
              <a:rPr lang="en-US" altLang="en-US" dirty="0"/>
              <a:t>Office of the State Public Health Director</a:t>
            </a:r>
          </a:p>
          <a:p>
            <a:pPr>
              <a:defRPr/>
            </a:pPr>
            <a:endParaRPr lang="en-US" altLang="en-US" dirty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04900" y="682625"/>
            <a:ext cx="6934200" cy="3584575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Oregon Public Health Orientation </a:t>
            </a:r>
            <a:br>
              <a:rPr lang="en-US" altLang="en-US" dirty="0" smtClean="0"/>
            </a:br>
            <a:r>
              <a:rPr lang="en-US" altLang="en-US" sz="2400" dirty="0" smtClean="0"/>
              <a:t>For New Local and Tribal Administrators</a:t>
            </a:r>
            <a:br>
              <a:rPr lang="en-US" altLang="en-US" sz="2400" dirty="0" smtClean="0"/>
            </a:br>
            <a:r>
              <a:rPr lang="en-US" altLang="en-US" sz="2400" dirty="0"/>
              <a:t/>
            </a:r>
            <a:br>
              <a:rPr lang="en-US" altLang="en-US" sz="2400" dirty="0"/>
            </a:br>
            <a:r>
              <a:rPr lang="en-US" altLang="en-US" sz="2400" dirty="0" smtClean="0"/>
              <a:t>The Oregon Immunization Program</a:t>
            </a:r>
            <a:br>
              <a:rPr lang="en-US" altLang="en-US" sz="2400" dirty="0" smtClean="0"/>
            </a:br>
            <a:r>
              <a:rPr lang="en-US" altLang="en-US" sz="2400" dirty="0" smtClean="0"/>
              <a:t>Mimi Luther</a:t>
            </a:r>
            <a:br>
              <a:rPr lang="en-US" altLang="en-US" sz="2400" dirty="0" smtClean="0"/>
            </a:br>
            <a:r>
              <a:rPr lang="en-US" altLang="en-US" sz="2400" dirty="0" smtClean="0"/>
              <a:t>Provider Services Team Manager</a:t>
            </a:r>
            <a:br>
              <a:rPr lang="en-US" altLang="en-US" sz="2400" dirty="0" smtClean="0"/>
            </a:br>
            <a:endParaRPr lang="en-US" altLang="en-US" sz="2400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304800" y="6218706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OREGON IMMUNIZATION PROGRAM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52F589B-1925-4A0F-81ED-351171A6B496}" type="slidenum">
              <a:rPr lang="en-US" altLang="en-US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/>
              <a:t>Where are vaccines given in Oregon? </a:t>
            </a:r>
            <a:br>
              <a:rPr lang="en-US" dirty="0" smtClean="0"/>
            </a:br>
            <a:r>
              <a:rPr lang="en-US" sz="2400" dirty="0" smtClean="0"/>
              <a:t>2016 total 86% Private, 14% Public</a:t>
            </a:r>
            <a:endParaRPr lang="en-US" altLang="en-US" sz="2400" dirty="0" smtClean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7947866"/>
              </p:ext>
            </p:extLst>
          </p:nvPr>
        </p:nvGraphicFramePr>
        <p:xfrm>
          <a:off x="3102628" y="1600187"/>
          <a:ext cx="2938744" cy="41148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7948"/>
                <a:gridCol w="906812"/>
                <a:gridCol w="973984"/>
              </a:tblGrid>
              <a:tr h="854806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Where Are Vaccines Administered?  Public vs. Private Sector - 2016 </a:t>
                      </a:r>
                      <a:r>
                        <a:rPr lang="en-US" sz="1100" u="none" strike="noStrike" dirty="0">
                          <a:effectLst/>
                        </a:rPr>
                        <a:t>(IIS data including pharmacies, hospitals, VFC providers, etc.)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380" marR="8380" marT="838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59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County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380" marR="8380" marT="83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Private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380" marR="8380" marT="83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Public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380" marR="8380" marT="8380" marB="0" anchor="b"/>
                </a:tc>
              </a:tr>
              <a:tr h="192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Baker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380" marR="8380" marT="8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42%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380" marR="8380" marT="8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58%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380" marR="8380" marT="8380" marB="0" anchor="b"/>
                </a:tc>
              </a:tr>
              <a:tr h="192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Benton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380" marR="8380" marT="8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83%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380" marR="8380" marT="8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17%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380" marR="8380" marT="8380" marB="0" anchor="b"/>
                </a:tc>
              </a:tr>
              <a:tr h="192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Clackamas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380" marR="8380" marT="8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94%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380" marR="8380" marT="8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380" marR="8380" marT="8380" marB="0" anchor="b"/>
                </a:tc>
              </a:tr>
              <a:tr h="192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Clatsop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380" marR="8380" marT="8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93%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380" marR="8380" marT="8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380" marR="8380" marT="8380" marB="0" anchor="b"/>
                </a:tc>
              </a:tr>
              <a:tr h="192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Columbia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380" marR="8380" marT="8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94%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380" marR="8380" marT="8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380" marR="8380" marT="8380" marB="0" anchor="b"/>
                </a:tc>
              </a:tr>
              <a:tr h="192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Coos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380" marR="8380" marT="8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89%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380" marR="8380" marT="8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11%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380" marR="8380" marT="8380" marB="0" anchor="b"/>
                </a:tc>
              </a:tr>
              <a:tr h="192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Crook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380" marR="8380" marT="8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58%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380" marR="8380" marT="8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42%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380" marR="8380" marT="8380" marB="0" anchor="b"/>
                </a:tc>
              </a:tr>
              <a:tr h="192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Curry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380" marR="8380" marT="8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75%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380" marR="8380" marT="8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25%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380" marR="8380" marT="8380" marB="0" anchor="b"/>
                </a:tc>
              </a:tr>
              <a:tr h="192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Deschutes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380" marR="8380" marT="8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86%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380" marR="8380" marT="8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380" marR="8380" marT="8380" marB="0" anchor="b"/>
                </a:tc>
              </a:tr>
              <a:tr h="192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Douglas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380" marR="8380" marT="8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82%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380" marR="8380" marT="8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18%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380" marR="8380" marT="8380" marB="0" anchor="b"/>
                </a:tc>
              </a:tr>
              <a:tr h="192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Gilliam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380" marR="8380" marT="8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380" marR="8380" marT="8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380" marR="8380" marT="8380" marB="0" anchor="b"/>
                </a:tc>
              </a:tr>
              <a:tr h="192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Grant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380" marR="8380" marT="8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64%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380" marR="8380" marT="8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36%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380" marR="8380" marT="8380" marB="0" anchor="b"/>
                </a:tc>
              </a:tr>
              <a:tr h="192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Harney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380" marR="8380" marT="8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75%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380" marR="8380" marT="8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25%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380" marR="8380" marT="8380" marB="0" anchor="b"/>
                </a:tc>
              </a:tr>
              <a:tr h="192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Hood River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380" marR="8380" marT="8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87%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380" marR="8380" marT="8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380" marR="8380" marT="8380" marB="0" anchor="b"/>
                </a:tc>
              </a:tr>
              <a:tr h="192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Jackson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380" marR="8380" marT="8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83%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380" marR="8380" marT="8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17%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380" marR="8380" marT="8380" marB="0" anchor="b"/>
                </a:tc>
              </a:tr>
              <a:tr h="192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Jefferson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380" marR="8380" marT="8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38%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380" marR="8380" marT="83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62%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380" marR="8380" marT="838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8964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OREGON IMMUNIZATION PROGRAM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52F589B-1925-4A0F-81ED-351171A6B496}" type="slidenum">
              <a:rPr lang="en-US" altLang="en-US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/>
              <a:t>Where are vaccines given in Oregon? </a:t>
            </a:r>
            <a:br>
              <a:rPr lang="en-US" dirty="0"/>
            </a:br>
            <a:r>
              <a:rPr lang="en-US" sz="2400" dirty="0"/>
              <a:t>2016 total 86% Private, 14% Public</a:t>
            </a:r>
            <a:endParaRPr lang="en-US" altLang="en-US" sz="2800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000188" y="1600202"/>
          <a:ext cx="3143623" cy="41147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5529"/>
                <a:gridCol w="968188"/>
                <a:gridCol w="1039906"/>
              </a:tblGrid>
              <a:tr h="20618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Josephine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965" marR="8965" marT="89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94%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965" marR="8965" marT="89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965" marR="8965" marT="8965" marB="0" anchor="b"/>
                </a:tc>
              </a:tr>
              <a:tr h="20618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Klamath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965" marR="8965" marT="89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84%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965" marR="8965" marT="89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16%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965" marR="8965" marT="8965" marB="0" anchor="b"/>
                </a:tc>
              </a:tr>
              <a:tr h="20618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Lake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965" marR="8965" marT="89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965" marR="8965" marT="89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88%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965" marR="8965" marT="8965" marB="0" anchor="b"/>
                </a:tc>
              </a:tr>
              <a:tr h="20618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Lane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965" marR="8965" marT="89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88%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965" marR="8965" marT="89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965" marR="8965" marT="8965" marB="0" anchor="b"/>
                </a:tc>
              </a:tr>
              <a:tr h="20618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Lincoln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965" marR="8965" marT="89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965" marR="8965" marT="89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965" marR="8965" marT="8965" marB="0" anchor="b"/>
                </a:tc>
              </a:tr>
              <a:tr h="20618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Linn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965" marR="8965" marT="89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97%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965" marR="8965" marT="89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965" marR="8965" marT="8965" marB="0" anchor="b"/>
                </a:tc>
              </a:tr>
              <a:tr h="20618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Malheur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965" marR="8965" marT="89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82%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965" marR="8965" marT="89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18%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965" marR="8965" marT="8965" marB="0" anchor="b"/>
                </a:tc>
              </a:tr>
              <a:tr h="20618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Marion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965" marR="8965" marT="89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78%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965" marR="8965" marT="89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22%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965" marR="8965" marT="8965" marB="0" anchor="b"/>
                </a:tc>
              </a:tr>
              <a:tr h="20618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Morrow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965" marR="8965" marT="89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965" marR="8965" marT="89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96%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965" marR="8965" marT="8965" marB="0" anchor="b"/>
                </a:tc>
              </a:tr>
              <a:tr h="20618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Multnomah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965" marR="8965" marT="89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86%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965" marR="8965" marT="89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965" marR="8965" marT="8965" marB="0" anchor="b"/>
                </a:tc>
              </a:tr>
              <a:tr h="20618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Polk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965" marR="8965" marT="89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56%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965" marR="8965" marT="89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44%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965" marR="8965" marT="8965" marB="0" anchor="b"/>
                </a:tc>
              </a:tr>
              <a:tr h="20618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Tillamook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965" marR="8965" marT="89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75%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965" marR="8965" marT="89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25%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965" marR="8965" marT="8965" marB="0" anchor="b"/>
                </a:tc>
              </a:tr>
              <a:tr h="20618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Umatilla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965" marR="8965" marT="89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66%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965" marR="8965" marT="89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34%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965" marR="8965" marT="8965" marB="0" anchor="b"/>
                </a:tc>
              </a:tr>
              <a:tr h="20618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Union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965" marR="8965" marT="89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88%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965" marR="8965" marT="89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965" marR="8965" marT="8965" marB="0" anchor="b"/>
                </a:tc>
              </a:tr>
              <a:tr h="20618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Wallowa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965" marR="8965" marT="89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93%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965" marR="8965" marT="89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965" marR="8965" marT="8965" marB="0" anchor="b"/>
                </a:tc>
              </a:tr>
              <a:tr h="20618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Wasco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965" marR="8965" marT="89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95%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965" marR="8965" marT="89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965" marR="8965" marT="8965" marB="0" anchor="b"/>
                </a:tc>
              </a:tr>
              <a:tr h="20618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Washington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965" marR="8965" marT="89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92%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965" marR="8965" marT="89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965" marR="8965" marT="8965" marB="0" anchor="b"/>
                </a:tc>
              </a:tr>
              <a:tr h="20618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Wheeler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965" marR="8965" marT="89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965" marR="8965" marT="89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965" marR="8965" marT="8965" marB="0" anchor="b"/>
                </a:tc>
              </a:tr>
              <a:tr h="20618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Yamhill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965" marR="8965" marT="89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85%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965" marR="8965" marT="89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15%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965" marR="8965" marT="8965" marB="0" anchor="b"/>
                </a:tc>
              </a:tr>
              <a:tr h="19722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Grand Total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965" marR="8965" marT="89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86%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965" marR="8965" marT="896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14%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965" marR="8965" marT="896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7638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79450"/>
            <a:ext cx="1676400" cy="1143000"/>
          </a:xfrm>
        </p:spPr>
        <p:txBody>
          <a:bodyPr/>
          <a:lstStyle/>
          <a:p>
            <a:pPr algn="r"/>
            <a:r>
              <a:rPr lang="en-US" dirty="0" smtClean="0"/>
              <a:t>ALERT IIS:</a:t>
            </a:r>
            <a:br>
              <a:rPr lang="en-US" dirty="0" smtClean="0"/>
            </a:br>
            <a:r>
              <a:rPr lang="en-US" dirty="0" smtClean="0"/>
              <a:t>Vitals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OREGON </a:t>
            </a:r>
            <a:r>
              <a:rPr lang="en-US" altLang="en-US" dirty="0"/>
              <a:t>IMMUNIZATION PROGRAM</a:t>
            </a:r>
          </a:p>
          <a:p>
            <a:pPr>
              <a:defRPr/>
            </a:pP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A502620-F776-49F4-8CA3-634722DAB8C9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grpSp>
        <p:nvGrpSpPr>
          <p:cNvPr id="7" name="Group 6"/>
          <p:cNvGrpSpPr/>
          <p:nvPr/>
        </p:nvGrpSpPr>
        <p:grpSpPr>
          <a:xfrm>
            <a:off x="2971800" y="550284"/>
            <a:ext cx="5676199" cy="1401332"/>
            <a:chOff x="1764595" y="3733800"/>
            <a:chExt cx="6133399" cy="1703705"/>
          </a:xfrm>
        </p:grpSpPr>
        <p:sp>
          <p:nvSpPr>
            <p:cNvPr id="9" name="Rectangle 8"/>
            <p:cNvSpPr/>
            <p:nvPr/>
          </p:nvSpPr>
          <p:spPr>
            <a:xfrm>
              <a:off x="1764595" y="3733800"/>
              <a:ext cx="1532468" cy="170370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smtClean="0">
                  <a:latin typeface="Segoe UI Light" panose="020B0502040204020203" pitchFamily="34" charset="0"/>
                  <a:cs typeface="DokChampa" panose="020B0604020202020204" pitchFamily="34" charset="-34"/>
                </a:rPr>
                <a:t>6.5</a:t>
              </a:r>
            </a:p>
            <a:p>
              <a:pPr algn="ctr"/>
              <a:r>
                <a:rPr lang="en-US" sz="1200" dirty="0" smtClean="0"/>
                <a:t>MILLION CLIENT RECORDS</a:t>
              </a:r>
              <a:endParaRPr lang="en-US" sz="12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298239" y="3733800"/>
              <a:ext cx="1532468" cy="1703705"/>
            </a:xfrm>
            <a:prstGeom prst="rect">
              <a:avLst/>
            </a:prstGeom>
            <a:solidFill>
              <a:srgbClr val="00B050">
                <a:alpha val="60000"/>
              </a:srgb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smtClean="0">
                  <a:latin typeface="Segoe UI Light" panose="020B0502040204020203" pitchFamily="34" charset="0"/>
                  <a:ea typeface="Microsoft Yi Baiti" panose="03000500000000000000" pitchFamily="66" charset="0"/>
                  <a:cs typeface="DokChampa" panose="020B0604020202020204" pitchFamily="34" charset="-34"/>
                </a:rPr>
                <a:t>56</a:t>
              </a:r>
            </a:p>
            <a:p>
              <a:pPr algn="ctr"/>
              <a:r>
                <a:rPr lang="en-US" sz="1200" dirty="0" smtClean="0">
                  <a:ea typeface="Microsoft Yi Baiti" panose="03000500000000000000" pitchFamily="66" charset="0"/>
                </a:rPr>
                <a:t>MILLION IMMUNIZATIONS</a:t>
              </a:r>
              <a:endParaRPr lang="en-US" sz="1200" dirty="0">
                <a:ea typeface="Microsoft Yi Baiti" panose="03000500000000000000" pitchFamily="66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365526" y="3733800"/>
              <a:ext cx="1532468" cy="1703705"/>
            </a:xfrm>
            <a:prstGeom prst="rect">
              <a:avLst/>
            </a:prstGeom>
            <a:solidFill>
              <a:srgbClr val="0070C0">
                <a:alpha val="30000"/>
              </a:srgb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smtClean="0">
                  <a:latin typeface="Segoe UI Light" panose="020B0502040204020203" pitchFamily="34" charset="0"/>
                </a:rPr>
                <a:t>125k</a:t>
              </a:r>
            </a:p>
            <a:p>
              <a:pPr algn="ctr"/>
              <a:r>
                <a:rPr lang="en-US" sz="1200" dirty="0" smtClean="0"/>
                <a:t>QUERIES PER MONTH</a:t>
              </a:r>
              <a:endParaRPr lang="en-US" sz="12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831883" y="3733800"/>
              <a:ext cx="1532468" cy="1703705"/>
            </a:xfrm>
            <a:prstGeom prst="rect">
              <a:avLst/>
            </a:prstGeom>
            <a:solidFill>
              <a:srgbClr val="0070C0">
                <a:alpha val="43000"/>
              </a:srgb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smtClean="0">
                  <a:latin typeface="Segoe UI Light" panose="020B0502040204020203" pitchFamily="34" charset="0"/>
                  <a:ea typeface="Microsoft Yi Baiti" panose="03000500000000000000" pitchFamily="66" charset="0"/>
                </a:rPr>
                <a:t>12k</a:t>
              </a:r>
              <a:endParaRPr lang="en-US" sz="4800" dirty="0">
                <a:latin typeface="Segoe UI Light" panose="020B0502040204020203" pitchFamily="34" charset="0"/>
                <a:ea typeface="Microsoft Yi Baiti" panose="03000500000000000000" pitchFamily="66" charset="0"/>
              </a:endParaRPr>
            </a:p>
            <a:p>
              <a:pPr algn="ctr"/>
              <a:r>
                <a:rPr lang="en-US" sz="1200" dirty="0" smtClean="0">
                  <a:ea typeface="Microsoft Yi Baiti" panose="03000500000000000000" pitchFamily="66" charset="0"/>
                </a:rPr>
                <a:t>ACTIVE</a:t>
              </a:r>
            </a:p>
            <a:p>
              <a:pPr algn="ctr"/>
              <a:r>
                <a:rPr lang="en-US" sz="1200" dirty="0" smtClean="0">
                  <a:ea typeface="Microsoft Yi Baiti" panose="03000500000000000000" pitchFamily="66" charset="0"/>
                </a:rPr>
                <a:t>USERS</a:t>
              </a:r>
              <a:endParaRPr lang="en-US" sz="1200" dirty="0">
                <a:ea typeface="Microsoft Yi Baiti" panose="03000500000000000000" pitchFamily="66" charset="0"/>
              </a:endParaRPr>
            </a:p>
          </p:txBody>
        </p:sp>
      </p:grpSp>
      <p:graphicFrame>
        <p:nvGraphicFramePr>
          <p:cNvPr id="15" name="Chart 14"/>
          <p:cNvGraphicFramePr>
            <a:graphicFrameLocks/>
          </p:cNvGraphicFramePr>
          <p:nvPr>
            <p:extLst/>
          </p:nvPr>
        </p:nvGraphicFramePr>
        <p:xfrm>
          <a:off x="1595690" y="2152072"/>
          <a:ext cx="7067549" cy="3662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8249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Considerations </a:t>
            </a:r>
            <a:r>
              <a:rPr lang="en-US" smtClean="0"/>
              <a:t>for Administrators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Billable Vaccine Project </a:t>
            </a:r>
          </a:p>
          <a:p>
            <a:pPr lvl="1"/>
            <a:r>
              <a:rPr lang="en-US" dirty="0" smtClean="0"/>
              <a:t>What is the status of your insurance contracts?  </a:t>
            </a:r>
          </a:p>
          <a:p>
            <a:pPr lvl="1"/>
            <a:r>
              <a:rPr lang="en-US" dirty="0" smtClean="0"/>
              <a:t>Do you know your actual costs to administer vaccine?</a:t>
            </a:r>
          </a:p>
          <a:p>
            <a:pPr lvl="1"/>
            <a:r>
              <a:rPr lang="en-US" dirty="0" smtClean="0"/>
              <a:t>Are you billing for actual costs?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Fast-track VFC Enrollment – we prioritize new providers in poor-access areas, at your request in cooperation with your CCO(s)</a:t>
            </a:r>
          </a:p>
          <a:p>
            <a:endParaRPr lang="en-US" dirty="0" smtClean="0"/>
          </a:p>
          <a:p>
            <a:r>
              <a:rPr lang="en-US" dirty="0" smtClean="0"/>
              <a:t>Is there adequate access in your community for adults needing immunizations?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School law – how can you support?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(Enter) DEPARTMENT (ALL CAPS)</a:t>
            </a:r>
            <a:br>
              <a:rPr lang="en-US" altLang="en-US" smtClean="0"/>
            </a:br>
            <a:r>
              <a:rPr lang="en-US" altLang="en-US" smtClean="0"/>
              <a:t>(Enter) Division or Office (Mixed Case)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A502620-F776-49F4-8CA3-634722DAB8C9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20322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OREGON IMMUNIZATION PROGRAM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52F589B-1925-4A0F-81ED-351171A6B496}" type="slidenum">
              <a:rPr lang="en-US" altLang="en-US"/>
              <a:pPr>
                <a:defRPr/>
              </a:pPr>
              <a:t>14</a:t>
            </a:fld>
            <a:endParaRPr lang="en-US" altLang="en-US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Contacts: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Program Manager:  Aaron Dunn, 971-673-0318, </a:t>
            </a:r>
            <a:r>
              <a:rPr lang="en-US" altLang="en-US" dirty="0" smtClean="0">
                <a:hlinkClick r:id="rId3"/>
              </a:rPr>
              <a:t>aaron.dunn@state.or.us</a:t>
            </a:r>
            <a:endParaRPr lang="en-US" altLang="en-US" dirty="0" smtClean="0"/>
          </a:p>
          <a:p>
            <a:pPr eaLnBrk="1" hangingPunct="1"/>
            <a:r>
              <a:rPr lang="en-US" altLang="en-US" dirty="0" smtClean="0"/>
              <a:t>ALERT IIS Director:  </a:t>
            </a:r>
            <a:r>
              <a:rPr lang="en-US" altLang="en-US" dirty="0" err="1" smtClean="0"/>
              <a:t>Jenne</a:t>
            </a:r>
            <a:r>
              <a:rPr lang="en-US" altLang="en-US" dirty="0" smtClean="0"/>
              <a:t> McKibben, 971-673-0294, </a:t>
            </a:r>
            <a:r>
              <a:rPr lang="en-US" altLang="en-US" dirty="0" smtClean="0">
                <a:hlinkClick r:id="rId4"/>
              </a:rPr>
              <a:t>jenne.mckibben@state.or.us</a:t>
            </a:r>
            <a:endParaRPr lang="en-US" altLang="en-US" dirty="0" smtClean="0"/>
          </a:p>
          <a:p>
            <a:pPr eaLnBrk="1" hangingPunct="1"/>
            <a:r>
              <a:rPr lang="en-US" altLang="en-US" dirty="0" smtClean="0"/>
              <a:t>CDC Public Health Advisor:  Cecile Town, 971-673-0562, </a:t>
            </a:r>
            <a:r>
              <a:rPr lang="en-US" altLang="en-US" dirty="0" smtClean="0">
                <a:hlinkClick r:id="rId5"/>
              </a:rPr>
              <a:t>cecile.town@state.or.us</a:t>
            </a:r>
            <a:endParaRPr lang="en-US" altLang="en-US" dirty="0" smtClean="0"/>
          </a:p>
          <a:p>
            <a:pPr eaLnBrk="1" hangingPunct="1"/>
            <a:r>
              <a:rPr lang="en-US" altLang="en-US" dirty="0" smtClean="0"/>
              <a:t>VFC-QI Coordinator:  Rex Larsen, 971-673-0298, </a:t>
            </a:r>
            <a:r>
              <a:rPr lang="en-US" altLang="en-US" dirty="0" smtClean="0">
                <a:hlinkClick r:id="rId6"/>
              </a:rPr>
              <a:t>rex.a.Larsen@state.or.us</a:t>
            </a:r>
            <a:endParaRPr lang="en-US" altLang="en-US" dirty="0" smtClean="0"/>
          </a:p>
          <a:p>
            <a:pPr eaLnBrk="1" hangingPunct="1"/>
            <a:r>
              <a:rPr lang="en-US" altLang="en-US" dirty="0" smtClean="0"/>
              <a:t>Provider Services Team Manager:  Mimi Luther, 971-673-0296, </a:t>
            </a:r>
            <a:r>
              <a:rPr lang="en-US" altLang="en-US" dirty="0" smtClean="0">
                <a:hlinkClick r:id="rId7"/>
              </a:rPr>
              <a:t>l</a:t>
            </a:r>
            <a:r>
              <a:rPr lang="en-US" altLang="en-US" dirty="0" smtClean="0">
                <a:hlinkClick r:id="rId7"/>
              </a:rPr>
              <a:t>ydia.m.luther@state.or.us</a:t>
            </a:r>
            <a:endParaRPr lang="en-US" altLang="en-US" dirty="0" smtClean="0"/>
          </a:p>
          <a:p>
            <a:pPr marL="0" indent="0" eaLnBrk="1" hangingPunct="1">
              <a:buNone/>
            </a:pPr>
            <a:endParaRPr lang="en-US" altLang="en-US" dirty="0" smtClean="0"/>
          </a:p>
          <a:p>
            <a:pPr marL="0" indent="0" eaLnBrk="1" hangingPunct="1">
              <a:buNone/>
            </a:pPr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798925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OREGON IMMUNIZATION PROGRAM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52F589B-1925-4A0F-81ED-351171A6B496}" type="slidenum">
              <a:rPr lang="en-US" altLang="en-US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Our Priorities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 Healthy Oregon</a:t>
            </a:r>
          </a:p>
          <a:p>
            <a:pPr lvl="1" eaLnBrk="1" hangingPunct="1"/>
            <a:r>
              <a:rPr lang="en-US" altLang="en-US" dirty="0" smtClean="0"/>
              <a:t>Access to quality immunization services for all </a:t>
            </a:r>
          </a:p>
          <a:p>
            <a:pPr lvl="1" eaLnBrk="1" hangingPunct="1"/>
            <a:r>
              <a:rPr lang="en-US" altLang="en-US" dirty="0"/>
              <a:t>Equity </a:t>
            </a:r>
            <a:r>
              <a:rPr lang="en-US" altLang="en-US" dirty="0" smtClean="0"/>
              <a:t>Lens</a:t>
            </a:r>
            <a:r>
              <a:rPr lang="en-US" altLang="en-US" dirty="0"/>
              <a:t>:  AI/AN, Corrections, Refugees, </a:t>
            </a:r>
            <a:r>
              <a:rPr lang="en-US" altLang="en-US" dirty="0" smtClean="0"/>
              <a:t>Rural/Frontier, more…</a:t>
            </a:r>
            <a:endParaRPr lang="en-US" altLang="en-US" dirty="0"/>
          </a:p>
          <a:p>
            <a:pPr lvl="1" eaLnBrk="1" hangingPunct="1"/>
            <a:r>
              <a:rPr lang="en-US" altLang="en-US" dirty="0" smtClean="0"/>
              <a:t>VFC Access </a:t>
            </a:r>
          </a:p>
          <a:p>
            <a:pPr eaLnBrk="1" hangingPunct="1"/>
            <a:r>
              <a:rPr lang="en-US" altLang="en-US" dirty="0" smtClean="0"/>
              <a:t>Customer Support</a:t>
            </a:r>
          </a:p>
          <a:p>
            <a:pPr lvl="1" eaLnBrk="1" hangingPunct="1"/>
            <a:r>
              <a:rPr lang="en-US" altLang="en-US" dirty="0" smtClean="0"/>
              <a:t>LHDs, Tribes, Private Practice, Pharmacies, Corrections, Hospitals…</a:t>
            </a:r>
          </a:p>
          <a:p>
            <a:pPr eaLnBrk="1" hangingPunct="1"/>
            <a:r>
              <a:rPr lang="en-US" altLang="en-US" dirty="0" smtClean="0"/>
              <a:t>State Health Improvement Plan (SHIP)</a:t>
            </a:r>
          </a:p>
          <a:p>
            <a:pPr lvl="2" eaLnBrk="1" hangingPunct="1"/>
            <a:r>
              <a:rPr lang="en-US" altLang="en-US" dirty="0" smtClean="0"/>
              <a:t>School aged children</a:t>
            </a:r>
          </a:p>
          <a:p>
            <a:pPr lvl="2" eaLnBrk="1" hangingPunct="1"/>
            <a:r>
              <a:rPr lang="en-US" altLang="en-US" dirty="0" smtClean="0"/>
              <a:t>School Based Health Centers</a:t>
            </a:r>
          </a:p>
          <a:p>
            <a:pPr lvl="2" eaLnBrk="1" hangingPunct="1"/>
            <a:r>
              <a:rPr lang="en-US" altLang="en-US" dirty="0" smtClean="0"/>
              <a:t>Flu vaccine </a:t>
            </a:r>
          </a:p>
          <a:p>
            <a:pPr lvl="2" eaLnBrk="1" hangingPunct="1"/>
            <a:r>
              <a:rPr lang="en-US" altLang="en-US" dirty="0" smtClean="0"/>
              <a:t>HPV vaccine in adolescents</a:t>
            </a:r>
          </a:p>
          <a:p>
            <a:pPr lvl="1" eaLnBrk="1" hangingPunct="1"/>
            <a:endParaRPr lang="en-US" altLang="en-US" dirty="0" smtClean="0"/>
          </a:p>
          <a:p>
            <a:pPr eaLnBrk="1" hangingPunct="1"/>
            <a:endParaRPr lang="en-US" altLang="en-US" dirty="0"/>
          </a:p>
          <a:p>
            <a:pPr marL="457200" lvl="1" indent="0" eaLnBrk="1" hangingPunct="1">
              <a:buNone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464965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OREGON IMMUNIZATION PROGRAM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52F589B-1925-4A0F-81ED-351171A6B496}" type="slidenum">
              <a:rPr lang="en-US" altLang="en-US"/>
              <a:pPr>
                <a:defRPr/>
              </a:pPr>
              <a:t>3</a:t>
            </a:fld>
            <a:endParaRPr lang="en-US" altLang="en-US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/>
              <a:t>What Do We Provide?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114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Clinical Training and Technical Assistance, </a:t>
            </a:r>
            <a:r>
              <a:rPr lang="en-US" altLang="en-US" dirty="0" smtClean="0"/>
              <a:t>VAERS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Surveillance and </a:t>
            </a:r>
            <a:r>
              <a:rPr lang="en-US" altLang="en-US" dirty="0" smtClean="0"/>
              <a:t>Research &amp; Epidemiology Support</a:t>
            </a:r>
          </a:p>
          <a:p>
            <a:pPr eaLnBrk="1" hangingPunct="1"/>
            <a:endParaRPr lang="en-US" altLang="en-US" dirty="0"/>
          </a:p>
          <a:p>
            <a:pPr marL="0" indent="0" eaLnBrk="1" hangingPunct="1">
              <a:buNone/>
            </a:pPr>
            <a:endParaRPr lang="en-US" altLang="en-US" dirty="0" smtClean="0"/>
          </a:p>
          <a:p>
            <a:pPr eaLnBrk="1" hangingPunct="1"/>
            <a:r>
              <a:rPr lang="en-US" altLang="en-US" dirty="0" smtClean="0"/>
              <a:t>School Law </a:t>
            </a:r>
            <a:r>
              <a:rPr lang="en-US" altLang="en-US" dirty="0" smtClean="0"/>
              <a:t>Administration</a:t>
            </a:r>
          </a:p>
          <a:p>
            <a:pPr eaLnBrk="1" hangingPunct="1"/>
            <a:endParaRPr lang="en-US" altLang="en-US" dirty="0"/>
          </a:p>
          <a:p>
            <a:pPr marL="0" indent="0" eaLnBrk="1" hangingPunct="1">
              <a:buNone/>
            </a:pPr>
            <a:endParaRPr lang="en-US" altLang="en-US" dirty="0" smtClean="0"/>
          </a:p>
          <a:p>
            <a:pPr eaLnBrk="1" hangingPunct="1"/>
            <a:r>
              <a:rPr lang="en-US" altLang="en-US" dirty="0" smtClean="0"/>
              <a:t>Pharmacy Protocols and Standing Orders</a:t>
            </a:r>
          </a:p>
          <a:p>
            <a:pPr marL="457200" lvl="1" indent="0" eaLnBrk="1" hangingPunct="1">
              <a:buNone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372827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OREGON IMMUNIZATION PROGRAM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52F589B-1925-4A0F-81ED-351171A6B496}" type="slidenum">
              <a:rPr lang="en-US" altLang="en-US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What Do We Provide?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114800"/>
          </a:xfrm>
        </p:spPr>
        <p:txBody>
          <a:bodyPr/>
          <a:lstStyle/>
          <a:p>
            <a:pPr eaLnBrk="1" hangingPunct="1"/>
            <a:r>
              <a:rPr lang="en-US" altLang="en-US" dirty="0"/>
              <a:t>The ALERT </a:t>
            </a:r>
            <a:r>
              <a:rPr lang="en-US" altLang="en-US" dirty="0" smtClean="0"/>
              <a:t>IIS</a:t>
            </a:r>
          </a:p>
          <a:p>
            <a:pPr marL="0" indent="0" eaLnBrk="1" hangingPunct="1">
              <a:buNone/>
            </a:pPr>
            <a:endParaRPr lang="en-US" altLang="en-US" dirty="0"/>
          </a:p>
          <a:p>
            <a:pPr lvl="1"/>
            <a:r>
              <a:rPr lang="en-US" dirty="0"/>
              <a:t>Clinical decision support at the point of </a:t>
            </a:r>
            <a:r>
              <a:rPr lang="en-US" dirty="0" smtClean="0"/>
              <a:t>care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Accessible immunization data for all user </a:t>
            </a:r>
            <a:r>
              <a:rPr lang="en-US" dirty="0" smtClean="0"/>
              <a:t>types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Meaningful Use and EHR </a:t>
            </a:r>
            <a:r>
              <a:rPr lang="en-US" dirty="0" smtClean="0"/>
              <a:t>interoperability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Vaccines for Children and School law </a:t>
            </a:r>
            <a:r>
              <a:rPr lang="en-US" dirty="0" smtClean="0"/>
              <a:t>support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VPD Surveillance support </a:t>
            </a:r>
          </a:p>
          <a:p>
            <a:pPr marL="0" indent="0" eaLnBrk="1" hangingPunct="1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47650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OREGON IMMUNIZATION PROGRAM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52F589B-1925-4A0F-81ED-351171A6B496}" type="slidenum">
              <a:rPr lang="en-US" altLang="en-US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/>
              <a:t>What Do We Provide?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114800"/>
          </a:xfrm>
        </p:spPr>
        <p:txBody>
          <a:bodyPr/>
          <a:lstStyle/>
          <a:p>
            <a:pPr lvl="0"/>
            <a:r>
              <a:rPr lang="en-US" dirty="0"/>
              <a:t>-Customer </a:t>
            </a:r>
            <a:r>
              <a:rPr lang="en-US" dirty="0" smtClean="0"/>
              <a:t>Service</a:t>
            </a:r>
            <a:endParaRPr lang="en-US" dirty="0"/>
          </a:p>
          <a:p>
            <a:pPr marL="0" lvl="0" indent="0">
              <a:buNone/>
            </a:pPr>
            <a:endParaRPr lang="en-US" dirty="0"/>
          </a:p>
          <a:p>
            <a:r>
              <a:rPr lang="en-US" dirty="0"/>
              <a:t>-Provider Education &amp; </a:t>
            </a:r>
            <a:r>
              <a:rPr lang="en-US" dirty="0" smtClean="0"/>
              <a:t>Training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-</a:t>
            </a:r>
            <a:r>
              <a:rPr lang="en-US" dirty="0"/>
              <a:t>Immunize Oregon </a:t>
            </a:r>
            <a:r>
              <a:rPr lang="en-US" dirty="0" smtClean="0"/>
              <a:t>Coalition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-Communications Support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-LHD Program Support: </a:t>
            </a:r>
            <a:r>
              <a:rPr lang="en-US" dirty="0" err="1"/>
              <a:t>Peri</a:t>
            </a:r>
            <a:r>
              <a:rPr lang="en-US" dirty="0"/>
              <a:t> </a:t>
            </a:r>
            <a:r>
              <a:rPr lang="en-US" dirty="0" err="1"/>
              <a:t>Hep</a:t>
            </a:r>
            <a:r>
              <a:rPr lang="en-US" dirty="0"/>
              <a:t> B, School Law, more </a:t>
            </a:r>
          </a:p>
          <a:p>
            <a:pPr marL="457200" lvl="1" indent="0" eaLnBrk="1" hangingPunct="1">
              <a:buNone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749894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OREGON IMMUNIZATION PROGRAM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52F589B-1925-4A0F-81ED-351171A6B496}" type="slidenum">
              <a:rPr lang="en-US" altLang="en-US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What Do We Provide?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114800"/>
          </a:xfrm>
        </p:spPr>
        <p:txBody>
          <a:bodyPr/>
          <a:lstStyle/>
          <a:p>
            <a:pPr marL="0" lvl="0" indent="0">
              <a:buNone/>
            </a:pPr>
            <a:r>
              <a:rPr lang="en-US" dirty="0"/>
              <a:t>Vaccines</a:t>
            </a:r>
          </a:p>
          <a:p>
            <a:pPr lvl="0"/>
            <a:r>
              <a:rPr lang="en-US" dirty="0"/>
              <a:t>Vaccines For Children </a:t>
            </a:r>
            <a:r>
              <a:rPr lang="en-US" dirty="0" smtClean="0"/>
              <a:t>Program</a:t>
            </a:r>
          </a:p>
          <a:p>
            <a:pPr marL="0" lvl="0" indent="0">
              <a:buNone/>
            </a:pPr>
            <a:endParaRPr lang="en-US" dirty="0"/>
          </a:p>
          <a:p>
            <a:pPr lvl="0"/>
            <a:r>
              <a:rPr lang="en-US" dirty="0"/>
              <a:t>Adult and Preparedness </a:t>
            </a:r>
            <a:r>
              <a:rPr lang="en-US" dirty="0" smtClean="0"/>
              <a:t>Vaccine</a:t>
            </a:r>
          </a:p>
          <a:p>
            <a:pPr marL="0" lvl="0" indent="0">
              <a:buNone/>
            </a:pPr>
            <a:endParaRPr lang="en-US" dirty="0"/>
          </a:p>
          <a:p>
            <a:pPr lvl="0"/>
            <a:r>
              <a:rPr lang="en-US" dirty="0"/>
              <a:t>Billable </a:t>
            </a:r>
            <a:r>
              <a:rPr lang="en-US" dirty="0" smtClean="0"/>
              <a:t>Project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Quality </a:t>
            </a:r>
            <a:r>
              <a:rPr lang="en-US" dirty="0"/>
              <a:t>Improvement</a:t>
            </a:r>
          </a:p>
          <a:p>
            <a:r>
              <a:rPr lang="en-US" dirty="0"/>
              <a:t>-AFIX, CCOs, More</a:t>
            </a:r>
            <a:r>
              <a:rPr lang="en-US" dirty="0" smtClean="0"/>
              <a:t>…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And, DATA!  How can we help you?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751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OREGON IMMUNIZATION PROGRAM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52F589B-1925-4A0F-81ED-351171A6B496}" type="slidenum">
              <a:rPr lang="en-US" altLang="en-US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Oregon Immunization Program 2016-17 Vaccine Budget  $55,453,593</a:t>
            </a:r>
            <a:endParaRPr lang="en-US" dirty="0"/>
          </a:p>
        </p:txBody>
      </p:sp>
      <p:graphicFrame>
        <p:nvGraphicFramePr>
          <p:cNvPr id="7" name="Char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8062853"/>
              </p:ext>
            </p:extLst>
          </p:nvPr>
        </p:nvGraphicFramePr>
        <p:xfrm>
          <a:off x="238125" y="280987"/>
          <a:ext cx="8667750" cy="6296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19218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OREGON IMMUNIZATION PROGRAM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52F589B-1925-4A0F-81ED-351171A6B496}" type="slidenum">
              <a:rPr lang="en-US" altLang="en-US"/>
              <a:pPr>
                <a:defRPr/>
              </a:pPr>
              <a:t>8</a:t>
            </a:fld>
            <a:endParaRPr lang="en-US" altLang="en-US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6866329"/>
              </p:ext>
            </p:extLst>
          </p:nvPr>
        </p:nvGraphicFramePr>
        <p:xfrm>
          <a:off x="304800" y="228600"/>
          <a:ext cx="85344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85285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OREGON IMMUNIZATION PROGRAM</a:t>
            </a:r>
            <a:r>
              <a:rPr lang="en-US" altLang="en-US" dirty="0"/>
              <a:t/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52F589B-1925-4A0F-81ED-351171A6B496}" type="slidenum">
              <a:rPr lang="en-US" altLang="en-US"/>
              <a:pPr>
                <a:defRPr/>
              </a:pPr>
              <a:t>9</a:t>
            </a:fld>
            <a:endParaRPr lang="en-US" altLang="en-US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/>
              <a:t>Vaccine Distributed to </a:t>
            </a:r>
            <a:r>
              <a:rPr lang="en-US" altLang="en-US" dirty="0" smtClean="0"/>
              <a:t>ITU (</a:t>
            </a:r>
            <a:r>
              <a:rPr lang="en-US" altLang="en-US" dirty="0" smtClean="0"/>
              <a:t>IHS Tribal &amp; Urban) </a:t>
            </a:r>
            <a:r>
              <a:rPr lang="en-US" altLang="en-US" dirty="0" smtClean="0"/>
              <a:t>Clinics </a:t>
            </a:r>
            <a:r>
              <a:rPr lang="en-US" altLang="en-US" dirty="0" smtClean="0"/>
              <a:t>($305,000)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5836593"/>
              </p:ext>
            </p:extLst>
          </p:nvPr>
        </p:nvGraphicFramePr>
        <p:xfrm>
          <a:off x="304800" y="1752601"/>
          <a:ext cx="8382000" cy="3581398"/>
        </p:xfrm>
        <a:graphic>
          <a:graphicData uri="http://schemas.openxmlformats.org/drawingml/2006/table">
            <a:tbl>
              <a:tblPr/>
              <a:tblGrid>
                <a:gridCol w="2766823"/>
                <a:gridCol w="654885"/>
                <a:gridCol w="1065175"/>
                <a:gridCol w="1033613"/>
                <a:gridCol w="757457"/>
                <a:gridCol w="673296"/>
                <a:gridCol w="694335"/>
                <a:gridCol w="736416"/>
              </a:tblGrid>
              <a:tr h="982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OrgName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Doses 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Shipped (FY16-17)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Value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Total Immunization 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VISITS (2016)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Total pediatric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Total Adults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Percent Peds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Percent Adult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CHEMAWA INDIAN HEALTH CENTER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1,018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$51,311.80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2,015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1,180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01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COQUILLE INDIAN COMM HEALTH CENTER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$19,910.70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144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594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01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COW CREEK HLTH AND WELLNESS SOUTH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$22,015.63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1,004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307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697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01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GRAND RONDE HLTH AND WELLNESS CTR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764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$39,510.05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1,986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1,371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01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KLAMATH TRIBAL HLTH WELLNESS CTR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$21,786.00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583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01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NARA (All sites)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1,800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$95,947.56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2,142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753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1,389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01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SILETZ COMMUNITY HEALTH CENTER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990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$52,672.30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1,512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702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01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YELLOWHAWK TRIBAL HEALTH CENTER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$50,369.22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5,243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2,557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2,686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All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6,737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$353,523.26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15,223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6,288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8,935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URL xmlns="http://schemas.microsoft.com/sharepoint/v3">
      <Url>https://www.oregon.gov/oha/PH/PROVIDERPARTNERRESOURCES/LOCALHEALTHDEPARTMENTRESOURCES/Documents/orientation/administrators/immunizations.pptx</Url>
      <Description>The Oregon Immunization Program</Description>
    </URL>
    <PublishingExpirationDate xmlns="http://schemas.microsoft.com/sharepoint/v3" xsi:nil="true"/>
    <PublishingStartDate xmlns="http://schemas.microsoft.com/sharepoint/v3" xsi:nil="true"/>
    <IACategory xmlns="59da1016-2a1b-4f8a-9768-d7a4932f6f16">Public Health</IACategory>
    <IASubtopic xmlns="59da1016-2a1b-4f8a-9768-d7a4932f6f16" xsi:nil="true"/>
    <DocumentExpirationDate xmlns="59da1016-2a1b-4f8a-9768-d7a4932f6f16">2021-01-12T08:00:00+00:00</DocumentExpirationDate>
    <Meta_x0020_Keywords xmlns="b9e727c9-37af-4452-8534-630d889f6748" xsi:nil="true"/>
    <Meta_x0020_Description xmlns="b9e727c9-37af-4452-8534-630d889f6748" xsi:nil="true"/>
    <IATopic xmlns="59da1016-2a1b-4f8a-9768-d7a4932f6f16" xsi:nil="true"/>
    <Document_x0020_Update_x0020_Date xmlns="b9e727c9-37af-4452-8534-630d889f6748" xsi:nil="true"/>
    <Document_x0020_Status xmlns="b9e727c9-37af-4452-8534-630d889f6748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AF213097129C4E9A3ABBD892EED684" ma:contentTypeVersion="20" ma:contentTypeDescription="Create a new document." ma:contentTypeScope="" ma:versionID="c512ffe1322091daa64ff8b28d82b9cc">
  <xsd:schema xmlns:xsd="http://www.w3.org/2001/XMLSchema" xmlns:xs="http://www.w3.org/2001/XMLSchema" xmlns:p="http://schemas.microsoft.com/office/2006/metadata/properties" xmlns:ns1="http://schemas.microsoft.com/sharepoint/v3" xmlns:ns2="b9e727c9-37af-4452-8534-630d889f6748" xmlns:ns3="59da1016-2a1b-4f8a-9768-d7a4932f6f16" targetNamespace="http://schemas.microsoft.com/office/2006/metadata/properties" ma:root="true" ma:fieldsID="2c5f3ab3dc4ea5938c945c47e627b6fd" ns1:_="" ns2:_="" ns3:_="">
    <xsd:import namespace="http://schemas.microsoft.com/sharepoint/v3"/>
    <xsd:import namespace="b9e727c9-37af-4452-8534-630d889f6748"/>
    <xsd:import namespace="59da1016-2a1b-4f8a-9768-d7a4932f6f16"/>
    <xsd:element name="properties">
      <xsd:complexType>
        <xsd:sequence>
          <xsd:element name="documentManagement">
            <xsd:complexType>
              <xsd:all>
                <xsd:element ref="ns2:Document_x0020_Update_x0020_Date" minOccurs="0"/>
                <xsd:element ref="ns3:IACategory" minOccurs="0"/>
                <xsd:element ref="ns3:IATopic" minOccurs="0"/>
                <xsd:element ref="ns3:IASubtopic" minOccurs="0"/>
                <xsd:element ref="ns3:DocumentExpirationDate" minOccurs="0"/>
                <xsd:element ref="ns2:Meta_x0020_Description" minOccurs="0"/>
                <xsd:element ref="ns2:Meta_x0020_Keywords" minOccurs="0"/>
                <xsd:element ref="ns1:URL" minOccurs="0"/>
                <xsd:element ref="ns1:PublishingStartDate" minOccurs="0"/>
                <xsd:element ref="ns1:PublishingExpirationDate" minOccurs="0"/>
                <xsd:element ref="ns3:SharedWithUsers" minOccurs="0"/>
                <xsd:element ref="ns2:Document_x0020_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URL" ma:index="9" nillable="true" ma:displayName="URL" ma:format="Hyperlink" ma:internalName="UR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ublishingStartDate" ma:index="12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13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e727c9-37af-4452-8534-630d889f6748" elementFormDefault="qualified">
    <xsd:import namespace="http://schemas.microsoft.com/office/2006/documentManagement/types"/>
    <xsd:import namespace="http://schemas.microsoft.com/office/infopath/2007/PartnerControls"/>
    <xsd:element name="Document_x0020_Update_x0020_Date" ma:index="2" nillable="true" ma:displayName="Document Update Date" ma:description="Enter the date from the footer" ma:format="DateOnly" ma:internalName="Document_x0020_Update_x0020_Date">
      <xsd:simpleType>
        <xsd:restriction base="dms:DateTime"/>
      </xsd:simpleType>
    </xsd:element>
    <xsd:element name="Meta_x0020_Description" ma:index="7" nillable="true" ma:displayName="Meta Description" ma:internalName="Meta_x0020_Description" ma:readOnly="false">
      <xsd:simpleType>
        <xsd:restriction base="dms:Text"/>
      </xsd:simpleType>
    </xsd:element>
    <xsd:element name="Meta_x0020_Keywords" ma:index="8" nillable="true" ma:displayName="Meta Keywords" ma:internalName="Meta_x0020_Keywords" ma:readOnly="false">
      <xsd:simpleType>
        <xsd:restriction base="dms:Text"/>
      </xsd:simpleType>
    </xsd:element>
    <xsd:element name="Document_x0020_Status" ma:index="19" nillable="true" ma:displayName="Document Status" ma:format="Dropdown" ma:internalName="Document_x0020_Status">
      <xsd:simpleType>
        <xsd:restriction base="dms:Choice">
          <xsd:enumeration value="Active"/>
          <xsd:enumeration value="Inactive/Depreca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da1016-2a1b-4f8a-9768-d7a4932f6f16" elementFormDefault="qualified">
    <xsd:import namespace="http://schemas.microsoft.com/office/2006/documentManagement/types"/>
    <xsd:import namespace="http://schemas.microsoft.com/office/infopath/2007/PartnerControls"/>
    <xsd:element name="IACategory" ma:index="3" nillable="true" ma:displayName="IA Category" ma:format="Dropdown" ma:internalName="IACategory" ma:readOnly="false">
      <xsd:simpleType>
        <xsd:restriction base="dms:Choice">
          <xsd:enumeration value="About OHA"/>
          <xsd:enumeration value="Programs and Services"/>
          <xsd:enumeration value="Oregon Health Plan"/>
          <xsd:enumeration value="Health System Reform"/>
          <xsd:enumeration value="Licenses and Certificates"/>
          <xsd:enumeration value="Public Health"/>
        </xsd:restriction>
      </xsd:simpleType>
    </xsd:element>
    <xsd:element name="IATopic" ma:index="4" nillable="true" ma:displayName="IA Topic" ma:format="Dropdown" ma:internalName="IATopic" ma:readOnly="false">
      <xsd:simpleType>
        <xsd:restriction base="dms:Choice">
          <xsd:enumeration value="About OHA - Agency Communications"/>
          <xsd:enumeration value="About OHA - Budget"/>
          <xsd:enumeration value="About OHA - Contacts"/>
          <xsd:enumeration value="About OHA - Grants &amp; Contracts"/>
          <xsd:enumeration value="About OHA - Jobs &amp; Employment"/>
          <xsd:enumeration value="About OHA - Organization"/>
          <xsd:enumeration value="About OHA - Policies"/>
          <xsd:enumeration value="About OHA - Public Meetings"/>
          <xsd:enumeration value="About OHA - Public Records"/>
          <xsd:enumeration value="About OHA - Questions &amp; Comments"/>
          <xsd:enumeration value="About OHA - Reports &amp; Data"/>
          <xsd:enumeration value="About OHA - Rulemaking"/>
          <xsd:enumeration value="Programs and Services - Behavioral Health"/>
          <xsd:enumeration value="Programs and Services - Contacts"/>
          <xsd:enumeration value="Programs and Services - Coordinated Care"/>
          <xsd:enumeration value="Programs and Services - Disease"/>
          <xsd:enumeration value="Programs and Services - Environment"/>
          <xsd:enumeration value="Programs and Services - Health Resources"/>
          <xsd:enumeration value="Programs and Services - OEBB"/>
          <xsd:enumeration value="Programs and Services - Oregon Health Plan"/>
          <xsd:enumeration value="Programs and Services - Oregon State Hospital"/>
          <xsd:enumeration value="Programs and Services - PEBB"/>
          <xsd:enumeration value="Programs and Services - Pharmacy"/>
          <xsd:enumeration value="Programs and Services - Prevention"/>
          <xsd:enumeration value="Programs and Services - Safety"/>
          <xsd:enumeration value="Oregon Health Plan - Agency Communications"/>
          <xsd:enumeration value="Oregon Health Plan - Benefits"/>
          <xsd:enumeration value="Oregon Health Plan - Contacts"/>
          <xsd:enumeration value="Oregon Health Plan - Coordinated Care"/>
          <xsd:enumeration value="Oregon Health Plan - Grants &amp; Contracts"/>
          <xsd:enumeration value="Oregon Health Plan - Health Resources"/>
          <xsd:enumeration value="Oregon Health Plan - Policies"/>
          <xsd:enumeration value="Oregon Health Plan - Providers and Partners"/>
          <xsd:enumeration value="Oregon Health Plan - Public Meetings"/>
          <xsd:enumeration value="Oregon Health Plan - Questions &amp; Comments"/>
          <xsd:enumeration value="Oregon Health Plan - Rule Making"/>
          <xsd:enumeration value="Health System Reform - Agency Communications"/>
          <xsd:enumeration value="Health System Reform - Coordinated Care"/>
          <xsd:enumeration value="Health System Reform - Public Meetings"/>
          <xsd:enumeration value="Health System Reform - Questions &amp; Comments"/>
          <xsd:enumeration value="Health System Reform - Reports &amp; Data"/>
          <xsd:enumeration value="Licenses and Certificates - Certificates"/>
          <xsd:enumeration value="Licenses and Certificates - Contacts"/>
          <xsd:enumeration value="Licenses and Certificates - Licenses"/>
          <xsd:enumeration value="Licenses and Certificates - Vital Records"/>
          <xsd:enumeration value="Public Health - Agency Communications"/>
          <xsd:enumeration value="Public Health - Contacts"/>
          <xsd:enumeration value="Public Health - Disease"/>
          <xsd:enumeration value="Public Health - Environment"/>
          <xsd:enumeration value="Public Health - Health Resources"/>
          <xsd:enumeration value="Public Health - Questions &amp; Comments"/>
          <xsd:enumeration value="Public Health - Prevention"/>
          <xsd:enumeration value="Public Health - Providers and Partners"/>
          <xsd:enumeration value="Public Health - Reports &amp; Data"/>
          <xsd:enumeration value="Public Health - Safety"/>
          <xsd:enumeration value="Public Health - Vital Records"/>
        </xsd:restriction>
      </xsd:simpleType>
    </xsd:element>
    <xsd:element name="IASubtopic" ma:index="5" nillable="true" ma:displayName="IA Subtopic" ma:format="Dropdown" ma:internalName="IASubtopic" ma:readOnly="false">
      <xsd:simpleType>
        <xsd:restriction base="dms:Choice">
          <xsd:enumeration value="Addiction Services - Alcohol"/>
          <xsd:enumeration value="Addiction Services - Drug"/>
          <xsd:enumeration value="Addiction Services - Gambling"/>
          <xsd:enumeration value="Addiction Services - Tobacco"/>
          <xsd:enumeration value="Applications"/>
          <xsd:enumeration value="Benefits - Health Plans"/>
          <xsd:enumeration value="Benefits - OEBB"/>
          <xsd:enumeration value="Benefits - OHP"/>
          <xsd:enumeration value="Benefits - PEBB"/>
          <xsd:enumeration value="Benefits - Retirement"/>
          <xsd:enumeration value="Budget - Agency Summary"/>
          <xsd:enumeration value="Budget - Agency Request (ARB)"/>
          <xsd:enumeration value="Budget - Governors Budget"/>
          <xsd:enumeration value="Budget - Infrastructure"/>
          <xsd:enumeration value="Budget - Legislatively Adopted (LAB)"/>
          <xsd:enumeration value="Budget - Legislative action"/>
          <xsd:enumeration value="Budget - Overview"/>
          <xsd:enumeration value="Budget - Policy Option Package (POP)"/>
          <xsd:enumeration value="Budget - Priorities"/>
          <xsd:enumeration value="Budget - Program"/>
          <xsd:enumeration value="Budget - Reduction"/>
          <xsd:enumeration value="Budget - Strategic funding proposal"/>
          <xsd:enumeration value="Budget - Special report"/>
          <xsd:enumeration value="Budget - Stakeholder meeting"/>
          <xsd:enumeration value="CCO - Contact"/>
          <xsd:enumeration value="CCO - Audited Financial Statement"/>
          <xsd:enumeration value="CCO - Interim Financial Statement"/>
          <xsd:enumeration value="CCO - Internal Financial Statement"/>
          <xsd:enumeration value="Clean Air"/>
          <xsd:enumeration value="Clean Water"/>
          <xsd:enumeration value="Clinics"/>
          <xsd:enumeration value="Commissions"/>
          <xsd:enumeration value="Committee Members"/>
          <xsd:enumeration value="Committees"/>
          <xsd:enumeration value="Crisis Services"/>
          <xsd:enumeration value="Drug Addiction Services"/>
          <xsd:enumeration value="Electronic Health Care Records (EHR)"/>
          <xsd:enumeration value="Emergency Preparedness"/>
          <xsd:enumeration value="Environmental Pollution"/>
          <xsd:enumeration value="Featured Content"/>
          <xsd:enumeration value="Fees"/>
          <xsd:enumeration value="Health Services - Primary Care Home"/>
          <xsd:enumeration value="Health Services - Prioritized list"/>
          <xsd:enumeration value="ICD-10"/>
          <xsd:enumeration value="Immunizations"/>
          <xsd:enumeration value="Legislation - Bills"/>
          <xsd:enumeration value="Legislation - Contact"/>
          <xsd:enumeration value="Legislation - Highlights"/>
          <xsd:enumeration value="Legislation - Session Summary"/>
          <xsd:enumeration value="Materials - Commission"/>
          <xsd:enumeration value="Materials - Committee"/>
          <xsd:enumeration value="Materials - Coverage Guidance"/>
          <xsd:enumeration value="Materials - Evidence-based Guidelines"/>
          <xsd:enumeration value="Materials - Health care plan details"/>
          <xsd:enumeration value="Materials - Health care plan overview"/>
          <xsd:enumeration value="Materials - Meeting Document"/>
          <xsd:enumeration value="Materials - Meeting Recording"/>
          <xsd:enumeration value="Materials - Meeting Schedule"/>
          <xsd:enumeration value="Materials - Open Enrollment"/>
          <xsd:enumeration value="Materials - Training"/>
          <xsd:enumeration value="Materials - Webinar"/>
          <xsd:enumeration value="Materials - Workgroup"/>
          <xsd:enumeration value="Medical Marijuana (OMMP)"/>
          <xsd:enumeration value="Medical Services"/>
          <xsd:enumeration value="Meeting Document"/>
          <xsd:enumeration value="Meeting Schedule"/>
          <xsd:enumeration value="Mental Health Services"/>
          <xsd:enumeration value="Metrics - Behavioral Health"/>
          <xsd:enumeration value="Metrics - CCO"/>
          <xsd:enumeration value="Metrics - Demographics"/>
          <xsd:enumeration value="Metrics - Hospital Performance"/>
          <xsd:enumeration value="Metrics - Incentive"/>
          <xsd:enumeration value="Metrics - Measures and Outcomes Tracking (MOTS)"/>
          <xsd:enumeration value="Metrics - ONE Eligibility system"/>
          <xsd:enumeration value="Metrics - Prevention"/>
          <xsd:enumeration value="Metrics - Rural health"/>
          <xsd:enumeration value="Metrics - State-Wide"/>
          <xsd:enumeration value="News Letter"/>
          <xsd:enumeration value="News Release"/>
          <xsd:enumeration value="OHP - Medicaid Waiver"/>
          <xsd:enumeration value="OHP - Provider Announcement"/>
          <xsd:enumeration value="OHP - Provider Rates"/>
          <xsd:enumeration value="Preferred Drug List"/>
          <xsd:enumeration value="Prescription Drugs - Monitoring"/>
          <xsd:enumeration value="Prescription Drugs - Preferred List"/>
          <xsd:enumeration value="Prescription Drugs - Subsidy"/>
          <xsd:enumeration value="Prescription Drugs Subsidy"/>
          <xsd:enumeration value="Technical Assistance"/>
          <xsd:enumeration value="Training"/>
          <xsd:enumeration value="Vital Statistics - Birth Certificate"/>
          <xsd:enumeration value="Vital Statistics - Certificate Death"/>
          <xsd:enumeration value="Vital Statistics - Data Use Requests"/>
          <xsd:enumeration value="Vital Statistics - Divorce Data"/>
          <xsd:enumeration value="Vital Statistics - Domestic Partnership Data"/>
          <xsd:enumeration value="Vital Statistics - Fetal Death Data"/>
          <xsd:enumeration value="Vital Statistics - Marriage Data"/>
          <xsd:enumeration value="Vital Statistics - Teen Pregnancy Data"/>
          <xsd:enumeration value="Wellness - Exercise"/>
          <xsd:enumeration value="Wellness - HEM"/>
          <xsd:enumeration value="Wellness - Intervention"/>
          <xsd:enumeration value="Wellness - Pain Management"/>
          <xsd:enumeration value="Wellness - Reproductive Health"/>
          <xsd:enumeration value="Wellness - Stress Relief"/>
        </xsd:restriction>
      </xsd:simpleType>
    </xsd:element>
    <xsd:element name="DocumentExpirationDate" ma:index="6" nillable="true" ma:displayName="Document Expiration Date" ma:format="DateOnly" ma:internalName="DocumentExpirationDate" ma:readOnly="false">
      <xsd:simpleType>
        <xsd:restriction base="dms:DateTime"/>
      </xsd:simpleType>
    </xsd:element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DBDE1C2-825B-43D0-8B94-4D35A81CE3BE}"/>
</file>

<file path=customXml/itemProps2.xml><?xml version="1.0" encoding="utf-8"?>
<ds:datastoreItem xmlns:ds="http://schemas.openxmlformats.org/officeDocument/2006/customXml" ds:itemID="{36FAADC0-142B-40A3-BDB9-A01A971E0E9D}"/>
</file>

<file path=customXml/itemProps3.xml><?xml version="1.0" encoding="utf-8"?>
<ds:datastoreItem xmlns:ds="http://schemas.openxmlformats.org/officeDocument/2006/customXml" ds:itemID="{2415E82D-9EEA-4EDD-AA37-1943EC4ECF2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682</TotalTime>
  <Words>987</Words>
  <Application>Microsoft Office PowerPoint</Application>
  <PresentationFormat>On-screen Show (4:3)</PresentationFormat>
  <Paragraphs>342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Century Gothic</vt:lpstr>
      <vt:lpstr>DokChampa</vt:lpstr>
      <vt:lpstr>Microsoft Yi Baiti</vt:lpstr>
      <vt:lpstr>Segoe UI Light</vt:lpstr>
      <vt:lpstr>Times</vt:lpstr>
      <vt:lpstr>Custom Design</vt:lpstr>
      <vt:lpstr>Oregon Public Health Orientation  For New Local and Tribal Administrators  The Oregon Immunization Program Mimi Luther Provider Services Team Manager </vt:lpstr>
      <vt:lpstr>Our Priorities</vt:lpstr>
      <vt:lpstr>What Do We Provide?</vt:lpstr>
      <vt:lpstr>What Do We Provide?</vt:lpstr>
      <vt:lpstr>What Do We Provide?</vt:lpstr>
      <vt:lpstr>What Do We Provide?</vt:lpstr>
      <vt:lpstr>Oregon Immunization Program 2016-17 Vaccine Budget  $55,453,593</vt:lpstr>
      <vt:lpstr>PowerPoint Presentation</vt:lpstr>
      <vt:lpstr>Vaccine Distributed to ITU (IHS Tribal &amp; Urban) Clinics ($305,000)</vt:lpstr>
      <vt:lpstr>Where are vaccines given in Oregon?  2016 total 86% Private, 14% Public</vt:lpstr>
      <vt:lpstr>Where are vaccines given in Oregon?  2016 total 86% Private, 14% Public</vt:lpstr>
      <vt:lpstr>ALERT IIS: Vitals</vt:lpstr>
      <vt:lpstr>Considerations for Administrators</vt:lpstr>
      <vt:lpstr>Contacts:</vt:lpstr>
    </vt:vector>
  </TitlesOfParts>
  <Company>Joe's World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Oregon Immunization Program</dc:title>
  <dc:creator>Joe B</dc:creator>
  <cp:lastModifiedBy>Luther Lydia M</cp:lastModifiedBy>
  <cp:revision>36</cp:revision>
  <cp:lastPrinted>2016-08-30T21:12:22Z</cp:lastPrinted>
  <dcterms:created xsi:type="dcterms:W3CDTF">2010-08-23T12:44:57Z</dcterms:created>
  <dcterms:modified xsi:type="dcterms:W3CDTF">2017-07-03T22:30:00Z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0x0101005EAF213097129C4E9A3ABBD892EED684</vt:lpwstr>
  </property>
  <property fmtid="{D5CDD505-2E9C-101B-9397-08002B2CF9AE}" pid="3" name="WorkflowChangePath">
    <vt:lpwstr>4051dd27-d213-42a2-a954-24d9c58785aa,3;77bfdf95-7253-4ae2-8636-6584ae0c8773,5;</vt:lpwstr>
  </property>
  <property fmtid="{D5CDD505-2E9C-101B-9397-08002B2CF9AE}" pid="4" name="Order">
    <vt:r8>46700</vt:r8>
  </property>
</Properties>
</file>