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Layouts/slideLayout84.xml" ContentType="application/vnd.openxmlformats-officedocument.presentationml.slideLayout+xml"/>
  <Override PartName="/ppt/slideLayouts/slideLayout91.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90.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4.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25.xml" ContentType="application/vnd.openxmlformats-officedocument.presentationml.slideLayout+xml"/>
  <Override PartName="/ppt/slideLayouts/slideLayout133.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110.xml" ContentType="application/vnd.openxmlformats-officedocument.presentationml.slideLayout+xml"/>
  <Override PartName="/ppt/slideLayouts/slideLayout102.xml" ContentType="application/vnd.openxmlformats-officedocument.presentationml.slideLayout+xml"/>
  <Override PartName="/ppt/slideLayouts/slideLayout121.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2.xml" ContentType="application/vnd.openxmlformats-officedocument.presentationml.slideLayout+xml"/>
  <Override PartName="/ppt/slideLayouts/slideLayout117.xml" ContentType="application/vnd.openxmlformats-officedocument.presentationml.slideLayout+xml"/>
  <Override PartName="/ppt/slideLayouts/slideLayout113.xml" ContentType="application/vnd.openxmlformats-officedocument.presentationml.slideLayout+xml"/>
  <Override PartName="/ppt/slideLayouts/slideLayout120.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12.xml" ContentType="application/vnd.openxmlformats-officedocument.theme+xml"/>
  <Override PartName="/ppt/theme/theme9.xml" ContentType="application/vnd.openxmlformats-officedocument.theme+xml"/>
  <Override PartName="/ppt/theme/theme1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notesMasterIdLst>
    <p:notesMasterId r:id="rId38"/>
  </p:notesMasterIdLst>
  <p:sldIdLst>
    <p:sldId id="258" r:id="rId15"/>
    <p:sldId id="259" r:id="rId16"/>
    <p:sldId id="281" r:id="rId17"/>
    <p:sldId id="260" r:id="rId18"/>
    <p:sldId id="261" r:id="rId19"/>
    <p:sldId id="262" r:id="rId20"/>
    <p:sldId id="263" r:id="rId21"/>
    <p:sldId id="264" r:id="rId22"/>
    <p:sldId id="265" r:id="rId23"/>
    <p:sldId id="268" r:id="rId24"/>
    <p:sldId id="267" r:id="rId25"/>
    <p:sldId id="269" r:id="rId26"/>
    <p:sldId id="272" r:id="rId27"/>
    <p:sldId id="274" r:id="rId28"/>
    <p:sldId id="279" r:id="rId29"/>
    <p:sldId id="280" r:id="rId30"/>
    <p:sldId id="276" r:id="rId31"/>
    <p:sldId id="282" r:id="rId32"/>
    <p:sldId id="283" r:id="rId33"/>
    <p:sldId id="284" r:id="rId34"/>
    <p:sldId id="285" r:id="rId35"/>
    <p:sldId id="286" r:id="rId36"/>
    <p:sldId id="2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07" autoAdjust="0"/>
  </p:normalViewPr>
  <p:slideViewPr>
    <p:cSldViewPr snapToGrid="0">
      <p:cViewPr varScale="1">
        <p:scale>
          <a:sx n="110" d="100"/>
          <a:sy n="110" d="100"/>
        </p:scale>
        <p:origin x="516"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F05BA-68AF-479C-A368-F9CEE915C302}" type="datetimeFigureOut">
              <a:rPr lang="en-US" smtClean="0"/>
              <a:t>6/30/2017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EA779-8604-478D-8060-FBFAF91F92F6}" type="slidenum">
              <a:rPr lang="en-US" smtClean="0"/>
              <a:t>‹#›</a:t>
            </a:fld>
            <a:endParaRPr lang="en-US" dirty="0"/>
          </a:p>
        </p:txBody>
      </p:sp>
    </p:spTree>
    <p:extLst>
      <p:ext uri="{BB962C8B-B14F-4D97-AF65-F5344CB8AC3E}">
        <p14:creationId xmlns:p14="http://schemas.microsoft.com/office/powerpoint/2010/main" val="393914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US" altLang="en-US" dirty="0" smtClean="0"/>
              <a:t>Non-cardholders may possess, per </a:t>
            </a:r>
            <a:r>
              <a:rPr lang="en-US" altLang="en-US" u="sng" dirty="0" smtClean="0"/>
              <a:t>household:</a:t>
            </a:r>
          </a:p>
          <a:p>
            <a:r>
              <a:rPr lang="en-US" altLang="en-US" dirty="0" smtClean="0"/>
              <a:t>8oz of usable marijuana, </a:t>
            </a:r>
          </a:p>
          <a:p>
            <a:r>
              <a:rPr lang="en-US" altLang="en-US" dirty="0" smtClean="0"/>
              <a:t>4 mature plants </a:t>
            </a:r>
          </a:p>
          <a:p>
            <a:r>
              <a:rPr lang="en-US" altLang="en-US" dirty="0" smtClean="0"/>
              <a:t>16 ounces of cannabinoid product in solid form;</a:t>
            </a:r>
          </a:p>
          <a:p>
            <a:r>
              <a:rPr lang="en-US" altLang="en-US" dirty="0" smtClean="0"/>
              <a:t>72 ounces of a cannabinoid product in liquid form;</a:t>
            </a:r>
          </a:p>
          <a:p>
            <a:r>
              <a:rPr lang="en-US" altLang="en-US" dirty="0" smtClean="0"/>
              <a:t>16 ounces of a cannabinoid concentrate</a:t>
            </a:r>
          </a:p>
        </p:txBody>
      </p:sp>
      <p:sp>
        <p:nvSpPr>
          <p:cNvPr id="20484"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97D21CD6-6FE7-45DC-8C9F-5991E7A447C2}" type="slidenum">
              <a:rPr lang="en-US" altLang="en-US" sz="1200" smtClean="0"/>
              <a:pPr/>
              <a:t>3</a:t>
            </a:fld>
            <a:endParaRPr lang="en-US" altLang="en-US" sz="1200" dirty="0" smtClean="0"/>
          </a:p>
        </p:txBody>
      </p:sp>
    </p:spTree>
    <p:extLst>
      <p:ext uri="{BB962C8B-B14F-4D97-AF65-F5344CB8AC3E}">
        <p14:creationId xmlns:p14="http://schemas.microsoft.com/office/powerpoint/2010/main" val="74630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324BB-699F-4E45-976C-A12548991E9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0233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groups consisting of higher at risk groups</a:t>
            </a:r>
            <a:r>
              <a:rPr lang="en-US" baseline="0" dirty="0" smtClean="0"/>
              <a:t> to see what messages worked for them.  Examined urban/rural, African American, Native American, Latino, Asian Pacific Islander, 14-17 and 18-20. </a:t>
            </a:r>
            <a:r>
              <a:rPr lang="en-US" dirty="0" smtClean="0"/>
              <a:t>Youth and Young Adults in all groups found these messages to be the most believable</a:t>
            </a:r>
            <a:r>
              <a:rPr lang="en-US" baseline="0" dirty="0" smtClean="0"/>
              <a:t> and the most motivating to think twice before using marijuana. </a:t>
            </a:r>
          </a:p>
          <a:p>
            <a:endParaRPr lang="en-US" baseline="0" dirty="0" smtClean="0"/>
          </a:p>
        </p:txBody>
      </p:sp>
      <p:sp>
        <p:nvSpPr>
          <p:cNvPr id="4" name="Slide Number Placeholder 3"/>
          <p:cNvSpPr>
            <a:spLocks noGrp="1"/>
          </p:cNvSpPr>
          <p:nvPr>
            <p:ph type="sldNum" sz="quarter" idx="10"/>
          </p:nvPr>
        </p:nvSpPr>
        <p:spPr/>
        <p:txBody>
          <a:bodyPr/>
          <a:lstStyle/>
          <a:p>
            <a:fld id="{55B324BB-699F-4E45-976C-A12548991E9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8347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The 14-17</a:t>
            </a:r>
            <a:r>
              <a:rPr lang="en-US" baseline="0" dirty="0" smtClean="0"/>
              <a:t> age group i</a:t>
            </a:r>
            <a:r>
              <a:rPr lang="en-US" dirty="0" smtClean="0"/>
              <a:t>s aspirational to those younger (12-14)</a:t>
            </a:r>
            <a:r>
              <a:rPr lang="en-US" baseline="0" dirty="0" smtClean="0"/>
              <a:t> and still meaningful to those older (18-20). </a:t>
            </a:r>
          </a:p>
          <a:p>
            <a:pPr>
              <a:buFont typeface="Arial" pitchFamily="34" charset="0"/>
              <a:buNone/>
            </a:pPr>
            <a:endParaRPr lang="en-US" baseline="0" dirty="0" smtClean="0"/>
          </a:p>
          <a:p>
            <a:pPr>
              <a:buFont typeface="Arial" pitchFamily="34" charset="0"/>
              <a:buNone/>
            </a:pPr>
            <a:r>
              <a:rPr lang="en-US" baseline="0" dirty="0" smtClean="0"/>
              <a:t>The parent campaign will be in English and Spanish, and will be branded separately from Stay True to You. </a:t>
            </a:r>
            <a:endParaRPr lang="en-US" dirty="0"/>
          </a:p>
        </p:txBody>
      </p:sp>
      <p:sp>
        <p:nvSpPr>
          <p:cNvPr id="4" name="Slide Number Placeholder 3"/>
          <p:cNvSpPr>
            <a:spLocks noGrp="1"/>
          </p:cNvSpPr>
          <p:nvPr>
            <p:ph type="sldNum" sz="quarter" idx="10"/>
          </p:nvPr>
        </p:nvSpPr>
        <p:spPr/>
        <p:txBody>
          <a:bodyPr/>
          <a:lstStyle/>
          <a:p>
            <a:fld id="{55B324BB-699F-4E45-976C-A12548991E9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3042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324BB-699F-4E45-976C-A12548991E9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4345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324BB-699F-4E45-976C-A12548991E9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4053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dirty="0" smtClean="0"/>
          </a:p>
        </p:txBody>
      </p:sp>
      <p:sp>
        <p:nvSpPr>
          <p:cNvPr id="14340" name="Slide Number Placeholder 3"/>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95CCA30A-9809-4D16-A75A-F8F91B7BBDB2}" type="slidenum">
              <a:rPr lang="en-US" altLang="en-US" sz="1200" smtClean="0"/>
              <a:pPr/>
              <a:t>22</a:t>
            </a:fld>
            <a:endParaRPr lang="en-US" altLang="en-US" sz="1200" dirty="0" smtClean="0"/>
          </a:p>
        </p:txBody>
      </p:sp>
    </p:spTree>
    <p:extLst>
      <p:ext uri="{BB962C8B-B14F-4D97-AF65-F5344CB8AC3E}">
        <p14:creationId xmlns:p14="http://schemas.microsoft.com/office/powerpoint/2010/main" val="3638114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305772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1827336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1747630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9062813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619027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35457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617620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2714046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525297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9326565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434394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53437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413436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8996852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3860800" y="6096000"/>
            <a:ext cx="38608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3972641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342F3388-F9B8-43A1-A4FA-F7A6150E967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685642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EFEEBD7-448B-4159-8344-F67C3821D7A3}"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639245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FBFAC960-3C8C-42BD-B0CB-551246DA913A}"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4824257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7900BD9F-77CF-42EF-B2E3-9AFC13EE13AB}" type="slidenum">
              <a:rPr lang="en-US" altLang="en-US"/>
              <a:pPr>
                <a:defRPr/>
              </a:pPr>
              <a:t>‹#›</a:t>
            </a:fld>
            <a:endParaRPr lang="en-US" alt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0634725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18BF019D-8109-4EFC-B406-FDABEB1EB9C8}" type="slidenum">
              <a:rPr lang="en-US" altLang="en-US"/>
              <a:pPr>
                <a:defRPr/>
              </a:pPr>
              <a:t>‹#›</a:t>
            </a:fld>
            <a:endParaRPr lang="en-US" alt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0323084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405C8121-A4A4-47E4-9D28-0E8B0A1B8C9A}" type="slidenum">
              <a:rPr lang="en-US" altLang="en-US"/>
              <a:pPr>
                <a:defRPr/>
              </a:pPr>
              <a:t>‹#›</a:t>
            </a:fld>
            <a:endParaRPr lang="en-US" alt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878624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0494D0C5-0EE5-4482-82B3-34D83AB14EE7}"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676776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FC22335-DBE0-48D2-8DD5-CFF742F529C0}"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03690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3860800" y="6096000"/>
            <a:ext cx="38608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41196466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1DD7769F-EB24-4DC0-969E-F2600C6E24C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450935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7F945466-D6FA-45BC-B058-A03604E79B5C}"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7735375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3860800" y="6096000"/>
            <a:ext cx="38608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25838797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342F3388-F9B8-43A1-A4FA-F7A6150E967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8463696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EFEEBD7-448B-4159-8344-F67C3821D7A3}"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3867377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FBFAC960-3C8C-42BD-B0CB-551246DA913A}"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0309074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7900BD9F-77CF-42EF-B2E3-9AFC13EE13AB}" type="slidenum">
              <a:rPr lang="en-US" altLang="en-US"/>
              <a:pPr>
                <a:defRPr/>
              </a:pPr>
              <a:t>‹#›</a:t>
            </a:fld>
            <a:endParaRPr lang="en-US" alt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209486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18BF019D-8109-4EFC-B406-FDABEB1EB9C8}" type="slidenum">
              <a:rPr lang="en-US" altLang="en-US"/>
              <a:pPr>
                <a:defRPr/>
              </a:pPr>
              <a:t>‹#›</a:t>
            </a:fld>
            <a:endParaRPr lang="en-US" alt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60390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405C8121-A4A4-47E4-9D28-0E8B0A1B8C9A}" type="slidenum">
              <a:rPr lang="en-US" altLang="en-US"/>
              <a:pPr>
                <a:defRPr/>
              </a:pPr>
              <a:t>‹#›</a:t>
            </a:fld>
            <a:endParaRPr lang="en-US" alt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8235857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0494D0C5-0EE5-4482-82B3-34D83AB14EE7}"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27862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342F3388-F9B8-43A1-A4FA-F7A6150E967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3929470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FC22335-DBE0-48D2-8DD5-CFF742F529C0}"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6238828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1DD7769F-EB24-4DC0-969E-F2600C6E24C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1346500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7F945466-D6FA-45BC-B058-A03604E79B5C}"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2424740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3860800" y="6096000"/>
            <a:ext cx="38608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10696867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342F3388-F9B8-43A1-A4FA-F7A6150E967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0459906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EFEEBD7-448B-4159-8344-F67C3821D7A3}"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204159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FBFAC960-3C8C-42BD-B0CB-551246DA913A}"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6282798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7900BD9F-77CF-42EF-B2E3-9AFC13EE13AB}" type="slidenum">
              <a:rPr lang="en-US" altLang="en-US"/>
              <a:pPr>
                <a:defRPr/>
              </a:pPr>
              <a:t>‹#›</a:t>
            </a:fld>
            <a:endParaRPr lang="en-US" alt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0482554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18BF019D-8109-4EFC-B406-FDABEB1EB9C8}" type="slidenum">
              <a:rPr lang="en-US" altLang="en-US"/>
              <a:pPr>
                <a:defRPr/>
              </a:pPr>
              <a:t>‹#›</a:t>
            </a:fld>
            <a:endParaRPr lang="en-US" alt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6479681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405C8121-A4A4-47E4-9D28-0E8B0A1B8C9A}" type="slidenum">
              <a:rPr lang="en-US" altLang="en-US"/>
              <a:pPr>
                <a:defRPr/>
              </a:pPr>
              <a:t>‹#›</a:t>
            </a:fld>
            <a:endParaRPr lang="en-US" alt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77392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EFEEBD7-448B-4159-8344-F67C3821D7A3}"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2012881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0494D0C5-0EE5-4482-82B3-34D83AB14EE7}"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1867770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FC22335-DBE0-48D2-8DD5-CFF742F529C0}"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3835777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1DD7769F-EB24-4DC0-969E-F2600C6E24C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2505959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7F945466-D6FA-45BC-B058-A03604E79B5C}"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9611053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Title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5" name="Rectangle 5"/>
          <p:cNvSpPr>
            <a:spLocks noGrp="1" noChangeArrowheads="1"/>
          </p:cNvSpPr>
          <p:nvPr>
            <p:ph type="ftr" sz="quarter" idx="10"/>
          </p:nvPr>
        </p:nvSpPr>
        <p:spPr>
          <a:xfrm>
            <a:off x="3860800" y="6096000"/>
            <a:ext cx="3860800" cy="476250"/>
          </a:xfrm>
        </p:spPr>
        <p:txBody>
          <a:bodyPr/>
          <a:lstStyle>
            <a:lvl1pPr algn="l" eaLnBrk="0" hangingPunct="0">
              <a:spcBef>
                <a:spcPct val="50000"/>
              </a:spcBef>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Tree>
    <p:extLst>
      <p:ext uri="{BB962C8B-B14F-4D97-AF65-F5344CB8AC3E}">
        <p14:creationId xmlns:p14="http://schemas.microsoft.com/office/powerpoint/2010/main" val="2179087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342F3388-F9B8-43A1-A4FA-F7A6150E967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0157938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AEFEEBD7-448B-4159-8344-F67C3821D7A3}"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2395010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FBFAC960-3C8C-42BD-B0CB-551246DA913A}"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8924673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7900BD9F-77CF-42EF-B2E3-9AFC13EE13AB}" type="slidenum">
              <a:rPr lang="en-US" altLang="en-US"/>
              <a:pPr>
                <a:defRPr/>
              </a:pPr>
              <a:t>‹#›</a:t>
            </a:fld>
            <a:endParaRPr lang="en-US" alt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2672147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18BF019D-8109-4EFC-B406-FDABEB1EB9C8}" type="slidenum">
              <a:rPr lang="en-US" altLang="en-US"/>
              <a:pPr>
                <a:defRPr/>
              </a:pPr>
              <a:t>‹#›</a:t>
            </a:fld>
            <a:endParaRPr lang="en-US" alt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592090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FBFAC960-3C8C-42BD-B0CB-551246DA913A}"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78906164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405C8121-A4A4-47E4-9D28-0E8B0A1B8C9A}" type="slidenum">
              <a:rPr lang="en-US" altLang="en-US"/>
              <a:pPr>
                <a:defRPr/>
              </a:pPr>
              <a:t>‹#›</a:t>
            </a:fld>
            <a:endParaRPr lang="en-US" alt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1485400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0494D0C5-0EE5-4482-82B3-34D83AB14EE7}"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0566766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FC22335-DBE0-48D2-8DD5-CFF742F529C0}"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051521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1DD7769F-EB24-4DC0-969E-F2600C6E24C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5024906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7F945466-D6FA-45BC-B058-A03604E79B5C}"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79814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8" name="Rectangle 8"/>
          <p:cNvSpPr>
            <a:spLocks noGrp="1" noChangeArrowheads="1"/>
          </p:cNvSpPr>
          <p:nvPr>
            <p:ph type="sldNum" sz="quarter" idx="11"/>
          </p:nvPr>
        </p:nvSpPr>
        <p:spPr>
          <a:ln/>
        </p:spPr>
        <p:txBody>
          <a:bodyPr/>
          <a:lstStyle>
            <a:lvl1pPr>
              <a:defRPr/>
            </a:lvl1pPr>
          </a:lstStyle>
          <a:p>
            <a:pPr>
              <a:defRPr/>
            </a:pPr>
            <a:fld id="{7900BD9F-77CF-42EF-B2E3-9AFC13EE13AB}" type="slidenum">
              <a:rPr lang="en-US" altLang="en-US"/>
              <a:pPr>
                <a:defRPr/>
              </a:pPr>
              <a:t>‹#›</a:t>
            </a:fld>
            <a:endParaRPr lang="en-US" alt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14411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4" name="Rectangle 8"/>
          <p:cNvSpPr>
            <a:spLocks noGrp="1" noChangeArrowheads="1"/>
          </p:cNvSpPr>
          <p:nvPr>
            <p:ph type="sldNum" sz="quarter" idx="11"/>
          </p:nvPr>
        </p:nvSpPr>
        <p:spPr>
          <a:ln/>
        </p:spPr>
        <p:txBody>
          <a:bodyPr/>
          <a:lstStyle>
            <a:lvl1pPr>
              <a:defRPr/>
            </a:lvl1pPr>
          </a:lstStyle>
          <a:p>
            <a:pPr>
              <a:defRPr/>
            </a:pPr>
            <a:fld id="{18BF019D-8109-4EFC-B406-FDABEB1EB9C8}" type="slidenum">
              <a:rPr lang="en-US" altLang="en-US"/>
              <a:pPr>
                <a:defRPr/>
              </a:pPr>
              <a:t>‹#›</a:t>
            </a:fld>
            <a:endParaRPr lang="en-US" alt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91936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3" name="Rectangle 8"/>
          <p:cNvSpPr>
            <a:spLocks noGrp="1" noChangeArrowheads="1"/>
          </p:cNvSpPr>
          <p:nvPr>
            <p:ph type="sldNum" sz="quarter" idx="11"/>
          </p:nvPr>
        </p:nvSpPr>
        <p:spPr>
          <a:ln/>
        </p:spPr>
        <p:txBody>
          <a:bodyPr/>
          <a:lstStyle>
            <a:lvl1pPr>
              <a:defRPr/>
            </a:lvl1pPr>
          </a:lstStyle>
          <a:p>
            <a:pPr>
              <a:defRPr/>
            </a:pPr>
            <a:fld id="{405C8121-A4A4-47E4-9D28-0E8B0A1B8C9A}" type="slidenum">
              <a:rPr lang="en-US" altLang="en-US"/>
              <a:pPr>
                <a:defRPr/>
              </a:pPr>
              <a:t>‹#›</a:t>
            </a:fld>
            <a:endParaRPr lang="en-US" alt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305918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0494D0C5-0EE5-4482-82B3-34D83AB14EE7}"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67249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286412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6" name="Rectangle 8"/>
          <p:cNvSpPr>
            <a:spLocks noGrp="1" noChangeArrowheads="1"/>
          </p:cNvSpPr>
          <p:nvPr>
            <p:ph type="sldNum" sz="quarter" idx="11"/>
          </p:nvPr>
        </p:nvSpPr>
        <p:spPr>
          <a:ln/>
        </p:spPr>
        <p:txBody>
          <a:bodyPr/>
          <a:lstStyle>
            <a:lvl1pPr>
              <a:defRPr/>
            </a:lvl1pPr>
          </a:lstStyle>
          <a:p>
            <a:pPr>
              <a:defRPr/>
            </a:pPr>
            <a:fld id="{EFC22335-DBE0-48D2-8DD5-CFF742F529C0}" type="slidenum">
              <a:rPr lang="en-US" altLang="en-US"/>
              <a:pPr>
                <a:defRPr/>
              </a:pPr>
              <a:t>‹#›</a:t>
            </a:fld>
            <a:endParaRPr lang="en-US" alt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613455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1DD7769F-EB24-4DC0-969E-F2600C6E24C0}"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4289392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(Enter) DEPARTMENT (ALL CAPS)</a:t>
            </a:r>
            <a:br>
              <a:rPr lang="en-US" altLang="en-US" dirty="0"/>
            </a:br>
            <a:r>
              <a:rPr lang="en-US" altLang="en-US" dirty="0"/>
              <a:t>(Enter) Division or Office (Mixed Case)</a:t>
            </a:r>
          </a:p>
          <a:p>
            <a:pPr>
              <a:defRPr/>
            </a:pPr>
            <a:endParaRPr lang="en-US" altLang="en-US" dirty="0"/>
          </a:p>
        </p:txBody>
      </p:sp>
      <p:sp>
        <p:nvSpPr>
          <p:cNvPr id="5" name="Rectangle 8"/>
          <p:cNvSpPr>
            <a:spLocks noGrp="1" noChangeArrowheads="1"/>
          </p:cNvSpPr>
          <p:nvPr>
            <p:ph type="sldNum" sz="quarter" idx="11"/>
          </p:nvPr>
        </p:nvSpPr>
        <p:spPr>
          <a:ln/>
        </p:spPr>
        <p:txBody>
          <a:bodyPr/>
          <a:lstStyle>
            <a:lvl1pPr>
              <a:defRPr/>
            </a:lvl1pPr>
          </a:lstStyle>
          <a:p>
            <a:pPr>
              <a:defRPr/>
            </a:pPr>
            <a:fld id="{7F945466-D6FA-45BC-B058-A03604E79B5C}" type="slidenum">
              <a:rPr lang="en-US" altLang="en-US"/>
              <a:pPr>
                <a:defRPr/>
              </a:pPr>
              <a:t>‹#›</a:t>
            </a:fld>
            <a:endParaRPr lang="en-US" alt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ltLang="en-US" dirty="0"/>
          </a:p>
        </p:txBody>
      </p:sp>
    </p:spTree>
    <p:extLst>
      <p:ext uri="{BB962C8B-B14F-4D97-AF65-F5344CB8AC3E}">
        <p14:creationId xmlns:p14="http://schemas.microsoft.com/office/powerpoint/2010/main" val="259983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1920375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026416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869393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837639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20789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048329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7367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9313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5919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095090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882809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623679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480661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690949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023069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26406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377515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45119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757250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245659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946000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894506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459901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71491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2705606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973823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279759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53209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3578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17687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5647221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914274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4674552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751823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737394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87219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5125046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79024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205090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80518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134588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4444590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961134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039000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826869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8978267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788008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76370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20865271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4601451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7992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6018925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628886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333590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410244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87992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244687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191088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480793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1457295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37922192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28085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2969588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118271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314649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4541788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0945546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499400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106056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3540338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4659385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6709400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ctrTitle"/>
          </p:nvPr>
        </p:nvSpPr>
        <p:spPr>
          <a:xfrm>
            <a:off x="914400" y="682626"/>
            <a:ext cx="10363200" cy="1470025"/>
          </a:xfrm>
        </p:spPr>
        <p:txBody>
          <a:bodyPr/>
          <a:lstStyle>
            <a:lvl1pPr algn="ctr">
              <a:defRPr/>
            </a:lvl1pPr>
          </a:lstStyle>
          <a:p>
            <a:pPr lvl="0"/>
            <a:r>
              <a:rPr lang="en-US" altLang="en-US" noProof="0" smtClean="0"/>
              <a:t>Click to edit Master title style</a:t>
            </a:r>
          </a:p>
        </p:txBody>
      </p:sp>
      <p:sp>
        <p:nvSpPr>
          <p:cNvPr id="6147" name="Rectangle 3"/>
          <p:cNvSpPr>
            <a:spLocks noGrp="1" noChangeArrowheads="1"/>
          </p:cNvSpPr>
          <p:nvPr>
            <p:ph type="subTitle" idx="1"/>
          </p:nvPr>
        </p:nvSpPr>
        <p:spPr>
          <a:xfrm>
            <a:off x="1828800" y="2438400"/>
            <a:ext cx="8534400" cy="1752600"/>
          </a:xfrm>
        </p:spPr>
        <p:txBody>
          <a:bodyPr/>
          <a:lstStyle>
            <a:lvl1pPr marL="0" indent="0" algn="ctr">
              <a:buFontTx/>
              <a:buNone/>
              <a:defRPr sz="1400"/>
            </a:lvl1pPr>
          </a:lstStyle>
          <a:p>
            <a:pPr lvl="0"/>
            <a:r>
              <a:rPr lang="en-US" altLang="en-US" noProof="0" smtClean="0"/>
              <a:t>Click to edit Master subtitle style</a:t>
            </a:r>
          </a:p>
        </p:txBody>
      </p:sp>
      <p:sp>
        <p:nvSpPr>
          <p:cNvPr id="6149" name="Rectangle 5"/>
          <p:cNvSpPr>
            <a:spLocks noGrp="1" noChangeArrowheads="1"/>
          </p:cNvSpPr>
          <p:nvPr>
            <p:ph type="ftr" sz="quarter" idx="3"/>
          </p:nvPr>
        </p:nvSpPr>
        <p:spPr>
          <a:xfrm>
            <a:off x="3860800" y="6096000"/>
            <a:ext cx="3860800" cy="476250"/>
          </a:xfrm>
        </p:spPr>
        <p:txBody>
          <a:bodyPr/>
          <a:lstStyle>
            <a:lvl1pPr algn="l" eaLnBrk="0" hangingPunct="0">
              <a:spcBef>
                <a:spcPct val="50000"/>
              </a:spcBef>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Tree>
    <p:extLst>
      <p:ext uri="{BB962C8B-B14F-4D97-AF65-F5344CB8AC3E}">
        <p14:creationId xmlns:p14="http://schemas.microsoft.com/office/powerpoint/2010/main" val="238744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9505593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54F549A2-A65D-4965-ABC1-5B12F346E6D1}"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1622383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CB74315B-297E-4258-8A3E-2C4509C362B8}"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16404194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58FA6DBE-1C20-41CB-8472-6BDB400181E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2292426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8" name="Slide Number Placeholder 7"/>
          <p:cNvSpPr>
            <a:spLocks noGrp="1"/>
          </p:cNvSpPr>
          <p:nvPr>
            <p:ph type="sldNum" sz="quarter" idx="11"/>
          </p:nvPr>
        </p:nvSpPr>
        <p:spPr/>
        <p:txBody>
          <a:bodyPr/>
          <a:lstStyle>
            <a:lvl1pPr>
              <a:defRPr/>
            </a:lvl1pPr>
          </a:lstStyle>
          <a:p>
            <a:fld id="{CE991706-0EB7-45B4-8653-7CC989A76162}" type="slidenum">
              <a:rPr lang="en-US" altLang="en-US"/>
              <a:pPr/>
              <a:t>‹#›</a:t>
            </a:fld>
            <a:endParaRPr lang="en-US" altLang="en-US" dirty="0"/>
          </a:p>
        </p:txBody>
      </p:sp>
      <p:sp>
        <p:nvSpPr>
          <p:cNvPr id="9" name="Footer Placeholder 8"/>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9294642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4" name="Slide Number Placeholder 3"/>
          <p:cNvSpPr>
            <a:spLocks noGrp="1"/>
          </p:cNvSpPr>
          <p:nvPr>
            <p:ph type="sldNum" sz="quarter" idx="11"/>
          </p:nvPr>
        </p:nvSpPr>
        <p:spPr/>
        <p:txBody>
          <a:bodyPr/>
          <a:lstStyle>
            <a:lvl1pPr>
              <a:defRPr/>
            </a:lvl1pPr>
          </a:lstStyle>
          <a:p>
            <a:fld id="{0EB3D1C1-D414-416A-8DA3-F265E1C39290}" type="slidenum">
              <a:rPr lang="en-US" altLang="en-US"/>
              <a:pPr/>
              <a:t>‹#›</a:t>
            </a:fld>
            <a:endParaRPr lang="en-US" altLang="en-US" dirty="0"/>
          </a:p>
        </p:txBody>
      </p:sp>
      <p:sp>
        <p:nvSpPr>
          <p:cNvPr id="5" name="Footer Placeholder 4"/>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548950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3" name="Slide Number Placeholder 2"/>
          <p:cNvSpPr>
            <a:spLocks noGrp="1"/>
          </p:cNvSpPr>
          <p:nvPr>
            <p:ph type="sldNum" sz="quarter" idx="11"/>
          </p:nvPr>
        </p:nvSpPr>
        <p:spPr/>
        <p:txBody>
          <a:bodyPr/>
          <a:lstStyle>
            <a:lvl1pPr>
              <a:defRPr/>
            </a:lvl1pPr>
          </a:lstStyle>
          <a:p>
            <a:fld id="{55E337D2-C393-44AC-831B-674F29E3279C}" type="slidenum">
              <a:rPr lang="en-US" altLang="en-US"/>
              <a:pPr/>
              <a:t>‹#›</a:t>
            </a:fld>
            <a:endParaRPr lang="en-US" altLang="en-US" dirty="0"/>
          </a:p>
        </p:txBody>
      </p:sp>
      <p:sp>
        <p:nvSpPr>
          <p:cNvPr id="4" name="Footer Placeholder 3"/>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7510271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3AC02E80-3AFB-46E9-8303-C83909E20264}"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0980131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6" name="Slide Number Placeholder 5"/>
          <p:cNvSpPr>
            <a:spLocks noGrp="1"/>
          </p:cNvSpPr>
          <p:nvPr>
            <p:ph type="sldNum" sz="quarter" idx="11"/>
          </p:nvPr>
        </p:nvSpPr>
        <p:spPr/>
        <p:txBody>
          <a:bodyPr/>
          <a:lstStyle>
            <a:lvl1pPr>
              <a:defRPr/>
            </a:lvl1pPr>
          </a:lstStyle>
          <a:p>
            <a:fld id="{20CF692D-6F42-4B02-A0B5-0B6C980FC812}" type="slidenum">
              <a:rPr lang="en-US" altLang="en-US"/>
              <a:pPr/>
              <a:t>‹#›</a:t>
            </a:fld>
            <a:endParaRPr lang="en-US" altLang="en-US" dirty="0"/>
          </a:p>
        </p:txBody>
      </p:sp>
      <p:sp>
        <p:nvSpPr>
          <p:cNvPr id="7" name="Footer Placeholder 6"/>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422372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1384907B-912B-4B20-8065-EBD7269315EE}"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626264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dirty="0"/>
              <a:t>(Enter) DEPARTMENT (ALL CAPS)</a:t>
            </a:r>
            <a:br>
              <a:rPr lang="en-US" altLang="en-US" dirty="0"/>
            </a:br>
            <a:r>
              <a:rPr lang="en-US" altLang="en-US" dirty="0"/>
              <a:t>(Enter) Division or Office (Mixed Case)</a:t>
            </a:r>
          </a:p>
          <a:p>
            <a:endParaRPr lang="en-US" altLang="en-US" dirty="0"/>
          </a:p>
        </p:txBody>
      </p:sp>
      <p:sp>
        <p:nvSpPr>
          <p:cNvPr id="5" name="Slide Number Placeholder 4"/>
          <p:cNvSpPr>
            <a:spLocks noGrp="1"/>
          </p:cNvSpPr>
          <p:nvPr>
            <p:ph type="sldNum" sz="quarter" idx="11"/>
          </p:nvPr>
        </p:nvSpPr>
        <p:spPr/>
        <p:txBody>
          <a:bodyPr/>
          <a:lstStyle>
            <a:lvl1pPr>
              <a:defRPr/>
            </a:lvl1pPr>
          </a:lstStyle>
          <a:p>
            <a:fld id="{FA9038FB-E480-4A1D-B75F-EFD3689218C5}" type="slidenum">
              <a:rPr lang="en-US" altLang="en-US"/>
              <a:pPr/>
              <a:t>‹#›</a:t>
            </a:fld>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296659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3109366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17881791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r>
              <a:rPr lang="en-US" altLang="en-US" dirty="0"/>
              <a:t>(Enter) DEPARTMENT (ALL CAPS)</a:t>
            </a:r>
            <a:br>
              <a:rPr lang="en-US" altLang="en-US" dirty="0"/>
            </a:br>
            <a:r>
              <a:rPr lang="en-US" altLang="en-US" dirty="0"/>
              <a:t>(Enter) Division or Office (Mixed Case)</a:t>
            </a:r>
          </a:p>
          <a:p>
            <a:pPr eaLnBrk="0" fontAlgn="base" hangingPunct="0">
              <a:spcAft>
                <a:spcPct val="0"/>
              </a:spcAft>
              <a:defRPr/>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defRPr/>
            </a:pPr>
            <a:fld id="{78B5341D-B1F2-4A7E-B34A-3B003E56F489}" type="slidenum">
              <a:rPr lang="en-US" altLang="en-US"/>
              <a:pPr fontAlgn="base">
                <a:spcBef>
                  <a:spcPct val="0"/>
                </a:spcBef>
                <a:spcAft>
                  <a:spcPct val="0"/>
                </a:spcAft>
                <a:defRPr/>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75819307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r>
              <a:rPr lang="en-US" altLang="en-US" dirty="0"/>
              <a:t>(Enter) DEPARTMENT (ALL CAPS)</a:t>
            </a:r>
            <a:br>
              <a:rPr lang="en-US" altLang="en-US" dirty="0"/>
            </a:br>
            <a:r>
              <a:rPr lang="en-US" altLang="en-US" dirty="0"/>
              <a:t>(Enter) Division or Office (Mixed Case)</a:t>
            </a:r>
          </a:p>
          <a:p>
            <a:pPr eaLnBrk="0" fontAlgn="base" hangingPunct="0">
              <a:spcAft>
                <a:spcPct val="0"/>
              </a:spcAft>
              <a:defRPr/>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defRPr/>
            </a:pPr>
            <a:fld id="{78B5341D-B1F2-4A7E-B34A-3B003E56F489}" type="slidenum">
              <a:rPr lang="en-US" altLang="en-US"/>
              <a:pPr fontAlgn="base">
                <a:spcBef>
                  <a:spcPct val="0"/>
                </a:spcBef>
                <a:spcAft>
                  <a:spcPct val="0"/>
                </a:spcAft>
                <a:defRPr/>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49888574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r>
              <a:rPr lang="en-US" altLang="en-US" dirty="0"/>
              <a:t>(Enter) DEPARTMENT (ALL CAPS)</a:t>
            </a:r>
            <a:br>
              <a:rPr lang="en-US" altLang="en-US" dirty="0"/>
            </a:br>
            <a:r>
              <a:rPr lang="en-US" altLang="en-US" dirty="0"/>
              <a:t>(Enter) Division or Office (Mixed Case)</a:t>
            </a:r>
          </a:p>
          <a:p>
            <a:pPr eaLnBrk="0" fontAlgn="base" hangingPunct="0">
              <a:spcAft>
                <a:spcPct val="0"/>
              </a:spcAft>
              <a:defRPr/>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defRPr/>
            </a:pPr>
            <a:fld id="{78B5341D-B1F2-4A7E-B34A-3B003E56F489}" type="slidenum">
              <a:rPr lang="en-US" altLang="en-US"/>
              <a:pPr fontAlgn="base">
                <a:spcBef>
                  <a:spcPct val="0"/>
                </a:spcBef>
                <a:spcAft>
                  <a:spcPct val="0"/>
                </a:spcAft>
                <a:defRPr/>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390034983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r>
              <a:rPr lang="en-US" altLang="en-US" dirty="0"/>
              <a:t>(Enter) DEPARTMENT (ALL CAPS)</a:t>
            </a:r>
            <a:br>
              <a:rPr lang="en-US" altLang="en-US" dirty="0"/>
            </a:br>
            <a:r>
              <a:rPr lang="en-US" altLang="en-US" dirty="0"/>
              <a:t>(Enter) Division or Office (Mixed Case)</a:t>
            </a:r>
          </a:p>
          <a:p>
            <a:pPr eaLnBrk="0" fontAlgn="base" hangingPunct="0">
              <a:spcAft>
                <a:spcPct val="0"/>
              </a:spcAft>
              <a:defRPr/>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defRPr/>
            </a:pPr>
            <a:fld id="{78B5341D-B1F2-4A7E-B34A-3B003E56F489}" type="slidenum">
              <a:rPr lang="en-US" altLang="en-US"/>
              <a:pPr fontAlgn="base">
                <a:spcBef>
                  <a:spcPct val="0"/>
                </a:spcBef>
                <a:spcAft>
                  <a:spcPct val="0"/>
                </a:spcAft>
                <a:defRPr/>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26352694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r>
              <a:rPr lang="en-US" altLang="en-US" dirty="0"/>
              <a:t>(Enter) DEPARTMENT (ALL CAPS)</a:t>
            </a:r>
            <a:br>
              <a:rPr lang="en-US" altLang="en-US" dirty="0"/>
            </a:br>
            <a:r>
              <a:rPr lang="en-US" altLang="en-US" dirty="0"/>
              <a:t>(Enter) Division or Office (Mixed Case)</a:t>
            </a:r>
          </a:p>
          <a:p>
            <a:pPr eaLnBrk="0" fontAlgn="base" hangingPunct="0">
              <a:spcAft>
                <a:spcPct val="0"/>
              </a:spcAft>
              <a:defRPr/>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defRPr/>
            </a:pPr>
            <a:fld id="{78B5341D-B1F2-4A7E-B34A-3B003E56F489}" type="slidenum">
              <a:rPr lang="en-US" altLang="en-US"/>
              <a:pPr fontAlgn="base">
                <a:spcBef>
                  <a:spcPct val="0"/>
                </a:spcBef>
                <a:spcAft>
                  <a:spcPct val="0"/>
                </a:spcAft>
                <a:defRPr/>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defRPr/>
            </a:pPr>
            <a:endParaRPr lang="en-US" altLang="en-US" dirty="0"/>
          </a:p>
        </p:txBody>
      </p:sp>
    </p:spTree>
    <p:extLst>
      <p:ext uri="{BB962C8B-B14F-4D97-AF65-F5344CB8AC3E}">
        <p14:creationId xmlns:p14="http://schemas.microsoft.com/office/powerpoint/2010/main" val="3683901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26927533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34485658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15367691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27833206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32401636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35942723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2" name="Picture 12" descr="Power Point Template PG 2 new 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406400" y="5943600"/>
            <a:ext cx="467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pPr>
            <a:r>
              <a:rPr lang="en-US" altLang="en-US" dirty="0"/>
              <a:t>(Enter) DEPARTMENT (ALL CAPS)</a:t>
            </a:r>
            <a:br>
              <a:rPr lang="en-US" altLang="en-US" dirty="0"/>
            </a:br>
            <a:r>
              <a:rPr lang="en-US" altLang="en-US" dirty="0"/>
              <a:t>(Enter) Division or Office (Mixed Case)</a:t>
            </a:r>
          </a:p>
          <a:p>
            <a:pPr eaLnBrk="0" fontAlgn="base" hangingPunct="0">
              <a:spcAft>
                <a:spcPct val="0"/>
              </a:spcAft>
            </a:pPr>
            <a:endParaRPr lang="en-US" altLang="en-US" dirty="0"/>
          </a:p>
        </p:txBody>
      </p:sp>
      <p:sp>
        <p:nvSpPr>
          <p:cNvPr id="5128" name="Rectangle 8"/>
          <p:cNvSpPr>
            <a:spLocks noGrp="1" noChangeArrowheads="1"/>
          </p:cNvSpPr>
          <p:nvPr>
            <p:ph type="sldNum" sz="quarter" idx="4"/>
          </p:nvPr>
        </p:nvSpPr>
        <p:spPr bwMode="auto">
          <a:xfrm>
            <a:off x="406400" y="6477000"/>
            <a:ext cx="2844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fontAlgn="base">
              <a:spcBef>
                <a:spcPct val="0"/>
              </a:spcBef>
              <a:spcAft>
                <a:spcPct val="0"/>
              </a:spcAft>
            </a:pPr>
            <a:fld id="{65B4EB79-DA1F-46F1-9AA8-0C161F164985}" type="slidenum">
              <a:rPr lang="en-US" altLang="en-US"/>
              <a:pPr fontAlgn="base">
                <a:spcBef>
                  <a:spcPct val="0"/>
                </a:spcBef>
                <a:spcAft>
                  <a:spcPct val="0"/>
                </a:spcAft>
              </a:pPr>
              <a:t>‹#›</a:t>
            </a:fld>
            <a:endParaRPr lang="en-US" altLang="en-US" dirty="0"/>
          </a:p>
        </p:txBody>
      </p:sp>
      <p:sp>
        <p:nvSpPr>
          <p:cNvPr id="5130" name="Rectangle 10"/>
          <p:cNvSpPr>
            <a:spLocks noGrp="1" noChangeArrowheads="1"/>
          </p:cNvSpPr>
          <p:nvPr>
            <p:ph type="ftr" sz="quarter" idx="3"/>
          </p:nvPr>
        </p:nvSpPr>
        <p:spPr bwMode="auto">
          <a:xfrm>
            <a:off x="4165600" y="6477000"/>
            <a:ext cx="38608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fontAlgn="base">
              <a:spcBef>
                <a:spcPct val="0"/>
              </a:spcBef>
              <a:spcAft>
                <a:spcPct val="0"/>
              </a:spcAft>
            </a:pPr>
            <a:endParaRPr lang="en-US" altLang="en-US" dirty="0"/>
          </a:p>
        </p:txBody>
      </p:sp>
    </p:spTree>
    <p:extLst>
      <p:ext uri="{BB962C8B-B14F-4D97-AF65-F5344CB8AC3E}">
        <p14:creationId xmlns:p14="http://schemas.microsoft.com/office/powerpoint/2010/main" val="24179806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rtl="0" eaLnBrk="1" fontAlgn="base" hangingPunct="1">
        <a:spcBef>
          <a:spcPct val="0"/>
        </a:spcBef>
        <a:spcAft>
          <a:spcPct val="0"/>
        </a:spcAft>
        <a:defRPr sz="3200" b="1" kern="1200">
          <a:solidFill>
            <a:srgbClr val="005595"/>
          </a:solidFill>
          <a:latin typeface="+mj-lt"/>
          <a:ea typeface="+mj-ea"/>
          <a:cs typeface="+mj-cs"/>
        </a:defRPr>
      </a:lvl1pPr>
      <a:lvl2pPr algn="l" rtl="0" eaLnBrk="1" fontAlgn="base" hangingPunct="1">
        <a:spcBef>
          <a:spcPct val="0"/>
        </a:spcBef>
        <a:spcAft>
          <a:spcPct val="0"/>
        </a:spcAft>
        <a:defRPr sz="3200" b="1">
          <a:solidFill>
            <a:srgbClr val="005595"/>
          </a:solidFill>
          <a:latin typeface="Arial" panose="020B0604020202020204" pitchFamily="34" charset="0"/>
        </a:defRPr>
      </a:lvl2pPr>
      <a:lvl3pPr algn="l" rtl="0" eaLnBrk="1" fontAlgn="base" hangingPunct="1">
        <a:spcBef>
          <a:spcPct val="0"/>
        </a:spcBef>
        <a:spcAft>
          <a:spcPct val="0"/>
        </a:spcAft>
        <a:defRPr sz="3200" b="1">
          <a:solidFill>
            <a:srgbClr val="005595"/>
          </a:solidFill>
          <a:latin typeface="Arial" panose="020B0604020202020204" pitchFamily="34" charset="0"/>
        </a:defRPr>
      </a:lvl3pPr>
      <a:lvl4pPr algn="l" rtl="0" eaLnBrk="1" fontAlgn="base" hangingPunct="1">
        <a:spcBef>
          <a:spcPct val="0"/>
        </a:spcBef>
        <a:spcAft>
          <a:spcPct val="0"/>
        </a:spcAft>
        <a:defRPr sz="3200" b="1">
          <a:solidFill>
            <a:srgbClr val="005595"/>
          </a:solidFill>
          <a:latin typeface="Arial" panose="020B0604020202020204" pitchFamily="34" charset="0"/>
        </a:defRPr>
      </a:lvl4pPr>
      <a:lvl5pPr algn="l" rtl="0" eaLnBrk="1" fontAlgn="base" hangingPunct="1">
        <a:spcBef>
          <a:spcPct val="0"/>
        </a:spcBef>
        <a:spcAft>
          <a:spcPct val="0"/>
        </a:spcAft>
        <a:defRPr sz="3200" b="1">
          <a:solidFill>
            <a:srgbClr val="005595"/>
          </a:solidFill>
          <a:latin typeface="Arial" panose="020B0604020202020204" pitchFamily="34" charset="0"/>
        </a:defRPr>
      </a:lvl5pPr>
      <a:lvl6pPr marL="457200" algn="l" rtl="0" eaLnBrk="1" fontAlgn="base" hangingPunct="1">
        <a:spcBef>
          <a:spcPct val="0"/>
        </a:spcBef>
        <a:spcAft>
          <a:spcPct val="0"/>
        </a:spcAft>
        <a:defRPr sz="3200" b="1">
          <a:solidFill>
            <a:srgbClr val="005595"/>
          </a:solidFill>
          <a:latin typeface="Arial" panose="020B0604020202020204" pitchFamily="34" charset="0"/>
        </a:defRPr>
      </a:lvl6pPr>
      <a:lvl7pPr marL="914400" algn="l" rtl="0" eaLnBrk="1" fontAlgn="base" hangingPunct="1">
        <a:spcBef>
          <a:spcPct val="0"/>
        </a:spcBef>
        <a:spcAft>
          <a:spcPct val="0"/>
        </a:spcAft>
        <a:defRPr sz="3200" b="1">
          <a:solidFill>
            <a:srgbClr val="005595"/>
          </a:solidFill>
          <a:latin typeface="Arial" panose="020B0604020202020204" pitchFamily="34" charset="0"/>
        </a:defRPr>
      </a:lvl7pPr>
      <a:lvl8pPr marL="1371600" algn="l" rtl="0" eaLnBrk="1" fontAlgn="base" hangingPunct="1">
        <a:spcBef>
          <a:spcPct val="0"/>
        </a:spcBef>
        <a:spcAft>
          <a:spcPct val="0"/>
        </a:spcAft>
        <a:defRPr sz="3200" b="1">
          <a:solidFill>
            <a:srgbClr val="005595"/>
          </a:solidFill>
          <a:latin typeface="Arial" panose="020B0604020202020204" pitchFamily="34" charset="0"/>
        </a:defRPr>
      </a:lvl8pPr>
      <a:lvl9pPr marL="1828800" algn="l" rtl="0" eaLnBrk="1" fontAlgn="base" hangingPunct="1">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000" kern="1200">
          <a:solidFill>
            <a:srgbClr val="005595"/>
          </a:solidFill>
          <a:latin typeface="+mn-lt"/>
          <a:ea typeface="+mn-ea"/>
          <a:cs typeface="+mn-cs"/>
        </a:defRPr>
      </a:lvl1pPr>
      <a:lvl2pPr marL="742950" indent="-285750" algn="l" rtl="0" eaLnBrk="1" fontAlgn="base" hangingPunct="1">
        <a:spcBef>
          <a:spcPct val="20000"/>
        </a:spcBef>
        <a:spcAft>
          <a:spcPct val="0"/>
        </a:spcAft>
        <a:buChar char="–"/>
        <a:defRPr kern="1200">
          <a:solidFill>
            <a:srgbClr val="005595"/>
          </a:solidFill>
          <a:latin typeface="+mn-lt"/>
          <a:ea typeface="+mn-ea"/>
          <a:cs typeface="+mn-cs"/>
        </a:defRPr>
      </a:lvl2pPr>
      <a:lvl3pPr marL="1143000" indent="-228600" algn="l" rtl="0" eaLnBrk="1" fontAlgn="base" hangingPunct="1">
        <a:spcBef>
          <a:spcPct val="20000"/>
        </a:spcBef>
        <a:spcAft>
          <a:spcPct val="0"/>
        </a:spcAft>
        <a:buChar char="•"/>
        <a:defRPr sz="1600" kern="1200">
          <a:solidFill>
            <a:srgbClr val="005595"/>
          </a:solidFill>
          <a:latin typeface="+mn-lt"/>
          <a:ea typeface="+mn-ea"/>
          <a:cs typeface="+mn-cs"/>
        </a:defRPr>
      </a:lvl3pPr>
      <a:lvl4pPr marL="1600200" indent="-228600" algn="l" rtl="0" eaLnBrk="1" fontAlgn="base" hangingPunct="1">
        <a:spcBef>
          <a:spcPct val="20000"/>
        </a:spcBef>
        <a:spcAft>
          <a:spcPct val="0"/>
        </a:spcAft>
        <a:buChar char="–"/>
        <a:defRPr sz="1400" kern="1200">
          <a:solidFill>
            <a:srgbClr val="005595"/>
          </a:solidFill>
          <a:latin typeface="+mn-lt"/>
          <a:ea typeface="+mn-ea"/>
          <a:cs typeface="+mn-cs"/>
        </a:defRPr>
      </a:lvl4pPr>
      <a:lvl5pPr marL="2057400" indent="-228600" algn="l" rtl="0" eaLnBrk="1" fontAlgn="base" hangingPunct="1">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3" Type="http://schemas.openxmlformats.org/officeDocument/2006/relationships/hyperlink" Target="http://www.oregon.gov/oha/PH/PREVENTIONWELLNESS/MARIJUANA/Pages/index.aspx" TargetMode="External"/><Relationship Id="rId2" Type="http://schemas.openxmlformats.org/officeDocument/2006/relationships/hyperlink" Target="http://www.healthoregon.org/ommp" TargetMode="External"/><Relationship Id="rId1" Type="http://schemas.openxmlformats.org/officeDocument/2006/relationships/slideLayout" Target="../slideLayouts/slideLayout145.xml"/><Relationship Id="rId4" Type="http://schemas.openxmlformats.org/officeDocument/2006/relationships/hyperlink" Target="mailto:Andre.Ourso@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2925" y="228600"/>
            <a:ext cx="10972800" cy="1143000"/>
          </a:xfrm>
        </p:spPr>
        <p:txBody>
          <a:bodyPr/>
          <a:lstStyle/>
          <a:p>
            <a:pPr algn="ctr"/>
            <a:r>
              <a:rPr lang="en-US" altLang="en-US" dirty="0" smtClean="0"/>
              <a:t>Implement Oregon’s retail and medical marijuana laws to protect public health</a:t>
            </a:r>
          </a:p>
        </p:txBody>
      </p:sp>
      <p:sp>
        <p:nvSpPr>
          <p:cNvPr id="7171" name="Content Placeholder 2"/>
          <p:cNvSpPr>
            <a:spLocks noGrp="1"/>
          </p:cNvSpPr>
          <p:nvPr>
            <p:ph idx="1"/>
          </p:nvPr>
        </p:nvSpPr>
        <p:spPr/>
        <p:txBody>
          <a:bodyPr/>
          <a:lstStyle/>
          <a:p>
            <a:pPr>
              <a:lnSpc>
                <a:spcPct val="150000"/>
              </a:lnSpc>
            </a:pPr>
            <a:r>
              <a:rPr lang="en-US" altLang="en-US" sz="2400" dirty="0" smtClean="0"/>
              <a:t>Protect </a:t>
            </a:r>
            <a:r>
              <a:rPr lang="en-US" altLang="en-US" sz="2400" dirty="0" smtClean="0"/>
              <a:t>children and vulnerable populations from marijuana exposure</a:t>
            </a:r>
            <a:endParaRPr lang="en-US" altLang="en-US" sz="2400" dirty="0"/>
          </a:p>
          <a:p>
            <a:pPr>
              <a:lnSpc>
                <a:spcPct val="150000"/>
              </a:lnSpc>
            </a:pPr>
            <a:r>
              <a:rPr lang="en-US" altLang="en-US" sz="2400" dirty="0" smtClean="0"/>
              <a:t>Educate the public about issues related to marijuana use</a:t>
            </a:r>
            <a:endParaRPr lang="en-US" altLang="en-US" sz="2400" dirty="0"/>
          </a:p>
          <a:p>
            <a:pPr>
              <a:lnSpc>
                <a:spcPct val="150000"/>
              </a:lnSpc>
            </a:pPr>
            <a:r>
              <a:rPr lang="en-US" altLang="en-US" sz="2400" dirty="0" smtClean="0"/>
              <a:t>Understand and minimize the public health impacts of retail marijuana products</a:t>
            </a:r>
            <a:endParaRPr lang="en-US" altLang="en-US" sz="2400" dirty="0"/>
          </a:p>
          <a:p>
            <a:pPr>
              <a:lnSpc>
                <a:spcPct val="150000"/>
              </a:lnSpc>
            </a:pPr>
            <a:r>
              <a:rPr lang="en-US" altLang="en-US" sz="2400" dirty="0" smtClean="0"/>
              <a:t>Support research of medical properties of marijuana</a:t>
            </a:r>
            <a:endParaRPr lang="en-US" altLang="en-US" sz="2400" dirty="0"/>
          </a:p>
          <a:p>
            <a:pPr>
              <a:lnSpc>
                <a:spcPct val="150000"/>
              </a:lnSpc>
            </a:pPr>
            <a:r>
              <a:rPr lang="en-US" altLang="en-US" sz="2400" dirty="0" smtClean="0"/>
              <a:t>Support the development of clinical guidelines for the use of marijuana</a:t>
            </a:r>
            <a:endParaRPr lang="en-US" altLang="en-US" sz="2400" dirty="0"/>
          </a:p>
          <a:p>
            <a:pPr>
              <a:lnSpc>
                <a:spcPct val="150000"/>
              </a:lnSpc>
            </a:pPr>
            <a:r>
              <a:rPr lang="en-US" altLang="en-US" sz="2400" dirty="0" smtClean="0"/>
              <a:t>Effectively regulate medical and retail marijuana</a:t>
            </a:r>
            <a:endParaRPr lang="en-US" altLang="en-US" sz="2400" dirty="0"/>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p:txBody>
      </p:sp>
      <p:sp>
        <p:nvSpPr>
          <p:cNvPr id="5" name="Slide Number Placeholder 4"/>
          <p:cNvSpPr>
            <a:spLocks noGrp="1"/>
          </p:cNvSpPr>
          <p:nvPr>
            <p:ph type="sldNum" sz="quarter" idx="11"/>
          </p:nvPr>
        </p:nvSpPr>
        <p:spPr/>
        <p:txBody>
          <a:bodyPr/>
          <a:lstStyle/>
          <a:p>
            <a:pPr>
              <a:defRPr/>
            </a:pPr>
            <a:fld id="{57A8D8B4-436A-4E1E-8BEF-A42F80960B65}" type="slidenum">
              <a:rPr lang="en-US" altLang="en-US" smtClean="0"/>
              <a:pPr>
                <a:defRPr/>
              </a:pPr>
              <a:t>1</a:t>
            </a:fld>
            <a:endParaRPr lang="en-US" altLang="en-US" dirty="0"/>
          </a:p>
        </p:txBody>
      </p:sp>
    </p:spTree>
    <p:extLst>
      <p:ext uri="{BB962C8B-B14F-4D97-AF65-F5344CB8AC3E}">
        <p14:creationId xmlns:p14="http://schemas.microsoft.com/office/powerpoint/2010/main" val="142385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Evaluation Outcomes of Interest</a:t>
            </a:r>
            <a:endParaRPr lang="en-US" dirty="0"/>
          </a:p>
        </p:txBody>
      </p:sp>
      <p:sp>
        <p:nvSpPr>
          <p:cNvPr id="5" name="Content Placeholder 4"/>
          <p:cNvSpPr>
            <a:spLocks noGrp="1"/>
          </p:cNvSpPr>
          <p:nvPr>
            <p:ph sz="half" idx="1"/>
          </p:nvPr>
        </p:nvSpPr>
        <p:spPr>
          <a:xfrm>
            <a:off x="531223" y="1574075"/>
            <a:ext cx="5384800" cy="4114800"/>
          </a:xfrm>
        </p:spPr>
        <p:txBody>
          <a:bodyPr/>
          <a:lstStyle/>
          <a:p>
            <a:pPr marL="0" indent="0">
              <a:buNone/>
            </a:pPr>
            <a:r>
              <a:rPr lang="en-US" sz="2400" dirty="0" smtClean="0"/>
              <a:t>Short Term</a:t>
            </a:r>
          </a:p>
          <a:p>
            <a:r>
              <a:rPr lang="en-US" sz="2400" dirty="0" smtClean="0"/>
              <a:t>Increase public exposure to information about effects of youth marijuana use</a:t>
            </a:r>
          </a:p>
          <a:p>
            <a:r>
              <a:rPr lang="en-US" sz="2400" dirty="0" smtClean="0"/>
              <a:t>Increased youth and adult perceptions of risks and potential negative consequences from youth using marijuana</a:t>
            </a:r>
          </a:p>
          <a:p>
            <a:r>
              <a:rPr lang="en-US" sz="2400" dirty="0" smtClean="0"/>
              <a:t>Improved youth attitudes consistent with avoiding marijuana </a:t>
            </a:r>
            <a:r>
              <a:rPr lang="en-US" sz="2400" dirty="0" smtClean="0"/>
              <a:t>use</a:t>
            </a:r>
          </a:p>
          <a:p>
            <a:endParaRPr lang="en-US" dirty="0"/>
          </a:p>
          <a:p>
            <a:endParaRPr lang="en-US" dirty="0"/>
          </a:p>
        </p:txBody>
      </p:sp>
      <p:sp>
        <p:nvSpPr>
          <p:cNvPr id="6" name="Content Placeholder 5"/>
          <p:cNvSpPr>
            <a:spLocks noGrp="1"/>
          </p:cNvSpPr>
          <p:nvPr>
            <p:ph sz="half" idx="2"/>
          </p:nvPr>
        </p:nvSpPr>
        <p:spPr/>
        <p:txBody>
          <a:bodyPr/>
          <a:lstStyle/>
          <a:p>
            <a:pPr marL="0" indent="0">
              <a:buNone/>
            </a:pPr>
            <a:r>
              <a:rPr lang="en-US" sz="2400" dirty="0" smtClean="0"/>
              <a:t>Intermediate Term</a:t>
            </a:r>
            <a:endParaRPr lang="en-US" sz="2400" dirty="0"/>
          </a:p>
          <a:p>
            <a:r>
              <a:rPr lang="en-US" sz="2400" dirty="0" smtClean="0"/>
              <a:t>Reduced youth intent to initiate marijuana use</a:t>
            </a:r>
          </a:p>
          <a:p>
            <a:r>
              <a:rPr lang="en-US" sz="2400" dirty="0" smtClean="0"/>
              <a:t>Increase youth intent to delay marijuana use until adulthood</a:t>
            </a:r>
          </a:p>
        </p:txBody>
      </p:sp>
      <p:sp>
        <p:nvSpPr>
          <p:cNvPr id="4" name="Date Placeholder 3"/>
          <p:cNvSpPr>
            <a:spLocks noGrp="1"/>
          </p:cNvSpPr>
          <p:nvPr>
            <p:ph type="dt" sz="half" idx="10"/>
          </p:nvPr>
        </p:nvSpPr>
        <p:spPr/>
        <p:txBody>
          <a:bodyPr/>
          <a:lstStyle/>
          <a:p>
            <a:r>
              <a:rPr lang="en-US" altLang="en-US" dirty="0" smtClean="0"/>
              <a:t>PUBLIC HEALTH DIVISION</a:t>
            </a:r>
            <a:br>
              <a:rPr lang="en-US" altLang="en-US" dirty="0" smtClean="0"/>
            </a:br>
            <a:endParaRPr lang="en-US" altLang="en-US" dirty="0"/>
          </a:p>
        </p:txBody>
      </p:sp>
    </p:spTree>
    <p:extLst>
      <p:ext uri="{BB962C8B-B14F-4D97-AF65-F5344CB8AC3E}">
        <p14:creationId xmlns:p14="http://schemas.microsoft.com/office/powerpoint/2010/main" val="17637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r>
              <a:rPr lang="en-US" dirty="0" smtClean="0"/>
              <a:t>March 2016-June 2016 – Campaign is created</a:t>
            </a:r>
          </a:p>
          <a:p>
            <a:r>
              <a:rPr lang="en-US" dirty="0" smtClean="0"/>
              <a:t>June 27, 2016 – Campaign “soft” launch in social, radio and digital</a:t>
            </a:r>
          </a:p>
          <a:p>
            <a:r>
              <a:rPr lang="en-US" dirty="0" smtClean="0"/>
              <a:t>July 11 – Campaign full launch with video, limited TV, outdoor, out of home, print. Continue with social, radio, digital. Major medium is video. </a:t>
            </a:r>
          </a:p>
          <a:p>
            <a:r>
              <a:rPr lang="en-US" dirty="0" smtClean="0"/>
              <a:t>January 1, 2017 – OHA will report to the legislature on campaign's success, and provide policy recommendations to protect youth from marijuana use</a:t>
            </a:r>
          </a:p>
          <a:p>
            <a:r>
              <a:rPr lang="en-US" dirty="0" smtClean="0"/>
              <a:t>April </a:t>
            </a:r>
            <a:r>
              <a:rPr lang="en-US" dirty="0" smtClean="0"/>
              <a:t>– May 2017 – Final evaluation</a:t>
            </a:r>
          </a:p>
          <a:p>
            <a:r>
              <a:rPr lang="en-US" dirty="0" smtClean="0"/>
              <a:t>June 2017 – pilot campaign </a:t>
            </a:r>
            <a:r>
              <a:rPr lang="en-US" dirty="0" smtClean="0"/>
              <a:t>ends</a:t>
            </a:r>
          </a:p>
          <a:p>
            <a:r>
              <a:rPr lang="en-US" dirty="0" smtClean="0"/>
              <a:t>State-wide campaign not funded into 2017-19.  </a:t>
            </a:r>
            <a:endParaRPr lang="en-US" dirty="0"/>
          </a:p>
        </p:txBody>
      </p:sp>
      <p:sp>
        <p:nvSpPr>
          <p:cNvPr id="4" name="Date Placeholder 3"/>
          <p:cNvSpPr>
            <a:spLocks noGrp="1"/>
          </p:cNvSpPr>
          <p:nvPr>
            <p:ph type="dt" sz="half" idx="10"/>
          </p:nvPr>
        </p:nvSpPr>
        <p:spPr/>
        <p:txBody>
          <a:bodyPr/>
          <a:lstStyle/>
          <a:p>
            <a:r>
              <a:rPr lang="en-US" altLang="en-US" dirty="0" smtClean="0"/>
              <a:t>PUBLIC HEALTH DIVISION</a:t>
            </a:r>
            <a:br>
              <a:rPr lang="en-US" altLang="en-US" dirty="0" smtClean="0"/>
            </a:br>
            <a:endParaRPr lang="en-US" altLang="en-US" dirty="0"/>
          </a:p>
        </p:txBody>
      </p:sp>
    </p:spTree>
    <p:extLst>
      <p:ext uri="{BB962C8B-B14F-4D97-AF65-F5344CB8AC3E}">
        <p14:creationId xmlns:p14="http://schemas.microsoft.com/office/powerpoint/2010/main" val="375304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342900"/>
            <a:ext cx="8229600" cy="1143000"/>
          </a:xfrm>
        </p:spPr>
        <p:txBody>
          <a:bodyPr/>
          <a:lstStyle/>
          <a:p>
            <a:pPr algn="ctr"/>
            <a:r>
              <a:rPr lang="en-US" altLang="en-US" dirty="0" smtClean="0"/>
              <a:t>State Regulatory Oversight</a:t>
            </a:r>
          </a:p>
        </p:txBody>
      </p:sp>
      <p:sp>
        <p:nvSpPr>
          <p:cNvPr id="3" name="Content Placeholder 2"/>
          <p:cNvSpPr>
            <a:spLocks noGrp="1"/>
          </p:cNvSpPr>
          <p:nvPr>
            <p:ph idx="1"/>
          </p:nvPr>
        </p:nvSpPr>
        <p:spPr>
          <a:xfrm>
            <a:off x="609600" y="1266825"/>
            <a:ext cx="10972800" cy="4114800"/>
          </a:xfrm>
        </p:spPr>
        <p:txBody>
          <a:bodyPr/>
          <a:lstStyle/>
          <a:p>
            <a:pPr>
              <a:defRPr/>
            </a:pPr>
            <a:r>
              <a:rPr lang="en-US" sz="2400" dirty="0" smtClean="0"/>
              <a:t>Oregon Health Authority (OHA)- medical growers, processors, dispensaries, patient cardholders; concentration; </a:t>
            </a:r>
            <a:r>
              <a:rPr lang="en-US" sz="2400" dirty="0" smtClean="0"/>
              <a:t>laboratory </a:t>
            </a:r>
            <a:r>
              <a:rPr lang="en-US" sz="2400" dirty="0" smtClean="0"/>
              <a:t>accreditation; prevention and education; research task force; clinical guidelines; early start retail sales; consults on retail</a:t>
            </a:r>
          </a:p>
          <a:p>
            <a:pPr marL="0" indent="0">
              <a:buNone/>
              <a:defRPr/>
            </a:pPr>
            <a:endParaRPr lang="en-US" sz="2400" dirty="0" smtClean="0"/>
          </a:p>
          <a:p>
            <a:pPr>
              <a:defRPr/>
            </a:pPr>
            <a:r>
              <a:rPr lang="en-US" sz="2400" dirty="0" smtClean="0"/>
              <a:t>Oregon Liquor Control (OLCC)- retail production, processing, and sales (begins Fall 2016); </a:t>
            </a:r>
            <a:r>
              <a:rPr lang="en-US" sz="2400" dirty="0" smtClean="0"/>
              <a:t>label packaging </a:t>
            </a:r>
            <a:r>
              <a:rPr lang="en-US" sz="2400" dirty="0" smtClean="0"/>
              <a:t>pre-approval; laboratory </a:t>
            </a:r>
            <a:r>
              <a:rPr lang="en-US" sz="2400" dirty="0" smtClean="0"/>
              <a:t>licensing; advertising restrictions </a:t>
            </a:r>
            <a:endParaRPr lang="en-US" sz="2400" dirty="0" smtClean="0"/>
          </a:p>
          <a:p>
            <a:pPr marL="0" indent="0">
              <a:buNone/>
              <a:defRPr/>
            </a:pPr>
            <a:endParaRPr lang="en-US" sz="2400" dirty="0" smtClean="0"/>
          </a:p>
          <a:p>
            <a:pPr>
              <a:defRPr/>
            </a:pPr>
            <a:r>
              <a:rPr lang="en-US" sz="2400" dirty="0" smtClean="0"/>
              <a:t>Oregon Department of Agriculture (ODA)- consults on food products (edibles); inspects processor kitchens, dispensary food handlers; consults on pesticide regulation</a:t>
            </a:r>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p:txBody>
      </p:sp>
      <p:sp>
        <p:nvSpPr>
          <p:cNvPr id="5" name="Slide Number Placeholder 4"/>
          <p:cNvSpPr>
            <a:spLocks noGrp="1"/>
          </p:cNvSpPr>
          <p:nvPr>
            <p:ph type="sldNum" sz="quarter" idx="11"/>
          </p:nvPr>
        </p:nvSpPr>
        <p:spPr/>
        <p:txBody>
          <a:bodyPr/>
          <a:lstStyle/>
          <a:p>
            <a:pPr>
              <a:defRPr/>
            </a:pPr>
            <a:fld id="{490CFAD0-A14B-4C23-AF2F-8FC7ED3BC55C}" type="slidenum">
              <a:rPr lang="en-US" altLang="en-US" smtClean="0"/>
              <a:pPr>
                <a:defRPr/>
              </a:pPr>
              <a:t>12</a:t>
            </a:fld>
            <a:endParaRPr lang="en-US" altLang="en-US" dirty="0"/>
          </a:p>
        </p:txBody>
      </p:sp>
    </p:spTree>
    <p:extLst>
      <p:ext uri="{BB962C8B-B14F-4D97-AF65-F5344CB8AC3E}">
        <p14:creationId xmlns:p14="http://schemas.microsoft.com/office/powerpoint/2010/main" val="3280473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a:p>
            <a:pPr>
              <a:defRPr/>
            </a:pPr>
            <a:endParaRPr lang="en-US" altLang="en-US" dirty="0"/>
          </a:p>
        </p:txBody>
      </p:sp>
      <p:sp>
        <p:nvSpPr>
          <p:cNvPr id="5" name="Slide Number Placeholder 4"/>
          <p:cNvSpPr>
            <a:spLocks noGrp="1"/>
          </p:cNvSpPr>
          <p:nvPr>
            <p:ph type="sldNum" sz="quarter" idx="11"/>
          </p:nvPr>
        </p:nvSpPr>
        <p:spPr/>
        <p:txBody>
          <a:bodyPr/>
          <a:lstStyle/>
          <a:p>
            <a:pPr>
              <a:defRPr/>
            </a:pPr>
            <a:fld id="{611263A2-2EA4-4761-93E0-3C9DBDD1F046}" type="slidenum">
              <a:rPr lang="en-US" altLang="en-US"/>
              <a:pPr>
                <a:defRPr/>
              </a:pPr>
              <a:t>13</a:t>
            </a:fld>
            <a:endParaRPr lang="en-US" altLang="en-US" dirty="0"/>
          </a:p>
        </p:txBody>
      </p:sp>
      <p:sp>
        <p:nvSpPr>
          <p:cNvPr id="9220" name="Rectangle 2"/>
          <p:cNvSpPr>
            <a:spLocks noGrp="1" noChangeArrowheads="1"/>
          </p:cNvSpPr>
          <p:nvPr>
            <p:ph type="title"/>
          </p:nvPr>
        </p:nvSpPr>
        <p:spPr>
          <a:xfrm>
            <a:off x="1776413" y="457200"/>
            <a:ext cx="8229600" cy="990600"/>
          </a:xfrm>
        </p:spPr>
        <p:txBody>
          <a:bodyPr/>
          <a:lstStyle/>
          <a:p>
            <a:pPr algn="ctr" eaLnBrk="1" hangingPunct="1"/>
            <a:r>
              <a:rPr lang="en-US" altLang="en-US" dirty="0" smtClean="0"/>
              <a:t>Concentration and Serving Size</a:t>
            </a:r>
          </a:p>
        </p:txBody>
      </p:sp>
      <p:sp>
        <p:nvSpPr>
          <p:cNvPr id="5125" name="Rectangle 3"/>
          <p:cNvSpPr>
            <a:spLocks noGrp="1" noChangeArrowheads="1"/>
          </p:cNvSpPr>
          <p:nvPr>
            <p:ph type="body" idx="1"/>
          </p:nvPr>
        </p:nvSpPr>
        <p:spPr/>
        <p:txBody>
          <a:bodyPr/>
          <a:lstStyle/>
          <a:p>
            <a:pPr eaLnBrk="1" hangingPunct="1">
              <a:defRPr/>
            </a:pPr>
            <a:endParaRPr lang="en-US" altLang="en-US" sz="2400" dirty="0"/>
          </a:p>
          <a:p>
            <a:pPr eaLnBrk="1" hangingPunct="1">
              <a:defRPr/>
            </a:pPr>
            <a:r>
              <a:rPr lang="en-US" altLang="en-US" sz="2400" dirty="0"/>
              <a:t>Directed to set maximum levels of THC in a serving size and for a product type.</a:t>
            </a:r>
          </a:p>
          <a:p>
            <a:pPr lvl="1" eaLnBrk="1" hangingPunct="1">
              <a:defRPr/>
            </a:pPr>
            <a:r>
              <a:rPr lang="en-US" altLang="en-US" sz="2000" dirty="0"/>
              <a:t>Set maximums for retail and medical categories </a:t>
            </a:r>
          </a:p>
          <a:p>
            <a:pPr marL="457200" lvl="1" indent="0" eaLnBrk="1" hangingPunct="1">
              <a:buNone/>
              <a:defRPr/>
            </a:pPr>
            <a:endParaRPr lang="en-US" altLang="en-US" sz="2000" dirty="0"/>
          </a:p>
          <a:p>
            <a:pPr eaLnBrk="1" hangingPunct="1">
              <a:defRPr/>
            </a:pPr>
            <a:r>
              <a:rPr lang="en-US" altLang="en-US" sz="2400" dirty="0"/>
              <a:t>Very limited scientific evidence regarding “dosages”</a:t>
            </a:r>
          </a:p>
          <a:p>
            <a:pPr marL="0" indent="0" eaLnBrk="1" hangingPunct="1">
              <a:buNone/>
              <a:defRPr/>
            </a:pPr>
            <a:endParaRPr lang="en-US" altLang="en-US" sz="2400" dirty="0"/>
          </a:p>
          <a:p>
            <a:pPr eaLnBrk="1" hangingPunct="1">
              <a:defRPr/>
            </a:pPr>
            <a:r>
              <a:rPr lang="en-US" altLang="en-US" sz="2400" dirty="0"/>
              <a:t>Used a cautious approach</a:t>
            </a:r>
          </a:p>
          <a:p>
            <a:pPr marL="0" indent="0" eaLnBrk="1" hangingPunct="1">
              <a:buNone/>
              <a:defRPr/>
            </a:pPr>
            <a:r>
              <a:rPr lang="en-US" altLang="en-US" sz="2400" dirty="0"/>
              <a:t>	- </a:t>
            </a:r>
            <a:r>
              <a:rPr lang="en-US" altLang="en-US" dirty="0" smtClean="0"/>
              <a:t>Had to consider a developed product market </a:t>
            </a:r>
          </a:p>
        </p:txBody>
      </p:sp>
    </p:spTree>
    <p:extLst>
      <p:ext uri="{BB962C8B-B14F-4D97-AF65-F5344CB8AC3E}">
        <p14:creationId xmlns:p14="http://schemas.microsoft.com/office/powerpoint/2010/main" val="292900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ltLang="en-US" dirty="0" smtClean="0"/>
              <a:t>Warning Labels</a:t>
            </a:r>
          </a:p>
        </p:txBody>
      </p:sp>
      <p:sp>
        <p:nvSpPr>
          <p:cNvPr id="11267" name="Content Placeholder 2"/>
          <p:cNvSpPr>
            <a:spLocks noGrp="1"/>
          </p:cNvSpPr>
          <p:nvPr>
            <p:ph idx="1"/>
          </p:nvPr>
        </p:nvSpPr>
        <p:spPr>
          <a:xfrm>
            <a:off x="1976438" y="1219201"/>
            <a:ext cx="8229600" cy="4492625"/>
          </a:xfrm>
        </p:spPr>
        <p:txBody>
          <a:bodyPr/>
          <a:lstStyle/>
          <a:p>
            <a:pPr lvl="1" eaLnBrk="1" hangingPunct="1"/>
            <a:r>
              <a:rPr lang="en-US" altLang="en-US" sz="2000" dirty="0">
                <a:cs typeface="Calibri" panose="020F0502020204030204" pitchFamily="34" charset="0"/>
              </a:rPr>
              <a:t>“For use only by adults 21 and older.  Keep out of reach of children.”</a:t>
            </a:r>
            <a:endParaRPr lang="en-US" altLang="en-US" sz="2000" dirty="0"/>
          </a:p>
          <a:p>
            <a:pPr lvl="1" eaLnBrk="1" hangingPunct="1"/>
            <a:r>
              <a:rPr lang="en-US" altLang="en-US" sz="2000" dirty="0"/>
              <a:t>medical grade if applicable</a:t>
            </a:r>
          </a:p>
          <a:p>
            <a:pPr lvl="1" eaLnBrk="1" hangingPunct="1"/>
            <a:r>
              <a:rPr lang="en-US" altLang="en-US" sz="2000" dirty="0"/>
              <a:t>“This product not approved by FDA to treat, cure, or prevent any disease”</a:t>
            </a:r>
          </a:p>
          <a:p>
            <a:pPr lvl="1" eaLnBrk="1" hangingPunct="1"/>
            <a:r>
              <a:rPr lang="en-US" altLang="en-US" sz="2000" dirty="0"/>
              <a:t> “It is illegal to drive a motor vehicle while under the influence of marijuana. </a:t>
            </a:r>
          </a:p>
          <a:p>
            <a:pPr marL="457200" lvl="1" indent="0" eaLnBrk="1" hangingPunct="1">
              <a:buNone/>
            </a:pPr>
            <a:r>
              <a:rPr lang="en-US" altLang="en-US" sz="1200" dirty="0"/>
              <a:t>						TM</a:t>
            </a:r>
            <a:r>
              <a:rPr lang="en-US" altLang="en-US" dirty="0" smtClean="0"/>
              <a:t>                                                                                                        </a:t>
            </a:r>
            <a:r>
              <a:rPr lang="en-US" altLang="en-US" sz="1100" dirty="0"/>
              <a:t> </a:t>
            </a:r>
            <a:endParaRPr lang="en-US" altLang="en-US" dirty="0" smtClean="0"/>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p:txBody>
      </p:sp>
      <p:sp>
        <p:nvSpPr>
          <p:cNvPr id="5" name="Slide Number Placeholder 4"/>
          <p:cNvSpPr>
            <a:spLocks noGrp="1"/>
          </p:cNvSpPr>
          <p:nvPr>
            <p:ph type="sldNum" sz="quarter" idx="11"/>
          </p:nvPr>
        </p:nvSpPr>
        <p:spPr/>
        <p:txBody>
          <a:bodyPr/>
          <a:lstStyle/>
          <a:p>
            <a:pPr>
              <a:defRPr/>
            </a:pPr>
            <a:fld id="{364973B1-272E-43C2-B8A8-6C253F371F22}" type="slidenum">
              <a:rPr lang="en-US" altLang="en-US"/>
              <a:pPr>
                <a:defRPr/>
              </a:pPr>
              <a:t>14</a:t>
            </a:fld>
            <a:endParaRPr lang="en-US" altLang="en-US" dirty="0"/>
          </a:p>
        </p:txBody>
      </p:sp>
      <p:pic>
        <p:nvPicPr>
          <p:cNvPr id="1127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1" y="4160838"/>
            <a:ext cx="310197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79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9138" y="304800"/>
            <a:ext cx="8229600" cy="1143000"/>
          </a:xfrm>
        </p:spPr>
        <p:txBody>
          <a:bodyPr/>
          <a:lstStyle/>
          <a:p>
            <a:pPr algn="ctr" eaLnBrk="1" hangingPunct="1"/>
            <a:r>
              <a:rPr lang="en-US" altLang="en-US" dirty="0" smtClean="0"/>
              <a:t>Retail Advertising Restrictions</a:t>
            </a:r>
            <a:endParaRPr lang="en-US" altLang="en-US" dirty="0" smtClean="0"/>
          </a:p>
        </p:txBody>
      </p:sp>
      <p:sp>
        <p:nvSpPr>
          <p:cNvPr id="3" name="Content Placeholder 2"/>
          <p:cNvSpPr>
            <a:spLocks noGrp="1"/>
          </p:cNvSpPr>
          <p:nvPr>
            <p:ph idx="1"/>
          </p:nvPr>
        </p:nvSpPr>
        <p:spPr>
          <a:xfrm>
            <a:off x="1987550" y="1219200"/>
            <a:ext cx="8299450" cy="4667250"/>
          </a:xfrm>
        </p:spPr>
        <p:txBody>
          <a:bodyPr/>
          <a:lstStyle/>
          <a:p>
            <a:pPr marL="0" indent="0" eaLnBrk="1" hangingPunct="1">
              <a:buNone/>
              <a:defRPr/>
            </a:pPr>
            <a:r>
              <a:rPr lang="en-US" sz="2400" dirty="0" smtClean="0"/>
              <a:t>OLCC has statutory authority and rules</a:t>
            </a:r>
            <a:endParaRPr lang="en-US" sz="2400" dirty="0"/>
          </a:p>
          <a:p>
            <a:pPr marL="0" indent="0">
              <a:buNone/>
            </a:pPr>
            <a:r>
              <a:rPr lang="en-US" sz="2400" dirty="0" smtClean="0"/>
              <a:t>Marijuana </a:t>
            </a:r>
            <a:r>
              <a:rPr lang="en-US" sz="2400" dirty="0"/>
              <a:t>advertising may not: </a:t>
            </a:r>
          </a:p>
          <a:p>
            <a:r>
              <a:rPr lang="en-US" dirty="0" smtClean="0"/>
              <a:t>Contain </a:t>
            </a:r>
            <a:r>
              <a:rPr lang="en-US" dirty="0"/>
              <a:t>statements that are deceptive, false, or misleading; </a:t>
            </a:r>
          </a:p>
          <a:p>
            <a:r>
              <a:rPr lang="en-US" dirty="0" smtClean="0"/>
              <a:t>Contain </a:t>
            </a:r>
            <a:r>
              <a:rPr lang="en-US" dirty="0"/>
              <a:t>any content that can reasonably be considered to target individuals under the age of 21; </a:t>
            </a:r>
          </a:p>
          <a:p>
            <a:r>
              <a:rPr lang="en-US" dirty="0" smtClean="0"/>
              <a:t>Encourages </a:t>
            </a:r>
            <a:r>
              <a:rPr lang="en-US" dirty="0"/>
              <a:t>the transportation of marijuana items across state lines; </a:t>
            </a:r>
          </a:p>
          <a:p>
            <a:r>
              <a:rPr lang="en-US" dirty="0" smtClean="0"/>
              <a:t>Assert </a:t>
            </a:r>
            <a:r>
              <a:rPr lang="en-US" dirty="0"/>
              <a:t>that marijuana items are safe because they are regulated by the Commission or have been tested by a certified laboratory or otherwise make claims that any government agency endorses or supports marijuana; </a:t>
            </a:r>
          </a:p>
          <a:p>
            <a:r>
              <a:rPr lang="en-US" dirty="0" smtClean="0"/>
              <a:t>Make </a:t>
            </a:r>
            <a:r>
              <a:rPr lang="en-US" dirty="0"/>
              <a:t>claims that recreational marijuana has curative or therapeutic effects; </a:t>
            </a:r>
          </a:p>
          <a:p>
            <a:pPr eaLnBrk="1" hangingPunct="1">
              <a:defRPr/>
            </a:pPr>
            <a:endParaRPr lang="en-US" sz="2200" dirty="0"/>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p:txBody>
      </p:sp>
      <p:sp>
        <p:nvSpPr>
          <p:cNvPr id="5" name="Slide Number Placeholder 4"/>
          <p:cNvSpPr>
            <a:spLocks noGrp="1"/>
          </p:cNvSpPr>
          <p:nvPr>
            <p:ph type="sldNum" sz="quarter" idx="11"/>
          </p:nvPr>
        </p:nvSpPr>
        <p:spPr/>
        <p:txBody>
          <a:bodyPr/>
          <a:lstStyle/>
          <a:p>
            <a:pPr>
              <a:defRPr/>
            </a:pPr>
            <a:fld id="{7C9FCB4E-CB2B-40D6-B23E-2DF9B25E6D6C}" type="slidenum">
              <a:rPr lang="en-US" altLang="en-US"/>
              <a:pPr>
                <a:defRPr/>
              </a:pPr>
              <a:t>15</a:t>
            </a:fld>
            <a:endParaRPr lang="en-US" altLang="en-US" dirty="0"/>
          </a:p>
        </p:txBody>
      </p:sp>
    </p:spTree>
    <p:extLst>
      <p:ext uri="{BB962C8B-B14F-4D97-AF65-F5344CB8AC3E}">
        <p14:creationId xmlns:p14="http://schemas.microsoft.com/office/powerpoint/2010/main" val="39783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9138" y="304800"/>
            <a:ext cx="8229600" cy="1143000"/>
          </a:xfrm>
        </p:spPr>
        <p:txBody>
          <a:bodyPr/>
          <a:lstStyle/>
          <a:p>
            <a:pPr algn="ctr" eaLnBrk="1" hangingPunct="1"/>
            <a:r>
              <a:rPr lang="en-US" altLang="en-US" dirty="0" smtClean="0"/>
              <a:t>Retail Advertising Restrictions Cont. </a:t>
            </a:r>
            <a:endParaRPr lang="en-US" altLang="en-US" dirty="0" smtClean="0"/>
          </a:p>
        </p:txBody>
      </p:sp>
      <p:sp>
        <p:nvSpPr>
          <p:cNvPr id="3" name="Content Placeholder 2"/>
          <p:cNvSpPr>
            <a:spLocks noGrp="1"/>
          </p:cNvSpPr>
          <p:nvPr>
            <p:ph idx="1"/>
          </p:nvPr>
        </p:nvSpPr>
        <p:spPr>
          <a:xfrm>
            <a:off x="1987550" y="1219200"/>
            <a:ext cx="8299450" cy="4667250"/>
          </a:xfrm>
        </p:spPr>
        <p:txBody>
          <a:bodyPr/>
          <a:lstStyle/>
          <a:p>
            <a:r>
              <a:rPr lang="en-US" dirty="0" smtClean="0"/>
              <a:t>Display </a:t>
            </a:r>
            <a:r>
              <a:rPr lang="en-US" dirty="0"/>
              <a:t>consumption of marijuana items; </a:t>
            </a:r>
          </a:p>
          <a:p>
            <a:r>
              <a:rPr lang="en-US" dirty="0" smtClean="0"/>
              <a:t>Contain </a:t>
            </a:r>
            <a:r>
              <a:rPr lang="en-US" dirty="0"/>
              <a:t>material that encourages the use of marijuana because of its intoxicating effect; </a:t>
            </a:r>
          </a:p>
          <a:p>
            <a:r>
              <a:rPr lang="en-US" dirty="0" smtClean="0"/>
              <a:t>Contain </a:t>
            </a:r>
            <a:r>
              <a:rPr lang="en-US" dirty="0"/>
              <a:t>material that encourages excessive or rapid consumption. </a:t>
            </a:r>
          </a:p>
          <a:p>
            <a:pPr marL="0" indent="0">
              <a:buNone/>
            </a:pPr>
            <a:endParaRPr lang="en-US" sz="2400" dirty="0" smtClean="0"/>
          </a:p>
          <a:p>
            <a:pPr marL="0" indent="0">
              <a:buNone/>
            </a:pPr>
            <a:r>
              <a:rPr lang="en-US" sz="2400" dirty="0" smtClean="0"/>
              <a:t>Advertisements </a:t>
            </a:r>
            <a:r>
              <a:rPr lang="en-US" sz="2400" dirty="0"/>
              <a:t>through print, billboard, television, radio and internet must contain the following statements (this does not apply to advertising on apparel): </a:t>
            </a:r>
          </a:p>
          <a:p>
            <a:r>
              <a:rPr lang="en-US" b="1" i="1" dirty="0"/>
              <a:t>Do not operate a vehicle or machinery under the influence of this drug </a:t>
            </a:r>
            <a:endParaRPr lang="en-US" dirty="0"/>
          </a:p>
          <a:p>
            <a:r>
              <a:rPr lang="en-US" b="1" i="1" dirty="0"/>
              <a:t>For use only by adults twenty-one years of age and older </a:t>
            </a:r>
            <a:endParaRPr lang="en-US" dirty="0"/>
          </a:p>
          <a:p>
            <a:r>
              <a:rPr lang="en-US" b="1" i="1" dirty="0"/>
              <a:t>Keep out reach of children </a:t>
            </a:r>
            <a:endParaRPr lang="en-US" dirty="0"/>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p:txBody>
      </p:sp>
      <p:sp>
        <p:nvSpPr>
          <p:cNvPr id="5" name="Slide Number Placeholder 4"/>
          <p:cNvSpPr>
            <a:spLocks noGrp="1"/>
          </p:cNvSpPr>
          <p:nvPr>
            <p:ph type="sldNum" sz="quarter" idx="11"/>
          </p:nvPr>
        </p:nvSpPr>
        <p:spPr/>
        <p:txBody>
          <a:bodyPr/>
          <a:lstStyle/>
          <a:p>
            <a:pPr>
              <a:defRPr/>
            </a:pPr>
            <a:fld id="{7C9FCB4E-CB2B-40D6-B23E-2DF9B25E6D6C}" type="slidenum">
              <a:rPr lang="en-US" altLang="en-US"/>
              <a:pPr>
                <a:defRPr/>
              </a:pPr>
              <a:t>16</a:t>
            </a:fld>
            <a:endParaRPr lang="en-US" altLang="en-US" dirty="0"/>
          </a:p>
        </p:txBody>
      </p:sp>
    </p:spTree>
    <p:extLst>
      <p:ext uri="{BB962C8B-B14F-4D97-AF65-F5344CB8AC3E}">
        <p14:creationId xmlns:p14="http://schemas.microsoft.com/office/powerpoint/2010/main" val="78471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9138" y="304800"/>
            <a:ext cx="8229600" cy="1143000"/>
          </a:xfrm>
        </p:spPr>
        <p:txBody>
          <a:bodyPr/>
          <a:lstStyle/>
          <a:p>
            <a:pPr algn="ctr" eaLnBrk="1" hangingPunct="1"/>
            <a:r>
              <a:rPr lang="en-US" altLang="en-US" dirty="0" smtClean="0"/>
              <a:t>Laboratory Testing</a:t>
            </a:r>
          </a:p>
        </p:txBody>
      </p:sp>
      <p:sp>
        <p:nvSpPr>
          <p:cNvPr id="3" name="Content Placeholder 2"/>
          <p:cNvSpPr>
            <a:spLocks noGrp="1"/>
          </p:cNvSpPr>
          <p:nvPr>
            <p:ph idx="1"/>
          </p:nvPr>
        </p:nvSpPr>
        <p:spPr>
          <a:xfrm>
            <a:off x="1987550" y="1219200"/>
            <a:ext cx="8299450" cy="4667250"/>
          </a:xfrm>
        </p:spPr>
        <p:txBody>
          <a:bodyPr/>
          <a:lstStyle/>
          <a:p>
            <a:pPr eaLnBrk="1" hangingPunct="1">
              <a:defRPr/>
            </a:pPr>
            <a:endParaRPr lang="en-US" dirty="0" smtClean="0"/>
          </a:p>
          <a:p>
            <a:pPr marL="0" indent="0" eaLnBrk="1" hangingPunct="1">
              <a:buNone/>
              <a:defRPr/>
            </a:pPr>
            <a:r>
              <a:rPr lang="en-US" sz="2200" dirty="0"/>
              <a:t> All product types and usable marijuana must have lab testing:</a:t>
            </a:r>
          </a:p>
          <a:p>
            <a:pPr marL="0" indent="0" eaLnBrk="1" hangingPunct="1">
              <a:buNone/>
              <a:defRPr/>
            </a:pPr>
            <a:r>
              <a:rPr lang="en-US" sz="2200" dirty="0"/>
              <a:t> </a:t>
            </a:r>
          </a:p>
          <a:p>
            <a:pPr lvl="1" eaLnBrk="1" hangingPunct="1">
              <a:defRPr/>
            </a:pPr>
            <a:r>
              <a:rPr lang="en-US" dirty="0" smtClean="0"/>
              <a:t>Concentration of THC and CBD</a:t>
            </a:r>
          </a:p>
          <a:p>
            <a:pPr lvl="1" eaLnBrk="1" hangingPunct="1">
              <a:defRPr/>
            </a:pPr>
            <a:r>
              <a:rPr lang="en-US" dirty="0" smtClean="0"/>
              <a:t>Pesticides</a:t>
            </a:r>
          </a:p>
          <a:p>
            <a:pPr lvl="1" eaLnBrk="1" hangingPunct="1">
              <a:defRPr/>
            </a:pPr>
            <a:r>
              <a:rPr lang="en-US" dirty="0" smtClean="0"/>
              <a:t>Chemical Solvents</a:t>
            </a:r>
          </a:p>
          <a:p>
            <a:pPr lvl="1" eaLnBrk="1" hangingPunct="1">
              <a:defRPr/>
            </a:pPr>
            <a:r>
              <a:rPr lang="en-US" dirty="0" smtClean="0"/>
              <a:t>Microbiological (as requested)</a:t>
            </a:r>
          </a:p>
          <a:p>
            <a:pPr marL="457200" lvl="1" indent="0" eaLnBrk="1" hangingPunct="1">
              <a:buNone/>
              <a:defRPr/>
            </a:pPr>
            <a:endParaRPr lang="en-US" dirty="0" smtClean="0"/>
          </a:p>
          <a:p>
            <a:pPr eaLnBrk="1" hangingPunct="1">
              <a:defRPr/>
            </a:pPr>
            <a:r>
              <a:rPr lang="en-US" sz="2200" dirty="0"/>
              <a:t>OHA (ORELAP) accredits labs that do product testing and sampling</a:t>
            </a:r>
          </a:p>
          <a:p>
            <a:pPr eaLnBrk="1" hangingPunct="1">
              <a:defRPr/>
            </a:pPr>
            <a:r>
              <a:rPr lang="en-US" sz="2200" dirty="0"/>
              <a:t>OLCC licenses laboratories </a:t>
            </a:r>
          </a:p>
          <a:p>
            <a:pPr eaLnBrk="1" hangingPunct="1">
              <a:defRPr/>
            </a:pPr>
            <a:r>
              <a:rPr lang="en-US" sz="2200" dirty="0"/>
              <a:t>Costs, complexity and sampling process are issues to consider</a:t>
            </a:r>
          </a:p>
          <a:p>
            <a:pPr eaLnBrk="1" hangingPunct="1">
              <a:defRPr/>
            </a:pPr>
            <a:endParaRPr lang="en-US" sz="2200" dirty="0"/>
          </a:p>
          <a:p>
            <a:pPr marL="0" indent="0" eaLnBrk="1" hangingPunct="1">
              <a:buNone/>
              <a:defRPr/>
            </a:pPr>
            <a:endParaRPr lang="en-US" sz="2200" dirty="0"/>
          </a:p>
          <a:p>
            <a:pPr marL="0" indent="0" eaLnBrk="1" hangingPunct="1">
              <a:buNone/>
              <a:defRPr/>
            </a:pPr>
            <a:endParaRPr lang="en-US" sz="2200" dirty="0"/>
          </a:p>
          <a:p>
            <a:pPr eaLnBrk="1" hangingPunct="1">
              <a:defRPr/>
            </a:pPr>
            <a:endParaRPr lang="en-US" sz="2200" dirty="0"/>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a:p>
            <a:pPr algn="ctr">
              <a:defRPr/>
            </a:pPr>
            <a:endParaRPr lang="en-US" altLang="en-US" dirty="0"/>
          </a:p>
        </p:txBody>
      </p:sp>
      <p:sp>
        <p:nvSpPr>
          <p:cNvPr id="5" name="Slide Number Placeholder 4"/>
          <p:cNvSpPr>
            <a:spLocks noGrp="1"/>
          </p:cNvSpPr>
          <p:nvPr>
            <p:ph type="sldNum" sz="quarter" idx="11"/>
          </p:nvPr>
        </p:nvSpPr>
        <p:spPr/>
        <p:txBody>
          <a:bodyPr/>
          <a:lstStyle/>
          <a:p>
            <a:pPr>
              <a:defRPr/>
            </a:pPr>
            <a:fld id="{2AD26DB0-3721-4251-820A-95BADA71A046}" type="slidenum">
              <a:rPr lang="en-US" altLang="en-US"/>
              <a:pPr>
                <a:defRPr/>
              </a:pPr>
              <a:t>17</a:t>
            </a:fld>
            <a:endParaRPr lang="en-US" altLang="en-US" dirty="0"/>
          </a:p>
        </p:txBody>
      </p:sp>
    </p:spTree>
    <p:extLst>
      <p:ext uri="{BB962C8B-B14F-4D97-AF65-F5344CB8AC3E}">
        <p14:creationId xmlns:p14="http://schemas.microsoft.com/office/powerpoint/2010/main" val="207341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dirty="0"/>
              <a:t>PUBLIC HEALTH DIVISON </a:t>
            </a:r>
            <a:br>
              <a:rPr lang="en-US" altLang="en-US" dirty="0"/>
            </a:br>
            <a:r>
              <a:rPr lang="en-US" altLang="en-US" dirty="0"/>
              <a:t>Medical Marijuana Program</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5F7BC3E1-7A90-42EE-9919-F8DF434AE6A5}" type="slidenum">
              <a:rPr lang="en-US" altLang="en-US"/>
              <a:pPr>
                <a:defRPr/>
              </a:pPr>
              <a:t>18</a:t>
            </a:fld>
            <a:endParaRPr lang="en-US" altLang="en-US" dirty="0"/>
          </a:p>
        </p:txBody>
      </p:sp>
      <p:sp>
        <p:nvSpPr>
          <p:cNvPr id="6148" name="Rectangle 2"/>
          <p:cNvSpPr>
            <a:spLocks noGrp="1" noChangeArrowheads="1"/>
          </p:cNvSpPr>
          <p:nvPr>
            <p:ph type="title"/>
          </p:nvPr>
        </p:nvSpPr>
        <p:spPr/>
        <p:txBody>
          <a:bodyPr/>
          <a:lstStyle/>
          <a:p>
            <a:pPr eaLnBrk="1" hangingPunct="1"/>
            <a:r>
              <a:rPr lang="en-US" altLang="en-US" dirty="0" smtClean="0"/>
              <a:t>Bills Passed </a:t>
            </a:r>
          </a:p>
        </p:txBody>
      </p:sp>
      <p:sp>
        <p:nvSpPr>
          <p:cNvPr id="5125" name="Rectangle 3"/>
          <p:cNvSpPr>
            <a:spLocks noGrp="1" noChangeArrowheads="1"/>
          </p:cNvSpPr>
          <p:nvPr>
            <p:ph type="body" idx="1"/>
          </p:nvPr>
        </p:nvSpPr>
        <p:spPr/>
        <p:txBody>
          <a:bodyPr/>
          <a:lstStyle/>
          <a:p>
            <a:pPr eaLnBrk="1" hangingPunct="1">
              <a:defRPr/>
            </a:pPr>
            <a:r>
              <a:rPr lang="en-US" altLang="en-US" sz="2400" dirty="0" smtClean="0"/>
              <a:t>SB 56</a:t>
            </a:r>
          </a:p>
          <a:p>
            <a:pPr eaLnBrk="1" hangingPunct="1">
              <a:defRPr/>
            </a:pPr>
            <a:r>
              <a:rPr lang="en-US" altLang="en-US" sz="2400" dirty="0" smtClean="0"/>
              <a:t>SB 319</a:t>
            </a:r>
          </a:p>
          <a:p>
            <a:pPr eaLnBrk="1" hangingPunct="1">
              <a:defRPr/>
            </a:pPr>
            <a:r>
              <a:rPr lang="en-US" altLang="en-US" sz="2400" dirty="0" smtClean="0"/>
              <a:t>SB 1057</a:t>
            </a:r>
          </a:p>
          <a:p>
            <a:pPr marL="0" indent="0" eaLnBrk="1" hangingPunct="1">
              <a:buNone/>
              <a:defRPr/>
            </a:pPr>
            <a:endParaRPr lang="en-US" altLang="en-US" sz="2400" dirty="0" smtClean="0"/>
          </a:p>
        </p:txBody>
      </p:sp>
    </p:spTree>
    <p:extLst>
      <p:ext uri="{BB962C8B-B14F-4D97-AF65-F5344CB8AC3E}">
        <p14:creationId xmlns:p14="http://schemas.microsoft.com/office/powerpoint/2010/main" val="4166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SB 56 – Summary</a:t>
            </a:r>
          </a:p>
        </p:txBody>
      </p:sp>
      <p:sp>
        <p:nvSpPr>
          <p:cNvPr id="6147" name="Content Placeholder 2"/>
          <p:cNvSpPr>
            <a:spLocks noGrp="1"/>
          </p:cNvSpPr>
          <p:nvPr>
            <p:ph idx="1"/>
          </p:nvPr>
        </p:nvSpPr>
        <p:spPr>
          <a:xfrm>
            <a:off x="1981200" y="1066800"/>
            <a:ext cx="8229600" cy="4800600"/>
          </a:xfrm>
        </p:spPr>
        <p:txBody>
          <a:bodyPr/>
          <a:lstStyle/>
          <a:p>
            <a:pPr>
              <a:defRPr/>
            </a:pPr>
            <a:r>
              <a:rPr lang="en-US" altLang="en-US" dirty="0" smtClean="0"/>
              <a:t>OMMP required to maintain a telephone hotline for verifying if an address is a proposed or registered grow site, processing site, or dispensary to the following: </a:t>
            </a:r>
          </a:p>
          <a:p>
            <a:pPr lvl="1">
              <a:defRPr/>
            </a:pPr>
            <a:r>
              <a:rPr lang="en-US" altLang="en-US" dirty="0" smtClean="0"/>
              <a:t>a city or county</a:t>
            </a:r>
          </a:p>
          <a:p>
            <a:pPr lvl="1">
              <a:defRPr/>
            </a:pPr>
            <a:r>
              <a:rPr lang="en-US" altLang="en-US" dirty="0" smtClean="0"/>
              <a:t>Person designated by the Water Resources Department</a:t>
            </a:r>
          </a:p>
          <a:p>
            <a:pPr lvl="1">
              <a:defRPr/>
            </a:pPr>
            <a:r>
              <a:rPr lang="en-US" altLang="en-US" dirty="0" smtClean="0"/>
              <a:t>Person designated by  the watermaster of any water district</a:t>
            </a:r>
          </a:p>
          <a:p>
            <a:pPr lvl="1">
              <a:defRPr/>
            </a:pPr>
            <a:r>
              <a:rPr lang="en-US" altLang="en-US" dirty="0" smtClean="0"/>
              <a:t>Operative January 1, 2018</a:t>
            </a:r>
          </a:p>
          <a:p>
            <a:pPr>
              <a:defRPr/>
            </a:pPr>
            <a:r>
              <a:rPr lang="en-US" altLang="en-US" dirty="0" smtClean="0"/>
              <a:t>Allows OLCC to set limitations on immature plant limits if grower has applied with OLCC on or before the effective date of bill passing.</a:t>
            </a:r>
          </a:p>
          <a:p>
            <a:pPr>
              <a:defRPr/>
            </a:pPr>
            <a:r>
              <a:rPr lang="en-US" altLang="en-US" dirty="0" smtClean="0"/>
              <a:t>Allows a city or county that enacted an ordinance prohibiting or allowing medical marijuana processing sites or dispensaries to amend the ordinance to prohibit or allow OLCC licensees that have been designated as exclusively medical without referring amendment to electors. </a:t>
            </a:r>
          </a:p>
          <a:p>
            <a:pPr marL="0" indent="0">
              <a:buNone/>
              <a:defRPr/>
            </a:pPr>
            <a:endParaRPr lang="en-US" altLang="en-US" dirty="0" smtClean="0"/>
          </a:p>
          <a:p>
            <a:pPr>
              <a:defRPr/>
            </a:pPr>
            <a:endParaRPr lang="en-US" altLang="en-US" dirty="0" smtClean="0"/>
          </a:p>
        </p:txBody>
      </p:sp>
      <p:sp>
        <p:nvSpPr>
          <p:cNvPr id="4" name="Date Placeholder 3"/>
          <p:cNvSpPr>
            <a:spLocks noGrp="1"/>
          </p:cNvSpPr>
          <p:nvPr>
            <p:ph type="dt" sz="quarter" idx="10"/>
          </p:nvPr>
        </p:nvSpPr>
        <p:spPr/>
        <p:txBody>
          <a:bodyPr/>
          <a:lstStyle/>
          <a:p>
            <a:pPr>
              <a:defRPr/>
            </a:pPr>
            <a:r>
              <a:rPr lang="en-US" altLang="en-US" dirty="0" smtClean="0"/>
              <a:t>PUBLIC </a:t>
            </a:r>
            <a:r>
              <a:rPr lang="en-US" altLang="en-US" dirty="0"/>
              <a:t>HEALTH DIVISON </a:t>
            </a:r>
            <a:br>
              <a:rPr lang="en-US" altLang="en-US" dirty="0"/>
            </a:br>
            <a:r>
              <a:rPr lang="en-US" altLang="en-US" dirty="0"/>
              <a:t>Medical Marijuana Program</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CEA87642-0B42-4DA0-B7FD-15262EC4904E}" type="slidenum">
              <a:rPr lang="en-US" altLang="en-US" smtClean="0"/>
              <a:pPr>
                <a:defRPr/>
              </a:pPr>
              <a:t>19</a:t>
            </a:fld>
            <a:endParaRPr lang="en-US" altLang="en-US" dirty="0"/>
          </a:p>
        </p:txBody>
      </p:sp>
    </p:spTree>
    <p:extLst>
      <p:ext uri="{BB962C8B-B14F-4D97-AF65-F5344CB8AC3E}">
        <p14:creationId xmlns:p14="http://schemas.microsoft.com/office/powerpoint/2010/main" val="259429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42925" y="228600"/>
            <a:ext cx="10972800" cy="1143000"/>
          </a:xfrm>
        </p:spPr>
        <p:txBody>
          <a:bodyPr/>
          <a:lstStyle/>
          <a:p>
            <a:pPr algn="ctr"/>
            <a:r>
              <a:rPr lang="en-US" altLang="en-US" dirty="0" smtClean="0"/>
              <a:t>OHA Regulation of Marijuana</a:t>
            </a:r>
          </a:p>
        </p:txBody>
      </p:sp>
      <p:sp>
        <p:nvSpPr>
          <p:cNvPr id="7171" name="Content Placeholder 2"/>
          <p:cNvSpPr>
            <a:spLocks noGrp="1"/>
          </p:cNvSpPr>
          <p:nvPr>
            <p:ph idx="1"/>
          </p:nvPr>
        </p:nvSpPr>
        <p:spPr/>
        <p:txBody>
          <a:bodyPr/>
          <a:lstStyle/>
          <a:p>
            <a:r>
              <a:rPr lang="en-US" altLang="en-US" sz="2400" dirty="0" smtClean="0"/>
              <a:t>Establishing effective registration, compliance and enforcement for dispensaries, growers and processors</a:t>
            </a:r>
          </a:p>
          <a:p>
            <a:pPr marL="0" indent="0">
              <a:buNone/>
            </a:pPr>
            <a:endParaRPr lang="en-US" altLang="en-US" sz="2400" dirty="0"/>
          </a:p>
          <a:p>
            <a:r>
              <a:rPr lang="en-US" altLang="en-US" sz="2400" dirty="0" smtClean="0"/>
              <a:t>Providing compassionate and responsible access to medical marijuana products</a:t>
            </a:r>
          </a:p>
          <a:p>
            <a:pPr marL="0" indent="0">
              <a:buNone/>
            </a:pPr>
            <a:endParaRPr lang="en-US" altLang="en-US" sz="2400" dirty="0" smtClean="0"/>
          </a:p>
          <a:p>
            <a:r>
              <a:rPr lang="en-US" altLang="en-US" sz="2400" dirty="0" smtClean="0"/>
              <a:t>Defining robust and comprehensive laboratory accreditation and testing standards</a:t>
            </a:r>
            <a:endParaRPr lang="en-US" altLang="en-US" sz="2400" dirty="0"/>
          </a:p>
        </p:txBody>
      </p:sp>
      <p:sp>
        <p:nvSpPr>
          <p:cNvPr id="4" name="Date Placeholder 3"/>
          <p:cNvSpPr>
            <a:spLocks noGrp="1"/>
          </p:cNvSpPr>
          <p:nvPr>
            <p:ph type="dt" sz="quarter" idx="10"/>
          </p:nvPr>
        </p:nvSpPr>
        <p:spPr/>
        <p:txBody>
          <a:bodyPr/>
          <a:lstStyle/>
          <a:p>
            <a:pPr>
              <a:defRPr/>
            </a:pPr>
            <a:r>
              <a:rPr lang="en-US" altLang="en-US" dirty="0"/>
              <a:t>PUBLIC HEALTH DIVISION</a:t>
            </a:r>
            <a:br>
              <a:rPr lang="en-US" altLang="en-US" dirty="0"/>
            </a:br>
            <a:endParaRPr lang="en-US" altLang="en-US" dirty="0"/>
          </a:p>
        </p:txBody>
      </p:sp>
      <p:sp>
        <p:nvSpPr>
          <p:cNvPr id="5" name="Slide Number Placeholder 4"/>
          <p:cNvSpPr>
            <a:spLocks noGrp="1"/>
          </p:cNvSpPr>
          <p:nvPr>
            <p:ph type="sldNum" sz="quarter" idx="11"/>
          </p:nvPr>
        </p:nvSpPr>
        <p:spPr/>
        <p:txBody>
          <a:bodyPr/>
          <a:lstStyle/>
          <a:p>
            <a:pPr>
              <a:defRPr/>
            </a:pPr>
            <a:fld id="{57A8D8B4-436A-4E1E-8BEF-A42F80960B65}" type="slidenum">
              <a:rPr lang="en-US" altLang="en-US" smtClean="0"/>
              <a:pPr>
                <a:defRPr/>
              </a:pPr>
              <a:t>2</a:t>
            </a:fld>
            <a:endParaRPr lang="en-US" altLang="en-US" dirty="0"/>
          </a:p>
        </p:txBody>
      </p:sp>
    </p:spTree>
    <p:extLst>
      <p:ext uri="{BB962C8B-B14F-4D97-AF65-F5344CB8AC3E}">
        <p14:creationId xmlns:p14="http://schemas.microsoft.com/office/powerpoint/2010/main" val="1945781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SB 319 - Summary</a:t>
            </a:r>
          </a:p>
        </p:txBody>
      </p:sp>
      <p:sp>
        <p:nvSpPr>
          <p:cNvPr id="8195" name="Content Placeholder 2"/>
          <p:cNvSpPr>
            <a:spLocks noGrp="1"/>
          </p:cNvSpPr>
          <p:nvPr>
            <p:ph idx="1"/>
          </p:nvPr>
        </p:nvSpPr>
        <p:spPr/>
        <p:txBody>
          <a:bodyPr/>
          <a:lstStyle/>
          <a:p>
            <a:r>
              <a:rPr lang="en-US" altLang="en-US" sz="2400" dirty="0" smtClean="0"/>
              <a:t>Allows a medical marijuana dispensary to be located </a:t>
            </a:r>
            <a:r>
              <a:rPr lang="en-US" altLang="en-US" sz="2400" smtClean="0"/>
              <a:t>within </a:t>
            </a:r>
            <a:r>
              <a:rPr lang="en-US" altLang="en-US" sz="2400" smtClean="0"/>
              <a:t>500 - 1000 </a:t>
            </a:r>
            <a:r>
              <a:rPr lang="en-US" altLang="en-US" sz="2400" dirty="0" smtClean="0"/>
              <a:t>ft. </a:t>
            </a:r>
            <a:r>
              <a:rPr lang="en-US" altLang="en-US" sz="2400" dirty="0" smtClean="0"/>
              <a:t>of a school if the county or city determines that a physical or geographic barrier separates the dispensary from the school. </a:t>
            </a:r>
          </a:p>
          <a:p>
            <a:r>
              <a:rPr lang="en-US" altLang="en-US" sz="2400" dirty="0" smtClean="0"/>
              <a:t>City or county must inform OHA if it makes an allowance in a form and manner prescribed by OHA. </a:t>
            </a:r>
          </a:p>
          <a:p>
            <a:r>
              <a:rPr lang="en-US" altLang="en-US" sz="2400" dirty="0" smtClean="0"/>
              <a:t>Makes the same statute changes for OLCC. </a:t>
            </a:r>
          </a:p>
          <a:p>
            <a:r>
              <a:rPr lang="en-US" altLang="en-US" sz="2400" dirty="0" smtClean="0"/>
              <a:t>Effective March 20, 2017</a:t>
            </a:r>
          </a:p>
        </p:txBody>
      </p:sp>
      <p:sp>
        <p:nvSpPr>
          <p:cNvPr id="4" name="Date Placeholder 3"/>
          <p:cNvSpPr>
            <a:spLocks noGrp="1"/>
          </p:cNvSpPr>
          <p:nvPr>
            <p:ph type="dt" sz="quarter" idx="10"/>
          </p:nvPr>
        </p:nvSpPr>
        <p:spPr/>
        <p:txBody>
          <a:bodyPr/>
          <a:lstStyle/>
          <a:p>
            <a:pPr>
              <a:defRPr/>
            </a:pPr>
            <a:r>
              <a:rPr lang="en-US" altLang="en-US" dirty="0"/>
              <a:t>PUBLIC HEALTH DIVISON </a:t>
            </a:r>
            <a:br>
              <a:rPr lang="en-US" altLang="en-US" dirty="0"/>
            </a:br>
            <a:r>
              <a:rPr lang="en-US" altLang="en-US" dirty="0"/>
              <a:t>Medical Marijuana Program</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A386D890-7D33-4611-A8F3-5449C14C926C}" type="slidenum">
              <a:rPr lang="en-US" altLang="en-US" smtClean="0"/>
              <a:pPr>
                <a:defRPr/>
              </a:pPr>
              <a:t>20</a:t>
            </a:fld>
            <a:endParaRPr lang="en-US" altLang="en-US" dirty="0"/>
          </a:p>
        </p:txBody>
      </p:sp>
    </p:spTree>
    <p:extLst>
      <p:ext uri="{BB962C8B-B14F-4D97-AF65-F5344CB8AC3E}">
        <p14:creationId xmlns:p14="http://schemas.microsoft.com/office/powerpoint/2010/main" val="390996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dirty="0"/>
              <a:t>PUBLIC HEALTH DIVISON </a:t>
            </a:r>
            <a:br>
              <a:rPr lang="en-US" altLang="en-US" dirty="0"/>
            </a:br>
            <a:r>
              <a:rPr lang="en-US" altLang="en-US" dirty="0"/>
              <a:t>Medical Marijuana Program</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8EEAF819-179D-4156-B045-3FA4EAC9F8AE}" type="slidenum">
              <a:rPr lang="en-US" altLang="en-US"/>
              <a:pPr>
                <a:defRPr/>
              </a:pPr>
              <a:t>21</a:t>
            </a:fld>
            <a:endParaRPr lang="en-US" altLang="en-US" dirty="0"/>
          </a:p>
        </p:txBody>
      </p:sp>
      <p:sp>
        <p:nvSpPr>
          <p:cNvPr id="9220" name="Rectangle 2"/>
          <p:cNvSpPr>
            <a:spLocks noGrp="1" noChangeArrowheads="1"/>
          </p:cNvSpPr>
          <p:nvPr>
            <p:ph type="title"/>
          </p:nvPr>
        </p:nvSpPr>
        <p:spPr/>
        <p:txBody>
          <a:bodyPr/>
          <a:lstStyle/>
          <a:p>
            <a:pPr eaLnBrk="1" hangingPunct="1"/>
            <a:r>
              <a:rPr lang="en-US" altLang="en-US" dirty="0" smtClean="0"/>
              <a:t>SB 1057 - Summary</a:t>
            </a:r>
          </a:p>
        </p:txBody>
      </p:sp>
      <p:sp>
        <p:nvSpPr>
          <p:cNvPr id="9221" name="Rectangle 3"/>
          <p:cNvSpPr>
            <a:spLocks noGrp="1" noChangeArrowheads="1"/>
          </p:cNvSpPr>
          <p:nvPr>
            <p:ph type="body" idx="1"/>
          </p:nvPr>
        </p:nvSpPr>
        <p:spPr/>
        <p:txBody>
          <a:bodyPr/>
          <a:lstStyle/>
          <a:p>
            <a:pPr eaLnBrk="1" hangingPunct="1"/>
            <a:r>
              <a:rPr lang="en-US" altLang="en-US" sz="2400" dirty="0" smtClean="0"/>
              <a:t>Makes a series of changes to the Oregon medical and recreational marijuana systems. Most of these changes provide greater oversight authority to the Oregon Liquor Control Commission or the Oregon Health Authority regarding the tracking, production, transport, and sale of marijuana. </a:t>
            </a:r>
          </a:p>
        </p:txBody>
      </p:sp>
    </p:spTree>
    <p:extLst>
      <p:ext uri="{BB962C8B-B14F-4D97-AF65-F5344CB8AC3E}">
        <p14:creationId xmlns:p14="http://schemas.microsoft.com/office/powerpoint/2010/main" val="46002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dirty="0"/>
              <a:t>PUBLIC HEALTH DIVISON </a:t>
            </a:r>
            <a:br>
              <a:rPr lang="en-US" altLang="en-US" dirty="0"/>
            </a:br>
            <a:r>
              <a:rPr lang="en-US" altLang="en-US" dirty="0"/>
              <a:t>Medical Marijuana Program</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B55549BA-5480-4287-85AD-AB8C0E155635}" type="slidenum">
              <a:rPr lang="en-US" altLang="en-US"/>
              <a:pPr>
                <a:defRPr/>
              </a:pPr>
              <a:t>22</a:t>
            </a:fld>
            <a:endParaRPr lang="en-US" altLang="en-US" dirty="0"/>
          </a:p>
        </p:txBody>
      </p:sp>
      <p:sp>
        <p:nvSpPr>
          <p:cNvPr id="13316" name="Rectangle 2"/>
          <p:cNvSpPr>
            <a:spLocks noGrp="1" noChangeArrowheads="1"/>
          </p:cNvSpPr>
          <p:nvPr>
            <p:ph type="title"/>
          </p:nvPr>
        </p:nvSpPr>
        <p:spPr/>
        <p:txBody>
          <a:bodyPr/>
          <a:lstStyle/>
          <a:p>
            <a:pPr algn="ctr" eaLnBrk="1" hangingPunct="1"/>
            <a:r>
              <a:rPr lang="en-US" altLang="en-US" dirty="0" smtClean="0"/>
              <a:t>What is the effect of SB 1057? </a:t>
            </a:r>
          </a:p>
        </p:txBody>
      </p:sp>
      <p:sp>
        <p:nvSpPr>
          <p:cNvPr id="8197" name="Rectangle 3"/>
          <p:cNvSpPr>
            <a:spLocks noGrp="1" noChangeArrowheads="1"/>
          </p:cNvSpPr>
          <p:nvPr>
            <p:ph type="body" idx="1"/>
          </p:nvPr>
        </p:nvSpPr>
        <p:spPr>
          <a:xfrm>
            <a:off x="1981200" y="1295400"/>
            <a:ext cx="8229600" cy="4419600"/>
          </a:xfrm>
        </p:spPr>
        <p:txBody>
          <a:bodyPr/>
          <a:lstStyle/>
          <a:p>
            <a:pPr eaLnBrk="1" hangingPunct="1">
              <a:defRPr/>
            </a:pPr>
            <a:r>
              <a:rPr lang="en-US" altLang="en-US" dirty="0" smtClean="0"/>
              <a:t>OLCC has authority to license medical marijuana grow sites and facilities.</a:t>
            </a:r>
          </a:p>
          <a:p>
            <a:pPr eaLnBrk="1" hangingPunct="1">
              <a:defRPr/>
            </a:pPr>
            <a:r>
              <a:rPr lang="en-US" altLang="en-US" dirty="0" smtClean="0"/>
              <a:t>Incentivizes medical marijuana growers, processors and dispensaries to become licensed with OLCC</a:t>
            </a:r>
          </a:p>
          <a:p>
            <a:pPr eaLnBrk="1" hangingPunct="1">
              <a:defRPr/>
            </a:pPr>
            <a:r>
              <a:rPr lang="en-US" altLang="en-US" dirty="0"/>
              <a:t>C</a:t>
            </a:r>
            <a:r>
              <a:rPr lang="en-US" altLang="en-US" dirty="0" smtClean="0"/>
              <a:t>loser to one primary state agency to regulate the production and sale of marijuana</a:t>
            </a:r>
            <a:r>
              <a:rPr lang="en-US" altLang="en-US" dirty="0" smtClean="0"/>
              <a:t>.</a:t>
            </a:r>
          </a:p>
          <a:p>
            <a:pPr lvl="0" eaLnBrk="1" hangingPunct="1">
              <a:defRPr/>
            </a:pPr>
            <a:r>
              <a:rPr lang="en-US" altLang="en-US" dirty="0"/>
              <a:t>Tightens tracking “seed to sale”, addressing diversion issues with OMMP registrants.</a:t>
            </a:r>
          </a:p>
          <a:p>
            <a:pPr eaLnBrk="1" hangingPunct="1">
              <a:defRPr/>
            </a:pPr>
            <a:r>
              <a:rPr lang="en-US" altLang="en-US" dirty="0" smtClean="0"/>
              <a:t>Medical </a:t>
            </a:r>
            <a:r>
              <a:rPr lang="en-US" altLang="en-US" dirty="0" smtClean="0"/>
              <a:t>Marijuana growers, processors and dispensaries have to make a choice:</a:t>
            </a:r>
          </a:p>
          <a:p>
            <a:pPr lvl="1" eaLnBrk="1" hangingPunct="1">
              <a:defRPr/>
            </a:pPr>
            <a:r>
              <a:rPr lang="en-US" altLang="en-US" dirty="0" smtClean="0"/>
              <a:t>Get licensed with OLCC (METRC);</a:t>
            </a:r>
          </a:p>
          <a:p>
            <a:pPr lvl="1" eaLnBrk="1" hangingPunct="1">
              <a:defRPr/>
            </a:pPr>
            <a:r>
              <a:rPr lang="en-US" altLang="en-US" dirty="0" smtClean="0"/>
              <a:t>Pay an additional fee and utilize METRC under OMMP; or</a:t>
            </a:r>
          </a:p>
          <a:p>
            <a:pPr lvl="1" eaLnBrk="1" hangingPunct="1">
              <a:defRPr/>
            </a:pPr>
            <a:r>
              <a:rPr lang="en-US" altLang="en-US" dirty="0" smtClean="0"/>
              <a:t>Reduce grow sites to 12 or fewer plants, no METRC</a:t>
            </a:r>
          </a:p>
          <a:p>
            <a:pPr marL="457200" lvl="1" indent="0" eaLnBrk="1" hangingPunct="1">
              <a:buNone/>
              <a:defRPr/>
            </a:pPr>
            <a:endParaRPr lang="en-US" altLang="en-US" dirty="0" smtClean="0"/>
          </a:p>
          <a:p>
            <a:pPr lvl="1" eaLnBrk="1" hangingPunct="1">
              <a:defRPr/>
            </a:pPr>
            <a:endParaRPr lang="en-US" altLang="en-US" dirty="0" smtClean="0"/>
          </a:p>
        </p:txBody>
      </p:sp>
    </p:spTree>
    <p:extLst>
      <p:ext uri="{BB962C8B-B14F-4D97-AF65-F5344CB8AC3E}">
        <p14:creationId xmlns:p14="http://schemas.microsoft.com/office/powerpoint/2010/main" val="256060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ltLang="en-US" dirty="0" smtClean="0"/>
              <a:t>Thank you</a:t>
            </a:r>
          </a:p>
        </p:txBody>
      </p:sp>
      <p:sp>
        <p:nvSpPr>
          <p:cNvPr id="26627" name="Content Placeholder 2"/>
          <p:cNvSpPr>
            <a:spLocks noGrp="1"/>
          </p:cNvSpPr>
          <p:nvPr>
            <p:ph idx="1"/>
          </p:nvPr>
        </p:nvSpPr>
        <p:spPr>
          <a:xfrm>
            <a:off x="1828800" y="1618456"/>
            <a:ext cx="8229600" cy="4124325"/>
          </a:xfrm>
        </p:spPr>
        <p:txBody>
          <a:bodyPr/>
          <a:lstStyle/>
          <a:p>
            <a:pPr marL="0" indent="0" eaLnBrk="1" hangingPunct="1">
              <a:buNone/>
            </a:pPr>
            <a:r>
              <a:rPr lang="en-US" altLang="en-US" sz="2800" dirty="0" smtClean="0"/>
              <a:t>Questions?</a:t>
            </a:r>
          </a:p>
          <a:p>
            <a:pPr marL="0" indent="0" eaLnBrk="1" hangingPunct="1">
              <a:buNone/>
            </a:pPr>
            <a:endParaRPr lang="en-US" altLang="en-US" sz="2800" dirty="0"/>
          </a:p>
          <a:p>
            <a:pPr eaLnBrk="1" hangingPunct="1"/>
            <a:r>
              <a:rPr lang="en-US" altLang="en-US" sz="2800" dirty="0" smtClean="0">
                <a:hlinkClick r:id="rId2"/>
              </a:rPr>
              <a:t>www.healthoregon.org/ommp</a:t>
            </a:r>
            <a:r>
              <a:rPr lang="en-US" altLang="en-US" sz="2800" dirty="0" smtClean="0"/>
              <a:t> </a:t>
            </a:r>
            <a:endParaRPr lang="en-US" altLang="en-US" sz="2800" dirty="0" smtClean="0"/>
          </a:p>
          <a:p>
            <a:pPr eaLnBrk="1" hangingPunct="1"/>
            <a:endParaRPr lang="en-US" altLang="en-US" sz="2800" dirty="0"/>
          </a:p>
          <a:p>
            <a:pPr eaLnBrk="1" hangingPunct="1"/>
            <a:r>
              <a:rPr lang="en-US" altLang="en-US" sz="2800" dirty="0" smtClean="0"/>
              <a:t>MJ related reports/publications:  </a:t>
            </a:r>
            <a:r>
              <a:rPr lang="en-US" altLang="en-US" sz="2800" dirty="0" smtClean="0">
                <a:hlinkClick r:id="rId3"/>
              </a:rPr>
              <a:t>http</a:t>
            </a:r>
            <a:r>
              <a:rPr lang="en-US" altLang="en-US" sz="2800" dirty="0">
                <a:hlinkClick r:id="rId3"/>
              </a:rPr>
              <a:t>://</a:t>
            </a:r>
            <a:r>
              <a:rPr lang="en-US" altLang="en-US" sz="2800" dirty="0" smtClean="0">
                <a:hlinkClick r:id="rId3"/>
              </a:rPr>
              <a:t>www.oregon.gov/oha/PH/PREVENTIONWELLNESS/MARIJUANA/Pages/index.aspx</a:t>
            </a:r>
            <a:r>
              <a:rPr lang="en-US" altLang="en-US" sz="2800" dirty="0" smtClean="0"/>
              <a:t> </a:t>
            </a:r>
            <a:endParaRPr lang="en-US" altLang="en-US" sz="2800" dirty="0" smtClean="0"/>
          </a:p>
          <a:p>
            <a:pPr marL="0" indent="0" eaLnBrk="1" hangingPunct="1">
              <a:buNone/>
            </a:pPr>
            <a:endParaRPr lang="en-US" altLang="en-US" sz="2400" dirty="0" smtClean="0"/>
          </a:p>
          <a:p>
            <a:pPr eaLnBrk="1" hangingPunct="1"/>
            <a:r>
              <a:rPr lang="en-US" altLang="en-US" sz="2800" dirty="0" smtClean="0">
                <a:hlinkClick r:id="rId4"/>
              </a:rPr>
              <a:t>Andre.Ourso@state.or.us</a:t>
            </a:r>
            <a:r>
              <a:rPr lang="en-US" altLang="en-US" sz="2400" dirty="0" smtClean="0"/>
              <a:t> </a:t>
            </a:r>
            <a:endParaRPr lang="en-US" altLang="en-US" sz="2400" dirty="0"/>
          </a:p>
          <a:p>
            <a:pPr eaLnBrk="1" hangingPunct="1"/>
            <a:endParaRPr lang="en-US" altLang="en-US" sz="2400" dirty="0"/>
          </a:p>
          <a:p>
            <a:pPr eaLnBrk="1" hangingPunct="1"/>
            <a:endParaRPr lang="en-US" altLang="en-US" sz="2400" dirty="0"/>
          </a:p>
          <a:p>
            <a:pPr eaLnBrk="1" hangingPunct="1"/>
            <a:endParaRPr lang="en-US" altLang="en-US" dirty="0" smtClean="0"/>
          </a:p>
        </p:txBody>
      </p:sp>
      <p:sp>
        <p:nvSpPr>
          <p:cNvPr id="4" name="Date Placeholder 3"/>
          <p:cNvSpPr>
            <a:spLocks noGrp="1"/>
          </p:cNvSpPr>
          <p:nvPr>
            <p:ph type="dt" sz="quarter" idx="10"/>
          </p:nvPr>
        </p:nvSpPr>
        <p:spPr/>
        <p:txBody>
          <a:bodyPr/>
          <a:lstStyle/>
          <a:p>
            <a:pPr>
              <a:defRPr/>
            </a:pPr>
            <a:r>
              <a:rPr lang="en-US" altLang="en-US" dirty="0"/>
              <a:t>PUBLIC HEALTH DIVISON </a:t>
            </a:r>
            <a:br>
              <a:rPr lang="en-US" altLang="en-US" dirty="0"/>
            </a:br>
            <a:endParaRPr lang="en-US" altLang="en-US" dirty="0"/>
          </a:p>
          <a:p>
            <a:pPr>
              <a:defRPr/>
            </a:pPr>
            <a:endParaRPr lang="en-US" altLang="en-US" dirty="0"/>
          </a:p>
        </p:txBody>
      </p:sp>
      <p:sp>
        <p:nvSpPr>
          <p:cNvPr id="5" name="Slide Number Placeholder 4"/>
          <p:cNvSpPr>
            <a:spLocks noGrp="1"/>
          </p:cNvSpPr>
          <p:nvPr>
            <p:ph type="sldNum" sz="quarter" idx="11"/>
          </p:nvPr>
        </p:nvSpPr>
        <p:spPr/>
        <p:txBody>
          <a:bodyPr/>
          <a:lstStyle/>
          <a:p>
            <a:pPr>
              <a:defRPr/>
            </a:pPr>
            <a:fld id="{ECF4D548-77CE-4217-949E-F6CFC494756C}" type="slidenum">
              <a:rPr lang="en-US" altLang="en-US"/>
              <a:pPr>
                <a:defRPr/>
              </a:pPr>
              <a:t>23</a:t>
            </a:fld>
            <a:endParaRPr lang="en-US" altLang="en-US" dirty="0"/>
          </a:p>
        </p:txBody>
      </p:sp>
    </p:spTree>
    <p:extLst>
      <p:ext uri="{BB962C8B-B14F-4D97-AF65-F5344CB8AC3E}">
        <p14:creationId xmlns:p14="http://schemas.microsoft.com/office/powerpoint/2010/main" val="3042306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ltLang="en-US" dirty="0"/>
              <a:t>PUBLIC HEALTH DIVISON </a:t>
            </a:r>
            <a:br>
              <a:rPr lang="en-US" altLang="en-US" dirty="0"/>
            </a:br>
            <a:r>
              <a:rPr lang="en-US" altLang="en-US" dirty="0"/>
              <a:t>Medical Marijuana Program</a:t>
            </a:r>
          </a:p>
          <a:p>
            <a:pPr>
              <a:defRPr/>
            </a:pPr>
            <a:endParaRPr lang="en-US" altLang="en-US" dirty="0"/>
          </a:p>
        </p:txBody>
      </p:sp>
      <p:sp>
        <p:nvSpPr>
          <p:cNvPr id="5" name="Slide Number Placeholder 4"/>
          <p:cNvSpPr>
            <a:spLocks noGrp="1"/>
          </p:cNvSpPr>
          <p:nvPr>
            <p:ph type="sldNum" sz="quarter" idx="11"/>
          </p:nvPr>
        </p:nvSpPr>
        <p:spPr/>
        <p:txBody>
          <a:bodyPr/>
          <a:lstStyle/>
          <a:p>
            <a:pPr>
              <a:defRPr/>
            </a:pPr>
            <a:fld id="{68803A9D-9B2B-485B-94C3-E2A563989F1E}" type="slidenum">
              <a:rPr lang="en-US" altLang="en-US"/>
              <a:pPr>
                <a:defRPr/>
              </a:pPr>
              <a:t>3</a:t>
            </a:fld>
            <a:endParaRPr lang="en-US" altLang="en-US" dirty="0"/>
          </a:p>
        </p:txBody>
      </p:sp>
      <p:sp>
        <p:nvSpPr>
          <p:cNvPr id="19460" name="Rectangle 2"/>
          <p:cNvSpPr>
            <a:spLocks noGrp="1" noChangeArrowheads="1"/>
          </p:cNvSpPr>
          <p:nvPr>
            <p:ph type="title"/>
          </p:nvPr>
        </p:nvSpPr>
        <p:spPr/>
        <p:txBody>
          <a:bodyPr/>
          <a:lstStyle/>
          <a:p>
            <a:pPr algn="ctr" eaLnBrk="1" hangingPunct="1"/>
            <a:r>
              <a:rPr lang="en-US" altLang="en-US" dirty="0" smtClean="0"/>
              <a:t>What are the benefits of a registry card? </a:t>
            </a:r>
          </a:p>
        </p:txBody>
      </p:sp>
      <p:sp>
        <p:nvSpPr>
          <p:cNvPr id="19461" name="Content Placeholder 1"/>
          <p:cNvSpPr>
            <a:spLocks noGrp="1"/>
          </p:cNvSpPr>
          <p:nvPr>
            <p:ph idx="1"/>
          </p:nvPr>
        </p:nvSpPr>
        <p:spPr>
          <a:xfrm>
            <a:off x="1981200" y="1524000"/>
            <a:ext cx="8229600" cy="4191000"/>
          </a:xfrm>
        </p:spPr>
        <p:txBody>
          <a:bodyPr/>
          <a:lstStyle/>
          <a:p>
            <a:pPr lvl="1">
              <a:buFont typeface="Arial" panose="020B0604020202020204" pitchFamily="34" charset="0"/>
              <a:buChar char="•"/>
            </a:pPr>
            <a:r>
              <a:rPr lang="en-US" altLang="en-US" sz="2400" dirty="0"/>
              <a:t>Legal protection for possessing more marijuana and marijuana products than permitted for non-cardholders</a:t>
            </a:r>
          </a:p>
          <a:p>
            <a:pPr lvl="1">
              <a:buFont typeface="Arial" panose="020B0604020202020204" pitchFamily="34" charset="0"/>
              <a:buChar char="•"/>
            </a:pPr>
            <a:r>
              <a:rPr lang="en-US" altLang="en-US" sz="2400" dirty="0"/>
              <a:t>May grow/possess 6 mature medical plants in addition to grow 4 mature “rec” plants per household</a:t>
            </a:r>
          </a:p>
          <a:p>
            <a:pPr marL="914400" lvl="2" indent="0">
              <a:buNone/>
            </a:pPr>
            <a:r>
              <a:rPr lang="en-US" altLang="en-US" sz="2200" dirty="0"/>
              <a:t>- </a:t>
            </a:r>
            <a:r>
              <a:rPr lang="en-US" altLang="en-US" sz="2000" dirty="0"/>
              <a:t>May designate a grower</a:t>
            </a:r>
            <a:endParaRPr lang="en-US" altLang="en-US" sz="2200" dirty="0"/>
          </a:p>
          <a:p>
            <a:pPr lvl="1">
              <a:buFont typeface="Arial" panose="020B0604020202020204" pitchFamily="34" charset="0"/>
              <a:buChar char="•"/>
            </a:pPr>
            <a:r>
              <a:rPr lang="en-US" altLang="en-US" sz="2400" dirty="0"/>
              <a:t>Tax free purchases at medical dispensaries or retail stores (taxes range from 17-20% of a sale)</a:t>
            </a:r>
          </a:p>
          <a:p>
            <a:pPr lvl="1">
              <a:buFont typeface="Arial" panose="020B0604020202020204" pitchFamily="34" charset="0"/>
              <a:buChar char="•"/>
            </a:pPr>
            <a:r>
              <a:rPr lang="en-US" altLang="en-US" sz="2400" dirty="0"/>
              <a:t>Access to higher potency/concentration products</a:t>
            </a:r>
          </a:p>
          <a:p>
            <a:pPr lvl="1">
              <a:buFont typeface="Arial" panose="020B0604020202020204" pitchFamily="34" charset="0"/>
              <a:buChar char="•"/>
            </a:pPr>
            <a:r>
              <a:rPr lang="en-US" altLang="en-US" sz="2400" dirty="0"/>
              <a:t>Access to medical marijuana in areas that have banned recreational sales but permit medical.   </a:t>
            </a:r>
          </a:p>
        </p:txBody>
      </p:sp>
    </p:spTree>
    <p:extLst>
      <p:ext uri="{BB962C8B-B14F-4D97-AF65-F5344CB8AC3E}">
        <p14:creationId xmlns:p14="http://schemas.microsoft.com/office/powerpoint/2010/main" val="361527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Youth Prevention Pilot Campaign</a:t>
            </a:r>
            <a:endParaRPr lang="en-US" dirty="0"/>
          </a:p>
        </p:txBody>
      </p:sp>
      <p:sp>
        <p:nvSpPr>
          <p:cNvPr id="3" name="Content Placeholder 2"/>
          <p:cNvSpPr>
            <a:spLocks noGrp="1"/>
          </p:cNvSpPr>
          <p:nvPr>
            <p:ph idx="1"/>
          </p:nvPr>
        </p:nvSpPr>
        <p:spPr/>
        <p:txBody>
          <a:bodyPr/>
          <a:lstStyle/>
          <a:p>
            <a:r>
              <a:rPr lang="en-US" sz="2400" dirty="0" smtClean="0"/>
              <a:t>HB 4014, Section 71, passed in 2016 legislative session, directed OHA to conduct an evidence-based pilot project for the purpose of increasing awareness among youth of the impact of marijuana use</a:t>
            </a:r>
          </a:p>
          <a:p>
            <a:pPr marL="0" indent="0">
              <a:buNone/>
            </a:pPr>
            <a:endParaRPr lang="en-US" sz="2400" dirty="0" smtClean="0"/>
          </a:p>
          <a:p>
            <a:r>
              <a:rPr lang="en-US" sz="2400" dirty="0" smtClean="0"/>
              <a:t>Goal : To prevent or delay marijuana use initiation among Oregon youth age 12 to 20. </a:t>
            </a:r>
          </a:p>
          <a:p>
            <a:pPr lvl="1"/>
            <a:endParaRPr lang="en-US" sz="2400" dirty="0"/>
          </a:p>
          <a:p>
            <a:r>
              <a:rPr lang="en-US" sz="2400" dirty="0" smtClean="0"/>
              <a:t>Audience: Oregon youth age 12 to 20 years</a:t>
            </a:r>
          </a:p>
          <a:p>
            <a:endParaRPr lang="en-US" sz="2400" dirty="0"/>
          </a:p>
          <a:p>
            <a:r>
              <a:rPr lang="en-US" sz="2400" dirty="0" smtClean="0"/>
              <a:t>Geography of pilot: Portland/Metro; Jackson and Josephine Counties</a:t>
            </a:r>
          </a:p>
        </p:txBody>
      </p:sp>
      <p:sp>
        <p:nvSpPr>
          <p:cNvPr id="4" name="Date Placeholder 3"/>
          <p:cNvSpPr>
            <a:spLocks noGrp="1"/>
          </p:cNvSpPr>
          <p:nvPr>
            <p:ph type="dt" sz="half" idx="10"/>
          </p:nvPr>
        </p:nvSpPr>
        <p:spPr/>
        <p:txBody>
          <a:bodyPr/>
          <a:lstStyle/>
          <a:p>
            <a:r>
              <a:rPr lang="en-US" altLang="en-US" dirty="0" smtClean="0"/>
              <a:t>PUBLIC HEALTH DIVISION</a:t>
            </a:r>
            <a:br>
              <a:rPr lang="en-US" altLang="en-US" dirty="0" smtClean="0"/>
            </a:br>
            <a:endParaRPr lang="en-US" altLang="en-US" dirty="0"/>
          </a:p>
        </p:txBody>
      </p:sp>
    </p:spTree>
    <p:extLst>
      <p:ext uri="{BB962C8B-B14F-4D97-AF65-F5344CB8AC3E}">
        <p14:creationId xmlns:p14="http://schemas.microsoft.com/office/powerpoint/2010/main" val="209039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Youth &amp; Young Adults Focus Group Key Findings</a:t>
            </a:r>
            <a:endParaRPr lang="en-US" dirty="0"/>
          </a:p>
        </p:txBody>
      </p:sp>
      <p:sp>
        <p:nvSpPr>
          <p:cNvPr id="2" name="Content Placeholder 1"/>
          <p:cNvSpPr>
            <a:spLocks noGrp="1"/>
          </p:cNvSpPr>
          <p:nvPr>
            <p:ph idx="1"/>
          </p:nvPr>
        </p:nvSpPr>
        <p:spPr/>
        <p:txBody>
          <a:bodyPr/>
          <a:lstStyle/>
          <a:p>
            <a:endParaRPr lang="en-US" dirty="0" smtClean="0"/>
          </a:p>
          <a:p>
            <a:r>
              <a:rPr lang="en-US" sz="2400" dirty="0" smtClean="0"/>
              <a:t>Brain development is not complete until your twenties. For the best chance to reach your full potential, you should not use marijuana to get high while you are young.</a:t>
            </a:r>
          </a:p>
          <a:p>
            <a:endParaRPr lang="en-US" sz="2400" dirty="0"/>
          </a:p>
          <a:p>
            <a:r>
              <a:rPr lang="en-US" sz="2400" dirty="0" smtClean="0"/>
              <a:t>Being high will impair your ability to drive, play sports, play video games, bike, or do other activities</a:t>
            </a:r>
            <a:endParaRPr lang="en-US" sz="2400" dirty="0"/>
          </a:p>
        </p:txBody>
      </p:sp>
      <p:sp>
        <p:nvSpPr>
          <p:cNvPr id="3" name="Date Placeholder 2"/>
          <p:cNvSpPr>
            <a:spLocks noGrp="1"/>
          </p:cNvSpPr>
          <p:nvPr>
            <p:ph type="dt" sz="half" idx="10"/>
          </p:nvPr>
        </p:nvSpPr>
        <p:spPr/>
        <p:txBody>
          <a:bodyPr/>
          <a:lstStyle/>
          <a:p>
            <a:r>
              <a:rPr lang="en-US" altLang="en-US" dirty="0" smtClean="0"/>
              <a:t>PUBLIC HEALTH DIVISION</a:t>
            </a:r>
            <a:br>
              <a:rPr lang="en-US" altLang="en-US" dirty="0" smtClean="0"/>
            </a:br>
            <a:endParaRPr lang="en-US" altLang="en-US" dirty="0" smtClean="0"/>
          </a:p>
          <a:p>
            <a:endParaRPr lang="en-US" altLang="en-US" dirty="0"/>
          </a:p>
        </p:txBody>
      </p:sp>
    </p:spTree>
    <p:extLst>
      <p:ext uri="{BB962C8B-B14F-4D97-AF65-F5344CB8AC3E}">
        <p14:creationId xmlns:p14="http://schemas.microsoft.com/office/powerpoint/2010/main" val="129859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Campaign Design</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Focus on 14-17 year olds as the “sweet spot” </a:t>
            </a:r>
          </a:p>
          <a:p>
            <a:r>
              <a:rPr lang="en-US" sz="2400" dirty="0" smtClean="0"/>
              <a:t>Push material into the audience through heavy investment in digital, and social media</a:t>
            </a:r>
          </a:p>
          <a:p>
            <a:r>
              <a:rPr lang="en-US" sz="2400" dirty="0" smtClean="0"/>
              <a:t>Share information and experience in the first person voice</a:t>
            </a:r>
          </a:p>
          <a:p>
            <a:r>
              <a:rPr lang="en-US" sz="2400" dirty="0" smtClean="0"/>
              <a:t>Incorporate health effects, consequences, role modeling, and positive norm (that most kids don’t use marijuana)</a:t>
            </a:r>
          </a:p>
          <a:p>
            <a:r>
              <a:rPr lang="en-US" sz="2400" dirty="0" smtClean="0"/>
              <a:t>Include supportive collateral for influencers – a mini-campaign for parents</a:t>
            </a:r>
            <a:endParaRPr lang="en-US" sz="2400" dirty="0"/>
          </a:p>
        </p:txBody>
      </p:sp>
      <p:sp>
        <p:nvSpPr>
          <p:cNvPr id="4" name="Date Placeholder 3"/>
          <p:cNvSpPr>
            <a:spLocks noGrp="1"/>
          </p:cNvSpPr>
          <p:nvPr>
            <p:ph type="dt" sz="half" idx="10"/>
          </p:nvPr>
        </p:nvSpPr>
        <p:spPr/>
        <p:txBody>
          <a:bodyPr/>
          <a:lstStyle/>
          <a:p>
            <a:r>
              <a:rPr lang="en-US" altLang="en-US" dirty="0" smtClean="0"/>
              <a:t>PUBLIC HEALTH DIVISION</a:t>
            </a:r>
            <a:br>
              <a:rPr lang="en-US" altLang="en-US" dirty="0" smtClean="0"/>
            </a:br>
            <a:endParaRPr lang="en-US" altLang="en-US" dirty="0" smtClean="0"/>
          </a:p>
          <a:p>
            <a:endParaRPr lang="en-US" altLang="en-US" dirty="0"/>
          </a:p>
        </p:txBody>
      </p:sp>
    </p:spTree>
    <p:extLst>
      <p:ext uri="{BB962C8B-B14F-4D97-AF65-F5344CB8AC3E}">
        <p14:creationId xmlns:p14="http://schemas.microsoft.com/office/powerpoint/2010/main" val="3139332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875" t="6889" r="1375" b="667"/>
          <a:stretch/>
        </p:blipFill>
        <p:spPr>
          <a:xfrm>
            <a:off x="1524000" y="990601"/>
            <a:ext cx="9144000" cy="4864327"/>
          </a:xfrm>
          <a:prstGeom prst="rect">
            <a:avLst/>
          </a:prstGeom>
        </p:spPr>
      </p:pic>
    </p:spTree>
    <p:extLst>
      <p:ext uri="{BB962C8B-B14F-4D97-AF65-F5344CB8AC3E}">
        <p14:creationId xmlns:p14="http://schemas.microsoft.com/office/powerpoint/2010/main" val="148087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Facebook</a:t>
            </a:r>
            <a:endParaRPr lang="en-US" dirty="0"/>
          </a:p>
        </p:txBody>
      </p:sp>
      <p:sp>
        <p:nvSpPr>
          <p:cNvPr id="10" name="Text Placeholder 9"/>
          <p:cNvSpPr>
            <a:spLocks noGrp="1"/>
          </p:cNvSpPr>
          <p:nvPr>
            <p:ph type="body" sz="half" idx="2"/>
          </p:nvPr>
        </p:nvSpPr>
        <p:spPr/>
        <p:txBody>
          <a:bodyPr/>
          <a:lstStyle/>
          <a:p>
            <a:r>
              <a:rPr lang="en-US" dirty="0" smtClean="0"/>
              <a:t>Post Copy: </a:t>
            </a:r>
          </a:p>
          <a:p>
            <a:endParaRPr lang="en-US" dirty="0"/>
          </a:p>
          <a:p>
            <a:r>
              <a:rPr lang="en-US" dirty="0" smtClean="0"/>
              <a:t>Being high makes it more difficult to learn, play sports, drive, or do other things hat matter to you. </a:t>
            </a:r>
            <a:endParaRPr lang="en-US" dirty="0"/>
          </a:p>
        </p:txBody>
      </p:sp>
      <p:pic>
        <p:nvPicPr>
          <p:cNvPr id="1026" name="Picture 2" descr="https://scontent.xx.fbcdn.net/v/t1.0-9/13439232_602860529895106_8083410926830092999_n.jpg?oh=b0224b030bd91b066a0217d020b4cf51&amp;oe=5829FB5F"/>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4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080" y="396240"/>
            <a:ext cx="5867400" cy="5867400"/>
          </a:xfrm>
          <a:prstGeom prst="rect">
            <a:avLst/>
          </a:prstGeom>
        </p:spPr>
      </p:pic>
    </p:spTree>
    <p:extLst>
      <p:ext uri="{BB962C8B-B14F-4D97-AF65-F5344CB8AC3E}">
        <p14:creationId xmlns:p14="http://schemas.microsoft.com/office/powerpoint/2010/main" val="3490516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10.xml><?xml version="1.0" encoding="utf-8"?>
<a:theme xmlns:a="http://schemas.openxmlformats.org/drawingml/2006/main" name="8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1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4.xml><?xml version="1.0" encoding="utf-8"?>
<a:theme xmlns:a="http://schemas.openxmlformats.org/drawingml/2006/main" name="2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5.xml><?xml version="1.0" encoding="utf-8"?>
<a:theme xmlns:a="http://schemas.openxmlformats.org/drawingml/2006/main" name="3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6.xml><?xml version="1.0" encoding="utf-8"?>
<a:theme xmlns:a="http://schemas.openxmlformats.org/drawingml/2006/main" name="4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7.xml><?xml version="1.0" encoding="utf-8"?>
<a:theme xmlns:a="http://schemas.openxmlformats.org/drawingml/2006/main" name="5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8.xml><?xml version="1.0" encoding="utf-8"?>
<a:theme xmlns:a="http://schemas.openxmlformats.org/drawingml/2006/main" name="6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ppt/theme/theme9.xml><?xml version="1.0" encoding="utf-8"?>
<a:theme xmlns:a="http://schemas.openxmlformats.org/drawingml/2006/main" name="7_OHA Light Background Them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A Light Background Theme" id="{038A46B9-8DA7-4D4E-847D-848289F4C6CA}" vid="{E8B05288-826C-4FFD-BD39-9743065479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AF213097129C4E9A3ABBD892EED684" ma:contentTypeVersion="20" ma:contentTypeDescription="Create a new document." ma:contentTypeScope="" ma:versionID="c512ffe1322091daa64ff8b28d82b9cc">
  <xsd:schema xmlns:xsd="http://www.w3.org/2001/XMLSchema" xmlns:xs="http://www.w3.org/2001/XMLSchema" xmlns:p="http://schemas.microsoft.com/office/2006/metadata/properties" xmlns:ns1="http://schemas.microsoft.com/sharepoint/v3" xmlns:ns2="b9e727c9-37af-4452-8534-630d889f6748" xmlns:ns3="59da1016-2a1b-4f8a-9768-d7a4932f6f16" targetNamespace="http://schemas.microsoft.com/office/2006/metadata/properties" ma:root="true" ma:fieldsID="2c5f3ab3dc4ea5938c945c47e627b6fd" ns1:_="" ns2:_="" ns3:_="">
    <xsd:import namespace="http://schemas.microsoft.com/sharepoint/v3"/>
    <xsd:import namespace="b9e727c9-37af-4452-8534-630d889f6748"/>
    <xsd:import namespace="59da1016-2a1b-4f8a-9768-d7a4932f6f16"/>
    <xsd:element name="properties">
      <xsd:complexType>
        <xsd:sequence>
          <xsd:element name="documentManagement">
            <xsd:complexType>
              <xsd:all>
                <xsd:element ref="ns2:Document_x0020_Update_x0020_Date" minOccurs="0"/>
                <xsd:element ref="ns3:IACategory" minOccurs="0"/>
                <xsd:element ref="ns3:IATopic" minOccurs="0"/>
                <xsd:element ref="ns3:IASubtopic" minOccurs="0"/>
                <xsd:element ref="ns3:DocumentExpirationDate" minOccurs="0"/>
                <xsd:element ref="ns2:Meta_x0020_Description" minOccurs="0"/>
                <xsd:element ref="ns2:Meta_x0020_Keywords" minOccurs="0"/>
                <xsd:element ref="ns1:URL" minOccurs="0"/>
                <xsd:element ref="ns1:PublishingStartDate" minOccurs="0"/>
                <xsd:element ref="ns1:PublishingExpirationDate" minOccurs="0"/>
                <xsd:element ref="ns3:SharedWithUsers" minOccurs="0"/>
                <xsd:element ref="ns2:Document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9"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2"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e727c9-37af-4452-8534-630d889f6748" elementFormDefault="qualified">
    <xsd:import namespace="http://schemas.microsoft.com/office/2006/documentManagement/types"/>
    <xsd:import namespace="http://schemas.microsoft.com/office/infopath/2007/PartnerControls"/>
    <xsd:element name="Document_x0020_Update_x0020_Date" ma:index="2" nillable="true" ma:displayName="Document Update Date" ma:description="Enter the date from the footer" ma:format="DateOnly" ma:internalName="Document_x0020_Update_x0020_Date">
      <xsd:simpleType>
        <xsd:restriction base="dms:DateTime"/>
      </xsd:simpleType>
    </xsd:element>
    <xsd:element name="Meta_x0020_Description" ma:index="7" nillable="true" ma:displayName="Meta Description" ma:internalName="Meta_x0020_Description" ma:readOnly="false">
      <xsd:simpleType>
        <xsd:restriction base="dms:Text"/>
      </xsd:simpleType>
    </xsd:element>
    <xsd:element name="Meta_x0020_Keywords" ma:index="8" nillable="true" ma:displayName="Meta Keywords" ma:internalName="Meta_x0020_Keywords" ma:readOnly="false">
      <xsd:simpleType>
        <xsd:restriction base="dms:Text"/>
      </xsd:simpleType>
    </xsd:element>
    <xsd:element name="Document_x0020_Status" ma:index="19" nillable="true" ma:displayName="Document Status" ma:format="Dropdown" ma:internalName="Document_x0020_Status">
      <xsd:simpleType>
        <xsd:restriction base="dms:Choice">
          <xsd:enumeration value="Active"/>
          <xsd:enumeration value="Inactive/Deprecated"/>
        </xsd:restriction>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3"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4"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5"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6" nillable="true" ma:displayName="Document Expiration Date" ma:format="DateOnly" ma:internalName="DocumentExpirationDate" ma:readOnly="false">
      <xsd:simpleType>
        <xsd:restriction base="dms:DateTime"/>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https://www.oregon.gov/oha/PH/PROVIDERPARTNERRESOURCES/LOCALHEALTHDEPARTMENTRESOURCES/Documents/orientation/administrators/ommp.pptx</Url>
      <Description>Oregon Health Authority and Marijuana Update</Description>
    </URL>
    <PublishingStartDate xmlns="http://schemas.microsoft.com/sharepoint/v3" xsi:nil="true"/>
    <PublishingExpirationDate xmlns="http://schemas.microsoft.com/sharepoint/v3" xsi:nil="true"/>
    <IASubtopic xmlns="59da1016-2a1b-4f8a-9768-d7a4932f6f16" xsi:nil="true"/>
    <DocumentExpirationDate xmlns="59da1016-2a1b-4f8a-9768-d7a4932f6f16">2021-01-17T08:00:00+00:00</DocumentExpirationDate>
    <Meta_x0020_Keywords xmlns="b9e727c9-37af-4452-8534-630d889f6748" xsi:nil="true"/>
    <IACategory xmlns="59da1016-2a1b-4f8a-9768-d7a4932f6f16" xsi:nil="true"/>
    <IATopic xmlns="59da1016-2a1b-4f8a-9768-d7a4932f6f16" xsi:nil="true"/>
    <Meta_x0020_Description xmlns="b9e727c9-37af-4452-8534-630d889f6748" xsi:nil="true"/>
    <Document_x0020_Update_x0020_Date xmlns="b9e727c9-37af-4452-8534-630d889f6748" xsi:nil="true"/>
    <Document_x0020_Status xmlns="b9e727c9-37af-4452-8534-630d889f6748" xsi:nil="true"/>
  </documentManagement>
</p:properties>
</file>

<file path=customXml/itemProps1.xml><?xml version="1.0" encoding="utf-8"?>
<ds:datastoreItem xmlns:ds="http://schemas.openxmlformats.org/officeDocument/2006/customXml" ds:itemID="{FAA83621-3483-47FB-BEA4-882AF6786401}"/>
</file>

<file path=customXml/itemProps2.xml><?xml version="1.0" encoding="utf-8"?>
<ds:datastoreItem xmlns:ds="http://schemas.openxmlformats.org/officeDocument/2006/customXml" ds:itemID="{53EBF1D0-AE1A-4E98-ACA0-C60BE37B5E0E}"/>
</file>

<file path=customXml/itemProps3.xml><?xml version="1.0" encoding="utf-8"?>
<ds:datastoreItem xmlns:ds="http://schemas.openxmlformats.org/officeDocument/2006/customXml" ds:itemID="{933895C5-E6E6-4F37-9B6D-6609BFEAEABB}"/>
</file>

<file path=docProps/app.xml><?xml version="1.0" encoding="utf-8"?>
<Properties xmlns="http://schemas.openxmlformats.org/officeDocument/2006/extended-properties" xmlns:vt="http://schemas.openxmlformats.org/officeDocument/2006/docPropsVTypes">
  <TotalTime>144</TotalTime>
  <Words>1600</Words>
  <Application>Microsoft Office PowerPoint</Application>
  <PresentationFormat>Widescreen</PresentationFormat>
  <Paragraphs>201</Paragraphs>
  <Slides>23</Slides>
  <Notes>7</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23</vt:i4>
      </vt:variant>
    </vt:vector>
  </HeadingPairs>
  <TitlesOfParts>
    <vt:vector size="40" baseType="lpstr">
      <vt:lpstr>Arial</vt:lpstr>
      <vt:lpstr>Calibri</vt:lpstr>
      <vt:lpstr>Times</vt:lpstr>
      <vt:lpstr>OHA Light Background Theme</vt:lpstr>
      <vt:lpstr>Custom Design</vt:lpstr>
      <vt:lpstr>1_OHA Light Background Theme</vt:lpstr>
      <vt:lpstr>2_OHA Light Background Theme</vt:lpstr>
      <vt:lpstr>3_OHA Light Background Theme</vt:lpstr>
      <vt:lpstr>4_OHA Light Background Theme</vt:lpstr>
      <vt:lpstr>5_OHA Light Background Theme</vt:lpstr>
      <vt:lpstr>6_OHA Light Background Theme</vt:lpstr>
      <vt:lpstr>7_OHA Light Background Theme</vt:lpstr>
      <vt:lpstr>8_OHA Light Background Theme</vt:lpstr>
      <vt:lpstr>1_Custom Design</vt:lpstr>
      <vt:lpstr>2_Custom Design</vt:lpstr>
      <vt:lpstr>3_Custom Design</vt:lpstr>
      <vt:lpstr>4_Custom Design</vt:lpstr>
      <vt:lpstr>Implement Oregon’s retail and medical marijuana laws to protect public health</vt:lpstr>
      <vt:lpstr>OHA Regulation of Marijuana</vt:lpstr>
      <vt:lpstr>What are the benefits of a registry card? </vt:lpstr>
      <vt:lpstr>Youth Prevention Pilot Campaign</vt:lpstr>
      <vt:lpstr>Youth &amp; Young Adults Focus Group Key Findings</vt:lpstr>
      <vt:lpstr>Campaign Design</vt:lpstr>
      <vt:lpstr>PowerPoint Presentation</vt:lpstr>
      <vt:lpstr>Facebook</vt:lpstr>
      <vt:lpstr>PowerPoint Presentation</vt:lpstr>
      <vt:lpstr>Evaluation Outcomes of Interest</vt:lpstr>
      <vt:lpstr>Timeline</vt:lpstr>
      <vt:lpstr>State Regulatory Oversight</vt:lpstr>
      <vt:lpstr>Concentration and Serving Size</vt:lpstr>
      <vt:lpstr>Warning Labels</vt:lpstr>
      <vt:lpstr>Retail Advertising Restrictions</vt:lpstr>
      <vt:lpstr>Retail Advertising Restrictions Cont. </vt:lpstr>
      <vt:lpstr>Laboratory Testing</vt:lpstr>
      <vt:lpstr>Bills Passed </vt:lpstr>
      <vt:lpstr>SB 56 – Summary</vt:lpstr>
      <vt:lpstr>SB 319 - Summary</vt:lpstr>
      <vt:lpstr>SB 1057 - Summary</vt:lpstr>
      <vt:lpstr>What is the effect of SB 1057? </vt:lpstr>
      <vt:lpstr>Thank you</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Health Authority and Marijuana Update</dc:title>
  <dc:creator>Ourso Andre</dc:creator>
  <cp:lastModifiedBy>Ourso Andre</cp:lastModifiedBy>
  <cp:revision>18</cp:revision>
  <dcterms:created xsi:type="dcterms:W3CDTF">2016-08-08T22:34:56Z</dcterms:created>
  <dcterms:modified xsi:type="dcterms:W3CDTF">2017-06-30T18:54:23Z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33400</vt:r8>
  </property>
  <property fmtid="{D5CDD505-2E9C-101B-9397-08002B2CF9AE}" pid="3" name="WorkflowChangePath">
    <vt:lpwstr>4051dd27-d213-42a2-a954-24d9c58785aa,2;4051dd27-d213-42a2-a954-24d9c58785aa,5;4051dd27-d213-42a2-a954-24d9c58785aa,8;77bfdf95-7253-4ae2-8636-6584ae0c8773,10;</vt:lpwstr>
  </property>
  <property fmtid="{D5CDD505-2E9C-101B-9397-08002B2CF9AE}" pid="4" name="ContentTypeId">
    <vt:lpwstr>0x0101005EAF213097129C4E9A3ABBD892EED684</vt:lpwstr>
  </property>
</Properties>
</file>