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xls" ContentType="application/vnd.ms-excel"/>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4.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notesSlides/notesSlide4.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14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png"/></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2A2033-A7E7-4CB6-9203-020A5A40075D}" type="datetimeFigureOut">
              <a:rPr lang="en-US" smtClean="0"/>
              <a:t>8/29/2016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9EED4D-3268-418A-8FC7-99A763F30944}" type="slidenum">
              <a:rPr lang="en-US" smtClean="0"/>
              <a:t>‹#›</a:t>
            </a:fld>
            <a:endParaRPr lang="en-US"/>
          </a:p>
        </p:txBody>
      </p:sp>
    </p:spTree>
    <p:extLst>
      <p:ext uri="{BB962C8B-B14F-4D97-AF65-F5344CB8AC3E}">
        <p14:creationId xmlns:p14="http://schemas.microsoft.com/office/powerpoint/2010/main" val="99865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a:ln/>
        </p:spPr>
      </p:sp>
      <p:sp>
        <p:nvSpPr>
          <p:cNvPr id="14438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Data represents the top seven reasons for YPLL-75 in 2013. Liver Disease = Chronic Liver Disease &amp; Cirrhosis. Lung Disease = Chronic Lower Respiratory Disease. Percents are the number of years-of-potential-life-lost or deaths from a particular cause divided by the total years-of-potential-life-lost or deaths.</a:t>
            </a:r>
          </a:p>
        </p:txBody>
      </p:sp>
      <p:sp>
        <p:nvSpPr>
          <p:cNvPr id="14438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170C596-D5B2-40A9-BB48-A62256EA3432}" type="slidenum">
              <a:rPr lang="en-US" altLang="en-US" sz="1200" smtClean="0">
                <a:solidFill>
                  <a:srgbClr val="000000"/>
                </a:solidFill>
              </a:rPr>
              <a:pPr/>
              <a:t>5</a:t>
            </a:fld>
            <a:endParaRPr lang="en-US" altLang="en-US" sz="1200" smtClean="0">
              <a:solidFill>
                <a:srgbClr val="000000"/>
              </a:solidFill>
            </a:endParaRPr>
          </a:p>
        </p:txBody>
      </p:sp>
    </p:spTree>
    <p:extLst>
      <p:ext uri="{BB962C8B-B14F-4D97-AF65-F5344CB8AC3E}">
        <p14:creationId xmlns:p14="http://schemas.microsoft.com/office/powerpoint/2010/main" val="638387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a:ln/>
        </p:spPr>
      </p:sp>
      <p:sp>
        <p:nvSpPr>
          <p:cNvPr id="14643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Number of deaths in 2012</a:t>
            </a:r>
          </a:p>
        </p:txBody>
      </p:sp>
      <p:sp>
        <p:nvSpPr>
          <p:cNvPr id="14643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26CEC017-5AA1-40F7-A14C-DB9D99133F54}" type="slidenum">
              <a:rPr lang="en-US" altLang="en-US" sz="1200" smtClean="0">
                <a:solidFill>
                  <a:srgbClr val="000000"/>
                </a:solidFill>
              </a:rPr>
              <a:pPr/>
              <a:t>6</a:t>
            </a:fld>
            <a:endParaRPr lang="en-US" altLang="en-US" sz="1200" smtClean="0">
              <a:solidFill>
                <a:srgbClr val="000000"/>
              </a:solidFill>
            </a:endParaRPr>
          </a:p>
        </p:txBody>
      </p:sp>
    </p:spTree>
    <p:extLst>
      <p:ext uri="{BB962C8B-B14F-4D97-AF65-F5344CB8AC3E}">
        <p14:creationId xmlns:p14="http://schemas.microsoft.com/office/powerpoint/2010/main" val="2098399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a:ln/>
        </p:spPr>
      </p:sp>
      <p:sp>
        <p:nvSpPr>
          <p:cNvPr id="14848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14848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E0CC742D-9CCF-46A9-A68F-C53C7AE592FC}" type="slidenum">
              <a:rPr lang="en-US" altLang="en-US" sz="1200" smtClean="0">
                <a:solidFill>
                  <a:srgbClr val="000000"/>
                </a:solidFill>
              </a:rPr>
              <a:pPr/>
              <a:t>7</a:t>
            </a:fld>
            <a:endParaRPr lang="en-US" altLang="en-US" sz="1200" smtClean="0">
              <a:solidFill>
                <a:srgbClr val="000000"/>
              </a:solidFill>
            </a:endParaRPr>
          </a:p>
        </p:txBody>
      </p:sp>
    </p:spTree>
    <p:extLst>
      <p:ext uri="{BB962C8B-B14F-4D97-AF65-F5344CB8AC3E}">
        <p14:creationId xmlns:p14="http://schemas.microsoft.com/office/powerpoint/2010/main" val="714243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a:ln/>
        </p:spPr>
      </p:sp>
      <p:sp>
        <p:nvSpPr>
          <p:cNvPr id="1505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96938" eaLnBrk="1" hangingPunct="1"/>
            <a:r>
              <a:rPr lang="en-US" altLang="en-US" smtClean="0"/>
              <a:t>When we look at trends … specifically for … obesity over time … in Oregon … we see that …</a:t>
            </a:r>
          </a:p>
          <a:p>
            <a:pPr defTabSz="896938" eaLnBrk="1" hangingPunct="1"/>
            <a:r>
              <a:rPr lang="en-US" altLang="en-US" smtClean="0"/>
              <a:t>Between </a:t>
            </a:r>
            <a:r>
              <a:rPr lang="en-US" altLang="en-US" b="1" smtClean="0"/>
              <a:t>1995-2009:  there was about a 67% </a:t>
            </a:r>
            <a:r>
              <a:rPr lang="en-US" altLang="en-US" smtClean="0"/>
              <a:t>increase … in the prevalence of obesity … among adults … </a:t>
            </a:r>
          </a:p>
          <a:p>
            <a:pPr defTabSz="896938" eaLnBrk="1" hangingPunct="1"/>
            <a:endParaRPr lang="en-US" altLang="en-US" smtClean="0"/>
          </a:p>
          <a:p>
            <a:pPr defTabSz="896938" eaLnBrk="1" hangingPunct="1"/>
            <a:r>
              <a:rPr lang="en-US" altLang="en-US" smtClean="0"/>
              <a:t>And from … 2001-2009:  there was more than …  a </a:t>
            </a:r>
            <a:r>
              <a:rPr lang="en-US" altLang="en-US" b="1" smtClean="0"/>
              <a:t>50% increase in obesity among 8</a:t>
            </a:r>
            <a:r>
              <a:rPr lang="en-US" altLang="en-US" b="1" baseline="30000" smtClean="0"/>
              <a:t>th </a:t>
            </a:r>
            <a:r>
              <a:rPr lang="en-US" altLang="en-US" b="1" smtClean="0"/>
              <a:t>graders</a:t>
            </a:r>
          </a:p>
          <a:p>
            <a:pPr defTabSz="896938" eaLnBrk="1" hangingPunct="1"/>
            <a:endParaRPr lang="en-US" altLang="en-US" b="1" smtClean="0"/>
          </a:p>
          <a:p>
            <a:pPr defTabSz="896938" eaLnBrk="1" hangingPunct="1"/>
            <a:endParaRPr lang="en-US" altLang="en-US" smtClean="0"/>
          </a:p>
          <a:p>
            <a:pPr defTabSz="896938" eaLnBrk="1" hangingPunct="1"/>
            <a:endParaRPr lang="en-US" altLang="en-US" smtClean="0"/>
          </a:p>
          <a:p>
            <a:pPr defTabSz="896938" eaLnBrk="1" hangingPunct="1"/>
            <a:endParaRPr lang="en-US" altLang="en-US" smtClean="0"/>
          </a:p>
        </p:txBody>
      </p:sp>
      <p:sp>
        <p:nvSpPr>
          <p:cNvPr id="1505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BE06D66A-A99D-4C6E-AEFA-38091DFC49F9}" type="slidenum">
              <a:rPr lang="en-US" altLang="en-US" sz="1200" smtClean="0">
                <a:solidFill>
                  <a:srgbClr val="000000"/>
                </a:solidFill>
              </a:rPr>
              <a:pPr/>
              <a:t>8</a:t>
            </a:fld>
            <a:endParaRPr lang="en-US" altLang="en-US" sz="1200" smtClean="0">
              <a:solidFill>
                <a:srgbClr val="000000"/>
              </a:solidFill>
            </a:endParaRPr>
          </a:p>
        </p:txBody>
      </p:sp>
    </p:spTree>
    <p:extLst>
      <p:ext uri="{BB962C8B-B14F-4D97-AF65-F5344CB8AC3E}">
        <p14:creationId xmlns:p14="http://schemas.microsoft.com/office/powerpoint/2010/main" val="2237944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a:ln/>
        </p:spPr>
      </p:sp>
      <p:sp>
        <p:nvSpPr>
          <p:cNvPr id="1525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1525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868E24F4-29F1-4B12-A06B-D6BB56FEF490}" type="slidenum">
              <a:rPr lang="en-US" altLang="en-US" sz="1200" smtClean="0">
                <a:solidFill>
                  <a:srgbClr val="000000"/>
                </a:solidFill>
              </a:rPr>
              <a:pPr/>
              <a:t>9</a:t>
            </a:fld>
            <a:endParaRPr lang="en-US" altLang="en-US" sz="1200" smtClean="0">
              <a:solidFill>
                <a:srgbClr val="000000"/>
              </a:solidFill>
            </a:endParaRPr>
          </a:p>
        </p:txBody>
      </p:sp>
    </p:spTree>
    <p:extLst>
      <p:ext uri="{BB962C8B-B14F-4D97-AF65-F5344CB8AC3E}">
        <p14:creationId xmlns:p14="http://schemas.microsoft.com/office/powerpoint/2010/main" val="41352148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a:ln/>
        </p:spPr>
      </p:sp>
      <p:sp>
        <p:nvSpPr>
          <p:cNvPr id="15462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15462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C4EBEC0-A0A8-4963-9018-A13B6DEFDCDF}" type="slidenum">
              <a:rPr lang="en-US" altLang="en-US" sz="1200" smtClean="0">
                <a:solidFill>
                  <a:srgbClr val="000000"/>
                </a:solidFill>
              </a:rPr>
              <a:pPr/>
              <a:t>10</a:t>
            </a:fld>
            <a:endParaRPr lang="en-US" altLang="en-US" sz="1200" smtClean="0">
              <a:solidFill>
                <a:srgbClr val="000000"/>
              </a:solidFill>
            </a:endParaRPr>
          </a:p>
        </p:txBody>
      </p:sp>
    </p:spTree>
    <p:extLst>
      <p:ext uri="{BB962C8B-B14F-4D97-AF65-F5344CB8AC3E}">
        <p14:creationId xmlns:p14="http://schemas.microsoft.com/office/powerpoint/2010/main" val="2226523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a:ln/>
        </p:spPr>
      </p:sp>
      <p:sp>
        <p:nvSpPr>
          <p:cNvPr id="15769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15770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9F124C32-E778-4E3F-BEBB-4F0DB66AE35C}" type="slidenum">
              <a:rPr lang="en-US" altLang="en-US" sz="1200" smtClean="0">
                <a:solidFill>
                  <a:srgbClr val="000000"/>
                </a:solidFill>
              </a:rPr>
              <a:pPr/>
              <a:t>12</a:t>
            </a:fld>
            <a:endParaRPr lang="en-US" altLang="en-US" sz="1200" smtClean="0">
              <a:solidFill>
                <a:srgbClr val="000000"/>
              </a:solidFill>
            </a:endParaRPr>
          </a:p>
        </p:txBody>
      </p:sp>
    </p:spTree>
    <p:extLst>
      <p:ext uri="{BB962C8B-B14F-4D97-AF65-F5344CB8AC3E}">
        <p14:creationId xmlns:p14="http://schemas.microsoft.com/office/powerpoint/2010/main" val="41577901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A730F275-8000-477A-A764-69DDCE64671F}" type="slidenum">
              <a:rPr lang="en-US" altLang="en-US" sz="1200" smtClean="0">
                <a:solidFill>
                  <a:srgbClr val="000000"/>
                </a:solidFill>
              </a:rPr>
              <a:pPr/>
              <a:t>13</a:t>
            </a:fld>
            <a:endParaRPr lang="en-US" altLang="en-US" sz="1200" smtClean="0">
              <a:solidFill>
                <a:srgbClr val="000000"/>
              </a:solidFill>
            </a:endParaRPr>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Source: Oregon BRFSS</a:t>
            </a:r>
          </a:p>
          <a:p>
            <a:pPr eaLnBrk="1" hangingPunct="1"/>
            <a:endParaRPr lang="en-US" altLang="en-US" smtClean="0"/>
          </a:p>
          <a:p>
            <a:pPr eaLnBrk="1" hangingPunct="1"/>
            <a:r>
              <a:rPr lang="en-US" altLang="en-US" smtClean="0"/>
              <a:t>Oregon adults who have not completed high school or who have incomes below the federal poverty line are 1.8 times more likely to smoke than those Oregonians with higher incomes and higher educational attainment.  </a:t>
            </a:r>
          </a:p>
          <a:p>
            <a:pPr eaLnBrk="1" hangingPunct="1"/>
            <a:endParaRPr lang="en-US" altLang="en-US" smtClean="0"/>
          </a:p>
          <a:p>
            <a:pPr eaLnBrk="1" hangingPunct="1"/>
            <a:r>
              <a:rPr lang="en-US" altLang="en-US" smtClean="0"/>
              <a:t>In 2014, smoking prevalence of adults:</a:t>
            </a:r>
          </a:p>
          <a:p>
            <a:pPr eaLnBrk="1" hangingPunct="1">
              <a:buFontTx/>
              <a:buChar char="•"/>
            </a:pPr>
            <a:r>
              <a:rPr lang="en-US" altLang="en-US" smtClean="0"/>
              <a:t>with yearly incomes less than $15,000 per year was 32.4%. </a:t>
            </a:r>
          </a:p>
          <a:p>
            <a:pPr eaLnBrk="1" hangingPunct="1">
              <a:buFontTx/>
              <a:buChar char="•"/>
            </a:pPr>
            <a:r>
              <a:rPr lang="en-US" altLang="en-US" smtClean="0"/>
              <a:t>with yearly incomes of more than $50,000 was 10.5%. </a:t>
            </a:r>
          </a:p>
          <a:p>
            <a:pPr eaLnBrk="1" hangingPunct="1"/>
            <a:r>
              <a:rPr lang="en-US" altLang="en-US" smtClean="0"/>
              <a:t> </a:t>
            </a:r>
          </a:p>
          <a:p>
            <a:pPr eaLnBrk="1" hangingPunct="1">
              <a:buFontTx/>
              <a:buChar char="•"/>
            </a:pPr>
            <a:r>
              <a:rPr lang="en-US" altLang="en-US" smtClean="0"/>
              <a:t>on the Oregon Health Plan was 30.5% </a:t>
            </a:r>
          </a:p>
          <a:p>
            <a:pPr eaLnBrk="1" hangingPunct="1">
              <a:buFontTx/>
              <a:buChar char="•"/>
            </a:pPr>
            <a:r>
              <a:rPr lang="en-US" altLang="en-US" smtClean="0"/>
              <a:t>No on the Oregon Health Plan was 14.2%.</a:t>
            </a:r>
          </a:p>
          <a:p>
            <a:pPr eaLnBrk="1" hangingPunct="1"/>
            <a:endParaRPr lang="en-US" altLang="en-US" smtClean="0"/>
          </a:p>
          <a:p>
            <a:pPr eaLnBrk="1" hangingPunct="1"/>
            <a:endParaRPr lang="en-US" altLang="en-US" smtClean="0"/>
          </a:p>
        </p:txBody>
      </p:sp>
    </p:spTree>
    <p:extLst>
      <p:ext uri="{BB962C8B-B14F-4D97-AF65-F5344CB8AC3E}">
        <p14:creationId xmlns:p14="http://schemas.microsoft.com/office/powerpoint/2010/main" val="20678825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a:ln/>
        </p:spPr>
      </p:sp>
      <p:sp>
        <p:nvSpPr>
          <p:cNvPr id="1628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16282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DED09C8E-282D-41AD-B2BE-28EEA2B8AADB}" type="slidenum">
              <a:rPr lang="en-US" altLang="en-US" sz="1200" smtClean="0">
                <a:solidFill>
                  <a:srgbClr val="000000"/>
                </a:solidFill>
              </a:rPr>
              <a:pPr/>
              <a:t>15</a:t>
            </a:fld>
            <a:endParaRPr lang="en-US" altLang="en-US" sz="1200" smtClean="0">
              <a:solidFill>
                <a:srgbClr val="000000"/>
              </a:solidFill>
            </a:endParaRPr>
          </a:p>
        </p:txBody>
      </p:sp>
    </p:spTree>
    <p:extLst>
      <p:ext uri="{BB962C8B-B14F-4D97-AF65-F5344CB8AC3E}">
        <p14:creationId xmlns:p14="http://schemas.microsoft.com/office/powerpoint/2010/main" val="16800044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685800" y="682625"/>
            <a:ext cx="7772400" cy="1470025"/>
          </a:xfrm>
        </p:spPr>
        <p:txBody>
          <a:bodyPr/>
          <a:lstStyle>
            <a:lvl1pPr algn="ctr">
              <a:defRPr/>
            </a:lvl1pPr>
          </a:lstStyle>
          <a:p>
            <a:pPr lvl="0"/>
            <a:r>
              <a:rPr lang="en-US" altLang="en-US" noProof="0" smtClean="0"/>
              <a:t>Title</a:t>
            </a:r>
          </a:p>
        </p:txBody>
      </p:sp>
      <p:sp>
        <p:nvSpPr>
          <p:cNvPr id="6147" name="Rectangle 3"/>
          <p:cNvSpPr>
            <a:spLocks noGrp="1" noChangeArrowheads="1"/>
          </p:cNvSpPr>
          <p:nvPr>
            <p:ph type="subTitle" idx="1"/>
          </p:nvPr>
        </p:nvSpPr>
        <p:spPr>
          <a:xfrm>
            <a:off x="1371600" y="2438400"/>
            <a:ext cx="6400800" cy="1752600"/>
          </a:xfrm>
        </p:spPr>
        <p:txBody>
          <a:bodyPr/>
          <a:lstStyle>
            <a:lvl1pPr marL="0" indent="0" algn="ctr">
              <a:buFontTx/>
              <a:buNone/>
              <a:defRPr sz="1400"/>
            </a:lvl1pPr>
          </a:lstStyle>
          <a:p>
            <a:pPr lvl="0"/>
            <a:r>
              <a:rPr lang="en-US" altLang="en-US" noProof="0" smtClean="0"/>
              <a:t>Click to edit Master subtitle style</a:t>
            </a:r>
          </a:p>
        </p:txBody>
      </p:sp>
      <p:sp>
        <p:nvSpPr>
          <p:cNvPr id="5" name="Rectangle 5"/>
          <p:cNvSpPr>
            <a:spLocks noGrp="1" noChangeArrowheads="1"/>
          </p:cNvSpPr>
          <p:nvPr>
            <p:ph type="ftr" sz="quarter" idx="10"/>
          </p:nvPr>
        </p:nvSpPr>
        <p:spPr>
          <a:xfrm>
            <a:off x="2895600" y="6096000"/>
            <a:ext cx="2895600" cy="476250"/>
          </a:xfrm>
        </p:spPr>
        <p:txBody>
          <a:bodyPr/>
          <a:lstStyle>
            <a:lvl1pPr algn="l" eaLnBrk="0" hangingPunct="0">
              <a:spcBef>
                <a:spcPct val="50000"/>
              </a:spcBef>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Tree>
    <p:extLst>
      <p:ext uri="{BB962C8B-B14F-4D97-AF65-F5344CB8AC3E}">
        <p14:creationId xmlns:p14="http://schemas.microsoft.com/office/powerpoint/2010/main" val="3029594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5" name="Rectangle 8"/>
          <p:cNvSpPr>
            <a:spLocks noGrp="1" noChangeArrowheads="1"/>
          </p:cNvSpPr>
          <p:nvPr>
            <p:ph type="sldNum" sz="quarter" idx="11"/>
          </p:nvPr>
        </p:nvSpPr>
        <p:spPr>
          <a:ln/>
        </p:spPr>
        <p:txBody>
          <a:bodyPr/>
          <a:lstStyle>
            <a:lvl1pPr>
              <a:defRPr/>
            </a:lvl1pPr>
          </a:lstStyle>
          <a:p>
            <a:pPr>
              <a:defRPr/>
            </a:pPr>
            <a:fld id="{EF238163-55F8-4FB7-A98C-2601D3994B52}" type="slidenum">
              <a:rPr lang="en-US" altLang="en-US"/>
              <a:pPr>
                <a:defRPr/>
              </a:pPr>
              <a:t>‹#›</a:t>
            </a:fld>
            <a:endParaRPr lang="en-US" alt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742493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0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440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5" name="Rectangle 8"/>
          <p:cNvSpPr>
            <a:spLocks noGrp="1" noChangeArrowheads="1"/>
          </p:cNvSpPr>
          <p:nvPr>
            <p:ph type="sldNum" sz="quarter" idx="11"/>
          </p:nvPr>
        </p:nvSpPr>
        <p:spPr>
          <a:ln/>
        </p:spPr>
        <p:txBody>
          <a:bodyPr/>
          <a:lstStyle>
            <a:lvl1pPr>
              <a:defRPr/>
            </a:lvl1pPr>
          </a:lstStyle>
          <a:p>
            <a:pPr>
              <a:defRPr/>
            </a:pPr>
            <a:fld id="{469C093B-B562-4BF1-8C3F-AB09CEB28B5B}" type="slidenum">
              <a:rPr lang="en-US" altLang="en-US"/>
              <a:pPr>
                <a:defRPr/>
              </a:pPr>
              <a:t>‹#›</a:t>
            </a:fld>
            <a:endParaRPr lang="en-US" alt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80202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5" name="Rectangle 8"/>
          <p:cNvSpPr>
            <a:spLocks noGrp="1" noChangeArrowheads="1"/>
          </p:cNvSpPr>
          <p:nvPr>
            <p:ph type="sldNum" sz="quarter" idx="11"/>
          </p:nvPr>
        </p:nvSpPr>
        <p:spPr>
          <a:ln/>
        </p:spPr>
        <p:txBody>
          <a:bodyPr/>
          <a:lstStyle>
            <a:lvl1pPr>
              <a:defRPr/>
            </a:lvl1pPr>
          </a:lstStyle>
          <a:p>
            <a:pPr>
              <a:defRPr/>
            </a:pPr>
            <a:fld id="{9A3C78D3-F473-4FF9-8814-4B70F5DEC6E6}" type="slidenum">
              <a:rPr lang="en-US" altLang="en-US"/>
              <a:pPr>
                <a:defRPr/>
              </a:pPr>
              <a:t>‹#›</a:t>
            </a:fld>
            <a:endParaRPr lang="en-US" alt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922847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5" name="Rectangle 8"/>
          <p:cNvSpPr>
            <a:spLocks noGrp="1" noChangeArrowheads="1"/>
          </p:cNvSpPr>
          <p:nvPr>
            <p:ph type="sldNum" sz="quarter" idx="11"/>
          </p:nvPr>
        </p:nvSpPr>
        <p:spPr>
          <a:ln/>
        </p:spPr>
        <p:txBody>
          <a:bodyPr/>
          <a:lstStyle>
            <a:lvl1pPr>
              <a:defRPr/>
            </a:lvl1pPr>
          </a:lstStyle>
          <a:p>
            <a:pPr>
              <a:defRPr/>
            </a:pPr>
            <a:fld id="{83128188-1FF8-435F-AB14-29C81A2C7D5E}" type="slidenum">
              <a:rPr lang="en-US" altLang="en-US"/>
              <a:pPr>
                <a:defRPr/>
              </a:pPr>
              <a:t>‹#›</a:t>
            </a:fld>
            <a:endParaRPr lang="en-US" alt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796687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6" name="Rectangle 8"/>
          <p:cNvSpPr>
            <a:spLocks noGrp="1" noChangeArrowheads="1"/>
          </p:cNvSpPr>
          <p:nvPr>
            <p:ph type="sldNum" sz="quarter" idx="11"/>
          </p:nvPr>
        </p:nvSpPr>
        <p:spPr>
          <a:ln/>
        </p:spPr>
        <p:txBody>
          <a:bodyPr/>
          <a:lstStyle>
            <a:lvl1pPr>
              <a:defRPr/>
            </a:lvl1pPr>
          </a:lstStyle>
          <a:p>
            <a:pPr>
              <a:defRPr/>
            </a:pPr>
            <a:fld id="{C7F1C6C2-1D14-4CF4-AA82-5946D5670D1A}" type="slidenum">
              <a:rPr lang="en-US" altLang="en-US"/>
              <a:pPr>
                <a:defRPr/>
              </a:pPr>
              <a:t>‹#›</a:t>
            </a:fld>
            <a:endParaRPr lang="en-US" alt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3225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8" name="Rectangle 8"/>
          <p:cNvSpPr>
            <a:spLocks noGrp="1" noChangeArrowheads="1"/>
          </p:cNvSpPr>
          <p:nvPr>
            <p:ph type="sldNum" sz="quarter" idx="11"/>
          </p:nvPr>
        </p:nvSpPr>
        <p:spPr>
          <a:ln/>
        </p:spPr>
        <p:txBody>
          <a:bodyPr/>
          <a:lstStyle>
            <a:lvl1pPr>
              <a:defRPr/>
            </a:lvl1pPr>
          </a:lstStyle>
          <a:p>
            <a:pPr>
              <a:defRPr/>
            </a:pPr>
            <a:fld id="{C066F92F-9271-404A-B82E-E00E0F7E15D8}" type="slidenum">
              <a:rPr lang="en-US" altLang="en-US"/>
              <a:pPr>
                <a:defRPr/>
              </a:pPr>
              <a:t>‹#›</a:t>
            </a:fld>
            <a:endParaRPr lang="en-US" altLang="en-US"/>
          </a:p>
        </p:txBody>
      </p:sp>
      <p:sp>
        <p:nvSpPr>
          <p:cNvPr id="9" name="Rectangle 10"/>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694693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4" name="Rectangle 8"/>
          <p:cNvSpPr>
            <a:spLocks noGrp="1" noChangeArrowheads="1"/>
          </p:cNvSpPr>
          <p:nvPr>
            <p:ph type="sldNum" sz="quarter" idx="11"/>
          </p:nvPr>
        </p:nvSpPr>
        <p:spPr>
          <a:ln/>
        </p:spPr>
        <p:txBody>
          <a:bodyPr/>
          <a:lstStyle>
            <a:lvl1pPr>
              <a:defRPr/>
            </a:lvl1pPr>
          </a:lstStyle>
          <a:p>
            <a:pPr>
              <a:defRPr/>
            </a:pPr>
            <a:fld id="{56812C22-5EAF-4D4A-BA8B-F47C12CB85C5}" type="slidenum">
              <a:rPr lang="en-US" altLang="en-US"/>
              <a:pPr>
                <a:defRPr/>
              </a:pPr>
              <a:t>‹#›</a:t>
            </a:fld>
            <a:endParaRPr lang="en-US" altLang="en-US"/>
          </a:p>
        </p:txBody>
      </p:sp>
      <p:sp>
        <p:nvSpPr>
          <p:cNvPr id="5" name="Rectangle 10"/>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887754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3" name="Rectangle 8"/>
          <p:cNvSpPr>
            <a:spLocks noGrp="1" noChangeArrowheads="1"/>
          </p:cNvSpPr>
          <p:nvPr>
            <p:ph type="sldNum" sz="quarter" idx="11"/>
          </p:nvPr>
        </p:nvSpPr>
        <p:spPr>
          <a:ln/>
        </p:spPr>
        <p:txBody>
          <a:bodyPr/>
          <a:lstStyle>
            <a:lvl1pPr>
              <a:defRPr/>
            </a:lvl1pPr>
          </a:lstStyle>
          <a:p>
            <a:pPr>
              <a:defRPr/>
            </a:pPr>
            <a:fld id="{81552A4A-A2D5-4309-A5CB-AA47BE1DD554}" type="slidenum">
              <a:rPr lang="en-US" altLang="en-US"/>
              <a:pPr>
                <a:defRPr/>
              </a:pPr>
              <a:t>‹#›</a:t>
            </a:fld>
            <a:endParaRPr lang="en-US" altLang="en-US"/>
          </a:p>
        </p:txBody>
      </p:sp>
      <p:sp>
        <p:nvSpPr>
          <p:cNvPr id="4" name="Rectangle 10"/>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771549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6" name="Rectangle 8"/>
          <p:cNvSpPr>
            <a:spLocks noGrp="1" noChangeArrowheads="1"/>
          </p:cNvSpPr>
          <p:nvPr>
            <p:ph type="sldNum" sz="quarter" idx="11"/>
          </p:nvPr>
        </p:nvSpPr>
        <p:spPr>
          <a:ln/>
        </p:spPr>
        <p:txBody>
          <a:bodyPr/>
          <a:lstStyle>
            <a:lvl1pPr>
              <a:defRPr/>
            </a:lvl1pPr>
          </a:lstStyle>
          <a:p>
            <a:pPr>
              <a:defRPr/>
            </a:pPr>
            <a:fld id="{22561FBC-3FEF-4184-8929-428E1FBFA549}" type="slidenum">
              <a:rPr lang="en-US" altLang="en-US"/>
              <a:pPr>
                <a:defRPr/>
              </a:pPr>
              <a:t>‹#›</a:t>
            </a:fld>
            <a:endParaRPr lang="en-US" alt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315080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6" name="Rectangle 8"/>
          <p:cNvSpPr>
            <a:spLocks noGrp="1" noChangeArrowheads="1"/>
          </p:cNvSpPr>
          <p:nvPr>
            <p:ph type="sldNum" sz="quarter" idx="11"/>
          </p:nvPr>
        </p:nvSpPr>
        <p:spPr>
          <a:ln/>
        </p:spPr>
        <p:txBody>
          <a:bodyPr/>
          <a:lstStyle>
            <a:lvl1pPr>
              <a:defRPr/>
            </a:lvl1pPr>
          </a:lstStyle>
          <a:p>
            <a:pPr>
              <a:defRPr/>
            </a:pPr>
            <a:fld id="{B380CEE1-B46B-4E03-B7DA-8E942D2BA3D7}" type="slidenum">
              <a:rPr lang="en-US" altLang="en-US"/>
              <a:pPr>
                <a:defRPr/>
              </a:pPr>
              <a:t>‹#›</a:t>
            </a:fld>
            <a:endParaRPr lang="en-US" alt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711779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descr="Power Point Template PG 2 new sm"/>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600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124" name="Rectangle 4"/>
          <p:cNvSpPr>
            <a:spLocks noGrp="1" noChangeArrowheads="1"/>
          </p:cNvSpPr>
          <p:nvPr>
            <p:ph type="dt" sz="half" idx="2"/>
          </p:nvPr>
        </p:nvSpPr>
        <p:spPr bwMode="auto">
          <a:xfrm>
            <a:off x="304800" y="5943600"/>
            <a:ext cx="3505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eaLnBrk="0" fontAlgn="base" hangingPunct="0">
              <a:spcAft>
                <a:spcPct val="0"/>
              </a:spcAft>
              <a:defRPr/>
            </a:pPr>
            <a:r>
              <a:rPr lang="en-US" altLang="en-US"/>
              <a:t>(Enter) DEPARTMENT (ALL CAPS)</a:t>
            </a:r>
            <a:br>
              <a:rPr lang="en-US" altLang="en-US"/>
            </a:br>
            <a:r>
              <a:rPr lang="en-US" altLang="en-US"/>
              <a:t>(Enter) Division or Office (Mixed Case)</a:t>
            </a:r>
          </a:p>
          <a:p>
            <a:pPr eaLnBrk="0" fontAlgn="base" hangingPunct="0">
              <a:spcAft>
                <a:spcPct val="0"/>
              </a:spcAft>
              <a:defRPr/>
            </a:pPr>
            <a:endParaRPr lang="en-US" altLang="en-US"/>
          </a:p>
        </p:txBody>
      </p:sp>
      <p:sp>
        <p:nvSpPr>
          <p:cNvPr id="5128" name="Rectangle 8"/>
          <p:cNvSpPr>
            <a:spLocks noGrp="1" noChangeArrowheads="1"/>
          </p:cNvSpPr>
          <p:nvPr>
            <p:ph type="sldNum" sz="quarter" idx="4"/>
          </p:nvPr>
        </p:nvSpPr>
        <p:spPr bwMode="auto">
          <a:xfrm>
            <a:off x="304800" y="6477000"/>
            <a:ext cx="21336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fontAlgn="base">
              <a:spcBef>
                <a:spcPct val="0"/>
              </a:spcBef>
              <a:spcAft>
                <a:spcPct val="0"/>
              </a:spcAft>
              <a:defRPr/>
            </a:pPr>
            <a:fld id="{239768F1-A64A-4CF7-92DF-F2B47E4A2DB2}" type="slidenum">
              <a:rPr lang="en-US" altLang="en-US"/>
              <a:pPr fontAlgn="base">
                <a:spcBef>
                  <a:spcPct val="0"/>
                </a:spcBef>
                <a:spcAft>
                  <a:spcPct val="0"/>
                </a:spcAft>
                <a:defRPr/>
              </a:pPr>
              <a:t>‹#›</a:t>
            </a:fld>
            <a:endParaRPr lang="en-US" altLang="en-US"/>
          </a:p>
        </p:txBody>
      </p:sp>
      <p:sp>
        <p:nvSpPr>
          <p:cNvPr id="5130" name="Rectangle 10"/>
          <p:cNvSpPr>
            <a:spLocks noGrp="1" noChangeArrowheads="1"/>
          </p:cNvSpPr>
          <p:nvPr>
            <p:ph type="ftr" sz="quarter" idx="3"/>
          </p:nvPr>
        </p:nvSpPr>
        <p:spPr bwMode="auto">
          <a:xfrm>
            <a:off x="3124200" y="6477000"/>
            <a:ext cx="28956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fontAlgn="base">
              <a:spcBef>
                <a:spcPct val="0"/>
              </a:spcBef>
              <a:spcAft>
                <a:spcPct val="0"/>
              </a:spcAft>
              <a:defRPr/>
            </a:pPr>
            <a:endParaRPr lang="en-US" altLang="en-US"/>
          </a:p>
        </p:txBody>
      </p:sp>
    </p:spTree>
    <p:extLst>
      <p:ext uri="{BB962C8B-B14F-4D97-AF65-F5344CB8AC3E}">
        <p14:creationId xmlns:p14="http://schemas.microsoft.com/office/powerpoint/2010/main" val="26978551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0.png"/><Relationship Id="rId5" Type="http://schemas.openxmlformats.org/officeDocument/2006/relationships/oleObject" Target="../embeddings/Microsoft_Excel_Chart6.xls"/><Relationship Id="rId4" Type="http://schemas.openxmlformats.org/officeDocument/2006/relationships/oleObject" Target="../embeddings/oleObject6.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1.png"/><Relationship Id="rId5" Type="http://schemas.openxmlformats.org/officeDocument/2006/relationships/oleObject" Target="../embeddings/Microsoft_Excel_Chart7.xls"/><Relationship Id="rId4" Type="http://schemas.openxmlformats.org/officeDocument/2006/relationships/oleObject" Target="../embeddings/oleObject7.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2.emf"/><Relationship Id="rId5" Type="http://schemas.openxmlformats.org/officeDocument/2006/relationships/oleObject" Target="../embeddings/Microsoft_Excel_97-2003_Worksheet8.xls"/><Relationship Id="rId4" Type="http://schemas.openxmlformats.org/officeDocument/2006/relationships/oleObject" Target="../embeddings/oleObject8.bin"/></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mailto:Jere.high@state.or.u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png"/><Relationship Id="rId5" Type="http://schemas.openxmlformats.org/officeDocument/2006/relationships/oleObject" Target="../embeddings/Microsoft_Excel_Chart1.xls"/><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oleObject" Target="../embeddings/Microsoft_Excel_Chart2.xls"/><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png"/><Relationship Id="rId5" Type="http://schemas.openxmlformats.org/officeDocument/2006/relationships/oleObject" Target="../embeddings/Microsoft_Excel_Chart3.xls"/><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png"/><Relationship Id="rId5" Type="http://schemas.openxmlformats.org/officeDocument/2006/relationships/oleObject" Target="../embeddings/Microsoft_Excel_Chart4.xls"/><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9.png"/><Relationship Id="rId5" Type="http://schemas.openxmlformats.org/officeDocument/2006/relationships/oleObject" Target="../embeddings/Microsoft_Excel_Chart5.xls"/><Relationship Id="rId4"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p:nvPr>
        </p:nvSpPr>
        <p:spPr>
          <a:xfrm>
            <a:off x="304800" y="685800"/>
            <a:ext cx="8534400" cy="1600200"/>
          </a:xfrm>
        </p:spPr>
        <p:txBody>
          <a:bodyPr/>
          <a:lstStyle/>
          <a:p>
            <a:pPr eaLnBrk="1" hangingPunct="1"/>
            <a:r>
              <a:rPr lang="en-US" altLang="en-US" smtClean="0"/>
              <a:t>Public Health Data and Science</a:t>
            </a:r>
          </a:p>
        </p:txBody>
      </p:sp>
      <p:sp>
        <p:nvSpPr>
          <p:cNvPr id="139267" name="Rectangle 3"/>
          <p:cNvSpPr>
            <a:spLocks noGrp="1" noChangeArrowheads="1"/>
          </p:cNvSpPr>
          <p:nvPr>
            <p:ph type="subTitle" idx="1"/>
          </p:nvPr>
        </p:nvSpPr>
        <p:spPr>
          <a:xfrm>
            <a:off x="1143000" y="2819400"/>
            <a:ext cx="7086600" cy="1752600"/>
          </a:xfrm>
        </p:spPr>
        <p:txBody>
          <a:bodyPr/>
          <a:lstStyle/>
          <a:p>
            <a:pPr eaLnBrk="1" hangingPunct="1"/>
            <a:r>
              <a:rPr lang="en-US" altLang="en-US" sz="1800" b="1" smtClean="0">
                <a:ea typeface="Arial Unicode MS" panose="020B0604020202020204" pitchFamily="34" charset="-128"/>
                <a:cs typeface="Arial Unicode MS" panose="020B0604020202020204" pitchFamily="34" charset="-128"/>
              </a:rPr>
              <a:t>Katrina Hedberg, MD, MPH</a:t>
            </a:r>
          </a:p>
          <a:p>
            <a:pPr eaLnBrk="1" hangingPunct="1"/>
            <a:r>
              <a:rPr lang="en-US" altLang="en-US" sz="1800" smtClean="0">
                <a:ea typeface="Arial Unicode MS" panose="020B0604020202020204" pitchFamily="34" charset="-128"/>
                <a:cs typeface="Arial Unicode MS" panose="020B0604020202020204" pitchFamily="34" charset="-128"/>
              </a:rPr>
              <a:t>Health Officer &amp; State Epidemiologist</a:t>
            </a:r>
          </a:p>
        </p:txBody>
      </p:sp>
      <p:sp>
        <p:nvSpPr>
          <p:cNvPr id="139268" name="Rectangle 3"/>
          <p:cNvSpPr>
            <a:spLocks noChangeArrowheads="1"/>
          </p:cNvSpPr>
          <p:nvPr/>
        </p:nvSpPr>
        <p:spPr bwMode="auto">
          <a:xfrm>
            <a:off x="3124200" y="609600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50000"/>
              </a:spcBef>
              <a:spcAft>
                <a:spcPct val="0"/>
              </a:spcAft>
              <a:buFontTx/>
              <a:buNone/>
            </a:pPr>
            <a:r>
              <a:rPr lang="en-US" altLang="en-US" sz="1200"/>
              <a:t>PUBLIC HEALTH DIVISION</a:t>
            </a:r>
            <a:br>
              <a:rPr lang="en-US" altLang="en-US" sz="1200"/>
            </a:br>
            <a:r>
              <a:rPr lang="en-US" altLang="en-US" sz="1200"/>
              <a:t>New Employee Orientation</a:t>
            </a:r>
          </a:p>
          <a:p>
            <a:pPr eaLnBrk="0" fontAlgn="base" hangingPunct="0">
              <a:spcBef>
                <a:spcPct val="50000"/>
              </a:spcBef>
              <a:spcAft>
                <a:spcPct val="0"/>
              </a:spcAft>
              <a:buFontTx/>
              <a:buNone/>
            </a:pPr>
            <a:endParaRPr lang="en-US" altLang="en-US" sz="1200"/>
          </a:p>
        </p:txBody>
      </p:sp>
    </p:spTree>
    <p:extLst>
      <p:ext uri="{BB962C8B-B14F-4D97-AF65-F5344CB8AC3E}">
        <p14:creationId xmlns:p14="http://schemas.microsoft.com/office/powerpoint/2010/main" val="19182212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02" name="Chart 4"/>
          <p:cNvGraphicFramePr>
            <a:graphicFrameLocks/>
          </p:cNvGraphicFramePr>
          <p:nvPr/>
        </p:nvGraphicFramePr>
        <p:xfrm>
          <a:off x="-50800" y="406400"/>
          <a:ext cx="9245600" cy="5975350"/>
        </p:xfrm>
        <a:graphic>
          <a:graphicData uri="http://schemas.openxmlformats.org/presentationml/2006/ole">
            <mc:AlternateContent xmlns:mc="http://schemas.openxmlformats.org/markup-compatibility/2006">
              <mc:Choice xmlns:v="urn:schemas-microsoft-com:vml" Requires="v">
                <p:oleObj spid="_x0000_s6146" name="Chart" r:id="rId5" imgW="9254530" imgH="5980694" progId="Excel.Chart.8">
                  <p:embed/>
                </p:oleObj>
              </mc:Choice>
              <mc:Fallback>
                <p:oleObj name="Chart" r:id="rId5" imgW="9254530" imgH="5980694" progId="Excel.Char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00" y="406400"/>
                        <a:ext cx="9245600" cy="597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09605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p:txBody>
          <a:bodyPr/>
          <a:lstStyle/>
          <a:p>
            <a:pPr eaLnBrk="1" hangingPunct="1"/>
            <a:r>
              <a:rPr lang="en-US" altLang="en-US" smtClean="0"/>
              <a:t>Specific Populations</a:t>
            </a:r>
          </a:p>
        </p:txBody>
      </p:sp>
      <p:sp>
        <p:nvSpPr>
          <p:cNvPr id="155651" name="Content Placeholder 1"/>
          <p:cNvSpPr>
            <a:spLocks noGrp="1"/>
          </p:cNvSpPr>
          <p:nvPr>
            <p:ph idx="1"/>
          </p:nvPr>
        </p:nvSpPr>
        <p:spPr/>
        <p:txBody>
          <a:bodyPr/>
          <a:lstStyle/>
          <a:p>
            <a:r>
              <a:rPr lang="en-US" altLang="en-US" sz="2400" smtClean="0"/>
              <a:t>Race/ ethnicity</a:t>
            </a:r>
          </a:p>
          <a:p>
            <a:r>
              <a:rPr lang="en-US" altLang="en-US" sz="2400" smtClean="0"/>
              <a:t>Low SES</a:t>
            </a:r>
          </a:p>
        </p:txBody>
      </p:sp>
    </p:spTree>
    <p:extLst>
      <p:ext uri="{BB962C8B-B14F-4D97-AF65-F5344CB8AC3E}">
        <p14:creationId xmlns:p14="http://schemas.microsoft.com/office/powerpoint/2010/main" val="95057658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6674" name="Chart 4"/>
          <p:cNvGraphicFramePr>
            <a:graphicFrameLocks/>
          </p:cNvGraphicFramePr>
          <p:nvPr/>
        </p:nvGraphicFramePr>
        <p:xfrm>
          <a:off x="-50800" y="711200"/>
          <a:ext cx="9245600" cy="5362575"/>
        </p:xfrm>
        <a:graphic>
          <a:graphicData uri="http://schemas.openxmlformats.org/presentationml/2006/ole">
            <mc:AlternateContent xmlns:mc="http://schemas.openxmlformats.org/markup-compatibility/2006">
              <mc:Choice xmlns:v="urn:schemas-microsoft-com:vml" Requires="v">
                <p:oleObj spid="_x0000_s7170" name="Chart" r:id="rId5" imgW="9254530" imgH="5371041" progId="Excel.Chart.8">
                  <p:embed/>
                </p:oleObj>
              </mc:Choice>
              <mc:Fallback>
                <p:oleObj name="Chart" r:id="rId5" imgW="9254530" imgH="5371041" progId="Excel.Char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00" y="711200"/>
                        <a:ext cx="9245600" cy="536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236711859"/>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8722" name="Object 2"/>
          <p:cNvGraphicFramePr>
            <a:graphicFrameLocks noGrp="1" noChangeAspect="1"/>
          </p:cNvGraphicFramePr>
          <p:nvPr>
            <p:ph idx="1"/>
          </p:nvPr>
        </p:nvGraphicFramePr>
        <p:xfrm>
          <a:off x="0" y="1162050"/>
          <a:ext cx="9144000" cy="4686300"/>
        </p:xfrm>
        <a:graphic>
          <a:graphicData uri="http://schemas.openxmlformats.org/presentationml/2006/ole">
            <mc:AlternateContent xmlns:mc="http://schemas.openxmlformats.org/markup-compatibility/2006">
              <mc:Choice xmlns:v="urn:schemas-microsoft-com:vml" Requires="v">
                <p:oleObj spid="_x0000_s8194" name="Worksheet" r:id="rId5" imgW="9144000" imgH="4686390" progId="Excel.Sheet.8">
                  <p:embed/>
                </p:oleObj>
              </mc:Choice>
              <mc:Fallback>
                <p:oleObj name="Worksheet" r:id="rId5" imgW="9144000" imgH="4686390" progId="Excel.Sheet.8">
                  <p:embed/>
                  <p:pic>
                    <p:nvPicPr>
                      <p:cNvPr id="0" name=""/>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1162050"/>
                        <a:ext cx="9144000" cy="468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48483" name="Rectangle 2"/>
          <p:cNvSpPr>
            <a:spLocks noGrp="1" noChangeArrowheads="1"/>
          </p:cNvSpPr>
          <p:nvPr>
            <p:ph type="title"/>
          </p:nvPr>
        </p:nvSpPr>
        <p:spPr>
          <a:xfrm>
            <a:off x="609600" y="914400"/>
            <a:ext cx="8229600" cy="427038"/>
          </a:xfrm>
        </p:spPr>
        <p:txBody>
          <a:bodyPr/>
          <a:lstStyle/>
          <a:p>
            <a:pPr algn="ctr" eaLnBrk="1" hangingPunct="1">
              <a:defRPr/>
            </a:pPr>
            <a:r>
              <a:rPr lang="en-US" altLang="en-US" sz="2150" dirty="0" smtClean="0">
                <a:solidFill>
                  <a:schemeClr val="tx1"/>
                </a:solidFill>
              </a:rPr>
              <a:t>Cigarette smoking by SES, Oregon</a:t>
            </a:r>
          </a:p>
        </p:txBody>
      </p:sp>
      <p:sp>
        <p:nvSpPr>
          <p:cNvPr id="158724" name="Text Box 4"/>
          <p:cNvSpPr txBox="1">
            <a:spLocks noChangeArrowheads="1"/>
          </p:cNvSpPr>
          <p:nvPr/>
        </p:nvSpPr>
        <p:spPr bwMode="auto">
          <a:xfrm>
            <a:off x="746125" y="3313113"/>
            <a:ext cx="263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0"/>
              </a:spcBef>
              <a:spcAft>
                <a:spcPct val="0"/>
              </a:spcAft>
            </a:pPr>
            <a:endParaRPr lang="en-US" altLang="en-US" sz="2400">
              <a:solidFill>
                <a:srgbClr val="FFFFFF"/>
              </a:solidFill>
              <a:latin typeface="Times" panose="02020603050405020304" pitchFamily="18" charset="0"/>
            </a:endParaRPr>
          </a:p>
        </p:txBody>
      </p:sp>
      <p:sp>
        <p:nvSpPr>
          <p:cNvPr id="158725" name="Text Box 18"/>
          <p:cNvSpPr txBox="1">
            <a:spLocks noChangeArrowheads="1"/>
          </p:cNvSpPr>
          <p:nvPr/>
        </p:nvSpPr>
        <p:spPr bwMode="auto">
          <a:xfrm>
            <a:off x="5695950" y="2057400"/>
            <a:ext cx="12382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50000"/>
              </a:spcBef>
              <a:spcAft>
                <a:spcPct val="0"/>
              </a:spcAft>
              <a:buFontTx/>
              <a:buNone/>
            </a:pPr>
            <a:r>
              <a:rPr lang="en-US" altLang="en-US" sz="1800">
                <a:solidFill>
                  <a:srgbClr val="000000"/>
                </a:solidFill>
                <a:latin typeface="Times" panose="02020603050405020304" pitchFamily="18" charset="0"/>
              </a:rPr>
              <a:t>Low SES</a:t>
            </a:r>
          </a:p>
        </p:txBody>
      </p:sp>
      <p:sp>
        <p:nvSpPr>
          <p:cNvPr id="158726" name="Text Box 19"/>
          <p:cNvSpPr txBox="1">
            <a:spLocks noChangeArrowheads="1"/>
          </p:cNvSpPr>
          <p:nvPr/>
        </p:nvSpPr>
        <p:spPr bwMode="auto">
          <a:xfrm>
            <a:off x="2438400" y="4179888"/>
            <a:ext cx="1905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50000"/>
              </a:spcBef>
              <a:spcAft>
                <a:spcPct val="0"/>
              </a:spcAft>
              <a:buFontTx/>
              <a:buNone/>
            </a:pPr>
            <a:r>
              <a:rPr lang="en-US" altLang="en-US" sz="1800">
                <a:solidFill>
                  <a:srgbClr val="000000"/>
                </a:solidFill>
                <a:latin typeface="Times" panose="02020603050405020304" pitchFamily="18" charset="0"/>
              </a:rPr>
              <a:t>Not Low SES</a:t>
            </a:r>
          </a:p>
        </p:txBody>
      </p:sp>
      <p:sp>
        <p:nvSpPr>
          <p:cNvPr id="158727" name="Text Box 20"/>
          <p:cNvSpPr txBox="1">
            <a:spLocks noChangeArrowheads="1"/>
          </p:cNvSpPr>
          <p:nvPr/>
        </p:nvSpPr>
        <p:spPr bwMode="auto">
          <a:xfrm>
            <a:off x="1073150" y="1557338"/>
            <a:ext cx="685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50000"/>
              </a:spcBef>
              <a:spcAft>
                <a:spcPct val="0"/>
              </a:spcAft>
              <a:buFontTx/>
              <a:buNone/>
            </a:pPr>
            <a:r>
              <a:rPr lang="en-US" altLang="en-US" sz="1800">
                <a:solidFill>
                  <a:srgbClr val="000000"/>
                </a:solidFill>
                <a:latin typeface="Times" panose="02020603050405020304" pitchFamily="18" charset="0"/>
              </a:rPr>
              <a:t>44%</a:t>
            </a:r>
          </a:p>
        </p:txBody>
      </p:sp>
      <p:sp>
        <p:nvSpPr>
          <p:cNvPr id="158728" name="Text Box 26"/>
          <p:cNvSpPr txBox="1">
            <a:spLocks noChangeArrowheads="1"/>
          </p:cNvSpPr>
          <p:nvPr/>
        </p:nvSpPr>
        <p:spPr bwMode="auto">
          <a:xfrm>
            <a:off x="1041400" y="3411538"/>
            <a:ext cx="68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50000"/>
              </a:spcBef>
              <a:spcAft>
                <a:spcPct val="0"/>
              </a:spcAft>
              <a:buFontTx/>
              <a:buNone/>
            </a:pPr>
            <a:r>
              <a:rPr lang="en-US" altLang="en-US" sz="1800">
                <a:solidFill>
                  <a:srgbClr val="000000"/>
                </a:solidFill>
                <a:latin typeface="Times" panose="02020603050405020304" pitchFamily="18" charset="0"/>
              </a:rPr>
              <a:t>19%</a:t>
            </a:r>
          </a:p>
        </p:txBody>
      </p:sp>
      <p:sp>
        <p:nvSpPr>
          <p:cNvPr id="11" name="TextBox 10"/>
          <p:cNvSpPr txBox="1"/>
          <p:nvPr/>
        </p:nvSpPr>
        <p:spPr>
          <a:xfrm>
            <a:off x="6705600" y="3200400"/>
            <a:ext cx="1752600" cy="46037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eaLnBrk="0" fontAlgn="base" hangingPunct="0">
              <a:spcBef>
                <a:spcPct val="0"/>
              </a:spcBef>
              <a:spcAft>
                <a:spcPct val="0"/>
              </a:spcAft>
              <a:defRPr/>
            </a:pPr>
            <a:r>
              <a:rPr lang="en-US" sz="1200" dirty="0">
                <a:solidFill>
                  <a:prstClr val="black"/>
                </a:solidFill>
              </a:rPr>
              <a:t>New BRFSS weighting method began in 2010.</a:t>
            </a:r>
          </a:p>
        </p:txBody>
      </p:sp>
      <p:cxnSp>
        <p:nvCxnSpPr>
          <p:cNvPr id="158730" name="Straight Arrow Connector 9"/>
          <p:cNvCxnSpPr>
            <a:cxnSpLocks noChangeShapeType="1"/>
          </p:cNvCxnSpPr>
          <p:nvPr/>
        </p:nvCxnSpPr>
        <p:spPr bwMode="auto">
          <a:xfrm flipV="1">
            <a:off x="7000875" y="2646363"/>
            <a:ext cx="0" cy="5334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58731" name="Straight Arrow Connector 9"/>
          <p:cNvCxnSpPr>
            <a:cxnSpLocks noChangeShapeType="1"/>
          </p:cNvCxnSpPr>
          <p:nvPr/>
        </p:nvCxnSpPr>
        <p:spPr bwMode="auto">
          <a:xfrm>
            <a:off x="7000875" y="3640138"/>
            <a:ext cx="0" cy="5334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158732" name="Text Box 20"/>
          <p:cNvSpPr txBox="1">
            <a:spLocks noChangeArrowheads="1"/>
          </p:cNvSpPr>
          <p:nvPr/>
        </p:nvSpPr>
        <p:spPr bwMode="auto">
          <a:xfrm>
            <a:off x="8267700" y="2559050"/>
            <a:ext cx="685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50000"/>
              </a:spcBef>
              <a:spcAft>
                <a:spcPct val="0"/>
              </a:spcAft>
              <a:buFontTx/>
              <a:buNone/>
            </a:pPr>
            <a:r>
              <a:rPr lang="en-US" altLang="en-US" sz="1800">
                <a:solidFill>
                  <a:srgbClr val="000000"/>
                </a:solidFill>
                <a:latin typeface="Times" panose="02020603050405020304" pitchFamily="18" charset="0"/>
              </a:rPr>
              <a:t>29%</a:t>
            </a:r>
          </a:p>
        </p:txBody>
      </p:sp>
      <p:sp>
        <p:nvSpPr>
          <p:cNvPr id="158733" name="Text Box 20"/>
          <p:cNvSpPr txBox="1">
            <a:spLocks noChangeArrowheads="1"/>
          </p:cNvSpPr>
          <p:nvPr/>
        </p:nvSpPr>
        <p:spPr bwMode="auto">
          <a:xfrm>
            <a:off x="8305800" y="4360863"/>
            <a:ext cx="685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50000"/>
              </a:spcBef>
              <a:spcAft>
                <a:spcPct val="0"/>
              </a:spcAft>
              <a:buFontTx/>
              <a:buNone/>
            </a:pPr>
            <a:r>
              <a:rPr lang="en-US" altLang="en-US" sz="1800">
                <a:solidFill>
                  <a:srgbClr val="000000"/>
                </a:solidFill>
                <a:latin typeface="Times" panose="02020603050405020304" pitchFamily="18" charset="0"/>
              </a:rPr>
              <a:t>13%</a:t>
            </a:r>
          </a:p>
        </p:txBody>
      </p:sp>
    </p:spTree>
    <p:extLst>
      <p:ext uri="{BB962C8B-B14F-4D97-AF65-F5344CB8AC3E}">
        <p14:creationId xmlns:p14="http://schemas.microsoft.com/office/powerpoint/2010/main" val="233392515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5586" name="Picture 2" descr="ches09"/>
          <p:cNvPicPr>
            <a:picLocks noChangeAspect="1" noChangeArrowheads="1"/>
          </p:cNvPicPr>
          <p:nvPr/>
        </p:nvPicPr>
        <p:blipFill>
          <a:blip r:embed="rId2"/>
          <a:srcRect/>
          <a:stretch>
            <a:fillRect/>
          </a:stretch>
        </p:blipFill>
        <p:spPr bwMode="auto">
          <a:xfrm>
            <a:off x="436563" y="838200"/>
            <a:ext cx="4318000" cy="51816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0771" name="Text Box 3"/>
          <p:cNvSpPr txBox="1">
            <a:spLocks noChangeArrowheads="1"/>
          </p:cNvSpPr>
          <p:nvPr/>
        </p:nvSpPr>
        <p:spPr bwMode="auto">
          <a:xfrm>
            <a:off x="5181600" y="3014663"/>
            <a:ext cx="3429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50000"/>
              </a:spcBef>
              <a:spcAft>
                <a:spcPct val="0"/>
              </a:spcAft>
              <a:buFontTx/>
              <a:buNone/>
            </a:pPr>
            <a:r>
              <a:rPr lang="en-US" altLang="en-US" sz="4800"/>
              <a:t>Questions?</a:t>
            </a:r>
          </a:p>
        </p:txBody>
      </p:sp>
    </p:spTree>
    <p:extLst>
      <p:ext uri="{BB962C8B-B14F-4D97-AF65-F5344CB8AC3E}">
        <p14:creationId xmlns:p14="http://schemas.microsoft.com/office/powerpoint/2010/main" val="95915570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Title 4"/>
          <p:cNvSpPr>
            <a:spLocks noGrp="1"/>
          </p:cNvSpPr>
          <p:nvPr>
            <p:ph type="title"/>
          </p:nvPr>
        </p:nvSpPr>
        <p:spPr/>
        <p:txBody>
          <a:bodyPr/>
          <a:lstStyle/>
          <a:p>
            <a:pPr eaLnBrk="1" hangingPunct="1"/>
            <a:r>
              <a:rPr lang="en-US" altLang="en-US" smtClean="0"/>
              <a:t/>
            </a:r>
            <a:br>
              <a:rPr lang="en-US" altLang="en-US" smtClean="0"/>
            </a:br>
            <a:r>
              <a:rPr lang="en-US" altLang="en-US" smtClean="0"/>
              <a:t/>
            </a:r>
            <a:br>
              <a:rPr lang="en-US" altLang="en-US" smtClean="0"/>
            </a:br>
            <a:r>
              <a:rPr lang="en-US" altLang="en-US" smtClean="0"/>
              <a:t/>
            </a:r>
            <a:br>
              <a:rPr lang="en-US" altLang="en-US" smtClean="0"/>
            </a:br>
            <a:r>
              <a:rPr lang="en-US" altLang="en-US" smtClean="0"/>
              <a:t>Contact information</a:t>
            </a:r>
            <a:r>
              <a:rPr lang="en-US" altLang="en-US" smtClean="0">
                <a:latin typeface="Cambria" panose="02040503050406030204" pitchFamily="18" charset="0"/>
              </a:rPr>
              <a:t/>
            </a:r>
            <a:br>
              <a:rPr lang="en-US" altLang="en-US" smtClean="0">
                <a:latin typeface="Cambria" panose="02040503050406030204" pitchFamily="18" charset="0"/>
              </a:rPr>
            </a:br>
            <a:r>
              <a:rPr lang="en-US" altLang="en-US" smtClean="0">
                <a:latin typeface="Cambria" panose="02040503050406030204" pitchFamily="18" charset="0"/>
              </a:rPr>
              <a:t/>
            </a:r>
            <a:br>
              <a:rPr lang="en-US" altLang="en-US" smtClean="0">
                <a:latin typeface="Cambria" panose="02040503050406030204" pitchFamily="18" charset="0"/>
              </a:rPr>
            </a:br>
            <a:r>
              <a:rPr lang="en-US" altLang="en-US" smtClean="0"/>
              <a:t/>
            </a:r>
            <a:br>
              <a:rPr lang="en-US" altLang="en-US" smtClean="0"/>
            </a:br>
            <a:r>
              <a:rPr lang="en-US" altLang="en-US" smtClean="0"/>
              <a:t/>
            </a:r>
            <a:br>
              <a:rPr lang="en-US" altLang="en-US" smtClean="0"/>
            </a:br>
            <a:r>
              <a:rPr lang="en-US" altLang="en-US" smtClean="0"/>
              <a:t> </a:t>
            </a:r>
          </a:p>
        </p:txBody>
      </p:sp>
      <p:sp>
        <p:nvSpPr>
          <p:cNvPr id="161795" name="Content Placeholder 2"/>
          <p:cNvSpPr>
            <a:spLocks noGrp="1"/>
          </p:cNvSpPr>
          <p:nvPr>
            <p:ph idx="1"/>
          </p:nvPr>
        </p:nvSpPr>
        <p:spPr>
          <a:xfrm>
            <a:off x="457200" y="2057400"/>
            <a:ext cx="8229600" cy="3657600"/>
          </a:xfrm>
        </p:spPr>
        <p:txBody>
          <a:bodyPr/>
          <a:lstStyle/>
          <a:p>
            <a:pPr marL="0" indent="0" eaLnBrk="1" hangingPunct="1">
              <a:buFontTx/>
              <a:buNone/>
            </a:pPr>
            <a:r>
              <a:rPr lang="en-US" altLang="en-US" sz="2400" b="1" smtClean="0"/>
              <a:t>Katrina Hedberg, MD, MPH</a:t>
            </a:r>
          </a:p>
          <a:p>
            <a:pPr marL="0" indent="0" eaLnBrk="1" hangingPunct="1">
              <a:buFontTx/>
              <a:buNone/>
            </a:pPr>
            <a:r>
              <a:rPr lang="en-US" altLang="en-US" sz="2400" smtClean="0"/>
              <a:t>971-673-1050</a:t>
            </a:r>
          </a:p>
          <a:p>
            <a:pPr marL="0" indent="0" eaLnBrk="1" hangingPunct="1">
              <a:buFontTx/>
              <a:buNone/>
            </a:pPr>
            <a:r>
              <a:rPr lang="en-US" altLang="en-US" sz="2400" smtClean="0">
                <a:hlinkClick r:id="rId3"/>
              </a:rPr>
              <a:t>Katrina.hedberg@state.or.us</a:t>
            </a:r>
            <a:r>
              <a:rPr lang="en-US" altLang="en-US" sz="2400" smtClean="0"/>
              <a:t> </a:t>
            </a:r>
            <a:br>
              <a:rPr lang="en-US" altLang="en-US" sz="2400" smtClean="0"/>
            </a:br>
            <a:endParaRPr lang="en-US" altLang="en-US" sz="2400" smtClean="0"/>
          </a:p>
        </p:txBody>
      </p:sp>
      <p:sp>
        <p:nvSpPr>
          <p:cNvPr id="161796" name="Slide Number Placeholder 3"/>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a:spcBef>
                <a:spcPct val="0"/>
              </a:spcBef>
              <a:buFontTx/>
              <a:buNone/>
            </a:pPr>
            <a:fld id="{C393137E-2A05-463C-81B2-CC953A380CC3}" type="slidenum">
              <a:rPr lang="en-US" altLang="en-US" sz="1000" smtClean="0"/>
              <a:pPr>
                <a:spcBef>
                  <a:spcPct val="0"/>
                </a:spcBef>
                <a:buFontTx/>
                <a:buNone/>
              </a:pPr>
              <a:t>15</a:t>
            </a:fld>
            <a:endParaRPr lang="en-US" altLang="en-US" sz="1000" smtClean="0"/>
          </a:p>
        </p:txBody>
      </p:sp>
    </p:spTree>
    <p:extLst>
      <p:ext uri="{BB962C8B-B14F-4D97-AF65-F5344CB8AC3E}">
        <p14:creationId xmlns:p14="http://schemas.microsoft.com/office/powerpoint/2010/main" val="36605039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029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71663" y="457200"/>
            <a:ext cx="5400675" cy="542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74563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Title 3"/>
          <p:cNvSpPr>
            <a:spLocks noGrp="1"/>
          </p:cNvSpPr>
          <p:nvPr>
            <p:ph type="title"/>
          </p:nvPr>
        </p:nvSpPr>
        <p:spPr>
          <a:xfrm>
            <a:off x="609600" y="304800"/>
            <a:ext cx="7772400" cy="1143000"/>
          </a:xfrm>
        </p:spPr>
        <p:txBody>
          <a:bodyPr/>
          <a:lstStyle/>
          <a:p>
            <a:pPr eaLnBrk="1" hangingPunct="1"/>
            <a:r>
              <a:rPr lang="en-US" altLang="en-US" smtClean="0"/>
              <a:t>State Health Profile</a:t>
            </a:r>
          </a:p>
        </p:txBody>
      </p:sp>
      <p:sp>
        <p:nvSpPr>
          <p:cNvPr id="141315" name="Content Placeholder 4"/>
          <p:cNvSpPr>
            <a:spLocks noGrp="1"/>
          </p:cNvSpPr>
          <p:nvPr>
            <p:ph idx="1"/>
          </p:nvPr>
        </p:nvSpPr>
        <p:spPr>
          <a:xfrm>
            <a:off x="304800" y="1524000"/>
            <a:ext cx="4953000" cy="4114800"/>
          </a:xfrm>
        </p:spPr>
        <p:txBody>
          <a:bodyPr/>
          <a:lstStyle/>
          <a:p>
            <a:pPr eaLnBrk="1" hangingPunct="1"/>
            <a:r>
              <a:rPr lang="en-US" altLang="en-US" sz="2400" smtClean="0"/>
              <a:t>70+ population health indicators</a:t>
            </a:r>
          </a:p>
          <a:p>
            <a:pPr eaLnBrk="1" hangingPunct="1"/>
            <a:r>
              <a:rPr lang="en-US" altLang="en-US" sz="2400" smtClean="0"/>
              <a:t>Array: </a:t>
            </a:r>
          </a:p>
          <a:p>
            <a:pPr lvl="1" eaLnBrk="1" hangingPunct="1"/>
            <a:r>
              <a:rPr lang="en-US" altLang="en-US" sz="2400" smtClean="0"/>
              <a:t>social context</a:t>
            </a:r>
          </a:p>
          <a:p>
            <a:pPr lvl="1" eaLnBrk="1" hangingPunct="1"/>
            <a:r>
              <a:rPr lang="en-US" altLang="en-US" sz="2400" smtClean="0"/>
              <a:t>disease outcomes</a:t>
            </a:r>
          </a:p>
          <a:p>
            <a:pPr lvl="1" eaLnBrk="1" hangingPunct="1"/>
            <a:r>
              <a:rPr lang="en-US" altLang="en-US" sz="2400" smtClean="0"/>
              <a:t>Behaviors</a:t>
            </a:r>
          </a:p>
          <a:p>
            <a:pPr lvl="1" eaLnBrk="1" hangingPunct="1"/>
            <a:r>
              <a:rPr lang="en-US" altLang="en-US" sz="2400" smtClean="0"/>
              <a:t>healthcare access</a:t>
            </a:r>
          </a:p>
          <a:p>
            <a:pPr lvl="1" eaLnBrk="1" hangingPunct="1"/>
            <a:r>
              <a:rPr lang="en-US" altLang="en-US" sz="2400" smtClean="0"/>
              <a:t>disparities</a:t>
            </a:r>
          </a:p>
          <a:p>
            <a:pPr eaLnBrk="1" hangingPunct="1">
              <a:buFontTx/>
              <a:buNone/>
            </a:pPr>
            <a:endParaRPr lang="en-US" altLang="en-US" sz="2400" smtClean="0"/>
          </a:p>
          <a:p>
            <a:pPr eaLnBrk="1" hangingPunct="1">
              <a:buFontTx/>
              <a:buNone/>
            </a:pPr>
            <a:endParaRPr lang="en-US" altLang="en-US" sz="2400" smtClean="0"/>
          </a:p>
        </p:txBody>
      </p:sp>
      <p:pic>
        <p:nvPicPr>
          <p:cNvPr id="131076" name="Picture 5" descr="healthprofilecover.JPG"/>
          <p:cNvPicPr>
            <a:picLocks noChangeAspect="1"/>
          </p:cNvPicPr>
          <p:nvPr/>
        </p:nvPicPr>
        <p:blipFill rotWithShape="1">
          <a:blip r:embed="rId2"/>
          <a:srcRect l="3077" t="1256" r="3077" b="2085"/>
          <a:stretch/>
        </p:blipFill>
        <p:spPr bwMode="auto">
          <a:xfrm>
            <a:off x="5562600" y="1447800"/>
            <a:ext cx="2981325" cy="39592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1646080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itle 1"/>
          <p:cNvSpPr>
            <a:spLocks noGrp="1"/>
          </p:cNvSpPr>
          <p:nvPr>
            <p:ph type="title"/>
          </p:nvPr>
        </p:nvSpPr>
        <p:spPr/>
        <p:txBody>
          <a:bodyPr/>
          <a:lstStyle/>
          <a:p>
            <a:pPr eaLnBrk="1" hangingPunct="1"/>
            <a:r>
              <a:rPr lang="en-US" altLang="en-US" smtClean="0"/>
              <a:t>Key Data Sources</a:t>
            </a:r>
          </a:p>
        </p:txBody>
      </p:sp>
      <p:sp>
        <p:nvSpPr>
          <p:cNvPr id="4" name="Oval 3"/>
          <p:cNvSpPr/>
          <p:nvPr/>
        </p:nvSpPr>
        <p:spPr bwMode="auto">
          <a:xfrm>
            <a:off x="3276600" y="939827"/>
            <a:ext cx="2743200" cy="2743200"/>
          </a:xfrm>
          <a:prstGeom prst="ellipse">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path path="circle">
              <a:fillToRect l="50000" t="130000" r="50000" b="-30000"/>
            </a:path>
            <a:tileRect/>
          </a:gradFill>
          <a:ln w="9525" cap="flat" cmpd="sng" algn="ctr">
            <a:noFill/>
            <a:prstDash val="solid"/>
            <a:round/>
            <a:headEnd type="none" w="med" len="med"/>
            <a:tailEnd type="none" w="med" len="med"/>
          </a:ln>
          <a:effectLst>
            <a:outerShdw blurRad="76200" dir="13500000" sy="23000" kx="1200000" algn="br" rotWithShape="0">
              <a:prstClr val="black">
                <a:alpha val="20000"/>
              </a:prstClr>
            </a:outerShdw>
          </a:effectLst>
          <a:scene3d>
            <a:camera prst="orthographicFront"/>
            <a:lightRig rig="threePt" dir="t"/>
          </a:scene3d>
          <a:sp3d prstMaterial="translucentPowder">
            <a:bevelT w="165100" prst="coolSlant"/>
          </a:sp3d>
        </p:spPr>
        <p:txBody>
          <a:bodyPr anchor="ctr"/>
          <a:lstStyle/>
          <a:p>
            <a:pPr algn="ctr" fontAlgn="base">
              <a:spcBef>
                <a:spcPct val="0"/>
              </a:spcBef>
              <a:spcAft>
                <a:spcPct val="0"/>
              </a:spcAft>
              <a:defRPr/>
            </a:pPr>
            <a:r>
              <a:rPr lang="en-US" altLang="en-US" sz="2400" b="1" dirty="0">
                <a:solidFill>
                  <a:srgbClr val="005595"/>
                </a:solidFill>
              </a:rPr>
              <a:t>Vital Statistics (birth, death)</a:t>
            </a:r>
          </a:p>
        </p:txBody>
      </p:sp>
      <p:sp>
        <p:nvSpPr>
          <p:cNvPr id="5" name="Oval 4"/>
          <p:cNvSpPr/>
          <p:nvPr/>
        </p:nvSpPr>
        <p:spPr bwMode="auto">
          <a:xfrm>
            <a:off x="5562600" y="2438400"/>
            <a:ext cx="2743200" cy="2743200"/>
          </a:xfrm>
          <a:prstGeom prst="ellipse">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path path="circle">
              <a:fillToRect l="50000" t="130000" r="50000" b="-30000"/>
            </a:path>
            <a:tileRect/>
          </a:gradFill>
          <a:ln w="9525" cap="flat" cmpd="sng" algn="ctr">
            <a:noFill/>
            <a:prstDash val="solid"/>
            <a:round/>
            <a:headEnd type="none" w="med" len="med"/>
            <a:tailEnd type="none" w="med" len="med"/>
          </a:ln>
          <a:effectLst>
            <a:outerShdw blurRad="76200" dir="13500000" sy="23000" kx="1200000" algn="br" rotWithShape="0">
              <a:prstClr val="black">
                <a:alpha val="20000"/>
              </a:prstClr>
            </a:outerShdw>
          </a:effectLst>
          <a:scene3d>
            <a:camera prst="orthographicFront"/>
            <a:lightRig rig="threePt" dir="t"/>
          </a:scene3d>
          <a:sp3d prstMaterial="translucentPowder">
            <a:bevelT w="165100" prst="coolSlant"/>
          </a:sp3d>
        </p:spPr>
        <p:txBody>
          <a:bodyPr anchor="ctr"/>
          <a:lstStyle/>
          <a:p>
            <a:pPr algn="ctr" fontAlgn="base">
              <a:spcBef>
                <a:spcPct val="0"/>
              </a:spcBef>
              <a:spcAft>
                <a:spcPct val="0"/>
              </a:spcAft>
              <a:defRPr/>
            </a:pPr>
            <a:r>
              <a:rPr lang="en-US" altLang="en-US" sz="2400" b="1" dirty="0">
                <a:solidFill>
                  <a:srgbClr val="005595"/>
                </a:solidFill>
              </a:rPr>
              <a:t>Reportable conditions (infectious disease, cancer)</a:t>
            </a:r>
          </a:p>
        </p:txBody>
      </p:sp>
      <p:sp>
        <p:nvSpPr>
          <p:cNvPr id="6" name="Oval 5"/>
          <p:cNvSpPr/>
          <p:nvPr/>
        </p:nvSpPr>
        <p:spPr bwMode="auto">
          <a:xfrm>
            <a:off x="3276600" y="3962400"/>
            <a:ext cx="2743200" cy="2743200"/>
          </a:xfrm>
          <a:prstGeom prst="ellipse">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path path="circle">
              <a:fillToRect l="50000" t="130000" r="50000" b="-30000"/>
            </a:path>
            <a:tileRect/>
          </a:gradFill>
          <a:ln w="9525" cap="flat" cmpd="sng" algn="ctr">
            <a:noFill/>
            <a:prstDash val="solid"/>
            <a:round/>
            <a:headEnd type="none" w="med" len="med"/>
            <a:tailEnd type="none" w="med" len="med"/>
          </a:ln>
          <a:effectLst>
            <a:outerShdw blurRad="76200" dir="13500000" sy="23000" kx="1200000" algn="br" rotWithShape="0">
              <a:prstClr val="black">
                <a:alpha val="20000"/>
              </a:prstClr>
            </a:outerShdw>
          </a:effectLst>
          <a:scene3d>
            <a:camera prst="orthographicFront"/>
            <a:lightRig rig="threePt" dir="t"/>
          </a:scene3d>
          <a:sp3d prstMaterial="translucentPowder">
            <a:bevelT w="165100" prst="coolSlant"/>
          </a:sp3d>
        </p:spPr>
        <p:txBody>
          <a:bodyPr anchor="ctr"/>
          <a:lstStyle/>
          <a:p>
            <a:pPr algn="ctr" fontAlgn="base">
              <a:spcBef>
                <a:spcPct val="0"/>
              </a:spcBef>
              <a:spcAft>
                <a:spcPct val="0"/>
              </a:spcAft>
              <a:defRPr/>
            </a:pPr>
            <a:r>
              <a:rPr lang="en-US" altLang="en-US" sz="2400" b="1" dirty="0">
                <a:solidFill>
                  <a:srgbClr val="005595"/>
                </a:solidFill>
              </a:rPr>
              <a:t>Surveys (BRFSS, OHT, PRAMS)</a:t>
            </a:r>
          </a:p>
        </p:txBody>
      </p:sp>
      <p:sp>
        <p:nvSpPr>
          <p:cNvPr id="7" name="Oval 6"/>
          <p:cNvSpPr/>
          <p:nvPr/>
        </p:nvSpPr>
        <p:spPr bwMode="auto">
          <a:xfrm>
            <a:off x="990600" y="2438400"/>
            <a:ext cx="2743200" cy="2743200"/>
          </a:xfrm>
          <a:prstGeom prst="ellipse">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path path="circle">
              <a:fillToRect l="50000" t="130000" r="50000" b="-30000"/>
            </a:path>
            <a:tileRect/>
          </a:gradFill>
          <a:ln w="9525" cap="flat" cmpd="sng" algn="ctr">
            <a:noFill/>
            <a:prstDash val="solid"/>
            <a:round/>
            <a:headEnd type="none" w="med" len="med"/>
            <a:tailEnd type="none" w="med" len="med"/>
          </a:ln>
          <a:effectLst>
            <a:outerShdw blurRad="76200" dir="13500000" sy="23000" kx="1200000" algn="br" rotWithShape="0">
              <a:prstClr val="black">
                <a:alpha val="20000"/>
              </a:prstClr>
            </a:outerShdw>
          </a:effectLst>
          <a:scene3d>
            <a:camera prst="orthographicFront"/>
            <a:lightRig rig="threePt" dir="t"/>
          </a:scene3d>
          <a:sp3d prstMaterial="translucentPowder">
            <a:bevelT w="165100" prst="coolSlant"/>
          </a:sp3d>
        </p:spPr>
        <p:txBody>
          <a:bodyPr anchor="ctr"/>
          <a:lstStyle/>
          <a:p>
            <a:pPr algn="ctr" fontAlgn="base">
              <a:spcBef>
                <a:spcPct val="0"/>
              </a:spcBef>
              <a:spcAft>
                <a:spcPct val="0"/>
              </a:spcAft>
              <a:defRPr/>
            </a:pPr>
            <a:r>
              <a:rPr lang="en-US" altLang="en-US" sz="2400" b="1" dirty="0">
                <a:solidFill>
                  <a:srgbClr val="005595"/>
                </a:solidFill>
              </a:rPr>
              <a:t>Service receipt </a:t>
            </a:r>
            <a:r>
              <a:rPr lang="en-US" altLang="en-US" sz="2400" b="1" dirty="0" smtClean="0">
                <a:solidFill>
                  <a:srgbClr val="005595"/>
                </a:solidFill>
              </a:rPr>
              <a:t>(immunize, </a:t>
            </a:r>
            <a:r>
              <a:rPr lang="en-US" altLang="en-US" sz="2400" b="1" dirty="0">
                <a:solidFill>
                  <a:srgbClr val="005595"/>
                </a:solidFill>
              </a:rPr>
              <a:t>hospital d/c, WIC)</a:t>
            </a:r>
          </a:p>
        </p:txBody>
      </p:sp>
    </p:spTree>
    <p:extLst>
      <p:ext uri="{BB962C8B-B14F-4D97-AF65-F5344CB8AC3E}">
        <p14:creationId xmlns:p14="http://schemas.microsoft.com/office/powerpoint/2010/main" val="41158357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par>
                          <p:cTn id="16" fill="hold" nodeType="afterGroup">
                            <p:stCondLst>
                              <p:cond delay="1500"/>
                            </p:stCondLst>
                            <p:childTnLst>
                              <p:par>
                                <p:cTn id="17" presetID="10" presetClass="entr" presetSubtype="0"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362" name="Chart 6"/>
          <p:cNvGraphicFramePr>
            <a:graphicFrameLocks/>
          </p:cNvGraphicFramePr>
          <p:nvPr/>
        </p:nvGraphicFramePr>
        <p:xfrm>
          <a:off x="-50800" y="635000"/>
          <a:ext cx="9245600" cy="5359400"/>
        </p:xfrm>
        <a:graphic>
          <a:graphicData uri="http://schemas.openxmlformats.org/presentationml/2006/ole">
            <mc:AlternateContent xmlns:mc="http://schemas.openxmlformats.org/markup-compatibility/2006">
              <mc:Choice xmlns:v="urn:schemas-microsoft-com:vml" Requires="v">
                <p:oleObj spid="_x0000_s1026" name="Chart" r:id="rId5" imgW="9254530" imgH="5364945" progId="Excel.Chart.8">
                  <p:embed/>
                </p:oleObj>
              </mc:Choice>
              <mc:Fallback>
                <p:oleObj name="Chart" r:id="rId5" imgW="9254530" imgH="5364945" progId="Excel.Char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00" y="635000"/>
                        <a:ext cx="9245600" cy="535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20771630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5410" name="Content Placeholder 3"/>
          <p:cNvGraphicFramePr>
            <a:graphicFrameLocks noGrp="1"/>
          </p:cNvGraphicFramePr>
          <p:nvPr>
            <p:ph idx="1"/>
          </p:nvPr>
        </p:nvGraphicFramePr>
        <p:xfrm>
          <a:off x="-50800" y="482600"/>
          <a:ext cx="9245600" cy="5588000"/>
        </p:xfrm>
        <a:graphic>
          <a:graphicData uri="http://schemas.openxmlformats.org/presentationml/2006/ole">
            <mc:AlternateContent xmlns:mc="http://schemas.openxmlformats.org/markup-compatibility/2006">
              <mc:Choice xmlns:v="urn:schemas-microsoft-com:vml" Requires="v">
                <p:oleObj spid="_x0000_s2050" name="Chart" r:id="rId5" imgW="9254530" imgH="5590517" progId="Excel.Chart.8">
                  <p:embed/>
                </p:oleObj>
              </mc:Choice>
              <mc:Fallback>
                <p:oleObj name="Chart" r:id="rId5" imgW="9254530" imgH="5590517" progId="Excel.Chart.8">
                  <p:embed/>
                  <p:pic>
                    <p:nvPicPr>
                      <p:cNvPr id="0" name=""/>
                      <p:cNvPicPr>
                        <a:picLocks noGrp="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00" y="482600"/>
                        <a:ext cx="9245600" cy="558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00659031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7458" name="Chart 5"/>
          <p:cNvGraphicFramePr>
            <a:graphicFrameLocks/>
          </p:cNvGraphicFramePr>
          <p:nvPr/>
        </p:nvGraphicFramePr>
        <p:xfrm>
          <a:off x="382588" y="457200"/>
          <a:ext cx="8389937" cy="5375275"/>
        </p:xfrm>
        <a:graphic>
          <a:graphicData uri="http://schemas.openxmlformats.org/presentationml/2006/ole">
            <mc:AlternateContent xmlns:mc="http://schemas.openxmlformats.org/markup-compatibility/2006">
              <mc:Choice xmlns:v="urn:schemas-microsoft-com:vml" Requires="v">
                <p:oleObj spid="_x0000_s3074" name="Chart" r:id="rId5" imgW="8401016" imgH="5377138" progId="Excel.Chart.8">
                  <p:embed/>
                </p:oleObj>
              </mc:Choice>
              <mc:Fallback>
                <p:oleObj name="Chart" r:id="rId5" imgW="8401016" imgH="5377138" progId="Excel.Char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2588" y="457200"/>
                        <a:ext cx="8389937" cy="537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7459" name="Rectangle 3"/>
          <p:cNvSpPr>
            <a:spLocks noChangeArrowheads="1"/>
          </p:cNvSpPr>
          <p:nvPr/>
        </p:nvSpPr>
        <p:spPr bwMode="auto">
          <a:xfrm>
            <a:off x="1828800" y="5351463"/>
            <a:ext cx="3962400" cy="481012"/>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0"/>
              </a:spcBef>
              <a:spcAft>
                <a:spcPct val="0"/>
              </a:spcAft>
              <a:buFontTx/>
              <a:buNone/>
            </a:pPr>
            <a:endParaRPr lang="en-US" altLang="en-US" sz="2400">
              <a:solidFill>
                <a:srgbClr val="000000"/>
              </a:solidFill>
              <a:latin typeface="Times" panose="02020603050405020304" pitchFamily="18" charset="0"/>
            </a:endParaRPr>
          </a:p>
        </p:txBody>
      </p:sp>
      <p:sp>
        <p:nvSpPr>
          <p:cNvPr id="147460" name="TextBox 1"/>
          <p:cNvSpPr txBox="1">
            <a:spLocks noChangeArrowheads="1"/>
          </p:cNvSpPr>
          <p:nvPr/>
        </p:nvSpPr>
        <p:spPr bwMode="auto">
          <a:xfrm>
            <a:off x="1982788" y="5105400"/>
            <a:ext cx="2568575" cy="3381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eaLnBrk="0" fontAlgn="base" hangingPunct="0">
              <a:spcBef>
                <a:spcPct val="0"/>
              </a:spcBef>
              <a:spcAft>
                <a:spcPct val="0"/>
              </a:spcAft>
              <a:buFontTx/>
              <a:buNone/>
            </a:pPr>
            <a:r>
              <a:rPr lang="en-US" altLang="en-US" sz="1600">
                <a:solidFill>
                  <a:srgbClr val="000000"/>
                </a:solidFill>
                <a:latin typeface="Times" panose="02020603050405020304" pitchFamily="18" charset="0"/>
              </a:rPr>
              <a:t>Current cigarette prevalence </a:t>
            </a:r>
          </a:p>
        </p:txBody>
      </p:sp>
    </p:spTree>
    <p:extLst>
      <p:ext uri="{BB962C8B-B14F-4D97-AF65-F5344CB8AC3E}">
        <p14:creationId xmlns:p14="http://schemas.microsoft.com/office/powerpoint/2010/main" val="79929572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9506" name="Content Placeholder 6"/>
          <p:cNvGraphicFramePr>
            <a:graphicFrameLocks noGrp="1"/>
          </p:cNvGraphicFramePr>
          <p:nvPr>
            <p:ph idx="1"/>
          </p:nvPr>
        </p:nvGraphicFramePr>
        <p:xfrm>
          <a:off x="463550" y="606425"/>
          <a:ext cx="8216900" cy="5237163"/>
        </p:xfrm>
        <a:graphic>
          <a:graphicData uri="http://schemas.openxmlformats.org/presentationml/2006/ole">
            <mc:AlternateContent xmlns:mc="http://schemas.openxmlformats.org/markup-compatibility/2006">
              <mc:Choice xmlns:v="urn:schemas-microsoft-com:vml" Requires="v">
                <p:oleObj spid="_x0000_s4098" name="Chart" r:id="rId5" imgW="8218120" imgH="5243014" progId="Excel.Chart.8">
                  <p:embed/>
                </p:oleObj>
              </mc:Choice>
              <mc:Fallback>
                <p:oleObj name="Chart" r:id="rId5" imgW="8218120" imgH="5243014" progId="Excel.Chart.8">
                  <p:embed/>
                  <p:pic>
                    <p:nvPicPr>
                      <p:cNvPr id="0" name=""/>
                      <p:cNvPicPr>
                        <a:picLocks noGrp="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3550" y="606425"/>
                        <a:ext cx="8216900" cy="52371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8" name="TextBox 7"/>
          <p:cNvSpPr txBox="1"/>
          <p:nvPr/>
        </p:nvSpPr>
        <p:spPr>
          <a:xfrm>
            <a:off x="6248400" y="2136775"/>
            <a:ext cx="1752600" cy="46037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eaLnBrk="0" fontAlgn="base" hangingPunct="0">
              <a:spcBef>
                <a:spcPct val="0"/>
              </a:spcBef>
              <a:spcAft>
                <a:spcPct val="0"/>
              </a:spcAft>
              <a:defRPr/>
            </a:pPr>
            <a:r>
              <a:rPr lang="en-US" sz="1200" dirty="0">
                <a:solidFill>
                  <a:prstClr val="black"/>
                </a:solidFill>
              </a:rPr>
              <a:t>New BRFSS weighting method began in 2010.</a:t>
            </a:r>
          </a:p>
        </p:txBody>
      </p:sp>
      <p:cxnSp>
        <p:nvCxnSpPr>
          <p:cNvPr id="149508" name="Straight Arrow Connector 9"/>
          <p:cNvCxnSpPr>
            <a:cxnSpLocks noChangeShapeType="1"/>
          </p:cNvCxnSpPr>
          <p:nvPr/>
        </p:nvCxnSpPr>
        <p:spPr bwMode="auto">
          <a:xfrm flipV="1">
            <a:off x="6543675" y="1603375"/>
            <a:ext cx="0" cy="5334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63597186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1554" name="Chart 4"/>
          <p:cNvGraphicFramePr>
            <a:graphicFrameLocks/>
          </p:cNvGraphicFramePr>
          <p:nvPr/>
        </p:nvGraphicFramePr>
        <p:xfrm>
          <a:off x="371475" y="609600"/>
          <a:ext cx="8162925" cy="5395913"/>
        </p:xfrm>
        <a:graphic>
          <a:graphicData uri="http://schemas.openxmlformats.org/presentationml/2006/ole">
            <mc:AlternateContent xmlns:mc="http://schemas.openxmlformats.org/markup-compatibility/2006">
              <mc:Choice xmlns:v="urn:schemas-microsoft-com:vml" Requires="v">
                <p:oleObj spid="_x0000_s5122" name="Chart" r:id="rId5" imgW="8169348" imgH="5401524" progId="Excel.Chart.8">
                  <p:embed/>
                </p:oleObj>
              </mc:Choice>
              <mc:Fallback>
                <p:oleObj name="Chart" r:id="rId5" imgW="8169348" imgH="5401524" progId="Excel.Char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1475" y="609600"/>
                        <a:ext cx="8162925" cy="539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9620815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AF213097129C4E9A3ABBD892EED684" ma:contentTypeVersion="20" ma:contentTypeDescription="Create a new document." ma:contentTypeScope="" ma:versionID="c512ffe1322091daa64ff8b28d82b9cc">
  <xsd:schema xmlns:xsd="http://www.w3.org/2001/XMLSchema" xmlns:xs="http://www.w3.org/2001/XMLSchema" xmlns:p="http://schemas.microsoft.com/office/2006/metadata/properties" xmlns:ns1="http://schemas.microsoft.com/sharepoint/v3" xmlns:ns2="b9e727c9-37af-4452-8534-630d889f6748" xmlns:ns3="59da1016-2a1b-4f8a-9768-d7a4932f6f16" targetNamespace="http://schemas.microsoft.com/office/2006/metadata/properties" ma:root="true" ma:fieldsID="2c5f3ab3dc4ea5938c945c47e627b6fd" ns1:_="" ns2:_="" ns3:_="">
    <xsd:import namespace="http://schemas.microsoft.com/sharepoint/v3"/>
    <xsd:import namespace="b9e727c9-37af-4452-8534-630d889f6748"/>
    <xsd:import namespace="59da1016-2a1b-4f8a-9768-d7a4932f6f16"/>
    <xsd:element name="properties">
      <xsd:complexType>
        <xsd:sequence>
          <xsd:element name="documentManagement">
            <xsd:complexType>
              <xsd:all>
                <xsd:element ref="ns2:Document_x0020_Update_x0020_Date" minOccurs="0"/>
                <xsd:element ref="ns3:IACategory" minOccurs="0"/>
                <xsd:element ref="ns3:IATopic" minOccurs="0"/>
                <xsd:element ref="ns3:IASubtopic" minOccurs="0"/>
                <xsd:element ref="ns3:DocumentExpirationDate" minOccurs="0"/>
                <xsd:element ref="ns2:Meta_x0020_Description" minOccurs="0"/>
                <xsd:element ref="ns2:Meta_x0020_Keywords" minOccurs="0"/>
                <xsd:element ref="ns1:URL" minOccurs="0"/>
                <xsd:element ref="ns1:PublishingStartDate" minOccurs="0"/>
                <xsd:element ref="ns1:PublishingExpirationDate" minOccurs="0"/>
                <xsd:element ref="ns3:SharedWithUsers" minOccurs="0"/>
                <xsd:element ref="ns2:Document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9"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PublishingStartDate" ma:index="12"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3"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9e727c9-37af-4452-8534-630d889f6748" elementFormDefault="qualified">
    <xsd:import namespace="http://schemas.microsoft.com/office/2006/documentManagement/types"/>
    <xsd:import namespace="http://schemas.microsoft.com/office/infopath/2007/PartnerControls"/>
    <xsd:element name="Document_x0020_Update_x0020_Date" ma:index="2" nillable="true" ma:displayName="Document Update Date" ma:description="Enter the date from the footer" ma:format="DateOnly" ma:internalName="Document_x0020_Update_x0020_Date">
      <xsd:simpleType>
        <xsd:restriction base="dms:DateTime"/>
      </xsd:simpleType>
    </xsd:element>
    <xsd:element name="Meta_x0020_Description" ma:index="7" nillable="true" ma:displayName="Meta Description" ma:internalName="Meta_x0020_Description" ma:readOnly="false">
      <xsd:simpleType>
        <xsd:restriction base="dms:Text"/>
      </xsd:simpleType>
    </xsd:element>
    <xsd:element name="Meta_x0020_Keywords" ma:index="8" nillable="true" ma:displayName="Meta Keywords" ma:internalName="Meta_x0020_Keywords" ma:readOnly="false">
      <xsd:simpleType>
        <xsd:restriction base="dms:Text"/>
      </xsd:simpleType>
    </xsd:element>
    <xsd:element name="Document_x0020_Status" ma:index="19" nillable="true" ma:displayName="Document Status" ma:format="Dropdown" ma:internalName="Document_x0020_Status">
      <xsd:simpleType>
        <xsd:restriction base="dms:Choice">
          <xsd:enumeration value="Active"/>
          <xsd:enumeration value="Inactive/Deprecated"/>
        </xsd:restriction>
      </xsd:simple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3"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4"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5"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6" nillable="true" ma:displayName="Document Expiration Date" ma:format="DateOnly" ma:internalName="DocumentExpirationDate" ma:readOnly="false">
      <xsd:simpleType>
        <xsd:restriction base="dms:DateTime"/>
      </xsd:simpleType>
    </xsd:element>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URL xmlns="http://schemas.microsoft.com/sharepoint/v3">
      <Url>https://www.oregon.gov/oha/PH/PROVIDERPARTNERRESOURCES/LOCALHEALTHDEPARTMENTRESOURCES/Documents/orientation/administrators/science-data.pptx</Url>
      <Description>Public Health Data and Science</Description>
    </URL>
    <PublishingStartDate xmlns="http://schemas.microsoft.com/sharepoint/v3" xsi:nil="true"/>
    <PublishingExpirationDate xmlns="http://schemas.microsoft.com/sharepoint/v3" xsi:nil="true"/>
    <IASubtopic xmlns="59da1016-2a1b-4f8a-9768-d7a4932f6f16" xsi:nil="true"/>
    <DocumentExpirationDate xmlns="59da1016-2a1b-4f8a-9768-d7a4932f6f16">2021-01-22T08:00:00+00:00</DocumentExpirationDate>
    <Meta_x0020_Keywords xmlns="b9e727c9-37af-4452-8534-630d889f6748" xsi:nil="true"/>
    <IACategory xmlns="59da1016-2a1b-4f8a-9768-d7a4932f6f16">Public Health</IACategory>
    <IATopic xmlns="59da1016-2a1b-4f8a-9768-d7a4932f6f16" xsi:nil="true"/>
    <Meta_x0020_Description xmlns="b9e727c9-37af-4452-8534-630d889f6748" xsi:nil="true"/>
    <Document_x0020_Update_x0020_Date xmlns="b9e727c9-37af-4452-8534-630d889f6748" xsi:nil="true"/>
    <Document_x0020_Status xmlns="b9e727c9-37af-4452-8534-630d889f6748" xsi:nil="true"/>
  </documentManagement>
</p:properties>
</file>

<file path=customXml/itemProps1.xml><?xml version="1.0" encoding="utf-8"?>
<ds:datastoreItem xmlns:ds="http://schemas.openxmlformats.org/officeDocument/2006/customXml" ds:itemID="{A2D2371F-90B7-4FC0-8E80-58F59D248796}"/>
</file>

<file path=customXml/itemProps2.xml><?xml version="1.0" encoding="utf-8"?>
<ds:datastoreItem xmlns:ds="http://schemas.openxmlformats.org/officeDocument/2006/customXml" ds:itemID="{7519DFEF-8E2F-400A-9E4F-D68878EB32D0}"/>
</file>

<file path=customXml/itemProps3.xml><?xml version="1.0" encoding="utf-8"?>
<ds:datastoreItem xmlns:ds="http://schemas.openxmlformats.org/officeDocument/2006/customXml" ds:itemID="{3549AF54-058E-4A5E-85DB-ECAAC63F1FBF}"/>
</file>

<file path=docProps/app.xml><?xml version="1.0" encoding="utf-8"?>
<Properties xmlns="http://schemas.openxmlformats.org/officeDocument/2006/extended-properties" xmlns:vt="http://schemas.openxmlformats.org/officeDocument/2006/docPropsVTypes">
  <Template>Office Theme</Template>
  <TotalTime>9</TotalTime>
  <Words>338</Words>
  <Application>Microsoft Office PowerPoint</Application>
  <PresentationFormat>On-screen Show (4:3)</PresentationFormat>
  <Paragraphs>63</Paragraphs>
  <Slides>15</Slides>
  <Notes>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3" baseType="lpstr">
      <vt:lpstr>Arial Unicode MS</vt:lpstr>
      <vt:lpstr>Arial</vt:lpstr>
      <vt:lpstr>Calibri</vt:lpstr>
      <vt:lpstr>Cambria</vt:lpstr>
      <vt:lpstr>Times</vt:lpstr>
      <vt:lpstr>Custom Design</vt:lpstr>
      <vt:lpstr>Microsoft Excel Chart</vt:lpstr>
      <vt:lpstr>Microsoft Excel 97-2003 Worksheet</vt:lpstr>
      <vt:lpstr>Public Health Data and Science</vt:lpstr>
      <vt:lpstr>PowerPoint Presentation</vt:lpstr>
      <vt:lpstr>State Health Profile</vt:lpstr>
      <vt:lpstr>Key Data Sources</vt:lpstr>
      <vt:lpstr>PowerPoint Presentation</vt:lpstr>
      <vt:lpstr>PowerPoint Presentation</vt:lpstr>
      <vt:lpstr>PowerPoint Presentation</vt:lpstr>
      <vt:lpstr>PowerPoint Presentation</vt:lpstr>
      <vt:lpstr>PowerPoint Presentation</vt:lpstr>
      <vt:lpstr>PowerPoint Presentation</vt:lpstr>
      <vt:lpstr>Specific Populations</vt:lpstr>
      <vt:lpstr>PowerPoint Presentation</vt:lpstr>
      <vt:lpstr>Cigarette smoking by SES, Oregon</vt:lpstr>
      <vt:lpstr>PowerPoint Presentation</vt:lpstr>
      <vt:lpstr>   Contact information     </vt:lpstr>
    </vt:vector>
  </TitlesOfParts>
  <Company>Oregon DHS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Health Data and Science</dc:title>
  <dc:creator>BLACK Julie</dc:creator>
  <cp:lastModifiedBy>BLACK Julie</cp:lastModifiedBy>
  <cp:revision>1</cp:revision>
  <dcterms:created xsi:type="dcterms:W3CDTF">2016-08-29T15:54:49Z</dcterms:created>
  <dcterms:modified xsi:type="dcterms:W3CDTF">2016-08-29T16:04:47Z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33900</vt:r8>
  </property>
  <property fmtid="{D5CDD505-2E9C-101B-9397-08002B2CF9AE}" pid="3" name="WorkflowChangePath">
    <vt:lpwstr>4051dd27-d213-42a2-a954-24d9c58785aa,2;4051dd27-d213-42a2-a954-24d9c58785aa,5;4051dd27-d213-42a2-a954-24d9c58785aa,8;77bfdf95-7253-4ae2-8636-6584ae0c8773,10;</vt:lpwstr>
  </property>
  <property fmtid="{D5CDD505-2E9C-101B-9397-08002B2CF9AE}" pid="4" name="ContentTypeId">
    <vt:lpwstr>0x0101005EAF213097129C4E9A3ABBD892EED684</vt:lpwstr>
  </property>
</Properties>
</file>