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commentAuthors.xml" ContentType="application/vnd.openxmlformats-officedocument.presentationml.commentAuthors+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314" r:id="rId2"/>
    <p:sldId id="317" r:id="rId3"/>
    <p:sldId id="318" r:id="rId4"/>
    <p:sldId id="313" r:id="rId5"/>
    <p:sldId id="338" r:id="rId6"/>
    <p:sldId id="309" r:id="rId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uiness Katherine H" initials="MKH" lastIdx="1" clrIdx="0">
    <p:extLst>
      <p:ext uri="{19B8F6BF-5375-455C-9EA6-DF929625EA0E}">
        <p15:presenceInfo xmlns:p15="http://schemas.microsoft.com/office/powerpoint/2012/main" userId="S-1-5-21-982684679-592840582-1966211492-1160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976CA"/>
    <a:srgbClr val="FF9966"/>
    <a:srgbClr val="EA5F00"/>
    <a:srgbClr val="274072"/>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72569" autoAdjust="0"/>
  </p:normalViewPr>
  <p:slideViewPr>
    <p:cSldViewPr snapToGrid="0">
      <p:cViewPr varScale="1">
        <p:scale>
          <a:sx n="46" d="100"/>
          <a:sy n="46" d="100"/>
        </p:scale>
        <p:origin x="16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7FB6B-D303-4709-9098-B7E166D2E86B}"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C7E22F72-9524-4CA7-9386-8BB4F171AEB4}">
      <dgm:prSet custT="1"/>
      <dgm:spPr>
        <a:xfrm>
          <a:off x="3221068" y="1688"/>
          <a:ext cx="1406462" cy="1406462"/>
        </a:xfrm>
        <a:solidFill>
          <a:srgbClr val="4976CA"/>
        </a:solidFill>
      </dgm:spPr>
      <dgm:t>
        <a:bodyPr/>
        <a:lstStyle/>
        <a:p>
          <a:pPr rtl="0"/>
          <a:r>
            <a:rPr lang="en-US" sz="2000" dirty="0" smtClean="0">
              <a:latin typeface="Trebuchet MS" panose="020B0603020202020204"/>
              <a:ea typeface="+mn-ea"/>
              <a:cs typeface="+mn-cs"/>
            </a:rPr>
            <a:t>Rarely &amp; never </a:t>
          </a:r>
          <a:r>
            <a:rPr lang="en-US" sz="1200" dirty="0" smtClean="0">
              <a:latin typeface="Trebuchet MS" panose="020B0603020202020204"/>
              <a:ea typeface="+mn-ea"/>
              <a:cs typeface="+mn-cs"/>
            </a:rPr>
            <a:t>screened women</a:t>
          </a:r>
          <a:endParaRPr lang="en-US" sz="1600" dirty="0">
            <a:latin typeface="Trebuchet MS" panose="020B0603020202020204"/>
            <a:ea typeface="+mn-ea"/>
            <a:cs typeface="+mn-cs"/>
          </a:endParaRPr>
        </a:p>
      </dgm:t>
    </dgm:pt>
    <dgm:pt modelId="{EF56B994-23E2-4462-81D4-DFEB549E694A}" type="parTrans" cxnId="{8D712AA8-6A23-449B-BF98-6524AB5BD783}">
      <dgm:prSet/>
      <dgm:spPr/>
      <dgm:t>
        <a:bodyPr/>
        <a:lstStyle/>
        <a:p>
          <a:endParaRPr lang="en-US"/>
        </a:p>
      </dgm:t>
    </dgm:pt>
    <dgm:pt modelId="{56A5FBBC-086C-42F3-ADEC-28CF66C76E9E}" type="sibTrans" cxnId="{8D712AA8-6A23-449B-BF98-6524AB5BD783}">
      <dgm:prSet/>
      <dgm:spPr>
        <a:xfrm rot="1800000">
          <a:off x="4643074" y="990888"/>
          <a:ext cx="375249" cy="474681"/>
        </a:xfrm>
      </dgm:spPr>
      <dgm:t>
        <a:bodyPr/>
        <a:lstStyle/>
        <a:p>
          <a:endParaRPr lang="en-US" dirty="0">
            <a:solidFill>
              <a:sysClr val="window" lastClr="FFFFFF"/>
            </a:solidFill>
            <a:latin typeface="Trebuchet MS" panose="020B0603020202020204"/>
            <a:ea typeface="+mn-ea"/>
            <a:cs typeface="+mn-cs"/>
          </a:endParaRPr>
        </a:p>
      </dgm:t>
    </dgm:pt>
    <dgm:pt modelId="{11CBEE29-D486-432A-97D9-820A172D19F5}">
      <dgm:prSet custT="1"/>
      <dgm:spPr>
        <a:xfrm>
          <a:off x="5052262" y="1058928"/>
          <a:ext cx="1406462" cy="1406462"/>
        </a:xfrm>
      </dgm:spPr>
      <dgm:t>
        <a:bodyPr/>
        <a:lstStyle/>
        <a:p>
          <a:pPr rtl="0"/>
          <a:r>
            <a:rPr lang="en-US" sz="2000" dirty="0" smtClean="0">
              <a:latin typeface="Trebuchet MS" panose="020B0603020202020204"/>
              <a:ea typeface="+mn-ea"/>
              <a:cs typeface="+mn-cs"/>
            </a:rPr>
            <a:t>Ages</a:t>
          </a:r>
        </a:p>
        <a:p>
          <a:pPr rtl="0"/>
          <a:r>
            <a:rPr lang="en-US" sz="1600" dirty="0" smtClean="0">
              <a:latin typeface="Trebuchet MS" panose="020B0603020202020204"/>
              <a:ea typeface="+mn-ea"/>
              <a:cs typeface="+mn-cs"/>
            </a:rPr>
            <a:t>50+ for mammograms</a:t>
          </a:r>
          <a:endParaRPr lang="en-US" sz="1600" dirty="0">
            <a:latin typeface="Trebuchet MS" panose="020B0603020202020204"/>
            <a:ea typeface="+mn-ea"/>
            <a:cs typeface="+mn-cs"/>
          </a:endParaRPr>
        </a:p>
      </dgm:t>
    </dgm:pt>
    <dgm:pt modelId="{08367F99-7A1D-4AA1-BA16-2E304F586D80}" type="parTrans" cxnId="{88056FD8-525F-4B58-8C38-17292C7E901A}">
      <dgm:prSet/>
      <dgm:spPr/>
      <dgm:t>
        <a:bodyPr/>
        <a:lstStyle/>
        <a:p>
          <a:endParaRPr lang="en-US"/>
        </a:p>
      </dgm:t>
    </dgm:pt>
    <dgm:pt modelId="{BAE4E393-B73E-4C09-9E53-18862066BC49}" type="sibTrans" cxnId="{88056FD8-525F-4B58-8C38-17292C7E901A}">
      <dgm:prSet/>
      <dgm:spPr>
        <a:xfrm rot="5400000">
          <a:off x="5567869" y="2571439"/>
          <a:ext cx="375249" cy="474681"/>
        </a:xfrm>
      </dgm:spPr>
      <dgm:t>
        <a:bodyPr/>
        <a:lstStyle/>
        <a:p>
          <a:endParaRPr lang="en-US" dirty="0">
            <a:solidFill>
              <a:sysClr val="window" lastClr="FFFFFF"/>
            </a:solidFill>
            <a:latin typeface="Trebuchet MS" panose="020B0603020202020204"/>
            <a:ea typeface="+mn-ea"/>
            <a:cs typeface="+mn-cs"/>
          </a:endParaRPr>
        </a:p>
      </dgm:t>
    </dgm:pt>
    <dgm:pt modelId="{7B751566-6450-4331-A180-C2BBEB45F48F}">
      <dgm:prSet custT="1"/>
      <dgm:spPr>
        <a:xfrm>
          <a:off x="5052262" y="3173408"/>
          <a:ext cx="1406462" cy="1406462"/>
        </a:xfrm>
      </dgm:spPr>
      <dgm:t>
        <a:bodyPr/>
        <a:lstStyle/>
        <a:p>
          <a:pPr rtl="0"/>
          <a:r>
            <a:rPr lang="en-US" sz="1700" dirty="0" smtClean="0">
              <a:latin typeface="Trebuchet MS" panose="020B0603020202020204"/>
              <a:ea typeface="+mn-ea"/>
              <a:cs typeface="+mn-cs"/>
            </a:rPr>
            <a:t>Communities of </a:t>
          </a:r>
          <a:r>
            <a:rPr lang="en-US" sz="1800" dirty="0" smtClean="0">
              <a:latin typeface="Trebuchet MS" panose="020B0603020202020204"/>
              <a:ea typeface="+mn-ea"/>
              <a:cs typeface="+mn-cs"/>
            </a:rPr>
            <a:t>color  </a:t>
          </a:r>
          <a:endParaRPr lang="en-US" sz="1700" dirty="0">
            <a:latin typeface="Trebuchet MS" panose="020B0603020202020204"/>
            <a:ea typeface="+mn-ea"/>
            <a:cs typeface="+mn-cs"/>
          </a:endParaRPr>
        </a:p>
      </dgm:t>
    </dgm:pt>
    <dgm:pt modelId="{AB51AC57-F3A2-4125-B70F-32D6D1AD7C5B}" type="parTrans" cxnId="{7B4D5882-3917-4658-ACEB-F52B7D4EA24B}">
      <dgm:prSet/>
      <dgm:spPr/>
      <dgm:t>
        <a:bodyPr/>
        <a:lstStyle/>
        <a:p>
          <a:endParaRPr lang="en-US"/>
        </a:p>
      </dgm:t>
    </dgm:pt>
    <dgm:pt modelId="{496CA38D-3A86-4769-A621-C0198D7F9545}" type="sibTrans" cxnId="{7B4D5882-3917-4658-ACEB-F52B7D4EA24B}">
      <dgm:prSet/>
      <dgm:spPr>
        <a:xfrm rot="9000000">
          <a:off x="4661469" y="4162609"/>
          <a:ext cx="375249" cy="474681"/>
        </a:xfrm>
      </dgm:spPr>
      <dgm:t>
        <a:bodyPr/>
        <a:lstStyle/>
        <a:p>
          <a:endParaRPr lang="en-US" dirty="0">
            <a:solidFill>
              <a:sysClr val="window" lastClr="FFFFFF"/>
            </a:solidFill>
            <a:latin typeface="Trebuchet MS" panose="020B0603020202020204"/>
            <a:ea typeface="+mn-ea"/>
            <a:cs typeface="+mn-cs"/>
          </a:endParaRPr>
        </a:p>
      </dgm:t>
    </dgm:pt>
    <dgm:pt modelId="{F9918F96-789C-4596-924B-8EAE410F3CEE}">
      <dgm:prSet custT="1"/>
      <dgm:spPr>
        <a:xfrm>
          <a:off x="3221068" y="4230648"/>
          <a:ext cx="1406462" cy="1406462"/>
        </a:xfrm>
        <a:solidFill>
          <a:srgbClr val="274072"/>
        </a:solidFill>
      </dgm:spPr>
      <dgm:t>
        <a:bodyPr/>
        <a:lstStyle/>
        <a:p>
          <a:pPr rtl="0"/>
          <a:r>
            <a:rPr lang="en-US" sz="1800" dirty="0" smtClean="0">
              <a:latin typeface="Trebuchet MS" panose="020B0603020202020204"/>
              <a:ea typeface="+mn-ea"/>
              <a:cs typeface="+mn-cs"/>
            </a:rPr>
            <a:t>Rural communities</a:t>
          </a:r>
          <a:endParaRPr lang="en-US" sz="1800" dirty="0">
            <a:latin typeface="Trebuchet MS" panose="020B0603020202020204"/>
            <a:ea typeface="+mn-ea"/>
            <a:cs typeface="+mn-cs"/>
          </a:endParaRPr>
        </a:p>
      </dgm:t>
    </dgm:pt>
    <dgm:pt modelId="{B6FFF9F9-CEED-40C6-A400-5C7FA2442192}" type="parTrans" cxnId="{D86A7131-2561-4DAC-8127-7350219D4985}">
      <dgm:prSet/>
      <dgm:spPr/>
      <dgm:t>
        <a:bodyPr/>
        <a:lstStyle/>
        <a:p>
          <a:endParaRPr lang="en-US"/>
        </a:p>
      </dgm:t>
    </dgm:pt>
    <dgm:pt modelId="{30EA6995-CFF8-43EE-AFB8-870F0A7D14CF}" type="sibTrans" cxnId="{D86A7131-2561-4DAC-8127-7350219D4985}">
      <dgm:prSet/>
      <dgm:spPr>
        <a:xfrm rot="12600000">
          <a:off x="2830275" y="4173229"/>
          <a:ext cx="375249" cy="474681"/>
        </a:xfrm>
      </dgm:spPr>
      <dgm:t>
        <a:bodyPr/>
        <a:lstStyle/>
        <a:p>
          <a:endParaRPr lang="en-US" dirty="0">
            <a:solidFill>
              <a:sysClr val="window" lastClr="FFFFFF"/>
            </a:solidFill>
            <a:latin typeface="Trebuchet MS" panose="020B0603020202020204"/>
            <a:ea typeface="+mn-ea"/>
            <a:cs typeface="+mn-cs"/>
          </a:endParaRPr>
        </a:p>
      </dgm:t>
    </dgm:pt>
    <dgm:pt modelId="{0463396E-91DA-48A7-9736-B992202FA447}">
      <dgm:prSet custT="1"/>
      <dgm:spPr>
        <a:xfrm>
          <a:off x="1389874" y="3173408"/>
          <a:ext cx="1406462" cy="1406462"/>
        </a:xfrm>
      </dgm:spPr>
      <dgm:t>
        <a:bodyPr/>
        <a:lstStyle/>
        <a:p>
          <a:pPr rtl="0"/>
          <a:r>
            <a:rPr lang="en-US" sz="1700" dirty="0" smtClean="0">
              <a:latin typeface="Trebuchet MS" panose="020B0603020202020204"/>
              <a:ea typeface="+mn-ea"/>
              <a:cs typeface="+mn-cs"/>
            </a:rPr>
            <a:t>Women experiencing disabilities </a:t>
          </a:r>
          <a:endParaRPr lang="en-US" sz="1700" dirty="0">
            <a:latin typeface="Trebuchet MS" panose="020B0603020202020204"/>
            <a:ea typeface="+mn-ea"/>
            <a:cs typeface="+mn-cs"/>
          </a:endParaRPr>
        </a:p>
      </dgm:t>
    </dgm:pt>
    <dgm:pt modelId="{C86BE3B0-C6FE-4D7F-8125-AC17634297A7}" type="parTrans" cxnId="{5F06BE0F-3E51-4EA8-8A04-EE309A5C8B03}">
      <dgm:prSet/>
      <dgm:spPr/>
      <dgm:t>
        <a:bodyPr/>
        <a:lstStyle/>
        <a:p>
          <a:endParaRPr lang="en-US"/>
        </a:p>
      </dgm:t>
    </dgm:pt>
    <dgm:pt modelId="{9E916D03-0BD9-4468-AEF2-73C57B9E1935}" type="sibTrans" cxnId="{5F06BE0F-3E51-4EA8-8A04-EE309A5C8B03}">
      <dgm:prSet/>
      <dgm:spPr>
        <a:xfrm rot="16200000">
          <a:off x="1905481" y="2592679"/>
          <a:ext cx="375249" cy="474681"/>
        </a:xfrm>
      </dgm:spPr>
      <dgm:t>
        <a:bodyPr/>
        <a:lstStyle/>
        <a:p>
          <a:endParaRPr lang="en-US" dirty="0">
            <a:solidFill>
              <a:sysClr val="window" lastClr="FFFFFF"/>
            </a:solidFill>
            <a:latin typeface="Trebuchet MS" panose="020B0603020202020204"/>
            <a:ea typeface="+mn-ea"/>
            <a:cs typeface="+mn-cs"/>
          </a:endParaRPr>
        </a:p>
      </dgm:t>
    </dgm:pt>
    <dgm:pt modelId="{C85728A6-2B9F-4246-BE68-7B7CE877AFF1}">
      <dgm:prSet custT="1"/>
      <dgm:spPr>
        <a:xfrm>
          <a:off x="1389874" y="1058928"/>
          <a:ext cx="1406462" cy="1406462"/>
        </a:xfrm>
      </dgm:spPr>
      <dgm:t>
        <a:bodyPr/>
        <a:lstStyle/>
        <a:p>
          <a:pPr rtl="0"/>
          <a:r>
            <a:rPr lang="en-US" sz="2000" dirty="0" smtClean="0">
              <a:latin typeface="Trebuchet MS" panose="020B0603020202020204"/>
              <a:ea typeface="+mn-ea"/>
              <a:cs typeface="+mn-cs"/>
            </a:rPr>
            <a:t>LGBTQ </a:t>
          </a:r>
          <a:r>
            <a:rPr lang="en-US" sz="1700" dirty="0" smtClean="0">
              <a:latin typeface="Trebuchet MS" panose="020B0603020202020204"/>
              <a:ea typeface="+mn-ea"/>
              <a:cs typeface="+mn-cs"/>
            </a:rPr>
            <a:t>communities</a:t>
          </a:r>
          <a:endParaRPr lang="en-US" sz="1700" dirty="0">
            <a:latin typeface="Trebuchet MS" panose="020B0603020202020204"/>
            <a:ea typeface="+mn-ea"/>
            <a:cs typeface="+mn-cs"/>
          </a:endParaRPr>
        </a:p>
      </dgm:t>
    </dgm:pt>
    <dgm:pt modelId="{07DD584B-835B-42DB-9FA8-A56281A76F95}" type="parTrans" cxnId="{5AB3CD60-B56D-4E1C-9787-A0894E10EE8B}">
      <dgm:prSet/>
      <dgm:spPr/>
      <dgm:t>
        <a:bodyPr/>
        <a:lstStyle/>
        <a:p>
          <a:endParaRPr lang="en-US"/>
        </a:p>
      </dgm:t>
    </dgm:pt>
    <dgm:pt modelId="{2980F558-944F-4F90-9BEE-6E96E738AAF4}" type="sibTrans" cxnId="{5AB3CD60-B56D-4E1C-9787-A0894E10EE8B}">
      <dgm:prSet/>
      <dgm:spPr>
        <a:xfrm rot="19800000">
          <a:off x="2811881" y="1001509"/>
          <a:ext cx="375249" cy="474681"/>
        </a:xfrm>
      </dgm:spPr>
      <dgm:t>
        <a:bodyPr/>
        <a:lstStyle/>
        <a:p>
          <a:endParaRPr lang="en-US" dirty="0">
            <a:solidFill>
              <a:sysClr val="window" lastClr="FFFFFF"/>
            </a:solidFill>
            <a:latin typeface="Trebuchet MS" panose="020B0603020202020204"/>
            <a:ea typeface="+mn-ea"/>
            <a:cs typeface="+mn-cs"/>
          </a:endParaRPr>
        </a:p>
      </dgm:t>
    </dgm:pt>
    <dgm:pt modelId="{8DAC9D4E-E9C9-459B-B2C8-D3E6F51F0CD1}" type="pres">
      <dgm:prSet presAssocID="{0E37FB6B-D303-4709-9098-B7E166D2E86B}" presName="cycle" presStyleCnt="0">
        <dgm:presLayoutVars>
          <dgm:dir/>
          <dgm:resizeHandles val="exact"/>
        </dgm:presLayoutVars>
      </dgm:prSet>
      <dgm:spPr/>
      <dgm:t>
        <a:bodyPr/>
        <a:lstStyle/>
        <a:p>
          <a:endParaRPr lang="en-US"/>
        </a:p>
      </dgm:t>
    </dgm:pt>
    <dgm:pt modelId="{0552414B-ABB4-4314-9A89-F5840EA1C3D0}" type="pres">
      <dgm:prSet presAssocID="{C7E22F72-9524-4CA7-9386-8BB4F171AEB4}" presName="node" presStyleLbl="node1" presStyleIdx="0" presStyleCnt="6">
        <dgm:presLayoutVars>
          <dgm:bulletEnabled val="1"/>
        </dgm:presLayoutVars>
      </dgm:prSet>
      <dgm:spPr/>
      <dgm:t>
        <a:bodyPr/>
        <a:lstStyle/>
        <a:p>
          <a:endParaRPr lang="en-US"/>
        </a:p>
      </dgm:t>
    </dgm:pt>
    <dgm:pt modelId="{57563BB7-100E-4588-B896-2AA7B86CACC6}" type="pres">
      <dgm:prSet presAssocID="{C7E22F72-9524-4CA7-9386-8BB4F171AEB4}" presName="spNode" presStyleCnt="0"/>
      <dgm:spPr/>
      <dgm:t>
        <a:bodyPr/>
        <a:lstStyle/>
        <a:p>
          <a:endParaRPr lang="en-US"/>
        </a:p>
      </dgm:t>
    </dgm:pt>
    <dgm:pt modelId="{5AF0B293-3D5D-446B-9707-16A2D070D1B9}" type="pres">
      <dgm:prSet presAssocID="{56A5FBBC-086C-42F3-ADEC-28CF66C76E9E}" presName="sibTrans" presStyleLbl="sibTrans1D1" presStyleIdx="0" presStyleCnt="6"/>
      <dgm:spPr/>
      <dgm:t>
        <a:bodyPr/>
        <a:lstStyle/>
        <a:p>
          <a:endParaRPr lang="en-US"/>
        </a:p>
      </dgm:t>
    </dgm:pt>
    <dgm:pt modelId="{2453580A-8DF3-4DD1-99F1-95823D9BF53E}" type="pres">
      <dgm:prSet presAssocID="{11CBEE29-D486-432A-97D9-820A172D19F5}" presName="node" presStyleLbl="node1" presStyleIdx="1" presStyleCnt="6">
        <dgm:presLayoutVars>
          <dgm:bulletEnabled val="1"/>
        </dgm:presLayoutVars>
      </dgm:prSet>
      <dgm:spPr/>
      <dgm:t>
        <a:bodyPr/>
        <a:lstStyle/>
        <a:p>
          <a:endParaRPr lang="en-US"/>
        </a:p>
      </dgm:t>
    </dgm:pt>
    <dgm:pt modelId="{B79674DB-26CF-4355-A4C9-6E9CD369C9AD}" type="pres">
      <dgm:prSet presAssocID="{11CBEE29-D486-432A-97D9-820A172D19F5}" presName="spNode" presStyleCnt="0"/>
      <dgm:spPr/>
      <dgm:t>
        <a:bodyPr/>
        <a:lstStyle/>
        <a:p>
          <a:endParaRPr lang="en-US"/>
        </a:p>
      </dgm:t>
    </dgm:pt>
    <dgm:pt modelId="{AF570C6E-EF4E-49A9-BFC1-153C8F8C94B1}" type="pres">
      <dgm:prSet presAssocID="{BAE4E393-B73E-4C09-9E53-18862066BC49}" presName="sibTrans" presStyleLbl="sibTrans1D1" presStyleIdx="1" presStyleCnt="6"/>
      <dgm:spPr/>
      <dgm:t>
        <a:bodyPr/>
        <a:lstStyle/>
        <a:p>
          <a:endParaRPr lang="en-US"/>
        </a:p>
      </dgm:t>
    </dgm:pt>
    <dgm:pt modelId="{DEB55C32-A893-4353-9BB9-3240A5DB32D8}" type="pres">
      <dgm:prSet presAssocID="{7B751566-6450-4331-A180-C2BBEB45F48F}" presName="node" presStyleLbl="node1" presStyleIdx="2" presStyleCnt="6">
        <dgm:presLayoutVars>
          <dgm:bulletEnabled val="1"/>
        </dgm:presLayoutVars>
      </dgm:prSet>
      <dgm:spPr/>
      <dgm:t>
        <a:bodyPr/>
        <a:lstStyle/>
        <a:p>
          <a:endParaRPr lang="en-US"/>
        </a:p>
      </dgm:t>
    </dgm:pt>
    <dgm:pt modelId="{907EA133-F873-4FC5-A740-BAC7BA336ACB}" type="pres">
      <dgm:prSet presAssocID="{7B751566-6450-4331-A180-C2BBEB45F48F}" presName="spNode" presStyleCnt="0"/>
      <dgm:spPr/>
      <dgm:t>
        <a:bodyPr/>
        <a:lstStyle/>
        <a:p>
          <a:endParaRPr lang="en-US"/>
        </a:p>
      </dgm:t>
    </dgm:pt>
    <dgm:pt modelId="{01C969F7-D468-4C9A-A7AF-5EFD998D9903}" type="pres">
      <dgm:prSet presAssocID="{496CA38D-3A86-4769-A621-C0198D7F9545}" presName="sibTrans" presStyleLbl="sibTrans1D1" presStyleIdx="2" presStyleCnt="6"/>
      <dgm:spPr/>
      <dgm:t>
        <a:bodyPr/>
        <a:lstStyle/>
        <a:p>
          <a:endParaRPr lang="en-US"/>
        </a:p>
      </dgm:t>
    </dgm:pt>
    <dgm:pt modelId="{746BE5CB-7DCF-49EE-AEB6-777BF2C4BD3F}" type="pres">
      <dgm:prSet presAssocID="{F9918F96-789C-4596-924B-8EAE410F3CEE}" presName="node" presStyleLbl="node1" presStyleIdx="3" presStyleCnt="6">
        <dgm:presLayoutVars>
          <dgm:bulletEnabled val="1"/>
        </dgm:presLayoutVars>
      </dgm:prSet>
      <dgm:spPr/>
      <dgm:t>
        <a:bodyPr/>
        <a:lstStyle/>
        <a:p>
          <a:endParaRPr lang="en-US"/>
        </a:p>
      </dgm:t>
    </dgm:pt>
    <dgm:pt modelId="{F8F13A0D-01FE-4134-B7C0-23F5149757E9}" type="pres">
      <dgm:prSet presAssocID="{F9918F96-789C-4596-924B-8EAE410F3CEE}" presName="spNode" presStyleCnt="0"/>
      <dgm:spPr/>
      <dgm:t>
        <a:bodyPr/>
        <a:lstStyle/>
        <a:p>
          <a:endParaRPr lang="en-US"/>
        </a:p>
      </dgm:t>
    </dgm:pt>
    <dgm:pt modelId="{D5860FAF-61C1-46B1-A5E1-46D52A99F7EF}" type="pres">
      <dgm:prSet presAssocID="{30EA6995-CFF8-43EE-AFB8-870F0A7D14CF}" presName="sibTrans" presStyleLbl="sibTrans1D1" presStyleIdx="3" presStyleCnt="6"/>
      <dgm:spPr/>
      <dgm:t>
        <a:bodyPr/>
        <a:lstStyle/>
        <a:p>
          <a:endParaRPr lang="en-US"/>
        </a:p>
      </dgm:t>
    </dgm:pt>
    <dgm:pt modelId="{897DEA7A-E5CF-4EC6-814C-FEFC9EDF0EB7}" type="pres">
      <dgm:prSet presAssocID="{0463396E-91DA-48A7-9736-B992202FA447}" presName="node" presStyleLbl="node1" presStyleIdx="4" presStyleCnt="6">
        <dgm:presLayoutVars>
          <dgm:bulletEnabled val="1"/>
        </dgm:presLayoutVars>
      </dgm:prSet>
      <dgm:spPr/>
      <dgm:t>
        <a:bodyPr/>
        <a:lstStyle/>
        <a:p>
          <a:endParaRPr lang="en-US"/>
        </a:p>
      </dgm:t>
    </dgm:pt>
    <dgm:pt modelId="{8407203B-E04E-4771-9D0A-C114716A0D48}" type="pres">
      <dgm:prSet presAssocID="{0463396E-91DA-48A7-9736-B992202FA447}" presName="spNode" presStyleCnt="0"/>
      <dgm:spPr/>
      <dgm:t>
        <a:bodyPr/>
        <a:lstStyle/>
        <a:p>
          <a:endParaRPr lang="en-US"/>
        </a:p>
      </dgm:t>
    </dgm:pt>
    <dgm:pt modelId="{422F5DB4-1F7C-4CE7-8A54-80701676477E}" type="pres">
      <dgm:prSet presAssocID="{9E916D03-0BD9-4468-AEF2-73C57B9E1935}" presName="sibTrans" presStyleLbl="sibTrans1D1" presStyleIdx="4" presStyleCnt="6"/>
      <dgm:spPr/>
      <dgm:t>
        <a:bodyPr/>
        <a:lstStyle/>
        <a:p>
          <a:endParaRPr lang="en-US"/>
        </a:p>
      </dgm:t>
    </dgm:pt>
    <dgm:pt modelId="{3DA79E85-6054-4D7B-99F5-0A77ADF25FDA}" type="pres">
      <dgm:prSet presAssocID="{C85728A6-2B9F-4246-BE68-7B7CE877AFF1}" presName="node" presStyleLbl="node1" presStyleIdx="5" presStyleCnt="6">
        <dgm:presLayoutVars>
          <dgm:bulletEnabled val="1"/>
        </dgm:presLayoutVars>
      </dgm:prSet>
      <dgm:spPr/>
      <dgm:t>
        <a:bodyPr/>
        <a:lstStyle/>
        <a:p>
          <a:endParaRPr lang="en-US"/>
        </a:p>
      </dgm:t>
    </dgm:pt>
    <dgm:pt modelId="{6AB7858D-C201-436A-8DB2-608C2797742D}" type="pres">
      <dgm:prSet presAssocID="{C85728A6-2B9F-4246-BE68-7B7CE877AFF1}" presName="spNode" presStyleCnt="0"/>
      <dgm:spPr/>
      <dgm:t>
        <a:bodyPr/>
        <a:lstStyle/>
        <a:p>
          <a:endParaRPr lang="en-US"/>
        </a:p>
      </dgm:t>
    </dgm:pt>
    <dgm:pt modelId="{E0096E60-AC9B-4669-B764-3BA0068F7D84}" type="pres">
      <dgm:prSet presAssocID="{2980F558-944F-4F90-9BEE-6E96E738AAF4}" presName="sibTrans" presStyleLbl="sibTrans1D1" presStyleIdx="5" presStyleCnt="6"/>
      <dgm:spPr/>
      <dgm:t>
        <a:bodyPr/>
        <a:lstStyle/>
        <a:p>
          <a:endParaRPr lang="en-US"/>
        </a:p>
      </dgm:t>
    </dgm:pt>
  </dgm:ptLst>
  <dgm:cxnLst>
    <dgm:cxn modelId="{88056FD8-525F-4B58-8C38-17292C7E901A}" srcId="{0E37FB6B-D303-4709-9098-B7E166D2E86B}" destId="{11CBEE29-D486-432A-97D9-820A172D19F5}" srcOrd="1" destOrd="0" parTransId="{08367F99-7A1D-4AA1-BA16-2E304F586D80}" sibTransId="{BAE4E393-B73E-4C09-9E53-18862066BC49}"/>
    <dgm:cxn modelId="{30F2DBF4-5235-4179-93BC-FC47011E6B74}" type="presOf" srcId="{9E916D03-0BD9-4468-AEF2-73C57B9E1935}" destId="{422F5DB4-1F7C-4CE7-8A54-80701676477E}" srcOrd="0" destOrd="0" presId="urn:microsoft.com/office/officeart/2005/8/layout/cycle5"/>
    <dgm:cxn modelId="{C78836AC-E671-431C-86FA-4721B581D899}" type="presOf" srcId="{7B751566-6450-4331-A180-C2BBEB45F48F}" destId="{DEB55C32-A893-4353-9BB9-3240A5DB32D8}" srcOrd="0" destOrd="0" presId="urn:microsoft.com/office/officeart/2005/8/layout/cycle5"/>
    <dgm:cxn modelId="{08171972-31F3-4D63-9993-A36F471ED112}" type="presOf" srcId="{C7E22F72-9524-4CA7-9386-8BB4F171AEB4}" destId="{0552414B-ABB4-4314-9A89-F5840EA1C3D0}" srcOrd="0" destOrd="0" presId="urn:microsoft.com/office/officeart/2005/8/layout/cycle5"/>
    <dgm:cxn modelId="{7B4D5882-3917-4658-ACEB-F52B7D4EA24B}" srcId="{0E37FB6B-D303-4709-9098-B7E166D2E86B}" destId="{7B751566-6450-4331-A180-C2BBEB45F48F}" srcOrd="2" destOrd="0" parTransId="{AB51AC57-F3A2-4125-B70F-32D6D1AD7C5B}" sibTransId="{496CA38D-3A86-4769-A621-C0198D7F9545}"/>
    <dgm:cxn modelId="{8D712AA8-6A23-449B-BF98-6524AB5BD783}" srcId="{0E37FB6B-D303-4709-9098-B7E166D2E86B}" destId="{C7E22F72-9524-4CA7-9386-8BB4F171AEB4}" srcOrd="0" destOrd="0" parTransId="{EF56B994-23E2-4462-81D4-DFEB549E694A}" sibTransId="{56A5FBBC-086C-42F3-ADEC-28CF66C76E9E}"/>
    <dgm:cxn modelId="{B853539F-9BA6-485C-B256-E30F98023F6A}" type="presOf" srcId="{496CA38D-3A86-4769-A621-C0198D7F9545}" destId="{01C969F7-D468-4C9A-A7AF-5EFD998D9903}" srcOrd="0" destOrd="0" presId="urn:microsoft.com/office/officeart/2005/8/layout/cycle5"/>
    <dgm:cxn modelId="{61021B13-76DD-4780-B1F1-B5E1EF240BBF}" type="presOf" srcId="{2980F558-944F-4F90-9BEE-6E96E738AAF4}" destId="{E0096E60-AC9B-4669-B764-3BA0068F7D84}" srcOrd="0" destOrd="0" presId="urn:microsoft.com/office/officeart/2005/8/layout/cycle5"/>
    <dgm:cxn modelId="{5F06BE0F-3E51-4EA8-8A04-EE309A5C8B03}" srcId="{0E37FB6B-D303-4709-9098-B7E166D2E86B}" destId="{0463396E-91DA-48A7-9736-B992202FA447}" srcOrd="4" destOrd="0" parTransId="{C86BE3B0-C6FE-4D7F-8125-AC17634297A7}" sibTransId="{9E916D03-0BD9-4468-AEF2-73C57B9E1935}"/>
    <dgm:cxn modelId="{485C5C9B-A01F-44BF-AB37-23E04B9C4DB3}" type="presOf" srcId="{C85728A6-2B9F-4246-BE68-7B7CE877AFF1}" destId="{3DA79E85-6054-4D7B-99F5-0A77ADF25FDA}" srcOrd="0" destOrd="0" presId="urn:microsoft.com/office/officeart/2005/8/layout/cycle5"/>
    <dgm:cxn modelId="{D86A7131-2561-4DAC-8127-7350219D4985}" srcId="{0E37FB6B-D303-4709-9098-B7E166D2E86B}" destId="{F9918F96-789C-4596-924B-8EAE410F3CEE}" srcOrd="3" destOrd="0" parTransId="{B6FFF9F9-CEED-40C6-A400-5C7FA2442192}" sibTransId="{30EA6995-CFF8-43EE-AFB8-870F0A7D14CF}"/>
    <dgm:cxn modelId="{5AB3CD60-B56D-4E1C-9787-A0894E10EE8B}" srcId="{0E37FB6B-D303-4709-9098-B7E166D2E86B}" destId="{C85728A6-2B9F-4246-BE68-7B7CE877AFF1}" srcOrd="5" destOrd="0" parTransId="{07DD584B-835B-42DB-9FA8-A56281A76F95}" sibTransId="{2980F558-944F-4F90-9BEE-6E96E738AAF4}"/>
    <dgm:cxn modelId="{9C9842C6-513B-482E-9477-07E16E0016B7}" type="presOf" srcId="{0E37FB6B-D303-4709-9098-B7E166D2E86B}" destId="{8DAC9D4E-E9C9-459B-B2C8-D3E6F51F0CD1}" srcOrd="0" destOrd="0" presId="urn:microsoft.com/office/officeart/2005/8/layout/cycle5"/>
    <dgm:cxn modelId="{652A3FC0-2E70-434F-B679-6136E929056A}" type="presOf" srcId="{BAE4E393-B73E-4C09-9E53-18862066BC49}" destId="{AF570C6E-EF4E-49A9-BFC1-153C8F8C94B1}" srcOrd="0" destOrd="0" presId="urn:microsoft.com/office/officeart/2005/8/layout/cycle5"/>
    <dgm:cxn modelId="{F6FD1046-CB9B-41D2-85A7-55103B09719E}" type="presOf" srcId="{30EA6995-CFF8-43EE-AFB8-870F0A7D14CF}" destId="{D5860FAF-61C1-46B1-A5E1-46D52A99F7EF}" srcOrd="0" destOrd="0" presId="urn:microsoft.com/office/officeart/2005/8/layout/cycle5"/>
    <dgm:cxn modelId="{648865E6-4A6C-47C9-ABDA-E913C4C6952B}" type="presOf" srcId="{0463396E-91DA-48A7-9736-B992202FA447}" destId="{897DEA7A-E5CF-4EC6-814C-FEFC9EDF0EB7}" srcOrd="0" destOrd="0" presId="urn:microsoft.com/office/officeart/2005/8/layout/cycle5"/>
    <dgm:cxn modelId="{21D04170-4732-4EA0-A32F-BF8BFE662FCA}" type="presOf" srcId="{F9918F96-789C-4596-924B-8EAE410F3CEE}" destId="{746BE5CB-7DCF-49EE-AEB6-777BF2C4BD3F}" srcOrd="0" destOrd="0" presId="urn:microsoft.com/office/officeart/2005/8/layout/cycle5"/>
    <dgm:cxn modelId="{D7976B76-2E5C-4CD1-A47A-E446C542BC87}" type="presOf" srcId="{56A5FBBC-086C-42F3-ADEC-28CF66C76E9E}" destId="{5AF0B293-3D5D-446B-9707-16A2D070D1B9}" srcOrd="0" destOrd="0" presId="urn:microsoft.com/office/officeart/2005/8/layout/cycle5"/>
    <dgm:cxn modelId="{4AEF8091-938A-45E1-AD05-C6C166EE55F5}" type="presOf" srcId="{11CBEE29-D486-432A-97D9-820A172D19F5}" destId="{2453580A-8DF3-4DD1-99F1-95823D9BF53E}" srcOrd="0" destOrd="0" presId="urn:microsoft.com/office/officeart/2005/8/layout/cycle5"/>
    <dgm:cxn modelId="{7A50D0BA-6330-4209-93C6-F639E264BDE5}" type="presParOf" srcId="{8DAC9D4E-E9C9-459B-B2C8-D3E6F51F0CD1}" destId="{0552414B-ABB4-4314-9A89-F5840EA1C3D0}" srcOrd="0" destOrd="0" presId="urn:microsoft.com/office/officeart/2005/8/layout/cycle5"/>
    <dgm:cxn modelId="{85B5198E-D78A-4619-8F9E-09A43E4357E6}" type="presParOf" srcId="{8DAC9D4E-E9C9-459B-B2C8-D3E6F51F0CD1}" destId="{57563BB7-100E-4588-B896-2AA7B86CACC6}" srcOrd="1" destOrd="0" presId="urn:microsoft.com/office/officeart/2005/8/layout/cycle5"/>
    <dgm:cxn modelId="{2CB26210-5B6C-4B34-B35E-1FC7F71F593E}" type="presParOf" srcId="{8DAC9D4E-E9C9-459B-B2C8-D3E6F51F0CD1}" destId="{5AF0B293-3D5D-446B-9707-16A2D070D1B9}" srcOrd="2" destOrd="0" presId="urn:microsoft.com/office/officeart/2005/8/layout/cycle5"/>
    <dgm:cxn modelId="{B1D77859-8CAE-43A5-9208-3C0FE3E111AF}" type="presParOf" srcId="{8DAC9D4E-E9C9-459B-B2C8-D3E6F51F0CD1}" destId="{2453580A-8DF3-4DD1-99F1-95823D9BF53E}" srcOrd="3" destOrd="0" presId="urn:microsoft.com/office/officeart/2005/8/layout/cycle5"/>
    <dgm:cxn modelId="{AC3CDE91-9A30-4A8C-9F49-2553B39503E8}" type="presParOf" srcId="{8DAC9D4E-E9C9-459B-B2C8-D3E6F51F0CD1}" destId="{B79674DB-26CF-4355-A4C9-6E9CD369C9AD}" srcOrd="4" destOrd="0" presId="urn:microsoft.com/office/officeart/2005/8/layout/cycle5"/>
    <dgm:cxn modelId="{1FF15A57-2CA5-4A44-8558-A850FC689711}" type="presParOf" srcId="{8DAC9D4E-E9C9-459B-B2C8-D3E6F51F0CD1}" destId="{AF570C6E-EF4E-49A9-BFC1-153C8F8C94B1}" srcOrd="5" destOrd="0" presId="urn:microsoft.com/office/officeart/2005/8/layout/cycle5"/>
    <dgm:cxn modelId="{CF5B2EAD-E366-4DA3-ACCB-89EC99E344AD}" type="presParOf" srcId="{8DAC9D4E-E9C9-459B-B2C8-D3E6F51F0CD1}" destId="{DEB55C32-A893-4353-9BB9-3240A5DB32D8}" srcOrd="6" destOrd="0" presId="urn:microsoft.com/office/officeart/2005/8/layout/cycle5"/>
    <dgm:cxn modelId="{B43A4405-C530-4E2B-B485-AA01B3BC13A4}" type="presParOf" srcId="{8DAC9D4E-E9C9-459B-B2C8-D3E6F51F0CD1}" destId="{907EA133-F873-4FC5-A740-BAC7BA336ACB}" srcOrd="7" destOrd="0" presId="urn:microsoft.com/office/officeart/2005/8/layout/cycle5"/>
    <dgm:cxn modelId="{B29BBC32-32A0-414B-93C8-21BE998CE54B}" type="presParOf" srcId="{8DAC9D4E-E9C9-459B-B2C8-D3E6F51F0CD1}" destId="{01C969F7-D468-4C9A-A7AF-5EFD998D9903}" srcOrd="8" destOrd="0" presId="urn:microsoft.com/office/officeart/2005/8/layout/cycle5"/>
    <dgm:cxn modelId="{F01EC14B-2BBC-438D-B31D-1A15F46F6851}" type="presParOf" srcId="{8DAC9D4E-E9C9-459B-B2C8-D3E6F51F0CD1}" destId="{746BE5CB-7DCF-49EE-AEB6-777BF2C4BD3F}" srcOrd="9" destOrd="0" presId="urn:microsoft.com/office/officeart/2005/8/layout/cycle5"/>
    <dgm:cxn modelId="{9A8091D3-C451-42BB-AF9C-45EA3BC77BED}" type="presParOf" srcId="{8DAC9D4E-E9C9-459B-B2C8-D3E6F51F0CD1}" destId="{F8F13A0D-01FE-4134-B7C0-23F5149757E9}" srcOrd="10" destOrd="0" presId="urn:microsoft.com/office/officeart/2005/8/layout/cycle5"/>
    <dgm:cxn modelId="{2456F576-EF32-4E4E-9E99-169B67862F16}" type="presParOf" srcId="{8DAC9D4E-E9C9-459B-B2C8-D3E6F51F0CD1}" destId="{D5860FAF-61C1-46B1-A5E1-46D52A99F7EF}" srcOrd="11" destOrd="0" presId="urn:microsoft.com/office/officeart/2005/8/layout/cycle5"/>
    <dgm:cxn modelId="{1620A02E-3600-4CC3-B066-2AC50B8FF0AF}" type="presParOf" srcId="{8DAC9D4E-E9C9-459B-B2C8-D3E6F51F0CD1}" destId="{897DEA7A-E5CF-4EC6-814C-FEFC9EDF0EB7}" srcOrd="12" destOrd="0" presId="urn:microsoft.com/office/officeart/2005/8/layout/cycle5"/>
    <dgm:cxn modelId="{40700EC3-5104-4042-957F-F4CF977C654F}" type="presParOf" srcId="{8DAC9D4E-E9C9-459B-B2C8-D3E6F51F0CD1}" destId="{8407203B-E04E-4771-9D0A-C114716A0D48}" srcOrd="13" destOrd="0" presId="urn:microsoft.com/office/officeart/2005/8/layout/cycle5"/>
    <dgm:cxn modelId="{77864AE9-1672-46D0-9461-D443947C7B8A}" type="presParOf" srcId="{8DAC9D4E-E9C9-459B-B2C8-D3E6F51F0CD1}" destId="{422F5DB4-1F7C-4CE7-8A54-80701676477E}" srcOrd="14" destOrd="0" presId="urn:microsoft.com/office/officeart/2005/8/layout/cycle5"/>
    <dgm:cxn modelId="{02055A62-1057-49E4-BF66-0A96F02705C6}" type="presParOf" srcId="{8DAC9D4E-E9C9-459B-B2C8-D3E6F51F0CD1}" destId="{3DA79E85-6054-4D7B-99F5-0A77ADF25FDA}" srcOrd="15" destOrd="0" presId="urn:microsoft.com/office/officeart/2005/8/layout/cycle5"/>
    <dgm:cxn modelId="{9979A7A7-0E35-411C-9009-D3C2053A0436}" type="presParOf" srcId="{8DAC9D4E-E9C9-459B-B2C8-D3E6F51F0CD1}" destId="{6AB7858D-C201-436A-8DB2-608C2797742D}" srcOrd="16" destOrd="0" presId="urn:microsoft.com/office/officeart/2005/8/layout/cycle5"/>
    <dgm:cxn modelId="{9A52F8B6-351B-46DF-8BA5-BB5E962EDB36}" type="presParOf" srcId="{8DAC9D4E-E9C9-459B-B2C8-D3E6F51F0CD1}" destId="{E0096E60-AC9B-4669-B764-3BA0068F7D84}"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2414B-ABB4-4314-9A89-F5840EA1C3D0}">
      <dsp:nvSpPr>
        <dsp:cNvPr id="0" name=""/>
        <dsp:cNvSpPr/>
      </dsp:nvSpPr>
      <dsp:spPr>
        <a:xfrm>
          <a:off x="3498086" y="3113"/>
          <a:ext cx="1547752" cy="1006038"/>
        </a:xfrm>
        <a:prstGeom prst="roundRect">
          <a:avLst/>
        </a:prstGeom>
        <a:solidFill>
          <a:srgbClr val="4976C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Trebuchet MS" panose="020B0603020202020204"/>
              <a:ea typeface="+mn-ea"/>
              <a:cs typeface="+mn-cs"/>
            </a:rPr>
            <a:t>Rarely &amp; never </a:t>
          </a:r>
          <a:r>
            <a:rPr lang="en-US" sz="1200" kern="1200" dirty="0" smtClean="0">
              <a:latin typeface="Trebuchet MS" panose="020B0603020202020204"/>
              <a:ea typeface="+mn-ea"/>
              <a:cs typeface="+mn-cs"/>
            </a:rPr>
            <a:t>screened women</a:t>
          </a:r>
          <a:endParaRPr lang="en-US" sz="1600" kern="1200" dirty="0">
            <a:latin typeface="Trebuchet MS" panose="020B0603020202020204"/>
            <a:ea typeface="+mn-ea"/>
            <a:cs typeface="+mn-cs"/>
          </a:endParaRPr>
        </a:p>
      </dsp:txBody>
      <dsp:txXfrm>
        <a:off x="3547197" y="52224"/>
        <a:ext cx="1449530" cy="907816"/>
      </dsp:txXfrm>
    </dsp:sp>
    <dsp:sp modelId="{5AF0B293-3D5D-446B-9707-16A2D070D1B9}">
      <dsp:nvSpPr>
        <dsp:cNvPr id="0" name=""/>
        <dsp:cNvSpPr/>
      </dsp:nvSpPr>
      <dsp:spPr>
        <a:xfrm>
          <a:off x="1899163" y="506132"/>
          <a:ext cx="4745597" cy="4745597"/>
        </a:xfrm>
        <a:custGeom>
          <a:avLst/>
          <a:gdLst/>
          <a:ahLst/>
          <a:cxnLst/>
          <a:rect l="0" t="0" r="0" b="0"/>
          <a:pathLst>
            <a:path>
              <a:moveTo>
                <a:pt x="3341917" y="206931"/>
              </a:moveTo>
              <a:arcTo wR="2372798" hR="2372798" stAng="17646369" swAng="92551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453580A-8DF3-4DD1-99F1-95823D9BF53E}">
      <dsp:nvSpPr>
        <dsp:cNvPr id="0" name=""/>
        <dsp:cNvSpPr/>
      </dsp:nvSpPr>
      <dsp:spPr>
        <a:xfrm>
          <a:off x="5552990" y="1189512"/>
          <a:ext cx="1547752" cy="100603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Trebuchet MS" panose="020B0603020202020204"/>
              <a:ea typeface="+mn-ea"/>
              <a:cs typeface="+mn-cs"/>
            </a:rPr>
            <a:t>Ages</a:t>
          </a:r>
        </a:p>
        <a:p>
          <a:pPr lvl="0" algn="ctr" defTabSz="889000" rtl="0">
            <a:lnSpc>
              <a:spcPct val="90000"/>
            </a:lnSpc>
            <a:spcBef>
              <a:spcPct val="0"/>
            </a:spcBef>
            <a:spcAft>
              <a:spcPct val="35000"/>
            </a:spcAft>
          </a:pPr>
          <a:r>
            <a:rPr lang="en-US" sz="1600" kern="1200" dirty="0" smtClean="0">
              <a:latin typeface="Trebuchet MS" panose="020B0603020202020204"/>
              <a:ea typeface="+mn-ea"/>
              <a:cs typeface="+mn-cs"/>
            </a:rPr>
            <a:t>50+ for mammograms</a:t>
          </a:r>
          <a:endParaRPr lang="en-US" sz="1600" kern="1200" dirty="0">
            <a:latin typeface="Trebuchet MS" panose="020B0603020202020204"/>
            <a:ea typeface="+mn-ea"/>
            <a:cs typeface="+mn-cs"/>
          </a:endParaRPr>
        </a:p>
      </dsp:txBody>
      <dsp:txXfrm>
        <a:off x="5602101" y="1238623"/>
        <a:ext cx="1449530" cy="907816"/>
      </dsp:txXfrm>
    </dsp:sp>
    <dsp:sp modelId="{AF570C6E-EF4E-49A9-BFC1-153C8F8C94B1}">
      <dsp:nvSpPr>
        <dsp:cNvPr id="0" name=""/>
        <dsp:cNvSpPr/>
      </dsp:nvSpPr>
      <dsp:spPr>
        <a:xfrm>
          <a:off x="1899163" y="506132"/>
          <a:ext cx="4745597" cy="4745597"/>
        </a:xfrm>
        <a:custGeom>
          <a:avLst/>
          <a:gdLst/>
          <a:ahLst/>
          <a:cxnLst/>
          <a:rect l="0" t="0" r="0" b="0"/>
          <a:pathLst>
            <a:path>
              <a:moveTo>
                <a:pt x="4708549" y="1955139"/>
              </a:moveTo>
              <a:arcTo wR="2372798" hR="2372798" stAng="20991720" swAng="1216560"/>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EB55C32-A893-4353-9BB9-3240A5DB32D8}">
      <dsp:nvSpPr>
        <dsp:cNvPr id="0" name=""/>
        <dsp:cNvSpPr/>
      </dsp:nvSpPr>
      <dsp:spPr>
        <a:xfrm>
          <a:off x="5552990" y="3562310"/>
          <a:ext cx="1547752" cy="100603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Trebuchet MS" panose="020B0603020202020204"/>
              <a:ea typeface="+mn-ea"/>
              <a:cs typeface="+mn-cs"/>
            </a:rPr>
            <a:t>Communities of </a:t>
          </a:r>
          <a:r>
            <a:rPr lang="en-US" sz="1800" kern="1200" dirty="0" smtClean="0">
              <a:latin typeface="Trebuchet MS" panose="020B0603020202020204"/>
              <a:ea typeface="+mn-ea"/>
              <a:cs typeface="+mn-cs"/>
            </a:rPr>
            <a:t>color  </a:t>
          </a:r>
          <a:endParaRPr lang="en-US" sz="1700" kern="1200" dirty="0">
            <a:latin typeface="Trebuchet MS" panose="020B0603020202020204"/>
            <a:ea typeface="+mn-ea"/>
            <a:cs typeface="+mn-cs"/>
          </a:endParaRPr>
        </a:p>
      </dsp:txBody>
      <dsp:txXfrm>
        <a:off x="5602101" y="3611421"/>
        <a:ext cx="1449530" cy="907816"/>
      </dsp:txXfrm>
    </dsp:sp>
    <dsp:sp modelId="{01C969F7-D468-4C9A-A7AF-5EFD998D9903}">
      <dsp:nvSpPr>
        <dsp:cNvPr id="0" name=""/>
        <dsp:cNvSpPr/>
      </dsp:nvSpPr>
      <dsp:spPr>
        <a:xfrm>
          <a:off x="1899163" y="506132"/>
          <a:ext cx="4745597" cy="4745597"/>
        </a:xfrm>
        <a:custGeom>
          <a:avLst/>
          <a:gdLst/>
          <a:ahLst/>
          <a:cxnLst/>
          <a:rect l="0" t="0" r="0" b="0"/>
          <a:pathLst>
            <a:path>
              <a:moveTo>
                <a:pt x="3883087" y="4202881"/>
              </a:moveTo>
              <a:arcTo wR="2372798" hR="2372798" stAng="3028116" swAng="925514"/>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6BE5CB-7DCF-49EE-AEB6-777BF2C4BD3F}">
      <dsp:nvSpPr>
        <dsp:cNvPr id="0" name=""/>
        <dsp:cNvSpPr/>
      </dsp:nvSpPr>
      <dsp:spPr>
        <a:xfrm>
          <a:off x="3498086" y="4748710"/>
          <a:ext cx="1547752" cy="1006038"/>
        </a:xfrm>
        <a:prstGeom prst="roundRect">
          <a:avLst/>
        </a:prstGeom>
        <a:solidFill>
          <a:srgbClr val="2740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Trebuchet MS" panose="020B0603020202020204"/>
              <a:ea typeface="+mn-ea"/>
              <a:cs typeface="+mn-cs"/>
            </a:rPr>
            <a:t>Rural communities</a:t>
          </a:r>
          <a:endParaRPr lang="en-US" sz="1800" kern="1200" dirty="0">
            <a:latin typeface="Trebuchet MS" panose="020B0603020202020204"/>
            <a:ea typeface="+mn-ea"/>
            <a:cs typeface="+mn-cs"/>
          </a:endParaRPr>
        </a:p>
      </dsp:txBody>
      <dsp:txXfrm>
        <a:off x="3547197" y="4797821"/>
        <a:ext cx="1449530" cy="907816"/>
      </dsp:txXfrm>
    </dsp:sp>
    <dsp:sp modelId="{D5860FAF-61C1-46B1-A5E1-46D52A99F7EF}">
      <dsp:nvSpPr>
        <dsp:cNvPr id="0" name=""/>
        <dsp:cNvSpPr/>
      </dsp:nvSpPr>
      <dsp:spPr>
        <a:xfrm>
          <a:off x="1899163" y="506132"/>
          <a:ext cx="4745597" cy="4745597"/>
        </a:xfrm>
        <a:custGeom>
          <a:avLst/>
          <a:gdLst/>
          <a:ahLst/>
          <a:cxnLst/>
          <a:rect l="0" t="0" r="0" b="0"/>
          <a:pathLst>
            <a:path>
              <a:moveTo>
                <a:pt x="1403679" y="4538666"/>
              </a:moveTo>
              <a:arcTo wR="2372798" hR="2372798" stAng="6846369" swAng="925514"/>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97DEA7A-E5CF-4EC6-814C-FEFC9EDF0EB7}">
      <dsp:nvSpPr>
        <dsp:cNvPr id="0" name=""/>
        <dsp:cNvSpPr/>
      </dsp:nvSpPr>
      <dsp:spPr>
        <a:xfrm>
          <a:off x="1443182" y="3562310"/>
          <a:ext cx="1547752" cy="100603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Trebuchet MS" panose="020B0603020202020204"/>
              <a:ea typeface="+mn-ea"/>
              <a:cs typeface="+mn-cs"/>
            </a:rPr>
            <a:t>Women experiencing disabilities </a:t>
          </a:r>
          <a:endParaRPr lang="en-US" sz="1700" kern="1200" dirty="0">
            <a:latin typeface="Trebuchet MS" panose="020B0603020202020204"/>
            <a:ea typeface="+mn-ea"/>
            <a:cs typeface="+mn-cs"/>
          </a:endParaRPr>
        </a:p>
      </dsp:txBody>
      <dsp:txXfrm>
        <a:off x="1492293" y="3611421"/>
        <a:ext cx="1449530" cy="907816"/>
      </dsp:txXfrm>
    </dsp:sp>
    <dsp:sp modelId="{422F5DB4-1F7C-4CE7-8A54-80701676477E}">
      <dsp:nvSpPr>
        <dsp:cNvPr id="0" name=""/>
        <dsp:cNvSpPr/>
      </dsp:nvSpPr>
      <dsp:spPr>
        <a:xfrm>
          <a:off x="1899163" y="506132"/>
          <a:ext cx="4745597" cy="4745597"/>
        </a:xfrm>
        <a:custGeom>
          <a:avLst/>
          <a:gdLst/>
          <a:ahLst/>
          <a:cxnLst/>
          <a:rect l="0" t="0" r="0" b="0"/>
          <a:pathLst>
            <a:path>
              <a:moveTo>
                <a:pt x="37047" y="2790457"/>
              </a:moveTo>
              <a:arcTo wR="2372798" hR="2372798" stAng="10191720" swAng="1216560"/>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A79E85-6054-4D7B-99F5-0A77ADF25FDA}">
      <dsp:nvSpPr>
        <dsp:cNvPr id="0" name=""/>
        <dsp:cNvSpPr/>
      </dsp:nvSpPr>
      <dsp:spPr>
        <a:xfrm>
          <a:off x="1443182" y="1189512"/>
          <a:ext cx="1547752" cy="10060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Trebuchet MS" panose="020B0603020202020204"/>
              <a:ea typeface="+mn-ea"/>
              <a:cs typeface="+mn-cs"/>
            </a:rPr>
            <a:t>LGBTQ </a:t>
          </a:r>
          <a:r>
            <a:rPr lang="en-US" sz="1700" kern="1200" dirty="0" smtClean="0">
              <a:latin typeface="Trebuchet MS" panose="020B0603020202020204"/>
              <a:ea typeface="+mn-ea"/>
              <a:cs typeface="+mn-cs"/>
            </a:rPr>
            <a:t>communities</a:t>
          </a:r>
          <a:endParaRPr lang="en-US" sz="1700" kern="1200" dirty="0">
            <a:latin typeface="Trebuchet MS" panose="020B0603020202020204"/>
            <a:ea typeface="+mn-ea"/>
            <a:cs typeface="+mn-cs"/>
          </a:endParaRPr>
        </a:p>
      </dsp:txBody>
      <dsp:txXfrm>
        <a:off x="1492293" y="1238623"/>
        <a:ext cx="1449530" cy="907816"/>
      </dsp:txXfrm>
    </dsp:sp>
    <dsp:sp modelId="{E0096E60-AC9B-4669-B764-3BA0068F7D84}">
      <dsp:nvSpPr>
        <dsp:cNvPr id="0" name=""/>
        <dsp:cNvSpPr/>
      </dsp:nvSpPr>
      <dsp:spPr>
        <a:xfrm>
          <a:off x="1899163" y="506132"/>
          <a:ext cx="4745597" cy="4745597"/>
        </a:xfrm>
        <a:custGeom>
          <a:avLst/>
          <a:gdLst/>
          <a:ahLst/>
          <a:cxnLst/>
          <a:rect l="0" t="0" r="0" b="0"/>
          <a:pathLst>
            <a:path>
              <a:moveTo>
                <a:pt x="862510" y="542716"/>
              </a:moveTo>
              <a:arcTo wR="2372798" hR="2372798" stAng="13828116" swAng="92551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013"/>
          </a:xfrm>
          <a:prstGeom prst="rect">
            <a:avLst/>
          </a:prstGeom>
        </p:spPr>
        <p:txBody>
          <a:bodyPr vert="horz" lIns="91429" tIns="45714" rIns="91429" bIns="45714" rtlCol="0"/>
          <a:lstStyle>
            <a:lvl1pPr algn="r">
              <a:defRPr sz="1200"/>
            </a:lvl1pPr>
          </a:lstStyle>
          <a:p>
            <a:fld id="{B0371D8E-08AE-4199-A9B9-A1D31A6DEF04}" type="datetimeFigureOut">
              <a:rPr lang="en-US" smtClean="0"/>
              <a:t>6/29/2017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29" tIns="45714" rIns="91429" bIns="45714" rtlCol="0" anchor="b"/>
          <a:lstStyle>
            <a:lvl1pPr algn="r">
              <a:defRPr sz="1200"/>
            </a:lvl1pPr>
          </a:lstStyle>
          <a:p>
            <a:fld id="{1EB43C8F-0B1B-4BF2-B073-87A25A8B9BF3}" type="slidenum">
              <a:rPr lang="en-US" smtClean="0"/>
              <a:t>‹#›</a:t>
            </a:fld>
            <a:endParaRPr lang="en-US"/>
          </a:p>
        </p:txBody>
      </p:sp>
    </p:spTree>
    <p:extLst>
      <p:ext uri="{BB962C8B-B14F-4D97-AF65-F5344CB8AC3E}">
        <p14:creationId xmlns:p14="http://schemas.microsoft.com/office/powerpoint/2010/main" val="655076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70238" cy="481013"/>
          </a:xfrm>
          <a:prstGeom prst="rect">
            <a:avLst/>
          </a:prstGeom>
        </p:spPr>
        <p:txBody>
          <a:bodyPr vert="horz" lIns="92279" tIns="46140" rIns="92279" bIns="46140" rtlCol="0"/>
          <a:lstStyle>
            <a:lvl1pPr algn="l">
              <a:defRPr sz="1300"/>
            </a:lvl1pPr>
          </a:lstStyle>
          <a:p>
            <a:endParaRPr lang="en-US"/>
          </a:p>
        </p:txBody>
      </p:sp>
      <p:sp>
        <p:nvSpPr>
          <p:cNvPr id="3" name="Date Placeholder 2"/>
          <p:cNvSpPr>
            <a:spLocks noGrp="1"/>
          </p:cNvSpPr>
          <p:nvPr>
            <p:ph type="dt" idx="1"/>
          </p:nvPr>
        </p:nvSpPr>
        <p:spPr>
          <a:xfrm>
            <a:off x="4143375" y="3"/>
            <a:ext cx="3170238" cy="481013"/>
          </a:xfrm>
          <a:prstGeom prst="rect">
            <a:avLst/>
          </a:prstGeom>
        </p:spPr>
        <p:txBody>
          <a:bodyPr vert="horz" lIns="92279" tIns="46140" rIns="92279" bIns="46140" rtlCol="0"/>
          <a:lstStyle>
            <a:lvl1pPr algn="r">
              <a:defRPr sz="1300"/>
            </a:lvl1pPr>
          </a:lstStyle>
          <a:p>
            <a:fld id="{3F1B5D03-60F1-4870-9C72-D25B4031011D}" type="datetimeFigureOut">
              <a:rPr lang="en-US" smtClean="0"/>
              <a:t>6/29/2017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2279" tIns="46140" rIns="92279" bIns="46140" rtlCol="0" anchor="ctr"/>
          <a:lstStyle/>
          <a:p>
            <a:endParaRPr lang="en-US"/>
          </a:p>
        </p:txBody>
      </p:sp>
      <p:sp>
        <p:nvSpPr>
          <p:cNvPr id="5" name="Notes Placeholder 4"/>
          <p:cNvSpPr>
            <a:spLocks noGrp="1"/>
          </p:cNvSpPr>
          <p:nvPr>
            <p:ph type="body" sz="quarter" idx="3"/>
          </p:nvPr>
        </p:nvSpPr>
        <p:spPr>
          <a:xfrm>
            <a:off x="731839" y="4621213"/>
            <a:ext cx="5851524" cy="3779837"/>
          </a:xfrm>
          <a:prstGeom prst="rect">
            <a:avLst/>
          </a:prstGeom>
        </p:spPr>
        <p:txBody>
          <a:bodyPr vert="horz" lIns="92279" tIns="46140" rIns="92279" bIns="461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20188"/>
            <a:ext cx="3170238" cy="481012"/>
          </a:xfrm>
          <a:prstGeom prst="rect">
            <a:avLst/>
          </a:prstGeom>
        </p:spPr>
        <p:txBody>
          <a:bodyPr vert="horz" lIns="92279" tIns="46140" rIns="92279" bIns="46140" rtlCol="0" anchor="b"/>
          <a:lstStyle>
            <a:lvl1pPr algn="l">
              <a:defRPr sz="13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2279" tIns="46140" rIns="92279" bIns="46140" rtlCol="0" anchor="b"/>
          <a:lstStyle>
            <a:lvl1pPr algn="r">
              <a:defRPr sz="1300"/>
            </a:lvl1pPr>
          </a:lstStyle>
          <a:p>
            <a:fld id="{FB3B1B9F-EBBB-4484-9DBD-0A53C568E3A2}" type="slidenum">
              <a:rPr lang="en-US" smtClean="0"/>
              <a:t>‹#›</a:t>
            </a:fld>
            <a:endParaRPr lang="en-US"/>
          </a:p>
        </p:txBody>
      </p:sp>
    </p:spTree>
    <p:extLst>
      <p:ext uri="{BB962C8B-B14F-4D97-AF65-F5344CB8AC3E}">
        <p14:creationId xmlns:p14="http://schemas.microsoft.com/office/powerpoint/2010/main" val="4202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Calibri" panose="020F0502020204030204" pitchFamily="34" charset="0"/>
                <a:cs typeface="Calibri" panose="020F0502020204030204" pitchFamily="34" charset="0"/>
              </a:rPr>
              <a:t>Most ScreenWise patients are cisgender women ages 21 - 64. </a:t>
            </a:r>
          </a:p>
          <a:p>
            <a:pPr eaLnBrk="1" hangingPunct="1"/>
            <a:r>
              <a:rPr lang="en-US" altLang="en-US" u="sng" dirty="0" smtClean="0">
                <a:latin typeface="Calibri" panose="020F0502020204030204" pitchFamily="34" charset="0"/>
                <a:cs typeface="Calibri" panose="020F0502020204030204" pitchFamily="34" charset="0"/>
              </a:rPr>
              <a:t>However, clinically recommended services may include:</a:t>
            </a:r>
          </a:p>
          <a:p>
            <a:pPr eaLnBrk="1" hangingPunct="1"/>
            <a:r>
              <a:rPr lang="en-US" altLang="en-US" dirty="0" smtClean="0">
                <a:latin typeface="Calibri" panose="020F0502020204030204" pitchFamily="34" charset="0"/>
                <a:cs typeface="Calibri" panose="020F0502020204030204" pitchFamily="34" charset="0"/>
              </a:rPr>
              <a:t>Breast services for cisgender</a:t>
            </a:r>
            <a:r>
              <a:rPr lang="en-US" altLang="en-US" baseline="0" dirty="0" smtClean="0">
                <a:latin typeface="Calibri" panose="020F0502020204030204" pitchFamily="34" charset="0"/>
                <a:cs typeface="Calibri" panose="020F0502020204030204" pitchFamily="34" charset="0"/>
              </a:rPr>
              <a:t> males with breast cancer symptoms</a:t>
            </a:r>
          </a:p>
          <a:p>
            <a:pPr eaLnBrk="1" hangingPunct="1"/>
            <a:r>
              <a:rPr lang="en-US" altLang="en-US" baseline="0" dirty="0" smtClean="0">
                <a:latin typeface="Calibri" panose="020F0502020204030204" pitchFamily="34" charset="0"/>
                <a:cs typeface="Calibri" panose="020F0502020204030204" pitchFamily="34" charset="0"/>
              </a:rPr>
              <a:t>Breast, cervical or genetics  services for transgender women or men.  (for example a transgender woman taking hormone</a:t>
            </a:r>
          </a:p>
          <a:p>
            <a:pPr eaLnBrk="1" hangingPunct="1"/>
            <a:endParaRPr lang="en-US" altLang="en-US" baseline="0" dirty="0" smtClean="0">
              <a:latin typeface="Calibri" panose="020F0502020204030204" pitchFamily="34" charset="0"/>
              <a:cs typeface="Calibri" panose="020F0502020204030204" pitchFamily="34" charset="0"/>
            </a:endParaRPr>
          </a:p>
          <a:p>
            <a:pPr eaLnBrk="1" hangingPunct="1"/>
            <a:endParaRPr lang="en-US" altLang="en-US" baseline="0" dirty="0" smtClean="0">
              <a:latin typeface="Calibri" panose="020F0502020204030204" pitchFamily="34" charset="0"/>
              <a:cs typeface="Calibri" panose="020F0502020204030204" pitchFamily="34" charset="0"/>
            </a:endParaRPr>
          </a:p>
          <a:p>
            <a:pPr eaLnBrk="1" hangingPunct="1"/>
            <a:endParaRPr lang="en-US" altLang="en-US" baseline="0" dirty="0" smtClean="0">
              <a:latin typeface="Calibri" panose="020F0502020204030204" pitchFamily="34" charset="0"/>
              <a:cs typeface="Calibri" panose="020F0502020204030204" pitchFamily="34" charset="0"/>
            </a:endParaRPr>
          </a:p>
          <a:p>
            <a:pPr eaLnBrk="1" hangingPunct="1"/>
            <a:r>
              <a:rPr lang="en-US" b="1" dirty="0" smtClean="0"/>
              <a:t>Cisgender/cis</a:t>
            </a:r>
            <a:r>
              <a:rPr lang="en-US" dirty="0" smtClean="0"/>
              <a:t>: term for someone who exclusively identifies as their sex assigned at birth. The term cisgender is not indicative of gender expression, sexual orientation, hormonal makeup, physical anatomy, or how one is perceived in daily life.</a:t>
            </a:r>
            <a:br>
              <a:rPr lang="en-US" dirty="0" smtClean="0"/>
            </a:br>
            <a:r>
              <a:rPr lang="en-US" dirty="0" smtClean="0"/>
              <a:t/>
            </a:r>
            <a:br>
              <a:rPr lang="en-US" dirty="0" smtClean="0"/>
            </a:br>
            <a:r>
              <a:rPr lang="en-US" b="1" dirty="0" smtClean="0"/>
              <a:t>Transgender/Trans</a:t>
            </a:r>
            <a:r>
              <a:rPr lang="en-US" dirty="0" smtClean="0"/>
              <a:t>: encompassing term of many gender identities of those who do not identify or exclusively identify with their sex assigned at birth. The term transgender is not indicative of gender expression, sexual orientation, hormonal makeup, physical anatomy, or how one is perceived in daily life.</a:t>
            </a:r>
            <a:endParaRPr lang="en-US" altLang="en-US" baseline="0" dirty="0" smtClean="0">
              <a:latin typeface="Calibri" panose="020F0502020204030204" pitchFamily="34" charset="0"/>
              <a:cs typeface="Calibri" panose="020F0502020204030204" pitchFamily="34" charset="0"/>
            </a:endParaRPr>
          </a:p>
          <a:p>
            <a:pPr eaLnBrk="1" hangingPunct="1"/>
            <a:endParaRPr lang="en-US" alt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B3B1B9F-EBBB-4484-9DBD-0A53C568E3A2}" type="slidenum">
              <a:rPr lang="en-US" smtClean="0"/>
              <a:t>2</a:t>
            </a:fld>
            <a:endParaRPr lang="en-US"/>
          </a:p>
        </p:txBody>
      </p:sp>
    </p:spTree>
    <p:extLst>
      <p:ext uri="{BB962C8B-B14F-4D97-AF65-F5344CB8AC3E}">
        <p14:creationId xmlns:p14="http://schemas.microsoft.com/office/powerpoint/2010/main" val="72301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B1B9F-EBBB-4484-9DBD-0A53C568E3A2}" type="slidenum">
              <a:rPr lang="en-US" smtClean="0"/>
              <a:t>4</a:t>
            </a:fld>
            <a:endParaRPr lang="en-US"/>
          </a:p>
        </p:txBody>
      </p:sp>
    </p:spTree>
    <p:extLst>
      <p:ext uri="{BB962C8B-B14F-4D97-AF65-F5344CB8AC3E}">
        <p14:creationId xmlns:p14="http://schemas.microsoft.com/office/powerpoint/2010/main" val="316218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B1B9F-EBBB-4484-9DBD-0A53C568E3A2}" type="slidenum">
              <a:rPr lang="en-US" smtClean="0"/>
              <a:t>6</a:t>
            </a:fld>
            <a:endParaRPr lang="en-US"/>
          </a:p>
        </p:txBody>
      </p:sp>
    </p:spTree>
    <p:extLst>
      <p:ext uri="{BB962C8B-B14F-4D97-AF65-F5344CB8AC3E}">
        <p14:creationId xmlns:p14="http://schemas.microsoft.com/office/powerpoint/2010/main" val="83746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5D0D1C-25CE-442A-BCA4-0939E8898B69}"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222768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D0D1C-25CE-442A-BCA4-0939E8898B69}"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76255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D0D1C-25CE-442A-BCA4-0939E8898B69}"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357451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D0D1C-25CE-442A-BCA4-0939E8898B69}"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415405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D0D1C-25CE-442A-BCA4-0939E8898B69}"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150199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5D0D1C-25CE-442A-BCA4-0939E8898B69}"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101308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D0D1C-25CE-442A-BCA4-0939E8898B69}" type="datetimeFigureOut">
              <a:rPr lang="en-US" smtClean="0"/>
              <a:t>6/29/2017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195948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D0D1C-25CE-442A-BCA4-0939E8898B69}" type="datetimeFigureOut">
              <a:rPr lang="en-US" smtClean="0"/>
              <a:t>6/29/2017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402545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D0D1C-25CE-442A-BCA4-0939E8898B69}" type="datetimeFigureOut">
              <a:rPr lang="en-US" smtClean="0"/>
              <a:t>6/29/2017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343029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5D0D1C-25CE-442A-BCA4-0939E8898B69}"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174073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5D0D1C-25CE-442A-BCA4-0939E8898B69}"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9659D-1DEF-4F6F-A115-26F6E3F17B8E}" type="slidenum">
              <a:rPr lang="en-US" smtClean="0"/>
              <a:t>‹#›</a:t>
            </a:fld>
            <a:endParaRPr lang="en-US"/>
          </a:p>
        </p:txBody>
      </p:sp>
    </p:spTree>
    <p:extLst>
      <p:ext uri="{BB962C8B-B14F-4D97-AF65-F5344CB8AC3E}">
        <p14:creationId xmlns:p14="http://schemas.microsoft.com/office/powerpoint/2010/main" val="9963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D0D1C-25CE-442A-BCA4-0939E8898B69}" type="datetimeFigureOut">
              <a:rPr lang="en-US" smtClean="0"/>
              <a:t>6/29/2017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9659D-1DEF-4F6F-A115-26F6E3F17B8E}" type="slidenum">
              <a:rPr lang="en-US" smtClean="0"/>
              <a:t>‹#›</a:t>
            </a:fld>
            <a:endParaRPr lang="en-US"/>
          </a:p>
        </p:txBody>
      </p:sp>
    </p:spTree>
    <p:extLst>
      <p:ext uri="{BB962C8B-B14F-4D97-AF65-F5344CB8AC3E}">
        <p14:creationId xmlns:p14="http://schemas.microsoft.com/office/powerpoint/2010/main" val="1329564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9192" y="143113"/>
            <a:ext cx="6845617" cy="6571774"/>
            <a:chOff x="107118150" y="107691877"/>
            <a:chExt cx="6191250" cy="5810102"/>
          </a:xfrm>
        </p:grpSpPr>
        <p:cxnSp>
          <p:nvCxnSpPr>
            <p:cNvPr id="2051" name="AutoShape 3"/>
            <p:cNvCxnSpPr>
              <a:cxnSpLocks noChangeShapeType="1"/>
            </p:cNvCxnSpPr>
            <p:nvPr/>
          </p:nvCxnSpPr>
          <p:spPr bwMode="auto">
            <a:xfrm>
              <a:off x="107118150" y="107803950"/>
              <a:ext cx="6191250" cy="0"/>
            </a:xfrm>
            <a:prstGeom prst="straightConnector1">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 name="Rectangle 4"/>
            <p:cNvSpPr>
              <a:spLocks noChangeArrowheads="1"/>
            </p:cNvSpPr>
            <p:nvPr/>
          </p:nvSpPr>
          <p:spPr bwMode="auto">
            <a:xfrm>
              <a:off x="108353455" y="108206424"/>
              <a:ext cx="3735636" cy="5267325"/>
            </a:xfrm>
            <a:prstGeom prst="rect">
              <a:avLst/>
            </a:prstGeom>
            <a:solidFill>
              <a:srgbClr val="33B5F8"/>
            </a:solidFill>
            <a:ln w="571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clrChange>
                <a:clrFrom>
                  <a:srgbClr val="D9E7EA"/>
                </a:clrFrom>
                <a:clrTo>
                  <a:srgbClr val="D9E7EA">
                    <a:alpha val="0"/>
                  </a:srgbClr>
                </a:clrTo>
              </a:clrChange>
              <a:extLst>
                <a:ext uri="{28A0092B-C50C-407E-A947-70E740481C1C}">
                  <a14:useLocalDpi xmlns:a14="http://schemas.microsoft.com/office/drawing/2010/main" val="0"/>
                </a:ext>
              </a:extLst>
            </a:blip>
            <a:srcRect l="13947" t="10716" r="22415" b="12772"/>
            <a:stretch>
              <a:fillRect/>
            </a:stretch>
          </p:blipFill>
          <p:spPr bwMode="auto">
            <a:xfrm rot="5400000">
              <a:off x="110842447" y="109598213"/>
              <a:ext cx="1275674" cy="11503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23257" b="4088"/>
            <a:stretch>
              <a:fillRect/>
            </a:stretch>
          </p:blipFill>
          <p:spPr bwMode="auto">
            <a:xfrm>
              <a:off x="109582180" y="112233598"/>
              <a:ext cx="1266281" cy="12266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p:cNvPicPr>
              <a:picLocks noChangeAspect="1" noChangeArrowheads="1"/>
            </p:cNvPicPr>
            <p:nvPr/>
          </p:nvPicPr>
          <p:blipFill>
            <a:blip r:embed="rId4" cstate="print">
              <a:clrChange>
                <a:clrFrom>
                  <a:srgbClr val="0097D8"/>
                </a:clrFrom>
                <a:clrTo>
                  <a:srgbClr val="0097D8">
                    <a:alpha val="0"/>
                  </a:srgbClr>
                </a:clrTo>
              </a:clrChange>
              <a:lum bright="20000"/>
              <a:extLst>
                <a:ext uri="{28A0092B-C50C-407E-A947-70E740481C1C}">
                  <a14:useLocalDpi xmlns:a14="http://schemas.microsoft.com/office/drawing/2010/main" val="0"/>
                </a:ext>
              </a:extLst>
            </a:blip>
            <a:srcRect l="4346" t="26447" r="27051" b="20576"/>
            <a:stretch>
              <a:fillRect/>
            </a:stretch>
          </p:blipFill>
          <p:spPr bwMode="auto">
            <a:xfrm>
              <a:off x="108383587" y="108234999"/>
              <a:ext cx="1198593" cy="12340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19098" t="10025" r="10812" b="23949"/>
            <a:stretch>
              <a:fillRect/>
            </a:stretch>
          </p:blipFill>
          <p:spPr bwMode="auto">
            <a:xfrm>
              <a:off x="108387763" y="109556818"/>
              <a:ext cx="1179466" cy="12544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l="7915" t="3896" r="19060" b="36922"/>
            <a:stretch>
              <a:fillRect/>
            </a:stretch>
          </p:blipFill>
          <p:spPr bwMode="auto">
            <a:xfrm flipH="1">
              <a:off x="108387763" y="112200987"/>
              <a:ext cx="1150147" cy="12427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8" name="Picture 10"/>
            <p:cNvPicPr>
              <a:picLocks noChangeAspect="1" noChangeArrowheads="1"/>
            </p:cNvPicPr>
            <p:nvPr/>
          </p:nvPicPr>
          <p:blipFill>
            <a:blip r:embed="rId7" cstate="print">
              <a:lum bright="6000"/>
              <a:extLst>
                <a:ext uri="{28A0092B-C50C-407E-A947-70E740481C1C}">
                  <a14:useLocalDpi xmlns:a14="http://schemas.microsoft.com/office/drawing/2010/main" val="0"/>
                </a:ext>
              </a:extLst>
            </a:blip>
            <a:srcRect l="12782" t="9669" r="15335" b="33073"/>
            <a:stretch>
              <a:fillRect/>
            </a:stretch>
          </p:blipFill>
          <p:spPr bwMode="auto">
            <a:xfrm flipH="1">
              <a:off x="110890050" y="108225474"/>
              <a:ext cx="1163640" cy="12358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9" name="Picture 11"/>
            <p:cNvPicPr>
              <a:picLocks noChangeAspect="1" noChangeArrowheads="1"/>
            </p:cNvPicPr>
            <p:nvPr/>
          </p:nvPicPr>
          <p:blipFill>
            <a:blip r:embed="rId8" cstate="print">
              <a:lum bright="6000"/>
              <a:extLst>
                <a:ext uri="{28A0092B-C50C-407E-A947-70E740481C1C}">
                  <a14:useLocalDpi xmlns:a14="http://schemas.microsoft.com/office/drawing/2010/main" val="0"/>
                </a:ext>
              </a:extLst>
            </a:blip>
            <a:srcRect l="10431" t="22243" r="15411" b="10431"/>
            <a:stretch>
              <a:fillRect/>
            </a:stretch>
          </p:blipFill>
          <p:spPr bwMode="auto">
            <a:xfrm rot="5400000">
              <a:off x="108324532" y="110956034"/>
              <a:ext cx="1249584" cy="11344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l="20801" t="34023" r="25742" b="16499"/>
            <a:stretch>
              <a:fillRect/>
            </a:stretch>
          </p:blipFill>
          <p:spPr bwMode="auto">
            <a:xfrm rot="16200000" flipH="1">
              <a:off x="109546842" y="110927358"/>
              <a:ext cx="1314792" cy="12168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061" name="AutoShape 13"/>
            <p:cNvCxnSpPr>
              <a:cxnSpLocks noChangeShapeType="1"/>
            </p:cNvCxnSpPr>
            <p:nvPr/>
          </p:nvCxnSpPr>
          <p:spPr bwMode="auto">
            <a:xfrm>
              <a:off x="108341854" y="110852305"/>
              <a:ext cx="3740727" cy="1"/>
            </a:xfrm>
            <a:prstGeom prst="straightConnector1">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2" name="AutoShape 14"/>
            <p:cNvCxnSpPr>
              <a:cxnSpLocks noChangeShapeType="1"/>
            </p:cNvCxnSpPr>
            <p:nvPr/>
          </p:nvCxnSpPr>
          <p:spPr bwMode="auto">
            <a:xfrm>
              <a:off x="108356404" y="112180230"/>
              <a:ext cx="3740727" cy="1"/>
            </a:xfrm>
            <a:prstGeom prst="straightConnector1">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2063" name="text_image" descr="emb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351081" y="107691877"/>
              <a:ext cx="5904398" cy="80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2064" name="AutoShape 16"/>
            <p:cNvCxnSpPr>
              <a:cxnSpLocks noChangeShapeType="1"/>
            </p:cNvCxnSpPr>
            <p:nvPr/>
          </p:nvCxnSpPr>
          <p:spPr bwMode="auto">
            <a:xfrm>
              <a:off x="109545120" y="108181833"/>
              <a:ext cx="1" cy="5320146"/>
            </a:xfrm>
            <a:prstGeom prst="straightConnector1">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5" name="AutoShape 17"/>
            <p:cNvCxnSpPr>
              <a:cxnSpLocks noChangeShapeType="1"/>
            </p:cNvCxnSpPr>
            <p:nvPr/>
          </p:nvCxnSpPr>
          <p:spPr bwMode="auto">
            <a:xfrm>
              <a:off x="108343929" y="109502905"/>
              <a:ext cx="3740727" cy="1"/>
            </a:xfrm>
            <a:prstGeom prst="straightConnector1">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2066"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t="18660" r="-250" b="7040"/>
            <a:stretch>
              <a:fillRect/>
            </a:stretch>
          </p:blipFill>
          <p:spPr bwMode="auto">
            <a:xfrm>
              <a:off x="110804325" y="110896876"/>
              <a:ext cx="1266271" cy="1251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067" name="AutoShape 19"/>
            <p:cNvCxnSpPr>
              <a:cxnSpLocks noChangeShapeType="1"/>
            </p:cNvCxnSpPr>
            <p:nvPr/>
          </p:nvCxnSpPr>
          <p:spPr bwMode="auto">
            <a:xfrm>
              <a:off x="110873045" y="108179758"/>
              <a:ext cx="1" cy="5320146"/>
            </a:xfrm>
            <a:prstGeom prst="straightConnector1">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 name="Rectangle 20"/>
            <p:cNvSpPr>
              <a:spLocks noChangeArrowheads="1"/>
            </p:cNvSpPr>
            <p:nvPr/>
          </p:nvSpPr>
          <p:spPr bwMode="auto">
            <a:xfrm>
              <a:off x="110928150" y="109556818"/>
              <a:ext cx="269645" cy="134461"/>
            </a:xfrm>
            <a:prstGeom prst="rect">
              <a:avLst/>
            </a:prstGeom>
            <a:solidFill>
              <a:srgbClr val="33B5F8"/>
            </a:solidFill>
            <a:ln w="25400" algn="ctr">
              <a:solidFill>
                <a:srgbClr val="33B5F8"/>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69" name="Picture 21"/>
            <p:cNvPicPr>
              <a:picLocks noChangeAspect="1" noChangeArrowheads="1"/>
            </p:cNvPicPr>
            <p:nvPr/>
          </p:nvPicPr>
          <p:blipFill>
            <a:blip r:embed="rId12" cstate="print">
              <a:lum bright="14000"/>
              <a:extLst>
                <a:ext uri="{28A0092B-C50C-407E-A947-70E740481C1C}">
                  <a14:useLocalDpi xmlns:a14="http://schemas.microsoft.com/office/drawing/2010/main" val="0"/>
                </a:ext>
              </a:extLst>
            </a:blip>
            <a:srcRect l="13571" t="23537" r="6927" b="21516"/>
            <a:stretch>
              <a:fillRect/>
            </a:stretch>
          </p:blipFill>
          <p:spPr bwMode="auto">
            <a:xfrm flipH="1">
              <a:off x="109602300" y="108248333"/>
              <a:ext cx="1211761" cy="1204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0" name="text_image" descr="embe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406782" y="107704142"/>
              <a:ext cx="5782022" cy="74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71" name="Picture 23" descr="IMG_4333"/>
            <p:cNvPicPr>
              <a:picLocks noChangeAspect="1" noChangeArrowheads="1"/>
            </p:cNvPicPr>
            <p:nvPr/>
          </p:nvPicPr>
          <p:blipFill>
            <a:blip r:embed="rId14" cstate="print">
              <a:lum contrast="4000"/>
              <a:extLst>
                <a:ext uri="{28A0092B-C50C-407E-A947-70E740481C1C}">
                  <a14:useLocalDpi xmlns:a14="http://schemas.microsoft.com/office/drawing/2010/main" val="0"/>
                </a:ext>
              </a:extLst>
            </a:blip>
            <a:srcRect l="1799" t="3802" r="24731" b="4504"/>
            <a:stretch>
              <a:fillRect/>
            </a:stretch>
          </p:blipFill>
          <p:spPr bwMode="auto">
            <a:xfrm rot="5400000">
              <a:off x="110859852" y="112250235"/>
              <a:ext cx="1242765" cy="11633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2" name="Picture 24" descr="FullSizeRender"/>
            <p:cNvPicPr>
              <a:picLocks noChangeAspect="1" noChangeArrowheads="1"/>
            </p:cNvPicPr>
            <p:nvPr/>
          </p:nvPicPr>
          <p:blipFill>
            <a:blip r:embed="rId15" cstate="print">
              <a:extLst>
                <a:ext uri="{28A0092B-C50C-407E-A947-70E740481C1C}">
                  <a14:useLocalDpi xmlns:a14="http://schemas.microsoft.com/office/drawing/2010/main" val="0"/>
                </a:ext>
              </a:extLst>
            </a:blip>
            <a:srcRect l="14014" t="2914" r="14171"/>
            <a:stretch>
              <a:fillRect/>
            </a:stretch>
          </p:blipFill>
          <p:spPr bwMode="auto">
            <a:xfrm>
              <a:off x="109567229" y="109537856"/>
              <a:ext cx="1265949" cy="1284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162634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6993108"/>
              </p:ext>
            </p:extLst>
          </p:nvPr>
        </p:nvGraphicFramePr>
        <p:xfrm>
          <a:off x="728661" y="1671638"/>
          <a:ext cx="7729549" cy="3369173"/>
        </p:xfrm>
        <a:graphic>
          <a:graphicData uri="http://schemas.openxmlformats.org/drawingml/2006/table">
            <a:tbl>
              <a:tblPr firstRow="1" bandRow="1"/>
              <a:tblGrid>
                <a:gridCol w="442914"/>
                <a:gridCol w="928688"/>
                <a:gridCol w="1514478"/>
                <a:gridCol w="1200149"/>
                <a:gridCol w="1443037"/>
                <a:gridCol w="2200283"/>
              </a:tblGrid>
              <a:tr h="703193">
                <a:tc rowSpan="2">
                  <a:txBody>
                    <a:bodyPr/>
                    <a:lstStyle/>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270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marL="0" marR="0" algn="ctr">
                        <a:spcBef>
                          <a:spcPts val="0"/>
                        </a:spcBef>
                        <a:spcAft>
                          <a:spcPts val="0"/>
                        </a:spcAft>
                      </a:pPr>
                      <a:r>
                        <a:rPr lang="en-US" sz="2000" b="1" dirty="0" smtClean="0">
                          <a:effectLst/>
                          <a:latin typeface="Arial" panose="020B0604020202020204" pitchFamily="34" charset="0"/>
                          <a:ea typeface="Times New Roman" panose="02020603050405020304" pitchFamily="18" charset="0"/>
                        </a:rPr>
                        <a:t>Clinically recommended</a:t>
                      </a:r>
                      <a:r>
                        <a:rPr lang="en-US" sz="2000" b="1" baseline="0" dirty="0" smtClean="0">
                          <a:effectLst/>
                          <a:latin typeface="Arial" panose="020B0604020202020204" pitchFamily="34" charset="0"/>
                          <a:ea typeface="Times New Roman" panose="02020603050405020304" pitchFamily="18" charset="0"/>
                        </a:rPr>
                        <a:t> ser</a:t>
                      </a:r>
                      <a:r>
                        <a:rPr lang="en-US" sz="2000" b="1" dirty="0" smtClean="0">
                          <a:effectLst/>
                          <a:latin typeface="Arial" panose="020B0604020202020204" pitchFamily="34" charset="0"/>
                          <a:ea typeface="Times New Roman" panose="02020603050405020304" pitchFamily="18" charset="0"/>
                        </a:rPr>
                        <a:t>vices </a:t>
                      </a:r>
                      <a:r>
                        <a:rPr lang="en-US" sz="2000" b="1" dirty="0">
                          <a:effectLst/>
                          <a:latin typeface="Arial" panose="020B0604020202020204" pitchFamily="34" charset="0"/>
                          <a:ea typeface="Times New Roman" panose="02020603050405020304" pitchFamily="18" charset="0"/>
                        </a:rPr>
                        <a:t>the patient may be eligible for</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F6FC6"/>
                      </a:solidFill>
                      <a:prstDash val="solid"/>
                      <a:round/>
                      <a:headEnd type="none" w="med" len="med"/>
                      <a:tailEnd type="none" w="med" len="med"/>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9857">
                <a:tc vMerge="1">
                  <a:txBody>
                    <a:bodyPr/>
                    <a:lstStyle/>
                    <a:p>
                      <a:endParaRPr lang="en-US"/>
                    </a:p>
                  </a:txBody>
                  <a:tcPr/>
                </a:tc>
                <a:tc>
                  <a:txBody>
                    <a:bodyPr/>
                    <a:lstStyle/>
                    <a:p>
                      <a:pPr marL="0" marR="0" algn="ctr">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effectLst/>
                          <a:latin typeface="Arial" panose="020B0604020202020204" pitchFamily="34" charset="0"/>
                          <a:ea typeface="Times New Roman" panose="02020603050405020304" pitchFamily="18" charset="0"/>
                        </a:rPr>
                        <a:t>Breast</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F6FC6"/>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dirty="0">
                          <a:solidFill>
                            <a:schemeClr val="bg1"/>
                          </a:solidFill>
                          <a:effectLst/>
                          <a:latin typeface="Arial" panose="020B0604020202020204" pitchFamily="34" charset="0"/>
                          <a:ea typeface="Times New Roman" panose="02020603050405020304" pitchFamily="18" charset="0"/>
                        </a:rPr>
                        <a:t>Cervical</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dirty="0">
                          <a:solidFill>
                            <a:schemeClr val="bg1"/>
                          </a:solidFill>
                          <a:effectLst/>
                          <a:latin typeface="Arial" panose="020B0604020202020204" pitchFamily="34" charset="0"/>
                          <a:ea typeface="Times New Roman" panose="02020603050405020304" pitchFamily="18" charset="0"/>
                        </a:rPr>
                        <a:t>Genetics</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dirty="0" smtClean="0">
                          <a:solidFill>
                            <a:schemeClr val="bg1"/>
                          </a:solidFill>
                          <a:effectLst/>
                          <a:latin typeface="Arial" panose="020B0604020202020204" pitchFamily="34" charset="0"/>
                          <a:ea typeface="Times New Roman" panose="02020603050405020304" pitchFamily="18" charset="0"/>
                        </a:rPr>
                        <a:t>Heart Services</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solidFill>
                            <a:schemeClr val="bg1"/>
                          </a:solidFill>
                          <a:effectLst/>
                          <a:latin typeface="Arial" panose="020B0604020202020204" pitchFamily="34" charset="0"/>
                          <a:ea typeface="Times New Roman" panose="02020603050405020304" pitchFamily="18" charset="0"/>
                        </a:rPr>
                        <a:t>(WOMEN ONLY)</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rgbClr val="002060"/>
                    </a:solidFill>
                  </a:tcPr>
                </a:tc>
              </a:tr>
              <a:tr h="800100">
                <a:tc rowSpan="2">
                  <a:txBody>
                    <a:bodyPr/>
                    <a:lstStyle/>
                    <a:p>
                      <a:pPr marL="71755" marR="71755" algn="ctr">
                        <a:spcBef>
                          <a:spcPts val="0"/>
                        </a:spcBef>
                        <a:spcAft>
                          <a:spcPts val="0"/>
                        </a:spcAft>
                      </a:pPr>
                      <a:r>
                        <a:rPr lang="en-US" sz="2000" b="1" dirty="0" smtClean="0">
                          <a:effectLst/>
                          <a:latin typeface="Arial" panose="020B0604020202020204" pitchFamily="34" charset="0"/>
                          <a:ea typeface="Times New Roman" panose="02020603050405020304" pitchFamily="18" charset="0"/>
                        </a:rPr>
                        <a:t>Age</a:t>
                      </a:r>
                      <a:endParaRPr lang="en-US" sz="2000" dirty="0">
                        <a:effectLst/>
                        <a:latin typeface="Times New Roman" panose="02020603050405020304" pitchFamily="18" charset="0"/>
                        <a:ea typeface="Times New Roman" panose="02020603050405020304" pitchFamily="18" charset="0"/>
                      </a:endParaRPr>
                    </a:p>
                  </a:txBody>
                  <a:tcPr marL="68580" marR="68580" marT="0" marB="0"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2000" dirty="0" smtClean="0">
                          <a:effectLst/>
                          <a:latin typeface="Arial" panose="020B0604020202020204" pitchFamily="34" charset="0"/>
                          <a:ea typeface="Times New Roman" panose="02020603050405020304" pitchFamily="18" charset="0"/>
                        </a:rPr>
                        <a:t>21-39</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026023">
                <a:tc vMerge="1">
                  <a:txBody>
                    <a:bodyPr/>
                    <a:lstStyle/>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vert="vert27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40+</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59A9F2"/>
                      </a:solidFill>
                      <a:prstDash val="solid"/>
                      <a:round/>
                      <a:headEnd type="none" w="med" len="med"/>
                      <a:tailEnd type="none" w="med" len="med"/>
                    </a:lnT>
                    <a:lnB w="12700" cap="flat" cmpd="sng" algn="ctr">
                      <a:solidFill>
                        <a:srgbClr val="59A9F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2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24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6437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nvPr>
        </p:nvGraphicFramePr>
        <p:xfrm>
          <a:off x="257175" y="985838"/>
          <a:ext cx="8543925" cy="575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671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8023360" y="3614670"/>
            <a:ext cx="0" cy="41786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479951" y="3614670"/>
            <a:ext cx="0" cy="29662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36923" y="3628683"/>
            <a:ext cx="0" cy="282609"/>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479951" y="1542919"/>
            <a:ext cx="22430" cy="199601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404057" y="1199196"/>
            <a:ext cx="2196648" cy="320859"/>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Enrollment</a:t>
            </a:r>
            <a:endParaRPr lang="en-US" dirty="0">
              <a:solidFill>
                <a:sysClr val="windowText" lastClr="000000"/>
              </a:solidFill>
            </a:endParaRPr>
          </a:p>
        </p:txBody>
      </p:sp>
      <p:sp>
        <p:nvSpPr>
          <p:cNvPr id="8" name="Rounded Rectangle 7"/>
          <p:cNvSpPr/>
          <p:nvPr/>
        </p:nvSpPr>
        <p:spPr>
          <a:xfrm>
            <a:off x="4392842" y="1992306"/>
            <a:ext cx="2196647" cy="329786"/>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solidFill>
                  <a:sysClr val="windowText" lastClr="000000"/>
                </a:solidFill>
              </a:rPr>
              <a:t>Assessment,  $35</a:t>
            </a:r>
            <a:endParaRPr lang="en-US" dirty="0">
              <a:solidFill>
                <a:sysClr val="windowText" lastClr="000000"/>
              </a:solidFill>
            </a:endParaRPr>
          </a:p>
        </p:txBody>
      </p:sp>
      <p:sp>
        <p:nvSpPr>
          <p:cNvPr id="9" name="Rounded Rectangle 8"/>
          <p:cNvSpPr/>
          <p:nvPr/>
        </p:nvSpPr>
        <p:spPr>
          <a:xfrm>
            <a:off x="4381256" y="2845942"/>
            <a:ext cx="2219818" cy="339287"/>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Screening, $126</a:t>
            </a:r>
            <a:endParaRPr lang="en-US" sz="1600" dirty="0">
              <a:solidFill>
                <a:sysClr val="windowText" lastClr="000000"/>
              </a:solidFill>
            </a:endParaRPr>
          </a:p>
        </p:txBody>
      </p:sp>
      <p:sp>
        <p:nvSpPr>
          <p:cNvPr id="10" name="Rounded Rectangle 9"/>
          <p:cNvSpPr/>
          <p:nvPr/>
        </p:nvSpPr>
        <p:spPr>
          <a:xfrm>
            <a:off x="1996440" y="3870760"/>
            <a:ext cx="2094009" cy="522648"/>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Breast </a:t>
            </a:r>
            <a:r>
              <a:rPr lang="en-US" sz="1600" dirty="0" smtClean="0">
                <a:solidFill>
                  <a:sysClr val="windowText" lastClr="000000"/>
                </a:solidFill>
              </a:rPr>
              <a:t>Follow-Up</a:t>
            </a:r>
          </a:p>
          <a:p>
            <a:pPr algn="ctr"/>
            <a:r>
              <a:rPr lang="en-US" sz="1600" dirty="0" smtClean="0">
                <a:solidFill>
                  <a:sysClr val="windowText" lastClr="000000"/>
                </a:solidFill>
              </a:rPr>
              <a:t>Link to treatment $60</a:t>
            </a:r>
            <a:endParaRPr lang="en-US" sz="1600" dirty="0">
              <a:solidFill>
                <a:sysClr val="windowText" lastClr="000000"/>
              </a:solidFill>
            </a:endParaRPr>
          </a:p>
        </p:txBody>
      </p:sp>
      <p:cxnSp>
        <p:nvCxnSpPr>
          <p:cNvPr id="13" name="Straight Connector 12"/>
          <p:cNvCxnSpPr/>
          <p:nvPr/>
        </p:nvCxnSpPr>
        <p:spPr>
          <a:xfrm>
            <a:off x="5493365" y="4393408"/>
            <a:ext cx="0" cy="133922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837942" y="3870760"/>
            <a:ext cx="2081141" cy="548020"/>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Cervical </a:t>
            </a:r>
            <a:r>
              <a:rPr lang="en-US" sz="1600" dirty="0" smtClean="0">
                <a:solidFill>
                  <a:sysClr val="windowText" lastClr="000000"/>
                </a:solidFill>
              </a:rPr>
              <a:t>Follow-Up</a:t>
            </a:r>
          </a:p>
          <a:p>
            <a:pPr algn="ctr"/>
            <a:r>
              <a:rPr lang="en-US" sz="1600" dirty="0" smtClean="0">
                <a:solidFill>
                  <a:sysClr val="windowText" lastClr="000000"/>
                </a:solidFill>
              </a:rPr>
              <a:t>Link to treatment $60 </a:t>
            </a:r>
            <a:endParaRPr lang="en-US" sz="1600" dirty="0">
              <a:solidFill>
                <a:sysClr val="windowText" lastClr="000000"/>
              </a:solidFill>
            </a:endParaRPr>
          </a:p>
        </p:txBody>
      </p:sp>
      <p:sp>
        <p:nvSpPr>
          <p:cNvPr id="12" name="Rounded Rectangle 11"/>
          <p:cNvSpPr/>
          <p:nvPr/>
        </p:nvSpPr>
        <p:spPr>
          <a:xfrm>
            <a:off x="4285949" y="3870760"/>
            <a:ext cx="2366395" cy="548019"/>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Age </a:t>
            </a:r>
            <a:r>
              <a:rPr lang="en-US" sz="1600" dirty="0">
                <a:solidFill>
                  <a:sysClr val="windowText" lastClr="000000"/>
                </a:solidFill>
              </a:rPr>
              <a:t>40+ Heart </a:t>
            </a:r>
            <a:r>
              <a:rPr lang="en-US" sz="1600" dirty="0" smtClean="0">
                <a:solidFill>
                  <a:sysClr val="windowText" lastClr="000000"/>
                </a:solidFill>
              </a:rPr>
              <a:t>Health Check, $86 </a:t>
            </a:r>
            <a:r>
              <a:rPr lang="en-US" sz="1600" dirty="0" smtClean="0">
                <a:solidFill>
                  <a:schemeClr val="bg1">
                    <a:lumMod val="50000"/>
                  </a:schemeClr>
                </a:solidFill>
                <a:sym typeface="Wingdings" panose="05000000000000000000" pitchFamily="2" charset="2"/>
              </a:rPr>
              <a:t>*</a:t>
            </a:r>
            <a:r>
              <a:rPr lang="en-US" sz="1600" dirty="0" smtClean="0">
                <a:solidFill>
                  <a:srgbClr val="800000"/>
                </a:solidFill>
                <a:sym typeface="Webdings" panose="05030102010509060703" pitchFamily="18" charset="2"/>
              </a:rPr>
              <a:t></a:t>
            </a:r>
            <a:endParaRPr lang="en-US" sz="1600" dirty="0">
              <a:solidFill>
                <a:srgbClr val="800000"/>
              </a:solidFill>
            </a:endParaRPr>
          </a:p>
        </p:txBody>
      </p:sp>
      <p:cxnSp>
        <p:nvCxnSpPr>
          <p:cNvPr id="14" name="Straight Connector 13"/>
          <p:cNvCxnSpPr/>
          <p:nvPr/>
        </p:nvCxnSpPr>
        <p:spPr>
          <a:xfrm>
            <a:off x="3006437" y="3569895"/>
            <a:ext cx="5030778" cy="1"/>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226384" y="4783162"/>
            <a:ext cx="2551993" cy="451907"/>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Age 40+ </a:t>
            </a:r>
            <a:r>
              <a:rPr lang="en-US" sz="1600" dirty="0" smtClean="0">
                <a:solidFill>
                  <a:sysClr val="windowText" lastClr="000000"/>
                </a:solidFill>
              </a:rPr>
              <a:t>Health Coaching </a:t>
            </a:r>
            <a:r>
              <a:rPr lang="en-US" sz="1600" dirty="0" smtClean="0">
                <a:solidFill>
                  <a:schemeClr val="bg1">
                    <a:lumMod val="50000"/>
                  </a:schemeClr>
                </a:solidFill>
                <a:sym typeface="Wingdings" panose="05000000000000000000" pitchFamily="2" charset="2"/>
              </a:rPr>
              <a:t>*</a:t>
            </a:r>
            <a:r>
              <a:rPr lang="en-US" sz="1600" dirty="0" smtClean="0">
                <a:solidFill>
                  <a:srgbClr val="800000"/>
                </a:solidFill>
                <a:sym typeface="Webdings" panose="05030102010509060703" pitchFamily="18" charset="2"/>
              </a:rPr>
              <a:t> </a:t>
            </a:r>
            <a:r>
              <a:rPr lang="en-US" sz="1600" dirty="0" smtClean="0">
                <a:solidFill>
                  <a:schemeClr val="tx1"/>
                </a:solidFill>
                <a:sym typeface="Webdings" panose="05030102010509060703" pitchFamily="18" charset="2"/>
              </a:rPr>
              <a:t>up to $279 for 3.25 </a:t>
            </a:r>
            <a:r>
              <a:rPr lang="en-US" sz="1600" dirty="0" err="1" smtClean="0">
                <a:solidFill>
                  <a:schemeClr val="tx1"/>
                </a:solidFill>
                <a:sym typeface="Webdings" panose="05030102010509060703" pitchFamily="18" charset="2"/>
              </a:rPr>
              <a:t>hrs</a:t>
            </a:r>
            <a:r>
              <a:rPr lang="en-US" sz="1600" dirty="0" smtClean="0">
                <a:solidFill>
                  <a:schemeClr val="tx1"/>
                </a:solidFill>
                <a:sym typeface="Webdings" panose="05030102010509060703" pitchFamily="18" charset="2"/>
              </a:rPr>
              <a:t> </a:t>
            </a:r>
            <a:endParaRPr lang="en-US" sz="1600" dirty="0">
              <a:solidFill>
                <a:schemeClr val="tx1"/>
              </a:solidFill>
            </a:endParaRPr>
          </a:p>
        </p:txBody>
      </p:sp>
      <p:sp>
        <p:nvSpPr>
          <p:cNvPr id="29" name="Rounded Rectangle 28"/>
          <p:cNvSpPr/>
          <p:nvPr/>
        </p:nvSpPr>
        <p:spPr>
          <a:xfrm>
            <a:off x="4347100" y="5385056"/>
            <a:ext cx="2357492" cy="463233"/>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Age 40+ Post-Health Coaching Survey</a:t>
            </a:r>
            <a:r>
              <a:rPr lang="en-US" sz="1600" dirty="0" smtClean="0">
                <a:solidFill>
                  <a:schemeClr val="bg1">
                    <a:lumMod val="50000"/>
                  </a:schemeClr>
                </a:solidFill>
                <a:sym typeface="Wingdings" panose="05000000000000000000" pitchFamily="2" charset="2"/>
              </a:rPr>
              <a:t>*</a:t>
            </a:r>
            <a:r>
              <a:rPr lang="en-US" sz="1600" dirty="0" smtClean="0">
                <a:solidFill>
                  <a:srgbClr val="800000"/>
                </a:solidFill>
                <a:sym typeface="Webdings" panose="05030102010509060703" pitchFamily="18" charset="2"/>
              </a:rPr>
              <a:t>, </a:t>
            </a:r>
            <a:r>
              <a:rPr lang="en-US" sz="1600" dirty="0" smtClean="0">
                <a:solidFill>
                  <a:schemeClr val="tx1"/>
                </a:solidFill>
                <a:sym typeface="Webdings" panose="05030102010509060703" pitchFamily="18" charset="2"/>
              </a:rPr>
              <a:t>$28</a:t>
            </a:r>
            <a:endParaRPr lang="en-US" sz="1600" dirty="0">
              <a:solidFill>
                <a:schemeClr val="tx1"/>
              </a:solidFill>
            </a:endParaRPr>
          </a:p>
        </p:txBody>
      </p:sp>
      <p:sp>
        <p:nvSpPr>
          <p:cNvPr id="21" name="TextBox 20"/>
          <p:cNvSpPr txBox="1"/>
          <p:nvPr/>
        </p:nvSpPr>
        <p:spPr>
          <a:xfrm>
            <a:off x="0" y="5957412"/>
            <a:ext cx="7334411" cy="861774"/>
          </a:xfrm>
          <a:prstGeom prst="rect">
            <a:avLst/>
          </a:prstGeom>
          <a:noFill/>
        </p:spPr>
        <p:txBody>
          <a:bodyPr wrap="square" rtlCol="0">
            <a:spAutoFit/>
          </a:bodyPr>
          <a:lstStyle/>
          <a:p>
            <a:r>
              <a:rPr lang="en-US" dirty="0" smtClean="0">
                <a:solidFill>
                  <a:schemeClr val="bg1">
                    <a:lumMod val="50000"/>
                  </a:schemeClr>
                </a:solidFill>
                <a:sym typeface="Wingdings" panose="05000000000000000000" pitchFamily="2" charset="2"/>
              </a:rPr>
              <a:t> *  </a:t>
            </a:r>
            <a:r>
              <a:rPr lang="en-US" sz="1400" dirty="0" smtClean="0"/>
              <a:t>Service not required to be face-to-face (may be telephone, Skype, or other form of telemedicine)</a:t>
            </a:r>
          </a:p>
          <a:p>
            <a:r>
              <a:rPr lang="en-US" dirty="0" smtClean="0">
                <a:solidFill>
                  <a:srgbClr val="800000"/>
                </a:solidFill>
                <a:sym typeface="Webdings" panose="05030102010509060703" pitchFamily="18" charset="2"/>
              </a:rPr>
              <a:t> </a:t>
            </a:r>
            <a:r>
              <a:rPr lang="en-US" sz="1400" dirty="0" smtClean="0"/>
              <a:t>SW ancillary providers are available to support this effort</a:t>
            </a:r>
            <a:endParaRPr lang="en-US" sz="1400" dirty="0"/>
          </a:p>
        </p:txBody>
      </p:sp>
    </p:spTree>
    <p:extLst>
      <p:ext uri="{BB962C8B-B14F-4D97-AF65-F5344CB8AC3E}">
        <p14:creationId xmlns:p14="http://schemas.microsoft.com/office/powerpoint/2010/main" val="1928403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50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874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AF213097129C4E9A3ABBD892EED684" ma:contentTypeVersion="20" ma:contentTypeDescription="Create a new document." ma:contentTypeScope="" ma:versionID="c512ffe1322091daa64ff8b28d82b9cc">
  <xsd:schema xmlns:xsd="http://www.w3.org/2001/XMLSchema" xmlns:xs="http://www.w3.org/2001/XMLSchema" xmlns:p="http://schemas.microsoft.com/office/2006/metadata/properties" xmlns:ns1="http://schemas.microsoft.com/sharepoint/v3" xmlns:ns2="b9e727c9-37af-4452-8534-630d889f6748" xmlns:ns3="59da1016-2a1b-4f8a-9768-d7a4932f6f16" targetNamespace="http://schemas.microsoft.com/office/2006/metadata/properties" ma:root="true" ma:fieldsID="2c5f3ab3dc4ea5938c945c47e627b6fd" ns1:_="" ns2:_="" ns3:_="">
    <xsd:import namespace="http://schemas.microsoft.com/sharepoint/v3"/>
    <xsd:import namespace="b9e727c9-37af-4452-8534-630d889f6748"/>
    <xsd:import namespace="59da1016-2a1b-4f8a-9768-d7a4932f6f16"/>
    <xsd:element name="properties">
      <xsd:complexType>
        <xsd:sequence>
          <xsd:element name="documentManagement">
            <xsd:complexType>
              <xsd:all>
                <xsd:element ref="ns2:Document_x0020_Update_x0020_Date" minOccurs="0"/>
                <xsd:element ref="ns3:IACategory" minOccurs="0"/>
                <xsd:element ref="ns3:IATopic" minOccurs="0"/>
                <xsd:element ref="ns3:IASubtopic" minOccurs="0"/>
                <xsd:element ref="ns3:DocumentExpirationDate" minOccurs="0"/>
                <xsd:element ref="ns2:Meta_x0020_Description" minOccurs="0"/>
                <xsd:element ref="ns2:Meta_x0020_Keywords" minOccurs="0"/>
                <xsd:element ref="ns1:URL" minOccurs="0"/>
                <xsd:element ref="ns1:PublishingStartDate" minOccurs="0"/>
                <xsd:element ref="ns1:PublishingExpirationDate" minOccurs="0"/>
                <xsd:element ref="ns3:SharedWithUsers" minOccurs="0"/>
                <xsd:element ref="ns2:Document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9"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12"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e727c9-37af-4452-8534-630d889f6748" elementFormDefault="qualified">
    <xsd:import namespace="http://schemas.microsoft.com/office/2006/documentManagement/types"/>
    <xsd:import namespace="http://schemas.microsoft.com/office/infopath/2007/PartnerControls"/>
    <xsd:element name="Document_x0020_Update_x0020_Date" ma:index="2" nillable="true" ma:displayName="Document Update Date" ma:description="Enter the date from the footer" ma:format="DateOnly" ma:internalName="Document_x0020_Update_x0020_Date">
      <xsd:simpleType>
        <xsd:restriction base="dms:DateTime"/>
      </xsd:simpleType>
    </xsd:element>
    <xsd:element name="Meta_x0020_Description" ma:index="7" nillable="true" ma:displayName="Meta Description" ma:internalName="Meta_x0020_Description" ma:readOnly="false">
      <xsd:simpleType>
        <xsd:restriction base="dms:Text"/>
      </xsd:simpleType>
    </xsd:element>
    <xsd:element name="Meta_x0020_Keywords" ma:index="8" nillable="true" ma:displayName="Meta Keywords" ma:internalName="Meta_x0020_Keywords" ma:readOnly="false">
      <xsd:simpleType>
        <xsd:restriction base="dms:Text"/>
      </xsd:simpleType>
    </xsd:element>
    <xsd:element name="Document_x0020_Status" ma:index="19" nillable="true" ma:displayName="Document Status" ma:format="Dropdown" ma:internalName="Document_x0020_Status">
      <xsd:simpleType>
        <xsd:restriction base="dms:Choice">
          <xsd:enumeration value="Active"/>
          <xsd:enumeration value="Inactive/Deprecated"/>
        </xsd:restriction>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3"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4"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5"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6" nillable="true" ma:displayName="Document Expiration Date" ma:format="DateOnly" ma:internalName="DocumentExpirationDate" ma:readOnly="false">
      <xsd:simpleType>
        <xsd:restriction base="dms:DateTime"/>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https://www.oregon.gov/oha/PH/PROVIDERPARTNERRESOURCES/LOCALHEALTHDEPARTMENTRESOURCES/Documents/orientation/administrators/screenwise.pptx</Url>
      <Description>The ScreenWise Program Overview</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2021-01-23T08:00:00+00:00</DocumentExpirationDate>
    <Meta_x0020_Keywords xmlns="b9e727c9-37af-4452-8534-630d889f6748" xsi:nil="true"/>
    <Meta_x0020_Description xmlns="b9e727c9-37af-4452-8534-630d889f6748" xsi:nil="true"/>
    <IATopic xmlns="59da1016-2a1b-4f8a-9768-d7a4932f6f16" xsi:nil="true"/>
    <Document_x0020_Update_x0020_Date xmlns="b9e727c9-37af-4452-8534-630d889f6748" xsi:nil="true"/>
    <Document_x0020_Status xmlns="b9e727c9-37af-4452-8534-630d889f6748" xsi:nil="true"/>
  </documentManagement>
</p:properties>
</file>

<file path=customXml/itemProps1.xml><?xml version="1.0" encoding="utf-8"?>
<ds:datastoreItem xmlns:ds="http://schemas.openxmlformats.org/officeDocument/2006/customXml" ds:itemID="{8A60D1AE-B996-4608-97C5-1B032317E4CB}"/>
</file>

<file path=customXml/itemProps2.xml><?xml version="1.0" encoding="utf-8"?>
<ds:datastoreItem xmlns:ds="http://schemas.openxmlformats.org/officeDocument/2006/customXml" ds:itemID="{3995E7FE-A2C6-46DF-9585-626FF30FFB44}"/>
</file>

<file path=customXml/itemProps3.xml><?xml version="1.0" encoding="utf-8"?>
<ds:datastoreItem xmlns:ds="http://schemas.openxmlformats.org/officeDocument/2006/customXml" ds:itemID="{1B79EE9B-C1F9-48D5-B994-9FEAFA49EC43}"/>
</file>

<file path=docProps/app.xml><?xml version="1.0" encoding="utf-8"?>
<Properties xmlns="http://schemas.openxmlformats.org/officeDocument/2006/extended-properties" xmlns:vt="http://schemas.openxmlformats.org/officeDocument/2006/docPropsVTypes">
  <Template>Office Theme</Template>
  <TotalTime>3640</TotalTime>
  <Words>233</Words>
  <Application>Microsoft Office PowerPoint</Application>
  <PresentationFormat>On-screen Show (4:3)</PresentationFormat>
  <Paragraphs>51</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Times New Roman</vt:lpstr>
      <vt:lpstr>Trebuchet MS</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ScreenWise Program Overview</dc:title>
  <dc:creator>Myslinski Samantha G</dc:creator>
  <cp:lastModifiedBy>Kane Kristin A</cp:lastModifiedBy>
  <cp:revision>75</cp:revision>
  <cp:lastPrinted>2017-05-21T23:20:23Z</cp:lastPrinted>
  <dcterms:created xsi:type="dcterms:W3CDTF">2016-12-03T00:01:59Z</dcterms:created>
  <dcterms:modified xsi:type="dcterms:W3CDTF">2017-06-30T00:38:06Z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0x0101005EAF213097129C4E9A3ABBD892EED684</vt:lpwstr>
  </property>
  <property fmtid="{D5CDD505-2E9C-101B-9397-08002B2CF9AE}" pid="3" name="WorkflowChangePath">
    <vt:lpwstr>4051dd27-d213-42a2-a954-24d9c58785aa,3;77bfdf95-7253-4ae2-8636-6584ae0c8773,5;</vt:lpwstr>
  </property>
  <property fmtid="{D5CDD505-2E9C-101B-9397-08002B2CF9AE}" pid="4" name="Order">
    <vt:r8>46900</vt:r8>
  </property>
</Properties>
</file>