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9" r:id="rId1"/>
  </p:sldMasterIdLst>
  <p:notesMasterIdLst>
    <p:notesMasterId r:id="rId13"/>
  </p:notesMasterIdLst>
  <p:sldIdLst>
    <p:sldId id="256" r:id="rId2"/>
    <p:sldId id="257" r:id="rId3"/>
    <p:sldId id="282" r:id="rId4"/>
    <p:sldId id="293" r:id="rId5"/>
    <p:sldId id="294" r:id="rId6"/>
    <p:sldId id="296" r:id="rId7"/>
    <p:sldId id="258" r:id="rId8"/>
    <p:sldId id="259" r:id="rId9"/>
    <p:sldId id="295" r:id="rId10"/>
    <p:sldId id="291" r:id="rId11"/>
    <p:sldId id="261" r:id="rId12"/>
  </p:sldIdLst>
  <p:sldSz cx="9144000" cy="6858000" type="screen4x3"/>
  <p:notesSz cx="6858000" cy="9236075"/>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SON Christy J" initials="HCJ" lastIdx="3" clrIdx="0">
    <p:extLst>
      <p:ext uri="{19B8F6BF-5375-455C-9EA6-DF929625EA0E}">
        <p15:presenceInfo xmlns:p15="http://schemas.microsoft.com/office/powerpoint/2012/main" userId="S-1-5-21-982684679-592840582-1966211492-40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63170" autoAdjust="0"/>
  </p:normalViewPr>
  <p:slideViewPr>
    <p:cSldViewPr>
      <p:cViewPr varScale="1">
        <p:scale>
          <a:sx n="71" d="100"/>
          <a:sy n="71" d="100"/>
        </p:scale>
        <p:origin x="21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DE803-49FE-43DA-8299-C5E2558228D3}" type="doc">
      <dgm:prSet loTypeId="urn:microsoft.com/office/officeart/2005/8/layout/hProcess11" loCatId="process" qsTypeId="urn:microsoft.com/office/officeart/2005/8/quickstyle/simple1" qsCatId="simple" csTypeId="urn:microsoft.com/office/officeart/2005/8/colors/accent1_2" csCatId="accent1" phldr="1"/>
      <dgm:spPr/>
    </dgm:pt>
    <dgm:pt modelId="{A20277C2-476D-4F10-929A-6BE9895926C2}">
      <dgm:prSet phldrT="[Text]"/>
      <dgm:spPr/>
      <dgm:t>
        <a:bodyPr/>
        <a:lstStyle/>
        <a:p>
          <a:r>
            <a:rPr lang="en-US" dirty="0" smtClean="0"/>
            <a:t>2012	</a:t>
          </a:r>
          <a:endParaRPr lang="en-US" dirty="0"/>
        </a:p>
      </dgm:t>
    </dgm:pt>
    <dgm:pt modelId="{14EC33D8-052F-4434-B5EF-92124EA06B46}" type="parTrans" cxnId="{DAEE2AA2-FBAF-4714-82F1-187719FBBE13}">
      <dgm:prSet/>
      <dgm:spPr/>
      <dgm:t>
        <a:bodyPr/>
        <a:lstStyle/>
        <a:p>
          <a:endParaRPr lang="en-US"/>
        </a:p>
      </dgm:t>
    </dgm:pt>
    <dgm:pt modelId="{1D8CC3ED-A0C0-46D0-B283-77354229800E}" type="sibTrans" cxnId="{DAEE2AA2-FBAF-4714-82F1-187719FBBE13}">
      <dgm:prSet/>
      <dgm:spPr/>
      <dgm:t>
        <a:bodyPr/>
        <a:lstStyle/>
        <a:p>
          <a:endParaRPr lang="en-US"/>
        </a:p>
      </dgm:t>
    </dgm:pt>
    <dgm:pt modelId="{0339A310-6AA0-4959-AFD2-68FCE5115BFF}">
      <dgm:prSet phldrT="[Text]"/>
      <dgm:spPr/>
      <dgm:t>
        <a:bodyPr/>
        <a:lstStyle/>
        <a:p>
          <a:r>
            <a:rPr lang="en-US" dirty="0" smtClean="0"/>
            <a:t>2013</a:t>
          </a:r>
          <a:endParaRPr lang="en-US" dirty="0"/>
        </a:p>
      </dgm:t>
    </dgm:pt>
    <dgm:pt modelId="{81F3791A-779E-476E-9F79-DB88E126C53B}" type="parTrans" cxnId="{B38E5D61-0DE5-47ED-AE43-14CA180E4E47}">
      <dgm:prSet/>
      <dgm:spPr/>
      <dgm:t>
        <a:bodyPr/>
        <a:lstStyle/>
        <a:p>
          <a:endParaRPr lang="en-US"/>
        </a:p>
      </dgm:t>
    </dgm:pt>
    <dgm:pt modelId="{DBB624BB-85B1-4721-AC1A-EF5F329B4D88}" type="sibTrans" cxnId="{B38E5D61-0DE5-47ED-AE43-14CA180E4E47}">
      <dgm:prSet/>
      <dgm:spPr/>
      <dgm:t>
        <a:bodyPr/>
        <a:lstStyle/>
        <a:p>
          <a:endParaRPr lang="en-US"/>
        </a:p>
      </dgm:t>
    </dgm:pt>
    <dgm:pt modelId="{94B97166-BE9F-4929-AA57-A202D173C1C0}">
      <dgm:prSet phldrT="[Text]"/>
      <dgm:spPr/>
      <dgm:t>
        <a:bodyPr/>
        <a:lstStyle/>
        <a:p>
          <a:r>
            <a:rPr lang="en-US" dirty="0" smtClean="0"/>
            <a:t>2015</a:t>
          </a:r>
          <a:endParaRPr lang="en-US" dirty="0"/>
        </a:p>
      </dgm:t>
    </dgm:pt>
    <dgm:pt modelId="{AB33A4DF-4794-4AFB-A591-A1E4266E8FA7}" type="parTrans" cxnId="{34FA583E-6DE3-489D-91A2-853D6DF0E3DC}">
      <dgm:prSet/>
      <dgm:spPr/>
      <dgm:t>
        <a:bodyPr/>
        <a:lstStyle/>
        <a:p>
          <a:endParaRPr lang="en-US"/>
        </a:p>
      </dgm:t>
    </dgm:pt>
    <dgm:pt modelId="{CD50D0FF-5562-4007-8815-21BF5099250F}" type="sibTrans" cxnId="{34FA583E-6DE3-489D-91A2-853D6DF0E3DC}">
      <dgm:prSet/>
      <dgm:spPr/>
      <dgm:t>
        <a:bodyPr/>
        <a:lstStyle/>
        <a:p>
          <a:endParaRPr lang="en-US"/>
        </a:p>
      </dgm:t>
    </dgm:pt>
    <dgm:pt modelId="{E02FF4C2-16FA-42C0-8DFD-0039B8987C93}">
      <dgm:prSet/>
      <dgm:spPr/>
      <dgm:t>
        <a:bodyPr/>
        <a:lstStyle/>
        <a:p>
          <a:r>
            <a:rPr lang="en-US" dirty="0" smtClean="0"/>
            <a:t>2014</a:t>
          </a:r>
          <a:endParaRPr lang="en-US" dirty="0"/>
        </a:p>
      </dgm:t>
    </dgm:pt>
    <dgm:pt modelId="{E44FE2F0-F626-41ED-8C44-279ADCC17855}" type="parTrans" cxnId="{292EF083-ABC7-4B2D-B511-23255954F178}">
      <dgm:prSet/>
      <dgm:spPr/>
      <dgm:t>
        <a:bodyPr/>
        <a:lstStyle/>
        <a:p>
          <a:endParaRPr lang="en-US"/>
        </a:p>
      </dgm:t>
    </dgm:pt>
    <dgm:pt modelId="{E6006674-762C-4B6D-B757-BE2DCCED1AA6}" type="sibTrans" cxnId="{292EF083-ABC7-4B2D-B511-23255954F178}">
      <dgm:prSet/>
      <dgm:spPr/>
      <dgm:t>
        <a:bodyPr/>
        <a:lstStyle/>
        <a:p>
          <a:endParaRPr lang="en-US"/>
        </a:p>
      </dgm:t>
    </dgm:pt>
    <dgm:pt modelId="{0C8E93E3-A10C-4061-B30B-D9C887740545}">
      <dgm:prSet/>
      <dgm:spPr/>
      <dgm:t>
        <a:bodyPr/>
        <a:lstStyle/>
        <a:p>
          <a:r>
            <a:rPr lang="en-US" dirty="0" smtClean="0"/>
            <a:t>2016</a:t>
          </a:r>
          <a:endParaRPr lang="en-US" dirty="0"/>
        </a:p>
      </dgm:t>
    </dgm:pt>
    <dgm:pt modelId="{BB45BDD2-EE37-4DF2-BBFB-DB9290375FC3}" type="parTrans" cxnId="{585D03C3-1560-4BD2-A408-1A01B4300EA4}">
      <dgm:prSet/>
      <dgm:spPr/>
      <dgm:t>
        <a:bodyPr/>
        <a:lstStyle/>
        <a:p>
          <a:endParaRPr lang="en-US"/>
        </a:p>
      </dgm:t>
    </dgm:pt>
    <dgm:pt modelId="{18A4166D-EB3B-4898-9326-830C9657C393}" type="sibTrans" cxnId="{585D03C3-1560-4BD2-A408-1A01B4300EA4}">
      <dgm:prSet/>
      <dgm:spPr/>
      <dgm:t>
        <a:bodyPr/>
        <a:lstStyle/>
        <a:p>
          <a:endParaRPr lang="en-US"/>
        </a:p>
      </dgm:t>
    </dgm:pt>
    <dgm:pt modelId="{198ABABE-98C7-47BB-B2E8-E7FDFDABF3CD}">
      <dgm:prSet/>
      <dgm:spPr/>
      <dgm:t>
        <a:bodyPr/>
        <a:lstStyle/>
        <a:p>
          <a:r>
            <a:rPr lang="en-US" dirty="0" smtClean="0"/>
            <a:t>2017</a:t>
          </a:r>
          <a:endParaRPr lang="en-US" dirty="0"/>
        </a:p>
      </dgm:t>
    </dgm:pt>
    <dgm:pt modelId="{5831386B-1284-4EAA-B285-AFCC5C4251B1}" type="parTrans" cxnId="{48A1C46D-9ECB-493D-B1A4-80FC0570FCFC}">
      <dgm:prSet/>
      <dgm:spPr/>
      <dgm:t>
        <a:bodyPr/>
        <a:lstStyle/>
        <a:p>
          <a:endParaRPr lang="en-US"/>
        </a:p>
      </dgm:t>
    </dgm:pt>
    <dgm:pt modelId="{4EE7E940-E610-49C5-A314-C19F0894BDF9}" type="sibTrans" cxnId="{48A1C46D-9ECB-493D-B1A4-80FC0570FCFC}">
      <dgm:prSet/>
      <dgm:spPr/>
      <dgm:t>
        <a:bodyPr/>
        <a:lstStyle/>
        <a:p>
          <a:endParaRPr lang="en-US"/>
        </a:p>
      </dgm:t>
    </dgm:pt>
    <dgm:pt modelId="{647C5F57-4851-49DD-B3D8-B8AACDEB305B}">
      <dgm:prSet/>
      <dgm:spPr/>
      <dgm:t>
        <a:bodyPr/>
        <a:lstStyle/>
        <a:p>
          <a:r>
            <a:rPr lang="en-US" dirty="0" smtClean="0"/>
            <a:t>2018</a:t>
          </a:r>
          <a:endParaRPr lang="en-US" dirty="0"/>
        </a:p>
      </dgm:t>
    </dgm:pt>
    <dgm:pt modelId="{D8F9C2AC-5A76-4DF7-8D92-65BB30F73F8C}" type="parTrans" cxnId="{6BCFF209-7A07-48D8-B010-B53CD019B179}">
      <dgm:prSet/>
      <dgm:spPr/>
      <dgm:t>
        <a:bodyPr/>
        <a:lstStyle/>
        <a:p>
          <a:endParaRPr lang="en-US"/>
        </a:p>
      </dgm:t>
    </dgm:pt>
    <dgm:pt modelId="{CC7F3D65-FC4A-4487-8012-77E370B9C5C6}" type="sibTrans" cxnId="{6BCFF209-7A07-48D8-B010-B53CD019B179}">
      <dgm:prSet/>
      <dgm:spPr/>
      <dgm:t>
        <a:bodyPr/>
        <a:lstStyle/>
        <a:p>
          <a:endParaRPr lang="en-US"/>
        </a:p>
      </dgm:t>
    </dgm:pt>
    <dgm:pt modelId="{92C14458-37F2-46FC-A150-8CF457BF94A3}">
      <dgm:prSet/>
      <dgm:spPr/>
      <dgm:t>
        <a:bodyPr/>
        <a:lstStyle/>
        <a:p>
          <a:r>
            <a:rPr lang="en-US" dirty="0" smtClean="0"/>
            <a:t>2019</a:t>
          </a:r>
          <a:endParaRPr lang="en-US" dirty="0"/>
        </a:p>
      </dgm:t>
    </dgm:pt>
    <dgm:pt modelId="{4C922B62-079A-46F4-8C0E-0F166F01A640}" type="parTrans" cxnId="{75B32AB4-DBD3-4C76-8FEA-81B9C69A9E46}">
      <dgm:prSet/>
      <dgm:spPr/>
      <dgm:t>
        <a:bodyPr/>
        <a:lstStyle/>
        <a:p>
          <a:endParaRPr lang="en-US"/>
        </a:p>
      </dgm:t>
    </dgm:pt>
    <dgm:pt modelId="{F490B56C-1059-40F8-8DF6-7207E21C08A4}" type="sibTrans" cxnId="{75B32AB4-DBD3-4C76-8FEA-81B9C69A9E46}">
      <dgm:prSet/>
      <dgm:spPr/>
      <dgm:t>
        <a:bodyPr/>
        <a:lstStyle/>
        <a:p>
          <a:endParaRPr lang="en-US"/>
        </a:p>
      </dgm:t>
    </dgm:pt>
    <dgm:pt modelId="{44238268-D137-4EDB-A9A4-30B0487CB176}">
      <dgm:prSet/>
      <dgm:spPr/>
      <dgm:t>
        <a:bodyPr/>
        <a:lstStyle/>
        <a:p>
          <a:r>
            <a:rPr lang="en-US" dirty="0" smtClean="0"/>
            <a:t>2020 </a:t>
          </a:r>
          <a:endParaRPr lang="en-US" dirty="0"/>
        </a:p>
      </dgm:t>
    </dgm:pt>
    <dgm:pt modelId="{3F82E88A-F5A8-4118-9086-002F3BF10206}" type="parTrans" cxnId="{A5D14B74-94E4-4207-8828-E556C5D0F22C}">
      <dgm:prSet/>
      <dgm:spPr/>
      <dgm:t>
        <a:bodyPr/>
        <a:lstStyle/>
        <a:p>
          <a:endParaRPr lang="en-US"/>
        </a:p>
      </dgm:t>
    </dgm:pt>
    <dgm:pt modelId="{A9A0A99D-1A33-4CAC-B8D7-B891A9F5A706}" type="sibTrans" cxnId="{A5D14B74-94E4-4207-8828-E556C5D0F22C}">
      <dgm:prSet/>
      <dgm:spPr/>
      <dgm:t>
        <a:bodyPr/>
        <a:lstStyle/>
        <a:p>
          <a:endParaRPr lang="en-US"/>
        </a:p>
      </dgm:t>
    </dgm:pt>
    <dgm:pt modelId="{5FD7636F-BE55-4742-9122-02E7A0BE2292}">
      <dgm:prSet/>
      <dgm:spPr/>
      <dgm:t>
        <a:bodyPr/>
        <a:lstStyle/>
        <a:p>
          <a:r>
            <a:rPr lang="en-US" dirty="0" smtClean="0"/>
            <a:t>2021</a:t>
          </a:r>
          <a:endParaRPr lang="en-US" dirty="0"/>
        </a:p>
      </dgm:t>
    </dgm:pt>
    <dgm:pt modelId="{668DC5D0-9A05-470F-BC65-1EB66096B785}" type="parTrans" cxnId="{065B3119-9D7E-49A6-B49D-477C187D5570}">
      <dgm:prSet/>
      <dgm:spPr/>
      <dgm:t>
        <a:bodyPr/>
        <a:lstStyle/>
        <a:p>
          <a:endParaRPr lang="en-US"/>
        </a:p>
      </dgm:t>
    </dgm:pt>
    <dgm:pt modelId="{FBDD119C-3327-4690-94FB-2818109365D4}" type="sibTrans" cxnId="{065B3119-9D7E-49A6-B49D-477C187D5570}">
      <dgm:prSet/>
      <dgm:spPr/>
      <dgm:t>
        <a:bodyPr/>
        <a:lstStyle/>
        <a:p>
          <a:endParaRPr lang="en-US"/>
        </a:p>
      </dgm:t>
    </dgm:pt>
    <dgm:pt modelId="{BF1F7E96-CC6B-451B-A2DE-787E292CA1B8}">
      <dgm:prSet/>
      <dgm:spPr/>
      <dgm:t>
        <a:bodyPr/>
        <a:lstStyle/>
        <a:p>
          <a:r>
            <a:rPr lang="en-US" dirty="0" smtClean="0"/>
            <a:t>2022</a:t>
          </a:r>
          <a:endParaRPr lang="en-US" dirty="0"/>
        </a:p>
      </dgm:t>
    </dgm:pt>
    <dgm:pt modelId="{E160E5DF-444D-4980-BFF3-6BE8AA6CDD74}" type="parTrans" cxnId="{53916C30-7163-496C-BDB3-FD916186BF2F}">
      <dgm:prSet/>
      <dgm:spPr/>
      <dgm:t>
        <a:bodyPr/>
        <a:lstStyle/>
        <a:p>
          <a:endParaRPr lang="en-US"/>
        </a:p>
      </dgm:t>
    </dgm:pt>
    <dgm:pt modelId="{CD73C4AC-D7C8-423C-A4EF-97B9B2E40857}" type="sibTrans" cxnId="{53916C30-7163-496C-BDB3-FD916186BF2F}">
      <dgm:prSet/>
      <dgm:spPr/>
      <dgm:t>
        <a:bodyPr/>
        <a:lstStyle/>
        <a:p>
          <a:endParaRPr lang="en-US"/>
        </a:p>
      </dgm:t>
    </dgm:pt>
    <dgm:pt modelId="{9646B7A6-ED98-40E4-B1AA-D1011C80B83D}">
      <dgm:prSet/>
      <dgm:spPr/>
      <dgm:t>
        <a:bodyPr/>
        <a:lstStyle/>
        <a:p>
          <a:r>
            <a:rPr lang="en-US" dirty="0" smtClean="0"/>
            <a:t>2023</a:t>
          </a:r>
          <a:endParaRPr lang="en-US" dirty="0"/>
        </a:p>
      </dgm:t>
    </dgm:pt>
    <dgm:pt modelId="{D46CE182-3B84-48D2-B882-CD3D0C23EDF9}" type="parTrans" cxnId="{BD235B8C-1809-4D6B-BFDB-886D2837D737}">
      <dgm:prSet/>
      <dgm:spPr/>
      <dgm:t>
        <a:bodyPr/>
        <a:lstStyle/>
        <a:p>
          <a:endParaRPr lang="en-US"/>
        </a:p>
      </dgm:t>
    </dgm:pt>
    <dgm:pt modelId="{582A216B-5C57-4A88-A126-DFBB94FF7757}" type="sibTrans" cxnId="{BD235B8C-1809-4D6B-BFDB-886D2837D737}">
      <dgm:prSet/>
      <dgm:spPr/>
      <dgm:t>
        <a:bodyPr/>
        <a:lstStyle/>
        <a:p>
          <a:endParaRPr lang="en-US"/>
        </a:p>
      </dgm:t>
    </dgm:pt>
    <dgm:pt modelId="{33726617-2864-4548-968D-91F45EB7C005}">
      <dgm:prSet/>
      <dgm:spPr/>
      <dgm:t>
        <a:bodyPr/>
        <a:lstStyle/>
        <a:p>
          <a:r>
            <a:rPr lang="en-US" dirty="0" smtClean="0"/>
            <a:t>2024</a:t>
          </a:r>
          <a:endParaRPr lang="en-US" dirty="0"/>
        </a:p>
      </dgm:t>
    </dgm:pt>
    <dgm:pt modelId="{639350F1-D67A-4F73-AF07-1A2A8F036FE7}" type="parTrans" cxnId="{1F4D9B92-8CF9-42AD-BE76-581D47D3EFDC}">
      <dgm:prSet/>
      <dgm:spPr/>
      <dgm:t>
        <a:bodyPr/>
        <a:lstStyle/>
        <a:p>
          <a:endParaRPr lang="en-US"/>
        </a:p>
      </dgm:t>
    </dgm:pt>
    <dgm:pt modelId="{DA797CC4-58B7-4C97-B8F6-869C17043FDD}" type="sibTrans" cxnId="{1F4D9B92-8CF9-42AD-BE76-581D47D3EFDC}">
      <dgm:prSet/>
      <dgm:spPr/>
      <dgm:t>
        <a:bodyPr/>
        <a:lstStyle/>
        <a:p>
          <a:endParaRPr lang="en-US"/>
        </a:p>
      </dgm:t>
    </dgm:pt>
    <dgm:pt modelId="{2632C0CA-5A86-4177-9432-BBA4B9C5ACB5}" type="pres">
      <dgm:prSet presAssocID="{DF5DE803-49FE-43DA-8299-C5E2558228D3}" presName="Name0" presStyleCnt="0">
        <dgm:presLayoutVars>
          <dgm:dir/>
          <dgm:resizeHandles val="exact"/>
        </dgm:presLayoutVars>
      </dgm:prSet>
      <dgm:spPr/>
    </dgm:pt>
    <dgm:pt modelId="{A73C8D06-7813-4275-8115-D8C49BB404DC}" type="pres">
      <dgm:prSet presAssocID="{DF5DE803-49FE-43DA-8299-C5E2558228D3}" presName="arrow" presStyleLbl="bgShp" presStyleIdx="0" presStyleCnt="1"/>
      <dgm:spPr/>
    </dgm:pt>
    <dgm:pt modelId="{956F7F6C-3D41-482F-95C1-6F461D6442AD}" type="pres">
      <dgm:prSet presAssocID="{DF5DE803-49FE-43DA-8299-C5E2558228D3}" presName="points" presStyleCnt="0"/>
      <dgm:spPr/>
    </dgm:pt>
    <dgm:pt modelId="{72F40F1F-9E65-4A66-A528-286F4145187F}" type="pres">
      <dgm:prSet presAssocID="{A20277C2-476D-4F10-929A-6BE9895926C2}" presName="compositeA" presStyleCnt="0"/>
      <dgm:spPr/>
    </dgm:pt>
    <dgm:pt modelId="{1CBA66C6-C8D1-4F10-965E-52E772FEA4D8}" type="pres">
      <dgm:prSet presAssocID="{A20277C2-476D-4F10-929A-6BE9895926C2}" presName="textA" presStyleLbl="revTx" presStyleIdx="0" presStyleCnt="13">
        <dgm:presLayoutVars>
          <dgm:bulletEnabled val="1"/>
        </dgm:presLayoutVars>
      </dgm:prSet>
      <dgm:spPr/>
      <dgm:t>
        <a:bodyPr/>
        <a:lstStyle/>
        <a:p>
          <a:endParaRPr lang="en-US"/>
        </a:p>
      </dgm:t>
    </dgm:pt>
    <dgm:pt modelId="{BCB98236-7B67-4AD3-B0BA-B123098E8DC6}" type="pres">
      <dgm:prSet presAssocID="{A20277C2-476D-4F10-929A-6BE9895926C2}" presName="circleA" presStyleLbl="node1" presStyleIdx="0" presStyleCnt="13"/>
      <dgm:spPr/>
    </dgm:pt>
    <dgm:pt modelId="{E07992BD-9564-4D44-917D-8079C4827544}" type="pres">
      <dgm:prSet presAssocID="{A20277C2-476D-4F10-929A-6BE9895926C2}" presName="spaceA" presStyleCnt="0"/>
      <dgm:spPr/>
    </dgm:pt>
    <dgm:pt modelId="{CE4DB77C-AD9C-41E1-829C-84A60DCB7D80}" type="pres">
      <dgm:prSet presAssocID="{1D8CC3ED-A0C0-46D0-B283-77354229800E}" presName="space" presStyleCnt="0"/>
      <dgm:spPr/>
    </dgm:pt>
    <dgm:pt modelId="{745A5FBF-5871-4B27-A0EF-EDF41D58A17C}" type="pres">
      <dgm:prSet presAssocID="{0339A310-6AA0-4959-AFD2-68FCE5115BFF}" presName="compositeB" presStyleCnt="0"/>
      <dgm:spPr/>
    </dgm:pt>
    <dgm:pt modelId="{AE4432AE-0953-4F50-9AFC-F8F6ACB89054}" type="pres">
      <dgm:prSet presAssocID="{0339A310-6AA0-4959-AFD2-68FCE5115BFF}" presName="textB" presStyleLbl="revTx" presStyleIdx="1" presStyleCnt="13">
        <dgm:presLayoutVars>
          <dgm:bulletEnabled val="1"/>
        </dgm:presLayoutVars>
      </dgm:prSet>
      <dgm:spPr/>
      <dgm:t>
        <a:bodyPr/>
        <a:lstStyle/>
        <a:p>
          <a:endParaRPr lang="en-US"/>
        </a:p>
      </dgm:t>
    </dgm:pt>
    <dgm:pt modelId="{40A35A26-47CF-470D-AA25-73F3A31EE689}" type="pres">
      <dgm:prSet presAssocID="{0339A310-6AA0-4959-AFD2-68FCE5115BFF}" presName="circleB" presStyleLbl="node1" presStyleIdx="1" presStyleCnt="13"/>
      <dgm:spPr/>
    </dgm:pt>
    <dgm:pt modelId="{A3809C67-5C8B-4CB6-839A-93857673EFE8}" type="pres">
      <dgm:prSet presAssocID="{0339A310-6AA0-4959-AFD2-68FCE5115BFF}" presName="spaceB" presStyleCnt="0"/>
      <dgm:spPr/>
    </dgm:pt>
    <dgm:pt modelId="{76BDE729-1906-48B1-A5BC-8E89BF2C5BB9}" type="pres">
      <dgm:prSet presAssocID="{DBB624BB-85B1-4721-AC1A-EF5F329B4D88}" presName="space" presStyleCnt="0"/>
      <dgm:spPr/>
    </dgm:pt>
    <dgm:pt modelId="{4257124B-4557-4BE4-94E4-E78C4033F48A}" type="pres">
      <dgm:prSet presAssocID="{E02FF4C2-16FA-42C0-8DFD-0039B8987C93}" presName="compositeA" presStyleCnt="0"/>
      <dgm:spPr/>
    </dgm:pt>
    <dgm:pt modelId="{FB9EE514-75B9-471F-8CC2-E556A4145033}" type="pres">
      <dgm:prSet presAssocID="{E02FF4C2-16FA-42C0-8DFD-0039B8987C93}" presName="textA" presStyleLbl="revTx" presStyleIdx="2" presStyleCnt="13">
        <dgm:presLayoutVars>
          <dgm:bulletEnabled val="1"/>
        </dgm:presLayoutVars>
      </dgm:prSet>
      <dgm:spPr/>
      <dgm:t>
        <a:bodyPr/>
        <a:lstStyle/>
        <a:p>
          <a:endParaRPr lang="en-US"/>
        </a:p>
      </dgm:t>
    </dgm:pt>
    <dgm:pt modelId="{104A8506-C594-416F-9811-5E3C623E69E7}" type="pres">
      <dgm:prSet presAssocID="{E02FF4C2-16FA-42C0-8DFD-0039B8987C93}" presName="circleA" presStyleLbl="node1" presStyleIdx="2" presStyleCnt="13" custLinFactNeighborX="-677" custLinFactNeighborY="11914"/>
      <dgm:spPr/>
    </dgm:pt>
    <dgm:pt modelId="{2E9CFFDD-EFD5-4B05-9DBC-57C5EE066090}" type="pres">
      <dgm:prSet presAssocID="{E02FF4C2-16FA-42C0-8DFD-0039B8987C93}" presName="spaceA" presStyleCnt="0"/>
      <dgm:spPr/>
    </dgm:pt>
    <dgm:pt modelId="{470C6371-59B4-40DA-A6D9-48D6E2871CDB}" type="pres">
      <dgm:prSet presAssocID="{E6006674-762C-4B6D-B757-BE2DCCED1AA6}" presName="space" presStyleCnt="0"/>
      <dgm:spPr/>
    </dgm:pt>
    <dgm:pt modelId="{CBDF07CA-7FFD-421B-BF1E-258C8DA76ADF}" type="pres">
      <dgm:prSet presAssocID="{94B97166-BE9F-4929-AA57-A202D173C1C0}" presName="compositeB" presStyleCnt="0"/>
      <dgm:spPr/>
    </dgm:pt>
    <dgm:pt modelId="{3988F0F1-E7BA-4ED7-ADA9-EC025E69AD1C}" type="pres">
      <dgm:prSet presAssocID="{94B97166-BE9F-4929-AA57-A202D173C1C0}" presName="textB" presStyleLbl="revTx" presStyleIdx="3" presStyleCnt="13">
        <dgm:presLayoutVars>
          <dgm:bulletEnabled val="1"/>
        </dgm:presLayoutVars>
      </dgm:prSet>
      <dgm:spPr/>
      <dgm:t>
        <a:bodyPr/>
        <a:lstStyle/>
        <a:p>
          <a:endParaRPr lang="en-US"/>
        </a:p>
      </dgm:t>
    </dgm:pt>
    <dgm:pt modelId="{1943ACDF-36DA-4C11-B737-ACADDC69E581}" type="pres">
      <dgm:prSet presAssocID="{94B97166-BE9F-4929-AA57-A202D173C1C0}" presName="circleB" presStyleLbl="node1" presStyleIdx="3" presStyleCnt="13"/>
      <dgm:spPr/>
    </dgm:pt>
    <dgm:pt modelId="{8B523E66-9E1C-41C1-9357-F870EBADE02B}" type="pres">
      <dgm:prSet presAssocID="{94B97166-BE9F-4929-AA57-A202D173C1C0}" presName="spaceB" presStyleCnt="0"/>
      <dgm:spPr/>
    </dgm:pt>
    <dgm:pt modelId="{65EBE99D-5E84-4FCC-84C4-493C461664F9}" type="pres">
      <dgm:prSet presAssocID="{CD50D0FF-5562-4007-8815-21BF5099250F}" presName="space" presStyleCnt="0"/>
      <dgm:spPr/>
    </dgm:pt>
    <dgm:pt modelId="{5E315EB9-D343-49DE-B2AF-7082D453E29D}" type="pres">
      <dgm:prSet presAssocID="{0C8E93E3-A10C-4061-B30B-D9C887740545}" presName="compositeA" presStyleCnt="0"/>
      <dgm:spPr/>
    </dgm:pt>
    <dgm:pt modelId="{46408E3F-F896-4727-91F3-1CFFC021381E}" type="pres">
      <dgm:prSet presAssocID="{0C8E93E3-A10C-4061-B30B-D9C887740545}" presName="textA" presStyleLbl="revTx" presStyleIdx="4" presStyleCnt="13">
        <dgm:presLayoutVars>
          <dgm:bulletEnabled val="1"/>
        </dgm:presLayoutVars>
      </dgm:prSet>
      <dgm:spPr/>
      <dgm:t>
        <a:bodyPr/>
        <a:lstStyle/>
        <a:p>
          <a:endParaRPr lang="en-US"/>
        </a:p>
      </dgm:t>
    </dgm:pt>
    <dgm:pt modelId="{06D8FC31-2703-4264-BA49-0490C1C218F7}" type="pres">
      <dgm:prSet presAssocID="{0C8E93E3-A10C-4061-B30B-D9C887740545}" presName="circleA" presStyleLbl="node1" presStyleIdx="4" presStyleCnt="13"/>
      <dgm:spPr/>
    </dgm:pt>
    <dgm:pt modelId="{B9655B90-9AEB-4FC0-92A3-2797EE81FB84}" type="pres">
      <dgm:prSet presAssocID="{0C8E93E3-A10C-4061-B30B-D9C887740545}" presName="spaceA" presStyleCnt="0"/>
      <dgm:spPr/>
    </dgm:pt>
    <dgm:pt modelId="{1BE60E37-453B-45E5-A83D-55C3EC50F7E7}" type="pres">
      <dgm:prSet presAssocID="{18A4166D-EB3B-4898-9326-830C9657C393}" presName="space" presStyleCnt="0"/>
      <dgm:spPr/>
    </dgm:pt>
    <dgm:pt modelId="{37E23DF4-A675-448A-B195-AB54AF40A542}" type="pres">
      <dgm:prSet presAssocID="{198ABABE-98C7-47BB-B2E8-E7FDFDABF3CD}" presName="compositeB" presStyleCnt="0"/>
      <dgm:spPr/>
    </dgm:pt>
    <dgm:pt modelId="{8C86D1DF-D4C7-4242-8A53-CA0D8C888F43}" type="pres">
      <dgm:prSet presAssocID="{198ABABE-98C7-47BB-B2E8-E7FDFDABF3CD}" presName="textB" presStyleLbl="revTx" presStyleIdx="5" presStyleCnt="13">
        <dgm:presLayoutVars>
          <dgm:bulletEnabled val="1"/>
        </dgm:presLayoutVars>
      </dgm:prSet>
      <dgm:spPr/>
      <dgm:t>
        <a:bodyPr/>
        <a:lstStyle/>
        <a:p>
          <a:endParaRPr lang="en-US"/>
        </a:p>
      </dgm:t>
    </dgm:pt>
    <dgm:pt modelId="{72222E97-6113-4E62-AEE0-60EE76C0870E}" type="pres">
      <dgm:prSet presAssocID="{198ABABE-98C7-47BB-B2E8-E7FDFDABF3CD}" presName="circleB" presStyleLbl="node1" presStyleIdx="5" presStyleCnt="13"/>
      <dgm:spPr/>
    </dgm:pt>
    <dgm:pt modelId="{A0D4B9CC-8A45-4CF9-907D-E871CD844F3C}" type="pres">
      <dgm:prSet presAssocID="{198ABABE-98C7-47BB-B2E8-E7FDFDABF3CD}" presName="spaceB" presStyleCnt="0"/>
      <dgm:spPr/>
    </dgm:pt>
    <dgm:pt modelId="{AB67C895-CC5B-47C9-91C8-C6CC5A8A4C1C}" type="pres">
      <dgm:prSet presAssocID="{4EE7E940-E610-49C5-A314-C19F0894BDF9}" presName="space" presStyleCnt="0"/>
      <dgm:spPr/>
    </dgm:pt>
    <dgm:pt modelId="{0D7B1AEE-04C4-4489-B37D-70B104F03352}" type="pres">
      <dgm:prSet presAssocID="{647C5F57-4851-49DD-B3D8-B8AACDEB305B}" presName="compositeA" presStyleCnt="0"/>
      <dgm:spPr/>
    </dgm:pt>
    <dgm:pt modelId="{3E48C88F-D793-4956-9570-759B9FDC6A01}" type="pres">
      <dgm:prSet presAssocID="{647C5F57-4851-49DD-B3D8-B8AACDEB305B}" presName="textA" presStyleLbl="revTx" presStyleIdx="6" presStyleCnt="13">
        <dgm:presLayoutVars>
          <dgm:bulletEnabled val="1"/>
        </dgm:presLayoutVars>
      </dgm:prSet>
      <dgm:spPr/>
      <dgm:t>
        <a:bodyPr/>
        <a:lstStyle/>
        <a:p>
          <a:endParaRPr lang="en-US"/>
        </a:p>
      </dgm:t>
    </dgm:pt>
    <dgm:pt modelId="{C9B3AAC8-3E92-497A-97D8-2E7A27E4C816}" type="pres">
      <dgm:prSet presAssocID="{647C5F57-4851-49DD-B3D8-B8AACDEB305B}" presName="circleA" presStyleLbl="node1" presStyleIdx="6" presStyleCnt="13"/>
      <dgm:spPr/>
    </dgm:pt>
    <dgm:pt modelId="{EE1D85C6-ED25-4A3C-B266-7E6CC27930CE}" type="pres">
      <dgm:prSet presAssocID="{647C5F57-4851-49DD-B3D8-B8AACDEB305B}" presName="spaceA" presStyleCnt="0"/>
      <dgm:spPr/>
    </dgm:pt>
    <dgm:pt modelId="{DDE26954-25DD-4946-9422-CC5E6ED5AA5D}" type="pres">
      <dgm:prSet presAssocID="{CC7F3D65-FC4A-4487-8012-77E370B9C5C6}" presName="space" presStyleCnt="0"/>
      <dgm:spPr/>
    </dgm:pt>
    <dgm:pt modelId="{2D0FA1C3-D895-42D9-AEBC-C54AC1D34986}" type="pres">
      <dgm:prSet presAssocID="{92C14458-37F2-46FC-A150-8CF457BF94A3}" presName="compositeB" presStyleCnt="0"/>
      <dgm:spPr/>
    </dgm:pt>
    <dgm:pt modelId="{C4709949-1952-4820-8667-8E76E1269170}" type="pres">
      <dgm:prSet presAssocID="{92C14458-37F2-46FC-A150-8CF457BF94A3}" presName="textB" presStyleLbl="revTx" presStyleIdx="7" presStyleCnt="13">
        <dgm:presLayoutVars>
          <dgm:bulletEnabled val="1"/>
        </dgm:presLayoutVars>
      </dgm:prSet>
      <dgm:spPr/>
      <dgm:t>
        <a:bodyPr/>
        <a:lstStyle/>
        <a:p>
          <a:endParaRPr lang="en-US"/>
        </a:p>
      </dgm:t>
    </dgm:pt>
    <dgm:pt modelId="{FF32EBA1-576E-434D-A1AA-25B646B28B2B}" type="pres">
      <dgm:prSet presAssocID="{92C14458-37F2-46FC-A150-8CF457BF94A3}" presName="circleB" presStyleLbl="node1" presStyleIdx="7" presStyleCnt="13"/>
      <dgm:spPr/>
    </dgm:pt>
    <dgm:pt modelId="{28D121AB-7501-4EE3-AC2F-55E0DB7099B8}" type="pres">
      <dgm:prSet presAssocID="{92C14458-37F2-46FC-A150-8CF457BF94A3}" presName="spaceB" presStyleCnt="0"/>
      <dgm:spPr/>
    </dgm:pt>
    <dgm:pt modelId="{DF14B576-25F6-4CDA-954D-9E7FFE1BCD4A}" type="pres">
      <dgm:prSet presAssocID="{F490B56C-1059-40F8-8DF6-7207E21C08A4}" presName="space" presStyleCnt="0"/>
      <dgm:spPr/>
    </dgm:pt>
    <dgm:pt modelId="{ECFC716D-8A50-492C-B562-7E79A926F69B}" type="pres">
      <dgm:prSet presAssocID="{44238268-D137-4EDB-A9A4-30B0487CB176}" presName="compositeA" presStyleCnt="0"/>
      <dgm:spPr/>
    </dgm:pt>
    <dgm:pt modelId="{E036489E-59F7-41D2-825F-FCB587C6EBA0}" type="pres">
      <dgm:prSet presAssocID="{44238268-D137-4EDB-A9A4-30B0487CB176}" presName="textA" presStyleLbl="revTx" presStyleIdx="8" presStyleCnt="13">
        <dgm:presLayoutVars>
          <dgm:bulletEnabled val="1"/>
        </dgm:presLayoutVars>
      </dgm:prSet>
      <dgm:spPr/>
      <dgm:t>
        <a:bodyPr/>
        <a:lstStyle/>
        <a:p>
          <a:endParaRPr lang="en-US"/>
        </a:p>
      </dgm:t>
    </dgm:pt>
    <dgm:pt modelId="{1C23B379-6FC0-441C-8ED2-57503B715116}" type="pres">
      <dgm:prSet presAssocID="{44238268-D137-4EDB-A9A4-30B0487CB176}" presName="circleA" presStyleLbl="node1" presStyleIdx="8" presStyleCnt="13"/>
      <dgm:spPr/>
    </dgm:pt>
    <dgm:pt modelId="{3F6C516B-E3DF-4734-80D8-5F2D2A5B75B4}" type="pres">
      <dgm:prSet presAssocID="{44238268-D137-4EDB-A9A4-30B0487CB176}" presName="spaceA" presStyleCnt="0"/>
      <dgm:spPr/>
    </dgm:pt>
    <dgm:pt modelId="{C9441E68-DF3C-4ED3-A88B-DF88D8C9D33F}" type="pres">
      <dgm:prSet presAssocID="{A9A0A99D-1A33-4CAC-B8D7-B891A9F5A706}" presName="space" presStyleCnt="0"/>
      <dgm:spPr/>
    </dgm:pt>
    <dgm:pt modelId="{399F52BC-6961-4CD6-8CE1-3C3263A746B5}" type="pres">
      <dgm:prSet presAssocID="{5FD7636F-BE55-4742-9122-02E7A0BE2292}" presName="compositeB" presStyleCnt="0"/>
      <dgm:spPr/>
    </dgm:pt>
    <dgm:pt modelId="{AC4D70EF-514A-4E94-9212-6A381AB8D98B}" type="pres">
      <dgm:prSet presAssocID="{5FD7636F-BE55-4742-9122-02E7A0BE2292}" presName="textB" presStyleLbl="revTx" presStyleIdx="9" presStyleCnt="13">
        <dgm:presLayoutVars>
          <dgm:bulletEnabled val="1"/>
        </dgm:presLayoutVars>
      </dgm:prSet>
      <dgm:spPr/>
      <dgm:t>
        <a:bodyPr/>
        <a:lstStyle/>
        <a:p>
          <a:endParaRPr lang="en-US"/>
        </a:p>
      </dgm:t>
    </dgm:pt>
    <dgm:pt modelId="{1B75ED7B-E9AD-40BA-B280-5DCA10811E22}" type="pres">
      <dgm:prSet presAssocID="{5FD7636F-BE55-4742-9122-02E7A0BE2292}" presName="circleB" presStyleLbl="node1" presStyleIdx="9" presStyleCnt="13"/>
      <dgm:spPr/>
    </dgm:pt>
    <dgm:pt modelId="{1D7DFB2E-0C77-4375-A0C3-B31FA625D492}" type="pres">
      <dgm:prSet presAssocID="{5FD7636F-BE55-4742-9122-02E7A0BE2292}" presName="spaceB" presStyleCnt="0"/>
      <dgm:spPr/>
    </dgm:pt>
    <dgm:pt modelId="{5DE924A9-C71A-41DB-8F67-186DA7FCD431}" type="pres">
      <dgm:prSet presAssocID="{FBDD119C-3327-4690-94FB-2818109365D4}" presName="space" presStyleCnt="0"/>
      <dgm:spPr/>
    </dgm:pt>
    <dgm:pt modelId="{8BD06820-9EC2-4953-8E60-94B4F7FB6735}" type="pres">
      <dgm:prSet presAssocID="{BF1F7E96-CC6B-451B-A2DE-787E292CA1B8}" presName="compositeA" presStyleCnt="0"/>
      <dgm:spPr/>
    </dgm:pt>
    <dgm:pt modelId="{BE023C50-80CE-4C40-8B20-D7D916F221DB}" type="pres">
      <dgm:prSet presAssocID="{BF1F7E96-CC6B-451B-A2DE-787E292CA1B8}" presName="textA" presStyleLbl="revTx" presStyleIdx="10" presStyleCnt="13">
        <dgm:presLayoutVars>
          <dgm:bulletEnabled val="1"/>
        </dgm:presLayoutVars>
      </dgm:prSet>
      <dgm:spPr/>
      <dgm:t>
        <a:bodyPr/>
        <a:lstStyle/>
        <a:p>
          <a:endParaRPr lang="en-US"/>
        </a:p>
      </dgm:t>
    </dgm:pt>
    <dgm:pt modelId="{9864396B-7FEB-489F-B694-21C0CF2FC3B2}" type="pres">
      <dgm:prSet presAssocID="{BF1F7E96-CC6B-451B-A2DE-787E292CA1B8}" presName="circleA" presStyleLbl="node1" presStyleIdx="10" presStyleCnt="13"/>
      <dgm:spPr/>
    </dgm:pt>
    <dgm:pt modelId="{FAEB539C-AC4D-4FD0-AF58-0F6D602854EB}" type="pres">
      <dgm:prSet presAssocID="{BF1F7E96-CC6B-451B-A2DE-787E292CA1B8}" presName="spaceA" presStyleCnt="0"/>
      <dgm:spPr/>
    </dgm:pt>
    <dgm:pt modelId="{D84108B7-558D-493E-BB24-68DCC2A9C55F}" type="pres">
      <dgm:prSet presAssocID="{CD73C4AC-D7C8-423C-A4EF-97B9B2E40857}" presName="space" presStyleCnt="0"/>
      <dgm:spPr/>
    </dgm:pt>
    <dgm:pt modelId="{F6EF0AB5-E05E-4B24-923F-4BA6FA30A15D}" type="pres">
      <dgm:prSet presAssocID="{9646B7A6-ED98-40E4-B1AA-D1011C80B83D}" presName="compositeB" presStyleCnt="0"/>
      <dgm:spPr/>
    </dgm:pt>
    <dgm:pt modelId="{FF9EA5D2-5DAD-4102-A4E1-FA2E09CA09B8}" type="pres">
      <dgm:prSet presAssocID="{9646B7A6-ED98-40E4-B1AA-D1011C80B83D}" presName="textB" presStyleLbl="revTx" presStyleIdx="11" presStyleCnt="13">
        <dgm:presLayoutVars>
          <dgm:bulletEnabled val="1"/>
        </dgm:presLayoutVars>
      </dgm:prSet>
      <dgm:spPr/>
      <dgm:t>
        <a:bodyPr/>
        <a:lstStyle/>
        <a:p>
          <a:endParaRPr lang="en-US"/>
        </a:p>
      </dgm:t>
    </dgm:pt>
    <dgm:pt modelId="{0E81EA36-CDCA-40E6-8ABC-4D5C844CD3A8}" type="pres">
      <dgm:prSet presAssocID="{9646B7A6-ED98-40E4-B1AA-D1011C80B83D}" presName="circleB" presStyleLbl="node1" presStyleIdx="11" presStyleCnt="13"/>
      <dgm:spPr/>
    </dgm:pt>
    <dgm:pt modelId="{B17CA0DF-D3D5-4DC9-91AD-214E4A861FA8}" type="pres">
      <dgm:prSet presAssocID="{9646B7A6-ED98-40E4-B1AA-D1011C80B83D}" presName="spaceB" presStyleCnt="0"/>
      <dgm:spPr/>
    </dgm:pt>
    <dgm:pt modelId="{F5DDC539-ECE8-4092-B1C4-F7E26FB56F03}" type="pres">
      <dgm:prSet presAssocID="{582A216B-5C57-4A88-A126-DFBB94FF7757}" presName="space" presStyleCnt="0"/>
      <dgm:spPr/>
    </dgm:pt>
    <dgm:pt modelId="{B431C750-5DF5-409D-98DD-B2320D6AF905}" type="pres">
      <dgm:prSet presAssocID="{33726617-2864-4548-968D-91F45EB7C005}" presName="compositeA" presStyleCnt="0"/>
      <dgm:spPr/>
    </dgm:pt>
    <dgm:pt modelId="{5A522398-C677-4DE7-A511-231DF56D1544}" type="pres">
      <dgm:prSet presAssocID="{33726617-2864-4548-968D-91F45EB7C005}" presName="textA" presStyleLbl="revTx" presStyleIdx="12" presStyleCnt="13">
        <dgm:presLayoutVars>
          <dgm:bulletEnabled val="1"/>
        </dgm:presLayoutVars>
      </dgm:prSet>
      <dgm:spPr/>
      <dgm:t>
        <a:bodyPr/>
        <a:lstStyle/>
        <a:p>
          <a:endParaRPr lang="en-US"/>
        </a:p>
      </dgm:t>
    </dgm:pt>
    <dgm:pt modelId="{E36ED4BA-6A13-44F9-9588-2CF13FE47E58}" type="pres">
      <dgm:prSet presAssocID="{33726617-2864-4548-968D-91F45EB7C005}" presName="circleA" presStyleLbl="node1" presStyleIdx="12" presStyleCnt="13"/>
      <dgm:spPr/>
    </dgm:pt>
    <dgm:pt modelId="{9B37FC47-7336-4B4D-B692-02CA28AD78D4}" type="pres">
      <dgm:prSet presAssocID="{33726617-2864-4548-968D-91F45EB7C005}" presName="spaceA" presStyleCnt="0"/>
      <dgm:spPr/>
    </dgm:pt>
  </dgm:ptLst>
  <dgm:cxnLst>
    <dgm:cxn modelId="{754B822C-0243-458F-9843-EC0BF330FA1C}" type="presOf" srcId="{647C5F57-4851-49DD-B3D8-B8AACDEB305B}" destId="{3E48C88F-D793-4956-9570-759B9FDC6A01}" srcOrd="0" destOrd="0" presId="urn:microsoft.com/office/officeart/2005/8/layout/hProcess11"/>
    <dgm:cxn modelId="{34FA583E-6DE3-489D-91A2-853D6DF0E3DC}" srcId="{DF5DE803-49FE-43DA-8299-C5E2558228D3}" destId="{94B97166-BE9F-4929-AA57-A202D173C1C0}" srcOrd="3" destOrd="0" parTransId="{AB33A4DF-4794-4AFB-A591-A1E4266E8FA7}" sibTransId="{CD50D0FF-5562-4007-8815-21BF5099250F}"/>
    <dgm:cxn modelId="{60CF2DF5-B417-43E9-9A77-5197E9155373}" type="presOf" srcId="{0C8E93E3-A10C-4061-B30B-D9C887740545}" destId="{46408E3F-F896-4727-91F3-1CFFC021381E}" srcOrd="0" destOrd="0" presId="urn:microsoft.com/office/officeart/2005/8/layout/hProcess11"/>
    <dgm:cxn modelId="{B38E5D61-0DE5-47ED-AE43-14CA180E4E47}" srcId="{DF5DE803-49FE-43DA-8299-C5E2558228D3}" destId="{0339A310-6AA0-4959-AFD2-68FCE5115BFF}" srcOrd="1" destOrd="0" parTransId="{81F3791A-779E-476E-9F79-DB88E126C53B}" sibTransId="{DBB624BB-85B1-4721-AC1A-EF5F329B4D88}"/>
    <dgm:cxn modelId="{6365486A-A947-4D6B-850A-E29D6FB6F538}" type="presOf" srcId="{A20277C2-476D-4F10-929A-6BE9895926C2}" destId="{1CBA66C6-C8D1-4F10-965E-52E772FEA4D8}" srcOrd="0" destOrd="0" presId="urn:microsoft.com/office/officeart/2005/8/layout/hProcess11"/>
    <dgm:cxn modelId="{BF33A0CD-FFCA-4B6A-B070-253FD2F791DC}" type="presOf" srcId="{92C14458-37F2-46FC-A150-8CF457BF94A3}" destId="{C4709949-1952-4820-8667-8E76E1269170}" srcOrd="0" destOrd="0" presId="urn:microsoft.com/office/officeart/2005/8/layout/hProcess11"/>
    <dgm:cxn modelId="{2841A808-3BED-443A-8161-4E15C78E1A1A}" type="presOf" srcId="{E02FF4C2-16FA-42C0-8DFD-0039B8987C93}" destId="{FB9EE514-75B9-471F-8CC2-E556A4145033}" srcOrd="0" destOrd="0" presId="urn:microsoft.com/office/officeart/2005/8/layout/hProcess11"/>
    <dgm:cxn modelId="{065B3119-9D7E-49A6-B49D-477C187D5570}" srcId="{DF5DE803-49FE-43DA-8299-C5E2558228D3}" destId="{5FD7636F-BE55-4742-9122-02E7A0BE2292}" srcOrd="9" destOrd="0" parTransId="{668DC5D0-9A05-470F-BC65-1EB66096B785}" sibTransId="{FBDD119C-3327-4690-94FB-2818109365D4}"/>
    <dgm:cxn modelId="{7A35BF8B-EF34-4FD6-A539-F2AA3AC3009E}" type="presOf" srcId="{44238268-D137-4EDB-A9A4-30B0487CB176}" destId="{E036489E-59F7-41D2-825F-FCB587C6EBA0}" srcOrd="0" destOrd="0" presId="urn:microsoft.com/office/officeart/2005/8/layout/hProcess11"/>
    <dgm:cxn modelId="{75B32AB4-DBD3-4C76-8FEA-81B9C69A9E46}" srcId="{DF5DE803-49FE-43DA-8299-C5E2558228D3}" destId="{92C14458-37F2-46FC-A150-8CF457BF94A3}" srcOrd="7" destOrd="0" parTransId="{4C922B62-079A-46F4-8C0E-0F166F01A640}" sibTransId="{F490B56C-1059-40F8-8DF6-7207E21C08A4}"/>
    <dgm:cxn modelId="{DAEE2AA2-FBAF-4714-82F1-187719FBBE13}" srcId="{DF5DE803-49FE-43DA-8299-C5E2558228D3}" destId="{A20277C2-476D-4F10-929A-6BE9895926C2}" srcOrd="0" destOrd="0" parTransId="{14EC33D8-052F-4434-B5EF-92124EA06B46}" sibTransId="{1D8CC3ED-A0C0-46D0-B283-77354229800E}"/>
    <dgm:cxn modelId="{164C2773-C076-4738-B7F2-6BF20E2DA65D}" type="presOf" srcId="{33726617-2864-4548-968D-91F45EB7C005}" destId="{5A522398-C677-4DE7-A511-231DF56D1544}" srcOrd="0" destOrd="0" presId="urn:microsoft.com/office/officeart/2005/8/layout/hProcess11"/>
    <dgm:cxn modelId="{1F4D9B92-8CF9-42AD-BE76-581D47D3EFDC}" srcId="{DF5DE803-49FE-43DA-8299-C5E2558228D3}" destId="{33726617-2864-4548-968D-91F45EB7C005}" srcOrd="12" destOrd="0" parTransId="{639350F1-D67A-4F73-AF07-1A2A8F036FE7}" sibTransId="{DA797CC4-58B7-4C97-B8F6-869C17043FDD}"/>
    <dgm:cxn modelId="{585D03C3-1560-4BD2-A408-1A01B4300EA4}" srcId="{DF5DE803-49FE-43DA-8299-C5E2558228D3}" destId="{0C8E93E3-A10C-4061-B30B-D9C887740545}" srcOrd="4" destOrd="0" parTransId="{BB45BDD2-EE37-4DF2-BBFB-DB9290375FC3}" sibTransId="{18A4166D-EB3B-4898-9326-830C9657C393}"/>
    <dgm:cxn modelId="{53916C30-7163-496C-BDB3-FD916186BF2F}" srcId="{DF5DE803-49FE-43DA-8299-C5E2558228D3}" destId="{BF1F7E96-CC6B-451B-A2DE-787E292CA1B8}" srcOrd="10" destOrd="0" parTransId="{E160E5DF-444D-4980-BFF3-6BE8AA6CDD74}" sibTransId="{CD73C4AC-D7C8-423C-A4EF-97B9B2E40857}"/>
    <dgm:cxn modelId="{C987C7E2-B4DF-44B6-8256-173C2C5A37BF}" type="presOf" srcId="{9646B7A6-ED98-40E4-B1AA-D1011C80B83D}" destId="{FF9EA5D2-5DAD-4102-A4E1-FA2E09CA09B8}" srcOrd="0" destOrd="0" presId="urn:microsoft.com/office/officeart/2005/8/layout/hProcess11"/>
    <dgm:cxn modelId="{ED3EA0E6-7399-4751-88A1-EAB7BA1AE053}" type="presOf" srcId="{BF1F7E96-CC6B-451B-A2DE-787E292CA1B8}" destId="{BE023C50-80CE-4C40-8B20-D7D916F221DB}" srcOrd="0" destOrd="0" presId="urn:microsoft.com/office/officeart/2005/8/layout/hProcess11"/>
    <dgm:cxn modelId="{9107FA9A-4536-49E4-A156-CF448F7474E7}" type="presOf" srcId="{198ABABE-98C7-47BB-B2E8-E7FDFDABF3CD}" destId="{8C86D1DF-D4C7-4242-8A53-CA0D8C888F43}" srcOrd="0" destOrd="0" presId="urn:microsoft.com/office/officeart/2005/8/layout/hProcess11"/>
    <dgm:cxn modelId="{292EF083-ABC7-4B2D-B511-23255954F178}" srcId="{DF5DE803-49FE-43DA-8299-C5E2558228D3}" destId="{E02FF4C2-16FA-42C0-8DFD-0039B8987C93}" srcOrd="2" destOrd="0" parTransId="{E44FE2F0-F626-41ED-8C44-279ADCC17855}" sibTransId="{E6006674-762C-4B6D-B757-BE2DCCED1AA6}"/>
    <dgm:cxn modelId="{6BCFF209-7A07-48D8-B010-B53CD019B179}" srcId="{DF5DE803-49FE-43DA-8299-C5E2558228D3}" destId="{647C5F57-4851-49DD-B3D8-B8AACDEB305B}" srcOrd="6" destOrd="0" parTransId="{D8F9C2AC-5A76-4DF7-8D92-65BB30F73F8C}" sibTransId="{CC7F3D65-FC4A-4487-8012-77E370B9C5C6}"/>
    <dgm:cxn modelId="{BD235B8C-1809-4D6B-BFDB-886D2837D737}" srcId="{DF5DE803-49FE-43DA-8299-C5E2558228D3}" destId="{9646B7A6-ED98-40E4-B1AA-D1011C80B83D}" srcOrd="11" destOrd="0" parTransId="{D46CE182-3B84-48D2-B882-CD3D0C23EDF9}" sibTransId="{582A216B-5C57-4A88-A126-DFBB94FF7757}"/>
    <dgm:cxn modelId="{48A1C46D-9ECB-493D-B1A4-80FC0570FCFC}" srcId="{DF5DE803-49FE-43DA-8299-C5E2558228D3}" destId="{198ABABE-98C7-47BB-B2E8-E7FDFDABF3CD}" srcOrd="5" destOrd="0" parTransId="{5831386B-1284-4EAA-B285-AFCC5C4251B1}" sibTransId="{4EE7E940-E610-49C5-A314-C19F0894BDF9}"/>
    <dgm:cxn modelId="{117D6096-6525-481A-B334-602092A4FB63}" type="presOf" srcId="{5FD7636F-BE55-4742-9122-02E7A0BE2292}" destId="{AC4D70EF-514A-4E94-9212-6A381AB8D98B}" srcOrd="0" destOrd="0" presId="urn:microsoft.com/office/officeart/2005/8/layout/hProcess11"/>
    <dgm:cxn modelId="{AADE3082-7F05-41D1-85C5-38F3BF5309B2}" type="presOf" srcId="{DF5DE803-49FE-43DA-8299-C5E2558228D3}" destId="{2632C0CA-5A86-4177-9432-BBA4B9C5ACB5}" srcOrd="0" destOrd="0" presId="urn:microsoft.com/office/officeart/2005/8/layout/hProcess11"/>
    <dgm:cxn modelId="{1D8B2E25-2519-4FDC-A537-CA9F0E0AD1F6}" type="presOf" srcId="{94B97166-BE9F-4929-AA57-A202D173C1C0}" destId="{3988F0F1-E7BA-4ED7-ADA9-EC025E69AD1C}" srcOrd="0" destOrd="0" presId="urn:microsoft.com/office/officeart/2005/8/layout/hProcess11"/>
    <dgm:cxn modelId="{A5D14B74-94E4-4207-8828-E556C5D0F22C}" srcId="{DF5DE803-49FE-43DA-8299-C5E2558228D3}" destId="{44238268-D137-4EDB-A9A4-30B0487CB176}" srcOrd="8" destOrd="0" parTransId="{3F82E88A-F5A8-4118-9086-002F3BF10206}" sibTransId="{A9A0A99D-1A33-4CAC-B8D7-B891A9F5A706}"/>
    <dgm:cxn modelId="{BBE27BD3-71B8-4D5D-8848-8672EB958BF4}" type="presOf" srcId="{0339A310-6AA0-4959-AFD2-68FCE5115BFF}" destId="{AE4432AE-0953-4F50-9AFC-F8F6ACB89054}" srcOrd="0" destOrd="0" presId="urn:microsoft.com/office/officeart/2005/8/layout/hProcess11"/>
    <dgm:cxn modelId="{6E9C05BC-39BE-4BC9-8112-D828D27D3DDA}" type="presParOf" srcId="{2632C0CA-5A86-4177-9432-BBA4B9C5ACB5}" destId="{A73C8D06-7813-4275-8115-D8C49BB404DC}" srcOrd="0" destOrd="0" presId="urn:microsoft.com/office/officeart/2005/8/layout/hProcess11"/>
    <dgm:cxn modelId="{F2CA7280-A690-4680-86CA-A2710F44A5FB}" type="presParOf" srcId="{2632C0CA-5A86-4177-9432-BBA4B9C5ACB5}" destId="{956F7F6C-3D41-482F-95C1-6F461D6442AD}" srcOrd="1" destOrd="0" presId="urn:microsoft.com/office/officeart/2005/8/layout/hProcess11"/>
    <dgm:cxn modelId="{F935F49C-CF55-4B18-AFE4-2B19CF949099}" type="presParOf" srcId="{956F7F6C-3D41-482F-95C1-6F461D6442AD}" destId="{72F40F1F-9E65-4A66-A528-286F4145187F}" srcOrd="0" destOrd="0" presId="urn:microsoft.com/office/officeart/2005/8/layout/hProcess11"/>
    <dgm:cxn modelId="{712809C5-E738-40F3-A3A7-E222D1FB07C1}" type="presParOf" srcId="{72F40F1F-9E65-4A66-A528-286F4145187F}" destId="{1CBA66C6-C8D1-4F10-965E-52E772FEA4D8}" srcOrd="0" destOrd="0" presId="urn:microsoft.com/office/officeart/2005/8/layout/hProcess11"/>
    <dgm:cxn modelId="{E834D397-3E46-4B55-8F36-F261A5881555}" type="presParOf" srcId="{72F40F1F-9E65-4A66-A528-286F4145187F}" destId="{BCB98236-7B67-4AD3-B0BA-B123098E8DC6}" srcOrd="1" destOrd="0" presId="urn:microsoft.com/office/officeart/2005/8/layout/hProcess11"/>
    <dgm:cxn modelId="{0C38C394-F98C-48B8-B4E7-8F1EAEA4A3E2}" type="presParOf" srcId="{72F40F1F-9E65-4A66-A528-286F4145187F}" destId="{E07992BD-9564-4D44-917D-8079C4827544}" srcOrd="2" destOrd="0" presId="urn:microsoft.com/office/officeart/2005/8/layout/hProcess11"/>
    <dgm:cxn modelId="{768CDAB7-8C83-49F7-8B73-1886A94D1EA6}" type="presParOf" srcId="{956F7F6C-3D41-482F-95C1-6F461D6442AD}" destId="{CE4DB77C-AD9C-41E1-829C-84A60DCB7D80}" srcOrd="1" destOrd="0" presId="urn:microsoft.com/office/officeart/2005/8/layout/hProcess11"/>
    <dgm:cxn modelId="{F4B43515-D173-4CE4-A308-99E8516A8466}" type="presParOf" srcId="{956F7F6C-3D41-482F-95C1-6F461D6442AD}" destId="{745A5FBF-5871-4B27-A0EF-EDF41D58A17C}" srcOrd="2" destOrd="0" presId="urn:microsoft.com/office/officeart/2005/8/layout/hProcess11"/>
    <dgm:cxn modelId="{314A64B0-DA3B-464F-A184-70E86CF14C0C}" type="presParOf" srcId="{745A5FBF-5871-4B27-A0EF-EDF41D58A17C}" destId="{AE4432AE-0953-4F50-9AFC-F8F6ACB89054}" srcOrd="0" destOrd="0" presId="urn:microsoft.com/office/officeart/2005/8/layout/hProcess11"/>
    <dgm:cxn modelId="{C91C9A47-1A3E-46FE-BD51-768DA614FBA9}" type="presParOf" srcId="{745A5FBF-5871-4B27-A0EF-EDF41D58A17C}" destId="{40A35A26-47CF-470D-AA25-73F3A31EE689}" srcOrd="1" destOrd="0" presId="urn:microsoft.com/office/officeart/2005/8/layout/hProcess11"/>
    <dgm:cxn modelId="{9C0786CE-6821-491F-9B51-E66208BC7668}" type="presParOf" srcId="{745A5FBF-5871-4B27-A0EF-EDF41D58A17C}" destId="{A3809C67-5C8B-4CB6-839A-93857673EFE8}" srcOrd="2" destOrd="0" presId="urn:microsoft.com/office/officeart/2005/8/layout/hProcess11"/>
    <dgm:cxn modelId="{3CB31CE7-C228-43ED-8137-B45F02FF4D58}" type="presParOf" srcId="{956F7F6C-3D41-482F-95C1-6F461D6442AD}" destId="{76BDE729-1906-48B1-A5BC-8E89BF2C5BB9}" srcOrd="3" destOrd="0" presId="urn:microsoft.com/office/officeart/2005/8/layout/hProcess11"/>
    <dgm:cxn modelId="{CD7400B5-386A-460E-B2FB-CBE21894E02E}" type="presParOf" srcId="{956F7F6C-3D41-482F-95C1-6F461D6442AD}" destId="{4257124B-4557-4BE4-94E4-E78C4033F48A}" srcOrd="4" destOrd="0" presId="urn:microsoft.com/office/officeart/2005/8/layout/hProcess11"/>
    <dgm:cxn modelId="{D75F95F3-4CFD-4DF8-9A9C-A9C575277773}" type="presParOf" srcId="{4257124B-4557-4BE4-94E4-E78C4033F48A}" destId="{FB9EE514-75B9-471F-8CC2-E556A4145033}" srcOrd="0" destOrd="0" presId="urn:microsoft.com/office/officeart/2005/8/layout/hProcess11"/>
    <dgm:cxn modelId="{3B5C1B3B-C875-42E7-BC46-F35781A8A18F}" type="presParOf" srcId="{4257124B-4557-4BE4-94E4-E78C4033F48A}" destId="{104A8506-C594-416F-9811-5E3C623E69E7}" srcOrd="1" destOrd="0" presId="urn:microsoft.com/office/officeart/2005/8/layout/hProcess11"/>
    <dgm:cxn modelId="{3D72E768-F988-4B4C-9815-B887EBC5752D}" type="presParOf" srcId="{4257124B-4557-4BE4-94E4-E78C4033F48A}" destId="{2E9CFFDD-EFD5-4B05-9DBC-57C5EE066090}" srcOrd="2" destOrd="0" presId="urn:microsoft.com/office/officeart/2005/8/layout/hProcess11"/>
    <dgm:cxn modelId="{66657629-8C38-4771-BB5B-3262FB5D07BA}" type="presParOf" srcId="{956F7F6C-3D41-482F-95C1-6F461D6442AD}" destId="{470C6371-59B4-40DA-A6D9-48D6E2871CDB}" srcOrd="5" destOrd="0" presId="urn:microsoft.com/office/officeart/2005/8/layout/hProcess11"/>
    <dgm:cxn modelId="{8784B44E-1E5E-47DE-86AB-E09F041DFF02}" type="presParOf" srcId="{956F7F6C-3D41-482F-95C1-6F461D6442AD}" destId="{CBDF07CA-7FFD-421B-BF1E-258C8DA76ADF}" srcOrd="6" destOrd="0" presId="urn:microsoft.com/office/officeart/2005/8/layout/hProcess11"/>
    <dgm:cxn modelId="{B0235140-952D-46A3-A5A7-14327FF0B5F0}" type="presParOf" srcId="{CBDF07CA-7FFD-421B-BF1E-258C8DA76ADF}" destId="{3988F0F1-E7BA-4ED7-ADA9-EC025E69AD1C}" srcOrd="0" destOrd="0" presId="urn:microsoft.com/office/officeart/2005/8/layout/hProcess11"/>
    <dgm:cxn modelId="{7D3FBB50-7E33-4EA1-BDD0-BD8DB349A0FF}" type="presParOf" srcId="{CBDF07CA-7FFD-421B-BF1E-258C8DA76ADF}" destId="{1943ACDF-36DA-4C11-B737-ACADDC69E581}" srcOrd="1" destOrd="0" presId="urn:microsoft.com/office/officeart/2005/8/layout/hProcess11"/>
    <dgm:cxn modelId="{F0F892B3-2128-4A1E-B3B7-EA7A7619A306}" type="presParOf" srcId="{CBDF07CA-7FFD-421B-BF1E-258C8DA76ADF}" destId="{8B523E66-9E1C-41C1-9357-F870EBADE02B}" srcOrd="2" destOrd="0" presId="urn:microsoft.com/office/officeart/2005/8/layout/hProcess11"/>
    <dgm:cxn modelId="{995C41AD-21D0-42C3-ACCB-057A23A15195}" type="presParOf" srcId="{956F7F6C-3D41-482F-95C1-6F461D6442AD}" destId="{65EBE99D-5E84-4FCC-84C4-493C461664F9}" srcOrd="7" destOrd="0" presId="urn:microsoft.com/office/officeart/2005/8/layout/hProcess11"/>
    <dgm:cxn modelId="{9DC693D1-FFB3-487D-991F-C52367436152}" type="presParOf" srcId="{956F7F6C-3D41-482F-95C1-6F461D6442AD}" destId="{5E315EB9-D343-49DE-B2AF-7082D453E29D}" srcOrd="8" destOrd="0" presId="urn:microsoft.com/office/officeart/2005/8/layout/hProcess11"/>
    <dgm:cxn modelId="{7E00F16C-7677-44E5-9B1C-6E4B98EA7FDC}" type="presParOf" srcId="{5E315EB9-D343-49DE-B2AF-7082D453E29D}" destId="{46408E3F-F896-4727-91F3-1CFFC021381E}" srcOrd="0" destOrd="0" presId="urn:microsoft.com/office/officeart/2005/8/layout/hProcess11"/>
    <dgm:cxn modelId="{4FF4E177-8DAE-49E8-A995-6C35A7A990BA}" type="presParOf" srcId="{5E315EB9-D343-49DE-B2AF-7082D453E29D}" destId="{06D8FC31-2703-4264-BA49-0490C1C218F7}" srcOrd="1" destOrd="0" presId="urn:microsoft.com/office/officeart/2005/8/layout/hProcess11"/>
    <dgm:cxn modelId="{F4D9EAE8-F906-4142-8E09-E9AF340F16ED}" type="presParOf" srcId="{5E315EB9-D343-49DE-B2AF-7082D453E29D}" destId="{B9655B90-9AEB-4FC0-92A3-2797EE81FB84}" srcOrd="2" destOrd="0" presId="urn:microsoft.com/office/officeart/2005/8/layout/hProcess11"/>
    <dgm:cxn modelId="{C87C12A3-82A8-461B-B9BD-7991567D872C}" type="presParOf" srcId="{956F7F6C-3D41-482F-95C1-6F461D6442AD}" destId="{1BE60E37-453B-45E5-A83D-55C3EC50F7E7}" srcOrd="9" destOrd="0" presId="urn:microsoft.com/office/officeart/2005/8/layout/hProcess11"/>
    <dgm:cxn modelId="{816EA5F0-49CB-4B58-87BE-630633F141D4}" type="presParOf" srcId="{956F7F6C-3D41-482F-95C1-6F461D6442AD}" destId="{37E23DF4-A675-448A-B195-AB54AF40A542}" srcOrd="10" destOrd="0" presId="urn:microsoft.com/office/officeart/2005/8/layout/hProcess11"/>
    <dgm:cxn modelId="{607CD16C-E466-4ACD-91E6-FDAEC4938E18}" type="presParOf" srcId="{37E23DF4-A675-448A-B195-AB54AF40A542}" destId="{8C86D1DF-D4C7-4242-8A53-CA0D8C888F43}" srcOrd="0" destOrd="0" presId="urn:microsoft.com/office/officeart/2005/8/layout/hProcess11"/>
    <dgm:cxn modelId="{C0B44D2F-4BEC-4533-86E9-EC3815DF4045}" type="presParOf" srcId="{37E23DF4-A675-448A-B195-AB54AF40A542}" destId="{72222E97-6113-4E62-AEE0-60EE76C0870E}" srcOrd="1" destOrd="0" presId="urn:microsoft.com/office/officeart/2005/8/layout/hProcess11"/>
    <dgm:cxn modelId="{DF3E883A-2202-4784-91B1-68768A38262E}" type="presParOf" srcId="{37E23DF4-A675-448A-B195-AB54AF40A542}" destId="{A0D4B9CC-8A45-4CF9-907D-E871CD844F3C}" srcOrd="2" destOrd="0" presId="urn:microsoft.com/office/officeart/2005/8/layout/hProcess11"/>
    <dgm:cxn modelId="{854BF06A-1C6E-4FC2-B3E8-AC0A582FF91F}" type="presParOf" srcId="{956F7F6C-3D41-482F-95C1-6F461D6442AD}" destId="{AB67C895-CC5B-47C9-91C8-C6CC5A8A4C1C}" srcOrd="11" destOrd="0" presId="urn:microsoft.com/office/officeart/2005/8/layout/hProcess11"/>
    <dgm:cxn modelId="{39737060-8A67-4DA1-A6A9-F7A66AE3D995}" type="presParOf" srcId="{956F7F6C-3D41-482F-95C1-6F461D6442AD}" destId="{0D7B1AEE-04C4-4489-B37D-70B104F03352}" srcOrd="12" destOrd="0" presId="urn:microsoft.com/office/officeart/2005/8/layout/hProcess11"/>
    <dgm:cxn modelId="{12C87956-0AAF-445D-8270-2A6EA9CD4B50}" type="presParOf" srcId="{0D7B1AEE-04C4-4489-B37D-70B104F03352}" destId="{3E48C88F-D793-4956-9570-759B9FDC6A01}" srcOrd="0" destOrd="0" presId="urn:microsoft.com/office/officeart/2005/8/layout/hProcess11"/>
    <dgm:cxn modelId="{EB788A85-6234-44EF-910F-878273E6D0BB}" type="presParOf" srcId="{0D7B1AEE-04C4-4489-B37D-70B104F03352}" destId="{C9B3AAC8-3E92-497A-97D8-2E7A27E4C816}" srcOrd="1" destOrd="0" presId="urn:microsoft.com/office/officeart/2005/8/layout/hProcess11"/>
    <dgm:cxn modelId="{597A43D1-04BA-4DE6-B4E4-501A59DCD506}" type="presParOf" srcId="{0D7B1AEE-04C4-4489-B37D-70B104F03352}" destId="{EE1D85C6-ED25-4A3C-B266-7E6CC27930CE}" srcOrd="2" destOrd="0" presId="urn:microsoft.com/office/officeart/2005/8/layout/hProcess11"/>
    <dgm:cxn modelId="{82C90BA0-1401-4364-BDEF-F464608457EB}" type="presParOf" srcId="{956F7F6C-3D41-482F-95C1-6F461D6442AD}" destId="{DDE26954-25DD-4946-9422-CC5E6ED5AA5D}" srcOrd="13" destOrd="0" presId="urn:microsoft.com/office/officeart/2005/8/layout/hProcess11"/>
    <dgm:cxn modelId="{83C71DD4-0433-43E2-B643-AC37EAABE556}" type="presParOf" srcId="{956F7F6C-3D41-482F-95C1-6F461D6442AD}" destId="{2D0FA1C3-D895-42D9-AEBC-C54AC1D34986}" srcOrd="14" destOrd="0" presId="urn:microsoft.com/office/officeart/2005/8/layout/hProcess11"/>
    <dgm:cxn modelId="{706F6D64-2F9B-48AE-9FF8-30F9AB1DAE11}" type="presParOf" srcId="{2D0FA1C3-D895-42D9-AEBC-C54AC1D34986}" destId="{C4709949-1952-4820-8667-8E76E1269170}" srcOrd="0" destOrd="0" presId="urn:microsoft.com/office/officeart/2005/8/layout/hProcess11"/>
    <dgm:cxn modelId="{12921180-469E-46F7-B3EC-D12097203047}" type="presParOf" srcId="{2D0FA1C3-D895-42D9-AEBC-C54AC1D34986}" destId="{FF32EBA1-576E-434D-A1AA-25B646B28B2B}" srcOrd="1" destOrd="0" presId="urn:microsoft.com/office/officeart/2005/8/layout/hProcess11"/>
    <dgm:cxn modelId="{D541FDD3-033D-40F4-AFB2-41E03AEC8E1B}" type="presParOf" srcId="{2D0FA1C3-D895-42D9-AEBC-C54AC1D34986}" destId="{28D121AB-7501-4EE3-AC2F-55E0DB7099B8}" srcOrd="2" destOrd="0" presId="urn:microsoft.com/office/officeart/2005/8/layout/hProcess11"/>
    <dgm:cxn modelId="{69A2CE8D-13FD-46F7-86F3-C04D0754C0D1}" type="presParOf" srcId="{956F7F6C-3D41-482F-95C1-6F461D6442AD}" destId="{DF14B576-25F6-4CDA-954D-9E7FFE1BCD4A}" srcOrd="15" destOrd="0" presId="urn:microsoft.com/office/officeart/2005/8/layout/hProcess11"/>
    <dgm:cxn modelId="{874321C5-6D4C-49CB-8EE8-929FF1EE7C32}" type="presParOf" srcId="{956F7F6C-3D41-482F-95C1-6F461D6442AD}" destId="{ECFC716D-8A50-492C-B562-7E79A926F69B}" srcOrd="16" destOrd="0" presId="urn:microsoft.com/office/officeart/2005/8/layout/hProcess11"/>
    <dgm:cxn modelId="{1E7C82A7-8101-4EBE-94C8-2EE26AB5EDB5}" type="presParOf" srcId="{ECFC716D-8A50-492C-B562-7E79A926F69B}" destId="{E036489E-59F7-41D2-825F-FCB587C6EBA0}" srcOrd="0" destOrd="0" presId="urn:microsoft.com/office/officeart/2005/8/layout/hProcess11"/>
    <dgm:cxn modelId="{81A8889E-01D7-4366-A53E-4884A8F353F1}" type="presParOf" srcId="{ECFC716D-8A50-492C-B562-7E79A926F69B}" destId="{1C23B379-6FC0-441C-8ED2-57503B715116}" srcOrd="1" destOrd="0" presId="urn:microsoft.com/office/officeart/2005/8/layout/hProcess11"/>
    <dgm:cxn modelId="{0E83E018-7530-4BD6-B112-9CE935D523C1}" type="presParOf" srcId="{ECFC716D-8A50-492C-B562-7E79A926F69B}" destId="{3F6C516B-E3DF-4734-80D8-5F2D2A5B75B4}" srcOrd="2" destOrd="0" presId="urn:microsoft.com/office/officeart/2005/8/layout/hProcess11"/>
    <dgm:cxn modelId="{8A3FA890-391A-49E6-91DC-A6A96FB2CB56}" type="presParOf" srcId="{956F7F6C-3D41-482F-95C1-6F461D6442AD}" destId="{C9441E68-DF3C-4ED3-A88B-DF88D8C9D33F}" srcOrd="17" destOrd="0" presId="urn:microsoft.com/office/officeart/2005/8/layout/hProcess11"/>
    <dgm:cxn modelId="{4B49FEB3-318C-4FB0-894B-504CCD278115}" type="presParOf" srcId="{956F7F6C-3D41-482F-95C1-6F461D6442AD}" destId="{399F52BC-6961-4CD6-8CE1-3C3263A746B5}" srcOrd="18" destOrd="0" presId="urn:microsoft.com/office/officeart/2005/8/layout/hProcess11"/>
    <dgm:cxn modelId="{49C56E1C-E664-4A5E-8374-128CB2DF1948}" type="presParOf" srcId="{399F52BC-6961-4CD6-8CE1-3C3263A746B5}" destId="{AC4D70EF-514A-4E94-9212-6A381AB8D98B}" srcOrd="0" destOrd="0" presId="urn:microsoft.com/office/officeart/2005/8/layout/hProcess11"/>
    <dgm:cxn modelId="{9CED1F81-397F-4289-AE96-86C86E049AC5}" type="presParOf" srcId="{399F52BC-6961-4CD6-8CE1-3C3263A746B5}" destId="{1B75ED7B-E9AD-40BA-B280-5DCA10811E22}" srcOrd="1" destOrd="0" presId="urn:microsoft.com/office/officeart/2005/8/layout/hProcess11"/>
    <dgm:cxn modelId="{C531B68B-BA55-4DAA-BFE8-86B1B45F6D59}" type="presParOf" srcId="{399F52BC-6961-4CD6-8CE1-3C3263A746B5}" destId="{1D7DFB2E-0C77-4375-A0C3-B31FA625D492}" srcOrd="2" destOrd="0" presId="urn:microsoft.com/office/officeart/2005/8/layout/hProcess11"/>
    <dgm:cxn modelId="{6EC2EBC4-2AA8-40E1-86B9-3E29F9924D11}" type="presParOf" srcId="{956F7F6C-3D41-482F-95C1-6F461D6442AD}" destId="{5DE924A9-C71A-41DB-8F67-186DA7FCD431}" srcOrd="19" destOrd="0" presId="urn:microsoft.com/office/officeart/2005/8/layout/hProcess11"/>
    <dgm:cxn modelId="{42D84CE8-1F71-45FF-B628-507BFFA2E860}" type="presParOf" srcId="{956F7F6C-3D41-482F-95C1-6F461D6442AD}" destId="{8BD06820-9EC2-4953-8E60-94B4F7FB6735}" srcOrd="20" destOrd="0" presId="urn:microsoft.com/office/officeart/2005/8/layout/hProcess11"/>
    <dgm:cxn modelId="{7D01C148-73BE-4D6E-9C86-856B49AD5EF9}" type="presParOf" srcId="{8BD06820-9EC2-4953-8E60-94B4F7FB6735}" destId="{BE023C50-80CE-4C40-8B20-D7D916F221DB}" srcOrd="0" destOrd="0" presId="urn:microsoft.com/office/officeart/2005/8/layout/hProcess11"/>
    <dgm:cxn modelId="{1DC5BE6F-06A2-4840-8A8B-2537AAC58A1C}" type="presParOf" srcId="{8BD06820-9EC2-4953-8E60-94B4F7FB6735}" destId="{9864396B-7FEB-489F-B694-21C0CF2FC3B2}" srcOrd="1" destOrd="0" presId="urn:microsoft.com/office/officeart/2005/8/layout/hProcess11"/>
    <dgm:cxn modelId="{F5EE564A-E322-4D1D-AE7A-3E3DD0D7BF7C}" type="presParOf" srcId="{8BD06820-9EC2-4953-8E60-94B4F7FB6735}" destId="{FAEB539C-AC4D-4FD0-AF58-0F6D602854EB}" srcOrd="2" destOrd="0" presId="urn:microsoft.com/office/officeart/2005/8/layout/hProcess11"/>
    <dgm:cxn modelId="{A0373857-F60D-4257-87FC-E8E36CC26110}" type="presParOf" srcId="{956F7F6C-3D41-482F-95C1-6F461D6442AD}" destId="{D84108B7-558D-493E-BB24-68DCC2A9C55F}" srcOrd="21" destOrd="0" presId="urn:microsoft.com/office/officeart/2005/8/layout/hProcess11"/>
    <dgm:cxn modelId="{83CF8287-DFC7-422F-B399-43F86913E2F3}" type="presParOf" srcId="{956F7F6C-3D41-482F-95C1-6F461D6442AD}" destId="{F6EF0AB5-E05E-4B24-923F-4BA6FA30A15D}" srcOrd="22" destOrd="0" presId="urn:microsoft.com/office/officeart/2005/8/layout/hProcess11"/>
    <dgm:cxn modelId="{A8A24B5E-AB4E-4EE3-8E57-CF94014FFD8F}" type="presParOf" srcId="{F6EF0AB5-E05E-4B24-923F-4BA6FA30A15D}" destId="{FF9EA5D2-5DAD-4102-A4E1-FA2E09CA09B8}" srcOrd="0" destOrd="0" presId="urn:microsoft.com/office/officeart/2005/8/layout/hProcess11"/>
    <dgm:cxn modelId="{C5FD8668-B217-4ECD-B2A6-BF0D78F2CE49}" type="presParOf" srcId="{F6EF0AB5-E05E-4B24-923F-4BA6FA30A15D}" destId="{0E81EA36-CDCA-40E6-8ABC-4D5C844CD3A8}" srcOrd="1" destOrd="0" presId="urn:microsoft.com/office/officeart/2005/8/layout/hProcess11"/>
    <dgm:cxn modelId="{3E8F9F00-8E11-488D-830C-7085E04733E7}" type="presParOf" srcId="{F6EF0AB5-E05E-4B24-923F-4BA6FA30A15D}" destId="{B17CA0DF-D3D5-4DC9-91AD-214E4A861FA8}" srcOrd="2" destOrd="0" presId="urn:microsoft.com/office/officeart/2005/8/layout/hProcess11"/>
    <dgm:cxn modelId="{15D2C093-3BA4-490B-9F00-21F372B0A1C7}" type="presParOf" srcId="{956F7F6C-3D41-482F-95C1-6F461D6442AD}" destId="{F5DDC539-ECE8-4092-B1C4-F7E26FB56F03}" srcOrd="23" destOrd="0" presId="urn:microsoft.com/office/officeart/2005/8/layout/hProcess11"/>
    <dgm:cxn modelId="{FC0AFB45-718C-4A41-9E8D-946FD1D4B95E}" type="presParOf" srcId="{956F7F6C-3D41-482F-95C1-6F461D6442AD}" destId="{B431C750-5DF5-409D-98DD-B2320D6AF905}" srcOrd="24" destOrd="0" presId="urn:microsoft.com/office/officeart/2005/8/layout/hProcess11"/>
    <dgm:cxn modelId="{0EB6E688-631C-4503-A4A5-FB93460FA906}" type="presParOf" srcId="{B431C750-5DF5-409D-98DD-B2320D6AF905}" destId="{5A522398-C677-4DE7-A511-231DF56D1544}" srcOrd="0" destOrd="0" presId="urn:microsoft.com/office/officeart/2005/8/layout/hProcess11"/>
    <dgm:cxn modelId="{986E3527-BD0E-4057-A78A-17BC967A9FE1}" type="presParOf" srcId="{B431C750-5DF5-409D-98DD-B2320D6AF905}" destId="{E36ED4BA-6A13-44F9-9588-2CF13FE47E58}" srcOrd="1" destOrd="0" presId="urn:microsoft.com/office/officeart/2005/8/layout/hProcess11"/>
    <dgm:cxn modelId="{E5C56CE7-8111-4F2D-A39D-80BE46DC23CC}" type="presParOf" srcId="{B431C750-5DF5-409D-98DD-B2320D6AF905}" destId="{9B37FC47-7336-4B4D-B692-02CA28AD78D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idx="1"/>
          </p:nvPr>
        </p:nvSpPr>
        <p:spPr bwMode="auto">
          <a:xfrm>
            <a:off x="3884613"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191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87136"/>
            <a:ext cx="548640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246" name="Rectangle 6"/>
          <p:cNvSpPr>
            <a:spLocks noGrp="1" noChangeArrowheads="1"/>
          </p:cNvSpPr>
          <p:nvPr>
            <p:ph type="ftr" sz="quarter" idx="4"/>
          </p:nvPr>
        </p:nvSpPr>
        <p:spPr bwMode="auto">
          <a:xfrm>
            <a:off x="0" y="8772669"/>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ltLang="en-US"/>
          </a:p>
        </p:txBody>
      </p:sp>
      <p:sp>
        <p:nvSpPr>
          <p:cNvPr id="10247" name="Rectangle 7"/>
          <p:cNvSpPr>
            <a:spLocks noGrp="1" noChangeArrowheads="1"/>
          </p:cNvSpPr>
          <p:nvPr>
            <p:ph type="sldNum" sz="quarter" idx="5"/>
          </p:nvPr>
        </p:nvSpPr>
        <p:spPr bwMode="auto">
          <a:xfrm>
            <a:off x="3884613" y="8772669"/>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37A20A1A-4DF0-4984-92EE-2DE63EAA5CC4}" type="slidenum">
              <a:rPr lang="en-US" altLang="en-US"/>
              <a:pPr>
                <a:defRPr/>
              </a:pPr>
              <a:t>‹#›</a:t>
            </a:fld>
            <a:endParaRPr lang="en-US" altLang="en-US"/>
          </a:p>
        </p:txBody>
      </p:sp>
    </p:spTree>
    <p:extLst>
      <p:ext uri="{BB962C8B-B14F-4D97-AF65-F5344CB8AC3E}">
        <p14:creationId xmlns:p14="http://schemas.microsoft.com/office/powerpoint/2010/main" val="3506623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p:spPr>
        <p:txBody>
          <a:bodyPr/>
          <a:lstStyle/>
          <a:p>
            <a:r>
              <a:rPr lang="en-US" altLang="en-US" dirty="0" smtClean="0"/>
              <a:t>Thank</a:t>
            </a:r>
            <a:r>
              <a:rPr lang="en-US" altLang="en-US" baseline="0" dirty="0" smtClean="0"/>
              <a:t> you for joining us today.</a:t>
            </a:r>
          </a:p>
          <a:p>
            <a:endParaRPr lang="en-US" altLang="en-US" baseline="0" dirty="0" smtClean="0"/>
          </a:p>
          <a:p>
            <a:r>
              <a:rPr lang="en-US" altLang="en-US" baseline="0" dirty="0" smtClean="0"/>
              <a:t>My name is Christy Hudson, and I am a policy analyst within the Director’s Office here in Public Health.   I’ve been invited to talk with you a bit about Oregon’s current State Health Improvement Plan.  As you probably know, all accredited health departments, including local HDs and tribal HDs, are required to produce a health assessment and health improvement plan.   In partnership with many others across the state, the plan outlines the evidence based strategies to be implemented through 2019 in order to improve the leading causes of death and disability in Oregon and achieve the data driven targets that have been identified across the 7 priorities. </a:t>
            </a:r>
          </a:p>
          <a:p>
            <a:endParaRPr lang="en-US" altLang="en-US" baseline="0" dirty="0" smtClean="0"/>
          </a:p>
          <a:p>
            <a:endParaRPr lang="en-US" altLang="en-US" dirty="0" smtClean="0"/>
          </a:p>
        </p:txBody>
      </p:sp>
      <p:sp>
        <p:nvSpPr>
          <p:cNvPr id="512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7066" indent="-291179">
              <a:defRPr sz="2400">
                <a:solidFill>
                  <a:schemeClr val="tx1"/>
                </a:solidFill>
                <a:latin typeface="Times" panose="02020603050405020304" pitchFamily="18" charset="0"/>
              </a:defRPr>
            </a:lvl2pPr>
            <a:lvl3pPr marL="1164717" indent="-232943">
              <a:defRPr sz="2400">
                <a:solidFill>
                  <a:schemeClr val="tx1"/>
                </a:solidFill>
                <a:latin typeface="Times" panose="02020603050405020304" pitchFamily="18" charset="0"/>
              </a:defRPr>
            </a:lvl3pPr>
            <a:lvl4pPr marL="1630604" indent="-232943">
              <a:defRPr sz="2400">
                <a:solidFill>
                  <a:schemeClr val="tx1"/>
                </a:solidFill>
                <a:latin typeface="Times" panose="02020603050405020304" pitchFamily="18" charset="0"/>
              </a:defRPr>
            </a:lvl4pPr>
            <a:lvl5pPr marL="2096491" indent="-232943">
              <a:defRPr sz="2400">
                <a:solidFill>
                  <a:schemeClr val="tx1"/>
                </a:solidFill>
                <a:latin typeface="Times" panose="02020603050405020304" pitchFamily="18" charset="0"/>
              </a:defRPr>
            </a:lvl5pPr>
            <a:lvl6pPr marL="2562377" indent="-232943" eaLnBrk="0" fontAlgn="base" hangingPunct="0">
              <a:spcBef>
                <a:spcPct val="0"/>
              </a:spcBef>
              <a:spcAft>
                <a:spcPct val="0"/>
              </a:spcAft>
              <a:defRPr sz="2400">
                <a:solidFill>
                  <a:schemeClr val="tx1"/>
                </a:solidFill>
                <a:latin typeface="Times" panose="02020603050405020304" pitchFamily="18" charset="0"/>
              </a:defRPr>
            </a:lvl6pPr>
            <a:lvl7pPr marL="3028264" indent="-232943" eaLnBrk="0" fontAlgn="base" hangingPunct="0">
              <a:spcBef>
                <a:spcPct val="0"/>
              </a:spcBef>
              <a:spcAft>
                <a:spcPct val="0"/>
              </a:spcAft>
              <a:defRPr sz="2400">
                <a:solidFill>
                  <a:schemeClr val="tx1"/>
                </a:solidFill>
                <a:latin typeface="Times" panose="02020603050405020304" pitchFamily="18" charset="0"/>
              </a:defRPr>
            </a:lvl7pPr>
            <a:lvl8pPr marL="3494151" indent="-232943" eaLnBrk="0" fontAlgn="base" hangingPunct="0">
              <a:spcBef>
                <a:spcPct val="0"/>
              </a:spcBef>
              <a:spcAft>
                <a:spcPct val="0"/>
              </a:spcAft>
              <a:defRPr sz="2400">
                <a:solidFill>
                  <a:schemeClr val="tx1"/>
                </a:solidFill>
                <a:latin typeface="Times" panose="02020603050405020304" pitchFamily="18" charset="0"/>
              </a:defRPr>
            </a:lvl8pPr>
            <a:lvl9pPr marL="3960038" indent="-232943" eaLnBrk="0" fontAlgn="base" hangingPunct="0">
              <a:spcBef>
                <a:spcPct val="0"/>
              </a:spcBef>
              <a:spcAft>
                <a:spcPct val="0"/>
              </a:spcAft>
              <a:defRPr sz="2400">
                <a:solidFill>
                  <a:schemeClr val="tx1"/>
                </a:solidFill>
                <a:latin typeface="Times" panose="02020603050405020304" pitchFamily="18" charset="0"/>
              </a:defRPr>
            </a:lvl9pPr>
          </a:lstStyle>
          <a:p>
            <a:fld id="{ECC8961C-C67F-435D-A6F9-81A6F4AAA365}" type="slidenum">
              <a:rPr lang="en-US" altLang="en-US" sz="1200"/>
              <a:pPr/>
              <a:t>1</a:t>
            </a:fld>
            <a:endParaRPr lang="en-US" altLang="en-US" sz="1200"/>
          </a:p>
        </p:txBody>
      </p:sp>
    </p:spTree>
    <p:extLst>
      <p:ext uri="{BB962C8B-B14F-4D97-AF65-F5344CB8AC3E}">
        <p14:creationId xmlns:p14="http://schemas.microsoft.com/office/powerpoint/2010/main" val="225849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few</a:t>
            </a:r>
            <a:r>
              <a:rPr lang="en-US" baseline="0" dirty="0" smtClean="0"/>
              <a:t> minutes we have left, I’d love to hear from all of you about your assessment and planning efforts locally – and solicit your ideas about how we can make the state level efforts useful and supportive of what you do locally. </a:t>
            </a:r>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10</a:t>
            </a:fld>
            <a:endParaRPr lang="en-US" altLang="en-US"/>
          </a:p>
        </p:txBody>
      </p:sp>
    </p:spTree>
    <p:extLst>
      <p:ext uri="{BB962C8B-B14F-4D97-AF65-F5344CB8AC3E}">
        <p14:creationId xmlns:p14="http://schemas.microsoft.com/office/powerpoint/2010/main" val="343275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done so, I’d encourage</a:t>
            </a:r>
            <a:r>
              <a:rPr lang="en-US" baseline="0" dirty="0" smtClean="0"/>
              <a:t> you to become more familiar with the SHIP and consider efforts for alignment.   You can also sign up for a </a:t>
            </a:r>
            <a:r>
              <a:rPr lang="en-US" baseline="0" dirty="0" err="1" smtClean="0"/>
              <a:t>listserve</a:t>
            </a:r>
            <a:r>
              <a:rPr lang="en-US" baseline="0" dirty="0" smtClean="0"/>
              <a:t> if you want to receive updates/announcements. Feel free to email me directly or to the policy team if you have questions or would like to be more involved in these efforts.</a:t>
            </a:r>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11</a:t>
            </a:fld>
            <a:endParaRPr lang="en-US" altLang="en-US"/>
          </a:p>
        </p:txBody>
      </p:sp>
    </p:spTree>
    <p:extLst>
      <p:ext uri="{BB962C8B-B14F-4D97-AF65-F5344CB8AC3E}">
        <p14:creationId xmlns:p14="http://schemas.microsoft.com/office/powerpoint/2010/main" val="175973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being – a pop quiz.   What are the seven priorities identified</a:t>
            </a:r>
            <a:r>
              <a:rPr lang="en-US" baseline="0" dirty="0" smtClean="0"/>
              <a:t> in the SHIP?</a:t>
            </a:r>
          </a:p>
          <a:p>
            <a:endParaRPr lang="en-US" baseline="0" dirty="0" smtClean="0"/>
          </a:p>
          <a:p>
            <a:r>
              <a:rPr lang="en-US" dirty="0" smtClean="0"/>
              <a:t>No</a:t>
            </a:r>
            <a:r>
              <a:rPr lang="en-US" baseline="0" dirty="0" smtClean="0"/>
              <a:t> cheating by looking ahead in your handouts. </a:t>
            </a:r>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2</a:t>
            </a:fld>
            <a:endParaRPr lang="en-US" altLang="en-US"/>
          </a:p>
        </p:txBody>
      </p:sp>
    </p:spTree>
    <p:extLst>
      <p:ext uri="{BB962C8B-B14F-4D97-AF65-F5344CB8AC3E}">
        <p14:creationId xmlns:p14="http://schemas.microsoft.com/office/powerpoint/2010/main" val="58852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smtClean="0"/>
              <a:t>Yes,</a:t>
            </a:r>
            <a:r>
              <a:rPr lang="en-US" b="0" baseline="0" dirty="0" smtClean="0"/>
              <a:t> you are correct! </a:t>
            </a:r>
          </a:p>
          <a:p>
            <a:endParaRPr lang="en-US" b="0" baseline="0" dirty="0" smtClean="0"/>
          </a:p>
          <a:p>
            <a:r>
              <a:rPr lang="en-US" b="0" dirty="0" smtClean="0"/>
              <a:t>The Seven </a:t>
            </a:r>
            <a:r>
              <a:rPr lang="en-US" b="0" dirty="0"/>
              <a:t>priority areas were identified b</a:t>
            </a:r>
            <a:r>
              <a:rPr lang="en-US" dirty="0"/>
              <a:t>ased on data that demonstrated they were leading causes of death, weren’t improving over time, or were considered to be winnable battles.    </a:t>
            </a:r>
          </a:p>
          <a:p>
            <a:pPr lvl="3"/>
            <a:r>
              <a:rPr lang="en-US" dirty="0"/>
              <a:t>Prevent and reduce tobacco</a:t>
            </a:r>
          </a:p>
          <a:p>
            <a:pPr lvl="3"/>
            <a:r>
              <a:rPr lang="en-US" dirty="0"/>
              <a:t>Slow the increase of obesity</a:t>
            </a:r>
          </a:p>
          <a:p>
            <a:pPr lvl="3"/>
            <a:r>
              <a:rPr lang="en-US" dirty="0"/>
              <a:t>Improve oral health</a:t>
            </a:r>
          </a:p>
          <a:p>
            <a:pPr lvl="3"/>
            <a:r>
              <a:rPr lang="en-US" dirty="0"/>
              <a:t>Reduce harms associated with alcohol and substance use</a:t>
            </a:r>
          </a:p>
          <a:p>
            <a:pPr lvl="3"/>
            <a:r>
              <a:rPr lang="en-US" dirty="0"/>
              <a:t>Prevent deaths from suicide</a:t>
            </a:r>
          </a:p>
          <a:p>
            <a:pPr lvl="3"/>
            <a:r>
              <a:rPr lang="en-US" dirty="0"/>
              <a:t>Improve immunization rates</a:t>
            </a:r>
          </a:p>
          <a:p>
            <a:pPr lvl="3"/>
            <a:r>
              <a:rPr lang="en-US" dirty="0"/>
              <a:t>Protect the population from communicable </a:t>
            </a:r>
            <a:r>
              <a:rPr lang="en-US" dirty="0" smtClean="0"/>
              <a:t>diseases</a:t>
            </a:r>
          </a:p>
          <a:p>
            <a:pPr lvl="3"/>
            <a:endParaRPr lang="en-US" dirty="0" smtClean="0"/>
          </a:p>
          <a:p>
            <a:pPr lvl="3"/>
            <a:r>
              <a:rPr lang="en-US" dirty="0" smtClean="0"/>
              <a:t>There</a:t>
            </a:r>
            <a:r>
              <a:rPr lang="en-US" baseline="0" dirty="0" smtClean="0"/>
              <a:t> are 25 measurable outcomes identified across these seven priorities.  I won’t be going into the data today – that is all available online and will likely be covered tomorrow within the section level presentations.  In general though, we’re seeing improvement in only about a quarter of the targets, some aren’t moving at all, and a few are unfortunately moving in the wrong direction. </a:t>
            </a:r>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0"/>
          </p:nvPr>
        </p:nvSpPr>
        <p:spPr/>
        <p:txBody>
          <a:bodyPr/>
          <a:lstStyle/>
          <a:p>
            <a:pPr>
              <a:defRPr/>
            </a:pPr>
            <a:fld id="{507B6196-214F-4F26-8D27-555E03538D85}"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86286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ts val="200"/>
              </a:spcBef>
              <a:defRPr/>
            </a:pPr>
            <a:r>
              <a:rPr lang="en-US" altLang="en-US" dirty="0" smtClean="0"/>
              <a:t>Before</a:t>
            </a:r>
            <a:r>
              <a:rPr lang="en-US" altLang="en-US" baseline="0" dirty="0" smtClean="0"/>
              <a:t> I go into the specific interventions, just a quick overview of the history of assessment and planning at the state level.   Our most recent SHA was released in 2012 and consisted of the State Health Profile and the Public Health Division Assessment (which was similar to the Modernization Assessment completed in 2016).  This SHA identified most of the indicators that are reported on annually in the state health profile, but also provided additional analysis on disparities experienced among </a:t>
            </a:r>
            <a:r>
              <a:rPr lang="en-US" sz="1200" dirty="0" smtClean="0"/>
              <a:t>racial &amp; ethnic populations, persons who are economically disadvantaged, the underinsured, LGBT</a:t>
            </a:r>
            <a:r>
              <a:rPr lang="en-US" sz="1200" baseline="0" dirty="0" smtClean="0"/>
              <a:t> identified</a:t>
            </a:r>
            <a:r>
              <a:rPr lang="en-US" sz="1200" dirty="0" smtClean="0"/>
              <a:t> &amp; persons who are incarcerated. This assessment,</a:t>
            </a:r>
            <a:r>
              <a:rPr lang="en-US" sz="1200" baseline="0" dirty="0" smtClean="0"/>
              <a:t> with community input gathered during the summer of 2014, informed the current State Health Improvement Plan.</a:t>
            </a:r>
          </a:p>
          <a:p>
            <a:pPr eaLnBrk="1" hangingPunct="1">
              <a:spcBef>
                <a:spcPts val="200"/>
              </a:spcBef>
              <a:defRPr/>
            </a:pPr>
            <a:endParaRPr lang="en-US" sz="1200" baseline="0" dirty="0" smtClean="0"/>
          </a:p>
          <a:p>
            <a:pPr eaLnBrk="1" hangingPunct="1">
              <a:spcBef>
                <a:spcPts val="200"/>
              </a:spcBef>
              <a:defRPr/>
            </a:pPr>
            <a:r>
              <a:rPr lang="en-US" sz="1200" baseline="0" dirty="0" smtClean="0"/>
              <a:t>As you can see, our next SHA will be coming out early next year.  The PHD has already started some of this work, and I’ll share a bit more about the planning process in a few slides. </a:t>
            </a:r>
            <a:endParaRPr lang="en-US" sz="1200" dirty="0" smtClean="0"/>
          </a:p>
        </p:txBody>
      </p:sp>
    </p:spTree>
    <p:extLst>
      <p:ext uri="{BB962C8B-B14F-4D97-AF65-F5344CB8AC3E}">
        <p14:creationId xmlns:p14="http://schemas.microsoft.com/office/powerpoint/2010/main" val="22430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all 7 priorities,</a:t>
            </a:r>
            <a:r>
              <a:rPr lang="en-US" baseline="0" dirty="0" smtClean="0"/>
              <a:t> evidence based strategies within 3 cross cutting interventions have been identified- population interventions, health equity interventions and health system interventions.  It is hoped that others who are involved with health improvement planning will implement these strategies in order to achieve collective impact and improve the health outcomes of Oregonians.   The Public Health Advisory Board provides oversight to the SHA, and the PHD provides annual report to the PHAB to provide update on progress made in implementation.     The PHD also aims to provide annual report to the public at large, and while updates are available on the SHIP website, our 2016 progress report has been delayed.  We hope it will be available by this fall.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5</a:t>
            </a:fld>
            <a:endParaRPr lang="en-US" altLang="en-US"/>
          </a:p>
        </p:txBody>
      </p:sp>
    </p:spTree>
    <p:extLst>
      <p:ext uri="{BB962C8B-B14F-4D97-AF65-F5344CB8AC3E}">
        <p14:creationId xmlns:p14="http://schemas.microsoft.com/office/powerpoint/2010/main" val="302339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a few examples of the population level interventions outlined in the SHIP.  </a:t>
            </a:r>
          </a:p>
          <a:p>
            <a:endParaRPr lang="en-US" baseline="0" dirty="0" smtClean="0"/>
          </a:p>
          <a:p>
            <a:r>
              <a:rPr lang="en-US" baseline="0" dirty="0" smtClean="0"/>
              <a:t>While the legislature didn’t pass any tax related increases on tobacco or alcohol, we were of course very happy to see the age increase for tobacco purchase.  I understand we’re likely to see a sugar tax ballot initiative next fall in </a:t>
            </a:r>
            <a:r>
              <a:rPr lang="en-US" baseline="0" dirty="0" err="1" smtClean="0"/>
              <a:t>Multco</a:t>
            </a:r>
            <a:r>
              <a:rPr lang="en-US" baseline="0" dirty="0" smtClean="0"/>
              <a:t>, so it’ll be interesting to see what the public decides on that.  Obviously, we know that increasing the price of products that can harm health is an evidence-based strategy for reducing consumption, and we would love to see other jurisdiction moving in similar directions as it relates to tobacco, alcohol and sugar.   Other policies outlined in these interventions address making  harmful products less readily available (i.e., removing soda machines from schools and hospitals, tobacco retailing licensure or limiting how these products can be promoted or advertised.) And of course there are also policies that promote health, like those that require breastfeeding accommodation in work places or other places where people gather, or those that support physical activity in safe and inviting environments. </a:t>
            </a:r>
          </a:p>
          <a:p>
            <a:endParaRPr lang="en-US" baseline="0" dirty="0" smtClean="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6</a:t>
            </a:fld>
            <a:endParaRPr lang="en-US" altLang="en-US"/>
          </a:p>
        </p:txBody>
      </p:sp>
    </p:spTree>
    <p:extLst>
      <p:ext uri="{BB962C8B-B14F-4D97-AF65-F5344CB8AC3E}">
        <p14:creationId xmlns:p14="http://schemas.microsoft.com/office/powerpoint/2010/main" val="3651532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series of interventions address specific populations that are experiencing disparities.</a:t>
            </a:r>
          </a:p>
          <a:p>
            <a:endParaRPr lang="en-US" baseline="0" dirty="0" smtClean="0"/>
          </a:p>
          <a:p>
            <a:r>
              <a:rPr lang="en-US" baseline="0" dirty="0" smtClean="0"/>
              <a:t>For example within the obesity priority, the PHD is working closely with partners in DHS and OHA to ensure service providers adopt standards related to heathy foods and activity for both clients and employees.</a:t>
            </a:r>
          </a:p>
          <a:p>
            <a:endParaRPr lang="en-US" baseline="0" dirty="0" smtClean="0"/>
          </a:p>
          <a:p>
            <a:r>
              <a:rPr lang="en-US" baseline="0" dirty="0" smtClean="0"/>
              <a:t>Within the area of immunization, efforts to improve flu vaccination among pregnant women and those living in frontier counties are identified.  </a:t>
            </a:r>
          </a:p>
          <a:p>
            <a:endParaRPr lang="en-US" baseline="0" dirty="0" smtClean="0"/>
          </a:p>
          <a:p>
            <a:r>
              <a:rPr lang="en-US" baseline="0" dirty="0" smtClean="0"/>
              <a:t>In partnership with the VA, we’re working to reduce the suicide disparity experienced by veterans. </a:t>
            </a:r>
          </a:p>
          <a:p>
            <a:endParaRPr lang="en-US" baseline="0" dirty="0" smtClean="0"/>
          </a:p>
          <a:p>
            <a:r>
              <a:rPr lang="en-US" dirty="0" smtClean="0"/>
              <a:t>And within</a:t>
            </a:r>
            <a:r>
              <a:rPr lang="en-US" baseline="0" dirty="0" smtClean="0"/>
              <a:t> the communicable disease priority, our </a:t>
            </a:r>
            <a:r>
              <a:rPr lang="en-US" baseline="0" dirty="0" err="1" smtClean="0"/>
              <a:t>hiv</a:t>
            </a:r>
            <a:r>
              <a:rPr lang="en-US" baseline="0" dirty="0" smtClean="0"/>
              <a:t>/</a:t>
            </a:r>
            <a:r>
              <a:rPr lang="en-US" baseline="0" dirty="0" err="1" smtClean="0"/>
              <a:t>std</a:t>
            </a:r>
            <a:r>
              <a:rPr lang="en-US" baseline="0" dirty="0" smtClean="0"/>
              <a:t>/</a:t>
            </a:r>
            <a:r>
              <a:rPr lang="en-US" baseline="0" dirty="0" err="1" smtClean="0"/>
              <a:t>tb</a:t>
            </a:r>
            <a:r>
              <a:rPr lang="en-US" baseline="0" dirty="0" smtClean="0"/>
              <a:t> section works closely with community providers to address the syphilis epidemic that is disproportionately impacting MSM.</a:t>
            </a:r>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7</a:t>
            </a:fld>
            <a:endParaRPr lang="en-US" altLang="en-US"/>
          </a:p>
        </p:txBody>
      </p:sp>
    </p:spTree>
    <p:extLst>
      <p:ext uri="{BB962C8B-B14F-4D97-AF65-F5344CB8AC3E}">
        <p14:creationId xmlns:p14="http://schemas.microsoft.com/office/powerpoint/2010/main" val="390368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Finally, th</a:t>
            </a:r>
            <a:r>
              <a:rPr lang="en-US" baseline="0" dirty="0" smtClean="0"/>
              <a:t>e health system interventions.  While most strategies in the SHIP fall largely in the bottom tiers of the health impact pyramid related to socioeconomic factors and changing the context or environment in which individual decisions are made, the health system interventions fall in the top tiers of the pyramid, (working with individuals to improve health or prevent harm, clinical interventions). Public health has a key role in these tiers of the pyramid as well, to promote comprehensive, evidence-based strategies that focus on prevention.</a:t>
            </a:r>
          </a:p>
          <a:p>
            <a:endParaRPr lang="en-US" baseline="0" dirty="0" smtClean="0"/>
          </a:p>
          <a:p>
            <a:r>
              <a:rPr lang="en-US" baseline="0" dirty="0" smtClean="0"/>
              <a:t>5 out of the 7 priorities currently point to a related CCO incentive metric.  Suicide, tobacco, oral health, immunization and substance use all have a related CCO incentive metric.  There is hope that an obesity measure is around the corner.  There are strategies to encourage and promote screenings, such as annual chlamydia screening for women 15 – 24.  The suicide priority is promoting the adoption of the Zero Suicide Initiative which is a commitment to strategies and training taken on by health care providers.   Finally, the work accomplished by the Opioid Prescribing Guidelines Task Force is a perfect example of how collective impact within the health system can be achieved when we pull together to address a health related crisis. </a:t>
            </a:r>
          </a:p>
          <a:p>
            <a:endParaRPr lang="en-US" baseline="0" dirty="0" smtClean="0"/>
          </a:p>
          <a:p>
            <a:r>
              <a:rPr lang="en-US" baseline="0" dirty="0" smtClean="0"/>
              <a:t>Let me pause there for a moment to see if there are any questions or comments about the work outlined in the current SHIP.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8</a:t>
            </a:fld>
            <a:endParaRPr lang="en-US" altLang="en-US"/>
          </a:p>
        </p:txBody>
      </p:sp>
    </p:spTree>
    <p:extLst>
      <p:ext uri="{BB962C8B-B14F-4D97-AF65-F5344CB8AC3E}">
        <p14:creationId xmlns:p14="http://schemas.microsoft.com/office/powerpoint/2010/main" val="85423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Like I said, we are starting on the next cycle of assessment and health improvement planning. Just last Wednesday, the PHD convened a steering committee to inform the next State </a:t>
            </a:r>
            <a:r>
              <a:rPr lang="en-US" baseline="0" dirty="0" err="1" smtClean="0"/>
              <a:t>Heatlh</a:t>
            </a:r>
            <a:r>
              <a:rPr lang="en-US" baseline="0" dirty="0" smtClean="0"/>
              <a:t> Assessment. We are following the MAPP framework which is likely familiar to many you.  Given the needs to better address health equity, we have also committed to ensuring this is of primary focus in this assessment. We will be inviting significant community input, and you are all invited to contribute.  We do have two representatives of local health departments on the steering committee: Jim </a:t>
            </a:r>
            <a:r>
              <a:rPr lang="en-US" baseline="0" dirty="0" err="1" smtClean="0"/>
              <a:t>Setzer</a:t>
            </a:r>
            <a:r>
              <a:rPr lang="en-US" baseline="0" dirty="0" smtClean="0"/>
              <a:t> of Umatilla and Dawn </a:t>
            </a:r>
            <a:r>
              <a:rPr lang="en-US" baseline="0" dirty="0" err="1" smtClean="0"/>
              <a:t>Emerick</a:t>
            </a:r>
            <a:r>
              <a:rPr lang="en-US" baseline="0" dirty="0" smtClean="0"/>
              <a:t> of Clackamas will be joining that group, but you are invited to participate in one of two subcommittees that will be meeting through the summer. There will also be a significant community engagement effort this fall where we’ll be going to communities to hear about the health priorities – and we welcome your support in those efforts as well.   </a:t>
            </a:r>
          </a:p>
          <a:p>
            <a:endParaRPr lang="en-US" baseline="0" dirty="0" smtClean="0"/>
          </a:p>
          <a:p>
            <a:r>
              <a:rPr lang="en-US" baseline="0" dirty="0" smtClean="0"/>
              <a:t>We hope to have a completed SHA by spring of 2018……which will not only inform that state health indicators moving forward but will also inform the next SHIP which will take us through 2024. So lots of work to come.  </a:t>
            </a:r>
          </a:p>
          <a:p>
            <a:endParaRPr lang="en-US" dirty="0"/>
          </a:p>
        </p:txBody>
      </p:sp>
      <p:sp>
        <p:nvSpPr>
          <p:cNvPr id="4" name="Slide Number Placeholder 3"/>
          <p:cNvSpPr>
            <a:spLocks noGrp="1"/>
          </p:cNvSpPr>
          <p:nvPr>
            <p:ph type="sldNum" sz="quarter" idx="10"/>
          </p:nvPr>
        </p:nvSpPr>
        <p:spPr/>
        <p:txBody>
          <a:bodyPr/>
          <a:lstStyle/>
          <a:p>
            <a:pPr>
              <a:defRPr/>
            </a:pPr>
            <a:fld id="{37A20A1A-4DF0-4984-92EE-2DE63EAA5CC4}" type="slidenum">
              <a:rPr lang="en-US" altLang="en-US" smtClean="0"/>
              <a:pPr>
                <a:defRPr/>
              </a:pPr>
              <a:t>9</a:t>
            </a:fld>
            <a:endParaRPr lang="en-US" altLang="en-US"/>
          </a:p>
        </p:txBody>
      </p:sp>
    </p:spTree>
    <p:extLst>
      <p:ext uri="{BB962C8B-B14F-4D97-AF65-F5344CB8AC3E}">
        <p14:creationId xmlns:p14="http://schemas.microsoft.com/office/powerpoint/2010/main" val="3130971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207966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p:cNvSpPr>
            <a:spLocks noGrp="1" noChangeArrowheads="1"/>
          </p:cNvSpPr>
          <p:nvPr>
            <p:ph type="sldNum" sz="quarter" idx="11"/>
          </p:nvPr>
        </p:nvSpPr>
        <p:spPr>
          <a:ln/>
        </p:spPr>
        <p:txBody>
          <a:bodyPr/>
          <a:lstStyle>
            <a:lvl1pPr>
              <a:defRPr/>
            </a:lvl1pPr>
          </a:lstStyle>
          <a:p>
            <a:pPr>
              <a:defRPr/>
            </a:pPr>
            <a:fld id="{843DCD0E-4B91-4EF6-96E3-0FCBF2FCB7FA}"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9846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p:cNvSpPr>
            <a:spLocks noGrp="1" noChangeArrowheads="1"/>
          </p:cNvSpPr>
          <p:nvPr>
            <p:ph type="sldNum" sz="quarter" idx="11"/>
          </p:nvPr>
        </p:nvSpPr>
        <p:spPr>
          <a:ln/>
        </p:spPr>
        <p:txBody>
          <a:bodyPr/>
          <a:lstStyle>
            <a:lvl1pPr>
              <a:defRPr/>
            </a:lvl1pPr>
          </a:lstStyle>
          <a:p>
            <a:pPr>
              <a:defRPr/>
            </a:pPr>
            <a:fld id="{B5B217C9-11FB-489C-ABCC-B46ABB725BD2}"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1076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p:cNvSpPr>
            <a:spLocks noGrp="1" noChangeArrowheads="1"/>
          </p:cNvSpPr>
          <p:nvPr>
            <p:ph type="sldNum" sz="quarter" idx="11"/>
          </p:nvPr>
        </p:nvSpPr>
        <p:spPr>
          <a:ln/>
        </p:spPr>
        <p:txBody>
          <a:bodyPr/>
          <a:lstStyle>
            <a:lvl1pPr>
              <a:defRPr/>
            </a:lvl1pPr>
          </a:lstStyle>
          <a:p>
            <a:pPr>
              <a:defRPr/>
            </a:pPr>
            <a:fld id="{BF3ED645-BD75-45EC-9183-4B4604A3CA0D}"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2196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 name="Rectangle 8"/>
          <p:cNvSpPr>
            <a:spLocks noGrp="1" noChangeArrowheads="1"/>
          </p:cNvSpPr>
          <p:nvPr>
            <p:ph type="sldNum" sz="quarter" idx="11"/>
          </p:nvPr>
        </p:nvSpPr>
        <p:spPr>
          <a:ln/>
        </p:spPr>
        <p:txBody>
          <a:bodyPr/>
          <a:lstStyle>
            <a:lvl1pPr>
              <a:defRPr/>
            </a:lvl1pPr>
          </a:lstStyle>
          <a:p>
            <a:pPr>
              <a:defRPr/>
            </a:pPr>
            <a:fld id="{21B70E2D-10CC-4ED6-B2FC-5270A4A94E45}"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3187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p:cNvSpPr>
            <a:spLocks noGrp="1" noChangeArrowheads="1"/>
          </p:cNvSpPr>
          <p:nvPr>
            <p:ph type="sldNum" sz="quarter" idx="11"/>
          </p:nvPr>
        </p:nvSpPr>
        <p:spPr>
          <a:ln/>
        </p:spPr>
        <p:txBody>
          <a:bodyPr/>
          <a:lstStyle>
            <a:lvl1pPr>
              <a:defRPr/>
            </a:lvl1pPr>
          </a:lstStyle>
          <a:p>
            <a:pPr>
              <a:defRPr/>
            </a:pPr>
            <a:fld id="{385BABCD-EA9D-4E15-9D02-52317A27E39E}"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3708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8" name="Rectangle 8"/>
          <p:cNvSpPr>
            <a:spLocks noGrp="1" noChangeArrowheads="1"/>
          </p:cNvSpPr>
          <p:nvPr>
            <p:ph type="sldNum" sz="quarter" idx="11"/>
          </p:nvPr>
        </p:nvSpPr>
        <p:spPr>
          <a:ln/>
        </p:spPr>
        <p:txBody>
          <a:bodyPr/>
          <a:lstStyle>
            <a:lvl1pPr>
              <a:defRPr/>
            </a:lvl1pPr>
          </a:lstStyle>
          <a:p>
            <a:pPr>
              <a:defRPr/>
            </a:pPr>
            <a:fld id="{BFE390C3-4F3D-46A2-8E26-C523EB659A37}" type="slidenum">
              <a:rPr lang="en-US" altLang="en-US"/>
              <a:pPr>
                <a:defRPr/>
              </a:pPr>
              <a:t>‹#›</a:t>
            </a:fld>
            <a:endParaRPr lang="en-US" altLang="en-US"/>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5234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4" name="Rectangle 8"/>
          <p:cNvSpPr>
            <a:spLocks noGrp="1" noChangeArrowheads="1"/>
          </p:cNvSpPr>
          <p:nvPr>
            <p:ph type="sldNum" sz="quarter" idx="11"/>
          </p:nvPr>
        </p:nvSpPr>
        <p:spPr>
          <a:ln/>
        </p:spPr>
        <p:txBody>
          <a:bodyPr/>
          <a:lstStyle>
            <a:lvl1pPr>
              <a:defRPr/>
            </a:lvl1pPr>
          </a:lstStyle>
          <a:p>
            <a:pPr>
              <a:defRPr/>
            </a:pPr>
            <a:fld id="{B8D31D19-AC02-4FC8-863D-5738D9B1A648}" type="slidenum">
              <a:rPr lang="en-US" altLang="en-US"/>
              <a:pPr>
                <a:defRPr/>
              </a:pPr>
              <a:t>‹#›</a:t>
            </a:fld>
            <a:endParaRPr lang="en-US" altLang="en-US"/>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2959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3" name="Rectangle 8"/>
          <p:cNvSpPr>
            <a:spLocks noGrp="1" noChangeArrowheads="1"/>
          </p:cNvSpPr>
          <p:nvPr>
            <p:ph type="sldNum" sz="quarter" idx="11"/>
          </p:nvPr>
        </p:nvSpPr>
        <p:spPr>
          <a:ln/>
        </p:spPr>
        <p:txBody>
          <a:bodyPr/>
          <a:lstStyle>
            <a:lvl1pPr>
              <a:defRPr/>
            </a:lvl1pPr>
          </a:lstStyle>
          <a:p>
            <a:pPr>
              <a:defRPr/>
            </a:pPr>
            <a:fld id="{A215CE9D-7E57-4FBA-A9FE-EAA8C2268DB6}" type="slidenum">
              <a:rPr lang="en-US" altLang="en-US"/>
              <a:pPr>
                <a:defRPr/>
              </a:pPr>
              <a:t>‹#›</a:t>
            </a:fld>
            <a:endParaRPr lang="en-US" altLang="en-US"/>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4299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p:cNvSpPr>
            <a:spLocks noGrp="1" noChangeArrowheads="1"/>
          </p:cNvSpPr>
          <p:nvPr>
            <p:ph type="sldNum" sz="quarter" idx="11"/>
          </p:nvPr>
        </p:nvSpPr>
        <p:spPr>
          <a:ln/>
        </p:spPr>
        <p:txBody>
          <a:bodyPr/>
          <a:lstStyle>
            <a:lvl1pPr>
              <a:defRPr/>
            </a:lvl1pPr>
          </a:lstStyle>
          <a:p>
            <a:pPr>
              <a:defRPr/>
            </a:pPr>
            <a:fld id="{4892B08D-8F27-435E-A844-4ED1DB2D9568}"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68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6" name="Rectangle 8"/>
          <p:cNvSpPr>
            <a:spLocks noGrp="1" noChangeArrowheads="1"/>
          </p:cNvSpPr>
          <p:nvPr>
            <p:ph type="sldNum" sz="quarter" idx="11"/>
          </p:nvPr>
        </p:nvSpPr>
        <p:spPr>
          <a:ln/>
        </p:spPr>
        <p:txBody>
          <a:bodyPr/>
          <a:lstStyle>
            <a:lvl1pPr>
              <a:defRPr/>
            </a:lvl1pPr>
          </a:lstStyle>
          <a:p>
            <a:pPr>
              <a:defRPr/>
            </a:pPr>
            <a:fld id="{2B1F2CA1-2A72-4876-AEDD-C3327349B342}"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1552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8666178D-1D5A-4609-937B-984A94D2B43B}" type="slidenum">
              <a:rPr lang="en-US" altLang="en-US"/>
              <a:pPr>
                <a:defRPr/>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2895600" y="6096000"/>
            <a:ext cx="4529769" cy="476250"/>
          </a:xfrm>
        </p:spPr>
        <p:txBody>
          <a:bodyPr/>
          <a:lstStyle/>
          <a:p>
            <a:pPr>
              <a:defRPr/>
            </a:pPr>
            <a:r>
              <a:rPr lang="en-US" altLang="en-US" dirty="0" smtClean="0"/>
              <a:t>OFFICE OF THE STATE PUBLIC HEALTH DIRECTOR</a:t>
            </a:r>
            <a:r>
              <a:rPr lang="en-US" altLang="en-US" dirty="0"/>
              <a:t/>
            </a:r>
            <a:br>
              <a:rPr lang="en-US" altLang="en-US" dirty="0"/>
            </a:br>
            <a:r>
              <a:rPr lang="en-US" altLang="en-US" dirty="0" smtClean="0"/>
              <a:t>Public Health Division</a:t>
            </a:r>
            <a:endParaRPr lang="en-US" altLang="en-US" dirty="0"/>
          </a:p>
          <a:p>
            <a:pPr>
              <a:defRPr/>
            </a:pPr>
            <a:endParaRPr lang="en-US" altLang="en-US" dirty="0"/>
          </a:p>
        </p:txBody>
      </p:sp>
      <p:sp>
        <p:nvSpPr>
          <p:cNvPr id="4099" name="Rectangle 2"/>
          <p:cNvSpPr>
            <a:spLocks noGrp="1" noChangeArrowheads="1"/>
          </p:cNvSpPr>
          <p:nvPr>
            <p:ph type="ctrTitle"/>
          </p:nvPr>
        </p:nvSpPr>
        <p:spPr/>
        <p:txBody>
          <a:bodyPr/>
          <a:lstStyle/>
          <a:p>
            <a:pPr eaLnBrk="1" hangingPunct="1"/>
            <a:r>
              <a:rPr lang="en-US" altLang="en-US" dirty="0" smtClean="0"/>
              <a:t>2015-2019 </a:t>
            </a:r>
            <a:br>
              <a:rPr lang="en-US" altLang="en-US" dirty="0" smtClean="0"/>
            </a:br>
            <a:r>
              <a:rPr lang="en-US" altLang="en-US" dirty="0" smtClean="0"/>
              <a:t>State Health Improvement Plan</a:t>
            </a:r>
          </a:p>
        </p:txBody>
      </p:sp>
      <p:sp>
        <p:nvSpPr>
          <p:cNvPr id="4100" name="Rectangle 3"/>
          <p:cNvSpPr>
            <a:spLocks noGrp="1" noChangeArrowheads="1"/>
          </p:cNvSpPr>
          <p:nvPr>
            <p:ph type="subTitle" idx="1"/>
          </p:nvPr>
        </p:nvSpPr>
        <p:spPr/>
        <p:txBody>
          <a:bodyPr/>
          <a:lstStyle/>
          <a:p>
            <a:r>
              <a:rPr lang="en-US" dirty="0" smtClean="0"/>
              <a:t>Christy Hudson, Policy Analyst, OSPHD</a:t>
            </a:r>
          </a:p>
          <a:p>
            <a:r>
              <a:rPr lang="en-US" dirty="0" smtClean="0"/>
              <a:t>Christy.j.hudson@state.or.us</a:t>
            </a:r>
            <a:endParaRPr lang="en-US" dirty="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Discussion</a:t>
            </a:r>
          </a:p>
        </p:txBody>
      </p:sp>
      <p:sp>
        <p:nvSpPr>
          <p:cNvPr id="7171" name="Content Placeholder 2"/>
          <p:cNvSpPr>
            <a:spLocks noGrp="1"/>
          </p:cNvSpPr>
          <p:nvPr>
            <p:ph idx="1"/>
          </p:nvPr>
        </p:nvSpPr>
        <p:spPr/>
        <p:txBody>
          <a:bodyPr/>
          <a:lstStyle/>
          <a:p>
            <a:pPr marL="0" indent="0">
              <a:buNone/>
            </a:pPr>
            <a:r>
              <a:rPr lang="en-US" altLang="en-US" dirty="0" smtClean="0"/>
              <a:t>To what extent has your local health department been involved with local community </a:t>
            </a:r>
            <a:r>
              <a:rPr lang="en-US" altLang="en-US" dirty="0"/>
              <a:t>h</a:t>
            </a:r>
            <a:r>
              <a:rPr lang="en-US" altLang="en-US" dirty="0" smtClean="0"/>
              <a:t>ealth </a:t>
            </a:r>
            <a:r>
              <a:rPr lang="en-US" altLang="en-US" dirty="0"/>
              <a:t>a</a:t>
            </a:r>
            <a:r>
              <a:rPr lang="en-US" altLang="en-US" dirty="0" smtClean="0"/>
              <a:t>ssessment (CHAs) and improvement planning (CHIPs)?</a:t>
            </a:r>
          </a:p>
          <a:p>
            <a:pPr marL="0" indent="0">
              <a:buNone/>
            </a:pPr>
            <a:endParaRPr lang="en-US" altLang="en-US" dirty="0"/>
          </a:p>
          <a:p>
            <a:pPr marL="0" indent="0">
              <a:buNone/>
            </a:pPr>
            <a:endParaRPr lang="en-US" altLang="en-US" dirty="0" smtClean="0"/>
          </a:p>
          <a:p>
            <a:pPr marL="0" indent="0">
              <a:buNone/>
            </a:pPr>
            <a:r>
              <a:rPr lang="en-US" altLang="en-US" dirty="0" smtClean="0"/>
              <a:t>How do the SHIP priorities align with your local CHIP priorities? Where do they differ? </a:t>
            </a:r>
          </a:p>
          <a:p>
            <a:pPr marL="0" indent="0">
              <a:buNone/>
            </a:pPr>
            <a:endParaRPr lang="en-US" altLang="en-US" dirty="0" smtClean="0"/>
          </a:p>
          <a:p>
            <a:pPr marL="0" indent="0">
              <a:buNone/>
            </a:pPr>
            <a:endParaRPr lang="en-US" altLang="en-US" dirty="0"/>
          </a:p>
          <a:p>
            <a:pPr marL="0" indent="0">
              <a:buNone/>
            </a:pPr>
            <a:r>
              <a:rPr lang="en-US" altLang="en-US" dirty="0" smtClean="0"/>
              <a:t>How could state level health assessment and planning be more useful to your local efforts?   </a:t>
            </a:r>
          </a:p>
          <a:p>
            <a:pPr marL="0" indent="0">
              <a:buNone/>
            </a:pPr>
            <a:endParaRPr lang="en-US" altLang="en-US" dirty="0"/>
          </a:p>
          <a:p>
            <a:pPr marL="0" indent="0">
              <a:buNone/>
            </a:pPr>
            <a:endParaRPr lang="en-US" altLang="en-US" dirty="0" smtClean="0"/>
          </a:p>
        </p:txBody>
      </p:sp>
      <p:sp>
        <p:nvSpPr>
          <p:cNvPr id="6"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Tree>
    <p:extLst>
      <p:ext uri="{BB962C8B-B14F-4D97-AF65-F5344CB8AC3E}">
        <p14:creationId xmlns:p14="http://schemas.microsoft.com/office/powerpoint/2010/main" val="415615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a:xfrm>
            <a:off x="304800" y="381000"/>
            <a:ext cx="8229600" cy="1143000"/>
          </a:xfrm>
        </p:spPr>
        <p:txBody>
          <a:bodyPr/>
          <a:lstStyle/>
          <a:p>
            <a:r>
              <a:rPr lang="en-US" altLang="en-US" dirty="0" smtClean="0"/>
              <a:t>For additional information</a:t>
            </a:r>
          </a:p>
        </p:txBody>
      </p:sp>
      <p:sp>
        <p:nvSpPr>
          <p:cNvPr id="6" name="Content Placeholder 2"/>
          <p:cNvSpPr txBox="1">
            <a:spLocks/>
          </p:cNvSpPr>
          <p:nvPr/>
        </p:nvSpPr>
        <p:spPr>
          <a:xfrm>
            <a:off x="457200" y="1600200"/>
            <a:ext cx="8229600" cy="4114800"/>
          </a:xfrm>
          <a:prstGeom prst="rect">
            <a:avLst/>
          </a:prstGeom>
        </p:spPr>
        <p:txBody>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endParaRPr lang="en-US" altLang="en-US" sz="2800" dirty="0" smtClean="0"/>
          </a:p>
          <a:p>
            <a:pPr marL="0" indent="0" algn="ctr">
              <a:buFontTx/>
              <a:buNone/>
            </a:pPr>
            <a:r>
              <a:rPr lang="en-US" altLang="en-US" sz="2800" dirty="0" smtClean="0"/>
              <a:t>Healthoregon.org/ship</a:t>
            </a:r>
            <a:endParaRPr lang="en-US" altLang="en-US" sz="2800" dirty="0" smtClean="0"/>
          </a:p>
          <a:p>
            <a:pPr marL="0" indent="0" algn="ctr">
              <a:buFontTx/>
              <a:buNone/>
            </a:pPr>
            <a:endParaRPr lang="en-US" altLang="en-US" sz="2800" dirty="0"/>
          </a:p>
          <a:p>
            <a:pPr marL="0" indent="0" algn="ctr">
              <a:buNone/>
            </a:pPr>
            <a:r>
              <a:rPr lang="en-US" altLang="en-US" sz="2800" dirty="0" smtClean="0"/>
              <a:t>Healthoregon.org/</a:t>
            </a:r>
            <a:r>
              <a:rPr lang="en-US" altLang="en-US" sz="2800" dirty="0" err="1" smtClean="0"/>
              <a:t>sha</a:t>
            </a:r>
            <a:endParaRPr lang="en-US" altLang="en-US" sz="2800" dirty="0" smtClean="0"/>
          </a:p>
          <a:p>
            <a:pPr marL="0" indent="0" algn="ctr">
              <a:buNone/>
            </a:pPr>
            <a:endParaRPr lang="en-US" altLang="en-US" sz="2800" dirty="0"/>
          </a:p>
          <a:p>
            <a:pPr marL="0" indent="0" algn="ctr">
              <a:buNone/>
            </a:pPr>
            <a:r>
              <a:rPr lang="en-US" altLang="en-US" sz="2800" dirty="0"/>
              <a:t>publichealth.policy@state.or.us</a:t>
            </a: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dirty="0" smtClean="0"/>
              <a:t>Pop Quiz</a:t>
            </a:r>
          </a:p>
        </p:txBody>
      </p:sp>
      <p:sp>
        <p:nvSpPr>
          <p:cNvPr id="6149" name="Rectangle 3"/>
          <p:cNvSpPr>
            <a:spLocks noGrp="1" noChangeArrowheads="1"/>
          </p:cNvSpPr>
          <p:nvPr>
            <p:ph type="body" idx="1"/>
          </p:nvPr>
        </p:nvSpPr>
        <p:spPr/>
        <p:txBody>
          <a:bodyPr/>
          <a:lstStyle/>
          <a:p>
            <a:pPr marL="0" indent="0" eaLnBrk="1" hangingPunct="1">
              <a:buNone/>
            </a:pPr>
            <a:endParaRPr lang="en-US" altLang="en-US" dirty="0" smtClean="0"/>
          </a:p>
          <a:p>
            <a:pPr marL="0" indent="0" eaLnBrk="1" hangingPunct="1">
              <a:buNone/>
            </a:pPr>
            <a:endParaRPr lang="en-US" altLang="en-US" dirty="0"/>
          </a:p>
          <a:p>
            <a:pPr marL="0" indent="0" eaLnBrk="1" hangingPunct="1">
              <a:buNone/>
            </a:pPr>
            <a:endParaRPr lang="en-US" altLang="en-US" dirty="0" smtClean="0"/>
          </a:p>
          <a:p>
            <a:pPr marL="0" indent="0" algn="ctr" eaLnBrk="1" hangingPunct="1">
              <a:buNone/>
            </a:pPr>
            <a:r>
              <a:rPr lang="en-US" altLang="en-US" sz="3200" dirty="0" smtClean="0"/>
              <a:t>What are the seven </a:t>
            </a:r>
            <a:r>
              <a:rPr lang="en-US" altLang="en-US" sz="3200" dirty="0"/>
              <a:t>priorities </a:t>
            </a:r>
            <a:r>
              <a:rPr lang="en-US" altLang="en-US" sz="3200" dirty="0" smtClean="0"/>
              <a:t>identified in </a:t>
            </a:r>
            <a:r>
              <a:rPr lang="en-US" altLang="en-US" sz="3200" dirty="0"/>
              <a:t>the </a:t>
            </a:r>
            <a:r>
              <a:rPr lang="en-US" altLang="en-US" sz="3200" dirty="0" smtClean="0"/>
              <a:t>current State </a:t>
            </a:r>
            <a:r>
              <a:rPr lang="en-US" altLang="en-US" sz="3200" dirty="0"/>
              <a:t>Health Improvement </a:t>
            </a:r>
            <a:r>
              <a:rPr lang="en-US" altLang="en-US" sz="3200" dirty="0" smtClean="0"/>
              <a:t>Plan? </a:t>
            </a:r>
          </a:p>
        </p:txBody>
      </p:sp>
      <p:sp>
        <p:nvSpPr>
          <p:cNvPr id="6"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077200" cy="536972"/>
          </a:xfrm>
          <a:prstGeom prst="rect">
            <a:avLst/>
          </a:prstGeom>
        </p:spPr>
        <p:txBody>
          <a:bodyPr/>
          <a:lstStyle/>
          <a:p>
            <a:pPr fontAlgn="base">
              <a:spcBef>
                <a:spcPct val="0"/>
              </a:spcBef>
              <a:spcAft>
                <a:spcPct val="0"/>
              </a:spcAft>
              <a:defRPr/>
            </a:pPr>
            <a:r>
              <a:rPr lang="en-US" sz="4000" b="1" kern="0" dirty="0">
                <a:solidFill>
                  <a:srgbClr val="005595"/>
                </a:solidFill>
                <a:latin typeface="+mn-lt"/>
              </a:rPr>
              <a:t>State health improvement plan priorities</a:t>
            </a:r>
          </a:p>
        </p:txBody>
      </p:sp>
      <p:sp>
        <p:nvSpPr>
          <p:cNvPr id="6" name="Content Placeholder 5"/>
          <p:cNvSpPr txBox="1">
            <a:spLocks/>
          </p:cNvSpPr>
          <p:nvPr/>
        </p:nvSpPr>
        <p:spPr>
          <a:xfrm>
            <a:off x="1577340" y="2109462"/>
            <a:ext cx="6229350" cy="3158384"/>
          </a:xfrm>
          <a:prstGeom prst="rect">
            <a:avLst/>
          </a:prstGeom>
        </p:spPr>
        <p:txBody>
          <a:bodyPr/>
          <a:lstStyle/>
          <a:p>
            <a:pPr marL="257175" indent="-257175">
              <a:spcBef>
                <a:spcPct val="20000"/>
              </a:spcBef>
              <a:defRPr/>
            </a:pPr>
            <a:endParaRPr lang="en-US" sz="1500" kern="0" dirty="0">
              <a:solidFill>
                <a:srgbClr val="005595"/>
              </a:solidFill>
            </a:endParaRPr>
          </a:p>
          <a:p>
            <a:pPr marL="257175" indent="-257175">
              <a:spcBef>
                <a:spcPct val="20000"/>
              </a:spcBef>
              <a:defRPr/>
            </a:pPr>
            <a:endParaRPr lang="en-US" sz="1500" kern="0" dirty="0">
              <a:solidFill>
                <a:srgbClr val="005595"/>
              </a:solidFill>
            </a:endParaRPr>
          </a:p>
          <a:p>
            <a:pPr marL="257175" indent="-257175">
              <a:spcBef>
                <a:spcPct val="20000"/>
              </a:spcBef>
              <a:defRPr/>
            </a:pPr>
            <a:endParaRPr lang="en-US" sz="1500" kern="0" dirty="0">
              <a:solidFill>
                <a:srgbClr val="005595"/>
              </a:solidFill>
            </a:endParaRPr>
          </a:p>
          <a:p>
            <a:pPr marL="257175" indent="-257175">
              <a:spcBef>
                <a:spcPct val="20000"/>
              </a:spcBef>
              <a:defRPr/>
            </a:pPr>
            <a:endParaRPr lang="en-US" sz="1500" kern="0" dirty="0">
              <a:solidFill>
                <a:srgbClr val="005595"/>
              </a:solidFill>
            </a:endParaRPr>
          </a:p>
          <a:p>
            <a:pPr marL="257175" indent="-257175">
              <a:spcBef>
                <a:spcPct val="20000"/>
              </a:spcBef>
              <a:defRPr/>
            </a:pPr>
            <a:endParaRPr lang="en-US" sz="1500" kern="0" dirty="0">
              <a:solidFill>
                <a:srgbClr val="005595"/>
              </a:solidFill>
            </a:endParaRPr>
          </a:p>
        </p:txBody>
      </p:sp>
      <p:sp>
        <p:nvSpPr>
          <p:cNvPr id="2" name="Rectangle 1"/>
          <p:cNvSpPr/>
          <p:nvPr/>
        </p:nvSpPr>
        <p:spPr>
          <a:xfrm>
            <a:off x="762000" y="1788133"/>
            <a:ext cx="5200650" cy="3801041"/>
          </a:xfrm>
          <a:prstGeom prst="rect">
            <a:avLst/>
          </a:prstGeom>
        </p:spPr>
        <p:txBody>
          <a:bodyPr wrap="square">
            <a:spAutoFit/>
          </a:bodyPr>
          <a:lstStyle/>
          <a:p>
            <a:pPr marL="257175" indent="-257175">
              <a:spcAft>
                <a:spcPts val="450"/>
              </a:spcAft>
              <a:buFont typeface="Arial" pitchFamily="34" charset="0"/>
              <a:buChar char="•"/>
              <a:defRPr/>
            </a:pPr>
            <a:r>
              <a:rPr lang="en-US" dirty="0">
                <a:solidFill>
                  <a:srgbClr val="005595"/>
                </a:solidFill>
                <a:latin typeface="+mn-lt"/>
              </a:rPr>
              <a:t>Prevent and reduce</a:t>
            </a:r>
            <a:r>
              <a:rPr lang="en-US" dirty="0">
                <a:solidFill>
                  <a:srgbClr val="E77707"/>
                </a:solidFill>
                <a:latin typeface="+mn-lt"/>
              </a:rPr>
              <a:t> tobacco </a:t>
            </a:r>
            <a:r>
              <a:rPr lang="en-US" dirty="0">
                <a:solidFill>
                  <a:srgbClr val="005595"/>
                </a:solidFill>
                <a:latin typeface="+mn-lt"/>
              </a:rPr>
              <a:t>use</a:t>
            </a:r>
          </a:p>
          <a:p>
            <a:pPr marL="257175" indent="-257175">
              <a:spcAft>
                <a:spcPts val="450"/>
              </a:spcAft>
              <a:buFont typeface="Arial" pitchFamily="34" charset="0"/>
              <a:buChar char="•"/>
              <a:defRPr/>
            </a:pPr>
            <a:r>
              <a:rPr lang="en-US" dirty="0">
                <a:solidFill>
                  <a:srgbClr val="005595"/>
                </a:solidFill>
                <a:latin typeface="+mn-lt"/>
                <a:cs typeface="Arial" pitchFamily="34" charset="0"/>
              </a:rPr>
              <a:t>Slow the increase of </a:t>
            </a:r>
            <a:r>
              <a:rPr lang="en-US" dirty="0">
                <a:solidFill>
                  <a:srgbClr val="E77707"/>
                </a:solidFill>
                <a:latin typeface="+mn-lt"/>
                <a:cs typeface="Arial" pitchFamily="34" charset="0"/>
              </a:rPr>
              <a:t>obesity</a:t>
            </a:r>
          </a:p>
          <a:p>
            <a:pPr marL="257175" indent="-257175">
              <a:spcAft>
                <a:spcPts val="450"/>
              </a:spcAft>
              <a:buFont typeface="Arial" pitchFamily="34" charset="0"/>
              <a:buChar char="•"/>
              <a:defRPr/>
            </a:pPr>
            <a:r>
              <a:rPr lang="en-US" dirty="0">
                <a:solidFill>
                  <a:srgbClr val="005595"/>
                </a:solidFill>
                <a:latin typeface="+mn-lt"/>
              </a:rPr>
              <a:t>Improve </a:t>
            </a:r>
            <a:r>
              <a:rPr lang="en-US" dirty="0">
                <a:solidFill>
                  <a:srgbClr val="E77707"/>
                </a:solidFill>
                <a:latin typeface="+mn-lt"/>
              </a:rPr>
              <a:t>oral health</a:t>
            </a:r>
          </a:p>
          <a:p>
            <a:pPr marL="257175" indent="-257175">
              <a:spcAft>
                <a:spcPts val="450"/>
              </a:spcAft>
              <a:buFont typeface="Arial" pitchFamily="34" charset="0"/>
              <a:buChar char="•"/>
              <a:defRPr/>
            </a:pPr>
            <a:r>
              <a:rPr lang="en-US" dirty="0">
                <a:solidFill>
                  <a:srgbClr val="005595"/>
                </a:solidFill>
                <a:latin typeface="+mn-lt"/>
                <a:cs typeface="Arial" pitchFamily="34" charset="0"/>
              </a:rPr>
              <a:t>Reduce harms associated with </a:t>
            </a:r>
            <a:br>
              <a:rPr lang="en-US" dirty="0">
                <a:solidFill>
                  <a:srgbClr val="005595"/>
                </a:solidFill>
                <a:latin typeface="+mn-lt"/>
                <a:cs typeface="Arial" pitchFamily="34" charset="0"/>
              </a:rPr>
            </a:br>
            <a:r>
              <a:rPr lang="en-US" dirty="0">
                <a:solidFill>
                  <a:srgbClr val="E77707"/>
                </a:solidFill>
                <a:latin typeface="+mn-lt"/>
                <a:cs typeface="Arial" pitchFamily="34" charset="0"/>
              </a:rPr>
              <a:t>substance use</a:t>
            </a:r>
          </a:p>
          <a:p>
            <a:pPr marL="257175" indent="-257175">
              <a:spcAft>
                <a:spcPts val="450"/>
              </a:spcAft>
              <a:buFont typeface="Arial" pitchFamily="34" charset="0"/>
              <a:buChar char="•"/>
              <a:defRPr/>
            </a:pPr>
            <a:r>
              <a:rPr lang="en-US" dirty="0">
                <a:solidFill>
                  <a:srgbClr val="005595"/>
                </a:solidFill>
                <a:latin typeface="+mn-lt"/>
              </a:rPr>
              <a:t>Prevent deaths from </a:t>
            </a:r>
            <a:r>
              <a:rPr lang="en-US" dirty="0">
                <a:solidFill>
                  <a:srgbClr val="E77707"/>
                </a:solidFill>
                <a:latin typeface="+mn-lt"/>
              </a:rPr>
              <a:t>suicide</a:t>
            </a:r>
          </a:p>
          <a:p>
            <a:pPr marL="257175" indent="-257175">
              <a:spcAft>
                <a:spcPts val="450"/>
              </a:spcAft>
              <a:buFont typeface="Arial" pitchFamily="34" charset="0"/>
              <a:buChar char="•"/>
              <a:defRPr/>
            </a:pPr>
            <a:r>
              <a:rPr lang="en-US" dirty="0">
                <a:solidFill>
                  <a:srgbClr val="005595"/>
                </a:solidFill>
                <a:latin typeface="+mn-lt"/>
              </a:rPr>
              <a:t>Improve </a:t>
            </a:r>
            <a:r>
              <a:rPr lang="en-US" dirty="0">
                <a:solidFill>
                  <a:srgbClr val="E77707"/>
                </a:solidFill>
                <a:latin typeface="+mn-lt"/>
              </a:rPr>
              <a:t>immunization</a:t>
            </a:r>
            <a:r>
              <a:rPr lang="en-US" dirty="0">
                <a:solidFill>
                  <a:srgbClr val="005595"/>
                </a:solidFill>
                <a:latin typeface="+mn-lt"/>
              </a:rPr>
              <a:t> rates</a:t>
            </a:r>
          </a:p>
          <a:p>
            <a:pPr marL="257175" indent="-257175">
              <a:spcAft>
                <a:spcPts val="450"/>
              </a:spcAft>
              <a:buFont typeface="Arial" pitchFamily="34" charset="0"/>
              <a:buChar char="•"/>
              <a:defRPr/>
            </a:pPr>
            <a:r>
              <a:rPr lang="en-US" dirty="0">
                <a:solidFill>
                  <a:srgbClr val="005595"/>
                </a:solidFill>
                <a:latin typeface="+mn-lt"/>
              </a:rPr>
              <a:t>Protect the population from </a:t>
            </a:r>
            <a:br>
              <a:rPr lang="en-US" dirty="0">
                <a:solidFill>
                  <a:srgbClr val="005595"/>
                </a:solidFill>
                <a:latin typeface="+mn-lt"/>
              </a:rPr>
            </a:br>
            <a:r>
              <a:rPr lang="en-US" dirty="0">
                <a:solidFill>
                  <a:srgbClr val="E77707"/>
                </a:solidFill>
                <a:latin typeface="+mn-lt"/>
              </a:rPr>
              <a:t>communicable diseases</a:t>
            </a:r>
          </a:p>
        </p:txBody>
      </p:sp>
      <p:pic>
        <p:nvPicPr>
          <p:cNvPr id="1026" name="Picture 2" descr="Z:\!ACTIVE\Steve\Open\OHA Ways and Means 2014\Public Health\Working\Link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37815"/>
            <a:ext cx="2574131" cy="25693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Tree>
    <p:extLst>
      <p:ext uri="{BB962C8B-B14F-4D97-AF65-F5344CB8AC3E}">
        <p14:creationId xmlns:p14="http://schemas.microsoft.com/office/powerpoint/2010/main" val="2004611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00050" y="179388"/>
            <a:ext cx="8229600" cy="1143000"/>
          </a:xfrm>
        </p:spPr>
        <p:txBody>
          <a:bodyPr/>
          <a:lstStyle/>
          <a:p>
            <a:pPr eaLnBrk="1" hangingPunct="1">
              <a:defRPr/>
            </a:pPr>
            <a:r>
              <a:rPr lang="en-US" altLang="en-US"/>
              <a:t>History of SHA &amp; SHIP in Oregon </a:t>
            </a:r>
          </a:p>
        </p:txBody>
      </p:sp>
      <p:graphicFrame>
        <p:nvGraphicFramePr>
          <p:cNvPr id="6" name="Diagram 5"/>
          <p:cNvGraphicFramePr/>
          <p:nvPr/>
        </p:nvGraphicFramePr>
        <p:xfrm>
          <a:off x="361950" y="2600647"/>
          <a:ext cx="8839200" cy="3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419350" y="4975225"/>
            <a:ext cx="3067050"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dirty="0">
                <a:solidFill>
                  <a:schemeClr val="bg1"/>
                </a:solidFill>
                <a:latin typeface="Calibri" panose="020F0502020204030204" pitchFamily="34" charset="0"/>
              </a:rPr>
              <a:t>SHIP</a:t>
            </a:r>
          </a:p>
        </p:txBody>
      </p:sp>
      <p:sp>
        <p:nvSpPr>
          <p:cNvPr id="52232" name="Oval Callout 12"/>
          <p:cNvSpPr>
            <a:spLocks noChangeArrowheads="1"/>
          </p:cNvSpPr>
          <p:nvPr/>
        </p:nvSpPr>
        <p:spPr bwMode="auto">
          <a:xfrm>
            <a:off x="3810000" y="1912156"/>
            <a:ext cx="2133600" cy="1415808"/>
          </a:xfrm>
          <a:prstGeom prst="wedgeEllipseCallout">
            <a:avLst>
              <a:gd name="adj1" fmla="val -20833"/>
              <a:gd name="adj2"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000">
                <a:solidFill>
                  <a:srgbClr val="005595"/>
                </a:solidFill>
                <a:latin typeface="Arial" charset="0"/>
              </a:defRPr>
            </a:lvl1pPr>
            <a:lvl2pPr marL="742950" indent="-285750">
              <a:spcBef>
                <a:spcPct val="20000"/>
              </a:spcBef>
              <a:buChar char="–"/>
              <a:defRPr>
                <a:solidFill>
                  <a:srgbClr val="005595"/>
                </a:solidFill>
                <a:latin typeface="Arial" charset="0"/>
              </a:defRPr>
            </a:lvl2pPr>
            <a:lvl3pPr marL="1143000" indent="-228600">
              <a:spcBef>
                <a:spcPct val="20000"/>
              </a:spcBef>
              <a:buChar char="•"/>
              <a:defRPr sz="1600">
                <a:solidFill>
                  <a:srgbClr val="005595"/>
                </a:solidFill>
                <a:latin typeface="Arial" charset="0"/>
              </a:defRPr>
            </a:lvl3pPr>
            <a:lvl4pPr marL="1600200" indent="-228600">
              <a:spcBef>
                <a:spcPct val="20000"/>
              </a:spcBef>
              <a:buChar char="–"/>
              <a:defRPr sz="1400">
                <a:solidFill>
                  <a:srgbClr val="005595"/>
                </a:solidFill>
                <a:latin typeface="Arial" charset="0"/>
              </a:defRPr>
            </a:lvl4pPr>
            <a:lvl5pPr marL="2057400" indent="-228600">
              <a:spcBef>
                <a:spcPct val="20000"/>
              </a:spcBef>
              <a:buChar char="»"/>
              <a:defRPr sz="1400">
                <a:solidFill>
                  <a:srgbClr val="005595"/>
                </a:solidFill>
                <a:latin typeface="Arial" charset="0"/>
              </a:defRPr>
            </a:lvl5pPr>
            <a:lvl6pPr marL="2514600" indent="-228600" eaLnBrk="0" fontAlgn="base" hangingPunct="0">
              <a:spcBef>
                <a:spcPct val="20000"/>
              </a:spcBef>
              <a:spcAft>
                <a:spcPct val="0"/>
              </a:spcAft>
              <a:buChar char="»"/>
              <a:defRPr sz="1400">
                <a:solidFill>
                  <a:srgbClr val="005595"/>
                </a:solidFill>
                <a:latin typeface="Arial" charset="0"/>
              </a:defRPr>
            </a:lvl6pPr>
            <a:lvl7pPr marL="2971800" indent="-228600" eaLnBrk="0" fontAlgn="base" hangingPunct="0">
              <a:spcBef>
                <a:spcPct val="20000"/>
              </a:spcBef>
              <a:spcAft>
                <a:spcPct val="0"/>
              </a:spcAft>
              <a:buChar char="»"/>
              <a:defRPr sz="1400">
                <a:solidFill>
                  <a:srgbClr val="005595"/>
                </a:solidFill>
                <a:latin typeface="Arial" charset="0"/>
              </a:defRPr>
            </a:lvl7pPr>
            <a:lvl8pPr marL="3429000" indent="-228600" eaLnBrk="0" fontAlgn="base" hangingPunct="0">
              <a:spcBef>
                <a:spcPct val="20000"/>
              </a:spcBef>
              <a:spcAft>
                <a:spcPct val="0"/>
              </a:spcAft>
              <a:buChar char="»"/>
              <a:defRPr sz="1400">
                <a:solidFill>
                  <a:srgbClr val="005595"/>
                </a:solidFill>
                <a:latin typeface="Arial" charset="0"/>
              </a:defRPr>
            </a:lvl8pPr>
            <a:lvl9pPr marL="3886200" indent="-228600" eaLnBrk="0" fontAlgn="base" hangingPunct="0">
              <a:spcBef>
                <a:spcPct val="20000"/>
              </a:spcBef>
              <a:spcAft>
                <a:spcPct val="0"/>
              </a:spcAft>
              <a:buChar char="»"/>
              <a:defRPr sz="1400">
                <a:solidFill>
                  <a:srgbClr val="005595"/>
                </a:solidFill>
                <a:latin typeface="Arial" charset="0"/>
              </a:defRPr>
            </a:lvl9pPr>
          </a:lstStyle>
          <a:p>
            <a:pPr algn="ctr">
              <a:spcBef>
                <a:spcPct val="0"/>
              </a:spcBef>
              <a:buFontTx/>
              <a:buNone/>
              <a:defRPr/>
            </a:pPr>
            <a:r>
              <a:rPr lang="en-US" altLang="en-US" dirty="0" smtClean="0">
                <a:solidFill>
                  <a:schemeClr val="bg1"/>
                </a:solidFill>
                <a:latin typeface="Calibri" charset="0"/>
              </a:rPr>
              <a:t>State Health Assessment</a:t>
            </a:r>
          </a:p>
        </p:txBody>
      </p:sp>
      <p:sp>
        <p:nvSpPr>
          <p:cNvPr id="15" name="TextBox 14"/>
          <p:cNvSpPr txBox="1"/>
          <p:nvPr/>
        </p:nvSpPr>
        <p:spPr>
          <a:xfrm>
            <a:off x="5610225" y="4956175"/>
            <a:ext cx="2695575" cy="460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dirty="0">
                <a:solidFill>
                  <a:schemeClr val="bg1"/>
                </a:solidFill>
                <a:latin typeface="Calibri" panose="020F0502020204030204" pitchFamily="34" charset="0"/>
              </a:rPr>
              <a:t>SHIP</a:t>
            </a:r>
          </a:p>
        </p:txBody>
      </p:sp>
      <p:sp>
        <p:nvSpPr>
          <p:cNvPr id="9"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
        <p:nvSpPr>
          <p:cNvPr id="12" name="Oval Callout 12"/>
          <p:cNvSpPr>
            <a:spLocks noChangeArrowheads="1"/>
          </p:cNvSpPr>
          <p:nvPr/>
        </p:nvSpPr>
        <p:spPr bwMode="auto">
          <a:xfrm>
            <a:off x="326071" y="1873330"/>
            <a:ext cx="2042853" cy="1454634"/>
          </a:xfrm>
          <a:prstGeom prst="wedgeEllipseCallout">
            <a:avLst>
              <a:gd name="adj1" fmla="val -20833"/>
              <a:gd name="adj2"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000">
                <a:solidFill>
                  <a:srgbClr val="005595"/>
                </a:solidFill>
                <a:latin typeface="Arial" charset="0"/>
              </a:defRPr>
            </a:lvl1pPr>
            <a:lvl2pPr marL="742950" indent="-285750">
              <a:spcBef>
                <a:spcPct val="20000"/>
              </a:spcBef>
              <a:buChar char="–"/>
              <a:defRPr>
                <a:solidFill>
                  <a:srgbClr val="005595"/>
                </a:solidFill>
                <a:latin typeface="Arial" charset="0"/>
              </a:defRPr>
            </a:lvl2pPr>
            <a:lvl3pPr marL="1143000" indent="-228600">
              <a:spcBef>
                <a:spcPct val="20000"/>
              </a:spcBef>
              <a:buChar char="•"/>
              <a:defRPr sz="1600">
                <a:solidFill>
                  <a:srgbClr val="005595"/>
                </a:solidFill>
                <a:latin typeface="Arial" charset="0"/>
              </a:defRPr>
            </a:lvl3pPr>
            <a:lvl4pPr marL="1600200" indent="-228600">
              <a:spcBef>
                <a:spcPct val="20000"/>
              </a:spcBef>
              <a:buChar char="–"/>
              <a:defRPr sz="1400">
                <a:solidFill>
                  <a:srgbClr val="005595"/>
                </a:solidFill>
                <a:latin typeface="Arial" charset="0"/>
              </a:defRPr>
            </a:lvl4pPr>
            <a:lvl5pPr marL="2057400" indent="-228600">
              <a:spcBef>
                <a:spcPct val="20000"/>
              </a:spcBef>
              <a:buChar char="»"/>
              <a:defRPr sz="1400">
                <a:solidFill>
                  <a:srgbClr val="005595"/>
                </a:solidFill>
                <a:latin typeface="Arial" charset="0"/>
              </a:defRPr>
            </a:lvl5pPr>
            <a:lvl6pPr marL="2514600" indent="-228600" eaLnBrk="0" fontAlgn="base" hangingPunct="0">
              <a:spcBef>
                <a:spcPct val="20000"/>
              </a:spcBef>
              <a:spcAft>
                <a:spcPct val="0"/>
              </a:spcAft>
              <a:buChar char="»"/>
              <a:defRPr sz="1400">
                <a:solidFill>
                  <a:srgbClr val="005595"/>
                </a:solidFill>
                <a:latin typeface="Arial" charset="0"/>
              </a:defRPr>
            </a:lvl6pPr>
            <a:lvl7pPr marL="2971800" indent="-228600" eaLnBrk="0" fontAlgn="base" hangingPunct="0">
              <a:spcBef>
                <a:spcPct val="20000"/>
              </a:spcBef>
              <a:spcAft>
                <a:spcPct val="0"/>
              </a:spcAft>
              <a:buChar char="»"/>
              <a:defRPr sz="1400">
                <a:solidFill>
                  <a:srgbClr val="005595"/>
                </a:solidFill>
                <a:latin typeface="Arial" charset="0"/>
              </a:defRPr>
            </a:lvl7pPr>
            <a:lvl8pPr marL="3429000" indent="-228600" eaLnBrk="0" fontAlgn="base" hangingPunct="0">
              <a:spcBef>
                <a:spcPct val="20000"/>
              </a:spcBef>
              <a:spcAft>
                <a:spcPct val="0"/>
              </a:spcAft>
              <a:buChar char="»"/>
              <a:defRPr sz="1400">
                <a:solidFill>
                  <a:srgbClr val="005595"/>
                </a:solidFill>
                <a:latin typeface="Arial" charset="0"/>
              </a:defRPr>
            </a:lvl8pPr>
            <a:lvl9pPr marL="3886200" indent="-228600" eaLnBrk="0" fontAlgn="base" hangingPunct="0">
              <a:spcBef>
                <a:spcPct val="20000"/>
              </a:spcBef>
              <a:spcAft>
                <a:spcPct val="0"/>
              </a:spcAft>
              <a:buChar char="»"/>
              <a:defRPr sz="1400">
                <a:solidFill>
                  <a:srgbClr val="005595"/>
                </a:solidFill>
                <a:latin typeface="Arial" charset="0"/>
              </a:defRPr>
            </a:lvl9pPr>
          </a:lstStyle>
          <a:p>
            <a:pPr algn="ctr">
              <a:spcBef>
                <a:spcPct val="0"/>
              </a:spcBef>
              <a:buFontTx/>
              <a:buNone/>
              <a:defRPr/>
            </a:pPr>
            <a:r>
              <a:rPr lang="en-US" altLang="en-US" dirty="0" smtClean="0">
                <a:solidFill>
                  <a:schemeClr val="bg1"/>
                </a:solidFill>
                <a:latin typeface="Calibri" charset="0"/>
              </a:rPr>
              <a:t>State Health Assessment</a:t>
            </a:r>
          </a:p>
        </p:txBody>
      </p:sp>
    </p:spTree>
    <p:extLst>
      <p:ext uri="{BB962C8B-B14F-4D97-AF65-F5344CB8AC3E}">
        <p14:creationId xmlns:p14="http://schemas.microsoft.com/office/powerpoint/2010/main" val="162049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Cross-Cutting Interventions </a:t>
            </a:r>
          </a:p>
        </p:txBody>
      </p:sp>
      <p:sp>
        <p:nvSpPr>
          <p:cNvPr id="5" name="Slide Number Placeholder 4"/>
          <p:cNvSpPr>
            <a:spLocks noGrp="1"/>
          </p:cNvSpPr>
          <p:nvPr>
            <p:ph type="sldNum" sz="quarter" idx="11"/>
          </p:nvPr>
        </p:nvSpPr>
        <p:spPr/>
        <p:txBody>
          <a:bodyPr/>
          <a:lstStyle/>
          <a:p>
            <a:pPr>
              <a:defRPr/>
            </a:pPr>
            <a:fld id="{6595C29C-7D3C-4EE8-A958-4662F62A72B0}" type="slidenum">
              <a:rPr lang="en-US" altLang="en-US" smtClean="0"/>
              <a:pPr>
                <a:defRPr/>
              </a:pPr>
              <a:t>5</a:t>
            </a:fld>
            <a:endParaRPr lang="en-US" altLang="en-US"/>
          </a:p>
        </p:txBody>
      </p:sp>
      <p:sp>
        <p:nvSpPr>
          <p:cNvPr id="4" name="Right Arrow 3"/>
          <p:cNvSpPr/>
          <p:nvPr/>
        </p:nvSpPr>
        <p:spPr bwMode="auto">
          <a:xfrm>
            <a:off x="304800" y="1905000"/>
            <a:ext cx="8382000" cy="1066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Populatio</a:t>
            </a:r>
            <a:r>
              <a:rPr lang="en-US" sz="3200" dirty="0" smtClean="0">
                <a:latin typeface="+mn-lt"/>
              </a:rPr>
              <a:t>n Interventions</a:t>
            </a:r>
            <a:endParaRPr kumimoji="0" lang="en-US" sz="3200" b="0" i="0" u="none" strike="noStrike" cap="none" normalizeH="0" baseline="0" dirty="0" smtClean="0">
              <a:ln>
                <a:noFill/>
              </a:ln>
              <a:solidFill>
                <a:schemeClr val="tx1"/>
              </a:solidFill>
              <a:effectLst/>
              <a:latin typeface="+mn-lt"/>
            </a:endParaRPr>
          </a:p>
        </p:txBody>
      </p:sp>
      <p:sp>
        <p:nvSpPr>
          <p:cNvPr id="8" name="Right Arrow 7"/>
          <p:cNvSpPr/>
          <p:nvPr/>
        </p:nvSpPr>
        <p:spPr bwMode="auto">
          <a:xfrm>
            <a:off x="304800" y="3124200"/>
            <a:ext cx="8382000" cy="1066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Health</a:t>
            </a:r>
            <a:r>
              <a:rPr kumimoji="0" lang="en-US" sz="3200" b="0" i="0" u="none" strike="noStrike" cap="none" normalizeH="0" dirty="0" smtClean="0">
                <a:ln>
                  <a:noFill/>
                </a:ln>
                <a:solidFill>
                  <a:schemeClr val="tx1"/>
                </a:solidFill>
                <a:effectLst/>
                <a:latin typeface="+mn-lt"/>
              </a:rPr>
              <a:t> Equity</a:t>
            </a:r>
            <a:r>
              <a:rPr lang="en-US" sz="3200" dirty="0" smtClean="0">
                <a:latin typeface="+mn-lt"/>
              </a:rPr>
              <a:t> Interventions</a:t>
            </a:r>
            <a:endParaRPr kumimoji="0" lang="en-US" sz="3200" b="0" i="0" u="none" strike="noStrike" cap="none" normalizeH="0" baseline="0" dirty="0" smtClean="0">
              <a:ln>
                <a:noFill/>
              </a:ln>
              <a:solidFill>
                <a:schemeClr val="tx1"/>
              </a:solidFill>
              <a:effectLst/>
              <a:latin typeface="+mn-lt"/>
            </a:endParaRPr>
          </a:p>
        </p:txBody>
      </p:sp>
      <p:sp>
        <p:nvSpPr>
          <p:cNvPr id="9" name="Right Arrow 8"/>
          <p:cNvSpPr/>
          <p:nvPr/>
        </p:nvSpPr>
        <p:spPr bwMode="auto">
          <a:xfrm>
            <a:off x="295835" y="4343400"/>
            <a:ext cx="8382000" cy="1066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n-lt"/>
              </a:rPr>
              <a:t>Health</a:t>
            </a:r>
            <a:r>
              <a:rPr kumimoji="0" lang="en-US" sz="3200" b="0" i="0" u="none" strike="noStrike" cap="none" normalizeH="0" dirty="0" smtClean="0">
                <a:ln>
                  <a:noFill/>
                </a:ln>
                <a:solidFill>
                  <a:schemeClr val="tx1"/>
                </a:solidFill>
                <a:effectLst/>
                <a:latin typeface="+mn-lt"/>
              </a:rPr>
              <a:t> System </a:t>
            </a:r>
            <a:r>
              <a:rPr lang="en-US" sz="3200" dirty="0" smtClean="0">
                <a:latin typeface="+mn-lt"/>
              </a:rPr>
              <a:t>Interventions</a:t>
            </a:r>
            <a:endParaRPr kumimoji="0" lang="en-US"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8723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Population Interventions</a:t>
            </a:r>
          </a:p>
        </p:txBody>
      </p:sp>
      <p:sp>
        <p:nvSpPr>
          <p:cNvPr id="7171" name="Content Placeholder 2"/>
          <p:cNvSpPr>
            <a:spLocks noGrp="1"/>
          </p:cNvSpPr>
          <p:nvPr>
            <p:ph idx="1"/>
          </p:nvPr>
        </p:nvSpPr>
        <p:spPr/>
        <p:txBody>
          <a:bodyPr/>
          <a:lstStyle/>
          <a:p>
            <a:r>
              <a:rPr lang="en-US" altLang="en-US" dirty="0" smtClean="0"/>
              <a:t>Increase prices (tobacco, alcohol and sugar)</a:t>
            </a:r>
          </a:p>
          <a:p>
            <a:r>
              <a:rPr lang="en-US" altLang="en-US" dirty="0" smtClean="0"/>
              <a:t>Changing environments </a:t>
            </a:r>
          </a:p>
          <a:p>
            <a:r>
              <a:rPr lang="en-US" altLang="en-US" dirty="0" smtClean="0"/>
              <a:t>Changing product placement</a:t>
            </a:r>
          </a:p>
          <a:p>
            <a:r>
              <a:rPr lang="en-US" altLang="en-US" dirty="0" smtClean="0"/>
              <a:t>Workplace standards</a:t>
            </a:r>
          </a:p>
        </p:txBody>
      </p:sp>
      <p:sp>
        <p:nvSpPr>
          <p:cNvPr id="5" name="Slide Number Placeholder 4"/>
          <p:cNvSpPr>
            <a:spLocks noGrp="1"/>
          </p:cNvSpPr>
          <p:nvPr>
            <p:ph type="sldNum" sz="quarter" idx="11"/>
          </p:nvPr>
        </p:nvSpPr>
        <p:spPr/>
        <p:txBody>
          <a:bodyPr/>
          <a:lstStyle/>
          <a:p>
            <a:pPr>
              <a:defRPr/>
            </a:pPr>
            <a:fld id="{6595C29C-7D3C-4EE8-A958-4662F62A72B0}" type="slidenum">
              <a:rPr lang="en-US" altLang="en-US" smtClean="0"/>
              <a:pPr>
                <a:defRPr/>
              </a:pPr>
              <a:t>6</a:t>
            </a:fld>
            <a:endParaRPr lang="en-US"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3429000"/>
            <a:ext cx="8709932" cy="3295650"/>
          </a:xfrm>
          <a:prstGeom prst="rect">
            <a:avLst/>
          </a:prstGeom>
        </p:spPr>
      </p:pic>
    </p:spTree>
    <p:extLst>
      <p:ext uri="{BB962C8B-B14F-4D97-AF65-F5344CB8AC3E}">
        <p14:creationId xmlns:p14="http://schemas.microsoft.com/office/powerpoint/2010/main" val="21590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Health Equity Interventions</a:t>
            </a:r>
          </a:p>
        </p:txBody>
      </p:sp>
      <p:sp>
        <p:nvSpPr>
          <p:cNvPr id="8195" name="Content Placeholder 2"/>
          <p:cNvSpPr>
            <a:spLocks noGrp="1"/>
          </p:cNvSpPr>
          <p:nvPr>
            <p:ph idx="1"/>
          </p:nvPr>
        </p:nvSpPr>
        <p:spPr>
          <a:xfrm>
            <a:off x="5283200" y="1690688"/>
            <a:ext cx="3860800" cy="1295400"/>
          </a:xfrm>
        </p:spPr>
        <p:txBody>
          <a:bodyPr numCol="1"/>
          <a:lstStyle/>
          <a:p>
            <a:r>
              <a:rPr lang="en-US" altLang="en-US" dirty="0" smtClean="0"/>
              <a:t>Low income neighborhoods</a:t>
            </a:r>
          </a:p>
          <a:p>
            <a:r>
              <a:rPr lang="en-US" altLang="en-US" dirty="0" smtClean="0"/>
              <a:t>Communities of color</a:t>
            </a:r>
          </a:p>
          <a:p>
            <a:r>
              <a:rPr lang="en-US" altLang="en-US" dirty="0" smtClean="0"/>
              <a:t>Rural &amp; frontier communities</a:t>
            </a:r>
          </a:p>
          <a:p>
            <a:r>
              <a:rPr lang="en-US" altLang="en-US" dirty="0" smtClean="0"/>
              <a:t>Youth </a:t>
            </a:r>
          </a:p>
          <a:p>
            <a:r>
              <a:rPr lang="en-US" altLang="en-US" dirty="0" smtClean="0"/>
              <a:t>Veterans</a:t>
            </a:r>
          </a:p>
          <a:p>
            <a:r>
              <a:rPr lang="en-US" altLang="en-US" dirty="0" smtClean="0"/>
              <a:t>Pregnant women</a:t>
            </a:r>
          </a:p>
          <a:p>
            <a:r>
              <a:rPr lang="en-US" altLang="en-US" dirty="0" smtClean="0"/>
              <a:t>Men who have sex with men</a:t>
            </a:r>
          </a:p>
          <a:p>
            <a:r>
              <a:rPr lang="en-US" altLang="en-US" dirty="0" smtClean="0"/>
              <a:t>Refugee &amp; immigrant populations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47" y="1219200"/>
            <a:ext cx="4368800" cy="4432300"/>
          </a:xfrm>
          <a:prstGeom prst="rect">
            <a:avLst/>
          </a:prstGeom>
        </p:spPr>
      </p:pic>
      <p:sp>
        <p:nvSpPr>
          <p:cNvPr id="6"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Health System Interventions</a:t>
            </a:r>
          </a:p>
        </p:txBody>
      </p:sp>
      <p:sp>
        <p:nvSpPr>
          <p:cNvPr id="9219" name="Content Placeholder 2"/>
          <p:cNvSpPr>
            <a:spLocks noGrp="1"/>
          </p:cNvSpPr>
          <p:nvPr>
            <p:ph idx="1"/>
          </p:nvPr>
        </p:nvSpPr>
        <p:spPr>
          <a:xfrm>
            <a:off x="5410200" y="2163763"/>
            <a:ext cx="3581400" cy="2982912"/>
          </a:xfrm>
        </p:spPr>
        <p:txBody>
          <a:bodyPr/>
          <a:lstStyle/>
          <a:p>
            <a:r>
              <a:rPr lang="en-US" altLang="en-US" dirty="0" smtClean="0"/>
              <a:t>Financial incentives </a:t>
            </a:r>
          </a:p>
          <a:p>
            <a:r>
              <a:rPr lang="en-US" altLang="en-US" dirty="0" smtClean="0"/>
              <a:t>Comprehensive health care benefits</a:t>
            </a:r>
          </a:p>
          <a:p>
            <a:r>
              <a:rPr lang="en-US" altLang="en-US" dirty="0" smtClean="0"/>
              <a:t>Health care environments</a:t>
            </a:r>
          </a:p>
          <a:p>
            <a:r>
              <a:rPr lang="en-US" altLang="en-US" dirty="0" smtClean="0"/>
              <a:t>Standards of care</a:t>
            </a:r>
          </a:p>
          <a:p>
            <a:r>
              <a:rPr lang="en-US" altLang="en-US" dirty="0" smtClean="0"/>
              <a:t>Screening guidelines</a:t>
            </a:r>
          </a:p>
          <a:p>
            <a:r>
              <a:rPr lang="en-US" altLang="en-US" dirty="0" smtClean="0"/>
              <a:t>Provider training</a:t>
            </a:r>
          </a:p>
        </p:txBody>
      </p:sp>
      <p:pic>
        <p:nvPicPr>
          <p:cNvPr id="6" name="Picture 5"/>
          <p:cNvPicPr>
            <a:picLocks noChangeAspect="1"/>
          </p:cNvPicPr>
          <p:nvPr/>
        </p:nvPicPr>
        <p:blipFill>
          <a:blip r:embed="rId3"/>
          <a:stretch>
            <a:fillRect/>
          </a:stretch>
        </p:blipFill>
        <p:spPr>
          <a:xfrm>
            <a:off x="152400" y="1778001"/>
            <a:ext cx="4960710" cy="3754437"/>
          </a:xfrm>
          <a:prstGeom prst="rect">
            <a:avLst/>
          </a:prstGeom>
        </p:spPr>
      </p:pic>
      <p:sp>
        <p:nvSpPr>
          <p:cNvPr id="7" name="TextBox 6"/>
          <p:cNvSpPr txBox="1"/>
          <p:nvPr/>
        </p:nvSpPr>
        <p:spPr>
          <a:xfrm>
            <a:off x="4114800" y="5146675"/>
            <a:ext cx="998310" cy="644525"/>
          </a:xfrm>
          <a:prstGeom prst="rect">
            <a:avLst/>
          </a:prstGeom>
          <a:solidFill>
            <a:schemeClr val="accent3"/>
          </a:solidFill>
        </p:spPr>
        <p:txBody>
          <a:bodyPr wrap="square" rtlCol="0">
            <a:spAutoFit/>
          </a:bodyPr>
          <a:lstStyle/>
          <a:p>
            <a:endParaRPr lang="en-US" dirty="0"/>
          </a:p>
        </p:txBody>
      </p:sp>
      <p:sp>
        <p:nvSpPr>
          <p:cNvPr id="9"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Future of State Health Assessment &amp; Planning </a:t>
            </a:r>
          </a:p>
        </p:txBody>
      </p:sp>
      <p:sp>
        <p:nvSpPr>
          <p:cNvPr id="7" name="TextBox 6"/>
          <p:cNvSpPr txBox="1"/>
          <p:nvPr/>
        </p:nvSpPr>
        <p:spPr>
          <a:xfrm>
            <a:off x="4114800" y="5146675"/>
            <a:ext cx="998310" cy="644525"/>
          </a:xfrm>
          <a:prstGeom prst="rect">
            <a:avLst/>
          </a:prstGeom>
          <a:solidFill>
            <a:schemeClr val="accent3"/>
          </a:solidFill>
        </p:spPr>
        <p:txBody>
          <a:bodyPr wrap="square" rtlCol="0">
            <a:spAutoFit/>
          </a:bodyPr>
          <a:lstStyle/>
          <a:p>
            <a:endParaRPr lang="en-US" dirty="0"/>
          </a:p>
        </p:txBody>
      </p:sp>
      <p:sp>
        <p:nvSpPr>
          <p:cNvPr id="9" name="Rectangle 5"/>
          <p:cNvSpPr>
            <a:spLocks noGrp="1" noChangeArrowheads="1"/>
          </p:cNvSpPr>
          <p:nvPr>
            <p:ph type="ftr" sz="quarter" idx="10"/>
          </p:nvPr>
        </p:nvSpPr>
        <p:spPr>
          <a:xfrm>
            <a:off x="357447" y="5857875"/>
            <a:ext cx="4191000" cy="476250"/>
          </a:xfrm>
        </p:spPr>
        <p:txBody>
          <a:bodyPr/>
          <a:lstStyle/>
          <a:p>
            <a:pPr>
              <a:defRPr/>
            </a:pPr>
            <a:r>
              <a:rPr lang="en-US" altLang="en-US" dirty="0" smtClean="0">
                <a:latin typeface="+mn-lt"/>
              </a:rPr>
              <a:t>PUBLIC HEALTH DIVISION</a:t>
            </a:r>
          </a:p>
          <a:p>
            <a:pPr>
              <a:defRPr/>
            </a:pPr>
            <a:r>
              <a:rPr lang="en-US" altLang="en-US" dirty="0" smtClean="0">
                <a:latin typeface="+mn-lt"/>
              </a:rPr>
              <a:t>Office of the State Public Health Director</a:t>
            </a:r>
            <a:endParaRPr lang="en-US" altLang="en-US" dirty="0">
              <a:latin typeface="+mn-lt"/>
            </a:endParaRPr>
          </a:p>
        </p:txBody>
      </p:sp>
      <p:sp>
        <p:nvSpPr>
          <p:cNvPr id="2" name="Content Placeholder 1"/>
          <p:cNvSpPr>
            <a:spLocks noGrp="1"/>
          </p:cNvSpPr>
          <p:nvPr>
            <p:ph idx="1"/>
          </p:nvPr>
        </p:nvSpPr>
        <p:spPr>
          <a:xfrm>
            <a:off x="499155" y="1484313"/>
            <a:ext cx="8229600" cy="4114800"/>
          </a:xfrm>
        </p:spPr>
        <p:txBody>
          <a:bodyPr/>
          <a:lstStyle/>
          <a:p>
            <a:r>
              <a:rPr lang="en-US" dirty="0" smtClean="0"/>
              <a:t>PHD is convening steering committee to inform the next SHA</a:t>
            </a:r>
          </a:p>
          <a:p>
            <a:r>
              <a:rPr lang="en-US" dirty="0" smtClean="0"/>
              <a:t>Using Mobilizing Action for Policy and Partnerships (MAPP) framework with focus on health disparities</a:t>
            </a:r>
          </a:p>
          <a:p>
            <a:r>
              <a:rPr lang="en-US" dirty="0" smtClean="0"/>
              <a:t>Extensive community input</a:t>
            </a:r>
          </a:p>
          <a:p>
            <a:r>
              <a:rPr lang="en-US" dirty="0" smtClean="0"/>
              <a:t>SHA will inform future State Health Indicators </a:t>
            </a:r>
          </a:p>
          <a:p>
            <a:r>
              <a:rPr lang="en-US" dirty="0" smtClean="0"/>
              <a:t>Planning for 2020-2024 SHIP will begin next summer</a:t>
            </a:r>
          </a:p>
        </p:txBody>
      </p:sp>
    </p:spTree>
    <p:extLst>
      <p:ext uri="{BB962C8B-B14F-4D97-AF65-F5344CB8AC3E}">
        <p14:creationId xmlns:p14="http://schemas.microsoft.com/office/powerpoint/2010/main" val="87818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F213097129C4E9A3ABBD892EED684" ma:contentTypeVersion="20" ma:contentTypeDescription="Create a new document." ma:contentTypeScope="" ma:versionID="c512ffe1322091daa64ff8b28d82b9cc">
  <xsd:schema xmlns:xsd="http://www.w3.org/2001/XMLSchema" xmlns:xs="http://www.w3.org/2001/XMLSchema" xmlns:p="http://schemas.microsoft.com/office/2006/metadata/properties" xmlns:ns1="http://schemas.microsoft.com/sharepoint/v3" xmlns:ns2="b9e727c9-37af-4452-8534-630d889f6748" xmlns:ns3="59da1016-2a1b-4f8a-9768-d7a4932f6f16" targetNamespace="http://schemas.microsoft.com/office/2006/metadata/properties" ma:root="true" ma:fieldsID="2c5f3ab3dc4ea5938c945c47e627b6fd" ns1:_="" ns2:_="" ns3:_="">
    <xsd:import namespace="http://schemas.microsoft.com/sharepoint/v3"/>
    <xsd:import namespace="b9e727c9-37af-4452-8534-630d889f6748"/>
    <xsd:import namespace="59da1016-2a1b-4f8a-9768-d7a4932f6f16"/>
    <xsd:element name="properties">
      <xsd:complexType>
        <xsd:sequence>
          <xsd:element name="documentManagement">
            <xsd:complexType>
              <xsd:all>
                <xsd:element ref="ns2:Document_x0020_Update_x0020_Date" minOccurs="0"/>
                <xsd:element ref="ns3:IACategory" minOccurs="0"/>
                <xsd:element ref="ns3:IATopic" minOccurs="0"/>
                <xsd:element ref="ns3:IASubtopic" minOccurs="0"/>
                <xsd:element ref="ns3:DocumentExpirationDate" minOccurs="0"/>
                <xsd:element ref="ns2:Meta_x0020_Description" minOccurs="0"/>
                <xsd:element ref="ns2:Meta_x0020_Keywords" minOccurs="0"/>
                <xsd:element ref="ns1:URL" minOccurs="0"/>
                <xsd:element ref="ns1:PublishingStartDate" minOccurs="0"/>
                <xsd:element ref="ns1:PublishingExpirationDate" minOccurs="0"/>
                <xsd:element ref="ns3:SharedWithUsers" minOccurs="0"/>
                <xsd:element ref="ns2: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9"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2"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727c9-37af-4452-8534-630d889f6748" elementFormDefault="qualified">
    <xsd:import namespace="http://schemas.microsoft.com/office/2006/documentManagement/types"/>
    <xsd:import namespace="http://schemas.microsoft.com/office/infopath/2007/PartnerControls"/>
    <xsd:element name="Document_x0020_Update_x0020_Date" ma:index="2" nillable="true" ma:displayName="Document Update Date" ma:description="Enter the date from the footer" ma:format="DateOnly" ma:internalName="Document_x0020_Update_x0020_Date">
      <xsd:simpleType>
        <xsd:restriction base="dms:DateTime"/>
      </xsd:simpleType>
    </xsd:element>
    <xsd:element name="Meta_x0020_Description" ma:index="7" nillable="true" ma:displayName="Meta Description" ma:internalName="Meta_x0020_Description" ma:readOnly="false">
      <xsd:simpleType>
        <xsd:restriction base="dms:Text"/>
      </xsd:simpleType>
    </xsd:element>
    <xsd:element name="Meta_x0020_Keywords" ma:index="8" nillable="true" ma:displayName="Meta Keywords" ma:internalName="Meta_x0020_Keywords" ma:readOnly="false">
      <xsd:simpleType>
        <xsd:restriction base="dms:Text"/>
      </xsd:simpleType>
    </xsd:element>
    <xsd:element name="Document_x0020_Status" ma:index="19" nillable="true" ma:displayName="Document Status" ma:format="Dropdown" ma:internalName="Document_x0020_Status">
      <xsd:simpleType>
        <xsd:restriction base="dms:Choice">
          <xsd:enumeration value="Active"/>
          <xsd:enumeration value="Inactive/Deprecated"/>
        </xsd:restriction>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3"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4"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5"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6" nillable="true" ma:displayName="Document Expiration Date" ma:format="DateOnly" ma:internalName="DocumentExpirationDate" ma:readOnly="false">
      <xsd:simpleType>
        <xsd:restriction base="dms:DateTime"/>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https://www.oregon.gov/oha/PH/PROVIDERPARTNERRESOURCES/LOCALHEALTHDEPARTMENTRESOURCES/Documents/orientation/administrators/ship.pptx</Url>
      <Description>State Health Improvement Plan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2021-01-24T08:00:00+00:00</DocumentExpirationDate>
    <Meta_x0020_Keywords xmlns="b9e727c9-37af-4452-8534-630d889f6748" xsi:nil="true"/>
    <Meta_x0020_Description xmlns="b9e727c9-37af-4452-8534-630d889f6748" xsi:nil="true"/>
    <IATopic xmlns="59da1016-2a1b-4f8a-9768-d7a4932f6f16" xsi:nil="true"/>
    <Document_x0020_Update_x0020_Date xmlns="b9e727c9-37af-4452-8534-630d889f6748" xsi:nil="true"/>
    <Document_x0020_Status xmlns="b9e727c9-37af-4452-8534-630d889f6748" xsi:nil="true"/>
  </documentManagement>
</p:properties>
</file>

<file path=customXml/itemProps1.xml><?xml version="1.0" encoding="utf-8"?>
<ds:datastoreItem xmlns:ds="http://schemas.openxmlformats.org/officeDocument/2006/customXml" ds:itemID="{28DC8AD7-DDD3-4BAE-93CD-5F93B12C93B4}"/>
</file>

<file path=customXml/itemProps2.xml><?xml version="1.0" encoding="utf-8"?>
<ds:datastoreItem xmlns:ds="http://schemas.openxmlformats.org/officeDocument/2006/customXml" ds:itemID="{A2029E4E-0F32-487F-B3FB-62486FCEA5BD}"/>
</file>

<file path=customXml/itemProps3.xml><?xml version="1.0" encoding="utf-8"?>
<ds:datastoreItem xmlns:ds="http://schemas.openxmlformats.org/officeDocument/2006/customXml" ds:itemID="{C53F3245-65EE-496C-B994-C4E8FC5B388B}"/>
</file>

<file path=docProps/app.xml><?xml version="1.0" encoding="utf-8"?>
<Properties xmlns="http://schemas.openxmlformats.org/officeDocument/2006/extended-properties" xmlns:vt="http://schemas.openxmlformats.org/officeDocument/2006/docPropsVTypes">
  <Template/>
  <TotalTime>691</TotalTime>
  <Words>1824</Words>
  <Application>Microsoft Office PowerPoint</Application>
  <PresentationFormat>On-screen Show (4:3)</PresentationFormat>
  <Paragraphs>158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vt:lpstr>
      <vt:lpstr>Custom Design</vt:lpstr>
      <vt:lpstr>2015-2019  State Health Improvement Plan</vt:lpstr>
      <vt:lpstr>Pop Quiz</vt:lpstr>
      <vt:lpstr>PowerPoint Presentation</vt:lpstr>
      <vt:lpstr>History of SHA &amp; SHIP in Oregon </vt:lpstr>
      <vt:lpstr>Cross-Cutting Interventions </vt:lpstr>
      <vt:lpstr>Population Interventions</vt:lpstr>
      <vt:lpstr>Health Equity Interventions</vt:lpstr>
      <vt:lpstr>Health System Interventions</vt:lpstr>
      <vt:lpstr>Future of State Health Assessment &amp; Planning </vt:lpstr>
      <vt:lpstr>Discussion</vt:lpstr>
      <vt:lpstr>For additional information</vt:lpstr>
    </vt:vector>
  </TitlesOfParts>
  <Company>Joe's World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Health Improvement Plan</dc:title>
  <dc:creator>Joe B</dc:creator>
  <cp:lastModifiedBy>HUDSON Christy J</cp:lastModifiedBy>
  <cp:revision>48</cp:revision>
  <cp:lastPrinted>2017-02-16T17:27:05Z</cp:lastPrinted>
  <dcterms:created xsi:type="dcterms:W3CDTF">2010-08-23T12:44:57Z</dcterms:created>
  <dcterms:modified xsi:type="dcterms:W3CDTF">2017-07-12T15:26:22Z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0x0101005EAF213097129C4E9A3ABBD892EED684</vt:lpwstr>
  </property>
  <property fmtid="{D5CDD505-2E9C-101B-9397-08002B2CF9AE}" pid="3" name="WorkflowChangePath">
    <vt:lpwstr>4051dd27-d213-42a2-a954-24d9c58785aa,3;77bfdf95-7253-4ae2-8636-6584ae0c8773,5;</vt:lpwstr>
  </property>
  <property fmtid="{D5CDD505-2E9C-101B-9397-08002B2CF9AE}" pid="4" name="Order">
    <vt:r8>47300</vt:r8>
  </property>
</Properties>
</file>