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enefits.Oregon.gov/" TargetMode="External"/><Relationship Id="rId4" Type="http://schemas.openxmlformats.org/officeDocument/2006/relationships/hyperlink" Target="https://KeepCovered.Oregon.gov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OregonHealthCare.gov/GetHelp" TargetMode="External"/><Relationship Id="rId3" Type="http://schemas.openxmlformats.org/officeDocument/2006/relationships/hyperlink" Target="https://keepcovered.oregon.gov/" TargetMode="External"/><Relationship Id="rId7" Type="http://schemas.openxmlformats.org/officeDocument/2006/relationships/hyperlink" Target="https://OregonHealthCare.gov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OregonHealthcare.gov/GetHelp" TargetMode="External"/><Relationship Id="rId5" Type="http://schemas.openxmlformats.org/officeDocument/2006/relationships/hyperlink" Target="https://ssa.gov/medicare/sign-up" TargetMode="External"/><Relationship Id="rId4" Type="http://schemas.openxmlformats.org/officeDocument/2006/relationships/hyperlink" Target="mailto:feedback@odhsoha.oregon.gov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sheet 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6EEAD-B4BB-E03E-BF5B-335A144EA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4C49E562-9B87-B41B-06F4-7111462511BB}"/>
              </a:ext>
            </a:extLst>
          </p:cNvPr>
          <p:cNvSpPr txBox="1"/>
          <p:nvPr userDrawn="1"/>
        </p:nvSpPr>
        <p:spPr>
          <a:xfrm>
            <a:off x="5823859" y="9470806"/>
            <a:ext cx="1591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KeepCovered.Oregon.gov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962A215-35A0-023A-5119-7DCC5C25568A}"/>
              </a:ext>
            </a:extLst>
          </p:cNvPr>
          <p:cNvSpPr txBox="1">
            <a:spLocks/>
          </p:cNvSpPr>
          <p:nvPr userDrawn="1"/>
        </p:nvSpPr>
        <p:spPr>
          <a:xfrm>
            <a:off x="444500" y="336227"/>
            <a:ext cx="5523865" cy="1371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ts val="3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Настав</a:t>
            </a:r>
            <a:r>
              <a:rPr kumimoji="0" lang="az-Cyrl-AZ" sz="3000" b="0" i="0" u="none" strike="noStrike" kern="0" cap="none" spc="-2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az-Cyrl-AZ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час</a:t>
            </a:r>
            <a:r>
              <a:rPr kumimoji="0" lang="az-Cyrl-AZ" sz="3000" b="0" i="0" u="none" strike="noStrike" kern="0" cap="none" spc="-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az-Cyrl-AZ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поновити</a:t>
            </a:r>
            <a:r>
              <a:rPr kumimoji="0" lang="az-Cyrl-AZ" sz="3000" b="0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az-Cyrl-AZ" sz="3000" b="0" i="0" u="none" strike="noStrike" kern="0" cap="none" spc="-2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ваш </a:t>
            </a:r>
            <a:r>
              <a:rPr kumimoji="0" lang="az-Cyrl-AZ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план</a:t>
            </a:r>
            <a:r>
              <a:rPr kumimoji="0" lang="az-Cyrl-AZ" sz="3000" b="0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OHP</a:t>
            </a:r>
            <a:r>
              <a:rPr kumimoji="0" lang="en-US" sz="3000" b="0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az-Cyrl-AZ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та</a:t>
            </a:r>
            <a:r>
              <a:rPr kumimoji="0" lang="az-Cyrl-AZ" sz="3000" b="0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az-Cyrl-AZ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інші</a:t>
            </a:r>
            <a:r>
              <a:rPr kumimoji="0" lang="az-Cyrl-AZ" sz="3000" b="0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az-Cyrl-AZ" sz="3000" b="0" i="0" u="none" strike="noStrike" kern="0" cap="none" spc="-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пільги </a:t>
            </a:r>
            <a:r>
              <a:rPr kumimoji="0" lang="az-Cyrl-AZ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за</a:t>
            </a:r>
            <a:r>
              <a:rPr kumimoji="0" lang="az-Cyrl-AZ" sz="3000" b="0" i="0" u="none" strike="noStrike" kern="0" cap="none" spc="-2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az-Cyrl-AZ" sz="3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програмою</a:t>
            </a:r>
            <a:r>
              <a:rPr kumimoji="0" lang="az-Cyrl-AZ" sz="3000" b="0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en-US" sz="3000" b="0" i="0" u="none" strike="noStrike" kern="0" cap="none" spc="-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Medicaid.</a:t>
            </a:r>
            <a:endParaRPr kumimoji="0" lang="en-US" sz="3000" b="0" i="0" u="none" strike="noStrike" kern="0" cap="none" spc="-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27D21D2-50CA-1DC8-EBE9-3E680CCEBF97}"/>
              </a:ext>
            </a:extLst>
          </p:cNvPr>
          <p:cNvSpPr txBox="1"/>
          <p:nvPr userDrawn="1"/>
        </p:nvSpPr>
        <p:spPr>
          <a:xfrm>
            <a:off x="444500" y="1822127"/>
            <a:ext cx="5165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2100" kern="0" dirty="0">
                <a:solidFill>
                  <a:srgbClr val="FFFFFF"/>
                </a:solidFill>
                <a:latin typeface="Arial Black"/>
                <a:cs typeface="Arial Black"/>
              </a:rPr>
              <a:t>Дійте,</a:t>
            </a:r>
            <a:r>
              <a:rPr sz="2100" kern="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kern="0" dirty="0">
                <a:solidFill>
                  <a:srgbClr val="FFFFFF"/>
                </a:solidFill>
                <a:latin typeface="Arial Black"/>
                <a:cs typeface="Arial Black"/>
              </a:rPr>
              <a:t>щоб</a:t>
            </a:r>
            <a:r>
              <a:rPr sz="2100" kern="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kern="0" dirty="0">
                <a:solidFill>
                  <a:srgbClr val="FFFFFF"/>
                </a:solidFill>
                <a:latin typeface="Arial Black"/>
                <a:cs typeface="Arial Black"/>
              </a:rPr>
              <a:t>захистити</a:t>
            </a:r>
            <a:r>
              <a:rPr sz="2100" kern="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kern="0" dirty="0">
                <a:solidFill>
                  <a:srgbClr val="FFFFFF"/>
                </a:solidFill>
                <a:latin typeface="Arial Black"/>
                <a:cs typeface="Arial Black"/>
              </a:rPr>
              <a:t>ваші</a:t>
            </a:r>
            <a:r>
              <a:rPr sz="2100" kern="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kern="0" spc="-10" dirty="0">
                <a:solidFill>
                  <a:srgbClr val="FFFFFF"/>
                </a:solidFill>
                <a:latin typeface="Arial Black"/>
                <a:cs typeface="Arial Black"/>
              </a:rPr>
              <a:t>пільги!</a:t>
            </a:r>
            <a:endParaRPr sz="210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ACBC4C9-CDEC-C7E8-C40D-520972365D8F}"/>
              </a:ext>
            </a:extLst>
          </p:cNvPr>
          <p:cNvSpPr txBox="1"/>
          <p:nvPr userDrawn="1"/>
        </p:nvSpPr>
        <p:spPr>
          <a:xfrm>
            <a:off x="444500" y="2576727"/>
            <a:ext cx="67621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Якщо</a:t>
            </a:r>
            <a:r>
              <a:rPr sz="14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4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вас</a:t>
            </a:r>
            <a:r>
              <a:rPr sz="14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є</a:t>
            </a:r>
            <a:r>
              <a:rPr sz="14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план</a:t>
            </a:r>
            <a:r>
              <a:rPr sz="14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Oregon</a:t>
            </a:r>
            <a:r>
              <a:rPr sz="1400" b="1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Health</a:t>
            </a:r>
            <a:r>
              <a:rPr sz="14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Plan</a:t>
            </a:r>
            <a:r>
              <a:rPr sz="1400" b="1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(OHP)</a:t>
            </a:r>
            <a:r>
              <a:rPr sz="14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або</a:t>
            </a:r>
            <a:r>
              <a:rPr sz="14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інші</a:t>
            </a:r>
            <a:r>
              <a:rPr sz="1400" b="1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пільги</a:t>
            </a:r>
            <a:r>
              <a:rPr sz="14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за</a:t>
            </a:r>
            <a:r>
              <a:rPr sz="1400" b="1" spc="-10" dirty="0">
                <a:solidFill>
                  <a:srgbClr val="2F3F93"/>
                </a:solidFill>
                <a:latin typeface="Arial"/>
                <a:cs typeface="Arial"/>
              </a:rPr>
              <a:t> програмою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Medicaid,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вам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необхідно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виконати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наведені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нижче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дії.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Якщо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під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час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F3F93"/>
                </a:solidFill>
                <a:latin typeface="Arial"/>
                <a:cs typeface="Arial"/>
              </a:rPr>
              <a:t>пандемії COVID-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19</a:t>
            </a:r>
            <a:r>
              <a:rPr sz="14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вас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були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ці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пільги,</a:t>
            </a:r>
            <a:r>
              <a:rPr sz="14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можливо,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вони</a:t>
            </a:r>
            <a:r>
              <a:rPr sz="14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все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ще</a:t>
            </a:r>
            <a:r>
              <a:rPr sz="14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F3F93"/>
                </a:solidFill>
                <a:latin typeface="Arial"/>
                <a:cs typeface="Arial"/>
              </a:rPr>
              <a:t>діють.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2E31298-1CB6-1D7D-4914-7C40C59234C6}"/>
              </a:ext>
            </a:extLst>
          </p:cNvPr>
          <p:cNvSpPr txBox="1"/>
          <p:nvPr userDrawn="1"/>
        </p:nvSpPr>
        <p:spPr>
          <a:xfrm>
            <a:off x="444500" y="9050827"/>
            <a:ext cx="511873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Листи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надсилатимуться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цього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моменту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середини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року.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Поновлення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здійснюватиметься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всіх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одночасно.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Регулярно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перевіряйте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вашу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пошту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наявність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листів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від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штату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Орегон.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D2818097-36CC-F7B4-C68F-D3E309DCB8E1}"/>
              </a:ext>
            </a:extLst>
          </p:cNvPr>
          <p:cNvSpPr txBox="1"/>
          <p:nvPr userDrawn="1"/>
        </p:nvSpPr>
        <p:spPr>
          <a:xfrm>
            <a:off x="444500" y="3557377"/>
            <a:ext cx="3230245" cy="741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Крок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1.</a:t>
            </a:r>
            <a:r>
              <a:rPr sz="12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Переконайтеся,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що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ваша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адреса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актуальна.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можете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зробити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це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самостійно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або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безкоштовно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отримати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допомогу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будь-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яким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із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наведених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нижче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способів.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A05F0CC-676D-F52A-E26A-3B611556A6FB}"/>
              </a:ext>
            </a:extLst>
          </p:cNvPr>
          <p:cNvSpPr txBox="1"/>
          <p:nvPr userDrawn="1"/>
        </p:nvSpPr>
        <p:spPr>
          <a:xfrm>
            <a:off x="4171315" y="3557377"/>
            <a:ext cx="240220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Крок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2.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Перевіряйте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пошту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наявність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листів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поновлення.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397FF006-FC3F-7652-7FF8-FB73F9ACF513}"/>
              </a:ext>
            </a:extLst>
          </p:cNvPr>
          <p:cNvSpPr txBox="1"/>
          <p:nvPr userDrawn="1"/>
        </p:nvSpPr>
        <p:spPr>
          <a:xfrm>
            <a:off x="948140" y="4644313"/>
            <a:ext cx="2825750" cy="342455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Знайдіть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офіс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або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громадського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партнера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поблизу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на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сайті </a:t>
            </a:r>
            <a:r>
              <a:rPr sz="1200" b="1" u="heavy" spc="-10" dirty="0">
                <a:solidFill>
                  <a:srgbClr val="6193F6"/>
                </a:solidFill>
                <a:uFill>
                  <a:solidFill>
                    <a:srgbClr val="6193F6"/>
                  </a:solidFill>
                </a:uFill>
                <a:latin typeface="Arial"/>
                <a:cs typeface="Arial"/>
                <a:hlinkClick r:id="rId4"/>
              </a:rPr>
              <a:t>KeepCovered.Oregon.gov</a:t>
            </a:r>
            <a:r>
              <a:rPr sz="1200" b="1" spc="-10" dirty="0">
                <a:solidFill>
                  <a:srgbClr val="2F3F93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 marR="245745">
              <a:lnSpc>
                <a:spcPts val="1400"/>
              </a:lnSpc>
            </a:pP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Повідомте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про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зміни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та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дайте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відповідь</a:t>
            </a:r>
            <a:r>
              <a:rPr sz="1200" spc="-2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щодо</a:t>
            </a:r>
            <a:r>
              <a:rPr sz="1200" spc="-2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поновлення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онлайн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на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сайті </a:t>
            </a:r>
            <a:r>
              <a:rPr sz="1200" b="1" u="heavy" spc="-10" dirty="0">
                <a:solidFill>
                  <a:srgbClr val="6193F6"/>
                </a:solidFill>
                <a:uFill>
                  <a:solidFill>
                    <a:srgbClr val="6193F6"/>
                  </a:solidFill>
                </a:uFill>
                <a:latin typeface="Arial"/>
                <a:cs typeface="Arial"/>
                <a:hlinkClick r:id="rId5"/>
              </a:rPr>
              <a:t>Benefits.Oregon.gov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.</a:t>
            </a:r>
            <a:endParaRPr sz="1200">
              <a:latin typeface="Arial Black"/>
              <a:cs typeface="Arial Black"/>
            </a:endParaRPr>
          </a:p>
          <a:p>
            <a:pPr marL="12700" marR="69850">
              <a:lnSpc>
                <a:spcPts val="1400"/>
              </a:lnSpc>
              <a:spcBef>
                <a:spcPts val="1470"/>
              </a:spcBef>
            </a:pP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Зателефонуйте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за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номером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800-699-9075.</a:t>
            </a:r>
            <a:r>
              <a:rPr sz="1200" spc="-2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Коли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почуєте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відповідь,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натисніть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5.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Зачекайте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на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лінії.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Хтось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відповість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вам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англійською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мовою.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Повільно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скажіть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назву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мови,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яка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вам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потрібна.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Вас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з’єднають</a:t>
            </a:r>
            <a:endParaRPr sz="1200">
              <a:latin typeface="Arial"/>
              <a:cs typeface="Arial"/>
            </a:endParaRPr>
          </a:p>
          <a:p>
            <a:pPr marL="12700" marR="390525">
              <a:lnSpc>
                <a:spcPts val="1400"/>
              </a:lnSpc>
            </a:pP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із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перекладачем.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Ви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будете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мати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найкоротший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час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очікування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якщо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зателефонуєте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між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07:00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та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08:00 годиною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ранку.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920B4DF2-7158-7BBD-245D-922BBA30B0B8}"/>
              </a:ext>
            </a:extLst>
          </p:cNvPr>
          <p:cNvSpPr txBox="1"/>
          <p:nvPr userDrawn="1"/>
        </p:nvSpPr>
        <p:spPr>
          <a:xfrm>
            <a:off x="4667732" y="4344115"/>
            <a:ext cx="2510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Одразу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виконуйте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вказані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них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дії.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86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heet 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CEC00B-1896-1378-94B5-6B3745572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2" y="74950"/>
            <a:ext cx="7721930" cy="99930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8995872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52B7190E-6B7B-6314-DED6-967D17E215D7}"/>
              </a:ext>
            </a:extLst>
          </p:cNvPr>
          <p:cNvSpPr txBox="1"/>
          <p:nvPr userDrawn="1"/>
        </p:nvSpPr>
        <p:spPr>
          <a:xfrm>
            <a:off x="444500" y="9402287"/>
            <a:ext cx="5642060" cy="492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21F1F"/>
                </a:solidFill>
                <a:latin typeface="Arial"/>
                <a:cs typeface="Arial"/>
                <a:hlinkClick r:id="rId3"/>
              </a:rPr>
              <a:t>KeepCovered.Oregon.gov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" dirty="0">
              <a:latin typeface="Arial"/>
              <a:cs typeface="Arial"/>
            </a:endParaRPr>
          </a:p>
          <a:p>
            <a:pPr marL="12700" marR="5080">
              <a:lnSpc>
                <a:spcPts val="800"/>
              </a:lnSpc>
              <a:spcBef>
                <a:spcPts val="735"/>
              </a:spcBef>
            </a:pP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Людям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з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особливими</a:t>
            </a:r>
            <a:r>
              <a:rPr lang="az-Cyrl-AZ" sz="700" spc="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потребами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або</a:t>
            </a:r>
            <a:r>
              <a:rPr lang="az-Cyrl-AZ" sz="700" spc="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людям,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які</a:t>
            </a:r>
            <a:r>
              <a:rPr lang="az-Cyrl-AZ" sz="700" spc="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говорять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не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англійською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мовою,</a:t>
            </a:r>
            <a:r>
              <a:rPr lang="az-Cyrl-AZ" sz="700" spc="1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ми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можемо</a:t>
            </a:r>
            <a:r>
              <a:rPr lang="az-Cyrl-AZ" sz="700" spc="1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надати</a:t>
            </a:r>
            <a:r>
              <a:rPr lang="az-Cyrl-AZ" sz="700" spc="1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інформацію</a:t>
            </a:r>
            <a:r>
              <a:rPr lang="az-Cyrl-AZ" sz="700" spc="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в</a:t>
            </a:r>
            <a:r>
              <a:rPr lang="az-Cyrl-AZ" sz="700" spc="1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інших</a:t>
            </a:r>
            <a:r>
              <a:rPr lang="az-Cyrl-AZ" sz="700" spc="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форматах,</a:t>
            </a:r>
            <a:r>
              <a:rPr lang="az-Cyrl-AZ" sz="700" spc="1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як-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от</a:t>
            </a:r>
            <a:r>
              <a:rPr lang="az-Cyrl-AZ" sz="700" spc="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у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перекладі,</a:t>
            </a:r>
            <a:r>
              <a:rPr lang="az-Cyrl-AZ" sz="700" spc="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великим</a:t>
            </a:r>
            <a:r>
              <a:rPr lang="az-Cyrl-AZ" sz="700" spc="50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шрифтом</a:t>
            </a:r>
            <a:r>
              <a:rPr lang="az-Cyrl-AZ" sz="700" spc="-1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або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шрифтом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Брайля.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 Зверніться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за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номером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503-945-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5488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(приймаються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всі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релейні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дзвінки)</a:t>
            </a:r>
            <a:r>
              <a:rPr lang="az-Cyrl-AZ" sz="700" spc="-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або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за</a:t>
            </a:r>
            <a:r>
              <a:rPr lang="az-Cyrl-AZ" sz="700" spc="-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az-Cyrl-AZ" sz="700" dirty="0">
                <a:solidFill>
                  <a:srgbClr val="4C4C4C"/>
                </a:solidFill>
                <a:latin typeface="Arial Narrow"/>
                <a:cs typeface="Arial Narrow"/>
              </a:rPr>
              <a:t>адресою</a:t>
            </a:r>
            <a:r>
              <a:rPr lang="az-Cyrl-AZ" sz="700" spc="145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en-US" sz="700" spc="-10" dirty="0">
                <a:solidFill>
                  <a:srgbClr val="4C4C4C"/>
                </a:solidFill>
                <a:latin typeface="Arial Narrow"/>
                <a:cs typeface="Arial Narrow"/>
                <a:hlinkClick r:id="rId4"/>
              </a:rPr>
              <a:t>feedback@odhsoha.oregon.gov</a:t>
            </a:r>
            <a:r>
              <a:rPr lang="en-US" sz="700" spc="-10" dirty="0">
                <a:solidFill>
                  <a:srgbClr val="4C4C4C"/>
                </a:solidFill>
                <a:latin typeface="Arial Narrow"/>
                <a:cs typeface="Arial Narrow"/>
              </a:rPr>
              <a:t>.</a:t>
            </a:r>
            <a:endParaRPr lang="en-US" sz="700" dirty="0">
              <a:latin typeface="Arial Narrow"/>
              <a:cs typeface="Arial Narrow"/>
            </a:endParaRP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3D9CB13-860A-7213-9215-E6FFCD101187}"/>
              </a:ext>
            </a:extLst>
          </p:cNvPr>
          <p:cNvSpPr/>
          <p:nvPr userDrawn="1"/>
        </p:nvSpPr>
        <p:spPr>
          <a:xfrm>
            <a:off x="-1502562" y="8276522"/>
            <a:ext cx="1517855" cy="198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49DC453-EC52-D640-A9DC-3ED445ED0DD4}"/>
              </a:ext>
            </a:extLst>
          </p:cNvPr>
          <p:cNvSpPr txBox="1"/>
          <p:nvPr userDrawn="1"/>
        </p:nvSpPr>
        <p:spPr>
          <a:xfrm>
            <a:off x="444500" y="320174"/>
            <a:ext cx="6808470" cy="11353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4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листах</a:t>
            </a:r>
            <a:r>
              <a:rPr sz="14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для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поновлення</a:t>
            </a:r>
            <a:r>
              <a:rPr sz="14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будуть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інструкції</a:t>
            </a:r>
            <a:r>
              <a:rPr sz="14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щодо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3F93"/>
                </a:solidFill>
                <a:latin typeface="Arial"/>
                <a:cs typeface="Arial"/>
              </a:rPr>
              <a:t>подальших</a:t>
            </a:r>
            <a:r>
              <a:rPr sz="14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F3F93"/>
                </a:solidFill>
                <a:latin typeface="Arial"/>
                <a:cs typeface="Arial"/>
              </a:rPr>
              <a:t>дій.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6100"/>
              </a:lnSpc>
              <a:spcBef>
                <a:spcPts val="390"/>
              </a:spcBef>
            </a:pP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Ви</a:t>
            </a:r>
            <a:r>
              <a:rPr sz="11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отримаєте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листи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для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поновлення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та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резюме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справи</a:t>
            </a:r>
            <a:r>
              <a:rPr sz="11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де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пояснюються</a:t>
            </a:r>
            <a:r>
              <a:rPr sz="11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ваші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пільги.</a:t>
            </a:r>
            <a:r>
              <a:rPr sz="11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Уважно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прочитайте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резюме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справи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для</a:t>
            </a:r>
            <a:r>
              <a:rPr sz="11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кожного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члена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вашого</a:t>
            </a:r>
            <a:r>
              <a:rPr sz="11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домогосподарства.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Зв’яжіться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з</a:t>
            </a:r>
            <a:r>
              <a:rPr sz="11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нами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будь-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яким</a:t>
            </a:r>
            <a:r>
              <a:rPr sz="11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способом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із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наведених</a:t>
            </a:r>
            <a:r>
              <a:rPr sz="11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1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кроці</a:t>
            </a:r>
            <a:r>
              <a:rPr sz="11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1,</a:t>
            </a:r>
            <a:r>
              <a:rPr sz="11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якщо</a:t>
            </a:r>
            <a:r>
              <a:rPr sz="11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вам</a:t>
            </a:r>
            <a:r>
              <a:rPr sz="11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потрібна</a:t>
            </a:r>
            <a:r>
              <a:rPr sz="11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допомога,</a:t>
            </a:r>
            <a:r>
              <a:rPr sz="11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щоб</a:t>
            </a:r>
            <a:r>
              <a:rPr sz="11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зрозуміти</a:t>
            </a:r>
            <a:r>
              <a:rPr sz="11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3F93"/>
                </a:solidFill>
                <a:latin typeface="Arial"/>
                <a:cs typeface="Arial"/>
              </a:rPr>
              <a:t>надіслану</a:t>
            </a:r>
            <a:r>
              <a:rPr sz="11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"/>
                <a:cs typeface="Arial"/>
              </a:rPr>
              <a:t>інформацію.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Ваші</a:t>
            </a:r>
            <a:r>
              <a:rPr sz="1200" b="1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листи</a:t>
            </a:r>
            <a:r>
              <a:rPr sz="12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можуть</a:t>
            </a:r>
            <a:r>
              <a:rPr sz="12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містити</a:t>
            </a:r>
            <a:r>
              <a:rPr sz="12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щось</a:t>
            </a:r>
            <a:r>
              <a:rPr sz="12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на</a:t>
            </a:r>
            <a:r>
              <a:rPr sz="12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кшталт</a:t>
            </a:r>
            <a:r>
              <a:rPr sz="12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наведених</a:t>
            </a:r>
            <a:r>
              <a:rPr sz="12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3F93"/>
                </a:solidFill>
                <a:latin typeface="Arial"/>
                <a:cs typeface="Arial"/>
              </a:rPr>
              <a:t>нижче</a:t>
            </a:r>
            <a:r>
              <a:rPr sz="12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F3F93"/>
                </a:solidFill>
                <a:latin typeface="Arial"/>
                <a:cs typeface="Arial"/>
              </a:rPr>
              <a:t>повідомлень.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E828BA6-86A0-0110-F36D-3F42BAE3E9DB}"/>
              </a:ext>
            </a:extLst>
          </p:cNvPr>
          <p:cNvSpPr txBox="1"/>
          <p:nvPr userDrawn="1"/>
        </p:nvSpPr>
        <p:spPr>
          <a:xfrm>
            <a:off x="444500" y="4730191"/>
            <a:ext cx="7014209" cy="403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9464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Якщо</a:t>
            </a:r>
            <a:r>
              <a:rPr sz="1200" spc="-3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ви</a:t>
            </a:r>
            <a:r>
              <a:rPr sz="12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або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член</a:t>
            </a:r>
            <a:r>
              <a:rPr sz="12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вашої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родини</a:t>
            </a:r>
            <a:r>
              <a:rPr sz="12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більше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не</a:t>
            </a:r>
            <a:r>
              <a:rPr sz="12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відповідаєте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критеріям</a:t>
            </a:r>
            <a:r>
              <a:rPr sz="12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плану</a:t>
            </a:r>
            <a:r>
              <a:rPr sz="12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 Black"/>
                <a:cs typeface="Arial Black"/>
              </a:rPr>
              <a:t>OHP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або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інших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пільг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за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програмою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Medicaid</a:t>
            </a:r>
            <a:endParaRPr sz="1200" dirty="0">
              <a:latin typeface="Arial Black"/>
              <a:cs typeface="Arial Black"/>
            </a:endParaRPr>
          </a:p>
          <a:p>
            <a:pPr marL="12700" marR="5080">
              <a:lnSpc>
                <a:spcPts val="1400"/>
              </a:lnSpc>
              <a:spcBef>
                <a:spcPts val="720"/>
              </a:spcBef>
            </a:pP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Можливо,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ви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маєте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право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на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Medicare.</a:t>
            </a:r>
            <a:r>
              <a:rPr sz="1200" spc="-7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Зателефонуйте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Social Security</a:t>
            </a:r>
            <a:r>
              <a:rPr sz="1200" spc="-7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Administration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за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номером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800-772-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1213,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щоб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зареєструватися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по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телефону,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або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призначте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зустріч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місцевому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офісі.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Ви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також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можете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зареєструватися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Medicare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онлайн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за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адресою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u="heavy" spc="-15" dirty="0">
                <a:solidFill>
                  <a:srgbClr val="6193F6"/>
                </a:solidFill>
                <a:uFill>
                  <a:solidFill>
                    <a:srgbClr val="6193F6"/>
                  </a:solidFill>
                </a:uFill>
                <a:latin typeface="Arial"/>
                <a:cs typeface="Arial"/>
                <a:hlinkClick r:id="rId5"/>
              </a:rPr>
              <a:t>ssa.gov/medicare/sign-</a:t>
            </a:r>
            <a:r>
              <a:rPr sz="1200" b="1" u="heavy" spc="-25" dirty="0">
                <a:solidFill>
                  <a:srgbClr val="6193F6"/>
                </a:solidFill>
                <a:uFill>
                  <a:solidFill>
                    <a:srgbClr val="6193F6"/>
                  </a:solidFill>
                </a:uFill>
                <a:latin typeface="Arial"/>
                <a:cs typeface="Arial"/>
                <a:hlinkClick r:id="rId5"/>
              </a:rPr>
              <a:t>up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.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Або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відвідайте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сайт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6193F6"/>
                </a:solidFill>
                <a:uFill>
                  <a:solidFill>
                    <a:srgbClr val="6193F6"/>
                  </a:solidFill>
                </a:uFill>
                <a:latin typeface="Arial"/>
                <a:cs typeface="Arial"/>
                <a:hlinkClick r:id="rId6"/>
              </a:rPr>
              <a:t>OregonHealthcare.gov/GetHelp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щоб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знайти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страхового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агента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чи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помічника</a:t>
            </a:r>
            <a:r>
              <a:rPr sz="1200" spc="50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програмі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Senior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Health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Insurance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Benefits</a:t>
            </a:r>
            <a:r>
              <a:rPr sz="1200" spc="-7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Assistance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Program.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Він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допоможе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вибрати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один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із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доступних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вам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варіантів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Medicare.</a:t>
            </a:r>
            <a:endParaRPr sz="1200" dirty="0">
              <a:latin typeface="Arial"/>
              <a:cs typeface="Arial"/>
            </a:endParaRPr>
          </a:p>
          <a:p>
            <a:pPr marL="12700" marR="15240">
              <a:lnSpc>
                <a:spcPts val="1400"/>
              </a:lnSpc>
              <a:spcBef>
                <a:spcPts val="720"/>
              </a:spcBef>
            </a:pP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Якщо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ви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не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маєте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права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на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Medicare,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перевірте,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чи</a:t>
            </a:r>
            <a:r>
              <a:rPr sz="1200" spc="-5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не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пропонує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ваш</a:t>
            </a:r>
            <a:r>
              <a:rPr sz="1200" spc="-6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роботодавець доступний</a:t>
            </a:r>
            <a:r>
              <a:rPr sz="1200" spc="-3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 Black"/>
                <a:cs typeface="Arial Black"/>
              </a:rPr>
              <a:t>план.</a:t>
            </a:r>
            <a:r>
              <a:rPr sz="1200" spc="-9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Обов’язково поговоріть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вашим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керівником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або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відділом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кадрів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завершення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дії</a:t>
            </a:r>
            <a:r>
              <a:rPr sz="1200" spc="-6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свого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плану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F3F93"/>
                </a:solidFill>
                <a:latin typeface="Arial"/>
                <a:cs typeface="Arial"/>
              </a:rPr>
              <a:t>OHP.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Втративши</a:t>
            </a:r>
            <a:r>
              <a:rPr sz="1200" spc="-4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план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F3F93"/>
                </a:solidFill>
                <a:latin typeface="Arial"/>
                <a:cs typeface="Arial"/>
              </a:rPr>
              <a:t>OHP,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ви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отримаєте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особливий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період</a:t>
            </a:r>
            <a:r>
              <a:rPr sz="1200" spc="-4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реєстрації.</a:t>
            </a:r>
            <a:endParaRPr sz="1200" dirty="0">
              <a:latin typeface="Arial"/>
              <a:cs typeface="Arial"/>
            </a:endParaRPr>
          </a:p>
          <a:p>
            <a:pPr marL="12700" marR="99695">
              <a:lnSpc>
                <a:spcPts val="1400"/>
              </a:lnSpc>
              <a:spcBef>
                <a:spcPts val="720"/>
              </a:spcBef>
            </a:pP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Якщо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ви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не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маєте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Medicare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або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доступного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плану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від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роботодавця,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ймовірно,</a:t>
            </a:r>
            <a:r>
              <a:rPr sz="1200" spc="-2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ви</a:t>
            </a:r>
            <a:r>
              <a:rPr sz="12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зможете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придбати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план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медичного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страхування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через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Oregon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Health</a:t>
            </a:r>
            <a:r>
              <a:rPr sz="12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 Black"/>
                <a:cs typeface="Arial Black"/>
              </a:rPr>
              <a:t>Insurance </a:t>
            </a:r>
            <a:r>
              <a:rPr sz="1200" dirty="0">
                <a:solidFill>
                  <a:srgbClr val="2F3F93"/>
                </a:solidFill>
                <a:latin typeface="Arial Black"/>
                <a:cs typeface="Arial Black"/>
              </a:rPr>
              <a:t>Marketplace</a:t>
            </a:r>
            <a:r>
              <a:rPr sz="1200" spc="-10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лише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за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1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долар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на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місяць.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Люди,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які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втратили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план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OHP,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мають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зареєструватися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завершення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дії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їхнього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плану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OHP,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але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них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є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час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31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липня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2024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року.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Такі</a:t>
            </a:r>
            <a:r>
              <a:rPr sz="1200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плани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покривають,</a:t>
            </a:r>
            <a:r>
              <a:rPr sz="1200" spc="-4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зокрема,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препарати,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що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продаються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за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рецептом,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візити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лікаря,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невідкладну допомогу,</a:t>
            </a:r>
            <a:r>
              <a:rPr sz="1200" spc="-4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перебування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лікарні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тощо.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Щоб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отримати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додаткову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інформацію,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відвідайте</a:t>
            </a:r>
            <a:endParaRPr sz="1200" dirty="0">
              <a:latin typeface="Arial"/>
              <a:cs typeface="Arial"/>
            </a:endParaRPr>
          </a:p>
          <a:p>
            <a:pPr marL="12700" marR="307340">
              <a:lnSpc>
                <a:spcPts val="1400"/>
              </a:lnSpc>
            </a:pP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сайт</a:t>
            </a:r>
            <a:r>
              <a:rPr sz="1200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6193F6"/>
                </a:solidFill>
                <a:uFill>
                  <a:solidFill>
                    <a:srgbClr val="6193F6"/>
                  </a:solidFill>
                </a:uFill>
                <a:latin typeface="Arial"/>
                <a:cs typeface="Arial"/>
                <a:hlinkClick r:id="rId7"/>
              </a:rPr>
              <a:t>OregonHealthCare.gov</a:t>
            </a:r>
            <a:r>
              <a:rPr sz="1200" b="1" spc="-10" dirty="0">
                <a:solidFill>
                  <a:srgbClr val="6193F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або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зателефонуйте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за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номером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 1-833-699-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6850</a:t>
            </a:r>
            <a:r>
              <a:rPr sz="1200" spc="-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(безкоштовно,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приймаються</a:t>
            </a:r>
            <a:r>
              <a:rPr sz="1200" spc="-4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всі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релейні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дзвінки).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Ви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також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можете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відвідати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офіс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громадського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партнера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3F93"/>
                </a:solidFill>
                <a:latin typeface="Arial"/>
                <a:cs typeface="Arial"/>
              </a:rPr>
              <a:t>або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страхового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агента,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щоб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отримати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безкоштовну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допомогу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особисто.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Щоб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знайти</a:t>
            </a:r>
            <a:r>
              <a:rPr sz="1200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офіс</a:t>
            </a:r>
            <a:r>
              <a:rPr sz="1200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поблизу,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відвідайте</a:t>
            </a:r>
            <a:r>
              <a:rPr sz="1200" spc="-5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F93"/>
                </a:solidFill>
                <a:latin typeface="Arial"/>
                <a:cs typeface="Arial"/>
              </a:rPr>
              <a:t>сторінку</a:t>
            </a:r>
            <a:r>
              <a:rPr sz="1200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6193F6"/>
                </a:solidFill>
                <a:uFill>
                  <a:solidFill>
                    <a:srgbClr val="6193F6"/>
                  </a:solidFill>
                </a:uFill>
                <a:latin typeface="Arial"/>
                <a:cs typeface="Arial"/>
                <a:hlinkClick r:id="rId8"/>
              </a:rPr>
              <a:t>OregonHealthCare.gov/GetHelp</a:t>
            </a:r>
            <a:r>
              <a:rPr sz="1200" spc="-10" dirty="0">
                <a:solidFill>
                  <a:srgbClr val="2F3F93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E2953E4-7DD2-3B5B-588D-93B0D1B5C5A0}"/>
              </a:ext>
            </a:extLst>
          </p:cNvPr>
          <p:cNvSpPr txBox="1"/>
          <p:nvPr userDrawn="1"/>
        </p:nvSpPr>
        <p:spPr>
          <a:xfrm>
            <a:off x="2401133" y="1973774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2F3F93"/>
                </a:solidFill>
                <a:latin typeface="Arial Black"/>
                <a:cs typeface="Arial Black"/>
              </a:rPr>
              <a:t>або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DC0ADB90-9B53-426B-EAA4-20D6D17F9F46}"/>
              </a:ext>
            </a:extLst>
          </p:cNvPr>
          <p:cNvSpPr txBox="1"/>
          <p:nvPr userDrawn="1"/>
        </p:nvSpPr>
        <p:spPr>
          <a:xfrm>
            <a:off x="4846957" y="1973774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2F3F93"/>
                </a:solidFill>
                <a:latin typeface="Arial Black"/>
                <a:cs typeface="Arial Black"/>
              </a:rPr>
              <a:t>або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BEF0474-2DCE-D15C-414A-23801272A543}"/>
              </a:ext>
            </a:extLst>
          </p:cNvPr>
          <p:cNvSpPr txBox="1"/>
          <p:nvPr userDrawn="1"/>
        </p:nvSpPr>
        <p:spPr>
          <a:xfrm>
            <a:off x="542342" y="2637807"/>
            <a:ext cx="1916430" cy="1348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indent="-635" algn="ctr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Ваш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план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OHP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або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20" dirty="0">
                <a:solidFill>
                  <a:srgbClr val="2F3F93"/>
                </a:solidFill>
                <a:latin typeface="Arial Black"/>
                <a:cs typeface="Arial Black"/>
              </a:rPr>
              <a:t>інші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пільги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за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програмою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Medicaid</a:t>
            </a:r>
            <a:r>
              <a:rPr sz="11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автоматично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поновлено.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Перегляньте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інформацію,</a:t>
            </a:r>
            <a:r>
              <a:rPr sz="1100" b="1" spc="-7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щоб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переконатися,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що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все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правильно.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Повідомте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нас,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якщо</a:t>
            </a:r>
            <a:r>
              <a:rPr sz="11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щось</a:t>
            </a:r>
            <a:r>
              <a:rPr sz="11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змінилося.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6FF4A3B-0F23-1065-3FDA-CA07EE2203E5}"/>
              </a:ext>
            </a:extLst>
          </p:cNvPr>
          <p:cNvSpPr txBox="1"/>
          <p:nvPr userDrawn="1"/>
        </p:nvSpPr>
        <p:spPr>
          <a:xfrm>
            <a:off x="2925447" y="2637807"/>
            <a:ext cx="2000250" cy="18440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Надайте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додаткову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інформацію,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25" dirty="0">
                <a:solidFill>
                  <a:srgbClr val="2F3F93"/>
                </a:solidFill>
                <a:latin typeface="Arial Black"/>
                <a:cs typeface="Arial Black"/>
              </a:rPr>
              <a:t>щоб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перевірити,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чи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ви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все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25" dirty="0">
                <a:solidFill>
                  <a:srgbClr val="2F3F93"/>
                </a:solidFill>
                <a:latin typeface="Arial Black"/>
                <a:cs typeface="Arial Black"/>
              </a:rPr>
              <a:t>ще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маєте</a:t>
            </a:r>
            <a:r>
              <a:rPr sz="1100" spc="-1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право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на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 пільги.</a:t>
            </a:r>
            <a:endParaRPr sz="1100">
              <a:latin typeface="Arial Black"/>
              <a:cs typeface="Arial Black"/>
            </a:endParaRPr>
          </a:p>
          <a:p>
            <a:pPr marL="74930" marR="66675" algn="ctr">
              <a:lnSpc>
                <a:spcPts val="1300"/>
              </a:lnSpc>
            </a:pP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Вас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можуть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попросити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надіслати</a:t>
            </a:r>
            <a:r>
              <a:rPr sz="11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інформацію</a:t>
            </a:r>
            <a:r>
              <a:rPr sz="11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або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взяти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участь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 співбесіді.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вас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буде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до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90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днів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на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відповідь.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листах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буде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пояснення</a:t>
            </a:r>
            <a:r>
              <a:rPr sz="1100" b="1" spc="-5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щодо</a:t>
            </a:r>
            <a:r>
              <a:rPr sz="11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того,</a:t>
            </a:r>
            <a:r>
              <a:rPr sz="11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що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вам</a:t>
            </a:r>
            <a:r>
              <a:rPr sz="1100" b="1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необхідно</a:t>
            </a:r>
            <a:r>
              <a:rPr sz="1100" b="1" spc="-4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зробити.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F5E40285-C063-E36E-8869-B8EE559DAD0B}"/>
              </a:ext>
            </a:extLst>
          </p:cNvPr>
          <p:cNvSpPr txBox="1"/>
          <p:nvPr userDrawn="1"/>
        </p:nvSpPr>
        <p:spPr>
          <a:xfrm>
            <a:off x="5298489" y="2637807"/>
            <a:ext cx="2105025" cy="18440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Ваш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план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OHP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або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20" dirty="0">
                <a:solidFill>
                  <a:srgbClr val="2F3F93"/>
                </a:solidFill>
                <a:latin typeface="Arial Black"/>
                <a:cs typeface="Arial Black"/>
              </a:rPr>
              <a:t>інші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пільги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за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програмою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Medicaid</a:t>
            </a:r>
            <a:r>
              <a:rPr sz="1100" spc="-3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змінюються,</a:t>
            </a:r>
            <a:r>
              <a:rPr sz="1100" spc="-3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25" dirty="0">
                <a:solidFill>
                  <a:srgbClr val="2F3F93"/>
                </a:solidFill>
                <a:latin typeface="Arial Black"/>
                <a:cs typeface="Arial Black"/>
              </a:rPr>
              <a:t>або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ви</a:t>
            </a:r>
            <a:r>
              <a:rPr sz="1100" spc="-2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більше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не</a:t>
            </a:r>
            <a:r>
              <a:rPr sz="1100" spc="-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2F3F93"/>
                </a:solidFill>
                <a:latin typeface="Arial Black"/>
                <a:cs typeface="Arial Black"/>
              </a:rPr>
              <a:t>відповідаєте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їх</a:t>
            </a:r>
            <a:r>
              <a:rPr sz="1100" spc="-30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2F3F93"/>
                </a:solidFill>
                <a:latin typeface="Arial Black"/>
                <a:cs typeface="Arial Black"/>
              </a:rPr>
              <a:t>критеріям.</a:t>
            </a:r>
            <a:r>
              <a:rPr sz="1100" spc="-25" dirty="0">
                <a:solidFill>
                  <a:srgbClr val="2F3F93"/>
                </a:solidFill>
                <a:latin typeface="Arial Black"/>
                <a:cs typeface="Arial Black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такому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разі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ви</a:t>
            </a:r>
            <a:r>
              <a:rPr sz="11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отримаєте</a:t>
            </a:r>
            <a:r>
              <a:rPr sz="11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повідомлення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за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60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днів</a:t>
            </a:r>
            <a:r>
              <a:rPr sz="1100" b="1" spc="-1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до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завершення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дії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ваших</a:t>
            </a:r>
            <a:r>
              <a:rPr sz="11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пільг.</a:t>
            </a:r>
            <a:r>
              <a:rPr sz="11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Ми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надішлемо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вам</a:t>
            </a:r>
            <a:r>
              <a:rPr sz="1100" b="1" spc="-3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інформацію</a:t>
            </a:r>
            <a:r>
              <a:rPr sz="1100" b="1" spc="-3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про</a:t>
            </a:r>
            <a:r>
              <a:rPr sz="1100" b="1" spc="-25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інші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доступні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вам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варіанти </a:t>
            </a:r>
            <a:r>
              <a:rPr sz="1100" b="1" dirty="0">
                <a:solidFill>
                  <a:srgbClr val="2F3F93"/>
                </a:solidFill>
                <a:latin typeface="Arial"/>
                <a:cs typeface="Arial"/>
              </a:rPr>
              <a:t>медичного</a:t>
            </a:r>
            <a:r>
              <a:rPr sz="1100" b="1" spc="-20" dirty="0">
                <a:solidFill>
                  <a:srgbClr val="2F3F9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3F93"/>
                </a:solidFill>
                <a:latin typeface="Arial"/>
                <a:cs typeface="Arial"/>
              </a:rPr>
              <a:t>покриття.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4040E81D-688A-078D-D741-8917D71AC788}"/>
              </a:ext>
            </a:extLst>
          </p:cNvPr>
          <p:cNvSpPr txBox="1"/>
          <p:nvPr userDrawn="1"/>
        </p:nvSpPr>
        <p:spPr>
          <a:xfrm>
            <a:off x="6913735" y="9784599"/>
            <a:ext cx="7880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C4C4C"/>
                </a:solidFill>
                <a:latin typeface="Arial"/>
                <a:cs typeface="Arial"/>
              </a:rPr>
              <a:t>FS-C-UK </a:t>
            </a:r>
            <a:r>
              <a:rPr sz="600" spc="-10" dirty="0">
                <a:solidFill>
                  <a:srgbClr val="4C4C4C"/>
                </a:solidFill>
                <a:latin typeface="Arial"/>
                <a:cs typeface="Arial"/>
              </a:rPr>
              <a:t>(05/30/2023)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01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D8BF-F3F8-A998-F50F-164D5F9C5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5258" y="8995872"/>
            <a:ext cx="1711325" cy="5279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FC223-30B9-BF24-E1A1-E173ED84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27671" y="898396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4199"/>
      </a:accent1>
      <a:accent2>
        <a:srgbClr val="DB6012"/>
      </a:accent2>
      <a:accent3>
        <a:srgbClr val="6193F6"/>
      </a:accent3>
      <a:accent4>
        <a:srgbClr val="7ABCBD"/>
      </a:accent4>
      <a:accent5>
        <a:srgbClr val="F4D974"/>
      </a:accent5>
      <a:accent6>
        <a:srgbClr val="6EAC6A"/>
      </a:accent6>
      <a:hlink>
        <a:srgbClr val="6192F6"/>
      </a:hlink>
      <a:folHlink>
        <a:srgbClr val="6192F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https://www.oregon.gov/oha/PHE/Documents/OHP_FactSheet-2pages%20UK.pptx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4E61AA-51A8-4B9A-9392-A1311F6F6E8A}"/>
</file>

<file path=customXml/itemProps2.xml><?xml version="1.0" encoding="utf-8"?>
<ds:datastoreItem xmlns:ds="http://schemas.openxmlformats.org/officeDocument/2006/customXml" ds:itemID="{28CE6B75-E448-4ECC-9EF5-BAAC46376E88}"/>
</file>

<file path=customXml/itemProps3.xml><?xml version="1.0" encoding="utf-8"?>
<ds:datastoreItem xmlns:ds="http://schemas.openxmlformats.org/officeDocument/2006/customXml" ds:itemID="{E8C20FC1-9E0A-4D36-9327-0ABED4304C3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Arial Narrow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6</cp:revision>
  <dcterms:created xsi:type="dcterms:W3CDTF">2023-05-25T05:59:53Z</dcterms:created>
  <dcterms:modified xsi:type="dcterms:W3CDTF">2023-06-15T05:58:42Z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