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83" d="100"/>
          <a:sy n="83" d="100"/>
        </p:scale>
        <p:origin x="226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enefits.oregon.gov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ssa.gov/medicare/sign-up" TargetMode="External"/><Relationship Id="rId7" Type="http://schemas.openxmlformats.org/officeDocument/2006/relationships/hyperlink" Target="mailto:feedback@odhsoha.oregon.gov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keepcovered.oregon.gov/" TargetMode="External"/><Relationship Id="rId5" Type="http://schemas.openxmlformats.org/officeDocument/2006/relationships/hyperlink" Target="https://oregonhealthcare.gov/" TargetMode="External"/><Relationship Id="rId4" Type="http://schemas.openxmlformats.org/officeDocument/2006/relationships/hyperlink" Target="https://oregonhealthcare.gov/GetHel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tsheet 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6EEAD-B4BB-E03E-BF5B-335A144EA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25" r="325"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E0C1218B-C559-1D94-F712-D13098D33A4F}"/>
              </a:ext>
            </a:extLst>
          </p:cNvPr>
          <p:cNvSpPr txBox="1"/>
          <p:nvPr userDrawn="1"/>
        </p:nvSpPr>
        <p:spPr>
          <a:xfrm>
            <a:off x="998425" y="4503624"/>
            <a:ext cx="2846070" cy="24981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9657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Find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an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office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community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partner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near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A"/>
                </a:solidFill>
                <a:latin typeface="Arial Black"/>
                <a:cs typeface="Arial Black"/>
              </a:rPr>
              <a:t>at </a:t>
            </a:r>
            <a:r>
              <a:rPr sz="1200" b="1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3"/>
              </a:rPr>
              <a:t>KeepCovered.Oregon.gov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12700" marR="436880">
              <a:lnSpc>
                <a:spcPts val="1400"/>
              </a:lnSpc>
            </a:pP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Report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changes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and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respond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to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renewals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online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A"/>
                </a:solidFill>
                <a:latin typeface="Arial Black"/>
                <a:cs typeface="Arial Black"/>
              </a:rPr>
              <a:t>at </a:t>
            </a:r>
            <a:r>
              <a:rPr sz="1200" b="1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4"/>
              </a:rPr>
              <a:t>Benefits.Oregon.gov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spcBef>
                <a:spcPts val="1120"/>
              </a:spcBef>
            </a:pP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Call</a:t>
            </a:r>
            <a:r>
              <a:rPr sz="1200" spc="-2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800-699-9075</a:t>
            </a:r>
            <a:r>
              <a:rPr sz="1200" spc="-8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weekdays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from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7</a:t>
            </a:r>
            <a:r>
              <a:rPr sz="1200" spc="-2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a.m.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6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p.m.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can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get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help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many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languages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—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find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language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line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numbers</a:t>
            </a:r>
            <a:r>
              <a:rPr sz="1200" spc="-2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at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 Black"/>
                <a:cs typeface="Arial Black"/>
                <a:hlinkClick r:id="rId4"/>
              </a:rPr>
              <a:t>Benefits.Oregon.gov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648335">
              <a:lnSpc>
                <a:spcPts val="1400"/>
              </a:lnSpc>
            </a:pP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Wait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times are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shortest 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between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7</a:t>
            </a:r>
            <a:r>
              <a:rPr sz="1200" spc="-2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a.m.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and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8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a.m.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2EC2C5D-214B-48BA-267D-8B4E049A1293}"/>
              </a:ext>
            </a:extLst>
          </p:cNvPr>
          <p:cNvSpPr txBox="1"/>
          <p:nvPr userDrawn="1"/>
        </p:nvSpPr>
        <p:spPr>
          <a:xfrm>
            <a:off x="4483055" y="4322224"/>
            <a:ext cx="2472381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When they come,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do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what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they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A"/>
                </a:solidFill>
                <a:latin typeface="Arial Black"/>
                <a:cs typeface="Arial Black"/>
              </a:rPr>
              <a:t>ask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right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away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217BE63F-B598-3DAD-FA4A-B7837F8B030F}"/>
              </a:ext>
            </a:extLst>
          </p:cNvPr>
          <p:cNvSpPr txBox="1"/>
          <p:nvPr userDrawn="1"/>
        </p:nvSpPr>
        <p:spPr>
          <a:xfrm>
            <a:off x="347610" y="9013420"/>
            <a:ext cx="5024755" cy="6457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Letters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going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out now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mid-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2024.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everyone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renewed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time.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mail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letters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Oregon.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4C49E562-9B87-B41B-06F4-7111462511BB}"/>
              </a:ext>
            </a:extLst>
          </p:cNvPr>
          <p:cNvSpPr txBox="1"/>
          <p:nvPr userDrawn="1"/>
        </p:nvSpPr>
        <p:spPr>
          <a:xfrm>
            <a:off x="5823859" y="9470806"/>
            <a:ext cx="15913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KeepCovered.Oregon.gov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ABCEB67E-C47E-8442-7B54-495E0B9B6644}"/>
              </a:ext>
            </a:extLst>
          </p:cNvPr>
          <p:cNvSpPr txBox="1"/>
          <p:nvPr userDrawn="1"/>
        </p:nvSpPr>
        <p:spPr>
          <a:xfrm>
            <a:off x="4072377" y="3657852"/>
            <a:ext cx="2685415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Step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2:</a:t>
            </a:r>
            <a:r>
              <a:rPr sz="1200" spc="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Keep checking the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mail for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renewal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letters.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695B79B-B469-136C-DA60-7D30B77E4A44}"/>
              </a:ext>
            </a:extLst>
          </p:cNvPr>
          <p:cNvSpPr txBox="1"/>
          <p:nvPr userDrawn="1"/>
        </p:nvSpPr>
        <p:spPr>
          <a:xfrm>
            <a:off x="407571" y="2667726"/>
            <a:ext cx="69119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If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4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have Oregon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Health</a:t>
            </a:r>
            <a:r>
              <a:rPr sz="14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Plan (OHP)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or other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Medicaid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benefits, follow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the </a:t>
            </a:r>
            <a:r>
              <a:rPr sz="1400" b="1" spc="-10" dirty="0">
                <a:solidFill>
                  <a:srgbClr val="2A419A"/>
                </a:solidFill>
                <a:latin typeface="Arial"/>
                <a:cs typeface="Arial"/>
              </a:rPr>
              <a:t>steps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below. If you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had these benefits at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any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time during the </a:t>
            </a:r>
            <a:r>
              <a:rPr sz="1400" b="1" spc="-10" dirty="0">
                <a:solidFill>
                  <a:srgbClr val="2A419A"/>
                </a:solidFill>
                <a:latin typeface="Arial"/>
                <a:cs typeface="Arial"/>
              </a:rPr>
              <a:t>COVID-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19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419A"/>
                </a:solidFill>
                <a:latin typeface="Arial"/>
                <a:cs typeface="Arial"/>
              </a:rPr>
              <a:t>pandemic,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4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may</a:t>
            </a:r>
            <a:r>
              <a:rPr sz="14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still</a:t>
            </a:r>
            <a:r>
              <a:rPr sz="14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have</a:t>
            </a:r>
            <a:r>
              <a:rPr sz="1400" b="1" spc="-10" dirty="0">
                <a:solidFill>
                  <a:srgbClr val="2A419A"/>
                </a:solidFill>
                <a:latin typeface="Arial"/>
                <a:cs typeface="Arial"/>
              </a:rPr>
              <a:t> them.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56F2F52E-8F54-68CC-C5A8-63A85C66EE33}"/>
              </a:ext>
            </a:extLst>
          </p:cNvPr>
          <p:cNvSpPr txBox="1"/>
          <p:nvPr userDrawn="1"/>
        </p:nvSpPr>
        <p:spPr>
          <a:xfrm>
            <a:off x="485812" y="3659335"/>
            <a:ext cx="3070773" cy="564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Step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1: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date.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below: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86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heet 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CEC00B-1896-1378-94B5-6B3745572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293" y="74950"/>
            <a:ext cx="7772400" cy="999308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8995872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F8BF578-CE35-E921-2051-88EE85C87ACA}"/>
              </a:ext>
            </a:extLst>
          </p:cNvPr>
          <p:cNvSpPr txBox="1"/>
          <p:nvPr userDrawn="1"/>
        </p:nvSpPr>
        <p:spPr>
          <a:xfrm>
            <a:off x="347610" y="325805"/>
            <a:ext cx="6750050" cy="11747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Your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renewal</a:t>
            </a:r>
            <a:r>
              <a:rPr sz="14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letters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will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tell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4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what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4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A419A"/>
                </a:solidFill>
                <a:latin typeface="Arial"/>
                <a:cs typeface="Arial"/>
              </a:rPr>
              <a:t>do.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0"/>
              </a:spcBef>
            </a:pP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200" spc="-2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will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receive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renewal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letters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case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summary,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which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explains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benefits.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Read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case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summary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for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each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member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household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carefully.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Contact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us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using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any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resources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listed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Step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if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need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help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understand.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Your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letters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might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say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things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like: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C801B64-96DC-C1F4-58FA-6D7DE67C6DFD}"/>
              </a:ext>
            </a:extLst>
          </p:cNvPr>
          <p:cNvSpPr txBox="1"/>
          <p:nvPr userDrawn="1"/>
        </p:nvSpPr>
        <p:spPr>
          <a:xfrm>
            <a:off x="383576" y="2799392"/>
            <a:ext cx="2150745" cy="10979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You’re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automatically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renewed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for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OHP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other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Medicaid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benefits.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Review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the</a:t>
            </a:r>
            <a:r>
              <a:rPr sz="12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information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make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A419A"/>
                </a:solidFill>
                <a:latin typeface="Arial"/>
                <a:cs typeface="Arial"/>
              </a:rPr>
              <a:t>sure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everything</a:t>
            </a:r>
            <a:r>
              <a:rPr sz="1200" b="1" spc="-2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is</a:t>
            </a:r>
            <a:r>
              <a:rPr sz="1200" b="1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correct.</a:t>
            </a:r>
            <a:r>
              <a:rPr sz="1200" b="1" spc="-2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Tell</a:t>
            </a:r>
            <a:r>
              <a:rPr sz="1200" b="1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2A419A"/>
                </a:solidFill>
                <a:latin typeface="Arial"/>
                <a:cs typeface="Arial"/>
              </a:rPr>
              <a:t>us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if</a:t>
            </a:r>
            <a:r>
              <a:rPr sz="12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anything</a:t>
            </a:r>
            <a:r>
              <a:rPr sz="12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has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changed.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1FFDF2A-74FC-B2C0-6F35-316AD362817B}"/>
              </a:ext>
            </a:extLst>
          </p:cNvPr>
          <p:cNvSpPr txBox="1"/>
          <p:nvPr userDrawn="1"/>
        </p:nvSpPr>
        <p:spPr>
          <a:xfrm>
            <a:off x="2778542" y="2799697"/>
            <a:ext cx="2202815" cy="1453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1270" algn="ctr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need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to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provide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2A419A"/>
                </a:solidFill>
                <a:latin typeface="Arial Black"/>
                <a:cs typeface="Arial Black"/>
              </a:rPr>
              <a:t>more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information</a:t>
            </a:r>
            <a:r>
              <a:rPr sz="1200" spc="-1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to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see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A"/>
                </a:solidFill>
                <a:latin typeface="Arial Black"/>
                <a:cs typeface="Arial Black"/>
              </a:rPr>
              <a:t>if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you’re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still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eligible.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b="1" spc="-25" dirty="0">
                <a:solidFill>
                  <a:srgbClr val="2A419A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may</a:t>
            </a:r>
            <a:r>
              <a:rPr sz="12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be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asked</a:t>
            </a:r>
            <a:r>
              <a:rPr sz="12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A419A"/>
                </a:solidFill>
                <a:latin typeface="Arial"/>
                <a:cs typeface="Arial"/>
              </a:rPr>
              <a:t>send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information or have </a:t>
            </a:r>
            <a:r>
              <a:rPr sz="1200" b="1" spc="-25" dirty="0">
                <a:solidFill>
                  <a:srgbClr val="2A419A"/>
                </a:solidFill>
                <a:latin typeface="Arial"/>
                <a:cs typeface="Arial"/>
              </a:rPr>
              <a:t>an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interview. You’ll have up to </a:t>
            </a:r>
            <a:r>
              <a:rPr sz="1200" b="1" spc="-25" dirty="0">
                <a:solidFill>
                  <a:srgbClr val="2A419A"/>
                </a:solidFill>
                <a:latin typeface="Arial"/>
                <a:cs typeface="Arial"/>
              </a:rPr>
              <a:t>90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days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reply.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The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letters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A419A"/>
                </a:solidFill>
                <a:latin typeface="Arial"/>
                <a:cs typeface="Arial"/>
              </a:rPr>
              <a:t>will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explain</a:t>
            </a:r>
            <a:r>
              <a:rPr sz="12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what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need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2A419A"/>
                </a:solidFill>
                <a:latin typeface="Arial"/>
                <a:cs typeface="Arial"/>
              </a:rPr>
              <a:t>do.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DE7DD1A-33BC-CD7D-1A27-AC01B7F7183D}"/>
              </a:ext>
            </a:extLst>
          </p:cNvPr>
          <p:cNvSpPr txBox="1"/>
          <p:nvPr userDrawn="1"/>
        </p:nvSpPr>
        <p:spPr>
          <a:xfrm>
            <a:off x="5246203" y="2800002"/>
            <a:ext cx="2117090" cy="163131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1270" algn="ctr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OHP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other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Medicaid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benefits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A"/>
                </a:solidFill>
                <a:latin typeface="Arial Black"/>
                <a:cs typeface="Arial Black"/>
              </a:rPr>
              <a:t>are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changing,</a:t>
            </a:r>
            <a:r>
              <a:rPr sz="1200" spc="-1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A"/>
                </a:solidFill>
                <a:latin typeface="Arial Black"/>
                <a:cs typeface="Arial Black"/>
              </a:rPr>
              <a:t>no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longer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qualify.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If </a:t>
            </a:r>
            <a:r>
              <a:rPr sz="1200" b="1" spc="-20" dirty="0">
                <a:solidFill>
                  <a:srgbClr val="2A419A"/>
                </a:solidFill>
                <a:latin typeface="Arial"/>
                <a:cs typeface="Arial"/>
              </a:rPr>
              <a:t>this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happens,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you’ll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get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60-</a:t>
            </a:r>
            <a:r>
              <a:rPr sz="1200" b="1" spc="-25" dirty="0">
                <a:solidFill>
                  <a:srgbClr val="2A419A"/>
                </a:solidFill>
                <a:latin typeface="Arial"/>
                <a:cs typeface="Arial"/>
              </a:rPr>
              <a:t>day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notice</a:t>
            </a:r>
            <a:r>
              <a:rPr sz="12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before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your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benefits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end.</a:t>
            </a:r>
            <a:r>
              <a:rPr sz="1200" b="1" spc="-2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We</a:t>
            </a:r>
            <a:r>
              <a:rPr sz="1200" b="1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will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send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2A419A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information</a:t>
            </a:r>
            <a:r>
              <a:rPr sz="12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about</a:t>
            </a:r>
            <a:r>
              <a:rPr sz="12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your</a:t>
            </a:r>
            <a:r>
              <a:rPr sz="1200" b="1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other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health</a:t>
            </a:r>
            <a:r>
              <a:rPr sz="1200" b="1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419A"/>
                </a:solidFill>
                <a:latin typeface="Arial"/>
                <a:cs typeface="Arial"/>
              </a:rPr>
              <a:t>coverage</a:t>
            </a:r>
            <a:r>
              <a:rPr sz="1200" b="1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419A"/>
                </a:solidFill>
                <a:latin typeface="Arial"/>
                <a:cs typeface="Arial"/>
              </a:rPr>
              <a:t>options.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70B3E72E-5355-64F2-B3FC-184A7BDC40D5}"/>
              </a:ext>
            </a:extLst>
          </p:cNvPr>
          <p:cNvSpPr txBox="1"/>
          <p:nvPr userDrawn="1"/>
        </p:nvSpPr>
        <p:spPr>
          <a:xfrm>
            <a:off x="347610" y="4880261"/>
            <a:ext cx="7046595" cy="327596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If</a:t>
            </a:r>
            <a:r>
              <a:rPr sz="1200" spc="-2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a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family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member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no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longer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qualify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for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OHP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other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Medicaid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benefits:</a:t>
            </a:r>
            <a:endParaRPr sz="1200" dirty="0">
              <a:latin typeface="Arial Black"/>
              <a:cs typeface="Arial Black"/>
            </a:endParaRPr>
          </a:p>
          <a:p>
            <a:pPr marL="12700" marR="5080">
              <a:lnSpc>
                <a:spcPct val="97100"/>
              </a:lnSpc>
              <a:spcBef>
                <a:spcPts val="800"/>
              </a:spcBef>
            </a:pP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may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be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eligible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for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Medicare.</a:t>
            </a:r>
            <a:r>
              <a:rPr sz="1200" spc="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Call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the Social Security Administration (SSA) at 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800-772-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1213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enroll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by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phone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or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make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an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appointment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at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local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office.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can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also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enroll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Medicare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online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419A"/>
                </a:solidFill>
                <a:latin typeface="Arial"/>
                <a:cs typeface="Arial"/>
              </a:rPr>
              <a:t>at </a:t>
            </a:r>
            <a:r>
              <a:rPr sz="1200" b="1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3"/>
              </a:rPr>
              <a:t>ssa.gov/medicare/sign-</a:t>
            </a:r>
            <a:r>
              <a:rPr sz="1200" b="1" u="sng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3"/>
              </a:rPr>
              <a:t>up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Or</a:t>
            </a:r>
            <a:r>
              <a:rPr sz="1200" spc="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200" spc="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can</a:t>
            </a:r>
            <a:r>
              <a:rPr sz="1200" spc="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go</a:t>
            </a:r>
            <a:r>
              <a:rPr sz="1200" spc="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spc="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4"/>
              </a:rPr>
              <a:t>OregonHealthcare.gov/GetHelp</a:t>
            </a:r>
            <a:r>
              <a:rPr sz="1200" b="1" spc="10" dirty="0">
                <a:solidFill>
                  <a:srgbClr val="6293F6"/>
                </a:solidFill>
                <a:latin typeface="Arial"/>
                <a:cs typeface="Arial"/>
                <a:hlinkClick r:id="rId4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spc="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find</a:t>
            </a:r>
            <a:r>
              <a:rPr sz="1200" spc="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an</a:t>
            </a:r>
            <a:r>
              <a:rPr sz="1200" spc="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insurance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agent</a:t>
            </a:r>
            <a:r>
              <a:rPr sz="1200" spc="-2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or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helper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at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Senior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Health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Insurance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Benefits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Assistance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Program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(SHIBA).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They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can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help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decide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between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Medicare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options.</a:t>
            </a:r>
            <a:endParaRPr sz="1200" dirty="0">
              <a:latin typeface="Arial"/>
              <a:cs typeface="Arial"/>
            </a:endParaRPr>
          </a:p>
          <a:p>
            <a:pPr marL="12700" marR="656590">
              <a:lnSpc>
                <a:spcPts val="1400"/>
              </a:lnSpc>
              <a:spcBef>
                <a:spcPts val="840"/>
              </a:spcBef>
            </a:pP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If</a:t>
            </a:r>
            <a:r>
              <a:rPr sz="1200" spc="-1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are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not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eligible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for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Medicare,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check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to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see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if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employer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offers</a:t>
            </a:r>
            <a:r>
              <a:rPr sz="1200" spc="-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2A419A"/>
                </a:solidFill>
                <a:latin typeface="Arial Black"/>
                <a:cs typeface="Arial Black"/>
              </a:rPr>
              <a:t>an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affordable</a:t>
            </a:r>
            <a:r>
              <a:rPr sz="1200" spc="-3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plan.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Be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sure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talk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with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boss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or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human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resources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department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before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your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OHP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ends.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You'll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get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special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enrollment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period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when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lose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OHP.</a:t>
            </a:r>
            <a:endParaRPr sz="1200" dirty="0">
              <a:latin typeface="Arial"/>
              <a:cs typeface="Arial"/>
            </a:endParaRPr>
          </a:p>
          <a:p>
            <a:pPr marL="12700" marR="292100">
              <a:lnSpc>
                <a:spcPts val="1400"/>
              </a:lnSpc>
              <a:spcBef>
                <a:spcPts val="800"/>
              </a:spcBef>
            </a:pP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If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do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not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have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Medicare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or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an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affordable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employer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plan,</a:t>
            </a:r>
            <a:r>
              <a:rPr sz="1200" spc="6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you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may</a:t>
            </a:r>
            <a:r>
              <a:rPr sz="1200" spc="-1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be</a:t>
            </a:r>
            <a:r>
              <a:rPr sz="1200" spc="-1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able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to</a:t>
            </a:r>
            <a:r>
              <a:rPr sz="1200" spc="-1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buy</a:t>
            </a:r>
            <a:r>
              <a:rPr sz="1200" spc="-1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a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health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plan</a:t>
            </a:r>
            <a:r>
              <a:rPr sz="1200" spc="-1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through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the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Oregon</a:t>
            </a:r>
            <a:r>
              <a:rPr sz="1200" spc="-15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Health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Insurance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 Black"/>
                <a:cs typeface="Arial Black"/>
              </a:rPr>
              <a:t>Marketplace</a:t>
            </a:r>
            <a:r>
              <a:rPr sz="1200" spc="-10" dirty="0">
                <a:solidFill>
                  <a:srgbClr val="2A419A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for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as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little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as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$1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month.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People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who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have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lost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OHP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should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sign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up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before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their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OHP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ends,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but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have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until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July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31,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2024,</a:t>
            </a:r>
            <a:endParaRPr sz="1200" dirty="0">
              <a:latin typeface="Arial"/>
              <a:cs typeface="Arial"/>
            </a:endParaRPr>
          </a:p>
          <a:p>
            <a:pPr marL="12700" marR="106680">
              <a:lnSpc>
                <a:spcPct val="97200"/>
              </a:lnSpc>
              <a:spcBef>
                <a:spcPts val="20"/>
              </a:spcBef>
            </a:pP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enroll.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Plans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cover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things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like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prescription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drugs,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doctor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visits,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urgent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care,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hospital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stays,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more.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For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more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information,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visit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5"/>
              </a:rPr>
              <a:t>OregonHealthCare.gov</a:t>
            </a:r>
            <a:r>
              <a:rPr sz="1200" b="1" spc="-5" dirty="0">
                <a:solidFill>
                  <a:srgbClr val="6293F6"/>
                </a:solidFill>
                <a:latin typeface="Arial"/>
                <a:cs typeface="Arial"/>
                <a:hlinkClick r:id="rId5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or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call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833-699-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6850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(toll-free,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all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relay 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calls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accepted).</a:t>
            </a:r>
            <a:r>
              <a:rPr sz="1200" spc="-3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can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also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visit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community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partner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or</a:t>
            </a:r>
            <a:r>
              <a:rPr sz="1200" spc="-2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insurance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agent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for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free,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in-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person</a:t>
            </a:r>
            <a:r>
              <a:rPr sz="1200" spc="-1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help.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find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one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near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you,</a:t>
            </a:r>
            <a:r>
              <a:rPr sz="1200" spc="-5" dirty="0">
                <a:solidFill>
                  <a:srgbClr val="2A419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419A"/>
                </a:solidFill>
                <a:latin typeface="Arial"/>
                <a:cs typeface="Arial"/>
              </a:rPr>
              <a:t>visit </a:t>
            </a:r>
            <a:r>
              <a:rPr sz="1200" b="1" u="sng" spc="-10" dirty="0">
                <a:solidFill>
                  <a:srgbClr val="6293F6"/>
                </a:solidFill>
                <a:uFill>
                  <a:solidFill>
                    <a:srgbClr val="6293F6"/>
                  </a:solidFill>
                </a:uFill>
                <a:latin typeface="Arial"/>
                <a:cs typeface="Arial"/>
                <a:hlinkClick r:id="rId4"/>
              </a:rPr>
              <a:t>OregonHealthCare.gov/GetHelp</a:t>
            </a:r>
            <a:r>
              <a:rPr sz="1200" spc="-10" dirty="0">
                <a:solidFill>
                  <a:srgbClr val="2A419A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E1CA4267-E96F-DA35-378C-3FC901F2DCB2}"/>
              </a:ext>
            </a:extLst>
          </p:cNvPr>
          <p:cNvSpPr txBox="1"/>
          <p:nvPr userDrawn="1"/>
        </p:nvSpPr>
        <p:spPr>
          <a:xfrm>
            <a:off x="6831760" y="9794110"/>
            <a:ext cx="7880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677780"/>
                </a:solidFill>
                <a:latin typeface="Arial"/>
                <a:cs typeface="Arial"/>
              </a:rPr>
              <a:t>FS-C-EN </a:t>
            </a:r>
            <a:r>
              <a:rPr sz="600" spc="-10" dirty="0">
                <a:solidFill>
                  <a:srgbClr val="677780"/>
                </a:solidFill>
                <a:latin typeface="Arial"/>
                <a:cs typeface="Arial"/>
              </a:rPr>
              <a:t>(05/22/2023)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52B7190E-6B7B-6314-DED6-967D17E215D7}"/>
              </a:ext>
            </a:extLst>
          </p:cNvPr>
          <p:cNvSpPr txBox="1"/>
          <p:nvPr userDrawn="1"/>
        </p:nvSpPr>
        <p:spPr>
          <a:xfrm>
            <a:off x="339015" y="9337915"/>
            <a:ext cx="4368800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21F1F"/>
                </a:solidFill>
                <a:latin typeface="Arial"/>
                <a:cs typeface="Arial"/>
                <a:hlinkClick r:id="rId6"/>
              </a:rPr>
              <a:t>KeepCovered.Oregon.gov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 dirty="0">
              <a:latin typeface="Arial"/>
              <a:cs typeface="Arial"/>
            </a:endParaRPr>
          </a:p>
          <a:p>
            <a:pPr marL="20320" marR="5080">
              <a:lnSpc>
                <a:spcPts val="800"/>
              </a:lnSpc>
            </a:pP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For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individuals</a:t>
            </a:r>
            <a:r>
              <a:rPr sz="700" spc="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with</a:t>
            </a:r>
            <a:r>
              <a:rPr sz="700" spc="1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disabilities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or</a:t>
            </a:r>
            <a:r>
              <a:rPr sz="700" spc="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individuals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who</a:t>
            </a:r>
            <a:r>
              <a:rPr sz="700" spc="1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speak</a:t>
            </a:r>
            <a:r>
              <a:rPr sz="700" spc="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a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language</a:t>
            </a:r>
            <a:r>
              <a:rPr sz="700" spc="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other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than</a:t>
            </a:r>
            <a:r>
              <a:rPr sz="700" spc="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English,</a:t>
            </a:r>
            <a:r>
              <a:rPr sz="700" spc="1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we</a:t>
            </a:r>
            <a:r>
              <a:rPr sz="700" spc="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can</a:t>
            </a:r>
            <a:r>
              <a:rPr sz="700" spc="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provide</a:t>
            </a:r>
            <a:r>
              <a:rPr sz="700" spc="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information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in</a:t>
            </a:r>
            <a:r>
              <a:rPr sz="700" spc="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alternate</a:t>
            </a:r>
            <a:r>
              <a:rPr sz="700" spc="1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formats</a:t>
            </a:r>
            <a:r>
              <a:rPr sz="700" spc="500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such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as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translations,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large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print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or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braille.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Contact</a:t>
            </a:r>
            <a:r>
              <a:rPr sz="700" spc="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503-945-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5488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(all relay calls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</a:rPr>
              <a:t>accepted)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or</a:t>
            </a:r>
            <a:r>
              <a:rPr sz="700" spc="-5" dirty="0">
                <a:solidFill>
                  <a:srgbClr val="677780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77780"/>
                </a:solidFill>
                <a:latin typeface="Arial Narrow"/>
                <a:cs typeface="Arial Narrow"/>
              </a:rPr>
              <a:t>visit </a:t>
            </a:r>
            <a:r>
              <a:rPr sz="700" spc="-10" dirty="0">
                <a:solidFill>
                  <a:srgbClr val="677780"/>
                </a:solidFill>
                <a:latin typeface="Arial Narrow"/>
                <a:cs typeface="Arial Narrow"/>
                <a:hlinkClick r:id="rId7"/>
              </a:rPr>
              <a:t>feedback@odhsoha.oregon.gov.</a:t>
            </a:r>
            <a:endParaRPr sz="700" dirty="0">
              <a:latin typeface="Arial Narrow"/>
              <a:cs typeface="Arial Narrow"/>
            </a:endParaRPr>
          </a:p>
        </p:txBody>
      </p:sp>
      <p:sp>
        <p:nvSpPr>
          <p:cNvPr id="2" name="Rectangle 1">
            <a:hlinkClick r:id="rId6"/>
            <a:extLst>
              <a:ext uri="{FF2B5EF4-FFF2-40B4-BE49-F238E27FC236}">
                <a16:creationId xmlns:a16="http://schemas.microsoft.com/office/drawing/2014/main" id="{73D9CB13-860A-7213-9215-E6FFCD101187}"/>
              </a:ext>
            </a:extLst>
          </p:cNvPr>
          <p:cNvSpPr/>
          <p:nvPr userDrawn="1"/>
        </p:nvSpPr>
        <p:spPr>
          <a:xfrm>
            <a:off x="-1502562" y="8276522"/>
            <a:ext cx="1517855" cy="198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1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5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D8BF-F3F8-A998-F50F-164D5F9C5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5258" y="8995872"/>
            <a:ext cx="1711325" cy="5279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FC223-30B9-BF24-E1A1-E173ED84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27671" y="898396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4199"/>
      </a:accent1>
      <a:accent2>
        <a:srgbClr val="DB6012"/>
      </a:accent2>
      <a:accent3>
        <a:srgbClr val="6193F6"/>
      </a:accent3>
      <a:accent4>
        <a:srgbClr val="7ABCBD"/>
      </a:accent4>
      <a:accent5>
        <a:srgbClr val="F4D974"/>
      </a:accent5>
      <a:accent6>
        <a:srgbClr val="6EAC6A"/>
      </a:accent6>
      <a:hlink>
        <a:srgbClr val="6192F6"/>
      </a:hlink>
      <a:folHlink>
        <a:srgbClr val="6192F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https://www.oregon.gov/oha/PHE/Documents/OHP_FactSheet_C.pptx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3228F3-B8ED-4FCC-91F8-99CEDDFA1BE7}"/>
</file>

<file path=customXml/itemProps2.xml><?xml version="1.0" encoding="utf-8"?>
<ds:datastoreItem xmlns:ds="http://schemas.openxmlformats.org/officeDocument/2006/customXml" ds:itemID="{068B2E95-7B27-44B7-BDA7-0728FD732FBF}"/>
</file>

<file path=customXml/itemProps3.xml><?xml version="1.0" encoding="utf-8"?>
<ds:datastoreItem xmlns:ds="http://schemas.openxmlformats.org/officeDocument/2006/customXml" ds:itemID="{6CA92796-846B-42FA-8653-7C4A1F7243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Arial Narrow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5</cp:revision>
  <dcterms:created xsi:type="dcterms:W3CDTF">2023-05-25T05:59:53Z</dcterms:created>
  <dcterms:modified xsi:type="dcterms:W3CDTF">2023-05-31T18:40:23Z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