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sldIdLst>
    <p:sldId id="256" r:id="rId2"/>
  </p:sldIdLst>
  <p:sldSz cx="50292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397C"/>
    <a:srgbClr val="6D6E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50"/>
    <p:restoredTop sz="96327"/>
  </p:normalViewPr>
  <p:slideViewPr>
    <p:cSldViewPr snapToGrid="0">
      <p:cViewPr>
        <p:scale>
          <a:sx n="150" d="100"/>
          <a:sy n="150" d="100"/>
        </p:scale>
        <p:origin x="2952" y="-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KeepCovered.Oregon.gov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Benefits.Oregon.gov/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ly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C727351-C329-B3BA-0DF8-99D7E408C8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5029200" cy="7772400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6C4FEA6F-2D1D-ACBE-778D-774FC718308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48456" y="6931152"/>
            <a:ext cx="1085590" cy="43034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388620" indent="0">
              <a:buNone/>
              <a:defRPr sz="8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 marL="777240" indent="0">
              <a:buNone/>
              <a:defRPr sz="8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 marL="1165860" indent="0">
              <a:buNone/>
              <a:defRPr sz="8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 marL="1554480" indent="0">
              <a:buNone/>
              <a:defRPr sz="8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en-US" dirty="0"/>
              <a:t>Enter your information here</a:t>
            </a:r>
            <a:br>
              <a:rPr lang="en-US" dirty="0"/>
            </a:br>
            <a:r>
              <a:rPr lang="en-US" dirty="0"/>
              <a:t>address, phone number, hours </a:t>
            </a:r>
            <a:br>
              <a:rPr lang="en-US" dirty="0"/>
            </a:br>
            <a:r>
              <a:rPr lang="en-US" dirty="0"/>
              <a:t>up to 3 lines</a:t>
            </a:r>
          </a:p>
        </p:txBody>
      </p:sp>
      <p:sp>
        <p:nvSpPr>
          <p:cNvPr id="2" name="object 12">
            <a:extLst>
              <a:ext uri="{FF2B5EF4-FFF2-40B4-BE49-F238E27FC236}">
                <a16:creationId xmlns:a16="http://schemas.microsoft.com/office/drawing/2014/main" id="{863DF183-B5D1-72C4-767F-715813E86DF0}"/>
              </a:ext>
            </a:extLst>
          </p:cNvPr>
          <p:cNvSpPr txBox="1"/>
          <p:nvPr userDrawn="1"/>
        </p:nvSpPr>
        <p:spPr>
          <a:xfrm>
            <a:off x="330200" y="2152366"/>
            <a:ext cx="4385310" cy="445770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899"/>
              </a:lnSpc>
              <a:spcBef>
                <a:spcPts val="80"/>
              </a:spcBef>
            </a:pPr>
            <a:r>
              <a:rPr sz="900" dirty="0">
                <a:solidFill>
                  <a:srgbClr val="FFFFFF"/>
                </a:solidFill>
                <a:latin typeface="Arial Black"/>
                <a:cs typeface="Arial Black"/>
              </a:rPr>
              <a:t>В</a:t>
            </a:r>
            <a:r>
              <a:rPr sz="900" spc="-2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900" dirty="0">
                <a:solidFill>
                  <a:srgbClr val="FFFFFF"/>
                </a:solidFill>
                <a:latin typeface="Arial Black"/>
                <a:cs typeface="Arial Black"/>
              </a:rPr>
              <a:t>скором</a:t>
            </a:r>
            <a:r>
              <a:rPr sz="900" spc="-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900" dirty="0">
                <a:solidFill>
                  <a:srgbClr val="FFFFFF"/>
                </a:solidFill>
                <a:latin typeface="Arial Black"/>
                <a:cs typeface="Arial Black"/>
              </a:rPr>
              <a:t>времени</a:t>
            </a:r>
            <a:r>
              <a:rPr sz="900" spc="-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900" dirty="0">
                <a:solidFill>
                  <a:srgbClr val="FFFFFF"/>
                </a:solidFill>
                <a:latin typeface="Arial Black"/>
                <a:cs typeface="Arial Black"/>
              </a:rPr>
              <a:t>в</a:t>
            </a:r>
            <a:r>
              <a:rPr sz="900" spc="-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900" dirty="0">
                <a:solidFill>
                  <a:srgbClr val="FFFFFF"/>
                </a:solidFill>
                <a:latin typeface="Arial Black"/>
                <a:cs typeface="Arial Black"/>
              </a:rPr>
              <a:t>плане</a:t>
            </a:r>
            <a:r>
              <a:rPr sz="900" spc="-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900" dirty="0">
                <a:solidFill>
                  <a:srgbClr val="FFFFFF"/>
                </a:solidFill>
                <a:latin typeface="Arial Black"/>
                <a:cs typeface="Arial Black"/>
              </a:rPr>
              <a:t>Oregon</a:t>
            </a:r>
            <a:r>
              <a:rPr sz="900" spc="-1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900" dirty="0">
                <a:solidFill>
                  <a:srgbClr val="FFFFFF"/>
                </a:solidFill>
                <a:latin typeface="Arial Black"/>
                <a:cs typeface="Arial Black"/>
              </a:rPr>
              <a:t>Health</a:t>
            </a:r>
            <a:r>
              <a:rPr sz="900" spc="-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900" dirty="0">
                <a:solidFill>
                  <a:srgbClr val="FFFFFF"/>
                </a:solidFill>
                <a:latin typeface="Arial Black"/>
                <a:cs typeface="Arial Black"/>
              </a:rPr>
              <a:t>Plan</a:t>
            </a:r>
            <a:r>
              <a:rPr sz="900" spc="-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900" dirty="0">
                <a:solidFill>
                  <a:srgbClr val="FFFFFF"/>
                </a:solidFill>
                <a:latin typeface="Arial Black"/>
                <a:cs typeface="Arial Black"/>
              </a:rPr>
              <a:t>(OHP)</a:t>
            </a:r>
            <a:r>
              <a:rPr sz="900" spc="-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900" dirty="0">
                <a:solidFill>
                  <a:srgbClr val="FFFFFF"/>
                </a:solidFill>
                <a:latin typeface="Arial Black"/>
                <a:cs typeface="Arial Black"/>
              </a:rPr>
              <a:t>и</a:t>
            </a:r>
            <a:r>
              <a:rPr sz="900" spc="-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Arial Black"/>
                <a:cs typeface="Arial Black"/>
              </a:rPr>
              <a:t>других </a:t>
            </a:r>
            <a:r>
              <a:rPr sz="900" dirty="0">
                <a:solidFill>
                  <a:srgbClr val="FFFFFF"/>
                </a:solidFill>
                <a:latin typeface="Arial Black"/>
                <a:cs typeface="Arial Black"/>
              </a:rPr>
              <a:t>льготах</a:t>
            </a:r>
            <a:r>
              <a:rPr sz="900" spc="-1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900" dirty="0">
                <a:solidFill>
                  <a:srgbClr val="FFFFFF"/>
                </a:solidFill>
                <a:latin typeface="Arial Black"/>
                <a:cs typeface="Arial Black"/>
              </a:rPr>
              <a:t>по</a:t>
            </a:r>
            <a:r>
              <a:rPr sz="900" spc="-1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900" dirty="0">
                <a:solidFill>
                  <a:srgbClr val="FFFFFF"/>
                </a:solidFill>
                <a:latin typeface="Arial Black"/>
                <a:cs typeface="Arial Black"/>
              </a:rPr>
              <a:t>программе</a:t>
            </a:r>
            <a:r>
              <a:rPr sz="900" spc="-1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900" dirty="0">
                <a:solidFill>
                  <a:srgbClr val="FFFFFF"/>
                </a:solidFill>
                <a:latin typeface="Arial Black"/>
                <a:cs typeface="Arial Black"/>
              </a:rPr>
              <a:t>Medicaid</a:t>
            </a:r>
            <a:r>
              <a:rPr sz="900" spc="-1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900" dirty="0">
                <a:solidFill>
                  <a:srgbClr val="FFFFFF"/>
                </a:solidFill>
                <a:latin typeface="Arial Black"/>
                <a:cs typeface="Arial Black"/>
              </a:rPr>
              <a:t>будут</a:t>
            </a:r>
            <a:r>
              <a:rPr sz="900" spc="-1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900" dirty="0">
                <a:solidFill>
                  <a:srgbClr val="FFFFFF"/>
                </a:solidFill>
                <a:latin typeface="Arial Black"/>
                <a:cs typeface="Arial Black"/>
              </a:rPr>
              <a:t>происходить</a:t>
            </a:r>
            <a:r>
              <a:rPr sz="900" spc="-10" dirty="0">
                <a:solidFill>
                  <a:srgbClr val="FFFFFF"/>
                </a:solidFill>
                <a:latin typeface="Arial Black"/>
                <a:cs typeface="Arial Black"/>
              </a:rPr>
              <a:t> возобновления. </a:t>
            </a:r>
            <a:r>
              <a:rPr sz="900" dirty="0">
                <a:solidFill>
                  <a:srgbClr val="FFFFFF"/>
                </a:solidFill>
                <a:latin typeface="Arial Black"/>
                <a:cs typeface="Arial Black"/>
              </a:rPr>
              <a:t>Выполните</a:t>
            </a:r>
            <a:r>
              <a:rPr sz="900" spc="-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900" dirty="0">
                <a:solidFill>
                  <a:srgbClr val="FFFFFF"/>
                </a:solidFill>
                <a:latin typeface="Arial Black"/>
                <a:cs typeface="Arial Black"/>
              </a:rPr>
              <a:t>следующие</a:t>
            </a:r>
            <a:r>
              <a:rPr sz="900" spc="-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Arial Black"/>
                <a:cs typeface="Arial Black"/>
              </a:rPr>
              <a:t>действия.</a:t>
            </a:r>
            <a:endParaRPr sz="900" dirty="0">
              <a:latin typeface="Arial Black"/>
              <a:cs typeface="Arial Black"/>
            </a:endParaRPr>
          </a:p>
          <a:p>
            <a:pPr marL="147320" indent="-134620">
              <a:lnSpc>
                <a:spcPct val="100000"/>
              </a:lnSpc>
              <a:spcBef>
                <a:spcPts val="910"/>
              </a:spcBef>
              <a:buAutoNum type="arabicPeriod"/>
              <a:tabLst>
                <a:tab pos="147320" algn="l"/>
              </a:tabLst>
            </a:pPr>
            <a:r>
              <a:rPr sz="800" dirty="0">
                <a:solidFill>
                  <a:srgbClr val="FFFFFF"/>
                </a:solidFill>
                <a:latin typeface="Arial Black"/>
                <a:cs typeface="Arial Black"/>
              </a:rPr>
              <a:t>Убедитесь,</a:t>
            </a:r>
            <a:r>
              <a:rPr sz="800" spc="-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800" dirty="0">
                <a:solidFill>
                  <a:srgbClr val="FFFFFF"/>
                </a:solidFill>
                <a:latin typeface="Arial Black"/>
                <a:cs typeface="Arial Black"/>
              </a:rPr>
              <a:t>что</a:t>
            </a:r>
            <a:r>
              <a:rPr sz="800" spc="-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800" dirty="0">
                <a:solidFill>
                  <a:srgbClr val="FFFFFF"/>
                </a:solidFill>
                <a:latin typeface="Arial Black"/>
                <a:cs typeface="Arial Black"/>
              </a:rPr>
              <a:t>указанный</a:t>
            </a:r>
            <a:r>
              <a:rPr sz="800" spc="-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800" dirty="0">
                <a:solidFill>
                  <a:srgbClr val="FFFFFF"/>
                </a:solidFill>
                <a:latin typeface="Arial Black"/>
                <a:cs typeface="Arial Black"/>
              </a:rPr>
              <a:t>вами</a:t>
            </a:r>
            <a:r>
              <a:rPr sz="800" spc="-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800" dirty="0">
                <a:solidFill>
                  <a:srgbClr val="FFFFFF"/>
                </a:solidFill>
                <a:latin typeface="Arial Black"/>
                <a:cs typeface="Arial Black"/>
              </a:rPr>
              <a:t>адрес</a:t>
            </a:r>
            <a:r>
              <a:rPr sz="800" spc="-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800" spc="-10" dirty="0" err="1">
                <a:solidFill>
                  <a:srgbClr val="FFFFFF"/>
                </a:solidFill>
                <a:latin typeface="Arial Black"/>
                <a:cs typeface="Arial Black"/>
              </a:rPr>
              <a:t>актуален</a:t>
            </a:r>
            <a:r>
              <a:rPr sz="800" spc="-10" dirty="0">
                <a:solidFill>
                  <a:srgbClr val="FFFFFF"/>
                </a:solidFill>
                <a:latin typeface="Arial Black"/>
                <a:cs typeface="Arial Black"/>
              </a:rPr>
              <a:t>.</a:t>
            </a:r>
            <a:endParaRPr lang="en-US" sz="800" dirty="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None/>
            </a:pPr>
            <a:endParaRPr lang="en-US" sz="850" dirty="0">
              <a:latin typeface="Arial Black"/>
              <a:cs typeface="Arial Black"/>
            </a:endParaRPr>
          </a:p>
          <a:p>
            <a:pPr marL="12700" marR="1880235">
              <a:lnSpc>
                <a:spcPct val="100000"/>
              </a:lnSpc>
            </a:pPr>
            <a:r>
              <a:rPr sz="1000" b="1" dirty="0" err="1">
                <a:solidFill>
                  <a:srgbClr val="FFFFFF"/>
                </a:solidFill>
                <a:latin typeface="Arial"/>
                <a:cs typeface="Arial"/>
              </a:rPr>
              <a:t>Обновите</a:t>
            </a:r>
            <a:r>
              <a:rPr sz="10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FFFFFF"/>
                </a:solidFill>
                <a:latin typeface="Arial"/>
                <a:cs typeface="Arial"/>
              </a:rPr>
              <a:t>его</a:t>
            </a:r>
            <a:r>
              <a:rPr sz="10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FFFFFF"/>
                </a:solidFill>
                <a:latin typeface="Arial"/>
                <a:cs typeface="Arial"/>
              </a:rPr>
              <a:t>самостоятельно</a:t>
            </a:r>
            <a:r>
              <a:rPr sz="10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b="1" spc="-25" dirty="0">
                <a:solidFill>
                  <a:srgbClr val="FFFFFF"/>
                </a:solidFill>
                <a:latin typeface="Arial"/>
                <a:cs typeface="Arial"/>
              </a:rPr>
              <a:t>или </a:t>
            </a: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воспользуйтесь</a:t>
            </a:r>
            <a:r>
              <a:rPr sz="1000" b="1" dirty="0">
                <a:solidFill>
                  <a:srgbClr val="FFFFFF"/>
                </a:solidFill>
                <a:latin typeface="Arial"/>
                <a:cs typeface="Arial"/>
              </a:rPr>
              <a:t> бесплатной </a:t>
            </a: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помощью.</a:t>
            </a:r>
            <a:endParaRPr sz="1000" dirty="0">
              <a:latin typeface="Arial"/>
              <a:cs typeface="Arial"/>
            </a:endParaRPr>
          </a:p>
          <a:p>
            <a:pPr marL="360045">
              <a:lnSpc>
                <a:spcPct val="100000"/>
              </a:lnSpc>
              <a:spcBef>
                <a:spcPts val="910"/>
              </a:spcBef>
            </a:pP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Позвоните</a:t>
            </a:r>
            <a:r>
              <a:rPr sz="8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нам</a:t>
            </a:r>
            <a:r>
              <a:rPr sz="8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8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рабочий</a:t>
            </a:r>
            <a:r>
              <a:rPr sz="8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20" dirty="0">
                <a:solidFill>
                  <a:srgbClr val="FFFFFF"/>
                </a:solidFill>
                <a:latin typeface="Arial"/>
                <a:cs typeface="Arial"/>
              </a:rPr>
              <a:t>день</a:t>
            </a:r>
            <a:endParaRPr sz="800" dirty="0">
              <a:latin typeface="Arial"/>
              <a:cs typeface="Arial"/>
            </a:endParaRPr>
          </a:p>
          <a:p>
            <a:pPr marL="360045">
              <a:lnSpc>
                <a:spcPct val="100000"/>
              </a:lnSpc>
              <a:spcBef>
                <a:spcPts val="40"/>
              </a:spcBef>
            </a:pP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07:00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до</a:t>
            </a:r>
            <a:r>
              <a:rPr sz="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18:00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по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 этому</a:t>
            </a:r>
            <a:r>
              <a:rPr sz="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номеру:</a:t>
            </a:r>
            <a:endParaRPr sz="800" dirty="0">
              <a:latin typeface="Arial"/>
              <a:cs typeface="Arial"/>
            </a:endParaRPr>
          </a:p>
          <a:p>
            <a:pPr marL="360045">
              <a:lnSpc>
                <a:spcPct val="100000"/>
              </a:lnSpc>
              <a:spcBef>
                <a:spcPts val="40"/>
              </a:spcBef>
            </a:pPr>
            <a:r>
              <a:rPr sz="800" dirty="0">
                <a:solidFill>
                  <a:srgbClr val="FFFFFF"/>
                </a:solidFill>
                <a:latin typeface="Arial Black"/>
                <a:cs typeface="Arial Black"/>
              </a:rPr>
              <a:t>(833)</a:t>
            </a:r>
            <a:r>
              <a:rPr sz="800" spc="-2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800" dirty="0">
                <a:solidFill>
                  <a:srgbClr val="FFFFFF"/>
                </a:solidFill>
                <a:latin typeface="Arial Black"/>
                <a:cs typeface="Arial Black"/>
              </a:rPr>
              <a:t>687-</a:t>
            </a:r>
            <a:r>
              <a:rPr sz="800" spc="-20" dirty="0">
                <a:solidFill>
                  <a:srgbClr val="FFFFFF"/>
                </a:solidFill>
                <a:latin typeface="Arial Black"/>
                <a:cs typeface="Arial Black"/>
              </a:rPr>
              <a:t>1508</a:t>
            </a:r>
            <a:endParaRPr sz="800" dirty="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700" dirty="0">
              <a:latin typeface="Arial Black"/>
              <a:cs typeface="Arial Black"/>
            </a:endParaRPr>
          </a:p>
          <a:p>
            <a:pPr marL="360045" marR="2431415">
              <a:lnSpc>
                <a:spcPct val="104200"/>
              </a:lnSpc>
            </a:pP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Найдите</a:t>
            </a:r>
            <a:r>
              <a:rPr sz="8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офис</a:t>
            </a:r>
            <a:r>
              <a:rPr sz="8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или</a:t>
            </a:r>
            <a:r>
              <a:rPr sz="8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партнера</a:t>
            </a:r>
            <a:r>
              <a:rPr sz="8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25" dirty="0">
                <a:solidFill>
                  <a:srgbClr val="FFFFFF"/>
                </a:solidFill>
                <a:latin typeface="Arial"/>
                <a:cs typeface="Arial"/>
              </a:rPr>
              <a:t>по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 сообществу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 рядом</a:t>
            </a:r>
            <a:r>
              <a:rPr sz="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sz="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вами: </a:t>
            </a:r>
            <a:r>
              <a:rPr sz="800" spc="-10" dirty="0">
                <a:solidFill>
                  <a:srgbClr val="FFFFFF"/>
                </a:solidFill>
                <a:latin typeface="Arial Black"/>
                <a:cs typeface="Arial Black"/>
                <a:hlinkClick r:id="rId3"/>
              </a:rPr>
              <a:t>KeepCovered.Oregon.gov</a:t>
            </a:r>
            <a:endParaRPr sz="800" dirty="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700" dirty="0">
              <a:latin typeface="Arial Black"/>
              <a:cs typeface="Arial Black"/>
            </a:endParaRPr>
          </a:p>
          <a:p>
            <a:pPr marL="360045" marR="2313305" algn="just">
              <a:lnSpc>
                <a:spcPct val="104200"/>
              </a:lnSpc>
            </a:pP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Сообщите об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изменениях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 и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дайте 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ответ</a:t>
            </a:r>
            <a:r>
              <a:rPr sz="8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касательно</a:t>
            </a:r>
            <a:r>
              <a:rPr sz="8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возобновления онлайн:</a:t>
            </a:r>
            <a:endParaRPr sz="800" dirty="0">
              <a:latin typeface="Arial"/>
              <a:cs typeface="Arial"/>
            </a:endParaRPr>
          </a:p>
          <a:p>
            <a:pPr marL="360045">
              <a:lnSpc>
                <a:spcPct val="100000"/>
              </a:lnSpc>
              <a:spcBef>
                <a:spcPts val="40"/>
              </a:spcBef>
            </a:pPr>
            <a:r>
              <a:rPr sz="800" spc="-10" dirty="0">
                <a:solidFill>
                  <a:srgbClr val="FFFFFF"/>
                </a:solidFill>
                <a:latin typeface="Arial Black"/>
                <a:cs typeface="Arial Black"/>
                <a:hlinkClick r:id="rId4"/>
              </a:rPr>
              <a:t>Benefits.Oregon.gov</a:t>
            </a:r>
            <a:endParaRPr sz="800" dirty="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50" dirty="0">
              <a:latin typeface="Arial Black"/>
              <a:cs typeface="Arial Black"/>
            </a:endParaRPr>
          </a:p>
          <a:p>
            <a:pPr marL="12700" marR="2916555" indent="168275">
              <a:lnSpc>
                <a:spcPct val="108300"/>
              </a:lnSpc>
              <a:buAutoNum type="arabicPeriod" startAt="2"/>
              <a:tabLst>
                <a:tab pos="180975" algn="l"/>
              </a:tabLst>
            </a:pPr>
            <a:endParaRPr lang="en-US" sz="1000" dirty="0">
              <a:solidFill>
                <a:srgbClr val="FFFFFF"/>
              </a:solidFill>
              <a:latin typeface="Arial Black"/>
              <a:cs typeface="Arial Black"/>
            </a:endParaRPr>
          </a:p>
          <a:p>
            <a:pPr marL="12700" marR="2916555" indent="168275">
              <a:lnSpc>
                <a:spcPct val="108300"/>
              </a:lnSpc>
              <a:buAutoNum type="arabicPeriod" startAt="2"/>
              <a:tabLst>
                <a:tab pos="180975" algn="l"/>
              </a:tabLst>
            </a:pPr>
            <a:r>
              <a:rPr sz="1000" dirty="0" err="1">
                <a:solidFill>
                  <a:srgbClr val="FFFFFF"/>
                </a:solidFill>
                <a:latin typeface="Arial Black"/>
                <a:cs typeface="Arial Black"/>
              </a:rPr>
              <a:t>Проверяйте</a:t>
            </a:r>
            <a:r>
              <a:rPr sz="1000" spc="-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Arial Black"/>
                <a:cs typeface="Arial Black"/>
              </a:rPr>
              <a:t>почту </a:t>
            </a:r>
            <a:r>
              <a:rPr sz="1000" dirty="0">
                <a:solidFill>
                  <a:srgbClr val="FFFFFF"/>
                </a:solidFill>
                <a:latin typeface="Arial Black"/>
                <a:cs typeface="Arial Black"/>
              </a:rPr>
              <a:t>на</a:t>
            </a:r>
            <a:r>
              <a:rPr sz="1000" spc="-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000" dirty="0">
                <a:solidFill>
                  <a:srgbClr val="FFFFFF"/>
                </a:solidFill>
                <a:latin typeface="Arial Black"/>
                <a:cs typeface="Arial Black"/>
              </a:rPr>
              <a:t>наличие</a:t>
            </a:r>
            <a:r>
              <a:rPr sz="1000" spc="-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Arial Black"/>
                <a:cs typeface="Arial Black"/>
              </a:rPr>
              <a:t>писем </a:t>
            </a:r>
            <a:r>
              <a:rPr sz="1000" dirty="0">
                <a:solidFill>
                  <a:srgbClr val="FFFFFF"/>
                </a:solidFill>
                <a:latin typeface="Arial Black"/>
                <a:cs typeface="Arial Black"/>
              </a:rPr>
              <a:t>для</a:t>
            </a:r>
            <a:r>
              <a:rPr sz="1000" spc="-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Arial Black"/>
                <a:cs typeface="Arial Black"/>
              </a:rPr>
              <a:t>возобновления.</a:t>
            </a:r>
            <a:endParaRPr sz="1000" dirty="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50" dirty="0">
              <a:latin typeface="Arial Black"/>
              <a:cs typeface="Arial Black"/>
            </a:endParaRPr>
          </a:p>
          <a:p>
            <a:pPr marL="360045" marR="2576195">
              <a:lnSpc>
                <a:spcPts val="800"/>
              </a:lnSpc>
            </a:pPr>
            <a:r>
              <a:rPr sz="800" dirty="0">
                <a:solidFill>
                  <a:srgbClr val="FFFFFF"/>
                </a:solidFill>
                <a:latin typeface="Arial Black"/>
                <a:cs typeface="Arial Black"/>
              </a:rPr>
              <a:t>В</a:t>
            </a:r>
            <a:r>
              <a:rPr sz="800" spc="-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800" dirty="0">
                <a:solidFill>
                  <a:srgbClr val="FFFFFF"/>
                </a:solidFill>
                <a:latin typeface="Arial Black"/>
                <a:cs typeface="Arial Black"/>
              </a:rPr>
              <a:t>них</a:t>
            </a:r>
            <a:r>
              <a:rPr sz="800" spc="-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800" dirty="0">
                <a:solidFill>
                  <a:srgbClr val="FFFFFF"/>
                </a:solidFill>
                <a:latin typeface="Arial Black"/>
                <a:cs typeface="Arial Black"/>
              </a:rPr>
              <a:t>будет</a:t>
            </a:r>
            <a:r>
              <a:rPr sz="800" spc="-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800" dirty="0">
                <a:solidFill>
                  <a:srgbClr val="FFFFFF"/>
                </a:solidFill>
                <a:latin typeface="Arial Black"/>
                <a:cs typeface="Arial Black"/>
              </a:rPr>
              <a:t>сказано,</a:t>
            </a:r>
            <a:r>
              <a:rPr sz="800" spc="-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800" spc="-25" dirty="0">
                <a:solidFill>
                  <a:srgbClr val="FFFFFF"/>
                </a:solidFill>
                <a:latin typeface="Arial Black"/>
                <a:cs typeface="Arial Black"/>
              </a:rPr>
              <a:t>что </a:t>
            </a:r>
            <a:r>
              <a:rPr sz="800" dirty="0">
                <a:solidFill>
                  <a:srgbClr val="FFFFFF"/>
                </a:solidFill>
                <a:latin typeface="Arial Black"/>
                <a:cs typeface="Arial Black"/>
              </a:rPr>
              <a:t>вам</a:t>
            </a:r>
            <a:r>
              <a:rPr sz="800" spc="-2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800" dirty="0">
                <a:solidFill>
                  <a:srgbClr val="FFFFFF"/>
                </a:solidFill>
                <a:latin typeface="Arial Black"/>
                <a:cs typeface="Arial Black"/>
              </a:rPr>
              <a:t>следует</a:t>
            </a:r>
            <a:r>
              <a:rPr sz="800" spc="-10" dirty="0">
                <a:solidFill>
                  <a:srgbClr val="FFFFFF"/>
                </a:solidFill>
                <a:latin typeface="Arial Black"/>
                <a:cs typeface="Arial Black"/>
              </a:rPr>
              <a:t> сделать.</a:t>
            </a:r>
            <a:endParaRPr sz="800" dirty="0">
              <a:latin typeface="Arial Black"/>
              <a:cs typeface="Arial Black"/>
            </a:endParaRPr>
          </a:p>
          <a:p>
            <a:pPr marL="12700" marR="2549525" algn="just">
              <a:lnSpc>
                <a:spcPct val="114599"/>
              </a:lnSpc>
              <a:spcBef>
                <a:spcPts val="960"/>
              </a:spcBef>
            </a:pP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Письма будут</a:t>
            </a:r>
            <a:r>
              <a:rPr sz="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отправляться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 с</a:t>
            </a:r>
            <a:r>
              <a:rPr sz="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20" dirty="0">
                <a:solidFill>
                  <a:srgbClr val="FFFFFF"/>
                </a:solidFill>
                <a:latin typeface="Arial"/>
                <a:cs typeface="Arial"/>
              </a:rPr>
              <a:t>этого 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момента</a:t>
            </a:r>
            <a:r>
              <a:rPr sz="8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до</a:t>
            </a:r>
            <a:r>
              <a:rPr sz="8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середины</a:t>
            </a:r>
            <a:r>
              <a:rPr sz="8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2024</a:t>
            </a:r>
            <a:r>
              <a:rPr sz="8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года.</a:t>
            </a:r>
            <a:r>
              <a:rPr sz="8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25" dirty="0">
                <a:solidFill>
                  <a:srgbClr val="FFFFFF"/>
                </a:solidFill>
                <a:latin typeface="Arial"/>
                <a:cs typeface="Arial"/>
              </a:rPr>
              <a:t>Не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 все</a:t>
            </a:r>
            <a:r>
              <a:rPr sz="8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получат</a:t>
            </a:r>
            <a:r>
              <a:rPr sz="8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письма</a:t>
            </a:r>
            <a:r>
              <a:rPr sz="8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одновременно.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6727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8332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502920" rtl="0" eaLnBrk="1" latinLnBrk="0" hangingPunct="1">
        <a:lnSpc>
          <a:spcPct val="90000"/>
        </a:lnSpc>
        <a:spcBef>
          <a:spcPct val="0"/>
        </a:spcBef>
        <a:buNone/>
        <a:defRPr sz="24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730" indent="-125730" algn="l" defTabSz="50292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2pPr>
      <a:lvl3pPr marL="62865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8011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4pPr>
      <a:lvl5pPr marL="113157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5pPr>
      <a:lvl6pPr marL="138303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6pPr>
      <a:lvl7pPr marL="163449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7pPr>
      <a:lvl8pPr marL="188595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8pPr>
      <a:lvl9pPr marL="213741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1pPr>
      <a:lvl2pPr marL="25146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2pPr>
      <a:lvl3pPr marL="50292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4pPr>
      <a:lvl5pPr marL="100584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5pPr>
      <a:lvl6pPr marL="125730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6pPr>
      <a:lvl7pPr marL="150876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7pPr>
      <a:lvl8pPr marL="176022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8pPr>
      <a:lvl9pPr marL="201168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5A66103-7D9E-9797-B242-3F4745139AF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AA55513-005D-1259-877B-2AF9AF4BC6B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200287" y="6940319"/>
            <a:ext cx="381000" cy="27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622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ff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FF"/>
      </a:hlink>
      <a:folHlink>
        <a:srgbClr val="FFFF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6B1A66DE220E458FD6414F9598F7CA" ma:contentTypeVersion="18" ma:contentTypeDescription="Create a new document." ma:contentTypeScope="" ma:versionID="637e53a573105b8507f4915f9debd798">
  <xsd:schema xmlns:xsd="http://www.w3.org/2001/XMLSchema" xmlns:xs="http://www.w3.org/2001/XMLSchema" xmlns:p="http://schemas.microsoft.com/office/2006/metadata/properties" xmlns:ns1="http://schemas.microsoft.com/sharepoint/v3" xmlns:ns2="8b67cf5b-c5ed-46e6-bbf4-2bcc1c202471" xmlns:ns3="59da1016-2a1b-4f8a-9768-d7a4932f6f16" targetNamespace="http://schemas.microsoft.com/office/2006/metadata/properties" ma:root="true" ma:fieldsID="5eb0e10f0571061a8da3a0978aec45bb" ns1:_="" ns2:_="" ns3:_="">
    <xsd:import namespace="http://schemas.microsoft.com/sharepoint/v3"/>
    <xsd:import namespace="8b67cf5b-c5ed-46e6-bbf4-2bcc1c202471"/>
    <xsd:import namespace="59da1016-2a1b-4f8a-9768-d7a4932f6f16"/>
    <xsd:element name="properties">
      <xsd:complexType>
        <xsd:sequence>
          <xsd:element name="documentManagement">
            <xsd:complexType>
              <xsd:all>
                <xsd:element ref="ns2:Meta_x0020_Description" minOccurs="0"/>
                <xsd:element ref="ns2:Meta_x0020_Keywords" minOccurs="0"/>
                <xsd:element ref="ns3:IACategory" minOccurs="0"/>
                <xsd:element ref="ns3:IATopic" minOccurs="0"/>
                <xsd:element ref="ns3:IASubtopic" minOccurs="0"/>
                <xsd:element ref="ns3:DocumentExpirationDate" minOccurs="0"/>
                <xsd:element ref="ns1:URL" minOccurs="0"/>
                <xsd:element ref="ns1:PublishingStartDate" minOccurs="0"/>
                <xsd:element ref="ns1:PublishingExpirationDat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URL" ma:index="8" nillable="true" ma:displayName="URL" ma:internalName="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lishingStartDate" ma:index="15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16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67cf5b-c5ed-46e6-bbf4-2bcc1c202471" elementFormDefault="qualified">
    <xsd:import namespace="http://schemas.microsoft.com/office/2006/documentManagement/types"/>
    <xsd:import namespace="http://schemas.microsoft.com/office/infopath/2007/PartnerControls"/>
    <xsd:element name="Meta_x0020_Description" ma:index="2" nillable="true" ma:displayName="Meta Description" ma:internalName="Meta_x0020_Description" ma:readOnly="false">
      <xsd:simpleType>
        <xsd:restriction base="dms:Text"/>
      </xsd:simpleType>
    </xsd:element>
    <xsd:element name="Meta_x0020_Keywords" ma:index="3" nillable="true" ma:displayName="Meta Keywords" ma:internalName="Meta_x0020_Keywords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da1016-2a1b-4f8a-9768-d7a4932f6f16" elementFormDefault="qualified">
    <xsd:import namespace="http://schemas.microsoft.com/office/2006/documentManagement/types"/>
    <xsd:import namespace="http://schemas.microsoft.com/office/infopath/2007/PartnerControls"/>
    <xsd:element name="IACategory" ma:index="4" nillable="true" ma:displayName="IA Category" ma:format="Dropdown" ma:internalName="IACategory" ma:readOnly="false">
      <xsd:simpleType>
        <xsd:restriction base="dms:Choice">
          <xsd:enumeration value="About OHA"/>
          <xsd:enumeration value="Programs and Services"/>
          <xsd:enumeration value="Oregon Health Plan"/>
          <xsd:enumeration value="Health System Reform"/>
          <xsd:enumeration value="Licenses and Certificates"/>
          <xsd:enumeration value="Public Health"/>
        </xsd:restriction>
      </xsd:simpleType>
    </xsd:element>
    <xsd:element name="IATopic" ma:index="5" nillable="true" ma:displayName="IA Topic" ma:format="Dropdown" ma:internalName="IATopic" ma:readOnly="false">
      <xsd:simpleType>
        <xsd:restriction base="dms:Choice">
          <xsd:enumeration value="About OHA - Agency Communications"/>
          <xsd:enumeration value="About OHA - Budget"/>
          <xsd:enumeration value="About OHA - Contacts"/>
          <xsd:enumeration value="About OHA - Grants &amp; Contracts"/>
          <xsd:enumeration value="About OHA - Jobs &amp; Employment"/>
          <xsd:enumeration value="About OHA - Organization"/>
          <xsd:enumeration value="About OHA - Policies"/>
          <xsd:enumeration value="About OHA - Public Meetings"/>
          <xsd:enumeration value="About OHA - Public Records"/>
          <xsd:enumeration value="About OHA - Questions &amp; Comments"/>
          <xsd:enumeration value="About OHA - Reports &amp; Data"/>
          <xsd:enumeration value="About OHA - Rulemaking"/>
          <xsd:enumeration value="Programs and Services - Behavioral Health"/>
          <xsd:enumeration value="Programs and Services - Contacts"/>
          <xsd:enumeration value="Programs and Services - Coordinated Care"/>
          <xsd:enumeration value="Programs and Services - Disease"/>
          <xsd:enumeration value="Programs and Services - Environment"/>
          <xsd:enumeration value="Programs and Services - Health Resources"/>
          <xsd:enumeration value="Programs and Services - OEBB"/>
          <xsd:enumeration value="Programs and Services - Oregon Health Plan"/>
          <xsd:enumeration value="Programs and Services - Oregon State Hospital"/>
          <xsd:enumeration value="Programs and Services - PEBB"/>
          <xsd:enumeration value="Programs and Services - Pharmacy"/>
          <xsd:enumeration value="Programs and Services - Prevention"/>
          <xsd:enumeration value="Programs and Services - Safety"/>
          <xsd:enumeration value="Oregon Health Plan - Agency Communications"/>
          <xsd:enumeration value="Oregon Health Plan - Benefits"/>
          <xsd:enumeration value="Oregon Health Plan - Contacts"/>
          <xsd:enumeration value="Oregon Health Plan - Coordinated Care"/>
          <xsd:enumeration value="Oregon Health Plan - Grants &amp; Contracts"/>
          <xsd:enumeration value="Oregon Health Plan - Health Resources"/>
          <xsd:enumeration value="Oregon Health Plan - Policies"/>
          <xsd:enumeration value="Oregon Health Plan - Providers and Partners"/>
          <xsd:enumeration value="Oregon Health Plan - Public Meetings"/>
          <xsd:enumeration value="Oregon Health Plan - Questions &amp; Comments"/>
          <xsd:enumeration value="Oregon Health Plan - Rule Making"/>
          <xsd:enumeration value="Health System Reform - Agency Communications"/>
          <xsd:enumeration value="Health System Reform - Coordinated Care"/>
          <xsd:enumeration value="Health System Reform - Public Meetings"/>
          <xsd:enumeration value="Health System Reform - Questions &amp; Comments"/>
          <xsd:enumeration value="Health System Reform - Reports &amp; Data"/>
          <xsd:enumeration value="Licenses and Certificates - Certificates"/>
          <xsd:enumeration value="Licenses and Certificates - Contacts"/>
          <xsd:enumeration value="Licenses and Certificates - Licenses"/>
          <xsd:enumeration value="Licenses and Certificates - Vital Records"/>
          <xsd:enumeration value="Public Health - Agency Communications"/>
          <xsd:enumeration value="Public Health - Contacts"/>
          <xsd:enumeration value="Public Health - Disease"/>
          <xsd:enumeration value="Public Health - Environment"/>
          <xsd:enumeration value="Public Health - Health Resources"/>
          <xsd:enumeration value="Public Health - Questions &amp; Comments"/>
          <xsd:enumeration value="Public Health - Prevention"/>
          <xsd:enumeration value="Public Health - Providers and Partners"/>
          <xsd:enumeration value="Public Health - Reports &amp; Data"/>
          <xsd:enumeration value="Public Health - Safety"/>
          <xsd:enumeration value="Public Health - Vital Records"/>
        </xsd:restriction>
      </xsd:simpleType>
    </xsd:element>
    <xsd:element name="IASubtopic" ma:index="6" nillable="true" ma:displayName="IA Subtopic" ma:format="Dropdown" ma:internalName="IASubtopic" ma:readOnly="false">
      <xsd:simpleType>
        <xsd:restriction base="dms:Choice">
          <xsd:enumeration value="Addiction Services - Alcohol"/>
          <xsd:enumeration value="Addiction Services - Drug"/>
          <xsd:enumeration value="Addiction Services - Gambling"/>
          <xsd:enumeration value="Addiction Services - Tobacco"/>
          <xsd:enumeration value="Applications"/>
          <xsd:enumeration value="Benefits - Health Plans"/>
          <xsd:enumeration value="Benefits - OEBB"/>
          <xsd:enumeration value="Benefits - OHP"/>
          <xsd:enumeration value="Benefits - PEBB"/>
          <xsd:enumeration value="Benefits - Retirement"/>
          <xsd:enumeration value="Budget - Agency Summary"/>
          <xsd:enumeration value="Budget - Agency Request (ARB)"/>
          <xsd:enumeration value="Budget - Governors Budget"/>
          <xsd:enumeration value="Budget - Infrastructure"/>
          <xsd:enumeration value="Budget - Legislatively Adopted (LAB)"/>
          <xsd:enumeration value="Budget - Legislative action"/>
          <xsd:enumeration value="Budget - Overview"/>
          <xsd:enumeration value="Budget - Policy Option Package (POP)"/>
          <xsd:enumeration value="Budget - Priorities"/>
          <xsd:enumeration value="Budget - Program"/>
          <xsd:enumeration value="Budget - Reduction"/>
          <xsd:enumeration value="Budget - Strategic funding proposal"/>
          <xsd:enumeration value="Budget - Special report"/>
          <xsd:enumeration value="Budget - Stakeholder meeting"/>
          <xsd:enumeration value="CCO - Contact"/>
          <xsd:enumeration value="CCO - Audited Financial Statement"/>
          <xsd:enumeration value="CCO - Interim Financial Statement"/>
          <xsd:enumeration value="CCO - Internal Financial Statement"/>
          <xsd:enumeration value="Clean Air"/>
          <xsd:enumeration value="Clean Water"/>
          <xsd:enumeration value="Clinics"/>
          <xsd:enumeration value="Commissions"/>
          <xsd:enumeration value="Committee Members"/>
          <xsd:enumeration value="Committees"/>
          <xsd:enumeration value="Crisis Services"/>
          <xsd:enumeration value="Drug Addiction Services"/>
          <xsd:enumeration value="Electronic Health Care Records (EHR)"/>
          <xsd:enumeration value="Emergency Preparedness"/>
          <xsd:enumeration value="Environmental Pollution"/>
          <xsd:enumeration value="Featured Content"/>
          <xsd:enumeration value="Fees"/>
          <xsd:enumeration value="Health Services - Primary Care Home"/>
          <xsd:enumeration value="Health Services - Prioritized list"/>
          <xsd:enumeration value="ICD-10"/>
          <xsd:enumeration value="Immunizations"/>
          <xsd:enumeration value="Legislation - Bills"/>
          <xsd:enumeration value="Legislation - Contact"/>
          <xsd:enumeration value="Legislation - Highlights"/>
          <xsd:enumeration value="Legislation - Session Summary"/>
          <xsd:enumeration value="Materials - Commission"/>
          <xsd:enumeration value="Materials - Committee"/>
          <xsd:enumeration value="Materials - Coverage Guidance"/>
          <xsd:enumeration value="Materials - Evidence-based Guidelines"/>
          <xsd:enumeration value="Materials - Health care plan details"/>
          <xsd:enumeration value="Materials - Health care plan overview"/>
          <xsd:enumeration value="Materials - Meeting Document"/>
          <xsd:enumeration value="Materials - Meeting Recording"/>
          <xsd:enumeration value="Materials - Meeting Schedule"/>
          <xsd:enumeration value="Materials - Open Enrollment"/>
          <xsd:enumeration value="Materials - Training"/>
          <xsd:enumeration value="Materials - Webinar"/>
          <xsd:enumeration value="Materials - Workgroup"/>
          <xsd:enumeration value="Medical Marijuana (OMMP)"/>
          <xsd:enumeration value="Medical Services"/>
          <xsd:enumeration value="Meeting Document"/>
          <xsd:enumeration value="Meeting Schedule"/>
          <xsd:enumeration value="Mental Health Services"/>
          <xsd:enumeration value="Metrics - Behavioral Health"/>
          <xsd:enumeration value="Metrics - CCO"/>
          <xsd:enumeration value="Metrics - Demographics"/>
          <xsd:enumeration value="Metrics - Hospital Performance"/>
          <xsd:enumeration value="Metrics - Incentive"/>
          <xsd:enumeration value="Metrics - Measures and Outcomes Tracking (MOTS)"/>
          <xsd:enumeration value="Metrics - ONE Eligibility system"/>
          <xsd:enumeration value="Metrics - Prevention"/>
          <xsd:enumeration value="Metrics - Rural health"/>
          <xsd:enumeration value="Metrics - State-Wide"/>
          <xsd:enumeration value="News Letter"/>
          <xsd:enumeration value="News Release"/>
          <xsd:enumeration value="OHP - Medicaid Waiver"/>
          <xsd:enumeration value="OHP - Provider Announcement"/>
          <xsd:enumeration value="OHP - Provider Rates"/>
          <xsd:enumeration value="Preferred Drug List"/>
          <xsd:enumeration value="Prescription Drugs - Monitoring"/>
          <xsd:enumeration value="Prescription Drugs - Preferred List"/>
          <xsd:enumeration value="Prescription Drugs - Subsidy"/>
          <xsd:enumeration value="Prescription Drugs Subsidy"/>
          <xsd:enumeration value="Technical Assistance"/>
          <xsd:enumeration value="Training"/>
          <xsd:enumeration value="Vital Statistics - Birth Certificate"/>
          <xsd:enumeration value="Vital Statistics - Certificate Death"/>
          <xsd:enumeration value="Vital Statistics - Data Use Requests"/>
          <xsd:enumeration value="Vital Statistics - Divorce Data"/>
          <xsd:enumeration value="Vital Statistics - Domestic Partnership Data"/>
          <xsd:enumeration value="Vital Statistics - Fetal Death Data"/>
          <xsd:enumeration value="Vital Statistics - Marriage Data"/>
          <xsd:enumeration value="Vital Statistics - Teen Pregnancy Data"/>
          <xsd:enumeration value="Wellness - Exercise"/>
          <xsd:enumeration value="Wellness - HEM"/>
          <xsd:enumeration value="Wellness - Intervention"/>
          <xsd:enumeration value="Wellness - Pain Management"/>
          <xsd:enumeration value="Wellness - Reproductive Health"/>
          <xsd:enumeration value="Wellness - Stress Relief"/>
        </xsd:restriction>
      </xsd:simpleType>
    </xsd:element>
    <xsd:element name="DocumentExpirationDate" ma:index="7" nillable="true" ma:displayName="Document Expiration Date" ma:format="DateOnly" ma:internalName="DocumentExpirationDate" ma:readOnly="false">
      <xsd:simpleType>
        <xsd:restriction base="dms:DateTime"/>
      </xsd:simple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ASubtopic xmlns="59da1016-2a1b-4f8a-9768-d7a4932f6f16" xsi:nil="true"/>
    <DocumentExpirationDate xmlns="59da1016-2a1b-4f8a-9768-d7a4932f6f16" xsi:nil="true"/>
    <URL xmlns="http://schemas.microsoft.com/sharepoint/v3">
      <Url>https://www.oregon.gov/oha/PHE/Documents/OHP_Flyer_RU.pptx</Url>
      <Description>PowerPoint Presentation</Description>
    </URL>
    <Meta_x0020_Keywords xmlns="8b67cf5b-c5ed-46e6-bbf4-2bcc1c202471" xsi:nil="true"/>
    <PublishingStartDate xmlns="http://schemas.microsoft.com/sharepoint/v3" xsi:nil="true"/>
    <PublishingExpirationDate xmlns="http://schemas.microsoft.com/sharepoint/v3" xsi:nil="true"/>
    <IACategory xmlns="59da1016-2a1b-4f8a-9768-d7a4932f6f16" xsi:nil="true"/>
    <Meta_x0020_Description xmlns="8b67cf5b-c5ed-46e6-bbf4-2bcc1c202471" xsi:nil="true"/>
    <IATopic xmlns="59da1016-2a1b-4f8a-9768-d7a4932f6f16" xsi:nil="true"/>
  </documentManagement>
</p:properties>
</file>

<file path=customXml/itemProps1.xml><?xml version="1.0" encoding="utf-8"?>
<ds:datastoreItem xmlns:ds="http://schemas.openxmlformats.org/officeDocument/2006/customXml" ds:itemID="{13E12FEA-79F1-4F47-90BD-F17EDBDA8B29}"/>
</file>

<file path=customXml/itemProps2.xml><?xml version="1.0" encoding="utf-8"?>
<ds:datastoreItem xmlns:ds="http://schemas.openxmlformats.org/officeDocument/2006/customXml" ds:itemID="{C2412BD4-3741-4A14-A88E-3200A824B87A}"/>
</file>

<file path=customXml/itemProps3.xml><?xml version="1.0" encoding="utf-8"?>
<ds:datastoreItem xmlns:ds="http://schemas.openxmlformats.org/officeDocument/2006/customXml" ds:itemID="{93D943BC-1577-4AAB-93D4-239D62E9463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121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Arial Narrow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Augustin</dc:creator>
  <cp:lastModifiedBy>Sean Garrison</cp:lastModifiedBy>
  <cp:revision>9</cp:revision>
  <cp:lastPrinted>2023-05-25T07:27:44Z</cp:lastPrinted>
  <dcterms:created xsi:type="dcterms:W3CDTF">2023-05-25T05:59:53Z</dcterms:created>
  <dcterms:modified xsi:type="dcterms:W3CDTF">2023-07-06T23:37:25Z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orkflowChangePath">
    <vt:lpwstr>e4c0fadb-ea59-4728-bea3-6f3cf0705495,4;</vt:lpwstr>
  </property>
  <property fmtid="{D5CDD505-2E9C-101B-9397-08002B2CF9AE}" pid="3" name="ContentTypeId">
    <vt:lpwstr>0x010100736B1A66DE220E458FD6414F9598F7CA</vt:lpwstr>
  </property>
</Properties>
</file>