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B6B7"/>
    <a:srgbClr val="293D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58"/>
    <p:restoredTop sz="96327"/>
  </p:normalViewPr>
  <p:slideViewPr>
    <p:cSldViewPr snapToGrid="0">
      <p:cViewPr>
        <p:scale>
          <a:sx n="101" d="100"/>
          <a:sy n="101" d="100"/>
        </p:scale>
        <p:origin x="1064" y="-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vent fly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157A04B-AAE2-CEC8-3560-0FC7A031B2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907" y="6350"/>
            <a:ext cx="7762586" cy="10045700"/>
          </a:xfrm>
          <a:prstGeom prst="rect">
            <a:avLst/>
          </a:prstGeom>
        </p:spPr>
      </p:pic>
      <p:sp>
        <p:nvSpPr>
          <p:cNvPr id="9" name="object 4">
            <a:extLst>
              <a:ext uri="{FF2B5EF4-FFF2-40B4-BE49-F238E27FC236}">
                <a16:creationId xmlns:a16="http://schemas.microsoft.com/office/drawing/2014/main" id="{F477FFCF-B1DA-0F6B-CB3D-157A53630A20}"/>
              </a:ext>
            </a:extLst>
          </p:cNvPr>
          <p:cNvSpPr txBox="1"/>
          <p:nvPr userDrawn="1"/>
        </p:nvSpPr>
        <p:spPr>
          <a:xfrm>
            <a:off x="444499" y="3238402"/>
            <a:ext cx="4279901" cy="45910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0" indent="0" algn="l" defTabSz="457200" rtl="0" eaLnBrk="1" fontAlgn="auto" latinLnBrk="0" hangingPunct="1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1400" b="1" dirty="0">
                <a:solidFill>
                  <a:srgbClr val="293E94"/>
                </a:solidFill>
                <a:latin typeface="Arial"/>
                <a:cs typeface="Arial"/>
              </a:rPr>
              <a:t>1.</a:t>
            </a:r>
            <a:r>
              <a:rPr sz="1400" b="1" spc="-35" dirty="0">
                <a:solidFill>
                  <a:srgbClr val="293E94"/>
                </a:solidFill>
                <a:latin typeface="Arial"/>
                <a:cs typeface="Arial"/>
              </a:rPr>
              <a:t> </a:t>
            </a:r>
            <a:r>
              <a:rPr lang="ja-JP" altLang="en-US" sz="1400" b="1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浏览</a:t>
            </a:r>
            <a:r>
              <a:rPr lang="en-US" altLang="ja-JP" sz="1400" b="1" dirty="0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b="1" i="0" dirty="0" err="1">
                <a:solidFill>
                  <a:srgbClr val="293D94"/>
                </a:solidFill>
                <a:effectLst/>
                <a:latin typeface="Arial Black" panose="020B0604020202020204" pitchFamily="34" charset="0"/>
                <a:ea typeface="Arial" panose="020B0604020202020204" pitchFamily="34" charset="0"/>
                <a:cs typeface="Arial Black" panose="020B0604020202020204" pitchFamily="34" charset="0"/>
              </a:rPr>
              <a:t>KeepCovered.Oregon.gov</a:t>
            </a:r>
            <a:r>
              <a:rPr lang="en-US" sz="1400" b="1" i="0" dirty="0">
                <a:solidFill>
                  <a:srgbClr val="293D94"/>
                </a:solidFill>
                <a:effectLst/>
                <a:latin typeface="Arial Black" panose="020B0604020202020204" pitchFamily="34" charset="0"/>
                <a:ea typeface="Arial" panose="020B0604020202020204" pitchFamily="34" charset="0"/>
                <a:cs typeface="Arial Black" panose="020B0604020202020204" pitchFamily="34" charset="0"/>
              </a:rPr>
              <a:t> </a:t>
            </a:r>
            <a:r>
              <a:rPr lang="ja-JP" altLang="en-US" sz="1400" b="0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或致电 </a:t>
            </a:r>
            <a:br>
              <a:rPr lang="en-US" altLang="ja-JP" sz="1400" b="0" dirty="0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en-US" altLang="ja-JP" sz="1400" b="1" dirty="0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833-705.2343</a:t>
            </a:r>
            <a:r>
              <a:rPr lang="en-US" altLang="ja-JP" sz="1400" b="0" dirty="0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ja-JP" altLang="en-US" sz="1400" b="0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更新您的联络信息。</a:t>
            </a:r>
            <a:endParaRPr sz="1400" b="0" dirty="0">
              <a:solidFill>
                <a:srgbClr val="293D94"/>
              </a:solidFill>
              <a:latin typeface="Arial"/>
              <a:cs typeface="Arial"/>
            </a:endParaRPr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42C1DFE6-5189-6A39-AD89-9AC5974E5FCD}"/>
              </a:ext>
            </a:extLst>
          </p:cNvPr>
          <p:cNvSpPr txBox="1"/>
          <p:nvPr userDrawn="1"/>
        </p:nvSpPr>
        <p:spPr>
          <a:xfrm>
            <a:off x="444500" y="4091745"/>
            <a:ext cx="4383405" cy="4554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0" algn="l" defTabSz="457200" rtl="0" eaLnBrk="1" fontAlgn="auto" latinLnBrk="0" hangingPunct="1">
              <a:lnSpc>
                <a:spcPct val="1071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1400" b="1" dirty="0">
                <a:solidFill>
                  <a:srgbClr val="293D94"/>
                </a:solidFill>
                <a:latin typeface="Arial"/>
                <a:cs typeface="Arial"/>
              </a:rPr>
              <a:t>2.</a:t>
            </a:r>
            <a:r>
              <a:rPr sz="1400" b="1" spc="-15" dirty="0">
                <a:solidFill>
                  <a:srgbClr val="293D94"/>
                </a:solidFill>
                <a:latin typeface="Arial"/>
                <a:cs typeface="Arial"/>
              </a:rPr>
              <a:t> </a:t>
            </a:r>
            <a:r>
              <a:rPr lang="ja-JP" altLang="en-US" sz="1400" b="1" spc="-15">
                <a:solidFill>
                  <a:srgbClr val="293D94"/>
                </a:solidFill>
                <a:latin typeface="Arial"/>
                <a:cs typeface="Arial"/>
              </a:rPr>
              <a:t>请持续检查邮件。确保收到俄勒冈州寄出的续保信函。收到续保信后，立即按要求做出回应。</a:t>
            </a:r>
            <a:endParaRPr sz="1400" dirty="0">
              <a:solidFill>
                <a:srgbClr val="293D94"/>
              </a:solidFill>
              <a:latin typeface="Arial"/>
              <a:cs typeface="Arial"/>
            </a:endParaRPr>
          </a:p>
        </p:txBody>
      </p:sp>
      <p:sp>
        <p:nvSpPr>
          <p:cNvPr id="11" name="object 6">
            <a:extLst>
              <a:ext uri="{FF2B5EF4-FFF2-40B4-BE49-F238E27FC236}">
                <a16:creationId xmlns:a16="http://schemas.microsoft.com/office/drawing/2014/main" id="{7AC113AE-7739-00D1-A58B-4EC1CD6C113E}"/>
              </a:ext>
            </a:extLst>
          </p:cNvPr>
          <p:cNvSpPr txBox="1"/>
          <p:nvPr userDrawn="1"/>
        </p:nvSpPr>
        <p:spPr>
          <a:xfrm>
            <a:off x="444500" y="5164946"/>
            <a:ext cx="4463992" cy="302006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lang="ja-JP" altLang="en-US" sz="1200">
                <a:solidFill>
                  <a:srgbClr val="19BABA"/>
                </a:solidFill>
                <a:latin typeface="Arial Black"/>
                <a:cs typeface="Arial Black"/>
              </a:rPr>
              <a:t>了解详情并获取免费帮助：</a:t>
            </a:r>
            <a:endParaRPr lang="en-US" sz="1200" dirty="0">
              <a:latin typeface="Arial Black"/>
              <a:cs typeface="Arial Black"/>
            </a:endParaRPr>
          </a:p>
        </p:txBody>
      </p:sp>
      <p:sp>
        <p:nvSpPr>
          <p:cNvPr id="12" name="object 7">
            <a:extLst>
              <a:ext uri="{FF2B5EF4-FFF2-40B4-BE49-F238E27FC236}">
                <a16:creationId xmlns:a16="http://schemas.microsoft.com/office/drawing/2014/main" id="{EF017F7F-B4C4-23FA-2631-9BE424C0F4FE}"/>
              </a:ext>
            </a:extLst>
          </p:cNvPr>
          <p:cNvSpPr txBox="1"/>
          <p:nvPr userDrawn="1"/>
        </p:nvSpPr>
        <p:spPr>
          <a:xfrm>
            <a:off x="5168900" y="3261625"/>
            <a:ext cx="1823720" cy="22993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b="1" i="0">
                <a:solidFill>
                  <a:srgbClr val="56B6B7"/>
                </a:solidFill>
                <a:effectLst/>
                <a:latin typeface="Arial Black" panose="020B0604020202020204" pitchFamily="34" charset="0"/>
                <a:ea typeface="Arial" panose="020B0604020202020204" pitchFamily="34" charset="0"/>
                <a:cs typeface="Arial Black" panose="020B0604020202020204" pitchFamily="34" charset="0"/>
              </a:rPr>
              <a:t>何时：</a:t>
            </a:r>
            <a:endParaRPr lang="en-US" sz="1200" b="1" i="0" dirty="0">
              <a:solidFill>
                <a:srgbClr val="56B6B7"/>
              </a:solidFill>
              <a:effectLst/>
              <a:latin typeface="Arial Black" panose="020B0604020202020204" pitchFamily="34" charset="0"/>
              <a:ea typeface="Arial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13" name="object 8">
            <a:extLst>
              <a:ext uri="{FF2B5EF4-FFF2-40B4-BE49-F238E27FC236}">
                <a16:creationId xmlns:a16="http://schemas.microsoft.com/office/drawing/2014/main" id="{3CE6489D-F1CF-6D71-75CE-6DA2D3FA86F2}"/>
              </a:ext>
            </a:extLst>
          </p:cNvPr>
          <p:cNvSpPr txBox="1"/>
          <p:nvPr userDrawn="1"/>
        </p:nvSpPr>
        <p:spPr>
          <a:xfrm>
            <a:off x="5168900" y="4054826"/>
            <a:ext cx="1359535" cy="22993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b="1" i="0">
                <a:solidFill>
                  <a:srgbClr val="56B6B7"/>
                </a:solidFill>
                <a:effectLst/>
                <a:latin typeface="Arial Black" panose="020B0604020202020204" pitchFamily="34" charset="0"/>
                <a:ea typeface="Arial" panose="020B0604020202020204" pitchFamily="34" charset="0"/>
                <a:cs typeface="Arial Black" panose="020B0604020202020204" pitchFamily="34" charset="0"/>
              </a:rPr>
              <a:t>何地：</a:t>
            </a:r>
            <a:endParaRPr lang="en-US" sz="1200" b="1" i="0" dirty="0">
              <a:solidFill>
                <a:srgbClr val="56B6B7"/>
              </a:solidFill>
              <a:effectLst/>
              <a:latin typeface="Arial Black" panose="020B0604020202020204" pitchFamily="34" charset="0"/>
              <a:ea typeface="Arial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14" name="object 9">
            <a:extLst>
              <a:ext uri="{FF2B5EF4-FFF2-40B4-BE49-F238E27FC236}">
                <a16:creationId xmlns:a16="http://schemas.microsoft.com/office/drawing/2014/main" id="{E1DF6F08-C3CD-864D-95E0-C76628144C79}"/>
              </a:ext>
            </a:extLst>
          </p:cNvPr>
          <p:cNvSpPr txBox="1"/>
          <p:nvPr userDrawn="1"/>
        </p:nvSpPr>
        <p:spPr>
          <a:xfrm>
            <a:off x="5168900" y="5029199"/>
            <a:ext cx="2151377" cy="22993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b="1" i="0">
                <a:solidFill>
                  <a:srgbClr val="56B6B7"/>
                </a:solidFill>
                <a:effectLst/>
                <a:latin typeface="Arial Black" panose="020B0604020202020204" pitchFamily="34" charset="0"/>
                <a:ea typeface="Arial" panose="020B0604020202020204" pitchFamily="34" charset="0"/>
                <a:cs typeface="Arial Black" panose="020B0604020202020204" pitchFamily="34" charset="0"/>
              </a:rPr>
              <a:t>了解更多：</a:t>
            </a:r>
            <a:endParaRPr lang="en-US" sz="1200" b="1" i="0" dirty="0">
              <a:solidFill>
                <a:srgbClr val="56B6B7"/>
              </a:solidFill>
              <a:effectLst/>
              <a:latin typeface="Arial Black" panose="020B0604020202020204" pitchFamily="34" charset="0"/>
              <a:ea typeface="Arial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EDED173F-2592-6B70-04D4-28EA11B6546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4500" y="5626794"/>
            <a:ext cx="4463992" cy="6800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100" b="1" i="0">
                <a:solidFill>
                  <a:srgbClr val="293D94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2A419A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[</a:t>
            </a:r>
            <a:r>
              <a:rPr lang="ja-JP" altLang="en-US" sz="1800" b="1">
                <a:solidFill>
                  <a:srgbClr val="2A419A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活动名称</a:t>
            </a:r>
            <a:r>
              <a:rPr lang="en-US" sz="1800" b="1" dirty="0">
                <a:solidFill>
                  <a:srgbClr val="2A419A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]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BABC1EF2-0646-0310-35B6-6A0906F6F7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92650" y="4337682"/>
            <a:ext cx="2151377" cy="633721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7000"/>
              </a:lnSpc>
              <a:buNone/>
              <a:defRPr sz="1400" b="1" i="0">
                <a:solidFill>
                  <a:srgbClr val="293D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777240" rtl="0" eaLnBrk="1" fontAlgn="auto" latinLnBrk="0" hangingPunct="1">
              <a:lnSpc>
                <a:spcPct val="107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[</a:t>
            </a:r>
            <a:r>
              <a:rPr lang="ja-JP" altLang="en-US"/>
              <a:t>插入地点</a:t>
            </a:r>
            <a:r>
              <a:rPr lang="en-US" dirty="0"/>
              <a:t>]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BD474C8D-41B1-DAB2-D97A-B8383EDF77B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92650" y="5296986"/>
            <a:ext cx="2151377" cy="907516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7000"/>
              </a:lnSpc>
              <a:buNone/>
              <a:defRPr sz="1400" b="1" i="0">
                <a:solidFill>
                  <a:srgbClr val="293D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[</a:t>
            </a:r>
            <a:r>
              <a:rPr lang="ja-JP" altLang="en-US"/>
              <a:t>插入联系信息</a:t>
            </a:r>
            <a:r>
              <a:rPr lang="en-US" dirty="0"/>
              <a:t>]</a:t>
            </a:r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F52BAE73-3283-B23F-D6AD-743C57551B0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76525" y="3476426"/>
            <a:ext cx="2151376" cy="57839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7000"/>
              </a:lnSpc>
              <a:buNone/>
              <a:defRPr sz="1400" b="1" i="0">
                <a:solidFill>
                  <a:srgbClr val="293D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[</a:t>
            </a:r>
            <a:r>
              <a:rPr lang="ja-JP" altLang="en-US"/>
              <a:t>插入日期和时间</a:t>
            </a:r>
            <a:r>
              <a:rPr lang="en-US" dirty="0"/>
              <a:t>]</a:t>
            </a:r>
          </a:p>
        </p:txBody>
      </p:sp>
      <p:sp>
        <p:nvSpPr>
          <p:cNvPr id="3" name="Text Placeholder 15">
            <a:extLst>
              <a:ext uri="{FF2B5EF4-FFF2-40B4-BE49-F238E27FC236}">
                <a16:creationId xmlns:a16="http://schemas.microsoft.com/office/drawing/2014/main" id="{78CBFAB4-C1B6-16EB-B7F4-523CD5693B5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4500" y="6466636"/>
            <a:ext cx="4068123" cy="126744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7000"/>
              </a:lnSpc>
              <a:buNone/>
              <a:defRPr sz="1400" b="1" i="0">
                <a:solidFill>
                  <a:srgbClr val="293D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[</a:t>
            </a:r>
            <a:r>
              <a:rPr lang="ja-JP" altLang="en-US"/>
              <a:t>插入简短的活动描述</a:t>
            </a:r>
            <a:r>
              <a:rPr lang="en-US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918990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E9DB6-E4C3-EE47-BF98-60F54E09257B}" type="datetimeFigureOut">
              <a:rPr lang="en-US" smtClean="0"/>
              <a:t>7/14/23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7CDCD-4EDA-F14E-8451-7D5FF0C00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4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CF2086D-C7B1-8D7F-6D16-8F2F877DB2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8DA327-49DD-2DCC-0D48-0DDD65654AE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A6889D-D0B8-8640-BAF4-EEBCE7B1D5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621A567-A102-6201-0D2A-BDA5B2051D6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C8B584-121D-C03F-D183-F24E529D20F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bject 10">
            <a:extLst>
              <a:ext uri="{FF2B5EF4-FFF2-40B4-BE49-F238E27FC236}">
                <a16:creationId xmlns:a16="http://schemas.microsoft.com/office/drawing/2014/main" id="{399D4ABC-3F35-811C-D636-FA72C73CF250}"/>
              </a:ext>
            </a:extLst>
          </p:cNvPr>
          <p:cNvSpPr txBox="1"/>
          <p:nvPr/>
        </p:nvSpPr>
        <p:spPr>
          <a:xfrm>
            <a:off x="444500" y="7818120"/>
            <a:ext cx="2453640" cy="786743"/>
          </a:xfrm>
          <a:prstGeom prst="rect">
            <a:avLst/>
          </a:prstGeom>
          <a:solidFill>
            <a:srgbClr val="637782"/>
          </a:solidFill>
        </p:spPr>
        <p:txBody>
          <a:bodyPr vert="horz" wrap="square" lIns="91440" tIns="91440" rIns="91440" bIns="91440" rtlCol="0" anchor="ctr">
            <a:noAutofit/>
          </a:bodyPr>
          <a:lstStyle/>
          <a:p>
            <a:pPr marR="295275" algn="ctr">
              <a:lnSpc>
                <a:spcPct val="100000"/>
              </a:lnSpc>
            </a:pPr>
            <a:r>
              <a:rPr sz="1350" b="1" dirty="0">
                <a:solidFill>
                  <a:srgbClr val="FFFFFF"/>
                </a:solidFill>
                <a:latin typeface="Arial"/>
                <a:cs typeface="Arial"/>
              </a:rPr>
              <a:t>Place</a:t>
            </a:r>
            <a:r>
              <a:rPr sz="1350" b="1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FFFFFF"/>
                </a:solidFill>
                <a:latin typeface="Arial"/>
                <a:cs typeface="Arial"/>
              </a:rPr>
              <a:t>logo</a:t>
            </a:r>
            <a:r>
              <a:rPr sz="1350" b="1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FFFFFF"/>
                </a:solidFill>
                <a:latin typeface="Arial"/>
                <a:cs typeface="Arial"/>
              </a:rPr>
              <a:t>here</a:t>
            </a:r>
            <a:r>
              <a:rPr sz="1350" b="1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350" b="1" spc="-2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35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FFFFFF"/>
                </a:solidFill>
                <a:latin typeface="Arial"/>
                <a:cs typeface="Arial"/>
              </a:rPr>
              <a:t>delete</a:t>
            </a:r>
            <a:r>
              <a:rPr sz="1350" b="1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FFFFFF"/>
                </a:solidFill>
                <a:latin typeface="Arial"/>
                <a:cs typeface="Arial"/>
              </a:rPr>
              <a:t>this</a:t>
            </a:r>
            <a:r>
              <a:rPr sz="1350" b="1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spc="-25" dirty="0">
                <a:solidFill>
                  <a:srgbClr val="FFFFFF"/>
                </a:solidFill>
                <a:latin typeface="Arial"/>
                <a:cs typeface="Arial"/>
              </a:rPr>
              <a:t>box</a:t>
            </a:r>
            <a:endParaRPr sz="135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5598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D05F32E7-A2F8-1A41-A27A-93BDE812AA37}" vid="{264A1FE9-62D9-E84C-9906-579BDF1C6AF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6B1A66DE220E458FD6414F9598F7CA" ma:contentTypeVersion="18" ma:contentTypeDescription="Create a new document." ma:contentTypeScope="" ma:versionID="637e53a573105b8507f4915f9debd798">
  <xsd:schema xmlns:xsd="http://www.w3.org/2001/XMLSchema" xmlns:xs="http://www.w3.org/2001/XMLSchema" xmlns:p="http://schemas.microsoft.com/office/2006/metadata/properties" xmlns:ns1="http://schemas.microsoft.com/sharepoint/v3" xmlns:ns2="8b67cf5b-c5ed-46e6-bbf4-2bcc1c202471" xmlns:ns3="59da1016-2a1b-4f8a-9768-d7a4932f6f16" targetNamespace="http://schemas.microsoft.com/office/2006/metadata/properties" ma:root="true" ma:fieldsID="5eb0e10f0571061a8da3a0978aec45bb" ns1:_="" ns2:_="" ns3:_="">
    <xsd:import namespace="http://schemas.microsoft.com/sharepoint/v3"/>
    <xsd:import namespace="8b67cf5b-c5ed-46e6-bbf4-2bcc1c202471"/>
    <xsd:import namespace="59da1016-2a1b-4f8a-9768-d7a4932f6f16"/>
    <xsd:element name="properties">
      <xsd:complexType>
        <xsd:sequence>
          <xsd:element name="documentManagement">
            <xsd:complexType>
              <xsd:all>
                <xsd:element ref="ns2:Meta_x0020_Description" minOccurs="0"/>
                <xsd:element ref="ns2:Meta_x0020_Keywords" minOccurs="0"/>
                <xsd:element ref="ns3:IACategory" minOccurs="0"/>
                <xsd:element ref="ns3:IATopic" minOccurs="0"/>
                <xsd:element ref="ns3:IASubtopic" minOccurs="0"/>
                <xsd:element ref="ns3:DocumentExpirationDate" minOccurs="0"/>
                <xsd:element ref="ns1:URL" minOccurs="0"/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URL" ma:index="8" nillable="true" ma:displayName="URL" ma:internalName="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ingStartDate" ma:index="15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6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67cf5b-c5ed-46e6-bbf4-2bcc1c202471" elementFormDefault="qualified">
    <xsd:import namespace="http://schemas.microsoft.com/office/2006/documentManagement/types"/>
    <xsd:import namespace="http://schemas.microsoft.com/office/infopath/2007/PartnerControls"/>
    <xsd:element name="Meta_x0020_Description" ma:index="2" nillable="true" ma:displayName="Meta Description" ma:internalName="Meta_x0020_Description" ma:readOnly="false">
      <xsd:simpleType>
        <xsd:restriction base="dms:Text"/>
      </xsd:simpleType>
    </xsd:element>
    <xsd:element name="Meta_x0020_Keywords" ma:index="3" nillable="true" ma:displayName="Meta Keywords" ma:internalName="Meta_x0020_Keyword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a1016-2a1b-4f8a-9768-d7a4932f6f16" elementFormDefault="qualified">
    <xsd:import namespace="http://schemas.microsoft.com/office/2006/documentManagement/types"/>
    <xsd:import namespace="http://schemas.microsoft.com/office/infopath/2007/PartnerControls"/>
    <xsd:element name="IACategory" ma:index="4" nillable="true" ma:displayName="IA Category" ma:format="Dropdown" ma:internalName="IACategory" ma:readOnly="false">
      <xsd:simpleType>
        <xsd:restriction base="dms:Choice">
          <xsd:enumeration value="About OHA"/>
          <xsd:enumeration value="Programs and Services"/>
          <xsd:enumeration value="Oregon Health Plan"/>
          <xsd:enumeration value="Health System Reform"/>
          <xsd:enumeration value="Licenses and Certificates"/>
          <xsd:enumeration value="Public Health"/>
        </xsd:restriction>
      </xsd:simpleType>
    </xsd:element>
    <xsd:element name="IATopic" ma:index="5" nillable="true" ma:displayName="IA Topic" ma:format="Dropdown" ma:internalName="IATopic" ma:readOnly="false">
      <xsd:simpleType>
        <xsd:restriction base="dms:Choice">
          <xsd:enumeration value="About OHA - Agency Communications"/>
          <xsd:enumeration value="About OHA - Budget"/>
          <xsd:enumeration value="About OHA - Contacts"/>
          <xsd:enumeration value="About OHA - Grants &amp; Contracts"/>
          <xsd:enumeration value="About OHA - Jobs &amp; Employment"/>
          <xsd:enumeration value="About OHA - Organization"/>
          <xsd:enumeration value="About OHA - Policies"/>
          <xsd:enumeration value="About OHA - Public Meetings"/>
          <xsd:enumeration value="About OHA - Public Records"/>
          <xsd:enumeration value="About OHA - Questions &amp; Comments"/>
          <xsd:enumeration value="About OHA - Reports &amp; Data"/>
          <xsd:enumeration value="About OHA - Rulemaking"/>
          <xsd:enumeration value="Programs and Services - Behavioral Health"/>
          <xsd:enumeration value="Programs and Services - Contacts"/>
          <xsd:enumeration value="Programs and Services - Coordinated Care"/>
          <xsd:enumeration value="Programs and Services - Disease"/>
          <xsd:enumeration value="Programs and Services - Environment"/>
          <xsd:enumeration value="Programs and Services - Health Resources"/>
          <xsd:enumeration value="Programs and Services - OEBB"/>
          <xsd:enumeration value="Programs and Services - Oregon Health Plan"/>
          <xsd:enumeration value="Programs and Services - Oregon State Hospital"/>
          <xsd:enumeration value="Programs and Services - PEBB"/>
          <xsd:enumeration value="Programs and Services - Pharmacy"/>
          <xsd:enumeration value="Programs and Services - Prevention"/>
          <xsd:enumeration value="Programs and Services - Safety"/>
          <xsd:enumeration value="Oregon Health Plan - Agency Communications"/>
          <xsd:enumeration value="Oregon Health Plan - Benefits"/>
          <xsd:enumeration value="Oregon Health Plan - Contacts"/>
          <xsd:enumeration value="Oregon Health Plan - Coordinated Care"/>
          <xsd:enumeration value="Oregon Health Plan - Grants &amp; Contracts"/>
          <xsd:enumeration value="Oregon Health Plan - Health Resources"/>
          <xsd:enumeration value="Oregon Health Plan - Policies"/>
          <xsd:enumeration value="Oregon Health Plan - Providers and Partners"/>
          <xsd:enumeration value="Oregon Health Plan - Public Meetings"/>
          <xsd:enumeration value="Oregon Health Plan - Questions &amp; Comments"/>
          <xsd:enumeration value="Oregon Health Plan - Rule Making"/>
          <xsd:enumeration value="Health System Reform - Agency Communications"/>
          <xsd:enumeration value="Health System Reform - Coordinated Care"/>
          <xsd:enumeration value="Health System Reform - Public Meetings"/>
          <xsd:enumeration value="Health System Reform - Questions &amp; Comments"/>
          <xsd:enumeration value="Health System Reform - Reports &amp; Data"/>
          <xsd:enumeration value="Licenses and Certificates - Certificates"/>
          <xsd:enumeration value="Licenses and Certificates - Contacts"/>
          <xsd:enumeration value="Licenses and Certificates - Licenses"/>
          <xsd:enumeration value="Licenses and Certificates - Vital Records"/>
          <xsd:enumeration value="Public Health - Agency Communications"/>
          <xsd:enumeration value="Public Health - Contacts"/>
          <xsd:enumeration value="Public Health - Disease"/>
          <xsd:enumeration value="Public Health - Environment"/>
          <xsd:enumeration value="Public Health - Health Resources"/>
          <xsd:enumeration value="Public Health - Questions &amp; Comments"/>
          <xsd:enumeration value="Public Health - Prevention"/>
          <xsd:enumeration value="Public Health - Providers and Partners"/>
          <xsd:enumeration value="Public Health - Reports &amp; Data"/>
          <xsd:enumeration value="Public Health - Safety"/>
          <xsd:enumeration value="Public Health - Vital Records"/>
        </xsd:restriction>
      </xsd:simpleType>
    </xsd:element>
    <xsd:element name="IASubtopic" ma:index="6" nillable="true" ma:displayName="IA Subtopic" ma:format="Dropdown" ma:internalName="IASubtopic" ma:readOnly="false">
      <xsd:simpleType>
        <xsd:restriction base="dms:Choice">
          <xsd:enumeration value="Addiction Services - Alcohol"/>
          <xsd:enumeration value="Addiction Services - Drug"/>
          <xsd:enumeration value="Addiction Services - Gambling"/>
          <xsd:enumeration value="Addiction Services - Tobacco"/>
          <xsd:enumeration value="Applications"/>
          <xsd:enumeration value="Benefits - Health Plans"/>
          <xsd:enumeration value="Benefits - OEBB"/>
          <xsd:enumeration value="Benefits - OHP"/>
          <xsd:enumeration value="Benefits - PEBB"/>
          <xsd:enumeration value="Benefits - Retirement"/>
          <xsd:enumeration value="Budget - Agency Summary"/>
          <xsd:enumeration value="Budget - Agency Request (ARB)"/>
          <xsd:enumeration value="Budget - Governors Budget"/>
          <xsd:enumeration value="Budget - Infrastructure"/>
          <xsd:enumeration value="Budget - Legislatively Adopted (LAB)"/>
          <xsd:enumeration value="Budget - Legislative action"/>
          <xsd:enumeration value="Budget - Overview"/>
          <xsd:enumeration value="Budget - Policy Option Package (POP)"/>
          <xsd:enumeration value="Budget - Priorities"/>
          <xsd:enumeration value="Budget - Program"/>
          <xsd:enumeration value="Budget - Reduction"/>
          <xsd:enumeration value="Budget - Strategic funding proposal"/>
          <xsd:enumeration value="Budget - Special report"/>
          <xsd:enumeration value="Budget - Stakeholder meeting"/>
          <xsd:enumeration value="CCO - Contact"/>
          <xsd:enumeration value="CCO - Audited Financial Statement"/>
          <xsd:enumeration value="CCO - Interim Financial Statement"/>
          <xsd:enumeration value="CCO - Internal Financial Statement"/>
          <xsd:enumeration value="Clean Air"/>
          <xsd:enumeration value="Clean Water"/>
          <xsd:enumeration value="Clinics"/>
          <xsd:enumeration value="Commissions"/>
          <xsd:enumeration value="Committee Members"/>
          <xsd:enumeration value="Committees"/>
          <xsd:enumeration value="Crisis Services"/>
          <xsd:enumeration value="Drug Addiction Services"/>
          <xsd:enumeration value="Electronic Health Care Records (EHR)"/>
          <xsd:enumeration value="Emergency Preparedness"/>
          <xsd:enumeration value="Environmental Pollution"/>
          <xsd:enumeration value="Featured Content"/>
          <xsd:enumeration value="Fees"/>
          <xsd:enumeration value="Health Services - Primary Care Home"/>
          <xsd:enumeration value="Health Services - Prioritized list"/>
          <xsd:enumeration value="ICD-10"/>
          <xsd:enumeration value="Immunizations"/>
          <xsd:enumeration value="Legislation - Bills"/>
          <xsd:enumeration value="Legislation - Contact"/>
          <xsd:enumeration value="Legislation - Highlights"/>
          <xsd:enumeration value="Legislation - Session Summary"/>
          <xsd:enumeration value="Materials - Commission"/>
          <xsd:enumeration value="Materials - Committee"/>
          <xsd:enumeration value="Materials - Coverage Guidance"/>
          <xsd:enumeration value="Materials - Evidence-based Guidelines"/>
          <xsd:enumeration value="Materials - Health care plan details"/>
          <xsd:enumeration value="Materials - Health care plan overview"/>
          <xsd:enumeration value="Materials - Meeting Document"/>
          <xsd:enumeration value="Materials - Meeting Recording"/>
          <xsd:enumeration value="Materials - Meeting Schedule"/>
          <xsd:enumeration value="Materials - Open Enrollment"/>
          <xsd:enumeration value="Materials - Training"/>
          <xsd:enumeration value="Materials - Webinar"/>
          <xsd:enumeration value="Materials - Workgroup"/>
          <xsd:enumeration value="Medical Marijuana (OMMP)"/>
          <xsd:enumeration value="Medical Services"/>
          <xsd:enumeration value="Meeting Document"/>
          <xsd:enumeration value="Meeting Schedule"/>
          <xsd:enumeration value="Mental Health Services"/>
          <xsd:enumeration value="Metrics - Behavioral Health"/>
          <xsd:enumeration value="Metrics - CCO"/>
          <xsd:enumeration value="Metrics - Demographics"/>
          <xsd:enumeration value="Metrics - Hospital Performance"/>
          <xsd:enumeration value="Metrics - Incentive"/>
          <xsd:enumeration value="Metrics - Measures and Outcomes Tracking (MOTS)"/>
          <xsd:enumeration value="Metrics - ONE Eligibility system"/>
          <xsd:enumeration value="Metrics - Prevention"/>
          <xsd:enumeration value="Metrics - Rural health"/>
          <xsd:enumeration value="Metrics - State-Wide"/>
          <xsd:enumeration value="News Letter"/>
          <xsd:enumeration value="News Release"/>
          <xsd:enumeration value="OHP - Medicaid Waiver"/>
          <xsd:enumeration value="OHP - Provider Announcement"/>
          <xsd:enumeration value="OHP - Provider Rates"/>
          <xsd:enumeration value="Preferred Drug List"/>
          <xsd:enumeration value="Prescription Drugs - Monitoring"/>
          <xsd:enumeration value="Prescription Drugs - Preferred List"/>
          <xsd:enumeration value="Prescription Drugs - Subsidy"/>
          <xsd:enumeration value="Prescription Drugs Subsidy"/>
          <xsd:enumeration value="Technical Assistance"/>
          <xsd:enumeration value="Training"/>
          <xsd:enumeration value="Vital Statistics - Birth Certificate"/>
          <xsd:enumeration value="Vital Statistics - Certificate Death"/>
          <xsd:enumeration value="Vital Statistics - Data Use Requests"/>
          <xsd:enumeration value="Vital Statistics - Divorce Data"/>
          <xsd:enumeration value="Vital Statistics - Domestic Partnership Data"/>
          <xsd:enumeration value="Vital Statistics - Fetal Death Data"/>
          <xsd:enumeration value="Vital Statistics - Marriage Data"/>
          <xsd:enumeration value="Vital Statistics - Teen Pregnancy Data"/>
          <xsd:enumeration value="Wellness - Exercise"/>
          <xsd:enumeration value="Wellness - HEM"/>
          <xsd:enumeration value="Wellness - Intervention"/>
          <xsd:enumeration value="Wellness - Pain Management"/>
          <xsd:enumeration value="Wellness - Reproductive Health"/>
          <xsd:enumeration value="Wellness - Stress Relief"/>
        </xsd:restriction>
      </xsd:simpleType>
    </xsd:element>
    <xsd:element name="DocumentExpirationDate" ma:index="7" nillable="true" ma:displayName="Document Expiration Date" ma:format="DateOnly" ma:internalName="DocumentExpirationDate" ma:readOnly="false">
      <xsd:simpleType>
        <xsd:restriction base="dms:DateTime"/>
      </xsd:simple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ASubtopic xmlns="59da1016-2a1b-4f8a-9768-d7a4932f6f16" xsi:nil="true"/>
    <DocumentExpirationDate xmlns="59da1016-2a1b-4f8a-9768-d7a4932f6f16" xsi:nil="true"/>
    <URL xmlns="http://schemas.microsoft.com/sharepoint/v3">
      <Url>https://www.oregon.gov/oha/PHE/Documents/OHP_Flyer_ZHS.pptx</Url>
      <Description>PowerPoint Presentation</Description>
    </URL>
    <Meta_x0020_Keywords xmlns="8b67cf5b-c5ed-46e6-bbf4-2bcc1c202471" xsi:nil="true"/>
    <PublishingStartDate xmlns="http://schemas.microsoft.com/sharepoint/v3" xsi:nil="true"/>
    <PublishingExpirationDate xmlns="http://schemas.microsoft.com/sharepoint/v3" xsi:nil="true"/>
    <IACategory xmlns="59da1016-2a1b-4f8a-9768-d7a4932f6f16" xsi:nil="true"/>
    <Meta_x0020_Description xmlns="8b67cf5b-c5ed-46e6-bbf4-2bcc1c202471" xsi:nil="true"/>
    <IATopic xmlns="59da1016-2a1b-4f8a-9768-d7a4932f6f16" xsi:nil="true"/>
  </documentManagement>
</p:properties>
</file>

<file path=customXml/itemProps1.xml><?xml version="1.0" encoding="utf-8"?>
<ds:datastoreItem xmlns:ds="http://schemas.openxmlformats.org/officeDocument/2006/customXml" ds:itemID="{CEC08334-F5A9-4C26-BDF9-4ABAB70FC3BC}"/>
</file>

<file path=customXml/itemProps2.xml><?xml version="1.0" encoding="utf-8"?>
<ds:datastoreItem xmlns:ds="http://schemas.openxmlformats.org/officeDocument/2006/customXml" ds:itemID="{C99B0766-C194-4F01-B6FF-F084A5CB836E}"/>
</file>

<file path=customXml/itemProps3.xml><?xml version="1.0" encoding="utf-8"?>
<ds:datastoreItem xmlns:ds="http://schemas.openxmlformats.org/officeDocument/2006/customXml" ds:itemID="{45C58899-CE99-4225-AAF5-D5B96A50F04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7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Augustin</dc:creator>
  <cp:lastModifiedBy>Sean Garrison</cp:lastModifiedBy>
  <cp:revision>9</cp:revision>
  <dcterms:created xsi:type="dcterms:W3CDTF">2023-06-20T01:04:54Z</dcterms:created>
  <dcterms:modified xsi:type="dcterms:W3CDTF">2023-07-14T23:27:22Z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orkflowChangePath">
    <vt:lpwstr>e4c0fadb-ea59-4728-bea3-6f3cf0705495,4;</vt:lpwstr>
  </property>
  <property fmtid="{D5CDD505-2E9C-101B-9397-08002B2CF9AE}" pid="3" name="ContentTypeId">
    <vt:lpwstr>0x010100736B1A66DE220E458FD6414F9598F7CA</vt:lpwstr>
  </property>
</Properties>
</file>