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60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93E"/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212" d="100"/>
          <a:sy n="212" d="100"/>
        </p:scale>
        <p:origin x="-32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overed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feedback@odhsoha.oregon.gov" TargetMode="External"/><Relationship Id="rId4" Type="http://schemas.openxmlformats.org/officeDocument/2006/relationships/hyperlink" Target="https://benefits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B4095-274F-799A-37E8-5B45D9620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76" b="1676"/>
          <a:stretch/>
        </p:blipFill>
        <p:spPr>
          <a:xfrm>
            <a:off x="-1" y="0"/>
            <a:ext cx="10058400" cy="15023628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1AD957-B68C-0C4A-4AAC-04F4AE7FC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14247540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object 44">
            <a:extLst>
              <a:ext uri="{FF2B5EF4-FFF2-40B4-BE49-F238E27FC236}">
                <a16:creationId xmlns:a16="http://schemas.microsoft.com/office/drawing/2014/main" id="{CA5C6C84-DD77-289B-1612-671F4899293D}"/>
              </a:ext>
            </a:extLst>
          </p:cNvPr>
          <p:cNvSpPr txBox="1"/>
          <p:nvPr userDrawn="1"/>
        </p:nvSpPr>
        <p:spPr>
          <a:xfrm>
            <a:off x="336778" y="12801600"/>
            <a:ext cx="107722" cy="1039117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700" dirty="0">
                <a:solidFill>
                  <a:srgbClr val="FFFFFF"/>
                </a:solidFill>
                <a:latin typeface="Arial Narrow"/>
                <a:cs typeface="Arial Narrow"/>
              </a:rPr>
              <a:t>PS1-C-AR (05/25/2023)</a:t>
            </a:r>
          </a:p>
        </p:txBody>
      </p:sp>
      <p:sp>
        <p:nvSpPr>
          <p:cNvPr id="12" name="object 51">
            <a:extLst>
              <a:ext uri="{FF2B5EF4-FFF2-40B4-BE49-F238E27FC236}">
                <a16:creationId xmlns:a16="http://schemas.microsoft.com/office/drawing/2014/main" id="{55D0CF47-2055-A195-CB0A-488D3CC2193E}"/>
              </a:ext>
            </a:extLst>
          </p:cNvPr>
          <p:cNvSpPr txBox="1"/>
          <p:nvPr userDrawn="1"/>
        </p:nvSpPr>
        <p:spPr>
          <a:xfrm>
            <a:off x="7080738" y="14800797"/>
            <a:ext cx="253316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100" spc="-10" dirty="0" err="1">
                <a:solidFill>
                  <a:srgbClr val="231F20"/>
                </a:solidFill>
                <a:latin typeface="Arial Black"/>
                <a:cs typeface="Arial Black"/>
                <a:hlinkClick r:id="rId3"/>
              </a:rPr>
              <a:t>KeepCovered.Oregon.gov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758896-CA54-E9CC-9C2B-093589CBC6B2}"/>
              </a:ext>
            </a:extLst>
          </p:cNvPr>
          <p:cNvSpPr txBox="1"/>
          <p:nvPr userDrawn="1"/>
        </p:nvSpPr>
        <p:spPr>
          <a:xfrm>
            <a:off x="3241965" y="277091"/>
            <a:ext cx="632769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75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اتخذ إجراءات لتجديد المزايا الطبية الخاصة بك!</a:t>
            </a:r>
            <a:endParaRPr lang="ar-AE" sz="75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37120-22E2-0A34-0F48-30F87B3D8D4A}"/>
              </a:ext>
            </a:extLst>
          </p:cNvPr>
          <p:cNvSpPr txBox="1"/>
          <p:nvPr userDrawn="1"/>
        </p:nvSpPr>
        <p:spPr>
          <a:xfrm>
            <a:off x="1778794" y="3693502"/>
            <a:ext cx="7790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تتم التغييرات لمزايا خطة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Oregon Health Plan (OHP)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AE" sz="2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الصحية ومزايا برنامج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Medicaid </a:t>
            </a:r>
            <a:r>
              <a:rPr lang="ar-AE" sz="2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الأخرى. اتخذ الخطوات التالية: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583CE-8E06-3AA5-58F7-87E637B14648}"/>
              </a:ext>
            </a:extLst>
          </p:cNvPr>
          <p:cNvSpPr txBox="1"/>
          <p:nvPr userDrawn="1"/>
        </p:nvSpPr>
        <p:spPr>
          <a:xfrm>
            <a:off x="1778794" y="4593614"/>
            <a:ext cx="7790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1. احرص على تحديث عنوانك.</a:t>
            </a:r>
            <a:endParaRPr lang="ar-AE" sz="30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3B85B3-5B86-5224-2667-46F62F5CC6FB}"/>
              </a:ext>
            </a:extLst>
          </p:cNvPr>
          <p:cNvSpPr txBox="1"/>
          <p:nvPr userDrawn="1"/>
        </p:nvSpPr>
        <p:spPr>
          <a:xfrm>
            <a:off x="3980328" y="5791243"/>
            <a:ext cx="496196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اتصل بنا في خلال أيام الأسبوع من الساعة 7 صباحًا إلى الساعة 6 مساءً:</a:t>
            </a:r>
            <a:endParaRPr lang="ar-AE" sz="24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r" rtl="1">
              <a:spcAft>
                <a:spcPts val="600"/>
              </a:spcAft>
            </a:pPr>
            <a:r>
              <a:rPr lang="en-US" sz="2400" dirty="0">
                <a:solidFill>
                  <a:srgbClr val="95C93E"/>
                </a:solidFill>
                <a:effectLst/>
                <a:latin typeface="Arial Black" panose="020B0604020202020204" pitchFamily="34" charset="0"/>
              </a:rPr>
              <a:t>800-699-9075</a:t>
            </a:r>
            <a:endParaRPr lang="ar-AE" sz="2400" dirty="0">
              <a:solidFill>
                <a:srgbClr val="95C93E"/>
              </a:solidFill>
              <a:effectLst/>
              <a:latin typeface="Arial Black" panose="020B0604020202020204" pitchFamily="34" charset="0"/>
            </a:endParaRPr>
          </a:p>
          <a:p>
            <a:pPr algn="r" rtl="1">
              <a:spcAft>
                <a:spcPts val="6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ابحث عن مكتب أو شريك مجتمعي بالقرب منك:</a:t>
            </a:r>
            <a:b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2400" dirty="0" err="1">
                <a:solidFill>
                  <a:schemeClr val="bg1"/>
                </a:solidFill>
                <a:effectLst/>
                <a:latin typeface="Arial Black" panose="020B0604020202020204" pitchFamily="34" charset="0"/>
                <a:hlinkClick r:id="rId3"/>
              </a:rPr>
              <a:t>KeepCovered.Oregon.gov</a:t>
            </a:r>
            <a:endParaRPr lang="en-US" sz="2400" dirty="0">
              <a:solidFill>
                <a:schemeClr val="bg1"/>
              </a:solidFill>
              <a:effectLst/>
              <a:latin typeface="Arial Black" panose="020B0604020202020204" pitchFamily="34" charset="0"/>
            </a:endParaRPr>
          </a:p>
          <a:p>
            <a:pPr algn="r" rtl="1">
              <a:spcAft>
                <a:spcPts val="600"/>
              </a:spcAft>
            </a:pPr>
            <a:r>
              <a:rPr lang="ar-AE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أبلغ عن التغييرات واستجب للتجديدات على الإنترنت على الموقع:</a:t>
            </a:r>
            <a:b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2400" dirty="0" err="1">
                <a:solidFill>
                  <a:schemeClr val="bg1"/>
                </a:solidFill>
                <a:effectLst/>
                <a:latin typeface="Arial Black" panose="020B0604020202020204" pitchFamily="34" charset="0"/>
                <a:hlinkClick r:id="rId4"/>
              </a:rPr>
              <a:t>Benefits.Oregon.gov</a:t>
            </a:r>
            <a:endParaRPr lang="en-US" sz="2400" dirty="0">
              <a:solidFill>
                <a:schemeClr val="bg1"/>
              </a:solidFill>
              <a:effectLst/>
              <a:latin typeface="Arial Black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5E79E-8163-C5B7-4649-E9659D47DFD0}"/>
              </a:ext>
            </a:extLst>
          </p:cNvPr>
          <p:cNvSpPr txBox="1"/>
          <p:nvPr userDrawn="1"/>
        </p:nvSpPr>
        <p:spPr>
          <a:xfrm>
            <a:off x="1778794" y="5266808"/>
            <a:ext cx="779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قم بتحديث عنوانك أو الحصول على مساعدة مجانية. </a:t>
            </a:r>
            <a:endParaRPr lang="ar-AE" sz="24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BF0012-50CF-4EEC-2C11-537A48ED6AF0}"/>
              </a:ext>
            </a:extLst>
          </p:cNvPr>
          <p:cNvSpPr txBox="1"/>
          <p:nvPr userDrawn="1"/>
        </p:nvSpPr>
        <p:spPr>
          <a:xfrm>
            <a:off x="6145306" y="9353873"/>
            <a:ext cx="3424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2. عليك مواصلة التحقق من بريدك بحثًا عن خطابات التجديد.</a:t>
            </a:r>
            <a:endParaRPr lang="ar-AE" sz="30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1A7053-6394-0469-98A7-0BF0482024EE}"/>
              </a:ext>
            </a:extLst>
          </p:cNvPr>
          <p:cNvSpPr txBox="1"/>
          <p:nvPr userDrawn="1"/>
        </p:nvSpPr>
        <p:spPr>
          <a:xfrm>
            <a:off x="5997388" y="11170067"/>
            <a:ext cx="2944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95C93E"/>
                </a:solidFill>
                <a:effectLst/>
                <a:latin typeface="Arial" panose="020B0604020202020204" pitchFamily="34" charset="0"/>
              </a:rPr>
              <a:t>تلك ستوضح لك</a:t>
            </a:r>
            <a:br>
              <a:rPr lang="ar-AE" sz="2400" b="1" dirty="0">
                <a:solidFill>
                  <a:srgbClr val="95C93E"/>
                </a:solidFill>
                <a:effectLst/>
                <a:latin typeface="Arial" panose="020B0604020202020204" pitchFamily="34" charset="0"/>
              </a:rPr>
            </a:br>
            <a:r>
              <a:rPr lang="ar-AE" sz="2400" b="1" dirty="0">
                <a:solidFill>
                  <a:srgbClr val="95C93E"/>
                </a:solidFill>
                <a:effectLst/>
                <a:latin typeface="Arial" panose="020B0604020202020204" pitchFamily="34" charset="0"/>
              </a:rPr>
              <a:t>ما عليك فعله.</a:t>
            </a:r>
            <a:endParaRPr lang="ar-AE" sz="2400" dirty="0">
              <a:solidFill>
                <a:srgbClr val="95C93E"/>
              </a:solidFill>
              <a:effectLst/>
              <a:latin typeface="Arial" panose="020B0604020202020204" pitchFamily="34" charset="0"/>
            </a:endParaRPr>
          </a:p>
          <a:p>
            <a:pPr algn="r" rtl="1"/>
            <a:r>
              <a:rPr lang="ar-AE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يتم إصدار الخطابات الآن حتى منتصف عام 2024. لن يتلقى الجميع خطابات التجديد في نفس الوقت.</a:t>
            </a:r>
            <a:endParaRPr lang="ar-AE" sz="24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D06D53-0256-EC26-CD96-0BDC1EC0C23B}"/>
              </a:ext>
            </a:extLst>
          </p:cNvPr>
          <p:cNvSpPr txBox="1"/>
          <p:nvPr userDrawn="1"/>
        </p:nvSpPr>
        <p:spPr>
          <a:xfrm>
            <a:off x="3644153" y="14973300"/>
            <a:ext cx="605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900" dirty="0">
                <a:effectLst/>
                <a:latin typeface="Arial" panose="020B0604020202020204" pitchFamily="34" charset="0"/>
              </a:rPr>
              <a:t>بالنسبة للأشخاص ذوي الإعاقة أو الأشخاص الذين يتحدثون لغة أخرى غير الإنجليزية، يمكننا توفير المعلومات بتنسيقات بديلة مثل الترجمات أو الطباعة بحروف كبيرة أو بطريقة برايل. اتصل بالرقم ‎503-945-5488 (جميع مكالمات الترحيل مقبولة) أو تفضل بزيارة </a:t>
            </a:r>
            <a:r>
              <a:rPr lang="en-US" sz="900" dirty="0" err="1">
                <a:solidFill>
                  <a:srgbClr val="95C93E"/>
                </a:solidFill>
                <a:effectLst/>
                <a:latin typeface="Arial Narrow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feedback@odhsoha.oregon.gov</a:t>
            </a:r>
            <a:r>
              <a:rPr lang="en-US" sz="900" dirty="0">
                <a:effectLst/>
                <a:latin typeface="Arial Narrow" panose="020B0604020202020204" pitchFamily="34" charset="0"/>
              </a:rPr>
              <a:t>.</a:t>
            </a:r>
            <a:endParaRPr lang="en-US" sz="9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AB152-1ED0-E494-87B2-D6E5C1355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49D2F-04B4-680E-8D84-4D5F0BE2B2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20478" y="14247608"/>
            <a:ext cx="763929" cy="5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37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https://www.oregon.gov/oha/PHE/Documents/OHP_Poster1%20AR.pptx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B59C36-C176-4D6F-B58B-423ECAB94719}"/>
</file>

<file path=customXml/itemProps2.xml><?xml version="1.0" encoding="utf-8"?>
<ds:datastoreItem xmlns:ds="http://schemas.openxmlformats.org/officeDocument/2006/customXml" ds:itemID="{2BAD2F18-B1D3-47AC-8505-265BFC42B173}"/>
</file>

<file path=customXml/itemProps3.xml><?xml version="1.0" encoding="utf-8"?>
<ds:datastoreItem xmlns:ds="http://schemas.openxmlformats.org/officeDocument/2006/customXml" ds:itemID="{2DA99ED4-312A-4DDD-801A-04239A7D0C8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13</cp:revision>
  <dcterms:created xsi:type="dcterms:W3CDTF">2023-05-25T05:59:53Z</dcterms:created>
  <dcterms:modified xsi:type="dcterms:W3CDTF">2023-06-09T00:36:08Z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