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9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93E"/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54" d="100"/>
          <a:sy n="54" d="100"/>
        </p:scale>
        <p:origin x="36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feedback@odhsoha.oregon.gov" TargetMode="External"/><Relationship Id="rId4" Type="http://schemas.openxmlformats.org/officeDocument/2006/relationships/hyperlink" Target="https://benefits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B4095-274F-799A-37E8-5B45D9620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76" b="1676"/>
          <a:stretch/>
        </p:blipFill>
        <p:spPr>
          <a:xfrm>
            <a:off x="-1" y="0"/>
            <a:ext cx="10058400" cy="15023628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1AD957-B68C-0C4A-4AAC-04F4AE7FC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40425" y="14470371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828BFE-8585-991E-CFB2-F7FD3372759A}"/>
              </a:ext>
            </a:extLst>
          </p:cNvPr>
          <p:cNvSpPr txBox="1"/>
          <p:nvPr userDrawn="1"/>
        </p:nvSpPr>
        <p:spPr>
          <a:xfrm>
            <a:off x="372208" y="4736918"/>
            <a:ext cx="507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Arial Black"/>
                <a:cs typeface="Arial Black"/>
              </a:rPr>
              <a:t>1.</a:t>
            </a:r>
            <a:r>
              <a:rPr lang="en-US" sz="24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 Black"/>
                <a:cs typeface="Arial Black"/>
              </a:rPr>
              <a:t>Mantén</a:t>
            </a:r>
            <a:r>
              <a:rPr lang="en-US" sz="24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 Black"/>
                <a:cs typeface="Arial Black"/>
              </a:rPr>
              <a:t>al</a:t>
            </a:r>
            <a:r>
              <a:rPr lang="en-US" sz="24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 Black"/>
                <a:cs typeface="Arial Black"/>
              </a:rPr>
              <a:t>día</a:t>
            </a:r>
            <a:r>
              <a:rPr lang="en-US" sz="24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 Black"/>
                <a:cs typeface="Arial Black"/>
              </a:rPr>
              <a:t>tu</a:t>
            </a:r>
            <a:r>
              <a:rPr lang="en-US" sz="24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2400" spc="-10" dirty="0" err="1">
                <a:solidFill>
                  <a:srgbClr val="FFFFFF"/>
                </a:solidFill>
                <a:latin typeface="Arial Black"/>
                <a:cs typeface="Arial Black"/>
              </a:rPr>
              <a:t>dirección</a:t>
            </a:r>
            <a:r>
              <a:rPr lang="en-US" sz="2400" spc="-1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FD35CAE0-FB6C-A784-492A-E3061AF25F35}"/>
              </a:ext>
            </a:extLst>
          </p:cNvPr>
          <p:cNvSpPr txBox="1">
            <a:spLocks/>
          </p:cNvSpPr>
          <p:nvPr userDrawn="1"/>
        </p:nvSpPr>
        <p:spPr>
          <a:xfrm>
            <a:off x="445298" y="5430477"/>
            <a:ext cx="4839335" cy="807208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>
            <a:lvl1pPr marL="0">
              <a:defRPr sz="170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222885" lvl="0" indent="0" defTabSz="914400" eaLnBrk="1" fontAlgn="auto" latinLnBrk="0" hangingPunct="1">
              <a:lnSpc>
                <a:spcPts val="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Asegúrate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</a:t>
            </a:r>
            <a:r>
              <a:rPr kumimoji="0" lang="en-US" sz="1700" b="1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dirección</a:t>
            </a:r>
            <a:r>
              <a:rPr kumimoji="0" lang="en-US" sz="1700" b="1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donde</a:t>
            </a:r>
            <a:r>
              <a:rPr kumimoji="0" lang="en-US" sz="1700" b="1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-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recibes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correspondencia</a:t>
            </a:r>
            <a:r>
              <a:rPr kumimoji="0" lang="en-US" sz="1700" b="1" i="0" u="none" strike="noStrike" kern="0" cap="none" spc="-6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está</a:t>
            </a:r>
            <a:r>
              <a:rPr kumimoji="0" lang="en-US" sz="1700" b="1" i="0" u="none" strike="noStrike" kern="0" cap="none" spc="-4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-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correcta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578485" marR="0" lvl="0" indent="0" defTabSz="914400" eaLnBrk="1" fontAlgn="auto" latinLnBrk="0" hangingPunct="1">
              <a:lnSpc>
                <a:spcPts val="2790"/>
              </a:lnSpc>
              <a:spcBef>
                <a:spcPts val="1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Llama</a:t>
            </a:r>
            <a:r>
              <a:rPr kumimoji="0" lang="en-US" sz="1700" b="1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</a:t>
            </a:r>
            <a:r>
              <a:rPr kumimoji="0" lang="en-US" sz="1700" b="1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833-743-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9182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578485" marR="0" lvl="0" indent="0" defTabSz="91440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días</a:t>
            </a:r>
            <a:r>
              <a:rPr kumimoji="0" lang="en-US" sz="1700" b="1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semana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7:00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6:00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-2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pm.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8485" marR="5080" lvl="0" indent="0" defTabSz="914400" eaLnBrk="1" fontAlgn="auto" latinLnBrk="0" hangingPunct="1">
              <a:lnSpc>
                <a:spcPts val="2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Encuentra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la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oficina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uno de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-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socios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OHP</a:t>
            </a:r>
            <a:r>
              <a:rPr kumimoji="0" lang="en-US" sz="1700" b="1" i="0" u="none" strike="noStrike" kern="0" cap="none" spc="-4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comunidad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-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aquí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57848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  <a:hlinkClick r:id="rId3"/>
              </a:rPr>
              <a:t>KeepCovered.Oregon.gov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578485" marR="403225" lvl="0" indent="0" defTabSz="914400" eaLnBrk="1" fontAlgn="auto" latinLnBrk="0" hangingPunct="1">
              <a:lnSpc>
                <a:spcPts val="2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Reporta</a:t>
            </a:r>
            <a:r>
              <a:rPr kumimoji="0" lang="en-US" sz="1700" b="1" i="0" u="none" strike="noStrike" kern="0" cap="none" spc="-3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cualquier</a:t>
            </a:r>
            <a:r>
              <a:rPr kumimoji="0" lang="en-US" sz="1700" b="1" i="0" u="none" strike="noStrike" kern="0" cap="none" spc="-3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cambio</a:t>
            </a:r>
            <a:r>
              <a:rPr kumimoji="0" lang="en-US" sz="1700" b="1" i="0" u="none" strike="noStrike" kern="0" cap="none" spc="-3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</a:t>
            </a:r>
            <a:r>
              <a:rPr kumimoji="0" lang="en-US" sz="1700" b="1" i="0" u="none" strike="noStrike" kern="0" cap="none" spc="-2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-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tengas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proceso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-2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</a:p>
          <a:p>
            <a:pPr marL="578485" marR="0" lvl="0" indent="0" defTabSz="91440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renovación</a:t>
            </a:r>
            <a:r>
              <a:rPr kumimoji="0" lang="en-US" sz="1700" b="1" i="0" u="none" strike="noStrike" kern="0" cap="none" spc="-2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US" sz="1700" b="1" i="0" u="none" strike="noStrike" kern="0" cap="none" spc="-2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línea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-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aquí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578485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  <a:hlinkClick r:id="rId4"/>
              </a:rPr>
              <a:t>Benefits.Oregon.gov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12700" marR="161925" lvl="0" indent="0" defTabSz="914400" eaLnBrk="1" fontAlgn="auto" latinLnBrk="0" hangingPunct="1">
              <a:lnSpc>
                <a:spcPct val="104200"/>
              </a:lnSpc>
              <a:spcBef>
                <a:spcPts val="1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2.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Mantente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atento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-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recibir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una</a:t>
            </a:r>
            <a:r>
              <a:rPr kumimoji="0" lang="en-US" sz="2400" b="0" i="0" u="none" strike="noStrike" kern="0" cap="none" spc="2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carta</a:t>
            </a:r>
            <a:r>
              <a:rPr kumimoji="0" lang="en-US" sz="2400" b="0" i="0" u="none" strike="noStrike" kern="0" cap="none" spc="3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sobre</a:t>
            </a:r>
            <a:r>
              <a:rPr kumimoji="0" lang="en-US" sz="2400" b="0" i="0" u="none" strike="noStrike" kern="0" cap="none" spc="3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el</a:t>
            </a:r>
            <a:r>
              <a:rPr kumimoji="0" lang="en-US" sz="2400" b="0" i="0" u="none" strike="noStrike" kern="0" cap="none" spc="3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-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proceso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de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-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renovación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578485" marR="1377315" lvl="0" indent="0" defTabSz="914400" eaLnBrk="1" fontAlgn="auto" latinLnBrk="0" hangingPunct="1">
              <a:lnSpc>
                <a:spcPts val="2800"/>
              </a:lnSpc>
              <a:spcBef>
                <a:spcPts val="2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Las</a:t>
            </a:r>
            <a:r>
              <a:rPr kumimoji="0" lang="en-US" sz="2400" b="0" i="0" u="none" strike="noStrike" kern="0" cap="none" spc="45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cartas</a:t>
            </a:r>
            <a:r>
              <a:rPr kumimoji="0" lang="en-US" sz="2400" b="0" i="0" u="none" strike="noStrike" kern="0" cap="none" spc="55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de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renovación</a:t>
            </a:r>
            <a:r>
              <a:rPr kumimoji="0" lang="en-US" sz="2400" b="0" i="0" u="none" strike="noStrike" kern="0" cap="none" spc="-55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-25" normalizeH="0" baseline="0" noProof="0" dirty="0" err="1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te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explicarán</a:t>
            </a:r>
            <a:r>
              <a:rPr kumimoji="0" lang="en-US" sz="2400" b="0" i="0" u="none" strike="noStrike" kern="0" cap="none" spc="-80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-25" normalizeH="0" baseline="0" noProof="0" dirty="0" err="1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qué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tienes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que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0" i="0" u="none" strike="noStrike" kern="0" cap="none" spc="-40" normalizeH="0" baseline="0" noProof="0" dirty="0" err="1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hacer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rgbClr val="96C93D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,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578485" marR="464820" lvl="0" indent="0" defTabSz="914400" eaLnBrk="1" fontAlgn="auto" latinLnBrk="0" hangingPunct="1">
              <a:lnSpc>
                <a:spcPts val="2000"/>
              </a:lnSpc>
              <a:spcBef>
                <a:spcPts val="4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lang="en-US" sz="1700" b="1" i="0" u="none" strike="noStrike" kern="0" cap="none" spc="-3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</a:t>
            </a:r>
            <a:r>
              <a:rPr kumimoji="0" lang="en-US" sz="1700" b="1" i="0" u="none" strike="noStrike" kern="0" cap="none" spc="-2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continuarán</a:t>
            </a:r>
            <a:r>
              <a:rPr kumimoji="0" lang="en-US" sz="1700" b="1" i="0" u="none" strike="noStrike" kern="0" cap="none" spc="-3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enviando</a:t>
            </a:r>
            <a:r>
              <a:rPr kumimoji="0" lang="en-US" sz="1700" b="1" i="0" u="none" strike="noStrike" kern="0" cap="none" spc="-2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hasta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mediados</a:t>
            </a:r>
            <a:r>
              <a:rPr kumimoji="0" lang="en-US" sz="1700" b="1" i="0" u="none" strike="noStrike" kern="0" cap="none" spc="-2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2024.</a:t>
            </a:r>
            <a:r>
              <a:rPr kumimoji="0" lang="en-US" sz="1700" b="1" i="0" u="none" strike="noStrike" kern="0" cap="none" spc="-2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todas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-2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personas</a:t>
            </a:r>
            <a:r>
              <a:rPr kumimoji="0" lang="en-US" sz="1700" b="1" i="0" u="none" strike="noStrike" kern="0" cap="none" spc="-2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</a:t>
            </a:r>
            <a:r>
              <a:rPr kumimoji="0" lang="en-US" sz="1700" b="1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reciben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OHP</a:t>
            </a:r>
            <a:r>
              <a:rPr kumimoji="0" lang="en-US" sz="1700" b="1" i="0" u="none" strike="noStrike" kern="0" cap="none" spc="-4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-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podrán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renovar</a:t>
            </a:r>
            <a:r>
              <a:rPr kumimoji="0" lang="en-US" sz="1700" b="1" i="0" u="none" strike="noStrike" kern="0" cap="none" spc="-2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mismo</a:t>
            </a:r>
            <a:r>
              <a:rPr kumimoji="0" lang="en-US" sz="1700" b="1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0" cap="none" spc="-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tiempo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13" name="object 45">
            <a:extLst>
              <a:ext uri="{FF2B5EF4-FFF2-40B4-BE49-F238E27FC236}">
                <a16:creationId xmlns:a16="http://schemas.microsoft.com/office/drawing/2014/main" id="{3E3772C5-2297-5335-DE9B-F2471ED9712E}"/>
              </a:ext>
            </a:extLst>
          </p:cNvPr>
          <p:cNvSpPr txBox="1"/>
          <p:nvPr userDrawn="1"/>
        </p:nvSpPr>
        <p:spPr>
          <a:xfrm>
            <a:off x="9569660" y="12708616"/>
            <a:ext cx="127635" cy="795655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dirty="0">
                <a:solidFill>
                  <a:srgbClr val="FFFFFF"/>
                </a:solidFill>
                <a:latin typeface="Arial Narrow"/>
                <a:cs typeface="Arial Narrow"/>
              </a:rPr>
              <a:t>PS1-C-ES </a:t>
            </a:r>
            <a:r>
              <a:rPr sz="700" spc="-10" dirty="0">
                <a:solidFill>
                  <a:srgbClr val="FFFFFF"/>
                </a:solidFill>
                <a:latin typeface="Arial Narrow"/>
                <a:cs typeface="Arial Narrow"/>
              </a:rPr>
              <a:t>(05/24/2023)</a:t>
            </a:r>
            <a:endParaRPr sz="700" dirty="0">
              <a:latin typeface="Arial Narrow"/>
              <a:cs typeface="Arial Narrow"/>
            </a:endParaRPr>
          </a:p>
        </p:txBody>
      </p:sp>
      <p:sp>
        <p:nvSpPr>
          <p:cNvPr id="16" name="object 47">
            <a:extLst>
              <a:ext uri="{FF2B5EF4-FFF2-40B4-BE49-F238E27FC236}">
                <a16:creationId xmlns:a16="http://schemas.microsoft.com/office/drawing/2014/main" id="{8832C352-732B-1C33-E77A-E384DC6060E3}"/>
              </a:ext>
            </a:extLst>
          </p:cNvPr>
          <p:cNvSpPr txBox="1"/>
          <p:nvPr userDrawn="1"/>
        </p:nvSpPr>
        <p:spPr>
          <a:xfrm>
            <a:off x="444500" y="14785820"/>
            <a:ext cx="6592607" cy="5155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00" spc="-10" dirty="0">
                <a:solidFill>
                  <a:srgbClr val="231F20"/>
                </a:solidFill>
                <a:latin typeface="Arial Black"/>
                <a:cs typeface="Arial Black"/>
                <a:hlinkClick r:id="rId3"/>
              </a:rPr>
              <a:t>KeepCovered.Oregon.gov</a:t>
            </a:r>
            <a:endParaRPr sz="1100" dirty="0">
              <a:latin typeface="Arial Black"/>
              <a:cs typeface="Arial Black"/>
            </a:endParaRPr>
          </a:p>
          <a:p>
            <a:pPr marL="12700" marR="5080">
              <a:lnSpc>
                <a:spcPts val="800"/>
              </a:lnSpc>
              <a:spcBef>
                <a:spcPts val="500"/>
              </a:spcBef>
            </a:pP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Para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personas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 con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discapacidad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 o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personas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 que hablan un idioma que no</a:t>
            </a:r>
            <a:r>
              <a:rPr sz="9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sea inglés, podemos darles la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información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 en formatos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alternativos,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 como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versiones</a:t>
            </a:r>
            <a:r>
              <a:rPr sz="9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traducidas,</a:t>
            </a:r>
            <a:r>
              <a:rPr sz="900" spc="50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letra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grande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o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braille.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Llama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al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503-945-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5488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(se aceptan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todas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las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llamadas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de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retransmisión) o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visita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  <a:hlinkClick r:id="rId5"/>
              </a:rPr>
              <a:t>feedback@odhsoha.oregon.gov.</a:t>
            </a:r>
            <a:endParaRPr sz="9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4710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553F8-738A-9577-D578-DFA914D70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B31B-5368-22AA-BF2D-3FC63C84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04972" y="14470439"/>
            <a:ext cx="763929" cy="5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29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https://www.oregon.gov/oha/PHE/Documents/OHP_Poster1%20ES.pptx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49CB52-927B-4F71-9C96-073CD77791E2}"/>
</file>

<file path=customXml/itemProps2.xml><?xml version="1.0" encoding="utf-8"?>
<ds:datastoreItem xmlns:ds="http://schemas.openxmlformats.org/officeDocument/2006/customXml" ds:itemID="{F305FA2C-81A1-4EBC-9A3A-C9A69DD409B9}"/>
</file>

<file path=customXml/itemProps3.xml><?xml version="1.0" encoding="utf-8"?>
<ds:datastoreItem xmlns:ds="http://schemas.openxmlformats.org/officeDocument/2006/customXml" ds:itemID="{46B82EA3-9901-4C65-86CA-A4BB325D392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15</cp:revision>
  <dcterms:created xsi:type="dcterms:W3CDTF">2023-05-25T05:59:53Z</dcterms:created>
  <dcterms:modified xsi:type="dcterms:W3CDTF">2023-06-09T00:26:52Z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