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sldIdLst>
    <p:sldId id="259" r:id="rId2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55" d="100"/>
          <a:sy n="55" d="100"/>
        </p:scale>
        <p:origin x="357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KeepCovered.Oregon.gov/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mailto:feedback@odhsoha.oregon.gov" TargetMode="External"/><Relationship Id="rId4" Type="http://schemas.openxmlformats.org/officeDocument/2006/relationships/hyperlink" Target="https://Benefits.Oregon.gov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cartoon, logo, screenshot&#10;&#10;Description automatically generated">
            <a:extLst>
              <a:ext uri="{FF2B5EF4-FFF2-40B4-BE49-F238E27FC236}">
                <a16:creationId xmlns:a16="http://schemas.microsoft.com/office/drawing/2014/main" id="{F399D957-55FA-FD09-2E46-74F22C131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058399" cy="15544800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A6336C24-36F0-2115-4880-F54AE3718F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4610" y="14423479"/>
            <a:ext cx="2214656" cy="5532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502913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1005826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508739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2011653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6" name="object 34">
            <a:extLst>
              <a:ext uri="{FF2B5EF4-FFF2-40B4-BE49-F238E27FC236}">
                <a16:creationId xmlns:a16="http://schemas.microsoft.com/office/drawing/2014/main" id="{CBD074C2-FCD6-F7EE-0BA7-861AA83052EC}"/>
              </a:ext>
            </a:extLst>
          </p:cNvPr>
          <p:cNvSpPr txBox="1">
            <a:spLocks/>
          </p:cNvSpPr>
          <p:nvPr userDrawn="1"/>
        </p:nvSpPr>
        <p:spPr>
          <a:xfrm>
            <a:off x="673100" y="9469599"/>
            <a:ext cx="8263255" cy="4385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2400" b="1" i="0">
                <a:solidFill>
                  <a:schemeClr val="bg1"/>
                </a:solidFill>
                <a:latin typeface="BD Supper"/>
                <a:ea typeface="+mn-ea"/>
                <a:cs typeface="BD Supper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780539" marR="1289685" defTabSz="914400">
              <a:lnSpc>
                <a:spcPts val="3900"/>
              </a:lnSpc>
              <a:spcBef>
                <a:spcPts val="2105"/>
              </a:spcBef>
            </a:pPr>
            <a:r>
              <a:rPr lang="en-US" sz="3600" b="0" kern="0">
                <a:solidFill>
                  <a:srgbClr val="96C93D"/>
                </a:solidFill>
                <a:latin typeface="Arial Black"/>
                <a:cs typeface="Arial Black"/>
              </a:rPr>
              <a:t>Update</a:t>
            </a:r>
            <a:r>
              <a:rPr lang="en-US" sz="3600" b="0" kern="0" spc="-80">
                <a:solidFill>
                  <a:srgbClr val="96C93D"/>
                </a:solidFill>
                <a:latin typeface="Arial Black"/>
                <a:cs typeface="Arial Black"/>
              </a:rPr>
              <a:t> </a:t>
            </a:r>
            <a:r>
              <a:rPr lang="en-US" sz="3600" b="0" kern="0">
                <a:solidFill>
                  <a:srgbClr val="96C93D"/>
                </a:solidFill>
                <a:latin typeface="Arial Black"/>
                <a:cs typeface="Arial Black"/>
              </a:rPr>
              <a:t>your</a:t>
            </a:r>
            <a:r>
              <a:rPr lang="en-US" sz="3600" b="0" kern="0" spc="-70">
                <a:solidFill>
                  <a:srgbClr val="96C93D"/>
                </a:solidFill>
                <a:latin typeface="Arial Black"/>
                <a:cs typeface="Arial Black"/>
              </a:rPr>
              <a:t> </a:t>
            </a:r>
            <a:r>
              <a:rPr lang="en-US" sz="3600" b="0" kern="0" spc="-10">
                <a:solidFill>
                  <a:srgbClr val="96C93D"/>
                </a:solidFill>
                <a:latin typeface="Arial Black"/>
                <a:cs typeface="Arial Black"/>
              </a:rPr>
              <a:t>address </a:t>
            </a:r>
            <a:r>
              <a:rPr lang="en-US" sz="3600" b="0" kern="0">
                <a:solidFill>
                  <a:srgbClr val="96C93D"/>
                </a:solidFill>
                <a:latin typeface="Arial Black"/>
                <a:cs typeface="Arial Black"/>
              </a:rPr>
              <a:t>and</a:t>
            </a:r>
            <a:r>
              <a:rPr lang="en-US" sz="3600" b="0" kern="0" spc="-80">
                <a:solidFill>
                  <a:srgbClr val="96C93D"/>
                </a:solidFill>
                <a:latin typeface="Arial Black"/>
                <a:cs typeface="Arial Black"/>
              </a:rPr>
              <a:t> </a:t>
            </a:r>
            <a:r>
              <a:rPr lang="en-US" sz="3600" b="0" kern="0">
                <a:solidFill>
                  <a:srgbClr val="96C93D"/>
                </a:solidFill>
                <a:latin typeface="Arial Black"/>
                <a:cs typeface="Arial Black"/>
              </a:rPr>
              <a:t>check</a:t>
            </a:r>
            <a:r>
              <a:rPr lang="en-US" sz="3600" b="0" kern="0" spc="-65">
                <a:solidFill>
                  <a:srgbClr val="96C93D"/>
                </a:solidFill>
                <a:latin typeface="Arial Black"/>
                <a:cs typeface="Arial Black"/>
              </a:rPr>
              <a:t> </a:t>
            </a:r>
            <a:r>
              <a:rPr lang="en-US" sz="3600" b="0" kern="0">
                <a:solidFill>
                  <a:srgbClr val="96C93D"/>
                </a:solidFill>
                <a:latin typeface="Arial Black"/>
                <a:cs typeface="Arial Black"/>
              </a:rPr>
              <a:t>your</a:t>
            </a:r>
            <a:r>
              <a:rPr lang="en-US" sz="3600" b="0" kern="0" spc="-65">
                <a:solidFill>
                  <a:srgbClr val="96C93D"/>
                </a:solidFill>
                <a:latin typeface="Arial Black"/>
                <a:cs typeface="Arial Black"/>
              </a:rPr>
              <a:t> </a:t>
            </a:r>
            <a:r>
              <a:rPr lang="en-US" sz="3600" b="0" kern="0" spc="-10">
                <a:solidFill>
                  <a:srgbClr val="96C93D"/>
                </a:solidFill>
                <a:latin typeface="Arial Black"/>
                <a:cs typeface="Arial Black"/>
              </a:rPr>
              <a:t>mail.</a:t>
            </a:r>
            <a:endParaRPr lang="en-US" sz="3600" kern="0">
              <a:latin typeface="Arial Black"/>
              <a:cs typeface="Arial Black"/>
            </a:endParaRPr>
          </a:p>
          <a:p>
            <a:pPr marL="1780539" defTabSz="914400">
              <a:lnSpc>
                <a:spcPts val="2350"/>
              </a:lnSpc>
              <a:spcBef>
                <a:spcPts val="3610"/>
              </a:spcBef>
            </a:pPr>
            <a:r>
              <a:rPr lang="en-US" sz="2000" kern="0">
                <a:latin typeface="Arial"/>
                <a:cs typeface="Arial"/>
              </a:rPr>
              <a:t>Get</a:t>
            </a:r>
            <a:r>
              <a:rPr lang="en-US" sz="2000" kern="0" spc="-5">
                <a:latin typeface="Arial"/>
                <a:cs typeface="Arial"/>
              </a:rPr>
              <a:t> </a:t>
            </a:r>
            <a:r>
              <a:rPr lang="en-US" sz="2000" kern="0">
                <a:latin typeface="Arial"/>
                <a:cs typeface="Arial"/>
              </a:rPr>
              <a:t>information or</a:t>
            </a:r>
            <a:r>
              <a:rPr lang="en-US" sz="2000" kern="0" spc="-5">
                <a:latin typeface="Arial"/>
                <a:cs typeface="Arial"/>
              </a:rPr>
              <a:t> </a:t>
            </a:r>
            <a:r>
              <a:rPr lang="en-US" sz="2000" kern="0">
                <a:latin typeface="Arial"/>
                <a:cs typeface="Arial"/>
              </a:rPr>
              <a:t>free help</a:t>
            </a:r>
            <a:r>
              <a:rPr lang="en-US" sz="2000" kern="0" spc="-5">
                <a:latin typeface="Arial"/>
                <a:cs typeface="Arial"/>
              </a:rPr>
              <a:t> </a:t>
            </a:r>
            <a:r>
              <a:rPr lang="en-US" sz="2000" kern="0">
                <a:latin typeface="Arial"/>
                <a:cs typeface="Arial"/>
              </a:rPr>
              <a:t>in many</a:t>
            </a:r>
            <a:r>
              <a:rPr lang="en-US" sz="2000" kern="0" spc="-5">
                <a:latin typeface="Arial"/>
                <a:cs typeface="Arial"/>
              </a:rPr>
              <a:t> </a:t>
            </a:r>
            <a:r>
              <a:rPr lang="en-US" sz="2000" kern="0" spc="-10">
                <a:latin typeface="Arial"/>
                <a:cs typeface="Arial"/>
              </a:rPr>
              <a:t>languages:</a:t>
            </a:r>
            <a:endParaRPr lang="en-US" sz="2000" kern="0">
              <a:latin typeface="Arial"/>
              <a:cs typeface="Arial"/>
            </a:endParaRPr>
          </a:p>
          <a:p>
            <a:pPr marL="1780539" defTabSz="914400">
              <a:lnSpc>
                <a:spcPts val="4270"/>
              </a:lnSpc>
            </a:pPr>
            <a:r>
              <a:rPr lang="en-US" sz="3600" b="0" kern="0" spc="-10">
                <a:solidFill>
                  <a:srgbClr val="96C93D"/>
                </a:solidFill>
                <a:latin typeface="Arial Black"/>
                <a:cs typeface="Arial Black"/>
                <a:hlinkClick r:id="rId3"/>
              </a:rPr>
              <a:t>KeepCovered.Oregon.gov</a:t>
            </a:r>
            <a:endParaRPr lang="en-US" sz="3600" kern="0">
              <a:latin typeface="Arial Black"/>
              <a:cs typeface="Arial Black"/>
            </a:endParaRPr>
          </a:p>
          <a:p>
            <a:pPr marL="1780539" defTabSz="914400">
              <a:lnSpc>
                <a:spcPts val="2350"/>
              </a:lnSpc>
              <a:spcBef>
                <a:spcPts val="1280"/>
              </a:spcBef>
            </a:pPr>
            <a:r>
              <a:rPr lang="en-US" sz="2000" kern="0">
                <a:latin typeface="Arial"/>
                <a:cs typeface="Arial"/>
              </a:rPr>
              <a:t>Call</a:t>
            </a:r>
            <a:r>
              <a:rPr lang="en-US" sz="2000" kern="0" spc="-20">
                <a:latin typeface="Arial"/>
                <a:cs typeface="Arial"/>
              </a:rPr>
              <a:t> </a:t>
            </a:r>
            <a:r>
              <a:rPr lang="en-US" sz="2000" kern="0">
                <a:latin typeface="Arial"/>
                <a:cs typeface="Arial"/>
              </a:rPr>
              <a:t>weekdays</a:t>
            </a:r>
            <a:r>
              <a:rPr lang="en-US" sz="2000" kern="0" spc="-5">
                <a:latin typeface="Arial"/>
                <a:cs typeface="Arial"/>
              </a:rPr>
              <a:t> </a:t>
            </a:r>
            <a:r>
              <a:rPr lang="en-US" sz="2000" kern="0">
                <a:latin typeface="Arial"/>
                <a:cs typeface="Arial"/>
              </a:rPr>
              <a:t>from</a:t>
            </a:r>
            <a:r>
              <a:rPr lang="en-US" sz="2000" kern="0" spc="-5">
                <a:latin typeface="Arial"/>
                <a:cs typeface="Arial"/>
              </a:rPr>
              <a:t> </a:t>
            </a:r>
            <a:r>
              <a:rPr lang="en-US" sz="2000" kern="0">
                <a:latin typeface="Arial"/>
                <a:cs typeface="Arial"/>
              </a:rPr>
              <a:t>7</a:t>
            </a:r>
            <a:r>
              <a:rPr lang="en-US" sz="2000" kern="0" spc="-10">
                <a:latin typeface="Arial"/>
                <a:cs typeface="Arial"/>
              </a:rPr>
              <a:t> </a:t>
            </a:r>
            <a:r>
              <a:rPr lang="en-US" sz="2000" kern="0">
                <a:latin typeface="Arial"/>
                <a:cs typeface="Arial"/>
              </a:rPr>
              <a:t>a.m.</a:t>
            </a:r>
            <a:r>
              <a:rPr lang="en-US" sz="2000" kern="0" spc="-10">
                <a:latin typeface="Arial"/>
                <a:cs typeface="Arial"/>
              </a:rPr>
              <a:t> </a:t>
            </a:r>
            <a:r>
              <a:rPr lang="en-US" sz="2000" kern="0">
                <a:latin typeface="Arial"/>
                <a:cs typeface="Arial"/>
              </a:rPr>
              <a:t>to</a:t>
            </a:r>
            <a:r>
              <a:rPr lang="en-US" sz="2000" kern="0" spc="-5">
                <a:latin typeface="Arial"/>
                <a:cs typeface="Arial"/>
              </a:rPr>
              <a:t> </a:t>
            </a:r>
            <a:r>
              <a:rPr lang="en-US" sz="2000" kern="0">
                <a:latin typeface="Arial"/>
                <a:cs typeface="Arial"/>
              </a:rPr>
              <a:t>6</a:t>
            </a:r>
            <a:r>
              <a:rPr lang="en-US" sz="2000" kern="0" spc="-5">
                <a:latin typeface="Arial"/>
                <a:cs typeface="Arial"/>
              </a:rPr>
              <a:t> </a:t>
            </a:r>
            <a:r>
              <a:rPr lang="en-US" sz="2000" kern="0" spc="-10">
                <a:latin typeface="Arial"/>
                <a:cs typeface="Arial"/>
              </a:rPr>
              <a:t>p.m.:</a:t>
            </a:r>
            <a:endParaRPr lang="en-US" sz="2000" kern="0">
              <a:latin typeface="Arial"/>
              <a:cs typeface="Arial"/>
            </a:endParaRPr>
          </a:p>
          <a:p>
            <a:pPr marL="1780539" defTabSz="914400">
              <a:lnSpc>
                <a:spcPts val="4270"/>
              </a:lnSpc>
            </a:pPr>
            <a:r>
              <a:rPr lang="en-US" sz="3600" b="0" kern="0">
                <a:solidFill>
                  <a:srgbClr val="96C93D"/>
                </a:solidFill>
                <a:latin typeface="Arial Black"/>
                <a:cs typeface="Arial Black"/>
              </a:rPr>
              <a:t>800-699-</a:t>
            </a:r>
            <a:r>
              <a:rPr lang="en-US" sz="3600" b="0" kern="0" spc="-20">
                <a:solidFill>
                  <a:srgbClr val="96C93D"/>
                </a:solidFill>
                <a:latin typeface="Arial Black"/>
                <a:cs typeface="Arial Black"/>
              </a:rPr>
              <a:t>9075</a:t>
            </a:r>
            <a:endParaRPr lang="en-US" sz="3600" kern="0">
              <a:latin typeface="Arial Black"/>
              <a:cs typeface="Arial Black"/>
            </a:endParaRPr>
          </a:p>
          <a:p>
            <a:pPr marL="1780539" defTabSz="914400">
              <a:lnSpc>
                <a:spcPts val="2350"/>
              </a:lnSpc>
              <a:spcBef>
                <a:spcPts val="1280"/>
              </a:spcBef>
            </a:pPr>
            <a:r>
              <a:rPr lang="en-US" sz="2000" kern="0">
                <a:latin typeface="Arial"/>
                <a:cs typeface="Arial"/>
              </a:rPr>
              <a:t>Report</a:t>
            </a:r>
            <a:r>
              <a:rPr lang="en-US" sz="2000" kern="0" spc="-30">
                <a:latin typeface="Arial"/>
                <a:cs typeface="Arial"/>
              </a:rPr>
              <a:t> </a:t>
            </a:r>
            <a:r>
              <a:rPr lang="en-US" sz="2000" kern="0">
                <a:latin typeface="Arial"/>
                <a:cs typeface="Arial"/>
              </a:rPr>
              <a:t>changes</a:t>
            </a:r>
            <a:r>
              <a:rPr lang="en-US" sz="2000" kern="0" spc="-25">
                <a:latin typeface="Arial"/>
                <a:cs typeface="Arial"/>
              </a:rPr>
              <a:t> </a:t>
            </a:r>
            <a:r>
              <a:rPr lang="en-US" sz="2000" kern="0">
                <a:latin typeface="Arial"/>
                <a:cs typeface="Arial"/>
              </a:rPr>
              <a:t>and</a:t>
            </a:r>
            <a:r>
              <a:rPr lang="en-US" sz="2000" kern="0" spc="-25">
                <a:latin typeface="Arial"/>
                <a:cs typeface="Arial"/>
              </a:rPr>
              <a:t> </a:t>
            </a:r>
            <a:r>
              <a:rPr lang="en-US" sz="2000" kern="0">
                <a:latin typeface="Arial"/>
                <a:cs typeface="Arial"/>
              </a:rPr>
              <a:t>respond</a:t>
            </a:r>
            <a:r>
              <a:rPr lang="en-US" sz="2000" kern="0" spc="-30">
                <a:latin typeface="Arial"/>
                <a:cs typeface="Arial"/>
              </a:rPr>
              <a:t> </a:t>
            </a:r>
            <a:r>
              <a:rPr lang="en-US" sz="2000" kern="0">
                <a:latin typeface="Arial"/>
                <a:cs typeface="Arial"/>
              </a:rPr>
              <a:t>to</a:t>
            </a:r>
            <a:r>
              <a:rPr lang="en-US" sz="2000" kern="0" spc="-20">
                <a:latin typeface="Arial"/>
                <a:cs typeface="Arial"/>
              </a:rPr>
              <a:t> </a:t>
            </a:r>
            <a:r>
              <a:rPr lang="en-US" sz="2000" kern="0">
                <a:latin typeface="Arial"/>
                <a:cs typeface="Arial"/>
              </a:rPr>
              <a:t>renewals</a:t>
            </a:r>
            <a:r>
              <a:rPr lang="en-US" sz="2000" kern="0" spc="-25">
                <a:latin typeface="Arial"/>
                <a:cs typeface="Arial"/>
              </a:rPr>
              <a:t> </a:t>
            </a:r>
            <a:r>
              <a:rPr lang="en-US" sz="2000" kern="0" spc="-10">
                <a:latin typeface="Arial"/>
                <a:cs typeface="Arial"/>
              </a:rPr>
              <a:t>online:</a:t>
            </a:r>
            <a:endParaRPr lang="en-US" sz="2000" kern="0">
              <a:latin typeface="Arial"/>
              <a:cs typeface="Arial"/>
            </a:endParaRPr>
          </a:p>
          <a:p>
            <a:pPr marL="1780539" defTabSz="914400">
              <a:lnSpc>
                <a:spcPts val="4270"/>
              </a:lnSpc>
            </a:pPr>
            <a:r>
              <a:rPr lang="en-US" sz="3600" b="0" kern="0" spc="-10">
                <a:solidFill>
                  <a:srgbClr val="96C93D"/>
                </a:solidFill>
                <a:latin typeface="Arial Black"/>
                <a:cs typeface="Arial Black"/>
                <a:hlinkClick r:id="rId4"/>
              </a:rPr>
              <a:t>Benefits.Oregon.gov</a:t>
            </a:r>
            <a:endParaRPr lang="en-US" sz="3600" kern="0" dirty="0">
              <a:latin typeface="Arial Black"/>
              <a:cs typeface="Arial Black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D0F6EE76-BC38-D6D9-FF4C-37EEF3CC1F6B}"/>
              </a:ext>
            </a:extLst>
          </p:cNvPr>
          <p:cNvSpPr/>
          <p:nvPr userDrawn="1"/>
        </p:nvSpPr>
        <p:spPr>
          <a:xfrm>
            <a:off x="1115568" y="10680953"/>
            <a:ext cx="7686040" cy="0"/>
          </a:xfrm>
          <a:custGeom>
            <a:avLst/>
            <a:gdLst/>
            <a:ahLst/>
            <a:cxnLst/>
            <a:rect l="l" t="t" r="r" b="b"/>
            <a:pathLst>
              <a:path w="7686040">
                <a:moveTo>
                  <a:pt x="0" y="0"/>
                </a:moveTo>
                <a:lnTo>
                  <a:pt x="7685532" y="0"/>
                </a:lnTo>
              </a:path>
            </a:pathLst>
          </a:custGeom>
          <a:ln w="38100">
            <a:solidFill>
              <a:srgbClr val="96C9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2">
            <a:extLst>
              <a:ext uri="{FF2B5EF4-FFF2-40B4-BE49-F238E27FC236}">
                <a16:creationId xmlns:a16="http://schemas.microsoft.com/office/drawing/2014/main" id="{E8D2998A-C8D0-2849-6CB2-DADF3D7A43F7}"/>
              </a:ext>
            </a:extLst>
          </p:cNvPr>
          <p:cNvSpPr txBox="1"/>
          <p:nvPr userDrawn="1"/>
        </p:nvSpPr>
        <p:spPr>
          <a:xfrm>
            <a:off x="444500" y="15095771"/>
            <a:ext cx="84747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For</a:t>
            </a:r>
            <a:r>
              <a:rPr sz="700" spc="-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spc="-10" dirty="0">
                <a:solidFill>
                  <a:srgbClr val="6D6E71"/>
                </a:solidFill>
                <a:latin typeface="Arial Narrow"/>
                <a:cs typeface="Arial Narrow"/>
              </a:rPr>
              <a:t>individuals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with</a:t>
            </a:r>
            <a:r>
              <a:rPr sz="700" spc="1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spc="-10" dirty="0">
                <a:solidFill>
                  <a:srgbClr val="6D6E71"/>
                </a:solidFill>
                <a:latin typeface="Arial Narrow"/>
                <a:cs typeface="Arial Narrow"/>
              </a:rPr>
              <a:t>disabilities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or </a:t>
            </a:r>
            <a:r>
              <a:rPr sz="700" spc="-10" dirty="0">
                <a:solidFill>
                  <a:srgbClr val="6D6E71"/>
                </a:solidFill>
                <a:latin typeface="Arial Narrow"/>
                <a:cs typeface="Arial Narrow"/>
              </a:rPr>
              <a:t>individuals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who</a:t>
            </a:r>
            <a:r>
              <a:rPr sz="700" spc="1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speak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a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spc="-10" dirty="0">
                <a:solidFill>
                  <a:srgbClr val="6D6E71"/>
                </a:solidFill>
                <a:latin typeface="Arial Narrow"/>
                <a:cs typeface="Arial Narrow"/>
              </a:rPr>
              <a:t>language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 other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than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English,</a:t>
            </a:r>
            <a:r>
              <a:rPr sz="700" spc="1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spc="-10" dirty="0">
                <a:solidFill>
                  <a:srgbClr val="6D6E71"/>
                </a:solidFill>
                <a:latin typeface="Arial Narrow"/>
                <a:cs typeface="Arial Narrow"/>
              </a:rPr>
              <a:t>OHA</a:t>
            </a:r>
            <a:r>
              <a:rPr sz="700" spc="-2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can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provide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spc="-10" dirty="0">
                <a:solidFill>
                  <a:srgbClr val="6D6E71"/>
                </a:solidFill>
                <a:latin typeface="Arial Narrow"/>
                <a:cs typeface="Arial Narrow"/>
              </a:rPr>
              <a:t>information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 in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spc="-10" dirty="0">
                <a:solidFill>
                  <a:srgbClr val="6D6E71"/>
                </a:solidFill>
                <a:latin typeface="Arial Narrow"/>
                <a:cs typeface="Arial Narrow"/>
              </a:rPr>
              <a:t>alternate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formats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such as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translations,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large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print or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spc="-10" dirty="0">
                <a:solidFill>
                  <a:srgbClr val="6D6E71"/>
                </a:solidFill>
                <a:latin typeface="Arial Narrow"/>
                <a:cs typeface="Arial Narrow"/>
              </a:rPr>
              <a:t>braille.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Contact</a:t>
            </a:r>
            <a:r>
              <a:rPr sz="700" spc="1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spc="-10" dirty="0">
                <a:solidFill>
                  <a:srgbClr val="6D6E71"/>
                </a:solidFill>
                <a:latin typeface="Arial Narrow"/>
                <a:cs typeface="Arial Narrow"/>
              </a:rPr>
              <a:t>503-945-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5488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(all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relay</a:t>
            </a:r>
            <a:r>
              <a:rPr sz="700" spc="1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calls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spc="-10" dirty="0">
                <a:solidFill>
                  <a:srgbClr val="6D6E71"/>
                </a:solidFill>
                <a:latin typeface="Arial Narrow"/>
                <a:cs typeface="Arial Narrow"/>
              </a:rPr>
              <a:t>accepted)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dirty="0">
                <a:solidFill>
                  <a:srgbClr val="6D6E71"/>
                </a:solidFill>
                <a:latin typeface="Arial Narrow"/>
                <a:cs typeface="Arial Narrow"/>
              </a:rPr>
              <a:t>or</a:t>
            </a:r>
            <a:r>
              <a:rPr sz="7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700" spc="-10" dirty="0">
                <a:solidFill>
                  <a:srgbClr val="6D6E71"/>
                </a:solidFill>
                <a:latin typeface="Arial Narrow"/>
                <a:cs typeface="Arial Narrow"/>
                <a:hlinkClick r:id="rId5"/>
              </a:rPr>
              <a:t>feedback@odhsoha.oregon.gov</a:t>
            </a:r>
            <a:r>
              <a:rPr sz="700" spc="-10" dirty="0">
                <a:solidFill>
                  <a:srgbClr val="6D6E71"/>
                </a:solidFill>
                <a:latin typeface="Arial Narrow"/>
                <a:cs typeface="Arial Narrow"/>
              </a:rPr>
              <a:t>.</a:t>
            </a:r>
            <a:endParaRPr sz="700" dirty="0">
              <a:latin typeface="Arial Narrow"/>
              <a:cs typeface="Arial Narrow"/>
            </a:endParaRPr>
          </a:p>
        </p:txBody>
      </p:sp>
      <p:sp>
        <p:nvSpPr>
          <p:cNvPr id="10" name="object 33">
            <a:extLst>
              <a:ext uri="{FF2B5EF4-FFF2-40B4-BE49-F238E27FC236}">
                <a16:creationId xmlns:a16="http://schemas.microsoft.com/office/drawing/2014/main" id="{98F7B4A0-523C-9597-FF97-98E77D03EBAD}"/>
              </a:ext>
            </a:extLst>
          </p:cNvPr>
          <p:cNvSpPr txBox="1"/>
          <p:nvPr userDrawn="1"/>
        </p:nvSpPr>
        <p:spPr>
          <a:xfrm>
            <a:off x="9569660" y="13246100"/>
            <a:ext cx="127635" cy="799465"/>
          </a:xfrm>
          <a:prstGeom prst="rect">
            <a:avLst/>
          </a:prstGeom>
        </p:spPr>
        <p:txBody>
          <a:bodyPr vert="vert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00" dirty="0">
                <a:solidFill>
                  <a:srgbClr val="FFFFFF"/>
                </a:solidFill>
                <a:latin typeface="Arial Narrow"/>
                <a:cs typeface="Arial Narrow"/>
              </a:rPr>
              <a:t>PS2-C-EN </a:t>
            </a:r>
            <a:r>
              <a:rPr sz="700" spc="-10" dirty="0">
                <a:solidFill>
                  <a:srgbClr val="FFFFFF"/>
                </a:solidFill>
                <a:latin typeface="Arial Narrow"/>
                <a:cs typeface="Arial Narrow"/>
              </a:rPr>
              <a:t>(05/22/2023)</a:t>
            </a:r>
            <a:endParaRPr sz="700">
              <a:latin typeface="Arial Narrow"/>
              <a:cs typeface="Arial Narrow"/>
            </a:endParaRPr>
          </a:p>
        </p:txBody>
      </p:sp>
      <p:pic>
        <p:nvPicPr>
          <p:cNvPr id="14" name="Picture 1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153A89C-9BDD-CD7D-F202-BB58735CF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6924" t="6570" r="7277" b="6416"/>
          <a:stretch/>
        </p:blipFill>
        <p:spPr>
          <a:xfrm>
            <a:off x="1257166" y="10935136"/>
            <a:ext cx="876300" cy="888699"/>
          </a:xfrm>
          <a:prstGeom prst="rect">
            <a:avLst/>
          </a:prstGeom>
        </p:spPr>
      </p:pic>
      <p:pic>
        <p:nvPicPr>
          <p:cNvPr id="15" name="Picture 14" descr="A picture containing graphics, symbol, font, logo&#10;&#10;Description automatically generated">
            <a:extLst>
              <a:ext uri="{FF2B5EF4-FFF2-40B4-BE49-F238E27FC236}">
                <a16:creationId xmlns:a16="http://schemas.microsoft.com/office/drawing/2014/main" id="{BD1C4D50-4501-9F4E-5EAC-957E60C57FE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224134" y="9537195"/>
            <a:ext cx="1040332" cy="79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2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08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3957B7-1165-B7DF-4563-591FCB94F3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75583" y="14398250"/>
            <a:ext cx="763929" cy="55318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44002-A235-490E-E36C-935EF41E7A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1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1C23A"/>
      </a:hlink>
      <a:folHlink>
        <a:srgbClr val="91C33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6B1A66DE220E458FD6414F9598F7CA" ma:contentTypeVersion="18" ma:contentTypeDescription="Create a new document." ma:contentTypeScope="" ma:versionID="637e53a573105b8507f4915f9debd798">
  <xsd:schema xmlns:xsd="http://www.w3.org/2001/XMLSchema" xmlns:xs="http://www.w3.org/2001/XMLSchema" xmlns:p="http://schemas.microsoft.com/office/2006/metadata/properties" xmlns:ns1="http://schemas.microsoft.com/sharepoint/v3" xmlns:ns2="8b67cf5b-c5ed-46e6-bbf4-2bcc1c202471" xmlns:ns3="59da1016-2a1b-4f8a-9768-d7a4932f6f16" targetNamespace="http://schemas.microsoft.com/office/2006/metadata/properties" ma:root="true" ma:fieldsID="5eb0e10f0571061a8da3a0978aec45bb" ns1:_="" ns2:_="" ns3:_="">
    <xsd:import namespace="http://schemas.microsoft.com/sharepoint/v3"/>
    <xsd:import namespace="8b67cf5b-c5ed-46e6-bbf4-2bcc1c202471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Meta_x0020_Description" minOccurs="0"/>
                <xsd:element ref="ns2:Meta_x0020_Keywords" minOccurs="0"/>
                <xsd:element ref="ns3:IACategory" minOccurs="0"/>
                <xsd:element ref="ns3:IATopic" minOccurs="0"/>
                <xsd:element ref="ns3:IASubtopic" minOccurs="0"/>
                <xsd:element ref="ns3:DocumentExpirationDate" minOccurs="0"/>
                <xsd:element ref="ns1:UR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7cf5b-c5ed-46e6-bbf4-2bcc1c20247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2" nillable="true" ma:displayName="Meta Description" ma:internalName="Meta_x0020_Description" ma:readOnly="false">
      <xsd:simpleType>
        <xsd:restriction base="dms:Text"/>
      </xsd:simpleType>
    </xsd:element>
    <xsd:element name="Meta_x0020_Keywords" ma:index="3" nillable="true" ma:displayName="Meta Keywords" ma:internalName="Meta_x0020_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URL xmlns="http://schemas.microsoft.com/sharepoint/v3">
      <Url>https://www.oregon.gov/oha/PHE/Documents/OHP_Poster2_C.pptx</Url>
      <Description>PowerPoint Presentation</Description>
    </URL>
    <Meta_x0020_Keywords xmlns="8b67cf5b-c5ed-46e6-bbf4-2bcc1c202471" xsi:nil="true"/>
    <PublishingExpirationDate xmlns="http://schemas.microsoft.com/sharepoint/v3" xsi:nil="true"/>
    <Meta_x0020_Description xmlns="8b67cf5b-c5ed-46e6-bbf4-2bcc1c202471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C43F734-1BDC-4306-AD05-4BEA3DB4D22B}"/>
</file>

<file path=customXml/itemProps2.xml><?xml version="1.0" encoding="utf-8"?>
<ds:datastoreItem xmlns:ds="http://schemas.openxmlformats.org/officeDocument/2006/customXml" ds:itemID="{5BF06D9F-903E-4606-8E43-F63AF03FECEF}"/>
</file>

<file path=customXml/itemProps3.xml><?xml version="1.0" encoding="utf-8"?>
<ds:datastoreItem xmlns:ds="http://schemas.openxmlformats.org/officeDocument/2006/customXml" ds:itemID="{7B42B86B-6941-4D81-B261-836943E3900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153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Arial Narrow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Augustin</dc:creator>
  <cp:lastModifiedBy>Sandra Augustin</cp:lastModifiedBy>
  <cp:revision>7</cp:revision>
  <dcterms:created xsi:type="dcterms:W3CDTF">2023-05-25T05:59:53Z</dcterms:created>
  <dcterms:modified xsi:type="dcterms:W3CDTF">2023-05-31T22:22:24Z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0x010100736B1A66DE220E458FD6414F9598F7CA</vt:lpwstr>
  </property>
  <property fmtid="{D5CDD505-2E9C-101B-9397-08002B2CF9AE}" pid="3" name="WorkflowChangePath">
    <vt:lpwstr>e4c0fadb-ea59-4728-bea3-6f3cf0705495,2;</vt:lpwstr>
  </property>
</Properties>
</file>