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slideLayouts/slideLayout14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slideLayouts/slideLayout13.xml" ContentType="application/vnd.openxmlformats-officedocument.presentationml.slideLayout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3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diagrams/drawing1.xml" ContentType="application/vnd.ms-office.drawingml.diagramDrawing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9" r:id="rId5"/>
  </p:sldMasterIdLst>
  <p:notesMasterIdLst>
    <p:notesMasterId r:id="rId32"/>
  </p:notesMasterIdLst>
  <p:sldIdLst>
    <p:sldId id="1463" r:id="rId6"/>
    <p:sldId id="1559" r:id="rId7"/>
    <p:sldId id="1558" r:id="rId8"/>
    <p:sldId id="1459" r:id="rId9"/>
    <p:sldId id="1535" r:id="rId10"/>
    <p:sldId id="1539" r:id="rId11"/>
    <p:sldId id="1541" r:id="rId12"/>
    <p:sldId id="1538" r:id="rId13"/>
    <p:sldId id="1560" r:id="rId14"/>
    <p:sldId id="1561" r:id="rId15"/>
    <p:sldId id="1460" r:id="rId16"/>
    <p:sldId id="1537" r:id="rId17"/>
    <p:sldId id="1536" r:id="rId18"/>
    <p:sldId id="1533" r:id="rId19"/>
    <p:sldId id="1467" r:id="rId20"/>
    <p:sldId id="1468" r:id="rId21"/>
    <p:sldId id="1543" r:id="rId22"/>
    <p:sldId id="1471" r:id="rId23"/>
    <p:sldId id="1562" r:id="rId24"/>
    <p:sldId id="1563" r:id="rId25"/>
    <p:sldId id="1544" r:id="rId26"/>
    <p:sldId id="1381" r:id="rId27"/>
    <p:sldId id="1545" r:id="rId28"/>
    <p:sldId id="884" r:id="rId29"/>
    <p:sldId id="1528" r:id="rId30"/>
    <p:sldId id="1530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maraz Paulina  B" initials="APB" lastIdx="4" clrIdx="0">
    <p:extLst>
      <p:ext uri="{19B8F6BF-5375-455C-9EA6-DF929625EA0E}">
        <p15:presenceInfo xmlns:p15="http://schemas.microsoft.com/office/powerpoint/2012/main" userId="S::Paulina.B.Almaraz@dhsoha.state.or.us::f7d7d43e-e3f8-4db3-b79e-19414244e53e" providerId="AD"/>
      </p:ext>
    </p:extLst>
  </p:cmAuthor>
  <p:cmAuthor id="2" name="Edden Hill Malika P" initials="EHMP" lastIdx="6" clrIdx="1">
    <p:extLst>
      <p:ext uri="{19B8F6BF-5375-455C-9EA6-DF929625EA0E}">
        <p15:presenceInfo xmlns:p15="http://schemas.microsoft.com/office/powerpoint/2012/main" userId="S::MALIKA.P.EDDENHILL@dhsoha.state.or.us::ec713b4b-2f0b-4ad0-ae3d-0710630da242" providerId="AD"/>
      </p:ext>
    </p:extLst>
  </p:cmAuthor>
  <p:cmAuthor id="3" name="Kuspis Kathryn A" initials="KKA" lastIdx="18" clrIdx="2">
    <p:extLst>
      <p:ext uri="{19B8F6BF-5375-455C-9EA6-DF929625EA0E}">
        <p15:presenceInfo xmlns:p15="http://schemas.microsoft.com/office/powerpoint/2012/main" userId="S::KATHRYN.A.KUSPIS@dhsoha.state.or.us::a33eccae-7907-4509-97e1-dc4c355d5a9d" providerId="AD"/>
      </p:ext>
    </p:extLst>
  </p:cmAuthor>
  <p:cmAuthor id="4" name="Mcclean Alyssa K" initials="MAK" lastIdx="10" clrIdx="3">
    <p:extLst>
      <p:ext uri="{19B8F6BF-5375-455C-9EA6-DF929625EA0E}">
        <p15:presenceInfo xmlns:p15="http://schemas.microsoft.com/office/powerpoint/2012/main" userId="S::ALYSSA.K.MCCLEAN@dhsoha.state.or.us::6234c61e-7095-45ed-b1b4-9ed3849476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8633"/>
    <a:srgbClr val="265787"/>
    <a:srgbClr val="D1E0D7"/>
    <a:srgbClr val="0055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868"/>
    <p:restoredTop sz="77655"/>
  </p:normalViewPr>
  <p:slideViewPr>
    <p:cSldViewPr snapToGrid="0">
      <p:cViewPr varScale="1">
        <p:scale>
          <a:sx n="79" d="100"/>
          <a:sy n="79" d="100"/>
        </p:scale>
        <p:origin x="200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viewProps" Target="viewProp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AB9F19-4C4C-224F-A920-9D7CE9663589}" type="doc">
      <dgm:prSet loTypeId="urn:microsoft.com/office/officeart/2005/8/layout/cycle6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F72D14-0AFE-F741-BC49-E8854A51BCB1}">
      <dgm:prSet phldrT="[Text]"/>
      <dgm:spPr>
        <a:solidFill>
          <a:srgbClr val="D1E0D7"/>
        </a:solidFill>
        <a:ln w="38100">
          <a:solidFill>
            <a:srgbClr val="265787"/>
          </a:solidFill>
        </a:ln>
      </dgm:spPr>
      <dgm:t>
        <a:bodyPr/>
        <a:lstStyle/>
        <a:p>
          <a:r>
            <a:rPr lang="en-US" b="1" dirty="0">
              <a:solidFill>
                <a:srgbClr val="265787"/>
              </a:solidFill>
            </a:rPr>
            <a:t>Honesty</a:t>
          </a:r>
        </a:p>
      </dgm:t>
    </dgm:pt>
    <dgm:pt modelId="{10A2FF9D-8B45-054A-B55E-935296732CC7}" type="parTrans" cxnId="{D862066F-7EF0-9040-81FC-94DAB63415CB}">
      <dgm:prSet/>
      <dgm:spPr/>
      <dgm:t>
        <a:bodyPr/>
        <a:lstStyle/>
        <a:p>
          <a:endParaRPr lang="en-US"/>
        </a:p>
      </dgm:t>
    </dgm:pt>
    <dgm:pt modelId="{B3CD6777-F2D8-C840-80AA-61B2FE68E37F}" type="sibTrans" cxnId="{D862066F-7EF0-9040-81FC-94DAB63415CB}">
      <dgm:prSet/>
      <dgm:spPr>
        <a:ln w="38100">
          <a:solidFill>
            <a:srgbClr val="DC8633"/>
          </a:solidFill>
        </a:ln>
      </dgm:spPr>
      <dgm:t>
        <a:bodyPr/>
        <a:lstStyle/>
        <a:p>
          <a:endParaRPr lang="en-US"/>
        </a:p>
      </dgm:t>
    </dgm:pt>
    <dgm:pt modelId="{820C6C9B-67BA-CD4A-851F-66A4E9C5A0D5}">
      <dgm:prSet phldrT="[Text]"/>
      <dgm:spPr>
        <a:solidFill>
          <a:srgbClr val="D1E0D7"/>
        </a:solidFill>
        <a:ln w="38100">
          <a:solidFill>
            <a:srgbClr val="265787"/>
          </a:solidFill>
        </a:ln>
      </dgm:spPr>
      <dgm:t>
        <a:bodyPr/>
        <a:lstStyle/>
        <a:p>
          <a:r>
            <a:rPr lang="en-US" b="1" dirty="0">
              <a:solidFill>
                <a:srgbClr val="265787"/>
              </a:solidFill>
            </a:rPr>
            <a:t>Truthfulness</a:t>
          </a:r>
        </a:p>
      </dgm:t>
    </dgm:pt>
    <dgm:pt modelId="{B80B1ECF-C26C-3249-A7D6-7A0C0C59479C}" type="parTrans" cxnId="{C624624F-7E45-BD4D-92FC-97F58A4AE239}">
      <dgm:prSet/>
      <dgm:spPr/>
      <dgm:t>
        <a:bodyPr/>
        <a:lstStyle/>
        <a:p>
          <a:endParaRPr lang="en-US"/>
        </a:p>
      </dgm:t>
    </dgm:pt>
    <dgm:pt modelId="{C37807DB-7BA8-9242-ADF0-A8D66418D27F}" type="sibTrans" cxnId="{C624624F-7E45-BD4D-92FC-97F58A4AE239}">
      <dgm:prSet/>
      <dgm:spPr>
        <a:ln w="38100">
          <a:solidFill>
            <a:srgbClr val="DC8633"/>
          </a:solidFill>
        </a:ln>
      </dgm:spPr>
      <dgm:t>
        <a:bodyPr/>
        <a:lstStyle/>
        <a:p>
          <a:endParaRPr lang="en-US"/>
        </a:p>
      </dgm:t>
    </dgm:pt>
    <dgm:pt modelId="{5029E659-270E-4141-A048-7DDAFAEDFE51}">
      <dgm:prSet phldrT="[Text]"/>
      <dgm:spPr>
        <a:solidFill>
          <a:srgbClr val="D1E0D7"/>
        </a:solidFill>
        <a:ln w="38100">
          <a:solidFill>
            <a:srgbClr val="265787"/>
          </a:solidFill>
        </a:ln>
      </dgm:spPr>
      <dgm:t>
        <a:bodyPr/>
        <a:lstStyle/>
        <a:p>
          <a:r>
            <a:rPr lang="en-US" b="1" dirty="0">
              <a:solidFill>
                <a:srgbClr val="265787"/>
              </a:solidFill>
            </a:rPr>
            <a:t>Empathy</a:t>
          </a:r>
        </a:p>
      </dgm:t>
    </dgm:pt>
    <dgm:pt modelId="{F2E1187D-F036-7B44-B7D3-DE78CBC0A90C}" type="parTrans" cxnId="{3C3F0ED0-FD78-0F48-A86F-694565490242}">
      <dgm:prSet/>
      <dgm:spPr/>
      <dgm:t>
        <a:bodyPr/>
        <a:lstStyle/>
        <a:p>
          <a:endParaRPr lang="en-US"/>
        </a:p>
      </dgm:t>
    </dgm:pt>
    <dgm:pt modelId="{66B2A954-9202-CE4A-924B-2754C1D71B3B}" type="sibTrans" cxnId="{3C3F0ED0-FD78-0F48-A86F-694565490242}">
      <dgm:prSet/>
      <dgm:spPr>
        <a:ln w="38100">
          <a:solidFill>
            <a:srgbClr val="DC8633"/>
          </a:solidFill>
        </a:ln>
      </dgm:spPr>
      <dgm:t>
        <a:bodyPr/>
        <a:lstStyle/>
        <a:p>
          <a:endParaRPr lang="en-US"/>
        </a:p>
      </dgm:t>
    </dgm:pt>
    <dgm:pt modelId="{EAC62EAC-5407-1346-AE28-2B4AF76D0366}">
      <dgm:prSet phldrT="[Text]"/>
      <dgm:spPr>
        <a:solidFill>
          <a:srgbClr val="D1E0D7"/>
        </a:solidFill>
        <a:ln w="38100">
          <a:solidFill>
            <a:srgbClr val="265787"/>
          </a:solidFill>
        </a:ln>
      </dgm:spPr>
      <dgm:t>
        <a:bodyPr/>
        <a:lstStyle/>
        <a:p>
          <a:r>
            <a:rPr lang="en-US" b="1" dirty="0">
              <a:solidFill>
                <a:srgbClr val="265787"/>
              </a:solidFill>
            </a:rPr>
            <a:t>Proactive</a:t>
          </a:r>
        </a:p>
      </dgm:t>
    </dgm:pt>
    <dgm:pt modelId="{62E33217-3163-2F4C-8EC4-EF41DF22B9AB}" type="parTrans" cxnId="{FD4883E2-AFCA-0341-9646-D1ADFB793F8C}">
      <dgm:prSet/>
      <dgm:spPr/>
      <dgm:t>
        <a:bodyPr/>
        <a:lstStyle/>
        <a:p>
          <a:endParaRPr lang="en-US"/>
        </a:p>
      </dgm:t>
    </dgm:pt>
    <dgm:pt modelId="{D5A696C9-DD50-854A-9167-7D52CCAC0701}" type="sibTrans" cxnId="{FD4883E2-AFCA-0341-9646-D1ADFB793F8C}">
      <dgm:prSet/>
      <dgm:spPr>
        <a:ln w="38100">
          <a:solidFill>
            <a:srgbClr val="DC8633"/>
          </a:solidFill>
        </a:ln>
      </dgm:spPr>
      <dgm:t>
        <a:bodyPr/>
        <a:lstStyle/>
        <a:p>
          <a:endParaRPr lang="en-US"/>
        </a:p>
      </dgm:t>
    </dgm:pt>
    <dgm:pt modelId="{CA6D482C-6A39-524D-B1DB-55B54A1272B3}">
      <dgm:prSet phldrT="[Text]"/>
      <dgm:spPr>
        <a:solidFill>
          <a:srgbClr val="D1E0D7"/>
        </a:solidFill>
        <a:ln w="38100">
          <a:solidFill>
            <a:srgbClr val="265787"/>
          </a:solidFill>
        </a:ln>
      </dgm:spPr>
      <dgm:t>
        <a:bodyPr/>
        <a:lstStyle/>
        <a:p>
          <a:r>
            <a:rPr lang="en-US" b="1" dirty="0">
              <a:solidFill>
                <a:srgbClr val="265787"/>
              </a:solidFill>
            </a:rPr>
            <a:t>Establish Rapport</a:t>
          </a:r>
        </a:p>
      </dgm:t>
    </dgm:pt>
    <dgm:pt modelId="{0A4EAB8C-782B-A342-8694-EEA5D55CA735}" type="parTrans" cxnId="{3407DF40-C05C-0A49-A6A2-6959FB54142C}">
      <dgm:prSet/>
      <dgm:spPr/>
      <dgm:t>
        <a:bodyPr/>
        <a:lstStyle/>
        <a:p>
          <a:endParaRPr lang="en-US"/>
        </a:p>
      </dgm:t>
    </dgm:pt>
    <dgm:pt modelId="{C0244CC0-7071-AC43-A5C2-4D00D128CEB7}" type="sibTrans" cxnId="{3407DF40-C05C-0A49-A6A2-6959FB54142C}">
      <dgm:prSet/>
      <dgm:spPr>
        <a:ln w="38100">
          <a:solidFill>
            <a:srgbClr val="DC8633"/>
          </a:solidFill>
        </a:ln>
      </dgm:spPr>
      <dgm:t>
        <a:bodyPr/>
        <a:lstStyle/>
        <a:p>
          <a:endParaRPr lang="en-US"/>
        </a:p>
      </dgm:t>
    </dgm:pt>
    <dgm:pt modelId="{7FA75AE8-481D-FB4E-9962-E29A041236F1}" type="pres">
      <dgm:prSet presAssocID="{4DAB9F19-4C4C-224F-A920-9D7CE9663589}" presName="cycle" presStyleCnt="0">
        <dgm:presLayoutVars>
          <dgm:dir/>
          <dgm:resizeHandles val="exact"/>
        </dgm:presLayoutVars>
      </dgm:prSet>
      <dgm:spPr/>
    </dgm:pt>
    <dgm:pt modelId="{182A623A-84BF-094C-AA0E-0A6F0080D64F}" type="pres">
      <dgm:prSet presAssocID="{12F72D14-0AFE-F741-BC49-E8854A51BCB1}" presName="node" presStyleLbl="node1" presStyleIdx="0" presStyleCnt="5">
        <dgm:presLayoutVars>
          <dgm:bulletEnabled val="1"/>
        </dgm:presLayoutVars>
      </dgm:prSet>
      <dgm:spPr/>
    </dgm:pt>
    <dgm:pt modelId="{757D9ABD-08AA-3140-BCA9-0BC7FA3BE474}" type="pres">
      <dgm:prSet presAssocID="{12F72D14-0AFE-F741-BC49-E8854A51BCB1}" presName="spNode" presStyleCnt="0"/>
      <dgm:spPr/>
    </dgm:pt>
    <dgm:pt modelId="{5D483342-3875-8546-A60A-0D2AAC55858A}" type="pres">
      <dgm:prSet presAssocID="{B3CD6777-F2D8-C840-80AA-61B2FE68E37F}" presName="sibTrans" presStyleLbl="sibTrans1D1" presStyleIdx="0" presStyleCnt="5"/>
      <dgm:spPr/>
    </dgm:pt>
    <dgm:pt modelId="{8ADE3002-6EE3-A24F-A5CB-6558C8C4DEA1}" type="pres">
      <dgm:prSet presAssocID="{820C6C9B-67BA-CD4A-851F-66A4E9C5A0D5}" presName="node" presStyleLbl="node1" presStyleIdx="1" presStyleCnt="5">
        <dgm:presLayoutVars>
          <dgm:bulletEnabled val="1"/>
        </dgm:presLayoutVars>
      </dgm:prSet>
      <dgm:spPr/>
    </dgm:pt>
    <dgm:pt modelId="{E2B80A17-BDD7-344A-99BF-FD29DD6CE016}" type="pres">
      <dgm:prSet presAssocID="{820C6C9B-67BA-CD4A-851F-66A4E9C5A0D5}" presName="spNode" presStyleCnt="0"/>
      <dgm:spPr/>
    </dgm:pt>
    <dgm:pt modelId="{624466E5-C94A-8447-81F8-4F0C1E3A1044}" type="pres">
      <dgm:prSet presAssocID="{C37807DB-7BA8-9242-ADF0-A8D66418D27F}" presName="sibTrans" presStyleLbl="sibTrans1D1" presStyleIdx="1" presStyleCnt="5"/>
      <dgm:spPr/>
    </dgm:pt>
    <dgm:pt modelId="{4FD56AB5-EA0A-6D4E-A0A6-E9F09E4A7DC5}" type="pres">
      <dgm:prSet presAssocID="{5029E659-270E-4141-A048-7DDAFAEDFE51}" presName="node" presStyleLbl="node1" presStyleIdx="2" presStyleCnt="5">
        <dgm:presLayoutVars>
          <dgm:bulletEnabled val="1"/>
        </dgm:presLayoutVars>
      </dgm:prSet>
      <dgm:spPr/>
    </dgm:pt>
    <dgm:pt modelId="{86F62AD3-0BC2-8844-A308-1F963EF9EBD5}" type="pres">
      <dgm:prSet presAssocID="{5029E659-270E-4141-A048-7DDAFAEDFE51}" presName="spNode" presStyleCnt="0"/>
      <dgm:spPr/>
    </dgm:pt>
    <dgm:pt modelId="{D2754850-2ECF-0346-BE4F-74053AECD1E7}" type="pres">
      <dgm:prSet presAssocID="{66B2A954-9202-CE4A-924B-2754C1D71B3B}" presName="sibTrans" presStyleLbl="sibTrans1D1" presStyleIdx="2" presStyleCnt="5"/>
      <dgm:spPr/>
    </dgm:pt>
    <dgm:pt modelId="{7B11FCCC-5EA2-CE4A-983C-F7838024A2DB}" type="pres">
      <dgm:prSet presAssocID="{EAC62EAC-5407-1346-AE28-2B4AF76D0366}" presName="node" presStyleLbl="node1" presStyleIdx="3" presStyleCnt="5">
        <dgm:presLayoutVars>
          <dgm:bulletEnabled val="1"/>
        </dgm:presLayoutVars>
      </dgm:prSet>
      <dgm:spPr/>
    </dgm:pt>
    <dgm:pt modelId="{348CB8AD-B575-E54F-A2E4-C14B61E7BA5D}" type="pres">
      <dgm:prSet presAssocID="{EAC62EAC-5407-1346-AE28-2B4AF76D0366}" presName="spNode" presStyleCnt="0"/>
      <dgm:spPr/>
    </dgm:pt>
    <dgm:pt modelId="{FCF86AD5-334C-0B41-A696-1681396E2188}" type="pres">
      <dgm:prSet presAssocID="{D5A696C9-DD50-854A-9167-7D52CCAC0701}" presName="sibTrans" presStyleLbl="sibTrans1D1" presStyleIdx="3" presStyleCnt="5"/>
      <dgm:spPr/>
    </dgm:pt>
    <dgm:pt modelId="{E9E7FAFE-2703-8448-B88E-001C375E6939}" type="pres">
      <dgm:prSet presAssocID="{CA6D482C-6A39-524D-B1DB-55B54A1272B3}" presName="node" presStyleLbl="node1" presStyleIdx="4" presStyleCnt="5">
        <dgm:presLayoutVars>
          <dgm:bulletEnabled val="1"/>
        </dgm:presLayoutVars>
      </dgm:prSet>
      <dgm:spPr/>
    </dgm:pt>
    <dgm:pt modelId="{4DA36731-FD1D-7644-9973-AFA46BF7370C}" type="pres">
      <dgm:prSet presAssocID="{CA6D482C-6A39-524D-B1DB-55B54A1272B3}" presName="spNode" presStyleCnt="0"/>
      <dgm:spPr/>
    </dgm:pt>
    <dgm:pt modelId="{62066E24-5C72-B045-881F-C05094CDEB4E}" type="pres">
      <dgm:prSet presAssocID="{C0244CC0-7071-AC43-A5C2-4D00D128CEB7}" presName="sibTrans" presStyleLbl="sibTrans1D1" presStyleIdx="4" presStyleCnt="5"/>
      <dgm:spPr/>
    </dgm:pt>
  </dgm:ptLst>
  <dgm:cxnLst>
    <dgm:cxn modelId="{BE43B20E-8063-FF4C-B19A-1E1DFB9ACE3B}" type="presOf" srcId="{D5A696C9-DD50-854A-9167-7D52CCAC0701}" destId="{FCF86AD5-334C-0B41-A696-1681396E2188}" srcOrd="0" destOrd="0" presId="urn:microsoft.com/office/officeart/2005/8/layout/cycle6"/>
    <dgm:cxn modelId="{B37E5728-C506-0147-8EB7-0FF3EA3E2F92}" type="presOf" srcId="{12F72D14-0AFE-F741-BC49-E8854A51BCB1}" destId="{182A623A-84BF-094C-AA0E-0A6F0080D64F}" srcOrd="0" destOrd="0" presId="urn:microsoft.com/office/officeart/2005/8/layout/cycle6"/>
    <dgm:cxn modelId="{3407DF40-C05C-0A49-A6A2-6959FB54142C}" srcId="{4DAB9F19-4C4C-224F-A920-9D7CE9663589}" destId="{CA6D482C-6A39-524D-B1DB-55B54A1272B3}" srcOrd="4" destOrd="0" parTransId="{0A4EAB8C-782B-A342-8694-EEA5D55CA735}" sibTransId="{C0244CC0-7071-AC43-A5C2-4D00D128CEB7}"/>
    <dgm:cxn modelId="{2E6DDB49-5A2A-4048-83DE-5E7C046791B7}" type="presOf" srcId="{5029E659-270E-4141-A048-7DDAFAEDFE51}" destId="{4FD56AB5-EA0A-6D4E-A0A6-E9F09E4A7DC5}" srcOrd="0" destOrd="0" presId="urn:microsoft.com/office/officeart/2005/8/layout/cycle6"/>
    <dgm:cxn modelId="{C624624F-7E45-BD4D-92FC-97F58A4AE239}" srcId="{4DAB9F19-4C4C-224F-A920-9D7CE9663589}" destId="{820C6C9B-67BA-CD4A-851F-66A4E9C5A0D5}" srcOrd="1" destOrd="0" parTransId="{B80B1ECF-C26C-3249-A7D6-7A0C0C59479C}" sibTransId="{C37807DB-7BA8-9242-ADF0-A8D66418D27F}"/>
    <dgm:cxn modelId="{D862066F-7EF0-9040-81FC-94DAB63415CB}" srcId="{4DAB9F19-4C4C-224F-A920-9D7CE9663589}" destId="{12F72D14-0AFE-F741-BC49-E8854A51BCB1}" srcOrd="0" destOrd="0" parTransId="{10A2FF9D-8B45-054A-B55E-935296732CC7}" sibTransId="{B3CD6777-F2D8-C840-80AA-61B2FE68E37F}"/>
    <dgm:cxn modelId="{89ACC584-CB1B-8444-9A78-1701C18E5A9F}" type="presOf" srcId="{B3CD6777-F2D8-C840-80AA-61B2FE68E37F}" destId="{5D483342-3875-8546-A60A-0D2AAC55858A}" srcOrd="0" destOrd="0" presId="urn:microsoft.com/office/officeart/2005/8/layout/cycle6"/>
    <dgm:cxn modelId="{B5447097-DA6C-1E4A-A443-DB22B5A0E546}" type="presOf" srcId="{C37807DB-7BA8-9242-ADF0-A8D66418D27F}" destId="{624466E5-C94A-8447-81F8-4F0C1E3A1044}" srcOrd="0" destOrd="0" presId="urn:microsoft.com/office/officeart/2005/8/layout/cycle6"/>
    <dgm:cxn modelId="{F753C8BD-767B-5643-9676-A5BF58F180F5}" type="presOf" srcId="{4DAB9F19-4C4C-224F-A920-9D7CE9663589}" destId="{7FA75AE8-481D-FB4E-9962-E29A041236F1}" srcOrd="0" destOrd="0" presId="urn:microsoft.com/office/officeart/2005/8/layout/cycle6"/>
    <dgm:cxn modelId="{638BB8BE-68A3-9A47-B8AE-1E0BC6FA4178}" type="presOf" srcId="{CA6D482C-6A39-524D-B1DB-55B54A1272B3}" destId="{E9E7FAFE-2703-8448-B88E-001C375E6939}" srcOrd="0" destOrd="0" presId="urn:microsoft.com/office/officeart/2005/8/layout/cycle6"/>
    <dgm:cxn modelId="{3C3F0ED0-FD78-0F48-A86F-694565490242}" srcId="{4DAB9F19-4C4C-224F-A920-9D7CE9663589}" destId="{5029E659-270E-4141-A048-7DDAFAEDFE51}" srcOrd="2" destOrd="0" parTransId="{F2E1187D-F036-7B44-B7D3-DE78CBC0A90C}" sibTransId="{66B2A954-9202-CE4A-924B-2754C1D71B3B}"/>
    <dgm:cxn modelId="{7D350AD7-14E2-6E49-8FB9-B2BB21DD7E56}" type="presOf" srcId="{EAC62EAC-5407-1346-AE28-2B4AF76D0366}" destId="{7B11FCCC-5EA2-CE4A-983C-F7838024A2DB}" srcOrd="0" destOrd="0" presId="urn:microsoft.com/office/officeart/2005/8/layout/cycle6"/>
    <dgm:cxn modelId="{FD4883E2-AFCA-0341-9646-D1ADFB793F8C}" srcId="{4DAB9F19-4C4C-224F-A920-9D7CE9663589}" destId="{EAC62EAC-5407-1346-AE28-2B4AF76D0366}" srcOrd="3" destOrd="0" parTransId="{62E33217-3163-2F4C-8EC4-EF41DF22B9AB}" sibTransId="{D5A696C9-DD50-854A-9167-7D52CCAC0701}"/>
    <dgm:cxn modelId="{600A2CE5-1D03-AC49-902D-21CD633787ED}" type="presOf" srcId="{66B2A954-9202-CE4A-924B-2754C1D71B3B}" destId="{D2754850-2ECF-0346-BE4F-74053AECD1E7}" srcOrd="0" destOrd="0" presId="urn:microsoft.com/office/officeart/2005/8/layout/cycle6"/>
    <dgm:cxn modelId="{8C8A0DF1-DD28-1849-9826-9A254DECDF2D}" type="presOf" srcId="{820C6C9B-67BA-CD4A-851F-66A4E9C5A0D5}" destId="{8ADE3002-6EE3-A24F-A5CB-6558C8C4DEA1}" srcOrd="0" destOrd="0" presId="urn:microsoft.com/office/officeart/2005/8/layout/cycle6"/>
    <dgm:cxn modelId="{B79DEDF8-E123-7D4F-85EC-0FEC0C27A5D2}" type="presOf" srcId="{C0244CC0-7071-AC43-A5C2-4D00D128CEB7}" destId="{62066E24-5C72-B045-881F-C05094CDEB4E}" srcOrd="0" destOrd="0" presId="urn:microsoft.com/office/officeart/2005/8/layout/cycle6"/>
    <dgm:cxn modelId="{B86B720B-796A-B249-A045-996DF0B6CD56}" type="presParOf" srcId="{7FA75AE8-481D-FB4E-9962-E29A041236F1}" destId="{182A623A-84BF-094C-AA0E-0A6F0080D64F}" srcOrd="0" destOrd="0" presId="urn:microsoft.com/office/officeart/2005/8/layout/cycle6"/>
    <dgm:cxn modelId="{3F49D859-AAE3-C145-9BC9-C4ACDBE43DE3}" type="presParOf" srcId="{7FA75AE8-481D-FB4E-9962-E29A041236F1}" destId="{757D9ABD-08AA-3140-BCA9-0BC7FA3BE474}" srcOrd="1" destOrd="0" presId="urn:microsoft.com/office/officeart/2005/8/layout/cycle6"/>
    <dgm:cxn modelId="{D0FE2850-9332-F146-BDB3-859A83FA9C3B}" type="presParOf" srcId="{7FA75AE8-481D-FB4E-9962-E29A041236F1}" destId="{5D483342-3875-8546-A60A-0D2AAC55858A}" srcOrd="2" destOrd="0" presId="urn:microsoft.com/office/officeart/2005/8/layout/cycle6"/>
    <dgm:cxn modelId="{62E87C69-FCBE-464C-8F0B-A7FFD69641D4}" type="presParOf" srcId="{7FA75AE8-481D-FB4E-9962-E29A041236F1}" destId="{8ADE3002-6EE3-A24F-A5CB-6558C8C4DEA1}" srcOrd="3" destOrd="0" presId="urn:microsoft.com/office/officeart/2005/8/layout/cycle6"/>
    <dgm:cxn modelId="{A12409C3-D276-2E44-A5C5-E64560659149}" type="presParOf" srcId="{7FA75AE8-481D-FB4E-9962-E29A041236F1}" destId="{E2B80A17-BDD7-344A-99BF-FD29DD6CE016}" srcOrd="4" destOrd="0" presId="urn:microsoft.com/office/officeart/2005/8/layout/cycle6"/>
    <dgm:cxn modelId="{F865CFEC-DA22-4144-BC33-7A99D0D21DA2}" type="presParOf" srcId="{7FA75AE8-481D-FB4E-9962-E29A041236F1}" destId="{624466E5-C94A-8447-81F8-4F0C1E3A1044}" srcOrd="5" destOrd="0" presId="urn:microsoft.com/office/officeart/2005/8/layout/cycle6"/>
    <dgm:cxn modelId="{A64EE6CF-641D-0743-AD32-D9EC50734165}" type="presParOf" srcId="{7FA75AE8-481D-FB4E-9962-E29A041236F1}" destId="{4FD56AB5-EA0A-6D4E-A0A6-E9F09E4A7DC5}" srcOrd="6" destOrd="0" presId="urn:microsoft.com/office/officeart/2005/8/layout/cycle6"/>
    <dgm:cxn modelId="{40EFD952-0476-3344-A3DC-DCD58DCD6F94}" type="presParOf" srcId="{7FA75AE8-481D-FB4E-9962-E29A041236F1}" destId="{86F62AD3-0BC2-8844-A308-1F963EF9EBD5}" srcOrd="7" destOrd="0" presId="urn:microsoft.com/office/officeart/2005/8/layout/cycle6"/>
    <dgm:cxn modelId="{74EF453A-312B-F448-B210-28F0AA121A07}" type="presParOf" srcId="{7FA75AE8-481D-FB4E-9962-E29A041236F1}" destId="{D2754850-2ECF-0346-BE4F-74053AECD1E7}" srcOrd="8" destOrd="0" presId="urn:microsoft.com/office/officeart/2005/8/layout/cycle6"/>
    <dgm:cxn modelId="{D77EC754-0D2A-8046-9271-3FDC244FDF9D}" type="presParOf" srcId="{7FA75AE8-481D-FB4E-9962-E29A041236F1}" destId="{7B11FCCC-5EA2-CE4A-983C-F7838024A2DB}" srcOrd="9" destOrd="0" presId="urn:microsoft.com/office/officeart/2005/8/layout/cycle6"/>
    <dgm:cxn modelId="{934FE37D-790B-2E4A-A532-6E935D6374B0}" type="presParOf" srcId="{7FA75AE8-481D-FB4E-9962-E29A041236F1}" destId="{348CB8AD-B575-E54F-A2E4-C14B61E7BA5D}" srcOrd="10" destOrd="0" presId="urn:microsoft.com/office/officeart/2005/8/layout/cycle6"/>
    <dgm:cxn modelId="{84016E45-EE96-934A-8058-14B6B719A5A8}" type="presParOf" srcId="{7FA75AE8-481D-FB4E-9962-E29A041236F1}" destId="{FCF86AD5-334C-0B41-A696-1681396E2188}" srcOrd="11" destOrd="0" presId="urn:microsoft.com/office/officeart/2005/8/layout/cycle6"/>
    <dgm:cxn modelId="{8E734852-158A-8D49-9C2C-00241C194CF4}" type="presParOf" srcId="{7FA75AE8-481D-FB4E-9962-E29A041236F1}" destId="{E9E7FAFE-2703-8448-B88E-001C375E6939}" srcOrd="12" destOrd="0" presId="urn:microsoft.com/office/officeart/2005/8/layout/cycle6"/>
    <dgm:cxn modelId="{886553B2-1103-E949-8E48-839EF92EF8F0}" type="presParOf" srcId="{7FA75AE8-481D-FB4E-9962-E29A041236F1}" destId="{4DA36731-FD1D-7644-9973-AFA46BF7370C}" srcOrd="13" destOrd="0" presId="urn:microsoft.com/office/officeart/2005/8/layout/cycle6"/>
    <dgm:cxn modelId="{BFEB372D-87AB-C944-A7B7-9996CA793D03}" type="presParOf" srcId="{7FA75AE8-481D-FB4E-9962-E29A041236F1}" destId="{62066E24-5C72-B045-881F-C05094CDEB4E}" srcOrd="14" destOrd="0" presId="urn:microsoft.com/office/officeart/2005/8/layout/cycle6"/>
  </dgm:cxnLst>
  <dgm:bg>
    <a:effectLst>
      <a:outerShdw blurRad="50800" dist="50800" dir="5400000" algn="ctr" rotWithShape="0">
        <a:srgbClr val="D1E0D7"/>
      </a:outerShdw>
    </a:effectLst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2A623A-84BF-094C-AA0E-0A6F0080D64F}">
      <dsp:nvSpPr>
        <dsp:cNvPr id="0" name=""/>
        <dsp:cNvSpPr/>
      </dsp:nvSpPr>
      <dsp:spPr>
        <a:xfrm>
          <a:off x="3325192" y="1709"/>
          <a:ext cx="1579215" cy="1026489"/>
        </a:xfrm>
        <a:prstGeom prst="roundRect">
          <a:avLst/>
        </a:prstGeom>
        <a:solidFill>
          <a:srgbClr val="D1E0D7"/>
        </a:solidFill>
        <a:ln w="38100" cap="flat" cmpd="sng" algn="ctr">
          <a:solidFill>
            <a:srgbClr val="26578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265787"/>
              </a:solidFill>
            </a:rPr>
            <a:t>Honesty</a:t>
          </a:r>
        </a:p>
      </dsp:txBody>
      <dsp:txXfrm>
        <a:off x="3375301" y="51818"/>
        <a:ext cx="1478997" cy="926271"/>
      </dsp:txXfrm>
    </dsp:sp>
    <dsp:sp modelId="{5D483342-3875-8546-A60A-0D2AAC55858A}">
      <dsp:nvSpPr>
        <dsp:cNvPr id="0" name=""/>
        <dsp:cNvSpPr/>
      </dsp:nvSpPr>
      <dsp:spPr>
        <a:xfrm>
          <a:off x="2061596" y="514954"/>
          <a:ext cx="4106407" cy="4106407"/>
        </a:xfrm>
        <a:custGeom>
          <a:avLst/>
          <a:gdLst/>
          <a:ahLst/>
          <a:cxnLst/>
          <a:rect l="0" t="0" r="0" b="0"/>
          <a:pathLst>
            <a:path>
              <a:moveTo>
                <a:pt x="2853689" y="162471"/>
              </a:moveTo>
              <a:arcTo wR="2053203" hR="2053203" stAng="17576791" swAng="1964296"/>
            </a:path>
          </a:pathLst>
        </a:custGeom>
        <a:noFill/>
        <a:ln w="38100" cap="flat" cmpd="sng" algn="ctr">
          <a:solidFill>
            <a:srgbClr val="DC8633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DE3002-6EE3-A24F-A5CB-6558C8C4DEA1}">
      <dsp:nvSpPr>
        <dsp:cNvPr id="0" name=""/>
        <dsp:cNvSpPr/>
      </dsp:nvSpPr>
      <dsp:spPr>
        <a:xfrm>
          <a:off x="5277905" y="1420438"/>
          <a:ext cx="1579215" cy="1026489"/>
        </a:xfrm>
        <a:prstGeom prst="roundRect">
          <a:avLst/>
        </a:prstGeom>
        <a:solidFill>
          <a:srgbClr val="D1E0D7"/>
        </a:solidFill>
        <a:ln w="38100" cap="flat" cmpd="sng" algn="ctr">
          <a:solidFill>
            <a:srgbClr val="26578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265787"/>
              </a:solidFill>
            </a:rPr>
            <a:t>Truthfulness</a:t>
          </a:r>
        </a:p>
      </dsp:txBody>
      <dsp:txXfrm>
        <a:off x="5328014" y="1470547"/>
        <a:ext cx="1478997" cy="926271"/>
      </dsp:txXfrm>
    </dsp:sp>
    <dsp:sp modelId="{624466E5-C94A-8447-81F8-4F0C1E3A1044}">
      <dsp:nvSpPr>
        <dsp:cNvPr id="0" name=""/>
        <dsp:cNvSpPr/>
      </dsp:nvSpPr>
      <dsp:spPr>
        <a:xfrm>
          <a:off x="2061596" y="514954"/>
          <a:ext cx="4106407" cy="4106407"/>
        </a:xfrm>
        <a:custGeom>
          <a:avLst/>
          <a:gdLst/>
          <a:ahLst/>
          <a:cxnLst/>
          <a:rect l="0" t="0" r="0" b="0"/>
          <a:pathLst>
            <a:path>
              <a:moveTo>
                <a:pt x="4103560" y="1945110"/>
              </a:moveTo>
              <a:arcTo wR="2053203" hR="2053203" stAng="21418932" swAng="2198422"/>
            </a:path>
          </a:pathLst>
        </a:custGeom>
        <a:noFill/>
        <a:ln w="38100" cap="flat" cmpd="sng" algn="ctr">
          <a:solidFill>
            <a:srgbClr val="DC8633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D56AB5-EA0A-6D4E-A0A6-E9F09E4A7DC5}">
      <dsp:nvSpPr>
        <dsp:cNvPr id="0" name=""/>
        <dsp:cNvSpPr/>
      </dsp:nvSpPr>
      <dsp:spPr>
        <a:xfrm>
          <a:off x="4532035" y="3715990"/>
          <a:ext cx="1579215" cy="1026489"/>
        </a:xfrm>
        <a:prstGeom prst="roundRect">
          <a:avLst/>
        </a:prstGeom>
        <a:solidFill>
          <a:srgbClr val="D1E0D7"/>
        </a:solidFill>
        <a:ln w="38100" cap="flat" cmpd="sng" algn="ctr">
          <a:solidFill>
            <a:srgbClr val="26578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265787"/>
              </a:solidFill>
            </a:rPr>
            <a:t>Empathy</a:t>
          </a:r>
        </a:p>
      </dsp:txBody>
      <dsp:txXfrm>
        <a:off x="4582144" y="3766099"/>
        <a:ext cx="1478997" cy="926271"/>
      </dsp:txXfrm>
    </dsp:sp>
    <dsp:sp modelId="{D2754850-2ECF-0346-BE4F-74053AECD1E7}">
      <dsp:nvSpPr>
        <dsp:cNvPr id="0" name=""/>
        <dsp:cNvSpPr/>
      </dsp:nvSpPr>
      <dsp:spPr>
        <a:xfrm>
          <a:off x="2061596" y="514954"/>
          <a:ext cx="4106407" cy="4106407"/>
        </a:xfrm>
        <a:custGeom>
          <a:avLst/>
          <a:gdLst/>
          <a:ahLst/>
          <a:cxnLst/>
          <a:rect l="0" t="0" r="0" b="0"/>
          <a:pathLst>
            <a:path>
              <a:moveTo>
                <a:pt x="2462265" y="4065246"/>
              </a:moveTo>
              <a:arcTo wR="2053203" hR="2053203" stAng="4710481" swAng="1379037"/>
            </a:path>
          </a:pathLst>
        </a:custGeom>
        <a:noFill/>
        <a:ln w="38100" cap="flat" cmpd="sng" algn="ctr">
          <a:solidFill>
            <a:srgbClr val="DC8633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11FCCC-5EA2-CE4A-983C-F7838024A2DB}">
      <dsp:nvSpPr>
        <dsp:cNvPr id="0" name=""/>
        <dsp:cNvSpPr/>
      </dsp:nvSpPr>
      <dsp:spPr>
        <a:xfrm>
          <a:off x="2118349" y="3715990"/>
          <a:ext cx="1579215" cy="1026489"/>
        </a:xfrm>
        <a:prstGeom prst="roundRect">
          <a:avLst/>
        </a:prstGeom>
        <a:solidFill>
          <a:srgbClr val="D1E0D7"/>
        </a:solidFill>
        <a:ln w="38100" cap="flat" cmpd="sng" algn="ctr">
          <a:solidFill>
            <a:srgbClr val="26578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265787"/>
              </a:solidFill>
            </a:rPr>
            <a:t>Proactive</a:t>
          </a:r>
        </a:p>
      </dsp:txBody>
      <dsp:txXfrm>
        <a:off x="2168458" y="3766099"/>
        <a:ext cx="1478997" cy="926271"/>
      </dsp:txXfrm>
    </dsp:sp>
    <dsp:sp modelId="{FCF86AD5-334C-0B41-A696-1681396E2188}">
      <dsp:nvSpPr>
        <dsp:cNvPr id="0" name=""/>
        <dsp:cNvSpPr/>
      </dsp:nvSpPr>
      <dsp:spPr>
        <a:xfrm>
          <a:off x="2061596" y="514954"/>
          <a:ext cx="4106407" cy="4106407"/>
        </a:xfrm>
        <a:custGeom>
          <a:avLst/>
          <a:gdLst/>
          <a:ahLst/>
          <a:cxnLst/>
          <a:rect l="0" t="0" r="0" b="0"/>
          <a:pathLst>
            <a:path>
              <a:moveTo>
                <a:pt x="343494" y="3190103"/>
              </a:moveTo>
              <a:arcTo wR="2053203" hR="2053203" stAng="8782646" swAng="2198422"/>
            </a:path>
          </a:pathLst>
        </a:custGeom>
        <a:noFill/>
        <a:ln w="38100" cap="flat" cmpd="sng" algn="ctr">
          <a:solidFill>
            <a:srgbClr val="DC8633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E7FAFE-2703-8448-B88E-001C375E6939}">
      <dsp:nvSpPr>
        <dsp:cNvPr id="0" name=""/>
        <dsp:cNvSpPr/>
      </dsp:nvSpPr>
      <dsp:spPr>
        <a:xfrm>
          <a:off x="1372479" y="1420438"/>
          <a:ext cx="1579215" cy="1026489"/>
        </a:xfrm>
        <a:prstGeom prst="roundRect">
          <a:avLst/>
        </a:prstGeom>
        <a:solidFill>
          <a:srgbClr val="D1E0D7"/>
        </a:solidFill>
        <a:ln w="38100" cap="flat" cmpd="sng" algn="ctr">
          <a:solidFill>
            <a:srgbClr val="26578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265787"/>
              </a:solidFill>
            </a:rPr>
            <a:t>Establish Rapport</a:t>
          </a:r>
        </a:p>
      </dsp:txBody>
      <dsp:txXfrm>
        <a:off x="1422588" y="1470547"/>
        <a:ext cx="1478997" cy="926271"/>
      </dsp:txXfrm>
    </dsp:sp>
    <dsp:sp modelId="{62066E24-5C72-B045-881F-C05094CDEB4E}">
      <dsp:nvSpPr>
        <dsp:cNvPr id="0" name=""/>
        <dsp:cNvSpPr/>
      </dsp:nvSpPr>
      <dsp:spPr>
        <a:xfrm>
          <a:off x="2061596" y="514954"/>
          <a:ext cx="4106407" cy="4106407"/>
        </a:xfrm>
        <a:custGeom>
          <a:avLst/>
          <a:gdLst/>
          <a:ahLst/>
          <a:cxnLst/>
          <a:rect l="0" t="0" r="0" b="0"/>
          <a:pathLst>
            <a:path>
              <a:moveTo>
                <a:pt x="357363" y="895719"/>
              </a:moveTo>
              <a:arcTo wR="2053203" hR="2053203" stAng="12858913" swAng="1964296"/>
            </a:path>
          </a:pathLst>
        </a:custGeom>
        <a:noFill/>
        <a:ln w="38100" cap="flat" cmpd="sng" algn="ctr">
          <a:solidFill>
            <a:srgbClr val="DC8633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AE3FC-B938-45BD-9B61-6995EAB05237}" type="datetimeFigureOut">
              <a:rPr lang="en-US" smtClean="0"/>
              <a:t>6/9/21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4201EA-D6DE-4165-9D1A-A76AD732E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89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201EA-D6DE-4165-9D1A-A76AD732E9D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6673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US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201EA-D6DE-4165-9D1A-A76AD732E9D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7009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Concept of management. Invite participants to share their comments about it.</a:t>
            </a:r>
          </a:p>
          <a:p>
            <a:endParaRPr lang="en-US" b="0" dirty="0"/>
          </a:p>
          <a:p>
            <a:r>
              <a:rPr lang="en-US" b="0" dirty="0"/>
              <a:t>Risks of a crisis: 1-4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201EA-D6DE-4165-9D1A-A76AD732E9D4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8234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order to cope and lead in time of crisis, an effective leader needs the following elements: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201EA-D6DE-4165-9D1A-A76AD732E9D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244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Take into consideration the following components……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201EA-D6DE-4165-9D1A-A76AD732E9D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3483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Remember people have different ways to process a crisis where information-processing may become  compromised……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201EA-D6DE-4165-9D1A-A76AD732E9D4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33078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Recommendations step to follow:</a:t>
            </a:r>
          </a:p>
          <a:p>
            <a:endParaRPr lang="en-US" dirty="0"/>
          </a:p>
          <a:p>
            <a:r>
              <a:rPr lang="en-US" dirty="0"/>
              <a:t>Initiation Stage- when you have initial moment, what is happening a. b.</a:t>
            </a:r>
          </a:p>
          <a:p>
            <a:endParaRPr lang="en-US" dirty="0"/>
          </a:p>
          <a:p>
            <a:r>
              <a:rPr lang="en-US" dirty="0"/>
              <a:t>Ongoing stage- provide clear &amp; timely communication to team members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201EA-D6DE-4165-9D1A-A76AD732E9D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6943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During the crisis….</a:t>
            </a:r>
          </a:p>
          <a:p>
            <a:endParaRPr lang="en-US" dirty="0"/>
          </a:p>
          <a:p>
            <a:r>
              <a:rPr lang="en-US" dirty="0"/>
              <a:t>3. After the crisis……..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201EA-D6DE-4165-9D1A-A76AD732E9D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1026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7338" indent="-287338">
              <a:spcBef>
                <a:spcPts val="0"/>
              </a:spcBef>
              <a:spcAft>
                <a:spcPts val="0"/>
              </a:spcAft>
              <a:buClr>
                <a:srgbClr val="005595"/>
              </a:buClr>
            </a:pPr>
            <a:r>
              <a:rPr lang="en-US" dirty="0">
                <a:cs typeface="Arial"/>
              </a:rPr>
              <a:t>What do we expect after the crisis: positive responses such as:…..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201EA-D6DE-4165-9D1A-A76AD732E9D4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417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" name="Google Shape;403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1"/>
            <a:r>
              <a:rPr lang="en-US">
                <a:highlight>
                  <a:srgbClr val="FFFF00"/>
                </a:highlight>
              </a:rPr>
              <a:t>Explain Maslow’s….</a:t>
            </a:r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2582362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US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201EA-D6DE-4165-9D1A-A76AD732E9D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814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US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201EA-D6DE-4165-9D1A-A76AD732E9D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937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would like to breakout into small in groups and give you an opportunity to discuss what a crisis management plan would look like for you in the workplace. </a:t>
            </a:r>
          </a:p>
          <a:p>
            <a:endParaRPr lang="en-US" dirty="0"/>
          </a:p>
          <a:p>
            <a:r>
              <a:rPr lang="en-US" dirty="0"/>
              <a:t>Please take the time to discuss these questions as you think through what your crisis plan might look like. </a:t>
            </a:r>
          </a:p>
          <a:p>
            <a:endParaRPr lang="en-US" dirty="0"/>
          </a:p>
          <a:p>
            <a:r>
              <a:rPr lang="en-US" b="1" i="1" dirty="0"/>
              <a:t>Assist groups sharing:  Crisis management Steps 16-17 slides </a:t>
            </a:r>
          </a:p>
          <a:p>
            <a:endParaRPr lang="en-US" dirty="0"/>
          </a:p>
          <a:p>
            <a:r>
              <a:rPr lang="en-US" dirty="0"/>
              <a:t>GROUP Debrief:</a:t>
            </a:r>
          </a:p>
          <a:p>
            <a:r>
              <a:rPr lang="en-US" dirty="0"/>
              <a:t>What did you learn?</a:t>
            </a:r>
          </a:p>
          <a:p>
            <a:r>
              <a:rPr lang="en-US" dirty="0"/>
              <a:t>What is the plan that you developed?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201EA-D6DE-4165-9D1A-A76AD732E9D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2328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6" name="Google Shape;2016;g35ed75ccf_0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7" name="Google Shape;2017;g35ed75ccf_0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Part One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Privacy and Confidentiality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Demographics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34992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1" dirty="0"/>
              <a:t>Things to </a:t>
            </a:r>
            <a:r>
              <a:rPr lang="en-US" i="1"/>
              <a:t>consider: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i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Is there a de-escalation room that is available?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201EA-D6DE-4165-9D1A-A76AD732E9D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1110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6" name="Google Shape;2016;g35ed75ccf_0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7" name="Google Shape;2017;g35ed75ccf_01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89096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QPR (Question, Persuade, Refer) additional t raining through </a:t>
            </a:r>
            <a:r>
              <a:rPr lang="en-US" dirty="0" err="1"/>
              <a:t>iLearn</a:t>
            </a:r>
            <a:r>
              <a:rPr lang="en-US" dirty="0"/>
              <a:t>- is highly recommended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201EA-D6DE-4165-9D1A-A76AD732E9D4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72843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Google Shape;2056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7" name="Google Shape;2057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07122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" name="Google Shape;403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1"/>
            <a:r>
              <a:rPr lang="en-US">
                <a:highlight>
                  <a:srgbClr val="FFFF00"/>
                </a:highlight>
              </a:rPr>
              <a:t>Explain Maslow’s….</a:t>
            </a:r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5801065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US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201EA-D6DE-4165-9D1A-A76AD732E9D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78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Concept of a crisis? Invite participants to share their ideas about it.</a:t>
            </a:r>
          </a:p>
          <a:p>
            <a:endParaRPr lang="en-US" dirty="0"/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 science – A particular theoretical system is overcome with many anomalies and it is perceived to be failing. Therefore, the search for a better theoretical system is under way. Thomas Kuhn (1922-1996).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201EA-D6DE-4165-9D1A-A76AD732E9D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7529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Toll of a Crisis:…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201EA-D6DE-4165-9D1A-A76AD732E9D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3271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are able to cope and lead through a crisis taking into consideration:…..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201EA-D6DE-4165-9D1A-A76AD732E9D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3884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world as a reality where experiences are:…….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201EA-D6DE-4165-9D1A-A76AD732E9D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7680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" name="Google Shape;403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1"/>
            <a:r>
              <a:rPr lang="en-US">
                <a:highlight>
                  <a:srgbClr val="FFFF00"/>
                </a:highlight>
              </a:rPr>
              <a:t>Explain Maslow’s….</a:t>
            </a:r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674936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2895600" y="6096000"/>
            <a:ext cx="2895600" cy="476250"/>
          </a:xfrm>
        </p:spPr>
        <p:txBody>
          <a:bodyPr/>
          <a:lstStyle>
            <a:lvl1pPr algn="l" eaLnBrk="0" hangingPunct="0"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640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92735"/>
            <a:ext cx="4038600" cy="462226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92735"/>
            <a:ext cx="4038600" cy="462226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A486D2BF-EDA4-4AFB-A2AD-B68B705756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Google Shape;24;p5">
            <a:extLst>
              <a:ext uri="{FF2B5EF4-FFF2-40B4-BE49-F238E27FC236}">
                <a16:creationId xmlns:a16="http://schemas.microsoft.com/office/drawing/2014/main" id="{FB2ABA83-88C2-0D4A-971E-791EE23276D8}"/>
              </a:ext>
            </a:extLst>
          </p:cNvPr>
          <p:cNvSpPr/>
          <p:nvPr userDrawn="1"/>
        </p:nvSpPr>
        <p:spPr>
          <a:xfrm rot="5400000">
            <a:off x="-100350" y="724485"/>
            <a:ext cx="468600" cy="267900"/>
          </a:xfrm>
          <a:prstGeom prst="triangle">
            <a:avLst>
              <a:gd name="adj" fmla="val 50000"/>
            </a:avLst>
          </a:prstGeom>
          <a:solidFill>
            <a:srgbClr val="2657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C9E4D7A-109A-7149-A538-BEC29BA22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8667"/>
            <a:ext cx="8229600" cy="563562"/>
          </a:xfrm>
        </p:spPr>
        <p:txBody>
          <a:bodyPr/>
          <a:lstStyle>
            <a:lvl1pPr>
              <a:defRPr sz="3200">
                <a:solidFill>
                  <a:srgbClr val="26578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3976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78ACC45E-EF68-4CE1-B244-F13B3AECA8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Google Shape;50;p9">
            <a:extLst>
              <a:ext uri="{FF2B5EF4-FFF2-40B4-BE49-F238E27FC236}">
                <a16:creationId xmlns:a16="http://schemas.microsoft.com/office/drawing/2014/main" id="{42D551F2-6023-CC4E-8847-037DC4844CFC}"/>
              </a:ext>
            </a:extLst>
          </p:cNvPr>
          <p:cNvSpPr/>
          <p:nvPr userDrawn="1"/>
        </p:nvSpPr>
        <p:spPr>
          <a:xfrm rot="5400000">
            <a:off x="-101650" y="6146551"/>
            <a:ext cx="468600" cy="267900"/>
          </a:xfrm>
          <a:prstGeom prst="triangle">
            <a:avLst>
              <a:gd name="adj" fmla="val 50000"/>
            </a:avLst>
          </a:prstGeom>
          <a:solidFill>
            <a:srgbClr val="2657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DF7EDE3-FF1F-4D41-9552-BF40BFAE4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8667"/>
            <a:ext cx="8229600" cy="563562"/>
          </a:xfrm>
        </p:spPr>
        <p:txBody>
          <a:bodyPr/>
          <a:lstStyle>
            <a:lvl1pPr>
              <a:defRPr sz="3200">
                <a:solidFill>
                  <a:srgbClr val="26578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50734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12D93DA4-CBC1-4AD0-A65B-873591C0FD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32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076325" y="2484800"/>
            <a:ext cx="4962600" cy="188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 rot="5400000">
            <a:off x="-539425" y="3024157"/>
            <a:ext cx="1888400" cy="809700"/>
          </a:xfrm>
          <a:prstGeom prst="triangle">
            <a:avLst>
              <a:gd name="adj" fmla="val 50000"/>
            </a:avLst>
          </a:prstGeom>
          <a:solidFill>
            <a:srgbClr val="2657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C3E7952A-860D-D14A-BCC3-B0C8C2019E4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 b="0">
                <a:solidFill>
                  <a:srgbClr val="005595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069495-AB21-4E6D-8044-F74B3AE9E4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8018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dark" userDrawn="1">
  <p:cSld name="Blank dark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200038" scaled="0"/>
        </a:gra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50;p9">
            <a:extLst>
              <a:ext uri="{FF2B5EF4-FFF2-40B4-BE49-F238E27FC236}">
                <a16:creationId xmlns:a16="http://schemas.microsoft.com/office/drawing/2014/main" id="{E5D96851-5E57-D843-9E4B-651ECB1E4BFF}"/>
              </a:ext>
            </a:extLst>
          </p:cNvPr>
          <p:cNvSpPr/>
          <p:nvPr userDrawn="1"/>
        </p:nvSpPr>
        <p:spPr>
          <a:xfrm rot="5400000">
            <a:off x="-101650" y="6146551"/>
            <a:ext cx="468600" cy="267900"/>
          </a:xfrm>
          <a:prstGeom prst="triangle">
            <a:avLst>
              <a:gd name="adj" fmla="val 50000"/>
            </a:avLst>
          </a:prstGeom>
          <a:solidFill>
            <a:srgbClr val="2657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23;p5">
            <a:extLst>
              <a:ext uri="{FF2B5EF4-FFF2-40B4-BE49-F238E27FC236}">
                <a16:creationId xmlns:a16="http://schemas.microsoft.com/office/drawing/2014/main" id="{94525F51-75F8-7940-BA2A-5CE1D87E559C}"/>
              </a:ext>
            </a:extLst>
          </p:cNvPr>
          <p:cNvSpPr/>
          <p:nvPr userDrawn="1"/>
        </p:nvSpPr>
        <p:spPr>
          <a:xfrm flipH="1">
            <a:off x="8686800" y="6389400"/>
            <a:ext cx="468600" cy="468600"/>
          </a:xfrm>
          <a:prstGeom prst="rtTriangle">
            <a:avLst/>
          </a:prstGeom>
          <a:solidFill>
            <a:srgbClr val="DC863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F9E7E020-B8D4-904E-9744-0C1D591910C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 b="0">
                <a:solidFill>
                  <a:srgbClr val="265787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069495-AB21-4E6D-8044-F74B3AE9E4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887739E-5A5A-3748-8F86-396DC05AD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8667"/>
            <a:ext cx="8229600" cy="563562"/>
          </a:xfrm>
        </p:spPr>
        <p:txBody>
          <a:bodyPr/>
          <a:lstStyle>
            <a:lvl1pPr>
              <a:defRPr sz="3200">
                <a:solidFill>
                  <a:srgbClr val="26578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394542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gradFill>
          <a:gsLst>
            <a:gs pos="0">
              <a:srgbClr val="265787"/>
            </a:gs>
            <a:gs pos="50000">
              <a:schemeClr val="accent1"/>
            </a:gs>
            <a:gs pos="100000">
              <a:schemeClr val="accent2"/>
            </a:gs>
          </a:gsLst>
          <a:lin ang="16200038" scaled="0"/>
        </a:gra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flipH="1">
            <a:off x="8686800" y="6233133"/>
            <a:ext cx="468600" cy="6248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965708" y="2754280"/>
            <a:ext cx="7212584" cy="134944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▸"/>
              <a:defRPr sz="3200">
                <a:solidFill>
                  <a:schemeClr val="lt1"/>
                </a:solidFill>
              </a:defRPr>
            </a:lvl1pPr>
            <a:lvl2pPr marL="914400" lvl="1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▹"/>
              <a:defRPr sz="3200">
                <a:solidFill>
                  <a:schemeClr val="lt1"/>
                </a:solidFill>
              </a:defRPr>
            </a:lvl2pPr>
            <a:lvl3pPr marL="1371600" lvl="2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▹"/>
              <a:defRPr sz="3200">
                <a:solidFill>
                  <a:schemeClr val="lt1"/>
                </a:solidFill>
              </a:defRPr>
            </a:lvl3pPr>
            <a:lvl4pPr marL="1828800" lvl="3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▹"/>
              <a:defRPr sz="3200">
                <a:solidFill>
                  <a:schemeClr val="lt1"/>
                </a:solidFill>
              </a:defRPr>
            </a:lvl4pPr>
            <a:lvl5pPr marL="2286000" lvl="4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▹"/>
              <a:defRPr sz="3200">
                <a:solidFill>
                  <a:schemeClr val="lt1"/>
                </a:solidFill>
              </a:defRPr>
            </a:lvl5pPr>
            <a:lvl6pPr marL="2743200" lvl="5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▹"/>
              <a:defRPr sz="3200">
                <a:solidFill>
                  <a:schemeClr val="lt1"/>
                </a:solidFill>
              </a:defRPr>
            </a:lvl6pPr>
            <a:lvl7pPr marL="3200400" lvl="6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▹"/>
              <a:defRPr sz="3200">
                <a:solidFill>
                  <a:schemeClr val="lt1"/>
                </a:solidFill>
              </a:defRPr>
            </a:lvl7pPr>
            <a:lvl8pPr marL="3657600" lvl="7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▹"/>
              <a:defRPr sz="3200">
                <a:solidFill>
                  <a:schemeClr val="lt1"/>
                </a:solidFill>
              </a:defRPr>
            </a:lvl8pPr>
            <a:lvl9pPr marL="4114800" lvl="8" indent="-43180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▹"/>
              <a:defRPr sz="3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/>
          <p:nvPr/>
        </p:nvSpPr>
        <p:spPr>
          <a:xfrm rot="5400000">
            <a:off x="-539425" y="1371490"/>
            <a:ext cx="1888400" cy="809700"/>
          </a:xfrm>
          <a:prstGeom prst="triangle">
            <a:avLst>
              <a:gd name="adj" fmla="val 50000"/>
            </a:avLst>
          </a:prstGeom>
          <a:solidFill>
            <a:srgbClr val="2657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846F65F2-B638-FA44-8F20-BCF46EA95B8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 b="0">
                <a:solidFill>
                  <a:srgbClr val="005595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069495-AB21-4E6D-8044-F74B3AE9E4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4005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dark">
  <p:cSld name="1_Blank dark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200038" scaled="0"/>
        </a:gra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50;p9">
            <a:extLst>
              <a:ext uri="{FF2B5EF4-FFF2-40B4-BE49-F238E27FC236}">
                <a16:creationId xmlns:a16="http://schemas.microsoft.com/office/drawing/2014/main" id="{E5D96851-5E57-D843-9E4B-651ECB1E4BFF}"/>
              </a:ext>
            </a:extLst>
          </p:cNvPr>
          <p:cNvSpPr/>
          <p:nvPr userDrawn="1"/>
        </p:nvSpPr>
        <p:spPr>
          <a:xfrm rot="5400000">
            <a:off x="-101650" y="6146551"/>
            <a:ext cx="468600" cy="267900"/>
          </a:xfrm>
          <a:prstGeom prst="triangle">
            <a:avLst>
              <a:gd name="adj" fmla="val 50000"/>
            </a:avLst>
          </a:prstGeom>
          <a:solidFill>
            <a:srgbClr val="2657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23;p5">
            <a:extLst>
              <a:ext uri="{FF2B5EF4-FFF2-40B4-BE49-F238E27FC236}">
                <a16:creationId xmlns:a16="http://schemas.microsoft.com/office/drawing/2014/main" id="{94525F51-75F8-7940-BA2A-5CE1D87E559C}"/>
              </a:ext>
            </a:extLst>
          </p:cNvPr>
          <p:cNvSpPr/>
          <p:nvPr userDrawn="1"/>
        </p:nvSpPr>
        <p:spPr>
          <a:xfrm flipH="1">
            <a:off x="8686800" y="6389400"/>
            <a:ext cx="468600" cy="468600"/>
          </a:xfrm>
          <a:prstGeom prst="rtTriangle">
            <a:avLst/>
          </a:prstGeom>
          <a:solidFill>
            <a:srgbClr val="DC863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F9E7E020-B8D4-904E-9744-0C1D591910C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 b="0">
                <a:solidFill>
                  <a:srgbClr val="265787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069495-AB21-4E6D-8044-F74B3AE9E4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246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78ACC45E-EF68-4CE1-B244-F13B3AECA8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Google Shape;50;p9">
            <a:extLst>
              <a:ext uri="{FF2B5EF4-FFF2-40B4-BE49-F238E27FC236}">
                <a16:creationId xmlns:a16="http://schemas.microsoft.com/office/drawing/2014/main" id="{42D551F2-6023-CC4E-8847-037DC4844CFC}"/>
              </a:ext>
            </a:extLst>
          </p:cNvPr>
          <p:cNvSpPr/>
          <p:nvPr userDrawn="1"/>
        </p:nvSpPr>
        <p:spPr>
          <a:xfrm rot="5400000">
            <a:off x="-101650" y="6146551"/>
            <a:ext cx="468600" cy="267900"/>
          </a:xfrm>
          <a:prstGeom prst="triangle">
            <a:avLst>
              <a:gd name="adj" fmla="val 50000"/>
            </a:avLst>
          </a:prstGeom>
          <a:solidFill>
            <a:srgbClr val="2657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44162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8667"/>
            <a:ext cx="8229600" cy="563562"/>
          </a:xfrm>
        </p:spPr>
        <p:txBody>
          <a:bodyPr/>
          <a:lstStyle>
            <a:lvl1pPr>
              <a:defRPr sz="3200">
                <a:solidFill>
                  <a:srgbClr val="26578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06"/>
            <a:ext cx="8229600" cy="4114800"/>
          </a:xfrm>
        </p:spPr>
        <p:txBody>
          <a:bodyPr/>
          <a:lstStyle>
            <a:lvl1pPr>
              <a:defRPr sz="2400">
                <a:solidFill>
                  <a:srgbClr val="265787"/>
                </a:solidFill>
              </a:defRPr>
            </a:lvl1pPr>
            <a:lvl2pPr>
              <a:defRPr sz="2000">
                <a:solidFill>
                  <a:srgbClr val="265787"/>
                </a:solidFill>
              </a:defRPr>
            </a:lvl2pPr>
            <a:lvl3pPr>
              <a:defRPr>
                <a:solidFill>
                  <a:srgbClr val="265787"/>
                </a:solidFill>
              </a:defRPr>
            </a:lvl3pPr>
            <a:lvl4pPr>
              <a:defRPr>
                <a:solidFill>
                  <a:srgbClr val="265787"/>
                </a:solidFill>
              </a:defRPr>
            </a:lvl4pPr>
            <a:lvl5pPr>
              <a:defRPr>
                <a:solidFill>
                  <a:srgbClr val="265787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>
                <a:solidFill>
                  <a:srgbClr val="265787"/>
                </a:solidFill>
              </a:defRPr>
            </a:lvl1pPr>
          </a:lstStyle>
          <a:p>
            <a:pPr>
              <a:defRPr/>
            </a:pPr>
            <a:fld id="{E238B493-49BD-4626-ACB2-A902EA75DA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Google Shape;24;p5">
            <a:extLst>
              <a:ext uri="{FF2B5EF4-FFF2-40B4-BE49-F238E27FC236}">
                <a16:creationId xmlns:a16="http://schemas.microsoft.com/office/drawing/2014/main" id="{EC2EF401-1836-1342-8D18-8246F7B451D8}"/>
              </a:ext>
            </a:extLst>
          </p:cNvPr>
          <p:cNvSpPr/>
          <p:nvPr userDrawn="1"/>
        </p:nvSpPr>
        <p:spPr>
          <a:xfrm rot="5400000">
            <a:off x="-100350" y="506498"/>
            <a:ext cx="468600" cy="267900"/>
          </a:xfrm>
          <a:prstGeom prst="triangle">
            <a:avLst>
              <a:gd name="adj" fmla="val 50000"/>
            </a:avLst>
          </a:prstGeom>
          <a:solidFill>
            <a:srgbClr val="2657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657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139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 preserve="1">
  <p:cSld name="Sub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ctrTitle"/>
          </p:nvPr>
        </p:nvSpPr>
        <p:spPr>
          <a:xfrm>
            <a:off x="1085850" y="2708033"/>
            <a:ext cx="4676700" cy="1546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1085850" y="4383635"/>
            <a:ext cx="4676700" cy="511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3"/>
          <p:cNvSpPr/>
          <p:nvPr/>
        </p:nvSpPr>
        <p:spPr>
          <a:xfrm rot="5400000">
            <a:off x="-539425" y="3024157"/>
            <a:ext cx="1888400" cy="809700"/>
          </a:xfrm>
          <a:prstGeom prst="triangle">
            <a:avLst>
              <a:gd name="adj" fmla="val 50000"/>
            </a:avLst>
          </a:prstGeom>
          <a:solidFill>
            <a:srgbClr val="2657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16EC8FF5-4F33-5945-958F-5352D1EA732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 b="0">
                <a:solidFill>
                  <a:srgbClr val="005595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069495-AB21-4E6D-8044-F74B3AE9E4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25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 preserve="1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076325" y="2484800"/>
            <a:ext cx="4962600" cy="18884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 rot="5400000">
            <a:off x="-539425" y="3024157"/>
            <a:ext cx="1888400" cy="809700"/>
          </a:xfrm>
          <a:prstGeom prst="triangle">
            <a:avLst>
              <a:gd name="adj" fmla="val 50000"/>
            </a:avLst>
          </a:prstGeom>
          <a:solidFill>
            <a:srgbClr val="2657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C3E7952A-860D-D14A-BCC3-B0C8C2019E4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 b="0">
                <a:solidFill>
                  <a:srgbClr val="005595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069495-AB21-4E6D-8044-F74B3AE9E4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556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 preserve="1">
  <p:cSld name="Quote">
    <p:bg>
      <p:bgPr>
        <a:gradFill>
          <a:gsLst>
            <a:gs pos="0">
              <a:srgbClr val="265787"/>
            </a:gs>
            <a:gs pos="50000">
              <a:schemeClr val="accent1"/>
            </a:gs>
            <a:gs pos="100000">
              <a:schemeClr val="accent2"/>
            </a:gs>
          </a:gsLst>
          <a:lin ang="16200038" scaled="0"/>
        </a:gra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flipH="1">
            <a:off x="8686800" y="6233133"/>
            <a:ext cx="468600" cy="6248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965708" y="2754280"/>
            <a:ext cx="7212584" cy="134944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▸"/>
              <a:defRPr sz="3200">
                <a:solidFill>
                  <a:schemeClr val="lt1"/>
                </a:solidFill>
              </a:defRPr>
            </a:lvl1pPr>
            <a:lvl2pPr marL="914400" lvl="1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▹"/>
              <a:defRPr sz="3200">
                <a:solidFill>
                  <a:schemeClr val="lt1"/>
                </a:solidFill>
              </a:defRPr>
            </a:lvl2pPr>
            <a:lvl3pPr marL="1371600" lvl="2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▹"/>
              <a:defRPr sz="3200">
                <a:solidFill>
                  <a:schemeClr val="lt1"/>
                </a:solidFill>
              </a:defRPr>
            </a:lvl3pPr>
            <a:lvl4pPr marL="1828800" lvl="3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▹"/>
              <a:defRPr sz="3200">
                <a:solidFill>
                  <a:schemeClr val="lt1"/>
                </a:solidFill>
              </a:defRPr>
            </a:lvl4pPr>
            <a:lvl5pPr marL="2286000" lvl="4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▹"/>
              <a:defRPr sz="3200">
                <a:solidFill>
                  <a:schemeClr val="lt1"/>
                </a:solidFill>
              </a:defRPr>
            </a:lvl5pPr>
            <a:lvl6pPr marL="2743200" lvl="5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▹"/>
              <a:defRPr sz="3200">
                <a:solidFill>
                  <a:schemeClr val="lt1"/>
                </a:solidFill>
              </a:defRPr>
            </a:lvl6pPr>
            <a:lvl7pPr marL="3200400" lvl="6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▹"/>
              <a:defRPr sz="3200">
                <a:solidFill>
                  <a:schemeClr val="lt1"/>
                </a:solidFill>
              </a:defRPr>
            </a:lvl7pPr>
            <a:lvl8pPr marL="3657600" lvl="7" indent="-4318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▹"/>
              <a:defRPr sz="3200">
                <a:solidFill>
                  <a:schemeClr val="lt1"/>
                </a:solidFill>
              </a:defRPr>
            </a:lvl8pPr>
            <a:lvl9pPr marL="4114800" lvl="8" indent="-43180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200"/>
              <a:buChar char="▹"/>
              <a:defRPr sz="3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/>
          <p:nvPr/>
        </p:nvSpPr>
        <p:spPr>
          <a:xfrm rot="5400000">
            <a:off x="-539425" y="1371490"/>
            <a:ext cx="1888400" cy="809700"/>
          </a:xfrm>
          <a:prstGeom prst="triangle">
            <a:avLst>
              <a:gd name="adj" fmla="val 50000"/>
            </a:avLst>
          </a:prstGeom>
          <a:solidFill>
            <a:srgbClr val="2657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846F65F2-B638-FA44-8F20-BCF46EA95B8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 b="0">
                <a:solidFill>
                  <a:srgbClr val="005595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069495-AB21-4E6D-8044-F74B3AE9E4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030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8667"/>
            <a:ext cx="8229600" cy="563562"/>
          </a:xfrm>
        </p:spPr>
        <p:txBody>
          <a:bodyPr/>
          <a:lstStyle>
            <a:lvl1pPr>
              <a:defRPr sz="3200">
                <a:solidFill>
                  <a:srgbClr val="26578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06"/>
            <a:ext cx="8229600" cy="4114800"/>
          </a:xfrm>
        </p:spPr>
        <p:txBody>
          <a:bodyPr/>
          <a:lstStyle>
            <a:lvl1pPr>
              <a:defRPr sz="2400">
                <a:solidFill>
                  <a:srgbClr val="265787"/>
                </a:solidFill>
              </a:defRPr>
            </a:lvl1pPr>
            <a:lvl2pPr>
              <a:defRPr sz="2000">
                <a:solidFill>
                  <a:srgbClr val="265787"/>
                </a:solidFill>
              </a:defRPr>
            </a:lvl2pPr>
            <a:lvl3pPr>
              <a:defRPr>
                <a:solidFill>
                  <a:srgbClr val="265787"/>
                </a:solidFill>
              </a:defRPr>
            </a:lvl3pPr>
            <a:lvl4pPr>
              <a:defRPr>
                <a:solidFill>
                  <a:srgbClr val="265787"/>
                </a:solidFill>
              </a:defRPr>
            </a:lvl4pPr>
            <a:lvl5pPr>
              <a:defRPr>
                <a:solidFill>
                  <a:srgbClr val="265787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>
                <a:solidFill>
                  <a:srgbClr val="265787"/>
                </a:solidFill>
              </a:defRPr>
            </a:lvl1pPr>
          </a:lstStyle>
          <a:p>
            <a:pPr>
              <a:defRPr/>
            </a:pPr>
            <a:fld id="{E238B493-49BD-4626-ACB2-A902EA75DA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Google Shape;24;p5">
            <a:extLst>
              <a:ext uri="{FF2B5EF4-FFF2-40B4-BE49-F238E27FC236}">
                <a16:creationId xmlns:a16="http://schemas.microsoft.com/office/drawing/2014/main" id="{EC2EF401-1836-1342-8D18-8246F7B451D8}"/>
              </a:ext>
            </a:extLst>
          </p:cNvPr>
          <p:cNvSpPr/>
          <p:nvPr userDrawn="1"/>
        </p:nvSpPr>
        <p:spPr>
          <a:xfrm rot="5400000">
            <a:off x="-100350" y="506498"/>
            <a:ext cx="468600" cy="267900"/>
          </a:xfrm>
          <a:prstGeom prst="triangle">
            <a:avLst>
              <a:gd name="adj" fmla="val 50000"/>
            </a:avLst>
          </a:prstGeom>
          <a:solidFill>
            <a:srgbClr val="2657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657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082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dark" preserve="1" userDrawn="1">
  <p:cSld name="1_Blank dark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200038" scaled="0"/>
        </a:gra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50;p9">
            <a:extLst>
              <a:ext uri="{FF2B5EF4-FFF2-40B4-BE49-F238E27FC236}">
                <a16:creationId xmlns:a16="http://schemas.microsoft.com/office/drawing/2014/main" id="{E5D96851-5E57-D843-9E4B-651ECB1E4BFF}"/>
              </a:ext>
            </a:extLst>
          </p:cNvPr>
          <p:cNvSpPr/>
          <p:nvPr userDrawn="1"/>
        </p:nvSpPr>
        <p:spPr>
          <a:xfrm rot="5400000">
            <a:off x="-101650" y="6146551"/>
            <a:ext cx="468600" cy="267900"/>
          </a:xfrm>
          <a:prstGeom prst="triangle">
            <a:avLst>
              <a:gd name="adj" fmla="val 50000"/>
            </a:avLst>
          </a:prstGeom>
          <a:solidFill>
            <a:srgbClr val="2657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23;p5">
            <a:extLst>
              <a:ext uri="{FF2B5EF4-FFF2-40B4-BE49-F238E27FC236}">
                <a16:creationId xmlns:a16="http://schemas.microsoft.com/office/drawing/2014/main" id="{94525F51-75F8-7940-BA2A-5CE1D87E559C}"/>
              </a:ext>
            </a:extLst>
          </p:cNvPr>
          <p:cNvSpPr/>
          <p:nvPr userDrawn="1"/>
        </p:nvSpPr>
        <p:spPr>
          <a:xfrm flipH="1">
            <a:off x="8686800" y="6389400"/>
            <a:ext cx="468600" cy="468600"/>
          </a:xfrm>
          <a:prstGeom prst="rtTriangle">
            <a:avLst/>
          </a:prstGeom>
          <a:solidFill>
            <a:srgbClr val="DC863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F9E7E020-B8D4-904E-9744-0C1D591910C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 b="0">
                <a:solidFill>
                  <a:srgbClr val="265787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069495-AB21-4E6D-8044-F74B3AE9E4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887739E-5A5A-3748-8F86-396DC05AD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8667"/>
            <a:ext cx="8229600" cy="563562"/>
          </a:xfrm>
        </p:spPr>
        <p:txBody>
          <a:bodyPr/>
          <a:lstStyle>
            <a:lvl1pPr>
              <a:defRPr sz="3200">
                <a:solidFill>
                  <a:srgbClr val="26578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76261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78ACC45E-EF68-4CE1-B244-F13B3AECA8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Google Shape;50;p9">
            <a:extLst>
              <a:ext uri="{FF2B5EF4-FFF2-40B4-BE49-F238E27FC236}">
                <a16:creationId xmlns:a16="http://schemas.microsoft.com/office/drawing/2014/main" id="{42D551F2-6023-CC4E-8847-037DC4844CFC}"/>
              </a:ext>
            </a:extLst>
          </p:cNvPr>
          <p:cNvSpPr/>
          <p:nvPr userDrawn="1"/>
        </p:nvSpPr>
        <p:spPr>
          <a:xfrm rot="5400000">
            <a:off x="-101650" y="6146551"/>
            <a:ext cx="468600" cy="267900"/>
          </a:xfrm>
          <a:prstGeom prst="triangle">
            <a:avLst>
              <a:gd name="adj" fmla="val 50000"/>
            </a:avLst>
          </a:prstGeom>
          <a:solidFill>
            <a:srgbClr val="2657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09162A9-89B7-E341-931E-91A4D78C7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8667"/>
            <a:ext cx="8229600" cy="563562"/>
          </a:xfrm>
        </p:spPr>
        <p:txBody>
          <a:bodyPr/>
          <a:lstStyle>
            <a:lvl1pPr>
              <a:defRPr sz="3200">
                <a:solidFill>
                  <a:srgbClr val="26578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8326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26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438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1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2895600" y="6096000"/>
            <a:ext cx="2895600" cy="476250"/>
          </a:xfrm>
        </p:spPr>
        <p:txBody>
          <a:bodyPr/>
          <a:lstStyle>
            <a:lvl1pPr algn="l" eaLnBrk="0" hangingPunct="0">
              <a:spcBef>
                <a:spcPct val="50000"/>
              </a:spcBef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93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66A6ECE-22B0-4A4D-8DEB-243189D6A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8667"/>
            <a:ext cx="8229600" cy="563562"/>
          </a:xfrm>
        </p:spPr>
        <p:txBody>
          <a:bodyPr/>
          <a:lstStyle>
            <a:lvl1pPr>
              <a:defRPr sz="3200">
                <a:solidFill>
                  <a:srgbClr val="265787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B114AB9-ACFD-6F4B-8F3C-DFAD15E25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02806"/>
            <a:ext cx="8229600" cy="4114800"/>
          </a:xfrm>
        </p:spPr>
        <p:txBody>
          <a:bodyPr/>
          <a:lstStyle>
            <a:lvl1pPr>
              <a:defRPr sz="2400">
                <a:solidFill>
                  <a:srgbClr val="265787"/>
                </a:solidFill>
              </a:defRPr>
            </a:lvl1pPr>
            <a:lvl2pPr>
              <a:defRPr sz="2000">
                <a:solidFill>
                  <a:srgbClr val="265787"/>
                </a:solidFill>
              </a:defRPr>
            </a:lvl2pPr>
            <a:lvl3pPr>
              <a:defRPr>
                <a:solidFill>
                  <a:srgbClr val="265787"/>
                </a:solidFill>
              </a:defRPr>
            </a:lvl3pPr>
            <a:lvl4pPr>
              <a:defRPr>
                <a:solidFill>
                  <a:srgbClr val="265787"/>
                </a:solidFill>
              </a:defRPr>
            </a:lvl4pPr>
            <a:lvl5pPr>
              <a:defRPr>
                <a:solidFill>
                  <a:srgbClr val="265787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D472A8AF-302B-8543-AEFD-4254F855B1C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304800" y="6477000"/>
            <a:ext cx="2133600" cy="247650"/>
          </a:xfrm>
        </p:spPr>
        <p:txBody>
          <a:bodyPr/>
          <a:lstStyle>
            <a:lvl1pPr algn="l">
              <a:defRPr>
                <a:solidFill>
                  <a:srgbClr val="265787"/>
                </a:solidFill>
              </a:defRPr>
            </a:lvl1pPr>
          </a:lstStyle>
          <a:p>
            <a:pPr>
              <a:defRPr/>
            </a:pPr>
            <a:fld id="{E238B493-49BD-4626-ACB2-A902EA75DA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Google Shape;24;p5">
            <a:extLst>
              <a:ext uri="{FF2B5EF4-FFF2-40B4-BE49-F238E27FC236}">
                <a16:creationId xmlns:a16="http://schemas.microsoft.com/office/drawing/2014/main" id="{A430537A-D462-D24D-95B7-9BDDBAE4DCD2}"/>
              </a:ext>
            </a:extLst>
          </p:cNvPr>
          <p:cNvSpPr/>
          <p:nvPr userDrawn="1"/>
        </p:nvSpPr>
        <p:spPr>
          <a:xfrm rot="5400000">
            <a:off x="-100350" y="506498"/>
            <a:ext cx="468600" cy="267900"/>
          </a:xfrm>
          <a:prstGeom prst="triangle">
            <a:avLst>
              <a:gd name="adj" fmla="val 50000"/>
            </a:avLst>
          </a:prstGeom>
          <a:solidFill>
            <a:srgbClr val="2657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657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595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2" descr="Power Point Template PG 2 new sm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5943600"/>
            <a:ext cx="3505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200" b="0">
                <a:solidFill>
                  <a:srgbClr val="265787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 b="0">
                <a:solidFill>
                  <a:srgbClr val="265787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069495-AB21-4E6D-8044-F74B3AE9E4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b="0">
                <a:solidFill>
                  <a:srgbClr val="265787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Google Shape;23;p5">
            <a:extLst>
              <a:ext uri="{FF2B5EF4-FFF2-40B4-BE49-F238E27FC236}">
                <a16:creationId xmlns:a16="http://schemas.microsoft.com/office/drawing/2014/main" id="{AE8E95B8-7514-7D43-A568-1D69D4E9BD14}"/>
              </a:ext>
            </a:extLst>
          </p:cNvPr>
          <p:cNvSpPr/>
          <p:nvPr userDrawn="1"/>
        </p:nvSpPr>
        <p:spPr>
          <a:xfrm flipH="1">
            <a:off x="8686800" y="6389400"/>
            <a:ext cx="468600" cy="468600"/>
          </a:xfrm>
          <a:prstGeom prst="rtTriangle">
            <a:avLst/>
          </a:prstGeom>
          <a:solidFill>
            <a:srgbClr val="DC863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657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737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0" r:id="rId2"/>
    <p:sldLayoutId id="2147483677" r:id="rId3"/>
    <p:sldLayoutId id="2147483679" r:id="rId4"/>
    <p:sldLayoutId id="2147483674" r:id="rId5"/>
    <p:sldLayoutId id="2147483681" r:id="rId6"/>
    <p:sldLayoutId id="2147483688" r:id="rId7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65787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265787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26578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265787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265787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265787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2" descr="Power Point Template PG 2 new sm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5943600"/>
            <a:ext cx="3505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200" b="0">
                <a:solidFill>
                  <a:srgbClr val="265787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 b="0">
                <a:solidFill>
                  <a:srgbClr val="265787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069495-AB21-4E6D-8044-F74B3AE9E4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b="0">
                <a:solidFill>
                  <a:srgbClr val="265787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Google Shape;23;p5">
            <a:extLst>
              <a:ext uri="{FF2B5EF4-FFF2-40B4-BE49-F238E27FC236}">
                <a16:creationId xmlns:a16="http://schemas.microsoft.com/office/drawing/2014/main" id="{AE8E95B8-7514-7D43-A568-1D69D4E9BD14}"/>
              </a:ext>
            </a:extLst>
          </p:cNvPr>
          <p:cNvSpPr/>
          <p:nvPr userDrawn="1"/>
        </p:nvSpPr>
        <p:spPr>
          <a:xfrm flipH="1">
            <a:off x="8686800" y="6389400"/>
            <a:ext cx="468600" cy="468600"/>
          </a:xfrm>
          <a:prstGeom prst="rtTriangle">
            <a:avLst/>
          </a:prstGeom>
          <a:solidFill>
            <a:srgbClr val="DC863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2657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90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65787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5595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265787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26578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265787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rgbClr val="265787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rgbClr val="265787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rgbClr val="005595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5.xml"/><Relationship Id="rId1" Type="http://schemas.openxmlformats.org/officeDocument/2006/relationships/video" Target="https://www.youtube.com/embed/gm9CIJ74Oxw?feature=oembed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Relationship Id="rId4" Type="http://schemas.openxmlformats.org/officeDocument/2006/relationships/hyperlink" Target="http://www.thebluediamondgallery.com/wooden-tile/p/practice.html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pngimg.com/download/38182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group of people on a ski slope&#10;&#10;Description automatically generated with low confidence">
            <a:extLst>
              <a:ext uri="{FF2B5EF4-FFF2-40B4-BE49-F238E27FC236}">
                <a16:creationId xmlns:a16="http://schemas.microsoft.com/office/drawing/2014/main" id="{D10E252B-BF42-9B4F-B67B-937FEDC8FC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565" y="1832142"/>
            <a:ext cx="4056870" cy="268843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3FA2525-65AA-4DA6-849B-7882A511C2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13512"/>
            <a:ext cx="9144000" cy="1804400"/>
          </a:xfrm>
        </p:spPr>
        <p:txBody>
          <a:bodyPr anchor="t"/>
          <a:lstStyle/>
          <a:p>
            <a:r>
              <a:rPr lang="en-US" sz="3600" dirty="0">
                <a:ea typeface="+mj-lt"/>
                <a:cs typeface="+mj-lt"/>
              </a:rPr>
              <a:t>COVID-19</a:t>
            </a:r>
            <a:br>
              <a:rPr lang="en-US" sz="3600" dirty="0">
                <a:ea typeface="+mj-lt"/>
                <a:cs typeface="+mj-lt"/>
              </a:rPr>
            </a:br>
            <a:r>
              <a:rPr lang="en-US" sz="3600" dirty="0">
                <a:ea typeface="+mj-lt"/>
                <a:cs typeface="+mj-lt"/>
              </a:rPr>
              <a:t>Crisis Management</a:t>
            </a:r>
            <a:endParaRPr lang="en-US" sz="3600" b="0" dirty="0"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73723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E89F39-7EB9-4062-A3C5-E0ED84CA8A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fld id="{E238B493-49BD-4626-ACB2-A902EA75DA74}" type="slidenum">
              <a:rPr lang="en-US" sz="1000">
                <a:solidFill>
                  <a:srgbClr val="265787"/>
                </a:solidFill>
                <a:latin typeface="Arial"/>
                <a:ea typeface="ＭＳ Ｐゴシック" pitchFamily="34" charset="-128"/>
              </a:rPr>
              <a:pPr algn="l"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z="1000" dirty="0">
              <a:solidFill>
                <a:srgbClr val="265787"/>
              </a:solidFill>
              <a:latin typeface="Arial"/>
              <a:ea typeface="ＭＳ Ｐゴシック" pitchFamily="34" charset="-128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DA3D435-0E83-714C-87A1-7315C3B8A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057701"/>
            <a:ext cx="8397433" cy="5298129"/>
          </a:xfrm>
        </p:spPr>
        <p:txBody>
          <a:bodyPr/>
          <a:lstStyle/>
          <a:p>
            <a:pPr marL="942975" lvl="3" indent="0">
              <a:buNone/>
            </a:pPr>
            <a:r>
              <a:rPr lang="en-US" sz="2400" dirty="0"/>
              <a:t>What s Crisis Management?</a:t>
            </a:r>
          </a:p>
          <a:p>
            <a:pPr marL="942975" lvl="3" indent="0">
              <a:buNone/>
            </a:pPr>
            <a:r>
              <a:rPr lang="en-US" sz="2400" dirty="0"/>
              <a:t>Crisis Management Elements</a:t>
            </a:r>
          </a:p>
          <a:p>
            <a:pPr marL="942975" lvl="3" indent="0">
              <a:buNone/>
            </a:pPr>
            <a:r>
              <a:rPr lang="en-US" sz="2400" dirty="0"/>
              <a:t>Crisis Management Components</a:t>
            </a:r>
          </a:p>
          <a:p>
            <a:pPr marL="942975" lvl="3" indent="0">
              <a:buNone/>
            </a:pPr>
            <a:r>
              <a:rPr lang="en-US" sz="2400" dirty="0"/>
              <a:t>Critical Brain Areas (Video)</a:t>
            </a:r>
          </a:p>
          <a:p>
            <a:pPr marL="942975" lvl="3" indent="0">
              <a:buNone/>
            </a:pPr>
            <a:r>
              <a:rPr lang="en-US" sz="2400" dirty="0"/>
              <a:t>Information Processing</a:t>
            </a:r>
          </a:p>
          <a:p>
            <a:pPr marL="942975" lvl="3" indent="0">
              <a:buNone/>
            </a:pPr>
            <a:r>
              <a:rPr lang="en-US" sz="2400" dirty="0"/>
              <a:t>Crisis Management Steps</a:t>
            </a:r>
          </a:p>
          <a:p>
            <a:pPr marL="942975" lvl="3" indent="0">
              <a:buNone/>
            </a:pPr>
            <a:r>
              <a:rPr lang="en-US" sz="2400" dirty="0"/>
              <a:t>Post-Crisis Resilience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8C6288A4-77EA-034F-B405-53D756903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8667"/>
            <a:ext cx="8397432" cy="563562"/>
          </a:xfrm>
        </p:spPr>
        <p:txBody>
          <a:bodyPr/>
          <a:lstStyle/>
          <a:p>
            <a:r>
              <a:rPr lang="en-US" dirty="0"/>
              <a:t>Topics</a:t>
            </a:r>
          </a:p>
        </p:txBody>
      </p:sp>
    </p:spTree>
    <p:extLst>
      <p:ext uri="{BB962C8B-B14F-4D97-AF65-F5344CB8AC3E}">
        <p14:creationId xmlns:p14="http://schemas.microsoft.com/office/powerpoint/2010/main" val="1982730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E89F39-7EB9-4062-A3C5-E0ED84CA8A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fld id="{E238B493-49BD-4626-ACB2-A902EA75DA74}" type="slidenum">
              <a:rPr lang="en-US" sz="1000">
                <a:solidFill>
                  <a:srgbClr val="265787"/>
                </a:solidFill>
                <a:latin typeface="Arial"/>
                <a:ea typeface="ＭＳ Ｐゴシック" pitchFamily="34" charset="-128"/>
              </a:rPr>
              <a:pPr algn="l"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z="1000">
              <a:solidFill>
                <a:srgbClr val="265787"/>
              </a:solidFill>
              <a:latin typeface="Arial"/>
              <a:ea typeface="ＭＳ Ｐゴシック" pitchFamily="34" charset="-128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DA3D435-0E83-714C-87A1-7315C3B8A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9965"/>
            <a:ext cx="8192126" cy="5419299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Organization and mobilization of resources to:</a:t>
            </a:r>
          </a:p>
          <a:p>
            <a:pPr>
              <a:buFontTx/>
              <a:buAutoNum type="arabicPeriod"/>
            </a:pPr>
            <a:r>
              <a:rPr lang="en-US" dirty="0"/>
              <a:t>Overcome difficulties introduced by unexpected threats</a:t>
            </a:r>
          </a:p>
          <a:p>
            <a:pPr>
              <a:buFontTx/>
              <a:buAutoNum type="arabicPeriod"/>
            </a:pPr>
            <a:r>
              <a:rPr lang="en-US" dirty="0"/>
              <a:t>May reduce the information-processing</a:t>
            </a:r>
          </a:p>
          <a:p>
            <a:pPr>
              <a:buFontTx/>
              <a:buAutoNum type="arabicPeriod"/>
            </a:pPr>
            <a:r>
              <a:rPr lang="en-US" dirty="0"/>
              <a:t>Important when considering possible solutions</a:t>
            </a:r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8C6288A4-77EA-034F-B405-53D756903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8667"/>
            <a:ext cx="8564880" cy="563562"/>
          </a:xfrm>
        </p:spPr>
        <p:txBody>
          <a:bodyPr/>
          <a:lstStyle/>
          <a:p>
            <a:r>
              <a:rPr lang="en-US" dirty="0"/>
              <a:t>What is Crisis Management ?</a:t>
            </a:r>
          </a:p>
        </p:txBody>
      </p:sp>
    </p:spTree>
    <p:extLst>
      <p:ext uri="{BB962C8B-B14F-4D97-AF65-F5344CB8AC3E}">
        <p14:creationId xmlns:p14="http://schemas.microsoft.com/office/powerpoint/2010/main" val="3380709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54184-95A6-E64C-9624-23D6BC5F6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Crisis Management Elements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1BD34A42-B7BA-434D-9799-6BD18AA534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0773840"/>
              </p:ext>
            </p:extLst>
          </p:nvPr>
        </p:nvGraphicFramePr>
        <p:xfrm>
          <a:off x="457200" y="1103313"/>
          <a:ext cx="8229600" cy="4812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83B66E-3CF3-8F42-831E-2D1DC58EFD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238B493-49BD-4626-ACB2-A902EA75DA7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276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graphicEl>
                                              <a:dgm id="{182A623A-84BF-094C-AA0E-0A6F0080D6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>
                                            <p:graphicEl>
                                              <a:dgm id="{182A623A-84BF-094C-AA0E-0A6F0080D6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graphicEl>
                                              <a:dgm id="{182A623A-84BF-094C-AA0E-0A6F0080D6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5">
                                            <p:graphicEl>
                                              <a:dgm id="{5D483342-3875-8546-A60A-0D2AAC5585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5">
                                            <p:graphicEl>
                                              <a:dgm id="{5D483342-3875-8546-A60A-0D2AAC5585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5">
                                            <p:graphicEl>
                                              <a:dgm id="{5D483342-3875-8546-A60A-0D2AAC5585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graphicEl>
                                              <a:dgm id="{8ADE3002-6EE3-A24F-A5CB-6558C8C4DE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5">
                                            <p:graphicEl>
                                              <a:dgm id="{8ADE3002-6EE3-A24F-A5CB-6558C8C4DE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5">
                                            <p:graphicEl>
                                              <a:dgm id="{8ADE3002-6EE3-A24F-A5CB-6558C8C4DE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5">
                                            <p:graphicEl>
                                              <a:dgm id="{624466E5-C94A-8447-81F8-4F0C1E3A10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5">
                                            <p:graphicEl>
                                              <a:dgm id="{624466E5-C94A-8447-81F8-4F0C1E3A10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5">
                                            <p:graphicEl>
                                              <a:dgm id="{624466E5-C94A-8447-81F8-4F0C1E3A10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2000" fill="hold"/>
                                        <p:tgtEl>
                                          <p:spTgt spid="5">
                                            <p:graphicEl>
                                              <a:dgm id="{4FD56AB5-EA0A-6D4E-A0A6-E9F09E4A7D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5">
                                            <p:graphicEl>
                                              <a:dgm id="{4FD56AB5-EA0A-6D4E-A0A6-E9F09E4A7D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5">
                                            <p:graphicEl>
                                              <a:dgm id="{4FD56AB5-EA0A-6D4E-A0A6-E9F09E4A7D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2000" fill="hold"/>
                                        <p:tgtEl>
                                          <p:spTgt spid="5">
                                            <p:graphicEl>
                                              <a:dgm id="{D2754850-2ECF-0346-BE4F-74053AECD1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5">
                                            <p:graphicEl>
                                              <a:dgm id="{D2754850-2ECF-0346-BE4F-74053AECD1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5">
                                            <p:graphicEl>
                                              <a:dgm id="{D2754850-2ECF-0346-BE4F-74053AECD1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5">
                                            <p:graphicEl>
                                              <a:dgm id="{7B11FCCC-5EA2-CE4A-983C-F7838024A2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5">
                                            <p:graphicEl>
                                              <a:dgm id="{7B11FCCC-5EA2-CE4A-983C-F7838024A2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5">
                                            <p:graphicEl>
                                              <a:dgm id="{7B11FCCC-5EA2-CE4A-983C-F7838024A2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5">
                                            <p:graphicEl>
                                              <a:dgm id="{FCF86AD5-334C-0B41-A696-1681396E21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5">
                                            <p:graphicEl>
                                              <a:dgm id="{FCF86AD5-334C-0B41-A696-1681396E21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5">
                                            <p:graphicEl>
                                              <a:dgm id="{FCF86AD5-334C-0B41-A696-1681396E21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5">
                                            <p:graphicEl>
                                              <a:dgm id="{E9E7FAFE-2703-8448-B88E-001C375E69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5">
                                            <p:graphicEl>
                                              <a:dgm id="{E9E7FAFE-2703-8448-B88E-001C375E69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5">
                                            <p:graphicEl>
                                              <a:dgm id="{E9E7FAFE-2703-8448-B88E-001C375E69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000" fill="hold"/>
                                        <p:tgtEl>
                                          <p:spTgt spid="5">
                                            <p:graphicEl>
                                              <a:dgm id="{62066E24-5C72-B045-881F-C05094CDEB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5">
                                            <p:graphicEl>
                                              <a:dgm id="{62066E24-5C72-B045-881F-C05094CDEB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5">
                                            <p:graphicEl>
                                              <a:dgm id="{62066E24-5C72-B045-881F-C05094CDEB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5">
                                            <p:graphicEl>
                                              <a:dgm id="{182A623A-84BF-094C-AA0E-0A6F0080D6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5">
                                            <p:graphicEl>
                                              <a:dgm id="{182A623A-84BF-094C-AA0E-0A6F0080D6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5">
                                            <p:graphicEl>
                                              <a:dgm id="{182A623A-84BF-094C-AA0E-0A6F0080D6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2000" fill="hold"/>
                                        <p:tgtEl>
                                          <p:spTgt spid="5">
                                            <p:graphicEl>
                                              <a:dgm id="{5D483342-3875-8546-A60A-0D2AAC5585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5">
                                            <p:graphicEl>
                                              <a:dgm id="{5D483342-3875-8546-A60A-0D2AAC5585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5">
                                            <p:graphicEl>
                                              <a:dgm id="{5D483342-3875-8546-A60A-0D2AAC5585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2000" fill="hold"/>
                                        <p:tgtEl>
                                          <p:spTgt spid="5">
                                            <p:graphicEl>
                                              <a:dgm id="{8ADE3002-6EE3-A24F-A5CB-6558C8C4DE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5">
                                            <p:graphicEl>
                                              <a:dgm id="{8ADE3002-6EE3-A24F-A5CB-6558C8C4DE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5">
                                            <p:graphicEl>
                                              <a:dgm id="{8ADE3002-6EE3-A24F-A5CB-6558C8C4DE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5">
                                            <p:graphicEl>
                                              <a:dgm id="{624466E5-C94A-8447-81F8-4F0C1E3A10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5">
                                            <p:graphicEl>
                                              <a:dgm id="{624466E5-C94A-8447-81F8-4F0C1E3A10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5">
                                            <p:graphicEl>
                                              <a:dgm id="{624466E5-C94A-8447-81F8-4F0C1E3A10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2000" fill="hold"/>
                                        <p:tgtEl>
                                          <p:spTgt spid="5">
                                            <p:graphicEl>
                                              <a:dgm id="{4FD56AB5-EA0A-6D4E-A0A6-E9F09E4A7D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5">
                                            <p:graphicEl>
                                              <a:dgm id="{4FD56AB5-EA0A-6D4E-A0A6-E9F09E4A7D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5">
                                            <p:graphicEl>
                                              <a:dgm id="{4FD56AB5-EA0A-6D4E-A0A6-E9F09E4A7D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2000" fill="hold"/>
                                        <p:tgtEl>
                                          <p:spTgt spid="5">
                                            <p:graphicEl>
                                              <a:dgm id="{D2754850-2ECF-0346-BE4F-74053AECD1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5">
                                            <p:graphicEl>
                                              <a:dgm id="{D2754850-2ECF-0346-BE4F-74053AECD1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5">
                                            <p:graphicEl>
                                              <a:dgm id="{D2754850-2ECF-0346-BE4F-74053AECD1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000" fill="hold"/>
                                        <p:tgtEl>
                                          <p:spTgt spid="5">
                                            <p:graphicEl>
                                              <a:dgm id="{7B11FCCC-5EA2-CE4A-983C-F7838024A2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5">
                                            <p:graphicEl>
                                              <a:dgm id="{7B11FCCC-5EA2-CE4A-983C-F7838024A2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5">
                                            <p:graphicEl>
                                              <a:dgm id="{7B11FCCC-5EA2-CE4A-983C-F7838024A2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2000" fill="hold"/>
                                        <p:tgtEl>
                                          <p:spTgt spid="5">
                                            <p:graphicEl>
                                              <a:dgm id="{FCF86AD5-334C-0B41-A696-1681396E21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5">
                                            <p:graphicEl>
                                              <a:dgm id="{FCF86AD5-334C-0B41-A696-1681396E21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5">
                                            <p:graphicEl>
                                              <a:dgm id="{FCF86AD5-334C-0B41-A696-1681396E21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5">
                                            <p:graphicEl>
                                              <a:dgm id="{E9E7FAFE-2703-8448-B88E-001C375E69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5">
                                            <p:graphicEl>
                                              <a:dgm id="{E9E7FAFE-2703-8448-B88E-001C375E69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5">
                                            <p:graphicEl>
                                              <a:dgm id="{E9E7FAFE-2703-8448-B88E-001C375E69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2000" fill="hold"/>
                                        <p:tgtEl>
                                          <p:spTgt spid="5">
                                            <p:graphicEl>
                                              <a:dgm id="{62066E24-5C72-B045-881F-C05094CDEB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5">
                                            <p:graphicEl>
                                              <a:dgm id="{62066E24-5C72-B045-881F-C05094CDEB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5">
                                            <p:graphicEl>
                                              <a:dgm id="{62066E24-5C72-B045-881F-C05094CDEB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/>
        </p:bldSub>
      </p:bldGraphic>
      <p:bldGraphic spid="5" grpId="1">
        <p:bldSub>
          <a:bldDgm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AFAC1-D82D-4542-8AE4-F3E1FDB3C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Crisis Management Components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D2BA6-8DC8-E243-A7CB-3F096C78F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01675"/>
            <a:ext cx="8229600" cy="4854649"/>
          </a:xfrm>
        </p:spPr>
        <p:txBody>
          <a:bodyPr/>
          <a:lstStyle/>
          <a:p>
            <a:r>
              <a:rPr lang="en-US" b="1" dirty="0">
                <a:solidFill>
                  <a:srgbClr val="DC8633"/>
                </a:solidFill>
              </a:rPr>
              <a:t>Crisis Center </a:t>
            </a:r>
            <a:r>
              <a:rPr lang="en-US" dirty="0"/>
              <a:t>– facility/setting established for emergencies.</a:t>
            </a:r>
          </a:p>
          <a:p>
            <a:r>
              <a:rPr lang="en-US" b="1" dirty="0">
                <a:solidFill>
                  <a:srgbClr val="DC8633"/>
                </a:solidFill>
              </a:rPr>
              <a:t>Crisis Intervention </a:t>
            </a:r>
            <a:r>
              <a:rPr lang="en-US" dirty="0"/>
              <a:t>– seek improvement or to mitigate the situation. Prevents more serious consequences.</a:t>
            </a:r>
          </a:p>
          <a:p>
            <a:r>
              <a:rPr lang="en-US" b="1" dirty="0">
                <a:solidFill>
                  <a:srgbClr val="DC8633"/>
                </a:solidFill>
              </a:rPr>
              <a:t>Crisis Intervention Service </a:t>
            </a:r>
            <a:r>
              <a:rPr lang="en-US" dirty="0"/>
              <a:t>– services typically provided by government or social service agencies during emergencies/disasters and personal crises (hot-lines, drop-in services, on-site intervention).</a:t>
            </a:r>
          </a:p>
          <a:p>
            <a:r>
              <a:rPr lang="en-US" b="1" dirty="0">
                <a:solidFill>
                  <a:srgbClr val="DC8633"/>
                </a:solidFill>
              </a:rPr>
              <a:t>Crisis Team </a:t>
            </a:r>
            <a:r>
              <a:rPr lang="en-US" dirty="0"/>
              <a:t>– group of professionals trained to help individuals cope during and after an emergency.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0B0DC0-7D9F-3040-85B9-F0D23C7B4C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238B493-49BD-4626-ACB2-A902EA75DA7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674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371FD2-0A3D-4188-AC77-4EA300360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8666"/>
            <a:ext cx="8229600" cy="1500955"/>
          </a:xfrm>
        </p:spPr>
        <p:txBody>
          <a:bodyPr/>
          <a:lstStyle/>
          <a:p>
            <a:br>
              <a:rPr lang="en-US" dirty="0"/>
            </a:br>
            <a:br>
              <a:rPr lang="en-US" dirty="0"/>
            </a:br>
            <a:r>
              <a:rPr lang="en-US" sz="2000" dirty="0"/>
              <a:t>Video (2:31) Dr. Dan Siegal- a Hand Model of the Brain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5D77C4-05B6-4990-B025-11A4FD208D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238B493-49BD-4626-ACB2-A902EA75DA7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7" name="Online Media 6" title="Dr Daniel Siegel presenting a Hand Model of the Brain">
            <a:hlinkClick r:id="" action="ppaction://media"/>
            <a:extLst>
              <a:ext uri="{FF2B5EF4-FFF2-40B4-BE49-F238E27FC236}">
                <a16:creationId xmlns:a16="http://schemas.microsoft.com/office/drawing/2014/main" id="{DE87E31B-2F9F-437E-A846-C811236BA5F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00839" y="1859621"/>
            <a:ext cx="6380786" cy="360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481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6B1FA-317F-E14B-AA89-A933E628B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Processing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7D74A-21E1-704E-8530-A2AEE0B8B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16601"/>
            <a:ext cx="8229600" cy="5253570"/>
          </a:xfrm>
        </p:spPr>
        <p:txBody>
          <a:bodyPr/>
          <a:lstStyle/>
          <a:p>
            <a:pPr marL="0" indent="0">
              <a:spcAft>
                <a:spcPts val="600"/>
              </a:spcAft>
              <a:buClr>
                <a:srgbClr val="005595"/>
              </a:buClr>
              <a:buNone/>
            </a:pPr>
            <a:r>
              <a:rPr lang="en-US" dirty="0"/>
              <a:t>During a crisis, people’s ability to process information may be compromised. Consider the following strategies:</a:t>
            </a:r>
            <a:endParaRPr lang="en-US" b="1" dirty="0">
              <a:solidFill>
                <a:srgbClr val="DC8633"/>
              </a:solidFill>
            </a:endParaRPr>
          </a:p>
          <a:p>
            <a:pPr marL="457200" indent="-457200">
              <a:spcBef>
                <a:spcPts val="600"/>
              </a:spcBef>
              <a:spcAft>
                <a:spcPts val="0"/>
              </a:spcAft>
              <a:buClr>
                <a:srgbClr val="005595"/>
              </a:buClr>
              <a:buAutoNum type="arabicPeriod"/>
            </a:pPr>
            <a:r>
              <a:rPr lang="en-US" dirty="0"/>
              <a:t>Overcome </a:t>
            </a:r>
            <a:r>
              <a:rPr lang="en-US" b="1" dirty="0">
                <a:solidFill>
                  <a:srgbClr val="DC8633"/>
                </a:solidFill>
              </a:rPr>
              <a:t>over-simplified or missed information</a:t>
            </a:r>
            <a:r>
              <a:rPr lang="en-US" dirty="0">
                <a:solidFill>
                  <a:srgbClr val="005595"/>
                </a:solidFill>
              </a:rPr>
              <a:t> </a:t>
            </a:r>
            <a:r>
              <a:rPr lang="en-US" sz="2400" dirty="0">
                <a:solidFill>
                  <a:srgbClr val="005595"/>
                </a:solidFill>
              </a:rPr>
              <a:t>by applying simple and clear communication.</a:t>
            </a:r>
          </a:p>
          <a:p>
            <a:pPr marL="457200" indent="-457200">
              <a:spcBef>
                <a:spcPts val="600"/>
              </a:spcBef>
              <a:spcAft>
                <a:spcPts val="0"/>
              </a:spcAft>
              <a:buClr>
                <a:srgbClr val="005595"/>
              </a:buClr>
              <a:buAutoNum type="arabicPeriod"/>
            </a:pPr>
            <a:r>
              <a:rPr lang="en-US" dirty="0"/>
              <a:t>Overcome</a:t>
            </a:r>
            <a:r>
              <a:rPr lang="en-US" b="1" dirty="0">
                <a:solidFill>
                  <a:srgbClr val="DC8633"/>
                </a:solidFill>
              </a:rPr>
              <a:t> resistance to change</a:t>
            </a:r>
            <a:r>
              <a:rPr lang="en-US" b="1" dirty="0">
                <a:solidFill>
                  <a:srgbClr val="005595"/>
                </a:solidFill>
              </a:rPr>
              <a:t> </a:t>
            </a:r>
            <a:r>
              <a:rPr lang="en-US" dirty="0">
                <a:solidFill>
                  <a:srgbClr val="005595"/>
                </a:solidFill>
              </a:rPr>
              <a:t>by utilizing credible sources.</a:t>
            </a:r>
          </a:p>
          <a:p>
            <a:pPr marL="457200" indent="-457200">
              <a:spcBef>
                <a:spcPts val="600"/>
              </a:spcBef>
              <a:spcAft>
                <a:spcPts val="0"/>
              </a:spcAft>
              <a:buClr>
                <a:srgbClr val="005595"/>
              </a:buClr>
              <a:buAutoNum type="arabicPeriod"/>
            </a:pPr>
            <a:r>
              <a:rPr lang="en-US" dirty="0"/>
              <a:t>Messaging may be reinforced with </a:t>
            </a:r>
            <a:r>
              <a:rPr lang="en-US" b="1" dirty="0">
                <a:solidFill>
                  <a:srgbClr val="DC8633"/>
                </a:solidFill>
              </a:rPr>
              <a:t>information or resources provided by other sources or organizations, </a:t>
            </a:r>
            <a:r>
              <a:rPr lang="en-US" dirty="0">
                <a:solidFill>
                  <a:srgbClr val="005595"/>
                </a:solidFill>
              </a:rPr>
              <a:t>but credibility and accessibility should should be confirmed before sharing.</a:t>
            </a:r>
          </a:p>
          <a:p>
            <a:pPr marL="457200" indent="-457200">
              <a:spcBef>
                <a:spcPts val="600"/>
              </a:spcBef>
              <a:spcAft>
                <a:spcPts val="0"/>
              </a:spcAft>
              <a:buClr>
                <a:srgbClr val="005595"/>
              </a:buClr>
              <a:buAutoNum type="arabicPeriod"/>
            </a:pPr>
            <a:r>
              <a:rPr lang="en-US" dirty="0"/>
              <a:t>In the </a:t>
            </a:r>
            <a:r>
              <a:rPr lang="en-US" b="1" dirty="0">
                <a:solidFill>
                  <a:srgbClr val="DC8633"/>
                </a:solidFill>
              </a:rPr>
              <a:t>absence of information or communication,</a:t>
            </a:r>
            <a:r>
              <a:rPr lang="en-US" dirty="0">
                <a:solidFill>
                  <a:srgbClr val="DC8633"/>
                </a:solidFill>
              </a:rPr>
              <a:t> </a:t>
            </a:r>
            <a:r>
              <a:rPr lang="en-US" dirty="0"/>
              <a:t>credible speculation may be applied but it should be simple and consistent.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D7BDB1-3B9A-8849-B8E3-C76DE438A9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238B493-49BD-4626-ACB2-A902EA75DA74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732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6B1FA-317F-E14B-AA89-A933E628B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Crisis Management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7D74A-21E1-704E-8530-A2AEE0B8B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33533"/>
            <a:ext cx="8229600" cy="5162551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US" sz="2800" b="1" dirty="0"/>
              <a:t>Develop a pre-crisis process:</a:t>
            </a:r>
            <a:endParaRPr lang="en-US" sz="2800" dirty="0"/>
          </a:p>
          <a:p>
            <a:pPr marL="465138" lvl="1" indent="0">
              <a:buNone/>
            </a:pPr>
            <a:r>
              <a:rPr lang="en-US" sz="2400" dirty="0"/>
              <a:t>Planning &amp; preparation (identify resources, trainings, establish partnerships, apply needs assessment)</a:t>
            </a:r>
          </a:p>
          <a:p>
            <a:pPr marL="922338" indent="-457200">
              <a:buFont typeface="+mj-lt"/>
              <a:buAutoNum type="alphaLcPeriod"/>
            </a:pPr>
            <a:r>
              <a:rPr lang="en-US" dirty="0"/>
              <a:t>Gather information about what happened</a:t>
            </a:r>
          </a:p>
          <a:p>
            <a:pPr marL="922338" indent="-457200">
              <a:buFont typeface="+mj-lt"/>
              <a:buAutoNum type="alphaLcPeriod"/>
            </a:pPr>
            <a:r>
              <a:rPr lang="en-US" dirty="0"/>
              <a:t>Separate facts from rumors</a:t>
            </a:r>
          </a:p>
          <a:p>
            <a:pPr marL="915988" indent="-450850">
              <a:buFont typeface="+mj-lt"/>
              <a:buAutoNum type="alphaLcPeriod" startAt="3"/>
            </a:pPr>
            <a:r>
              <a:rPr lang="en-US" dirty="0"/>
              <a:t>Provide clear and timely communication</a:t>
            </a:r>
          </a:p>
          <a:p>
            <a:pPr marL="915988" indent="-450850">
              <a:buFont typeface="+mj-lt"/>
              <a:buAutoNum type="alphaLcPeriod" startAt="3"/>
            </a:pPr>
            <a:r>
              <a:rPr lang="en-US" dirty="0"/>
              <a:t>Coordinate with other groups</a:t>
            </a:r>
          </a:p>
          <a:p>
            <a:pPr marL="915988" indent="-450850">
              <a:buFont typeface="+mj-lt"/>
              <a:buAutoNum type="alphaLcPeriod" startAt="3"/>
            </a:pPr>
            <a:r>
              <a:rPr lang="en-US" dirty="0"/>
              <a:t>Monitor intensity of the event</a:t>
            </a:r>
          </a:p>
          <a:p>
            <a:pPr marL="915988" indent="-450850">
              <a:buFont typeface="+mj-lt"/>
              <a:buAutoNum type="alphaLcPeriod" startAt="3"/>
            </a:pPr>
            <a:r>
              <a:rPr lang="en-US" dirty="0"/>
              <a:t>Listen to partners and team members</a:t>
            </a:r>
          </a:p>
          <a:p>
            <a:pPr marL="915988" indent="-450850">
              <a:buFont typeface="+mj-lt"/>
              <a:buAutoNum type="alphaLcPeriod" startAt="3"/>
            </a:pPr>
            <a:r>
              <a:rPr lang="en-US" dirty="0"/>
              <a:t>Incorporate feedback</a:t>
            </a:r>
          </a:p>
          <a:p>
            <a:pPr marL="915988" indent="-450850">
              <a:buFont typeface="+mj-lt"/>
              <a:buAutoNum type="alphaLcPeriod" startAt="3"/>
            </a:pPr>
            <a:r>
              <a:rPr lang="en-US" dirty="0"/>
              <a:t>Explain rationale/justify recommendations</a:t>
            </a:r>
          </a:p>
          <a:p>
            <a:pPr marL="915988" indent="-450850">
              <a:buFont typeface="+mj-lt"/>
              <a:buAutoNum type="alphaLcPeriod" startAt="3"/>
            </a:pPr>
            <a:endParaRPr lang="en-US" sz="2200" dirty="0"/>
          </a:p>
          <a:p>
            <a:pPr marL="0" indent="0">
              <a:buNone/>
            </a:pPr>
            <a:r>
              <a:rPr lang="en-US" dirty="0"/>
              <a:t>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D7BDB1-3B9A-8849-B8E3-C76DE438A9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238B493-49BD-4626-ACB2-A902EA75DA7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344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EE6BA-EA69-D54F-9BD3-4269331B3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Crisis Management –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892EC-3A6E-054B-81BC-B1541EAE8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en-US" b="1" dirty="0"/>
              <a:t>Results and Evaluation</a:t>
            </a:r>
          </a:p>
          <a:p>
            <a:pPr marL="915988" indent="-450850">
              <a:buFont typeface="+mj-lt"/>
              <a:buAutoNum type="alphaLcPeriod"/>
            </a:pPr>
            <a:r>
              <a:rPr lang="en-US" dirty="0"/>
              <a:t>Debrief the situation from start to finish</a:t>
            </a:r>
          </a:p>
          <a:p>
            <a:pPr marL="915988" indent="-450850">
              <a:buFont typeface="+mj-lt"/>
              <a:buAutoNum type="alphaLcPeriod"/>
            </a:pPr>
            <a:r>
              <a:rPr lang="en-US" dirty="0"/>
              <a:t>Promote </a:t>
            </a:r>
            <a:r>
              <a:rPr lang="en-US" dirty="0" err="1"/>
              <a:t>actition</a:t>
            </a:r>
            <a:r>
              <a:rPr lang="en-US" dirty="0"/>
              <a:t> within your organization</a:t>
            </a:r>
          </a:p>
          <a:p>
            <a:pPr marL="915988" indent="-450850">
              <a:buFont typeface="+mj-lt"/>
              <a:buAutoNum type="alphaLcPeriod"/>
            </a:pPr>
            <a:r>
              <a:rPr lang="en-US" dirty="0"/>
              <a:t>Assess performance</a:t>
            </a:r>
          </a:p>
          <a:p>
            <a:pPr marL="915988" indent="-450850">
              <a:buFont typeface="+mj-lt"/>
              <a:buAutoNum type="alphaLcPeriod"/>
            </a:pPr>
            <a:r>
              <a:rPr lang="en-US" dirty="0"/>
              <a:t>Document lessons learned</a:t>
            </a:r>
          </a:p>
          <a:p>
            <a:pPr marL="915988" indent="-450850">
              <a:buFont typeface="+mj-lt"/>
              <a:buAutoNum type="alphaLcPeriod"/>
            </a:pPr>
            <a:r>
              <a:rPr lang="en-US" dirty="0"/>
              <a:t>Plan activities to improve the crisis plan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B229D7-3111-8E4B-A0F7-09554AA9A7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238B493-49BD-4626-ACB2-A902EA75DA7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030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6B1FA-317F-E14B-AA89-A933E628B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Post-Crisis Resilience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7D74A-21E1-704E-8530-A2AEE0B8B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01351"/>
            <a:ext cx="8527312" cy="5019439"/>
          </a:xfrm>
        </p:spPr>
        <p:txBody>
          <a:bodyPr/>
          <a:lstStyle/>
          <a:p>
            <a:pPr marL="0" indent="0">
              <a:spcBef>
                <a:spcPts val="600"/>
              </a:spcBef>
              <a:spcAft>
                <a:spcPts val="0"/>
              </a:spcAft>
              <a:buClr>
                <a:srgbClr val="005595"/>
              </a:buClr>
              <a:buNone/>
            </a:pPr>
            <a:r>
              <a:rPr lang="en-US" b="1" dirty="0"/>
              <a:t>Experiencing crisis can result in positive outcomes. Survivors often gain:</a:t>
            </a:r>
          </a:p>
          <a:p>
            <a:pPr marL="287338" indent="-287338">
              <a:spcBef>
                <a:spcPts val="600"/>
              </a:spcBef>
              <a:spcAft>
                <a:spcPts val="0"/>
              </a:spcAft>
              <a:buClr>
                <a:srgbClr val="005595"/>
              </a:buClr>
            </a:pPr>
            <a:r>
              <a:rPr lang="en-US" dirty="0"/>
              <a:t>A new understanding of risks and ways to manage crisis in the future.</a:t>
            </a:r>
          </a:p>
          <a:p>
            <a:pPr marL="287338" indent="-287338">
              <a:spcBef>
                <a:spcPts val="600"/>
              </a:spcBef>
              <a:spcAft>
                <a:spcPts val="0"/>
              </a:spcAft>
              <a:buClr>
                <a:srgbClr val="005595"/>
              </a:buClr>
            </a:pPr>
            <a:r>
              <a:rPr lang="en-US" dirty="0"/>
              <a:t>A sense of strength and empowerment</a:t>
            </a:r>
          </a:p>
          <a:p>
            <a:pPr marL="287338" indent="-287338">
              <a:spcBef>
                <a:spcPts val="600"/>
              </a:spcBef>
              <a:spcAft>
                <a:spcPts val="0"/>
              </a:spcAft>
              <a:buClr>
                <a:srgbClr val="005595"/>
              </a:buClr>
            </a:pPr>
            <a:r>
              <a:rPr lang="en-US" dirty="0"/>
              <a:t>New skills to manage challenging times</a:t>
            </a:r>
          </a:p>
          <a:p>
            <a:pPr marL="287338" indent="-287338">
              <a:spcBef>
                <a:spcPts val="600"/>
              </a:spcBef>
              <a:spcAft>
                <a:spcPts val="0"/>
              </a:spcAft>
              <a:buClr>
                <a:srgbClr val="005595"/>
              </a:buClr>
            </a:pPr>
            <a:r>
              <a:rPr lang="en-US" dirty="0"/>
              <a:t>Opportunities for personal, group and community growth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D7BDB1-3B9A-8849-B8E3-C76DE438A9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238B493-49BD-4626-ACB2-A902EA75DA74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027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338;p12">
            <a:extLst>
              <a:ext uri="{FF2B5EF4-FFF2-40B4-BE49-F238E27FC236}">
                <a16:creationId xmlns:a16="http://schemas.microsoft.com/office/drawing/2014/main" id="{F10FABCC-6177-A543-83C9-D1B9D8BE9488}"/>
              </a:ext>
            </a:extLst>
          </p:cNvPr>
          <p:cNvSpPr txBox="1">
            <a:spLocks/>
          </p:cNvSpPr>
          <p:nvPr/>
        </p:nvSpPr>
        <p:spPr bwMode="auto">
          <a:xfrm>
            <a:off x="1017973" y="2987132"/>
            <a:ext cx="7944111" cy="883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spcFirstLastPara="1"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lvl="0" algn="l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+mj-lt"/>
                <a:ea typeface="+mj-ea"/>
                <a:cs typeface="+mj-cs"/>
              </a:defRPr>
            </a:lvl1pPr>
            <a:lvl2pPr lvl="1" algn="l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2pPr>
            <a:lvl3pPr lvl="2" algn="l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3pPr>
            <a:lvl4pPr lvl="3" algn="l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4pPr>
            <a:lvl5pPr lvl="4" algn="l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5pPr>
            <a:lvl6pPr marL="457200" lvl="5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6pPr>
            <a:lvl7pPr marL="914400" lvl="6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7pPr>
            <a:lvl8pPr marL="1371600" lvl="7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8pPr>
            <a:lvl9pPr marL="1828800" lvl="8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9pPr>
          </a:lstStyle>
          <a:p>
            <a:r>
              <a:rPr lang="en-US" kern="0" dirty="0"/>
              <a:t>Planning for Crises</a:t>
            </a:r>
            <a:endParaRPr lang="en-US" sz="2800" kern="0" dirty="0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A71FDAC6-C9FC-B847-9EF5-8E0CD52D188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 b="0">
                <a:solidFill>
                  <a:srgbClr val="005595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069495-AB21-4E6D-8044-F74B3AE9E441}" type="slidenum">
              <a:rPr lang="en-US" smtClean="0">
                <a:solidFill>
                  <a:srgbClr val="265787"/>
                </a:solidFill>
              </a:rPr>
              <a:pPr>
                <a:defRPr/>
              </a:pPr>
              <a:t>19</a:t>
            </a:fld>
            <a:endParaRPr lang="en-US">
              <a:solidFill>
                <a:srgbClr val="2657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342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E89F39-7EB9-4062-A3C5-E0ED84CA8A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fld id="{E238B493-49BD-4626-ACB2-A902EA75DA74}" type="slidenum">
              <a:rPr lang="en-US" sz="1000">
                <a:solidFill>
                  <a:srgbClr val="265787"/>
                </a:solidFill>
                <a:latin typeface="Arial"/>
                <a:ea typeface="ＭＳ Ｐゴシック" pitchFamily="34" charset="-128"/>
              </a:rPr>
              <a:pPr algn="l"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z="1000" dirty="0">
              <a:solidFill>
                <a:srgbClr val="265787"/>
              </a:solidFill>
              <a:latin typeface="Arial"/>
              <a:ea typeface="ＭＳ Ｐゴシック" pitchFamily="34" charset="-128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DA3D435-0E83-714C-87A1-7315C3B8A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057701"/>
            <a:ext cx="8397433" cy="5298129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Introduction  </a:t>
            </a:r>
            <a:endParaRPr lang="en-US" sz="2400" dirty="0"/>
          </a:p>
          <a:p>
            <a:pPr marL="942975" lvl="3" indent="0">
              <a:buNone/>
            </a:pPr>
            <a:r>
              <a:rPr lang="en-US" sz="2400" dirty="0"/>
              <a:t>Crisis</a:t>
            </a:r>
          </a:p>
          <a:p>
            <a:pPr marL="942975" lvl="3" indent="0">
              <a:buNone/>
            </a:pPr>
            <a:r>
              <a:rPr lang="en-US" sz="2400" dirty="0"/>
              <a:t>Crisis Management</a:t>
            </a:r>
          </a:p>
          <a:p>
            <a:pPr marL="942975" lvl="3" indent="0">
              <a:buNone/>
            </a:pPr>
            <a:r>
              <a:rPr lang="en-US" sz="2400" dirty="0"/>
              <a:t>Planning for Crises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8C6288A4-77EA-034F-B405-53D756903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8667"/>
            <a:ext cx="8397432" cy="563562"/>
          </a:xfrm>
        </p:spPr>
        <p:txBody>
          <a:bodyPr/>
          <a:lstStyle/>
          <a:p>
            <a:r>
              <a:rPr lang="en-US" dirty="0"/>
              <a:t>Training Schedule</a:t>
            </a:r>
          </a:p>
        </p:txBody>
      </p:sp>
    </p:spTree>
    <p:extLst>
      <p:ext uri="{BB962C8B-B14F-4D97-AF65-F5344CB8AC3E}">
        <p14:creationId xmlns:p14="http://schemas.microsoft.com/office/powerpoint/2010/main" val="3480369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E89F39-7EB9-4062-A3C5-E0ED84CA8A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fld id="{E238B493-49BD-4626-ACB2-A902EA75DA74}" type="slidenum">
              <a:rPr lang="en-US" sz="1000">
                <a:solidFill>
                  <a:srgbClr val="265787"/>
                </a:solidFill>
                <a:latin typeface="Arial"/>
                <a:ea typeface="ＭＳ Ｐゴシック" pitchFamily="34" charset="-128"/>
              </a:rPr>
              <a:pPr algn="l"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sz="1000" dirty="0">
              <a:solidFill>
                <a:srgbClr val="265787"/>
              </a:solidFill>
              <a:latin typeface="Arial"/>
              <a:ea typeface="ＭＳ Ｐゴシック" pitchFamily="34" charset="-128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DA3D435-0E83-714C-87A1-7315C3B8A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057701"/>
            <a:ext cx="8397433" cy="5298129"/>
          </a:xfrm>
        </p:spPr>
        <p:txBody>
          <a:bodyPr/>
          <a:lstStyle/>
          <a:p>
            <a:pPr marL="942975" lvl="3" indent="0">
              <a:buNone/>
            </a:pPr>
            <a:r>
              <a:rPr lang="en-US" sz="2400" dirty="0"/>
              <a:t>Small-Group Discussion</a:t>
            </a:r>
          </a:p>
          <a:p>
            <a:pPr marL="942975" lvl="3" indent="0">
              <a:buNone/>
            </a:pPr>
            <a:r>
              <a:rPr lang="en-US" sz="2400" dirty="0"/>
              <a:t>Developing A Plan</a:t>
            </a:r>
            <a:endParaRPr lang="en-US" sz="2600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8C6288A4-77EA-034F-B405-53D756903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8667"/>
            <a:ext cx="8397432" cy="563562"/>
          </a:xfrm>
        </p:spPr>
        <p:txBody>
          <a:bodyPr/>
          <a:lstStyle/>
          <a:p>
            <a:r>
              <a:rPr lang="en-US" dirty="0"/>
              <a:t>Topics</a:t>
            </a:r>
          </a:p>
        </p:txBody>
      </p:sp>
    </p:spTree>
    <p:extLst>
      <p:ext uri="{BB962C8B-B14F-4D97-AF65-F5344CB8AC3E}">
        <p14:creationId xmlns:p14="http://schemas.microsoft.com/office/powerpoint/2010/main" val="1455803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7BEFD-4C84-D744-A48A-74CB43C41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Small Group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8DB02-A478-754B-A90C-FF0D85F4E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41160"/>
            <a:ext cx="8229600" cy="5114711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Apply the Steps of Crisis Management:</a:t>
            </a:r>
          </a:p>
          <a:p>
            <a:pPr marL="465138" indent="-465138">
              <a:buFont typeface="+mj-lt"/>
              <a:buAutoNum type="arabicPeriod"/>
            </a:pPr>
            <a:r>
              <a:rPr lang="en-US" b="1" dirty="0"/>
              <a:t>Telephone</a:t>
            </a:r>
          </a:p>
          <a:p>
            <a:pPr marL="401638" indent="0">
              <a:buNone/>
            </a:pPr>
            <a:r>
              <a:rPr lang="en-US" sz="2200" dirty="0"/>
              <a:t> A Case or Contact tells you they are having suicidal thoughts. </a:t>
            </a:r>
            <a:r>
              <a:rPr lang="en-US" sz="2200" i="1" dirty="0"/>
              <a:t>What will you do to support this person? </a:t>
            </a:r>
            <a:endParaRPr lang="en-US" sz="2200" dirty="0"/>
          </a:p>
          <a:p>
            <a:pPr marL="457200" indent="-457200">
              <a:buFont typeface="+mj-lt"/>
              <a:buAutoNum type="arabicPeriod" startAt="2"/>
            </a:pPr>
            <a:r>
              <a:rPr lang="en-US" b="1" dirty="0"/>
              <a:t>In-person</a:t>
            </a:r>
          </a:p>
          <a:p>
            <a:pPr marL="465138" indent="0">
              <a:buNone/>
            </a:pPr>
            <a:r>
              <a:rPr lang="en-US" sz="2200" dirty="0"/>
              <a:t>A co-worker is very irritable and tells you they are having problems at home and their stress level is at its highest point.  </a:t>
            </a:r>
            <a:r>
              <a:rPr lang="en-US" sz="2200" i="1" dirty="0"/>
              <a:t>What will you do to support this person?</a:t>
            </a:r>
            <a:endParaRPr lang="en-US" sz="2200" dirty="0"/>
          </a:p>
          <a:p>
            <a:pPr marL="457200" indent="-457200">
              <a:buFont typeface="+mj-lt"/>
              <a:buAutoNum type="arabicPeriod" startAt="3"/>
            </a:pPr>
            <a:r>
              <a:rPr lang="en-US" b="1" dirty="0"/>
              <a:t>Remote</a:t>
            </a:r>
          </a:p>
          <a:p>
            <a:pPr marL="514350" indent="0">
              <a:buNone/>
            </a:pPr>
            <a:r>
              <a:rPr lang="en-US" sz="2200" dirty="0"/>
              <a:t>You are on a Zoom call and your colleague turns their camera off, states they are under a lot of pressure, and stops talking for a significant amount of time. </a:t>
            </a:r>
            <a:r>
              <a:rPr lang="en-US" sz="2200" i="1" dirty="0"/>
              <a:t>What will you do to support this person?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472429-9CAE-104B-AD94-F01DD67C4D9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238B493-49BD-4626-ACB2-A902EA75DA74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701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3">
            <a:extLst>
              <a:ext uri="{FF2B5EF4-FFF2-40B4-BE49-F238E27FC236}">
                <a16:creationId xmlns:a16="http://schemas.microsoft.com/office/drawing/2014/main" id="{371325B7-CD5F-D444-B99E-01F2D8624BE2}"/>
              </a:ext>
            </a:extLst>
          </p:cNvPr>
          <p:cNvSpPr txBox="1">
            <a:spLocks/>
          </p:cNvSpPr>
          <p:nvPr/>
        </p:nvSpPr>
        <p:spPr>
          <a:xfrm>
            <a:off x="304800" y="6477000"/>
            <a:ext cx="2133600" cy="2476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0A5680A-5164-4FDE-9696-2BC0BEDB8514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265787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265787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B4AFD71-F617-3744-8478-64A87744C595}"/>
              </a:ext>
            </a:extLst>
          </p:cNvPr>
          <p:cNvSpPr txBox="1">
            <a:spLocks/>
          </p:cNvSpPr>
          <p:nvPr/>
        </p:nvSpPr>
        <p:spPr>
          <a:xfrm>
            <a:off x="457200" y="522288"/>
            <a:ext cx="8229600" cy="936122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0" cap="none" spc="0" normalizeH="0" baseline="0" noProof="0" dirty="0">
                <a:ln>
                  <a:noFill/>
                </a:ln>
                <a:solidFill>
                  <a:srgbClr val="005595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Breakout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15 Minutes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500" b="1" i="0" u="none" strike="noStrike" kern="0" cap="none" spc="0" normalizeH="0" baseline="0" noProof="0" dirty="0">
              <a:ln>
                <a:noFill/>
              </a:ln>
              <a:solidFill>
                <a:srgbClr val="005595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500" b="1" i="0" u="none" strike="noStrike" kern="0" cap="none" spc="0" normalizeH="0" baseline="0" noProof="0" dirty="0">
              <a:ln>
                <a:noFill/>
              </a:ln>
              <a:solidFill>
                <a:srgbClr val="005595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226D6D2-19A7-E044-92F9-FF064AC3FC9C}"/>
              </a:ext>
            </a:extLst>
          </p:cNvPr>
          <p:cNvSpPr txBox="1">
            <a:spLocks/>
          </p:cNvSpPr>
          <p:nvPr/>
        </p:nvSpPr>
        <p:spPr>
          <a:xfrm>
            <a:off x="1625267" y="5160110"/>
            <a:ext cx="6086540" cy="639762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500" b="1" i="0" u="none" strike="noStrike" kern="0" cap="none" spc="0" normalizeH="0" baseline="0" noProof="0" dirty="0">
              <a:ln>
                <a:noFill/>
              </a:ln>
              <a:solidFill>
                <a:srgbClr val="005595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46C1A05-4518-0749-A836-B1C5494522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2114231" y="1697890"/>
            <a:ext cx="4915538" cy="3277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2930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03A7F-6A7D-43E8-8F4A-EB85245D3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A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6A6932-AFAB-46F2-95FC-BA67523CB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22229"/>
            <a:ext cx="8229600" cy="5217314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Pre-crisis stage: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Document your emergency contacts.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Identify emergency resources available in your setting (shelter, water, food, etc.)</a:t>
            </a:r>
          </a:p>
          <a:p>
            <a:pPr marL="0" indent="0">
              <a:buNone/>
            </a:pPr>
            <a:r>
              <a:rPr lang="en-US" sz="2800" b="1" dirty="0"/>
              <a:t>Plan your crisis management steps:</a:t>
            </a:r>
          </a:p>
          <a:p>
            <a:r>
              <a:rPr lang="en-US" dirty="0"/>
              <a:t>Who is the designated leader?</a:t>
            </a:r>
          </a:p>
          <a:p>
            <a:r>
              <a:rPr lang="en-US" dirty="0"/>
              <a:t>Who will perform specific support roles?</a:t>
            </a:r>
          </a:p>
          <a:p>
            <a:r>
              <a:rPr lang="en-US" dirty="0"/>
              <a:t>Who will assist those who need help?</a:t>
            </a:r>
          </a:p>
          <a:p>
            <a:r>
              <a:rPr lang="en-US" dirty="0"/>
              <a:t>What is the first, second, third action will you take, etc.</a:t>
            </a:r>
          </a:p>
          <a:p>
            <a:r>
              <a:rPr lang="en-US" dirty="0"/>
              <a:t>How will events that occurred be debriefed with a supervisor or colleague?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D3DB1F-777E-4489-BB61-63F54FB660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238B493-49BD-4626-ACB2-A902EA75DA7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031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 Placeholder 3">
            <a:extLst>
              <a:ext uri="{FF2B5EF4-FFF2-40B4-BE49-F238E27FC236}">
                <a16:creationId xmlns:a16="http://schemas.microsoft.com/office/drawing/2014/main" id="{371325B7-CD5F-D444-B99E-01F2D8624BE2}"/>
              </a:ext>
            </a:extLst>
          </p:cNvPr>
          <p:cNvSpPr txBox="1">
            <a:spLocks/>
          </p:cNvSpPr>
          <p:nvPr/>
        </p:nvSpPr>
        <p:spPr>
          <a:xfrm>
            <a:off x="304800" y="6477000"/>
            <a:ext cx="2133600" cy="2476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A0A5680A-5164-4FDE-9696-2BC0BEDB8514}" type="slidenum">
              <a:rPr lang="en-US" sz="1000" smtClean="0">
                <a:solidFill>
                  <a:srgbClr val="265787"/>
                </a:solidFill>
              </a:rPr>
              <a:pPr>
                <a:defRPr/>
              </a:pPr>
              <a:t>24</a:t>
            </a:fld>
            <a:endParaRPr lang="en-US" sz="1000">
              <a:solidFill>
                <a:srgbClr val="265787"/>
              </a:solidFill>
            </a:endParaRPr>
          </a:p>
        </p:txBody>
      </p:sp>
      <p:pic>
        <p:nvPicPr>
          <p:cNvPr id="4" name="Content Placeholder 5">
            <a:extLst>
              <a:ext uri="{FF2B5EF4-FFF2-40B4-BE49-F238E27FC236}">
                <a16:creationId xmlns:a16="http://schemas.microsoft.com/office/drawing/2014/main" id="{5B62E220-DF45-D549-AA48-93D1814232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473200" y="1587500"/>
            <a:ext cx="6197600" cy="36830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0EC7C76-EADE-374F-A12A-249C573EFCA8}"/>
              </a:ext>
            </a:extLst>
          </p:cNvPr>
          <p:cNvSpPr txBox="1">
            <a:spLocks/>
          </p:cNvSpPr>
          <p:nvPr/>
        </p:nvSpPr>
        <p:spPr>
          <a:xfrm>
            <a:off x="1660939" y="634793"/>
            <a:ext cx="5822121" cy="698914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9pPr>
          </a:lstStyle>
          <a:p>
            <a:pPr algn="ctr"/>
            <a:r>
              <a:rPr lang="en-US" sz="3600" kern="0" dirty="0"/>
              <a:t>Questions? Comments?</a:t>
            </a:r>
          </a:p>
        </p:txBody>
      </p:sp>
    </p:spTree>
    <p:extLst>
      <p:ext uri="{BB962C8B-B14F-4D97-AF65-F5344CB8AC3E}">
        <p14:creationId xmlns:p14="http://schemas.microsoft.com/office/powerpoint/2010/main" val="1562294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6B1FA-317F-E14B-AA89-A933E628B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Calendar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E7D74A-21E1-704E-8530-A2AEE0B8B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02805"/>
            <a:ext cx="8229600" cy="4342497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Additional Workshops:</a:t>
            </a:r>
          </a:p>
          <a:p>
            <a:pPr marL="234950" indent="-234950"/>
            <a:r>
              <a:rPr lang="en-US" dirty="0"/>
              <a:t>De-escalation Skill Building</a:t>
            </a:r>
          </a:p>
          <a:p>
            <a:pPr marL="234950" indent="-234950"/>
            <a:r>
              <a:rPr lang="en-US" dirty="0"/>
              <a:t>Motivational Interviewing </a:t>
            </a:r>
          </a:p>
          <a:p>
            <a:pPr marL="234950" indent="-234950"/>
            <a:r>
              <a:rPr lang="en-US" dirty="0"/>
              <a:t>Cultural Responsiveness </a:t>
            </a:r>
          </a:p>
          <a:p>
            <a:pPr marL="234950" indent="-234950"/>
            <a:r>
              <a:rPr lang="en-US" dirty="0"/>
              <a:t>Accessing Interpreter Services</a:t>
            </a:r>
          </a:p>
          <a:p>
            <a:pPr marL="234950" indent="-234950"/>
            <a:r>
              <a:rPr lang="en-US" dirty="0"/>
              <a:t>Pandemic Specific Resources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D7BDB1-3B9A-8849-B8E3-C76DE438A9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238B493-49BD-4626-ACB2-A902EA75DA74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120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6" name="Google Shape;2206;p34"/>
          <p:cNvSpPr txBox="1">
            <a:spLocks noGrp="1"/>
          </p:cNvSpPr>
          <p:nvPr>
            <p:ph type="ctrTitle"/>
          </p:nvPr>
        </p:nvSpPr>
        <p:spPr>
          <a:xfrm>
            <a:off x="266600" y="712213"/>
            <a:ext cx="8579765" cy="1045067"/>
          </a:xfrm>
          <a:prstGeom prst="rect">
            <a:avLst/>
          </a:prstGeom>
        </p:spPr>
        <p:txBody>
          <a:bodyPr spcFirstLastPara="1"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" sz="3600" dirty="0"/>
              <a:t>THANK YOU!    </a:t>
            </a:r>
            <a:endParaRPr sz="3600" dirty="0"/>
          </a:p>
        </p:txBody>
      </p:sp>
      <p:sp>
        <p:nvSpPr>
          <p:cNvPr id="2207" name="Google Shape;2207;p34"/>
          <p:cNvSpPr txBox="1">
            <a:spLocks noGrp="1"/>
          </p:cNvSpPr>
          <p:nvPr>
            <p:ph type="subTitle" idx="4294967295"/>
          </p:nvPr>
        </p:nvSpPr>
        <p:spPr>
          <a:xfrm>
            <a:off x="0" y="2107992"/>
            <a:ext cx="9144000" cy="1045067"/>
          </a:xfrm>
          <a:prstGeom prst="rect">
            <a:avLst/>
          </a:prstGeom>
        </p:spPr>
        <p:txBody>
          <a:bodyPr spcFirstLastPara="1"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buNone/>
            </a:pPr>
            <a:r>
              <a:rPr lang="en-US" sz="2800" dirty="0"/>
              <a:t>We are grateful for your investment in keeping Oregonians safe!</a:t>
            </a:r>
          </a:p>
        </p:txBody>
      </p:sp>
      <p:sp>
        <p:nvSpPr>
          <p:cNvPr id="151" name="Slide Number Placeholder 3">
            <a:extLst>
              <a:ext uri="{FF2B5EF4-FFF2-40B4-BE49-F238E27FC236}">
                <a16:creationId xmlns:a16="http://schemas.microsoft.com/office/drawing/2014/main" id="{EA564CE9-8F21-5544-A661-89BD59A787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304800" y="6477000"/>
            <a:ext cx="2133600" cy="247650"/>
          </a:xfrm>
        </p:spPr>
        <p:txBody>
          <a:bodyPr/>
          <a:lstStyle/>
          <a:p>
            <a:pPr algn="l">
              <a:defRPr/>
            </a:pPr>
            <a:fld id="{A0A5680A-5164-4FDE-9696-2BC0BEDB8514}" type="slidenum">
              <a:rPr lang="en-US" sz="1000" smtClean="0"/>
              <a:pPr algn="l">
                <a:defRPr/>
              </a:pPr>
              <a:t>26</a:t>
            </a:fld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2150387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338;p12">
            <a:extLst>
              <a:ext uri="{FF2B5EF4-FFF2-40B4-BE49-F238E27FC236}">
                <a16:creationId xmlns:a16="http://schemas.microsoft.com/office/drawing/2014/main" id="{F10FABCC-6177-A543-83C9-D1B9D8BE9488}"/>
              </a:ext>
            </a:extLst>
          </p:cNvPr>
          <p:cNvSpPr txBox="1">
            <a:spLocks/>
          </p:cNvSpPr>
          <p:nvPr/>
        </p:nvSpPr>
        <p:spPr bwMode="auto">
          <a:xfrm>
            <a:off x="1017973" y="2987132"/>
            <a:ext cx="7944111" cy="883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spcFirstLastPara="1"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lvl="0" algn="l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+mj-lt"/>
                <a:ea typeface="+mj-ea"/>
                <a:cs typeface="+mj-cs"/>
              </a:defRPr>
            </a:lvl1pPr>
            <a:lvl2pPr lvl="1" algn="l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2pPr>
            <a:lvl3pPr lvl="2" algn="l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3pPr>
            <a:lvl4pPr lvl="3" algn="l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4pPr>
            <a:lvl5pPr lvl="4" algn="l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5pPr>
            <a:lvl6pPr marL="457200" lvl="5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6pPr>
            <a:lvl7pPr marL="914400" lvl="6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7pPr>
            <a:lvl8pPr marL="1371600" lvl="7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8pPr>
            <a:lvl9pPr marL="1828800" lvl="8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9pPr>
          </a:lstStyle>
          <a:p>
            <a:r>
              <a:rPr lang="en-US" kern="0" dirty="0"/>
              <a:t>Crisis</a:t>
            </a:r>
            <a:endParaRPr lang="en-US" sz="2800" kern="0" dirty="0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A71FDAC6-C9FC-B847-9EF5-8E0CD52D188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 b="0">
                <a:solidFill>
                  <a:srgbClr val="005595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069495-AB21-4E6D-8044-F74B3AE9E441}" type="slidenum">
              <a:rPr lang="en-US" smtClean="0">
                <a:solidFill>
                  <a:srgbClr val="265787"/>
                </a:solidFill>
              </a:rPr>
              <a:pPr>
                <a:defRPr/>
              </a:pPr>
              <a:t>3</a:t>
            </a:fld>
            <a:endParaRPr lang="en-US">
              <a:solidFill>
                <a:srgbClr val="2657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424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E89F39-7EB9-4062-A3C5-E0ED84CA8A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 fontAlgn="base">
              <a:spcBef>
                <a:spcPct val="0"/>
              </a:spcBef>
              <a:spcAft>
                <a:spcPct val="0"/>
              </a:spcAft>
              <a:defRPr/>
            </a:pPr>
            <a:fld id="{E238B493-49BD-4626-ACB2-A902EA75DA74}" type="slidenum">
              <a:rPr lang="en-US" sz="1000">
                <a:solidFill>
                  <a:srgbClr val="265787"/>
                </a:solidFill>
                <a:latin typeface="Arial"/>
                <a:ea typeface="ＭＳ Ｐゴシック" pitchFamily="34" charset="-128"/>
              </a:rPr>
              <a:pPr algn="l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z="1000" dirty="0">
              <a:solidFill>
                <a:srgbClr val="265787"/>
              </a:solidFill>
              <a:latin typeface="Arial"/>
              <a:ea typeface="ＭＳ Ｐゴシック" pitchFamily="34" charset="-128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DA3D435-0E83-714C-87A1-7315C3B8A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057701"/>
            <a:ext cx="8397433" cy="5298129"/>
          </a:xfrm>
        </p:spPr>
        <p:txBody>
          <a:bodyPr/>
          <a:lstStyle/>
          <a:p>
            <a:pPr marL="942975" lvl="3" indent="0">
              <a:buNone/>
            </a:pPr>
            <a:r>
              <a:rPr lang="en-US" sz="2400" dirty="0"/>
              <a:t>What is Crisis?</a:t>
            </a:r>
          </a:p>
          <a:p>
            <a:pPr marL="942975" lvl="3" indent="0">
              <a:buNone/>
            </a:pPr>
            <a:r>
              <a:rPr lang="en-US" sz="2400" dirty="0"/>
              <a:t>The Toll</a:t>
            </a:r>
          </a:p>
          <a:p>
            <a:pPr marL="942975" lvl="3" indent="0">
              <a:buNone/>
            </a:pPr>
            <a:r>
              <a:rPr lang="en-US" sz="2400" dirty="0"/>
              <a:t>Cope and Lead Through It</a:t>
            </a:r>
          </a:p>
          <a:p>
            <a:pPr marL="942975" lvl="3" indent="0">
              <a:buNone/>
            </a:pPr>
            <a:r>
              <a:rPr lang="en-US" sz="2400" dirty="0"/>
              <a:t>The Reality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8C6288A4-77EA-034F-B405-53D756903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58667"/>
            <a:ext cx="8397432" cy="563562"/>
          </a:xfrm>
        </p:spPr>
        <p:txBody>
          <a:bodyPr/>
          <a:lstStyle/>
          <a:p>
            <a:r>
              <a:rPr lang="en-US" dirty="0"/>
              <a:t>Topics</a:t>
            </a:r>
          </a:p>
        </p:txBody>
      </p:sp>
    </p:spTree>
    <p:extLst>
      <p:ext uri="{BB962C8B-B14F-4D97-AF65-F5344CB8AC3E}">
        <p14:creationId xmlns:p14="http://schemas.microsoft.com/office/powerpoint/2010/main" val="208476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7B4DB-27C8-D949-900A-A7FFB1A48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Crisis?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C9F3A-184D-D242-8EC6-58B386AB9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22229"/>
            <a:ext cx="8229600" cy="4757667"/>
          </a:xfrm>
        </p:spPr>
        <p:txBody>
          <a:bodyPr/>
          <a:lstStyle/>
          <a:p>
            <a:r>
              <a:rPr lang="en-US" dirty="0"/>
              <a:t>Events that produce significant stress</a:t>
            </a:r>
          </a:p>
          <a:p>
            <a:r>
              <a:rPr lang="en-US" dirty="0"/>
              <a:t>Traumatic change in an individual’s life that affect cognition and emotional levels.</a:t>
            </a:r>
          </a:p>
          <a:p>
            <a:r>
              <a:rPr lang="en-US" dirty="0"/>
              <a:t>Turning point for better or worse</a:t>
            </a:r>
          </a:p>
          <a:p>
            <a:r>
              <a:rPr lang="en-US" dirty="0"/>
              <a:t>State of instability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49E238-18A7-B245-B777-00117B47D6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238B493-49BD-4626-ACB2-A902EA75DA7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7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88E80-A8E3-154B-B5CF-206E0AF67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Toll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32FFE-7999-BD44-80E9-E460C87FF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22228"/>
            <a:ext cx="8229600" cy="544859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1" dirty="0">
                <a:solidFill>
                  <a:srgbClr val="DC8633"/>
                </a:solidFill>
              </a:rPr>
              <a:t>Decision Making</a:t>
            </a:r>
            <a:r>
              <a:rPr lang="en-US" dirty="0"/>
              <a:t>: concentration is reduced, creativity is limited and processing information becomes difficult. Risk to miss opportunities and the message of hope to keep the team focused.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1" dirty="0">
                <a:solidFill>
                  <a:srgbClr val="DC8633"/>
                </a:solidFill>
              </a:rPr>
              <a:t>Becoming rigid </a:t>
            </a:r>
            <a:r>
              <a:rPr lang="en-US" dirty="0"/>
              <a:t>and trying to control the crisis response on your own increases personal stress levels.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1" dirty="0">
                <a:solidFill>
                  <a:srgbClr val="DC8633"/>
                </a:solidFill>
              </a:rPr>
              <a:t>Irritability, impatience with others</a:t>
            </a:r>
            <a:r>
              <a:rPr lang="en-US" dirty="0"/>
              <a:t> affects the work environment and professional relationships and can narrow a leader’s perspective.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b="1" dirty="0">
                <a:solidFill>
                  <a:srgbClr val="DC8633"/>
                </a:solidFill>
              </a:rPr>
              <a:t>Sleep disturbances and deprivation </a:t>
            </a:r>
            <a:r>
              <a:rPr lang="en-US" dirty="0"/>
              <a:t>lead to being less cooperative and less aware of your responses to others.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dirty="0"/>
              <a:t>Display of emotions such as </a:t>
            </a:r>
            <a:r>
              <a:rPr lang="en-US" b="1" dirty="0">
                <a:solidFill>
                  <a:srgbClr val="DC8633"/>
                </a:solidFill>
              </a:rPr>
              <a:t>anger and irritability </a:t>
            </a:r>
            <a:r>
              <a:rPr lang="en-US" dirty="0"/>
              <a:t>where trust is reduced.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275C75-9F43-A642-9ADD-58ADD0F6E3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238B493-49BD-4626-ACB2-A902EA75DA7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118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1A767-D134-D74B-90B5-0702A2D61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Cope &amp; Lead Through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418D5-22C3-834B-B6EB-9B4C02C3D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22228"/>
            <a:ext cx="8229600" cy="5554771"/>
          </a:xfrm>
        </p:spPr>
        <p:txBody>
          <a:bodyPr/>
          <a:lstStyle/>
          <a:p>
            <a:pPr marL="238125" indent="-238125">
              <a:spcBef>
                <a:spcPts val="0"/>
              </a:spcBef>
              <a:spcAft>
                <a:spcPts val="0"/>
              </a:spcAft>
              <a:buClr>
                <a:srgbClr val="265787"/>
              </a:buClr>
            </a:pPr>
            <a:r>
              <a:rPr lang="en-US" dirty="0"/>
              <a:t>For better reception of input, </a:t>
            </a:r>
            <a:r>
              <a:rPr lang="en-US" b="1" dirty="0">
                <a:solidFill>
                  <a:srgbClr val="DC8633"/>
                </a:solidFill>
              </a:rPr>
              <a:t>step back, pause, focus and re-assess the situation. </a:t>
            </a:r>
            <a:r>
              <a:rPr lang="en-US" dirty="0"/>
              <a:t>To increase awareness of potential signs of stress, take a break every hour.</a:t>
            </a:r>
          </a:p>
          <a:p>
            <a:pPr marL="238125" indent="-238125">
              <a:spcBef>
                <a:spcPts val="0"/>
              </a:spcBef>
              <a:spcAft>
                <a:spcPts val="0"/>
              </a:spcAft>
              <a:buClr>
                <a:srgbClr val="265787"/>
              </a:buClr>
            </a:pPr>
            <a:r>
              <a:rPr lang="en-US" b="1" dirty="0">
                <a:solidFill>
                  <a:srgbClr val="DC8633"/>
                </a:solidFill>
              </a:rPr>
              <a:t>Practice self-care</a:t>
            </a:r>
            <a:r>
              <a:rPr lang="en-US" b="1" dirty="0"/>
              <a:t> </a:t>
            </a:r>
            <a:r>
              <a:rPr lang="en-US" dirty="0"/>
              <a:t>through movement, exercise, indoor/ outdoor activities, healthy nutrition and communication with others.</a:t>
            </a:r>
          </a:p>
          <a:p>
            <a:pPr marL="238125" indent="-238125">
              <a:spcBef>
                <a:spcPts val="0"/>
              </a:spcBef>
              <a:spcAft>
                <a:spcPts val="0"/>
              </a:spcAft>
              <a:buClr>
                <a:srgbClr val="265787"/>
              </a:buClr>
            </a:pPr>
            <a:r>
              <a:rPr lang="en-US" b="1" dirty="0">
                <a:solidFill>
                  <a:srgbClr val="DC8633"/>
                </a:solidFill>
              </a:rPr>
              <a:t>Sleep Hygiene:</a:t>
            </a:r>
            <a:r>
              <a:rPr lang="en-US" dirty="0"/>
              <a:t> quality of sleep matters!</a:t>
            </a:r>
          </a:p>
          <a:p>
            <a:pPr marL="238125" indent="-238125">
              <a:spcBef>
                <a:spcPts val="0"/>
              </a:spcBef>
              <a:spcAft>
                <a:spcPts val="0"/>
              </a:spcAft>
              <a:buClr>
                <a:srgbClr val="265787"/>
              </a:buClr>
            </a:pPr>
            <a:r>
              <a:rPr lang="en-US" dirty="0"/>
              <a:t>Implement break times to </a:t>
            </a:r>
            <a:r>
              <a:rPr lang="en-US" b="1" dirty="0">
                <a:solidFill>
                  <a:srgbClr val="DC8633"/>
                </a:solidFill>
              </a:rPr>
              <a:t>support team members </a:t>
            </a:r>
            <a:r>
              <a:rPr lang="en-US" dirty="0"/>
              <a:t>who may be in need.</a:t>
            </a:r>
          </a:p>
          <a:p>
            <a:pPr marL="238125" indent="-238125">
              <a:spcBef>
                <a:spcPts val="0"/>
              </a:spcBef>
              <a:spcAft>
                <a:spcPts val="0"/>
              </a:spcAft>
              <a:buClr>
                <a:srgbClr val="265787"/>
              </a:buClr>
            </a:pPr>
            <a:r>
              <a:rPr lang="en-US" b="1" dirty="0">
                <a:solidFill>
                  <a:srgbClr val="DC8633"/>
                </a:solidFill>
              </a:rPr>
              <a:t>Share and/or delegate responsibilities: </a:t>
            </a:r>
            <a:r>
              <a:rPr lang="en-US" dirty="0"/>
              <a:t>Learn to rely on others so you’ll have time and mind-space to look ahead strategically.</a:t>
            </a:r>
          </a:p>
          <a:p>
            <a:pPr marL="238125" indent="-238125">
              <a:spcBef>
                <a:spcPts val="0"/>
              </a:spcBef>
              <a:spcAft>
                <a:spcPts val="0"/>
              </a:spcAft>
              <a:buClr>
                <a:srgbClr val="265787"/>
              </a:buClr>
            </a:pPr>
            <a:r>
              <a:rPr lang="en-US" dirty="0"/>
              <a:t>Recognize positive things during challenging times. Acknowledge and </a:t>
            </a:r>
            <a:r>
              <a:rPr lang="en-US" b="1" dirty="0">
                <a:solidFill>
                  <a:srgbClr val="DC8633"/>
                </a:solidFill>
              </a:rPr>
              <a:t>celebrate successes </a:t>
            </a:r>
            <a:r>
              <a:rPr lang="en-US" dirty="0"/>
              <a:t>(big and small).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2B3E29-46AA-0C47-9796-722D8FA609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238B493-49BD-4626-ACB2-A902EA75DA7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477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640A4-6D90-0F4D-AA60-C3CD7372D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3B9A5-1665-774D-B8BC-5E991DE57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Stress is a regular part of our lives</a:t>
            </a:r>
          </a:p>
          <a:p>
            <a:r>
              <a:rPr lang="en-US" dirty="0"/>
              <a:t>COVID-19 has intensified the stress around us</a:t>
            </a:r>
          </a:p>
          <a:p>
            <a:r>
              <a:rPr lang="en-US" dirty="0"/>
              <a:t>Effective leaders have the experience to manage stress during decision-making processes</a:t>
            </a:r>
          </a:p>
          <a:p>
            <a:r>
              <a:rPr lang="en-US" dirty="0"/>
              <a:t>Even effective leaders feel worn down during the pandemic</a:t>
            </a:r>
          </a:p>
          <a:p>
            <a:r>
              <a:rPr lang="en-US" dirty="0"/>
              <a:t>Practicing stress management &amp; self-care builds resilience and the ability to manage future crises.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C8AA7E-B7E9-6649-B032-55A9574038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238B493-49BD-4626-ACB2-A902EA75DA7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23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338;p12">
            <a:extLst>
              <a:ext uri="{FF2B5EF4-FFF2-40B4-BE49-F238E27FC236}">
                <a16:creationId xmlns:a16="http://schemas.microsoft.com/office/drawing/2014/main" id="{F10FABCC-6177-A543-83C9-D1B9D8BE9488}"/>
              </a:ext>
            </a:extLst>
          </p:cNvPr>
          <p:cNvSpPr txBox="1">
            <a:spLocks/>
          </p:cNvSpPr>
          <p:nvPr/>
        </p:nvSpPr>
        <p:spPr bwMode="auto">
          <a:xfrm>
            <a:off x="1017973" y="2987132"/>
            <a:ext cx="7944111" cy="883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spcFirstLastPara="1"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lvl="0" algn="l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+mj-lt"/>
                <a:ea typeface="+mj-ea"/>
                <a:cs typeface="+mj-cs"/>
              </a:defRPr>
            </a:lvl1pPr>
            <a:lvl2pPr lvl="1" algn="l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2pPr>
            <a:lvl3pPr lvl="2" algn="l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3pPr>
            <a:lvl4pPr lvl="3" algn="l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4pPr>
            <a:lvl5pPr lvl="4" algn="l" rtl="0" eaLnBrk="0" fontAlgn="base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5pPr>
            <a:lvl6pPr marL="457200" lvl="5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6pPr>
            <a:lvl7pPr marL="914400" lvl="6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7pPr>
            <a:lvl8pPr marL="1371600" lvl="7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8pPr>
            <a:lvl9pPr marL="1828800" lvl="8" algn="l" rtl="0" eaLnBrk="1" fontAlgn="base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3200" b="1">
                <a:solidFill>
                  <a:srgbClr val="005595"/>
                </a:solidFill>
                <a:latin typeface="Arial" charset="0"/>
              </a:defRPr>
            </a:lvl9pPr>
          </a:lstStyle>
          <a:p>
            <a:r>
              <a:rPr lang="en-US" kern="0" dirty="0"/>
              <a:t>Crisis Management</a:t>
            </a:r>
            <a:endParaRPr lang="en-US" sz="2800" kern="0" dirty="0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A71FDAC6-C9FC-B847-9EF5-8E0CD52D188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477000"/>
            <a:ext cx="2133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 b="0">
                <a:solidFill>
                  <a:srgbClr val="005595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F069495-AB21-4E6D-8044-F74B3AE9E441}" type="slidenum">
              <a:rPr lang="en-US" smtClean="0">
                <a:solidFill>
                  <a:srgbClr val="265787"/>
                </a:solidFill>
              </a:rPr>
              <a:pPr>
                <a:defRPr/>
              </a:pPr>
              <a:t>9</a:t>
            </a:fld>
            <a:endParaRPr lang="en-US">
              <a:solidFill>
                <a:srgbClr val="2657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035978"/>
      </p:ext>
    </p:extLst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ACategory xmlns="59da1016-2a1b-4f8a-9768-d7a4932f6f16" xsi:nil="true"/>
    <DocumentExpirationDate xmlns="59da1016-2a1b-4f8a-9768-d7a4932f6f16" xsi:nil="true"/>
    <IATopic xmlns="59da1016-2a1b-4f8a-9768-d7a4932f6f16" xsi:nil="true"/>
    <URL0 xmlns="71ccde8c-6fe8-40a6-9a94-00b11fb12ef5" xsi:nil="true"/>
    <IASubtopic xmlns="59da1016-2a1b-4f8a-9768-d7a4932f6f16" xsi:nil="true"/>
    <URL xmlns="http://schemas.microsoft.com/sharepoint/v3">
      <Url>https://www.oregon.gov/oha/covid19/Documents/OHA%20Crisis%20Management%20Workshop_6.9.21.pptx</Url>
      <Description>PowerPoint Presentation</Description>
    </URL>
    <Meta_x0020_Keywords xmlns="71ccde8c-6fe8-40a6-9a94-00b11fb12ef5" xsi:nil="true"/>
    <PublishingExpirationDate xmlns="http://schemas.microsoft.com/sharepoint/v3" xsi:nil="true"/>
    <PublishingStartDate xmlns="http://schemas.microsoft.com/sharepoint/v3" xsi:nil="true"/>
    <Meta_x0020_Description xmlns="71ccde8c-6fe8-40a6-9a94-00b11fb12ef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09F3958DED394690A3E829A25FAF2C" ma:contentTypeVersion="18" ma:contentTypeDescription="Create a new document." ma:contentTypeScope="" ma:versionID="34c2bf695ec4ce8533e0b14ef610f1dc">
  <xsd:schema xmlns:xsd="http://www.w3.org/2001/XMLSchema" xmlns:xs="http://www.w3.org/2001/XMLSchema" xmlns:p="http://schemas.microsoft.com/office/2006/metadata/properties" xmlns:ns1="http://schemas.microsoft.com/sharepoint/v3" xmlns:ns2="59da1016-2a1b-4f8a-9768-d7a4932f6f16" xmlns:ns3="71ccde8c-6fe8-40a6-9a94-00b11fb12ef5" targetNamespace="http://schemas.microsoft.com/office/2006/metadata/properties" ma:root="true" ma:fieldsID="077e23c2d1694b3036ab6cf69bab2cb0" ns1:_="" ns2:_="" ns3:_="">
    <xsd:import namespace="http://schemas.microsoft.com/sharepoint/v3"/>
    <xsd:import namespace="59da1016-2a1b-4f8a-9768-d7a4932f6f16"/>
    <xsd:import namespace="71ccde8c-6fe8-40a6-9a94-00b11fb12ef5"/>
    <xsd:element name="properties">
      <xsd:complexType>
        <xsd:sequence>
          <xsd:element name="documentManagement">
            <xsd:complexType>
              <xsd:all>
                <xsd:element ref="ns2:IACategory" minOccurs="0"/>
                <xsd:element ref="ns2:IATopic" minOccurs="0"/>
                <xsd:element ref="ns2:IASubtopic" minOccurs="0"/>
                <xsd:element ref="ns2:DocumentExpirationDate" minOccurs="0"/>
                <xsd:element ref="ns3:Meta_x0020_Description" minOccurs="0"/>
                <xsd:element ref="ns3:Meta_x0020_Keywords" minOccurs="0"/>
                <xsd:element ref="ns1:URL" minOccurs="0"/>
                <xsd:element ref="ns1:PublishingStartDate" minOccurs="0"/>
                <xsd:element ref="ns1:PublishingExpirationDate" minOccurs="0"/>
                <xsd:element ref="ns3:URL0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URL" ma:index="8" nillable="true" ma:displayName="URL" ma:internalName="URL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PublishingStartDate" ma:index="15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16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da1016-2a1b-4f8a-9768-d7a4932f6f16" elementFormDefault="qualified">
    <xsd:import namespace="http://schemas.microsoft.com/office/2006/documentManagement/types"/>
    <xsd:import namespace="http://schemas.microsoft.com/office/infopath/2007/PartnerControls"/>
    <xsd:element name="IACategory" ma:index="2" nillable="true" ma:displayName="IA Category" ma:format="Dropdown" ma:internalName="IACategory" ma:readOnly="false">
      <xsd:simpleType>
        <xsd:restriction base="dms:Choice">
          <xsd:enumeration value="About OHA"/>
          <xsd:enumeration value="Programs and Services"/>
          <xsd:enumeration value="Oregon Health Plan"/>
          <xsd:enumeration value="Health System Reform"/>
          <xsd:enumeration value="Licenses and Certificates"/>
          <xsd:enumeration value="Public Health"/>
        </xsd:restriction>
      </xsd:simpleType>
    </xsd:element>
    <xsd:element name="IATopic" ma:index="3" nillable="true" ma:displayName="IA Topic" ma:format="Dropdown" ma:internalName="IATopic" ma:readOnly="false">
      <xsd:simpleType>
        <xsd:restriction base="dms:Choice">
          <xsd:enumeration value="About OHA - Agency Communications"/>
          <xsd:enumeration value="About OHA - Budget"/>
          <xsd:enumeration value="About OHA - Contacts"/>
          <xsd:enumeration value="About OHA - Grants &amp; Contracts"/>
          <xsd:enumeration value="About OHA - Jobs &amp; Employment"/>
          <xsd:enumeration value="About OHA - Organization"/>
          <xsd:enumeration value="About OHA - Policies"/>
          <xsd:enumeration value="About OHA - Public Meetings"/>
          <xsd:enumeration value="About OHA - Public Records"/>
          <xsd:enumeration value="About OHA - Questions &amp; Comments"/>
          <xsd:enumeration value="About OHA - Reports &amp; Data"/>
          <xsd:enumeration value="About OHA - Rulemaking"/>
          <xsd:enumeration value="Programs and Services - Behavioral Health"/>
          <xsd:enumeration value="Programs and Services - Contacts"/>
          <xsd:enumeration value="Programs and Services - Coordinated Care"/>
          <xsd:enumeration value="Programs and Services - Disease"/>
          <xsd:enumeration value="Programs and Services - Environment"/>
          <xsd:enumeration value="Programs and Services - Health Resources"/>
          <xsd:enumeration value="Programs and Services - OEBB"/>
          <xsd:enumeration value="Programs and Services - Oregon Health Plan"/>
          <xsd:enumeration value="Programs and Services - Oregon State Hospital"/>
          <xsd:enumeration value="Programs and Services - PEBB"/>
          <xsd:enumeration value="Programs and Services - Pharmacy"/>
          <xsd:enumeration value="Programs and Services - Prevention"/>
          <xsd:enumeration value="Programs and Services - Safety"/>
          <xsd:enumeration value="Oregon Health Plan - Agency Communications"/>
          <xsd:enumeration value="Oregon Health Plan - Benefits"/>
          <xsd:enumeration value="Oregon Health Plan - Contacts"/>
          <xsd:enumeration value="Oregon Health Plan - Coordinated Care"/>
          <xsd:enumeration value="Oregon Health Plan - Grants &amp; Contracts"/>
          <xsd:enumeration value="Oregon Health Plan - Health Resources"/>
          <xsd:enumeration value="Oregon Health Plan - Policies"/>
          <xsd:enumeration value="Oregon Health Plan - Providers and Partners"/>
          <xsd:enumeration value="Oregon Health Plan - Public Meetings"/>
          <xsd:enumeration value="Oregon Health Plan - Questions &amp; Comments"/>
          <xsd:enumeration value="Oregon Health Plan - Rule Making"/>
          <xsd:enumeration value="Health System Reform - Agency Communications"/>
          <xsd:enumeration value="Health System Reform - Coordinated Care"/>
          <xsd:enumeration value="Health System Reform - Public Meetings"/>
          <xsd:enumeration value="Health System Reform - Questions &amp; Comments"/>
          <xsd:enumeration value="Health System Reform - Reports &amp; Data"/>
          <xsd:enumeration value="Licenses and Certificates - Certificates"/>
          <xsd:enumeration value="Licenses and Certificates - Contacts"/>
          <xsd:enumeration value="Licenses and Certificates - Licenses"/>
          <xsd:enumeration value="Licenses and Certificates - Vital Records"/>
          <xsd:enumeration value="Public Health - Agency Communications"/>
          <xsd:enumeration value="Public Health - Contacts"/>
          <xsd:enumeration value="Public Health - Disease"/>
          <xsd:enumeration value="Public Health - Environment"/>
          <xsd:enumeration value="Public Health - Health Resources"/>
          <xsd:enumeration value="Public Health - Questions &amp; Comments"/>
          <xsd:enumeration value="Public Health - Prevention"/>
          <xsd:enumeration value="Public Health - Providers and Partners"/>
          <xsd:enumeration value="Public Health - Reports &amp; Data"/>
          <xsd:enumeration value="Public Health - Safety"/>
          <xsd:enumeration value="Public Health - Vital Records"/>
        </xsd:restriction>
      </xsd:simpleType>
    </xsd:element>
    <xsd:element name="IASubtopic" ma:index="4" nillable="true" ma:displayName="IA Subtopic" ma:format="Dropdown" ma:internalName="IASubtopic" ma:readOnly="false">
      <xsd:simpleType>
        <xsd:restriction base="dms:Choice">
          <xsd:enumeration value="Addiction Services - Alcohol"/>
          <xsd:enumeration value="Addiction Services - Drug"/>
          <xsd:enumeration value="Addiction Services - Gambling"/>
          <xsd:enumeration value="Addiction Services - Tobacco"/>
          <xsd:enumeration value="Applications"/>
          <xsd:enumeration value="Benefits - Health Plans"/>
          <xsd:enumeration value="Benefits - OEBB"/>
          <xsd:enumeration value="Benefits - OHP"/>
          <xsd:enumeration value="Benefits - PEBB"/>
          <xsd:enumeration value="Benefits - Retirement"/>
          <xsd:enumeration value="Budget - Agency Summary"/>
          <xsd:enumeration value="Budget - Agency Request (ARB)"/>
          <xsd:enumeration value="Budget - Governors Budget"/>
          <xsd:enumeration value="Budget - Infrastructure"/>
          <xsd:enumeration value="Budget - Legislatively Adopted (LAB)"/>
          <xsd:enumeration value="Budget - Legislative action"/>
          <xsd:enumeration value="Budget - Overview"/>
          <xsd:enumeration value="Budget - Policy Option Package (POP)"/>
          <xsd:enumeration value="Budget - Priorities"/>
          <xsd:enumeration value="Budget - Program"/>
          <xsd:enumeration value="Budget - Reduction"/>
          <xsd:enumeration value="Budget - Strategic funding proposal"/>
          <xsd:enumeration value="Budget - Special report"/>
          <xsd:enumeration value="Budget - Stakeholder meeting"/>
          <xsd:enumeration value="CCO - Contact"/>
          <xsd:enumeration value="CCO - Audited Financial Statement"/>
          <xsd:enumeration value="CCO - Interim Financial Statement"/>
          <xsd:enumeration value="CCO - Internal Financial Statement"/>
          <xsd:enumeration value="Clean Air"/>
          <xsd:enumeration value="Clean Water"/>
          <xsd:enumeration value="Clinics"/>
          <xsd:enumeration value="Commissions"/>
          <xsd:enumeration value="Committee Members"/>
          <xsd:enumeration value="Committees"/>
          <xsd:enumeration value="Crisis Services"/>
          <xsd:enumeration value="Drug Addiction Services"/>
          <xsd:enumeration value="Electronic Health Care Records (EHR)"/>
          <xsd:enumeration value="Emergency Preparedness"/>
          <xsd:enumeration value="Environmental Pollution"/>
          <xsd:enumeration value="Featured Content"/>
          <xsd:enumeration value="Fees"/>
          <xsd:enumeration value="Health Services - Primary Care Home"/>
          <xsd:enumeration value="Health Services - Prioritized list"/>
          <xsd:enumeration value="ICD-10"/>
          <xsd:enumeration value="Immunizations"/>
          <xsd:enumeration value="Legislation - Bills"/>
          <xsd:enumeration value="Legislation - Contact"/>
          <xsd:enumeration value="Legislation - Highlights"/>
          <xsd:enumeration value="Legislation - Session Summary"/>
          <xsd:enumeration value="Materials - Commission"/>
          <xsd:enumeration value="Materials - Committee"/>
          <xsd:enumeration value="Materials - Coverage Guidance"/>
          <xsd:enumeration value="Materials - Evidence-based Guidelines"/>
          <xsd:enumeration value="Materials - Health care plan details"/>
          <xsd:enumeration value="Materials - Health care plan overview"/>
          <xsd:enumeration value="Materials - Meeting Document"/>
          <xsd:enumeration value="Materials - Meeting Recording"/>
          <xsd:enumeration value="Materials - Meeting Schedule"/>
          <xsd:enumeration value="Materials - Open Enrollment"/>
          <xsd:enumeration value="Materials - Training"/>
          <xsd:enumeration value="Materials - Webinar"/>
          <xsd:enumeration value="Materials - Workgroup"/>
          <xsd:enumeration value="Medical Marijuana (OMMP)"/>
          <xsd:enumeration value="Medical Services"/>
          <xsd:enumeration value="Meeting Document"/>
          <xsd:enumeration value="Meeting Schedule"/>
          <xsd:enumeration value="Mental Health Services"/>
          <xsd:enumeration value="Metrics - Behavioral Health"/>
          <xsd:enumeration value="Metrics - CCO"/>
          <xsd:enumeration value="Metrics - Demographics"/>
          <xsd:enumeration value="Metrics - Hospital Performance"/>
          <xsd:enumeration value="Metrics - Incentive"/>
          <xsd:enumeration value="Metrics - Measures and Outcomes Tracking (MOTS)"/>
          <xsd:enumeration value="Metrics - ONE Eligibility system"/>
          <xsd:enumeration value="Metrics - Prevention"/>
          <xsd:enumeration value="Metrics - Rural health"/>
          <xsd:enumeration value="Metrics - State-Wide"/>
          <xsd:enumeration value="News Letter"/>
          <xsd:enumeration value="News Release"/>
          <xsd:enumeration value="OHP - Medicaid Waiver"/>
          <xsd:enumeration value="OHP - Provider Announcement"/>
          <xsd:enumeration value="OHP - Provider Rates"/>
          <xsd:enumeration value="Preferred Drug List"/>
          <xsd:enumeration value="Prescription Drugs - Monitoring"/>
          <xsd:enumeration value="Prescription Drugs - Preferred List"/>
          <xsd:enumeration value="Prescription Drugs - Subsidy"/>
          <xsd:enumeration value="Prescription Drugs Subsidy"/>
          <xsd:enumeration value="Technical Assistance"/>
          <xsd:enumeration value="Training"/>
          <xsd:enumeration value="Vital Statistics - Birth Certificate"/>
          <xsd:enumeration value="Vital Statistics - Certificate Death"/>
          <xsd:enumeration value="Vital Statistics - Data Use Requests"/>
          <xsd:enumeration value="Vital Statistics - Divorce Data"/>
          <xsd:enumeration value="Vital Statistics - Domestic Partnership Data"/>
          <xsd:enumeration value="Vital Statistics - Fetal Death Data"/>
          <xsd:enumeration value="Vital Statistics - Marriage Data"/>
          <xsd:enumeration value="Vital Statistics - Teen Pregnancy Data"/>
          <xsd:enumeration value="Wellness - Exercise"/>
          <xsd:enumeration value="Wellness - HEM"/>
          <xsd:enumeration value="Wellness - Intervention"/>
          <xsd:enumeration value="Wellness - Pain Management"/>
          <xsd:enumeration value="Wellness - Reproductive Health"/>
          <xsd:enumeration value="Wellness - Stress Relief"/>
        </xsd:restriction>
      </xsd:simpleType>
    </xsd:element>
    <xsd:element name="DocumentExpirationDate" ma:index="5" nillable="true" ma:displayName="Document Expiration Date" ma:format="DateOnly" ma:internalName="DocumentExpirationDate" ma:readOnly="false">
      <xsd:simpleType>
        <xsd:restriction base="dms:DateTime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cde8c-6fe8-40a6-9a94-00b11fb12ef5" elementFormDefault="qualified">
    <xsd:import namespace="http://schemas.microsoft.com/office/2006/documentManagement/types"/>
    <xsd:import namespace="http://schemas.microsoft.com/office/infopath/2007/PartnerControls"/>
    <xsd:element name="Meta_x0020_Description" ma:index="6" nillable="true" ma:displayName="Meta Description" ma:internalName="Meta_x0020_Description" ma:readOnly="false">
      <xsd:simpleType>
        <xsd:restriction base="dms:Text"/>
      </xsd:simpleType>
    </xsd:element>
    <xsd:element name="Meta_x0020_Keywords" ma:index="7" nillable="true" ma:displayName="Meta Keywords" ma:internalName="Meta_x0020_Keywords" ma:readOnly="false">
      <xsd:simpleType>
        <xsd:restriction base="dms:Text"/>
      </xsd:simpleType>
    </xsd:element>
    <xsd:element name="URL0" ma:index="18" nillable="true" ma:displayName="URL" ma:internalName="URL0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1C84EC-BDE0-4FD0-B3FC-05BFE3A1EB2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E9A43D8-9B3D-4E21-B72E-0F59A691433F}">
  <ds:schemaRefs>
    <ds:schemaRef ds:uri="http://purl.org/dc/terms/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7082E96-1E73-4C2D-9375-E03356D6B7BF}"/>
</file>

<file path=docProps/app.xml><?xml version="1.0" encoding="utf-8"?>
<Properties xmlns="http://schemas.openxmlformats.org/officeDocument/2006/extended-properties" xmlns:vt="http://schemas.openxmlformats.org/officeDocument/2006/docPropsVTypes">
  <TotalTime>13748</TotalTime>
  <Words>1307</Words>
  <Application>Microsoft Macintosh PowerPoint</Application>
  <PresentationFormat>On-screen Show (4:3)</PresentationFormat>
  <Paragraphs>214</Paragraphs>
  <Slides>26</Slides>
  <Notes>25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2_Custom Design</vt:lpstr>
      <vt:lpstr>3_Custom Design</vt:lpstr>
      <vt:lpstr>COVID-19 Crisis Management</vt:lpstr>
      <vt:lpstr>Training Schedule</vt:lpstr>
      <vt:lpstr>PowerPoint Presentation</vt:lpstr>
      <vt:lpstr>Topics</vt:lpstr>
      <vt:lpstr>What is Crisis?</vt:lpstr>
      <vt:lpstr>The Toll</vt:lpstr>
      <vt:lpstr>Cope &amp; Lead Through It</vt:lpstr>
      <vt:lpstr>The Reality</vt:lpstr>
      <vt:lpstr>PowerPoint Presentation</vt:lpstr>
      <vt:lpstr>Topics</vt:lpstr>
      <vt:lpstr>What is Crisis Management ?</vt:lpstr>
      <vt:lpstr>Crisis Management Elements</vt:lpstr>
      <vt:lpstr>Crisis Management Components</vt:lpstr>
      <vt:lpstr>  Video (2:31) Dr. Dan Siegal- a Hand Model of the Brain</vt:lpstr>
      <vt:lpstr>Information Processing</vt:lpstr>
      <vt:lpstr>Crisis Management Steps</vt:lpstr>
      <vt:lpstr>Crisis Management – continued…</vt:lpstr>
      <vt:lpstr>Post-Crisis Resilience</vt:lpstr>
      <vt:lpstr>PowerPoint Presentation</vt:lpstr>
      <vt:lpstr>Topics</vt:lpstr>
      <vt:lpstr>Small Group Discussion</vt:lpstr>
      <vt:lpstr>PowerPoint Presentation</vt:lpstr>
      <vt:lpstr>Developing A Plan</vt:lpstr>
      <vt:lpstr>PowerPoint Presentation</vt:lpstr>
      <vt:lpstr>Training Calendar</vt:lpstr>
      <vt:lpstr>THANK YOU!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Coach Nicole</dc:creator>
  <cp:lastModifiedBy>Coach Nicole</cp:lastModifiedBy>
  <cp:revision>218</cp:revision>
  <cp:lastPrinted>2021-06-09T17:23:49Z</cp:lastPrinted>
  <dcterms:created xsi:type="dcterms:W3CDTF">2020-09-24T14:44:14Z</dcterms:created>
  <dcterms:modified xsi:type="dcterms:W3CDTF">2021-06-09T17:23:52Z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0x010100EB09F3958DED394690A3E829A25FAF2C</vt:lpwstr>
  </property>
  <property fmtid="{D5CDD505-2E9C-101B-9397-08002B2CF9AE}" pid="3" name="WorkflowChangePath">
    <vt:lpwstr>87559b71-ae51-43fa-bb8e-bea252d13e51,2;</vt:lpwstr>
  </property>
</Properties>
</file>