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sldIdLst>
    <p:sldId id="1312" r:id="rId5"/>
    <p:sldId id="1313" r:id="rId6"/>
    <p:sldId id="1463" r:id="rId7"/>
    <p:sldId id="1556" r:id="rId8"/>
    <p:sldId id="1557" r:id="rId9"/>
    <p:sldId id="1558" r:id="rId10"/>
    <p:sldId id="1567" r:id="rId11"/>
    <p:sldId id="1552" r:id="rId12"/>
    <p:sldId id="1553" r:id="rId13"/>
    <p:sldId id="1559" r:id="rId14"/>
    <p:sldId id="1555" r:id="rId15"/>
    <p:sldId id="1554" r:id="rId16"/>
    <p:sldId id="1560" r:id="rId17"/>
    <p:sldId id="1561" r:id="rId18"/>
    <p:sldId id="1562" r:id="rId19"/>
    <p:sldId id="1568" r:id="rId20"/>
    <p:sldId id="1564" r:id="rId21"/>
    <p:sldId id="1457" r:id="rId22"/>
    <p:sldId id="1569" r:id="rId23"/>
    <p:sldId id="1565" r:id="rId24"/>
    <p:sldId id="827" r:id="rId25"/>
    <p:sldId id="1047" r:id="rId26"/>
    <p:sldId id="1547" r:id="rId27"/>
    <p:sldId id="1048" r:id="rId28"/>
    <p:sldId id="1563" r:id="rId29"/>
    <p:sldId id="1566" r:id="rId30"/>
    <p:sldId id="1549" r:id="rId31"/>
    <p:sldId id="1550" r:id="rId32"/>
    <p:sldId id="1551" r:id="rId33"/>
    <p:sldId id="1136" r:id="rId34"/>
    <p:sldId id="1103" r:id="rId35"/>
    <p:sldId id="132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araz Paulina  B" initials="APB" lastIdx="4" clrIdx="0">
    <p:extLst>
      <p:ext uri="{19B8F6BF-5375-455C-9EA6-DF929625EA0E}">
        <p15:presenceInfo xmlns:p15="http://schemas.microsoft.com/office/powerpoint/2012/main" userId="S::Paulina.B.Almaraz@dhsoha.state.or.us::f7d7d43e-e3f8-4db3-b79e-19414244e53e" providerId="AD"/>
      </p:ext>
    </p:extLst>
  </p:cmAuthor>
  <p:cmAuthor id="2" name="Edden Hill Malika P" initials="EHMP" lastIdx="6" clrIdx="1">
    <p:extLst>
      <p:ext uri="{19B8F6BF-5375-455C-9EA6-DF929625EA0E}">
        <p15:presenceInfo xmlns:p15="http://schemas.microsoft.com/office/powerpoint/2012/main" userId="S::MALIKA.P.EDDENHILL@dhsoha.state.or.us::ec713b4b-2f0b-4ad0-ae3d-0710630da242" providerId="AD"/>
      </p:ext>
    </p:extLst>
  </p:cmAuthor>
  <p:cmAuthor id="3" name="Kuspis Kathryn A" initials="KKA" lastIdx="18" clrIdx="2">
    <p:extLst>
      <p:ext uri="{19B8F6BF-5375-455C-9EA6-DF929625EA0E}">
        <p15:presenceInfo xmlns:p15="http://schemas.microsoft.com/office/powerpoint/2012/main" userId="S::KATHRYN.A.KUSPIS@dhsoha.state.or.us::a33eccae-7907-4509-97e1-dc4c355d5a9d" providerId="AD"/>
      </p:ext>
    </p:extLst>
  </p:cmAuthor>
  <p:cmAuthor id="4" name="Mcclean Alyssa K" initials="MAK" lastIdx="10" clrIdx="3">
    <p:extLst>
      <p:ext uri="{19B8F6BF-5375-455C-9EA6-DF929625EA0E}">
        <p15:presenceInfo xmlns:p15="http://schemas.microsoft.com/office/powerpoint/2012/main" userId="S::ALYSSA.K.MCCLEAN@dhsoha.state.or.us::6234c61e-7095-45ed-b1b4-9ed384947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787"/>
    <a:srgbClr val="005595"/>
    <a:srgbClr val="D1E0D7"/>
    <a:srgbClr val="DC8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p:restoredTop sz="81490"/>
  </p:normalViewPr>
  <p:slideViewPr>
    <p:cSldViewPr snapToGrid="0">
      <p:cViewPr varScale="1">
        <p:scale>
          <a:sx n="90" d="100"/>
          <a:sy n="90" d="100"/>
        </p:scale>
        <p:origin x="1432" y="19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AE3FC-B938-45BD-9B61-6995EAB05237}" type="datetimeFigureOut">
              <a:rPr lang="en-US" smtClean="0"/>
              <a:t>11/10/21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201EA-D6DE-4165-9D1A-A76AD732E9D4}" type="slidenum">
              <a:rPr lang="en-US" smtClean="0"/>
              <a:t>‹#›</a:t>
            </a:fld>
            <a:endParaRPr lang="en-US"/>
          </a:p>
        </p:txBody>
      </p:sp>
    </p:spTree>
    <p:extLst>
      <p:ext uri="{BB962C8B-B14F-4D97-AF65-F5344CB8AC3E}">
        <p14:creationId xmlns:p14="http://schemas.microsoft.com/office/powerpoint/2010/main" val="230838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1</a:t>
            </a:fld>
            <a:endParaRPr lang="en-US"/>
          </a:p>
        </p:txBody>
      </p:sp>
    </p:spTree>
    <p:extLst>
      <p:ext uri="{BB962C8B-B14F-4D97-AF65-F5344CB8AC3E}">
        <p14:creationId xmlns:p14="http://schemas.microsoft.com/office/powerpoint/2010/main" val="7642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Stages are significant because they allow us to categorize the behavioral stage for people who are vaccine hesitant or resistant. </a:t>
            </a:r>
          </a:p>
          <a:p>
            <a:r>
              <a:rPr lang="en-US" b="0" dirty="0"/>
              <a:t>Understanding which stage an individual has reached, allows you to decide on intention strategies and techniques to engage them.</a:t>
            </a:r>
          </a:p>
          <a:p>
            <a:endParaRPr lang="en-US" b="0" dirty="0"/>
          </a:p>
          <a:p>
            <a:pPr marL="171450" indent="-171450">
              <a:buFont typeface="Arial" panose="020B0604020202020204" pitchFamily="34" charset="0"/>
              <a:buChar char="•"/>
            </a:pPr>
            <a:r>
              <a:rPr lang="en-US" b="0" dirty="0"/>
              <a:t>Individuals in the </a:t>
            </a:r>
            <a:r>
              <a:rPr lang="en-US" b="1" dirty="0"/>
              <a:t>Precontemplation</a:t>
            </a:r>
            <a:r>
              <a:rPr lang="en-US" b="0" dirty="0"/>
              <a:t> have no intention of taking action in the foreseeable future.</a:t>
            </a:r>
          </a:p>
          <a:p>
            <a:pPr marL="171450" indent="-171450">
              <a:buFont typeface="Arial" panose="020B0604020202020204" pitchFamily="34" charset="0"/>
              <a:buChar char="•"/>
            </a:pPr>
            <a:r>
              <a:rPr lang="en-US" b="0" dirty="0"/>
              <a:t>Individuals in the </a:t>
            </a:r>
            <a:r>
              <a:rPr lang="en-US" b="1" dirty="0"/>
              <a:t>Contemplation</a:t>
            </a:r>
            <a:r>
              <a:rPr lang="en-US" b="0" dirty="0"/>
              <a:t> stage recognize their current behavior as problematic and have begun considering the pros and cons of changing.</a:t>
            </a:r>
          </a:p>
          <a:p>
            <a:pPr marL="171450" indent="-171450">
              <a:buFont typeface="Arial" panose="020B0604020202020204" pitchFamily="34" charset="0"/>
              <a:buChar char="•"/>
            </a:pPr>
            <a:r>
              <a:rPr lang="en-US" b="0" dirty="0"/>
              <a:t>Individuals in the </a:t>
            </a:r>
            <a:r>
              <a:rPr lang="en-US" b="1" dirty="0"/>
              <a:t>Preparation</a:t>
            </a:r>
            <a:r>
              <a:rPr lang="en-US" b="0" dirty="0"/>
              <a:t> stage are determined to take action. This includes considering their options and they may take small steps toward behavior change.</a:t>
            </a:r>
          </a:p>
          <a:p>
            <a:pPr marL="171450" indent="-171450">
              <a:buFont typeface="Arial" panose="020B0604020202020204" pitchFamily="34" charset="0"/>
              <a:buChar char="•"/>
            </a:pPr>
            <a:r>
              <a:rPr lang="en-US" b="0" dirty="0"/>
              <a:t>Individuals in the </a:t>
            </a:r>
            <a:r>
              <a:rPr lang="en-US" b="1" dirty="0"/>
              <a:t>Action</a:t>
            </a:r>
            <a:r>
              <a:rPr lang="en-US" b="0" dirty="0"/>
              <a:t> stage are working their way through the mechanics of their process of change.</a:t>
            </a:r>
          </a:p>
          <a:p>
            <a:pPr marL="171450" indent="-171450">
              <a:buFont typeface="Arial" panose="020B0604020202020204" pitchFamily="34" charset="0"/>
              <a:buChar char="•"/>
            </a:pPr>
            <a:r>
              <a:rPr lang="en-US" b="0" dirty="0"/>
              <a:t>Individuals in the </a:t>
            </a:r>
            <a:r>
              <a:rPr lang="en-US" b="1" dirty="0"/>
              <a:t>Maintenance</a:t>
            </a:r>
            <a:r>
              <a:rPr lang="en-US" b="0" dirty="0"/>
              <a:t> stage have sustained their behavior change for at least 6 months.</a:t>
            </a:r>
          </a:p>
          <a:p>
            <a:pPr marL="171450" indent="-171450">
              <a:buFont typeface="Arial" panose="020B0604020202020204" pitchFamily="34" charset="0"/>
              <a:buChar char="•"/>
            </a:pPr>
            <a:r>
              <a:rPr lang="en-US" b="0" dirty="0"/>
              <a:t>Individuals in the </a:t>
            </a:r>
            <a:r>
              <a:rPr lang="en-US" b="1" dirty="0"/>
              <a:t>Termination</a:t>
            </a:r>
            <a:r>
              <a:rPr lang="en-US" b="0" dirty="0"/>
              <a:t> stage have no desire to return to their former behaviors. </a:t>
            </a:r>
          </a:p>
          <a:p>
            <a:endParaRPr lang="en-US" b="0" dirty="0"/>
          </a:p>
          <a:p>
            <a:r>
              <a:rPr lang="en-US" b="0" dirty="0"/>
              <a:t>Understanding which stage an individual has reached allows you to engage strategically.</a:t>
            </a:r>
          </a:p>
          <a:p>
            <a:endParaRPr lang="en-US" b="1" dirty="0"/>
          </a:p>
          <a:p>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12</a:t>
            </a:fld>
            <a:endParaRPr lang="en-US"/>
          </a:p>
        </p:txBody>
      </p:sp>
    </p:spTree>
    <p:extLst>
      <p:ext uri="{BB962C8B-B14F-4D97-AF65-F5344CB8AC3E}">
        <p14:creationId xmlns:p14="http://schemas.microsoft.com/office/powerpoint/2010/main" val="133375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13</a:t>
            </a:fld>
            <a:endParaRPr lang="en-US"/>
          </a:p>
        </p:txBody>
      </p:sp>
    </p:spTree>
    <p:extLst>
      <p:ext uri="{BB962C8B-B14F-4D97-AF65-F5344CB8AC3E}">
        <p14:creationId xmlns:p14="http://schemas.microsoft.com/office/powerpoint/2010/main" val="376684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14</a:t>
            </a:fld>
            <a:endParaRPr lang="en-US"/>
          </a:p>
        </p:txBody>
      </p:sp>
    </p:spTree>
    <p:extLst>
      <p:ext uri="{BB962C8B-B14F-4D97-AF65-F5344CB8AC3E}">
        <p14:creationId xmlns:p14="http://schemas.microsoft.com/office/powerpoint/2010/main" val="38773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15</a:t>
            </a:fld>
            <a:endParaRPr lang="en-US"/>
          </a:p>
        </p:txBody>
      </p:sp>
    </p:spTree>
    <p:extLst>
      <p:ext uri="{BB962C8B-B14F-4D97-AF65-F5344CB8AC3E}">
        <p14:creationId xmlns:p14="http://schemas.microsoft.com/office/powerpoint/2010/main" val="3874109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16</a:t>
            </a:fld>
            <a:endParaRPr lang="en-US"/>
          </a:p>
        </p:txBody>
      </p:sp>
    </p:spTree>
    <p:extLst>
      <p:ext uri="{BB962C8B-B14F-4D97-AF65-F5344CB8AC3E}">
        <p14:creationId xmlns:p14="http://schemas.microsoft.com/office/powerpoint/2010/main" val="238675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Let's talk about the importance of Motivation Interviewing as a tool for skillfully guiding a Case or Contact through a conversation where you help them to appreciate the gravity of their situation and increase their readiness to accept vaccination.</a:t>
            </a:r>
          </a:p>
        </p:txBody>
      </p:sp>
    </p:spTree>
    <p:extLst>
      <p:ext uri="{BB962C8B-B14F-4D97-AF65-F5344CB8AC3E}">
        <p14:creationId xmlns:p14="http://schemas.microsoft.com/office/powerpoint/2010/main" val="40805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a:t>Present current information about vaccine development and distribution</a:t>
            </a:r>
          </a:p>
          <a:p>
            <a:pPr marL="0" indent="0">
              <a:buFont typeface="Arial" panose="020B0604020202020204" pitchFamily="34" charset="0"/>
              <a:buNone/>
            </a:pPr>
            <a:r>
              <a:rPr lang="en-US" b="0" i="1" u="none" dirty="0"/>
              <a:t>(As of 1/12/2021)</a:t>
            </a:r>
          </a:p>
          <a:p>
            <a:pPr marL="171450" indent="-171450">
              <a:buFont typeface="Arial" panose="020B0604020202020204" pitchFamily="34" charset="0"/>
              <a:buChar char="•"/>
            </a:pPr>
            <a:r>
              <a:rPr lang="en-US" dirty="0"/>
              <a:t>COVID-19 vaccine trials have been completed by four pharmaceutical companies and so far, the vaccines developed by Pfizer and BioNTech and </a:t>
            </a:r>
            <a:r>
              <a:rPr lang="en-US" dirty="0" err="1"/>
              <a:t>Moderna</a:t>
            </a:r>
            <a:r>
              <a:rPr lang="en-US" dirty="0"/>
              <a:t>, have been approved for use by the FDA.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Wht</a:t>
            </a:r>
            <a:r>
              <a:rPr lang="en-US" dirty="0"/>
              <a:t> is most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effectiveness of vaccines is typically an indication of how well they prevent infection but, these vaccines have also proven to prevent severe disease, hospitalization and even death.</a:t>
            </a:r>
          </a:p>
          <a:p>
            <a:pPr marL="628650" lvl="1" indent="-171450">
              <a:buFont typeface="Arial" panose="020B0604020202020204" pitchFamily="34" charset="0"/>
              <a:buChar char="•"/>
            </a:pPr>
            <a:r>
              <a:rPr lang="en-US" dirty="0"/>
              <a:t>Maximum protection is reached at 7-14 days after the last dose is administered.</a:t>
            </a:r>
          </a:p>
          <a:p>
            <a:pPr marL="628650" lvl="1" indent="-171450">
              <a:buFont typeface="Arial" panose="020B0604020202020204" pitchFamily="34" charset="0"/>
              <a:buChar char="•"/>
            </a:pPr>
            <a:r>
              <a:rPr lang="en-US" dirty="0"/>
              <a:t>Duration of effectiveness has yet to be determined—drug trial participants will be tracked for 5-10 years and new guidance will be provided as information is gained.</a:t>
            </a:r>
          </a:p>
          <a:p>
            <a:pPr marL="628650" lvl="1" indent="-171450">
              <a:buFont typeface="Arial" panose="020B0604020202020204" pitchFamily="34" charset="0"/>
              <a:buChar char="•"/>
            </a:pPr>
            <a:r>
              <a:rPr lang="en-US" dirty="0"/>
              <a:t>Trials are currently being conducted on individuals below the age of 16</a:t>
            </a:r>
          </a:p>
          <a:p>
            <a:pPr marL="171450" indent="-171450">
              <a:buFont typeface="Arial" panose="020B0604020202020204" pitchFamily="34" charset="0"/>
              <a:buChar char="•"/>
            </a:pPr>
            <a:r>
              <a:rPr lang="en-US" dirty="0"/>
              <a:t>We should all continue to follow CDC guidance until a majority of the population has been vaccinated:</a:t>
            </a:r>
          </a:p>
          <a:p>
            <a:pPr marL="628650" lvl="1" indent="-171450">
              <a:buFont typeface="Arial" panose="020B0604020202020204" pitchFamily="34" charset="0"/>
              <a:buChar char="•"/>
            </a:pPr>
            <a:r>
              <a:rPr lang="en-US" dirty="0"/>
              <a:t>Herd immunity is estimated to occur at 75-86% </a:t>
            </a:r>
          </a:p>
          <a:p>
            <a:pPr marL="628650" lvl="1" indent="-171450">
              <a:buFont typeface="Arial" panose="020B0604020202020204" pitchFamily="34" charset="0"/>
              <a:buChar char="•"/>
            </a:pPr>
            <a:endParaRPr lang="en-US" b="1" u="sng" dirty="0"/>
          </a:p>
          <a:p>
            <a:pPr marL="0" lvl="0" indent="0">
              <a:buFont typeface="Arial" panose="020B0604020202020204" pitchFamily="34" charset="0"/>
              <a:buNone/>
            </a:pPr>
            <a:r>
              <a:rPr lang="en-US" b="1" u="sng" dirty="0"/>
              <a:t>Additional Topics</a:t>
            </a:r>
          </a:p>
          <a:p>
            <a:pPr marL="228600" lvl="0" indent="-228600">
              <a:buFont typeface="+mj-lt"/>
              <a:buAutoNum type="arabicPeriod"/>
            </a:pPr>
            <a:endParaRPr lang="en-US" b="0" u="non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none" dirty="0"/>
              <a:t>mRNA technology </a:t>
            </a:r>
            <a:r>
              <a:rPr lang="en-US" b="0" u="none" dirty="0"/>
              <a:t>– Introduces s</a:t>
            </a:r>
            <a:r>
              <a:rPr lang="en-US" dirty="0"/>
              <a:t>ynthetic mRNA that directs the body to produce a small amount of the spike protein. Once the immune system detects the protein, the body begins producing protective antibodies. The use of messenger RNA in vaccines is new but researchers have been studying and working with mRNA for decades.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u="none" dirty="0"/>
          </a:p>
          <a:p>
            <a:pPr marL="228600" lvl="0" indent="-228600">
              <a:buFont typeface="+mj-lt"/>
              <a:buAutoNum type="arabicPeriod"/>
            </a:pPr>
            <a:r>
              <a:rPr lang="en-US" b="1" u="none" dirty="0"/>
              <a:t>Adenovirus technology –</a:t>
            </a:r>
            <a:r>
              <a:rPr lang="en-US" b="0" u="none" dirty="0"/>
              <a:t> D</a:t>
            </a:r>
            <a:r>
              <a:rPr lang="en-US" dirty="0"/>
              <a:t>elivers the genetic instructions for</a:t>
            </a:r>
            <a:r>
              <a:rPr lang="en-US" sz="1200" b="0" i="0" u="none" strike="noStrike" kern="1200" dirty="0">
                <a:solidFill>
                  <a:schemeClr val="tx1"/>
                </a:solidFill>
                <a:effectLst/>
                <a:latin typeface="+mn-lt"/>
                <a:ea typeface="+mn-ea"/>
                <a:cs typeface="+mn-cs"/>
              </a:rPr>
              <a:t>SARS-CoV-2 </a:t>
            </a:r>
            <a:r>
              <a:rPr lang="en-US" dirty="0"/>
              <a:t>antigens directly to the body’s cells, stimulating a robust immune response. The use of adenovirus in human vaccines is new but it is currently used in veterinary vaccines for rabies in animals.</a:t>
            </a:r>
          </a:p>
          <a:p>
            <a:pPr marL="228600" lvl="0" indent="-228600">
              <a:buFont typeface="+mj-lt"/>
              <a:buAutoNum type="arabicPeriod"/>
            </a:pPr>
            <a:endParaRPr lang="en-US" dirty="0"/>
          </a:p>
          <a:p>
            <a:pPr marL="228600" lvl="0" indent="-228600">
              <a:buFont typeface="+mj-lt"/>
              <a:buAutoNum type="arabicPeriod"/>
            </a:pPr>
            <a:r>
              <a:rPr lang="en-US" b="1" u="none" dirty="0"/>
              <a:t>Vaccine distribution </a:t>
            </a:r>
            <a:r>
              <a:rPr lang="en-US" b="0" u="none" dirty="0"/>
              <a:t>– Cold-chain must be maintained during transportation. Ultra-cold temperature recommendations have been revised to utilize existing vaccine handling and distribution logistics that are built upon maintaining regular refrigerator or freezer temps</a:t>
            </a:r>
          </a:p>
          <a:p>
            <a:pPr marL="228600" lvl="0" indent="-228600">
              <a:buFont typeface="+mj-lt"/>
              <a:buAutoNum type="arabicPeriod"/>
            </a:pPr>
            <a:endParaRPr lang="en-US" b="0" u="none" dirty="0"/>
          </a:p>
          <a:p>
            <a:pPr marL="228600" lvl="0" indent="-228600">
              <a:buFont typeface="+mj-lt"/>
              <a:buAutoNum type="arabicPeriod"/>
            </a:pPr>
            <a:r>
              <a:rPr lang="en-US" b="1" u="none" dirty="0"/>
              <a:t>Priority/Equity </a:t>
            </a:r>
            <a:r>
              <a:rPr lang="en-US" b="0" u="none" dirty="0"/>
              <a:t>– CDC has issued guidelines but, individual states are encouraged to refine to meet their population needs.</a:t>
            </a:r>
          </a:p>
        </p:txBody>
      </p:sp>
      <p:sp>
        <p:nvSpPr>
          <p:cNvPr id="4" name="Slide Number Placeholder 3"/>
          <p:cNvSpPr>
            <a:spLocks noGrp="1"/>
          </p:cNvSpPr>
          <p:nvPr>
            <p:ph type="sldNum" sz="quarter" idx="5"/>
          </p:nvPr>
        </p:nvSpPr>
        <p:spPr/>
        <p:txBody>
          <a:bodyPr/>
          <a:lstStyle/>
          <a:p>
            <a:fld id="{DF4201EA-D6DE-4165-9D1A-A76AD732E9D4}" type="slidenum">
              <a:rPr lang="en-US" smtClean="0"/>
              <a:t>18</a:t>
            </a:fld>
            <a:endParaRPr lang="en-US"/>
          </a:p>
        </p:txBody>
      </p:sp>
    </p:spTree>
    <p:extLst>
      <p:ext uri="{BB962C8B-B14F-4D97-AF65-F5344CB8AC3E}">
        <p14:creationId xmlns:p14="http://schemas.microsoft.com/office/powerpoint/2010/main" val="2399332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u="none" dirty="0"/>
              <a:t>Each of the vaccines is almost 100% effective at preventing death.</a:t>
            </a:r>
          </a:p>
          <a:p>
            <a:pPr marL="0" indent="0">
              <a:buFont typeface="Arial" panose="020B0604020202020204" pitchFamily="34" charset="0"/>
              <a:buNone/>
            </a:pPr>
            <a:r>
              <a:rPr lang="en-US" b="0" u="none" dirty="0"/>
              <a:t>People who are vaccinated are 94% less like to be hospitalized</a:t>
            </a:r>
          </a:p>
          <a:p>
            <a:pPr marL="0" indent="0">
              <a:buFont typeface="Arial" panose="020B0604020202020204" pitchFamily="34" charset="0"/>
              <a:buNone/>
            </a:pPr>
            <a:r>
              <a:rPr lang="en-US" b="0" u="none" dirty="0"/>
              <a:t>Each of the vaccines lessens the severity of infection, and:</a:t>
            </a:r>
          </a:p>
          <a:p>
            <a:pPr marL="0" indent="0">
              <a:buFont typeface="Arial" panose="020B0604020202020204" pitchFamily="34" charset="0"/>
              <a:buNone/>
            </a:pPr>
            <a:r>
              <a:rPr lang="en-US" b="0" u="none" dirty="0"/>
              <a:t>They are all effective at slowing the spread of the disease.</a:t>
            </a:r>
          </a:p>
          <a:p>
            <a:pPr marL="0" indent="0">
              <a:buFont typeface="Arial" panose="020B0604020202020204" pitchFamily="34" charset="0"/>
              <a:buNone/>
            </a:pPr>
            <a:endParaRPr lang="en-US" b="0" u="none" dirty="0"/>
          </a:p>
          <a:p>
            <a:pPr marL="0" indent="0">
              <a:buFont typeface="Arial" panose="020B0604020202020204" pitchFamily="34" charset="0"/>
              <a:buNone/>
            </a:pPr>
            <a:r>
              <a:rPr lang="en-US" b="0" u="none" dirty="0"/>
              <a:t>As the virus continues to spread, it will give mutate into additional variants. The Delta variant is emerging as a concern and is being closely monitored. </a:t>
            </a:r>
            <a:r>
              <a:rPr lang="en-US" b="1" u="none" dirty="0"/>
              <a:t>The Delta variant is currently responsible for 10% of new infections in the US!</a:t>
            </a:r>
          </a:p>
        </p:txBody>
      </p:sp>
      <p:sp>
        <p:nvSpPr>
          <p:cNvPr id="4" name="Slide Number Placeholder 3"/>
          <p:cNvSpPr>
            <a:spLocks noGrp="1"/>
          </p:cNvSpPr>
          <p:nvPr>
            <p:ph type="sldNum" sz="quarter" idx="5"/>
          </p:nvPr>
        </p:nvSpPr>
        <p:spPr/>
        <p:txBody>
          <a:bodyPr/>
          <a:lstStyle/>
          <a:p>
            <a:fld id="{DF4201EA-D6DE-4165-9D1A-A76AD732E9D4}" type="slidenum">
              <a:rPr lang="en-US" smtClean="0"/>
              <a:t>19</a:t>
            </a:fld>
            <a:endParaRPr lang="en-US"/>
          </a:p>
        </p:txBody>
      </p:sp>
    </p:spTree>
    <p:extLst>
      <p:ext uri="{BB962C8B-B14F-4D97-AF65-F5344CB8AC3E}">
        <p14:creationId xmlns:p14="http://schemas.microsoft.com/office/powerpoint/2010/main" val="239933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OHA Immunization Provider information contains links to relevant CDC content:</a:t>
            </a:r>
          </a:p>
          <a:p>
            <a:pPr marL="342900" lvl="0" indent="-342900">
              <a:buFont typeface="Arial" panose="020B0604020202020204" pitchFamily="34" charset="0"/>
              <a:buChar char="•"/>
            </a:pPr>
            <a:r>
              <a:rPr lang="en-US" sz="2400" dirty="0"/>
              <a:t>Talking to Patients</a:t>
            </a:r>
          </a:p>
          <a:p>
            <a:pPr marL="342900" lvl="0" indent="-342900">
              <a:buFont typeface="Arial" panose="020B0604020202020204" pitchFamily="34" charset="0"/>
              <a:buChar char="•"/>
            </a:pPr>
            <a:r>
              <a:rPr lang="en-US" sz="2400" dirty="0"/>
              <a:t>Answering Patients’ Questions about COVID-19 and </a:t>
            </a:r>
            <a:r>
              <a:rPr lang="en-US" sz="2400" dirty="0" err="1"/>
              <a:t>Vaccnation</a:t>
            </a:r>
            <a:endParaRPr lang="en-US" sz="2400" dirty="0"/>
          </a:p>
          <a:p>
            <a:endParaRPr lang="en-US" b="1" dirty="0"/>
          </a:p>
          <a:p>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20</a:t>
            </a:fld>
            <a:endParaRPr lang="en-US"/>
          </a:p>
        </p:txBody>
      </p:sp>
    </p:spTree>
    <p:extLst>
      <p:ext uri="{BB962C8B-B14F-4D97-AF65-F5344CB8AC3E}">
        <p14:creationId xmlns:p14="http://schemas.microsoft.com/office/powerpoint/2010/main" val="405796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Let's talk about the importance of Motivation Interviewing as a tool for skillfully guiding a Case or Contact through a conversation where you help them to appreciate the gravity of their situation and increase their readiness to accept vaccination.</a:t>
            </a:r>
          </a:p>
        </p:txBody>
      </p:sp>
    </p:spTree>
    <p:extLst>
      <p:ext uri="{BB962C8B-B14F-4D97-AF65-F5344CB8AC3E}">
        <p14:creationId xmlns:p14="http://schemas.microsoft.com/office/powerpoint/2010/main" val="209264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2</a:t>
            </a:fld>
            <a:endParaRPr lang="en-US"/>
          </a:p>
        </p:txBody>
      </p:sp>
    </p:spTree>
    <p:extLst>
      <p:ext uri="{BB962C8B-B14F-4D97-AF65-F5344CB8AC3E}">
        <p14:creationId xmlns:p14="http://schemas.microsoft.com/office/powerpoint/2010/main" val="1378303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your initial Case Investigation and Contact Tracing fundamentals training, we introduced the five principles of motivational interviewing. We’re certain you’ve all tried to incorporate these principles into your conversations but with varying degrees of success.</a:t>
            </a:r>
          </a:p>
          <a:p>
            <a:endParaRPr lang="en-US" dirty="0"/>
          </a:p>
          <a:p>
            <a:r>
              <a:rPr lang="en-US" dirty="0"/>
              <a:t>We’re certain, by now, you all appreciate how difficult it can be to:</a:t>
            </a:r>
          </a:p>
          <a:p>
            <a:pPr marL="171450" indent="-171450">
              <a:buFont typeface="Arial" panose="020B0604020202020204" pitchFamily="34" charset="0"/>
              <a:buChar char="•"/>
            </a:pPr>
            <a:r>
              <a:rPr lang="en-US" dirty="0"/>
              <a:t>Express empathy while practicing reflective listening;</a:t>
            </a:r>
          </a:p>
          <a:p>
            <a:pPr marL="171450" indent="-171450">
              <a:buFont typeface="Arial" panose="020B0604020202020204" pitchFamily="34" charset="0"/>
              <a:buChar char="•"/>
            </a:pPr>
            <a:r>
              <a:rPr lang="en-US" dirty="0"/>
              <a:t>Help the Case or Contact bridge the gap between their goals and values;</a:t>
            </a:r>
          </a:p>
          <a:p>
            <a:pPr marL="171450" indent="-171450">
              <a:buFont typeface="Arial" panose="020B0604020202020204" pitchFamily="34" charset="0"/>
              <a:buChar char="•"/>
            </a:pPr>
            <a:r>
              <a:rPr lang="en-US" dirty="0"/>
              <a:t>Avoid confrontation;</a:t>
            </a:r>
          </a:p>
          <a:p>
            <a:pPr marL="171450" indent="-171450">
              <a:buFont typeface="Arial" panose="020B0604020202020204" pitchFamily="34" charset="0"/>
              <a:buChar char="•"/>
            </a:pPr>
            <a:r>
              <a:rPr lang="en-US" dirty="0"/>
              <a:t>Adjust to the Case or Contact’s resistance; and</a:t>
            </a:r>
          </a:p>
          <a:p>
            <a:pPr marL="171450" indent="-171450">
              <a:buFont typeface="Arial" panose="020B0604020202020204" pitchFamily="34" charset="0"/>
              <a:buChar char="•"/>
            </a:pPr>
            <a:r>
              <a:rPr lang="en-US" dirty="0"/>
              <a:t>Support their self-confidence.</a:t>
            </a:r>
          </a:p>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22</a:t>
            </a:fld>
            <a:endParaRPr lang="en-US"/>
          </a:p>
        </p:txBody>
      </p:sp>
    </p:spTree>
    <p:extLst>
      <p:ext uri="{BB962C8B-B14F-4D97-AF65-F5344CB8AC3E}">
        <p14:creationId xmlns:p14="http://schemas.microsoft.com/office/powerpoint/2010/main" val="4085164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Case or Contact is unique. Begin the conversation with curiosity and be open to the process – be prepared to follow where it leads…</a:t>
            </a:r>
          </a:p>
          <a:p>
            <a:endParaRPr lang="en-US" dirty="0"/>
          </a:p>
          <a:p>
            <a:r>
              <a:rPr lang="en-US" b="1" dirty="0"/>
              <a:t>Examples of breaking the ice: </a:t>
            </a:r>
          </a:p>
          <a:p>
            <a:endParaRPr lang="en-US" b="0" dirty="0"/>
          </a:p>
          <a:p>
            <a:pPr marL="228600" indent="-228600">
              <a:buAutoNum type="arabicPeriod"/>
            </a:pPr>
            <a:r>
              <a:rPr lang="en-US" b="0" dirty="0"/>
              <a:t>Start with questions about something that’s easy to share.</a:t>
            </a:r>
          </a:p>
          <a:p>
            <a:pPr marL="228600" indent="-228600">
              <a:buAutoNum type="arabicPeriod"/>
            </a:pPr>
            <a:r>
              <a:rPr lang="en-US" b="0" dirty="0"/>
              <a:t>Ask about things that are not so easy.</a:t>
            </a:r>
          </a:p>
          <a:p>
            <a:pPr marL="228600" indent="-228600">
              <a:buAutoNum type="arabicPeriod"/>
            </a:pPr>
            <a:r>
              <a:rPr lang="en-US" b="0" dirty="0"/>
              <a:t>Ask about things ay be a little uncomfortable.</a:t>
            </a:r>
          </a:p>
          <a:p>
            <a:pPr marL="228600" indent="-228600">
              <a:buAutoNum type="arabicPeriod"/>
            </a:pPr>
            <a:r>
              <a:rPr lang="en-US" b="0" dirty="0"/>
              <a:t>Save intimate or personal questions for last.</a:t>
            </a:r>
          </a:p>
          <a:p>
            <a:pPr marL="228600" indent="-228600">
              <a:buAutoNum type="arabicPeriod"/>
            </a:pPr>
            <a:endParaRPr lang="en-US" b="0" dirty="0"/>
          </a:p>
          <a:p>
            <a:pPr marL="228600" indent="-228600">
              <a:buAutoNum type="arabicPeriod"/>
            </a:pPr>
            <a:endParaRPr lang="en-US" b="0" dirty="0"/>
          </a:p>
          <a:p>
            <a:pPr marL="228600" indent="-228600">
              <a:buAutoNum type="arabicPeriod"/>
            </a:pPr>
            <a:endParaRPr lang="en-US" b="0" dirty="0"/>
          </a:p>
          <a:p>
            <a:pPr marL="228600" indent="-228600">
              <a:buAutoNum type="arabicPeriod"/>
            </a:pPr>
            <a:endParaRPr lang="en-US" b="0" dirty="0"/>
          </a:p>
        </p:txBody>
      </p:sp>
      <p:sp>
        <p:nvSpPr>
          <p:cNvPr id="4" name="Slide Number Placeholder 3"/>
          <p:cNvSpPr>
            <a:spLocks noGrp="1"/>
          </p:cNvSpPr>
          <p:nvPr>
            <p:ph type="sldNum" sz="quarter" idx="5"/>
          </p:nvPr>
        </p:nvSpPr>
        <p:spPr/>
        <p:txBody>
          <a:bodyPr/>
          <a:lstStyle/>
          <a:p>
            <a:fld id="{DF4201EA-D6DE-4165-9D1A-A76AD732E9D4}" type="slidenum">
              <a:rPr lang="en-US" smtClean="0"/>
              <a:t>23</a:t>
            </a:fld>
            <a:endParaRPr lang="en-US"/>
          </a:p>
        </p:txBody>
      </p:sp>
    </p:spTree>
    <p:extLst>
      <p:ext uri="{BB962C8B-B14F-4D97-AF65-F5344CB8AC3E}">
        <p14:creationId xmlns:p14="http://schemas.microsoft.com/office/powerpoint/2010/main" val="5740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specific techniques we described were OARS and Elicit-Provide-Elicit. </a:t>
            </a:r>
          </a:p>
          <a:p>
            <a:r>
              <a:rPr lang="en-US" dirty="0"/>
              <a:t>Now that you’ve had time to become comfortable with the flow of the Case or Contact interview, we’d like to help you strengthen your motivational interviewing skills.</a:t>
            </a:r>
          </a:p>
          <a:p>
            <a:endParaRPr lang="en-US" dirty="0"/>
          </a:p>
          <a:p>
            <a:r>
              <a:rPr lang="en-US" b="1" dirty="0"/>
              <a:t>First, we’d like to know how much you know about either of these two techniques. </a:t>
            </a:r>
          </a:p>
          <a:p>
            <a:r>
              <a:rPr lang="en-US" b="0" dirty="0"/>
              <a:t>Does anyone have practical experience beyond your experience as a Case Investigator or Contact Tracer?</a:t>
            </a:r>
          </a:p>
          <a:p>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24</a:t>
            </a:fld>
            <a:endParaRPr lang="en-US"/>
          </a:p>
        </p:txBody>
      </p:sp>
    </p:spTree>
    <p:extLst>
      <p:ext uri="{BB962C8B-B14F-4D97-AF65-F5344CB8AC3E}">
        <p14:creationId xmlns:p14="http://schemas.microsoft.com/office/powerpoint/2010/main" val="3338418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Conversation may be uncomfortable because the Case or Contact may be struggling with shame or fear of stigma OR they may be distrustful of strangers. </a:t>
            </a:r>
          </a:p>
        </p:txBody>
      </p:sp>
      <p:sp>
        <p:nvSpPr>
          <p:cNvPr id="4" name="Slide Number Placeholder 3"/>
          <p:cNvSpPr>
            <a:spLocks noGrp="1"/>
          </p:cNvSpPr>
          <p:nvPr>
            <p:ph type="sldNum" sz="quarter" idx="5"/>
          </p:nvPr>
        </p:nvSpPr>
        <p:spPr/>
        <p:txBody>
          <a:bodyPr/>
          <a:lstStyle/>
          <a:p>
            <a:fld id="{DF4201EA-D6DE-4165-9D1A-A76AD732E9D4}" type="slidenum">
              <a:rPr lang="en-US" smtClean="0"/>
              <a:t>25</a:t>
            </a:fld>
            <a:endParaRPr lang="en-US"/>
          </a:p>
        </p:txBody>
      </p:sp>
    </p:spTree>
    <p:extLst>
      <p:ext uri="{BB962C8B-B14F-4D97-AF65-F5344CB8AC3E}">
        <p14:creationId xmlns:p14="http://schemas.microsoft.com/office/powerpoint/2010/main" val="89974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the target behavior</a:t>
            </a:r>
          </a:p>
        </p:txBody>
      </p:sp>
      <p:sp>
        <p:nvSpPr>
          <p:cNvPr id="4" name="Slide Number Placeholder 3"/>
          <p:cNvSpPr>
            <a:spLocks noGrp="1"/>
          </p:cNvSpPr>
          <p:nvPr>
            <p:ph type="sldNum" sz="quarter" idx="5"/>
          </p:nvPr>
        </p:nvSpPr>
        <p:spPr/>
        <p:txBody>
          <a:bodyPr/>
          <a:lstStyle/>
          <a:p>
            <a:fld id="{DF4201EA-D6DE-4165-9D1A-A76AD732E9D4}" type="slidenum">
              <a:rPr lang="en-US" smtClean="0"/>
              <a:t>26</a:t>
            </a:fld>
            <a:endParaRPr lang="en-US"/>
          </a:p>
        </p:txBody>
      </p:sp>
    </p:spTree>
    <p:extLst>
      <p:ext uri="{BB962C8B-B14F-4D97-AF65-F5344CB8AC3E}">
        <p14:creationId xmlns:p14="http://schemas.microsoft.com/office/powerpoint/2010/main" val="2789088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be difficult for the Case or Contact to articulate the goals because they may be uncertain of their motivation to change. This can result in them feeling ambivalent about changing.</a:t>
            </a:r>
          </a:p>
        </p:txBody>
      </p:sp>
      <p:sp>
        <p:nvSpPr>
          <p:cNvPr id="4" name="Slide Number Placeholder 3"/>
          <p:cNvSpPr>
            <a:spLocks noGrp="1"/>
          </p:cNvSpPr>
          <p:nvPr>
            <p:ph type="sldNum" sz="quarter" idx="5"/>
          </p:nvPr>
        </p:nvSpPr>
        <p:spPr/>
        <p:txBody>
          <a:bodyPr/>
          <a:lstStyle/>
          <a:p>
            <a:fld id="{DF4201EA-D6DE-4165-9D1A-A76AD732E9D4}" type="slidenum">
              <a:rPr lang="en-US" smtClean="0"/>
              <a:t>27</a:t>
            </a:fld>
            <a:endParaRPr lang="en-US"/>
          </a:p>
        </p:txBody>
      </p:sp>
    </p:spTree>
    <p:extLst>
      <p:ext uri="{BB962C8B-B14F-4D97-AF65-F5344CB8AC3E}">
        <p14:creationId xmlns:p14="http://schemas.microsoft.com/office/powerpoint/2010/main" val="3626709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your role: “As a part of our Public Health work in OR, we reach out to everyone who has been (Exposed to/tested positive for) COVID-19. I’m calling to see how you are doing and to see if you have any questions about what to do next.</a:t>
            </a:r>
          </a:p>
          <a:p>
            <a:endParaRPr lang="en-US" dirty="0"/>
          </a:p>
          <a:p>
            <a:r>
              <a:rPr lang="en-US" dirty="0"/>
              <a:t>Asking skillful questions allows the Case or Contact to engage in self-reflection often results in lowering level of resistance.</a:t>
            </a:r>
          </a:p>
          <a:p>
            <a:endParaRPr lang="en-US" dirty="0"/>
          </a:p>
          <a:p>
            <a:r>
              <a:rPr lang="en-US" dirty="0"/>
              <a:t>We all have different views or perspectives that are based on different information and experiences. Validate the Case or Contacts lived experiences by moving at their pace.</a:t>
            </a:r>
          </a:p>
          <a:p>
            <a:endParaRPr lang="en-US" dirty="0"/>
          </a:p>
          <a:p>
            <a:r>
              <a:rPr lang="en-US" dirty="0"/>
              <a:t>Resistance may be overcome with information about vaccine benefits and ease of access:</a:t>
            </a:r>
          </a:p>
          <a:p>
            <a:r>
              <a:rPr lang="en-US" dirty="0"/>
              <a:t>People may not know that vaccination is FREE to everyone.</a:t>
            </a:r>
          </a:p>
          <a:p>
            <a:r>
              <a:rPr lang="en-US" dirty="0"/>
              <a:t>People may not understand the primary benefits of vaccination:</a:t>
            </a:r>
          </a:p>
          <a:p>
            <a:pPr marL="171450" indent="-171450">
              <a:buFont typeface="Arial" panose="020B0604020202020204" pitchFamily="34" charset="0"/>
              <a:buChar char="•"/>
            </a:pPr>
            <a:r>
              <a:rPr lang="en-US" dirty="0"/>
              <a:t>Prevent Death</a:t>
            </a:r>
          </a:p>
          <a:p>
            <a:pPr marL="171450" indent="-171450">
              <a:buFont typeface="Arial" panose="020B0604020202020204" pitchFamily="34" charset="0"/>
              <a:buChar char="•"/>
            </a:pPr>
            <a:r>
              <a:rPr lang="en-US" dirty="0"/>
              <a:t>Prevent Hospitalization</a:t>
            </a:r>
          </a:p>
          <a:p>
            <a:pPr marL="171450" indent="-171450">
              <a:buFont typeface="Arial" panose="020B0604020202020204" pitchFamily="34" charset="0"/>
              <a:buChar char="•"/>
            </a:pPr>
            <a:r>
              <a:rPr lang="en-US" dirty="0"/>
              <a:t>Show the spread of the disease  (prevent the development of variants)</a:t>
            </a:r>
          </a:p>
        </p:txBody>
      </p:sp>
      <p:sp>
        <p:nvSpPr>
          <p:cNvPr id="4" name="Slide Number Placeholder 3"/>
          <p:cNvSpPr>
            <a:spLocks noGrp="1"/>
          </p:cNvSpPr>
          <p:nvPr>
            <p:ph type="sldNum" sz="quarter" idx="5"/>
          </p:nvPr>
        </p:nvSpPr>
        <p:spPr/>
        <p:txBody>
          <a:bodyPr/>
          <a:lstStyle/>
          <a:p>
            <a:fld id="{DF4201EA-D6DE-4165-9D1A-A76AD732E9D4}" type="slidenum">
              <a:rPr lang="en-US" smtClean="0"/>
              <a:t>28</a:t>
            </a:fld>
            <a:endParaRPr lang="en-US"/>
          </a:p>
        </p:txBody>
      </p:sp>
    </p:spTree>
    <p:extLst>
      <p:ext uri="{BB962C8B-B14F-4D97-AF65-F5344CB8AC3E}">
        <p14:creationId xmlns:p14="http://schemas.microsoft.com/office/powerpoint/2010/main" val="1009159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Summarize expectations with the Case or Client by confirming what will happen when the phone call ends.</a:t>
            </a:r>
          </a:p>
          <a:p>
            <a:endParaRPr lang="en-US" dirty="0"/>
          </a:p>
          <a:p>
            <a:r>
              <a:rPr lang="en-US" b="0" i="1" dirty="0"/>
              <a:t>For example:</a:t>
            </a:r>
            <a:endParaRPr lang="en-US" b="1" dirty="0"/>
          </a:p>
          <a:p>
            <a:pPr marL="171450" indent="-171450">
              <a:buFont typeface="Arial" panose="020B0604020202020204" pitchFamily="34" charset="0"/>
              <a:buChar char="•"/>
            </a:pPr>
            <a:r>
              <a:rPr lang="en-US" b="0" dirty="0"/>
              <a:t>Remind the Case or Contact of the discontinuation date of their isolation or quarantine period;</a:t>
            </a:r>
          </a:p>
          <a:p>
            <a:pPr marL="171450" indent="-171450">
              <a:buFont typeface="Arial" panose="020B0604020202020204" pitchFamily="34" charset="0"/>
              <a:buChar char="•"/>
            </a:pPr>
            <a:r>
              <a:rPr lang="en-US" b="0" dirty="0"/>
              <a:t>Remind the Case or Contact that they will receive written guidance via the delivery method they selected, e-mail or snail mail;</a:t>
            </a:r>
          </a:p>
          <a:p>
            <a:pPr marL="171450" indent="-171450">
              <a:buFont typeface="Arial" panose="020B0604020202020204" pitchFamily="34" charset="0"/>
              <a:buChar char="•"/>
            </a:pPr>
            <a:r>
              <a:rPr lang="en-US" b="0" dirty="0"/>
              <a:t>Confirm resource referrals have been written down correctly by confirming phone numbers; and</a:t>
            </a:r>
          </a:p>
          <a:p>
            <a:pPr marL="171450" indent="-171450">
              <a:buFont typeface="Arial" panose="020B0604020202020204" pitchFamily="34" charset="0"/>
              <a:buChar char="•"/>
            </a:pPr>
            <a:r>
              <a:rPr lang="en-US" b="0" dirty="0"/>
              <a:t>Remind Contacts that they will receive a daily monitoring survey or call, depending on the method they selected;</a:t>
            </a:r>
          </a:p>
          <a:p>
            <a:pPr marL="171450" indent="-171450">
              <a:buFont typeface="Arial" panose="020B0604020202020204" pitchFamily="34" charset="0"/>
              <a:buChar char="•"/>
            </a:pPr>
            <a:r>
              <a:rPr lang="en-US" b="0" dirty="0"/>
              <a:t>Refer presumptive cases to Case Investigation; and</a:t>
            </a:r>
          </a:p>
          <a:p>
            <a:pPr marL="171450" indent="-171450">
              <a:buFont typeface="Arial" panose="020B0604020202020204" pitchFamily="34" charset="0"/>
              <a:buChar char="•"/>
            </a:pPr>
            <a:r>
              <a:rPr lang="en-US" b="0" dirty="0"/>
              <a:t>Submit requests for additional services like employer letters.</a:t>
            </a:r>
          </a:p>
        </p:txBody>
      </p:sp>
      <p:sp>
        <p:nvSpPr>
          <p:cNvPr id="4" name="Slide Number Placeholder 3"/>
          <p:cNvSpPr>
            <a:spLocks noGrp="1"/>
          </p:cNvSpPr>
          <p:nvPr>
            <p:ph type="sldNum" sz="quarter" idx="5"/>
          </p:nvPr>
        </p:nvSpPr>
        <p:spPr/>
        <p:txBody>
          <a:bodyPr/>
          <a:lstStyle/>
          <a:p>
            <a:fld id="{DF4201EA-D6DE-4165-9D1A-A76AD732E9D4}" type="slidenum">
              <a:rPr lang="en-US" smtClean="0"/>
              <a:t>29</a:t>
            </a:fld>
            <a:endParaRPr lang="en-US"/>
          </a:p>
        </p:txBody>
      </p:sp>
    </p:spTree>
    <p:extLst>
      <p:ext uri="{BB962C8B-B14F-4D97-AF65-F5344CB8AC3E}">
        <p14:creationId xmlns:p14="http://schemas.microsoft.com/office/powerpoint/2010/main" val="3400950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35ed75ccf_0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now want to hear from you! Please share some of your experiences and any conversational challenges you’ve experienced. We will demonstrate how to apply Motivational Interviewing techniques to some of the more difficult scenarios.</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06323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32</a:t>
            </a:fld>
            <a:endParaRPr lang="en-US"/>
          </a:p>
        </p:txBody>
      </p:sp>
    </p:spTree>
    <p:extLst>
      <p:ext uri="{BB962C8B-B14F-4D97-AF65-F5344CB8AC3E}">
        <p14:creationId xmlns:p14="http://schemas.microsoft.com/office/powerpoint/2010/main" val="406854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3</a:t>
            </a:fld>
            <a:endParaRPr lang="en-US"/>
          </a:p>
        </p:txBody>
      </p:sp>
    </p:spTree>
    <p:extLst>
      <p:ext uri="{BB962C8B-B14F-4D97-AF65-F5344CB8AC3E}">
        <p14:creationId xmlns:p14="http://schemas.microsoft.com/office/powerpoint/2010/main" val="230494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Murphy, J., </a:t>
            </a:r>
            <a:r>
              <a:rPr lang="en-US" sz="1200" b="0" i="0" u="none" strike="noStrike" kern="1200" dirty="0" err="1">
                <a:solidFill>
                  <a:schemeClr val="tx1"/>
                </a:solidFill>
                <a:effectLst/>
                <a:latin typeface="+mn-lt"/>
                <a:ea typeface="+mn-ea"/>
                <a:cs typeface="+mn-cs"/>
              </a:rPr>
              <a:t>Vallières</a:t>
            </a:r>
            <a:r>
              <a:rPr lang="en-US" sz="1200" b="0" i="0" u="none" strike="noStrike" kern="1200" dirty="0">
                <a:solidFill>
                  <a:schemeClr val="tx1"/>
                </a:solidFill>
                <a:effectLst/>
                <a:latin typeface="+mn-lt"/>
                <a:ea typeface="+mn-ea"/>
                <a:cs typeface="+mn-cs"/>
              </a:rPr>
              <a:t>, F., Bentall, R.P. </a:t>
            </a:r>
            <a:r>
              <a:rPr lang="en-US" sz="1200" b="0" i="1" u="none" strike="noStrike" kern="1200" dirty="0">
                <a:solidFill>
                  <a:schemeClr val="tx1"/>
                </a:solidFill>
                <a:effectLst/>
                <a:latin typeface="+mn-lt"/>
                <a:ea typeface="+mn-ea"/>
                <a:cs typeface="+mn-cs"/>
              </a:rPr>
              <a:t>et al.</a:t>
            </a:r>
            <a:r>
              <a:rPr lang="en-US" sz="1200" b="0" i="0" u="none" strike="noStrike" kern="1200" dirty="0">
                <a:solidFill>
                  <a:schemeClr val="tx1"/>
                </a:solidFill>
                <a:effectLst/>
                <a:latin typeface="+mn-lt"/>
                <a:ea typeface="+mn-ea"/>
                <a:cs typeface="+mn-cs"/>
              </a:rPr>
              <a:t> Psychological characteristics associated with COVID-19 vaccine hesitancy and resistance in Ireland and the United Kingdom. </a:t>
            </a:r>
            <a:r>
              <a:rPr lang="en-US" sz="1200" b="0" i="1" u="none" strike="noStrike" kern="1200" dirty="0">
                <a:solidFill>
                  <a:schemeClr val="tx1"/>
                </a:solidFill>
                <a:effectLst/>
                <a:latin typeface="+mn-lt"/>
                <a:ea typeface="+mn-ea"/>
                <a:cs typeface="+mn-cs"/>
              </a:rPr>
              <a:t>Nat </a:t>
            </a:r>
            <a:r>
              <a:rPr lang="en-US" sz="1200" b="0" i="1" u="none" strike="noStrike" kern="1200" dirty="0" err="1">
                <a:solidFill>
                  <a:schemeClr val="tx1"/>
                </a:solidFill>
                <a:effectLst/>
                <a:latin typeface="+mn-lt"/>
                <a:ea typeface="+mn-ea"/>
                <a:cs typeface="+mn-cs"/>
              </a:rPr>
              <a:t>Commun</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12, </a:t>
            </a:r>
            <a:r>
              <a:rPr lang="en-US" sz="1200" b="0" i="0" u="none" strike="noStrike" kern="1200" dirty="0">
                <a:solidFill>
                  <a:schemeClr val="tx1"/>
                </a:solidFill>
                <a:effectLst/>
                <a:latin typeface="+mn-lt"/>
                <a:ea typeface="+mn-ea"/>
                <a:cs typeface="+mn-cs"/>
              </a:rPr>
              <a:t>29 (2021). https://</a:t>
            </a:r>
            <a:r>
              <a:rPr lang="en-US" sz="1200" b="0" i="0" u="none" strike="noStrike" kern="1200" dirty="0" err="1">
                <a:solidFill>
                  <a:schemeClr val="tx1"/>
                </a:solidFill>
                <a:effectLst/>
                <a:latin typeface="+mn-lt"/>
                <a:ea typeface="+mn-ea"/>
                <a:cs typeface="+mn-cs"/>
              </a:rPr>
              <a:t>doi.org</a:t>
            </a:r>
            <a:r>
              <a:rPr lang="en-US" sz="1200" b="0" i="0" u="none" strike="noStrike" kern="1200" dirty="0">
                <a:solidFill>
                  <a:schemeClr val="tx1"/>
                </a:solidFill>
                <a:effectLst/>
                <a:latin typeface="+mn-lt"/>
                <a:ea typeface="+mn-ea"/>
                <a:cs typeface="+mn-cs"/>
              </a:rPr>
              <a:t>/10.1038/s41467-020-20226-9</a:t>
            </a:r>
            <a:endParaRPr lang="en-US" b="1" dirty="0"/>
          </a:p>
          <a:p>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5</a:t>
            </a:fld>
            <a:endParaRPr lang="en-US"/>
          </a:p>
        </p:txBody>
      </p:sp>
    </p:spTree>
    <p:extLst>
      <p:ext uri="{BB962C8B-B14F-4D97-AF65-F5344CB8AC3E}">
        <p14:creationId xmlns:p14="http://schemas.microsoft.com/office/powerpoint/2010/main" val="332702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4201EA-D6DE-4165-9D1A-A76AD732E9D4}" type="slidenum">
              <a:rPr lang="en-US" smtClean="0"/>
              <a:t>6</a:t>
            </a:fld>
            <a:endParaRPr lang="en-US"/>
          </a:p>
        </p:txBody>
      </p:sp>
    </p:spTree>
    <p:extLst>
      <p:ext uri="{BB962C8B-B14F-4D97-AF65-F5344CB8AC3E}">
        <p14:creationId xmlns:p14="http://schemas.microsoft.com/office/powerpoint/2010/main" val="329271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KFF</a:t>
            </a:r>
          </a:p>
          <a:p>
            <a:r>
              <a:rPr lang="en-US" b="1" dirty="0"/>
              <a:t>Fu, et al, Dartmouth</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Murphy, J., </a:t>
            </a:r>
            <a:r>
              <a:rPr lang="en-US" sz="1200" b="0" i="0" u="none" strike="noStrike" kern="1200" dirty="0" err="1">
                <a:solidFill>
                  <a:schemeClr val="tx1"/>
                </a:solidFill>
                <a:effectLst/>
                <a:latin typeface="+mn-lt"/>
                <a:ea typeface="+mn-ea"/>
                <a:cs typeface="+mn-cs"/>
              </a:rPr>
              <a:t>Vallières</a:t>
            </a:r>
            <a:r>
              <a:rPr lang="en-US" sz="1200" b="0" i="0" u="none" strike="noStrike" kern="1200" dirty="0">
                <a:solidFill>
                  <a:schemeClr val="tx1"/>
                </a:solidFill>
                <a:effectLst/>
                <a:latin typeface="+mn-lt"/>
                <a:ea typeface="+mn-ea"/>
                <a:cs typeface="+mn-cs"/>
              </a:rPr>
              <a:t>, F., Bentall, R.P. </a:t>
            </a:r>
            <a:r>
              <a:rPr lang="en-US" sz="1200" b="0" i="1" u="none" strike="noStrike" kern="1200" dirty="0">
                <a:solidFill>
                  <a:schemeClr val="tx1"/>
                </a:solidFill>
                <a:effectLst/>
                <a:latin typeface="+mn-lt"/>
                <a:ea typeface="+mn-ea"/>
                <a:cs typeface="+mn-cs"/>
              </a:rPr>
              <a:t>et al.</a:t>
            </a:r>
            <a:r>
              <a:rPr lang="en-US" sz="1200" b="0" i="0" u="none" strike="noStrike" kern="1200" dirty="0">
                <a:solidFill>
                  <a:schemeClr val="tx1"/>
                </a:solidFill>
                <a:effectLst/>
                <a:latin typeface="+mn-lt"/>
                <a:ea typeface="+mn-ea"/>
                <a:cs typeface="+mn-cs"/>
              </a:rPr>
              <a:t> Psychological characteristics associated with COVID-19 vaccine hesitancy and resistance in Ireland and the United Kingdom. </a:t>
            </a:r>
            <a:r>
              <a:rPr lang="en-US" sz="1200" b="0" i="1" u="none" strike="noStrike" kern="1200" dirty="0">
                <a:solidFill>
                  <a:schemeClr val="tx1"/>
                </a:solidFill>
                <a:effectLst/>
                <a:latin typeface="+mn-lt"/>
                <a:ea typeface="+mn-ea"/>
                <a:cs typeface="+mn-cs"/>
              </a:rPr>
              <a:t>Nat </a:t>
            </a:r>
            <a:r>
              <a:rPr lang="en-US" sz="1200" b="0" i="1" u="none" strike="noStrike" kern="1200" dirty="0" err="1">
                <a:solidFill>
                  <a:schemeClr val="tx1"/>
                </a:solidFill>
                <a:effectLst/>
                <a:latin typeface="+mn-lt"/>
                <a:ea typeface="+mn-ea"/>
                <a:cs typeface="+mn-cs"/>
              </a:rPr>
              <a:t>Commun</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12, </a:t>
            </a:r>
            <a:r>
              <a:rPr lang="en-US" sz="1200" b="0" i="0" u="none" strike="noStrike" kern="1200" dirty="0">
                <a:solidFill>
                  <a:schemeClr val="tx1"/>
                </a:solidFill>
                <a:effectLst/>
                <a:latin typeface="+mn-lt"/>
                <a:ea typeface="+mn-ea"/>
                <a:cs typeface="+mn-cs"/>
              </a:rPr>
              <a:t>29 (2021). https://</a:t>
            </a:r>
            <a:r>
              <a:rPr lang="en-US" sz="1200" b="0" i="0" u="none" strike="noStrike" kern="1200" dirty="0" err="1">
                <a:solidFill>
                  <a:schemeClr val="tx1"/>
                </a:solidFill>
                <a:effectLst/>
                <a:latin typeface="+mn-lt"/>
                <a:ea typeface="+mn-ea"/>
                <a:cs typeface="+mn-cs"/>
              </a:rPr>
              <a:t>doi.org</a:t>
            </a:r>
            <a:r>
              <a:rPr lang="en-US" sz="1200" b="0" i="0" u="none" strike="noStrike" kern="1200" dirty="0">
                <a:solidFill>
                  <a:schemeClr val="tx1"/>
                </a:solidFill>
                <a:effectLst/>
                <a:latin typeface="+mn-lt"/>
                <a:ea typeface="+mn-ea"/>
                <a:cs typeface="+mn-cs"/>
              </a:rPr>
              <a:t>/10.1038/s41467-020-20226-9</a:t>
            </a:r>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7</a:t>
            </a:fld>
            <a:endParaRPr lang="en-US"/>
          </a:p>
        </p:txBody>
      </p:sp>
    </p:spTree>
    <p:extLst>
      <p:ext uri="{BB962C8B-B14F-4D97-AF65-F5344CB8AC3E}">
        <p14:creationId xmlns:p14="http://schemas.microsoft.com/office/powerpoint/2010/main" val="279466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b="1" dirty="0"/>
              <a:t>Perceived threat</a:t>
            </a:r>
            <a:r>
              <a:rPr lang="en-US" b="0" dirty="0"/>
              <a:t>: COVID isn’t dangerous – if I haven’t gotten it by now, I must be immune.</a:t>
            </a:r>
          </a:p>
          <a:p>
            <a:pPr marL="171450" indent="-171450">
              <a:spcBef>
                <a:spcPts val="600"/>
              </a:spcBef>
              <a:buFont typeface="Arial" panose="020B0604020202020204" pitchFamily="34" charset="0"/>
              <a:buChar char="•"/>
            </a:pPr>
            <a:r>
              <a:rPr lang="en-US" b="1" dirty="0"/>
              <a:t>Belief of Consequences</a:t>
            </a:r>
            <a:r>
              <a:rPr lang="en-US" b="0" dirty="0"/>
              <a:t>: I know people who have had it and it didn’t even slow them down!</a:t>
            </a:r>
          </a:p>
          <a:p>
            <a:pPr marL="171450" indent="-171450">
              <a:spcBef>
                <a:spcPts val="600"/>
              </a:spcBef>
              <a:buFont typeface="Arial" panose="020B0604020202020204" pitchFamily="34" charset="0"/>
              <a:buChar char="•"/>
            </a:pPr>
            <a:r>
              <a:rPr lang="en-US" b="1" dirty="0"/>
              <a:t>Positive positive benefits: </a:t>
            </a:r>
            <a:r>
              <a:rPr lang="en-US" b="0" dirty="0"/>
              <a:t>I think the risks outweigh the benefits – if I were to get it, I don’t believe I’ll get that sick and the vaccine has a lot of side effects.</a:t>
            </a:r>
          </a:p>
          <a:p>
            <a:pPr marL="171450" indent="-171450">
              <a:spcBef>
                <a:spcPts val="600"/>
              </a:spcBef>
              <a:buFont typeface="Arial" panose="020B0604020202020204" pitchFamily="34" charset="0"/>
              <a:buChar char="•"/>
            </a:pPr>
            <a:r>
              <a:rPr lang="en-US" b="1" dirty="0"/>
              <a:t>Perceived barriers: </a:t>
            </a:r>
            <a:r>
              <a:rPr lang="en-US" b="0" dirty="0"/>
              <a:t>This whole thing is a hassle and I don’t think it’s worth the effort.</a:t>
            </a:r>
          </a:p>
          <a:p>
            <a:pPr marL="171450" indent="-171450">
              <a:spcBef>
                <a:spcPts val="600"/>
              </a:spcBef>
              <a:buFont typeface="Arial" panose="020B0604020202020204" pitchFamily="34" charset="0"/>
              <a:buChar char="•"/>
            </a:pPr>
            <a:r>
              <a:rPr lang="en-US" b="1" dirty="0"/>
              <a:t>Self-efficacy: </a:t>
            </a:r>
            <a:r>
              <a:rPr lang="en-US" b="0" dirty="0"/>
              <a:t>Aren’t people who have been vaccinated getting sick? </a:t>
            </a:r>
          </a:p>
          <a:p>
            <a:endParaRPr lang="en-US" b="0" dirty="0"/>
          </a:p>
        </p:txBody>
      </p:sp>
      <p:sp>
        <p:nvSpPr>
          <p:cNvPr id="4" name="Slide Number Placeholder 3"/>
          <p:cNvSpPr>
            <a:spLocks noGrp="1"/>
          </p:cNvSpPr>
          <p:nvPr>
            <p:ph type="sldNum" sz="quarter" idx="5"/>
          </p:nvPr>
        </p:nvSpPr>
        <p:spPr/>
        <p:txBody>
          <a:bodyPr/>
          <a:lstStyle/>
          <a:p>
            <a:fld id="{DF4201EA-D6DE-4165-9D1A-A76AD732E9D4}" type="slidenum">
              <a:rPr lang="en-US" smtClean="0"/>
              <a:t>9</a:t>
            </a:fld>
            <a:endParaRPr lang="en-US"/>
          </a:p>
        </p:txBody>
      </p:sp>
    </p:spTree>
    <p:extLst>
      <p:ext uri="{BB962C8B-B14F-4D97-AF65-F5344CB8AC3E}">
        <p14:creationId xmlns:p14="http://schemas.microsoft.com/office/powerpoint/2010/main" val="157105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We’d like to discuss a few common examples of how the Health Belief Model can be used to deconstruct health behaviors and give us insight into how to support an individual in taking steps toward positive behavior change.</a:t>
            </a:r>
          </a:p>
          <a:p>
            <a:endParaRPr lang="en-US" b="1" dirty="0"/>
          </a:p>
        </p:txBody>
      </p:sp>
      <p:sp>
        <p:nvSpPr>
          <p:cNvPr id="4" name="Slide Number Placeholder 3"/>
          <p:cNvSpPr>
            <a:spLocks noGrp="1"/>
          </p:cNvSpPr>
          <p:nvPr>
            <p:ph type="sldNum" sz="quarter" idx="5"/>
          </p:nvPr>
        </p:nvSpPr>
        <p:spPr/>
        <p:txBody>
          <a:bodyPr/>
          <a:lstStyle/>
          <a:p>
            <a:fld id="{DF4201EA-D6DE-4165-9D1A-A76AD732E9D4}" type="slidenum">
              <a:rPr lang="en-US" smtClean="0"/>
              <a:t>10</a:t>
            </a:fld>
            <a:endParaRPr lang="en-US"/>
          </a:p>
        </p:txBody>
      </p:sp>
    </p:spTree>
    <p:extLst>
      <p:ext uri="{BB962C8B-B14F-4D97-AF65-F5344CB8AC3E}">
        <p14:creationId xmlns:p14="http://schemas.microsoft.com/office/powerpoint/2010/main" val="317110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11</a:t>
            </a:fld>
            <a:endParaRPr lang="en-US"/>
          </a:p>
        </p:txBody>
      </p:sp>
    </p:spTree>
    <p:extLst>
      <p:ext uri="{BB962C8B-B14F-4D97-AF65-F5344CB8AC3E}">
        <p14:creationId xmlns:p14="http://schemas.microsoft.com/office/powerpoint/2010/main" val="2836126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Click to edit Master title style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endParaRPr lang="en-US"/>
          </a:p>
        </p:txBody>
      </p:sp>
    </p:spTree>
    <p:extLst>
      <p:ext uri="{BB962C8B-B14F-4D97-AF65-F5344CB8AC3E}">
        <p14:creationId xmlns:p14="http://schemas.microsoft.com/office/powerpoint/2010/main" val="3024640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708033"/>
            <a:ext cx="4676700" cy="1546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4383635"/>
            <a:ext cx="4676700" cy="511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539425" y="3024157"/>
            <a:ext cx="1888400" cy="8097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Rectangle 8">
            <a:extLst>
              <a:ext uri="{FF2B5EF4-FFF2-40B4-BE49-F238E27FC236}">
                <a16:creationId xmlns:a16="http://schemas.microsoft.com/office/drawing/2014/main" id="{16EC8FF5-4F33-5945-958F-5352D1EA732F}"/>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005595"/>
                </a:solidFill>
                <a:latin typeface="+mn-lt"/>
                <a:cs typeface="+mn-cs"/>
              </a:defRPr>
            </a:lvl1pPr>
          </a:lstStyle>
          <a:p>
            <a:pPr>
              <a:defRPr/>
            </a:pPr>
            <a:fld id="{2F069495-AB21-4E6D-8044-F74B3AE9E441}" type="slidenum">
              <a:rPr lang="en-US" smtClean="0"/>
              <a:pPr>
                <a:defRPr/>
              </a:pPr>
              <a:t>‹#›</a:t>
            </a:fld>
            <a:endParaRPr lang="en-US"/>
          </a:p>
        </p:txBody>
      </p:sp>
    </p:spTree>
    <p:extLst>
      <p:ext uri="{BB962C8B-B14F-4D97-AF65-F5344CB8AC3E}">
        <p14:creationId xmlns:p14="http://schemas.microsoft.com/office/powerpoint/2010/main" val="366832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reserve="1">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2484800"/>
            <a:ext cx="4962600" cy="18884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539425" y="3024157"/>
            <a:ext cx="1888400" cy="8097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Rectangle 8">
            <a:extLst>
              <a:ext uri="{FF2B5EF4-FFF2-40B4-BE49-F238E27FC236}">
                <a16:creationId xmlns:a16="http://schemas.microsoft.com/office/drawing/2014/main" id="{C3E7952A-860D-D14A-BCC3-B0C8C2019E4D}"/>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005595"/>
                </a:solidFill>
                <a:latin typeface="+mn-lt"/>
                <a:cs typeface="+mn-cs"/>
              </a:defRPr>
            </a:lvl1pPr>
          </a:lstStyle>
          <a:p>
            <a:pPr>
              <a:defRPr/>
            </a:pPr>
            <a:fld id="{2F069495-AB21-4E6D-8044-F74B3AE9E441}" type="slidenum">
              <a:rPr lang="en-US" smtClean="0"/>
              <a:pPr>
                <a:defRPr/>
              </a:pPr>
              <a:t>‹#›</a:t>
            </a:fld>
            <a:endParaRPr lang="en-US"/>
          </a:p>
        </p:txBody>
      </p:sp>
    </p:spTree>
    <p:extLst>
      <p:ext uri="{BB962C8B-B14F-4D97-AF65-F5344CB8AC3E}">
        <p14:creationId xmlns:p14="http://schemas.microsoft.com/office/powerpoint/2010/main" val="280355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p:cSld name="Quote">
    <p:bg>
      <p:bgPr>
        <a:gradFill>
          <a:gsLst>
            <a:gs pos="0">
              <a:srgbClr val="265787"/>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6233133"/>
            <a:ext cx="468600" cy="6248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4"/>
          <p:cNvSpPr txBox="1">
            <a:spLocks noGrp="1"/>
          </p:cNvSpPr>
          <p:nvPr>
            <p:ph type="body" idx="1"/>
          </p:nvPr>
        </p:nvSpPr>
        <p:spPr>
          <a:xfrm>
            <a:off x="965708" y="2754280"/>
            <a:ext cx="7212584" cy="134944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18" name="Google Shape;18;p4"/>
          <p:cNvSpPr/>
          <p:nvPr/>
        </p:nvSpPr>
        <p:spPr>
          <a:xfrm rot="5400000">
            <a:off x="-539425" y="1371490"/>
            <a:ext cx="1888400" cy="8097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Rectangle 8">
            <a:extLst>
              <a:ext uri="{FF2B5EF4-FFF2-40B4-BE49-F238E27FC236}">
                <a16:creationId xmlns:a16="http://schemas.microsoft.com/office/drawing/2014/main" id="{846F65F2-B638-FA44-8F20-BCF46EA95B82}"/>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005595"/>
                </a:solidFill>
                <a:latin typeface="+mn-lt"/>
                <a:cs typeface="+mn-cs"/>
              </a:defRPr>
            </a:lvl1pPr>
          </a:lstStyle>
          <a:p>
            <a:pPr>
              <a:defRPr/>
            </a:pPr>
            <a:fld id="{2F069495-AB21-4E6D-8044-F74B3AE9E441}" type="slidenum">
              <a:rPr lang="en-US" smtClean="0"/>
              <a:pPr>
                <a:defRPr/>
              </a:pPr>
              <a:t>‹#›</a:t>
            </a:fld>
            <a:endParaRPr lang="en-US"/>
          </a:p>
        </p:txBody>
      </p:sp>
    </p:spTree>
    <p:extLst>
      <p:ext uri="{BB962C8B-B14F-4D97-AF65-F5344CB8AC3E}">
        <p14:creationId xmlns:p14="http://schemas.microsoft.com/office/powerpoint/2010/main" val="45403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8667"/>
            <a:ext cx="8229600" cy="563562"/>
          </a:xfrm>
        </p:spPr>
        <p:txBody>
          <a:bodyPr/>
          <a:lstStyle>
            <a:lvl1pPr>
              <a:defRPr sz="3200">
                <a:solidFill>
                  <a:srgbClr val="265787"/>
                </a:solidFill>
              </a:defRPr>
            </a:lvl1pPr>
          </a:lstStyle>
          <a:p>
            <a:r>
              <a:rPr lang="en-US"/>
              <a:t>Click to edit Master title style</a:t>
            </a:r>
          </a:p>
        </p:txBody>
      </p:sp>
      <p:sp>
        <p:nvSpPr>
          <p:cNvPr id="3" name="Content Placeholder 2"/>
          <p:cNvSpPr>
            <a:spLocks noGrp="1"/>
          </p:cNvSpPr>
          <p:nvPr>
            <p:ph idx="1"/>
          </p:nvPr>
        </p:nvSpPr>
        <p:spPr>
          <a:xfrm>
            <a:off x="457200" y="1102806"/>
            <a:ext cx="8229600" cy="4114800"/>
          </a:xfrm>
        </p:spPr>
        <p:txBody>
          <a:bodyPr/>
          <a:lstStyle>
            <a:lvl1pPr>
              <a:defRPr sz="2400">
                <a:solidFill>
                  <a:srgbClr val="265787"/>
                </a:solidFill>
              </a:defRPr>
            </a:lvl1pPr>
            <a:lvl2pPr>
              <a:defRPr sz="2000">
                <a:solidFill>
                  <a:srgbClr val="265787"/>
                </a:solidFill>
              </a:defRPr>
            </a:lvl2pPr>
            <a:lvl3pPr>
              <a:defRPr>
                <a:solidFill>
                  <a:srgbClr val="265787"/>
                </a:solidFill>
              </a:defRPr>
            </a:lvl3pPr>
            <a:lvl4pPr>
              <a:defRPr>
                <a:solidFill>
                  <a:srgbClr val="265787"/>
                </a:solidFill>
              </a:defRPr>
            </a:lvl4pPr>
            <a:lvl5pPr>
              <a:defRPr>
                <a:solidFill>
                  <a:srgbClr val="26578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p:txBody>
          <a:bodyPr/>
          <a:lstStyle>
            <a:lvl1pPr algn="l">
              <a:defRPr>
                <a:solidFill>
                  <a:srgbClr val="265787"/>
                </a:solidFill>
              </a:defRPr>
            </a:lvl1pPr>
          </a:lstStyle>
          <a:p>
            <a:pPr>
              <a:defRPr/>
            </a:pPr>
            <a:fld id="{E238B493-49BD-4626-ACB2-A902EA75DA74}" type="slidenum">
              <a:rPr lang="en-US" smtClean="0"/>
              <a:pPr>
                <a:defRPr/>
              </a:pPr>
              <a:t>‹#›</a:t>
            </a:fld>
            <a:endParaRPr lang="en-US"/>
          </a:p>
        </p:txBody>
      </p:sp>
      <p:sp>
        <p:nvSpPr>
          <p:cNvPr id="7" name="Google Shape;24;p5">
            <a:extLst>
              <a:ext uri="{FF2B5EF4-FFF2-40B4-BE49-F238E27FC236}">
                <a16:creationId xmlns:a16="http://schemas.microsoft.com/office/drawing/2014/main" id="{EC2EF401-1836-1342-8D18-8246F7B451D8}"/>
              </a:ext>
            </a:extLst>
          </p:cNvPr>
          <p:cNvSpPr/>
          <p:nvPr userDrawn="1"/>
        </p:nvSpPr>
        <p:spPr>
          <a:xfrm rot="5400000">
            <a:off x="-100350" y="506498"/>
            <a:ext cx="468600" cy="2679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65787"/>
              </a:solidFill>
            </a:endParaRPr>
          </a:p>
        </p:txBody>
      </p:sp>
    </p:spTree>
    <p:extLst>
      <p:ext uri="{BB962C8B-B14F-4D97-AF65-F5344CB8AC3E}">
        <p14:creationId xmlns:p14="http://schemas.microsoft.com/office/powerpoint/2010/main" val="3896082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dark" preserve="1" userDrawn="1">
  <p:cSld name="1_Blank dark">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7" name="Google Shape;50;p9">
            <a:extLst>
              <a:ext uri="{FF2B5EF4-FFF2-40B4-BE49-F238E27FC236}">
                <a16:creationId xmlns:a16="http://schemas.microsoft.com/office/drawing/2014/main" id="{E5D96851-5E57-D843-9E4B-651ECB1E4BFF}"/>
              </a:ext>
            </a:extLst>
          </p:cNvPr>
          <p:cNvSpPr/>
          <p:nvPr userDrawn="1"/>
        </p:nvSpPr>
        <p:spPr>
          <a:xfrm rot="5400000">
            <a:off x="-101650" y="6146551"/>
            <a:ext cx="468600" cy="2679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p5">
            <a:extLst>
              <a:ext uri="{FF2B5EF4-FFF2-40B4-BE49-F238E27FC236}">
                <a16:creationId xmlns:a16="http://schemas.microsoft.com/office/drawing/2014/main" id="{94525F51-75F8-7940-BA2A-5CE1D87E559C}"/>
              </a:ext>
            </a:extLst>
          </p:cNvPr>
          <p:cNvSpPr/>
          <p:nvPr userDrawn="1"/>
        </p:nvSpPr>
        <p:spPr>
          <a:xfrm flipH="1">
            <a:off x="8686800" y="6389400"/>
            <a:ext cx="468600" cy="468600"/>
          </a:xfrm>
          <a:prstGeom prst="rtTriangle">
            <a:avLst/>
          </a:prstGeom>
          <a:solidFill>
            <a:srgbClr val="DC8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8">
            <a:extLst>
              <a:ext uri="{FF2B5EF4-FFF2-40B4-BE49-F238E27FC236}">
                <a16:creationId xmlns:a16="http://schemas.microsoft.com/office/drawing/2014/main" id="{F9E7E020-B8D4-904E-9744-0C1D591910C4}"/>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265787"/>
                </a:solidFill>
                <a:latin typeface="+mn-lt"/>
                <a:cs typeface="+mn-cs"/>
              </a:defRPr>
            </a:lvl1pPr>
          </a:lstStyle>
          <a:p>
            <a:pPr>
              <a:defRPr/>
            </a:pPr>
            <a:fld id="{2F069495-AB21-4E6D-8044-F74B3AE9E441}" type="slidenum">
              <a:rPr lang="en-US" smtClean="0"/>
              <a:pPr>
                <a:defRPr/>
              </a:pPr>
              <a:t>‹#›</a:t>
            </a:fld>
            <a:endParaRPr lang="en-US"/>
          </a:p>
        </p:txBody>
      </p:sp>
      <p:sp>
        <p:nvSpPr>
          <p:cNvPr id="6" name="Title 1">
            <a:extLst>
              <a:ext uri="{FF2B5EF4-FFF2-40B4-BE49-F238E27FC236}">
                <a16:creationId xmlns:a16="http://schemas.microsoft.com/office/drawing/2014/main" id="{4887739E-5A5A-3748-8F86-396DC05AD861}"/>
              </a:ext>
            </a:extLst>
          </p:cNvPr>
          <p:cNvSpPr>
            <a:spLocks noGrp="1"/>
          </p:cNvSpPr>
          <p:nvPr>
            <p:ph type="title"/>
          </p:nvPr>
        </p:nvSpPr>
        <p:spPr>
          <a:xfrm>
            <a:off x="457200" y="358667"/>
            <a:ext cx="8229600" cy="563562"/>
          </a:xfrm>
        </p:spPr>
        <p:txBody>
          <a:bodyPr/>
          <a:lstStyle>
            <a:lvl1pPr>
              <a:defRPr sz="3200">
                <a:solidFill>
                  <a:srgbClr val="265787"/>
                </a:solidFill>
              </a:defRPr>
            </a:lvl1pPr>
          </a:lstStyle>
          <a:p>
            <a:r>
              <a:rPr lang="en-US"/>
              <a:t>Click to edit Master title style</a:t>
            </a:r>
          </a:p>
        </p:txBody>
      </p:sp>
    </p:spTree>
    <p:extLst>
      <p:ext uri="{BB962C8B-B14F-4D97-AF65-F5344CB8AC3E}">
        <p14:creationId xmlns:p14="http://schemas.microsoft.com/office/powerpoint/2010/main" val="357626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1_Blank dark">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7" name="Google Shape;50;p9">
            <a:extLst>
              <a:ext uri="{FF2B5EF4-FFF2-40B4-BE49-F238E27FC236}">
                <a16:creationId xmlns:a16="http://schemas.microsoft.com/office/drawing/2014/main" id="{E5D96851-5E57-D843-9E4B-651ECB1E4BFF}"/>
              </a:ext>
            </a:extLst>
          </p:cNvPr>
          <p:cNvSpPr/>
          <p:nvPr userDrawn="1"/>
        </p:nvSpPr>
        <p:spPr>
          <a:xfrm rot="5400000">
            <a:off x="-101650" y="6146551"/>
            <a:ext cx="468600" cy="2679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p5">
            <a:extLst>
              <a:ext uri="{FF2B5EF4-FFF2-40B4-BE49-F238E27FC236}">
                <a16:creationId xmlns:a16="http://schemas.microsoft.com/office/drawing/2014/main" id="{94525F51-75F8-7940-BA2A-5CE1D87E559C}"/>
              </a:ext>
            </a:extLst>
          </p:cNvPr>
          <p:cNvSpPr/>
          <p:nvPr userDrawn="1"/>
        </p:nvSpPr>
        <p:spPr>
          <a:xfrm flipH="1">
            <a:off x="8686800" y="6389400"/>
            <a:ext cx="468600" cy="468600"/>
          </a:xfrm>
          <a:prstGeom prst="rtTriangle">
            <a:avLst/>
          </a:prstGeom>
          <a:solidFill>
            <a:srgbClr val="DC8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8">
            <a:extLst>
              <a:ext uri="{FF2B5EF4-FFF2-40B4-BE49-F238E27FC236}">
                <a16:creationId xmlns:a16="http://schemas.microsoft.com/office/drawing/2014/main" id="{F9E7E020-B8D4-904E-9744-0C1D591910C4}"/>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265787"/>
                </a:solidFill>
                <a:latin typeface="+mn-lt"/>
                <a:cs typeface="+mn-cs"/>
              </a:defRPr>
            </a:lvl1pPr>
          </a:lstStyle>
          <a:p>
            <a:pPr>
              <a:defRPr/>
            </a:pPr>
            <a:fld id="{2F069495-AB21-4E6D-8044-F74B3AE9E441}" type="slidenum">
              <a:rPr lang="en-US" smtClean="0"/>
              <a:pPr>
                <a:defRPr/>
              </a:pPr>
              <a:t>‹#›</a:t>
            </a:fld>
            <a:endParaRPr lang="en-US"/>
          </a:p>
        </p:txBody>
      </p:sp>
    </p:spTree>
    <p:extLst>
      <p:ext uri="{BB962C8B-B14F-4D97-AF65-F5344CB8AC3E}">
        <p14:creationId xmlns:p14="http://schemas.microsoft.com/office/powerpoint/2010/main" val="318939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sldNum" sz="quarter" idx="11"/>
          </p:nvPr>
        </p:nvSpPr>
        <p:spPr/>
        <p:txBody>
          <a:bodyPr/>
          <a:lstStyle>
            <a:lvl1pPr algn="l">
              <a:defRPr/>
            </a:lvl1pPr>
          </a:lstStyle>
          <a:p>
            <a:pPr>
              <a:defRPr/>
            </a:pPr>
            <a:fld id="{12D93DA4-CBC1-4AD0-A65B-873591C0FDEF}" type="slidenum">
              <a:rPr lang="en-US" smtClean="0"/>
              <a:pPr>
                <a:defRPr/>
              </a:pPr>
              <a:t>‹#›</a:t>
            </a:fld>
            <a:endParaRPr lang="en-US"/>
          </a:p>
        </p:txBody>
      </p:sp>
      <p:sp>
        <p:nvSpPr>
          <p:cNvPr id="7" name="Rectangle 1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89304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2" descr="Power Point Template PG 2 new sm"/>
          <p:cNvPicPr>
            <a:picLocks noChangeAspect="1" noChangeArrowheads="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1331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sz="1200" b="0">
                <a:solidFill>
                  <a:srgbClr val="265787"/>
                </a:solidFill>
                <a:latin typeface="+mn-lt"/>
                <a:cs typeface="+mn-cs"/>
              </a:defRPr>
            </a:lvl1pPr>
          </a:lstStyle>
          <a:p>
            <a:pPr>
              <a:defRPr/>
            </a:pPr>
            <a:endParaRPr 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265787"/>
                </a:solidFill>
                <a:latin typeface="+mn-lt"/>
                <a:cs typeface="+mn-cs"/>
              </a:defRPr>
            </a:lvl1pPr>
          </a:lstStyle>
          <a:p>
            <a:pPr>
              <a:defRPr/>
            </a:pPr>
            <a:fld id="{2F069495-AB21-4E6D-8044-F74B3AE9E441}" type="slidenum">
              <a:rPr lang="en-US" smtClean="0"/>
              <a:pPr>
                <a:defRPr/>
              </a:pPr>
              <a:t>‹#›</a:t>
            </a:fld>
            <a:endParaRPr 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0">
                <a:solidFill>
                  <a:srgbClr val="265787"/>
                </a:solidFill>
                <a:latin typeface="+mn-lt"/>
                <a:cs typeface="+mn-cs"/>
              </a:defRPr>
            </a:lvl1pPr>
          </a:lstStyle>
          <a:p>
            <a:pPr>
              <a:defRPr/>
            </a:pPr>
            <a:endParaRPr lang="en-US"/>
          </a:p>
        </p:txBody>
      </p:sp>
      <p:sp>
        <p:nvSpPr>
          <p:cNvPr id="8" name="Google Shape;23;p5">
            <a:extLst>
              <a:ext uri="{FF2B5EF4-FFF2-40B4-BE49-F238E27FC236}">
                <a16:creationId xmlns:a16="http://schemas.microsoft.com/office/drawing/2014/main" id="{AE8E95B8-7514-7D43-A568-1D69D4E9BD14}"/>
              </a:ext>
            </a:extLst>
          </p:cNvPr>
          <p:cNvSpPr/>
          <p:nvPr userDrawn="1"/>
        </p:nvSpPr>
        <p:spPr>
          <a:xfrm flipH="1">
            <a:off x="8686800" y="6389400"/>
            <a:ext cx="468600" cy="468600"/>
          </a:xfrm>
          <a:prstGeom prst="rtTriangle">
            <a:avLst/>
          </a:prstGeom>
          <a:solidFill>
            <a:srgbClr val="DC8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65787"/>
              </a:solidFill>
            </a:endParaRPr>
          </a:p>
        </p:txBody>
      </p:sp>
    </p:spTree>
    <p:extLst>
      <p:ext uri="{BB962C8B-B14F-4D97-AF65-F5344CB8AC3E}">
        <p14:creationId xmlns:p14="http://schemas.microsoft.com/office/powerpoint/2010/main" val="3593737488"/>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7" r:id="rId3"/>
    <p:sldLayoutId id="2147483679" r:id="rId4"/>
    <p:sldLayoutId id="2147483674" r:id="rId5"/>
    <p:sldLayoutId id="2147483681" r:id="rId6"/>
    <p:sldLayoutId id="2147483683" r:id="rId7"/>
    <p:sldLayoutId id="2147483684" r:id="rId8"/>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200" b="1">
          <a:solidFill>
            <a:srgbClr val="265787"/>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8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gov/oha/PH/PREVENTIONWELLNESS/VACCINESIMMUNIZATION/IMMUNIZATIONPROVIDERRESOURCES/Pages/COVIDProvToolkit.aspx"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sharedsystems.dhsoha.state.or.us/DHSForms/Served/le3528.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pixabay.com/en/question-mark-question-faq-ask-142101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FCE25F62-4893-4AAB-9797-5C017AD21EC3}"/>
              </a:ext>
            </a:extLst>
          </p:cNvPr>
          <p:cNvGrpSpPr/>
          <p:nvPr/>
        </p:nvGrpSpPr>
        <p:grpSpPr>
          <a:xfrm>
            <a:off x="331306" y="2325969"/>
            <a:ext cx="3352937" cy="2182890"/>
            <a:chOff x="458571" y="1132750"/>
            <a:chExt cx="4352970" cy="1494711"/>
          </a:xfrm>
        </p:grpSpPr>
        <p:sp>
          <p:nvSpPr>
            <p:cNvPr id="9" name="TextBox 8">
              <a:extLst>
                <a:ext uri="{FF2B5EF4-FFF2-40B4-BE49-F238E27FC236}">
                  <a16:creationId xmlns:a16="http://schemas.microsoft.com/office/drawing/2014/main" id="{EAE760B7-EABE-4C3E-B627-C3CF945B8C9F}"/>
                </a:ext>
              </a:extLst>
            </p:cNvPr>
            <p:cNvSpPr txBox="1"/>
            <p:nvPr/>
          </p:nvSpPr>
          <p:spPr>
            <a:xfrm>
              <a:off x="458571" y="1132750"/>
              <a:ext cx="4352970" cy="1485765"/>
            </a:xfrm>
            <a:prstGeom prst="rect">
              <a:avLst/>
            </a:prstGeom>
            <a:noFill/>
          </p:spPr>
          <p:txBody>
            <a:bodyPr wrap="square" rtlCol="0">
              <a:spAutoFit/>
            </a:bodyPr>
            <a:lstStyle/>
            <a:p>
              <a:r>
                <a:rPr lang="en-US" sz="2250">
                  <a:latin typeface="Abadi" panose="020B0604020202020204" pitchFamily="34" charset="0"/>
                </a:rPr>
                <a:t>For phone audio, make sure your number is linked to your ZOOM Participant ID# using the</a:t>
              </a:r>
            </a:p>
            <a:p>
              <a:r>
                <a:rPr lang="en-US" sz="2250">
                  <a:latin typeface="Abadi" panose="020B0604020202020204" pitchFamily="34" charset="0"/>
                </a:rPr>
                <a:t> 	 </a:t>
              </a:r>
              <a:r>
                <a:rPr lang="en-US">
                  <a:latin typeface="Abadi" panose="020B0604020202020204" pitchFamily="34" charset="0"/>
                </a:rPr>
                <a:t> </a:t>
              </a:r>
            </a:p>
            <a:p>
              <a:r>
                <a:rPr lang="en-US" sz="2250">
                  <a:latin typeface="Abadi" panose="020B0604020202020204" pitchFamily="34" charset="0"/>
                </a:rPr>
                <a:t>            or            button</a:t>
              </a:r>
            </a:p>
          </p:txBody>
        </p:sp>
        <p:pic>
          <p:nvPicPr>
            <p:cNvPr id="28" name="Picture 27">
              <a:extLst>
                <a:ext uri="{FF2B5EF4-FFF2-40B4-BE49-F238E27FC236}">
                  <a16:creationId xmlns:a16="http://schemas.microsoft.com/office/drawing/2014/main" id="{DC7E51A8-3910-4585-ACF9-4369F2BDDACF}"/>
                </a:ext>
              </a:extLst>
            </p:cNvPr>
            <p:cNvPicPr>
              <a:picLocks noChangeAspect="1"/>
            </p:cNvPicPr>
            <p:nvPr/>
          </p:nvPicPr>
          <p:blipFill rotWithShape="1">
            <a:blip r:embed="rId5"/>
            <a:srcRect t="3226" b="-1"/>
            <a:stretch/>
          </p:blipFill>
          <p:spPr>
            <a:xfrm>
              <a:off x="2357018" y="2197510"/>
              <a:ext cx="1097501" cy="429951"/>
            </a:xfrm>
            <a:prstGeom prst="rect">
              <a:avLst/>
            </a:prstGeom>
          </p:spPr>
        </p:pic>
        <p:pic>
          <p:nvPicPr>
            <p:cNvPr id="30" name="Picture 29">
              <a:extLst>
                <a:ext uri="{FF2B5EF4-FFF2-40B4-BE49-F238E27FC236}">
                  <a16:creationId xmlns:a16="http://schemas.microsoft.com/office/drawing/2014/main" id="{BDCEF058-FCAC-45C7-BAD3-5F7B69399929}"/>
                </a:ext>
              </a:extLst>
            </p:cNvPr>
            <p:cNvPicPr>
              <a:picLocks noChangeAspect="1"/>
            </p:cNvPicPr>
            <p:nvPr/>
          </p:nvPicPr>
          <p:blipFill rotWithShape="1">
            <a:blip r:embed="rId6"/>
            <a:srcRect t="7955" b="5841"/>
            <a:stretch/>
          </p:blipFill>
          <p:spPr>
            <a:xfrm>
              <a:off x="699414" y="2197510"/>
              <a:ext cx="1097501" cy="421133"/>
            </a:xfrm>
            <a:prstGeom prst="rect">
              <a:avLst/>
            </a:prstGeom>
          </p:spPr>
        </p:pic>
      </p:grpSp>
      <p:cxnSp>
        <p:nvCxnSpPr>
          <p:cNvPr id="12" name="Straight Arrow Connector 11">
            <a:extLst>
              <a:ext uri="{FF2B5EF4-FFF2-40B4-BE49-F238E27FC236}">
                <a16:creationId xmlns:a16="http://schemas.microsoft.com/office/drawing/2014/main" id="{3FD9830B-B2B5-45DB-BF16-26791BB3345A}"/>
              </a:ext>
            </a:extLst>
          </p:cNvPr>
          <p:cNvCxnSpPr>
            <a:cxnSpLocks/>
          </p:cNvCxnSpPr>
          <p:nvPr/>
        </p:nvCxnSpPr>
        <p:spPr>
          <a:xfrm>
            <a:off x="1610139" y="4691270"/>
            <a:ext cx="2074104" cy="696832"/>
          </a:xfrm>
          <a:prstGeom prst="straightConnector1">
            <a:avLst/>
          </a:prstGeom>
          <a:ln w="57150">
            <a:solidFill>
              <a:srgbClr val="66FF33"/>
            </a:solidFill>
            <a:tailEnd type="triangle"/>
          </a:ln>
        </p:spPr>
        <p:style>
          <a:lnRef idx="1">
            <a:schemeClr val="accent1"/>
          </a:lnRef>
          <a:fillRef idx="0">
            <a:schemeClr val="accent1"/>
          </a:fillRef>
          <a:effectRef idx="0">
            <a:schemeClr val="accent1"/>
          </a:effectRef>
          <a:fontRef idx="minor">
            <a:schemeClr val="tx1"/>
          </a:fontRef>
        </p:style>
      </p:cxnSp>
      <p:pic>
        <p:nvPicPr>
          <p:cNvPr id="33" name="Screen Recording 15">
            <a:hlinkClick r:id="" action="ppaction://media"/>
            <a:extLst>
              <a:ext uri="{FF2B5EF4-FFF2-40B4-BE49-F238E27FC236}">
                <a16:creationId xmlns:a16="http://schemas.microsoft.com/office/drawing/2014/main" id="{2DF749F2-4AD4-4070-8EF0-CCD6D3129DDE}"/>
              </a:ext>
            </a:extLst>
          </p:cNvPr>
          <p:cNvPicPr>
            <a:picLocks noGrp="1" noChangeAspect="1"/>
          </p:cNvPicPr>
          <p:nvPr>
            <p:ph idx="1"/>
            <a:videoFile r:link="rId1"/>
            <p:extLst>
              <p:ext uri="{DAA4B4D4-6D71-4841-9C94-3DE7FCFB9230}">
                <p14:media xmlns:p14="http://schemas.microsoft.com/office/powerpoint/2010/main" r:embed="rId2">
                  <p14:trim end="3091.9"/>
                </p14:media>
              </p:ext>
            </p:extLst>
          </p:nvPr>
        </p:nvPicPr>
        <p:blipFill>
          <a:blip r:embed="rId7"/>
          <a:stretch>
            <a:fillRect/>
          </a:stretch>
        </p:blipFill>
        <p:spPr>
          <a:xfrm>
            <a:off x="3910410" y="1980863"/>
            <a:ext cx="4846387" cy="3407239"/>
          </a:xfrm>
        </p:spPr>
      </p:pic>
      <p:sp>
        <p:nvSpPr>
          <p:cNvPr id="47" name="TextBox 46">
            <a:extLst>
              <a:ext uri="{FF2B5EF4-FFF2-40B4-BE49-F238E27FC236}">
                <a16:creationId xmlns:a16="http://schemas.microsoft.com/office/drawing/2014/main" id="{31D88F4F-F8D1-48DB-BCAF-36E56A7EADA3}"/>
              </a:ext>
            </a:extLst>
          </p:cNvPr>
          <p:cNvSpPr txBox="1"/>
          <p:nvPr/>
        </p:nvSpPr>
        <p:spPr>
          <a:xfrm>
            <a:off x="971367" y="810172"/>
            <a:ext cx="7201266" cy="707886"/>
          </a:xfrm>
          <a:prstGeom prst="rect">
            <a:avLst/>
          </a:prstGeom>
          <a:noFill/>
        </p:spPr>
        <p:txBody>
          <a:bodyPr wrap="square" rtlCol="0">
            <a:spAutoFit/>
          </a:bodyPr>
          <a:lstStyle/>
          <a:p>
            <a:pPr algn="ctr"/>
            <a:r>
              <a:rPr lang="en-US" sz="3000">
                <a:solidFill>
                  <a:srgbClr val="005595"/>
                </a:solidFill>
                <a:latin typeface="Aharoni" panose="02010803020104030203" pitchFamily="2" charset="-79"/>
                <a:cs typeface="Aharoni" panose="02010803020104030203" pitchFamily="2" charset="-79"/>
              </a:rPr>
              <a:t>Welcome</a:t>
            </a:r>
            <a:r>
              <a:rPr lang="en-US" sz="4000">
                <a:solidFill>
                  <a:srgbClr val="005595"/>
                </a:solidFill>
                <a:latin typeface="Aharoni" panose="02010803020104030203" pitchFamily="2" charset="-79"/>
                <a:cs typeface="Aharoni" panose="02010803020104030203" pitchFamily="2" charset="-79"/>
              </a:rPr>
              <a:t>! </a:t>
            </a:r>
            <a:r>
              <a:rPr lang="en-US" sz="3000">
                <a:solidFill>
                  <a:srgbClr val="005595"/>
                </a:solidFill>
                <a:latin typeface="Aharoni" panose="02010803020104030203" pitchFamily="2" charset="-79"/>
                <a:cs typeface="Aharoni" panose="02010803020104030203" pitchFamily="2" charset="-79"/>
              </a:rPr>
              <a:t>We will start soon…</a:t>
            </a:r>
          </a:p>
        </p:txBody>
      </p:sp>
    </p:spTree>
    <p:extLst>
      <p:ext uri="{BB962C8B-B14F-4D97-AF65-F5344CB8AC3E}">
        <p14:creationId xmlns:p14="http://schemas.microsoft.com/office/powerpoint/2010/main" val="343085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63"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3"/>
                                        </p:tgtEl>
                                      </p:cBhvr>
                                    </p:cmd>
                                  </p:childTnLst>
                                </p:cTn>
                              </p:par>
                            </p:childTnLst>
                          </p:cTn>
                        </p:par>
                      </p:childTnLst>
                    </p:cTn>
                  </p:par>
                </p:childTnLst>
              </p:cTn>
              <p:nextCondLst>
                <p:cond evt="onClick" delay="0">
                  <p:tgtEl>
                    <p:spTgt spid="33"/>
                  </p:tgtEl>
                </p:cond>
              </p:nextCondLst>
            </p:seq>
            <p:video>
              <p:cMediaNode vol="80000">
                <p:cTn id="12" repeatCount="indefinite" fill="hold" display="0">
                  <p:stCondLst>
                    <p:cond delay="indefinite"/>
                  </p:stCondLst>
                </p:cTn>
                <p:tgtEl>
                  <p:spTgt spid="3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p:txBody>
          <a:bodyPr/>
          <a:lstStyle/>
          <a:p>
            <a:r>
              <a:rPr lang="en-US" dirty="0"/>
              <a:t>Health Belief Model</a:t>
            </a:r>
          </a:p>
        </p:txBody>
      </p:sp>
      <p:sp>
        <p:nvSpPr>
          <p:cNvPr id="3" name="Content Placeholder 2">
            <a:extLst>
              <a:ext uri="{FF2B5EF4-FFF2-40B4-BE49-F238E27FC236}">
                <a16:creationId xmlns:a16="http://schemas.microsoft.com/office/drawing/2014/main" id="{23A4F368-7459-3543-B7E5-6A47761B87AF}"/>
              </a:ext>
            </a:extLst>
          </p:cNvPr>
          <p:cNvSpPr>
            <a:spLocks noGrp="1"/>
          </p:cNvSpPr>
          <p:nvPr>
            <p:ph idx="1"/>
          </p:nvPr>
        </p:nvSpPr>
        <p:spPr>
          <a:xfrm>
            <a:off x="457199" y="1102805"/>
            <a:ext cx="8229600" cy="4475035"/>
          </a:xfrm>
        </p:spPr>
        <p:txBody>
          <a:bodyPr/>
          <a:lstStyle/>
          <a:p>
            <a:pPr marL="352425">
              <a:spcBef>
                <a:spcPts val="371"/>
              </a:spcBef>
              <a:tabLst>
                <a:tab pos="180975" algn="l"/>
              </a:tabLst>
            </a:pPr>
            <a:r>
              <a:rPr lang="en-US" dirty="0">
                <a:cs typeface="Calibri"/>
              </a:rPr>
              <a:t>Smoking Cessation</a:t>
            </a:r>
          </a:p>
          <a:p>
            <a:pPr marL="752475" lvl="1">
              <a:spcBef>
                <a:spcPts val="371"/>
              </a:spcBef>
              <a:tabLst>
                <a:tab pos="180975" algn="l"/>
              </a:tabLst>
            </a:pPr>
            <a:r>
              <a:rPr lang="en-US" sz="2400" dirty="0">
                <a:cs typeface="Calibri"/>
              </a:rPr>
              <a:t>Why it is so difficult to quit?</a:t>
            </a:r>
          </a:p>
          <a:p>
            <a:pPr marL="352425">
              <a:spcBef>
                <a:spcPts val="371"/>
              </a:spcBef>
              <a:tabLst>
                <a:tab pos="180975" algn="l"/>
              </a:tabLst>
            </a:pPr>
            <a:r>
              <a:rPr lang="en-US" dirty="0">
                <a:cs typeface="Calibri"/>
              </a:rPr>
              <a:t>Diabetes Prevention</a:t>
            </a:r>
          </a:p>
          <a:p>
            <a:pPr marL="752475" lvl="1">
              <a:spcBef>
                <a:spcPts val="371"/>
              </a:spcBef>
              <a:tabLst>
                <a:tab pos="180975" algn="l"/>
              </a:tabLst>
            </a:pPr>
            <a:r>
              <a:rPr lang="en-US" sz="2400" dirty="0">
                <a:cs typeface="Calibri"/>
              </a:rPr>
              <a:t>Why aren’t people moved when a close family experiences adverse outcomes?</a:t>
            </a:r>
          </a:p>
          <a:p>
            <a:pPr marL="352425">
              <a:spcBef>
                <a:spcPts val="371"/>
              </a:spcBef>
              <a:tabLst>
                <a:tab pos="180975" algn="l"/>
              </a:tabLst>
            </a:pPr>
            <a:r>
              <a:rPr lang="en-US" dirty="0">
                <a:cs typeface="Calibri"/>
              </a:rPr>
              <a:t>Breastfeeding</a:t>
            </a:r>
          </a:p>
          <a:p>
            <a:pPr marL="752475" lvl="1">
              <a:spcBef>
                <a:spcPts val="371"/>
              </a:spcBef>
              <a:tabLst>
                <a:tab pos="180975" algn="l"/>
              </a:tabLst>
            </a:pPr>
            <a:r>
              <a:rPr lang="en-US" sz="2400" dirty="0">
                <a:cs typeface="Calibri"/>
              </a:rPr>
              <a:t>Why do some people they can’t breast feed?</a:t>
            </a:r>
          </a:p>
          <a:p>
            <a:pPr marL="352425">
              <a:spcBef>
                <a:spcPts val="371"/>
              </a:spcBef>
              <a:tabLst>
                <a:tab pos="180975" algn="l"/>
              </a:tabLst>
            </a:pPr>
            <a:r>
              <a:rPr lang="en-US" dirty="0">
                <a:cs typeface="Calibri"/>
              </a:rPr>
              <a:t>COVID Vaccination</a:t>
            </a:r>
          </a:p>
          <a:p>
            <a:pPr marL="752475" lvl="1">
              <a:spcBef>
                <a:spcPts val="371"/>
              </a:spcBef>
              <a:tabLst>
                <a:tab pos="180975" algn="l"/>
              </a:tabLst>
            </a:pPr>
            <a:r>
              <a:rPr lang="en-US" sz="2400" dirty="0">
                <a:cs typeface="Calibri"/>
              </a:rPr>
              <a:t>Why do some people believe the COVID vaccines are unsafe?</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10</a:t>
            </a:fld>
            <a:endParaRPr lang="en-US"/>
          </a:p>
        </p:txBody>
      </p:sp>
    </p:spTree>
    <p:extLst>
      <p:ext uri="{BB962C8B-B14F-4D97-AF65-F5344CB8AC3E}">
        <p14:creationId xmlns:p14="http://schemas.microsoft.com/office/powerpoint/2010/main" val="3085373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EF19-9B08-485E-BB4C-A61E91BD19CE}"/>
              </a:ext>
            </a:extLst>
          </p:cNvPr>
          <p:cNvSpPr>
            <a:spLocks noGrp="1"/>
          </p:cNvSpPr>
          <p:nvPr>
            <p:ph type="ctrTitle"/>
          </p:nvPr>
        </p:nvSpPr>
        <p:spPr>
          <a:xfrm>
            <a:off x="1085849" y="2708033"/>
            <a:ext cx="6820194" cy="1019905"/>
          </a:xfrm>
        </p:spPr>
        <p:txBody>
          <a:bodyPr/>
          <a:lstStyle/>
          <a:p>
            <a:r>
              <a:rPr lang="en-US" dirty="0"/>
              <a:t>Transtheoretical Model</a:t>
            </a:r>
          </a:p>
        </p:txBody>
      </p:sp>
      <p:sp>
        <p:nvSpPr>
          <p:cNvPr id="3" name="Subtitle 2">
            <a:extLst>
              <a:ext uri="{FF2B5EF4-FFF2-40B4-BE49-F238E27FC236}">
                <a16:creationId xmlns:a16="http://schemas.microsoft.com/office/drawing/2014/main" id="{7D56A548-7720-49AA-B0AD-23E2CBE396E2}"/>
              </a:ext>
            </a:extLst>
          </p:cNvPr>
          <p:cNvSpPr>
            <a:spLocks noGrp="1"/>
          </p:cNvSpPr>
          <p:nvPr>
            <p:ph type="subTitle" idx="1"/>
          </p:nvPr>
        </p:nvSpPr>
        <p:spPr>
          <a:xfrm>
            <a:off x="1085849" y="4054234"/>
            <a:ext cx="4676700" cy="511600"/>
          </a:xfrm>
        </p:spPr>
        <p:txBody>
          <a:bodyPr/>
          <a:lstStyle/>
          <a:p>
            <a:r>
              <a:rPr lang="en-US" dirty="0"/>
              <a:t>Stages of Change</a:t>
            </a:r>
          </a:p>
        </p:txBody>
      </p:sp>
      <p:sp>
        <p:nvSpPr>
          <p:cNvPr id="4" name="Slide Number Placeholder 3">
            <a:extLst>
              <a:ext uri="{FF2B5EF4-FFF2-40B4-BE49-F238E27FC236}">
                <a16:creationId xmlns:a16="http://schemas.microsoft.com/office/drawing/2014/main" id="{1608D3F3-FE1F-4C49-8F2F-40A462F81D3D}"/>
              </a:ext>
            </a:extLst>
          </p:cNvPr>
          <p:cNvSpPr>
            <a:spLocks noGrp="1"/>
          </p:cNvSpPr>
          <p:nvPr>
            <p:ph type="sldNum" sz="quarter" idx="4"/>
          </p:nvPr>
        </p:nvSpPr>
        <p:spPr/>
        <p:txBody>
          <a:bodyPr/>
          <a:lstStyle/>
          <a:p>
            <a:pPr>
              <a:defRPr/>
            </a:pPr>
            <a:fld id="{2F069495-AB21-4E6D-8044-F74B3AE9E441}" type="slidenum">
              <a:rPr lang="en-US" smtClean="0"/>
              <a:pPr>
                <a:defRPr/>
              </a:pPr>
              <a:t>11</a:t>
            </a:fld>
            <a:endParaRPr lang="en-US"/>
          </a:p>
        </p:txBody>
      </p:sp>
    </p:spTree>
    <p:extLst>
      <p:ext uri="{BB962C8B-B14F-4D97-AF65-F5344CB8AC3E}">
        <p14:creationId xmlns:p14="http://schemas.microsoft.com/office/powerpoint/2010/main" val="426351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p:txBody>
          <a:bodyPr/>
          <a:lstStyle/>
          <a:p>
            <a:r>
              <a:rPr lang="en-US" dirty="0"/>
              <a:t>Transtheoretical Model (TTM)</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12</a:t>
            </a:fld>
            <a:endParaRPr lang="en-US"/>
          </a:p>
        </p:txBody>
      </p:sp>
      <p:sp>
        <p:nvSpPr>
          <p:cNvPr id="7" name="TextBox 6">
            <a:extLst>
              <a:ext uri="{FF2B5EF4-FFF2-40B4-BE49-F238E27FC236}">
                <a16:creationId xmlns:a16="http://schemas.microsoft.com/office/drawing/2014/main" id="{60FDF460-FB21-470C-ABF0-0490EB9F88D6}"/>
              </a:ext>
            </a:extLst>
          </p:cNvPr>
          <p:cNvSpPr txBox="1"/>
          <p:nvPr/>
        </p:nvSpPr>
        <p:spPr>
          <a:xfrm>
            <a:off x="564393" y="922229"/>
            <a:ext cx="8015213" cy="5339923"/>
          </a:xfrm>
          <a:prstGeom prst="rect">
            <a:avLst/>
          </a:prstGeom>
          <a:noFill/>
        </p:spPr>
        <p:txBody>
          <a:bodyPr wrap="square">
            <a:spAutoFit/>
          </a:bodyPr>
          <a:lstStyle/>
          <a:p>
            <a:r>
              <a:rPr kumimoji="0" lang="en-US" altLang="en-US" sz="2400" b="0" i="0" u="none" strike="noStrike" kern="1200" cap="none" spc="0" normalizeH="0" baseline="0" noProof="0" dirty="0">
                <a:ln>
                  <a:noFill/>
                </a:ln>
                <a:solidFill>
                  <a:srgbClr val="265787"/>
                </a:solidFill>
                <a:effectLst/>
                <a:uLnTx/>
                <a:uFillTx/>
                <a:cs typeface="Calibri" panose="020F0502020204030204" pitchFamily="34" charset="0"/>
              </a:rPr>
              <a:t>The TTM is a model based on the stages of human behavior change. </a:t>
            </a:r>
            <a:r>
              <a:rPr kumimoji="0" lang="en-US" altLang="en-US" sz="2400" u="none" strike="noStrike" kern="1200" cap="none" spc="0" normalizeH="0" baseline="0" noProof="0" dirty="0">
                <a:ln>
                  <a:noFill/>
                </a:ln>
                <a:solidFill>
                  <a:srgbClr val="265787"/>
                </a:solidFill>
                <a:effectLst/>
                <a:uLnTx/>
                <a:uFillTx/>
                <a:cs typeface="Calibri" panose="020F0502020204030204" pitchFamily="34" charset="0"/>
              </a:rPr>
              <a:t>Stages of change </a:t>
            </a:r>
            <a:r>
              <a:rPr kumimoji="0" lang="en-US" altLang="en-US" sz="2400" b="0" i="0" u="none" strike="noStrike" kern="1200" cap="none" spc="0" normalizeH="0" baseline="0" noProof="0" dirty="0">
                <a:ln>
                  <a:noFill/>
                </a:ln>
                <a:solidFill>
                  <a:srgbClr val="265787"/>
                </a:solidFill>
                <a:effectLst/>
                <a:uLnTx/>
                <a:uFillTx/>
                <a:cs typeface="Calibri" panose="020F0502020204030204" pitchFamily="34" charset="0"/>
              </a:rPr>
              <a:t>take into account thinking, feelings, behaviors, relationships, and many other factors. </a:t>
            </a:r>
            <a:endParaRPr lang="en-US" sz="2400" dirty="0">
              <a:solidFill>
                <a:srgbClr val="265787"/>
              </a:solidFill>
              <a:cs typeface="Calibri" panose="020F0502020204030204" pitchFamily="34" charset="0"/>
            </a:endParaRPr>
          </a:p>
          <a:p>
            <a:pPr>
              <a:spcBef>
                <a:spcPts val="600"/>
              </a:spcBef>
            </a:pPr>
            <a:r>
              <a:rPr lang="en-US" sz="2400" dirty="0">
                <a:solidFill>
                  <a:srgbClr val="265787"/>
                </a:solidFill>
                <a:cs typeface="Calibri" panose="020F0502020204030204" pitchFamily="34" charset="0"/>
              </a:rPr>
              <a:t>Stages of change include:</a:t>
            </a:r>
          </a:p>
          <a:p>
            <a:pPr marL="800100" lvl="1" indent="-342900">
              <a:buFont typeface="Arial" panose="020B0604020202020204" pitchFamily="34" charset="0"/>
              <a:buChar char="•"/>
            </a:pPr>
            <a:r>
              <a:rPr lang="en-US" altLang="en-US" sz="2400" b="1" dirty="0">
                <a:solidFill>
                  <a:srgbClr val="265787"/>
                </a:solidFill>
                <a:cs typeface="Calibri" panose="020F0502020204030204" pitchFamily="34" charset="0"/>
              </a:rPr>
              <a:t>Precontemplation</a:t>
            </a:r>
            <a:r>
              <a:rPr lang="en-US" altLang="en-US" sz="2400" dirty="0">
                <a:solidFill>
                  <a:srgbClr val="265787"/>
                </a:solidFill>
                <a:cs typeface="Calibri" panose="020F0502020204030204" pitchFamily="34" charset="0"/>
              </a:rPr>
              <a:t> – stuck on the cons of changing</a:t>
            </a:r>
          </a:p>
          <a:p>
            <a:pPr marL="800100" lvl="1" indent="-342900">
              <a:buFont typeface="Arial" panose="020B0604020202020204" pitchFamily="34" charset="0"/>
              <a:buChar char="•"/>
            </a:pPr>
            <a:r>
              <a:rPr lang="en-US" altLang="en-US" sz="2400" b="1" dirty="0">
                <a:solidFill>
                  <a:srgbClr val="265787"/>
                </a:solidFill>
                <a:cs typeface="Calibri" panose="020F0502020204030204" pitchFamily="34" charset="0"/>
              </a:rPr>
              <a:t>Contemplation</a:t>
            </a:r>
            <a:r>
              <a:rPr lang="en-US" altLang="en-US" sz="2400" dirty="0">
                <a:solidFill>
                  <a:srgbClr val="265787"/>
                </a:solidFill>
                <a:cs typeface="Calibri" panose="020F0502020204030204" pitchFamily="34" charset="0"/>
              </a:rPr>
              <a:t> – considering change in the near future (within 6 </a:t>
            </a:r>
            <a:r>
              <a:rPr lang="en-US" altLang="en-US" sz="2400" dirty="0" err="1">
                <a:solidFill>
                  <a:srgbClr val="265787"/>
                </a:solidFill>
                <a:cs typeface="Calibri" panose="020F0502020204030204" pitchFamily="34" charset="0"/>
              </a:rPr>
              <a:t>mos</a:t>
            </a:r>
            <a:r>
              <a:rPr lang="en-US" altLang="en-US" sz="2400" dirty="0">
                <a:solidFill>
                  <a:srgbClr val="265787"/>
                </a:solidFill>
                <a:cs typeface="Calibri" panose="020F0502020204030204" pitchFamily="34" charset="0"/>
              </a:rPr>
              <a:t>)</a:t>
            </a:r>
          </a:p>
          <a:p>
            <a:pPr marL="800100" lvl="1" indent="-342900">
              <a:buFont typeface="Arial" panose="020B0604020202020204" pitchFamily="34" charset="0"/>
              <a:buChar char="•"/>
            </a:pPr>
            <a:r>
              <a:rPr lang="en-US" altLang="en-US" sz="2400" b="1" dirty="0">
                <a:solidFill>
                  <a:srgbClr val="265787"/>
                </a:solidFill>
                <a:cs typeface="Calibri" panose="020F0502020204030204" pitchFamily="34" charset="0"/>
              </a:rPr>
              <a:t>Preparation</a:t>
            </a:r>
            <a:r>
              <a:rPr lang="en-US" altLang="en-US" sz="2400" dirty="0">
                <a:solidFill>
                  <a:srgbClr val="265787"/>
                </a:solidFill>
                <a:cs typeface="Calibri" panose="020F0502020204030204" pitchFamily="34" charset="0"/>
              </a:rPr>
              <a:t> – ready to take action (30 days)</a:t>
            </a:r>
          </a:p>
          <a:p>
            <a:pPr lvl="1"/>
            <a:endParaRPr lang="en-US" altLang="en-US" sz="2400" dirty="0">
              <a:solidFill>
                <a:srgbClr val="265787"/>
              </a:solidFill>
              <a:cs typeface="Calibri" panose="020F0502020204030204" pitchFamily="34" charset="0"/>
            </a:endParaRPr>
          </a:p>
          <a:p>
            <a:pPr marL="800100" lvl="1" indent="-342900">
              <a:buFont typeface="Arial" panose="020B0604020202020204" pitchFamily="34" charset="0"/>
              <a:buChar char="•"/>
            </a:pPr>
            <a:r>
              <a:rPr lang="en-US" altLang="en-US" sz="2400" b="1" dirty="0">
                <a:solidFill>
                  <a:srgbClr val="265787"/>
                </a:solidFill>
                <a:cs typeface="Calibri" panose="020F0502020204030204" pitchFamily="34" charset="0"/>
              </a:rPr>
              <a:t>Action</a:t>
            </a:r>
            <a:r>
              <a:rPr lang="en-US" altLang="en-US" sz="2400" dirty="0">
                <a:solidFill>
                  <a:srgbClr val="265787"/>
                </a:solidFill>
                <a:cs typeface="Calibri" panose="020F0502020204030204" pitchFamily="34" charset="0"/>
              </a:rPr>
              <a:t> – practicing new health behaviors</a:t>
            </a:r>
          </a:p>
          <a:p>
            <a:pPr marL="800100" lvl="1" indent="-342900">
              <a:buFont typeface="Arial" panose="020B0604020202020204" pitchFamily="34" charset="0"/>
              <a:buChar char="•"/>
            </a:pPr>
            <a:r>
              <a:rPr lang="en-US" altLang="en-US" sz="2400" b="1" dirty="0">
                <a:solidFill>
                  <a:srgbClr val="265787"/>
                </a:solidFill>
                <a:cs typeface="Calibri" panose="020F0502020204030204" pitchFamily="34" charset="0"/>
              </a:rPr>
              <a:t>Maintenance</a:t>
            </a:r>
            <a:r>
              <a:rPr lang="en-US" altLang="en-US" sz="2400" dirty="0">
                <a:solidFill>
                  <a:srgbClr val="265787"/>
                </a:solidFill>
                <a:cs typeface="Calibri" panose="020F0502020204030204" pitchFamily="34" charset="0"/>
              </a:rPr>
              <a:t> – sustained behavior change (6 </a:t>
            </a:r>
            <a:r>
              <a:rPr lang="en-US" altLang="en-US" sz="2400" dirty="0" err="1">
                <a:solidFill>
                  <a:srgbClr val="265787"/>
                </a:solidFill>
                <a:cs typeface="Calibri" panose="020F0502020204030204" pitchFamily="34" charset="0"/>
              </a:rPr>
              <a:t>mos</a:t>
            </a:r>
            <a:r>
              <a:rPr lang="en-US" altLang="en-US" sz="2400" dirty="0">
                <a:solidFill>
                  <a:srgbClr val="265787"/>
                </a:solidFill>
                <a:cs typeface="Calibri" panose="020F0502020204030204" pitchFamily="34" charset="0"/>
              </a:rPr>
              <a:t>)</a:t>
            </a:r>
          </a:p>
          <a:p>
            <a:pPr marL="800100" lvl="1" indent="-342900">
              <a:buFont typeface="Arial" panose="020B0604020202020204" pitchFamily="34" charset="0"/>
              <a:buChar char="•"/>
            </a:pPr>
            <a:r>
              <a:rPr lang="en-US" altLang="en-US" sz="2400" b="1" dirty="0">
                <a:solidFill>
                  <a:srgbClr val="265787"/>
                </a:solidFill>
                <a:cs typeface="Calibri" panose="020F0502020204030204" pitchFamily="34" charset="0"/>
              </a:rPr>
              <a:t>Termination</a:t>
            </a:r>
            <a:r>
              <a:rPr lang="en-US" altLang="en-US" sz="2400" dirty="0">
                <a:solidFill>
                  <a:srgbClr val="265787"/>
                </a:solidFill>
                <a:cs typeface="Calibri" panose="020F0502020204030204" pitchFamily="34" charset="0"/>
              </a:rPr>
              <a:t> – no desire to return to former  behavior</a:t>
            </a:r>
          </a:p>
        </p:txBody>
      </p:sp>
      <p:cxnSp>
        <p:nvCxnSpPr>
          <p:cNvPr id="12" name="Straight Connector 11">
            <a:extLst>
              <a:ext uri="{FF2B5EF4-FFF2-40B4-BE49-F238E27FC236}">
                <a16:creationId xmlns:a16="http://schemas.microsoft.com/office/drawing/2014/main" id="{262086AF-F4D2-7242-A1B0-7D624568C7DF}"/>
              </a:ext>
            </a:extLst>
          </p:cNvPr>
          <p:cNvCxnSpPr/>
          <p:nvPr/>
        </p:nvCxnSpPr>
        <p:spPr bwMode="auto">
          <a:xfrm>
            <a:off x="841248" y="4480560"/>
            <a:ext cx="7534656" cy="0"/>
          </a:xfrm>
          <a:prstGeom prst="line">
            <a:avLst/>
          </a:prstGeom>
          <a:solidFill>
            <a:schemeClr val="accent1"/>
          </a:solidFill>
          <a:ln w="50800" cap="flat" cmpd="sng" algn="ctr">
            <a:solidFill>
              <a:srgbClr val="265787"/>
            </a:solidFill>
            <a:prstDash val="solid"/>
            <a:round/>
            <a:headEnd type="none" w="med" len="med"/>
            <a:tailEnd type="none" w="med" len="med"/>
          </a:ln>
          <a:effectLst/>
        </p:spPr>
      </p:cxnSp>
    </p:spTree>
    <p:extLst>
      <p:ext uri="{BB962C8B-B14F-4D97-AF65-F5344CB8AC3E}">
        <p14:creationId xmlns:p14="http://schemas.microsoft.com/office/powerpoint/2010/main" val="1735906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p:txBody>
          <a:bodyPr/>
          <a:lstStyle/>
          <a:p>
            <a:r>
              <a:rPr lang="en-US" dirty="0"/>
              <a:t>Resistance = Precontemplation</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13</a:t>
            </a:fld>
            <a:endParaRPr lang="en-US"/>
          </a:p>
        </p:txBody>
      </p:sp>
      <p:sp>
        <p:nvSpPr>
          <p:cNvPr id="5" name="Content Placeholder 2">
            <a:extLst>
              <a:ext uri="{FF2B5EF4-FFF2-40B4-BE49-F238E27FC236}">
                <a16:creationId xmlns:a16="http://schemas.microsoft.com/office/drawing/2014/main" id="{DBE38091-E668-7143-AE4F-08D8FF3BF0DB}"/>
              </a:ext>
            </a:extLst>
          </p:cNvPr>
          <p:cNvSpPr txBox="1">
            <a:spLocks/>
          </p:cNvSpPr>
          <p:nvPr/>
        </p:nvSpPr>
        <p:spPr bwMode="auto">
          <a:xfrm>
            <a:off x="4572000" y="1105959"/>
            <a:ext cx="4114800" cy="3058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0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a:lstStyle>
          <a:p>
            <a:pPr marL="9525" indent="0">
              <a:spcBef>
                <a:spcPts val="367"/>
              </a:spcBef>
              <a:buNone/>
              <a:tabLst>
                <a:tab pos="180975" algn="l"/>
              </a:tabLst>
            </a:pPr>
            <a:endParaRPr lang="en-US" sz="2400" dirty="0">
              <a:cs typeface="Calibri"/>
            </a:endParaRPr>
          </a:p>
        </p:txBody>
      </p:sp>
      <p:sp>
        <p:nvSpPr>
          <p:cNvPr id="7" name="TextBox 6">
            <a:extLst>
              <a:ext uri="{FF2B5EF4-FFF2-40B4-BE49-F238E27FC236}">
                <a16:creationId xmlns:a16="http://schemas.microsoft.com/office/drawing/2014/main" id="{60FDF460-FB21-470C-ABF0-0490EB9F88D6}"/>
              </a:ext>
            </a:extLst>
          </p:cNvPr>
          <p:cNvSpPr txBox="1"/>
          <p:nvPr/>
        </p:nvSpPr>
        <p:spPr>
          <a:xfrm>
            <a:off x="523875" y="1065338"/>
            <a:ext cx="8015213" cy="4054956"/>
          </a:xfrm>
          <a:prstGeom prst="rect">
            <a:avLst/>
          </a:prstGeom>
          <a:noFill/>
        </p:spPr>
        <p:txBody>
          <a:bodyPr wrap="square">
            <a:spAutoFit/>
          </a:bodyPr>
          <a:lstStyle/>
          <a:p>
            <a:r>
              <a:rPr lang="en-US" sz="2400" dirty="0">
                <a:solidFill>
                  <a:srgbClr val="265787"/>
                </a:solidFill>
                <a:cs typeface="Calibri" panose="020F0502020204030204" pitchFamily="34" charset="0"/>
              </a:rPr>
              <a:t>A resistant individual is typically in the </a:t>
            </a:r>
            <a:r>
              <a:rPr lang="en-US" sz="2400" b="1" dirty="0">
                <a:solidFill>
                  <a:srgbClr val="265787"/>
                </a:solidFill>
                <a:cs typeface="Calibri" panose="020F0502020204030204" pitchFamily="34" charset="0"/>
              </a:rPr>
              <a:t>precontemplation stage. </a:t>
            </a:r>
            <a:r>
              <a:rPr lang="en-US" sz="2400" dirty="0">
                <a:solidFill>
                  <a:srgbClr val="265787"/>
                </a:solidFill>
                <a:cs typeface="Calibri" panose="020F0502020204030204" pitchFamily="34" charset="0"/>
              </a:rPr>
              <a:t>They are either </a:t>
            </a:r>
            <a:r>
              <a:rPr lang="en-US" sz="2400" b="1" dirty="0">
                <a:solidFill>
                  <a:srgbClr val="265787"/>
                </a:solidFill>
                <a:cs typeface="Calibri" panose="020F0502020204030204" pitchFamily="34" charset="0"/>
              </a:rPr>
              <a:t>not ready </a:t>
            </a:r>
            <a:r>
              <a:rPr lang="en-US" sz="2400" dirty="0">
                <a:solidFill>
                  <a:srgbClr val="265787"/>
                </a:solidFill>
                <a:cs typeface="Calibri" panose="020F0502020204030204" pitchFamily="34" charset="0"/>
              </a:rPr>
              <a:t>or are </a:t>
            </a:r>
            <a:r>
              <a:rPr lang="en-US" sz="2400" b="1" dirty="0">
                <a:solidFill>
                  <a:srgbClr val="265787"/>
                </a:solidFill>
                <a:cs typeface="Calibri" panose="020F0502020204030204" pitchFamily="34" charset="0"/>
              </a:rPr>
              <a:t>unwilling</a:t>
            </a:r>
            <a:r>
              <a:rPr lang="en-US" sz="2400" dirty="0">
                <a:solidFill>
                  <a:srgbClr val="265787"/>
                </a:solidFill>
                <a:cs typeface="Calibri" panose="020F0502020204030204" pitchFamily="34" charset="0"/>
              </a:rPr>
              <a:t> to acknowledge that there is a problem behavior that needs to be changed.</a:t>
            </a:r>
          </a:p>
          <a:p>
            <a:pPr>
              <a:spcBef>
                <a:spcPts val="1200"/>
              </a:spcBef>
            </a:pPr>
            <a:r>
              <a:rPr lang="en-US" sz="2400" dirty="0">
                <a:solidFill>
                  <a:srgbClr val="265787"/>
                </a:solidFill>
                <a:cs typeface="Calibri" panose="020F0502020204030204" pitchFamily="34" charset="0"/>
              </a:rPr>
              <a:t>A person in the </a:t>
            </a:r>
            <a:r>
              <a:rPr lang="en-US" sz="2400" b="1" dirty="0">
                <a:solidFill>
                  <a:srgbClr val="265787"/>
                </a:solidFill>
                <a:cs typeface="Calibri" panose="020F0502020204030204" pitchFamily="34" charset="0"/>
              </a:rPr>
              <a:t>Precontemplation</a:t>
            </a:r>
            <a:r>
              <a:rPr lang="en-US" sz="2400" dirty="0">
                <a:solidFill>
                  <a:srgbClr val="265787"/>
                </a:solidFill>
                <a:cs typeface="Calibri" panose="020F0502020204030204" pitchFamily="34" charset="0"/>
              </a:rPr>
              <a:t> stage is:</a:t>
            </a:r>
          </a:p>
          <a:p>
            <a:pPr marL="468313" indent="-293688">
              <a:spcBef>
                <a:spcPts val="300"/>
              </a:spcBef>
              <a:buFont typeface="Arial" panose="020B0604020202020204" pitchFamily="34" charset="0"/>
              <a:buChar char="•"/>
            </a:pPr>
            <a:r>
              <a:rPr lang="en-US" sz="2400" dirty="0">
                <a:solidFill>
                  <a:srgbClr val="265787"/>
                </a:solidFill>
              </a:rPr>
              <a:t>Often unaware that their behavior is problematic or produces negative consequences.</a:t>
            </a:r>
          </a:p>
          <a:p>
            <a:pPr marL="468313" indent="-293688">
              <a:spcBef>
                <a:spcPts val="300"/>
              </a:spcBef>
              <a:buFont typeface="Arial" panose="020B0604020202020204" pitchFamily="34" charset="0"/>
              <a:buChar char="•"/>
            </a:pPr>
            <a:r>
              <a:rPr lang="en-US" sz="2400" dirty="0">
                <a:solidFill>
                  <a:srgbClr val="265787"/>
                </a:solidFill>
              </a:rPr>
              <a:t>Often underestimate the pros of changing behavior</a:t>
            </a:r>
          </a:p>
          <a:p>
            <a:pPr marL="468313" indent="-293688">
              <a:spcBef>
                <a:spcPts val="300"/>
              </a:spcBef>
              <a:buFont typeface="Arial" panose="020B0604020202020204" pitchFamily="34" charset="0"/>
              <a:buChar char="•"/>
            </a:pPr>
            <a:r>
              <a:rPr lang="en-US" sz="2400" dirty="0">
                <a:solidFill>
                  <a:srgbClr val="265787"/>
                </a:solidFill>
              </a:rPr>
              <a:t>Place too much emphasis on the cons of changing behavior.</a:t>
            </a:r>
            <a:endParaRPr lang="en-US" sz="2400" dirty="0">
              <a:solidFill>
                <a:srgbClr val="265787"/>
              </a:solidFill>
              <a:cs typeface="Calibri" panose="020F0502020204030204" pitchFamily="34" charset="0"/>
            </a:endParaRPr>
          </a:p>
        </p:txBody>
      </p:sp>
    </p:spTree>
    <p:extLst>
      <p:ext uri="{BB962C8B-B14F-4D97-AF65-F5344CB8AC3E}">
        <p14:creationId xmlns:p14="http://schemas.microsoft.com/office/powerpoint/2010/main" val="508562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a:xfrm>
            <a:off x="457200" y="358667"/>
            <a:ext cx="8507896" cy="563562"/>
          </a:xfrm>
        </p:spPr>
        <p:txBody>
          <a:bodyPr/>
          <a:lstStyle/>
          <a:p>
            <a:r>
              <a:rPr lang="en-US" dirty="0"/>
              <a:t>Hesitancy = Contemplation      Preparation</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14</a:t>
            </a:fld>
            <a:endParaRPr lang="en-US"/>
          </a:p>
        </p:txBody>
      </p:sp>
      <p:sp>
        <p:nvSpPr>
          <p:cNvPr id="5" name="Content Placeholder 2">
            <a:extLst>
              <a:ext uri="{FF2B5EF4-FFF2-40B4-BE49-F238E27FC236}">
                <a16:creationId xmlns:a16="http://schemas.microsoft.com/office/drawing/2014/main" id="{DBE38091-E668-7143-AE4F-08D8FF3BF0DB}"/>
              </a:ext>
            </a:extLst>
          </p:cNvPr>
          <p:cNvSpPr txBox="1">
            <a:spLocks/>
          </p:cNvSpPr>
          <p:nvPr/>
        </p:nvSpPr>
        <p:spPr bwMode="auto">
          <a:xfrm>
            <a:off x="4572000" y="1105959"/>
            <a:ext cx="4114800" cy="3058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0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a:lstStyle>
          <a:p>
            <a:pPr marL="9525" indent="0">
              <a:spcBef>
                <a:spcPts val="367"/>
              </a:spcBef>
              <a:buNone/>
              <a:tabLst>
                <a:tab pos="180975" algn="l"/>
              </a:tabLst>
            </a:pPr>
            <a:endParaRPr lang="en-US" sz="2400" dirty="0">
              <a:cs typeface="Calibri"/>
            </a:endParaRPr>
          </a:p>
        </p:txBody>
      </p:sp>
      <p:sp>
        <p:nvSpPr>
          <p:cNvPr id="7" name="TextBox 6">
            <a:extLst>
              <a:ext uri="{FF2B5EF4-FFF2-40B4-BE49-F238E27FC236}">
                <a16:creationId xmlns:a16="http://schemas.microsoft.com/office/drawing/2014/main" id="{60FDF460-FB21-470C-ABF0-0490EB9F88D6}"/>
              </a:ext>
            </a:extLst>
          </p:cNvPr>
          <p:cNvSpPr txBox="1"/>
          <p:nvPr/>
        </p:nvSpPr>
        <p:spPr>
          <a:xfrm>
            <a:off x="523875" y="1065338"/>
            <a:ext cx="8162925" cy="5047536"/>
          </a:xfrm>
          <a:prstGeom prst="rect">
            <a:avLst/>
          </a:prstGeom>
          <a:noFill/>
        </p:spPr>
        <p:txBody>
          <a:bodyPr wrap="square">
            <a:spAutoFit/>
          </a:bodyPr>
          <a:lstStyle/>
          <a:p>
            <a:r>
              <a:rPr lang="en-US" sz="2400" dirty="0">
                <a:solidFill>
                  <a:srgbClr val="265787"/>
                </a:solidFill>
                <a:cs typeface="Arial" panose="020B0604020202020204" pitchFamily="34" charset="0"/>
              </a:rPr>
              <a:t>A hesitant individual is typically </a:t>
            </a:r>
            <a:r>
              <a:rPr lang="en-US" sz="2400" b="1" dirty="0">
                <a:solidFill>
                  <a:srgbClr val="265787"/>
                </a:solidFill>
                <a:cs typeface="Arial" panose="020B0604020202020204" pitchFamily="34" charset="0"/>
              </a:rPr>
              <a:t>between the Contemplation and Preparation stages</a:t>
            </a:r>
            <a:r>
              <a:rPr lang="en-US" sz="2400" dirty="0">
                <a:solidFill>
                  <a:srgbClr val="265787"/>
                </a:solidFill>
                <a:cs typeface="Arial" panose="020B0604020202020204" pitchFamily="34" charset="0"/>
              </a:rPr>
              <a:t>. They are aware of the need to change and are ready/willing to make a change. </a:t>
            </a:r>
          </a:p>
          <a:p>
            <a:pPr>
              <a:spcBef>
                <a:spcPts val="600"/>
              </a:spcBef>
            </a:pPr>
            <a:r>
              <a:rPr lang="en-US" sz="2400" dirty="0">
                <a:solidFill>
                  <a:srgbClr val="265787"/>
                </a:solidFill>
                <a:cs typeface="Calibri" panose="020F0502020204030204" pitchFamily="34" charset="0"/>
              </a:rPr>
              <a:t>A person in the </a:t>
            </a:r>
            <a:r>
              <a:rPr lang="en-US" sz="2400" b="1" dirty="0">
                <a:solidFill>
                  <a:srgbClr val="265787"/>
                </a:solidFill>
                <a:cs typeface="Calibri" panose="020F0502020204030204" pitchFamily="34" charset="0"/>
              </a:rPr>
              <a:t>Contemplation</a:t>
            </a:r>
            <a:r>
              <a:rPr lang="en-US" sz="2400" dirty="0">
                <a:solidFill>
                  <a:srgbClr val="265787"/>
                </a:solidFill>
                <a:cs typeface="Calibri" panose="020F0502020204030204" pitchFamily="34" charset="0"/>
              </a:rPr>
              <a:t> stage:</a:t>
            </a:r>
          </a:p>
          <a:p>
            <a:pPr marL="468313" indent="-293688">
              <a:buFont typeface="Arial" panose="020B0604020202020204" pitchFamily="34" charset="0"/>
              <a:buChar char="•"/>
            </a:pPr>
            <a:r>
              <a:rPr lang="en-US" sz="2400" dirty="0">
                <a:solidFill>
                  <a:srgbClr val="265787"/>
                </a:solidFill>
              </a:rPr>
              <a:t>Recognize their behavior may be problematic</a:t>
            </a:r>
          </a:p>
          <a:p>
            <a:pPr marL="468313" indent="-293688">
              <a:buFont typeface="Arial" panose="020B0604020202020204" pitchFamily="34" charset="0"/>
              <a:buChar char="•"/>
            </a:pPr>
            <a:r>
              <a:rPr lang="en-US" sz="2400" dirty="0">
                <a:solidFill>
                  <a:srgbClr val="265787"/>
                </a:solidFill>
              </a:rPr>
              <a:t>More thoughtful in considering pros and cons of changing</a:t>
            </a:r>
          </a:p>
          <a:p>
            <a:pPr marL="468313" indent="-293688">
              <a:buFont typeface="Arial" panose="020B0604020202020204" pitchFamily="34" charset="0"/>
              <a:buChar char="•"/>
            </a:pPr>
            <a:r>
              <a:rPr lang="en-US" sz="2400" dirty="0">
                <a:solidFill>
                  <a:srgbClr val="265787"/>
                </a:solidFill>
              </a:rPr>
              <a:t>May still feel ambivalent toward changing</a:t>
            </a:r>
          </a:p>
          <a:p>
            <a:pPr>
              <a:spcBef>
                <a:spcPts val="600"/>
              </a:spcBef>
            </a:pPr>
            <a:r>
              <a:rPr lang="en-US" sz="2400" dirty="0">
                <a:solidFill>
                  <a:srgbClr val="265787"/>
                </a:solidFill>
                <a:cs typeface="Calibri" panose="020F0502020204030204" pitchFamily="34" charset="0"/>
              </a:rPr>
              <a:t>A person in the </a:t>
            </a:r>
            <a:r>
              <a:rPr lang="en-US" sz="2400" b="1" dirty="0">
                <a:solidFill>
                  <a:srgbClr val="265787"/>
                </a:solidFill>
                <a:cs typeface="Calibri" panose="020F0502020204030204" pitchFamily="34" charset="0"/>
              </a:rPr>
              <a:t>Preparation</a:t>
            </a:r>
            <a:r>
              <a:rPr lang="en-US" sz="2400" dirty="0">
                <a:solidFill>
                  <a:srgbClr val="265787"/>
                </a:solidFill>
                <a:cs typeface="Calibri" panose="020F0502020204030204" pitchFamily="34" charset="0"/>
              </a:rPr>
              <a:t> stage:</a:t>
            </a:r>
          </a:p>
          <a:p>
            <a:pPr marL="468313" indent="-293688">
              <a:buFont typeface="Arial" panose="020B0604020202020204" pitchFamily="34" charset="0"/>
              <a:buChar char="•"/>
            </a:pPr>
            <a:r>
              <a:rPr lang="en-US" sz="2400" dirty="0">
                <a:solidFill>
                  <a:srgbClr val="265787"/>
                </a:solidFill>
              </a:rPr>
              <a:t>Preparing to take action within 30 days</a:t>
            </a:r>
          </a:p>
          <a:p>
            <a:pPr marL="468313" indent="-293688">
              <a:buFont typeface="Arial" panose="020B0604020202020204" pitchFamily="34" charset="0"/>
              <a:buChar char="•"/>
            </a:pPr>
            <a:r>
              <a:rPr lang="en-US" sz="2400" dirty="0">
                <a:solidFill>
                  <a:srgbClr val="265787"/>
                </a:solidFill>
              </a:rPr>
              <a:t>Believe changing behavior can lead to a healthier life</a:t>
            </a:r>
          </a:p>
          <a:p>
            <a:pPr marL="468313" indent="-293688">
              <a:buFont typeface="Arial" panose="020B0604020202020204" pitchFamily="34" charset="0"/>
              <a:buChar char="•"/>
            </a:pPr>
            <a:r>
              <a:rPr lang="en-US" sz="2400" dirty="0">
                <a:solidFill>
                  <a:srgbClr val="265787"/>
                </a:solidFill>
              </a:rPr>
              <a:t>Begins taking small steps toward changing</a:t>
            </a:r>
          </a:p>
        </p:txBody>
      </p:sp>
      <p:cxnSp>
        <p:nvCxnSpPr>
          <p:cNvPr id="8" name="Straight Arrow Connector 7">
            <a:extLst>
              <a:ext uri="{FF2B5EF4-FFF2-40B4-BE49-F238E27FC236}">
                <a16:creationId xmlns:a16="http://schemas.microsoft.com/office/drawing/2014/main" id="{D1C4702A-01EC-7040-A45C-E1150559AA8C}"/>
              </a:ext>
            </a:extLst>
          </p:cNvPr>
          <p:cNvCxnSpPr>
            <a:cxnSpLocks/>
          </p:cNvCxnSpPr>
          <p:nvPr/>
        </p:nvCxnSpPr>
        <p:spPr bwMode="auto">
          <a:xfrm>
            <a:off x="5815584" y="671974"/>
            <a:ext cx="566928" cy="0"/>
          </a:xfrm>
          <a:prstGeom prst="straightConnector1">
            <a:avLst/>
          </a:prstGeom>
          <a:solidFill>
            <a:schemeClr val="accent1"/>
          </a:solidFill>
          <a:ln w="50800" cap="flat" cmpd="sng" algn="ctr">
            <a:solidFill>
              <a:srgbClr val="265787"/>
            </a:solidFill>
            <a:prstDash val="solid"/>
            <a:round/>
            <a:headEnd type="none" w="med" len="med"/>
            <a:tailEnd type="triangle"/>
          </a:ln>
          <a:effectLst/>
        </p:spPr>
      </p:cxnSp>
    </p:spTree>
    <p:extLst>
      <p:ext uri="{BB962C8B-B14F-4D97-AF65-F5344CB8AC3E}">
        <p14:creationId xmlns:p14="http://schemas.microsoft.com/office/powerpoint/2010/main" val="3329137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a:xfrm>
            <a:off x="457200" y="358667"/>
            <a:ext cx="8507896" cy="563562"/>
          </a:xfrm>
        </p:spPr>
        <p:txBody>
          <a:bodyPr/>
          <a:lstStyle/>
          <a:p>
            <a:r>
              <a:rPr lang="en-US" dirty="0"/>
              <a:t>Shift from Pre- to Contemplation…</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15</a:t>
            </a:fld>
            <a:endParaRPr lang="en-US"/>
          </a:p>
        </p:txBody>
      </p:sp>
      <p:sp>
        <p:nvSpPr>
          <p:cNvPr id="5" name="Content Placeholder 2">
            <a:extLst>
              <a:ext uri="{FF2B5EF4-FFF2-40B4-BE49-F238E27FC236}">
                <a16:creationId xmlns:a16="http://schemas.microsoft.com/office/drawing/2014/main" id="{DBE38091-E668-7143-AE4F-08D8FF3BF0DB}"/>
              </a:ext>
            </a:extLst>
          </p:cNvPr>
          <p:cNvSpPr txBox="1">
            <a:spLocks/>
          </p:cNvSpPr>
          <p:nvPr/>
        </p:nvSpPr>
        <p:spPr bwMode="auto">
          <a:xfrm>
            <a:off x="4572000" y="1105959"/>
            <a:ext cx="4114800" cy="3058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0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a:lstStyle>
          <a:p>
            <a:pPr marL="9525" indent="0">
              <a:spcBef>
                <a:spcPts val="367"/>
              </a:spcBef>
              <a:buNone/>
              <a:tabLst>
                <a:tab pos="180975" algn="l"/>
              </a:tabLst>
            </a:pPr>
            <a:endParaRPr lang="en-US" sz="2400" dirty="0">
              <a:cs typeface="Calibri"/>
            </a:endParaRPr>
          </a:p>
        </p:txBody>
      </p:sp>
      <p:sp>
        <p:nvSpPr>
          <p:cNvPr id="6" name="TextBox 5">
            <a:extLst>
              <a:ext uri="{FF2B5EF4-FFF2-40B4-BE49-F238E27FC236}">
                <a16:creationId xmlns:a16="http://schemas.microsoft.com/office/drawing/2014/main" id="{81101A44-7F2B-534D-9391-7D33661845E3}"/>
              </a:ext>
            </a:extLst>
          </p:cNvPr>
          <p:cNvSpPr txBox="1"/>
          <p:nvPr/>
        </p:nvSpPr>
        <p:spPr>
          <a:xfrm>
            <a:off x="523875" y="1065338"/>
            <a:ext cx="8162925" cy="4893647"/>
          </a:xfrm>
          <a:prstGeom prst="rect">
            <a:avLst/>
          </a:prstGeom>
          <a:noFill/>
        </p:spPr>
        <p:txBody>
          <a:bodyPr wrap="square">
            <a:spAutoFit/>
          </a:bodyPr>
          <a:lstStyle/>
          <a:p>
            <a:r>
              <a:rPr lang="en-US" sz="2400" b="1" dirty="0">
                <a:solidFill>
                  <a:srgbClr val="265787"/>
                </a:solidFill>
              </a:rPr>
              <a:t>Strategies</a:t>
            </a:r>
            <a:r>
              <a:rPr lang="en-US" sz="2400" dirty="0">
                <a:solidFill>
                  <a:srgbClr val="265787"/>
                </a:solidFill>
              </a:rPr>
              <a:t> for encouraging a shift from </a:t>
            </a:r>
            <a:r>
              <a:rPr lang="en-US" sz="2400" u="sng" dirty="0">
                <a:solidFill>
                  <a:srgbClr val="265787"/>
                </a:solidFill>
              </a:rPr>
              <a:t>precontemplation to contemplation</a:t>
            </a:r>
            <a:r>
              <a:rPr lang="en-US" sz="2400" dirty="0">
                <a:solidFill>
                  <a:srgbClr val="265787"/>
                </a:solidFill>
              </a:rPr>
              <a:t> stage:</a:t>
            </a:r>
          </a:p>
          <a:p>
            <a:pPr marL="288925" lvl="1" indent="-198438">
              <a:buFont typeface="Arial" panose="020B0604020202020204" pitchFamily="34" charset="0"/>
              <a:buChar char="•"/>
            </a:pPr>
            <a:r>
              <a:rPr lang="en-US" sz="2400" dirty="0">
                <a:solidFill>
                  <a:srgbClr val="265787"/>
                </a:solidFill>
              </a:rPr>
              <a:t>Establish rapport and build trust. </a:t>
            </a:r>
          </a:p>
          <a:p>
            <a:pPr marL="288925" lvl="1" indent="-198438">
              <a:buFont typeface="Arial" panose="020B0604020202020204" pitchFamily="34" charset="0"/>
              <a:buChar char="•"/>
            </a:pPr>
            <a:r>
              <a:rPr lang="en-US" sz="2400" dirty="0">
                <a:solidFill>
                  <a:srgbClr val="265787"/>
                </a:solidFill>
              </a:rPr>
              <a:t>Raise concerns about risk of Case or Contacts’ vaccination status to self and community. </a:t>
            </a:r>
          </a:p>
          <a:p>
            <a:pPr marL="288925" lvl="1" indent="-198438">
              <a:buFont typeface="Arial" panose="020B0604020202020204" pitchFamily="34" charset="0"/>
              <a:buChar char="•"/>
            </a:pPr>
            <a:r>
              <a:rPr lang="en-US" sz="2400" dirty="0">
                <a:solidFill>
                  <a:srgbClr val="265787"/>
                </a:solidFill>
              </a:rPr>
              <a:t>Elicit the Case or Contacts’' perceptions of their level of risk.</a:t>
            </a:r>
          </a:p>
          <a:p>
            <a:pPr marL="288925" lvl="1" indent="-198438">
              <a:buFont typeface="Arial" panose="020B0604020202020204" pitchFamily="34" charset="0"/>
              <a:buChar char="•"/>
            </a:pPr>
            <a:r>
              <a:rPr lang="en-US" sz="2400" dirty="0">
                <a:solidFill>
                  <a:srgbClr val="265787"/>
                </a:solidFill>
              </a:rPr>
              <a:t>Elicit the Case or Contacts’  perceptions of their community’s level of risk with respect to safety, well- </a:t>
            </a:r>
          </a:p>
          <a:p>
            <a:pPr marL="288925" lvl="1" indent="-198438">
              <a:buFont typeface="Arial" panose="020B0604020202020204" pitchFamily="34" charset="0"/>
              <a:buChar char="•"/>
            </a:pPr>
            <a:r>
              <a:rPr lang="en-US" sz="2400" dirty="0">
                <a:solidFill>
                  <a:srgbClr val="265787"/>
                </a:solidFill>
              </a:rPr>
              <a:t>being, and health. </a:t>
            </a:r>
          </a:p>
          <a:p>
            <a:pPr marL="288925" lvl="1" indent="-198438">
              <a:buFont typeface="Arial" panose="020B0604020202020204" pitchFamily="34" charset="0"/>
              <a:buChar char="•"/>
            </a:pPr>
            <a:r>
              <a:rPr lang="en-US" sz="2400" dirty="0">
                <a:solidFill>
                  <a:srgbClr val="265787"/>
                </a:solidFill>
              </a:rPr>
              <a:t>Explore the benefits and risks of illness and treatment, including the timetable of hospitalization. </a:t>
            </a:r>
          </a:p>
          <a:p>
            <a:pPr marL="288925" lvl="1" indent="-198438">
              <a:buFont typeface="Arial" panose="020B0604020202020204" pitchFamily="34" charset="0"/>
              <a:buChar char="•"/>
            </a:pPr>
            <a:r>
              <a:rPr lang="en-US" sz="2400" dirty="0">
                <a:solidFill>
                  <a:srgbClr val="265787"/>
                </a:solidFill>
              </a:rPr>
              <a:t>Express concern and remain empathetic. </a:t>
            </a:r>
            <a:endParaRPr lang="en-US" sz="2400" dirty="0">
              <a:solidFill>
                <a:srgbClr val="265787"/>
              </a:solidFill>
              <a:effectLst/>
            </a:endParaRPr>
          </a:p>
        </p:txBody>
      </p:sp>
    </p:spTree>
    <p:extLst>
      <p:ext uri="{BB962C8B-B14F-4D97-AF65-F5344CB8AC3E}">
        <p14:creationId xmlns:p14="http://schemas.microsoft.com/office/powerpoint/2010/main" val="4284546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a:xfrm>
            <a:off x="457200" y="358667"/>
            <a:ext cx="8507896" cy="563562"/>
          </a:xfrm>
        </p:spPr>
        <p:txBody>
          <a:bodyPr/>
          <a:lstStyle/>
          <a:p>
            <a:r>
              <a:rPr lang="en-US" dirty="0"/>
              <a:t>Shift from Contemplation to Preparation…</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16</a:t>
            </a:fld>
            <a:endParaRPr lang="en-US"/>
          </a:p>
        </p:txBody>
      </p:sp>
      <p:sp>
        <p:nvSpPr>
          <p:cNvPr id="5" name="Content Placeholder 2">
            <a:extLst>
              <a:ext uri="{FF2B5EF4-FFF2-40B4-BE49-F238E27FC236}">
                <a16:creationId xmlns:a16="http://schemas.microsoft.com/office/drawing/2014/main" id="{DBE38091-E668-7143-AE4F-08D8FF3BF0DB}"/>
              </a:ext>
            </a:extLst>
          </p:cNvPr>
          <p:cNvSpPr txBox="1">
            <a:spLocks/>
          </p:cNvSpPr>
          <p:nvPr/>
        </p:nvSpPr>
        <p:spPr bwMode="auto">
          <a:xfrm>
            <a:off x="4572000" y="1105959"/>
            <a:ext cx="4114800" cy="3058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0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a:lstStyle>
          <a:p>
            <a:pPr marL="9525" indent="0">
              <a:spcBef>
                <a:spcPts val="367"/>
              </a:spcBef>
              <a:buNone/>
              <a:tabLst>
                <a:tab pos="180975" algn="l"/>
              </a:tabLst>
            </a:pPr>
            <a:endParaRPr lang="en-US" sz="2400" dirty="0">
              <a:cs typeface="Calibri"/>
            </a:endParaRPr>
          </a:p>
        </p:txBody>
      </p:sp>
      <p:sp>
        <p:nvSpPr>
          <p:cNvPr id="6" name="TextBox 5">
            <a:extLst>
              <a:ext uri="{FF2B5EF4-FFF2-40B4-BE49-F238E27FC236}">
                <a16:creationId xmlns:a16="http://schemas.microsoft.com/office/drawing/2014/main" id="{81101A44-7F2B-534D-9391-7D33661845E3}"/>
              </a:ext>
            </a:extLst>
          </p:cNvPr>
          <p:cNvSpPr txBox="1"/>
          <p:nvPr/>
        </p:nvSpPr>
        <p:spPr>
          <a:xfrm>
            <a:off x="523875" y="1065338"/>
            <a:ext cx="8162925" cy="4893647"/>
          </a:xfrm>
          <a:prstGeom prst="rect">
            <a:avLst/>
          </a:prstGeom>
          <a:noFill/>
        </p:spPr>
        <p:txBody>
          <a:bodyPr wrap="square">
            <a:spAutoFit/>
          </a:bodyPr>
          <a:lstStyle/>
          <a:p>
            <a:r>
              <a:rPr lang="en-US" sz="2400" b="1" dirty="0">
                <a:solidFill>
                  <a:srgbClr val="265787"/>
                </a:solidFill>
              </a:rPr>
              <a:t>Strategies</a:t>
            </a:r>
            <a:r>
              <a:rPr lang="en-US" sz="2400" dirty="0">
                <a:solidFill>
                  <a:srgbClr val="265787"/>
                </a:solidFill>
              </a:rPr>
              <a:t> for encouraging a shift from </a:t>
            </a:r>
            <a:r>
              <a:rPr lang="en-US" sz="2400" u="sng" dirty="0">
                <a:solidFill>
                  <a:srgbClr val="265787"/>
                </a:solidFill>
              </a:rPr>
              <a:t>contemplation to preparation</a:t>
            </a:r>
            <a:r>
              <a:rPr lang="en-US" sz="2400" dirty="0">
                <a:solidFill>
                  <a:srgbClr val="265787"/>
                </a:solidFill>
              </a:rPr>
              <a:t> stage:</a:t>
            </a:r>
          </a:p>
          <a:p>
            <a:pPr marL="288925" indent="-198438">
              <a:buFont typeface="Arial" panose="020B0604020202020204" pitchFamily="34" charset="0"/>
              <a:buChar char="•"/>
            </a:pPr>
            <a:r>
              <a:rPr lang="en-US" sz="2400" dirty="0">
                <a:solidFill>
                  <a:srgbClr val="265787"/>
                </a:solidFill>
              </a:rPr>
              <a:t>Help Case/Contact understand ambivalence about change is normal. </a:t>
            </a:r>
          </a:p>
          <a:p>
            <a:pPr marL="288925" indent="-198438">
              <a:buFont typeface="Arial" panose="020B0604020202020204" pitchFamily="34" charset="0"/>
              <a:buChar char="•"/>
            </a:pPr>
            <a:r>
              <a:rPr lang="en-US" sz="2400" dirty="0">
                <a:solidFill>
                  <a:srgbClr val="265787"/>
                </a:solidFill>
              </a:rPr>
              <a:t>Elicit and weigh reasons to change and not to change, including consequences to themselves/community.</a:t>
            </a:r>
          </a:p>
          <a:p>
            <a:pPr marL="288925" indent="-198438">
              <a:buFont typeface="Arial" panose="020B0604020202020204" pitchFamily="34" charset="0"/>
              <a:buChar char="•"/>
            </a:pPr>
            <a:r>
              <a:rPr lang="en-US" sz="2400" dirty="0">
                <a:solidFill>
                  <a:srgbClr val="265787"/>
                </a:solidFill>
              </a:rPr>
              <a:t>Emphasize Case/Contact’s free choice, responsibility, and self-efficacy for change. </a:t>
            </a:r>
          </a:p>
          <a:p>
            <a:pPr marL="288925" indent="-198438">
              <a:buFont typeface="Arial" panose="020B0604020202020204" pitchFamily="34" charset="0"/>
              <a:buChar char="•"/>
            </a:pPr>
            <a:r>
              <a:rPr lang="en-US" sz="2400" dirty="0">
                <a:solidFill>
                  <a:srgbClr val="265787"/>
                </a:solidFill>
              </a:rPr>
              <a:t>Elicit self-motivational statements of intent and commitment of Case/Contact. </a:t>
            </a:r>
          </a:p>
          <a:p>
            <a:pPr marL="288925" indent="-198438">
              <a:buFont typeface="Arial" panose="020B0604020202020204" pitchFamily="34" charset="0"/>
              <a:buChar char="•"/>
            </a:pPr>
            <a:r>
              <a:rPr lang="en-US" sz="2400" dirty="0">
                <a:solidFill>
                  <a:srgbClr val="265787"/>
                </a:solidFill>
              </a:rPr>
              <a:t>Elicit ideas regarding Case/Contact’s perceived self-efficacy and expectations. </a:t>
            </a:r>
          </a:p>
          <a:p>
            <a:pPr marL="288925" indent="-198438">
              <a:buFont typeface="Arial" panose="020B0604020202020204" pitchFamily="34" charset="0"/>
              <a:buChar char="•"/>
            </a:pPr>
            <a:r>
              <a:rPr lang="en-US" sz="2400" dirty="0">
                <a:solidFill>
                  <a:srgbClr val="265787"/>
                </a:solidFill>
              </a:rPr>
              <a:t>Elicit ideas for the community well-being and safety. </a:t>
            </a:r>
            <a:endParaRPr lang="en-US" sz="2400" dirty="0">
              <a:solidFill>
                <a:srgbClr val="265787"/>
              </a:solidFill>
              <a:effectLst/>
            </a:endParaRPr>
          </a:p>
        </p:txBody>
      </p:sp>
    </p:spTree>
    <p:extLst>
      <p:ext uri="{BB962C8B-B14F-4D97-AF65-F5344CB8AC3E}">
        <p14:creationId xmlns:p14="http://schemas.microsoft.com/office/powerpoint/2010/main" val="881686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40" name="Slide Number Placeholder 3">
            <a:extLst>
              <a:ext uri="{FF2B5EF4-FFF2-40B4-BE49-F238E27FC236}">
                <a16:creationId xmlns:a16="http://schemas.microsoft.com/office/drawing/2014/main" id="{060D132E-1430-1549-8992-BD0DB489AB90}"/>
              </a:ext>
            </a:extLst>
          </p:cNvPr>
          <p:cNvSpPr txBox="1">
            <a:spLocks/>
          </p:cNvSpPr>
          <p:nvPr/>
        </p:nvSpPr>
        <p:spPr>
          <a:xfrm>
            <a:off x="304800" y="6477000"/>
            <a:ext cx="2133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0A5680A-5164-4FDE-9696-2BC0BEDB8514}" type="slidenum">
              <a:rPr lang="en-US" sz="1000" smtClean="0"/>
              <a:pPr>
                <a:defRPr/>
              </a:pPr>
              <a:t>17</a:t>
            </a:fld>
            <a:endParaRPr lang="en-US" sz="1000"/>
          </a:p>
        </p:txBody>
      </p:sp>
      <p:sp>
        <p:nvSpPr>
          <p:cNvPr id="338" name="Google Shape;338;p12">
            <a:extLst>
              <a:ext uri="{FF2B5EF4-FFF2-40B4-BE49-F238E27FC236}">
                <a16:creationId xmlns:a16="http://schemas.microsoft.com/office/drawing/2014/main" id="{ADA78A35-2FE3-344A-AF39-9C7AB4263EED}"/>
              </a:ext>
            </a:extLst>
          </p:cNvPr>
          <p:cNvSpPr txBox="1">
            <a:spLocks/>
          </p:cNvSpPr>
          <p:nvPr/>
        </p:nvSpPr>
        <p:spPr bwMode="auto">
          <a:xfrm>
            <a:off x="1017973" y="2931263"/>
            <a:ext cx="4962600" cy="995473"/>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lvl="0" algn="l" rtl="0" eaLnBrk="0" fontAlgn="base" hangingPunct="0">
              <a:lnSpc>
                <a:spcPct val="90000"/>
              </a:lnSpc>
              <a:spcBef>
                <a:spcPts val="0"/>
              </a:spcBef>
              <a:spcAft>
                <a:spcPts val="0"/>
              </a:spcAft>
              <a:buSzPts val="4800"/>
              <a:buNone/>
              <a:defRPr sz="3200" b="1">
                <a:solidFill>
                  <a:srgbClr val="005595"/>
                </a:solidFill>
                <a:latin typeface="+mj-lt"/>
                <a:ea typeface="+mj-ea"/>
                <a:cs typeface="+mj-cs"/>
              </a:defRPr>
            </a:lvl1pPr>
            <a:lvl2pPr lvl="1" algn="l" rtl="0" eaLnBrk="0" fontAlgn="base" hangingPunct="0">
              <a:lnSpc>
                <a:spcPct val="90000"/>
              </a:lnSpc>
              <a:spcBef>
                <a:spcPts val="0"/>
              </a:spcBef>
              <a:spcAft>
                <a:spcPts val="0"/>
              </a:spcAft>
              <a:buSzPts val="4800"/>
              <a:buNone/>
              <a:defRPr sz="3200" b="1">
                <a:solidFill>
                  <a:srgbClr val="005595"/>
                </a:solidFill>
                <a:latin typeface="Arial" charset="0"/>
              </a:defRPr>
            </a:lvl2pPr>
            <a:lvl3pPr lvl="2" algn="l" rtl="0" eaLnBrk="0" fontAlgn="base" hangingPunct="0">
              <a:lnSpc>
                <a:spcPct val="90000"/>
              </a:lnSpc>
              <a:spcBef>
                <a:spcPts val="0"/>
              </a:spcBef>
              <a:spcAft>
                <a:spcPts val="0"/>
              </a:spcAft>
              <a:buSzPts val="4800"/>
              <a:buNone/>
              <a:defRPr sz="3200" b="1">
                <a:solidFill>
                  <a:srgbClr val="005595"/>
                </a:solidFill>
                <a:latin typeface="Arial" charset="0"/>
              </a:defRPr>
            </a:lvl3pPr>
            <a:lvl4pPr lvl="3" algn="l" rtl="0" eaLnBrk="0" fontAlgn="base" hangingPunct="0">
              <a:lnSpc>
                <a:spcPct val="90000"/>
              </a:lnSpc>
              <a:spcBef>
                <a:spcPts val="0"/>
              </a:spcBef>
              <a:spcAft>
                <a:spcPts val="0"/>
              </a:spcAft>
              <a:buSzPts val="4800"/>
              <a:buNone/>
              <a:defRPr sz="3200" b="1">
                <a:solidFill>
                  <a:srgbClr val="005595"/>
                </a:solidFill>
                <a:latin typeface="Arial" charset="0"/>
              </a:defRPr>
            </a:lvl4pPr>
            <a:lvl5pPr lvl="4" algn="l" rtl="0" eaLnBrk="0" fontAlgn="base" hangingPunct="0">
              <a:lnSpc>
                <a:spcPct val="90000"/>
              </a:lnSpc>
              <a:spcBef>
                <a:spcPts val="0"/>
              </a:spcBef>
              <a:spcAft>
                <a:spcPts val="0"/>
              </a:spcAft>
              <a:buSzPts val="4800"/>
              <a:buNone/>
              <a:defRPr sz="3200" b="1">
                <a:solidFill>
                  <a:srgbClr val="005595"/>
                </a:solidFill>
                <a:latin typeface="Arial" charset="0"/>
              </a:defRPr>
            </a:lvl5pPr>
            <a:lvl6pPr marL="457200" lvl="5" algn="l" rtl="0" eaLnBrk="1" fontAlgn="base" hangingPunct="1">
              <a:lnSpc>
                <a:spcPct val="90000"/>
              </a:lnSpc>
              <a:spcBef>
                <a:spcPts val="0"/>
              </a:spcBef>
              <a:spcAft>
                <a:spcPts val="0"/>
              </a:spcAft>
              <a:buSzPts val="4800"/>
              <a:buNone/>
              <a:defRPr sz="3200" b="1">
                <a:solidFill>
                  <a:srgbClr val="005595"/>
                </a:solidFill>
                <a:latin typeface="Arial" charset="0"/>
              </a:defRPr>
            </a:lvl6pPr>
            <a:lvl7pPr marL="914400" lvl="6" algn="l" rtl="0" eaLnBrk="1" fontAlgn="base" hangingPunct="1">
              <a:lnSpc>
                <a:spcPct val="90000"/>
              </a:lnSpc>
              <a:spcBef>
                <a:spcPts val="0"/>
              </a:spcBef>
              <a:spcAft>
                <a:spcPts val="0"/>
              </a:spcAft>
              <a:buSzPts val="4800"/>
              <a:buNone/>
              <a:defRPr sz="3200" b="1">
                <a:solidFill>
                  <a:srgbClr val="005595"/>
                </a:solidFill>
                <a:latin typeface="Arial" charset="0"/>
              </a:defRPr>
            </a:lvl7pPr>
            <a:lvl8pPr marL="1371600" lvl="7" algn="l" rtl="0" eaLnBrk="1" fontAlgn="base" hangingPunct="1">
              <a:lnSpc>
                <a:spcPct val="90000"/>
              </a:lnSpc>
              <a:spcBef>
                <a:spcPts val="0"/>
              </a:spcBef>
              <a:spcAft>
                <a:spcPts val="0"/>
              </a:spcAft>
              <a:buSzPts val="4800"/>
              <a:buNone/>
              <a:defRPr sz="3200" b="1">
                <a:solidFill>
                  <a:srgbClr val="005595"/>
                </a:solidFill>
                <a:latin typeface="Arial" charset="0"/>
              </a:defRPr>
            </a:lvl8pPr>
            <a:lvl9pPr marL="1828800" lvl="8" algn="l" rtl="0" eaLnBrk="1" fontAlgn="base" hangingPunct="1">
              <a:lnSpc>
                <a:spcPct val="90000"/>
              </a:lnSpc>
              <a:spcBef>
                <a:spcPts val="0"/>
              </a:spcBef>
              <a:spcAft>
                <a:spcPts val="0"/>
              </a:spcAft>
              <a:buSzPts val="4800"/>
              <a:buNone/>
              <a:defRPr sz="3200" b="1">
                <a:solidFill>
                  <a:srgbClr val="005595"/>
                </a:solidFill>
                <a:latin typeface="Arial" charset="0"/>
              </a:defRPr>
            </a:lvl9pPr>
          </a:lstStyle>
          <a:p>
            <a:r>
              <a:rPr lang="en-US" kern="0" dirty="0"/>
              <a:t>Knowledge Base</a:t>
            </a:r>
          </a:p>
        </p:txBody>
      </p:sp>
      <p:sp>
        <p:nvSpPr>
          <p:cNvPr id="339" name="Google Shape;338;p12">
            <a:extLst>
              <a:ext uri="{FF2B5EF4-FFF2-40B4-BE49-F238E27FC236}">
                <a16:creationId xmlns:a16="http://schemas.microsoft.com/office/drawing/2014/main" id="{E96C74BA-9D8A-DE4B-86F5-96F80AC9D080}"/>
              </a:ext>
            </a:extLst>
          </p:cNvPr>
          <p:cNvSpPr txBox="1">
            <a:spLocks/>
          </p:cNvSpPr>
          <p:nvPr/>
        </p:nvSpPr>
        <p:spPr bwMode="auto">
          <a:xfrm>
            <a:off x="1017973" y="3972085"/>
            <a:ext cx="4609104" cy="490080"/>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lvl="0" algn="l" rtl="0" eaLnBrk="0" fontAlgn="base" hangingPunct="0">
              <a:lnSpc>
                <a:spcPct val="90000"/>
              </a:lnSpc>
              <a:spcBef>
                <a:spcPts val="0"/>
              </a:spcBef>
              <a:spcAft>
                <a:spcPts val="0"/>
              </a:spcAft>
              <a:buSzPts val="4800"/>
              <a:buNone/>
              <a:defRPr sz="3200" b="1">
                <a:solidFill>
                  <a:srgbClr val="005595"/>
                </a:solidFill>
                <a:latin typeface="+mj-lt"/>
                <a:ea typeface="+mj-ea"/>
                <a:cs typeface="+mj-cs"/>
              </a:defRPr>
            </a:lvl1pPr>
            <a:lvl2pPr lvl="1" algn="l" rtl="0" eaLnBrk="0" fontAlgn="base" hangingPunct="0">
              <a:lnSpc>
                <a:spcPct val="90000"/>
              </a:lnSpc>
              <a:spcBef>
                <a:spcPts val="0"/>
              </a:spcBef>
              <a:spcAft>
                <a:spcPts val="0"/>
              </a:spcAft>
              <a:buSzPts val="4800"/>
              <a:buNone/>
              <a:defRPr sz="3200" b="1">
                <a:solidFill>
                  <a:srgbClr val="005595"/>
                </a:solidFill>
                <a:latin typeface="Arial" charset="0"/>
              </a:defRPr>
            </a:lvl2pPr>
            <a:lvl3pPr lvl="2" algn="l" rtl="0" eaLnBrk="0" fontAlgn="base" hangingPunct="0">
              <a:lnSpc>
                <a:spcPct val="90000"/>
              </a:lnSpc>
              <a:spcBef>
                <a:spcPts val="0"/>
              </a:spcBef>
              <a:spcAft>
                <a:spcPts val="0"/>
              </a:spcAft>
              <a:buSzPts val="4800"/>
              <a:buNone/>
              <a:defRPr sz="3200" b="1">
                <a:solidFill>
                  <a:srgbClr val="005595"/>
                </a:solidFill>
                <a:latin typeface="Arial" charset="0"/>
              </a:defRPr>
            </a:lvl3pPr>
            <a:lvl4pPr lvl="3" algn="l" rtl="0" eaLnBrk="0" fontAlgn="base" hangingPunct="0">
              <a:lnSpc>
                <a:spcPct val="90000"/>
              </a:lnSpc>
              <a:spcBef>
                <a:spcPts val="0"/>
              </a:spcBef>
              <a:spcAft>
                <a:spcPts val="0"/>
              </a:spcAft>
              <a:buSzPts val="4800"/>
              <a:buNone/>
              <a:defRPr sz="3200" b="1">
                <a:solidFill>
                  <a:srgbClr val="005595"/>
                </a:solidFill>
                <a:latin typeface="Arial" charset="0"/>
              </a:defRPr>
            </a:lvl4pPr>
            <a:lvl5pPr lvl="4" algn="l" rtl="0" eaLnBrk="0" fontAlgn="base" hangingPunct="0">
              <a:lnSpc>
                <a:spcPct val="90000"/>
              </a:lnSpc>
              <a:spcBef>
                <a:spcPts val="0"/>
              </a:spcBef>
              <a:spcAft>
                <a:spcPts val="0"/>
              </a:spcAft>
              <a:buSzPts val="4800"/>
              <a:buNone/>
              <a:defRPr sz="3200" b="1">
                <a:solidFill>
                  <a:srgbClr val="005595"/>
                </a:solidFill>
                <a:latin typeface="Arial" charset="0"/>
              </a:defRPr>
            </a:lvl5pPr>
            <a:lvl6pPr marL="457200" lvl="5" algn="l" rtl="0" eaLnBrk="1" fontAlgn="base" hangingPunct="1">
              <a:lnSpc>
                <a:spcPct val="90000"/>
              </a:lnSpc>
              <a:spcBef>
                <a:spcPts val="0"/>
              </a:spcBef>
              <a:spcAft>
                <a:spcPts val="0"/>
              </a:spcAft>
              <a:buSzPts val="4800"/>
              <a:buNone/>
              <a:defRPr sz="3200" b="1">
                <a:solidFill>
                  <a:srgbClr val="005595"/>
                </a:solidFill>
                <a:latin typeface="Arial" charset="0"/>
              </a:defRPr>
            </a:lvl6pPr>
            <a:lvl7pPr marL="914400" lvl="6" algn="l" rtl="0" eaLnBrk="1" fontAlgn="base" hangingPunct="1">
              <a:lnSpc>
                <a:spcPct val="90000"/>
              </a:lnSpc>
              <a:spcBef>
                <a:spcPts val="0"/>
              </a:spcBef>
              <a:spcAft>
                <a:spcPts val="0"/>
              </a:spcAft>
              <a:buSzPts val="4800"/>
              <a:buNone/>
              <a:defRPr sz="3200" b="1">
                <a:solidFill>
                  <a:srgbClr val="005595"/>
                </a:solidFill>
                <a:latin typeface="Arial" charset="0"/>
              </a:defRPr>
            </a:lvl7pPr>
            <a:lvl8pPr marL="1371600" lvl="7" algn="l" rtl="0" eaLnBrk="1" fontAlgn="base" hangingPunct="1">
              <a:lnSpc>
                <a:spcPct val="90000"/>
              </a:lnSpc>
              <a:spcBef>
                <a:spcPts val="0"/>
              </a:spcBef>
              <a:spcAft>
                <a:spcPts val="0"/>
              </a:spcAft>
              <a:buSzPts val="4800"/>
              <a:buNone/>
              <a:defRPr sz="3200" b="1">
                <a:solidFill>
                  <a:srgbClr val="005595"/>
                </a:solidFill>
                <a:latin typeface="Arial" charset="0"/>
              </a:defRPr>
            </a:lvl8pPr>
            <a:lvl9pPr marL="1828800" lvl="8" algn="l" rtl="0" eaLnBrk="1" fontAlgn="base" hangingPunct="1">
              <a:lnSpc>
                <a:spcPct val="90000"/>
              </a:lnSpc>
              <a:spcBef>
                <a:spcPts val="0"/>
              </a:spcBef>
              <a:spcAft>
                <a:spcPts val="0"/>
              </a:spcAft>
              <a:buSzPts val="4800"/>
              <a:buNone/>
              <a:defRPr sz="3200" b="1">
                <a:solidFill>
                  <a:srgbClr val="005595"/>
                </a:solidFill>
                <a:latin typeface="Arial" charset="0"/>
              </a:defRPr>
            </a:lvl9pPr>
          </a:lstStyle>
          <a:p>
            <a:r>
              <a:rPr lang="en-US" sz="2000" b="0" kern="0" dirty="0">
                <a:solidFill>
                  <a:schemeClr val="tx1"/>
                </a:solidFill>
              </a:rPr>
              <a:t>Shared Understanding</a:t>
            </a:r>
          </a:p>
        </p:txBody>
      </p:sp>
    </p:spTree>
    <p:extLst>
      <p:ext uri="{BB962C8B-B14F-4D97-AF65-F5344CB8AC3E}">
        <p14:creationId xmlns:p14="http://schemas.microsoft.com/office/powerpoint/2010/main" val="286743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86AD-C7F6-AC47-829A-5D04204F520D}"/>
              </a:ext>
            </a:extLst>
          </p:cNvPr>
          <p:cNvSpPr>
            <a:spLocks noGrp="1"/>
          </p:cNvSpPr>
          <p:nvPr>
            <p:ph type="title"/>
          </p:nvPr>
        </p:nvSpPr>
        <p:spPr/>
        <p:txBody>
          <a:bodyPr/>
          <a:lstStyle/>
          <a:p>
            <a:r>
              <a:rPr lang="en-US" dirty="0"/>
              <a:t>Vaccine Effectiveness</a:t>
            </a:r>
          </a:p>
        </p:txBody>
      </p:sp>
      <p:sp>
        <p:nvSpPr>
          <p:cNvPr id="3" name="Content Placeholder 2">
            <a:extLst>
              <a:ext uri="{FF2B5EF4-FFF2-40B4-BE49-F238E27FC236}">
                <a16:creationId xmlns:a16="http://schemas.microsoft.com/office/drawing/2014/main" id="{67C4506D-8879-EA4E-A7C4-015DF51F5251}"/>
              </a:ext>
            </a:extLst>
          </p:cNvPr>
          <p:cNvSpPr>
            <a:spLocks noGrp="1"/>
          </p:cNvSpPr>
          <p:nvPr>
            <p:ph idx="1"/>
          </p:nvPr>
        </p:nvSpPr>
        <p:spPr>
          <a:xfrm>
            <a:off x="457200" y="922229"/>
            <a:ext cx="8229600" cy="5374194"/>
          </a:xfrm>
        </p:spPr>
        <p:txBody>
          <a:bodyPr/>
          <a:lstStyle/>
          <a:p>
            <a:pPr marL="234950" indent="-234950"/>
            <a:r>
              <a:rPr lang="en-US" sz="2400" b="1" dirty="0"/>
              <a:t>Pfizer and BioNTech</a:t>
            </a:r>
            <a:r>
              <a:rPr lang="en-US" b="1" dirty="0"/>
              <a:t> (95%)</a:t>
            </a:r>
            <a:endParaRPr lang="en-US" sz="2400" b="1" dirty="0"/>
          </a:p>
          <a:p>
            <a:pPr marL="635000" lvl="1" indent="-234950"/>
            <a:r>
              <a:rPr lang="en-US" dirty="0"/>
              <a:t>synthetic mRNA; stored at ultra-cold temps (6 months), regular freezer temps (2 weeks) and regular refrigerator temps (30 days) </a:t>
            </a:r>
          </a:p>
          <a:p>
            <a:pPr marL="635000" lvl="1" indent="-234950"/>
            <a:r>
              <a:rPr lang="en-US" dirty="0"/>
              <a:t>Age 12 and up; 2-doses, 3-weeks apart</a:t>
            </a:r>
          </a:p>
          <a:p>
            <a:pPr marL="234950" indent="-234950"/>
            <a:r>
              <a:rPr lang="en-US" b="1" dirty="0" err="1"/>
              <a:t>Moderna</a:t>
            </a:r>
            <a:r>
              <a:rPr lang="en-US" b="1" dirty="0"/>
              <a:t> (94%)</a:t>
            </a:r>
          </a:p>
          <a:p>
            <a:pPr marL="635000" lvl="1" indent="-234950"/>
            <a:r>
              <a:rPr lang="en-US" dirty="0"/>
              <a:t>synthetic mRNA; stored at regular refrigerator temps (30 days)</a:t>
            </a:r>
          </a:p>
          <a:p>
            <a:pPr marL="635000" lvl="1" indent="-234950"/>
            <a:r>
              <a:rPr lang="en-US" dirty="0"/>
              <a:t>Age 18 and up; 2 doses, 4-weeks apart</a:t>
            </a:r>
          </a:p>
          <a:p>
            <a:pPr marL="234950" indent="-234950"/>
            <a:r>
              <a:rPr lang="en-US" sz="2400" b="1" dirty="0"/>
              <a:t>Johnson and Johnson/Janssen (72%)</a:t>
            </a:r>
          </a:p>
          <a:p>
            <a:pPr marL="635000" lvl="1" indent="-234950"/>
            <a:r>
              <a:rPr lang="en-US" dirty="0"/>
              <a:t>Adenovirus; stored at regular refrigerator temps (6 months)</a:t>
            </a:r>
          </a:p>
          <a:p>
            <a:pPr marL="635000" lvl="1" indent="-234950"/>
            <a:r>
              <a:rPr lang="en-US" dirty="0"/>
              <a:t>Age 18 and up; single dose</a:t>
            </a:r>
          </a:p>
        </p:txBody>
      </p:sp>
      <p:sp>
        <p:nvSpPr>
          <p:cNvPr id="4" name="Slide Number Placeholder 3">
            <a:extLst>
              <a:ext uri="{FF2B5EF4-FFF2-40B4-BE49-F238E27FC236}">
                <a16:creationId xmlns:a16="http://schemas.microsoft.com/office/drawing/2014/main" id="{6338C1DE-EACE-7C49-B935-CEE84E526355}"/>
              </a:ext>
            </a:extLst>
          </p:cNvPr>
          <p:cNvSpPr>
            <a:spLocks noGrp="1"/>
          </p:cNvSpPr>
          <p:nvPr>
            <p:ph type="sldNum" sz="quarter" idx="11"/>
          </p:nvPr>
        </p:nvSpPr>
        <p:spPr/>
        <p:txBody>
          <a:bodyPr/>
          <a:lstStyle/>
          <a:p>
            <a:pPr>
              <a:defRPr/>
            </a:pPr>
            <a:fld id="{E238B493-49BD-4626-ACB2-A902EA75DA74}" type="slidenum">
              <a:rPr lang="en-US" smtClean="0"/>
              <a:pPr>
                <a:defRPr/>
              </a:pPr>
              <a:t>18</a:t>
            </a:fld>
            <a:endParaRPr lang="en-US" dirty="0"/>
          </a:p>
        </p:txBody>
      </p:sp>
    </p:spTree>
    <p:extLst>
      <p:ext uri="{BB962C8B-B14F-4D97-AF65-F5344CB8AC3E}">
        <p14:creationId xmlns:p14="http://schemas.microsoft.com/office/powerpoint/2010/main" val="4043427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86AD-C7F6-AC47-829A-5D04204F520D}"/>
              </a:ext>
            </a:extLst>
          </p:cNvPr>
          <p:cNvSpPr>
            <a:spLocks noGrp="1"/>
          </p:cNvSpPr>
          <p:nvPr>
            <p:ph type="title"/>
          </p:nvPr>
        </p:nvSpPr>
        <p:spPr/>
        <p:txBody>
          <a:bodyPr/>
          <a:lstStyle/>
          <a:p>
            <a:r>
              <a:rPr lang="en-US" dirty="0"/>
              <a:t>COVID-19 Vaccination Benefits</a:t>
            </a:r>
          </a:p>
        </p:txBody>
      </p:sp>
      <p:sp>
        <p:nvSpPr>
          <p:cNvPr id="3" name="Content Placeholder 2">
            <a:extLst>
              <a:ext uri="{FF2B5EF4-FFF2-40B4-BE49-F238E27FC236}">
                <a16:creationId xmlns:a16="http://schemas.microsoft.com/office/drawing/2014/main" id="{67C4506D-8879-EA4E-A7C4-015DF51F5251}"/>
              </a:ext>
            </a:extLst>
          </p:cNvPr>
          <p:cNvSpPr>
            <a:spLocks noGrp="1"/>
          </p:cNvSpPr>
          <p:nvPr>
            <p:ph idx="1"/>
          </p:nvPr>
        </p:nvSpPr>
        <p:spPr>
          <a:xfrm>
            <a:off x="457200" y="922229"/>
            <a:ext cx="8229600" cy="5374194"/>
          </a:xfrm>
        </p:spPr>
        <p:txBody>
          <a:bodyPr/>
          <a:lstStyle/>
          <a:p>
            <a:pPr marL="234950" indent="-234950"/>
            <a:r>
              <a:rPr lang="en-US" b="1" dirty="0"/>
              <a:t>Prevent Death</a:t>
            </a:r>
          </a:p>
          <a:p>
            <a:pPr marL="635000" lvl="1" indent="-234950"/>
            <a:r>
              <a:rPr lang="en-US" sz="2400" dirty="0"/>
              <a:t>All of the vaccines prevent death</a:t>
            </a:r>
          </a:p>
          <a:p>
            <a:pPr marL="234950" indent="-234950"/>
            <a:r>
              <a:rPr lang="en-US" b="1" dirty="0"/>
              <a:t>Prevent Hospitalization</a:t>
            </a:r>
          </a:p>
          <a:p>
            <a:pPr marL="635000" lvl="1" indent="-234950"/>
            <a:r>
              <a:rPr lang="en-US" sz="2400" dirty="0"/>
              <a:t>Hospitalization is less likely with all of vaccines</a:t>
            </a:r>
          </a:p>
          <a:p>
            <a:pPr marL="234950" indent="-234950"/>
            <a:r>
              <a:rPr lang="en-US" b="1" dirty="0"/>
              <a:t>Lessen severity of infection</a:t>
            </a:r>
          </a:p>
          <a:p>
            <a:pPr marL="635000" lvl="1" indent="-234950"/>
            <a:r>
              <a:rPr lang="en-US" sz="2400" dirty="0"/>
              <a:t>All of the vaccines reduce severity of infection</a:t>
            </a:r>
          </a:p>
          <a:p>
            <a:pPr marL="234950" indent="-234950"/>
            <a:r>
              <a:rPr lang="en-US" b="1" dirty="0"/>
              <a:t>Show the spread of COVID-19</a:t>
            </a:r>
          </a:p>
          <a:p>
            <a:pPr marL="635000" lvl="1" indent="-234950"/>
            <a:r>
              <a:rPr lang="en-US" sz="2400" dirty="0"/>
              <a:t>All of the vaccines significantly slow transmission of the disease</a:t>
            </a:r>
          </a:p>
        </p:txBody>
      </p:sp>
      <p:sp>
        <p:nvSpPr>
          <p:cNvPr id="4" name="Slide Number Placeholder 3">
            <a:extLst>
              <a:ext uri="{FF2B5EF4-FFF2-40B4-BE49-F238E27FC236}">
                <a16:creationId xmlns:a16="http://schemas.microsoft.com/office/drawing/2014/main" id="{6338C1DE-EACE-7C49-B935-CEE84E526355}"/>
              </a:ext>
            </a:extLst>
          </p:cNvPr>
          <p:cNvSpPr>
            <a:spLocks noGrp="1"/>
          </p:cNvSpPr>
          <p:nvPr>
            <p:ph type="sldNum" sz="quarter" idx="11"/>
          </p:nvPr>
        </p:nvSpPr>
        <p:spPr/>
        <p:txBody>
          <a:bodyPr/>
          <a:lstStyle/>
          <a:p>
            <a:pPr>
              <a:defRPr/>
            </a:pPr>
            <a:fld id="{E238B493-49BD-4626-ACB2-A902EA75DA74}" type="slidenum">
              <a:rPr lang="en-US" smtClean="0"/>
              <a:pPr>
                <a:defRPr/>
              </a:pPr>
              <a:t>19</a:t>
            </a:fld>
            <a:endParaRPr lang="en-US" dirty="0"/>
          </a:p>
        </p:txBody>
      </p:sp>
    </p:spTree>
    <p:extLst>
      <p:ext uri="{BB962C8B-B14F-4D97-AF65-F5344CB8AC3E}">
        <p14:creationId xmlns:p14="http://schemas.microsoft.com/office/powerpoint/2010/main" val="4247474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00D88-732B-4EAF-A154-DD91C49F7CA8}"/>
              </a:ext>
            </a:extLst>
          </p:cNvPr>
          <p:cNvSpPr>
            <a:spLocks noGrp="1"/>
          </p:cNvSpPr>
          <p:nvPr>
            <p:ph idx="1"/>
          </p:nvPr>
        </p:nvSpPr>
        <p:spPr>
          <a:xfrm>
            <a:off x="564775" y="2143790"/>
            <a:ext cx="7995025" cy="4155410"/>
          </a:xfrm>
        </p:spPr>
        <p:txBody>
          <a:bodyPr>
            <a:normAutofit fontScale="92500" lnSpcReduction="10000"/>
          </a:bodyPr>
          <a:lstStyle/>
          <a:p>
            <a:pPr marL="0" indent="0" eaLnBrk="1" fontAlgn="auto" hangingPunct="1">
              <a:lnSpc>
                <a:spcPct val="150000"/>
              </a:lnSpc>
              <a:spcBef>
                <a:spcPts val="24"/>
              </a:spcBef>
              <a:spcAft>
                <a:spcPts val="0"/>
              </a:spcAft>
              <a:buNone/>
            </a:pPr>
            <a:r>
              <a:rPr lang="en-US" sz="2200" b="1" kern="1200">
                <a:solidFill>
                  <a:srgbClr val="265787"/>
                </a:solidFill>
              </a:rPr>
              <a:t>VIDEO AND MICROPHONE CHECK!</a:t>
            </a:r>
          </a:p>
          <a:p>
            <a:pPr marL="256032" indent="-256032" eaLnBrk="1" fontAlgn="auto" hangingPunct="1">
              <a:lnSpc>
                <a:spcPct val="150000"/>
              </a:lnSpc>
              <a:spcBef>
                <a:spcPts val="24"/>
              </a:spcBef>
              <a:spcAft>
                <a:spcPts val="0"/>
              </a:spcAft>
            </a:pPr>
            <a:r>
              <a:rPr lang="en-US" sz="2600" kern="1200">
                <a:solidFill>
                  <a:srgbClr val="265787"/>
                </a:solidFill>
              </a:rPr>
              <a:t>It’s best if you have access to video and audio</a:t>
            </a:r>
          </a:p>
          <a:p>
            <a:pPr marL="256032" indent="-256032" eaLnBrk="1" fontAlgn="auto" hangingPunct="1">
              <a:lnSpc>
                <a:spcPct val="150000"/>
              </a:lnSpc>
              <a:spcBef>
                <a:spcPts val="24"/>
              </a:spcBef>
              <a:spcAft>
                <a:spcPts val="0"/>
              </a:spcAft>
            </a:pPr>
            <a:r>
              <a:rPr lang="en-US" sz="2600" kern="1200">
                <a:solidFill>
                  <a:srgbClr val="265787"/>
                </a:solidFill>
              </a:rPr>
              <a:t>Feel free to keep your camera turned off, but please turn it on for breakout sessions to engage with others</a:t>
            </a:r>
          </a:p>
          <a:p>
            <a:pPr marL="256032" indent="-256032" eaLnBrk="1" fontAlgn="auto" hangingPunct="1">
              <a:lnSpc>
                <a:spcPct val="150000"/>
              </a:lnSpc>
              <a:spcBef>
                <a:spcPts val="24"/>
              </a:spcBef>
              <a:spcAft>
                <a:spcPts val="0"/>
              </a:spcAft>
            </a:pPr>
            <a:r>
              <a:rPr lang="en-US" sz="2600" kern="1200">
                <a:solidFill>
                  <a:srgbClr val="265787"/>
                </a:solidFill>
              </a:rPr>
              <a:t>Please mute yourself when you are not talking</a:t>
            </a:r>
          </a:p>
          <a:p>
            <a:pPr marL="256032" indent="-256032" eaLnBrk="1" fontAlgn="auto" hangingPunct="1">
              <a:lnSpc>
                <a:spcPct val="150000"/>
              </a:lnSpc>
              <a:spcBef>
                <a:spcPts val="24"/>
              </a:spcBef>
              <a:spcAft>
                <a:spcPts val="0"/>
              </a:spcAft>
            </a:pPr>
            <a:r>
              <a:rPr lang="en-US" sz="2600" kern="1200">
                <a:solidFill>
                  <a:srgbClr val="265787"/>
                </a:solidFill>
              </a:rPr>
              <a:t>Please “raise your hand” or use the chat box to ask questions</a:t>
            </a:r>
          </a:p>
          <a:p>
            <a:pPr marL="256032" indent="-256032" eaLnBrk="1" fontAlgn="auto" hangingPunct="1">
              <a:lnSpc>
                <a:spcPct val="150000"/>
              </a:lnSpc>
              <a:spcBef>
                <a:spcPts val="24"/>
              </a:spcBef>
              <a:spcAft>
                <a:spcPts val="0"/>
              </a:spcAft>
            </a:pPr>
            <a:r>
              <a:rPr lang="en-US" sz="2600" kern="1200">
                <a:solidFill>
                  <a:srgbClr val="265787"/>
                </a:solidFill>
              </a:rPr>
              <a:t>Please let us know if you need any support</a:t>
            </a:r>
          </a:p>
        </p:txBody>
      </p:sp>
      <p:sp>
        <p:nvSpPr>
          <p:cNvPr id="4" name="Slide Number Placeholder 3">
            <a:extLst>
              <a:ext uri="{FF2B5EF4-FFF2-40B4-BE49-F238E27FC236}">
                <a16:creationId xmlns:a16="http://schemas.microsoft.com/office/drawing/2014/main" id="{6CC298C1-08E7-45C5-87FF-4C7FAC7814BF}"/>
              </a:ext>
            </a:extLst>
          </p:cNvPr>
          <p:cNvSpPr>
            <a:spLocks noGrp="1"/>
          </p:cNvSpPr>
          <p:nvPr>
            <p:ph type="sldNum" sz="quarter" idx="11"/>
          </p:nvPr>
        </p:nvSpPr>
        <p:spPr/>
        <p:txBody>
          <a:bodyPr/>
          <a:lstStyle/>
          <a:p>
            <a:pPr algn="l">
              <a:defRPr/>
            </a:pPr>
            <a:fld id="{E238B493-49BD-4626-ACB2-A902EA75DA74}" type="slidenum">
              <a:rPr lang="en-US" sz="1000" smtClean="0">
                <a:solidFill>
                  <a:srgbClr val="265787"/>
                </a:solidFill>
              </a:rPr>
              <a:pPr algn="l">
                <a:defRPr/>
              </a:pPr>
              <a:t>2</a:t>
            </a:fld>
            <a:endParaRPr lang="en-US" sz="1000">
              <a:solidFill>
                <a:srgbClr val="265787"/>
              </a:solidFill>
            </a:endParaRPr>
          </a:p>
        </p:txBody>
      </p:sp>
      <p:pic>
        <p:nvPicPr>
          <p:cNvPr id="6" name="Picture 5" descr="A picture containing drawing, room&#10;&#10;Description automatically generated">
            <a:extLst>
              <a:ext uri="{FF2B5EF4-FFF2-40B4-BE49-F238E27FC236}">
                <a16:creationId xmlns:a16="http://schemas.microsoft.com/office/drawing/2014/main" id="{8F25E218-E10E-9444-BF09-60D164B00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588" y="261728"/>
            <a:ext cx="4732823" cy="1886392"/>
          </a:xfrm>
          <a:prstGeom prst="rect">
            <a:avLst/>
          </a:prstGeom>
        </p:spPr>
      </p:pic>
      <p:sp>
        <p:nvSpPr>
          <p:cNvPr id="8" name="Google Shape;23;p5">
            <a:extLst>
              <a:ext uri="{FF2B5EF4-FFF2-40B4-BE49-F238E27FC236}">
                <a16:creationId xmlns:a16="http://schemas.microsoft.com/office/drawing/2014/main" id="{7BE05651-25AE-F346-AA96-4155E33753E2}"/>
              </a:ext>
            </a:extLst>
          </p:cNvPr>
          <p:cNvSpPr/>
          <p:nvPr/>
        </p:nvSpPr>
        <p:spPr>
          <a:xfrm flipH="1">
            <a:off x="8686800" y="6389400"/>
            <a:ext cx="468600" cy="468600"/>
          </a:xfrm>
          <a:prstGeom prst="rtTriangle">
            <a:avLst/>
          </a:prstGeom>
          <a:solidFill>
            <a:srgbClr val="D47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613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a:xfrm>
            <a:off x="457200" y="358667"/>
            <a:ext cx="8507896" cy="563562"/>
          </a:xfrm>
        </p:spPr>
        <p:txBody>
          <a:bodyPr/>
          <a:lstStyle/>
          <a:p>
            <a:r>
              <a:rPr lang="en-US" dirty="0"/>
              <a:t>Information sources…</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20</a:t>
            </a:fld>
            <a:endParaRPr lang="en-US"/>
          </a:p>
        </p:txBody>
      </p:sp>
      <p:sp>
        <p:nvSpPr>
          <p:cNvPr id="5" name="Content Placeholder 2">
            <a:extLst>
              <a:ext uri="{FF2B5EF4-FFF2-40B4-BE49-F238E27FC236}">
                <a16:creationId xmlns:a16="http://schemas.microsoft.com/office/drawing/2014/main" id="{DBE38091-E668-7143-AE4F-08D8FF3BF0DB}"/>
              </a:ext>
            </a:extLst>
          </p:cNvPr>
          <p:cNvSpPr txBox="1">
            <a:spLocks/>
          </p:cNvSpPr>
          <p:nvPr/>
        </p:nvSpPr>
        <p:spPr bwMode="auto">
          <a:xfrm>
            <a:off x="4572000" y="1105959"/>
            <a:ext cx="4114800" cy="3058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0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a:lstStyle>
          <a:p>
            <a:pPr marL="9525" indent="0">
              <a:spcBef>
                <a:spcPts val="367"/>
              </a:spcBef>
              <a:buNone/>
              <a:tabLst>
                <a:tab pos="180975" algn="l"/>
              </a:tabLst>
            </a:pPr>
            <a:endParaRPr lang="en-US" sz="2400" dirty="0">
              <a:cs typeface="Calibri"/>
            </a:endParaRPr>
          </a:p>
        </p:txBody>
      </p:sp>
      <p:sp>
        <p:nvSpPr>
          <p:cNvPr id="6" name="Content Placeholder 2">
            <a:extLst>
              <a:ext uri="{FF2B5EF4-FFF2-40B4-BE49-F238E27FC236}">
                <a16:creationId xmlns:a16="http://schemas.microsoft.com/office/drawing/2014/main" id="{29FE4754-A07D-6145-B261-4C9A02A73691}"/>
              </a:ext>
            </a:extLst>
          </p:cNvPr>
          <p:cNvSpPr>
            <a:spLocks noGrp="1"/>
          </p:cNvSpPr>
          <p:nvPr>
            <p:ph idx="1"/>
          </p:nvPr>
        </p:nvSpPr>
        <p:spPr>
          <a:xfrm>
            <a:off x="457200" y="1102806"/>
            <a:ext cx="8229600" cy="4968810"/>
          </a:xfrm>
        </p:spPr>
        <p:txBody>
          <a:bodyPr/>
          <a:lstStyle/>
          <a:p>
            <a:pPr marL="0" indent="0" algn="ctr">
              <a:buNone/>
            </a:pPr>
            <a:endParaRPr lang="en-US" sz="1400" b="1" dirty="0"/>
          </a:p>
          <a:p>
            <a:pPr marL="0" indent="0" algn="ctr">
              <a:buNone/>
            </a:pPr>
            <a:r>
              <a:rPr lang="en-US" sz="2800" b="1" dirty="0"/>
              <a:t>OHA Immunization Provider Information</a:t>
            </a:r>
          </a:p>
          <a:p>
            <a:pPr marL="0" indent="0">
              <a:buNone/>
            </a:pPr>
            <a:r>
              <a:rPr lang="en-US" sz="2800" dirty="0">
                <a:hlinkClick r:id="rId3"/>
              </a:rPr>
              <a:t>https://www.oregon.gov/oha/PH/PREVENTIONWELLNESS/VACCINESIMMUNIZATION/IMMUNIZATIONPROVIDERRESOURCES/Pages/COVIDProvToolkit.aspx</a:t>
            </a:r>
            <a:endParaRPr lang="en-US" sz="2800" dirty="0"/>
          </a:p>
          <a:p>
            <a:pPr marL="0" indent="0" algn="ctr">
              <a:buNone/>
            </a:pPr>
            <a:endParaRPr lang="en-US" sz="2800" b="1" dirty="0"/>
          </a:p>
          <a:p>
            <a:pPr marL="0" indent="0" algn="ctr">
              <a:buNone/>
            </a:pPr>
            <a:r>
              <a:rPr lang="en-US" sz="2800" b="1" dirty="0"/>
              <a:t>OHA COVID-19 Vaccine Facts</a:t>
            </a:r>
          </a:p>
          <a:p>
            <a:pPr marL="0" indent="0">
              <a:buNone/>
            </a:pPr>
            <a:r>
              <a:rPr lang="en-US" sz="2800" dirty="0">
                <a:hlinkClick r:id="rId4"/>
              </a:rPr>
              <a:t>https://sharedsystems.dhsoha.state.or.us/DHSForms/Served/le3528.pdf</a:t>
            </a:r>
            <a:endParaRPr lang="en-US" sz="2800" dirty="0"/>
          </a:p>
          <a:p>
            <a:pPr marL="0" indent="0">
              <a:buNone/>
            </a:pPr>
            <a:endParaRPr lang="en-US" sz="2800" b="1" dirty="0"/>
          </a:p>
          <a:p>
            <a:pPr marL="0" indent="0">
              <a:buNone/>
            </a:pPr>
            <a:endParaRPr lang="en-US" sz="2800" b="1" dirty="0"/>
          </a:p>
          <a:p>
            <a:pPr marL="0" indent="0">
              <a:buNone/>
            </a:pPr>
            <a:r>
              <a:rPr lang="en-US" sz="2800" dirty="0"/>
              <a:t> </a:t>
            </a:r>
          </a:p>
          <a:p>
            <a:pPr marL="0" indent="0">
              <a:buNone/>
            </a:pPr>
            <a:endParaRPr lang="en-US" sz="2400" dirty="0"/>
          </a:p>
        </p:txBody>
      </p:sp>
    </p:spTree>
    <p:extLst>
      <p:ext uri="{BB962C8B-B14F-4D97-AF65-F5344CB8AC3E}">
        <p14:creationId xmlns:p14="http://schemas.microsoft.com/office/powerpoint/2010/main" val="3145766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40" name="Slide Number Placeholder 3">
            <a:extLst>
              <a:ext uri="{FF2B5EF4-FFF2-40B4-BE49-F238E27FC236}">
                <a16:creationId xmlns:a16="http://schemas.microsoft.com/office/drawing/2014/main" id="{060D132E-1430-1549-8992-BD0DB489AB90}"/>
              </a:ext>
            </a:extLst>
          </p:cNvPr>
          <p:cNvSpPr txBox="1">
            <a:spLocks/>
          </p:cNvSpPr>
          <p:nvPr/>
        </p:nvSpPr>
        <p:spPr>
          <a:xfrm>
            <a:off x="304800" y="6477000"/>
            <a:ext cx="2133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0A5680A-5164-4FDE-9696-2BC0BEDB8514}" type="slidenum">
              <a:rPr lang="en-US" sz="1000" smtClean="0"/>
              <a:pPr>
                <a:defRPr/>
              </a:pPr>
              <a:t>21</a:t>
            </a:fld>
            <a:endParaRPr lang="en-US" sz="1000"/>
          </a:p>
        </p:txBody>
      </p:sp>
      <p:sp>
        <p:nvSpPr>
          <p:cNvPr id="338" name="Google Shape;338;p12">
            <a:extLst>
              <a:ext uri="{FF2B5EF4-FFF2-40B4-BE49-F238E27FC236}">
                <a16:creationId xmlns:a16="http://schemas.microsoft.com/office/drawing/2014/main" id="{ADA78A35-2FE3-344A-AF39-9C7AB4263EED}"/>
              </a:ext>
            </a:extLst>
          </p:cNvPr>
          <p:cNvSpPr txBox="1">
            <a:spLocks/>
          </p:cNvSpPr>
          <p:nvPr/>
        </p:nvSpPr>
        <p:spPr bwMode="auto">
          <a:xfrm>
            <a:off x="1017973" y="2931263"/>
            <a:ext cx="4962600" cy="995473"/>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lvl="0" algn="l" rtl="0" eaLnBrk="0" fontAlgn="base" hangingPunct="0">
              <a:lnSpc>
                <a:spcPct val="90000"/>
              </a:lnSpc>
              <a:spcBef>
                <a:spcPts val="0"/>
              </a:spcBef>
              <a:spcAft>
                <a:spcPts val="0"/>
              </a:spcAft>
              <a:buSzPts val="4800"/>
              <a:buNone/>
              <a:defRPr sz="3200" b="1">
                <a:solidFill>
                  <a:srgbClr val="005595"/>
                </a:solidFill>
                <a:latin typeface="+mj-lt"/>
                <a:ea typeface="+mj-ea"/>
                <a:cs typeface="+mj-cs"/>
              </a:defRPr>
            </a:lvl1pPr>
            <a:lvl2pPr lvl="1" algn="l" rtl="0" eaLnBrk="0" fontAlgn="base" hangingPunct="0">
              <a:lnSpc>
                <a:spcPct val="90000"/>
              </a:lnSpc>
              <a:spcBef>
                <a:spcPts val="0"/>
              </a:spcBef>
              <a:spcAft>
                <a:spcPts val="0"/>
              </a:spcAft>
              <a:buSzPts val="4800"/>
              <a:buNone/>
              <a:defRPr sz="3200" b="1">
                <a:solidFill>
                  <a:srgbClr val="005595"/>
                </a:solidFill>
                <a:latin typeface="Arial" charset="0"/>
              </a:defRPr>
            </a:lvl2pPr>
            <a:lvl3pPr lvl="2" algn="l" rtl="0" eaLnBrk="0" fontAlgn="base" hangingPunct="0">
              <a:lnSpc>
                <a:spcPct val="90000"/>
              </a:lnSpc>
              <a:spcBef>
                <a:spcPts val="0"/>
              </a:spcBef>
              <a:spcAft>
                <a:spcPts val="0"/>
              </a:spcAft>
              <a:buSzPts val="4800"/>
              <a:buNone/>
              <a:defRPr sz="3200" b="1">
                <a:solidFill>
                  <a:srgbClr val="005595"/>
                </a:solidFill>
                <a:latin typeface="Arial" charset="0"/>
              </a:defRPr>
            </a:lvl3pPr>
            <a:lvl4pPr lvl="3" algn="l" rtl="0" eaLnBrk="0" fontAlgn="base" hangingPunct="0">
              <a:lnSpc>
                <a:spcPct val="90000"/>
              </a:lnSpc>
              <a:spcBef>
                <a:spcPts val="0"/>
              </a:spcBef>
              <a:spcAft>
                <a:spcPts val="0"/>
              </a:spcAft>
              <a:buSzPts val="4800"/>
              <a:buNone/>
              <a:defRPr sz="3200" b="1">
                <a:solidFill>
                  <a:srgbClr val="005595"/>
                </a:solidFill>
                <a:latin typeface="Arial" charset="0"/>
              </a:defRPr>
            </a:lvl4pPr>
            <a:lvl5pPr lvl="4" algn="l" rtl="0" eaLnBrk="0" fontAlgn="base" hangingPunct="0">
              <a:lnSpc>
                <a:spcPct val="90000"/>
              </a:lnSpc>
              <a:spcBef>
                <a:spcPts val="0"/>
              </a:spcBef>
              <a:spcAft>
                <a:spcPts val="0"/>
              </a:spcAft>
              <a:buSzPts val="4800"/>
              <a:buNone/>
              <a:defRPr sz="3200" b="1">
                <a:solidFill>
                  <a:srgbClr val="005595"/>
                </a:solidFill>
                <a:latin typeface="Arial" charset="0"/>
              </a:defRPr>
            </a:lvl5pPr>
            <a:lvl6pPr marL="457200" lvl="5" algn="l" rtl="0" eaLnBrk="1" fontAlgn="base" hangingPunct="1">
              <a:lnSpc>
                <a:spcPct val="90000"/>
              </a:lnSpc>
              <a:spcBef>
                <a:spcPts val="0"/>
              </a:spcBef>
              <a:spcAft>
                <a:spcPts val="0"/>
              </a:spcAft>
              <a:buSzPts val="4800"/>
              <a:buNone/>
              <a:defRPr sz="3200" b="1">
                <a:solidFill>
                  <a:srgbClr val="005595"/>
                </a:solidFill>
                <a:latin typeface="Arial" charset="0"/>
              </a:defRPr>
            </a:lvl6pPr>
            <a:lvl7pPr marL="914400" lvl="6" algn="l" rtl="0" eaLnBrk="1" fontAlgn="base" hangingPunct="1">
              <a:lnSpc>
                <a:spcPct val="90000"/>
              </a:lnSpc>
              <a:spcBef>
                <a:spcPts val="0"/>
              </a:spcBef>
              <a:spcAft>
                <a:spcPts val="0"/>
              </a:spcAft>
              <a:buSzPts val="4800"/>
              <a:buNone/>
              <a:defRPr sz="3200" b="1">
                <a:solidFill>
                  <a:srgbClr val="005595"/>
                </a:solidFill>
                <a:latin typeface="Arial" charset="0"/>
              </a:defRPr>
            </a:lvl7pPr>
            <a:lvl8pPr marL="1371600" lvl="7" algn="l" rtl="0" eaLnBrk="1" fontAlgn="base" hangingPunct="1">
              <a:lnSpc>
                <a:spcPct val="90000"/>
              </a:lnSpc>
              <a:spcBef>
                <a:spcPts val="0"/>
              </a:spcBef>
              <a:spcAft>
                <a:spcPts val="0"/>
              </a:spcAft>
              <a:buSzPts val="4800"/>
              <a:buNone/>
              <a:defRPr sz="3200" b="1">
                <a:solidFill>
                  <a:srgbClr val="005595"/>
                </a:solidFill>
                <a:latin typeface="Arial" charset="0"/>
              </a:defRPr>
            </a:lvl8pPr>
            <a:lvl9pPr marL="1828800" lvl="8" algn="l" rtl="0" eaLnBrk="1" fontAlgn="base" hangingPunct="1">
              <a:lnSpc>
                <a:spcPct val="90000"/>
              </a:lnSpc>
              <a:spcBef>
                <a:spcPts val="0"/>
              </a:spcBef>
              <a:spcAft>
                <a:spcPts val="0"/>
              </a:spcAft>
              <a:buSzPts val="4800"/>
              <a:buNone/>
              <a:defRPr sz="3200" b="1">
                <a:solidFill>
                  <a:srgbClr val="005595"/>
                </a:solidFill>
                <a:latin typeface="Arial" charset="0"/>
              </a:defRPr>
            </a:lvl9pPr>
          </a:lstStyle>
          <a:p>
            <a:r>
              <a:rPr lang="en-US" kern="0" dirty="0"/>
              <a:t>Skillful Conversations</a:t>
            </a:r>
          </a:p>
        </p:txBody>
      </p:sp>
      <p:sp>
        <p:nvSpPr>
          <p:cNvPr id="339" name="Google Shape;338;p12">
            <a:extLst>
              <a:ext uri="{FF2B5EF4-FFF2-40B4-BE49-F238E27FC236}">
                <a16:creationId xmlns:a16="http://schemas.microsoft.com/office/drawing/2014/main" id="{E96C74BA-9D8A-DE4B-86F5-96F80AC9D080}"/>
              </a:ext>
            </a:extLst>
          </p:cNvPr>
          <p:cNvSpPr txBox="1">
            <a:spLocks/>
          </p:cNvSpPr>
          <p:nvPr/>
        </p:nvSpPr>
        <p:spPr bwMode="auto">
          <a:xfrm>
            <a:off x="1017973" y="3972085"/>
            <a:ext cx="4609104" cy="490080"/>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lvl="0" algn="l" rtl="0" eaLnBrk="0" fontAlgn="base" hangingPunct="0">
              <a:lnSpc>
                <a:spcPct val="90000"/>
              </a:lnSpc>
              <a:spcBef>
                <a:spcPts val="0"/>
              </a:spcBef>
              <a:spcAft>
                <a:spcPts val="0"/>
              </a:spcAft>
              <a:buSzPts val="4800"/>
              <a:buNone/>
              <a:defRPr sz="3200" b="1">
                <a:solidFill>
                  <a:srgbClr val="005595"/>
                </a:solidFill>
                <a:latin typeface="+mj-lt"/>
                <a:ea typeface="+mj-ea"/>
                <a:cs typeface="+mj-cs"/>
              </a:defRPr>
            </a:lvl1pPr>
            <a:lvl2pPr lvl="1" algn="l" rtl="0" eaLnBrk="0" fontAlgn="base" hangingPunct="0">
              <a:lnSpc>
                <a:spcPct val="90000"/>
              </a:lnSpc>
              <a:spcBef>
                <a:spcPts val="0"/>
              </a:spcBef>
              <a:spcAft>
                <a:spcPts val="0"/>
              </a:spcAft>
              <a:buSzPts val="4800"/>
              <a:buNone/>
              <a:defRPr sz="3200" b="1">
                <a:solidFill>
                  <a:srgbClr val="005595"/>
                </a:solidFill>
                <a:latin typeface="Arial" charset="0"/>
              </a:defRPr>
            </a:lvl2pPr>
            <a:lvl3pPr lvl="2" algn="l" rtl="0" eaLnBrk="0" fontAlgn="base" hangingPunct="0">
              <a:lnSpc>
                <a:spcPct val="90000"/>
              </a:lnSpc>
              <a:spcBef>
                <a:spcPts val="0"/>
              </a:spcBef>
              <a:spcAft>
                <a:spcPts val="0"/>
              </a:spcAft>
              <a:buSzPts val="4800"/>
              <a:buNone/>
              <a:defRPr sz="3200" b="1">
                <a:solidFill>
                  <a:srgbClr val="005595"/>
                </a:solidFill>
                <a:latin typeface="Arial" charset="0"/>
              </a:defRPr>
            </a:lvl3pPr>
            <a:lvl4pPr lvl="3" algn="l" rtl="0" eaLnBrk="0" fontAlgn="base" hangingPunct="0">
              <a:lnSpc>
                <a:spcPct val="90000"/>
              </a:lnSpc>
              <a:spcBef>
                <a:spcPts val="0"/>
              </a:spcBef>
              <a:spcAft>
                <a:spcPts val="0"/>
              </a:spcAft>
              <a:buSzPts val="4800"/>
              <a:buNone/>
              <a:defRPr sz="3200" b="1">
                <a:solidFill>
                  <a:srgbClr val="005595"/>
                </a:solidFill>
                <a:latin typeface="Arial" charset="0"/>
              </a:defRPr>
            </a:lvl4pPr>
            <a:lvl5pPr lvl="4" algn="l" rtl="0" eaLnBrk="0" fontAlgn="base" hangingPunct="0">
              <a:lnSpc>
                <a:spcPct val="90000"/>
              </a:lnSpc>
              <a:spcBef>
                <a:spcPts val="0"/>
              </a:spcBef>
              <a:spcAft>
                <a:spcPts val="0"/>
              </a:spcAft>
              <a:buSzPts val="4800"/>
              <a:buNone/>
              <a:defRPr sz="3200" b="1">
                <a:solidFill>
                  <a:srgbClr val="005595"/>
                </a:solidFill>
                <a:latin typeface="Arial" charset="0"/>
              </a:defRPr>
            </a:lvl5pPr>
            <a:lvl6pPr marL="457200" lvl="5" algn="l" rtl="0" eaLnBrk="1" fontAlgn="base" hangingPunct="1">
              <a:lnSpc>
                <a:spcPct val="90000"/>
              </a:lnSpc>
              <a:spcBef>
                <a:spcPts val="0"/>
              </a:spcBef>
              <a:spcAft>
                <a:spcPts val="0"/>
              </a:spcAft>
              <a:buSzPts val="4800"/>
              <a:buNone/>
              <a:defRPr sz="3200" b="1">
                <a:solidFill>
                  <a:srgbClr val="005595"/>
                </a:solidFill>
                <a:latin typeface="Arial" charset="0"/>
              </a:defRPr>
            </a:lvl6pPr>
            <a:lvl7pPr marL="914400" lvl="6" algn="l" rtl="0" eaLnBrk="1" fontAlgn="base" hangingPunct="1">
              <a:lnSpc>
                <a:spcPct val="90000"/>
              </a:lnSpc>
              <a:spcBef>
                <a:spcPts val="0"/>
              </a:spcBef>
              <a:spcAft>
                <a:spcPts val="0"/>
              </a:spcAft>
              <a:buSzPts val="4800"/>
              <a:buNone/>
              <a:defRPr sz="3200" b="1">
                <a:solidFill>
                  <a:srgbClr val="005595"/>
                </a:solidFill>
                <a:latin typeface="Arial" charset="0"/>
              </a:defRPr>
            </a:lvl7pPr>
            <a:lvl8pPr marL="1371600" lvl="7" algn="l" rtl="0" eaLnBrk="1" fontAlgn="base" hangingPunct="1">
              <a:lnSpc>
                <a:spcPct val="90000"/>
              </a:lnSpc>
              <a:spcBef>
                <a:spcPts val="0"/>
              </a:spcBef>
              <a:spcAft>
                <a:spcPts val="0"/>
              </a:spcAft>
              <a:buSzPts val="4800"/>
              <a:buNone/>
              <a:defRPr sz="3200" b="1">
                <a:solidFill>
                  <a:srgbClr val="005595"/>
                </a:solidFill>
                <a:latin typeface="Arial" charset="0"/>
              </a:defRPr>
            </a:lvl8pPr>
            <a:lvl9pPr marL="1828800" lvl="8" algn="l" rtl="0" eaLnBrk="1" fontAlgn="base" hangingPunct="1">
              <a:lnSpc>
                <a:spcPct val="90000"/>
              </a:lnSpc>
              <a:spcBef>
                <a:spcPts val="0"/>
              </a:spcBef>
              <a:spcAft>
                <a:spcPts val="0"/>
              </a:spcAft>
              <a:buSzPts val="4800"/>
              <a:buNone/>
              <a:defRPr sz="3200" b="1">
                <a:solidFill>
                  <a:srgbClr val="005595"/>
                </a:solidFill>
                <a:latin typeface="Arial" charset="0"/>
              </a:defRPr>
            </a:lvl9pPr>
          </a:lstStyle>
          <a:p>
            <a:r>
              <a:rPr lang="en-US" sz="2000" b="0" kern="0" dirty="0">
                <a:solidFill>
                  <a:schemeClr val="tx1"/>
                </a:solidFill>
              </a:rPr>
              <a:t>Increasing Readiness to Shift</a:t>
            </a:r>
          </a:p>
        </p:txBody>
      </p:sp>
    </p:spTree>
    <p:extLst>
      <p:ext uri="{BB962C8B-B14F-4D97-AF65-F5344CB8AC3E}">
        <p14:creationId xmlns:p14="http://schemas.microsoft.com/office/powerpoint/2010/main" val="204409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p:txBody>
          <a:bodyPr/>
          <a:lstStyle/>
          <a:p>
            <a:r>
              <a:rPr lang="en-US"/>
              <a:t>Five Principles of MI</a:t>
            </a:r>
          </a:p>
        </p:txBody>
      </p:sp>
      <p:sp>
        <p:nvSpPr>
          <p:cNvPr id="3" name="Content Placeholder 2">
            <a:extLst>
              <a:ext uri="{FF2B5EF4-FFF2-40B4-BE49-F238E27FC236}">
                <a16:creationId xmlns:a16="http://schemas.microsoft.com/office/drawing/2014/main" id="{23A4F368-7459-3543-B7E5-6A47761B87AF}"/>
              </a:ext>
            </a:extLst>
          </p:cNvPr>
          <p:cNvSpPr>
            <a:spLocks noGrp="1"/>
          </p:cNvSpPr>
          <p:nvPr>
            <p:ph idx="1"/>
          </p:nvPr>
        </p:nvSpPr>
        <p:spPr>
          <a:xfrm>
            <a:off x="457199" y="1102806"/>
            <a:ext cx="4819073" cy="4301951"/>
          </a:xfrm>
        </p:spPr>
        <p:txBody>
          <a:bodyPr/>
          <a:lstStyle/>
          <a:p>
            <a:pPr marL="0" indent="0">
              <a:spcBef>
                <a:spcPts val="0"/>
              </a:spcBef>
              <a:spcAft>
                <a:spcPts val="600"/>
              </a:spcAft>
              <a:buNone/>
            </a:pPr>
            <a:r>
              <a:rPr lang="en-US" sz="2000" dirty="0"/>
              <a:t>Motivational Interviewing is an interview process to help the person you are working with move through a process of change:</a:t>
            </a:r>
          </a:p>
          <a:p>
            <a:pPr marL="287338" indent="-274638">
              <a:spcBef>
                <a:spcPts val="0"/>
              </a:spcBef>
              <a:spcAft>
                <a:spcPts val="0"/>
              </a:spcAft>
              <a:buFont typeface="+mj-lt"/>
              <a:buAutoNum type="arabicPeriod"/>
            </a:pPr>
            <a:r>
              <a:rPr lang="en-US" sz="2000" dirty="0"/>
              <a:t>Express empathy while practicing reflective listening</a:t>
            </a:r>
          </a:p>
          <a:p>
            <a:pPr marL="287338" indent="-274638">
              <a:spcBef>
                <a:spcPts val="0"/>
              </a:spcBef>
              <a:spcAft>
                <a:spcPts val="0"/>
              </a:spcAft>
              <a:buFont typeface="+mj-lt"/>
              <a:buAutoNum type="arabicPeriod"/>
            </a:pPr>
            <a:r>
              <a:rPr lang="en-US" sz="2000" dirty="0"/>
              <a:t>Help the Case or Contact understand the difference between their goals and values and their current behaviors</a:t>
            </a:r>
          </a:p>
          <a:p>
            <a:pPr marL="287338" indent="-274638">
              <a:spcBef>
                <a:spcPts val="0"/>
              </a:spcBef>
              <a:spcAft>
                <a:spcPts val="0"/>
              </a:spcAft>
              <a:buFont typeface="+mj-lt"/>
              <a:buAutoNum type="arabicPeriod"/>
            </a:pPr>
            <a:r>
              <a:rPr lang="en-US" sz="2000" dirty="0"/>
              <a:t>Avoid arguing and confrontation</a:t>
            </a:r>
          </a:p>
          <a:p>
            <a:pPr marL="287338" indent="-274638">
              <a:spcBef>
                <a:spcPts val="0"/>
              </a:spcBef>
              <a:spcAft>
                <a:spcPts val="0"/>
              </a:spcAft>
              <a:buFont typeface="+mj-lt"/>
              <a:buAutoNum type="arabicPeriod"/>
            </a:pPr>
            <a:r>
              <a:rPr lang="en-US" sz="2000" dirty="0"/>
              <a:t>Adjust to the Case or Contact’s resistance, rather than opposing them</a:t>
            </a:r>
          </a:p>
          <a:p>
            <a:pPr marL="287338" indent="-274638">
              <a:spcBef>
                <a:spcPts val="0"/>
              </a:spcBef>
              <a:spcAft>
                <a:spcPts val="0"/>
              </a:spcAft>
              <a:buFont typeface="+mj-lt"/>
              <a:buAutoNum type="arabicPeriod"/>
            </a:pPr>
            <a:r>
              <a:rPr lang="en-US" sz="2000" dirty="0"/>
              <a:t>Support self-confidence and optimism</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22</a:t>
            </a:fld>
            <a:endParaRPr lang="en-US"/>
          </a:p>
        </p:txBody>
      </p:sp>
      <p:pic>
        <p:nvPicPr>
          <p:cNvPr id="5" name="Picture 4">
            <a:extLst>
              <a:ext uri="{FF2B5EF4-FFF2-40B4-BE49-F238E27FC236}">
                <a16:creationId xmlns:a16="http://schemas.microsoft.com/office/drawing/2014/main" id="{AEE8972C-95E0-5C4F-A01C-4B0DB44346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0498" y="357917"/>
            <a:ext cx="2690578" cy="5476796"/>
          </a:xfrm>
          <a:prstGeom prst="rect">
            <a:avLst/>
          </a:prstGeom>
        </p:spPr>
      </p:pic>
      <p:sp>
        <p:nvSpPr>
          <p:cNvPr id="7" name="Rectangle 6">
            <a:extLst>
              <a:ext uri="{FF2B5EF4-FFF2-40B4-BE49-F238E27FC236}">
                <a16:creationId xmlns:a16="http://schemas.microsoft.com/office/drawing/2014/main" id="{3F9B400C-AFCB-FF42-A26E-2E7C7C4C558D}"/>
              </a:ext>
            </a:extLst>
          </p:cNvPr>
          <p:cNvSpPr/>
          <p:nvPr/>
        </p:nvSpPr>
        <p:spPr>
          <a:xfrm>
            <a:off x="211696" y="5984083"/>
            <a:ext cx="8694548" cy="646331"/>
          </a:xfrm>
          <a:prstGeom prst="rect">
            <a:avLst/>
          </a:prstGeom>
        </p:spPr>
        <p:txBody>
          <a:bodyPr wrap="square">
            <a:spAutoFit/>
          </a:bodyPr>
          <a:lstStyle/>
          <a:p>
            <a:r>
              <a:rPr lang="en-US" sz="1200" dirty="0"/>
              <a:t>https://</a:t>
            </a:r>
            <a:r>
              <a:rPr lang="en-US" sz="1200" dirty="0" err="1"/>
              <a:t>belonging.berkeley.edu</a:t>
            </a:r>
            <a:endParaRPr lang="en-US" sz="1200" dirty="0"/>
          </a:p>
          <a:p>
            <a:r>
              <a:rPr lang="en-US" sz="1200" dirty="0"/>
              <a:t>https://</a:t>
            </a:r>
            <a:r>
              <a:rPr lang="en-US" sz="1200" dirty="0" err="1"/>
              <a:t>www.hazeldenbettyford.org</a:t>
            </a:r>
            <a:r>
              <a:rPr lang="en-US" sz="1200" dirty="0"/>
              <a:t>/education/</a:t>
            </a:r>
            <a:r>
              <a:rPr lang="en-US" sz="1200" dirty="0" err="1"/>
              <a:t>bcr</a:t>
            </a:r>
            <a:r>
              <a:rPr lang="en-US" sz="1200" dirty="0"/>
              <a:t>/addiction-research/adolescent-motivational-interviewing-cs-1017</a:t>
            </a:r>
          </a:p>
        </p:txBody>
      </p:sp>
    </p:spTree>
    <p:extLst>
      <p:ext uri="{BB962C8B-B14F-4D97-AF65-F5344CB8AC3E}">
        <p14:creationId xmlns:p14="http://schemas.microsoft.com/office/powerpoint/2010/main" val="3359887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9A06-F788-8A4C-9405-4D908D02650D}"/>
              </a:ext>
            </a:extLst>
          </p:cNvPr>
          <p:cNvSpPr>
            <a:spLocks noGrp="1"/>
          </p:cNvSpPr>
          <p:nvPr>
            <p:ph type="title"/>
          </p:nvPr>
        </p:nvSpPr>
        <p:spPr/>
        <p:txBody>
          <a:bodyPr/>
          <a:lstStyle/>
          <a:p>
            <a:r>
              <a:rPr lang="en-US" dirty="0"/>
              <a:t>Empathy with Reflective Listening</a:t>
            </a:r>
          </a:p>
        </p:txBody>
      </p:sp>
      <p:sp>
        <p:nvSpPr>
          <p:cNvPr id="3" name="Content Placeholder 2">
            <a:extLst>
              <a:ext uri="{FF2B5EF4-FFF2-40B4-BE49-F238E27FC236}">
                <a16:creationId xmlns:a16="http://schemas.microsoft.com/office/drawing/2014/main" id="{88298344-1A4D-4949-A796-6A37760B6E3B}"/>
              </a:ext>
            </a:extLst>
          </p:cNvPr>
          <p:cNvSpPr>
            <a:spLocks noGrp="1"/>
          </p:cNvSpPr>
          <p:nvPr>
            <p:ph idx="1"/>
          </p:nvPr>
        </p:nvSpPr>
        <p:spPr/>
        <p:txBody>
          <a:bodyPr/>
          <a:lstStyle/>
          <a:p>
            <a:r>
              <a:rPr lang="en-US" sz="2800" dirty="0"/>
              <a:t>Compassionate Inquiry</a:t>
            </a:r>
          </a:p>
          <a:p>
            <a:pPr lvl="1"/>
            <a:r>
              <a:rPr lang="en-US" sz="2400" dirty="0"/>
              <a:t>Ask open-ended questions</a:t>
            </a:r>
          </a:p>
          <a:p>
            <a:pPr lvl="1"/>
            <a:r>
              <a:rPr lang="en-US" sz="2400" dirty="0"/>
              <a:t>Reflect-back thoughts</a:t>
            </a:r>
          </a:p>
          <a:p>
            <a:pPr lvl="1"/>
            <a:r>
              <a:rPr lang="en-US" sz="2400" dirty="0"/>
              <a:t>Affirm feelings</a:t>
            </a:r>
          </a:p>
          <a:p>
            <a:pPr lvl="1"/>
            <a:r>
              <a:rPr lang="en-US" sz="2400" dirty="0"/>
              <a:t>Summarize what you heard</a:t>
            </a:r>
          </a:p>
        </p:txBody>
      </p:sp>
      <p:sp>
        <p:nvSpPr>
          <p:cNvPr id="4" name="Slide Number Placeholder 3">
            <a:extLst>
              <a:ext uri="{FF2B5EF4-FFF2-40B4-BE49-F238E27FC236}">
                <a16:creationId xmlns:a16="http://schemas.microsoft.com/office/drawing/2014/main" id="{AEB419FD-FE70-F04B-8D73-48806DC6DA02}"/>
              </a:ext>
            </a:extLst>
          </p:cNvPr>
          <p:cNvSpPr>
            <a:spLocks noGrp="1"/>
          </p:cNvSpPr>
          <p:nvPr>
            <p:ph type="sldNum" sz="quarter" idx="11"/>
          </p:nvPr>
        </p:nvSpPr>
        <p:spPr/>
        <p:txBody>
          <a:bodyPr/>
          <a:lstStyle/>
          <a:p>
            <a:pPr>
              <a:defRPr/>
            </a:pPr>
            <a:fld id="{E238B493-49BD-4626-ACB2-A902EA75DA74}" type="slidenum">
              <a:rPr lang="en-US" smtClean="0"/>
              <a:pPr>
                <a:defRPr/>
              </a:pPr>
              <a:t>23</a:t>
            </a:fld>
            <a:endParaRPr lang="en-US"/>
          </a:p>
        </p:txBody>
      </p:sp>
    </p:spTree>
    <p:extLst>
      <p:ext uri="{BB962C8B-B14F-4D97-AF65-F5344CB8AC3E}">
        <p14:creationId xmlns:p14="http://schemas.microsoft.com/office/powerpoint/2010/main" val="2583120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p:txBody>
          <a:bodyPr/>
          <a:lstStyle/>
          <a:p>
            <a:r>
              <a:rPr lang="en-US"/>
              <a:t>MI Techniques</a:t>
            </a:r>
          </a:p>
        </p:txBody>
      </p:sp>
      <p:sp>
        <p:nvSpPr>
          <p:cNvPr id="3" name="Content Placeholder 2">
            <a:extLst>
              <a:ext uri="{FF2B5EF4-FFF2-40B4-BE49-F238E27FC236}">
                <a16:creationId xmlns:a16="http://schemas.microsoft.com/office/drawing/2014/main" id="{23A4F368-7459-3543-B7E5-6A47761B87AF}"/>
              </a:ext>
            </a:extLst>
          </p:cNvPr>
          <p:cNvSpPr>
            <a:spLocks noGrp="1"/>
          </p:cNvSpPr>
          <p:nvPr>
            <p:ph idx="1"/>
          </p:nvPr>
        </p:nvSpPr>
        <p:spPr>
          <a:xfrm>
            <a:off x="457200" y="1102805"/>
            <a:ext cx="4114800" cy="2704919"/>
          </a:xfrm>
        </p:spPr>
        <p:txBody>
          <a:bodyPr/>
          <a:lstStyle/>
          <a:p>
            <a:pPr marL="9525" indent="0">
              <a:spcBef>
                <a:spcPts val="371"/>
              </a:spcBef>
              <a:buNone/>
              <a:tabLst>
                <a:tab pos="180975" algn="l"/>
              </a:tabLst>
            </a:pPr>
            <a:r>
              <a:rPr lang="en-US" sz="2800" b="1" spc="-15" dirty="0">
                <a:cs typeface="Calibri"/>
              </a:rPr>
              <a:t>OARS</a:t>
            </a:r>
            <a:endParaRPr lang="en-US" sz="2800" b="1" dirty="0">
              <a:cs typeface="Calibri"/>
            </a:endParaRPr>
          </a:p>
          <a:p>
            <a:pPr marL="296863" lvl="1" indent="-284163">
              <a:spcBef>
                <a:spcPts val="259"/>
              </a:spcBef>
              <a:buFont typeface="Arial"/>
              <a:buChar char="•"/>
            </a:pPr>
            <a:r>
              <a:rPr lang="en-US" sz="2400" b="1" spc="-4" dirty="0">
                <a:cs typeface="Calibri"/>
              </a:rPr>
              <a:t>O</a:t>
            </a:r>
            <a:r>
              <a:rPr lang="en-US" sz="2400" spc="-4" dirty="0">
                <a:cs typeface="Calibri"/>
              </a:rPr>
              <a:t>pen Ended</a:t>
            </a:r>
            <a:r>
              <a:rPr lang="en-US" sz="2400" dirty="0">
                <a:cs typeface="Calibri"/>
              </a:rPr>
              <a:t> </a:t>
            </a:r>
            <a:r>
              <a:rPr lang="en-US" sz="2400" spc="-4" dirty="0">
                <a:cs typeface="Calibri"/>
              </a:rPr>
              <a:t>Questions</a:t>
            </a:r>
            <a:endParaRPr lang="en-US" sz="2400" dirty="0">
              <a:cs typeface="Calibri"/>
            </a:endParaRPr>
          </a:p>
          <a:p>
            <a:pPr marL="296863" lvl="1" indent="-284163">
              <a:spcBef>
                <a:spcPts val="233"/>
              </a:spcBef>
              <a:buFont typeface="Arial"/>
              <a:buChar char="•"/>
            </a:pPr>
            <a:r>
              <a:rPr lang="en-US" sz="2400" b="1" spc="-8" dirty="0">
                <a:cs typeface="Calibri"/>
              </a:rPr>
              <a:t>A</a:t>
            </a:r>
            <a:r>
              <a:rPr lang="en-US" sz="2400" spc="-8" dirty="0">
                <a:cs typeface="Calibri"/>
              </a:rPr>
              <a:t>ffirmation</a:t>
            </a:r>
            <a:endParaRPr lang="en-US" sz="2400" dirty="0">
              <a:cs typeface="Calibri"/>
            </a:endParaRPr>
          </a:p>
          <a:p>
            <a:pPr marL="296863" lvl="1" indent="-284163">
              <a:spcBef>
                <a:spcPts val="233"/>
              </a:spcBef>
              <a:buFont typeface="Arial"/>
              <a:buChar char="•"/>
            </a:pPr>
            <a:r>
              <a:rPr lang="en-US" sz="2400" b="1" spc="-8" dirty="0">
                <a:cs typeface="Calibri"/>
              </a:rPr>
              <a:t>R</a:t>
            </a:r>
            <a:r>
              <a:rPr lang="en-US" sz="2400" spc="-8" dirty="0">
                <a:cs typeface="Calibri"/>
              </a:rPr>
              <a:t>eflective</a:t>
            </a:r>
            <a:r>
              <a:rPr lang="en-US" sz="2400" spc="-11" dirty="0">
                <a:cs typeface="Calibri"/>
              </a:rPr>
              <a:t> </a:t>
            </a:r>
            <a:r>
              <a:rPr lang="en-US" sz="2400" spc="-8" dirty="0">
                <a:cs typeface="Calibri"/>
              </a:rPr>
              <a:t>Listening</a:t>
            </a:r>
            <a:endParaRPr lang="en-US" sz="2400" dirty="0">
              <a:cs typeface="Calibri"/>
            </a:endParaRPr>
          </a:p>
          <a:p>
            <a:pPr marL="296863" lvl="1" indent="-284163">
              <a:spcBef>
                <a:spcPts val="236"/>
              </a:spcBef>
              <a:buFont typeface="Arial"/>
              <a:buChar char="•"/>
            </a:pPr>
            <a:r>
              <a:rPr lang="en-US" sz="2400" b="1" spc="-8" dirty="0">
                <a:cs typeface="Calibri"/>
              </a:rPr>
              <a:t>S</a:t>
            </a:r>
            <a:r>
              <a:rPr lang="en-US" sz="2400" spc="-8" dirty="0">
                <a:cs typeface="Calibri"/>
              </a:rPr>
              <a:t>ummarize what </a:t>
            </a:r>
            <a:r>
              <a:rPr lang="en-US" sz="2400" spc="-15" dirty="0">
                <a:cs typeface="Calibri"/>
              </a:rPr>
              <a:t>you’ve</a:t>
            </a:r>
            <a:r>
              <a:rPr lang="en-US" sz="2400" spc="-30" dirty="0">
                <a:cs typeface="Calibri"/>
              </a:rPr>
              <a:t> </a:t>
            </a:r>
            <a:r>
              <a:rPr lang="en-US" sz="2400" spc="-8" dirty="0">
                <a:cs typeface="Calibri"/>
              </a:rPr>
              <a:t>heard</a:t>
            </a:r>
            <a:endParaRPr lang="en-US" sz="2400" dirty="0">
              <a:cs typeface="Calibri"/>
            </a:endParaRP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24</a:t>
            </a:fld>
            <a:endParaRPr lang="en-US"/>
          </a:p>
        </p:txBody>
      </p:sp>
    </p:spTree>
    <p:extLst>
      <p:ext uri="{BB962C8B-B14F-4D97-AF65-F5344CB8AC3E}">
        <p14:creationId xmlns:p14="http://schemas.microsoft.com/office/powerpoint/2010/main" val="2713172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9A06-F788-8A4C-9405-4D908D02650D}"/>
              </a:ext>
            </a:extLst>
          </p:cNvPr>
          <p:cNvSpPr>
            <a:spLocks noGrp="1"/>
          </p:cNvSpPr>
          <p:nvPr>
            <p:ph type="title"/>
          </p:nvPr>
        </p:nvSpPr>
        <p:spPr/>
        <p:txBody>
          <a:bodyPr/>
          <a:lstStyle/>
          <a:p>
            <a:r>
              <a:rPr lang="en-US" dirty="0"/>
              <a:t>OARS Activity</a:t>
            </a:r>
          </a:p>
        </p:txBody>
      </p:sp>
      <p:sp>
        <p:nvSpPr>
          <p:cNvPr id="3" name="Content Placeholder 2">
            <a:extLst>
              <a:ext uri="{FF2B5EF4-FFF2-40B4-BE49-F238E27FC236}">
                <a16:creationId xmlns:a16="http://schemas.microsoft.com/office/drawing/2014/main" id="{88298344-1A4D-4949-A796-6A37760B6E3B}"/>
              </a:ext>
            </a:extLst>
          </p:cNvPr>
          <p:cNvSpPr>
            <a:spLocks noGrp="1"/>
          </p:cNvSpPr>
          <p:nvPr>
            <p:ph idx="1"/>
          </p:nvPr>
        </p:nvSpPr>
        <p:spPr>
          <a:xfrm>
            <a:off x="457200" y="1102805"/>
            <a:ext cx="8229600" cy="5218481"/>
          </a:xfrm>
        </p:spPr>
        <p:txBody>
          <a:bodyPr/>
          <a:lstStyle/>
          <a:p>
            <a:pPr marL="0" indent="0">
              <a:buNone/>
            </a:pPr>
            <a:r>
              <a:rPr lang="en-US" sz="2800" u="sng" dirty="0"/>
              <a:t>Open Ended Question</a:t>
            </a:r>
            <a:endParaRPr lang="en-US" dirty="0"/>
          </a:p>
          <a:p>
            <a:pPr marL="0" indent="0">
              <a:buNone/>
            </a:pPr>
            <a:r>
              <a:rPr lang="en-US" sz="2800" dirty="0"/>
              <a:t>Are you comfortable sharing any of your reservations about the COVID vaccine?</a:t>
            </a:r>
          </a:p>
          <a:p>
            <a:r>
              <a:rPr lang="en-US" sz="2800" dirty="0"/>
              <a:t>Affirmation</a:t>
            </a:r>
          </a:p>
          <a:p>
            <a:pPr lvl="1"/>
            <a:r>
              <a:rPr lang="en-US" sz="2800" dirty="0"/>
              <a:t>Validate and support</a:t>
            </a:r>
          </a:p>
          <a:p>
            <a:r>
              <a:rPr lang="en-US" sz="2800" dirty="0"/>
              <a:t>Reflective Listening</a:t>
            </a:r>
          </a:p>
          <a:p>
            <a:pPr lvl="1"/>
            <a:r>
              <a:rPr lang="en-US" sz="2800" dirty="0"/>
              <a:t>Confirm </a:t>
            </a:r>
          </a:p>
          <a:p>
            <a:pPr lvl="1"/>
            <a:r>
              <a:rPr lang="en-US" sz="2800" dirty="0"/>
              <a:t>Offer resources</a:t>
            </a:r>
          </a:p>
          <a:p>
            <a:r>
              <a:rPr lang="en-US" sz="2800" dirty="0"/>
              <a:t>Summarize</a:t>
            </a:r>
          </a:p>
          <a:p>
            <a:pPr lvl="1"/>
            <a:r>
              <a:rPr lang="en-US" sz="2800" dirty="0"/>
              <a:t>Actionable information</a:t>
            </a:r>
          </a:p>
          <a:p>
            <a:endParaRPr lang="en-US" sz="2800" dirty="0"/>
          </a:p>
        </p:txBody>
      </p:sp>
      <p:sp>
        <p:nvSpPr>
          <p:cNvPr id="4" name="Slide Number Placeholder 3">
            <a:extLst>
              <a:ext uri="{FF2B5EF4-FFF2-40B4-BE49-F238E27FC236}">
                <a16:creationId xmlns:a16="http://schemas.microsoft.com/office/drawing/2014/main" id="{AEB419FD-FE70-F04B-8D73-48806DC6DA02}"/>
              </a:ext>
            </a:extLst>
          </p:cNvPr>
          <p:cNvSpPr>
            <a:spLocks noGrp="1"/>
          </p:cNvSpPr>
          <p:nvPr>
            <p:ph type="sldNum" sz="quarter" idx="11"/>
          </p:nvPr>
        </p:nvSpPr>
        <p:spPr/>
        <p:txBody>
          <a:bodyPr/>
          <a:lstStyle/>
          <a:p>
            <a:pPr>
              <a:defRPr/>
            </a:pPr>
            <a:fld id="{E238B493-49BD-4626-ACB2-A902EA75DA74}" type="slidenum">
              <a:rPr lang="en-US" smtClean="0"/>
              <a:pPr>
                <a:defRPr/>
              </a:pPr>
              <a:t>25</a:t>
            </a:fld>
            <a:endParaRPr lang="en-US"/>
          </a:p>
        </p:txBody>
      </p:sp>
    </p:spTree>
    <p:extLst>
      <p:ext uri="{BB962C8B-B14F-4D97-AF65-F5344CB8AC3E}">
        <p14:creationId xmlns:p14="http://schemas.microsoft.com/office/powerpoint/2010/main" val="812171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p:txBody>
          <a:bodyPr/>
          <a:lstStyle/>
          <a:p>
            <a:r>
              <a:rPr lang="en-US"/>
              <a:t>MI Techniques</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26</a:t>
            </a:fld>
            <a:endParaRPr lang="en-US"/>
          </a:p>
        </p:txBody>
      </p:sp>
      <p:sp>
        <p:nvSpPr>
          <p:cNvPr id="5" name="Content Placeholder 2">
            <a:extLst>
              <a:ext uri="{FF2B5EF4-FFF2-40B4-BE49-F238E27FC236}">
                <a16:creationId xmlns:a16="http://schemas.microsoft.com/office/drawing/2014/main" id="{DBE38091-E668-7143-AE4F-08D8FF3BF0DB}"/>
              </a:ext>
            </a:extLst>
          </p:cNvPr>
          <p:cNvSpPr txBox="1">
            <a:spLocks/>
          </p:cNvSpPr>
          <p:nvPr/>
        </p:nvSpPr>
        <p:spPr bwMode="auto">
          <a:xfrm>
            <a:off x="457200" y="922229"/>
            <a:ext cx="8229600" cy="3307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0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a:lstStyle>
          <a:p>
            <a:pPr marL="9525" indent="0">
              <a:spcBef>
                <a:spcPts val="367"/>
              </a:spcBef>
              <a:buNone/>
              <a:tabLst>
                <a:tab pos="180975" algn="l"/>
              </a:tabLst>
            </a:pPr>
            <a:r>
              <a:rPr lang="en-US" sz="2800" b="1" spc="-8" dirty="0">
                <a:cs typeface="Calibri"/>
              </a:rPr>
              <a:t>Elicit-Provide-Elicit</a:t>
            </a:r>
            <a:endParaRPr lang="en-US" sz="2800" b="1" dirty="0">
              <a:cs typeface="Calibri"/>
            </a:endParaRPr>
          </a:p>
          <a:p>
            <a:pPr marL="228600" lvl="1" indent="-228600">
              <a:spcBef>
                <a:spcPts val="255"/>
              </a:spcBef>
              <a:buFont typeface="Arial"/>
              <a:buChar char="•"/>
            </a:pPr>
            <a:r>
              <a:rPr lang="en-US" sz="2400" dirty="0">
                <a:cs typeface="Calibri"/>
              </a:rPr>
              <a:t>Ask </a:t>
            </a:r>
            <a:r>
              <a:rPr lang="en-US" sz="2400" spc="-4" dirty="0">
                <a:cs typeface="Calibri"/>
              </a:rPr>
              <a:t>detailed</a:t>
            </a:r>
            <a:r>
              <a:rPr lang="en-US" sz="2400" spc="-38" dirty="0">
                <a:cs typeface="Calibri"/>
              </a:rPr>
              <a:t> </a:t>
            </a:r>
            <a:r>
              <a:rPr lang="en-US" sz="2400" spc="-8" dirty="0">
                <a:cs typeface="Calibri"/>
              </a:rPr>
              <a:t>questions</a:t>
            </a:r>
            <a:endParaRPr lang="en-US" sz="2400" dirty="0">
              <a:cs typeface="Calibri"/>
            </a:endParaRPr>
          </a:p>
          <a:p>
            <a:pPr marL="228600" lvl="1" indent="-228600">
              <a:spcBef>
                <a:spcPts val="236"/>
              </a:spcBef>
              <a:buFont typeface="Arial"/>
              <a:buChar char="•"/>
            </a:pPr>
            <a:r>
              <a:rPr lang="en-US" sz="2400" spc="-4" dirty="0">
                <a:cs typeface="Calibri"/>
              </a:rPr>
              <a:t>Respond </a:t>
            </a:r>
            <a:r>
              <a:rPr lang="en-US" sz="2400" dirty="0">
                <a:cs typeface="Calibri"/>
              </a:rPr>
              <a:t>with</a:t>
            </a:r>
            <a:r>
              <a:rPr lang="en-US" sz="2400" spc="-75" dirty="0">
                <a:cs typeface="Calibri"/>
              </a:rPr>
              <a:t> </a:t>
            </a:r>
            <a:r>
              <a:rPr lang="en-US" sz="2400" spc="-8" dirty="0">
                <a:cs typeface="Calibri"/>
              </a:rPr>
              <a:t>information</a:t>
            </a:r>
            <a:endParaRPr lang="en-US" sz="2400" dirty="0">
              <a:cs typeface="Calibri"/>
            </a:endParaRPr>
          </a:p>
          <a:p>
            <a:pPr marL="228600" lvl="1" indent="-228600">
              <a:spcBef>
                <a:spcPts val="233"/>
              </a:spcBef>
              <a:buFont typeface="Arial"/>
              <a:buChar char="•"/>
            </a:pPr>
            <a:r>
              <a:rPr lang="en-US" sz="2400" dirty="0">
                <a:cs typeface="Calibri"/>
              </a:rPr>
              <a:t>Ask </a:t>
            </a:r>
            <a:r>
              <a:rPr lang="en-US" sz="2400" spc="-8" dirty="0">
                <a:cs typeface="Calibri"/>
              </a:rPr>
              <a:t>how </a:t>
            </a:r>
            <a:r>
              <a:rPr lang="en-US" sz="2400" spc="-4" dirty="0">
                <a:cs typeface="Calibri"/>
              </a:rPr>
              <a:t>they </a:t>
            </a:r>
            <a:r>
              <a:rPr lang="en-US" sz="2400" spc="-8" dirty="0">
                <a:cs typeface="Calibri"/>
              </a:rPr>
              <a:t>interpret</a:t>
            </a:r>
            <a:r>
              <a:rPr lang="en-US" sz="2400" spc="-53" dirty="0">
                <a:cs typeface="Calibri"/>
              </a:rPr>
              <a:t> </a:t>
            </a:r>
            <a:r>
              <a:rPr lang="en-US" sz="2400" dirty="0">
                <a:cs typeface="Calibri"/>
              </a:rPr>
              <a:t>it</a:t>
            </a:r>
          </a:p>
          <a:p>
            <a:pPr marL="228600" lvl="1" indent="-228600">
              <a:spcBef>
                <a:spcPts val="233"/>
              </a:spcBef>
              <a:buFont typeface="Arial"/>
              <a:buChar char="•"/>
            </a:pPr>
            <a:r>
              <a:rPr lang="en-US" sz="2400" spc="-8" dirty="0">
                <a:cs typeface="Calibri"/>
              </a:rPr>
              <a:t>Neutral</a:t>
            </a:r>
            <a:r>
              <a:rPr lang="en-US" sz="2400" spc="-15" dirty="0">
                <a:cs typeface="Calibri"/>
              </a:rPr>
              <a:t> </a:t>
            </a:r>
            <a:r>
              <a:rPr lang="en-US" sz="2400" spc="-4" dirty="0">
                <a:cs typeface="Calibri"/>
              </a:rPr>
              <a:t>language:</a:t>
            </a:r>
            <a:endParaRPr lang="en-US" sz="2400" dirty="0">
              <a:cs typeface="Calibri"/>
            </a:endParaRPr>
          </a:p>
          <a:p>
            <a:pPr marL="571500" lvl="3" indent="-238125">
              <a:spcBef>
                <a:spcPts val="293"/>
              </a:spcBef>
              <a:buFont typeface="Arial"/>
              <a:buChar char="•"/>
            </a:pPr>
            <a:r>
              <a:rPr lang="en-US" sz="2400" spc="-4" dirty="0">
                <a:cs typeface="Calibri"/>
              </a:rPr>
              <a:t>Unconditional</a:t>
            </a:r>
            <a:endParaRPr lang="en-US" sz="2400" dirty="0">
              <a:cs typeface="Calibri"/>
            </a:endParaRPr>
          </a:p>
          <a:p>
            <a:pPr marL="571500" lvl="3" indent="-238125">
              <a:spcBef>
                <a:spcPts val="270"/>
              </a:spcBef>
              <a:buFont typeface="Arial"/>
              <a:buChar char="•"/>
            </a:pPr>
            <a:r>
              <a:rPr lang="en-US" sz="2400" spc="-11" dirty="0">
                <a:cs typeface="Calibri"/>
              </a:rPr>
              <a:t>Avoid</a:t>
            </a:r>
            <a:r>
              <a:rPr lang="en-US" sz="2400" spc="-71" dirty="0">
                <a:cs typeface="Calibri"/>
              </a:rPr>
              <a:t> </a:t>
            </a:r>
            <a:r>
              <a:rPr lang="en-US" sz="2400" spc="-23" dirty="0">
                <a:cs typeface="Calibri"/>
              </a:rPr>
              <a:t>I/You statements</a:t>
            </a:r>
            <a:endParaRPr lang="en-US" sz="2400" dirty="0">
              <a:cs typeface="Calibri"/>
            </a:endParaRPr>
          </a:p>
        </p:txBody>
      </p:sp>
    </p:spTree>
    <p:extLst>
      <p:ext uri="{BB962C8B-B14F-4D97-AF65-F5344CB8AC3E}">
        <p14:creationId xmlns:p14="http://schemas.microsoft.com/office/powerpoint/2010/main" val="94201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9A06-F788-8A4C-9405-4D908D02650D}"/>
              </a:ext>
            </a:extLst>
          </p:cNvPr>
          <p:cNvSpPr>
            <a:spLocks noGrp="1"/>
          </p:cNvSpPr>
          <p:nvPr>
            <p:ph type="title"/>
          </p:nvPr>
        </p:nvSpPr>
        <p:spPr/>
        <p:txBody>
          <a:bodyPr/>
          <a:lstStyle/>
          <a:p>
            <a:r>
              <a:rPr lang="en-US" dirty="0"/>
              <a:t>Elicit-Provide-Elicit Activity</a:t>
            </a:r>
          </a:p>
        </p:txBody>
      </p:sp>
      <p:sp>
        <p:nvSpPr>
          <p:cNvPr id="3" name="Content Placeholder 2">
            <a:extLst>
              <a:ext uri="{FF2B5EF4-FFF2-40B4-BE49-F238E27FC236}">
                <a16:creationId xmlns:a16="http://schemas.microsoft.com/office/drawing/2014/main" id="{88298344-1A4D-4949-A796-6A37760B6E3B}"/>
              </a:ext>
            </a:extLst>
          </p:cNvPr>
          <p:cNvSpPr>
            <a:spLocks noGrp="1"/>
          </p:cNvSpPr>
          <p:nvPr>
            <p:ph idx="1"/>
          </p:nvPr>
        </p:nvSpPr>
        <p:spPr>
          <a:xfrm>
            <a:off x="457200" y="922229"/>
            <a:ext cx="8229600" cy="4482985"/>
          </a:xfrm>
        </p:spPr>
        <p:txBody>
          <a:bodyPr/>
          <a:lstStyle/>
          <a:p>
            <a:pPr marL="0" indent="0">
              <a:buNone/>
            </a:pPr>
            <a:r>
              <a:rPr lang="en-US" sz="2800" u="sng" dirty="0"/>
              <a:t>Clarification of Goals</a:t>
            </a:r>
          </a:p>
          <a:p>
            <a:pPr marL="0" indent="0">
              <a:buNone/>
            </a:pPr>
            <a:r>
              <a:rPr lang="en-US" sz="2800" dirty="0"/>
              <a:t>Have you thought about how your situation would be different if you had taken the vaccine?</a:t>
            </a:r>
          </a:p>
          <a:p>
            <a:r>
              <a:rPr lang="en-US" sz="2800" dirty="0"/>
              <a:t>Uncover obstacle(s) to action by identifying the behavior stage</a:t>
            </a:r>
          </a:p>
          <a:p>
            <a:r>
              <a:rPr lang="en-US" sz="2800" dirty="0"/>
              <a:t>Select a strategy or approach</a:t>
            </a:r>
          </a:p>
          <a:p>
            <a:pPr lvl="1"/>
            <a:r>
              <a:rPr lang="en-US" sz="2800" dirty="0"/>
              <a:t>Utilize stage-appropriate techniques</a:t>
            </a:r>
          </a:p>
          <a:p>
            <a:pPr lvl="1"/>
            <a:r>
              <a:rPr lang="en-US" sz="2800" dirty="0"/>
              <a:t>Offer explanation without shaming</a:t>
            </a:r>
          </a:p>
          <a:p>
            <a:pPr lvl="1"/>
            <a:r>
              <a:rPr lang="en-US" sz="2800" dirty="0"/>
              <a:t>Offer support without judgement</a:t>
            </a:r>
          </a:p>
          <a:p>
            <a:pPr lvl="1"/>
            <a:endParaRPr lang="en-US" sz="2800" dirty="0"/>
          </a:p>
        </p:txBody>
      </p:sp>
      <p:sp>
        <p:nvSpPr>
          <p:cNvPr id="4" name="Slide Number Placeholder 3">
            <a:extLst>
              <a:ext uri="{FF2B5EF4-FFF2-40B4-BE49-F238E27FC236}">
                <a16:creationId xmlns:a16="http://schemas.microsoft.com/office/drawing/2014/main" id="{AEB419FD-FE70-F04B-8D73-48806DC6DA02}"/>
              </a:ext>
            </a:extLst>
          </p:cNvPr>
          <p:cNvSpPr>
            <a:spLocks noGrp="1"/>
          </p:cNvSpPr>
          <p:nvPr>
            <p:ph type="sldNum" sz="quarter" idx="11"/>
          </p:nvPr>
        </p:nvSpPr>
        <p:spPr/>
        <p:txBody>
          <a:bodyPr/>
          <a:lstStyle/>
          <a:p>
            <a:pPr>
              <a:defRPr/>
            </a:pPr>
            <a:fld id="{E238B493-49BD-4626-ACB2-A902EA75DA74}" type="slidenum">
              <a:rPr lang="en-US" smtClean="0"/>
              <a:pPr>
                <a:defRPr/>
              </a:pPr>
              <a:t>27</a:t>
            </a:fld>
            <a:endParaRPr lang="en-US"/>
          </a:p>
        </p:txBody>
      </p:sp>
    </p:spTree>
    <p:extLst>
      <p:ext uri="{BB962C8B-B14F-4D97-AF65-F5344CB8AC3E}">
        <p14:creationId xmlns:p14="http://schemas.microsoft.com/office/powerpoint/2010/main" val="3809193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9A06-F788-8A4C-9405-4D908D02650D}"/>
              </a:ext>
            </a:extLst>
          </p:cNvPr>
          <p:cNvSpPr>
            <a:spLocks noGrp="1"/>
          </p:cNvSpPr>
          <p:nvPr>
            <p:ph type="title"/>
          </p:nvPr>
        </p:nvSpPr>
        <p:spPr/>
        <p:txBody>
          <a:bodyPr/>
          <a:lstStyle/>
          <a:p>
            <a:r>
              <a:rPr lang="en-US" dirty="0"/>
              <a:t>Resistance and Adjustment</a:t>
            </a:r>
          </a:p>
        </p:txBody>
      </p:sp>
      <p:sp>
        <p:nvSpPr>
          <p:cNvPr id="3" name="Content Placeholder 2">
            <a:extLst>
              <a:ext uri="{FF2B5EF4-FFF2-40B4-BE49-F238E27FC236}">
                <a16:creationId xmlns:a16="http://schemas.microsoft.com/office/drawing/2014/main" id="{88298344-1A4D-4949-A796-6A37760B6E3B}"/>
              </a:ext>
            </a:extLst>
          </p:cNvPr>
          <p:cNvSpPr>
            <a:spLocks noGrp="1"/>
          </p:cNvSpPr>
          <p:nvPr>
            <p:ph idx="1"/>
          </p:nvPr>
        </p:nvSpPr>
        <p:spPr>
          <a:xfrm>
            <a:off x="457200" y="1102806"/>
            <a:ext cx="8686800" cy="4114800"/>
          </a:xfrm>
        </p:spPr>
        <p:txBody>
          <a:bodyPr/>
          <a:lstStyle/>
          <a:p>
            <a:r>
              <a:rPr lang="en-US" sz="2800" dirty="0"/>
              <a:t>Avoid direct confrontation</a:t>
            </a:r>
          </a:p>
          <a:p>
            <a:pPr lvl="1"/>
            <a:r>
              <a:rPr lang="en-US" sz="2800" dirty="0"/>
              <a:t>Not a wrestling match!</a:t>
            </a:r>
          </a:p>
          <a:p>
            <a:pPr lvl="1"/>
            <a:r>
              <a:rPr lang="en-US" sz="2800" dirty="0"/>
              <a:t>No need to coerce!</a:t>
            </a:r>
          </a:p>
          <a:p>
            <a:r>
              <a:rPr lang="en-US" sz="2800" dirty="0"/>
              <a:t>Inquire about fears</a:t>
            </a:r>
          </a:p>
          <a:p>
            <a:r>
              <a:rPr lang="en-US" sz="2800" dirty="0"/>
              <a:t>Validate Case or Contact’s views and/or perspectives</a:t>
            </a:r>
          </a:p>
          <a:p>
            <a:endParaRPr lang="en-US" sz="2800" dirty="0"/>
          </a:p>
          <a:p>
            <a:endParaRPr lang="en-US" sz="2800" dirty="0"/>
          </a:p>
          <a:p>
            <a:pPr marL="457200" lvl="1" indent="0">
              <a:buNone/>
            </a:pPr>
            <a:endParaRPr lang="en-US" dirty="0"/>
          </a:p>
        </p:txBody>
      </p:sp>
      <p:sp>
        <p:nvSpPr>
          <p:cNvPr id="4" name="Slide Number Placeholder 3">
            <a:extLst>
              <a:ext uri="{FF2B5EF4-FFF2-40B4-BE49-F238E27FC236}">
                <a16:creationId xmlns:a16="http://schemas.microsoft.com/office/drawing/2014/main" id="{AEB419FD-FE70-F04B-8D73-48806DC6DA02}"/>
              </a:ext>
            </a:extLst>
          </p:cNvPr>
          <p:cNvSpPr>
            <a:spLocks noGrp="1"/>
          </p:cNvSpPr>
          <p:nvPr>
            <p:ph type="sldNum" sz="quarter" idx="11"/>
          </p:nvPr>
        </p:nvSpPr>
        <p:spPr/>
        <p:txBody>
          <a:bodyPr/>
          <a:lstStyle/>
          <a:p>
            <a:pPr>
              <a:defRPr/>
            </a:pPr>
            <a:fld id="{E238B493-49BD-4626-ACB2-A902EA75DA74}" type="slidenum">
              <a:rPr lang="en-US" smtClean="0"/>
              <a:pPr>
                <a:defRPr/>
              </a:pPr>
              <a:t>28</a:t>
            </a:fld>
            <a:endParaRPr lang="en-US"/>
          </a:p>
        </p:txBody>
      </p:sp>
    </p:spTree>
    <p:extLst>
      <p:ext uri="{BB962C8B-B14F-4D97-AF65-F5344CB8AC3E}">
        <p14:creationId xmlns:p14="http://schemas.microsoft.com/office/powerpoint/2010/main" val="2783127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9A06-F788-8A4C-9405-4D908D02650D}"/>
              </a:ext>
            </a:extLst>
          </p:cNvPr>
          <p:cNvSpPr>
            <a:spLocks noGrp="1"/>
          </p:cNvSpPr>
          <p:nvPr>
            <p:ph type="title"/>
          </p:nvPr>
        </p:nvSpPr>
        <p:spPr/>
        <p:txBody>
          <a:bodyPr/>
          <a:lstStyle/>
          <a:p>
            <a:r>
              <a:rPr lang="en-US" dirty="0"/>
              <a:t>Stories from the field…</a:t>
            </a:r>
          </a:p>
        </p:txBody>
      </p:sp>
      <p:sp>
        <p:nvSpPr>
          <p:cNvPr id="3" name="Content Placeholder 2">
            <a:extLst>
              <a:ext uri="{FF2B5EF4-FFF2-40B4-BE49-F238E27FC236}">
                <a16:creationId xmlns:a16="http://schemas.microsoft.com/office/drawing/2014/main" id="{88298344-1A4D-4949-A796-6A37760B6E3B}"/>
              </a:ext>
            </a:extLst>
          </p:cNvPr>
          <p:cNvSpPr>
            <a:spLocks noGrp="1"/>
          </p:cNvSpPr>
          <p:nvPr>
            <p:ph idx="1"/>
          </p:nvPr>
        </p:nvSpPr>
        <p:spPr>
          <a:xfrm>
            <a:off x="457200" y="1102806"/>
            <a:ext cx="8077200" cy="5188266"/>
          </a:xfrm>
        </p:spPr>
        <p:txBody>
          <a:bodyPr/>
          <a:lstStyle/>
          <a:p>
            <a:r>
              <a:rPr lang="en-US" sz="2800" dirty="0"/>
              <a:t>What have you encountered?</a:t>
            </a:r>
          </a:p>
          <a:p>
            <a:pPr lvl="1"/>
            <a:r>
              <a:rPr lang="en-US" sz="2400" dirty="0"/>
              <a:t>What where the challenges?</a:t>
            </a:r>
          </a:p>
          <a:p>
            <a:pPr lvl="1"/>
            <a:r>
              <a:rPr lang="en-US" sz="2400" dirty="0"/>
              <a:t>How did you overcome them?</a:t>
            </a:r>
          </a:p>
          <a:p>
            <a:pPr lvl="1"/>
            <a:r>
              <a:rPr lang="en-US" sz="2400" dirty="0"/>
              <a:t>What could you have done differently?</a:t>
            </a:r>
          </a:p>
          <a:p>
            <a:r>
              <a:rPr lang="en-US" sz="2800" dirty="0"/>
              <a:t>Next time, what will you do differently?</a:t>
            </a:r>
          </a:p>
          <a:p>
            <a:pPr lvl="1"/>
            <a:r>
              <a:rPr lang="en-US" sz="2400" dirty="0"/>
              <a:t>Others are invited to share their experiences.</a:t>
            </a:r>
          </a:p>
        </p:txBody>
      </p:sp>
      <p:sp>
        <p:nvSpPr>
          <p:cNvPr id="4" name="Slide Number Placeholder 3">
            <a:extLst>
              <a:ext uri="{FF2B5EF4-FFF2-40B4-BE49-F238E27FC236}">
                <a16:creationId xmlns:a16="http://schemas.microsoft.com/office/drawing/2014/main" id="{AEB419FD-FE70-F04B-8D73-48806DC6DA02}"/>
              </a:ext>
            </a:extLst>
          </p:cNvPr>
          <p:cNvSpPr>
            <a:spLocks noGrp="1"/>
          </p:cNvSpPr>
          <p:nvPr>
            <p:ph type="sldNum" sz="quarter" idx="11"/>
          </p:nvPr>
        </p:nvSpPr>
        <p:spPr/>
        <p:txBody>
          <a:bodyPr/>
          <a:lstStyle/>
          <a:p>
            <a:pPr>
              <a:defRPr/>
            </a:pPr>
            <a:fld id="{E238B493-49BD-4626-ACB2-A902EA75DA74}" type="slidenum">
              <a:rPr lang="en-US" smtClean="0"/>
              <a:pPr>
                <a:defRPr/>
              </a:pPr>
              <a:t>29</a:t>
            </a:fld>
            <a:endParaRPr lang="en-US"/>
          </a:p>
        </p:txBody>
      </p:sp>
    </p:spTree>
    <p:extLst>
      <p:ext uri="{BB962C8B-B14F-4D97-AF65-F5344CB8AC3E}">
        <p14:creationId xmlns:p14="http://schemas.microsoft.com/office/powerpoint/2010/main" val="409335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on a ski slope&#10;&#10;Description automatically generated with low confidence">
            <a:extLst>
              <a:ext uri="{FF2B5EF4-FFF2-40B4-BE49-F238E27FC236}">
                <a16:creationId xmlns:a16="http://schemas.microsoft.com/office/drawing/2014/main" id="{D10E252B-BF42-9B4F-B67B-937FEDC8F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565" y="1832142"/>
            <a:ext cx="4056870" cy="2688430"/>
          </a:xfrm>
          <a:prstGeom prst="rect">
            <a:avLst/>
          </a:prstGeom>
        </p:spPr>
      </p:pic>
      <p:sp>
        <p:nvSpPr>
          <p:cNvPr id="2" name="Title 1">
            <a:extLst>
              <a:ext uri="{FF2B5EF4-FFF2-40B4-BE49-F238E27FC236}">
                <a16:creationId xmlns:a16="http://schemas.microsoft.com/office/drawing/2014/main" id="{53FA2525-65AA-4DA6-849B-7882A511C260}"/>
              </a:ext>
            </a:extLst>
          </p:cNvPr>
          <p:cNvSpPr>
            <a:spLocks noGrp="1"/>
          </p:cNvSpPr>
          <p:nvPr>
            <p:ph type="ctrTitle"/>
          </p:nvPr>
        </p:nvSpPr>
        <p:spPr>
          <a:xfrm>
            <a:off x="0" y="313512"/>
            <a:ext cx="9144000" cy="1804400"/>
          </a:xfrm>
        </p:spPr>
        <p:txBody>
          <a:bodyPr anchor="t"/>
          <a:lstStyle/>
          <a:p>
            <a:r>
              <a:rPr lang="en-US" sz="3600" dirty="0">
                <a:ea typeface="+mj-lt"/>
                <a:cs typeface="+mj-lt"/>
              </a:rPr>
              <a:t>COVID-19</a:t>
            </a:r>
            <a:br>
              <a:rPr lang="en-US" sz="3600" dirty="0">
                <a:ea typeface="+mj-lt"/>
                <a:cs typeface="+mj-lt"/>
              </a:rPr>
            </a:br>
            <a:r>
              <a:rPr lang="en-US" sz="3600" dirty="0">
                <a:ea typeface="+mj-lt"/>
                <a:cs typeface="+mj-lt"/>
              </a:rPr>
              <a:t>Motivational Interviewing</a:t>
            </a:r>
            <a:br>
              <a:rPr lang="en-US" sz="3600" dirty="0">
                <a:ea typeface="+mj-lt"/>
                <a:cs typeface="+mj-lt"/>
              </a:rPr>
            </a:br>
            <a:r>
              <a:rPr lang="en-US" sz="3600" dirty="0">
                <a:ea typeface="+mj-lt"/>
                <a:cs typeface="+mj-lt"/>
              </a:rPr>
              <a:t>Workshop</a:t>
            </a:r>
            <a:endParaRPr lang="en-US" sz="3600" b="0" dirty="0">
              <a:ea typeface="+mj-lt"/>
              <a:cs typeface="+mj-lt"/>
            </a:endParaRPr>
          </a:p>
        </p:txBody>
      </p:sp>
    </p:spTree>
    <p:extLst>
      <p:ext uri="{BB962C8B-B14F-4D97-AF65-F5344CB8AC3E}">
        <p14:creationId xmlns:p14="http://schemas.microsoft.com/office/powerpoint/2010/main" val="3273723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39" name="Slide Number Placeholder 3">
            <a:extLst>
              <a:ext uri="{FF2B5EF4-FFF2-40B4-BE49-F238E27FC236}">
                <a16:creationId xmlns:a16="http://schemas.microsoft.com/office/drawing/2014/main" id="{371325B7-CD5F-D444-B99E-01F2D8624BE2}"/>
              </a:ext>
            </a:extLst>
          </p:cNvPr>
          <p:cNvSpPr txBox="1">
            <a:spLocks/>
          </p:cNvSpPr>
          <p:nvPr/>
        </p:nvSpPr>
        <p:spPr>
          <a:xfrm>
            <a:off x="304800" y="6477000"/>
            <a:ext cx="2133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0A5680A-5164-4FDE-9696-2BC0BEDB8514}" type="slidenum">
              <a:rPr lang="en-US" sz="1000" smtClean="0">
                <a:solidFill>
                  <a:srgbClr val="265787"/>
                </a:solidFill>
              </a:rPr>
              <a:pPr>
                <a:defRPr/>
              </a:pPr>
              <a:t>30</a:t>
            </a:fld>
            <a:endParaRPr lang="en-US" sz="1000">
              <a:solidFill>
                <a:srgbClr val="265787"/>
              </a:solidFill>
            </a:endParaRPr>
          </a:p>
        </p:txBody>
      </p:sp>
      <p:sp>
        <p:nvSpPr>
          <p:cNvPr id="5" name="Title 1">
            <a:extLst>
              <a:ext uri="{FF2B5EF4-FFF2-40B4-BE49-F238E27FC236}">
                <a16:creationId xmlns:a16="http://schemas.microsoft.com/office/drawing/2014/main" id="{CD8B61CB-2B67-7949-877A-59947D1CC66E}"/>
              </a:ext>
            </a:extLst>
          </p:cNvPr>
          <p:cNvSpPr txBox="1">
            <a:spLocks/>
          </p:cNvSpPr>
          <p:nvPr/>
        </p:nvSpPr>
        <p:spPr>
          <a:xfrm>
            <a:off x="2644253" y="667655"/>
            <a:ext cx="3855493" cy="860894"/>
          </a:xfrm>
          <a:prstGeom prst="rect">
            <a:avLst/>
          </a:prstGeom>
        </p:spPr>
        <p:txBody>
          <a:bodyPr/>
          <a:lstStyle>
            <a:lvl1pPr algn="l" rtl="0" eaLnBrk="0" fontAlgn="base" hangingPunct="0">
              <a:spcBef>
                <a:spcPct val="0"/>
              </a:spcBef>
              <a:spcAft>
                <a:spcPct val="0"/>
              </a:spcAft>
              <a:defRPr sz="3200" b="1">
                <a:solidFill>
                  <a:srgbClr val="265787"/>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a:lstStyle>
          <a:p>
            <a:pPr algn="ctr"/>
            <a:r>
              <a:rPr lang="en-US" sz="4000" kern="0" dirty="0"/>
              <a:t>Questions? </a:t>
            </a:r>
          </a:p>
        </p:txBody>
      </p:sp>
      <p:pic>
        <p:nvPicPr>
          <p:cNvPr id="6" name="Content Placeholder 5">
            <a:extLst>
              <a:ext uri="{FF2B5EF4-FFF2-40B4-BE49-F238E27FC236}">
                <a16:creationId xmlns:a16="http://schemas.microsoft.com/office/drawing/2014/main" id="{7CE8AB50-A1A2-4443-A6C6-4A6C1E8E5C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84402" y="1885950"/>
            <a:ext cx="2975193" cy="3086100"/>
          </a:xfrm>
          <a:prstGeom prst="rect">
            <a:avLst/>
          </a:prstGeom>
        </p:spPr>
      </p:pic>
    </p:spTree>
    <p:extLst>
      <p:ext uri="{BB962C8B-B14F-4D97-AF65-F5344CB8AC3E}">
        <p14:creationId xmlns:p14="http://schemas.microsoft.com/office/powerpoint/2010/main" val="2640588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B1FA-317F-E14B-AA89-A933E628BE15}"/>
              </a:ext>
            </a:extLst>
          </p:cNvPr>
          <p:cNvSpPr>
            <a:spLocks noGrp="1"/>
          </p:cNvSpPr>
          <p:nvPr>
            <p:ph type="title"/>
          </p:nvPr>
        </p:nvSpPr>
        <p:spPr/>
        <p:txBody>
          <a:bodyPr/>
          <a:lstStyle/>
          <a:p>
            <a:r>
              <a:rPr lang="en-US"/>
              <a:t>Evaluation</a:t>
            </a:r>
          </a:p>
        </p:txBody>
      </p:sp>
      <p:sp>
        <p:nvSpPr>
          <p:cNvPr id="3" name="Content Placeholder 2">
            <a:extLst>
              <a:ext uri="{FF2B5EF4-FFF2-40B4-BE49-F238E27FC236}">
                <a16:creationId xmlns:a16="http://schemas.microsoft.com/office/drawing/2014/main" id="{20E7D74A-21E1-704E-8530-A2AEE0B8BAA6}"/>
              </a:ext>
            </a:extLst>
          </p:cNvPr>
          <p:cNvSpPr>
            <a:spLocks noGrp="1"/>
          </p:cNvSpPr>
          <p:nvPr>
            <p:ph idx="1"/>
          </p:nvPr>
        </p:nvSpPr>
        <p:spPr>
          <a:xfrm>
            <a:off x="457200" y="1102806"/>
            <a:ext cx="8229600" cy="2326194"/>
          </a:xfrm>
        </p:spPr>
        <p:txBody>
          <a:bodyPr/>
          <a:lstStyle/>
          <a:p>
            <a:pPr marL="0" indent="0" algn="ctr">
              <a:lnSpc>
                <a:spcPct val="150000"/>
              </a:lnSpc>
              <a:buNone/>
            </a:pPr>
            <a:endParaRPr lang="en-US" b="1"/>
          </a:p>
          <a:p>
            <a:pPr marL="0" indent="0" algn="ctr">
              <a:lnSpc>
                <a:spcPct val="150000"/>
              </a:lnSpc>
              <a:buNone/>
            </a:pPr>
            <a:r>
              <a:rPr lang="en-US" b="1"/>
              <a:t>Please complete the evaluation!</a:t>
            </a:r>
          </a:p>
          <a:p>
            <a:pPr marL="0" indent="0" algn="ctr">
              <a:lnSpc>
                <a:spcPct val="150000"/>
              </a:lnSpc>
              <a:buNone/>
            </a:pPr>
            <a:r>
              <a:rPr lang="en-US" i="1" u="sng"/>
              <a:t>We can only improve with your feedback!</a:t>
            </a:r>
            <a:endParaRPr lang="en-US" i="1" u="sng">
              <a:cs typeface="Arial"/>
            </a:endParaRPr>
          </a:p>
        </p:txBody>
      </p:sp>
      <p:sp>
        <p:nvSpPr>
          <p:cNvPr id="4" name="Slide Number Placeholder 3">
            <a:extLst>
              <a:ext uri="{FF2B5EF4-FFF2-40B4-BE49-F238E27FC236}">
                <a16:creationId xmlns:a16="http://schemas.microsoft.com/office/drawing/2014/main" id="{69D7BDB1-3B9A-8849-B8E3-C76DE438A9EA}"/>
              </a:ext>
            </a:extLst>
          </p:cNvPr>
          <p:cNvSpPr>
            <a:spLocks noGrp="1"/>
          </p:cNvSpPr>
          <p:nvPr>
            <p:ph type="sldNum" sz="quarter" idx="11"/>
          </p:nvPr>
        </p:nvSpPr>
        <p:spPr/>
        <p:txBody>
          <a:bodyPr/>
          <a:lstStyle/>
          <a:p>
            <a:pPr>
              <a:defRPr/>
            </a:pPr>
            <a:fld id="{E238B493-49BD-4626-ACB2-A902EA75DA74}" type="slidenum">
              <a:rPr lang="en-US" smtClean="0"/>
              <a:pPr>
                <a:defRPr/>
              </a:pPr>
              <a:t>31</a:t>
            </a:fld>
            <a:endParaRPr lang="en-US"/>
          </a:p>
        </p:txBody>
      </p:sp>
    </p:spTree>
    <p:extLst>
      <p:ext uri="{BB962C8B-B14F-4D97-AF65-F5344CB8AC3E}">
        <p14:creationId xmlns:p14="http://schemas.microsoft.com/office/powerpoint/2010/main" val="2907526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EDCEE6-65BA-8144-BEAE-DD28AE38CD20}"/>
              </a:ext>
            </a:extLst>
          </p:cNvPr>
          <p:cNvSpPr>
            <a:spLocks noGrp="1"/>
          </p:cNvSpPr>
          <p:nvPr>
            <p:ph type="sldNum" sz="quarter" idx="11"/>
          </p:nvPr>
        </p:nvSpPr>
        <p:spPr/>
        <p:txBody>
          <a:bodyPr/>
          <a:lstStyle/>
          <a:p>
            <a:pPr>
              <a:defRPr/>
            </a:pPr>
            <a:fld id="{E238B493-49BD-4626-ACB2-A902EA75DA74}" type="slidenum">
              <a:rPr lang="en-US" smtClean="0"/>
              <a:pPr>
                <a:defRPr/>
              </a:pPr>
              <a:t>32</a:t>
            </a:fld>
            <a:endParaRPr lang="en-US"/>
          </a:p>
        </p:txBody>
      </p:sp>
      <p:grpSp>
        <p:nvGrpSpPr>
          <p:cNvPr id="9" name="Google Shape;2060;p34">
            <a:extLst>
              <a:ext uri="{FF2B5EF4-FFF2-40B4-BE49-F238E27FC236}">
                <a16:creationId xmlns:a16="http://schemas.microsoft.com/office/drawing/2014/main" id="{B15D0C03-6CAA-E14C-BEED-4342DA652F3C}"/>
              </a:ext>
            </a:extLst>
          </p:cNvPr>
          <p:cNvGrpSpPr/>
          <p:nvPr/>
        </p:nvGrpSpPr>
        <p:grpSpPr>
          <a:xfrm>
            <a:off x="5490241" y="2043665"/>
            <a:ext cx="3356124" cy="3829046"/>
            <a:chOff x="2602525" y="317054"/>
            <a:chExt cx="4174283" cy="4762495"/>
          </a:xfrm>
        </p:grpSpPr>
        <p:sp>
          <p:nvSpPr>
            <p:cNvPr id="10" name="Google Shape;2061;p34">
              <a:extLst>
                <a:ext uri="{FF2B5EF4-FFF2-40B4-BE49-F238E27FC236}">
                  <a16:creationId xmlns:a16="http://schemas.microsoft.com/office/drawing/2014/main" id="{9C5B7F61-CE01-E44F-9CFD-2C2F03E06DB8}"/>
                </a:ext>
              </a:extLst>
            </p:cNvPr>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 name="Google Shape;2062;p34">
              <a:extLst>
                <a:ext uri="{FF2B5EF4-FFF2-40B4-BE49-F238E27FC236}">
                  <a16:creationId xmlns:a16="http://schemas.microsoft.com/office/drawing/2014/main" id="{9C566048-07E5-AB44-AD5E-B16F9CE3FE5D}"/>
                </a:ext>
              </a:extLst>
            </p:cNvPr>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 name="Google Shape;2063;p34">
              <a:extLst>
                <a:ext uri="{FF2B5EF4-FFF2-40B4-BE49-F238E27FC236}">
                  <a16:creationId xmlns:a16="http://schemas.microsoft.com/office/drawing/2014/main" id="{D67C6B52-A538-9647-A912-10D85738702B}"/>
                </a:ext>
              </a:extLst>
            </p:cNvPr>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 name="Google Shape;2064;p34">
              <a:extLst>
                <a:ext uri="{FF2B5EF4-FFF2-40B4-BE49-F238E27FC236}">
                  <a16:creationId xmlns:a16="http://schemas.microsoft.com/office/drawing/2014/main" id="{EFABF9C3-D17F-724C-9256-D2AE0B2862EA}"/>
                </a:ext>
              </a:extLst>
            </p:cNvPr>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 name="Google Shape;2065;p34">
              <a:extLst>
                <a:ext uri="{FF2B5EF4-FFF2-40B4-BE49-F238E27FC236}">
                  <a16:creationId xmlns:a16="http://schemas.microsoft.com/office/drawing/2014/main" id="{F10B0939-7481-A447-91C7-A2EB4F17ADF4}"/>
                </a:ext>
              </a:extLst>
            </p:cNvPr>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5" name="Google Shape;2066;p34">
              <a:extLst>
                <a:ext uri="{FF2B5EF4-FFF2-40B4-BE49-F238E27FC236}">
                  <a16:creationId xmlns:a16="http://schemas.microsoft.com/office/drawing/2014/main" id="{597A9BD2-1FB7-0044-A71C-58E45353C03B}"/>
                </a:ext>
              </a:extLst>
            </p:cNvPr>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6" name="Google Shape;2067;p34">
              <a:extLst>
                <a:ext uri="{FF2B5EF4-FFF2-40B4-BE49-F238E27FC236}">
                  <a16:creationId xmlns:a16="http://schemas.microsoft.com/office/drawing/2014/main" id="{43C14E3B-1DDD-B94B-9FB5-3B6004060CE0}"/>
                </a:ext>
              </a:extLst>
            </p:cNvPr>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7" name="Google Shape;2068;p34">
              <a:extLst>
                <a:ext uri="{FF2B5EF4-FFF2-40B4-BE49-F238E27FC236}">
                  <a16:creationId xmlns:a16="http://schemas.microsoft.com/office/drawing/2014/main" id="{1BE7BF39-B9AA-2849-89AF-B9FF668CF7AE}"/>
                </a:ext>
              </a:extLst>
            </p:cNvPr>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8" name="Google Shape;2069;p34">
              <a:extLst>
                <a:ext uri="{FF2B5EF4-FFF2-40B4-BE49-F238E27FC236}">
                  <a16:creationId xmlns:a16="http://schemas.microsoft.com/office/drawing/2014/main" id="{7FBE3BC4-7BF8-1249-A8DB-5EAEA61DBB44}"/>
                </a:ext>
              </a:extLst>
            </p:cNvPr>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9" name="Google Shape;2070;p34">
              <a:extLst>
                <a:ext uri="{FF2B5EF4-FFF2-40B4-BE49-F238E27FC236}">
                  <a16:creationId xmlns:a16="http://schemas.microsoft.com/office/drawing/2014/main" id="{7846FA47-5A5E-1744-8C23-3E96686E9552}"/>
                </a:ext>
              </a:extLst>
            </p:cNvPr>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 name="Google Shape;2071;p34">
              <a:extLst>
                <a:ext uri="{FF2B5EF4-FFF2-40B4-BE49-F238E27FC236}">
                  <a16:creationId xmlns:a16="http://schemas.microsoft.com/office/drawing/2014/main" id="{74DBEF16-540A-C84F-BC80-7913E3A98154}"/>
                </a:ext>
              </a:extLst>
            </p:cNvPr>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1" name="Google Shape;2072;p34">
              <a:extLst>
                <a:ext uri="{FF2B5EF4-FFF2-40B4-BE49-F238E27FC236}">
                  <a16:creationId xmlns:a16="http://schemas.microsoft.com/office/drawing/2014/main" id="{94567D6C-33F7-D24B-8B7A-8F7F29A245CE}"/>
                </a:ext>
              </a:extLst>
            </p:cNvPr>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2" name="Google Shape;2073;p34">
              <a:extLst>
                <a:ext uri="{FF2B5EF4-FFF2-40B4-BE49-F238E27FC236}">
                  <a16:creationId xmlns:a16="http://schemas.microsoft.com/office/drawing/2014/main" id="{4F6F5064-CE47-AE4F-B4CE-3E8C476A8B30}"/>
                </a:ext>
              </a:extLst>
            </p:cNvPr>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3" name="Google Shape;2074;p34">
              <a:extLst>
                <a:ext uri="{FF2B5EF4-FFF2-40B4-BE49-F238E27FC236}">
                  <a16:creationId xmlns:a16="http://schemas.microsoft.com/office/drawing/2014/main" id="{77CFC545-841C-D342-931E-02378210CAD1}"/>
                </a:ext>
              </a:extLst>
            </p:cNvPr>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4" name="Google Shape;2075;p34">
              <a:extLst>
                <a:ext uri="{FF2B5EF4-FFF2-40B4-BE49-F238E27FC236}">
                  <a16:creationId xmlns:a16="http://schemas.microsoft.com/office/drawing/2014/main" id="{34B1273C-C498-D54B-845C-A1555DCFFF91}"/>
                </a:ext>
              </a:extLst>
            </p:cNvPr>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5" name="Google Shape;2076;p34">
              <a:extLst>
                <a:ext uri="{FF2B5EF4-FFF2-40B4-BE49-F238E27FC236}">
                  <a16:creationId xmlns:a16="http://schemas.microsoft.com/office/drawing/2014/main" id="{D74EC08C-DC59-7D42-B6FD-CCA2CAB10C55}"/>
                </a:ext>
              </a:extLst>
            </p:cNvPr>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6" name="Google Shape;2077;p34">
              <a:extLst>
                <a:ext uri="{FF2B5EF4-FFF2-40B4-BE49-F238E27FC236}">
                  <a16:creationId xmlns:a16="http://schemas.microsoft.com/office/drawing/2014/main" id="{821E5402-8B49-514C-943D-DDEDB3A568B7}"/>
                </a:ext>
              </a:extLst>
            </p:cNvPr>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7" name="Google Shape;2078;p34">
              <a:extLst>
                <a:ext uri="{FF2B5EF4-FFF2-40B4-BE49-F238E27FC236}">
                  <a16:creationId xmlns:a16="http://schemas.microsoft.com/office/drawing/2014/main" id="{C565E786-A86C-9E43-9B6A-3A49ADA60D51}"/>
                </a:ext>
              </a:extLst>
            </p:cNvPr>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8" name="Google Shape;2079;p34">
              <a:extLst>
                <a:ext uri="{FF2B5EF4-FFF2-40B4-BE49-F238E27FC236}">
                  <a16:creationId xmlns:a16="http://schemas.microsoft.com/office/drawing/2014/main" id="{B9A317FB-4844-B740-B438-83A2D5BF93EA}"/>
                </a:ext>
              </a:extLst>
            </p:cNvPr>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9" name="Google Shape;2080;p34">
              <a:extLst>
                <a:ext uri="{FF2B5EF4-FFF2-40B4-BE49-F238E27FC236}">
                  <a16:creationId xmlns:a16="http://schemas.microsoft.com/office/drawing/2014/main" id="{28A03226-7C7C-D543-9938-8EE10D06FA7A}"/>
                </a:ext>
              </a:extLst>
            </p:cNvPr>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0" name="Google Shape;2081;p34">
              <a:extLst>
                <a:ext uri="{FF2B5EF4-FFF2-40B4-BE49-F238E27FC236}">
                  <a16:creationId xmlns:a16="http://schemas.microsoft.com/office/drawing/2014/main" id="{188E6BEC-2DD7-1C48-89B0-683EDFBFDE02}"/>
                </a:ext>
              </a:extLst>
            </p:cNvPr>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1" name="Google Shape;2082;p34">
              <a:extLst>
                <a:ext uri="{FF2B5EF4-FFF2-40B4-BE49-F238E27FC236}">
                  <a16:creationId xmlns:a16="http://schemas.microsoft.com/office/drawing/2014/main" id="{E819D17B-FD1F-8041-9A96-2CBE1BC6FE65}"/>
                </a:ext>
              </a:extLst>
            </p:cNvPr>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2" name="Google Shape;2083;p34">
              <a:extLst>
                <a:ext uri="{FF2B5EF4-FFF2-40B4-BE49-F238E27FC236}">
                  <a16:creationId xmlns:a16="http://schemas.microsoft.com/office/drawing/2014/main" id="{71DECF7F-3043-5C49-B107-25EC0B4F7227}"/>
                </a:ext>
              </a:extLst>
            </p:cNvPr>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3" name="Google Shape;2084;p34">
              <a:extLst>
                <a:ext uri="{FF2B5EF4-FFF2-40B4-BE49-F238E27FC236}">
                  <a16:creationId xmlns:a16="http://schemas.microsoft.com/office/drawing/2014/main" id="{1958DA2C-9672-4848-AE18-EE0F6B1B8B0B}"/>
                </a:ext>
              </a:extLst>
            </p:cNvPr>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4" name="Google Shape;2085;p34">
              <a:extLst>
                <a:ext uri="{FF2B5EF4-FFF2-40B4-BE49-F238E27FC236}">
                  <a16:creationId xmlns:a16="http://schemas.microsoft.com/office/drawing/2014/main" id="{F7C63C96-FE03-8C4D-9BF8-41FAE6EDB4FF}"/>
                </a:ext>
              </a:extLst>
            </p:cNvPr>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5" name="Google Shape;2086;p34">
              <a:extLst>
                <a:ext uri="{FF2B5EF4-FFF2-40B4-BE49-F238E27FC236}">
                  <a16:creationId xmlns:a16="http://schemas.microsoft.com/office/drawing/2014/main" id="{3E57F21A-53E3-4E4E-A71F-4A579DDBDD94}"/>
                </a:ext>
              </a:extLst>
            </p:cNvPr>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6" name="Google Shape;2087;p34">
              <a:extLst>
                <a:ext uri="{FF2B5EF4-FFF2-40B4-BE49-F238E27FC236}">
                  <a16:creationId xmlns:a16="http://schemas.microsoft.com/office/drawing/2014/main" id="{707FA371-CFD4-2F48-85FF-B0CEEFFA57C0}"/>
                </a:ext>
              </a:extLst>
            </p:cNvPr>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7" name="Google Shape;2088;p34">
              <a:extLst>
                <a:ext uri="{FF2B5EF4-FFF2-40B4-BE49-F238E27FC236}">
                  <a16:creationId xmlns:a16="http://schemas.microsoft.com/office/drawing/2014/main" id="{9EE33189-8D3A-DC42-A410-03AC805FC539}"/>
                </a:ext>
              </a:extLst>
            </p:cNvPr>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8" name="Google Shape;2089;p34">
              <a:extLst>
                <a:ext uri="{FF2B5EF4-FFF2-40B4-BE49-F238E27FC236}">
                  <a16:creationId xmlns:a16="http://schemas.microsoft.com/office/drawing/2014/main" id="{60AE45B9-50C7-6549-84E7-4455A5A600AD}"/>
                </a:ext>
              </a:extLst>
            </p:cNvPr>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9" name="Google Shape;2090;p34">
              <a:extLst>
                <a:ext uri="{FF2B5EF4-FFF2-40B4-BE49-F238E27FC236}">
                  <a16:creationId xmlns:a16="http://schemas.microsoft.com/office/drawing/2014/main" id="{80FD03E0-5417-ED4A-B4BC-6904EC113D02}"/>
                </a:ext>
              </a:extLst>
            </p:cNvPr>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0" name="Google Shape;2091;p34">
              <a:extLst>
                <a:ext uri="{FF2B5EF4-FFF2-40B4-BE49-F238E27FC236}">
                  <a16:creationId xmlns:a16="http://schemas.microsoft.com/office/drawing/2014/main" id="{E8E001CF-FA43-FB48-AB81-F70C34FB1C0B}"/>
                </a:ext>
              </a:extLst>
            </p:cNvPr>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1" name="Google Shape;2092;p34">
              <a:extLst>
                <a:ext uri="{FF2B5EF4-FFF2-40B4-BE49-F238E27FC236}">
                  <a16:creationId xmlns:a16="http://schemas.microsoft.com/office/drawing/2014/main" id="{AE7A8FAE-27CC-604C-A732-FDD5FE37196B}"/>
                </a:ext>
              </a:extLst>
            </p:cNvPr>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2" name="Google Shape;2093;p34">
              <a:extLst>
                <a:ext uri="{FF2B5EF4-FFF2-40B4-BE49-F238E27FC236}">
                  <a16:creationId xmlns:a16="http://schemas.microsoft.com/office/drawing/2014/main" id="{7DDE5ACD-B895-264B-A33D-0E5443D21C9B}"/>
                </a:ext>
              </a:extLst>
            </p:cNvPr>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3" name="Google Shape;2094;p34">
              <a:extLst>
                <a:ext uri="{FF2B5EF4-FFF2-40B4-BE49-F238E27FC236}">
                  <a16:creationId xmlns:a16="http://schemas.microsoft.com/office/drawing/2014/main" id="{A5F3B9A8-6DBB-D545-8953-C843CA5F7D69}"/>
                </a:ext>
              </a:extLst>
            </p:cNvPr>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4" name="Google Shape;2095;p34">
              <a:extLst>
                <a:ext uri="{FF2B5EF4-FFF2-40B4-BE49-F238E27FC236}">
                  <a16:creationId xmlns:a16="http://schemas.microsoft.com/office/drawing/2014/main" id="{14DBEB1B-4A2E-BC40-BB5D-AFEB0B77EDA2}"/>
                </a:ext>
              </a:extLst>
            </p:cNvPr>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5" name="Google Shape;2096;p34">
              <a:extLst>
                <a:ext uri="{FF2B5EF4-FFF2-40B4-BE49-F238E27FC236}">
                  <a16:creationId xmlns:a16="http://schemas.microsoft.com/office/drawing/2014/main" id="{B4F5F866-B51D-B749-9D16-2E62E73FC497}"/>
                </a:ext>
              </a:extLst>
            </p:cNvPr>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6" name="Google Shape;2097;p34">
              <a:extLst>
                <a:ext uri="{FF2B5EF4-FFF2-40B4-BE49-F238E27FC236}">
                  <a16:creationId xmlns:a16="http://schemas.microsoft.com/office/drawing/2014/main" id="{31B5AFE1-E741-F640-A48B-B073589472C2}"/>
                </a:ext>
              </a:extLst>
            </p:cNvPr>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7" name="Google Shape;2098;p34">
              <a:extLst>
                <a:ext uri="{FF2B5EF4-FFF2-40B4-BE49-F238E27FC236}">
                  <a16:creationId xmlns:a16="http://schemas.microsoft.com/office/drawing/2014/main" id="{FC519948-52B7-BB42-9F5C-56753978D81D}"/>
                </a:ext>
              </a:extLst>
            </p:cNvPr>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8" name="Google Shape;2099;p34">
              <a:extLst>
                <a:ext uri="{FF2B5EF4-FFF2-40B4-BE49-F238E27FC236}">
                  <a16:creationId xmlns:a16="http://schemas.microsoft.com/office/drawing/2014/main" id="{29C49AE4-454F-CA45-B567-36A98568A214}"/>
                </a:ext>
              </a:extLst>
            </p:cNvPr>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49" name="Google Shape;2100;p34">
              <a:extLst>
                <a:ext uri="{FF2B5EF4-FFF2-40B4-BE49-F238E27FC236}">
                  <a16:creationId xmlns:a16="http://schemas.microsoft.com/office/drawing/2014/main" id="{3C23C2AF-0AE3-974E-A5CB-8C9B3A0DE948}"/>
                </a:ext>
              </a:extLst>
            </p:cNvPr>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0" name="Google Shape;2101;p34">
              <a:extLst>
                <a:ext uri="{FF2B5EF4-FFF2-40B4-BE49-F238E27FC236}">
                  <a16:creationId xmlns:a16="http://schemas.microsoft.com/office/drawing/2014/main" id="{8BD6BF73-3A62-6F41-81D9-AAB817171130}"/>
                </a:ext>
              </a:extLst>
            </p:cNvPr>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1" name="Google Shape;2102;p34">
              <a:extLst>
                <a:ext uri="{FF2B5EF4-FFF2-40B4-BE49-F238E27FC236}">
                  <a16:creationId xmlns:a16="http://schemas.microsoft.com/office/drawing/2014/main" id="{357F7490-0F42-3347-B2FE-1A50CAA15621}"/>
                </a:ext>
              </a:extLst>
            </p:cNvPr>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2" name="Google Shape;2103;p34">
              <a:extLst>
                <a:ext uri="{FF2B5EF4-FFF2-40B4-BE49-F238E27FC236}">
                  <a16:creationId xmlns:a16="http://schemas.microsoft.com/office/drawing/2014/main" id="{17EAA2AA-47F8-9142-BE3D-4D35953C178A}"/>
                </a:ext>
              </a:extLst>
            </p:cNvPr>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3" name="Google Shape;2104;p34">
              <a:extLst>
                <a:ext uri="{FF2B5EF4-FFF2-40B4-BE49-F238E27FC236}">
                  <a16:creationId xmlns:a16="http://schemas.microsoft.com/office/drawing/2014/main" id="{263B346A-CB86-5A42-BC09-CBC6FEEDAE74}"/>
                </a:ext>
              </a:extLst>
            </p:cNvPr>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4" name="Google Shape;2105;p34">
              <a:extLst>
                <a:ext uri="{FF2B5EF4-FFF2-40B4-BE49-F238E27FC236}">
                  <a16:creationId xmlns:a16="http://schemas.microsoft.com/office/drawing/2014/main" id="{0B61A0B1-2656-C442-8A04-883D6D41837C}"/>
                </a:ext>
              </a:extLst>
            </p:cNvPr>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5" name="Google Shape;2106;p34">
              <a:extLst>
                <a:ext uri="{FF2B5EF4-FFF2-40B4-BE49-F238E27FC236}">
                  <a16:creationId xmlns:a16="http://schemas.microsoft.com/office/drawing/2014/main" id="{B0635D41-2192-D44D-8C40-39BCE2112743}"/>
                </a:ext>
              </a:extLst>
            </p:cNvPr>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6" name="Google Shape;2107;p34">
              <a:extLst>
                <a:ext uri="{FF2B5EF4-FFF2-40B4-BE49-F238E27FC236}">
                  <a16:creationId xmlns:a16="http://schemas.microsoft.com/office/drawing/2014/main" id="{E99AAF20-0D86-2542-8C3A-0FD413D24FAF}"/>
                </a:ext>
              </a:extLst>
            </p:cNvPr>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7" name="Google Shape;2108;p34">
              <a:extLst>
                <a:ext uri="{FF2B5EF4-FFF2-40B4-BE49-F238E27FC236}">
                  <a16:creationId xmlns:a16="http://schemas.microsoft.com/office/drawing/2014/main" id="{18CD01C4-327A-624E-9609-01A1FFA52BED}"/>
                </a:ext>
              </a:extLst>
            </p:cNvPr>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8" name="Google Shape;2109;p34">
              <a:extLst>
                <a:ext uri="{FF2B5EF4-FFF2-40B4-BE49-F238E27FC236}">
                  <a16:creationId xmlns:a16="http://schemas.microsoft.com/office/drawing/2014/main" id="{51559492-9997-9542-AAC5-7E3F125632C3}"/>
                </a:ext>
              </a:extLst>
            </p:cNvPr>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59" name="Google Shape;2110;p34">
              <a:extLst>
                <a:ext uri="{FF2B5EF4-FFF2-40B4-BE49-F238E27FC236}">
                  <a16:creationId xmlns:a16="http://schemas.microsoft.com/office/drawing/2014/main" id="{DD169E6E-5062-964A-BB86-0E0ABD65688B}"/>
                </a:ext>
              </a:extLst>
            </p:cNvPr>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60" name="Google Shape;2111;p34">
              <a:extLst>
                <a:ext uri="{FF2B5EF4-FFF2-40B4-BE49-F238E27FC236}">
                  <a16:creationId xmlns:a16="http://schemas.microsoft.com/office/drawing/2014/main" id="{A97C213B-1A23-4048-A2DC-AB0EB05C3194}"/>
                </a:ext>
              </a:extLst>
            </p:cNvPr>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61" name="Google Shape;2112;p34">
              <a:extLst>
                <a:ext uri="{FF2B5EF4-FFF2-40B4-BE49-F238E27FC236}">
                  <a16:creationId xmlns:a16="http://schemas.microsoft.com/office/drawing/2014/main" id="{729C639D-04E7-9143-8E46-417F743144DB}"/>
                </a:ext>
              </a:extLst>
            </p:cNvPr>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62" name="Google Shape;2113;p34">
              <a:extLst>
                <a:ext uri="{FF2B5EF4-FFF2-40B4-BE49-F238E27FC236}">
                  <a16:creationId xmlns:a16="http://schemas.microsoft.com/office/drawing/2014/main" id="{2A0F20C4-9C08-7747-9E05-AC18E6A7AB08}"/>
                </a:ext>
              </a:extLst>
            </p:cNvPr>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63" name="Google Shape;2114;p34">
              <a:extLst>
                <a:ext uri="{FF2B5EF4-FFF2-40B4-BE49-F238E27FC236}">
                  <a16:creationId xmlns:a16="http://schemas.microsoft.com/office/drawing/2014/main" id="{DCD2F638-26CC-2D44-9E76-B74A60E2E73A}"/>
                </a:ext>
              </a:extLst>
            </p:cNvPr>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64" name="Google Shape;2115;p34">
              <a:extLst>
                <a:ext uri="{FF2B5EF4-FFF2-40B4-BE49-F238E27FC236}">
                  <a16:creationId xmlns:a16="http://schemas.microsoft.com/office/drawing/2014/main" id="{39DA5F08-8FA6-7048-BD94-519C77E00850}"/>
                </a:ext>
              </a:extLst>
            </p:cNvPr>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65" name="Google Shape;2116;p34">
              <a:extLst>
                <a:ext uri="{FF2B5EF4-FFF2-40B4-BE49-F238E27FC236}">
                  <a16:creationId xmlns:a16="http://schemas.microsoft.com/office/drawing/2014/main" id="{1D91323D-15B1-6D4F-8FB5-4D679335E7FA}"/>
                </a:ext>
              </a:extLst>
            </p:cNvPr>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66" name="Google Shape;2117;p34">
              <a:extLst>
                <a:ext uri="{FF2B5EF4-FFF2-40B4-BE49-F238E27FC236}">
                  <a16:creationId xmlns:a16="http://schemas.microsoft.com/office/drawing/2014/main" id="{D62A73CB-176A-2449-9FC8-B688ABC1ED8A}"/>
                </a:ext>
              </a:extLst>
            </p:cNvPr>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67" name="Google Shape;2118;p34">
              <a:extLst>
                <a:ext uri="{FF2B5EF4-FFF2-40B4-BE49-F238E27FC236}">
                  <a16:creationId xmlns:a16="http://schemas.microsoft.com/office/drawing/2014/main" id="{BBEA1069-91F4-D74F-B8D9-C427D2556E1E}"/>
                </a:ext>
              </a:extLst>
            </p:cNvPr>
            <p:cNvGrpSpPr/>
            <p:nvPr/>
          </p:nvGrpSpPr>
          <p:grpSpPr>
            <a:xfrm>
              <a:off x="2941619" y="3895613"/>
              <a:ext cx="483621" cy="510995"/>
              <a:chOff x="4345944" y="4626313"/>
              <a:chExt cx="483621" cy="510995"/>
            </a:xfrm>
          </p:grpSpPr>
          <p:grpSp>
            <p:nvGrpSpPr>
              <p:cNvPr id="74" name="Google Shape;2119;p34">
                <a:extLst>
                  <a:ext uri="{FF2B5EF4-FFF2-40B4-BE49-F238E27FC236}">
                    <a16:creationId xmlns:a16="http://schemas.microsoft.com/office/drawing/2014/main" id="{C037AF02-FECD-E249-93A9-233CA83DF401}"/>
                  </a:ext>
                </a:extLst>
              </p:cNvPr>
              <p:cNvGrpSpPr/>
              <p:nvPr/>
            </p:nvGrpSpPr>
            <p:grpSpPr>
              <a:xfrm>
                <a:off x="4345944" y="4852987"/>
                <a:ext cx="474200" cy="284321"/>
                <a:chOff x="4345944" y="4852987"/>
                <a:chExt cx="474200" cy="284321"/>
              </a:xfrm>
            </p:grpSpPr>
            <p:sp>
              <p:nvSpPr>
                <p:cNvPr id="85" name="Google Shape;2120;p34">
                  <a:extLst>
                    <a:ext uri="{FF2B5EF4-FFF2-40B4-BE49-F238E27FC236}">
                      <a16:creationId xmlns:a16="http://schemas.microsoft.com/office/drawing/2014/main" id="{7766FDEB-ED75-3246-A25B-6CEF45EE8D7F}"/>
                    </a:ext>
                  </a:extLst>
                </p:cNvPr>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86" name="Google Shape;2121;p34">
                  <a:extLst>
                    <a:ext uri="{FF2B5EF4-FFF2-40B4-BE49-F238E27FC236}">
                      <a16:creationId xmlns:a16="http://schemas.microsoft.com/office/drawing/2014/main" id="{246DEDB7-C37C-3247-AFA1-3408F43EB857}"/>
                    </a:ext>
                  </a:extLst>
                </p:cNvPr>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87" name="Google Shape;2122;p34">
                  <a:extLst>
                    <a:ext uri="{FF2B5EF4-FFF2-40B4-BE49-F238E27FC236}">
                      <a16:creationId xmlns:a16="http://schemas.microsoft.com/office/drawing/2014/main" id="{0BAF7BFC-E083-FB4D-BA32-047520E80570}"/>
                    </a:ext>
                  </a:extLst>
                </p:cNvPr>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88" name="Google Shape;2123;p34">
                  <a:extLst>
                    <a:ext uri="{FF2B5EF4-FFF2-40B4-BE49-F238E27FC236}">
                      <a16:creationId xmlns:a16="http://schemas.microsoft.com/office/drawing/2014/main" id="{9D7F0D31-BAFE-D24D-B191-EEDFECCDC38D}"/>
                    </a:ext>
                  </a:extLst>
                </p:cNvPr>
                <p:cNvGrpSpPr/>
                <p:nvPr/>
              </p:nvGrpSpPr>
              <p:grpSpPr>
                <a:xfrm>
                  <a:off x="4457040" y="4985575"/>
                  <a:ext cx="133724" cy="77247"/>
                  <a:chOff x="4457040" y="4985575"/>
                  <a:chExt cx="133724" cy="77247"/>
                </a:xfrm>
              </p:grpSpPr>
              <p:sp>
                <p:nvSpPr>
                  <p:cNvPr id="153" name="Google Shape;2124;p34">
                    <a:extLst>
                      <a:ext uri="{FF2B5EF4-FFF2-40B4-BE49-F238E27FC236}">
                        <a16:creationId xmlns:a16="http://schemas.microsoft.com/office/drawing/2014/main" id="{460CBDA7-0E7B-1043-8E0B-A3068757D422}"/>
                      </a:ext>
                    </a:extLst>
                  </p:cNvPr>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54" name="Google Shape;2125;p34">
                    <a:extLst>
                      <a:ext uri="{FF2B5EF4-FFF2-40B4-BE49-F238E27FC236}">
                        <a16:creationId xmlns:a16="http://schemas.microsoft.com/office/drawing/2014/main" id="{29C8D868-0F7B-FC41-A0D8-5FD9F0C09108}"/>
                      </a:ext>
                    </a:extLst>
                  </p:cNvPr>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sp>
              <p:nvSpPr>
                <p:cNvPr id="89" name="Google Shape;2126;p34">
                  <a:extLst>
                    <a:ext uri="{FF2B5EF4-FFF2-40B4-BE49-F238E27FC236}">
                      <a16:creationId xmlns:a16="http://schemas.microsoft.com/office/drawing/2014/main" id="{77090D6A-3013-C54B-B129-5C29CFA68901}"/>
                    </a:ext>
                  </a:extLst>
                </p:cNvPr>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0" name="Google Shape;2127;p34">
                  <a:extLst>
                    <a:ext uri="{FF2B5EF4-FFF2-40B4-BE49-F238E27FC236}">
                      <a16:creationId xmlns:a16="http://schemas.microsoft.com/office/drawing/2014/main" id="{3AC2F08B-922B-0D49-8CF8-13F1ECBAA382}"/>
                    </a:ext>
                  </a:extLst>
                </p:cNvPr>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1" name="Google Shape;2128;p34">
                  <a:extLst>
                    <a:ext uri="{FF2B5EF4-FFF2-40B4-BE49-F238E27FC236}">
                      <a16:creationId xmlns:a16="http://schemas.microsoft.com/office/drawing/2014/main" id="{85C1AA97-898F-954E-BE2C-E647F18E77A4}"/>
                    </a:ext>
                  </a:extLst>
                </p:cNvPr>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2" name="Google Shape;2129;p34">
                  <a:extLst>
                    <a:ext uri="{FF2B5EF4-FFF2-40B4-BE49-F238E27FC236}">
                      <a16:creationId xmlns:a16="http://schemas.microsoft.com/office/drawing/2014/main" id="{A1C211D9-E06B-C84E-B8E0-113504685F24}"/>
                    </a:ext>
                  </a:extLst>
                </p:cNvPr>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3" name="Google Shape;2130;p34">
                  <a:extLst>
                    <a:ext uri="{FF2B5EF4-FFF2-40B4-BE49-F238E27FC236}">
                      <a16:creationId xmlns:a16="http://schemas.microsoft.com/office/drawing/2014/main" id="{9E3D03CC-A27D-F744-ACF2-A0158A053B4F}"/>
                    </a:ext>
                  </a:extLst>
                </p:cNvPr>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4" name="Google Shape;2131;p34">
                  <a:extLst>
                    <a:ext uri="{FF2B5EF4-FFF2-40B4-BE49-F238E27FC236}">
                      <a16:creationId xmlns:a16="http://schemas.microsoft.com/office/drawing/2014/main" id="{0795D455-AC35-654D-A58A-90096176877B}"/>
                    </a:ext>
                  </a:extLst>
                </p:cNvPr>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5" name="Google Shape;2132;p34">
                  <a:extLst>
                    <a:ext uri="{FF2B5EF4-FFF2-40B4-BE49-F238E27FC236}">
                      <a16:creationId xmlns:a16="http://schemas.microsoft.com/office/drawing/2014/main" id="{5E6D7801-F45F-0C4F-959A-4D1CC5620A16}"/>
                    </a:ext>
                  </a:extLst>
                </p:cNvPr>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6" name="Google Shape;2133;p34">
                  <a:extLst>
                    <a:ext uri="{FF2B5EF4-FFF2-40B4-BE49-F238E27FC236}">
                      <a16:creationId xmlns:a16="http://schemas.microsoft.com/office/drawing/2014/main" id="{ABC49C34-CAC3-AC48-8893-B6C8CDCDF908}"/>
                    </a:ext>
                  </a:extLst>
                </p:cNvPr>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7" name="Google Shape;2134;p34">
                  <a:extLst>
                    <a:ext uri="{FF2B5EF4-FFF2-40B4-BE49-F238E27FC236}">
                      <a16:creationId xmlns:a16="http://schemas.microsoft.com/office/drawing/2014/main" id="{0789BBD4-4326-3243-94FE-9C3FE841BA36}"/>
                    </a:ext>
                  </a:extLst>
                </p:cNvPr>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8" name="Google Shape;2135;p34">
                  <a:extLst>
                    <a:ext uri="{FF2B5EF4-FFF2-40B4-BE49-F238E27FC236}">
                      <a16:creationId xmlns:a16="http://schemas.microsoft.com/office/drawing/2014/main" id="{9FA5C3E4-8588-2947-927B-604836AA910D}"/>
                    </a:ext>
                  </a:extLst>
                </p:cNvPr>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99" name="Google Shape;2136;p34">
                  <a:extLst>
                    <a:ext uri="{FF2B5EF4-FFF2-40B4-BE49-F238E27FC236}">
                      <a16:creationId xmlns:a16="http://schemas.microsoft.com/office/drawing/2014/main" id="{F08B8B5A-71F3-BF42-9B8E-DECD8CAFF40B}"/>
                    </a:ext>
                  </a:extLst>
                </p:cNvPr>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0" name="Google Shape;2137;p34">
                  <a:extLst>
                    <a:ext uri="{FF2B5EF4-FFF2-40B4-BE49-F238E27FC236}">
                      <a16:creationId xmlns:a16="http://schemas.microsoft.com/office/drawing/2014/main" id="{9CFDC074-250A-AF45-963E-E465B292ADB5}"/>
                    </a:ext>
                  </a:extLst>
                </p:cNvPr>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1" name="Google Shape;2138;p34">
                  <a:extLst>
                    <a:ext uri="{FF2B5EF4-FFF2-40B4-BE49-F238E27FC236}">
                      <a16:creationId xmlns:a16="http://schemas.microsoft.com/office/drawing/2014/main" id="{D14A2A10-01AE-674A-A8E9-C9376A72A6DE}"/>
                    </a:ext>
                  </a:extLst>
                </p:cNvPr>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2" name="Google Shape;2139;p34">
                  <a:extLst>
                    <a:ext uri="{FF2B5EF4-FFF2-40B4-BE49-F238E27FC236}">
                      <a16:creationId xmlns:a16="http://schemas.microsoft.com/office/drawing/2014/main" id="{72570161-E5F1-4A49-87DB-751F23647C54}"/>
                    </a:ext>
                  </a:extLst>
                </p:cNvPr>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3" name="Google Shape;2140;p34">
                  <a:extLst>
                    <a:ext uri="{FF2B5EF4-FFF2-40B4-BE49-F238E27FC236}">
                      <a16:creationId xmlns:a16="http://schemas.microsoft.com/office/drawing/2014/main" id="{BA393193-5DC5-0E40-9FDE-CA0026635153}"/>
                    </a:ext>
                  </a:extLst>
                </p:cNvPr>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4" name="Google Shape;2141;p34">
                  <a:extLst>
                    <a:ext uri="{FF2B5EF4-FFF2-40B4-BE49-F238E27FC236}">
                      <a16:creationId xmlns:a16="http://schemas.microsoft.com/office/drawing/2014/main" id="{D77A2B2A-EBDD-D64A-B6B1-A5BC623913BA}"/>
                    </a:ext>
                  </a:extLst>
                </p:cNvPr>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5" name="Google Shape;2142;p34">
                  <a:extLst>
                    <a:ext uri="{FF2B5EF4-FFF2-40B4-BE49-F238E27FC236}">
                      <a16:creationId xmlns:a16="http://schemas.microsoft.com/office/drawing/2014/main" id="{38020413-4872-A74A-8D7E-62430E1A6E36}"/>
                    </a:ext>
                  </a:extLst>
                </p:cNvPr>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6" name="Google Shape;2143;p34">
                  <a:extLst>
                    <a:ext uri="{FF2B5EF4-FFF2-40B4-BE49-F238E27FC236}">
                      <a16:creationId xmlns:a16="http://schemas.microsoft.com/office/drawing/2014/main" id="{CF296109-5F9D-F544-8A1B-D870C30EA818}"/>
                    </a:ext>
                  </a:extLst>
                </p:cNvPr>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7" name="Google Shape;2144;p34">
                  <a:extLst>
                    <a:ext uri="{FF2B5EF4-FFF2-40B4-BE49-F238E27FC236}">
                      <a16:creationId xmlns:a16="http://schemas.microsoft.com/office/drawing/2014/main" id="{B6FE8AFB-088E-D543-A371-DFDCD415C31F}"/>
                    </a:ext>
                  </a:extLst>
                </p:cNvPr>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8" name="Google Shape;2145;p34">
                  <a:extLst>
                    <a:ext uri="{FF2B5EF4-FFF2-40B4-BE49-F238E27FC236}">
                      <a16:creationId xmlns:a16="http://schemas.microsoft.com/office/drawing/2014/main" id="{1B248BCF-6A4A-4446-AB8E-A23CF854EFFB}"/>
                    </a:ext>
                  </a:extLst>
                </p:cNvPr>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9" name="Google Shape;2146;p34">
                  <a:extLst>
                    <a:ext uri="{FF2B5EF4-FFF2-40B4-BE49-F238E27FC236}">
                      <a16:creationId xmlns:a16="http://schemas.microsoft.com/office/drawing/2014/main" id="{13ECD20D-2C9F-FC4A-BA67-78315EF4191B}"/>
                    </a:ext>
                  </a:extLst>
                </p:cNvPr>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0" name="Google Shape;2147;p34">
                  <a:extLst>
                    <a:ext uri="{FF2B5EF4-FFF2-40B4-BE49-F238E27FC236}">
                      <a16:creationId xmlns:a16="http://schemas.microsoft.com/office/drawing/2014/main" id="{CA37B3F8-848A-4B4B-A62C-12A1840237D6}"/>
                    </a:ext>
                  </a:extLst>
                </p:cNvPr>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1" name="Google Shape;2148;p34">
                  <a:extLst>
                    <a:ext uri="{FF2B5EF4-FFF2-40B4-BE49-F238E27FC236}">
                      <a16:creationId xmlns:a16="http://schemas.microsoft.com/office/drawing/2014/main" id="{77BE8C12-9AE6-124A-B014-AA890F2AB77C}"/>
                    </a:ext>
                  </a:extLst>
                </p:cNvPr>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2" name="Google Shape;2149;p34">
                  <a:extLst>
                    <a:ext uri="{FF2B5EF4-FFF2-40B4-BE49-F238E27FC236}">
                      <a16:creationId xmlns:a16="http://schemas.microsoft.com/office/drawing/2014/main" id="{CF809F20-A5AB-6E41-A70A-8115B0D24E61}"/>
                    </a:ext>
                  </a:extLst>
                </p:cNvPr>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3" name="Google Shape;2150;p34">
                  <a:extLst>
                    <a:ext uri="{FF2B5EF4-FFF2-40B4-BE49-F238E27FC236}">
                      <a16:creationId xmlns:a16="http://schemas.microsoft.com/office/drawing/2014/main" id="{F1031734-0811-8D41-997C-E394051965C7}"/>
                    </a:ext>
                  </a:extLst>
                </p:cNvPr>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4" name="Google Shape;2151;p34">
                  <a:extLst>
                    <a:ext uri="{FF2B5EF4-FFF2-40B4-BE49-F238E27FC236}">
                      <a16:creationId xmlns:a16="http://schemas.microsoft.com/office/drawing/2014/main" id="{4C08C535-F474-6642-A3B2-19135154F132}"/>
                    </a:ext>
                  </a:extLst>
                </p:cNvPr>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5" name="Google Shape;2152;p34">
                  <a:extLst>
                    <a:ext uri="{FF2B5EF4-FFF2-40B4-BE49-F238E27FC236}">
                      <a16:creationId xmlns:a16="http://schemas.microsoft.com/office/drawing/2014/main" id="{2A5AEDA9-0207-384E-9E97-26A0311B581B}"/>
                    </a:ext>
                  </a:extLst>
                </p:cNvPr>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6" name="Google Shape;2153;p34">
                  <a:extLst>
                    <a:ext uri="{FF2B5EF4-FFF2-40B4-BE49-F238E27FC236}">
                      <a16:creationId xmlns:a16="http://schemas.microsoft.com/office/drawing/2014/main" id="{605AF733-211C-4B42-B051-08B660F6608A}"/>
                    </a:ext>
                  </a:extLst>
                </p:cNvPr>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7" name="Google Shape;2154;p34">
                  <a:extLst>
                    <a:ext uri="{FF2B5EF4-FFF2-40B4-BE49-F238E27FC236}">
                      <a16:creationId xmlns:a16="http://schemas.microsoft.com/office/drawing/2014/main" id="{E2C67CB9-5512-C641-821F-9CD31E622B14}"/>
                    </a:ext>
                  </a:extLst>
                </p:cNvPr>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8" name="Google Shape;2155;p34">
                  <a:extLst>
                    <a:ext uri="{FF2B5EF4-FFF2-40B4-BE49-F238E27FC236}">
                      <a16:creationId xmlns:a16="http://schemas.microsoft.com/office/drawing/2014/main" id="{18367220-53CF-5D4B-86BF-9C0D915FEF33}"/>
                    </a:ext>
                  </a:extLst>
                </p:cNvPr>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19" name="Google Shape;2156;p34">
                  <a:extLst>
                    <a:ext uri="{FF2B5EF4-FFF2-40B4-BE49-F238E27FC236}">
                      <a16:creationId xmlns:a16="http://schemas.microsoft.com/office/drawing/2014/main" id="{39C5432B-8382-8941-908B-C6CAEBB1D7FE}"/>
                    </a:ext>
                  </a:extLst>
                </p:cNvPr>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0" name="Google Shape;2157;p34">
                  <a:extLst>
                    <a:ext uri="{FF2B5EF4-FFF2-40B4-BE49-F238E27FC236}">
                      <a16:creationId xmlns:a16="http://schemas.microsoft.com/office/drawing/2014/main" id="{F21082BC-7227-CF48-A4DB-18856806CE22}"/>
                    </a:ext>
                  </a:extLst>
                </p:cNvPr>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1" name="Google Shape;2158;p34">
                  <a:extLst>
                    <a:ext uri="{FF2B5EF4-FFF2-40B4-BE49-F238E27FC236}">
                      <a16:creationId xmlns:a16="http://schemas.microsoft.com/office/drawing/2014/main" id="{BC4CE1EB-4234-3B4F-8BC0-FDB41E08BCD5}"/>
                    </a:ext>
                  </a:extLst>
                </p:cNvPr>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2" name="Google Shape;2159;p34">
                  <a:extLst>
                    <a:ext uri="{FF2B5EF4-FFF2-40B4-BE49-F238E27FC236}">
                      <a16:creationId xmlns:a16="http://schemas.microsoft.com/office/drawing/2014/main" id="{2F52937F-86C4-9641-95AE-CDD4CB66597E}"/>
                    </a:ext>
                  </a:extLst>
                </p:cNvPr>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3" name="Google Shape;2160;p34">
                  <a:extLst>
                    <a:ext uri="{FF2B5EF4-FFF2-40B4-BE49-F238E27FC236}">
                      <a16:creationId xmlns:a16="http://schemas.microsoft.com/office/drawing/2014/main" id="{4E026FCA-245B-C242-B4EA-2577CA99E26F}"/>
                    </a:ext>
                  </a:extLst>
                </p:cNvPr>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4" name="Google Shape;2161;p34">
                  <a:extLst>
                    <a:ext uri="{FF2B5EF4-FFF2-40B4-BE49-F238E27FC236}">
                      <a16:creationId xmlns:a16="http://schemas.microsoft.com/office/drawing/2014/main" id="{352EFFC7-5690-FD4D-92CA-A8DEA914666A}"/>
                    </a:ext>
                  </a:extLst>
                </p:cNvPr>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5" name="Google Shape;2162;p34">
                  <a:extLst>
                    <a:ext uri="{FF2B5EF4-FFF2-40B4-BE49-F238E27FC236}">
                      <a16:creationId xmlns:a16="http://schemas.microsoft.com/office/drawing/2014/main" id="{F8B79FAB-3083-8A44-B0CE-3600E3CFC52A}"/>
                    </a:ext>
                  </a:extLst>
                </p:cNvPr>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6" name="Google Shape;2163;p34">
                  <a:extLst>
                    <a:ext uri="{FF2B5EF4-FFF2-40B4-BE49-F238E27FC236}">
                      <a16:creationId xmlns:a16="http://schemas.microsoft.com/office/drawing/2014/main" id="{63112961-B72F-6F45-902A-FD25FECA85E5}"/>
                    </a:ext>
                  </a:extLst>
                </p:cNvPr>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7" name="Google Shape;2164;p34">
                  <a:extLst>
                    <a:ext uri="{FF2B5EF4-FFF2-40B4-BE49-F238E27FC236}">
                      <a16:creationId xmlns:a16="http://schemas.microsoft.com/office/drawing/2014/main" id="{ACBE1767-F093-884B-964F-42A93EBDE6FD}"/>
                    </a:ext>
                  </a:extLst>
                </p:cNvPr>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8" name="Google Shape;2165;p34">
                  <a:extLst>
                    <a:ext uri="{FF2B5EF4-FFF2-40B4-BE49-F238E27FC236}">
                      <a16:creationId xmlns:a16="http://schemas.microsoft.com/office/drawing/2014/main" id="{84758E2A-924E-E444-BE23-E1F374607435}"/>
                    </a:ext>
                  </a:extLst>
                </p:cNvPr>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29" name="Google Shape;2166;p34">
                  <a:extLst>
                    <a:ext uri="{FF2B5EF4-FFF2-40B4-BE49-F238E27FC236}">
                      <a16:creationId xmlns:a16="http://schemas.microsoft.com/office/drawing/2014/main" id="{FEF87E8B-8628-2F46-AF3B-9FF8011BB592}"/>
                    </a:ext>
                  </a:extLst>
                </p:cNvPr>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0" name="Google Shape;2167;p34">
                  <a:extLst>
                    <a:ext uri="{FF2B5EF4-FFF2-40B4-BE49-F238E27FC236}">
                      <a16:creationId xmlns:a16="http://schemas.microsoft.com/office/drawing/2014/main" id="{27B7CEB4-FD92-7F45-BFD9-E89726D77EED}"/>
                    </a:ext>
                  </a:extLst>
                </p:cNvPr>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1" name="Google Shape;2168;p34">
                  <a:extLst>
                    <a:ext uri="{FF2B5EF4-FFF2-40B4-BE49-F238E27FC236}">
                      <a16:creationId xmlns:a16="http://schemas.microsoft.com/office/drawing/2014/main" id="{6E0C4E1C-0384-D648-AA94-FED316E822DF}"/>
                    </a:ext>
                  </a:extLst>
                </p:cNvPr>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2" name="Google Shape;2169;p34">
                  <a:extLst>
                    <a:ext uri="{FF2B5EF4-FFF2-40B4-BE49-F238E27FC236}">
                      <a16:creationId xmlns:a16="http://schemas.microsoft.com/office/drawing/2014/main" id="{4C5B9832-0B02-3F40-AB45-8BCE5BB6303C}"/>
                    </a:ext>
                  </a:extLst>
                </p:cNvPr>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3" name="Google Shape;2170;p34">
                  <a:extLst>
                    <a:ext uri="{FF2B5EF4-FFF2-40B4-BE49-F238E27FC236}">
                      <a16:creationId xmlns:a16="http://schemas.microsoft.com/office/drawing/2014/main" id="{3AD1BACF-16EC-0F43-B0DC-EF34505D6D87}"/>
                    </a:ext>
                  </a:extLst>
                </p:cNvPr>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4" name="Google Shape;2171;p34">
                  <a:extLst>
                    <a:ext uri="{FF2B5EF4-FFF2-40B4-BE49-F238E27FC236}">
                      <a16:creationId xmlns:a16="http://schemas.microsoft.com/office/drawing/2014/main" id="{18DC4D72-92D2-3D45-B687-1AD7CDDA54F9}"/>
                    </a:ext>
                  </a:extLst>
                </p:cNvPr>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5" name="Google Shape;2172;p34">
                  <a:extLst>
                    <a:ext uri="{FF2B5EF4-FFF2-40B4-BE49-F238E27FC236}">
                      <a16:creationId xmlns:a16="http://schemas.microsoft.com/office/drawing/2014/main" id="{85917A0D-A91C-8848-9E44-ED3A2C24F37C}"/>
                    </a:ext>
                  </a:extLst>
                </p:cNvPr>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6" name="Google Shape;2173;p34">
                  <a:extLst>
                    <a:ext uri="{FF2B5EF4-FFF2-40B4-BE49-F238E27FC236}">
                      <a16:creationId xmlns:a16="http://schemas.microsoft.com/office/drawing/2014/main" id="{9B1D068A-E804-3046-9259-2948E312EE7A}"/>
                    </a:ext>
                  </a:extLst>
                </p:cNvPr>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7" name="Google Shape;2174;p34">
                  <a:extLst>
                    <a:ext uri="{FF2B5EF4-FFF2-40B4-BE49-F238E27FC236}">
                      <a16:creationId xmlns:a16="http://schemas.microsoft.com/office/drawing/2014/main" id="{9765D963-1DB9-8146-A9F0-8A51EA0481D3}"/>
                    </a:ext>
                  </a:extLst>
                </p:cNvPr>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8" name="Google Shape;2175;p34">
                  <a:extLst>
                    <a:ext uri="{FF2B5EF4-FFF2-40B4-BE49-F238E27FC236}">
                      <a16:creationId xmlns:a16="http://schemas.microsoft.com/office/drawing/2014/main" id="{A7DAD499-ADCD-D042-9A82-237407455968}"/>
                    </a:ext>
                  </a:extLst>
                </p:cNvPr>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39" name="Google Shape;2176;p34">
                  <a:extLst>
                    <a:ext uri="{FF2B5EF4-FFF2-40B4-BE49-F238E27FC236}">
                      <a16:creationId xmlns:a16="http://schemas.microsoft.com/office/drawing/2014/main" id="{2164F904-D215-4E4E-97E0-102C7A11F2E3}"/>
                    </a:ext>
                  </a:extLst>
                </p:cNvPr>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0" name="Google Shape;2177;p34">
                  <a:extLst>
                    <a:ext uri="{FF2B5EF4-FFF2-40B4-BE49-F238E27FC236}">
                      <a16:creationId xmlns:a16="http://schemas.microsoft.com/office/drawing/2014/main" id="{D0A15661-5676-1945-8C1F-CCB2989F32A5}"/>
                    </a:ext>
                  </a:extLst>
                </p:cNvPr>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1" name="Google Shape;2178;p34">
                  <a:extLst>
                    <a:ext uri="{FF2B5EF4-FFF2-40B4-BE49-F238E27FC236}">
                      <a16:creationId xmlns:a16="http://schemas.microsoft.com/office/drawing/2014/main" id="{5923E755-49D2-574D-A30D-0F8F566B8F0E}"/>
                    </a:ext>
                  </a:extLst>
                </p:cNvPr>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2" name="Google Shape;2179;p34">
                  <a:extLst>
                    <a:ext uri="{FF2B5EF4-FFF2-40B4-BE49-F238E27FC236}">
                      <a16:creationId xmlns:a16="http://schemas.microsoft.com/office/drawing/2014/main" id="{FCA0B567-FF96-9C49-ADBF-30D4938B7ADF}"/>
                    </a:ext>
                  </a:extLst>
                </p:cNvPr>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3" name="Google Shape;2180;p34">
                  <a:extLst>
                    <a:ext uri="{FF2B5EF4-FFF2-40B4-BE49-F238E27FC236}">
                      <a16:creationId xmlns:a16="http://schemas.microsoft.com/office/drawing/2014/main" id="{2A87166F-88F5-8445-B4FA-CE4F62FA5C58}"/>
                    </a:ext>
                  </a:extLst>
                </p:cNvPr>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4" name="Google Shape;2181;p34">
                  <a:extLst>
                    <a:ext uri="{FF2B5EF4-FFF2-40B4-BE49-F238E27FC236}">
                      <a16:creationId xmlns:a16="http://schemas.microsoft.com/office/drawing/2014/main" id="{7E660F82-3FF3-7446-A67B-DC50EAEAA32B}"/>
                    </a:ext>
                  </a:extLst>
                </p:cNvPr>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5" name="Google Shape;2182;p34">
                  <a:extLst>
                    <a:ext uri="{FF2B5EF4-FFF2-40B4-BE49-F238E27FC236}">
                      <a16:creationId xmlns:a16="http://schemas.microsoft.com/office/drawing/2014/main" id="{4ACBEB63-2EE2-B943-A0E1-1106EC18AF27}"/>
                    </a:ext>
                  </a:extLst>
                </p:cNvPr>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6" name="Google Shape;2183;p34">
                  <a:extLst>
                    <a:ext uri="{FF2B5EF4-FFF2-40B4-BE49-F238E27FC236}">
                      <a16:creationId xmlns:a16="http://schemas.microsoft.com/office/drawing/2014/main" id="{E7C4411C-35A0-CB4B-9165-E50A0D8E8660}"/>
                    </a:ext>
                  </a:extLst>
                </p:cNvPr>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7" name="Google Shape;2184;p34">
                  <a:extLst>
                    <a:ext uri="{FF2B5EF4-FFF2-40B4-BE49-F238E27FC236}">
                      <a16:creationId xmlns:a16="http://schemas.microsoft.com/office/drawing/2014/main" id="{5C0B3BA8-5EC9-3A44-BCCD-AF9634CA6B66}"/>
                    </a:ext>
                  </a:extLst>
                </p:cNvPr>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8" name="Google Shape;2185;p34">
                  <a:extLst>
                    <a:ext uri="{FF2B5EF4-FFF2-40B4-BE49-F238E27FC236}">
                      <a16:creationId xmlns:a16="http://schemas.microsoft.com/office/drawing/2014/main" id="{36B0FC17-6085-0F4A-A4AB-63FDA38AA887}"/>
                    </a:ext>
                  </a:extLst>
                </p:cNvPr>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49" name="Google Shape;2186;p34">
                  <a:extLst>
                    <a:ext uri="{FF2B5EF4-FFF2-40B4-BE49-F238E27FC236}">
                      <a16:creationId xmlns:a16="http://schemas.microsoft.com/office/drawing/2014/main" id="{BC1CE24E-B3D0-834F-BF04-49407F583BC6}"/>
                    </a:ext>
                  </a:extLst>
                </p:cNvPr>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50" name="Google Shape;2187;p34">
                  <a:extLst>
                    <a:ext uri="{FF2B5EF4-FFF2-40B4-BE49-F238E27FC236}">
                      <a16:creationId xmlns:a16="http://schemas.microsoft.com/office/drawing/2014/main" id="{4951D620-9156-EF43-A995-E54059EA2B0C}"/>
                    </a:ext>
                  </a:extLst>
                </p:cNvPr>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51" name="Google Shape;2188;p34">
                  <a:extLst>
                    <a:ext uri="{FF2B5EF4-FFF2-40B4-BE49-F238E27FC236}">
                      <a16:creationId xmlns:a16="http://schemas.microsoft.com/office/drawing/2014/main" id="{47DDC752-484E-774E-A88B-32239FF3705A}"/>
                    </a:ext>
                  </a:extLst>
                </p:cNvPr>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52" name="Google Shape;2189;p34">
                  <a:extLst>
                    <a:ext uri="{FF2B5EF4-FFF2-40B4-BE49-F238E27FC236}">
                      <a16:creationId xmlns:a16="http://schemas.microsoft.com/office/drawing/2014/main" id="{120F3AB4-7FE5-3544-9749-693E56A7AF49}"/>
                    </a:ext>
                  </a:extLst>
                </p:cNvPr>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grpSp>
            <p:nvGrpSpPr>
              <p:cNvPr id="75" name="Google Shape;2190;p34">
                <a:extLst>
                  <a:ext uri="{FF2B5EF4-FFF2-40B4-BE49-F238E27FC236}">
                    <a16:creationId xmlns:a16="http://schemas.microsoft.com/office/drawing/2014/main" id="{86A3F31A-888E-0942-9890-BD38AED9B37C}"/>
                  </a:ext>
                </a:extLst>
              </p:cNvPr>
              <p:cNvGrpSpPr/>
              <p:nvPr/>
            </p:nvGrpSpPr>
            <p:grpSpPr>
              <a:xfrm>
                <a:off x="4543079" y="4626313"/>
                <a:ext cx="286486" cy="386884"/>
                <a:chOff x="4543079" y="4626313"/>
                <a:chExt cx="286486" cy="386884"/>
              </a:xfrm>
            </p:grpSpPr>
            <p:grpSp>
              <p:nvGrpSpPr>
                <p:cNvPr id="76" name="Google Shape;2191;p34">
                  <a:extLst>
                    <a:ext uri="{FF2B5EF4-FFF2-40B4-BE49-F238E27FC236}">
                      <a16:creationId xmlns:a16="http://schemas.microsoft.com/office/drawing/2014/main" id="{3070CDC6-A356-B64C-B5C6-36C9DBE953A8}"/>
                    </a:ext>
                  </a:extLst>
                </p:cNvPr>
                <p:cNvGrpSpPr/>
                <p:nvPr/>
              </p:nvGrpSpPr>
              <p:grpSpPr>
                <a:xfrm>
                  <a:off x="4543079" y="4626313"/>
                  <a:ext cx="286486" cy="386884"/>
                  <a:chOff x="4543079" y="4626313"/>
                  <a:chExt cx="286486" cy="386884"/>
                </a:xfrm>
              </p:grpSpPr>
              <p:sp>
                <p:nvSpPr>
                  <p:cNvPr id="80" name="Google Shape;2192;p34">
                    <a:extLst>
                      <a:ext uri="{FF2B5EF4-FFF2-40B4-BE49-F238E27FC236}">
                        <a16:creationId xmlns:a16="http://schemas.microsoft.com/office/drawing/2014/main" id="{CC1368C2-F6A4-F54F-95E1-61589C1792EA}"/>
                      </a:ext>
                    </a:extLst>
                  </p:cNvPr>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81" name="Google Shape;2193;p34">
                    <a:extLst>
                      <a:ext uri="{FF2B5EF4-FFF2-40B4-BE49-F238E27FC236}">
                        <a16:creationId xmlns:a16="http://schemas.microsoft.com/office/drawing/2014/main" id="{4AFDE020-40F8-F845-BEAE-BF1BB7A85D33}"/>
                      </a:ext>
                    </a:extLst>
                  </p:cNvPr>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82" name="Google Shape;2194;p34">
                    <a:extLst>
                      <a:ext uri="{FF2B5EF4-FFF2-40B4-BE49-F238E27FC236}">
                        <a16:creationId xmlns:a16="http://schemas.microsoft.com/office/drawing/2014/main" id="{D1BB35A9-163C-9840-AF5B-220ED6AA1B9D}"/>
                      </a:ext>
                    </a:extLst>
                  </p:cNvPr>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83" name="Google Shape;2195;p34">
                    <a:extLst>
                      <a:ext uri="{FF2B5EF4-FFF2-40B4-BE49-F238E27FC236}">
                        <a16:creationId xmlns:a16="http://schemas.microsoft.com/office/drawing/2014/main" id="{58BAE2E8-3CDF-6644-8B37-06FADFE36EEA}"/>
                      </a:ext>
                    </a:extLst>
                  </p:cNvPr>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84" name="Google Shape;2196;p34">
                    <a:extLst>
                      <a:ext uri="{FF2B5EF4-FFF2-40B4-BE49-F238E27FC236}">
                        <a16:creationId xmlns:a16="http://schemas.microsoft.com/office/drawing/2014/main" id="{0C25F082-C9D0-6741-8DA6-2641CE5FA181}"/>
                      </a:ext>
                    </a:extLst>
                  </p:cNvPr>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sp>
              <p:nvSpPr>
                <p:cNvPr id="77" name="Google Shape;2197;p34">
                  <a:extLst>
                    <a:ext uri="{FF2B5EF4-FFF2-40B4-BE49-F238E27FC236}">
                      <a16:creationId xmlns:a16="http://schemas.microsoft.com/office/drawing/2014/main" id="{598BF7B6-DFA2-224B-82C9-5CEB9D21ABB0}"/>
                    </a:ext>
                  </a:extLst>
                </p:cNvPr>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78" name="Google Shape;2198;p34">
                  <a:extLst>
                    <a:ext uri="{FF2B5EF4-FFF2-40B4-BE49-F238E27FC236}">
                      <a16:creationId xmlns:a16="http://schemas.microsoft.com/office/drawing/2014/main" id="{A75468DE-9E37-C74B-B748-729DEEFC83E7}"/>
                    </a:ext>
                  </a:extLst>
                </p:cNvPr>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79" name="Google Shape;2199;p34">
                  <a:extLst>
                    <a:ext uri="{FF2B5EF4-FFF2-40B4-BE49-F238E27FC236}">
                      <a16:creationId xmlns:a16="http://schemas.microsoft.com/office/drawing/2014/main" id="{FE1BF595-9993-B14F-954F-C1B3AAB064DE}"/>
                    </a:ext>
                  </a:extLst>
                </p:cNvPr>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grpSp>
        <p:sp>
          <p:nvSpPr>
            <p:cNvPr id="68" name="Google Shape;2200;p34">
              <a:extLst>
                <a:ext uri="{FF2B5EF4-FFF2-40B4-BE49-F238E27FC236}">
                  <a16:creationId xmlns:a16="http://schemas.microsoft.com/office/drawing/2014/main" id="{69C3ECF3-D211-D940-BE33-E859CFDDBE2D}"/>
                </a:ext>
              </a:extLst>
            </p:cNvPr>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69" name="Google Shape;2201;p34">
              <a:extLst>
                <a:ext uri="{FF2B5EF4-FFF2-40B4-BE49-F238E27FC236}">
                  <a16:creationId xmlns:a16="http://schemas.microsoft.com/office/drawing/2014/main" id="{B57D3A55-A12C-954C-B052-30172E3921A2}"/>
                </a:ext>
              </a:extLst>
            </p:cNvPr>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70" name="Google Shape;2202;p34">
              <a:extLst>
                <a:ext uri="{FF2B5EF4-FFF2-40B4-BE49-F238E27FC236}">
                  <a16:creationId xmlns:a16="http://schemas.microsoft.com/office/drawing/2014/main" id="{21570DBC-0A5F-A541-AA84-195ACCC64909}"/>
                </a:ext>
              </a:extLst>
            </p:cNvPr>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71" name="Google Shape;2203;p34">
              <a:extLst>
                <a:ext uri="{FF2B5EF4-FFF2-40B4-BE49-F238E27FC236}">
                  <a16:creationId xmlns:a16="http://schemas.microsoft.com/office/drawing/2014/main" id="{DA50E91E-EF0C-154E-A3A5-BCF77EF8CFD0}"/>
                </a:ext>
              </a:extLst>
            </p:cNvPr>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72" name="Google Shape;2204;p34">
              <a:extLst>
                <a:ext uri="{FF2B5EF4-FFF2-40B4-BE49-F238E27FC236}">
                  <a16:creationId xmlns:a16="http://schemas.microsoft.com/office/drawing/2014/main" id="{AD9074A3-E28F-2540-9902-4ABF914ADA4B}"/>
                </a:ext>
              </a:extLst>
            </p:cNvPr>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73" name="Google Shape;2205;p34">
              <a:extLst>
                <a:ext uri="{FF2B5EF4-FFF2-40B4-BE49-F238E27FC236}">
                  <a16:creationId xmlns:a16="http://schemas.microsoft.com/office/drawing/2014/main" id="{E73013EB-368C-4446-80F9-525ECC37CC40}"/>
                </a:ext>
              </a:extLst>
            </p:cNvPr>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sp>
        <p:nvSpPr>
          <p:cNvPr id="155" name="Google Shape;2206;p34">
            <a:extLst>
              <a:ext uri="{FF2B5EF4-FFF2-40B4-BE49-F238E27FC236}">
                <a16:creationId xmlns:a16="http://schemas.microsoft.com/office/drawing/2014/main" id="{100EF184-FB06-4547-9FB4-8BE60C057EAB}"/>
              </a:ext>
            </a:extLst>
          </p:cNvPr>
          <p:cNvSpPr txBox="1">
            <a:spLocks/>
          </p:cNvSpPr>
          <p:nvPr/>
        </p:nvSpPr>
        <p:spPr bwMode="auto">
          <a:xfrm>
            <a:off x="266600" y="712213"/>
            <a:ext cx="8579765" cy="1045067"/>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rgbClr val="265787"/>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a:lstStyle>
          <a:p>
            <a:pPr algn="ctr">
              <a:spcBef>
                <a:spcPts val="0"/>
              </a:spcBef>
              <a:spcAft>
                <a:spcPts val="0"/>
              </a:spcAft>
            </a:pPr>
            <a:r>
              <a:rPr lang="en-US" sz="7200" kern="0"/>
              <a:t>THANK YOU!</a:t>
            </a:r>
          </a:p>
        </p:txBody>
      </p:sp>
      <p:sp>
        <p:nvSpPr>
          <p:cNvPr id="156" name="Google Shape;2207;p34">
            <a:extLst>
              <a:ext uri="{FF2B5EF4-FFF2-40B4-BE49-F238E27FC236}">
                <a16:creationId xmlns:a16="http://schemas.microsoft.com/office/drawing/2014/main" id="{D68A2CEA-46D2-B84E-B35A-1027B0E98DCB}"/>
              </a:ext>
            </a:extLst>
          </p:cNvPr>
          <p:cNvSpPr txBox="1">
            <a:spLocks/>
          </p:cNvSpPr>
          <p:nvPr/>
        </p:nvSpPr>
        <p:spPr bwMode="auto">
          <a:xfrm>
            <a:off x="616285" y="1976335"/>
            <a:ext cx="5105209" cy="2085139"/>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8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a:lstStyle>
          <a:p>
            <a:pPr marL="0" indent="0">
              <a:buNone/>
            </a:pPr>
            <a:r>
              <a:rPr lang="en-US" sz="2400" kern="0" dirty="0"/>
              <a:t>We are grateful for your dedication and commitment to keeping our communities healthy.</a:t>
            </a:r>
          </a:p>
        </p:txBody>
      </p:sp>
    </p:spTree>
    <p:extLst>
      <p:ext uri="{BB962C8B-B14F-4D97-AF65-F5344CB8AC3E}">
        <p14:creationId xmlns:p14="http://schemas.microsoft.com/office/powerpoint/2010/main" val="1896750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EF19-9B08-485E-BB4C-A61E91BD19CE}"/>
              </a:ext>
            </a:extLst>
          </p:cNvPr>
          <p:cNvSpPr>
            <a:spLocks noGrp="1"/>
          </p:cNvSpPr>
          <p:nvPr>
            <p:ph type="ctrTitle"/>
          </p:nvPr>
        </p:nvSpPr>
        <p:spPr>
          <a:xfrm>
            <a:off x="1085849" y="2708033"/>
            <a:ext cx="7171885" cy="1546400"/>
          </a:xfrm>
        </p:spPr>
        <p:txBody>
          <a:bodyPr/>
          <a:lstStyle/>
          <a:p>
            <a:r>
              <a:rPr lang="en-US" dirty="0"/>
              <a:t>Vaccine Hesitancy and Vaccine Resistance</a:t>
            </a:r>
          </a:p>
        </p:txBody>
      </p:sp>
      <p:sp>
        <p:nvSpPr>
          <p:cNvPr id="3" name="Subtitle 2">
            <a:extLst>
              <a:ext uri="{FF2B5EF4-FFF2-40B4-BE49-F238E27FC236}">
                <a16:creationId xmlns:a16="http://schemas.microsoft.com/office/drawing/2014/main" id="{7D56A548-7720-49AA-B0AD-23E2CBE396E2}"/>
              </a:ext>
            </a:extLst>
          </p:cNvPr>
          <p:cNvSpPr>
            <a:spLocks noGrp="1"/>
          </p:cNvSpPr>
          <p:nvPr>
            <p:ph type="subTitle" idx="1"/>
          </p:nvPr>
        </p:nvSpPr>
        <p:spPr/>
        <p:txBody>
          <a:bodyPr/>
          <a:lstStyle/>
          <a:p>
            <a:r>
              <a:rPr lang="en-US" dirty="0"/>
              <a:t>Unsure vs. Absolutely Against</a:t>
            </a:r>
          </a:p>
        </p:txBody>
      </p:sp>
      <p:sp>
        <p:nvSpPr>
          <p:cNvPr id="4" name="Slide Number Placeholder 3">
            <a:extLst>
              <a:ext uri="{FF2B5EF4-FFF2-40B4-BE49-F238E27FC236}">
                <a16:creationId xmlns:a16="http://schemas.microsoft.com/office/drawing/2014/main" id="{1608D3F3-FE1F-4C49-8F2F-40A462F81D3D}"/>
              </a:ext>
            </a:extLst>
          </p:cNvPr>
          <p:cNvSpPr>
            <a:spLocks noGrp="1"/>
          </p:cNvSpPr>
          <p:nvPr>
            <p:ph type="sldNum" sz="quarter" idx="4"/>
          </p:nvPr>
        </p:nvSpPr>
        <p:spPr/>
        <p:txBody>
          <a:bodyPr/>
          <a:lstStyle/>
          <a:p>
            <a:pPr>
              <a:defRPr/>
            </a:pPr>
            <a:fld id="{2F069495-AB21-4E6D-8044-F74B3AE9E441}" type="slidenum">
              <a:rPr lang="en-US" smtClean="0"/>
              <a:pPr>
                <a:defRPr/>
              </a:pPr>
              <a:t>4</a:t>
            </a:fld>
            <a:endParaRPr lang="en-US"/>
          </a:p>
        </p:txBody>
      </p:sp>
    </p:spTree>
    <p:extLst>
      <p:ext uri="{BB962C8B-B14F-4D97-AF65-F5344CB8AC3E}">
        <p14:creationId xmlns:p14="http://schemas.microsoft.com/office/powerpoint/2010/main" val="230822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p:txBody>
          <a:bodyPr/>
          <a:lstStyle/>
          <a:p>
            <a:r>
              <a:rPr lang="en-US" dirty="0"/>
              <a:t>Hesitancy = Unsure</a:t>
            </a:r>
          </a:p>
        </p:txBody>
      </p:sp>
      <p:sp>
        <p:nvSpPr>
          <p:cNvPr id="3" name="Content Placeholder 2">
            <a:extLst>
              <a:ext uri="{FF2B5EF4-FFF2-40B4-BE49-F238E27FC236}">
                <a16:creationId xmlns:a16="http://schemas.microsoft.com/office/drawing/2014/main" id="{23A4F368-7459-3543-B7E5-6A47761B87AF}"/>
              </a:ext>
            </a:extLst>
          </p:cNvPr>
          <p:cNvSpPr>
            <a:spLocks noGrp="1"/>
          </p:cNvSpPr>
          <p:nvPr>
            <p:ph idx="1"/>
          </p:nvPr>
        </p:nvSpPr>
        <p:spPr>
          <a:xfrm>
            <a:off x="457200" y="1102805"/>
            <a:ext cx="8229600" cy="4242918"/>
          </a:xfrm>
        </p:spPr>
        <p:txBody>
          <a:bodyPr/>
          <a:lstStyle/>
          <a:p>
            <a:pPr marL="352425">
              <a:spcBef>
                <a:spcPts val="371"/>
              </a:spcBef>
              <a:tabLst>
                <a:tab pos="180975" algn="l"/>
              </a:tabLst>
            </a:pPr>
            <a:r>
              <a:rPr lang="en-US" dirty="0"/>
              <a:t>Vaccination hesitancy refers to delay in acceptance or refusal of vaccination despite availability of vaccination services</a:t>
            </a:r>
          </a:p>
          <a:p>
            <a:pPr marL="352425">
              <a:spcBef>
                <a:spcPts val="371"/>
              </a:spcBef>
              <a:tabLst>
                <a:tab pos="180975" algn="l"/>
              </a:tabLst>
            </a:pPr>
            <a:r>
              <a:rPr lang="en-US" dirty="0"/>
              <a:t>Vaccination hesitancy is complex and context specific, varying across time, place and vaccines </a:t>
            </a:r>
          </a:p>
          <a:p>
            <a:pPr marL="352425">
              <a:spcBef>
                <a:spcPts val="371"/>
              </a:spcBef>
              <a:tabLst>
                <a:tab pos="180975" algn="l"/>
              </a:tabLst>
            </a:pPr>
            <a:r>
              <a:rPr lang="en-US" dirty="0"/>
              <a:t>It is influenced by factors such as complacency, convenience and confidence </a:t>
            </a:r>
            <a:endParaRPr lang="en-US" sz="2400" dirty="0">
              <a:cs typeface="Calibri"/>
            </a:endParaRP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5</a:t>
            </a:fld>
            <a:endParaRPr lang="en-US"/>
          </a:p>
        </p:txBody>
      </p:sp>
    </p:spTree>
    <p:extLst>
      <p:ext uri="{BB962C8B-B14F-4D97-AF65-F5344CB8AC3E}">
        <p14:creationId xmlns:p14="http://schemas.microsoft.com/office/powerpoint/2010/main" val="276946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a:xfrm>
            <a:off x="457199" y="358667"/>
            <a:ext cx="8363243" cy="563562"/>
          </a:xfrm>
        </p:spPr>
        <p:txBody>
          <a:bodyPr/>
          <a:lstStyle/>
          <a:p>
            <a:r>
              <a:rPr lang="en-US" dirty="0"/>
              <a:t>Resistance = Absolutely Against!</a:t>
            </a:r>
          </a:p>
        </p:txBody>
      </p:sp>
      <p:sp>
        <p:nvSpPr>
          <p:cNvPr id="3" name="Content Placeholder 2">
            <a:extLst>
              <a:ext uri="{FF2B5EF4-FFF2-40B4-BE49-F238E27FC236}">
                <a16:creationId xmlns:a16="http://schemas.microsoft.com/office/drawing/2014/main" id="{23A4F368-7459-3543-B7E5-6A47761B87AF}"/>
              </a:ext>
            </a:extLst>
          </p:cNvPr>
          <p:cNvSpPr>
            <a:spLocks noGrp="1"/>
          </p:cNvSpPr>
          <p:nvPr>
            <p:ph idx="1"/>
          </p:nvPr>
        </p:nvSpPr>
        <p:spPr>
          <a:xfrm>
            <a:off x="457200" y="1102805"/>
            <a:ext cx="8229600" cy="4242918"/>
          </a:xfrm>
        </p:spPr>
        <p:txBody>
          <a:bodyPr/>
          <a:lstStyle/>
          <a:p>
            <a:pPr marL="352425">
              <a:spcBef>
                <a:spcPts val="371"/>
              </a:spcBef>
              <a:tabLst>
                <a:tab pos="180975" algn="l"/>
              </a:tabLst>
            </a:pPr>
            <a:r>
              <a:rPr lang="en-US" dirty="0"/>
              <a:t>Vaccination resistance refers to the entrenched resolve against vaccination, within a population  </a:t>
            </a:r>
          </a:p>
          <a:p>
            <a:pPr marL="352425">
              <a:spcBef>
                <a:spcPts val="371"/>
              </a:spcBef>
              <a:tabLst>
                <a:tab pos="180975" algn="l"/>
              </a:tabLst>
            </a:pPr>
            <a:r>
              <a:rPr lang="en-US" sz="2400" dirty="0">
                <a:cs typeface="Calibri"/>
              </a:rPr>
              <a:t>Vaccination re</a:t>
            </a:r>
            <a:r>
              <a:rPr lang="en-US" dirty="0">
                <a:cs typeface="Calibri"/>
              </a:rPr>
              <a:t>sistance is multi-faceted</a:t>
            </a:r>
          </a:p>
          <a:p>
            <a:pPr marL="752475" lvl="1">
              <a:spcBef>
                <a:spcPts val="371"/>
              </a:spcBef>
              <a:tabLst>
                <a:tab pos="180975" algn="l"/>
              </a:tabLst>
            </a:pPr>
            <a:r>
              <a:rPr lang="en-US" dirty="0">
                <a:cs typeface="Calibri"/>
              </a:rPr>
              <a:t>Hysteresis is a powerful force that is difficult to break at a societal level</a:t>
            </a:r>
          </a:p>
          <a:p>
            <a:pPr marL="1152525" lvl="2">
              <a:spcBef>
                <a:spcPts val="371"/>
              </a:spcBef>
              <a:tabLst>
                <a:tab pos="180975" algn="l"/>
              </a:tabLst>
            </a:pPr>
            <a:r>
              <a:rPr lang="en-US" dirty="0">
                <a:cs typeface="Calibri"/>
              </a:rPr>
              <a:t>Loop phenomenon </a:t>
            </a:r>
            <a:r>
              <a:rPr lang="en-US" dirty="0"/>
              <a:t>caused by questions related to the risk and effectiveness of vaccines.</a:t>
            </a:r>
          </a:p>
          <a:p>
            <a:pPr marL="1152525" lvl="2">
              <a:spcBef>
                <a:spcPts val="371"/>
              </a:spcBef>
              <a:tabLst>
                <a:tab pos="180975" algn="l"/>
              </a:tabLst>
            </a:pPr>
            <a:r>
              <a:rPr lang="en-US" dirty="0"/>
              <a:t>Negative experiences or perceptions related to vaccination impact the trend of uptake over time. </a:t>
            </a:r>
          </a:p>
          <a:p>
            <a:pPr marL="1152525" lvl="2">
              <a:spcBef>
                <a:spcPts val="371"/>
              </a:spcBef>
              <a:tabLst>
                <a:tab pos="180975" algn="l"/>
              </a:tabLst>
            </a:pPr>
            <a:r>
              <a:rPr lang="en-US" dirty="0">
                <a:cs typeface="Calibri"/>
              </a:rPr>
              <a:t>Once </a:t>
            </a:r>
            <a:r>
              <a:rPr lang="en-US" dirty="0"/>
              <a:t>people question the safety or effectiveness of a vaccine, it can be very difficult to get them to move beyond those negative associations. Hysteresis is a powerful force that is difficult to break at a societal level</a:t>
            </a:r>
          </a:p>
          <a:p>
            <a:pPr marL="752475" lvl="1">
              <a:spcBef>
                <a:spcPts val="371"/>
              </a:spcBef>
              <a:tabLst>
                <a:tab pos="180975" algn="l"/>
              </a:tabLst>
            </a:pPr>
            <a:endParaRPr lang="en-US" dirty="0"/>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6</a:t>
            </a:fld>
            <a:endParaRPr lang="en-US"/>
          </a:p>
        </p:txBody>
      </p:sp>
    </p:spTree>
    <p:extLst>
      <p:ext uri="{BB962C8B-B14F-4D97-AF65-F5344CB8AC3E}">
        <p14:creationId xmlns:p14="http://schemas.microsoft.com/office/powerpoint/2010/main" val="4014171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a:xfrm>
            <a:off x="457199" y="358667"/>
            <a:ext cx="8363243" cy="563562"/>
          </a:xfrm>
        </p:spPr>
        <p:txBody>
          <a:bodyPr/>
          <a:lstStyle/>
          <a:p>
            <a:r>
              <a:rPr lang="en-US" dirty="0"/>
              <a:t>Vaccination Concerns</a:t>
            </a:r>
          </a:p>
        </p:txBody>
      </p:sp>
      <p:sp>
        <p:nvSpPr>
          <p:cNvPr id="3" name="Content Placeholder 2">
            <a:extLst>
              <a:ext uri="{FF2B5EF4-FFF2-40B4-BE49-F238E27FC236}">
                <a16:creationId xmlns:a16="http://schemas.microsoft.com/office/drawing/2014/main" id="{23A4F368-7459-3543-B7E5-6A47761B87AF}"/>
              </a:ext>
            </a:extLst>
          </p:cNvPr>
          <p:cNvSpPr>
            <a:spLocks noGrp="1"/>
          </p:cNvSpPr>
          <p:nvPr>
            <p:ph idx="1"/>
          </p:nvPr>
        </p:nvSpPr>
        <p:spPr>
          <a:xfrm>
            <a:off x="457200" y="1102805"/>
            <a:ext cx="8229600" cy="4242918"/>
          </a:xfrm>
        </p:spPr>
        <p:txBody>
          <a:bodyPr/>
          <a:lstStyle/>
          <a:p>
            <a:pPr marL="352425">
              <a:spcBef>
                <a:spcPts val="371"/>
              </a:spcBef>
              <a:tabLst>
                <a:tab pos="180975" algn="l"/>
              </a:tabLst>
            </a:pPr>
            <a:r>
              <a:rPr lang="en-US" dirty="0"/>
              <a:t>Safety (developed rapidly)</a:t>
            </a:r>
          </a:p>
          <a:p>
            <a:pPr marL="352425">
              <a:spcBef>
                <a:spcPts val="371"/>
              </a:spcBef>
              <a:tabLst>
                <a:tab pos="180975" algn="l"/>
              </a:tabLst>
            </a:pPr>
            <a:r>
              <a:rPr lang="en-US" dirty="0"/>
              <a:t>Negative impacts to fertility</a:t>
            </a:r>
          </a:p>
          <a:p>
            <a:pPr marL="352425">
              <a:spcBef>
                <a:spcPts val="371"/>
              </a:spcBef>
              <a:tabLst>
                <a:tab pos="180975" algn="l"/>
              </a:tabLst>
            </a:pPr>
            <a:r>
              <a:rPr lang="en-US" dirty="0"/>
              <a:t>Taking time off work to get vaccinated</a:t>
            </a:r>
          </a:p>
          <a:p>
            <a:pPr marL="352425">
              <a:spcBef>
                <a:spcPts val="371"/>
              </a:spcBef>
              <a:tabLst>
                <a:tab pos="180975" algn="l"/>
              </a:tabLst>
            </a:pPr>
            <a:r>
              <a:rPr lang="en-US" dirty="0"/>
              <a:t>Side effects will result in time off from work</a:t>
            </a:r>
          </a:p>
          <a:p>
            <a:pPr marL="352425">
              <a:spcBef>
                <a:spcPts val="371"/>
              </a:spcBef>
              <a:tabLst>
                <a:tab pos="180975" algn="l"/>
              </a:tabLst>
            </a:pPr>
            <a:r>
              <a:rPr lang="en-US" dirty="0"/>
              <a:t>Cost and/or lack of health insurance</a:t>
            </a:r>
          </a:p>
          <a:p>
            <a:pPr marL="352425">
              <a:spcBef>
                <a:spcPts val="371"/>
              </a:spcBef>
              <a:tabLst>
                <a:tab pos="180975" algn="l"/>
              </a:tabLst>
            </a:pPr>
            <a:r>
              <a:rPr lang="en-US" dirty="0"/>
              <a:t>Social Security number or government-issued ID required</a:t>
            </a:r>
          </a:p>
          <a:p>
            <a:pPr marL="352425">
              <a:spcBef>
                <a:spcPts val="371"/>
              </a:spcBef>
              <a:tabLst>
                <a:tab pos="180975" algn="l"/>
              </a:tabLst>
            </a:pPr>
            <a:r>
              <a:rPr lang="en-US" dirty="0"/>
              <a:t>Unable to obtain vaccination from a trusted place</a:t>
            </a:r>
          </a:p>
          <a:p>
            <a:pPr marL="352425">
              <a:spcBef>
                <a:spcPts val="371"/>
              </a:spcBef>
              <a:tabLst>
                <a:tab pos="180975" algn="l"/>
              </a:tabLst>
            </a:pPr>
            <a:r>
              <a:rPr lang="en-US" dirty="0"/>
              <a:t>Travel to vaccination site</a:t>
            </a: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7</a:t>
            </a:fld>
            <a:endParaRPr lang="en-US"/>
          </a:p>
        </p:txBody>
      </p:sp>
    </p:spTree>
    <p:extLst>
      <p:ext uri="{BB962C8B-B14F-4D97-AF65-F5344CB8AC3E}">
        <p14:creationId xmlns:p14="http://schemas.microsoft.com/office/powerpoint/2010/main" val="1984605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EF19-9B08-485E-BB4C-A61E91BD19CE}"/>
              </a:ext>
            </a:extLst>
          </p:cNvPr>
          <p:cNvSpPr>
            <a:spLocks noGrp="1"/>
          </p:cNvSpPr>
          <p:nvPr>
            <p:ph type="ctrTitle"/>
          </p:nvPr>
        </p:nvSpPr>
        <p:spPr>
          <a:xfrm>
            <a:off x="1085850" y="2954214"/>
            <a:ext cx="5722913" cy="769087"/>
          </a:xfrm>
        </p:spPr>
        <p:txBody>
          <a:bodyPr/>
          <a:lstStyle/>
          <a:p>
            <a:r>
              <a:rPr lang="en-US" dirty="0"/>
              <a:t>Health Belief Model</a:t>
            </a:r>
          </a:p>
        </p:txBody>
      </p:sp>
      <p:sp>
        <p:nvSpPr>
          <p:cNvPr id="3" name="Subtitle 2">
            <a:extLst>
              <a:ext uri="{FF2B5EF4-FFF2-40B4-BE49-F238E27FC236}">
                <a16:creationId xmlns:a16="http://schemas.microsoft.com/office/drawing/2014/main" id="{7D56A548-7720-49AA-B0AD-23E2CBE396E2}"/>
              </a:ext>
            </a:extLst>
          </p:cNvPr>
          <p:cNvSpPr>
            <a:spLocks noGrp="1"/>
          </p:cNvSpPr>
          <p:nvPr>
            <p:ph type="subTitle" idx="1"/>
          </p:nvPr>
        </p:nvSpPr>
        <p:spPr>
          <a:xfrm>
            <a:off x="1085850" y="4332750"/>
            <a:ext cx="4676700" cy="511600"/>
          </a:xfrm>
        </p:spPr>
        <p:txBody>
          <a:bodyPr/>
          <a:lstStyle/>
          <a:p>
            <a:r>
              <a:rPr lang="en-US" dirty="0"/>
              <a:t>Factors That Influence Health Behaviors</a:t>
            </a:r>
          </a:p>
        </p:txBody>
      </p:sp>
      <p:sp>
        <p:nvSpPr>
          <p:cNvPr id="4" name="Slide Number Placeholder 3">
            <a:extLst>
              <a:ext uri="{FF2B5EF4-FFF2-40B4-BE49-F238E27FC236}">
                <a16:creationId xmlns:a16="http://schemas.microsoft.com/office/drawing/2014/main" id="{1608D3F3-FE1F-4C49-8F2F-40A462F81D3D}"/>
              </a:ext>
            </a:extLst>
          </p:cNvPr>
          <p:cNvSpPr>
            <a:spLocks noGrp="1"/>
          </p:cNvSpPr>
          <p:nvPr>
            <p:ph type="sldNum" sz="quarter" idx="4"/>
          </p:nvPr>
        </p:nvSpPr>
        <p:spPr/>
        <p:txBody>
          <a:bodyPr/>
          <a:lstStyle/>
          <a:p>
            <a:pPr>
              <a:defRPr/>
            </a:pPr>
            <a:fld id="{2F069495-AB21-4E6D-8044-F74B3AE9E441}" type="slidenum">
              <a:rPr lang="en-US" smtClean="0"/>
              <a:pPr>
                <a:defRPr/>
              </a:pPr>
              <a:t>8</a:t>
            </a:fld>
            <a:endParaRPr lang="en-US"/>
          </a:p>
        </p:txBody>
      </p:sp>
    </p:spTree>
    <p:extLst>
      <p:ext uri="{BB962C8B-B14F-4D97-AF65-F5344CB8AC3E}">
        <p14:creationId xmlns:p14="http://schemas.microsoft.com/office/powerpoint/2010/main" val="671317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BF7E-724B-B746-B84C-BB78375265CA}"/>
              </a:ext>
            </a:extLst>
          </p:cNvPr>
          <p:cNvSpPr>
            <a:spLocks noGrp="1"/>
          </p:cNvSpPr>
          <p:nvPr>
            <p:ph type="title"/>
          </p:nvPr>
        </p:nvSpPr>
        <p:spPr/>
        <p:txBody>
          <a:bodyPr/>
          <a:lstStyle/>
          <a:p>
            <a:r>
              <a:rPr lang="en-US" dirty="0"/>
              <a:t>Health Belief Model</a:t>
            </a:r>
          </a:p>
        </p:txBody>
      </p:sp>
      <p:sp>
        <p:nvSpPr>
          <p:cNvPr id="3" name="Content Placeholder 2">
            <a:extLst>
              <a:ext uri="{FF2B5EF4-FFF2-40B4-BE49-F238E27FC236}">
                <a16:creationId xmlns:a16="http://schemas.microsoft.com/office/drawing/2014/main" id="{23A4F368-7459-3543-B7E5-6A47761B87AF}"/>
              </a:ext>
            </a:extLst>
          </p:cNvPr>
          <p:cNvSpPr>
            <a:spLocks noGrp="1"/>
          </p:cNvSpPr>
          <p:nvPr>
            <p:ph idx="1"/>
          </p:nvPr>
        </p:nvSpPr>
        <p:spPr>
          <a:xfrm>
            <a:off x="457199" y="1102805"/>
            <a:ext cx="8229600" cy="3033097"/>
          </a:xfrm>
        </p:spPr>
        <p:txBody>
          <a:bodyPr/>
          <a:lstStyle/>
          <a:p>
            <a:pPr marL="352425">
              <a:spcBef>
                <a:spcPts val="371"/>
              </a:spcBef>
              <a:tabLst>
                <a:tab pos="180975" algn="l"/>
              </a:tabLst>
            </a:pPr>
            <a:r>
              <a:rPr lang="en-US" dirty="0"/>
              <a:t>Perceived Threat of Illness or Disease (perceived susceptibility)</a:t>
            </a:r>
          </a:p>
          <a:p>
            <a:pPr marL="352425">
              <a:spcBef>
                <a:spcPts val="371"/>
              </a:spcBef>
              <a:tabLst>
                <a:tab pos="180975" algn="l"/>
              </a:tabLst>
            </a:pPr>
            <a:r>
              <a:rPr lang="en-US" dirty="0"/>
              <a:t>Belief of consequence (perceived severity)</a:t>
            </a:r>
          </a:p>
          <a:p>
            <a:pPr marL="352425">
              <a:spcBef>
                <a:spcPts val="371"/>
              </a:spcBef>
              <a:tabLst>
                <a:tab pos="180975" algn="l"/>
              </a:tabLst>
            </a:pPr>
            <a:r>
              <a:rPr lang="en-US" dirty="0"/>
              <a:t>Potential positive benefits of action (perceived benefits)</a:t>
            </a:r>
          </a:p>
          <a:p>
            <a:pPr marL="352425">
              <a:spcBef>
                <a:spcPts val="371"/>
              </a:spcBef>
              <a:tabLst>
                <a:tab pos="180975" algn="l"/>
              </a:tabLst>
            </a:pPr>
            <a:r>
              <a:rPr lang="en-US" dirty="0"/>
              <a:t>Perceived barriers to action, exposure to factors that prompt action (cues to action)</a:t>
            </a:r>
          </a:p>
          <a:p>
            <a:pPr marL="352425">
              <a:spcBef>
                <a:spcPts val="371"/>
              </a:spcBef>
              <a:tabLst>
                <a:tab pos="180975" algn="l"/>
              </a:tabLst>
            </a:pPr>
            <a:r>
              <a:rPr lang="en-US" dirty="0"/>
              <a:t>Confidence in outcome/ability to succeed (self-efficacy)</a:t>
            </a:r>
            <a:endParaRPr lang="en-US" sz="2400" dirty="0">
              <a:cs typeface="Calibri"/>
            </a:endParaRPr>
          </a:p>
        </p:txBody>
      </p:sp>
      <p:sp>
        <p:nvSpPr>
          <p:cNvPr id="4" name="Slide Number Placeholder 3">
            <a:extLst>
              <a:ext uri="{FF2B5EF4-FFF2-40B4-BE49-F238E27FC236}">
                <a16:creationId xmlns:a16="http://schemas.microsoft.com/office/drawing/2014/main" id="{C6012CCF-227F-C443-A1B5-B312205C4874}"/>
              </a:ext>
            </a:extLst>
          </p:cNvPr>
          <p:cNvSpPr>
            <a:spLocks noGrp="1"/>
          </p:cNvSpPr>
          <p:nvPr>
            <p:ph type="sldNum" sz="quarter" idx="11"/>
          </p:nvPr>
        </p:nvSpPr>
        <p:spPr/>
        <p:txBody>
          <a:bodyPr/>
          <a:lstStyle/>
          <a:p>
            <a:pPr>
              <a:defRPr/>
            </a:pPr>
            <a:fld id="{E238B493-49BD-4626-ACB2-A902EA75DA74}" type="slidenum">
              <a:rPr lang="en-US" smtClean="0"/>
              <a:pPr>
                <a:defRPr/>
              </a:pPr>
              <a:t>9</a:t>
            </a:fld>
            <a:endParaRPr lang="en-US"/>
          </a:p>
        </p:txBody>
      </p:sp>
    </p:spTree>
    <p:extLst>
      <p:ext uri="{BB962C8B-B14F-4D97-AF65-F5344CB8AC3E}">
        <p14:creationId xmlns:p14="http://schemas.microsoft.com/office/powerpoint/2010/main" val="1758907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9F3958DED394690A3E829A25FAF2C" ma:contentTypeVersion="18" ma:contentTypeDescription="Create a new document." ma:contentTypeScope="" ma:versionID="34c2bf695ec4ce8533e0b14ef610f1dc">
  <xsd:schema xmlns:xsd="http://www.w3.org/2001/XMLSchema" xmlns:xs="http://www.w3.org/2001/XMLSchema" xmlns:p="http://schemas.microsoft.com/office/2006/metadata/properties" xmlns:ns1="http://schemas.microsoft.com/sharepoint/v3" xmlns:ns2="59da1016-2a1b-4f8a-9768-d7a4932f6f16" xmlns:ns3="71ccde8c-6fe8-40a6-9a94-00b11fb12ef5" targetNamespace="http://schemas.microsoft.com/office/2006/metadata/properties" ma:root="true" ma:fieldsID="077e23c2d1694b3036ab6cf69bab2cb0" ns1:_="" ns2:_="" ns3:_="">
    <xsd:import namespace="http://schemas.microsoft.com/sharepoint/v3"/>
    <xsd:import namespace="59da1016-2a1b-4f8a-9768-d7a4932f6f16"/>
    <xsd:import namespace="71ccde8c-6fe8-40a6-9a94-00b11fb12ef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1:PublishingStartDate" minOccurs="0"/>
                <xsd:element ref="ns1:PublishingExpirationDate" minOccurs="0"/>
                <xsd:element ref="ns3:URL0"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ccde8c-6fe8-40a6-9a94-00b11fb12ef5"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element name="URL0" ma:index="18" nillable="true" ma:displayName="URL" ma:internalName="URL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URL0 xmlns="71ccde8c-6fe8-40a6-9a94-00b11fb12ef5" xsi:nil="true"/>
    <IASubtopic xmlns="59da1016-2a1b-4f8a-9768-d7a4932f6f16" xsi:nil="true"/>
    <URL xmlns="http://schemas.microsoft.com/sharepoint/v3">
      <Url>https://www.oregon.gov/oha/covid19/Documents/OHA%20MI%20Seminar_10.10.2021.pptx</Url>
      <Description>PowerPoint Presentation</Description>
    </URL>
    <Meta_x0020_Keywords xmlns="71ccde8c-6fe8-40a6-9a94-00b11fb12ef5" xsi:nil="true"/>
    <PublishingExpirationDate xmlns="http://schemas.microsoft.com/sharepoint/v3" xsi:nil="true"/>
    <PublishingStartDate xmlns="http://schemas.microsoft.com/sharepoint/v3" xsi:nil="true"/>
    <Meta_x0020_Description xmlns="71ccde8c-6fe8-40a6-9a94-00b11fb12ef5" xsi:nil="true"/>
  </documentManagement>
</p:properties>
</file>

<file path=customXml/itemProps1.xml><?xml version="1.0" encoding="utf-8"?>
<ds:datastoreItem xmlns:ds="http://schemas.openxmlformats.org/officeDocument/2006/customXml" ds:itemID="{C6BCF04D-9E64-4C6E-B10E-0AC7E6A5A9DB}"/>
</file>

<file path=customXml/itemProps2.xml><?xml version="1.0" encoding="utf-8"?>
<ds:datastoreItem xmlns:ds="http://schemas.openxmlformats.org/officeDocument/2006/customXml" ds:itemID="{3E1C84EC-BDE0-4FD0-B3FC-05BFE3A1EB21}">
  <ds:schemaRefs>
    <ds:schemaRef ds:uri="http://schemas.microsoft.com/sharepoint/v3/contenttype/forms"/>
  </ds:schemaRefs>
</ds:datastoreItem>
</file>

<file path=customXml/itemProps3.xml><?xml version="1.0" encoding="utf-8"?>
<ds:datastoreItem xmlns:ds="http://schemas.openxmlformats.org/officeDocument/2006/customXml" ds:itemID="{AE9A43D8-9B3D-4E21-B72E-0F59A691433F}">
  <ds:schemaRef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64607</TotalTime>
  <Words>3016</Words>
  <Application>Microsoft Macintosh PowerPoint</Application>
  <PresentationFormat>On-screen Show (4:3)</PresentationFormat>
  <Paragraphs>358</Paragraphs>
  <Slides>32</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Abadi</vt:lpstr>
      <vt:lpstr>Aharoni</vt:lpstr>
      <vt:lpstr>Arial</vt:lpstr>
      <vt:lpstr>Calibri</vt:lpstr>
      <vt:lpstr>2_Custom Design</vt:lpstr>
      <vt:lpstr>PowerPoint Presentation</vt:lpstr>
      <vt:lpstr>PowerPoint Presentation</vt:lpstr>
      <vt:lpstr>COVID-19 Motivational Interviewing Workshop</vt:lpstr>
      <vt:lpstr>Vaccine Hesitancy and Vaccine Resistance</vt:lpstr>
      <vt:lpstr>Hesitancy = Unsure</vt:lpstr>
      <vt:lpstr>Resistance = Absolutely Against!</vt:lpstr>
      <vt:lpstr>Vaccination Concerns</vt:lpstr>
      <vt:lpstr>Health Belief Model</vt:lpstr>
      <vt:lpstr>Health Belief Model</vt:lpstr>
      <vt:lpstr>Health Belief Model</vt:lpstr>
      <vt:lpstr>Transtheoretical Model</vt:lpstr>
      <vt:lpstr>Transtheoretical Model (TTM)</vt:lpstr>
      <vt:lpstr>Resistance = Precontemplation</vt:lpstr>
      <vt:lpstr>Hesitancy = Contemplation      Preparation</vt:lpstr>
      <vt:lpstr>Shift from Pre- to Contemplation…</vt:lpstr>
      <vt:lpstr>Shift from Contemplation to Preparation…</vt:lpstr>
      <vt:lpstr>PowerPoint Presentation</vt:lpstr>
      <vt:lpstr>Vaccine Effectiveness</vt:lpstr>
      <vt:lpstr>COVID-19 Vaccination Benefits</vt:lpstr>
      <vt:lpstr>Information sources…</vt:lpstr>
      <vt:lpstr>PowerPoint Presentation</vt:lpstr>
      <vt:lpstr>Five Principles of MI</vt:lpstr>
      <vt:lpstr>Empathy with Reflective Listening</vt:lpstr>
      <vt:lpstr>MI Techniques</vt:lpstr>
      <vt:lpstr>OARS Activity</vt:lpstr>
      <vt:lpstr>MI Techniques</vt:lpstr>
      <vt:lpstr>Elicit-Provide-Elicit Activity</vt:lpstr>
      <vt:lpstr>Resistance and Adjustment</vt:lpstr>
      <vt:lpstr>Stories from the field…</vt:lpstr>
      <vt:lpstr>PowerPoint Presentation</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Coach Nicole</dc:creator>
  <cp:lastModifiedBy>Nicole Browning</cp:lastModifiedBy>
  <cp:revision>250</cp:revision>
  <cp:lastPrinted>2021-06-22T21:36:04Z</cp:lastPrinted>
  <dcterms:created xsi:type="dcterms:W3CDTF">2020-09-24T14:44:14Z</dcterms:created>
  <dcterms:modified xsi:type="dcterms:W3CDTF">2021-11-10T18:02:23Z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0x010100EB09F3958DED394690A3E829A25FAF2C</vt:lpwstr>
  </property>
  <property fmtid="{D5CDD505-2E9C-101B-9397-08002B2CF9AE}" pid="3" name="WorkflowChangePath">
    <vt:lpwstr>87559b71-ae51-43fa-bb8e-bea252d13e51,2;</vt:lpwstr>
  </property>
</Properties>
</file>