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6"/>
  </p:notesMasterIdLst>
  <p:sldIdLst>
    <p:sldId id="1463" r:id="rId5"/>
    <p:sldId id="1543" r:id="rId6"/>
    <p:sldId id="1540" r:id="rId7"/>
    <p:sldId id="1546" r:id="rId8"/>
    <p:sldId id="1548" r:id="rId9"/>
    <p:sldId id="1558" r:id="rId10"/>
    <p:sldId id="1524" r:id="rId11"/>
    <p:sldId id="1557" r:id="rId12"/>
    <p:sldId id="907" r:id="rId13"/>
    <p:sldId id="1523" r:id="rId14"/>
    <p:sldId id="1550" r:id="rId15"/>
    <p:sldId id="1551" r:id="rId16"/>
    <p:sldId id="1552" r:id="rId17"/>
    <p:sldId id="1549" r:id="rId18"/>
    <p:sldId id="1518" r:id="rId19"/>
    <p:sldId id="1529" r:id="rId20"/>
    <p:sldId id="1554" r:id="rId21"/>
    <p:sldId id="1547" r:id="rId22"/>
    <p:sldId id="1556" r:id="rId23"/>
    <p:sldId id="1559" r:id="rId24"/>
    <p:sldId id="113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raz Paulina  B" initials="APB" lastIdx="4" clrIdx="0">
    <p:extLst>
      <p:ext uri="{19B8F6BF-5375-455C-9EA6-DF929625EA0E}">
        <p15:presenceInfo xmlns:p15="http://schemas.microsoft.com/office/powerpoint/2012/main" userId="S::Paulina.B.Almaraz@dhsoha.state.or.us::f7d7d43e-e3f8-4db3-b79e-19414244e53e" providerId="AD"/>
      </p:ext>
    </p:extLst>
  </p:cmAuthor>
  <p:cmAuthor id="2" name="Edden Hill Malika P" initials="EHMP" lastIdx="6" clrIdx="1">
    <p:extLst>
      <p:ext uri="{19B8F6BF-5375-455C-9EA6-DF929625EA0E}">
        <p15:presenceInfo xmlns:p15="http://schemas.microsoft.com/office/powerpoint/2012/main" userId="S::MALIKA.P.EDDENHILL@dhsoha.state.or.us::ec713b4b-2f0b-4ad0-ae3d-0710630da242" providerId="AD"/>
      </p:ext>
    </p:extLst>
  </p:cmAuthor>
  <p:cmAuthor id="3" name="Kuspis Kathryn A" initials="KKA" lastIdx="18" clrIdx="2">
    <p:extLst>
      <p:ext uri="{19B8F6BF-5375-455C-9EA6-DF929625EA0E}">
        <p15:presenceInfo xmlns:p15="http://schemas.microsoft.com/office/powerpoint/2012/main" userId="S::KATHRYN.A.KUSPIS@dhsoha.state.or.us::a33eccae-7907-4509-97e1-dc4c355d5a9d" providerId="AD"/>
      </p:ext>
    </p:extLst>
  </p:cmAuthor>
  <p:cmAuthor id="4" name="Mcclean Alyssa K" initials="MAK" lastIdx="10" clrIdx="3">
    <p:extLst>
      <p:ext uri="{19B8F6BF-5375-455C-9EA6-DF929625EA0E}">
        <p15:presenceInfo xmlns:p15="http://schemas.microsoft.com/office/powerpoint/2012/main" userId="S::ALYSSA.K.MCCLEAN@dhsoha.state.or.us::6234c61e-7095-45ed-b1b4-9ed384947614" providerId="AD"/>
      </p:ext>
    </p:extLst>
  </p:cmAuthor>
  <p:cmAuthor id="5" name="ROBINSON Stephanie A" initials="RSA" lastIdx="1" clrIdx="4">
    <p:extLst>
      <p:ext uri="{19B8F6BF-5375-455C-9EA6-DF929625EA0E}">
        <p15:presenceInfo xmlns:p15="http://schemas.microsoft.com/office/powerpoint/2012/main" userId="S::STEPHANIE.A.ROBINSON@dhsoha.state.or.us::7929ced0-7b76-494a-b44f-1e3d5918b5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5787"/>
    <a:srgbClr val="D1E0D7"/>
    <a:srgbClr val="DC8633"/>
    <a:srgbClr val="005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449"/>
    <p:restoredTop sz="74115"/>
  </p:normalViewPr>
  <p:slideViewPr>
    <p:cSldViewPr snapToGrid="0" snapToObjects="1">
      <p:cViewPr varScale="1">
        <p:scale>
          <a:sx n="80" d="100"/>
          <a:sy n="80" d="100"/>
        </p:scale>
        <p:origin x="18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AE3FC-B938-45BD-9B61-6995EAB05237}" type="datetimeFigureOut">
              <a:rPr lang="en-US" smtClean="0"/>
              <a:t>9/9/21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201EA-D6DE-4165-9D1A-A76AD732E9D4}" type="slidenum">
              <a:rPr lang="en-US" smtClean="0"/>
              <a:t>‹#›</a:t>
            </a:fld>
            <a:endParaRPr lang="en-US"/>
          </a:p>
        </p:txBody>
      </p:sp>
    </p:spTree>
    <p:extLst>
      <p:ext uri="{BB962C8B-B14F-4D97-AF65-F5344CB8AC3E}">
        <p14:creationId xmlns:p14="http://schemas.microsoft.com/office/powerpoint/2010/main" val="2308389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1</a:t>
            </a:fld>
            <a:endParaRPr lang="en-US"/>
          </a:p>
        </p:txBody>
      </p:sp>
    </p:spTree>
    <p:extLst>
      <p:ext uri="{BB962C8B-B14F-4D97-AF65-F5344CB8AC3E}">
        <p14:creationId xmlns:p14="http://schemas.microsoft.com/office/powerpoint/2010/main" val="3322667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1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Cash assistance is also available thru TANF for pregnant women and lower-income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typically a public charge waiver in place for people who received refugee status with n the past 8 months but it has been waived for pandemic relief programs.</a:t>
            </a:r>
          </a:p>
        </p:txBody>
      </p:sp>
      <p:sp>
        <p:nvSpPr>
          <p:cNvPr id="4" name="Slide Number Placeholder 3"/>
          <p:cNvSpPr>
            <a:spLocks noGrp="1"/>
          </p:cNvSpPr>
          <p:nvPr>
            <p:ph type="sldNum" sz="quarter" idx="5"/>
          </p:nvPr>
        </p:nvSpPr>
        <p:spPr/>
        <p:txBody>
          <a:bodyPr/>
          <a:lstStyle/>
          <a:p>
            <a:fld id="{DF4201EA-D6DE-4165-9D1A-A76AD732E9D4}" type="slidenum">
              <a:rPr lang="en-US" smtClean="0"/>
              <a:t>12</a:t>
            </a:fld>
            <a:endParaRPr lang="en-US"/>
          </a:p>
        </p:txBody>
      </p:sp>
    </p:spTree>
    <p:extLst>
      <p:ext uri="{BB962C8B-B14F-4D97-AF65-F5344CB8AC3E}">
        <p14:creationId xmlns:p14="http://schemas.microsoft.com/office/powerpoint/2010/main" val="1593769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Oregon Energy fund can help households to pay and/or catch up on their utility bills.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ILEAP has received additional funding to support households in paying and/or catching up on their utility bills.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Large utility companies in Oregon have have suspended service disconnection and late fees.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Emergency Broadband Benefit</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Eligibility requires income at or below 135% of the Federal Poverty Level;  OR eligibility for free or reduced lunch; OR received a federal Pell grant during the current school year; OR anyone who experienced income or job loss during pandemic. </a:t>
            </a:r>
            <a:r>
              <a:rPr lang="en-US" i="1" u="sng" dirty="0"/>
              <a:t>Contact local broadband provider for information</a:t>
            </a:r>
            <a:r>
              <a:rPr lang="en-US" dirty="0"/>
              <a:t>.</a:t>
            </a:r>
          </a:p>
        </p:txBody>
      </p:sp>
      <p:sp>
        <p:nvSpPr>
          <p:cNvPr id="4" name="Slide Number Placeholder 3"/>
          <p:cNvSpPr>
            <a:spLocks noGrp="1"/>
          </p:cNvSpPr>
          <p:nvPr>
            <p:ph type="sldNum" sz="quarter" idx="5"/>
          </p:nvPr>
        </p:nvSpPr>
        <p:spPr/>
        <p:txBody>
          <a:bodyPr/>
          <a:lstStyle/>
          <a:p>
            <a:fld id="{DF4201EA-D6DE-4165-9D1A-A76AD732E9D4}" type="slidenum">
              <a:rPr lang="en-US" smtClean="0"/>
              <a:t>13</a:t>
            </a:fld>
            <a:endParaRPr lang="en-US"/>
          </a:p>
        </p:txBody>
      </p:sp>
    </p:spTree>
    <p:extLst>
      <p:ext uri="{BB962C8B-B14F-4D97-AF65-F5344CB8AC3E}">
        <p14:creationId xmlns:p14="http://schemas.microsoft.com/office/powerpoint/2010/main" val="858476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239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HUD’s Emergency Rental Assistance program supports renter households who are unable to pay rent and utilities and qualify for unemployment, have experienced financial hardship or demonstrate a risk for housing instability may receive assistance with paying for rent and utilities.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eviction moratorium has been extended through June, 2021 and is intended to assist households who are capable of paying a portion of their rent. </a:t>
            </a:r>
            <a:r>
              <a:rPr lang="en-US" sz="1200" b="0" i="1" u="sng" strike="noStrike" kern="1200" dirty="0">
                <a:solidFill>
                  <a:schemeClr val="tx1"/>
                </a:solidFill>
                <a:effectLst/>
                <a:latin typeface="+mn-lt"/>
                <a:ea typeface="+mn-ea"/>
                <a:cs typeface="+mn-cs"/>
              </a:rPr>
              <a:t>This program does not provide financial assistance or rent forgiveness</a:t>
            </a:r>
            <a:r>
              <a:rPr lang="en-US" sz="1200" b="0" i="0" u="none" strike="noStrike" kern="1200" dirty="0">
                <a:solidFill>
                  <a:schemeClr val="tx1"/>
                </a:solidFill>
                <a:effectLst/>
                <a:latin typeface="+mn-lt"/>
                <a:ea typeface="+mn-ea"/>
                <a:cs typeface="+mn-cs"/>
              </a:rPr>
              <a:t>. It Is designed to prevent tenants from becoming homeless or forcing them into living situations that may increase their exposure to COVID-19.</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Mortgage borrowers with federally-backed loans may request assistance from their loan servicer. They may receive up to 6 months of reduced or deferred payments and if requested, an additional 6 months may be granted.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Many of these services can be accessed through </a:t>
            </a:r>
            <a:r>
              <a:rPr lang="en-US" sz="1200" b="0" i="1" u="sng" strike="noStrike" kern="1200" dirty="0">
                <a:solidFill>
                  <a:schemeClr val="tx1"/>
                </a:solidFill>
                <a:effectLst/>
                <a:latin typeface="+mn-lt"/>
                <a:ea typeface="+mn-ea"/>
                <a:cs typeface="+mn-cs"/>
              </a:rPr>
              <a:t>local Community Action organizations</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and may be available to undocumented </a:t>
            </a:r>
            <a:r>
              <a:rPr lang="en-US" sz="1200" b="0" i="0" u="none" strike="noStrike" kern="1200" dirty="0" err="1">
                <a:solidFill>
                  <a:schemeClr val="tx1"/>
                </a:solidFill>
                <a:effectLst/>
                <a:latin typeface="+mn-lt"/>
                <a:ea typeface="+mn-ea"/>
                <a:cs typeface="+mn-cs"/>
              </a:rPr>
              <a:t>inviduals</a:t>
            </a:r>
            <a:r>
              <a:rPr lang="en-US" sz="1200" b="0" i="0" u="none" strike="noStrike" kern="1200" dirty="0">
                <a:solidFill>
                  <a:schemeClr val="tx1"/>
                </a:solidFill>
                <a:effectLst/>
                <a:latin typeface="+mn-lt"/>
                <a:ea typeface="+mn-ea"/>
                <a:cs typeface="+mn-cs"/>
              </a:rPr>
              <a:t> and mixed-documentation families.</a:t>
            </a:r>
          </a:p>
          <a:p>
            <a:endParaRPr lang="en-US" dirty="0"/>
          </a:p>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15</a:t>
            </a:fld>
            <a:endParaRPr lang="en-US"/>
          </a:p>
        </p:txBody>
      </p:sp>
    </p:spTree>
    <p:extLst>
      <p:ext uri="{BB962C8B-B14F-4D97-AF65-F5344CB8AC3E}">
        <p14:creationId xmlns:p14="http://schemas.microsoft.com/office/powerpoint/2010/main" val="3467396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7011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F14450F-C55C-F34E-BC5C-771774902D2A}"/>
              </a:ext>
            </a:extLst>
          </p:cNvPr>
          <p:cNvSpPr>
            <a:spLocks noGrp="1"/>
          </p:cNvSpPr>
          <p:nvPr>
            <p:ph type="body" idx="1"/>
          </p:nvPr>
        </p:nvSpPr>
        <p:spPr/>
        <p:txBody>
          <a:bodyPr/>
          <a:lstStyle/>
          <a:p>
            <a:r>
              <a:rPr lang="en-US" dirty="0"/>
              <a:t>The Oregon Health Authority has contracted directly with community-based organizations across the state to provide wrap-around services to Oregonians.</a:t>
            </a:r>
          </a:p>
          <a:p>
            <a:endParaRPr lang="en-US" dirty="0"/>
          </a:p>
          <a:p>
            <a:r>
              <a:rPr lang="en-US" dirty="0"/>
              <a:t>ese community-based organizations have direct contracts with the 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Oregon coronavirus website has links to programs and services that can support those who receive guidance to isolate or quarantine. Available supports include employment protections, income replacement, food assistance, rent moratorium, mortgage and bill deferments, help with utilities, testing, and vaccination resources.</a:t>
            </a:r>
          </a:p>
        </p:txBody>
      </p:sp>
    </p:spTree>
    <p:extLst>
      <p:ext uri="{BB962C8B-B14F-4D97-AF65-F5344CB8AC3E}">
        <p14:creationId xmlns:p14="http://schemas.microsoft.com/office/powerpoint/2010/main" val="49463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Oregon coronavirus website has links to programs and services that can support those who receive guidance to isolate or quarantine. Available supports include employment protections, income replacement, food assistance, rent moratorium, mortgage and bill deferments, help with utilities, testing, and vaccination resources.</a:t>
            </a:r>
          </a:p>
        </p:txBody>
      </p:sp>
    </p:spTree>
    <p:extLst>
      <p:ext uri="{BB962C8B-B14F-4D97-AF65-F5344CB8AC3E}">
        <p14:creationId xmlns:p14="http://schemas.microsoft.com/office/powerpoint/2010/main" val="1120308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Oregon coronavirus website has links to programs and services that can support those who receive guidance to isolate or quarantine. Available supports include employment protections, income replacement, food assistance, rent moratorium, mortgage and bill deferments, help with utilities, testing, and vaccination resources.</a:t>
            </a:r>
          </a:p>
        </p:txBody>
      </p:sp>
    </p:spTree>
    <p:extLst>
      <p:ext uri="{BB962C8B-B14F-4D97-AF65-F5344CB8AC3E}">
        <p14:creationId xmlns:p14="http://schemas.microsoft.com/office/powerpoint/2010/main" val="322054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5f391192_0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1"/>
            <a:r>
              <a:rPr lang="en-US">
                <a:highlight>
                  <a:srgbClr val="FFFF00"/>
                </a:highlight>
              </a:rPr>
              <a:t>Explain Maslow’s….</a:t>
            </a:r>
            <a:endParaRPr lang="en-US" dirty="0">
              <a:highlight>
                <a:srgbClr val="FFFF00"/>
              </a:highlight>
            </a:endParaRPr>
          </a:p>
        </p:txBody>
      </p:sp>
    </p:spTree>
    <p:extLst>
      <p:ext uri="{BB962C8B-B14F-4D97-AF65-F5344CB8AC3E}">
        <p14:creationId xmlns:p14="http://schemas.microsoft.com/office/powerpoint/2010/main" val="2550164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5"/>
        <p:cNvGrpSpPr/>
        <p:nvPr/>
      </p:nvGrpSpPr>
      <p:grpSpPr>
        <a:xfrm>
          <a:off x="0" y="0"/>
          <a:ext cx="0" cy="0"/>
          <a:chOff x="0" y="0"/>
          <a:chExt cx="0" cy="0"/>
        </a:xfrm>
      </p:grpSpPr>
      <p:sp>
        <p:nvSpPr>
          <p:cNvPr id="2016" name="Google Shape;2016;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7" name="Google Shape;2017;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2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dirty="0"/>
              <a:t>It may be necessary for COVID-19 notifiers to clarify or reinforce isolation or quarantine guidance.</a:t>
            </a:r>
          </a:p>
          <a:p>
            <a:endParaRPr lang="en-US" sz="1400" b="0" i="0" u="none" dirty="0"/>
          </a:p>
          <a:p>
            <a:r>
              <a:rPr lang="en-US" sz="1400" b="0" i="0" u="none" dirty="0"/>
              <a:t>Many of us have been impacted by the pandemic in ways that many make it difficult to comply with stay home guidance. Those concerns include lost wages or even job loss, unstable housing, changes in food access and the inability to provide basic necessities which might require referrals to pandemic relief program and services.</a:t>
            </a:r>
          </a:p>
          <a:p>
            <a:endParaRPr lang="en-US" sz="1400" b="0" i="0" u="none" dirty="0"/>
          </a:p>
        </p:txBody>
      </p:sp>
      <p:sp>
        <p:nvSpPr>
          <p:cNvPr id="4" name="Slide Number Placeholder 3"/>
          <p:cNvSpPr>
            <a:spLocks noGrp="1"/>
          </p:cNvSpPr>
          <p:nvPr>
            <p:ph type="sldNum" sz="quarter" idx="5"/>
          </p:nvPr>
        </p:nvSpPr>
        <p:spPr/>
        <p:txBody>
          <a:bodyPr/>
          <a:lstStyle/>
          <a:p>
            <a:fld id="{DF4201EA-D6DE-4165-9D1A-A76AD732E9D4}" type="slidenum">
              <a:rPr lang="en-US" smtClean="0"/>
              <a:t>3</a:t>
            </a:fld>
            <a:endParaRPr lang="en-US"/>
          </a:p>
        </p:txBody>
      </p:sp>
    </p:spTree>
    <p:extLst>
      <p:ext uri="{BB962C8B-B14F-4D97-AF65-F5344CB8AC3E}">
        <p14:creationId xmlns:p14="http://schemas.microsoft.com/office/powerpoint/2010/main" val="4001804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support those who have been impacted by the pandemic, last year’s CARES Act and this year’s American Rescue Plan Act established several pandemic-specific relief programs and services and provided additional funding to some of the existing social supports that you many already be familiar with.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Those programs include employment protection, cash assistance, nutrition assistance and housing supports. Many of which, may be </a:t>
            </a:r>
            <a:r>
              <a:rPr lang="en-US" sz="1200" b="0" i="0" u="none" strike="noStrike" kern="1200" dirty="0">
                <a:solidFill>
                  <a:schemeClr val="tx1"/>
                </a:solidFill>
                <a:effectLst/>
                <a:latin typeface="+mn-lt"/>
                <a:ea typeface="+mn-ea"/>
                <a:cs typeface="+mn-cs"/>
              </a:rPr>
              <a:t>accessed through local Community Action organizations.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4</a:t>
            </a:fld>
            <a:endParaRPr lang="en-US"/>
          </a:p>
        </p:txBody>
      </p:sp>
    </p:spTree>
    <p:extLst>
      <p:ext uri="{BB962C8B-B14F-4D97-AF65-F5344CB8AC3E}">
        <p14:creationId xmlns:p14="http://schemas.microsoft.com/office/powerpoint/2010/main" val="266398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758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Emergency Health Powers Act, Govern Brown has authorized financial support for Oregonians who are impacted by COVID-19 and have no paid leave.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COVID-19 Temporary Paid Leave Program supports workers who are directed to isolate or quarantine. In addition to taking time off to care for themselves, they may also take protected time off to care for a family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Oregon Worker Relief Fund provides </a:t>
            </a:r>
            <a:r>
              <a:rPr lang="en-US" sz="1200" b="0" i="0" u="none" strike="noStrike" kern="1200" dirty="0">
                <a:solidFill>
                  <a:schemeClr val="tx1"/>
                </a:solidFill>
                <a:effectLst/>
                <a:latin typeface="+mn-lt"/>
                <a:ea typeface="+mn-ea"/>
                <a:cs typeface="+mn-cs"/>
              </a:rPr>
              <a:t>financial support directly to Oregonians who have lost their jobs and aren’t eligible for Unemployment Insurance and federal stimulus relief due to their immigration status. </a:t>
            </a:r>
            <a:r>
              <a:rPr lang="en-US" dirty="0"/>
              <a:t>Financial assistance is also available to workers who are directed to isolate or quarantine.</a:t>
            </a:r>
          </a:p>
        </p:txBody>
      </p:sp>
      <p:sp>
        <p:nvSpPr>
          <p:cNvPr id="4" name="Slide Number Placeholder 3"/>
          <p:cNvSpPr>
            <a:spLocks noGrp="1"/>
          </p:cNvSpPr>
          <p:nvPr>
            <p:ph type="sldNum" sz="quarter" idx="5"/>
          </p:nvPr>
        </p:nvSpPr>
        <p:spPr/>
        <p:txBody>
          <a:bodyPr/>
          <a:lstStyle/>
          <a:p>
            <a:fld id="{DF4201EA-D6DE-4165-9D1A-A76AD732E9D4}" type="slidenum">
              <a:rPr lang="en-US" smtClean="0"/>
              <a:t>7</a:t>
            </a:fld>
            <a:endParaRPr lang="en-US"/>
          </a:p>
        </p:txBody>
      </p:sp>
    </p:spTree>
    <p:extLst>
      <p:ext uri="{BB962C8B-B14F-4D97-AF65-F5344CB8AC3E}">
        <p14:creationId xmlns:p14="http://schemas.microsoft.com/office/powerpoint/2010/main" val="260229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State and federal unemployment insurance is funded by employer taxes.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Unemployment benefits are a joint state and federal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times of crisis the federal government can, and often does, fund extension in the length of benefits eligibility and increase the amount. All funded by federal dollars.</a:t>
            </a:r>
          </a:p>
        </p:txBody>
      </p:sp>
      <p:sp>
        <p:nvSpPr>
          <p:cNvPr id="4" name="Slide Number Placeholder 3"/>
          <p:cNvSpPr>
            <a:spLocks noGrp="1"/>
          </p:cNvSpPr>
          <p:nvPr>
            <p:ph type="sldNum" sz="quarter" idx="5"/>
          </p:nvPr>
        </p:nvSpPr>
        <p:spPr/>
        <p:txBody>
          <a:bodyPr/>
          <a:lstStyle/>
          <a:p>
            <a:fld id="{DF4201EA-D6DE-4165-9D1A-A76AD732E9D4}" type="slidenum">
              <a:rPr lang="en-US" smtClean="0"/>
              <a:t>8</a:t>
            </a:fld>
            <a:endParaRPr lang="en-US"/>
          </a:p>
        </p:txBody>
      </p:sp>
    </p:spTree>
    <p:extLst>
      <p:ext uri="{BB962C8B-B14F-4D97-AF65-F5344CB8AC3E}">
        <p14:creationId xmlns:p14="http://schemas.microsoft.com/office/powerpoint/2010/main" val="2256072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18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Emergency Health Powers Act, Govern Brown has authorized an increase in benefits to Oregonians who are already enrolled in nutrition assistance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current SNAP recipients will receive a 15% increase in their monthly benefit and may now use their benefit to have groceries delivered. This includes services like Safeway, Amazon Fresh and Instacart.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families who qualify for free or reduced-lunch, automatically received a one-time payment to either an existing EBT card </a:t>
            </a:r>
            <a:r>
              <a:rPr lang="en-US" b="1" i="1" u="sng" dirty="0"/>
              <a:t>OR</a:t>
            </a:r>
            <a:r>
              <a:rPr lang="en-US" dirty="0"/>
              <a:t> were issued a NEW card with the one-time payment.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dirty="0" err="1"/>
              <a:t>NeedFood</a:t>
            </a:r>
            <a:r>
              <a:rPr lang="en-US" dirty="0"/>
              <a:t> webpage is a consumer-focused website that describes existing and expanding resources where individuals and families can access food supports.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F4201EA-D6DE-4165-9D1A-A76AD732E9D4}" type="slidenum">
              <a:rPr lang="en-US" smtClean="0"/>
              <a:t>10</a:t>
            </a:fld>
            <a:endParaRPr lang="en-US"/>
          </a:p>
        </p:txBody>
      </p:sp>
    </p:spTree>
    <p:extLst>
      <p:ext uri="{BB962C8B-B14F-4D97-AF65-F5344CB8AC3E}">
        <p14:creationId xmlns:p14="http://schemas.microsoft.com/office/powerpoint/2010/main" val="3162175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endParaRPr lang="en-US"/>
          </a:p>
        </p:txBody>
      </p:sp>
    </p:spTree>
    <p:extLst>
      <p:ext uri="{BB962C8B-B14F-4D97-AF65-F5344CB8AC3E}">
        <p14:creationId xmlns:p14="http://schemas.microsoft.com/office/powerpoint/2010/main" val="2292959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66A6ECE-22B0-4A4D-8DEB-243189D6ABDC}"/>
              </a:ext>
            </a:extLst>
          </p:cNvPr>
          <p:cNvSpPr>
            <a:spLocks noGrp="1"/>
          </p:cNvSpPr>
          <p:nvPr>
            <p:ph type="title"/>
          </p:nvPr>
        </p:nvSpPr>
        <p:spPr>
          <a:xfrm>
            <a:off x="457200" y="358667"/>
            <a:ext cx="8229600" cy="563562"/>
          </a:xfrm>
        </p:spPr>
        <p:txBody>
          <a:bodyPr/>
          <a:lstStyle>
            <a:lvl1pPr>
              <a:defRPr sz="3200">
                <a:solidFill>
                  <a:srgbClr val="265787"/>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EB114AB9-ACFD-6F4B-8F3C-DFAD15E25804}"/>
              </a:ext>
            </a:extLst>
          </p:cNvPr>
          <p:cNvSpPr>
            <a:spLocks noGrp="1"/>
          </p:cNvSpPr>
          <p:nvPr>
            <p:ph idx="1"/>
          </p:nvPr>
        </p:nvSpPr>
        <p:spPr>
          <a:xfrm>
            <a:off x="457200" y="1102806"/>
            <a:ext cx="8229600" cy="4114800"/>
          </a:xfrm>
        </p:spPr>
        <p:txBody>
          <a:bodyPr/>
          <a:lstStyle>
            <a:lvl1pPr>
              <a:defRPr sz="2400">
                <a:solidFill>
                  <a:srgbClr val="265787"/>
                </a:solidFill>
              </a:defRPr>
            </a:lvl1pPr>
            <a:lvl2pPr>
              <a:defRPr sz="2000">
                <a:solidFill>
                  <a:srgbClr val="265787"/>
                </a:solidFill>
              </a:defRPr>
            </a:lvl2pPr>
            <a:lvl3pPr>
              <a:defRPr>
                <a:solidFill>
                  <a:srgbClr val="265787"/>
                </a:solidFill>
              </a:defRPr>
            </a:lvl3pPr>
            <a:lvl4pPr>
              <a:defRPr>
                <a:solidFill>
                  <a:srgbClr val="265787"/>
                </a:solidFill>
              </a:defRPr>
            </a:lvl4pPr>
            <a:lvl5pPr>
              <a:defRPr>
                <a:solidFill>
                  <a:srgbClr val="265787"/>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8">
            <a:extLst>
              <a:ext uri="{FF2B5EF4-FFF2-40B4-BE49-F238E27FC236}">
                <a16:creationId xmlns:a16="http://schemas.microsoft.com/office/drawing/2014/main" id="{D472A8AF-302B-8543-AEFD-4254F855B1C1}"/>
              </a:ext>
            </a:extLst>
          </p:cNvPr>
          <p:cNvSpPr>
            <a:spLocks noGrp="1" noChangeArrowheads="1"/>
          </p:cNvSpPr>
          <p:nvPr>
            <p:ph type="sldNum" sz="quarter" idx="11"/>
          </p:nvPr>
        </p:nvSpPr>
        <p:spPr>
          <a:xfrm>
            <a:off x="304800" y="6477000"/>
            <a:ext cx="2133600" cy="247650"/>
          </a:xfrm>
        </p:spPr>
        <p:txBody>
          <a:bodyPr/>
          <a:lstStyle>
            <a:lvl1pPr algn="l">
              <a:defRPr>
                <a:solidFill>
                  <a:srgbClr val="265787"/>
                </a:solidFill>
              </a:defRPr>
            </a:lvl1pPr>
          </a:lstStyle>
          <a:p>
            <a:pPr>
              <a:defRPr/>
            </a:pPr>
            <a:fld id="{E238B493-49BD-4626-ACB2-A902EA75DA74}" type="slidenum">
              <a:rPr lang="en-US" smtClean="0"/>
              <a:pPr>
                <a:defRPr/>
              </a:pPr>
              <a:t>‹#›</a:t>
            </a:fld>
            <a:endParaRPr lang="en-US"/>
          </a:p>
        </p:txBody>
      </p:sp>
      <p:sp>
        <p:nvSpPr>
          <p:cNvPr id="11" name="Google Shape;24;p5">
            <a:extLst>
              <a:ext uri="{FF2B5EF4-FFF2-40B4-BE49-F238E27FC236}">
                <a16:creationId xmlns:a16="http://schemas.microsoft.com/office/drawing/2014/main" id="{A430537A-D462-D24D-95B7-9BDDBAE4DCD2}"/>
              </a:ext>
            </a:extLst>
          </p:cNvPr>
          <p:cNvSpPr/>
          <p:nvPr userDrawn="1"/>
        </p:nvSpPr>
        <p:spPr>
          <a:xfrm rot="5400000">
            <a:off x="-100350" y="506498"/>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65787"/>
              </a:solidFill>
            </a:endParaRPr>
          </a:p>
        </p:txBody>
      </p:sp>
    </p:spTree>
    <p:extLst>
      <p:ext uri="{BB962C8B-B14F-4D97-AF65-F5344CB8AC3E}">
        <p14:creationId xmlns:p14="http://schemas.microsoft.com/office/powerpoint/2010/main" val="3354237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92735"/>
            <a:ext cx="4038600" cy="462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92735"/>
            <a:ext cx="4038600" cy="462226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11"/>
          </p:nvPr>
        </p:nvSpPr>
        <p:spPr/>
        <p:txBody>
          <a:bodyPr/>
          <a:lstStyle>
            <a:lvl1pPr algn="l">
              <a:defRPr/>
            </a:lvl1pPr>
          </a:lstStyle>
          <a:p>
            <a:pPr>
              <a:defRPr/>
            </a:pPr>
            <a:fld id="{A486D2BF-EDA4-4AFB-A2AD-B68B70575640}" type="slidenum">
              <a:rPr lang="en-US" smtClean="0"/>
              <a:pPr>
                <a:defRPr/>
              </a:pPr>
              <a:t>‹#›</a:t>
            </a:fld>
            <a:endParaRPr lang="en-US"/>
          </a:p>
        </p:txBody>
      </p:sp>
      <p:sp>
        <p:nvSpPr>
          <p:cNvPr id="8" name="Google Shape;24;p5">
            <a:extLst>
              <a:ext uri="{FF2B5EF4-FFF2-40B4-BE49-F238E27FC236}">
                <a16:creationId xmlns:a16="http://schemas.microsoft.com/office/drawing/2014/main" id="{FB2ABA83-88C2-0D4A-971E-791EE23276D8}"/>
              </a:ext>
            </a:extLst>
          </p:cNvPr>
          <p:cNvSpPr/>
          <p:nvPr userDrawn="1"/>
        </p:nvSpPr>
        <p:spPr>
          <a:xfrm rot="5400000">
            <a:off x="-100350" y="724485"/>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itle 1">
            <a:extLst>
              <a:ext uri="{FF2B5EF4-FFF2-40B4-BE49-F238E27FC236}">
                <a16:creationId xmlns:a16="http://schemas.microsoft.com/office/drawing/2014/main" id="{0C9E4D7A-109A-7149-A538-BEC29BA223A7}"/>
              </a:ext>
            </a:extLst>
          </p:cNvPr>
          <p:cNvSpPr>
            <a:spLocks noGrp="1"/>
          </p:cNvSpPr>
          <p:nvPr>
            <p:ph type="title"/>
          </p:nvPr>
        </p:nvSpPr>
        <p:spPr>
          <a:xfrm>
            <a:off x="457200" y="358667"/>
            <a:ext cx="8229600" cy="563562"/>
          </a:xfrm>
        </p:spPr>
        <p:txBody>
          <a:bodyPr/>
          <a:lstStyle>
            <a:lvl1pPr>
              <a:defRPr sz="3200">
                <a:solidFill>
                  <a:srgbClr val="265787"/>
                </a:solidFill>
              </a:defRPr>
            </a:lvl1pPr>
          </a:lstStyle>
          <a:p>
            <a:r>
              <a:rPr lang="en-US"/>
              <a:t>Click to edit Master title style</a:t>
            </a:r>
          </a:p>
        </p:txBody>
      </p:sp>
    </p:spTree>
    <p:extLst>
      <p:ext uri="{BB962C8B-B14F-4D97-AF65-F5344CB8AC3E}">
        <p14:creationId xmlns:p14="http://schemas.microsoft.com/office/powerpoint/2010/main" val="3276200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8"/>
          <p:cNvSpPr>
            <a:spLocks noGrp="1" noChangeArrowheads="1"/>
          </p:cNvSpPr>
          <p:nvPr>
            <p:ph type="sldNum" sz="quarter" idx="11"/>
          </p:nvPr>
        </p:nvSpPr>
        <p:spPr/>
        <p:txBody>
          <a:bodyPr/>
          <a:lstStyle>
            <a:lvl1pPr algn="l">
              <a:defRPr/>
            </a:lvl1pPr>
          </a:lstStyle>
          <a:p>
            <a:pPr>
              <a:defRPr/>
            </a:pPr>
            <a:fld id="{78ACC45E-EF68-4CE1-B244-F13B3AECA83B}" type="slidenum">
              <a:rPr lang="en-US" smtClean="0"/>
              <a:pPr>
                <a:defRPr/>
              </a:pPr>
              <a:t>‹#›</a:t>
            </a:fld>
            <a:endParaRPr lang="en-US"/>
          </a:p>
        </p:txBody>
      </p:sp>
      <p:sp>
        <p:nvSpPr>
          <p:cNvPr id="4" name="Rectangle 10"/>
          <p:cNvSpPr>
            <a:spLocks noGrp="1" noChangeArrowheads="1"/>
          </p:cNvSpPr>
          <p:nvPr>
            <p:ph type="ftr" sz="quarter" idx="12"/>
          </p:nvPr>
        </p:nvSpPr>
        <p:spPr/>
        <p:txBody>
          <a:bodyPr/>
          <a:lstStyle>
            <a:lvl1pPr>
              <a:defRPr/>
            </a:lvl1pPr>
          </a:lstStyle>
          <a:p>
            <a:pPr>
              <a:defRPr/>
            </a:pPr>
            <a:endParaRPr lang="en-US"/>
          </a:p>
        </p:txBody>
      </p:sp>
      <p:sp>
        <p:nvSpPr>
          <p:cNvPr id="5" name="Google Shape;50;p9">
            <a:extLst>
              <a:ext uri="{FF2B5EF4-FFF2-40B4-BE49-F238E27FC236}">
                <a16:creationId xmlns:a16="http://schemas.microsoft.com/office/drawing/2014/main" id="{42D551F2-6023-CC4E-8847-037DC4844CFC}"/>
              </a:ext>
            </a:extLst>
          </p:cNvPr>
          <p:cNvSpPr/>
          <p:nvPr userDrawn="1"/>
        </p:nvSpPr>
        <p:spPr>
          <a:xfrm rot="5400000">
            <a:off x="-101650" y="6146551"/>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itle 1">
            <a:extLst>
              <a:ext uri="{FF2B5EF4-FFF2-40B4-BE49-F238E27FC236}">
                <a16:creationId xmlns:a16="http://schemas.microsoft.com/office/drawing/2014/main" id="{5DF7EDE3-FF1F-4D41-9552-BF40BFAE46EF}"/>
              </a:ext>
            </a:extLst>
          </p:cNvPr>
          <p:cNvSpPr>
            <a:spLocks noGrp="1"/>
          </p:cNvSpPr>
          <p:nvPr>
            <p:ph type="title"/>
          </p:nvPr>
        </p:nvSpPr>
        <p:spPr>
          <a:xfrm>
            <a:off x="457200" y="358667"/>
            <a:ext cx="8229600" cy="563562"/>
          </a:xfrm>
        </p:spPr>
        <p:txBody>
          <a:bodyPr/>
          <a:lstStyle>
            <a:lvl1pPr>
              <a:defRPr sz="3200">
                <a:solidFill>
                  <a:srgbClr val="265787"/>
                </a:solidFill>
              </a:defRPr>
            </a:lvl1pPr>
          </a:lstStyle>
          <a:p>
            <a:r>
              <a:rPr lang="en-US"/>
              <a:t>Click to edit Master title style</a:t>
            </a:r>
          </a:p>
        </p:txBody>
      </p:sp>
    </p:spTree>
    <p:extLst>
      <p:ext uri="{BB962C8B-B14F-4D97-AF65-F5344CB8AC3E}">
        <p14:creationId xmlns:p14="http://schemas.microsoft.com/office/powerpoint/2010/main" val="3765781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sldNum" sz="quarter" idx="11"/>
          </p:nvPr>
        </p:nvSpPr>
        <p:spPr/>
        <p:txBody>
          <a:bodyPr/>
          <a:lstStyle>
            <a:lvl1pPr algn="l">
              <a:defRPr/>
            </a:lvl1pPr>
          </a:lstStyle>
          <a:p>
            <a:pPr>
              <a:defRPr/>
            </a:pPr>
            <a:fld id="{12D93DA4-CBC1-4AD0-A65B-873591C0FDEF}" type="slidenum">
              <a:rPr lang="en-US" smtClean="0"/>
              <a:pPr>
                <a:defRPr/>
              </a:pPr>
              <a:t>‹#›</a:t>
            </a:fld>
            <a:endParaRPr lang="en-US"/>
          </a:p>
        </p:txBody>
      </p:sp>
      <p:sp>
        <p:nvSpPr>
          <p:cNvPr id="7" name="Rectangle 10"/>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728549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bg>
      <p:bgPr>
        <a:gradFill>
          <a:gsLst>
            <a:gs pos="0">
              <a:srgbClr val="265787"/>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6233133"/>
            <a:ext cx="468600" cy="6248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4"/>
          <p:cNvSpPr txBox="1">
            <a:spLocks noGrp="1"/>
          </p:cNvSpPr>
          <p:nvPr>
            <p:ph type="body" idx="1"/>
          </p:nvPr>
        </p:nvSpPr>
        <p:spPr>
          <a:xfrm>
            <a:off x="965708" y="2754280"/>
            <a:ext cx="7212584" cy="134944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18" name="Google Shape;18;p4"/>
          <p:cNvSpPr/>
          <p:nvPr/>
        </p:nvSpPr>
        <p:spPr>
          <a:xfrm rot="5400000">
            <a:off x="-539425" y="1371490"/>
            <a:ext cx="1888400" cy="8097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Rectangle 8">
            <a:extLst>
              <a:ext uri="{FF2B5EF4-FFF2-40B4-BE49-F238E27FC236}">
                <a16:creationId xmlns:a16="http://schemas.microsoft.com/office/drawing/2014/main" id="{846F65F2-B638-FA44-8F20-BCF46EA95B82}"/>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249323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dark">
  <p:cSld name="1_Blank dark">
    <p:bg>
      <p:bgPr>
        <a:gradFill>
          <a:gsLst>
            <a:gs pos="0">
              <a:schemeClr val="accent1"/>
            </a:gs>
            <a:gs pos="50000">
              <a:schemeClr val="accent1"/>
            </a:gs>
            <a:gs pos="100000">
              <a:schemeClr val="accent2"/>
            </a:gs>
          </a:gsLst>
          <a:lin ang="16200038" scaled="0"/>
        </a:gradFill>
        <a:effectLst/>
      </p:bgPr>
    </p:bg>
    <p:spTree>
      <p:nvGrpSpPr>
        <p:cNvPr id="1" name="Shape 56"/>
        <p:cNvGrpSpPr/>
        <p:nvPr/>
      </p:nvGrpSpPr>
      <p:grpSpPr>
        <a:xfrm>
          <a:off x="0" y="0"/>
          <a:ext cx="0" cy="0"/>
          <a:chOff x="0" y="0"/>
          <a:chExt cx="0" cy="0"/>
        </a:xfrm>
      </p:grpSpPr>
      <p:sp>
        <p:nvSpPr>
          <p:cNvPr id="7" name="Google Shape;50;p9">
            <a:extLst>
              <a:ext uri="{FF2B5EF4-FFF2-40B4-BE49-F238E27FC236}">
                <a16:creationId xmlns:a16="http://schemas.microsoft.com/office/drawing/2014/main" id="{E5D96851-5E57-D843-9E4B-651ECB1E4BFF}"/>
              </a:ext>
            </a:extLst>
          </p:cNvPr>
          <p:cNvSpPr/>
          <p:nvPr userDrawn="1"/>
        </p:nvSpPr>
        <p:spPr>
          <a:xfrm rot="5400000">
            <a:off x="-101650" y="6146551"/>
            <a:ext cx="468600" cy="2679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p5">
            <a:extLst>
              <a:ext uri="{FF2B5EF4-FFF2-40B4-BE49-F238E27FC236}">
                <a16:creationId xmlns:a16="http://schemas.microsoft.com/office/drawing/2014/main" id="{94525F51-75F8-7940-BA2A-5CE1D87E559C}"/>
              </a:ext>
            </a:extLst>
          </p:cNvPr>
          <p:cNvSpPr/>
          <p:nvPr userDrawn="1"/>
        </p:nvSpPr>
        <p:spPr>
          <a:xfrm flipH="1">
            <a:off x="8686800" y="6389400"/>
            <a:ext cx="468600" cy="468600"/>
          </a:xfrm>
          <a:prstGeom prst="rtTriangle">
            <a:avLst/>
          </a:prstGeom>
          <a:solidFill>
            <a:srgbClr val="DC8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8">
            <a:extLst>
              <a:ext uri="{FF2B5EF4-FFF2-40B4-BE49-F238E27FC236}">
                <a16:creationId xmlns:a16="http://schemas.microsoft.com/office/drawing/2014/main" id="{F9E7E020-B8D4-904E-9744-0C1D591910C4}"/>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265787"/>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415781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708033"/>
            <a:ext cx="4676700" cy="15464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4383635"/>
            <a:ext cx="4676700" cy="5116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539425" y="3024157"/>
            <a:ext cx="1888400" cy="8097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 name="Rectangle 8">
            <a:extLst>
              <a:ext uri="{FF2B5EF4-FFF2-40B4-BE49-F238E27FC236}">
                <a16:creationId xmlns:a16="http://schemas.microsoft.com/office/drawing/2014/main" id="{16EC8FF5-4F33-5945-958F-5352D1EA732F}"/>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pPr>
                <a:defRPr/>
              </a:pPr>
              <a:t>‹#›</a:t>
            </a:fld>
            <a:endParaRPr lang="en-US"/>
          </a:p>
        </p:txBody>
      </p:sp>
    </p:spTree>
    <p:extLst>
      <p:ext uri="{BB962C8B-B14F-4D97-AF65-F5344CB8AC3E}">
        <p14:creationId xmlns:p14="http://schemas.microsoft.com/office/powerpoint/2010/main" val="150835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2" descr="Power Point Template PG 2 new sm"/>
          <p:cNvPicPr>
            <a:picLocks noChangeAspect="1" noChangeArrowheads="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13315"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50000"/>
              </a:spcBef>
              <a:defRPr sz="1200" b="0">
                <a:solidFill>
                  <a:srgbClr val="265787"/>
                </a:solidFill>
                <a:latin typeface="+mn-lt"/>
                <a:cs typeface="+mn-cs"/>
              </a:defRPr>
            </a:lvl1pPr>
          </a:lstStyle>
          <a:p>
            <a:pPr>
              <a:defRPr/>
            </a:pPr>
            <a:endParaRPr lang="en-US"/>
          </a:p>
        </p:txBody>
      </p:sp>
      <p:sp>
        <p:nvSpPr>
          <p:cNvPr id="5128" name="Rectangle 8"/>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265787"/>
                </a:solidFill>
                <a:latin typeface="+mn-lt"/>
                <a:cs typeface="+mn-cs"/>
              </a:defRPr>
            </a:lvl1pPr>
          </a:lstStyle>
          <a:p>
            <a:pPr>
              <a:defRPr/>
            </a:pPr>
            <a:fld id="{2F069495-AB21-4E6D-8044-F74B3AE9E441}" type="slidenum">
              <a:rPr lang="en-US" smtClean="0"/>
              <a:pPr>
                <a:defRPr/>
              </a:pPr>
              <a:t>‹#›</a:t>
            </a:fld>
            <a:endParaRPr lang="en-US"/>
          </a:p>
        </p:txBody>
      </p:sp>
      <p:sp>
        <p:nvSpPr>
          <p:cNvPr id="5130" name="Rectangle 10"/>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0">
                <a:solidFill>
                  <a:srgbClr val="265787"/>
                </a:solidFill>
                <a:latin typeface="+mn-lt"/>
                <a:cs typeface="+mn-cs"/>
              </a:defRPr>
            </a:lvl1pPr>
          </a:lstStyle>
          <a:p>
            <a:pPr>
              <a:defRPr/>
            </a:pPr>
            <a:endParaRPr lang="en-US"/>
          </a:p>
        </p:txBody>
      </p:sp>
      <p:sp>
        <p:nvSpPr>
          <p:cNvPr id="8" name="Google Shape;23;p5">
            <a:extLst>
              <a:ext uri="{FF2B5EF4-FFF2-40B4-BE49-F238E27FC236}">
                <a16:creationId xmlns:a16="http://schemas.microsoft.com/office/drawing/2014/main" id="{AE8E95B8-7514-7D43-A568-1D69D4E9BD14}"/>
              </a:ext>
            </a:extLst>
          </p:cNvPr>
          <p:cNvSpPr/>
          <p:nvPr userDrawn="1"/>
        </p:nvSpPr>
        <p:spPr>
          <a:xfrm flipH="1">
            <a:off x="8686800" y="6389400"/>
            <a:ext cx="468600" cy="468600"/>
          </a:xfrm>
          <a:prstGeom prst="rtTriangle">
            <a:avLst/>
          </a:prstGeom>
          <a:solidFill>
            <a:srgbClr val="DC86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65787"/>
              </a:solidFill>
            </a:endParaRPr>
          </a:p>
        </p:txBody>
      </p:sp>
    </p:spTree>
    <p:extLst>
      <p:ext uri="{BB962C8B-B14F-4D97-AF65-F5344CB8AC3E}">
        <p14:creationId xmlns:p14="http://schemas.microsoft.com/office/powerpoint/2010/main" val="3593737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9" r:id="rId4"/>
    <p:sldLayoutId id="2147483680" r:id="rId5"/>
    <p:sldLayoutId id="2147483688" r:id="rId6"/>
    <p:sldLayoutId id="2147483689" r:id="rId7"/>
    <p:sldLayoutId id="2147483692" r:id="rId8"/>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200" b="1">
          <a:solidFill>
            <a:srgbClr val="265787"/>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0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8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oronavirus.oregon.gov/"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ha/PH/ABOUT/Pages/Community-Engagement.aspx"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rentalassistance.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pixabay.com/en/question-mark-question-faq-ask-142101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on a ski slope&#10;&#10;Description automatically generated with low confidence">
            <a:extLst>
              <a:ext uri="{FF2B5EF4-FFF2-40B4-BE49-F238E27FC236}">
                <a16:creationId xmlns:a16="http://schemas.microsoft.com/office/drawing/2014/main" id="{D10E252B-BF42-9B4F-B67B-937FEDC8F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565" y="1832142"/>
            <a:ext cx="4056870" cy="2688430"/>
          </a:xfrm>
          <a:prstGeom prst="rect">
            <a:avLst/>
          </a:prstGeom>
        </p:spPr>
      </p:pic>
      <p:sp>
        <p:nvSpPr>
          <p:cNvPr id="2" name="Title 1">
            <a:extLst>
              <a:ext uri="{FF2B5EF4-FFF2-40B4-BE49-F238E27FC236}">
                <a16:creationId xmlns:a16="http://schemas.microsoft.com/office/drawing/2014/main" id="{53FA2525-65AA-4DA6-849B-7882A511C260}"/>
              </a:ext>
            </a:extLst>
          </p:cNvPr>
          <p:cNvSpPr>
            <a:spLocks noGrp="1"/>
          </p:cNvSpPr>
          <p:nvPr>
            <p:ph type="ctrTitle"/>
          </p:nvPr>
        </p:nvSpPr>
        <p:spPr>
          <a:xfrm>
            <a:off x="0" y="313512"/>
            <a:ext cx="9144000" cy="1804400"/>
          </a:xfrm>
        </p:spPr>
        <p:txBody>
          <a:bodyPr anchor="t"/>
          <a:lstStyle/>
          <a:p>
            <a:r>
              <a:rPr lang="en-US" sz="3600" dirty="0">
                <a:ea typeface="+mj-lt"/>
                <a:cs typeface="+mj-lt"/>
              </a:rPr>
              <a:t>Pandemic Relief</a:t>
            </a:r>
            <a:br>
              <a:rPr lang="en-US" sz="3600" dirty="0">
                <a:ea typeface="+mj-lt"/>
                <a:cs typeface="+mj-lt"/>
              </a:rPr>
            </a:br>
            <a:r>
              <a:rPr lang="en-US" sz="3600" dirty="0">
                <a:ea typeface="+mj-lt"/>
                <a:cs typeface="+mj-lt"/>
              </a:rPr>
              <a:t>Programs and Services</a:t>
            </a:r>
            <a:endParaRPr lang="en-US" sz="3600" b="0" dirty="0">
              <a:ea typeface="+mj-lt"/>
              <a:cs typeface="+mj-lt"/>
            </a:endParaRPr>
          </a:p>
        </p:txBody>
      </p:sp>
    </p:spTree>
    <p:extLst>
      <p:ext uri="{BB962C8B-B14F-4D97-AF65-F5344CB8AC3E}">
        <p14:creationId xmlns:p14="http://schemas.microsoft.com/office/powerpoint/2010/main" val="3273723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Nutrition Assistance</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200" y="922229"/>
            <a:ext cx="8229600" cy="4847057"/>
          </a:xfrm>
        </p:spPr>
        <p:txBody>
          <a:bodyPr/>
          <a:lstStyle/>
          <a:p>
            <a:pPr marL="296863" indent="-287338"/>
            <a:r>
              <a:rPr lang="en-US" b="1" dirty="0"/>
              <a:t>SNAP Emergency Allotment</a:t>
            </a:r>
          </a:p>
          <a:p>
            <a:pPr marL="631825" lvl="1" indent="-223838"/>
            <a:r>
              <a:rPr lang="en-US" dirty="0"/>
              <a:t>The Federal Families First Act requires states to increase monthly SNAP benefits by 15% for all current recipients.</a:t>
            </a:r>
          </a:p>
          <a:p>
            <a:pPr marL="631825" lvl="1" indent="-223838">
              <a:spcBef>
                <a:spcPts val="0"/>
              </a:spcBef>
            </a:pPr>
            <a:r>
              <a:rPr lang="en-US" dirty="0"/>
              <a:t>EBT card may be used for grocery delivery</a:t>
            </a:r>
          </a:p>
          <a:p>
            <a:pPr marL="296863" indent="-287338"/>
            <a:r>
              <a:rPr lang="en-US" b="1" dirty="0"/>
              <a:t>School Lunch Program – P-EBT</a:t>
            </a:r>
          </a:p>
          <a:p>
            <a:pPr marL="631825" lvl="1" indent="-223838"/>
            <a:r>
              <a:rPr lang="en-US" dirty="0"/>
              <a:t>Students eligible for free or reduced-price breakfast and lunch at school can get food benefits. This is in addition to their pickup meals at school</a:t>
            </a:r>
          </a:p>
          <a:p>
            <a:pPr marL="631825" lvl="1" indent="-223838">
              <a:spcBef>
                <a:spcPts val="0"/>
              </a:spcBef>
            </a:pPr>
            <a:r>
              <a:rPr lang="en-US" dirty="0"/>
              <a:t>Automatically issued as a one-time payment on new or existing Oregon EBT card</a:t>
            </a:r>
          </a:p>
          <a:p>
            <a:pPr marL="631825" lvl="1" indent="-223838">
              <a:spcBef>
                <a:spcPts val="0"/>
              </a:spcBef>
            </a:pPr>
            <a:r>
              <a:rPr lang="en-US" dirty="0"/>
              <a:t>Unused P-EBT benefits will expire after one year</a:t>
            </a:r>
          </a:p>
          <a:p>
            <a:pPr marL="296863" indent="-287338"/>
            <a:r>
              <a:rPr lang="en-US" b="1" dirty="0" err="1"/>
              <a:t>NeedFood.Oregon.GOV</a:t>
            </a:r>
            <a:endParaRPr lang="en-US" b="1" dirty="0"/>
          </a:p>
          <a:p>
            <a:pPr marL="631825" lvl="1" indent="-223838"/>
            <a:r>
              <a:rPr lang="en-US" dirty="0"/>
              <a:t>Consumer-focused information about existing and expanded food resources</a:t>
            </a:r>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10</a:t>
            </a:fld>
            <a:endParaRPr lang="en-US"/>
          </a:p>
        </p:txBody>
      </p:sp>
    </p:spTree>
    <p:extLst>
      <p:ext uri="{BB962C8B-B14F-4D97-AF65-F5344CB8AC3E}">
        <p14:creationId xmlns:p14="http://schemas.microsoft.com/office/powerpoint/2010/main" val="4215224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09" name="Google Shape;407;p15">
            <a:extLst>
              <a:ext uri="{FF2B5EF4-FFF2-40B4-BE49-F238E27FC236}">
                <a16:creationId xmlns:a16="http://schemas.microsoft.com/office/drawing/2014/main" id="{C1EDB2E2-F885-FA4F-95D3-16DD62504D05}"/>
              </a:ext>
            </a:extLst>
          </p:cNvPr>
          <p:cNvSpPr txBox="1"/>
          <p:nvPr/>
        </p:nvSpPr>
        <p:spPr>
          <a:xfrm>
            <a:off x="0" y="1054376"/>
            <a:ext cx="609600" cy="1420800"/>
          </a:xfrm>
          <a:prstGeom prst="rect">
            <a:avLst/>
          </a:prstGeom>
          <a:noFill/>
          <a:ln>
            <a:noFill/>
          </a:ln>
        </p:spPr>
        <p:txBody>
          <a:bodyPr spcFirstLastPara="1" wrap="square" lIns="91425" tIns="91425" rIns="91425" bIns="91425" anchor="ctr" anchorCtr="0">
            <a:noAutofit/>
          </a:bodyPr>
          <a:lstStyle/>
          <a:p>
            <a:pPr algn="ctr"/>
            <a:endParaRPr sz="3600" b="1" dirty="0">
              <a:solidFill>
                <a:schemeClr val="lt1"/>
              </a:solidFill>
              <a:latin typeface="Barlow"/>
              <a:ea typeface="Barlow"/>
              <a:cs typeface="Barlow"/>
              <a:sym typeface="Barlow"/>
            </a:endParaRPr>
          </a:p>
        </p:txBody>
      </p:sp>
      <p:sp>
        <p:nvSpPr>
          <p:cNvPr id="311" name="Google Shape;405;p15">
            <a:extLst>
              <a:ext uri="{FF2B5EF4-FFF2-40B4-BE49-F238E27FC236}">
                <a16:creationId xmlns:a16="http://schemas.microsoft.com/office/drawing/2014/main" id="{677241DE-77B6-E249-8A76-4E4E143AE1EB}"/>
              </a:ext>
            </a:extLst>
          </p:cNvPr>
          <p:cNvSpPr txBox="1">
            <a:spLocks/>
          </p:cNvSpPr>
          <p:nvPr/>
        </p:nvSpPr>
        <p:spPr>
          <a:xfrm>
            <a:off x="876421" y="1428746"/>
            <a:ext cx="7391157" cy="672059"/>
          </a:xfrm>
          <a:prstGeom prst="rect">
            <a:avLst/>
          </a:prstGeom>
        </p:spPr>
        <p:txBody>
          <a:bodyPr spcFirstLastPara="1"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r>
              <a:rPr lang="en-US" sz="4400" kern="0" dirty="0"/>
              <a:t>Cash Benefits</a:t>
            </a:r>
            <a:endParaRPr lang="en-US" sz="4000" kern="0" dirty="0"/>
          </a:p>
        </p:txBody>
      </p:sp>
    </p:spTree>
    <p:extLst>
      <p:ext uri="{BB962C8B-B14F-4D97-AF65-F5344CB8AC3E}">
        <p14:creationId xmlns:p14="http://schemas.microsoft.com/office/powerpoint/2010/main" val="304225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Cash Assistance </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200" y="1001351"/>
            <a:ext cx="8330339" cy="5396527"/>
          </a:xfrm>
        </p:spPr>
        <p:txBody>
          <a:bodyPr/>
          <a:lstStyle/>
          <a:p>
            <a:pPr marL="236538" indent="-236538">
              <a:spcBef>
                <a:spcPts val="300"/>
              </a:spcBef>
            </a:pPr>
            <a:r>
              <a:rPr lang="en-US" i="1" u="sng" dirty="0"/>
              <a:t>Can be issued as cash on Oregon Trail card</a:t>
            </a:r>
            <a:r>
              <a:rPr lang="en-US" i="1" dirty="0"/>
              <a:t>!</a:t>
            </a:r>
          </a:p>
          <a:p>
            <a:pPr marL="236538" indent="-236538">
              <a:spcBef>
                <a:spcPts val="600"/>
              </a:spcBef>
            </a:pPr>
            <a:r>
              <a:rPr lang="en-US" b="1" dirty="0"/>
              <a:t>Temporary Assistance for Needy Families (TANF)</a:t>
            </a:r>
          </a:p>
          <a:p>
            <a:pPr marL="460375" lvl="1" indent="-212725">
              <a:spcBef>
                <a:spcPts val="300"/>
              </a:spcBef>
            </a:pPr>
            <a:r>
              <a:rPr lang="en-US" dirty="0"/>
              <a:t>Pregnant women and families with low income.</a:t>
            </a:r>
          </a:p>
          <a:p>
            <a:pPr marL="236538" indent="-236538">
              <a:spcBef>
                <a:spcPts val="1200"/>
              </a:spcBef>
            </a:pPr>
            <a:r>
              <a:rPr lang="en-US" b="1" dirty="0"/>
              <a:t>Refugee Relief Program</a:t>
            </a:r>
            <a:endParaRPr lang="en-US" dirty="0"/>
          </a:p>
          <a:p>
            <a:pPr marL="460375" lvl="1" indent="-200025">
              <a:spcBef>
                <a:spcPts val="300"/>
              </a:spcBef>
            </a:pPr>
            <a:r>
              <a:rPr lang="en-US" dirty="0"/>
              <a:t>(Public Charge Waiver) Qualifying individuals are typically eligible for benefits eight months after their refugee status was granted but that requirements is waived for pandemic relief.</a:t>
            </a:r>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12</a:t>
            </a:fld>
            <a:endParaRPr lang="en-US" dirty="0"/>
          </a:p>
        </p:txBody>
      </p:sp>
    </p:spTree>
    <p:extLst>
      <p:ext uri="{BB962C8B-B14F-4D97-AF65-F5344CB8AC3E}">
        <p14:creationId xmlns:p14="http://schemas.microsoft.com/office/powerpoint/2010/main" val="3504477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Energy/Utility Assistance</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200" y="1001351"/>
            <a:ext cx="8330339" cy="5396527"/>
          </a:xfrm>
        </p:spPr>
        <p:txBody>
          <a:bodyPr/>
          <a:lstStyle/>
          <a:p>
            <a:pPr marL="236538" indent="-236538"/>
            <a:r>
              <a:rPr lang="en-US" b="1" dirty="0"/>
              <a:t>COVID-19 Utilities Relief</a:t>
            </a:r>
            <a:r>
              <a:rPr lang="en-US" dirty="0"/>
              <a:t> </a:t>
            </a:r>
          </a:p>
          <a:p>
            <a:pPr marL="460375" lvl="1" indent="-212725"/>
            <a:r>
              <a:rPr lang="en-US" dirty="0"/>
              <a:t>Large utilities, like Portland General Electric and Pacific Power will not disconnect services due to non-payment or collect late fees during this time.</a:t>
            </a:r>
          </a:p>
          <a:p>
            <a:pPr marL="236538" indent="-236538">
              <a:spcBef>
                <a:spcPts val="600"/>
              </a:spcBef>
            </a:pPr>
            <a:r>
              <a:rPr lang="en-US" b="1" dirty="0"/>
              <a:t>Oregon Energy Fund </a:t>
            </a:r>
          </a:p>
          <a:p>
            <a:pPr marL="460375" lvl="1" indent="-212725">
              <a:spcBef>
                <a:spcPts val="300"/>
              </a:spcBef>
            </a:pPr>
            <a:r>
              <a:rPr lang="en-US" dirty="0"/>
              <a:t>Assistance paying gas or electric bills.</a:t>
            </a:r>
          </a:p>
          <a:p>
            <a:pPr marL="236538" indent="-236538">
              <a:spcBef>
                <a:spcPts val="600"/>
              </a:spcBef>
            </a:pPr>
            <a:r>
              <a:rPr lang="en-US" b="1" dirty="0"/>
              <a:t>Low-Income Energy Assistance Program (LIEAP)</a:t>
            </a:r>
          </a:p>
          <a:p>
            <a:pPr marL="460375" lvl="1" indent="-212725"/>
            <a:r>
              <a:rPr lang="en-US" dirty="0"/>
              <a:t>Assistance paying energy bills. 2-1-1 or local Community Action Agency can provide information.</a:t>
            </a:r>
          </a:p>
          <a:p>
            <a:pPr marL="60325" indent="-212725">
              <a:spcBef>
                <a:spcPts val="600"/>
              </a:spcBef>
            </a:pPr>
            <a:r>
              <a:rPr lang="en-US" b="1" dirty="0"/>
              <a:t>Emergency Broadband Benefit (FCC)</a:t>
            </a:r>
          </a:p>
          <a:p>
            <a:pPr marL="460375" lvl="1" indent="-212725"/>
            <a:r>
              <a:rPr lang="en-US" dirty="0"/>
              <a:t>Discount of $50 per month towards broadband service</a:t>
            </a:r>
          </a:p>
          <a:p>
            <a:pPr marL="460375" lvl="1" indent="-212725"/>
            <a:r>
              <a:rPr lang="en-US" dirty="0"/>
              <a:t>Up to $75 per month for households on qualifying Tribal lands</a:t>
            </a:r>
          </a:p>
          <a:p>
            <a:pPr marL="460375" lvl="1" indent="-212725"/>
            <a:r>
              <a:rPr lang="en-US" dirty="0"/>
              <a:t>One-time discount of up to $100 to purchase a laptop, desktop computer or tablet</a:t>
            </a:r>
            <a:endParaRPr lang="en-US" b="1" dirty="0"/>
          </a:p>
          <a:p>
            <a:pPr marL="60325" indent="-212725"/>
            <a:endParaRPr lang="en-US" b="1" dirty="0"/>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13</a:t>
            </a:fld>
            <a:endParaRPr lang="en-US" dirty="0"/>
          </a:p>
        </p:txBody>
      </p:sp>
    </p:spTree>
    <p:extLst>
      <p:ext uri="{BB962C8B-B14F-4D97-AF65-F5344CB8AC3E}">
        <p14:creationId xmlns:p14="http://schemas.microsoft.com/office/powerpoint/2010/main" val="366753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09" name="Google Shape;407;p15">
            <a:extLst>
              <a:ext uri="{FF2B5EF4-FFF2-40B4-BE49-F238E27FC236}">
                <a16:creationId xmlns:a16="http://schemas.microsoft.com/office/drawing/2014/main" id="{C1EDB2E2-F885-FA4F-95D3-16DD62504D05}"/>
              </a:ext>
            </a:extLst>
          </p:cNvPr>
          <p:cNvSpPr txBox="1"/>
          <p:nvPr/>
        </p:nvSpPr>
        <p:spPr>
          <a:xfrm>
            <a:off x="0" y="1054376"/>
            <a:ext cx="609600" cy="1420800"/>
          </a:xfrm>
          <a:prstGeom prst="rect">
            <a:avLst/>
          </a:prstGeom>
          <a:noFill/>
          <a:ln>
            <a:noFill/>
          </a:ln>
        </p:spPr>
        <p:txBody>
          <a:bodyPr spcFirstLastPara="1" wrap="square" lIns="91425" tIns="91425" rIns="91425" bIns="91425" anchor="ctr" anchorCtr="0">
            <a:noAutofit/>
          </a:bodyPr>
          <a:lstStyle/>
          <a:p>
            <a:pPr algn="ctr"/>
            <a:endParaRPr sz="3600" b="1" dirty="0">
              <a:solidFill>
                <a:schemeClr val="lt1"/>
              </a:solidFill>
              <a:latin typeface="Barlow"/>
              <a:ea typeface="Barlow"/>
              <a:cs typeface="Barlow"/>
              <a:sym typeface="Barlow"/>
            </a:endParaRPr>
          </a:p>
        </p:txBody>
      </p:sp>
      <p:sp>
        <p:nvSpPr>
          <p:cNvPr id="311" name="Google Shape;405;p15">
            <a:extLst>
              <a:ext uri="{FF2B5EF4-FFF2-40B4-BE49-F238E27FC236}">
                <a16:creationId xmlns:a16="http://schemas.microsoft.com/office/drawing/2014/main" id="{677241DE-77B6-E249-8A76-4E4E143AE1EB}"/>
              </a:ext>
            </a:extLst>
          </p:cNvPr>
          <p:cNvSpPr txBox="1">
            <a:spLocks/>
          </p:cNvSpPr>
          <p:nvPr/>
        </p:nvSpPr>
        <p:spPr>
          <a:xfrm>
            <a:off x="876421" y="1252604"/>
            <a:ext cx="7391157" cy="1184232"/>
          </a:xfrm>
          <a:prstGeom prst="rect">
            <a:avLst/>
          </a:prstGeom>
        </p:spPr>
        <p:txBody>
          <a:bodyPr spcFirstLastPara="1"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r>
              <a:rPr lang="en-US" sz="4000" kern="0" dirty="0"/>
              <a:t>Housing, Rent and Mortgage Assistance</a:t>
            </a:r>
          </a:p>
        </p:txBody>
      </p:sp>
    </p:spTree>
    <p:extLst>
      <p:ext uri="{BB962C8B-B14F-4D97-AF65-F5344CB8AC3E}">
        <p14:creationId xmlns:p14="http://schemas.microsoft.com/office/powerpoint/2010/main" val="61159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Housing Resources</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199" y="922230"/>
            <a:ext cx="8229602" cy="5002581"/>
          </a:xfrm>
        </p:spPr>
        <p:txBody>
          <a:bodyPr/>
          <a:lstStyle/>
          <a:p>
            <a:pPr>
              <a:spcBef>
                <a:spcPts val="600"/>
              </a:spcBef>
            </a:pPr>
            <a:r>
              <a:rPr lang="en-US" b="1" dirty="0"/>
              <a:t>Eviction Moratorium (CDC)</a:t>
            </a:r>
          </a:p>
          <a:p>
            <a:pPr lvl="1"/>
            <a:r>
              <a:rPr lang="en-US" dirty="0"/>
              <a:t>Extended to June 30, 2021</a:t>
            </a:r>
          </a:p>
          <a:p>
            <a:pPr lvl="1"/>
            <a:r>
              <a:rPr lang="en-US" dirty="0"/>
              <a:t>Not rent forgiveness (making partial rent payments)</a:t>
            </a:r>
          </a:p>
          <a:p>
            <a:pPr lvl="1"/>
            <a:r>
              <a:rPr lang="en-US" dirty="0"/>
              <a:t>Eviction would result in homelessness</a:t>
            </a:r>
          </a:p>
          <a:p>
            <a:pPr lvl="1"/>
            <a:r>
              <a:rPr lang="en-US" dirty="0"/>
              <a:t>Landlord Assistance (for tenants in arrears)</a:t>
            </a:r>
          </a:p>
          <a:p>
            <a:pPr>
              <a:spcBef>
                <a:spcPts val="600"/>
              </a:spcBef>
            </a:pPr>
            <a:r>
              <a:rPr lang="en-US" b="1" dirty="0"/>
              <a:t>Emergency Rental Assistance (HUD)</a:t>
            </a:r>
          </a:p>
          <a:p>
            <a:pPr lvl="1"/>
            <a:r>
              <a:rPr lang="en-US" dirty="0"/>
              <a:t>Rent and utility assistance</a:t>
            </a:r>
          </a:p>
          <a:p>
            <a:pPr lvl="1"/>
            <a:r>
              <a:rPr lang="en-US" dirty="0"/>
              <a:t>Qualify for unemployment,  </a:t>
            </a:r>
            <a:r>
              <a:rPr lang="en-US" b="1" dirty="0"/>
              <a:t>or</a:t>
            </a:r>
          </a:p>
          <a:p>
            <a:pPr lvl="1"/>
            <a:r>
              <a:rPr lang="en-US" dirty="0"/>
              <a:t>Experienced financial hardship, </a:t>
            </a:r>
            <a:r>
              <a:rPr lang="en-US" b="1" dirty="0"/>
              <a:t>or</a:t>
            </a:r>
          </a:p>
          <a:p>
            <a:pPr lvl="1"/>
            <a:r>
              <a:rPr lang="en-US" dirty="0"/>
              <a:t>Demonstrate a risk of experiencing housing instability</a:t>
            </a:r>
          </a:p>
          <a:p>
            <a:pPr>
              <a:spcBef>
                <a:spcPts val="600"/>
              </a:spcBef>
            </a:pPr>
            <a:r>
              <a:rPr lang="en-US" b="1" dirty="0"/>
              <a:t>Mortgage Relief (HUD/FHA, USDA, or VA loans)</a:t>
            </a:r>
          </a:p>
          <a:p>
            <a:pPr lvl="1"/>
            <a:r>
              <a:rPr lang="en-US" dirty="0"/>
              <a:t>Initial 6-month reduction or full deferment</a:t>
            </a:r>
          </a:p>
          <a:p>
            <a:pPr lvl="1"/>
            <a:r>
              <a:rPr lang="en-US" dirty="0"/>
              <a:t>Additional 6-months, if requested</a:t>
            </a:r>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15</a:t>
            </a:fld>
            <a:endParaRPr lang="en-US"/>
          </a:p>
        </p:txBody>
      </p:sp>
    </p:spTree>
    <p:extLst>
      <p:ext uri="{BB962C8B-B14F-4D97-AF65-F5344CB8AC3E}">
        <p14:creationId xmlns:p14="http://schemas.microsoft.com/office/powerpoint/2010/main" val="134812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15" name="Google Shape;338;p12">
            <a:extLst>
              <a:ext uri="{FF2B5EF4-FFF2-40B4-BE49-F238E27FC236}">
                <a16:creationId xmlns:a16="http://schemas.microsoft.com/office/drawing/2014/main" id="{F10FABCC-6177-A543-83C9-D1B9D8BE9488}"/>
              </a:ext>
            </a:extLst>
          </p:cNvPr>
          <p:cNvSpPr txBox="1">
            <a:spLocks/>
          </p:cNvSpPr>
          <p:nvPr/>
        </p:nvSpPr>
        <p:spPr bwMode="auto">
          <a:xfrm>
            <a:off x="1017973" y="2987132"/>
            <a:ext cx="5780392" cy="88373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pPr eaLnBrk="1" hangingPunct="1"/>
            <a:r>
              <a:rPr lang="en-US" dirty="0">
                <a:ea typeface="ＭＳ Ｐゴシック" pitchFamily="34" charset="-128"/>
                <a:cs typeface="+mn-lt"/>
              </a:rPr>
              <a:t>Referral Resources</a:t>
            </a:r>
          </a:p>
        </p:txBody>
      </p:sp>
      <p:sp>
        <p:nvSpPr>
          <p:cNvPr id="5" name="Rectangle 8">
            <a:extLst>
              <a:ext uri="{FF2B5EF4-FFF2-40B4-BE49-F238E27FC236}">
                <a16:creationId xmlns:a16="http://schemas.microsoft.com/office/drawing/2014/main" id="{A71FDAC6-C9FC-B847-9EF5-8E0CD52D188F}"/>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solidFill>
                  <a:srgbClr val="265787"/>
                </a:solidFill>
              </a:rPr>
              <a:pPr>
                <a:defRPr/>
              </a:pPr>
              <a:t>16</a:t>
            </a:fld>
            <a:endParaRPr lang="en-US">
              <a:solidFill>
                <a:srgbClr val="265787"/>
              </a:solidFill>
            </a:endParaRPr>
          </a:p>
        </p:txBody>
      </p:sp>
    </p:spTree>
    <p:extLst>
      <p:ext uri="{BB962C8B-B14F-4D97-AF65-F5344CB8AC3E}">
        <p14:creationId xmlns:p14="http://schemas.microsoft.com/office/powerpoint/2010/main" val="3074667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Federal Programs</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199" y="922230"/>
            <a:ext cx="8229602" cy="5002581"/>
          </a:xfrm>
        </p:spPr>
        <p:txBody>
          <a:bodyPr/>
          <a:lstStyle/>
          <a:p>
            <a:pPr>
              <a:spcBef>
                <a:spcPts val="600"/>
              </a:spcBef>
            </a:pPr>
            <a:r>
              <a:rPr lang="en-US" b="1" dirty="0"/>
              <a:t>Eviction Moratorium (CDC)</a:t>
            </a:r>
          </a:p>
          <a:p>
            <a:pPr lvl="1"/>
            <a:r>
              <a:rPr lang="en-US" dirty="0"/>
              <a:t>Extended to June 30, 2021</a:t>
            </a:r>
          </a:p>
          <a:p>
            <a:pPr lvl="1"/>
            <a:r>
              <a:rPr lang="en-US" dirty="0"/>
              <a:t>Not rent forgiveness (making partial rent payments)</a:t>
            </a:r>
          </a:p>
          <a:p>
            <a:pPr lvl="1"/>
            <a:r>
              <a:rPr lang="en-US" dirty="0"/>
              <a:t>Eviction would result in homelessness</a:t>
            </a:r>
          </a:p>
          <a:p>
            <a:pPr lvl="1"/>
            <a:r>
              <a:rPr lang="en-US" dirty="0"/>
              <a:t>Landlord Assistance (for tenants in arrears)</a:t>
            </a:r>
          </a:p>
          <a:p>
            <a:pPr>
              <a:spcBef>
                <a:spcPts val="600"/>
              </a:spcBef>
            </a:pPr>
            <a:r>
              <a:rPr lang="en-US" b="1" dirty="0"/>
              <a:t>Emergency Rental Assistance (HUD)</a:t>
            </a:r>
          </a:p>
          <a:p>
            <a:pPr lvl="1"/>
            <a:r>
              <a:rPr lang="en-US" dirty="0"/>
              <a:t>Rent and utility assistance</a:t>
            </a:r>
          </a:p>
          <a:p>
            <a:pPr lvl="1"/>
            <a:r>
              <a:rPr lang="en-US" dirty="0"/>
              <a:t>Qualify for unemployment,  </a:t>
            </a:r>
            <a:r>
              <a:rPr lang="en-US" b="1" dirty="0"/>
              <a:t>or</a:t>
            </a:r>
          </a:p>
          <a:p>
            <a:pPr lvl="1"/>
            <a:r>
              <a:rPr lang="en-US" dirty="0"/>
              <a:t>Experienced financial hardship, </a:t>
            </a:r>
            <a:r>
              <a:rPr lang="en-US" b="1" dirty="0"/>
              <a:t>or</a:t>
            </a:r>
          </a:p>
          <a:p>
            <a:pPr lvl="1"/>
            <a:r>
              <a:rPr lang="en-US" dirty="0"/>
              <a:t>Demonstrate a risk of experiencing housing instability</a:t>
            </a:r>
          </a:p>
          <a:p>
            <a:pPr>
              <a:spcBef>
                <a:spcPts val="600"/>
              </a:spcBef>
            </a:pPr>
            <a:r>
              <a:rPr lang="en-US" b="1" dirty="0"/>
              <a:t>Mortgage Relief (HUD/FHA, USDA, or VA loans)</a:t>
            </a:r>
          </a:p>
          <a:p>
            <a:pPr lvl="1"/>
            <a:r>
              <a:rPr lang="en-US" dirty="0"/>
              <a:t>Initial 6-month reduction or full deferment</a:t>
            </a:r>
          </a:p>
          <a:p>
            <a:pPr lvl="1"/>
            <a:r>
              <a:rPr lang="en-US" dirty="0"/>
              <a:t>Additional 6-months, if requested</a:t>
            </a:r>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17</a:t>
            </a:fld>
            <a:endParaRPr lang="en-US"/>
          </a:p>
        </p:txBody>
      </p:sp>
    </p:spTree>
    <p:extLst>
      <p:ext uri="{BB962C8B-B14F-4D97-AF65-F5344CB8AC3E}">
        <p14:creationId xmlns:p14="http://schemas.microsoft.com/office/powerpoint/2010/main" val="1115274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grpSp>
        <p:nvGrpSpPr>
          <p:cNvPr id="2020" name="Google Shape;2020;p33"/>
          <p:cNvGrpSpPr/>
          <p:nvPr/>
        </p:nvGrpSpPr>
        <p:grpSpPr>
          <a:xfrm>
            <a:off x="533382" y="500486"/>
            <a:ext cx="8062305" cy="4419278"/>
            <a:chOff x="1177450" y="241631"/>
            <a:chExt cx="6173152" cy="3454973"/>
          </a:xfrm>
        </p:grpSpPr>
        <p:sp>
          <p:nvSpPr>
            <p:cNvPr id="2021" name="Google Shape;2021;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2" name="Google Shape;2022;p33"/>
            <p:cNvSpPr/>
            <p:nvPr/>
          </p:nvSpPr>
          <p:spPr>
            <a:xfrm>
              <a:off x="1177450" y="3172680"/>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3" name="Google Shape;2023;p33"/>
            <p:cNvSpPr/>
            <p:nvPr/>
          </p:nvSpPr>
          <p:spPr>
            <a:xfrm>
              <a:off x="1177450" y="3096539"/>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4" name="Google Shape;2024;p33"/>
            <p:cNvSpPr/>
            <p:nvPr/>
          </p:nvSpPr>
          <p:spPr>
            <a:xfrm>
              <a:off x="3806350" y="3096539"/>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sp>
        <p:nvSpPr>
          <p:cNvPr id="39" name="Slide Number Placeholder 3">
            <a:extLst>
              <a:ext uri="{FF2B5EF4-FFF2-40B4-BE49-F238E27FC236}">
                <a16:creationId xmlns:a16="http://schemas.microsoft.com/office/drawing/2014/main" id="{371325B7-CD5F-D444-B99E-01F2D8624BE2}"/>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solidFill>
                  <a:srgbClr val="265787"/>
                </a:solidFill>
              </a:rPr>
              <a:pPr>
                <a:defRPr/>
              </a:pPr>
              <a:t>18</a:t>
            </a:fld>
            <a:endParaRPr lang="en-US" sz="1000">
              <a:solidFill>
                <a:srgbClr val="265787"/>
              </a:solidFill>
            </a:endParaRPr>
          </a:p>
        </p:txBody>
      </p:sp>
      <p:sp>
        <p:nvSpPr>
          <p:cNvPr id="11" name="TextBox 10">
            <a:extLst>
              <a:ext uri="{FF2B5EF4-FFF2-40B4-BE49-F238E27FC236}">
                <a16:creationId xmlns:a16="http://schemas.microsoft.com/office/drawing/2014/main" id="{A7AC8317-0C96-664E-A27B-4224AB68E237}"/>
              </a:ext>
            </a:extLst>
          </p:cNvPr>
          <p:cNvSpPr txBox="1"/>
          <p:nvPr/>
        </p:nvSpPr>
        <p:spPr>
          <a:xfrm>
            <a:off x="345462" y="4923168"/>
            <a:ext cx="84530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hlinkClick r:id="rId3"/>
              </a:rPr>
              <a:t>https://coronavirus.oregon.gov</a:t>
            </a:r>
            <a:endParaRPr lang="en-US" sz="2400" dirty="0"/>
          </a:p>
        </p:txBody>
      </p:sp>
      <p:pic>
        <p:nvPicPr>
          <p:cNvPr id="3" name="Picture 2" descr="Graphical user interface, website&#10;&#10;Description automatically generated">
            <a:extLst>
              <a:ext uri="{FF2B5EF4-FFF2-40B4-BE49-F238E27FC236}">
                <a16:creationId xmlns:a16="http://schemas.microsoft.com/office/drawing/2014/main" id="{91E506A7-94A9-0441-AB86-E4AE584447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115" y="719599"/>
            <a:ext cx="6361769" cy="3429214"/>
          </a:xfrm>
          <a:prstGeom prst="rect">
            <a:avLst/>
          </a:prstGeom>
        </p:spPr>
      </p:pic>
    </p:spTree>
    <p:extLst>
      <p:ext uri="{BB962C8B-B14F-4D97-AF65-F5344CB8AC3E}">
        <p14:creationId xmlns:p14="http://schemas.microsoft.com/office/powerpoint/2010/main" val="344647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grpSp>
        <p:nvGrpSpPr>
          <p:cNvPr id="2020" name="Google Shape;2020;p33"/>
          <p:cNvGrpSpPr/>
          <p:nvPr/>
        </p:nvGrpSpPr>
        <p:grpSpPr>
          <a:xfrm>
            <a:off x="533382" y="500486"/>
            <a:ext cx="8062305" cy="4419278"/>
            <a:chOff x="1177450" y="241631"/>
            <a:chExt cx="6173152" cy="3454973"/>
          </a:xfrm>
        </p:grpSpPr>
        <p:sp>
          <p:nvSpPr>
            <p:cNvPr id="2021" name="Google Shape;2021;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2" name="Google Shape;2022;p33"/>
            <p:cNvSpPr/>
            <p:nvPr/>
          </p:nvSpPr>
          <p:spPr>
            <a:xfrm>
              <a:off x="1177450" y="3172680"/>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3" name="Google Shape;2023;p33"/>
            <p:cNvSpPr/>
            <p:nvPr/>
          </p:nvSpPr>
          <p:spPr>
            <a:xfrm>
              <a:off x="1177450" y="3096539"/>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4" name="Google Shape;2024;p33"/>
            <p:cNvSpPr/>
            <p:nvPr/>
          </p:nvSpPr>
          <p:spPr>
            <a:xfrm>
              <a:off x="3806350" y="3096539"/>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sp>
        <p:nvSpPr>
          <p:cNvPr id="39" name="Slide Number Placeholder 3">
            <a:extLst>
              <a:ext uri="{FF2B5EF4-FFF2-40B4-BE49-F238E27FC236}">
                <a16:creationId xmlns:a16="http://schemas.microsoft.com/office/drawing/2014/main" id="{371325B7-CD5F-D444-B99E-01F2D8624BE2}"/>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solidFill>
                  <a:srgbClr val="265787"/>
                </a:solidFill>
              </a:rPr>
              <a:pPr>
                <a:defRPr/>
              </a:pPr>
              <a:t>19</a:t>
            </a:fld>
            <a:endParaRPr lang="en-US" sz="1000">
              <a:solidFill>
                <a:srgbClr val="265787"/>
              </a:solidFill>
            </a:endParaRPr>
          </a:p>
        </p:txBody>
      </p:sp>
      <p:sp>
        <p:nvSpPr>
          <p:cNvPr id="11" name="TextBox 10">
            <a:extLst>
              <a:ext uri="{FF2B5EF4-FFF2-40B4-BE49-F238E27FC236}">
                <a16:creationId xmlns:a16="http://schemas.microsoft.com/office/drawing/2014/main" id="{A7AC8317-0C96-664E-A27B-4224AB68E237}"/>
              </a:ext>
            </a:extLst>
          </p:cNvPr>
          <p:cNvSpPr txBox="1"/>
          <p:nvPr/>
        </p:nvSpPr>
        <p:spPr>
          <a:xfrm>
            <a:off x="345462" y="4919764"/>
            <a:ext cx="845307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hlinkClick r:id="rId3"/>
              </a:rPr>
              <a:t>https://www.oregon.gov/oha/PH/ABOUT/Pages/Community-Engagement.aspx</a:t>
            </a:r>
            <a:endParaRPr lang="en-US" sz="2400" dirty="0"/>
          </a:p>
        </p:txBody>
      </p:sp>
      <p:pic>
        <p:nvPicPr>
          <p:cNvPr id="3" name="Picture 2" descr="Graphical user interface, application, Teams&#10;&#10;Description automatically generated">
            <a:extLst>
              <a:ext uri="{FF2B5EF4-FFF2-40B4-BE49-F238E27FC236}">
                <a16:creationId xmlns:a16="http://schemas.microsoft.com/office/drawing/2014/main" id="{10FF17BB-C578-2B43-BFC8-1D57D64E83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2259" y="702348"/>
            <a:ext cx="6509622" cy="3426580"/>
          </a:xfrm>
          <a:prstGeom prst="rect">
            <a:avLst/>
          </a:prstGeom>
        </p:spPr>
      </p:pic>
    </p:spTree>
    <p:extLst>
      <p:ext uri="{BB962C8B-B14F-4D97-AF65-F5344CB8AC3E}">
        <p14:creationId xmlns:p14="http://schemas.microsoft.com/office/powerpoint/2010/main" val="1768461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115" name="Google Shape;338;p12">
            <a:extLst>
              <a:ext uri="{FF2B5EF4-FFF2-40B4-BE49-F238E27FC236}">
                <a16:creationId xmlns:a16="http://schemas.microsoft.com/office/drawing/2014/main" id="{F10FABCC-6177-A543-83C9-D1B9D8BE9488}"/>
              </a:ext>
            </a:extLst>
          </p:cNvPr>
          <p:cNvSpPr txBox="1">
            <a:spLocks/>
          </p:cNvSpPr>
          <p:nvPr/>
        </p:nvSpPr>
        <p:spPr bwMode="auto">
          <a:xfrm>
            <a:off x="1017973" y="2987132"/>
            <a:ext cx="7944111" cy="883735"/>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pPr eaLnBrk="1" hangingPunct="1"/>
            <a:r>
              <a:rPr lang="en-US" dirty="0">
                <a:ea typeface="ＭＳ Ｐゴシック" pitchFamily="34" charset="-128"/>
                <a:cs typeface="+mn-lt"/>
              </a:rPr>
              <a:t>Isolation/Quarantine Compliance</a:t>
            </a:r>
          </a:p>
        </p:txBody>
      </p:sp>
      <p:sp>
        <p:nvSpPr>
          <p:cNvPr id="116" name="Google Shape;338;p12">
            <a:extLst>
              <a:ext uri="{FF2B5EF4-FFF2-40B4-BE49-F238E27FC236}">
                <a16:creationId xmlns:a16="http://schemas.microsoft.com/office/drawing/2014/main" id="{CF48FA66-F1F4-BF44-AF9A-6A0A06D7DD71}"/>
              </a:ext>
            </a:extLst>
          </p:cNvPr>
          <p:cNvSpPr txBox="1">
            <a:spLocks/>
          </p:cNvSpPr>
          <p:nvPr/>
        </p:nvSpPr>
        <p:spPr bwMode="auto">
          <a:xfrm>
            <a:off x="1017972" y="3972085"/>
            <a:ext cx="4158461" cy="490080"/>
          </a:xfrm>
          <a:prstGeom prst="rect">
            <a:avLst/>
          </a:prstGeom>
          <a:noFill/>
          <a:ln w="9525">
            <a:noFill/>
            <a:miter lim="800000"/>
            <a:headEnd/>
            <a:tailEnd/>
          </a:ln>
        </p:spPr>
        <p:txBody>
          <a:bodyPr spcFirstLastPara="1" vert="horz" wrap="square" lIns="0" tIns="0" rIns="0" bIns="0" numCol="1" anchor="ctr" anchorCtr="0" compatLnSpc="1">
            <a:prstTxWarp prst="textNoShape">
              <a:avLst/>
            </a:prstTxWarp>
            <a:noAutofit/>
          </a:bodyPr>
          <a:lstStyle>
            <a:lvl1pPr lvl="0" algn="l" rtl="0" eaLnBrk="0" fontAlgn="base" hangingPunct="0">
              <a:lnSpc>
                <a:spcPct val="90000"/>
              </a:lnSpc>
              <a:spcBef>
                <a:spcPts val="0"/>
              </a:spcBef>
              <a:spcAft>
                <a:spcPts val="0"/>
              </a:spcAft>
              <a:buSzPts val="4800"/>
              <a:buNone/>
              <a:defRPr sz="3200" b="1">
                <a:solidFill>
                  <a:srgbClr val="005595"/>
                </a:solidFill>
                <a:latin typeface="+mj-lt"/>
                <a:ea typeface="+mj-ea"/>
                <a:cs typeface="+mj-cs"/>
              </a:defRPr>
            </a:lvl1pPr>
            <a:lvl2pPr lvl="1" algn="l" rtl="0" eaLnBrk="0" fontAlgn="base" hangingPunct="0">
              <a:lnSpc>
                <a:spcPct val="90000"/>
              </a:lnSpc>
              <a:spcBef>
                <a:spcPts val="0"/>
              </a:spcBef>
              <a:spcAft>
                <a:spcPts val="0"/>
              </a:spcAft>
              <a:buSzPts val="4800"/>
              <a:buNone/>
              <a:defRPr sz="3200" b="1">
                <a:solidFill>
                  <a:srgbClr val="005595"/>
                </a:solidFill>
                <a:latin typeface="Arial" charset="0"/>
              </a:defRPr>
            </a:lvl2pPr>
            <a:lvl3pPr lvl="2" algn="l" rtl="0" eaLnBrk="0" fontAlgn="base" hangingPunct="0">
              <a:lnSpc>
                <a:spcPct val="90000"/>
              </a:lnSpc>
              <a:spcBef>
                <a:spcPts val="0"/>
              </a:spcBef>
              <a:spcAft>
                <a:spcPts val="0"/>
              </a:spcAft>
              <a:buSzPts val="4800"/>
              <a:buNone/>
              <a:defRPr sz="3200" b="1">
                <a:solidFill>
                  <a:srgbClr val="005595"/>
                </a:solidFill>
                <a:latin typeface="Arial" charset="0"/>
              </a:defRPr>
            </a:lvl3pPr>
            <a:lvl4pPr lvl="3" algn="l" rtl="0" eaLnBrk="0" fontAlgn="base" hangingPunct="0">
              <a:lnSpc>
                <a:spcPct val="90000"/>
              </a:lnSpc>
              <a:spcBef>
                <a:spcPts val="0"/>
              </a:spcBef>
              <a:spcAft>
                <a:spcPts val="0"/>
              </a:spcAft>
              <a:buSzPts val="4800"/>
              <a:buNone/>
              <a:defRPr sz="3200" b="1">
                <a:solidFill>
                  <a:srgbClr val="005595"/>
                </a:solidFill>
                <a:latin typeface="Arial" charset="0"/>
              </a:defRPr>
            </a:lvl4pPr>
            <a:lvl5pPr lvl="4" algn="l" rtl="0" eaLnBrk="0" fontAlgn="base" hangingPunct="0">
              <a:lnSpc>
                <a:spcPct val="90000"/>
              </a:lnSpc>
              <a:spcBef>
                <a:spcPts val="0"/>
              </a:spcBef>
              <a:spcAft>
                <a:spcPts val="0"/>
              </a:spcAft>
              <a:buSzPts val="4800"/>
              <a:buNone/>
              <a:defRPr sz="3200" b="1">
                <a:solidFill>
                  <a:srgbClr val="005595"/>
                </a:solidFill>
                <a:latin typeface="Arial" charset="0"/>
              </a:defRPr>
            </a:lvl5pPr>
            <a:lvl6pPr marL="457200" lvl="5" algn="l" rtl="0" eaLnBrk="1" fontAlgn="base" hangingPunct="1">
              <a:lnSpc>
                <a:spcPct val="90000"/>
              </a:lnSpc>
              <a:spcBef>
                <a:spcPts val="0"/>
              </a:spcBef>
              <a:spcAft>
                <a:spcPts val="0"/>
              </a:spcAft>
              <a:buSzPts val="4800"/>
              <a:buNone/>
              <a:defRPr sz="3200" b="1">
                <a:solidFill>
                  <a:srgbClr val="005595"/>
                </a:solidFill>
                <a:latin typeface="Arial" charset="0"/>
              </a:defRPr>
            </a:lvl6pPr>
            <a:lvl7pPr marL="914400" lvl="6" algn="l" rtl="0" eaLnBrk="1" fontAlgn="base" hangingPunct="1">
              <a:lnSpc>
                <a:spcPct val="90000"/>
              </a:lnSpc>
              <a:spcBef>
                <a:spcPts val="0"/>
              </a:spcBef>
              <a:spcAft>
                <a:spcPts val="0"/>
              </a:spcAft>
              <a:buSzPts val="4800"/>
              <a:buNone/>
              <a:defRPr sz="3200" b="1">
                <a:solidFill>
                  <a:srgbClr val="005595"/>
                </a:solidFill>
                <a:latin typeface="Arial" charset="0"/>
              </a:defRPr>
            </a:lvl7pPr>
            <a:lvl8pPr marL="1371600" lvl="7" algn="l" rtl="0" eaLnBrk="1" fontAlgn="base" hangingPunct="1">
              <a:lnSpc>
                <a:spcPct val="90000"/>
              </a:lnSpc>
              <a:spcBef>
                <a:spcPts val="0"/>
              </a:spcBef>
              <a:spcAft>
                <a:spcPts val="0"/>
              </a:spcAft>
              <a:buSzPts val="4800"/>
              <a:buNone/>
              <a:defRPr sz="3200" b="1">
                <a:solidFill>
                  <a:srgbClr val="005595"/>
                </a:solidFill>
                <a:latin typeface="Arial" charset="0"/>
              </a:defRPr>
            </a:lvl8pPr>
            <a:lvl9pPr marL="1828800" lvl="8" algn="l" rtl="0" eaLnBrk="1" fontAlgn="base" hangingPunct="1">
              <a:lnSpc>
                <a:spcPct val="90000"/>
              </a:lnSpc>
              <a:spcBef>
                <a:spcPts val="0"/>
              </a:spcBef>
              <a:spcAft>
                <a:spcPts val="0"/>
              </a:spcAft>
              <a:buSzPts val="4800"/>
              <a:buNone/>
              <a:defRPr sz="3200" b="1">
                <a:solidFill>
                  <a:srgbClr val="005595"/>
                </a:solidFill>
                <a:latin typeface="Arial" charset="0"/>
              </a:defRPr>
            </a:lvl9pPr>
          </a:lstStyle>
          <a:p>
            <a:r>
              <a:rPr lang="en-US" sz="2000" b="0" kern="0" dirty="0">
                <a:solidFill>
                  <a:schemeClr val="tx1"/>
                </a:solidFill>
              </a:rPr>
              <a:t>Information and Support</a:t>
            </a:r>
          </a:p>
        </p:txBody>
      </p:sp>
      <p:sp>
        <p:nvSpPr>
          <p:cNvPr id="5" name="Rectangle 8">
            <a:extLst>
              <a:ext uri="{FF2B5EF4-FFF2-40B4-BE49-F238E27FC236}">
                <a16:creationId xmlns:a16="http://schemas.microsoft.com/office/drawing/2014/main" id="{A71FDAC6-C9FC-B847-9EF5-8E0CD52D188F}"/>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solidFill>
                  <a:srgbClr val="005595"/>
                </a:solidFill>
                <a:latin typeface="+mn-lt"/>
                <a:cs typeface="+mn-cs"/>
              </a:defRPr>
            </a:lvl1pPr>
          </a:lstStyle>
          <a:p>
            <a:pPr>
              <a:defRPr/>
            </a:pPr>
            <a:fld id="{2F069495-AB21-4E6D-8044-F74B3AE9E441}" type="slidenum">
              <a:rPr lang="en-US" smtClean="0">
                <a:solidFill>
                  <a:srgbClr val="265787"/>
                </a:solidFill>
              </a:rPr>
              <a:pPr>
                <a:defRPr/>
              </a:pPr>
              <a:t>2</a:t>
            </a:fld>
            <a:endParaRPr lang="en-US">
              <a:solidFill>
                <a:srgbClr val="265787"/>
              </a:solidFill>
            </a:endParaRPr>
          </a:p>
        </p:txBody>
      </p:sp>
      <p:pic>
        <p:nvPicPr>
          <p:cNvPr id="6" name="Picture 5" descr="Diagram&#10;&#10;Description automatically generated">
            <a:extLst>
              <a:ext uri="{FF2B5EF4-FFF2-40B4-BE49-F238E27FC236}">
                <a16:creationId xmlns:a16="http://schemas.microsoft.com/office/drawing/2014/main" id="{6A2F6EE5-BCBC-F64A-837F-EE9B3D47F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682" y="3537031"/>
            <a:ext cx="4302402" cy="2519102"/>
          </a:xfrm>
          <a:prstGeom prst="rect">
            <a:avLst/>
          </a:prstGeom>
        </p:spPr>
      </p:pic>
    </p:spTree>
    <p:extLst>
      <p:ext uri="{BB962C8B-B14F-4D97-AF65-F5344CB8AC3E}">
        <p14:creationId xmlns:p14="http://schemas.microsoft.com/office/powerpoint/2010/main" val="1810688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grpSp>
        <p:nvGrpSpPr>
          <p:cNvPr id="2020" name="Google Shape;2020;p33"/>
          <p:cNvGrpSpPr/>
          <p:nvPr/>
        </p:nvGrpSpPr>
        <p:grpSpPr>
          <a:xfrm>
            <a:off x="533382" y="500486"/>
            <a:ext cx="8062305" cy="4419278"/>
            <a:chOff x="1177450" y="241631"/>
            <a:chExt cx="6173152" cy="3454973"/>
          </a:xfrm>
        </p:grpSpPr>
        <p:sp>
          <p:nvSpPr>
            <p:cNvPr id="2021" name="Google Shape;2021;p33"/>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2" name="Google Shape;2022;p33"/>
            <p:cNvSpPr/>
            <p:nvPr/>
          </p:nvSpPr>
          <p:spPr>
            <a:xfrm>
              <a:off x="1177450" y="3172680"/>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3" name="Google Shape;2023;p33"/>
            <p:cNvSpPr/>
            <p:nvPr/>
          </p:nvSpPr>
          <p:spPr>
            <a:xfrm>
              <a:off x="1177450" y="3096539"/>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lt2"/>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sp>
          <p:nvSpPr>
            <p:cNvPr id="2024" name="Google Shape;2024;p33"/>
            <p:cNvSpPr/>
            <p:nvPr/>
          </p:nvSpPr>
          <p:spPr>
            <a:xfrm>
              <a:off x="3806350" y="3096539"/>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0"/>
              </a:srgbClr>
            </a:solidFill>
            <a:ln>
              <a:noFill/>
            </a:ln>
          </p:spPr>
          <p:txBody>
            <a:bodyPr spcFirstLastPara="1" wrap="square" lIns="91425" tIns="45700" rIns="91425" bIns="45700" anchor="ctr" anchorCtr="0">
              <a:noAutofit/>
            </a:bodyPr>
            <a:lstStyle/>
            <a:p>
              <a:endParaRPr>
                <a:solidFill>
                  <a:srgbClr val="000000"/>
                </a:solidFill>
                <a:latin typeface="Calibri"/>
                <a:ea typeface="Calibri"/>
                <a:cs typeface="Calibri"/>
                <a:sym typeface="Calibri"/>
              </a:endParaRPr>
            </a:p>
          </p:txBody>
        </p:sp>
      </p:grpSp>
      <p:sp>
        <p:nvSpPr>
          <p:cNvPr id="39" name="Slide Number Placeholder 3">
            <a:extLst>
              <a:ext uri="{FF2B5EF4-FFF2-40B4-BE49-F238E27FC236}">
                <a16:creationId xmlns:a16="http://schemas.microsoft.com/office/drawing/2014/main" id="{371325B7-CD5F-D444-B99E-01F2D8624BE2}"/>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solidFill>
                  <a:srgbClr val="265787"/>
                </a:solidFill>
              </a:rPr>
              <a:pPr>
                <a:defRPr/>
              </a:pPr>
              <a:t>20</a:t>
            </a:fld>
            <a:endParaRPr lang="en-US" sz="1000">
              <a:solidFill>
                <a:srgbClr val="265787"/>
              </a:solidFill>
            </a:endParaRPr>
          </a:p>
        </p:txBody>
      </p:sp>
      <p:sp>
        <p:nvSpPr>
          <p:cNvPr id="11" name="TextBox 10">
            <a:extLst>
              <a:ext uri="{FF2B5EF4-FFF2-40B4-BE49-F238E27FC236}">
                <a16:creationId xmlns:a16="http://schemas.microsoft.com/office/drawing/2014/main" id="{A7AC8317-0C96-664E-A27B-4224AB68E237}"/>
              </a:ext>
            </a:extLst>
          </p:cNvPr>
          <p:cNvSpPr txBox="1"/>
          <p:nvPr/>
        </p:nvSpPr>
        <p:spPr>
          <a:xfrm>
            <a:off x="345462" y="4919764"/>
            <a:ext cx="845307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hlinkClick r:id="rId3"/>
              </a:rPr>
              <a:t>https://www.oregonrentalassistance.org</a:t>
            </a:r>
            <a:endParaRPr lang="en-US" sz="2400" dirty="0"/>
          </a:p>
        </p:txBody>
      </p:sp>
      <p:pic>
        <p:nvPicPr>
          <p:cNvPr id="4" name="Picture 3" descr="Graphical user interface, application&#10;&#10;Description automatically generated">
            <a:extLst>
              <a:ext uri="{FF2B5EF4-FFF2-40B4-BE49-F238E27FC236}">
                <a16:creationId xmlns:a16="http://schemas.microsoft.com/office/drawing/2014/main" id="{BC882F3E-0DFD-DA4B-9623-9A5FA47F6D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1211" y="664927"/>
            <a:ext cx="6241577" cy="3487290"/>
          </a:xfrm>
          <a:prstGeom prst="rect">
            <a:avLst/>
          </a:prstGeom>
        </p:spPr>
      </p:pic>
    </p:spTree>
    <p:extLst>
      <p:ext uri="{BB962C8B-B14F-4D97-AF65-F5344CB8AC3E}">
        <p14:creationId xmlns:p14="http://schemas.microsoft.com/office/powerpoint/2010/main" val="3925952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8"/>
        <p:cNvGrpSpPr/>
        <p:nvPr/>
      </p:nvGrpSpPr>
      <p:grpSpPr>
        <a:xfrm>
          <a:off x="0" y="0"/>
          <a:ext cx="0" cy="0"/>
          <a:chOff x="0" y="0"/>
          <a:chExt cx="0" cy="0"/>
        </a:xfrm>
      </p:grpSpPr>
      <p:sp>
        <p:nvSpPr>
          <p:cNvPr id="39" name="Slide Number Placeholder 3">
            <a:extLst>
              <a:ext uri="{FF2B5EF4-FFF2-40B4-BE49-F238E27FC236}">
                <a16:creationId xmlns:a16="http://schemas.microsoft.com/office/drawing/2014/main" id="{371325B7-CD5F-D444-B99E-01F2D8624BE2}"/>
              </a:ext>
            </a:extLst>
          </p:cNvPr>
          <p:cNvSpPr txBox="1">
            <a:spLocks/>
          </p:cNvSpPr>
          <p:nvPr/>
        </p:nvSpPr>
        <p:spPr>
          <a:xfrm>
            <a:off x="304800" y="6477000"/>
            <a:ext cx="2133600" cy="2476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0A5680A-5164-4FDE-9696-2BC0BEDB8514}" type="slidenum">
              <a:rPr lang="en-US" sz="1000" smtClean="0">
                <a:solidFill>
                  <a:srgbClr val="265787"/>
                </a:solidFill>
              </a:rPr>
              <a:pPr>
                <a:defRPr/>
              </a:pPr>
              <a:t>21</a:t>
            </a:fld>
            <a:endParaRPr lang="en-US" sz="1000">
              <a:solidFill>
                <a:srgbClr val="265787"/>
              </a:solidFill>
            </a:endParaRPr>
          </a:p>
        </p:txBody>
      </p:sp>
      <p:sp>
        <p:nvSpPr>
          <p:cNvPr id="5" name="Title 1">
            <a:extLst>
              <a:ext uri="{FF2B5EF4-FFF2-40B4-BE49-F238E27FC236}">
                <a16:creationId xmlns:a16="http://schemas.microsoft.com/office/drawing/2014/main" id="{CD8B61CB-2B67-7949-877A-59947D1CC66E}"/>
              </a:ext>
            </a:extLst>
          </p:cNvPr>
          <p:cNvSpPr txBox="1">
            <a:spLocks/>
          </p:cNvSpPr>
          <p:nvPr/>
        </p:nvSpPr>
        <p:spPr>
          <a:xfrm>
            <a:off x="2644253" y="667655"/>
            <a:ext cx="3855493" cy="860894"/>
          </a:xfrm>
          <a:prstGeom prst="rect">
            <a:avLst/>
          </a:prstGeom>
        </p:spPr>
        <p:txBody>
          <a:bodyPr/>
          <a:lstStyle>
            <a:lvl1pPr algn="l" rtl="0" eaLnBrk="0" fontAlgn="base" hangingPunct="0">
              <a:spcBef>
                <a:spcPct val="0"/>
              </a:spcBef>
              <a:spcAft>
                <a:spcPct val="0"/>
              </a:spcAft>
              <a:defRPr sz="3200" b="1">
                <a:solidFill>
                  <a:srgbClr val="265787"/>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pPr algn="ctr"/>
            <a:r>
              <a:rPr lang="en-US" sz="4000" kern="0"/>
              <a:t>Questions? </a:t>
            </a:r>
          </a:p>
        </p:txBody>
      </p:sp>
      <p:pic>
        <p:nvPicPr>
          <p:cNvPr id="6" name="Content Placeholder 5">
            <a:extLst>
              <a:ext uri="{FF2B5EF4-FFF2-40B4-BE49-F238E27FC236}">
                <a16:creationId xmlns:a16="http://schemas.microsoft.com/office/drawing/2014/main" id="{7CE8AB50-A1A2-4443-A6C6-4A6C1E8E5C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84402" y="1885950"/>
            <a:ext cx="2975193" cy="3086100"/>
          </a:xfrm>
          <a:prstGeom prst="rect">
            <a:avLst/>
          </a:prstGeom>
        </p:spPr>
      </p:pic>
    </p:spTree>
    <p:extLst>
      <p:ext uri="{BB962C8B-B14F-4D97-AF65-F5344CB8AC3E}">
        <p14:creationId xmlns:p14="http://schemas.microsoft.com/office/powerpoint/2010/main" val="2640588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EBA6-A010-A144-8C14-361112BB2DB5}"/>
              </a:ext>
            </a:extLst>
          </p:cNvPr>
          <p:cNvSpPr>
            <a:spLocks noGrp="1"/>
          </p:cNvSpPr>
          <p:nvPr>
            <p:ph type="title"/>
          </p:nvPr>
        </p:nvSpPr>
        <p:spPr/>
        <p:txBody>
          <a:bodyPr/>
          <a:lstStyle/>
          <a:p>
            <a:r>
              <a:rPr lang="en-US" dirty="0"/>
              <a:t>Needs and Resources</a:t>
            </a:r>
          </a:p>
        </p:txBody>
      </p:sp>
      <p:sp>
        <p:nvSpPr>
          <p:cNvPr id="3" name="Content Placeholder 2">
            <a:extLst>
              <a:ext uri="{FF2B5EF4-FFF2-40B4-BE49-F238E27FC236}">
                <a16:creationId xmlns:a16="http://schemas.microsoft.com/office/drawing/2014/main" id="{80167FF6-8145-944E-AAED-F50F89247100}"/>
              </a:ext>
            </a:extLst>
          </p:cNvPr>
          <p:cNvSpPr>
            <a:spLocks noGrp="1"/>
          </p:cNvSpPr>
          <p:nvPr>
            <p:ph idx="1"/>
          </p:nvPr>
        </p:nvSpPr>
        <p:spPr>
          <a:xfrm>
            <a:off x="635000" y="1584016"/>
            <a:ext cx="3937000" cy="1578193"/>
          </a:xfrm>
          <a:ln>
            <a:solidFill>
              <a:schemeClr val="tx1"/>
            </a:solidFill>
          </a:ln>
        </p:spPr>
        <p:txBody>
          <a:bodyPr/>
          <a:lstStyle/>
          <a:p>
            <a:pPr marL="0" indent="0" algn="ctr">
              <a:spcBef>
                <a:spcPts val="600"/>
              </a:spcBef>
              <a:spcAft>
                <a:spcPts val="600"/>
              </a:spcAft>
              <a:buNone/>
            </a:pPr>
            <a:r>
              <a:rPr lang="en-US" b="1" dirty="0"/>
              <a:t>Isolation</a:t>
            </a:r>
          </a:p>
          <a:p>
            <a:pPr marL="0" indent="0" algn="ctr">
              <a:spcBef>
                <a:spcPts val="600"/>
              </a:spcBef>
              <a:spcAft>
                <a:spcPts val="600"/>
              </a:spcAft>
              <a:buNone/>
            </a:pPr>
            <a:r>
              <a:rPr lang="en-US" i="1" dirty="0"/>
              <a:t>Cases</a:t>
            </a:r>
          </a:p>
          <a:p>
            <a:pPr marL="0" indent="0" algn="ctr">
              <a:spcBef>
                <a:spcPts val="600"/>
              </a:spcBef>
              <a:spcAft>
                <a:spcPts val="600"/>
              </a:spcAft>
              <a:buNone/>
            </a:pPr>
            <a:r>
              <a:rPr lang="en-US" u="sng" dirty="0"/>
              <a:t>10 days</a:t>
            </a:r>
          </a:p>
        </p:txBody>
      </p:sp>
      <p:sp>
        <p:nvSpPr>
          <p:cNvPr id="4" name="Slide Number Placeholder 3">
            <a:extLst>
              <a:ext uri="{FF2B5EF4-FFF2-40B4-BE49-F238E27FC236}">
                <a16:creationId xmlns:a16="http://schemas.microsoft.com/office/drawing/2014/main" id="{F04FAB7F-2B1E-5742-ABC8-584B792EEBE0}"/>
              </a:ext>
            </a:extLst>
          </p:cNvPr>
          <p:cNvSpPr>
            <a:spLocks noGrp="1"/>
          </p:cNvSpPr>
          <p:nvPr>
            <p:ph type="sldNum" sz="quarter" idx="11"/>
          </p:nvPr>
        </p:nvSpPr>
        <p:spPr/>
        <p:txBody>
          <a:bodyPr/>
          <a:lstStyle/>
          <a:p>
            <a:pPr>
              <a:defRPr/>
            </a:pPr>
            <a:fld id="{E238B493-49BD-4626-ACB2-A902EA75DA74}" type="slidenum">
              <a:rPr lang="en-US" smtClean="0"/>
              <a:pPr>
                <a:defRPr/>
              </a:pPr>
              <a:t>3</a:t>
            </a:fld>
            <a:endParaRPr lang="en-US" dirty="0"/>
          </a:p>
        </p:txBody>
      </p:sp>
      <p:sp>
        <p:nvSpPr>
          <p:cNvPr id="6" name="Content Placeholder 2">
            <a:extLst>
              <a:ext uri="{FF2B5EF4-FFF2-40B4-BE49-F238E27FC236}">
                <a16:creationId xmlns:a16="http://schemas.microsoft.com/office/drawing/2014/main" id="{C615FF59-E1F4-E84F-9385-F78E90A42162}"/>
              </a:ext>
            </a:extLst>
          </p:cNvPr>
          <p:cNvSpPr txBox="1">
            <a:spLocks/>
          </p:cNvSpPr>
          <p:nvPr/>
        </p:nvSpPr>
        <p:spPr bwMode="auto">
          <a:xfrm>
            <a:off x="612775" y="3306425"/>
            <a:ext cx="8051800" cy="2909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0" indent="0">
              <a:spcBef>
                <a:spcPts val="600"/>
              </a:spcBef>
              <a:spcAft>
                <a:spcPts val="600"/>
              </a:spcAft>
              <a:buFontTx/>
              <a:buNone/>
            </a:pPr>
            <a:r>
              <a:rPr lang="en-US" sz="2800" b="1" kern="0" dirty="0"/>
              <a:t>Common Concerns </a:t>
            </a:r>
          </a:p>
          <a:p>
            <a:pPr>
              <a:spcBef>
                <a:spcPts val="0"/>
              </a:spcBef>
              <a:spcAft>
                <a:spcPts val="600"/>
              </a:spcAft>
            </a:pPr>
            <a:r>
              <a:rPr lang="en-US" kern="0" dirty="0"/>
              <a:t>Lost or reduced wages and risks to employment</a:t>
            </a:r>
          </a:p>
          <a:p>
            <a:pPr>
              <a:spcBef>
                <a:spcPts val="0"/>
              </a:spcBef>
              <a:spcAft>
                <a:spcPts val="600"/>
              </a:spcAft>
            </a:pPr>
            <a:r>
              <a:rPr lang="en-US" kern="0" dirty="0"/>
              <a:t>Food Security</a:t>
            </a:r>
          </a:p>
          <a:p>
            <a:pPr>
              <a:spcBef>
                <a:spcPts val="0"/>
              </a:spcBef>
              <a:spcAft>
                <a:spcPts val="600"/>
              </a:spcAft>
            </a:pPr>
            <a:r>
              <a:rPr lang="en-US" kern="0" dirty="0"/>
              <a:t>Energy Bills</a:t>
            </a:r>
          </a:p>
          <a:p>
            <a:pPr>
              <a:spcBef>
                <a:spcPts val="0"/>
              </a:spcBef>
              <a:spcAft>
                <a:spcPts val="600"/>
              </a:spcAft>
            </a:pPr>
            <a:r>
              <a:rPr lang="en-US" kern="0" dirty="0"/>
              <a:t>Housing security</a:t>
            </a:r>
            <a:endParaRPr lang="en-US" b="1" kern="0" dirty="0"/>
          </a:p>
        </p:txBody>
      </p:sp>
      <p:sp>
        <p:nvSpPr>
          <p:cNvPr id="7" name="Content Placeholder 2">
            <a:extLst>
              <a:ext uri="{FF2B5EF4-FFF2-40B4-BE49-F238E27FC236}">
                <a16:creationId xmlns:a16="http://schemas.microsoft.com/office/drawing/2014/main" id="{CC82EE26-2AC8-DF4A-8D10-F82D36AAC510}"/>
              </a:ext>
            </a:extLst>
          </p:cNvPr>
          <p:cNvSpPr txBox="1">
            <a:spLocks/>
          </p:cNvSpPr>
          <p:nvPr/>
        </p:nvSpPr>
        <p:spPr bwMode="auto">
          <a:xfrm>
            <a:off x="4572000" y="1584017"/>
            <a:ext cx="3937000" cy="1578192"/>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rgbClr val="265787"/>
                </a:solidFill>
                <a:latin typeface="+mn-lt"/>
                <a:ea typeface="+mn-ea"/>
                <a:cs typeface="+mn-cs"/>
              </a:defRPr>
            </a:lvl1pPr>
            <a:lvl2pPr marL="742950" indent="-285750" algn="l" rtl="0" eaLnBrk="0" fontAlgn="base" hangingPunct="0">
              <a:spcBef>
                <a:spcPct val="20000"/>
              </a:spcBef>
              <a:spcAft>
                <a:spcPct val="0"/>
              </a:spcAft>
              <a:buChar char="–"/>
              <a:defRPr sz="2000">
                <a:solidFill>
                  <a:srgbClr val="265787"/>
                </a:solidFill>
                <a:latin typeface="+mn-lt"/>
              </a:defRPr>
            </a:lvl2pPr>
            <a:lvl3pPr marL="1143000" indent="-228600" algn="l" rtl="0" eaLnBrk="0" fontAlgn="base" hangingPunct="0">
              <a:spcBef>
                <a:spcPct val="20000"/>
              </a:spcBef>
              <a:spcAft>
                <a:spcPct val="0"/>
              </a:spcAft>
              <a:buChar char="•"/>
              <a:defRPr sz="1600">
                <a:solidFill>
                  <a:srgbClr val="265787"/>
                </a:solidFill>
                <a:latin typeface="+mn-lt"/>
              </a:defRPr>
            </a:lvl3pPr>
            <a:lvl4pPr marL="1600200" indent="-228600" algn="l" rtl="0" eaLnBrk="0" fontAlgn="base" hangingPunct="0">
              <a:spcBef>
                <a:spcPct val="20000"/>
              </a:spcBef>
              <a:spcAft>
                <a:spcPct val="0"/>
              </a:spcAft>
              <a:buChar char="–"/>
              <a:defRPr sz="1400">
                <a:solidFill>
                  <a:srgbClr val="265787"/>
                </a:solidFill>
                <a:latin typeface="+mn-lt"/>
              </a:defRPr>
            </a:lvl4pPr>
            <a:lvl5pPr marL="2057400" indent="-228600" algn="l" rtl="0" eaLnBrk="0" fontAlgn="base" hangingPunct="0">
              <a:spcBef>
                <a:spcPct val="20000"/>
              </a:spcBef>
              <a:spcAft>
                <a:spcPct val="0"/>
              </a:spcAft>
              <a:buChar char="»"/>
              <a:defRPr sz="1400">
                <a:solidFill>
                  <a:srgbClr val="265787"/>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a:lstStyle>
          <a:p>
            <a:pPr marL="0" indent="0" algn="ctr">
              <a:spcBef>
                <a:spcPts val="600"/>
              </a:spcBef>
              <a:spcAft>
                <a:spcPts val="600"/>
              </a:spcAft>
              <a:buFontTx/>
              <a:buNone/>
            </a:pPr>
            <a:r>
              <a:rPr lang="en-US" b="1" kern="0" dirty="0"/>
              <a:t>Quarantine</a:t>
            </a:r>
          </a:p>
          <a:p>
            <a:pPr marL="0" indent="0" algn="ctr">
              <a:spcBef>
                <a:spcPts val="600"/>
              </a:spcBef>
              <a:spcAft>
                <a:spcPts val="600"/>
              </a:spcAft>
              <a:buFontTx/>
              <a:buNone/>
            </a:pPr>
            <a:r>
              <a:rPr lang="en-US" i="1" kern="0" dirty="0"/>
              <a:t>Close Contacts</a:t>
            </a:r>
          </a:p>
          <a:p>
            <a:pPr marL="0" indent="0" algn="ctr">
              <a:spcBef>
                <a:spcPts val="0"/>
              </a:spcBef>
              <a:spcAft>
                <a:spcPts val="600"/>
              </a:spcAft>
              <a:buNone/>
            </a:pPr>
            <a:r>
              <a:rPr lang="en-US" u="sng" kern="0" dirty="0"/>
              <a:t>14 days</a:t>
            </a:r>
          </a:p>
        </p:txBody>
      </p:sp>
      <p:sp>
        <p:nvSpPr>
          <p:cNvPr id="10" name="Title 1">
            <a:extLst>
              <a:ext uri="{FF2B5EF4-FFF2-40B4-BE49-F238E27FC236}">
                <a16:creationId xmlns:a16="http://schemas.microsoft.com/office/drawing/2014/main" id="{83DCA0E6-AC33-EA4D-A06C-486E05F9CAE8}"/>
              </a:ext>
            </a:extLst>
          </p:cNvPr>
          <p:cNvSpPr txBox="1">
            <a:spLocks/>
          </p:cNvSpPr>
          <p:nvPr/>
        </p:nvSpPr>
        <p:spPr bwMode="auto">
          <a:xfrm>
            <a:off x="546100" y="876238"/>
            <a:ext cx="7326313"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b="1">
                <a:solidFill>
                  <a:srgbClr val="265787"/>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r>
              <a:rPr lang="en-US" sz="2800" kern="0" dirty="0"/>
              <a:t>Reinforce Guidance</a:t>
            </a:r>
          </a:p>
        </p:txBody>
      </p:sp>
    </p:spTree>
    <p:extLst>
      <p:ext uri="{BB962C8B-B14F-4D97-AF65-F5344CB8AC3E}">
        <p14:creationId xmlns:p14="http://schemas.microsoft.com/office/powerpoint/2010/main" val="1682334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with medium confidence">
            <a:extLst>
              <a:ext uri="{FF2B5EF4-FFF2-40B4-BE49-F238E27FC236}">
                <a16:creationId xmlns:a16="http://schemas.microsoft.com/office/drawing/2014/main" id="{9719F9B0-FD9D-9A42-B745-3DF76D1AD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1611" y="3568721"/>
            <a:ext cx="3674067" cy="2762670"/>
          </a:xfrm>
          <a:prstGeom prst="rect">
            <a:avLst/>
          </a:prstGeom>
        </p:spPr>
      </p:pic>
      <p:sp>
        <p:nvSpPr>
          <p:cNvPr id="2" name="Title 1">
            <a:extLst>
              <a:ext uri="{FF2B5EF4-FFF2-40B4-BE49-F238E27FC236}">
                <a16:creationId xmlns:a16="http://schemas.microsoft.com/office/drawing/2014/main" id="{92DA3AE4-1138-D94E-B191-2AA303AF7E33}"/>
              </a:ext>
            </a:extLst>
          </p:cNvPr>
          <p:cNvSpPr>
            <a:spLocks noGrp="1"/>
          </p:cNvSpPr>
          <p:nvPr>
            <p:ph type="title"/>
          </p:nvPr>
        </p:nvSpPr>
        <p:spPr/>
        <p:txBody>
          <a:bodyPr/>
          <a:lstStyle/>
          <a:p>
            <a:r>
              <a:rPr lang="en-US" dirty="0"/>
              <a:t>Pandemic Relief</a:t>
            </a:r>
          </a:p>
        </p:txBody>
      </p:sp>
      <p:sp>
        <p:nvSpPr>
          <p:cNvPr id="3" name="Content Placeholder 2">
            <a:extLst>
              <a:ext uri="{FF2B5EF4-FFF2-40B4-BE49-F238E27FC236}">
                <a16:creationId xmlns:a16="http://schemas.microsoft.com/office/drawing/2014/main" id="{8D4A1521-4E31-A14D-94ED-E821B1F4E5DD}"/>
              </a:ext>
            </a:extLst>
          </p:cNvPr>
          <p:cNvSpPr>
            <a:spLocks noGrp="1"/>
          </p:cNvSpPr>
          <p:nvPr>
            <p:ph idx="1"/>
          </p:nvPr>
        </p:nvSpPr>
        <p:spPr/>
        <p:txBody>
          <a:bodyPr/>
          <a:lstStyle/>
          <a:p>
            <a:pPr marL="0" indent="0">
              <a:buNone/>
            </a:pPr>
            <a:r>
              <a:rPr lang="en-US" sz="2800" b="1" dirty="0"/>
              <a:t>Programs and Services</a:t>
            </a:r>
          </a:p>
          <a:p>
            <a:r>
              <a:rPr lang="en-US" dirty="0"/>
              <a:t>Employment Protections and Paid Time Off</a:t>
            </a:r>
          </a:p>
          <a:p>
            <a:r>
              <a:rPr lang="en-US" dirty="0"/>
              <a:t>Food and Nutrition</a:t>
            </a:r>
          </a:p>
          <a:p>
            <a:r>
              <a:rPr lang="en-US" dirty="0"/>
              <a:t>Cash Assistance</a:t>
            </a:r>
          </a:p>
          <a:p>
            <a:r>
              <a:rPr lang="en-US" dirty="0"/>
              <a:t>Housing, Rent and Mortgage Assistance</a:t>
            </a:r>
          </a:p>
        </p:txBody>
      </p:sp>
      <p:sp>
        <p:nvSpPr>
          <p:cNvPr id="4" name="Slide Number Placeholder 3">
            <a:extLst>
              <a:ext uri="{FF2B5EF4-FFF2-40B4-BE49-F238E27FC236}">
                <a16:creationId xmlns:a16="http://schemas.microsoft.com/office/drawing/2014/main" id="{906B76B5-2E45-C142-929A-F17F7B7967EE}"/>
              </a:ext>
            </a:extLst>
          </p:cNvPr>
          <p:cNvSpPr>
            <a:spLocks noGrp="1"/>
          </p:cNvSpPr>
          <p:nvPr>
            <p:ph type="sldNum" sz="quarter" idx="11"/>
          </p:nvPr>
        </p:nvSpPr>
        <p:spPr/>
        <p:txBody>
          <a:bodyPr/>
          <a:lstStyle/>
          <a:p>
            <a:pPr>
              <a:defRPr/>
            </a:pPr>
            <a:fld id="{E238B493-49BD-4626-ACB2-A902EA75DA74}" type="slidenum">
              <a:rPr lang="en-US" smtClean="0"/>
              <a:pPr>
                <a:defRPr/>
              </a:pPr>
              <a:t>4</a:t>
            </a:fld>
            <a:endParaRPr lang="en-US"/>
          </a:p>
        </p:txBody>
      </p:sp>
    </p:spTree>
    <p:extLst>
      <p:ext uri="{BB962C8B-B14F-4D97-AF65-F5344CB8AC3E}">
        <p14:creationId xmlns:p14="http://schemas.microsoft.com/office/powerpoint/2010/main" val="3935559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09" name="Google Shape;407;p15">
            <a:extLst>
              <a:ext uri="{FF2B5EF4-FFF2-40B4-BE49-F238E27FC236}">
                <a16:creationId xmlns:a16="http://schemas.microsoft.com/office/drawing/2014/main" id="{C1EDB2E2-F885-FA4F-95D3-16DD62504D05}"/>
              </a:ext>
            </a:extLst>
          </p:cNvPr>
          <p:cNvSpPr txBox="1"/>
          <p:nvPr/>
        </p:nvSpPr>
        <p:spPr>
          <a:xfrm>
            <a:off x="0" y="1054376"/>
            <a:ext cx="609600" cy="1420800"/>
          </a:xfrm>
          <a:prstGeom prst="rect">
            <a:avLst/>
          </a:prstGeom>
          <a:noFill/>
          <a:ln>
            <a:noFill/>
          </a:ln>
        </p:spPr>
        <p:txBody>
          <a:bodyPr spcFirstLastPara="1" wrap="square" lIns="91425" tIns="91425" rIns="91425" bIns="91425" anchor="ctr" anchorCtr="0">
            <a:noAutofit/>
          </a:bodyPr>
          <a:lstStyle/>
          <a:p>
            <a:pPr algn="ctr"/>
            <a:endParaRPr sz="3600" b="1" dirty="0">
              <a:solidFill>
                <a:schemeClr val="lt1"/>
              </a:solidFill>
              <a:latin typeface="Barlow"/>
              <a:ea typeface="Barlow"/>
              <a:cs typeface="Barlow"/>
              <a:sym typeface="Barlow"/>
            </a:endParaRPr>
          </a:p>
        </p:txBody>
      </p:sp>
      <p:sp>
        <p:nvSpPr>
          <p:cNvPr id="311" name="Google Shape;405;p15">
            <a:extLst>
              <a:ext uri="{FF2B5EF4-FFF2-40B4-BE49-F238E27FC236}">
                <a16:creationId xmlns:a16="http://schemas.microsoft.com/office/drawing/2014/main" id="{677241DE-77B6-E249-8A76-4E4E143AE1EB}"/>
              </a:ext>
            </a:extLst>
          </p:cNvPr>
          <p:cNvSpPr txBox="1">
            <a:spLocks/>
          </p:cNvSpPr>
          <p:nvPr/>
        </p:nvSpPr>
        <p:spPr>
          <a:xfrm>
            <a:off x="876421" y="1133995"/>
            <a:ext cx="7391157" cy="1261561"/>
          </a:xfrm>
          <a:prstGeom prst="rect">
            <a:avLst/>
          </a:prstGeom>
        </p:spPr>
        <p:txBody>
          <a:bodyPr spcFirstLastPara="1"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r>
              <a:rPr lang="en-US" sz="4400" kern="0" dirty="0"/>
              <a:t>Employment Protections and Paid Time Off</a:t>
            </a:r>
            <a:endParaRPr lang="en-US" sz="4000" kern="0" dirty="0"/>
          </a:p>
        </p:txBody>
      </p:sp>
    </p:spTree>
    <p:extLst>
      <p:ext uri="{BB962C8B-B14F-4D97-AF65-F5344CB8AC3E}">
        <p14:creationId xmlns:p14="http://schemas.microsoft.com/office/powerpoint/2010/main" val="85389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B212F-7E0B-F345-9E3E-F94F3E21ACA2}"/>
              </a:ext>
            </a:extLst>
          </p:cNvPr>
          <p:cNvSpPr>
            <a:spLocks noGrp="1"/>
          </p:cNvSpPr>
          <p:nvPr>
            <p:ph type="title"/>
          </p:nvPr>
        </p:nvSpPr>
        <p:spPr/>
        <p:txBody>
          <a:bodyPr/>
          <a:lstStyle/>
          <a:p>
            <a:r>
              <a:rPr lang="en-US" dirty="0"/>
              <a:t>Family First Coronavirus Response Act</a:t>
            </a:r>
          </a:p>
        </p:txBody>
      </p:sp>
      <p:sp>
        <p:nvSpPr>
          <p:cNvPr id="3" name="Content Placeholder 2">
            <a:extLst>
              <a:ext uri="{FF2B5EF4-FFF2-40B4-BE49-F238E27FC236}">
                <a16:creationId xmlns:a16="http://schemas.microsoft.com/office/drawing/2014/main" id="{AEE71AAE-D584-D145-969F-B9184E560DFE}"/>
              </a:ext>
            </a:extLst>
          </p:cNvPr>
          <p:cNvSpPr>
            <a:spLocks noGrp="1"/>
          </p:cNvSpPr>
          <p:nvPr>
            <p:ph idx="1"/>
          </p:nvPr>
        </p:nvSpPr>
        <p:spPr>
          <a:xfrm>
            <a:off x="457200" y="922229"/>
            <a:ext cx="8229600" cy="5187635"/>
          </a:xfrm>
        </p:spPr>
        <p:txBody>
          <a:bodyPr/>
          <a:lstStyle/>
          <a:p>
            <a:r>
              <a:rPr lang="en-US" b="1" dirty="0"/>
              <a:t>Employees are eligible for:</a:t>
            </a:r>
          </a:p>
          <a:p>
            <a:pPr lvl="1"/>
            <a:r>
              <a:rPr lang="en-US" i="1" dirty="0"/>
              <a:t>Two weeks (up to 80 hours) of </a:t>
            </a:r>
            <a:r>
              <a:rPr lang="en-US" b="1" i="1" dirty="0"/>
              <a:t>paid sick leave </a:t>
            </a:r>
            <a:r>
              <a:rPr lang="en-US" i="1" dirty="0"/>
              <a:t>at the employee’s regular </a:t>
            </a:r>
            <a:r>
              <a:rPr lang="en-US" dirty="0"/>
              <a:t>rate of pay when the employee is unable to work because the employee is quarantined and/or experiencing COVID-19 symptoms</a:t>
            </a:r>
          </a:p>
          <a:p>
            <a:pPr lvl="1" fontAlgn="t"/>
            <a:r>
              <a:rPr lang="en-US" i="1" dirty="0"/>
              <a:t>Two weeks (up to 80 hours) of </a:t>
            </a:r>
            <a:r>
              <a:rPr lang="en-US" b="1" i="1" dirty="0"/>
              <a:t>paid sick leave </a:t>
            </a:r>
            <a:r>
              <a:rPr lang="en-US" i="1" dirty="0"/>
              <a:t>at two-thirds the employee’s regular rate of pay</a:t>
            </a:r>
            <a:r>
              <a:rPr lang="en-US" dirty="0"/>
              <a:t> because the employee is unable to work because of a need to care for an individual or a child whose school or child care provider is closed or unavailable for reasons related to COVID-19</a:t>
            </a:r>
          </a:p>
          <a:p>
            <a:pPr lvl="1" fontAlgn="t"/>
            <a:r>
              <a:rPr lang="en-US" i="1" dirty="0"/>
              <a:t>Up to an additional 10 weeks of </a:t>
            </a:r>
            <a:r>
              <a:rPr lang="en-US" b="1" i="1" dirty="0"/>
              <a:t>paid expanded family and medical leave</a:t>
            </a:r>
            <a:r>
              <a:rPr lang="en-US" i="1" dirty="0"/>
              <a:t> at two-thirds the employee’s regular rate of pay </a:t>
            </a:r>
            <a:r>
              <a:rPr lang="en-US" dirty="0"/>
              <a:t>where an employee, who has been employed for at least 30 calendar days, is unable to to care for a child whose school or child care provider is closed or unavailable for reasons related to COVID-19.</a:t>
            </a:r>
          </a:p>
          <a:p>
            <a:endParaRPr lang="en-US" dirty="0"/>
          </a:p>
        </p:txBody>
      </p:sp>
      <p:sp>
        <p:nvSpPr>
          <p:cNvPr id="4" name="Slide Number Placeholder 3">
            <a:extLst>
              <a:ext uri="{FF2B5EF4-FFF2-40B4-BE49-F238E27FC236}">
                <a16:creationId xmlns:a16="http://schemas.microsoft.com/office/drawing/2014/main" id="{50A7A7AB-6CDA-DC4A-A3F6-3DC0B07CF7BE}"/>
              </a:ext>
            </a:extLst>
          </p:cNvPr>
          <p:cNvSpPr>
            <a:spLocks noGrp="1"/>
          </p:cNvSpPr>
          <p:nvPr>
            <p:ph type="sldNum" sz="quarter" idx="11"/>
          </p:nvPr>
        </p:nvSpPr>
        <p:spPr/>
        <p:txBody>
          <a:bodyPr/>
          <a:lstStyle/>
          <a:p>
            <a:pPr>
              <a:defRPr/>
            </a:pPr>
            <a:fld id="{E238B493-49BD-4626-ACB2-A902EA75DA74}" type="slidenum">
              <a:rPr lang="en-US" smtClean="0"/>
              <a:pPr>
                <a:defRPr/>
              </a:pPr>
              <a:t>6</a:t>
            </a:fld>
            <a:endParaRPr lang="en-US"/>
          </a:p>
        </p:txBody>
      </p:sp>
    </p:spTree>
    <p:extLst>
      <p:ext uri="{BB962C8B-B14F-4D97-AF65-F5344CB8AC3E}">
        <p14:creationId xmlns:p14="http://schemas.microsoft.com/office/powerpoint/2010/main" val="3551870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Employment</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200" y="899578"/>
            <a:ext cx="8229601" cy="5599755"/>
          </a:xfrm>
        </p:spPr>
        <p:txBody>
          <a:bodyPr/>
          <a:lstStyle/>
          <a:p>
            <a:pPr marL="174625" indent="-174625">
              <a:spcBef>
                <a:spcPts val="0"/>
              </a:spcBef>
            </a:pPr>
            <a:r>
              <a:rPr lang="en-US" b="1" dirty="0"/>
              <a:t>Paid Time Off </a:t>
            </a:r>
          </a:p>
          <a:p>
            <a:pPr marL="460375" lvl="1" indent="-238125">
              <a:spcBef>
                <a:spcPts val="0"/>
              </a:spcBef>
            </a:pPr>
            <a:r>
              <a:rPr lang="en-US" sz="2400" dirty="0"/>
              <a:t>COVID-19 Temporary Paid Leave Program</a:t>
            </a:r>
          </a:p>
          <a:p>
            <a:pPr marL="635000" lvl="2" indent="-158750">
              <a:spcBef>
                <a:spcPts val="0"/>
              </a:spcBef>
            </a:pPr>
            <a:r>
              <a:rPr lang="en-US" sz="2000" dirty="0"/>
              <a:t>Emergency paid sick leave and expanded FMLA</a:t>
            </a:r>
          </a:p>
          <a:p>
            <a:pPr marL="635000" lvl="2" indent="-158750">
              <a:spcBef>
                <a:spcPts val="0"/>
              </a:spcBef>
            </a:pPr>
            <a:r>
              <a:rPr lang="en-US" sz="2000" dirty="0"/>
              <a:t>Maximum benefit of $1200 ($120 x 10 days)</a:t>
            </a:r>
          </a:p>
          <a:p>
            <a:pPr marL="635000" lvl="2" indent="-158750">
              <a:spcBef>
                <a:spcPts val="0"/>
              </a:spcBef>
            </a:pPr>
            <a:r>
              <a:rPr lang="en-US" sz="2000" dirty="0"/>
              <a:t>Vaccination appointments and recovery from any side effects (employer tax credit)</a:t>
            </a:r>
          </a:p>
          <a:p>
            <a:pPr marL="460375" lvl="1" indent="-238125">
              <a:spcBef>
                <a:spcPts val="0"/>
              </a:spcBef>
            </a:pPr>
            <a:r>
              <a:rPr lang="en-US" sz="2400" dirty="0"/>
              <a:t>Oregon Worker Relief Fund</a:t>
            </a:r>
          </a:p>
          <a:p>
            <a:pPr marL="635000" lvl="2" indent="-158750">
              <a:spcBef>
                <a:spcPts val="0"/>
              </a:spcBef>
            </a:pPr>
            <a:r>
              <a:rPr lang="en-US" sz="2000" dirty="0"/>
              <a:t>Temporary financial assistance for immigrant workers who have lost their jobs.</a:t>
            </a:r>
          </a:p>
          <a:p>
            <a:pPr marL="635000" lvl="2" indent="-158750">
              <a:spcBef>
                <a:spcPts val="0"/>
              </a:spcBef>
            </a:pPr>
            <a:r>
              <a:rPr lang="en-US" sz="2000" dirty="0"/>
              <a:t>Temporary financial assistance for agricultural workers -  	</a:t>
            </a:r>
          </a:p>
          <a:p>
            <a:pPr marL="635000" lvl="2" indent="-158750">
              <a:spcBef>
                <a:spcPts val="0"/>
              </a:spcBef>
              <a:buNone/>
            </a:pPr>
            <a:r>
              <a:rPr lang="en-US" sz="2000" dirty="0"/>
              <a:t>    $430 for one week/ $860 for two weeks</a:t>
            </a:r>
          </a:p>
          <a:p>
            <a:pPr marL="174625" indent="-174625">
              <a:spcBef>
                <a:spcPts val="0"/>
              </a:spcBef>
            </a:pPr>
            <a:r>
              <a:rPr lang="en-US" b="1" dirty="0"/>
              <a:t>Employment Protections</a:t>
            </a:r>
          </a:p>
          <a:p>
            <a:pPr marL="460375" lvl="1" indent="-238125">
              <a:spcBef>
                <a:spcPts val="0"/>
              </a:spcBef>
            </a:pPr>
            <a:r>
              <a:rPr lang="en-US" sz="2400" dirty="0"/>
              <a:t>Oregon Bureau of Labor and Industry (BOLI)</a:t>
            </a:r>
            <a:endParaRPr lang="en-US" b="1" dirty="0"/>
          </a:p>
          <a:p>
            <a:pPr marL="635000" lvl="2" indent="-158750">
              <a:spcBef>
                <a:spcPts val="300"/>
              </a:spcBef>
            </a:pPr>
            <a:r>
              <a:rPr lang="en-US" sz="2000" b="1" dirty="0"/>
              <a:t>Sick Child Leave (OFLA) </a:t>
            </a:r>
            <a:r>
              <a:rPr lang="en-US" sz="2000" dirty="0"/>
              <a:t>– Permanent provision for employees with a child whose school or childcare provider is closed in conjunction with a statewide public health emergency.</a:t>
            </a:r>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7</a:t>
            </a:fld>
            <a:endParaRPr lang="en-US"/>
          </a:p>
        </p:txBody>
      </p:sp>
    </p:spTree>
    <p:extLst>
      <p:ext uri="{BB962C8B-B14F-4D97-AF65-F5344CB8AC3E}">
        <p14:creationId xmlns:p14="http://schemas.microsoft.com/office/powerpoint/2010/main" val="850542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5B2BB-F579-D842-917B-AF486C71A846}"/>
              </a:ext>
            </a:extLst>
          </p:cNvPr>
          <p:cNvSpPr>
            <a:spLocks noGrp="1"/>
          </p:cNvSpPr>
          <p:nvPr>
            <p:ph type="title"/>
          </p:nvPr>
        </p:nvSpPr>
        <p:spPr>
          <a:xfrm>
            <a:off x="457199" y="358667"/>
            <a:ext cx="8594035" cy="563562"/>
          </a:xfrm>
        </p:spPr>
        <p:txBody>
          <a:bodyPr/>
          <a:lstStyle/>
          <a:p>
            <a:r>
              <a:rPr lang="en-US" dirty="0"/>
              <a:t>Unemployment</a:t>
            </a:r>
          </a:p>
        </p:txBody>
      </p:sp>
      <p:sp>
        <p:nvSpPr>
          <p:cNvPr id="3" name="Content Placeholder 2">
            <a:extLst>
              <a:ext uri="{FF2B5EF4-FFF2-40B4-BE49-F238E27FC236}">
                <a16:creationId xmlns:a16="http://schemas.microsoft.com/office/drawing/2014/main" id="{60683D52-0C82-4B40-853D-A37F73040215}"/>
              </a:ext>
            </a:extLst>
          </p:cNvPr>
          <p:cNvSpPr>
            <a:spLocks noGrp="1"/>
          </p:cNvSpPr>
          <p:nvPr>
            <p:ph idx="1"/>
          </p:nvPr>
        </p:nvSpPr>
        <p:spPr>
          <a:xfrm>
            <a:off x="457200" y="899578"/>
            <a:ext cx="8229601" cy="5599755"/>
          </a:xfrm>
        </p:spPr>
        <p:txBody>
          <a:bodyPr/>
          <a:lstStyle/>
          <a:p>
            <a:pPr marL="174625" indent="-174625">
              <a:spcBef>
                <a:spcPts val="0"/>
              </a:spcBef>
            </a:pPr>
            <a:r>
              <a:rPr lang="en-US" b="1" dirty="0"/>
              <a:t>Unemployment Insurance </a:t>
            </a:r>
          </a:p>
          <a:p>
            <a:pPr marL="460375" lvl="1" indent="-238125">
              <a:spcBef>
                <a:spcPts val="0"/>
              </a:spcBef>
            </a:pPr>
            <a:r>
              <a:rPr lang="en-US" sz="2400" dirty="0"/>
              <a:t>Weekly Benefit (up to 26 weeks)</a:t>
            </a:r>
          </a:p>
          <a:p>
            <a:pPr marL="860425" lvl="2" indent="-238125">
              <a:spcBef>
                <a:spcPts val="0"/>
              </a:spcBef>
            </a:pPr>
            <a:r>
              <a:rPr lang="en-US" sz="2400" dirty="0"/>
              <a:t>Original benefit = $151-$468 per week</a:t>
            </a:r>
          </a:p>
          <a:p>
            <a:pPr marL="860425" lvl="2" indent="-238125">
              <a:spcBef>
                <a:spcPts val="0"/>
              </a:spcBef>
            </a:pPr>
            <a:r>
              <a:rPr lang="en-US" sz="2400" dirty="0"/>
              <a:t>Enhanced benefit = $171 - $733 per week</a:t>
            </a:r>
          </a:p>
          <a:p>
            <a:pPr marL="460375" lvl="1" indent="-238125">
              <a:spcBef>
                <a:spcPts val="0"/>
              </a:spcBef>
            </a:pPr>
            <a:r>
              <a:rPr lang="en-US" sz="2400" dirty="0"/>
              <a:t>Federal Pandemic Subsidy</a:t>
            </a:r>
          </a:p>
          <a:p>
            <a:pPr marL="635000" lvl="2" indent="-158750">
              <a:spcBef>
                <a:spcPts val="0"/>
              </a:spcBef>
            </a:pPr>
            <a:r>
              <a:rPr lang="en-US" sz="2400" dirty="0"/>
              <a:t>$600 per week (</a:t>
            </a:r>
            <a:r>
              <a:rPr lang="en-US" sz="2400" i="1" dirty="0"/>
              <a:t>March, 2020 thru March, 2021</a:t>
            </a:r>
            <a:r>
              <a:rPr lang="en-US" sz="2400" dirty="0"/>
              <a:t>)</a:t>
            </a:r>
          </a:p>
          <a:p>
            <a:pPr marL="635000" lvl="2" indent="-158750">
              <a:spcBef>
                <a:spcPts val="0"/>
              </a:spcBef>
            </a:pPr>
            <a:r>
              <a:rPr lang="en-US" sz="2400" dirty="0"/>
              <a:t>$300 per week (</a:t>
            </a:r>
            <a:r>
              <a:rPr lang="en-US" sz="2400" i="1" dirty="0"/>
              <a:t>March, 2021 thru September 6, 2021</a:t>
            </a:r>
            <a:r>
              <a:rPr lang="en-US" sz="2400" dirty="0"/>
              <a:t>)</a:t>
            </a:r>
          </a:p>
        </p:txBody>
      </p:sp>
      <p:sp>
        <p:nvSpPr>
          <p:cNvPr id="4" name="Slide Number Placeholder 3">
            <a:extLst>
              <a:ext uri="{FF2B5EF4-FFF2-40B4-BE49-F238E27FC236}">
                <a16:creationId xmlns:a16="http://schemas.microsoft.com/office/drawing/2014/main" id="{12E0E70A-8942-F54D-B0EB-47CFABA4A670}"/>
              </a:ext>
            </a:extLst>
          </p:cNvPr>
          <p:cNvSpPr>
            <a:spLocks noGrp="1"/>
          </p:cNvSpPr>
          <p:nvPr>
            <p:ph type="sldNum" sz="quarter" idx="11"/>
          </p:nvPr>
        </p:nvSpPr>
        <p:spPr/>
        <p:txBody>
          <a:bodyPr/>
          <a:lstStyle/>
          <a:p>
            <a:pPr>
              <a:defRPr/>
            </a:pPr>
            <a:fld id="{E238B493-49BD-4626-ACB2-A902EA75DA74}" type="slidenum">
              <a:rPr lang="en-US" smtClean="0"/>
              <a:pPr>
                <a:defRPr/>
              </a:pPr>
              <a:t>8</a:t>
            </a:fld>
            <a:endParaRPr lang="en-US"/>
          </a:p>
        </p:txBody>
      </p:sp>
    </p:spTree>
    <p:extLst>
      <p:ext uri="{BB962C8B-B14F-4D97-AF65-F5344CB8AC3E}">
        <p14:creationId xmlns:p14="http://schemas.microsoft.com/office/powerpoint/2010/main" val="2319951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309" name="Google Shape;407;p15">
            <a:extLst>
              <a:ext uri="{FF2B5EF4-FFF2-40B4-BE49-F238E27FC236}">
                <a16:creationId xmlns:a16="http://schemas.microsoft.com/office/drawing/2014/main" id="{C1EDB2E2-F885-FA4F-95D3-16DD62504D05}"/>
              </a:ext>
            </a:extLst>
          </p:cNvPr>
          <p:cNvSpPr txBox="1"/>
          <p:nvPr/>
        </p:nvSpPr>
        <p:spPr>
          <a:xfrm>
            <a:off x="0" y="1054376"/>
            <a:ext cx="609600" cy="1420800"/>
          </a:xfrm>
          <a:prstGeom prst="rect">
            <a:avLst/>
          </a:prstGeom>
          <a:noFill/>
          <a:ln>
            <a:noFill/>
          </a:ln>
        </p:spPr>
        <p:txBody>
          <a:bodyPr spcFirstLastPara="1" wrap="square" lIns="91425" tIns="91425" rIns="91425" bIns="91425" anchor="ctr" anchorCtr="0">
            <a:noAutofit/>
          </a:bodyPr>
          <a:lstStyle/>
          <a:p>
            <a:pPr algn="ctr"/>
            <a:endParaRPr sz="3600" b="1" dirty="0">
              <a:solidFill>
                <a:schemeClr val="lt1"/>
              </a:solidFill>
              <a:latin typeface="Barlow"/>
              <a:ea typeface="Barlow"/>
              <a:cs typeface="Barlow"/>
              <a:sym typeface="Barlow"/>
            </a:endParaRPr>
          </a:p>
        </p:txBody>
      </p:sp>
      <p:sp>
        <p:nvSpPr>
          <p:cNvPr id="311" name="Google Shape;405;p15">
            <a:extLst>
              <a:ext uri="{FF2B5EF4-FFF2-40B4-BE49-F238E27FC236}">
                <a16:creationId xmlns:a16="http://schemas.microsoft.com/office/drawing/2014/main" id="{677241DE-77B6-E249-8A76-4E4E143AE1EB}"/>
              </a:ext>
            </a:extLst>
          </p:cNvPr>
          <p:cNvSpPr txBox="1">
            <a:spLocks/>
          </p:cNvSpPr>
          <p:nvPr/>
        </p:nvSpPr>
        <p:spPr>
          <a:xfrm>
            <a:off x="876421" y="1428746"/>
            <a:ext cx="7391157" cy="672059"/>
          </a:xfrm>
          <a:prstGeom prst="rect">
            <a:avLst/>
          </a:prstGeom>
        </p:spPr>
        <p:txBody>
          <a:bodyPr spcFirstLastPara="1" vert="horz" wrap="square" lIns="0" tIns="0" rIns="0" bIns="0" numCol="1" anchor="b" anchorCtr="0" compatLnSpc="1">
            <a:prstTxWarp prst="textNoShape">
              <a:avLst/>
            </a:prstTxWarp>
            <a:noAutofit/>
          </a:bodyPr>
          <a:lstStyle>
            <a:lvl1pPr algn="l" rtl="0" eaLnBrk="0" fontAlgn="base" hangingPunct="0">
              <a:spcBef>
                <a:spcPct val="0"/>
              </a:spcBef>
              <a:spcAft>
                <a:spcPct val="0"/>
              </a:spcAft>
              <a:defRPr sz="3200" b="1">
                <a:solidFill>
                  <a:srgbClr val="005595"/>
                </a:solidFill>
                <a:latin typeface="+mj-lt"/>
                <a:ea typeface="+mj-ea"/>
                <a:cs typeface="+mj-cs"/>
              </a:defRPr>
            </a:lvl1pPr>
            <a:lvl2pPr algn="l" rtl="0" eaLnBrk="0" fontAlgn="base" hangingPunct="0">
              <a:spcBef>
                <a:spcPct val="0"/>
              </a:spcBef>
              <a:spcAft>
                <a:spcPct val="0"/>
              </a:spcAft>
              <a:defRPr sz="3200" b="1">
                <a:solidFill>
                  <a:srgbClr val="005595"/>
                </a:solidFill>
                <a:latin typeface="Arial" charset="0"/>
              </a:defRPr>
            </a:lvl2pPr>
            <a:lvl3pPr algn="l" rtl="0" eaLnBrk="0" fontAlgn="base" hangingPunct="0">
              <a:spcBef>
                <a:spcPct val="0"/>
              </a:spcBef>
              <a:spcAft>
                <a:spcPct val="0"/>
              </a:spcAft>
              <a:defRPr sz="3200" b="1">
                <a:solidFill>
                  <a:srgbClr val="005595"/>
                </a:solidFill>
                <a:latin typeface="Arial" charset="0"/>
              </a:defRPr>
            </a:lvl3pPr>
            <a:lvl4pPr algn="l" rtl="0" eaLnBrk="0" fontAlgn="base" hangingPunct="0">
              <a:spcBef>
                <a:spcPct val="0"/>
              </a:spcBef>
              <a:spcAft>
                <a:spcPct val="0"/>
              </a:spcAft>
              <a:defRPr sz="3200" b="1">
                <a:solidFill>
                  <a:srgbClr val="005595"/>
                </a:solidFill>
                <a:latin typeface="Arial" charset="0"/>
              </a:defRPr>
            </a:lvl4pPr>
            <a:lvl5pPr algn="l" rtl="0" eaLnBrk="0" fontAlgn="base" hangingPunct="0">
              <a:spcBef>
                <a:spcPct val="0"/>
              </a:spcBef>
              <a:spcAft>
                <a:spcPct val="0"/>
              </a:spcAft>
              <a:defRPr sz="32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r>
              <a:rPr lang="en-US" sz="4400" kern="0" dirty="0"/>
              <a:t>Food and Nutrition</a:t>
            </a:r>
            <a:endParaRPr lang="en-US" sz="4000" kern="0" dirty="0"/>
          </a:p>
        </p:txBody>
      </p:sp>
    </p:spTree>
    <p:extLst>
      <p:ext uri="{BB962C8B-B14F-4D97-AF65-F5344CB8AC3E}">
        <p14:creationId xmlns:p14="http://schemas.microsoft.com/office/powerpoint/2010/main" val="435951372"/>
      </p:ext>
    </p:extLst>
  </p:cSld>
  <p:clrMapOvr>
    <a:masterClrMapping/>
  </p:clrMapOvr>
</p:sld>
</file>

<file path=ppt/theme/theme1.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URL0 xmlns="71ccde8c-6fe8-40a6-9a94-00b11fb12ef5" xsi:nil="true"/>
    <IASubtopic xmlns="59da1016-2a1b-4f8a-9768-d7a4932f6f16" xsi:nil="true"/>
    <URL xmlns="http://schemas.microsoft.com/sharepoint/v3">
      <Url>https://www.oregon.gov/oha/covid19/Documents/Pandemic%20Relief%20Resources_09.09.21.pptx</Url>
      <Description>PowerPoint Presentation</Description>
    </URL>
    <Meta_x0020_Keywords xmlns="71ccde8c-6fe8-40a6-9a94-00b11fb12ef5" xsi:nil="true"/>
    <PublishingExpirationDate xmlns="http://schemas.microsoft.com/sharepoint/v3" xsi:nil="true"/>
    <PublishingStartDate xmlns="http://schemas.microsoft.com/sharepoint/v3" xsi:nil="true"/>
    <Meta_x0020_Description xmlns="71ccde8c-6fe8-40a6-9a94-00b11fb12e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09F3958DED394690A3E829A25FAF2C" ma:contentTypeVersion="18" ma:contentTypeDescription="Create a new document." ma:contentTypeScope="" ma:versionID="34c2bf695ec4ce8533e0b14ef610f1dc">
  <xsd:schema xmlns:xsd="http://www.w3.org/2001/XMLSchema" xmlns:xs="http://www.w3.org/2001/XMLSchema" xmlns:p="http://schemas.microsoft.com/office/2006/metadata/properties" xmlns:ns1="http://schemas.microsoft.com/sharepoint/v3" xmlns:ns2="59da1016-2a1b-4f8a-9768-d7a4932f6f16" xmlns:ns3="71ccde8c-6fe8-40a6-9a94-00b11fb12ef5" targetNamespace="http://schemas.microsoft.com/office/2006/metadata/properties" ma:root="true" ma:fieldsID="077e23c2d1694b3036ab6cf69bab2cb0" ns1:_="" ns2:_="" ns3:_="">
    <xsd:import namespace="http://schemas.microsoft.com/sharepoint/v3"/>
    <xsd:import namespace="59da1016-2a1b-4f8a-9768-d7a4932f6f16"/>
    <xsd:import namespace="71ccde8c-6fe8-40a6-9a94-00b11fb12ef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1:PublishingStartDate" minOccurs="0"/>
                <xsd:element ref="ns1:PublishingExpirationDate" minOccurs="0"/>
                <xsd:element ref="ns3:URL0"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ccde8c-6fe8-40a6-9a94-00b11fb12ef5"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element name="URL0" ma:index="18" nillable="true" ma:displayName="URL" ma:internalName="URL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A43D8-9B3D-4E21-B72E-0F59A691433F}">
  <ds:schemaRefs>
    <ds:schemaRef ds:uri="http://schemas.microsoft.com/office/2006/documentManagement/types"/>
    <ds:schemaRef ds:uri="http://purl.org/dc/dcmitype/"/>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1DCBF825-E0B7-40FE-A8B7-F20C676FF023}"/>
</file>

<file path=customXml/itemProps3.xml><?xml version="1.0" encoding="utf-8"?>
<ds:datastoreItem xmlns:ds="http://schemas.openxmlformats.org/officeDocument/2006/customXml" ds:itemID="{3E1C84EC-BDE0-4FD0-B3FC-05BFE3A1EB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11383</TotalTime>
  <Words>1856</Words>
  <Application>Microsoft Macintosh PowerPoint</Application>
  <PresentationFormat>On-screen Show (4:3)</PresentationFormat>
  <Paragraphs>185</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Barlow</vt:lpstr>
      <vt:lpstr>Calibri</vt:lpstr>
      <vt:lpstr>2_Custom Design</vt:lpstr>
      <vt:lpstr>Pandemic Relief Programs and Services</vt:lpstr>
      <vt:lpstr>PowerPoint Presentation</vt:lpstr>
      <vt:lpstr>Needs and Resources</vt:lpstr>
      <vt:lpstr>Pandemic Relief</vt:lpstr>
      <vt:lpstr>PowerPoint Presentation</vt:lpstr>
      <vt:lpstr>Family First Coronavirus Response Act</vt:lpstr>
      <vt:lpstr>Employment</vt:lpstr>
      <vt:lpstr>Unemployment</vt:lpstr>
      <vt:lpstr>PowerPoint Presentation</vt:lpstr>
      <vt:lpstr>Nutrition Assistance</vt:lpstr>
      <vt:lpstr>PowerPoint Presentation</vt:lpstr>
      <vt:lpstr>Cash Assistance </vt:lpstr>
      <vt:lpstr>Energy/Utility Assistance</vt:lpstr>
      <vt:lpstr>PowerPoint Presentation</vt:lpstr>
      <vt:lpstr>Housing Resources</vt:lpstr>
      <vt:lpstr>PowerPoint Presentation</vt:lpstr>
      <vt:lpstr>Federal Programs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Coach Nicole</dc:creator>
  <cp:lastModifiedBy>Nicole Browning</cp:lastModifiedBy>
  <cp:revision>86</cp:revision>
  <cp:lastPrinted>2021-09-09T16:47:02Z</cp:lastPrinted>
  <dcterms:created xsi:type="dcterms:W3CDTF">2020-09-24T14:44:14Z</dcterms:created>
  <dcterms:modified xsi:type="dcterms:W3CDTF">2021-09-09T18:31:59Z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0x010100EB09F3958DED394690A3E829A25FAF2C</vt:lpwstr>
  </property>
  <property fmtid="{D5CDD505-2E9C-101B-9397-08002B2CF9AE}" pid="3" name="WorkflowChangePath">
    <vt:lpwstr>87559b71-ae51-43fa-bb8e-bea252d13e51,2;</vt:lpwstr>
  </property>
</Properties>
</file>