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27.xml" ContentType="application/vnd.openxmlformats-officedocument.presentationml.slide+xml"/>
  <Override PartName="/ppt/slides/slide13.xml" ContentType="application/vnd.openxmlformats-officedocument.presentationml.slide+xml"/>
  <Override PartName="/ppt/slides/slide15.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0.xml" ContentType="application/vnd.openxmlformats-officedocument.presentationml.slide+xml"/>
  <Override PartName="/ppt/slides/slide16.xml" ContentType="application/vnd.openxmlformats-officedocument.presentationml.slide+xml"/>
  <Override PartName="/ppt/slides/slide21.xml" ContentType="application/vnd.openxmlformats-officedocument.presentationml.slide+xml"/>
  <Override PartName="/ppt/slides/slide17.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17.xml" ContentType="application/vnd.openxmlformats-officedocument.presentationml.notesSlide+xml"/>
  <Override PartName="/ppt/notesSlides/notesSlide12.xml" ContentType="application/vnd.openxmlformats-officedocument.presentationml.notesSlide+xml"/>
  <Override PartName="/ppt/notesSlides/notesSlide25.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24.xml" ContentType="application/vnd.openxmlformats-officedocument.presentationml.notesSlide+xml"/>
  <Override PartName="/ppt/notesSlides/notesSlide18.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19.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theme/theme2.xml" ContentType="application/vnd.openxmlformats-officedocument.theme+xml"/>
  <Override PartName="/ppt/theme/theme3.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58" r:id="rId2"/>
    <p:sldId id="284" r:id="rId3"/>
    <p:sldId id="339" r:id="rId4"/>
    <p:sldId id="290" r:id="rId5"/>
    <p:sldId id="326" r:id="rId6"/>
    <p:sldId id="327" r:id="rId7"/>
    <p:sldId id="329" r:id="rId8"/>
    <p:sldId id="311" r:id="rId9"/>
    <p:sldId id="323" r:id="rId10"/>
    <p:sldId id="333" r:id="rId11"/>
    <p:sldId id="334" r:id="rId12"/>
    <p:sldId id="337" r:id="rId13"/>
    <p:sldId id="336" r:id="rId14"/>
    <p:sldId id="320" r:id="rId15"/>
    <p:sldId id="291" r:id="rId16"/>
    <p:sldId id="292" r:id="rId17"/>
    <p:sldId id="307" r:id="rId18"/>
    <p:sldId id="308" r:id="rId19"/>
    <p:sldId id="322" r:id="rId20"/>
    <p:sldId id="309" r:id="rId21"/>
    <p:sldId id="338" r:id="rId22"/>
    <p:sldId id="296" r:id="rId23"/>
    <p:sldId id="301" r:id="rId24"/>
    <p:sldId id="317" r:id="rId25"/>
    <p:sldId id="318" r:id="rId26"/>
    <p:sldId id="324" r:id="rId27"/>
    <p:sldId id="330" r:id="rId2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77582" autoAdjust="0"/>
  </p:normalViewPr>
  <p:slideViewPr>
    <p:cSldViewPr>
      <p:cViewPr varScale="1">
        <p:scale>
          <a:sx n="60" d="100"/>
          <a:sy n="60" d="100"/>
        </p:scale>
        <p:origin x="1788" y="6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37"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2647" tIns="46324" rIns="92647" bIns="46324"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5"/>
          </a:xfrm>
          <a:prstGeom prst="rect">
            <a:avLst/>
          </a:prstGeom>
        </p:spPr>
        <p:txBody>
          <a:bodyPr vert="horz" lIns="92647" tIns="46324" rIns="92647" bIns="46324" rtlCol="0"/>
          <a:lstStyle>
            <a:lvl1pPr algn="r">
              <a:defRPr sz="1200"/>
            </a:lvl1pPr>
          </a:lstStyle>
          <a:p>
            <a:fld id="{219CAF49-4953-4079-AB7E-37CA5EA7A0AF}" type="datetimeFigureOut">
              <a:rPr lang="en-US" smtClean="0"/>
              <a:t>3/20/2017</a:t>
            </a:fld>
            <a:endParaRPr lang="en-US"/>
          </a:p>
        </p:txBody>
      </p:sp>
      <p:sp>
        <p:nvSpPr>
          <p:cNvPr id="4" name="Footer Placeholder 3"/>
          <p:cNvSpPr>
            <a:spLocks noGrp="1"/>
          </p:cNvSpPr>
          <p:nvPr>
            <p:ph type="ftr" sz="quarter" idx="2"/>
          </p:nvPr>
        </p:nvSpPr>
        <p:spPr>
          <a:xfrm>
            <a:off x="0" y="8829968"/>
            <a:ext cx="3037840" cy="466434"/>
          </a:xfrm>
          <a:prstGeom prst="rect">
            <a:avLst/>
          </a:prstGeom>
        </p:spPr>
        <p:txBody>
          <a:bodyPr vert="horz" lIns="92647" tIns="46324" rIns="92647" bIns="46324"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8"/>
            <a:ext cx="3037840" cy="466434"/>
          </a:xfrm>
          <a:prstGeom prst="rect">
            <a:avLst/>
          </a:prstGeom>
        </p:spPr>
        <p:txBody>
          <a:bodyPr vert="horz" lIns="92647" tIns="46324" rIns="92647" bIns="46324" rtlCol="0" anchor="b"/>
          <a:lstStyle>
            <a:lvl1pPr algn="r">
              <a:defRPr sz="1200"/>
            </a:lvl1pPr>
          </a:lstStyle>
          <a:p>
            <a:fld id="{A9DE178A-BF57-4851-BFD6-950BAAA24642}" type="slidenum">
              <a:rPr lang="en-US" smtClean="0"/>
              <a:t>‹#›</a:t>
            </a:fld>
            <a:endParaRPr lang="en-US"/>
          </a:p>
        </p:txBody>
      </p:sp>
    </p:spTree>
    <p:extLst>
      <p:ext uri="{BB962C8B-B14F-4D97-AF65-F5344CB8AC3E}">
        <p14:creationId xmlns:p14="http://schemas.microsoft.com/office/powerpoint/2010/main" val="15374457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2647" tIns="46324" rIns="92647" bIns="46324"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2647" tIns="46324" rIns="92647" bIns="46324" rtlCol="0"/>
          <a:lstStyle>
            <a:lvl1pPr algn="r">
              <a:defRPr sz="1200"/>
            </a:lvl1pPr>
          </a:lstStyle>
          <a:p>
            <a:fld id="{63A7C8B3-9E69-4A38-9C58-2EEDB3B91C06}" type="datetimeFigureOut">
              <a:rPr lang="en-US" smtClean="0"/>
              <a:pPr/>
              <a:t>3/20/2017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2647" tIns="46324" rIns="92647" bIns="46324"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2647" tIns="46324" rIns="92647" bIns="4632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6"/>
            <a:ext cx="3037840" cy="464820"/>
          </a:xfrm>
          <a:prstGeom prst="rect">
            <a:avLst/>
          </a:prstGeom>
        </p:spPr>
        <p:txBody>
          <a:bodyPr vert="horz" lIns="92647" tIns="46324" rIns="92647" bIns="46324"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6"/>
            <a:ext cx="3037840" cy="464820"/>
          </a:xfrm>
          <a:prstGeom prst="rect">
            <a:avLst/>
          </a:prstGeom>
        </p:spPr>
        <p:txBody>
          <a:bodyPr vert="horz" lIns="92647" tIns="46324" rIns="92647" bIns="46324" rtlCol="0" anchor="b"/>
          <a:lstStyle>
            <a:lvl1pPr algn="r">
              <a:defRPr sz="1200"/>
            </a:lvl1pPr>
          </a:lstStyle>
          <a:p>
            <a:fld id="{DCDC718F-094A-416A-AE9D-E2E645B01610}" type="slidenum">
              <a:rPr lang="en-US" smtClean="0"/>
              <a:pPr/>
              <a:t>‹#›</a:t>
            </a:fld>
            <a:endParaRPr lang="en-US"/>
          </a:p>
        </p:txBody>
      </p:sp>
    </p:spTree>
    <p:extLst>
      <p:ext uri="{BB962C8B-B14F-4D97-AF65-F5344CB8AC3E}">
        <p14:creationId xmlns:p14="http://schemas.microsoft.com/office/powerpoint/2010/main" val="3472039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Ok, before we dive into all of the awesome sessions our team has planned for you, we wanted to give you some</a:t>
            </a:r>
            <a:r>
              <a:rPr lang="en-US" baseline="0" dirty="0" smtClean="0"/>
              <a:t> background and a brief overview of our </a:t>
            </a:r>
            <a:r>
              <a:rPr lang="en-US" baseline="0" dirty="0" err="1" smtClean="0"/>
              <a:t>eWIC</a:t>
            </a:r>
            <a:r>
              <a:rPr lang="en-US" baseline="0" dirty="0" smtClean="0"/>
              <a:t> implementation and talk about some of the project and resource management strategies we used here at the state office.</a:t>
            </a:r>
            <a:endParaRPr lang="en-US" dirty="0"/>
          </a:p>
        </p:txBody>
      </p:sp>
      <p:sp>
        <p:nvSpPr>
          <p:cNvPr id="4" name="Slide Number Placeholder 3"/>
          <p:cNvSpPr>
            <a:spLocks noGrp="1"/>
          </p:cNvSpPr>
          <p:nvPr>
            <p:ph type="sldNum" sz="quarter" idx="10"/>
          </p:nvPr>
        </p:nvSpPr>
        <p:spPr/>
        <p:txBody>
          <a:bodyPr/>
          <a:lstStyle/>
          <a:p>
            <a:fld id="{DCDC718F-094A-416A-AE9D-E2E645B01610}" type="slidenum">
              <a:rPr lang="en-US" smtClean="0"/>
              <a:pPr/>
              <a:t>1</a:t>
            </a:fld>
            <a:endParaRPr lang="en-US"/>
          </a:p>
        </p:txBody>
      </p:sp>
    </p:spTree>
    <p:extLst>
      <p:ext uri="{BB962C8B-B14F-4D97-AF65-F5344CB8AC3E}">
        <p14:creationId xmlns:p14="http://schemas.microsoft.com/office/powerpoint/2010/main" val="38210620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DC718F-094A-416A-AE9D-E2E645B01610}" type="slidenum">
              <a:rPr lang="en-US" smtClean="0"/>
              <a:pPr/>
              <a:t>10</a:t>
            </a:fld>
            <a:endParaRPr lang="en-US"/>
          </a:p>
        </p:txBody>
      </p:sp>
    </p:spTree>
    <p:extLst>
      <p:ext uri="{BB962C8B-B14F-4D97-AF65-F5344CB8AC3E}">
        <p14:creationId xmlns:p14="http://schemas.microsoft.com/office/powerpoint/2010/main" val="36302598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Ask for input and participation from the beginning and all along the way</a:t>
            </a:r>
          </a:p>
          <a:p>
            <a:r>
              <a:rPr lang="en-US" dirty="0" smtClean="0"/>
              <a:t>It’s really worth it to make an effort</a:t>
            </a:r>
            <a:r>
              <a:rPr lang="en-US" baseline="0" dirty="0" smtClean="0"/>
              <a:t> to do this</a:t>
            </a:r>
            <a:endParaRPr lang="en-US" dirty="0"/>
          </a:p>
        </p:txBody>
      </p:sp>
      <p:sp>
        <p:nvSpPr>
          <p:cNvPr id="4" name="Slide Number Placeholder 3"/>
          <p:cNvSpPr>
            <a:spLocks noGrp="1"/>
          </p:cNvSpPr>
          <p:nvPr>
            <p:ph type="sldNum" sz="quarter" idx="10"/>
          </p:nvPr>
        </p:nvSpPr>
        <p:spPr/>
        <p:txBody>
          <a:bodyPr/>
          <a:lstStyle/>
          <a:p>
            <a:fld id="{DCDC718F-094A-416A-AE9D-E2E645B01610}" type="slidenum">
              <a:rPr lang="en-US" smtClean="0"/>
              <a:pPr/>
              <a:t>11</a:t>
            </a:fld>
            <a:endParaRPr lang="en-US"/>
          </a:p>
        </p:txBody>
      </p:sp>
    </p:spTree>
    <p:extLst>
      <p:ext uri="{BB962C8B-B14F-4D97-AF65-F5344CB8AC3E}">
        <p14:creationId xmlns:p14="http://schemas.microsoft.com/office/powerpoint/2010/main" val="3314809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examples include:</a:t>
            </a:r>
            <a:endParaRPr lang="en-US" dirty="0"/>
          </a:p>
        </p:txBody>
      </p:sp>
      <p:sp>
        <p:nvSpPr>
          <p:cNvPr id="4" name="Slide Number Placeholder 3"/>
          <p:cNvSpPr>
            <a:spLocks noGrp="1"/>
          </p:cNvSpPr>
          <p:nvPr>
            <p:ph type="sldNum" sz="quarter" idx="10"/>
          </p:nvPr>
        </p:nvSpPr>
        <p:spPr/>
        <p:txBody>
          <a:bodyPr/>
          <a:lstStyle/>
          <a:p>
            <a:fld id="{DCDC718F-094A-416A-AE9D-E2E645B01610}" type="slidenum">
              <a:rPr lang="en-US" smtClean="0"/>
              <a:pPr/>
              <a:t>12</a:t>
            </a:fld>
            <a:endParaRPr lang="en-US"/>
          </a:p>
        </p:txBody>
      </p:sp>
    </p:spTree>
    <p:extLst>
      <p:ext uri="{BB962C8B-B14F-4D97-AF65-F5344CB8AC3E}">
        <p14:creationId xmlns:p14="http://schemas.microsoft.com/office/powerpoint/2010/main" val="4141978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were lucky that the start of Phase 1 coincided with one of our statewide meetings, so we were able to have local agency staff vote</a:t>
            </a:r>
            <a:r>
              <a:rPr lang="en-US" baseline="0" dirty="0" smtClean="0"/>
              <a:t> on our card design. The chose a winner from 4 design options.</a:t>
            </a:r>
          </a:p>
          <a:p>
            <a:endParaRPr lang="en-US" baseline="0" dirty="0" smtClean="0"/>
          </a:p>
          <a:p>
            <a:r>
              <a:rPr lang="en-US" dirty="0" smtClean="0"/>
              <a:t>Just be sure you’re happy with the card designs you have them vote on – you could be surprised by what they</a:t>
            </a:r>
            <a:r>
              <a:rPr lang="en-US" baseline="0" dirty="0" smtClean="0"/>
              <a:t> choose!</a:t>
            </a:r>
            <a:endParaRPr lang="en-US" dirty="0"/>
          </a:p>
        </p:txBody>
      </p:sp>
      <p:sp>
        <p:nvSpPr>
          <p:cNvPr id="4" name="Slide Number Placeholder 3"/>
          <p:cNvSpPr>
            <a:spLocks noGrp="1"/>
          </p:cNvSpPr>
          <p:nvPr>
            <p:ph type="sldNum" sz="quarter" idx="10"/>
          </p:nvPr>
        </p:nvSpPr>
        <p:spPr/>
        <p:txBody>
          <a:bodyPr/>
          <a:lstStyle/>
          <a:p>
            <a:fld id="{DCDC718F-094A-416A-AE9D-E2E645B01610}" type="slidenum">
              <a:rPr lang="en-US" smtClean="0"/>
              <a:pPr/>
              <a:t>13</a:t>
            </a:fld>
            <a:endParaRPr lang="en-US"/>
          </a:p>
        </p:txBody>
      </p:sp>
    </p:spTree>
    <p:extLst>
      <p:ext uri="{BB962C8B-B14F-4D97-AF65-F5344CB8AC3E}">
        <p14:creationId xmlns:p14="http://schemas.microsoft.com/office/powerpoint/2010/main" val="41058293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a:t>
            </a:r>
            <a:r>
              <a:rPr lang="en-US" baseline="0" dirty="0" smtClean="0"/>
              <a:t> thing you can do early on to keep your internal folks engaged is to put together workgroups.</a:t>
            </a:r>
            <a:endParaRPr lang="en-US" dirty="0"/>
          </a:p>
        </p:txBody>
      </p:sp>
      <p:sp>
        <p:nvSpPr>
          <p:cNvPr id="4" name="Slide Number Placeholder 3"/>
          <p:cNvSpPr>
            <a:spLocks noGrp="1"/>
          </p:cNvSpPr>
          <p:nvPr>
            <p:ph type="sldNum" sz="quarter" idx="10"/>
          </p:nvPr>
        </p:nvSpPr>
        <p:spPr/>
        <p:txBody>
          <a:bodyPr/>
          <a:lstStyle/>
          <a:p>
            <a:fld id="{DCDC718F-094A-416A-AE9D-E2E645B01610}" type="slidenum">
              <a:rPr lang="en-US" smtClean="0"/>
              <a:pPr/>
              <a:t>14</a:t>
            </a:fld>
            <a:endParaRPr lang="en-US"/>
          </a:p>
        </p:txBody>
      </p:sp>
    </p:spTree>
    <p:extLst>
      <p:ext uri="{BB962C8B-B14F-4D97-AF65-F5344CB8AC3E}">
        <p14:creationId xmlns:p14="http://schemas.microsoft.com/office/powerpoint/2010/main" val="35869297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went a little</a:t>
            </a:r>
            <a:r>
              <a:rPr lang="en-US" baseline="0" dirty="0" smtClean="0"/>
              <a:t> crazy at first, but narrowed things down as time progressed. One of your handouts has the descriptions of the various workgroups, which was helpful to put together in the beginning and refer to along the way.</a:t>
            </a:r>
          </a:p>
          <a:p>
            <a:endParaRPr lang="en-US" baseline="0" dirty="0" smtClean="0"/>
          </a:p>
          <a:p>
            <a:r>
              <a:rPr lang="en-US" baseline="0" dirty="0" smtClean="0"/>
              <a:t>Have any of your programs done something similar?  How is that going?</a:t>
            </a:r>
            <a:endParaRPr lang="en-US" dirty="0"/>
          </a:p>
        </p:txBody>
      </p:sp>
      <p:sp>
        <p:nvSpPr>
          <p:cNvPr id="4" name="Slide Number Placeholder 3"/>
          <p:cNvSpPr>
            <a:spLocks noGrp="1"/>
          </p:cNvSpPr>
          <p:nvPr>
            <p:ph type="sldNum" sz="quarter" idx="10"/>
          </p:nvPr>
        </p:nvSpPr>
        <p:spPr/>
        <p:txBody>
          <a:bodyPr/>
          <a:lstStyle/>
          <a:p>
            <a:fld id="{DCDC718F-094A-416A-AE9D-E2E645B01610}" type="slidenum">
              <a:rPr lang="en-US" smtClean="0"/>
              <a:pPr/>
              <a:t>15</a:t>
            </a:fld>
            <a:endParaRPr lang="en-US"/>
          </a:p>
        </p:txBody>
      </p:sp>
    </p:spTree>
    <p:extLst>
      <p:ext uri="{BB962C8B-B14F-4D97-AF65-F5344CB8AC3E}">
        <p14:creationId xmlns:p14="http://schemas.microsoft.com/office/powerpoint/2010/main" val="39911007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DC718F-094A-416A-AE9D-E2E645B01610}" type="slidenum">
              <a:rPr lang="en-US" smtClean="0"/>
              <a:pPr/>
              <a:t>16</a:t>
            </a:fld>
            <a:endParaRPr lang="en-US"/>
          </a:p>
        </p:txBody>
      </p:sp>
    </p:spTree>
    <p:extLst>
      <p:ext uri="{BB962C8B-B14F-4D97-AF65-F5344CB8AC3E}">
        <p14:creationId xmlns:p14="http://schemas.microsoft.com/office/powerpoint/2010/main" val="29814505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Had a formal process for determining what kinds of decisions needed to go to the Leadership team</a:t>
            </a:r>
            <a:r>
              <a:rPr lang="en-US" baseline="0" dirty="0" smtClean="0"/>
              <a:t> vs. the workgroup being able to decide on their own</a:t>
            </a:r>
            <a:endParaRPr lang="en-US" dirty="0"/>
          </a:p>
        </p:txBody>
      </p:sp>
      <p:sp>
        <p:nvSpPr>
          <p:cNvPr id="4" name="Slide Number Placeholder 3"/>
          <p:cNvSpPr>
            <a:spLocks noGrp="1"/>
          </p:cNvSpPr>
          <p:nvPr>
            <p:ph type="sldNum" sz="quarter" idx="10"/>
          </p:nvPr>
        </p:nvSpPr>
        <p:spPr/>
        <p:txBody>
          <a:bodyPr/>
          <a:lstStyle/>
          <a:p>
            <a:fld id="{DCDC718F-094A-416A-AE9D-E2E645B01610}" type="slidenum">
              <a:rPr lang="en-US" smtClean="0"/>
              <a:pPr/>
              <a:t>17</a:t>
            </a:fld>
            <a:endParaRPr lang="en-US"/>
          </a:p>
        </p:txBody>
      </p:sp>
    </p:spTree>
    <p:extLst>
      <p:ext uri="{BB962C8B-B14F-4D97-AF65-F5344CB8AC3E}">
        <p14:creationId xmlns:p14="http://schemas.microsoft.com/office/powerpoint/2010/main" val="2058780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also created criteria to guide</a:t>
            </a:r>
            <a:r>
              <a:rPr lang="en-US" baseline="0" dirty="0" smtClean="0"/>
              <a:t> the decision making process</a:t>
            </a:r>
          </a:p>
          <a:p>
            <a:r>
              <a:rPr lang="en-US" baseline="0" dirty="0" smtClean="0"/>
              <a:t>There’s a h</a:t>
            </a:r>
            <a:r>
              <a:rPr lang="en-US" dirty="0" smtClean="0"/>
              <a:t>andout of</a:t>
            </a:r>
            <a:r>
              <a:rPr lang="en-US" baseline="0" dirty="0" smtClean="0"/>
              <a:t> these</a:t>
            </a:r>
            <a:r>
              <a:rPr lang="en-US" dirty="0" smtClean="0"/>
              <a:t> too</a:t>
            </a:r>
          </a:p>
          <a:p>
            <a:r>
              <a:rPr lang="en-US" baseline="0" dirty="0" smtClean="0"/>
              <a:t>Having these defined and ranked really helped us a lot</a:t>
            </a:r>
            <a:endParaRPr lang="en-US" dirty="0"/>
          </a:p>
        </p:txBody>
      </p:sp>
      <p:sp>
        <p:nvSpPr>
          <p:cNvPr id="4" name="Slide Number Placeholder 3"/>
          <p:cNvSpPr>
            <a:spLocks noGrp="1"/>
          </p:cNvSpPr>
          <p:nvPr>
            <p:ph type="sldNum" sz="quarter" idx="10"/>
          </p:nvPr>
        </p:nvSpPr>
        <p:spPr/>
        <p:txBody>
          <a:bodyPr/>
          <a:lstStyle/>
          <a:p>
            <a:fld id="{DCDC718F-094A-416A-AE9D-E2E645B01610}" type="slidenum">
              <a:rPr lang="en-US" smtClean="0"/>
              <a:pPr/>
              <a:t>18</a:t>
            </a:fld>
            <a:endParaRPr lang="en-US"/>
          </a:p>
        </p:txBody>
      </p:sp>
    </p:spTree>
    <p:extLst>
      <p:ext uri="{BB962C8B-B14F-4D97-AF65-F5344CB8AC3E}">
        <p14:creationId xmlns:p14="http://schemas.microsoft.com/office/powerpoint/2010/main" val="35332670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Workgroups had to do their research and leg work</a:t>
            </a:r>
            <a:r>
              <a:rPr lang="en-US" baseline="0" dirty="0" smtClean="0"/>
              <a:t> and fill out a form before bringing a recommendation to the leadership team</a:t>
            </a:r>
            <a:endParaRPr lang="en-US" dirty="0"/>
          </a:p>
        </p:txBody>
      </p:sp>
      <p:sp>
        <p:nvSpPr>
          <p:cNvPr id="4" name="Slide Number Placeholder 3"/>
          <p:cNvSpPr>
            <a:spLocks noGrp="1"/>
          </p:cNvSpPr>
          <p:nvPr>
            <p:ph type="sldNum" sz="quarter" idx="10"/>
          </p:nvPr>
        </p:nvSpPr>
        <p:spPr/>
        <p:txBody>
          <a:bodyPr/>
          <a:lstStyle/>
          <a:p>
            <a:fld id="{DCDC718F-094A-416A-AE9D-E2E645B01610}" type="slidenum">
              <a:rPr lang="en-US" smtClean="0"/>
              <a:pPr/>
              <a:t>19</a:t>
            </a:fld>
            <a:endParaRPr lang="en-US"/>
          </a:p>
        </p:txBody>
      </p:sp>
    </p:spTree>
    <p:extLst>
      <p:ext uri="{BB962C8B-B14F-4D97-AF65-F5344CB8AC3E}">
        <p14:creationId xmlns:p14="http://schemas.microsoft.com/office/powerpoint/2010/main" val="9105930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addition to our program staff we have 3 in house MIS developers</a:t>
            </a:r>
          </a:p>
          <a:p>
            <a:r>
              <a:rPr lang="en-US" dirty="0" smtClean="0"/>
              <a:t>We have 5</a:t>
            </a:r>
            <a:r>
              <a:rPr lang="en-US" baseline="0" dirty="0" smtClean="0"/>
              <a:t> home teams</a:t>
            </a:r>
          </a:p>
          <a:p>
            <a:r>
              <a:rPr lang="en-US" baseline="0" dirty="0" smtClean="0"/>
              <a:t>34 local agencies covering all 36 Oregon counties through a mix of local health departments, tribal organizations, a migrant health center, and one Head Start organization</a:t>
            </a:r>
            <a:endParaRPr lang="en-US" dirty="0" smtClean="0"/>
          </a:p>
          <a:p>
            <a:r>
              <a:rPr lang="en-US" dirty="0" smtClean="0"/>
              <a:t>Around</a:t>
            </a:r>
            <a:r>
              <a:rPr lang="en-US" baseline="0" dirty="0" smtClean="0"/>
              <a:t> 90,000 participants</a:t>
            </a:r>
          </a:p>
          <a:p>
            <a:r>
              <a:rPr lang="en-US" baseline="0" dirty="0" smtClean="0"/>
              <a:t>We’re on a fixed or calendar month benefit schedule</a:t>
            </a:r>
          </a:p>
        </p:txBody>
      </p:sp>
      <p:sp>
        <p:nvSpPr>
          <p:cNvPr id="4" name="Slide Number Placeholder 3"/>
          <p:cNvSpPr>
            <a:spLocks noGrp="1"/>
          </p:cNvSpPr>
          <p:nvPr>
            <p:ph type="sldNum" sz="quarter" idx="10"/>
          </p:nvPr>
        </p:nvSpPr>
        <p:spPr/>
        <p:txBody>
          <a:bodyPr/>
          <a:lstStyle/>
          <a:p>
            <a:fld id="{DCDC718F-094A-416A-AE9D-E2E645B01610}" type="slidenum">
              <a:rPr lang="en-US" smtClean="0"/>
              <a:pPr/>
              <a:t>2</a:t>
            </a:fld>
            <a:endParaRPr lang="en-US"/>
          </a:p>
        </p:txBody>
      </p:sp>
    </p:spTree>
    <p:extLst>
      <p:ext uri="{BB962C8B-B14F-4D97-AF65-F5344CB8AC3E}">
        <p14:creationId xmlns:p14="http://schemas.microsoft.com/office/powerpoint/2010/main" val="925175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some of the issues that went to the leadership team for a decision</a:t>
            </a:r>
            <a:endParaRPr lang="en-US" dirty="0"/>
          </a:p>
        </p:txBody>
      </p:sp>
      <p:sp>
        <p:nvSpPr>
          <p:cNvPr id="4" name="Slide Number Placeholder 3"/>
          <p:cNvSpPr>
            <a:spLocks noGrp="1"/>
          </p:cNvSpPr>
          <p:nvPr>
            <p:ph type="sldNum" sz="quarter" idx="10"/>
          </p:nvPr>
        </p:nvSpPr>
        <p:spPr/>
        <p:txBody>
          <a:bodyPr/>
          <a:lstStyle/>
          <a:p>
            <a:fld id="{DCDC718F-094A-416A-AE9D-E2E645B01610}" type="slidenum">
              <a:rPr lang="en-US" smtClean="0"/>
              <a:pPr/>
              <a:t>20</a:t>
            </a:fld>
            <a:endParaRPr lang="en-US"/>
          </a:p>
        </p:txBody>
      </p:sp>
    </p:spTree>
    <p:extLst>
      <p:ext uri="{BB962C8B-B14F-4D97-AF65-F5344CB8AC3E}">
        <p14:creationId xmlns:p14="http://schemas.microsoft.com/office/powerpoint/2010/main" val="4312990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of the things that</a:t>
            </a:r>
            <a:r>
              <a:rPr lang="en-US" baseline="0" dirty="0" smtClean="0"/>
              <a:t> saved us during our lengthy contract negotiation period was being able to review standard processor “Product” documents that were the same for all of their state clients:</a:t>
            </a:r>
          </a:p>
          <a:p>
            <a:r>
              <a:rPr lang="en-US" baseline="0" dirty="0" smtClean="0"/>
              <a:t>System Documentation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Vendor Certification Specifications</a:t>
            </a:r>
          </a:p>
          <a:p>
            <a:r>
              <a:rPr lang="en-US" baseline="0" dirty="0" smtClean="0"/>
              <a:t>Business Continuity Documentation</a:t>
            </a:r>
          </a:p>
          <a:p>
            <a:r>
              <a:rPr lang="en-US" baseline="0" dirty="0" smtClean="0"/>
              <a:t>And then the documents and deliverables that were custom to our project could wait until after the contract was signed</a:t>
            </a:r>
          </a:p>
        </p:txBody>
      </p:sp>
      <p:sp>
        <p:nvSpPr>
          <p:cNvPr id="4" name="Slide Number Placeholder 3"/>
          <p:cNvSpPr>
            <a:spLocks noGrp="1"/>
          </p:cNvSpPr>
          <p:nvPr>
            <p:ph type="sldNum" sz="quarter" idx="10"/>
          </p:nvPr>
        </p:nvSpPr>
        <p:spPr/>
        <p:txBody>
          <a:bodyPr/>
          <a:lstStyle/>
          <a:p>
            <a:fld id="{DCDC718F-094A-416A-AE9D-E2E645B01610}" type="slidenum">
              <a:rPr lang="en-US" smtClean="0"/>
              <a:pPr/>
              <a:t>21</a:t>
            </a:fld>
            <a:endParaRPr lang="en-US"/>
          </a:p>
        </p:txBody>
      </p:sp>
    </p:spTree>
    <p:extLst>
      <p:ext uri="{BB962C8B-B14F-4D97-AF65-F5344CB8AC3E}">
        <p14:creationId xmlns:p14="http://schemas.microsoft.com/office/powerpoint/2010/main" val="1333467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Ok, one of the things we struggled with the most was roles and responsibilities. We had a lot of cooks in the kitchen!</a:t>
            </a:r>
            <a:r>
              <a:rPr lang="en-US" baseline="0" dirty="0" smtClean="0"/>
              <a:t> We revisited this a lot, and made attempts to document clearly, but with the fast pace of Phase 2, we weren’t always successful.</a:t>
            </a:r>
            <a:endParaRPr lang="en-US" dirty="0"/>
          </a:p>
        </p:txBody>
      </p:sp>
      <p:sp>
        <p:nvSpPr>
          <p:cNvPr id="4" name="Slide Number Placeholder 3"/>
          <p:cNvSpPr>
            <a:spLocks noGrp="1"/>
          </p:cNvSpPr>
          <p:nvPr>
            <p:ph type="sldNum" sz="quarter" idx="10"/>
          </p:nvPr>
        </p:nvSpPr>
        <p:spPr/>
        <p:txBody>
          <a:bodyPr/>
          <a:lstStyle/>
          <a:p>
            <a:fld id="{DCDC718F-094A-416A-AE9D-E2E645B01610}" type="slidenum">
              <a:rPr lang="en-US" smtClean="0"/>
              <a:pPr/>
              <a:t>22</a:t>
            </a:fld>
            <a:endParaRPr lang="en-US"/>
          </a:p>
        </p:txBody>
      </p:sp>
    </p:spTree>
    <p:extLst>
      <p:ext uri="{BB962C8B-B14F-4D97-AF65-F5344CB8AC3E}">
        <p14:creationId xmlns:p14="http://schemas.microsoft.com/office/powerpoint/2010/main" val="21846791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a:t>
            </a:r>
            <a:r>
              <a:rPr lang="en-US" baseline="0" dirty="0" smtClean="0"/>
              <a:t> top tip – be flexible!</a:t>
            </a:r>
          </a:p>
          <a:p>
            <a:endParaRPr lang="en-US" baseline="0" dirty="0" smtClean="0"/>
          </a:p>
          <a:p>
            <a:r>
              <a:rPr lang="en-US" baseline="0" dirty="0" smtClean="0"/>
              <a:t>You want to be collaborative and inclusive, but make sure not to let that derail or delay your progress.</a:t>
            </a:r>
          </a:p>
          <a:p>
            <a:r>
              <a:rPr lang="en-US" baseline="0" dirty="0" smtClean="0"/>
              <a:t>“…we could do this survey…” but it will take x weeks to get responses and results…</a:t>
            </a:r>
            <a:endParaRPr lang="en-US" dirty="0"/>
          </a:p>
        </p:txBody>
      </p:sp>
      <p:sp>
        <p:nvSpPr>
          <p:cNvPr id="4" name="Slide Number Placeholder 3"/>
          <p:cNvSpPr>
            <a:spLocks noGrp="1"/>
          </p:cNvSpPr>
          <p:nvPr>
            <p:ph type="sldNum" sz="quarter" idx="10"/>
          </p:nvPr>
        </p:nvSpPr>
        <p:spPr/>
        <p:txBody>
          <a:bodyPr/>
          <a:lstStyle/>
          <a:p>
            <a:fld id="{DCDC718F-094A-416A-AE9D-E2E645B01610}" type="slidenum">
              <a:rPr lang="en-US" smtClean="0"/>
              <a:pPr/>
              <a:t>23</a:t>
            </a:fld>
            <a:endParaRPr lang="en-US"/>
          </a:p>
        </p:txBody>
      </p:sp>
    </p:spTree>
    <p:extLst>
      <p:ext uri="{BB962C8B-B14F-4D97-AF65-F5344CB8AC3E}">
        <p14:creationId xmlns:p14="http://schemas.microsoft.com/office/powerpoint/2010/main" val="25558797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As Kim just shared, a lot of staff time and effort went into planning and preparing for </a:t>
            </a:r>
            <a:r>
              <a:rPr lang="en-US" sz="1200" kern="1200" dirty="0" err="1" smtClean="0">
                <a:solidFill>
                  <a:schemeClr val="tx1"/>
                </a:solidFill>
                <a:effectLst/>
                <a:latin typeface="+mn-lt"/>
                <a:ea typeface="+mn-ea"/>
                <a:cs typeface="+mn-cs"/>
              </a:rPr>
              <a:t>eWIC</a:t>
            </a:r>
            <a:r>
              <a:rPr lang="en-US" sz="1200" kern="1200" dirty="0" smtClean="0">
                <a:solidFill>
                  <a:schemeClr val="tx1"/>
                </a:solidFill>
                <a:effectLst/>
                <a:latin typeface="+mn-lt"/>
                <a:ea typeface="+mn-ea"/>
                <a:cs typeface="+mn-cs"/>
              </a:rPr>
              <a:t>.  I am going to share how we managed staff workloads to make sure everything got done.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Early in the planning phase for </a:t>
            </a:r>
            <a:r>
              <a:rPr lang="en-US" sz="1200" kern="1200" dirty="0" err="1" smtClean="0">
                <a:solidFill>
                  <a:schemeClr val="tx1"/>
                </a:solidFill>
                <a:effectLst/>
                <a:latin typeface="+mn-lt"/>
                <a:ea typeface="+mn-ea"/>
                <a:cs typeface="+mn-cs"/>
              </a:rPr>
              <a:t>eWIC</a:t>
            </a:r>
            <a:r>
              <a:rPr lang="en-US" sz="1200" kern="1200" dirty="0" smtClean="0">
                <a:solidFill>
                  <a:schemeClr val="tx1"/>
                </a:solidFill>
                <a:effectLst/>
                <a:latin typeface="+mn-lt"/>
                <a:ea typeface="+mn-ea"/>
                <a:cs typeface="+mn-cs"/>
              </a:rPr>
              <a:t>, we made a commitment to not take on initiatives and activities that weren’t mandatory or critical.  We prioritized projects so most staff could devote time and efforts to focus on </a:t>
            </a:r>
            <a:r>
              <a:rPr lang="en-US" sz="1200" kern="1200" dirty="0" err="1" smtClean="0">
                <a:solidFill>
                  <a:schemeClr val="tx1"/>
                </a:solidFill>
                <a:effectLst/>
                <a:latin typeface="+mn-lt"/>
                <a:ea typeface="+mn-ea"/>
                <a:cs typeface="+mn-cs"/>
              </a:rPr>
              <a:t>eWIC</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For example, we decided not to have a statewide meeting before and during </a:t>
            </a:r>
            <a:r>
              <a:rPr lang="en-US" sz="1200" kern="1200" dirty="0" err="1" smtClean="0">
                <a:solidFill>
                  <a:schemeClr val="tx1"/>
                </a:solidFill>
                <a:effectLst/>
                <a:latin typeface="+mn-lt"/>
                <a:ea typeface="+mn-ea"/>
                <a:cs typeface="+mn-cs"/>
              </a:rPr>
              <a:t>eWIC</a:t>
            </a:r>
            <a:r>
              <a:rPr lang="en-US" sz="1200" kern="1200" dirty="0" smtClean="0">
                <a:solidFill>
                  <a:schemeClr val="tx1"/>
                </a:solidFill>
                <a:effectLst/>
                <a:latin typeface="+mn-lt"/>
                <a:ea typeface="+mn-ea"/>
                <a:cs typeface="+mn-cs"/>
              </a:rPr>
              <a:t> implementation.  We also decided not to make major changes to our authorized food list or do a full food review until </a:t>
            </a:r>
            <a:r>
              <a:rPr lang="en-US" sz="1200" kern="1200" dirty="0" err="1" smtClean="0">
                <a:solidFill>
                  <a:schemeClr val="tx1"/>
                </a:solidFill>
                <a:effectLst/>
                <a:latin typeface="+mn-lt"/>
                <a:ea typeface="+mn-ea"/>
                <a:cs typeface="+mn-cs"/>
              </a:rPr>
              <a:t>eWIC</a:t>
            </a:r>
            <a:r>
              <a:rPr lang="en-US" sz="1200" kern="1200" dirty="0" smtClean="0">
                <a:solidFill>
                  <a:schemeClr val="tx1"/>
                </a:solidFill>
                <a:effectLst/>
                <a:latin typeface="+mn-lt"/>
                <a:ea typeface="+mn-ea"/>
                <a:cs typeface="+mn-cs"/>
              </a:rPr>
              <a:t> rollout was well underway.  </a:t>
            </a:r>
          </a:p>
          <a:p>
            <a:r>
              <a:rPr lang="en-US" sz="1200" kern="1200" dirty="0" smtClean="0">
                <a:solidFill>
                  <a:schemeClr val="tx1"/>
                </a:solidFill>
                <a:effectLst/>
                <a:latin typeface="+mn-lt"/>
                <a:ea typeface="+mn-ea"/>
                <a:cs typeface="+mn-cs"/>
              </a:rPr>
              <a:t>We also postponed the option of one year certs for children until after </a:t>
            </a:r>
            <a:r>
              <a:rPr lang="en-US" sz="1200" kern="1200" dirty="0" err="1" smtClean="0">
                <a:solidFill>
                  <a:schemeClr val="tx1"/>
                </a:solidFill>
                <a:effectLst/>
                <a:latin typeface="+mn-lt"/>
                <a:ea typeface="+mn-ea"/>
                <a:cs typeface="+mn-cs"/>
              </a:rPr>
              <a:t>eWIC</a:t>
            </a:r>
            <a:r>
              <a:rPr lang="en-US" sz="1200" kern="1200" dirty="0" smtClean="0">
                <a:solidFill>
                  <a:schemeClr val="tx1"/>
                </a:solidFill>
                <a:effectLst/>
                <a:latin typeface="+mn-lt"/>
                <a:ea typeface="+mn-ea"/>
                <a:cs typeface="+mn-cs"/>
              </a:rPr>
              <a:t> rollout.</a:t>
            </a:r>
          </a:p>
          <a:p>
            <a:r>
              <a:rPr lang="en-US" sz="1200" kern="1200" dirty="0" smtClean="0">
                <a:solidFill>
                  <a:schemeClr val="tx1"/>
                </a:solidFill>
                <a:effectLst/>
                <a:latin typeface="+mn-lt"/>
                <a:ea typeface="+mn-ea"/>
                <a:cs typeface="+mn-cs"/>
              </a:rPr>
              <a:t>In order for some staff to take on tasks that were above their position descriptions, we requests Work Out of Class status.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We used limited duration positions to hire additional personnel to back fill for the staff that that were working out of class. </a:t>
            </a:r>
          </a:p>
          <a:p>
            <a:r>
              <a:rPr lang="en-US" sz="1200" kern="1200" dirty="0" smtClean="0">
                <a:solidFill>
                  <a:schemeClr val="tx1"/>
                </a:solidFill>
                <a:effectLst/>
                <a:latin typeface="+mn-lt"/>
                <a:ea typeface="+mn-ea"/>
                <a:cs typeface="+mn-cs"/>
              </a:rPr>
              <a:t>We already had one contractor position primarily testing functionality and incidents with our MIS system.  This testing continued as that system was modified for </a:t>
            </a:r>
            <a:r>
              <a:rPr lang="en-US" sz="1200" kern="1200" dirty="0" err="1" smtClean="0">
                <a:solidFill>
                  <a:schemeClr val="tx1"/>
                </a:solidFill>
                <a:effectLst/>
                <a:latin typeface="+mn-lt"/>
                <a:ea typeface="+mn-ea"/>
                <a:cs typeface="+mn-cs"/>
              </a:rPr>
              <a:t>eWIC</a:t>
            </a:r>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DCDC718F-094A-416A-AE9D-E2E645B01610}" type="slidenum">
              <a:rPr lang="en-US" smtClean="0"/>
              <a:pPr/>
              <a:t>24</a:t>
            </a:fld>
            <a:endParaRPr lang="en-US"/>
          </a:p>
        </p:txBody>
      </p:sp>
    </p:spTree>
    <p:extLst>
      <p:ext uri="{BB962C8B-B14F-4D97-AF65-F5344CB8AC3E}">
        <p14:creationId xmlns:p14="http://schemas.microsoft.com/office/powerpoint/2010/main" val="39373487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Given all the planning and preparation that goes in to a project, things still happen unexpectedly.</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For us it was staff retiring and moving out of state, plus going through a hiring pause where we were unable to recruit and fill those positions.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Our staff really pulled together and did whatever was necessary to keep the project going forward.</a:t>
            </a:r>
          </a:p>
          <a:p>
            <a:endParaRPr lang="en-US" dirty="0"/>
          </a:p>
        </p:txBody>
      </p:sp>
      <p:sp>
        <p:nvSpPr>
          <p:cNvPr id="4" name="Slide Number Placeholder 3"/>
          <p:cNvSpPr>
            <a:spLocks noGrp="1"/>
          </p:cNvSpPr>
          <p:nvPr>
            <p:ph type="sldNum" sz="quarter" idx="10"/>
          </p:nvPr>
        </p:nvSpPr>
        <p:spPr/>
        <p:txBody>
          <a:bodyPr/>
          <a:lstStyle/>
          <a:p>
            <a:fld id="{DCDC718F-094A-416A-AE9D-E2E645B01610}" type="slidenum">
              <a:rPr lang="en-US" smtClean="0"/>
              <a:pPr/>
              <a:t>25</a:t>
            </a:fld>
            <a:endParaRPr lang="en-US"/>
          </a:p>
        </p:txBody>
      </p:sp>
    </p:spTree>
    <p:extLst>
      <p:ext uri="{BB962C8B-B14F-4D97-AF65-F5344CB8AC3E}">
        <p14:creationId xmlns:p14="http://schemas.microsoft.com/office/powerpoint/2010/main" val="12678150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No positions were eliminated.</a:t>
            </a:r>
          </a:p>
          <a:p>
            <a:r>
              <a:rPr lang="en-US" sz="1200" kern="1200" smtClean="0">
                <a:solidFill>
                  <a:schemeClr val="tx1"/>
                </a:solidFill>
                <a:effectLst/>
                <a:latin typeface="+mn-lt"/>
                <a:ea typeface="+mn-ea"/>
                <a:cs typeface="+mn-cs"/>
              </a:rPr>
              <a:t>The basic functions staff do are the same, </a:t>
            </a:r>
            <a:r>
              <a:rPr lang="en-US" sz="1200" b="1" kern="1200" smtClean="0">
                <a:solidFill>
                  <a:schemeClr val="tx1"/>
                </a:solidFill>
                <a:effectLst/>
                <a:latin typeface="+mn-lt"/>
                <a:ea typeface="+mn-ea"/>
                <a:cs typeface="+mn-cs"/>
              </a:rPr>
              <a:t>how</a:t>
            </a:r>
            <a:r>
              <a:rPr lang="en-US" sz="1200" kern="1200" smtClean="0">
                <a:solidFill>
                  <a:schemeClr val="tx1"/>
                </a:solidFill>
                <a:effectLst/>
                <a:latin typeface="+mn-lt"/>
                <a:ea typeface="+mn-ea"/>
                <a:cs typeface="+mn-cs"/>
              </a:rPr>
              <a:t> it gets done may be different. </a:t>
            </a:r>
          </a:p>
          <a:p>
            <a:endParaRPr lang="en-US"/>
          </a:p>
        </p:txBody>
      </p:sp>
      <p:sp>
        <p:nvSpPr>
          <p:cNvPr id="4" name="Slide Number Placeholder 3"/>
          <p:cNvSpPr>
            <a:spLocks noGrp="1"/>
          </p:cNvSpPr>
          <p:nvPr>
            <p:ph type="sldNum" sz="quarter" idx="10"/>
          </p:nvPr>
        </p:nvSpPr>
        <p:spPr/>
        <p:txBody>
          <a:bodyPr/>
          <a:lstStyle/>
          <a:p>
            <a:fld id="{DCDC718F-094A-416A-AE9D-E2E645B01610}" type="slidenum">
              <a:rPr lang="en-US" smtClean="0"/>
              <a:pPr/>
              <a:t>26</a:t>
            </a:fld>
            <a:endParaRPr lang="en-US"/>
          </a:p>
        </p:txBody>
      </p:sp>
    </p:spTree>
    <p:extLst>
      <p:ext uri="{BB962C8B-B14F-4D97-AF65-F5344CB8AC3E}">
        <p14:creationId xmlns:p14="http://schemas.microsoft.com/office/powerpoint/2010/main" val="27372976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DC718F-094A-416A-AE9D-E2E645B01610}" type="slidenum">
              <a:rPr lang="en-US" smtClean="0"/>
              <a:pPr/>
              <a:t>27</a:t>
            </a:fld>
            <a:endParaRPr lang="en-US"/>
          </a:p>
        </p:txBody>
      </p:sp>
    </p:spTree>
    <p:extLst>
      <p:ext uri="{BB962C8B-B14F-4D97-AF65-F5344CB8AC3E}">
        <p14:creationId xmlns:p14="http://schemas.microsoft.com/office/powerpoint/2010/main" val="2918986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a breakdown of our</a:t>
            </a:r>
            <a:r>
              <a:rPr lang="en-US" baseline="0" dirty="0" smtClean="0"/>
              <a:t> various types of vendors</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Anyone familiar with the formula warehouse vendor concept? </a:t>
            </a:r>
            <a:r>
              <a:rPr lang="en-US" dirty="0" smtClean="0"/>
              <a:t>We have a contract with the Home Medical</a:t>
            </a:r>
            <a:r>
              <a:rPr lang="en-US" baseline="0" dirty="0" smtClean="0"/>
              <a:t> Equipment division of a local health system to provide home delivery of medical formulas to WIC families throughout the state.</a:t>
            </a:r>
          </a:p>
          <a:p>
            <a:endParaRPr lang="en-US" baseline="0" dirty="0" smtClean="0"/>
          </a:p>
          <a:p>
            <a:r>
              <a:rPr lang="en-US" baseline="0" dirty="0" smtClean="0"/>
              <a:t>And we’re anxiously awaiting a system to get our farmers on </a:t>
            </a:r>
            <a:r>
              <a:rPr lang="en-US" baseline="0" dirty="0" err="1" smtClean="0"/>
              <a:t>eWIC</a:t>
            </a:r>
            <a:r>
              <a:rPr lang="en-US" baseline="0" dirty="0" smtClean="0"/>
              <a:t>, since in the voucher world more than 70% of our farmers took both FMNP and WIC CVB, but now we only have 2 farmers taking </a:t>
            </a:r>
            <a:r>
              <a:rPr lang="en-US" baseline="0" dirty="0" err="1" smtClean="0"/>
              <a:t>eWIC</a:t>
            </a:r>
            <a:r>
              <a:rPr lang="en-US" baseline="0" dirty="0" smtClean="0"/>
              <a:t> (they have brick and mortar stores we could set up with a stand beside device)</a:t>
            </a:r>
          </a:p>
          <a:p>
            <a:endParaRPr lang="en-US" baseline="0" dirty="0" smtClean="0"/>
          </a:p>
          <a:p>
            <a:r>
              <a:rPr lang="en-US" baseline="0" dirty="0" smtClean="0"/>
              <a:t>Any questions about our program in general before we dive into </a:t>
            </a:r>
            <a:r>
              <a:rPr lang="en-US" baseline="0" dirty="0" err="1" smtClean="0"/>
              <a:t>eWIC</a:t>
            </a:r>
            <a:r>
              <a:rPr lang="en-US" baseline="0" dirty="0" smtClean="0"/>
              <a:t>?</a:t>
            </a:r>
          </a:p>
        </p:txBody>
      </p:sp>
      <p:sp>
        <p:nvSpPr>
          <p:cNvPr id="4" name="Slide Number Placeholder 3"/>
          <p:cNvSpPr>
            <a:spLocks noGrp="1"/>
          </p:cNvSpPr>
          <p:nvPr>
            <p:ph type="sldNum" sz="quarter" idx="10"/>
          </p:nvPr>
        </p:nvSpPr>
        <p:spPr/>
        <p:txBody>
          <a:bodyPr/>
          <a:lstStyle/>
          <a:p>
            <a:fld id="{DCDC718F-094A-416A-AE9D-E2E645B01610}" type="slidenum">
              <a:rPr lang="en-US" smtClean="0"/>
              <a:pPr/>
              <a:t>3</a:t>
            </a:fld>
            <a:endParaRPr lang="en-US"/>
          </a:p>
        </p:txBody>
      </p:sp>
    </p:spTree>
    <p:extLst>
      <p:ext uri="{BB962C8B-B14F-4D97-AF65-F5344CB8AC3E}">
        <p14:creationId xmlns:p14="http://schemas.microsoft.com/office/powerpoint/2010/main" val="10293215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over</a:t>
            </a:r>
            <a:r>
              <a:rPr lang="en-US" baseline="0" dirty="0" smtClean="0"/>
              <a:t> the next 2 days you may hear Phase 1 and Phase 2</a:t>
            </a:r>
          </a:p>
          <a:p>
            <a:r>
              <a:rPr lang="en-US" baseline="0" dirty="0" smtClean="0"/>
              <a:t>Phase 1 was our 18 months with JP Morgan</a:t>
            </a:r>
          </a:p>
          <a:p>
            <a:r>
              <a:rPr lang="en-US" baseline="0" dirty="0" smtClean="0"/>
              <a:t>Then they decided to get out of the business</a:t>
            </a:r>
          </a:p>
          <a:p>
            <a:r>
              <a:rPr lang="en-US" baseline="0" dirty="0" smtClean="0"/>
              <a:t>Luckily we were able to start working with FIS-CDP within 6 months and kick-off Phase 2</a:t>
            </a:r>
            <a:endParaRPr lang="en-US" dirty="0"/>
          </a:p>
        </p:txBody>
      </p:sp>
      <p:sp>
        <p:nvSpPr>
          <p:cNvPr id="4" name="Slide Number Placeholder 3"/>
          <p:cNvSpPr>
            <a:spLocks noGrp="1"/>
          </p:cNvSpPr>
          <p:nvPr>
            <p:ph type="sldNum" sz="quarter" idx="10"/>
          </p:nvPr>
        </p:nvSpPr>
        <p:spPr/>
        <p:txBody>
          <a:bodyPr/>
          <a:lstStyle/>
          <a:p>
            <a:fld id="{DCDC718F-094A-416A-AE9D-E2E645B01610}" type="slidenum">
              <a:rPr lang="en-US" smtClean="0"/>
              <a:pPr/>
              <a:t>4</a:t>
            </a:fld>
            <a:endParaRPr lang="en-US"/>
          </a:p>
        </p:txBody>
      </p:sp>
    </p:spTree>
    <p:extLst>
      <p:ext uri="{BB962C8B-B14F-4D97-AF65-F5344CB8AC3E}">
        <p14:creationId xmlns:p14="http://schemas.microsoft.com/office/powerpoint/2010/main" val="248966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DC718F-094A-416A-AE9D-E2E645B01610}" type="slidenum">
              <a:rPr lang="en-US" smtClean="0"/>
              <a:pPr/>
              <a:t>5</a:t>
            </a:fld>
            <a:endParaRPr lang="en-US"/>
          </a:p>
        </p:txBody>
      </p:sp>
    </p:spTree>
    <p:extLst>
      <p:ext uri="{BB962C8B-B14F-4D97-AF65-F5344CB8AC3E}">
        <p14:creationId xmlns:p14="http://schemas.microsoft.com/office/powerpoint/2010/main" val="2365455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 than 2 years off our original pilot schedule!  It was a long road to pilot for us, from June 2012 – September 2015</a:t>
            </a:r>
            <a:endParaRPr lang="en-US" dirty="0"/>
          </a:p>
        </p:txBody>
      </p:sp>
      <p:sp>
        <p:nvSpPr>
          <p:cNvPr id="4" name="Slide Number Placeholder 3"/>
          <p:cNvSpPr>
            <a:spLocks noGrp="1"/>
          </p:cNvSpPr>
          <p:nvPr>
            <p:ph type="sldNum" sz="quarter" idx="10"/>
          </p:nvPr>
        </p:nvSpPr>
        <p:spPr/>
        <p:txBody>
          <a:bodyPr/>
          <a:lstStyle/>
          <a:p>
            <a:fld id="{DCDC718F-094A-416A-AE9D-E2E645B01610}" type="slidenum">
              <a:rPr lang="en-US" smtClean="0"/>
              <a:pPr/>
              <a:t>6</a:t>
            </a:fld>
            <a:endParaRPr lang="en-US"/>
          </a:p>
        </p:txBody>
      </p:sp>
    </p:spTree>
    <p:extLst>
      <p:ext uri="{BB962C8B-B14F-4D97-AF65-F5344CB8AC3E}">
        <p14:creationId xmlns:p14="http://schemas.microsoft.com/office/powerpoint/2010/main" val="6169036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DC718F-094A-416A-AE9D-E2E645B01610}" type="slidenum">
              <a:rPr lang="en-US" smtClean="0"/>
              <a:pPr/>
              <a:t>7</a:t>
            </a:fld>
            <a:endParaRPr lang="en-US"/>
          </a:p>
        </p:txBody>
      </p:sp>
    </p:spTree>
    <p:extLst>
      <p:ext uri="{BB962C8B-B14F-4D97-AF65-F5344CB8AC3E}">
        <p14:creationId xmlns:p14="http://schemas.microsoft.com/office/powerpoint/2010/main" val="12004131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Ok, I know you’ve heard</a:t>
            </a:r>
            <a:r>
              <a:rPr lang="en-US" baseline="0" dirty="0" smtClean="0"/>
              <a:t> this a million times, but I can’t go without mentioning it. </a:t>
            </a:r>
            <a:r>
              <a:rPr lang="en-US" baseline="0" dirty="0" smtClean="0">
                <a:sym typeface="Wingdings" panose="05000000000000000000" pitchFamily="2" charset="2"/>
              </a:rPr>
              <a:t></a:t>
            </a:r>
            <a:endParaRPr lang="en-US" baseline="0" dirty="0" smtClean="0"/>
          </a:p>
          <a:p>
            <a:r>
              <a:rPr lang="en-US" baseline="0" dirty="0" smtClean="0"/>
              <a:t>It’s a theme you’ll hear in the other presentations too, so I just want to focus on two pieces:</a:t>
            </a:r>
          </a:p>
          <a:p>
            <a:r>
              <a:rPr lang="en-US" baseline="0" dirty="0" smtClean="0"/>
              <a:t>Communication and Engagement</a:t>
            </a:r>
            <a:endParaRPr lang="en-US" dirty="0"/>
          </a:p>
        </p:txBody>
      </p:sp>
      <p:sp>
        <p:nvSpPr>
          <p:cNvPr id="4" name="Slide Number Placeholder 3"/>
          <p:cNvSpPr>
            <a:spLocks noGrp="1"/>
          </p:cNvSpPr>
          <p:nvPr>
            <p:ph type="sldNum" sz="quarter" idx="10"/>
          </p:nvPr>
        </p:nvSpPr>
        <p:spPr/>
        <p:txBody>
          <a:bodyPr/>
          <a:lstStyle/>
          <a:p>
            <a:fld id="{DCDC718F-094A-416A-AE9D-E2E645B01610}" type="slidenum">
              <a:rPr lang="en-US" smtClean="0"/>
              <a:pPr/>
              <a:t>8</a:t>
            </a:fld>
            <a:endParaRPr lang="en-US"/>
          </a:p>
        </p:txBody>
      </p:sp>
    </p:spTree>
    <p:extLst>
      <p:ext uri="{BB962C8B-B14F-4D97-AF65-F5344CB8AC3E}">
        <p14:creationId xmlns:p14="http://schemas.microsoft.com/office/powerpoint/2010/main" val="29423610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want everyone</a:t>
            </a:r>
            <a:r>
              <a:rPr lang="en-US" baseline="0" dirty="0" smtClean="0"/>
              <a:t> to know that </a:t>
            </a:r>
            <a:r>
              <a:rPr lang="en-US" baseline="0" dirty="0" err="1" smtClean="0"/>
              <a:t>eWIC</a:t>
            </a:r>
            <a:r>
              <a:rPr lang="en-US" baseline="0" dirty="0" smtClean="0"/>
              <a:t> is coming</a:t>
            </a:r>
            <a:endParaRPr lang="en-US" dirty="0"/>
          </a:p>
        </p:txBody>
      </p:sp>
      <p:sp>
        <p:nvSpPr>
          <p:cNvPr id="4" name="Slide Number Placeholder 3"/>
          <p:cNvSpPr>
            <a:spLocks noGrp="1"/>
          </p:cNvSpPr>
          <p:nvPr>
            <p:ph type="sldNum" sz="quarter" idx="10"/>
          </p:nvPr>
        </p:nvSpPr>
        <p:spPr/>
        <p:txBody>
          <a:bodyPr/>
          <a:lstStyle/>
          <a:p>
            <a:fld id="{DCDC718F-094A-416A-AE9D-E2E645B01610}" type="slidenum">
              <a:rPr lang="en-US" smtClean="0"/>
              <a:pPr/>
              <a:t>9</a:t>
            </a:fld>
            <a:endParaRPr lang="en-US"/>
          </a:p>
        </p:txBody>
      </p:sp>
    </p:spTree>
    <p:extLst>
      <p:ext uri="{BB962C8B-B14F-4D97-AF65-F5344CB8AC3E}">
        <p14:creationId xmlns:p14="http://schemas.microsoft.com/office/powerpoint/2010/main" val="11417301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362200"/>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7" name="Picture 6" descr="banner final.png"/>
          <p:cNvPicPr>
            <a:picLocks noChangeAspect="1"/>
          </p:cNvPicPr>
          <p:nvPr userDrawn="1"/>
        </p:nvPicPr>
        <p:blipFill>
          <a:blip r:embed="rId2" cstate="print"/>
          <a:stretch>
            <a:fillRect/>
          </a:stretch>
        </p:blipFill>
        <p:spPr>
          <a:xfrm>
            <a:off x="0" y="76200"/>
            <a:ext cx="9144000" cy="2043953"/>
          </a:xfrm>
          <a:prstGeom prst="rect">
            <a:avLst/>
          </a:prstGeom>
        </p:spPr>
      </p:pic>
      <p:pic>
        <p:nvPicPr>
          <p:cNvPr id="13" name="Picture 12" descr="line.png"/>
          <p:cNvPicPr>
            <a:picLocks noChangeAspect="1"/>
          </p:cNvPicPr>
          <p:nvPr userDrawn="1"/>
        </p:nvPicPr>
        <p:blipFill>
          <a:blip r:embed="rId3" cstate="print"/>
          <a:stretch>
            <a:fillRect/>
          </a:stretch>
        </p:blipFill>
        <p:spPr>
          <a:xfrm>
            <a:off x="0" y="6477000"/>
            <a:ext cx="9144000" cy="30459"/>
          </a:xfrm>
          <a:prstGeom prst="rect">
            <a:avLst/>
          </a:prstGeom>
        </p:spPr>
      </p:pic>
      <p:pic>
        <p:nvPicPr>
          <p:cNvPr id="12" name="Picture 11" descr="oha_logo_sm.jpg"/>
          <p:cNvPicPr>
            <a:picLocks noChangeAspect="1"/>
          </p:cNvPicPr>
          <p:nvPr userDrawn="1"/>
        </p:nvPicPr>
        <p:blipFill>
          <a:blip r:embed="rId4" cstate="print"/>
          <a:stretch>
            <a:fillRect/>
          </a:stretch>
        </p:blipFill>
        <p:spPr>
          <a:xfrm>
            <a:off x="304800" y="6027725"/>
            <a:ext cx="1600200" cy="601675"/>
          </a:xfrm>
          <a:prstGeom prst="rect">
            <a:avLst/>
          </a:prstGeom>
        </p:spPr>
      </p:pic>
      <p:pic>
        <p:nvPicPr>
          <p:cNvPr id="8" name="Picture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17929"/>
            <a:ext cx="9144000" cy="2151529"/>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905000"/>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228600" y="6492875"/>
            <a:ext cx="2133600" cy="365125"/>
          </a:xfrm>
        </p:spPr>
        <p:txBody>
          <a:bodyPr/>
          <a:lstStyle/>
          <a:p>
            <a:fld id="{452E3DFC-7DD8-45F2-9DF0-B5CFF1D95FBD}" type="datetimeFigureOut">
              <a:rPr lang="en-US" smtClean="0"/>
              <a:pPr/>
              <a:t>3/20/2017</a:t>
            </a:fld>
            <a:endParaRPr lang="en-US"/>
          </a:p>
        </p:txBody>
      </p:sp>
      <p:sp>
        <p:nvSpPr>
          <p:cNvPr id="5" name="Footer Placeholder 4"/>
          <p:cNvSpPr>
            <a:spLocks noGrp="1"/>
          </p:cNvSpPr>
          <p:nvPr>
            <p:ph type="ftr" sz="quarter" idx="11"/>
          </p:nvPr>
        </p:nvSpPr>
        <p:spPr>
          <a:xfrm>
            <a:off x="3124200" y="6492875"/>
            <a:ext cx="2895600" cy="365125"/>
          </a:xfrm>
        </p:spPr>
        <p:txBody>
          <a:bodyPr/>
          <a:lstStyle/>
          <a:p>
            <a:endParaRPr lang="en-US" dirty="0"/>
          </a:p>
        </p:txBody>
      </p:sp>
      <p:sp>
        <p:nvSpPr>
          <p:cNvPr id="6" name="Slide Number Placeholder 5"/>
          <p:cNvSpPr>
            <a:spLocks noGrp="1"/>
          </p:cNvSpPr>
          <p:nvPr>
            <p:ph type="sldNum" sz="quarter" idx="12"/>
          </p:nvPr>
        </p:nvSpPr>
        <p:spPr>
          <a:xfrm>
            <a:off x="6553200" y="6477000"/>
            <a:ext cx="2133600" cy="365125"/>
          </a:xfrm>
        </p:spPr>
        <p:txBody>
          <a:bodyPr/>
          <a:lstStyle/>
          <a:p>
            <a:fld id="{A817F4F7-2D81-4FD0-8B31-34174E30EC5C}" type="slidenum">
              <a:rPr lang="en-US" smtClean="0"/>
              <a:pPr/>
              <a:t>‹#›</a:t>
            </a:fld>
            <a:endParaRPr lang="en-US"/>
          </a:p>
        </p:txBody>
      </p:sp>
      <p:pic>
        <p:nvPicPr>
          <p:cNvPr id="7" name="Picture 6" descr="swooshonly.png"/>
          <p:cNvPicPr>
            <a:picLocks noChangeAspect="1"/>
          </p:cNvPicPr>
          <p:nvPr userDrawn="1"/>
        </p:nvPicPr>
        <p:blipFill>
          <a:blip r:embed="rId2" cstate="print"/>
          <a:stretch>
            <a:fillRect/>
          </a:stretch>
        </p:blipFill>
        <p:spPr>
          <a:xfrm>
            <a:off x="0" y="76200"/>
            <a:ext cx="9144000" cy="598842"/>
          </a:xfrm>
          <a:prstGeom prst="rect">
            <a:avLst/>
          </a:prstGeom>
        </p:spPr>
      </p:pic>
      <p:pic>
        <p:nvPicPr>
          <p:cNvPr id="9" name="Picture 8" descr="line.png"/>
          <p:cNvPicPr>
            <a:picLocks noChangeAspect="1"/>
          </p:cNvPicPr>
          <p:nvPr userDrawn="1"/>
        </p:nvPicPr>
        <p:blipFill>
          <a:blip r:embed="rId3" cstate="print"/>
          <a:stretch>
            <a:fillRect/>
          </a:stretch>
        </p:blipFill>
        <p:spPr>
          <a:xfrm>
            <a:off x="0" y="6522741"/>
            <a:ext cx="9144000" cy="30459"/>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1A66C7B-EAE2-4AA7-9213-077037CBDEB9}" type="datetimeFigureOut">
              <a:rPr lang="en-US" smtClean="0"/>
              <a:pPr/>
              <a:t>3/20/2017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6E5C66-CBAA-43DB-8C2E-FE2434045D2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2E3DFC-7DD8-45F2-9DF0-B5CFF1D95FBD}" type="datetimeFigureOut">
              <a:rPr lang="en-US" smtClean="0"/>
              <a:pPr/>
              <a:t>3/20/2017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17F4F7-2D81-4FD0-8B31-34174E30EC5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362200"/>
            <a:ext cx="9144000" cy="1470025"/>
          </a:xfrm>
        </p:spPr>
        <p:txBody>
          <a:bodyPr/>
          <a:lstStyle/>
          <a:p>
            <a:r>
              <a:rPr lang="en-US" dirty="0" smtClean="0"/>
              <a:t>Oregon </a:t>
            </a:r>
            <a:r>
              <a:rPr lang="en-US" dirty="0" err="1" smtClean="0"/>
              <a:t>eWIC</a:t>
            </a:r>
            <a:r>
              <a:rPr lang="en-US" dirty="0" smtClean="0"/>
              <a:t> Showcase</a:t>
            </a:r>
            <a:br>
              <a:rPr lang="en-US" dirty="0" smtClean="0"/>
            </a:br>
            <a:r>
              <a:rPr lang="en-US" dirty="0" smtClean="0"/>
              <a:t>Oregon </a:t>
            </a:r>
            <a:r>
              <a:rPr lang="en-US" dirty="0" err="1" smtClean="0"/>
              <a:t>eWIC</a:t>
            </a:r>
            <a:r>
              <a:rPr lang="en-US" dirty="0" smtClean="0"/>
              <a:t> 101</a:t>
            </a:r>
            <a:endParaRPr lang="en-US" dirty="0"/>
          </a:p>
        </p:txBody>
      </p:sp>
      <p:sp>
        <p:nvSpPr>
          <p:cNvPr id="3" name="Subtitle 2"/>
          <p:cNvSpPr>
            <a:spLocks noGrp="1"/>
          </p:cNvSpPr>
          <p:nvPr>
            <p:ph type="subTitle" idx="1"/>
          </p:nvPr>
        </p:nvSpPr>
        <p:spPr>
          <a:xfrm>
            <a:off x="152400" y="4038600"/>
            <a:ext cx="8991600" cy="1752600"/>
          </a:xfrm>
        </p:spPr>
        <p:txBody>
          <a:bodyPr>
            <a:normAutofit/>
          </a:bodyPr>
          <a:lstStyle/>
          <a:p>
            <a:endParaRPr lang="en-US" dirty="0" smtClean="0"/>
          </a:p>
          <a:p>
            <a:r>
              <a:rPr lang="en-US" dirty="0" smtClean="0"/>
              <a:t>Portland, OR</a:t>
            </a:r>
          </a:p>
          <a:p>
            <a:r>
              <a:rPr lang="en-US" dirty="0" smtClean="0"/>
              <a:t>March 21, 2017</a:t>
            </a:r>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09600"/>
            <a:ext cx="8839200" cy="1143000"/>
          </a:xfrm>
        </p:spPr>
        <p:txBody>
          <a:bodyPr>
            <a:noAutofit/>
          </a:bodyPr>
          <a:lstStyle/>
          <a:p>
            <a:r>
              <a:rPr lang="en-US" sz="4800" dirty="0" smtClean="0"/>
              <a:t>Communication</a:t>
            </a:r>
            <a:endParaRPr lang="en-US" sz="4800" dirty="0"/>
          </a:p>
        </p:txBody>
      </p:sp>
      <p:sp>
        <p:nvSpPr>
          <p:cNvPr id="3" name="Content Placeholder 2"/>
          <p:cNvSpPr>
            <a:spLocks noGrp="1"/>
          </p:cNvSpPr>
          <p:nvPr>
            <p:ph idx="1"/>
          </p:nvPr>
        </p:nvSpPr>
        <p:spPr>
          <a:xfrm>
            <a:off x="457200" y="1981200"/>
            <a:ext cx="8229600" cy="4419600"/>
          </a:xfrm>
        </p:spPr>
        <p:txBody>
          <a:bodyPr>
            <a:noAutofit/>
          </a:bodyPr>
          <a:lstStyle/>
          <a:p>
            <a:pPr>
              <a:spcBef>
                <a:spcPts val="0"/>
              </a:spcBef>
            </a:pPr>
            <a:r>
              <a:rPr lang="en-US" sz="3600" dirty="0" smtClean="0"/>
              <a:t>All stakeholders, every chance you get</a:t>
            </a:r>
          </a:p>
          <a:p>
            <a:pPr marL="0" indent="0">
              <a:spcBef>
                <a:spcPts val="0"/>
              </a:spcBef>
              <a:buNone/>
            </a:pPr>
            <a:endParaRPr lang="en-US" sz="2000" dirty="0" smtClean="0"/>
          </a:p>
          <a:p>
            <a:pPr>
              <a:spcBef>
                <a:spcPts val="0"/>
              </a:spcBef>
            </a:pPr>
            <a:r>
              <a:rPr lang="en-US" sz="3600" dirty="0"/>
              <a:t>WIC EBT </a:t>
            </a:r>
            <a:r>
              <a:rPr lang="en-US" sz="3600" dirty="0" smtClean="0"/>
              <a:t>101</a:t>
            </a:r>
          </a:p>
          <a:p>
            <a:pPr marL="0" indent="0">
              <a:spcBef>
                <a:spcPts val="0"/>
              </a:spcBef>
              <a:buNone/>
            </a:pPr>
            <a:endParaRPr lang="en-US" sz="2000" dirty="0" smtClean="0"/>
          </a:p>
          <a:p>
            <a:pPr>
              <a:spcBef>
                <a:spcPts val="0"/>
              </a:spcBef>
            </a:pPr>
            <a:r>
              <a:rPr lang="en-US" sz="3600" dirty="0" smtClean="0"/>
              <a:t>Information sharing </a:t>
            </a:r>
            <a:r>
              <a:rPr lang="en-US" sz="3600" dirty="0"/>
              <a:t>at internal and partner </a:t>
            </a:r>
            <a:r>
              <a:rPr lang="en-US" sz="3600" dirty="0" smtClean="0"/>
              <a:t>meetings</a:t>
            </a:r>
          </a:p>
          <a:p>
            <a:pPr marL="0" indent="0">
              <a:spcBef>
                <a:spcPts val="0"/>
              </a:spcBef>
              <a:buNone/>
            </a:pPr>
            <a:endParaRPr lang="en-US" sz="2000" dirty="0" smtClean="0"/>
          </a:p>
          <a:p>
            <a:pPr>
              <a:spcBef>
                <a:spcPts val="0"/>
              </a:spcBef>
            </a:pPr>
            <a:r>
              <a:rPr lang="en-US" sz="3600" dirty="0" smtClean="0"/>
              <a:t>Emailed and posted monthly status </a:t>
            </a:r>
            <a:r>
              <a:rPr lang="en-US" sz="3600" dirty="0"/>
              <a:t>r</a:t>
            </a:r>
            <a:r>
              <a:rPr lang="en-US" sz="3600" dirty="0" smtClean="0"/>
              <a:t>eports </a:t>
            </a:r>
            <a:endParaRPr lang="en-US" sz="3600" dirty="0"/>
          </a:p>
        </p:txBody>
      </p:sp>
    </p:spTree>
    <p:extLst>
      <p:ext uri="{BB962C8B-B14F-4D97-AF65-F5344CB8AC3E}">
        <p14:creationId xmlns:p14="http://schemas.microsoft.com/office/powerpoint/2010/main" val="27478467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09600"/>
            <a:ext cx="8839200" cy="1143000"/>
          </a:xfrm>
        </p:spPr>
        <p:txBody>
          <a:bodyPr>
            <a:noAutofit/>
          </a:bodyPr>
          <a:lstStyle/>
          <a:p>
            <a:r>
              <a:rPr lang="en-US" sz="4800" dirty="0" smtClean="0"/>
              <a:t>Engagement</a:t>
            </a:r>
            <a:endParaRPr lang="en-US" sz="4800" dirty="0"/>
          </a:p>
        </p:txBody>
      </p:sp>
      <p:pic>
        <p:nvPicPr>
          <p:cNvPr id="5" name="Picture 4"/>
          <p:cNvPicPr>
            <a:picLocks noChangeAspect="1"/>
          </p:cNvPicPr>
          <p:nvPr/>
        </p:nvPicPr>
        <p:blipFill>
          <a:blip r:embed="rId3"/>
          <a:stretch>
            <a:fillRect/>
          </a:stretch>
        </p:blipFill>
        <p:spPr>
          <a:xfrm>
            <a:off x="76331" y="2057400"/>
            <a:ext cx="8991337" cy="4419600"/>
          </a:xfrm>
          <a:prstGeom prst="rect">
            <a:avLst/>
          </a:prstGeom>
        </p:spPr>
      </p:pic>
    </p:spTree>
    <p:extLst>
      <p:ext uri="{BB962C8B-B14F-4D97-AF65-F5344CB8AC3E}">
        <p14:creationId xmlns:p14="http://schemas.microsoft.com/office/powerpoint/2010/main" val="10299147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09600"/>
            <a:ext cx="8839200" cy="1143000"/>
          </a:xfrm>
        </p:spPr>
        <p:txBody>
          <a:bodyPr>
            <a:noAutofit/>
          </a:bodyPr>
          <a:lstStyle/>
          <a:p>
            <a:r>
              <a:rPr lang="en-US" sz="4800" dirty="0" smtClean="0"/>
              <a:t>Engagement</a:t>
            </a:r>
            <a:endParaRPr lang="en-US" sz="4800" dirty="0"/>
          </a:p>
        </p:txBody>
      </p:sp>
      <p:sp>
        <p:nvSpPr>
          <p:cNvPr id="3" name="Content Placeholder 2"/>
          <p:cNvSpPr>
            <a:spLocks noGrp="1"/>
          </p:cNvSpPr>
          <p:nvPr>
            <p:ph idx="1"/>
          </p:nvPr>
        </p:nvSpPr>
        <p:spPr>
          <a:xfrm>
            <a:off x="457200" y="1981200"/>
            <a:ext cx="8229600" cy="4267200"/>
          </a:xfrm>
        </p:spPr>
        <p:txBody>
          <a:bodyPr>
            <a:normAutofit/>
          </a:bodyPr>
          <a:lstStyle/>
          <a:p>
            <a:pPr marL="0" indent="0">
              <a:spcAft>
                <a:spcPts val="1200"/>
              </a:spcAft>
              <a:buNone/>
            </a:pPr>
            <a:r>
              <a:rPr lang="en-US" sz="4000" dirty="0" smtClean="0"/>
              <a:t>Vendors</a:t>
            </a:r>
          </a:p>
          <a:p>
            <a:r>
              <a:rPr lang="en-US" dirty="0" smtClean="0"/>
              <a:t>Encourage them </a:t>
            </a:r>
            <a:r>
              <a:rPr lang="en-US" dirty="0"/>
              <a:t>to share </a:t>
            </a:r>
            <a:r>
              <a:rPr lang="en-US" dirty="0" err="1"/>
              <a:t>eWIC</a:t>
            </a:r>
            <a:r>
              <a:rPr lang="en-US" dirty="0"/>
              <a:t> information with </a:t>
            </a:r>
            <a:r>
              <a:rPr lang="en-US" dirty="0" smtClean="0"/>
              <a:t>their:</a:t>
            </a:r>
          </a:p>
          <a:p>
            <a:pPr lvl="1"/>
            <a:r>
              <a:rPr lang="en-US" sz="3200" dirty="0" smtClean="0"/>
              <a:t>Electronic Cash Register (ECR) distributors </a:t>
            </a:r>
          </a:p>
          <a:p>
            <a:pPr lvl="1"/>
            <a:r>
              <a:rPr lang="en-US" sz="3200" dirty="0" smtClean="0"/>
              <a:t>Third Party Processors (TPPs)</a:t>
            </a:r>
          </a:p>
          <a:p>
            <a:pPr lvl="1"/>
            <a:r>
              <a:rPr lang="en-US" sz="3200" dirty="0" smtClean="0"/>
              <a:t>Corporate offices</a:t>
            </a:r>
            <a:endParaRPr lang="en-US" sz="3200" dirty="0"/>
          </a:p>
          <a:p>
            <a:pPr marL="457200" lvl="1" indent="0">
              <a:buNone/>
            </a:pPr>
            <a:endParaRPr lang="en-US" dirty="0"/>
          </a:p>
        </p:txBody>
      </p:sp>
    </p:spTree>
    <p:extLst>
      <p:ext uri="{BB962C8B-B14F-4D97-AF65-F5344CB8AC3E}">
        <p14:creationId xmlns:p14="http://schemas.microsoft.com/office/powerpoint/2010/main" val="1733807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09600"/>
            <a:ext cx="8839200" cy="1143000"/>
          </a:xfrm>
        </p:spPr>
        <p:txBody>
          <a:bodyPr>
            <a:noAutofit/>
          </a:bodyPr>
          <a:lstStyle/>
          <a:p>
            <a:r>
              <a:rPr lang="en-US" sz="4800" dirty="0" smtClean="0"/>
              <a:t>Engagement</a:t>
            </a:r>
            <a:endParaRPr lang="en-US" sz="4800" dirty="0"/>
          </a:p>
        </p:txBody>
      </p:sp>
      <p:sp>
        <p:nvSpPr>
          <p:cNvPr id="3" name="Content Placeholder 2"/>
          <p:cNvSpPr>
            <a:spLocks noGrp="1"/>
          </p:cNvSpPr>
          <p:nvPr>
            <p:ph idx="1"/>
          </p:nvPr>
        </p:nvSpPr>
        <p:spPr>
          <a:xfrm>
            <a:off x="457200" y="1981200"/>
            <a:ext cx="8077200" cy="4419600"/>
          </a:xfrm>
        </p:spPr>
        <p:txBody>
          <a:bodyPr>
            <a:normAutofit/>
          </a:bodyPr>
          <a:lstStyle/>
          <a:p>
            <a:pPr marL="0" indent="0">
              <a:spcAft>
                <a:spcPts val="1200"/>
              </a:spcAft>
              <a:buNone/>
            </a:pPr>
            <a:r>
              <a:rPr lang="en-US" sz="4000" dirty="0" smtClean="0"/>
              <a:t>Local Agencies</a:t>
            </a:r>
            <a:endParaRPr lang="en-US" sz="4000" dirty="0"/>
          </a:p>
          <a:p>
            <a:r>
              <a:rPr lang="en-US" dirty="0"/>
              <a:t>Design/planning phase JAD sessions for:</a:t>
            </a:r>
          </a:p>
          <a:p>
            <a:pPr lvl="1">
              <a:spcBef>
                <a:spcPts val="0"/>
              </a:spcBef>
            </a:pPr>
            <a:r>
              <a:rPr lang="en-US" dirty="0"/>
              <a:t>MIS</a:t>
            </a:r>
          </a:p>
          <a:p>
            <a:pPr lvl="1">
              <a:spcBef>
                <a:spcPts val="0"/>
              </a:spcBef>
            </a:pPr>
            <a:r>
              <a:rPr lang="en-US" dirty="0"/>
              <a:t>Clinic operations and policies</a:t>
            </a:r>
          </a:p>
          <a:p>
            <a:pPr lvl="1">
              <a:spcBef>
                <a:spcPts val="0"/>
              </a:spcBef>
            </a:pPr>
            <a:r>
              <a:rPr lang="en-US" dirty="0"/>
              <a:t>Training</a:t>
            </a:r>
          </a:p>
          <a:p>
            <a:pPr lvl="1">
              <a:spcBef>
                <a:spcPts val="0"/>
              </a:spcBef>
            </a:pPr>
            <a:r>
              <a:rPr lang="en-US" dirty="0"/>
              <a:t>Materials</a:t>
            </a:r>
          </a:p>
          <a:p>
            <a:pPr>
              <a:spcBef>
                <a:spcPts val="1800"/>
              </a:spcBef>
            </a:pPr>
            <a:r>
              <a:rPr lang="en-US" dirty="0"/>
              <a:t>Voted on card design – selected winner from 4 options</a:t>
            </a:r>
          </a:p>
          <a:p>
            <a:pPr marL="457200" lvl="1" indent="0">
              <a:buNone/>
            </a:pPr>
            <a:endParaRPr lang="en-US" dirty="0"/>
          </a:p>
        </p:txBody>
      </p:sp>
    </p:spTree>
    <p:extLst>
      <p:ext uri="{BB962C8B-B14F-4D97-AF65-F5344CB8AC3E}">
        <p14:creationId xmlns:p14="http://schemas.microsoft.com/office/powerpoint/2010/main" val="25612679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609600"/>
            <a:ext cx="9144000" cy="1066800"/>
          </a:xfrm>
        </p:spPr>
        <p:txBody>
          <a:bodyPr>
            <a:noAutofit/>
          </a:bodyPr>
          <a:lstStyle/>
          <a:p>
            <a:r>
              <a:rPr lang="en-US" sz="4800" dirty="0" smtClean="0"/>
              <a:t>State Agency </a:t>
            </a:r>
            <a:r>
              <a:rPr lang="en-US" sz="4800" dirty="0" err="1" smtClean="0"/>
              <a:t>eWIC</a:t>
            </a:r>
            <a:r>
              <a:rPr lang="en-US" sz="4800" dirty="0" smtClean="0"/>
              <a:t> Workgroups</a:t>
            </a:r>
            <a:endParaRPr lang="en-US" sz="4800" dirty="0"/>
          </a:p>
        </p:txBody>
      </p:sp>
      <p:pic>
        <p:nvPicPr>
          <p:cNvPr id="5" name="Picture 4"/>
          <p:cNvPicPr>
            <a:picLocks noChangeAspect="1"/>
          </p:cNvPicPr>
          <p:nvPr/>
        </p:nvPicPr>
        <p:blipFill>
          <a:blip r:embed="rId3"/>
          <a:stretch>
            <a:fillRect/>
          </a:stretch>
        </p:blipFill>
        <p:spPr>
          <a:xfrm>
            <a:off x="0" y="1696329"/>
            <a:ext cx="9144000" cy="4953001"/>
          </a:xfrm>
          <a:prstGeom prst="rect">
            <a:avLst/>
          </a:prstGeom>
        </p:spPr>
      </p:pic>
    </p:spTree>
    <p:extLst>
      <p:ext uri="{BB962C8B-B14F-4D97-AF65-F5344CB8AC3E}">
        <p14:creationId xmlns:p14="http://schemas.microsoft.com/office/powerpoint/2010/main" val="31716244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9144000" cy="1066800"/>
          </a:xfrm>
        </p:spPr>
        <p:txBody>
          <a:bodyPr>
            <a:noAutofit/>
          </a:bodyPr>
          <a:lstStyle/>
          <a:p>
            <a:r>
              <a:rPr lang="en-US" sz="4800" smtClean="0"/>
              <a:t>State Agency eWIC Workgroups</a:t>
            </a:r>
            <a:endParaRPr lang="en-US" sz="4800" dirty="0"/>
          </a:p>
        </p:txBody>
      </p:sp>
      <p:sp>
        <p:nvSpPr>
          <p:cNvPr id="4" name="Content Placeholder 3"/>
          <p:cNvSpPr>
            <a:spLocks noGrp="1"/>
          </p:cNvSpPr>
          <p:nvPr>
            <p:ph idx="1"/>
          </p:nvPr>
        </p:nvSpPr>
        <p:spPr>
          <a:xfrm>
            <a:off x="457200" y="1828800"/>
            <a:ext cx="8229600" cy="1143000"/>
          </a:xfrm>
        </p:spPr>
        <p:txBody>
          <a:bodyPr>
            <a:normAutofit/>
          </a:bodyPr>
          <a:lstStyle/>
          <a:p>
            <a:r>
              <a:rPr lang="en-US" dirty="0" smtClean="0"/>
              <a:t>Started with 17(!) and consolidated as the project progressed</a:t>
            </a:r>
          </a:p>
          <a:p>
            <a:endParaRPr lang="en-US" dirty="0" smtClean="0"/>
          </a:p>
        </p:txBody>
      </p:sp>
      <p:sp>
        <p:nvSpPr>
          <p:cNvPr id="6" name="Content Placeholder 3"/>
          <p:cNvSpPr txBox="1">
            <a:spLocks/>
          </p:cNvSpPr>
          <p:nvPr/>
        </p:nvSpPr>
        <p:spPr>
          <a:xfrm>
            <a:off x="4555435" y="2971800"/>
            <a:ext cx="3810000" cy="3429000"/>
          </a:xfrm>
          <a:prstGeom prst="rect">
            <a:avLst/>
          </a:prstGeom>
        </p:spPr>
        <p:txBody>
          <a:bodyPr vert="horz" lIns="91440" tIns="45720" rIns="91440" bIns="45720" rtlCol="0">
            <a:normAutofit fontScale="77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dirty="0" smtClean="0"/>
              <a:t>Compliance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Shopper</a:t>
            </a:r>
            <a:r>
              <a:rPr kumimoji="0" lang="en-US" sz="3200" b="0" i="0" u="none" strike="noStrike" kern="1200" cap="none" spc="0" normalizeH="0" noProof="0" dirty="0" smtClean="0">
                <a:ln>
                  <a:noFill/>
                </a:ln>
                <a:solidFill>
                  <a:schemeClr val="tx1"/>
                </a:solidFill>
                <a:effectLst/>
                <a:uLnTx/>
                <a:uFillTx/>
                <a:latin typeface="+mn-lt"/>
                <a:ea typeface="+mn-ea"/>
                <a:cs typeface="+mn-cs"/>
              </a:rPr>
              <a:t> Ed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baseline="0" dirty="0" smtClean="0"/>
              <a:t>Communications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dirty="0" smtClean="0"/>
              <a:t>Marketing</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baseline="0" dirty="0" smtClean="0"/>
              <a:t>Financial</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noProof="0" dirty="0" smtClean="0">
                <a:ln>
                  <a:noFill/>
                </a:ln>
                <a:solidFill>
                  <a:schemeClr val="tx1"/>
                </a:solidFill>
                <a:effectLst/>
                <a:uLnTx/>
                <a:uFillTx/>
                <a:latin typeface="+mn-lt"/>
                <a:ea typeface="+mn-ea"/>
                <a:cs typeface="+mn-cs"/>
              </a:rPr>
              <a:t>Logistics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baseline="0" dirty="0" smtClean="0"/>
              <a:t>Evaluation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noProof="0" dirty="0" smtClean="0">
                <a:ln>
                  <a:noFill/>
                </a:ln>
                <a:solidFill>
                  <a:schemeClr val="tx1"/>
                </a:solidFill>
                <a:effectLst/>
                <a:uLnTx/>
                <a:uFillTx/>
                <a:latin typeface="+mn-lt"/>
                <a:ea typeface="+mn-ea"/>
                <a:cs typeface="+mn-cs"/>
              </a:rPr>
              <a:t>Emergency preparedness</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7" name="Content Placeholder 3"/>
          <p:cNvSpPr txBox="1">
            <a:spLocks/>
          </p:cNvSpPr>
          <p:nvPr/>
        </p:nvSpPr>
        <p:spPr>
          <a:xfrm>
            <a:off x="838200" y="2971800"/>
            <a:ext cx="3200400" cy="3429000"/>
          </a:xfrm>
          <a:prstGeom prst="rect">
            <a:avLst/>
          </a:prstGeom>
        </p:spPr>
        <p:txBody>
          <a:bodyPr vert="horz" lIns="91440" tIns="45720" rIns="91440" bIns="45720" rtlCol="0">
            <a:normAutofit fontScale="70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400" noProof="0" dirty="0" smtClean="0"/>
              <a:t>APL</a:t>
            </a:r>
            <a:endParaRPr kumimoji="0" lang="en-US" sz="3400" b="0" i="0" u="none" strike="noStrike" kern="1200" cap="none" spc="0" normalizeH="0" baseline="0" noProof="0" dirty="0" smtClean="0">
              <a:ln>
                <a:noFill/>
              </a:ln>
              <a:solidFill>
                <a:schemeClr val="tx1"/>
              </a:solidFill>
              <a:effectLst/>
              <a:uLnTx/>
              <a:uFillTx/>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400" dirty="0" smtClean="0"/>
              <a:t>MIS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400" dirty="0" smtClean="0"/>
              <a:t>Testing</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400" dirty="0" smtClean="0"/>
              <a:t>Vendor</a:t>
            </a:r>
            <a:endParaRPr kumimoji="0" lang="en-US" sz="3400" b="0" i="0" u="none" strike="noStrike" kern="1200" cap="none" spc="0" normalizeH="0" noProof="0" dirty="0" smtClean="0">
              <a:ln>
                <a:noFill/>
              </a:ln>
              <a:solidFill>
                <a:schemeClr val="tx1"/>
              </a:solidFill>
              <a:effectLst/>
              <a:uLnTx/>
              <a:uFillTx/>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400" baseline="0" dirty="0" smtClean="0"/>
              <a:t>Pilot Selection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400" dirty="0" smtClean="0"/>
              <a:t>Clinic Operations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400" dirty="0" smtClean="0"/>
              <a:t>Formula Warehouse</a:t>
            </a:r>
            <a:endParaRPr kumimoji="0" lang="en-US" sz="3400" b="0" i="0" u="none" strike="noStrike" kern="1200" cap="none" spc="0" normalizeH="0" noProof="0" dirty="0" smtClean="0">
              <a:ln>
                <a:noFill/>
              </a:ln>
              <a:solidFill>
                <a:schemeClr val="tx1"/>
              </a:solidFill>
              <a:effectLst/>
              <a:uLnTx/>
              <a:uFillTx/>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400" noProof="0" dirty="0" smtClean="0"/>
              <a:t>Training</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400" b="0" i="0" u="none" strike="noStrike" kern="1200" cap="none" spc="0" normalizeH="0" baseline="0" dirty="0" smtClean="0">
                <a:ln>
                  <a:noFill/>
                </a:ln>
                <a:solidFill>
                  <a:schemeClr val="tx1"/>
                </a:solidFill>
                <a:effectLst/>
                <a:uLnTx/>
                <a:uFillTx/>
              </a:rPr>
              <a:t>Policy</a:t>
            </a:r>
            <a:endParaRPr kumimoji="0" lang="en-US" sz="3400" b="0" i="0" u="none" strike="noStrike" kern="1200" cap="none" spc="0" normalizeH="0" baseline="0" noProof="0" dirty="0" smtClean="0">
              <a:ln>
                <a:noFill/>
              </a:ln>
              <a:solidFill>
                <a:schemeClr val="tx1"/>
              </a:solidFill>
              <a:effectLst/>
              <a:uLnTx/>
              <a:uFillTx/>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9270508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eWIC Leadership Team</a:t>
            </a:r>
            <a:endParaRPr lang="en-US" sz="4800" dirty="0"/>
          </a:p>
        </p:txBody>
      </p:sp>
      <p:sp>
        <p:nvSpPr>
          <p:cNvPr id="4" name="Content Placeholder 3"/>
          <p:cNvSpPr>
            <a:spLocks noGrp="1"/>
          </p:cNvSpPr>
          <p:nvPr>
            <p:ph idx="1"/>
          </p:nvPr>
        </p:nvSpPr>
        <p:spPr>
          <a:xfrm>
            <a:off x="457200" y="2057400"/>
            <a:ext cx="8229600" cy="4495800"/>
          </a:xfrm>
        </p:spPr>
        <p:txBody>
          <a:bodyPr>
            <a:normAutofit/>
          </a:bodyPr>
          <a:lstStyle/>
          <a:p>
            <a:r>
              <a:rPr lang="en-US" dirty="0" smtClean="0"/>
              <a:t>Comprised of workgroup leads + program and project managers</a:t>
            </a:r>
          </a:p>
          <a:p>
            <a:pPr marL="0" indent="0">
              <a:buNone/>
            </a:pPr>
            <a:endParaRPr lang="en-US" sz="1200" dirty="0" smtClean="0"/>
          </a:p>
          <a:p>
            <a:r>
              <a:rPr lang="en-US" dirty="0" smtClean="0"/>
              <a:t>Met 2x month and ad hoc as needed</a:t>
            </a:r>
          </a:p>
          <a:p>
            <a:pPr marL="0" indent="0">
              <a:buNone/>
            </a:pPr>
            <a:endParaRPr lang="en-US" sz="1200" dirty="0" smtClean="0"/>
          </a:p>
          <a:p>
            <a:r>
              <a:rPr lang="en-US" dirty="0" smtClean="0"/>
              <a:t>Developed a decision making process, guidelines, and recommendation form</a:t>
            </a:r>
          </a:p>
          <a:p>
            <a:pPr marL="0" indent="0">
              <a:buNone/>
            </a:pPr>
            <a:endParaRPr lang="en-US" sz="1200" dirty="0" smtClean="0"/>
          </a:p>
          <a:p>
            <a:r>
              <a:rPr lang="en-US" dirty="0" smtClean="0"/>
              <a:t>Workgroup leads brought recommendations to the group for approval</a:t>
            </a:r>
          </a:p>
        </p:txBody>
      </p:sp>
    </p:spTree>
    <p:extLst>
      <p:ext uri="{BB962C8B-B14F-4D97-AF65-F5344CB8AC3E}">
        <p14:creationId xmlns:p14="http://schemas.microsoft.com/office/powerpoint/2010/main" val="35664011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9144000" cy="1066800"/>
          </a:xfrm>
        </p:spPr>
        <p:txBody>
          <a:bodyPr>
            <a:normAutofit/>
          </a:bodyPr>
          <a:lstStyle/>
          <a:p>
            <a:r>
              <a:rPr lang="en-US" sz="4800" dirty="0" smtClean="0"/>
              <a:t>Issues for Leadership Team</a:t>
            </a:r>
            <a:endParaRPr lang="en-US" sz="4800" dirty="0"/>
          </a:p>
        </p:txBody>
      </p:sp>
      <p:sp>
        <p:nvSpPr>
          <p:cNvPr id="4" name="Content Placeholder 3"/>
          <p:cNvSpPr>
            <a:spLocks noGrp="1"/>
          </p:cNvSpPr>
          <p:nvPr>
            <p:ph idx="1"/>
          </p:nvPr>
        </p:nvSpPr>
        <p:spPr>
          <a:xfrm>
            <a:off x="457200" y="1676400"/>
            <a:ext cx="8229600" cy="4876800"/>
          </a:xfrm>
        </p:spPr>
        <p:txBody>
          <a:bodyPr>
            <a:normAutofit fontScale="92500" lnSpcReduction="20000"/>
          </a:bodyPr>
          <a:lstStyle/>
          <a:p>
            <a:pPr marL="0" lvl="0" indent="0">
              <a:buNone/>
            </a:pPr>
            <a:r>
              <a:rPr lang="en-US" dirty="0" smtClean="0"/>
              <a:t>Issues that:</a:t>
            </a:r>
          </a:p>
          <a:p>
            <a:pPr lvl="0"/>
            <a:r>
              <a:rPr lang="en-US" dirty="0" smtClean="0"/>
              <a:t>Had </a:t>
            </a:r>
            <a:r>
              <a:rPr lang="en-US" dirty="0"/>
              <a:t>a negative and/or significant impact on project:</a:t>
            </a:r>
          </a:p>
          <a:p>
            <a:pPr lvl="1"/>
            <a:r>
              <a:rPr lang="en-US" dirty="0"/>
              <a:t>Cost</a:t>
            </a:r>
          </a:p>
          <a:p>
            <a:pPr lvl="1"/>
            <a:r>
              <a:rPr lang="en-US" dirty="0"/>
              <a:t>Quality</a:t>
            </a:r>
          </a:p>
          <a:p>
            <a:pPr lvl="1"/>
            <a:r>
              <a:rPr lang="en-US" dirty="0"/>
              <a:t>Schedule</a:t>
            </a:r>
          </a:p>
          <a:p>
            <a:pPr lvl="1"/>
            <a:r>
              <a:rPr lang="en-US" dirty="0" smtClean="0"/>
              <a:t>Stakeholders</a:t>
            </a:r>
          </a:p>
          <a:p>
            <a:pPr marL="457200" lvl="1" indent="0">
              <a:buNone/>
            </a:pPr>
            <a:endParaRPr lang="en-US" sz="1500" dirty="0"/>
          </a:p>
          <a:p>
            <a:pPr lvl="0"/>
            <a:r>
              <a:rPr lang="en-US" dirty="0" smtClean="0"/>
              <a:t>Were </a:t>
            </a:r>
            <a:r>
              <a:rPr lang="en-US" dirty="0"/>
              <a:t>politically sensitive </a:t>
            </a:r>
            <a:endParaRPr lang="en-US" dirty="0" smtClean="0"/>
          </a:p>
          <a:p>
            <a:pPr marL="0" lvl="0" indent="0">
              <a:buNone/>
            </a:pPr>
            <a:r>
              <a:rPr lang="en-US" sz="1500" dirty="0"/>
              <a:t> </a:t>
            </a:r>
          </a:p>
          <a:p>
            <a:pPr lvl="0"/>
            <a:r>
              <a:rPr lang="en-US" dirty="0"/>
              <a:t>W</a:t>
            </a:r>
            <a:r>
              <a:rPr lang="en-US" dirty="0" smtClean="0"/>
              <a:t>ould </a:t>
            </a:r>
            <a:r>
              <a:rPr lang="en-US" dirty="0"/>
              <a:t>result in a radical departure from current practices or policies</a:t>
            </a:r>
          </a:p>
          <a:p>
            <a:endParaRPr lang="en-US" dirty="0" smtClean="0"/>
          </a:p>
        </p:txBody>
      </p:sp>
    </p:spTree>
    <p:extLst>
      <p:ext uri="{BB962C8B-B14F-4D97-AF65-F5344CB8AC3E}">
        <p14:creationId xmlns:p14="http://schemas.microsoft.com/office/powerpoint/2010/main" val="22484049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69032"/>
            <a:ext cx="9144000" cy="7072108"/>
          </a:xfrm>
          <a:prstGeom prst="rect">
            <a:avLst/>
          </a:prstGeom>
        </p:spPr>
      </p:pic>
    </p:spTree>
    <p:extLst>
      <p:ext uri="{BB962C8B-B14F-4D97-AF65-F5344CB8AC3E}">
        <p14:creationId xmlns:p14="http://schemas.microsoft.com/office/powerpoint/2010/main" val="1574949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1066800"/>
          </a:xfrm>
        </p:spPr>
        <p:txBody>
          <a:bodyPr>
            <a:noAutofit/>
          </a:bodyPr>
          <a:lstStyle/>
          <a:p>
            <a:r>
              <a:rPr lang="en-US" sz="3800" dirty="0" smtClean="0"/>
              <a:t>Leadership Decision Recommendation Form</a:t>
            </a:r>
            <a:br>
              <a:rPr lang="en-US" sz="3800" dirty="0" smtClean="0"/>
            </a:br>
            <a:r>
              <a:rPr lang="en-US" sz="3200" dirty="0" smtClean="0"/>
              <a:t>(see handout)</a:t>
            </a:r>
            <a:endParaRPr lang="en-US" sz="3200" dirty="0"/>
          </a:p>
        </p:txBody>
      </p:sp>
      <p:sp>
        <p:nvSpPr>
          <p:cNvPr id="4" name="Content Placeholder 3"/>
          <p:cNvSpPr>
            <a:spLocks noGrp="1"/>
          </p:cNvSpPr>
          <p:nvPr>
            <p:ph idx="1"/>
          </p:nvPr>
        </p:nvSpPr>
        <p:spPr>
          <a:xfrm>
            <a:off x="457200" y="2057400"/>
            <a:ext cx="8229600" cy="4572000"/>
          </a:xfrm>
        </p:spPr>
        <p:txBody>
          <a:bodyPr>
            <a:normAutofit lnSpcReduction="10000"/>
          </a:bodyPr>
          <a:lstStyle/>
          <a:p>
            <a:pPr lvl="0">
              <a:lnSpc>
                <a:spcPct val="120000"/>
              </a:lnSpc>
              <a:spcBef>
                <a:spcPts val="0"/>
              </a:spcBef>
            </a:pPr>
            <a:r>
              <a:rPr lang="en-US" dirty="0" smtClean="0"/>
              <a:t>Description of Issue</a:t>
            </a:r>
          </a:p>
          <a:p>
            <a:pPr lvl="0">
              <a:lnSpc>
                <a:spcPct val="120000"/>
              </a:lnSpc>
              <a:spcBef>
                <a:spcPts val="0"/>
              </a:spcBef>
            </a:pPr>
            <a:r>
              <a:rPr lang="en-US" dirty="0" smtClean="0"/>
              <a:t>Recommendation from the group</a:t>
            </a:r>
          </a:p>
          <a:p>
            <a:pPr lvl="0">
              <a:lnSpc>
                <a:spcPct val="120000"/>
              </a:lnSpc>
              <a:spcBef>
                <a:spcPts val="0"/>
              </a:spcBef>
            </a:pPr>
            <a:r>
              <a:rPr lang="en-US" dirty="0" smtClean="0"/>
              <a:t>Key reasons for the recommendation</a:t>
            </a:r>
          </a:p>
          <a:p>
            <a:pPr lvl="0">
              <a:lnSpc>
                <a:spcPct val="120000"/>
              </a:lnSpc>
              <a:spcBef>
                <a:spcPts val="0"/>
              </a:spcBef>
            </a:pPr>
            <a:r>
              <a:rPr lang="en-US" dirty="0" smtClean="0"/>
              <a:t>Alternative options considered</a:t>
            </a:r>
          </a:p>
          <a:p>
            <a:pPr lvl="0">
              <a:lnSpc>
                <a:spcPct val="120000"/>
              </a:lnSpc>
              <a:spcBef>
                <a:spcPts val="0"/>
              </a:spcBef>
            </a:pPr>
            <a:r>
              <a:rPr lang="en-US" dirty="0" smtClean="0"/>
              <a:t>Parties consulted</a:t>
            </a:r>
          </a:p>
          <a:p>
            <a:pPr lvl="0">
              <a:lnSpc>
                <a:spcPct val="120000"/>
              </a:lnSpc>
              <a:spcBef>
                <a:spcPts val="0"/>
              </a:spcBef>
            </a:pPr>
            <a:r>
              <a:rPr lang="en-US" dirty="0" smtClean="0"/>
              <a:t>Pros and Cons</a:t>
            </a:r>
          </a:p>
          <a:p>
            <a:pPr lvl="0">
              <a:lnSpc>
                <a:spcPct val="120000"/>
              </a:lnSpc>
              <a:spcBef>
                <a:spcPts val="0"/>
              </a:spcBef>
            </a:pPr>
            <a:r>
              <a:rPr lang="en-US" dirty="0" smtClean="0"/>
              <a:t>Follow-up issues/questions</a:t>
            </a:r>
          </a:p>
          <a:p>
            <a:pPr lvl="0">
              <a:lnSpc>
                <a:spcPct val="120000"/>
              </a:lnSpc>
              <a:spcBef>
                <a:spcPts val="0"/>
              </a:spcBef>
            </a:pPr>
            <a:r>
              <a:rPr lang="en-US" dirty="0" smtClean="0"/>
              <a:t>Approval Status</a:t>
            </a:r>
            <a:endParaRPr lang="en-US" dirty="0"/>
          </a:p>
        </p:txBody>
      </p:sp>
    </p:spTree>
    <p:extLst>
      <p:ext uri="{BB962C8B-B14F-4D97-AF65-F5344CB8AC3E}">
        <p14:creationId xmlns:p14="http://schemas.microsoft.com/office/powerpoint/2010/main" val="30576366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Oregon WIC Program</a:t>
            </a:r>
            <a:endParaRPr lang="en-US" dirty="0"/>
          </a:p>
        </p:txBody>
      </p:sp>
      <p:sp>
        <p:nvSpPr>
          <p:cNvPr id="3" name="Content Placeholder 2"/>
          <p:cNvSpPr>
            <a:spLocks noGrp="1"/>
          </p:cNvSpPr>
          <p:nvPr>
            <p:ph idx="1"/>
          </p:nvPr>
        </p:nvSpPr>
        <p:spPr>
          <a:xfrm>
            <a:off x="457200" y="1676400"/>
            <a:ext cx="8534400" cy="5029200"/>
          </a:xfrm>
        </p:spPr>
        <p:txBody>
          <a:bodyPr>
            <a:normAutofit lnSpcReduction="10000"/>
          </a:bodyPr>
          <a:lstStyle/>
          <a:p>
            <a:r>
              <a:rPr lang="en-US" dirty="0" smtClean="0"/>
              <a:t>42 </a:t>
            </a:r>
            <a:r>
              <a:rPr lang="en-US" dirty="0"/>
              <a:t>state program </a:t>
            </a:r>
            <a:r>
              <a:rPr lang="en-US" dirty="0" smtClean="0"/>
              <a:t>staff </a:t>
            </a:r>
            <a:r>
              <a:rPr lang="en-US" dirty="0"/>
              <a:t>+ 3 state MIS </a:t>
            </a:r>
            <a:r>
              <a:rPr lang="en-US" dirty="0" smtClean="0"/>
              <a:t>developers</a:t>
            </a:r>
          </a:p>
          <a:p>
            <a:r>
              <a:rPr lang="en-US" dirty="0" smtClean="0"/>
              <a:t>5 home teams</a:t>
            </a:r>
          </a:p>
          <a:p>
            <a:pPr lvl="1">
              <a:spcBef>
                <a:spcPts val="0"/>
              </a:spcBef>
            </a:pPr>
            <a:r>
              <a:rPr lang="en-US" dirty="0" smtClean="0"/>
              <a:t>Nutrition and Local Services</a:t>
            </a:r>
          </a:p>
          <a:p>
            <a:pPr lvl="1">
              <a:spcBef>
                <a:spcPts val="0"/>
              </a:spcBef>
            </a:pPr>
            <a:r>
              <a:rPr lang="en-US" dirty="0" smtClean="0"/>
              <a:t>Vendor Management</a:t>
            </a:r>
          </a:p>
          <a:p>
            <a:pPr lvl="1">
              <a:spcBef>
                <a:spcPts val="0"/>
              </a:spcBef>
            </a:pPr>
            <a:r>
              <a:rPr lang="en-US" dirty="0"/>
              <a:t>Data </a:t>
            </a:r>
            <a:r>
              <a:rPr lang="en-US" dirty="0" smtClean="0"/>
              <a:t>Services</a:t>
            </a:r>
          </a:p>
          <a:p>
            <a:pPr lvl="1">
              <a:spcBef>
                <a:spcPts val="0"/>
              </a:spcBef>
            </a:pPr>
            <a:r>
              <a:rPr lang="en-US" dirty="0" smtClean="0"/>
              <a:t>Business Administration</a:t>
            </a:r>
          </a:p>
          <a:p>
            <a:pPr lvl="1">
              <a:spcBef>
                <a:spcPts val="0"/>
              </a:spcBef>
            </a:pPr>
            <a:r>
              <a:rPr lang="en-US" dirty="0" smtClean="0"/>
              <a:t>Evaluation</a:t>
            </a:r>
            <a:endParaRPr lang="en-US" dirty="0"/>
          </a:p>
          <a:p>
            <a:r>
              <a:rPr lang="en-US" dirty="0" smtClean="0"/>
              <a:t>34 </a:t>
            </a:r>
            <a:r>
              <a:rPr lang="en-US" dirty="0"/>
              <a:t>local </a:t>
            </a:r>
            <a:r>
              <a:rPr lang="en-US" dirty="0" smtClean="0"/>
              <a:t>agencies, covering all 36 counties</a:t>
            </a:r>
            <a:endParaRPr lang="en-US" dirty="0"/>
          </a:p>
          <a:p>
            <a:r>
              <a:rPr lang="en-US" dirty="0" smtClean="0"/>
              <a:t>~ 90,000 </a:t>
            </a:r>
            <a:r>
              <a:rPr lang="en-US" dirty="0"/>
              <a:t>participants per month</a:t>
            </a:r>
          </a:p>
          <a:p>
            <a:r>
              <a:rPr lang="en-US" dirty="0"/>
              <a:t>Fixed (calendar) month benefit </a:t>
            </a:r>
            <a:r>
              <a:rPr lang="en-US" dirty="0" smtClean="0"/>
              <a:t>issuance</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9144000" cy="1066800"/>
          </a:xfrm>
        </p:spPr>
        <p:txBody>
          <a:bodyPr>
            <a:normAutofit/>
          </a:bodyPr>
          <a:lstStyle/>
          <a:p>
            <a:r>
              <a:rPr lang="en-US" sz="4800" dirty="0" smtClean="0"/>
              <a:t>Leadership Team Decisions</a:t>
            </a:r>
            <a:endParaRPr lang="en-US" sz="4800" dirty="0"/>
          </a:p>
        </p:txBody>
      </p:sp>
      <p:sp>
        <p:nvSpPr>
          <p:cNvPr id="4" name="Content Placeholder 3"/>
          <p:cNvSpPr>
            <a:spLocks noGrp="1"/>
          </p:cNvSpPr>
          <p:nvPr>
            <p:ph idx="1"/>
          </p:nvPr>
        </p:nvSpPr>
        <p:spPr>
          <a:xfrm>
            <a:off x="457200" y="1676400"/>
            <a:ext cx="8610600" cy="4876800"/>
          </a:xfrm>
        </p:spPr>
        <p:txBody>
          <a:bodyPr>
            <a:normAutofit/>
          </a:bodyPr>
          <a:lstStyle/>
          <a:p>
            <a:r>
              <a:rPr lang="en-US" dirty="0" smtClean="0"/>
              <a:t>2 cardholders (see handout)</a:t>
            </a:r>
          </a:p>
          <a:p>
            <a:r>
              <a:rPr lang="en-US" dirty="0" smtClean="0"/>
              <a:t>Partial package calculation</a:t>
            </a:r>
          </a:p>
          <a:p>
            <a:r>
              <a:rPr lang="en-US" dirty="0" smtClean="0"/>
              <a:t>Infant CVB</a:t>
            </a:r>
          </a:p>
          <a:p>
            <a:r>
              <a:rPr lang="en-US" dirty="0" smtClean="0"/>
              <a:t>Milk container sizes</a:t>
            </a:r>
          </a:p>
          <a:p>
            <a:r>
              <a:rPr lang="en-US" dirty="0" smtClean="0"/>
              <a:t>Spanish Benefit List in MIS</a:t>
            </a:r>
          </a:p>
          <a:p>
            <a:r>
              <a:rPr lang="en-US" dirty="0" smtClean="0"/>
              <a:t>WE with twins food package (same each month vs. alternating)</a:t>
            </a:r>
          </a:p>
          <a:p>
            <a:r>
              <a:rPr lang="en-US" dirty="0" smtClean="0"/>
              <a:t>Tailoring food packages</a:t>
            </a:r>
            <a:endParaRPr lang="en-US" dirty="0"/>
          </a:p>
          <a:p>
            <a:endParaRPr lang="en-US" dirty="0" smtClean="0"/>
          </a:p>
        </p:txBody>
      </p:sp>
    </p:spTree>
    <p:extLst>
      <p:ext uri="{BB962C8B-B14F-4D97-AF65-F5344CB8AC3E}">
        <p14:creationId xmlns:p14="http://schemas.microsoft.com/office/powerpoint/2010/main" val="8627020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 During Contract Negotiations</a:t>
            </a:r>
            <a:endParaRPr lang="en-US" dirty="0"/>
          </a:p>
        </p:txBody>
      </p:sp>
      <p:sp>
        <p:nvSpPr>
          <p:cNvPr id="3" name="Content Placeholder 2"/>
          <p:cNvSpPr>
            <a:spLocks noGrp="1"/>
          </p:cNvSpPr>
          <p:nvPr>
            <p:ph idx="1"/>
          </p:nvPr>
        </p:nvSpPr>
        <p:spPr>
          <a:xfrm>
            <a:off x="457200" y="2133600"/>
            <a:ext cx="8229600" cy="4724400"/>
          </a:xfrm>
        </p:spPr>
        <p:txBody>
          <a:bodyPr>
            <a:normAutofit/>
          </a:bodyPr>
          <a:lstStyle/>
          <a:p>
            <a:r>
              <a:rPr lang="en-US" dirty="0" smtClean="0"/>
              <a:t>Contract negotiations can be lengthy</a:t>
            </a:r>
          </a:p>
          <a:p>
            <a:pPr marL="0" indent="0">
              <a:spcBef>
                <a:spcPts val="0"/>
              </a:spcBef>
              <a:buNone/>
            </a:pPr>
            <a:endParaRPr lang="en-US" sz="1600" dirty="0" smtClean="0"/>
          </a:p>
          <a:p>
            <a:r>
              <a:rPr lang="en-US" dirty="0"/>
              <a:t>C</a:t>
            </a:r>
            <a:r>
              <a:rPr lang="en-US" dirty="0" smtClean="0"/>
              <a:t>heck </a:t>
            </a:r>
            <a:r>
              <a:rPr lang="en-US" dirty="0"/>
              <a:t>with FNS and your state oversight for </a:t>
            </a:r>
            <a:r>
              <a:rPr lang="en-US" dirty="0" smtClean="0"/>
              <a:t>guidance on what work you can do in the meantime</a:t>
            </a:r>
          </a:p>
          <a:p>
            <a:pPr marL="0" indent="0">
              <a:spcBef>
                <a:spcPts val="0"/>
              </a:spcBef>
              <a:buNone/>
            </a:pPr>
            <a:endParaRPr lang="en-US" sz="1600" dirty="0" smtClean="0"/>
          </a:p>
          <a:p>
            <a:r>
              <a:rPr lang="en-US" dirty="0" smtClean="0"/>
              <a:t>Review </a:t>
            </a:r>
            <a:r>
              <a:rPr lang="en-US" dirty="0"/>
              <a:t>processor standard “Product” documents instead of state-specific “Project” </a:t>
            </a:r>
            <a:r>
              <a:rPr lang="en-US" dirty="0" smtClean="0"/>
              <a:t>documents</a:t>
            </a:r>
            <a:endParaRPr lang="en-US" dirty="0"/>
          </a:p>
        </p:txBody>
      </p:sp>
    </p:spTree>
    <p:extLst>
      <p:ext uri="{BB962C8B-B14F-4D97-AF65-F5344CB8AC3E}">
        <p14:creationId xmlns:p14="http://schemas.microsoft.com/office/powerpoint/2010/main" val="37169063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09600"/>
            <a:ext cx="8839200" cy="1143000"/>
          </a:xfrm>
        </p:spPr>
        <p:txBody>
          <a:bodyPr>
            <a:normAutofit fontScale="90000"/>
          </a:bodyPr>
          <a:lstStyle/>
          <a:p>
            <a:r>
              <a:rPr lang="en-US" sz="4800" dirty="0" smtClean="0"/>
              <a:t>Clearly Define Roles &amp; Responsibilities</a:t>
            </a:r>
            <a:endParaRPr lang="en-US" sz="4800" dirty="0"/>
          </a:p>
        </p:txBody>
      </p:sp>
      <p:sp>
        <p:nvSpPr>
          <p:cNvPr id="3" name="Content Placeholder 2"/>
          <p:cNvSpPr>
            <a:spLocks noGrp="1"/>
          </p:cNvSpPr>
          <p:nvPr>
            <p:ph idx="1"/>
          </p:nvPr>
        </p:nvSpPr>
        <p:spPr>
          <a:xfrm>
            <a:off x="457200" y="1981200"/>
            <a:ext cx="4038600" cy="3124200"/>
          </a:xfrm>
        </p:spPr>
        <p:txBody>
          <a:bodyPr>
            <a:normAutofit/>
          </a:bodyPr>
          <a:lstStyle/>
          <a:p>
            <a:r>
              <a:rPr lang="en-US" dirty="0" smtClean="0"/>
              <a:t>Program Managers</a:t>
            </a:r>
          </a:p>
          <a:p>
            <a:r>
              <a:rPr lang="en-US" dirty="0" smtClean="0"/>
              <a:t>Project Managers</a:t>
            </a:r>
          </a:p>
          <a:p>
            <a:r>
              <a:rPr lang="en-US" dirty="0" smtClean="0"/>
              <a:t>QC/QA</a:t>
            </a:r>
          </a:p>
          <a:p>
            <a:r>
              <a:rPr lang="en-US" dirty="0" smtClean="0"/>
              <a:t>SMEs</a:t>
            </a:r>
          </a:p>
          <a:p>
            <a:r>
              <a:rPr lang="en-US" dirty="0" smtClean="0"/>
              <a:t>Testers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9600" y="1784199"/>
            <a:ext cx="4401427" cy="3245001"/>
          </a:xfrm>
          <a:prstGeom prst="rect">
            <a:avLst/>
          </a:prstGeom>
        </p:spPr>
      </p:pic>
      <p:sp>
        <p:nvSpPr>
          <p:cNvPr id="6" name="Rectangle 5"/>
          <p:cNvSpPr/>
          <p:nvPr/>
        </p:nvSpPr>
        <p:spPr>
          <a:xfrm>
            <a:off x="381000" y="4916190"/>
            <a:ext cx="7772400" cy="1179810"/>
          </a:xfrm>
          <a:prstGeom prst="rect">
            <a:avLst/>
          </a:prstGeom>
        </p:spPr>
        <p:txBody>
          <a:bodyPr wrap="square">
            <a:spAutoFit/>
          </a:bodyPr>
          <a:lstStyle/>
          <a:p>
            <a:pPr marL="457200" indent="-457200">
              <a:spcBef>
                <a:spcPts val="768"/>
              </a:spcBef>
              <a:buFont typeface="Arial" panose="020B0604020202020204" pitchFamily="34" charset="0"/>
              <a:buChar char="•"/>
            </a:pPr>
            <a:r>
              <a:rPr lang="en-US" sz="3200" dirty="0"/>
              <a:t>Workgroups – purpose, scope, etc</a:t>
            </a:r>
            <a:r>
              <a:rPr lang="en-US" sz="3200" dirty="0" smtClean="0"/>
              <a:t>.</a:t>
            </a:r>
          </a:p>
          <a:p>
            <a:pPr marL="457200" indent="-457200">
              <a:spcBef>
                <a:spcPts val="768"/>
              </a:spcBef>
              <a:buFont typeface="Arial" panose="020B0604020202020204" pitchFamily="34" charset="0"/>
              <a:buChar char="•"/>
            </a:pPr>
            <a:r>
              <a:rPr lang="en-US" sz="3200" dirty="0" smtClean="0"/>
              <a:t>Document </a:t>
            </a:r>
            <a:r>
              <a:rPr lang="en-US" sz="3200" dirty="0"/>
              <a:t>well and revisit often!</a:t>
            </a:r>
          </a:p>
        </p:txBody>
      </p:sp>
    </p:spTree>
    <p:extLst>
      <p:ext uri="{BB962C8B-B14F-4D97-AF65-F5344CB8AC3E}">
        <p14:creationId xmlns:p14="http://schemas.microsoft.com/office/powerpoint/2010/main" val="23673602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569" y="724724"/>
            <a:ext cx="5498432" cy="838200"/>
          </a:xfrm>
        </p:spPr>
        <p:txBody>
          <a:bodyPr>
            <a:noAutofit/>
          </a:bodyPr>
          <a:lstStyle/>
          <a:p>
            <a:r>
              <a:rPr lang="en-US" sz="4800" dirty="0" smtClean="0"/>
              <a:t/>
            </a:r>
            <a:br>
              <a:rPr lang="en-US" sz="4800" dirty="0" smtClean="0"/>
            </a:br>
            <a:r>
              <a:rPr lang="en-US" sz="4800" dirty="0"/>
              <a:t/>
            </a:r>
            <a:br>
              <a:rPr lang="en-US" sz="4800" dirty="0"/>
            </a:br>
            <a:r>
              <a:rPr lang="en-US" sz="4800" dirty="0" smtClean="0"/>
              <a:t/>
            </a:r>
            <a:br>
              <a:rPr lang="en-US" sz="4800" dirty="0" smtClean="0"/>
            </a:br>
            <a:r>
              <a:rPr lang="en-US" sz="4800" dirty="0" smtClean="0"/>
              <a:t>Be Flexible</a:t>
            </a:r>
            <a:br>
              <a:rPr lang="en-US" sz="4800" dirty="0" smtClean="0"/>
            </a:br>
            <a:r>
              <a:rPr lang="en-US" sz="4800" dirty="0"/>
              <a:t/>
            </a:r>
            <a:br>
              <a:rPr lang="en-US" sz="4800" dirty="0"/>
            </a:br>
            <a:r>
              <a:rPr lang="en-US" sz="4800" dirty="0"/>
              <a:t/>
            </a:r>
            <a:br>
              <a:rPr lang="en-US" sz="4800" dirty="0"/>
            </a:br>
            <a:r>
              <a:rPr lang="en-US" sz="4800" dirty="0"/>
              <a:t> </a:t>
            </a:r>
          </a:p>
        </p:txBody>
      </p:sp>
      <p:sp>
        <p:nvSpPr>
          <p:cNvPr id="3" name="Content Placeholder 2"/>
          <p:cNvSpPr>
            <a:spLocks noGrp="1"/>
          </p:cNvSpPr>
          <p:nvPr>
            <p:ph idx="1"/>
          </p:nvPr>
        </p:nvSpPr>
        <p:spPr>
          <a:xfrm>
            <a:off x="228599" y="4495800"/>
            <a:ext cx="8554453" cy="2133600"/>
          </a:xfrm>
        </p:spPr>
        <p:txBody>
          <a:bodyPr>
            <a:normAutofit/>
          </a:bodyPr>
          <a:lstStyle/>
          <a:p>
            <a:r>
              <a:rPr lang="en-US" dirty="0" smtClean="0"/>
              <a:t>Information and ideas </a:t>
            </a:r>
            <a:r>
              <a:rPr lang="en-US" dirty="0"/>
              <a:t>from JADs with local agencies could alter </a:t>
            </a:r>
            <a:r>
              <a:rPr lang="en-US" dirty="0" smtClean="0"/>
              <a:t>plans</a:t>
            </a:r>
          </a:p>
          <a:p>
            <a:pPr marL="0" indent="0">
              <a:buNone/>
            </a:pPr>
            <a:endParaRPr lang="en-US" sz="1600" dirty="0" smtClean="0"/>
          </a:p>
          <a:p>
            <a:r>
              <a:rPr lang="en-US" dirty="0" smtClean="0"/>
              <a:t>Balance collaboration with forward progress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7400" y="949535"/>
            <a:ext cx="3068050" cy="3089065"/>
          </a:xfrm>
          <a:prstGeom prst="rect">
            <a:avLst/>
          </a:prstGeom>
        </p:spPr>
      </p:pic>
      <p:sp>
        <p:nvSpPr>
          <p:cNvPr id="6" name="Content Placeholder 2"/>
          <p:cNvSpPr txBox="1">
            <a:spLocks/>
          </p:cNvSpPr>
          <p:nvPr/>
        </p:nvSpPr>
        <p:spPr>
          <a:xfrm>
            <a:off x="216568" y="1752599"/>
            <a:ext cx="5193632" cy="289560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Plans and decisions made during </a:t>
            </a:r>
            <a:r>
              <a:rPr lang="en-US" dirty="0" smtClean="0"/>
              <a:t>feasibility study, </a:t>
            </a:r>
            <a:r>
              <a:rPr lang="en-US" dirty="0"/>
              <a:t>RFP/contract writing, etc. may not be reasonable during </a:t>
            </a:r>
            <a:r>
              <a:rPr lang="en-US" dirty="0" smtClean="0"/>
              <a:t>implementation</a:t>
            </a:r>
            <a:endParaRPr lang="en-US" dirty="0"/>
          </a:p>
        </p:txBody>
      </p:sp>
    </p:spTree>
    <p:extLst>
      <p:ext uri="{BB962C8B-B14F-4D97-AF65-F5344CB8AC3E}">
        <p14:creationId xmlns:p14="http://schemas.microsoft.com/office/powerpoint/2010/main" val="1840204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Workload Management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Prioritizing Projects</a:t>
            </a:r>
          </a:p>
          <a:p>
            <a:endParaRPr lang="en-US" dirty="0" smtClean="0"/>
          </a:p>
          <a:p>
            <a:r>
              <a:rPr lang="en-US" dirty="0" smtClean="0"/>
              <a:t>Staffing Patterns</a:t>
            </a:r>
          </a:p>
          <a:p>
            <a:endParaRPr lang="en-US" dirty="0"/>
          </a:p>
          <a:p>
            <a:r>
              <a:rPr lang="en-US" dirty="0" smtClean="0"/>
              <a:t>Work Out of Class</a:t>
            </a:r>
          </a:p>
          <a:p>
            <a:endParaRPr lang="en-US" dirty="0"/>
          </a:p>
          <a:p>
            <a:r>
              <a:rPr lang="en-US" dirty="0" smtClean="0"/>
              <a:t>Limited Duration Positions</a:t>
            </a:r>
          </a:p>
          <a:p>
            <a:pPr lvl="1"/>
            <a:r>
              <a:rPr lang="en-US" dirty="0" smtClean="0"/>
              <a:t>Administrative</a:t>
            </a:r>
          </a:p>
          <a:p>
            <a:pPr lvl="1"/>
            <a:r>
              <a:rPr lang="en-US" dirty="0" smtClean="0"/>
              <a:t>Fiscal  </a:t>
            </a:r>
            <a:endParaRPr lang="en-US" dirty="0"/>
          </a:p>
        </p:txBody>
      </p:sp>
    </p:spTree>
    <p:extLst>
      <p:ext uri="{BB962C8B-B14F-4D97-AF65-F5344CB8AC3E}">
        <p14:creationId xmlns:p14="http://schemas.microsoft.com/office/powerpoint/2010/main" val="31466589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Expect the Unexpected </a:t>
            </a:r>
            <a:endParaRPr lang="en-US" dirty="0"/>
          </a:p>
        </p:txBody>
      </p:sp>
      <p:sp>
        <p:nvSpPr>
          <p:cNvPr id="3" name="Content Placeholder 2"/>
          <p:cNvSpPr>
            <a:spLocks noGrp="1"/>
          </p:cNvSpPr>
          <p:nvPr>
            <p:ph idx="1"/>
          </p:nvPr>
        </p:nvSpPr>
        <p:spPr/>
        <p:txBody>
          <a:bodyPr/>
          <a:lstStyle/>
          <a:p>
            <a:endParaRPr lang="en-US" dirty="0" smtClean="0"/>
          </a:p>
          <a:p>
            <a:r>
              <a:rPr lang="en-US" dirty="0" smtClean="0"/>
              <a:t>Staff Retiring</a:t>
            </a:r>
          </a:p>
          <a:p>
            <a:endParaRPr lang="en-US" dirty="0"/>
          </a:p>
          <a:p>
            <a:r>
              <a:rPr lang="en-US" dirty="0" smtClean="0"/>
              <a:t>Staff Moving</a:t>
            </a:r>
          </a:p>
          <a:p>
            <a:endParaRPr lang="en-US" dirty="0"/>
          </a:p>
          <a:p>
            <a:r>
              <a:rPr lang="en-US" dirty="0" smtClean="0"/>
              <a:t>Hiring Pause</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4800" y="2557462"/>
            <a:ext cx="3657600" cy="2547938"/>
          </a:xfrm>
          <a:prstGeom prst="rect">
            <a:avLst/>
          </a:prstGeom>
        </p:spPr>
      </p:pic>
    </p:spTree>
    <p:extLst>
      <p:ext uri="{BB962C8B-B14F-4D97-AF65-F5344CB8AC3E}">
        <p14:creationId xmlns:p14="http://schemas.microsoft.com/office/powerpoint/2010/main" val="3332762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Staffing with </a:t>
            </a:r>
            <a:r>
              <a:rPr lang="en-US" dirty="0" err="1" smtClean="0"/>
              <a:t>eWIC</a:t>
            </a:r>
            <a:endParaRPr lang="en-US" dirty="0"/>
          </a:p>
        </p:txBody>
      </p:sp>
      <p:sp>
        <p:nvSpPr>
          <p:cNvPr id="3" name="Content Placeholder 2"/>
          <p:cNvSpPr>
            <a:spLocks noGrp="1"/>
          </p:cNvSpPr>
          <p:nvPr>
            <p:ph idx="1"/>
          </p:nvPr>
        </p:nvSpPr>
        <p:spPr/>
        <p:txBody>
          <a:bodyPr/>
          <a:lstStyle/>
          <a:p>
            <a:r>
              <a:rPr lang="en-US" dirty="0" smtClean="0"/>
              <a:t>No positions eliminated</a:t>
            </a:r>
          </a:p>
          <a:p>
            <a:endParaRPr lang="en-US" dirty="0" smtClean="0"/>
          </a:p>
          <a:p>
            <a:r>
              <a:rPr lang="en-US" dirty="0" smtClean="0"/>
              <a:t>Same </a:t>
            </a:r>
            <a:r>
              <a:rPr lang="en-US" dirty="0" err="1" smtClean="0"/>
              <a:t>Same</a:t>
            </a:r>
            <a:r>
              <a:rPr lang="en-US" dirty="0" smtClean="0"/>
              <a:t> only different</a:t>
            </a:r>
          </a:p>
          <a:p>
            <a:endParaRPr lang="en-US" dirty="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0800" y="3657598"/>
            <a:ext cx="6019800" cy="2819401"/>
          </a:xfrm>
          <a:prstGeom prst="rect">
            <a:avLst/>
          </a:prstGeom>
        </p:spPr>
      </p:pic>
    </p:spTree>
    <p:extLst>
      <p:ext uri="{BB962C8B-B14F-4D97-AF65-F5344CB8AC3E}">
        <p14:creationId xmlns:p14="http://schemas.microsoft.com/office/powerpoint/2010/main" val="4989105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971801" y="1534359"/>
            <a:ext cx="3047999" cy="4409241"/>
          </a:xfrm>
        </p:spPr>
      </p:pic>
    </p:spTree>
    <p:extLst>
      <p:ext uri="{BB962C8B-B14F-4D97-AF65-F5344CB8AC3E}">
        <p14:creationId xmlns:p14="http://schemas.microsoft.com/office/powerpoint/2010/main" val="11583482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Oregon WIC Program</a:t>
            </a:r>
            <a:endParaRPr lang="en-US" dirty="0"/>
          </a:p>
        </p:txBody>
      </p:sp>
      <p:sp>
        <p:nvSpPr>
          <p:cNvPr id="3" name="Content Placeholder 2"/>
          <p:cNvSpPr>
            <a:spLocks noGrp="1"/>
          </p:cNvSpPr>
          <p:nvPr>
            <p:ph idx="1"/>
          </p:nvPr>
        </p:nvSpPr>
        <p:spPr>
          <a:xfrm>
            <a:off x="457200" y="2133600"/>
            <a:ext cx="7391400" cy="3886200"/>
          </a:xfrm>
        </p:spPr>
        <p:txBody>
          <a:bodyPr>
            <a:normAutofit/>
          </a:bodyPr>
          <a:lstStyle/>
          <a:p>
            <a:pPr>
              <a:spcBef>
                <a:spcPts val="1800"/>
              </a:spcBef>
            </a:pPr>
            <a:r>
              <a:rPr lang="en-US" dirty="0" smtClean="0"/>
              <a:t>466 </a:t>
            </a:r>
            <a:r>
              <a:rPr lang="en-US" dirty="0"/>
              <a:t>grocery vendors</a:t>
            </a:r>
          </a:p>
          <a:p>
            <a:pPr>
              <a:spcBef>
                <a:spcPts val="1800"/>
              </a:spcBef>
            </a:pPr>
            <a:r>
              <a:rPr lang="en-US" dirty="0" smtClean="0"/>
              <a:t>70 </a:t>
            </a:r>
            <a:r>
              <a:rPr lang="en-US" dirty="0"/>
              <a:t>pharmacy </a:t>
            </a:r>
            <a:r>
              <a:rPr lang="en-US" dirty="0" smtClean="0"/>
              <a:t>vendors</a:t>
            </a:r>
          </a:p>
          <a:p>
            <a:pPr>
              <a:spcBef>
                <a:spcPts val="1800"/>
              </a:spcBef>
            </a:pPr>
            <a:r>
              <a:rPr lang="en-US" dirty="0"/>
              <a:t>1 Formula Warehouse </a:t>
            </a:r>
            <a:r>
              <a:rPr lang="en-US" dirty="0" smtClean="0"/>
              <a:t>vendor</a:t>
            </a:r>
            <a:endParaRPr lang="en-US" dirty="0"/>
          </a:p>
          <a:p>
            <a:pPr>
              <a:spcBef>
                <a:spcPts val="1800"/>
              </a:spcBef>
            </a:pPr>
            <a:r>
              <a:rPr lang="en-US" dirty="0" smtClean="0"/>
              <a:t>665 FMNP farmers</a:t>
            </a:r>
          </a:p>
          <a:p>
            <a:pPr>
              <a:spcBef>
                <a:spcPts val="1800"/>
              </a:spcBef>
            </a:pPr>
            <a:r>
              <a:rPr lang="en-US" dirty="0"/>
              <a:t>2</a:t>
            </a:r>
            <a:r>
              <a:rPr lang="en-US" dirty="0" smtClean="0"/>
              <a:t> </a:t>
            </a:r>
            <a:r>
              <a:rPr lang="en-US" dirty="0" err="1" smtClean="0"/>
              <a:t>eWIC</a:t>
            </a:r>
            <a:r>
              <a:rPr lang="en-US" dirty="0" smtClean="0"/>
              <a:t> farmers</a:t>
            </a:r>
          </a:p>
        </p:txBody>
      </p:sp>
    </p:spTree>
    <p:extLst>
      <p:ext uri="{BB962C8B-B14F-4D97-AF65-F5344CB8AC3E}">
        <p14:creationId xmlns:p14="http://schemas.microsoft.com/office/powerpoint/2010/main" val="39690759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Oregon eWIC Project</a:t>
            </a:r>
            <a:endParaRPr lang="en-US" dirty="0"/>
          </a:p>
        </p:txBody>
      </p:sp>
      <p:sp>
        <p:nvSpPr>
          <p:cNvPr id="3" name="Content Placeholder 2"/>
          <p:cNvSpPr>
            <a:spLocks noGrp="1"/>
          </p:cNvSpPr>
          <p:nvPr>
            <p:ph idx="1"/>
          </p:nvPr>
        </p:nvSpPr>
        <p:spPr>
          <a:xfrm>
            <a:off x="457200" y="2133600"/>
            <a:ext cx="8534400" cy="3886200"/>
          </a:xfrm>
        </p:spPr>
        <p:txBody>
          <a:bodyPr>
            <a:normAutofit/>
          </a:bodyPr>
          <a:lstStyle/>
          <a:p>
            <a:pPr marL="0" indent="0">
              <a:spcAft>
                <a:spcPts val="600"/>
              </a:spcAft>
              <a:buNone/>
            </a:pPr>
            <a:r>
              <a:rPr lang="en-US" sz="3600" b="1" dirty="0" smtClean="0"/>
              <a:t>“Phase 1”</a:t>
            </a:r>
          </a:p>
          <a:p>
            <a:pPr>
              <a:spcAft>
                <a:spcPts val="600"/>
              </a:spcAft>
            </a:pPr>
            <a:r>
              <a:rPr lang="en-US" dirty="0"/>
              <a:t>W</a:t>
            </a:r>
            <a:r>
              <a:rPr lang="en-US" dirty="0" smtClean="0"/>
              <a:t>ith JP Morgan (June 2012 – Jan 2014)</a:t>
            </a:r>
          </a:p>
          <a:p>
            <a:pPr marL="0" indent="0">
              <a:spcAft>
                <a:spcPts val="600"/>
              </a:spcAft>
              <a:buNone/>
            </a:pPr>
            <a:endParaRPr lang="en-US" dirty="0" smtClean="0"/>
          </a:p>
          <a:p>
            <a:pPr marL="0" indent="0">
              <a:spcAft>
                <a:spcPts val="600"/>
              </a:spcAft>
              <a:buNone/>
            </a:pPr>
            <a:r>
              <a:rPr lang="en-US" sz="3600" b="1" dirty="0" smtClean="0"/>
              <a:t>“Phase 2”</a:t>
            </a:r>
          </a:p>
          <a:p>
            <a:pPr>
              <a:spcAft>
                <a:spcPts val="600"/>
              </a:spcAft>
            </a:pPr>
            <a:r>
              <a:rPr lang="en-US" dirty="0" smtClean="0"/>
              <a:t>With FIS-CDP </a:t>
            </a:r>
            <a:r>
              <a:rPr lang="en-US" dirty="0"/>
              <a:t>(July 2014 – present</a:t>
            </a:r>
            <a:r>
              <a:rPr lang="en-US" dirty="0" smtClean="0"/>
              <a:t>)</a:t>
            </a:r>
          </a:p>
          <a:p>
            <a:pPr marL="0" indent="0">
              <a:spcAft>
                <a:spcPts val="600"/>
              </a:spcAft>
              <a:buNone/>
            </a:pPr>
            <a:endParaRPr lang="en-US"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Oregon eWIC Project</a:t>
            </a:r>
            <a:endParaRPr lang="en-US" dirty="0"/>
          </a:p>
        </p:txBody>
      </p:sp>
      <p:sp>
        <p:nvSpPr>
          <p:cNvPr id="3" name="Content Placeholder 2"/>
          <p:cNvSpPr>
            <a:spLocks noGrp="1"/>
          </p:cNvSpPr>
          <p:nvPr>
            <p:ph idx="1"/>
          </p:nvPr>
        </p:nvSpPr>
        <p:spPr>
          <a:xfrm>
            <a:off x="457200" y="2133600"/>
            <a:ext cx="8534400" cy="4267200"/>
          </a:xfrm>
        </p:spPr>
        <p:txBody>
          <a:bodyPr>
            <a:normAutofit/>
          </a:bodyPr>
          <a:lstStyle/>
          <a:p>
            <a:pPr marL="0" indent="0">
              <a:spcAft>
                <a:spcPts val="600"/>
              </a:spcAft>
              <a:buNone/>
            </a:pPr>
            <a:r>
              <a:rPr lang="en-US" sz="3600" b="1" dirty="0" smtClean="0"/>
              <a:t>For both Phase 1 and Phase 2:</a:t>
            </a:r>
          </a:p>
          <a:p>
            <a:pPr marL="0" indent="0">
              <a:spcAft>
                <a:spcPts val="600"/>
              </a:spcAft>
              <a:buNone/>
            </a:pPr>
            <a:endParaRPr lang="en-US" sz="1200" b="1" dirty="0" smtClean="0"/>
          </a:p>
          <a:p>
            <a:pPr>
              <a:spcAft>
                <a:spcPts val="600"/>
              </a:spcAft>
            </a:pPr>
            <a:r>
              <a:rPr lang="en-US" dirty="0" smtClean="0"/>
              <a:t>Maximus was </a:t>
            </a:r>
            <a:r>
              <a:rPr lang="en-US" dirty="0" smtClean="0"/>
              <a:t>QC </a:t>
            </a:r>
            <a:r>
              <a:rPr lang="en-US" dirty="0" smtClean="0"/>
              <a:t>+ consulting </a:t>
            </a:r>
            <a:r>
              <a:rPr lang="en-US" dirty="0" smtClean="0"/>
              <a:t>services contractor </a:t>
            </a:r>
            <a:endParaRPr lang="en-US" dirty="0" smtClean="0"/>
          </a:p>
          <a:p>
            <a:pPr marL="0" indent="0">
              <a:spcAft>
                <a:spcPts val="600"/>
              </a:spcAft>
              <a:buNone/>
            </a:pPr>
            <a:endParaRPr lang="en-US" sz="1800" dirty="0" smtClean="0"/>
          </a:p>
          <a:p>
            <a:pPr>
              <a:spcAft>
                <a:spcPts val="600"/>
              </a:spcAft>
            </a:pPr>
            <a:r>
              <a:rPr lang="en-US" dirty="0" smtClean="0"/>
              <a:t>Separate QA contractor through the state</a:t>
            </a:r>
          </a:p>
        </p:txBody>
      </p:sp>
    </p:spTree>
    <p:extLst>
      <p:ext uri="{BB962C8B-B14F-4D97-AF65-F5344CB8AC3E}">
        <p14:creationId xmlns:p14="http://schemas.microsoft.com/office/powerpoint/2010/main" val="6250112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Oregon eWIC Project</a:t>
            </a:r>
            <a:endParaRPr lang="en-US" dirty="0"/>
          </a:p>
        </p:txBody>
      </p:sp>
      <p:sp>
        <p:nvSpPr>
          <p:cNvPr id="3" name="Content Placeholder 2"/>
          <p:cNvSpPr>
            <a:spLocks noGrp="1"/>
          </p:cNvSpPr>
          <p:nvPr>
            <p:ph idx="1"/>
          </p:nvPr>
        </p:nvSpPr>
        <p:spPr>
          <a:xfrm>
            <a:off x="457200" y="2133600"/>
            <a:ext cx="8534400" cy="4267200"/>
          </a:xfrm>
        </p:spPr>
        <p:txBody>
          <a:bodyPr>
            <a:normAutofit/>
          </a:bodyPr>
          <a:lstStyle/>
          <a:p>
            <a:pPr>
              <a:spcAft>
                <a:spcPts val="600"/>
              </a:spcAft>
            </a:pPr>
            <a:r>
              <a:rPr lang="en-US" b="1" dirty="0" smtClean="0"/>
              <a:t>Pilot: </a:t>
            </a:r>
            <a:r>
              <a:rPr lang="en-US" dirty="0"/>
              <a:t>September 14 – December 14, </a:t>
            </a:r>
            <a:r>
              <a:rPr lang="en-US" dirty="0" smtClean="0"/>
              <a:t>2015</a:t>
            </a:r>
          </a:p>
          <a:p>
            <a:pPr marL="0" indent="0">
              <a:spcAft>
                <a:spcPts val="600"/>
              </a:spcAft>
              <a:buNone/>
            </a:pPr>
            <a:r>
              <a:rPr lang="en-US" sz="2800" dirty="0"/>
              <a:t> </a:t>
            </a:r>
            <a:r>
              <a:rPr lang="en-US" sz="2800" dirty="0" smtClean="0"/>
              <a:t>   (Phase 1 planned Pilot start May 8, 2013)</a:t>
            </a:r>
          </a:p>
          <a:p>
            <a:pPr marL="0" indent="0">
              <a:spcBef>
                <a:spcPts val="0"/>
              </a:spcBef>
              <a:buNone/>
            </a:pPr>
            <a:endParaRPr lang="en-US" dirty="0"/>
          </a:p>
          <a:p>
            <a:pPr>
              <a:spcAft>
                <a:spcPts val="600"/>
              </a:spcAft>
            </a:pPr>
            <a:r>
              <a:rPr lang="en-US" b="1" dirty="0" smtClean="0"/>
              <a:t>Rollout: </a:t>
            </a:r>
            <a:r>
              <a:rPr lang="en-US" dirty="0"/>
              <a:t>January 19 – March 7, </a:t>
            </a:r>
            <a:r>
              <a:rPr lang="en-US" dirty="0" smtClean="0"/>
              <a:t>2016</a:t>
            </a:r>
          </a:p>
          <a:p>
            <a:pPr marL="0" indent="0">
              <a:spcBef>
                <a:spcPts val="0"/>
              </a:spcBef>
              <a:buNone/>
            </a:pPr>
            <a:endParaRPr lang="en-US" dirty="0"/>
          </a:p>
          <a:p>
            <a:pPr>
              <a:spcAft>
                <a:spcPts val="600"/>
              </a:spcAft>
            </a:pPr>
            <a:r>
              <a:rPr lang="en-US" dirty="0"/>
              <a:t>Last vouchers spent by June 30, 2016</a:t>
            </a:r>
          </a:p>
        </p:txBody>
      </p:sp>
    </p:spTree>
    <p:extLst>
      <p:ext uri="{BB962C8B-B14F-4D97-AF65-F5344CB8AC3E}">
        <p14:creationId xmlns:p14="http://schemas.microsoft.com/office/powerpoint/2010/main" val="25928223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914400"/>
          </a:xfrm>
        </p:spPr>
        <p:txBody>
          <a:bodyPr/>
          <a:lstStyle/>
          <a:p>
            <a:r>
              <a:rPr lang="en-US" dirty="0" smtClean="0"/>
              <a:t>Some Tips for Success</a:t>
            </a:r>
            <a:endParaRPr lang="en-US" dirty="0"/>
          </a:p>
        </p:txBody>
      </p:sp>
      <p:pic>
        <p:nvPicPr>
          <p:cNvPr id="1026" name="Picture 2" descr="C:\Users\OR0180~1\AppData\Local\Temp\SNAGHTML724e44b.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859727" y="1676400"/>
            <a:ext cx="5607873" cy="518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86159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221163"/>
          </a:xfrm>
        </p:spPr>
        <p:txBody>
          <a:bodyPr/>
          <a:lstStyle/>
          <a:p>
            <a:pPr marL="0" indent="0" algn="ctr">
              <a:spcBef>
                <a:spcPts val="0"/>
              </a:spcBef>
              <a:buNone/>
            </a:pPr>
            <a:endParaRPr lang="en-US" sz="8800" dirty="0" smtClean="0"/>
          </a:p>
          <a:p>
            <a:pPr marL="0" indent="0" algn="ctr">
              <a:spcBef>
                <a:spcPts val="0"/>
              </a:spcBef>
              <a:buNone/>
            </a:pPr>
            <a:r>
              <a:rPr lang="en-US" sz="7200" dirty="0" smtClean="0"/>
              <a:t>#</a:t>
            </a:r>
            <a:r>
              <a:rPr lang="en-US" sz="7200" dirty="0" err="1" smtClean="0"/>
              <a:t>early&amp;often</a:t>
            </a:r>
            <a:endParaRPr lang="en-US" sz="7200" dirty="0" smtClean="0"/>
          </a:p>
          <a:p>
            <a:pPr marL="0" indent="0">
              <a:buNone/>
            </a:pPr>
            <a:endParaRPr lang="en-US" dirty="0"/>
          </a:p>
        </p:txBody>
      </p:sp>
    </p:spTree>
    <p:extLst>
      <p:ext uri="{BB962C8B-B14F-4D97-AF65-F5344CB8AC3E}">
        <p14:creationId xmlns:p14="http://schemas.microsoft.com/office/powerpoint/2010/main" val="1324017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67000" y="1884947"/>
            <a:ext cx="3799892" cy="4592053"/>
          </a:xfrm>
        </p:spPr>
      </p:pic>
      <p:sp>
        <p:nvSpPr>
          <p:cNvPr id="7" name="Title 1"/>
          <p:cNvSpPr>
            <a:spLocks noGrp="1"/>
          </p:cNvSpPr>
          <p:nvPr>
            <p:ph type="title"/>
          </p:nvPr>
        </p:nvSpPr>
        <p:spPr>
          <a:xfrm>
            <a:off x="152400" y="609600"/>
            <a:ext cx="8839200" cy="1143000"/>
          </a:xfrm>
        </p:spPr>
        <p:txBody>
          <a:bodyPr>
            <a:noAutofit/>
          </a:bodyPr>
          <a:lstStyle/>
          <a:p>
            <a:r>
              <a:rPr lang="en-US" sz="4800" dirty="0" smtClean="0"/>
              <a:t>Communication</a:t>
            </a:r>
            <a:endParaRPr lang="en-US" sz="4800" dirty="0"/>
          </a:p>
        </p:txBody>
      </p:sp>
    </p:spTree>
    <p:extLst>
      <p:ext uri="{BB962C8B-B14F-4D97-AF65-F5344CB8AC3E}">
        <p14:creationId xmlns:p14="http://schemas.microsoft.com/office/powerpoint/2010/main" val="33718047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2">
      <a:dk1>
        <a:srgbClr val="0079C0"/>
      </a:dk1>
      <a:lt1>
        <a:srgbClr val="FFFFFF"/>
      </a:lt1>
      <a:dk2>
        <a:srgbClr val="000000"/>
      </a:dk2>
      <a:lt2>
        <a:srgbClr val="808080"/>
      </a:lt2>
      <a:accent1>
        <a:srgbClr val="F68026"/>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9050"/>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012CDB5CCD2847B46468FD3DF1DE6F" ma:contentTypeVersion="18" ma:contentTypeDescription="Create a new document." ma:contentTypeScope="" ma:versionID="83cd168dfd4f560a5ae9f127886bf666">
  <xsd:schema xmlns:xsd="http://www.w3.org/2001/XMLSchema" xmlns:xs="http://www.w3.org/2001/XMLSchema" xmlns:p="http://schemas.microsoft.com/office/2006/metadata/properties" xmlns:ns1="http://schemas.microsoft.com/sharepoint/v3" xmlns:ns2="59da1016-2a1b-4f8a-9768-d7a4932f6f16" xmlns:ns3="f144fd3f-61b7-45a4-a8a5-a00a4ffd3675" targetNamespace="http://schemas.microsoft.com/office/2006/metadata/properties" ma:root="true" ma:fieldsID="d12f2be80cb9e9a210af77d7981c0c3e" ns1:_="" ns2:_="" ns3:_="">
    <xsd:import namespace="http://schemas.microsoft.com/sharepoint/v3"/>
    <xsd:import namespace="59da1016-2a1b-4f8a-9768-d7a4932f6f16"/>
    <xsd:import namespace="f144fd3f-61b7-45a4-a8a5-a00a4ffd3675"/>
    <xsd:element name="properties">
      <xsd:complexType>
        <xsd:sequence>
          <xsd:element name="documentManagement">
            <xsd:complexType>
              <xsd:all>
                <xsd:element ref="ns2:IACategory" minOccurs="0"/>
                <xsd:element ref="ns2:IATopic" minOccurs="0"/>
                <xsd:element ref="ns2:IASubtopic" minOccurs="0"/>
                <xsd:element ref="ns2:DocumentExpirationDate" minOccurs="0"/>
                <xsd:element ref="ns3:Meta_x0020_Description" minOccurs="0"/>
                <xsd:element ref="ns3:Meta_x0020_Keywords" minOccurs="0"/>
                <xsd:element ref="ns1:PublishingStartDate" minOccurs="0"/>
                <xsd:element ref="ns1:PublishingExpirationDate" minOccurs="0"/>
                <xsd:element ref="ns1:URL"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11"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element name="URL" ma:index="12" nillable="true" ma:displayName="URL" ma:format="Hyperlink" ma:internalName="URL" ma:readOnly="false">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9da1016-2a1b-4f8a-9768-d7a4932f6f16" elementFormDefault="qualified">
    <xsd:import namespace="http://schemas.microsoft.com/office/2006/documentManagement/types"/>
    <xsd:import namespace="http://schemas.microsoft.com/office/infopath/2007/PartnerControls"/>
    <xsd:element name="IACategory" ma:index="4" nillable="true" ma:displayName="IA Category" ma:format="Dropdown" ma:internalName="IACategory" ma:readOnly="false">
      <xsd:simpleType>
        <xsd:restriction base="dms:Choice">
          <xsd:enumeration value="About OHA"/>
          <xsd:enumeration value="Programs and Services"/>
          <xsd:enumeration value="Oregon Health Plan"/>
          <xsd:enumeration value="Health System Reform"/>
          <xsd:enumeration value="Licenses and Certificates"/>
          <xsd:enumeration value="Public Health"/>
        </xsd:restriction>
      </xsd:simpleType>
    </xsd:element>
    <xsd:element name="IATopic" ma:index="5" nillable="true" ma:displayName="IA Topic" ma:format="Dropdown" ma:internalName="IATopic" ma:readOnly="false">
      <xsd:simpleType>
        <xsd:restriction base="dms:Choice">
          <xsd:enumeration value="About OHA - Agency Communications"/>
          <xsd:enumeration value="About OHA - Budget"/>
          <xsd:enumeration value="About OHA - Contacts"/>
          <xsd:enumeration value="About OHA - Grants &amp; Contracts"/>
          <xsd:enumeration value="About OHA - Jobs &amp; Employment"/>
          <xsd:enumeration value="About OHA - Organization"/>
          <xsd:enumeration value="About OHA - Policies"/>
          <xsd:enumeration value="About OHA - Public Meetings"/>
          <xsd:enumeration value="About OHA - Public Records"/>
          <xsd:enumeration value="About OHA - Questions &amp; Comments"/>
          <xsd:enumeration value="About OHA - Reports &amp; Data"/>
          <xsd:enumeration value="About OHA - Rulemaking"/>
          <xsd:enumeration value="Programs and Services - Behavioral Health"/>
          <xsd:enumeration value="Programs and Services - Contacts"/>
          <xsd:enumeration value="Programs and Services - Coordinated Care"/>
          <xsd:enumeration value="Programs and Services - Disease"/>
          <xsd:enumeration value="Programs and Services - Environment"/>
          <xsd:enumeration value="Programs and Services - Health Resources"/>
          <xsd:enumeration value="Programs and Services - OEBB"/>
          <xsd:enumeration value="Programs and Services - Oregon Health Plan"/>
          <xsd:enumeration value="Programs and Services - Oregon State Hospital"/>
          <xsd:enumeration value="Programs and Services - PEBB"/>
          <xsd:enumeration value="Programs and Services - Pharmacy"/>
          <xsd:enumeration value="Programs and Services - Prevention"/>
          <xsd:enumeration value="Programs and Services - Safety"/>
          <xsd:enumeration value="Oregon Health Plan - Agency Communications"/>
          <xsd:enumeration value="Oregon Health Plan - Benefits"/>
          <xsd:enumeration value="Oregon Health Plan - Contacts"/>
          <xsd:enumeration value="Oregon Health Plan - Coordinated Care"/>
          <xsd:enumeration value="Oregon Health Plan - Grants &amp; Contracts"/>
          <xsd:enumeration value="Oregon Health Plan - Health Resources"/>
          <xsd:enumeration value="Oregon Health Plan - Policies"/>
          <xsd:enumeration value="Oregon Health Plan - Providers and Partners"/>
          <xsd:enumeration value="Oregon Health Plan - Public Meetings"/>
          <xsd:enumeration value="Oregon Health Plan - Questions &amp; Comments"/>
          <xsd:enumeration value="Oregon Health Plan - Rule Making"/>
          <xsd:enumeration value="Health System Reform - Agency Communications"/>
          <xsd:enumeration value="Health System Reform - Coordinated Care"/>
          <xsd:enumeration value="Health System Reform - Public Meetings"/>
          <xsd:enumeration value="Health System Reform - Questions &amp; Comments"/>
          <xsd:enumeration value="Health System Reform - Reports &amp; Data"/>
          <xsd:enumeration value="Licenses and Certificates - Certificates"/>
          <xsd:enumeration value="Licenses and Certificates - Contacts"/>
          <xsd:enumeration value="Licenses and Certificates - Licenses"/>
          <xsd:enumeration value="Licenses and Certificates - Vital Records"/>
          <xsd:enumeration value="Public Health - Agency Communications"/>
          <xsd:enumeration value="Public Health - Contacts"/>
          <xsd:enumeration value="Public Health - Disease"/>
          <xsd:enumeration value="Public Health - Environment"/>
          <xsd:enumeration value="Public Health - Health Resources"/>
          <xsd:enumeration value="Public Health - Questions &amp; Comments"/>
          <xsd:enumeration value="Public Health - Prevention"/>
          <xsd:enumeration value="Public Health - Providers and Partners"/>
          <xsd:enumeration value="Public Health - Reports &amp; Data"/>
          <xsd:enumeration value="Public Health - Safety"/>
          <xsd:enumeration value="Public Health - Vital Records"/>
        </xsd:restriction>
      </xsd:simpleType>
    </xsd:element>
    <xsd:element name="IASubtopic" ma:index="6" nillable="true" ma:displayName="IA Subtopic" ma:format="Dropdown" ma:internalName="IASubtopic" ma:readOnly="false">
      <xsd:simpleType>
        <xsd:restriction base="dms:Choice">
          <xsd:enumeration value="Addiction Services - Alcohol"/>
          <xsd:enumeration value="Addiction Services - Drug"/>
          <xsd:enumeration value="Addiction Services - Gambling"/>
          <xsd:enumeration value="Addiction Services - Tobacco"/>
          <xsd:enumeration value="Applications"/>
          <xsd:enumeration value="Benefits - Health Plans"/>
          <xsd:enumeration value="Benefits - OEBB"/>
          <xsd:enumeration value="Benefits - OHP"/>
          <xsd:enumeration value="Benefits - PEBB"/>
          <xsd:enumeration value="Benefits - Retirement"/>
          <xsd:enumeration value="Budget - Agency Summary"/>
          <xsd:enumeration value="Budget - Agency Request (ARB)"/>
          <xsd:enumeration value="Budget - Governors Budget"/>
          <xsd:enumeration value="Budget - Infrastructure"/>
          <xsd:enumeration value="Budget - Legislatively Adopted (LAB)"/>
          <xsd:enumeration value="Budget - Legislative action"/>
          <xsd:enumeration value="Budget - Overview"/>
          <xsd:enumeration value="Budget - Policy Option Package (POP)"/>
          <xsd:enumeration value="Budget - Priorities"/>
          <xsd:enumeration value="Budget - Program"/>
          <xsd:enumeration value="Budget - Reduction"/>
          <xsd:enumeration value="Budget - Strategic funding proposal"/>
          <xsd:enumeration value="Budget - Special report"/>
          <xsd:enumeration value="Budget - Stakeholder meeting"/>
          <xsd:enumeration value="CCO - Contact"/>
          <xsd:enumeration value="CCO - Audited Financial Statement"/>
          <xsd:enumeration value="CCO - Interim Financial Statement"/>
          <xsd:enumeration value="CCO - Internal Financial Statement"/>
          <xsd:enumeration value="Clean Air"/>
          <xsd:enumeration value="Clean Water"/>
          <xsd:enumeration value="Clinics"/>
          <xsd:enumeration value="Commissions"/>
          <xsd:enumeration value="Committee Members"/>
          <xsd:enumeration value="Committees"/>
          <xsd:enumeration value="Crisis Services"/>
          <xsd:enumeration value="Drug Addiction Services"/>
          <xsd:enumeration value="Electronic Health Care Records (EHR)"/>
          <xsd:enumeration value="Emergency Preparedness"/>
          <xsd:enumeration value="Environmental Pollution"/>
          <xsd:enumeration value="Featured Content"/>
          <xsd:enumeration value="Fees"/>
          <xsd:enumeration value="Health Services - Primary Care Home"/>
          <xsd:enumeration value="Health Services - Prioritized list"/>
          <xsd:enumeration value="ICD-10"/>
          <xsd:enumeration value="Immunizations"/>
          <xsd:enumeration value="Legislation - Bills"/>
          <xsd:enumeration value="Legislation - Contact"/>
          <xsd:enumeration value="Legislation - Highlights"/>
          <xsd:enumeration value="Legislation - Session Summary"/>
          <xsd:enumeration value="Materials - Commission"/>
          <xsd:enumeration value="Materials - Committee"/>
          <xsd:enumeration value="Materials - Coverage Guidance"/>
          <xsd:enumeration value="Materials - Evidence-based Guidelines"/>
          <xsd:enumeration value="Materials - Health care plan details"/>
          <xsd:enumeration value="Materials - Health care plan overview"/>
          <xsd:enumeration value="Materials - Meeting Document"/>
          <xsd:enumeration value="Materials - Meeting Recording"/>
          <xsd:enumeration value="Materials - Meeting Schedule"/>
          <xsd:enumeration value="Materials - Open Enrollment"/>
          <xsd:enumeration value="Materials - Training"/>
          <xsd:enumeration value="Materials - Webinar"/>
          <xsd:enumeration value="Materials - Workgroup"/>
          <xsd:enumeration value="Medical Marijuana (OMMP)"/>
          <xsd:enumeration value="Medical Services"/>
          <xsd:enumeration value="Meeting Document"/>
          <xsd:enumeration value="Meeting Schedule"/>
          <xsd:enumeration value="Mental Health Services"/>
          <xsd:enumeration value="Metrics - Behavioral Health"/>
          <xsd:enumeration value="Metrics - CCO"/>
          <xsd:enumeration value="Metrics - Demographics"/>
          <xsd:enumeration value="Metrics - Hospital Performance"/>
          <xsd:enumeration value="Metrics - Incentive"/>
          <xsd:enumeration value="Metrics - Measures and Outcomes Tracking (MOTS)"/>
          <xsd:enumeration value="Metrics - ONE Eligibility system"/>
          <xsd:enumeration value="Metrics - Prevention"/>
          <xsd:enumeration value="Metrics - Rural health"/>
          <xsd:enumeration value="Metrics - State-Wide"/>
          <xsd:enumeration value="News Letter"/>
          <xsd:enumeration value="News Release"/>
          <xsd:enumeration value="OHP - Medicaid Waiver"/>
          <xsd:enumeration value="OHP - Provider Announcement"/>
          <xsd:enumeration value="OHP - Provider Rates"/>
          <xsd:enumeration value="Preferred Drug List"/>
          <xsd:enumeration value="Prescription Drugs - Monitoring"/>
          <xsd:enumeration value="Prescription Drugs - Preferred List"/>
          <xsd:enumeration value="Prescription Drugs - Subsidy"/>
          <xsd:enumeration value="Prescription Drugs Subsidy"/>
          <xsd:enumeration value="Technical Assistance"/>
          <xsd:enumeration value="Training"/>
          <xsd:enumeration value="Vital Statistics - Birth Certificate"/>
          <xsd:enumeration value="Vital Statistics - Certificate Death"/>
          <xsd:enumeration value="Vital Statistics - Data Use Requests"/>
          <xsd:enumeration value="Vital Statistics - Divorce Data"/>
          <xsd:enumeration value="Vital Statistics - Domestic Partnership Data"/>
          <xsd:enumeration value="Vital Statistics - Fetal Death Data"/>
          <xsd:enumeration value="Vital Statistics - Marriage Data"/>
          <xsd:enumeration value="Vital Statistics - Teen Pregnancy Data"/>
          <xsd:enumeration value="Wellness - Exercise"/>
          <xsd:enumeration value="Wellness - HEM"/>
          <xsd:enumeration value="Wellness - Intervention"/>
          <xsd:enumeration value="Wellness - Pain Management"/>
          <xsd:enumeration value="Wellness - Reproductive Health"/>
          <xsd:enumeration value="Wellness - Stress Relief"/>
        </xsd:restriction>
      </xsd:simpleType>
    </xsd:element>
    <xsd:element name="DocumentExpirationDate" ma:index="7" nillable="true" ma:displayName="Document Expiration Date" ma:format="DateOnly" ma:internalName="DocumentExpirationDate" ma:readOnly="false">
      <xsd:simpleType>
        <xsd:restriction base="dms:DateTime"/>
      </xsd:simple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144fd3f-61b7-45a4-a8a5-a00a4ffd3675" elementFormDefault="qualified">
    <xsd:import namespace="http://schemas.microsoft.com/office/2006/documentManagement/types"/>
    <xsd:import namespace="http://schemas.microsoft.com/office/infopath/2007/PartnerControls"/>
    <xsd:element name="Meta_x0020_Description" ma:index="8" nillable="true" ma:displayName="Meta Description" ma:internalName="Meta_x0020_Description" ma:readOnly="false">
      <xsd:simpleType>
        <xsd:restriction base="dms:Text"/>
      </xsd:simpleType>
    </xsd:element>
    <xsd:element name="Meta_x0020_Keywords" ma:index="9" nillable="true" ma:displayName="Meta Keywords" ma:internalName="Meta_x0020_Keywords" ma:readOnly="fals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URL xmlns="http://schemas.microsoft.com/sharepoint/v3">
      <Url>https://www.oregon.gov/oha/PH/HEALTHYPEOPLEFAMILIES/WIC/Documents/ewic-showcase/01-ewic-sc-showcase101.pptx</Url>
      <Description>Slide 1</Description>
    </URL>
    <PublishingExpirationDate xmlns="http://schemas.microsoft.com/sharepoint/v3" xsi:nil="true"/>
    <PublishingStartDate xmlns="http://schemas.microsoft.com/sharepoint/v3" xsi:nil="true"/>
    <IACategory xmlns="59da1016-2a1b-4f8a-9768-d7a4932f6f16" xsi:nil="true"/>
    <IASubtopic xmlns="59da1016-2a1b-4f8a-9768-d7a4932f6f16" xsi:nil="true"/>
    <Meta_x0020_Description xmlns="f144fd3f-61b7-45a4-a8a5-a00a4ffd3675" xsi:nil="true"/>
    <DocumentExpirationDate xmlns="59da1016-2a1b-4f8a-9768-d7a4932f6f16" xsi:nil="true"/>
    <IATopic xmlns="59da1016-2a1b-4f8a-9768-d7a4932f6f16" xsi:nil="true"/>
    <Meta_x0020_Keywords xmlns="f144fd3f-61b7-45a4-a8a5-a00a4ffd3675" xsi:nil="true"/>
  </documentManagement>
</p:properties>
</file>

<file path=customXml/itemProps1.xml><?xml version="1.0" encoding="utf-8"?>
<ds:datastoreItem xmlns:ds="http://schemas.openxmlformats.org/officeDocument/2006/customXml" ds:itemID="{4F336F54-4CA7-4021-AF18-7906B133900C}"/>
</file>

<file path=customXml/itemProps2.xml><?xml version="1.0" encoding="utf-8"?>
<ds:datastoreItem xmlns:ds="http://schemas.openxmlformats.org/officeDocument/2006/customXml" ds:itemID="{89CA8A66-29F7-4E1F-804A-418C2F38C02D}"/>
</file>

<file path=customXml/itemProps3.xml><?xml version="1.0" encoding="utf-8"?>
<ds:datastoreItem xmlns:ds="http://schemas.openxmlformats.org/officeDocument/2006/customXml" ds:itemID="{DD669992-E3DF-4D38-8AE9-C19A095A3C3D}"/>
</file>

<file path=docProps/app.xml><?xml version="1.0" encoding="utf-8"?>
<Properties xmlns="http://schemas.openxmlformats.org/officeDocument/2006/extended-properties" xmlns:vt="http://schemas.openxmlformats.org/officeDocument/2006/docPropsVTypes">
  <TotalTime>47207</TotalTime>
  <Words>1566</Words>
  <Application>Microsoft Office PowerPoint</Application>
  <PresentationFormat>On-screen Show (4:3)</PresentationFormat>
  <Paragraphs>253</Paragraphs>
  <Slides>27</Slides>
  <Notes>27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Wingdings</vt:lpstr>
      <vt:lpstr>Office Theme</vt:lpstr>
      <vt:lpstr>Oregon eWIC Showcase Oregon eWIC 101</vt:lpstr>
      <vt:lpstr>Oregon WIC Program</vt:lpstr>
      <vt:lpstr>Oregon WIC Program</vt:lpstr>
      <vt:lpstr>Oregon eWIC Project</vt:lpstr>
      <vt:lpstr>Oregon eWIC Project</vt:lpstr>
      <vt:lpstr>Oregon eWIC Project</vt:lpstr>
      <vt:lpstr>Some Tips for Success</vt:lpstr>
      <vt:lpstr>PowerPoint Presentation</vt:lpstr>
      <vt:lpstr>Communication</vt:lpstr>
      <vt:lpstr>Communication</vt:lpstr>
      <vt:lpstr>Engagement</vt:lpstr>
      <vt:lpstr>Engagement</vt:lpstr>
      <vt:lpstr>Engagement</vt:lpstr>
      <vt:lpstr>State Agency eWIC Workgroups</vt:lpstr>
      <vt:lpstr>State Agency eWIC Workgroups</vt:lpstr>
      <vt:lpstr>eWIC Leadership Team</vt:lpstr>
      <vt:lpstr>Issues for Leadership Team</vt:lpstr>
      <vt:lpstr>PowerPoint Presentation</vt:lpstr>
      <vt:lpstr>Leadership Decision Recommendation Form (see handout)</vt:lpstr>
      <vt:lpstr>Leadership Team Decisions</vt:lpstr>
      <vt:lpstr>Work During Contract Negotiations</vt:lpstr>
      <vt:lpstr>Clearly Define Roles &amp; Responsibilities</vt:lpstr>
      <vt:lpstr>   Be Flexible    </vt:lpstr>
      <vt:lpstr>Workload Management</vt:lpstr>
      <vt:lpstr>Expect the Unexpected </vt:lpstr>
      <vt:lpstr>Staffing with eWIC</vt:lpstr>
      <vt:lpstr>PowerPoint Presentation</vt:lpstr>
    </vt:vector>
  </TitlesOfParts>
  <Company>DHS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HW</dc:creator>
  <cp:lastModifiedBy>Word Kimberly M</cp:lastModifiedBy>
  <cp:revision>511</cp:revision>
  <cp:lastPrinted>2017-03-15T17:59:45Z</cp:lastPrinted>
  <dcterms:created xsi:type="dcterms:W3CDTF">2012-02-13T22:17:43Z</dcterms:created>
  <dcterms:modified xsi:type="dcterms:W3CDTF">2017-03-21T01:57:29Z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0x01010079012CDB5CCD2847B46468FD3DF1DE6F</vt:lpwstr>
  </property>
  <property fmtid="{D5CDD505-2E9C-101B-9397-08002B2CF9AE}" pid="3" name="WorkflowChangePath">
    <vt:lpwstr>7a8214dd-047d-4ac3-b198-53133860870f,2;</vt:lpwstr>
  </property>
</Properties>
</file>