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sldIdLst>
    <p:sldId id="256" r:id="rId2"/>
    <p:sldId id="259" r:id="rId3"/>
    <p:sldId id="260" r:id="rId4"/>
    <p:sldId id="262" r:id="rId5"/>
    <p:sldId id="261" r:id="rId6"/>
    <p:sldId id="263" r:id="rId7"/>
    <p:sldId id="267" r:id="rId8"/>
    <p:sldId id="268" r:id="rId9"/>
    <p:sldId id="269" r:id="rId10"/>
    <p:sldId id="270" r:id="rId11"/>
    <p:sldId id="275" r:id="rId12"/>
    <p:sldId id="273" r:id="rId13"/>
    <p:sldId id="274" r:id="rId14"/>
    <p:sldId id="271" r:id="rId15"/>
    <p:sldId id="276" r:id="rId16"/>
    <p:sldId id="277" r:id="rId17"/>
    <p:sldId id="264" r:id="rId18"/>
    <p:sldId id="272" r:id="rId19"/>
    <p:sldId id="265" r:id="rId20"/>
    <p:sldId id="266" r:id="rId21"/>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7BF25E98-E271-4024-8AE1-7A6AD2F0D1BA}" type="datetimeFigureOut">
              <a:rPr lang="en-US" smtClean="0"/>
              <a:t>6/12/2017</a:t>
            </a:fld>
            <a:endParaRPr 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9A33FF9-D87D-4C0E-BABB-7170519E36CB}" type="slidenum">
              <a:rPr lang="en-US" smtClean="0"/>
              <a:t>‹#›</a:t>
            </a:fld>
            <a:endParaRPr lang="en-US"/>
          </a:p>
        </p:txBody>
      </p:sp>
    </p:spTree>
    <p:extLst>
      <p:ext uri="{BB962C8B-B14F-4D97-AF65-F5344CB8AC3E}">
        <p14:creationId xmlns:p14="http://schemas.microsoft.com/office/powerpoint/2010/main" val="352616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(if you have that funding), and Elderly as applicable</a:t>
            </a:r>
            <a:endParaRPr lang="en-US" dirty="0"/>
          </a:p>
        </p:txBody>
      </p:sp>
      <p:sp>
        <p:nvSpPr>
          <p:cNvPr id="4" name="Slide Number Placeholder 3"/>
          <p:cNvSpPr>
            <a:spLocks noGrp="1"/>
          </p:cNvSpPr>
          <p:nvPr>
            <p:ph type="sldNum" sz="quarter" idx="10"/>
          </p:nvPr>
        </p:nvSpPr>
        <p:spPr/>
        <p:txBody>
          <a:bodyPr/>
          <a:lstStyle/>
          <a:p>
            <a:fld id="{E9A33FF9-D87D-4C0E-BABB-7170519E36CB}" type="slidenum">
              <a:rPr lang="en-US" smtClean="0"/>
              <a:t>4</a:t>
            </a:fld>
            <a:endParaRPr lang="en-US"/>
          </a:p>
        </p:txBody>
      </p:sp>
    </p:spTree>
    <p:extLst>
      <p:ext uri="{BB962C8B-B14F-4D97-AF65-F5344CB8AC3E}">
        <p14:creationId xmlns:p14="http://schemas.microsoft.com/office/powerpoint/2010/main" val="422154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details for CAN or items</a:t>
            </a:r>
            <a:r>
              <a:rPr lang="en-US" baseline="0" dirty="0" smtClean="0"/>
              <a:t> identified for next 5 years</a:t>
            </a:r>
            <a:endParaRPr lang="en-US" dirty="0"/>
          </a:p>
        </p:txBody>
      </p:sp>
      <p:sp>
        <p:nvSpPr>
          <p:cNvPr id="4" name="Slide Number Placeholder 3"/>
          <p:cNvSpPr>
            <a:spLocks noGrp="1"/>
          </p:cNvSpPr>
          <p:nvPr>
            <p:ph type="sldNum" sz="quarter" idx="10"/>
          </p:nvPr>
        </p:nvSpPr>
        <p:spPr/>
        <p:txBody>
          <a:bodyPr/>
          <a:lstStyle/>
          <a:p>
            <a:fld id="{E9A33FF9-D87D-4C0E-BABB-7170519E36CB}" type="slidenum">
              <a:rPr lang="en-US" smtClean="0"/>
              <a:t>5</a:t>
            </a:fld>
            <a:endParaRPr lang="en-US"/>
          </a:p>
        </p:txBody>
      </p:sp>
    </p:spTree>
    <p:extLst>
      <p:ext uri="{BB962C8B-B14F-4D97-AF65-F5344CB8AC3E}">
        <p14:creationId xmlns:p14="http://schemas.microsoft.com/office/powerpoint/2010/main" val="323192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READY TO RENT versus OCCUPIED!!  We</a:t>
            </a:r>
            <a:r>
              <a:rPr lang="en-US" baseline="0" dirty="0" smtClean="0"/>
              <a:t> often see conflicting information regarding turnover status/timeframe and the vacancy status/timeframe (switched/not matching)…like someone says the unit took 45 days to prepare a vacant unit for occupancy, yet they say it was re-rented in 30 days</a:t>
            </a:r>
            <a:endParaRPr lang="en-US" dirty="0"/>
          </a:p>
        </p:txBody>
      </p:sp>
      <p:sp>
        <p:nvSpPr>
          <p:cNvPr id="4" name="Slide Number Placeholder 3"/>
          <p:cNvSpPr>
            <a:spLocks noGrp="1"/>
          </p:cNvSpPr>
          <p:nvPr>
            <p:ph type="sldNum" sz="quarter" idx="10"/>
          </p:nvPr>
        </p:nvSpPr>
        <p:spPr/>
        <p:txBody>
          <a:bodyPr/>
          <a:lstStyle/>
          <a:p>
            <a:fld id="{E9A33FF9-D87D-4C0E-BABB-7170519E36CB}" type="slidenum">
              <a:rPr lang="en-US" smtClean="0"/>
              <a:t>6</a:t>
            </a:fld>
            <a:endParaRPr lang="en-US"/>
          </a:p>
        </p:txBody>
      </p:sp>
    </p:spTree>
    <p:extLst>
      <p:ext uri="{BB962C8B-B14F-4D97-AF65-F5344CB8AC3E}">
        <p14:creationId xmlns:p14="http://schemas.microsoft.com/office/powerpoint/2010/main" val="119291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a:t>
            </a:r>
            <a:r>
              <a:rPr lang="en-US" baseline="0" dirty="0" smtClean="0"/>
              <a:t> to Jen to talk about the RATINGS!</a:t>
            </a:r>
            <a:endParaRPr lang="en-US" dirty="0"/>
          </a:p>
        </p:txBody>
      </p:sp>
      <p:sp>
        <p:nvSpPr>
          <p:cNvPr id="4" name="Slide Number Placeholder 3"/>
          <p:cNvSpPr>
            <a:spLocks noGrp="1"/>
          </p:cNvSpPr>
          <p:nvPr>
            <p:ph type="sldNum" sz="quarter" idx="10"/>
          </p:nvPr>
        </p:nvSpPr>
        <p:spPr/>
        <p:txBody>
          <a:bodyPr/>
          <a:lstStyle/>
          <a:p>
            <a:fld id="{E9A33FF9-D87D-4C0E-BABB-7170519E36CB}" type="slidenum">
              <a:rPr lang="en-US" smtClean="0"/>
              <a:t>20</a:t>
            </a:fld>
            <a:endParaRPr lang="en-US"/>
          </a:p>
        </p:txBody>
      </p:sp>
    </p:spTree>
    <p:extLst>
      <p:ext uri="{BB962C8B-B14F-4D97-AF65-F5344CB8AC3E}">
        <p14:creationId xmlns:p14="http://schemas.microsoft.com/office/powerpoint/2010/main" val="154664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23DFCBC-C92C-4105-8287-9FAB132F0592}" type="datetimeFigureOut">
              <a:rPr lang="en-US" smtClean="0"/>
              <a:t>6/12/2017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79F4C0-0CBA-4E97-90B7-9A3B5315F7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79F4C0-0CBA-4E97-90B7-9A3B5315F7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79F4C0-0CBA-4E97-90B7-9A3B5315F7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79F4C0-0CBA-4E97-90B7-9A3B5315F72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79F4C0-0CBA-4E97-90B7-9A3B5315F72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79F4C0-0CBA-4E97-90B7-9A3B5315F72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C79F4C0-0CBA-4E97-90B7-9A3B5315F7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C79F4C0-0CBA-4E97-90B7-9A3B5315F72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23DFCBC-C92C-4105-8287-9FAB132F0592}" type="datetimeFigureOut">
              <a:rPr lang="en-US" smtClean="0"/>
              <a:t>6/12/2017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C79F4C0-0CBA-4E97-90B7-9A3B5315F7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23DFCBC-C92C-4105-8287-9FAB132F0592}" type="datetimeFigureOut">
              <a:rPr lang="en-US" smtClean="0"/>
              <a:t>6/12/2017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79F4C0-0CBA-4E97-90B7-9A3B5315F7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23DFCBC-C92C-4105-8287-9FAB132F0592}" type="datetimeFigureOut">
              <a:rPr lang="en-US" smtClean="0"/>
              <a:t>6/12/2017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79F4C0-0CBA-4E97-90B7-9A3B5315F72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23DFCBC-C92C-4105-8287-9FAB132F0592}" type="datetimeFigureOut">
              <a:rPr lang="en-US" smtClean="0"/>
              <a:t>6/12/2017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79F4C0-0CBA-4E97-90B7-9A3B5315F7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ohcsresponses@oregon.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a:t>
            </a:r>
            <a:endParaRPr lang="en-US" dirty="0"/>
          </a:p>
        </p:txBody>
      </p:sp>
      <p:sp>
        <p:nvSpPr>
          <p:cNvPr id="3" name="Subtitle 2"/>
          <p:cNvSpPr>
            <a:spLocks noGrp="1"/>
          </p:cNvSpPr>
          <p:nvPr>
            <p:ph type="subTitle" idx="1"/>
          </p:nvPr>
        </p:nvSpPr>
        <p:spPr/>
        <p:txBody>
          <a:bodyPr>
            <a:normAutofit fontScale="77500" lnSpcReduction="20000"/>
          </a:bodyPr>
          <a:lstStyle/>
          <a:p>
            <a:r>
              <a:rPr lang="en-US" sz="4800" dirty="0" smtClean="0"/>
              <a:t>Confirmation Letter to Closing a Review &amp; New Forms!!!</a:t>
            </a:r>
            <a:endParaRPr lang="en-US" sz="4800" dirty="0"/>
          </a:p>
        </p:txBody>
      </p:sp>
    </p:spTree>
    <p:extLst>
      <p:ext uri="{BB962C8B-B14F-4D97-AF65-F5344CB8AC3E}">
        <p14:creationId xmlns:p14="http://schemas.microsoft.com/office/powerpoint/2010/main" val="1665871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Property Staff/Employee </a:t>
            </a:r>
            <a:r>
              <a:rPr lang="en-US" dirty="0" smtClean="0"/>
              <a:t>Unit: Updated  request form! Begin using now!</a:t>
            </a:r>
          </a:p>
          <a:p>
            <a:endParaRPr lang="en-US" dirty="0" smtClean="0"/>
          </a:p>
          <a:p>
            <a:r>
              <a:rPr lang="en-US" dirty="0" smtClean="0"/>
              <a:t>Staff/Employee </a:t>
            </a:r>
            <a:r>
              <a:rPr lang="en-US" dirty="0" smtClean="0"/>
              <a:t>Certification: </a:t>
            </a:r>
            <a:r>
              <a:rPr lang="en-US" b="1" dirty="0" smtClean="0">
                <a:solidFill>
                  <a:schemeClr val="accent2"/>
                </a:solidFill>
              </a:rPr>
              <a:t>NEW FORM!</a:t>
            </a:r>
            <a:endParaRPr lang="en-US" b="1" dirty="0" smtClean="0">
              <a:solidFill>
                <a:schemeClr val="accent2"/>
              </a:solidFill>
            </a:endParaRPr>
          </a:p>
          <a:p>
            <a:pPr lvl="1"/>
            <a:r>
              <a:rPr lang="en-US" dirty="0" smtClean="0"/>
              <a:t>This is a required form to accompany the Staff/ Employee Unit Request form</a:t>
            </a:r>
          </a:p>
          <a:p>
            <a:pPr lvl="3"/>
            <a:r>
              <a:rPr lang="en-US" b="1" dirty="0" smtClean="0"/>
              <a:t>NOTE:</a:t>
            </a:r>
            <a:r>
              <a:rPr lang="en-US" dirty="0" smtClean="0"/>
              <a:t> This form is required when the employee is </a:t>
            </a:r>
            <a:r>
              <a:rPr lang="en-US" b="1" i="1" dirty="0" smtClean="0">
                <a:solidFill>
                  <a:schemeClr val="accent4"/>
                </a:solidFill>
              </a:rPr>
              <a:t>NOT</a:t>
            </a:r>
            <a:r>
              <a:rPr lang="en-US" dirty="0" smtClean="0"/>
              <a:t> income-qualified</a:t>
            </a:r>
          </a:p>
          <a:p>
            <a:pPr lvl="1"/>
            <a:endParaRPr lang="en-US" dirty="0" smtClean="0"/>
          </a:p>
          <a:p>
            <a:r>
              <a:rPr lang="en-US" dirty="0" smtClean="0"/>
              <a:t>OWNER is Required </a:t>
            </a:r>
            <a:r>
              <a:rPr lang="en-US" dirty="0" smtClean="0"/>
              <a:t>to </a:t>
            </a:r>
            <a:r>
              <a:rPr lang="en-US" dirty="0" smtClean="0"/>
              <a:t>SIGN!</a:t>
            </a:r>
            <a:endParaRPr lang="en-US" dirty="0"/>
          </a:p>
        </p:txBody>
      </p:sp>
      <p:sp>
        <p:nvSpPr>
          <p:cNvPr id="2" name="Title 1"/>
          <p:cNvSpPr>
            <a:spLocks noGrp="1"/>
          </p:cNvSpPr>
          <p:nvPr>
            <p:ph type="title"/>
          </p:nvPr>
        </p:nvSpPr>
        <p:spPr/>
        <p:txBody>
          <a:bodyPr>
            <a:normAutofit fontScale="90000"/>
          </a:bodyPr>
          <a:lstStyle/>
          <a:p>
            <a:r>
              <a:rPr lang="en-US" dirty="0" smtClean="0"/>
              <a:t>Staff Units-Submit </a:t>
            </a:r>
            <a:r>
              <a:rPr lang="en-US" dirty="0" smtClean="0">
                <a:solidFill>
                  <a:srgbClr val="0070C0"/>
                </a:solidFill>
              </a:rPr>
              <a:t>BOTH </a:t>
            </a:r>
            <a:r>
              <a:rPr lang="en-US" dirty="0" smtClean="0"/>
              <a:t>forms!</a:t>
            </a:r>
            <a:endParaRPr lang="en-US" dirty="0"/>
          </a:p>
        </p:txBody>
      </p:sp>
    </p:spTree>
    <p:extLst>
      <p:ext uri="{BB962C8B-B14F-4D97-AF65-F5344CB8AC3E}">
        <p14:creationId xmlns:p14="http://schemas.microsoft.com/office/powerpoint/2010/main" val="2386577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68" t="14203" r="23382" b="73001"/>
          <a:stretch/>
        </p:blipFill>
        <p:spPr bwMode="auto">
          <a:xfrm>
            <a:off x="1447800" y="381000"/>
            <a:ext cx="6400800" cy="124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68" t="58020" r="23382" b="1048"/>
          <a:stretch/>
        </p:blipFill>
        <p:spPr bwMode="auto">
          <a:xfrm>
            <a:off x="1566169" y="2057400"/>
            <a:ext cx="6400800" cy="396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117294">
            <a:off x="201310" y="3831137"/>
            <a:ext cx="1600200" cy="21673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80433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97" t="14014" r="23603" b="41036"/>
          <a:stretch/>
        </p:blipFill>
        <p:spPr bwMode="auto">
          <a:xfrm>
            <a:off x="530441" y="-15535"/>
            <a:ext cx="8613559" cy="594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278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97" t="59780" r="23603" b="675"/>
          <a:stretch/>
        </p:blipFill>
        <p:spPr bwMode="auto">
          <a:xfrm>
            <a:off x="0" y="0"/>
            <a:ext cx="903991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246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Self-Employment </a:t>
            </a:r>
            <a:r>
              <a:rPr lang="en-US" dirty="0" smtClean="0"/>
              <a:t>form </a:t>
            </a:r>
            <a:r>
              <a:rPr lang="en-US" dirty="0" smtClean="0"/>
              <a:t>is updated and is consistent with </a:t>
            </a:r>
            <a:r>
              <a:rPr lang="en-US" dirty="0" smtClean="0"/>
              <a:t>the updated LIHTC </a:t>
            </a:r>
            <a:r>
              <a:rPr lang="en-US" dirty="0" smtClean="0"/>
              <a:t>Manual language</a:t>
            </a:r>
          </a:p>
          <a:p>
            <a:endParaRPr lang="en-US" dirty="0" smtClean="0"/>
          </a:p>
          <a:p>
            <a:r>
              <a:rPr lang="en-US" dirty="0" smtClean="0"/>
              <a:t>The Tenant Questionnaire – UPDATED!</a:t>
            </a:r>
          </a:p>
          <a:p>
            <a:endParaRPr lang="en-US" dirty="0" smtClean="0"/>
          </a:p>
          <a:p>
            <a:r>
              <a:rPr lang="en-US" dirty="0" smtClean="0"/>
              <a:t>The HOME Lease Compliance Form has been updated too!</a:t>
            </a:r>
            <a:endParaRPr lang="en-US" dirty="0"/>
          </a:p>
          <a:p>
            <a:pPr lvl="1"/>
            <a:endParaRPr lang="en-US" dirty="0" smtClean="0"/>
          </a:p>
          <a:p>
            <a:pPr marL="457200" lvl="1" indent="0">
              <a:buNone/>
            </a:pPr>
            <a:endParaRPr lang="en-US" dirty="0"/>
          </a:p>
        </p:txBody>
      </p:sp>
      <p:sp>
        <p:nvSpPr>
          <p:cNvPr id="2" name="Title 1"/>
          <p:cNvSpPr>
            <a:spLocks noGrp="1"/>
          </p:cNvSpPr>
          <p:nvPr>
            <p:ph type="title"/>
          </p:nvPr>
        </p:nvSpPr>
        <p:spPr/>
        <p:txBody>
          <a:bodyPr/>
          <a:lstStyle/>
          <a:p>
            <a:r>
              <a:rPr lang="en-US" dirty="0" smtClean="0"/>
              <a:t>Updated Forms, continued</a:t>
            </a:r>
            <a:endParaRPr lang="en-US" dirty="0"/>
          </a:p>
        </p:txBody>
      </p:sp>
    </p:spTree>
    <p:extLst>
      <p:ext uri="{BB962C8B-B14F-4D97-AF65-F5344CB8AC3E}">
        <p14:creationId xmlns:p14="http://schemas.microsoft.com/office/powerpoint/2010/main" val="750610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5" t="21588" r="5476" b="2379"/>
          <a:stretch/>
        </p:blipFill>
        <p:spPr bwMode="auto">
          <a:xfrm>
            <a:off x="365760" y="2"/>
            <a:ext cx="8412480" cy="550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52732">
            <a:off x="6244434" y="3209204"/>
            <a:ext cx="1658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771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3" t="15511" r="4902"/>
          <a:stretch/>
        </p:blipFill>
        <p:spPr bwMode="auto">
          <a:xfrm>
            <a:off x="694226" y="105067"/>
            <a:ext cx="7755548" cy="573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3558">
            <a:off x="116492" y="1246718"/>
            <a:ext cx="1155466"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xplosion 2 1"/>
          <p:cNvSpPr/>
          <p:nvPr/>
        </p:nvSpPr>
        <p:spPr>
          <a:xfrm rot="951697">
            <a:off x="5618132" y="80234"/>
            <a:ext cx="3053830" cy="1696383"/>
          </a:xfrm>
          <a:prstGeom prst="irregularSeal2">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8061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Once you receive the report from your CO, it is important to </a:t>
            </a:r>
            <a:r>
              <a:rPr lang="en-US" dirty="0" smtClean="0">
                <a:solidFill>
                  <a:srgbClr val="0070C0"/>
                </a:solidFill>
              </a:rPr>
              <a:t>READ all of it</a:t>
            </a:r>
            <a:r>
              <a:rPr lang="en-US" dirty="0" smtClean="0"/>
              <a:t>. We have made many important changes to the reporting &amp; it should be clear to the receiver what needs to be </a:t>
            </a:r>
            <a:r>
              <a:rPr lang="en-US" dirty="0" smtClean="0"/>
              <a:t>addressed &amp; returned </a:t>
            </a:r>
            <a:r>
              <a:rPr lang="en-US" dirty="0" smtClean="0"/>
              <a:t>to </a:t>
            </a:r>
            <a:r>
              <a:rPr lang="en-US" dirty="0" smtClean="0"/>
              <a:t>OHCS</a:t>
            </a:r>
            <a:endParaRPr lang="en-US" dirty="0" smtClean="0"/>
          </a:p>
          <a:p>
            <a:pPr lvl="1"/>
            <a:r>
              <a:rPr lang="en-US" dirty="0" smtClean="0"/>
              <a:t>The </a:t>
            </a:r>
            <a:r>
              <a:rPr lang="en-US" dirty="0" smtClean="0"/>
              <a:t>report lists </a:t>
            </a:r>
            <a:r>
              <a:rPr lang="en-US" dirty="0" smtClean="0"/>
              <a:t>the date that the response is</a:t>
            </a:r>
            <a:r>
              <a:rPr lang="en-US" b="1" dirty="0" smtClean="0"/>
              <a:t> </a:t>
            </a:r>
            <a:r>
              <a:rPr lang="en-US" b="1" dirty="0" smtClean="0">
                <a:solidFill>
                  <a:srgbClr val="0070C0"/>
                </a:solidFill>
              </a:rPr>
              <a:t>DUE</a:t>
            </a:r>
            <a:r>
              <a:rPr lang="en-US" b="1" dirty="0" smtClean="0"/>
              <a:t> </a:t>
            </a:r>
            <a:r>
              <a:rPr lang="en-US" dirty="0" smtClean="0"/>
              <a:t>in the cover letter…this is very important</a:t>
            </a:r>
            <a:r>
              <a:rPr lang="en-US" dirty="0" smtClean="0"/>
              <a:t>!</a:t>
            </a:r>
          </a:p>
          <a:p>
            <a:pPr lvl="2"/>
            <a:r>
              <a:rPr lang="en-US" sz="2300" b="1" dirty="0" smtClean="0">
                <a:solidFill>
                  <a:srgbClr val="0070C0"/>
                </a:solidFill>
              </a:rPr>
              <a:t>If </a:t>
            </a:r>
            <a:r>
              <a:rPr lang="en-US" sz="2300" b="1" dirty="0" smtClean="0">
                <a:solidFill>
                  <a:srgbClr val="0070C0"/>
                </a:solidFill>
              </a:rPr>
              <a:t>you need an extension</a:t>
            </a:r>
            <a:r>
              <a:rPr lang="en-US" sz="2300" dirty="0" smtClean="0"/>
              <a:t>, contact your CO immediately and do not wait until the day the response is due</a:t>
            </a:r>
          </a:p>
        </p:txBody>
      </p:sp>
      <p:sp>
        <p:nvSpPr>
          <p:cNvPr id="2" name="Title 1"/>
          <p:cNvSpPr>
            <a:spLocks noGrp="1"/>
          </p:cNvSpPr>
          <p:nvPr>
            <p:ph type="title"/>
          </p:nvPr>
        </p:nvSpPr>
        <p:spPr/>
        <p:txBody>
          <a:bodyPr>
            <a:normAutofit fontScale="90000"/>
          </a:bodyPr>
          <a:lstStyle/>
          <a:p>
            <a:r>
              <a:rPr lang="en-US" dirty="0" smtClean="0"/>
              <a:t>OHCS Issued the Report…now what?</a:t>
            </a:r>
            <a:endParaRPr lang="en-US" dirty="0"/>
          </a:p>
        </p:txBody>
      </p:sp>
    </p:spTree>
    <p:extLst>
      <p:ext uri="{BB962C8B-B14F-4D97-AF65-F5344CB8AC3E}">
        <p14:creationId xmlns:p14="http://schemas.microsoft.com/office/powerpoint/2010/main" val="3043293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You should always audit your own files</a:t>
            </a:r>
          </a:p>
          <a:p>
            <a:r>
              <a:rPr lang="en-US" dirty="0" smtClean="0"/>
              <a:t>If you discover a finding/error before you receive notice of an OHCS Review, </a:t>
            </a:r>
            <a:r>
              <a:rPr lang="en-US" dirty="0" smtClean="0">
                <a:solidFill>
                  <a:srgbClr val="0070C0"/>
                </a:solidFill>
              </a:rPr>
              <a:t>AND YOU CORRECT IT</a:t>
            </a:r>
            <a:r>
              <a:rPr lang="en-US" dirty="0" smtClean="0"/>
              <a:t>, then </a:t>
            </a:r>
            <a:r>
              <a:rPr lang="en-US" dirty="0" smtClean="0"/>
              <a:t>in most cases it </a:t>
            </a:r>
            <a:r>
              <a:rPr lang="en-US" dirty="0" smtClean="0"/>
              <a:t>will not be a reportable finding when we conduct our review</a:t>
            </a:r>
          </a:p>
          <a:p>
            <a:r>
              <a:rPr lang="en-US" dirty="0" smtClean="0"/>
              <a:t>You should always have a second set of eyes to ensure your files are complete &amp; accurate</a:t>
            </a:r>
          </a:p>
          <a:p>
            <a:r>
              <a:rPr lang="en-US" dirty="0" smtClean="0"/>
              <a:t>Don’t wait until you hear from us before you get your files in the best shape possible!</a:t>
            </a:r>
            <a:endParaRPr lang="en-US" dirty="0"/>
          </a:p>
        </p:txBody>
      </p:sp>
      <p:sp>
        <p:nvSpPr>
          <p:cNvPr id="2" name="Title 1"/>
          <p:cNvSpPr>
            <a:spLocks noGrp="1"/>
          </p:cNvSpPr>
          <p:nvPr>
            <p:ph type="title"/>
          </p:nvPr>
        </p:nvSpPr>
        <p:spPr/>
        <p:txBody>
          <a:bodyPr/>
          <a:lstStyle/>
          <a:p>
            <a:r>
              <a:rPr lang="en-US" dirty="0" smtClean="0"/>
              <a:t>TIPS for SUCCESS</a:t>
            </a:r>
            <a:endParaRPr lang="en-US" dirty="0"/>
          </a:p>
        </p:txBody>
      </p:sp>
    </p:spTree>
    <p:extLst>
      <p:ext uri="{BB962C8B-B14F-4D97-AF65-F5344CB8AC3E}">
        <p14:creationId xmlns:p14="http://schemas.microsoft.com/office/powerpoint/2010/main" val="1089475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Within the report, you might see </a:t>
            </a:r>
            <a:r>
              <a:rPr lang="en-US" b="1" dirty="0" smtClean="0">
                <a:solidFill>
                  <a:srgbClr val="0070C0"/>
                </a:solidFill>
              </a:rPr>
              <a:t>ACTION</a:t>
            </a:r>
            <a:r>
              <a:rPr lang="en-US" dirty="0" smtClean="0"/>
              <a:t> items:  </a:t>
            </a:r>
          </a:p>
          <a:p>
            <a:pPr lvl="1"/>
            <a:r>
              <a:rPr lang="en-US" dirty="0" smtClean="0"/>
              <a:t>These </a:t>
            </a:r>
            <a:r>
              <a:rPr lang="en-US" dirty="0" smtClean="0"/>
              <a:t>action items </a:t>
            </a:r>
            <a:r>
              <a:rPr lang="en-US" dirty="0" smtClean="0"/>
              <a:t>are </a:t>
            </a:r>
            <a:r>
              <a:rPr lang="en-US" b="1" dirty="0" smtClean="0"/>
              <a:t>bolded</a:t>
            </a:r>
            <a:r>
              <a:rPr lang="en-US" dirty="0" smtClean="0"/>
              <a:t> and require an </a:t>
            </a:r>
            <a:r>
              <a:rPr lang="en-US" b="1" dirty="0" smtClean="0"/>
              <a:t>ACTION</a:t>
            </a:r>
            <a:r>
              <a:rPr lang="en-US" dirty="0" smtClean="0"/>
              <a:t> on your part. Ensure you complete the </a:t>
            </a:r>
            <a:r>
              <a:rPr lang="en-US" dirty="0" smtClean="0"/>
              <a:t>action(s) </a:t>
            </a:r>
            <a:r>
              <a:rPr lang="en-US" dirty="0" smtClean="0"/>
              <a:t>and submit any requested supporting documentation with your response</a:t>
            </a:r>
          </a:p>
          <a:p>
            <a:pPr lvl="2"/>
            <a:r>
              <a:rPr lang="en-US" dirty="0" smtClean="0"/>
              <a:t>Please note that HOME funded properties </a:t>
            </a:r>
            <a:r>
              <a:rPr lang="en-US" dirty="0" smtClean="0"/>
              <a:t>may require submittal of additional </a:t>
            </a:r>
            <a:r>
              <a:rPr lang="en-US" dirty="0" smtClean="0"/>
              <a:t>documentation &amp; this will be noted in </a:t>
            </a:r>
            <a:r>
              <a:rPr lang="en-US" dirty="0" smtClean="0"/>
              <a:t>the specific </a:t>
            </a:r>
            <a:r>
              <a:rPr lang="en-US" dirty="0" smtClean="0"/>
              <a:t>reports</a:t>
            </a:r>
          </a:p>
          <a:p>
            <a:pPr lvl="1"/>
            <a:r>
              <a:rPr lang="en-US" dirty="0" smtClean="0"/>
              <a:t>Ensure that all items are responded to </a:t>
            </a:r>
            <a:r>
              <a:rPr lang="en-US" b="1" dirty="0" smtClean="0">
                <a:solidFill>
                  <a:srgbClr val="0070C0"/>
                </a:solidFill>
              </a:rPr>
              <a:t>completely</a:t>
            </a:r>
            <a:r>
              <a:rPr lang="en-US" dirty="0" smtClean="0"/>
              <a:t> and </a:t>
            </a:r>
            <a:r>
              <a:rPr lang="en-US" b="1" dirty="0" smtClean="0">
                <a:solidFill>
                  <a:srgbClr val="0070C0"/>
                </a:solidFill>
              </a:rPr>
              <a:t>on time </a:t>
            </a:r>
          </a:p>
          <a:p>
            <a:pPr lvl="2"/>
            <a:r>
              <a:rPr lang="en-US" dirty="0" smtClean="0"/>
              <a:t>Include all dates of </a:t>
            </a:r>
            <a:r>
              <a:rPr lang="en-US" dirty="0" smtClean="0"/>
              <a:t>correction - </a:t>
            </a:r>
            <a:r>
              <a:rPr lang="en-US" i="1" dirty="0" smtClean="0"/>
              <a:t>a blank line is listed to the left of the item that needs a completion date filled in – </a:t>
            </a:r>
            <a:r>
              <a:rPr lang="en-US" i="1" dirty="0" smtClean="0">
                <a:solidFill>
                  <a:srgbClr val="FF0000"/>
                </a:solidFill>
              </a:rPr>
              <a:t>fill in the completion date on the blank line</a:t>
            </a:r>
            <a:r>
              <a:rPr lang="en-US" i="1" dirty="0" smtClean="0"/>
              <a:t>!</a:t>
            </a:r>
          </a:p>
          <a:p>
            <a:pPr lvl="3"/>
            <a:r>
              <a:rPr lang="en-US" i="1" dirty="0" smtClean="0"/>
              <a:t>“</a:t>
            </a:r>
            <a:r>
              <a:rPr lang="en-US" i="1" dirty="0" smtClean="0"/>
              <a:t>Anticipated Date” has been removed</a:t>
            </a:r>
            <a:r>
              <a:rPr lang="en-US" dirty="0" smtClean="0"/>
              <a:t> </a:t>
            </a:r>
          </a:p>
          <a:p>
            <a:pPr lvl="2"/>
            <a:r>
              <a:rPr lang="en-US" dirty="0" smtClean="0"/>
              <a:t>Include all</a:t>
            </a:r>
            <a:r>
              <a:rPr lang="en-US" dirty="0" smtClean="0"/>
              <a:t> requested supporting docs </a:t>
            </a:r>
            <a:endParaRPr lang="en-US" dirty="0"/>
          </a:p>
        </p:txBody>
      </p:sp>
      <p:sp>
        <p:nvSpPr>
          <p:cNvPr id="2" name="Title 1"/>
          <p:cNvSpPr>
            <a:spLocks noGrp="1"/>
          </p:cNvSpPr>
          <p:nvPr>
            <p:ph type="title"/>
          </p:nvPr>
        </p:nvSpPr>
        <p:spPr/>
        <p:txBody>
          <a:bodyPr/>
          <a:lstStyle/>
          <a:p>
            <a:r>
              <a:rPr lang="en-US" dirty="0" smtClean="0"/>
              <a:t>ACTION ITEMS</a:t>
            </a:r>
            <a:endParaRPr lang="en-US" dirty="0"/>
          </a:p>
        </p:txBody>
      </p:sp>
    </p:spTree>
    <p:extLst>
      <p:ext uri="{BB962C8B-B14F-4D97-AF65-F5344CB8AC3E}">
        <p14:creationId xmlns:p14="http://schemas.microsoft.com/office/powerpoint/2010/main" val="1057101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70C0"/>
                </a:solidFill>
              </a:rPr>
              <a:t>What we require</a:t>
            </a:r>
            <a:r>
              <a:rPr lang="en-US" dirty="0" smtClean="0"/>
              <a:t>—everything is listed in the letter you will receive, which lists the items you need to submit prior to our review</a:t>
            </a:r>
          </a:p>
          <a:p>
            <a:pPr lvl="1"/>
            <a:r>
              <a:rPr lang="en-US" dirty="0" smtClean="0"/>
              <a:t>READ the letter…READ </a:t>
            </a:r>
            <a:r>
              <a:rPr lang="en-US" b="1" dirty="0" smtClean="0">
                <a:solidFill>
                  <a:srgbClr val="0070C0"/>
                </a:solidFill>
              </a:rPr>
              <a:t>all</a:t>
            </a:r>
            <a:r>
              <a:rPr lang="en-US" dirty="0" smtClean="0"/>
              <a:t> of the letter!</a:t>
            </a:r>
          </a:p>
          <a:p>
            <a:pPr lvl="1"/>
            <a:r>
              <a:rPr lang="en-US" dirty="0" smtClean="0"/>
              <a:t>This letter tells you what we need, when the items need to be turned into your Compliance Officer, and when the review will be conducted. All items should be submitted to your Compliance Officer (</a:t>
            </a:r>
            <a:r>
              <a:rPr lang="en-US" b="1" i="1" dirty="0" smtClean="0">
                <a:solidFill>
                  <a:srgbClr val="0070C0"/>
                </a:solidFill>
              </a:rPr>
              <a:t>not uploaded to Google Docs</a:t>
            </a:r>
            <a:r>
              <a:rPr lang="en-US" dirty="0" smtClean="0"/>
              <a:t>)</a:t>
            </a:r>
            <a:endParaRPr lang="en-US" dirty="0"/>
          </a:p>
        </p:txBody>
      </p:sp>
      <p:sp>
        <p:nvSpPr>
          <p:cNvPr id="2" name="Title 1"/>
          <p:cNvSpPr>
            <a:spLocks noGrp="1"/>
          </p:cNvSpPr>
          <p:nvPr>
            <p:ph type="title"/>
          </p:nvPr>
        </p:nvSpPr>
        <p:spPr/>
        <p:txBody>
          <a:bodyPr/>
          <a:lstStyle/>
          <a:p>
            <a:r>
              <a:rPr lang="en-US" dirty="0" smtClean="0"/>
              <a:t>Confirmation Letter</a:t>
            </a:r>
            <a:endParaRPr lang="en-US" dirty="0"/>
          </a:p>
        </p:txBody>
      </p:sp>
    </p:spTree>
    <p:extLst>
      <p:ext uri="{BB962C8B-B14F-4D97-AF65-F5344CB8AC3E}">
        <p14:creationId xmlns:p14="http://schemas.microsoft.com/office/powerpoint/2010/main" val="1114253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US" sz="3500" dirty="0" smtClean="0"/>
              <a:t>Responses to reports should be sent to:</a:t>
            </a:r>
          </a:p>
          <a:p>
            <a:pPr marL="457200" lvl="1" indent="0" algn="ctr">
              <a:buNone/>
            </a:pPr>
            <a:r>
              <a:rPr lang="en-US" sz="3500" dirty="0" smtClean="0">
                <a:hlinkClick r:id="rId3"/>
              </a:rPr>
              <a:t>ohcsresponses@oregon.gov</a:t>
            </a:r>
            <a:endParaRPr lang="en-US" sz="3500" dirty="0" smtClean="0"/>
          </a:p>
          <a:p>
            <a:pPr marL="457200" lvl="1" indent="0">
              <a:buNone/>
            </a:pPr>
            <a:endParaRPr lang="en-US" dirty="0" smtClean="0"/>
          </a:p>
          <a:p>
            <a:pPr lvl="1"/>
            <a:r>
              <a:rPr lang="en-US" dirty="0" smtClean="0"/>
              <a:t>You need to include response to all ACTION items, as well as requested supporting documentation</a:t>
            </a:r>
          </a:p>
          <a:p>
            <a:pPr lvl="1"/>
            <a:endParaRPr lang="en-US" dirty="0" smtClean="0"/>
          </a:p>
          <a:p>
            <a:pPr lvl="1"/>
            <a:r>
              <a:rPr lang="en-US" dirty="0" smtClean="0"/>
              <a:t>If you don’t think you can make the deadline, notify your CO right away &amp; request an </a:t>
            </a:r>
            <a:r>
              <a:rPr lang="en-US" dirty="0" smtClean="0"/>
              <a:t>extension </a:t>
            </a:r>
            <a:r>
              <a:rPr lang="en-US" b="1" dirty="0" smtClean="0">
                <a:solidFill>
                  <a:srgbClr val="FF0000"/>
                </a:solidFill>
              </a:rPr>
              <a:t>BEFORE THE DUE DATE; do not wait until after the deadline has passed</a:t>
            </a:r>
            <a:endParaRPr lang="en-US" b="1" dirty="0" smtClean="0">
              <a:solidFill>
                <a:srgbClr val="FF0000"/>
              </a:solidFill>
            </a:endParaRPr>
          </a:p>
          <a:p>
            <a:pPr lvl="1"/>
            <a:endParaRPr lang="en-US" dirty="0"/>
          </a:p>
          <a:p>
            <a:pPr lvl="1"/>
            <a:r>
              <a:rPr lang="en-US" dirty="0" smtClean="0"/>
              <a:t>If not turned in on time, </a:t>
            </a:r>
            <a:r>
              <a:rPr lang="en-US" b="1" dirty="0" smtClean="0">
                <a:solidFill>
                  <a:srgbClr val="0070C0"/>
                </a:solidFill>
              </a:rPr>
              <a:t>this will affect your rating </a:t>
            </a:r>
            <a:r>
              <a:rPr lang="en-US" dirty="0" smtClean="0"/>
              <a:t>– </a:t>
            </a:r>
          </a:p>
          <a:p>
            <a:pPr lvl="2"/>
            <a:r>
              <a:rPr lang="en-US" dirty="0" smtClean="0"/>
              <a:t>the response you turn in should be complete, </a:t>
            </a:r>
            <a:r>
              <a:rPr lang="en-US" dirty="0" smtClean="0"/>
              <a:t>accurate </a:t>
            </a:r>
            <a:r>
              <a:rPr lang="en-US" dirty="0" smtClean="0"/>
              <a:t>&amp; timely</a:t>
            </a:r>
            <a:endParaRPr lang="en-US" dirty="0"/>
          </a:p>
        </p:txBody>
      </p:sp>
      <p:sp>
        <p:nvSpPr>
          <p:cNvPr id="2" name="Title 1"/>
          <p:cNvSpPr>
            <a:spLocks noGrp="1"/>
          </p:cNvSpPr>
          <p:nvPr>
            <p:ph type="title"/>
          </p:nvPr>
        </p:nvSpPr>
        <p:spPr/>
        <p:txBody>
          <a:bodyPr/>
          <a:lstStyle/>
          <a:p>
            <a:r>
              <a:rPr lang="en-US" dirty="0" smtClean="0"/>
              <a:t>Submitting Your RESPONSE</a:t>
            </a:r>
            <a:endParaRPr lang="en-US" dirty="0"/>
          </a:p>
        </p:txBody>
      </p:sp>
    </p:spTree>
    <p:extLst>
      <p:ext uri="{BB962C8B-B14F-4D97-AF65-F5344CB8AC3E}">
        <p14:creationId xmlns:p14="http://schemas.microsoft.com/office/powerpoint/2010/main" val="860014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Items </a:t>
            </a:r>
            <a:r>
              <a:rPr lang="en-US" dirty="0" smtClean="0"/>
              <a:t>typically requested:</a:t>
            </a:r>
            <a:endParaRPr lang="en-US" dirty="0" smtClean="0"/>
          </a:p>
          <a:p>
            <a:pPr lvl="1"/>
            <a:r>
              <a:rPr lang="en-US" dirty="0" smtClean="0">
                <a:solidFill>
                  <a:srgbClr val="0070C0"/>
                </a:solidFill>
              </a:rPr>
              <a:t>Management Review Questionnaire </a:t>
            </a:r>
            <a:r>
              <a:rPr lang="en-US" dirty="0" smtClean="0"/>
              <a:t>(</a:t>
            </a:r>
            <a:r>
              <a:rPr lang="en-US" sz="2400" i="1" dirty="0" smtClean="0"/>
              <a:t>updated in 2016</a:t>
            </a:r>
            <a:r>
              <a:rPr lang="en-US" dirty="0" smtClean="0"/>
              <a:t>)</a:t>
            </a:r>
          </a:p>
          <a:p>
            <a:pPr lvl="1"/>
            <a:r>
              <a:rPr lang="en-US" dirty="0" smtClean="0">
                <a:solidFill>
                  <a:srgbClr val="0070C0"/>
                </a:solidFill>
              </a:rPr>
              <a:t>Resident Services Program Report </a:t>
            </a:r>
          </a:p>
          <a:p>
            <a:pPr lvl="1"/>
            <a:r>
              <a:rPr lang="en-US" dirty="0" smtClean="0">
                <a:solidFill>
                  <a:srgbClr val="0070C0"/>
                </a:solidFill>
              </a:rPr>
              <a:t>Utility Allowance Source Documentation </a:t>
            </a:r>
            <a:r>
              <a:rPr lang="en-US" dirty="0" smtClean="0"/>
              <a:t>(</a:t>
            </a:r>
            <a:r>
              <a:rPr lang="en-US" i="1" dirty="0" smtClean="0"/>
              <a:t>include UA calculations per unit size</a:t>
            </a:r>
            <a:r>
              <a:rPr lang="en-US" dirty="0" smtClean="0"/>
              <a:t>) &amp; ensure it is the most current</a:t>
            </a:r>
            <a:r>
              <a:rPr lang="en-US" dirty="0" smtClean="0"/>
              <a:t>! </a:t>
            </a:r>
            <a:endParaRPr lang="en-US" dirty="0" smtClean="0"/>
          </a:p>
          <a:p>
            <a:pPr lvl="1"/>
            <a:r>
              <a:rPr lang="en-US" dirty="0" smtClean="0">
                <a:solidFill>
                  <a:srgbClr val="0070C0"/>
                </a:solidFill>
              </a:rPr>
              <a:t>Tenant Selection Plan, Waiting List, AFHMP</a:t>
            </a:r>
          </a:p>
          <a:p>
            <a:pPr lvl="1"/>
            <a:r>
              <a:rPr lang="en-US" dirty="0" smtClean="0">
                <a:solidFill>
                  <a:srgbClr val="0070C0"/>
                </a:solidFill>
              </a:rPr>
              <a:t>Rent Roll or Tenant Data Sheet </a:t>
            </a:r>
            <a:r>
              <a:rPr lang="en-US" dirty="0" smtClean="0"/>
              <a:t>indicating; tenant name, household income, move-in date, etc.</a:t>
            </a:r>
          </a:p>
          <a:p>
            <a:pPr lvl="1"/>
            <a:r>
              <a:rPr lang="en-US" dirty="0" smtClean="0">
                <a:solidFill>
                  <a:srgbClr val="0070C0"/>
                </a:solidFill>
              </a:rPr>
              <a:t>Vacancy Report for past 12 months </a:t>
            </a:r>
            <a:r>
              <a:rPr lang="en-US" dirty="0" smtClean="0"/>
              <a:t>(</a:t>
            </a:r>
            <a:r>
              <a:rPr lang="en-US" i="1" dirty="0" smtClean="0"/>
              <a:t>include move-out, rent ready &amp; move-in dates</a:t>
            </a:r>
            <a:r>
              <a:rPr lang="en-US" dirty="0" smtClean="0"/>
              <a:t>)</a:t>
            </a:r>
          </a:p>
          <a:p>
            <a:pPr lvl="1"/>
            <a:r>
              <a:rPr lang="en-US" dirty="0" smtClean="0">
                <a:solidFill>
                  <a:srgbClr val="0070C0"/>
                </a:solidFill>
              </a:rPr>
              <a:t>HOME Monitoring Report / Elderly Bond Monitoring Report /</a:t>
            </a:r>
            <a:r>
              <a:rPr lang="en-US" sz="2300" dirty="0" smtClean="0">
                <a:solidFill>
                  <a:srgbClr val="0070C0"/>
                </a:solidFill>
              </a:rPr>
              <a:t>OAHTC Passthrough Documentation</a:t>
            </a:r>
            <a:r>
              <a:rPr lang="en-US" sz="2300" dirty="0" smtClean="0"/>
              <a:t> (</a:t>
            </a:r>
            <a:r>
              <a:rPr lang="en-US" sz="2300" i="1" dirty="0" smtClean="0"/>
              <a:t>new </a:t>
            </a:r>
            <a:r>
              <a:rPr lang="en-US" sz="2300" i="1" dirty="0" smtClean="0"/>
              <a:t>spreadsheet </a:t>
            </a:r>
            <a:r>
              <a:rPr lang="en-US" sz="2300" dirty="0" smtClean="0"/>
              <a:t>!!!)</a:t>
            </a:r>
            <a:endParaRPr lang="en-US" sz="2300" dirty="0" smtClean="0"/>
          </a:p>
          <a:p>
            <a:pPr lvl="1"/>
            <a:endParaRPr lang="en-US" dirty="0"/>
          </a:p>
        </p:txBody>
      </p:sp>
      <p:sp>
        <p:nvSpPr>
          <p:cNvPr id="2" name="Title 1"/>
          <p:cNvSpPr>
            <a:spLocks noGrp="1"/>
          </p:cNvSpPr>
          <p:nvPr>
            <p:ph type="title"/>
          </p:nvPr>
        </p:nvSpPr>
        <p:spPr/>
        <p:txBody>
          <a:bodyPr>
            <a:normAutofit fontScale="90000"/>
          </a:bodyPr>
          <a:lstStyle/>
          <a:p>
            <a:r>
              <a:rPr lang="en-US" dirty="0" smtClean="0"/>
              <a:t>What is needed </a:t>
            </a:r>
            <a:r>
              <a:rPr lang="en-US" dirty="0" smtClean="0">
                <a:solidFill>
                  <a:srgbClr val="0070C0"/>
                </a:solidFill>
              </a:rPr>
              <a:t>PRIOR</a:t>
            </a:r>
            <a:r>
              <a:rPr lang="en-US" dirty="0" smtClean="0"/>
              <a:t> to a Review</a:t>
            </a:r>
            <a:endParaRPr lang="en-US" dirty="0"/>
          </a:p>
        </p:txBody>
      </p:sp>
    </p:spTree>
    <p:extLst>
      <p:ext uri="{BB962C8B-B14F-4D97-AF65-F5344CB8AC3E}">
        <p14:creationId xmlns:p14="http://schemas.microsoft.com/office/powerpoint/2010/main" val="1154877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Blank reports </a:t>
            </a:r>
            <a:r>
              <a:rPr lang="en-US" dirty="0" smtClean="0"/>
              <a:t>for YOU to fill out will </a:t>
            </a:r>
            <a:r>
              <a:rPr lang="en-US" dirty="0" smtClean="0"/>
              <a:t>be attached to the confirmation email, such </a:t>
            </a:r>
            <a:r>
              <a:rPr lang="en-US" dirty="0" smtClean="0"/>
              <a:t>as:</a:t>
            </a:r>
            <a:endParaRPr lang="en-US" dirty="0" smtClean="0"/>
          </a:p>
          <a:p>
            <a:pPr lvl="1"/>
            <a:r>
              <a:rPr lang="en-US" dirty="0" smtClean="0"/>
              <a:t>Management Review Questionnaire (MRQ)</a:t>
            </a:r>
          </a:p>
          <a:p>
            <a:pPr lvl="1"/>
            <a:r>
              <a:rPr lang="en-US" dirty="0" smtClean="0"/>
              <a:t>Resident Services Program Report</a:t>
            </a:r>
          </a:p>
          <a:p>
            <a:pPr lvl="1"/>
            <a:r>
              <a:rPr lang="en-US" dirty="0" smtClean="0"/>
              <a:t>HOME Monitoring Report </a:t>
            </a:r>
          </a:p>
          <a:p>
            <a:pPr lvl="1"/>
            <a:r>
              <a:rPr lang="en-US" dirty="0" smtClean="0"/>
              <a:t>Elderly Bond Monitoring Report</a:t>
            </a:r>
          </a:p>
          <a:p>
            <a:pPr lvl="2"/>
            <a:r>
              <a:rPr lang="en-US" b="1" dirty="0" smtClean="0">
                <a:solidFill>
                  <a:srgbClr val="0070C0"/>
                </a:solidFill>
              </a:rPr>
              <a:t>Everything above should be completed &amp; returned to your CO no later than the due date listed in the confirmation letter (</a:t>
            </a:r>
            <a:r>
              <a:rPr lang="en-US" b="1" dirty="0" smtClean="0">
                <a:solidFill>
                  <a:srgbClr val="FF0000"/>
                </a:solidFill>
              </a:rPr>
              <a:t>or a non-compliance letter may be sent to </a:t>
            </a:r>
            <a:r>
              <a:rPr lang="en-US" b="1" dirty="0" smtClean="0">
                <a:solidFill>
                  <a:srgbClr val="FF0000"/>
                </a:solidFill>
              </a:rPr>
              <a:t>you &amp; the </a:t>
            </a:r>
            <a:r>
              <a:rPr lang="en-US" b="1" dirty="0" smtClean="0">
                <a:solidFill>
                  <a:srgbClr val="FF0000"/>
                </a:solidFill>
              </a:rPr>
              <a:t>Owner</a:t>
            </a:r>
            <a:r>
              <a:rPr lang="en-US" b="1" dirty="0" smtClean="0">
                <a:solidFill>
                  <a:srgbClr val="0070C0"/>
                </a:solidFill>
              </a:rPr>
              <a:t>) </a:t>
            </a:r>
            <a:endParaRPr lang="en-US" b="1" dirty="0" smtClean="0">
              <a:solidFill>
                <a:srgbClr val="0070C0"/>
              </a:solidFill>
            </a:endParaRPr>
          </a:p>
          <a:p>
            <a:pPr lvl="2"/>
            <a:r>
              <a:rPr lang="en-US" b="1" dirty="0" smtClean="0">
                <a:solidFill>
                  <a:srgbClr val="0070C0"/>
                </a:solidFill>
              </a:rPr>
              <a:t>Ask </a:t>
            </a:r>
            <a:r>
              <a:rPr lang="en-US" b="1" dirty="0" smtClean="0">
                <a:solidFill>
                  <a:srgbClr val="0070C0"/>
                </a:solidFill>
              </a:rPr>
              <a:t>your CO if you have questions!</a:t>
            </a:r>
            <a:endParaRPr lang="en-US" b="1" dirty="0">
              <a:solidFill>
                <a:srgbClr val="0070C0"/>
              </a:solidFill>
            </a:endParaRPr>
          </a:p>
        </p:txBody>
      </p:sp>
      <p:sp>
        <p:nvSpPr>
          <p:cNvPr id="2" name="Title 1"/>
          <p:cNvSpPr>
            <a:spLocks noGrp="1"/>
          </p:cNvSpPr>
          <p:nvPr>
            <p:ph type="title"/>
          </p:nvPr>
        </p:nvSpPr>
        <p:spPr/>
        <p:txBody>
          <a:bodyPr>
            <a:normAutofit fontScale="90000"/>
          </a:bodyPr>
          <a:lstStyle/>
          <a:p>
            <a:r>
              <a:rPr lang="en-US" dirty="0" smtClean="0"/>
              <a:t>Reports to be Completed by </a:t>
            </a:r>
            <a:r>
              <a:rPr lang="en-US" dirty="0" smtClean="0">
                <a:solidFill>
                  <a:srgbClr val="0070C0"/>
                </a:solidFill>
              </a:rPr>
              <a:t>YOU</a:t>
            </a:r>
            <a:endParaRPr lang="en-US" dirty="0">
              <a:solidFill>
                <a:srgbClr val="0070C0"/>
              </a:solidFill>
            </a:endParaRPr>
          </a:p>
        </p:txBody>
      </p:sp>
    </p:spTree>
    <p:extLst>
      <p:ext uri="{BB962C8B-B14F-4D97-AF65-F5344CB8AC3E}">
        <p14:creationId xmlns:p14="http://schemas.microsoft.com/office/powerpoint/2010/main" val="1688186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This is a critical document to fill out in its entirety, which aids in a comprehensive review to be conducted by your assigned CO</a:t>
            </a:r>
          </a:p>
          <a:p>
            <a:pPr lvl="1"/>
            <a:r>
              <a:rPr lang="en-US" dirty="0" smtClean="0"/>
              <a:t>Don’t leave anything blank (</a:t>
            </a:r>
            <a:r>
              <a:rPr lang="en-US" sz="2400" i="1" dirty="0" smtClean="0"/>
              <a:t>use N/A as appropriate</a:t>
            </a:r>
            <a:r>
              <a:rPr lang="en-US" dirty="0" smtClean="0"/>
              <a:t>)</a:t>
            </a:r>
          </a:p>
          <a:p>
            <a:pPr lvl="1"/>
            <a:r>
              <a:rPr lang="en-US" dirty="0" smtClean="0"/>
              <a:t>Complete this with the most </a:t>
            </a:r>
            <a:r>
              <a:rPr lang="en-US" b="1" dirty="0" smtClean="0">
                <a:solidFill>
                  <a:srgbClr val="0070C0"/>
                </a:solidFill>
              </a:rPr>
              <a:t>current, complete &amp; factual information</a:t>
            </a:r>
            <a:r>
              <a:rPr lang="en-US" dirty="0" smtClean="0"/>
              <a:t>, as well as </a:t>
            </a:r>
            <a:r>
              <a:rPr lang="en-US" b="1" dirty="0" smtClean="0">
                <a:solidFill>
                  <a:srgbClr val="0070C0"/>
                </a:solidFill>
              </a:rPr>
              <a:t>including supporting documentation</a:t>
            </a:r>
            <a:r>
              <a:rPr lang="en-US" dirty="0" smtClean="0"/>
              <a:t> for items such as: </a:t>
            </a:r>
          </a:p>
          <a:p>
            <a:pPr lvl="2"/>
            <a:r>
              <a:rPr lang="en-US" dirty="0" smtClean="0"/>
              <a:t>Capital Needs Assessment</a:t>
            </a:r>
          </a:p>
          <a:p>
            <a:pPr lvl="2"/>
            <a:r>
              <a:rPr lang="en-US" dirty="0" smtClean="0"/>
              <a:t>Pest infestation remediation support</a:t>
            </a:r>
          </a:p>
          <a:p>
            <a:pPr lvl="2"/>
            <a:endParaRPr lang="en-US" dirty="0"/>
          </a:p>
        </p:txBody>
      </p:sp>
      <p:sp>
        <p:nvSpPr>
          <p:cNvPr id="2" name="Title 1"/>
          <p:cNvSpPr>
            <a:spLocks noGrp="1"/>
          </p:cNvSpPr>
          <p:nvPr>
            <p:ph type="title"/>
          </p:nvPr>
        </p:nvSpPr>
        <p:spPr/>
        <p:txBody>
          <a:bodyPr>
            <a:normAutofit fontScale="90000"/>
          </a:bodyPr>
          <a:lstStyle/>
          <a:p>
            <a:r>
              <a:rPr lang="en-US" dirty="0" smtClean="0"/>
              <a:t>Management Review Questionnaire</a:t>
            </a:r>
            <a:endParaRPr lang="en-US" dirty="0"/>
          </a:p>
        </p:txBody>
      </p:sp>
    </p:spTree>
    <p:extLst>
      <p:ext uri="{BB962C8B-B14F-4D97-AF65-F5344CB8AC3E}">
        <p14:creationId xmlns:p14="http://schemas.microsoft.com/office/powerpoint/2010/main" val="2921882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 the MRQ, ensure there is no conflicting information: “</a:t>
            </a:r>
            <a:r>
              <a:rPr lang="en-US" b="1" dirty="0" smtClean="0">
                <a:solidFill>
                  <a:srgbClr val="0070C0"/>
                </a:solidFill>
              </a:rPr>
              <a:t>UNIT TURNOVER” </a:t>
            </a:r>
            <a:r>
              <a:rPr lang="en-US" dirty="0" smtClean="0"/>
              <a:t>vs “</a:t>
            </a:r>
            <a:r>
              <a:rPr lang="en-US" b="1" dirty="0" smtClean="0">
                <a:solidFill>
                  <a:srgbClr val="0070C0"/>
                </a:solidFill>
              </a:rPr>
              <a:t>VACANCY”</a:t>
            </a:r>
            <a:endParaRPr lang="en-US" dirty="0" smtClean="0"/>
          </a:p>
          <a:p>
            <a:pPr lvl="1"/>
            <a:r>
              <a:rPr lang="en-US" b="1" u="sng" dirty="0" smtClean="0">
                <a:solidFill>
                  <a:srgbClr val="0070C0"/>
                </a:solidFill>
              </a:rPr>
              <a:t>Prepare a vacant unit for occupancy/Unit Turnover </a:t>
            </a:r>
            <a:r>
              <a:rPr lang="en-US" dirty="0" smtClean="0"/>
              <a:t>(</a:t>
            </a:r>
            <a:r>
              <a:rPr lang="en-US" sz="2400" dirty="0" smtClean="0"/>
              <a:t>pg.3</a:t>
            </a:r>
            <a:r>
              <a:rPr lang="en-US" dirty="0" smtClean="0"/>
              <a:t>): The time from when the tenant moves out and when you </a:t>
            </a:r>
            <a:r>
              <a:rPr lang="en-US" dirty="0" smtClean="0"/>
              <a:t>have made </a:t>
            </a:r>
            <a:r>
              <a:rPr lang="en-US" dirty="0" smtClean="0"/>
              <a:t>the unit rent-ready (</a:t>
            </a:r>
            <a:r>
              <a:rPr lang="en-US" sz="2600" i="1" dirty="0" smtClean="0"/>
              <a:t>it might not be occupied yet</a:t>
            </a:r>
            <a:r>
              <a:rPr lang="en-US" dirty="0" smtClean="0"/>
              <a:t>)</a:t>
            </a:r>
          </a:p>
          <a:p>
            <a:pPr lvl="1"/>
            <a:r>
              <a:rPr lang="en-US" b="1" u="sng" dirty="0" smtClean="0">
                <a:solidFill>
                  <a:srgbClr val="0070C0"/>
                </a:solidFill>
              </a:rPr>
              <a:t>Vacancy</a:t>
            </a:r>
            <a:r>
              <a:rPr lang="en-US" dirty="0" smtClean="0"/>
              <a:t> (</a:t>
            </a:r>
            <a:r>
              <a:rPr lang="en-US" sz="2400" dirty="0" smtClean="0"/>
              <a:t>pg.8</a:t>
            </a:r>
            <a:r>
              <a:rPr lang="en-US" dirty="0" smtClean="0"/>
              <a:t>):The time from when the tenant moves out (</a:t>
            </a:r>
            <a:r>
              <a:rPr lang="en-US" sz="2600" i="1" dirty="0" smtClean="0"/>
              <a:t>gave you their keys</a:t>
            </a:r>
            <a:r>
              <a:rPr lang="en-US" dirty="0" smtClean="0"/>
              <a:t>) to the time a new tenant moves in. This is the number of days from “</a:t>
            </a:r>
            <a:r>
              <a:rPr lang="en-US" b="1" dirty="0" smtClean="0">
                <a:solidFill>
                  <a:srgbClr val="0070C0"/>
                </a:solidFill>
              </a:rPr>
              <a:t>vacate to occupancy</a:t>
            </a:r>
            <a:r>
              <a:rPr lang="en-US" dirty="0" smtClean="0"/>
              <a:t>”</a:t>
            </a:r>
            <a:endParaRPr lang="en-US" dirty="0"/>
          </a:p>
        </p:txBody>
      </p:sp>
      <p:sp>
        <p:nvSpPr>
          <p:cNvPr id="2" name="Title 1"/>
          <p:cNvSpPr>
            <a:spLocks noGrp="1"/>
          </p:cNvSpPr>
          <p:nvPr>
            <p:ph type="title"/>
          </p:nvPr>
        </p:nvSpPr>
        <p:spPr/>
        <p:txBody>
          <a:bodyPr/>
          <a:lstStyle/>
          <a:p>
            <a:r>
              <a:rPr lang="en-US" dirty="0" smtClean="0"/>
              <a:t>It’s in the DETAILS…</a:t>
            </a:r>
            <a:endParaRPr lang="en-US" dirty="0"/>
          </a:p>
        </p:txBody>
      </p:sp>
    </p:spTree>
    <p:extLst>
      <p:ext uri="{BB962C8B-B14F-4D97-AF65-F5344CB8AC3E}">
        <p14:creationId xmlns:p14="http://schemas.microsoft.com/office/powerpoint/2010/main" val="317529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There has been a lot going on in our industry and we are working diligently to make sure you have the best guidance &amp; updated forms to be successful at managing compliance at your properties</a:t>
            </a:r>
          </a:p>
          <a:p>
            <a:r>
              <a:rPr lang="en-US" dirty="0" smtClean="0"/>
              <a:t>It’s important to </a:t>
            </a:r>
            <a:r>
              <a:rPr lang="en-US" dirty="0" smtClean="0">
                <a:solidFill>
                  <a:srgbClr val="0070C0"/>
                </a:solidFill>
              </a:rPr>
              <a:t>check our website often </a:t>
            </a:r>
            <a:r>
              <a:rPr lang="en-US" dirty="0" smtClean="0"/>
              <a:t>&amp; begin using new/updated forms once they are released, as well as becoming familiar with the current manuals &amp; guidance, as it applies to your specific funding types</a:t>
            </a:r>
            <a:endParaRPr lang="en-US" dirty="0"/>
          </a:p>
        </p:txBody>
      </p:sp>
      <p:sp>
        <p:nvSpPr>
          <p:cNvPr id="2" name="Title 1"/>
          <p:cNvSpPr>
            <a:spLocks noGrp="1"/>
          </p:cNvSpPr>
          <p:nvPr>
            <p:ph type="title"/>
          </p:nvPr>
        </p:nvSpPr>
        <p:spPr/>
        <p:txBody>
          <a:bodyPr/>
          <a:lstStyle/>
          <a:p>
            <a:r>
              <a:rPr lang="en-US" dirty="0" smtClean="0"/>
              <a:t>New &amp; Updated FORMS</a:t>
            </a:r>
            <a:endParaRPr lang="en-US" dirty="0"/>
          </a:p>
        </p:txBody>
      </p:sp>
    </p:spTree>
    <p:extLst>
      <p:ext uri="{BB962C8B-B14F-4D97-AF65-F5344CB8AC3E}">
        <p14:creationId xmlns:p14="http://schemas.microsoft.com/office/powerpoint/2010/main" val="156004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For Tax Credit alone, there </a:t>
            </a:r>
            <a:r>
              <a:rPr lang="en-US" dirty="0" smtClean="0"/>
              <a:t>are at </a:t>
            </a:r>
            <a:r>
              <a:rPr lang="en-US" dirty="0" smtClean="0"/>
              <a:t>least seven (7!) forms </a:t>
            </a:r>
            <a:r>
              <a:rPr lang="en-US" dirty="0" smtClean="0"/>
              <a:t>that were </a:t>
            </a:r>
            <a:r>
              <a:rPr lang="en-US" dirty="0" smtClean="0"/>
              <a:t>updated last month</a:t>
            </a:r>
          </a:p>
          <a:p>
            <a:pPr lvl="1"/>
            <a:r>
              <a:rPr lang="en-US" dirty="0" smtClean="0"/>
              <a:t>We’ve been listening to you &amp; incorporating edits into existing forms to enhance compliance efforts</a:t>
            </a:r>
          </a:p>
          <a:p>
            <a:pPr lvl="1"/>
            <a:r>
              <a:rPr lang="en-US" dirty="0" smtClean="0"/>
              <a:t>It’s easy to tell which forms are updated, as they will no longer have a number associated with them; they will simply have the form TITLE, and our site also lists “</a:t>
            </a:r>
            <a:r>
              <a:rPr lang="en-US" b="1" dirty="0" smtClean="0">
                <a:solidFill>
                  <a:srgbClr val="0070C0"/>
                </a:solidFill>
              </a:rPr>
              <a:t>NEW 5/2017</a:t>
            </a:r>
            <a:r>
              <a:rPr lang="en-US" dirty="0" smtClean="0"/>
              <a:t>” next to each</a:t>
            </a:r>
          </a:p>
          <a:p>
            <a:pPr lvl="1"/>
            <a:r>
              <a:rPr lang="en-US" dirty="0" smtClean="0"/>
              <a:t>A lot has changed and it’s up to you to modify what you are doing to meet the requirements</a:t>
            </a:r>
          </a:p>
        </p:txBody>
      </p:sp>
      <p:sp>
        <p:nvSpPr>
          <p:cNvPr id="2" name="Title 1"/>
          <p:cNvSpPr>
            <a:spLocks noGrp="1"/>
          </p:cNvSpPr>
          <p:nvPr>
            <p:ph type="title"/>
          </p:nvPr>
        </p:nvSpPr>
        <p:spPr/>
        <p:txBody>
          <a:bodyPr/>
          <a:lstStyle/>
          <a:p>
            <a:r>
              <a:rPr lang="en-US" dirty="0" smtClean="0"/>
              <a:t>FORMS, continued</a:t>
            </a:r>
            <a:endParaRPr lang="en-US" dirty="0"/>
          </a:p>
        </p:txBody>
      </p:sp>
    </p:spTree>
    <p:extLst>
      <p:ext uri="{BB962C8B-B14F-4D97-AF65-F5344CB8AC3E}">
        <p14:creationId xmlns:p14="http://schemas.microsoft.com/office/powerpoint/2010/main" val="2658642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Applicant/Tenant Questionnaire</a:t>
            </a:r>
          </a:p>
          <a:p>
            <a:r>
              <a:rPr lang="en-US" dirty="0" smtClean="0"/>
              <a:t>Under $5,000 Asset Certification</a:t>
            </a:r>
          </a:p>
          <a:p>
            <a:r>
              <a:rPr lang="en-US" dirty="0" smtClean="0"/>
              <a:t>Income Status Certification</a:t>
            </a:r>
          </a:p>
          <a:p>
            <a:r>
              <a:rPr lang="en-US" dirty="0" smtClean="0"/>
              <a:t>OHCS Programs Self-Certification</a:t>
            </a:r>
          </a:p>
          <a:p>
            <a:r>
              <a:rPr lang="en-US" dirty="0" smtClean="0"/>
              <a:t>Property Staff/Employee Unit Request</a:t>
            </a:r>
          </a:p>
          <a:p>
            <a:r>
              <a:rPr lang="en-US" dirty="0" smtClean="0"/>
              <a:t>Staff/Employee </a:t>
            </a:r>
            <a:r>
              <a:rPr lang="en-US" dirty="0" smtClean="0"/>
              <a:t>Certification </a:t>
            </a:r>
            <a:r>
              <a:rPr lang="en-US" sz="2800" dirty="0" smtClean="0"/>
              <a:t>(</a:t>
            </a:r>
            <a:r>
              <a:rPr lang="en-US" sz="2800" b="1" dirty="0" smtClean="0">
                <a:solidFill>
                  <a:schemeClr val="accent4"/>
                </a:solidFill>
              </a:rPr>
              <a:t>BRAND NEW: accompanies </a:t>
            </a:r>
            <a:r>
              <a:rPr lang="en-US" sz="2800" b="1" i="1" dirty="0" smtClean="0">
                <a:solidFill>
                  <a:schemeClr val="accent4"/>
                </a:solidFill>
              </a:rPr>
              <a:t>Property Staff/Employee Unit Request</a:t>
            </a:r>
            <a:r>
              <a:rPr lang="en-US" sz="2800" dirty="0" smtClean="0"/>
              <a:t>)</a:t>
            </a:r>
          </a:p>
          <a:p>
            <a:r>
              <a:rPr lang="en-US" sz="2800" dirty="0" smtClean="0"/>
              <a:t>Self-Employment Income Verification</a:t>
            </a:r>
            <a:endParaRPr lang="en-US" sz="2800" dirty="0"/>
          </a:p>
        </p:txBody>
      </p:sp>
      <p:sp>
        <p:nvSpPr>
          <p:cNvPr id="2" name="Title 1"/>
          <p:cNvSpPr>
            <a:spLocks noGrp="1"/>
          </p:cNvSpPr>
          <p:nvPr>
            <p:ph type="title"/>
          </p:nvPr>
        </p:nvSpPr>
        <p:spPr/>
        <p:txBody>
          <a:bodyPr/>
          <a:lstStyle/>
          <a:p>
            <a:r>
              <a:rPr lang="en-US" dirty="0" smtClean="0"/>
              <a:t>NEW Forms in May 2017</a:t>
            </a:r>
            <a:endParaRPr lang="en-US" dirty="0"/>
          </a:p>
        </p:txBody>
      </p:sp>
    </p:spTree>
    <p:extLst>
      <p:ext uri="{BB962C8B-B14F-4D97-AF65-F5344CB8AC3E}">
        <p14:creationId xmlns:p14="http://schemas.microsoft.com/office/powerpoint/2010/main" val="2569088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A6846EE757C04193A329764A4DBCB9" ma:contentTypeVersion="5" ma:contentTypeDescription="Create a new document." ma:contentTypeScope="" ma:versionID="c196e18095f3012e735b8ae348014005">
  <xsd:schema xmlns:xsd="http://www.w3.org/2001/XMLSchema" xmlns:xs="http://www.w3.org/2001/XMLSchema" xmlns:p="http://schemas.microsoft.com/office/2006/metadata/properties" xmlns:ns1="http://schemas.microsoft.com/sharepoint/v3" xmlns:ns2="414e15ea-35fd-4cff-b780-bb342b3dfcbd" targetNamespace="http://schemas.microsoft.com/office/2006/metadata/properties" ma:root="true" ma:fieldsID="228ed2aec82a4673187ed6d06b0265ae" ns1:_="" ns2:_="">
    <xsd:import namespace="http://schemas.microsoft.com/sharepoint/v3"/>
    <xsd:import namespace="414e15ea-35fd-4cff-b780-bb342b3dfcb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e15ea-35fd-4cff-b780-bb342b3df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1919C0-723D-49AF-BF88-37A08C471F6F}"/>
</file>

<file path=customXml/itemProps2.xml><?xml version="1.0" encoding="utf-8"?>
<ds:datastoreItem xmlns:ds="http://schemas.openxmlformats.org/officeDocument/2006/customXml" ds:itemID="{AC178967-110E-43FA-B8B5-5865A07AFA2C}"/>
</file>

<file path=customXml/itemProps3.xml><?xml version="1.0" encoding="utf-8"?>
<ds:datastoreItem xmlns:ds="http://schemas.openxmlformats.org/officeDocument/2006/customXml" ds:itemID="{67737B4C-4769-43B9-B1C3-369514BDC0EC}"/>
</file>

<file path=docProps/app.xml><?xml version="1.0" encoding="utf-8"?>
<Properties xmlns="http://schemas.openxmlformats.org/officeDocument/2006/extended-properties" xmlns:vt="http://schemas.openxmlformats.org/officeDocument/2006/docPropsVTypes">
  <Template>Concourse</Template>
  <TotalTime>612</TotalTime>
  <Words>1198</Words>
  <Application>Microsoft Office PowerPoint</Application>
  <PresentationFormat>On-screen Show (4:3)</PresentationFormat>
  <Paragraphs>98</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Part 2</vt:lpstr>
      <vt:lpstr>Confirmation Letter</vt:lpstr>
      <vt:lpstr>What is needed PRIOR to a Review</vt:lpstr>
      <vt:lpstr>Reports to be Completed by YOU</vt:lpstr>
      <vt:lpstr>Management Review Questionnaire</vt:lpstr>
      <vt:lpstr>It’s in the DETAILS…</vt:lpstr>
      <vt:lpstr>New &amp; Updated FORMS</vt:lpstr>
      <vt:lpstr>FORMS, continued</vt:lpstr>
      <vt:lpstr>NEW Forms in May 2017</vt:lpstr>
      <vt:lpstr>Staff Units-Submit BOTH forms!</vt:lpstr>
      <vt:lpstr>PowerPoint Presentation</vt:lpstr>
      <vt:lpstr>PowerPoint Presentation</vt:lpstr>
      <vt:lpstr>PowerPoint Presentation</vt:lpstr>
      <vt:lpstr>Updated Forms, continued</vt:lpstr>
      <vt:lpstr>PowerPoint Presentation</vt:lpstr>
      <vt:lpstr>PowerPoint Presentation</vt:lpstr>
      <vt:lpstr>OHCS Issued the Report…now what?</vt:lpstr>
      <vt:lpstr>TIPS for SUCCESS</vt:lpstr>
      <vt:lpstr>ACTION ITEMS</vt:lpstr>
      <vt:lpstr>Submitting Your RESPONSE</vt:lpstr>
    </vt:vector>
  </TitlesOfParts>
  <Company>Oregon Housing and Community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Confirmation Letter to Closing a Review</dc:title>
  <dc:creator>Sarah Salisbury</dc:creator>
  <cp:keywords>Confirmation Letter to Closing a Review</cp:keywords>
  <cp:lastModifiedBy>Sarah Salisbury</cp:lastModifiedBy>
  <cp:revision>25</cp:revision>
  <cp:lastPrinted>2017-06-13T01:05:57Z</cp:lastPrinted>
  <dcterms:created xsi:type="dcterms:W3CDTF">2017-06-01T21:05:04Z</dcterms:created>
  <dcterms:modified xsi:type="dcterms:W3CDTF">2017-06-13T01:09:12Z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0x010100AEA6846EE757C04193A329764A4DBCB9</vt:lpwstr>
  </property>
</Properties>
</file>