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19"/>
  </p:notesMasterIdLst>
  <p:sldIdLst>
    <p:sldId id="256" r:id="rId2"/>
    <p:sldId id="264" r:id="rId3"/>
    <p:sldId id="260" r:id="rId4"/>
    <p:sldId id="263" r:id="rId5"/>
    <p:sldId id="274" r:id="rId6"/>
    <p:sldId id="261" r:id="rId7"/>
    <p:sldId id="268" r:id="rId8"/>
    <p:sldId id="262" r:id="rId9"/>
    <p:sldId id="269" r:id="rId10"/>
    <p:sldId id="267" r:id="rId11"/>
    <p:sldId id="271" r:id="rId12"/>
    <p:sldId id="265" r:id="rId13"/>
    <p:sldId id="273" r:id="rId14"/>
    <p:sldId id="266" r:id="rId15"/>
    <p:sldId id="270" r:id="rId16"/>
    <p:sldId id="272"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BBE31B-27C2-42DD-9277-43DB824E98C7}" type="datetimeFigureOut">
              <a:rPr lang="en-US" smtClean="0"/>
              <a:t>6/18/2018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B5FEB-D72D-4A14-A7DA-74CB7A878F21}" type="slidenum">
              <a:rPr lang="en-US" smtClean="0"/>
              <a:t>‹#›</a:t>
            </a:fld>
            <a:endParaRPr lang="en-US"/>
          </a:p>
        </p:txBody>
      </p:sp>
    </p:spTree>
    <p:extLst>
      <p:ext uri="{BB962C8B-B14F-4D97-AF65-F5344CB8AC3E}">
        <p14:creationId xmlns:p14="http://schemas.microsoft.com/office/powerpoint/2010/main" val="745224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CO will</a:t>
            </a:r>
            <a:r>
              <a:rPr lang="en-US" baseline="0" dirty="0" smtClean="0"/>
              <a:t> be checking all of these things to ensure compliance. </a:t>
            </a:r>
            <a:endParaRPr lang="en-US" dirty="0"/>
          </a:p>
        </p:txBody>
      </p:sp>
      <p:sp>
        <p:nvSpPr>
          <p:cNvPr id="4" name="Slide Number Placeholder 3"/>
          <p:cNvSpPr>
            <a:spLocks noGrp="1"/>
          </p:cNvSpPr>
          <p:nvPr>
            <p:ph type="sldNum" sz="quarter" idx="10"/>
          </p:nvPr>
        </p:nvSpPr>
        <p:spPr/>
        <p:txBody>
          <a:bodyPr/>
          <a:lstStyle/>
          <a:p>
            <a:fld id="{74FB5FEB-D72D-4A14-A7DA-74CB7A878F21}" type="slidenum">
              <a:rPr lang="en-US" smtClean="0"/>
              <a:t>6</a:t>
            </a:fld>
            <a:endParaRPr lang="en-US"/>
          </a:p>
        </p:txBody>
      </p:sp>
    </p:spTree>
    <p:extLst>
      <p:ext uri="{BB962C8B-B14F-4D97-AF65-F5344CB8AC3E}">
        <p14:creationId xmlns:p14="http://schemas.microsoft.com/office/powerpoint/2010/main" val="3338946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require a Resident</a:t>
            </a:r>
            <a:r>
              <a:rPr lang="en-US" baseline="0" dirty="0" smtClean="0"/>
              <a:t> Services Program Report to be turned in with the MRQ/pre-inspection docs</a:t>
            </a:r>
          </a:p>
        </p:txBody>
      </p:sp>
      <p:sp>
        <p:nvSpPr>
          <p:cNvPr id="4" name="Slide Number Placeholder 3"/>
          <p:cNvSpPr>
            <a:spLocks noGrp="1"/>
          </p:cNvSpPr>
          <p:nvPr>
            <p:ph type="sldNum" sz="quarter" idx="10"/>
          </p:nvPr>
        </p:nvSpPr>
        <p:spPr/>
        <p:txBody>
          <a:bodyPr/>
          <a:lstStyle/>
          <a:p>
            <a:fld id="{74FB5FEB-D72D-4A14-A7DA-74CB7A878F21}" type="slidenum">
              <a:rPr lang="en-US" smtClean="0"/>
              <a:t>15</a:t>
            </a:fld>
            <a:endParaRPr lang="en-US"/>
          </a:p>
        </p:txBody>
      </p:sp>
    </p:spTree>
    <p:extLst>
      <p:ext uri="{BB962C8B-B14F-4D97-AF65-F5344CB8AC3E}">
        <p14:creationId xmlns:p14="http://schemas.microsoft.com/office/powerpoint/2010/main" val="465946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94310F1-D1E9-493E-8446-B23FA6AF1C95}" type="datetimeFigureOut">
              <a:rPr lang="en-US" smtClean="0"/>
              <a:t>6/18/2018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5E22DA5-1A03-4F5A-BDF5-94C7BC7911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4310F1-D1E9-493E-8446-B23FA6AF1C95}" type="datetimeFigureOut">
              <a:rPr lang="en-US" smtClean="0"/>
              <a:t>6/18/2018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E22DA5-1A03-4F5A-BDF5-94C7BC7911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94310F1-D1E9-493E-8446-B23FA6AF1C95}" type="datetimeFigureOut">
              <a:rPr lang="en-US" smtClean="0"/>
              <a:t>6/18/2018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5E22DA5-1A03-4F5A-BDF5-94C7BC7911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4310F1-D1E9-493E-8446-B23FA6AF1C95}" type="datetimeFigureOut">
              <a:rPr lang="en-US" smtClean="0"/>
              <a:t>6/18/2018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E22DA5-1A03-4F5A-BDF5-94C7BC7911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94310F1-D1E9-493E-8446-B23FA6AF1C95}" type="datetimeFigureOut">
              <a:rPr lang="en-US" smtClean="0"/>
              <a:t>6/18/2018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5E22DA5-1A03-4F5A-BDF5-94C7BC7911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4310F1-D1E9-493E-8446-B23FA6AF1C95}" type="datetimeFigureOut">
              <a:rPr lang="en-US" smtClean="0"/>
              <a:t>6/18/2018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E22DA5-1A03-4F5A-BDF5-94C7BC7911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4310F1-D1E9-493E-8446-B23FA6AF1C95}" type="datetimeFigureOut">
              <a:rPr lang="en-US" smtClean="0"/>
              <a:t>6/18/2018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E22DA5-1A03-4F5A-BDF5-94C7BC7911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94310F1-D1E9-493E-8446-B23FA6AF1C95}" type="datetimeFigureOut">
              <a:rPr lang="en-US" smtClean="0"/>
              <a:t>6/18/2018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E22DA5-1A03-4F5A-BDF5-94C7BC7911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94310F1-D1E9-493E-8446-B23FA6AF1C95}" type="datetimeFigureOut">
              <a:rPr lang="en-US" smtClean="0"/>
              <a:t>6/18/2018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5E22DA5-1A03-4F5A-BDF5-94C7BC7911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4310F1-D1E9-493E-8446-B23FA6AF1C95}" type="datetimeFigureOut">
              <a:rPr lang="en-US" smtClean="0"/>
              <a:t>6/18/2018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E22DA5-1A03-4F5A-BDF5-94C7BC7911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94310F1-D1E9-493E-8446-B23FA6AF1C95}" type="datetimeFigureOut">
              <a:rPr lang="en-US" smtClean="0"/>
              <a:t>6/18/2018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E22DA5-1A03-4F5A-BDF5-94C7BC7911F3}"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94310F1-D1E9-493E-8446-B23FA6AF1C95}" type="datetimeFigureOut">
              <a:rPr lang="en-US" smtClean="0"/>
              <a:t>6/18/2018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5E22DA5-1A03-4F5A-BDF5-94C7BC7911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ohcs.response@oregon.go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Tips to Get a “Meets” Rating</a:t>
            </a:r>
            <a:endParaRPr lang="en-US" dirty="0"/>
          </a:p>
        </p:txBody>
      </p:sp>
      <p:sp>
        <p:nvSpPr>
          <p:cNvPr id="3" name="Subtitle 2"/>
          <p:cNvSpPr>
            <a:spLocks noGrp="1"/>
          </p:cNvSpPr>
          <p:nvPr>
            <p:ph type="subTitle" idx="1"/>
          </p:nvPr>
        </p:nvSpPr>
        <p:spPr/>
        <p:txBody>
          <a:bodyPr>
            <a:normAutofit fontScale="92500" lnSpcReduction="20000"/>
          </a:bodyPr>
          <a:lstStyle/>
          <a:p>
            <a:r>
              <a:rPr lang="en-US" sz="4400" dirty="0" smtClean="0"/>
              <a:t>Avoiding Common Mistakes</a:t>
            </a:r>
            <a:endParaRPr lang="en-US" sz="4400" dirty="0"/>
          </a:p>
        </p:txBody>
      </p:sp>
    </p:spTree>
    <p:extLst>
      <p:ext uri="{BB962C8B-B14F-4D97-AF65-F5344CB8AC3E}">
        <p14:creationId xmlns:p14="http://schemas.microsoft.com/office/powerpoint/2010/main" val="405991458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Issues Identified in Reports</a:t>
            </a:r>
            <a:endParaRPr lang="en-US" dirty="0"/>
          </a:p>
        </p:txBody>
      </p:sp>
      <p:sp>
        <p:nvSpPr>
          <p:cNvPr id="3" name="Content Placeholder 2"/>
          <p:cNvSpPr>
            <a:spLocks noGrp="1"/>
          </p:cNvSpPr>
          <p:nvPr>
            <p:ph idx="1"/>
          </p:nvPr>
        </p:nvSpPr>
        <p:spPr/>
        <p:txBody>
          <a:bodyPr>
            <a:normAutofit/>
          </a:bodyPr>
          <a:lstStyle/>
          <a:p>
            <a:r>
              <a:rPr lang="en-US" dirty="0" smtClean="0"/>
              <a:t>Not using current forms – OHCS updated many forms in </a:t>
            </a:r>
            <a:r>
              <a:rPr lang="en-US" dirty="0" smtClean="0"/>
              <a:t>2017 </a:t>
            </a:r>
            <a:r>
              <a:rPr lang="en-US" dirty="0" smtClean="0"/>
              <a:t>&amp; is continuing to update often, including the addition of new </a:t>
            </a:r>
            <a:r>
              <a:rPr lang="en-US" dirty="0" smtClean="0"/>
              <a:t>forms.</a:t>
            </a:r>
            <a:endParaRPr lang="en-US" dirty="0" smtClean="0"/>
          </a:p>
          <a:p>
            <a:r>
              <a:rPr lang="en-US" dirty="0" smtClean="0"/>
              <a:t>Tenant Selection Plans should be property-specific – not just one plan that is supposed to cover multiple properties &amp; funding types. We often see TSPs that have HOME funding listed even when that funding type is not in the property that we are reviewing. If it’s not applicable, remove it from your property’s TSP.</a:t>
            </a:r>
            <a:endParaRPr lang="en-US" dirty="0"/>
          </a:p>
        </p:txBody>
      </p:sp>
    </p:spTree>
    <p:extLst>
      <p:ext uri="{BB962C8B-B14F-4D97-AF65-F5344CB8AC3E}">
        <p14:creationId xmlns:p14="http://schemas.microsoft.com/office/powerpoint/2010/main" val="409489950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Missing Forms</a:t>
            </a:r>
            <a:endParaRPr lang="en-US" dirty="0"/>
          </a:p>
        </p:txBody>
      </p:sp>
      <p:sp>
        <p:nvSpPr>
          <p:cNvPr id="3" name="Content Placeholder 2"/>
          <p:cNvSpPr>
            <a:spLocks noGrp="1"/>
          </p:cNvSpPr>
          <p:nvPr>
            <p:ph idx="1"/>
          </p:nvPr>
        </p:nvSpPr>
        <p:spPr/>
        <p:txBody>
          <a:bodyPr>
            <a:normAutofit/>
          </a:bodyPr>
          <a:lstStyle/>
          <a:p>
            <a:r>
              <a:rPr lang="en-US" dirty="0" smtClean="0"/>
              <a:t>Student Status Forms, especially for HOME. </a:t>
            </a:r>
            <a:r>
              <a:rPr lang="en-US" dirty="0" smtClean="0"/>
              <a:t> If </a:t>
            </a:r>
            <a:r>
              <a:rPr lang="en-US" dirty="0" smtClean="0"/>
              <a:t>you have HOME &amp; LIHTC funding in your property, both student status forms must be filled out each year.</a:t>
            </a:r>
          </a:p>
          <a:p>
            <a:r>
              <a:rPr lang="en-US" dirty="0" smtClean="0"/>
              <a:t>VAWA protections – The enhanced VAWA protections went into effect at the end of 2016, and in 2015 the VAWA form became required. Ensure the required VAWA form &amp; protections are in use at your </a:t>
            </a:r>
            <a:r>
              <a:rPr lang="en-US" dirty="0" smtClean="0"/>
              <a:t>property. </a:t>
            </a:r>
            <a:endParaRPr lang="en-US" dirty="0"/>
          </a:p>
        </p:txBody>
      </p:sp>
    </p:spTree>
    <p:extLst>
      <p:ext uri="{BB962C8B-B14F-4D97-AF65-F5344CB8AC3E}">
        <p14:creationId xmlns:p14="http://schemas.microsoft.com/office/powerpoint/2010/main" val="283138296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Issues, cont.</a:t>
            </a:r>
            <a:endParaRPr lang="en-US" dirty="0"/>
          </a:p>
        </p:txBody>
      </p:sp>
      <p:sp>
        <p:nvSpPr>
          <p:cNvPr id="3" name="Content Placeholder 2"/>
          <p:cNvSpPr>
            <a:spLocks noGrp="1"/>
          </p:cNvSpPr>
          <p:nvPr>
            <p:ph idx="1"/>
          </p:nvPr>
        </p:nvSpPr>
        <p:spPr/>
        <p:txBody>
          <a:bodyPr>
            <a:normAutofit/>
          </a:bodyPr>
          <a:lstStyle/>
          <a:p>
            <a:r>
              <a:rPr lang="en-US" dirty="0" smtClean="0"/>
              <a:t>Waiting lists should be purged regularly – ensure that you have a schedule for purging &amp; are </a:t>
            </a:r>
            <a:r>
              <a:rPr lang="en-US" dirty="0" smtClean="0"/>
              <a:t>thereby maintaining </a:t>
            </a:r>
            <a:r>
              <a:rPr lang="en-US" dirty="0" smtClean="0"/>
              <a:t>waiting lists that include applicants who will </a:t>
            </a:r>
            <a:r>
              <a:rPr lang="en-US" dirty="0" smtClean="0"/>
              <a:t>be ready </a:t>
            </a:r>
            <a:r>
              <a:rPr lang="en-US" dirty="0" smtClean="0"/>
              <a:t>to rent once they reach the top of the </a:t>
            </a:r>
            <a:r>
              <a:rPr lang="en-US" dirty="0" smtClean="0"/>
              <a:t>list.</a:t>
            </a:r>
            <a:endParaRPr lang="en-US" dirty="0" smtClean="0"/>
          </a:p>
          <a:p>
            <a:r>
              <a:rPr lang="en-US" dirty="0" smtClean="0"/>
              <a:t>Non-refundable fees should not be charged – screening &amp; late fees are the exception. The actual cost can be charged for damage, etc. Lease break fees are also not allowed. </a:t>
            </a:r>
            <a:endParaRPr lang="en-US" dirty="0"/>
          </a:p>
        </p:txBody>
      </p:sp>
    </p:spTree>
    <p:extLst>
      <p:ext uri="{BB962C8B-B14F-4D97-AF65-F5344CB8AC3E}">
        <p14:creationId xmlns:p14="http://schemas.microsoft.com/office/powerpoint/2010/main" val="236912051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sure you…</a:t>
            </a:r>
            <a:endParaRPr lang="en-US" dirty="0"/>
          </a:p>
        </p:txBody>
      </p:sp>
      <p:sp>
        <p:nvSpPr>
          <p:cNvPr id="3" name="Content Placeholder 2"/>
          <p:cNvSpPr>
            <a:spLocks noGrp="1"/>
          </p:cNvSpPr>
          <p:nvPr>
            <p:ph idx="1"/>
          </p:nvPr>
        </p:nvSpPr>
        <p:spPr/>
        <p:txBody>
          <a:bodyPr>
            <a:normAutofit/>
          </a:bodyPr>
          <a:lstStyle/>
          <a:p>
            <a:r>
              <a:rPr lang="en-US" dirty="0" smtClean="0"/>
              <a:t>Have organized files that include all required eligibility documentation, along with calculations &amp; clarifications</a:t>
            </a:r>
          </a:p>
          <a:p>
            <a:r>
              <a:rPr lang="en-US" dirty="0" smtClean="0"/>
              <a:t>Are following the property’s Regulatory Agreements, as well as have established, clear policies &amp; procedures that you are following and documenting </a:t>
            </a:r>
            <a:r>
              <a:rPr lang="en-US" dirty="0" smtClean="0"/>
              <a:t>(supply these for </a:t>
            </a:r>
            <a:r>
              <a:rPr lang="en-US" dirty="0" smtClean="0"/>
              <a:t>reviews)</a:t>
            </a:r>
          </a:p>
          <a:p>
            <a:r>
              <a:rPr lang="en-US" dirty="0" smtClean="0"/>
              <a:t>Are correctly certifying residents at move-in and re-certifying as required </a:t>
            </a:r>
            <a:endParaRPr lang="en-US" dirty="0"/>
          </a:p>
        </p:txBody>
      </p:sp>
    </p:spTree>
    <p:extLst>
      <p:ext uri="{BB962C8B-B14F-4D97-AF65-F5344CB8AC3E}">
        <p14:creationId xmlns:p14="http://schemas.microsoft.com/office/powerpoint/2010/main" val="415818002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Content Placeholder 2"/>
          <p:cNvSpPr>
            <a:spLocks noGrp="1"/>
          </p:cNvSpPr>
          <p:nvPr>
            <p:ph idx="1"/>
          </p:nvPr>
        </p:nvSpPr>
        <p:spPr/>
        <p:txBody>
          <a:bodyPr>
            <a:normAutofit/>
          </a:bodyPr>
          <a:lstStyle/>
          <a:p>
            <a:r>
              <a:rPr lang="en-US" dirty="0"/>
              <a:t>Training is </a:t>
            </a:r>
            <a:r>
              <a:rPr lang="en-US" dirty="0" smtClean="0"/>
              <a:t>important. </a:t>
            </a:r>
            <a:r>
              <a:rPr lang="en-US" dirty="0"/>
              <a:t>We see Site Staff who are thrown into managing a site who haven’t been trained on the requirements as they pertain to the property specific funding types. This causes issues for the Agent and for us</a:t>
            </a:r>
            <a:r>
              <a:rPr lang="en-US" dirty="0" smtClean="0"/>
              <a:t>. Make sure staff have the proper training to be compliant &amp; successful!</a:t>
            </a:r>
          </a:p>
          <a:p>
            <a:pPr lvl="1"/>
            <a:r>
              <a:rPr lang="en-US" dirty="0" smtClean="0"/>
              <a:t>NOTE</a:t>
            </a:r>
            <a:r>
              <a:rPr lang="en-US" dirty="0"/>
              <a:t>: Fair Housing training is recommended for staff to complete annually. </a:t>
            </a:r>
            <a:endParaRPr lang="en-US" dirty="0" smtClean="0"/>
          </a:p>
          <a:p>
            <a:pPr lvl="1"/>
            <a:r>
              <a:rPr lang="en-US" dirty="0" smtClean="0"/>
              <a:t>Check the AHMA website often for training opportunities – And thank you for coming here!!!</a:t>
            </a:r>
            <a:endParaRPr lang="en-US" dirty="0"/>
          </a:p>
          <a:p>
            <a:endParaRPr lang="en-US" dirty="0"/>
          </a:p>
        </p:txBody>
      </p:sp>
    </p:spTree>
    <p:extLst>
      <p:ext uri="{BB962C8B-B14F-4D97-AF65-F5344CB8AC3E}">
        <p14:creationId xmlns:p14="http://schemas.microsoft.com/office/powerpoint/2010/main" val="304940373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 Services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Make sure that your resident service plans are following what was originally promised at the time of </a:t>
            </a:r>
            <a:r>
              <a:rPr lang="en-US" dirty="0" smtClean="0"/>
              <a:t>funding. If </a:t>
            </a:r>
            <a:r>
              <a:rPr lang="en-US" dirty="0"/>
              <a:t>any changes are needed, please work with your CO to update </a:t>
            </a:r>
            <a:r>
              <a:rPr lang="en-US" dirty="0" smtClean="0"/>
              <a:t>your plan(s). </a:t>
            </a:r>
            <a:r>
              <a:rPr lang="en-US" dirty="0"/>
              <a:t>We </a:t>
            </a:r>
            <a:r>
              <a:rPr lang="en-US" dirty="0" smtClean="0"/>
              <a:t>understand </a:t>
            </a:r>
            <a:r>
              <a:rPr lang="en-US" dirty="0"/>
              <a:t>the needs of the tenant population can change over time, and older agreements (MOUs) might terminate due to lack of funding, etc. It is the responsibility of the Resident Services Coordinator to periodically survey the tenant population &amp;</a:t>
            </a:r>
            <a:r>
              <a:rPr lang="en-US" dirty="0" smtClean="0"/>
              <a:t> </a:t>
            </a:r>
            <a:r>
              <a:rPr lang="en-US" dirty="0"/>
              <a:t>ensure comparable services continue to be offered at the site</a:t>
            </a:r>
            <a:r>
              <a:rPr lang="en-US" dirty="0" smtClean="0"/>
              <a:t>. </a:t>
            </a:r>
          </a:p>
          <a:p>
            <a:pPr lvl="1"/>
            <a:r>
              <a:rPr lang="en-US" dirty="0" smtClean="0"/>
              <a:t>NOTE</a:t>
            </a:r>
            <a:r>
              <a:rPr lang="en-US" dirty="0"/>
              <a:t>: Do not just close a computer room, or a pool, or…</a:t>
            </a:r>
          </a:p>
          <a:p>
            <a:endParaRPr lang="en-US" dirty="0"/>
          </a:p>
        </p:txBody>
      </p:sp>
    </p:spTree>
    <p:extLst>
      <p:ext uri="{BB962C8B-B14F-4D97-AF65-F5344CB8AC3E}">
        <p14:creationId xmlns:p14="http://schemas.microsoft.com/office/powerpoint/2010/main" val="136808089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Tips</a:t>
            </a:r>
            <a:endParaRPr lang="en-US" dirty="0"/>
          </a:p>
        </p:txBody>
      </p:sp>
      <p:sp>
        <p:nvSpPr>
          <p:cNvPr id="3" name="Content Placeholder 2"/>
          <p:cNvSpPr>
            <a:spLocks noGrp="1"/>
          </p:cNvSpPr>
          <p:nvPr>
            <p:ph idx="1"/>
          </p:nvPr>
        </p:nvSpPr>
        <p:spPr/>
        <p:txBody>
          <a:bodyPr/>
          <a:lstStyle/>
          <a:p>
            <a:r>
              <a:rPr lang="en-US" dirty="0" smtClean="0"/>
              <a:t>Maintain communication with your CO for anything related to your property review</a:t>
            </a:r>
          </a:p>
          <a:p>
            <a:r>
              <a:rPr lang="en-US" dirty="0" smtClean="0"/>
              <a:t>If you have repeat findings, make sure they aren’t repeated again</a:t>
            </a:r>
          </a:p>
          <a:p>
            <a:r>
              <a:rPr lang="en-US" dirty="0" smtClean="0"/>
              <a:t>Make sure to submit your response on time &amp; ensure it is a complete response that includes everything that was requested in the report</a:t>
            </a:r>
            <a:endParaRPr lang="en-US" dirty="0"/>
          </a:p>
        </p:txBody>
      </p:sp>
    </p:spTree>
    <p:extLst>
      <p:ext uri="{BB962C8B-B14F-4D97-AF65-F5344CB8AC3E}">
        <p14:creationId xmlns:p14="http://schemas.microsoft.com/office/powerpoint/2010/main" val="132100326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morrell\AppData\Local\Microsoft\Windows\INetCache\IE\GWWMV37J\Thank-you[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14400"/>
            <a:ext cx="73152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700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Starts with the Confirmation Letter</a:t>
            </a:r>
            <a:endParaRPr lang="en-US" dirty="0"/>
          </a:p>
        </p:txBody>
      </p:sp>
      <p:sp>
        <p:nvSpPr>
          <p:cNvPr id="3" name="Content Placeholder 2"/>
          <p:cNvSpPr>
            <a:spLocks noGrp="1"/>
          </p:cNvSpPr>
          <p:nvPr>
            <p:ph idx="1"/>
          </p:nvPr>
        </p:nvSpPr>
        <p:spPr/>
        <p:txBody>
          <a:bodyPr>
            <a:normAutofit/>
          </a:bodyPr>
          <a:lstStyle/>
          <a:p>
            <a:r>
              <a:rPr lang="en-US" dirty="0" smtClean="0"/>
              <a:t>Read your confirmation letter </a:t>
            </a:r>
          </a:p>
          <a:p>
            <a:pPr lvl="1"/>
            <a:r>
              <a:rPr lang="en-US" dirty="0" smtClean="0"/>
              <a:t>It lists the critical items that you need to know:</a:t>
            </a:r>
          </a:p>
          <a:p>
            <a:pPr lvl="2"/>
            <a:r>
              <a:rPr lang="en-US" dirty="0" smtClean="0"/>
              <a:t>The date of the review</a:t>
            </a:r>
          </a:p>
          <a:p>
            <a:pPr lvl="2"/>
            <a:r>
              <a:rPr lang="en-US" dirty="0" smtClean="0"/>
              <a:t>The date that pre-inspection documents are due</a:t>
            </a:r>
          </a:p>
          <a:p>
            <a:pPr lvl="2"/>
            <a:r>
              <a:rPr lang="en-US" dirty="0" smtClean="0"/>
              <a:t>Your Compliance Officer (CO) name and contact info</a:t>
            </a:r>
          </a:p>
          <a:p>
            <a:pPr lvl="2"/>
            <a:r>
              <a:rPr lang="en-US" dirty="0" smtClean="0"/>
              <a:t>What is expected for the review &amp; items to be returned to your CO in order to make the review as smooth as possible</a:t>
            </a:r>
          </a:p>
          <a:p>
            <a:pPr lvl="2"/>
            <a:r>
              <a:rPr lang="en-US" dirty="0" smtClean="0"/>
              <a:t>The letter also states if the file review is electronic (Google Docs) or on-site (only for larger properties)</a:t>
            </a:r>
            <a:endParaRPr lang="en-US" dirty="0"/>
          </a:p>
        </p:txBody>
      </p:sp>
    </p:spTree>
    <p:extLst>
      <p:ext uri="{BB962C8B-B14F-4D97-AF65-F5344CB8AC3E}">
        <p14:creationId xmlns:p14="http://schemas.microsoft.com/office/powerpoint/2010/main" val="192481891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Pre-inspection Documentation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Ensure that all requested documents are submitted. </a:t>
            </a:r>
          </a:p>
          <a:p>
            <a:r>
              <a:rPr lang="en-US" dirty="0" smtClean="0"/>
              <a:t>Documents should be complete &amp; received no later than the due date noted in the confirmation letter. </a:t>
            </a:r>
          </a:p>
          <a:p>
            <a:r>
              <a:rPr lang="en-US" dirty="0" smtClean="0"/>
              <a:t>The new MRQ has a listing of all required documentation, located on pg. 8 for the Management Review &amp; pg. 7 for the Physical Inspection. You should use this as your checklist to know that you’ve supplied everything that is needed.</a:t>
            </a:r>
          </a:p>
          <a:p>
            <a:pPr lvl="1"/>
            <a:r>
              <a:rPr lang="en-US" dirty="0"/>
              <a:t>I</a:t>
            </a:r>
            <a:r>
              <a:rPr lang="en-US" dirty="0" smtClean="0"/>
              <a:t>f these required items are not submitted with the MRQ, it is considered an incomplete submission. </a:t>
            </a:r>
          </a:p>
          <a:p>
            <a:pPr lvl="1"/>
            <a:r>
              <a:rPr lang="en-US" dirty="0" smtClean="0"/>
              <a:t>INCOMPLETE </a:t>
            </a:r>
            <a:r>
              <a:rPr lang="en-US" dirty="0" smtClean="0">
                <a:solidFill>
                  <a:schemeClr val="bg1">
                    <a:lumMod val="50000"/>
                  </a:schemeClr>
                </a:solidFill>
              </a:rPr>
              <a:t>submittals can keep you from a “Meets</a:t>
            </a:r>
            <a:r>
              <a:rPr lang="en-US" dirty="0" smtClean="0"/>
              <a:t>”</a:t>
            </a:r>
          </a:p>
          <a:p>
            <a:endParaRPr lang="en-US" dirty="0"/>
          </a:p>
        </p:txBody>
      </p:sp>
    </p:spTree>
    <p:extLst>
      <p:ext uri="{BB962C8B-B14F-4D97-AF65-F5344CB8AC3E}">
        <p14:creationId xmlns:p14="http://schemas.microsoft.com/office/powerpoint/2010/main" val="236111214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a:t>
            </a:r>
            <a:endParaRPr lang="en-US" dirty="0"/>
          </a:p>
        </p:txBody>
      </p:sp>
      <p:sp>
        <p:nvSpPr>
          <p:cNvPr id="3" name="Content Placeholder 2"/>
          <p:cNvSpPr>
            <a:spLocks noGrp="1"/>
          </p:cNvSpPr>
          <p:nvPr>
            <p:ph idx="1"/>
          </p:nvPr>
        </p:nvSpPr>
        <p:spPr/>
        <p:txBody>
          <a:bodyPr>
            <a:normAutofit/>
          </a:bodyPr>
          <a:lstStyle/>
          <a:p>
            <a:r>
              <a:rPr lang="en-US" dirty="0" smtClean="0"/>
              <a:t>Communicate with your CO</a:t>
            </a:r>
          </a:p>
          <a:p>
            <a:pPr lvl="1"/>
            <a:r>
              <a:rPr lang="en-US" dirty="0" smtClean="0"/>
              <a:t>Are you able to provide all documents on time?</a:t>
            </a:r>
          </a:p>
          <a:p>
            <a:pPr lvl="1"/>
            <a:r>
              <a:rPr lang="en-US" dirty="0" smtClean="0"/>
              <a:t>Are you able to fully complete all requests?</a:t>
            </a:r>
          </a:p>
          <a:p>
            <a:pPr lvl="1"/>
            <a:r>
              <a:rPr lang="en-US" dirty="0" smtClean="0"/>
              <a:t>Are you able to submit documentation that is </a:t>
            </a:r>
            <a:r>
              <a:rPr lang="en-US" dirty="0" smtClean="0">
                <a:solidFill>
                  <a:schemeClr val="bg1">
                    <a:lumMod val="50000"/>
                  </a:schemeClr>
                </a:solidFill>
              </a:rPr>
              <a:t>accurate &amp; error-free</a:t>
            </a:r>
            <a:r>
              <a:rPr lang="en-US" dirty="0" smtClean="0"/>
              <a:t>? </a:t>
            </a:r>
          </a:p>
          <a:p>
            <a:pPr lvl="1"/>
            <a:r>
              <a:rPr lang="en-US" dirty="0" smtClean="0"/>
              <a:t>Is something missing from your submittal?  Don’t ignore it, let your CO know the status. Will it be coming later? Or not at all?  All required items must be submitted &amp; if it’s not applicable, make this clear so we don’t think something is </a:t>
            </a:r>
            <a:r>
              <a:rPr lang="en-US" dirty="0" smtClean="0"/>
              <a:t>missing.</a:t>
            </a:r>
            <a:endParaRPr lang="en-US" dirty="0"/>
          </a:p>
        </p:txBody>
      </p:sp>
    </p:spTree>
    <p:extLst>
      <p:ext uri="{BB962C8B-B14F-4D97-AF65-F5344CB8AC3E}">
        <p14:creationId xmlns:p14="http://schemas.microsoft.com/office/powerpoint/2010/main" val="203467218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Documents &amp; Tenant Files</a:t>
            </a:r>
            <a:endParaRPr lang="en-US" dirty="0"/>
          </a:p>
        </p:txBody>
      </p:sp>
      <p:sp>
        <p:nvSpPr>
          <p:cNvPr id="3" name="Content Placeholder 2"/>
          <p:cNvSpPr>
            <a:spLocks noGrp="1"/>
          </p:cNvSpPr>
          <p:nvPr>
            <p:ph idx="1"/>
          </p:nvPr>
        </p:nvSpPr>
        <p:spPr/>
        <p:txBody>
          <a:bodyPr>
            <a:normAutofit/>
          </a:bodyPr>
          <a:lstStyle/>
          <a:p>
            <a:r>
              <a:rPr lang="en-US" dirty="0" smtClean="0"/>
              <a:t>All pre-inspection documentation is to be submitted directly to your CO</a:t>
            </a:r>
          </a:p>
          <a:p>
            <a:r>
              <a:rPr lang="en-US" dirty="0" smtClean="0"/>
              <a:t>Once the CO selects the list of tenant files for upload, these are to be placed into the Google Docs folder for your specific property</a:t>
            </a:r>
          </a:p>
          <a:p>
            <a:r>
              <a:rPr lang="en-US" dirty="0" smtClean="0"/>
              <a:t>Provide all pre-review documents no later than the due date, as noted in the confirmation letter &amp; upload the tenant files within 24 hours</a:t>
            </a:r>
          </a:p>
        </p:txBody>
      </p:sp>
    </p:spTree>
    <p:extLst>
      <p:ext uri="{BB962C8B-B14F-4D97-AF65-F5344CB8AC3E}">
        <p14:creationId xmlns:p14="http://schemas.microsoft.com/office/powerpoint/2010/main" val="300854247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Information</a:t>
            </a:r>
            <a:endParaRPr lang="en-US" dirty="0"/>
          </a:p>
        </p:txBody>
      </p:sp>
      <p:sp>
        <p:nvSpPr>
          <p:cNvPr id="3" name="Content Placeholder 2"/>
          <p:cNvSpPr>
            <a:spLocks noGrp="1"/>
          </p:cNvSpPr>
          <p:nvPr>
            <p:ph idx="1"/>
          </p:nvPr>
        </p:nvSpPr>
        <p:spPr/>
        <p:txBody>
          <a:bodyPr>
            <a:normAutofit/>
          </a:bodyPr>
          <a:lstStyle/>
          <a:p>
            <a:r>
              <a:rPr lang="en-US" dirty="0" smtClean="0"/>
              <a:t>Ensure that what you submit is the most current &amp; approved as needed</a:t>
            </a:r>
          </a:p>
          <a:p>
            <a:pPr lvl="1"/>
            <a:r>
              <a:rPr lang="en-US" dirty="0" smtClean="0"/>
              <a:t>Are you using the most current Utility Allowance?</a:t>
            </a:r>
          </a:p>
          <a:p>
            <a:pPr lvl="1"/>
            <a:r>
              <a:rPr lang="en-US" dirty="0" smtClean="0"/>
              <a:t>Is your rent structure approved?</a:t>
            </a:r>
          </a:p>
          <a:p>
            <a:pPr lvl="1"/>
            <a:r>
              <a:rPr lang="en-US" dirty="0" smtClean="0"/>
              <a:t>Are you meeting your required set-aside(s)? (40/60, 20/50, 100/60, etc.)</a:t>
            </a:r>
          </a:p>
          <a:p>
            <a:pPr lvl="1"/>
            <a:r>
              <a:rPr lang="en-US" dirty="0" smtClean="0"/>
              <a:t>Are you properly certifying households at move-in &amp; ensuring they are below the max income limit?</a:t>
            </a:r>
          </a:p>
          <a:p>
            <a:pPr lvl="1"/>
            <a:r>
              <a:rPr lang="en-US" dirty="0" smtClean="0"/>
              <a:t>Is your annual CCPC reporting turned in? </a:t>
            </a:r>
          </a:p>
        </p:txBody>
      </p:sp>
    </p:spTree>
    <p:extLst>
      <p:ext uri="{BB962C8B-B14F-4D97-AF65-F5344CB8AC3E}">
        <p14:creationId xmlns:p14="http://schemas.microsoft.com/office/powerpoint/2010/main" val="66826318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 Our Website</a:t>
            </a:r>
            <a:endParaRPr lang="en-US" dirty="0"/>
          </a:p>
        </p:txBody>
      </p:sp>
      <p:sp>
        <p:nvSpPr>
          <p:cNvPr id="3" name="Content Placeholder 2"/>
          <p:cNvSpPr>
            <a:spLocks noGrp="1"/>
          </p:cNvSpPr>
          <p:nvPr>
            <p:ph idx="1"/>
          </p:nvPr>
        </p:nvSpPr>
        <p:spPr/>
        <p:txBody>
          <a:bodyPr/>
          <a:lstStyle/>
          <a:p>
            <a:r>
              <a:rPr lang="en-US" dirty="0" smtClean="0"/>
              <a:t>Check frequently for any updated forms, requirements &amp; guidance that we have on our site so you can make sure you are on top of what is expected of you – look at all the funding types </a:t>
            </a:r>
            <a:r>
              <a:rPr lang="en-US" dirty="0" smtClean="0"/>
              <a:t>you </a:t>
            </a:r>
            <a:r>
              <a:rPr lang="en-US" dirty="0" smtClean="0"/>
              <a:t>have at your property</a:t>
            </a:r>
          </a:p>
          <a:p>
            <a:r>
              <a:rPr lang="en-US" dirty="0" smtClean="0"/>
              <a:t>Ask your CO if you’re not sure! We can help answer questions &amp; provide technical assistance to you</a:t>
            </a:r>
          </a:p>
          <a:p>
            <a:endParaRPr lang="en-US" dirty="0"/>
          </a:p>
        </p:txBody>
      </p:sp>
    </p:spTree>
    <p:extLst>
      <p:ext uri="{BB962C8B-B14F-4D97-AF65-F5344CB8AC3E}">
        <p14:creationId xmlns:p14="http://schemas.microsoft.com/office/powerpoint/2010/main" val="145549042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Review/Inspection</a:t>
            </a:r>
            <a:endParaRPr lang="en-US" dirty="0"/>
          </a:p>
        </p:txBody>
      </p:sp>
      <p:sp>
        <p:nvSpPr>
          <p:cNvPr id="3" name="Content Placeholder 2"/>
          <p:cNvSpPr>
            <a:spLocks noGrp="1"/>
          </p:cNvSpPr>
          <p:nvPr>
            <p:ph idx="1"/>
          </p:nvPr>
        </p:nvSpPr>
        <p:spPr/>
        <p:txBody>
          <a:bodyPr>
            <a:normAutofit/>
          </a:bodyPr>
          <a:lstStyle/>
          <a:p>
            <a:r>
              <a:rPr lang="en-US" dirty="0" smtClean="0"/>
              <a:t>Your CO will conduct their review and/or inspection &amp; then provide a report to you</a:t>
            </a:r>
          </a:p>
          <a:p>
            <a:r>
              <a:rPr lang="en-US" dirty="0" smtClean="0"/>
              <a:t>Read the cover letter to find the due date</a:t>
            </a:r>
          </a:p>
          <a:p>
            <a:pPr lvl="1"/>
            <a:r>
              <a:rPr lang="en-US" dirty="0" smtClean="0"/>
              <a:t>All </a:t>
            </a:r>
            <a:r>
              <a:rPr lang="en-US" b="1" dirty="0" smtClean="0"/>
              <a:t>ACTION</a:t>
            </a:r>
            <a:r>
              <a:rPr lang="en-US" dirty="0" smtClean="0"/>
              <a:t> items are in </a:t>
            </a:r>
            <a:r>
              <a:rPr lang="en-US" b="1" dirty="0" smtClean="0"/>
              <a:t>bold</a:t>
            </a:r>
            <a:r>
              <a:rPr lang="en-US" dirty="0" smtClean="0"/>
              <a:t> &amp; must be addressed &amp; responded to no later than the due date</a:t>
            </a:r>
          </a:p>
          <a:p>
            <a:pPr lvl="1"/>
            <a:r>
              <a:rPr lang="en-US" dirty="0" smtClean="0"/>
              <a:t>If an extension is needed, request one prior to the due date – don’t wait until the response is due to ask for an extension</a:t>
            </a:r>
          </a:p>
          <a:p>
            <a:pPr lvl="1"/>
            <a:r>
              <a:rPr lang="en-US" dirty="0" smtClean="0"/>
              <a:t>Submit a complete/accurate response to the </a:t>
            </a:r>
            <a:r>
              <a:rPr lang="en-US" dirty="0" smtClean="0">
                <a:hlinkClick r:id="rId2"/>
              </a:rPr>
              <a:t>ohcs.responses@oregon.gov</a:t>
            </a:r>
            <a:r>
              <a:rPr lang="en-US" dirty="0" smtClean="0"/>
              <a:t> email address</a:t>
            </a:r>
            <a:endParaRPr lang="en-US" dirty="0"/>
          </a:p>
        </p:txBody>
      </p:sp>
    </p:spTree>
    <p:extLst>
      <p:ext uri="{BB962C8B-B14F-4D97-AF65-F5344CB8AC3E}">
        <p14:creationId xmlns:p14="http://schemas.microsoft.com/office/powerpoint/2010/main" val="244160834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lstStyle/>
          <a:p>
            <a:r>
              <a:rPr lang="en-US" dirty="0" smtClean="0"/>
              <a:t>If you get the report for your property &amp; if after you review the findings, you determine that you cannot get all items completed by the due date, request an extension right away. Do not wait until the last minute. </a:t>
            </a:r>
            <a:endParaRPr lang="en-US" dirty="0" smtClean="0"/>
          </a:p>
          <a:p>
            <a:r>
              <a:rPr lang="en-US" dirty="0" smtClean="0"/>
              <a:t>Extension </a:t>
            </a:r>
            <a:r>
              <a:rPr lang="en-US" dirty="0" smtClean="0"/>
              <a:t>requests need to be reasonable. </a:t>
            </a:r>
            <a:r>
              <a:rPr lang="en-US" dirty="0"/>
              <a:t>C</a:t>
            </a:r>
            <a:r>
              <a:rPr lang="en-US" dirty="0" smtClean="0"/>
              <a:t>ommunicate </a:t>
            </a:r>
            <a:r>
              <a:rPr lang="en-US" dirty="0" smtClean="0"/>
              <a:t>with your </a:t>
            </a:r>
            <a:r>
              <a:rPr lang="en-US" dirty="0" smtClean="0"/>
              <a:t>CO </a:t>
            </a:r>
            <a:r>
              <a:rPr lang="en-US" dirty="0" smtClean="0"/>
              <a:t>and submit extension requests </a:t>
            </a:r>
            <a:r>
              <a:rPr lang="en-US" dirty="0" smtClean="0"/>
              <a:t>directly to </a:t>
            </a:r>
            <a:r>
              <a:rPr lang="en-US" dirty="0" smtClean="0"/>
              <a:t>your CO.</a:t>
            </a:r>
            <a:endParaRPr lang="en-US" dirty="0"/>
          </a:p>
        </p:txBody>
      </p:sp>
    </p:spTree>
    <p:extLst>
      <p:ext uri="{BB962C8B-B14F-4D97-AF65-F5344CB8AC3E}">
        <p14:creationId xmlns:p14="http://schemas.microsoft.com/office/powerpoint/2010/main" val="56378415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06D8C7D-335B-471C-B3BF-4438D0F5EB06}"/>
</file>

<file path=customXml/itemProps2.xml><?xml version="1.0" encoding="utf-8"?>
<ds:datastoreItem xmlns:ds="http://schemas.openxmlformats.org/officeDocument/2006/customXml" ds:itemID="{89EECAB1-AE3C-4720-9C20-4C856F3DB49D}"/>
</file>

<file path=customXml/itemProps3.xml><?xml version="1.0" encoding="utf-8"?>
<ds:datastoreItem xmlns:ds="http://schemas.openxmlformats.org/officeDocument/2006/customXml" ds:itemID="{53D5E2C9-8827-454D-8CA0-AAE2997D2481}"/>
</file>

<file path=docProps/app.xml><?xml version="1.0" encoding="utf-8"?>
<Properties xmlns="http://schemas.openxmlformats.org/officeDocument/2006/extended-properties" xmlns:vt="http://schemas.openxmlformats.org/officeDocument/2006/docPropsVTypes">
  <Template>Opulent</Template>
  <TotalTime>249</TotalTime>
  <Words>1206</Words>
  <Application>Microsoft Office PowerPoint</Application>
  <PresentationFormat>On-screen Show (4:3)</PresentationFormat>
  <Paragraphs>73</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Tips to Get a “Meets” Rating</vt:lpstr>
      <vt:lpstr>It Starts with the Confirmation Letter</vt:lpstr>
      <vt:lpstr>Pre-inspection Documentation</vt:lpstr>
      <vt:lpstr>Communication</vt:lpstr>
      <vt:lpstr>Documents &amp; Tenant Files</vt:lpstr>
      <vt:lpstr>Current Information</vt:lpstr>
      <vt:lpstr>Monitor Our Website</vt:lpstr>
      <vt:lpstr>Review/Inspection</vt:lpstr>
      <vt:lpstr>Extensions</vt:lpstr>
      <vt:lpstr>Common Issues Identified in Reports</vt:lpstr>
      <vt:lpstr>Common Missing Forms</vt:lpstr>
      <vt:lpstr>Common Issues, cont.</vt:lpstr>
      <vt:lpstr>Make sure you…</vt:lpstr>
      <vt:lpstr>Training</vt:lpstr>
      <vt:lpstr>Resident Services</vt:lpstr>
      <vt:lpstr>Final Tips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Tips-To-Get-A-Meets-Rating</dc:title>
  <dc:creator>Sarah Reed</dc:creator>
  <cp:keywords>Tips-To-Get-A-Meets-Rating</cp:keywords>
  <cp:lastModifiedBy>Sarah Reed</cp:lastModifiedBy>
  <cp:revision>25</cp:revision>
  <dcterms:created xsi:type="dcterms:W3CDTF">2018-06-11T20:00:42Z</dcterms:created>
  <dcterms:modified xsi:type="dcterms:W3CDTF">2018-06-18T23:58:10Z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