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5"/>
  </p:sldMasterIdLst>
  <p:notesMasterIdLst>
    <p:notesMasterId r:id="rId12"/>
  </p:notesMasterIdLst>
  <p:sldIdLst>
    <p:sldId id="263" r:id="rId6"/>
    <p:sldId id="301" r:id="rId7"/>
    <p:sldId id="290" r:id="rId8"/>
    <p:sldId id="289" r:id="rId9"/>
    <p:sldId id="304" r:id="rId10"/>
    <p:sldId id="305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rtkopf, Sophia" initials="HS" lastIdx="25" clrIdx="0">
    <p:extLst>
      <p:ext uri="{19B8F6BF-5375-455C-9EA6-DF929625EA0E}">
        <p15:presenceInfo xmlns:p15="http://schemas.microsoft.com/office/powerpoint/2012/main" userId="S-1-5-21-1786704334-1080620903-3496478664-41869" providerId="AD"/>
      </p:ext>
    </p:extLst>
  </p:cmAuthor>
  <p:cmAuthor id="2" name="Berkland, Stephanie" initials="BS" lastIdx="2" clrIdx="1">
    <p:extLst>
      <p:ext uri="{19B8F6BF-5375-455C-9EA6-DF929625EA0E}">
        <p15:presenceInfo xmlns:p15="http://schemas.microsoft.com/office/powerpoint/2012/main" userId="S-1-5-21-1786704334-1080620903-3496478664-41856" providerId="AD"/>
      </p:ext>
    </p:extLst>
  </p:cmAuthor>
  <p:cmAuthor id="3" name="Abraham, Mekha" initials="AM" lastIdx="11" clrIdx="2">
    <p:extLst>
      <p:ext uri="{19B8F6BF-5375-455C-9EA6-DF929625EA0E}">
        <p15:presenceInfo xmlns:p15="http://schemas.microsoft.com/office/powerpoint/2012/main" userId="S-1-5-21-1786704334-1080620903-3496478664-1799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E68892-7708-451C-A536-7BE8A4E34D21}" v="5" dt="2021-01-21T21:29:23.49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57" autoAdjust="0"/>
    <p:restoredTop sz="77136" autoAdjust="0"/>
  </p:normalViewPr>
  <p:slideViewPr>
    <p:cSldViewPr snapToGrid="0">
      <p:cViewPr varScale="1">
        <p:scale>
          <a:sx n="84" d="100"/>
          <a:sy n="84" d="100"/>
        </p:scale>
        <p:origin x="138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00" d="100"/>
          <a:sy n="100" d="100"/>
        </p:scale>
        <p:origin x="2076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microsoft.com/office/2015/10/relationships/revisionInfo" Target="revisionInfo.xml"/><Relationship Id="rId14" Type="http://schemas.openxmlformats.org/officeDocument/2006/relationships/presProps" Target="presProps.xml"/><Relationship Id="rId9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raham, Mekha" userId="c11f0c76-e7fb-4f72-9ce8-46f5886eff5b" providerId="ADAL" clId="{74E68892-7708-451C-A536-7BE8A4E34D21}"/>
    <pc:docChg chg="undo redo custSel modSld">
      <pc:chgData name="Abraham, Mekha" userId="c11f0c76-e7fb-4f72-9ce8-46f5886eff5b" providerId="ADAL" clId="{74E68892-7708-451C-A536-7BE8A4E34D21}" dt="2021-01-21T21:29:27.695" v="144" actId="1035"/>
      <pc:docMkLst>
        <pc:docMk/>
      </pc:docMkLst>
      <pc:sldChg chg="addSp modSp mod">
        <pc:chgData name="Abraham, Mekha" userId="c11f0c76-e7fb-4f72-9ce8-46f5886eff5b" providerId="ADAL" clId="{74E68892-7708-451C-A536-7BE8A4E34D21}" dt="2021-01-21T21:29:27.695" v="144" actId="1035"/>
        <pc:sldMkLst>
          <pc:docMk/>
          <pc:sldMk cId="2804501247" sldId="301"/>
        </pc:sldMkLst>
        <pc:spChg chg="mod">
          <ac:chgData name="Abraham, Mekha" userId="c11f0c76-e7fb-4f72-9ce8-46f5886eff5b" providerId="ADAL" clId="{74E68892-7708-451C-A536-7BE8A4E34D21}" dt="2021-01-21T21:28:52.822" v="108" actId="1076"/>
          <ac:spMkLst>
            <pc:docMk/>
            <pc:sldMk cId="2804501247" sldId="301"/>
            <ac:spMk id="3" creationId="{CF80715F-E1FA-4077-B5A9-5BA1B5D10698}"/>
          </ac:spMkLst>
        </pc:spChg>
        <pc:spChg chg="mod">
          <ac:chgData name="Abraham, Mekha" userId="c11f0c76-e7fb-4f72-9ce8-46f5886eff5b" providerId="ADAL" clId="{74E68892-7708-451C-A536-7BE8A4E34D21}" dt="2021-01-21T21:19:25.379" v="0" actId="1076"/>
          <ac:spMkLst>
            <pc:docMk/>
            <pc:sldMk cId="2804501247" sldId="301"/>
            <ac:spMk id="5" creationId="{4984CF13-B009-45B1-A21C-8E2E8363D97E}"/>
          </ac:spMkLst>
        </pc:spChg>
        <pc:picChg chg="add mod">
          <ac:chgData name="Abraham, Mekha" userId="c11f0c76-e7fb-4f72-9ce8-46f5886eff5b" providerId="ADAL" clId="{74E68892-7708-451C-A536-7BE8A4E34D21}" dt="2021-01-21T21:29:27.695" v="144" actId="1035"/>
          <ac:picMkLst>
            <pc:docMk/>
            <pc:sldMk cId="2804501247" sldId="301"/>
            <ac:picMk id="6" creationId="{2BE094DB-770B-4A1A-B230-2E0B3AFF5E62}"/>
          </ac:picMkLst>
        </pc:picChg>
        <pc:picChg chg="add mod">
          <ac:chgData name="Abraham, Mekha" userId="c11f0c76-e7fb-4f72-9ce8-46f5886eff5b" providerId="ADAL" clId="{74E68892-7708-451C-A536-7BE8A4E34D21}" dt="2021-01-21T21:29:23.496" v="133" actId="571"/>
          <ac:picMkLst>
            <pc:docMk/>
            <pc:sldMk cId="2804501247" sldId="301"/>
            <ac:picMk id="7" creationId="{08A874B5-DCF1-46EA-9262-6EA270A343AF}"/>
          </ac:picMkLst>
        </pc:picChg>
      </pc:sldChg>
      <pc:sldChg chg="addSp delSp modSp mod">
        <pc:chgData name="Abraham, Mekha" userId="c11f0c76-e7fb-4f72-9ce8-46f5886eff5b" providerId="ADAL" clId="{74E68892-7708-451C-A536-7BE8A4E34D21}" dt="2021-01-21T21:28:03.315" v="93" actId="1076"/>
        <pc:sldMkLst>
          <pc:docMk/>
          <pc:sldMk cId="3803712438" sldId="304"/>
        </pc:sldMkLst>
        <pc:spChg chg="mod">
          <ac:chgData name="Abraham, Mekha" userId="c11f0c76-e7fb-4f72-9ce8-46f5886eff5b" providerId="ADAL" clId="{74E68892-7708-451C-A536-7BE8A4E34D21}" dt="2021-01-21T21:27:28.831" v="79" actId="14100"/>
          <ac:spMkLst>
            <pc:docMk/>
            <pc:sldMk cId="3803712438" sldId="304"/>
            <ac:spMk id="3" creationId="{C018A429-BD35-412E-B661-8EAA2D034762}"/>
          </ac:spMkLst>
        </pc:spChg>
        <pc:spChg chg="add mod">
          <ac:chgData name="Abraham, Mekha" userId="c11f0c76-e7fb-4f72-9ce8-46f5886eff5b" providerId="ADAL" clId="{74E68892-7708-451C-A536-7BE8A4E34D21}" dt="2021-01-21T21:28:03.315" v="93" actId="1076"/>
          <ac:spMkLst>
            <pc:docMk/>
            <pc:sldMk cId="3803712438" sldId="304"/>
            <ac:spMk id="6" creationId="{6F3FFDA9-483C-4731-9450-7A54C7B71F5D}"/>
          </ac:spMkLst>
        </pc:spChg>
        <pc:picChg chg="add del mod">
          <ac:chgData name="Abraham, Mekha" userId="c11f0c76-e7fb-4f72-9ce8-46f5886eff5b" providerId="ADAL" clId="{74E68892-7708-451C-A536-7BE8A4E34D21}" dt="2021-01-21T21:27:01.144" v="72" actId="478"/>
          <ac:picMkLst>
            <pc:docMk/>
            <pc:sldMk cId="3803712438" sldId="304"/>
            <ac:picMk id="5" creationId="{ED511116-AC0D-4012-8CDD-368221A2B082}"/>
          </ac:picMkLst>
        </pc:picChg>
      </pc:sldChg>
    </pc:docChg>
  </pc:docChgLst>
  <pc:docChgLst>
    <pc:chgData name="Berkland, Stephanie" userId="4f7292f6-0428-4d58-a5ea-7d3eacba7a0b" providerId="ADAL" clId="{512C7F94-FA0E-4B19-B674-1BA6183CCDD9}"/>
    <pc:docChg chg="undo custSel addSld delSld modSld">
      <pc:chgData name="Berkland, Stephanie" userId="4f7292f6-0428-4d58-a5ea-7d3eacba7a0b" providerId="ADAL" clId="{512C7F94-FA0E-4B19-B674-1BA6183CCDD9}" dt="2021-01-18T19:41:57.458" v="1137" actId="20577"/>
      <pc:docMkLst>
        <pc:docMk/>
      </pc:docMkLst>
      <pc:sldChg chg="modSp">
        <pc:chgData name="Berkland, Stephanie" userId="4f7292f6-0428-4d58-a5ea-7d3eacba7a0b" providerId="ADAL" clId="{512C7F94-FA0E-4B19-B674-1BA6183CCDD9}" dt="2021-01-18T19:14:13.366" v="13" actId="113"/>
        <pc:sldMkLst>
          <pc:docMk/>
          <pc:sldMk cId="3777474316" sldId="263"/>
        </pc:sldMkLst>
        <pc:spChg chg="mod">
          <ac:chgData name="Berkland, Stephanie" userId="4f7292f6-0428-4d58-a5ea-7d3eacba7a0b" providerId="ADAL" clId="{512C7F94-FA0E-4B19-B674-1BA6183CCDD9}" dt="2021-01-18T19:14:13.366" v="13" actId="113"/>
          <ac:spMkLst>
            <pc:docMk/>
            <pc:sldMk cId="3777474316" sldId="263"/>
            <ac:spMk id="4" creationId="{00000000-0000-0000-0000-000000000000}"/>
          </ac:spMkLst>
        </pc:spChg>
      </pc:sldChg>
      <pc:sldChg chg="modSp">
        <pc:chgData name="Berkland, Stephanie" userId="4f7292f6-0428-4d58-a5ea-7d3eacba7a0b" providerId="ADAL" clId="{512C7F94-FA0E-4B19-B674-1BA6183CCDD9}" dt="2021-01-18T19:33:32.929" v="984" actId="1076"/>
        <pc:sldMkLst>
          <pc:docMk/>
          <pc:sldMk cId="2804501247" sldId="301"/>
        </pc:sldMkLst>
        <pc:spChg chg="mod">
          <ac:chgData name="Berkland, Stephanie" userId="4f7292f6-0428-4d58-a5ea-7d3eacba7a0b" providerId="ADAL" clId="{512C7F94-FA0E-4B19-B674-1BA6183CCDD9}" dt="2021-01-18T19:23:12.360" v="277" actId="20577"/>
          <ac:spMkLst>
            <pc:docMk/>
            <pc:sldMk cId="2804501247" sldId="301"/>
            <ac:spMk id="3" creationId="{CF80715F-E1FA-4077-B5A9-5BA1B5D10698}"/>
          </ac:spMkLst>
        </pc:spChg>
        <pc:spChg chg="mod">
          <ac:chgData name="Berkland, Stephanie" userId="4f7292f6-0428-4d58-a5ea-7d3eacba7a0b" providerId="ADAL" clId="{512C7F94-FA0E-4B19-B674-1BA6183CCDD9}" dt="2021-01-18T19:33:32.929" v="984" actId="1076"/>
          <ac:spMkLst>
            <pc:docMk/>
            <pc:sldMk cId="2804501247" sldId="301"/>
            <ac:spMk id="4" creationId="{3BE5EE23-72BB-43CF-BDE3-040CFFDC7270}"/>
          </ac:spMkLst>
        </pc:spChg>
        <pc:spChg chg="mod">
          <ac:chgData name="Berkland, Stephanie" userId="4f7292f6-0428-4d58-a5ea-7d3eacba7a0b" providerId="ADAL" clId="{512C7F94-FA0E-4B19-B674-1BA6183CCDD9}" dt="2021-01-18T19:19:05.748" v="88" actId="20577"/>
          <ac:spMkLst>
            <pc:docMk/>
            <pc:sldMk cId="2804501247" sldId="301"/>
            <ac:spMk id="5" creationId="{4984CF13-B009-45B1-A21C-8E2E8363D97E}"/>
          </ac:spMkLst>
        </pc:spChg>
      </pc:sldChg>
      <pc:sldChg chg="delSp modSp">
        <pc:chgData name="Berkland, Stephanie" userId="4f7292f6-0428-4d58-a5ea-7d3eacba7a0b" providerId="ADAL" clId="{512C7F94-FA0E-4B19-B674-1BA6183CCDD9}" dt="2021-01-18T19:41:57.458" v="1137" actId="20577"/>
        <pc:sldMkLst>
          <pc:docMk/>
          <pc:sldMk cId="3803712438" sldId="304"/>
        </pc:sldMkLst>
        <pc:spChg chg="mod">
          <ac:chgData name="Berkland, Stephanie" userId="4f7292f6-0428-4d58-a5ea-7d3eacba7a0b" providerId="ADAL" clId="{512C7F94-FA0E-4B19-B674-1BA6183CCDD9}" dt="2021-01-18T19:36:40.552" v="1063" actId="20577"/>
          <ac:spMkLst>
            <pc:docMk/>
            <pc:sldMk cId="3803712438" sldId="304"/>
            <ac:spMk id="2" creationId="{EBF8B172-6A4A-4EA3-B661-7DCB9AB59D14}"/>
          </ac:spMkLst>
        </pc:spChg>
        <pc:spChg chg="mod">
          <ac:chgData name="Berkland, Stephanie" userId="4f7292f6-0428-4d58-a5ea-7d3eacba7a0b" providerId="ADAL" clId="{512C7F94-FA0E-4B19-B674-1BA6183CCDD9}" dt="2021-01-18T19:41:57.458" v="1137" actId="20577"/>
          <ac:spMkLst>
            <pc:docMk/>
            <pc:sldMk cId="3803712438" sldId="304"/>
            <ac:spMk id="3" creationId="{C018A429-BD35-412E-B661-8EAA2D034762}"/>
          </ac:spMkLst>
        </pc:spChg>
        <pc:spChg chg="del mod">
          <ac:chgData name="Berkland, Stephanie" userId="4f7292f6-0428-4d58-a5ea-7d3eacba7a0b" providerId="ADAL" clId="{512C7F94-FA0E-4B19-B674-1BA6183CCDD9}" dt="2021-01-18T19:40:47.049" v="1118" actId="478"/>
          <ac:spMkLst>
            <pc:docMk/>
            <pc:sldMk cId="3803712438" sldId="304"/>
            <ac:spMk id="10" creationId="{22B5F254-4866-4708-8E5F-BEB7207C1C68}"/>
          </ac:spMkLst>
        </pc:spChg>
        <pc:picChg chg="del">
          <ac:chgData name="Berkland, Stephanie" userId="4f7292f6-0428-4d58-a5ea-7d3eacba7a0b" providerId="ADAL" clId="{512C7F94-FA0E-4B19-B674-1BA6183CCDD9}" dt="2021-01-18T19:27:52.276" v="445" actId="478"/>
          <ac:picMkLst>
            <pc:docMk/>
            <pc:sldMk cId="3803712438" sldId="304"/>
            <ac:picMk id="5" creationId="{763B3956-BB95-4802-A121-384FC0800563}"/>
          </ac:picMkLst>
        </pc:picChg>
      </pc:sldChg>
      <pc:sldChg chg="addSp delSp modSp add">
        <pc:chgData name="Berkland, Stephanie" userId="4f7292f6-0428-4d58-a5ea-7d3eacba7a0b" providerId="ADAL" clId="{512C7F94-FA0E-4B19-B674-1BA6183CCDD9}" dt="2021-01-18T19:40:35.951" v="1117" actId="478"/>
        <pc:sldMkLst>
          <pc:docMk/>
          <pc:sldMk cId="2821963268" sldId="305"/>
        </pc:sldMkLst>
        <pc:spChg chg="mod">
          <ac:chgData name="Berkland, Stephanie" userId="4f7292f6-0428-4d58-a5ea-7d3eacba7a0b" providerId="ADAL" clId="{512C7F94-FA0E-4B19-B674-1BA6183CCDD9}" dt="2021-01-18T19:40:03.880" v="1112" actId="20577"/>
          <ac:spMkLst>
            <pc:docMk/>
            <pc:sldMk cId="2821963268" sldId="305"/>
            <ac:spMk id="2" creationId="{EBF8B172-6A4A-4EA3-B661-7DCB9AB59D14}"/>
          </ac:spMkLst>
        </pc:spChg>
        <pc:spChg chg="del mod">
          <ac:chgData name="Berkland, Stephanie" userId="4f7292f6-0428-4d58-a5ea-7d3eacba7a0b" providerId="ADAL" clId="{512C7F94-FA0E-4B19-B674-1BA6183CCDD9}" dt="2021-01-18T19:40:21.657" v="1114" actId="478"/>
          <ac:spMkLst>
            <pc:docMk/>
            <pc:sldMk cId="2821963268" sldId="305"/>
            <ac:spMk id="3" creationId="{C018A429-BD35-412E-B661-8EAA2D034762}"/>
          </ac:spMkLst>
        </pc:spChg>
        <pc:spChg chg="add del mod">
          <ac:chgData name="Berkland, Stephanie" userId="4f7292f6-0428-4d58-a5ea-7d3eacba7a0b" providerId="ADAL" clId="{512C7F94-FA0E-4B19-B674-1BA6183CCDD9}" dt="2021-01-18T19:40:33.314" v="1116" actId="478"/>
          <ac:spMkLst>
            <pc:docMk/>
            <pc:sldMk cId="2821963268" sldId="305"/>
            <ac:spMk id="7" creationId="{5FC5DCB9-56BD-4A5F-963C-D0ED456A840B}"/>
          </ac:spMkLst>
        </pc:spChg>
        <pc:spChg chg="mod">
          <ac:chgData name="Berkland, Stephanie" userId="4f7292f6-0428-4d58-a5ea-7d3eacba7a0b" providerId="ADAL" clId="{512C7F94-FA0E-4B19-B674-1BA6183CCDD9}" dt="2021-01-18T19:40:29.607" v="1115" actId="1076"/>
          <ac:spMkLst>
            <pc:docMk/>
            <pc:sldMk cId="2821963268" sldId="305"/>
            <ac:spMk id="10" creationId="{22B5F254-4866-4708-8E5F-BEB7207C1C68}"/>
          </ac:spMkLst>
        </pc:spChg>
        <pc:picChg chg="del">
          <ac:chgData name="Berkland, Stephanie" userId="4f7292f6-0428-4d58-a5ea-7d3eacba7a0b" providerId="ADAL" clId="{512C7F94-FA0E-4B19-B674-1BA6183CCDD9}" dt="2021-01-18T19:40:35.951" v="1117" actId="478"/>
          <ac:picMkLst>
            <pc:docMk/>
            <pc:sldMk cId="2821963268" sldId="305"/>
            <ac:picMk id="5" creationId="{763B3956-BB95-4802-A121-384FC0800563}"/>
          </ac:picMkLst>
        </pc:picChg>
      </pc:sldChg>
      <pc:sldChg chg="del">
        <pc:chgData name="Berkland, Stephanie" userId="4f7292f6-0428-4d58-a5ea-7d3eacba7a0b" providerId="ADAL" clId="{512C7F94-FA0E-4B19-B674-1BA6183CCDD9}" dt="2021-01-18T19:18:24.840" v="86" actId="2696"/>
        <pc:sldMkLst>
          <pc:docMk/>
          <pc:sldMk cId="1934155162" sldId="338"/>
        </pc:sldMkLst>
      </pc:sldChg>
      <pc:sldChg chg="del">
        <pc:chgData name="Berkland, Stephanie" userId="4f7292f6-0428-4d58-a5ea-7d3eacba7a0b" providerId="ADAL" clId="{512C7F94-FA0E-4B19-B674-1BA6183CCDD9}" dt="2021-01-18T19:18:24.850" v="87" actId="2696"/>
        <pc:sldMkLst>
          <pc:docMk/>
          <pc:sldMk cId="1985127776" sldId="33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3AB7EF4-2967-44BA-843C-75F19962D469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D7D48D0-A0D4-4CBE-AE07-D589EB5DE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992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7D48D0-A0D4-4CBE-AE07-D589EB5DEE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3590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7D48D0-A0D4-4CBE-AE07-D589EB5DEEB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7380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7D48D0-A0D4-4CBE-AE07-D589EB5DEEB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1899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7D48D0-A0D4-4CBE-AE07-D589EB5DEEB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851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7D48D0-A0D4-4CBE-AE07-D589EB5DEEB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1949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7D48D0-A0D4-4CBE-AE07-D589EB5DEEB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194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82550" y="88900"/>
            <a:ext cx="8978900" cy="127097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1630396"/>
            <a:ext cx="6858000" cy="1233991"/>
          </a:xfrm>
        </p:spPr>
        <p:txBody>
          <a:bodyPr>
            <a:noAutofit/>
          </a:bodyPr>
          <a:lstStyle>
            <a:lvl1pPr marL="0" indent="0" algn="ctr">
              <a:buNone/>
              <a:defRPr sz="36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WEBINAR TITLE GOES IN THIS BOX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82017"/>
            <a:ext cx="9144000" cy="2275983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 userDrawn="1"/>
        </p:nvSpPr>
        <p:spPr>
          <a:xfrm>
            <a:off x="685800" y="104531"/>
            <a:ext cx="7772400" cy="125534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0" kern="1200" baseline="0">
                <a:solidFill>
                  <a:schemeClr val="tx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en-US" sz="2200" dirty="0">
                <a:solidFill>
                  <a:schemeClr val="bg2"/>
                </a:solidFill>
              </a:rPr>
              <a:t>OREGON HOUSING &amp; COMMUNITY SERVICES</a:t>
            </a:r>
          </a:p>
          <a:p>
            <a:r>
              <a:rPr lang="en-US" sz="3600" b="1" dirty="0">
                <a:solidFill>
                  <a:schemeClr val="bg2"/>
                </a:solidFill>
              </a:rPr>
              <a:t>Multifamily</a:t>
            </a:r>
            <a:r>
              <a:rPr lang="en-US" sz="3600" b="1" baseline="0" dirty="0">
                <a:solidFill>
                  <a:schemeClr val="bg2"/>
                </a:solidFill>
              </a:rPr>
              <a:t> Energy Program</a:t>
            </a:r>
            <a:endParaRPr lang="en-US" sz="3600" b="1" dirty="0">
              <a:solidFill>
                <a:schemeClr val="bg2"/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1143000" y="3440739"/>
            <a:ext cx="6858000" cy="4572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sz="2400" dirty="0">
                <a:solidFill>
                  <a:schemeClr val="accent5"/>
                </a:solidFill>
              </a:rPr>
              <a:t>Month DD, YYYY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1143000" y="2973173"/>
            <a:ext cx="6858000" cy="457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</a:lstStyle>
          <a:p>
            <a:r>
              <a:rPr lang="en-US" sz="2400" dirty="0">
                <a:solidFill>
                  <a:schemeClr val="accent5"/>
                </a:solidFill>
              </a:rPr>
              <a:t>Presenter: Speaker name</a:t>
            </a:r>
          </a:p>
        </p:txBody>
      </p:sp>
    </p:spTree>
    <p:extLst>
      <p:ext uri="{BB962C8B-B14F-4D97-AF65-F5344CB8AC3E}">
        <p14:creationId xmlns:p14="http://schemas.microsoft.com/office/powerpoint/2010/main" val="2846735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- Genera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12900"/>
            <a:ext cx="8229600" cy="4525963"/>
          </a:xfrm>
          <a:prstGeom prst="rect">
            <a:avLst/>
          </a:prstGeom>
        </p:spPr>
        <p:txBody>
          <a:bodyPr/>
          <a:lstStyle>
            <a:lvl1pPr marL="0" indent="-182880">
              <a:buClr>
                <a:srgbClr val="003B5C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  <a:lvl2pPr>
              <a:buClr>
                <a:srgbClr val="003B5C"/>
              </a:buClr>
              <a:buSzPct val="80000"/>
              <a:defRPr sz="2000">
                <a:solidFill>
                  <a:schemeClr val="tx1"/>
                </a:solidFill>
                <a:latin typeface="+mn-lt"/>
                <a:cs typeface="Arial" pitchFamily="34" charset="0"/>
              </a:defRPr>
            </a:lvl2pPr>
            <a:lvl3pPr marL="1143000" indent="-228600">
              <a:buClr>
                <a:srgbClr val="003B5C"/>
              </a:buClr>
              <a:buSzPct val="80000"/>
              <a:buFont typeface="Wingdings" panose="05000000000000000000" pitchFamily="2" charset="2"/>
              <a:buChar char="§"/>
              <a:defRPr sz="2000" baseline="0">
                <a:solidFill>
                  <a:schemeClr val="tx1"/>
                </a:solidFill>
                <a:latin typeface="+mn-lt"/>
                <a:cs typeface="Arial" pitchFamily="34" charset="0"/>
              </a:defRPr>
            </a:lvl3pPr>
            <a:lvl4pPr>
              <a:buClr>
                <a:srgbClr val="003B5C"/>
              </a:buClr>
              <a:buSzPct val="80000"/>
              <a:defRPr sz="2000" baseline="0">
                <a:solidFill>
                  <a:schemeClr val="tx1"/>
                </a:solidFill>
                <a:latin typeface="+mn-lt"/>
                <a:cs typeface="Arial" pitchFamily="34" charset="0"/>
              </a:defRPr>
            </a:lvl4pPr>
            <a:lvl5pPr>
              <a:buClr>
                <a:srgbClr val="003B5C"/>
              </a:buClr>
              <a:buSzPct val="80000"/>
              <a:defRPr sz="2000" baseline="0">
                <a:solidFill>
                  <a:schemeClr val="tx1"/>
                </a:solidFill>
                <a:latin typeface="+mn-lt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317501"/>
            <a:ext cx="6806794" cy="4937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1" baseline="0">
                <a:solidFill>
                  <a:srgbClr val="003B5C"/>
                </a:solidFill>
              </a:defRPr>
            </a:lvl1pPr>
          </a:lstStyle>
          <a:p>
            <a:pPr lvl="0"/>
            <a:r>
              <a:rPr lang="en-US" dirty="0"/>
              <a:t>Slide title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CF131-7035-4C7F-A8F1-59D5E5987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261151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_and_Content_with_Under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fld id="{693EB5D2-2F45-478C-9795-463F38ACA34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-1" y="1295400"/>
            <a:ext cx="9144001" cy="0"/>
          </a:xfrm>
          <a:prstGeom prst="line">
            <a:avLst/>
          </a:prstGeom>
          <a:ln w="22225">
            <a:solidFill>
              <a:schemeClr val="bg1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7121525" cy="520700"/>
          </a:xfrm>
          <a:prstGeom prst="rect">
            <a:avLst/>
          </a:prstGeom>
        </p:spPr>
        <p:txBody>
          <a:bodyPr/>
          <a:lstStyle>
            <a:lvl1pPr>
              <a:defRPr sz="3200" baseline="0">
                <a:solidFill>
                  <a:srgbClr val="004165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accent1"/>
                </a:solidFill>
                <a:latin typeface="+mj-lt"/>
                <a:cs typeface="Arial" pitchFamily="34" charset="0"/>
              </a:defRPr>
            </a:lvl1pPr>
            <a:lvl2pPr>
              <a:defRPr sz="2400">
                <a:solidFill>
                  <a:srgbClr val="4F4F4F"/>
                </a:solidFill>
                <a:latin typeface="+mj-lt"/>
                <a:cs typeface="Arial" pitchFamily="34" charset="0"/>
              </a:defRPr>
            </a:lvl2pPr>
            <a:lvl3pPr>
              <a:defRPr sz="2200" baseline="0">
                <a:solidFill>
                  <a:srgbClr val="4F4F4F"/>
                </a:solidFill>
                <a:latin typeface="+mj-lt"/>
                <a:cs typeface="Arial" pitchFamily="34" charset="0"/>
              </a:defRPr>
            </a:lvl3pPr>
            <a:lvl4pPr>
              <a:defRPr sz="1800" baseline="0">
                <a:solidFill>
                  <a:srgbClr val="4F4F4F"/>
                </a:solidFill>
                <a:latin typeface="+mj-lt"/>
                <a:cs typeface="Arial" pitchFamily="34" charset="0"/>
              </a:defRPr>
            </a:lvl4pPr>
            <a:lvl5pPr>
              <a:defRPr sz="1600" baseline="0">
                <a:solidFill>
                  <a:srgbClr val="4F4F4F"/>
                </a:solidFill>
                <a:latin typeface="+mj-lt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616404"/>
      </p:ext>
    </p:extLst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1709740"/>
            <a:ext cx="5680659" cy="1286123"/>
          </a:xfrm>
        </p:spPr>
        <p:txBody>
          <a:bodyPr anchor="t">
            <a:normAutofit/>
          </a:bodyPr>
          <a:lstStyle>
            <a:lvl1pPr>
              <a:defRPr sz="36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SECTION BREAK TITLE GOES HERE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3888" y="2995864"/>
            <a:ext cx="5680659" cy="3093788"/>
          </a:xfrm>
        </p:spPr>
        <p:txBody>
          <a:bodyPr/>
          <a:lstStyle>
            <a:lvl1pPr marL="342900" indent="-342900">
              <a:buFont typeface="Wingdings" panose="05000000000000000000" pitchFamily="2" charset="2"/>
              <a:buChar char="u"/>
              <a:defRPr sz="2400" b="1" baseline="0">
                <a:solidFill>
                  <a:schemeClr val="accent5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List of section components goes here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8" b="1053"/>
          <a:stretch/>
        </p:blipFill>
        <p:spPr>
          <a:xfrm>
            <a:off x="4716379" y="-4472"/>
            <a:ext cx="4213942" cy="6838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1722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C568-38A8-48A0-A210-AEADE620BEF9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8" b="1053"/>
          <a:stretch/>
        </p:blipFill>
        <p:spPr>
          <a:xfrm flipH="1">
            <a:off x="36166" y="5497268"/>
            <a:ext cx="837788" cy="135956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8" b="1053"/>
          <a:stretch/>
        </p:blipFill>
        <p:spPr>
          <a:xfrm rot="10800000" flipH="1">
            <a:off x="8265947" y="0"/>
            <a:ext cx="837788" cy="1359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654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C568-38A8-48A0-A210-AEADE620B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639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C568-38A8-48A0-A210-AEADE620B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653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C568-38A8-48A0-A210-AEADE620BEF9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8" b="1053"/>
          <a:stretch/>
        </p:blipFill>
        <p:spPr>
          <a:xfrm flipH="1">
            <a:off x="36166" y="5497268"/>
            <a:ext cx="837788" cy="135956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8" b="1053"/>
          <a:stretch/>
        </p:blipFill>
        <p:spPr>
          <a:xfrm rot="10800000" flipH="1">
            <a:off x="8265947" y="0"/>
            <a:ext cx="837788" cy="1359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7720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C568-38A8-48A0-A210-AEADE620B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736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C568-38A8-48A0-A210-AEADE620B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638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8" b="1053"/>
          <a:stretch/>
        </p:blipFill>
        <p:spPr>
          <a:xfrm flipH="1">
            <a:off x="210337" y="-4472"/>
            <a:ext cx="4213942" cy="683841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8" b="1053"/>
          <a:stretch/>
        </p:blipFill>
        <p:spPr>
          <a:xfrm>
            <a:off x="4716379" y="-4472"/>
            <a:ext cx="4213942" cy="6838412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2840407" y="2705725"/>
            <a:ext cx="375194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THANK YOU!</a:t>
            </a:r>
          </a:p>
          <a:p>
            <a:pPr algn="ctr"/>
            <a:r>
              <a:rPr lang="en-US" sz="4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algn="ctr"/>
            <a:r>
              <a:rPr lang="en-US" sz="4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QUESTIONS?</a:t>
            </a:r>
          </a:p>
        </p:txBody>
      </p:sp>
      <p:sp>
        <p:nvSpPr>
          <p:cNvPr id="2" name="Rectangle 1"/>
          <p:cNvSpPr/>
          <p:nvPr userDrawn="1"/>
        </p:nvSpPr>
        <p:spPr>
          <a:xfrm>
            <a:off x="2141415" y="6158523"/>
            <a:ext cx="1680308" cy="67541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681A0D5-C7C4-4C62-A0FC-11F49A89CFC2}"/>
              </a:ext>
            </a:extLst>
          </p:cNvPr>
          <p:cNvCxnSpPr>
            <a:cxnSpLocks/>
          </p:cNvCxnSpPr>
          <p:nvPr userDrawn="1"/>
        </p:nvCxnSpPr>
        <p:spPr>
          <a:xfrm>
            <a:off x="3567793" y="3780064"/>
            <a:ext cx="217986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7422951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accent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Page </a:t>
            </a:r>
            <a:fld id="{CA0FC568-38A8-48A0-A210-AEADE620BEF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2095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1" r:id="rId1"/>
    <p:sldLayoutId id="2147483663" r:id="rId2"/>
    <p:sldLayoutId id="2147483662" r:id="rId3"/>
    <p:sldLayoutId id="2147483668" r:id="rId4"/>
    <p:sldLayoutId id="2147483664" r:id="rId5"/>
    <p:sldLayoutId id="2147483669" r:id="rId6"/>
    <p:sldLayoutId id="2147483666" r:id="rId7"/>
    <p:sldLayoutId id="2147483667" r:id="rId8"/>
    <p:sldLayoutId id="2147483673" r:id="rId9"/>
    <p:sldLayoutId id="2147483675" r:id="rId10"/>
    <p:sldLayoutId id="2147483676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ct val="90000"/>
        </a:lnSpc>
        <a:spcBef>
          <a:spcPts val="1000"/>
        </a:spcBef>
        <a:buClr>
          <a:schemeClr val="accent5"/>
        </a:buClr>
        <a:buSzPct val="50000"/>
        <a:buFont typeface="Wingdings" panose="05000000000000000000" pitchFamily="2" charset="2"/>
        <a:buChar char="u"/>
        <a:defRPr sz="2400" b="1" kern="1200">
          <a:solidFill>
            <a:schemeClr val="accent5"/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SzPct val="100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5"/>
        </a:buClr>
        <a:buSzPct val="150000"/>
        <a:buFont typeface="Calibri" panose="020F0502020204030204" pitchFamily="34" charset="0"/>
        <a:buChar char="‐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SzPct val="120000"/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regonmultifamilyenergy.com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regonmultifamilyenergy.com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hyperlink" Target="mailto:OHCSMultifamilyEnergy@trccompanies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143000" y="1630396"/>
            <a:ext cx="6858000" cy="862751"/>
          </a:xfrm>
        </p:spPr>
        <p:txBody>
          <a:bodyPr/>
          <a:lstStyle/>
          <a:p>
            <a:r>
              <a:rPr lang="en-US" dirty="0"/>
              <a:t>Program Overview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000" dirty="0"/>
              <a:t>Date: </a:t>
            </a:r>
            <a:r>
              <a:rPr lang="en-US" sz="2000" b="0" dirty="0"/>
              <a:t>January</a:t>
            </a:r>
            <a:r>
              <a:rPr lang="en-US" sz="2000" dirty="0"/>
              <a:t> </a:t>
            </a:r>
            <a:r>
              <a:rPr lang="en-US" sz="2000" b="0" dirty="0"/>
              <a:t>2021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1D8F4A9-24E2-4DF5-9EBC-A559021FC9A6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71198" y="4294923"/>
            <a:ext cx="1867918" cy="5506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A picture containing text&#10;&#10;Description automatically generated">
            <a:extLst>
              <a:ext uri="{FF2B5EF4-FFF2-40B4-BE49-F238E27FC236}">
                <a16:creationId xmlns:a16="http://schemas.microsoft.com/office/drawing/2014/main" id="{261630B2-5478-4D60-8708-F0A26AAFF0A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999" y="4096084"/>
            <a:ext cx="958067" cy="892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7474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BE5EE23-72BB-43CF-BDE3-040CFFDC7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31389"/>
            <a:ext cx="7886700" cy="1325563"/>
          </a:xfrm>
        </p:spPr>
        <p:txBody>
          <a:bodyPr/>
          <a:lstStyle/>
          <a:p>
            <a:r>
              <a:rPr lang="en-US" dirty="0"/>
              <a:t>PROGRAM OVERVIEW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984CF13-B009-45B1-A21C-8E2E8363D9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94155"/>
            <a:ext cx="7886700" cy="4351338"/>
          </a:xfrm>
        </p:spPr>
        <p:txBody>
          <a:bodyPr>
            <a:normAutofit/>
          </a:bodyPr>
          <a:lstStyle/>
          <a:p>
            <a:r>
              <a:rPr lang="en-US" sz="2000" dirty="0"/>
              <a:t>TRC Companies administering on behalf of OHCS</a:t>
            </a:r>
          </a:p>
          <a:p>
            <a:r>
              <a:rPr lang="en-US" sz="2000" dirty="0"/>
              <a:t>Cash incentives for energy efficient upgrades</a:t>
            </a:r>
          </a:p>
          <a:p>
            <a:r>
              <a:rPr lang="en-US" sz="2000" dirty="0"/>
              <a:t>$200,000 incentive maximum per project (projects above max. evaluated on a case-by-case basis)</a:t>
            </a:r>
          </a:p>
          <a:p>
            <a:endParaRPr lang="en-US" sz="2000" dirty="0"/>
          </a:p>
          <a:p>
            <a:pPr marL="963514" lvl="3" indent="0">
              <a:buNone/>
            </a:pPr>
            <a:endParaRPr lang="en-US" sz="1600" dirty="0"/>
          </a:p>
          <a:p>
            <a:pPr lvl="1"/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F80715F-E1FA-4077-B5A9-5BA1B5D10698}"/>
              </a:ext>
            </a:extLst>
          </p:cNvPr>
          <p:cNvSpPr/>
          <p:nvPr/>
        </p:nvSpPr>
        <p:spPr>
          <a:xfrm>
            <a:off x="545981" y="3957638"/>
            <a:ext cx="8052038" cy="249299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lIns="182880" tIns="91440" rIns="182880" bIns="182880">
            <a:spAutoFit/>
          </a:bodyPr>
          <a:lstStyle/>
          <a:p>
            <a:r>
              <a:rPr lang="en-US" sz="2400" b="1" i="1" u="sng" dirty="0">
                <a:solidFill>
                  <a:schemeClr val="accent5"/>
                </a:solidFill>
                <a:latin typeface="Century Gothic" panose="020B0502020202020204" pitchFamily="34" charset="0"/>
              </a:rPr>
              <a:t>Program Funding Availability – as of January 2021</a:t>
            </a:r>
          </a:p>
          <a:p>
            <a:r>
              <a:rPr lang="en-US" sz="2400" b="1" dirty="0">
                <a:solidFill>
                  <a:schemeClr val="accent5"/>
                </a:solidFill>
                <a:latin typeface="Century Gothic" panose="020B0502020202020204" pitchFamily="34" charset="0"/>
              </a:rPr>
              <a:t>Fully enrolled - program waitlist* open</a:t>
            </a:r>
          </a:p>
          <a:p>
            <a:endParaRPr lang="en-US" sz="2400" b="1" dirty="0">
              <a:solidFill>
                <a:schemeClr val="accent5"/>
              </a:solidFill>
              <a:latin typeface="Century Gothic" panose="020B0502020202020204" pitchFamily="34" charset="0"/>
            </a:endParaRPr>
          </a:p>
          <a:p>
            <a:r>
              <a:rPr lang="en-US" sz="2400" b="1" dirty="0">
                <a:solidFill>
                  <a:schemeClr val="accent5"/>
                </a:solidFill>
                <a:latin typeface="Century Gothic" panose="020B0502020202020204" pitchFamily="34" charset="0"/>
              </a:rPr>
              <a:t>*Encourage projects to secure a spot on program waitlist to receive notice in the event incentives become available.</a:t>
            </a:r>
          </a:p>
        </p:txBody>
      </p:sp>
      <p:pic>
        <p:nvPicPr>
          <p:cNvPr id="6" name="Graphic 5" descr="Warning with solid fill">
            <a:extLst>
              <a:ext uri="{FF2B5EF4-FFF2-40B4-BE49-F238E27FC236}">
                <a16:creationId xmlns:a16="http://schemas.microsoft.com/office/drawing/2014/main" id="{2BE094DB-770B-4A1A-B230-2E0B3AFF5E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012327" y="2903617"/>
            <a:ext cx="1119346" cy="1119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4501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ELIGIBILITY REQUIREMENTS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C568-38A8-48A0-A210-AEADE620BEF9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1731"/>
            <a:ext cx="7886700" cy="4894620"/>
          </a:xfrm>
        </p:spPr>
        <p:txBody>
          <a:bodyPr>
            <a:normAutofit/>
          </a:bodyPr>
          <a:lstStyle/>
          <a:p>
            <a:r>
              <a:rPr lang="en-US" sz="2000" dirty="0"/>
              <a:t>Multifamily:</a:t>
            </a:r>
          </a:p>
          <a:p>
            <a:pPr lvl="1"/>
            <a:r>
              <a:rPr lang="en-US" sz="2000" dirty="0"/>
              <a:t>Existing or New Construction (5+ units) </a:t>
            </a:r>
          </a:p>
          <a:p>
            <a:pPr lvl="1"/>
            <a:r>
              <a:rPr lang="en-US" sz="2000" dirty="0"/>
              <a:t>High-rise and low-rise</a:t>
            </a:r>
          </a:p>
          <a:p>
            <a:r>
              <a:rPr lang="en-US" sz="2000" dirty="0"/>
              <a:t>Located in:</a:t>
            </a:r>
          </a:p>
          <a:p>
            <a:pPr lvl="1"/>
            <a:r>
              <a:rPr lang="en-US" sz="2000" dirty="0"/>
              <a:t>Pacific Power or Portland General Electric </a:t>
            </a:r>
          </a:p>
          <a:p>
            <a:r>
              <a:rPr lang="en-US" sz="2000" dirty="0"/>
              <a:t>Tenants in at least 50% of units are at or below 80% AMI, 10 years affordability requirement</a:t>
            </a:r>
          </a:p>
          <a:p>
            <a:r>
              <a:rPr lang="en-US" sz="2000" dirty="0"/>
              <a:t>Projects must be heated by a hard-wired electrical heating system to qualify for program funding </a:t>
            </a:r>
          </a:p>
          <a:p>
            <a:r>
              <a:rPr lang="en-US" sz="2000" dirty="0"/>
              <a:t>Savings:</a:t>
            </a:r>
          </a:p>
          <a:p>
            <a:pPr lvl="1"/>
            <a:r>
              <a:rPr lang="en-US" sz="2000" dirty="0"/>
              <a:t>Electric saving measures</a:t>
            </a:r>
          </a:p>
          <a:p>
            <a:pPr lvl="1"/>
            <a:r>
              <a:rPr lang="en-US" sz="2000" dirty="0"/>
              <a:t>Minimum efficiency requirements according to pathway chosen </a:t>
            </a:r>
          </a:p>
          <a:p>
            <a:r>
              <a:rPr lang="en-US" sz="2000" dirty="0"/>
              <a:t>NOFA and non-NOFA projects</a:t>
            </a:r>
          </a:p>
        </p:txBody>
      </p:sp>
    </p:spTree>
    <p:extLst>
      <p:ext uri="{BB962C8B-B14F-4D97-AF65-F5344CB8AC3E}">
        <p14:creationId xmlns:p14="http://schemas.microsoft.com/office/powerpoint/2010/main" val="2571474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PATHWAYS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C568-38A8-48A0-A210-AEADE620BEF9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5248"/>
            <a:ext cx="7886700" cy="4351338"/>
          </a:xfrm>
        </p:spPr>
        <p:txBody>
          <a:bodyPr>
            <a:normAutofit/>
          </a:bodyPr>
          <a:lstStyle/>
          <a:p>
            <a:r>
              <a:rPr lang="en-US" sz="2000" dirty="0"/>
              <a:t>Existing multifamily and new multifamily both have three paths, suited for varying scopes of work</a:t>
            </a:r>
          </a:p>
          <a:p>
            <a:r>
              <a:rPr lang="en-US" sz="2000" dirty="0"/>
              <a:t>Incentives escalate to reward more comprehensive design strategies</a:t>
            </a:r>
          </a:p>
        </p:txBody>
      </p:sp>
      <p:sp>
        <p:nvSpPr>
          <p:cNvPr id="6" name="Rectangle 5"/>
          <p:cNvSpPr/>
          <p:nvPr/>
        </p:nvSpPr>
        <p:spPr>
          <a:xfrm>
            <a:off x="3493717" y="2956369"/>
            <a:ext cx="2203939" cy="521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bg2"/>
                </a:solidFill>
                <a:latin typeface="Century Gothic" panose="020B0502020202020204" pitchFamily="34" charset="0"/>
              </a:rPr>
              <a:t>PROGRAM PATHWAYS</a:t>
            </a:r>
          </a:p>
        </p:txBody>
      </p:sp>
      <p:sp>
        <p:nvSpPr>
          <p:cNvPr id="8" name="Rectangle 7"/>
          <p:cNvSpPr/>
          <p:nvPr/>
        </p:nvSpPr>
        <p:spPr>
          <a:xfrm>
            <a:off x="3493717" y="3745723"/>
            <a:ext cx="2203939" cy="1391138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200" b="1" dirty="0">
              <a:solidFill>
                <a:schemeClr val="bg2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US" sz="1200" b="1" dirty="0">
                <a:solidFill>
                  <a:schemeClr val="bg2"/>
                </a:solidFill>
                <a:latin typeface="Century Gothic" panose="020B0502020202020204" pitchFamily="34" charset="0"/>
              </a:rPr>
              <a:t>PATH 2: </a:t>
            </a:r>
          </a:p>
          <a:p>
            <a:pPr algn="ctr"/>
            <a:r>
              <a:rPr lang="en-US" sz="1200" b="1" dirty="0">
                <a:solidFill>
                  <a:schemeClr val="bg2"/>
                </a:solidFill>
                <a:latin typeface="Century Gothic" panose="020B0502020202020204" pitchFamily="34" charset="0"/>
              </a:rPr>
              <a:t>BUNDLED</a:t>
            </a:r>
          </a:p>
          <a:p>
            <a:pPr algn="ctr"/>
            <a:endParaRPr lang="en-US" sz="1200" dirty="0">
              <a:solidFill>
                <a:schemeClr val="bg2"/>
              </a:solidFill>
            </a:endParaRPr>
          </a:p>
          <a:p>
            <a:pPr algn="ctr"/>
            <a:r>
              <a:rPr lang="en-US" sz="1200" dirty="0">
                <a:solidFill>
                  <a:schemeClr val="bg2"/>
                </a:solidFill>
              </a:rPr>
              <a:t>Are you planning to go beyond basic improvements?</a:t>
            </a:r>
          </a:p>
          <a:p>
            <a:pPr algn="ctr"/>
            <a:endParaRPr lang="en-US" sz="1200" dirty="0">
              <a:solidFill>
                <a:schemeClr val="bg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853964" y="3745723"/>
            <a:ext cx="2203939" cy="139113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200" b="1" dirty="0">
              <a:solidFill>
                <a:schemeClr val="bg2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US" sz="1200" b="1" dirty="0">
                <a:solidFill>
                  <a:schemeClr val="bg2"/>
                </a:solidFill>
                <a:latin typeface="Century Gothic" panose="020B0502020202020204" pitchFamily="34" charset="0"/>
              </a:rPr>
              <a:t>PATH 3: </a:t>
            </a:r>
          </a:p>
          <a:p>
            <a:pPr algn="ctr"/>
            <a:r>
              <a:rPr lang="en-US" sz="1200" b="1" dirty="0">
                <a:solidFill>
                  <a:schemeClr val="bg2"/>
                </a:solidFill>
                <a:latin typeface="Century Gothic" panose="020B0502020202020204" pitchFamily="34" charset="0"/>
              </a:rPr>
              <a:t>WHOLE BUILDING</a:t>
            </a:r>
          </a:p>
          <a:p>
            <a:pPr algn="ctr"/>
            <a:endParaRPr lang="en-US" sz="1200" dirty="0">
              <a:solidFill>
                <a:schemeClr val="bg2"/>
              </a:solidFill>
            </a:endParaRPr>
          </a:p>
          <a:p>
            <a:pPr algn="ctr"/>
            <a:r>
              <a:rPr lang="en-US" sz="1200" dirty="0">
                <a:solidFill>
                  <a:schemeClr val="bg2"/>
                </a:solidFill>
              </a:rPr>
              <a:t>Are you looking to boost your incentive and efficiency?</a:t>
            </a:r>
          </a:p>
        </p:txBody>
      </p:sp>
      <p:cxnSp>
        <p:nvCxnSpPr>
          <p:cNvPr id="10" name="Elbow Connector 9"/>
          <p:cNvCxnSpPr>
            <a:stCxn id="6" idx="2"/>
            <a:endCxn id="9" idx="0"/>
          </p:cNvCxnSpPr>
          <p:nvPr/>
        </p:nvCxnSpPr>
        <p:spPr>
          <a:xfrm rot="16200000" flipH="1">
            <a:off x="5641633" y="2431422"/>
            <a:ext cx="268354" cy="2360247"/>
          </a:xfrm>
          <a:prstGeom prst="bentConnector3">
            <a:avLst/>
          </a:prstGeom>
          <a:ln w="190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lbow Connector 10"/>
          <p:cNvCxnSpPr>
            <a:stCxn id="6" idx="2"/>
            <a:endCxn id="14" idx="0"/>
          </p:cNvCxnSpPr>
          <p:nvPr/>
        </p:nvCxnSpPr>
        <p:spPr>
          <a:xfrm rot="5400000">
            <a:off x="3281387" y="2431423"/>
            <a:ext cx="268354" cy="2360247"/>
          </a:xfrm>
          <a:prstGeom prst="bentConnector3">
            <a:avLst>
              <a:gd name="adj1" fmla="val 50000"/>
            </a:avLst>
          </a:prstGeom>
          <a:ln w="190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6" idx="2"/>
            <a:endCxn id="8" idx="0"/>
          </p:cNvCxnSpPr>
          <p:nvPr/>
        </p:nvCxnSpPr>
        <p:spPr>
          <a:xfrm>
            <a:off x="4595687" y="3477369"/>
            <a:ext cx="0" cy="268354"/>
          </a:xfrm>
          <a:prstGeom prst="straightConnector1">
            <a:avLst/>
          </a:prstGeom>
          <a:ln w="190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ound Diagonal Corner Rectangle 12"/>
          <p:cNvSpPr/>
          <p:nvPr/>
        </p:nvSpPr>
        <p:spPr>
          <a:xfrm>
            <a:off x="1133469" y="4933661"/>
            <a:ext cx="2203939" cy="734646"/>
          </a:xfrm>
          <a:prstGeom prst="round2DiagRect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accent5"/>
              </a:solidFill>
            </a:endParaRPr>
          </a:p>
          <a:p>
            <a:pPr algn="ctr"/>
            <a:r>
              <a:rPr lang="en-US" sz="1200" b="1" dirty="0">
                <a:solidFill>
                  <a:schemeClr val="accent5"/>
                </a:solidFill>
              </a:rPr>
              <a:t>Select two or more measures from a menu.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133470" y="3745723"/>
            <a:ext cx="2203939" cy="1391138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200" b="1" dirty="0">
              <a:solidFill>
                <a:schemeClr val="bg2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US" sz="1200" b="1" dirty="0">
                <a:solidFill>
                  <a:schemeClr val="bg2"/>
                </a:solidFill>
                <a:latin typeface="Century Gothic" panose="020B0502020202020204" pitchFamily="34" charset="0"/>
              </a:rPr>
              <a:t>PATH 1: </a:t>
            </a:r>
          </a:p>
          <a:p>
            <a:pPr algn="ctr"/>
            <a:r>
              <a:rPr lang="en-US" sz="1200" b="1" dirty="0">
                <a:solidFill>
                  <a:schemeClr val="bg2"/>
                </a:solidFill>
                <a:latin typeface="Century Gothic" panose="020B0502020202020204" pitchFamily="34" charset="0"/>
              </a:rPr>
              <a:t>MENU</a:t>
            </a:r>
          </a:p>
          <a:p>
            <a:pPr algn="ctr"/>
            <a:endParaRPr lang="en-US" sz="1200" dirty="0">
              <a:solidFill>
                <a:schemeClr val="bg2"/>
              </a:solidFill>
            </a:endParaRPr>
          </a:p>
          <a:p>
            <a:pPr algn="ctr"/>
            <a:r>
              <a:rPr lang="en-US" sz="1200" dirty="0">
                <a:solidFill>
                  <a:schemeClr val="bg2"/>
                </a:solidFill>
              </a:rPr>
              <a:t>Are you looking to improve a few elements of your property?</a:t>
            </a:r>
          </a:p>
          <a:p>
            <a:pPr algn="ctr"/>
            <a:endParaRPr lang="en-US" sz="1200" dirty="0">
              <a:solidFill>
                <a:schemeClr val="bg2"/>
              </a:solidFill>
            </a:endParaRPr>
          </a:p>
          <a:p>
            <a:pPr algn="ctr"/>
            <a:endParaRPr lang="en-US" sz="1200" dirty="0">
              <a:solidFill>
                <a:schemeClr val="bg2"/>
              </a:solidFill>
            </a:endParaRPr>
          </a:p>
        </p:txBody>
      </p:sp>
      <p:sp>
        <p:nvSpPr>
          <p:cNvPr id="15" name="Round Diagonal Corner Rectangle 14"/>
          <p:cNvSpPr/>
          <p:nvPr/>
        </p:nvSpPr>
        <p:spPr>
          <a:xfrm>
            <a:off x="3493716" y="4933661"/>
            <a:ext cx="2203939" cy="734646"/>
          </a:xfrm>
          <a:prstGeom prst="round2Diag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accent1"/>
              </a:solidFill>
            </a:endParaRPr>
          </a:p>
          <a:p>
            <a:pPr algn="ctr"/>
            <a:endParaRPr lang="en-US" sz="1200" b="1" dirty="0">
              <a:solidFill>
                <a:schemeClr val="accent3"/>
              </a:solidFill>
            </a:endParaRPr>
          </a:p>
          <a:p>
            <a:pPr algn="ctr"/>
            <a:r>
              <a:rPr lang="en-US" sz="1200" b="1" dirty="0">
                <a:solidFill>
                  <a:schemeClr val="accent3"/>
                </a:solidFill>
              </a:rPr>
              <a:t>Choose a bundle package for additional savings.</a:t>
            </a:r>
          </a:p>
          <a:p>
            <a:pPr algn="ctr"/>
            <a:endParaRPr lang="en-US" sz="1200" b="1" dirty="0">
              <a:solidFill>
                <a:schemeClr val="accent3"/>
              </a:solidFill>
            </a:endParaRPr>
          </a:p>
        </p:txBody>
      </p:sp>
      <p:sp>
        <p:nvSpPr>
          <p:cNvPr id="16" name="Round Diagonal Corner Rectangle 15"/>
          <p:cNvSpPr/>
          <p:nvPr/>
        </p:nvSpPr>
        <p:spPr>
          <a:xfrm>
            <a:off x="5853964" y="4933661"/>
            <a:ext cx="2203939" cy="734646"/>
          </a:xfrm>
          <a:prstGeom prst="round2Diag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</a:endParaRPr>
          </a:p>
          <a:p>
            <a:pPr algn="ctr"/>
            <a:endParaRPr lang="en-US" sz="1200" b="1" dirty="0">
              <a:solidFill>
                <a:schemeClr val="tx1"/>
              </a:solidFill>
            </a:endParaRPr>
          </a:p>
          <a:p>
            <a:pPr algn="ctr"/>
            <a:r>
              <a:rPr lang="en-US" sz="1200" b="1" dirty="0">
                <a:solidFill>
                  <a:schemeClr val="tx1"/>
                </a:solidFill>
              </a:rPr>
              <a:t>Maximize savings through a whole building approach.</a:t>
            </a:r>
          </a:p>
          <a:p>
            <a:pPr algn="ctr"/>
            <a:endParaRPr lang="en-US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731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8B172-6A4A-4EA3-B661-7DCB9AB59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ON THE WAITLIST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8A429-BD35-412E-B661-8EAA2D0347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48" y="1690689"/>
            <a:ext cx="8515352" cy="31099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1. Fill out an interest form at: </a:t>
            </a:r>
            <a:r>
              <a:rPr lang="en-US" sz="1800" dirty="0">
                <a:solidFill>
                  <a:schemeClr val="tx1"/>
                </a:solidFill>
                <a:hlinkClick r:id="rId3"/>
              </a:rPr>
              <a:t>OregonMultifamilyEnergy.com</a:t>
            </a:r>
            <a:endParaRPr lang="en-US" sz="1800" dirty="0">
              <a:solidFill>
                <a:schemeClr val="tx1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2000" dirty="0"/>
              <a:t>2. Program representative will schedule a prequalification call to determine project eligibility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000" dirty="0"/>
              <a:t>3. If your project is eligible:</a:t>
            </a:r>
          </a:p>
          <a:p>
            <a:pPr lvl="1">
              <a:lnSpc>
                <a:spcPct val="120000"/>
              </a:lnSpc>
            </a:pPr>
            <a:r>
              <a:rPr lang="en-US" sz="2000" b="1" dirty="0">
                <a:solidFill>
                  <a:schemeClr val="accent5"/>
                </a:solidFill>
                <a:latin typeface="Century Gothic" panose="020B0502020202020204" pitchFamily="34" charset="0"/>
              </a:rPr>
              <a:t>Submit an application</a:t>
            </a:r>
          </a:p>
          <a:p>
            <a:pPr lvl="1">
              <a:lnSpc>
                <a:spcPct val="120000"/>
              </a:lnSpc>
            </a:pPr>
            <a:r>
              <a:rPr lang="en-US" sz="2000" b="1" dirty="0">
                <a:solidFill>
                  <a:schemeClr val="accent5"/>
                </a:solidFill>
                <a:latin typeface="Century Gothic" panose="020B0502020202020204" pitchFamily="34" charset="0"/>
              </a:rPr>
              <a:t>Upon application receipt, a waitlist confirmation email will be sent</a:t>
            </a:r>
            <a:endParaRPr lang="en-US" sz="1400" i="1" dirty="0">
              <a:solidFill>
                <a:schemeClr val="accent1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B06EBD-0A18-4D99-AA89-5CAD98333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C568-38A8-48A0-A210-AEADE620BEF9}" type="slidenum">
              <a:rPr lang="en-US" smtClean="0"/>
              <a:t>5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F3FFDA9-483C-4731-9450-7A54C7B71F5D}"/>
              </a:ext>
            </a:extLst>
          </p:cNvPr>
          <p:cNvSpPr/>
          <p:nvPr/>
        </p:nvSpPr>
        <p:spPr>
          <a:xfrm>
            <a:off x="691515" y="4903867"/>
            <a:ext cx="7760970" cy="1107996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lIns="182880" tIns="91440" rIns="182880" bIns="91440">
            <a:spAutoFit/>
          </a:bodyPr>
          <a:lstStyle/>
          <a:p>
            <a:pPr algn="ctr"/>
            <a:r>
              <a:rPr lang="en-US" sz="2000" b="1" dirty="0">
                <a:solidFill>
                  <a:schemeClr val="accent5"/>
                </a:solidFill>
                <a:latin typeface="Century Gothic" panose="020B0502020202020204" pitchFamily="34" charset="0"/>
              </a:rPr>
              <a:t>In the event OR-MEP funding becomes available, projects will be notified in the order that prequalification calls and applications are completed. </a:t>
            </a:r>
          </a:p>
        </p:txBody>
      </p:sp>
    </p:spTree>
    <p:extLst>
      <p:ext uri="{BB962C8B-B14F-4D97-AF65-F5344CB8AC3E}">
        <p14:creationId xmlns:p14="http://schemas.microsoft.com/office/powerpoint/2010/main" val="3803712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8B172-6A4A-4EA3-B661-7DCB9AB59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INFORMATION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B06EBD-0A18-4D99-AA89-5CAD98333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C568-38A8-48A0-A210-AEADE620BEF9}" type="slidenum">
              <a:rPr lang="en-US" smtClean="0"/>
              <a:t>6</a:t>
            </a:fld>
            <a:endParaRPr lang="en-US"/>
          </a:p>
        </p:txBody>
      </p:sp>
      <p:sp>
        <p:nvSpPr>
          <p:cNvPr id="10" name="Content Placeholder 5">
            <a:extLst>
              <a:ext uri="{FF2B5EF4-FFF2-40B4-BE49-F238E27FC236}">
                <a16:creationId xmlns:a16="http://schemas.microsoft.com/office/drawing/2014/main" id="{22B5F254-4866-4708-8E5F-BEB7207C1C68}"/>
              </a:ext>
            </a:extLst>
          </p:cNvPr>
          <p:cNvSpPr txBox="1">
            <a:spLocks/>
          </p:cNvSpPr>
          <p:nvPr/>
        </p:nvSpPr>
        <p:spPr>
          <a:xfrm>
            <a:off x="628650" y="1748884"/>
            <a:ext cx="7272960" cy="2264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5"/>
              </a:buClr>
              <a:buSzPct val="50000"/>
              <a:buFont typeface="Wingdings" panose="05000000000000000000" pitchFamily="2" charset="2"/>
              <a:buChar char="u"/>
              <a:defRPr sz="2400" b="1" kern="1200">
                <a:solidFill>
                  <a:schemeClr val="accent5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5"/>
              </a:buClr>
              <a:buSzPct val="150000"/>
              <a:buFont typeface="Calibri" panose="020F0502020204030204" pitchFamily="34" charset="0"/>
              <a:buChar char="‐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en-US" dirty="0"/>
              <a:t>Multifamily Energy Program</a:t>
            </a:r>
          </a:p>
          <a:p>
            <a:r>
              <a:rPr lang="en-US" sz="2000" dirty="0"/>
              <a:t>Phone: 503-505-6787</a:t>
            </a:r>
          </a:p>
          <a:p>
            <a:r>
              <a:rPr lang="en-US" sz="2000" dirty="0"/>
              <a:t>Website: </a:t>
            </a:r>
            <a:r>
              <a:rPr lang="en-US" sz="2000" dirty="0">
                <a:hlinkClick r:id="rId3"/>
              </a:rPr>
              <a:t>www.OregonMultifamilyEnergy.com</a:t>
            </a:r>
            <a:endParaRPr lang="en-US" sz="2000" dirty="0"/>
          </a:p>
          <a:p>
            <a:r>
              <a:rPr lang="en-US" sz="2000" dirty="0"/>
              <a:t>Email: </a:t>
            </a:r>
            <a:r>
              <a:rPr lang="en-US" sz="2000" dirty="0">
                <a:hlinkClick r:id="rId4"/>
              </a:rPr>
              <a:t>OHCSMultifamilyEnergy@trccompanies.com</a:t>
            </a:r>
            <a:endParaRPr lang="en-US" sz="20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8219632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R-MEP">
      <a:dk1>
        <a:sysClr val="windowText" lastClr="000000"/>
      </a:dk1>
      <a:lt1>
        <a:srgbClr val="669940"/>
      </a:lt1>
      <a:dk2>
        <a:srgbClr val="FFFFFF"/>
      </a:dk2>
      <a:lt2>
        <a:srgbClr val="A8A39A"/>
      </a:lt2>
      <a:accent1>
        <a:srgbClr val="F2BC47"/>
      </a:accent1>
      <a:accent2>
        <a:srgbClr val="EF4136"/>
      </a:accent2>
      <a:accent3>
        <a:srgbClr val="ED8322"/>
      </a:accent3>
      <a:accent4>
        <a:srgbClr val="324D23"/>
      </a:accent4>
      <a:accent5>
        <a:srgbClr val="344280"/>
      </a:accent5>
      <a:accent6>
        <a:srgbClr val="1B214C"/>
      </a:accent6>
      <a:hlink>
        <a:srgbClr val="669940"/>
      </a:hlink>
      <a:folHlink>
        <a:srgbClr val="F2BC47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53CE7C5E4A3334C87EE0D434D98CB58" ma:contentTypeVersion="4" ma:contentTypeDescription="Create a new document." ma:contentTypeScope="" ma:versionID="6ab58dc204f8a8cd8cbc391bbf52646a">
  <xsd:schema xmlns:xsd="http://www.w3.org/2001/XMLSchema" xmlns:xs="http://www.w3.org/2001/XMLSchema" xmlns:p="http://schemas.microsoft.com/office/2006/metadata/properties" xmlns:ns1="http://schemas.microsoft.com/sharepoint/v3" xmlns:ns2="414e15ea-35fd-4cff-b780-bb342b3dfcbd" targetNamespace="http://schemas.microsoft.com/office/2006/metadata/properties" ma:root="true" ma:fieldsID="7619ebd3057af673a87553db54f14099" ns1:_="" ns2:_="">
    <xsd:import namespace="http://schemas.microsoft.com/sharepoint/v3"/>
    <xsd:import namespace="414e15ea-35fd-4cff-b780-bb342b3dfcbd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4e15ea-35fd-4cff-b780-bb342b3dfcbd" elementFormDefault="qualified">
    <xsd:import namespace="http://schemas.microsoft.com/office/2006/documentManagement/types"/>
    <xsd:import namespace="http://schemas.microsoft.com/office/infopath/2007/PartnerControls"/>
    <xsd:element name="SharedWithUsers" ma:index="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56068F7FD16B24788B6968CB6681BA1" ma:contentTypeVersion="1713" ma:contentTypeDescription="Create a new document." ma:contentTypeScope="" ma:versionID="b5710d41d472fac9e4d218eeabdaa195">
  <xsd:schema xmlns:xsd="http://www.w3.org/2001/XMLSchema" xmlns:xs="http://www.w3.org/2001/XMLSchema" xmlns:p="http://schemas.microsoft.com/office/2006/metadata/properties" xmlns:ns1="http://schemas.microsoft.com/sharepoint/v3" xmlns:ns2="7764588b-be80-4b22-977b-586652cb38b8" xmlns:ns3="05f4ca13-268c-4466-9a42-216a97242e62" xmlns:ns4="d42ecdbb-3cd5-4598-8f15-367cdbcabe25" targetNamespace="http://schemas.microsoft.com/office/2006/metadata/properties" ma:root="true" ma:fieldsID="d5c2e899f21673f4c0711f92871b0f07" ns1:_="" ns2:_="" ns3:_="" ns4:_="">
    <xsd:import namespace="http://schemas.microsoft.com/sharepoint/v3"/>
    <xsd:import namespace="7764588b-be80-4b22-977b-586652cb38b8"/>
    <xsd:import namespace="05f4ca13-268c-4466-9a42-216a97242e62"/>
    <xsd:import namespace="d42ecdbb-3cd5-4598-8f15-367cdbcabe25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PublishingStartDate" minOccurs="0"/>
                <xsd:element ref="ns1:PublishingExpirationDat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1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12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64588b-be80-4b22-977b-586652cb38b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f4ca13-268c-4466-9a42-216a97242e6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2ecdbb-3cd5-4598-8f15-367cdbcabe25" elementFormDefault="qualified">
    <xsd:import namespace="http://schemas.microsoft.com/office/2006/documentManagement/types"/>
    <xsd:import namespace="http://schemas.microsoft.com/office/infopath/2007/PartnerControls"/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A1F944F-0B3D-48FB-986A-F9F9AF140C89}"/>
</file>

<file path=customXml/itemProps2.xml><?xml version="1.0" encoding="utf-8"?>
<ds:datastoreItem xmlns:ds="http://schemas.openxmlformats.org/officeDocument/2006/customXml" ds:itemID="{C2D99821-E21D-4803-BAFD-CE23BECAD09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E9A6E06-1F6A-4FD9-9193-8B87594C74A3}">
  <ds:schemaRefs>
    <ds:schemaRef ds:uri="7764588b-be80-4b22-977b-586652cb38b8"/>
    <ds:schemaRef ds:uri="http://schemas.microsoft.com/sharepoint/v3"/>
    <ds:schemaRef ds:uri="http://purl.org/dc/terms/"/>
    <ds:schemaRef ds:uri="d42ecdbb-3cd5-4598-8f15-367cdbcabe25"/>
    <ds:schemaRef ds:uri="http://schemas.microsoft.com/office/2006/documentManagement/types"/>
    <ds:schemaRef ds:uri="05f4ca13-268c-4466-9a42-216a97242e62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127B73D1-5430-4F7A-B32E-5EB59457ED5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764588b-be80-4b22-977b-586652cb38b8"/>
    <ds:schemaRef ds:uri="05f4ca13-268c-4466-9a42-216a97242e62"/>
    <ds:schemaRef ds:uri="d42ecdbb-3cd5-4598-8f15-367cdbcabe2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4693</TotalTime>
  <Words>352</Words>
  <Application>Microsoft Office PowerPoint</Application>
  <PresentationFormat>On-screen Show (4:3)</PresentationFormat>
  <Paragraphs>74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Gill Sans MT</vt:lpstr>
      <vt:lpstr>Wingdings</vt:lpstr>
      <vt:lpstr>Office Theme</vt:lpstr>
      <vt:lpstr>PowerPoint Presentation</vt:lpstr>
      <vt:lpstr>PROGRAM OVERVIEW</vt:lpstr>
      <vt:lpstr>ELIGIBILITY REQUIREMENTS</vt:lpstr>
      <vt:lpstr>PROGRAM PATHWAYS</vt:lpstr>
      <vt:lpstr>GETTING ON THE WAITLIST</vt:lpstr>
      <vt:lpstr>CONTACT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Shannon Todd</dc:creator>
  <cp:lastModifiedBy>Abraham, Mekha</cp:lastModifiedBy>
  <cp:revision>133</cp:revision>
  <cp:lastPrinted>2018-01-10T19:09:02Z</cp:lastPrinted>
  <dcterms:created xsi:type="dcterms:W3CDTF">2017-07-14T16:48:24Z</dcterms:created>
  <dcterms:modified xsi:type="dcterms:W3CDTF">2021-01-21T21:29:33Z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0x010100F53CE7C5E4A3334C87EE0D434D98CB58</vt:lpwstr>
  </property>
  <property fmtid="{D5CDD505-2E9C-101B-9397-08002B2CF9AE}" pid="3" name="_dlc_DocIdItemGuid">
    <vt:lpwstr>662480e7-6a97-4289-9c3c-dc007b5c6805</vt:lpwstr>
  </property>
</Properties>
</file>