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4" r:id="rId3"/>
    <p:sldId id="261" r:id="rId4"/>
    <p:sldId id="270" r:id="rId5"/>
    <p:sldId id="262" r:id="rId6"/>
    <p:sldId id="263" r:id="rId7"/>
    <p:sldId id="267" r:id="rId8"/>
    <p:sldId id="273" r:id="rId9"/>
    <p:sldId id="268"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FF4B"/>
    <a:srgbClr val="FFFF66"/>
    <a:srgbClr val="806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8221-DF2D-4E5F-95D7-F919412C0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7A535-A3B0-4C0C-8CAC-C4DCC6882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7F0472-A3E1-49F8-B8DD-63F454794E47}"/>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5" name="Footer Placeholder 4">
            <a:extLst>
              <a:ext uri="{FF2B5EF4-FFF2-40B4-BE49-F238E27FC236}">
                <a16:creationId xmlns:a16="http://schemas.microsoft.com/office/drawing/2014/main" id="{92130865-F093-48A4-99FF-2EED7A5C2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7C8DF-A642-4F16-BA9C-6612E2FCDAE8}"/>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209053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3095-D51C-4A5A-A88C-0A2720C690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11F0E-B042-4B23-9ECC-4F074CB10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7FBB6-F617-4C80-AB1F-2E23FD0123AB}"/>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5" name="Footer Placeholder 4">
            <a:extLst>
              <a:ext uri="{FF2B5EF4-FFF2-40B4-BE49-F238E27FC236}">
                <a16:creationId xmlns:a16="http://schemas.microsoft.com/office/drawing/2014/main" id="{89A93B65-E808-44E3-AB4A-1EA0B1C1E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8AB01-01C2-44F2-B3FC-A849FCA1228D}"/>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14848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56723-99EC-49D4-BBF6-398955963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7ACB1E-969A-4E23-A877-EB0BA19CFE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9C720-E2DF-4DB3-81F5-874F5DF86F42}"/>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5" name="Footer Placeholder 4">
            <a:extLst>
              <a:ext uri="{FF2B5EF4-FFF2-40B4-BE49-F238E27FC236}">
                <a16:creationId xmlns:a16="http://schemas.microsoft.com/office/drawing/2014/main" id="{2937873A-A323-41F6-B829-5C1C88860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DC8E9-66E7-43E5-A420-AC4D6BF85026}"/>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220958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184E-A02B-495F-9C34-FB1CD5D9F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4E2F9-3AD6-4901-A031-624EFBB85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5A4E8-E097-440C-B6D7-8B8C2B718149}"/>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5" name="Footer Placeholder 4">
            <a:extLst>
              <a:ext uri="{FF2B5EF4-FFF2-40B4-BE49-F238E27FC236}">
                <a16:creationId xmlns:a16="http://schemas.microsoft.com/office/drawing/2014/main" id="{E0D60687-D741-43BA-BA43-1E1BDD7FE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3609F-9821-42C6-B9F4-2905346B2E4E}"/>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52651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7332-CA41-462C-AC24-E57E02F8C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D342DE-819B-47EC-A70C-CC800DAF7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15ED3-96F9-41A1-8AF5-CCD4FF62A2C3}"/>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5" name="Footer Placeholder 4">
            <a:extLst>
              <a:ext uri="{FF2B5EF4-FFF2-40B4-BE49-F238E27FC236}">
                <a16:creationId xmlns:a16="http://schemas.microsoft.com/office/drawing/2014/main" id="{F8D8B012-FE06-4451-945C-4C481F5D0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50297-D947-4742-BC76-74ACB30672D0}"/>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360224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6391-2A60-41C7-9DE5-140FC96DB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0B2DF-AB42-4D7C-ACC5-61C3262D13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306243-6C5D-4AC2-96C0-4FEC53CE1B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EE992-C5B8-47EE-BF16-F278D3464C00}"/>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6" name="Footer Placeholder 5">
            <a:extLst>
              <a:ext uri="{FF2B5EF4-FFF2-40B4-BE49-F238E27FC236}">
                <a16:creationId xmlns:a16="http://schemas.microsoft.com/office/drawing/2014/main" id="{ECBF7924-21BF-4886-982B-18AA7E152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F7628-27C9-49C9-8431-AB133760CFE1}"/>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304959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E2C0-E148-4FA3-9462-6B8050323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17AB47-CEA7-420A-9B29-8EE6B2994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0E70F-19EE-4213-9B34-93AB708C58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CF8A15-10FC-42DD-9914-556FF9D08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23111-B282-474B-BDB5-A9319043C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EF202D-E1C4-4835-AD1E-A3C080147584}"/>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8" name="Footer Placeholder 7">
            <a:extLst>
              <a:ext uri="{FF2B5EF4-FFF2-40B4-BE49-F238E27FC236}">
                <a16:creationId xmlns:a16="http://schemas.microsoft.com/office/drawing/2014/main" id="{09E06711-0159-457C-A46A-9FFE6792A8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10851-5BCB-4503-9657-3F82B6D9F978}"/>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26513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C122-DABE-4178-A564-81CA2D8151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34B55B-EDE3-4198-962E-224F76869B4E}"/>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4" name="Footer Placeholder 3">
            <a:extLst>
              <a:ext uri="{FF2B5EF4-FFF2-40B4-BE49-F238E27FC236}">
                <a16:creationId xmlns:a16="http://schemas.microsoft.com/office/drawing/2014/main" id="{BDDBA6D4-A051-4A53-B2F7-CF68FE504E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09B56-D89D-4175-9E2D-59F860BCBAFA}"/>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193783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FD9BE-19EB-4859-98CA-1490844B23A3}"/>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3" name="Footer Placeholder 2">
            <a:extLst>
              <a:ext uri="{FF2B5EF4-FFF2-40B4-BE49-F238E27FC236}">
                <a16:creationId xmlns:a16="http://schemas.microsoft.com/office/drawing/2014/main" id="{DAD0BF1F-EE54-4F03-9096-7F305F571F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B9B1B-8E0C-40E0-8DC3-1276B86F8145}"/>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149159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682-C4D4-43FE-A228-3ADC22E3E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F5338D-FDCA-4666-9306-DB4AA450D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3586B8-C65B-4E97-ACD4-C706795EF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EF280-9463-4F6E-8DFA-F14A14920430}"/>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6" name="Footer Placeholder 5">
            <a:extLst>
              <a:ext uri="{FF2B5EF4-FFF2-40B4-BE49-F238E27FC236}">
                <a16:creationId xmlns:a16="http://schemas.microsoft.com/office/drawing/2014/main" id="{E78964CD-8A6B-4507-B86B-7AF2DB36E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8A33B-5D45-4AE0-8E88-6C8117D32D74}"/>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155650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7C9E-2711-487F-ABF6-6C322B396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B4A15E-2C31-4F50-B470-6FED54AD8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4CEB4D-E153-402D-A45F-838C3C214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8CC87-0D87-4977-8226-4B071E1491D5}"/>
              </a:ext>
            </a:extLst>
          </p:cNvPr>
          <p:cNvSpPr>
            <a:spLocks noGrp="1"/>
          </p:cNvSpPr>
          <p:nvPr>
            <p:ph type="dt" sz="half" idx="10"/>
          </p:nvPr>
        </p:nvSpPr>
        <p:spPr/>
        <p:txBody>
          <a:bodyPr/>
          <a:lstStyle/>
          <a:p>
            <a:fld id="{F50E5280-5BAA-4F7B-8BAE-C75742D3B738}" type="datetimeFigureOut">
              <a:rPr lang="en-US" smtClean="0"/>
              <a:t>3/4/2021</a:t>
            </a:fld>
            <a:endParaRPr lang="en-US"/>
          </a:p>
        </p:txBody>
      </p:sp>
      <p:sp>
        <p:nvSpPr>
          <p:cNvPr id="6" name="Footer Placeholder 5">
            <a:extLst>
              <a:ext uri="{FF2B5EF4-FFF2-40B4-BE49-F238E27FC236}">
                <a16:creationId xmlns:a16="http://schemas.microsoft.com/office/drawing/2014/main" id="{E7BC490E-E37E-48EB-905E-4672794C8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4E7BC-29F6-43CC-A0E2-B5D8A60E65D1}"/>
              </a:ext>
            </a:extLst>
          </p:cNvPr>
          <p:cNvSpPr>
            <a:spLocks noGrp="1"/>
          </p:cNvSpPr>
          <p:nvPr>
            <p:ph type="sldNum" sz="quarter" idx="12"/>
          </p:nvPr>
        </p:nvSpPr>
        <p:spPr/>
        <p:txBody>
          <a:bodyPr/>
          <a:lstStyle/>
          <a:p>
            <a:fld id="{47591FEC-36E8-4003-B331-36E0223F1B84}" type="slidenum">
              <a:rPr lang="en-US" smtClean="0"/>
              <a:t>‹#›</a:t>
            </a:fld>
            <a:endParaRPr lang="en-US"/>
          </a:p>
        </p:txBody>
      </p:sp>
    </p:spTree>
    <p:extLst>
      <p:ext uri="{BB962C8B-B14F-4D97-AF65-F5344CB8AC3E}">
        <p14:creationId xmlns:p14="http://schemas.microsoft.com/office/powerpoint/2010/main" val="195563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CBB28-3AF3-44F9-981A-868B5C7A1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5D9EE0-FC1B-439E-9582-08C21CE11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8AD0E-C2A2-4191-A648-3AADA8321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E5280-5BAA-4F7B-8BAE-C75742D3B738}" type="datetimeFigureOut">
              <a:rPr lang="en-US" smtClean="0"/>
              <a:t>3/4/2021</a:t>
            </a:fld>
            <a:endParaRPr lang="en-US"/>
          </a:p>
        </p:txBody>
      </p:sp>
      <p:sp>
        <p:nvSpPr>
          <p:cNvPr id="5" name="Footer Placeholder 4">
            <a:extLst>
              <a:ext uri="{FF2B5EF4-FFF2-40B4-BE49-F238E27FC236}">
                <a16:creationId xmlns:a16="http://schemas.microsoft.com/office/drawing/2014/main" id="{406AAE0B-D81C-4D98-87A3-0CFBBAEA2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2D7669-9B6F-4C25-9018-8C1B89E6E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91FEC-36E8-4003-B331-36E0223F1B84}" type="slidenum">
              <a:rPr lang="en-US" smtClean="0"/>
              <a:t>‹#›</a:t>
            </a:fld>
            <a:endParaRPr lang="en-US"/>
          </a:p>
        </p:txBody>
      </p:sp>
    </p:spTree>
    <p:extLst>
      <p:ext uri="{BB962C8B-B14F-4D97-AF65-F5344CB8AC3E}">
        <p14:creationId xmlns:p14="http://schemas.microsoft.com/office/powerpoint/2010/main" val="63244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99107A62-A4A8-4C39-ACF5-4E55EAC3C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684" y="204216"/>
            <a:ext cx="8667151" cy="6449568"/>
          </a:xfrm>
          <a:prstGeom prst="rect">
            <a:avLst/>
          </a:prstGeom>
        </p:spPr>
      </p:pic>
    </p:spTree>
    <p:extLst>
      <p:ext uri="{BB962C8B-B14F-4D97-AF65-F5344CB8AC3E}">
        <p14:creationId xmlns:p14="http://schemas.microsoft.com/office/powerpoint/2010/main" val="20220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45CC74AE-EF4A-4750-90ED-2E95FBFDF0BD}"/>
              </a:ext>
            </a:extLst>
          </p:cNvPr>
          <p:cNvSpPr txBox="1">
            <a:spLocks/>
          </p:cNvSpPr>
          <p:nvPr/>
        </p:nvSpPr>
        <p:spPr>
          <a:xfrm>
            <a:off x="522274" y="537473"/>
            <a:ext cx="10999166" cy="661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Rockwell" panose="02060603020205020403" pitchFamily="18" charset="0"/>
              </a:rPr>
              <a:t>Goal: </a:t>
            </a:r>
            <a:br>
              <a:rPr lang="en-US" sz="3600" dirty="0">
                <a:latin typeface="Rockwell" panose="02060603020205020403" pitchFamily="18" charset="0"/>
              </a:rPr>
            </a:br>
            <a:r>
              <a:rPr lang="en-US" sz="3600" dirty="0">
                <a:latin typeface="Rockwell" panose="02060603020205020403" pitchFamily="18" charset="0"/>
              </a:rPr>
              <a:t>Expedite delivery of permanent housing solutions</a:t>
            </a:r>
          </a:p>
        </p:txBody>
      </p:sp>
      <p:sp>
        <p:nvSpPr>
          <p:cNvPr id="16" name="Rectangle: Rounded Corners 15">
            <a:extLst>
              <a:ext uri="{FF2B5EF4-FFF2-40B4-BE49-F238E27FC236}">
                <a16:creationId xmlns:a16="http://schemas.microsoft.com/office/drawing/2014/main" id="{7DA0F582-0386-41E7-BCE9-F50B54100CFC}"/>
              </a:ext>
            </a:extLst>
          </p:cNvPr>
          <p:cNvSpPr/>
          <p:nvPr/>
        </p:nvSpPr>
        <p:spPr>
          <a:xfrm>
            <a:off x="1041009" y="1885071"/>
            <a:ext cx="9706727" cy="8142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Strategy: Manufactured Homes &amp; Parks</a:t>
            </a:r>
            <a:endParaRPr lang="en-US" b="1" dirty="0"/>
          </a:p>
        </p:txBody>
      </p:sp>
      <p:sp>
        <p:nvSpPr>
          <p:cNvPr id="18" name="Rectangle: Rounded Corners 17">
            <a:extLst>
              <a:ext uri="{FF2B5EF4-FFF2-40B4-BE49-F238E27FC236}">
                <a16:creationId xmlns:a16="http://schemas.microsoft.com/office/drawing/2014/main" id="{171C6F12-957F-44A7-BEE7-3E7AA3C9D193}"/>
              </a:ext>
            </a:extLst>
          </p:cNvPr>
          <p:cNvSpPr/>
          <p:nvPr/>
        </p:nvSpPr>
        <p:spPr>
          <a:xfrm>
            <a:off x="1041009" y="3045609"/>
            <a:ext cx="4670479" cy="103050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“Storefront” aid to survivors</a:t>
            </a:r>
          </a:p>
        </p:txBody>
      </p:sp>
      <p:sp>
        <p:nvSpPr>
          <p:cNvPr id="19" name="Rectangle: Rounded Corners 18">
            <a:extLst>
              <a:ext uri="{FF2B5EF4-FFF2-40B4-BE49-F238E27FC236}">
                <a16:creationId xmlns:a16="http://schemas.microsoft.com/office/drawing/2014/main" id="{88919E9A-F5B3-4B72-974D-7F9008D14CBA}"/>
              </a:ext>
            </a:extLst>
          </p:cNvPr>
          <p:cNvSpPr/>
          <p:nvPr/>
        </p:nvSpPr>
        <p:spPr>
          <a:xfrm>
            <a:off x="6096000" y="3038620"/>
            <a:ext cx="4670479" cy="1037493"/>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Development readiness</a:t>
            </a:r>
          </a:p>
        </p:txBody>
      </p:sp>
      <p:sp>
        <p:nvSpPr>
          <p:cNvPr id="20" name="Rectangle: Rounded Corners 19">
            <a:extLst>
              <a:ext uri="{FF2B5EF4-FFF2-40B4-BE49-F238E27FC236}">
                <a16:creationId xmlns:a16="http://schemas.microsoft.com/office/drawing/2014/main" id="{BC9BC513-CA7E-400F-9C46-47503D60C36B}"/>
              </a:ext>
            </a:extLst>
          </p:cNvPr>
          <p:cNvSpPr/>
          <p:nvPr/>
        </p:nvSpPr>
        <p:spPr>
          <a:xfrm>
            <a:off x="1059752" y="4387374"/>
            <a:ext cx="4670479" cy="103050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Legislative &amp; executive </a:t>
            </a:r>
            <a:br>
              <a:rPr lang="en-US" b="1" dirty="0"/>
            </a:br>
            <a:r>
              <a:rPr lang="en-US" b="1" dirty="0"/>
              <a:t>actions/investments</a:t>
            </a:r>
          </a:p>
        </p:txBody>
      </p:sp>
      <p:sp>
        <p:nvSpPr>
          <p:cNvPr id="21" name="Rectangle: Rounded Corners 20">
            <a:extLst>
              <a:ext uri="{FF2B5EF4-FFF2-40B4-BE49-F238E27FC236}">
                <a16:creationId xmlns:a16="http://schemas.microsoft.com/office/drawing/2014/main" id="{B2942489-1FED-43E2-863C-0764F9E60EE0}"/>
              </a:ext>
            </a:extLst>
          </p:cNvPr>
          <p:cNvSpPr/>
          <p:nvPr/>
        </p:nvSpPr>
        <p:spPr>
          <a:xfrm>
            <a:off x="6114743" y="4387374"/>
            <a:ext cx="4670479" cy="103050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Start now for long term</a:t>
            </a:r>
          </a:p>
        </p:txBody>
      </p:sp>
    </p:spTree>
    <p:extLst>
      <p:ext uri="{BB962C8B-B14F-4D97-AF65-F5344CB8AC3E}">
        <p14:creationId xmlns:p14="http://schemas.microsoft.com/office/powerpoint/2010/main" val="413325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329AD233-0766-443F-9C98-FC3AD27CB4A4}"/>
              </a:ext>
            </a:extLst>
          </p:cNvPr>
          <p:cNvSpPr txBox="1">
            <a:spLocks/>
          </p:cNvSpPr>
          <p:nvPr/>
        </p:nvSpPr>
        <p:spPr>
          <a:xfrm>
            <a:off x="369860" y="425895"/>
            <a:ext cx="11724249" cy="6618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Rockwell" panose="02060603020205020403" pitchFamily="18" charset="0"/>
              </a:rPr>
              <a:t>Recovery Plan in Context</a:t>
            </a:r>
          </a:p>
        </p:txBody>
      </p:sp>
      <p:pic>
        <p:nvPicPr>
          <p:cNvPr id="14" name="Picture 13">
            <a:extLst>
              <a:ext uri="{FF2B5EF4-FFF2-40B4-BE49-F238E27FC236}">
                <a16:creationId xmlns:a16="http://schemas.microsoft.com/office/drawing/2014/main" id="{D593EECC-DA00-4981-BEA4-6F9817F6913A}"/>
              </a:ext>
            </a:extLst>
          </p:cNvPr>
          <p:cNvPicPr>
            <a:picLocks noChangeAspect="1"/>
          </p:cNvPicPr>
          <p:nvPr/>
        </p:nvPicPr>
        <p:blipFill rotWithShape="1">
          <a:blip r:embed="rId2"/>
          <a:srcRect b="16333"/>
          <a:stretch/>
        </p:blipFill>
        <p:spPr>
          <a:xfrm>
            <a:off x="453368" y="1342648"/>
            <a:ext cx="11285264" cy="5089457"/>
          </a:xfrm>
          <a:prstGeom prst="rect">
            <a:avLst/>
          </a:prstGeom>
        </p:spPr>
      </p:pic>
    </p:spTree>
    <p:extLst>
      <p:ext uri="{BB962C8B-B14F-4D97-AF65-F5344CB8AC3E}">
        <p14:creationId xmlns:p14="http://schemas.microsoft.com/office/powerpoint/2010/main" val="338823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3578E5-E1F0-45D6-BB44-596FC03CBD41}"/>
              </a:ext>
            </a:extLst>
          </p:cNvPr>
          <p:cNvGrpSpPr/>
          <p:nvPr/>
        </p:nvGrpSpPr>
        <p:grpSpPr>
          <a:xfrm>
            <a:off x="603739" y="2171708"/>
            <a:ext cx="10629315" cy="4496386"/>
            <a:chOff x="603739" y="2171708"/>
            <a:chExt cx="10629315" cy="4496386"/>
          </a:xfrm>
        </p:grpSpPr>
        <p:sp>
          <p:nvSpPr>
            <p:cNvPr id="14" name="Rectangle 13">
              <a:extLst>
                <a:ext uri="{FF2B5EF4-FFF2-40B4-BE49-F238E27FC236}">
                  <a16:creationId xmlns:a16="http://schemas.microsoft.com/office/drawing/2014/main" id="{1AB925A4-A8A7-48CA-8E16-86CEA65CB947}"/>
                </a:ext>
              </a:extLst>
            </p:cNvPr>
            <p:cNvSpPr/>
            <p:nvPr/>
          </p:nvSpPr>
          <p:spPr>
            <a:xfrm>
              <a:off x="2244967" y="4473534"/>
              <a:ext cx="2658794" cy="21945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F40EF7-6120-4089-BF53-3D53AB10DFD7}"/>
                </a:ext>
              </a:extLst>
            </p:cNvPr>
            <p:cNvSpPr/>
            <p:nvPr/>
          </p:nvSpPr>
          <p:spPr>
            <a:xfrm>
              <a:off x="8574260" y="2171708"/>
              <a:ext cx="2658794" cy="2194560"/>
            </a:xfrm>
            <a:prstGeom prst="rect">
              <a:avLst/>
            </a:prstGeom>
            <a:solidFill>
              <a:srgbClr val="FFF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954CA2-2998-45FD-A672-A00CEF95D95E}"/>
                </a:ext>
              </a:extLst>
            </p:cNvPr>
            <p:cNvSpPr/>
            <p:nvPr/>
          </p:nvSpPr>
          <p:spPr>
            <a:xfrm>
              <a:off x="603739" y="2171708"/>
              <a:ext cx="2658794" cy="2194560"/>
            </a:xfrm>
            <a:prstGeom prst="rect">
              <a:avLst/>
            </a:prstGeom>
            <a:solidFill>
              <a:srgbClr val="FFF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551F4426-A971-4BB4-BA15-59C85666C013}"/>
              </a:ext>
            </a:extLst>
          </p:cNvPr>
          <p:cNvSpPr/>
          <p:nvPr/>
        </p:nvSpPr>
        <p:spPr>
          <a:xfrm>
            <a:off x="717452" y="2278974"/>
            <a:ext cx="2433711" cy="19800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1: </a:t>
            </a:r>
            <a:br>
              <a:rPr lang="en-US" b="1" dirty="0"/>
            </a:br>
            <a:r>
              <a:rPr lang="en-US" b="1" dirty="0"/>
              <a:t>Community Building &amp; Capacity Building</a:t>
            </a:r>
          </a:p>
        </p:txBody>
      </p:sp>
      <p:sp>
        <p:nvSpPr>
          <p:cNvPr id="3" name="Rectangle 2">
            <a:extLst>
              <a:ext uri="{FF2B5EF4-FFF2-40B4-BE49-F238E27FC236}">
                <a16:creationId xmlns:a16="http://schemas.microsoft.com/office/drawing/2014/main" id="{C5D93878-4E31-4BF6-8C17-C288223515D2}"/>
              </a:ext>
            </a:extLst>
          </p:cNvPr>
          <p:cNvSpPr/>
          <p:nvPr/>
        </p:nvSpPr>
        <p:spPr>
          <a:xfrm>
            <a:off x="3373902" y="2278974"/>
            <a:ext cx="2433711" cy="198002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2: </a:t>
            </a:r>
            <a:br>
              <a:rPr lang="en-US" b="1" dirty="0"/>
            </a:br>
            <a:r>
              <a:rPr lang="en-US" b="1" dirty="0"/>
              <a:t>Economic Recovery</a:t>
            </a:r>
          </a:p>
        </p:txBody>
      </p:sp>
      <p:sp>
        <p:nvSpPr>
          <p:cNvPr id="4" name="Rectangle 3">
            <a:extLst>
              <a:ext uri="{FF2B5EF4-FFF2-40B4-BE49-F238E27FC236}">
                <a16:creationId xmlns:a16="http://schemas.microsoft.com/office/drawing/2014/main" id="{AFAFA33A-6F05-40CF-BFE3-A16DA8E746E6}"/>
              </a:ext>
            </a:extLst>
          </p:cNvPr>
          <p:cNvSpPr/>
          <p:nvPr/>
        </p:nvSpPr>
        <p:spPr>
          <a:xfrm>
            <a:off x="6030352" y="2278974"/>
            <a:ext cx="2433711" cy="1980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3: </a:t>
            </a:r>
            <a:br>
              <a:rPr lang="en-US" b="1" dirty="0"/>
            </a:br>
            <a:r>
              <a:rPr lang="en-US" b="1" dirty="0"/>
              <a:t>Health Services</a:t>
            </a:r>
          </a:p>
        </p:txBody>
      </p:sp>
      <p:sp>
        <p:nvSpPr>
          <p:cNvPr id="5" name="Rectangle 4">
            <a:extLst>
              <a:ext uri="{FF2B5EF4-FFF2-40B4-BE49-F238E27FC236}">
                <a16:creationId xmlns:a16="http://schemas.microsoft.com/office/drawing/2014/main" id="{7F4183CA-B7E0-4395-93B2-8AEEFE5B639C}"/>
              </a:ext>
            </a:extLst>
          </p:cNvPr>
          <p:cNvSpPr/>
          <p:nvPr/>
        </p:nvSpPr>
        <p:spPr>
          <a:xfrm>
            <a:off x="8686802" y="2278974"/>
            <a:ext cx="2433711" cy="1980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4: </a:t>
            </a:r>
            <a:br>
              <a:rPr lang="en-US" b="1" dirty="0"/>
            </a:br>
            <a:r>
              <a:rPr lang="en-US" b="1" dirty="0"/>
              <a:t>Social Services</a:t>
            </a:r>
          </a:p>
        </p:txBody>
      </p:sp>
      <p:sp>
        <p:nvSpPr>
          <p:cNvPr id="6" name="Rectangle 5">
            <a:extLst>
              <a:ext uri="{FF2B5EF4-FFF2-40B4-BE49-F238E27FC236}">
                <a16:creationId xmlns:a16="http://schemas.microsoft.com/office/drawing/2014/main" id="{F40CA7F9-6948-4D06-B99E-FD81FCA2DD5E}"/>
              </a:ext>
            </a:extLst>
          </p:cNvPr>
          <p:cNvSpPr/>
          <p:nvPr/>
        </p:nvSpPr>
        <p:spPr>
          <a:xfrm>
            <a:off x="2358680" y="4573766"/>
            <a:ext cx="2433711" cy="19800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5:</a:t>
            </a:r>
            <a:br>
              <a:rPr lang="en-US" b="1" dirty="0"/>
            </a:br>
            <a:r>
              <a:rPr lang="en-US" b="1" dirty="0"/>
              <a:t>Disaster Housing</a:t>
            </a:r>
          </a:p>
        </p:txBody>
      </p:sp>
      <p:sp>
        <p:nvSpPr>
          <p:cNvPr id="7" name="Rectangle 6">
            <a:extLst>
              <a:ext uri="{FF2B5EF4-FFF2-40B4-BE49-F238E27FC236}">
                <a16:creationId xmlns:a16="http://schemas.microsoft.com/office/drawing/2014/main" id="{2411921F-A188-4CCF-B28A-52AB1F24D7F0}"/>
              </a:ext>
            </a:extLst>
          </p:cNvPr>
          <p:cNvSpPr/>
          <p:nvPr/>
        </p:nvSpPr>
        <p:spPr>
          <a:xfrm>
            <a:off x="5015130" y="4573766"/>
            <a:ext cx="2433711" cy="19800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6:</a:t>
            </a:r>
            <a:br>
              <a:rPr lang="en-US" b="1" dirty="0"/>
            </a:br>
            <a:r>
              <a:rPr lang="en-US" b="1" dirty="0"/>
              <a:t>Infrastructure System</a:t>
            </a:r>
          </a:p>
        </p:txBody>
      </p:sp>
      <p:sp>
        <p:nvSpPr>
          <p:cNvPr id="8" name="Rectangle 7">
            <a:extLst>
              <a:ext uri="{FF2B5EF4-FFF2-40B4-BE49-F238E27FC236}">
                <a16:creationId xmlns:a16="http://schemas.microsoft.com/office/drawing/2014/main" id="{D4869098-924C-40CD-BF8E-B0CABF3AC190}"/>
              </a:ext>
            </a:extLst>
          </p:cNvPr>
          <p:cNvSpPr/>
          <p:nvPr/>
        </p:nvSpPr>
        <p:spPr>
          <a:xfrm>
            <a:off x="7671580" y="4573766"/>
            <a:ext cx="2433711" cy="19800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7:</a:t>
            </a:r>
            <a:br>
              <a:rPr lang="en-US" b="1" dirty="0"/>
            </a:br>
            <a:r>
              <a:rPr lang="en-US" b="1" dirty="0"/>
              <a:t>Natural &amp; Cultural Resources</a:t>
            </a:r>
          </a:p>
        </p:txBody>
      </p:sp>
      <p:sp>
        <p:nvSpPr>
          <p:cNvPr id="10" name="TextBox 9">
            <a:extLst>
              <a:ext uri="{FF2B5EF4-FFF2-40B4-BE49-F238E27FC236}">
                <a16:creationId xmlns:a16="http://schemas.microsoft.com/office/drawing/2014/main" id="{14E9978E-9851-4810-86F0-E5B315B2BC93}"/>
              </a:ext>
            </a:extLst>
          </p:cNvPr>
          <p:cNvSpPr txBox="1"/>
          <p:nvPr/>
        </p:nvSpPr>
        <p:spPr>
          <a:xfrm>
            <a:off x="534573" y="1087712"/>
            <a:ext cx="10830114" cy="923330"/>
          </a:xfrm>
          <a:prstGeom prst="rect">
            <a:avLst/>
          </a:prstGeom>
          <a:noFill/>
        </p:spPr>
        <p:txBody>
          <a:bodyPr wrap="square" rtlCol="0">
            <a:spAutoFit/>
          </a:bodyPr>
          <a:lstStyle/>
          <a:p>
            <a:r>
              <a:rPr lang="en-US" sz="1800" dirty="0">
                <a:effectLst/>
                <a:latin typeface="Calibri" panose="020F0502020204030204" pitchFamily="34" charset="0"/>
                <a:ea typeface="Times New Roman" panose="02020603050405020304" pitchFamily="18" charset="0"/>
                <a:cs typeface="Calibri" panose="020F0502020204030204" pitchFamily="34" charset="0"/>
              </a:rPr>
              <a:t>The organization of SRFs is intended to focus capacities and resources in domains specifically relevant to recovery purposes, even though the inherent overlap among and between them is recognized.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itle 10">
            <a:extLst>
              <a:ext uri="{FF2B5EF4-FFF2-40B4-BE49-F238E27FC236}">
                <a16:creationId xmlns:a16="http://schemas.microsoft.com/office/drawing/2014/main" id="{3A7D574A-348A-48FF-8042-670A1107F124}"/>
              </a:ext>
            </a:extLst>
          </p:cNvPr>
          <p:cNvSpPr>
            <a:spLocks noGrp="1"/>
          </p:cNvSpPr>
          <p:nvPr>
            <p:ph type="title"/>
          </p:nvPr>
        </p:nvSpPr>
        <p:spPr>
          <a:xfrm>
            <a:off x="369860" y="425895"/>
            <a:ext cx="11724249" cy="661817"/>
          </a:xfrm>
        </p:spPr>
        <p:txBody>
          <a:bodyPr>
            <a:noAutofit/>
          </a:bodyPr>
          <a:lstStyle/>
          <a:p>
            <a:r>
              <a:rPr lang="en-US" sz="3600" dirty="0">
                <a:latin typeface="Rockwell" panose="02060603020205020403" pitchFamily="18" charset="0"/>
              </a:rPr>
              <a:t>Recovery Plan Construct: State Recovery Functions</a:t>
            </a:r>
          </a:p>
        </p:txBody>
      </p:sp>
    </p:spTree>
    <p:extLst>
      <p:ext uri="{BB962C8B-B14F-4D97-AF65-F5344CB8AC3E}">
        <p14:creationId xmlns:p14="http://schemas.microsoft.com/office/powerpoint/2010/main" val="11317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35ABB76-3E13-4E13-AB2C-D6F7D1F00432}"/>
              </a:ext>
            </a:extLst>
          </p:cNvPr>
          <p:cNvGrpSpPr/>
          <p:nvPr/>
        </p:nvGrpSpPr>
        <p:grpSpPr>
          <a:xfrm>
            <a:off x="628943" y="1245093"/>
            <a:ext cx="2658794" cy="2194560"/>
            <a:chOff x="603739" y="2171708"/>
            <a:chExt cx="2658794" cy="2194560"/>
          </a:xfrm>
        </p:grpSpPr>
        <p:sp>
          <p:nvSpPr>
            <p:cNvPr id="12" name="Rectangle 11">
              <a:extLst>
                <a:ext uri="{FF2B5EF4-FFF2-40B4-BE49-F238E27FC236}">
                  <a16:creationId xmlns:a16="http://schemas.microsoft.com/office/drawing/2014/main" id="{0A954CA2-2998-45FD-A672-A00CEF95D95E}"/>
                </a:ext>
              </a:extLst>
            </p:cNvPr>
            <p:cNvSpPr/>
            <p:nvPr/>
          </p:nvSpPr>
          <p:spPr>
            <a:xfrm>
              <a:off x="603739" y="2171708"/>
              <a:ext cx="2658794" cy="2194560"/>
            </a:xfrm>
            <a:prstGeom prst="rect">
              <a:avLst/>
            </a:prstGeom>
            <a:solidFill>
              <a:srgbClr val="FFF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1F4426-A971-4BB4-BA15-59C85666C013}"/>
                </a:ext>
              </a:extLst>
            </p:cNvPr>
            <p:cNvSpPr/>
            <p:nvPr/>
          </p:nvSpPr>
          <p:spPr>
            <a:xfrm>
              <a:off x="717452" y="2278974"/>
              <a:ext cx="2433711" cy="19800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1: </a:t>
              </a:r>
              <a:br>
                <a:rPr lang="en-US" b="1" dirty="0"/>
              </a:br>
              <a:r>
                <a:rPr lang="en-US" b="1" dirty="0"/>
                <a:t>Community Building &amp; Capacity Building</a:t>
              </a:r>
            </a:p>
          </p:txBody>
        </p:sp>
      </p:grpSp>
      <p:grpSp>
        <p:nvGrpSpPr>
          <p:cNvPr id="16" name="Group 15">
            <a:extLst>
              <a:ext uri="{FF2B5EF4-FFF2-40B4-BE49-F238E27FC236}">
                <a16:creationId xmlns:a16="http://schemas.microsoft.com/office/drawing/2014/main" id="{CBD5AADE-2EBF-4FDA-8956-9F936DB77E8C}"/>
              </a:ext>
            </a:extLst>
          </p:cNvPr>
          <p:cNvGrpSpPr/>
          <p:nvPr/>
        </p:nvGrpSpPr>
        <p:grpSpPr>
          <a:xfrm>
            <a:off x="4321714" y="1245093"/>
            <a:ext cx="2658794" cy="2194560"/>
            <a:chOff x="8574260" y="2171708"/>
            <a:chExt cx="2658794" cy="2194560"/>
          </a:xfrm>
        </p:grpSpPr>
        <p:sp>
          <p:nvSpPr>
            <p:cNvPr id="13" name="Rectangle 12">
              <a:extLst>
                <a:ext uri="{FF2B5EF4-FFF2-40B4-BE49-F238E27FC236}">
                  <a16:creationId xmlns:a16="http://schemas.microsoft.com/office/drawing/2014/main" id="{A6F40EF7-6120-4089-BF53-3D53AB10DFD7}"/>
                </a:ext>
              </a:extLst>
            </p:cNvPr>
            <p:cNvSpPr/>
            <p:nvPr/>
          </p:nvSpPr>
          <p:spPr>
            <a:xfrm>
              <a:off x="8574260" y="2171708"/>
              <a:ext cx="2658794" cy="2194560"/>
            </a:xfrm>
            <a:prstGeom prst="rect">
              <a:avLst/>
            </a:prstGeom>
            <a:solidFill>
              <a:srgbClr val="FFF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4183CA-B7E0-4395-93B2-8AEEFE5B639C}"/>
                </a:ext>
              </a:extLst>
            </p:cNvPr>
            <p:cNvSpPr/>
            <p:nvPr/>
          </p:nvSpPr>
          <p:spPr>
            <a:xfrm>
              <a:off x="8686802" y="2278974"/>
              <a:ext cx="2433711" cy="1980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4: </a:t>
              </a:r>
              <a:br>
                <a:rPr lang="en-US" b="1" dirty="0"/>
              </a:br>
              <a:r>
                <a:rPr lang="en-US" b="1" dirty="0"/>
                <a:t>Social Services</a:t>
              </a:r>
            </a:p>
          </p:txBody>
        </p:sp>
      </p:grpSp>
      <p:grpSp>
        <p:nvGrpSpPr>
          <p:cNvPr id="17" name="Group 16">
            <a:extLst>
              <a:ext uri="{FF2B5EF4-FFF2-40B4-BE49-F238E27FC236}">
                <a16:creationId xmlns:a16="http://schemas.microsoft.com/office/drawing/2014/main" id="{BAE29EF0-0138-4526-9A2A-D235880DBBAE}"/>
              </a:ext>
            </a:extLst>
          </p:cNvPr>
          <p:cNvGrpSpPr/>
          <p:nvPr/>
        </p:nvGrpSpPr>
        <p:grpSpPr>
          <a:xfrm>
            <a:off x="8384344" y="1219566"/>
            <a:ext cx="2658794" cy="2194560"/>
            <a:chOff x="2244967" y="4473534"/>
            <a:chExt cx="2658794" cy="2194560"/>
          </a:xfrm>
        </p:grpSpPr>
        <p:sp>
          <p:nvSpPr>
            <p:cNvPr id="14" name="Rectangle 13">
              <a:extLst>
                <a:ext uri="{FF2B5EF4-FFF2-40B4-BE49-F238E27FC236}">
                  <a16:creationId xmlns:a16="http://schemas.microsoft.com/office/drawing/2014/main" id="{1AB925A4-A8A7-48CA-8E16-86CEA65CB947}"/>
                </a:ext>
              </a:extLst>
            </p:cNvPr>
            <p:cNvSpPr/>
            <p:nvPr/>
          </p:nvSpPr>
          <p:spPr>
            <a:xfrm>
              <a:off x="2244967" y="4473534"/>
              <a:ext cx="2658794" cy="21945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0CA7F9-6948-4D06-B99E-FD81FCA2DD5E}"/>
                </a:ext>
              </a:extLst>
            </p:cNvPr>
            <p:cNvSpPr/>
            <p:nvPr/>
          </p:nvSpPr>
          <p:spPr>
            <a:xfrm>
              <a:off x="2358680" y="4573766"/>
              <a:ext cx="2433711" cy="19800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SRF 5:</a:t>
              </a:r>
              <a:br>
                <a:rPr lang="en-US" b="1" dirty="0"/>
              </a:br>
              <a:r>
                <a:rPr lang="en-US" b="1" dirty="0"/>
                <a:t>Disaster Housing</a:t>
              </a:r>
            </a:p>
          </p:txBody>
        </p:sp>
      </p:grpSp>
      <p:sp>
        <p:nvSpPr>
          <p:cNvPr id="10" name="TextBox 9">
            <a:extLst>
              <a:ext uri="{FF2B5EF4-FFF2-40B4-BE49-F238E27FC236}">
                <a16:creationId xmlns:a16="http://schemas.microsoft.com/office/drawing/2014/main" id="{14E9978E-9851-4810-86F0-E5B315B2BC93}"/>
              </a:ext>
            </a:extLst>
          </p:cNvPr>
          <p:cNvSpPr txBox="1"/>
          <p:nvPr/>
        </p:nvSpPr>
        <p:spPr>
          <a:xfrm>
            <a:off x="487623" y="3545980"/>
            <a:ext cx="2980649" cy="2740237"/>
          </a:xfrm>
          <a:prstGeom prst="rect">
            <a:avLst/>
          </a:prstGeom>
          <a:noFill/>
        </p:spPr>
        <p:txBody>
          <a:bodyPr wrap="square" rtlCol="0">
            <a:spAutoFit/>
          </a:bodyPr>
          <a:lstStyle/>
          <a:p>
            <a:pPr marL="0" marR="0">
              <a:lnSpc>
                <a:spcPct val="107000"/>
              </a:lnSpc>
              <a:spcBef>
                <a:spcPts val="0"/>
              </a:spcBef>
              <a:spcAft>
                <a:spcPts val="0"/>
              </a:spcAft>
            </a:pPr>
            <a:r>
              <a:rPr lang="en-US" sz="1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SRF 1</a:t>
            </a:r>
            <a:r>
              <a:rPr lang="en-US" sz="1800" dirty="0">
                <a:effectLst/>
                <a:latin typeface="Calibri" panose="020F0502020204030204" pitchFamily="34" charset="0"/>
                <a:ea typeface="Times New Roman" panose="02020603050405020304" pitchFamily="18" charset="0"/>
                <a:cs typeface="Calibri" panose="020F0502020204030204" pitchFamily="34" charset="0"/>
              </a:rPr>
              <a:t> provides support to augment the capacity-building and community planning resources of local and tribal governments so that they may effectively plan for, manage, and implement disaster recovery activities</a:t>
            </a:r>
            <a:r>
              <a:rPr lang="en-US" sz="1800" i="1"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itle 10">
            <a:extLst>
              <a:ext uri="{FF2B5EF4-FFF2-40B4-BE49-F238E27FC236}">
                <a16:creationId xmlns:a16="http://schemas.microsoft.com/office/drawing/2014/main" id="{3A7D574A-348A-48FF-8042-670A1107F124}"/>
              </a:ext>
            </a:extLst>
          </p:cNvPr>
          <p:cNvSpPr>
            <a:spLocks noGrp="1"/>
          </p:cNvSpPr>
          <p:nvPr>
            <p:ph type="title"/>
          </p:nvPr>
        </p:nvSpPr>
        <p:spPr>
          <a:xfrm>
            <a:off x="275492" y="306001"/>
            <a:ext cx="11724249" cy="661817"/>
          </a:xfrm>
        </p:spPr>
        <p:txBody>
          <a:bodyPr>
            <a:noAutofit/>
          </a:bodyPr>
          <a:lstStyle/>
          <a:p>
            <a:r>
              <a:rPr lang="en-US" sz="3600" dirty="0">
                <a:latin typeface="Rockwell" panose="02060603020205020403" pitchFamily="18" charset="0"/>
              </a:rPr>
              <a:t>Recovery Plan Construct: State Recovery Functions</a:t>
            </a:r>
          </a:p>
        </p:txBody>
      </p:sp>
      <p:sp>
        <p:nvSpPr>
          <p:cNvPr id="18" name="TextBox 17">
            <a:extLst>
              <a:ext uri="{FF2B5EF4-FFF2-40B4-BE49-F238E27FC236}">
                <a16:creationId xmlns:a16="http://schemas.microsoft.com/office/drawing/2014/main" id="{3E5B62A2-0F42-4C34-AED6-2C379153405C}"/>
              </a:ext>
            </a:extLst>
          </p:cNvPr>
          <p:cNvSpPr txBox="1"/>
          <p:nvPr/>
        </p:nvSpPr>
        <p:spPr>
          <a:xfrm>
            <a:off x="3960641" y="3597035"/>
            <a:ext cx="3551507" cy="3435556"/>
          </a:xfrm>
          <a:prstGeom prst="rect">
            <a:avLst/>
          </a:prstGeom>
          <a:noFill/>
        </p:spPr>
        <p:txBody>
          <a:bodyPr wrap="square" rtlCol="0">
            <a:spAutoFit/>
          </a:bodyPr>
          <a:lstStyle/>
          <a:p>
            <a:pPr marL="0" marR="0">
              <a:lnSpc>
                <a:spcPct val="107000"/>
              </a:lnSpc>
              <a:spcBef>
                <a:spcPts val="0"/>
              </a:spcBef>
              <a:spcAft>
                <a:spcPts val="800"/>
              </a:spcAft>
            </a:pPr>
            <a:r>
              <a:rPr lang="en-US" sz="1800" b="1"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rPr>
              <a:t>SRF 4</a:t>
            </a:r>
            <a:r>
              <a:rPr lang="en-US" sz="1800" dirty="0">
                <a:effectLst/>
                <a:latin typeface="Calibri" panose="020F0502020204030204" pitchFamily="34" charset="0"/>
                <a:ea typeface="Times New Roman" panose="02020603050405020304" pitchFamily="18" charset="0"/>
                <a:cs typeface="Calibri" panose="020F0502020204030204" pitchFamily="34" charset="0"/>
              </a:rPr>
              <a:t> assists locally led recovery efforts in restoring social services networks to promote the resilience and well-being of affected individuals and communities; restores basic social services functions; and identifies critical areas of need for social services including services for populations with access and functional need.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9" name="TextBox 18">
            <a:extLst>
              <a:ext uri="{FF2B5EF4-FFF2-40B4-BE49-F238E27FC236}">
                <a16:creationId xmlns:a16="http://schemas.microsoft.com/office/drawing/2014/main" id="{0349358E-0B84-436F-80B6-F4F60EB3B7B5}"/>
              </a:ext>
            </a:extLst>
          </p:cNvPr>
          <p:cNvSpPr txBox="1"/>
          <p:nvPr/>
        </p:nvSpPr>
        <p:spPr>
          <a:xfrm>
            <a:off x="8004517" y="3597036"/>
            <a:ext cx="3995224" cy="2740237"/>
          </a:xfrm>
          <a:prstGeom prst="rect">
            <a:avLst/>
          </a:prstGeom>
          <a:noFill/>
        </p:spPr>
        <p:txBody>
          <a:bodyPr wrap="square" rtlCol="0">
            <a:spAutoFit/>
          </a:bodyPr>
          <a:lstStyle/>
          <a:p>
            <a:pPr marL="0" marR="0">
              <a:lnSpc>
                <a:spcPct val="107000"/>
              </a:lnSpc>
              <a:spcBef>
                <a:spcPts val="0"/>
              </a:spcBef>
              <a:spcAft>
                <a:spcPts val="0"/>
              </a:spcAft>
            </a:pPr>
            <a:r>
              <a:rPr lang="en-US" sz="18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SRF 5</a:t>
            </a:r>
            <a:r>
              <a:rPr lang="en-US" sz="1800" dirty="0">
                <a:effectLst/>
                <a:latin typeface="Calibri" panose="020F0502020204030204" pitchFamily="34" charset="0"/>
                <a:ea typeface="Times New Roman" panose="02020603050405020304" pitchFamily="18" charset="0"/>
                <a:cs typeface="Calibri" panose="020F0502020204030204" pitchFamily="34" charset="0"/>
              </a:rPr>
              <a:t> addresses pre- and post-disaster housing issues; coordinates and facilitates the delivery of state resources to assist local and tribal governments in the rehabilitation and reconstruction of destroyed and damaged housing, and the development of other new accessible, long-term housing options.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1756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43065B5-F31E-4B5D-BD97-018230592C30}"/>
              </a:ext>
            </a:extLst>
          </p:cNvPr>
          <p:cNvSpPr/>
          <p:nvPr/>
        </p:nvSpPr>
        <p:spPr>
          <a:xfrm>
            <a:off x="1083211" y="4289163"/>
            <a:ext cx="10044333" cy="169103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0">
            <a:extLst>
              <a:ext uri="{FF2B5EF4-FFF2-40B4-BE49-F238E27FC236}">
                <a16:creationId xmlns:a16="http://schemas.microsoft.com/office/drawing/2014/main" id="{45CC74AE-EF4A-4750-90ED-2E95FBFDF0BD}"/>
              </a:ext>
            </a:extLst>
          </p:cNvPr>
          <p:cNvSpPr txBox="1">
            <a:spLocks/>
          </p:cNvSpPr>
          <p:nvPr/>
        </p:nvSpPr>
        <p:spPr>
          <a:xfrm>
            <a:off x="398011" y="357297"/>
            <a:ext cx="10757670" cy="661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Rockwell" panose="02060603020205020403" pitchFamily="18" charset="0"/>
              </a:rPr>
              <a:t>Disaster Housing Recovery Action Plan Outline</a:t>
            </a:r>
          </a:p>
        </p:txBody>
      </p:sp>
      <p:sp>
        <p:nvSpPr>
          <p:cNvPr id="4" name="Rectangle: Rounded Corners 3">
            <a:extLst>
              <a:ext uri="{FF2B5EF4-FFF2-40B4-BE49-F238E27FC236}">
                <a16:creationId xmlns:a16="http://schemas.microsoft.com/office/drawing/2014/main" id="{AC09608F-9C0B-4F51-8B37-0C805752177F}"/>
              </a:ext>
            </a:extLst>
          </p:cNvPr>
          <p:cNvSpPr/>
          <p:nvPr/>
        </p:nvSpPr>
        <p:spPr>
          <a:xfrm>
            <a:off x="1350507" y="1280163"/>
            <a:ext cx="9453505" cy="520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Introduction &amp; Executive Summary</a:t>
            </a:r>
          </a:p>
        </p:txBody>
      </p:sp>
      <p:sp>
        <p:nvSpPr>
          <p:cNvPr id="5" name="Rectangle: Rounded Corners 4">
            <a:extLst>
              <a:ext uri="{FF2B5EF4-FFF2-40B4-BE49-F238E27FC236}">
                <a16:creationId xmlns:a16="http://schemas.microsoft.com/office/drawing/2014/main" id="{E3624E7D-06A1-4C19-BDFA-421789B1BD09}"/>
              </a:ext>
            </a:extLst>
          </p:cNvPr>
          <p:cNvSpPr/>
          <p:nvPr/>
        </p:nvSpPr>
        <p:spPr>
          <a:xfrm>
            <a:off x="1350506" y="1922777"/>
            <a:ext cx="9453505" cy="5205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Impact of 2020 wildfires on pre-existing housing shortage</a:t>
            </a:r>
          </a:p>
        </p:txBody>
      </p:sp>
      <p:sp>
        <p:nvSpPr>
          <p:cNvPr id="6" name="Rectangle: Rounded Corners 5">
            <a:extLst>
              <a:ext uri="{FF2B5EF4-FFF2-40B4-BE49-F238E27FC236}">
                <a16:creationId xmlns:a16="http://schemas.microsoft.com/office/drawing/2014/main" id="{02F0911F-94D4-4071-B2D3-08C6AE135C53}"/>
              </a:ext>
            </a:extLst>
          </p:cNvPr>
          <p:cNvSpPr/>
          <p:nvPr/>
        </p:nvSpPr>
        <p:spPr>
          <a:xfrm>
            <a:off x="1350505" y="2565391"/>
            <a:ext cx="9453505" cy="52050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Planning Process</a:t>
            </a:r>
          </a:p>
        </p:txBody>
      </p:sp>
      <p:sp>
        <p:nvSpPr>
          <p:cNvPr id="7" name="Rectangle: Rounded Corners 6">
            <a:extLst>
              <a:ext uri="{FF2B5EF4-FFF2-40B4-BE49-F238E27FC236}">
                <a16:creationId xmlns:a16="http://schemas.microsoft.com/office/drawing/2014/main" id="{2224E662-A455-41AE-B206-0481C56EB1F8}"/>
              </a:ext>
            </a:extLst>
          </p:cNvPr>
          <p:cNvSpPr/>
          <p:nvPr/>
        </p:nvSpPr>
        <p:spPr>
          <a:xfrm>
            <a:off x="1350504" y="3208005"/>
            <a:ext cx="9453505" cy="52050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Elements of the Disaster Housing Recovery Action Plan</a:t>
            </a:r>
          </a:p>
        </p:txBody>
      </p:sp>
      <p:sp>
        <p:nvSpPr>
          <p:cNvPr id="8" name="Rectangle: Rounded Corners 7">
            <a:extLst>
              <a:ext uri="{FF2B5EF4-FFF2-40B4-BE49-F238E27FC236}">
                <a16:creationId xmlns:a16="http://schemas.microsoft.com/office/drawing/2014/main" id="{77A6F453-C1A0-49AB-91CE-83EDEE64195C}"/>
              </a:ext>
            </a:extLst>
          </p:cNvPr>
          <p:cNvSpPr/>
          <p:nvPr/>
        </p:nvSpPr>
        <p:spPr>
          <a:xfrm>
            <a:off x="1350503" y="4442479"/>
            <a:ext cx="9453505" cy="52050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Goals</a:t>
            </a:r>
          </a:p>
        </p:txBody>
      </p:sp>
      <p:sp>
        <p:nvSpPr>
          <p:cNvPr id="9" name="Rectangle: Rounded Corners 8">
            <a:extLst>
              <a:ext uri="{FF2B5EF4-FFF2-40B4-BE49-F238E27FC236}">
                <a16:creationId xmlns:a16="http://schemas.microsoft.com/office/drawing/2014/main" id="{D6F01D6E-25F7-4100-B69C-2D02126EA1B2}"/>
              </a:ext>
            </a:extLst>
          </p:cNvPr>
          <p:cNvSpPr/>
          <p:nvPr/>
        </p:nvSpPr>
        <p:spPr>
          <a:xfrm>
            <a:off x="1350503" y="5980198"/>
            <a:ext cx="9453505" cy="52050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Implementation Highlights</a:t>
            </a:r>
          </a:p>
        </p:txBody>
      </p:sp>
      <p:sp>
        <p:nvSpPr>
          <p:cNvPr id="10" name="Rectangle: Rounded Corners 9">
            <a:extLst>
              <a:ext uri="{FF2B5EF4-FFF2-40B4-BE49-F238E27FC236}">
                <a16:creationId xmlns:a16="http://schemas.microsoft.com/office/drawing/2014/main" id="{6974CBE0-FEEC-48C0-AF7B-F8F1E35D1566}"/>
              </a:ext>
            </a:extLst>
          </p:cNvPr>
          <p:cNvSpPr/>
          <p:nvPr/>
        </p:nvSpPr>
        <p:spPr>
          <a:xfrm>
            <a:off x="1350503" y="3825242"/>
            <a:ext cx="2278969" cy="52050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Recovery Vision</a:t>
            </a:r>
          </a:p>
        </p:txBody>
      </p:sp>
      <p:sp>
        <p:nvSpPr>
          <p:cNvPr id="11" name="Rectangle: Rounded Corners 10">
            <a:extLst>
              <a:ext uri="{FF2B5EF4-FFF2-40B4-BE49-F238E27FC236}">
                <a16:creationId xmlns:a16="http://schemas.microsoft.com/office/drawing/2014/main" id="{FCEE975E-3DF9-442D-AB28-288A20F390BA}"/>
              </a:ext>
            </a:extLst>
          </p:cNvPr>
          <p:cNvSpPr/>
          <p:nvPr/>
        </p:nvSpPr>
        <p:spPr>
          <a:xfrm>
            <a:off x="3742016" y="3821724"/>
            <a:ext cx="2278969" cy="52050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 Values</a:t>
            </a:r>
          </a:p>
        </p:txBody>
      </p:sp>
      <p:sp>
        <p:nvSpPr>
          <p:cNvPr id="12" name="Rectangle: Rounded Corners 11">
            <a:extLst>
              <a:ext uri="{FF2B5EF4-FFF2-40B4-BE49-F238E27FC236}">
                <a16:creationId xmlns:a16="http://schemas.microsoft.com/office/drawing/2014/main" id="{8B9E1311-4DBD-4394-B70A-95ACFB2D0669}"/>
              </a:ext>
            </a:extLst>
          </p:cNvPr>
          <p:cNvSpPr/>
          <p:nvPr/>
        </p:nvSpPr>
        <p:spPr>
          <a:xfrm>
            <a:off x="6133529" y="3821724"/>
            <a:ext cx="2278969" cy="52050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Goals &amp; Strategies</a:t>
            </a:r>
          </a:p>
        </p:txBody>
      </p:sp>
      <p:sp>
        <p:nvSpPr>
          <p:cNvPr id="13" name="Rectangle: Rounded Corners 12">
            <a:extLst>
              <a:ext uri="{FF2B5EF4-FFF2-40B4-BE49-F238E27FC236}">
                <a16:creationId xmlns:a16="http://schemas.microsoft.com/office/drawing/2014/main" id="{765BD7A4-B1FB-45CD-B657-07582E2F4A9A}"/>
              </a:ext>
            </a:extLst>
          </p:cNvPr>
          <p:cNvSpPr/>
          <p:nvPr/>
        </p:nvSpPr>
        <p:spPr>
          <a:xfrm>
            <a:off x="8525042" y="3816274"/>
            <a:ext cx="2278969" cy="52050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Success Measures</a:t>
            </a:r>
          </a:p>
        </p:txBody>
      </p:sp>
      <p:sp>
        <p:nvSpPr>
          <p:cNvPr id="14" name="Rectangle: Rounded Corners 13">
            <a:extLst>
              <a:ext uri="{FF2B5EF4-FFF2-40B4-BE49-F238E27FC236}">
                <a16:creationId xmlns:a16="http://schemas.microsoft.com/office/drawing/2014/main" id="{041B473C-6618-4FFF-8880-03A33CAC0A19}"/>
              </a:ext>
            </a:extLst>
          </p:cNvPr>
          <p:cNvSpPr/>
          <p:nvPr/>
        </p:nvSpPr>
        <p:spPr>
          <a:xfrm>
            <a:off x="1350503" y="5063234"/>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Interim Housing Solutions</a:t>
            </a:r>
          </a:p>
        </p:txBody>
      </p:sp>
      <p:sp>
        <p:nvSpPr>
          <p:cNvPr id="15" name="Rectangle: Rounded Corners 14">
            <a:extLst>
              <a:ext uri="{FF2B5EF4-FFF2-40B4-BE49-F238E27FC236}">
                <a16:creationId xmlns:a16="http://schemas.microsoft.com/office/drawing/2014/main" id="{E682EF76-DD16-470E-B1EC-0F2B26EA6794}"/>
              </a:ext>
            </a:extLst>
          </p:cNvPr>
          <p:cNvSpPr/>
          <p:nvPr/>
        </p:nvSpPr>
        <p:spPr>
          <a:xfrm>
            <a:off x="3742016" y="5059716"/>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Bolster Local Capacity</a:t>
            </a:r>
          </a:p>
        </p:txBody>
      </p:sp>
      <p:sp>
        <p:nvSpPr>
          <p:cNvPr id="16" name="Rectangle: Rounded Corners 15">
            <a:extLst>
              <a:ext uri="{FF2B5EF4-FFF2-40B4-BE49-F238E27FC236}">
                <a16:creationId xmlns:a16="http://schemas.microsoft.com/office/drawing/2014/main" id="{7DA0F582-0386-41E7-BCE9-F50B54100CFC}"/>
              </a:ext>
            </a:extLst>
          </p:cNvPr>
          <p:cNvSpPr/>
          <p:nvPr/>
        </p:nvSpPr>
        <p:spPr>
          <a:xfrm>
            <a:off x="6133529" y="5059716"/>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Expedite Delivery of Permanent Housing Solutions</a:t>
            </a:r>
          </a:p>
        </p:txBody>
      </p:sp>
      <p:sp>
        <p:nvSpPr>
          <p:cNvPr id="17" name="Rectangle: Rounded Corners 16">
            <a:extLst>
              <a:ext uri="{FF2B5EF4-FFF2-40B4-BE49-F238E27FC236}">
                <a16:creationId xmlns:a16="http://schemas.microsoft.com/office/drawing/2014/main" id="{7C7F55C9-C9FA-4B12-B6C4-54C858A92B5E}"/>
              </a:ext>
            </a:extLst>
          </p:cNvPr>
          <p:cNvSpPr/>
          <p:nvPr/>
        </p:nvSpPr>
        <p:spPr>
          <a:xfrm>
            <a:off x="8525042" y="5054266"/>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Build Community &amp; Family Resilience</a:t>
            </a:r>
          </a:p>
        </p:txBody>
      </p:sp>
    </p:spTree>
    <p:extLst>
      <p:ext uri="{BB962C8B-B14F-4D97-AF65-F5344CB8AC3E}">
        <p14:creationId xmlns:p14="http://schemas.microsoft.com/office/powerpoint/2010/main" val="12922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45CC74AE-EF4A-4750-90ED-2E95FBFDF0BD}"/>
              </a:ext>
            </a:extLst>
          </p:cNvPr>
          <p:cNvSpPr txBox="1">
            <a:spLocks/>
          </p:cNvSpPr>
          <p:nvPr/>
        </p:nvSpPr>
        <p:spPr>
          <a:xfrm>
            <a:off x="522274" y="537473"/>
            <a:ext cx="10575387" cy="661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Rockwell" panose="02060603020205020403" pitchFamily="18" charset="0"/>
              </a:rPr>
              <a:t>Oregon Disaster Housing Recovery Action Plan:</a:t>
            </a:r>
            <a:br>
              <a:rPr lang="en-US" sz="3600" dirty="0">
                <a:latin typeface="Rockwell" panose="02060603020205020403" pitchFamily="18" charset="0"/>
              </a:rPr>
            </a:br>
            <a:r>
              <a:rPr lang="en-US" sz="3600" dirty="0">
                <a:latin typeface="Rockwell" panose="02060603020205020403" pitchFamily="18" charset="0"/>
              </a:rPr>
              <a:t>Permanent Housing Solution Strategies</a:t>
            </a:r>
          </a:p>
        </p:txBody>
      </p:sp>
      <p:sp>
        <p:nvSpPr>
          <p:cNvPr id="8" name="Rectangle: Rounded Corners 7">
            <a:extLst>
              <a:ext uri="{FF2B5EF4-FFF2-40B4-BE49-F238E27FC236}">
                <a16:creationId xmlns:a16="http://schemas.microsoft.com/office/drawing/2014/main" id="{77A6F453-C1A0-49AB-91CE-83EDEE64195C}"/>
              </a:ext>
            </a:extLst>
          </p:cNvPr>
          <p:cNvSpPr/>
          <p:nvPr/>
        </p:nvSpPr>
        <p:spPr>
          <a:xfrm>
            <a:off x="1294231" y="1713347"/>
            <a:ext cx="9453505" cy="52050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Goals</a:t>
            </a:r>
          </a:p>
        </p:txBody>
      </p:sp>
      <p:sp>
        <p:nvSpPr>
          <p:cNvPr id="14" name="Rectangle: Rounded Corners 13">
            <a:extLst>
              <a:ext uri="{FF2B5EF4-FFF2-40B4-BE49-F238E27FC236}">
                <a16:creationId xmlns:a16="http://schemas.microsoft.com/office/drawing/2014/main" id="{041B473C-6618-4FFF-8880-03A33CAC0A19}"/>
              </a:ext>
            </a:extLst>
          </p:cNvPr>
          <p:cNvSpPr/>
          <p:nvPr/>
        </p:nvSpPr>
        <p:spPr>
          <a:xfrm>
            <a:off x="1294231" y="2334102"/>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Interim Housing Solutions</a:t>
            </a:r>
          </a:p>
        </p:txBody>
      </p:sp>
      <p:sp>
        <p:nvSpPr>
          <p:cNvPr id="15" name="Rectangle: Rounded Corners 14">
            <a:extLst>
              <a:ext uri="{FF2B5EF4-FFF2-40B4-BE49-F238E27FC236}">
                <a16:creationId xmlns:a16="http://schemas.microsoft.com/office/drawing/2014/main" id="{E682EF76-DD16-470E-B1EC-0F2B26EA6794}"/>
              </a:ext>
            </a:extLst>
          </p:cNvPr>
          <p:cNvSpPr/>
          <p:nvPr/>
        </p:nvSpPr>
        <p:spPr>
          <a:xfrm>
            <a:off x="3685744" y="2330584"/>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Bolster Local Capacity</a:t>
            </a:r>
          </a:p>
        </p:txBody>
      </p:sp>
      <p:sp>
        <p:nvSpPr>
          <p:cNvPr id="16" name="Rectangle: Rounded Corners 15">
            <a:extLst>
              <a:ext uri="{FF2B5EF4-FFF2-40B4-BE49-F238E27FC236}">
                <a16:creationId xmlns:a16="http://schemas.microsoft.com/office/drawing/2014/main" id="{7DA0F582-0386-41E7-BCE9-F50B54100CFC}"/>
              </a:ext>
            </a:extLst>
          </p:cNvPr>
          <p:cNvSpPr/>
          <p:nvPr/>
        </p:nvSpPr>
        <p:spPr>
          <a:xfrm>
            <a:off x="6077257" y="2330584"/>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Expedite Delivery of Permanent Housing Solutions</a:t>
            </a:r>
          </a:p>
        </p:txBody>
      </p:sp>
      <p:sp>
        <p:nvSpPr>
          <p:cNvPr id="17" name="Rectangle: Rounded Corners 16">
            <a:extLst>
              <a:ext uri="{FF2B5EF4-FFF2-40B4-BE49-F238E27FC236}">
                <a16:creationId xmlns:a16="http://schemas.microsoft.com/office/drawing/2014/main" id="{7C7F55C9-C9FA-4B12-B6C4-54C858A92B5E}"/>
              </a:ext>
            </a:extLst>
          </p:cNvPr>
          <p:cNvSpPr/>
          <p:nvPr/>
        </p:nvSpPr>
        <p:spPr>
          <a:xfrm>
            <a:off x="8468770" y="2325134"/>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Build Community &amp; Family Resilience</a:t>
            </a:r>
          </a:p>
        </p:txBody>
      </p:sp>
      <p:sp>
        <p:nvSpPr>
          <p:cNvPr id="18" name="Rectangle: Rounded Corners 17">
            <a:extLst>
              <a:ext uri="{FF2B5EF4-FFF2-40B4-BE49-F238E27FC236}">
                <a16:creationId xmlns:a16="http://schemas.microsoft.com/office/drawing/2014/main" id="{171C6F12-957F-44A7-BEE7-3E7AA3C9D193}"/>
              </a:ext>
            </a:extLst>
          </p:cNvPr>
          <p:cNvSpPr/>
          <p:nvPr/>
        </p:nvSpPr>
        <p:spPr>
          <a:xfrm>
            <a:off x="6077257" y="3261966"/>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Manufactured Homes &amp; Parks</a:t>
            </a:r>
          </a:p>
        </p:txBody>
      </p:sp>
      <p:sp>
        <p:nvSpPr>
          <p:cNvPr id="19" name="Rectangle: Rounded Corners 18">
            <a:extLst>
              <a:ext uri="{FF2B5EF4-FFF2-40B4-BE49-F238E27FC236}">
                <a16:creationId xmlns:a16="http://schemas.microsoft.com/office/drawing/2014/main" id="{88919E9A-F5B3-4B72-974D-7F9008D14CBA}"/>
              </a:ext>
            </a:extLst>
          </p:cNvPr>
          <p:cNvSpPr/>
          <p:nvPr/>
        </p:nvSpPr>
        <p:spPr>
          <a:xfrm>
            <a:off x="6077257" y="3870355"/>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Homeownership</a:t>
            </a:r>
          </a:p>
        </p:txBody>
      </p:sp>
      <p:sp>
        <p:nvSpPr>
          <p:cNvPr id="20" name="Rectangle: Rounded Corners 19">
            <a:extLst>
              <a:ext uri="{FF2B5EF4-FFF2-40B4-BE49-F238E27FC236}">
                <a16:creationId xmlns:a16="http://schemas.microsoft.com/office/drawing/2014/main" id="{BC9BC513-CA7E-400F-9C46-47503D60C36B}"/>
              </a:ext>
            </a:extLst>
          </p:cNvPr>
          <p:cNvSpPr/>
          <p:nvPr/>
        </p:nvSpPr>
        <p:spPr>
          <a:xfrm>
            <a:off x="6077257" y="4466493"/>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Rental Housing</a:t>
            </a:r>
          </a:p>
        </p:txBody>
      </p:sp>
      <p:sp>
        <p:nvSpPr>
          <p:cNvPr id="21" name="Rectangle: Rounded Corners 20">
            <a:extLst>
              <a:ext uri="{FF2B5EF4-FFF2-40B4-BE49-F238E27FC236}">
                <a16:creationId xmlns:a16="http://schemas.microsoft.com/office/drawing/2014/main" id="{B2942489-1FED-43E2-863C-0764F9E60EE0}"/>
              </a:ext>
            </a:extLst>
          </p:cNvPr>
          <p:cNvSpPr/>
          <p:nvPr/>
        </p:nvSpPr>
        <p:spPr>
          <a:xfrm>
            <a:off x="6077257" y="5062631"/>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Cross-cutting Strategies</a:t>
            </a:r>
          </a:p>
        </p:txBody>
      </p:sp>
    </p:spTree>
    <p:extLst>
      <p:ext uri="{BB962C8B-B14F-4D97-AF65-F5344CB8AC3E}">
        <p14:creationId xmlns:p14="http://schemas.microsoft.com/office/powerpoint/2010/main" val="367188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C32A18-58CC-4C83-9845-6057BE238C72}"/>
              </a:ext>
            </a:extLst>
          </p:cNvPr>
          <p:cNvPicPr>
            <a:picLocks noChangeAspect="1"/>
          </p:cNvPicPr>
          <p:nvPr/>
        </p:nvPicPr>
        <p:blipFill rotWithShape="1">
          <a:blip r:embed="rId2"/>
          <a:srcRect t="13572" r="50000" b="5158"/>
          <a:stretch/>
        </p:blipFill>
        <p:spPr>
          <a:xfrm>
            <a:off x="0" y="1329397"/>
            <a:ext cx="12099637" cy="5528603"/>
          </a:xfrm>
          <a:prstGeom prst="rect">
            <a:avLst/>
          </a:prstGeom>
        </p:spPr>
      </p:pic>
      <p:sp>
        <p:nvSpPr>
          <p:cNvPr id="4" name="Title 3">
            <a:extLst>
              <a:ext uri="{FF2B5EF4-FFF2-40B4-BE49-F238E27FC236}">
                <a16:creationId xmlns:a16="http://schemas.microsoft.com/office/drawing/2014/main" id="{70E722EF-9BFB-4F31-886B-2767D4D5747D}"/>
              </a:ext>
            </a:extLst>
          </p:cNvPr>
          <p:cNvSpPr>
            <a:spLocks noGrp="1"/>
          </p:cNvSpPr>
          <p:nvPr>
            <p:ph type="title"/>
          </p:nvPr>
        </p:nvSpPr>
        <p:spPr>
          <a:xfrm>
            <a:off x="373966" y="154109"/>
            <a:ext cx="10515600" cy="1325563"/>
          </a:xfrm>
        </p:spPr>
        <p:txBody>
          <a:bodyPr/>
          <a:lstStyle/>
          <a:p>
            <a:r>
              <a:rPr lang="en-US" dirty="0">
                <a:latin typeface="Rockwell" panose="02060603020205020403" pitchFamily="18" charset="0"/>
              </a:rPr>
              <a:t>Strategy Development</a:t>
            </a:r>
          </a:p>
        </p:txBody>
      </p:sp>
    </p:spTree>
    <p:extLst>
      <p:ext uri="{BB962C8B-B14F-4D97-AF65-F5344CB8AC3E}">
        <p14:creationId xmlns:p14="http://schemas.microsoft.com/office/powerpoint/2010/main" val="188493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722EF-9BFB-4F31-886B-2767D4D5747D}"/>
              </a:ext>
            </a:extLst>
          </p:cNvPr>
          <p:cNvSpPr>
            <a:spLocks noGrp="1"/>
          </p:cNvSpPr>
          <p:nvPr>
            <p:ph type="title"/>
          </p:nvPr>
        </p:nvSpPr>
        <p:spPr>
          <a:xfrm>
            <a:off x="205154" y="1617149"/>
            <a:ext cx="4043289" cy="1325563"/>
          </a:xfrm>
        </p:spPr>
        <p:txBody>
          <a:bodyPr>
            <a:normAutofit/>
          </a:bodyPr>
          <a:lstStyle/>
          <a:p>
            <a:r>
              <a:rPr lang="en-US" sz="3600" dirty="0">
                <a:latin typeface="Rockwell" panose="02060603020205020403" pitchFamily="18" charset="0"/>
              </a:rPr>
              <a:t>Strategy Development</a:t>
            </a:r>
          </a:p>
        </p:txBody>
      </p:sp>
      <p:pic>
        <p:nvPicPr>
          <p:cNvPr id="7" name="Picture 6">
            <a:extLst>
              <a:ext uri="{FF2B5EF4-FFF2-40B4-BE49-F238E27FC236}">
                <a16:creationId xmlns:a16="http://schemas.microsoft.com/office/drawing/2014/main" id="{DAE5F6EF-1772-4A6B-8CFA-83FF669BDFE3}"/>
              </a:ext>
            </a:extLst>
          </p:cNvPr>
          <p:cNvPicPr>
            <a:picLocks noChangeAspect="1"/>
          </p:cNvPicPr>
          <p:nvPr/>
        </p:nvPicPr>
        <p:blipFill>
          <a:blip r:embed="rId2"/>
          <a:stretch>
            <a:fillRect/>
          </a:stretch>
        </p:blipFill>
        <p:spPr>
          <a:xfrm>
            <a:off x="3498241" y="211014"/>
            <a:ext cx="8488605" cy="6576646"/>
          </a:xfrm>
          <a:prstGeom prst="rect">
            <a:avLst/>
          </a:prstGeom>
        </p:spPr>
      </p:pic>
    </p:spTree>
    <p:extLst>
      <p:ext uri="{BB962C8B-B14F-4D97-AF65-F5344CB8AC3E}">
        <p14:creationId xmlns:p14="http://schemas.microsoft.com/office/powerpoint/2010/main" val="152720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F28C409-7A42-4782-A969-2C118CC4932C}"/>
              </a:ext>
            </a:extLst>
          </p:cNvPr>
          <p:cNvSpPr/>
          <p:nvPr/>
        </p:nvSpPr>
        <p:spPr>
          <a:xfrm>
            <a:off x="5964713" y="3168752"/>
            <a:ext cx="3854536" cy="70160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0">
            <a:extLst>
              <a:ext uri="{FF2B5EF4-FFF2-40B4-BE49-F238E27FC236}">
                <a16:creationId xmlns:a16="http://schemas.microsoft.com/office/drawing/2014/main" id="{45CC74AE-EF4A-4750-90ED-2E95FBFDF0BD}"/>
              </a:ext>
            </a:extLst>
          </p:cNvPr>
          <p:cNvSpPr txBox="1">
            <a:spLocks/>
          </p:cNvSpPr>
          <p:nvPr/>
        </p:nvSpPr>
        <p:spPr>
          <a:xfrm>
            <a:off x="522274" y="537473"/>
            <a:ext cx="10575387" cy="661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Rockwell" panose="02060603020205020403" pitchFamily="18" charset="0"/>
              </a:rPr>
              <a:t>Oregon Disaster Housing Recovery Action Plan:</a:t>
            </a:r>
            <a:br>
              <a:rPr lang="en-US" sz="3600" dirty="0">
                <a:latin typeface="Rockwell" panose="02060603020205020403" pitchFamily="18" charset="0"/>
              </a:rPr>
            </a:br>
            <a:r>
              <a:rPr lang="en-US" sz="3600" dirty="0">
                <a:latin typeface="Rockwell" panose="02060603020205020403" pitchFamily="18" charset="0"/>
              </a:rPr>
              <a:t>Permanent Housing Solution Strategies</a:t>
            </a:r>
          </a:p>
        </p:txBody>
      </p:sp>
      <p:sp>
        <p:nvSpPr>
          <p:cNvPr id="8" name="Rectangle: Rounded Corners 7">
            <a:extLst>
              <a:ext uri="{FF2B5EF4-FFF2-40B4-BE49-F238E27FC236}">
                <a16:creationId xmlns:a16="http://schemas.microsoft.com/office/drawing/2014/main" id="{77A6F453-C1A0-49AB-91CE-83EDEE64195C}"/>
              </a:ext>
            </a:extLst>
          </p:cNvPr>
          <p:cNvSpPr/>
          <p:nvPr/>
        </p:nvSpPr>
        <p:spPr>
          <a:xfrm>
            <a:off x="1294231" y="1713347"/>
            <a:ext cx="9453505" cy="52050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Goals</a:t>
            </a:r>
          </a:p>
        </p:txBody>
      </p:sp>
      <p:sp>
        <p:nvSpPr>
          <p:cNvPr id="14" name="Rectangle: Rounded Corners 13">
            <a:extLst>
              <a:ext uri="{FF2B5EF4-FFF2-40B4-BE49-F238E27FC236}">
                <a16:creationId xmlns:a16="http://schemas.microsoft.com/office/drawing/2014/main" id="{041B473C-6618-4FFF-8880-03A33CAC0A19}"/>
              </a:ext>
            </a:extLst>
          </p:cNvPr>
          <p:cNvSpPr/>
          <p:nvPr/>
        </p:nvSpPr>
        <p:spPr>
          <a:xfrm>
            <a:off x="1294231" y="2334102"/>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Interim Housing Solutions</a:t>
            </a:r>
          </a:p>
        </p:txBody>
      </p:sp>
      <p:sp>
        <p:nvSpPr>
          <p:cNvPr id="15" name="Rectangle: Rounded Corners 14">
            <a:extLst>
              <a:ext uri="{FF2B5EF4-FFF2-40B4-BE49-F238E27FC236}">
                <a16:creationId xmlns:a16="http://schemas.microsoft.com/office/drawing/2014/main" id="{E682EF76-DD16-470E-B1EC-0F2B26EA6794}"/>
              </a:ext>
            </a:extLst>
          </p:cNvPr>
          <p:cNvSpPr/>
          <p:nvPr/>
        </p:nvSpPr>
        <p:spPr>
          <a:xfrm>
            <a:off x="3685744" y="2330584"/>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Bolster Local Capacity</a:t>
            </a:r>
          </a:p>
        </p:txBody>
      </p:sp>
      <p:sp>
        <p:nvSpPr>
          <p:cNvPr id="16" name="Rectangle: Rounded Corners 15">
            <a:extLst>
              <a:ext uri="{FF2B5EF4-FFF2-40B4-BE49-F238E27FC236}">
                <a16:creationId xmlns:a16="http://schemas.microsoft.com/office/drawing/2014/main" id="{7DA0F582-0386-41E7-BCE9-F50B54100CFC}"/>
              </a:ext>
            </a:extLst>
          </p:cNvPr>
          <p:cNvSpPr/>
          <p:nvPr/>
        </p:nvSpPr>
        <p:spPr>
          <a:xfrm>
            <a:off x="6077257" y="2330584"/>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Expedite Delivery of Permanent Housing Solutions</a:t>
            </a:r>
          </a:p>
        </p:txBody>
      </p:sp>
      <p:sp>
        <p:nvSpPr>
          <p:cNvPr id="17" name="Rectangle: Rounded Corners 16">
            <a:extLst>
              <a:ext uri="{FF2B5EF4-FFF2-40B4-BE49-F238E27FC236}">
                <a16:creationId xmlns:a16="http://schemas.microsoft.com/office/drawing/2014/main" id="{7C7F55C9-C9FA-4B12-B6C4-54C858A92B5E}"/>
              </a:ext>
            </a:extLst>
          </p:cNvPr>
          <p:cNvSpPr/>
          <p:nvPr/>
        </p:nvSpPr>
        <p:spPr>
          <a:xfrm>
            <a:off x="8468770" y="2325134"/>
            <a:ext cx="2278969" cy="834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Build Community &amp; Family Resilience</a:t>
            </a:r>
          </a:p>
        </p:txBody>
      </p:sp>
      <p:sp>
        <p:nvSpPr>
          <p:cNvPr id="18" name="Rectangle: Rounded Corners 17">
            <a:extLst>
              <a:ext uri="{FF2B5EF4-FFF2-40B4-BE49-F238E27FC236}">
                <a16:creationId xmlns:a16="http://schemas.microsoft.com/office/drawing/2014/main" id="{171C6F12-957F-44A7-BEE7-3E7AA3C9D193}"/>
              </a:ext>
            </a:extLst>
          </p:cNvPr>
          <p:cNvSpPr/>
          <p:nvPr/>
        </p:nvSpPr>
        <p:spPr>
          <a:xfrm>
            <a:off x="6077257" y="3261966"/>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Manufactured Homes &amp; Parks</a:t>
            </a:r>
          </a:p>
        </p:txBody>
      </p:sp>
      <p:sp>
        <p:nvSpPr>
          <p:cNvPr id="19" name="Rectangle: Rounded Corners 18">
            <a:extLst>
              <a:ext uri="{FF2B5EF4-FFF2-40B4-BE49-F238E27FC236}">
                <a16:creationId xmlns:a16="http://schemas.microsoft.com/office/drawing/2014/main" id="{88919E9A-F5B3-4B72-974D-7F9008D14CBA}"/>
              </a:ext>
            </a:extLst>
          </p:cNvPr>
          <p:cNvSpPr/>
          <p:nvPr/>
        </p:nvSpPr>
        <p:spPr>
          <a:xfrm>
            <a:off x="6077257" y="3870355"/>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Homeownership</a:t>
            </a:r>
          </a:p>
        </p:txBody>
      </p:sp>
      <p:sp>
        <p:nvSpPr>
          <p:cNvPr id="20" name="Rectangle: Rounded Corners 19">
            <a:extLst>
              <a:ext uri="{FF2B5EF4-FFF2-40B4-BE49-F238E27FC236}">
                <a16:creationId xmlns:a16="http://schemas.microsoft.com/office/drawing/2014/main" id="{BC9BC513-CA7E-400F-9C46-47503D60C36B}"/>
              </a:ext>
            </a:extLst>
          </p:cNvPr>
          <p:cNvSpPr/>
          <p:nvPr/>
        </p:nvSpPr>
        <p:spPr>
          <a:xfrm>
            <a:off x="6077257" y="4466493"/>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Rental Housing</a:t>
            </a:r>
          </a:p>
        </p:txBody>
      </p:sp>
      <p:sp>
        <p:nvSpPr>
          <p:cNvPr id="21" name="Rectangle: Rounded Corners 20">
            <a:extLst>
              <a:ext uri="{FF2B5EF4-FFF2-40B4-BE49-F238E27FC236}">
                <a16:creationId xmlns:a16="http://schemas.microsoft.com/office/drawing/2014/main" id="{B2942489-1FED-43E2-863C-0764F9E60EE0}"/>
              </a:ext>
            </a:extLst>
          </p:cNvPr>
          <p:cNvSpPr/>
          <p:nvPr/>
        </p:nvSpPr>
        <p:spPr>
          <a:xfrm>
            <a:off x="6077257" y="5062631"/>
            <a:ext cx="3629451" cy="52050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Cross-cutting Strategies</a:t>
            </a:r>
          </a:p>
        </p:txBody>
      </p:sp>
    </p:spTree>
    <p:extLst>
      <p:ext uri="{BB962C8B-B14F-4D97-AF65-F5344CB8AC3E}">
        <p14:creationId xmlns:p14="http://schemas.microsoft.com/office/powerpoint/2010/main" val="31458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606E51E3476440BCCA29E6430B1284" ma:contentTypeVersion="2" ma:contentTypeDescription="Create a new document." ma:contentTypeScope="" ma:versionID="748aa3c364d768ae72af4efabccb4bcc">
  <xsd:schema xmlns:xsd="http://www.w3.org/2001/XMLSchema" xmlns:xs="http://www.w3.org/2001/XMLSchema" xmlns:p="http://schemas.microsoft.com/office/2006/metadata/properties" xmlns:ns1="http://schemas.microsoft.com/sharepoint/v3" xmlns:ns2="414e15ea-35fd-4cff-b780-bb342b3dfcbd" targetNamespace="http://schemas.microsoft.com/office/2006/metadata/properties" ma:root="true" ma:fieldsID="228ed2aec82a4673187ed6d06b0265ae" ns1:_="" ns2:_="">
    <xsd:import namespace="http://schemas.microsoft.com/sharepoint/v3"/>
    <xsd:import namespace="414e15ea-35fd-4cff-b780-bb342b3dfcb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e15ea-35fd-4cff-b780-bb342b3df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02452E0-7FDD-45BD-9F98-A8F7E77EDEF1}"/>
</file>

<file path=customXml/itemProps2.xml><?xml version="1.0" encoding="utf-8"?>
<ds:datastoreItem xmlns:ds="http://schemas.openxmlformats.org/officeDocument/2006/customXml" ds:itemID="{B533EC4F-ACC2-4F0E-8A86-533BFD53DFF9}"/>
</file>

<file path=customXml/itemProps3.xml><?xml version="1.0" encoding="utf-8"?>
<ds:datastoreItem xmlns:ds="http://schemas.openxmlformats.org/officeDocument/2006/customXml" ds:itemID="{395AE2FE-8579-411E-86AB-4DEFFF70238E}"/>
</file>

<file path=docProps/app.xml><?xml version="1.0" encoding="utf-8"?>
<Properties xmlns="http://schemas.openxmlformats.org/officeDocument/2006/extended-properties" xmlns:vt="http://schemas.openxmlformats.org/officeDocument/2006/docPropsVTypes">
  <TotalTime>1301</TotalTime>
  <Words>422</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Rockwell</vt:lpstr>
      <vt:lpstr>Office Theme</vt:lpstr>
      <vt:lpstr>PowerPoint Presentation</vt:lpstr>
      <vt:lpstr>PowerPoint Presentation</vt:lpstr>
      <vt:lpstr>Recovery Plan Construct: State Recovery Functions</vt:lpstr>
      <vt:lpstr>Recovery Plan Construct: State Recovery Functions</vt:lpstr>
      <vt:lpstr>PowerPoint Presentation</vt:lpstr>
      <vt:lpstr>PowerPoint Presentation</vt:lpstr>
      <vt:lpstr>Strategy Development</vt:lpstr>
      <vt:lpstr>Strategy Development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ACTON Mariah * HCS</dc:creator>
  <cp:lastModifiedBy>TRAVIS Kim * HCS</cp:lastModifiedBy>
  <cp:revision>14</cp:revision>
  <dcterms:created xsi:type="dcterms:W3CDTF">2021-03-03T22:49:59Z</dcterms:created>
  <dcterms:modified xsi:type="dcterms:W3CDTF">2021-03-05T03:51:12Z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0x01010000606E51E3476440BCCA29E6430B1284</vt:lpwstr>
  </property>
</Properties>
</file>