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5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38.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1"/>
  </p:notesMasterIdLst>
  <p:sldIdLst>
    <p:sldId id="311" r:id="rId2"/>
    <p:sldId id="308" r:id="rId3"/>
    <p:sldId id="309" r:id="rId4"/>
    <p:sldId id="310" r:id="rId5"/>
    <p:sldId id="256" r:id="rId6"/>
    <p:sldId id="258" r:id="rId7"/>
    <p:sldId id="260" r:id="rId8"/>
    <p:sldId id="266" r:id="rId9"/>
    <p:sldId id="291" r:id="rId10"/>
    <p:sldId id="268" r:id="rId11"/>
    <p:sldId id="259" r:id="rId12"/>
    <p:sldId id="297" r:id="rId13"/>
    <p:sldId id="262" r:id="rId14"/>
    <p:sldId id="263" r:id="rId15"/>
    <p:sldId id="264" r:id="rId16"/>
    <p:sldId id="270" r:id="rId17"/>
    <p:sldId id="298" r:id="rId18"/>
    <p:sldId id="293" r:id="rId19"/>
    <p:sldId id="299" r:id="rId20"/>
    <p:sldId id="286" r:id="rId21"/>
    <p:sldId id="300" r:id="rId22"/>
    <p:sldId id="287" r:id="rId23"/>
    <p:sldId id="301" r:id="rId24"/>
    <p:sldId id="261" r:id="rId25"/>
    <p:sldId id="302" r:id="rId26"/>
    <p:sldId id="271" r:id="rId27"/>
    <p:sldId id="272" r:id="rId28"/>
    <p:sldId id="273" r:id="rId29"/>
    <p:sldId id="303" r:id="rId30"/>
    <p:sldId id="317" r:id="rId31"/>
    <p:sldId id="296" r:id="rId32"/>
    <p:sldId id="295" r:id="rId33"/>
    <p:sldId id="277" r:id="rId34"/>
    <p:sldId id="274" r:id="rId35"/>
    <p:sldId id="305" r:id="rId36"/>
    <p:sldId id="276" r:id="rId37"/>
    <p:sldId id="312" r:id="rId38"/>
    <p:sldId id="313" r:id="rId39"/>
    <p:sldId id="314" r:id="rId40"/>
    <p:sldId id="315" r:id="rId41"/>
    <p:sldId id="278" r:id="rId42"/>
    <p:sldId id="279" r:id="rId43"/>
    <p:sldId id="306" r:id="rId44"/>
    <p:sldId id="316" r:id="rId45"/>
    <p:sldId id="280" r:id="rId46"/>
    <p:sldId id="307" r:id="rId47"/>
    <p:sldId id="292" r:id="rId48"/>
    <p:sldId id="281" r:id="rId49"/>
    <p:sldId id="282" r:id="rId50"/>
    <p:sldId id="290" r:id="rId51"/>
    <p:sldId id="283" r:id="rId52"/>
    <p:sldId id="284" r:id="rId53"/>
    <p:sldId id="285" r:id="rId54"/>
    <p:sldId id="288" r:id="rId55"/>
    <p:sldId id="318" r:id="rId56"/>
    <p:sldId id="319" r:id="rId57"/>
    <p:sldId id="320" r:id="rId58"/>
    <p:sldId id="321" r:id="rId59"/>
    <p:sldId id="289"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6" d="100"/>
          <a:sy n="126" d="100"/>
        </p:scale>
        <p:origin x="72"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39746-7C53-4183-8321-47DFDE5D544E}" type="datetimeFigureOut">
              <a:rPr lang="en-US" smtClean="0"/>
              <a:t>12/18/2018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FD824-7435-4D80-89BF-7A2022369D0E}" type="slidenum">
              <a:rPr lang="en-US" smtClean="0"/>
              <a:t>‹#›</a:t>
            </a:fld>
            <a:endParaRPr lang="en-US"/>
          </a:p>
        </p:txBody>
      </p:sp>
    </p:spTree>
    <p:extLst>
      <p:ext uri="{BB962C8B-B14F-4D97-AF65-F5344CB8AC3E}">
        <p14:creationId xmlns:p14="http://schemas.microsoft.com/office/powerpoint/2010/main" val="177552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FD824-7435-4D80-89BF-7A2022369D0E}" type="slidenum">
              <a:rPr lang="en-US" smtClean="0"/>
              <a:t>1</a:t>
            </a:fld>
            <a:endParaRPr lang="en-US" dirty="0"/>
          </a:p>
        </p:txBody>
      </p:sp>
    </p:spTree>
    <p:extLst>
      <p:ext uri="{BB962C8B-B14F-4D97-AF65-F5344CB8AC3E}">
        <p14:creationId xmlns:p14="http://schemas.microsoft.com/office/powerpoint/2010/main" val="413149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FD824-7435-4D80-89BF-7A2022369D0E}" type="slidenum">
              <a:rPr lang="en-US" smtClean="0"/>
              <a:t>5</a:t>
            </a:fld>
            <a:endParaRPr lang="en-US" dirty="0"/>
          </a:p>
        </p:txBody>
      </p:sp>
    </p:spTree>
    <p:extLst>
      <p:ext uri="{BB962C8B-B14F-4D97-AF65-F5344CB8AC3E}">
        <p14:creationId xmlns:p14="http://schemas.microsoft.com/office/powerpoint/2010/main" val="1848481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12/18/2018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12/18/2018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12/18/2018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12/18/2018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o.usa.gov/xEq99"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oregon.gov/olcc/marijuana/Pages/cannabistrackingsystem.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oregon.gov/olcc/marijuana/Documents/Packaging_Labeling/Change_Request_Form.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ams.usda.gov/rules-regulations/organic/label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oregon.gov/olcc/marijuana/Documents/Packaging_Labeling/Nutrition_Facts_Templates.pdf"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hyperlink" Target="https://www.oregon.gov/olcc/marijuana/Documents/Packaging_Labeling/ChecklistandGeneric.pdf" TargetMode="External"/><Relationship Id="rId2" Type="http://schemas.openxmlformats.org/officeDocument/2006/relationships/hyperlink" Target="https://secure.sos.state.or.us/oard/viewSingleRule.action?ruleVrsnRsn=246290"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secure.sos.state.or.us/oard/viewSingleRule.action?ruleVrsnRsn=246301" TargetMode="External"/><Relationship Id="rId2" Type="http://schemas.openxmlformats.org/officeDocument/2006/relationships/hyperlink" Target="https://secure.sos.state.or.us/oard/viewSingleRule.action?ruleVrsnRsn=246285"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secure.sos.state.or.us/oard/viewSingleRule.action?ruleVrsnRsn=246285" TargetMode="External"/><Relationship Id="rId2" Type="http://schemas.openxmlformats.org/officeDocument/2006/relationships/hyperlink" Target="https://www.oregon.gov/olcc/marijuana/Documents/Bulletins/Compliance_1809.pdf" TargetMode="External"/><Relationship Id="rId1" Type="http://schemas.openxmlformats.org/officeDocument/2006/relationships/slideLayout" Target="../slideLayouts/slideLayout2.xml"/><Relationship Id="rId4" Type="http://schemas.openxmlformats.org/officeDocument/2006/relationships/hyperlink" Target="https://secure.sos.state.or.us/oard/viewSingleRule.action?ruleVrsnRsn=246301"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ecfr.gov/cgi-bin/text-idx?SID=bd3d30fdb68576f8826eb80d9d6ab3d3&amp;mc=true&amp;node=se21.2.101_122&amp;rgn=div8" TargetMode="External"/><Relationship Id="rId2" Type="http://schemas.openxmlformats.org/officeDocument/2006/relationships/hyperlink" Target="https://secure.sos.state.or.us/oard/viewSingleRule.action?ruleVrsnRsn=24630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oregon.gov/olcc/marijuana/Documents/Bulletins/Compliance_1809.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s://www.oregon.gov/olcc/marijuana/Pages/Bulletins.aspx" TargetMode="External"/><Relationship Id="rId3" Type="http://schemas.openxmlformats.org/officeDocument/2006/relationships/hyperlink" Target="https://www.oregon.gov/olcc/marijuana/Documents/Packaging_Labeling/ChecklistandGeneric.pdf" TargetMode="External"/><Relationship Id="rId7" Type="http://schemas.openxmlformats.org/officeDocument/2006/relationships/hyperlink" Target="https://public.govdelivery.com/accounts/OLCC/subscriber/new?topic_id=OLCC_14" TargetMode="External"/><Relationship Id="rId2" Type="http://schemas.openxmlformats.org/officeDocument/2006/relationships/hyperlink" Target="https://www.oregon.gov/olcc/marijuana/Pages/PackagingLabelingPreApproval.aspx" TargetMode="External"/><Relationship Id="rId1" Type="http://schemas.openxmlformats.org/officeDocument/2006/relationships/slideLayout" Target="../slideLayouts/slideLayout2.xml"/><Relationship Id="rId6" Type="http://schemas.openxmlformats.org/officeDocument/2006/relationships/hyperlink" Target="https://secure.sos.state.or.us/oard/displayChapterRules.action?selectedChapter=146" TargetMode="External"/><Relationship Id="rId5" Type="http://schemas.openxmlformats.org/officeDocument/2006/relationships/hyperlink" Target="https://www.oregon.gov/olcc/marijuana/Documents/Packaging_Labeling/PreApprovalProcess_PackageandLabelGuide.pdf" TargetMode="External"/><Relationship Id="rId4" Type="http://schemas.openxmlformats.org/officeDocument/2006/relationships/hyperlink" Target="https://www.oregon.gov/olcc/marijuana/Documents/Packaging_Labeling/PackagingandLabelingGuide.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oregon.gov/olcc/marijuana/Documents/Packaging_Labeling/ChecklistandGeneric.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Marijuana.packaging@Oregon.gov"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mailto:Marjuana.packaging@Oregon.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ecure.sos.state.or.us/oard/displayChapterRules.action?selectedChapter=14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ecure.sos.state.or.us/oard/viewSingleRule.action?ruleVrsnRsn=23909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ecure.sos.state.or.us/oard/viewSingleRule.action?ruleVrsnRsn=24630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14" y="1627632"/>
            <a:ext cx="12107964" cy="1033272"/>
          </a:xfrm>
        </p:spPr>
        <p:txBody>
          <a:bodyPr/>
          <a:lstStyle/>
          <a:p>
            <a:pPr algn="ctr"/>
            <a:r>
              <a:rPr lang="en-US" sz="4000" dirty="0" smtClean="0"/>
              <a:t/>
            </a:r>
            <a:br>
              <a:rPr lang="en-US" sz="4000" dirty="0" smtClean="0"/>
            </a:br>
            <a:r>
              <a:rPr lang="en-US" sz="4000" dirty="0"/>
              <a:t/>
            </a:r>
            <a:br>
              <a:rPr lang="en-US" sz="4000" dirty="0"/>
            </a:br>
            <a:r>
              <a:rPr lang="en-US" sz="4000" dirty="0"/>
              <a:t>Packaging and </a:t>
            </a:r>
            <a:r>
              <a:rPr lang="en-US" sz="4000" dirty="0" smtClean="0"/>
              <a:t>Labeling </a:t>
            </a:r>
            <a:br>
              <a:rPr lang="en-US" sz="4000" dirty="0" smtClean="0"/>
            </a:br>
            <a:r>
              <a:rPr lang="en-US" sz="4000" dirty="0" smtClean="0"/>
              <a:t>The </a:t>
            </a:r>
            <a:r>
              <a:rPr lang="en-US" sz="4000" dirty="0"/>
              <a:t>Path to OLCC Approval</a:t>
            </a:r>
          </a:p>
        </p:txBody>
      </p:sp>
      <p:sp>
        <p:nvSpPr>
          <p:cNvPr id="4" name="TextBox 3"/>
          <p:cNvSpPr txBox="1"/>
          <p:nvPr/>
        </p:nvSpPr>
        <p:spPr>
          <a:xfrm>
            <a:off x="9844216" y="6384324"/>
            <a:ext cx="2611395" cy="369332"/>
          </a:xfrm>
          <a:prstGeom prst="rect">
            <a:avLst/>
          </a:prstGeom>
          <a:noFill/>
        </p:spPr>
        <p:txBody>
          <a:bodyPr wrap="square" rtlCol="0">
            <a:spAutoFit/>
          </a:bodyPr>
          <a:lstStyle/>
          <a:p>
            <a:r>
              <a:rPr lang="en-US" dirty="0" smtClean="0"/>
              <a:t>December - 2018</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9935" y="2943061"/>
            <a:ext cx="2923061" cy="31761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85" y="221520"/>
            <a:ext cx="1169258" cy="1166305"/>
          </a:xfrm>
          <a:prstGeom prst="rect">
            <a:avLst/>
          </a:prstGeom>
        </p:spPr>
      </p:pic>
    </p:spTree>
    <p:extLst>
      <p:ext uri="{BB962C8B-B14F-4D97-AF65-F5344CB8AC3E}">
        <p14:creationId xmlns:p14="http://schemas.microsoft.com/office/powerpoint/2010/main" val="4191874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Pop Quiz Continued…</a:t>
            </a:r>
            <a:endParaRPr lang="en-US" sz="4000" dirty="0"/>
          </a:p>
        </p:txBody>
      </p:sp>
      <p:sp>
        <p:nvSpPr>
          <p:cNvPr id="3" name="Content Placeholder 2"/>
          <p:cNvSpPr>
            <a:spLocks noGrp="1"/>
          </p:cNvSpPr>
          <p:nvPr>
            <p:ph idx="1"/>
          </p:nvPr>
        </p:nvSpPr>
        <p:spPr>
          <a:xfrm>
            <a:off x="1103312" y="1400432"/>
            <a:ext cx="8946541" cy="4847968"/>
          </a:xfrm>
        </p:spPr>
        <p:txBody>
          <a:bodyPr/>
          <a:lstStyle/>
          <a:p>
            <a:pPr>
              <a:spcAft>
                <a:spcPts val="1200"/>
              </a:spcAft>
            </a:pPr>
            <a:r>
              <a:rPr lang="en-US" dirty="0" smtClean="0"/>
              <a:t>Which of the following strain </a:t>
            </a:r>
            <a:r>
              <a:rPr lang="en-US" u="sng" dirty="0" smtClean="0"/>
              <a:t>names</a:t>
            </a:r>
            <a:r>
              <a:rPr lang="en-US" dirty="0" smtClean="0"/>
              <a:t> are attractive to minors?</a:t>
            </a:r>
          </a:p>
          <a:p>
            <a:r>
              <a:rPr lang="en-US" dirty="0" smtClean="0"/>
              <a:t>Candy Land?</a:t>
            </a:r>
          </a:p>
          <a:p>
            <a:pPr lvl="1">
              <a:spcAft>
                <a:spcPts val="600"/>
              </a:spcAft>
            </a:pPr>
            <a:r>
              <a:rPr lang="en-US" sz="2000" dirty="0" smtClean="0"/>
              <a:t>Yes. This is a brand or name of a consumer product typically marketed to minors.</a:t>
            </a:r>
          </a:p>
          <a:p>
            <a:r>
              <a:rPr lang="en-US" dirty="0" smtClean="0"/>
              <a:t>Gorilla Glue?</a:t>
            </a:r>
          </a:p>
          <a:p>
            <a:pPr lvl="1">
              <a:spcAft>
                <a:spcPts val="600"/>
              </a:spcAft>
            </a:pPr>
            <a:r>
              <a:rPr lang="en-US" sz="2000" dirty="0" smtClean="0"/>
              <a:t>No. This is not a product that is typically marketed to minors.</a:t>
            </a:r>
          </a:p>
          <a:p>
            <a:r>
              <a:rPr lang="en-US" dirty="0" err="1" smtClean="0"/>
              <a:t>Captin</a:t>
            </a:r>
            <a:r>
              <a:rPr lang="en-US" dirty="0" smtClean="0"/>
              <a:t> Crunch Berries?</a:t>
            </a:r>
          </a:p>
          <a:p>
            <a:pPr lvl="1">
              <a:spcAft>
                <a:spcPts val="600"/>
              </a:spcAft>
            </a:pPr>
            <a:r>
              <a:rPr lang="en-US" sz="2000" dirty="0" smtClean="0"/>
              <a:t>Yes.  This is a brand or name of a consumer product that is typically marketed to minors.</a:t>
            </a:r>
            <a:endParaRPr lang="en-US" sz="2000" dirty="0"/>
          </a:p>
          <a:p>
            <a:r>
              <a:rPr lang="en-US" dirty="0" smtClean="0"/>
              <a:t>Solutions? Don’t use strain names that are attractive to minors </a:t>
            </a:r>
            <a:r>
              <a:rPr lang="en-US" b="1" dirty="0" smtClean="0"/>
              <a:t>or </a:t>
            </a:r>
            <a:r>
              <a:rPr lang="en-US" dirty="0" smtClean="0"/>
              <a:t>abbreviations or acronyms, </a:t>
            </a:r>
            <a:r>
              <a:rPr lang="en-US" dirty="0" err="1" smtClean="0"/>
              <a:t>ie</a:t>
            </a:r>
            <a:r>
              <a:rPr lang="en-US" dirty="0" smtClean="0"/>
              <a:t> “</a:t>
            </a:r>
            <a:r>
              <a:rPr lang="en-US" dirty="0" err="1" smtClean="0"/>
              <a:t>Cvndylvnd</a:t>
            </a:r>
            <a:r>
              <a:rPr lang="en-US" dirty="0" smtClean="0"/>
              <a:t>” or “CCB”</a:t>
            </a:r>
            <a:endParaRPr lang="en-US" dirty="0"/>
          </a:p>
          <a:p>
            <a:pPr lvl="1"/>
            <a:endParaRPr lang="en-US" dirty="0"/>
          </a:p>
        </p:txBody>
      </p:sp>
    </p:spTree>
    <p:extLst>
      <p:ext uri="{BB962C8B-B14F-4D97-AF65-F5344CB8AC3E}">
        <p14:creationId xmlns:p14="http://schemas.microsoft.com/office/powerpoint/2010/main" val="244325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Why Packaging and Labeling Rules?	</a:t>
            </a:r>
            <a:endParaRPr lang="en-US" sz="4000" dirty="0"/>
          </a:p>
        </p:txBody>
      </p:sp>
      <p:sp>
        <p:nvSpPr>
          <p:cNvPr id="3" name="Content Placeholder 2"/>
          <p:cNvSpPr>
            <a:spLocks noGrp="1"/>
          </p:cNvSpPr>
          <p:nvPr>
            <p:ph idx="1"/>
          </p:nvPr>
        </p:nvSpPr>
        <p:spPr>
          <a:xfrm>
            <a:off x="1103312" y="1474574"/>
            <a:ext cx="8946541" cy="4773826"/>
          </a:xfrm>
        </p:spPr>
        <p:txBody>
          <a:bodyPr>
            <a:normAutofit/>
          </a:bodyPr>
          <a:lstStyle/>
          <a:p>
            <a:endParaRPr lang="en-US" dirty="0" smtClean="0"/>
          </a:p>
          <a:p>
            <a:pPr>
              <a:spcAft>
                <a:spcPts val="600"/>
              </a:spcAft>
            </a:pPr>
            <a:r>
              <a:rPr lang="en-US" dirty="0" smtClean="0"/>
              <a:t>Statutorily mandated to protect the public health and safety</a:t>
            </a:r>
          </a:p>
          <a:p>
            <a:pPr>
              <a:spcAft>
                <a:spcPts val="600"/>
              </a:spcAft>
            </a:pPr>
            <a:r>
              <a:rPr lang="en-US" dirty="0" smtClean="0"/>
              <a:t>Truth in advertising and consistency</a:t>
            </a:r>
            <a:endParaRPr lang="en-US" dirty="0"/>
          </a:p>
          <a:p>
            <a:pPr>
              <a:spcAft>
                <a:spcPts val="600"/>
              </a:spcAft>
            </a:pPr>
            <a:r>
              <a:rPr lang="en-US" dirty="0" smtClean="0"/>
              <a:t> Prevention of unintended marijuana consumption.</a:t>
            </a:r>
          </a:p>
          <a:p>
            <a:pPr lvl="1">
              <a:spcAft>
                <a:spcPts val="600"/>
              </a:spcAft>
            </a:pPr>
            <a:r>
              <a:rPr lang="en-US" sz="2000" dirty="0" smtClean="0"/>
              <a:t>Child resistant packaging</a:t>
            </a:r>
          </a:p>
          <a:p>
            <a:pPr lvl="1">
              <a:spcAft>
                <a:spcPts val="600"/>
              </a:spcAft>
            </a:pPr>
            <a:r>
              <a:rPr lang="en-US" sz="2000" dirty="0" smtClean="0"/>
              <a:t>Clearly labeling containers holding a marijuana items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0131" y="5204805"/>
            <a:ext cx="1726939" cy="1243264"/>
          </a:xfrm>
          <a:prstGeom prst="rect">
            <a:avLst/>
          </a:prstGeom>
        </p:spPr>
      </p:pic>
    </p:spTree>
    <p:extLst>
      <p:ext uri="{BB962C8B-B14F-4D97-AF65-F5344CB8AC3E}">
        <p14:creationId xmlns:p14="http://schemas.microsoft.com/office/powerpoint/2010/main" val="3020192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103" y="1682947"/>
            <a:ext cx="4417395" cy="5084171"/>
          </a:xfrm>
          <a:prstGeom prst="rect">
            <a:avLst/>
          </a:prstGeom>
        </p:spPr>
      </p:pic>
      <p:sp>
        <p:nvSpPr>
          <p:cNvPr id="2" name="Title 1"/>
          <p:cNvSpPr>
            <a:spLocks noGrp="1"/>
          </p:cNvSpPr>
          <p:nvPr>
            <p:ph type="title"/>
          </p:nvPr>
        </p:nvSpPr>
        <p:spPr/>
        <p:txBody>
          <a:bodyPr/>
          <a:lstStyle/>
          <a:p>
            <a:r>
              <a:rPr lang="en-US" sz="4000" dirty="0" smtClean="0"/>
              <a:t>Where to Find the Rules	</a:t>
            </a:r>
            <a:endParaRPr lang="en-US" sz="4000" dirty="0"/>
          </a:p>
        </p:txBody>
      </p:sp>
      <p:sp>
        <p:nvSpPr>
          <p:cNvPr id="3" name="Content Placeholder 2"/>
          <p:cNvSpPr>
            <a:spLocks noGrp="1"/>
          </p:cNvSpPr>
          <p:nvPr>
            <p:ph idx="1"/>
          </p:nvPr>
        </p:nvSpPr>
        <p:spPr>
          <a:xfrm>
            <a:off x="254814" y="1270323"/>
            <a:ext cx="8946541" cy="4195481"/>
          </a:xfrm>
        </p:spPr>
        <p:txBody>
          <a:bodyPr/>
          <a:lstStyle/>
          <a:p>
            <a:r>
              <a:rPr lang="en-US" dirty="0"/>
              <a:t>The best source for the rules is the Oregon Secretary of State’s website under Division 25 – Recreational Marijuana </a:t>
            </a:r>
            <a:r>
              <a:rPr lang="en-US" dirty="0" smtClean="0">
                <a:hlinkClick r:id="rId3"/>
              </a:rPr>
              <a:t>https</a:t>
            </a:r>
            <a:r>
              <a:rPr lang="en-US" dirty="0">
                <a:hlinkClick r:id="rId3"/>
              </a:rPr>
              <a:t>://</a:t>
            </a:r>
            <a:r>
              <a:rPr lang="en-US" dirty="0" smtClean="0">
                <a:hlinkClick r:id="rId3"/>
              </a:rPr>
              <a:t>go.usa.gov/xEq99</a:t>
            </a:r>
            <a:endParaRPr lang="en-US" dirty="0" smtClean="0"/>
          </a:p>
          <a:p>
            <a:endParaRPr lang="en-US" dirty="0"/>
          </a:p>
          <a:p>
            <a:pPr marL="0" indent="0">
              <a:buNone/>
            </a:pPr>
            <a:endParaRPr lang="en-US" dirty="0"/>
          </a:p>
        </p:txBody>
      </p:sp>
      <p:sp>
        <p:nvSpPr>
          <p:cNvPr id="6" name="Down Arrow 5"/>
          <p:cNvSpPr/>
          <p:nvPr/>
        </p:nvSpPr>
        <p:spPr>
          <a:xfrm rot="16200000">
            <a:off x="6124889" y="5633188"/>
            <a:ext cx="378940" cy="1931774"/>
          </a:xfrm>
          <a:prstGeom prst="downArrow">
            <a:avLst/>
          </a:prstGeom>
          <a:effectLst>
            <a:glow rad="139700">
              <a:schemeClr val="accent3">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TextBox 6"/>
          <p:cNvSpPr txBox="1"/>
          <p:nvPr/>
        </p:nvSpPr>
        <p:spPr>
          <a:xfrm>
            <a:off x="3700582" y="6367008"/>
            <a:ext cx="1521885" cy="400110"/>
          </a:xfrm>
          <a:prstGeom prst="rect">
            <a:avLst/>
          </a:prstGeom>
          <a:noFill/>
        </p:spPr>
        <p:txBody>
          <a:bodyPr wrap="square" rtlCol="0">
            <a:spAutoFit/>
          </a:bodyPr>
          <a:lstStyle/>
          <a:p>
            <a:r>
              <a:rPr lang="en-US" sz="2000" b="1" dirty="0" smtClean="0">
                <a:solidFill>
                  <a:srgbClr val="FFFF00"/>
                </a:solidFill>
              </a:rPr>
              <a:t>Click here</a:t>
            </a:r>
            <a:endParaRPr lang="en-US" sz="2000" b="1" dirty="0">
              <a:solidFill>
                <a:srgbClr val="FFFF00"/>
              </a:solidFill>
            </a:endParaRPr>
          </a:p>
        </p:txBody>
      </p:sp>
    </p:spTree>
    <p:extLst>
      <p:ext uri="{BB962C8B-B14F-4D97-AF65-F5344CB8AC3E}">
        <p14:creationId xmlns:p14="http://schemas.microsoft.com/office/powerpoint/2010/main" val="354399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Brief Overview of Packaging Rules</a:t>
            </a:r>
            <a:endParaRPr lang="en-US" sz="4400" dirty="0"/>
          </a:p>
        </p:txBody>
      </p:sp>
      <p:sp>
        <p:nvSpPr>
          <p:cNvPr id="3" name="Content Placeholder 2"/>
          <p:cNvSpPr>
            <a:spLocks noGrp="1"/>
          </p:cNvSpPr>
          <p:nvPr>
            <p:ph idx="1"/>
          </p:nvPr>
        </p:nvSpPr>
        <p:spPr>
          <a:xfrm>
            <a:off x="1103312" y="1524000"/>
            <a:ext cx="8946541" cy="4724399"/>
          </a:xfrm>
        </p:spPr>
        <p:txBody>
          <a:bodyPr/>
          <a:lstStyle/>
          <a:p>
            <a:r>
              <a:rPr lang="en-US" dirty="0" smtClean="0"/>
              <a:t>This is </a:t>
            </a:r>
            <a:r>
              <a:rPr lang="en-US" b="1" dirty="0" smtClean="0"/>
              <a:t>not </a:t>
            </a:r>
            <a:r>
              <a:rPr lang="en-US" dirty="0" smtClean="0"/>
              <a:t>an exhaustive list of the packaging rules</a:t>
            </a:r>
          </a:p>
          <a:p>
            <a:r>
              <a:rPr lang="en-US" dirty="0"/>
              <a:t>What is a package? The receptacle that holds the marijuana item that will be ultimately sold to a </a:t>
            </a:r>
            <a:r>
              <a:rPr lang="en-US" dirty="0" smtClean="0"/>
              <a:t>consumer </a:t>
            </a:r>
          </a:p>
          <a:p>
            <a:r>
              <a:rPr lang="en-US" dirty="0" smtClean="0"/>
              <a:t>There can be multiple parts of a package. For example, an extract jar placed in a box</a:t>
            </a:r>
          </a:p>
          <a:p>
            <a:r>
              <a:rPr lang="en-US" dirty="0" smtClean="0"/>
              <a:t>Package applications only cover the physical structure holding the marijuana item – </a:t>
            </a:r>
            <a:r>
              <a:rPr lang="en-US" b="1" dirty="0" smtClean="0"/>
              <a:t>NOT THE LABEL</a:t>
            </a:r>
            <a:endParaRPr lang="en-US" dirty="0" smtClean="0"/>
          </a:p>
          <a:p>
            <a:pPr lvl="2"/>
            <a:r>
              <a:rPr lang="en-US" sz="2000" dirty="0" smtClean="0"/>
              <a:t>Package approval </a:t>
            </a:r>
            <a:r>
              <a:rPr lang="en-US" sz="2000" b="1" dirty="0" smtClean="0"/>
              <a:t>never </a:t>
            </a:r>
            <a:r>
              <a:rPr lang="en-US" sz="2000" dirty="0" smtClean="0"/>
              <a:t>covers the label. You must submit </a:t>
            </a:r>
            <a:r>
              <a:rPr lang="en-US" sz="2000" u="sng" dirty="0" smtClean="0"/>
              <a:t>separate</a:t>
            </a:r>
            <a:r>
              <a:rPr lang="en-US" sz="2000" dirty="0" smtClean="0"/>
              <a:t> package and label applications</a:t>
            </a:r>
          </a:p>
          <a:p>
            <a:pPr marL="457200" lvl="1" indent="0">
              <a:buNone/>
            </a:pPr>
            <a:endParaRPr lang="en-US" dirty="0" smtClean="0"/>
          </a:p>
        </p:txBody>
      </p:sp>
    </p:spTree>
    <p:extLst>
      <p:ext uri="{BB962C8B-B14F-4D97-AF65-F5344CB8AC3E}">
        <p14:creationId xmlns:p14="http://schemas.microsoft.com/office/powerpoint/2010/main" val="988494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Packages – Child Resistance</a:t>
            </a:r>
            <a:endParaRPr lang="en-US" dirty="0"/>
          </a:p>
        </p:txBody>
      </p:sp>
      <p:sp>
        <p:nvSpPr>
          <p:cNvPr id="3" name="Content Placeholder 2"/>
          <p:cNvSpPr>
            <a:spLocks noGrp="1"/>
          </p:cNvSpPr>
          <p:nvPr>
            <p:ph idx="1"/>
          </p:nvPr>
        </p:nvSpPr>
        <p:spPr>
          <a:xfrm>
            <a:off x="997595" y="1178012"/>
            <a:ext cx="8946541" cy="3402228"/>
          </a:xfrm>
        </p:spPr>
        <p:txBody>
          <a:bodyPr>
            <a:normAutofit/>
          </a:bodyPr>
          <a:lstStyle/>
          <a:p>
            <a:r>
              <a:rPr lang="en-US" dirty="0" smtClean="0"/>
              <a:t>All marijuana items, </a:t>
            </a:r>
            <a:r>
              <a:rPr lang="en-US" u="sng" dirty="0" smtClean="0"/>
              <a:t>except immature plants and seeds</a:t>
            </a:r>
            <a:r>
              <a:rPr lang="en-US" dirty="0" smtClean="0"/>
              <a:t>, must be sold in a child resistant package </a:t>
            </a:r>
            <a:r>
              <a:rPr lang="en-US" b="1" dirty="0" smtClean="0"/>
              <a:t>or </a:t>
            </a:r>
            <a:r>
              <a:rPr lang="en-US" dirty="0" smtClean="0"/>
              <a:t>leave the retail store in an approved child resistant exit package.</a:t>
            </a:r>
          </a:p>
          <a:p>
            <a:pPr lvl="1"/>
            <a:r>
              <a:rPr lang="en-US" sz="2000" dirty="0" smtClean="0"/>
              <a:t>There are two types of child resistant packages: single use or     re-sealable and continuously child resistant.</a:t>
            </a:r>
          </a:p>
          <a:p>
            <a:pPr lvl="1"/>
            <a:r>
              <a:rPr lang="en-US" sz="2000" dirty="0" smtClean="0"/>
              <a:t>If the package is </a:t>
            </a:r>
            <a:r>
              <a:rPr lang="en-US" sz="2000" i="1" u="sng" dirty="0" smtClean="0"/>
              <a:t>not child resistant</a:t>
            </a:r>
            <a:r>
              <a:rPr lang="en-US" sz="2000" dirty="0" smtClean="0"/>
              <a:t>, it must leave the retail store in an approved child resistant exit package.</a:t>
            </a:r>
          </a:p>
          <a:p>
            <a:pPr lvl="1"/>
            <a:r>
              <a:rPr lang="en-US" sz="2000" b="1" dirty="0"/>
              <a:t>Only</a:t>
            </a:r>
            <a:r>
              <a:rPr lang="en-US" sz="2000" dirty="0"/>
              <a:t> </a:t>
            </a:r>
            <a:r>
              <a:rPr lang="en-US" sz="2000" b="1" dirty="0"/>
              <a:t>usable marijuana </a:t>
            </a:r>
            <a:r>
              <a:rPr lang="en-US" sz="2000" b="1" dirty="0" smtClean="0"/>
              <a:t>can leave the retail store in a single use child resistant package.</a:t>
            </a:r>
            <a:endParaRPr lang="en-US" sz="2000" b="1" dirty="0"/>
          </a:p>
          <a:p>
            <a:pPr lvl="1"/>
            <a:endParaRPr lang="en-US" dirty="0" smtClean="0"/>
          </a:p>
        </p:txBody>
      </p:sp>
      <p:pic>
        <p:nvPicPr>
          <p:cNvPr id="4" name="Picture 3"/>
          <p:cNvPicPr>
            <a:picLocks noChangeAspect="1"/>
          </p:cNvPicPr>
          <p:nvPr/>
        </p:nvPicPr>
        <p:blipFill>
          <a:blip r:embed="rId2"/>
          <a:stretch>
            <a:fillRect/>
          </a:stretch>
        </p:blipFill>
        <p:spPr>
          <a:xfrm>
            <a:off x="288324" y="4500984"/>
            <a:ext cx="2328874" cy="1743607"/>
          </a:xfrm>
          <a:prstGeom prst="rect">
            <a:avLst/>
          </a:prstGeom>
        </p:spPr>
      </p:pic>
      <p:pic>
        <p:nvPicPr>
          <p:cNvPr id="5" name="Picture 4"/>
          <p:cNvPicPr>
            <a:picLocks noChangeAspect="1"/>
          </p:cNvPicPr>
          <p:nvPr/>
        </p:nvPicPr>
        <p:blipFill>
          <a:blip r:embed="rId3"/>
          <a:stretch>
            <a:fillRect/>
          </a:stretch>
        </p:blipFill>
        <p:spPr>
          <a:xfrm>
            <a:off x="4608206" y="4575299"/>
            <a:ext cx="1725318" cy="1298561"/>
          </a:xfrm>
          <a:prstGeom prst="rect">
            <a:avLst/>
          </a:prstGeom>
        </p:spPr>
      </p:pic>
      <p:pic>
        <p:nvPicPr>
          <p:cNvPr id="6" name="Picture 5"/>
          <p:cNvPicPr>
            <a:picLocks noChangeAspect="1"/>
          </p:cNvPicPr>
          <p:nvPr/>
        </p:nvPicPr>
        <p:blipFill>
          <a:blip r:embed="rId4"/>
          <a:stretch>
            <a:fillRect/>
          </a:stretch>
        </p:blipFill>
        <p:spPr>
          <a:xfrm>
            <a:off x="9432961" y="4392403"/>
            <a:ext cx="1725318" cy="1664352"/>
          </a:xfrm>
          <a:prstGeom prst="rect">
            <a:avLst/>
          </a:prstGeom>
        </p:spPr>
      </p:pic>
      <p:sp>
        <p:nvSpPr>
          <p:cNvPr id="7" name="TextBox 6"/>
          <p:cNvSpPr txBox="1"/>
          <p:nvPr/>
        </p:nvSpPr>
        <p:spPr>
          <a:xfrm>
            <a:off x="59089" y="6106091"/>
            <a:ext cx="3433753" cy="369332"/>
          </a:xfrm>
          <a:prstGeom prst="rect">
            <a:avLst/>
          </a:prstGeom>
          <a:noFill/>
        </p:spPr>
        <p:txBody>
          <a:bodyPr wrap="square" rtlCol="0">
            <a:spAutoFit/>
          </a:bodyPr>
          <a:lstStyle/>
          <a:p>
            <a:r>
              <a:rPr lang="en-US" dirty="0" smtClean="0">
                <a:solidFill>
                  <a:srgbClr val="FFFF00"/>
                </a:solidFill>
              </a:rPr>
              <a:t>Child Resistant – Single Use</a:t>
            </a:r>
            <a:endParaRPr lang="en-US" dirty="0">
              <a:solidFill>
                <a:srgbClr val="FFFF00"/>
              </a:solidFill>
            </a:endParaRPr>
          </a:p>
        </p:txBody>
      </p:sp>
      <p:sp>
        <p:nvSpPr>
          <p:cNvPr id="8" name="TextBox 7"/>
          <p:cNvSpPr txBox="1"/>
          <p:nvPr/>
        </p:nvSpPr>
        <p:spPr>
          <a:xfrm>
            <a:off x="3325618" y="6106091"/>
            <a:ext cx="4980832" cy="369332"/>
          </a:xfrm>
          <a:prstGeom prst="rect">
            <a:avLst/>
          </a:prstGeom>
          <a:noFill/>
        </p:spPr>
        <p:txBody>
          <a:bodyPr wrap="square" rtlCol="0">
            <a:spAutoFit/>
          </a:bodyPr>
          <a:lstStyle/>
          <a:p>
            <a:r>
              <a:rPr lang="en-US" dirty="0" smtClean="0">
                <a:solidFill>
                  <a:srgbClr val="FFFF00"/>
                </a:solidFill>
              </a:rPr>
              <a:t>Re-sealable &amp; Continuously Child Resistant</a:t>
            </a:r>
            <a:endParaRPr lang="en-US" dirty="0">
              <a:solidFill>
                <a:srgbClr val="FFFF00"/>
              </a:solidFill>
            </a:endParaRPr>
          </a:p>
        </p:txBody>
      </p:sp>
      <p:sp>
        <p:nvSpPr>
          <p:cNvPr id="9" name="TextBox 8"/>
          <p:cNvSpPr txBox="1"/>
          <p:nvPr/>
        </p:nvSpPr>
        <p:spPr>
          <a:xfrm>
            <a:off x="8592065" y="6106091"/>
            <a:ext cx="3599935" cy="369332"/>
          </a:xfrm>
          <a:prstGeom prst="rect">
            <a:avLst/>
          </a:prstGeom>
          <a:noFill/>
        </p:spPr>
        <p:txBody>
          <a:bodyPr wrap="square" rtlCol="0">
            <a:spAutoFit/>
          </a:bodyPr>
          <a:lstStyle/>
          <a:p>
            <a:r>
              <a:rPr lang="en-US" dirty="0" smtClean="0">
                <a:solidFill>
                  <a:srgbClr val="FFFF00"/>
                </a:solidFill>
              </a:rPr>
              <a:t>Child Resistant Exit Package</a:t>
            </a:r>
            <a:endParaRPr lang="en-US" dirty="0">
              <a:solidFill>
                <a:srgbClr val="FFFF00"/>
              </a:solidFill>
            </a:endParaRPr>
          </a:p>
        </p:txBody>
      </p:sp>
    </p:spTree>
    <p:extLst>
      <p:ext uri="{BB962C8B-B14F-4D97-AF65-F5344CB8AC3E}">
        <p14:creationId xmlns:p14="http://schemas.microsoft.com/office/powerpoint/2010/main" val="3812237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Labeling – Pre-Approval</a:t>
            </a:r>
            <a:endParaRPr lang="en-US" sz="4000" dirty="0"/>
          </a:p>
        </p:txBody>
      </p:sp>
      <p:sp>
        <p:nvSpPr>
          <p:cNvPr id="3" name="Content Placeholder 2"/>
          <p:cNvSpPr>
            <a:spLocks noGrp="1"/>
          </p:cNvSpPr>
          <p:nvPr>
            <p:ph idx="1"/>
          </p:nvPr>
        </p:nvSpPr>
        <p:spPr>
          <a:xfrm>
            <a:off x="1104293" y="1466070"/>
            <a:ext cx="8946541" cy="2834082"/>
          </a:xfrm>
        </p:spPr>
        <p:txBody>
          <a:bodyPr>
            <a:normAutofit/>
          </a:bodyPr>
          <a:lstStyle/>
          <a:p>
            <a:r>
              <a:rPr lang="en-US" dirty="0" smtClean="0"/>
              <a:t>Any label that is not generic must be submitted for pre-approval through the online licensing system </a:t>
            </a:r>
            <a:r>
              <a:rPr lang="en-US" b="1" i="1" u="sng" dirty="0" smtClean="0"/>
              <a:t>before</a:t>
            </a:r>
            <a:r>
              <a:rPr lang="en-US" i="1" u="sng" dirty="0" smtClean="0"/>
              <a:t> it can be offered </a:t>
            </a:r>
            <a:r>
              <a:rPr lang="en-US" i="1" dirty="0" smtClean="0"/>
              <a:t>for sale </a:t>
            </a:r>
            <a:r>
              <a:rPr lang="en-US" dirty="0" smtClean="0"/>
              <a:t>to a consumer, patient, or designated primary caregiver.</a:t>
            </a:r>
          </a:p>
          <a:p>
            <a:r>
              <a:rPr lang="en-US" dirty="0" smtClean="0"/>
              <a:t>Generic </a:t>
            </a:r>
            <a:r>
              <a:rPr lang="en-US" dirty="0"/>
              <a:t>labels have no pictures, logos, colors, social media icons, websites, or graphics. They only contain the information required by rule</a:t>
            </a:r>
            <a:r>
              <a:rPr lang="en-US" dirty="0" smtClean="0"/>
              <a:t>.</a:t>
            </a:r>
          </a:p>
          <a:p>
            <a:r>
              <a:rPr lang="en-US" dirty="0" smtClean="0"/>
              <a:t>Only OLCC licensees, license applicants, and medical registrants may submit packaging and labeling.</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754" y="4465442"/>
            <a:ext cx="2728234" cy="21301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778" y="4465441"/>
            <a:ext cx="2767914" cy="2130199"/>
          </a:xfrm>
          <a:prstGeom prst="rect">
            <a:avLst/>
          </a:prstGeom>
        </p:spPr>
      </p:pic>
      <p:sp>
        <p:nvSpPr>
          <p:cNvPr id="7" name="TextBox 6"/>
          <p:cNvSpPr txBox="1"/>
          <p:nvPr/>
        </p:nvSpPr>
        <p:spPr>
          <a:xfrm>
            <a:off x="820087" y="5337153"/>
            <a:ext cx="1721709" cy="461665"/>
          </a:xfrm>
          <a:prstGeom prst="rect">
            <a:avLst/>
          </a:prstGeom>
          <a:noFill/>
          <a:effectLst>
            <a:glow rad="228600">
              <a:schemeClr val="accent1">
                <a:satMod val="175000"/>
                <a:alpha val="40000"/>
              </a:schemeClr>
            </a:glow>
          </a:effectLst>
        </p:spPr>
        <p:txBody>
          <a:bodyPr wrap="square" rtlCol="0">
            <a:spAutoFit/>
          </a:bodyPr>
          <a:lstStyle/>
          <a:p>
            <a:r>
              <a:rPr lang="en-US" sz="2400" b="1" dirty="0" smtClean="0">
                <a:solidFill>
                  <a:srgbClr val="FFFF00"/>
                </a:solidFill>
              </a:rPr>
              <a:t>Generic</a:t>
            </a:r>
            <a:endParaRPr lang="en-US" sz="2400" b="1" dirty="0">
              <a:solidFill>
                <a:srgbClr val="FFFF00"/>
              </a:solidFill>
            </a:endParaRPr>
          </a:p>
        </p:txBody>
      </p:sp>
      <p:sp>
        <p:nvSpPr>
          <p:cNvPr id="8" name="TextBox 7"/>
          <p:cNvSpPr txBox="1"/>
          <p:nvPr/>
        </p:nvSpPr>
        <p:spPr>
          <a:xfrm>
            <a:off x="5047859" y="5337153"/>
            <a:ext cx="2662757" cy="461665"/>
          </a:xfrm>
          <a:prstGeom prst="rect">
            <a:avLst/>
          </a:prstGeom>
          <a:noFill/>
        </p:spPr>
        <p:txBody>
          <a:bodyPr wrap="square" rtlCol="0">
            <a:spAutoFit/>
          </a:bodyPr>
          <a:lstStyle/>
          <a:p>
            <a:r>
              <a:rPr lang="en-US" sz="2400" b="1" dirty="0" smtClean="0">
                <a:solidFill>
                  <a:srgbClr val="FFFF00"/>
                </a:solidFill>
              </a:rPr>
              <a:t>Non-Generic</a:t>
            </a:r>
            <a:endParaRPr lang="en-US" sz="2400" b="1" dirty="0">
              <a:solidFill>
                <a:srgbClr val="FFFF00"/>
              </a:solidFill>
            </a:endParaRPr>
          </a:p>
        </p:txBody>
      </p:sp>
      <p:cxnSp>
        <p:nvCxnSpPr>
          <p:cNvPr id="14" name="Straight Arrow Connector 13"/>
          <p:cNvCxnSpPr/>
          <p:nvPr/>
        </p:nvCxnSpPr>
        <p:spPr>
          <a:xfrm flipH="1">
            <a:off x="8795546" y="3682365"/>
            <a:ext cx="1713470" cy="103796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flipH="1">
            <a:off x="8795546" y="4588526"/>
            <a:ext cx="1713470" cy="68427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244" y="5820356"/>
            <a:ext cx="358603" cy="358603"/>
          </a:xfrm>
          <a:prstGeom prst="rect">
            <a:avLst/>
          </a:prstGeom>
        </p:spPr>
      </p:pic>
      <p:cxnSp>
        <p:nvCxnSpPr>
          <p:cNvPr id="19" name="Straight Arrow Connector 18"/>
          <p:cNvCxnSpPr/>
          <p:nvPr/>
        </p:nvCxnSpPr>
        <p:spPr>
          <a:xfrm flipH="1">
            <a:off x="8974847" y="5798818"/>
            <a:ext cx="1612428" cy="16794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0" name="TextBox 19"/>
          <p:cNvSpPr txBox="1"/>
          <p:nvPr/>
        </p:nvSpPr>
        <p:spPr>
          <a:xfrm>
            <a:off x="10509016" y="3449926"/>
            <a:ext cx="1378184" cy="369332"/>
          </a:xfrm>
          <a:prstGeom prst="rect">
            <a:avLst/>
          </a:prstGeom>
          <a:noFill/>
        </p:spPr>
        <p:txBody>
          <a:bodyPr wrap="square" rtlCol="0">
            <a:spAutoFit/>
          </a:bodyPr>
          <a:lstStyle/>
          <a:p>
            <a:r>
              <a:rPr lang="en-US" dirty="0" smtClean="0"/>
              <a:t>Colors</a:t>
            </a:r>
            <a:endParaRPr lang="en-US" dirty="0"/>
          </a:p>
        </p:txBody>
      </p:sp>
      <p:sp>
        <p:nvSpPr>
          <p:cNvPr id="21" name="TextBox 20"/>
          <p:cNvSpPr txBox="1"/>
          <p:nvPr/>
        </p:nvSpPr>
        <p:spPr>
          <a:xfrm>
            <a:off x="10587275" y="4272338"/>
            <a:ext cx="1378184" cy="646331"/>
          </a:xfrm>
          <a:prstGeom prst="rect">
            <a:avLst/>
          </a:prstGeom>
          <a:noFill/>
        </p:spPr>
        <p:txBody>
          <a:bodyPr wrap="square" rtlCol="0">
            <a:spAutoFit/>
          </a:bodyPr>
          <a:lstStyle/>
          <a:p>
            <a:r>
              <a:rPr lang="en-US" dirty="0" smtClean="0"/>
              <a:t>Marketing language</a:t>
            </a:r>
            <a:endParaRPr lang="en-US" dirty="0"/>
          </a:p>
        </p:txBody>
      </p:sp>
      <p:sp>
        <p:nvSpPr>
          <p:cNvPr id="22" name="TextBox 21"/>
          <p:cNvSpPr txBox="1"/>
          <p:nvPr/>
        </p:nvSpPr>
        <p:spPr>
          <a:xfrm>
            <a:off x="10657298" y="5614152"/>
            <a:ext cx="1534702" cy="646331"/>
          </a:xfrm>
          <a:prstGeom prst="rect">
            <a:avLst/>
          </a:prstGeom>
          <a:noFill/>
        </p:spPr>
        <p:txBody>
          <a:bodyPr wrap="square" rtlCol="0">
            <a:spAutoFit/>
          </a:bodyPr>
          <a:lstStyle/>
          <a:p>
            <a:r>
              <a:rPr lang="en-US" dirty="0" smtClean="0"/>
              <a:t>Social media icon</a:t>
            </a:r>
            <a:endParaRPr lang="en-US" dirty="0"/>
          </a:p>
        </p:txBody>
      </p:sp>
    </p:spTree>
    <p:extLst>
      <p:ext uri="{BB962C8B-B14F-4D97-AF65-F5344CB8AC3E}">
        <p14:creationId xmlns:p14="http://schemas.microsoft.com/office/powerpoint/2010/main" val="319283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Does the Online System Work?</a:t>
            </a:r>
            <a:endParaRPr lang="en-US" sz="4000" dirty="0"/>
          </a:p>
        </p:txBody>
      </p:sp>
      <p:sp>
        <p:nvSpPr>
          <p:cNvPr id="3" name="Content Placeholder 2"/>
          <p:cNvSpPr>
            <a:spLocks noGrp="1"/>
          </p:cNvSpPr>
          <p:nvPr>
            <p:ph idx="1"/>
          </p:nvPr>
        </p:nvSpPr>
        <p:spPr>
          <a:xfrm>
            <a:off x="1103312" y="1285104"/>
            <a:ext cx="8946541" cy="4963296"/>
          </a:xfrm>
        </p:spPr>
        <p:txBody>
          <a:bodyPr>
            <a:normAutofit/>
          </a:bodyPr>
          <a:lstStyle/>
          <a:p>
            <a:endParaRPr lang="en-US" dirty="0" smtClean="0"/>
          </a:p>
          <a:p>
            <a:r>
              <a:rPr lang="en-US" dirty="0" smtClean="0"/>
              <a:t>Once a licensee formally </a:t>
            </a:r>
            <a:r>
              <a:rPr lang="en-US" u="sng" dirty="0" smtClean="0"/>
              <a:t>completes the submission </a:t>
            </a:r>
            <a:r>
              <a:rPr lang="en-US" dirty="0" smtClean="0"/>
              <a:t>of a label or package application (by paying the required fee, digitally signing, and submitting) the application </a:t>
            </a:r>
            <a:r>
              <a:rPr lang="en-US" u="sng" dirty="0" smtClean="0"/>
              <a:t>status shows as “New.”</a:t>
            </a:r>
          </a:p>
          <a:p>
            <a:endParaRPr lang="en-US" u="sng" dirty="0" smtClean="0"/>
          </a:p>
          <a:p>
            <a:r>
              <a:rPr lang="en-US" dirty="0" smtClean="0"/>
              <a:t>While the label is being </a:t>
            </a:r>
            <a:r>
              <a:rPr lang="en-US" u="sng" dirty="0" smtClean="0"/>
              <a:t>reviewed</a:t>
            </a:r>
            <a:r>
              <a:rPr lang="en-US" dirty="0" smtClean="0"/>
              <a:t>, the status will show as </a:t>
            </a:r>
            <a:r>
              <a:rPr lang="en-US" u="sng" dirty="0" smtClean="0"/>
              <a:t>“Under Review.”</a:t>
            </a:r>
          </a:p>
          <a:p>
            <a:endParaRPr lang="en-US" u="sng" dirty="0" smtClean="0"/>
          </a:p>
          <a:p>
            <a:r>
              <a:rPr lang="en-US" dirty="0" smtClean="0"/>
              <a:t>When the OLCC requires </a:t>
            </a:r>
            <a:r>
              <a:rPr lang="en-US" u="sng" dirty="0" smtClean="0"/>
              <a:t>a licensee to make changes </a:t>
            </a:r>
            <a:r>
              <a:rPr lang="en-US" dirty="0" smtClean="0"/>
              <a:t>to a package or label, the </a:t>
            </a:r>
            <a:r>
              <a:rPr lang="en-US" u="sng" dirty="0" smtClean="0"/>
              <a:t>status will show “Resubmission Required”</a:t>
            </a:r>
            <a:r>
              <a:rPr lang="en-US" dirty="0" smtClean="0"/>
              <a:t> </a:t>
            </a:r>
          </a:p>
          <a:p>
            <a:endParaRPr lang="en-US" dirty="0" smtClean="0"/>
          </a:p>
          <a:p>
            <a:endParaRPr lang="en-US" dirty="0"/>
          </a:p>
        </p:txBody>
      </p:sp>
    </p:spTree>
    <p:extLst>
      <p:ext uri="{BB962C8B-B14F-4D97-AF65-F5344CB8AC3E}">
        <p14:creationId xmlns:p14="http://schemas.microsoft.com/office/powerpoint/2010/main" val="2207772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Does the Online System Work?</a:t>
            </a:r>
            <a:endParaRPr lang="en-US" sz="4000" dirty="0"/>
          </a:p>
        </p:txBody>
      </p:sp>
      <p:sp>
        <p:nvSpPr>
          <p:cNvPr id="3" name="Content Placeholder 2"/>
          <p:cNvSpPr>
            <a:spLocks noGrp="1"/>
          </p:cNvSpPr>
          <p:nvPr>
            <p:ph idx="1"/>
          </p:nvPr>
        </p:nvSpPr>
        <p:spPr>
          <a:xfrm>
            <a:off x="1103312" y="1285104"/>
            <a:ext cx="8946541" cy="4963296"/>
          </a:xfrm>
        </p:spPr>
        <p:txBody>
          <a:bodyPr>
            <a:normAutofit/>
          </a:bodyPr>
          <a:lstStyle/>
          <a:p>
            <a:endParaRPr lang="en-US" dirty="0" smtClean="0"/>
          </a:p>
          <a:p>
            <a:endParaRPr lang="en-US" dirty="0"/>
          </a:p>
          <a:p>
            <a:r>
              <a:rPr lang="en-US" dirty="0" smtClean="0"/>
              <a:t>Once a licensee </a:t>
            </a:r>
            <a:r>
              <a:rPr lang="en-US" u="sng" dirty="0" smtClean="0"/>
              <a:t>submits changes</a:t>
            </a:r>
            <a:r>
              <a:rPr lang="en-US" dirty="0" smtClean="0"/>
              <a:t>, the </a:t>
            </a:r>
            <a:r>
              <a:rPr lang="en-US" u="sng" dirty="0" smtClean="0"/>
              <a:t>status changes back to “Under Review.”</a:t>
            </a:r>
          </a:p>
          <a:p>
            <a:endParaRPr lang="en-US" dirty="0" smtClean="0"/>
          </a:p>
          <a:p>
            <a:r>
              <a:rPr lang="en-US" dirty="0" smtClean="0"/>
              <a:t>If, </a:t>
            </a:r>
            <a:r>
              <a:rPr lang="en-US" b="1" i="1" u="sng" dirty="0" smtClean="0"/>
              <a:t>and only if</a:t>
            </a:r>
            <a:r>
              <a:rPr lang="en-US" dirty="0" smtClean="0"/>
              <a:t>, the status is “Approved,” the package or label can be used.</a:t>
            </a:r>
          </a:p>
          <a:p>
            <a:endParaRPr lang="en-US" dirty="0" smtClean="0"/>
          </a:p>
          <a:p>
            <a:r>
              <a:rPr lang="en-US" dirty="0" smtClean="0"/>
              <a:t>All package and label applications are reviewed on a first come, first served basis.</a:t>
            </a:r>
          </a:p>
          <a:p>
            <a:endParaRPr lang="en-US" dirty="0" smtClean="0"/>
          </a:p>
          <a:p>
            <a:endParaRPr lang="en-US" dirty="0"/>
          </a:p>
        </p:txBody>
      </p:sp>
    </p:spTree>
    <p:extLst>
      <p:ext uri="{BB962C8B-B14F-4D97-AF65-F5344CB8AC3E}">
        <p14:creationId xmlns:p14="http://schemas.microsoft.com/office/powerpoint/2010/main" val="2647631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418129" cy="1400530"/>
          </a:xfrm>
        </p:spPr>
        <p:txBody>
          <a:bodyPr/>
          <a:lstStyle/>
          <a:p>
            <a:r>
              <a:rPr lang="en-US" dirty="0" smtClean="0"/>
              <a:t>How Does the Online System Work…Status &amp; Who can Make Edits?</a:t>
            </a:r>
            <a:endParaRPr lang="en-US" dirty="0"/>
          </a:p>
        </p:txBody>
      </p:sp>
      <p:sp>
        <p:nvSpPr>
          <p:cNvPr id="3" name="Content Placeholder 2"/>
          <p:cNvSpPr>
            <a:spLocks noGrp="1"/>
          </p:cNvSpPr>
          <p:nvPr>
            <p:ph idx="1"/>
          </p:nvPr>
        </p:nvSpPr>
        <p:spPr>
          <a:xfrm>
            <a:off x="1103312" y="1853248"/>
            <a:ext cx="8946541" cy="4395151"/>
          </a:xfrm>
        </p:spPr>
        <p:txBody>
          <a:bodyPr>
            <a:normAutofit/>
          </a:bodyPr>
          <a:lstStyle/>
          <a:p>
            <a:endParaRPr lang="en-US" dirty="0" smtClean="0">
              <a:solidFill>
                <a:srgbClr val="FFFF00"/>
              </a:solidFill>
            </a:endParaRPr>
          </a:p>
          <a:p>
            <a:r>
              <a:rPr lang="en-US" dirty="0" smtClean="0">
                <a:solidFill>
                  <a:srgbClr val="FFFF00"/>
                </a:solidFill>
              </a:rPr>
              <a:t>Draft</a:t>
            </a:r>
            <a:r>
              <a:rPr lang="en-US" dirty="0" smtClean="0"/>
              <a:t> – The application has not been formally submitted and can be edited by the licensee and not the OLCC.</a:t>
            </a:r>
          </a:p>
          <a:p>
            <a:endParaRPr lang="en-US" dirty="0" smtClean="0"/>
          </a:p>
          <a:p>
            <a:r>
              <a:rPr lang="en-US" dirty="0" smtClean="0">
                <a:solidFill>
                  <a:srgbClr val="FFFF00"/>
                </a:solidFill>
              </a:rPr>
              <a:t>New</a:t>
            </a:r>
            <a:r>
              <a:rPr lang="en-US" dirty="0" smtClean="0"/>
              <a:t> – The application has been formally submitted and cannot be edited by the licensee.</a:t>
            </a:r>
          </a:p>
          <a:p>
            <a:endParaRPr lang="en-US" dirty="0" smtClean="0"/>
          </a:p>
          <a:p>
            <a:r>
              <a:rPr lang="en-US" dirty="0" smtClean="0">
                <a:solidFill>
                  <a:srgbClr val="FFFF00"/>
                </a:solidFill>
              </a:rPr>
              <a:t>Under Review </a:t>
            </a:r>
            <a:r>
              <a:rPr lang="en-US" dirty="0" smtClean="0"/>
              <a:t>– The OLCC is reviewing the application and cannot be edited by the licensee.</a:t>
            </a:r>
          </a:p>
        </p:txBody>
      </p:sp>
    </p:spTree>
    <p:extLst>
      <p:ext uri="{BB962C8B-B14F-4D97-AF65-F5344CB8AC3E}">
        <p14:creationId xmlns:p14="http://schemas.microsoft.com/office/powerpoint/2010/main" val="426692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418129" cy="1400530"/>
          </a:xfrm>
        </p:spPr>
        <p:txBody>
          <a:bodyPr/>
          <a:lstStyle/>
          <a:p>
            <a:r>
              <a:rPr lang="en-US" dirty="0" smtClean="0"/>
              <a:t>How Does the Online System Work…Status &amp; Who can Make Edits?</a:t>
            </a:r>
            <a:endParaRPr lang="en-US" dirty="0"/>
          </a:p>
        </p:txBody>
      </p:sp>
      <p:sp>
        <p:nvSpPr>
          <p:cNvPr id="3" name="Content Placeholder 2"/>
          <p:cNvSpPr>
            <a:spLocks noGrp="1"/>
          </p:cNvSpPr>
          <p:nvPr>
            <p:ph idx="1"/>
          </p:nvPr>
        </p:nvSpPr>
        <p:spPr>
          <a:xfrm>
            <a:off x="1103312" y="1853248"/>
            <a:ext cx="8946541" cy="4395151"/>
          </a:xfrm>
        </p:spPr>
        <p:txBody>
          <a:bodyPr>
            <a:normAutofit/>
          </a:bodyPr>
          <a:lstStyle/>
          <a:p>
            <a:endParaRPr lang="en-US" dirty="0" smtClean="0">
              <a:solidFill>
                <a:srgbClr val="FFFF00"/>
              </a:solidFill>
            </a:endParaRPr>
          </a:p>
          <a:p>
            <a:r>
              <a:rPr lang="en-US" dirty="0" smtClean="0">
                <a:solidFill>
                  <a:srgbClr val="FFFF00"/>
                </a:solidFill>
              </a:rPr>
              <a:t>Resubmission Required </a:t>
            </a:r>
            <a:r>
              <a:rPr lang="en-US" dirty="0" smtClean="0"/>
              <a:t>– The application requires changes and cannot be edited by the OLCC.</a:t>
            </a:r>
          </a:p>
          <a:p>
            <a:endParaRPr lang="en-US" dirty="0" smtClean="0"/>
          </a:p>
          <a:p>
            <a:r>
              <a:rPr lang="en-US" dirty="0" smtClean="0">
                <a:solidFill>
                  <a:srgbClr val="FFFF00"/>
                </a:solidFill>
              </a:rPr>
              <a:t>Approved</a:t>
            </a:r>
            <a:r>
              <a:rPr lang="en-US" dirty="0" smtClean="0"/>
              <a:t> – The application is approved and cannot be edited by the licensee, but can be edited by the OLCC. </a:t>
            </a:r>
          </a:p>
          <a:p>
            <a:endParaRPr lang="en-US" dirty="0" smtClean="0"/>
          </a:p>
          <a:p>
            <a:r>
              <a:rPr lang="en-US" dirty="0" smtClean="0">
                <a:solidFill>
                  <a:srgbClr val="FFFF00"/>
                </a:solidFill>
              </a:rPr>
              <a:t>Denied</a:t>
            </a:r>
            <a:r>
              <a:rPr lang="en-US" dirty="0" smtClean="0"/>
              <a:t> – The application has formally been denied and may not be used.</a:t>
            </a:r>
            <a:endParaRPr lang="en-US" dirty="0"/>
          </a:p>
        </p:txBody>
      </p:sp>
    </p:spTree>
    <p:extLst>
      <p:ext uri="{BB962C8B-B14F-4D97-AF65-F5344CB8AC3E}">
        <p14:creationId xmlns:p14="http://schemas.microsoft.com/office/powerpoint/2010/main" val="3696386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Metrc</a:t>
            </a:r>
            <a:r>
              <a:rPr lang="en-US" sz="4000" dirty="0" smtClean="0"/>
              <a:t> Product Categorization</a:t>
            </a:r>
            <a:endParaRPr lang="en-US" sz="4000" dirty="0"/>
          </a:p>
        </p:txBody>
      </p:sp>
      <p:sp>
        <p:nvSpPr>
          <p:cNvPr id="3" name="Content Placeholder 2"/>
          <p:cNvSpPr>
            <a:spLocks noGrp="1"/>
          </p:cNvSpPr>
          <p:nvPr>
            <p:ph idx="1"/>
          </p:nvPr>
        </p:nvSpPr>
        <p:spPr/>
        <p:txBody>
          <a:bodyPr>
            <a:normAutofit lnSpcReduction="10000"/>
          </a:bodyPr>
          <a:lstStyle/>
          <a:p>
            <a:r>
              <a:rPr lang="en-US" dirty="0" smtClean="0">
                <a:hlinkClick r:id="rId2"/>
              </a:rPr>
              <a:t>Recreational Marijuana Product and Tax Categorization Guide</a:t>
            </a:r>
            <a:r>
              <a:rPr lang="en-US" dirty="0" smtClean="0"/>
              <a:t>.</a:t>
            </a:r>
          </a:p>
          <a:p>
            <a:pPr lvl="1"/>
            <a:r>
              <a:rPr lang="en-US" dirty="0" smtClean="0"/>
              <a:t>Consolidates definitions for purposes of taxation, labeling, and testing/concentration limits – </a:t>
            </a:r>
            <a:r>
              <a:rPr lang="en-US" dirty="0" err="1" smtClean="0"/>
              <a:t>Metrc</a:t>
            </a:r>
            <a:r>
              <a:rPr lang="en-US" dirty="0" smtClean="0"/>
              <a:t> categories “roll up” appropriately</a:t>
            </a:r>
            <a:endParaRPr lang="en-US" dirty="0"/>
          </a:p>
          <a:p>
            <a:endParaRPr lang="en-US" dirty="0" smtClean="0"/>
          </a:p>
          <a:p>
            <a:r>
              <a:rPr lang="en-US" dirty="0" smtClean="0"/>
              <a:t>What should be in </a:t>
            </a:r>
            <a:r>
              <a:rPr lang="en-US" dirty="0" err="1" smtClean="0"/>
              <a:t>Metrc</a:t>
            </a:r>
            <a:r>
              <a:rPr lang="en-US" dirty="0" smtClean="0"/>
              <a:t> as “combined category”?</a:t>
            </a:r>
          </a:p>
          <a:p>
            <a:pPr lvl="1"/>
            <a:r>
              <a:rPr lang="en-US" dirty="0" smtClean="0"/>
              <a:t>“Combined Category” = “Other Cannabinoid Product”</a:t>
            </a:r>
          </a:p>
          <a:p>
            <a:pPr lvl="1"/>
            <a:r>
              <a:rPr lang="en-US" dirty="0"/>
              <a:t>e</a:t>
            </a:r>
            <a:r>
              <a:rPr lang="en-US" dirty="0" smtClean="0"/>
              <a:t>.g</a:t>
            </a:r>
            <a:r>
              <a:rPr lang="en-US" dirty="0"/>
              <a:t>.</a:t>
            </a:r>
            <a:r>
              <a:rPr lang="en-US" dirty="0" smtClean="0"/>
              <a:t> </a:t>
            </a:r>
            <a:r>
              <a:rPr lang="en-US" b="1" i="1" u="sng" dirty="0" smtClean="0"/>
              <a:t>Infused</a:t>
            </a:r>
            <a:r>
              <a:rPr lang="en-US" dirty="0" smtClean="0"/>
              <a:t> Pre-Rolls</a:t>
            </a:r>
            <a:endParaRPr lang="en-US" b="1" i="1" u="sng" dirty="0" smtClean="0"/>
          </a:p>
          <a:p>
            <a:pPr lvl="1"/>
            <a:endParaRPr lang="en-US" dirty="0"/>
          </a:p>
          <a:p>
            <a:r>
              <a:rPr lang="en-US" dirty="0" smtClean="0"/>
              <a:t>What should </a:t>
            </a:r>
            <a:r>
              <a:rPr lang="en-US" b="1" i="1" u="sng" dirty="0" smtClean="0"/>
              <a:t>not</a:t>
            </a:r>
            <a:r>
              <a:rPr lang="en-US" i="1" dirty="0" smtClean="0"/>
              <a:t> </a:t>
            </a:r>
            <a:r>
              <a:rPr lang="en-US" dirty="0" smtClean="0"/>
              <a:t>be “Combined Category”?</a:t>
            </a:r>
          </a:p>
          <a:p>
            <a:pPr lvl="1"/>
            <a:r>
              <a:rPr lang="en-US" b="1" i="1" u="sng" dirty="0" smtClean="0"/>
              <a:t>Non-Infused</a:t>
            </a:r>
            <a:r>
              <a:rPr lang="en-US" dirty="0" smtClean="0"/>
              <a:t> Pre-rolls</a:t>
            </a:r>
          </a:p>
          <a:p>
            <a:pPr lvl="2"/>
            <a:r>
              <a:rPr lang="en-US" dirty="0" smtClean="0"/>
              <a:t>Co-mingled flower and shake is still usable marijuana</a:t>
            </a:r>
          </a:p>
        </p:txBody>
      </p:sp>
    </p:spTree>
    <p:extLst>
      <p:ext uri="{BB962C8B-B14F-4D97-AF65-F5344CB8AC3E}">
        <p14:creationId xmlns:p14="http://schemas.microsoft.com/office/powerpoint/2010/main" val="1399645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a:t>
            </a:r>
            <a:r>
              <a:rPr lang="en-US" sz="4400" dirty="0" smtClean="0"/>
              <a:t>Does </a:t>
            </a:r>
            <a:r>
              <a:rPr lang="en-US" sz="4400" dirty="0"/>
              <a:t>the Online System </a:t>
            </a:r>
            <a:r>
              <a:rPr lang="en-US" sz="4400" dirty="0" smtClean="0"/>
              <a:t>Work…?	</a:t>
            </a:r>
            <a:endParaRPr lang="en-US" dirty="0"/>
          </a:p>
        </p:txBody>
      </p:sp>
      <p:sp>
        <p:nvSpPr>
          <p:cNvPr id="3" name="Content Placeholder 2"/>
          <p:cNvSpPr>
            <a:spLocks noGrp="1"/>
          </p:cNvSpPr>
          <p:nvPr>
            <p:ph idx="1"/>
          </p:nvPr>
        </p:nvSpPr>
        <p:spPr>
          <a:xfrm>
            <a:off x="1103312" y="1853248"/>
            <a:ext cx="8946541" cy="4395151"/>
          </a:xfrm>
        </p:spPr>
        <p:txBody>
          <a:bodyPr>
            <a:noAutofit/>
          </a:bodyPr>
          <a:lstStyle/>
          <a:p>
            <a:endParaRPr lang="en-US" dirty="0" smtClean="0"/>
          </a:p>
          <a:p>
            <a:r>
              <a:rPr lang="en-US" dirty="0" smtClean="0"/>
              <a:t>When submitting digital files in the online system:</a:t>
            </a:r>
          </a:p>
          <a:p>
            <a:pPr lvl="1">
              <a:spcAft>
                <a:spcPts val="600"/>
              </a:spcAft>
            </a:pPr>
            <a:r>
              <a:rPr lang="en-US" sz="2000" dirty="0"/>
              <a:t>File size limit is 5mb.</a:t>
            </a:r>
          </a:p>
          <a:p>
            <a:pPr lvl="1">
              <a:spcAft>
                <a:spcPts val="600"/>
              </a:spcAft>
            </a:pPr>
            <a:r>
              <a:rPr lang="en-US" sz="2000" dirty="0"/>
              <a:t>Clearly name and date your </a:t>
            </a:r>
            <a:r>
              <a:rPr lang="en-US" sz="2000" dirty="0" smtClean="0"/>
              <a:t>files</a:t>
            </a:r>
          </a:p>
          <a:p>
            <a:pPr lvl="1">
              <a:spcAft>
                <a:spcPts val="600"/>
              </a:spcAft>
            </a:pPr>
            <a:r>
              <a:rPr lang="en-US" sz="2000" dirty="0"/>
              <a:t>Delete or rename old files</a:t>
            </a:r>
            <a:r>
              <a:rPr lang="en-US" sz="2000" dirty="0" smtClean="0"/>
              <a:t>.</a:t>
            </a:r>
            <a:endParaRPr lang="en-US" sz="2000" dirty="0"/>
          </a:p>
          <a:p>
            <a:pPr lvl="1">
              <a:spcAft>
                <a:spcPts val="600"/>
              </a:spcAft>
            </a:pPr>
            <a:r>
              <a:rPr lang="en-US" sz="2000" dirty="0" smtClean="0"/>
              <a:t> Applications </a:t>
            </a:r>
            <a:r>
              <a:rPr lang="en-US" sz="2000" dirty="0"/>
              <a:t>with files that are too blurry to read will automatically be flipped to “Resubmission Required” status. This is a result of low resolution images being uploaded</a:t>
            </a:r>
            <a:r>
              <a:rPr lang="en-US" sz="2000" dirty="0" smtClean="0"/>
              <a:t>.</a:t>
            </a:r>
            <a:endParaRPr lang="en-US" sz="2000" dirty="0"/>
          </a:p>
        </p:txBody>
      </p:sp>
    </p:spTree>
    <p:extLst>
      <p:ext uri="{BB962C8B-B14F-4D97-AF65-F5344CB8AC3E}">
        <p14:creationId xmlns:p14="http://schemas.microsoft.com/office/powerpoint/2010/main" val="1714538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a:t>
            </a:r>
            <a:r>
              <a:rPr lang="en-US" sz="4400" dirty="0" smtClean="0"/>
              <a:t>Does </a:t>
            </a:r>
            <a:r>
              <a:rPr lang="en-US" sz="4400" dirty="0"/>
              <a:t>the Online System </a:t>
            </a:r>
            <a:r>
              <a:rPr lang="en-US" sz="4400" dirty="0" smtClean="0"/>
              <a:t>Work…?	</a:t>
            </a:r>
            <a:endParaRPr lang="en-US" dirty="0"/>
          </a:p>
        </p:txBody>
      </p:sp>
      <p:sp>
        <p:nvSpPr>
          <p:cNvPr id="3" name="Content Placeholder 2"/>
          <p:cNvSpPr>
            <a:spLocks noGrp="1"/>
          </p:cNvSpPr>
          <p:nvPr>
            <p:ph idx="1"/>
          </p:nvPr>
        </p:nvSpPr>
        <p:spPr>
          <a:xfrm>
            <a:off x="1103312" y="1853248"/>
            <a:ext cx="8946541" cy="4395151"/>
          </a:xfrm>
        </p:spPr>
        <p:txBody>
          <a:bodyPr>
            <a:noAutofit/>
          </a:bodyPr>
          <a:lstStyle/>
          <a:p>
            <a:endParaRPr lang="en-US" dirty="0" smtClean="0"/>
          </a:p>
          <a:p>
            <a:pPr>
              <a:spcAft>
                <a:spcPts val="1200"/>
              </a:spcAft>
            </a:pPr>
            <a:r>
              <a:rPr lang="en-US" dirty="0" smtClean="0"/>
              <a:t>You can submit </a:t>
            </a:r>
            <a:r>
              <a:rPr lang="en-US" b="1" dirty="0" smtClean="0"/>
              <a:t>similar </a:t>
            </a:r>
            <a:r>
              <a:rPr lang="en-US" dirty="0" smtClean="0"/>
              <a:t>product variants under the same label application.</a:t>
            </a:r>
          </a:p>
          <a:p>
            <a:pPr lvl="2">
              <a:spcAft>
                <a:spcPts val="1200"/>
              </a:spcAft>
            </a:pPr>
            <a:r>
              <a:rPr lang="en-US" sz="2000" dirty="0" smtClean="0"/>
              <a:t>OK – a chocolate bar with three different flavor variants or </a:t>
            </a:r>
            <a:r>
              <a:rPr lang="en-US" sz="2000" dirty="0"/>
              <a:t>a</a:t>
            </a:r>
            <a:r>
              <a:rPr lang="en-US" sz="2000" dirty="0" smtClean="0"/>
              <a:t>n extract label with different color variants.</a:t>
            </a:r>
          </a:p>
          <a:p>
            <a:pPr lvl="2"/>
            <a:r>
              <a:rPr lang="en-US" sz="2000" dirty="0" smtClean="0"/>
              <a:t>Not OK – a tincture and an extract.</a:t>
            </a:r>
          </a:p>
        </p:txBody>
      </p:sp>
    </p:spTree>
    <p:extLst>
      <p:ext uri="{BB962C8B-B14F-4D97-AF65-F5344CB8AC3E}">
        <p14:creationId xmlns:p14="http://schemas.microsoft.com/office/powerpoint/2010/main" val="852224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Change Request Form &amp; Application Denial</a:t>
            </a:r>
            <a:endParaRPr lang="en-US" sz="4000" dirty="0"/>
          </a:p>
        </p:txBody>
      </p:sp>
      <p:sp>
        <p:nvSpPr>
          <p:cNvPr id="3" name="Content Placeholder 2"/>
          <p:cNvSpPr>
            <a:spLocks noGrp="1"/>
          </p:cNvSpPr>
          <p:nvPr>
            <p:ph idx="1"/>
          </p:nvPr>
        </p:nvSpPr>
        <p:spPr>
          <a:xfrm>
            <a:off x="1103312" y="1746422"/>
            <a:ext cx="8946541" cy="4501977"/>
          </a:xfrm>
        </p:spPr>
        <p:txBody>
          <a:bodyPr>
            <a:normAutofit/>
          </a:bodyPr>
          <a:lstStyle/>
          <a:p>
            <a:pPr>
              <a:spcAft>
                <a:spcPts val="1200"/>
              </a:spcAft>
            </a:pPr>
            <a:r>
              <a:rPr lang="en-US" dirty="0" smtClean="0"/>
              <a:t>All requests to make changes to an approved package or label application will need to be made through the </a:t>
            </a:r>
            <a:r>
              <a:rPr lang="en-US" dirty="0" smtClean="0">
                <a:hlinkClick r:id="rId2"/>
              </a:rPr>
              <a:t>Change Request Form</a:t>
            </a:r>
            <a:r>
              <a:rPr lang="en-US" dirty="0" smtClean="0"/>
              <a:t> and submitting a $25 change fee </a:t>
            </a:r>
            <a:r>
              <a:rPr lang="en-US" i="1" dirty="0" smtClean="0"/>
              <a:t>for each application</a:t>
            </a:r>
            <a:r>
              <a:rPr lang="en-US" dirty="0" smtClean="0"/>
              <a:t>.</a:t>
            </a:r>
          </a:p>
          <a:p>
            <a:pPr lvl="1">
              <a:spcAft>
                <a:spcPts val="1200"/>
              </a:spcAft>
            </a:pPr>
            <a:r>
              <a:rPr lang="en-US" sz="2000" dirty="0"/>
              <a:t>Once the OLCC receives the form and processes the fee, the application(s) will be unlocked.</a:t>
            </a:r>
          </a:p>
          <a:p>
            <a:pPr lvl="1">
              <a:spcAft>
                <a:spcPts val="1200"/>
              </a:spcAft>
            </a:pPr>
            <a:r>
              <a:rPr lang="en-US" sz="2000" dirty="0"/>
              <a:t>For each package or label application that you want to change, you must submit a separate fee and form. </a:t>
            </a:r>
          </a:p>
          <a:p>
            <a:pPr lvl="1"/>
            <a:r>
              <a:rPr lang="en-US" sz="2000" dirty="0"/>
              <a:t>The form and fee can either be hand delivered to the OLCC’s Milwaukee office or mailed to the address listed in the form</a:t>
            </a:r>
            <a:r>
              <a:rPr lang="en-US" sz="2000" dirty="0" smtClean="0"/>
              <a:t>.</a:t>
            </a:r>
          </a:p>
          <a:p>
            <a:pPr lvl="1"/>
            <a:endParaRPr lang="en-US" dirty="0"/>
          </a:p>
        </p:txBody>
      </p:sp>
    </p:spTree>
    <p:extLst>
      <p:ext uri="{BB962C8B-B14F-4D97-AF65-F5344CB8AC3E}">
        <p14:creationId xmlns:p14="http://schemas.microsoft.com/office/powerpoint/2010/main" val="3287128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Change Request Form &amp; Application Denial</a:t>
            </a:r>
            <a:endParaRPr lang="en-US" sz="4000" dirty="0"/>
          </a:p>
        </p:txBody>
      </p:sp>
      <p:sp>
        <p:nvSpPr>
          <p:cNvPr id="3" name="Content Placeholder 2"/>
          <p:cNvSpPr>
            <a:spLocks noGrp="1"/>
          </p:cNvSpPr>
          <p:nvPr>
            <p:ph idx="1"/>
          </p:nvPr>
        </p:nvSpPr>
        <p:spPr>
          <a:xfrm>
            <a:off x="1103312" y="1746422"/>
            <a:ext cx="8946541" cy="4501977"/>
          </a:xfrm>
        </p:spPr>
        <p:txBody>
          <a:bodyPr>
            <a:normAutofit/>
          </a:bodyPr>
          <a:lstStyle/>
          <a:p>
            <a:endParaRPr lang="en-US" sz="2200" dirty="0" smtClean="0"/>
          </a:p>
          <a:p>
            <a:pPr>
              <a:spcAft>
                <a:spcPts val="1200"/>
              </a:spcAft>
            </a:pPr>
            <a:r>
              <a:rPr lang="en-US" dirty="0" smtClean="0"/>
              <a:t>Applications will be denied after two failed attempts and the applicant will have to submit a new application and pay the $100 fee again. </a:t>
            </a:r>
          </a:p>
          <a:p>
            <a:pPr lvl="1">
              <a:spcAft>
                <a:spcPts val="600"/>
              </a:spcAft>
            </a:pPr>
            <a:r>
              <a:rPr lang="en-US" sz="2000" dirty="0" smtClean="0"/>
              <a:t>Applicants will be given two submissions to get their application approved by the OLCC.</a:t>
            </a:r>
          </a:p>
          <a:p>
            <a:pPr lvl="1"/>
            <a:endParaRPr lang="en-US" dirty="0"/>
          </a:p>
        </p:txBody>
      </p:sp>
    </p:spTree>
    <p:extLst>
      <p:ext uri="{BB962C8B-B14F-4D97-AF65-F5344CB8AC3E}">
        <p14:creationId xmlns:p14="http://schemas.microsoft.com/office/powerpoint/2010/main" val="2625214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Sell Down Period</a:t>
            </a:r>
            <a:endParaRPr lang="en-US" sz="4000" dirty="0"/>
          </a:p>
        </p:txBody>
      </p:sp>
      <p:sp>
        <p:nvSpPr>
          <p:cNvPr id="3" name="Content Placeholder 2"/>
          <p:cNvSpPr>
            <a:spLocks noGrp="1"/>
          </p:cNvSpPr>
          <p:nvPr>
            <p:ph idx="1"/>
          </p:nvPr>
        </p:nvSpPr>
        <p:spPr>
          <a:xfrm>
            <a:off x="1103312" y="1425146"/>
            <a:ext cx="8946541" cy="4823253"/>
          </a:xfrm>
        </p:spPr>
        <p:txBody>
          <a:bodyPr>
            <a:normAutofit/>
          </a:bodyPr>
          <a:lstStyle/>
          <a:p>
            <a:endParaRPr lang="en-US" dirty="0" smtClean="0"/>
          </a:p>
          <a:p>
            <a:pPr>
              <a:spcAft>
                <a:spcPts val="1200"/>
              </a:spcAft>
            </a:pPr>
            <a:r>
              <a:rPr lang="en-US" u="sng" dirty="0" smtClean="0"/>
              <a:t>New</a:t>
            </a:r>
            <a:r>
              <a:rPr lang="en-US" dirty="0" smtClean="0"/>
              <a:t> packaging and labeling </a:t>
            </a:r>
            <a:r>
              <a:rPr lang="en-US" u="sng" dirty="0" smtClean="0"/>
              <a:t>rules</a:t>
            </a:r>
            <a:r>
              <a:rPr lang="en-US" dirty="0" smtClean="0"/>
              <a:t> took effect </a:t>
            </a:r>
            <a:r>
              <a:rPr lang="en-US" u="sng" dirty="0" smtClean="0"/>
              <a:t>August 15, 2018</a:t>
            </a:r>
            <a:r>
              <a:rPr lang="en-US" dirty="0" smtClean="0"/>
              <a:t>.</a:t>
            </a:r>
          </a:p>
          <a:p>
            <a:pPr lvl="1">
              <a:spcAft>
                <a:spcPts val="1200"/>
              </a:spcAft>
            </a:pPr>
            <a:r>
              <a:rPr lang="en-US" sz="2000" dirty="0"/>
              <a:t>Labels </a:t>
            </a:r>
            <a:r>
              <a:rPr lang="en-US" sz="2000" dirty="0" smtClean="0"/>
              <a:t>approved </a:t>
            </a:r>
            <a:r>
              <a:rPr lang="en-US" sz="2000" dirty="0"/>
              <a:t>prior to August 15, 2018 were automatically </a:t>
            </a:r>
            <a:r>
              <a:rPr lang="en-US" sz="2000" dirty="0" smtClean="0"/>
              <a:t>changed </a:t>
            </a:r>
            <a:r>
              <a:rPr lang="en-US" sz="2000" dirty="0"/>
              <a:t>to “Resubmission Required” status</a:t>
            </a:r>
            <a:r>
              <a:rPr lang="en-US" sz="2000" dirty="0" smtClean="0"/>
              <a:t>.</a:t>
            </a:r>
          </a:p>
          <a:p>
            <a:pPr>
              <a:spcAft>
                <a:spcPts val="1200"/>
              </a:spcAft>
            </a:pPr>
            <a:r>
              <a:rPr lang="en-US" dirty="0" smtClean="0"/>
              <a:t>Labels approved before August 15, 2018 may not be transferred for sale to an OLCC retailer on and after April 1, 2019.</a:t>
            </a:r>
          </a:p>
          <a:p>
            <a:pPr lvl="1">
              <a:spcAft>
                <a:spcPts val="1200"/>
              </a:spcAft>
            </a:pPr>
            <a:r>
              <a:rPr lang="en-US" sz="2000" dirty="0" smtClean="0"/>
              <a:t>On and after April 1, 2019 – retailers can no longer accept products containing labels approved prior to August 15, 2018.</a:t>
            </a:r>
          </a:p>
          <a:p>
            <a:pPr lvl="1"/>
            <a:r>
              <a:rPr lang="en-US" sz="2000" dirty="0" smtClean="0"/>
              <a:t>If </a:t>
            </a:r>
            <a:r>
              <a:rPr lang="en-US" sz="2000" dirty="0"/>
              <a:t>you are updating your label under an existing label application, there is no new fee required. </a:t>
            </a:r>
            <a:endParaRPr lang="en-US" sz="2000" dirty="0" smtClean="0"/>
          </a:p>
        </p:txBody>
      </p:sp>
    </p:spTree>
    <p:extLst>
      <p:ext uri="{BB962C8B-B14F-4D97-AF65-F5344CB8AC3E}">
        <p14:creationId xmlns:p14="http://schemas.microsoft.com/office/powerpoint/2010/main" val="3704680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Sell Down Period</a:t>
            </a:r>
            <a:endParaRPr lang="en-US" sz="4000" dirty="0"/>
          </a:p>
        </p:txBody>
      </p:sp>
      <p:sp>
        <p:nvSpPr>
          <p:cNvPr id="3" name="Content Placeholder 2"/>
          <p:cNvSpPr>
            <a:spLocks noGrp="1"/>
          </p:cNvSpPr>
          <p:nvPr>
            <p:ph idx="1"/>
          </p:nvPr>
        </p:nvSpPr>
        <p:spPr>
          <a:xfrm>
            <a:off x="1103312" y="1425146"/>
            <a:ext cx="8946541" cy="4823253"/>
          </a:xfrm>
        </p:spPr>
        <p:txBody>
          <a:bodyPr>
            <a:normAutofit/>
          </a:bodyPr>
          <a:lstStyle/>
          <a:p>
            <a:endParaRPr lang="en-US" dirty="0" smtClean="0"/>
          </a:p>
          <a:p>
            <a:pPr>
              <a:spcAft>
                <a:spcPts val="1200"/>
              </a:spcAft>
            </a:pPr>
            <a:r>
              <a:rPr lang="en-US" u="sng" dirty="0" smtClean="0"/>
              <a:t>Retailers</a:t>
            </a:r>
            <a:r>
              <a:rPr lang="en-US" dirty="0" smtClean="0"/>
              <a:t> have until </a:t>
            </a:r>
            <a:r>
              <a:rPr lang="en-US" u="sng" dirty="0" smtClean="0"/>
              <a:t>January 1, 2020 </a:t>
            </a:r>
            <a:r>
              <a:rPr lang="en-US" dirty="0" smtClean="0"/>
              <a:t>to </a:t>
            </a:r>
            <a:r>
              <a:rPr lang="en-US" u="sng" dirty="0" smtClean="0"/>
              <a:t>sell through </a:t>
            </a:r>
            <a:r>
              <a:rPr lang="en-US" dirty="0" smtClean="0"/>
              <a:t>the old label inventory.</a:t>
            </a:r>
          </a:p>
          <a:p>
            <a:r>
              <a:rPr lang="en-US" b="1" u="sng" dirty="0" smtClean="0"/>
              <a:t>DO NOT </a:t>
            </a:r>
            <a:r>
              <a:rPr lang="en-US" u="sng" dirty="0" smtClean="0"/>
              <a:t>wait until March, 2019 </a:t>
            </a:r>
            <a:r>
              <a:rPr lang="en-US" dirty="0" smtClean="0"/>
              <a:t>to resubmit your labels. I anticipate a lengthy delay in label pre-approval during that time. </a:t>
            </a:r>
          </a:p>
        </p:txBody>
      </p:sp>
    </p:spTree>
    <p:extLst>
      <p:ext uri="{BB962C8B-B14F-4D97-AF65-F5344CB8AC3E}">
        <p14:creationId xmlns:p14="http://schemas.microsoft.com/office/powerpoint/2010/main" val="3114491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Common Issues – Label ID</a:t>
            </a:r>
            <a:endParaRPr lang="en-US" sz="4000" dirty="0"/>
          </a:p>
        </p:txBody>
      </p:sp>
      <p:sp>
        <p:nvSpPr>
          <p:cNvPr id="3" name="Content Placeholder 2"/>
          <p:cNvSpPr>
            <a:spLocks noGrp="1"/>
          </p:cNvSpPr>
          <p:nvPr>
            <p:ph idx="1"/>
          </p:nvPr>
        </p:nvSpPr>
        <p:spPr>
          <a:xfrm>
            <a:off x="1103312" y="1598142"/>
            <a:ext cx="8946541" cy="4650258"/>
          </a:xfrm>
        </p:spPr>
        <p:txBody>
          <a:bodyPr>
            <a:normAutofit/>
          </a:bodyPr>
          <a:lstStyle/>
          <a:p>
            <a:pPr>
              <a:spcAft>
                <a:spcPts val="1200"/>
              </a:spcAft>
            </a:pPr>
            <a:r>
              <a:rPr lang="en-US" dirty="0"/>
              <a:t>All labels that have been pre-approved must have a Label ID prominently displayed on the label of the outermost container</a:t>
            </a:r>
            <a:r>
              <a:rPr lang="en-US" dirty="0" smtClean="0"/>
              <a:t>.</a:t>
            </a:r>
          </a:p>
          <a:p>
            <a:pPr>
              <a:spcAft>
                <a:spcPts val="1200"/>
              </a:spcAft>
            </a:pPr>
            <a:r>
              <a:rPr lang="en-US" dirty="0" smtClean="0"/>
              <a:t>When a label is submitted in the online system, a unique Label ID number gets generated. This ID number is unique to each individual label application. </a:t>
            </a:r>
          </a:p>
          <a:p>
            <a:pPr lvl="1"/>
            <a:r>
              <a:rPr lang="en-US" sz="2000" dirty="0" smtClean="0"/>
              <a:t>You must use the format “Label ID:”</a:t>
            </a:r>
          </a:p>
          <a:p>
            <a:pPr lvl="1">
              <a:spcAft>
                <a:spcPts val="1200"/>
              </a:spcAft>
            </a:pPr>
            <a:r>
              <a:rPr lang="en-US" sz="2000" dirty="0" smtClean="0"/>
              <a:t>Generic labels don’t have a Label ID.</a:t>
            </a:r>
          </a:p>
          <a:p>
            <a:r>
              <a:rPr lang="en-US" dirty="0" smtClean="0"/>
              <a:t>When you submit a label application, you can use placeholders – “Label ID: 0000”</a:t>
            </a:r>
          </a:p>
        </p:txBody>
      </p:sp>
    </p:spTree>
    <p:extLst>
      <p:ext uri="{BB962C8B-B14F-4D97-AF65-F5344CB8AC3E}">
        <p14:creationId xmlns:p14="http://schemas.microsoft.com/office/powerpoint/2010/main" val="2342194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Where is the Label ID!?!?!</a:t>
            </a:r>
            <a:endParaRPr lang="en-US" sz="4000" dirty="0"/>
          </a:p>
        </p:txBody>
      </p:sp>
      <p:sp>
        <p:nvSpPr>
          <p:cNvPr id="3" name="Content Placeholder 2"/>
          <p:cNvSpPr>
            <a:spLocks noGrp="1"/>
          </p:cNvSpPr>
          <p:nvPr>
            <p:ph idx="1"/>
          </p:nvPr>
        </p:nvSpPr>
        <p:spPr>
          <a:xfrm>
            <a:off x="646111" y="1152983"/>
            <a:ext cx="8946541" cy="898239"/>
          </a:xfrm>
        </p:spPr>
        <p:txBody>
          <a:bodyPr/>
          <a:lstStyle/>
          <a:p>
            <a:r>
              <a:rPr lang="en-US" dirty="0" smtClean="0"/>
              <a:t>The </a:t>
            </a:r>
            <a:r>
              <a:rPr lang="en-US" u="sng" dirty="0" smtClean="0"/>
              <a:t>Label ID number</a:t>
            </a:r>
            <a:r>
              <a:rPr lang="en-US" dirty="0" smtClean="0"/>
              <a:t> can be found within each individual label application at the end of the URL in your browser’s address bar.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03" y="2110477"/>
            <a:ext cx="4020590" cy="41214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742" y="2110477"/>
            <a:ext cx="5857864" cy="4078260"/>
          </a:xfrm>
          <a:prstGeom prst="rect">
            <a:avLst/>
          </a:prstGeom>
        </p:spPr>
      </p:pic>
      <p:sp>
        <p:nvSpPr>
          <p:cNvPr id="8" name="Down Arrow 7"/>
          <p:cNvSpPr/>
          <p:nvPr/>
        </p:nvSpPr>
        <p:spPr>
          <a:xfrm>
            <a:off x="1383958" y="4588476"/>
            <a:ext cx="378940" cy="1145060"/>
          </a:xfrm>
          <a:prstGeom prst="downArrow">
            <a:avLst/>
          </a:prstGeom>
          <a:effectLst>
            <a:glow rad="139700">
              <a:schemeClr val="accent3">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Down Arrow 8"/>
          <p:cNvSpPr/>
          <p:nvPr/>
        </p:nvSpPr>
        <p:spPr>
          <a:xfrm rot="13422251" flipV="1">
            <a:off x="9637455" y="1290232"/>
            <a:ext cx="378940" cy="1145060"/>
          </a:xfrm>
          <a:prstGeom prst="downArrow">
            <a:avLst/>
          </a:prstGeom>
          <a:effectLst>
            <a:glow rad="139700">
              <a:schemeClr val="accent3">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TextBox 6"/>
          <p:cNvSpPr txBox="1"/>
          <p:nvPr/>
        </p:nvSpPr>
        <p:spPr>
          <a:xfrm>
            <a:off x="9654746" y="968317"/>
            <a:ext cx="2677297" cy="369332"/>
          </a:xfrm>
          <a:prstGeom prst="rect">
            <a:avLst/>
          </a:prstGeom>
          <a:noFill/>
        </p:spPr>
        <p:txBody>
          <a:bodyPr wrap="square" rtlCol="0">
            <a:spAutoFit/>
          </a:bodyPr>
          <a:lstStyle/>
          <a:p>
            <a:r>
              <a:rPr lang="en-US" b="1" dirty="0" smtClean="0">
                <a:solidFill>
                  <a:srgbClr val="FFFF00"/>
                </a:solidFill>
              </a:rPr>
              <a:t>Browser’s Address Bar</a:t>
            </a:r>
            <a:endParaRPr lang="en-US" b="1" dirty="0">
              <a:solidFill>
                <a:srgbClr val="FFFF00"/>
              </a:solidFill>
            </a:endParaRPr>
          </a:p>
        </p:txBody>
      </p:sp>
    </p:spTree>
    <p:extLst>
      <p:ext uri="{BB962C8B-B14F-4D97-AF65-F5344CB8AC3E}">
        <p14:creationId xmlns:p14="http://schemas.microsoft.com/office/powerpoint/2010/main" val="5610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5"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2000"/>
                                        <p:tgtEl>
                                          <p:spTgt spid="8"/>
                                        </p:tgtEl>
                                      </p:cBhvr>
                                    </p:animEffect>
                                    <p:anim calcmode="lin" valueType="num">
                                      <p:cBhvr>
                                        <p:cTn id="10" dur="2000" fill="hold"/>
                                        <p:tgtEl>
                                          <p:spTgt spid="8"/>
                                        </p:tgtEl>
                                        <p:attrNameLst>
                                          <p:attrName>ppt_w</p:attrName>
                                        </p:attrNameLst>
                                      </p:cBhvr>
                                      <p:tavLst>
                                        <p:tav tm="0" fmla="#ppt_w*sin(2.5*pi*$)">
                                          <p:val>
                                            <p:fltVal val="0"/>
                                          </p:val>
                                        </p:tav>
                                        <p:tav tm="100000">
                                          <p:val>
                                            <p:fltVal val="1"/>
                                          </p:val>
                                        </p:tav>
                                      </p:tavLst>
                                    </p:anim>
                                    <p:anim calcmode="lin" valueType="num">
                                      <p:cBhvr>
                                        <p:cTn id="1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45"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anim calcmode="lin" valueType="num">
                                      <p:cBhvr>
                                        <p:cTn id="19" dur="2000" fill="hold"/>
                                        <p:tgtEl>
                                          <p:spTgt spid="9"/>
                                        </p:tgtEl>
                                        <p:attrNameLst>
                                          <p:attrName>ppt_w</p:attrName>
                                        </p:attrNameLst>
                                      </p:cBhvr>
                                      <p:tavLst>
                                        <p:tav tm="0" fmla="#ppt_w*sin(2.5*pi*$)">
                                          <p:val>
                                            <p:fltVal val="0"/>
                                          </p:val>
                                        </p:tav>
                                        <p:tav tm="100000">
                                          <p:val>
                                            <p:fltVal val="1"/>
                                          </p:val>
                                        </p:tav>
                                      </p:tavLst>
                                    </p:anim>
                                    <p:anim calcmode="lin" valueType="num">
                                      <p:cBhvr>
                                        <p:cTn id="20" dur="2000" fill="hold"/>
                                        <p:tgtEl>
                                          <p:spTgt spid="9"/>
                                        </p:tgtEl>
                                        <p:attrNameLst>
                                          <p:attrName>ppt_h</p:attrName>
                                        </p:attrNameLst>
                                      </p:cBhvr>
                                      <p:tavLst>
                                        <p:tav tm="0">
                                          <p:val>
                                            <p:strVal val="#ppt_h"/>
                                          </p:val>
                                        </p:tav>
                                        <p:tav tm="100000">
                                          <p:val>
                                            <p:strVal val="#ppt_h"/>
                                          </p:val>
                                        </p:tav>
                                      </p:tavLst>
                                    </p:anim>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“This package is not child resistant.”</a:t>
            </a:r>
            <a:endParaRPr lang="en-US" sz="4000" dirty="0"/>
          </a:p>
        </p:txBody>
      </p:sp>
      <p:sp>
        <p:nvSpPr>
          <p:cNvPr id="3" name="Content Placeholder 2"/>
          <p:cNvSpPr>
            <a:spLocks noGrp="1"/>
          </p:cNvSpPr>
          <p:nvPr>
            <p:ph idx="1"/>
          </p:nvPr>
        </p:nvSpPr>
        <p:spPr>
          <a:xfrm>
            <a:off x="1103312" y="1853248"/>
            <a:ext cx="8946541" cy="4620704"/>
          </a:xfrm>
        </p:spPr>
        <p:txBody>
          <a:bodyPr>
            <a:normAutofit/>
          </a:bodyPr>
          <a:lstStyle/>
          <a:p>
            <a:pPr>
              <a:spcAft>
                <a:spcPts val="600"/>
              </a:spcAft>
            </a:pPr>
            <a:endParaRPr lang="en-US" dirty="0" smtClean="0"/>
          </a:p>
          <a:p>
            <a:pPr>
              <a:spcAft>
                <a:spcPts val="1200"/>
              </a:spcAft>
            </a:pPr>
            <a:r>
              <a:rPr lang="en-US" dirty="0" smtClean="0"/>
              <a:t>If the container holding the marijuana item is does not meet the child resistant standards in the rules, the outermost label must have the statement - </a:t>
            </a:r>
            <a:r>
              <a:rPr lang="en-US" b="1" dirty="0" smtClean="0"/>
              <a:t>“This package is not child resistant.”</a:t>
            </a:r>
          </a:p>
          <a:p>
            <a:pPr>
              <a:spcAft>
                <a:spcPts val="600"/>
              </a:spcAft>
            </a:pPr>
            <a:r>
              <a:rPr lang="en-US" dirty="0" smtClean="0"/>
              <a:t>If the package you list under “Packages” in your label application is not certified child resistant, you must use this warning.</a:t>
            </a:r>
          </a:p>
          <a:p>
            <a:endParaRPr lang="en-US" dirty="0"/>
          </a:p>
        </p:txBody>
      </p:sp>
    </p:spTree>
    <p:extLst>
      <p:ext uri="{BB962C8B-B14F-4D97-AF65-F5344CB8AC3E}">
        <p14:creationId xmlns:p14="http://schemas.microsoft.com/office/powerpoint/2010/main" val="2432034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This package is not child resistant…</a:t>
            </a:r>
            <a:endParaRPr lang="en-US" sz="4000" dirty="0"/>
          </a:p>
        </p:txBody>
      </p:sp>
      <p:sp>
        <p:nvSpPr>
          <p:cNvPr id="3" name="Content Placeholder 2"/>
          <p:cNvSpPr>
            <a:spLocks noGrp="1"/>
          </p:cNvSpPr>
          <p:nvPr>
            <p:ph idx="1"/>
          </p:nvPr>
        </p:nvSpPr>
        <p:spPr>
          <a:xfrm>
            <a:off x="1103312" y="1853248"/>
            <a:ext cx="8946541" cy="4620704"/>
          </a:xfrm>
        </p:spPr>
        <p:txBody>
          <a:bodyPr>
            <a:normAutofit/>
          </a:bodyPr>
          <a:lstStyle/>
          <a:p>
            <a:pPr>
              <a:spcAft>
                <a:spcPts val="600"/>
              </a:spcAft>
            </a:pPr>
            <a:endParaRPr lang="en-US" dirty="0" smtClean="0"/>
          </a:p>
          <a:p>
            <a:pPr>
              <a:spcAft>
                <a:spcPts val="1200"/>
              </a:spcAft>
            </a:pPr>
            <a:r>
              <a:rPr lang="en-US" dirty="0" smtClean="0"/>
              <a:t>For example: you have an plastic jar inside of a box, neither has been approved as child resistant in the OLCC’s online system.</a:t>
            </a:r>
          </a:p>
          <a:p>
            <a:pPr lvl="1">
              <a:spcAft>
                <a:spcPts val="1200"/>
              </a:spcAft>
            </a:pPr>
            <a:r>
              <a:rPr lang="en-US" sz="2000" dirty="0" smtClean="0"/>
              <a:t>The outermost label on the box must have the statement.</a:t>
            </a:r>
          </a:p>
          <a:p>
            <a:pPr lvl="1"/>
            <a:r>
              <a:rPr lang="en-US" sz="2000" b="1" dirty="0" smtClean="0"/>
              <a:t>However</a:t>
            </a:r>
            <a:r>
              <a:rPr lang="en-US" sz="2000" dirty="0" smtClean="0"/>
              <a:t>, if the plastic jar has been approved as child resistant in the OLCC’s online system, the box </a:t>
            </a:r>
            <a:r>
              <a:rPr lang="en-US" sz="2000" b="1" dirty="0" smtClean="0"/>
              <a:t>would</a:t>
            </a:r>
            <a:r>
              <a:rPr lang="en-US" sz="2000" dirty="0" smtClean="0"/>
              <a:t> </a:t>
            </a:r>
            <a:r>
              <a:rPr lang="en-US" sz="2000" b="1" dirty="0" smtClean="0"/>
              <a:t>not need </a:t>
            </a:r>
            <a:r>
              <a:rPr lang="en-US" sz="2000" dirty="0" smtClean="0"/>
              <a:t>the warning. Why? The container holding the marijuana item meets the child resistant standards.</a:t>
            </a:r>
            <a:endParaRPr lang="en-US" sz="2000" dirty="0"/>
          </a:p>
          <a:p>
            <a:endParaRPr lang="en-US" dirty="0"/>
          </a:p>
        </p:txBody>
      </p:sp>
    </p:spTree>
    <p:extLst>
      <p:ext uri="{BB962C8B-B14F-4D97-AF65-F5344CB8AC3E}">
        <p14:creationId xmlns:p14="http://schemas.microsoft.com/office/powerpoint/2010/main" val="2369378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Metrc</a:t>
            </a:r>
            <a:r>
              <a:rPr lang="en-US" sz="4000" dirty="0" smtClean="0"/>
              <a:t> – Unique Identification Number</a:t>
            </a:r>
            <a:endParaRPr lang="en-US" sz="4000" dirty="0"/>
          </a:p>
        </p:txBody>
      </p:sp>
      <p:sp>
        <p:nvSpPr>
          <p:cNvPr id="3" name="Content Placeholder 2"/>
          <p:cNvSpPr>
            <a:spLocks noGrp="1"/>
          </p:cNvSpPr>
          <p:nvPr>
            <p:ph idx="1"/>
          </p:nvPr>
        </p:nvSpPr>
        <p:spPr/>
        <p:txBody>
          <a:bodyPr>
            <a:normAutofit/>
          </a:bodyPr>
          <a:lstStyle/>
          <a:p>
            <a:r>
              <a:rPr lang="en-US" dirty="0" smtClean="0"/>
              <a:t>What is the “UID” in the labeling rules?</a:t>
            </a:r>
          </a:p>
          <a:p>
            <a:pPr lvl="1"/>
            <a:r>
              <a:rPr lang="en-US" dirty="0" err="1" smtClean="0"/>
              <a:t>Metrc</a:t>
            </a:r>
            <a:r>
              <a:rPr lang="en-US" dirty="0" smtClean="0"/>
              <a:t> package tag at the time the product is labeled for sale to consumer</a:t>
            </a:r>
          </a:p>
          <a:p>
            <a:pPr lvl="1"/>
            <a:endParaRPr lang="en-US" dirty="0"/>
          </a:p>
          <a:p>
            <a:pPr lvl="1"/>
            <a:endParaRPr lang="en-US" dirty="0" smtClean="0"/>
          </a:p>
          <a:p>
            <a:pPr lvl="1"/>
            <a:endParaRPr lang="en-US" dirty="0"/>
          </a:p>
          <a:p>
            <a:pPr lvl="1"/>
            <a:endParaRPr lang="en-US" dirty="0" smtClean="0"/>
          </a:p>
          <a:p>
            <a:pPr lvl="1"/>
            <a:endParaRPr lang="en-US" dirty="0" smtClean="0"/>
          </a:p>
          <a:p>
            <a:pPr marL="457200" lvl="1" indent="0">
              <a:buNone/>
            </a:pPr>
            <a:endParaRPr lang="en-US" dirty="0" smtClean="0"/>
          </a:p>
        </p:txBody>
      </p:sp>
      <p:pic>
        <p:nvPicPr>
          <p:cNvPr id="5" name="Picture 4"/>
          <p:cNvPicPr>
            <a:picLocks noChangeAspect="1"/>
          </p:cNvPicPr>
          <p:nvPr/>
        </p:nvPicPr>
        <p:blipFill>
          <a:blip r:embed="rId2"/>
          <a:stretch>
            <a:fillRect/>
          </a:stretch>
        </p:blipFill>
        <p:spPr>
          <a:xfrm>
            <a:off x="1304619" y="3201352"/>
            <a:ext cx="8543925" cy="866775"/>
          </a:xfrm>
          <a:prstGeom prst="rect">
            <a:avLst/>
          </a:prstGeom>
        </p:spPr>
      </p:pic>
    </p:spTree>
    <p:extLst>
      <p:ext uri="{BB962C8B-B14F-4D97-AF65-F5344CB8AC3E}">
        <p14:creationId xmlns:p14="http://schemas.microsoft.com/office/powerpoint/2010/main" val="46861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Common Issues – Adults &amp; Driving Warnings</a:t>
            </a:r>
            <a:endParaRPr lang="en-US" sz="4000" dirty="0"/>
          </a:p>
        </p:txBody>
      </p:sp>
      <p:sp>
        <p:nvSpPr>
          <p:cNvPr id="3" name="Content Placeholder 2"/>
          <p:cNvSpPr>
            <a:spLocks noGrp="1"/>
          </p:cNvSpPr>
          <p:nvPr>
            <p:ph idx="1"/>
          </p:nvPr>
        </p:nvSpPr>
        <p:spPr/>
        <p:txBody>
          <a:bodyPr/>
          <a:lstStyle/>
          <a:p>
            <a:pPr>
              <a:spcAft>
                <a:spcPts val="1200"/>
              </a:spcAft>
            </a:pPr>
            <a:r>
              <a:rPr lang="en-US" dirty="0" smtClean="0"/>
              <a:t>The rules that went into effect on August 15, 2018 slightly changed both of these warnings. </a:t>
            </a:r>
          </a:p>
          <a:p>
            <a:pPr>
              <a:spcAft>
                <a:spcPts val="1200"/>
              </a:spcAft>
            </a:pPr>
            <a:r>
              <a:rPr lang="en-US" dirty="0" smtClean="0"/>
              <a:t>From “</a:t>
            </a:r>
            <a:r>
              <a:rPr lang="en-US" strike="sngStrike" dirty="0" smtClean="0"/>
              <a:t>For use by adults 21 and older</a:t>
            </a:r>
            <a:r>
              <a:rPr lang="en-US" dirty="0" smtClean="0"/>
              <a:t>” to “For use only by adults 21 and older.”</a:t>
            </a:r>
          </a:p>
          <a:p>
            <a:pPr>
              <a:spcAft>
                <a:spcPts val="1200"/>
              </a:spcAft>
            </a:pPr>
            <a:r>
              <a:rPr lang="en-US" dirty="0" smtClean="0"/>
              <a:t>From “</a:t>
            </a:r>
            <a:r>
              <a:rPr lang="en-US" strike="sngStrike" dirty="0" smtClean="0"/>
              <a:t>It is illegal to drive a motor vehicle while under the influence of marijuana</a:t>
            </a:r>
            <a:r>
              <a:rPr lang="en-US" dirty="0" smtClean="0"/>
              <a:t>” to “Do not drive a motor vehicle while under the influence of marijuana.”</a:t>
            </a:r>
          </a:p>
          <a:p>
            <a:r>
              <a:rPr lang="en-US" dirty="0" smtClean="0"/>
              <a:t>All required warnings and statements must </a:t>
            </a:r>
            <a:r>
              <a:rPr lang="en-US" b="1" dirty="0" smtClean="0"/>
              <a:t>exactly </a:t>
            </a:r>
            <a:r>
              <a:rPr lang="en-US" dirty="0" smtClean="0"/>
              <a:t>match the text of the rule. No abbreviations or slight variations.</a:t>
            </a:r>
          </a:p>
          <a:p>
            <a:pPr marL="0" indent="0">
              <a:buNone/>
            </a:pPr>
            <a:endParaRPr lang="en-US" dirty="0"/>
          </a:p>
        </p:txBody>
      </p:sp>
    </p:spTree>
    <p:extLst>
      <p:ext uri="{BB962C8B-B14F-4D97-AF65-F5344CB8AC3E}">
        <p14:creationId xmlns:p14="http://schemas.microsoft.com/office/powerpoint/2010/main" val="2578177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is the principal display panel?</a:t>
            </a:r>
            <a:endParaRPr lang="en-US" sz="4000" dirty="0"/>
          </a:p>
        </p:txBody>
      </p:sp>
      <p:sp>
        <p:nvSpPr>
          <p:cNvPr id="3" name="Content Placeholder 2"/>
          <p:cNvSpPr>
            <a:spLocks noGrp="1"/>
          </p:cNvSpPr>
          <p:nvPr>
            <p:ph idx="1"/>
          </p:nvPr>
        </p:nvSpPr>
        <p:spPr>
          <a:xfrm>
            <a:off x="218295" y="1764594"/>
            <a:ext cx="8946541" cy="4195481"/>
          </a:xfrm>
        </p:spPr>
        <p:txBody>
          <a:bodyPr/>
          <a:lstStyle/>
          <a:p>
            <a:pPr>
              <a:spcAft>
                <a:spcPts val="1200"/>
              </a:spcAft>
            </a:pPr>
            <a:r>
              <a:rPr lang="en-US" dirty="0" smtClean="0"/>
              <a:t>The </a:t>
            </a:r>
            <a:r>
              <a:rPr lang="en-US" u="sng" dirty="0" smtClean="0"/>
              <a:t>principal display panel or PDP</a:t>
            </a:r>
            <a:r>
              <a:rPr lang="en-US" dirty="0" smtClean="0"/>
              <a:t> is the part of a label on a package or container that is most likely to be displayed presented, shown or seen under customary conditions of display for sale or transfer.</a:t>
            </a:r>
          </a:p>
          <a:p>
            <a:r>
              <a:rPr lang="en-US" dirty="0" smtClean="0"/>
              <a:t>Typically the PDP must have: universal symbol, product identity, and net quantity of contents (net weight or fluid measurement.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071" y="4044777"/>
            <a:ext cx="3758801" cy="2512541"/>
          </a:xfrm>
          <a:prstGeom prst="rect">
            <a:avLst/>
          </a:prstGeom>
        </p:spPr>
      </p:pic>
    </p:spTree>
    <p:extLst>
      <p:ext uri="{BB962C8B-B14F-4D97-AF65-F5344CB8AC3E}">
        <p14:creationId xmlns:p14="http://schemas.microsoft.com/office/powerpoint/2010/main" val="1828974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Confusing Weight and Volume</a:t>
            </a:r>
            <a:endParaRPr lang="en-US" sz="4000" dirty="0"/>
          </a:p>
        </p:txBody>
      </p:sp>
      <p:sp>
        <p:nvSpPr>
          <p:cNvPr id="3" name="Content Placeholder 2"/>
          <p:cNvSpPr>
            <a:spLocks noGrp="1"/>
          </p:cNvSpPr>
          <p:nvPr>
            <p:ph idx="1"/>
          </p:nvPr>
        </p:nvSpPr>
        <p:spPr/>
        <p:txBody>
          <a:bodyPr>
            <a:normAutofit/>
          </a:bodyPr>
          <a:lstStyle/>
          <a:p>
            <a:pPr>
              <a:spcAft>
                <a:spcPts val="1200"/>
              </a:spcAft>
            </a:pPr>
            <a:r>
              <a:rPr lang="en-US" dirty="0" smtClean="0"/>
              <a:t>Weight is expressed in grams and ounces (sometimes milligrams) </a:t>
            </a:r>
          </a:p>
          <a:p>
            <a:pPr lvl="1">
              <a:spcAft>
                <a:spcPts val="600"/>
              </a:spcAft>
            </a:pPr>
            <a:r>
              <a:rPr lang="en-US" sz="2000" dirty="0"/>
              <a:t>For example – 1 gram (0.04 </a:t>
            </a:r>
            <a:r>
              <a:rPr lang="en-US" sz="2000" dirty="0" err="1"/>
              <a:t>oz</a:t>
            </a:r>
            <a:r>
              <a:rPr lang="en-US" sz="2000" dirty="0" smtClean="0"/>
              <a:t>)</a:t>
            </a:r>
          </a:p>
          <a:p>
            <a:pPr lvl="1">
              <a:spcAft>
                <a:spcPts val="600"/>
              </a:spcAft>
            </a:pPr>
            <a:r>
              <a:rPr lang="en-US" sz="2000" dirty="0" smtClean="0"/>
              <a:t>Always put Net Weight or Net Wt. before grams and ounces</a:t>
            </a:r>
          </a:p>
          <a:p>
            <a:pPr>
              <a:spcAft>
                <a:spcPts val="600"/>
              </a:spcAft>
            </a:pPr>
            <a:r>
              <a:rPr lang="en-US" dirty="0" smtClean="0"/>
              <a:t>Liquid </a:t>
            </a:r>
            <a:r>
              <a:rPr lang="en-US" dirty="0"/>
              <a:t>is expressed in fluid ounces and </a:t>
            </a:r>
            <a:r>
              <a:rPr lang="en-US" dirty="0" smtClean="0"/>
              <a:t>milliliter</a:t>
            </a:r>
          </a:p>
          <a:p>
            <a:pPr lvl="1">
              <a:spcAft>
                <a:spcPts val="1200"/>
              </a:spcAft>
            </a:pPr>
            <a:r>
              <a:rPr lang="en-US" sz="2000" dirty="0"/>
              <a:t>For example – 1 </a:t>
            </a:r>
            <a:r>
              <a:rPr lang="en-US" sz="2000" dirty="0" err="1"/>
              <a:t>fl</a:t>
            </a:r>
            <a:r>
              <a:rPr lang="en-US" sz="2000" dirty="0"/>
              <a:t> </a:t>
            </a:r>
            <a:r>
              <a:rPr lang="en-US" sz="2000" dirty="0" err="1"/>
              <a:t>oz</a:t>
            </a:r>
            <a:r>
              <a:rPr lang="en-US" sz="2000" dirty="0"/>
              <a:t> (29.6mL)</a:t>
            </a:r>
          </a:p>
          <a:p>
            <a:r>
              <a:rPr lang="en-US" dirty="0" smtClean="0"/>
              <a:t>DO NOT put Net Weight before fluid measurements.</a:t>
            </a:r>
            <a:endParaRPr lang="en-US" dirty="0"/>
          </a:p>
        </p:txBody>
      </p:sp>
    </p:spTree>
    <p:extLst>
      <p:ext uri="{BB962C8B-B14F-4D97-AF65-F5344CB8AC3E}">
        <p14:creationId xmlns:p14="http://schemas.microsoft.com/office/powerpoint/2010/main" val="1469390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Product Identity</a:t>
            </a:r>
            <a:endParaRPr lang="en-US" sz="4000" dirty="0"/>
          </a:p>
        </p:txBody>
      </p:sp>
      <p:sp>
        <p:nvSpPr>
          <p:cNvPr id="3" name="Content Placeholder 2"/>
          <p:cNvSpPr>
            <a:spLocks noGrp="1"/>
          </p:cNvSpPr>
          <p:nvPr>
            <p:ph idx="1"/>
          </p:nvPr>
        </p:nvSpPr>
        <p:spPr>
          <a:xfrm>
            <a:off x="1103312" y="1432560"/>
            <a:ext cx="8946541" cy="4815839"/>
          </a:xfrm>
        </p:spPr>
        <p:txBody>
          <a:bodyPr>
            <a:noAutofit/>
          </a:bodyPr>
          <a:lstStyle/>
          <a:p>
            <a:pPr>
              <a:spcAft>
                <a:spcPts val="600"/>
              </a:spcAft>
            </a:pPr>
            <a:r>
              <a:rPr lang="en-US" dirty="0" smtClean="0"/>
              <a:t>The product identity is the truthful or common name of the product that is contained the package.</a:t>
            </a:r>
          </a:p>
          <a:p>
            <a:r>
              <a:rPr lang="en-US" dirty="0"/>
              <a:t>The product identity must clearly identify whether the item is derived from marijuana or hemp</a:t>
            </a:r>
            <a:r>
              <a:rPr lang="en-US" dirty="0" smtClean="0"/>
              <a:t>. “Cannabis” may be used in place of “marijuana.”</a:t>
            </a:r>
            <a:endParaRPr lang="en-US" dirty="0"/>
          </a:p>
          <a:p>
            <a:pPr lvl="1"/>
            <a:r>
              <a:rPr lang="en-US" sz="2000" dirty="0"/>
              <a:t>Marijuana Edible</a:t>
            </a:r>
          </a:p>
          <a:p>
            <a:pPr lvl="1">
              <a:spcAft>
                <a:spcPts val="600"/>
              </a:spcAft>
            </a:pPr>
            <a:r>
              <a:rPr lang="en-US" sz="2000" dirty="0" smtClean="0"/>
              <a:t>Hemp Tincture</a:t>
            </a:r>
          </a:p>
          <a:p>
            <a:pPr>
              <a:spcAft>
                <a:spcPts val="600"/>
              </a:spcAft>
            </a:pPr>
            <a:r>
              <a:rPr lang="en-US" dirty="0" smtClean="0"/>
              <a:t>If the product is a cannabinoid extract or concentrate, the product identity must clearly identify it as such.</a:t>
            </a:r>
          </a:p>
          <a:p>
            <a:pPr lvl="1"/>
            <a:r>
              <a:rPr lang="en-US" sz="2000" dirty="0" smtClean="0"/>
              <a:t>Marijuana Concentrate</a:t>
            </a:r>
          </a:p>
          <a:p>
            <a:pPr lvl="1"/>
            <a:r>
              <a:rPr lang="en-US" sz="2000" dirty="0" smtClean="0"/>
              <a:t>Cannabis Extract</a:t>
            </a:r>
          </a:p>
        </p:txBody>
      </p:sp>
    </p:spTree>
    <p:extLst>
      <p:ext uri="{BB962C8B-B14F-4D97-AF65-F5344CB8AC3E}">
        <p14:creationId xmlns:p14="http://schemas.microsoft.com/office/powerpoint/2010/main" val="3073324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Hemp</a:t>
            </a:r>
            <a:endParaRPr lang="en-US" sz="4000" dirty="0"/>
          </a:p>
        </p:txBody>
      </p:sp>
      <p:sp>
        <p:nvSpPr>
          <p:cNvPr id="3" name="Content Placeholder 2"/>
          <p:cNvSpPr>
            <a:spLocks noGrp="1"/>
          </p:cNvSpPr>
          <p:nvPr>
            <p:ph idx="1"/>
          </p:nvPr>
        </p:nvSpPr>
        <p:spPr>
          <a:xfrm>
            <a:off x="503872" y="1316736"/>
            <a:ext cx="9910677" cy="4672406"/>
          </a:xfrm>
        </p:spPr>
        <p:txBody>
          <a:bodyPr>
            <a:noAutofit/>
          </a:bodyPr>
          <a:lstStyle/>
          <a:p>
            <a:pPr>
              <a:spcAft>
                <a:spcPts val="1200"/>
              </a:spcAft>
            </a:pPr>
            <a:r>
              <a:rPr lang="en-US" dirty="0" smtClean="0"/>
              <a:t>If the item is solely derived from hemp the label must:</a:t>
            </a:r>
          </a:p>
          <a:p>
            <a:pPr lvl="1">
              <a:spcAft>
                <a:spcPts val="600"/>
              </a:spcAft>
            </a:pPr>
            <a:r>
              <a:rPr lang="en-US" sz="2000" dirty="0"/>
              <a:t>Have a product identity that clearly indicates the product is derived from hemp.</a:t>
            </a:r>
          </a:p>
          <a:p>
            <a:pPr lvl="2">
              <a:spcAft>
                <a:spcPts val="1200"/>
              </a:spcAft>
            </a:pPr>
            <a:r>
              <a:rPr lang="en-US" sz="2000" dirty="0"/>
              <a:t>“Hemp Tincture,” “Hemp CBD Chocolate Bar,” or “Hemp Extract.”</a:t>
            </a:r>
          </a:p>
          <a:p>
            <a:pPr lvl="1">
              <a:spcAft>
                <a:spcPts val="600"/>
              </a:spcAft>
            </a:pPr>
            <a:r>
              <a:rPr lang="en-US" sz="2000" dirty="0"/>
              <a:t>Have the following </a:t>
            </a:r>
            <a:r>
              <a:rPr lang="en-US" sz="2000" u="sng" dirty="0"/>
              <a:t>warnings</a:t>
            </a:r>
            <a:r>
              <a:rPr lang="en-US" sz="2000" dirty="0"/>
              <a:t> in place of the other required warnings: “This product is derived from hemp and could contain THC. Keep out of reach of children.” </a:t>
            </a:r>
          </a:p>
          <a:p>
            <a:pPr lvl="2">
              <a:spcAft>
                <a:spcPts val="600"/>
              </a:spcAft>
            </a:pPr>
            <a:r>
              <a:rPr lang="en-US" sz="2000" dirty="0"/>
              <a:t>You must still have the “FDA Statement.”</a:t>
            </a:r>
          </a:p>
          <a:p>
            <a:pPr lvl="2"/>
            <a:r>
              <a:rPr lang="en-US" sz="2000" dirty="0"/>
              <a:t>The rules specifically call out what “warnings” are.</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1438" y="11025"/>
            <a:ext cx="1463111" cy="1583651"/>
          </a:xfrm>
          <a:prstGeom prst="rect">
            <a:avLst/>
          </a:prstGeom>
        </p:spPr>
      </p:pic>
    </p:spTree>
    <p:extLst>
      <p:ext uri="{BB962C8B-B14F-4D97-AF65-F5344CB8AC3E}">
        <p14:creationId xmlns:p14="http://schemas.microsoft.com/office/powerpoint/2010/main" val="3782717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Hemp</a:t>
            </a:r>
            <a:endParaRPr lang="en-US" sz="4000" dirty="0"/>
          </a:p>
        </p:txBody>
      </p:sp>
      <p:sp>
        <p:nvSpPr>
          <p:cNvPr id="3" name="Content Placeholder 2"/>
          <p:cNvSpPr>
            <a:spLocks noGrp="1"/>
          </p:cNvSpPr>
          <p:nvPr>
            <p:ph idx="1"/>
          </p:nvPr>
        </p:nvSpPr>
        <p:spPr>
          <a:xfrm>
            <a:off x="503872" y="1152983"/>
            <a:ext cx="9910677" cy="4836159"/>
          </a:xfrm>
        </p:spPr>
        <p:txBody>
          <a:bodyPr>
            <a:noAutofit/>
          </a:bodyPr>
          <a:lstStyle/>
          <a:p>
            <a:pPr marL="457200" lvl="1" indent="0">
              <a:buNone/>
            </a:pPr>
            <a:endParaRPr lang="en-US" dirty="0" smtClean="0"/>
          </a:p>
          <a:p>
            <a:pPr marL="342900" lvl="1" indent="-342900"/>
            <a:r>
              <a:rPr lang="en-US" sz="2000" dirty="0" smtClean="0"/>
              <a:t>If </a:t>
            </a:r>
            <a:r>
              <a:rPr lang="en-US" sz="2000" dirty="0"/>
              <a:t>the item is a hemp extract, concentrate, topical, or a hemp product other than an edible, tincture, or capsule, the label shall contain the warning, </a:t>
            </a:r>
            <a:r>
              <a:rPr lang="en-US" sz="2000" b="1" dirty="0"/>
              <a:t>DO NOT EAT</a:t>
            </a:r>
            <a:r>
              <a:rPr lang="en-US" sz="2000" dirty="0"/>
              <a:t> in bold, capital letters.</a:t>
            </a:r>
          </a:p>
          <a:p>
            <a:endParaRPr lang="en-US" dirty="0" smtClean="0"/>
          </a:p>
          <a:p>
            <a:pPr marL="342900" lvl="1" indent="-342900"/>
            <a:r>
              <a:rPr lang="en-US" sz="2000" dirty="0" smtClean="0"/>
              <a:t>Use </a:t>
            </a:r>
            <a:r>
              <a:rPr lang="en-US" sz="2000" dirty="0"/>
              <a:t>the hemp symbol on the principal display panel instead of the universal symbol</a:t>
            </a:r>
            <a:r>
              <a:rPr lang="en-US" sz="2000" dirty="0" smtClean="0"/>
              <a:t>.</a:t>
            </a:r>
            <a:endParaRPr lang="en-US" dirty="0" smtClean="0"/>
          </a:p>
          <a:p>
            <a:pPr marL="342900" lvl="1" indent="-342900"/>
            <a:endParaRPr lang="en-US" dirty="0" smtClean="0"/>
          </a:p>
          <a:p>
            <a:r>
              <a:rPr lang="en-US" dirty="0" smtClean="0"/>
              <a:t>If </a:t>
            </a:r>
            <a:r>
              <a:rPr lang="en-US" dirty="0"/>
              <a:t>the product contains both marijuana and hemp, it is labeled as a marijuana item.</a:t>
            </a:r>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1438" y="11025"/>
            <a:ext cx="1463111" cy="1583651"/>
          </a:xfrm>
          <a:prstGeom prst="rect">
            <a:avLst/>
          </a:prstGeom>
        </p:spPr>
      </p:pic>
    </p:spTree>
    <p:extLst>
      <p:ext uri="{BB962C8B-B14F-4D97-AF65-F5344CB8AC3E}">
        <p14:creationId xmlns:p14="http://schemas.microsoft.com/office/powerpoint/2010/main" val="17051216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Pre-rolls</a:t>
            </a:r>
            <a:endParaRPr lang="en-US" sz="4000" dirty="0"/>
          </a:p>
        </p:txBody>
      </p:sp>
      <p:sp>
        <p:nvSpPr>
          <p:cNvPr id="3" name="Content Placeholder 2"/>
          <p:cNvSpPr>
            <a:spLocks noGrp="1"/>
          </p:cNvSpPr>
          <p:nvPr>
            <p:ph idx="1"/>
          </p:nvPr>
        </p:nvSpPr>
        <p:spPr>
          <a:xfrm>
            <a:off x="1103312" y="1453896"/>
            <a:ext cx="8946541" cy="4794503"/>
          </a:xfrm>
        </p:spPr>
        <p:txBody>
          <a:bodyPr/>
          <a:lstStyle/>
          <a:p>
            <a:pPr>
              <a:spcAft>
                <a:spcPts val="600"/>
              </a:spcAft>
            </a:pPr>
            <a:r>
              <a:rPr lang="en-US" dirty="0" smtClean="0"/>
              <a:t>Pre-rolls must list </a:t>
            </a:r>
            <a:r>
              <a:rPr lang="en-US" b="1" dirty="0" smtClean="0"/>
              <a:t>two</a:t>
            </a:r>
            <a:r>
              <a:rPr lang="en-US" dirty="0" smtClean="0"/>
              <a:t> weights </a:t>
            </a:r>
            <a:endParaRPr lang="en-US" dirty="0"/>
          </a:p>
          <a:p>
            <a:pPr lvl="1">
              <a:spcAft>
                <a:spcPts val="1200"/>
              </a:spcAft>
            </a:pPr>
            <a:r>
              <a:rPr lang="en-US" sz="2000" dirty="0" smtClean="0"/>
              <a:t>1)the net weight and 2) weight of usable marijuana.</a:t>
            </a:r>
          </a:p>
          <a:p>
            <a:pPr>
              <a:spcAft>
                <a:spcPts val="600"/>
              </a:spcAft>
            </a:pPr>
            <a:r>
              <a:rPr lang="en-US" dirty="0"/>
              <a:t>The net weight is the weight of the usable marijuana + paper + filter/tip.</a:t>
            </a:r>
          </a:p>
          <a:p>
            <a:pPr marL="742950" lvl="2" indent="-342900">
              <a:spcAft>
                <a:spcPts val="1200"/>
              </a:spcAft>
            </a:pPr>
            <a:r>
              <a:rPr lang="en-US" sz="2000" dirty="0"/>
              <a:t>The net weight must be on the bottom 30% of the principal display panel</a:t>
            </a:r>
            <a:r>
              <a:rPr lang="en-US" sz="2000" dirty="0" smtClean="0"/>
              <a:t>.</a:t>
            </a:r>
          </a:p>
          <a:p>
            <a:pPr>
              <a:spcAft>
                <a:spcPts val="600"/>
              </a:spcAft>
            </a:pPr>
            <a:r>
              <a:rPr lang="en-US" dirty="0" smtClean="0"/>
              <a:t>The weight of usable marijuana must be listed in grams.</a:t>
            </a:r>
          </a:p>
          <a:p>
            <a:pPr lvl="1">
              <a:spcAft>
                <a:spcPts val="600"/>
              </a:spcAft>
            </a:pPr>
            <a:r>
              <a:rPr lang="en-US" sz="2000" dirty="0" smtClean="0"/>
              <a:t>Multi-packs of pre-rolls must make it clear how much usable marijuana is in each pre-roll. </a:t>
            </a:r>
          </a:p>
          <a:p>
            <a:pPr lvl="1"/>
            <a:r>
              <a:rPr lang="en-US" sz="2000" dirty="0" smtClean="0"/>
              <a:t>For example “Contains (5) ½ gram usable marijuana pre rolls.</a:t>
            </a:r>
            <a:endParaRPr lang="en-US" sz="2000" dirty="0"/>
          </a:p>
          <a:p>
            <a:pPr lvl="1"/>
            <a:endParaRPr lang="en-US" dirty="0" smtClean="0"/>
          </a:p>
        </p:txBody>
      </p:sp>
    </p:spTree>
    <p:extLst>
      <p:ext uri="{BB962C8B-B14F-4D97-AF65-F5344CB8AC3E}">
        <p14:creationId xmlns:p14="http://schemas.microsoft.com/office/powerpoint/2010/main" val="3913155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Claims</a:t>
            </a:r>
            <a:endParaRPr lang="en-US" dirty="0"/>
          </a:p>
        </p:txBody>
      </p:sp>
      <p:sp>
        <p:nvSpPr>
          <p:cNvPr id="3" name="Content Placeholder 2"/>
          <p:cNvSpPr>
            <a:spLocks noGrp="1"/>
          </p:cNvSpPr>
          <p:nvPr>
            <p:ph idx="1"/>
          </p:nvPr>
        </p:nvSpPr>
        <p:spPr>
          <a:xfrm>
            <a:off x="1103312" y="1622854"/>
            <a:ext cx="8946541" cy="4926227"/>
          </a:xfrm>
        </p:spPr>
        <p:txBody>
          <a:bodyPr>
            <a:normAutofit/>
          </a:bodyPr>
          <a:lstStyle/>
          <a:p>
            <a:r>
              <a:rPr lang="en-US" dirty="0" smtClean="0"/>
              <a:t>Health claims describe a relationship between a substance and a reduced risk of a disease or health related condition.</a:t>
            </a:r>
          </a:p>
          <a:p>
            <a:r>
              <a:rPr lang="en-US" dirty="0" smtClean="0"/>
              <a:t>You may not make health claims on your label if it is not supported by the totality of publicly available scientific evidence…</a:t>
            </a:r>
          </a:p>
          <a:p>
            <a:r>
              <a:rPr lang="en-US" dirty="0" smtClean="0"/>
              <a:t>A statement claiming that the product or an ingredient in the product can cure, mitigate, or treat any disease or health-related condition cannot be made or implied.</a:t>
            </a:r>
          </a:p>
          <a:p>
            <a:r>
              <a:rPr lang="en-US" dirty="0" smtClean="0"/>
              <a:t>Examples of impermissible health claims:</a:t>
            </a:r>
          </a:p>
          <a:p>
            <a:pPr lvl="1"/>
            <a:r>
              <a:rPr lang="en-US" sz="2000" dirty="0" smtClean="0"/>
              <a:t>“Rick Simpson oil will reduce your risk of cancer.”</a:t>
            </a:r>
            <a:endParaRPr lang="en-US" sz="2000" dirty="0"/>
          </a:p>
          <a:p>
            <a:pPr lvl="1"/>
            <a:r>
              <a:rPr lang="en-US" sz="2000" dirty="0" smtClean="0"/>
              <a:t>“This </a:t>
            </a:r>
            <a:r>
              <a:rPr lang="en-US" sz="2000" dirty="0"/>
              <a:t>cannabis tincture helps with chronic inflammation</a:t>
            </a:r>
            <a:r>
              <a:rPr lang="en-US" sz="2000" dirty="0" smtClean="0"/>
              <a:t>.”</a:t>
            </a:r>
          </a:p>
          <a:p>
            <a:pPr lvl="2"/>
            <a:r>
              <a:rPr lang="en-US" sz="2000" dirty="0" smtClean="0"/>
              <a:t>Chronic inflammation is a symptom of rheumatoid arthritis. </a:t>
            </a:r>
            <a:endParaRPr lang="en-US" sz="2000" dirty="0"/>
          </a:p>
          <a:p>
            <a:pPr marL="457200" lvl="1" indent="0">
              <a:buNone/>
            </a:pPr>
            <a:endParaRPr lang="en-US" dirty="0" smtClean="0"/>
          </a:p>
        </p:txBody>
      </p:sp>
    </p:spTree>
    <p:extLst>
      <p:ext uri="{BB962C8B-B14F-4D97-AF65-F5344CB8AC3E}">
        <p14:creationId xmlns:p14="http://schemas.microsoft.com/office/powerpoint/2010/main" val="7334271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Organic Claims</a:t>
            </a:r>
            <a:endParaRPr lang="en-US" sz="4000" dirty="0"/>
          </a:p>
        </p:txBody>
      </p:sp>
      <p:sp>
        <p:nvSpPr>
          <p:cNvPr id="3" name="Content Placeholder 2"/>
          <p:cNvSpPr>
            <a:spLocks noGrp="1"/>
          </p:cNvSpPr>
          <p:nvPr>
            <p:ph idx="1"/>
          </p:nvPr>
        </p:nvSpPr>
        <p:spPr/>
        <p:txBody>
          <a:bodyPr>
            <a:normAutofit/>
          </a:bodyPr>
          <a:lstStyle/>
          <a:p>
            <a:r>
              <a:rPr lang="en-US" dirty="0" smtClean="0"/>
              <a:t>To state the product is organic or use the USDA organic seal, the product needs to be certified organic.</a:t>
            </a:r>
          </a:p>
          <a:p>
            <a:r>
              <a:rPr lang="en-US" dirty="0" smtClean="0"/>
              <a:t>The USDA does not certify marijuana or products containing marijuana as organic.</a:t>
            </a:r>
          </a:p>
          <a:p>
            <a:r>
              <a:rPr lang="en-US" dirty="0" smtClean="0"/>
              <a:t>Certified Kind or Clean Green Certification is fine as long as the product is actually certified by one of those organizations.</a:t>
            </a:r>
          </a:p>
          <a:p>
            <a:pPr lvl="1"/>
            <a:r>
              <a:rPr lang="en-US" sz="2000" dirty="0" smtClean="0"/>
              <a:t>Do not make misleading equivalents between these certifications and USDA certifications.</a:t>
            </a:r>
            <a:endParaRPr lang="en-US" sz="2000" dirty="0"/>
          </a:p>
        </p:txBody>
      </p:sp>
    </p:spTree>
    <p:extLst>
      <p:ext uri="{BB962C8B-B14F-4D97-AF65-F5344CB8AC3E}">
        <p14:creationId xmlns:p14="http://schemas.microsoft.com/office/powerpoint/2010/main" val="587277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Listing Organic Ingredients	</a:t>
            </a:r>
            <a:endParaRPr lang="en-US" dirty="0"/>
          </a:p>
        </p:txBody>
      </p:sp>
      <p:sp>
        <p:nvSpPr>
          <p:cNvPr id="3" name="Content Placeholder 2"/>
          <p:cNvSpPr>
            <a:spLocks noGrp="1"/>
          </p:cNvSpPr>
          <p:nvPr>
            <p:ph idx="1"/>
          </p:nvPr>
        </p:nvSpPr>
        <p:spPr>
          <a:xfrm>
            <a:off x="1103312" y="1598140"/>
            <a:ext cx="8946541" cy="4650259"/>
          </a:xfrm>
        </p:spPr>
        <p:txBody>
          <a:bodyPr/>
          <a:lstStyle/>
          <a:p>
            <a:r>
              <a:rPr lang="en-US" dirty="0" smtClean="0"/>
              <a:t>The OLCC follows the USDA’s rules and guidelines related to labeling products with organic ingredients.</a:t>
            </a:r>
          </a:p>
          <a:p>
            <a:r>
              <a:rPr lang="en-US" dirty="0"/>
              <a:t>See the USDA’s website - </a:t>
            </a:r>
            <a:r>
              <a:rPr lang="en-US" dirty="0">
                <a:hlinkClick r:id="rId2"/>
              </a:rPr>
              <a:t>https://www.ams.usda.gov/rules-regulations/organic/labeling</a:t>
            </a:r>
            <a:endParaRPr lang="en-US" dirty="0" smtClean="0"/>
          </a:p>
          <a:p>
            <a:r>
              <a:rPr lang="en-US" dirty="0" smtClean="0"/>
              <a:t>“Made with organic *****” statement – if the product contains at least 70% certified organic ingredients (not including salt or water), the label may include a statement such as “made with organic wheat” that lists the specific organic products.</a:t>
            </a:r>
          </a:p>
          <a:p>
            <a:pPr lvl="1"/>
            <a:r>
              <a:rPr lang="en-US" dirty="0"/>
              <a:t>The organic ingredients must be identified in the ingredients list. The label must also identify the USDA-accredited certifying agent on the information panel. </a:t>
            </a:r>
            <a:endParaRPr lang="en-US" dirty="0" smtClean="0"/>
          </a:p>
          <a:p>
            <a:pPr lvl="1"/>
            <a:r>
              <a:rPr lang="en-US" dirty="0" smtClean="0"/>
              <a:t>The generic statement “made with organic ingredients” is not allowed.</a:t>
            </a:r>
          </a:p>
        </p:txBody>
      </p:sp>
    </p:spTree>
    <p:extLst>
      <p:ext uri="{BB962C8B-B14F-4D97-AF65-F5344CB8AC3E}">
        <p14:creationId xmlns:p14="http://schemas.microsoft.com/office/powerpoint/2010/main" val="1648322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Metrc</a:t>
            </a:r>
            <a:r>
              <a:rPr lang="en-US" sz="4000" dirty="0" smtClean="0"/>
              <a:t> – Lab Test Information</a:t>
            </a:r>
            <a:endParaRPr lang="en-US" sz="4000" dirty="0"/>
          </a:p>
        </p:txBody>
      </p:sp>
      <p:sp>
        <p:nvSpPr>
          <p:cNvPr id="3" name="Content Placeholder 2"/>
          <p:cNvSpPr>
            <a:spLocks noGrp="1"/>
          </p:cNvSpPr>
          <p:nvPr>
            <p:ph idx="1"/>
          </p:nvPr>
        </p:nvSpPr>
        <p:spPr/>
        <p:txBody>
          <a:bodyPr>
            <a:normAutofit/>
          </a:bodyPr>
          <a:lstStyle/>
          <a:p>
            <a:r>
              <a:rPr lang="en-US" dirty="0" smtClean="0"/>
              <a:t>Data of record for testing is </a:t>
            </a:r>
            <a:r>
              <a:rPr lang="en-US" dirty="0" err="1" smtClean="0"/>
              <a:t>Metrc</a:t>
            </a:r>
            <a:r>
              <a:rPr lang="en-US" dirty="0" smtClean="0"/>
              <a:t> – OLCC uses lab results in </a:t>
            </a:r>
            <a:r>
              <a:rPr lang="en-US" dirty="0" err="1" smtClean="0"/>
              <a:t>Metrc</a:t>
            </a:r>
            <a:r>
              <a:rPr lang="en-US" dirty="0" smtClean="0"/>
              <a:t> for audit purposes</a:t>
            </a:r>
          </a:p>
          <a:p>
            <a:endParaRPr lang="en-US" dirty="0"/>
          </a:p>
          <a:p>
            <a:pPr marL="0" indent="0">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marL="457200" lvl="1" indent="0">
              <a:buNone/>
            </a:pPr>
            <a:endParaRPr lang="en-US" dirty="0" smtClean="0"/>
          </a:p>
        </p:txBody>
      </p:sp>
      <p:pic>
        <p:nvPicPr>
          <p:cNvPr id="4" name="Picture 3"/>
          <p:cNvPicPr>
            <a:picLocks noChangeAspect="1"/>
          </p:cNvPicPr>
          <p:nvPr/>
        </p:nvPicPr>
        <p:blipFill>
          <a:blip r:embed="rId2"/>
          <a:stretch>
            <a:fillRect/>
          </a:stretch>
        </p:blipFill>
        <p:spPr>
          <a:xfrm>
            <a:off x="2009959" y="2961322"/>
            <a:ext cx="6677025" cy="2009775"/>
          </a:xfrm>
          <a:prstGeom prst="rect">
            <a:avLst/>
          </a:prstGeom>
        </p:spPr>
      </p:pic>
    </p:spTree>
    <p:extLst>
      <p:ext uri="{BB962C8B-B14F-4D97-AF65-F5344CB8AC3E}">
        <p14:creationId xmlns:p14="http://schemas.microsoft.com/office/powerpoint/2010/main" val="3010483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Organic Ingredients – Specific Ingredients</a:t>
            </a:r>
            <a:endParaRPr lang="en-US" sz="4000" dirty="0"/>
          </a:p>
        </p:txBody>
      </p:sp>
      <p:sp>
        <p:nvSpPr>
          <p:cNvPr id="3" name="Content Placeholder 2"/>
          <p:cNvSpPr>
            <a:spLocks noGrp="1"/>
          </p:cNvSpPr>
          <p:nvPr>
            <p:ph idx="1"/>
          </p:nvPr>
        </p:nvSpPr>
        <p:spPr/>
        <p:txBody>
          <a:bodyPr/>
          <a:lstStyle/>
          <a:p>
            <a:r>
              <a:rPr lang="en-US" dirty="0" smtClean="0"/>
              <a:t>If the product contains less than 70 percent organic contents, the specific organic ingredients may be listed in the ingredient statement.</a:t>
            </a:r>
          </a:p>
          <a:p>
            <a:r>
              <a:rPr lang="en-US" dirty="0" smtClean="0"/>
              <a:t>You may only, on the information panel, identify the certified organic ingredients as organic and the percentage of organic ingredients. </a:t>
            </a:r>
          </a:p>
          <a:p>
            <a:r>
              <a:rPr lang="en-US" dirty="0" smtClean="0"/>
              <a:t>You cannot include the USDA organic seal anywhere or use the word “organic” on the principal display panel. </a:t>
            </a:r>
            <a:endParaRPr lang="en-US" dirty="0"/>
          </a:p>
        </p:txBody>
      </p:sp>
    </p:spTree>
    <p:extLst>
      <p:ext uri="{BB962C8B-B14F-4D97-AF65-F5344CB8AC3E}">
        <p14:creationId xmlns:p14="http://schemas.microsoft.com/office/powerpoint/2010/main" val="2823218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Edibles – Nutrition Templates</a:t>
            </a:r>
            <a:endParaRPr lang="en-US" sz="4000" dirty="0"/>
          </a:p>
        </p:txBody>
      </p:sp>
      <p:sp>
        <p:nvSpPr>
          <p:cNvPr id="3" name="Content Placeholder 2"/>
          <p:cNvSpPr>
            <a:spLocks noGrp="1"/>
          </p:cNvSpPr>
          <p:nvPr>
            <p:ph idx="1"/>
          </p:nvPr>
        </p:nvSpPr>
        <p:spPr>
          <a:xfrm>
            <a:off x="1103312" y="1290320"/>
            <a:ext cx="8946541" cy="4958079"/>
          </a:xfrm>
        </p:spPr>
        <p:txBody>
          <a:bodyPr>
            <a:normAutofit/>
          </a:bodyPr>
          <a:lstStyle/>
          <a:p>
            <a:pPr>
              <a:spcAft>
                <a:spcPts val="600"/>
              </a:spcAft>
            </a:pPr>
            <a:r>
              <a:rPr lang="en-US" dirty="0" smtClean="0"/>
              <a:t>Labels must use the nutrition templates provided by the OLCC, which can be found on the </a:t>
            </a:r>
            <a:r>
              <a:rPr lang="en-US" dirty="0" smtClean="0">
                <a:hlinkClick r:id="rId2"/>
              </a:rPr>
              <a:t>packaging and labeling website</a:t>
            </a:r>
            <a:r>
              <a:rPr lang="en-US" dirty="0" smtClean="0"/>
              <a:t>.</a:t>
            </a:r>
          </a:p>
          <a:p>
            <a:pPr lvl="1">
              <a:spcAft>
                <a:spcPts val="600"/>
              </a:spcAft>
            </a:pPr>
            <a:r>
              <a:rPr lang="en-US" sz="2000" dirty="0"/>
              <a:t>The templates </a:t>
            </a:r>
            <a:r>
              <a:rPr lang="en-US" sz="2000" u="sng" dirty="0"/>
              <a:t>must </a:t>
            </a:r>
            <a:r>
              <a:rPr lang="en-US" sz="2000" b="1" u="sng" dirty="0"/>
              <a:t>exactly </a:t>
            </a:r>
            <a:r>
              <a:rPr lang="en-US" sz="2000" u="sng" dirty="0"/>
              <a:t>match </a:t>
            </a:r>
            <a:r>
              <a:rPr lang="en-US" sz="2000" dirty="0"/>
              <a:t>the ones provided by the OLCC.</a:t>
            </a:r>
          </a:p>
          <a:p>
            <a:pPr lvl="1">
              <a:spcAft>
                <a:spcPts val="600"/>
              </a:spcAft>
            </a:pPr>
            <a:r>
              <a:rPr lang="en-US" sz="2000" dirty="0"/>
              <a:t>When listing serving size on the nutrition template, the weight of the serving should follow the suggested serving size.</a:t>
            </a:r>
          </a:p>
          <a:p>
            <a:pPr lvl="2">
              <a:spcAft>
                <a:spcPts val="1200"/>
              </a:spcAft>
            </a:pPr>
            <a:r>
              <a:rPr lang="en-US" sz="2000" dirty="0"/>
              <a:t>For example “Serving Size: 1 cookie (10g</a:t>
            </a:r>
            <a:r>
              <a:rPr lang="en-US" sz="2000" dirty="0" smtClean="0"/>
              <a:t>)</a:t>
            </a:r>
          </a:p>
          <a:p>
            <a:r>
              <a:rPr lang="en-US" dirty="0" smtClean="0"/>
              <a:t>The tabular and linear displays should only be used on small containers that do not have enough space for a full label.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251" y="3829760"/>
            <a:ext cx="2067213" cy="29341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6154" y="5633095"/>
            <a:ext cx="4220164" cy="113077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111" y="5633095"/>
            <a:ext cx="3369400" cy="1130774"/>
          </a:xfrm>
          <a:prstGeom prst="rect">
            <a:avLst/>
          </a:prstGeom>
        </p:spPr>
      </p:pic>
      <p:sp>
        <p:nvSpPr>
          <p:cNvPr id="7" name="TextBox 6"/>
          <p:cNvSpPr txBox="1"/>
          <p:nvPr/>
        </p:nvSpPr>
        <p:spPr>
          <a:xfrm>
            <a:off x="9825318" y="3366337"/>
            <a:ext cx="1912146" cy="369332"/>
          </a:xfrm>
          <a:prstGeom prst="rect">
            <a:avLst/>
          </a:prstGeom>
          <a:noFill/>
        </p:spPr>
        <p:txBody>
          <a:bodyPr wrap="square" rtlCol="0">
            <a:spAutoFit/>
          </a:bodyPr>
          <a:lstStyle/>
          <a:p>
            <a:r>
              <a:rPr lang="en-US" dirty="0" smtClean="0">
                <a:solidFill>
                  <a:srgbClr val="FFFF00"/>
                </a:solidFill>
              </a:rPr>
              <a:t>Vertical Display</a:t>
            </a:r>
            <a:endParaRPr lang="en-US" dirty="0">
              <a:solidFill>
                <a:srgbClr val="FFFF00"/>
              </a:solidFill>
            </a:endParaRPr>
          </a:p>
        </p:txBody>
      </p:sp>
      <p:sp>
        <p:nvSpPr>
          <p:cNvPr id="8" name="TextBox 7"/>
          <p:cNvSpPr txBox="1"/>
          <p:nvPr/>
        </p:nvSpPr>
        <p:spPr>
          <a:xfrm>
            <a:off x="435682" y="5248759"/>
            <a:ext cx="4356848" cy="369332"/>
          </a:xfrm>
          <a:prstGeom prst="rect">
            <a:avLst/>
          </a:prstGeom>
          <a:noFill/>
        </p:spPr>
        <p:txBody>
          <a:bodyPr wrap="square" rtlCol="0">
            <a:spAutoFit/>
          </a:bodyPr>
          <a:lstStyle/>
          <a:p>
            <a:r>
              <a:rPr lang="en-US" dirty="0" smtClean="0">
                <a:solidFill>
                  <a:srgbClr val="FFFF00"/>
                </a:solidFill>
              </a:rPr>
              <a:t>Tabular Display for Small Packages</a:t>
            </a:r>
            <a:endParaRPr lang="en-US" dirty="0">
              <a:solidFill>
                <a:srgbClr val="FFFF00"/>
              </a:solidFill>
            </a:endParaRPr>
          </a:p>
        </p:txBody>
      </p:sp>
      <p:sp>
        <p:nvSpPr>
          <p:cNvPr id="9" name="TextBox 8"/>
          <p:cNvSpPr txBox="1"/>
          <p:nvPr/>
        </p:nvSpPr>
        <p:spPr>
          <a:xfrm>
            <a:off x="5006190" y="5241350"/>
            <a:ext cx="4356848" cy="369332"/>
          </a:xfrm>
          <a:prstGeom prst="rect">
            <a:avLst/>
          </a:prstGeom>
          <a:noFill/>
        </p:spPr>
        <p:txBody>
          <a:bodyPr wrap="square" rtlCol="0">
            <a:spAutoFit/>
          </a:bodyPr>
          <a:lstStyle/>
          <a:p>
            <a:r>
              <a:rPr lang="en-US" dirty="0" smtClean="0">
                <a:solidFill>
                  <a:srgbClr val="FFFF00"/>
                </a:solidFill>
              </a:rPr>
              <a:t>Linear Display for Small Packages</a:t>
            </a:r>
            <a:endParaRPr lang="en-US" dirty="0">
              <a:solidFill>
                <a:srgbClr val="FFFF00"/>
              </a:solidFill>
            </a:endParaRPr>
          </a:p>
        </p:txBody>
      </p:sp>
    </p:spTree>
    <p:extLst>
      <p:ext uri="{BB962C8B-B14F-4D97-AF65-F5344CB8AC3E}">
        <p14:creationId xmlns:p14="http://schemas.microsoft.com/office/powerpoint/2010/main" val="27015303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Small and Tiny Containers</a:t>
            </a:r>
            <a:endParaRPr lang="en-US" sz="4000" dirty="0"/>
          </a:p>
        </p:txBody>
      </p:sp>
      <p:sp>
        <p:nvSpPr>
          <p:cNvPr id="3" name="Content Placeholder 2"/>
          <p:cNvSpPr>
            <a:spLocks noGrp="1"/>
          </p:cNvSpPr>
          <p:nvPr>
            <p:ph idx="1"/>
          </p:nvPr>
        </p:nvSpPr>
        <p:spPr>
          <a:xfrm>
            <a:off x="1103312" y="2029968"/>
            <a:ext cx="8946541" cy="4218431"/>
          </a:xfrm>
        </p:spPr>
        <p:txBody>
          <a:bodyPr>
            <a:noAutofit/>
          </a:bodyPr>
          <a:lstStyle/>
          <a:p>
            <a:pPr>
              <a:spcAft>
                <a:spcPts val="600"/>
              </a:spcAft>
            </a:pPr>
            <a:r>
              <a:rPr lang="en-US" b="1" dirty="0" smtClean="0"/>
              <a:t>All</a:t>
            </a:r>
            <a:r>
              <a:rPr lang="en-US" dirty="0" smtClean="0"/>
              <a:t> containers holding a marijuana item must have a label.</a:t>
            </a:r>
          </a:p>
          <a:p>
            <a:pPr lvl="1">
              <a:spcAft>
                <a:spcPts val="1200"/>
              </a:spcAft>
            </a:pPr>
            <a:r>
              <a:rPr lang="en-US" sz="2000" dirty="0" smtClean="0"/>
              <a:t>Labels must be affixed to the container holding the marijuana item.</a:t>
            </a:r>
          </a:p>
          <a:p>
            <a:pPr>
              <a:spcAft>
                <a:spcPts val="1200"/>
              </a:spcAft>
            </a:pPr>
            <a:r>
              <a:rPr lang="en-US" dirty="0" smtClean="0"/>
              <a:t>The small container rules can be found at </a:t>
            </a:r>
            <a:r>
              <a:rPr lang="en-US" dirty="0" smtClean="0">
                <a:hlinkClick r:id="rId2"/>
              </a:rPr>
              <a:t>OAR 845-025-7030(11)</a:t>
            </a:r>
            <a:r>
              <a:rPr lang="en-US" dirty="0" smtClean="0"/>
              <a:t>.</a:t>
            </a:r>
          </a:p>
          <a:p>
            <a:pPr>
              <a:spcAft>
                <a:spcPts val="1200"/>
              </a:spcAft>
            </a:pPr>
            <a:r>
              <a:rPr lang="en-US" dirty="0" smtClean="0"/>
              <a:t>The tiny container rules can be found at </a:t>
            </a:r>
            <a:r>
              <a:rPr lang="en-US" dirty="0" smtClean="0">
                <a:hlinkClick r:id="rId2"/>
              </a:rPr>
              <a:t>OAR 845-025-7030(12)</a:t>
            </a:r>
            <a:r>
              <a:rPr lang="en-US" dirty="0" smtClean="0"/>
              <a:t>.</a:t>
            </a:r>
          </a:p>
          <a:p>
            <a:r>
              <a:rPr lang="en-US" dirty="0" smtClean="0"/>
              <a:t>See page 9 of the </a:t>
            </a:r>
            <a:r>
              <a:rPr lang="en-US" dirty="0" smtClean="0">
                <a:hlinkClick r:id="rId3"/>
              </a:rPr>
              <a:t>Label Checklist and Generic Label Examples</a:t>
            </a:r>
            <a:r>
              <a:rPr lang="en-US" dirty="0" smtClean="0"/>
              <a:t>.</a:t>
            </a:r>
          </a:p>
        </p:txBody>
      </p:sp>
    </p:spTree>
    <p:extLst>
      <p:ext uri="{BB962C8B-B14F-4D97-AF65-F5344CB8AC3E}">
        <p14:creationId xmlns:p14="http://schemas.microsoft.com/office/powerpoint/2010/main" val="24720885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Small and Tiny Containers…</a:t>
            </a:r>
            <a:endParaRPr lang="en-US" sz="4000" dirty="0"/>
          </a:p>
        </p:txBody>
      </p:sp>
      <p:sp>
        <p:nvSpPr>
          <p:cNvPr id="3" name="Content Placeholder 2"/>
          <p:cNvSpPr>
            <a:spLocks noGrp="1"/>
          </p:cNvSpPr>
          <p:nvPr>
            <p:ph idx="1"/>
          </p:nvPr>
        </p:nvSpPr>
        <p:spPr>
          <a:xfrm>
            <a:off x="1103312" y="2121408"/>
            <a:ext cx="8946541" cy="4126991"/>
          </a:xfrm>
        </p:spPr>
        <p:txBody>
          <a:bodyPr>
            <a:noAutofit/>
          </a:bodyPr>
          <a:lstStyle/>
          <a:p>
            <a:pPr>
              <a:spcAft>
                <a:spcPts val="1200"/>
              </a:spcAft>
            </a:pPr>
            <a:r>
              <a:rPr lang="en-US" dirty="0" smtClean="0"/>
              <a:t>The small/tiny container labeling rules are abbreviated, the label on the outer container must contain </a:t>
            </a:r>
            <a:r>
              <a:rPr lang="en-US" b="1" dirty="0" smtClean="0"/>
              <a:t>all </a:t>
            </a:r>
            <a:r>
              <a:rPr lang="en-US" dirty="0" smtClean="0"/>
              <a:t>the information required by rule.</a:t>
            </a:r>
          </a:p>
          <a:p>
            <a:pPr>
              <a:spcAft>
                <a:spcPts val="600"/>
              </a:spcAft>
            </a:pPr>
            <a:r>
              <a:rPr lang="en-US" dirty="0" smtClean="0"/>
              <a:t>For small and tiny jars holding extracts, the lid is typically the principal display panel.</a:t>
            </a:r>
          </a:p>
          <a:p>
            <a:pPr lvl="1"/>
            <a:r>
              <a:rPr lang="en-US" sz="2000" dirty="0" smtClean="0"/>
              <a:t>All other required information can be placed on a wrap around label or a circular label attached to the base of the jar.</a:t>
            </a:r>
          </a:p>
        </p:txBody>
      </p:sp>
    </p:spTree>
    <p:extLst>
      <p:ext uri="{BB962C8B-B14F-4D97-AF65-F5344CB8AC3E}">
        <p14:creationId xmlns:p14="http://schemas.microsoft.com/office/powerpoint/2010/main" val="2927080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Topical Labeling	</a:t>
            </a:r>
            <a:endParaRPr lang="en-US" sz="4000" dirty="0"/>
          </a:p>
        </p:txBody>
      </p:sp>
      <p:sp>
        <p:nvSpPr>
          <p:cNvPr id="3" name="Content Placeholder 2"/>
          <p:cNvSpPr>
            <a:spLocks noGrp="1"/>
          </p:cNvSpPr>
          <p:nvPr>
            <p:ph idx="1"/>
          </p:nvPr>
        </p:nvSpPr>
        <p:spPr/>
        <p:txBody>
          <a:bodyPr/>
          <a:lstStyle/>
          <a:p>
            <a:r>
              <a:rPr lang="en-US" dirty="0" smtClean="0"/>
              <a:t>The concentration of THC and CBD in the container must be listed as a percentage.</a:t>
            </a:r>
          </a:p>
          <a:p>
            <a:pPr lvl="1"/>
            <a:r>
              <a:rPr lang="en-US" dirty="0"/>
              <a:t>You can list the mg afterwards or elsewhere on the label, but you </a:t>
            </a:r>
            <a:r>
              <a:rPr lang="en-US" b="1" dirty="0"/>
              <a:t>must </a:t>
            </a:r>
            <a:r>
              <a:rPr lang="en-US" dirty="0"/>
              <a:t>list the percentage.</a:t>
            </a:r>
          </a:p>
          <a:p>
            <a:pPr lvl="1"/>
            <a:r>
              <a:rPr lang="en-US" dirty="0"/>
              <a:t>OHA’s recreational concentration limit is 6</a:t>
            </a:r>
            <a:r>
              <a:rPr lang="en-US" dirty="0" smtClean="0"/>
              <a:t>%</a:t>
            </a:r>
          </a:p>
          <a:p>
            <a:r>
              <a:rPr lang="en-US" dirty="0" smtClean="0"/>
              <a:t>You must provide an amount suggested for use by a consumer at any one time.</a:t>
            </a:r>
          </a:p>
          <a:p>
            <a:pPr lvl="1"/>
            <a:r>
              <a:rPr lang="en-US" dirty="0" smtClean="0"/>
              <a:t>“a dime sized amount”</a:t>
            </a:r>
          </a:p>
          <a:p>
            <a:pPr lvl="1"/>
            <a:r>
              <a:rPr lang="en-US" dirty="0" smtClean="0"/>
              <a:t>“a tablespoon”</a:t>
            </a:r>
          </a:p>
          <a:p>
            <a:pPr marL="457200" lvl="1" indent="0">
              <a:buNone/>
            </a:pPr>
            <a:endParaRPr lang="en-US" dirty="0" smtClean="0"/>
          </a:p>
        </p:txBody>
      </p:sp>
    </p:spTree>
    <p:extLst>
      <p:ext uri="{BB962C8B-B14F-4D97-AF65-F5344CB8AC3E}">
        <p14:creationId xmlns:p14="http://schemas.microsoft.com/office/powerpoint/2010/main" val="4873887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Moonrocks</a:t>
            </a:r>
            <a:r>
              <a:rPr lang="en-US" sz="4000" dirty="0" smtClean="0"/>
              <a:t>, Asteroids, Infused Joints, etc…	</a:t>
            </a:r>
            <a:endParaRPr lang="en-US" sz="4000" dirty="0"/>
          </a:p>
        </p:txBody>
      </p:sp>
      <p:sp>
        <p:nvSpPr>
          <p:cNvPr id="3" name="Content Placeholder 2"/>
          <p:cNvSpPr>
            <a:spLocks noGrp="1"/>
          </p:cNvSpPr>
          <p:nvPr>
            <p:ph idx="1"/>
          </p:nvPr>
        </p:nvSpPr>
        <p:spPr>
          <a:xfrm>
            <a:off x="1103312" y="1778000"/>
            <a:ext cx="8946541" cy="4470399"/>
          </a:xfrm>
        </p:spPr>
        <p:txBody>
          <a:bodyPr>
            <a:noAutofit/>
          </a:bodyPr>
          <a:lstStyle/>
          <a:p>
            <a:r>
              <a:rPr lang="en-US" dirty="0" smtClean="0"/>
              <a:t>If a marijuana item has “added substances” as defined by </a:t>
            </a:r>
            <a:r>
              <a:rPr lang="en-US" dirty="0" smtClean="0">
                <a:hlinkClick r:id="rId2"/>
              </a:rPr>
              <a:t>OAR 845-025-7000 </a:t>
            </a:r>
            <a:r>
              <a:rPr lang="en-US" dirty="0" smtClean="0"/>
              <a:t>it is labeled as an “Other Cannabinoid Product” under </a:t>
            </a:r>
            <a:r>
              <a:rPr lang="en-US" dirty="0" smtClean="0">
                <a:hlinkClick r:id="rId3"/>
              </a:rPr>
              <a:t>OAR 845-025-7120</a:t>
            </a:r>
            <a:r>
              <a:rPr lang="en-US" dirty="0" smtClean="0"/>
              <a:t>.</a:t>
            </a:r>
          </a:p>
          <a:p>
            <a:r>
              <a:rPr lang="en-US" dirty="0" smtClean="0"/>
              <a:t>Among other requirements, </a:t>
            </a:r>
            <a:r>
              <a:rPr lang="en-US" dirty="0" smtClean="0">
                <a:hlinkClick r:id="rId3"/>
              </a:rPr>
              <a:t>7120</a:t>
            </a:r>
            <a:r>
              <a:rPr lang="en-US" dirty="0" smtClean="0"/>
              <a:t> requires the label to list the processor’s place of address and packager’s address, if different from processor </a:t>
            </a:r>
            <a:r>
              <a:rPr lang="en-US" b="1" dirty="0" smtClean="0"/>
              <a:t>and </a:t>
            </a:r>
            <a:r>
              <a:rPr lang="en-US" dirty="0" smtClean="0"/>
              <a:t>the ingredients in descending order of predominance by weight or volume.</a:t>
            </a:r>
          </a:p>
        </p:txBody>
      </p:sp>
    </p:spTree>
    <p:extLst>
      <p:ext uri="{BB962C8B-B14F-4D97-AF65-F5344CB8AC3E}">
        <p14:creationId xmlns:p14="http://schemas.microsoft.com/office/powerpoint/2010/main" val="9673072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Moonrocks</a:t>
            </a:r>
            <a:r>
              <a:rPr lang="en-US" sz="4000" dirty="0" smtClean="0"/>
              <a:t>, Asteroids, Infused Joints, etc…	</a:t>
            </a:r>
            <a:endParaRPr lang="en-US" sz="4000" dirty="0"/>
          </a:p>
        </p:txBody>
      </p:sp>
      <p:sp>
        <p:nvSpPr>
          <p:cNvPr id="3" name="Content Placeholder 2"/>
          <p:cNvSpPr>
            <a:spLocks noGrp="1"/>
          </p:cNvSpPr>
          <p:nvPr>
            <p:ph idx="1"/>
          </p:nvPr>
        </p:nvSpPr>
        <p:spPr>
          <a:xfrm>
            <a:off x="1103312" y="2167128"/>
            <a:ext cx="8946541" cy="4081271"/>
          </a:xfrm>
        </p:spPr>
        <p:txBody>
          <a:bodyPr>
            <a:noAutofit/>
          </a:bodyPr>
          <a:lstStyle/>
          <a:p>
            <a:pPr>
              <a:spcAft>
                <a:spcPts val="1200"/>
              </a:spcAft>
            </a:pPr>
            <a:r>
              <a:rPr lang="en-US" dirty="0" smtClean="0"/>
              <a:t>All “Other Cannabinoid Products” must be tested for final potency (THC and CBD). </a:t>
            </a:r>
          </a:p>
          <a:p>
            <a:pPr lvl="1">
              <a:spcAft>
                <a:spcPts val="1200"/>
              </a:spcAft>
            </a:pPr>
            <a:r>
              <a:rPr lang="en-US" sz="2000" dirty="0" smtClean="0"/>
              <a:t>These potency values and the lab that performed the test and test date must be prominently displayed on the label. </a:t>
            </a:r>
          </a:p>
          <a:p>
            <a:r>
              <a:rPr lang="en-US" dirty="0" smtClean="0"/>
              <a:t>The product identity must clearly identify the product as being derived from marijuana or industrial hemp.</a:t>
            </a:r>
          </a:p>
        </p:txBody>
      </p:sp>
    </p:spTree>
    <p:extLst>
      <p:ext uri="{BB962C8B-B14F-4D97-AF65-F5344CB8AC3E}">
        <p14:creationId xmlns:p14="http://schemas.microsoft.com/office/powerpoint/2010/main" val="153453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Concentration and Serving Size Limits</a:t>
            </a:r>
            <a:endParaRPr lang="en-US" sz="4000" dirty="0"/>
          </a:p>
        </p:txBody>
      </p:sp>
      <p:sp>
        <p:nvSpPr>
          <p:cNvPr id="3" name="Content Placeholder 2"/>
          <p:cNvSpPr>
            <a:spLocks noGrp="1"/>
          </p:cNvSpPr>
          <p:nvPr>
            <p:ph idx="1"/>
          </p:nvPr>
        </p:nvSpPr>
        <p:spPr/>
        <p:txBody>
          <a:bodyPr>
            <a:normAutofit fontScale="92500" lnSpcReduction="20000"/>
          </a:bodyPr>
          <a:lstStyle/>
          <a:p>
            <a:r>
              <a:rPr lang="en-US" sz="2200" dirty="0" smtClean="0"/>
              <a:t>The Oregon Health Authority (OHA) sets the concentration and serving size limits.</a:t>
            </a:r>
          </a:p>
          <a:p>
            <a:r>
              <a:rPr lang="en-US" sz="2200" u="sng" dirty="0" smtClean="0">
                <a:solidFill>
                  <a:srgbClr val="FFFF00"/>
                </a:solidFill>
              </a:rPr>
              <a:t>Capsules</a:t>
            </a:r>
            <a:r>
              <a:rPr lang="en-US" sz="2200" dirty="0" smtClean="0"/>
              <a:t> are labeled</a:t>
            </a:r>
          </a:p>
          <a:p>
            <a:pPr marL="0" indent="0">
              <a:buNone/>
            </a:pPr>
            <a:r>
              <a:rPr lang="en-US" sz="2200" dirty="0" smtClean="0"/>
              <a:t>under the tincture rules.</a:t>
            </a:r>
          </a:p>
          <a:p>
            <a:r>
              <a:rPr lang="en-US" sz="2200" u="sng" dirty="0" smtClean="0">
                <a:solidFill>
                  <a:srgbClr val="FFFF00"/>
                </a:solidFill>
              </a:rPr>
              <a:t>Suppositories</a:t>
            </a:r>
            <a:r>
              <a:rPr lang="en-US" sz="2200" dirty="0" smtClean="0"/>
              <a:t> are subject</a:t>
            </a:r>
          </a:p>
          <a:p>
            <a:pPr marL="0" indent="0">
              <a:buNone/>
            </a:pPr>
            <a:r>
              <a:rPr lang="en-US" sz="2200" dirty="0" smtClean="0"/>
              <a:t>to the edible limits and are </a:t>
            </a:r>
          </a:p>
          <a:p>
            <a:pPr marL="0" indent="0">
              <a:buNone/>
            </a:pPr>
            <a:r>
              <a:rPr lang="en-US" sz="2200" dirty="0" smtClean="0"/>
              <a:t>as an “Other Cannabinoid</a:t>
            </a:r>
          </a:p>
          <a:p>
            <a:pPr marL="0" indent="0">
              <a:buNone/>
            </a:pPr>
            <a:r>
              <a:rPr lang="en-US" sz="2200" dirty="0" smtClean="0"/>
              <a:t>Product.”</a:t>
            </a:r>
          </a:p>
          <a:p>
            <a:r>
              <a:rPr lang="en-US" sz="2200" u="sng" dirty="0" smtClean="0">
                <a:solidFill>
                  <a:srgbClr val="FFFF00"/>
                </a:solidFill>
              </a:rPr>
              <a:t>Transdermal</a:t>
            </a:r>
            <a:r>
              <a:rPr lang="en-US" sz="2200" dirty="0" smtClean="0"/>
              <a:t> patches are</a:t>
            </a:r>
          </a:p>
          <a:p>
            <a:pPr marL="0" indent="0">
              <a:buNone/>
            </a:pPr>
            <a:r>
              <a:rPr lang="en-US" sz="2200" dirty="0" smtClean="0"/>
              <a:t>subject to edible limits but</a:t>
            </a:r>
          </a:p>
          <a:p>
            <a:pPr marL="0" indent="0">
              <a:buNone/>
            </a:pPr>
            <a:r>
              <a:rPr lang="en-US" sz="2200" dirty="0" smtClean="0"/>
              <a:t>are labeled as a topical</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395" y="2707344"/>
            <a:ext cx="7030431" cy="3953427"/>
          </a:xfrm>
          <a:prstGeom prst="rect">
            <a:avLst/>
          </a:prstGeom>
        </p:spPr>
      </p:pic>
    </p:spTree>
    <p:extLst>
      <p:ext uri="{BB962C8B-B14F-4D97-AF65-F5344CB8AC3E}">
        <p14:creationId xmlns:p14="http://schemas.microsoft.com/office/powerpoint/2010/main" val="34077229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Other Cannabinoid Product Guidance</a:t>
            </a:r>
            <a:endParaRPr lang="en-US" sz="4000" dirty="0"/>
          </a:p>
        </p:txBody>
      </p:sp>
      <p:sp>
        <p:nvSpPr>
          <p:cNvPr id="3" name="Content Placeholder 2"/>
          <p:cNvSpPr>
            <a:spLocks noGrp="1"/>
          </p:cNvSpPr>
          <p:nvPr>
            <p:ph idx="1"/>
          </p:nvPr>
        </p:nvSpPr>
        <p:spPr>
          <a:xfrm>
            <a:off x="1103312" y="1853248"/>
            <a:ext cx="8946541" cy="4395151"/>
          </a:xfrm>
        </p:spPr>
        <p:txBody>
          <a:bodyPr>
            <a:noAutofit/>
          </a:bodyPr>
          <a:lstStyle/>
          <a:p>
            <a:r>
              <a:rPr lang="en-US" dirty="0" smtClean="0"/>
              <a:t>This discussion generally refers to cannabinoid concentrates and extracts that contain “non-marijuana” terpenes.</a:t>
            </a:r>
          </a:p>
          <a:p>
            <a:pPr marL="0" indent="0">
              <a:buNone/>
            </a:pPr>
            <a:endParaRPr lang="en-US" dirty="0" smtClean="0"/>
          </a:p>
          <a:p>
            <a:r>
              <a:rPr lang="en-US" dirty="0" smtClean="0"/>
              <a:t>This is not an exhaustive discussion of how to label cannabinoid extracts and concentrates with “added substances.” See </a:t>
            </a:r>
            <a:r>
              <a:rPr lang="en-US" dirty="0" smtClean="0">
                <a:hlinkClick r:id="rId2"/>
              </a:rPr>
              <a:t>Compliance Bulletin CE2018-09 </a:t>
            </a:r>
            <a:r>
              <a:rPr lang="en-US" dirty="0" smtClean="0"/>
              <a:t>for specific requirements.</a:t>
            </a:r>
          </a:p>
          <a:p>
            <a:endParaRPr lang="en-US" dirty="0" smtClean="0"/>
          </a:p>
          <a:p>
            <a:r>
              <a:rPr lang="en-US" dirty="0" smtClean="0"/>
              <a:t>If a cannabinoid concentrate or extract contains “added substances” as defined by </a:t>
            </a:r>
            <a:r>
              <a:rPr lang="en-US" dirty="0" smtClean="0">
                <a:hlinkClick r:id="rId3"/>
              </a:rPr>
              <a:t>OAR 845-025-7000</a:t>
            </a:r>
            <a:r>
              <a:rPr lang="en-US" dirty="0" smtClean="0"/>
              <a:t>, it must be labeled according to </a:t>
            </a:r>
            <a:r>
              <a:rPr lang="en-US" dirty="0" smtClean="0">
                <a:hlinkClick r:id="rId4"/>
              </a:rPr>
              <a:t>OAR 845-025-7120 </a:t>
            </a:r>
            <a:r>
              <a:rPr lang="en-US" dirty="0" smtClean="0"/>
              <a:t>as an “Other Cannabinoid Product.”</a:t>
            </a:r>
          </a:p>
        </p:txBody>
      </p:sp>
    </p:spTree>
    <p:extLst>
      <p:ext uri="{BB962C8B-B14F-4D97-AF65-F5344CB8AC3E}">
        <p14:creationId xmlns:p14="http://schemas.microsoft.com/office/powerpoint/2010/main" val="8854873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Other Cannabinoid Product Guidance Continued…</a:t>
            </a:r>
            <a:endParaRPr lang="en-US" sz="4000" dirty="0"/>
          </a:p>
        </p:txBody>
      </p:sp>
      <p:sp>
        <p:nvSpPr>
          <p:cNvPr id="3" name="Content Placeholder 2"/>
          <p:cNvSpPr>
            <a:spLocks noGrp="1"/>
          </p:cNvSpPr>
          <p:nvPr>
            <p:ph idx="1"/>
          </p:nvPr>
        </p:nvSpPr>
        <p:spPr>
          <a:xfrm>
            <a:off x="1103312" y="1853248"/>
            <a:ext cx="8946541" cy="4395151"/>
          </a:xfrm>
        </p:spPr>
        <p:txBody>
          <a:bodyPr>
            <a:noAutofit/>
          </a:bodyPr>
          <a:lstStyle/>
          <a:p>
            <a:r>
              <a:rPr lang="en-US" dirty="0">
                <a:hlinkClick r:id="rId2"/>
              </a:rPr>
              <a:t>OAR 845-025-7120</a:t>
            </a:r>
            <a:r>
              <a:rPr lang="en-US" dirty="0"/>
              <a:t> requires, among other things, to list the ingredients that are present in the final product</a:t>
            </a:r>
            <a:r>
              <a:rPr lang="en-US" dirty="0" smtClean="0"/>
              <a:t>.</a:t>
            </a:r>
          </a:p>
          <a:p>
            <a:pPr marL="0" indent="0">
              <a:buNone/>
            </a:pPr>
            <a:endParaRPr lang="en-US" dirty="0" smtClean="0"/>
          </a:p>
          <a:p>
            <a:pPr lvl="1"/>
            <a:r>
              <a:rPr lang="en-US" sz="2000" dirty="0"/>
              <a:t>The ingredient list must </a:t>
            </a:r>
            <a:r>
              <a:rPr lang="en-US" sz="2000" b="1" dirty="0"/>
              <a:t>fully and accurately </a:t>
            </a:r>
            <a:r>
              <a:rPr lang="en-US" sz="2000" dirty="0"/>
              <a:t>capture all of the ingredients present in the final product</a:t>
            </a:r>
            <a:r>
              <a:rPr lang="en-US" sz="2000" dirty="0" smtClean="0"/>
              <a:t>.</a:t>
            </a:r>
          </a:p>
          <a:p>
            <a:pPr marL="457200" lvl="1" indent="0">
              <a:buNone/>
            </a:pPr>
            <a:endParaRPr lang="en-US" sz="2000" dirty="0" smtClean="0"/>
          </a:p>
          <a:p>
            <a:pPr lvl="1"/>
            <a:r>
              <a:rPr lang="en-US" sz="2000" dirty="0"/>
              <a:t>This includes “non-marijuana derived terpenes,” artificial and natural flavors (as defined by </a:t>
            </a:r>
            <a:r>
              <a:rPr lang="en-US" sz="2000" dirty="0">
                <a:hlinkClick r:id="rId3"/>
              </a:rPr>
              <a:t>21 CFR 101.22</a:t>
            </a:r>
            <a:r>
              <a:rPr lang="en-US" sz="2000" dirty="0"/>
              <a:t>), and “carriers” such as propylene glycol, MCT oil, and vegetable glycerin</a:t>
            </a:r>
            <a:r>
              <a:rPr lang="en-US" sz="2000" dirty="0" smtClean="0"/>
              <a:t>.</a:t>
            </a:r>
          </a:p>
          <a:p>
            <a:pPr marL="457200" lvl="1" indent="0">
              <a:buNone/>
            </a:pPr>
            <a:endParaRPr lang="en-US" sz="2000" dirty="0"/>
          </a:p>
          <a:p>
            <a:pPr lvl="1"/>
            <a:r>
              <a:rPr lang="en-US" sz="2000" dirty="0"/>
              <a:t>“Non-marijuana terpenes” are more accurately labeled under the FDA’s definition of artificial and natural flavoring in </a:t>
            </a:r>
            <a:r>
              <a:rPr lang="en-US" sz="2000" dirty="0">
                <a:hlinkClick r:id="rId3"/>
              </a:rPr>
              <a:t>21 CFR 101.22</a:t>
            </a:r>
            <a:r>
              <a:rPr lang="en-US" sz="2000" dirty="0" smtClean="0"/>
              <a:t>.</a:t>
            </a:r>
            <a:endParaRPr lang="en-US" sz="2000" dirty="0"/>
          </a:p>
        </p:txBody>
      </p:sp>
    </p:spTree>
    <p:extLst>
      <p:ext uri="{BB962C8B-B14F-4D97-AF65-F5344CB8AC3E}">
        <p14:creationId xmlns:p14="http://schemas.microsoft.com/office/powerpoint/2010/main" val="2770881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14" y="1627632"/>
            <a:ext cx="12107964" cy="1033272"/>
          </a:xfrm>
        </p:spPr>
        <p:txBody>
          <a:bodyPr/>
          <a:lstStyle/>
          <a:p>
            <a:pPr algn="ctr"/>
            <a:r>
              <a:rPr lang="en-US" sz="4000" dirty="0" smtClean="0"/>
              <a:t/>
            </a:r>
            <a:br>
              <a:rPr lang="en-US" sz="4000" dirty="0" smtClean="0"/>
            </a:br>
            <a:r>
              <a:rPr lang="en-US" sz="4000" dirty="0"/>
              <a:t/>
            </a:r>
            <a:br>
              <a:rPr lang="en-US" sz="4000" dirty="0"/>
            </a:br>
            <a:r>
              <a:rPr lang="en-US" sz="4000" dirty="0"/>
              <a:t>Packaging and </a:t>
            </a:r>
            <a:r>
              <a:rPr lang="en-US" sz="4000" dirty="0" smtClean="0"/>
              <a:t>Labeling </a:t>
            </a:r>
            <a:br>
              <a:rPr lang="en-US" sz="4000" dirty="0" smtClean="0"/>
            </a:br>
            <a:r>
              <a:rPr lang="en-US" sz="4000" dirty="0" smtClean="0"/>
              <a:t>The </a:t>
            </a:r>
            <a:r>
              <a:rPr lang="en-US" sz="4000" dirty="0"/>
              <a:t>Path to OLCC Approval</a:t>
            </a:r>
          </a:p>
        </p:txBody>
      </p:sp>
      <p:sp>
        <p:nvSpPr>
          <p:cNvPr id="4" name="TextBox 3"/>
          <p:cNvSpPr txBox="1"/>
          <p:nvPr/>
        </p:nvSpPr>
        <p:spPr>
          <a:xfrm>
            <a:off x="9844216" y="6384324"/>
            <a:ext cx="2611395" cy="369332"/>
          </a:xfrm>
          <a:prstGeom prst="rect">
            <a:avLst/>
          </a:prstGeom>
          <a:noFill/>
        </p:spPr>
        <p:txBody>
          <a:bodyPr wrap="square" rtlCol="0">
            <a:spAutoFit/>
          </a:bodyPr>
          <a:lstStyle/>
          <a:p>
            <a:r>
              <a:rPr lang="en-US" dirty="0" smtClean="0"/>
              <a:t>December - 2018</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9935" y="2943061"/>
            <a:ext cx="2923061" cy="31761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85" y="221520"/>
            <a:ext cx="1169258" cy="1166305"/>
          </a:xfrm>
          <a:prstGeom prst="rect">
            <a:avLst/>
          </a:prstGeom>
        </p:spPr>
      </p:pic>
    </p:spTree>
    <p:extLst>
      <p:ext uri="{BB962C8B-B14F-4D97-AF65-F5344CB8AC3E}">
        <p14:creationId xmlns:p14="http://schemas.microsoft.com/office/powerpoint/2010/main" val="25766976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Other Cannabinoid Product Guidance Continued….</a:t>
            </a:r>
            <a:endParaRPr lang="en-US" sz="4000" dirty="0"/>
          </a:p>
        </p:txBody>
      </p:sp>
      <p:sp>
        <p:nvSpPr>
          <p:cNvPr id="3" name="Content Placeholder 2"/>
          <p:cNvSpPr>
            <a:spLocks noGrp="1"/>
          </p:cNvSpPr>
          <p:nvPr>
            <p:ph idx="1"/>
          </p:nvPr>
        </p:nvSpPr>
        <p:spPr>
          <a:xfrm>
            <a:off x="97472" y="1853248"/>
            <a:ext cx="8946541" cy="4195481"/>
          </a:xfrm>
        </p:spPr>
        <p:txBody>
          <a:bodyPr>
            <a:normAutofit lnSpcReduction="10000"/>
          </a:bodyPr>
          <a:lstStyle/>
          <a:p>
            <a:r>
              <a:rPr lang="en-US" dirty="0"/>
              <a:t>The product identity must adhere to the formats provided in </a:t>
            </a:r>
            <a:r>
              <a:rPr lang="en-US" dirty="0">
                <a:hlinkClick r:id="rId2"/>
              </a:rPr>
              <a:t>Compliance Bulletin CE2018-09</a:t>
            </a:r>
            <a:r>
              <a:rPr lang="en-US" dirty="0"/>
              <a:t>.</a:t>
            </a:r>
          </a:p>
          <a:p>
            <a:pPr lvl="1"/>
            <a:r>
              <a:rPr lang="en-US" sz="2000" dirty="0"/>
              <a:t>“Marijuana Extract with Non-Marijuana Derived Terpenes</a:t>
            </a:r>
            <a:r>
              <a:rPr lang="en-US" sz="2000" dirty="0" smtClean="0"/>
              <a:t>”</a:t>
            </a:r>
          </a:p>
          <a:p>
            <a:pPr lvl="1"/>
            <a:r>
              <a:rPr lang="en-US" sz="2000" dirty="0" smtClean="0"/>
              <a:t>“Blue Dream Flavored Marijuana Concentrate”</a:t>
            </a:r>
            <a:endParaRPr lang="en-US" sz="2000" dirty="0"/>
          </a:p>
          <a:p>
            <a:endParaRPr lang="en-US" dirty="0" smtClean="0"/>
          </a:p>
          <a:p>
            <a:r>
              <a:rPr lang="en-US" dirty="0" smtClean="0"/>
              <a:t>Ingredient documentation must match the requirements in the guidance. Incomplete documentation will be rejected.</a:t>
            </a:r>
          </a:p>
          <a:p>
            <a:pPr lvl="1"/>
            <a:r>
              <a:rPr lang="en-US" sz="2000" dirty="0"/>
              <a:t>See the </a:t>
            </a:r>
            <a:r>
              <a:rPr lang="en-US" sz="2000" dirty="0">
                <a:hlinkClick r:id="rId2"/>
              </a:rPr>
              <a:t>guidance </a:t>
            </a:r>
            <a:r>
              <a:rPr lang="en-US" sz="2000" dirty="0"/>
              <a:t>for an example letter. </a:t>
            </a:r>
            <a:endParaRPr lang="en-US" sz="2000" dirty="0" smtClean="0"/>
          </a:p>
          <a:p>
            <a:pPr marL="457200" lvl="1" indent="0">
              <a:buNone/>
            </a:pPr>
            <a:endParaRPr lang="en-US" sz="2000" dirty="0" smtClean="0"/>
          </a:p>
          <a:p>
            <a:r>
              <a:rPr lang="en-US" dirty="0" smtClean="0"/>
              <a:t>Certificates of Analysis – these are </a:t>
            </a:r>
            <a:r>
              <a:rPr lang="en-US" i="1" dirty="0" smtClean="0"/>
              <a:t>only </a:t>
            </a:r>
            <a:r>
              <a:rPr lang="en-US" dirty="0" smtClean="0"/>
              <a:t>for the added </a:t>
            </a:r>
          </a:p>
          <a:p>
            <a:pPr marL="0" indent="0">
              <a:buNone/>
            </a:pPr>
            <a:r>
              <a:rPr lang="en-US" dirty="0" smtClean="0"/>
              <a:t>substances not the product containing marijuana items.</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624" y="2340741"/>
            <a:ext cx="3609873" cy="3220493"/>
          </a:xfrm>
          <a:prstGeom prst="rect">
            <a:avLst/>
          </a:prstGeom>
        </p:spPr>
      </p:pic>
    </p:spTree>
    <p:extLst>
      <p:ext uri="{BB962C8B-B14F-4D97-AF65-F5344CB8AC3E}">
        <p14:creationId xmlns:p14="http://schemas.microsoft.com/office/powerpoint/2010/main" val="3240267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 for Packaging and Labeling Submissions</a:t>
            </a:r>
            <a:endParaRPr lang="en-US" sz="4000" dirty="0"/>
          </a:p>
        </p:txBody>
      </p:sp>
      <p:sp>
        <p:nvSpPr>
          <p:cNvPr id="3" name="Content Placeholder 2"/>
          <p:cNvSpPr>
            <a:spLocks noGrp="1"/>
          </p:cNvSpPr>
          <p:nvPr>
            <p:ph idx="1"/>
          </p:nvPr>
        </p:nvSpPr>
        <p:spPr/>
        <p:txBody>
          <a:bodyPr>
            <a:normAutofit/>
          </a:bodyPr>
          <a:lstStyle/>
          <a:p>
            <a:r>
              <a:rPr lang="en-US" dirty="0" smtClean="0"/>
              <a:t>Use the digital resources on the </a:t>
            </a:r>
            <a:r>
              <a:rPr lang="en-US" dirty="0" smtClean="0">
                <a:hlinkClick r:id="rId2"/>
              </a:rPr>
              <a:t>Packaging and Labeling Portion </a:t>
            </a:r>
            <a:r>
              <a:rPr lang="en-US" dirty="0" smtClean="0"/>
              <a:t>of the OLCC’s recreational marijuana website.</a:t>
            </a:r>
          </a:p>
          <a:p>
            <a:pPr lvl="1"/>
            <a:r>
              <a:rPr lang="en-US" sz="2000" dirty="0">
                <a:hlinkClick r:id="rId3"/>
              </a:rPr>
              <a:t>Label Checklist and Generic Label Examples</a:t>
            </a:r>
            <a:r>
              <a:rPr lang="en-US" sz="2000" dirty="0"/>
              <a:t>.</a:t>
            </a:r>
          </a:p>
          <a:p>
            <a:pPr lvl="1"/>
            <a:r>
              <a:rPr lang="en-US" sz="2000" dirty="0">
                <a:hlinkClick r:id="rId4"/>
              </a:rPr>
              <a:t>Packaging and Labeling Guide</a:t>
            </a:r>
            <a:r>
              <a:rPr lang="en-US" sz="2000" dirty="0"/>
              <a:t>.</a:t>
            </a:r>
          </a:p>
          <a:p>
            <a:pPr lvl="1"/>
            <a:r>
              <a:rPr lang="en-US" sz="2000" dirty="0">
                <a:hlinkClick r:id="rId5"/>
              </a:rPr>
              <a:t>Guide to Package and Label Pre-Approval </a:t>
            </a:r>
            <a:r>
              <a:rPr lang="en-US" sz="2000" dirty="0" smtClean="0">
                <a:hlinkClick r:id="rId5"/>
              </a:rPr>
              <a:t>Process</a:t>
            </a:r>
            <a:r>
              <a:rPr lang="en-US" sz="2000" dirty="0" smtClean="0"/>
              <a:t>.</a:t>
            </a:r>
          </a:p>
          <a:p>
            <a:r>
              <a:rPr lang="en-US" dirty="0" smtClean="0"/>
              <a:t>Packaging and Labeling Rules – </a:t>
            </a:r>
            <a:r>
              <a:rPr lang="en-US" dirty="0" smtClean="0">
                <a:hlinkClick r:id="rId6"/>
              </a:rPr>
              <a:t>OAR 845-025-7000 – 7190</a:t>
            </a:r>
            <a:r>
              <a:rPr lang="en-US" dirty="0" smtClean="0"/>
              <a:t>.</a:t>
            </a:r>
          </a:p>
          <a:p>
            <a:r>
              <a:rPr lang="en-US" dirty="0" smtClean="0">
                <a:hlinkClick r:id="rId7"/>
              </a:rPr>
              <a:t>Sign up for Gov. Delivery</a:t>
            </a:r>
            <a:r>
              <a:rPr lang="en-US" dirty="0" smtClean="0"/>
              <a:t>.</a:t>
            </a:r>
          </a:p>
          <a:p>
            <a:r>
              <a:rPr lang="en-US" dirty="0" smtClean="0">
                <a:hlinkClick r:id="rId8"/>
              </a:rPr>
              <a:t>Review compliance bulletins</a:t>
            </a:r>
            <a:r>
              <a:rPr lang="en-US" dirty="0" smtClean="0"/>
              <a:t>.</a:t>
            </a:r>
          </a:p>
        </p:txBody>
      </p:sp>
    </p:spTree>
    <p:extLst>
      <p:ext uri="{BB962C8B-B14F-4D97-AF65-F5344CB8AC3E}">
        <p14:creationId xmlns:p14="http://schemas.microsoft.com/office/powerpoint/2010/main" val="42249568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Best Practices for Packaging and Labeling </a:t>
            </a:r>
            <a:r>
              <a:rPr lang="en-US" sz="4400" dirty="0" smtClean="0"/>
              <a:t>Submissions…</a:t>
            </a:r>
            <a:endParaRPr lang="en-US" dirty="0"/>
          </a:p>
        </p:txBody>
      </p:sp>
      <p:sp>
        <p:nvSpPr>
          <p:cNvPr id="3" name="Content Placeholder 2"/>
          <p:cNvSpPr>
            <a:spLocks noGrp="1"/>
          </p:cNvSpPr>
          <p:nvPr>
            <p:ph idx="1"/>
          </p:nvPr>
        </p:nvSpPr>
        <p:spPr>
          <a:xfrm>
            <a:off x="0" y="2133601"/>
            <a:ext cx="8946541" cy="4195481"/>
          </a:xfrm>
        </p:spPr>
        <p:txBody>
          <a:bodyPr>
            <a:normAutofit/>
          </a:bodyPr>
          <a:lstStyle/>
          <a:p>
            <a:r>
              <a:rPr lang="en-US" dirty="0" smtClean="0"/>
              <a:t>Use the </a:t>
            </a:r>
            <a:r>
              <a:rPr lang="en-US" dirty="0" smtClean="0">
                <a:hlinkClick r:id="rId2"/>
              </a:rPr>
              <a:t>label checklist</a:t>
            </a:r>
            <a:r>
              <a:rPr lang="en-US" dirty="0" smtClean="0"/>
              <a:t>! </a:t>
            </a:r>
          </a:p>
          <a:p>
            <a:pPr lvl="1"/>
            <a:r>
              <a:rPr lang="en-US" sz="2000" dirty="0" smtClean="0"/>
              <a:t>Keep in mind the checklist does not capture every aspect of the packaging and labeling rules(Label ID, this package is not child resistant, etc…)</a:t>
            </a:r>
          </a:p>
          <a:p>
            <a:pPr lvl="1"/>
            <a:r>
              <a:rPr lang="en-US" sz="2000" dirty="0" smtClean="0"/>
              <a:t>Walk through the checklist before you formally submit a label application (I do it went reviewing your label applications).</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9319" y="1354692"/>
            <a:ext cx="3353268" cy="5439534"/>
          </a:xfrm>
          <a:prstGeom prst="rect">
            <a:avLst/>
          </a:prstGeom>
        </p:spPr>
      </p:pic>
      <p:sp>
        <p:nvSpPr>
          <p:cNvPr id="4" name="Right Arrow 3"/>
          <p:cNvSpPr/>
          <p:nvPr/>
        </p:nvSpPr>
        <p:spPr>
          <a:xfrm>
            <a:off x="5836024" y="4473388"/>
            <a:ext cx="2716306" cy="941294"/>
          </a:xfrm>
          <a:prstGeom prst="rightArrow">
            <a:avLst/>
          </a:prstGeom>
          <a:effectLst>
            <a:glow rad="101600">
              <a:schemeClr val="accent3">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44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Contact</a:t>
            </a:r>
            <a:endParaRPr lang="en-US" sz="4000" dirty="0"/>
          </a:p>
        </p:txBody>
      </p:sp>
      <p:sp>
        <p:nvSpPr>
          <p:cNvPr id="3" name="Content Placeholder 2"/>
          <p:cNvSpPr>
            <a:spLocks noGrp="1"/>
          </p:cNvSpPr>
          <p:nvPr>
            <p:ph idx="1"/>
          </p:nvPr>
        </p:nvSpPr>
        <p:spPr>
          <a:xfrm>
            <a:off x="1103312" y="1300480"/>
            <a:ext cx="8946541" cy="4947919"/>
          </a:xfrm>
        </p:spPr>
        <p:txBody>
          <a:bodyPr>
            <a:normAutofit/>
          </a:bodyPr>
          <a:lstStyle/>
          <a:p>
            <a:r>
              <a:rPr lang="en-US" dirty="0" smtClean="0">
                <a:hlinkClick r:id="rId2"/>
              </a:rPr>
              <a:t>Marijuana.packaging@Oregon.gov</a:t>
            </a:r>
            <a:r>
              <a:rPr lang="en-US" dirty="0" smtClean="0"/>
              <a:t> or 503-872-5459.</a:t>
            </a:r>
          </a:p>
          <a:p>
            <a:pPr lvl="1"/>
            <a:r>
              <a:rPr lang="en-US" sz="2000" dirty="0"/>
              <a:t>Email is typically faster. </a:t>
            </a:r>
          </a:p>
          <a:p>
            <a:pPr lvl="1"/>
            <a:r>
              <a:rPr lang="en-US" sz="2000" dirty="0"/>
              <a:t>When communicating via email, please include your business name and license number. This helps speed the process up.</a:t>
            </a:r>
          </a:p>
          <a:p>
            <a:pPr lvl="1"/>
            <a:r>
              <a:rPr lang="en-US" sz="2000" dirty="0"/>
              <a:t>When leaving voicemail, please state your name and business name as well as a call back number</a:t>
            </a:r>
            <a:r>
              <a:rPr lang="en-US" sz="2000" dirty="0" smtClean="0"/>
              <a:t>.</a:t>
            </a:r>
          </a:p>
          <a:p>
            <a:r>
              <a:rPr lang="en-US" dirty="0" smtClean="0"/>
              <a:t>As a courtesy, you may submit via email label applications before you formally submit them online for critique.</a:t>
            </a:r>
          </a:p>
          <a:p>
            <a:pPr lvl="1"/>
            <a:r>
              <a:rPr lang="en-US" sz="2000" dirty="0" smtClean="0"/>
              <a:t>Please be considerate when submitting labels for review (not a large amount and adopt my comments).</a:t>
            </a:r>
          </a:p>
          <a:p>
            <a:pPr lvl="1"/>
            <a:r>
              <a:rPr lang="en-US" sz="2000" dirty="0" smtClean="0"/>
              <a:t>Please avoid requests for expediency. All applications are reviewed in the order received. Plan for a lag time when working on product development.</a:t>
            </a:r>
          </a:p>
          <a:p>
            <a:pPr lvl="1"/>
            <a:endParaRPr lang="en-US" dirty="0" smtClean="0"/>
          </a:p>
          <a:p>
            <a:pPr marL="457200" lvl="1" indent="0">
              <a:buNone/>
            </a:pPr>
            <a:endParaRPr lang="en-US" dirty="0"/>
          </a:p>
        </p:txBody>
      </p:sp>
    </p:spTree>
    <p:extLst>
      <p:ext uri="{BB962C8B-B14F-4D97-AF65-F5344CB8AC3E}">
        <p14:creationId xmlns:p14="http://schemas.microsoft.com/office/powerpoint/2010/main" val="24143110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Consultations</a:t>
            </a:r>
            <a:endParaRPr lang="en-US" sz="4000" dirty="0"/>
          </a:p>
        </p:txBody>
      </p:sp>
      <p:sp>
        <p:nvSpPr>
          <p:cNvPr id="3" name="Content Placeholder 2"/>
          <p:cNvSpPr>
            <a:spLocks noGrp="1"/>
          </p:cNvSpPr>
          <p:nvPr>
            <p:ph idx="1"/>
          </p:nvPr>
        </p:nvSpPr>
        <p:spPr>
          <a:xfrm>
            <a:off x="1104293" y="1739880"/>
            <a:ext cx="8946541" cy="4195481"/>
          </a:xfrm>
        </p:spPr>
        <p:txBody>
          <a:bodyPr>
            <a:noAutofit/>
          </a:bodyPr>
          <a:lstStyle/>
          <a:p>
            <a:r>
              <a:rPr lang="en-US" dirty="0" smtClean="0"/>
              <a:t>I am happy to provide in person consultations at the OLCC’s main office in Milwaukee or your place of business, if in the Portland metro area.</a:t>
            </a:r>
          </a:p>
          <a:p>
            <a:pPr lvl="1"/>
            <a:r>
              <a:rPr lang="en-US" sz="2000" dirty="0" smtClean="0"/>
              <a:t>Please be considerate and schedule consultations well in advance.</a:t>
            </a:r>
          </a:p>
          <a:p>
            <a:pPr lvl="1"/>
            <a:r>
              <a:rPr lang="en-US" sz="2000" dirty="0" smtClean="0"/>
              <a:t>Consultations are subject to availability.</a:t>
            </a:r>
          </a:p>
          <a:p>
            <a:pPr lvl="1"/>
            <a:r>
              <a:rPr lang="en-US" sz="2000" dirty="0" smtClean="0"/>
              <a:t>Licensees are ultimately responsible for complying with the rules.</a:t>
            </a:r>
          </a:p>
          <a:p>
            <a:pPr lvl="1"/>
            <a:r>
              <a:rPr lang="en-US" sz="2000" dirty="0" smtClean="0"/>
              <a:t>If visiting the OLCC, keep in mind there is no public </a:t>
            </a:r>
            <a:r>
              <a:rPr lang="en-US" sz="2000" dirty="0" err="1" smtClean="0"/>
              <a:t>WiFi</a:t>
            </a:r>
            <a:r>
              <a:rPr lang="en-US" sz="2000" dirty="0" smtClean="0"/>
              <a:t> at the OLCC so make sure to bring all your files digitally or print them out.</a:t>
            </a:r>
          </a:p>
          <a:p>
            <a:pPr lvl="1"/>
            <a:r>
              <a:rPr lang="en-US" sz="2000" dirty="0" smtClean="0"/>
              <a:t>Please make sure not to bring any marijuana items to the OLCC’s offices.</a:t>
            </a:r>
            <a:endParaRPr lang="en-US" sz="2000" dirty="0"/>
          </a:p>
        </p:txBody>
      </p:sp>
    </p:spTree>
    <p:extLst>
      <p:ext uri="{BB962C8B-B14F-4D97-AF65-F5344CB8AC3E}">
        <p14:creationId xmlns:p14="http://schemas.microsoft.com/office/powerpoint/2010/main" val="7827672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Advertising</a:t>
            </a:r>
            <a:endParaRPr lang="en-US" sz="4000" dirty="0"/>
          </a:p>
        </p:txBody>
      </p:sp>
      <p:sp>
        <p:nvSpPr>
          <p:cNvPr id="3" name="Content Placeholder 2"/>
          <p:cNvSpPr>
            <a:spLocks noGrp="1"/>
          </p:cNvSpPr>
          <p:nvPr>
            <p:ph idx="1"/>
          </p:nvPr>
        </p:nvSpPr>
        <p:spPr>
          <a:xfrm>
            <a:off x="1103312" y="1481328"/>
            <a:ext cx="8946541" cy="4767071"/>
          </a:xfrm>
        </p:spPr>
        <p:txBody>
          <a:bodyPr>
            <a:normAutofit/>
          </a:bodyPr>
          <a:lstStyle/>
          <a:p>
            <a:pPr>
              <a:spcAft>
                <a:spcPts val="1200"/>
              </a:spcAft>
            </a:pPr>
            <a:r>
              <a:rPr lang="en-US" dirty="0" smtClean="0"/>
              <a:t>A lot of what applies regarding packaging and labeling carries over to advertising restrictions</a:t>
            </a:r>
          </a:p>
          <a:p>
            <a:pPr>
              <a:spcAft>
                <a:spcPts val="1200"/>
              </a:spcAft>
            </a:pPr>
            <a:r>
              <a:rPr lang="en-US" dirty="0" smtClean="0"/>
              <a:t>The advertising restrictions are guardrails to keep licenses in bounds:</a:t>
            </a:r>
          </a:p>
          <a:p>
            <a:pPr lvl="1">
              <a:spcAft>
                <a:spcPts val="1200"/>
              </a:spcAft>
            </a:pPr>
            <a:r>
              <a:rPr lang="en-US" u="sng" dirty="0" smtClean="0"/>
              <a:t>Don’t </a:t>
            </a:r>
            <a:r>
              <a:rPr lang="en-US" dirty="0" smtClean="0"/>
              <a:t>target people under the age of 21</a:t>
            </a:r>
          </a:p>
          <a:p>
            <a:pPr lvl="1">
              <a:spcAft>
                <a:spcPts val="1200"/>
              </a:spcAft>
            </a:pPr>
            <a:r>
              <a:rPr lang="en-US" u="sng" dirty="0" smtClean="0"/>
              <a:t>Don’t</a:t>
            </a:r>
            <a:r>
              <a:rPr lang="en-US" dirty="0" smtClean="0"/>
              <a:t> encourage illegal activity, including interstate transportation</a:t>
            </a:r>
          </a:p>
          <a:p>
            <a:pPr lvl="1">
              <a:spcAft>
                <a:spcPts val="1200"/>
              </a:spcAft>
            </a:pPr>
            <a:r>
              <a:rPr lang="en-US" u="sng" dirty="0" smtClean="0"/>
              <a:t>Don’t</a:t>
            </a:r>
            <a:r>
              <a:rPr lang="en-US" dirty="0" smtClean="0"/>
              <a:t> make false claims about product safety, curative or therapeutic effects</a:t>
            </a:r>
          </a:p>
          <a:p>
            <a:pPr lvl="1">
              <a:spcAft>
                <a:spcPts val="1200"/>
              </a:spcAft>
            </a:pPr>
            <a:r>
              <a:rPr lang="en-US" u="sng" dirty="0" smtClean="0"/>
              <a:t>Don’t</a:t>
            </a:r>
            <a:r>
              <a:rPr lang="en-US" dirty="0" smtClean="0"/>
              <a:t> display consumption of marijuana items or encourage excessive or rapid consumption</a:t>
            </a:r>
          </a:p>
          <a:p>
            <a:pPr lvl="1">
              <a:spcAft>
                <a:spcPts val="1200"/>
              </a:spcAft>
            </a:pPr>
            <a:endParaRPr lang="en-US" dirty="0" smtClean="0"/>
          </a:p>
          <a:p>
            <a:pPr>
              <a:spcAft>
                <a:spcPts val="1200"/>
              </a:spcAft>
            </a:pPr>
            <a:endParaRPr lang="en-US" dirty="0"/>
          </a:p>
        </p:txBody>
      </p:sp>
    </p:spTree>
    <p:extLst>
      <p:ext uri="{BB962C8B-B14F-4D97-AF65-F5344CB8AC3E}">
        <p14:creationId xmlns:p14="http://schemas.microsoft.com/office/powerpoint/2010/main" val="21950604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Advertising</a:t>
            </a:r>
            <a:endParaRPr lang="en-US" sz="4000" dirty="0"/>
          </a:p>
        </p:txBody>
      </p:sp>
      <p:sp>
        <p:nvSpPr>
          <p:cNvPr id="3" name="Content Placeholder 2"/>
          <p:cNvSpPr>
            <a:spLocks noGrp="1"/>
          </p:cNvSpPr>
          <p:nvPr>
            <p:ph idx="1"/>
          </p:nvPr>
        </p:nvSpPr>
        <p:spPr/>
        <p:txBody>
          <a:bodyPr>
            <a:normAutofit/>
          </a:bodyPr>
          <a:lstStyle/>
          <a:p>
            <a:pPr>
              <a:spcAft>
                <a:spcPts val="1200"/>
              </a:spcAft>
            </a:pPr>
            <a:r>
              <a:rPr lang="en-US" dirty="0" smtClean="0"/>
              <a:t>Advertising restrictions:</a:t>
            </a:r>
          </a:p>
          <a:p>
            <a:pPr lvl="1">
              <a:spcAft>
                <a:spcPts val="1200"/>
              </a:spcAft>
            </a:pPr>
            <a:r>
              <a:rPr lang="en-US" u="sng" dirty="0" smtClean="0"/>
              <a:t>Don’t</a:t>
            </a:r>
            <a:r>
              <a:rPr lang="en-US" dirty="0" smtClean="0"/>
              <a:t> advertise with handbills distributed in public areas</a:t>
            </a:r>
          </a:p>
          <a:p>
            <a:pPr lvl="1">
              <a:spcAft>
                <a:spcPts val="1200"/>
              </a:spcAft>
            </a:pPr>
            <a:r>
              <a:rPr lang="en-US" u="sng" dirty="0" smtClean="0"/>
              <a:t>Don’t</a:t>
            </a:r>
            <a:r>
              <a:rPr lang="en-US" dirty="0" smtClean="0"/>
              <a:t> utilize television, radio, billboards, print media or internet advertising where more than 30 percent of the audience is under the age of 21</a:t>
            </a:r>
          </a:p>
          <a:p>
            <a:pPr lvl="1">
              <a:spcAft>
                <a:spcPts val="1200"/>
              </a:spcAft>
            </a:pPr>
            <a:r>
              <a:rPr lang="en-US" u="sng" dirty="0" smtClean="0"/>
              <a:t>Don’t</a:t>
            </a:r>
            <a:r>
              <a:rPr lang="en-US" dirty="0" smtClean="0"/>
              <a:t> use location targeted marketing (e.g. smart phones) unless the marketing app is installed on the device by its owner who is 21 years of age or older and includes a permanent and easy opt-out feature</a:t>
            </a:r>
          </a:p>
          <a:p>
            <a:pPr>
              <a:spcAft>
                <a:spcPts val="1200"/>
              </a:spcAft>
            </a:pPr>
            <a:endParaRPr lang="en-US" dirty="0" smtClean="0"/>
          </a:p>
          <a:p>
            <a:pPr>
              <a:spcAft>
                <a:spcPts val="1200"/>
              </a:spcAft>
            </a:pPr>
            <a:endParaRPr lang="en-US" dirty="0"/>
          </a:p>
        </p:txBody>
      </p:sp>
    </p:spTree>
    <p:extLst>
      <p:ext uri="{BB962C8B-B14F-4D97-AF65-F5344CB8AC3E}">
        <p14:creationId xmlns:p14="http://schemas.microsoft.com/office/powerpoint/2010/main" val="6104236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Advertising</a:t>
            </a:r>
            <a:endParaRPr lang="en-US" sz="4000" dirty="0"/>
          </a:p>
        </p:txBody>
      </p:sp>
      <p:sp>
        <p:nvSpPr>
          <p:cNvPr id="3" name="Content Placeholder 2"/>
          <p:cNvSpPr>
            <a:spLocks noGrp="1"/>
          </p:cNvSpPr>
          <p:nvPr>
            <p:ph idx="1"/>
          </p:nvPr>
        </p:nvSpPr>
        <p:spPr/>
        <p:txBody>
          <a:bodyPr>
            <a:normAutofit/>
          </a:bodyPr>
          <a:lstStyle/>
          <a:p>
            <a:pPr>
              <a:spcAft>
                <a:spcPts val="1200"/>
              </a:spcAft>
            </a:pPr>
            <a:r>
              <a:rPr lang="en-US" u="sng" dirty="0"/>
              <a:t>Do include </a:t>
            </a:r>
            <a:r>
              <a:rPr lang="en-US" dirty="0"/>
              <a:t>on all print, billboard, television, radio and internet advertising in font size legible to a consumer</a:t>
            </a:r>
          </a:p>
          <a:p>
            <a:pPr lvl="1">
              <a:spcAft>
                <a:spcPts val="1200"/>
              </a:spcAft>
            </a:pPr>
            <a:r>
              <a:rPr lang="en-US" dirty="0"/>
              <a:t>“Do not operate a vehicle or machinery under the influence of this drug”</a:t>
            </a:r>
          </a:p>
          <a:p>
            <a:pPr lvl="1">
              <a:spcAft>
                <a:spcPts val="1200"/>
              </a:spcAft>
            </a:pPr>
            <a:r>
              <a:rPr lang="en-US" dirty="0"/>
              <a:t>“For use only by adults twenty-one years of age and older”</a:t>
            </a:r>
          </a:p>
          <a:p>
            <a:pPr lvl="1">
              <a:spcAft>
                <a:spcPts val="1200"/>
              </a:spcAft>
            </a:pPr>
            <a:r>
              <a:rPr lang="en-US" dirty="0"/>
              <a:t>“Keep out of the reach of children”</a:t>
            </a:r>
          </a:p>
          <a:p>
            <a:pPr>
              <a:spcAft>
                <a:spcPts val="1200"/>
              </a:spcAft>
            </a:pPr>
            <a:r>
              <a:rPr lang="en-US" u="sng" dirty="0" smtClean="0"/>
              <a:t>Do</a:t>
            </a:r>
            <a:r>
              <a:rPr lang="en-US" dirty="0" smtClean="0"/>
              <a:t> use an age gate on your web site</a:t>
            </a:r>
            <a:endParaRPr lang="en-US" dirty="0"/>
          </a:p>
          <a:p>
            <a:pPr>
              <a:spcAft>
                <a:spcPts val="1200"/>
              </a:spcAft>
            </a:pPr>
            <a:endParaRPr lang="en-US" dirty="0" smtClean="0"/>
          </a:p>
          <a:p>
            <a:pPr>
              <a:spcAft>
                <a:spcPts val="1200"/>
              </a:spcAft>
            </a:pPr>
            <a:endParaRPr lang="en-US" dirty="0"/>
          </a:p>
        </p:txBody>
      </p:sp>
    </p:spTree>
    <p:extLst>
      <p:ext uri="{BB962C8B-B14F-4D97-AF65-F5344CB8AC3E}">
        <p14:creationId xmlns:p14="http://schemas.microsoft.com/office/powerpoint/2010/main" val="40486564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Advertising</a:t>
            </a:r>
            <a:endParaRPr lang="en-US" sz="4000" dirty="0"/>
          </a:p>
        </p:txBody>
      </p:sp>
      <p:sp>
        <p:nvSpPr>
          <p:cNvPr id="3" name="Content Placeholder 2"/>
          <p:cNvSpPr>
            <a:spLocks noGrp="1"/>
          </p:cNvSpPr>
          <p:nvPr>
            <p:ph idx="1"/>
          </p:nvPr>
        </p:nvSpPr>
        <p:spPr>
          <a:xfrm>
            <a:off x="1103312" y="1508760"/>
            <a:ext cx="8946541" cy="4739639"/>
          </a:xfrm>
        </p:spPr>
        <p:txBody>
          <a:bodyPr>
            <a:normAutofit/>
          </a:bodyPr>
          <a:lstStyle/>
          <a:p>
            <a:pPr>
              <a:spcAft>
                <a:spcPts val="1200"/>
              </a:spcAft>
            </a:pPr>
            <a:r>
              <a:rPr lang="en-US" sz="2800" u="sng" dirty="0" smtClean="0"/>
              <a:t>What else?</a:t>
            </a:r>
          </a:p>
          <a:p>
            <a:pPr>
              <a:spcAft>
                <a:spcPts val="1200"/>
              </a:spcAft>
            </a:pPr>
            <a:r>
              <a:rPr lang="en-US" dirty="0" smtClean="0"/>
              <a:t>Discounting - yes, BOGO - no</a:t>
            </a:r>
          </a:p>
          <a:p>
            <a:pPr>
              <a:spcAft>
                <a:spcPts val="1200"/>
              </a:spcAft>
            </a:pPr>
            <a:r>
              <a:rPr lang="en-US" dirty="0" smtClean="0"/>
              <a:t>Customer loyalty programs for cannabis – no; customer loyalty programs for non-regulated items - yes</a:t>
            </a:r>
          </a:p>
          <a:p>
            <a:pPr>
              <a:spcAft>
                <a:spcPts val="1200"/>
              </a:spcAft>
            </a:pPr>
            <a:r>
              <a:rPr lang="en-US" dirty="0" smtClean="0"/>
              <a:t>Refer to:</a:t>
            </a:r>
          </a:p>
          <a:p>
            <a:pPr lvl="1">
              <a:spcAft>
                <a:spcPts val="1200"/>
              </a:spcAft>
            </a:pPr>
            <a:r>
              <a:rPr lang="en-US" dirty="0" smtClean="0"/>
              <a:t> Compliance Education Bulletin CE2017-03 (Advertising Restrictions)</a:t>
            </a:r>
          </a:p>
          <a:p>
            <a:pPr lvl="1">
              <a:spcAft>
                <a:spcPts val="1200"/>
              </a:spcAft>
            </a:pPr>
            <a:r>
              <a:rPr lang="en-US" dirty="0"/>
              <a:t>Compliance Education </a:t>
            </a:r>
            <a:r>
              <a:rPr lang="en-US" dirty="0" smtClean="0"/>
              <a:t>Bulletin CE2017-05 (Sales to Medical Cardholders, Discounting Marijuana Items)</a:t>
            </a:r>
          </a:p>
          <a:p>
            <a:pPr lvl="1">
              <a:spcAft>
                <a:spcPts val="1200"/>
              </a:spcAft>
            </a:pPr>
            <a:r>
              <a:rPr lang="en-US" dirty="0" smtClean="0"/>
              <a:t>Rules:  845-025-8000 to 845-025-8080</a:t>
            </a:r>
            <a:endParaRPr lang="en-US" dirty="0"/>
          </a:p>
          <a:p>
            <a:pPr lvl="1">
              <a:spcAft>
                <a:spcPts val="1200"/>
              </a:spcAft>
            </a:pPr>
            <a:endParaRPr lang="en-US" dirty="0" smtClean="0"/>
          </a:p>
          <a:p>
            <a:pPr lvl="1">
              <a:spcAft>
                <a:spcPts val="1200"/>
              </a:spcAft>
            </a:pPr>
            <a:endParaRPr lang="en-US" dirty="0"/>
          </a:p>
          <a:p>
            <a:pPr>
              <a:spcAft>
                <a:spcPts val="1200"/>
              </a:spcAft>
            </a:pPr>
            <a:endParaRPr lang="en-US" dirty="0" smtClean="0"/>
          </a:p>
          <a:p>
            <a:pPr>
              <a:spcAft>
                <a:spcPts val="1200"/>
              </a:spcAft>
            </a:pPr>
            <a:endParaRPr lang="en-US" dirty="0"/>
          </a:p>
        </p:txBody>
      </p:sp>
    </p:spTree>
    <p:extLst>
      <p:ext uri="{BB962C8B-B14F-4D97-AF65-F5344CB8AC3E}">
        <p14:creationId xmlns:p14="http://schemas.microsoft.com/office/powerpoint/2010/main" val="5234039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r>
              <a:rPr lang="en-US" dirty="0" smtClean="0"/>
              <a:t>Questions?</a:t>
            </a:r>
          </a:p>
          <a:p>
            <a:r>
              <a:rPr lang="en-US" dirty="0" smtClean="0">
                <a:hlinkClick r:id="rId2"/>
              </a:rPr>
              <a:t>Marjuana.packaging@Oregon.gov</a:t>
            </a:r>
            <a:endParaRPr lang="en-US" dirty="0" smtClean="0"/>
          </a:p>
          <a:p>
            <a:r>
              <a:rPr lang="en-US" dirty="0" smtClean="0"/>
              <a:t>503-872-5459</a:t>
            </a:r>
          </a:p>
          <a:p>
            <a:pPr marL="0" indent="0">
              <a:buNone/>
            </a:pPr>
            <a:endParaRPr lang="en-US" dirty="0"/>
          </a:p>
        </p:txBody>
      </p:sp>
    </p:spTree>
    <p:extLst>
      <p:ext uri="{BB962C8B-B14F-4D97-AF65-F5344CB8AC3E}">
        <p14:creationId xmlns:p14="http://schemas.microsoft.com/office/powerpoint/2010/main" val="2605563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Will be Covered Today:</a:t>
            </a:r>
            <a:endParaRPr lang="en-US" sz="4000" dirty="0"/>
          </a:p>
        </p:txBody>
      </p:sp>
      <p:sp>
        <p:nvSpPr>
          <p:cNvPr id="3" name="Content Placeholder 2"/>
          <p:cNvSpPr>
            <a:spLocks noGrp="1"/>
          </p:cNvSpPr>
          <p:nvPr>
            <p:ph idx="1"/>
          </p:nvPr>
        </p:nvSpPr>
        <p:spPr>
          <a:xfrm>
            <a:off x="1104293" y="1056641"/>
            <a:ext cx="8946541" cy="5648960"/>
          </a:xfrm>
        </p:spPr>
        <p:txBody>
          <a:bodyPr>
            <a:normAutofit/>
          </a:bodyPr>
          <a:lstStyle/>
          <a:p>
            <a:pPr marL="0" indent="0">
              <a:buNone/>
            </a:pPr>
            <a:endParaRPr lang="en-US" sz="2200" dirty="0" smtClean="0"/>
          </a:p>
          <a:p>
            <a:r>
              <a:rPr lang="en-US" sz="2200" dirty="0" smtClean="0"/>
              <a:t>Why </a:t>
            </a:r>
            <a:r>
              <a:rPr lang="en-US" sz="2200" dirty="0"/>
              <a:t>does Oregon have packaging and labeling </a:t>
            </a:r>
            <a:r>
              <a:rPr lang="en-US" sz="2200" dirty="0" smtClean="0"/>
              <a:t>rules?</a:t>
            </a:r>
          </a:p>
          <a:p>
            <a:r>
              <a:rPr lang="en-US" sz="2200" dirty="0" smtClean="0"/>
              <a:t>High </a:t>
            </a:r>
            <a:r>
              <a:rPr lang="en-US" sz="2200" dirty="0"/>
              <a:t>level overview of packaging and labeling </a:t>
            </a:r>
            <a:r>
              <a:rPr lang="en-US" sz="2200" dirty="0" smtClean="0"/>
              <a:t>rules</a:t>
            </a:r>
            <a:endParaRPr lang="en-US" sz="2200" dirty="0"/>
          </a:p>
          <a:p>
            <a:r>
              <a:rPr lang="en-US" sz="2200" dirty="0" smtClean="0"/>
              <a:t>How </a:t>
            </a:r>
            <a:r>
              <a:rPr lang="en-US" sz="2200" dirty="0"/>
              <a:t>does the online licensing system </a:t>
            </a:r>
            <a:r>
              <a:rPr lang="en-US" sz="2200" dirty="0" smtClean="0"/>
              <a:t>work?</a:t>
            </a:r>
          </a:p>
          <a:p>
            <a:r>
              <a:rPr lang="en-US" sz="2200" dirty="0" smtClean="0"/>
              <a:t>Sell </a:t>
            </a:r>
            <a:r>
              <a:rPr lang="en-US" sz="2200" dirty="0"/>
              <a:t>down period of labels approved prior to August 15, </a:t>
            </a:r>
            <a:r>
              <a:rPr lang="en-US" sz="2200" dirty="0" smtClean="0"/>
              <a:t>2018</a:t>
            </a:r>
            <a:endParaRPr lang="en-US" sz="2200" dirty="0"/>
          </a:p>
          <a:p>
            <a:r>
              <a:rPr lang="en-US" sz="2200" dirty="0" smtClean="0"/>
              <a:t>Common </a:t>
            </a:r>
            <a:r>
              <a:rPr lang="en-US" sz="2200" dirty="0"/>
              <a:t>issues (incorporates August 15, 2018 rule </a:t>
            </a:r>
            <a:r>
              <a:rPr lang="en-US" sz="2200" dirty="0" smtClean="0"/>
              <a:t>changes)</a:t>
            </a:r>
          </a:p>
          <a:p>
            <a:r>
              <a:rPr lang="en-US" sz="2200" dirty="0" smtClean="0"/>
              <a:t>Other </a:t>
            </a:r>
            <a:r>
              <a:rPr lang="en-US" sz="2200" dirty="0"/>
              <a:t>Cannabinoid Product labeling </a:t>
            </a:r>
            <a:r>
              <a:rPr lang="en-US" sz="2200" dirty="0" smtClean="0"/>
              <a:t>guidance</a:t>
            </a:r>
            <a:endParaRPr lang="en-US" sz="2200" dirty="0"/>
          </a:p>
          <a:p>
            <a:r>
              <a:rPr lang="en-US" sz="2200" dirty="0" smtClean="0"/>
              <a:t>Best </a:t>
            </a:r>
            <a:r>
              <a:rPr lang="en-US" sz="2200" dirty="0"/>
              <a:t>practices – how to get it right the first </a:t>
            </a:r>
            <a:r>
              <a:rPr lang="en-US" sz="2200" dirty="0" smtClean="0"/>
              <a:t>time</a:t>
            </a:r>
            <a:endParaRPr lang="en-US" sz="2200" dirty="0"/>
          </a:p>
          <a:p>
            <a:r>
              <a:rPr lang="en-US" sz="2200" dirty="0" smtClean="0"/>
              <a:t>Contact </a:t>
            </a:r>
            <a:r>
              <a:rPr lang="en-US" sz="2200" dirty="0"/>
              <a:t>&amp; </a:t>
            </a:r>
            <a:r>
              <a:rPr lang="en-US" sz="2200" dirty="0" smtClean="0"/>
              <a:t>Consultations</a:t>
            </a:r>
          </a:p>
          <a:p>
            <a:r>
              <a:rPr lang="en-US" sz="2200" dirty="0" smtClean="0"/>
              <a:t>Q&amp;A</a:t>
            </a:r>
          </a:p>
          <a:p>
            <a:r>
              <a:rPr lang="en-US" sz="2200" dirty="0" smtClean="0"/>
              <a:t>What won’t be covered today? Testing and licensing related questions</a:t>
            </a:r>
            <a:endParaRPr lang="en-US" sz="2200" dirty="0"/>
          </a:p>
          <a:p>
            <a:pPr marL="0"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2553936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Disclaimer</a:t>
            </a:r>
            <a:endParaRPr lang="en-US" sz="4000" dirty="0"/>
          </a:p>
        </p:txBody>
      </p:sp>
      <p:sp>
        <p:nvSpPr>
          <p:cNvPr id="3" name="Content Placeholder 2"/>
          <p:cNvSpPr>
            <a:spLocks noGrp="1"/>
          </p:cNvSpPr>
          <p:nvPr>
            <p:ph idx="1"/>
          </p:nvPr>
        </p:nvSpPr>
        <p:spPr>
          <a:xfrm>
            <a:off x="1103312" y="1169774"/>
            <a:ext cx="8946541" cy="5078626"/>
          </a:xfrm>
        </p:spPr>
        <p:txBody>
          <a:bodyPr>
            <a:normAutofit/>
          </a:bodyPr>
          <a:lstStyle/>
          <a:p>
            <a:endParaRPr lang="en-US" dirty="0" smtClean="0"/>
          </a:p>
          <a:p>
            <a:pPr>
              <a:spcAft>
                <a:spcPts val="600"/>
              </a:spcAft>
            </a:pPr>
            <a:r>
              <a:rPr lang="en-US" dirty="0" smtClean="0"/>
              <a:t>This presentation assumes attendees have a basic understanding of the OLCC’s packaging and labeling rules and does not cover all aspects of the packaging and labeling rules. In some instances, the rules are abbreviated and are not discussed at length. </a:t>
            </a:r>
          </a:p>
          <a:p>
            <a:pPr>
              <a:spcAft>
                <a:spcPts val="600"/>
              </a:spcAft>
            </a:pPr>
            <a:r>
              <a:rPr lang="en-US" dirty="0" smtClean="0"/>
              <a:t>Licensees and persons creating packaging and labeling on their behalf are ultimately responsible for understanding and following the rules.</a:t>
            </a:r>
          </a:p>
          <a:p>
            <a:r>
              <a:rPr lang="en-US" dirty="0" smtClean="0"/>
              <a:t>The packaging and labeling rules can be found in </a:t>
            </a:r>
            <a:r>
              <a:rPr lang="en-US" dirty="0" smtClean="0">
                <a:hlinkClick r:id="rId2"/>
              </a:rPr>
              <a:t>OAR 845-025-7000 – 7190</a:t>
            </a:r>
            <a:r>
              <a:rPr lang="en-US" dirty="0" smtClean="0"/>
              <a:t> (Division 25).</a:t>
            </a:r>
          </a:p>
        </p:txBody>
      </p:sp>
    </p:spTree>
    <p:extLst>
      <p:ext uri="{BB962C8B-B14F-4D97-AF65-F5344CB8AC3E}">
        <p14:creationId xmlns:p14="http://schemas.microsoft.com/office/powerpoint/2010/main" val="2315885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Pop Quiz</a:t>
            </a:r>
            <a:endParaRPr lang="en-US" sz="4000" dirty="0"/>
          </a:p>
        </p:txBody>
      </p:sp>
      <p:sp>
        <p:nvSpPr>
          <p:cNvPr id="3" name="Content Placeholder 2"/>
          <p:cNvSpPr>
            <a:spLocks noGrp="1"/>
          </p:cNvSpPr>
          <p:nvPr>
            <p:ph idx="1"/>
          </p:nvPr>
        </p:nvSpPr>
        <p:spPr>
          <a:xfrm>
            <a:off x="1103312" y="1334530"/>
            <a:ext cx="8946541" cy="4913870"/>
          </a:xfrm>
        </p:spPr>
        <p:txBody>
          <a:bodyPr/>
          <a:lstStyle/>
          <a:p>
            <a:pPr>
              <a:spcAft>
                <a:spcPts val="1200"/>
              </a:spcAft>
            </a:pPr>
            <a:r>
              <a:rPr lang="en-US" dirty="0" smtClean="0"/>
              <a:t>Are there any special warnings OLCC licensees must put on advertising?</a:t>
            </a:r>
          </a:p>
          <a:p>
            <a:r>
              <a:rPr lang="en-US" dirty="0" smtClean="0"/>
              <a:t>YES! The following statements must be on </a:t>
            </a:r>
            <a:r>
              <a:rPr lang="en-US" b="1" dirty="0" smtClean="0"/>
              <a:t>all</a:t>
            </a:r>
            <a:r>
              <a:rPr lang="en-US" dirty="0" smtClean="0"/>
              <a:t> print, billboard, television, radio and internet advertising (</a:t>
            </a:r>
            <a:r>
              <a:rPr lang="en-US" dirty="0" err="1" smtClean="0"/>
              <a:t>instagram</a:t>
            </a:r>
            <a:r>
              <a:rPr lang="en-US" dirty="0"/>
              <a:t> </a:t>
            </a:r>
            <a:r>
              <a:rPr lang="en-US" dirty="0" smtClean="0"/>
              <a:t>and </a:t>
            </a:r>
            <a:r>
              <a:rPr lang="en-US" dirty="0" err="1" smtClean="0"/>
              <a:t>facebook</a:t>
            </a:r>
            <a:r>
              <a:rPr lang="en-US" dirty="0" smtClean="0"/>
              <a:t>):</a:t>
            </a:r>
          </a:p>
          <a:p>
            <a:pPr>
              <a:spcAft>
                <a:spcPts val="600"/>
              </a:spcAft>
            </a:pPr>
            <a:r>
              <a:rPr lang="en-US" dirty="0" smtClean="0"/>
              <a:t>“Do not operate a motor vehicle or machinery under the influence of this drug”</a:t>
            </a:r>
          </a:p>
          <a:p>
            <a:pPr>
              <a:spcAft>
                <a:spcPts val="600"/>
              </a:spcAft>
            </a:pPr>
            <a:r>
              <a:rPr lang="en-US" dirty="0" smtClean="0"/>
              <a:t>“For use only by adults twenty-one years of age and older”</a:t>
            </a:r>
          </a:p>
          <a:p>
            <a:pPr>
              <a:spcAft>
                <a:spcPts val="600"/>
              </a:spcAft>
            </a:pPr>
            <a:r>
              <a:rPr lang="en-US" dirty="0" smtClean="0"/>
              <a:t>“Keep out of the reach of children” </a:t>
            </a:r>
          </a:p>
          <a:p>
            <a:r>
              <a:rPr lang="en-US" dirty="0" smtClean="0"/>
              <a:t>See </a:t>
            </a:r>
            <a:r>
              <a:rPr lang="en-US" dirty="0" smtClean="0">
                <a:hlinkClick r:id="rId2"/>
              </a:rPr>
              <a:t>OAR 845-025-8040 </a:t>
            </a:r>
            <a:r>
              <a:rPr lang="en-US" dirty="0" smtClean="0"/>
              <a:t>for specific advertising restrictions and requirements.</a:t>
            </a:r>
          </a:p>
          <a:p>
            <a:endParaRPr lang="en-US" dirty="0" smtClean="0"/>
          </a:p>
        </p:txBody>
      </p:sp>
    </p:spTree>
    <p:extLst>
      <p:ext uri="{BB962C8B-B14F-4D97-AF65-F5344CB8AC3E}">
        <p14:creationId xmlns:p14="http://schemas.microsoft.com/office/powerpoint/2010/main" val="264214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 Continued…</a:t>
            </a:r>
            <a:endParaRPr lang="en-US" dirty="0"/>
          </a:p>
        </p:txBody>
      </p:sp>
      <p:sp>
        <p:nvSpPr>
          <p:cNvPr id="3" name="Content Placeholder 2"/>
          <p:cNvSpPr>
            <a:spLocks noGrp="1"/>
          </p:cNvSpPr>
          <p:nvPr>
            <p:ph idx="1"/>
          </p:nvPr>
        </p:nvSpPr>
        <p:spPr>
          <a:xfrm>
            <a:off x="1103312" y="1499286"/>
            <a:ext cx="8946541" cy="4749113"/>
          </a:xfrm>
        </p:spPr>
        <p:txBody>
          <a:bodyPr>
            <a:normAutofit/>
          </a:bodyPr>
          <a:lstStyle/>
          <a:p>
            <a:pPr>
              <a:spcAft>
                <a:spcPts val="1200"/>
              </a:spcAft>
            </a:pPr>
            <a:r>
              <a:rPr lang="en-US" dirty="0"/>
              <a:t>It is OK put farm logos on your approved label without seeking pre-approval – True or False</a:t>
            </a:r>
            <a:r>
              <a:rPr lang="en-US" dirty="0" smtClean="0"/>
              <a:t>?</a:t>
            </a:r>
          </a:p>
          <a:p>
            <a:pPr>
              <a:spcAft>
                <a:spcPts val="600"/>
              </a:spcAft>
            </a:pPr>
            <a:r>
              <a:rPr lang="en-US" b="1" dirty="0" smtClean="0"/>
              <a:t>FALSE!</a:t>
            </a:r>
            <a:r>
              <a:rPr lang="en-US" dirty="0" smtClean="0"/>
              <a:t> The addition of a farm logo to an approved label requires resubmission.</a:t>
            </a:r>
          </a:p>
          <a:p>
            <a:r>
              <a:rPr lang="en-US" dirty="0" smtClean="0"/>
              <a:t>Always </a:t>
            </a:r>
            <a:r>
              <a:rPr lang="en-US" dirty="0"/>
              <a:t>submit additional farm logos when you are submitting a label application, even if you don’t intend to use them.</a:t>
            </a:r>
          </a:p>
          <a:p>
            <a:pPr lvl="1">
              <a:spcAft>
                <a:spcPts val="600"/>
              </a:spcAft>
            </a:pPr>
            <a:r>
              <a:rPr lang="en-US" dirty="0"/>
              <a:t>Farm logos must still be compliant with the rules (attractive to minors, no organic claims, displaying consumption of marijuana).</a:t>
            </a:r>
          </a:p>
          <a:p>
            <a:r>
              <a:rPr lang="en-US" dirty="0"/>
              <a:t>Most changes to approved packaging and labeling require pre-approval. See </a:t>
            </a:r>
            <a:r>
              <a:rPr lang="en-US" dirty="0">
                <a:hlinkClick r:id="rId2"/>
              </a:rPr>
              <a:t>OAR 845-025-7160(7)</a:t>
            </a:r>
            <a:r>
              <a:rPr lang="en-US" dirty="0"/>
              <a:t>.</a:t>
            </a:r>
          </a:p>
          <a:p>
            <a:pPr lvl="1"/>
            <a:r>
              <a:rPr lang="en-US" dirty="0"/>
              <a:t>Generally changes in “variable” information do not require resubmission and pre-approval (lab dates, test results, strain names, etc…)</a:t>
            </a:r>
          </a:p>
          <a:p>
            <a:endParaRPr lang="en-US" dirty="0"/>
          </a:p>
        </p:txBody>
      </p:sp>
    </p:spTree>
    <p:extLst>
      <p:ext uri="{BB962C8B-B14F-4D97-AF65-F5344CB8AC3E}">
        <p14:creationId xmlns:p14="http://schemas.microsoft.com/office/powerpoint/2010/main" val="140565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09A6CCB881D34FBAF63D1E13E7235C" ma:contentTypeVersion="2" ma:contentTypeDescription="Create a new document." ma:contentTypeScope="" ma:versionID="430d7b5584903d61d1114630136a179f">
  <xsd:schema xmlns:xsd="http://www.w3.org/2001/XMLSchema" xmlns:xs="http://www.w3.org/2001/XMLSchema" xmlns:p="http://schemas.microsoft.com/office/2006/metadata/properties" xmlns:ns1="http://schemas.microsoft.com/sharepoint/v3" xmlns:ns2="46bc3714-9d24-4655-9db1-80175a13ae44" targetNamespace="http://schemas.microsoft.com/office/2006/metadata/properties" ma:root="true" ma:fieldsID="ae6de5a193ac52fff4af17e55659630f" ns1:_="" ns2:_="">
    <xsd:import namespace="http://schemas.microsoft.com/sharepoint/v3"/>
    <xsd:import namespace="46bc3714-9d24-4655-9db1-80175a13ae4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bc3714-9d24-4655-9db1-80175a13ae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10C89B9-7EE9-4CE2-8BF6-07799F15DF9E}"/>
</file>

<file path=customXml/itemProps2.xml><?xml version="1.0" encoding="utf-8"?>
<ds:datastoreItem xmlns:ds="http://schemas.openxmlformats.org/officeDocument/2006/customXml" ds:itemID="{06B8BB09-BFBE-492D-B9D2-96949B21A668}"/>
</file>

<file path=customXml/itemProps3.xml><?xml version="1.0" encoding="utf-8"?>
<ds:datastoreItem xmlns:ds="http://schemas.openxmlformats.org/officeDocument/2006/customXml" ds:itemID="{0EBD5EFF-C014-47DC-A935-4666C263B604}"/>
</file>

<file path=docProps/app.xml><?xml version="1.0" encoding="utf-8"?>
<Properties xmlns="http://schemas.openxmlformats.org/officeDocument/2006/extended-properties" xmlns:vt="http://schemas.openxmlformats.org/officeDocument/2006/docPropsVTypes">
  <Template>Ion</Template>
  <TotalTime>1935</TotalTime>
  <Words>4193</Words>
  <Application>Microsoft Office PowerPoint</Application>
  <PresentationFormat>Widescreen</PresentationFormat>
  <Paragraphs>379</Paragraphs>
  <Slides>59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Century Gothic</vt:lpstr>
      <vt:lpstr>Wingdings 3</vt:lpstr>
      <vt:lpstr>Ion</vt:lpstr>
      <vt:lpstr>  Packaging and Labeling  The Path to OLCC Approval</vt:lpstr>
      <vt:lpstr>Metrc Product Categorization</vt:lpstr>
      <vt:lpstr>Metrc – Unique Identification Number</vt:lpstr>
      <vt:lpstr>Metrc – Lab Test Information</vt:lpstr>
      <vt:lpstr>  Packaging and Labeling  The Path to OLCC Approval</vt:lpstr>
      <vt:lpstr>What Will be Covered Today:</vt:lpstr>
      <vt:lpstr>Disclaimer</vt:lpstr>
      <vt:lpstr>Pop Quiz</vt:lpstr>
      <vt:lpstr>Pop Quiz Continued…</vt:lpstr>
      <vt:lpstr>Pop Quiz Continued…</vt:lpstr>
      <vt:lpstr>Why Packaging and Labeling Rules? </vt:lpstr>
      <vt:lpstr>Where to Find the Rules </vt:lpstr>
      <vt:lpstr>Brief Overview of Packaging Rules</vt:lpstr>
      <vt:lpstr>Packages – Child Resistance</vt:lpstr>
      <vt:lpstr>Labeling – Pre-Approval</vt:lpstr>
      <vt:lpstr>How Does the Online System Work?</vt:lpstr>
      <vt:lpstr>How Does the Online System Work?</vt:lpstr>
      <vt:lpstr>How Does the Online System Work…Status &amp; Who can Make Edits?</vt:lpstr>
      <vt:lpstr>How Does the Online System Work…Status &amp; Who can Make Edits?</vt:lpstr>
      <vt:lpstr>How Does the Online System Work…? </vt:lpstr>
      <vt:lpstr>How Does the Online System Work…? </vt:lpstr>
      <vt:lpstr>Change Request Form &amp; Application Denial</vt:lpstr>
      <vt:lpstr>Change Request Form &amp; Application Denial</vt:lpstr>
      <vt:lpstr>Sell Down Period</vt:lpstr>
      <vt:lpstr>Sell Down Period</vt:lpstr>
      <vt:lpstr>Common Issues – Label ID</vt:lpstr>
      <vt:lpstr>Where is the Label ID!?!?!</vt:lpstr>
      <vt:lpstr>“This package is not child resistant.”</vt:lpstr>
      <vt:lpstr>This package is not child resistant…</vt:lpstr>
      <vt:lpstr>Common Issues – Adults &amp; Driving Warnings</vt:lpstr>
      <vt:lpstr>What is the principal display panel?</vt:lpstr>
      <vt:lpstr>Confusing Weight and Volume</vt:lpstr>
      <vt:lpstr>Product Identity</vt:lpstr>
      <vt:lpstr>Hemp</vt:lpstr>
      <vt:lpstr>Hemp</vt:lpstr>
      <vt:lpstr>Pre-rolls</vt:lpstr>
      <vt:lpstr>Health Claims</vt:lpstr>
      <vt:lpstr>Organic Claims</vt:lpstr>
      <vt:lpstr>Listing Organic Ingredients </vt:lpstr>
      <vt:lpstr>Organic Ingredients – Specific Ingredients</vt:lpstr>
      <vt:lpstr>Edibles – Nutrition Templates</vt:lpstr>
      <vt:lpstr>Small and Tiny Containers</vt:lpstr>
      <vt:lpstr>Small and Tiny Containers…</vt:lpstr>
      <vt:lpstr>Topical Labeling </vt:lpstr>
      <vt:lpstr>Moonrocks, Asteroids, Infused Joints, etc… </vt:lpstr>
      <vt:lpstr>Moonrocks, Asteroids, Infused Joints, etc… </vt:lpstr>
      <vt:lpstr>Concentration and Serving Size Limits</vt:lpstr>
      <vt:lpstr>Other Cannabinoid Product Guidance</vt:lpstr>
      <vt:lpstr>Other Cannabinoid Product Guidance Continued…</vt:lpstr>
      <vt:lpstr>Other Cannabinoid Product Guidance Continued….</vt:lpstr>
      <vt:lpstr>Best Practices for Packaging and Labeling Submissions</vt:lpstr>
      <vt:lpstr>Best Practices for Packaging and Labeling Submissions…</vt:lpstr>
      <vt:lpstr>Contact</vt:lpstr>
      <vt:lpstr>Consultations</vt:lpstr>
      <vt:lpstr>Advertising</vt:lpstr>
      <vt:lpstr>Advertising</vt:lpstr>
      <vt:lpstr>Advertising</vt:lpstr>
      <vt:lpstr>Advertising</vt:lpstr>
      <vt:lpstr>Q&amp;A…</vt:lpstr>
    </vt:vector>
  </TitlesOfParts>
  <Company>OLCC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Successful with Packaging and Labeling</dc:title>
  <dc:creator>Anthony Geltosky</dc:creator>
  <cp:keywords/>
  <cp:lastModifiedBy>Joy Spencer</cp:lastModifiedBy>
  <cp:revision>87</cp:revision>
  <dcterms:created xsi:type="dcterms:W3CDTF">2018-12-06T21:08:16Z</dcterms:created>
  <dcterms:modified xsi:type="dcterms:W3CDTF">2018-12-18T23:39:57Z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0x010100E309A6CCB881D34FBAF63D1E13E7235C</vt:lpwstr>
  </property>
</Properties>
</file>