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311" r:id="rId2"/>
    <p:sldId id="258" r:id="rId3"/>
    <p:sldId id="260" r:id="rId4"/>
    <p:sldId id="297" r:id="rId5"/>
    <p:sldId id="262" r:id="rId6"/>
    <p:sldId id="263" r:id="rId7"/>
    <p:sldId id="264" r:id="rId8"/>
    <p:sldId id="293" r:id="rId9"/>
    <p:sldId id="299" r:id="rId10"/>
    <p:sldId id="286" r:id="rId11"/>
    <p:sldId id="300" r:id="rId12"/>
    <p:sldId id="324" r:id="rId13"/>
    <p:sldId id="287" r:id="rId14"/>
    <p:sldId id="261" r:id="rId15"/>
    <p:sldId id="302" r:id="rId16"/>
    <p:sldId id="271" r:id="rId17"/>
    <p:sldId id="272" r:id="rId18"/>
    <p:sldId id="273" r:id="rId19"/>
    <p:sldId id="303" r:id="rId20"/>
    <p:sldId id="317" r:id="rId21"/>
    <p:sldId id="295" r:id="rId22"/>
    <p:sldId id="277" r:id="rId23"/>
    <p:sldId id="274" r:id="rId24"/>
    <p:sldId id="276" r:id="rId25"/>
    <p:sldId id="325" r:id="rId26"/>
    <p:sldId id="278" r:id="rId27"/>
    <p:sldId id="279" r:id="rId28"/>
    <p:sldId id="306" r:id="rId29"/>
    <p:sldId id="316" r:id="rId30"/>
    <p:sldId id="292" r:id="rId31"/>
    <p:sldId id="280" r:id="rId32"/>
    <p:sldId id="307" r:id="rId33"/>
    <p:sldId id="281" r:id="rId34"/>
    <p:sldId id="323" r:id="rId35"/>
    <p:sldId id="326" r:id="rId36"/>
    <p:sldId id="283" r:id="rId37"/>
    <p:sldId id="284" r:id="rId38"/>
    <p:sldId id="285" r:id="rId39"/>
    <p:sldId id="322" r:id="rId40"/>
    <p:sldId id="288" r:id="rId41"/>
    <p:sldId id="28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31" d="100"/>
          <a:sy n="131" d="100"/>
        </p:scale>
        <p:origin x="7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39746-7C53-4183-8321-47DFDE5D544E}"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FD824-7435-4D80-89BF-7A2022369D0E}" type="slidenum">
              <a:rPr lang="en-US" smtClean="0"/>
              <a:t>‹#›</a:t>
            </a:fld>
            <a:endParaRPr lang="en-US"/>
          </a:p>
        </p:txBody>
      </p:sp>
    </p:spTree>
    <p:extLst>
      <p:ext uri="{BB962C8B-B14F-4D97-AF65-F5344CB8AC3E}">
        <p14:creationId xmlns:p14="http://schemas.microsoft.com/office/powerpoint/2010/main" val="177552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FD824-7435-4D80-89BF-7A2022369D0E}" type="slidenum">
              <a:rPr lang="en-US" smtClean="0"/>
              <a:t>1</a:t>
            </a:fld>
            <a:endParaRPr lang="en-US" dirty="0"/>
          </a:p>
        </p:txBody>
      </p:sp>
    </p:spTree>
    <p:extLst>
      <p:ext uri="{BB962C8B-B14F-4D97-AF65-F5344CB8AC3E}">
        <p14:creationId xmlns:p14="http://schemas.microsoft.com/office/powerpoint/2010/main" val="413149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ecure.sos.state.or.us/oard/viewSingleRule.action?ruleVrsnRsn=25428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regon.gov/olcc/marijuana/Documents/Packaging_Labeling/Change_Request_Form.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ecure.sos.state.or.us/oard/viewSingleRule.action?ruleVrsnRsn=25426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regon.gov/olcc/marijuana/Documents/Packaging_Labeling/Nutrition_Facts_Templates.pdf"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s://www.oregon.gov/olcc/marijuana/Documents/Packaging_Labeling/ChecklistandGeneric.pdf" TargetMode="External"/><Relationship Id="rId2" Type="http://schemas.openxmlformats.org/officeDocument/2006/relationships/hyperlink" Target="https://secure.sos.state.or.us/oard/viewSingleRule.action?ruleVrsnRsn=24629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ecure.sos.state.or.us/oard/displayChapterRules.action?selectedChapter=14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ecure.sos.state.or.us/oard/viewSingleRule.action?ruleVrsnRsn=246301" TargetMode="External"/><Relationship Id="rId2" Type="http://schemas.openxmlformats.org/officeDocument/2006/relationships/hyperlink" Target="https://secure.sos.state.or.us/oard/viewSingleRule.action?ruleVrsnRsn=24628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oregon.gov/olcc/marijuana/Documents/Bulletins/Compliance_1809.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ecure.sos.state.or.us/oard/viewSingleRule.action?ruleVrsnRsn=23909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ecure.sos.state.or.us/oard/viewSingleRule.action?ruleVrsnRsn=23909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oregon.gov/olcc/marijuana/Pages/Bulletins.aspx" TargetMode="External"/><Relationship Id="rId3" Type="http://schemas.openxmlformats.org/officeDocument/2006/relationships/hyperlink" Target="https://www.oregon.gov/olcc/marijuana/Documents/Packaging_Labeling/ChecklistandGeneric.pdf" TargetMode="External"/><Relationship Id="rId7" Type="http://schemas.openxmlformats.org/officeDocument/2006/relationships/hyperlink" Target="https://public.govdelivery.com/accounts/OLCC/subscriber/new?topic_id=OLCC_14" TargetMode="External"/><Relationship Id="rId2" Type="http://schemas.openxmlformats.org/officeDocument/2006/relationships/hyperlink" Target="https://www.oregon.gov/olcc/marijuana/Pages/PackagingLabelingPreApproval.aspx" TargetMode="External"/><Relationship Id="rId1" Type="http://schemas.openxmlformats.org/officeDocument/2006/relationships/slideLayout" Target="../slideLayouts/slideLayout2.xml"/><Relationship Id="rId6" Type="http://schemas.openxmlformats.org/officeDocument/2006/relationships/hyperlink" Target="https://secure.sos.state.or.us/oard/displayChapterRules.action?selectedChapter=146" TargetMode="External"/><Relationship Id="rId5" Type="http://schemas.openxmlformats.org/officeDocument/2006/relationships/hyperlink" Target="https://www.oregon.gov/olcc/marijuana/Documents/Packaging_Labeling/PreApprovalProcess_PackageandLabelGuide.pdf" TargetMode="External"/><Relationship Id="rId4" Type="http://schemas.openxmlformats.org/officeDocument/2006/relationships/hyperlink" Target="https://www.oregon.gov/olcc/marijuana/Documents/Packaging_Labeling/PackagingandLabelingGuide.pdf" TargetMode="External"/><Relationship Id="rId9" Type="http://schemas.openxmlformats.org/officeDocument/2006/relationships/hyperlink" Target="https://www.oregon.gov/olcc/marijuana/Documents/CTS/ProductCategorizationGuide.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oregon.gov/olcc/marijuana/Documents/Packaging_Labeling/ChecklistandGeneric.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Marijuana.packaging@Oregon.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oregon.gov/olcc/marijuana/Documents/Packaging_Labeling/ChecklistandGeneric.pdf" TargetMode="External"/><Relationship Id="rId2" Type="http://schemas.openxmlformats.org/officeDocument/2006/relationships/hyperlink" Target="mailto:marijuana.packaging@oregon.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o.usa.gov/xEq99"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Marjuana.packaging@Oregon.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4" y="1627632"/>
            <a:ext cx="12107964" cy="1033272"/>
          </a:xfrm>
        </p:spPr>
        <p:txBody>
          <a:bodyPr/>
          <a:lstStyle/>
          <a:p>
            <a:pPr algn="ctr"/>
            <a:r>
              <a:rPr lang="en-US" sz="4000" dirty="0" smtClean="0"/>
              <a:t/>
            </a:r>
            <a:br>
              <a:rPr lang="en-US" sz="4000" dirty="0" smtClean="0"/>
            </a:br>
            <a:r>
              <a:rPr lang="en-US" sz="4000" dirty="0"/>
              <a:t/>
            </a:r>
            <a:br>
              <a:rPr lang="en-US" sz="4000" dirty="0"/>
            </a:br>
            <a:r>
              <a:rPr lang="en-US" sz="4000" dirty="0"/>
              <a:t>Packaging and </a:t>
            </a:r>
            <a:r>
              <a:rPr lang="en-US" sz="4000" dirty="0" smtClean="0"/>
              <a:t>Labeling </a:t>
            </a:r>
            <a:br>
              <a:rPr lang="en-US" sz="4000" dirty="0" smtClean="0"/>
            </a:br>
            <a:r>
              <a:rPr lang="en-US" sz="4000" dirty="0" smtClean="0"/>
              <a:t>The </a:t>
            </a:r>
            <a:r>
              <a:rPr lang="en-US" sz="4000" dirty="0"/>
              <a:t>Path to OLCC Approval</a:t>
            </a:r>
          </a:p>
        </p:txBody>
      </p:sp>
      <p:sp>
        <p:nvSpPr>
          <p:cNvPr id="4" name="TextBox 3"/>
          <p:cNvSpPr txBox="1"/>
          <p:nvPr/>
        </p:nvSpPr>
        <p:spPr>
          <a:xfrm>
            <a:off x="9844216" y="6384324"/>
            <a:ext cx="2611395" cy="369332"/>
          </a:xfrm>
          <a:prstGeom prst="rect">
            <a:avLst/>
          </a:prstGeom>
          <a:noFill/>
        </p:spPr>
        <p:txBody>
          <a:bodyPr wrap="square" rtlCol="0">
            <a:spAutoFit/>
          </a:bodyPr>
          <a:lstStyle/>
          <a:p>
            <a:r>
              <a:rPr lang="en-US" dirty="0" smtClean="0"/>
              <a:t>January - 2019</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935" y="2943061"/>
            <a:ext cx="2923061" cy="31761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85" y="221520"/>
            <a:ext cx="1169258" cy="1166305"/>
          </a:xfrm>
          <a:prstGeom prst="rect">
            <a:avLst/>
          </a:prstGeom>
        </p:spPr>
      </p:pic>
    </p:spTree>
    <p:extLst>
      <p:ext uri="{BB962C8B-B14F-4D97-AF65-F5344CB8AC3E}">
        <p14:creationId xmlns:p14="http://schemas.microsoft.com/office/powerpoint/2010/main" val="4191874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a:t>
            </a:r>
            <a:r>
              <a:rPr lang="en-US" sz="4400" dirty="0" smtClean="0"/>
              <a:t>Does </a:t>
            </a:r>
            <a:r>
              <a:rPr lang="en-US" sz="4400" dirty="0"/>
              <a:t>the Online System </a:t>
            </a:r>
            <a:r>
              <a:rPr lang="en-US" sz="4400" dirty="0" smtClean="0"/>
              <a:t>Work…?	</a:t>
            </a:r>
            <a:endParaRPr lang="en-US" dirty="0"/>
          </a:p>
        </p:txBody>
      </p:sp>
      <p:sp>
        <p:nvSpPr>
          <p:cNvPr id="3" name="Content Placeholder 2"/>
          <p:cNvSpPr>
            <a:spLocks noGrp="1"/>
          </p:cNvSpPr>
          <p:nvPr>
            <p:ph idx="1"/>
          </p:nvPr>
        </p:nvSpPr>
        <p:spPr>
          <a:xfrm>
            <a:off x="1103312" y="1853248"/>
            <a:ext cx="8946541" cy="4395151"/>
          </a:xfrm>
        </p:spPr>
        <p:txBody>
          <a:bodyPr>
            <a:noAutofit/>
          </a:bodyPr>
          <a:lstStyle/>
          <a:p>
            <a:endParaRPr lang="en-US" dirty="0" smtClean="0"/>
          </a:p>
          <a:p>
            <a:r>
              <a:rPr lang="en-US" dirty="0" smtClean="0"/>
              <a:t>When submitting files in the online system:</a:t>
            </a:r>
          </a:p>
          <a:p>
            <a:pPr lvl="1">
              <a:spcAft>
                <a:spcPts val="600"/>
              </a:spcAft>
            </a:pPr>
            <a:r>
              <a:rPr lang="en-US" sz="2000" dirty="0"/>
              <a:t>File size limit is 5mb.</a:t>
            </a:r>
          </a:p>
          <a:p>
            <a:pPr lvl="1">
              <a:spcAft>
                <a:spcPts val="600"/>
              </a:spcAft>
            </a:pPr>
            <a:r>
              <a:rPr lang="en-US" sz="2000" dirty="0"/>
              <a:t>Clearly name and date your </a:t>
            </a:r>
            <a:r>
              <a:rPr lang="en-US" sz="2000" dirty="0" smtClean="0"/>
              <a:t>files.</a:t>
            </a:r>
          </a:p>
          <a:p>
            <a:pPr lvl="1">
              <a:spcAft>
                <a:spcPts val="600"/>
              </a:spcAft>
            </a:pPr>
            <a:r>
              <a:rPr lang="en-US" sz="2000" dirty="0"/>
              <a:t>Delete or rename old files</a:t>
            </a:r>
            <a:r>
              <a:rPr lang="en-US" sz="2000" dirty="0" smtClean="0"/>
              <a:t>. If you are resubmitting after making changes, first remove the old files. </a:t>
            </a:r>
          </a:p>
          <a:p>
            <a:pPr lvl="1">
              <a:spcAft>
                <a:spcPts val="600"/>
              </a:spcAft>
            </a:pPr>
            <a:r>
              <a:rPr lang="en-US" sz="2000" dirty="0" smtClean="0"/>
              <a:t>Applications </a:t>
            </a:r>
            <a:r>
              <a:rPr lang="en-US" sz="2000" dirty="0"/>
              <a:t>with files that are too blurry to read will automatically be flipped to “Resubmission Required” status. This is a result of low resolution images being uploaded</a:t>
            </a:r>
            <a:r>
              <a:rPr lang="en-US" sz="2000" dirty="0" smtClean="0"/>
              <a:t>.</a:t>
            </a:r>
            <a:endParaRPr lang="en-US" sz="2000" dirty="0"/>
          </a:p>
        </p:txBody>
      </p:sp>
    </p:spTree>
    <p:extLst>
      <p:ext uri="{BB962C8B-B14F-4D97-AF65-F5344CB8AC3E}">
        <p14:creationId xmlns:p14="http://schemas.microsoft.com/office/powerpoint/2010/main" val="1714538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a:t>
            </a:r>
            <a:r>
              <a:rPr lang="en-US" sz="4400" dirty="0" smtClean="0"/>
              <a:t>Does </a:t>
            </a:r>
            <a:r>
              <a:rPr lang="en-US" sz="4400" dirty="0"/>
              <a:t>the Online System </a:t>
            </a:r>
            <a:r>
              <a:rPr lang="en-US" sz="4400" dirty="0" smtClean="0"/>
              <a:t>Work…?	</a:t>
            </a:r>
            <a:endParaRPr lang="en-US" dirty="0"/>
          </a:p>
        </p:txBody>
      </p:sp>
      <p:sp>
        <p:nvSpPr>
          <p:cNvPr id="3" name="Content Placeholder 2"/>
          <p:cNvSpPr>
            <a:spLocks noGrp="1"/>
          </p:cNvSpPr>
          <p:nvPr>
            <p:ph idx="1"/>
          </p:nvPr>
        </p:nvSpPr>
        <p:spPr>
          <a:xfrm>
            <a:off x="1103312" y="1853248"/>
            <a:ext cx="8946541" cy="4395151"/>
          </a:xfrm>
        </p:spPr>
        <p:txBody>
          <a:bodyPr>
            <a:noAutofit/>
          </a:bodyPr>
          <a:lstStyle/>
          <a:p>
            <a:pPr>
              <a:spcAft>
                <a:spcPts val="1200"/>
              </a:spcAft>
            </a:pPr>
            <a:r>
              <a:rPr lang="en-US" dirty="0" smtClean="0"/>
              <a:t>All applications are received on a first come first served basis. </a:t>
            </a:r>
          </a:p>
          <a:p>
            <a:pPr lvl="1">
              <a:spcAft>
                <a:spcPts val="1200"/>
              </a:spcAft>
            </a:pPr>
            <a:r>
              <a:rPr lang="en-US" dirty="0" smtClean="0"/>
              <a:t>Please avoid requests for expediency.</a:t>
            </a:r>
          </a:p>
          <a:p>
            <a:pPr lvl="1">
              <a:spcAft>
                <a:spcPts val="1200"/>
              </a:spcAft>
            </a:pPr>
            <a:r>
              <a:rPr lang="en-US" dirty="0" smtClean="0"/>
              <a:t>Factor in a 3 – 5 week lag time for package and label approvals.</a:t>
            </a:r>
            <a:endParaRPr lang="en-US" dirty="0"/>
          </a:p>
          <a:p>
            <a:pPr>
              <a:spcAft>
                <a:spcPts val="1200"/>
              </a:spcAft>
            </a:pPr>
            <a:endParaRPr lang="en-US" dirty="0" smtClean="0"/>
          </a:p>
        </p:txBody>
      </p:sp>
    </p:spTree>
    <p:extLst>
      <p:ext uri="{BB962C8B-B14F-4D97-AF65-F5344CB8AC3E}">
        <p14:creationId xmlns:p14="http://schemas.microsoft.com/office/powerpoint/2010/main" val="852224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Approved Labels	</a:t>
            </a:r>
            <a:endParaRPr lang="en-US" dirty="0"/>
          </a:p>
        </p:txBody>
      </p:sp>
      <p:sp>
        <p:nvSpPr>
          <p:cNvPr id="3" name="Content Placeholder 2"/>
          <p:cNvSpPr>
            <a:spLocks noGrp="1"/>
          </p:cNvSpPr>
          <p:nvPr>
            <p:ph idx="1"/>
          </p:nvPr>
        </p:nvSpPr>
        <p:spPr/>
        <p:txBody>
          <a:bodyPr/>
          <a:lstStyle/>
          <a:p>
            <a:r>
              <a:rPr lang="en-US" dirty="0" smtClean="0"/>
              <a:t>Generally speaking, licensees can only make minor changes to “variable” information to approved labels, such as lab results, test dates, and harvest dates. See OAR </a:t>
            </a:r>
            <a:r>
              <a:rPr lang="en-US" dirty="0" smtClean="0">
                <a:hlinkClick r:id="rId2"/>
              </a:rPr>
              <a:t>845-025-7160(7) </a:t>
            </a:r>
            <a:r>
              <a:rPr lang="en-US" dirty="0" smtClean="0"/>
              <a:t>for a complete list of changes that can be made without seeking pre-approval.</a:t>
            </a:r>
          </a:p>
          <a:p>
            <a:r>
              <a:rPr lang="en-US" dirty="0" smtClean="0"/>
              <a:t>If you add information to an approved label that is not permitted in OAR 845-025-7160(7) you will be in violation of the rules.</a:t>
            </a:r>
          </a:p>
          <a:p>
            <a:r>
              <a:rPr lang="en-US" dirty="0" smtClean="0"/>
              <a:t>Farm / partner logos – The addition of additional logos or text almost always requires resubmission. When making an initial submission, you can submit a “proof sheet” of farm logos as long as they don’t violate the rules and you clearly indicate where they will be placed.</a:t>
            </a:r>
            <a:endParaRPr lang="en-US" dirty="0"/>
          </a:p>
        </p:txBody>
      </p:sp>
    </p:spTree>
    <p:extLst>
      <p:ext uri="{BB962C8B-B14F-4D97-AF65-F5344CB8AC3E}">
        <p14:creationId xmlns:p14="http://schemas.microsoft.com/office/powerpoint/2010/main" val="3183991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Change Request Form &amp; Application Denial</a:t>
            </a:r>
            <a:endParaRPr lang="en-US" sz="4000" dirty="0"/>
          </a:p>
        </p:txBody>
      </p:sp>
      <p:sp>
        <p:nvSpPr>
          <p:cNvPr id="3" name="Content Placeholder 2"/>
          <p:cNvSpPr>
            <a:spLocks noGrp="1"/>
          </p:cNvSpPr>
          <p:nvPr>
            <p:ph idx="1"/>
          </p:nvPr>
        </p:nvSpPr>
        <p:spPr>
          <a:xfrm>
            <a:off x="1103312" y="1746422"/>
            <a:ext cx="8946541" cy="4501977"/>
          </a:xfrm>
        </p:spPr>
        <p:txBody>
          <a:bodyPr>
            <a:normAutofit lnSpcReduction="10000"/>
          </a:bodyPr>
          <a:lstStyle/>
          <a:p>
            <a:pPr>
              <a:spcAft>
                <a:spcPts val="1200"/>
              </a:spcAft>
            </a:pPr>
            <a:r>
              <a:rPr lang="en-US" dirty="0" smtClean="0"/>
              <a:t>All requests to make changes to an approved package or label application will need to be made through the </a:t>
            </a:r>
            <a:r>
              <a:rPr lang="en-US" dirty="0" smtClean="0">
                <a:hlinkClick r:id="rId2"/>
              </a:rPr>
              <a:t>Change Request Form</a:t>
            </a:r>
            <a:r>
              <a:rPr lang="en-US" dirty="0" smtClean="0"/>
              <a:t> and submitting a $25 change fee </a:t>
            </a:r>
            <a:r>
              <a:rPr lang="en-US" i="1" dirty="0" smtClean="0"/>
              <a:t>for each application</a:t>
            </a:r>
            <a:r>
              <a:rPr lang="en-US" dirty="0" smtClean="0"/>
              <a:t>.</a:t>
            </a:r>
          </a:p>
          <a:p>
            <a:pPr lvl="1">
              <a:spcAft>
                <a:spcPts val="1200"/>
              </a:spcAft>
            </a:pPr>
            <a:r>
              <a:rPr lang="en-US" sz="2000" dirty="0"/>
              <a:t>Once the OLCC receives the form and processes the fee, the application(s) will be unlocked.</a:t>
            </a:r>
          </a:p>
          <a:p>
            <a:pPr lvl="1">
              <a:spcAft>
                <a:spcPts val="1200"/>
              </a:spcAft>
            </a:pPr>
            <a:r>
              <a:rPr lang="en-US" sz="2000" dirty="0"/>
              <a:t>For each package or label application that you want to change, you must submit a separate fee and form. </a:t>
            </a:r>
          </a:p>
          <a:p>
            <a:pPr lvl="1"/>
            <a:r>
              <a:rPr lang="en-US" sz="2000" dirty="0"/>
              <a:t>The form and fee can either be hand delivered to the OLCC’s Milwaukee office or mailed to the address listed in the form</a:t>
            </a:r>
            <a:r>
              <a:rPr lang="en-US" sz="2000" dirty="0" smtClean="0"/>
              <a:t>.</a:t>
            </a:r>
          </a:p>
          <a:p>
            <a:pPr>
              <a:spcAft>
                <a:spcPts val="1200"/>
              </a:spcAft>
            </a:pPr>
            <a:r>
              <a:rPr lang="en-US" b="1" dirty="0"/>
              <a:t>Applications will be denied </a:t>
            </a:r>
            <a:r>
              <a:rPr lang="en-US" dirty="0"/>
              <a:t>after two failed attempts and the applicant will have to submit a new application and pay the $100 fee again. </a:t>
            </a:r>
          </a:p>
        </p:txBody>
      </p:sp>
    </p:spTree>
    <p:extLst>
      <p:ext uri="{BB962C8B-B14F-4D97-AF65-F5344CB8AC3E}">
        <p14:creationId xmlns:p14="http://schemas.microsoft.com/office/powerpoint/2010/main" val="3287128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Sell Down Period</a:t>
            </a:r>
            <a:endParaRPr lang="en-US" sz="4000" dirty="0"/>
          </a:p>
        </p:txBody>
      </p:sp>
      <p:sp>
        <p:nvSpPr>
          <p:cNvPr id="3" name="Content Placeholder 2"/>
          <p:cNvSpPr>
            <a:spLocks noGrp="1"/>
          </p:cNvSpPr>
          <p:nvPr>
            <p:ph idx="1"/>
          </p:nvPr>
        </p:nvSpPr>
        <p:spPr>
          <a:xfrm>
            <a:off x="1103312" y="1425146"/>
            <a:ext cx="8946541" cy="4823253"/>
          </a:xfrm>
        </p:spPr>
        <p:txBody>
          <a:bodyPr>
            <a:normAutofit/>
          </a:bodyPr>
          <a:lstStyle/>
          <a:p>
            <a:endParaRPr lang="en-US" dirty="0" smtClean="0"/>
          </a:p>
          <a:p>
            <a:pPr>
              <a:spcAft>
                <a:spcPts val="1200"/>
              </a:spcAft>
            </a:pPr>
            <a:r>
              <a:rPr lang="en-US" u="sng" dirty="0" smtClean="0"/>
              <a:t>New</a:t>
            </a:r>
            <a:r>
              <a:rPr lang="en-US" dirty="0" smtClean="0"/>
              <a:t> packaging and labeling </a:t>
            </a:r>
            <a:r>
              <a:rPr lang="en-US" u="sng" dirty="0" smtClean="0"/>
              <a:t>rules</a:t>
            </a:r>
            <a:r>
              <a:rPr lang="en-US" dirty="0" smtClean="0"/>
              <a:t> took effect </a:t>
            </a:r>
            <a:r>
              <a:rPr lang="en-US" u="sng" dirty="0" smtClean="0"/>
              <a:t>August 15, 2018</a:t>
            </a:r>
            <a:r>
              <a:rPr lang="en-US" dirty="0" smtClean="0"/>
              <a:t>.</a:t>
            </a:r>
          </a:p>
          <a:p>
            <a:pPr lvl="1">
              <a:spcAft>
                <a:spcPts val="1200"/>
              </a:spcAft>
            </a:pPr>
            <a:r>
              <a:rPr lang="en-US" sz="2000" dirty="0"/>
              <a:t>Labels </a:t>
            </a:r>
            <a:r>
              <a:rPr lang="en-US" sz="2000" dirty="0" smtClean="0"/>
              <a:t>approved </a:t>
            </a:r>
            <a:r>
              <a:rPr lang="en-US" sz="2000" dirty="0"/>
              <a:t>prior to August 15, 2018 were automatically </a:t>
            </a:r>
            <a:r>
              <a:rPr lang="en-US" sz="2000" dirty="0" smtClean="0"/>
              <a:t>changed </a:t>
            </a:r>
            <a:r>
              <a:rPr lang="en-US" sz="2000" dirty="0"/>
              <a:t>to “Resubmission Required” status</a:t>
            </a:r>
            <a:r>
              <a:rPr lang="en-US" sz="2000" dirty="0" smtClean="0"/>
              <a:t>.</a:t>
            </a:r>
          </a:p>
          <a:p>
            <a:pPr>
              <a:spcAft>
                <a:spcPts val="1200"/>
              </a:spcAft>
            </a:pPr>
            <a:r>
              <a:rPr lang="en-US" dirty="0" smtClean="0"/>
              <a:t>Labels approved before August 15, 2018 </a:t>
            </a:r>
            <a:r>
              <a:rPr lang="en-US" b="1" dirty="0" smtClean="0"/>
              <a:t>may not be transferred for sale to an OLCC retailer on and after April 1, 2019</a:t>
            </a:r>
            <a:r>
              <a:rPr lang="en-US" dirty="0" smtClean="0"/>
              <a:t>.</a:t>
            </a:r>
          </a:p>
          <a:p>
            <a:pPr lvl="1">
              <a:spcAft>
                <a:spcPts val="1200"/>
              </a:spcAft>
            </a:pPr>
            <a:r>
              <a:rPr lang="en-US" sz="2000" dirty="0" smtClean="0"/>
              <a:t>On and after April 1, 2019 – retailers can no longer accept products containing labels approved prior to August 15, 2018.</a:t>
            </a:r>
          </a:p>
          <a:p>
            <a:pPr lvl="1"/>
            <a:r>
              <a:rPr lang="en-US" sz="2000" dirty="0" smtClean="0"/>
              <a:t>If </a:t>
            </a:r>
            <a:r>
              <a:rPr lang="en-US" sz="2000" dirty="0"/>
              <a:t>you are updating your label under an existing label application, there is no new fee required. </a:t>
            </a:r>
            <a:endParaRPr lang="en-US" sz="2000" dirty="0" smtClean="0"/>
          </a:p>
        </p:txBody>
      </p:sp>
    </p:spTree>
    <p:extLst>
      <p:ext uri="{BB962C8B-B14F-4D97-AF65-F5344CB8AC3E}">
        <p14:creationId xmlns:p14="http://schemas.microsoft.com/office/powerpoint/2010/main" val="3704680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Sell Down Period</a:t>
            </a:r>
            <a:endParaRPr lang="en-US" sz="4000" dirty="0"/>
          </a:p>
        </p:txBody>
      </p:sp>
      <p:sp>
        <p:nvSpPr>
          <p:cNvPr id="3" name="Content Placeholder 2"/>
          <p:cNvSpPr>
            <a:spLocks noGrp="1"/>
          </p:cNvSpPr>
          <p:nvPr>
            <p:ph idx="1"/>
          </p:nvPr>
        </p:nvSpPr>
        <p:spPr>
          <a:xfrm>
            <a:off x="1103312" y="1425146"/>
            <a:ext cx="8946541" cy="4823253"/>
          </a:xfrm>
        </p:spPr>
        <p:txBody>
          <a:bodyPr>
            <a:normAutofit/>
          </a:bodyPr>
          <a:lstStyle/>
          <a:p>
            <a:endParaRPr lang="en-US" dirty="0" smtClean="0"/>
          </a:p>
          <a:p>
            <a:pPr>
              <a:spcAft>
                <a:spcPts val="1200"/>
              </a:spcAft>
            </a:pPr>
            <a:r>
              <a:rPr lang="en-US" u="sng" dirty="0" smtClean="0"/>
              <a:t>Retailers</a:t>
            </a:r>
            <a:r>
              <a:rPr lang="en-US" dirty="0" smtClean="0"/>
              <a:t> have up to </a:t>
            </a:r>
            <a:r>
              <a:rPr lang="en-US" u="sng" dirty="0" smtClean="0"/>
              <a:t>January 1, 2020 </a:t>
            </a:r>
            <a:r>
              <a:rPr lang="en-US" dirty="0" smtClean="0"/>
              <a:t>to </a:t>
            </a:r>
            <a:r>
              <a:rPr lang="en-US" u="sng" dirty="0" smtClean="0"/>
              <a:t>sell through </a:t>
            </a:r>
            <a:r>
              <a:rPr lang="en-US" dirty="0" smtClean="0"/>
              <a:t>the old label inventory.</a:t>
            </a:r>
          </a:p>
          <a:p>
            <a:r>
              <a:rPr lang="en-US" b="1" u="sng" dirty="0" smtClean="0"/>
              <a:t>DO NOT </a:t>
            </a:r>
            <a:r>
              <a:rPr lang="en-US" u="sng" dirty="0" smtClean="0"/>
              <a:t>wait until March, 2019 </a:t>
            </a:r>
            <a:r>
              <a:rPr lang="en-US" dirty="0" smtClean="0"/>
              <a:t>to resubmit your labels. I anticipate a lengthy delay in label pre-approval during that time. </a:t>
            </a:r>
          </a:p>
        </p:txBody>
      </p:sp>
    </p:spTree>
    <p:extLst>
      <p:ext uri="{BB962C8B-B14F-4D97-AF65-F5344CB8AC3E}">
        <p14:creationId xmlns:p14="http://schemas.microsoft.com/office/powerpoint/2010/main" val="3114491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Common Issues – Label ID</a:t>
            </a:r>
            <a:endParaRPr lang="en-US" sz="4000" dirty="0"/>
          </a:p>
        </p:txBody>
      </p:sp>
      <p:sp>
        <p:nvSpPr>
          <p:cNvPr id="3" name="Content Placeholder 2"/>
          <p:cNvSpPr>
            <a:spLocks noGrp="1"/>
          </p:cNvSpPr>
          <p:nvPr>
            <p:ph idx="1"/>
          </p:nvPr>
        </p:nvSpPr>
        <p:spPr>
          <a:xfrm>
            <a:off x="1103312" y="1598142"/>
            <a:ext cx="8946541" cy="4650258"/>
          </a:xfrm>
        </p:spPr>
        <p:txBody>
          <a:bodyPr>
            <a:normAutofit/>
          </a:bodyPr>
          <a:lstStyle/>
          <a:p>
            <a:pPr>
              <a:spcAft>
                <a:spcPts val="1200"/>
              </a:spcAft>
            </a:pPr>
            <a:r>
              <a:rPr lang="en-US" dirty="0"/>
              <a:t>All labels that have been pre-approved must have a Label ID prominently displayed on the label of the outermost container</a:t>
            </a:r>
            <a:r>
              <a:rPr lang="en-US" dirty="0" smtClean="0"/>
              <a:t>.</a:t>
            </a:r>
          </a:p>
          <a:p>
            <a:pPr>
              <a:spcAft>
                <a:spcPts val="1200"/>
              </a:spcAft>
            </a:pPr>
            <a:r>
              <a:rPr lang="en-US" dirty="0" smtClean="0"/>
              <a:t>When a label is submitted in the online system, a unique Label ID number gets generated. This ID number is unique to each individual label application. </a:t>
            </a:r>
          </a:p>
          <a:p>
            <a:pPr lvl="1"/>
            <a:r>
              <a:rPr lang="en-US" sz="2000" dirty="0" smtClean="0"/>
              <a:t>You must use the format “Label ID:”</a:t>
            </a:r>
          </a:p>
          <a:p>
            <a:pPr lvl="1">
              <a:spcAft>
                <a:spcPts val="1200"/>
              </a:spcAft>
            </a:pPr>
            <a:r>
              <a:rPr lang="en-US" sz="2000" dirty="0" smtClean="0"/>
              <a:t>Generic labels don’t have a Label ID.</a:t>
            </a:r>
          </a:p>
          <a:p>
            <a:r>
              <a:rPr lang="en-US" dirty="0" smtClean="0"/>
              <a:t>When you submit a label application, you can use placeholders – “Label ID: 0000”</a:t>
            </a:r>
          </a:p>
          <a:p>
            <a:r>
              <a:rPr lang="en-US" dirty="0" smtClean="0"/>
              <a:t>If you have the wrong Label ID on your label, you will be in violation of the rules.</a:t>
            </a:r>
          </a:p>
        </p:txBody>
      </p:sp>
    </p:spTree>
    <p:extLst>
      <p:ext uri="{BB962C8B-B14F-4D97-AF65-F5344CB8AC3E}">
        <p14:creationId xmlns:p14="http://schemas.microsoft.com/office/powerpoint/2010/main" val="2342194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Where is the Label ID!?!?!</a:t>
            </a:r>
            <a:endParaRPr lang="en-US" sz="4000" dirty="0"/>
          </a:p>
        </p:txBody>
      </p:sp>
      <p:sp>
        <p:nvSpPr>
          <p:cNvPr id="3" name="Content Placeholder 2"/>
          <p:cNvSpPr>
            <a:spLocks noGrp="1"/>
          </p:cNvSpPr>
          <p:nvPr>
            <p:ph idx="1"/>
          </p:nvPr>
        </p:nvSpPr>
        <p:spPr>
          <a:xfrm>
            <a:off x="646111" y="1152983"/>
            <a:ext cx="8946541" cy="898239"/>
          </a:xfrm>
        </p:spPr>
        <p:txBody>
          <a:bodyPr/>
          <a:lstStyle/>
          <a:p>
            <a:r>
              <a:rPr lang="en-US" dirty="0" smtClean="0"/>
              <a:t>The </a:t>
            </a:r>
            <a:r>
              <a:rPr lang="en-US" u="sng" dirty="0" smtClean="0"/>
              <a:t>Label ID number</a:t>
            </a:r>
            <a:r>
              <a:rPr lang="en-US" dirty="0" smtClean="0"/>
              <a:t> can be found within each individual label application at the end of the URL in your browser’s address bar.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03" y="2110477"/>
            <a:ext cx="4020590" cy="41214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742" y="2110477"/>
            <a:ext cx="5857864" cy="4078260"/>
          </a:xfrm>
          <a:prstGeom prst="rect">
            <a:avLst/>
          </a:prstGeom>
        </p:spPr>
      </p:pic>
      <p:sp>
        <p:nvSpPr>
          <p:cNvPr id="8" name="Down Arrow 7"/>
          <p:cNvSpPr/>
          <p:nvPr/>
        </p:nvSpPr>
        <p:spPr>
          <a:xfrm>
            <a:off x="1383958" y="4588476"/>
            <a:ext cx="378940" cy="1145060"/>
          </a:xfrm>
          <a:prstGeom prst="downArrow">
            <a:avLst/>
          </a:prstGeom>
          <a:effectLst>
            <a:glow rad="139700">
              <a:schemeClr val="accent3">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Down Arrow 8"/>
          <p:cNvSpPr/>
          <p:nvPr/>
        </p:nvSpPr>
        <p:spPr>
          <a:xfrm rot="13422251" flipV="1">
            <a:off x="9637455" y="1290232"/>
            <a:ext cx="378940" cy="1145060"/>
          </a:xfrm>
          <a:prstGeom prst="downArrow">
            <a:avLst/>
          </a:prstGeom>
          <a:effectLst>
            <a:glow rad="139700">
              <a:schemeClr val="accent3">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extBox 6"/>
          <p:cNvSpPr txBox="1"/>
          <p:nvPr/>
        </p:nvSpPr>
        <p:spPr>
          <a:xfrm>
            <a:off x="9654746" y="968317"/>
            <a:ext cx="2677297" cy="369332"/>
          </a:xfrm>
          <a:prstGeom prst="rect">
            <a:avLst/>
          </a:prstGeom>
          <a:noFill/>
        </p:spPr>
        <p:txBody>
          <a:bodyPr wrap="square" rtlCol="0">
            <a:spAutoFit/>
          </a:bodyPr>
          <a:lstStyle/>
          <a:p>
            <a:r>
              <a:rPr lang="en-US" b="1" dirty="0" smtClean="0">
                <a:solidFill>
                  <a:srgbClr val="FFFF00"/>
                </a:solidFill>
              </a:rPr>
              <a:t>Browser’s Address Bar</a:t>
            </a:r>
            <a:endParaRPr lang="en-US" b="1" dirty="0">
              <a:solidFill>
                <a:srgbClr val="FFFF00"/>
              </a:solidFill>
            </a:endParaRPr>
          </a:p>
        </p:txBody>
      </p:sp>
    </p:spTree>
    <p:extLst>
      <p:ext uri="{BB962C8B-B14F-4D97-AF65-F5344CB8AC3E}">
        <p14:creationId xmlns:p14="http://schemas.microsoft.com/office/powerpoint/2010/main" val="5610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5"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anim calcmode="lin" valueType="num">
                                      <p:cBhvr>
                                        <p:cTn id="10" dur="2000" fill="hold"/>
                                        <p:tgtEl>
                                          <p:spTgt spid="8"/>
                                        </p:tgtEl>
                                        <p:attrNameLst>
                                          <p:attrName>ppt_w</p:attrName>
                                        </p:attrNameLst>
                                      </p:cBhvr>
                                      <p:tavLst>
                                        <p:tav tm="0" fmla="#ppt_w*sin(2.5*pi*$)">
                                          <p:val>
                                            <p:fltVal val="0"/>
                                          </p:val>
                                        </p:tav>
                                        <p:tav tm="100000">
                                          <p:val>
                                            <p:fltVal val="1"/>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45"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ppt_w</p:attrName>
                                        </p:attrNameLst>
                                      </p:cBhvr>
                                      <p:tavLst>
                                        <p:tav tm="0" fmla="#ppt_w*sin(2.5*pi*$)">
                                          <p:val>
                                            <p:fltVal val="0"/>
                                          </p:val>
                                        </p:tav>
                                        <p:tav tm="100000">
                                          <p:val>
                                            <p:fltVal val="1"/>
                                          </p:val>
                                        </p:tav>
                                      </p:tavLst>
                                    </p:anim>
                                    <p:anim calcmode="lin" valueType="num">
                                      <p:cBhvr>
                                        <p:cTn id="20" dur="2000" fill="hold"/>
                                        <p:tgtEl>
                                          <p:spTgt spid="9"/>
                                        </p:tgtEl>
                                        <p:attrNameLst>
                                          <p:attrName>ppt_h</p:attrName>
                                        </p:attrNameLst>
                                      </p:cBhvr>
                                      <p:tavLst>
                                        <p:tav tm="0">
                                          <p:val>
                                            <p:strVal val="#ppt_h"/>
                                          </p:val>
                                        </p:tav>
                                        <p:tav tm="100000">
                                          <p:val>
                                            <p:strVal val="#ppt_h"/>
                                          </p:val>
                                        </p:tav>
                                      </p:tavLst>
                                    </p:anim>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“This package is not child resistant.”</a:t>
            </a:r>
            <a:endParaRPr lang="en-US" sz="4000" dirty="0"/>
          </a:p>
        </p:txBody>
      </p:sp>
      <p:sp>
        <p:nvSpPr>
          <p:cNvPr id="3" name="Content Placeholder 2"/>
          <p:cNvSpPr>
            <a:spLocks noGrp="1"/>
          </p:cNvSpPr>
          <p:nvPr>
            <p:ph idx="1"/>
          </p:nvPr>
        </p:nvSpPr>
        <p:spPr>
          <a:xfrm>
            <a:off x="1103312" y="1853248"/>
            <a:ext cx="8946541" cy="4620704"/>
          </a:xfrm>
        </p:spPr>
        <p:txBody>
          <a:bodyPr>
            <a:normAutofit/>
          </a:bodyPr>
          <a:lstStyle/>
          <a:p>
            <a:pPr>
              <a:spcAft>
                <a:spcPts val="600"/>
              </a:spcAft>
            </a:pPr>
            <a:endParaRPr lang="en-US" dirty="0" smtClean="0"/>
          </a:p>
          <a:p>
            <a:pPr>
              <a:spcAft>
                <a:spcPts val="1200"/>
              </a:spcAft>
            </a:pPr>
            <a:r>
              <a:rPr lang="en-US" dirty="0" smtClean="0"/>
              <a:t>If the container holding the marijuana item is does not meet the child resistant standards in the rules, the outermost label must have the statement - </a:t>
            </a:r>
            <a:r>
              <a:rPr lang="en-US" b="1" dirty="0" smtClean="0"/>
              <a:t>“This package is not child resistant.”</a:t>
            </a:r>
          </a:p>
          <a:p>
            <a:pPr>
              <a:spcAft>
                <a:spcPts val="600"/>
              </a:spcAft>
            </a:pPr>
            <a:r>
              <a:rPr lang="en-US" dirty="0" smtClean="0"/>
              <a:t>If the package you list under “Packages” in your label application is not certified child resistant, you must use this warning.</a:t>
            </a:r>
          </a:p>
          <a:p>
            <a:endParaRPr lang="en-US" dirty="0"/>
          </a:p>
        </p:txBody>
      </p:sp>
    </p:spTree>
    <p:extLst>
      <p:ext uri="{BB962C8B-B14F-4D97-AF65-F5344CB8AC3E}">
        <p14:creationId xmlns:p14="http://schemas.microsoft.com/office/powerpoint/2010/main" val="2432034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This package is not child resistant…</a:t>
            </a:r>
            <a:endParaRPr lang="en-US" sz="4000" dirty="0"/>
          </a:p>
        </p:txBody>
      </p:sp>
      <p:sp>
        <p:nvSpPr>
          <p:cNvPr id="3" name="Content Placeholder 2"/>
          <p:cNvSpPr>
            <a:spLocks noGrp="1"/>
          </p:cNvSpPr>
          <p:nvPr>
            <p:ph idx="1"/>
          </p:nvPr>
        </p:nvSpPr>
        <p:spPr>
          <a:xfrm>
            <a:off x="1103312" y="1853248"/>
            <a:ext cx="8946541" cy="4620704"/>
          </a:xfrm>
        </p:spPr>
        <p:txBody>
          <a:bodyPr>
            <a:normAutofit/>
          </a:bodyPr>
          <a:lstStyle/>
          <a:p>
            <a:pPr>
              <a:spcAft>
                <a:spcPts val="600"/>
              </a:spcAft>
            </a:pPr>
            <a:endParaRPr lang="en-US" dirty="0" smtClean="0"/>
          </a:p>
          <a:p>
            <a:pPr>
              <a:spcAft>
                <a:spcPts val="1200"/>
              </a:spcAft>
            </a:pPr>
            <a:r>
              <a:rPr lang="en-US" dirty="0" smtClean="0"/>
              <a:t>For example: you have an plastic jar inside of a box, neither has been approved as child resistant in the OLCC’s online system.</a:t>
            </a:r>
          </a:p>
          <a:p>
            <a:pPr lvl="1">
              <a:spcAft>
                <a:spcPts val="1200"/>
              </a:spcAft>
            </a:pPr>
            <a:r>
              <a:rPr lang="en-US" sz="2000" dirty="0" smtClean="0"/>
              <a:t>The outermost label on the box must have the statement.</a:t>
            </a:r>
          </a:p>
          <a:p>
            <a:pPr lvl="1"/>
            <a:r>
              <a:rPr lang="en-US" sz="2000" b="1" dirty="0" smtClean="0"/>
              <a:t>However</a:t>
            </a:r>
            <a:r>
              <a:rPr lang="en-US" sz="2000" dirty="0" smtClean="0"/>
              <a:t>, if the plastic jar has been approved as child resistant in the OLCC’s online system, the box </a:t>
            </a:r>
            <a:r>
              <a:rPr lang="en-US" sz="2000" b="1" dirty="0" smtClean="0"/>
              <a:t>would</a:t>
            </a:r>
            <a:r>
              <a:rPr lang="en-US" sz="2000" dirty="0" smtClean="0"/>
              <a:t> </a:t>
            </a:r>
            <a:r>
              <a:rPr lang="en-US" sz="2000" b="1" dirty="0" smtClean="0"/>
              <a:t>not need </a:t>
            </a:r>
            <a:r>
              <a:rPr lang="en-US" sz="2000" dirty="0" smtClean="0"/>
              <a:t>the warning. Why? The container holding the marijuana item meets the child resistant standards.</a:t>
            </a:r>
            <a:endParaRPr lang="en-US" sz="2000" dirty="0"/>
          </a:p>
          <a:p>
            <a:endParaRPr lang="en-US" dirty="0"/>
          </a:p>
        </p:txBody>
      </p:sp>
    </p:spTree>
    <p:extLst>
      <p:ext uri="{BB962C8B-B14F-4D97-AF65-F5344CB8AC3E}">
        <p14:creationId xmlns:p14="http://schemas.microsoft.com/office/powerpoint/2010/main" val="2369378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Will be Covered Today:</a:t>
            </a:r>
            <a:endParaRPr lang="en-US" sz="4000" dirty="0"/>
          </a:p>
        </p:txBody>
      </p:sp>
      <p:sp>
        <p:nvSpPr>
          <p:cNvPr id="3" name="Content Placeholder 2"/>
          <p:cNvSpPr>
            <a:spLocks noGrp="1"/>
          </p:cNvSpPr>
          <p:nvPr>
            <p:ph idx="1"/>
          </p:nvPr>
        </p:nvSpPr>
        <p:spPr>
          <a:xfrm>
            <a:off x="1104293" y="1056641"/>
            <a:ext cx="8946541" cy="5648960"/>
          </a:xfrm>
        </p:spPr>
        <p:txBody>
          <a:bodyPr>
            <a:normAutofit/>
          </a:bodyPr>
          <a:lstStyle/>
          <a:p>
            <a:pPr marL="0" indent="0">
              <a:buNone/>
            </a:pPr>
            <a:endParaRPr lang="en-US" sz="2200" dirty="0" smtClean="0"/>
          </a:p>
          <a:p>
            <a:r>
              <a:rPr lang="en-US" sz="2200" dirty="0" smtClean="0"/>
              <a:t>High </a:t>
            </a:r>
            <a:r>
              <a:rPr lang="en-US" sz="2200" dirty="0"/>
              <a:t>level overview of packaging and labeling </a:t>
            </a:r>
            <a:r>
              <a:rPr lang="en-US" sz="2200" dirty="0" smtClean="0"/>
              <a:t>rules</a:t>
            </a:r>
            <a:endParaRPr lang="en-US" sz="2200" dirty="0"/>
          </a:p>
          <a:p>
            <a:r>
              <a:rPr lang="en-US" sz="2200" dirty="0" smtClean="0"/>
              <a:t>How </a:t>
            </a:r>
            <a:r>
              <a:rPr lang="en-US" sz="2200" dirty="0"/>
              <a:t>does the online licensing system </a:t>
            </a:r>
            <a:r>
              <a:rPr lang="en-US" sz="2200" dirty="0" smtClean="0"/>
              <a:t>work?</a:t>
            </a:r>
          </a:p>
          <a:p>
            <a:r>
              <a:rPr lang="en-US" sz="2200" dirty="0" smtClean="0"/>
              <a:t>Sell </a:t>
            </a:r>
            <a:r>
              <a:rPr lang="en-US" sz="2200" dirty="0"/>
              <a:t>down period of labels approved prior to August 15, </a:t>
            </a:r>
            <a:r>
              <a:rPr lang="en-US" sz="2200" dirty="0" smtClean="0"/>
              <a:t>2018</a:t>
            </a:r>
            <a:endParaRPr lang="en-US" sz="2200" dirty="0"/>
          </a:p>
          <a:p>
            <a:r>
              <a:rPr lang="en-US" sz="2200" dirty="0" smtClean="0"/>
              <a:t>Common </a:t>
            </a:r>
            <a:r>
              <a:rPr lang="en-US" sz="2200" dirty="0"/>
              <a:t>issues (incorporates August 15, 2018 rule </a:t>
            </a:r>
            <a:r>
              <a:rPr lang="en-US" sz="2200" dirty="0" smtClean="0"/>
              <a:t>changes)</a:t>
            </a:r>
          </a:p>
          <a:p>
            <a:r>
              <a:rPr lang="en-US" sz="2200" dirty="0" smtClean="0"/>
              <a:t>Other </a:t>
            </a:r>
            <a:r>
              <a:rPr lang="en-US" sz="2200" dirty="0"/>
              <a:t>Cannabinoid Product labeling </a:t>
            </a:r>
            <a:r>
              <a:rPr lang="en-US" sz="2200" dirty="0" smtClean="0"/>
              <a:t>guidance</a:t>
            </a:r>
            <a:endParaRPr lang="en-US" sz="2200" dirty="0"/>
          </a:p>
          <a:p>
            <a:r>
              <a:rPr lang="en-US" sz="2200" dirty="0" smtClean="0"/>
              <a:t>Best </a:t>
            </a:r>
            <a:r>
              <a:rPr lang="en-US" sz="2200" dirty="0"/>
              <a:t>practices – how to get it right the first </a:t>
            </a:r>
            <a:r>
              <a:rPr lang="en-US" sz="2200" dirty="0" smtClean="0"/>
              <a:t>time</a:t>
            </a:r>
            <a:endParaRPr lang="en-US" sz="2200" dirty="0"/>
          </a:p>
          <a:p>
            <a:r>
              <a:rPr lang="en-US" sz="2200" dirty="0" smtClean="0"/>
              <a:t>Contact </a:t>
            </a:r>
            <a:r>
              <a:rPr lang="en-US" sz="2200" dirty="0"/>
              <a:t>&amp; </a:t>
            </a:r>
            <a:r>
              <a:rPr lang="en-US" sz="2200" dirty="0" smtClean="0"/>
              <a:t>Consultations</a:t>
            </a:r>
          </a:p>
          <a:p>
            <a:r>
              <a:rPr lang="en-US" sz="2200" dirty="0" smtClean="0"/>
              <a:t>Q&amp;A</a:t>
            </a:r>
          </a:p>
          <a:p>
            <a:r>
              <a:rPr lang="en-US" sz="2200" dirty="0" smtClean="0"/>
              <a:t>What won’t be covered today? Testing and licensing related questions</a:t>
            </a:r>
            <a:endParaRPr lang="en-US" sz="2200" dirty="0"/>
          </a:p>
          <a:p>
            <a:pPr marL="0"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2553936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Common Issues – Adults &amp; Driving Warnings</a:t>
            </a:r>
            <a:endParaRPr lang="en-US" sz="4000" dirty="0"/>
          </a:p>
        </p:txBody>
      </p:sp>
      <p:sp>
        <p:nvSpPr>
          <p:cNvPr id="3" name="Content Placeholder 2"/>
          <p:cNvSpPr>
            <a:spLocks noGrp="1"/>
          </p:cNvSpPr>
          <p:nvPr>
            <p:ph idx="1"/>
          </p:nvPr>
        </p:nvSpPr>
        <p:spPr/>
        <p:txBody>
          <a:bodyPr/>
          <a:lstStyle/>
          <a:p>
            <a:pPr>
              <a:spcAft>
                <a:spcPts val="1200"/>
              </a:spcAft>
            </a:pPr>
            <a:r>
              <a:rPr lang="en-US" dirty="0" smtClean="0"/>
              <a:t>The rules that went into effect on August 15, 2018 slightly changed both of these warnings. </a:t>
            </a:r>
          </a:p>
          <a:p>
            <a:pPr>
              <a:spcAft>
                <a:spcPts val="1200"/>
              </a:spcAft>
            </a:pPr>
            <a:r>
              <a:rPr lang="en-US" dirty="0" smtClean="0"/>
              <a:t>From “</a:t>
            </a:r>
            <a:r>
              <a:rPr lang="en-US" strike="sngStrike" dirty="0" smtClean="0"/>
              <a:t>For use by adults 21 and older</a:t>
            </a:r>
            <a:r>
              <a:rPr lang="en-US" dirty="0" smtClean="0"/>
              <a:t>” to “For use only by adults 21 and older.”</a:t>
            </a:r>
          </a:p>
          <a:p>
            <a:pPr>
              <a:spcAft>
                <a:spcPts val="1200"/>
              </a:spcAft>
            </a:pPr>
            <a:r>
              <a:rPr lang="en-US" dirty="0" smtClean="0"/>
              <a:t>From “</a:t>
            </a:r>
            <a:r>
              <a:rPr lang="en-US" strike="sngStrike" dirty="0" smtClean="0"/>
              <a:t>It is illegal to drive a motor vehicle while under the influence of marijuana</a:t>
            </a:r>
            <a:r>
              <a:rPr lang="en-US" dirty="0" smtClean="0"/>
              <a:t>” to “Do not drive a motor vehicle while under the influence of marijuana.”</a:t>
            </a:r>
          </a:p>
          <a:p>
            <a:r>
              <a:rPr lang="en-US" dirty="0" smtClean="0"/>
              <a:t>All required warnings and statements must </a:t>
            </a:r>
            <a:r>
              <a:rPr lang="en-US" b="1" dirty="0" smtClean="0"/>
              <a:t>exactly </a:t>
            </a:r>
            <a:r>
              <a:rPr lang="en-US" dirty="0" smtClean="0"/>
              <a:t>match the text of the rule. No abbreviations or slight variations.</a:t>
            </a:r>
          </a:p>
          <a:p>
            <a:pPr marL="0" indent="0">
              <a:buNone/>
            </a:pPr>
            <a:endParaRPr lang="en-US" dirty="0"/>
          </a:p>
        </p:txBody>
      </p:sp>
    </p:spTree>
    <p:extLst>
      <p:ext uri="{BB962C8B-B14F-4D97-AF65-F5344CB8AC3E}">
        <p14:creationId xmlns:p14="http://schemas.microsoft.com/office/powerpoint/2010/main" val="2578177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Confusing Weight and Volume</a:t>
            </a:r>
            <a:endParaRPr lang="en-US" sz="4000" dirty="0"/>
          </a:p>
        </p:txBody>
      </p:sp>
      <p:sp>
        <p:nvSpPr>
          <p:cNvPr id="3" name="Content Placeholder 2"/>
          <p:cNvSpPr>
            <a:spLocks noGrp="1"/>
          </p:cNvSpPr>
          <p:nvPr>
            <p:ph idx="1"/>
          </p:nvPr>
        </p:nvSpPr>
        <p:spPr/>
        <p:txBody>
          <a:bodyPr>
            <a:normAutofit/>
          </a:bodyPr>
          <a:lstStyle/>
          <a:p>
            <a:pPr>
              <a:spcAft>
                <a:spcPts val="1200"/>
              </a:spcAft>
            </a:pPr>
            <a:r>
              <a:rPr lang="en-US" dirty="0" smtClean="0"/>
              <a:t>Weight is expressed in grams and ounces (sometimes milligrams) </a:t>
            </a:r>
          </a:p>
          <a:p>
            <a:pPr lvl="1">
              <a:spcAft>
                <a:spcPts val="600"/>
              </a:spcAft>
            </a:pPr>
            <a:r>
              <a:rPr lang="en-US" sz="2000" dirty="0"/>
              <a:t>For example – 1 gram (0.04 </a:t>
            </a:r>
            <a:r>
              <a:rPr lang="en-US" sz="2000" dirty="0" err="1"/>
              <a:t>oz</a:t>
            </a:r>
            <a:r>
              <a:rPr lang="en-US" sz="2000" dirty="0" smtClean="0"/>
              <a:t>)</a:t>
            </a:r>
          </a:p>
          <a:p>
            <a:pPr lvl="1">
              <a:spcAft>
                <a:spcPts val="600"/>
              </a:spcAft>
            </a:pPr>
            <a:r>
              <a:rPr lang="en-US" sz="2000" dirty="0" smtClean="0"/>
              <a:t>Always put Net Weight or Net Wt. before grams and ounces</a:t>
            </a:r>
          </a:p>
          <a:p>
            <a:pPr>
              <a:spcAft>
                <a:spcPts val="600"/>
              </a:spcAft>
            </a:pPr>
            <a:r>
              <a:rPr lang="en-US" dirty="0" smtClean="0"/>
              <a:t>Liquid </a:t>
            </a:r>
            <a:r>
              <a:rPr lang="en-US" dirty="0"/>
              <a:t>is expressed in fluid ounces and </a:t>
            </a:r>
            <a:r>
              <a:rPr lang="en-US" dirty="0" smtClean="0"/>
              <a:t>milliliter</a:t>
            </a:r>
          </a:p>
          <a:p>
            <a:pPr lvl="1">
              <a:spcAft>
                <a:spcPts val="1200"/>
              </a:spcAft>
            </a:pPr>
            <a:r>
              <a:rPr lang="en-US" sz="2000" dirty="0"/>
              <a:t>For example – 1 </a:t>
            </a:r>
            <a:r>
              <a:rPr lang="en-US" sz="2000" dirty="0" err="1"/>
              <a:t>fl</a:t>
            </a:r>
            <a:r>
              <a:rPr lang="en-US" sz="2000" dirty="0"/>
              <a:t> </a:t>
            </a:r>
            <a:r>
              <a:rPr lang="en-US" sz="2000" dirty="0" err="1"/>
              <a:t>oz</a:t>
            </a:r>
            <a:r>
              <a:rPr lang="en-US" sz="2000" dirty="0"/>
              <a:t> (29.6mL)</a:t>
            </a:r>
          </a:p>
          <a:p>
            <a:r>
              <a:rPr lang="en-US" dirty="0" smtClean="0"/>
              <a:t>DO NOT put Net Weight before fluid measurements.</a:t>
            </a:r>
          </a:p>
          <a:p>
            <a:r>
              <a:rPr lang="en-US" dirty="0" smtClean="0"/>
              <a:t>Weight / Volume must be </a:t>
            </a:r>
            <a:r>
              <a:rPr lang="en-US" b="1" dirty="0" smtClean="0"/>
              <a:t>bolded</a:t>
            </a:r>
            <a:r>
              <a:rPr lang="en-US" dirty="0"/>
              <a:t> </a:t>
            </a:r>
            <a:r>
              <a:rPr lang="en-US" dirty="0" smtClean="0"/>
              <a:t>and on the bottom 30% of the principal display panel.</a:t>
            </a:r>
            <a:endParaRPr lang="en-US" dirty="0"/>
          </a:p>
        </p:txBody>
      </p:sp>
    </p:spTree>
    <p:extLst>
      <p:ext uri="{BB962C8B-B14F-4D97-AF65-F5344CB8AC3E}">
        <p14:creationId xmlns:p14="http://schemas.microsoft.com/office/powerpoint/2010/main" val="1469390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Product Identity</a:t>
            </a:r>
            <a:endParaRPr lang="en-US" sz="4000" dirty="0"/>
          </a:p>
        </p:txBody>
      </p:sp>
      <p:sp>
        <p:nvSpPr>
          <p:cNvPr id="3" name="Content Placeholder 2"/>
          <p:cNvSpPr>
            <a:spLocks noGrp="1"/>
          </p:cNvSpPr>
          <p:nvPr>
            <p:ph idx="1"/>
          </p:nvPr>
        </p:nvSpPr>
        <p:spPr>
          <a:xfrm>
            <a:off x="1103312" y="1432560"/>
            <a:ext cx="8946541" cy="4815839"/>
          </a:xfrm>
        </p:spPr>
        <p:txBody>
          <a:bodyPr>
            <a:noAutofit/>
          </a:bodyPr>
          <a:lstStyle/>
          <a:p>
            <a:pPr>
              <a:spcAft>
                <a:spcPts val="600"/>
              </a:spcAft>
            </a:pPr>
            <a:r>
              <a:rPr lang="en-US" dirty="0" smtClean="0"/>
              <a:t>The product identity is the truthful or common name of the product that is contained the package.</a:t>
            </a:r>
          </a:p>
          <a:p>
            <a:pPr lvl="1">
              <a:spcAft>
                <a:spcPts val="600"/>
              </a:spcAft>
            </a:pPr>
            <a:r>
              <a:rPr lang="en-US" dirty="0" smtClean="0"/>
              <a:t>The product identity must be in lines generally parallel to the base of the container.</a:t>
            </a:r>
          </a:p>
          <a:p>
            <a:r>
              <a:rPr lang="en-US" dirty="0"/>
              <a:t>The product identity must clearly identify whether the item is derived from marijuana or hemp</a:t>
            </a:r>
            <a:r>
              <a:rPr lang="en-US" dirty="0" smtClean="0"/>
              <a:t>. “Cannabis” may be used in place of “marijuana.”</a:t>
            </a:r>
            <a:endParaRPr lang="en-US" dirty="0"/>
          </a:p>
          <a:p>
            <a:pPr lvl="1"/>
            <a:r>
              <a:rPr lang="en-US" sz="2000" dirty="0"/>
              <a:t>Marijuana Edible</a:t>
            </a:r>
          </a:p>
          <a:p>
            <a:pPr lvl="1">
              <a:spcAft>
                <a:spcPts val="600"/>
              </a:spcAft>
            </a:pPr>
            <a:r>
              <a:rPr lang="en-US" sz="2000" dirty="0" smtClean="0"/>
              <a:t>Hemp Tincture</a:t>
            </a:r>
          </a:p>
          <a:p>
            <a:pPr>
              <a:spcAft>
                <a:spcPts val="600"/>
              </a:spcAft>
            </a:pPr>
            <a:r>
              <a:rPr lang="en-US" dirty="0" smtClean="0"/>
              <a:t>If the product is a cannabinoid extract or concentrate, the product identity must clearly identify it as such.</a:t>
            </a:r>
          </a:p>
          <a:p>
            <a:pPr lvl="1"/>
            <a:r>
              <a:rPr lang="en-US" sz="2000" dirty="0" smtClean="0"/>
              <a:t>Marijuana Concentrate</a:t>
            </a:r>
          </a:p>
          <a:p>
            <a:pPr lvl="1"/>
            <a:r>
              <a:rPr lang="en-US" sz="2000" dirty="0" smtClean="0"/>
              <a:t>Cannabis Extract</a:t>
            </a:r>
          </a:p>
        </p:txBody>
      </p:sp>
    </p:spTree>
    <p:extLst>
      <p:ext uri="{BB962C8B-B14F-4D97-AF65-F5344CB8AC3E}">
        <p14:creationId xmlns:p14="http://schemas.microsoft.com/office/powerpoint/2010/main" val="3073324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Hemp</a:t>
            </a:r>
            <a:endParaRPr lang="en-US" sz="4000" dirty="0"/>
          </a:p>
        </p:txBody>
      </p:sp>
      <p:sp>
        <p:nvSpPr>
          <p:cNvPr id="3" name="Content Placeholder 2"/>
          <p:cNvSpPr>
            <a:spLocks noGrp="1"/>
          </p:cNvSpPr>
          <p:nvPr>
            <p:ph idx="1"/>
          </p:nvPr>
        </p:nvSpPr>
        <p:spPr>
          <a:xfrm>
            <a:off x="503872" y="1316736"/>
            <a:ext cx="9910677" cy="4672406"/>
          </a:xfrm>
        </p:spPr>
        <p:txBody>
          <a:bodyPr>
            <a:noAutofit/>
          </a:bodyPr>
          <a:lstStyle/>
          <a:p>
            <a:pPr>
              <a:spcAft>
                <a:spcPts val="1200"/>
              </a:spcAft>
            </a:pPr>
            <a:r>
              <a:rPr lang="en-US" dirty="0" smtClean="0"/>
              <a:t>If the item is solely derived from hemp the label must:</a:t>
            </a:r>
          </a:p>
          <a:p>
            <a:pPr lvl="1">
              <a:spcAft>
                <a:spcPts val="600"/>
              </a:spcAft>
            </a:pPr>
            <a:r>
              <a:rPr lang="en-US" sz="2000" dirty="0"/>
              <a:t>Have a product identity that clearly indicates the product is derived from hemp.</a:t>
            </a:r>
          </a:p>
          <a:p>
            <a:pPr lvl="2">
              <a:spcAft>
                <a:spcPts val="1200"/>
              </a:spcAft>
            </a:pPr>
            <a:r>
              <a:rPr lang="en-US" sz="2000" dirty="0"/>
              <a:t>“Hemp Tincture,” “Hemp CBD Chocolate Bar,” or “Hemp Extract.”</a:t>
            </a:r>
          </a:p>
          <a:p>
            <a:pPr lvl="1">
              <a:spcAft>
                <a:spcPts val="600"/>
              </a:spcAft>
            </a:pPr>
            <a:r>
              <a:rPr lang="en-US" sz="2000" dirty="0"/>
              <a:t>Have the following </a:t>
            </a:r>
            <a:r>
              <a:rPr lang="en-US" sz="2000" u="sng" dirty="0"/>
              <a:t>warnings</a:t>
            </a:r>
            <a:r>
              <a:rPr lang="en-US" sz="2000" dirty="0"/>
              <a:t> in place of the other required warnings: “This product is derived from hemp and could contain THC. Keep out of reach of children.” </a:t>
            </a:r>
          </a:p>
          <a:p>
            <a:pPr lvl="2">
              <a:spcAft>
                <a:spcPts val="600"/>
              </a:spcAft>
            </a:pPr>
            <a:r>
              <a:rPr lang="en-US" sz="2000" dirty="0"/>
              <a:t>You must still have the “FDA Statement.”</a:t>
            </a:r>
          </a:p>
          <a:p>
            <a:pPr lvl="2"/>
            <a:r>
              <a:rPr lang="en-US" sz="2000" dirty="0"/>
              <a:t>The rules specifically call out what “warnings” are.</a:t>
            </a:r>
          </a:p>
          <a:p>
            <a:r>
              <a:rPr lang="en-US" dirty="0"/>
              <a:t>If the product contains both marijuana and hemp, it is labeled as a marijuana </a:t>
            </a:r>
            <a:r>
              <a:rPr lang="en-US" dirty="0" smtClean="0"/>
              <a:t>item</a:t>
            </a:r>
            <a:r>
              <a:rPr lang="en-US" dirty="0"/>
              <a:t> </a:t>
            </a:r>
            <a:r>
              <a:rPr lang="en-US" dirty="0" smtClean="0"/>
              <a:t>and </a:t>
            </a:r>
            <a:r>
              <a:rPr lang="en-US" smtClean="0"/>
              <a:t>most likely as </a:t>
            </a:r>
            <a:r>
              <a:rPr lang="en-US" dirty="0" smtClean="0"/>
              <a:t>an “Other Cannabinoid Product”</a:t>
            </a:r>
          </a:p>
          <a:p>
            <a:pPr marL="342900" lvl="1" indent="-342900"/>
            <a:r>
              <a:rPr lang="en-US" sz="2000" dirty="0"/>
              <a:t>Use the hemp symbol on the principal display panel instead of the universal symbol.</a:t>
            </a:r>
            <a:endParaRPr lang="en-US" dirty="0"/>
          </a:p>
          <a:p>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438" y="11025"/>
            <a:ext cx="1463111" cy="1583651"/>
          </a:xfrm>
          <a:prstGeom prst="rect">
            <a:avLst/>
          </a:prstGeom>
        </p:spPr>
      </p:pic>
    </p:spTree>
    <p:extLst>
      <p:ext uri="{BB962C8B-B14F-4D97-AF65-F5344CB8AC3E}">
        <p14:creationId xmlns:p14="http://schemas.microsoft.com/office/powerpoint/2010/main" val="3782717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Pre-rolls</a:t>
            </a:r>
            <a:endParaRPr lang="en-US" sz="4000" dirty="0"/>
          </a:p>
        </p:txBody>
      </p:sp>
      <p:sp>
        <p:nvSpPr>
          <p:cNvPr id="3" name="Content Placeholder 2"/>
          <p:cNvSpPr>
            <a:spLocks noGrp="1"/>
          </p:cNvSpPr>
          <p:nvPr>
            <p:ph idx="1"/>
          </p:nvPr>
        </p:nvSpPr>
        <p:spPr>
          <a:xfrm>
            <a:off x="1103312" y="1453896"/>
            <a:ext cx="8946541" cy="4794503"/>
          </a:xfrm>
        </p:spPr>
        <p:txBody>
          <a:bodyPr/>
          <a:lstStyle/>
          <a:p>
            <a:pPr>
              <a:spcAft>
                <a:spcPts val="600"/>
              </a:spcAft>
            </a:pPr>
            <a:r>
              <a:rPr lang="en-US" dirty="0" smtClean="0"/>
              <a:t>Pre-rolls must list </a:t>
            </a:r>
            <a:r>
              <a:rPr lang="en-US" b="1" dirty="0" smtClean="0"/>
              <a:t>two</a:t>
            </a:r>
            <a:r>
              <a:rPr lang="en-US" dirty="0" smtClean="0"/>
              <a:t> weights </a:t>
            </a:r>
            <a:endParaRPr lang="en-US" dirty="0"/>
          </a:p>
          <a:p>
            <a:pPr lvl="1">
              <a:spcAft>
                <a:spcPts val="1200"/>
              </a:spcAft>
            </a:pPr>
            <a:r>
              <a:rPr lang="en-US" sz="2000" dirty="0" smtClean="0"/>
              <a:t>1)the net weight and 2) weight of usable marijuana.</a:t>
            </a:r>
          </a:p>
          <a:p>
            <a:pPr>
              <a:spcAft>
                <a:spcPts val="600"/>
              </a:spcAft>
            </a:pPr>
            <a:r>
              <a:rPr lang="en-US" dirty="0"/>
              <a:t>The net weight is the weight of the usable marijuana + paper + filter/tip.</a:t>
            </a:r>
          </a:p>
          <a:p>
            <a:pPr>
              <a:spcAft>
                <a:spcPts val="600"/>
              </a:spcAft>
            </a:pPr>
            <a:r>
              <a:rPr lang="en-US" dirty="0" smtClean="0"/>
              <a:t>The weight of usable marijuana must be listed in grams.</a:t>
            </a:r>
          </a:p>
          <a:p>
            <a:pPr lvl="1">
              <a:spcAft>
                <a:spcPts val="600"/>
              </a:spcAft>
            </a:pPr>
            <a:r>
              <a:rPr lang="en-US" sz="2000" dirty="0" smtClean="0"/>
              <a:t>Multi-packs of pre-rolls must make it clear how much usable marijuana is in each pre-roll. </a:t>
            </a:r>
          </a:p>
          <a:p>
            <a:pPr lvl="1"/>
            <a:r>
              <a:rPr lang="en-US" sz="2000" dirty="0" smtClean="0"/>
              <a:t>For example “Contains (5) ½ gram usable marijuana pre rolls.</a:t>
            </a:r>
            <a:endParaRPr lang="en-US" sz="2000" dirty="0"/>
          </a:p>
          <a:p>
            <a:pPr lvl="1"/>
            <a:endParaRPr lang="en-US" dirty="0" smtClean="0"/>
          </a:p>
        </p:txBody>
      </p:sp>
    </p:spTree>
    <p:extLst>
      <p:ext uri="{BB962C8B-B14F-4D97-AF65-F5344CB8AC3E}">
        <p14:creationId xmlns:p14="http://schemas.microsoft.com/office/powerpoint/2010/main" val="3913155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 Food</a:t>
            </a:r>
            <a:endParaRPr lang="en-US" dirty="0"/>
          </a:p>
        </p:txBody>
      </p:sp>
      <p:sp>
        <p:nvSpPr>
          <p:cNvPr id="3" name="Content Placeholder 2"/>
          <p:cNvSpPr>
            <a:spLocks noGrp="1"/>
          </p:cNvSpPr>
          <p:nvPr>
            <p:ph idx="1"/>
          </p:nvPr>
        </p:nvSpPr>
        <p:spPr/>
        <p:txBody>
          <a:bodyPr/>
          <a:lstStyle/>
          <a:p>
            <a:r>
              <a:rPr lang="en-US" dirty="0" smtClean="0"/>
              <a:t>OLCC licensed retailers cannot sell pet or animal food, treats, or other pet or animal products containing hemp or marijuana.</a:t>
            </a:r>
          </a:p>
          <a:p>
            <a:r>
              <a:rPr lang="en-US" dirty="0" smtClean="0">
                <a:hlinkClick r:id="rId2"/>
              </a:rPr>
              <a:t>See OAR 845-025-2800</a:t>
            </a:r>
            <a:r>
              <a:rPr lang="en-US" dirty="0" smtClean="0"/>
              <a:t>.</a:t>
            </a:r>
            <a:endParaRPr lang="en-US" dirty="0"/>
          </a:p>
          <a:p>
            <a:r>
              <a:rPr lang="en-US" dirty="0" smtClean="0"/>
              <a:t>Labels will not be approved for products that appear to violate this prohibition.</a:t>
            </a:r>
          </a:p>
          <a:p>
            <a:r>
              <a:rPr lang="en-US" dirty="0" smtClean="0"/>
              <a:t>Licensees may be in violation of the rules if the market their products in a manner that suggests or implies the products are for pets or animals.</a:t>
            </a:r>
          </a:p>
          <a:p>
            <a:pPr lvl="1"/>
            <a:r>
              <a:rPr lang="en-US" dirty="0" smtClean="0"/>
              <a:t>This includes encouraging bud tenders to market products these ways, websites, </a:t>
            </a:r>
            <a:r>
              <a:rPr lang="en-US" dirty="0" err="1" smtClean="0"/>
              <a:t>leafly</a:t>
            </a:r>
            <a:r>
              <a:rPr lang="en-US" dirty="0" smtClean="0"/>
              <a:t>, and social media.</a:t>
            </a:r>
          </a:p>
        </p:txBody>
      </p:sp>
    </p:spTree>
    <p:extLst>
      <p:ext uri="{BB962C8B-B14F-4D97-AF65-F5344CB8AC3E}">
        <p14:creationId xmlns:p14="http://schemas.microsoft.com/office/powerpoint/2010/main" val="924954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Edibles – Nutrition Templates</a:t>
            </a:r>
            <a:endParaRPr lang="en-US" sz="4000" dirty="0"/>
          </a:p>
        </p:txBody>
      </p:sp>
      <p:sp>
        <p:nvSpPr>
          <p:cNvPr id="3" name="Content Placeholder 2"/>
          <p:cNvSpPr>
            <a:spLocks noGrp="1"/>
          </p:cNvSpPr>
          <p:nvPr>
            <p:ph idx="1"/>
          </p:nvPr>
        </p:nvSpPr>
        <p:spPr>
          <a:xfrm>
            <a:off x="1103312" y="1290320"/>
            <a:ext cx="8946541" cy="4958079"/>
          </a:xfrm>
        </p:spPr>
        <p:txBody>
          <a:bodyPr>
            <a:normAutofit/>
          </a:bodyPr>
          <a:lstStyle/>
          <a:p>
            <a:pPr>
              <a:spcAft>
                <a:spcPts val="600"/>
              </a:spcAft>
            </a:pPr>
            <a:r>
              <a:rPr lang="en-US" dirty="0" smtClean="0"/>
              <a:t>Labels must use the nutrition templates provided by the OLCC, which can be found on the </a:t>
            </a:r>
            <a:r>
              <a:rPr lang="en-US" dirty="0" smtClean="0">
                <a:hlinkClick r:id="rId2"/>
              </a:rPr>
              <a:t>packaging and labeling website</a:t>
            </a:r>
            <a:r>
              <a:rPr lang="en-US" dirty="0" smtClean="0"/>
              <a:t>.</a:t>
            </a:r>
          </a:p>
          <a:p>
            <a:pPr lvl="1">
              <a:spcAft>
                <a:spcPts val="600"/>
              </a:spcAft>
            </a:pPr>
            <a:r>
              <a:rPr lang="en-US" sz="2000" dirty="0"/>
              <a:t>The templates </a:t>
            </a:r>
            <a:r>
              <a:rPr lang="en-US" sz="2000" u="sng" dirty="0"/>
              <a:t>must </a:t>
            </a:r>
            <a:r>
              <a:rPr lang="en-US" sz="2000" b="1" u="sng" dirty="0"/>
              <a:t>exactly </a:t>
            </a:r>
            <a:r>
              <a:rPr lang="en-US" sz="2000" u="sng" dirty="0"/>
              <a:t>match </a:t>
            </a:r>
            <a:r>
              <a:rPr lang="en-US" sz="2000" dirty="0"/>
              <a:t>the ones provided by the OLCC.</a:t>
            </a:r>
          </a:p>
          <a:p>
            <a:pPr lvl="1">
              <a:spcAft>
                <a:spcPts val="600"/>
              </a:spcAft>
            </a:pPr>
            <a:r>
              <a:rPr lang="en-US" sz="2000" dirty="0"/>
              <a:t>When listing serving size on the nutrition template, the weight of the serving should follow the suggested serving size.</a:t>
            </a:r>
          </a:p>
          <a:p>
            <a:pPr lvl="2">
              <a:spcAft>
                <a:spcPts val="1200"/>
              </a:spcAft>
            </a:pPr>
            <a:r>
              <a:rPr lang="en-US" sz="2000" dirty="0"/>
              <a:t>For example “Serving Size: 1 cookie (10g</a:t>
            </a:r>
            <a:r>
              <a:rPr lang="en-US" sz="2000" dirty="0" smtClean="0"/>
              <a:t>)</a:t>
            </a:r>
          </a:p>
          <a:p>
            <a:r>
              <a:rPr lang="en-US" dirty="0" smtClean="0"/>
              <a:t>The tabular and linear displays should only be used on small containers that do not have enough space for a full label.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251" y="3829760"/>
            <a:ext cx="2067213" cy="29341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6154" y="5633095"/>
            <a:ext cx="4220164" cy="11307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111" y="5633095"/>
            <a:ext cx="3369400" cy="1130774"/>
          </a:xfrm>
          <a:prstGeom prst="rect">
            <a:avLst/>
          </a:prstGeom>
        </p:spPr>
      </p:pic>
      <p:sp>
        <p:nvSpPr>
          <p:cNvPr id="7" name="TextBox 6"/>
          <p:cNvSpPr txBox="1"/>
          <p:nvPr/>
        </p:nvSpPr>
        <p:spPr>
          <a:xfrm>
            <a:off x="9825318" y="3366337"/>
            <a:ext cx="1912146" cy="369332"/>
          </a:xfrm>
          <a:prstGeom prst="rect">
            <a:avLst/>
          </a:prstGeom>
          <a:noFill/>
        </p:spPr>
        <p:txBody>
          <a:bodyPr wrap="square" rtlCol="0">
            <a:spAutoFit/>
          </a:bodyPr>
          <a:lstStyle/>
          <a:p>
            <a:r>
              <a:rPr lang="en-US" dirty="0" smtClean="0">
                <a:solidFill>
                  <a:srgbClr val="FFFF00"/>
                </a:solidFill>
              </a:rPr>
              <a:t>Vertical Display</a:t>
            </a:r>
            <a:endParaRPr lang="en-US" dirty="0">
              <a:solidFill>
                <a:srgbClr val="FFFF00"/>
              </a:solidFill>
            </a:endParaRPr>
          </a:p>
        </p:txBody>
      </p:sp>
      <p:sp>
        <p:nvSpPr>
          <p:cNvPr id="8" name="TextBox 7"/>
          <p:cNvSpPr txBox="1"/>
          <p:nvPr/>
        </p:nvSpPr>
        <p:spPr>
          <a:xfrm>
            <a:off x="435682" y="5248759"/>
            <a:ext cx="4356848" cy="369332"/>
          </a:xfrm>
          <a:prstGeom prst="rect">
            <a:avLst/>
          </a:prstGeom>
          <a:noFill/>
        </p:spPr>
        <p:txBody>
          <a:bodyPr wrap="square" rtlCol="0">
            <a:spAutoFit/>
          </a:bodyPr>
          <a:lstStyle/>
          <a:p>
            <a:r>
              <a:rPr lang="en-US" dirty="0" smtClean="0">
                <a:solidFill>
                  <a:srgbClr val="FFFF00"/>
                </a:solidFill>
              </a:rPr>
              <a:t>Tabular Display for Small Packages</a:t>
            </a:r>
            <a:endParaRPr lang="en-US" dirty="0">
              <a:solidFill>
                <a:srgbClr val="FFFF00"/>
              </a:solidFill>
            </a:endParaRPr>
          </a:p>
        </p:txBody>
      </p:sp>
      <p:sp>
        <p:nvSpPr>
          <p:cNvPr id="9" name="TextBox 8"/>
          <p:cNvSpPr txBox="1"/>
          <p:nvPr/>
        </p:nvSpPr>
        <p:spPr>
          <a:xfrm>
            <a:off x="5006190" y="5241350"/>
            <a:ext cx="4356848" cy="369332"/>
          </a:xfrm>
          <a:prstGeom prst="rect">
            <a:avLst/>
          </a:prstGeom>
          <a:noFill/>
        </p:spPr>
        <p:txBody>
          <a:bodyPr wrap="square" rtlCol="0">
            <a:spAutoFit/>
          </a:bodyPr>
          <a:lstStyle/>
          <a:p>
            <a:r>
              <a:rPr lang="en-US" dirty="0" smtClean="0">
                <a:solidFill>
                  <a:srgbClr val="FFFF00"/>
                </a:solidFill>
              </a:rPr>
              <a:t>Linear Display for Small Packages</a:t>
            </a:r>
            <a:endParaRPr lang="en-US" dirty="0">
              <a:solidFill>
                <a:srgbClr val="FFFF00"/>
              </a:solidFill>
            </a:endParaRPr>
          </a:p>
        </p:txBody>
      </p:sp>
    </p:spTree>
    <p:extLst>
      <p:ext uri="{BB962C8B-B14F-4D97-AF65-F5344CB8AC3E}">
        <p14:creationId xmlns:p14="http://schemas.microsoft.com/office/powerpoint/2010/main" val="2701530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Small and Tiny Containers</a:t>
            </a:r>
            <a:endParaRPr lang="en-US" sz="4000" dirty="0"/>
          </a:p>
        </p:txBody>
      </p:sp>
      <p:sp>
        <p:nvSpPr>
          <p:cNvPr id="3" name="Content Placeholder 2"/>
          <p:cNvSpPr>
            <a:spLocks noGrp="1"/>
          </p:cNvSpPr>
          <p:nvPr>
            <p:ph idx="1"/>
          </p:nvPr>
        </p:nvSpPr>
        <p:spPr>
          <a:xfrm>
            <a:off x="1103312" y="2029968"/>
            <a:ext cx="8946541" cy="4218431"/>
          </a:xfrm>
        </p:spPr>
        <p:txBody>
          <a:bodyPr>
            <a:noAutofit/>
          </a:bodyPr>
          <a:lstStyle/>
          <a:p>
            <a:pPr>
              <a:spcAft>
                <a:spcPts val="600"/>
              </a:spcAft>
            </a:pPr>
            <a:r>
              <a:rPr lang="en-US" b="1" dirty="0" smtClean="0"/>
              <a:t>All</a:t>
            </a:r>
            <a:r>
              <a:rPr lang="en-US" dirty="0" smtClean="0"/>
              <a:t> containers holding a marijuana item must have a label.</a:t>
            </a:r>
          </a:p>
          <a:p>
            <a:pPr lvl="1">
              <a:spcAft>
                <a:spcPts val="1200"/>
              </a:spcAft>
            </a:pPr>
            <a:r>
              <a:rPr lang="en-US" sz="2000" dirty="0" smtClean="0"/>
              <a:t>Labels must be affixed to the container holding the marijuana item.</a:t>
            </a:r>
          </a:p>
          <a:p>
            <a:pPr>
              <a:spcAft>
                <a:spcPts val="1200"/>
              </a:spcAft>
            </a:pPr>
            <a:r>
              <a:rPr lang="en-US" dirty="0" smtClean="0"/>
              <a:t>The small container rules can be found at </a:t>
            </a:r>
            <a:r>
              <a:rPr lang="en-US" dirty="0" smtClean="0">
                <a:hlinkClick r:id="rId2"/>
              </a:rPr>
              <a:t>OAR 845-025-7030(11)</a:t>
            </a:r>
            <a:r>
              <a:rPr lang="en-US" dirty="0" smtClean="0"/>
              <a:t>.</a:t>
            </a:r>
          </a:p>
          <a:p>
            <a:pPr>
              <a:spcAft>
                <a:spcPts val="1200"/>
              </a:spcAft>
            </a:pPr>
            <a:r>
              <a:rPr lang="en-US" dirty="0" smtClean="0"/>
              <a:t>The tiny container rules can be found at </a:t>
            </a:r>
            <a:r>
              <a:rPr lang="en-US" dirty="0" smtClean="0">
                <a:hlinkClick r:id="rId2"/>
              </a:rPr>
              <a:t>OAR 845-025-7030(12)</a:t>
            </a:r>
            <a:r>
              <a:rPr lang="en-US" dirty="0" smtClean="0"/>
              <a:t>.</a:t>
            </a:r>
          </a:p>
          <a:p>
            <a:r>
              <a:rPr lang="en-US" dirty="0" smtClean="0"/>
              <a:t>See page 9 of the </a:t>
            </a:r>
            <a:r>
              <a:rPr lang="en-US" dirty="0" smtClean="0">
                <a:hlinkClick r:id="rId3"/>
              </a:rPr>
              <a:t>Label Checklist and Generic Label Examples</a:t>
            </a:r>
            <a:r>
              <a:rPr lang="en-US" dirty="0" smtClean="0"/>
              <a:t>.</a:t>
            </a:r>
          </a:p>
        </p:txBody>
      </p:sp>
    </p:spTree>
    <p:extLst>
      <p:ext uri="{BB962C8B-B14F-4D97-AF65-F5344CB8AC3E}">
        <p14:creationId xmlns:p14="http://schemas.microsoft.com/office/powerpoint/2010/main" val="2472088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Small and Tiny Containers…</a:t>
            </a:r>
            <a:endParaRPr lang="en-US" sz="4000" dirty="0"/>
          </a:p>
        </p:txBody>
      </p:sp>
      <p:sp>
        <p:nvSpPr>
          <p:cNvPr id="3" name="Content Placeholder 2"/>
          <p:cNvSpPr>
            <a:spLocks noGrp="1"/>
          </p:cNvSpPr>
          <p:nvPr>
            <p:ph idx="1"/>
          </p:nvPr>
        </p:nvSpPr>
        <p:spPr>
          <a:xfrm>
            <a:off x="1103312" y="2121408"/>
            <a:ext cx="8946541" cy="4126991"/>
          </a:xfrm>
        </p:spPr>
        <p:txBody>
          <a:bodyPr>
            <a:noAutofit/>
          </a:bodyPr>
          <a:lstStyle/>
          <a:p>
            <a:pPr>
              <a:spcAft>
                <a:spcPts val="1200"/>
              </a:spcAft>
            </a:pPr>
            <a:r>
              <a:rPr lang="en-US" dirty="0" smtClean="0"/>
              <a:t>The small/tiny container labeling rules are abbreviated, the label on the outer container must contain </a:t>
            </a:r>
            <a:r>
              <a:rPr lang="en-US" b="1" dirty="0" smtClean="0"/>
              <a:t>all </a:t>
            </a:r>
            <a:r>
              <a:rPr lang="en-US" dirty="0" smtClean="0"/>
              <a:t>the information required by rule.</a:t>
            </a:r>
          </a:p>
          <a:p>
            <a:pPr>
              <a:spcAft>
                <a:spcPts val="600"/>
              </a:spcAft>
            </a:pPr>
            <a:r>
              <a:rPr lang="en-US" dirty="0" smtClean="0"/>
              <a:t>For small and tiny jars holding extracts, the lid is typically the principal display panel.</a:t>
            </a:r>
          </a:p>
          <a:p>
            <a:pPr lvl="1"/>
            <a:r>
              <a:rPr lang="en-US" sz="2000" dirty="0" smtClean="0"/>
              <a:t>All other required information can be placed on a wrap around label or a circular label attached to the base of the jar.</a:t>
            </a:r>
          </a:p>
        </p:txBody>
      </p:sp>
    </p:spTree>
    <p:extLst>
      <p:ext uri="{BB962C8B-B14F-4D97-AF65-F5344CB8AC3E}">
        <p14:creationId xmlns:p14="http://schemas.microsoft.com/office/powerpoint/2010/main" val="2927080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Topical Labeling	</a:t>
            </a:r>
            <a:endParaRPr lang="en-US" sz="4000" dirty="0"/>
          </a:p>
        </p:txBody>
      </p:sp>
      <p:sp>
        <p:nvSpPr>
          <p:cNvPr id="3" name="Content Placeholder 2"/>
          <p:cNvSpPr>
            <a:spLocks noGrp="1"/>
          </p:cNvSpPr>
          <p:nvPr>
            <p:ph idx="1"/>
          </p:nvPr>
        </p:nvSpPr>
        <p:spPr/>
        <p:txBody>
          <a:bodyPr/>
          <a:lstStyle/>
          <a:p>
            <a:r>
              <a:rPr lang="en-US" dirty="0" smtClean="0"/>
              <a:t>The concentration of THC and CBD in the container must be listed as a percentage.</a:t>
            </a:r>
          </a:p>
          <a:p>
            <a:pPr lvl="1"/>
            <a:r>
              <a:rPr lang="en-US" dirty="0"/>
              <a:t>You can list the mg afterwards or elsewhere on the label, but you </a:t>
            </a:r>
            <a:r>
              <a:rPr lang="en-US" b="1" dirty="0"/>
              <a:t>must </a:t>
            </a:r>
            <a:r>
              <a:rPr lang="en-US" dirty="0"/>
              <a:t>list the percentage.</a:t>
            </a:r>
          </a:p>
          <a:p>
            <a:pPr lvl="1"/>
            <a:r>
              <a:rPr lang="en-US" dirty="0"/>
              <a:t>OHA’s recreational concentration limit is 6</a:t>
            </a:r>
            <a:r>
              <a:rPr lang="en-US" dirty="0" smtClean="0"/>
              <a:t>%</a:t>
            </a:r>
          </a:p>
          <a:p>
            <a:r>
              <a:rPr lang="en-US" dirty="0" smtClean="0"/>
              <a:t>You must provide an amount suggested for use by a consumer at any one time.</a:t>
            </a:r>
          </a:p>
          <a:p>
            <a:pPr lvl="1"/>
            <a:r>
              <a:rPr lang="en-US" dirty="0" smtClean="0"/>
              <a:t>“a dime sized amount”</a:t>
            </a:r>
          </a:p>
          <a:p>
            <a:pPr lvl="1"/>
            <a:r>
              <a:rPr lang="en-US" dirty="0" smtClean="0"/>
              <a:t>“a tablespoon”</a:t>
            </a:r>
          </a:p>
          <a:p>
            <a:pPr marL="457200" lvl="1" indent="0">
              <a:buNone/>
            </a:pPr>
            <a:endParaRPr lang="en-US" dirty="0" smtClean="0"/>
          </a:p>
        </p:txBody>
      </p:sp>
    </p:spTree>
    <p:extLst>
      <p:ext uri="{BB962C8B-B14F-4D97-AF65-F5344CB8AC3E}">
        <p14:creationId xmlns:p14="http://schemas.microsoft.com/office/powerpoint/2010/main" val="487388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Disclaimer</a:t>
            </a:r>
            <a:endParaRPr lang="en-US" sz="4000" dirty="0"/>
          </a:p>
        </p:txBody>
      </p:sp>
      <p:sp>
        <p:nvSpPr>
          <p:cNvPr id="3" name="Content Placeholder 2"/>
          <p:cNvSpPr>
            <a:spLocks noGrp="1"/>
          </p:cNvSpPr>
          <p:nvPr>
            <p:ph idx="1"/>
          </p:nvPr>
        </p:nvSpPr>
        <p:spPr>
          <a:xfrm>
            <a:off x="1103312" y="1169774"/>
            <a:ext cx="8946541" cy="5078626"/>
          </a:xfrm>
        </p:spPr>
        <p:txBody>
          <a:bodyPr>
            <a:normAutofit/>
          </a:bodyPr>
          <a:lstStyle/>
          <a:p>
            <a:endParaRPr lang="en-US" dirty="0" smtClean="0"/>
          </a:p>
          <a:p>
            <a:pPr>
              <a:spcAft>
                <a:spcPts val="600"/>
              </a:spcAft>
            </a:pPr>
            <a:r>
              <a:rPr lang="en-US" dirty="0" smtClean="0"/>
              <a:t>This presentation assumes attendees have a basic understanding of the OLCC’s packaging and labeling rules and does not cover all aspects of the packaging and labeling rules. In some instances, the rules are abbreviated and are not discussed at length. </a:t>
            </a:r>
          </a:p>
          <a:p>
            <a:pPr>
              <a:spcAft>
                <a:spcPts val="600"/>
              </a:spcAft>
            </a:pPr>
            <a:r>
              <a:rPr lang="en-US" dirty="0" smtClean="0"/>
              <a:t>Licensees and persons creating packaging and labeling on their behalf are ultimately responsible for understanding and following the rules.</a:t>
            </a:r>
          </a:p>
          <a:p>
            <a:r>
              <a:rPr lang="en-US" dirty="0" smtClean="0"/>
              <a:t>The packaging and labeling rules can be found in </a:t>
            </a:r>
            <a:r>
              <a:rPr lang="en-US" dirty="0" smtClean="0">
                <a:hlinkClick r:id="rId2"/>
              </a:rPr>
              <a:t>OAR 845-025-7000 – 7190</a:t>
            </a:r>
            <a:r>
              <a:rPr lang="en-US" dirty="0" smtClean="0"/>
              <a:t> (Division 25).</a:t>
            </a:r>
          </a:p>
        </p:txBody>
      </p:sp>
    </p:spTree>
    <p:extLst>
      <p:ext uri="{BB962C8B-B14F-4D97-AF65-F5344CB8AC3E}">
        <p14:creationId xmlns:p14="http://schemas.microsoft.com/office/powerpoint/2010/main" val="2315885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Concentration and Serving Size Limits</a:t>
            </a:r>
            <a:endParaRPr lang="en-US" sz="4000" dirty="0"/>
          </a:p>
        </p:txBody>
      </p:sp>
      <p:sp>
        <p:nvSpPr>
          <p:cNvPr id="3" name="Content Placeholder 2"/>
          <p:cNvSpPr>
            <a:spLocks noGrp="1"/>
          </p:cNvSpPr>
          <p:nvPr>
            <p:ph idx="1"/>
          </p:nvPr>
        </p:nvSpPr>
        <p:spPr/>
        <p:txBody>
          <a:bodyPr>
            <a:normAutofit fontScale="92500" lnSpcReduction="20000"/>
          </a:bodyPr>
          <a:lstStyle/>
          <a:p>
            <a:r>
              <a:rPr lang="en-US" sz="2200" dirty="0" smtClean="0"/>
              <a:t>The Oregon Health Authority (OHA) sets the concentration and serving size limits.</a:t>
            </a:r>
          </a:p>
          <a:p>
            <a:r>
              <a:rPr lang="en-US" sz="2200" u="sng" dirty="0" smtClean="0">
                <a:solidFill>
                  <a:srgbClr val="FFFF00"/>
                </a:solidFill>
              </a:rPr>
              <a:t>Capsules</a:t>
            </a:r>
            <a:r>
              <a:rPr lang="en-US" sz="2200" dirty="0" smtClean="0"/>
              <a:t> are labeled</a:t>
            </a:r>
          </a:p>
          <a:p>
            <a:pPr marL="0" indent="0">
              <a:buNone/>
            </a:pPr>
            <a:r>
              <a:rPr lang="en-US" sz="2200" dirty="0" smtClean="0"/>
              <a:t>under the tincture rules.</a:t>
            </a:r>
          </a:p>
          <a:p>
            <a:r>
              <a:rPr lang="en-US" sz="2200" u="sng" dirty="0" smtClean="0">
                <a:solidFill>
                  <a:srgbClr val="FFFF00"/>
                </a:solidFill>
              </a:rPr>
              <a:t>Suppositories</a:t>
            </a:r>
            <a:r>
              <a:rPr lang="en-US" sz="2200" dirty="0" smtClean="0"/>
              <a:t> are subject</a:t>
            </a:r>
          </a:p>
          <a:p>
            <a:pPr marL="0" indent="0">
              <a:buNone/>
            </a:pPr>
            <a:r>
              <a:rPr lang="en-US" sz="2200" dirty="0" smtClean="0"/>
              <a:t>to the edible limits and are</a:t>
            </a:r>
          </a:p>
          <a:p>
            <a:pPr marL="0" indent="0">
              <a:buNone/>
            </a:pPr>
            <a:r>
              <a:rPr lang="en-US" sz="2200" dirty="0" smtClean="0"/>
              <a:t>labeled as an “Other </a:t>
            </a:r>
          </a:p>
          <a:p>
            <a:pPr marL="0" indent="0">
              <a:buNone/>
            </a:pPr>
            <a:r>
              <a:rPr lang="en-US" sz="2200" dirty="0" smtClean="0"/>
              <a:t>Cannabinoid</a:t>
            </a:r>
            <a:r>
              <a:rPr lang="en-US" sz="2200" dirty="0"/>
              <a:t> </a:t>
            </a:r>
            <a:r>
              <a:rPr lang="en-US" sz="2200" dirty="0" smtClean="0"/>
              <a:t>Product.”</a:t>
            </a:r>
          </a:p>
          <a:p>
            <a:r>
              <a:rPr lang="en-US" sz="2200" u="sng" dirty="0" smtClean="0">
                <a:solidFill>
                  <a:srgbClr val="FFFF00"/>
                </a:solidFill>
              </a:rPr>
              <a:t>Transdermal</a:t>
            </a:r>
            <a:r>
              <a:rPr lang="en-US" sz="2200" dirty="0" smtClean="0"/>
              <a:t> patches are</a:t>
            </a:r>
          </a:p>
          <a:p>
            <a:pPr marL="0" indent="0">
              <a:buNone/>
            </a:pPr>
            <a:r>
              <a:rPr lang="en-US" sz="2200" dirty="0" smtClean="0"/>
              <a:t>labeled as a topical but are</a:t>
            </a:r>
          </a:p>
          <a:p>
            <a:pPr marL="0" indent="0">
              <a:buNone/>
            </a:pPr>
            <a:r>
              <a:rPr lang="en-US" sz="2200" dirty="0"/>
              <a:t>s</a:t>
            </a:r>
            <a:r>
              <a:rPr lang="en-US" sz="2200" dirty="0" smtClean="0"/>
              <a:t>ubject to edible limits.</a:t>
            </a: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395" y="2707344"/>
            <a:ext cx="7030431" cy="3953427"/>
          </a:xfrm>
          <a:prstGeom prst="rect">
            <a:avLst/>
          </a:prstGeom>
        </p:spPr>
      </p:pic>
    </p:spTree>
    <p:extLst>
      <p:ext uri="{BB962C8B-B14F-4D97-AF65-F5344CB8AC3E}">
        <p14:creationId xmlns:p14="http://schemas.microsoft.com/office/powerpoint/2010/main" val="3407722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Moonrocks</a:t>
            </a:r>
            <a:r>
              <a:rPr lang="en-US" sz="4000" dirty="0" smtClean="0"/>
              <a:t>, Asteroids, Infused Joints, etc…	</a:t>
            </a:r>
            <a:endParaRPr lang="en-US" sz="4000" dirty="0"/>
          </a:p>
        </p:txBody>
      </p:sp>
      <p:sp>
        <p:nvSpPr>
          <p:cNvPr id="3" name="Content Placeholder 2"/>
          <p:cNvSpPr>
            <a:spLocks noGrp="1"/>
          </p:cNvSpPr>
          <p:nvPr>
            <p:ph idx="1"/>
          </p:nvPr>
        </p:nvSpPr>
        <p:spPr>
          <a:xfrm>
            <a:off x="1103312" y="1778000"/>
            <a:ext cx="8946541" cy="4470399"/>
          </a:xfrm>
        </p:spPr>
        <p:txBody>
          <a:bodyPr>
            <a:noAutofit/>
          </a:bodyPr>
          <a:lstStyle/>
          <a:p>
            <a:r>
              <a:rPr lang="en-US" dirty="0" smtClean="0"/>
              <a:t>If a marijuana item has “added substances” as defined by </a:t>
            </a:r>
            <a:r>
              <a:rPr lang="en-US" dirty="0" smtClean="0">
                <a:hlinkClick r:id="rId2"/>
              </a:rPr>
              <a:t>OAR 845-025-7000 </a:t>
            </a:r>
            <a:r>
              <a:rPr lang="en-US" dirty="0" smtClean="0"/>
              <a:t>it is labeled as an “Other Cannabinoid Product” under </a:t>
            </a:r>
            <a:r>
              <a:rPr lang="en-US" dirty="0" smtClean="0">
                <a:hlinkClick r:id="rId3"/>
              </a:rPr>
              <a:t>OAR 845-025-7120</a:t>
            </a:r>
            <a:r>
              <a:rPr lang="en-US" dirty="0" smtClean="0"/>
              <a:t>.</a:t>
            </a:r>
          </a:p>
          <a:p>
            <a:r>
              <a:rPr lang="en-US" dirty="0" smtClean="0"/>
              <a:t>Among other requirements, </a:t>
            </a:r>
            <a:r>
              <a:rPr lang="en-US" dirty="0" smtClean="0">
                <a:hlinkClick r:id="rId3"/>
              </a:rPr>
              <a:t>7120</a:t>
            </a:r>
            <a:r>
              <a:rPr lang="en-US" dirty="0" smtClean="0"/>
              <a:t> requires the label to list the processor’s place of address and packager’s address, if different from processor </a:t>
            </a:r>
            <a:r>
              <a:rPr lang="en-US" b="1" dirty="0" smtClean="0"/>
              <a:t>and </a:t>
            </a:r>
            <a:r>
              <a:rPr lang="en-US" dirty="0" smtClean="0"/>
              <a:t>the ingredients in descending order of predominance by weight or volume.</a:t>
            </a:r>
          </a:p>
        </p:txBody>
      </p:sp>
    </p:spTree>
    <p:extLst>
      <p:ext uri="{BB962C8B-B14F-4D97-AF65-F5344CB8AC3E}">
        <p14:creationId xmlns:p14="http://schemas.microsoft.com/office/powerpoint/2010/main" val="967307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Moonrocks</a:t>
            </a:r>
            <a:r>
              <a:rPr lang="en-US" sz="4000" dirty="0" smtClean="0"/>
              <a:t>, Asteroids, Infused Joints, etc…	</a:t>
            </a:r>
            <a:endParaRPr lang="en-US" sz="4000" dirty="0"/>
          </a:p>
        </p:txBody>
      </p:sp>
      <p:sp>
        <p:nvSpPr>
          <p:cNvPr id="3" name="Content Placeholder 2"/>
          <p:cNvSpPr>
            <a:spLocks noGrp="1"/>
          </p:cNvSpPr>
          <p:nvPr>
            <p:ph idx="1"/>
          </p:nvPr>
        </p:nvSpPr>
        <p:spPr>
          <a:xfrm>
            <a:off x="1103312" y="2167128"/>
            <a:ext cx="8946541" cy="4081271"/>
          </a:xfrm>
        </p:spPr>
        <p:txBody>
          <a:bodyPr>
            <a:noAutofit/>
          </a:bodyPr>
          <a:lstStyle/>
          <a:p>
            <a:pPr>
              <a:spcAft>
                <a:spcPts val="1200"/>
              </a:spcAft>
            </a:pPr>
            <a:r>
              <a:rPr lang="en-US" dirty="0" smtClean="0"/>
              <a:t>All “Other Cannabinoid Products” must be tested for final potency (THC and CBD). </a:t>
            </a:r>
          </a:p>
          <a:p>
            <a:pPr lvl="1">
              <a:spcAft>
                <a:spcPts val="1200"/>
              </a:spcAft>
            </a:pPr>
            <a:r>
              <a:rPr lang="en-US" sz="2000" dirty="0" smtClean="0"/>
              <a:t>These potency values and the lab that performed the test and test date must be prominently displayed on the label. </a:t>
            </a:r>
          </a:p>
          <a:p>
            <a:r>
              <a:rPr lang="en-US" dirty="0" smtClean="0"/>
              <a:t>The product identity must clearly identify the product as being derived from marijuana or industrial hemp.</a:t>
            </a:r>
          </a:p>
        </p:txBody>
      </p:sp>
    </p:spTree>
    <p:extLst>
      <p:ext uri="{BB962C8B-B14F-4D97-AF65-F5344CB8AC3E}">
        <p14:creationId xmlns:p14="http://schemas.microsoft.com/office/powerpoint/2010/main" val="15345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Cannabinoid Product Guidance</a:t>
            </a:r>
            <a:endParaRPr lang="en-US" sz="4000" dirty="0"/>
          </a:p>
        </p:txBody>
      </p:sp>
      <p:sp>
        <p:nvSpPr>
          <p:cNvPr id="3" name="Content Placeholder 2"/>
          <p:cNvSpPr>
            <a:spLocks noGrp="1"/>
          </p:cNvSpPr>
          <p:nvPr>
            <p:ph idx="1"/>
          </p:nvPr>
        </p:nvSpPr>
        <p:spPr>
          <a:xfrm>
            <a:off x="1103312" y="1853248"/>
            <a:ext cx="8946541" cy="4395151"/>
          </a:xfrm>
        </p:spPr>
        <p:txBody>
          <a:bodyPr>
            <a:noAutofit/>
          </a:bodyPr>
          <a:lstStyle/>
          <a:p>
            <a:r>
              <a:rPr lang="en-US" dirty="0" smtClean="0"/>
              <a:t>Extracts &amp; Concentrates with “added substances” – this typically includes “non-marijuana terpenes” have specific labeling requirements.</a:t>
            </a:r>
          </a:p>
          <a:p>
            <a:pPr marL="0" indent="0">
              <a:buNone/>
            </a:pPr>
            <a:endParaRPr lang="en-US" dirty="0" smtClean="0"/>
          </a:p>
          <a:p>
            <a:r>
              <a:rPr lang="en-US" dirty="0" smtClean="0"/>
              <a:t>See </a:t>
            </a:r>
            <a:r>
              <a:rPr lang="en-US" dirty="0" smtClean="0">
                <a:hlinkClick r:id="rId2"/>
              </a:rPr>
              <a:t>Compliance Bulletin CE2018-09 </a:t>
            </a:r>
            <a:r>
              <a:rPr lang="en-US" dirty="0" smtClean="0"/>
              <a:t>for the requirements.</a:t>
            </a:r>
          </a:p>
          <a:p>
            <a:endParaRPr lang="en-US" dirty="0" smtClean="0"/>
          </a:p>
        </p:txBody>
      </p:sp>
    </p:spTree>
    <p:extLst>
      <p:ext uri="{BB962C8B-B14F-4D97-AF65-F5344CB8AC3E}">
        <p14:creationId xmlns:p14="http://schemas.microsoft.com/office/powerpoint/2010/main" val="885487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Content Placeholder 2"/>
          <p:cNvSpPr>
            <a:spLocks noGrp="1"/>
          </p:cNvSpPr>
          <p:nvPr>
            <p:ph idx="1"/>
          </p:nvPr>
        </p:nvSpPr>
        <p:spPr/>
        <p:txBody>
          <a:bodyPr>
            <a:normAutofit/>
          </a:bodyPr>
          <a:lstStyle/>
          <a:p>
            <a:r>
              <a:rPr lang="en-US" dirty="0" smtClean="0"/>
              <a:t>OLCC licensees are subject to advertising restrictions. See </a:t>
            </a:r>
            <a:r>
              <a:rPr lang="en-US" dirty="0" smtClean="0">
                <a:hlinkClick r:id="rId2"/>
              </a:rPr>
              <a:t>OAR 845-025-8040</a:t>
            </a:r>
            <a:r>
              <a:rPr lang="en-US" dirty="0" smtClean="0"/>
              <a:t>. </a:t>
            </a:r>
          </a:p>
          <a:p>
            <a:r>
              <a:rPr lang="en-US" dirty="0"/>
              <a:t>The following statements must be on all print, billboard, television, radio and internet advertising in font size legible to the viewer:</a:t>
            </a:r>
          </a:p>
          <a:p>
            <a:pPr lvl="1"/>
            <a:r>
              <a:rPr lang="en-US" dirty="0"/>
              <a:t>“Do not operate a vehicle or machinery under the influence of this drug.”</a:t>
            </a:r>
          </a:p>
          <a:p>
            <a:pPr lvl="1"/>
            <a:r>
              <a:rPr lang="en-US" dirty="0"/>
              <a:t>“For use only by adults twenty-one years of age and older.”</a:t>
            </a:r>
          </a:p>
          <a:p>
            <a:pPr lvl="1"/>
            <a:r>
              <a:rPr lang="en-US" dirty="0"/>
              <a:t>“Keep out of reach of children</a:t>
            </a:r>
            <a:r>
              <a:rPr lang="en-US" dirty="0" smtClean="0"/>
              <a:t>.”</a:t>
            </a:r>
          </a:p>
          <a:p>
            <a:r>
              <a:rPr lang="en-US" dirty="0" smtClean="0"/>
              <a:t>This includes social media, </a:t>
            </a:r>
            <a:r>
              <a:rPr lang="en-US" dirty="0" err="1" smtClean="0"/>
              <a:t>ie</a:t>
            </a:r>
            <a:r>
              <a:rPr lang="en-US" dirty="0" smtClean="0"/>
              <a:t> Instagram and Facebook. </a:t>
            </a:r>
          </a:p>
          <a:p>
            <a:pPr marL="0" indent="0">
              <a:buNone/>
            </a:pPr>
            <a:endParaRPr lang="en-US" dirty="0"/>
          </a:p>
          <a:p>
            <a:endParaRPr lang="en-US" dirty="0"/>
          </a:p>
        </p:txBody>
      </p:sp>
    </p:spTree>
    <p:extLst>
      <p:ext uri="{BB962C8B-B14F-4D97-AF65-F5344CB8AC3E}">
        <p14:creationId xmlns:p14="http://schemas.microsoft.com/office/powerpoint/2010/main" val="1758495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Content Placeholder 2"/>
          <p:cNvSpPr>
            <a:spLocks noGrp="1"/>
          </p:cNvSpPr>
          <p:nvPr>
            <p:ph idx="1"/>
          </p:nvPr>
        </p:nvSpPr>
        <p:spPr/>
        <p:txBody>
          <a:bodyPr>
            <a:normAutofit/>
          </a:bodyPr>
          <a:lstStyle/>
          <a:p>
            <a:r>
              <a:rPr lang="en-US" dirty="0" smtClean="0"/>
              <a:t>Among other things, advertising cannot be attractive to minors.</a:t>
            </a:r>
          </a:p>
          <a:p>
            <a:r>
              <a:rPr lang="en-US" dirty="0" smtClean="0"/>
              <a:t>This includes online menus, such as </a:t>
            </a:r>
            <a:r>
              <a:rPr lang="en-US" dirty="0" err="1" smtClean="0"/>
              <a:t>Weedmaps</a:t>
            </a:r>
            <a:r>
              <a:rPr lang="en-US" dirty="0" smtClean="0"/>
              <a:t> and </a:t>
            </a:r>
            <a:r>
              <a:rPr lang="en-US" dirty="0" err="1" smtClean="0"/>
              <a:t>Leafly</a:t>
            </a:r>
            <a:endParaRPr lang="en-US" dirty="0" smtClean="0"/>
          </a:p>
          <a:p>
            <a:pPr lvl="1"/>
            <a:r>
              <a:rPr lang="en-US" dirty="0" smtClean="0"/>
              <a:t>Listing strain names that are attractive to minors is a violation of this rule!</a:t>
            </a:r>
          </a:p>
          <a:p>
            <a:r>
              <a:rPr lang="en-US" dirty="0" smtClean="0"/>
              <a:t>Licensees who advertise via web page must have an “age gate” which asks if users are 21+ years or older (or a valid OMMP cardholder)</a:t>
            </a:r>
          </a:p>
          <a:p>
            <a:pPr lvl="1"/>
            <a:r>
              <a:rPr lang="en-US" dirty="0" smtClean="0"/>
              <a:t>See </a:t>
            </a:r>
            <a:r>
              <a:rPr lang="en-US" dirty="0" smtClean="0">
                <a:hlinkClick r:id="rId2"/>
              </a:rPr>
              <a:t>OAR 845-025-8060 </a:t>
            </a:r>
            <a:r>
              <a:rPr lang="en-US" dirty="0" smtClean="0"/>
              <a:t>for the specifics.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191765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 for Packaging and Labeling Submissions</a:t>
            </a:r>
            <a:endParaRPr lang="en-US" sz="4000" dirty="0"/>
          </a:p>
        </p:txBody>
      </p:sp>
      <p:sp>
        <p:nvSpPr>
          <p:cNvPr id="3" name="Content Placeholder 2"/>
          <p:cNvSpPr>
            <a:spLocks noGrp="1"/>
          </p:cNvSpPr>
          <p:nvPr>
            <p:ph idx="1"/>
          </p:nvPr>
        </p:nvSpPr>
        <p:spPr/>
        <p:txBody>
          <a:bodyPr>
            <a:normAutofit/>
          </a:bodyPr>
          <a:lstStyle/>
          <a:p>
            <a:r>
              <a:rPr lang="en-US" dirty="0" smtClean="0"/>
              <a:t>Use the digital resources on the </a:t>
            </a:r>
            <a:r>
              <a:rPr lang="en-US" dirty="0" smtClean="0">
                <a:hlinkClick r:id="rId2"/>
              </a:rPr>
              <a:t>Packaging and Labeling Portion </a:t>
            </a:r>
            <a:r>
              <a:rPr lang="en-US" dirty="0" smtClean="0"/>
              <a:t>of the OLCC’s recreational marijuana website.</a:t>
            </a:r>
          </a:p>
          <a:p>
            <a:pPr lvl="1"/>
            <a:r>
              <a:rPr lang="en-US" sz="2000" dirty="0">
                <a:hlinkClick r:id="rId3"/>
              </a:rPr>
              <a:t>Label Checklist and Generic Label Examples</a:t>
            </a:r>
            <a:r>
              <a:rPr lang="en-US" sz="2000" dirty="0"/>
              <a:t>.</a:t>
            </a:r>
          </a:p>
          <a:p>
            <a:pPr lvl="1"/>
            <a:r>
              <a:rPr lang="en-US" sz="2000" dirty="0">
                <a:hlinkClick r:id="rId4"/>
              </a:rPr>
              <a:t>Packaging and Labeling Guide</a:t>
            </a:r>
            <a:r>
              <a:rPr lang="en-US" sz="2000" dirty="0"/>
              <a:t>.</a:t>
            </a:r>
          </a:p>
          <a:p>
            <a:pPr lvl="1"/>
            <a:r>
              <a:rPr lang="en-US" sz="2000" dirty="0">
                <a:hlinkClick r:id="rId5"/>
              </a:rPr>
              <a:t>Guide to Package and Label Pre-Approval </a:t>
            </a:r>
            <a:r>
              <a:rPr lang="en-US" sz="2000" dirty="0" smtClean="0">
                <a:hlinkClick r:id="rId5"/>
              </a:rPr>
              <a:t>Process</a:t>
            </a:r>
            <a:r>
              <a:rPr lang="en-US" sz="2000" dirty="0" smtClean="0"/>
              <a:t>.</a:t>
            </a:r>
          </a:p>
          <a:p>
            <a:r>
              <a:rPr lang="en-US" dirty="0" smtClean="0"/>
              <a:t>Packaging and Labeling Rules – </a:t>
            </a:r>
            <a:r>
              <a:rPr lang="en-US" dirty="0" smtClean="0">
                <a:hlinkClick r:id="rId6"/>
              </a:rPr>
              <a:t>OAR 845-025-7000 – 7190</a:t>
            </a:r>
            <a:r>
              <a:rPr lang="en-US" dirty="0" smtClean="0"/>
              <a:t>.</a:t>
            </a:r>
          </a:p>
          <a:p>
            <a:r>
              <a:rPr lang="en-US" dirty="0" smtClean="0">
                <a:hlinkClick r:id="rId7"/>
              </a:rPr>
              <a:t>Sign up for Gov. Delivery</a:t>
            </a:r>
            <a:r>
              <a:rPr lang="en-US" dirty="0" smtClean="0"/>
              <a:t>.</a:t>
            </a:r>
          </a:p>
          <a:p>
            <a:r>
              <a:rPr lang="en-US" dirty="0" smtClean="0">
                <a:hlinkClick r:id="rId8"/>
              </a:rPr>
              <a:t>Review compliance bulletins</a:t>
            </a:r>
            <a:r>
              <a:rPr lang="en-US" dirty="0" smtClean="0"/>
              <a:t>.</a:t>
            </a:r>
          </a:p>
          <a:p>
            <a:r>
              <a:rPr lang="en-US" dirty="0" smtClean="0">
                <a:hlinkClick r:id="rId9"/>
              </a:rPr>
              <a:t>Metrc Product Categorization &amp; Tax Guide</a:t>
            </a:r>
            <a:r>
              <a:rPr lang="en-US" dirty="0" smtClean="0"/>
              <a:t>.</a:t>
            </a:r>
          </a:p>
        </p:txBody>
      </p:sp>
    </p:spTree>
    <p:extLst>
      <p:ext uri="{BB962C8B-B14F-4D97-AF65-F5344CB8AC3E}">
        <p14:creationId xmlns:p14="http://schemas.microsoft.com/office/powerpoint/2010/main" val="4224956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Best Practices for Packaging and Labeling </a:t>
            </a:r>
            <a:r>
              <a:rPr lang="en-US" sz="4400" dirty="0" smtClean="0"/>
              <a:t>Submissions…</a:t>
            </a:r>
            <a:endParaRPr lang="en-US" dirty="0"/>
          </a:p>
        </p:txBody>
      </p:sp>
      <p:sp>
        <p:nvSpPr>
          <p:cNvPr id="3" name="Content Placeholder 2"/>
          <p:cNvSpPr>
            <a:spLocks noGrp="1"/>
          </p:cNvSpPr>
          <p:nvPr>
            <p:ph idx="1"/>
          </p:nvPr>
        </p:nvSpPr>
        <p:spPr>
          <a:xfrm>
            <a:off x="0" y="2133601"/>
            <a:ext cx="8946541" cy="4195481"/>
          </a:xfrm>
        </p:spPr>
        <p:txBody>
          <a:bodyPr>
            <a:normAutofit/>
          </a:bodyPr>
          <a:lstStyle/>
          <a:p>
            <a:r>
              <a:rPr lang="en-US" dirty="0" smtClean="0"/>
              <a:t>Use the </a:t>
            </a:r>
            <a:r>
              <a:rPr lang="en-US" dirty="0" smtClean="0">
                <a:hlinkClick r:id="rId2"/>
              </a:rPr>
              <a:t>label checklist</a:t>
            </a:r>
            <a:r>
              <a:rPr lang="en-US" dirty="0" smtClean="0"/>
              <a:t>! </a:t>
            </a:r>
          </a:p>
          <a:p>
            <a:pPr lvl="1"/>
            <a:r>
              <a:rPr lang="en-US" sz="2000" dirty="0" smtClean="0"/>
              <a:t>Keep in mind the checklist does not capture every aspect of the packaging and labeling rules(Label ID, this package is not child resistant, etc…)</a:t>
            </a:r>
          </a:p>
          <a:p>
            <a:pPr lvl="1"/>
            <a:r>
              <a:rPr lang="en-US" sz="2000" dirty="0" smtClean="0"/>
              <a:t>Walk through the checklist before you formally submit a label application (I do it went reviewing your label applications).</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319" y="1354692"/>
            <a:ext cx="3353268" cy="5439534"/>
          </a:xfrm>
          <a:prstGeom prst="rect">
            <a:avLst/>
          </a:prstGeom>
        </p:spPr>
      </p:pic>
      <p:sp>
        <p:nvSpPr>
          <p:cNvPr id="4" name="Right Arrow 3"/>
          <p:cNvSpPr/>
          <p:nvPr/>
        </p:nvSpPr>
        <p:spPr>
          <a:xfrm>
            <a:off x="5836024" y="4473388"/>
            <a:ext cx="2716306" cy="941294"/>
          </a:xfrm>
          <a:prstGeom prst="rightArrow">
            <a:avLst/>
          </a:prstGeom>
          <a:effectLst>
            <a:glow rad="101600">
              <a:schemeClr val="accent3">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44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Contact</a:t>
            </a:r>
            <a:endParaRPr lang="en-US" sz="4000" dirty="0"/>
          </a:p>
        </p:txBody>
      </p:sp>
      <p:sp>
        <p:nvSpPr>
          <p:cNvPr id="3" name="Content Placeholder 2"/>
          <p:cNvSpPr>
            <a:spLocks noGrp="1"/>
          </p:cNvSpPr>
          <p:nvPr>
            <p:ph idx="1"/>
          </p:nvPr>
        </p:nvSpPr>
        <p:spPr>
          <a:xfrm>
            <a:off x="1103312" y="1300480"/>
            <a:ext cx="8946541" cy="4947919"/>
          </a:xfrm>
        </p:spPr>
        <p:txBody>
          <a:bodyPr>
            <a:normAutofit/>
          </a:bodyPr>
          <a:lstStyle/>
          <a:p>
            <a:r>
              <a:rPr lang="en-US" dirty="0" smtClean="0">
                <a:hlinkClick r:id="rId2"/>
              </a:rPr>
              <a:t>Marijuana.packaging@Oregon.gov</a:t>
            </a:r>
            <a:r>
              <a:rPr lang="en-US" dirty="0" smtClean="0"/>
              <a:t> or 503-872-5459.</a:t>
            </a:r>
          </a:p>
          <a:p>
            <a:pPr lvl="1"/>
            <a:r>
              <a:rPr lang="en-US" sz="2000" dirty="0"/>
              <a:t>Email is typically faster. </a:t>
            </a:r>
          </a:p>
          <a:p>
            <a:pPr lvl="1"/>
            <a:r>
              <a:rPr lang="en-US" sz="2000" dirty="0"/>
              <a:t>When communicating via email, please include your business name and license number. This helps speed the process up.</a:t>
            </a:r>
          </a:p>
          <a:p>
            <a:pPr lvl="1"/>
            <a:r>
              <a:rPr lang="en-US" sz="2000" dirty="0"/>
              <a:t>When leaving voicemail, please state your name and business name as well as a call back number</a:t>
            </a:r>
            <a:r>
              <a:rPr lang="en-US" sz="2000" dirty="0" smtClean="0"/>
              <a:t>.</a:t>
            </a:r>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2414311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Contact</a:t>
            </a:r>
            <a:endParaRPr lang="en-US" sz="4000" dirty="0"/>
          </a:p>
        </p:txBody>
      </p:sp>
      <p:sp>
        <p:nvSpPr>
          <p:cNvPr id="3" name="Content Placeholder 2"/>
          <p:cNvSpPr>
            <a:spLocks noGrp="1"/>
          </p:cNvSpPr>
          <p:nvPr>
            <p:ph idx="1"/>
          </p:nvPr>
        </p:nvSpPr>
        <p:spPr>
          <a:xfrm>
            <a:off x="1103312" y="1300480"/>
            <a:ext cx="8946541" cy="4947919"/>
          </a:xfrm>
        </p:spPr>
        <p:txBody>
          <a:bodyPr>
            <a:normAutofit/>
          </a:bodyPr>
          <a:lstStyle/>
          <a:p>
            <a:r>
              <a:rPr lang="en-US" dirty="0" smtClean="0"/>
              <a:t>As a </a:t>
            </a:r>
            <a:r>
              <a:rPr lang="en-US" b="1" dirty="0" smtClean="0"/>
              <a:t>courtesy</a:t>
            </a:r>
            <a:r>
              <a:rPr lang="en-US" dirty="0" smtClean="0"/>
              <a:t>, you may </a:t>
            </a:r>
            <a:r>
              <a:rPr lang="en-US" dirty="0"/>
              <a:t>submit label applications before you formally submit them online for critique </a:t>
            </a:r>
            <a:r>
              <a:rPr lang="en-US" dirty="0" smtClean="0"/>
              <a:t>via email to </a:t>
            </a:r>
            <a:r>
              <a:rPr lang="en-US" dirty="0" smtClean="0">
                <a:hlinkClick r:id="rId2"/>
              </a:rPr>
              <a:t>marijuana.packaging@oregon.gov</a:t>
            </a:r>
            <a:r>
              <a:rPr lang="en-US" dirty="0" smtClean="0"/>
              <a:t>.</a:t>
            </a:r>
          </a:p>
          <a:p>
            <a:pPr lvl="1"/>
            <a:r>
              <a:rPr lang="en-US" sz="2000" dirty="0" smtClean="0"/>
              <a:t>Please be </a:t>
            </a:r>
            <a:r>
              <a:rPr lang="en-US" sz="2000" b="1" dirty="0" smtClean="0"/>
              <a:t>considerate</a:t>
            </a:r>
            <a:r>
              <a:rPr lang="en-US" sz="2000" dirty="0" smtClean="0"/>
              <a:t> when submitting labels for review.</a:t>
            </a:r>
          </a:p>
          <a:p>
            <a:pPr lvl="2"/>
            <a:r>
              <a:rPr lang="en-US" dirty="0" smtClean="0"/>
              <a:t>Review the </a:t>
            </a:r>
            <a:r>
              <a:rPr lang="en-US" dirty="0" smtClean="0">
                <a:hlinkClick r:id="rId3"/>
              </a:rPr>
              <a:t>checklist</a:t>
            </a:r>
            <a:r>
              <a:rPr lang="en-US" dirty="0" smtClean="0"/>
              <a:t> before submitting labels for review. </a:t>
            </a:r>
          </a:p>
          <a:p>
            <a:pPr lvl="2"/>
            <a:r>
              <a:rPr lang="en-US" dirty="0" smtClean="0"/>
              <a:t>Do not submit a large batch of labels.</a:t>
            </a:r>
          </a:p>
          <a:p>
            <a:r>
              <a:rPr lang="en-US" dirty="0" smtClean="0"/>
              <a:t>Avoid requests for expediency. </a:t>
            </a:r>
            <a:endParaRPr lang="en-US" dirty="0"/>
          </a:p>
          <a:p>
            <a:pPr lvl="1"/>
            <a:r>
              <a:rPr lang="en-US" dirty="0" smtClean="0"/>
              <a:t>All applications are reviewed on a first come first served basis.</a:t>
            </a:r>
          </a:p>
          <a:p>
            <a:pPr lvl="1"/>
            <a:r>
              <a:rPr lang="en-US" dirty="0" smtClean="0"/>
              <a:t>Plan a realistic lag time between submission and approval.</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3584799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103" y="1682947"/>
            <a:ext cx="4417395" cy="5084171"/>
          </a:xfrm>
          <a:prstGeom prst="rect">
            <a:avLst/>
          </a:prstGeom>
        </p:spPr>
      </p:pic>
      <p:sp>
        <p:nvSpPr>
          <p:cNvPr id="2" name="Title 1"/>
          <p:cNvSpPr>
            <a:spLocks noGrp="1"/>
          </p:cNvSpPr>
          <p:nvPr>
            <p:ph type="title"/>
          </p:nvPr>
        </p:nvSpPr>
        <p:spPr/>
        <p:txBody>
          <a:bodyPr/>
          <a:lstStyle/>
          <a:p>
            <a:r>
              <a:rPr lang="en-US" sz="4000" dirty="0" smtClean="0"/>
              <a:t>Where to Find the Rules	</a:t>
            </a:r>
            <a:endParaRPr lang="en-US" sz="4000" dirty="0"/>
          </a:p>
        </p:txBody>
      </p:sp>
      <p:sp>
        <p:nvSpPr>
          <p:cNvPr id="3" name="Content Placeholder 2"/>
          <p:cNvSpPr>
            <a:spLocks noGrp="1"/>
          </p:cNvSpPr>
          <p:nvPr>
            <p:ph idx="1"/>
          </p:nvPr>
        </p:nvSpPr>
        <p:spPr>
          <a:xfrm>
            <a:off x="254814" y="1270323"/>
            <a:ext cx="8946541" cy="4195481"/>
          </a:xfrm>
        </p:spPr>
        <p:txBody>
          <a:bodyPr/>
          <a:lstStyle/>
          <a:p>
            <a:r>
              <a:rPr lang="en-US" dirty="0"/>
              <a:t>The best source for the rules is the Oregon Secretary of State’s website under Division 25 – Recreational Marijuana </a:t>
            </a:r>
            <a:r>
              <a:rPr lang="en-US" dirty="0" smtClean="0">
                <a:hlinkClick r:id="rId3"/>
              </a:rPr>
              <a:t>https</a:t>
            </a:r>
            <a:r>
              <a:rPr lang="en-US" dirty="0">
                <a:hlinkClick r:id="rId3"/>
              </a:rPr>
              <a:t>://</a:t>
            </a:r>
            <a:r>
              <a:rPr lang="en-US" dirty="0" smtClean="0">
                <a:hlinkClick r:id="rId3"/>
              </a:rPr>
              <a:t>go.usa.gov/xEq99</a:t>
            </a:r>
            <a:endParaRPr lang="en-US" dirty="0" smtClean="0"/>
          </a:p>
          <a:p>
            <a:endParaRPr lang="en-US" dirty="0"/>
          </a:p>
          <a:p>
            <a:pPr marL="0" indent="0">
              <a:buNone/>
            </a:pPr>
            <a:endParaRPr lang="en-US" dirty="0"/>
          </a:p>
        </p:txBody>
      </p:sp>
      <p:sp>
        <p:nvSpPr>
          <p:cNvPr id="6" name="Down Arrow 5"/>
          <p:cNvSpPr/>
          <p:nvPr/>
        </p:nvSpPr>
        <p:spPr>
          <a:xfrm rot="16200000">
            <a:off x="6124889" y="5633188"/>
            <a:ext cx="378940" cy="1931774"/>
          </a:xfrm>
          <a:prstGeom prst="downArrow">
            <a:avLst/>
          </a:prstGeom>
          <a:effectLst>
            <a:glow rad="139700">
              <a:schemeClr val="accent3">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TextBox 6"/>
          <p:cNvSpPr txBox="1"/>
          <p:nvPr/>
        </p:nvSpPr>
        <p:spPr>
          <a:xfrm>
            <a:off x="3700582" y="6367008"/>
            <a:ext cx="1521885" cy="400110"/>
          </a:xfrm>
          <a:prstGeom prst="rect">
            <a:avLst/>
          </a:prstGeom>
          <a:noFill/>
        </p:spPr>
        <p:txBody>
          <a:bodyPr wrap="square" rtlCol="0">
            <a:spAutoFit/>
          </a:bodyPr>
          <a:lstStyle/>
          <a:p>
            <a:r>
              <a:rPr lang="en-US" sz="2000" b="1" dirty="0" smtClean="0">
                <a:solidFill>
                  <a:srgbClr val="FFFF00"/>
                </a:solidFill>
              </a:rPr>
              <a:t>Click here</a:t>
            </a:r>
            <a:endParaRPr lang="en-US" sz="2000" b="1" dirty="0">
              <a:solidFill>
                <a:srgbClr val="FFFF00"/>
              </a:solidFill>
            </a:endParaRPr>
          </a:p>
        </p:txBody>
      </p:sp>
    </p:spTree>
    <p:extLst>
      <p:ext uri="{BB962C8B-B14F-4D97-AF65-F5344CB8AC3E}">
        <p14:creationId xmlns:p14="http://schemas.microsoft.com/office/powerpoint/2010/main" val="354399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Consultations</a:t>
            </a:r>
            <a:endParaRPr lang="en-US" sz="4000" dirty="0"/>
          </a:p>
        </p:txBody>
      </p:sp>
      <p:sp>
        <p:nvSpPr>
          <p:cNvPr id="3" name="Content Placeholder 2"/>
          <p:cNvSpPr>
            <a:spLocks noGrp="1"/>
          </p:cNvSpPr>
          <p:nvPr>
            <p:ph idx="1"/>
          </p:nvPr>
        </p:nvSpPr>
        <p:spPr>
          <a:xfrm>
            <a:off x="1104293" y="1739880"/>
            <a:ext cx="8946541" cy="4195481"/>
          </a:xfrm>
        </p:spPr>
        <p:txBody>
          <a:bodyPr>
            <a:noAutofit/>
          </a:bodyPr>
          <a:lstStyle/>
          <a:p>
            <a:r>
              <a:rPr lang="en-US" dirty="0" smtClean="0"/>
              <a:t>I am happy to provide in person consultations at the OLCC’s main office in Milwaukee or your place of business, if in the Portland metro area.</a:t>
            </a:r>
          </a:p>
          <a:p>
            <a:pPr lvl="1"/>
            <a:r>
              <a:rPr lang="en-US" sz="2000" dirty="0" smtClean="0"/>
              <a:t>Please be considerate and schedule consultations well in advance.</a:t>
            </a:r>
          </a:p>
          <a:p>
            <a:pPr lvl="1"/>
            <a:r>
              <a:rPr lang="en-US" sz="2000" dirty="0" smtClean="0"/>
              <a:t>Consultations are subject to availability.</a:t>
            </a:r>
          </a:p>
          <a:p>
            <a:pPr lvl="1"/>
            <a:r>
              <a:rPr lang="en-US" sz="2000" dirty="0" smtClean="0"/>
              <a:t>Licensees are ultimately responsible for complying with the rules.</a:t>
            </a:r>
          </a:p>
          <a:p>
            <a:pPr lvl="1"/>
            <a:r>
              <a:rPr lang="en-US" sz="2000" dirty="0" smtClean="0"/>
              <a:t>If visiting the OLCC, keep in mind there is no public </a:t>
            </a:r>
            <a:r>
              <a:rPr lang="en-US" sz="2000" dirty="0" err="1" smtClean="0"/>
              <a:t>WiFi</a:t>
            </a:r>
            <a:r>
              <a:rPr lang="en-US" sz="2000" dirty="0" smtClean="0"/>
              <a:t> at the OLCC so make sure to bring all your files digitally or print them out.</a:t>
            </a:r>
          </a:p>
          <a:p>
            <a:pPr lvl="1"/>
            <a:r>
              <a:rPr lang="en-US" sz="2000" dirty="0" smtClean="0"/>
              <a:t>Please make sure not to bring any marijuana items to the OLCC’s offices.</a:t>
            </a:r>
            <a:endParaRPr lang="en-US" sz="2000" dirty="0"/>
          </a:p>
        </p:txBody>
      </p:sp>
    </p:spTree>
    <p:extLst>
      <p:ext uri="{BB962C8B-B14F-4D97-AF65-F5344CB8AC3E}">
        <p14:creationId xmlns:p14="http://schemas.microsoft.com/office/powerpoint/2010/main" val="7827672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hlinkClick r:id="rId2"/>
              </a:rPr>
              <a:t>Marjuana.packaging@Oregon.gov</a:t>
            </a:r>
            <a:endParaRPr lang="en-US" dirty="0" smtClean="0"/>
          </a:p>
          <a:p>
            <a:r>
              <a:rPr lang="en-US" dirty="0" smtClean="0"/>
              <a:t>503-872-5459</a:t>
            </a:r>
          </a:p>
          <a:p>
            <a:pPr marL="0" indent="0">
              <a:buNone/>
            </a:pPr>
            <a:endParaRPr lang="en-US" dirty="0"/>
          </a:p>
        </p:txBody>
      </p:sp>
    </p:spTree>
    <p:extLst>
      <p:ext uri="{BB962C8B-B14F-4D97-AF65-F5344CB8AC3E}">
        <p14:creationId xmlns:p14="http://schemas.microsoft.com/office/powerpoint/2010/main" val="2605563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Brief Overview of Packaging Rules</a:t>
            </a:r>
            <a:endParaRPr lang="en-US" sz="4400" dirty="0"/>
          </a:p>
        </p:txBody>
      </p:sp>
      <p:sp>
        <p:nvSpPr>
          <p:cNvPr id="3" name="Content Placeholder 2"/>
          <p:cNvSpPr>
            <a:spLocks noGrp="1"/>
          </p:cNvSpPr>
          <p:nvPr>
            <p:ph idx="1"/>
          </p:nvPr>
        </p:nvSpPr>
        <p:spPr>
          <a:xfrm>
            <a:off x="1103312" y="1524000"/>
            <a:ext cx="8946541" cy="4724399"/>
          </a:xfrm>
        </p:spPr>
        <p:txBody>
          <a:bodyPr/>
          <a:lstStyle/>
          <a:p>
            <a:r>
              <a:rPr lang="en-US" dirty="0" smtClean="0"/>
              <a:t>This is </a:t>
            </a:r>
            <a:r>
              <a:rPr lang="en-US" b="1" dirty="0" smtClean="0"/>
              <a:t>not </a:t>
            </a:r>
            <a:r>
              <a:rPr lang="en-US" dirty="0" smtClean="0"/>
              <a:t>an exhaustive list of the packaging rules</a:t>
            </a:r>
          </a:p>
          <a:p>
            <a:r>
              <a:rPr lang="en-US" dirty="0"/>
              <a:t>What is a package? The receptacle that holds the marijuana item that will be ultimately sold to a </a:t>
            </a:r>
            <a:r>
              <a:rPr lang="en-US" dirty="0" smtClean="0"/>
              <a:t>consumer </a:t>
            </a:r>
          </a:p>
          <a:p>
            <a:r>
              <a:rPr lang="en-US" dirty="0" smtClean="0"/>
              <a:t>There can be multiple parts of a package. For example, an extract jar placed in a box</a:t>
            </a:r>
          </a:p>
          <a:p>
            <a:r>
              <a:rPr lang="en-US" dirty="0" smtClean="0"/>
              <a:t>Package approval only cover the physical structure holding the marijuana item – </a:t>
            </a:r>
            <a:r>
              <a:rPr lang="en-US" b="1" dirty="0" smtClean="0"/>
              <a:t>NOT THE LABEL</a:t>
            </a:r>
            <a:endParaRPr lang="en-US" dirty="0" smtClean="0"/>
          </a:p>
          <a:p>
            <a:pPr lvl="2"/>
            <a:r>
              <a:rPr lang="en-US" sz="2000" dirty="0" smtClean="0"/>
              <a:t>Package approval </a:t>
            </a:r>
            <a:r>
              <a:rPr lang="en-US" sz="2000" b="1" dirty="0" smtClean="0"/>
              <a:t>never </a:t>
            </a:r>
            <a:r>
              <a:rPr lang="en-US" sz="2000" dirty="0" smtClean="0"/>
              <a:t>covers the label. You must submit </a:t>
            </a:r>
            <a:r>
              <a:rPr lang="en-US" sz="2000" u="sng" dirty="0" smtClean="0"/>
              <a:t>separate</a:t>
            </a:r>
            <a:r>
              <a:rPr lang="en-US" sz="2000" dirty="0" smtClean="0"/>
              <a:t> package and label applications.</a:t>
            </a:r>
          </a:p>
          <a:p>
            <a:pPr lvl="2"/>
            <a:r>
              <a:rPr lang="en-US" sz="2000" dirty="0" smtClean="0"/>
              <a:t>If your package is approved but your label is not, you will not be in compliance with the rules.</a:t>
            </a:r>
          </a:p>
          <a:p>
            <a:pPr marL="457200" lvl="1" indent="0">
              <a:buNone/>
            </a:pPr>
            <a:endParaRPr lang="en-US" dirty="0" smtClean="0"/>
          </a:p>
        </p:txBody>
      </p:sp>
    </p:spTree>
    <p:extLst>
      <p:ext uri="{BB962C8B-B14F-4D97-AF65-F5344CB8AC3E}">
        <p14:creationId xmlns:p14="http://schemas.microsoft.com/office/powerpoint/2010/main" val="988494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Packages – Child Resistance</a:t>
            </a:r>
            <a:endParaRPr lang="en-US" dirty="0"/>
          </a:p>
        </p:txBody>
      </p:sp>
      <p:sp>
        <p:nvSpPr>
          <p:cNvPr id="3" name="Content Placeholder 2"/>
          <p:cNvSpPr>
            <a:spLocks noGrp="1"/>
          </p:cNvSpPr>
          <p:nvPr>
            <p:ph idx="1"/>
          </p:nvPr>
        </p:nvSpPr>
        <p:spPr>
          <a:xfrm>
            <a:off x="997595" y="1178012"/>
            <a:ext cx="8946541" cy="3402228"/>
          </a:xfrm>
        </p:spPr>
        <p:txBody>
          <a:bodyPr>
            <a:normAutofit/>
          </a:bodyPr>
          <a:lstStyle/>
          <a:p>
            <a:r>
              <a:rPr lang="en-US" dirty="0" smtClean="0"/>
              <a:t>All marijuana items, </a:t>
            </a:r>
            <a:r>
              <a:rPr lang="en-US" u="sng" dirty="0" smtClean="0"/>
              <a:t>except immature plants and seeds</a:t>
            </a:r>
            <a:r>
              <a:rPr lang="en-US" dirty="0" smtClean="0"/>
              <a:t>, must be sold in a child resistant package </a:t>
            </a:r>
            <a:r>
              <a:rPr lang="en-US" b="1" dirty="0" smtClean="0"/>
              <a:t>or </a:t>
            </a:r>
            <a:r>
              <a:rPr lang="en-US" dirty="0" smtClean="0"/>
              <a:t>leave the retail store in an approved child resistant exit package.</a:t>
            </a:r>
          </a:p>
          <a:p>
            <a:pPr lvl="1"/>
            <a:r>
              <a:rPr lang="en-US" sz="2000" dirty="0" smtClean="0"/>
              <a:t>There are two types of child resistant packages: single use or     re-sealable and continuously child resistant.</a:t>
            </a:r>
          </a:p>
          <a:p>
            <a:pPr lvl="1"/>
            <a:r>
              <a:rPr lang="en-US" sz="2000" dirty="0" smtClean="0"/>
              <a:t>If the package is </a:t>
            </a:r>
            <a:r>
              <a:rPr lang="en-US" sz="2000" i="1" u="sng" dirty="0" smtClean="0"/>
              <a:t>not child resistant</a:t>
            </a:r>
            <a:r>
              <a:rPr lang="en-US" sz="2000" dirty="0" smtClean="0"/>
              <a:t>, it must leave the retail store in an approved child resistant exit package.</a:t>
            </a:r>
          </a:p>
          <a:p>
            <a:pPr lvl="1"/>
            <a:r>
              <a:rPr lang="en-US" sz="2000" b="1" dirty="0"/>
              <a:t>Only</a:t>
            </a:r>
            <a:r>
              <a:rPr lang="en-US" sz="2000" dirty="0"/>
              <a:t> </a:t>
            </a:r>
            <a:r>
              <a:rPr lang="en-US" sz="2000" b="1" dirty="0"/>
              <a:t>usable marijuana </a:t>
            </a:r>
            <a:r>
              <a:rPr lang="en-US" sz="2000" b="1" dirty="0" smtClean="0"/>
              <a:t>can leave the retail store in a single use child resistant package.</a:t>
            </a:r>
            <a:endParaRPr lang="en-US" sz="2000" b="1" dirty="0"/>
          </a:p>
          <a:p>
            <a:pPr lvl="1"/>
            <a:endParaRPr lang="en-US" dirty="0" smtClean="0"/>
          </a:p>
        </p:txBody>
      </p:sp>
      <p:pic>
        <p:nvPicPr>
          <p:cNvPr id="4" name="Picture 3"/>
          <p:cNvPicPr>
            <a:picLocks noChangeAspect="1"/>
          </p:cNvPicPr>
          <p:nvPr/>
        </p:nvPicPr>
        <p:blipFill>
          <a:blip r:embed="rId2"/>
          <a:stretch>
            <a:fillRect/>
          </a:stretch>
        </p:blipFill>
        <p:spPr>
          <a:xfrm>
            <a:off x="288324" y="4500984"/>
            <a:ext cx="2328874" cy="1743607"/>
          </a:xfrm>
          <a:prstGeom prst="rect">
            <a:avLst/>
          </a:prstGeom>
        </p:spPr>
      </p:pic>
      <p:pic>
        <p:nvPicPr>
          <p:cNvPr id="5" name="Picture 4"/>
          <p:cNvPicPr>
            <a:picLocks noChangeAspect="1"/>
          </p:cNvPicPr>
          <p:nvPr/>
        </p:nvPicPr>
        <p:blipFill>
          <a:blip r:embed="rId3"/>
          <a:stretch>
            <a:fillRect/>
          </a:stretch>
        </p:blipFill>
        <p:spPr>
          <a:xfrm>
            <a:off x="4608206" y="4575299"/>
            <a:ext cx="1725318" cy="1298561"/>
          </a:xfrm>
          <a:prstGeom prst="rect">
            <a:avLst/>
          </a:prstGeom>
        </p:spPr>
      </p:pic>
      <p:pic>
        <p:nvPicPr>
          <p:cNvPr id="6" name="Picture 5"/>
          <p:cNvPicPr>
            <a:picLocks noChangeAspect="1"/>
          </p:cNvPicPr>
          <p:nvPr/>
        </p:nvPicPr>
        <p:blipFill>
          <a:blip r:embed="rId4"/>
          <a:stretch>
            <a:fillRect/>
          </a:stretch>
        </p:blipFill>
        <p:spPr>
          <a:xfrm>
            <a:off x="9432961" y="4392403"/>
            <a:ext cx="1725318" cy="1664352"/>
          </a:xfrm>
          <a:prstGeom prst="rect">
            <a:avLst/>
          </a:prstGeom>
        </p:spPr>
      </p:pic>
      <p:sp>
        <p:nvSpPr>
          <p:cNvPr id="7" name="TextBox 6"/>
          <p:cNvSpPr txBox="1"/>
          <p:nvPr/>
        </p:nvSpPr>
        <p:spPr>
          <a:xfrm>
            <a:off x="59089" y="6106091"/>
            <a:ext cx="3433753" cy="369332"/>
          </a:xfrm>
          <a:prstGeom prst="rect">
            <a:avLst/>
          </a:prstGeom>
          <a:noFill/>
        </p:spPr>
        <p:txBody>
          <a:bodyPr wrap="square" rtlCol="0">
            <a:spAutoFit/>
          </a:bodyPr>
          <a:lstStyle/>
          <a:p>
            <a:r>
              <a:rPr lang="en-US" dirty="0" smtClean="0">
                <a:solidFill>
                  <a:srgbClr val="FFFF00"/>
                </a:solidFill>
              </a:rPr>
              <a:t>Child Resistant – Single Use</a:t>
            </a:r>
            <a:endParaRPr lang="en-US" dirty="0">
              <a:solidFill>
                <a:srgbClr val="FFFF00"/>
              </a:solidFill>
            </a:endParaRPr>
          </a:p>
        </p:txBody>
      </p:sp>
      <p:sp>
        <p:nvSpPr>
          <p:cNvPr id="8" name="TextBox 7"/>
          <p:cNvSpPr txBox="1"/>
          <p:nvPr/>
        </p:nvSpPr>
        <p:spPr>
          <a:xfrm>
            <a:off x="3325618" y="6106091"/>
            <a:ext cx="4980832" cy="369332"/>
          </a:xfrm>
          <a:prstGeom prst="rect">
            <a:avLst/>
          </a:prstGeom>
          <a:noFill/>
        </p:spPr>
        <p:txBody>
          <a:bodyPr wrap="square" rtlCol="0">
            <a:spAutoFit/>
          </a:bodyPr>
          <a:lstStyle/>
          <a:p>
            <a:r>
              <a:rPr lang="en-US" dirty="0" smtClean="0">
                <a:solidFill>
                  <a:srgbClr val="FFFF00"/>
                </a:solidFill>
              </a:rPr>
              <a:t>Re-sealable &amp; Continuously Child Resistant</a:t>
            </a:r>
            <a:endParaRPr lang="en-US" dirty="0">
              <a:solidFill>
                <a:srgbClr val="FFFF00"/>
              </a:solidFill>
            </a:endParaRPr>
          </a:p>
        </p:txBody>
      </p:sp>
      <p:sp>
        <p:nvSpPr>
          <p:cNvPr id="9" name="TextBox 8"/>
          <p:cNvSpPr txBox="1"/>
          <p:nvPr/>
        </p:nvSpPr>
        <p:spPr>
          <a:xfrm>
            <a:off x="8592065" y="6106091"/>
            <a:ext cx="3599935" cy="369332"/>
          </a:xfrm>
          <a:prstGeom prst="rect">
            <a:avLst/>
          </a:prstGeom>
          <a:noFill/>
        </p:spPr>
        <p:txBody>
          <a:bodyPr wrap="square" rtlCol="0">
            <a:spAutoFit/>
          </a:bodyPr>
          <a:lstStyle/>
          <a:p>
            <a:r>
              <a:rPr lang="en-US" dirty="0" smtClean="0">
                <a:solidFill>
                  <a:srgbClr val="FFFF00"/>
                </a:solidFill>
              </a:rPr>
              <a:t>Child Resistant Exit Package</a:t>
            </a:r>
            <a:endParaRPr lang="en-US" dirty="0">
              <a:solidFill>
                <a:srgbClr val="FFFF00"/>
              </a:solidFill>
            </a:endParaRPr>
          </a:p>
        </p:txBody>
      </p:sp>
    </p:spTree>
    <p:extLst>
      <p:ext uri="{BB962C8B-B14F-4D97-AF65-F5344CB8AC3E}">
        <p14:creationId xmlns:p14="http://schemas.microsoft.com/office/powerpoint/2010/main" val="3812237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Labeling – Pre-Approval</a:t>
            </a:r>
            <a:endParaRPr lang="en-US" sz="4000" dirty="0"/>
          </a:p>
        </p:txBody>
      </p:sp>
      <p:sp>
        <p:nvSpPr>
          <p:cNvPr id="3" name="Content Placeholder 2"/>
          <p:cNvSpPr>
            <a:spLocks noGrp="1"/>
          </p:cNvSpPr>
          <p:nvPr>
            <p:ph idx="1"/>
          </p:nvPr>
        </p:nvSpPr>
        <p:spPr>
          <a:xfrm>
            <a:off x="1104293" y="1466070"/>
            <a:ext cx="8946541" cy="2834082"/>
          </a:xfrm>
        </p:spPr>
        <p:txBody>
          <a:bodyPr>
            <a:normAutofit/>
          </a:bodyPr>
          <a:lstStyle/>
          <a:p>
            <a:r>
              <a:rPr lang="en-US" dirty="0" smtClean="0"/>
              <a:t>Any label that is not generic must be submitted for pre-approval through the online licensing system </a:t>
            </a:r>
            <a:r>
              <a:rPr lang="en-US" b="1" i="1" u="sng" dirty="0" smtClean="0"/>
              <a:t>before</a:t>
            </a:r>
            <a:r>
              <a:rPr lang="en-US" i="1" u="sng" dirty="0" smtClean="0"/>
              <a:t> it can be offered </a:t>
            </a:r>
            <a:r>
              <a:rPr lang="en-US" i="1" dirty="0" smtClean="0"/>
              <a:t>for sale </a:t>
            </a:r>
            <a:r>
              <a:rPr lang="en-US" dirty="0" smtClean="0"/>
              <a:t>to a consumer, patient, or designated primary caregiver.</a:t>
            </a:r>
          </a:p>
          <a:p>
            <a:r>
              <a:rPr lang="en-US" dirty="0" smtClean="0"/>
              <a:t>Generic </a:t>
            </a:r>
            <a:r>
              <a:rPr lang="en-US" dirty="0"/>
              <a:t>labels have no pictures, logos, colors, social media icons, websites, or graphics. They only contain the information required by rule</a:t>
            </a:r>
            <a:r>
              <a:rPr lang="en-US" dirty="0" smtClean="0"/>
              <a:t>.</a:t>
            </a:r>
          </a:p>
          <a:p>
            <a:r>
              <a:rPr lang="en-US" dirty="0" smtClean="0"/>
              <a:t>Only OLCC licensees, license applicants, and medical registrants may submit packaging and labeling.</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754" y="4465442"/>
            <a:ext cx="2728234" cy="21301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778" y="4465441"/>
            <a:ext cx="2767914" cy="2130199"/>
          </a:xfrm>
          <a:prstGeom prst="rect">
            <a:avLst/>
          </a:prstGeom>
        </p:spPr>
      </p:pic>
      <p:sp>
        <p:nvSpPr>
          <p:cNvPr id="7" name="TextBox 6"/>
          <p:cNvSpPr txBox="1"/>
          <p:nvPr/>
        </p:nvSpPr>
        <p:spPr>
          <a:xfrm>
            <a:off x="820087" y="5337153"/>
            <a:ext cx="1721709" cy="461665"/>
          </a:xfrm>
          <a:prstGeom prst="rect">
            <a:avLst/>
          </a:prstGeom>
          <a:noFill/>
          <a:effectLst>
            <a:glow rad="228600">
              <a:schemeClr val="accent1">
                <a:satMod val="175000"/>
                <a:alpha val="40000"/>
              </a:schemeClr>
            </a:glow>
          </a:effectLst>
        </p:spPr>
        <p:txBody>
          <a:bodyPr wrap="square" rtlCol="0">
            <a:spAutoFit/>
          </a:bodyPr>
          <a:lstStyle/>
          <a:p>
            <a:r>
              <a:rPr lang="en-US" sz="2400" b="1" dirty="0" smtClean="0">
                <a:solidFill>
                  <a:srgbClr val="FFFF00"/>
                </a:solidFill>
              </a:rPr>
              <a:t>Generic</a:t>
            </a:r>
            <a:endParaRPr lang="en-US" sz="2400" b="1" dirty="0">
              <a:solidFill>
                <a:srgbClr val="FFFF00"/>
              </a:solidFill>
            </a:endParaRPr>
          </a:p>
        </p:txBody>
      </p:sp>
      <p:sp>
        <p:nvSpPr>
          <p:cNvPr id="8" name="TextBox 7"/>
          <p:cNvSpPr txBox="1"/>
          <p:nvPr/>
        </p:nvSpPr>
        <p:spPr>
          <a:xfrm>
            <a:off x="5047859" y="5337153"/>
            <a:ext cx="2662757" cy="461665"/>
          </a:xfrm>
          <a:prstGeom prst="rect">
            <a:avLst/>
          </a:prstGeom>
          <a:noFill/>
        </p:spPr>
        <p:txBody>
          <a:bodyPr wrap="square" rtlCol="0">
            <a:spAutoFit/>
          </a:bodyPr>
          <a:lstStyle/>
          <a:p>
            <a:r>
              <a:rPr lang="en-US" sz="2400" b="1" dirty="0" smtClean="0">
                <a:solidFill>
                  <a:srgbClr val="FFFF00"/>
                </a:solidFill>
              </a:rPr>
              <a:t>Non-Generic</a:t>
            </a:r>
            <a:endParaRPr lang="en-US" sz="2400" b="1" dirty="0">
              <a:solidFill>
                <a:srgbClr val="FFFF00"/>
              </a:solidFill>
            </a:endParaRPr>
          </a:p>
        </p:txBody>
      </p:sp>
      <p:cxnSp>
        <p:nvCxnSpPr>
          <p:cNvPr id="14" name="Straight Arrow Connector 13"/>
          <p:cNvCxnSpPr/>
          <p:nvPr/>
        </p:nvCxnSpPr>
        <p:spPr>
          <a:xfrm flipH="1">
            <a:off x="8795546" y="3682365"/>
            <a:ext cx="1713470" cy="103796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flipH="1">
            <a:off x="8795546" y="4588526"/>
            <a:ext cx="1713470" cy="6842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244" y="5820356"/>
            <a:ext cx="358603" cy="358603"/>
          </a:xfrm>
          <a:prstGeom prst="rect">
            <a:avLst/>
          </a:prstGeom>
        </p:spPr>
      </p:pic>
      <p:cxnSp>
        <p:nvCxnSpPr>
          <p:cNvPr id="19" name="Straight Arrow Connector 18"/>
          <p:cNvCxnSpPr/>
          <p:nvPr/>
        </p:nvCxnSpPr>
        <p:spPr>
          <a:xfrm flipH="1">
            <a:off x="8974847" y="5798818"/>
            <a:ext cx="1612428" cy="16794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10509016" y="3458797"/>
            <a:ext cx="1378184" cy="646331"/>
          </a:xfrm>
          <a:prstGeom prst="rect">
            <a:avLst/>
          </a:prstGeom>
          <a:noFill/>
        </p:spPr>
        <p:txBody>
          <a:bodyPr wrap="square" rtlCol="0">
            <a:spAutoFit/>
          </a:bodyPr>
          <a:lstStyle/>
          <a:p>
            <a:r>
              <a:rPr lang="en-US" dirty="0" smtClean="0"/>
              <a:t>Colors &amp; Website</a:t>
            </a:r>
            <a:endParaRPr lang="en-US" dirty="0"/>
          </a:p>
        </p:txBody>
      </p:sp>
      <p:sp>
        <p:nvSpPr>
          <p:cNvPr id="21" name="TextBox 20"/>
          <p:cNvSpPr txBox="1"/>
          <p:nvPr/>
        </p:nvSpPr>
        <p:spPr>
          <a:xfrm>
            <a:off x="10587275" y="4272338"/>
            <a:ext cx="1378184" cy="646331"/>
          </a:xfrm>
          <a:prstGeom prst="rect">
            <a:avLst/>
          </a:prstGeom>
          <a:noFill/>
        </p:spPr>
        <p:txBody>
          <a:bodyPr wrap="square" rtlCol="0">
            <a:spAutoFit/>
          </a:bodyPr>
          <a:lstStyle/>
          <a:p>
            <a:r>
              <a:rPr lang="en-US" dirty="0" smtClean="0"/>
              <a:t>Marketing language</a:t>
            </a:r>
            <a:endParaRPr lang="en-US" dirty="0"/>
          </a:p>
        </p:txBody>
      </p:sp>
      <p:sp>
        <p:nvSpPr>
          <p:cNvPr id="22" name="TextBox 21"/>
          <p:cNvSpPr txBox="1"/>
          <p:nvPr/>
        </p:nvSpPr>
        <p:spPr>
          <a:xfrm>
            <a:off x="10657298" y="5614152"/>
            <a:ext cx="1534702" cy="646331"/>
          </a:xfrm>
          <a:prstGeom prst="rect">
            <a:avLst/>
          </a:prstGeom>
          <a:noFill/>
        </p:spPr>
        <p:txBody>
          <a:bodyPr wrap="square" rtlCol="0">
            <a:spAutoFit/>
          </a:bodyPr>
          <a:lstStyle/>
          <a:p>
            <a:r>
              <a:rPr lang="en-US" dirty="0" smtClean="0"/>
              <a:t>Social media icon</a:t>
            </a:r>
            <a:endParaRPr lang="en-US" dirty="0"/>
          </a:p>
        </p:txBody>
      </p:sp>
    </p:spTree>
    <p:extLst>
      <p:ext uri="{BB962C8B-B14F-4D97-AF65-F5344CB8AC3E}">
        <p14:creationId xmlns:p14="http://schemas.microsoft.com/office/powerpoint/2010/main" val="31928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18129" cy="1400530"/>
          </a:xfrm>
        </p:spPr>
        <p:txBody>
          <a:bodyPr/>
          <a:lstStyle/>
          <a:p>
            <a:r>
              <a:rPr lang="en-US" dirty="0" smtClean="0"/>
              <a:t>How Does the Online System Work…Status &amp; Who can Make Edits?</a:t>
            </a:r>
            <a:endParaRPr lang="en-US" dirty="0"/>
          </a:p>
        </p:txBody>
      </p:sp>
      <p:sp>
        <p:nvSpPr>
          <p:cNvPr id="3" name="Content Placeholder 2"/>
          <p:cNvSpPr>
            <a:spLocks noGrp="1"/>
          </p:cNvSpPr>
          <p:nvPr>
            <p:ph idx="1"/>
          </p:nvPr>
        </p:nvSpPr>
        <p:spPr>
          <a:xfrm>
            <a:off x="1103312" y="1853248"/>
            <a:ext cx="8946541" cy="4395151"/>
          </a:xfrm>
        </p:spPr>
        <p:txBody>
          <a:bodyPr>
            <a:normAutofit/>
          </a:bodyPr>
          <a:lstStyle/>
          <a:p>
            <a:endParaRPr lang="en-US" dirty="0" smtClean="0">
              <a:solidFill>
                <a:srgbClr val="FFFF00"/>
              </a:solidFill>
            </a:endParaRPr>
          </a:p>
          <a:p>
            <a:r>
              <a:rPr lang="en-US" dirty="0" smtClean="0">
                <a:solidFill>
                  <a:srgbClr val="FFFF00"/>
                </a:solidFill>
              </a:rPr>
              <a:t>Draft</a:t>
            </a:r>
            <a:r>
              <a:rPr lang="en-US" dirty="0" smtClean="0"/>
              <a:t> – The application has not been formally submitted and can be edited by the licensee and not the OLCC.</a:t>
            </a:r>
          </a:p>
          <a:p>
            <a:endParaRPr lang="en-US" dirty="0" smtClean="0"/>
          </a:p>
          <a:p>
            <a:r>
              <a:rPr lang="en-US" dirty="0" smtClean="0">
                <a:solidFill>
                  <a:srgbClr val="FFFF00"/>
                </a:solidFill>
              </a:rPr>
              <a:t>New</a:t>
            </a:r>
            <a:r>
              <a:rPr lang="en-US" dirty="0" smtClean="0"/>
              <a:t> – The application has been formally submitted and cannot be edited by the licensee.</a:t>
            </a:r>
          </a:p>
          <a:p>
            <a:endParaRPr lang="en-US" dirty="0" smtClean="0"/>
          </a:p>
          <a:p>
            <a:r>
              <a:rPr lang="en-US" dirty="0" smtClean="0">
                <a:solidFill>
                  <a:srgbClr val="FFFF00"/>
                </a:solidFill>
              </a:rPr>
              <a:t>Under Review </a:t>
            </a:r>
            <a:r>
              <a:rPr lang="en-US" dirty="0" smtClean="0"/>
              <a:t>– The OLCC is reviewing the application and cannot be edited by the licensee.</a:t>
            </a:r>
          </a:p>
        </p:txBody>
      </p:sp>
    </p:spTree>
    <p:extLst>
      <p:ext uri="{BB962C8B-B14F-4D97-AF65-F5344CB8AC3E}">
        <p14:creationId xmlns:p14="http://schemas.microsoft.com/office/powerpoint/2010/main" val="426692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18129" cy="1400530"/>
          </a:xfrm>
        </p:spPr>
        <p:txBody>
          <a:bodyPr/>
          <a:lstStyle/>
          <a:p>
            <a:r>
              <a:rPr lang="en-US" dirty="0" smtClean="0"/>
              <a:t>How Does the Online System Work…Status &amp; Who can Make Edits?</a:t>
            </a:r>
            <a:endParaRPr lang="en-US" dirty="0"/>
          </a:p>
        </p:txBody>
      </p:sp>
      <p:sp>
        <p:nvSpPr>
          <p:cNvPr id="3" name="Content Placeholder 2"/>
          <p:cNvSpPr>
            <a:spLocks noGrp="1"/>
          </p:cNvSpPr>
          <p:nvPr>
            <p:ph idx="1"/>
          </p:nvPr>
        </p:nvSpPr>
        <p:spPr>
          <a:xfrm>
            <a:off x="1103312" y="1853248"/>
            <a:ext cx="8946541" cy="4395151"/>
          </a:xfrm>
        </p:spPr>
        <p:txBody>
          <a:bodyPr>
            <a:normAutofit/>
          </a:bodyPr>
          <a:lstStyle/>
          <a:p>
            <a:endParaRPr lang="en-US" dirty="0" smtClean="0">
              <a:solidFill>
                <a:srgbClr val="FFFF00"/>
              </a:solidFill>
            </a:endParaRPr>
          </a:p>
          <a:p>
            <a:r>
              <a:rPr lang="en-US" dirty="0" smtClean="0">
                <a:solidFill>
                  <a:srgbClr val="FFFF00"/>
                </a:solidFill>
              </a:rPr>
              <a:t>Resubmission Required </a:t>
            </a:r>
            <a:r>
              <a:rPr lang="en-US" dirty="0" smtClean="0"/>
              <a:t>– The application requires changes and cannot be edited by the OLCC.</a:t>
            </a:r>
          </a:p>
          <a:p>
            <a:endParaRPr lang="en-US" dirty="0" smtClean="0"/>
          </a:p>
          <a:p>
            <a:r>
              <a:rPr lang="en-US" dirty="0" smtClean="0">
                <a:solidFill>
                  <a:srgbClr val="FFFF00"/>
                </a:solidFill>
              </a:rPr>
              <a:t>Approved</a:t>
            </a:r>
            <a:r>
              <a:rPr lang="en-US" dirty="0" smtClean="0"/>
              <a:t> – The application is approved and cannot be edited by the licensee, but can be edited by the OLCC. </a:t>
            </a:r>
          </a:p>
          <a:p>
            <a:endParaRPr lang="en-US" dirty="0" smtClean="0"/>
          </a:p>
          <a:p>
            <a:r>
              <a:rPr lang="en-US" dirty="0" smtClean="0">
                <a:solidFill>
                  <a:srgbClr val="FFFF00"/>
                </a:solidFill>
              </a:rPr>
              <a:t>Denied</a:t>
            </a:r>
            <a:r>
              <a:rPr lang="en-US" dirty="0" smtClean="0"/>
              <a:t> – The application has formally been denied and may not be used.</a:t>
            </a:r>
            <a:endParaRPr lang="en-US" dirty="0"/>
          </a:p>
        </p:txBody>
      </p:sp>
    </p:spTree>
    <p:extLst>
      <p:ext uri="{BB962C8B-B14F-4D97-AF65-F5344CB8AC3E}">
        <p14:creationId xmlns:p14="http://schemas.microsoft.com/office/powerpoint/2010/main" val="3696386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09A6CCB881D34FBAF63D1E13E7235C" ma:contentTypeVersion="2" ma:contentTypeDescription="Create a new document." ma:contentTypeScope="" ma:versionID="430d7b5584903d61d1114630136a179f">
  <xsd:schema xmlns:xsd="http://www.w3.org/2001/XMLSchema" xmlns:xs="http://www.w3.org/2001/XMLSchema" xmlns:p="http://schemas.microsoft.com/office/2006/metadata/properties" xmlns:ns1="http://schemas.microsoft.com/sharepoint/v3" xmlns:ns2="46bc3714-9d24-4655-9db1-80175a13ae44" targetNamespace="http://schemas.microsoft.com/office/2006/metadata/properties" ma:root="true" ma:fieldsID="ae6de5a193ac52fff4af17e55659630f" ns1:_="" ns2:_="">
    <xsd:import namespace="http://schemas.microsoft.com/sharepoint/v3"/>
    <xsd:import namespace="46bc3714-9d24-4655-9db1-80175a13ae4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bc3714-9d24-4655-9db1-80175a13ae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6E2C0B3-607C-4760-BA1A-0CECEFD6AAFE}"/>
</file>

<file path=customXml/itemProps2.xml><?xml version="1.0" encoding="utf-8"?>
<ds:datastoreItem xmlns:ds="http://schemas.openxmlformats.org/officeDocument/2006/customXml" ds:itemID="{84E5A5BD-E42F-4C79-99B7-DE79C9DDD227}"/>
</file>

<file path=customXml/itemProps3.xml><?xml version="1.0" encoding="utf-8"?>
<ds:datastoreItem xmlns:ds="http://schemas.openxmlformats.org/officeDocument/2006/customXml" ds:itemID="{8E93E95B-0A26-49BC-826F-ADBD872BABD2}"/>
</file>

<file path=docProps/app.xml><?xml version="1.0" encoding="utf-8"?>
<Properties xmlns="http://schemas.openxmlformats.org/officeDocument/2006/extended-properties" xmlns:vt="http://schemas.openxmlformats.org/officeDocument/2006/docPropsVTypes">
  <Template>Ion</Template>
  <TotalTime>3558</TotalTime>
  <Words>3061</Words>
  <Application>Microsoft Office PowerPoint</Application>
  <PresentationFormat>Widescreen</PresentationFormat>
  <Paragraphs>253</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Century Gothic</vt:lpstr>
      <vt:lpstr>Wingdings 3</vt:lpstr>
      <vt:lpstr>Ion</vt:lpstr>
      <vt:lpstr>  Packaging and Labeling  The Path to OLCC Approval</vt:lpstr>
      <vt:lpstr>What Will be Covered Today:</vt:lpstr>
      <vt:lpstr>Disclaimer</vt:lpstr>
      <vt:lpstr>Where to Find the Rules </vt:lpstr>
      <vt:lpstr>Brief Overview of Packaging Rules</vt:lpstr>
      <vt:lpstr>Packages – Child Resistance</vt:lpstr>
      <vt:lpstr>Labeling – Pre-Approval</vt:lpstr>
      <vt:lpstr>How Does the Online System Work…Status &amp; Who can Make Edits?</vt:lpstr>
      <vt:lpstr>How Does the Online System Work…Status &amp; Who can Make Edits?</vt:lpstr>
      <vt:lpstr>How Does the Online System Work…? </vt:lpstr>
      <vt:lpstr>How Does the Online System Work…? </vt:lpstr>
      <vt:lpstr>Changes to Approved Labels </vt:lpstr>
      <vt:lpstr>Change Request Form &amp; Application Denial</vt:lpstr>
      <vt:lpstr>Sell Down Period</vt:lpstr>
      <vt:lpstr>Sell Down Period</vt:lpstr>
      <vt:lpstr>Common Issues – Label ID</vt:lpstr>
      <vt:lpstr>Where is the Label ID!?!?!</vt:lpstr>
      <vt:lpstr>“This package is not child resistant.”</vt:lpstr>
      <vt:lpstr>This package is not child resistant…</vt:lpstr>
      <vt:lpstr>Common Issues – Adults &amp; Driving Warnings</vt:lpstr>
      <vt:lpstr>Confusing Weight and Volume</vt:lpstr>
      <vt:lpstr>Product Identity</vt:lpstr>
      <vt:lpstr>Hemp</vt:lpstr>
      <vt:lpstr>Pre-rolls</vt:lpstr>
      <vt:lpstr>Pet Food</vt:lpstr>
      <vt:lpstr>Edibles – Nutrition Templates</vt:lpstr>
      <vt:lpstr>Small and Tiny Containers</vt:lpstr>
      <vt:lpstr>Small and Tiny Containers…</vt:lpstr>
      <vt:lpstr>Topical Labeling </vt:lpstr>
      <vt:lpstr>Concentration and Serving Size Limits</vt:lpstr>
      <vt:lpstr>Moonrocks, Asteroids, Infused Joints, etc… </vt:lpstr>
      <vt:lpstr>Moonrocks, Asteroids, Infused Joints, etc… </vt:lpstr>
      <vt:lpstr>Other Cannabinoid Product Guidance</vt:lpstr>
      <vt:lpstr>Advertising</vt:lpstr>
      <vt:lpstr>Advertising…</vt:lpstr>
      <vt:lpstr>Best Practices for Packaging and Labeling Submissions</vt:lpstr>
      <vt:lpstr>Best Practices for Packaging and Labeling Submissions…</vt:lpstr>
      <vt:lpstr>Contact</vt:lpstr>
      <vt:lpstr>Contact</vt:lpstr>
      <vt:lpstr>Consultations</vt:lpstr>
      <vt:lpstr>Q&amp;A…</vt:lpstr>
    </vt:vector>
  </TitlesOfParts>
  <Company>OLCC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Successful with Packaging and Labeling</dc:title>
  <dc:creator>Anthony Geltosky</dc:creator>
  <cp:keywords/>
  <cp:lastModifiedBy>Joy Spencer</cp:lastModifiedBy>
  <cp:revision>106</cp:revision>
  <dcterms:created xsi:type="dcterms:W3CDTF">2018-12-06T21:08:16Z</dcterms:created>
  <dcterms:modified xsi:type="dcterms:W3CDTF">2019-01-24T20:54:46Z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0x010100E309A6CCB881D34FBAF63D1E13E7235C</vt:lpwstr>
  </property>
</Properties>
</file>