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87" d="100"/>
          <a:sy n="87" d="100"/>
        </p:scale>
        <p:origin x="52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D1341B-73EA-4125-886A-AB4A6A7E35DF}"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308271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1341B-73EA-4125-886A-AB4A6A7E35DF}"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350469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1341B-73EA-4125-886A-AB4A6A7E35DF}"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2521548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1341B-73EA-4125-886A-AB4A6A7E35DF}"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4171981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D1341B-73EA-4125-886A-AB4A6A7E35DF}"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120984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1341B-73EA-4125-886A-AB4A6A7E35DF}"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55857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D1341B-73EA-4125-886A-AB4A6A7E35DF}"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189293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D1341B-73EA-4125-886A-AB4A6A7E35DF}"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429459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D1341B-73EA-4125-886A-AB4A6A7E35DF}"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2150343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D1341B-73EA-4125-886A-AB4A6A7E35DF}"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204739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D1341B-73EA-4125-886A-AB4A6A7E35DF}"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39E0-A166-41B0-A5F2-113463243A5B}" type="slidenum">
              <a:rPr lang="en-US" smtClean="0"/>
              <a:t>‹#›</a:t>
            </a:fld>
            <a:endParaRPr lang="en-US"/>
          </a:p>
        </p:txBody>
      </p:sp>
    </p:spTree>
    <p:extLst>
      <p:ext uri="{BB962C8B-B14F-4D97-AF65-F5344CB8AC3E}">
        <p14:creationId xmlns:p14="http://schemas.microsoft.com/office/powerpoint/2010/main" val="9925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D1341B-73EA-4125-886A-AB4A6A7E35DF}" type="datetimeFigureOut">
              <a:rPr lang="en-US" smtClean="0"/>
              <a:t>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C39E0-A166-41B0-A5F2-113463243A5B}" type="slidenum">
              <a:rPr lang="en-US" smtClean="0"/>
              <a:t>‹#›</a:t>
            </a:fld>
            <a:endParaRPr lang="en-US"/>
          </a:p>
        </p:txBody>
      </p:sp>
    </p:spTree>
    <p:extLst>
      <p:ext uri="{BB962C8B-B14F-4D97-AF65-F5344CB8AC3E}">
        <p14:creationId xmlns:p14="http://schemas.microsoft.com/office/powerpoint/2010/main" val="780463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cess.gpo.gov/nara/cfr/waisidx_03/29cfr1614_03.html" TargetMode="External"/><Relationship Id="rId2" Type="http://schemas.openxmlformats.org/officeDocument/2006/relationships/hyperlink" Target="http://www.osec.doc.gov/ocr/eeoprocess.html" TargetMode="External"/><Relationship Id="rId1" Type="http://schemas.openxmlformats.org/officeDocument/2006/relationships/slideLayout" Target="../slideLayouts/slideLayout2.xml"/><Relationship Id="rId5" Type="http://schemas.openxmlformats.org/officeDocument/2006/relationships/hyperlink" Target="http://www.osc.gov/" TargetMode="External"/><Relationship Id="rId4" Type="http://schemas.openxmlformats.org/officeDocument/2006/relationships/hyperlink" Target="http://www.eeoc.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162" y="562707"/>
            <a:ext cx="9144000" cy="1143000"/>
          </a:xfrm>
          <a:noFill/>
        </p:spPr>
        <p:txBody>
          <a:bodyPr/>
          <a:lstStyle/>
          <a:p>
            <a:r>
              <a:rPr lang="en-US" dirty="0"/>
              <a:t>No FEAR Act</a:t>
            </a:r>
          </a:p>
        </p:txBody>
      </p:sp>
      <p:sp>
        <p:nvSpPr>
          <p:cNvPr id="3" name="Content Placeholder 2"/>
          <p:cNvSpPr>
            <a:spLocks noGrp="1"/>
          </p:cNvSpPr>
          <p:nvPr>
            <p:ph idx="1"/>
          </p:nvPr>
        </p:nvSpPr>
        <p:spPr>
          <a:xfrm>
            <a:off x="227762" y="1705707"/>
            <a:ext cx="10972800" cy="5061857"/>
          </a:xfrm>
        </p:spPr>
        <p:txBody>
          <a:bodyPr/>
          <a:lstStyle/>
          <a:p>
            <a:pPr marL="0" indent="0" algn="ctr">
              <a:buNone/>
            </a:pPr>
            <a:r>
              <a:rPr lang="en-US" sz="2100" b="1" i="1" dirty="0"/>
              <a:t>What is the No Fear Act</a:t>
            </a:r>
            <a:r>
              <a:rPr lang="en-US" sz="2100" b="1" i="1" dirty="0" smtClean="0"/>
              <a:t>?</a:t>
            </a:r>
          </a:p>
          <a:p>
            <a:pPr marL="0" indent="0" algn="ctr">
              <a:buNone/>
            </a:pPr>
            <a:endParaRPr lang="en-US" sz="2100" b="1" i="1" dirty="0" smtClean="0"/>
          </a:p>
          <a:p>
            <a:pPr>
              <a:buFont typeface="Wingdings" panose="05000000000000000000" pitchFamily="2" charset="2"/>
              <a:buChar char="§"/>
            </a:pPr>
            <a:r>
              <a:rPr lang="en-US" sz="2100" dirty="0" smtClean="0"/>
              <a:t>Congress enacted the Notification and Federal Employee Anti-discrimination and Retaliation Act on May 15, 2002.</a:t>
            </a:r>
          </a:p>
          <a:p>
            <a:pPr marL="0" indent="0">
              <a:buNone/>
            </a:pPr>
            <a:endParaRPr lang="en-US" sz="2100" dirty="0" smtClean="0"/>
          </a:p>
          <a:p>
            <a:pPr>
              <a:buFont typeface="Wingdings" panose="05000000000000000000" pitchFamily="2" charset="2"/>
              <a:buChar char="§"/>
            </a:pPr>
            <a:r>
              <a:rPr lang="en-US" sz="2100" dirty="0" smtClean="0"/>
              <a:t>The Act requires that “federal agencies be accountable for violations of anti-discrimination and whistleblower protection laws.”</a:t>
            </a:r>
          </a:p>
          <a:p>
            <a:pPr marL="0" indent="0">
              <a:buNone/>
            </a:pPr>
            <a:endParaRPr lang="en-US" sz="2100" dirty="0" smtClean="0"/>
          </a:p>
          <a:p>
            <a:pPr>
              <a:buFont typeface="Wingdings" panose="05000000000000000000" pitchFamily="2" charset="2"/>
              <a:buChar char="§"/>
            </a:pPr>
            <a:r>
              <a:rPr lang="en-US" sz="2100" dirty="0" smtClean="0"/>
              <a:t>Federal agencies had an obligation to provide a work environment free of discrimination and retaliation</a:t>
            </a:r>
            <a:r>
              <a:rPr lang="en-US" sz="2400" dirty="0" smtClean="0"/>
              <a:t>.</a:t>
            </a:r>
            <a:endParaRPr lang="en-US" sz="2400" dirty="0"/>
          </a:p>
        </p:txBody>
      </p:sp>
    </p:spTree>
    <p:extLst>
      <p:ext uri="{BB962C8B-B14F-4D97-AF65-F5344CB8AC3E}">
        <p14:creationId xmlns:p14="http://schemas.microsoft.com/office/powerpoint/2010/main" val="2591845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066" y="540937"/>
            <a:ext cx="9144000" cy="1143000"/>
          </a:xfrm>
        </p:spPr>
        <p:txBody>
          <a:bodyPr/>
          <a:lstStyle/>
          <a:p>
            <a:r>
              <a:rPr lang="en-US" dirty="0"/>
              <a:t>No FEAR Act</a:t>
            </a:r>
          </a:p>
        </p:txBody>
      </p:sp>
      <p:sp>
        <p:nvSpPr>
          <p:cNvPr id="3" name="Content Placeholder 2"/>
          <p:cNvSpPr>
            <a:spLocks noGrp="1"/>
          </p:cNvSpPr>
          <p:nvPr>
            <p:ph idx="1"/>
          </p:nvPr>
        </p:nvSpPr>
        <p:spPr>
          <a:xfrm>
            <a:off x="418179" y="1713245"/>
            <a:ext cx="10551774" cy="4344051"/>
          </a:xfrm>
        </p:spPr>
        <p:txBody>
          <a:bodyPr>
            <a:normAutofit fontScale="77500" lnSpcReduction="20000"/>
          </a:bodyPr>
          <a:lstStyle/>
          <a:p>
            <a:pPr marL="0" indent="0" algn="ctr">
              <a:buNone/>
            </a:pPr>
            <a:r>
              <a:rPr lang="en-US" sz="2600" b="1" i="1" dirty="0"/>
              <a:t>What is Required by the No Fear Act</a:t>
            </a:r>
            <a:r>
              <a:rPr lang="en-US" sz="2600" b="1" i="1" dirty="0" smtClean="0"/>
              <a:t>?</a:t>
            </a:r>
          </a:p>
          <a:p>
            <a:pPr algn="ctr"/>
            <a:endParaRPr lang="en-US" sz="2500" b="1" i="1" dirty="0" smtClean="0"/>
          </a:p>
          <a:p>
            <a:pPr>
              <a:buFont typeface="Wingdings" panose="05000000000000000000" pitchFamily="2" charset="2"/>
              <a:buChar char="§"/>
            </a:pPr>
            <a:r>
              <a:rPr lang="en-US" sz="2500" dirty="0" smtClean="0"/>
              <a:t> A </a:t>
            </a:r>
            <a:r>
              <a:rPr lang="en-US" sz="2500" dirty="0"/>
              <a:t>Federal agency must reimburse the Judgment Fund for payments made to employees, former employees, or applicants for Federal employment because of actual or alleged violations of Federal employment discrimination laws, Federal whistleblower protection laws, and retaliation claims arising from the assertion of rights under those laws</a:t>
            </a:r>
            <a:r>
              <a:rPr lang="en-US" sz="2500" dirty="0" smtClean="0"/>
              <a:t>.</a:t>
            </a:r>
          </a:p>
          <a:p>
            <a:pPr>
              <a:buFont typeface="Wingdings" panose="05000000000000000000" pitchFamily="2" charset="2"/>
              <a:buChar char="§"/>
            </a:pPr>
            <a:endParaRPr lang="en-US" sz="2500" dirty="0"/>
          </a:p>
          <a:p>
            <a:pPr>
              <a:buFont typeface="Wingdings" panose="05000000000000000000" pitchFamily="2" charset="2"/>
              <a:buChar char="§"/>
            </a:pPr>
            <a:r>
              <a:rPr lang="en-US" sz="2500" dirty="0" smtClean="0"/>
              <a:t>An </a:t>
            </a:r>
            <a:r>
              <a:rPr lang="en-US" sz="2500" dirty="0"/>
              <a:t>agency must provide annual notice to its employees, former employees, and applicants for Federal employment concerning the rights and remedies applicable to them under the employment discrimination and whistleblower protection laws</a:t>
            </a:r>
            <a:r>
              <a:rPr lang="en-US" sz="2500" dirty="0" smtClean="0"/>
              <a:t>.</a:t>
            </a:r>
          </a:p>
          <a:p>
            <a:pPr>
              <a:buFont typeface="Wingdings" panose="05000000000000000000" pitchFamily="2" charset="2"/>
              <a:buChar char="§"/>
            </a:pPr>
            <a:endParaRPr lang="en-US" sz="2500" dirty="0"/>
          </a:p>
          <a:p>
            <a:pPr>
              <a:buFont typeface="Wingdings" panose="05000000000000000000" pitchFamily="2" charset="2"/>
              <a:buChar char="§"/>
            </a:pPr>
            <a:r>
              <a:rPr lang="en-US" sz="2500" dirty="0" smtClean="0"/>
              <a:t>At </a:t>
            </a:r>
            <a:r>
              <a:rPr lang="en-US" sz="2500" dirty="0"/>
              <a:t>least every two years, an agency must provide training to its employees, including managers, regarding the rights and remedies available under the employment discrimination and whistleblower protection laws.</a:t>
            </a:r>
          </a:p>
          <a:p>
            <a:pPr marL="0" indent="0">
              <a:buNone/>
            </a:pPr>
            <a:r>
              <a:rPr lang="en-US" sz="1600" b="1" i="1" dirty="0"/>
              <a:t/>
            </a:r>
            <a:br>
              <a:rPr lang="en-US" sz="1600" b="1" i="1" dirty="0"/>
            </a:br>
            <a:endParaRPr lang="en-US" sz="1600" b="1" i="1" dirty="0"/>
          </a:p>
          <a:p>
            <a:pPr algn="ctr"/>
            <a:endParaRPr lang="en-US" dirty="0"/>
          </a:p>
        </p:txBody>
      </p:sp>
    </p:spTree>
    <p:extLst>
      <p:ext uri="{BB962C8B-B14F-4D97-AF65-F5344CB8AC3E}">
        <p14:creationId xmlns:p14="http://schemas.microsoft.com/office/powerpoint/2010/main" val="2777537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162" y="571080"/>
            <a:ext cx="9144000" cy="1143000"/>
          </a:xfrm>
        </p:spPr>
        <p:txBody>
          <a:bodyPr>
            <a:normAutofit fontScale="90000"/>
          </a:bodyPr>
          <a:lstStyle/>
          <a:p>
            <a:r>
              <a:rPr lang="en-US" dirty="0" smtClean="0"/>
              <a:t/>
            </a:r>
            <a:br>
              <a:rPr lang="en-US" dirty="0" smtClean="0"/>
            </a:br>
            <a:r>
              <a:rPr lang="en-US" dirty="0"/>
              <a:t/>
            </a:r>
            <a:br>
              <a:rPr lang="en-US" dirty="0"/>
            </a:br>
            <a:r>
              <a:rPr lang="en-US" dirty="0"/>
              <a:t>No FEAR Act</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347420" y="1714080"/>
            <a:ext cx="10733483" cy="4023360"/>
          </a:xfrm>
        </p:spPr>
        <p:txBody>
          <a:bodyPr/>
          <a:lstStyle/>
          <a:p>
            <a:pPr marL="0" indent="0" algn="ctr">
              <a:buNone/>
            </a:pPr>
            <a:r>
              <a:rPr lang="en-US" sz="2000" b="1" i="1" dirty="0" smtClean="0"/>
              <a:t>What </a:t>
            </a:r>
            <a:r>
              <a:rPr lang="en-US" sz="2000" b="1" i="1" dirty="0"/>
              <a:t>is Required by the No Fear Act</a:t>
            </a:r>
            <a:r>
              <a:rPr lang="en-US" sz="2000" b="1" i="1" dirty="0" smtClean="0"/>
              <a:t>? (Continued)</a:t>
            </a:r>
          </a:p>
          <a:p>
            <a:pPr marL="0" indent="0" algn="ctr">
              <a:buNone/>
            </a:pPr>
            <a:endParaRPr lang="en-US" sz="2000" b="1" i="1" dirty="0" smtClean="0"/>
          </a:p>
          <a:p>
            <a:pPr>
              <a:buFont typeface="Wingdings" panose="05000000000000000000" pitchFamily="2" charset="2"/>
              <a:buChar char="§"/>
            </a:pPr>
            <a:r>
              <a:rPr lang="en-US" sz="2000" dirty="0"/>
              <a:t>An agency must submit to Congress, EEOC, the Department of Justice, and OPM, an annual report setting forth information about the agency's efforts to improve compliance with the employment discrimination and whistleblower protection laws and detailing the status of complaints brought against the agency under these laws</a:t>
            </a:r>
            <a:r>
              <a:rPr lang="en-US" sz="2000" dirty="0" smtClean="0"/>
              <a:t>.</a:t>
            </a:r>
          </a:p>
          <a:p>
            <a:pPr>
              <a:buFont typeface="Wingdings" panose="05000000000000000000" pitchFamily="2" charset="2"/>
              <a:buChar char="§"/>
            </a:pPr>
            <a:endParaRPr lang="en-US" sz="2000" dirty="0"/>
          </a:p>
          <a:p>
            <a:pPr>
              <a:buFont typeface="Wingdings" panose="05000000000000000000" pitchFamily="2" charset="2"/>
              <a:buChar char="§"/>
            </a:pPr>
            <a:r>
              <a:rPr lang="en-US" sz="2000" dirty="0"/>
              <a:t> An agency must </a:t>
            </a:r>
            <a:r>
              <a:rPr lang="en-US" sz="2000" dirty="0" smtClean="0"/>
              <a:t>post on its public Web site, </a:t>
            </a:r>
            <a:r>
              <a:rPr lang="en-US" sz="2000" dirty="0"/>
              <a:t>quarterly </a:t>
            </a:r>
            <a:r>
              <a:rPr lang="en-US" sz="2000" dirty="0" smtClean="0"/>
              <a:t>summary </a:t>
            </a:r>
            <a:r>
              <a:rPr lang="en-US" sz="2000" dirty="0"/>
              <a:t>statistical data pertaining to EEO complaints filed with the agency.</a:t>
            </a:r>
          </a:p>
          <a:p>
            <a:endParaRPr lang="en-US" b="1" i="1" dirty="0"/>
          </a:p>
          <a:p>
            <a:endParaRPr lang="en-US" dirty="0"/>
          </a:p>
        </p:txBody>
      </p:sp>
    </p:spTree>
    <p:extLst>
      <p:ext uri="{BB962C8B-B14F-4D97-AF65-F5344CB8AC3E}">
        <p14:creationId xmlns:p14="http://schemas.microsoft.com/office/powerpoint/2010/main" val="4168228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259" y="449664"/>
            <a:ext cx="9144000" cy="1143000"/>
          </a:xfrm>
        </p:spPr>
        <p:txBody>
          <a:bodyPr/>
          <a:lstStyle/>
          <a:p>
            <a:r>
              <a:rPr lang="en-US" dirty="0"/>
              <a:t>No FEAR Act</a:t>
            </a:r>
          </a:p>
        </p:txBody>
      </p:sp>
      <p:sp>
        <p:nvSpPr>
          <p:cNvPr id="3" name="Content Placeholder 2"/>
          <p:cNvSpPr>
            <a:spLocks noGrp="1"/>
          </p:cNvSpPr>
          <p:nvPr>
            <p:ph idx="1"/>
          </p:nvPr>
        </p:nvSpPr>
        <p:spPr>
          <a:xfrm>
            <a:off x="247859" y="1592664"/>
            <a:ext cx="10972800" cy="4343400"/>
          </a:xfrm>
        </p:spPr>
        <p:txBody>
          <a:bodyPr>
            <a:normAutofit fontScale="92500" lnSpcReduction="10000"/>
          </a:bodyPr>
          <a:lstStyle/>
          <a:p>
            <a:pPr marL="0" indent="0" algn="ctr">
              <a:buNone/>
            </a:pPr>
            <a:r>
              <a:rPr lang="en-US" sz="2000" dirty="0"/>
              <a:t> </a:t>
            </a:r>
            <a:r>
              <a:rPr lang="en-US" sz="2000" b="1" i="1" dirty="0"/>
              <a:t>If You Believe Discrimination </a:t>
            </a:r>
            <a:r>
              <a:rPr lang="en-US" sz="2000" b="1" i="1" dirty="0" smtClean="0"/>
              <a:t>Occurred</a:t>
            </a:r>
            <a:r>
              <a:rPr lang="en-US" sz="2000" b="1" i="1" dirty="0"/>
              <a:t>:</a:t>
            </a:r>
            <a:endParaRPr lang="en-US" sz="2000" b="1" i="1" dirty="0" smtClean="0"/>
          </a:p>
          <a:p>
            <a:pPr marL="0" indent="0" algn="ctr">
              <a:buNone/>
            </a:pPr>
            <a:endParaRPr lang="en-US" sz="2000" b="1" i="1" dirty="0"/>
          </a:p>
          <a:p>
            <a:pPr lvl="0">
              <a:buFont typeface="Wingdings" panose="05000000000000000000" pitchFamily="2" charset="2"/>
              <a:buChar char="§"/>
            </a:pPr>
            <a:r>
              <a:rPr lang="en-US" sz="2000" u="sng" dirty="0" smtClean="0"/>
              <a:t>You </a:t>
            </a:r>
            <a:r>
              <a:rPr lang="en-US" sz="2000" u="sng" dirty="0"/>
              <a:t>must contact an EEO counselor </a:t>
            </a:r>
            <a:r>
              <a:rPr lang="en-US" sz="2000" b="1" u="sng" dirty="0"/>
              <a:t>within </a:t>
            </a:r>
            <a:r>
              <a:rPr lang="en-US" sz="2000" b="1" i="1" u="sng" dirty="0"/>
              <a:t>45 calendar days</a:t>
            </a:r>
            <a:r>
              <a:rPr lang="en-US" sz="2000" u="sng" dirty="0"/>
              <a:t> of the date of the matter alleged to be discriminatory or, in the case of personnel action, within 45 days of the effective date of the action, or when you first became aware of the alleged discrimination</a:t>
            </a:r>
            <a:r>
              <a:rPr lang="en-US" sz="2000" dirty="0" smtClean="0"/>
              <a:t>.</a:t>
            </a:r>
          </a:p>
          <a:p>
            <a:pPr marL="0" lvl="0" indent="0">
              <a:buNone/>
            </a:pPr>
            <a:endParaRPr lang="en-US" sz="2000" dirty="0"/>
          </a:p>
          <a:p>
            <a:pPr>
              <a:buFont typeface="Wingdings" panose="05000000000000000000" pitchFamily="2" charset="2"/>
              <a:buChar char="§"/>
            </a:pPr>
            <a:r>
              <a:rPr lang="en-US" sz="2000" dirty="0" smtClean="0"/>
              <a:t>The </a:t>
            </a:r>
            <a:r>
              <a:rPr lang="en-US" sz="2000" dirty="0"/>
              <a:t>names and telephone numbers of EEO counselors are available on bulletin boards, or Internet web sites, or by contacting </a:t>
            </a:r>
            <a:r>
              <a:rPr lang="en-US" sz="2000" dirty="0" smtClean="0"/>
              <a:t>the State Equal Employment Manager (SEEM</a:t>
            </a:r>
            <a:r>
              <a:rPr lang="en-US" sz="2000" dirty="0" smtClean="0"/>
              <a:t>).</a:t>
            </a:r>
            <a:endParaRPr lang="en-US" sz="2000" dirty="0" smtClean="0"/>
          </a:p>
          <a:p>
            <a:pPr lvl="0">
              <a:buFont typeface="Wingdings" panose="05000000000000000000" pitchFamily="2" charset="2"/>
              <a:buChar char="§"/>
            </a:pPr>
            <a:r>
              <a:rPr lang="en-US" sz="2000" dirty="0" smtClean="0"/>
              <a:t>The </a:t>
            </a:r>
            <a:r>
              <a:rPr lang="en-US" sz="2000" dirty="0"/>
              <a:t>counselor will try to resolve the complaint and may offer you an opportunity to use Alternative Dispute Resolution (ADR) to resolve your complaint</a:t>
            </a:r>
            <a:r>
              <a:rPr lang="en-US" sz="2000" dirty="0" smtClean="0"/>
              <a:t>.</a:t>
            </a:r>
            <a:r>
              <a:rPr lang="en-US" sz="2000" dirty="0"/>
              <a:t> </a:t>
            </a:r>
          </a:p>
          <a:p>
            <a:pPr marL="0" indent="0">
              <a:buNone/>
            </a:pPr>
            <a:endParaRPr lang="en-US" sz="2000" dirty="0" smtClean="0"/>
          </a:p>
          <a:p>
            <a:pPr>
              <a:buFont typeface="Wingdings" panose="05000000000000000000" pitchFamily="2" charset="2"/>
              <a:buChar char="§"/>
            </a:pPr>
            <a:r>
              <a:rPr lang="en-US" sz="2000" dirty="0" smtClean="0"/>
              <a:t>If </a:t>
            </a:r>
            <a:r>
              <a:rPr lang="en-US" sz="2000" dirty="0"/>
              <a:t>the complaint is not resolved, you will be provided a Notice of Right to File a Complaint.  You must file within </a:t>
            </a:r>
            <a:r>
              <a:rPr lang="en-US" sz="2000" b="1" i="1" dirty="0"/>
              <a:t>15 calendar days</a:t>
            </a:r>
            <a:r>
              <a:rPr lang="en-US" sz="2000" dirty="0"/>
              <a:t> from receipt of the </a:t>
            </a:r>
            <a:r>
              <a:rPr lang="en-US" sz="2000" dirty="0" smtClean="0"/>
              <a:t>Notice.</a:t>
            </a:r>
            <a:endParaRPr lang="en-US" sz="2000" dirty="0"/>
          </a:p>
        </p:txBody>
      </p:sp>
    </p:spTree>
    <p:extLst>
      <p:ext uri="{BB962C8B-B14F-4D97-AF65-F5344CB8AC3E}">
        <p14:creationId xmlns:p14="http://schemas.microsoft.com/office/powerpoint/2010/main" val="1913140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259" y="557683"/>
            <a:ext cx="9144000" cy="1143000"/>
          </a:xfrm>
        </p:spPr>
        <p:txBody>
          <a:bodyPr/>
          <a:lstStyle/>
          <a:p>
            <a:r>
              <a:rPr lang="en-US" dirty="0"/>
              <a:t>No FEAR Act</a:t>
            </a:r>
          </a:p>
        </p:txBody>
      </p:sp>
      <p:sp>
        <p:nvSpPr>
          <p:cNvPr id="3" name="Content Placeholder 2"/>
          <p:cNvSpPr>
            <a:spLocks noGrp="1"/>
          </p:cNvSpPr>
          <p:nvPr>
            <p:ph idx="1"/>
          </p:nvPr>
        </p:nvSpPr>
        <p:spPr>
          <a:xfrm>
            <a:off x="247859" y="1700683"/>
            <a:ext cx="10972800" cy="4343400"/>
          </a:xfrm>
        </p:spPr>
        <p:txBody>
          <a:bodyPr>
            <a:normAutofit fontScale="92500" lnSpcReduction="20000"/>
          </a:bodyPr>
          <a:lstStyle/>
          <a:p>
            <a:pPr marL="0" indent="0" algn="ctr">
              <a:buNone/>
            </a:pPr>
            <a:r>
              <a:rPr lang="en-US" sz="2000" b="1" i="1" dirty="0"/>
              <a:t>Where Do I Go For More Information</a:t>
            </a:r>
            <a:r>
              <a:rPr lang="en-US" sz="2000" b="1" i="1" dirty="0" smtClean="0"/>
              <a:t>?</a:t>
            </a:r>
          </a:p>
          <a:p>
            <a:pPr algn="ctr"/>
            <a:endParaRPr lang="en-US" sz="2000" b="1" i="1" dirty="0"/>
          </a:p>
          <a:p>
            <a:pPr>
              <a:buFont typeface="Wingdings" panose="05000000000000000000" pitchFamily="2" charset="2"/>
              <a:buChar char="§"/>
            </a:pPr>
            <a:r>
              <a:rPr lang="en-US" sz="2000" dirty="0" smtClean="0"/>
              <a:t>For questions about the Discrimination Laws, contact the </a:t>
            </a:r>
            <a:r>
              <a:rPr lang="en-US" sz="2000" dirty="0" smtClean="0"/>
              <a:t>State Equal Employment Manager in the Human Resources </a:t>
            </a:r>
            <a:r>
              <a:rPr lang="en-US" sz="2000" dirty="0" smtClean="0"/>
              <a:t>Office, at 503-584-3975. </a:t>
            </a:r>
            <a:r>
              <a:rPr lang="en-US" sz="2000" dirty="0" smtClean="0"/>
              <a:t>Please </a:t>
            </a:r>
            <a:r>
              <a:rPr lang="en-US" sz="2000" dirty="0" smtClean="0"/>
              <a:t>refer to the No FEAR Act training Instructions hand-out to get certified.</a:t>
            </a:r>
          </a:p>
          <a:p>
            <a:pPr marL="0" indent="0">
              <a:buNone/>
            </a:pPr>
            <a:endParaRPr lang="en-US" sz="2000" dirty="0"/>
          </a:p>
          <a:p>
            <a:pPr lvl="0">
              <a:buFont typeface="Wingdings" panose="05000000000000000000" pitchFamily="2" charset="2"/>
              <a:buChar char="§"/>
            </a:pPr>
            <a:r>
              <a:rPr lang="en-US" sz="2000" dirty="0" smtClean="0"/>
              <a:t>For </a:t>
            </a:r>
            <a:r>
              <a:rPr lang="en-US" sz="2000" dirty="0"/>
              <a:t>a detailed explanation of the EEO complaint process, visit the web at </a:t>
            </a:r>
            <a:endParaRPr lang="en-US" sz="2000" dirty="0" smtClean="0"/>
          </a:p>
          <a:p>
            <a:pPr lvl="1">
              <a:buFont typeface="Wingdings" panose="05000000000000000000" pitchFamily="2" charset="2"/>
              <a:buChar char="§"/>
            </a:pPr>
            <a:r>
              <a:rPr lang="en-US" sz="1645" u="sng" dirty="0" smtClean="0">
                <a:hlinkClick r:id="rId2"/>
              </a:rPr>
              <a:t>http</a:t>
            </a:r>
            <a:r>
              <a:rPr lang="en-US" sz="1645" u="sng" dirty="0">
                <a:hlinkClick r:id="rId2"/>
              </a:rPr>
              <a:t>://</a:t>
            </a:r>
            <a:r>
              <a:rPr lang="en-US" sz="1645" u="sng" dirty="0" smtClean="0">
                <a:hlinkClick r:id="rId2"/>
              </a:rPr>
              <a:t>www.osec.doc.gov/ocr/eeoprocess.html</a:t>
            </a:r>
            <a:endParaRPr lang="en-US" sz="1645" u="sng" dirty="0" smtClean="0"/>
          </a:p>
          <a:p>
            <a:pPr lvl="0">
              <a:buFont typeface="Wingdings" panose="05000000000000000000" pitchFamily="2" charset="2"/>
              <a:buChar char="§"/>
            </a:pPr>
            <a:endParaRPr lang="en-US" sz="2000" u="sng" dirty="0" smtClean="0"/>
          </a:p>
          <a:p>
            <a:pPr lvl="1">
              <a:buFont typeface="Wingdings" panose="05000000000000000000" pitchFamily="2" charset="2"/>
              <a:buChar char="§"/>
            </a:pPr>
            <a:r>
              <a:rPr lang="en-US" sz="1645" u="sng" dirty="0" smtClean="0">
                <a:hlinkClick r:id="rId3"/>
              </a:rPr>
              <a:t>http</a:t>
            </a:r>
            <a:r>
              <a:rPr lang="en-US" sz="1645" u="sng" dirty="0">
                <a:hlinkClick r:id="rId3"/>
              </a:rPr>
              <a:t>://</a:t>
            </a:r>
            <a:r>
              <a:rPr lang="en-US" sz="1645" u="sng" dirty="0" smtClean="0">
                <a:hlinkClick r:id="rId3"/>
              </a:rPr>
              <a:t>www.access.gpo.gov/nara/cfr/waisidx_03/29cfr1614_03.html</a:t>
            </a:r>
            <a:r>
              <a:rPr lang="en-US" sz="1645" dirty="0"/>
              <a:t> </a:t>
            </a:r>
          </a:p>
          <a:p>
            <a:pPr>
              <a:buFont typeface="Wingdings" panose="05000000000000000000" pitchFamily="2" charset="2"/>
              <a:buChar char="§"/>
            </a:pPr>
            <a:endParaRPr lang="en-US" sz="2000" u="sng" dirty="0" smtClean="0">
              <a:hlinkClick r:id="rId4"/>
            </a:endParaRPr>
          </a:p>
          <a:p>
            <a:pPr lvl="1">
              <a:buFont typeface="Wingdings" panose="05000000000000000000" pitchFamily="2" charset="2"/>
              <a:buChar char="§"/>
            </a:pPr>
            <a:r>
              <a:rPr lang="en-US" sz="1645" u="sng" dirty="0" smtClean="0">
                <a:hlinkClick r:id="rId4"/>
              </a:rPr>
              <a:t>http</a:t>
            </a:r>
            <a:r>
              <a:rPr lang="en-US" sz="1645" u="sng" dirty="0">
                <a:hlinkClick r:id="rId4"/>
              </a:rPr>
              <a:t>://</a:t>
            </a:r>
            <a:r>
              <a:rPr lang="en-US" sz="1645" u="sng" dirty="0" smtClean="0">
                <a:hlinkClick r:id="rId4"/>
              </a:rPr>
              <a:t>www.eeoc.gov</a:t>
            </a:r>
            <a:r>
              <a:rPr lang="en-US" sz="1645" dirty="0"/>
              <a:t> </a:t>
            </a:r>
            <a:endParaRPr lang="en-US" sz="1645" dirty="0" smtClean="0"/>
          </a:p>
          <a:p>
            <a:pPr marL="0" indent="0">
              <a:buNone/>
            </a:pPr>
            <a:endParaRPr lang="en-US" sz="2000" dirty="0"/>
          </a:p>
          <a:p>
            <a:pPr lvl="0">
              <a:buFont typeface="Wingdings" panose="05000000000000000000" pitchFamily="2" charset="2"/>
              <a:buChar char="§"/>
            </a:pPr>
            <a:r>
              <a:rPr lang="en-US" sz="2000" dirty="0" smtClean="0"/>
              <a:t>Information </a:t>
            </a:r>
            <a:r>
              <a:rPr lang="en-US" sz="2000" dirty="0"/>
              <a:t>regarding the Whistleblower Act and Protections can be obtained from your local HR Office, or visit </a:t>
            </a:r>
            <a:r>
              <a:rPr lang="en-US" sz="2000" u="sng" dirty="0">
                <a:hlinkClick r:id="rId5"/>
              </a:rPr>
              <a:t>http://www.osc.gov</a:t>
            </a:r>
            <a:r>
              <a:rPr lang="en-US" sz="2000" dirty="0"/>
              <a:t>.</a:t>
            </a:r>
          </a:p>
          <a:p>
            <a:pPr algn="ctr"/>
            <a:endParaRPr lang="en-US" dirty="0"/>
          </a:p>
        </p:txBody>
      </p:sp>
    </p:spTree>
    <p:extLst>
      <p:ext uri="{BB962C8B-B14F-4D97-AF65-F5344CB8AC3E}">
        <p14:creationId xmlns:p14="http://schemas.microsoft.com/office/powerpoint/2010/main" val="390331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4F2BF73992C6C48A41827939A16F3B7" ma:contentTypeVersion="7" ma:contentTypeDescription="Create a new document." ma:contentTypeScope="" ma:versionID="78d767214b616281691a02d65e3ec746">
  <xsd:schema xmlns:xsd="http://www.w3.org/2001/XMLSchema" xmlns:xs="http://www.w3.org/2001/XMLSchema" xmlns:p="http://schemas.microsoft.com/office/2006/metadata/properties" xmlns:ns2="1952046a-4e66-4afa-94cd-8eb678e2e497" targetNamespace="http://schemas.microsoft.com/office/2006/metadata/properties" ma:root="true" ma:fieldsID="d7646c7831932c23b77c04e3d088b059" ns2:_="">
    <xsd:import namespace="1952046a-4e66-4afa-94cd-8eb678e2e497"/>
    <xsd:element name="properties">
      <xsd:complexType>
        <xsd:sequence>
          <xsd:element name="documentManagement">
            <xsd:complexType>
              <xsd:all>
                <xsd:element ref="ns2:SECTION"/>
                <xsd:element ref="ns2:TOPIC"/>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52046a-4e66-4afa-94cd-8eb678e2e497" elementFormDefault="qualified">
    <xsd:import namespace="http://schemas.microsoft.com/office/2006/documentManagement/types"/>
    <xsd:import namespace="http://schemas.microsoft.com/office/infopath/2007/PartnerControls"/>
    <xsd:element name="SECTION" ma:index="4" ma:displayName="SECTION" ma:default="All" ma:format="Dropdown" ma:internalName="SECTION" ma:readOnly="false">
      <xsd:simpleType>
        <xsd:restriction base="dms:Choice">
          <xsd:enumeration value="All"/>
          <xsd:enumeration value="AGR"/>
          <xsd:enumeration value="Benefits"/>
          <xsd:enumeration value="EEO"/>
          <xsd:enumeration value="Information Systems"/>
          <xsd:enumeration value="Labor Relations"/>
          <xsd:enumeration value="OWCP"/>
          <xsd:enumeration value="Performance Management"/>
          <xsd:enumeration value="Reports"/>
          <xsd:enumeration value="SAPR"/>
          <xsd:enumeration value="Training"/>
          <xsd:enumeration value="WorkforceMgmt"/>
          <xsd:enumeration value="PAGES"/>
        </xsd:restriction>
      </xsd:simpleType>
    </xsd:element>
    <xsd:element name="TOPIC" ma:index="5" ma:displayName="TOPIC" ma:default="Other" ma:format="Dropdown" ma:internalName="TOPIC" ma:readOnly="false">
      <xsd:simpleType>
        <xsd:restriction base="dms:Choice">
          <xsd:enumeration value="DCPDS Guides"/>
          <xsd:enumeration value="DCPDS References"/>
          <xsd:enumeration value="ECOMP"/>
          <xsd:enumeration value="Employee Services"/>
          <xsd:enumeration value="Financial Literacy"/>
          <xsd:enumeration value="LMPC"/>
          <xsd:enumeration value="Mass Transit"/>
          <xsd:enumeration value="MyPerformance"/>
          <xsd:enumeration value="New Employee"/>
          <xsd:enumeration value="Open Season"/>
          <xsd:enumeration value="Pay Tables"/>
          <xsd:enumeration value="PAA"/>
          <xsd:enumeration value="Plan Info &amp; Enrollment"/>
          <xsd:enumeration value="Qualification Standards"/>
          <xsd:enumeration value="Retirement"/>
          <xsd:enumeration value="Self Service HR"/>
          <xsd:enumeration value="Separating Employee"/>
          <xsd:enumeration value="Service Deposits"/>
          <xsd:enumeration value="Telework"/>
          <xsd:enumeration value="References"/>
          <xsd:enumeration value="TSP"/>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ECTION xmlns="1952046a-4e66-4afa-94cd-8eb678e2e497">EEO</SECTION>
    <TOPIC xmlns="1952046a-4e66-4afa-94cd-8eb678e2e497">Other</TOPIC>
  </documentManagement>
</p:properties>
</file>

<file path=customXml/itemProps1.xml><?xml version="1.0" encoding="utf-8"?>
<ds:datastoreItem xmlns:ds="http://schemas.openxmlformats.org/officeDocument/2006/customXml" ds:itemID="{87D8304E-F123-4ADF-B8F6-A8DCD8EC135D}"/>
</file>

<file path=customXml/itemProps2.xml><?xml version="1.0" encoding="utf-8"?>
<ds:datastoreItem xmlns:ds="http://schemas.openxmlformats.org/officeDocument/2006/customXml" ds:itemID="{2184F432-78F0-4133-A86F-AF4414D1ABC9}"/>
</file>

<file path=customXml/itemProps3.xml><?xml version="1.0" encoding="utf-8"?>
<ds:datastoreItem xmlns:ds="http://schemas.openxmlformats.org/officeDocument/2006/customXml" ds:itemID="{49F4AA34-76A8-44FB-9EE3-FB03E2FE8806}"/>
</file>

<file path=docProps/app.xml><?xml version="1.0" encoding="utf-8"?>
<Properties xmlns="http://schemas.openxmlformats.org/officeDocument/2006/extended-properties" xmlns:vt="http://schemas.openxmlformats.org/officeDocument/2006/docPropsVTypes">
  <TotalTime>61</TotalTime>
  <Words>535</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No FEAR Act</vt:lpstr>
      <vt:lpstr>No FEAR Act</vt:lpstr>
      <vt:lpstr>  No FEAR Act  </vt:lpstr>
      <vt:lpstr>No FEAR Act</vt:lpstr>
      <vt:lpstr>No FEAR Act</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Agullana, Rey A MAJ</dc:creator>
  <cp:lastModifiedBy>Tishmack, Alicia J</cp:lastModifiedBy>
  <cp:revision>5</cp:revision>
  <dcterms:created xsi:type="dcterms:W3CDTF">2019-12-09T21:50:13Z</dcterms:created>
  <dcterms:modified xsi:type="dcterms:W3CDTF">2020-02-03T17:03:25Z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0x010100D4F2BF73992C6C48A41827939A16F3B7</vt:lpwstr>
  </property>
</Properties>
</file>