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2"/>
  </p:notesMasterIdLst>
  <p:sldIdLst>
    <p:sldId id="257" r:id="rId5"/>
    <p:sldId id="273" r:id="rId6"/>
    <p:sldId id="260" r:id="rId7"/>
    <p:sldId id="262" r:id="rId8"/>
    <p:sldId id="263" r:id="rId9"/>
    <p:sldId id="264" r:id="rId10"/>
    <p:sldId id="265" r:id="rId11"/>
    <p:sldId id="266" r:id="rId12"/>
    <p:sldId id="267" r:id="rId13"/>
    <p:sldId id="268" r:id="rId14"/>
    <p:sldId id="269" r:id="rId15"/>
    <p:sldId id="270" r:id="rId16"/>
    <p:sldId id="272" r:id="rId17"/>
    <p:sldId id="274" r:id="rId18"/>
    <p:sldId id="276" r:id="rId19"/>
    <p:sldId id="271"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A0F"/>
    <a:srgbClr val="002A86"/>
    <a:srgbClr val="0B15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231095-76C1-4B70-8C1D-B10559FE118E}" v="1" dt="2025-09-30T18:31:12.4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9804" autoAdjust="0"/>
  </p:normalViewPr>
  <p:slideViewPr>
    <p:cSldViewPr snapToGrid="0">
      <p:cViewPr varScale="1">
        <p:scale>
          <a:sx n="54" d="100"/>
          <a:sy n="54" d="100"/>
        </p:scale>
        <p:origin x="2218"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STEEL Amanda E * OMD" userId="846190c5-81e6-4eb2-af2c-60b5cb36602a" providerId="ADAL" clId="{EA231095-76C1-4B70-8C1D-B10559FE118E}"/>
    <pc:docChg chg="custSel addSld modSld">
      <pc:chgData name="CASTEEL Amanda E * OMD" userId="846190c5-81e6-4eb2-af2c-60b5cb36602a" providerId="ADAL" clId="{EA231095-76C1-4B70-8C1D-B10559FE118E}" dt="2025-09-30T18:33:10.139" v="375" actId="1076"/>
      <pc:docMkLst>
        <pc:docMk/>
      </pc:docMkLst>
      <pc:sldChg chg="modSp mod">
        <pc:chgData name="CASTEEL Amanda E * OMD" userId="846190c5-81e6-4eb2-af2c-60b5cb36602a" providerId="ADAL" clId="{EA231095-76C1-4B70-8C1D-B10559FE118E}" dt="2025-09-30T18:30:26.661" v="85" actId="113"/>
        <pc:sldMkLst>
          <pc:docMk/>
          <pc:sldMk cId="4035958007" sldId="273"/>
        </pc:sldMkLst>
        <pc:spChg chg="mod">
          <ac:chgData name="CASTEEL Amanda E * OMD" userId="846190c5-81e6-4eb2-af2c-60b5cb36602a" providerId="ADAL" clId="{EA231095-76C1-4B70-8C1D-B10559FE118E}" dt="2025-09-30T18:30:26.661" v="85" actId="113"/>
          <ac:spMkLst>
            <pc:docMk/>
            <pc:sldMk cId="4035958007" sldId="273"/>
            <ac:spMk id="3" creationId="{34751D48-05DD-464E-BB1B-CD5E01F8183C}"/>
          </ac:spMkLst>
        </pc:spChg>
      </pc:sldChg>
      <pc:sldChg chg="addSp delSp modSp new mod">
        <pc:chgData name="CASTEEL Amanda E * OMD" userId="846190c5-81e6-4eb2-af2c-60b5cb36602a" providerId="ADAL" clId="{EA231095-76C1-4B70-8C1D-B10559FE118E}" dt="2025-09-30T18:33:10.139" v="375" actId="1076"/>
        <pc:sldMkLst>
          <pc:docMk/>
          <pc:sldMk cId="3489522037" sldId="276"/>
        </pc:sldMkLst>
        <pc:spChg chg="mod">
          <ac:chgData name="CASTEEL Amanda E * OMD" userId="846190c5-81e6-4eb2-af2c-60b5cb36602a" providerId="ADAL" clId="{EA231095-76C1-4B70-8C1D-B10559FE118E}" dt="2025-09-30T18:31:07.706" v="114" actId="1076"/>
          <ac:spMkLst>
            <pc:docMk/>
            <pc:sldMk cId="3489522037" sldId="276"/>
            <ac:spMk id="2" creationId="{B006835F-BE70-77DB-025F-42D43CD87403}"/>
          </ac:spMkLst>
        </pc:spChg>
        <pc:spChg chg="del">
          <ac:chgData name="CASTEEL Amanda E * OMD" userId="846190c5-81e6-4eb2-af2c-60b5cb36602a" providerId="ADAL" clId="{EA231095-76C1-4B70-8C1D-B10559FE118E}" dt="2025-09-30T18:27:00.721" v="19" actId="478"/>
          <ac:spMkLst>
            <pc:docMk/>
            <pc:sldMk cId="3489522037" sldId="276"/>
            <ac:spMk id="3" creationId="{5D4DC21B-F22C-60EC-9639-BB30FDC4E23F}"/>
          </ac:spMkLst>
        </pc:spChg>
        <pc:spChg chg="add mod">
          <ac:chgData name="CASTEEL Amanda E * OMD" userId="846190c5-81e6-4eb2-af2c-60b5cb36602a" providerId="ADAL" clId="{EA231095-76C1-4B70-8C1D-B10559FE118E}" dt="2025-09-30T18:33:10.139" v="375" actId="1076"/>
          <ac:spMkLst>
            <pc:docMk/>
            <pc:sldMk cId="3489522037" sldId="276"/>
            <ac:spMk id="4" creationId="{E619C8B2-5DEB-4C80-830F-E0021967184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A1088F-0B15-4C8F-B02A-FAB845C63B6A}" type="datetimeFigureOut">
              <a:rPr lang="en-US" smtClean="0"/>
              <a:t>9/30/2025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598F0F9-EB59-40A4-A2A9-83530C48AC62}" type="slidenum">
              <a:rPr lang="en-US" smtClean="0"/>
              <a:t>‹#›</a:t>
            </a:fld>
            <a:endParaRPr lang="en-US"/>
          </a:p>
        </p:txBody>
      </p:sp>
    </p:spTree>
    <p:extLst>
      <p:ext uri="{BB962C8B-B14F-4D97-AF65-F5344CB8AC3E}">
        <p14:creationId xmlns:p14="http://schemas.microsoft.com/office/powerpoint/2010/main" val="33391080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Aerial lifts are commonly used in place of ladders and scaffolding on many job sites due to their mobility and versatility. They can be made of metal, fiberglass-reinforced plastic, or other durable materials. Aerial lifts may be powered or manually operated and are classified as aerial lifts regardless of whether they can rotate around a primarily vertical axis.</a:t>
            </a:r>
          </a:p>
          <a:p>
            <a:r>
              <a:rPr lang="en-US" dirty="0"/>
              <a:t>Each year, many workers are injured or killed while operating aerial lifts. Between 2011 and 2014, 87 workers died as a result of using an aerial or scissor lift. Of these fatalities, 48 were due to slips, trips, and falls from one level to another.</a:t>
            </a:r>
          </a:p>
          <a:p>
            <a:endParaRPr lang="en-US" dirty="0"/>
          </a:p>
        </p:txBody>
      </p:sp>
      <p:sp>
        <p:nvSpPr>
          <p:cNvPr id="4" name="Slide Number Placeholder 3"/>
          <p:cNvSpPr>
            <a:spLocks noGrp="1"/>
          </p:cNvSpPr>
          <p:nvPr>
            <p:ph type="sldNum" sz="quarter" idx="5"/>
          </p:nvPr>
        </p:nvSpPr>
        <p:spPr/>
        <p:txBody>
          <a:bodyPr/>
          <a:lstStyle/>
          <a:p>
            <a:fld id="{4598F0F9-EB59-40A4-A2A9-83530C48AC62}" type="slidenum">
              <a:rPr lang="en-US" smtClean="0"/>
              <a:t>3</a:t>
            </a:fld>
            <a:endParaRPr lang="en-US"/>
          </a:p>
        </p:txBody>
      </p:sp>
    </p:spTree>
    <p:extLst>
      <p:ext uri="{BB962C8B-B14F-4D97-AF65-F5344CB8AC3E}">
        <p14:creationId xmlns:p14="http://schemas.microsoft.com/office/powerpoint/2010/main" val="11032031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a:t>Training should include: </a:t>
            </a:r>
          </a:p>
          <a:p>
            <a:pPr marL="0" indent="0">
              <a:buNone/>
            </a:pPr>
            <a:endParaRPr lang="en-US" sz="1200" dirty="0"/>
          </a:p>
          <a:p>
            <a:r>
              <a:rPr lang="en-US" sz="1200" dirty="0"/>
              <a:t>Explanations of electrical, fall, and falling object hazards;</a:t>
            </a:r>
          </a:p>
          <a:p>
            <a:r>
              <a:rPr lang="en-US" sz="1200" dirty="0"/>
              <a:t>Procedures for dealing with hazards;</a:t>
            </a:r>
          </a:p>
          <a:p>
            <a:r>
              <a:rPr lang="en-US" sz="1200" dirty="0"/>
              <a:t>Recognizing and avoiding unsafe conditions in the work setting; </a:t>
            </a:r>
          </a:p>
          <a:p>
            <a:r>
              <a:rPr lang="en-US" sz="1200" dirty="0"/>
              <a:t>Instructions for correct operation of the lift (including maximum intended load and load capacity); </a:t>
            </a:r>
          </a:p>
          <a:p>
            <a:r>
              <a:rPr lang="en-US" sz="1200" dirty="0"/>
              <a:t>Demonstrations of the skills and knowledge needed to operate an aerial lift before operating it on the job; </a:t>
            </a:r>
          </a:p>
          <a:p>
            <a:r>
              <a:rPr lang="en-US" sz="1200" dirty="0"/>
              <a:t>When and how to perform inspections; and</a:t>
            </a:r>
          </a:p>
          <a:p>
            <a:r>
              <a:rPr lang="en-US" sz="1200" dirty="0"/>
              <a:t>Manufacturer’s requirements</a:t>
            </a:r>
          </a:p>
          <a:p>
            <a:endParaRPr lang="en-US" dirty="0"/>
          </a:p>
        </p:txBody>
      </p:sp>
      <p:sp>
        <p:nvSpPr>
          <p:cNvPr id="4" name="Slide Number Placeholder 3"/>
          <p:cNvSpPr>
            <a:spLocks noGrp="1"/>
          </p:cNvSpPr>
          <p:nvPr>
            <p:ph type="sldNum" sz="quarter" idx="5"/>
          </p:nvPr>
        </p:nvSpPr>
        <p:spPr/>
        <p:txBody>
          <a:bodyPr/>
          <a:lstStyle/>
          <a:p>
            <a:fld id="{4598F0F9-EB59-40A4-A2A9-83530C48AC62}" type="slidenum">
              <a:rPr lang="en-US" smtClean="0"/>
              <a:t>5</a:t>
            </a:fld>
            <a:endParaRPr lang="en-US"/>
          </a:p>
        </p:txBody>
      </p:sp>
    </p:spTree>
    <p:extLst>
      <p:ext uri="{BB962C8B-B14F-4D97-AF65-F5344CB8AC3E}">
        <p14:creationId xmlns:p14="http://schemas.microsoft.com/office/powerpoint/2010/main" val="4170320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Workers should be retrained if any of the following conditions occur:</a:t>
            </a:r>
          </a:p>
          <a:p>
            <a:endParaRPr lang="en-US" sz="1200" dirty="0"/>
          </a:p>
          <a:p>
            <a:r>
              <a:rPr lang="en-US" sz="1200" dirty="0"/>
              <a:t>An accident occurs during aerial lift use,</a:t>
            </a:r>
          </a:p>
          <a:p>
            <a:r>
              <a:rPr lang="en-US" sz="1200" dirty="0"/>
              <a:t>Workplace hazards involving an aerial lift are discovered, or </a:t>
            </a:r>
          </a:p>
          <a:p>
            <a:r>
              <a:rPr lang="en-US" sz="1200" dirty="0"/>
              <a:t>A different type of aerial lift is used. </a:t>
            </a:r>
          </a:p>
          <a:p>
            <a:endParaRPr lang="en-US" dirty="0"/>
          </a:p>
        </p:txBody>
      </p:sp>
      <p:sp>
        <p:nvSpPr>
          <p:cNvPr id="4" name="Slide Number Placeholder 3"/>
          <p:cNvSpPr>
            <a:spLocks noGrp="1"/>
          </p:cNvSpPr>
          <p:nvPr>
            <p:ph type="sldNum" sz="quarter" idx="5"/>
          </p:nvPr>
        </p:nvSpPr>
        <p:spPr/>
        <p:txBody>
          <a:bodyPr/>
          <a:lstStyle/>
          <a:p>
            <a:fld id="{4598F0F9-EB59-40A4-A2A9-83530C48AC62}" type="slidenum">
              <a:rPr lang="en-US" smtClean="0"/>
              <a:t>6</a:t>
            </a:fld>
            <a:endParaRPr lang="en-US"/>
          </a:p>
        </p:txBody>
      </p:sp>
    </p:spTree>
    <p:extLst>
      <p:ext uri="{BB962C8B-B14F-4D97-AF65-F5344CB8AC3E}">
        <p14:creationId xmlns:p14="http://schemas.microsoft.com/office/powerpoint/2010/main" val="2858677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a:p>
            <a:r>
              <a:rPr lang="en-US" dirty="0"/>
              <a:t>Drop-offs, holes, or unstable surfaces such as loose dirt; </a:t>
            </a:r>
          </a:p>
          <a:p>
            <a:r>
              <a:rPr lang="en-US" dirty="0"/>
              <a:t>Inadequate ceiling heights; </a:t>
            </a:r>
          </a:p>
          <a:p>
            <a:r>
              <a:rPr lang="en-US" dirty="0"/>
              <a:t>Slopes, ditches, or bumps; </a:t>
            </a:r>
          </a:p>
          <a:p>
            <a:r>
              <a:rPr lang="en-US" dirty="0"/>
              <a:t>Debris and floor obstructions; </a:t>
            </a:r>
          </a:p>
          <a:p>
            <a:r>
              <a:rPr lang="en-US" dirty="0"/>
              <a:t>Overhead electric power lines and communication cables; </a:t>
            </a:r>
          </a:p>
          <a:p>
            <a:r>
              <a:rPr lang="en-US" dirty="0"/>
              <a:t>Other overhead obstructions; </a:t>
            </a:r>
          </a:p>
          <a:p>
            <a:r>
              <a:rPr lang="en-US" dirty="0"/>
              <a:t>Other hazardous locations and atmospheres; </a:t>
            </a:r>
          </a:p>
          <a:p>
            <a:r>
              <a:rPr lang="en-US" dirty="0"/>
              <a:t>High wind and other severe weather conditions, such as ice; and </a:t>
            </a:r>
          </a:p>
          <a:p>
            <a:pPr marL="0" indent="0">
              <a:buNone/>
            </a:pPr>
            <a:r>
              <a:rPr lang="en-US" dirty="0"/>
              <a:t>• The presence of others in close proximity to the work.</a:t>
            </a:r>
          </a:p>
          <a:p>
            <a:endParaRPr lang="en-US" dirty="0"/>
          </a:p>
        </p:txBody>
      </p:sp>
      <p:sp>
        <p:nvSpPr>
          <p:cNvPr id="4" name="Slide Number Placeholder 3"/>
          <p:cNvSpPr>
            <a:spLocks noGrp="1"/>
          </p:cNvSpPr>
          <p:nvPr>
            <p:ph type="sldNum" sz="quarter" idx="5"/>
          </p:nvPr>
        </p:nvSpPr>
        <p:spPr/>
        <p:txBody>
          <a:bodyPr/>
          <a:lstStyle/>
          <a:p>
            <a:fld id="{4598F0F9-EB59-40A4-A2A9-83530C48AC62}" type="slidenum">
              <a:rPr lang="en-US" smtClean="0"/>
              <a:t>10</a:t>
            </a:fld>
            <a:endParaRPr lang="en-US"/>
          </a:p>
        </p:txBody>
      </p:sp>
    </p:spTree>
    <p:extLst>
      <p:ext uri="{BB962C8B-B14F-4D97-AF65-F5344CB8AC3E}">
        <p14:creationId xmlns:p14="http://schemas.microsoft.com/office/powerpoint/2010/main" val="2836464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500988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6484660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22986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510073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93056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664282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9/30/2025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855462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9/30/2025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8158482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077814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52922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9/30/2025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0050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9/30/2025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a:p>
        </p:txBody>
      </p:sp>
      <p:sp>
        <p:nvSpPr>
          <p:cNvPr id="7" name="Rectangle 6">
            <a:extLst>
              <a:ext uri="{FF2B5EF4-FFF2-40B4-BE49-F238E27FC236}">
                <a16:creationId xmlns:a16="http://schemas.microsoft.com/office/drawing/2014/main" id="{68662694-E100-1D74-5E72-4CD1AAF930BB}"/>
              </a:ext>
            </a:extLst>
          </p:cNvPr>
          <p:cNvSpPr/>
          <p:nvPr userDrawn="1"/>
        </p:nvSpPr>
        <p:spPr>
          <a:xfrm>
            <a:off x="-8682" y="6363181"/>
            <a:ext cx="9144000" cy="515073"/>
          </a:xfrm>
          <a:prstGeom prst="rect">
            <a:avLst/>
          </a:prstGeom>
          <a:solidFill>
            <a:srgbClr val="002A86"/>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b="1" i="1">
                <a:solidFill>
                  <a:srgbClr val="FFEA0F"/>
                </a:solidFill>
                <a:cs typeface="Calibri"/>
              </a:rPr>
              <a:t>BE CONNECTED     BE COMPETENT     BE COMMITTED</a:t>
            </a:r>
          </a:p>
        </p:txBody>
      </p:sp>
      <p:pic>
        <p:nvPicPr>
          <p:cNvPr id="9" name="Picture 8">
            <a:extLst>
              <a:ext uri="{FF2B5EF4-FFF2-40B4-BE49-F238E27FC236}">
                <a16:creationId xmlns:a16="http://schemas.microsoft.com/office/drawing/2014/main" id="{A4AF9CD7-5B1E-97C8-8543-F91018593A5E}"/>
              </a:ext>
            </a:extLst>
          </p:cNvPr>
          <p:cNvPicPr>
            <a:picLocks noChangeAspect="1"/>
          </p:cNvPicPr>
          <p:nvPr userDrawn="1"/>
        </p:nvPicPr>
        <p:blipFill>
          <a:blip r:embed="rId13"/>
          <a:stretch>
            <a:fillRect/>
          </a:stretch>
        </p:blipFill>
        <p:spPr>
          <a:xfrm>
            <a:off x="61125" y="29625"/>
            <a:ext cx="1047750" cy="1047750"/>
          </a:xfrm>
          <a:prstGeom prst="rect">
            <a:avLst/>
          </a:prstGeom>
        </p:spPr>
      </p:pic>
      <p:pic>
        <p:nvPicPr>
          <p:cNvPr id="10" name="Picture 9" descr="Logo&#10;&#10;Description automatically generated">
            <a:extLst>
              <a:ext uri="{FF2B5EF4-FFF2-40B4-BE49-F238E27FC236}">
                <a16:creationId xmlns:a16="http://schemas.microsoft.com/office/drawing/2014/main" id="{3D9C238B-B2CC-7065-ADEE-4F07538AC653}"/>
              </a:ext>
            </a:extLst>
          </p:cNvPr>
          <p:cNvPicPr>
            <a:picLocks noChangeAspect="1"/>
          </p:cNvPicPr>
          <p:nvPr userDrawn="1"/>
        </p:nvPicPr>
        <p:blipFill>
          <a:blip r:embed="rId14"/>
          <a:stretch>
            <a:fillRect/>
          </a:stretch>
        </p:blipFill>
        <p:spPr>
          <a:xfrm>
            <a:off x="8042400" y="27900"/>
            <a:ext cx="1046700" cy="1046700"/>
          </a:xfrm>
          <a:prstGeom prst="rect">
            <a:avLst/>
          </a:prstGeom>
        </p:spPr>
      </p:pic>
      <p:sp>
        <p:nvSpPr>
          <p:cNvPr id="8" name="Star: 5 Points 7">
            <a:extLst>
              <a:ext uri="{FF2B5EF4-FFF2-40B4-BE49-F238E27FC236}">
                <a16:creationId xmlns:a16="http://schemas.microsoft.com/office/drawing/2014/main" id="{081DDF7B-DBF0-3123-BCA1-A4BFB52A89F2}"/>
              </a:ext>
            </a:extLst>
          </p:cNvPr>
          <p:cNvSpPr/>
          <p:nvPr userDrawn="1"/>
        </p:nvSpPr>
        <p:spPr>
          <a:xfrm>
            <a:off x="3587442" y="6523273"/>
            <a:ext cx="180000" cy="180000"/>
          </a:xfrm>
          <a:prstGeom prst="star5">
            <a:avLst/>
          </a:prstGeom>
          <a:solidFill>
            <a:srgbClr val="FFEA0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Star: 5 Points 10">
            <a:extLst>
              <a:ext uri="{FF2B5EF4-FFF2-40B4-BE49-F238E27FC236}">
                <a16:creationId xmlns:a16="http://schemas.microsoft.com/office/drawing/2014/main" id="{A2A4ADBA-48BC-F041-992D-09D41F3A197E}"/>
              </a:ext>
            </a:extLst>
          </p:cNvPr>
          <p:cNvSpPr/>
          <p:nvPr userDrawn="1"/>
        </p:nvSpPr>
        <p:spPr>
          <a:xfrm>
            <a:off x="5327832" y="6523272"/>
            <a:ext cx="180000" cy="180000"/>
          </a:xfrm>
          <a:prstGeom prst="star5">
            <a:avLst/>
          </a:prstGeom>
          <a:solidFill>
            <a:srgbClr val="FFEA0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3758050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cdc.gov/niosh/falls/aerial-lift/index.html" TargetMode="External"/><Relationship Id="rId2" Type="http://schemas.openxmlformats.org/officeDocument/2006/relationships/hyperlink" Target="https://www.osha.gov/sites/default/files/publications/aerial-lifts-factsheet.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080" y="1122363"/>
            <a:ext cx="8890000" cy="1177925"/>
          </a:xfrm>
        </p:spPr>
        <p:txBody>
          <a:bodyPr/>
          <a:lstStyle/>
          <a:p>
            <a:r>
              <a:rPr lang="en-US" dirty="0"/>
              <a:t>OMD Safety Policy Training</a:t>
            </a:r>
          </a:p>
        </p:txBody>
      </p:sp>
      <p:sp>
        <p:nvSpPr>
          <p:cNvPr id="3" name="Subtitle 2"/>
          <p:cNvSpPr>
            <a:spLocks noGrp="1"/>
          </p:cNvSpPr>
          <p:nvPr>
            <p:ph type="subTitle" idx="1"/>
          </p:nvPr>
        </p:nvSpPr>
        <p:spPr>
          <a:xfrm>
            <a:off x="1143000" y="3602038"/>
            <a:ext cx="6858000" cy="2219642"/>
          </a:xfrm>
        </p:spPr>
        <p:txBody>
          <a:bodyPr>
            <a:normAutofit/>
          </a:bodyPr>
          <a:lstStyle/>
          <a:p>
            <a:r>
              <a:rPr lang="en-US" sz="6000" dirty="0"/>
              <a:t>Aerial Lifts &amp; </a:t>
            </a:r>
          </a:p>
          <a:p>
            <a:r>
              <a:rPr lang="en-US" sz="6000" dirty="0"/>
              <a:t>Scissor Lifts</a:t>
            </a:r>
          </a:p>
          <a:p>
            <a:endParaRPr lang="en-US" dirty="0"/>
          </a:p>
        </p:txBody>
      </p:sp>
      <p:sp>
        <p:nvSpPr>
          <p:cNvPr id="7" name="Star: 5 Points 6">
            <a:extLst>
              <a:ext uri="{FF2B5EF4-FFF2-40B4-BE49-F238E27FC236}">
                <a16:creationId xmlns:a16="http://schemas.microsoft.com/office/drawing/2014/main" id="{41D7DCAD-E659-20DC-6FAB-279F8875CC67}"/>
              </a:ext>
            </a:extLst>
          </p:cNvPr>
          <p:cNvSpPr/>
          <p:nvPr/>
        </p:nvSpPr>
        <p:spPr>
          <a:xfrm>
            <a:off x="3587442" y="6523273"/>
            <a:ext cx="180000" cy="180000"/>
          </a:xfrm>
          <a:prstGeom prst="star5">
            <a:avLst/>
          </a:prstGeom>
          <a:solidFill>
            <a:srgbClr val="FFEA0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Star: 5 Points 7">
            <a:extLst>
              <a:ext uri="{FF2B5EF4-FFF2-40B4-BE49-F238E27FC236}">
                <a16:creationId xmlns:a16="http://schemas.microsoft.com/office/drawing/2014/main" id="{7921CC25-1BFE-12BF-0562-21A5B0F69D4D}"/>
              </a:ext>
            </a:extLst>
          </p:cNvPr>
          <p:cNvSpPr/>
          <p:nvPr/>
        </p:nvSpPr>
        <p:spPr>
          <a:xfrm>
            <a:off x="5327832" y="6523272"/>
            <a:ext cx="180000" cy="180000"/>
          </a:xfrm>
          <a:prstGeom prst="star5">
            <a:avLst/>
          </a:prstGeom>
          <a:solidFill>
            <a:srgbClr val="FFEA0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411153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DA5FF-7D89-CE15-2819-A44D76D36E4B}"/>
              </a:ext>
            </a:extLst>
          </p:cNvPr>
          <p:cNvSpPr>
            <a:spLocks noGrp="1"/>
          </p:cNvSpPr>
          <p:nvPr>
            <p:ph type="title"/>
          </p:nvPr>
        </p:nvSpPr>
        <p:spPr>
          <a:xfrm>
            <a:off x="1288629" y="212698"/>
            <a:ext cx="6788571" cy="994172"/>
          </a:xfrm>
        </p:spPr>
        <p:txBody>
          <a:bodyPr/>
          <a:lstStyle/>
          <a:p>
            <a:pPr algn="ctr"/>
            <a:r>
              <a:rPr lang="en-US" dirty="0"/>
              <a:t>Work Zone Inspections</a:t>
            </a:r>
          </a:p>
        </p:txBody>
      </p:sp>
      <p:sp>
        <p:nvSpPr>
          <p:cNvPr id="3" name="Content Placeholder 2">
            <a:extLst>
              <a:ext uri="{FF2B5EF4-FFF2-40B4-BE49-F238E27FC236}">
                <a16:creationId xmlns:a16="http://schemas.microsoft.com/office/drawing/2014/main" id="{11A79240-D034-69E0-3C74-AEEA7240C030}"/>
              </a:ext>
            </a:extLst>
          </p:cNvPr>
          <p:cNvSpPr>
            <a:spLocks noGrp="1"/>
          </p:cNvSpPr>
          <p:nvPr>
            <p:ph idx="1"/>
          </p:nvPr>
        </p:nvSpPr>
        <p:spPr>
          <a:xfrm>
            <a:off x="917154" y="2121270"/>
            <a:ext cx="6788571" cy="3417607"/>
          </a:xfrm>
        </p:spPr>
        <p:txBody>
          <a:bodyPr>
            <a:normAutofit/>
          </a:bodyPr>
          <a:lstStyle/>
          <a:p>
            <a:pPr marL="0" indent="0">
              <a:buNone/>
            </a:pPr>
            <a:r>
              <a:rPr lang="en-US" sz="3200" dirty="0"/>
              <a:t>Employers must assure that work zones are inspected for hazards and take corrective actions to eliminate such hazards before and during operation of an aerial lift. Items to look for include:</a:t>
            </a:r>
          </a:p>
          <a:p>
            <a:pPr marL="0" indent="0">
              <a:buNone/>
            </a:pPr>
            <a:r>
              <a:rPr lang="en-US" sz="3200" dirty="0"/>
              <a:t>&lt;Read list located in notes&gt;</a:t>
            </a:r>
          </a:p>
        </p:txBody>
      </p:sp>
    </p:spTree>
    <p:extLst>
      <p:ext uri="{BB962C8B-B14F-4D97-AF65-F5344CB8AC3E}">
        <p14:creationId xmlns:p14="http://schemas.microsoft.com/office/powerpoint/2010/main" val="3156555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2BDD37-DF78-5DFD-75FC-809283A88E15}"/>
              </a:ext>
            </a:extLst>
          </p:cNvPr>
          <p:cNvSpPr>
            <a:spLocks noGrp="1"/>
          </p:cNvSpPr>
          <p:nvPr>
            <p:ph type="title"/>
          </p:nvPr>
        </p:nvSpPr>
        <p:spPr>
          <a:xfrm>
            <a:off x="1227321" y="109544"/>
            <a:ext cx="7106706" cy="994172"/>
          </a:xfrm>
        </p:spPr>
        <p:txBody>
          <a:bodyPr>
            <a:normAutofit/>
          </a:bodyPr>
          <a:lstStyle/>
          <a:p>
            <a:r>
              <a:rPr lang="en-US" sz="3000" dirty="0"/>
              <a:t>What to Do While Operating an Aerial Lift</a:t>
            </a:r>
          </a:p>
        </p:txBody>
      </p:sp>
      <p:sp>
        <p:nvSpPr>
          <p:cNvPr id="3" name="Content Placeholder 2">
            <a:extLst>
              <a:ext uri="{FF2B5EF4-FFF2-40B4-BE49-F238E27FC236}">
                <a16:creationId xmlns:a16="http://schemas.microsoft.com/office/drawing/2014/main" id="{88F00C8B-B531-312E-21E6-EF3DC31CFD4C}"/>
              </a:ext>
            </a:extLst>
          </p:cNvPr>
          <p:cNvSpPr>
            <a:spLocks noGrp="1"/>
          </p:cNvSpPr>
          <p:nvPr>
            <p:ph idx="1"/>
          </p:nvPr>
        </p:nvSpPr>
        <p:spPr>
          <a:xfrm>
            <a:off x="375734" y="1545199"/>
            <a:ext cx="4946360" cy="4441264"/>
          </a:xfrm>
        </p:spPr>
        <p:txBody>
          <a:bodyPr>
            <a:normAutofit fontScale="77500" lnSpcReduction="20000"/>
          </a:bodyPr>
          <a:lstStyle/>
          <a:p>
            <a:pPr marL="0" indent="0">
              <a:buNone/>
            </a:pPr>
            <a:r>
              <a:rPr lang="en-US" b="1" dirty="0"/>
              <a:t>Fall Protection:</a:t>
            </a:r>
          </a:p>
          <a:p>
            <a:r>
              <a:rPr lang="en-US" dirty="0"/>
              <a:t>Ensure that access gates or openings are closed.</a:t>
            </a:r>
          </a:p>
          <a:p>
            <a:r>
              <a:rPr lang="en-US" dirty="0"/>
              <a:t>Stand firmly on the floor of the bucket or lift platform.</a:t>
            </a:r>
          </a:p>
          <a:p>
            <a:r>
              <a:rPr lang="en-US" dirty="0"/>
              <a:t>Do not climb on or lean over guardrails or handrails. </a:t>
            </a:r>
          </a:p>
          <a:p>
            <a:r>
              <a:rPr lang="en-US" dirty="0"/>
              <a:t>Do not use planks, ladders, or other devices as a working position.</a:t>
            </a:r>
          </a:p>
          <a:p>
            <a:r>
              <a:rPr lang="en-US" dirty="0"/>
              <a:t>Use a body harness or a restraining belt with a short, fixed lanyard attached to the boom or bucket to prevent falling out (fall restraint system)</a:t>
            </a:r>
          </a:p>
          <a:p>
            <a:r>
              <a:rPr lang="en-US" dirty="0"/>
              <a:t>Do not belt-off to adjacent structures or poles while in the bucket.</a:t>
            </a:r>
          </a:p>
        </p:txBody>
      </p:sp>
      <p:pic>
        <p:nvPicPr>
          <p:cNvPr id="2050" name="Picture 2" descr="Aerial Lift Best Practices — Rancho Mesa Insurance Services, Inc.">
            <a:extLst>
              <a:ext uri="{FF2B5EF4-FFF2-40B4-BE49-F238E27FC236}">
                <a16:creationId xmlns:a16="http://schemas.microsoft.com/office/drawing/2014/main" id="{721D8A21-E8BD-CB74-AD03-B4C3492F88F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56333" y="2761351"/>
            <a:ext cx="3011933" cy="20089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6295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D783F-3438-CF53-C443-7E2CF8E668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57CE9E2-8372-1F1B-95B9-BAFF1A19E287}"/>
              </a:ext>
            </a:extLst>
          </p:cNvPr>
          <p:cNvSpPr>
            <a:spLocks noGrp="1"/>
          </p:cNvSpPr>
          <p:nvPr>
            <p:ph type="title"/>
          </p:nvPr>
        </p:nvSpPr>
        <p:spPr>
          <a:xfrm>
            <a:off x="1202904" y="240131"/>
            <a:ext cx="7106706" cy="994172"/>
          </a:xfrm>
        </p:spPr>
        <p:txBody>
          <a:bodyPr>
            <a:normAutofit/>
          </a:bodyPr>
          <a:lstStyle/>
          <a:p>
            <a:r>
              <a:rPr lang="en-US" sz="3000" dirty="0"/>
              <a:t>What to Do While Operating an Aerial Lift</a:t>
            </a:r>
          </a:p>
        </p:txBody>
      </p:sp>
      <p:sp>
        <p:nvSpPr>
          <p:cNvPr id="3" name="Content Placeholder 2">
            <a:extLst>
              <a:ext uri="{FF2B5EF4-FFF2-40B4-BE49-F238E27FC236}">
                <a16:creationId xmlns:a16="http://schemas.microsoft.com/office/drawing/2014/main" id="{BFC8EE25-4E4F-69C1-3B7C-7BC6EC435E21}"/>
              </a:ext>
            </a:extLst>
          </p:cNvPr>
          <p:cNvSpPr>
            <a:spLocks noGrp="1"/>
          </p:cNvSpPr>
          <p:nvPr>
            <p:ph idx="1"/>
          </p:nvPr>
        </p:nvSpPr>
        <p:spPr>
          <a:xfrm>
            <a:off x="599020" y="1234303"/>
            <a:ext cx="8016343" cy="4852172"/>
          </a:xfrm>
        </p:spPr>
        <p:txBody>
          <a:bodyPr>
            <a:normAutofit fontScale="77500" lnSpcReduction="20000"/>
          </a:bodyPr>
          <a:lstStyle/>
          <a:p>
            <a:pPr marL="0" indent="0">
              <a:buNone/>
            </a:pPr>
            <a:r>
              <a:rPr lang="en-US" b="1" dirty="0"/>
              <a:t>Operation/Traveling/Loading:</a:t>
            </a:r>
          </a:p>
          <a:p>
            <a:r>
              <a:rPr lang="en-US" dirty="0"/>
              <a:t>Do not exceed the load-capacity limits. Take the combined weight of the worker(s), tools and materials into account when calculating the load.</a:t>
            </a:r>
          </a:p>
          <a:p>
            <a:r>
              <a:rPr lang="en-US" dirty="0"/>
              <a:t>Do not use the aerial lift as a crane.</a:t>
            </a:r>
          </a:p>
          <a:p>
            <a:r>
              <a:rPr lang="en-US" dirty="0"/>
              <a:t>Do not carry objects larger than the platform.</a:t>
            </a:r>
          </a:p>
          <a:p>
            <a:r>
              <a:rPr lang="en-US" dirty="0"/>
              <a:t>Do not drive with the lift platform raised (unless the manufacturer’s instructions allow this). </a:t>
            </a:r>
          </a:p>
          <a:p>
            <a:r>
              <a:rPr lang="en-US" dirty="0"/>
              <a:t>Do not operate lower level controls unless permission is obtained from the worker(s) in the lift (except in emergencies).</a:t>
            </a:r>
          </a:p>
          <a:p>
            <a:r>
              <a:rPr lang="en-US" dirty="0"/>
              <a:t>Do not exceed vertical or horizontal reach limits.</a:t>
            </a:r>
          </a:p>
          <a:p>
            <a:r>
              <a:rPr lang="en-US" dirty="0"/>
              <a:t>Do not operate an aerial lift in high winds above those recommended by the manufacturer. </a:t>
            </a:r>
          </a:p>
          <a:p>
            <a:r>
              <a:rPr lang="en-US" dirty="0"/>
              <a:t>Do not override hydraulic, mechanical, or electrical safety devices</a:t>
            </a:r>
          </a:p>
        </p:txBody>
      </p:sp>
    </p:spTree>
    <p:extLst>
      <p:ext uri="{BB962C8B-B14F-4D97-AF65-F5344CB8AC3E}">
        <p14:creationId xmlns:p14="http://schemas.microsoft.com/office/powerpoint/2010/main" val="3881421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5E46D2-9E03-CA53-FD22-DE96BE0891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72FD83-9FD6-AE8D-6084-0AFD0ED40BA0}"/>
              </a:ext>
            </a:extLst>
          </p:cNvPr>
          <p:cNvSpPr>
            <a:spLocks noGrp="1"/>
          </p:cNvSpPr>
          <p:nvPr>
            <p:ph type="title"/>
          </p:nvPr>
        </p:nvSpPr>
        <p:spPr>
          <a:xfrm>
            <a:off x="1202904" y="168693"/>
            <a:ext cx="7106706" cy="994172"/>
          </a:xfrm>
        </p:spPr>
        <p:txBody>
          <a:bodyPr>
            <a:normAutofit/>
          </a:bodyPr>
          <a:lstStyle/>
          <a:p>
            <a:r>
              <a:rPr lang="en-US" sz="3000" dirty="0"/>
              <a:t>What to Do While Operating an Aerial Lift</a:t>
            </a:r>
          </a:p>
        </p:txBody>
      </p:sp>
      <p:sp>
        <p:nvSpPr>
          <p:cNvPr id="3" name="Content Placeholder 2">
            <a:extLst>
              <a:ext uri="{FF2B5EF4-FFF2-40B4-BE49-F238E27FC236}">
                <a16:creationId xmlns:a16="http://schemas.microsoft.com/office/drawing/2014/main" id="{109538EA-C630-8A00-EF45-CC0E2AAFBD09}"/>
              </a:ext>
            </a:extLst>
          </p:cNvPr>
          <p:cNvSpPr>
            <a:spLocks noGrp="1"/>
          </p:cNvSpPr>
          <p:nvPr>
            <p:ph idx="1"/>
          </p:nvPr>
        </p:nvSpPr>
        <p:spPr>
          <a:xfrm>
            <a:off x="917155" y="1865878"/>
            <a:ext cx="7392455" cy="4249171"/>
          </a:xfrm>
        </p:spPr>
        <p:txBody>
          <a:bodyPr>
            <a:normAutofit/>
          </a:bodyPr>
          <a:lstStyle/>
          <a:p>
            <a:pPr marL="0" indent="0">
              <a:buNone/>
            </a:pPr>
            <a:r>
              <a:rPr lang="en-US" b="1" dirty="0"/>
              <a:t>Overhead Protection:</a:t>
            </a:r>
          </a:p>
          <a:p>
            <a:r>
              <a:rPr lang="en-US" sz="1800" dirty="0"/>
              <a:t>Be aware of overhead clearance and overhead objects, including ceilings. </a:t>
            </a:r>
          </a:p>
          <a:p>
            <a:r>
              <a:rPr lang="en-US" sz="1800" dirty="0"/>
              <a:t>Do not position aerial lifts between overhead hazards if possible. </a:t>
            </a:r>
          </a:p>
          <a:p>
            <a:r>
              <a:rPr lang="en-US" sz="1800" dirty="0"/>
              <a:t>Treat all overhead power lines and communication cables as energized and stay at least 10 feet (3 meters) away. </a:t>
            </a:r>
          </a:p>
          <a:p>
            <a:r>
              <a:rPr lang="en-US" sz="1800" dirty="0"/>
              <a:t>Ensure that the power utility or power line workers de-energize power lines in the vicinity of the work.</a:t>
            </a:r>
          </a:p>
        </p:txBody>
      </p:sp>
    </p:spTree>
    <p:extLst>
      <p:ext uri="{BB962C8B-B14F-4D97-AF65-F5344CB8AC3E}">
        <p14:creationId xmlns:p14="http://schemas.microsoft.com/office/powerpoint/2010/main" val="13865126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17874-6E69-151E-5B03-BAE515FD21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F5C317-6699-52D5-9D02-21391E262719}"/>
              </a:ext>
            </a:extLst>
          </p:cNvPr>
          <p:cNvSpPr>
            <a:spLocks noGrp="1"/>
          </p:cNvSpPr>
          <p:nvPr>
            <p:ph type="title"/>
          </p:nvPr>
        </p:nvSpPr>
        <p:spPr>
          <a:xfrm>
            <a:off x="1245766" y="240131"/>
            <a:ext cx="7106706" cy="994172"/>
          </a:xfrm>
        </p:spPr>
        <p:txBody>
          <a:bodyPr>
            <a:normAutofit/>
          </a:bodyPr>
          <a:lstStyle/>
          <a:p>
            <a:r>
              <a:rPr lang="en-US" sz="3000" dirty="0"/>
              <a:t>What to Do While Operating an Aerial Lift</a:t>
            </a:r>
          </a:p>
        </p:txBody>
      </p:sp>
      <p:sp>
        <p:nvSpPr>
          <p:cNvPr id="3" name="Content Placeholder 2">
            <a:extLst>
              <a:ext uri="{FF2B5EF4-FFF2-40B4-BE49-F238E27FC236}">
                <a16:creationId xmlns:a16="http://schemas.microsoft.com/office/drawing/2014/main" id="{824F6376-6100-F264-CEDE-74D907C2864B}"/>
              </a:ext>
            </a:extLst>
          </p:cNvPr>
          <p:cNvSpPr>
            <a:spLocks noGrp="1"/>
          </p:cNvSpPr>
          <p:nvPr>
            <p:ph idx="1"/>
          </p:nvPr>
        </p:nvSpPr>
        <p:spPr>
          <a:xfrm>
            <a:off x="917154" y="1900672"/>
            <a:ext cx="7435318" cy="4300103"/>
          </a:xfrm>
        </p:spPr>
        <p:txBody>
          <a:bodyPr>
            <a:normAutofit/>
          </a:bodyPr>
          <a:lstStyle/>
          <a:p>
            <a:pPr marL="0" indent="0">
              <a:buNone/>
            </a:pPr>
            <a:r>
              <a:rPr lang="en-US" b="1" dirty="0"/>
              <a:t>Stability in the Work Zone:</a:t>
            </a:r>
          </a:p>
          <a:p>
            <a:r>
              <a:rPr lang="en-US" dirty="0"/>
              <a:t>Set outriggers on pads or on a level, solid surface.</a:t>
            </a:r>
          </a:p>
          <a:p>
            <a:r>
              <a:rPr lang="en-US" dirty="0"/>
              <a:t>Set brakes when outriggers are used.</a:t>
            </a:r>
          </a:p>
          <a:p>
            <a:r>
              <a:rPr lang="en-US" dirty="0"/>
              <a:t>Use wheel chocks on sloped surfaces when it is safe to do so.</a:t>
            </a:r>
          </a:p>
          <a:p>
            <a:r>
              <a:rPr lang="en-US" dirty="0"/>
              <a:t>Set up work zone warnings, such as cones and signs, when necessary to warn others</a:t>
            </a:r>
          </a:p>
        </p:txBody>
      </p:sp>
    </p:spTree>
    <p:extLst>
      <p:ext uri="{BB962C8B-B14F-4D97-AF65-F5344CB8AC3E}">
        <p14:creationId xmlns:p14="http://schemas.microsoft.com/office/powerpoint/2010/main" val="41575090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06835F-BE70-77DB-025F-42D43CD87403}"/>
              </a:ext>
            </a:extLst>
          </p:cNvPr>
          <p:cNvSpPr>
            <a:spLocks noGrp="1"/>
          </p:cNvSpPr>
          <p:nvPr>
            <p:ph type="title"/>
          </p:nvPr>
        </p:nvSpPr>
        <p:spPr>
          <a:xfrm>
            <a:off x="1457324" y="542925"/>
            <a:ext cx="6229351" cy="1325563"/>
          </a:xfrm>
        </p:spPr>
        <p:txBody>
          <a:bodyPr/>
          <a:lstStyle/>
          <a:p>
            <a:r>
              <a:rPr lang="en-US" dirty="0"/>
              <a:t>Qualified Person Checklist</a:t>
            </a:r>
          </a:p>
        </p:txBody>
      </p:sp>
      <p:sp>
        <p:nvSpPr>
          <p:cNvPr id="4" name="TextBox 3">
            <a:extLst>
              <a:ext uri="{FF2B5EF4-FFF2-40B4-BE49-F238E27FC236}">
                <a16:creationId xmlns:a16="http://schemas.microsoft.com/office/drawing/2014/main" id="{E619C8B2-5DEB-4C80-830F-E00219671847}"/>
              </a:ext>
            </a:extLst>
          </p:cNvPr>
          <p:cNvSpPr txBox="1"/>
          <p:nvPr/>
        </p:nvSpPr>
        <p:spPr>
          <a:xfrm>
            <a:off x="939403" y="2314572"/>
            <a:ext cx="7265194" cy="2554545"/>
          </a:xfrm>
          <a:prstGeom prst="rect">
            <a:avLst/>
          </a:prstGeom>
          <a:noFill/>
        </p:spPr>
        <p:txBody>
          <a:bodyPr wrap="square" rtlCol="0">
            <a:spAutoFit/>
          </a:bodyPr>
          <a:lstStyle/>
          <a:p>
            <a:r>
              <a:rPr lang="en-US" sz="3200" dirty="0"/>
              <a:t>Attachment 4 of the OMD Aerial Lift Policy has a “Qualified Person Checklist for Aerial Device / Scissor Lift Operation and Repair.”  Ensure a copy of this is signed and filed on site and with the OMD Safety Manager.</a:t>
            </a:r>
          </a:p>
        </p:txBody>
      </p:sp>
    </p:spTree>
    <p:extLst>
      <p:ext uri="{BB962C8B-B14F-4D97-AF65-F5344CB8AC3E}">
        <p14:creationId xmlns:p14="http://schemas.microsoft.com/office/powerpoint/2010/main" val="34895220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C8CE1-22F2-96DF-D0D5-D307FD236552}"/>
              </a:ext>
            </a:extLst>
          </p:cNvPr>
          <p:cNvSpPr>
            <a:spLocks noGrp="1"/>
          </p:cNvSpPr>
          <p:nvPr>
            <p:ph type="title"/>
          </p:nvPr>
        </p:nvSpPr>
        <p:spPr>
          <a:xfrm>
            <a:off x="917154" y="1062985"/>
            <a:ext cx="6788571" cy="994172"/>
          </a:xfrm>
        </p:spPr>
        <p:txBody>
          <a:bodyPr/>
          <a:lstStyle/>
          <a:p>
            <a:r>
              <a:rPr lang="en-US"/>
              <a:t>Sources</a:t>
            </a:r>
          </a:p>
        </p:txBody>
      </p:sp>
      <p:sp>
        <p:nvSpPr>
          <p:cNvPr id="3" name="Content Placeholder 2">
            <a:extLst>
              <a:ext uri="{FF2B5EF4-FFF2-40B4-BE49-F238E27FC236}">
                <a16:creationId xmlns:a16="http://schemas.microsoft.com/office/drawing/2014/main" id="{FFC03458-C38F-45F4-2DCC-880AD48B25E2}"/>
              </a:ext>
            </a:extLst>
          </p:cNvPr>
          <p:cNvSpPr>
            <a:spLocks noGrp="1"/>
          </p:cNvSpPr>
          <p:nvPr>
            <p:ph idx="1"/>
          </p:nvPr>
        </p:nvSpPr>
        <p:spPr>
          <a:xfrm>
            <a:off x="917154" y="2057156"/>
            <a:ext cx="6788571" cy="2295525"/>
          </a:xfrm>
        </p:spPr>
        <p:txBody>
          <a:bodyPr vert="horz" lIns="68580" tIns="34290" rIns="68580" bIns="34290" rtlCol="0" anchor="t">
            <a:normAutofit fontScale="92500" lnSpcReduction="20000"/>
          </a:bodyPr>
          <a:lstStyle/>
          <a:p>
            <a:r>
              <a:rPr lang="en-US"/>
              <a:t>OSHA: </a:t>
            </a:r>
            <a:r>
              <a:rPr lang="en-US">
                <a:hlinkClick r:id="rId2"/>
              </a:rPr>
              <a:t>https://www.osha.gov/sites/default/files/publications/aerial-lifts-factsheet.pdf</a:t>
            </a:r>
            <a:endParaRPr lang="en-US"/>
          </a:p>
          <a:p>
            <a:endParaRPr lang="en-US">
              <a:latin typeface="Arial"/>
              <a:cs typeface="Arial"/>
            </a:endParaRPr>
          </a:p>
          <a:p>
            <a:r>
              <a:rPr lang="en-US">
                <a:latin typeface="Arial"/>
                <a:cs typeface="Arial"/>
              </a:rPr>
              <a:t>CDC: </a:t>
            </a:r>
          </a:p>
          <a:p>
            <a:pPr marL="0" indent="0">
              <a:buNone/>
            </a:pPr>
            <a:r>
              <a:rPr lang="en-US">
                <a:latin typeface="Arial"/>
                <a:cs typeface="Arial"/>
              </a:rPr>
              <a:t>  </a:t>
            </a:r>
            <a:r>
              <a:rPr lang="en-US">
                <a:latin typeface="Arial"/>
                <a:cs typeface="Arial"/>
                <a:hlinkClick r:id="rId3"/>
              </a:rPr>
              <a:t>Aerial Lift Safety | Falls | CDC</a:t>
            </a:r>
            <a:endParaRPr lang="en-US">
              <a:latin typeface="Arial"/>
              <a:cs typeface="Arial"/>
            </a:endParaRPr>
          </a:p>
        </p:txBody>
      </p:sp>
    </p:spTree>
    <p:extLst>
      <p:ext uri="{BB962C8B-B14F-4D97-AF65-F5344CB8AC3E}">
        <p14:creationId xmlns:p14="http://schemas.microsoft.com/office/powerpoint/2010/main" val="34683587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8EA0A3-3801-4504-6AA4-679FB84F4C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2DAFFA-AC65-5CD6-D3EA-2267665A43CD}"/>
              </a:ext>
            </a:extLst>
          </p:cNvPr>
          <p:cNvSpPr>
            <a:spLocks noGrp="1"/>
          </p:cNvSpPr>
          <p:nvPr>
            <p:ph type="title"/>
          </p:nvPr>
        </p:nvSpPr>
        <p:spPr>
          <a:xfrm>
            <a:off x="3103141" y="2660451"/>
            <a:ext cx="3454821" cy="994172"/>
          </a:xfrm>
        </p:spPr>
        <p:txBody>
          <a:bodyPr>
            <a:normAutofit/>
          </a:bodyPr>
          <a:lstStyle/>
          <a:p>
            <a:r>
              <a:rPr lang="en-US" dirty="0"/>
              <a:t>Questions?</a:t>
            </a:r>
          </a:p>
        </p:txBody>
      </p:sp>
    </p:spTree>
    <p:extLst>
      <p:ext uri="{BB962C8B-B14F-4D97-AF65-F5344CB8AC3E}">
        <p14:creationId xmlns:p14="http://schemas.microsoft.com/office/powerpoint/2010/main" val="524863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8DE93-6C3B-8021-EEEE-B32027E2F641}"/>
              </a:ext>
            </a:extLst>
          </p:cNvPr>
          <p:cNvSpPr>
            <a:spLocks noGrp="1"/>
          </p:cNvSpPr>
          <p:nvPr>
            <p:ph type="title"/>
          </p:nvPr>
        </p:nvSpPr>
        <p:spPr>
          <a:xfrm>
            <a:off x="1760117" y="232701"/>
            <a:ext cx="6788571" cy="994172"/>
          </a:xfrm>
        </p:spPr>
        <p:txBody>
          <a:bodyPr/>
          <a:lstStyle/>
          <a:p>
            <a:r>
              <a:rPr lang="en-US" dirty="0"/>
              <a:t>Standards that Apply</a:t>
            </a:r>
          </a:p>
        </p:txBody>
      </p:sp>
      <p:sp>
        <p:nvSpPr>
          <p:cNvPr id="3" name="Content Placeholder 2">
            <a:extLst>
              <a:ext uri="{FF2B5EF4-FFF2-40B4-BE49-F238E27FC236}">
                <a16:creationId xmlns:a16="http://schemas.microsoft.com/office/drawing/2014/main" id="{34751D48-05DD-464E-BB1B-CD5E01F8183C}"/>
              </a:ext>
            </a:extLst>
          </p:cNvPr>
          <p:cNvSpPr>
            <a:spLocks noGrp="1"/>
          </p:cNvSpPr>
          <p:nvPr>
            <p:ph idx="1"/>
          </p:nvPr>
        </p:nvSpPr>
        <p:spPr>
          <a:xfrm>
            <a:off x="917154" y="1984111"/>
            <a:ext cx="6788571" cy="3745177"/>
          </a:xfrm>
        </p:spPr>
        <p:txBody>
          <a:bodyPr>
            <a:noAutofit/>
          </a:bodyPr>
          <a:lstStyle/>
          <a:p>
            <a:pPr marL="0" indent="0">
              <a:buNone/>
            </a:pPr>
            <a:r>
              <a:rPr lang="en-US" sz="2400" b="1" dirty="0"/>
              <a:t>OMD POLICY: </a:t>
            </a:r>
            <a:r>
              <a:rPr lang="en-US" sz="2400" dirty="0"/>
              <a:t>AGP-99.200.11 (revised 9.30.2025)</a:t>
            </a:r>
          </a:p>
          <a:p>
            <a:pPr marL="0" indent="0">
              <a:buNone/>
            </a:pPr>
            <a:r>
              <a:rPr lang="en-US" sz="2400" b="1" dirty="0"/>
              <a:t>OSHA Standards: </a:t>
            </a:r>
          </a:p>
          <a:p>
            <a:pPr marL="0" indent="0">
              <a:buNone/>
            </a:pPr>
            <a:r>
              <a:rPr lang="en-US" sz="2400" dirty="0"/>
              <a:t>29 CFR 1910.67, 29 CFR 1910.269(p), 29 CFR 1926.21, 29 CFR 1926.453 (Scaffolding), 29 CFR 1926.502.   </a:t>
            </a:r>
          </a:p>
          <a:p>
            <a:pPr marL="0" indent="0">
              <a:buNone/>
            </a:pPr>
            <a:r>
              <a:rPr lang="en-US" sz="2400" b="1" dirty="0"/>
              <a:t>American National Standards Institutes Standards: </a:t>
            </a:r>
            <a:r>
              <a:rPr lang="en-US" sz="2400" dirty="0"/>
              <a:t>ANSI/SIA A92.2-1969, ANSI/SIA A92.3, ANSI/SIA A92.5, ANSI/SIA A92.6.</a:t>
            </a:r>
          </a:p>
          <a:p>
            <a:pPr marL="0" indent="0">
              <a:buNone/>
            </a:pPr>
            <a:r>
              <a:rPr lang="en-US" sz="2400" b="1" dirty="0"/>
              <a:t>OR-OSHA 437-003-0073</a:t>
            </a:r>
            <a:r>
              <a:rPr lang="en-US" sz="2400" dirty="0"/>
              <a:t>, Boom Supported Elevating Work Platforms. </a:t>
            </a:r>
            <a:r>
              <a:rPr lang="en-US" sz="2400" b="1" dirty="0"/>
              <a:t>437-003-0074</a:t>
            </a:r>
            <a:r>
              <a:rPr lang="en-US" sz="2400" dirty="0"/>
              <a:t>, Scissor Lifts.</a:t>
            </a:r>
            <a:endParaRPr lang="en-US" sz="3600" dirty="0"/>
          </a:p>
          <a:p>
            <a:pPr marL="0" indent="0">
              <a:buNone/>
            </a:pPr>
            <a:endParaRPr lang="en-US" sz="2400" dirty="0"/>
          </a:p>
        </p:txBody>
      </p:sp>
    </p:spTree>
    <p:extLst>
      <p:ext uri="{BB962C8B-B14F-4D97-AF65-F5344CB8AC3E}">
        <p14:creationId xmlns:p14="http://schemas.microsoft.com/office/powerpoint/2010/main" val="4035958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14B168-2EDB-2D45-1075-EC0322DB72FF}"/>
              </a:ext>
            </a:extLst>
          </p:cNvPr>
          <p:cNvSpPr>
            <a:spLocks noGrp="1"/>
          </p:cNvSpPr>
          <p:nvPr>
            <p:ph type="title"/>
          </p:nvPr>
        </p:nvSpPr>
        <p:spPr>
          <a:xfrm>
            <a:off x="917154" y="929440"/>
            <a:ext cx="6788571" cy="890336"/>
          </a:xfrm>
        </p:spPr>
        <p:txBody>
          <a:bodyPr>
            <a:normAutofit/>
          </a:bodyPr>
          <a:lstStyle/>
          <a:p>
            <a:pPr algn="ctr"/>
            <a:r>
              <a:rPr lang="en-US" dirty="0"/>
              <a:t>Aerial Lifts &amp; Scissor Lifts</a:t>
            </a:r>
          </a:p>
        </p:txBody>
      </p:sp>
      <p:sp>
        <p:nvSpPr>
          <p:cNvPr id="4" name="Content Placeholder 3">
            <a:extLst>
              <a:ext uri="{FF2B5EF4-FFF2-40B4-BE49-F238E27FC236}">
                <a16:creationId xmlns:a16="http://schemas.microsoft.com/office/drawing/2014/main" id="{AFBB09A0-1BE2-360B-FA8E-6A9A5D38866E}"/>
              </a:ext>
            </a:extLst>
          </p:cNvPr>
          <p:cNvSpPr>
            <a:spLocks noGrp="1"/>
          </p:cNvSpPr>
          <p:nvPr>
            <p:ph idx="1"/>
          </p:nvPr>
        </p:nvSpPr>
        <p:spPr>
          <a:xfrm>
            <a:off x="651353" y="1988926"/>
            <a:ext cx="6788571" cy="2872597"/>
          </a:xfrm>
        </p:spPr>
        <p:txBody>
          <a:bodyPr>
            <a:normAutofit/>
          </a:bodyPr>
          <a:lstStyle/>
          <a:p>
            <a:pPr marL="0" indent="0">
              <a:buNone/>
            </a:pPr>
            <a:r>
              <a:rPr lang="en-US" dirty="0"/>
              <a:t>An aerial lift is any vehicle-mounted device used to elevate personnel, including: </a:t>
            </a:r>
          </a:p>
          <a:p>
            <a:pPr marL="0" indent="0">
              <a:buNone/>
            </a:pPr>
            <a:r>
              <a:rPr lang="en-US" sz="1800" dirty="0"/>
              <a:t>• Extendable boom platforms, </a:t>
            </a:r>
          </a:p>
          <a:p>
            <a:pPr marL="0" indent="0">
              <a:buNone/>
            </a:pPr>
            <a:r>
              <a:rPr lang="en-US" sz="1800" dirty="0"/>
              <a:t>• Aerial ladders, </a:t>
            </a:r>
          </a:p>
          <a:p>
            <a:pPr marL="0" indent="0">
              <a:buNone/>
            </a:pPr>
            <a:r>
              <a:rPr lang="en-US" sz="1800" dirty="0"/>
              <a:t>• Articulating (jointed) boom platforms, </a:t>
            </a:r>
          </a:p>
          <a:p>
            <a:pPr marL="0" indent="0">
              <a:buNone/>
            </a:pPr>
            <a:r>
              <a:rPr lang="en-US" sz="1800" dirty="0"/>
              <a:t>• Vertical towers, and </a:t>
            </a:r>
          </a:p>
          <a:p>
            <a:pPr marL="0" indent="0">
              <a:buNone/>
            </a:pPr>
            <a:r>
              <a:rPr lang="en-US" sz="1800" dirty="0"/>
              <a:t>• Any combination of the above.</a:t>
            </a:r>
          </a:p>
        </p:txBody>
      </p:sp>
      <p:pic>
        <p:nvPicPr>
          <p:cNvPr id="1028" name="Picture 4" descr="Cherry Picker Forklifts: Everything You Need to Know">
            <a:extLst>
              <a:ext uri="{FF2B5EF4-FFF2-40B4-BE49-F238E27FC236}">
                <a16:creationId xmlns:a16="http://schemas.microsoft.com/office/drawing/2014/main" id="{97DC7137-5791-41DC-0E88-7494CE627B96}"/>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154" t="9015" r="3090" b="8679"/>
          <a:stretch/>
        </p:blipFill>
        <p:spPr bwMode="auto">
          <a:xfrm>
            <a:off x="5157788" y="4076779"/>
            <a:ext cx="3477095" cy="1907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3031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96D7AD-4324-3F53-E291-FF815F39288E}"/>
              </a:ext>
            </a:extLst>
          </p:cNvPr>
          <p:cNvSpPr>
            <a:spLocks noGrp="1"/>
          </p:cNvSpPr>
          <p:nvPr>
            <p:ph type="title"/>
          </p:nvPr>
        </p:nvSpPr>
        <p:spPr>
          <a:xfrm>
            <a:off x="1177714" y="132136"/>
            <a:ext cx="6788571" cy="994172"/>
          </a:xfrm>
        </p:spPr>
        <p:txBody>
          <a:bodyPr/>
          <a:lstStyle/>
          <a:p>
            <a:pPr algn="ctr"/>
            <a:r>
              <a:rPr lang="en-US" dirty="0"/>
              <a:t>Hazards</a:t>
            </a:r>
          </a:p>
        </p:txBody>
      </p:sp>
      <p:sp>
        <p:nvSpPr>
          <p:cNvPr id="3" name="Content Placeholder 2">
            <a:extLst>
              <a:ext uri="{FF2B5EF4-FFF2-40B4-BE49-F238E27FC236}">
                <a16:creationId xmlns:a16="http://schemas.microsoft.com/office/drawing/2014/main" id="{3BA601A2-80E2-3F48-3B39-AA4410908121}"/>
              </a:ext>
            </a:extLst>
          </p:cNvPr>
          <p:cNvSpPr>
            <a:spLocks noGrp="1"/>
          </p:cNvSpPr>
          <p:nvPr>
            <p:ph idx="1"/>
          </p:nvPr>
        </p:nvSpPr>
        <p:spPr>
          <a:xfrm>
            <a:off x="1177713" y="1126308"/>
            <a:ext cx="7080462" cy="5145905"/>
          </a:xfrm>
        </p:spPr>
        <p:txBody>
          <a:bodyPr>
            <a:normAutofit fontScale="77500" lnSpcReduction="20000"/>
          </a:bodyPr>
          <a:lstStyle/>
          <a:p>
            <a:pPr marL="0" indent="0">
              <a:buNone/>
            </a:pPr>
            <a:r>
              <a:rPr lang="en-US" dirty="0"/>
              <a:t>The following hazards, among others, can lead to personal injury or death: </a:t>
            </a:r>
          </a:p>
          <a:p>
            <a:pPr marL="0" indent="0">
              <a:buNone/>
            </a:pPr>
            <a:endParaRPr lang="en-US" dirty="0"/>
          </a:p>
          <a:p>
            <a:r>
              <a:rPr lang="en-US" sz="3400" dirty="0"/>
              <a:t>Fall from elevated level, </a:t>
            </a:r>
          </a:p>
          <a:p>
            <a:r>
              <a:rPr lang="en-US" sz="3400" dirty="0"/>
              <a:t>Objects falling from lifts, </a:t>
            </a:r>
          </a:p>
          <a:p>
            <a:r>
              <a:rPr lang="en-US" sz="3400" dirty="0"/>
              <a:t>Tip-overs, </a:t>
            </a:r>
          </a:p>
          <a:p>
            <a:r>
              <a:rPr lang="en-US" sz="3400" dirty="0"/>
              <a:t>Ejections from the lift platform, </a:t>
            </a:r>
          </a:p>
          <a:p>
            <a:r>
              <a:rPr lang="en-US" sz="3400" dirty="0"/>
              <a:t>Structural failure,</a:t>
            </a:r>
          </a:p>
          <a:p>
            <a:r>
              <a:rPr lang="en-US" sz="3400" dirty="0"/>
              <a:t>Electric shock,</a:t>
            </a:r>
          </a:p>
          <a:p>
            <a:r>
              <a:rPr lang="en-US" sz="3400" dirty="0"/>
              <a:t>Entanglement hazards, </a:t>
            </a:r>
          </a:p>
          <a:p>
            <a:r>
              <a:rPr lang="en-US" sz="3400" dirty="0"/>
              <a:t>Contact with objects, and</a:t>
            </a:r>
          </a:p>
          <a:p>
            <a:r>
              <a:rPr lang="en-US" sz="3400" dirty="0"/>
              <a:t>Contact with ceilings and other overhead objects</a:t>
            </a:r>
          </a:p>
        </p:txBody>
      </p:sp>
    </p:spTree>
    <p:extLst>
      <p:ext uri="{BB962C8B-B14F-4D97-AF65-F5344CB8AC3E}">
        <p14:creationId xmlns:p14="http://schemas.microsoft.com/office/powerpoint/2010/main" val="1387956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4DCDE-C668-EB22-1E83-B80835EEADC0}"/>
              </a:ext>
            </a:extLst>
          </p:cNvPr>
          <p:cNvSpPr>
            <a:spLocks noGrp="1"/>
          </p:cNvSpPr>
          <p:nvPr>
            <p:ph type="title"/>
          </p:nvPr>
        </p:nvSpPr>
        <p:spPr>
          <a:xfrm>
            <a:off x="917154" y="1017371"/>
            <a:ext cx="6788571" cy="994172"/>
          </a:xfrm>
        </p:spPr>
        <p:txBody>
          <a:bodyPr/>
          <a:lstStyle/>
          <a:p>
            <a:pPr algn="ctr"/>
            <a:r>
              <a:rPr lang="en-US" dirty="0"/>
              <a:t>Training</a:t>
            </a:r>
          </a:p>
        </p:txBody>
      </p:sp>
      <p:sp>
        <p:nvSpPr>
          <p:cNvPr id="3" name="Content Placeholder 2">
            <a:extLst>
              <a:ext uri="{FF2B5EF4-FFF2-40B4-BE49-F238E27FC236}">
                <a16:creationId xmlns:a16="http://schemas.microsoft.com/office/drawing/2014/main" id="{AEC01A26-7519-5E4C-C428-18BADCA0DCF3}"/>
              </a:ext>
            </a:extLst>
          </p:cNvPr>
          <p:cNvSpPr>
            <a:spLocks noGrp="1"/>
          </p:cNvSpPr>
          <p:nvPr>
            <p:ph idx="1"/>
          </p:nvPr>
        </p:nvSpPr>
        <p:spPr>
          <a:xfrm>
            <a:off x="1317205" y="3240406"/>
            <a:ext cx="6569496" cy="1203007"/>
          </a:xfrm>
        </p:spPr>
        <p:txBody>
          <a:bodyPr>
            <a:normAutofit/>
          </a:bodyPr>
          <a:lstStyle/>
          <a:p>
            <a:pPr marL="0" indent="0">
              <a:buNone/>
            </a:pPr>
            <a:r>
              <a:rPr lang="en-US" dirty="0"/>
              <a:t>Only trained and authorized persons are allowed to operate an aerial lift. </a:t>
            </a:r>
            <a:endParaRPr lang="en-US" sz="1800" dirty="0"/>
          </a:p>
        </p:txBody>
      </p:sp>
    </p:spTree>
    <p:extLst>
      <p:ext uri="{BB962C8B-B14F-4D97-AF65-F5344CB8AC3E}">
        <p14:creationId xmlns:p14="http://schemas.microsoft.com/office/powerpoint/2010/main" val="1054089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7EF51-4E1C-8AF2-E08F-6C3A82A184C8}"/>
              </a:ext>
            </a:extLst>
          </p:cNvPr>
          <p:cNvSpPr>
            <a:spLocks noGrp="1"/>
          </p:cNvSpPr>
          <p:nvPr>
            <p:ph type="title"/>
          </p:nvPr>
        </p:nvSpPr>
        <p:spPr>
          <a:xfrm>
            <a:off x="917154" y="989939"/>
            <a:ext cx="6788571" cy="994172"/>
          </a:xfrm>
        </p:spPr>
        <p:txBody>
          <a:bodyPr/>
          <a:lstStyle/>
          <a:p>
            <a:pPr algn="ctr"/>
            <a:r>
              <a:rPr lang="en-US" dirty="0"/>
              <a:t>Retraining</a:t>
            </a:r>
          </a:p>
        </p:txBody>
      </p:sp>
      <p:sp>
        <p:nvSpPr>
          <p:cNvPr id="3" name="Content Placeholder 2">
            <a:extLst>
              <a:ext uri="{FF2B5EF4-FFF2-40B4-BE49-F238E27FC236}">
                <a16:creationId xmlns:a16="http://schemas.microsoft.com/office/drawing/2014/main" id="{4DBDE40F-2FA7-A47C-2031-C32019661C95}"/>
              </a:ext>
            </a:extLst>
          </p:cNvPr>
          <p:cNvSpPr>
            <a:spLocks noGrp="1"/>
          </p:cNvSpPr>
          <p:nvPr>
            <p:ph idx="1"/>
          </p:nvPr>
        </p:nvSpPr>
        <p:spPr>
          <a:xfrm>
            <a:off x="917154" y="1984111"/>
            <a:ext cx="7841084" cy="3883950"/>
          </a:xfrm>
        </p:spPr>
        <p:txBody>
          <a:bodyPr>
            <a:normAutofit lnSpcReduction="10000"/>
          </a:bodyPr>
          <a:lstStyle/>
          <a:p>
            <a:pPr marL="0" indent="0">
              <a:buNone/>
            </a:pPr>
            <a:r>
              <a:rPr lang="en-US" dirty="0"/>
              <a:t>Workers should be retrained if any of the following conditions occur:</a:t>
            </a:r>
          </a:p>
          <a:p>
            <a:r>
              <a:rPr lang="en-US" dirty="0"/>
              <a:t>Accident</a:t>
            </a:r>
          </a:p>
          <a:p>
            <a:r>
              <a:rPr lang="en-US" dirty="0"/>
              <a:t>Hazards Identified</a:t>
            </a:r>
          </a:p>
          <a:p>
            <a:r>
              <a:rPr lang="en-US" dirty="0"/>
              <a:t>Different equipment used</a:t>
            </a:r>
          </a:p>
          <a:p>
            <a:pPr marL="0" indent="0">
              <a:buNone/>
            </a:pPr>
            <a:endParaRPr lang="en-US" dirty="0"/>
          </a:p>
          <a:p>
            <a:pPr marL="0" indent="0">
              <a:buNone/>
            </a:pPr>
            <a:r>
              <a:rPr lang="en-US" dirty="0"/>
              <a:t>Employers are also required to retrain workers who they observe operating an aerial lift or scissor lift improperly.</a:t>
            </a:r>
          </a:p>
        </p:txBody>
      </p:sp>
    </p:spTree>
    <p:extLst>
      <p:ext uri="{BB962C8B-B14F-4D97-AF65-F5344CB8AC3E}">
        <p14:creationId xmlns:p14="http://schemas.microsoft.com/office/powerpoint/2010/main" val="3873212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221FD9D-CF2F-DFF7-2555-5CEA6E79F66D}"/>
              </a:ext>
            </a:extLst>
          </p:cNvPr>
          <p:cNvSpPr>
            <a:spLocks noGrp="1"/>
          </p:cNvSpPr>
          <p:nvPr>
            <p:ph type="title"/>
          </p:nvPr>
        </p:nvSpPr>
        <p:spPr>
          <a:xfrm>
            <a:off x="917154" y="857251"/>
            <a:ext cx="6788571" cy="994172"/>
          </a:xfrm>
        </p:spPr>
        <p:txBody>
          <a:bodyPr/>
          <a:lstStyle/>
          <a:p>
            <a:pPr algn="ctr"/>
            <a:r>
              <a:rPr lang="en-US" dirty="0"/>
              <a:t>Pre-Operation Inspection</a:t>
            </a:r>
          </a:p>
        </p:txBody>
      </p:sp>
      <p:sp>
        <p:nvSpPr>
          <p:cNvPr id="5" name="Content Placeholder 4">
            <a:extLst>
              <a:ext uri="{FF2B5EF4-FFF2-40B4-BE49-F238E27FC236}">
                <a16:creationId xmlns:a16="http://schemas.microsoft.com/office/drawing/2014/main" id="{3598D0CB-ACB9-9519-CD71-D2ABBE445325}"/>
              </a:ext>
            </a:extLst>
          </p:cNvPr>
          <p:cNvSpPr>
            <a:spLocks noGrp="1"/>
          </p:cNvSpPr>
          <p:nvPr>
            <p:ph idx="1"/>
          </p:nvPr>
        </p:nvSpPr>
        <p:spPr>
          <a:xfrm>
            <a:off x="917154" y="1757797"/>
            <a:ext cx="6788571" cy="2295525"/>
          </a:xfrm>
        </p:spPr>
        <p:txBody>
          <a:bodyPr/>
          <a:lstStyle/>
          <a:p>
            <a:pPr marL="0" indent="0">
              <a:buNone/>
            </a:pPr>
            <a:r>
              <a:rPr lang="en-US"/>
              <a:t>Prior to each work shift, conduct a pre-start inspection to verify that the equipment and all its components are in safe operating condition. </a:t>
            </a:r>
          </a:p>
        </p:txBody>
      </p:sp>
      <p:pic>
        <p:nvPicPr>
          <p:cNvPr id="3078" name="Picture 6" descr="Aerial Lift Inspection">
            <a:extLst>
              <a:ext uri="{FF2B5EF4-FFF2-40B4-BE49-F238E27FC236}">
                <a16:creationId xmlns:a16="http://schemas.microsoft.com/office/drawing/2014/main" id="{25000002-4536-FEFF-1096-2D471E7B5E6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13030" y="3661013"/>
            <a:ext cx="4596817" cy="25857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6008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6A1BF-A008-0ADA-08F5-A3B0350B5565}"/>
              </a:ext>
            </a:extLst>
          </p:cNvPr>
          <p:cNvSpPr>
            <a:spLocks noGrp="1"/>
          </p:cNvSpPr>
          <p:nvPr>
            <p:ph type="title"/>
          </p:nvPr>
        </p:nvSpPr>
        <p:spPr>
          <a:xfrm>
            <a:off x="917154" y="1062985"/>
            <a:ext cx="6788571" cy="994172"/>
          </a:xfrm>
        </p:spPr>
        <p:txBody>
          <a:bodyPr/>
          <a:lstStyle/>
          <a:p>
            <a:pPr algn="ctr"/>
            <a:r>
              <a:rPr lang="en-US" dirty="0"/>
              <a:t>Pre-Operation Inspection</a:t>
            </a:r>
          </a:p>
        </p:txBody>
      </p:sp>
      <p:sp>
        <p:nvSpPr>
          <p:cNvPr id="3" name="Content Placeholder 2">
            <a:extLst>
              <a:ext uri="{FF2B5EF4-FFF2-40B4-BE49-F238E27FC236}">
                <a16:creationId xmlns:a16="http://schemas.microsoft.com/office/drawing/2014/main" id="{01B72AC7-9D84-6C5C-DDF6-9781FEC53904}"/>
              </a:ext>
            </a:extLst>
          </p:cNvPr>
          <p:cNvSpPr>
            <a:spLocks noGrp="1"/>
          </p:cNvSpPr>
          <p:nvPr>
            <p:ph idx="1"/>
          </p:nvPr>
        </p:nvSpPr>
        <p:spPr>
          <a:xfrm>
            <a:off x="917154" y="1940571"/>
            <a:ext cx="7309692" cy="3854446"/>
          </a:xfrm>
        </p:spPr>
        <p:txBody>
          <a:bodyPr numCol="2">
            <a:normAutofit fontScale="25000" lnSpcReduction="20000"/>
          </a:bodyPr>
          <a:lstStyle/>
          <a:p>
            <a:pPr marL="0" indent="0">
              <a:buNone/>
            </a:pPr>
            <a:r>
              <a:rPr lang="en-US" sz="5550" dirty="0"/>
              <a:t>A pre-start inspection should include a check of:</a:t>
            </a:r>
          </a:p>
          <a:p>
            <a:pPr marL="0" indent="0">
              <a:buNone/>
            </a:pPr>
            <a:r>
              <a:rPr lang="en-US" sz="3450" i="1" dirty="0"/>
              <a:t>Vehicle Components:</a:t>
            </a:r>
          </a:p>
          <a:p>
            <a:r>
              <a:rPr lang="en-US" sz="3450" dirty="0"/>
              <a:t>Proper fluid levels (oil, hydraulic, fuel and coolant); </a:t>
            </a:r>
          </a:p>
          <a:p>
            <a:r>
              <a:rPr lang="en-US" sz="3450" dirty="0"/>
              <a:t>Leaks of fluids; </a:t>
            </a:r>
          </a:p>
          <a:p>
            <a:r>
              <a:rPr lang="en-US" sz="3450" dirty="0"/>
              <a:t>Wheels and tires; </a:t>
            </a:r>
          </a:p>
          <a:p>
            <a:r>
              <a:rPr lang="en-US" sz="3450" dirty="0"/>
              <a:t>Battery and charger; </a:t>
            </a:r>
          </a:p>
          <a:p>
            <a:r>
              <a:rPr lang="en-US" sz="3450" dirty="0"/>
              <a:t>Lower-level controls; </a:t>
            </a:r>
          </a:p>
          <a:p>
            <a:r>
              <a:rPr lang="en-US" sz="3450" dirty="0"/>
              <a:t>Horn, gauges, lights and backup alarms; </a:t>
            </a:r>
          </a:p>
          <a:p>
            <a:r>
              <a:rPr lang="en-US" sz="3450" dirty="0"/>
              <a:t>Steering and brakes</a:t>
            </a:r>
          </a:p>
          <a:p>
            <a:pPr marL="0" indent="0">
              <a:buNone/>
            </a:pPr>
            <a:endParaRPr lang="en-US" sz="3450" i="1" dirty="0"/>
          </a:p>
          <a:p>
            <a:pPr marL="0" indent="0">
              <a:buNone/>
            </a:pPr>
            <a:endParaRPr lang="en-US" sz="3450" i="1" dirty="0"/>
          </a:p>
          <a:p>
            <a:pPr marL="0" indent="0">
              <a:buNone/>
            </a:pPr>
            <a:endParaRPr lang="en-US" sz="3450" i="1" dirty="0"/>
          </a:p>
          <a:p>
            <a:pPr marL="0" indent="0">
              <a:buNone/>
            </a:pPr>
            <a:endParaRPr lang="en-US" sz="3450" i="1" dirty="0"/>
          </a:p>
          <a:p>
            <a:pPr marL="0" indent="0">
              <a:buNone/>
            </a:pPr>
            <a:endParaRPr lang="en-US" sz="3450" i="1" dirty="0"/>
          </a:p>
          <a:p>
            <a:pPr marL="0" indent="0">
              <a:buNone/>
            </a:pPr>
            <a:endParaRPr lang="en-US" sz="3450" i="1" dirty="0"/>
          </a:p>
          <a:p>
            <a:pPr marL="0" indent="0">
              <a:buNone/>
            </a:pPr>
            <a:endParaRPr lang="en-US" sz="3450" i="1" dirty="0"/>
          </a:p>
          <a:p>
            <a:pPr marL="0" indent="0">
              <a:buNone/>
            </a:pPr>
            <a:endParaRPr lang="en-US" sz="3450" i="1" dirty="0"/>
          </a:p>
          <a:p>
            <a:pPr marL="0" indent="0">
              <a:buNone/>
            </a:pPr>
            <a:endParaRPr lang="en-US" sz="3450" i="1" dirty="0"/>
          </a:p>
          <a:p>
            <a:pPr marL="0" indent="0">
              <a:buNone/>
            </a:pPr>
            <a:r>
              <a:rPr lang="en-US" sz="3450" i="1" dirty="0"/>
              <a:t>Lift Components:</a:t>
            </a:r>
          </a:p>
          <a:p>
            <a:r>
              <a:rPr lang="en-US" sz="3450" dirty="0"/>
              <a:t>Operating and emergency controls;</a:t>
            </a:r>
          </a:p>
          <a:p>
            <a:r>
              <a:rPr lang="en-US" sz="3450" dirty="0"/>
              <a:t>Personal protective devices;</a:t>
            </a:r>
          </a:p>
          <a:p>
            <a:r>
              <a:rPr lang="en-US" sz="3450" dirty="0"/>
              <a:t>Hydraulic, air, pneumatic, fuel and electrical systems; </a:t>
            </a:r>
          </a:p>
          <a:p>
            <a:r>
              <a:rPr lang="en-US" sz="3450" dirty="0"/>
              <a:t>Fiberglass and other insulating components; </a:t>
            </a:r>
          </a:p>
          <a:p>
            <a:r>
              <a:rPr lang="en-US" sz="3450" dirty="0"/>
              <a:t>Missing or unreadable placards, warnings, or operational, instructional and control markings; </a:t>
            </a:r>
          </a:p>
          <a:p>
            <a:r>
              <a:rPr lang="en-US" sz="3450" dirty="0"/>
              <a:t>Mechanical fasteners and locking pins; </a:t>
            </a:r>
          </a:p>
          <a:p>
            <a:r>
              <a:rPr lang="en-US" sz="3450" dirty="0"/>
              <a:t>Cable and wiring harnesses; </a:t>
            </a:r>
          </a:p>
          <a:p>
            <a:r>
              <a:rPr lang="en-US" sz="3450" dirty="0"/>
              <a:t>Outriggers, stabilizers and other structures; </a:t>
            </a:r>
          </a:p>
          <a:p>
            <a:r>
              <a:rPr lang="en-US" sz="3450" dirty="0"/>
              <a:t>Loose or missing parts; </a:t>
            </a:r>
          </a:p>
          <a:p>
            <a:r>
              <a:rPr lang="en-US" sz="3450" dirty="0"/>
              <a:t>Guardrail systems</a:t>
            </a:r>
            <a:endParaRPr lang="en-US" sz="3450" i="1" dirty="0"/>
          </a:p>
          <a:p>
            <a:pPr marL="0" indent="0">
              <a:buNone/>
            </a:pPr>
            <a:endParaRPr lang="en-US" sz="1950" i="1" dirty="0"/>
          </a:p>
        </p:txBody>
      </p:sp>
      <p:pic>
        <p:nvPicPr>
          <p:cNvPr id="4" name="Picture 4" descr="Scissor Lift Walk Around Inspection">
            <a:extLst>
              <a:ext uri="{FF2B5EF4-FFF2-40B4-BE49-F238E27FC236}">
                <a16:creationId xmlns:a16="http://schemas.microsoft.com/office/drawing/2014/main" id="{27122B06-901E-B6A1-4A0C-6E8516F330B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7119" y="4263425"/>
            <a:ext cx="2709069" cy="15238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6470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B5D81-6944-0CAA-FC05-E829B200404A}"/>
              </a:ext>
            </a:extLst>
          </p:cNvPr>
          <p:cNvSpPr>
            <a:spLocks noGrp="1"/>
          </p:cNvSpPr>
          <p:nvPr>
            <p:ph type="title"/>
          </p:nvPr>
        </p:nvSpPr>
        <p:spPr>
          <a:xfrm>
            <a:off x="917154" y="1188821"/>
            <a:ext cx="6788571" cy="994172"/>
          </a:xfrm>
        </p:spPr>
        <p:txBody>
          <a:bodyPr/>
          <a:lstStyle/>
          <a:p>
            <a:pPr algn="ctr"/>
            <a:r>
              <a:rPr lang="en-US" dirty="0"/>
              <a:t>Pre-Operation Inspection</a:t>
            </a:r>
          </a:p>
        </p:txBody>
      </p:sp>
      <p:sp>
        <p:nvSpPr>
          <p:cNvPr id="3" name="Content Placeholder 2">
            <a:extLst>
              <a:ext uri="{FF2B5EF4-FFF2-40B4-BE49-F238E27FC236}">
                <a16:creationId xmlns:a16="http://schemas.microsoft.com/office/drawing/2014/main" id="{6CFF1E4F-F62F-6C7F-EDF9-F7289717C846}"/>
              </a:ext>
            </a:extLst>
          </p:cNvPr>
          <p:cNvSpPr>
            <a:spLocks noGrp="1"/>
          </p:cNvSpPr>
          <p:nvPr>
            <p:ph idx="1"/>
          </p:nvPr>
        </p:nvSpPr>
        <p:spPr>
          <a:xfrm>
            <a:off x="169440" y="2674720"/>
            <a:ext cx="5426496" cy="2612231"/>
          </a:xfrm>
        </p:spPr>
        <p:txBody>
          <a:bodyPr/>
          <a:lstStyle/>
          <a:p>
            <a:pPr marL="0" indent="0">
              <a:buNone/>
            </a:pPr>
            <a:r>
              <a:rPr lang="en-US" dirty="0"/>
              <a:t>Do not operate any aerial lift if any of the inspected components are defective until it is repaired by a qualified person. Remove defective aerial lifts from service (tag out) until repairs are made.</a:t>
            </a:r>
          </a:p>
        </p:txBody>
      </p:sp>
      <p:pic>
        <p:nvPicPr>
          <p:cNvPr id="5128" name="Picture 8" descr="Caution Out Of Service Both Sided Tag ...">
            <a:extLst>
              <a:ext uri="{FF2B5EF4-FFF2-40B4-BE49-F238E27FC236}">
                <a16:creationId xmlns:a16="http://schemas.microsoft.com/office/drawing/2014/main" id="{1F652D15-6FFA-0FD7-A8AD-AE67C34E40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95936" y="2206804"/>
            <a:ext cx="3548064" cy="35480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280416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6A89B8E3F6E5D4E9B17D02912E46D08" ma:contentTypeVersion="6" ma:contentTypeDescription="Create a new document." ma:contentTypeScope="" ma:versionID="c1c27561137f73383ee6f380d60b828c">
  <xsd:schema xmlns:xsd="http://www.w3.org/2001/XMLSchema" xmlns:xs="http://www.w3.org/2001/XMLSchema" xmlns:p="http://schemas.microsoft.com/office/2006/metadata/properties" xmlns:ns2="33131be1-7636-4fde-9b4e-c35c6eedaee5" targetNamespace="http://schemas.microsoft.com/office/2006/metadata/properties" ma:root="true" ma:fieldsID="c5227413cfe86073f3b912a179faeb9c" ns2:_="">
    <xsd:import namespace="33131be1-7636-4fde-9b4e-c35c6eedaee5"/>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131be1-7636-4fde-9b4e-c35c6eedaee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4396C75-F981-434E-BDF1-E011B2BB8B37}"/>
</file>

<file path=customXml/itemProps2.xml><?xml version="1.0" encoding="utf-8"?>
<ds:datastoreItem xmlns:ds="http://schemas.openxmlformats.org/officeDocument/2006/customXml" ds:itemID="{00ED81DF-AD95-4B9A-846E-33DF78C92C17}">
  <ds:schemaRefs>
    <ds:schemaRef ds:uri="http://schemas.microsoft.com/sharepoint/v3/contenttype/forms"/>
  </ds:schemaRefs>
</ds:datastoreItem>
</file>

<file path=customXml/itemProps3.xml><?xml version="1.0" encoding="utf-8"?>
<ds:datastoreItem xmlns:ds="http://schemas.openxmlformats.org/officeDocument/2006/customXml" ds:itemID="{1EA68093-FD95-4D1F-82E4-3276A9EF6D48}">
  <ds:schemaRefs>
    <ds:schemaRef ds:uri="http://schemas.microsoft.com/office/2006/metadata/properties"/>
    <ds:schemaRef ds:uri="http://schemas.microsoft.com/office/infopath/2007/PartnerControls"/>
    <ds:schemaRef ds:uri="14860eb3-030b-44af-a190-f4887f83de25"/>
    <ds:schemaRef ds:uri="02298570-5252-44d2-979b-285068989119"/>
    <ds:schemaRef ds:uri="2905f4ce-92cd-4299-888e-6d1f66e5c792"/>
    <ds:schemaRef ds:uri="b008de92-d7a9-404c-9536-8d2e7f578c44"/>
  </ds:schemaRefs>
</ds:datastoreItem>
</file>

<file path=docMetadata/LabelInfo.xml><?xml version="1.0" encoding="utf-8"?>
<clbl:labelList xmlns:clbl="http://schemas.microsoft.com/office/2020/mipLabelMetadata">
  <clbl:label id="{db79d039-fcd0-4045-9c78-4cfb2eba0904}" enabled="1" method="Privileged" siteId="{aa3f6932-fa7c-47b4-a0ce-a598cad161cf}" removed="0"/>
</clbl:labelList>
</file>

<file path=docProps/app.xml><?xml version="1.0" encoding="utf-8"?>
<Properties xmlns="http://schemas.openxmlformats.org/officeDocument/2006/extended-properties" xmlns:vt="http://schemas.openxmlformats.org/officeDocument/2006/docPropsVTypes">
  <Template>office theme</Template>
  <TotalTime>61</TotalTime>
  <Words>1234</Words>
  <Application>Microsoft Office PowerPoint</Application>
  <PresentationFormat>On-screen Show (4:3)</PresentationFormat>
  <Paragraphs>142</Paragraphs>
  <Slides>17</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Aptos</vt:lpstr>
      <vt:lpstr>Arial</vt:lpstr>
      <vt:lpstr>Calibri</vt:lpstr>
      <vt:lpstr>Calibri Light</vt:lpstr>
      <vt:lpstr>Office Theme</vt:lpstr>
      <vt:lpstr>OMD Safety Policy Training</vt:lpstr>
      <vt:lpstr>Standards that Apply</vt:lpstr>
      <vt:lpstr>Aerial Lifts &amp; Scissor Lifts</vt:lpstr>
      <vt:lpstr>Hazards</vt:lpstr>
      <vt:lpstr>Training</vt:lpstr>
      <vt:lpstr>Retraining</vt:lpstr>
      <vt:lpstr>Pre-Operation Inspection</vt:lpstr>
      <vt:lpstr>Pre-Operation Inspection</vt:lpstr>
      <vt:lpstr>Pre-Operation Inspection</vt:lpstr>
      <vt:lpstr>Work Zone Inspections</vt:lpstr>
      <vt:lpstr>What to Do While Operating an Aerial Lift</vt:lpstr>
      <vt:lpstr>What to Do While Operating an Aerial Lift</vt:lpstr>
      <vt:lpstr>What to Do While Operating an Aerial Lift</vt:lpstr>
      <vt:lpstr>What to Do While Operating an Aerial Lift</vt:lpstr>
      <vt:lpstr>Qualified Person Checklist</vt:lpstr>
      <vt:lpstr>Sources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CASTEEL Amanda E.</dc:creator>
  <cp:lastModifiedBy>CASTEEL Amanda E * OMD</cp:lastModifiedBy>
  <cp:revision>11</cp:revision>
  <dcterms:created xsi:type="dcterms:W3CDTF">2024-02-01T19:20:03Z</dcterms:created>
  <dcterms:modified xsi:type="dcterms:W3CDTF">2025-09-30T18:33:10Z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0x010100E6A89B8E3F6E5D4E9B17D02912E46D08</vt:lpwstr>
  </property>
  <property fmtid="{D5CDD505-2E9C-101B-9397-08002B2CF9AE}" pid="3" name="MSIP_Label_db79d039-fcd0-4045-9c78-4cfb2eba0904_Enabled">
    <vt:lpwstr>true</vt:lpwstr>
  </property>
  <property fmtid="{D5CDD505-2E9C-101B-9397-08002B2CF9AE}" pid="4" name="MSIP_Label_db79d039-fcd0-4045-9c78-4cfb2eba0904_SetDate">
    <vt:lpwstr>2024-03-25T21:15:31Z</vt:lpwstr>
  </property>
  <property fmtid="{D5CDD505-2E9C-101B-9397-08002B2CF9AE}" pid="5" name="MSIP_Label_db79d039-fcd0-4045-9c78-4cfb2eba0904_Method">
    <vt:lpwstr>Privileged</vt:lpwstr>
  </property>
  <property fmtid="{D5CDD505-2E9C-101B-9397-08002B2CF9AE}" pid="6" name="MSIP_Label_db79d039-fcd0-4045-9c78-4cfb2eba0904_Name">
    <vt:lpwstr>Level 2 - Limited (Items)</vt:lpwstr>
  </property>
  <property fmtid="{D5CDD505-2E9C-101B-9397-08002B2CF9AE}" pid="7" name="MSIP_Label_db79d039-fcd0-4045-9c78-4cfb2eba0904_SiteId">
    <vt:lpwstr>aa3f6932-fa7c-47b4-a0ce-a598cad161cf</vt:lpwstr>
  </property>
  <property fmtid="{D5CDD505-2E9C-101B-9397-08002B2CF9AE}" pid="8" name="MSIP_Label_db79d039-fcd0-4045-9c78-4cfb2eba0904_ActionId">
    <vt:lpwstr>70792d64-a06b-4cb3-9889-42c81437c55c</vt:lpwstr>
  </property>
  <property fmtid="{D5CDD505-2E9C-101B-9397-08002B2CF9AE}" pid="9" name="MSIP_Label_db79d039-fcd0-4045-9c78-4cfb2eba0904_ContentBits">
    <vt:lpwstr>0</vt:lpwstr>
  </property>
  <property fmtid="{D5CDD505-2E9C-101B-9397-08002B2CF9AE}" pid="10" name="MediaServiceImageTags">
    <vt:lpwstr/>
  </property>
</Properties>
</file>