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Lst>
  <p:notesMasterIdLst>
    <p:notesMasterId r:id="rId54"/>
  </p:notesMasterIdLst>
  <p:sldIdLst>
    <p:sldId id="257" r:id="rId5"/>
    <p:sldId id="401" r:id="rId6"/>
    <p:sldId id="258" r:id="rId7"/>
    <p:sldId id="402" r:id="rId8"/>
    <p:sldId id="397" r:id="rId9"/>
    <p:sldId id="349" r:id="rId10"/>
    <p:sldId id="350" r:id="rId11"/>
    <p:sldId id="351" r:id="rId12"/>
    <p:sldId id="352" r:id="rId13"/>
    <p:sldId id="353" r:id="rId14"/>
    <p:sldId id="355" r:id="rId15"/>
    <p:sldId id="387" r:id="rId16"/>
    <p:sldId id="266" r:id="rId17"/>
    <p:sldId id="328" r:id="rId18"/>
    <p:sldId id="278" r:id="rId19"/>
    <p:sldId id="394" r:id="rId20"/>
    <p:sldId id="388" r:id="rId21"/>
    <p:sldId id="268" r:id="rId22"/>
    <p:sldId id="267" r:id="rId23"/>
    <p:sldId id="269" r:id="rId24"/>
    <p:sldId id="395" r:id="rId25"/>
    <p:sldId id="396" r:id="rId26"/>
    <p:sldId id="265" r:id="rId27"/>
    <p:sldId id="390" r:id="rId28"/>
    <p:sldId id="391" r:id="rId29"/>
    <p:sldId id="339" r:id="rId30"/>
    <p:sldId id="342" r:id="rId31"/>
    <p:sldId id="344" r:id="rId32"/>
    <p:sldId id="348" r:id="rId33"/>
    <p:sldId id="398" r:id="rId34"/>
    <p:sldId id="329" r:id="rId35"/>
    <p:sldId id="332" r:id="rId36"/>
    <p:sldId id="383" r:id="rId37"/>
    <p:sldId id="392" r:id="rId38"/>
    <p:sldId id="347" r:id="rId39"/>
    <p:sldId id="399" r:id="rId40"/>
    <p:sldId id="322" r:id="rId41"/>
    <p:sldId id="323" r:id="rId42"/>
    <p:sldId id="324" r:id="rId43"/>
    <p:sldId id="325" r:id="rId44"/>
    <p:sldId id="376" r:id="rId45"/>
    <p:sldId id="373" r:id="rId46"/>
    <p:sldId id="370" r:id="rId47"/>
    <p:sldId id="371" r:id="rId48"/>
    <p:sldId id="374" r:id="rId49"/>
    <p:sldId id="333" r:id="rId50"/>
    <p:sldId id="403" r:id="rId51"/>
    <p:sldId id="327" r:id="rId52"/>
    <p:sldId id="338" r:id="rId5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EA0F"/>
    <a:srgbClr val="002A86"/>
    <a:srgbClr val="0B15D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6013" autoAdjust="0"/>
  </p:normalViewPr>
  <p:slideViewPr>
    <p:cSldViewPr snapToGrid="0">
      <p:cViewPr varScale="1">
        <p:scale>
          <a:sx n="109" d="100"/>
          <a:sy n="109" d="100"/>
        </p:scale>
        <p:origin x="1674"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tableStyles" Target="tableStyle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microsoft.com/office/2016/11/relationships/changesInfo" Target="changesInfos/changesInfo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heme" Target="theme/theme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rnold, James G NFG NG ORARNG (USA)" userId="3109534f-67eb-44f6-9dad-d78fb4f20c71" providerId="ADAL" clId="{3E257D5E-E3E3-4DB7-9A77-5F8083ACDA62}"/>
    <pc:docChg chg="custSel modSld">
      <pc:chgData name="Arnold, James G NFG NG ORARNG (USA)" userId="3109534f-67eb-44f6-9dad-d78fb4f20c71" providerId="ADAL" clId="{3E257D5E-E3E3-4DB7-9A77-5F8083ACDA62}" dt="2025-11-16T22:42:23.529" v="619" actId="20577"/>
      <pc:docMkLst>
        <pc:docMk/>
      </pc:docMkLst>
      <pc:sldChg chg="modSp mod">
        <pc:chgData name="Arnold, James G NFG NG ORARNG (USA)" userId="3109534f-67eb-44f6-9dad-d78fb4f20c71" providerId="ADAL" clId="{3E257D5E-E3E3-4DB7-9A77-5F8083ACDA62}" dt="2025-11-16T22:19:08.715" v="30" actId="20577"/>
        <pc:sldMkLst>
          <pc:docMk/>
          <pc:sldMk cId="0" sldId="322"/>
        </pc:sldMkLst>
        <pc:spChg chg="mod">
          <ac:chgData name="Arnold, James G NFG NG ORARNG (USA)" userId="3109534f-67eb-44f6-9dad-d78fb4f20c71" providerId="ADAL" clId="{3E257D5E-E3E3-4DB7-9A77-5F8083ACDA62}" dt="2025-11-16T22:19:08.715" v="30" actId="20577"/>
          <ac:spMkLst>
            <pc:docMk/>
            <pc:sldMk cId="0" sldId="322"/>
            <ac:spMk id="57348" creationId="{00000000-0000-0000-0000-000000000000}"/>
          </ac:spMkLst>
        </pc:spChg>
      </pc:sldChg>
      <pc:sldChg chg="modSp mod">
        <pc:chgData name="Arnold, James G NFG NG ORARNG (USA)" userId="3109534f-67eb-44f6-9dad-d78fb4f20c71" providerId="ADAL" clId="{3E257D5E-E3E3-4DB7-9A77-5F8083ACDA62}" dt="2025-11-16T22:27:22.926" v="237" actId="20577"/>
        <pc:sldMkLst>
          <pc:docMk/>
          <pc:sldMk cId="0" sldId="325"/>
        </pc:sldMkLst>
        <pc:spChg chg="mod">
          <ac:chgData name="Arnold, James G NFG NG ORARNG (USA)" userId="3109534f-67eb-44f6-9dad-d78fb4f20c71" providerId="ADAL" clId="{3E257D5E-E3E3-4DB7-9A77-5F8083ACDA62}" dt="2025-11-16T22:27:22.926" v="237" actId="20577"/>
          <ac:spMkLst>
            <pc:docMk/>
            <pc:sldMk cId="0" sldId="325"/>
            <ac:spMk id="57348" creationId="{00000000-0000-0000-0000-000000000000}"/>
          </ac:spMkLst>
        </pc:spChg>
      </pc:sldChg>
      <pc:sldChg chg="modSp mod">
        <pc:chgData name="Arnold, James G NFG NG ORARNG (USA)" userId="3109534f-67eb-44f6-9dad-d78fb4f20c71" providerId="ADAL" clId="{3E257D5E-E3E3-4DB7-9A77-5F8083ACDA62}" dt="2025-11-16T22:42:23.529" v="619" actId="20577"/>
        <pc:sldMkLst>
          <pc:docMk/>
          <pc:sldMk cId="0" sldId="327"/>
        </pc:sldMkLst>
        <pc:spChg chg="mod">
          <ac:chgData name="Arnold, James G NFG NG ORARNG (USA)" userId="3109534f-67eb-44f6-9dad-d78fb4f20c71" providerId="ADAL" clId="{3E257D5E-E3E3-4DB7-9A77-5F8083ACDA62}" dt="2025-11-16T22:42:23.529" v="619" actId="20577"/>
          <ac:spMkLst>
            <pc:docMk/>
            <pc:sldMk cId="0" sldId="327"/>
            <ac:spMk id="57348" creationId="{00000000-0000-0000-0000-000000000000}"/>
          </ac:spMkLst>
        </pc:spChg>
      </pc:sldChg>
      <pc:sldChg chg="modSp mod">
        <pc:chgData name="Arnold, James G NFG NG ORARNG (USA)" userId="3109534f-67eb-44f6-9dad-d78fb4f20c71" providerId="ADAL" clId="{3E257D5E-E3E3-4DB7-9A77-5F8083ACDA62}" dt="2025-11-16T22:31:48.009" v="373" actId="1076"/>
        <pc:sldMkLst>
          <pc:docMk/>
          <pc:sldMk cId="4135536389" sldId="376"/>
        </pc:sldMkLst>
        <pc:spChg chg="mod">
          <ac:chgData name="Arnold, James G NFG NG ORARNG (USA)" userId="3109534f-67eb-44f6-9dad-d78fb4f20c71" providerId="ADAL" clId="{3E257D5E-E3E3-4DB7-9A77-5F8083ACDA62}" dt="2025-11-16T22:28:30.990" v="269" actId="20577"/>
          <ac:spMkLst>
            <pc:docMk/>
            <pc:sldMk cId="4135536389" sldId="376"/>
            <ac:spMk id="13" creationId="{662B1F2E-4DA5-4135-8970-636012207456}"/>
          </ac:spMkLst>
        </pc:spChg>
        <pc:spChg chg="mod">
          <ac:chgData name="Arnold, James G NFG NG ORARNG (USA)" userId="3109534f-67eb-44f6-9dad-d78fb4f20c71" providerId="ADAL" clId="{3E257D5E-E3E3-4DB7-9A77-5F8083ACDA62}" dt="2025-11-16T22:30:44.987" v="363" actId="1076"/>
          <ac:spMkLst>
            <pc:docMk/>
            <pc:sldMk cId="4135536389" sldId="376"/>
            <ac:spMk id="54" creationId="{5508A112-2CB3-433A-A44A-DB588132D6BA}"/>
          </ac:spMkLst>
        </pc:spChg>
        <pc:picChg chg="mod">
          <ac:chgData name="Arnold, James G NFG NG ORARNG (USA)" userId="3109534f-67eb-44f6-9dad-d78fb4f20c71" providerId="ADAL" clId="{3E257D5E-E3E3-4DB7-9A77-5F8083ACDA62}" dt="2025-11-16T22:30:36.658" v="362" actId="1076"/>
          <ac:picMkLst>
            <pc:docMk/>
            <pc:sldMk cId="4135536389" sldId="376"/>
            <ac:picMk id="8" creationId="{74E537B4-152F-40FA-9595-6D746875FBC2}"/>
          </ac:picMkLst>
        </pc:picChg>
        <pc:picChg chg="mod">
          <ac:chgData name="Arnold, James G NFG NG ORARNG (USA)" userId="3109534f-67eb-44f6-9dad-d78fb4f20c71" providerId="ADAL" clId="{3E257D5E-E3E3-4DB7-9A77-5F8083ACDA62}" dt="2025-11-16T22:30:29.463" v="361" actId="1076"/>
          <ac:picMkLst>
            <pc:docMk/>
            <pc:sldMk cId="4135536389" sldId="376"/>
            <ac:picMk id="18" creationId="{70CB59FF-F750-47E1-9E1E-753634846E1A}"/>
          </ac:picMkLst>
        </pc:picChg>
        <pc:cxnChg chg="mod">
          <ac:chgData name="Arnold, James G NFG NG ORARNG (USA)" userId="3109534f-67eb-44f6-9dad-d78fb4f20c71" providerId="ADAL" clId="{3E257D5E-E3E3-4DB7-9A77-5F8083ACDA62}" dt="2025-11-16T22:31:48.009" v="373" actId="1076"/>
          <ac:cxnSpMkLst>
            <pc:docMk/>
            <pc:sldMk cId="4135536389" sldId="376"/>
            <ac:cxnSpMk id="28" creationId="{733E751F-6B8C-465D-B38E-FE9B62D8420E}"/>
          </ac:cxnSpMkLst>
        </pc:cxnChg>
        <pc:cxnChg chg="mod">
          <ac:chgData name="Arnold, James G NFG NG ORARNG (USA)" userId="3109534f-67eb-44f6-9dad-d78fb4f20c71" providerId="ADAL" clId="{3E257D5E-E3E3-4DB7-9A77-5F8083ACDA62}" dt="2025-11-16T22:28:25.102" v="268" actId="1076"/>
          <ac:cxnSpMkLst>
            <pc:docMk/>
            <pc:sldMk cId="4135536389" sldId="376"/>
            <ac:cxnSpMk id="30" creationId="{981AA5A4-EF71-49C7-A4F7-0B79246E5D1C}"/>
          </ac:cxnSpMkLst>
        </pc:cxnChg>
        <pc:cxnChg chg="mod">
          <ac:chgData name="Arnold, James G NFG NG ORARNG (USA)" userId="3109534f-67eb-44f6-9dad-d78fb4f20c71" providerId="ADAL" clId="{3E257D5E-E3E3-4DB7-9A77-5F8083ACDA62}" dt="2025-11-16T22:31:17.579" v="368" actId="14100"/>
          <ac:cxnSpMkLst>
            <pc:docMk/>
            <pc:sldMk cId="4135536389" sldId="376"/>
            <ac:cxnSpMk id="31" creationId="{6AD960FD-5E49-4140-895A-7321877F5A46}"/>
          </ac:cxnSpMkLst>
        </pc:cxnChg>
        <pc:cxnChg chg="mod">
          <ac:chgData name="Arnold, James G NFG NG ORARNG (USA)" userId="3109534f-67eb-44f6-9dad-d78fb4f20c71" providerId="ADAL" clId="{3E257D5E-E3E3-4DB7-9A77-5F8083ACDA62}" dt="2025-11-16T22:28:25.102" v="268" actId="1076"/>
          <ac:cxnSpMkLst>
            <pc:docMk/>
            <pc:sldMk cId="4135536389" sldId="376"/>
            <ac:cxnSpMk id="32" creationId="{92ED737B-4E0C-435E-B460-DA0B47471CC3}"/>
          </ac:cxnSpMkLst>
        </pc:cxnChg>
        <pc:cxnChg chg="mod">
          <ac:chgData name="Arnold, James G NFG NG ORARNG (USA)" userId="3109534f-67eb-44f6-9dad-d78fb4f20c71" providerId="ADAL" clId="{3E257D5E-E3E3-4DB7-9A77-5F8083ACDA62}" dt="2025-11-16T22:30:44.987" v="363" actId="1076"/>
          <ac:cxnSpMkLst>
            <pc:docMk/>
            <pc:sldMk cId="4135536389" sldId="376"/>
            <ac:cxnSpMk id="33" creationId="{678AE419-B3A1-4C08-8ECF-442011DABED9}"/>
          </ac:cxnSpMkLst>
        </pc:cxnChg>
        <pc:cxnChg chg="mod">
          <ac:chgData name="Arnold, James G NFG NG ORARNG (USA)" userId="3109534f-67eb-44f6-9dad-d78fb4f20c71" providerId="ADAL" clId="{3E257D5E-E3E3-4DB7-9A77-5F8083ACDA62}" dt="2025-11-16T22:28:25.102" v="268" actId="1076"/>
          <ac:cxnSpMkLst>
            <pc:docMk/>
            <pc:sldMk cId="4135536389" sldId="376"/>
            <ac:cxnSpMk id="34" creationId="{F1818C60-A2E1-4470-9BF2-675079E9E822}"/>
          </ac:cxnSpMkLst>
        </pc:cxnChg>
        <pc:cxnChg chg="mod">
          <ac:chgData name="Arnold, James G NFG NG ORARNG (USA)" userId="3109534f-67eb-44f6-9dad-d78fb4f20c71" providerId="ADAL" clId="{3E257D5E-E3E3-4DB7-9A77-5F8083ACDA62}" dt="2025-11-16T22:30:29.463" v="361" actId="1076"/>
          <ac:cxnSpMkLst>
            <pc:docMk/>
            <pc:sldMk cId="4135536389" sldId="376"/>
            <ac:cxnSpMk id="36" creationId="{F78CA658-A3A0-4685-A555-8EAE145093D2}"/>
          </ac:cxnSpMkLst>
        </pc:cxnChg>
        <pc:cxnChg chg="mod">
          <ac:chgData name="Arnold, James G NFG NG ORARNG (USA)" userId="3109534f-67eb-44f6-9dad-d78fb4f20c71" providerId="ADAL" clId="{3E257D5E-E3E3-4DB7-9A77-5F8083ACDA62}" dt="2025-11-16T22:30:44.987" v="363" actId="1076"/>
          <ac:cxnSpMkLst>
            <pc:docMk/>
            <pc:sldMk cId="4135536389" sldId="376"/>
            <ac:cxnSpMk id="57" creationId="{1CBB2AA1-0C92-4D55-A6AB-CA7ED38FB4DF}"/>
          </ac:cxnSpMkLst>
        </pc:cxnChg>
        <pc:cxnChg chg="mod">
          <ac:chgData name="Arnold, James G NFG NG ORARNG (USA)" userId="3109534f-67eb-44f6-9dad-d78fb4f20c71" providerId="ADAL" clId="{3E257D5E-E3E3-4DB7-9A77-5F8083ACDA62}" dt="2025-11-16T22:30:51.514" v="364" actId="14100"/>
          <ac:cxnSpMkLst>
            <pc:docMk/>
            <pc:sldMk cId="4135536389" sldId="376"/>
            <ac:cxnSpMk id="73" creationId="{923F077A-66AD-4BEF-B433-94C6F9DC086F}"/>
          </ac:cxnSpMkLst>
        </pc:cxnChg>
      </pc:sldChg>
      <pc:sldChg chg="modSp mod">
        <pc:chgData name="Arnold, James G NFG NG ORARNG (USA)" userId="3109534f-67eb-44f6-9dad-d78fb4f20c71" providerId="ADAL" clId="{3E257D5E-E3E3-4DB7-9A77-5F8083ACDA62}" dt="2025-11-16T22:20:32.781" v="47" actId="20577"/>
        <pc:sldMkLst>
          <pc:docMk/>
          <pc:sldMk cId="324389134" sldId="383"/>
        </pc:sldMkLst>
        <pc:spChg chg="mod">
          <ac:chgData name="Arnold, James G NFG NG ORARNG (USA)" userId="3109534f-67eb-44f6-9dad-d78fb4f20c71" providerId="ADAL" clId="{3E257D5E-E3E3-4DB7-9A77-5F8083ACDA62}" dt="2025-11-16T22:20:32.781" v="47" actId="20577"/>
          <ac:spMkLst>
            <pc:docMk/>
            <pc:sldMk cId="324389134" sldId="383"/>
            <ac:spMk id="5" creationId="{00000000-0000-0000-0000-000000000000}"/>
          </ac:spMkLst>
        </pc:spChg>
      </pc:sldChg>
    </pc:docChg>
  </pc:docChgLst>
</pc:chgInfo>
</file>

<file path=ppt/diagrams/_rels/data1.xml.rels><?xml version="1.0" encoding="UTF-8" standalone="yes"?>
<Relationships xmlns="http://schemas.openxmlformats.org/package/2006/relationships"><Relationship Id="rId8" Type="http://schemas.openxmlformats.org/officeDocument/2006/relationships/image" Target="../media/image53.sv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image" Target="../media/image47.svg"/><Relationship Id="rId1" Type="http://schemas.openxmlformats.org/officeDocument/2006/relationships/image" Target="../media/image46.png"/><Relationship Id="rId6" Type="http://schemas.openxmlformats.org/officeDocument/2006/relationships/image" Target="../media/image51.svg"/><Relationship Id="rId5" Type="http://schemas.openxmlformats.org/officeDocument/2006/relationships/image" Target="../media/image50.png"/><Relationship Id="rId4" Type="http://schemas.openxmlformats.org/officeDocument/2006/relationships/image" Target="../media/image49.svg"/></Relationships>
</file>

<file path=ppt/diagrams/_rels/drawing1.xml.rels><?xml version="1.0" encoding="UTF-8" standalone="yes"?>
<Relationships xmlns="http://schemas.openxmlformats.org/package/2006/relationships"><Relationship Id="rId8" Type="http://schemas.openxmlformats.org/officeDocument/2006/relationships/image" Target="../media/image53.sv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image" Target="../media/image47.svg"/><Relationship Id="rId1" Type="http://schemas.openxmlformats.org/officeDocument/2006/relationships/image" Target="../media/image46.png"/><Relationship Id="rId6" Type="http://schemas.openxmlformats.org/officeDocument/2006/relationships/image" Target="../media/image51.svg"/><Relationship Id="rId5" Type="http://schemas.openxmlformats.org/officeDocument/2006/relationships/image" Target="../media/image50.png"/><Relationship Id="rId4" Type="http://schemas.openxmlformats.org/officeDocument/2006/relationships/image" Target="../media/image49.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64DB830-7881-48F2-B1E3-F56819B1A202}" type="doc">
      <dgm:prSet loTypeId="urn:microsoft.com/office/officeart/2018/2/layout/IconLabelDescriptionList" loCatId="icon" qsTypeId="urn:microsoft.com/office/officeart/2005/8/quickstyle/simple1" qsCatId="simple" csTypeId="urn:microsoft.com/office/officeart/2005/8/colors/accent1_2" csCatId="accent1" phldr="1"/>
      <dgm:spPr/>
      <dgm:t>
        <a:bodyPr/>
        <a:lstStyle/>
        <a:p>
          <a:endParaRPr lang="en-US"/>
        </a:p>
      </dgm:t>
    </dgm:pt>
    <dgm:pt modelId="{4E78F94A-6451-4BAC-8B90-3A59FB441FC8}">
      <dgm:prSet/>
      <dgm:spPr/>
      <dgm:t>
        <a:bodyPr/>
        <a:lstStyle/>
        <a:p>
          <a:pPr>
            <a:lnSpc>
              <a:spcPct val="100000"/>
            </a:lnSpc>
            <a:defRPr b="1"/>
          </a:pPr>
          <a:r>
            <a:rPr lang="en-US"/>
            <a:t>Flooring</a:t>
          </a:r>
        </a:p>
      </dgm:t>
    </dgm:pt>
    <dgm:pt modelId="{1BD7E69D-EFE4-4129-A297-79DADA27F5DA}" type="parTrans" cxnId="{A11E3977-07E5-49CE-912E-8F62ADBAC0B4}">
      <dgm:prSet/>
      <dgm:spPr/>
      <dgm:t>
        <a:bodyPr/>
        <a:lstStyle/>
        <a:p>
          <a:endParaRPr lang="en-US"/>
        </a:p>
      </dgm:t>
    </dgm:pt>
    <dgm:pt modelId="{54005159-EC05-4724-9F80-D83695CF5E74}" type="sibTrans" cxnId="{A11E3977-07E5-49CE-912E-8F62ADBAC0B4}">
      <dgm:prSet/>
      <dgm:spPr/>
      <dgm:t>
        <a:bodyPr/>
        <a:lstStyle/>
        <a:p>
          <a:endParaRPr lang="en-US"/>
        </a:p>
      </dgm:t>
    </dgm:pt>
    <dgm:pt modelId="{CA13A6C8-F77B-40DD-A17B-218BFE9CAAA6}">
      <dgm:prSet custT="1"/>
      <dgm:spPr/>
      <dgm:t>
        <a:bodyPr/>
        <a:lstStyle/>
        <a:p>
          <a:pPr>
            <a:lnSpc>
              <a:spcPct val="100000"/>
            </a:lnSpc>
          </a:pPr>
          <a:r>
            <a:rPr lang="en-US" sz="2400" dirty="0"/>
            <a:t>Floor tiles, mastics, sheet vinyl </a:t>
          </a:r>
        </a:p>
      </dgm:t>
    </dgm:pt>
    <dgm:pt modelId="{8A581FFA-898F-4ABE-ABA1-77AF27FCFB43}" type="parTrans" cxnId="{B0673FA3-6331-4637-9806-FB867E4725A3}">
      <dgm:prSet/>
      <dgm:spPr/>
      <dgm:t>
        <a:bodyPr/>
        <a:lstStyle/>
        <a:p>
          <a:endParaRPr lang="en-US"/>
        </a:p>
      </dgm:t>
    </dgm:pt>
    <dgm:pt modelId="{EEAFAED3-7064-4733-85A9-03443E8BDF2D}" type="sibTrans" cxnId="{B0673FA3-6331-4637-9806-FB867E4725A3}">
      <dgm:prSet/>
      <dgm:spPr/>
      <dgm:t>
        <a:bodyPr/>
        <a:lstStyle/>
        <a:p>
          <a:endParaRPr lang="en-US"/>
        </a:p>
      </dgm:t>
    </dgm:pt>
    <dgm:pt modelId="{9EA7CB6D-D3CA-467A-BE8F-473543B0FDF5}">
      <dgm:prSet/>
      <dgm:spPr/>
      <dgm:t>
        <a:bodyPr/>
        <a:lstStyle/>
        <a:p>
          <a:pPr>
            <a:lnSpc>
              <a:spcPct val="100000"/>
            </a:lnSpc>
            <a:defRPr b="1"/>
          </a:pPr>
          <a:r>
            <a:rPr lang="en-US"/>
            <a:t>Walls </a:t>
          </a:r>
        </a:p>
      </dgm:t>
    </dgm:pt>
    <dgm:pt modelId="{F21CFA70-5A7E-4469-8365-FCEEF686335F}" type="parTrans" cxnId="{AB56FDEA-3BB7-437F-8703-8C3BEC3AECDF}">
      <dgm:prSet/>
      <dgm:spPr/>
      <dgm:t>
        <a:bodyPr/>
        <a:lstStyle/>
        <a:p>
          <a:endParaRPr lang="en-US"/>
        </a:p>
      </dgm:t>
    </dgm:pt>
    <dgm:pt modelId="{A7F9EB30-11DE-4CB7-8273-10BDD4301DB7}" type="sibTrans" cxnId="{AB56FDEA-3BB7-437F-8703-8C3BEC3AECDF}">
      <dgm:prSet/>
      <dgm:spPr/>
      <dgm:t>
        <a:bodyPr/>
        <a:lstStyle/>
        <a:p>
          <a:endParaRPr lang="en-US"/>
        </a:p>
      </dgm:t>
    </dgm:pt>
    <dgm:pt modelId="{98393D18-B118-463A-A90F-B0F2BF902CEA}">
      <dgm:prSet custT="1"/>
      <dgm:spPr/>
      <dgm:t>
        <a:bodyPr/>
        <a:lstStyle/>
        <a:p>
          <a:pPr>
            <a:lnSpc>
              <a:spcPct val="100000"/>
            </a:lnSpc>
          </a:pPr>
          <a:r>
            <a:rPr lang="en-US" sz="2400" dirty="0"/>
            <a:t>Joint compound, wall texture &amp; coatings</a:t>
          </a:r>
        </a:p>
      </dgm:t>
    </dgm:pt>
    <dgm:pt modelId="{44EC4C59-6E35-4F4F-8787-C549ED50A9F0}" type="parTrans" cxnId="{22866131-82AA-414B-8AF2-CEC8E6EB41E8}">
      <dgm:prSet/>
      <dgm:spPr/>
      <dgm:t>
        <a:bodyPr/>
        <a:lstStyle/>
        <a:p>
          <a:endParaRPr lang="en-US"/>
        </a:p>
      </dgm:t>
    </dgm:pt>
    <dgm:pt modelId="{DDCC0BB6-C9E2-4E6C-BE4B-EDEE08AFC487}" type="sibTrans" cxnId="{22866131-82AA-414B-8AF2-CEC8E6EB41E8}">
      <dgm:prSet/>
      <dgm:spPr/>
      <dgm:t>
        <a:bodyPr/>
        <a:lstStyle/>
        <a:p>
          <a:endParaRPr lang="en-US"/>
        </a:p>
      </dgm:t>
    </dgm:pt>
    <dgm:pt modelId="{2A473C6D-713D-436E-A1AB-D084E24BF8FD}">
      <dgm:prSet/>
      <dgm:spPr/>
      <dgm:t>
        <a:bodyPr/>
        <a:lstStyle/>
        <a:p>
          <a:pPr>
            <a:lnSpc>
              <a:spcPct val="100000"/>
            </a:lnSpc>
            <a:defRPr b="1"/>
          </a:pPr>
          <a:r>
            <a:rPr lang="en-US"/>
            <a:t>Ceilings</a:t>
          </a:r>
        </a:p>
      </dgm:t>
    </dgm:pt>
    <dgm:pt modelId="{84F42D3D-63CC-450E-9920-8B512C116FF6}" type="parTrans" cxnId="{7E840987-58DC-41A2-87F4-E510EAD102FD}">
      <dgm:prSet/>
      <dgm:spPr/>
      <dgm:t>
        <a:bodyPr/>
        <a:lstStyle/>
        <a:p>
          <a:endParaRPr lang="en-US"/>
        </a:p>
      </dgm:t>
    </dgm:pt>
    <dgm:pt modelId="{93A3E7D6-B5BA-4258-AA96-EFE90A6AC17D}" type="sibTrans" cxnId="{7E840987-58DC-41A2-87F4-E510EAD102FD}">
      <dgm:prSet/>
      <dgm:spPr/>
      <dgm:t>
        <a:bodyPr/>
        <a:lstStyle/>
        <a:p>
          <a:endParaRPr lang="en-US"/>
        </a:p>
      </dgm:t>
    </dgm:pt>
    <dgm:pt modelId="{F27B31FF-2C7B-45DF-9B05-D326878409DA}">
      <dgm:prSet custT="1"/>
      <dgm:spPr/>
      <dgm:t>
        <a:bodyPr/>
        <a:lstStyle/>
        <a:p>
          <a:pPr>
            <a:lnSpc>
              <a:spcPct val="100000"/>
            </a:lnSpc>
          </a:pPr>
          <a:r>
            <a:rPr lang="en-US" sz="2400" dirty="0"/>
            <a:t>Ceiling tiles, textured ceilings </a:t>
          </a:r>
        </a:p>
      </dgm:t>
    </dgm:pt>
    <dgm:pt modelId="{892ABB7B-24E4-4F1E-9501-D9CDBE0CB816}" type="parTrans" cxnId="{40C5ECAA-80A7-4B1E-A130-26C24CF083BE}">
      <dgm:prSet/>
      <dgm:spPr/>
      <dgm:t>
        <a:bodyPr/>
        <a:lstStyle/>
        <a:p>
          <a:endParaRPr lang="en-US"/>
        </a:p>
      </dgm:t>
    </dgm:pt>
    <dgm:pt modelId="{4CF1A875-F217-4D10-93BE-E1F0FAE85368}" type="sibTrans" cxnId="{40C5ECAA-80A7-4B1E-A130-26C24CF083BE}">
      <dgm:prSet/>
      <dgm:spPr/>
      <dgm:t>
        <a:bodyPr/>
        <a:lstStyle/>
        <a:p>
          <a:endParaRPr lang="en-US"/>
        </a:p>
      </dgm:t>
    </dgm:pt>
    <dgm:pt modelId="{BAF2127F-AD23-4194-8FBC-E7D5750D40F5}">
      <dgm:prSet/>
      <dgm:spPr/>
      <dgm:t>
        <a:bodyPr/>
        <a:lstStyle/>
        <a:p>
          <a:pPr>
            <a:lnSpc>
              <a:spcPct val="100000"/>
            </a:lnSpc>
            <a:defRPr b="1"/>
          </a:pPr>
          <a:r>
            <a:rPr lang="en-US"/>
            <a:t>Other </a:t>
          </a:r>
        </a:p>
      </dgm:t>
    </dgm:pt>
    <dgm:pt modelId="{965622B1-BA92-4F04-BC55-DA0A1F2BF5F7}" type="parTrans" cxnId="{BF0A5F2B-85FA-40B9-863D-E4990116E380}">
      <dgm:prSet/>
      <dgm:spPr/>
      <dgm:t>
        <a:bodyPr/>
        <a:lstStyle/>
        <a:p>
          <a:endParaRPr lang="en-US"/>
        </a:p>
      </dgm:t>
    </dgm:pt>
    <dgm:pt modelId="{A962E7C8-9112-4653-B966-B12816799E1D}" type="sibTrans" cxnId="{BF0A5F2B-85FA-40B9-863D-E4990116E380}">
      <dgm:prSet/>
      <dgm:spPr/>
      <dgm:t>
        <a:bodyPr/>
        <a:lstStyle/>
        <a:p>
          <a:endParaRPr lang="en-US"/>
        </a:p>
      </dgm:t>
    </dgm:pt>
    <dgm:pt modelId="{37C91032-00A5-4BF5-A8BA-A637B1CDCA65}">
      <dgm:prSet custT="1"/>
      <dgm:spPr/>
      <dgm:t>
        <a:bodyPr/>
        <a:lstStyle/>
        <a:p>
          <a:pPr>
            <a:lnSpc>
              <a:spcPct val="100000"/>
            </a:lnSpc>
          </a:pPr>
          <a:r>
            <a:rPr lang="en-US" sz="2400" dirty="0"/>
            <a:t>Pipe &amp; boiler insulation, cement-asbestos pipes  </a:t>
          </a:r>
        </a:p>
      </dgm:t>
    </dgm:pt>
    <dgm:pt modelId="{6B995E71-4B83-43DA-9238-6512D8BCA863}" type="parTrans" cxnId="{59164D4A-AE08-428D-90E3-36945FCBD993}">
      <dgm:prSet/>
      <dgm:spPr/>
      <dgm:t>
        <a:bodyPr/>
        <a:lstStyle/>
        <a:p>
          <a:endParaRPr lang="en-US"/>
        </a:p>
      </dgm:t>
    </dgm:pt>
    <dgm:pt modelId="{444FAC4D-5850-4481-8056-89F71EB18394}" type="sibTrans" cxnId="{59164D4A-AE08-428D-90E3-36945FCBD993}">
      <dgm:prSet/>
      <dgm:spPr/>
      <dgm:t>
        <a:bodyPr/>
        <a:lstStyle/>
        <a:p>
          <a:endParaRPr lang="en-US"/>
        </a:p>
      </dgm:t>
    </dgm:pt>
    <dgm:pt modelId="{E50F52AD-B4C7-47BA-BF0F-105E55261123}">
      <dgm:prSet custT="1"/>
      <dgm:spPr/>
      <dgm:t>
        <a:bodyPr/>
        <a:lstStyle/>
        <a:p>
          <a:pPr>
            <a:lnSpc>
              <a:spcPct val="100000"/>
            </a:lnSpc>
          </a:pPr>
          <a:r>
            <a:rPr lang="en-US" sz="2400" dirty="0"/>
            <a:t>Caulking, roofing, window glazing, electrical components </a:t>
          </a:r>
        </a:p>
      </dgm:t>
    </dgm:pt>
    <dgm:pt modelId="{49F0D8E3-E2E3-431A-BF1B-80906883D63D}" type="parTrans" cxnId="{0EBFB685-FDA9-4DFD-8DB5-81A054C8A7EF}">
      <dgm:prSet/>
      <dgm:spPr/>
      <dgm:t>
        <a:bodyPr/>
        <a:lstStyle/>
        <a:p>
          <a:endParaRPr lang="en-US"/>
        </a:p>
      </dgm:t>
    </dgm:pt>
    <dgm:pt modelId="{F6F66B3A-F029-4BA9-AF57-95D8FC1EF49C}" type="sibTrans" cxnId="{0EBFB685-FDA9-4DFD-8DB5-81A054C8A7EF}">
      <dgm:prSet/>
      <dgm:spPr/>
      <dgm:t>
        <a:bodyPr/>
        <a:lstStyle/>
        <a:p>
          <a:endParaRPr lang="en-US"/>
        </a:p>
      </dgm:t>
    </dgm:pt>
    <dgm:pt modelId="{6E9A645A-7DA7-4520-B153-531E9A9C5FE1}" type="pres">
      <dgm:prSet presAssocID="{964DB830-7881-48F2-B1E3-F56819B1A202}" presName="root" presStyleCnt="0">
        <dgm:presLayoutVars>
          <dgm:dir/>
          <dgm:resizeHandles val="exact"/>
        </dgm:presLayoutVars>
      </dgm:prSet>
      <dgm:spPr/>
    </dgm:pt>
    <dgm:pt modelId="{AA04E349-6789-40C9-A2E0-8D0FB676787D}" type="pres">
      <dgm:prSet presAssocID="{4E78F94A-6451-4BAC-8B90-3A59FB441FC8}" presName="compNode" presStyleCnt="0"/>
      <dgm:spPr/>
    </dgm:pt>
    <dgm:pt modelId="{F374FE17-EC8C-49DD-B404-CBC760619C16}" type="pres">
      <dgm:prSet presAssocID="{4E78F94A-6451-4BAC-8B90-3A59FB441FC8}"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Table and chairs"/>
        </a:ext>
      </dgm:extLst>
    </dgm:pt>
    <dgm:pt modelId="{828072B7-55EC-4631-9F26-6EA1854BA474}" type="pres">
      <dgm:prSet presAssocID="{4E78F94A-6451-4BAC-8B90-3A59FB441FC8}" presName="iconSpace" presStyleCnt="0"/>
      <dgm:spPr/>
    </dgm:pt>
    <dgm:pt modelId="{24C70C6B-13EA-4261-9635-AC68DB9B57CE}" type="pres">
      <dgm:prSet presAssocID="{4E78F94A-6451-4BAC-8B90-3A59FB441FC8}" presName="parTx" presStyleLbl="revTx" presStyleIdx="0" presStyleCnt="8">
        <dgm:presLayoutVars>
          <dgm:chMax val="0"/>
          <dgm:chPref val="0"/>
        </dgm:presLayoutVars>
      </dgm:prSet>
      <dgm:spPr/>
    </dgm:pt>
    <dgm:pt modelId="{5306909E-F15F-4140-AA90-02D47BEE97B0}" type="pres">
      <dgm:prSet presAssocID="{4E78F94A-6451-4BAC-8B90-3A59FB441FC8}" presName="txSpace" presStyleCnt="0"/>
      <dgm:spPr/>
    </dgm:pt>
    <dgm:pt modelId="{83C0EA18-85D1-4FD7-934F-40AAE7C74353}" type="pres">
      <dgm:prSet presAssocID="{4E78F94A-6451-4BAC-8B90-3A59FB441FC8}" presName="desTx" presStyleLbl="revTx" presStyleIdx="1" presStyleCnt="8">
        <dgm:presLayoutVars/>
      </dgm:prSet>
      <dgm:spPr/>
    </dgm:pt>
    <dgm:pt modelId="{6A0D064D-8E1B-4DFF-82C5-D5101CEF70CB}" type="pres">
      <dgm:prSet presAssocID="{54005159-EC05-4724-9F80-D83695CF5E74}" presName="sibTrans" presStyleCnt="0"/>
      <dgm:spPr/>
    </dgm:pt>
    <dgm:pt modelId="{CB80264E-3645-4C54-AF7D-8876E73A3EFC}" type="pres">
      <dgm:prSet presAssocID="{9EA7CB6D-D3CA-467A-BE8F-473543B0FDF5}" presName="compNode" presStyleCnt="0"/>
      <dgm:spPr/>
    </dgm:pt>
    <dgm:pt modelId="{F5B90C04-6C29-4764-B09F-36B45E6CE411}" type="pres">
      <dgm:prSet presAssocID="{9EA7CB6D-D3CA-467A-BE8F-473543B0FDF5}"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Paint"/>
        </a:ext>
      </dgm:extLst>
    </dgm:pt>
    <dgm:pt modelId="{FB6B1DD8-B362-48C3-9BAA-D803191065F5}" type="pres">
      <dgm:prSet presAssocID="{9EA7CB6D-D3CA-467A-BE8F-473543B0FDF5}" presName="iconSpace" presStyleCnt="0"/>
      <dgm:spPr/>
    </dgm:pt>
    <dgm:pt modelId="{BE4B5397-1B71-4131-B270-F2D44D4B20F4}" type="pres">
      <dgm:prSet presAssocID="{9EA7CB6D-D3CA-467A-BE8F-473543B0FDF5}" presName="parTx" presStyleLbl="revTx" presStyleIdx="2" presStyleCnt="8">
        <dgm:presLayoutVars>
          <dgm:chMax val="0"/>
          <dgm:chPref val="0"/>
        </dgm:presLayoutVars>
      </dgm:prSet>
      <dgm:spPr/>
    </dgm:pt>
    <dgm:pt modelId="{2FC35560-15B3-4D8A-9BEF-ECB88758BF7F}" type="pres">
      <dgm:prSet presAssocID="{9EA7CB6D-D3CA-467A-BE8F-473543B0FDF5}" presName="txSpace" presStyleCnt="0"/>
      <dgm:spPr/>
    </dgm:pt>
    <dgm:pt modelId="{67A3BFD7-195B-4948-9B4C-D93ACCBD109B}" type="pres">
      <dgm:prSet presAssocID="{9EA7CB6D-D3CA-467A-BE8F-473543B0FDF5}" presName="desTx" presStyleLbl="revTx" presStyleIdx="3" presStyleCnt="8">
        <dgm:presLayoutVars/>
      </dgm:prSet>
      <dgm:spPr/>
    </dgm:pt>
    <dgm:pt modelId="{48A0F102-D969-4C1F-A798-66AFFD0CFC79}" type="pres">
      <dgm:prSet presAssocID="{A7F9EB30-11DE-4CB7-8273-10BDD4301DB7}" presName="sibTrans" presStyleCnt="0"/>
      <dgm:spPr/>
    </dgm:pt>
    <dgm:pt modelId="{8B90AD46-416F-495A-A385-823D5E7AE7A7}" type="pres">
      <dgm:prSet presAssocID="{2A473C6D-713D-436E-A1AB-D084E24BF8FD}" presName="compNode" presStyleCnt="0"/>
      <dgm:spPr/>
    </dgm:pt>
    <dgm:pt modelId="{AF3EC0B0-C92A-4DE5-BE82-E6FFC0D2021B}" type="pres">
      <dgm:prSet presAssocID="{2A473C6D-713D-436E-A1AB-D084E24BF8FD}"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Checkmark"/>
        </a:ext>
      </dgm:extLst>
    </dgm:pt>
    <dgm:pt modelId="{95123D88-CDBB-42A7-826B-5EDBE2557F9A}" type="pres">
      <dgm:prSet presAssocID="{2A473C6D-713D-436E-A1AB-D084E24BF8FD}" presName="iconSpace" presStyleCnt="0"/>
      <dgm:spPr/>
    </dgm:pt>
    <dgm:pt modelId="{347A3EC0-23F3-40A5-B8FA-CCC53FF3406D}" type="pres">
      <dgm:prSet presAssocID="{2A473C6D-713D-436E-A1AB-D084E24BF8FD}" presName="parTx" presStyleLbl="revTx" presStyleIdx="4" presStyleCnt="8">
        <dgm:presLayoutVars>
          <dgm:chMax val="0"/>
          <dgm:chPref val="0"/>
        </dgm:presLayoutVars>
      </dgm:prSet>
      <dgm:spPr/>
    </dgm:pt>
    <dgm:pt modelId="{27689B8F-1B01-449C-B292-28318C291FD1}" type="pres">
      <dgm:prSet presAssocID="{2A473C6D-713D-436E-A1AB-D084E24BF8FD}" presName="txSpace" presStyleCnt="0"/>
      <dgm:spPr/>
    </dgm:pt>
    <dgm:pt modelId="{BFCD1D24-759B-4025-BEFF-71BCD5098E0A}" type="pres">
      <dgm:prSet presAssocID="{2A473C6D-713D-436E-A1AB-D084E24BF8FD}" presName="desTx" presStyleLbl="revTx" presStyleIdx="5" presStyleCnt="8">
        <dgm:presLayoutVars/>
      </dgm:prSet>
      <dgm:spPr/>
    </dgm:pt>
    <dgm:pt modelId="{AAA3755D-80C6-4060-B1EC-B3660E1E5B8A}" type="pres">
      <dgm:prSet presAssocID="{93A3E7D6-B5BA-4258-AA96-EFE90A6AC17D}" presName="sibTrans" presStyleCnt="0"/>
      <dgm:spPr/>
    </dgm:pt>
    <dgm:pt modelId="{7BF8CD76-4370-4D11-A2DB-570F9D115181}" type="pres">
      <dgm:prSet presAssocID="{BAF2127F-AD23-4194-8FBC-E7D5750D40F5}" presName="compNode" presStyleCnt="0"/>
      <dgm:spPr/>
    </dgm:pt>
    <dgm:pt modelId="{3D49CB3B-7864-4104-947D-2DB708C0521E}" type="pres">
      <dgm:prSet presAssocID="{BAF2127F-AD23-4194-8FBC-E7D5750D40F5}"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Cement truck"/>
        </a:ext>
      </dgm:extLst>
    </dgm:pt>
    <dgm:pt modelId="{B5C4E841-D5D9-4EA5-831A-1FB7635D7E7F}" type="pres">
      <dgm:prSet presAssocID="{BAF2127F-AD23-4194-8FBC-E7D5750D40F5}" presName="iconSpace" presStyleCnt="0"/>
      <dgm:spPr/>
    </dgm:pt>
    <dgm:pt modelId="{083F6CBD-8390-4608-A47B-28B1A64D8085}" type="pres">
      <dgm:prSet presAssocID="{BAF2127F-AD23-4194-8FBC-E7D5750D40F5}" presName="parTx" presStyleLbl="revTx" presStyleIdx="6" presStyleCnt="8">
        <dgm:presLayoutVars>
          <dgm:chMax val="0"/>
          <dgm:chPref val="0"/>
        </dgm:presLayoutVars>
      </dgm:prSet>
      <dgm:spPr/>
    </dgm:pt>
    <dgm:pt modelId="{2CB1E884-F6BD-478B-B3E6-6A5B702D1814}" type="pres">
      <dgm:prSet presAssocID="{BAF2127F-AD23-4194-8FBC-E7D5750D40F5}" presName="txSpace" presStyleCnt="0"/>
      <dgm:spPr/>
    </dgm:pt>
    <dgm:pt modelId="{115FFC42-6798-4C18-A3B5-FC7CDAEDA0D7}" type="pres">
      <dgm:prSet presAssocID="{BAF2127F-AD23-4194-8FBC-E7D5750D40F5}" presName="desTx" presStyleLbl="revTx" presStyleIdx="7" presStyleCnt="8">
        <dgm:presLayoutVars/>
      </dgm:prSet>
      <dgm:spPr/>
    </dgm:pt>
  </dgm:ptLst>
  <dgm:cxnLst>
    <dgm:cxn modelId="{24760F0C-98B1-47A2-9168-C02342DB4AC4}" type="presOf" srcId="{F27B31FF-2C7B-45DF-9B05-D326878409DA}" destId="{BFCD1D24-759B-4025-BEFF-71BCD5098E0A}" srcOrd="0" destOrd="0" presId="urn:microsoft.com/office/officeart/2018/2/layout/IconLabelDescriptionList"/>
    <dgm:cxn modelId="{EC7F0610-42C6-41D1-9B17-73EAFBB50E07}" type="presOf" srcId="{E50F52AD-B4C7-47BA-BF0F-105E55261123}" destId="{115FFC42-6798-4C18-A3B5-FC7CDAEDA0D7}" srcOrd="0" destOrd="1" presId="urn:microsoft.com/office/officeart/2018/2/layout/IconLabelDescriptionList"/>
    <dgm:cxn modelId="{04A89A12-8175-4A95-824C-B68702A489BC}" type="presOf" srcId="{98393D18-B118-463A-A90F-B0F2BF902CEA}" destId="{67A3BFD7-195B-4948-9B4C-D93ACCBD109B}" srcOrd="0" destOrd="0" presId="urn:microsoft.com/office/officeart/2018/2/layout/IconLabelDescriptionList"/>
    <dgm:cxn modelId="{BF0A5F2B-85FA-40B9-863D-E4990116E380}" srcId="{964DB830-7881-48F2-B1E3-F56819B1A202}" destId="{BAF2127F-AD23-4194-8FBC-E7D5750D40F5}" srcOrd="3" destOrd="0" parTransId="{965622B1-BA92-4F04-BC55-DA0A1F2BF5F7}" sibTransId="{A962E7C8-9112-4653-B966-B12816799E1D}"/>
    <dgm:cxn modelId="{22866131-82AA-414B-8AF2-CEC8E6EB41E8}" srcId="{9EA7CB6D-D3CA-467A-BE8F-473543B0FDF5}" destId="{98393D18-B118-463A-A90F-B0F2BF902CEA}" srcOrd="0" destOrd="0" parTransId="{44EC4C59-6E35-4F4F-8787-C549ED50A9F0}" sibTransId="{DDCC0BB6-C9E2-4E6C-BE4B-EDEE08AFC487}"/>
    <dgm:cxn modelId="{59164D4A-AE08-428D-90E3-36945FCBD993}" srcId="{BAF2127F-AD23-4194-8FBC-E7D5750D40F5}" destId="{37C91032-00A5-4BF5-A8BA-A637B1CDCA65}" srcOrd="0" destOrd="0" parTransId="{6B995E71-4B83-43DA-9238-6512D8BCA863}" sibTransId="{444FAC4D-5850-4481-8056-89F71EB18394}"/>
    <dgm:cxn modelId="{A11E3977-07E5-49CE-912E-8F62ADBAC0B4}" srcId="{964DB830-7881-48F2-B1E3-F56819B1A202}" destId="{4E78F94A-6451-4BAC-8B90-3A59FB441FC8}" srcOrd="0" destOrd="0" parTransId="{1BD7E69D-EFE4-4129-A297-79DADA27F5DA}" sibTransId="{54005159-EC05-4724-9F80-D83695CF5E74}"/>
    <dgm:cxn modelId="{647A9983-7B25-45BF-AF80-9A0ADD954C73}" type="presOf" srcId="{BAF2127F-AD23-4194-8FBC-E7D5750D40F5}" destId="{083F6CBD-8390-4608-A47B-28B1A64D8085}" srcOrd="0" destOrd="0" presId="urn:microsoft.com/office/officeart/2018/2/layout/IconLabelDescriptionList"/>
    <dgm:cxn modelId="{0EBFB685-FDA9-4DFD-8DB5-81A054C8A7EF}" srcId="{BAF2127F-AD23-4194-8FBC-E7D5750D40F5}" destId="{E50F52AD-B4C7-47BA-BF0F-105E55261123}" srcOrd="1" destOrd="0" parTransId="{49F0D8E3-E2E3-431A-BF1B-80906883D63D}" sibTransId="{F6F66B3A-F029-4BA9-AF57-95D8FC1EF49C}"/>
    <dgm:cxn modelId="{7E840987-58DC-41A2-87F4-E510EAD102FD}" srcId="{964DB830-7881-48F2-B1E3-F56819B1A202}" destId="{2A473C6D-713D-436E-A1AB-D084E24BF8FD}" srcOrd="2" destOrd="0" parTransId="{84F42D3D-63CC-450E-9920-8B512C116FF6}" sibTransId="{93A3E7D6-B5BA-4258-AA96-EFE90A6AC17D}"/>
    <dgm:cxn modelId="{0F300E88-D681-42F4-BF4E-09E678505F4D}" type="presOf" srcId="{4E78F94A-6451-4BAC-8B90-3A59FB441FC8}" destId="{24C70C6B-13EA-4261-9635-AC68DB9B57CE}" srcOrd="0" destOrd="0" presId="urn:microsoft.com/office/officeart/2018/2/layout/IconLabelDescriptionList"/>
    <dgm:cxn modelId="{D154CB97-0A5C-4680-B684-9953CDFB3062}" type="presOf" srcId="{CA13A6C8-F77B-40DD-A17B-218BFE9CAAA6}" destId="{83C0EA18-85D1-4FD7-934F-40AAE7C74353}" srcOrd="0" destOrd="0" presId="urn:microsoft.com/office/officeart/2018/2/layout/IconLabelDescriptionList"/>
    <dgm:cxn modelId="{B0673FA3-6331-4637-9806-FB867E4725A3}" srcId="{4E78F94A-6451-4BAC-8B90-3A59FB441FC8}" destId="{CA13A6C8-F77B-40DD-A17B-218BFE9CAAA6}" srcOrd="0" destOrd="0" parTransId="{8A581FFA-898F-4ABE-ABA1-77AF27FCFB43}" sibTransId="{EEAFAED3-7064-4733-85A9-03443E8BDF2D}"/>
    <dgm:cxn modelId="{40C5ECAA-80A7-4B1E-A130-26C24CF083BE}" srcId="{2A473C6D-713D-436E-A1AB-D084E24BF8FD}" destId="{F27B31FF-2C7B-45DF-9B05-D326878409DA}" srcOrd="0" destOrd="0" parTransId="{892ABB7B-24E4-4F1E-9501-D9CDBE0CB816}" sibTransId="{4CF1A875-F217-4D10-93BE-E1F0FAE85368}"/>
    <dgm:cxn modelId="{1C52B2E0-3AA7-453E-A21A-B15E44910EE7}" type="presOf" srcId="{2A473C6D-713D-436E-A1AB-D084E24BF8FD}" destId="{347A3EC0-23F3-40A5-B8FA-CCC53FF3406D}" srcOrd="0" destOrd="0" presId="urn:microsoft.com/office/officeart/2018/2/layout/IconLabelDescriptionList"/>
    <dgm:cxn modelId="{95CA17EA-B0BF-4670-9953-136073FD02A6}" type="presOf" srcId="{9EA7CB6D-D3CA-467A-BE8F-473543B0FDF5}" destId="{BE4B5397-1B71-4131-B270-F2D44D4B20F4}" srcOrd="0" destOrd="0" presId="urn:microsoft.com/office/officeart/2018/2/layout/IconLabelDescriptionList"/>
    <dgm:cxn modelId="{AB56FDEA-3BB7-437F-8703-8C3BEC3AECDF}" srcId="{964DB830-7881-48F2-B1E3-F56819B1A202}" destId="{9EA7CB6D-D3CA-467A-BE8F-473543B0FDF5}" srcOrd="1" destOrd="0" parTransId="{F21CFA70-5A7E-4469-8365-FCEEF686335F}" sibTransId="{A7F9EB30-11DE-4CB7-8273-10BDD4301DB7}"/>
    <dgm:cxn modelId="{66CB86EB-AA19-469C-BE06-B5E2DCD23799}" type="presOf" srcId="{37C91032-00A5-4BF5-A8BA-A637B1CDCA65}" destId="{115FFC42-6798-4C18-A3B5-FC7CDAEDA0D7}" srcOrd="0" destOrd="0" presId="urn:microsoft.com/office/officeart/2018/2/layout/IconLabelDescriptionList"/>
    <dgm:cxn modelId="{B08631FE-0EFD-4BCB-8817-B0F64A85E4A0}" type="presOf" srcId="{964DB830-7881-48F2-B1E3-F56819B1A202}" destId="{6E9A645A-7DA7-4520-B153-531E9A9C5FE1}" srcOrd="0" destOrd="0" presId="urn:microsoft.com/office/officeart/2018/2/layout/IconLabelDescriptionList"/>
    <dgm:cxn modelId="{6A4F277E-6F2E-442A-B3B8-4ABC1DF5D127}" type="presParOf" srcId="{6E9A645A-7DA7-4520-B153-531E9A9C5FE1}" destId="{AA04E349-6789-40C9-A2E0-8D0FB676787D}" srcOrd="0" destOrd="0" presId="urn:microsoft.com/office/officeart/2018/2/layout/IconLabelDescriptionList"/>
    <dgm:cxn modelId="{2C69E70B-EF57-45FC-A4FC-C82E2BB2443D}" type="presParOf" srcId="{AA04E349-6789-40C9-A2E0-8D0FB676787D}" destId="{F374FE17-EC8C-49DD-B404-CBC760619C16}" srcOrd="0" destOrd="0" presId="urn:microsoft.com/office/officeart/2018/2/layout/IconLabelDescriptionList"/>
    <dgm:cxn modelId="{7C327241-FEB1-4D5C-9583-EABD94067CB5}" type="presParOf" srcId="{AA04E349-6789-40C9-A2E0-8D0FB676787D}" destId="{828072B7-55EC-4631-9F26-6EA1854BA474}" srcOrd="1" destOrd="0" presId="urn:microsoft.com/office/officeart/2018/2/layout/IconLabelDescriptionList"/>
    <dgm:cxn modelId="{CB5D84C4-80C3-4173-96D2-CAF1CB41B508}" type="presParOf" srcId="{AA04E349-6789-40C9-A2E0-8D0FB676787D}" destId="{24C70C6B-13EA-4261-9635-AC68DB9B57CE}" srcOrd="2" destOrd="0" presId="urn:microsoft.com/office/officeart/2018/2/layout/IconLabelDescriptionList"/>
    <dgm:cxn modelId="{5F836AC9-3EED-453E-B206-3C04C3D9D90E}" type="presParOf" srcId="{AA04E349-6789-40C9-A2E0-8D0FB676787D}" destId="{5306909E-F15F-4140-AA90-02D47BEE97B0}" srcOrd="3" destOrd="0" presId="urn:microsoft.com/office/officeart/2018/2/layout/IconLabelDescriptionList"/>
    <dgm:cxn modelId="{F3D28196-6ADA-4A86-8619-1666D9FA77CB}" type="presParOf" srcId="{AA04E349-6789-40C9-A2E0-8D0FB676787D}" destId="{83C0EA18-85D1-4FD7-934F-40AAE7C74353}" srcOrd="4" destOrd="0" presId="urn:microsoft.com/office/officeart/2018/2/layout/IconLabelDescriptionList"/>
    <dgm:cxn modelId="{D960E7B0-B542-4771-82B3-DB0BC0F6D96D}" type="presParOf" srcId="{6E9A645A-7DA7-4520-B153-531E9A9C5FE1}" destId="{6A0D064D-8E1B-4DFF-82C5-D5101CEF70CB}" srcOrd="1" destOrd="0" presId="urn:microsoft.com/office/officeart/2018/2/layout/IconLabelDescriptionList"/>
    <dgm:cxn modelId="{CBA25AF3-9898-4255-85F7-48FF7FBB84C9}" type="presParOf" srcId="{6E9A645A-7DA7-4520-B153-531E9A9C5FE1}" destId="{CB80264E-3645-4C54-AF7D-8876E73A3EFC}" srcOrd="2" destOrd="0" presId="urn:microsoft.com/office/officeart/2018/2/layout/IconLabelDescriptionList"/>
    <dgm:cxn modelId="{59146AAB-121F-417A-879D-B59B8DCAF83F}" type="presParOf" srcId="{CB80264E-3645-4C54-AF7D-8876E73A3EFC}" destId="{F5B90C04-6C29-4764-B09F-36B45E6CE411}" srcOrd="0" destOrd="0" presId="urn:microsoft.com/office/officeart/2018/2/layout/IconLabelDescriptionList"/>
    <dgm:cxn modelId="{06CA141B-DCF5-459A-B60D-89438E5BD77B}" type="presParOf" srcId="{CB80264E-3645-4C54-AF7D-8876E73A3EFC}" destId="{FB6B1DD8-B362-48C3-9BAA-D803191065F5}" srcOrd="1" destOrd="0" presId="urn:microsoft.com/office/officeart/2018/2/layout/IconLabelDescriptionList"/>
    <dgm:cxn modelId="{41E2282C-763A-463B-B8E2-D67A51EB0666}" type="presParOf" srcId="{CB80264E-3645-4C54-AF7D-8876E73A3EFC}" destId="{BE4B5397-1B71-4131-B270-F2D44D4B20F4}" srcOrd="2" destOrd="0" presId="urn:microsoft.com/office/officeart/2018/2/layout/IconLabelDescriptionList"/>
    <dgm:cxn modelId="{F32E9E7E-F490-4696-9EB1-D5279FE6B21D}" type="presParOf" srcId="{CB80264E-3645-4C54-AF7D-8876E73A3EFC}" destId="{2FC35560-15B3-4D8A-9BEF-ECB88758BF7F}" srcOrd="3" destOrd="0" presId="urn:microsoft.com/office/officeart/2018/2/layout/IconLabelDescriptionList"/>
    <dgm:cxn modelId="{F62E0AF9-7823-440E-973A-C1871EBEA47E}" type="presParOf" srcId="{CB80264E-3645-4C54-AF7D-8876E73A3EFC}" destId="{67A3BFD7-195B-4948-9B4C-D93ACCBD109B}" srcOrd="4" destOrd="0" presId="urn:microsoft.com/office/officeart/2018/2/layout/IconLabelDescriptionList"/>
    <dgm:cxn modelId="{9418A175-56D2-44F2-9208-D8EAE9BB7573}" type="presParOf" srcId="{6E9A645A-7DA7-4520-B153-531E9A9C5FE1}" destId="{48A0F102-D969-4C1F-A798-66AFFD0CFC79}" srcOrd="3" destOrd="0" presId="urn:microsoft.com/office/officeart/2018/2/layout/IconLabelDescriptionList"/>
    <dgm:cxn modelId="{F9969D77-575D-4637-A043-E59F702C04E3}" type="presParOf" srcId="{6E9A645A-7DA7-4520-B153-531E9A9C5FE1}" destId="{8B90AD46-416F-495A-A385-823D5E7AE7A7}" srcOrd="4" destOrd="0" presId="urn:microsoft.com/office/officeart/2018/2/layout/IconLabelDescriptionList"/>
    <dgm:cxn modelId="{722207C9-3BDD-417A-8989-7F28128353B8}" type="presParOf" srcId="{8B90AD46-416F-495A-A385-823D5E7AE7A7}" destId="{AF3EC0B0-C92A-4DE5-BE82-E6FFC0D2021B}" srcOrd="0" destOrd="0" presId="urn:microsoft.com/office/officeart/2018/2/layout/IconLabelDescriptionList"/>
    <dgm:cxn modelId="{84698051-62BC-4C69-9A44-2BD64CE0278C}" type="presParOf" srcId="{8B90AD46-416F-495A-A385-823D5E7AE7A7}" destId="{95123D88-CDBB-42A7-826B-5EDBE2557F9A}" srcOrd="1" destOrd="0" presId="urn:microsoft.com/office/officeart/2018/2/layout/IconLabelDescriptionList"/>
    <dgm:cxn modelId="{F698C21D-AEF5-48C2-A959-7004B1F352DC}" type="presParOf" srcId="{8B90AD46-416F-495A-A385-823D5E7AE7A7}" destId="{347A3EC0-23F3-40A5-B8FA-CCC53FF3406D}" srcOrd="2" destOrd="0" presId="urn:microsoft.com/office/officeart/2018/2/layout/IconLabelDescriptionList"/>
    <dgm:cxn modelId="{F8A1BAE8-9C0B-4D35-AE27-C047DAC32FF7}" type="presParOf" srcId="{8B90AD46-416F-495A-A385-823D5E7AE7A7}" destId="{27689B8F-1B01-449C-B292-28318C291FD1}" srcOrd="3" destOrd="0" presId="urn:microsoft.com/office/officeart/2018/2/layout/IconLabelDescriptionList"/>
    <dgm:cxn modelId="{55A73C56-C3C7-45CE-AD37-753629663216}" type="presParOf" srcId="{8B90AD46-416F-495A-A385-823D5E7AE7A7}" destId="{BFCD1D24-759B-4025-BEFF-71BCD5098E0A}" srcOrd="4" destOrd="0" presId="urn:microsoft.com/office/officeart/2018/2/layout/IconLabelDescriptionList"/>
    <dgm:cxn modelId="{0F9FFF6E-674F-47AC-933C-844EB79F555A}" type="presParOf" srcId="{6E9A645A-7DA7-4520-B153-531E9A9C5FE1}" destId="{AAA3755D-80C6-4060-B1EC-B3660E1E5B8A}" srcOrd="5" destOrd="0" presId="urn:microsoft.com/office/officeart/2018/2/layout/IconLabelDescriptionList"/>
    <dgm:cxn modelId="{C6DFA919-329E-4364-B2D2-5BAB7BEF965D}" type="presParOf" srcId="{6E9A645A-7DA7-4520-B153-531E9A9C5FE1}" destId="{7BF8CD76-4370-4D11-A2DB-570F9D115181}" srcOrd="6" destOrd="0" presId="urn:microsoft.com/office/officeart/2018/2/layout/IconLabelDescriptionList"/>
    <dgm:cxn modelId="{49C0E373-06FF-4A22-BE73-61D0446960BA}" type="presParOf" srcId="{7BF8CD76-4370-4D11-A2DB-570F9D115181}" destId="{3D49CB3B-7864-4104-947D-2DB708C0521E}" srcOrd="0" destOrd="0" presId="urn:microsoft.com/office/officeart/2018/2/layout/IconLabelDescriptionList"/>
    <dgm:cxn modelId="{32D2DA3E-A201-4B23-A0E4-4D320B9C87EB}" type="presParOf" srcId="{7BF8CD76-4370-4D11-A2DB-570F9D115181}" destId="{B5C4E841-D5D9-4EA5-831A-1FB7635D7E7F}" srcOrd="1" destOrd="0" presId="urn:microsoft.com/office/officeart/2018/2/layout/IconLabelDescriptionList"/>
    <dgm:cxn modelId="{46F41FF2-4179-4E53-9C8E-4A65D6122FCE}" type="presParOf" srcId="{7BF8CD76-4370-4D11-A2DB-570F9D115181}" destId="{083F6CBD-8390-4608-A47B-28B1A64D8085}" srcOrd="2" destOrd="0" presId="urn:microsoft.com/office/officeart/2018/2/layout/IconLabelDescriptionList"/>
    <dgm:cxn modelId="{F695628C-4C41-4DEB-9643-23F3B739DFFC}" type="presParOf" srcId="{7BF8CD76-4370-4D11-A2DB-570F9D115181}" destId="{2CB1E884-F6BD-478B-B3E6-6A5B702D1814}" srcOrd="3" destOrd="0" presId="urn:microsoft.com/office/officeart/2018/2/layout/IconLabelDescriptionList"/>
    <dgm:cxn modelId="{2A112F5C-2D4C-441A-B5E2-797FCFE8A961}" type="presParOf" srcId="{7BF8CD76-4370-4D11-A2DB-570F9D115181}" destId="{115FFC42-6798-4C18-A3B5-FC7CDAEDA0D7}" srcOrd="4" destOrd="0" presId="urn:microsoft.com/office/officeart/2018/2/layout/IconLabelDescrip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74FE17-EC8C-49DD-B404-CBC760619C16}">
      <dsp:nvSpPr>
        <dsp:cNvPr id="0" name=""/>
        <dsp:cNvSpPr/>
      </dsp:nvSpPr>
      <dsp:spPr>
        <a:xfrm>
          <a:off x="8752" y="301149"/>
          <a:ext cx="675605" cy="58376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4C70C6B-13EA-4261-9635-AC68DB9B57CE}">
      <dsp:nvSpPr>
        <dsp:cNvPr id="0" name=""/>
        <dsp:cNvSpPr/>
      </dsp:nvSpPr>
      <dsp:spPr>
        <a:xfrm>
          <a:off x="8752" y="1049543"/>
          <a:ext cx="1930300" cy="2501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11200">
            <a:lnSpc>
              <a:spcPct val="100000"/>
            </a:lnSpc>
            <a:spcBef>
              <a:spcPct val="0"/>
            </a:spcBef>
            <a:spcAft>
              <a:spcPct val="35000"/>
            </a:spcAft>
            <a:buNone/>
            <a:defRPr b="1"/>
          </a:pPr>
          <a:r>
            <a:rPr lang="en-US" sz="1600" kern="1200"/>
            <a:t>Flooring</a:t>
          </a:r>
        </a:p>
      </dsp:txBody>
      <dsp:txXfrm>
        <a:off x="8752" y="1049543"/>
        <a:ext cx="1930300" cy="250186"/>
      </dsp:txXfrm>
    </dsp:sp>
    <dsp:sp modelId="{83C0EA18-85D1-4FD7-934F-40AAE7C74353}">
      <dsp:nvSpPr>
        <dsp:cNvPr id="0" name=""/>
        <dsp:cNvSpPr/>
      </dsp:nvSpPr>
      <dsp:spPr>
        <a:xfrm>
          <a:off x="8752" y="1376299"/>
          <a:ext cx="1930300" cy="27533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1066800">
            <a:lnSpc>
              <a:spcPct val="100000"/>
            </a:lnSpc>
            <a:spcBef>
              <a:spcPct val="0"/>
            </a:spcBef>
            <a:spcAft>
              <a:spcPct val="35000"/>
            </a:spcAft>
            <a:buNone/>
          </a:pPr>
          <a:r>
            <a:rPr lang="en-US" sz="2400" kern="1200" dirty="0"/>
            <a:t>Floor tiles, mastics, sheet vinyl </a:t>
          </a:r>
        </a:p>
      </dsp:txBody>
      <dsp:txXfrm>
        <a:off x="8752" y="1376299"/>
        <a:ext cx="1930300" cy="2753369"/>
      </dsp:txXfrm>
    </dsp:sp>
    <dsp:sp modelId="{F5B90C04-6C29-4764-B09F-36B45E6CE411}">
      <dsp:nvSpPr>
        <dsp:cNvPr id="0" name=""/>
        <dsp:cNvSpPr/>
      </dsp:nvSpPr>
      <dsp:spPr>
        <a:xfrm>
          <a:off x="2276855" y="301149"/>
          <a:ext cx="675605" cy="58376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E4B5397-1B71-4131-B270-F2D44D4B20F4}">
      <dsp:nvSpPr>
        <dsp:cNvPr id="0" name=""/>
        <dsp:cNvSpPr/>
      </dsp:nvSpPr>
      <dsp:spPr>
        <a:xfrm>
          <a:off x="2276855" y="1049543"/>
          <a:ext cx="1930300" cy="2501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11200">
            <a:lnSpc>
              <a:spcPct val="100000"/>
            </a:lnSpc>
            <a:spcBef>
              <a:spcPct val="0"/>
            </a:spcBef>
            <a:spcAft>
              <a:spcPct val="35000"/>
            </a:spcAft>
            <a:buNone/>
            <a:defRPr b="1"/>
          </a:pPr>
          <a:r>
            <a:rPr lang="en-US" sz="1600" kern="1200"/>
            <a:t>Walls </a:t>
          </a:r>
        </a:p>
      </dsp:txBody>
      <dsp:txXfrm>
        <a:off x="2276855" y="1049543"/>
        <a:ext cx="1930300" cy="250186"/>
      </dsp:txXfrm>
    </dsp:sp>
    <dsp:sp modelId="{67A3BFD7-195B-4948-9B4C-D93ACCBD109B}">
      <dsp:nvSpPr>
        <dsp:cNvPr id="0" name=""/>
        <dsp:cNvSpPr/>
      </dsp:nvSpPr>
      <dsp:spPr>
        <a:xfrm>
          <a:off x="2276855" y="1376299"/>
          <a:ext cx="1930300" cy="27533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1066800">
            <a:lnSpc>
              <a:spcPct val="100000"/>
            </a:lnSpc>
            <a:spcBef>
              <a:spcPct val="0"/>
            </a:spcBef>
            <a:spcAft>
              <a:spcPct val="35000"/>
            </a:spcAft>
            <a:buNone/>
          </a:pPr>
          <a:r>
            <a:rPr lang="en-US" sz="2400" kern="1200" dirty="0"/>
            <a:t>Joint compound, wall texture &amp; coatings</a:t>
          </a:r>
        </a:p>
      </dsp:txBody>
      <dsp:txXfrm>
        <a:off x="2276855" y="1376299"/>
        <a:ext cx="1930300" cy="2753369"/>
      </dsp:txXfrm>
    </dsp:sp>
    <dsp:sp modelId="{AF3EC0B0-C92A-4DE5-BE82-E6FFC0D2021B}">
      <dsp:nvSpPr>
        <dsp:cNvPr id="0" name=""/>
        <dsp:cNvSpPr/>
      </dsp:nvSpPr>
      <dsp:spPr>
        <a:xfrm>
          <a:off x="4544958" y="301149"/>
          <a:ext cx="675605" cy="58376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47A3EC0-23F3-40A5-B8FA-CCC53FF3406D}">
      <dsp:nvSpPr>
        <dsp:cNvPr id="0" name=""/>
        <dsp:cNvSpPr/>
      </dsp:nvSpPr>
      <dsp:spPr>
        <a:xfrm>
          <a:off x="4544958" y="1049543"/>
          <a:ext cx="1930300" cy="2501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11200">
            <a:lnSpc>
              <a:spcPct val="100000"/>
            </a:lnSpc>
            <a:spcBef>
              <a:spcPct val="0"/>
            </a:spcBef>
            <a:spcAft>
              <a:spcPct val="35000"/>
            </a:spcAft>
            <a:buNone/>
            <a:defRPr b="1"/>
          </a:pPr>
          <a:r>
            <a:rPr lang="en-US" sz="1600" kern="1200"/>
            <a:t>Ceilings</a:t>
          </a:r>
        </a:p>
      </dsp:txBody>
      <dsp:txXfrm>
        <a:off x="4544958" y="1049543"/>
        <a:ext cx="1930300" cy="250186"/>
      </dsp:txXfrm>
    </dsp:sp>
    <dsp:sp modelId="{BFCD1D24-759B-4025-BEFF-71BCD5098E0A}">
      <dsp:nvSpPr>
        <dsp:cNvPr id="0" name=""/>
        <dsp:cNvSpPr/>
      </dsp:nvSpPr>
      <dsp:spPr>
        <a:xfrm>
          <a:off x="4544958" y="1376299"/>
          <a:ext cx="1930300" cy="27533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1066800">
            <a:lnSpc>
              <a:spcPct val="100000"/>
            </a:lnSpc>
            <a:spcBef>
              <a:spcPct val="0"/>
            </a:spcBef>
            <a:spcAft>
              <a:spcPct val="35000"/>
            </a:spcAft>
            <a:buNone/>
          </a:pPr>
          <a:r>
            <a:rPr lang="en-US" sz="2400" kern="1200" dirty="0"/>
            <a:t>Ceiling tiles, textured ceilings </a:t>
          </a:r>
        </a:p>
      </dsp:txBody>
      <dsp:txXfrm>
        <a:off x="4544958" y="1376299"/>
        <a:ext cx="1930300" cy="2753369"/>
      </dsp:txXfrm>
    </dsp:sp>
    <dsp:sp modelId="{3D49CB3B-7864-4104-947D-2DB708C0521E}">
      <dsp:nvSpPr>
        <dsp:cNvPr id="0" name=""/>
        <dsp:cNvSpPr/>
      </dsp:nvSpPr>
      <dsp:spPr>
        <a:xfrm>
          <a:off x="6813062" y="301149"/>
          <a:ext cx="675605" cy="583767"/>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83F6CBD-8390-4608-A47B-28B1A64D8085}">
      <dsp:nvSpPr>
        <dsp:cNvPr id="0" name=""/>
        <dsp:cNvSpPr/>
      </dsp:nvSpPr>
      <dsp:spPr>
        <a:xfrm>
          <a:off x="6813062" y="1049543"/>
          <a:ext cx="1930300" cy="2501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11200">
            <a:lnSpc>
              <a:spcPct val="100000"/>
            </a:lnSpc>
            <a:spcBef>
              <a:spcPct val="0"/>
            </a:spcBef>
            <a:spcAft>
              <a:spcPct val="35000"/>
            </a:spcAft>
            <a:buNone/>
            <a:defRPr b="1"/>
          </a:pPr>
          <a:r>
            <a:rPr lang="en-US" sz="1600" kern="1200"/>
            <a:t>Other </a:t>
          </a:r>
        </a:p>
      </dsp:txBody>
      <dsp:txXfrm>
        <a:off x="6813062" y="1049543"/>
        <a:ext cx="1930300" cy="250186"/>
      </dsp:txXfrm>
    </dsp:sp>
    <dsp:sp modelId="{115FFC42-6798-4C18-A3B5-FC7CDAEDA0D7}">
      <dsp:nvSpPr>
        <dsp:cNvPr id="0" name=""/>
        <dsp:cNvSpPr/>
      </dsp:nvSpPr>
      <dsp:spPr>
        <a:xfrm>
          <a:off x="6813062" y="1376299"/>
          <a:ext cx="1930300" cy="27533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1066800">
            <a:lnSpc>
              <a:spcPct val="100000"/>
            </a:lnSpc>
            <a:spcBef>
              <a:spcPct val="0"/>
            </a:spcBef>
            <a:spcAft>
              <a:spcPct val="35000"/>
            </a:spcAft>
            <a:buNone/>
          </a:pPr>
          <a:r>
            <a:rPr lang="en-US" sz="2400" kern="1200" dirty="0"/>
            <a:t>Pipe &amp; boiler insulation, cement-asbestos pipes  </a:t>
          </a:r>
        </a:p>
        <a:p>
          <a:pPr marL="0" lvl="0" indent="0" algn="l" defTabSz="1066800">
            <a:lnSpc>
              <a:spcPct val="100000"/>
            </a:lnSpc>
            <a:spcBef>
              <a:spcPct val="0"/>
            </a:spcBef>
            <a:spcAft>
              <a:spcPct val="35000"/>
            </a:spcAft>
            <a:buNone/>
          </a:pPr>
          <a:r>
            <a:rPr lang="en-US" sz="2400" kern="1200" dirty="0"/>
            <a:t>Caulking, roofing, window glazing, electrical components </a:t>
          </a:r>
        </a:p>
      </dsp:txBody>
      <dsp:txXfrm>
        <a:off x="6813062" y="1376299"/>
        <a:ext cx="1930300" cy="2753369"/>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DescriptionList">
  <dgm:title val="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l" for="ch" forName="iconRect"/>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AA1088F-0B15-4C8F-B02A-FAB845C63B6A}" type="datetimeFigureOut">
              <a:rPr lang="en-US" smtClean="0"/>
              <a:t>11/16/2025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598F0F9-EB59-40A4-A2A9-83530C48AC62}" type="slidenum">
              <a:rPr lang="en-US" smtClean="0"/>
              <a:t>‹#›</a:t>
            </a:fld>
            <a:endParaRPr lang="en-US"/>
          </a:p>
        </p:txBody>
      </p:sp>
    </p:spTree>
    <p:extLst>
      <p:ext uri="{BB962C8B-B14F-4D97-AF65-F5344CB8AC3E}">
        <p14:creationId xmlns:p14="http://schemas.microsoft.com/office/powerpoint/2010/main" val="33391080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mesothelioma.com/lawyer/legislation/asbestos-ban/"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mesothelioma.com/asbestos-exposure/products/" TargetMode="External"/><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hyperlink" Target="https://www.mesothelioma.com/asbestos-exposure/occupations/" TargetMode="Externa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598F0F9-EB59-40A4-A2A9-83530C48AC62}" type="slidenum">
              <a:rPr lang="en-US" smtClean="0"/>
              <a:t>2</a:t>
            </a:fld>
            <a:endParaRPr lang="en-US"/>
          </a:p>
        </p:txBody>
      </p:sp>
    </p:spTree>
    <p:extLst>
      <p:ext uri="{BB962C8B-B14F-4D97-AF65-F5344CB8AC3E}">
        <p14:creationId xmlns:p14="http://schemas.microsoft.com/office/powerpoint/2010/main" val="17983597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50000"/>
              </a:spcBef>
              <a:spcAft>
                <a:spcPct val="25000"/>
              </a:spcAft>
            </a:pPr>
            <a:r>
              <a:rPr lang="en-US" sz="2400" b="1" dirty="0"/>
              <a:t>The physical state of ACMs falls into two categories as described below:</a:t>
            </a:r>
          </a:p>
          <a:p>
            <a:pPr lvl="1">
              <a:spcBef>
                <a:spcPts val="0"/>
              </a:spcBef>
              <a:spcAft>
                <a:spcPts val="0"/>
              </a:spcAft>
              <a:buFont typeface="Arial" pitchFamily="34" charset="0"/>
              <a:buChar char="•"/>
            </a:pPr>
            <a:r>
              <a:rPr lang="en-US" sz="2000" b="1" dirty="0"/>
              <a:t>  “Friable Asbestos” is any ACM that hand pressure can</a:t>
            </a:r>
            <a:br>
              <a:rPr lang="en-US" sz="2000" b="1" dirty="0"/>
            </a:br>
            <a:r>
              <a:rPr lang="en-US" sz="2000" b="1" dirty="0"/>
              <a:t>   crumble, pulverize or reduce to powder when dry.  Pipe</a:t>
            </a:r>
            <a:br>
              <a:rPr lang="en-US" sz="2000" b="1" dirty="0"/>
            </a:br>
            <a:r>
              <a:rPr lang="en-US" sz="2000" b="1" dirty="0"/>
              <a:t>   insulation, boiler jackets, and weathered cement building</a:t>
            </a:r>
            <a:br>
              <a:rPr lang="en-US" sz="2000" b="1" dirty="0"/>
            </a:br>
            <a:r>
              <a:rPr lang="en-US" sz="2000" b="1" dirty="0"/>
              <a:t>   siding are in this category.</a:t>
            </a:r>
          </a:p>
          <a:p>
            <a:pPr lvl="1">
              <a:spcBef>
                <a:spcPts val="1200"/>
              </a:spcBef>
              <a:spcAft>
                <a:spcPct val="25000"/>
              </a:spcAft>
              <a:buFont typeface="Arial" pitchFamily="34" charset="0"/>
              <a:buChar char="•"/>
            </a:pPr>
            <a:r>
              <a:rPr lang="en-US" sz="2000" b="1" dirty="0"/>
              <a:t>  “Non-Friable Asbestos” is any ACM that cannot be</a:t>
            </a:r>
            <a:br>
              <a:rPr lang="en-US" sz="2000" b="1" dirty="0"/>
            </a:br>
            <a:r>
              <a:rPr lang="en-US" sz="2000" b="1" dirty="0"/>
              <a:t>   crumbled, pulverized or reduced to powder by hand</a:t>
            </a:r>
            <a:br>
              <a:rPr lang="en-US" sz="2000" b="1" dirty="0"/>
            </a:br>
            <a:r>
              <a:rPr lang="en-US" sz="2000" b="1" dirty="0"/>
              <a:t>   pressure.  Vinyl floor tile in good condition may meet this</a:t>
            </a:r>
            <a:br>
              <a:rPr lang="en-US" sz="2000" b="1" dirty="0"/>
            </a:br>
            <a:r>
              <a:rPr lang="en-US" sz="2000" b="1" dirty="0"/>
              <a:t>   definition, but asbestos fibers could be released by cutting,</a:t>
            </a:r>
            <a:br>
              <a:rPr lang="en-US" sz="2000" b="1" dirty="0"/>
            </a:br>
            <a:r>
              <a:rPr lang="en-US" sz="2000" b="1" dirty="0"/>
              <a:t>   grinding, or breaking.</a:t>
            </a:r>
          </a:p>
          <a:p>
            <a:pPr lvl="1">
              <a:spcBef>
                <a:spcPts val="1200"/>
              </a:spcBef>
              <a:spcAft>
                <a:spcPct val="25000"/>
              </a:spcAft>
              <a:buFont typeface="Arial" pitchFamily="34" charset="0"/>
              <a:buChar char="•"/>
            </a:pPr>
            <a:endParaRPr lang="en-US" sz="2000" b="1" dirty="0"/>
          </a:p>
          <a:p>
            <a:pPr>
              <a:spcBef>
                <a:spcPct val="50000"/>
              </a:spcBef>
              <a:spcAft>
                <a:spcPct val="25000"/>
              </a:spcAft>
            </a:pPr>
            <a:r>
              <a:rPr lang="en-US" sz="2000" b="1" dirty="0"/>
              <a:t>Friable asbestos is more hazardous than non-friable asbestos.</a:t>
            </a:r>
          </a:p>
          <a:p>
            <a:pPr>
              <a:spcBef>
                <a:spcPct val="50000"/>
              </a:spcBef>
              <a:spcAft>
                <a:spcPct val="25000"/>
              </a:spcAft>
            </a:pPr>
            <a:r>
              <a:rPr lang="en-US" sz="2000" b="1" dirty="0"/>
              <a:t>ACMs that are non-friable, not damaged and not deteriorated, and that are left alone will not release asbestos fibers unless they are disturbed.</a:t>
            </a:r>
          </a:p>
          <a:p>
            <a:pPr>
              <a:spcBef>
                <a:spcPct val="50000"/>
              </a:spcBef>
              <a:spcAft>
                <a:spcPct val="25000"/>
              </a:spcAft>
            </a:pPr>
            <a:r>
              <a:rPr lang="en-US" sz="2000" b="1" dirty="0"/>
              <a:t>ACMs will become damaged or disturbed and may release fibers by actions including cutting, sawing, breaking, grinding, drilling, buffing, vibration, or weathering from exposure to water or air currents.</a:t>
            </a:r>
            <a:endParaRPr lang="en-US" sz="1800" dirty="0"/>
          </a:p>
          <a:p>
            <a:pPr lvl="1">
              <a:spcBef>
                <a:spcPts val="1200"/>
              </a:spcBef>
              <a:spcAft>
                <a:spcPct val="25000"/>
              </a:spcAft>
              <a:buFont typeface="Arial" pitchFamily="34" charset="0"/>
              <a:buChar char="•"/>
            </a:pPr>
            <a:endParaRPr lang="en-US" sz="2000" b="1" dirty="0"/>
          </a:p>
          <a:p>
            <a:endParaRPr lang="en-US" dirty="0"/>
          </a:p>
        </p:txBody>
      </p:sp>
      <p:sp>
        <p:nvSpPr>
          <p:cNvPr id="4" name="Slide Number Placeholder 3"/>
          <p:cNvSpPr>
            <a:spLocks noGrp="1"/>
          </p:cNvSpPr>
          <p:nvPr>
            <p:ph type="sldNum" sz="quarter" idx="5"/>
          </p:nvPr>
        </p:nvSpPr>
        <p:spPr/>
        <p:txBody>
          <a:bodyPr/>
          <a:lstStyle/>
          <a:p>
            <a:fld id="{4598F0F9-EB59-40A4-A2A9-83530C48AC62}" type="slidenum">
              <a:rPr lang="en-US" smtClean="0"/>
              <a:t>15</a:t>
            </a:fld>
            <a:endParaRPr lang="en-US"/>
          </a:p>
        </p:txBody>
      </p:sp>
    </p:spTree>
    <p:extLst>
      <p:ext uri="{BB962C8B-B14F-4D97-AF65-F5344CB8AC3E}">
        <p14:creationId xmlns:p14="http://schemas.microsoft.com/office/powerpoint/2010/main" val="30864368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50000"/>
              </a:spcBef>
              <a:spcAft>
                <a:spcPct val="25000"/>
              </a:spcAft>
            </a:pPr>
            <a:r>
              <a:rPr lang="en-US" sz="2400" b="1" dirty="0"/>
              <a:t>Lung Cancer</a:t>
            </a:r>
          </a:p>
          <a:p>
            <a:pPr lvl="1">
              <a:spcBef>
                <a:spcPts val="0"/>
              </a:spcBef>
              <a:spcAft>
                <a:spcPts val="0"/>
              </a:spcAft>
            </a:pPr>
            <a:r>
              <a:rPr lang="en-US" sz="2000" b="1" dirty="0"/>
              <a:t>Lung cancer causes the largest number of deaths related to asbestos exposure.  The incidence of lung cancer in people who work in mining, milling, manufacturing and use asbestos is much higher than in the general population.  Smokers that are exposed to asbestos are about 90 times more likely to develop lung cancer as non-smokers.</a:t>
            </a:r>
          </a:p>
          <a:p>
            <a:endParaRPr lang="en-US" dirty="0"/>
          </a:p>
        </p:txBody>
      </p:sp>
      <p:sp>
        <p:nvSpPr>
          <p:cNvPr id="4" name="Slide Number Placeholder 3"/>
          <p:cNvSpPr>
            <a:spLocks noGrp="1"/>
          </p:cNvSpPr>
          <p:nvPr>
            <p:ph type="sldNum" sz="quarter" idx="5"/>
          </p:nvPr>
        </p:nvSpPr>
        <p:spPr/>
        <p:txBody>
          <a:bodyPr/>
          <a:lstStyle/>
          <a:p>
            <a:fld id="{4598F0F9-EB59-40A4-A2A9-83530C48AC62}" type="slidenum">
              <a:rPr lang="en-US" smtClean="0"/>
              <a:t>18</a:t>
            </a:fld>
            <a:endParaRPr lang="en-US"/>
          </a:p>
        </p:txBody>
      </p:sp>
    </p:spTree>
    <p:extLst>
      <p:ext uri="{BB962C8B-B14F-4D97-AF65-F5344CB8AC3E}">
        <p14:creationId xmlns:p14="http://schemas.microsoft.com/office/powerpoint/2010/main" val="19828792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50000"/>
              </a:spcBef>
              <a:spcAft>
                <a:spcPct val="25000"/>
              </a:spcAft>
            </a:pPr>
            <a:r>
              <a:rPr lang="en-US" sz="2400" b="1" dirty="0"/>
              <a:t>Mesothelioma</a:t>
            </a:r>
          </a:p>
          <a:p>
            <a:pPr lvl="1">
              <a:spcBef>
                <a:spcPts val="0"/>
              </a:spcBef>
              <a:spcAft>
                <a:spcPts val="0"/>
              </a:spcAft>
            </a:pPr>
            <a:r>
              <a:rPr lang="en-US" sz="2000" b="1" dirty="0"/>
              <a:t>Mesothelioma is a rare form of cancer often occurring in the thin membrane lining of the lungs, chest, abdomen and heart (rarely).  Most cases of mesothelioma are linked to asbestos exposure.</a:t>
            </a:r>
          </a:p>
          <a:p>
            <a:endParaRPr lang="en-US" dirty="0"/>
          </a:p>
        </p:txBody>
      </p:sp>
      <p:sp>
        <p:nvSpPr>
          <p:cNvPr id="4" name="Slide Number Placeholder 3"/>
          <p:cNvSpPr>
            <a:spLocks noGrp="1"/>
          </p:cNvSpPr>
          <p:nvPr>
            <p:ph type="sldNum" sz="quarter" idx="5"/>
          </p:nvPr>
        </p:nvSpPr>
        <p:spPr/>
        <p:txBody>
          <a:bodyPr/>
          <a:lstStyle/>
          <a:p>
            <a:fld id="{4598F0F9-EB59-40A4-A2A9-83530C48AC62}" type="slidenum">
              <a:rPr lang="en-US" smtClean="0"/>
              <a:t>19</a:t>
            </a:fld>
            <a:endParaRPr lang="en-US"/>
          </a:p>
        </p:txBody>
      </p:sp>
    </p:spTree>
    <p:extLst>
      <p:ext uri="{BB962C8B-B14F-4D97-AF65-F5344CB8AC3E}">
        <p14:creationId xmlns:p14="http://schemas.microsoft.com/office/powerpoint/2010/main" val="4077281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50000"/>
              </a:spcBef>
              <a:spcAft>
                <a:spcPct val="25000"/>
              </a:spcAft>
            </a:pPr>
            <a:r>
              <a:rPr lang="en-US" sz="2400" b="1" dirty="0"/>
              <a:t>Asbestosis</a:t>
            </a:r>
          </a:p>
          <a:p>
            <a:pPr lvl="1">
              <a:spcBef>
                <a:spcPts val="0"/>
              </a:spcBef>
              <a:spcAft>
                <a:spcPts val="0"/>
              </a:spcAft>
            </a:pPr>
            <a:r>
              <a:rPr lang="en-US" sz="2000" b="1" dirty="0"/>
              <a:t>Asbestosis is a serious, chronic, non-cancerous respiratory disease.  Inhaled asbestos fibers aggravate lung tissues (alveoli) leaving scar tissue, which prevents the oxygen/blood exchange and removal of carbon dioxide.</a:t>
            </a:r>
          </a:p>
          <a:p>
            <a:endParaRPr lang="en-US" dirty="0"/>
          </a:p>
        </p:txBody>
      </p:sp>
      <p:sp>
        <p:nvSpPr>
          <p:cNvPr id="4" name="Slide Number Placeholder 3"/>
          <p:cNvSpPr>
            <a:spLocks noGrp="1"/>
          </p:cNvSpPr>
          <p:nvPr>
            <p:ph type="sldNum" sz="quarter" idx="5"/>
          </p:nvPr>
        </p:nvSpPr>
        <p:spPr/>
        <p:txBody>
          <a:bodyPr/>
          <a:lstStyle/>
          <a:p>
            <a:fld id="{4598F0F9-EB59-40A4-A2A9-83530C48AC62}" type="slidenum">
              <a:rPr lang="en-US" smtClean="0"/>
              <a:t>20</a:t>
            </a:fld>
            <a:endParaRPr lang="en-US"/>
          </a:p>
        </p:txBody>
      </p:sp>
    </p:spTree>
    <p:extLst>
      <p:ext uri="{BB962C8B-B14F-4D97-AF65-F5344CB8AC3E}">
        <p14:creationId xmlns:p14="http://schemas.microsoft.com/office/powerpoint/2010/main" val="41993134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44E63"/>
                </a:solidFill>
                <a:effectLst/>
                <a:latin typeface="Helvetica Neue"/>
              </a:rPr>
              <a:t>The Environmental Protection Agency (EPA) officially classifies the six asbestiform varieties in the Asbestos Hazard Emergency Response Act (AHERA).  Efforts to </a:t>
            </a:r>
            <a:r>
              <a:rPr lang="en-US" b="1" i="0" u="none" strike="noStrike" dirty="0">
                <a:solidFill>
                  <a:srgbClr val="244E63"/>
                </a:solidFill>
                <a:effectLst/>
                <a:latin typeface="Helvetica Neue"/>
                <a:hlinkClick r:id="rId3"/>
              </a:rPr>
              <a:t>ban the mineral</a:t>
            </a:r>
            <a:r>
              <a:rPr lang="en-US" b="0" i="0" dirty="0">
                <a:solidFill>
                  <a:srgbClr val="244E63"/>
                </a:solidFill>
                <a:effectLst/>
                <a:latin typeface="Helvetica Neue"/>
              </a:rPr>
              <a:t> began in the 1980s. In 1989, the EPA attempted to ban all asbestos-containing products, but the ban was overturned. However, mining in the United States has stopped. The last U.S. asbestos mine, located in California, closed in 2002.  Just in 2024, the EPA banned the on-going uses of Chrysotile.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244E63"/>
              </a:solidFill>
              <a:effectLst/>
              <a:latin typeface="Helvetica Neue"/>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44E63"/>
                </a:solidFill>
                <a:effectLst/>
                <a:latin typeface="Helvetica Neue"/>
              </a:rPr>
              <a:t>Chlorine plants were given more time to develop a new process or find a new solution.</a:t>
            </a:r>
            <a:endParaRPr lang="en-US" dirty="0"/>
          </a:p>
          <a:p>
            <a:endParaRPr lang="en-US" dirty="0"/>
          </a:p>
        </p:txBody>
      </p:sp>
      <p:sp>
        <p:nvSpPr>
          <p:cNvPr id="4" name="Slide Number Placeholder 3"/>
          <p:cNvSpPr>
            <a:spLocks noGrp="1"/>
          </p:cNvSpPr>
          <p:nvPr>
            <p:ph type="sldNum" sz="quarter" idx="5"/>
          </p:nvPr>
        </p:nvSpPr>
        <p:spPr/>
        <p:txBody>
          <a:bodyPr/>
          <a:lstStyle/>
          <a:p>
            <a:fld id="{4598F0F9-EB59-40A4-A2A9-83530C48AC62}" type="slidenum">
              <a:rPr lang="en-US" smtClean="0"/>
              <a:t>32</a:t>
            </a:fld>
            <a:endParaRPr lang="en-US"/>
          </a:p>
        </p:txBody>
      </p:sp>
    </p:spTree>
    <p:extLst>
      <p:ext uri="{BB962C8B-B14F-4D97-AF65-F5344CB8AC3E}">
        <p14:creationId xmlns:p14="http://schemas.microsoft.com/office/powerpoint/2010/main" val="42199230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Top left- pipe damaged during excavation work</a:t>
            </a:r>
          </a:p>
          <a:p>
            <a:endParaRPr lang="en-US" dirty="0"/>
          </a:p>
          <a:p>
            <a:r>
              <a:rPr lang="en-US" dirty="0"/>
              <a:t>Top right- old roofing materials buried during remodeling in the 70s/80s</a:t>
            </a:r>
          </a:p>
          <a:p>
            <a:endParaRPr lang="en-US" dirty="0"/>
          </a:p>
          <a:p>
            <a:r>
              <a:rPr lang="en-US" dirty="0"/>
              <a:t>Bottom left- Drywall damaged during workplace violence incident</a:t>
            </a:r>
          </a:p>
          <a:p>
            <a:endParaRPr lang="en-US" dirty="0"/>
          </a:p>
          <a:p>
            <a:r>
              <a:rPr lang="en-US" dirty="0"/>
              <a:t>Bottom center- Fireproof door damaged over time, exposing ACM</a:t>
            </a:r>
          </a:p>
          <a:p>
            <a:endParaRPr lang="en-US" dirty="0"/>
          </a:p>
          <a:p>
            <a:r>
              <a:rPr lang="en-US" dirty="0"/>
              <a:t>Bottom right- Asbestos floor tiles</a:t>
            </a:r>
          </a:p>
        </p:txBody>
      </p:sp>
      <p:sp>
        <p:nvSpPr>
          <p:cNvPr id="4" name="Slide Number Placeholder 3"/>
          <p:cNvSpPr>
            <a:spLocks noGrp="1"/>
          </p:cNvSpPr>
          <p:nvPr>
            <p:ph type="sldNum" sz="quarter" idx="5"/>
          </p:nvPr>
        </p:nvSpPr>
        <p:spPr/>
        <p:txBody>
          <a:bodyPr/>
          <a:lstStyle/>
          <a:p>
            <a:fld id="{4598F0F9-EB59-40A4-A2A9-83530C48AC62}" type="slidenum">
              <a:rPr lang="en-US" smtClean="0"/>
              <a:t>34</a:t>
            </a:fld>
            <a:endParaRPr lang="en-US"/>
          </a:p>
        </p:txBody>
      </p:sp>
    </p:spTree>
    <p:extLst>
      <p:ext uri="{BB962C8B-B14F-4D97-AF65-F5344CB8AC3E}">
        <p14:creationId xmlns:p14="http://schemas.microsoft.com/office/powerpoint/2010/main" val="38869634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a:buNone/>
            </a:pPr>
            <a:r>
              <a:rPr lang="en-US" dirty="0">
                <a:solidFill>
                  <a:schemeClr val="tx1"/>
                </a:solidFill>
                <a:latin typeface="Inter"/>
              </a:rPr>
              <a:t>Different types of asbestos looks different, each has its own appearance. Other types of non-ACM material can resemble asbestos.</a:t>
            </a:r>
          </a:p>
          <a:p>
            <a:pPr marL="0" indent="0" algn="l">
              <a:buNone/>
            </a:pPr>
            <a:endParaRPr lang="en-US" b="0" i="0" dirty="0">
              <a:solidFill>
                <a:srgbClr val="FF0000"/>
              </a:solidFill>
              <a:effectLst/>
              <a:latin typeface="Inter"/>
            </a:endParaRPr>
          </a:p>
          <a:p>
            <a:pPr marL="0" indent="0" algn="l">
              <a:buNone/>
            </a:pPr>
            <a:r>
              <a:rPr lang="en-US" b="0" i="0" dirty="0">
                <a:solidFill>
                  <a:srgbClr val="FF0000"/>
                </a:solidFill>
                <a:effectLst/>
                <a:latin typeface="Inter"/>
              </a:rPr>
              <a:t>Visual identification not definitive. Only way to 100% confirm asbestos and type is through laboratory testing or through licensed professional.</a:t>
            </a:r>
          </a:p>
          <a:p>
            <a:endParaRPr lang="en-US" dirty="0"/>
          </a:p>
        </p:txBody>
      </p:sp>
      <p:sp>
        <p:nvSpPr>
          <p:cNvPr id="4" name="Slide Number Placeholder 3"/>
          <p:cNvSpPr>
            <a:spLocks noGrp="1"/>
          </p:cNvSpPr>
          <p:nvPr>
            <p:ph type="sldNum" sz="quarter" idx="5"/>
          </p:nvPr>
        </p:nvSpPr>
        <p:spPr/>
        <p:txBody>
          <a:bodyPr/>
          <a:lstStyle/>
          <a:p>
            <a:fld id="{4598F0F9-EB59-40A4-A2A9-83530C48AC62}" type="slidenum">
              <a:rPr lang="en-US" smtClean="0"/>
              <a:t>35</a:t>
            </a:fld>
            <a:endParaRPr lang="en-US"/>
          </a:p>
        </p:txBody>
      </p:sp>
    </p:spTree>
    <p:extLst>
      <p:ext uri="{BB962C8B-B14F-4D97-AF65-F5344CB8AC3E}">
        <p14:creationId xmlns:p14="http://schemas.microsoft.com/office/powerpoint/2010/main" val="2392102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NEEDS TO BE MADE SPECIFIC TO OMD AND SPECIFIC OMD LOCATIONS</a:t>
            </a:r>
          </a:p>
        </p:txBody>
      </p:sp>
      <p:sp>
        <p:nvSpPr>
          <p:cNvPr id="4" name="Slide Number Placeholder 3"/>
          <p:cNvSpPr>
            <a:spLocks noGrp="1"/>
          </p:cNvSpPr>
          <p:nvPr>
            <p:ph type="sldNum" sz="quarter" idx="5"/>
          </p:nvPr>
        </p:nvSpPr>
        <p:spPr/>
        <p:txBody>
          <a:bodyPr/>
          <a:lstStyle/>
          <a:p>
            <a:fld id="{4598F0F9-EB59-40A4-A2A9-83530C48AC62}" type="slidenum">
              <a:rPr lang="en-US" smtClean="0"/>
              <a:t>42</a:t>
            </a:fld>
            <a:endParaRPr lang="en-US"/>
          </a:p>
        </p:txBody>
      </p:sp>
    </p:spTree>
    <p:extLst>
      <p:ext uri="{BB962C8B-B14F-4D97-AF65-F5344CB8AC3E}">
        <p14:creationId xmlns:p14="http://schemas.microsoft.com/office/powerpoint/2010/main" val="15693494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598F0F9-EB59-40A4-A2A9-83530C48AC62}" type="slidenum">
              <a:rPr lang="en-US" smtClean="0"/>
              <a:t>43</a:t>
            </a:fld>
            <a:endParaRPr lang="en-US"/>
          </a:p>
        </p:txBody>
      </p:sp>
    </p:spTree>
    <p:extLst>
      <p:ext uri="{BB962C8B-B14F-4D97-AF65-F5344CB8AC3E}">
        <p14:creationId xmlns:p14="http://schemas.microsoft.com/office/powerpoint/2010/main" val="16718258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SLIDE NEEDS TO BE MADE SPECIFIC TO OMD AND SPECIFIC OMD LOCATIONS</a:t>
            </a:r>
          </a:p>
          <a:p>
            <a:endParaRPr lang="en-US" dirty="0"/>
          </a:p>
        </p:txBody>
      </p:sp>
      <p:sp>
        <p:nvSpPr>
          <p:cNvPr id="4" name="Slide Number Placeholder 3"/>
          <p:cNvSpPr>
            <a:spLocks noGrp="1"/>
          </p:cNvSpPr>
          <p:nvPr>
            <p:ph type="sldNum" sz="quarter" idx="5"/>
          </p:nvPr>
        </p:nvSpPr>
        <p:spPr/>
        <p:txBody>
          <a:bodyPr/>
          <a:lstStyle/>
          <a:p>
            <a:fld id="{4598F0F9-EB59-40A4-A2A9-83530C48AC62}" type="slidenum">
              <a:rPr lang="en-US" smtClean="0"/>
              <a:t>44</a:t>
            </a:fld>
            <a:endParaRPr lang="en-US"/>
          </a:p>
        </p:txBody>
      </p:sp>
    </p:spTree>
    <p:extLst>
      <p:ext uri="{BB962C8B-B14F-4D97-AF65-F5344CB8AC3E}">
        <p14:creationId xmlns:p14="http://schemas.microsoft.com/office/powerpoint/2010/main" val="22016545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44E63"/>
                </a:solidFill>
                <a:effectLst/>
                <a:latin typeface="Helvetica Neue"/>
              </a:rPr>
              <a:t>All asbestos occurs naturally in underground deposits. </a:t>
            </a:r>
          </a:p>
          <a:p>
            <a:endParaRPr lang="en-US" b="0" i="0" dirty="0">
              <a:solidFill>
                <a:srgbClr val="244E63"/>
              </a:solidFill>
              <a:effectLst/>
              <a:latin typeface="Helvetica Neue"/>
            </a:endParaRPr>
          </a:p>
          <a:p>
            <a:pPr>
              <a:spcBef>
                <a:spcPct val="50000"/>
              </a:spcBef>
              <a:spcAft>
                <a:spcPct val="25000"/>
              </a:spcAft>
            </a:pPr>
            <a:r>
              <a:rPr lang="en-US" sz="2400" b="1" dirty="0"/>
              <a:t>Of these six types of asbestos, three are commonly encountered in building materials, including:</a:t>
            </a:r>
            <a:endParaRPr lang="en-US" sz="2000" dirty="0"/>
          </a:p>
          <a:p>
            <a:pPr lvl="1">
              <a:spcBef>
                <a:spcPts val="0"/>
              </a:spcBef>
              <a:spcAft>
                <a:spcPts val="0"/>
              </a:spcAft>
              <a:buFont typeface="Arial" pitchFamily="34" charset="0"/>
              <a:buChar char="•"/>
            </a:pPr>
            <a:r>
              <a:rPr lang="en-US" sz="2400" b="1" dirty="0"/>
              <a:t>  Chrysotile (white)</a:t>
            </a:r>
          </a:p>
          <a:p>
            <a:pPr lvl="1">
              <a:spcBef>
                <a:spcPts val="1200"/>
              </a:spcBef>
              <a:spcAft>
                <a:spcPts val="0"/>
              </a:spcAft>
              <a:buFont typeface="Arial" pitchFamily="34" charset="0"/>
              <a:buChar char="•"/>
            </a:pPr>
            <a:r>
              <a:rPr lang="en-US" sz="2400" b="1" dirty="0"/>
              <a:t>  Amosite (brown)</a:t>
            </a:r>
          </a:p>
          <a:p>
            <a:pPr lvl="1">
              <a:spcBef>
                <a:spcPts val="1200"/>
              </a:spcBef>
              <a:spcAft>
                <a:spcPts val="0"/>
              </a:spcAft>
              <a:buFont typeface="Arial" pitchFamily="34" charset="0"/>
              <a:buChar char="•"/>
            </a:pPr>
            <a:r>
              <a:rPr lang="en-US" sz="2400" b="1" dirty="0"/>
              <a:t>  Crocidolite (blue)</a:t>
            </a:r>
          </a:p>
          <a:p>
            <a:endParaRPr lang="en-US" b="0" i="0" dirty="0">
              <a:solidFill>
                <a:srgbClr val="244E63"/>
              </a:solidFill>
              <a:effectLst/>
              <a:latin typeface="Helvetica Neue"/>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Asbestos is the generic term for a group of naturally occurring fibrous minerals with high tensile strength, flexibility, and resistance to thermal, chemical, and electrical conditions.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44E63"/>
                </a:solidFill>
                <a:effectLst/>
                <a:latin typeface="Helvetica Neue"/>
              </a:rPr>
              <a:t>Asbestos fibers can easily become airborne when disturbed. This can happen during use of </a:t>
            </a:r>
            <a:r>
              <a:rPr lang="en-US" b="1" i="0" u="none" strike="noStrike" dirty="0">
                <a:solidFill>
                  <a:srgbClr val="244E63"/>
                </a:solidFill>
                <a:effectLst/>
                <a:latin typeface="Helvetica Neue"/>
                <a:hlinkClick r:id="rId3"/>
              </a:rPr>
              <a:t>asbestos products</a:t>
            </a:r>
            <a:r>
              <a:rPr lang="en-US" b="0" i="0" dirty="0">
                <a:solidFill>
                  <a:srgbClr val="244E63"/>
                </a:solidFill>
                <a:effectLst/>
                <a:latin typeface="Helvetica Neue"/>
              </a:rPr>
              <a:t>, mining for asbestos or during normal job duties in </a:t>
            </a:r>
            <a:r>
              <a:rPr lang="en-US" b="1" i="0" u="none" strike="noStrike" dirty="0">
                <a:solidFill>
                  <a:srgbClr val="244E63"/>
                </a:solidFill>
                <a:effectLst/>
                <a:latin typeface="Helvetica Neue"/>
                <a:hlinkClick r:id="rId4"/>
              </a:rPr>
              <a:t>industries where asbestos was used</a:t>
            </a:r>
            <a:r>
              <a:rPr lang="en-US" b="0" i="0" dirty="0">
                <a:solidFill>
                  <a:srgbClr val="244E63"/>
                </a:solidFill>
                <a:effectLst/>
                <a:latin typeface="Helvetica Neue"/>
              </a:rPr>
              <a:t>. Fibers can also become airborne during natural disasters, renovations, or demolition.</a:t>
            </a:r>
          </a:p>
          <a:p>
            <a:endParaRPr lang="en-US" dirty="0"/>
          </a:p>
          <a:p>
            <a:pPr marL="0" indent="0">
              <a:buNone/>
            </a:pPr>
            <a:r>
              <a:rPr lang="en-US" dirty="0">
                <a:solidFill>
                  <a:srgbClr val="FF0000"/>
                </a:solidFill>
              </a:rPr>
              <a:t>Asbestos is still present as contaminants.</a:t>
            </a:r>
            <a:endParaRPr lang="en-US" b="0" i="0" dirty="0">
              <a:solidFill>
                <a:srgbClr val="244E63"/>
              </a:solidFill>
              <a:effectLst/>
              <a:latin typeface="Helvetica Neue"/>
            </a:endParaRPr>
          </a:p>
          <a:p>
            <a:endParaRPr lang="en-US" dirty="0"/>
          </a:p>
        </p:txBody>
      </p:sp>
      <p:sp>
        <p:nvSpPr>
          <p:cNvPr id="4" name="Slide Number Placeholder 3"/>
          <p:cNvSpPr>
            <a:spLocks noGrp="1"/>
          </p:cNvSpPr>
          <p:nvPr>
            <p:ph type="sldNum" sz="quarter" idx="5"/>
          </p:nvPr>
        </p:nvSpPr>
        <p:spPr/>
        <p:txBody>
          <a:bodyPr/>
          <a:lstStyle/>
          <a:p>
            <a:fld id="{4598F0F9-EB59-40A4-A2A9-83530C48AC62}" type="slidenum">
              <a:rPr lang="en-US" smtClean="0"/>
              <a:t>3</a:t>
            </a:fld>
            <a:endParaRPr lang="en-US"/>
          </a:p>
        </p:txBody>
      </p:sp>
    </p:spTree>
    <p:extLst>
      <p:ext uri="{BB962C8B-B14F-4D97-AF65-F5344CB8AC3E}">
        <p14:creationId xmlns:p14="http://schemas.microsoft.com/office/powerpoint/2010/main" val="21872477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t> Asbestos Hazard Emergency Response Act-  Regulates asbestos in schools requiring inspections, management plans and response actions; and accrediting requirements for asbestos inspectors all public (government) and commercial buildings.</a:t>
            </a:r>
          </a:p>
          <a:p>
            <a:endParaRPr lang="en-US" sz="1200" b="1" dirty="0"/>
          </a:p>
          <a:p>
            <a:r>
              <a:rPr lang="en-US" sz="2000" b="1" dirty="0"/>
              <a:t>Asbestos School Hazard Abatement Reauthorization Act is a Law included the Model Accreditation Plan, which expanded the accreditation requirements to cover asbestos projects in all public (government) and commercial buildings.</a:t>
            </a:r>
          </a:p>
          <a:p>
            <a:endParaRPr lang="en-US" sz="2000" b="1" dirty="0"/>
          </a:p>
          <a:p>
            <a:r>
              <a:rPr lang="en-US" sz="2000" b="1" dirty="0"/>
              <a:t>Most importantly, we have OR ARNGR 385-16 which details personnel and management responsibilities, training requirements, respiratory protection and medical surveillance programs, notification and record-keeping requirements, and maintenance work practices.</a:t>
            </a:r>
            <a:endParaRPr lang="en-US" sz="1200" b="1" dirty="0"/>
          </a:p>
          <a:p>
            <a:endParaRPr lang="en-US" sz="1200" b="1" dirty="0"/>
          </a:p>
          <a:p>
            <a:endParaRPr lang="en-US" dirty="0"/>
          </a:p>
        </p:txBody>
      </p:sp>
      <p:sp>
        <p:nvSpPr>
          <p:cNvPr id="4" name="Slide Number Placeholder 3"/>
          <p:cNvSpPr>
            <a:spLocks noGrp="1"/>
          </p:cNvSpPr>
          <p:nvPr>
            <p:ph type="sldNum" sz="quarter" idx="5"/>
          </p:nvPr>
        </p:nvSpPr>
        <p:spPr/>
        <p:txBody>
          <a:bodyPr/>
          <a:lstStyle/>
          <a:p>
            <a:fld id="{4598F0F9-EB59-40A4-A2A9-83530C48AC62}" type="slidenum">
              <a:rPr lang="en-US" smtClean="0"/>
              <a:t>47</a:t>
            </a:fld>
            <a:endParaRPr lang="en-US"/>
          </a:p>
        </p:txBody>
      </p:sp>
    </p:spTree>
    <p:extLst>
      <p:ext uri="{BB962C8B-B14F-4D97-AF65-F5344CB8AC3E}">
        <p14:creationId xmlns:p14="http://schemas.microsoft.com/office/powerpoint/2010/main" val="28024357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50000"/>
              </a:spcBef>
              <a:spcAft>
                <a:spcPct val="25000"/>
              </a:spcAft>
            </a:pPr>
            <a:r>
              <a:rPr lang="en-US" sz="1200" b="0" dirty="0"/>
              <a:t>Many environmental and safety regulations refer to asbestos products as either Asbestos-Containing Materials (ACM) or Presumed Asbestos-Containing Materials (PACM).</a:t>
            </a:r>
          </a:p>
          <a:p>
            <a:pPr>
              <a:spcBef>
                <a:spcPct val="50000"/>
              </a:spcBef>
              <a:spcAft>
                <a:spcPct val="25000"/>
              </a:spcAft>
            </a:pPr>
            <a:r>
              <a:rPr lang="en-US" sz="1200" b="0" dirty="0"/>
              <a:t>The Oregon Department of Environmental Quality (ODEQ) and Oregon Occupational Safety and Health Division (OR-OSHA) define an ACM as any material containing more than 1% asbestos by weight.</a:t>
            </a:r>
            <a:endParaRPr lang="en-US" sz="1100" b="0" dirty="0"/>
          </a:p>
          <a:p>
            <a:endParaRPr lang="en-US" dirty="0"/>
          </a:p>
        </p:txBody>
      </p:sp>
      <p:sp>
        <p:nvSpPr>
          <p:cNvPr id="4" name="Slide Number Placeholder 3"/>
          <p:cNvSpPr>
            <a:spLocks noGrp="1"/>
          </p:cNvSpPr>
          <p:nvPr>
            <p:ph type="sldNum" sz="quarter" idx="5"/>
          </p:nvPr>
        </p:nvSpPr>
        <p:spPr/>
        <p:txBody>
          <a:bodyPr/>
          <a:lstStyle/>
          <a:p>
            <a:fld id="{4598F0F9-EB59-40A4-A2A9-83530C48AC62}" type="slidenum">
              <a:rPr lang="en-US" smtClean="0"/>
              <a:t>4</a:t>
            </a:fld>
            <a:endParaRPr lang="en-US"/>
          </a:p>
        </p:txBody>
      </p:sp>
    </p:spTree>
    <p:extLst>
      <p:ext uri="{BB962C8B-B14F-4D97-AF65-F5344CB8AC3E}">
        <p14:creationId xmlns:p14="http://schemas.microsoft.com/office/powerpoint/2010/main" val="36929569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50000"/>
              </a:spcBef>
              <a:spcAft>
                <a:spcPct val="25000"/>
              </a:spcAft>
            </a:pPr>
            <a:r>
              <a:rPr lang="en-US" sz="2400" b="0" dirty="0"/>
              <a:t>Some common types of ACMs include:</a:t>
            </a:r>
          </a:p>
          <a:p>
            <a:pPr>
              <a:spcBef>
                <a:spcPct val="50000"/>
              </a:spcBef>
              <a:spcAft>
                <a:spcPct val="25000"/>
              </a:spcAft>
            </a:pPr>
            <a:endParaRPr lang="en-US" sz="2400" b="0" dirty="0"/>
          </a:p>
          <a:p>
            <a:pPr>
              <a:spcBef>
                <a:spcPct val="50000"/>
              </a:spcBef>
              <a:spcAft>
                <a:spcPct val="25000"/>
              </a:spcAft>
            </a:pPr>
            <a:r>
              <a:rPr lang="en-US" sz="2400" b="0" dirty="0"/>
              <a:t>Building Products such as:</a:t>
            </a:r>
          </a:p>
          <a:p>
            <a:pPr lvl="1">
              <a:spcBef>
                <a:spcPts val="600"/>
              </a:spcBef>
              <a:spcAft>
                <a:spcPct val="25000"/>
              </a:spcAft>
              <a:buFont typeface="Arial" pitchFamily="34" charset="0"/>
              <a:buChar char="•"/>
            </a:pPr>
            <a:r>
              <a:rPr lang="en-US" sz="2000" b="0" dirty="0"/>
              <a:t> Wall and ceiling insulation</a:t>
            </a:r>
          </a:p>
          <a:p>
            <a:pPr lvl="1">
              <a:spcBef>
                <a:spcPts val="600"/>
              </a:spcBef>
              <a:spcAft>
                <a:spcPct val="25000"/>
              </a:spcAft>
              <a:buFont typeface="Arial" pitchFamily="34" charset="0"/>
              <a:buChar char="•"/>
            </a:pPr>
            <a:r>
              <a:rPr lang="en-US" sz="2000" b="0" dirty="0"/>
              <a:t>  Floor and ceiling tiles and mastic adhesives</a:t>
            </a:r>
          </a:p>
          <a:p>
            <a:pPr lvl="1">
              <a:spcBef>
                <a:spcPts val="600"/>
              </a:spcBef>
              <a:spcAft>
                <a:spcPct val="25000"/>
              </a:spcAft>
              <a:buFont typeface="Arial" pitchFamily="34" charset="0"/>
              <a:buChar char="•"/>
            </a:pPr>
            <a:r>
              <a:rPr lang="en-US" sz="2000" b="0" dirty="0"/>
              <a:t>  Troweled-on surfacing materials</a:t>
            </a:r>
          </a:p>
          <a:p>
            <a:pPr lvl="1">
              <a:spcBef>
                <a:spcPts val="600"/>
              </a:spcBef>
              <a:spcAft>
                <a:spcPct val="25000"/>
              </a:spcAft>
              <a:buFont typeface="Arial" pitchFamily="34" charset="0"/>
              <a:buChar char="•"/>
            </a:pPr>
            <a:r>
              <a:rPr lang="en-US" sz="2000" b="0" dirty="0"/>
              <a:t>  Roofing products, roofing felts, flashing, and flues</a:t>
            </a:r>
          </a:p>
          <a:p>
            <a:pPr lvl="1">
              <a:spcBef>
                <a:spcPts val="600"/>
              </a:spcBef>
              <a:spcAft>
                <a:spcPct val="25000"/>
              </a:spcAft>
              <a:buFont typeface="Arial" pitchFamily="34" charset="0"/>
              <a:buChar char="•"/>
            </a:pPr>
            <a:r>
              <a:rPr lang="en-US" sz="2000" b="0" dirty="0"/>
              <a:t>  Cement roofing, siding and pipes referred to as </a:t>
            </a:r>
            <a:r>
              <a:rPr lang="en-US" sz="2000" b="0" dirty="0" err="1"/>
              <a:t>transite</a:t>
            </a:r>
            <a:endParaRPr lang="en-US" sz="2000" b="0" dirty="0"/>
          </a:p>
          <a:p>
            <a:pPr lvl="1">
              <a:spcBef>
                <a:spcPts val="600"/>
              </a:spcBef>
              <a:spcAft>
                <a:spcPct val="25000"/>
              </a:spcAft>
              <a:buFont typeface="Arial" pitchFamily="34" charset="0"/>
              <a:buChar char="•"/>
            </a:pPr>
            <a:r>
              <a:rPr lang="en-US" sz="2000" b="0" dirty="0"/>
              <a:t>  Window glazing compound, gaskets, gypsum wall board and joint taping compound, fireproof drapes and curtains.  </a:t>
            </a:r>
          </a:p>
          <a:p>
            <a:pPr lvl="1">
              <a:spcBef>
                <a:spcPts val="600"/>
              </a:spcBef>
              <a:spcAft>
                <a:spcPct val="25000"/>
              </a:spcAft>
              <a:buFont typeface="Arial" pitchFamily="34" charset="0"/>
              <a:buChar char="•"/>
            </a:pPr>
            <a:r>
              <a:rPr lang="en-US" sz="2000" b="0" dirty="0"/>
              <a:t>   Sprayed-on fire proofing and insulation in buildings</a:t>
            </a:r>
          </a:p>
          <a:p>
            <a:pPr lvl="1">
              <a:spcBef>
                <a:spcPts val="600"/>
              </a:spcBef>
              <a:spcAft>
                <a:spcPct val="25000"/>
              </a:spcAft>
              <a:buFont typeface="Arial" pitchFamily="34" charset="0"/>
              <a:buChar char="•"/>
            </a:pPr>
            <a:r>
              <a:rPr lang="en-US" sz="2000" b="0" dirty="0"/>
              <a:t>  Insulation on boilers, pipes and valves</a:t>
            </a:r>
          </a:p>
          <a:p>
            <a:pPr lvl="1">
              <a:spcBef>
                <a:spcPts val="600"/>
              </a:spcBef>
              <a:spcAft>
                <a:spcPct val="25000"/>
              </a:spcAft>
              <a:buFont typeface="Arial" pitchFamily="34" charset="0"/>
              <a:buChar char="•"/>
            </a:pPr>
            <a:r>
              <a:rPr lang="en-US" sz="2000" b="0" dirty="0"/>
              <a:t>Brake linings and clutch pads</a:t>
            </a:r>
          </a:p>
          <a:p>
            <a:endParaRPr lang="en-US" dirty="0"/>
          </a:p>
        </p:txBody>
      </p:sp>
      <p:sp>
        <p:nvSpPr>
          <p:cNvPr id="4" name="Slide Number Placeholder 3"/>
          <p:cNvSpPr>
            <a:spLocks noGrp="1"/>
          </p:cNvSpPr>
          <p:nvPr>
            <p:ph type="sldNum" sz="quarter" idx="5"/>
          </p:nvPr>
        </p:nvSpPr>
        <p:spPr/>
        <p:txBody>
          <a:bodyPr/>
          <a:lstStyle/>
          <a:p>
            <a:fld id="{4598F0F9-EB59-40A4-A2A9-83530C48AC62}" type="slidenum">
              <a:rPr lang="en-US" smtClean="0"/>
              <a:t>5</a:t>
            </a:fld>
            <a:endParaRPr lang="en-US"/>
          </a:p>
        </p:txBody>
      </p:sp>
    </p:spTree>
    <p:extLst>
      <p:ext uri="{BB962C8B-B14F-4D97-AF65-F5344CB8AC3E}">
        <p14:creationId xmlns:p14="http://schemas.microsoft.com/office/powerpoint/2010/main" val="21233390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50000"/>
              </a:spcBef>
              <a:spcAft>
                <a:spcPct val="25000"/>
              </a:spcAft>
            </a:pPr>
            <a:r>
              <a:rPr lang="en-US" sz="2400" b="1" dirty="0"/>
              <a:t>Characteristics of Asbestos Fibers:</a:t>
            </a:r>
          </a:p>
          <a:p>
            <a:pPr lvl="1">
              <a:spcBef>
                <a:spcPts val="0"/>
              </a:spcBef>
              <a:spcAft>
                <a:spcPts val="600"/>
              </a:spcAft>
              <a:buFont typeface="Arial" pitchFamily="34" charset="0"/>
              <a:buChar char="•"/>
            </a:pPr>
            <a:r>
              <a:rPr lang="en-US" sz="2000" b="1" dirty="0"/>
              <a:t>  Virtually indestructible and resistant to chemicals and heat</a:t>
            </a:r>
          </a:p>
          <a:p>
            <a:pPr lvl="1">
              <a:spcBef>
                <a:spcPts val="600"/>
              </a:spcBef>
              <a:spcAft>
                <a:spcPts val="600"/>
              </a:spcAft>
              <a:buFont typeface="Arial" pitchFamily="34" charset="0"/>
              <a:buChar char="•"/>
            </a:pPr>
            <a:r>
              <a:rPr lang="en-US" sz="2000" b="1" dirty="0"/>
              <a:t>  Do not evaporate in air, dissolve in water and are not</a:t>
            </a:r>
            <a:br>
              <a:rPr lang="en-US" sz="2000" b="1" dirty="0"/>
            </a:br>
            <a:r>
              <a:rPr lang="en-US" sz="2000" b="1" dirty="0"/>
              <a:t>   broken down over time</a:t>
            </a:r>
          </a:p>
          <a:p>
            <a:pPr lvl="1">
              <a:spcBef>
                <a:spcPts val="600"/>
              </a:spcBef>
              <a:spcAft>
                <a:spcPct val="25000"/>
              </a:spcAft>
              <a:buFont typeface="Arial" pitchFamily="34" charset="0"/>
              <a:buChar char="•"/>
            </a:pPr>
            <a:r>
              <a:rPr lang="en-US" sz="2000" b="1" dirty="0"/>
              <a:t>  Superior insulator and has been used in thousands of</a:t>
            </a:r>
            <a:br>
              <a:rPr lang="en-US" sz="2000" b="1" dirty="0"/>
            </a:br>
            <a:r>
              <a:rPr lang="en-US" sz="2000" b="1" dirty="0"/>
              <a:t>   products</a:t>
            </a:r>
          </a:p>
          <a:p>
            <a:pPr lvl="1">
              <a:spcBef>
                <a:spcPts val="600"/>
              </a:spcBef>
              <a:spcAft>
                <a:spcPct val="25000"/>
              </a:spcAft>
              <a:buFont typeface="Arial" pitchFamily="34" charset="0"/>
              <a:buChar char="•"/>
            </a:pPr>
            <a:r>
              <a:rPr lang="en-US" sz="2000" b="1" dirty="0"/>
              <a:t>  Break into very small fibers that must be identified using a</a:t>
            </a:r>
            <a:br>
              <a:rPr lang="en-US" sz="2000" b="1" dirty="0"/>
            </a:br>
            <a:r>
              <a:rPr lang="en-US" sz="2000" b="1" dirty="0"/>
              <a:t>   microscope and may be up to 700 times small than a</a:t>
            </a:r>
            <a:br>
              <a:rPr lang="en-US" sz="2000" b="1" dirty="0"/>
            </a:br>
            <a:r>
              <a:rPr lang="en-US" sz="2000" b="1" dirty="0"/>
              <a:t>   human hair</a:t>
            </a:r>
          </a:p>
          <a:p>
            <a:pPr lvl="1">
              <a:spcBef>
                <a:spcPts val="600"/>
              </a:spcBef>
              <a:spcAft>
                <a:spcPct val="25000"/>
              </a:spcAft>
              <a:buFont typeface="Arial" pitchFamily="34" charset="0"/>
              <a:buChar char="•"/>
            </a:pPr>
            <a:r>
              <a:rPr lang="en-US" sz="2000" b="1" dirty="0"/>
              <a:t>  Once released into the air, fibers may remain suspended</a:t>
            </a:r>
            <a:br>
              <a:rPr lang="en-US" sz="2000" b="1" dirty="0"/>
            </a:br>
            <a:r>
              <a:rPr lang="en-US" sz="2000" b="1" dirty="0"/>
              <a:t>   for hours or days</a:t>
            </a:r>
          </a:p>
          <a:p>
            <a:endParaRPr lang="en-US" dirty="0"/>
          </a:p>
        </p:txBody>
      </p:sp>
      <p:sp>
        <p:nvSpPr>
          <p:cNvPr id="4" name="Slide Number Placeholder 3"/>
          <p:cNvSpPr>
            <a:spLocks noGrp="1"/>
          </p:cNvSpPr>
          <p:nvPr>
            <p:ph type="sldNum" sz="quarter" idx="5"/>
          </p:nvPr>
        </p:nvSpPr>
        <p:spPr/>
        <p:txBody>
          <a:bodyPr/>
          <a:lstStyle/>
          <a:p>
            <a:fld id="{4598F0F9-EB59-40A4-A2A9-83530C48AC62}" type="slidenum">
              <a:rPr lang="en-US" smtClean="0"/>
              <a:t>6</a:t>
            </a:fld>
            <a:endParaRPr lang="en-US"/>
          </a:p>
        </p:txBody>
      </p:sp>
    </p:spTree>
    <p:extLst>
      <p:ext uri="{BB962C8B-B14F-4D97-AF65-F5344CB8AC3E}">
        <p14:creationId xmlns:p14="http://schemas.microsoft.com/office/powerpoint/2010/main" val="19382860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Historically, many household and industrial items used asbestos to make fabrics.</a:t>
            </a:r>
          </a:p>
        </p:txBody>
      </p:sp>
      <p:sp>
        <p:nvSpPr>
          <p:cNvPr id="4" name="Slide Number Placeholder 3"/>
          <p:cNvSpPr>
            <a:spLocks noGrp="1"/>
          </p:cNvSpPr>
          <p:nvPr>
            <p:ph type="sldNum" sz="quarter" idx="5"/>
          </p:nvPr>
        </p:nvSpPr>
        <p:spPr/>
        <p:txBody>
          <a:bodyPr/>
          <a:lstStyle/>
          <a:p>
            <a:fld id="{4598F0F9-EB59-40A4-A2A9-83530C48AC62}" type="slidenum">
              <a:rPr lang="en-US" smtClean="0"/>
              <a:t>9</a:t>
            </a:fld>
            <a:endParaRPr lang="en-US"/>
          </a:p>
        </p:txBody>
      </p:sp>
    </p:spTree>
    <p:extLst>
      <p:ext uri="{BB962C8B-B14F-4D97-AF65-F5344CB8AC3E}">
        <p14:creationId xmlns:p14="http://schemas.microsoft.com/office/powerpoint/2010/main" val="17300850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snow in the original Wizard of Oz movie was all asbestos. </a:t>
            </a:r>
          </a:p>
        </p:txBody>
      </p:sp>
      <p:sp>
        <p:nvSpPr>
          <p:cNvPr id="4" name="Slide Number Placeholder 3"/>
          <p:cNvSpPr>
            <a:spLocks noGrp="1"/>
          </p:cNvSpPr>
          <p:nvPr>
            <p:ph type="sldNum" sz="quarter" idx="5"/>
          </p:nvPr>
        </p:nvSpPr>
        <p:spPr/>
        <p:txBody>
          <a:bodyPr/>
          <a:lstStyle/>
          <a:p>
            <a:fld id="{4598F0F9-EB59-40A4-A2A9-83530C48AC62}" type="slidenum">
              <a:rPr lang="en-US" smtClean="0"/>
              <a:t>11</a:t>
            </a:fld>
            <a:endParaRPr lang="en-US"/>
          </a:p>
        </p:txBody>
      </p:sp>
    </p:spTree>
    <p:extLst>
      <p:ext uri="{BB962C8B-B14F-4D97-AF65-F5344CB8AC3E}">
        <p14:creationId xmlns:p14="http://schemas.microsoft.com/office/powerpoint/2010/main" val="29942988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50000"/>
              </a:spcBef>
              <a:spcAft>
                <a:spcPct val="25000"/>
              </a:spcAft>
            </a:pPr>
            <a:r>
              <a:rPr lang="en-US" sz="1200" b="0" dirty="0"/>
              <a:t>The most common way for asbestos fibers to enter the body is through breathing.</a:t>
            </a:r>
          </a:p>
          <a:p>
            <a:pPr>
              <a:spcBef>
                <a:spcPct val="50000"/>
              </a:spcBef>
              <a:spcAft>
                <a:spcPct val="25000"/>
              </a:spcAft>
            </a:pPr>
            <a:r>
              <a:rPr lang="en-US" sz="1200" b="0" dirty="0"/>
              <a:t>Generally, ACM is not considered harmful unless it is releasing dust or fibers into the air where they can be inhaled or ingested.</a:t>
            </a:r>
          </a:p>
          <a:p>
            <a:pPr>
              <a:spcBef>
                <a:spcPct val="50000"/>
              </a:spcBef>
              <a:spcAft>
                <a:spcPct val="25000"/>
              </a:spcAft>
            </a:pPr>
            <a:r>
              <a:rPr lang="en-US" sz="1200" b="0" dirty="0"/>
              <a:t>Many fibers are trapped in the mucous membranes of the nose and throat where they can be removed, or some may pass into the lungs, or, if swallowed, into the digestive tract.  Some fibers may remain permanently.</a:t>
            </a:r>
            <a:endParaRPr lang="en-US" sz="1100" b="0" dirty="0"/>
          </a:p>
          <a:p>
            <a:pPr marL="1200150" lvl="1" indent="-457200">
              <a:buFont typeface="Arial" panose="020B0604020202020204" pitchFamily="34" charset="0"/>
              <a:buChar char="•"/>
            </a:pPr>
            <a:endParaRPr lang="en-US" dirty="0"/>
          </a:p>
          <a:p>
            <a:r>
              <a:rPr lang="en-US" dirty="0"/>
              <a:t>Exposure to asbestos can cause disabling or fatal diseases</a:t>
            </a:r>
          </a:p>
          <a:p>
            <a:pPr lvl="1">
              <a:buFont typeface="Courier New" panose="02070309020205020404" pitchFamily="49" charset="0"/>
              <a:buChar char="o"/>
            </a:pPr>
            <a:r>
              <a:rPr lang="en-US" dirty="0"/>
              <a:t>Asbestosis</a:t>
            </a:r>
          </a:p>
          <a:p>
            <a:pPr lvl="1">
              <a:buFont typeface="Courier New" panose="02070309020205020404" pitchFamily="49" charset="0"/>
              <a:buChar char="o"/>
            </a:pPr>
            <a:r>
              <a:rPr lang="en-US" dirty="0"/>
              <a:t>Scarring of lung tissue</a:t>
            </a:r>
          </a:p>
          <a:p>
            <a:pPr lvl="1">
              <a:buFont typeface="Courier New" panose="02070309020205020404" pitchFamily="49" charset="0"/>
              <a:buChar char="o"/>
            </a:pPr>
            <a:r>
              <a:rPr lang="en-US" dirty="0"/>
              <a:t>Lung cancer</a:t>
            </a:r>
          </a:p>
          <a:p>
            <a:pPr lvl="1">
              <a:buFont typeface="Courier New" panose="02070309020205020404" pitchFamily="49" charset="0"/>
              <a:buChar char="o"/>
            </a:pPr>
            <a:r>
              <a:rPr lang="en-US" dirty="0"/>
              <a:t>Mesothelioma</a:t>
            </a:r>
          </a:p>
          <a:p>
            <a:pPr lvl="1">
              <a:buFont typeface="Courier New" panose="02070309020205020404" pitchFamily="49" charset="0"/>
              <a:buChar char="o"/>
            </a:pPr>
            <a:r>
              <a:rPr lang="en-US" dirty="0"/>
              <a:t>Cancerous tumors</a:t>
            </a:r>
          </a:p>
          <a:p>
            <a:pPr lvl="1">
              <a:buFont typeface="Courier New" panose="02070309020205020404" pitchFamily="49" charset="0"/>
              <a:buChar char="o"/>
            </a:pPr>
            <a:r>
              <a:rPr lang="en-US" dirty="0"/>
              <a:t>Gastrointestinal cancer</a:t>
            </a:r>
          </a:p>
          <a:p>
            <a:endParaRPr lang="en-US" dirty="0"/>
          </a:p>
        </p:txBody>
      </p:sp>
      <p:sp>
        <p:nvSpPr>
          <p:cNvPr id="4" name="Slide Number Placeholder 3"/>
          <p:cNvSpPr>
            <a:spLocks noGrp="1"/>
          </p:cNvSpPr>
          <p:nvPr>
            <p:ph type="sldNum" sz="quarter" idx="5"/>
          </p:nvPr>
        </p:nvSpPr>
        <p:spPr/>
        <p:txBody>
          <a:bodyPr/>
          <a:lstStyle/>
          <a:p>
            <a:fld id="{4598F0F9-EB59-40A4-A2A9-83530C48AC62}" type="slidenum">
              <a:rPr lang="en-US" smtClean="0"/>
              <a:t>13</a:t>
            </a:fld>
            <a:endParaRPr lang="en-US"/>
          </a:p>
        </p:txBody>
      </p:sp>
    </p:spTree>
    <p:extLst>
      <p:ext uri="{BB962C8B-B14F-4D97-AF65-F5344CB8AC3E}">
        <p14:creationId xmlns:p14="http://schemas.microsoft.com/office/powerpoint/2010/main" val="39597570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Because asbestos fibers are so resilient, the body cannot break them down or remove them once they are lodged in lung or body tissues.  Exposures are known to cause asbestos-related diseases.</a:t>
            </a:r>
          </a:p>
          <a:p>
            <a:endParaRPr lang="en-US" dirty="0"/>
          </a:p>
        </p:txBody>
      </p:sp>
      <p:sp>
        <p:nvSpPr>
          <p:cNvPr id="4" name="Slide Number Placeholder 3"/>
          <p:cNvSpPr>
            <a:spLocks noGrp="1"/>
          </p:cNvSpPr>
          <p:nvPr>
            <p:ph type="sldNum" sz="quarter" idx="5"/>
          </p:nvPr>
        </p:nvSpPr>
        <p:spPr/>
        <p:txBody>
          <a:bodyPr/>
          <a:lstStyle/>
          <a:p>
            <a:fld id="{4598F0F9-EB59-40A4-A2A9-83530C48AC62}" type="slidenum">
              <a:rPr lang="en-US" smtClean="0"/>
              <a:t>14</a:t>
            </a:fld>
            <a:endParaRPr lang="en-US"/>
          </a:p>
        </p:txBody>
      </p:sp>
    </p:spTree>
    <p:extLst>
      <p:ext uri="{BB962C8B-B14F-4D97-AF65-F5344CB8AC3E}">
        <p14:creationId xmlns:p14="http://schemas.microsoft.com/office/powerpoint/2010/main" val="34452221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11/16/2025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5009880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11/16/2025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6484660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11/16/2025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7229869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Agend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F603F58-3A9F-AB36-2AA1-3F51ECFFF567}"/>
              </a:ext>
              <a:ext uri="{C183D7F6-B498-43B3-948B-1728B52AA6E4}">
                <adec:decorative xmlns:adec="http://schemas.microsoft.com/office/drawing/2017/decorative" val="1"/>
              </a:ext>
            </a:extLst>
          </p:cNvPr>
          <p:cNvSpPr/>
          <p:nvPr userDrawn="1"/>
        </p:nvSpPr>
        <p:spPr>
          <a:xfrm>
            <a:off x="-1" y="896112"/>
            <a:ext cx="7327624" cy="50292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a:extLst>
              <a:ext uri="{FF2B5EF4-FFF2-40B4-BE49-F238E27FC236}">
                <a16:creationId xmlns:a16="http://schemas.microsoft.com/office/drawing/2014/main" id="{DC9BA523-EF01-4656-9D54-347E984FD329}"/>
              </a:ext>
            </a:extLst>
          </p:cNvPr>
          <p:cNvSpPr>
            <a:spLocks noGrp="1"/>
          </p:cNvSpPr>
          <p:nvPr>
            <p:ph type="title" hasCustomPrompt="1"/>
          </p:nvPr>
        </p:nvSpPr>
        <p:spPr>
          <a:xfrm>
            <a:off x="802386" y="914400"/>
            <a:ext cx="2937014" cy="4992624"/>
          </a:xfrm>
        </p:spPr>
        <p:txBody>
          <a:bodyPr/>
          <a:lstStyle/>
          <a:p>
            <a:r>
              <a:rPr lang="en-US"/>
              <a:t>Click to add title</a:t>
            </a:r>
          </a:p>
        </p:txBody>
      </p:sp>
      <p:sp>
        <p:nvSpPr>
          <p:cNvPr id="3" name="Content Placeholder 2">
            <a:extLst>
              <a:ext uri="{FF2B5EF4-FFF2-40B4-BE49-F238E27FC236}">
                <a16:creationId xmlns:a16="http://schemas.microsoft.com/office/drawing/2014/main" id="{2AD52871-79D5-420E-8207-BEF7BE44A9B6}"/>
              </a:ext>
            </a:extLst>
          </p:cNvPr>
          <p:cNvSpPr>
            <a:spLocks noGrp="1"/>
          </p:cNvSpPr>
          <p:nvPr>
            <p:ph idx="1" hasCustomPrompt="1"/>
          </p:nvPr>
        </p:nvSpPr>
        <p:spPr>
          <a:xfrm>
            <a:off x="3739399" y="914400"/>
            <a:ext cx="3588224" cy="4992624"/>
          </a:xfrm>
        </p:spPr>
        <p:txBody>
          <a:bodyPr anchor="ctr"/>
          <a:lstStyle>
            <a:lvl1pPr>
              <a:defRPr/>
            </a:lvl1pPr>
            <a:lvl2pPr marL="385763" indent="-214313">
              <a:buFont typeface="Arial" panose="020B0604020202020204" pitchFamily="34" charset="0"/>
              <a:buChar char="•"/>
              <a:defRPr/>
            </a:lvl2pPr>
            <a:lvl3pPr marL="617220">
              <a:defRPr/>
            </a:lvl3pPr>
            <a:lvl4pPr marL="822960" indent="-214313">
              <a:buFont typeface="Arial" panose="020B0604020202020204" pitchFamily="34" charset="0"/>
              <a:buChar char="•"/>
              <a:defRPr/>
            </a:lvl4pPr>
            <a:lvl5pPr marL="1028700">
              <a:defRPr/>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6D32D3-8223-4851-BB8E-CB489B975FD6}"/>
              </a:ext>
            </a:extLst>
          </p:cNvPr>
          <p:cNvSpPr>
            <a:spLocks noGrp="1"/>
          </p:cNvSpPr>
          <p:nvPr>
            <p:ph type="dt" sz="half" idx="10"/>
          </p:nvPr>
        </p:nvSpPr>
        <p:spPr/>
        <p:txBody>
          <a:bodyPr/>
          <a:lstStyle/>
          <a:p>
            <a:r>
              <a:rPr lang="en-US"/>
              <a:t>20XX</a:t>
            </a:r>
          </a:p>
        </p:txBody>
      </p:sp>
      <p:sp>
        <p:nvSpPr>
          <p:cNvPr id="6" name="Slide Number Placeholder 5">
            <a:extLst>
              <a:ext uri="{FF2B5EF4-FFF2-40B4-BE49-F238E27FC236}">
                <a16:creationId xmlns:a16="http://schemas.microsoft.com/office/drawing/2014/main" id="{DBBC448B-FCF6-40C5-8BB6-15B70E8897CB}"/>
              </a:ext>
            </a:extLst>
          </p:cNvPr>
          <p:cNvSpPr>
            <a:spLocks noGrp="1"/>
          </p:cNvSpPr>
          <p:nvPr>
            <p:ph type="sldNum" sz="quarter" idx="12"/>
          </p:nvPr>
        </p:nvSpPr>
        <p:spPr/>
        <p:txBody>
          <a:bodyPr/>
          <a:lstStyle/>
          <a:p>
            <a:fld id="{4C8B8A27-DF03-4546-BA93-21C967D57E5C}" type="slidenum">
              <a:rPr lang="en-US" smtClean="0"/>
              <a:t>‹#›</a:t>
            </a:fld>
            <a:endParaRPr lang="en-US"/>
          </a:p>
        </p:txBody>
      </p:sp>
      <p:grpSp>
        <p:nvGrpSpPr>
          <p:cNvPr id="5" name="Group 4">
            <a:extLst>
              <a:ext uri="{FF2B5EF4-FFF2-40B4-BE49-F238E27FC236}">
                <a16:creationId xmlns:a16="http://schemas.microsoft.com/office/drawing/2014/main" id="{4A524BA3-05A5-6B79-0847-47B9200CA220}"/>
              </a:ext>
              <a:ext uri="{C183D7F6-B498-43B3-948B-1728B52AA6E4}">
                <adec:decorative xmlns:adec="http://schemas.microsoft.com/office/drawing/2017/decorative" val="1"/>
              </a:ext>
            </a:extLst>
          </p:cNvPr>
          <p:cNvGrpSpPr/>
          <p:nvPr userDrawn="1"/>
        </p:nvGrpSpPr>
        <p:grpSpPr>
          <a:xfrm>
            <a:off x="8322337" y="13395"/>
            <a:ext cx="370664" cy="6814823"/>
            <a:chOff x="11096450" y="13394"/>
            <a:chExt cx="494218" cy="6814823"/>
          </a:xfrm>
          <a:solidFill>
            <a:schemeClr val="bg2">
              <a:lumMod val="90000"/>
            </a:schemeClr>
          </a:solidFill>
        </p:grpSpPr>
        <p:sp>
          <p:nvSpPr>
            <p:cNvPr id="8" name="Freeform 8">
              <a:extLst>
                <a:ext uri="{FF2B5EF4-FFF2-40B4-BE49-F238E27FC236}">
                  <a16:creationId xmlns:a16="http://schemas.microsoft.com/office/drawing/2014/main" id="{84A96F87-C96C-5C77-5F19-7E7718B182C0}"/>
                </a:ext>
              </a:extLst>
            </p:cNvPr>
            <p:cNvSpPr>
              <a:spLocks/>
            </p:cNvSpPr>
            <p:nvPr/>
          </p:nvSpPr>
          <p:spPr bwMode="auto">
            <a:xfrm rot="5400000">
              <a:off x="11108009" y="671857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1350">
                <a:solidFill>
                  <a:schemeClr val="tx2"/>
                </a:solidFill>
              </a:endParaRPr>
            </a:p>
          </p:txBody>
        </p:sp>
        <p:sp>
          <p:nvSpPr>
            <p:cNvPr id="9" name="Freeform 10">
              <a:extLst>
                <a:ext uri="{FF2B5EF4-FFF2-40B4-BE49-F238E27FC236}">
                  <a16:creationId xmlns:a16="http://schemas.microsoft.com/office/drawing/2014/main" id="{A72435CD-AEF9-2E9D-2CB8-C32EF59C9257}"/>
                </a:ext>
              </a:extLst>
            </p:cNvPr>
            <p:cNvSpPr>
              <a:spLocks/>
            </p:cNvSpPr>
            <p:nvPr/>
          </p:nvSpPr>
          <p:spPr bwMode="auto">
            <a:xfrm rot="5400000">
              <a:off x="11475034" y="77813"/>
              <a:ext cx="138242" cy="88130"/>
            </a:xfrm>
            <a:custGeom>
              <a:avLst/>
              <a:gdLst>
                <a:gd name="T0" fmla="*/ 22 w 42"/>
                <a:gd name="T1" fmla="*/ 0 h 29"/>
                <a:gd name="T2" fmla="*/ 14 w 42"/>
                <a:gd name="T3" fmla="*/ 25 h 29"/>
                <a:gd name="T4" fmla="*/ 22 w 42"/>
                <a:gd name="T5" fmla="*/ 0 h 29"/>
              </a:gdLst>
              <a:ahLst/>
              <a:cxnLst>
                <a:cxn ang="0">
                  <a:pos x="T0" y="T1"/>
                </a:cxn>
                <a:cxn ang="0">
                  <a:pos x="T2" y="T3"/>
                </a:cxn>
                <a:cxn ang="0">
                  <a:pos x="T4" y="T5"/>
                </a:cxn>
              </a:cxnLst>
              <a:rect l="0" t="0" r="r" b="b"/>
              <a:pathLst>
                <a:path w="42" h="29">
                  <a:moveTo>
                    <a:pt x="22" y="0"/>
                  </a:moveTo>
                  <a:cubicBezTo>
                    <a:pt x="42" y="7"/>
                    <a:pt x="28" y="29"/>
                    <a:pt x="14" y="25"/>
                  </a:cubicBezTo>
                  <a:cubicBezTo>
                    <a:pt x="0" y="18"/>
                    <a:pt x="8" y="1"/>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1350">
                <a:solidFill>
                  <a:schemeClr val="tx2"/>
                </a:solidFill>
              </a:endParaRPr>
            </a:p>
          </p:txBody>
        </p:sp>
        <p:sp>
          <p:nvSpPr>
            <p:cNvPr id="10" name="Freeform 15">
              <a:extLst>
                <a:ext uri="{FF2B5EF4-FFF2-40B4-BE49-F238E27FC236}">
                  <a16:creationId xmlns:a16="http://schemas.microsoft.com/office/drawing/2014/main" id="{EE245742-CACD-E9FD-847C-368F946EFB2A}"/>
                </a:ext>
              </a:extLst>
            </p:cNvPr>
            <p:cNvSpPr>
              <a:spLocks/>
            </p:cNvSpPr>
            <p:nvPr/>
          </p:nvSpPr>
          <p:spPr bwMode="auto">
            <a:xfrm rot="5400000">
              <a:off x="11478964" y="592010"/>
              <a:ext cx="121406" cy="72626"/>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a:moveTo>
                    <a:pt x="16" y="0"/>
                  </a:moveTo>
                  <a:cubicBezTo>
                    <a:pt x="37" y="6"/>
                    <a:pt x="30" y="20"/>
                    <a:pt x="11" y="24"/>
                  </a:cubicBezTo>
                  <a:cubicBezTo>
                    <a:pt x="0" y="17"/>
                    <a:pt x="5"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1350">
                <a:solidFill>
                  <a:schemeClr val="tx2"/>
                </a:solidFill>
              </a:endParaRPr>
            </a:p>
          </p:txBody>
        </p:sp>
        <p:sp>
          <p:nvSpPr>
            <p:cNvPr id="11" name="Freeform 18">
              <a:extLst>
                <a:ext uri="{FF2B5EF4-FFF2-40B4-BE49-F238E27FC236}">
                  <a16:creationId xmlns:a16="http://schemas.microsoft.com/office/drawing/2014/main" id="{32BB9EC6-01D5-DED4-4BCB-E6E51D3B98B0}"/>
                </a:ext>
              </a:extLst>
            </p:cNvPr>
            <p:cNvSpPr>
              <a:spLocks/>
            </p:cNvSpPr>
            <p:nvPr/>
          </p:nvSpPr>
          <p:spPr bwMode="auto">
            <a:xfrm rot="5400000">
              <a:off x="11482378" y="335267"/>
              <a:ext cx="138242" cy="78339"/>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a:moveTo>
                    <a:pt x="6" y="6"/>
                  </a:moveTo>
                  <a:cubicBezTo>
                    <a:pt x="25" y="0"/>
                    <a:pt x="42" y="17"/>
                    <a:pt x="21" y="26"/>
                  </a:cubicBezTo>
                  <a:cubicBezTo>
                    <a:pt x="9" y="26"/>
                    <a:pt x="0" y="16"/>
                    <a:pt x="6" y="6"/>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1350">
                <a:solidFill>
                  <a:schemeClr val="tx2"/>
                </a:solidFill>
              </a:endParaRPr>
            </a:p>
          </p:txBody>
        </p:sp>
        <p:sp>
          <p:nvSpPr>
            <p:cNvPr id="12" name="Freeform 19">
              <a:extLst>
                <a:ext uri="{FF2B5EF4-FFF2-40B4-BE49-F238E27FC236}">
                  <a16:creationId xmlns:a16="http://schemas.microsoft.com/office/drawing/2014/main" id="{DE36C030-58F1-1888-1D47-945FCC95846C}"/>
                </a:ext>
              </a:extLst>
            </p:cNvPr>
            <p:cNvSpPr>
              <a:spLocks/>
            </p:cNvSpPr>
            <p:nvPr/>
          </p:nvSpPr>
          <p:spPr bwMode="auto">
            <a:xfrm rot="5400000">
              <a:off x="11407714" y="2021691"/>
              <a:ext cx="124951" cy="69362"/>
            </a:xfrm>
            <a:custGeom>
              <a:avLst/>
              <a:gdLst>
                <a:gd name="T0" fmla="*/ 16 w 38"/>
                <a:gd name="T1" fmla="*/ 0 h 23"/>
                <a:gd name="T2" fmla="*/ 10 w 38"/>
                <a:gd name="T3" fmla="*/ 23 h 23"/>
                <a:gd name="T4" fmla="*/ 16 w 38"/>
                <a:gd name="T5" fmla="*/ 0 h 23"/>
              </a:gdLst>
              <a:ahLst/>
              <a:cxnLst>
                <a:cxn ang="0">
                  <a:pos x="T0" y="T1"/>
                </a:cxn>
                <a:cxn ang="0">
                  <a:pos x="T2" y="T3"/>
                </a:cxn>
                <a:cxn ang="0">
                  <a:pos x="T4" y="T5"/>
                </a:cxn>
              </a:cxnLst>
              <a:rect l="0" t="0" r="r" b="b"/>
              <a:pathLst>
                <a:path w="38" h="23">
                  <a:moveTo>
                    <a:pt x="16" y="0"/>
                  </a:moveTo>
                  <a:cubicBezTo>
                    <a:pt x="38" y="8"/>
                    <a:pt x="31" y="18"/>
                    <a:pt x="10" y="23"/>
                  </a:cubicBezTo>
                  <a:cubicBezTo>
                    <a:pt x="0" y="16"/>
                    <a:pt x="4"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1350">
                <a:solidFill>
                  <a:schemeClr val="tx2"/>
                </a:solidFill>
              </a:endParaRPr>
            </a:p>
          </p:txBody>
        </p:sp>
        <p:sp>
          <p:nvSpPr>
            <p:cNvPr id="13" name="Freeform 20">
              <a:extLst>
                <a:ext uri="{FF2B5EF4-FFF2-40B4-BE49-F238E27FC236}">
                  <a16:creationId xmlns:a16="http://schemas.microsoft.com/office/drawing/2014/main" id="{466FDC08-12F1-2CB3-55E5-4223F1217DD5}"/>
                </a:ext>
              </a:extLst>
            </p:cNvPr>
            <p:cNvSpPr>
              <a:spLocks/>
            </p:cNvSpPr>
            <p:nvPr/>
          </p:nvSpPr>
          <p:spPr bwMode="auto">
            <a:xfrm rot="5400000">
              <a:off x="11414629" y="2272420"/>
              <a:ext cx="128495" cy="78339"/>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1350">
                <a:solidFill>
                  <a:schemeClr val="tx2"/>
                </a:solidFill>
              </a:endParaRPr>
            </a:p>
          </p:txBody>
        </p:sp>
        <p:sp>
          <p:nvSpPr>
            <p:cNvPr id="14" name="Freeform 22">
              <a:extLst>
                <a:ext uri="{FF2B5EF4-FFF2-40B4-BE49-F238E27FC236}">
                  <a16:creationId xmlns:a16="http://schemas.microsoft.com/office/drawing/2014/main" id="{5E48192E-A210-10FC-64F0-87C12AD695CE}"/>
                </a:ext>
              </a:extLst>
            </p:cNvPr>
            <p:cNvSpPr>
              <a:spLocks/>
            </p:cNvSpPr>
            <p:nvPr/>
          </p:nvSpPr>
          <p:spPr bwMode="auto">
            <a:xfrm rot="5400000">
              <a:off x="11426398" y="1049544"/>
              <a:ext cx="150648" cy="99554"/>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a:moveTo>
                    <a:pt x="26" y="0"/>
                  </a:moveTo>
                  <a:cubicBezTo>
                    <a:pt x="29" y="0"/>
                    <a:pt x="46" y="16"/>
                    <a:pt x="38" y="22"/>
                  </a:cubicBezTo>
                  <a:cubicBezTo>
                    <a:pt x="16" y="33"/>
                    <a:pt x="0" y="5"/>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1350">
                <a:solidFill>
                  <a:schemeClr val="tx2"/>
                </a:solidFill>
              </a:endParaRPr>
            </a:p>
          </p:txBody>
        </p:sp>
        <p:sp>
          <p:nvSpPr>
            <p:cNvPr id="15" name="Freeform 23">
              <a:extLst>
                <a:ext uri="{FF2B5EF4-FFF2-40B4-BE49-F238E27FC236}">
                  <a16:creationId xmlns:a16="http://schemas.microsoft.com/office/drawing/2014/main" id="{A4D29756-7DDD-363E-DDBA-29F324493701}"/>
                </a:ext>
              </a:extLst>
            </p:cNvPr>
            <p:cNvSpPr>
              <a:spLocks/>
            </p:cNvSpPr>
            <p:nvPr/>
          </p:nvSpPr>
          <p:spPr bwMode="auto">
            <a:xfrm rot="5400000">
              <a:off x="11440085" y="836978"/>
              <a:ext cx="134697" cy="81603"/>
            </a:xfrm>
            <a:custGeom>
              <a:avLst/>
              <a:gdLst>
                <a:gd name="T0" fmla="*/ 19 w 41"/>
                <a:gd name="T1" fmla="*/ 0 h 27"/>
                <a:gd name="T2" fmla="*/ 8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10"/>
                    <a:pt x="28" y="27"/>
                    <a:pt x="8" y="20"/>
                  </a:cubicBezTo>
                  <a:cubicBezTo>
                    <a:pt x="0" y="8"/>
                    <a:pt x="7" y="2"/>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1350">
                <a:solidFill>
                  <a:schemeClr val="tx2"/>
                </a:solidFill>
              </a:endParaRPr>
            </a:p>
          </p:txBody>
        </p:sp>
        <p:sp>
          <p:nvSpPr>
            <p:cNvPr id="16" name="Freeform 26">
              <a:extLst>
                <a:ext uri="{FF2B5EF4-FFF2-40B4-BE49-F238E27FC236}">
                  <a16:creationId xmlns:a16="http://schemas.microsoft.com/office/drawing/2014/main" id="{977AA206-7B0D-630E-2C5B-9550571F990A}"/>
                </a:ext>
              </a:extLst>
            </p:cNvPr>
            <p:cNvSpPr>
              <a:spLocks/>
            </p:cNvSpPr>
            <p:nvPr/>
          </p:nvSpPr>
          <p:spPr bwMode="auto">
            <a:xfrm rot="5400000">
              <a:off x="11427309" y="1320685"/>
              <a:ext cx="127608" cy="78339"/>
            </a:xfrm>
            <a:custGeom>
              <a:avLst/>
              <a:gdLst>
                <a:gd name="T0" fmla="*/ 24 w 39"/>
                <a:gd name="T1" fmla="*/ 0 h 26"/>
                <a:gd name="T2" fmla="*/ 20 w 39"/>
                <a:gd name="T3" fmla="*/ 25 h 26"/>
                <a:gd name="T4" fmla="*/ 24 w 39"/>
                <a:gd name="T5" fmla="*/ 0 h 26"/>
              </a:gdLst>
              <a:ahLst/>
              <a:cxnLst>
                <a:cxn ang="0">
                  <a:pos x="T0" y="T1"/>
                </a:cxn>
                <a:cxn ang="0">
                  <a:pos x="T2" y="T3"/>
                </a:cxn>
                <a:cxn ang="0">
                  <a:pos x="T4" y="T5"/>
                </a:cxn>
              </a:cxnLst>
              <a:rect l="0" t="0" r="r" b="b"/>
              <a:pathLst>
                <a:path w="39" h="26">
                  <a:moveTo>
                    <a:pt x="24" y="0"/>
                  </a:moveTo>
                  <a:cubicBezTo>
                    <a:pt x="39" y="2"/>
                    <a:pt x="36" y="26"/>
                    <a:pt x="20" y="25"/>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1350">
                <a:solidFill>
                  <a:schemeClr val="tx2"/>
                </a:solidFill>
              </a:endParaRPr>
            </a:p>
          </p:txBody>
        </p:sp>
        <p:sp>
          <p:nvSpPr>
            <p:cNvPr id="17" name="Freeform 27">
              <a:extLst>
                <a:ext uri="{FF2B5EF4-FFF2-40B4-BE49-F238E27FC236}">
                  <a16:creationId xmlns:a16="http://schemas.microsoft.com/office/drawing/2014/main" id="{C578E452-C96A-4AD6-03EF-7436CFB85BCE}"/>
                </a:ext>
              </a:extLst>
            </p:cNvPr>
            <p:cNvSpPr>
              <a:spLocks/>
            </p:cNvSpPr>
            <p:nvPr/>
          </p:nvSpPr>
          <p:spPr bwMode="auto">
            <a:xfrm rot="5400000">
              <a:off x="11407470" y="1778440"/>
              <a:ext cx="131153" cy="93843"/>
            </a:xfrm>
            <a:custGeom>
              <a:avLst/>
              <a:gdLst>
                <a:gd name="T0" fmla="*/ 22 w 40"/>
                <a:gd name="T1" fmla="*/ 0 h 31"/>
                <a:gd name="T2" fmla="*/ 16 w 40"/>
                <a:gd name="T3" fmla="*/ 25 h 31"/>
                <a:gd name="T4" fmla="*/ 22 w 40"/>
                <a:gd name="T5" fmla="*/ 0 h 31"/>
              </a:gdLst>
              <a:ahLst/>
              <a:cxnLst>
                <a:cxn ang="0">
                  <a:pos x="T0" y="T1"/>
                </a:cxn>
                <a:cxn ang="0">
                  <a:pos x="T2" y="T3"/>
                </a:cxn>
                <a:cxn ang="0">
                  <a:pos x="T4" y="T5"/>
                </a:cxn>
              </a:cxnLst>
              <a:rect l="0" t="0" r="r" b="b"/>
              <a:pathLst>
                <a:path w="40" h="31">
                  <a:moveTo>
                    <a:pt x="22" y="0"/>
                  </a:moveTo>
                  <a:cubicBezTo>
                    <a:pt x="39" y="3"/>
                    <a:pt x="40" y="31"/>
                    <a:pt x="16" y="25"/>
                  </a:cubicBezTo>
                  <a:cubicBezTo>
                    <a:pt x="0" y="7"/>
                    <a:pt x="13" y="4"/>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1350">
                <a:solidFill>
                  <a:schemeClr val="tx2"/>
                </a:solidFill>
              </a:endParaRPr>
            </a:p>
          </p:txBody>
        </p:sp>
        <p:sp>
          <p:nvSpPr>
            <p:cNvPr id="18" name="Freeform 28">
              <a:extLst>
                <a:ext uri="{FF2B5EF4-FFF2-40B4-BE49-F238E27FC236}">
                  <a16:creationId xmlns:a16="http://schemas.microsoft.com/office/drawing/2014/main" id="{C438EC8D-F884-2CCB-C0B8-F1DFF2933433}"/>
                </a:ext>
              </a:extLst>
            </p:cNvPr>
            <p:cNvSpPr>
              <a:spLocks/>
            </p:cNvSpPr>
            <p:nvPr/>
          </p:nvSpPr>
          <p:spPr bwMode="auto">
            <a:xfrm rot="5400000">
              <a:off x="11404869" y="1535195"/>
              <a:ext cx="127608" cy="69362"/>
            </a:xfrm>
            <a:custGeom>
              <a:avLst/>
              <a:gdLst>
                <a:gd name="T0" fmla="*/ 16 w 39"/>
                <a:gd name="T1" fmla="*/ 0 h 23"/>
                <a:gd name="T2" fmla="*/ 11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7"/>
                    <a:pt x="31" y="17"/>
                    <a:pt x="11" y="23"/>
                  </a:cubicBezTo>
                  <a:cubicBezTo>
                    <a:pt x="0" y="16"/>
                    <a:pt x="4" y="2"/>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1350">
                <a:solidFill>
                  <a:schemeClr val="tx2"/>
                </a:solidFill>
              </a:endParaRPr>
            </a:p>
          </p:txBody>
        </p:sp>
        <p:sp>
          <p:nvSpPr>
            <p:cNvPr id="19" name="Freeform 30">
              <a:extLst>
                <a:ext uri="{FF2B5EF4-FFF2-40B4-BE49-F238E27FC236}">
                  <a16:creationId xmlns:a16="http://schemas.microsoft.com/office/drawing/2014/main" id="{BA1C17DB-42EF-C725-6164-123558E5FD4B}"/>
                </a:ext>
              </a:extLst>
            </p:cNvPr>
            <p:cNvSpPr>
              <a:spLocks/>
            </p:cNvSpPr>
            <p:nvPr/>
          </p:nvSpPr>
          <p:spPr bwMode="auto">
            <a:xfrm rot="5400000">
              <a:off x="11480119" y="1078297"/>
              <a:ext cx="9748" cy="5712"/>
            </a:xfrm>
            <a:custGeom>
              <a:avLst/>
              <a:gdLst>
                <a:gd name="T0" fmla="*/ 1 w 3"/>
                <a:gd name="T1" fmla="*/ 0 h 2"/>
                <a:gd name="T2" fmla="*/ 2 w 3"/>
                <a:gd name="T3" fmla="*/ 2 h 2"/>
                <a:gd name="T4" fmla="*/ 1 w 3"/>
                <a:gd name="T5" fmla="*/ 0 h 2"/>
              </a:gdLst>
              <a:ahLst/>
              <a:cxnLst>
                <a:cxn ang="0">
                  <a:pos x="T0" y="T1"/>
                </a:cxn>
                <a:cxn ang="0">
                  <a:pos x="T2" y="T3"/>
                </a:cxn>
                <a:cxn ang="0">
                  <a:pos x="T4" y="T5"/>
                </a:cxn>
              </a:cxnLst>
              <a:rect l="0" t="0" r="r" b="b"/>
              <a:pathLst>
                <a:path w="3" h="2">
                  <a:moveTo>
                    <a:pt x="1" y="0"/>
                  </a:moveTo>
                  <a:cubicBezTo>
                    <a:pt x="2" y="1"/>
                    <a:pt x="3" y="2"/>
                    <a:pt x="2" y="2"/>
                  </a:cubicBezTo>
                  <a:cubicBezTo>
                    <a:pt x="1" y="2"/>
                    <a:pt x="0" y="1"/>
                    <a:pt x="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1350">
                <a:solidFill>
                  <a:schemeClr val="tx2"/>
                </a:solidFill>
              </a:endParaRPr>
            </a:p>
          </p:txBody>
        </p:sp>
        <p:sp>
          <p:nvSpPr>
            <p:cNvPr id="20" name="Freeform 43">
              <a:extLst>
                <a:ext uri="{FF2B5EF4-FFF2-40B4-BE49-F238E27FC236}">
                  <a16:creationId xmlns:a16="http://schemas.microsoft.com/office/drawing/2014/main" id="{06750BBF-690D-5F90-5163-18063ADC2559}"/>
                </a:ext>
              </a:extLst>
            </p:cNvPr>
            <p:cNvSpPr>
              <a:spLocks/>
            </p:cNvSpPr>
            <p:nvPr/>
          </p:nvSpPr>
          <p:spPr bwMode="auto">
            <a:xfrm rot="5400000">
              <a:off x="11194111" y="860614"/>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1350">
                <a:solidFill>
                  <a:schemeClr val="tx2"/>
                </a:solidFill>
              </a:endParaRPr>
            </a:p>
          </p:txBody>
        </p:sp>
        <p:sp>
          <p:nvSpPr>
            <p:cNvPr id="21" name="Freeform 51">
              <a:extLst>
                <a:ext uri="{FF2B5EF4-FFF2-40B4-BE49-F238E27FC236}">
                  <a16:creationId xmlns:a16="http://schemas.microsoft.com/office/drawing/2014/main" id="{89906FC3-98D6-7517-878A-5C26150B3F65}"/>
                </a:ext>
              </a:extLst>
            </p:cNvPr>
            <p:cNvSpPr>
              <a:spLocks/>
            </p:cNvSpPr>
            <p:nvPr/>
          </p:nvSpPr>
          <p:spPr bwMode="auto">
            <a:xfrm rot="5400000">
              <a:off x="11167080" y="1015030"/>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1350">
                <a:solidFill>
                  <a:schemeClr val="tx2"/>
                </a:solidFill>
              </a:endParaRPr>
            </a:p>
          </p:txBody>
        </p:sp>
        <p:sp>
          <p:nvSpPr>
            <p:cNvPr id="22" name="Freeform 52">
              <a:extLst>
                <a:ext uri="{FF2B5EF4-FFF2-40B4-BE49-F238E27FC236}">
                  <a16:creationId xmlns:a16="http://schemas.microsoft.com/office/drawing/2014/main" id="{75F49575-E7DD-AE0C-5DF7-E0C73186764E}"/>
                </a:ext>
              </a:extLst>
            </p:cNvPr>
            <p:cNvSpPr>
              <a:spLocks/>
            </p:cNvSpPr>
            <p:nvPr/>
          </p:nvSpPr>
          <p:spPr bwMode="auto">
            <a:xfrm rot="5400000">
              <a:off x="11164085" y="450599"/>
              <a:ext cx="118747" cy="81603"/>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a:moveTo>
                    <a:pt x="21" y="0"/>
                  </a:moveTo>
                  <a:cubicBezTo>
                    <a:pt x="33" y="3"/>
                    <a:pt x="36" y="23"/>
                    <a:pt x="22" y="27"/>
                  </a:cubicBezTo>
                  <a:cubicBezTo>
                    <a:pt x="3" y="25"/>
                    <a:pt x="0" y="1"/>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1350">
                <a:solidFill>
                  <a:schemeClr val="tx2"/>
                </a:solidFill>
              </a:endParaRPr>
            </a:p>
          </p:txBody>
        </p:sp>
        <p:sp>
          <p:nvSpPr>
            <p:cNvPr id="23" name="Freeform 53">
              <a:extLst>
                <a:ext uri="{FF2B5EF4-FFF2-40B4-BE49-F238E27FC236}">
                  <a16:creationId xmlns:a16="http://schemas.microsoft.com/office/drawing/2014/main" id="{709045A5-2F7F-92CC-97B8-410B6D7E4D64}"/>
                </a:ext>
              </a:extLst>
            </p:cNvPr>
            <p:cNvSpPr>
              <a:spLocks/>
            </p:cNvSpPr>
            <p:nvPr/>
          </p:nvSpPr>
          <p:spPr bwMode="auto">
            <a:xfrm rot="5400000">
              <a:off x="11155166" y="1253803"/>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1350">
                <a:solidFill>
                  <a:schemeClr val="tx2"/>
                </a:solidFill>
              </a:endParaRPr>
            </a:p>
          </p:txBody>
        </p:sp>
        <p:sp>
          <p:nvSpPr>
            <p:cNvPr id="24" name="Freeform 54">
              <a:extLst>
                <a:ext uri="{FF2B5EF4-FFF2-40B4-BE49-F238E27FC236}">
                  <a16:creationId xmlns:a16="http://schemas.microsoft.com/office/drawing/2014/main" id="{703C71CC-B46F-7BBE-90EA-2001D8AD5478}"/>
                </a:ext>
              </a:extLst>
            </p:cNvPr>
            <p:cNvSpPr>
              <a:spLocks/>
            </p:cNvSpPr>
            <p:nvPr/>
          </p:nvSpPr>
          <p:spPr bwMode="auto">
            <a:xfrm rot="5400000">
              <a:off x="11141013" y="614227"/>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1350">
                <a:solidFill>
                  <a:schemeClr val="tx2"/>
                </a:solidFill>
              </a:endParaRPr>
            </a:p>
          </p:txBody>
        </p:sp>
        <p:sp>
          <p:nvSpPr>
            <p:cNvPr id="25" name="Freeform 55">
              <a:extLst>
                <a:ext uri="{FF2B5EF4-FFF2-40B4-BE49-F238E27FC236}">
                  <a16:creationId xmlns:a16="http://schemas.microsoft.com/office/drawing/2014/main" id="{B4C944EE-3B01-2182-831C-BAFA820EA37C}"/>
                </a:ext>
              </a:extLst>
            </p:cNvPr>
            <p:cNvSpPr>
              <a:spLocks/>
            </p:cNvSpPr>
            <p:nvPr/>
          </p:nvSpPr>
          <p:spPr bwMode="auto">
            <a:xfrm rot="5400000">
              <a:off x="11155026" y="1463404"/>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1350">
                <a:solidFill>
                  <a:schemeClr val="tx2"/>
                </a:solidFill>
              </a:endParaRPr>
            </a:p>
          </p:txBody>
        </p:sp>
        <p:sp>
          <p:nvSpPr>
            <p:cNvPr id="26" name="Freeform 56">
              <a:extLst>
                <a:ext uri="{FF2B5EF4-FFF2-40B4-BE49-F238E27FC236}">
                  <a16:creationId xmlns:a16="http://schemas.microsoft.com/office/drawing/2014/main" id="{727646B3-834E-594A-5B4B-B217CB5CC951}"/>
                </a:ext>
              </a:extLst>
            </p:cNvPr>
            <p:cNvSpPr>
              <a:spLocks/>
            </p:cNvSpPr>
            <p:nvPr/>
          </p:nvSpPr>
          <p:spPr bwMode="auto">
            <a:xfrm rot="5400000">
              <a:off x="11101585" y="2335317"/>
              <a:ext cx="128495" cy="72626"/>
            </a:xfrm>
            <a:custGeom>
              <a:avLst/>
              <a:gdLst>
                <a:gd name="T0" fmla="*/ 21 w 39"/>
                <a:gd name="T1" fmla="*/ 0 h 24"/>
                <a:gd name="T2" fmla="*/ 22 w 39"/>
                <a:gd name="T3" fmla="*/ 24 h 24"/>
                <a:gd name="T4" fmla="*/ 21 w 39"/>
                <a:gd name="T5" fmla="*/ 0 h 24"/>
              </a:gdLst>
              <a:ahLst/>
              <a:cxnLst>
                <a:cxn ang="0">
                  <a:pos x="T0" y="T1"/>
                </a:cxn>
                <a:cxn ang="0">
                  <a:pos x="T2" y="T3"/>
                </a:cxn>
                <a:cxn ang="0">
                  <a:pos x="T4" y="T5"/>
                </a:cxn>
              </a:cxnLst>
              <a:rect l="0" t="0" r="r" b="b"/>
              <a:pathLst>
                <a:path w="39" h="24">
                  <a:moveTo>
                    <a:pt x="21" y="0"/>
                  </a:moveTo>
                  <a:cubicBezTo>
                    <a:pt x="37" y="0"/>
                    <a:pt x="39" y="23"/>
                    <a:pt x="22" y="24"/>
                  </a:cubicBezTo>
                  <a:cubicBezTo>
                    <a:pt x="7" y="22"/>
                    <a:pt x="0" y="5"/>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1350">
                <a:solidFill>
                  <a:schemeClr val="tx2"/>
                </a:solidFill>
              </a:endParaRPr>
            </a:p>
          </p:txBody>
        </p:sp>
        <p:sp>
          <p:nvSpPr>
            <p:cNvPr id="27" name="Freeform 57">
              <a:extLst>
                <a:ext uri="{FF2B5EF4-FFF2-40B4-BE49-F238E27FC236}">
                  <a16:creationId xmlns:a16="http://schemas.microsoft.com/office/drawing/2014/main" id="{4098E858-E702-BCEE-34E1-4FB7FCC0384A}"/>
                </a:ext>
              </a:extLst>
            </p:cNvPr>
            <p:cNvSpPr>
              <a:spLocks/>
            </p:cNvSpPr>
            <p:nvPr/>
          </p:nvSpPr>
          <p:spPr bwMode="auto">
            <a:xfrm rot="5400000">
              <a:off x="11141175" y="1673149"/>
              <a:ext cx="140901" cy="93843"/>
            </a:xfrm>
            <a:custGeom>
              <a:avLst/>
              <a:gdLst>
                <a:gd name="T0" fmla="*/ 27 w 43"/>
                <a:gd name="T1" fmla="*/ 3 h 31"/>
                <a:gd name="T2" fmla="*/ 40 w 43"/>
                <a:gd name="T3" fmla="*/ 23 h 31"/>
                <a:gd name="T4" fmla="*/ 27 w 43"/>
                <a:gd name="T5" fmla="*/ 3 h 31"/>
              </a:gdLst>
              <a:ahLst/>
              <a:cxnLst>
                <a:cxn ang="0">
                  <a:pos x="T0" y="T1"/>
                </a:cxn>
                <a:cxn ang="0">
                  <a:pos x="T2" y="T3"/>
                </a:cxn>
                <a:cxn ang="0">
                  <a:pos x="T4" y="T5"/>
                </a:cxn>
              </a:cxnLst>
              <a:rect l="0" t="0" r="r" b="b"/>
              <a:pathLst>
                <a:path w="43" h="31">
                  <a:moveTo>
                    <a:pt x="27" y="3"/>
                  </a:moveTo>
                  <a:cubicBezTo>
                    <a:pt x="35" y="0"/>
                    <a:pt x="43" y="17"/>
                    <a:pt x="40" y="23"/>
                  </a:cubicBezTo>
                  <a:cubicBezTo>
                    <a:pt x="21" y="31"/>
                    <a:pt x="0" y="15"/>
                    <a:pt x="27"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1350">
                <a:solidFill>
                  <a:schemeClr val="tx2"/>
                </a:solidFill>
              </a:endParaRPr>
            </a:p>
          </p:txBody>
        </p:sp>
        <p:sp>
          <p:nvSpPr>
            <p:cNvPr id="28" name="Freeform 59">
              <a:extLst>
                <a:ext uri="{FF2B5EF4-FFF2-40B4-BE49-F238E27FC236}">
                  <a16:creationId xmlns:a16="http://schemas.microsoft.com/office/drawing/2014/main" id="{1D73C9C0-AEBB-4212-2317-04A443DE6CC0}"/>
                </a:ext>
              </a:extLst>
            </p:cNvPr>
            <p:cNvSpPr>
              <a:spLocks/>
            </p:cNvSpPr>
            <p:nvPr/>
          </p:nvSpPr>
          <p:spPr bwMode="auto">
            <a:xfrm rot="5400000">
              <a:off x="11120625" y="255502"/>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a:moveTo>
                    <a:pt x="22" y="0"/>
                  </a:moveTo>
                  <a:cubicBezTo>
                    <a:pt x="38" y="3"/>
                    <a:pt x="33" y="25"/>
                    <a:pt x="18" y="26"/>
                  </a:cubicBezTo>
                  <a:cubicBezTo>
                    <a:pt x="0" y="20"/>
                    <a:pt x="6" y="3"/>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1350">
                <a:solidFill>
                  <a:schemeClr val="tx2"/>
                </a:solidFill>
              </a:endParaRPr>
            </a:p>
          </p:txBody>
        </p:sp>
        <p:sp>
          <p:nvSpPr>
            <p:cNvPr id="29" name="Freeform 60">
              <a:extLst>
                <a:ext uri="{FF2B5EF4-FFF2-40B4-BE49-F238E27FC236}">
                  <a16:creationId xmlns:a16="http://schemas.microsoft.com/office/drawing/2014/main" id="{7A9ADFE8-600D-EC70-1526-70D43721D479}"/>
                </a:ext>
              </a:extLst>
            </p:cNvPr>
            <p:cNvSpPr>
              <a:spLocks/>
            </p:cNvSpPr>
            <p:nvPr/>
          </p:nvSpPr>
          <p:spPr bwMode="auto">
            <a:xfrm rot="5400000">
              <a:off x="11115856" y="1902943"/>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1350">
                <a:solidFill>
                  <a:schemeClr val="tx2"/>
                </a:solidFill>
              </a:endParaRPr>
            </a:p>
          </p:txBody>
        </p:sp>
        <p:sp>
          <p:nvSpPr>
            <p:cNvPr id="30" name="Freeform 61">
              <a:extLst>
                <a:ext uri="{FF2B5EF4-FFF2-40B4-BE49-F238E27FC236}">
                  <a16:creationId xmlns:a16="http://schemas.microsoft.com/office/drawing/2014/main" id="{47093F4D-746D-B229-71F1-BBBD2A412DE7}"/>
                </a:ext>
              </a:extLst>
            </p:cNvPr>
            <p:cNvSpPr>
              <a:spLocks/>
            </p:cNvSpPr>
            <p:nvPr/>
          </p:nvSpPr>
          <p:spPr bwMode="auto">
            <a:xfrm rot="5400000">
              <a:off x="11082153" y="2137303"/>
              <a:ext cx="137356" cy="99554"/>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5"/>
                    <a:pt x="16"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1350">
                <a:solidFill>
                  <a:schemeClr val="tx2"/>
                </a:solidFill>
              </a:endParaRPr>
            </a:p>
          </p:txBody>
        </p:sp>
        <p:sp>
          <p:nvSpPr>
            <p:cNvPr id="31" name="Freeform 5">
              <a:extLst>
                <a:ext uri="{FF2B5EF4-FFF2-40B4-BE49-F238E27FC236}">
                  <a16:creationId xmlns:a16="http://schemas.microsoft.com/office/drawing/2014/main" id="{E79385DE-E8DC-D3BD-8F48-2B0EC4A7A4F0}"/>
                </a:ext>
              </a:extLst>
            </p:cNvPr>
            <p:cNvSpPr>
              <a:spLocks/>
            </p:cNvSpPr>
            <p:nvPr/>
          </p:nvSpPr>
          <p:spPr bwMode="auto">
            <a:xfrm rot="5400000">
              <a:off x="11410824" y="2818299"/>
              <a:ext cx="121406" cy="81603"/>
            </a:xfrm>
            <a:custGeom>
              <a:avLst/>
              <a:gdLst>
                <a:gd name="T0" fmla="*/ 20 w 37"/>
                <a:gd name="T1" fmla="*/ 1 h 27"/>
                <a:gd name="T2" fmla="*/ 22 w 37"/>
                <a:gd name="T3" fmla="*/ 27 h 27"/>
                <a:gd name="T4" fmla="*/ 20 w 37"/>
                <a:gd name="T5" fmla="*/ 1 h 27"/>
              </a:gdLst>
              <a:ahLst/>
              <a:cxnLst>
                <a:cxn ang="0">
                  <a:pos x="T0" y="T1"/>
                </a:cxn>
                <a:cxn ang="0">
                  <a:pos x="T2" y="T3"/>
                </a:cxn>
                <a:cxn ang="0">
                  <a:pos x="T4" y="T5"/>
                </a:cxn>
              </a:cxnLst>
              <a:rect l="0" t="0" r="r" b="b"/>
              <a:pathLst>
                <a:path w="37" h="27">
                  <a:moveTo>
                    <a:pt x="20" y="1"/>
                  </a:moveTo>
                  <a:cubicBezTo>
                    <a:pt x="31" y="1"/>
                    <a:pt x="37" y="24"/>
                    <a:pt x="22" y="27"/>
                  </a:cubicBezTo>
                  <a:cubicBezTo>
                    <a:pt x="2" y="27"/>
                    <a:pt x="0" y="0"/>
                    <a:pt x="20"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1350">
                <a:solidFill>
                  <a:schemeClr val="tx2"/>
                </a:solidFill>
              </a:endParaRPr>
            </a:p>
          </p:txBody>
        </p:sp>
        <p:sp>
          <p:nvSpPr>
            <p:cNvPr id="32" name="Freeform 6">
              <a:extLst>
                <a:ext uri="{FF2B5EF4-FFF2-40B4-BE49-F238E27FC236}">
                  <a16:creationId xmlns:a16="http://schemas.microsoft.com/office/drawing/2014/main" id="{ADB21756-515B-FDA0-F289-99C5BA0AC204}"/>
                </a:ext>
              </a:extLst>
            </p:cNvPr>
            <p:cNvSpPr>
              <a:spLocks/>
            </p:cNvSpPr>
            <p:nvPr/>
          </p:nvSpPr>
          <p:spPr bwMode="auto">
            <a:xfrm rot="5400000">
              <a:off x="11391700" y="5088176"/>
              <a:ext cx="124063" cy="87315"/>
            </a:xfrm>
            <a:custGeom>
              <a:avLst/>
              <a:gdLst>
                <a:gd name="T0" fmla="*/ 12 w 38"/>
                <a:gd name="T1" fmla="*/ 3 h 29"/>
                <a:gd name="T2" fmla="*/ 15 w 38"/>
                <a:gd name="T3" fmla="*/ 29 h 29"/>
                <a:gd name="T4" fmla="*/ 12 w 38"/>
                <a:gd name="T5" fmla="*/ 3 h 29"/>
              </a:gdLst>
              <a:ahLst/>
              <a:cxnLst>
                <a:cxn ang="0">
                  <a:pos x="T0" y="T1"/>
                </a:cxn>
                <a:cxn ang="0">
                  <a:pos x="T2" y="T3"/>
                </a:cxn>
                <a:cxn ang="0">
                  <a:pos x="T4" y="T5"/>
                </a:cxn>
              </a:cxnLst>
              <a:rect l="0" t="0" r="r" b="b"/>
              <a:pathLst>
                <a:path w="38" h="29">
                  <a:moveTo>
                    <a:pt x="12" y="3"/>
                  </a:moveTo>
                  <a:cubicBezTo>
                    <a:pt x="34" y="0"/>
                    <a:pt x="38" y="26"/>
                    <a:pt x="15" y="29"/>
                  </a:cubicBezTo>
                  <a:cubicBezTo>
                    <a:pt x="4" y="23"/>
                    <a:pt x="0" y="9"/>
                    <a:pt x="12"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1350">
                <a:solidFill>
                  <a:schemeClr val="tx2"/>
                </a:solidFill>
              </a:endParaRPr>
            </a:p>
          </p:txBody>
        </p:sp>
        <p:sp>
          <p:nvSpPr>
            <p:cNvPr id="33" name="Freeform 7">
              <a:extLst>
                <a:ext uri="{FF2B5EF4-FFF2-40B4-BE49-F238E27FC236}">
                  <a16:creationId xmlns:a16="http://schemas.microsoft.com/office/drawing/2014/main" id="{3CA68471-EC31-03E2-FABA-89DF61C95424}"/>
                </a:ext>
              </a:extLst>
            </p:cNvPr>
            <p:cNvSpPr>
              <a:spLocks/>
            </p:cNvSpPr>
            <p:nvPr/>
          </p:nvSpPr>
          <p:spPr bwMode="auto">
            <a:xfrm rot="5400000">
              <a:off x="11371127" y="2531128"/>
              <a:ext cx="138242"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1350">
                <a:solidFill>
                  <a:schemeClr val="tx2"/>
                </a:solidFill>
              </a:endParaRPr>
            </a:p>
          </p:txBody>
        </p:sp>
        <p:sp>
          <p:nvSpPr>
            <p:cNvPr id="34" name="Freeform 8">
              <a:extLst>
                <a:ext uri="{FF2B5EF4-FFF2-40B4-BE49-F238E27FC236}">
                  <a16:creationId xmlns:a16="http://schemas.microsoft.com/office/drawing/2014/main" id="{4C6DCACC-784C-B8E8-8898-8A3054F7BB17}"/>
                </a:ext>
              </a:extLst>
            </p:cNvPr>
            <p:cNvSpPr>
              <a:spLocks/>
            </p:cNvSpPr>
            <p:nvPr/>
          </p:nvSpPr>
          <p:spPr bwMode="auto">
            <a:xfrm rot="5400000">
              <a:off x="11401349" y="4735882"/>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1350">
                <a:solidFill>
                  <a:schemeClr val="tx2"/>
                </a:solidFill>
              </a:endParaRPr>
            </a:p>
          </p:txBody>
        </p:sp>
        <p:sp>
          <p:nvSpPr>
            <p:cNvPr id="35" name="Freeform 9">
              <a:extLst>
                <a:ext uri="{FF2B5EF4-FFF2-40B4-BE49-F238E27FC236}">
                  <a16:creationId xmlns:a16="http://schemas.microsoft.com/office/drawing/2014/main" id="{5142D3E8-23FC-2DE1-4133-445F85F85865}"/>
                </a:ext>
              </a:extLst>
            </p:cNvPr>
            <p:cNvSpPr>
              <a:spLocks/>
            </p:cNvSpPr>
            <p:nvPr/>
          </p:nvSpPr>
          <p:spPr bwMode="auto">
            <a:xfrm rot="5400000">
              <a:off x="11409487" y="4455410"/>
              <a:ext cx="121406" cy="88130"/>
            </a:xfrm>
            <a:custGeom>
              <a:avLst/>
              <a:gdLst>
                <a:gd name="T0" fmla="*/ 18 w 37"/>
                <a:gd name="T1" fmla="*/ 4 h 29"/>
                <a:gd name="T2" fmla="*/ 22 w 37"/>
                <a:gd name="T3" fmla="*/ 29 h 29"/>
                <a:gd name="T4" fmla="*/ 18 w 37"/>
                <a:gd name="T5" fmla="*/ 4 h 29"/>
              </a:gdLst>
              <a:ahLst/>
              <a:cxnLst>
                <a:cxn ang="0">
                  <a:pos x="T0" y="T1"/>
                </a:cxn>
                <a:cxn ang="0">
                  <a:pos x="T2" y="T3"/>
                </a:cxn>
                <a:cxn ang="0">
                  <a:pos x="T4" y="T5"/>
                </a:cxn>
              </a:cxnLst>
              <a:rect l="0" t="0" r="r" b="b"/>
              <a:pathLst>
                <a:path w="37" h="29">
                  <a:moveTo>
                    <a:pt x="18" y="4"/>
                  </a:moveTo>
                  <a:cubicBezTo>
                    <a:pt x="35" y="0"/>
                    <a:pt x="37" y="28"/>
                    <a:pt x="22" y="29"/>
                  </a:cubicBezTo>
                  <a:cubicBezTo>
                    <a:pt x="7" y="28"/>
                    <a:pt x="0" y="14"/>
                    <a:pt x="18"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1350">
                <a:solidFill>
                  <a:schemeClr val="tx2"/>
                </a:solidFill>
              </a:endParaRPr>
            </a:p>
          </p:txBody>
        </p:sp>
        <p:sp>
          <p:nvSpPr>
            <p:cNvPr id="36" name="Freeform 11">
              <a:extLst>
                <a:ext uri="{FF2B5EF4-FFF2-40B4-BE49-F238E27FC236}">
                  <a16:creationId xmlns:a16="http://schemas.microsoft.com/office/drawing/2014/main" id="{834331B7-F09D-F2F0-D7E6-0EB8C688F7F3}"/>
                </a:ext>
              </a:extLst>
            </p:cNvPr>
            <p:cNvSpPr>
              <a:spLocks/>
            </p:cNvSpPr>
            <p:nvPr/>
          </p:nvSpPr>
          <p:spPr bwMode="auto">
            <a:xfrm rot="5400000">
              <a:off x="11369848" y="4194178"/>
              <a:ext cx="143559" cy="102819"/>
            </a:xfrm>
            <a:custGeom>
              <a:avLst/>
              <a:gdLst>
                <a:gd name="T0" fmla="*/ 31 w 44"/>
                <a:gd name="T1" fmla="*/ 1 h 34"/>
                <a:gd name="T2" fmla="*/ 42 w 44"/>
                <a:gd name="T3" fmla="*/ 19 h 34"/>
                <a:gd name="T4" fmla="*/ 31 w 44"/>
                <a:gd name="T5" fmla="*/ 1 h 34"/>
              </a:gdLst>
              <a:ahLst/>
              <a:cxnLst>
                <a:cxn ang="0">
                  <a:pos x="T0" y="T1"/>
                </a:cxn>
                <a:cxn ang="0">
                  <a:pos x="T2" y="T3"/>
                </a:cxn>
                <a:cxn ang="0">
                  <a:pos x="T4" y="T5"/>
                </a:cxn>
              </a:cxnLst>
              <a:rect l="0" t="0" r="r" b="b"/>
              <a:pathLst>
                <a:path w="44" h="34">
                  <a:moveTo>
                    <a:pt x="31" y="1"/>
                  </a:moveTo>
                  <a:cubicBezTo>
                    <a:pt x="39" y="0"/>
                    <a:pt x="44" y="12"/>
                    <a:pt x="42" y="19"/>
                  </a:cubicBezTo>
                  <a:cubicBezTo>
                    <a:pt x="25" y="34"/>
                    <a:pt x="0" y="8"/>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1350">
                <a:solidFill>
                  <a:schemeClr val="tx2"/>
                </a:solidFill>
              </a:endParaRPr>
            </a:p>
          </p:txBody>
        </p:sp>
        <p:sp>
          <p:nvSpPr>
            <p:cNvPr id="37" name="Freeform 12">
              <a:extLst>
                <a:ext uri="{FF2B5EF4-FFF2-40B4-BE49-F238E27FC236}">
                  <a16:creationId xmlns:a16="http://schemas.microsoft.com/office/drawing/2014/main" id="{305070D6-F045-EA4D-B977-990FA5AD80A8}"/>
                </a:ext>
              </a:extLst>
            </p:cNvPr>
            <p:cNvSpPr>
              <a:spLocks/>
            </p:cNvSpPr>
            <p:nvPr/>
          </p:nvSpPr>
          <p:spPr bwMode="auto">
            <a:xfrm rot="5400000">
              <a:off x="11381624" y="3691697"/>
              <a:ext cx="134697" cy="81603"/>
            </a:xfrm>
            <a:custGeom>
              <a:avLst/>
              <a:gdLst>
                <a:gd name="T0" fmla="*/ 22 w 41"/>
                <a:gd name="T1" fmla="*/ 0 h 27"/>
                <a:gd name="T2" fmla="*/ 8 w 41"/>
                <a:gd name="T3" fmla="*/ 20 h 27"/>
                <a:gd name="T4" fmla="*/ 22 w 41"/>
                <a:gd name="T5" fmla="*/ 0 h 27"/>
              </a:gdLst>
              <a:ahLst/>
              <a:cxnLst>
                <a:cxn ang="0">
                  <a:pos x="T0" y="T1"/>
                </a:cxn>
                <a:cxn ang="0">
                  <a:pos x="T2" y="T3"/>
                </a:cxn>
                <a:cxn ang="0">
                  <a:pos x="T4" y="T5"/>
                </a:cxn>
              </a:cxnLst>
              <a:rect l="0" t="0" r="r" b="b"/>
              <a:pathLst>
                <a:path w="41" h="27">
                  <a:moveTo>
                    <a:pt x="22" y="0"/>
                  </a:moveTo>
                  <a:cubicBezTo>
                    <a:pt x="41" y="12"/>
                    <a:pt x="24" y="27"/>
                    <a:pt x="8" y="20"/>
                  </a:cubicBezTo>
                  <a:cubicBezTo>
                    <a:pt x="0" y="7"/>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1350">
                <a:solidFill>
                  <a:schemeClr val="tx2"/>
                </a:solidFill>
              </a:endParaRPr>
            </a:p>
          </p:txBody>
        </p:sp>
        <p:sp>
          <p:nvSpPr>
            <p:cNvPr id="38" name="Freeform 13">
              <a:extLst>
                <a:ext uri="{FF2B5EF4-FFF2-40B4-BE49-F238E27FC236}">
                  <a16:creationId xmlns:a16="http://schemas.microsoft.com/office/drawing/2014/main" id="{9A4AB825-6845-E0D4-F157-1B948E193751}"/>
                </a:ext>
              </a:extLst>
            </p:cNvPr>
            <p:cNvSpPr>
              <a:spLocks/>
            </p:cNvSpPr>
            <p:nvPr/>
          </p:nvSpPr>
          <p:spPr bwMode="auto">
            <a:xfrm rot="5400000">
              <a:off x="11417787" y="3075050"/>
              <a:ext cx="124951" cy="69362"/>
            </a:xfrm>
            <a:custGeom>
              <a:avLst/>
              <a:gdLst>
                <a:gd name="T0" fmla="*/ 26 w 38"/>
                <a:gd name="T1" fmla="*/ 0 h 23"/>
                <a:gd name="T2" fmla="*/ 25 w 38"/>
                <a:gd name="T3" fmla="*/ 23 h 23"/>
                <a:gd name="T4" fmla="*/ 26 w 38"/>
                <a:gd name="T5" fmla="*/ 0 h 23"/>
              </a:gdLst>
              <a:ahLst/>
              <a:cxnLst>
                <a:cxn ang="0">
                  <a:pos x="T0" y="T1"/>
                </a:cxn>
                <a:cxn ang="0">
                  <a:pos x="T2" y="T3"/>
                </a:cxn>
                <a:cxn ang="0">
                  <a:pos x="T4" y="T5"/>
                </a:cxn>
              </a:cxnLst>
              <a:rect l="0" t="0" r="r" b="b"/>
              <a:pathLst>
                <a:path w="38" h="23">
                  <a:moveTo>
                    <a:pt x="26" y="0"/>
                  </a:moveTo>
                  <a:cubicBezTo>
                    <a:pt x="38" y="0"/>
                    <a:pt x="37" y="20"/>
                    <a:pt x="25" y="23"/>
                  </a:cubicBezTo>
                  <a:cubicBezTo>
                    <a:pt x="0" y="23"/>
                    <a:pt x="5" y="1"/>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1350">
                <a:solidFill>
                  <a:schemeClr val="tx2"/>
                </a:solidFill>
              </a:endParaRPr>
            </a:p>
          </p:txBody>
        </p:sp>
        <p:sp>
          <p:nvSpPr>
            <p:cNvPr id="39" name="Freeform 14">
              <a:extLst>
                <a:ext uri="{FF2B5EF4-FFF2-40B4-BE49-F238E27FC236}">
                  <a16:creationId xmlns:a16="http://schemas.microsoft.com/office/drawing/2014/main" id="{1DC24A75-0693-795A-17CD-2BC189B01B0A}"/>
                </a:ext>
              </a:extLst>
            </p:cNvPr>
            <p:cNvSpPr>
              <a:spLocks/>
            </p:cNvSpPr>
            <p:nvPr/>
          </p:nvSpPr>
          <p:spPr bwMode="auto">
            <a:xfrm rot="5400000">
              <a:off x="11376729" y="3335597"/>
              <a:ext cx="134697" cy="84866"/>
            </a:xfrm>
            <a:custGeom>
              <a:avLst/>
              <a:gdLst>
                <a:gd name="T0" fmla="*/ 26 w 41"/>
                <a:gd name="T1" fmla="*/ 1 h 28"/>
                <a:gd name="T2" fmla="*/ 39 w 41"/>
                <a:gd name="T3" fmla="*/ 20 h 28"/>
                <a:gd name="T4" fmla="*/ 26 w 41"/>
                <a:gd name="T5" fmla="*/ 1 h 28"/>
              </a:gdLst>
              <a:ahLst/>
              <a:cxnLst>
                <a:cxn ang="0">
                  <a:pos x="T0" y="T1"/>
                </a:cxn>
                <a:cxn ang="0">
                  <a:pos x="T2" y="T3"/>
                </a:cxn>
                <a:cxn ang="0">
                  <a:pos x="T4" y="T5"/>
                </a:cxn>
              </a:cxnLst>
              <a:rect l="0" t="0" r="r" b="b"/>
              <a:pathLst>
                <a:path w="41" h="28">
                  <a:moveTo>
                    <a:pt x="26" y="1"/>
                  </a:moveTo>
                  <a:cubicBezTo>
                    <a:pt x="34" y="0"/>
                    <a:pt x="41" y="12"/>
                    <a:pt x="39" y="20"/>
                  </a:cubicBezTo>
                  <a:cubicBezTo>
                    <a:pt x="17" y="28"/>
                    <a:pt x="0" y="12"/>
                    <a:pt x="26"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1350">
                <a:solidFill>
                  <a:schemeClr val="tx2"/>
                </a:solidFill>
              </a:endParaRPr>
            </a:p>
          </p:txBody>
        </p:sp>
        <p:sp>
          <p:nvSpPr>
            <p:cNvPr id="40" name="Freeform 16">
              <a:extLst>
                <a:ext uri="{FF2B5EF4-FFF2-40B4-BE49-F238E27FC236}">
                  <a16:creationId xmlns:a16="http://schemas.microsoft.com/office/drawing/2014/main" id="{7623FAB8-FD45-2810-775A-D5F12B0C5975}"/>
                </a:ext>
              </a:extLst>
            </p:cNvPr>
            <p:cNvSpPr>
              <a:spLocks/>
            </p:cNvSpPr>
            <p:nvPr/>
          </p:nvSpPr>
          <p:spPr bwMode="auto">
            <a:xfrm rot="5400000">
              <a:off x="11360464" y="3934729"/>
              <a:ext cx="143559" cy="97107"/>
            </a:xfrm>
            <a:custGeom>
              <a:avLst/>
              <a:gdLst>
                <a:gd name="T0" fmla="*/ 31 w 44"/>
                <a:gd name="T1" fmla="*/ 1 h 32"/>
                <a:gd name="T2" fmla="*/ 43 w 44"/>
                <a:gd name="T3" fmla="*/ 15 h 32"/>
                <a:gd name="T4" fmla="*/ 31 w 44"/>
                <a:gd name="T5" fmla="*/ 1 h 32"/>
              </a:gdLst>
              <a:ahLst/>
              <a:cxnLst>
                <a:cxn ang="0">
                  <a:pos x="T0" y="T1"/>
                </a:cxn>
                <a:cxn ang="0">
                  <a:pos x="T2" y="T3"/>
                </a:cxn>
                <a:cxn ang="0">
                  <a:pos x="T4" y="T5"/>
                </a:cxn>
              </a:cxnLst>
              <a:rect l="0" t="0" r="r" b="b"/>
              <a:pathLst>
                <a:path w="44" h="32">
                  <a:moveTo>
                    <a:pt x="31" y="1"/>
                  </a:moveTo>
                  <a:cubicBezTo>
                    <a:pt x="40" y="0"/>
                    <a:pt x="44" y="8"/>
                    <a:pt x="43" y="15"/>
                  </a:cubicBezTo>
                  <a:cubicBezTo>
                    <a:pt x="29" y="32"/>
                    <a:pt x="0" y="6"/>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1350">
                <a:solidFill>
                  <a:schemeClr val="tx2"/>
                </a:solidFill>
              </a:endParaRPr>
            </a:p>
          </p:txBody>
        </p:sp>
        <p:sp>
          <p:nvSpPr>
            <p:cNvPr id="41" name="Freeform 17">
              <a:extLst>
                <a:ext uri="{FF2B5EF4-FFF2-40B4-BE49-F238E27FC236}">
                  <a16:creationId xmlns:a16="http://schemas.microsoft.com/office/drawing/2014/main" id="{AFB53E66-FB09-7C3D-5E42-BA4B99CBF4DE}"/>
                </a:ext>
              </a:extLst>
            </p:cNvPr>
            <p:cNvSpPr>
              <a:spLocks/>
            </p:cNvSpPr>
            <p:nvPr/>
          </p:nvSpPr>
          <p:spPr bwMode="auto">
            <a:xfrm rot="5400000">
              <a:off x="11395443" y="5347417"/>
              <a:ext cx="94821" cy="69362"/>
            </a:xfrm>
            <a:custGeom>
              <a:avLst/>
              <a:gdLst>
                <a:gd name="T0" fmla="*/ 13 w 29"/>
                <a:gd name="T1" fmla="*/ 0 h 23"/>
                <a:gd name="T2" fmla="*/ 13 w 29"/>
                <a:gd name="T3" fmla="*/ 23 h 23"/>
                <a:gd name="T4" fmla="*/ 13 w 29"/>
                <a:gd name="T5" fmla="*/ 0 h 23"/>
              </a:gdLst>
              <a:ahLst/>
              <a:cxnLst>
                <a:cxn ang="0">
                  <a:pos x="T0" y="T1"/>
                </a:cxn>
                <a:cxn ang="0">
                  <a:pos x="T2" y="T3"/>
                </a:cxn>
                <a:cxn ang="0">
                  <a:pos x="T4" y="T5"/>
                </a:cxn>
              </a:cxnLst>
              <a:rect l="0" t="0" r="r" b="b"/>
              <a:pathLst>
                <a:path w="29" h="23">
                  <a:moveTo>
                    <a:pt x="13" y="0"/>
                  </a:moveTo>
                  <a:cubicBezTo>
                    <a:pt x="27" y="0"/>
                    <a:pt x="29" y="22"/>
                    <a:pt x="13" y="23"/>
                  </a:cubicBezTo>
                  <a:cubicBezTo>
                    <a:pt x="2" y="22"/>
                    <a:pt x="0" y="2"/>
                    <a:pt x="1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1350">
                <a:solidFill>
                  <a:schemeClr val="tx2"/>
                </a:solidFill>
              </a:endParaRPr>
            </a:p>
          </p:txBody>
        </p:sp>
        <p:sp>
          <p:nvSpPr>
            <p:cNvPr id="42" name="Freeform 21">
              <a:extLst>
                <a:ext uri="{FF2B5EF4-FFF2-40B4-BE49-F238E27FC236}">
                  <a16:creationId xmlns:a16="http://schemas.microsoft.com/office/drawing/2014/main" id="{C0748BCE-826C-3D38-4EA4-53C9E7ECCA74}"/>
                </a:ext>
              </a:extLst>
            </p:cNvPr>
            <p:cNvSpPr>
              <a:spLocks/>
            </p:cNvSpPr>
            <p:nvPr/>
          </p:nvSpPr>
          <p:spPr bwMode="auto">
            <a:xfrm rot="5400000">
              <a:off x="11343434" y="5658571"/>
              <a:ext cx="140901" cy="102819"/>
            </a:xfrm>
            <a:custGeom>
              <a:avLst/>
              <a:gdLst>
                <a:gd name="T0" fmla="*/ 24 w 43"/>
                <a:gd name="T1" fmla="*/ 0 h 34"/>
                <a:gd name="T2" fmla="*/ 14 w 43"/>
                <a:gd name="T3" fmla="*/ 23 h 34"/>
                <a:gd name="T4" fmla="*/ 24 w 43"/>
                <a:gd name="T5" fmla="*/ 0 h 34"/>
              </a:gdLst>
              <a:ahLst/>
              <a:cxnLst>
                <a:cxn ang="0">
                  <a:pos x="T0" y="T1"/>
                </a:cxn>
                <a:cxn ang="0">
                  <a:pos x="T2" y="T3"/>
                </a:cxn>
                <a:cxn ang="0">
                  <a:pos x="T4" y="T5"/>
                </a:cxn>
              </a:cxnLst>
              <a:rect l="0" t="0" r="r" b="b"/>
              <a:pathLst>
                <a:path w="43" h="34">
                  <a:moveTo>
                    <a:pt x="24" y="0"/>
                  </a:moveTo>
                  <a:cubicBezTo>
                    <a:pt x="43" y="3"/>
                    <a:pt x="28" y="34"/>
                    <a:pt x="14" y="23"/>
                  </a:cubicBezTo>
                  <a:cubicBezTo>
                    <a:pt x="0" y="28"/>
                    <a:pt x="4" y="5"/>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1350">
                <a:solidFill>
                  <a:schemeClr val="tx2"/>
                </a:solidFill>
              </a:endParaRPr>
            </a:p>
          </p:txBody>
        </p:sp>
        <p:sp>
          <p:nvSpPr>
            <p:cNvPr id="43" name="Freeform 25">
              <a:extLst>
                <a:ext uri="{FF2B5EF4-FFF2-40B4-BE49-F238E27FC236}">
                  <a16:creationId xmlns:a16="http://schemas.microsoft.com/office/drawing/2014/main" id="{E3088280-5A11-FEE1-C425-5F9B91385661}"/>
                </a:ext>
              </a:extLst>
            </p:cNvPr>
            <p:cNvSpPr>
              <a:spLocks/>
            </p:cNvSpPr>
            <p:nvPr/>
          </p:nvSpPr>
          <p:spPr bwMode="auto">
            <a:xfrm rot="5400000">
              <a:off x="11324095" y="6423833"/>
              <a:ext cx="134697" cy="93843"/>
            </a:xfrm>
            <a:custGeom>
              <a:avLst/>
              <a:gdLst>
                <a:gd name="T0" fmla="*/ 23 w 41"/>
                <a:gd name="T1" fmla="*/ 0 h 31"/>
                <a:gd name="T2" fmla="*/ 17 w 41"/>
                <a:gd name="T3" fmla="*/ 25 h 31"/>
                <a:gd name="T4" fmla="*/ 23 w 41"/>
                <a:gd name="T5" fmla="*/ 0 h 31"/>
              </a:gdLst>
              <a:ahLst/>
              <a:cxnLst>
                <a:cxn ang="0">
                  <a:pos x="T0" y="T1"/>
                </a:cxn>
                <a:cxn ang="0">
                  <a:pos x="T2" y="T3"/>
                </a:cxn>
                <a:cxn ang="0">
                  <a:pos x="T4" y="T5"/>
                </a:cxn>
              </a:cxnLst>
              <a:rect l="0" t="0" r="r" b="b"/>
              <a:pathLst>
                <a:path w="41" h="31">
                  <a:moveTo>
                    <a:pt x="23" y="0"/>
                  </a:moveTo>
                  <a:cubicBezTo>
                    <a:pt x="40" y="1"/>
                    <a:pt x="41" y="31"/>
                    <a:pt x="17" y="25"/>
                  </a:cubicBezTo>
                  <a:cubicBezTo>
                    <a:pt x="0" y="7"/>
                    <a:pt x="17" y="4"/>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1350">
                <a:solidFill>
                  <a:schemeClr val="tx2"/>
                </a:solidFill>
              </a:endParaRPr>
            </a:p>
          </p:txBody>
        </p:sp>
        <p:sp>
          <p:nvSpPr>
            <p:cNvPr id="44" name="Freeform 29">
              <a:extLst>
                <a:ext uri="{FF2B5EF4-FFF2-40B4-BE49-F238E27FC236}">
                  <a16:creationId xmlns:a16="http://schemas.microsoft.com/office/drawing/2014/main" id="{7C801BDC-004A-68E7-856A-D681506B7733}"/>
                </a:ext>
              </a:extLst>
            </p:cNvPr>
            <p:cNvSpPr>
              <a:spLocks/>
            </p:cNvSpPr>
            <p:nvPr/>
          </p:nvSpPr>
          <p:spPr bwMode="auto">
            <a:xfrm rot="5400000">
              <a:off x="11324317" y="5897278"/>
              <a:ext cx="118747" cy="120771"/>
            </a:xfrm>
            <a:custGeom>
              <a:avLst/>
              <a:gdLst>
                <a:gd name="T0" fmla="*/ 16 w 36"/>
                <a:gd name="T1" fmla="*/ 4 h 40"/>
                <a:gd name="T2" fmla="*/ 34 w 36"/>
                <a:gd name="T3" fmla="*/ 15 h 40"/>
                <a:gd name="T4" fmla="*/ 16 w 36"/>
                <a:gd name="T5" fmla="*/ 4 h 40"/>
              </a:gdLst>
              <a:ahLst/>
              <a:cxnLst>
                <a:cxn ang="0">
                  <a:pos x="T0" y="T1"/>
                </a:cxn>
                <a:cxn ang="0">
                  <a:pos x="T2" y="T3"/>
                </a:cxn>
                <a:cxn ang="0">
                  <a:pos x="T4" y="T5"/>
                </a:cxn>
              </a:cxnLst>
              <a:rect l="0" t="0" r="r" b="b"/>
              <a:pathLst>
                <a:path w="36" h="40">
                  <a:moveTo>
                    <a:pt x="16" y="4"/>
                  </a:moveTo>
                  <a:cubicBezTo>
                    <a:pt x="36" y="5"/>
                    <a:pt x="33" y="0"/>
                    <a:pt x="34"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1350">
                <a:solidFill>
                  <a:schemeClr val="tx2"/>
                </a:solidFill>
              </a:endParaRPr>
            </a:p>
          </p:txBody>
        </p:sp>
        <p:sp>
          <p:nvSpPr>
            <p:cNvPr id="45" name="Freeform 31">
              <a:extLst>
                <a:ext uri="{FF2B5EF4-FFF2-40B4-BE49-F238E27FC236}">
                  <a16:creationId xmlns:a16="http://schemas.microsoft.com/office/drawing/2014/main" id="{0BDA8CC8-E51E-5BF7-CBC2-B60291A802FE}"/>
                </a:ext>
              </a:extLst>
            </p:cNvPr>
            <p:cNvSpPr>
              <a:spLocks/>
            </p:cNvSpPr>
            <p:nvPr/>
          </p:nvSpPr>
          <p:spPr bwMode="auto">
            <a:xfrm rot="5400000">
              <a:off x="11356013" y="6183127"/>
              <a:ext cx="131153" cy="72626"/>
            </a:xfrm>
            <a:custGeom>
              <a:avLst/>
              <a:gdLst>
                <a:gd name="T0" fmla="*/ 24 w 40"/>
                <a:gd name="T1" fmla="*/ 0 h 24"/>
                <a:gd name="T2" fmla="*/ 25 w 40"/>
                <a:gd name="T3" fmla="*/ 24 h 24"/>
                <a:gd name="T4" fmla="*/ 24 w 40"/>
                <a:gd name="T5" fmla="*/ 0 h 24"/>
              </a:gdLst>
              <a:ahLst/>
              <a:cxnLst>
                <a:cxn ang="0">
                  <a:pos x="T0" y="T1"/>
                </a:cxn>
                <a:cxn ang="0">
                  <a:pos x="T2" y="T3"/>
                </a:cxn>
                <a:cxn ang="0">
                  <a:pos x="T4" y="T5"/>
                </a:cxn>
              </a:cxnLst>
              <a:rect l="0" t="0" r="r" b="b"/>
              <a:pathLst>
                <a:path w="40" h="24">
                  <a:moveTo>
                    <a:pt x="24" y="0"/>
                  </a:moveTo>
                  <a:cubicBezTo>
                    <a:pt x="40" y="0"/>
                    <a:pt x="38" y="20"/>
                    <a:pt x="25" y="24"/>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1350">
                <a:solidFill>
                  <a:schemeClr val="tx2"/>
                </a:solidFill>
              </a:endParaRPr>
            </a:p>
          </p:txBody>
        </p:sp>
        <p:sp>
          <p:nvSpPr>
            <p:cNvPr id="46" name="Freeform 32">
              <a:extLst>
                <a:ext uri="{FF2B5EF4-FFF2-40B4-BE49-F238E27FC236}">
                  <a16:creationId xmlns:a16="http://schemas.microsoft.com/office/drawing/2014/main" id="{3B0B61F7-5A35-A15E-6E4B-6D6A298FFA5E}"/>
                </a:ext>
              </a:extLst>
            </p:cNvPr>
            <p:cNvSpPr>
              <a:spLocks/>
            </p:cNvSpPr>
            <p:nvPr/>
          </p:nvSpPr>
          <p:spPr bwMode="auto">
            <a:xfrm rot="5400000">
              <a:off x="11104198" y="3296179"/>
              <a:ext cx="144445" cy="106083"/>
            </a:xfrm>
            <a:custGeom>
              <a:avLst/>
              <a:gdLst>
                <a:gd name="T0" fmla="*/ 28 w 44"/>
                <a:gd name="T1" fmla="*/ 0 h 35"/>
                <a:gd name="T2" fmla="*/ 42 w 44"/>
                <a:gd name="T3" fmla="*/ 21 h 35"/>
                <a:gd name="T4" fmla="*/ 28 w 44"/>
                <a:gd name="T5" fmla="*/ 0 h 35"/>
              </a:gdLst>
              <a:ahLst/>
              <a:cxnLst>
                <a:cxn ang="0">
                  <a:pos x="T0" y="T1"/>
                </a:cxn>
                <a:cxn ang="0">
                  <a:pos x="T2" y="T3"/>
                </a:cxn>
                <a:cxn ang="0">
                  <a:pos x="T4" y="T5"/>
                </a:cxn>
              </a:cxnLst>
              <a:rect l="0" t="0" r="r" b="b"/>
              <a:pathLst>
                <a:path w="44" h="35">
                  <a:moveTo>
                    <a:pt x="28" y="0"/>
                  </a:moveTo>
                  <a:cubicBezTo>
                    <a:pt x="36" y="1"/>
                    <a:pt x="44" y="12"/>
                    <a:pt x="42" y="21"/>
                  </a:cubicBezTo>
                  <a:cubicBezTo>
                    <a:pt x="23" y="35"/>
                    <a:pt x="0" y="7"/>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1350">
                <a:solidFill>
                  <a:schemeClr val="tx2"/>
                </a:solidFill>
              </a:endParaRPr>
            </a:p>
          </p:txBody>
        </p:sp>
        <p:sp>
          <p:nvSpPr>
            <p:cNvPr id="47" name="Freeform 33">
              <a:extLst>
                <a:ext uri="{FF2B5EF4-FFF2-40B4-BE49-F238E27FC236}">
                  <a16:creationId xmlns:a16="http://schemas.microsoft.com/office/drawing/2014/main" id="{81D6A465-F994-20E5-49E8-175597AD68B2}"/>
                </a:ext>
              </a:extLst>
            </p:cNvPr>
            <p:cNvSpPr>
              <a:spLocks/>
            </p:cNvSpPr>
            <p:nvPr/>
          </p:nvSpPr>
          <p:spPr bwMode="auto">
            <a:xfrm rot="5400000">
              <a:off x="11134111" y="4387490"/>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2" y="1"/>
                    <a:pt x="46" y="21"/>
                    <a:pt x="29" y="25"/>
                  </a:cubicBezTo>
                  <a:cubicBezTo>
                    <a:pt x="10" y="23"/>
                    <a:pt x="0" y="9"/>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1350">
                <a:solidFill>
                  <a:schemeClr val="tx2"/>
                </a:solidFill>
              </a:endParaRPr>
            </a:p>
          </p:txBody>
        </p:sp>
        <p:sp>
          <p:nvSpPr>
            <p:cNvPr id="48" name="Freeform 34">
              <a:extLst>
                <a:ext uri="{FF2B5EF4-FFF2-40B4-BE49-F238E27FC236}">
                  <a16:creationId xmlns:a16="http://schemas.microsoft.com/office/drawing/2014/main" id="{D75A0419-EF75-A155-9681-652E6B346EA9}"/>
                </a:ext>
              </a:extLst>
            </p:cNvPr>
            <p:cNvSpPr>
              <a:spLocks/>
            </p:cNvSpPr>
            <p:nvPr/>
          </p:nvSpPr>
          <p:spPr bwMode="auto">
            <a:xfrm rot="5400000">
              <a:off x="11138041" y="5384813"/>
              <a:ext cx="134697" cy="84051"/>
            </a:xfrm>
            <a:custGeom>
              <a:avLst/>
              <a:gdLst>
                <a:gd name="T0" fmla="*/ 22 w 41"/>
                <a:gd name="T1" fmla="*/ 0 h 28"/>
                <a:gd name="T2" fmla="*/ 8 w 41"/>
                <a:gd name="T3" fmla="*/ 21 h 28"/>
                <a:gd name="T4" fmla="*/ 22 w 41"/>
                <a:gd name="T5" fmla="*/ 0 h 28"/>
              </a:gdLst>
              <a:ahLst/>
              <a:cxnLst>
                <a:cxn ang="0">
                  <a:pos x="T0" y="T1"/>
                </a:cxn>
                <a:cxn ang="0">
                  <a:pos x="T2" y="T3"/>
                </a:cxn>
                <a:cxn ang="0">
                  <a:pos x="T4" y="T5"/>
                </a:cxn>
              </a:cxnLst>
              <a:rect l="0" t="0" r="r" b="b"/>
              <a:pathLst>
                <a:path w="41" h="28">
                  <a:moveTo>
                    <a:pt x="22" y="0"/>
                  </a:moveTo>
                  <a:cubicBezTo>
                    <a:pt x="41" y="13"/>
                    <a:pt x="24" y="28"/>
                    <a:pt x="8" y="21"/>
                  </a:cubicBezTo>
                  <a:cubicBezTo>
                    <a:pt x="0" y="8"/>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1350">
                <a:solidFill>
                  <a:schemeClr val="tx2"/>
                </a:solidFill>
              </a:endParaRPr>
            </a:p>
          </p:txBody>
        </p:sp>
        <p:sp>
          <p:nvSpPr>
            <p:cNvPr id="49" name="Freeform 35">
              <a:extLst>
                <a:ext uri="{FF2B5EF4-FFF2-40B4-BE49-F238E27FC236}">
                  <a16:creationId xmlns:a16="http://schemas.microsoft.com/office/drawing/2014/main" id="{45DD044E-FBD8-59A7-C0A4-1B4C0C42510D}"/>
                </a:ext>
              </a:extLst>
            </p:cNvPr>
            <p:cNvSpPr>
              <a:spLocks/>
            </p:cNvSpPr>
            <p:nvPr/>
          </p:nvSpPr>
          <p:spPr bwMode="auto">
            <a:xfrm rot="5400000">
              <a:off x="11133693" y="4595717"/>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1350">
                <a:solidFill>
                  <a:schemeClr val="tx2"/>
                </a:solidFill>
              </a:endParaRPr>
            </a:p>
          </p:txBody>
        </p:sp>
        <p:sp>
          <p:nvSpPr>
            <p:cNvPr id="50" name="Freeform 36">
              <a:extLst>
                <a:ext uri="{FF2B5EF4-FFF2-40B4-BE49-F238E27FC236}">
                  <a16:creationId xmlns:a16="http://schemas.microsoft.com/office/drawing/2014/main" id="{ED7D8618-6C65-EAFD-D6C9-9BDCFD912A6C}"/>
                </a:ext>
              </a:extLst>
            </p:cNvPr>
            <p:cNvSpPr>
              <a:spLocks/>
            </p:cNvSpPr>
            <p:nvPr/>
          </p:nvSpPr>
          <p:spPr bwMode="auto">
            <a:xfrm rot="5400000">
              <a:off x="11105830" y="6046702"/>
              <a:ext cx="144445" cy="102819"/>
            </a:xfrm>
            <a:custGeom>
              <a:avLst/>
              <a:gdLst>
                <a:gd name="T0" fmla="*/ 31 w 44"/>
                <a:gd name="T1" fmla="*/ 1 h 34"/>
                <a:gd name="T2" fmla="*/ 25 w 44"/>
                <a:gd name="T3" fmla="*/ 22 h 34"/>
                <a:gd name="T4" fmla="*/ 31 w 44"/>
                <a:gd name="T5" fmla="*/ 1 h 34"/>
              </a:gdLst>
              <a:ahLst/>
              <a:cxnLst>
                <a:cxn ang="0">
                  <a:pos x="T0" y="T1"/>
                </a:cxn>
                <a:cxn ang="0">
                  <a:pos x="T2" y="T3"/>
                </a:cxn>
                <a:cxn ang="0">
                  <a:pos x="T4" y="T5"/>
                </a:cxn>
              </a:cxnLst>
              <a:rect l="0" t="0" r="r" b="b"/>
              <a:pathLst>
                <a:path w="44" h="34">
                  <a:moveTo>
                    <a:pt x="31" y="1"/>
                  </a:moveTo>
                  <a:cubicBezTo>
                    <a:pt x="44" y="3"/>
                    <a:pt x="38" y="34"/>
                    <a:pt x="25" y="22"/>
                  </a:cubicBezTo>
                  <a:cubicBezTo>
                    <a:pt x="0" y="28"/>
                    <a:pt x="14" y="0"/>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1350">
                <a:solidFill>
                  <a:schemeClr val="tx2"/>
                </a:solidFill>
              </a:endParaRPr>
            </a:p>
          </p:txBody>
        </p:sp>
        <p:sp>
          <p:nvSpPr>
            <p:cNvPr id="51" name="Freeform 37">
              <a:extLst>
                <a:ext uri="{FF2B5EF4-FFF2-40B4-BE49-F238E27FC236}">
                  <a16:creationId xmlns:a16="http://schemas.microsoft.com/office/drawing/2014/main" id="{80EC0767-4417-DE89-BD3D-00D457589FCD}"/>
                </a:ext>
              </a:extLst>
            </p:cNvPr>
            <p:cNvSpPr>
              <a:spLocks/>
            </p:cNvSpPr>
            <p:nvPr/>
          </p:nvSpPr>
          <p:spPr bwMode="auto">
            <a:xfrm rot="5400000">
              <a:off x="11117596" y="3060239"/>
              <a:ext cx="115202" cy="121588"/>
            </a:xfrm>
            <a:custGeom>
              <a:avLst/>
              <a:gdLst>
                <a:gd name="T0" fmla="*/ 16 w 35"/>
                <a:gd name="T1" fmla="*/ 4 h 40"/>
                <a:gd name="T2" fmla="*/ 33 w 35"/>
                <a:gd name="T3" fmla="*/ 15 h 40"/>
                <a:gd name="T4" fmla="*/ 16 w 35"/>
                <a:gd name="T5" fmla="*/ 4 h 40"/>
              </a:gdLst>
              <a:ahLst/>
              <a:cxnLst>
                <a:cxn ang="0">
                  <a:pos x="T0" y="T1"/>
                </a:cxn>
                <a:cxn ang="0">
                  <a:pos x="T2" y="T3"/>
                </a:cxn>
                <a:cxn ang="0">
                  <a:pos x="T4" y="T5"/>
                </a:cxn>
              </a:cxnLst>
              <a:rect l="0" t="0" r="r" b="b"/>
              <a:pathLst>
                <a:path w="35" h="40">
                  <a:moveTo>
                    <a:pt x="16" y="4"/>
                  </a:moveTo>
                  <a:cubicBezTo>
                    <a:pt x="35" y="4"/>
                    <a:pt x="32" y="0"/>
                    <a:pt x="33"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1350">
                <a:solidFill>
                  <a:schemeClr val="tx2"/>
                </a:solidFill>
              </a:endParaRPr>
            </a:p>
          </p:txBody>
        </p:sp>
        <p:sp>
          <p:nvSpPr>
            <p:cNvPr id="52" name="Freeform 38">
              <a:extLst>
                <a:ext uri="{FF2B5EF4-FFF2-40B4-BE49-F238E27FC236}">
                  <a16:creationId xmlns:a16="http://schemas.microsoft.com/office/drawing/2014/main" id="{9ECD19A6-4F3F-15B6-5735-411CA65BA36C}"/>
                </a:ext>
              </a:extLst>
            </p:cNvPr>
            <p:cNvSpPr>
              <a:spLocks/>
            </p:cNvSpPr>
            <p:nvPr/>
          </p:nvSpPr>
          <p:spPr bwMode="auto">
            <a:xfrm rot="5400000">
              <a:off x="11125265" y="4900335"/>
              <a:ext cx="127608" cy="69362"/>
            </a:xfrm>
            <a:custGeom>
              <a:avLst/>
              <a:gdLst>
                <a:gd name="T0" fmla="*/ 26 w 39"/>
                <a:gd name="T1" fmla="*/ 0 h 23"/>
                <a:gd name="T2" fmla="*/ 26 w 39"/>
                <a:gd name="T3" fmla="*/ 23 h 23"/>
                <a:gd name="T4" fmla="*/ 26 w 39"/>
                <a:gd name="T5" fmla="*/ 0 h 23"/>
              </a:gdLst>
              <a:ahLst/>
              <a:cxnLst>
                <a:cxn ang="0">
                  <a:pos x="T0" y="T1"/>
                </a:cxn>
                <a:cxn ang="0">
                  <a:pos x="T2" y="T3"/>
                </a:cxn>
                <a:cxn ang="0">
                  <a:pos x="T4" y="T5"/>
                </a:cxn>
              </a:cxnLst>
              <a:rect l="0" t="0" r="r" b="b"/>
              <a:pathLst>
                <a:path w="39" h="23">
                  <a:moveTo>
                    <a:pt x="26" y="0"/>
                  </a:moveTo>
                  <a:cubicBezTo>
                    <a:pt x="39" y="1"/>
                    <a:pt x="38" y="21"/>
                    <a:pt x="26" y="23"/>
                  </a:cubicBezTo>
                  <a:cubicBezTo>
                    <a:pt x="0" y="23"/>
                    <a:pt x="5" y="2"/>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1350">
                <a:solidFill>
                  <a:schemeClr val="tx2"/>
                </a:solidFill>
              </a:endParaRPr>
            </a:p>
          </p:txBody>
        </p:sp>
        <p:sp>
          <p:nvSpPr>
            <p:cNvPr id="53" name="Freeform 39">
              <a:extLst>
                <a:ext uri="{FF2B5EF4-FFF2-40B4-BE49-F238E27FC236}">
                  <a16:creationId xmlns:a16="http://schemas.microsoft.com/office/drawing/2014/main" id="{812AA157-A92D-EA70-8BFE-88D61D0C1E14}"/>
                </a:ext>
              </a:extLst>
            </p:cNvPr>
            <p:cNvSpPr>
              <a:spLocks/>
            </p:cNvSpPr>
            <p:nvPr/>
          </p:nvSpPr>
          <p:spPr bwMode="auto">
            <a:xfrm rot="5400000">
              <a:off x="11117373" y="5141456"/>
              <a:ext cx="131153" cy="81603"/>
            </a:xfrm>
            <a:custGeom>
              <a:avLst/>
              <a:gdLst>
                <a:gd name="T0" fmla="*/ 25 w 40"/>
                <a:gd name="T1" fmla="*/ 0 h 27"/>
                <a:gd name="T2" fmla="*/ 38 w 40"/>
                <a:gd name="T3" fmla="*/ 20 h 27"/>
                <a:gd name="T4" fmla="*/ 25 w 40"/>
                <a:gd name="T5" fmla="*/ 0 h 27"/>
              </a:gdLst>
              <a:ahLst/>
              <a:cxnLst>
                <a:cxn ang="0">
                  <a:pos x="T0" y="T1"/>
                </a:cxn>
                <a:cxn ang="0">
                  <a:pos x="T2" y="T3"/>
                </a:cxn>
                <a:cxn ang="0">
                  <a:pos x="T4" y="T5"/>
                </a:cxn>
              </a:cxnLst>
              <a:rect l="0" t="0" r="r" b="b"/>
              <a:pathLst>
                <a:path w="40" h="27">
                  <a:moveTo>
                    <a:pt x="25" y="0"/>
                  </a:moveTo>
                  <a:cubicBezTo>
                    <a:pt x="34" y="0"/>
                    <a:pt x="40" y="11"/>
                    <a:pt x="38" y="20"/>
                  </a:cubicBezTo>
                  <a:cubicBezTo>
                    <a:pt x="17" y="27"/>
                    <a:pt x="0" y="12"/>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1350">
                <a:solidFill>
                  <a:schemeClr val="tx2"/>
                </a:solidFill>
              </a:endParaRPr>
            </a:p>
          </p:txBody>
        </p:sp>
        <p:sp>
          <p:nvSpPr>
            <p:cNvPr id="54" name="Freeform 40">
              <a:extLst>
                <a:ext uri="{FF2B5EF4-FFF2-40B4-BE49-F238E27FC236}">
                  <a16:creationId xmlns:a16="http://schemas.microsoft.com/office/drawing/2014/main" id="{6B31E4CC-E710-8892-2E71-34DC876F6512}"/>
                </a:ext>
              </a:extLst>
            </p:cNvPr>
            <p:cNvSpPr>
              <a:spLocks/>
            </p:cNvSpPr>
            <p:nvPr/>
          </p:nvSpPr>
          <p:spPr bwMode="auto">
            <a:xfrm rot="5400000">
              <a:off x="11112337" y="2598157"/>
              <a:ext cx="134697" cy="81603"/>
            </a:xfrm>
            <a:custGeom>
              <a:avLst/>
              <a:gdLst>
                <a:gd name="T0" fmla="*/ 19 w 41"/>
                <a:gd name="T1" fmla="*/ 0 h 27"/>
                <a:gd name="T2" fmla="*/ 7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9"/>
                    <a:pt x="28" y="27"/>
                    <a:pt x="7" y="20"/>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1350">
                <a:solidFill>
                  <a:schemeClr val="tx2"/>
                </a:solidFill>
              </a:endParaRPr>
            </a:p>
          </p:txBody>
        </p:sp>
        <p:sp>
          <p:nvSpPr>
            <p:cNvPr id="55" name="Freeform 41">
              <a:extLst>
                <a:ext uri="{FF2B5EF4-FFF2-40B4-BE49-F238E27FC236}">
                  <a16:creationId xmlns:a16="http://schemas.microsoft.com/office/drawing/2014/main" id="{85E5200A-6950-CF88-4242-8FD3D625DEA5}"/>
                </a:ext>
              </a:extLst>
            </p:cNvPr>
            <p:cNvSpPr>
              <a:spLocks/>
            </p:cNvSpPr>
            <p:nvPr/>
          </p:nvSpPr>
          <p:spPr bwMode="auto">
            <a:xfrm rot="5400000">
              <a:off x="11105830" y="6278710"/>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a:moveTo>
                    <a:pt x="29" y="0"/>
                  </a:moveTo>
                  <a:cubicBezTo>
                    <a:pt x="44" y="3"/>
                    <a:pt x="40" y="22"/>
                    <a:pt x="26" y="26"/>
                  </a:cubicBezTo>
                  <a:cubicBezTo>
                    <a:pt x="0" y="25"/>
                    <a:pt x="11" y="6"/>
                    <a:pt x="2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1350">
                <a:solidFill>
                  <a:schemeClr val="tx2"/>
                </a:solidFill>
              </a:endParaRPr>
            </a:p>
          </p:txBody>
        </p:sp>
        <p:sp>
          <p:nvSpPr>
            <p:cNvPr id="56" name="Freeform 42">
              <a:extLst>
                <a:ext uri="{FF2B5EF4-FFF2-40B4-BE49-F238E27FC236}">
                  <a16:creationId xmlns:a16="http://schemas.microsoft.com/office/drawing/2014/main" id="{CA54D161-9EF8-78DF-1B0A-4766817848FC}"/>
                </a:ext>
              </a:extLst>
            </p:cNvPr>
            <p:cNvSpPr>
              <a:spLocks/>
            </p:cNvSpPr>
            <p:nvPr/>
          </p:nvSpPr>
          <p:spPr bwMode="auto">
            <a:xfrm rot="5400000">
              <a:off x="11093998" y="5596726"/>
              <a:ext cx="144445" cy="97107"/>
            </a:xfrm>
            <a:custGeom>
              <a:avLst/>
              <a:gdLst>
                <a:gd name="T0" fmla="*/ 31 w 44"/>
                <a:gd name="T1" fmla="*/ 1 h 32"/>
                <a:gd name="T2" fmla="*/ 43 w 44"/>
                <a:gd name="T3" fmla="*/ 16 h 32"/>
                <a:gd name="T4" fmla="*/ 31 w 44"/>
                <a:gd name="T5" fmla="*/ 1 h 32"/>
              </a:gdLst>
              <a:ahLst/>
              <a:cxnLst>
                <a:cxn ang="0">
                  <a:pos x="T0" y="T1"/>
                </a:cxn>
                <a:cxn ang="0">
                  <a:pos x="T2" y="T3"/>
                </a:cxn>
                <a:cxn ang="0">
                  <a:pos x="T4" y="T5"/>
                </a:cxn>
              </a:cxnLst>
              <a:rect l="0" t="0" r="r" b="b"/>
              <a:pathLst>
                <a:path w="44" h="32">
                  <a:moveTo>
                    <a:pt x="31" y="1"/>
                  </a:moveTo>
                  <a:cubicBezTo>
                    <a:pt x="40" y="0"/>
                    <a:pt x="44" y="8"/>
                    <a:pt x="43" y="16"/>
                  </a:cubicBezTo>
                  <a:cubicBezTo>
                    <a:pt x="29" y="32"/>
                    <a:pt x="0" y="7"/>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1350">
                <a:solidFill>
                  <a:schemeClr val="tx2"/>
                </a:solidFill>
              </a:endParaRPr>
            </a:p>
          </p:txBody>
        </p:sp>
        <p:sp>
          <p:nvSpPr>
            <p:cNvPr id="57" name="Freeform 44">
              <a:extLst>
                <a:ext uri="{FF2B5EF4-FFF2-40B4-BE49-F238E27FC236}">
                  <a16:creationId xmlns:a16="http://schemas.microsoft.com/office/drawing/2014/main" id="{C64272B3-20CB-3F91-8A8F-595CFB252B07}"/>
                </a:ext>
              </a:extLst>
            </p:cNvPr>
            <p:cNvSpPr>
              <a:spLocks/>
            </p:cNvSpPr>
            <p:nvPr/>
          </p:nvSpPr>
          <p:spPr bwMode="auto">
            <a:xfrm rot="5400000">
              <a:off x="11097788" y="4080854"/>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1350">
                <a:solidFill>
                  <a:schemeClr val="tx2"/>
                </a:solidFill>
              </a:endParaRPr>
            </a:p>
          </p:txBody>
        </p:sp>
        <p:sp>
          <p:nvSpPr>
            <p:cNvPr id="58" name="Freeform 45">
              <a:extLst>
                <a:ext uri="{FF2B5EF4-FFF2-40B4-BE49-F238E27FC236}">
                  <a16:creationId xmlns:a16="http://schemas.microsoft.com/office/drawing/2014/main" id="{4E27BC89-3702-B5D8-FF7A-2A9DC0C0EC12}"/>
                </a:ext>
              </a:extLst>
            </p:cNvPr>
            <p:cNvSpPr>
              <a:spLocks/>
            </p:cNvSpPr>
            <p:nvPr/>
          </p:nvSpPr>
          <p:spPr bwMode="auto">
            <a:xfrm rot="5400000">
              <a:off x="11075637" y="5836680"/>
              <a:ext cx="144445" cy="102819"/>
            </a:xfrm>
            <a:custGeom>
              <a:avLst/>
              <a:gdLst>
                <a:gd name="T0" fmla="*/ 31 w 44"/>
                <a:gd name="T1" fmla="*/ 0 h 34"/>
                <a:gd name="T2" fmla="*/ 42 w 44"/>
                <a:gd name="T3" fmla="*/ 19 h 34"/>
                <a:gd name="T4" fmla="*/ 31 w 44"/>
                <a:gd name="T5" fmla="*/ 0 h 34"/>
              </a:gdLst>
              <a:ahLst/>
              <a:cxnLst>
                <a:cxn ang="0">
                  <a:pos x="T0" y="T1"/>
                </a:cxn>
                <a:cxn ang="0">
                  <a:pos x="T2" y="T3"/>
                </a:cxn>
                <a:cxn ang="0">
                  <a:pos x="T4" y="T5"/>
                </a:cxn>
              </a:cxnLst>
              <a:rect l="0" t="0" r="r" b="b"/>
              <a:pathLst>
                <a:path w="44" h="34">
                  <a:moveTo>
                    <a:pt x="31" y="0"/>
                  </a:moveTo>
                  <a:cubicBezTo>
                    <a:pt x="39" y="0"/>
                    <a:pt x="44" y="12"/>
                    <a:pt x="42" y="19"/>
                  </a:cubicBezTo>
                  <a:cubicBezTo>
                    <a:pt x="25" y="34"/>
                    <a:pt x="0" y="8"/>
                    <a:pt x="3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1350">
                <a:solidFill>
                  <a:schemeClr val="tx2"/>
                </a:solidFill>
              </a:endParaRPr>
            </a:p>
          </p:txBody>
        </p:sp>
        <p:sp>
          <p:nvSpPr>
            <p:cNvPr id="59" name="Freeform 46">
              <a:extLst>
                <a:ext uri="{FF2B5EF4-FFF2-40B4-BE49-F238E27FC236}">
                  <a16:creationId xmlns:a16="http://schemas.microsoft.com/office/drawing/2014/main" id="{83653270-5B66-5986-EFCD-119B007A9B56}"/>
                </a:ext>
              </a:extLst>
            </p:cNvPr>
            <p:cNvSpPr>
              <a:spLocks/>
            </p:cNvSpPr>
            <p:nvPr/>
          </p:nvSpPr>
          <p:spPr bwMode="auto">
            <a:xfrm rot="5400000">
              <a:off x="11124696" y="2830776"/>
              <a:ext cx="121406" cy="81603"/>
            </a:xfrm>
            <a:custGeom>
              <a:avLst/>
              <a:gdLst>
                <a:gd name="T0" fmla="*/ 19 w 37"/>
                <a:gd name="T1" fmla="*/ 1 h 27"/>
                <a:gd name="T2" fmla="*/ 21 w 37"/>
                <a:gd name="T3" fmla="*/ 27 h 27"/>
                <a:gd name="T4" fmla="*/ 19 w 37"/>
                <a:gd name="T5" fmla="*/ 1 h 27"/>
              </a:gdLst>
              <a:ahLst/>
              <a:cxnLst>
                <a:cxn ang="0">
                  <a:pos x="T0" y="T1"/>
                </a:cxn>
                <a:cxn ang="0">
                  <a:pos x="T2" y="T3"/>
                </a:cxn>
                <a:cxn ang="0">
                  <a:pos x="T4" y="T5"/>
                </a:cxn>
              </a:cxnLst>
              <a:rect l="0" t="0" r="r" b="b"/>
              <a:pathLst>
                <a:path w="37" h="27">
                  <a:moveTo>
                    <a:pt x="19" y="1"/>
                  </a:moveTo>
                  <a:cubicBezTo>
                    <a:pt x="31" y="2"/>
                    <a:pt x="37" y="24"/>
                    <a:pt x="21" y="27"/>
                  </a:cubicBezTo>
                  <a:cubicBezTo>
                    <a:pt x="1" y="27"/>
                    <a:pt x="0" y="0"/>
                    <a:pt x="19"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1350">
                <a:solidFill>
                  <a:schemeClr val="tx2"/>
                </a:solidFill>
              </a:endParaRPr>
            </a:p>
          </p:txBody>
        </p:sp>
        <p:sp>
          <p:nvSpPr>
            <p:cNvPr id="60" name="Freeform 47">
              <a:extLst>
                <a:ext uri="{FF2B5EF4-FFF2-40B4-BE49-F238E27FC236}">
                  <a16:creationId xmlns:a16="http://schemas.microsoft.com/office/drawing/2014/main" id="{F3BF5718-BDC9-840C-4E9A-1D89A5934ADF}"/>
                </a:ext>
              </a:extLst>
            </p:cNvPr>
            <p:cNvSpPr>
              <a:spLocks/>
            </p:cNvSpPr>
            <p:nvPr/>
          </p:nvSpPr>
          <p:spPr bwMode="auto">
            <a:xfrm rot="5400000">
              <a:off x="11082841" y="3849727"/>
              <a:ext cx="147990" cy="78339"/>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a:moveTo>
                    <a:pt x="22" y="0"/>
                  </a:moveTo>
                  <a:cubicBezTo>
                    <a:pt x="32" y="2"/>
                    <a:pt x="45" y="22"/>
                    <a:pt x="28" y="26"/>
                  </a:cubicBezTo>
                  <a:cubicBezTo>
                    <a:pt x="10" y="24"/>
                    <a:pt x="0" y="9"/>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1350">
                <a:solidFill>
                  <a:schemeClr val="tx2"/>
                </a:solidFill>
              </a:endParaRPr>
            </a:p>
          </p:txBody>
        </p:sp>
        <p:sp>
          <p:nvSpPr>
            <p:cNvPr id="61" name="Freeform 48">
              <a:extLst>
                <a:ext uri="{FF2B5EF4-FFF2-40B4-BE49-F238E27FC236}">
                  <a16:creationId xmlns:a16="http://schemas.microsoft.com/office/drawing/2014/main" id="{C228B2C6-09B9-0197-99EA-39EC047DF7BD}"/>
                </a:ext>
              </a:extLst>
            </p:cNvPr>
            <p:cNvSpPr>
              <a:spLocks/>
            </p:cNvSpPr>
            <p:nvPr/>
          </p:nvSpPr>
          <p:spPr bwMode="auto">
            <a:xfrm rot="5400000">
              <a:off x="11078098" y="3616257"/>
              <a:ext cx="133812" cy="79154"/>
            </a:xfrm>
            <a:custGeom>
              <a:avLst/>
              <a:gdLst>
                <a:gd name="T0" fmla="*/ 19 w 41"/>
                <a:gd name="T1" fmla="*/ 0 h 26"/>
                <a:gd name="T2" fmla="*/ 7 w 41"/>
                <a:gd name="T3" fmla="*/ 19 h 26"/>
                <a:gd name="T4" fmla="*/ 19 w 41"/>
                <a:gd name="T5" fmla="*/ 0 h 26"/>
              </a:gdLst>
              <a:ahLst/>
              <a:cxnLst>
                <a:cxn ang="0">
                  <a:pos x="T0" y="T1"/>
                </a:cxn>
                <a:cxn ang="0">
                  <a:pos x="T2" y="T3"/>
                </a:cxn>
                <a:cxn ang="0">
                  <a:pos x="T4" y="T5"/>
                </a:cxn>
              </a:cxnLst>
              <a:rect l="0" t="0" r="r" b="b"/>
              <a:pathLst>
                <a:path w="41" h="26">
                  <a:moveTo>
                    <a:pt x="19" y="0"/>
                  </a:moveTo>
                  <a:cubicBezTo>
                    <a:pt x="41" y="9"/>
                    <a:pt x="28" y="26"/>
                    <a:pt x="7" y="19"/>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1350">
                <a:solidFill>
                  <a:schemeClr val="tx2"/>
                </a:solidFill>
              </a:endParaRPr>
            </a:p>
          </p:txBody>
        </p:sp>
        <p:sp>
          <p:nvSpPr>
            <p:cNvPr id="62" name="Freeform 49">
              <a:extLst>
                <a:ext uri="{FF2B5EF4-FFF2-40B4-BE49-F238E27FC236}">
                  <a16:creationId xmlns:a16="http://schemas.microsoft.com/office/drawing/2014/main" id="{57C6648C-C0B4-BD17-D230-91DE452DAB11}"/>
                </a:ext>
              </a:extLst>
            </p:cNvPr>
            <p:cNvSpPr>
              <a:spLocks/>
            </p:cNvSpPr>
            <p:nvPr/>
          </p:nvSpPr>
          <p:spPr bwMode="auto">
            <a:xfrm rot="5400000">
              <a:off x="11076712" y="6507925"/>
              <a:ext cx="127608" cy="81603"/>
            </a:xfrm>
            <a:custGeom>
              <a:avLst/>
              <a:gdLst>
                <a:gd name="T0" fmla="*/ 21 w 39"/>
                <a:gd name="T1" fmla="*/ 2 h 27"/>
                <a:gd name="T2" fmla="*/ 26 w 39"/>
                <a:gd name="T3" fmla="*/ 24 h 27"/>
                <a:gd name="T4" fmla="*/ 21 w 39"/>
                <a:gd name="T5" fmla="*/ 2 h 27"/>
              </a:gdLst>
              <a:ahLst/>
              <a:cxnLst>
                <a:cxn ang="0">
                  <a:pos x="T0" y="T1"/>
                </a:cxn>
                <a:cxn ang="0">
                  <a:pos x="T2" y="T3"/>
                </a:cxn>
                <a:cxn ang="0">
                  <a:pos x="T4" y="T5"/>
                </a:cxn>
              </a:cxnLst>
              <a:rect l="0" t="0" r="r" b="b"/>
              <a:pathLst>
                <a:path w="39" h="27">
                  <a:moveTo>
                    <a:pt x="21" y="2"/>
                  </a:moveTo>
                  <a:cubicBezTo>
                    <a:pt x="36" y="0"/>
                    <a:pt x="39" y="17"/>
                    <a:pt x="26" y="24"/>
                  </a:cubicBezTo>
                  <a:cubicBezTo>
                    <a:pt x="8" y="27"/>
                    <a:pt x="0" y="9"/>
                    <a:pt x="21"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1350">
                <a:solidFill>
                  <a:schemeClr val="tx2"/>
                </a:solidFill>
              </a:endParaRPr>
            </a:p>
          </p:txBody>
        </p:sp>
        <p:sp>
          <p:nvSpPr>
            <p:cNvPr id="63" name="Freeform 8">
              <a:extLst>
                <a:ext uri="{FF2B5EF4-FFF2-40B4-BE49-F238E27FC236}">
                  <a16:creationId xmlns:a16="http://schemas.microsoft.com/office/drawing/2014/main" id="{9AC9B6FA-998F-B567-2F39-781F57ACA705}"/>
                </a:ext>
              </a:extLst>
            </p:cNvPr>
            <p:cNvSpPr>
              <a:spLocks/>
            </p:cNvSpPr>
            <p:nvPr/>
          </p:nvSpPr>
          <p:spPr bwMode="auto">
            <a:xfrm rot="5400000">
              <a:off x="11141853" y="3490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1350">
                <a:solidFill>
                  <a:schemeClr val="tx2"/>
                </a:solidFill>
              </a:endParaRPr>
            </a:p>
          </p:txBody>
        </p:sp>
        <p:sp>
          <p:nvSpPr>
            <p:cNvPr id="64" name="Freeform 106">
              <a:extLst>
                <a:ext uri="{FF2B5EF4-FFF2-40B4-BE49-F238E27FC236}">
                  <a16:creationId xmlns:a16="http://schemas.microsoft.com/office/drawing/2014/main" id="{42B138FE-612F-3B50-AB2F-C13E6E2A8758}"/>
                </a:ext>
              </a:extLst>
            </p:cNvPr>
            <p:cNvSpPr>
              <a:spLocks/>
            </p:cNvSpPr>
            <p:nvPr/>
          </p:nvSpPr>
          <p:spPr bwMode="auto">
            <a:xfrm rot="5400000">
              <a:off x="11301184" y="6639670"/>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1350">
                <a:solidFill>
                  <a:schemeClr val="tx2"/>
                </a:solidFill>
              </a:endParaRPr>
            </a:p>
          </p:txBody>
        </p:sp>
      </p:grpSp>
    </p:spTree>
    <p:extLst>
      <p:ext uri="{BB962C8B-B14F-4D97-AF65-F5344CB8AC3E}">
        <p14:creationId xmlns:p14="http://schemas.microsoft.com/office/powerpoint/2010/main" val="41803968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 subtitle + picture">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EA2DA2D8-BB25-E131-004D-ACBE1B9EAF7E}"/>
              </a:ext>
              <a:ext uri="{C183D7F6-B498-43B3-948B-1728B52AA6E4}">
                <adec:decorative xmlns:adec="http://schemas.microsoft.com/office/drawing/2017/decorative" val="1"/>
              </a:ext>
            </a:extLst>
          </p:cNvPr>
          <p:cNvGrpSpPr/>
          <p:nvPr userDrawn="1"/>
        </p:nvGrpSpPr>
        <p:grpSpPr>
          <a:xfrm>
            <a:off x="8322337" y="13395"/>
            <a:ext cx="370664" cy="6814823"/>
            <a:chOff x="11096450" y="13394"/>
            <a:chExt cx="494218" cy="6814823"/>
          </a:xfrm>
          <a:solidFill>
            <a:schemeClr val="bg2">
              <a:lumMod val="90000"/>
            </a:schemeClr>
          </a:solidFill>
        </p:grpSpPr>
        <p:sp>
          <p:nvSpPr>
            <p:cNvPr id="14" name="Freeform 8">
              <a:extLst>
                <a:ext uri="{FF2B5EF4-FFF2-40B4-BE49-F238E27FC236}">
                  <a16:creationId xmlns:a16="http://schemas.microsoft.com/office/drawing/2014/main" id="{40F6BA14-F5B5-2F34-8C1B-9B8A33026836}"/>
                </a:ext>
              </a:extLst>
            </p:cNvPr>
            <p:cNvSpPr>
              <a:spLocks/>
            </p:cNvSpPr>
            <p:nvPr/>
          </p:nvSpPr>
          <p:spPr bwMode="auto">
            <a:xfrm rot="5400000">
              <a:off x="11108009" y="671857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1350">
                <a:solidFill>
                  <a:schemeClr val="tx2"/>
                </a:solidFill>
              </a:endParaRPr>
            </a:p>
          </p:txBody>
        </p:sp>
        <p:sp>
          <p:nvSpPr>
            <p:cNvPr id="15" name="Freeform 10">
              <a:extLst>
                <a:ext uri="{FF2B5EF4-FFF2-40B4-BE49-F238E27FC236}">
                  <a16:creationId xmlns:a16="http://schemas.microsoft.com/office/drawing/2014/main" id="{66D89AF7-5741-D08C-84C8-07B5B8606BB0}"/>
                </a:ext>
              </a:extLst>
            </p:cNvPr>
            <p:cNvSpPr>
              <a:spLocks/>
            </p:cNvSpPr>
            <p:nvPr/>
          </p:nvSpPr>
          <p:spPr bwMode="auto">
            <a:xfrm rot="5400000">
              <a:off x="11475034" y="77813"/>
              <a:ext cx="138242" cy="88130"/>
            </a:xfrm>
            <a:custGeom>
              <a:avLst/>
              <a:gdLst>
                <a:gd name="T0" fmla="*/ 22 w 42"/>
                <a:gd name="T1" fmla="*/ 0 h 29"/>
                <a:gd name="T2" fmla="*/ 14 w 42"/>
                <a:gd name="T3" fmla="*/ 25 h 29"/>
                <a:gd name="T4" fmla="*/ 22 w 42"/>
                <a:gd name="T5" fmla="*/ 0 h 29"/>
              </a:gdLst>
              <a:ahLst/>
              <a:cxnLst>
                <a:cxn ang="0">
                  <a:pos x="T0" y="T1"/>
                </a:cxn>
                <a:cxn ang="0">
                  <a:pos x="T2" y="T3"/>
                </a:cxn>
                <a:cxn ang="0">
                  <a:pos x="T4" y="T5"/>
                </a:cxn>
              </a:cxnLst>
              <a:rect l="0" t="0" r="r" b="b"/>
              <a:pathLst>
                <a:path w="42" h="29">
                  <a:moveTo>
                    <a:pt x="22" y="0"/>
                  </a:moveTo>
                  <a:cubicBezTo>
                    <a:pt x="42" y="7"/>
                    <a:pt x="28" y="29"/>
                    <a:pt x="14" y="25"/>
                  </a:cubicBezTo>
                  <a:cubicBezTo>
                    <a:pt x="0" y="18"/>
                    <a:pt x="8" y="1"/>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1350">
                <a:solidFill>
                  <a:schemeClr val="tx2"/>
                </a:solidFill>
              </a:endParaRPr>
            </a:p>
          </p:txBody>
        </p:sp>
        <p:sp>
          <p:nvSpPr>
            <p:cNvPr id="16" name="Freeform 15">
              <a:extLst>
                <a:ext uri="{FF2B5EF4-FFF2-40B4-BE49-F238E27FC236}">
                  <a16:creationId xmlns:a16="http://schemas.microsoft.com/office/drawing/2014/main" id="{2A8B4CF5-9293-003E-5144-EDEB56D54CA1}"/>
                </a:ext>
              </a:extLst>
            </p:cNvPr>
            <p:cNvSpPr>
              <a:spLocks/>
            </p:cNvSpPr>
            <p:nvPr/>
          </p:nvSpPr>
          <p:spPr bwMode="auto">
            <a:xfrm rot="5400000">
              <a:off x="11478964" y="592010"/>
              <a:ext cx="121406" cy="72626"/>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a:moveTo>
                    <a:pt x="16" y="0"/>
                  </a:moveTo>
                  <a:cubicBezTo>
                    <a:pt x="37" y="6"/>
                    <a:pt x="30" y="20"/>
                    <a:pt x="11" y="24"/>
                  </a:cubicBezTo>
                  <a:cubicBezTo>
                    <a:pt x="0" y="17"/>
                    <a:pt x="5"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1350">
                <a:solidFill>
                  <a:schemeClr val="tx2"/>
                </a:solidFill>
              </a:endParaRPr>
            </a:p>
          </p:txBody>
        </p:sp>
        <p:sp>
          <p:nvSpPr>
            <p:cNvPr id="17" name="Freeform 18">
              <a:extLst>
                <a:ext uri="{FF2B5EF4-FFF2-40B4-BE49-F238E27FC236}">
                  <a16:creationId xmlns:a16="http://schemas.microsoft.com/office/drawing/2014/main" id="{C50D73B3-4A36-5890-16FF-AED8704C8931}"/>
                </a:ext>
              </a:extLst>
            </p:cNvPr>
            <p:cNvSpPr>
              <a:spLocks/>
            </p:cNvSpPr>
            <p:nvPr/>
          </p:nvSpPr>
          <p:spPr bwMode="auto">
            <a:xfrm rot="5400000">
              <a:off x="11482378" y="335267"/>
              <a:ext cx="138242" cy="78339"/>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a:moveTo>
                    <a:pt x="6" y="6"/>
                  </a:moveTo>
                  <a:cubicBezTo>
                    <a:pt x="25" y="0"/>
                    <a:pt x="42" y="17"/>
                    <a:pt x="21" y="26"/>
                  </a:cubicBezTo>
                  <a:cubicBezTo>
                    <a:pt x="9" y="26"/>
                    <a:pt x="0" y="16"/>
                    <a:pt x="6" y="6"/>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1350">
                <a:solidFill>
                  <a:schemeClr val="tx2"/>
                </a:solidFill>
              </a:endParaRPr>
            </a:p>
          </p:txBody>
        </p:sp>
        <p:sp>
          <p:nvSpPr>
            <p:cNvPr id="18" name="Freeform 19">
              <a:extLst>
                <a:ext uri="{FF2B5EF4-FFF2-40B4-BE49-F238E27FC236}">
                  <a16:creationId xmlns:a16="http://schemas.microsoft.com/office/drawing/2014/main" id="{0AEC7F53-89AD-A485-EC6B-00A5706573CE}"/>
                </a:ext>
              </a:extLst>
            </p:cNvPr>
            <p:cNvSpPr>
              <a:spLocks/>
            </p:cNvSpPr>
            <p:nvPr/>
          </p:nvSpPr>
          <p:spPr bwMode="auto">
            <a:xfrm rot="5400000">
              <a:off x="11407714" y="2021691"/>
              <a:ext cx="124951" cy="69362"/>
            </a:xfrm>
            <a:custGeom>
              <a:avLst/>
              <a:gdLst>
                <a:gd name="T0" fmla="*/ 16 w 38"/>
                <a:gd name="T1" fmla="*/ 0 h 23"/>
                <a:gd name="T2" fmla="*/ 10 w 38"/>
                <a:gd name="T3" fmla="*/ 23 h 23"/>
                <a:gd name="T4" fmla="*/ 16 w 38"/>
                <a:gd name="T5" fmla="*/ 0 h 23"/>
              </a:gdLst>
              <a:ahLst/>
              <a:cxnLst>
                <a:cxn ang="0">
                  <a:pos x="T0" y="T1"/>
                </a:cxn>
                <a:cxn ang="0">
                  <a:pos x="T2" y="T3"/>
                </a:cxn>
                <a:cxn ang="0">
                  <a:pos x="T4" y="T5"/>
                </a:cxn>
              </a:cxnLst>
              <a:rect l="0" t="0" r="r" b="b"/>
              <a:pathLst>
                <a:path w="38" h="23">
                  <a:moveTo>
                    <a:pt x="16" y="0"/>
                  </a:moveTo>
                  <a:cubicBezTo>
                    <a:pt x="38" y="8"/>
                    <a:pt x="31" y="18"/>
                    <a:pt x="10" y="23"/>
                  </a:cubicBezTo>
                  <a:cubicBezTo>
                    <a:pt x="0" y="16"/>
                    <a:pt x="4"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1350">
                <a:solidFill>
                  <a:schemeClr val="tx2"/>
                </a:solidFill>
              </a:endParaRPr>
            </a:p>
          </p:txBody>
        </p:sp>
        <p:sp>
          <p:nvSpPr>
            <p:cNvPr id="19" name="Freeform 20">
              <a:extLst>
                <a:ext uri="{FF2B5EF4-FFF2-40B4-BE49-F238E27FC236}">
                  <a16:creationId xmlns:a16="http://schemas.microsoft.com/office/drawing/2014/main" id="{D84C9D37-1170-4EB4-ED70-E05DAFA3BD21}"/>
                </a:ext>
              </a:extLst>
            </p:cNvPr>
            <p:cNvSpPr>
              <a:spLocks/>
            </p:cNvSpPr>
            <p:nvPr/>
          </p:nvSpPr>
          <p:spPr bwMode="auto">
            <a:xfrm rot="5400000">
              <a:off x="11414629" y="2272420"/>
              <a:ext cx="128495" cy="78339"/>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1350">
                <a:solidFill>
                  <a:schemeClr val="tx2"/>
                </a:solidFill>
              </a:endParaRPr>
            </a:p>
          </p:txBody>
        </p:sp>
        <p:sp>
          <p:nvSpPr>
            <p:cNvPr id="20" name="Freeform 22">
              <a:extLst>
                <a:ext uri="{FF2B5EF4-FFF2-40B4-BE49-F238E27FC236}">
                  <a16:creationId xmlns:a16="http://schemas.microsoft.com/office/drawing/2014/main" id="{6AE4F683-1E70-DC80-93B2-549E8108C707}"/>
                </a:ext>
              </a:extLst>
            </p:cNvPr>
            <p:cNvSpPr>
              <a:spLocks/>
            </p:cNvSpPr>
            <p:nvPr/>
          </p:nvSpPr>
          <p:spPr bwMode="auto">
            <a:xfrm rot="5400000">
              <a:off x="11426398" y="1049544"/>
              <a:ext cx="150648" cy="99554"/>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a:moveTo>
                    <a:pt x="26" y="0"/>
                  </a:moveTo>
                  <a:cubicBezTo>
                    <a:pt x="29" y="0"/>
                    <a:pt x="46" y="16"/>
                    <a:pt x="38" y="22"/>
                  </a:cubicBezTo>
                  <a:cubicBezTo>
                    <a:pt x="16" y="33"/>
                    <a:pt x="0" y="5"/>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1350">
                <a:solidFill>
                  <a:schemeClr val="tx2"/>
                </a:solidFill>
              </a:endParaRPr>
            </a:p>
          </p:txBody>
        </p:sp>
        <p:sp>
          <p:nvSpPr>
            <p:cNvPr id="21" name="Freeform 23">
              <a:extLst>
                <a:ext uri="{FF2B5EF4-FFF2-40B4-BE49-F238E27FC236}">
                  <a16:creationId xmlns:a16="http://schemas.microsoft.com/office/drawing/2014/main" id="{FEC45CD3-F8FD-F421-290E-CF497760A1F1}"/>
                </a:ext>
              </a:extLst>
            </p:cNvPr>
            <p:cNvSpPr>
              <a:spLocks/>
            </p:cNvSpPr>
            <p:nvPr/>
          </p:nvSpPr>
          <p:spPr bwMode="auto">
            <a:xfrm rot="5400000">
              <a:off x="11440085" y="836978"/>
              <a:ext cx="134697" cy="81603"/>
            </a:xfrm>
            <a:custGeom>
              <a:avLst/>
              <a:gdLst>
                <a:gd name="T0" fmla="*/ 19 w 41"/>
                <a:gd name="T1" fmla="*/ 0 h 27"/>
                <a:gd name="T2" fmla="*/ 8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10"/>
                    <a:pt x="28" y="27"/>
                    <a:pt x="8" y="20"/>
                  </a:cubicBezTo>
                  <a:cubicBezTo>
                    <a:pt x="0" y="8"/>
                    <a:pt x="7" y="2"/>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1350">
                <a:solidFill>
                  <a:schemeClr val="tx2"/>
                </a:solidFill>
              </a:endParaRPr>
            </a:p>
          </p:txBody>
        </p:sp>
        <p:sp>
          <p:nvSpPr>
            <p:cNvPr id="22" name="Freeform 26">
              <a:extLst>
                <a:ext uri="{FF2B5EF4-FFF2-40B4-BE49-F238E27FC236}">
                  <a16:creationId xmlns:a16="http://schemas.microsoft.com/office/drawing/2014/main" id="{B50F7E45-BF10-E35E-1E16-062693274C15}"/>
                </a:ext>
              </a:extLst>
            </p:cNvPr>
            <p:cNvSpPr>
              <a:spLocks/>
            </p:cNvSpPr>
            <p:nvPr/>
          </p:nvSpPr>
          <p:spPr bwMode="auto">
            <a:xfrm rot="5400000">
              <a:off x="11427309" y="1320685"/>
              <a:ext cx="127608" cy="78339"/>
            </a:xfrm>
            <a:custGeom>
              <a:avLst/>
              <a:gdLst>
                <a:gd name="T0" fmla="*/ 24 w 39"/>
                <a:gd name="T1" fmla="*/ 0 h 26"/>
                <a:gd name="T2" fmla="*/ 20 w 39"/>
                <a:gd name="T3" fmla="*/ 25 h 26"/>
                <a:gd name="T4" fmla="*/ 24 w 39"/>
                <a:gd name="T5" fmla="*/ 0 h 26"/>
              </a:gdLst>
              <a:ahLst/>
              <a:cxnLst>
                <a:cxn ang="0">
                  <a:pos x="T0" y="T1"/>
                </a:cxn>
                <a:cxn ang="0">
                  <a:pos x="T2" y="T3"/>
                </a:cxn>
                <a:cxn ang="0">
                  <a:pos x="T4" y="T5"/>
                </a:cxn>
              </a:cxnLst>
              <a:rect l="0" t="0" r="r" b="b"/>
              <a:pathLst>
                <a:path w="39" h="26">
                  <a:moveTo>
                    <a:pt x="24" y="0"/>
                  </a:moveTo>
                  <a:cubicBezTo>
                    <a:pt x="39" y="2"/>
                    <a:pt x="36" y="26"/>
                    <a:pt x="20" y="25"/>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1350">
                <a:solidFill>
                  <a:schemeClr val="tx2"/>
                </a:solidFill>
              </a:endParaRPr>
            </a:p>
          </p:txBody>
        </p:sp>
        <p:sp>
          <p:nvSpPr>
            <p:cNvPr id="23" name="Freeform 27">
              <a:extLst>
                <a:ext uri="{FF2B5EF4-FFF2-40B4-BE49-F238E27FC236}">
                  <a16:creationId xmlns:a16="http://schemas.microsoft.com/office/drawing/2014/main" id="{076EB8B3-67CF-E9BC-B22B-3270FB9D7C0C}"/>
                </a:ext>
              </a:extLst>
            </p:cNvPr>
            <p:cNvSpPr>
              <a:spLocks/>
            </p:cNvSpPr>
            <p:nvPr/>
          </p:nvSpPr>
          <p:spPr bwMode="auto">
            <a:xfrm rot="5400000">
              <a:off x="11407470" y="1778440"/>
              <a:ext cx="131153" cy="93843"/>
            </a:xfrm>
            <a:custGeom>
              <a:avLst/>
              <a:gdLst>
                <a:gd name="T0" fmla="*/ 22 w 40"/>
                <a:gd name="T1" fmla="*/ 0 h 31"/>
                <a:gd name="T2" fmla="*/ 16 w 40"/>
                <a:gd name="T3" fmla="*/ 25 h 31"/>
                <a:gd name="T4" fmla="*/ 22 w 40"/>
                <a:gd name="T5" fmla="*/ 0 h 31"/>
              </a:gdLst>
              <a:ahLst/>
              <a:cxnLst>
                <a:cxn ang="0">
                  <a:pos x="T0" y="T1"/>
                </a:cxn>
                <a:cxn ang="0">
                  <a:pos x="T2" y="T3"/>
                </a:cxn>
                <a:cxn ang="0">
                  <a:pos x="T4" y="T5"/>
                </a:cxn>
              </a:cxnLst>
              <a:rect l="0" t="0" r="r" b="b"/>
              <a:pathLst>
                <a:path w="40" h="31">
                  <a:moveTo>
                    <a:pt x="22" y="0"/>
                  </a:moveTo>
                  <a:cubicBezTo>
                    <a:pt x="39" y="3"/>
                    <a:pt x="40" y="31"/>
                    <a:pt x="16" y="25"/>
                  </a:cubicBezTo>
                  <a:cubicBezTo>
                    <a:pt x="0" y="7"/>
                    <a:pt x="13" y="4"/>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1350">
                <a:solidFill>
                  <a:schemeClr val="tx2"/>
                </a:solidFill>
              </a:endParaRPr>
            </a:p>
          </p:txBody>
        </p:sp>
        <p:sp>
          <p:nvSpPr>
            <p:cNvPr id="24" name="Freeform 28">
              <a:extLst>
                <a:ext uri="{FF2B5EF4-FFF2-40B4-BE49-F238E27FC236}">
                  <a16:creationId xmlns:a16="http://schemas.microsoft.com/office/drawing/2014/main" id="{90C426C2-5F68-B02E-B3F5-2DB77586D929}"/>
                </a:ext>
              </a:extLst>
            </p:cNvPr>
            <p:cNvSpPr>
              <a:spLocks/>
            </p:cNvSpPr>
            <p:nvPr/>
          </p:nvSpPr>
          <p:spPr bwMode="auto">
            <a:xfrm rot="5400000">
              <a:off x="11404869" y="1535195"/>
              <a:ext cx="127608" cy="69362"/>
            </a:xfrm>
            <a:custGeom>
              <a:avLst/>
              <a:gdLst>
                <a:gd name="T0" fmla="*/ 16 w 39"/>
                <a:gd name="T1" fmla="*/ 0 h 23"/>
                <a:gd name="T2" fmla="*/ 11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7"/>
                    <a:pt x="31" y="17"/>
                    <a:pt x="11" y="23"/>
                  </a:cubicBezTo>
                  <a:cubicBezTo>
                    <a:pt x="0" y="16"/>
                    <a:pt x="4" y="2"/>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1350">
                <a:solidFill>
                  <a:schemeClr val="tx2"/>
                </a:solidFill>
              </a:endParaRPr>
            </a:p>
          </p:txBody>
        </p:sp>
        <p:sp>
          <p:nvSpPr>
            <p:cNvPr id="25" name="Freeform 30">
              <a:extLst>
                <a:ext uri="{FF2B5EF4-FFF2-40B4-BE49-F238E27FC236}">
                  <a16:creationId xmlns:a16="http://schemas.microsoft.com/office/drawing/2014/main" id="{939D3E53-4321-B75A-2DD6-833855C453B7}"/>
                </a:ext>
              </a:extLst>
            </p:cNvPr>
            <p:cNvSpPr>
              <a:spLocks/>
            </p:cNvSpPr>
            <p:nvPr/>
          </p:nvSpPr>
          <p:spPr bwMode="auto">
            <a:xfrm rot="5400000">
              <a:off x="11480119" y="1078297"/>
              <a:ext cx="9748" cy="5712"/>
            </a:xfrm>
            <a:custGeom>
              <a:avLst/>
              <a:gdLst>
                <a:gd name="T0" fmla="*/ 1 w 3"/>
                <a:gd name="T1" fmla="*/ 0 h 2"/>
                <a:gd name="T2" fmla="*/ 2 w 3"/>
                <a:gd name="T3" fmla="*/ 2 h 2"/>
                <a:gd name="T4" fmla="*/ 1 w 3"/>
                <a:gd name="T5" fmla="*/ 0 h 2"/>
              </a:gdLst>
              <a:ahLst/>
              <a:cxnLst>
                <a:cxn ang="0">
                  <a:pos x="T0" y="T1"/>
                </a:cxn>
                <a:cxn ang="0">
                  <a:pos x="T2" y="T3"/>
                </a:cxn>
                <a:cxn ang="0">
                  <a:pos x="T4" y="T5"/>
                </a:cxn>
              </a:cxnLst>
              <a:rect l="0" t="0" r="r" b="b"/>
              <a:pathLst>
                <a:path w="3" h="2">
                  <a:moveTo>
                    <a:pt x="1" y="0"/>
                  </a:moveTo>
                  <a:cubicBezTo>
                    <a:pt x="2" y="1"/>
                    <a:pt x="3" y="2"/>
                    <a:pt x="2" y="2"/>
                  </a:cubicBezTo>
                  <a:cubicBezTo>
                    <a:pt x="1" y="2"/>
                    <a:pt x="0" y="1"/>
                    <a:pt x="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1350">
                <a:solidFill>
                  <a:schemeClr val="tx2"/>
                </a:solidFill>
              </a:endParaRPr>
            </a:p>
          </p:txBody>
        </p:sp>
        <p:sp>
          <p:nvSpPr>
            <p:cNvPr id="26" name="Freeform 43">
              <a:extLst>
                <a:ext uri="{FF2B5EF4-FFF2-40B4-BE49-F238E27FC236}">
                  <a16:creationId xmlns:a16="http://schemas.microsoft.com/office/drawing/2014/main" id="{325CEE8F-C148-DE06-635A-6F66B8808451}"/>
                </a:ext>
              </a:extLst>
            </p:cNvPr>
            <p:cNvSpPr>
              <a:spLocks/>
            </p:cNvSpPr>
            <p:nvPr/>
          </p:nvSpPr>
          <p:spPr bwMode="auto">
            <a:xfrm rot="5400000">
              <a:off x="11194111" y="860614"/>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1350">
                <a:solidFill>
                  <a:schemeClr val="tx2"/>
                </a:solidFill>
              </a:endParaRPr>
            </a:p>
          </p:txBody>
        </p:sp>
        <p:sp>
          <p:nvSpPr>
            <p:cNvPr id="27" name="Freeform 51">
              <a:extLst>
                <a:ext uri="{FF2B5EF4-FFF2-40B4-BE49-F238E27FC236}">
                  <a16:creationId xmlns:a16="http://schemas.microsoft.com/office/drawing/2014/main" id="{1697BD3F-3D2E-CF71-6056-AF93C19A382E}"/>
                </a:ext>
              </a:extLst>
            </p:cNvPr>
            <p:cNvSpPr>
              <a:spLocks/>
            </p:cNvSpPr>
            <p:nvPr/>
          </p:nvSpPr>
          <p:spPr bwMode="auto">
            <a:xfrm rot="5400000">
              <a:off x="11167080" y="1015030"/>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1350">
                <a:solidFill>
                  <a:schemeClr val="tx2"/>
                </a:solidFill>
              </a:endParaRPr>
            </a:p>
          </p:txBody>
        </p:sp>
        <p:sp>
          <p:nvSpPr>
            <p:cNvPr id="28" name="Freeform 52">
              <a:extLst>
                <a:ext uri="{FF2B5EF4-FFF2-40B4-BE49-F238E27FC236}">
                  <a16:creationId xmlns:a16="http://schemas.microsoft.com/office/drawing/2014/main" id="{4553FD95-9610-6795-5731-D25FBFB0EA1A}"/>
                </a:ext>
              </a:extLst>
            </p:cNvPr>
            <p:cNvSpPr>
              <a:spLocks/>
            </p:cNvSpPr>
            <p:nvPr/>
          </p:nvSpPr>
          <p:spPr bwMode="auto">
            <a:xfrm rot="5400000">
              <a:off x="11164085" y="450599"/>
              <a:ext cx="118747" cy="81603"/>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a:moveTo>
                    <a:pt x="21" y="0"/>
                  </a:moveTo>
                  <a:cubicBezTo>
                    <a:pt x="33" y="3"/>
                    <a:pt x="36" y="23"/>
                    <a:pt x="22" y="27"/>
                  </a:cubicBezTo>
                  <a:cubicBezTo>
                    <a:pt x="3" y="25"/>
                    <a:pt x="0" y="1"/>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1350">
                <a:solidFill>
                  <a:schemeClr val="tx2"/>
                </a:solidFill>
              </a:endParaRPr>
            </a:p>
          </p:txBody>
        </p:sp>
        <p:sp>
          <p:nvSpPr>
            <p:cNvPr id="29" name="Freeform 53">
              <a:extLst>
                <a:ext uri="{FF2B5EF4-FFF2-40B4-BE49-F238E27FC236}">
                  <a16:creationId xmlns:a16="http://schemas.microsoft.com/office/drawing/2014/main" id="{823D4E7F-DAD2-49DA-C989-91B4C913C000}"/>
                </a:ext>
              </a:extLst>
            </p:cNvPr>
            <p:cNvSpPr>
              <a:spLocks/>
            </p:cNvSpPr>
            <p:nvPr/>
          </p:nvSpPr>
          <p:spPr bwMode="auto">
            <a:xfrm rot="5400000">
              <a:off x="11155166" y="1253803"/>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1350">
                <a:solidFill>
                  <a:schemeClr val="tx2"/>
                </a:solidFill>
              </a:endParaRPr>
            </a:p>
          </p:txBody>
        </p:sp>
        <p:sp>
          <p:nvSpPr>
            <p:cNvPr id="30" name="Freeform 54">
              <a:extLst>
                <a:ext uri="{FF2B5EF4-FFF2-40B4-BE49-F238E27FC236}">
                  <a16:creationId xmlns:a16="http://schemas.microsoft.com/office/drawing/2014/main" id="{D3743014-3D69-3447-A46C-3A6C658A4E07}"/>
                </a:ext>
              </a:extLst>
            </p:cNvPr>
            <p:cNvSpPr>
              <a:spLocks/>
            </p:cNvSpPr>
            <p:nvPr/>
          </p:nvSpPr>
          <p:spPr bwMode="auto">
            <a:xfrm rot="5400000">
              <a:off x="11141013" y="614227"/>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1350">
                <a:solidFill>
                  <a:schemeClr val="tx2"/>
                </a:solidFill>
              </a:endParaRPr>
            </a:p>
          </p:txBody>
        </p:sp>
        <p:sp>
          <p:nvSpPr>
            <p:cNvPr id="31" name="Freeform 55">
              <a:extLst>
                <a:ext uri="{FF2B5EF4-FFF2-40B4-BE49-F238E27FC236}">
                  <a16:creationId xmlns:a16="http://schemas.microsoft.com/office/drawing/2014/main" id="{42B193DF-E868-146D-5656-ABB628E312E3}"/>
                </a:ext>
              </a:extLst>
            </p:cNvPr>
            <p:cNvSpPr>
              <a:spLocks/>
            </p:cNvSpPr>
            <p:nvPr/>
          </p:nvSpPr>
          <p:spPr bwMode="auto">
            <a:xfrm rot="5400000">
              <a:off x="11155026" y="1463404"/>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1350">
                <a:solidFill>
                  <a:schemeClr val="tx2"/>
                </a:solidFill>
              </a:endParaRPr>
            </a:p>
          </p:txBody>
        </p:sp>
        <p:sp>
          <p:nvSpPr>
            <p:cNvPr id="32" name="Freeform 56">
              <a:extLst>
                <a:ext uri="{FF2B5EF4-FFF2-40B4-BE49-F238E27FC236}">
                  <a16:creationId xmlns:a16="http://schemas.microsoft.com/office/drawing/2014/main" id="{F127E0DF-50A8-EDB7-2BC8-FB0CC062D3B4}"/>
                </a:ext>
              </a:extLst>
            </p:cNvPr>
            <p:cNvSpPr>
              <a:spLocks/>
            </p:cNvSpPr>
            <p:nvPr/>
          </p:nvSpPr>
          <p:spPr bwMode="auto">
            <a:xfrm rot="5400000">
              <a:off x="11101585" y="2335317"/>
              <a:ext cx="128495" cy="72626"/>
            </a:xfrm>
            <a:custGeom>
              <a:avLst/>
              <a:gdLst>
                <a:gd name="T0" fmla="*/ 21 w 39"/>
                <a:gd name="T1" fmla="*/ 0 h 24"/>
                <a:gd name="T2" fmla="*/ 22 w 39"/>
                <a:gd name="T3" fmla="*/ 24 h 24"/>
                <a:gd name="T4" fmla="*/ 21 w 39"/>
                <a:gd name="T5" fmla="*/ 0 h 24"/>
              </a:gdLst>
              <a:ahLst/>
              <a:cxnLst>
                <a:cxn ang="0">
                  <a:pos x="T0" y="T1"/>
                </a:cxn>
                <a:cxn ang="0">
                  <a:pos x="T2" y="T3"/>
                </a:cxn>
                <a:cxn ang="0">
                  <a:pos x="T4" y="T5"/>
                </a:cxn>
              </a:cxnLst>
              <a:rect l="0" t="0" r="r" b="b"/>
              <a:pathLst>
                <a:path w="39" h="24">
                  <a:moveTo>
                    <a:pt x="21" y="0"/>
                  </a:moveTo>
                  <a:cubicBezTo>
                    <a:pt x="37" y="0"/>
                    <a:pt x="39" y="23"/>
                    <a:pt x="22" y="24"/>
                  </a:cubicBezTo>
                  <a:cubicBezTo>
                    <a:pt x="7" y="22"/>
                    <a:pt x="0" y="5"/>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1350">
                <a:solidFill>
                  <a:schemeClr val="tx2"/>
                </a:solidFill>
              </a:endParaRPr>
            </a:p>
          </p:txBody>
        </p:sp>
        <p:sp>
          <p:nvSpPr>
            <p:cNvPr id="33" name="Freeform 57">
              <a:extLst>
                <a:ext uri="{FF2B5EF4-FFF2-40B4-BE49-F238E27FC236}">
                  <a16:creationId xmlns:a16="http://schemas.microsoft.com/office/drawing/2014/main" id="{A0614DB5-3561-F276-D1ED-4F1AC8043F93}"/>
                </a:ext>
              </a:extLst>
            </p:cNvPr>
            <p:cNvSpPr>
              <a:spLocks/>
            </p:cNvSpPr>
            <p:nvPr/>
          </p:nvSpPr>
          <p:spPr bwMode="auto">
            <a:xfrm rot="5400000">
              <a:off x="11141175" y="1673149"/>
              <a:ext cx="140901" cy="93843"/>
            </a:xfrm>
            <a:custGeom>
              <a:avLst/>
              <a:gdLst>
                <a:gd name="T0" fmla="*/ 27 w 43"/>
                <a:gd name="T1" fmla="*/ 3 h 31"/>
                <a:gd name="T2" fmla="*/ 40 w 43"/>
                <a:gd name="T3" fmla="*/ 23 h 31"/>
                <a:gd name="T4" fmla="*/ 27 w 43"/>
                <a:gd name="T5" fmla="*/ 3 h 31"/>
              </a:gdLst>
              <a:ahLst/>
              <a:cxnLst>
                <a:cxn ang="0">
                  <a:pos x="T0" y="T1"/>
                </a:cxn>
                <a:cxn ang="0">
                  <a:pos x="T2" y="T3"/>
                </a:cxn>
                <a:cxn ang="0">
                  <a:pos x="T4" y="T5"/>
                </a:cxn>
              </a:cxnLst>
              <a:rect l="0" t="0" r="r" b="b"/>
              <a:pathLst>
                <a:path w="43" h="31">
                  <a:moveTo>
                    <a:pt x="27" y="3"/>
                  </a:moveTo>
                  <a:cubicBezTo>
                    <a:pt x="35" y="0"/>
                    <a:pt x="43" y="17"/>
                    <a:pt x="40" y="23"/>
                  </a:cubicBezTo>
                  <a:cubicBezTo>
                    <a:pt x="21" y="31"/>
                    <a:pt x="0" y="15"/>
                    <a:pt x="27"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1350">
                <a:solidFill>
                  <a:schemeClr val="tx2"/>
                </a:solidFill>
              </a:endParaRPr>
            </a:p>
          </p:txBody>
        </p:sp>
        <p:sp>
          <p:nvSpPr>
            <p:cNvPr id="34" name="Freeform 59">
              <a:extLst>
                <a:ext uri="{FF2B5EF4-FFF2-40B4-BE49-F238E27FC236}">
                  <a16:creationId xmlns:a16="http://schemas.microsoft.com/office/drawing/2014/main" id="{224615FC-4B38-34C7-4960-EACC7E9EF5DF}"/>
                </a:ext>
              </a:extLst>
            </p:cNvPr>
            <p:cNvSpPr>
              <a:spLocks/>
            </p:cNvSpPr>
            <p:nvPr/>
          </p:nvSpPr>
          <p:spPr bwMode="auto">
            <a:xfrm rot="5400000">
              <a:off x="11120625" y="255502"/>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a:moveTo>
                    <a:pt x="22" y="0"/>
                  </a:moveTo>
                  <a:cubicBezTo>
                    <a:pt x="38" y="3"/>
                    <a:pt x="33" y="25"/>
                    <a:pt x="18" y="26"/>
                  </a:cubicBezTo>
                  <a:cubicBezTo>
                    <a:pt x="0" y="20"/>
                    <a:pt x="6" y="3"/>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1350">
                <a:solidFill>
                  <a:schemeClr val="tx2"/>
                </a:solidFill>
              </a:endParaRPr>
            </a:p>
          </p:txBody>
        </p:sp>
        <p:sp>
          <p:nvSpPr>
            <p:cNvPr id="35" name="Freeform 60">
              <a:extLst>
                <a:ext uri="{FF2B5EF4-FFF2-40B4-BE49-F238E27FC236}">
                  <a16:creationId xmlns:a16="http://schemas.microsoft.com/office/drawing/2014/main" id="{40182095-EA28-5F57-42F3-BEBC296E3343}"/>
                </a:ext>
              </a:extLst>
            </p:cNvPr>
            <p:cNvSpPr>
              <a:spLocks/>
            </p:cNvSpPr>
            <p:nvPr/>
          </p:nvSpPr>
          <p:spPr bwMode="auto">
            <a:xfrm rot="5400000">
              <a:off x="11115856" y="1902943"/>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1350">
                <a:solidFill>
                  <a:schemeClr val="tx2"/>
                </a:solidFill>
              </a:endParaRPr>
            </a:p>
          </p:txBody>
        </p:sp>
        <p:sp>
          <p:nvSpPr>
            <p:cNvPr id="36" name="Freeform 61">
              <a:extLst>
                <a:ext uri="{FF2B5EF4-FFF2-40B4-BE49-F238E27FC236}">
                  <a16:creationId xmlns:a16="http://schemas.microsoft.com/office/drawing/2014/main" id="{8EEC5226-271B-6F2F-08BA-BE08E9AC9EFD}"/>
                </a:ext>
              </a:extLst>
            </p:cNvPr>
            <p:cNvSpPr>
              <a:spLocks/>
            </p:cNvSpPr>
            <p:nvPr/>
          </p:nvSpPr>
          <p:spPr bwMode="auto">
            <a:xfrm rot="5400000">
              <a:off x="11082153" y="2137303"/>
              <a:ext cx="137356" cy="99554"/>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5"/>
                    <a:pt x="16"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1350">
                <a:solidFill>
                  <a:schemeClr val="tx2"/>
                </a:solidFill>
              </a:endParaRPr>
            </a:p>
          </p:txBody>
        </p:sp>
        <p:sp>
          <p:nvSpPr>
            <p:cNvPr id="37" name="Freeform 5">
              <a:extLst>
                <a:ext uri="{FF2B5EF4-FFF2-40B4-BE49-F238E27FC236}">
                  <a16:creationId xmlns:a16="http://schemas.microsoft.com/office/drawing/2014/main" id="{19CA9C2E-31DD-C211-A618-75DE4D59AA31}"/>
                </a:ext>
              </a:extLst>
            </p:cNvPr>
            <p:cNvSpPr>
              <a:spLocks/>
            </p:cNvSpPr>
            <p:nvPr/>
          </p:nvSpPr>
          <p:spPr bwMode="auto">
            <a:xfrm rot="5400000">
              <a:off x="11410824" y="2818299"/>
              <a:ext cx="121406" cy="81603"/>
            </a:xfrm>
            <a:custGeom>
              <a:avLst/>
              <a:gdLst>
                <a:gd name="T0" fmla="*/ 20 w 37"/>
                <a:gd name="T1" fmla="*/ 1 h 27"/>
                <a:gd name="T2" fmla="*/ 22 w 37"/>
                <a:gd name="T3" fmla="*/ 27 h 27"/>
                <a:gd name="T4" fmla="*/ 20 w 37"/>
                <a:gd name="T5" fmla="*/ 1 h 27"/>
              </a:gdLst>
              <a:ahLst/>
              <a:cxnLst>
                <a:cxn ang="0">
                  <a:pos x="T0" y="T1"/>
                </a:cxn>
                <a:cxn ang="0">
                  <a:pos x="T2" y="T3"/>
                </a:cxn>
                <a:cxn ang="0">
                  <a:pos x="T4" y="T5"/>
                </a:cxn>
              </a:cxnLst>
              <a:rect l="0" t="0" r="r" b="b"/>
              <a:pathLst>
                <a:path w="37" h="27">
                  <a:moveTo>
                    <a:pt x="20" y="1"/>
                  </a:moveTo>
                  <a:cubicBezTo>
                    <a:pt x="31" y="1"/>
                    <a:pt x="37" y="24"/>
                    <a:pt x="22" y="27"/>
                  </a:cubicBezTo>
                  <a:cubicBezTo>
                    <a:pt x="2" y="27"/>
                    <a:pt x="0" y="0"/>
                    <a:pt x="20"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1350">
                <a:solidFill>
                  <a:schemeClr val="tx2"/>
                </a:solidFill>
              </a:endParaRPr>
            </a:p>
          </p:txBody>
        </p:sp>
        <p:sp>
          <p:nvSpPr>
            <p:cNvPr id="38" name="Freeform 6">
              <a:extLst>
                <a:ext uri="{FF2B5EF4-FFF2-40B4-BE49-F238E27FC236}">
                  <a16:creationId xmlns:a16="http://schemas.microsoft.com/office/drawing/2014/main" id="{21512E56-0F58-3ED0-D112-7E492470E845}"/>
                </a:ext>
              </a:extLst>
            </p:cNvPr>
            <p:cNvSpPr>
              <a:spLocks/>
            </p:cNvSpPr>
            <p:nvPr/>
          </p:nvSpPr>
          <p:spPr bwMode="auto">
            <a:xfrm rot="5400000">
              <a:off x="11391700" y="5088176"/>
              <a:ext cx="124063" cy="87315"/>
            </a:xfrm>
            <a:custGeom>
              <a:avLst/>
              <a:gdLst>
                <a:gd name="T0" fmla="*/ 12 w 38"/>
                <a:gd name="T1" fmla="*/ 3 h 29"/>
                <a:gd name="T2" fmla="*/ 15 w 38"/>
                <a:gd name="T3" fmla="*/ 29 h 29"/>
                <a:gd name="T4" fmla="*/ 12 w 38"/>
                <a:gd name="T5" fmla="*/ 3 h 29"/>
              </a:gdLst>
              <a:ahLst/>
              <a:cxnLst>
                <a:cxn ang="0">
                  <a:pos x="T0" y="T1"/>
                </a:cxn>
                <a:cxn ang="0">
                  <a:pos x="T2" y="T3"/>
                </a:cxn>
                <a:cxn ang="0">
                  <a:pos x="T4" y="T5"/>
                </a:cxn>
              </a:cxnLst>
              <a:rect l="0" t="0" r="r" b="b"/>
              <a:pathLst>
                <a:path w="38" h="29">
                  <a:moveTo>
                    <a:pt x="12" y="3"/>
                  </a:moveTo>
                  <a:cubicBezTo>
                    <a:pt x="34" y="0"/>
                    <a:pt x="38" y="26"/>
                    <a:pt x="15" y="29"/>
                  </a:cubicBezTo>
                  <a:cubicBezTo>
                    <a:pt x="4" y="23"/>
                    <a:pt x="0" y="9"/>
                    <a:pt x="12"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1350">
                <a:solidFill>
                  <a:schemeClr val="tx2"/>
                </a:solidFill>
              </a:endParaRPr>
            </a:p>
          </p:txBody>
        </p:sp>
        <p:sp>
          <p:nvSpPr>
            <p:cNvPr id="39" name="Freeform 7">
              <a:extLst>
                <a:ext uri="{FF2B5EF4-FFF2-40B4-BE49-F238E27FC236}">
                  <a16:creationId xmlns:a16="http://schemas.microsoft.com/office/drawing/2014/main" id="{36694377-BD19-0E28-AAFB-B16A188E1265}"/>
                </a:ext>
              </a:extLst>
            </p:cNvPr>
            <p:cNvSpPr>
              <a:spLocks/>
            </p:cNvSpPr>
            <p:nvPr/>
          </p:nvSpPr>
          <p:spPr bwMode="auto">
            <a:xfrm rot="5400000">
              <a:off x="11371127" y="2531128"/>
              <a:ext cx="138242"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1350">
                <a:solidFill>
                  <a:schemeClr val="tx2"/>
                </a:solidFill>
              </a:endParaRPr>
            </a:p>
          </p:txBody>
        </p:sp>
        <p:sp>
          <p:nvSpPr>
            <p:cNvPr id="40" name="Freeform 8">
              <a:extLst>
                <a:ext uri="{FF2B5EF4-FFF2-40B4-BE49-F238E27FC236}">
                  <a16:creationId xmlns:a16="http://schemas.microsoft.com/office/drawing/2014/main" id="{BF70F2ED-DBC0-14C6-8C93-D03C52F41859}"/>
                </a:ext>
              </a:extLst>
            </p:cNvPr>
            <p:cNvSpPr>
              <a:spLocks/>
            </p:cNvSpPr>
            <p:nvPr/>
          </p:nvSpPr>
          <p:spPr bwMode="auto">
            <a:xfrm rot="5400000">
              <a:off x="11401349" y="4735882"/>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1350">
                <a:solidFill>
                  <a:schemeClr val="tx2"/>
                </a:solidFill>
              </a:endParaRPr>
            </a:p>
          </p:txBody>
        </p:sp>
        <p:sp>
          <p:nvSpPr>
            <p:cNvPr id="41" name="Freeform 9">
              <a:extLst>
                <a:ext uri="{FF2B5EF4-FFF2-40B4-BE49-F238E27FC236}">
                  <a16:creationId xmlns:a16="http://schemas.microsoft.com/office/drawing/2014/main" id="{EBEE308B-3692-5DFE-8288-B39B73C1B0C2}"/>
                </a:ext>
              </a:extLst>
            </p:cNvPr>
            <p:cNvSpPr>
              <a:spLocks/>
            </p:cNvSpPr>
            <p:nvPr/>
          </p:nvSpPr>
          <p:spPr bwMode="auto">
            <a:xfrm rot="5400000">
              <a:off x="11409487" y="4455410"/>
              <a:ext cx="121406" cy="88130"/>
            </a:xfrm>
            <a:custGeom>
              <a:avLst/>
              <a:gdLst>
                <a:gd name="T0" fmla="*/ 18 w 37"/>
                <a:gd name="T1" fmla="*/ 4 h 29"/>
                <a:gd name="T2" fmla="*/ 22 w 37"/>
                <a:gd name="T3" fmla="*/ 29 h 29"/>
                <a:gd name="T4" fmla="*/ 18 w 37"/>
                <a:gd name="T5" fmla="*/ 4 h 29"/>
              </a:gdLst>
              <a:ahLst/>
              <a:cxnLst>
                <a:cxn ang="0">
                  <a:pos x="T0" y="T1"/>
                </a:cxn>
                <a:cxn ang="0">
                  <a:pos x="T2" y="T3"/>
                </a:cxn>
                <a:cxn ang="0">
                  <a:pos x="T4" y="T5"/>
                </a:cxn>
              </a:cxnLst>
              <a:rect l="0" t="0" r="r" b="b"/>
              <a:pathLst>
                <a:path w="37" h="29">
                  <a:moveTo>
                    <a:pt x="18" y="4"/>
                  </a:moveTo>
                  <a:cubicBezTo>
                    <a:pt x="35" y="0"/>
                    <a:pt x="37" y="28"/>
                    <a:pt x="22" y="29"/>
                  </a:cubicBezTo>
                  <a:cubicBezTo>
                    <a:pt x="7" y="28"/>
                    <a:pt x="0" y="14"/>
                    <a:pt x="18"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1350">
                <a:solidFill>
                  <a:schemeClr val="tx2"/>
                </a:solidFill>
              </a:endParaRPr>
            </a:p>
          </p:txBody>
        </p:sp>
        <p:sp>
          <p:nvSpPr>
            <p:cNvPr id="42" name="Freeform 11">
              <a:extLst>
                <a:ext uri="{FF2B5EF4-FFF2-40B4-BE49-F238E27FC236}">
                  <a16:creationId xmlns:a16="http://schemas.microsoft.com/office/drawing/2014/main" id="{723322EC-E6E1-7BF2-5777-AFFB40EB38DC}"/>
                </a:ext>
              </a:extLst>
            </p:cNvPr>
            <p:cNvSpPr>
              <a:spLocks/>
            </p:cNvSpPr>
            <p:nvPr/>
          </p:nvSpPr>
          <p:spPr bwMode="auto">
            <a:xfrm rot="5400000">
              <a:off x="11369848" y="4194178"/>
              <a:ext cx="143559" cy="102819"/>
            </a:xfrm>
            <a:custGeom>
              <a:avLst/>
              <a:gdLst>
                <a:gd name="T0" fmla="*/ 31 w 44"/>
                <a:gd name="T1" fmla="*/ 1 h 34"/>
                <a:gd name="T2" fmla="*/ 42 w 44"/>
                <a:gd name="T3" fmla="*/ 19 h 34"/>
                <a:gd name="T4" fmla="*/ 31 w 44"/>
                <a:gd name="T5" fmla="*/ 1 h 34"/>
              </a:gdLst>
              <a:ahLst/>
              <a:cxnLst>
                <a:cxn ang="0">
                  <a:pos x="T0" y="T1"/>
                </a:cxn>
                <a:cxn ang="0">
                  <a:pos x="T2" y="T3"/>
                </a:cxn>
                <a:cxn ang="0">
                  <a:pos x="T4" y="T5"/>
                </a:cxn>
              </a:cxnLst>
              <a:rect l="0" t="0" r="r" b="b"/>
              <a:pathLst>
                <a:path w="44" h="34">
                  <a:moveTo>
                    <a:pt x="31" y="1"/>
                  </a:moveTo>
                  <a:cubicBezTo>
                    <a:pt x="39" y="0"/>
                    <a:pt x="44" y="12"/>
                    <a:pt x="42" y="19"/>
                  </a:cubicBezTo>
                  <a:cubicBezTo>
                    <a:pt x="25" y="34"/>
                    <a:pt x="0" y="8"/>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1350">
                <a:solidFill>
                  <a:schemeClr val="tx2"/>
                </a:solidFill>
              </a:endParaRPr>
            </a:p>
          </p:txBody>
        </p:sp>
        <p:sp>
          <p:nvSpPr>
            <p:cNvPr id="43" name="Freeform 12">
              <a:extLst>
                <a:ext uri="{FF2B5EF4-FFF2-40B4-BE49-F238E27FC236}">
                  <a16:creationId xmlns:a16="http://schemas.microsoft.com/office/drawing/2014/main" id="{36F64B84-3EF3-0336-E31D-1900D3F82A57}"/>
                </a:ext>
              </a:extLst>
            </p:cNvPr>
            <p:cNvSpPr>
              <a:spLocks/>
            </p:cNvSpPr>
            <p:nvPr/>
          </p:nvSpPr>
          <p:spPr bwMode="auto">
            <a:xfrm rot="5400000">
              <a:off x="11381624" y="3691697"/>
              <a:ext cx="134697" cy="81603"/>
            </a:xfrm>
            <a:custGeom>
              <a:avLst/>
              <a:gdLst>
                <a:gd name="T0" fmla="*/ 22 w 41"/>
                <a:gd name="T1" fmla="*/ 0 h 27"/>
                <a:gd name="T2" fmla="*/ 8 w 41"/>
                <a:gd name="T3" fmla="*/ 20 h 27"/>
                <a:gd name="T4" fmla="*/ 22 w 41"/>
                <a:gd name="T5" fmla="*/ 0 h 27"/>
              </a:gdLst>
              <a:ahLst/>
              <a:cxnLst>
                <a:cxn ang="0">
                  <a:pos x="T0" y="T1"/>
                </a:cxn>
                <a:cxn ang="0">
                  <a:pos x="T2" y="T3"/>
                </a:cxn>
                <a:cxn ang="0">
                  <a:pos x="T4" y="T5"/>
                </a:cxn>
              </a:cxnLst>
              <a:rect l="0" t="0" r="r" b="b"/>
              <a:pathLst>
                <a:path w="41" h="27">
                  <a:moveTo>
                    <a:pt x="22" y="0"/>
                  </a:moveTo>
                  <a:cubicBezTo>
                    <a:pt x="41" y="12"/>
                    <a:pt x="24" y="27"/>
                    <a:pt x="8" y="20"/>
                  </a:cubicBezTo>
                  <a:cubicBezTo>
                    <a:pt x="0" y="7"/>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1350">
                <a:solidFill>
                  <a:schemeClr val="tx2"/>
                </a:solidFill>
              </a:endParaRPr>
            </a:p>
          </p:txBody>
        </p:sp>
        <p:sp>
          <p:nvSpPr>
            <p:cNvPr id="44" name="Freeform 13">
              <a:extLst>
                <a:ext uri="{FF2B5EF4-FFF2-40B4-BE49-F238E27FC236}">
                  <a16:creationId xmlns:a16="http://schemas.microsoft.com/office/drawing/2014/main" id="{E2D95DE9-755B-BED6-D9DD-3D489710BADA}"/>
                </a:ext>
              </a:extLst>
            </p:cNvPr>
            <p:cNvSpPr>
              <a:spLocks/>
            </p:cNvSpPr>
            <p:nvPr/>
          </p:nvSpPr>
          <p:spPr bwMode="auto">
            <a:xfrm rot="5400000">
              <a:off x="11417787" y="3075050"/>
              <a:ext cx="124951" cy="69362"/>
            </a:xfrm>
            <a:custGeom>
              <a:avLst/>
              <a:gdLst>
                <a:gd name="T0" fmla="*/ 26 w 38"/>
                <a:gd name="T1" fmla="*/ 0 h 23"/>
                <a:gd name="T2" fmla="*/ 25 w 38"/>
                <a:gd name="T3" fmla="*/ 23 h 23"/>
                <a:gd name="T4" fmla="*/ 26 w 38"/>
                <a:gd name="T5" fmla="*/ 0 h 23"/>
              </a:gdLst>
              <a:ahLst/>
              <a:cxnLst>
                <a:cxn ang="0">
                  <a:pos x="T0" y="T1"/>
                </a:cxn>
                <a:cxn ang="0">
                  <a:pos x="T2" y="T3"/>
                </a:cxn>
                <a:cxn ang="0">
                  <a:pos x="T4" y="T5"/>
                </a:cxn>
              </a:cxnLst>
              <a:rect l="0" t="0" r="r" b="b"/>
              <a:pathLst>
                <a:path w="38" h="23">
                  <a:moveTo>
                    <a:pt x="26" y="0"/>
                  </a:moveTo>
                  <a:cubicBezTo>
                    <a:pt x="38" y="0"/>
                    <a:pt x="37" y="20"/>
                    <a:pt x="25" y="23"/>
                  </a:cubicBezTo>
                  <a:cubicBezTo>
                    <a:pt x="0" y="23"/>
                    <a:pt x="5" y="1"/>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1350">
                <a:solidFill>
                  <a:schemeClr val="tx2"/>
                </a:solidFill>
              </a:endParaRPr>
            </a:p>
          </p:txBody>
        </p:sp>
        <p:sp>
          <p:nvSpPr>
            <p:cNvPr id="45" name="Freeform 14">
              <a:extLst>
                <a:ext uri="{FF2B5EF4-FFF2-40B4-BE49-F238E27FC236}">
                  <a16:creationId xmlns:a16="http://schemas.microsoft.com/office/drawing/2014/main" id="{5B188953-81D8-F1D8-EAB1-B16EA465FE64}"/>
                </a:ext>
              </a:extLst>
            </p:cNvPr>
            <p:cNvSpPr>
              <a:spLocks/>
            </p:cNvSpPr>
            <p:nvPr/>
          </p:nvSpPr>
          <p:spPr bwMode="auto">
            <a:xfrm rot="5400000">
              <a:off x="11376729" y="3335597"/>
              <a:ext cx="134697" cy="84866"/>
            </a:xfrm>
            <a:custGeom>
              <a:avLst/>
              <a:gdLst>
                <a:gd name="T0" fmla="*/ 26 w 41"/>
                <a:gd name="T1" fmla="*/ 1 h 28"/>
                <a:gd name="T2" fmla="*/ 39 w 41"/>
                <a:gd name="T3" fmla="*/ 20 h 28"/>
                <a:gd name="T4" fmla="*/ 26 w 41"/>
                <a:gd name="T5" fmla="*/ 1 h 28"/>
              </a:gdLst>
              <a:ahLst/>
              <a:cxnLst>
                <a:cxn ang="0">
                  <a:pos x="T0" y="T1"/>
                </a:cxn>
                <a:cxn ang="0">
                  <a:pos x="T2" y="T3"/>
                </a:cxn>
                <a:cxn ang="0">
                  <a:pos x="T4" y="T5"/>
                </a:cxn>
              </a:cxnLst>
              <a:rect l="0" t="0" r="r" b="b"/>
              <a:pathLst>
                <a:path w="41" h="28">
                  <a:moveTo>
                    <a:pt x="26" y="1"/>
                  </a:moveTo>
                  <a:cubicBezTo>
                    <a:pt x="34" y="0"/>
                    <a:pt x="41" y="12"/>
                    <a:pt x="39" y="20"/>
                  </a:cubicBezTo>
                  <a:cubicBezTo>
                    <a:pt x="17" y="28"/>
                    <a:pt x="0" y="12"/>
                    <a:pt x="26"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1350">
                <a:solidFill>
                  <a:schemeClr val="tx2"/>
                </a:solidFill>
              </a:endParaRPr>
            </a:p>
          </p:txBody>
        </p:sp>
        <p:sp>
          <p:nvSpPr>
            <p:cNvPr id="46" name="Freeform 16">
              <a:extLst>
                <a:ext uri="{FF2B5EF4-FFF2-40B4-BE49-F238E27FC236}">
                  <a16:creationId xmlns:a16="http://schemas.microsoft.com/office/drawing/2014/main" id="{E938D2A3-731D-14FA-5AC1-5A09FDFE5E64}"/>
                </a:ext>
              </a:extLst>
            </p:cNvPr>
            <p:cNvSpPr>
              <a:spLocks/>
            </p:cNvSpPr>
            <p:nvPr/>
          </p:nvSpPr>
          <p:spPr bwMode="auto">
            <a:xfrm rot="5400000">
              <a:off x="11360464" y="3934729"/>
              <a:ext cx="143559" cy="97107"/>
            </a:xfrm>
            <a:custGeom>
              <a:avLst/>
              <a:gdLst>
                <a:gd name="T0" fmla="*/ 31 w 44"/>
                <a:gd name="T1" fmla="*/ 1 h 32"/>
                <a:gd name="T2" fmla="*/ 43 w 44"/>
                <a:gd name="T3" fmla="*/ 15 h 32"/>
                <a:gd name="T4" fmla="*/ 31 w 44"/>
                <a:gd name="T5" fmla="*/ 1 h 32"/>
              </a:gdLst>
              <a:ahLst/>
              <a:cxnLst>
                <a:cxn ang="0">
                  <a:pos x="T0" y="T1"/>
                </a:cxn>
                <a:cxn ang="0">
                  <a:pos x="T2" y="T3"/>
                </a:cxn>
                <a:cxn ang="0">
                  <a:pos x="T4" y="T5"/>
                </a:cxn>
              </a:cxnLst>
              <a:rect l="0" t="0" r="r" b="b"/>
              <a:pathLst>
                <a:path w="44" h="32">
                  <a:moveTo>
                    <a:pt x="31" y="1"/>
                  </a:moveTo>
                  <a:cubicBezTo>
                    <a:pt x="40" y="0"/>
                    <a:pt x="44" y="8"/>
                    <a:pt x="43" y="15"/>
                  </a:cubicBezTo>
                  <a:cubicBezTo>
                    <a:pt x="29" y="32"/>
                    <a:pt x="0" y="6"/>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1350">
                <a:solidFill>
                  <a:schemeClr val="tx2"/>
                </a:solidFill>
              </a:endParaRPr>
            </a:p>
          </p:txBody>
        </p:sp>
        <p:sp>
          <p:nvSpPr>
            <p:cNvPr id="47" name="Freeform 17">
              <a:extLst>
                <a:ext uri="{FF2B5EF4-FFF2-40B4-BE49-F238E27FC236}">
                  <a16:creationId xmlns:a16="http://schemas.microsoft.com/office/drawing/2014/main" id="{04868594-2E3C-8C17-DD06-B934D998A526}"/>
                </a:ext>
              </a:extLst>
            </p:cNvPr>
            <p:cNvSpPr>
              <a:spLocks/>
            </p:cNvSpPr>
            <p:nvPr/>
          </p:nvSpPr>
          <p:spPr bwMode="auto">
            <a:xfrm rot="5400000">
              <a:off x="11395443" y="5347417"/>
              <a:ext cx="94821" cy="69362"/>
            </a:xfrm>
            <a:custGeom>
              <a:avLst/>
              <a:gdLst>
                <a:gd name="T0" fmla="*/ 13 w 29"/>
                <a:gd name="T1" fmla="*/ 0 h 23"/>
                <a:gd name="T2" fmla="*/ 13 w 29"/>
                <a:gd name="T3" fmla="*/ 23 h 23"/>
                <a:gd name="T4" fmla="*/ 13 w 29"/>
                <a:gd name="T5" fmla="*/ 0 h 23"/>
              </a:gdLst>
              <a:ahLst/>
              <a:cxnLst>
                <a:cxn ang="0">
                  <a:pos x="T0" y="T1"/>
                </a:cxn>
                <a:cxn ang="0">
                  <a:pos x="T2" y="T3"/>
                </a:cxn>
                <a:cxn ang="0">
                  <a:pos x="T4" y="T5"/>
                </a:cxn>
              </a:cxnLst>
              <a:rect l="0" t="0" r="r" b="b"/>
              <a:pathLst>
                <a:path w="29" h="23">
                  <a:moveTo>
                    <a:pt x="13" y="0"/>
                  </a:moveTo>
                  <a:cubicBezTo>
                    <a:pt x="27" y="0"/>
                    <a:pt x="29" y="22"/>
                    <a:pt x="13" y="23"/>
                  </a:cubicBezTo>
                  <a:cubicBezTo>
                    <a:pt x="2" y="22"/>
                    <a:pt x="0" y="2"/>
                    <a:pt x="1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1350">
                <a:solidFill>
                  <a:schemeClr val="tx2"/>
                </a:solidFill>
              </a:endParaRPr>
            </a:p>
          </p:txBody>
        </p:sp>
        <p:sp>
          <p:nvSpPr>
            <p:cNvPr id="48" name="Freeform 21">
              <a:extLst>
                <a:ext uri="{FF2B5EF4-FFF2-40B4-BE49-F238E27FC236}">
                  <a16:creationId xmlns:a16="http://schemas.microsoft.com/office/drawing/2014/main" id="{8F391B06-6BF4-F09A-5029-827CC1AADE8A}"/>
                </a:ext>
              </a:extLst>
            </p:cNvPr>
            <p:cNvSpPr>
              <a:spLocks/>
            </p:cNvSpPr>
            <p:nvPr/>
          </p:nvSpPr>
          <p:spPr bwMode="auto">
            <a:xfrm rot="5400000">
              <a:off x="11343434" y="5658571"/>
              <a:ext cx="140901" cy="102819"/>
            </a:xfrm>
            <a:custGeom>
              <a:avLst/>
              <a:gdLst>
                <a:gd name="T0" fmla="*/ 24 w 43"/>
                <a:gd name="T1" fmla="*/ 0 h 34"/>
                <a:gd name="T2" fmla="*/ 14 w 43"/>
                <a:gd name="T3" fmla="*/ 23 h 34"/>
                <a:gd name="T4" fmla="*/ 24 w 43"/>
                <a:gd name="T5" fmla="*/ 0 h 34"/>
              </a:gdLst>
              <a:ahLst/>
              <a:cxnLst>
                <a:cxn ang="0">
                  <a:pos x="T0" y="T1"/>
                </a:cxn>
                <a:cxn ang="0">
                  <a:pos x="T2" y="T3"/>
                </a:cxn>
                <a:cxn ang="0">
                  <a:pos x="T4" y="T5"/>
                </a:cxn>
              </a:cxnLst>
              <a:rect l="0" t="0" r="r" b="b"/>
              <a:pathLst>
                <a:path w="43" h="34">
                  <a:moveTo>
                    <a:pt x="24" y="0"/>
                  </a:moveTo>
                  <a:cubicBezTo>
                    <a:pt x="43" y="3"/>
                    <a:pt x="28" y="34"/>
                    <a:pt x="14" y="23"/>
                  </a:cubicBezTo>
                  <a:cubicBezTo>
                    <a:pt x="0" y="28"/>
                    <a:pt x="4" y="5"/>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1350">
                <a:solidFill>
                  <a:schemeClr val="tx2"/>
                </a:solidFill>
              </a:endParaRPr>
            </a:p>
          </p:txBody>
        </p:sp>
        <p:sp>
          <p:nvSpPr>
            <p:cNvPr id="49" name="Freeform 25">
              <a:extLst>
                <a:ext uri="{FF2B5EF4-FFF2-40B4-BE49-F238E27FC236}">
                  <a16:creationId xmlns:a16="http://schemas.microsoft.com/office/drawing/2014/main" id="{EAE0753A-8C6C-0084-996F-F422326ABF6C}"/>
                </a:ext>
              </a:extLst>
            </p:cNvPr>
            <p:cNvSpPr>
              <a:spLocks/>
            </p:cNvSpPr>
            <p:nvPr/>
          </p:nvSpPr>
          <p:spPr bwMode="auto">
            <a:xfrm rot="5400000">
              <a:off x="11324095" y="6423833"/>
              <a:ext cx="134697" cy="93843"/>
            </a:xfrm>
            <a:custGeom>
              <a:avLst/>
              <a:gdLst>
                <a:gd name="T0" fmla="*/ 23 w 41"/>
                <a:gd name="T1" fmla="*/ 0 h 31"/>
                <a:gd name="T2" fmla="*/ 17 w 41"/>
                <a:gd name="T3" fmla="*/ 25 h 31"/>
                <a:gd name="T4" fmla="*/ 23 w 41"/>
                <a:gd name="T5" fmla="*/ 0 h 31"/>
              </a:gdLst>
              <a:ahLst/>
              <a:cxnLst>
                <a:cxn ang="0">
                  <a:pos x="T0" y="T1"/>
                </a:cxn>
                <a:cxn ang="0">
                  <a:pos x="T2" y="T3"/>
                </a:cxn>
                <a:cxn ang="0">
                  <a:pos x="T4" y="T5"/>
                </a:cxn>
              </a:cxnLst>
              <a:rect l="0" t="0" r="r" b="b"/>
              <a:pathLst>
                <a:path w="41" h="31">
                  <a:moveTo>
                    <a:pt x="23" y="0"/>
                  </a:moveTo>
                  <a:cubicBezTo>
                    <a:pt x="40" y="1"/>
                    <a:pt x="41" y="31"/>
                    <a:pt x="17" y="25"/>
                  </a:cubicBezTo>
                  <a:cubicBezTo>
                    <a:pt x="0" y="7"/>
                    <a:pt x="17" y="4"/>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1350">
                <a:solidFill>
                  <a:schemeClr val="tx2"/>
                </a:solidFill>
              </a:endParaRPr>
            </a:p>
          </p:txBody>
        </p:sp>
        <p:sp>
          <p:nvSpPr>
            <p:cNvPr id="50" name="Freeform 29">
              <a:extLst>
                <a:ext uri="{FF2B5EF4-FFF2-40B4-BE49-F238E27FC236}">
                  <a16:creationId xmlns:a16="http://schemas.microsoft.com/office/drawing/2014/main" id="{8A72E333-4D07-9E6C-3364-20E6BF0093F9}"/>
                </a:ext>
              </a:extLst>
            </p:cNvPr>
            <p:cNvSpPr>
              <a:spLocks/>
            </p:cNvSpPr>
            <p:nvPr/>
          </p:nvSpPr>
          <p:spPr bwMode="auto">
            <a:xfrm rot="5400000">
              <a:off x="11324317" y="5897278"/>
              <a:ext cx="118747" cy="120771"/>
            </a:xfrm>
            <a:custGeom>
              <a:avLst/>
              <a:gdLst>
                <a:gd name="T0" fmla="*/ 16 w 36"/>
                <a:gd name="T1" fmla="*/ 4 h 40"/>
                <a:gd name="T2" fmla="*/ 34 w 36"/>
                <a:gd name="T3" fmla="*/ 15 h 40"/>
                <a:gd name="T4" fmla="*/ 16 w 36"/>
                <a:gd name="T5" fmla="*/ 4 h 40"/>
              </a:gdLst>
              <a:ahLst/>
              <a:cxnLst>
                <a:cxn ang="0">
                  <a:pos x="T0" y="T1"/>
                </a:cxn>
                <a:cxn ang="0">
                  <a:pos x="T2" y="T3"/>
                </a:cxn>
                <a:cxn ang="0">
                  <a:pos x="T4" y="T5"/>
                </a:cxn>
              </a:cxnLst>
              <a:rect l="0" t="0" r="r" b="b"/>
              <a:pathLst>
                <a:path w="36" h="40">
                  <a:moveTo>
                    <a:pt x="16" y="4"/>
                  </a:moveTo>
                  <a:cubicBezTo>
                    <a:pt x="36" y="5"/>
                    <a:pt x="33" y="0"/>
                    <a:pt x="34"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1350">
                <a:solidFill>
                  <a:schemeClr val="tx2"/>
                </a:solidFill>
              </a:endParaRPr>
            </a:p>
          </p:txBody>
        </p:sp>
        <p:sp>
          <p:nvSpPr>
            <p:cNvPr id="51" name="Freeform 31">
              <a:extLst>
                <a:ext uri="{FF2B5EF4-FFF2-40B4-BE49-F238E27FC236}">
                  <a16:creationId xmlns:a16="http://schemas.microsoft.com/office/drawing/2014/main" id="{764DCE3C-AC09-C5AA-A59F-AE7C060C1B1B}"/>
                </a:ext>
              </a:extLst>
            </p:cNvPr>
            <p:cNvSpPr>
              <a:spLocks/>
            </p:cNvSpPr>
            <p:nvPr/>
          </p:nvSpPr>
          <p:spPr bwMode="auto">
            <a:xfrm rot="5400000">
              <a:off x="11356013" y="6183127"/>
              <a:ext cx="131153" cy="72626"/>
            </a:xfrm>
            <a:custGeom>
              <a:avLst/>
              <a:gdLst>
                <a:gd name="T0" fmla="*/ 24 w 40"/>
                <a:gd name="T1" fmla="*/ 0 h 24"/>
                <a:gd name="T2" fmla="*/ 25 w 40"/>
                <a:gd name="T3" fmla="*/ 24 h 24"/>
                <a:gd name="T4" fmla="*/ 24 w 40"/>
                <a:gd name="T5" fmla="*/ 0 h 24"/>
              </a:gdLst>
              <a:ahLst/>
              <a:cxnLst>
                <a:cxn ang="0">
                  <a:pos x="T0" y="T1"/>
                </a:cxn>
                <a:cxn ang="0">
                  <a:pos x="T2" y="T3"/>
                </a:cxn>
                <a:cxn ang="0">
                  <a:pos x="T4" y="T5"/>
                </a:cxn>
              </a:cxnLst>
              <a:rect l="0" t="0" r="r" b="b"/>
              <a:pathLst>
                <a:path w="40" h="24">
                  <a:moveTo>
                    <a:pt x="24" y="0"/>
                  </a:moveTo>
                  <a:cubicBezTo>
                    <a:pt x="40" y="0"/>
                    <a:pt x="38" y="20"/>
                    <a:pt x="25" y="24"/>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1350">
                <a:solidFill>
                  <a:schemeClr val="tx2"/>
                </a:solidFill>
              </a:endParaRPr>
            </a:p>
          </p:txBody>
        </p:sp>
        <p:sp>
          <p:nvSpPr>
            <p:cNvPr id="52" name="Freeform 32">
              <a:extLst>
                <a:ext uri="{FF2B5EF4-FFF2-40B4-BE49-F238E27FC236}">
                  <a16:creationId xmlns:a16="http://schemas.microsoft.com/office/drawing/2014/main" id="{6D40AE31-768A-4165-1541-77EFE8934275}"/>
                </a:ext>
              </a:extLst>
            </p:cNvPr>
            <p:cNvSpPr>
              <a:spLocks/>
            </p:cNvSpPr>
            <p:nvPr/>
          </p:nvSpPr>
          <p:spPr bwMode="auto">
            <a:xfrm rot="5400000">
              <a:off x="11104198" y="3296179"/>
              <a:ext cx="144445" cy="106083"/>
            </a:xfrm>
            <a:custGeom>
              <a:avLst/>
              <a:gdLst>
                <a:gd name="T0" fmla="*/ 28 w 44"/>
                <a:gd name="T1" fmla="*/ 0 h 35"/>
                <a:gd name="T2" fmla="*/ 42 w 44"/>
                <a:gd name="T3" fmla="*/ 21 h 35"/>
                <a:gd name="T4" fmla="*/ 28 w 44"/>
                <a:gd name="T5" fmla="*/ 0 h 35"/>
              </a:gdLst>
              <a:ahLst/>
              <a:cxnLst>
                <a:cxn ang="0">
                  <a:pos x="T0" y="T1"/>
                </a:cxn>
                <a:cxn ang="0">
                  <a:pos x="T2" y="T3"/>
                </a:cxn>
                <a:cxn ang="0">
                  <a:pos x="T4" y="T5"/>
                </a:cxn>
              </a:cxnLst>
              <a:rect l="0" t="0" r="r" b="b"/>
              <a:pathLst>
                <a:path w="44" h="35">
                  <a:moveTo>
                    <a:pt x="28" y="0"/>
                  </a:moveTo>
                  <a:cubicBezTo>
                    <a:pt x="36" y="1"/>
                    <a:pt x="44" y="12"/>
                    <a:pt x="42" y="21"/>
                  </a:cubicBezTo>
                  <a:cubicBezTo>
                    <a:pt x="23" y="35"/>
                    <a:pt x="0" y="7"/>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1350">
                <a:solidFill>
                  <a:schemeClr val="tx2"/>
                </a:solidFill>
              </a:endParaRPr>
            </a:p>
          </p:txBody>
        </p:sp>
        <p:sp>
          <p:nvSpPr>
            <p:cNvPr id="53" name="Freeform 33">
              <a:extLst>
                <a:ext uri="{FF2B5EF4-FFF2-40B4-BE49-F238E27FC236}">
                  <a16:creationId xmlns:a16="http://schemas.microsoft.com/office/drawing/2014/main" id="{5A1DFF50-D38F-452D-335A-7BF11BCF4E35}"/>
                </a:ext>
              </a:extLst>
            </p:cNvPr>
            <p:cNvSpPr>
              <a:spLocks/>
            </p:cNvSpPr>
            <p:nvPr/>
          </p:nvSpPr>
          <p:spPr bwMode="auto">
            <a:xfrm rot="5400000">
              <a:off x="11134111" y="4387490"/>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2" y="1"/>
                    <a:pt x="46" y="21"/>
                    <a:pt x="29" y="25"/>
                  </a:cubicBezTo>
                  <a:cubicBezTo>
                    <a:pt x="10" y="23"/>
                    <a:pt x="0" y="9"/>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1350">
                <a:solidFill>
                  <a:schemeClr val="tx2"/>
                </a:solidFill>
              </a:endParaRPr>
            </a:p>
          </p:txBody>
        </p:sp>
        <p:sp>
          <p:nvSpPr>
            <p:cNvPr id="54" name="Freeform 34">
              <a:extLst>
                <a:ext uri="{FF2B5EF4-FFF2-40B4-BE49-F238E27FC236}">
                  <a16:creationId xmlns:a16="http://schemas.microsoft.com/office/drawing/2014/main" id="{28C71A38-CB27-194C-3BDB-8BEEA6343E12}"/>
                </a:ext>
              </a:extLst>
            </p:cNvPr>
            <p:cNvSpPr>
              <a:spLocks/>
            </p:cNvSpPr>
            <p:nvPr/>
          </p:nvSpPr>
          <p:spPr bwMode="auto">
            <a:xfrm rot="5400000">
              <a:off x="11138041" y="5384813"/>
              <a:ext cx="134697" cy="84051"/>
            </a:xfrm>
            <a:custGeom>
              <a:avLst/>
              <a:gdLst>
                <a:gd name="T0" fmla="*/ 22 w 41"/>
                <a:gd name="T1" fmla="*/ 0 h 28"/>
                <a:gd name="T2" fmla="*/ 8 w 41"/>
                <a:gd name="T3" fmla="*/ 21 h 28"/>
                <a:gd name="T4" fmla="*/ 22 w 41"/>
                <a:gd name="T5" fmla="*/ 0 h 28"/>
              </a:gdLst>
              <a:ahLst/>
              <a:cxnLst>
                <a:cxn ang="0">
                  <a:pos x="T0" y="T1"/>
                </a:cxn>
                <a:cxn ang="0">
                  <a:pos x="T2" y="T3"/>
                </a:cxn>
                <a:cxn ang="0">
                  <a:pos x="T4" y="T5"/>
                </a:cxn>
              </a:cxnLst>
              <a:rect l="0" t="0" r="r" b="b"/>
              <a:pathLst>
                <a:path w="41" h="28">
                  <a:moveTo>
                    <a:pt x="22" y="0"/>
                  </a:moveTo>
                  <a:cubicBezTo>
                    <a:pt x="41" y="13"/>
                    <a:pt x="24" y="28"/>
                    <a:pt x="8" y="21"/>
                  </a:cubicBezTo>
                  <a:cubicBezTo>
                    <a:pt x="0" y="8"/>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1350">
                <a:solidFill>
                  <a:schemeClr val="tx2"/>
                </a:solidFill>
              </a:endParaRPr>
            </a:p>
          </p:txBody>
        </p:sp>
        <p:sp>
          <p:nvSpPr>
            <p:cNvPr id="55" name="Freeform 35">
              <a:extLst>
                <a:ext uri="{FF2B5EF4-FFF2-40B4-BE49-F238E27FC236}">
                  <a16:creationId xmlns:a16="http://schemas.microsoft.com/office/drawing/2014/main" id="{CA22F211-AD8D-4D67-5D7D-A15A931B1C1B}"/>
                </a:ext>
              </a:extLst>
            </p:cNvPr>
            <p:cNvSpPr>
              <a:spLocks/>
            </p:cNvSpPr>
            <p:nvPr/>
          </p:nvSpPr>
          <p:spPr bwMode="auto">
            <a:xfrm rot="5400000">
              <a:off x="11133693" y="4595717"/>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1350">
                <a:solidFill>
                  <a:schemeClr val="tx2"/>
                </a:solidFill>
              </a:endParaRPr>
            </a:p>
          </p:txBody>
        </p:sp>
        <p:sp>
          <p:nvSpPr>
            <p:cNvPr id="56" name="Freeform 36">
              <a:extLst>
                <a:ext uri="{FF2B5EF4-FFF2-40B4-BE49-F238E27FC236}">
                  <a16:creationId xmlns:a16="http://schemas.microsoft.com/office/drawing/2014/main" id="{DA993201-E092-6CD3-16C5-9DC6E97E8B90}"/>
                </a:ext>
              </a:extLst>
            </p:cNvPr>
            <p:cNvSpPr>
              <a:spLocks/>
            </p:cNvSpPr>
            <p:nvPr/>
          </p:nvSpPr>
          <p:spPr bwMode="auto">
            <a:xfrm rot="5400000">
              <a:off x="11105830" y="6046702"/>
              <a:ext cx="144445" cy="102819"/>
            </a:xfrm>
            <a:custGeom>
              <a:avLst/>
              <a:gdLst>
                <a:gd name="T0" fmla="*/ 31 w 44"/>
                <a:gd name="T1" fmla="*/ 1 h 34"/>
                <a:gd name="T2" fmla="*/ 25 w 44"/>
                <a:gd name="T3" fmla="*/ 22 h 34"/>
                <a:gd name="T4" fmla="*/ 31 w 44"/>
                <a:gd name="T5" fmla="*/ 1 h 34"/>
              </a:gdLst>
              <a:ahLst/>
              <a:cxnLst>
                <a:cxn ang="0">
                  <a:pos x="T0" y="T1"/>
                </a:cxn>
                <a:cxn ang="0">
                  <a:pos x="T2" y="T3"/>
                </a:cxn>
                <a:cxn ang="0">
                  <a:pos x="T4" y="T5"/>
                </a:cxn>
              </a:cxnLst>
              <a:rect l="0" t="0" r="r" b="b"/>
              <a:pathLst>
                <a:path w="44" h="34">
                  <a:moveTo>
                    <a:pt x="31" y="1"/>
                  </a:moveTo>
                  <a:cubicBezTo>
                    <a:pt x="44" y="3"/>
                    <a:pt x="38" y="34"/>
                    <a:pt x="25" y="22"/>
                  </a:cubicBezTo>
                  <a:cubicBezTo>
                    <a:pt x="0" y="28"/>
                    <a:pt x="14" y="0"/>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1350">
                <a:solidFill>
                  <a:schemeClr val="tx2"/>
                </a:solidFill>
              </a:endParaRPr>
            </a:p>
          </p:txBody>
        </p:sp>
        <p:sp>
          <p:nvSpPr>
            <p:cNvPr id="57" name="Freeform 37">
              <a:extLst>
                <a:ext uri="{FF2B5EF4-FFF2-40B4-BE49-F238E27FC236}">
                  <a16:creationId xmlns:a16="http://schemas.microsoft.com/office/drawing/2014/main" id="{E8FEB319-1A2F-C2FB-8DB0-EB8AAECD4094}"/>
                </a:ext>
              </a:extLst>
            </p:cNvPr>
            <p:cNvSpPr>
              <a:spLocks/>
            </p:cNvSpPr>
            <p:nvPr/>
          </p:nvSpPr>
          <p:spPr bwMode="auto">
            <a:xfrm rot="5400000">
              <a:off x="11117596" y="3060239"/>
              <a:ext cx="115202" cy="121588"/>
            </a:xfrm>
            <a:custGeom>
              <a:avLst/>
              <a:gdLst>
                <a:gd name="T0" fmla="*/ 16 w 35"/>
                <a:gd name="T1" fmla="*/ 4 h 40"/>
                <a:gd name="T2" fmla="*/ 33 w 35"/>
                <a:gd name="T3" fmla="*/ 15 h 40"/>
                <a:gd name="T4" fmla="*/ 16 w 35"/>
                <a:gd name="T5" fmla="*/ 4 h 40"/>
              </a:gdLst>
              <a:ahLst/>
              <a:cxnLst>
                <a:cxn ang="0">
                  <a:pos x="T0" y="T1"/>
                </a:cxn>
                <a:cxn ang="0">
                  <a:pos x="T2" y="T3"/>
                </a:cxn>
                <a:cxn ang="0">
                  <a:pos x="T4" y="T5"/>
                </a:cxn>
              </a:cxnLst>
              <a:rect l="0" t="0" r="r" b="b"/>
              <a:pathLst>
                <a:path w="35" h="40">
                  <a:moveTo>
                    <a:pt x="16" y="4"/>
                  </a:moveTo>
                  <a:cubicBezTo>
                    <a:pt x="35" y="4"/>
                    <a:pt x="32" y="0"/>
                    <a:pt x="33"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1350">
                <a:solidFill>
                  <a:schemeClr val="tx2"/>
                </a:solidFill>
              </a:endParaRPr>
            </a:p>
          </p:txBody>
        </p:sp>
        <p:sp>
          <p:nvSpPr>
            <p:cNvPr id="58" name="Freeform 38">
              <a:extLst>
                <a:ext uri="{FF2B5EF4-FFF2-40B4-BE49-F238E27FC236}">
                  <a16:creationId xmlns:a16="http://schemas.microsoft.com/office/drawing/2014/main" id="{E6733EDD-D8E3-F8ED-28F0-470C91443084}"/>
                </a:ext>
              </a:extLst>
            </p:cNvPr>
            <p:cNvSpPr>
              <a:spLocks/>
            </p:cNvSpPr>
            <p:nvPr/>
          </p:nvSpPr>
          <p:spPr bwMode="auto">
            <a:xfrm rot="5400000">
              <a:off x="11125265" y="4900335"/>
              <a:ext cx="127608" cy="69362"/>
            </a:xfrm>
            <a:custGeom>
              <a:avLst/>
              <a:gdLst>
                <a:gd name="T0" fmla="*/ 26 w 39"/>
                <a:gd name="T1" fmla="*/ 0 h 23"/>
                <a:gd name="T2" fmla="*/ 26 w 39"/>
                <a:gd name="T3" fmla="*/ 23 h 23"/>
                <a:gd name="T4" fmla="*/ 26 w 39"/>
                <a:gd name="T5" fmla="*/ 0 h 23"/>
              </a:gdLst>
              <a:ahLst/>
              <a:cxnLst>
                <a:cxn ang="0">
                  <a:pos x="T0" y="T1"/>
                </a:cxn>
                <a:cxn ang="0">
                  <a:pos x="T2" y="T3"/>
                </a:cxn>
                <a:cxn ang="0">
                  <a:pos x="T4" y="T5"/>
                </a:cxn>
              </a:cxnLst>
              <a:rect l="0" t="0" r="r" b="b"/>
              <a:pathLst>
                <a:path w="39" h="23">
                  <a:moveTo>
                    <a:pt x="26" y="0"/>
                  </a:moveTo>
                  <a:cubicBezTo>
                    <a:pt x="39" y="1"/>
                    <a:pt x="38" y="21"/>
                    <a:pt x="26" y="23"/>
                  </a:cubicBezTo>
                  <a:cubicBezTo>
                    <a:pt x="0" y="23"/>
                    <a:pt x="5" y="2"/>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1350">
                <a:solidFill>
                  <a:schemeClr val="tx2"/>
                </a:solidFill>
              </a:endParaRPr>
            </a:p>
          </p:txBody>
        </p:sp>
        <p:sp>
          <p:nvSpPr>
            <p:cNvPr id="59" name="Freeform 39">
              <a:extLst>
                <a:ext uri="{FF2B5EF4-FFF2-40B4-BE49-F238E27FC236}">
                  <a16:creationId xmlns:a16="http://schemas.microsoft.com/office/drawing/2014/main" id="{00651CA7-D575-19AD-8BE6-D2AFC892438E}"/>
                </a:ext>
              </a:extLst>
            </p:cNvPr>
            <p:cNvSpPr>
              <a:spLocks/>
            </p:cNvSpPr>
            <p:nvPr/>
          </p:nvSpPr>
          <p:spPr bwMode="auto">
            <a:xfrm rot="5400000">
              <a:off x="11117373" y="5141456"/>
              <a:ext cx="131153" cy="81603"/>
            </a:xfrm>
            <a:custGeom>
              <a:avLst/>
              <a:gdLst>
                <a:gd name="T0" fmla="*/ 25 w 40"/>
                <a:gd name="T1" fmla="*/ 0 h 27"/>
                <a:gd name="T2" fmla="*/ 38 w 40"/>
                <a:gd name="T3" fmla="*/ 20 h 27"/>
                <a:gd name="T4" fmla="*/ 25 w 40"/>
                <a:gd name="T5" fmla="*/ 0 h 27"/>
              </a:gdLst>
              <a:ahLst/>
              <a:cxnLst>
                <a:cxn ang="0">
                  <a:pos x="T0" y="T1"/>
                </a:cxn>
                <a:cxn ang="0">
                  <a:pos x="T2" y="T3"/>
                </a:cxn>
                <a:cxn ang="0">
                  <a:pos x="T4" y="T5"/>
                </a:cxn>
              </a:cxnLst>
              <a:rect l="0" t="0" r="r" b="b"/>
              <a:pathLst>
                <a:path w="40" h="27">
                  <a:moveTo>
                    <a:pt x="25" y="0"/>
                  </a:moveTo>
                  <a:cubicBezTo>
                    <a:pt x="34" y="0"/>
                    <a:pt x="40" y="11"/>
                    <a:pt x="38" y="20"/>
                  </a:cubicBezTo>
                  <a:cubicBezTo>
                    <a:pt x="17" y="27"/>
                    <a:pt x="0" y="12"/>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1350">
                <a:solidFill>
                  <a:schemeClr val="tx2"/>
                </a:solidFill>
              </a:endParaRPr>
            </a:p>
          </p:txBody>
        </p:sp>
        <p:sp>
          <p:nvSpPr>
            <p:cNvPr id="60" name="Freeform 40">
              <a:extLst>
                <a:ext uri="{FF2B5EF4-FFF2-40B4-BE49-F238E27FC236}">
                  <a16:creationId xmlns:a16="http://schemas.microsoft.com/office/drawing/2014/main" id="{24CEB6EF-9F97-9FF6-BADB-368DF2EFC449}"/>
                </a:ext>
              </a:extLst>
            </p:cNvPr>
            <p:cNvSpPr>
              <a:spLocks/>
            </p:cNvSpPr>
            <p:nvPr/>
          </p:nvSpPr>
          <p:spPr bwMode="auto">
            <a:xfrm rot="5400000">
              <a:off x="11112337" y="2598157"/>
              <a:ext cx="134697" cy="81603"/>
            </a:xfrm>
            <a:custGeom>
              <a:avLst/>
              <a:gdLst>
                <a:gd name="T0" fmla="*/ 19 w 41"/>
                <a:gd name="T1" fmla="*/ 0 h 27"/>
                <a:gd name="T2" fmla="*/ 7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9"/>
                    <a:pt x="28" y="27"/>
                    <a:pt x="7" y="20"/>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1350">
                <a:solidFill>
                  <a:schemeClr val="tx2"/>
                </a:solidFill>
              </a:endParaRPr>
            </a:p>
          </p:txBody>
        </p:sp>
        <p:sp>
          <p:nvSpPr>
            <p:cNvPr id="61" name="Freeform 41">
              <a:extLst>
                <a:ext uri="{FF2B5EF4-FFF2-40B4-BE49-F238E27FC236}">
                  <a16:creationId xmlns:a16="http://schemas.microsoft.com/office/drawing/2014/main" id="{6BA13401-5E20-1A49-FA13-6B35B9FB2514}"/>
                </a:ext>
              </a:extLst>
            </p:cNvPr>
            <p:cNvSpPr>
              <a:spLocks/>
            </p:cNvSpPr>
            <p:nvPr/>
          </p:nvSpPr>
          <p:spPr bwMode="auto">
            <a:xfrm rot="5400000">
              <a:off x="11105830" y="6278710"/>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a:moveTo>
                    <a:pt x="29" y="0"/>
                  </a:moveTo>
                  <a:cubicBezTo>
                    <a:pt x="44" y="3"/>
                    <a:pt x="40" y="22"/>
                    <a:pt x="26" y="26"/>
                  </a:cubicBezTo>
                  <a:cubicBezTo>
                    <a:pt x="0" y="25"/>
                    <a:pt x="11" y="6"/>
                    <a:pt x="2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1350">
                <a:solidFill>
                  <a:schemeClr val="tx2"/>
                </a:solidFill>
              </a:endParaRPr>
            </a:p>
          </p:txBody>
        </p:sp>
        <p:sp>
          <p:nvSpPr>
            <p:cNvPr id="62" name="Freeform 42">
              <a:extLst>
                <a:ext uri="{FF2B5EF4-FFF2-40B4-BE49-F238E27FC236}">
                  <a16:creationId xmlns:a16="http://schemas.microsoft.com/office/drawing/2014/main" id="{60F36D79-6E7B-8D83-CC57-17A40BB74089}"/>
                </a:ext>
              </a:extLst>
            </p:cNvPr>
            <p:cNvSpPr>
              <a:spLocks/>
            </p:cNvSpPr>
            <p:nvPr/>
          </p:nvSpPr>
          <p:spPr bwMode="auto">
            <a:xfrm rot="5400000">
              <a:off x="11093998" y="5596726"/>
              <a:ext cx="144445" cy="97107"/>
            </a:xfrm>
            <a:custGeom>
              <a:avLst/>
              <a:gdLst>
                <a:gd name="T0" fmla="*/ 31 w 44"/>
                <a:gd name="T1" fmla="*/ 1 h 32"/>
                <a:gd name="T2" fmla="*/ 43 w 44"/>
                <a:gd name="T3" fmla="*/ 16 h 32"/>
                <a:gd name="T4" fmla="*/ 31 w 44"/>
                <a:gd name="T5" fmla="*/ 1 h 32"/>
              </a:gdLst>
              <a:ahLst/>
              <a:cxnLst>
                <a:cxn ang="0">
                  <a:pos x="T0" y="T1"/>
                </a:cxn>
                <a:cxn ang="0">
                  <a:pos x="T2" y="T3"/>
                </a:cxn>
                <a:cxn ang="0">
                  <a:pos x="T4" y="T5"/>
                </a:cxn>
              </a:cxnLst>
              <a:rect l="0" t="0" r="r" b="b"/>
              <a:pathLst>
                <a:path w="44" h="32">
                  <a:moveTo>
                    <a:pt x="31" y="1"/>
                  </a:moveTo>
                  <a:cubicBezTo>
                    <a:pt x="40" y="0"/>
                    <a:pt x="44" y="8"/>
                    <a:pt x="43" y="16"/>
                  </a:cubicBezTo>
                  <a:cubicBezTo>
                    <a:pt x="29" y="32"/>
                    <a:pt x="0" y="7"/>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1350">
                <a:solidFill>
                  <a:schemeClr val="tx2"/>
                </a:solidFill>
              </a:endParaRPr>
            </a:p>
          </p:txBody>
        </p:sp>
        <p:sp>
          <p:nvSpPr>
            <p:cNvPr id="63" name="Freeform 44">
              <a:extLst>
                <a:ext uri="{FF2B5EF4-FFF2-40B4-BE49-F238E27FC236}">
                  <a16:creationId xmlns:a16="http://schemas.microsoft.com/office/drawing/2014/main" id="{6443D0D1-1A86-1A64-CDC3-B54F7364C154}"/>
                </a:ext>
              </a:extLst>
            </p:cNvPr>
            <p:cNvSpPr>
              <a:spLocks/>
            </p:cNvSpPr>
            <p:nvPr/>
          </p:nvSpPr>
          <p:spPr bwMode="auto">
            <a:xfrm rot="5400000">
              <a:off x="11097788" y="4080854"/>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1350">
                <a:solidFill>
                  <a:schemeClr val="tx2"/>
                </a:solidFill>
              </a:endParaRPr>
            </a:p>
          </p:txBody>
        </p:sp>
        <p:sp>
          <p:nvSpPr>
            <p:cNvPr id="64" name="Freeform 45">
              <a:extLst>
                <a:ext uri="{FF2B5EF4-FFF2-40B4-BE49-F238E27FC236}">
                  <a16:creationId xmlns:a16="http://schemas.microsoft.com/office/drawing/2014/main" id="{21074F2E-8AA1-99B0-4672-A80D4E365A06}"/>
                </a:ext>
              </a:extLst>
            </p:cNvPr>
            <p:cNvSpPr>
              <a:spLocks/>
            </p:cNvSpPr>
            <p:nvPr/>
          </p:nvSpPr>
          <p:spPr bwMode="auto">
            <a:xfrm rot="5400000">
              <a:off x="11075637" y="5836680"/>
              <a:ext cx="144445" cy="102819"/>
            </a:xfrm>
            <a:custGeom>
              <a:avLst/>
              <a:gdLst>
                <a:gd name="T0" fmla="*/ 31 w 44"/>
                <a:gd name="T1" fmla="*/ 0 h 34"/>
                <a:gd name="T2" fmla="*/ 42 w 44"/>
                <a:gd name="T3" fmla="*/ 19 h 34"/>
                <a:gd name="T4" fmla="*/ 31 w 44"/>
                <a:gd name="T5" fmla="*/ 0 h 34"/>
              </a:gdLst>
              <a:ahLst/>
              <a:cxnLst>
                <a:cxn ang="0">
                  <a:pos x="T0" y="T1"/>
                </a:cxn>
                <a:cxn ang="0">
                  <a:pos x="T2" y="T3"/>
                </a:cxn>
                <a:cxn ang="0">
                  <a:pos x="T4" y="T5"/>
                </a:cxn>
              </a:cxnLst>
              <a:rect l="0" t="0" r="r" b="b"/>
              <a:pathLst>
                <a:path w="44" h="34">
                  <a:moveTo>
                    <a:pt x="31" y="0"/>
                  </a:moveTo>
                  <a:cubicBezTo>
                    <a:pt x="39" y="0"/>
                    <a:pt x="44" y="12"/>
                    <a:pt x="42" y="19"/>
                  </a:cubicBezTo>
                  <a:cubicBezTo>
                    <a:pt x="25" y="34"/>
                    <a:pt x="0" y="8"/>
                    <a:pt x="3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1350">
                <a:solidFill>
                  <a:schemeClr val="tx2"/>
                </a:solidFill>
              </a:endParaRPr>
            </a:p>
          </p:txBody>
        </p:sp>
        <p:sp>
          <p:nvSpPr>
            <p:cNvPr id="65" name="Freeform 46">
              <a:extLst>
                <a:ext uri="{FF2B5EF4-FFF2-40B4-BE49-F238E27FC236}">
                  <a16:creationId xmlns:a16="http://schemas.microsoft.com/office/drawing/2014/main" id="{C18E176E-E7FA-F80E-312B-A3975B22F93B}"/>
                </a:ext>
              </a:extLst>
            </p:cNvPr>
            <p:cNvSpPr>
              <a:spLocks/>
            </p:cNvSpPr>
            <p:nvPr/>
          </p:nvSpPr>
          <p:spPr bwMode="auto">
            <a:xfrm rot="5400000">
              <a:off x="11124696" y="2830776"/>
              <a:ext cx="121406" cy="81603"/>
            </a:xfrm>
            <a:custGeom>
              <a:avLst/>
              <a:gdLst>
                <a:gd name="T0" fmla="*/ 19 w 37"/>
                <a:gd name="T1" fmla="*/ 1 h 27"/>
                <a:gd name="T2" fmla="*/ 21 w 37"/>
                <a:gd name="T3" fmla="*/ 27 h 27"/>
                <a:gd name="T4" fmla="*/ 19 w 37"/>
                <a:gd name="T5" fmla="*/ 1 h 27"/>
              </a:gdLst>
              <a:ahLst/>
              <a:cxnLst>
                <a:cxn ang="0">
                  <a:pos x="T0" y="T1"/>
                </a:cxn>
                <a:cxn ang="0">
                  <a:pos x="T2" y="T3"/>
                </a:cxn>
                <a:cxn ang="0">
                  <a:pos x="T4" y="T5"/>
                </a:cxn>
              </a:cxnLst>
              <a:rect l="0" t="0" r="r" b="b"/>
              <a:pathLst>
                <a:path w="37" h="27">
                  <a:moveTo>
                    <a:pt x="19" y="1"/>
                  </a:moveTo>
                  <a:cubicBezTo>
                    <a:pt x="31" y="2"/>
                    <a:pt x="37" y="24"/>
                    <a:pt x="21" y="27"/>
                  </a:cubicBezTo>
                  <a:cubicBezTo>
                    <a:pt x="1" y="27"/>
                    <a:pt x="0" y="0"/>
                    <a:pt x="19"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1350">
                <a:solidFill>
                  <a:schemeClr val="tx2"/>
                </a:solidFill>
              </a:endParaRPr>
            </a:p>
          </p:txBody>
        </p:sp>
        <p:sp>
          <p:nvSpPr>
            <p:cNvPr id="66" name="Freeform 47">
              <a:extLst>
                <a:ext uri="{FF2B5EF4-FFF2-40B4-BE49-F238E27FC236}">
                  <a16:creationId xmlns:a16="http://schemas.microsoft.com/office/drawing/2014/main" id="{8FA78FFC-1FF3-9F36-08EE-574B9EB062F0}"/>
                </a:ext>
              </a:extLst>
            </p:cNvPr>
            <p:cNvSpPr>
              <a:spLocks/>
            </p:cNvSpPr>
            <p:nvPr/>
          </p:nvSpPr>
          <p:spPr bwMode="auto">
            <a:xfrm rot="5400000">
              <a:off x="11082841" y="3849727"/>
              <a:ext cx="147990" cy="78339"/>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a:moveTo>
                    <a:pt x="22" y="0"/>
                  </a:moveTo>
                  <a:cubicBezTo>
                    <a:pt x="32" y="2"/>
                    <a:pt x="45" y="22"/>
                    <a:pt x="28" y="26"/>
                  </a:cubicBezTo>
                  <a:cubicBezTo>
                    <a:pt x="10" y="24"/>
                    <a:pt x="0" y="9"/>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1350">
                <a:solidFill>
                  <a:schemeClr val="tx2"/>
                </a:solidFill>
              </a:endParaRPr>
            </a:p>
          </p:txBody>
        </p:sp>
        <p:sp>
          <p:nvSpPr>
            <p:cNvPr id="67" name="Freeform 48">
              <a:extLst>
                <a:ext uri="{FF2B5EF4-FFF2-40B4-BE49-F238E27FC236}">
                  <a16:creationId xmlns:a16="http://schemas.microsoft.com/office/drawing/2014/main" id="{6B1572ED-28DA-4E71-13F7-88E5F3B65F56}"/>
                </a:ext>
              </a:extLst>
            </p:cNvPr>
            <p:cNvSpPr>
              <a:spLocks/>
            </p:cNvSpPr>
            <p:nvPr/>
          </p:nvSpPr>
          <p:spPr bwMode="auto">
            <a:xfrm rot="5400000">
              <a:off x="11078098" y="3616257"/>
              <a:ext cx="133812" cy="79154"/>
            </a:xfrm>
            <a:custGeom>
              <a:avLst/>
              <a:gdLst>
                <a:gd name="T0" fmla="*/ 19 w 41"/>
                <a:gd name="T1" fmla="*/ 0 h 26"/>
                <a:gd name="T2" fmla="*/ 7 w 41"/>
                <a:gd name="T3" fmla="*/ 19 h 26"/>
                <a:gd name="T4" fmla="*/ 19 w 41"/>
                <a:gd name="T5" fmla="*/ 0 h 26"/>
              </a:gdLst>
              <a:ahLst/>
              <a:cxnLst>
                <a:cxn ang="0">
                  <a:pos x="T0" y="T1"/>
                </a:cxn>
                <a:cxn ang="0">
                  <a:pos x="T2" y="T3"/>
                </a:cxn>
                <a:cxn ang="0">
                  <a:pos x="T4" y="T5"/>
                </a:cxn>
              </a:cxnLst>
              <a:rect l="0" t="0" r="r" b="b"/>
              <a:pathLst>
                <a:path w="41" h="26">
                  <a:moveTo>
                    <a:pt x="19" y="0"/>
                  </a:moveTo>
                  <a:cubicBezTo>
                    <a:pt x="41" y="9"/>
                    <a:pt x="28" y="26"/>
                    <a:pt x="7" y="19"/>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1350">
                <a:solidFill>
                  <a:schemeClr val="tx2"/>
                </a:solidFill>
              </a:endParaRPr>
            </a:p>
          </p:txBody>
        </p:sp>
        <p:sp>
          <p:nvSpPr>
            <p:cNvPr id="68" name="Freeform 49">
              <a:extLst>
                <a:ext uri="{FF2B5EF4-FFF2-40B4-BE49-F238E27FC236}">
                  <a16:creationId xmlns:a16="http://schemas.microsoft.com/office/drawing/2014/main" id="{ABA1E5A1-C5D3-9380-9F31-44BD200EC2C1}"/>
                </a:ext>
              </a:extLst>
            </p:cNvPr>
            <p:cNvSpPr>
              <a:spLocks/>
            </p:cNvSpPr>
            <p:nvPr/>
          </p:nvSpPr>
          <p:spPr bwMode="auto">
            <a:xfrm rot="5400000">
              <a:off x="11076712" y="6507925"/>
              <a:ext cx="127608" cy="81603"/>
            </a:xfrm>
            <a:custGeom>
              <a:avLst/>
              <a:gdLst>
                <a:gd name="T0" fmla="*/ 21 w 39"/>
                <a:gd name="T1" fmla="*/ 2 h 27"/>
                <a:gd name="T2" fmla="*/ 26 w 39"/>
                <a:gd name="T3" fmla="*/ 24 h 27"/>
                <a:gd name="T4" fmla="*/ 21 w 39"/>
                <a:gd name="T5" fmla="*/ 2 h 27"/>
              </a:gdLst>
              <a:ahLst/>
              <a:cxnLst>
                <a:cxn ang="0">
                  <a:pos x="T0" y="T1"/>
                </a:cxn>
                <a:cxn ang="0">
                  <a:pos x="T2" y="T3"/>
                </a:cxn>
                <a:cxn ang="0">
                  <a:pos x="T4" y="T5"/>
                </a:cxn>
              </a:cxnLst>
              <a:rect l="0" t="0" r="r" b="b"/>
              <a:pathLst>
                <a:path w="39" h="27">
                  <a:moveTo>
                    <a:pt x="21" y="2"/>
                  </a:moveTo>
                  <a:cubicBezTo>
                    <a:pt x="36" y="0"/>
                    <a:pt x="39" y="17"/>
                    <a:pt x="26" y="24"/>
                  </a:cubicBezTo>
                  <a:cubicBezTo>
                    <a:pt x="8" y="27"/>
                    <a:pt x="0" y="9"/>
                    <a:pt x="21"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1350">
                <a:solidFill>
                  <a:schemeClr val="tx2"/>
                </a:solidFill>
              </a:endParaRPr>
            </a:p>
          </p:txBody>
        </p:sp>
        <p:sp>
          <p:nvSpPr>
            <p:cNvPr id="69" name="Freeform 8">
              <a:extLst>
                <a:ext uri="{FF2B5EF4-FFF2-40B4-BE49-F238E27FC236}">
                  <a16:creationId xmlns:a16="http://schemas.microsoft.com/office/drawing/2014/main" id="{6F73BEA8-80FF-F02C-391B-D56508E3DCF7}"/>
                </a:ext>
              </a:extLst>
            </p:cNvPr>
            <p:cNvSpPr>
              <a:spLocks/>
            </p:cNvSpPr>
            <p:nvPr/>
          </p:nvSpPr>
          <p:spPr bwMode="auto">
            <a:xfrm rot="5400000">
              <a:off x="11141853" y="3490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1350">
                <a:solidFill>
                  <a:schemeClr val="tx2"/>
                </a:solidFill>
              </a:endParaRPr>
            </a:p>
          </p:txBody>
        </p:sp>
        <p:sp>
          <p:nvSpPr>
            <p:cNvPr id="70" name="Freeform 106">
              <a:extLst>
                <a:ext uri="{FF2B5EF4-FFF2-40B4-BE49-F238E27FC236}">
                  <a16:creationId xmlns:a16="http://schemas.microsoft.com/office/drawing/2014/main" id="{DF39E377-C1C9-5119-972F-16E737331147}"/>
                </a:ext>
              </a:extLst>
            </p:cNvPr>
            <p:cNvSpPr>
              <a:spLocks/>
            </p:cNvSpPr>
            <p:nvPr/>
          </p:nvSpPr>
          <p:spPr bwMode="auto">
            <a:xfrm rot="5400000">
              <a:off x="11301184" y="6639670"/>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1350">
                <a:solidFill>
                  <a:schemeClr val="tx2"/>
                </a:solidFill>
              </a:endParaRPr>
            </a:p>
          </p:txBody>
        </p:sp>
      </p:grpSp>
      <p:sp>
        <p:nvSpPr>
          <p:cNvPr id="8" name="Rectangle 7">
            <a:extLst>
              <a:ext uri="{FF2B5EF4-FFF2-40B4-BE49-F238E27FC236}">
                <a16:creationId xmlns:a16="http://schemas.microsoft.com/office/drawing/2014/main" id="{476AC089-DD2C-5DFB-C1F1-2F6A05F9C842}"/>
              </a:ext>
              <a:ext uri="{C183D7F6-B498-43B3-948B-1728B52AA6E4}">
                <adec:decorative xmlns:adec="http://schemas.microsoft.com/office/drawing/2017/decorative" val="1"/>
              </a:ext>
            </a:extLst>
          </p:cNvPr>
          <p:cNvSpPr/>
          <p:nvPr userDrawn="1"/>
        </p:nvSpPr>
        <p:spPr>
          <a:xfrm>
            <a:off x="4098068" y="896112"/>
            <a:ext cx="5043152" cy="5065776"/>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a:extLst>
              <a:ext uri="{FF2B5EF4-FFF2-40B4-BE49-F238E27FC236}">
                <a16:creationId xmlns:a16="http://schemas.microsoft.com/office/drawing/2014/main" id="{32772C41-A024-2F33-1F04-21E003FA7291}"/>
              </a:ext>
            </a:extLst>
          </p:cNvPr>
          <p:cNvSpPr>
            <a:spLocks noGrp="1"/>
          </p:cNvSpPr>
          <p:nvPr>
            <p:ph type="ctrTitle"/>
          </p:nvPr>
        </p:nvSpPr>
        <p:spPr>
          <a:xfrm>
            <a:off x="4310920" y="1084993"/>
            <a:ext cx="3798566" cy="2352356"/>
          </a:xfrm>
        </p:spPr>
        <p:txBody>
          <a:bodyPr anchor="ctr">
            <a:noAutofit/>
          </a:bodyPr>
          <a:lstStyle>
            <a:lvl1pPr algn="ctr">
              <a:defRPr sz="3000"/>
            </a:lvl1pPr>
          </a:lstStyle>
          <a:p>
            <a:r>
              <a:rPr lang="en-US"/>
              <a:t>Click to edit Master title style</a:t>
            </a:r>
          </a:p>
        </p:txBody>
      </p:sp>
      <p:sp>
        <p:nvSpPr>
          <p:cNvPr id="7" name="Picture Placeholder 7">
            <a:extLst>
              <a:ext uri="{FF2B5EF4-FFF2-40B4-BE49-F238E27FC236}">
                <a16:creationId xmlns:a16="http://schemas.microsoft.com/office/drawing/2014/main" id="{AA872EE9-FDFB-95A7-3547-DCAA0B51FE21}"/>
              </a:ext>
            </a:extLst>
          </p:cNvPr>
          <p:cNvSpPr>
            <a:spLocks noGrp="1"/>
          </p:cNvSpPr>
          <p:nvPr>
            <p:ph type="pic" sz="quarter" idx="13"/>
          </p:nvPr>
        </p:nvSpPr>
        <p:spPr>
          <a:xfrm>
            <a:off x="802385" y="896112"/>
            <a:ext cx="3295684" cy="5065776"/>
          </a:xfrm>
        </p:spPr>
        <p:txBody>
          <a:bodyPr/>
          <a:lstStyle>
            <a:lvl1pPr marL="0" indent="0" algn="ctr">
              <a:buNone/>
              <a:defRPr/>
            </a:lvl1pPr>
          </a:lstStyle>
          <a:p>
            <a:r>
              <a:rPr lang="en-US"/>
              <a:t>Click icon to add picture</a:t>
            </a:r>
          </a:p>
        </p:txBody>
      </p:sp>
      <p:sp>
        <p:nvSpPr>
          <p:cNvPr id="12" name="Content Placeholder 2">
            <a:extLst>
              <a:ext uri="{FF2B5EF4-FFF2-40B4-BE49-F238E27FC236}">
                <a16:creationId xmlns:a16="http://schemas.microsoft.com/office/drawing/2014/main" id="{A45082B6-8A15-D00B-45F6-C5C1803E4559}"/>
              </a:ext>
            </a:extLst>
          </p:cNvPr>
          <p:cNvSpPr>
            <a:spLocks noGrp="1"/>
          </p:cNvSpPr>
          <p:nvPr>
            <p:ph idx="1" hasCustomPrompt="1"/>
          </p:nvPr>
        </p:nvSpPr>
        <p:spPr>
          <a:xfrm>
            <a:off x="4771232" y="3445698"/>
            <a:ext cx="2877942" cy="2472818"/>
          </a:xfrm>
        </p:spPr>
        <p:txBody>
          <a:bodyPr anchor="t">
            <a:noAutofit/>
          </a:bodyPr>
          <a:lstStyle>
            <a:lvl1pPr marL="0" indent="0" algn="ctr">
              <a:lnSpc>
                <a:spcPct val="100000"/>
              </a:lnSpc>
              <a:spcBef>
                <a:spcPts val="750"/>
              </a:spcBef>
              <a:buNone/>
              <a:defRPr sz="1800"/>
            </a:lvl1pPr>
            <a:lvl2pPr marL="171450" indent="0" algn="ctr">
              <a:lnSpc>
                <a:spcPct val="100000"/>
              </a:lnSpc>
              <a:spcBef>
                <a:spcPts val="750"/>
              </a:spcBef>
              <a:buFont typeface="Arial" panose="020B0604020202020204" pitchFamily="34" charset="0"/>
              <a:buNone/>
              <a:defRPr sz="1500"/>
            </a:lvl2pPr>
            <a:lvl3pPr marL="197168" indent="0" algn="ctr">
              <a:lnSpc>
                <a:spcPct val="100000"/>
              </a:lnSpc>
              <a:spcBef>
                <a:spcPts val="750"/>
              </a:spcBef>
              <a:buNone/>
              <a:defRPr sz="1350"/>
            </a:lvl3pPr>
            <a:lvl4pPr marL="411480" indent="0" algn="ctr">
              <a:lnSpc>
                <a:spcPct val="100000"/>
              </a:lnSpc>
              <a:spcBef>
                <a:spcPts val="750"/>
              </a:spcBef>
              <a:buFont typeface="Arial" panose="020B0604020202020204" pitchFamily="34" charset="0"/>
              <a:buNone/>
              <a:defRPr sz="1200"/>
            </a:lvl4pPr>
            <a:lvl5pPr marL="411480" indent="0" algn="ctr">
              <a:lnSpc>
                <a:spcPct val="100000"/>
              </a:lnSpc>
              <a:spcBef>
                <a:spcPts val="750"/>
              </a:spcBef>
              <a:buNone/>
              <a:defRPr sz="1200"/>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1957D599-49CF-19FE-6D86-C5EDB765F413}"/>
              </a:ext>
            </a:extLst>
          </p:cNvPr>
          <p:cNvSpPr>
            <a:spLocks noGrp="1"/>
          </p:cNvSpPr>
          <p:nvPr>
            <p:ph type="ftr" sz="quarter" idx="11"/>
          </p:nvPr>
        </p:nvSpPr>
        <p:spPr/>
        <p:txBody>
          <a:bodyPr/>
          <a:lstStyle/>
          <a:p>
            <a:endParaRPr lang="en-US"/>
          </a:p>
        </p:txBody>
      </p:sp>
      <p:sp>
        <p:nvSpPr>
          <p:cNvPr id="4" name="Date Placeholder 3">
            <a:extLst>
              <a:ext uri="{FF2B5EF4-FFF2-40B4-BE49-F238E27FC236}">
                <a16:creationId xmlns:a16="http://schemas.microsoft.com/office/drawing/2014/main" id="{C0070940-5919-2C95-2278-32E50BF14DD1}"/>
              </a:ext>
            </a:extLst>
          </p:cNvPr>
          <p:cNvSpPr>
            <a:spLocks noGrp="1"/>
          </p:cNvSpPr>
          <p:nvPr>
            <p:ph type="dt" sz="half" idx="10"/>
          </p:nvPr>
        </p:nvSpPr>
        <p:spPr/>
        <p:txBody>
          <a:bodyPr/>
          <a:lstStyle/>
          <a:p>
            <a:r>
              <a:rPr lang="en-US"/>
              <a:t>20XX</a:t>
            </a:r>
          </a:p>
        </p:txBody>
      </p:sp>
      <p:sp>
        <p:nvSpPr>
          <p:cNvPr id="6" name="Slide Number Placeholder 5">
            <a:extLst>
              <a:ext uri="{FF2B5EF4-FFF2-40B4-BE49-F238E27FC236}">
                <a16:creationId xmlns:a16="http://schemas.microsoft.com/office/drawing/2014/main" id="{28931DF1-1C8D-86B9-BFDD-098FFC00FDC2}"/>
              </a:ext>
            </a:extLst>
          </p:cNvPr>
          <p:cNvSpPr>
            <a:spLocks noGrp="1"/>
          </p:cNvSpPr>
          <p:nvPr>
            <p:ph type="sldNum" sz="quarter" idx="12"/>
          </p:nvPr>
        </p:nvSpPr>
        <p:spPr/>
        <p:txBody>
          <a:bodyPr/>
          <a:lstStyle/>
          <a:p>
            <a:fld id="{CBD12358-51D2-46B3-9BDE-DF29528B9454}" type="slidenum">
              <a:rPr lang="en-US" smtClean="0"/>
              <a:t>‹#›</a:t>
            </a:fld>
            <a:endParaRPr lang="en-US"/>
          </a:p>
        </p:txBody>
      </p:sp>
    </p:spTree>
    <p:extLst>
      <p:ext uri="{BB962C8B-B14F-4D97-AF65-F5344CB8AC3E}">
        <p14:creationId xmlns:p14="http://schemas.microsoft.com/office/powerpoint/2010/main" val="40753100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 subtitl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A60D72EC-5163-8F82-E354-EE7F89F462D1}"/>
              </a:ext>
            </a:extLst>
          </p:cNvPr>
          <p:cNvSpPr>
            <a:spLocks noGrp="1"/>
          </p:cNvSpPr>
          <p:nvPr>
            <p:ph type="pic" sz="quarter" idx="14"/>
          </p:nvPr>
        </p:nvSpPr>
        <p:spPr>
          <a:xfrm>
            <a:off x="1143" y="0"/>
            <a:ext cx="9141714" cy="6858000"/>
          </a:xfrm>
          <a:custGeom>
            <a:avLst/>
            <a:gdLst>
              <a:gd name="connsiteX0" fmla="*/ 0 w 12188952"/>
              <a:gd name="connsiteY0" fmla="*/ 5221962 h 6858000"/>
              <a:gd name="connsiteX1" fmla="*/ 12188952 w 12188952"/>
              <a:gd name="connsiteY1" fmla="*/ 5221962 h 6858000"/>
              <a:gd name="connsiteX2" fmla="*/ 12188952 w 12188952"/>
              <a:gd name="connsiteY2" fmla="*/ 6858000 h 6858000"/>
              <a:gd name="connsiteX3" fmla="*/ 0 w 12188952"/>
              <a:gd name="connsiteY3" fmla="*/ 6858000 h 6858000"/>
              <a:gd name="connsiteX4" fmla="*/ 0 w 12188952"/>
              <a:gd name="connsiteY4" fmla="*/ 0 h 6858000"/>
              <a:gd name="connsiteX5" fmla="*/ 12188952 w 12188952"/>
              <a:gd name="connsiteY5" fmla="*/ 0 h 6858000"/>
              <a:gd name="connsiteX6" fmla="*/ 12188952 w 12188952"/>
              <a:gd name="connsiteY6" fmla="*/ 1633936 h 6858000"/>
              <a:gd name="connsiteX7" fmla="*/ 0 w 12188952"/>
              <a:gd name="connsiteY7" fmla="*/ 163393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88952" h="6858000">
                <a:moveTo>
                  <a:pt x="0" y="5221962"/>
                </a:moveTo>
                <a:lnTo>
                  <a:pt x="12188952" y="5221962"/>
                </a:lnTo>
                <a:lnTo>
                  <a:pt x="12188952" y="6858000"/>
                </a:lnTo>
                <a:lnTo>
                  <a:pt x="0" y="6858000"/>
                </a:lnTo>
                <a:close/>
                <a:moveTo>
                  <a:pt x="0" y="0"/>
                </a:moveTo>
                <a:lnTo>
                  <a:pt x="12188952" y="0"/>
                </a:lnTo>
                <a:lnTo>
                  <a:pt x="12188952" y="1633936"/>
                </a:lnTo>
                <a:lnTo>
                  <a:pt x="0" y="1633936"/>
                </a:lnTo>
                <a:close/>
              </a:path>
            </a:pathLst>
          </a:custGeom>
        </p:spPr>
        <p:txBody>
          <a:bodyPr wrap="square">
            <a:noAutofit/>
          </a:bodyPr>
          <a:lstStyle/>
          <a:p>
            <a:r>
              <a:rPr lang="en-US"/>
              <a:t>Click icon to add picture</a:t>
            </a:r>
          </a:p>
        </p:txBody>
      </p:sp>
      <p:sp>
        <p:nvSpPr>
          <p:cNvPr id="2" name="Title 1">
            <a:extLst>
              <a:ext uri="{FF2B5EF4-FFF2-40B4-BE49-F238E27FC236}">
                <a16:creationId xmlns:a16="http://schemas.microsoft.com/office/drawing/2014/main" id="{32772C41-A024-2F33-1F04-21E003FA7291}"/>
              </a:ext>
            </a:extLst>
          </p:cNvPr>
          <p:cNvSpPr>
            <a:spLocks noGrp="1"/>
          </p:cNvSpPr>
          <p:nvPr>
            <p:ph type="ctrTitle"/>
          </p:nvPr>
        </p:nvSpPr>
        <p:spPr>
          <a:xfrm>
            <a:off x="690718" y="1718643"/>
            <a:ext cx="7762565" cy="1581149"/>
          </a:xfrm>
        </p:spPr>
        <p:txBody>
          <a:bodyPr anchor="b">
            <a:noAutofit/>
          </a:bodyPr>
          <a:lstStyle>
            <a:lvl1pPr algn="ctr">
              <a:defRPr sz="3600"/>
            </a:lvl1pPr>
          </a:lstStyle>
          <a:p>
            <a:r>
              <a:rPr lang="en-US"/>
              <a:t>Click to edit Master title style</a:t>
            </a:r>
          </a:p>
        </p:txBody>
      </p:sp>
      <p:sp>
        <p:nvSpPr>
          <p:cNvPr id="12" name="Content Placeholder 11">
            <a:extLst>
              <a:ext uri="{FF2B5EF4-FFF2-40B4-BE49-F238E27FC236}">
                <a16:creationId xmlns:a16="http://schemas.microsoft.com/office/drawing/2014/main" id="{3953A642-F7CA-8E2B-4DE7-8BCF931CACC9}"/>
              </a:ext>
            </a:extLst>
          </p:cNvPr>
          <p:cNvSpPr>
            <a:spLocks noGrp="1"/>
          </p:cNvSpPr>
          <p:nvPr>
            <p:ph sz="quarter" idx="13" hasCustomPrompt="1"/>
          </p:nvPr>
        </p:nvSpPr>
        <p:spPr>
          <a:xfrm>
            <a:off x="690718" y="3558211"/>
            <a:ext cx="7762565" cy="1663078"/>
          </a:xfrm>
        </p:spPr>
        <p:txBody>
          <a:bodyPr>
            <a:normAutofit/>
          </a:bodyPr>
          <a:lstStyle>
            <a:lvl1pPr marL="0" indent="0" algn="ctr">
              <a:buNone/>
              <a:defRPr sz="1800"/>
            </a:lvl1pPr>
            <a:lvl2pPr marL="171450" indent="0" algn="ctr">
              <a:buFont typeface="Arial" panose="020B0604020202020204" pitchFamily="34" charset="0"/>
              <a:buNone/>
              <a:defRPr sz="1500"/>
            </a:lvl2pPr>
            <a:lvl3pPr marL="197168" indent="0" algn="ctr">
              <a:buNone/>
              <a:defRPr sz="1350"/>
            </a:lvl3pPr>
          </a:lstStyle>
          <a:p>
            <a:pPr lvl="0"/>
            <a:r>
              <a:rPr lang="en-US"/>
              <a:t>Click to add content</a:t>
            </a:r>
          </a:p>
          <a:p>
            <a:pPr lvl="1"/>
            <a:r>
              <a:rPr lang="en-US"/>
              <a:t>Second level</a:t>
            </a:r>
          </a:p>
          <a:p>
            <a:pPr lvl="2"/>
            <a:r>
              <a:rPr lang="en-US"/>
              <a:t>Third level</a:t>
            </a:r>
          </a:p>
        </p:txBody>
      </p:sp>
    </p:spTree>
    <p:extLst>
      <p:ext uri="{BB962C8B-B14F-4D97-AF65-F5344CB8AC3E}">
        <p14:creationId xmlns:p14="http://schemas.microsoft.com/office/powerpoint/2010/main" val="1388477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1_Content with Caption">
    <p:spTree>
      <p:nvGrpSpPr>
        <p:cNvPr id="1" name=""/>
        <p:cNvGrpSpPr/>
        <p:nvPr/>
      </p:nvGrpSpPr>
      <p:grpSpPr>
        <a:xfrm>
          <a:off x="0" y="0"/>
          <a:ext cx="0" cy="0"/>
          <a:chOff x="0" y="0"/>
          <a:chExt cx="0" cy="0"/>
        </a:xfrm>
      </p:grpSpPr>
      <p:sp>
        <p:nvSpPr>
          <p:cNvPr id="57" name="Title Text"/>
          <p:cNvSpPr txBox="1">
            <a:spLocks noGrp="1"/>
          </p:cNvSpPr>
          <p:nvPr>
            <p:ph type="title"/>
          </p:nvPr>
        </p:nvSpPr>
        <p:spPr>
          <a:xfrm>
            <a:off x="629840" y="457200"/>
            <a:ext cx="2949180" cy="1600200"/>
          </a:xfrm>
          <a:prstGeom prst="rect">
            <a:avLst/>
          </a:prstGeom>
        </p:spPr>
        <p:txBody>
          <a:bodyPr anchor="b"/>
          <a:lstStyle>
            <a:lvl1pPr>
              <a:defRPr sz="2400"/>
            </a:lvl1pPr>
          </a:lstStyle>
          <a:p>
            <a:r>
              <a:t>Title Text</a:t>
            </a:r>
          </a:p>
        </p:txBody>
      </p:sp>
      <p:sp>
        <p:nvSpPr>
          <p:cNvPr id="58" name="Body Level One…"/>
          <p:cNvSpPr txBox="1">
            <a:spLocks noGrp="1"/>
          </p:cNvSpPr>
          <p:nvPr>
            <p:ph type="body" sz="half" idx="1"/>
          </p:nvPr>
        </p:nvSpPr>
        <p:spPr>
          <a:xfrm>
            <a:off x="3887390" y="987426"/>
            <a:ext cx="4629152" cy="4873625"/>
          </a:xfrm>
          <a:prstGeom prst="rect">
            <a:avLst/>
          </a:prstGeom>
        </p:spPr>
        <p:txBody>
          <a:bodyPr/>
          <a:lstStyle>
            <a:lvl1pPr>
              <a:defRPr sz="2400"/>
            </a:lvl1pPr>
            <a:lvl2pPr marL="538843" indent="-195943">
              <a:defRPr sz="2400"/>
            </a:lvl2pPr>
            <a:lvl3pPr marL="914400" indent="-228600">
              <a:defRPr sz="2400"/>
            </a:lvl3pPr>
            <a:lvl4pPr marL="1303020" indent="-274320">
              <a:defRPr sz="2400"/>
            </a:lvl4pPr>
            <a:lvl5pPr marL="1645920" indent="-274320">
              <a:defRPr sz="2400"/>
            </a:lvl5pPr>
          </a:lstStyle>
          <a:p>
            <a:r>
              <a:t>Body Level One</a:t>
            </a:r>
          </a:p>
          <a:p>
            <a:pPr lvl="1"/>
            <a:r>
              <a:t>Body Level Two</a:t>
            </a:r>
          </a:p>
          <a:p>
            <a:pPr lvl="2"/>
            <a:r>
              <a:t>Body Level Three</a:t>
            </a:r>
          </a:p>
          <a:p>
            <a:pPr lvl="3"/>
            <a:r>
              <a:t>Body Level Four</a:t>
            </a:r>
          </a:p>
          <a:p>
            <a:pPr lvl="4"/>
            <a:r>
              <a:t>Body Level Five</a:t>
            </a:r>
          </a:p>
        </p:txBody>
      </p:sp>
      <p:sp>
        <p:nvSpPr>
          <p:cNvPr id="59" name="Text Placeholder 3"/>
          <p:cNvSpPr>
            <a:spLocks noGrp="1"/>
          </p:cNvSpPr>
          <p:nvPr>
            <p:ph type="body" sz="quarter" idx="21"/>
          </p:nvPr>
        </p:nvSpPr>
        <p:spPr>
          <a:xfrm>
            <a:off x="629840" y="2057400"/>
            <a:ext cx="2949181" cy="3811588"/>
          </a:xfrm>
          <a:prstGeom prst="rect">
            <a:avLst/>
          </a:prstGeom>
        </p:spPr>
        <p:txBody>
          <a:bodyPr/>
          <a:lstStyle/>
          <a:p>
            <a:endParaRPr/>
          </a:p>
        </p:txBody>
      </p:sp>
      <p:sp>
        <p:nvSpPr>
          <p:cNvPr id="6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307713838"/>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11/16/2025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6510073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11/16/2025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6930560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64DE79-268F-4C1A-8933-263129D2AF90}" type="datetimeFigureOut">
              <a:rPr lang="en-US" dirty="0"/>
              <a:t>11/16/2025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6642825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64DE79-268F-4C1A-8933-263129D2AF90}" type="datetimeFigureOut">
              <a:rPr lang="en-US" dirty="0"/>
              <a:t>11/16/2025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8554620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11/16/2025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8158482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11/16/2025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0778149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11/16/2025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529229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11/16/2025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00505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11/16/2025</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a:p>
        </p:txBody>
      </p:sp>
      <p:sp>
        <p:nvSpPr>
          <p:cNvPr id="7" name="Rectangle 6">
            <a:extLst>
              <a:ext uri="{FF2B5EF4-FFF2-40B4-BE49-F238E27FC236}">
                <a16:creationId xmlns:a16="http://schemas.microsoft.com/office/drawing/2014/main" id="{68662694-E100-1D74-5E72-4CD1AAF930BB}"/>
              </a:ext>
            </a:extLst>
          </p:cNvPr>
          <p:cNvSpPr/>
          <p:nvPr userDrawn="1"/>
        </p:nvSpPr>
        <p:spPr>
          <a:xfrm>
            <a:off x="-8682" y="6363181"/>
            <a:ext cx="9144000" cy="515073"/>
          </a:xfrm>
          <a:prstGeom prst="rect">
            <a:avLst/>
          </a:prstGeom>
          <a:solidFill>
            <a:srgbClr val="002A86"/>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b="1" i="1">
                <a:solidFill>
                  <a:srgbClr val="FFEA0F"/>
                </a:solidFill>
                <a:cs typeface="Calibri"/>
              </a:rPr>
              <a:t>BE CONNECTED     BE COMPETENT     BE COMMITTED</a:t>
            </a:r>
          </a:p>
        </p:txBody>
      </p:sp>
      <p:pic>
        <p:nvPicPr>
          <p:cNvPr id="9" name="Picture 8">
            <a:extLst>
              <a:ext uri="{FF2B5EF4-FFF2-40B4-BE49-F238E27FC236}">
                <a16:creationId xmlns:a16="http://schemas.microsoft.com/office/drawing/2014/main" id="{A4AF9CD7-5B1E-97C8-8543-F91018593A5E}"/>
              </a:ext>
            </a:extLst>
          </p:cNvPr>
          <p:cNvPicPr>
            <a:picLocks noChangeAspect="1"/>
          </p:cNvPicPr>
          <p:nvPr userDrawn="1"/>
        </p:nvPicPr>
        <p:blipFill>
          <a:blip r:embed="rId17"/>
          <a:stretch>
            <a:fillRect/>
          </a:stretch>
        </p:blipFill>
        <p:spPr>
          <a:xfrm>
            <a:off x="61125" y="29625"/>
            <a:ext cx="1047750" cy="1047750"/>
          </a:xfrm>
          <a:prstGeom prst="rect">
            <a:avLst/>
          </a:prstGeom>
        </p:spPr>
      </p:pic>
      <p:pic>
        <p:nvPicPr>
          <p:cNvPr id="10" name="Picture 9" descr="Logo&#10;&#10;Description automatically generated">
            <a:extLst>
              <a:ext uri="{FF2B5EF4-FFF2-40B4-BE49-F238E27FC236}">
                <a16:creationId xmlns:a16="http://schemas.microsoft.com/office/drawing/2014/main" id="{3D9C238B-B2CC-7065-ADEE-4F07538AC653}"/>
              </a:ext>
            </a:extLst>
          </p:cNvPr>
          <p:cNvPicPr>
            <a:picLocks noChangeAspect="1"/>
          </p:cNvPicPr>
          <p:nvPr userDrawn="1"/>
        </p:nvPicPr>
        <p:blipFill>
          <a:blip r:embed="rId18"/>
          <a:stretch>
            <a:fillRect/>
          </a:stretch>
        </p:blipFill>
        <p:spPr>
          <a:xfrm>
            <a:off x="8042400" y="27900"/>
            <a:ext cx="1046700" cy="1046700"/>
          </a:xfrm>
          <a:prstGeom prst="rect">
            <a:avLst/>
          </a:prstGeom>
        </p:spPr>
      </p:pic>
      <p:sp>
        <p:nvSpPr>
          <p:cNvPr id="8" name="Star: 5 Points 7">
            <a:extLst>
              <a:ext uri="{FF2B5EF4-FFF2-40B4-BE49-F238E27FC236}">
                <a16:creationId xmlns:a16="http://schemas.microsoft.com/office/drawing/2014/main" id="{081DDF7B-DBF0-3123-BCA1-A4BFB52A89F2}"/>
              </a:ext>
            </a:extLst>
          </p:cNvPr>
          <p:cNvSpPr/>
          <p:nvPr userDrawn="1"/>
        </p:nvSpPr>
        <p:spPr>
          <a:xfrm>
            <a:off x="3587442" y="6523273"/>
            <a:ext cx="180000" cy="180000"/>
          </a:xfrm>
          <a:prstGeom prst="star5">
            <a:avLst/>
          </a:prstGeom>
          <a:solidFill>
            <a:srgbClr val="FFEA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tar: 5 Points 10">
            <a:extLst>
              <a:ext uri="{FF2B5EF4-FFF2-40B4-BE49-F238E27FC236}">
                <a16:creationId xmlns:a16="http://schemas.microsoft.com/office/drawing/2014/main" id="{A2A4ADBA-48BC-F041-992D-09D41F3A197E}"/>
              </a:ext>
            </a:extLst>
          </p:cNvPr>
          <p:cNvSpPr/>
          <p:nvPr userDrawn="1"/>
        </p:nvSpPr>
        <p:spPr>
          <a:xfrm>
            <a:off x="5327832" y="6523272"/>
            <a:ext cx="180000" cy="180000"/>
          </a:xfrm>
          <a:prstGeom prst="star5">
            <a:avLst/>
          </a:prstGeom>
          <a:solidFill>
            <a:srgbClr val="FFEA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3758050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6" r:id="rId13"/>
    <p:sldLayoutId id="2147483688" r:id="rId14"/>
    <p:sldLayoutId id="2147483689"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slideLayout" Target="../slideLayouts/slideLayout2.xml"/><Relationship Id="rId1" Type="http://schemas.openxmlformats.org/officeDocument/2006/relationships/video" Target="https://www.youtube.com/embed/sPirp7fZb18?feature=oembed"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5.jpg"/><Relationship Id="rId4" Type="http://schemas.openxmlformats.org/officeDocument/2006/relationships/image" Target="../media/image24.jpg"/></Relationships>
</file>

<file path=ppt/slides/_rels/slide16.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slideLayout" Target="../slideLayouts/slideLayout2.xml"/><Relationship Id="rId1" Type="http://schemas.openxmlformats.org/officeDocument/2006/relationships/video" Target="https://www.youtube.com/embed/jifoNSXvTuQ?feature=oembed"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9.jp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g"/><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55.jpg"/></Relationships>
</file>

<file path=ppt/slides/_rels/slide33.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7.jpeg"/><Relationship Id="rId7" Type="http://schemas.openxmlformats.org/officeDocument/2006/relationships/image" Target="../media/image61.jp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60.jpeg"/><Relationship Id="rId5" Type="http://schemas.openxmlformats.org/officeDocument/2006/relationships/image" Target="../media/image59.jpg"/><Relationship Id="rId4" Type="http://schemas.openxmlformats.org/officeDocument/2006/relationships/image" Target="../media/image58.jp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2.xml"/><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image" Target="../media/image64.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upload.wikimedia.org/wikipedia/commons/3/31/ProhibitionSign2.svg" TargetMode="External"/><Relationship Id="rId2" Type="http://schemas.openxmlformats.org/officeDocument/2006/relationships/image" Target="../media/image67.wmf"/><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7"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73.em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6.jpg"/><Relationship Id="rId4" Type="http://schemas.openxmlformats.org/officeDocument/2006/relationships/image" Target="../media/image15.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7000" y="1651928"/>
            <a:ext cx="8890000" cy="1059134"/>
          </a:xfrm>
        </p:spPr>
        <p:txBody>
          <a:bodyPr/>
          <a:lstStyle/>
          <a:p>
            <a:r>
              <a:rPr lang="en-US" dirty="0"/>
              <a:t>OMD Safety Training</a:t>
            </a:r>
          </a:p>
        </p:txBody>
      </p:sp>
      <p:sp>
        <p:nvSpPr>
          <p:cNvPr id="3" name="Subtitle 2"/>
          <p:cNvSpPr>
            <a:spLocks noGrp="1"/>
          </p:cNvSpPr>
          <p:nvPr>
            <p:ph type="subTitle" idx="1"/>
          </p:nvPr>
        </p:nvSpPr>
        <p:spPr>
          <a:xfrm>
            <a:off x="84319" y="3274380"/>
            <a:ext cx="9144000" cy="1487941"/>
          </a:xfrm>
        </p:spPr>
        <p:txBody>
          <a:bodyPr>
            <a:normAutofit/>
          </a:bodyPr>
          <a:lstStyle/>
          <a:p>
            <a:pPr algn="ctr">
              <a:lnSpc>
                <a:spcPct val="100000"/>
              </a:lnSpc>
            </a:pPr>
            <a:r>
              <a:rPr lang="en-US" altLang="en-US" sz="7800" b="1" dirty="0">
                <a:cs typeface="DejaVu Sans" charset="0"/>
              </a:rPr>
              <a:t>Asbestos Awareness</a:t>
            </a:r>
          </a:p>
        </p:txBody>
      </p:sp>
      <p:sp>
        <p:nvSpPr>
          <p:cNvPr id="7" name="Star: 5 Points 6">
            <a:extLst>
              <a:ext uri="{FF2B5EF4-FFF2-40B4-BE49-F238E27FC236}">
                <a16:creationId xmlns:a16="http://schemas.microsoft.com/office/drawing/2014/main" id="{41D7DCAD-E659-20DC-6FAB-279F8875CC67}"/>
              </a:ext>
            </a:extLst>
          </p:cNvPr>
          <p:cNvSpPr/>
          <p:nvPr/>
        </p:nvSpPr>
        <p:spPr>
          <a:xfrm>
            <a:off x="3587442" y="6523273"/>
            <a:ext cx="180000" cy="180000"/>
          </a:xfrm>
          <a:prstGeom prst="star5">
            <a:avLst/>
          </a:prstGeom>
          <a:solidFill>
            <a:srgbClr val="FFEA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tar: 5 Points 7">
            <a:extLst>
              <a:ext uri="{FF2B5EF4-FFF2-40B4-BE49-F238E27FC236}">
                <a16:creationId xmlns:a16="http://schemas.microsoft.com/office/drawing/2014/main" id="{7921CC25-1BFE-12BF-0562-21A5B0F69D4D}"/>
              </a:ext>
            </a:extLst>
          </p:cNvPr>
          <p:cNvSpPr/>
          <p:nvPr/>
        </p:nvSpPr>
        <p:spPr>
          <a:xfrm>
            <a:off x="5327832" y="6523272"/>
            <a:ext cx="180000" cy="180000"/>
          </a:xfrm>
          <a:prstGeom prst="star5">
            <a:avLst/>
          </a:prstGeom>
          <a:solidFill>
            <a:srgbClr val="FFEA0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411153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416150" y="-204188"/>
            <a:ext cx="5171259" cy="1325563"/>
          </a:xfrm>
        </p:spPr>
        <p:txBody>
          <a:bodyPr>
            <a:noAutofit/>
          </a:bodyPr>
          <a:lstStyle/>
          <a:p>
            <a:r>
              <a:rPr lang="en-US" sz="4000" dirty="0"/>
              <a:t>Properties of Asbestos</a:t>
            </a:r>
          </a:p>
        </p:txBody>
      </p:sp>
      <p:sp>
        <p:nvSpPr>
          <p:cNvPr id="5" name="Content Placeholder 4"/>
          <p:cNvSpPr>
            <a:spLocks noGrp="1"/>
          </p:cNvSpPr>
          <p:nvPr>
            <p:ph idx="1"/>
          </p:nvPr>
        </p:nvSpPr>
        <p:spPr>
          <a:xfrm>
            <a:off x="0" y="925094"/>
            <a:ext cx="9013371" cy="4720091"/>
          </a:xfrm>
        </p:spPr>
        <p:txBody>
          <a:bodyPr>
            <a:normAutofit/>
          </a:bodyPr>
          <a:lstStyle/>
          <a:p>
            <a:pPr marL="742950" lvl="1" indent="0" algn="ctr">
              <a:buNone/>
            </a:pPr>
            <a:r>
              <a:rPr lang="en-US" dirty="0"/>
              <a:t>Absorbs sound / Fire resistant</a:t>
            </a:r>
          </a:p>
        </p:txBody>
      </p:sp>
      <p:pic>
        <p:nvPicPr>
          <p:cNvPr id="7" name="Picture 6" descr="An old advertisement for a theater&#10;&#10;AI-generated content may be incorrect.">
            <a:extLst>
              <a:ext uri="{FF2B5EF4-FFF2-40B4-BE49-F238E27FC236}">
                <a16:creationId xmlns:a16="http://schemas.microsoft.com/office/drawing/2014/main" id="{9499BDFE-F1BD-DC08-F09B-BC44114AA56D}"/>
              </a:ext>
            </a:extLst>
          </p:cNvPr>
          <p:cNvPicPr>
            <a:picLocks noChangeAspect="1"/>
          </p:cNvPicPr>
          <p:nvPr/>
        </p:nvPicPr>
        <p:blipFill>
          <a:blip r:embed="rId2"/>
          <a:stretch>
            <a:fillRect/>
          </a:stretch>
        </p:blipFill>
        <p:spPr>
          <a:xfrm>
            <a:off x="1134472" y="1371601"/>
            <a:ext cx="6875055" cy="4968790"/>
          </a:xfrm>
          <a:prstGeom prst="rect">
            <a:avLst/>
          </a:prstGeom>
        </p:spPr>
      </p:pic>
    </p:spTree>
    <p:extLst>
      <p:ext uri="{BB962C8B-B14F-4D97-AF65-F5344CB8AC3E}">
        <p14:creationId xmlns:p14="http://schemas.microsoft.com/office/powerpoint/2010/main" val="23303328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7632" y="3327"/>
            <a:ext cx="4988379" cy="1325563"/>
          </a:xfrm>
        </p:spPr>
        <p:txBody>
          <a:bodyPr>
            <a:noAutofit/>
          </a:bodyPr>
          <a:lstStyle/>
          <a:p>
            <a:r>
              <a:rPr lang="en-US" sz="4000" dirty="0"/>
              <a:t>Properties of Asbestos</a:t>
            </a:r>
          </a:p>
        </p:txBody>
      </p:sp>
      <p:sp>
        <p:nvSpPr>
          <p:cNvPr id="5" name="Content Placeholder 4"/>
          <p:cNvSpPr>
            <a:spLocks noGrp="1"/>
          </p:cNvSpPr>
          <p:nvPr>
            <p:ph idx="1"/>
          </p:nvPr>
        </p:nvSpPr>
        <p:spPr>
          <a:xfrm>
            <a:off x="609599" y="1600200"/>
            <a:ext cx="6347714" cy="4441163"/>
          </a:xfrm>
        </p:spPr>
        <p:txBody>
          <a:bodyPr>
            <a:normAutofit/>
          </a:bodyPr>
          <a:lstStyle/>
          <a:p>
            <a:pPr marL="742950" lvl="1" indent="0">
              <a:buNone/>
            </a:pPr>
            <a:r>
              <a:rPr lang="en-US" dirty="0"/>
              <a:t>Cheap to produce</a:t>
            </a:r>
          </a:p>
        </p:txBody>
      </p:sp>
      <p:pic>
        <p:nvPicPr>
          <p:cNvPr id="8" name="Picture 7" descr="A winding road in a canyon&#10;&#10;AI-generated content may be incorrect.">
            <a:extLst>
              <a:ext uri="{FF2B5EF4-FFF2-40B4-BE49-F238E27FC236}">
                <a16:creationId xmlns:a16="http://schemas.microsoft.com/office/drawing/2014/main" id="{F184741A-E84E-79C0-A871-9C642E5A9A8D}"/>
              </a:ext>
            </a:extLst>
          </p:cNvPr>
          <p:cNvPicPr>
            <a:picLocks noChangeAspect="1"/>
          </p:cNvPicPr>
          <p:nvPr/>
        </p:nvPicPr>
        <p:blipFill>
          <a:blip r:embed="rId3"/>
          <a:stretch>
            <a:fillRect/>
          </a:stretch>
        </p:blipFill>
        <p:spPr>
          <a:xfrm>
            <a:off x="401335" y="2531292"/>
            <a:ext cx="4382118" cy="2925064"/>
          </a:xfrm>
          <a:prstGeom prst="rect">
            <a:avLst/>
          </a:prstGeom>
        </p:spPr>
      </p:pic>
      <p:pic>
        <p:nvPicPr>
          <p:cNvPr id="10" name="Picture 9" descr="A sign with a house and trees&#10;&#10;AI-generated content may be incorrect.">
            <a:extLst>
              <a:ext uri="{FF2B5EF4-FFF2-40B4-BE49-F238E27FC236}">
                <a16:creationId xmlns:a16="http://schemas.microsoft.com/office/drawing/2014/main" id="{88EFCD69-A176-A7FE-611D-92FA61D7ED7B}"/>
              </a:ext>
            </a:extLst>
          </p:cNvPr>
          <p:cNvPicPr>
            <a:picLocks noChangeAspect="1"/>
          </p:cNvPicPr>
          <p:nvPr/>
        </p:nvPicPr>
        <p:blipFill>
          <a:blip r:embed="rId4"/>
          <a:stretch>
            <a:fillRect/>
          </a:stretch>
        </p:blipFill>
        <p:spPr>
          <a:xfrm>
            <a:off x="5972475" y="2297987"/>
            <a:ext cx="2386203" cy="3391673"/>
          </a:xfrm>
          <a:prstGeom prst="rect">
            <a:avLst/>
          </a:prstGeom>
        </p:spPr>
      </p:pic>
    </p:spTree>
    <p:extLst>
      <p:ext uri="{BB962C8B-B14F-4D97-AF65-F5344CB8AC3E}">
        <p14:creationId xmlns:p14="http://schemas.microsoft.com/office/powerpoint/2010/main" val="11383812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895790" y="15874"/>
            <a:ext cx="7886700" cy="1325563"/>
          </a:xfrm>
        </p:spPr>
        <p:txBody>
          <a:bodyPr>
            <a:noAutofit/>
          </a:bodyPr>
          <a:lstStyle/>
          <a:p>
            <a:r>
              <a:rPr lang="en-US" sz="4000" dirty="0"/>
              <a:t>History of Asbestos </a:t>
            </a:r>
          </a:p>
        </p:txBody>
      </p:sp>
      <p:pic>
        <p:nvPicPr>
          <p:cNvPr id="5" name="Online Media 4" title="Asbestos History - Behind the News">
            <a:hlinkClick r:id="" action="ppaction://media"/>
            <a:extLst>
              <a:ext uri="{FF2B5EF4-FFF2-40B4-BE49-F238E27FC236}">
                <a16:creationId xmlns:a16="http://schemas.microsoft.com/office/drawing/2014/main" id="{1AC16170-45CA-47A1-19BF-3BA4CF4DF294}"/>
              </a:ext>
            </a:extLst>
          </p:cNvPr>
          <p:cNvPicPr>
            <a:picLocks noGrp="1" noRot="1" noChangeAspect="1"/>
          </p:cNvPicPr>
          <p:nvPr>
            <p:ph idx="1"/>
            <a:videoFile r:link="rId1"/>
          </p:nvPr>
        </p:nvPicPr>
        <p:blipFill>
          <a:blip r:embed="rId3"/>
          <a:stretch>
            <a:fillRect/>
          </a:stretch>
        </p:blipFill>
        <p:spPr>
          <a:xfrm>
            <a:off x="851656" y="1570604"/>
            <a:ext cx="7440687" cy="4203179"/>
          </a:xfrm>
          <a:prstGeom prst="rect">
            <a:avLst/>
          </a:prstGeom>
        </p:spPr>
      </p:pic>
    </p:spTree>
    <p:extLst>
      <p:ext uri="{BB962C8B-B14F-4D97-AF65-F5344CB8AC3E}">
        <p14:creationId xmlns:p14="http://schemas.microsoft.com/office/powerpoint/2010/main" val="3736477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013963" y="154939"/>
            <a:ext cx="7886700" cy="1325563"/>
          </a:xfrm>
        </p:spPr>
        <p:txBody>
          <a:bodyPr>
            <a:normAutofit/>
          </a:bodyPr>
          <a:lstStyle/>
          <a:p>
            <a:r>
              <a:rPr lang="en-US" dirty="0"/>
              <a:t>Health Effects</a:t>
            </a:r>
            <a:endParaRPr lang="en-US" dirty="0">
              <a:solidFill>
                <a:schemeClr val="bg2">
                  <a:lumMod val="60000"/>
                  <a:lumOff val="40000"/>
                </a:schemeClr>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1230" y="1307180"/>
            <a:ext cx="5927299" cy="4904001"/>
          </a:xfrm>
          <a:prstGeom prst="rect">
            <a:avLst/>
          </a:prstGeom>
        </p:spPr>
      </p:pic>
    </p:spTree>
    <p:extLst>
      <p:ext uri="{BB962C8B-B14F-4D97-AF65-F5344CB8AC3E}">
        <p14:creationId xmlns:p14="http://schemas.microsoft.com/office/powerpoint/2010/main" val="29829766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614204" y="0"/>
            <a:ext cx="7886700" cy="1325563"/>
          </a:xfrm>
        </p:spPr>
        <p:txBody>
          <a:bodyPr>
            <a:normAutofit/>
          </a:bodyPr>
          <a:lstStyle/>
          <a:p>
            <a:r>
              <a:rPr lang="en-US" dirty="0"/>
              <a:t>Health Effects</a:t>
            </a:r>
          </a:p>
        </p:txBody>
      </p:sp>
      <p:sp>
        <p:nvSpPr>
          <p:cNvPr id="5" name="Content Placeholder 4"/>
          <p:cNvSpPr>
            <a:spLocks noGrp="1"/>
          </p:cNvSpPr>
          <p:nvPr>
            <p:ph idx="1"/>
          </p:nvPr>
        </p:nvSpPr>
        <p:spPr>
          <a:xfrm>
            <a:off x="113567" y="1631548"/>
            <a:ext cx="6287233" cy="4309278"/>
          </a:xfrm>
        </p:spPr>
        <p:txBody>
          <a:bodyPr>
            <a:normAutofit lnSpcReduction="10000"/>
          </a:bodyPr>
          <a:lstStyle/>
          <a:p>
            <a:pPr marL="457200" indent="-457200">
              <a:buFont typeface="Arial" panose="020B0604020202020204" pitchFamily="34" charset="0"/>
              <a:buChar char="•"/>
            </a:pPr>
            <a:r>
              <a:rPr lang="en-US" dirty="0"/>
              <a:t>Risk of related diseases increase with:</a:t>
            </a:r>
          </a:p>
          <a:p>
            <a:pPr marL="1200150" lvl="1" indent="-457200">
              <a:buFont typeface="Arial" panose="020B0604020202020204" pitchFamily="34" charset="0"/>
              <a:buChar char="•"/>
            </a:pPr>
            <a:r>
              <a:rPr lang="en-US" dirty="0"/>
              <a:t>Concentration of exposure (“Dose” Relationship)</a:t>
            </a:r>
          </a:p>
          <a:p>
            <a:pPr marL="1200150" lvl="1" indent="-457200">
              <a:buFont typeface="Arial" panose="020B0604020202020204" pitchFamily="34" charset="0"/>
              <a:buChar char="•"/>
            </a:pPr>
            <a:r>
              <a:rPr lang="en-US" dirty="0"/>
              <a:t>Duration of exposure</a:t>
            </a:r>
          </a:p>
          <a:p>
            <a:pPr marL="1200150" lvl="1" indent="-457200">
              <a:buFont typeface="Arial" panose="020B0604020202020204" pitchFamily="34" charset="0"/>
              <a:buChar char="•"/>
            </a:pPr>
            <a:r>
              <a:rPr lang="en-US" dirty="0"/>
              <a:t>Frequency of exposure</a:t>
            </a:r>
          </a:p>
          <a:p>
            <a:pPr marL="742950" lvl="1" indent="0">
              <a:buNone/>
            </a:pPr>
            <a:endParaRPr lang="en-US" dirty="0"/>
          </a:p>
          <a:p>
            <a:pPr marL="457200" indent="-457200">
              <a:buFont typeface="Arial" panose="020B0604020202020204" pitchFamily="34" charset="0"/>
              <a:buChar char="•"/>
            </a:pPr>
            <a:r>
              <a:rPr lang="en-US" dirty="0"/>
              <a:t>Latency period of ~10-40 years </a:t>
            </a:r>
          </a:p>
          <a:p>
            <a:pPr marL="1200150" lvl="1" indent="-457200">
              <a:buFont typeface="Arial" panose="020B0604020202020204" pitchFamily="34" charset="0"/>
              <a:buChar char="•"/>
            </a:pPr>
            <a:r>
              <a:rPr lang="en-US" dirty="0"/>
              <a:t>Can result in people taking risks with asbestos </a:t>
            </a:r>
          </a:p>
          <a:p>
            <a:pPr marL="1200150" lvl="1" indent="-457200">
              <a:buFont typeface="Arial" panose="020B0604020202020204" pitchFamily="34" charset="0"/>
              <a:buChar char="•"/>
            </a:pPr>
            <a:r>
              <a:rPr lang="en-US" dirty="0"/>
              <a:t>Difficult to identify specific project or job which lead to exposure  </a:t>
            </a:r>
          </a:p>
          <a:p>
            <a:pPr lvl="1" indent="0">
              <a:buNone/>
            </a:pPr>
            <a:endParaRPr lang="en-US" dirty="0"/>
          </a:p>
        </p:txBody>
      </p:sp>
      <p:pic>
        <p:nvPicPr>
          <p:cNvPr id="6" name="Picture 5" descr="G:\WEB\MODULES\Asbestos\asbwarn.gif">
            <a:extLst>
              <a:ext uri="{FF2B5EF4-FFF2-40B4-BE49-F238E27FC236}">
                <a16:creationId xmlns:a16="http://schemas.microsoft.com/office/drawing/2014/main" id="{7AC14519-1CCF-B186-383F-B7B4AC5A7FC4}"/>
              </a:ext>
            </a:extLst>
          </p:cNvPr>
          <p:cNvPicPr>
            <a:picLocks noChangeAspect="1" noChangeArrowheads="1"/>
          </p:cNvPicPr>
          <p:nvPr/>
        </p:nvPicPr>
        <p:blipFill>
          <a:blip r:embed="rId3" cstate="print"/>
          <a:srcRect/>
          <a:stretch>
            <a:fillRect/>
          </a:stretch>
        </p:blipFill>
        <p:spPr>
          <a:xfrm>
            <a:off x="6163007" y="2417635"/>
            <a:ext cx="2867426" cy="2022729"/>
          </a:xfrm>
          <a:prstGeom prst="rect">
            <a:avLst/>
          </a:prstGeom>
          <a:noFill/>
        </p:spPr>
      </p:pic>
    </p:spTree>
    <p:extLst>
      <p:ext uri="{BB962C8B-B14F-4D97-AF65-F5344CB8AC3E}">
        <p14:creationId xmlns:p14="http://schemas.microsoft.com/office/powerpoint/2010/main" val="35782799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034616" y="-64364"/>
            <a:ext cx="7886700" cy="1325563"/>
          </a:xfrm>
        </p:spPr>
        <p:txBody>
          <a:bodyPr/>
          <a:lstStyle/>
          <a:p>
            <a:r>
              <a:rPr lang="en-US" dirty="0"/>
              <a:t>Friable vs. Non-Friable </a:t>
            </a:r>
          </a:p>
        </p:txBody>
      </p:sp>
      <p:sp>
        <p:nvSpPr>
          <p:cNvPr id="5" name="Content Placeholder 4"/>
          <p:cNvSpPr>
            <a:spLocks noGrp="1"/>
          </p:cNvSpPr>
          <p:nvPr>
            <p:ph idx="1"/>
          </p:nvPr>
        </p:nvSpPr>
        <p:spPr>
          <a:xfrm>
            <a:off x="502407" y="1054826"/>
            <a:ext cx="6946777" cy="4748348"/>
          </a:xfrm>
        </p:spPr>
        <p:txBody>
          <a:bodyPr>
            <a:normAutofit fontScale="92500" lnSpcReduction="10000"/>
          </a:bodyPr>
          <a:lstStyle/>
          <a:p>
            <a:pPr marL="457200" indent="-457200">
              <a:buFont typeface="Arial" panose="020B0604020202020204" pitchFamily="34" charset="0"/>
              <a:buChar char="•"/>
            </a:pPr>
            <a:r>
              <a:rPr lang="en-US" dirty="0"/>
              <a:t>Friable: material can be easily crumbled or pulverized by hand</a:t>
            </a:r>
          </a:p>
          <a:p>
            <a:pPr marL="1600200" lvl="2" indent="-457200">
              <a:buFont typeface="Arial" panose="020B0604020202020204" pitchFamily="34" charset="0"/>
              <a:buChar char="•"/>
            </a:pPr>
            <a:endParaRPr lang="en-US" dirty="0"/>
          </a:p>
          <a:p>
            <a:pPr marL="1200150" lvl="1" indent="-457200">
              <a:buFont typeface="Arial" panose="020B0604020202020204" pitchFamily="34" charset="0"/>
              <a:buChar char="•"/>
            </a:pPr>
            <a:endParaRPr lang="en-US" dirty="0"/>
          </a:p>
          <a:p>
            <a:pPr marL="1200150" lvl="1" indent="-457200">
              <a:buFont typeface="Arial" panose="020B0604020202020204" pitchFamily="34" charset="0"/>
              <a:buChar char="•"/>
            </a:pPr>
            <a:endParaRPr lang="en-US" dirty="0"/>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r>
              <a:rPr lang="en-US" dirty="0"/>
              <a:t>Non-Friable: generally bound in a matrix and will not release fibers unless damaged or disturbed. </a:t>
            </a:r>
            <a:r>
              <a:rPr lang="en-US" dirty="0">
                <a:solidFill>
                  <a:srgbClr val="FF0000"/>
                </a:solidFill>
              </a:rPr>
              <a:t>Can become friable!</a:t>
            </a:r>
            <a:endParaRPr lang="en-US" dirty="0"/>
          </a:p>
          <a:p>
            <a:pPr marL="1200150" lvl="1" indent="-457200">
              <a:buFont typeface="Arial" panose="020B0604020202020204" pitchFamily="34" charset="0"/>
              <a:buChar char="•"/>
            </a:pPr>
            <a:r>
              <a:rPr lang="en-US" dirty="0"/>
              <a:t>Floor tiles</a:t>
            </a:r>
          </a:p>
          <a:p>
            <a:pPr marL="1200150" lvl="1" indent="-457200">
              <a:buFont typeface="Arial" panose="020B0604020202020204" pitchFamily="34" charset="0"/>
              <a:buChar char="•"/>
            </a:pPr>
            <a:r>
              <a:rPr lang="en-US" dirty="0"/>
              <a:t>Cement asbestos </a:t>
            </a:r>
          </a:p>
          <a:p>
            <a:pPr marL="1200150" lvl="1" indent="-457200">
              <a:buFont typeface="Arial" panose="020B0604020202020204" pitchFamily="34" charset="0"/>
              <a:buChar char="•"/>
            </a:pPr>
            <a:r>
              <a:rPr lang="en-US" dirty="0"/>
              <a:t>Asphaltic mastics</a:t>
            </a:r>
          </a:p>
          <a:p>
            <a:endParaRPr 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42730" y="4574529"/>
            <a:ext cx="3801270" cy="1613489"/>
          </a:xfrm>
          <a:prstGeom prst="rect">
            <a:avLst/>
          </a:prstGeom>
        </p:spPr>
      </p:pic>
      <p:pic>
        <p:nvPicPr>
          <p:cNvPr id="7" name="Picture 6">
            <a:extLst>
              <a:ext uri="{FF2B5EF4-FFF2-40B4-BE49-F238E27FC236}">
                <a16:creationId xmlns:a16="http://schemas.microsoft.com/office/drawing/2014/main" id="{43C20AE2-5AD2-4FA2-A421-CBECB81BB3F3}"/>
              </a:ext>
            </a:extLst>
          </p:cNvPr>
          <p:cNvPicPr>
            <a:picLocks noChangeAspect="1"/>
          </p:cNvPicPr>
          <p:nvPr/>
        </p:nvPicPr>
        <p:blipFill>
          <a:blip r:embed="rId4"/>
          <a:stretch>
            <a:fillRect/>
          </a:stretch>
        </p:blipFill>
        <p:spPr>
          <a:xfrm>
            <a:off x="1080108" y="1806506"/>
            <a:ext cx="2892297" cy="1624587"/>
          </a:xfrm>
          <a:prstGeom prst="rect">
            <a:avLst/>
          </a:prstGeom>
        </p:spPr>
      </p:pic>
      <p:pic>
        <p:nvPicPr>
          <p:cNvPr id="6" name="Picture 5">
            <a:extLst>
              <a:ext uri="{FF2B5EF4-FFF2-40B4-BE49-F238E27FC236}">
                <a16:creationId xmlns:a16="http://schemas.microsoft.com/office/drawing/2014/main" id="{1CFF5E02-2EA7-4429-A7AC-A7E1E631466F}"/>
              </a:ext>
            </a:extLst>
          </p:cNvPr>
          <p:cNvPicPr>
            <a:picLocks noChangeAspect="1"/>
          </p:cNvPicPr>
          <p:nvPr/>
        </p:nvPicPr>
        <p:blipFill>
          <a:blip r:embed="rId5"/>
          <a:stretch>
            <a:fillRect/>
          </a:stretch>
        </p:blipFill>
        <p:spPr>
          <a:xfrm>
            <a:off x="4740215" y="1806506"/>
            <a:ext cx="3752302" cy="1613490"/>
          </a:xfrm>
          <a:prstGeom prst="rect">
            <a:avLst/>
          </a:prstGeom>
        </p:spPr>
      </p:pic>
    </p:spTree>
    <p:extLst>
      <p:ext uri="{BB962C8B-B14F-4D97-AF65-F5344CB8AC3E}">
        <p14:creationId xmlns:p14="http://schemas.microsoft.com/office/powerpoint/2010/main" val="18925398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89320" y="643466"/>
            <a:ext cx="7165359" cy="5571067"/>
          </a:xfrm>
          <a:prstGeom prst="rect">
            <a:avLst/>
          </a:prstGeom>
        </p:spPr>
      </p:pic>
    </p:spTree>
    <p:extLst>
      <p:ext uri="{BB962C8B-B14F-4D97-AF65-F5344CB8AC3E}">
        <p14:creationId xmlns:p14="http://schemas.microsoft.com/office/powerpoint/2010/main" val="33542081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862399" y="0"/>
            <a:ext cx="7886700" cy="1325563"/>
          </a:xfrm>
        </p:spPr>
        <p:txBody>
          <a:bodyPr>
            <a:normAutofit/>
          </a:bodyPr>
          <a:lstStyle/>
          <a:p>
            <a:r>
              <a:rPr lang="en-US" dirty="0"/>
              <a:t>Health Effects</a:t>
            </a:r>
          </a:p>
        </p:txBody>
      </p:sp>
      <p:pic>
        <p:nvPicPr>
          <p:cNvPr id="3" name="Online Media 2" title="Asbestos">
            <a:hlinkClick r:id="" action="ppaction://media"/>
            <a:extLst>
              <a:ext uri="{FF2B5EF4-FFF2-40B4-BE49-F238E27FC236}">
                <a16:creationId xmlns:a16="http://schemas.microsoft.com/office/drawing/2014/main" id="{32F0B47A-FA6B-26E9-51B4-AFCD80C16179}"/>
              </a:ext>
            </a:extLst>
          </p:cNvPr>
          <p:cNvPicPr>
            <a:picLocks noGrp="1" noRot="1" noChangeAspect="1"/>
          </p:cNvPicPr>
          <p:nvPr>
            <p:ph idx="1"/>
            <a:videoFile r:link="rId1"/>
          </p:nvPr>
        </p:nvPicPr>
        <p:blipFill>
          <a:blip r:embed="rId3"/>
          <a:stretch>
            <a:fillRect/>
          </a:stretch>
        </p:blipFill>
        <p:spPr>
          <a:xfrm>
            <a:off x="711200" y="1547813"/>
            <a:ext cx="7626350" cy="4308475"/>
          </a:xfrm>
          <a:prstGeom prst="rect">
            <a:avLst/>
          </a:prstGeom>
        </p:spPr>
      </p:pic>
    </p:spTree>
    <p:extLst>
      <p:ext uri="{BB962C8B-B14F-4D97-AF65-F5344CB8AC3E}">
        <p14:creationId xmlns:p14="http://schemas.microsoft.com/office/powerpoint/2010/main" val="1434459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254284" y="44857"/>
            <a:ext cx="7886700" cy="1325563"/>
          </a:xfrm>
        </p:spPr>
        <p:txBody>
          <a:bodyPr/>
          <a:lstStyle/>
          <a:p>
            <a:r>
              <a:rPr lang="en-US" dirty="0"/>
              <a:t>Lung Cancer </a:t>
            </a:r>
          </a:p>
        </p:txBody>
      </p:sp>
      <p:sp>
        <p:nvSpPr>
          <p:cNvPr id="5" name="Content Placeholder 4"/>
          <p:cNvSpPr>
            <a:spLocks noGrp="1"/>
          </p:cNvSpPr>
          <p:nvPr>
            <p:ph idx="1"/>
          </p:nvPr>
        </p:nvSpPr>
        <p:spPr>
          <a:xfrm>
            <a:off x="457201" y="1600201"/>
            <a:ext cx="4317022" cy="4292600"/>
          </a:xfrm>
        </p:spPr>
        <p:txBody>
          <a:bodyPr>
            <a:normAutofit fontScale="92500" lnSpcReduction="20000"/>
          </a:bodyPr>
          <a:lstStyle/>
          <a:p>
            <a:pPr marL="457200" indent="-457200">
              <a:buFont typeface="Arial" panose="020B0604020202020204" pitchFamily="34" charset="0"/>
              <a:buChar char="•"/>
            </a:pPr>
            <a:endParaRPr lang="en-US" dirty="0"/>
          </a:p>
          <a:p>
            <a:pPr marL="0" indent="0">
              <a:buNone/>
            </a:pPr>
            <a:r>
              <a:rPr lang="en-US" dirty="0"/>
              <a:t>Risk of lung cancer increases with asbestos exposure</a:t>
            </a:r>
          </a:p>
          <a:p>
            <a:pPr marL="457200" indent="-457200">
              <a:buFont typeface="Arial" panose="020B0604020202020204" pitchFamily="34" charset="0"/>
              <a:buChar char="•"/>
            </a:pPr>
            <a:endParaRPr lang="en-US" dirty="0"/>
          </a:p>
          <a:p>
            <a:pPr marL="1200150" lvl="1" indent="-457200">
              <a:buFont typeface="Arial" panose="020B0604020202020204" pitchFamily="34" charset="0"/>
              <a:buChar char="•"/>
            </a:pPr>
            <a:r>
              <a:rPr lang="en-US" dirty="0"/>
              <a:t>Up to 90x more likely to develop lung cancer if smoking combined with asbestos exposure compared to non-smokers with little to no exposure</a:t>
            </a:r>
          </a:p>
          <a:p>
            <a:pPr marL="1200150" lvl="1" indent="-457200">
              <a:buFont typeface="Arial" panose="020B0604020202020204" pitchFamily="34" charset="0"/>
              <a:buChar char="•"/>
            </a:pPr>
            <a:endParaRPr lang="en-US" dirty="0"/>
          </a:p>
          <a:p>
            <a:pPr marL="1200150" lvl="1" indent="-457200">
              <a:buFont typeface="Arial" panose="020B0604020202020204" pitchFamily="34" charset="0"/>
              <a:buChar char="•"/>
            </a:pPr>
            <a:r>
              <a:rPr lang="en-US" dirty="0"/>
              <a:t>Smoking can inhibit the body’s natural defenses.  </a:t>
            </a:r>
          </a:p>
          <a:p>
            <a:pPr marL="457200" indent="-457200">
              <a:buFont typeface="Arial" panose="020B0604020202020204" pitchFamily="34" charset="0"/>
              <a:buChar char="•"/>
            </a:pPr>
            <a:endParaRPr lang="en-US"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17561" y="1376930"/>
            <a:ext cx="3159428" cy="2369571"/>
          </a:xfrm>
          <a:prstGeom prst="rect">
            <a:avLst/>
          </a:prstGeom>
        </p:spPr>
      </p:pic>
      <p:pic>
        <p:nvPicPr>
          <p:cNvPr id="6" name="Picture 5">
            <a:extLst>
              <a:ext uri="{FF2B5EF4-FFF2-40B4-BE49-F238E27FC236}">
                <a16:creationId xmlns:a16="http://schemas.microsoft.com/office/drawing/2014/main" id="{6B4A9267-4CA5-4061-A744-71766141AFD8}"/>
              </a:ext>
            </a:extLst>
          </p:cNvPr>
          <p:cNvPicPr>
            <a:picLocks noChangeAspect="1"/>
          </p:cNvPicPr>
          <p:nvPr/>
        </p:nvPicPr>
        <p:blipFill>
          <a:blip r:embed="rId4"/>
          <a:stretch>
            <a:fillRect/>
          </a:stretch>
        </p:blipFill>
        <p:spPr>
          <a:xfrm>
            <a:off x="4795892" y="4010948"/>
            <a:ext cx="3202766" cy="2097812"/>
          </a:xfrm>
          <a:prstGeom prst="rect">
            <a:avLst/>
          </a:prstGeom>
        </p:spPr>
      </p:pic>
    </p:spTree>
    <p:extLst>
      <p:ext uri="{BB962C8B-B14F-4D97-AF65-F5344CB8AC3E}">
        <p14:creationId xmlns:p14="http://schemas.microsoft.com/office/powerpoint/2010/main" val="4795311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013963" y="0"/>
            <a:ext cx="7886700" cy="1325563"/>
          </a:xfrm>
        </p:spPr>
        <p:txBody>
          <a:bodyPr/>
          <a:lstStyle/>
          <a:p>
            <a:r>
              <a:rPr lang="en-US" dirty="0"/>
              <a:t>Mesothelioma </a:t>
            </a:r>
          </a:p>
        </p:txBody>
      </p:sp>
      <p:sp>
        <p:nvSpPr>
          <p:cNvPr id="5" name="Content Placeholder 4"/>
          <p:cNvSpPr>
            <a:spLocks noGrp="1"/>
          </p:cNvSpPr>
          <p:nvPr>
            <p:ph idx="1"/>
          </p:nvPr>
        </p:nvSpPr>
        <p:spPr>
          <a:xfrm>
            <a:off x="609599" y="1661746"/>
            <a:ext cx="6347714" cy="4379617"/>
          </a:xfrm>
        </p:spPr>
        <p:txBody>
          <a:bodyPr>
            <a:normAutofit/>
          </a:bodyPr>
          <a:lstStyle/>
          <a:p>
            <a:pPr marL="457200" indent="-457200">
              <a:buFont typeface="Arial" panose="020B0604020202020204" pitchFamily="34" charset="0"/>
              <a:buChar char="•"/>
            </a:pPr>
            <a:r>
              <a:rPr lang="en-US" dirty="0"/>
              <a:t>Form of cancer manifested on the protective tissue of the lungs, abdomen, and/or heart cavities </a:t>
            </a:r>
          </a:p>
          <a:p>
            <a:pPr marL="457200" indent="-457200">
              <a:buFont typeface="Arial" panose="020B0604020202020204" pitchFamily="34" charset="0"/>
              <a:buChar char="•"/>
            </a:pPr>
            <a:r>
              <a:rPr lang="en-US" dirty="0"/>
              <a:t>More rare, but often fatal   </a:t>
            </a:r>
          </a:p>
          <a:p>
            <a:pPr marL="457200" indent="-457200">
              <a:buFont typeface="Arial" panose="020B0604020202020204" pitchFamily="34" charset="0"/>
              <a:buChar char="•"/>
            </a:pPr>
            <a:r>
              <a:rPr lang="en-US" dirty="0"/>
              <a:t>Treatment available, but cure improbable</a:t>
            </a:r>
          </a:p>
          <a:p>
            <a:pPr marL="457200" indent="-457200">
              <a:buFont typeface="Arial" panose="020B0604020202020204" pitchFamily="34" charset="0"/>
              <a:buChar char="•"/>
            </a:pPr>
            <a:r>
              <a:rPr lang="en-US" dirty="0"/>
              <a:t>No documented direct connection between smoking and risk of mesothelioma </a:t>
            </a:r>
          </a:p>
          <a:p>
            <a:pPr marL="457200" indent="-457200">
              <a:buFont typeface="Arial" panose="020B0604020202020204" pitchFamily="34" charset="0"/>
              <a:buChar char="•"/>
            </a:pPr>
            <a:endParaRPr lang="en-US" dirty="0"/>
          </a:p>
        </p:txBody>
      </p:sp>
    </p:spTree>
    <p:extLst>
      <p:ext uri="{BB962C8B-B14F-4D97-AF65-F5344CB8AC3E}">
        <p14:creationId xmlns:p14="http://schemas.microsoft.com/office/powerpoint/2010/main" val="33810307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a:spLocks noGrp="1"/>
          </p:cNvSpPr>
          <p:nvPr>
            <p:ph type="sldNum" sz="quarter" idx="10"/>
          </p:nvPr>
        </p:nvSpPr>
        <p:spPr/>
        <p:txBody>
          <a:bodyPr/>
          <a:lstStyle/>
          <a:p>
            <a:fld id="{5964A812-1E9B-4EF9-805A-DF961F689AD0}" type="slidenum">
              <a:rPr lang="en-US"/>
              <a:pPr/>
              <a:t>2</a:t>
            </a:fld>
            <a:endParaRPr lang="en-US" dirty="0"/>
          </a:p>
        </p:txBody>
      </p:sp>
      <p:sp>
        <p:nvSpPr>
          <p:cNvPr id="56323" name="Rectangle 3"/>
          <p:cNvSpPr>
            <a:spLocks noGrp="1" noChangeArrowheads="1"/>
          </p:cNvSpPr>
          <p:nvPr>
            <p:ph type="body" idx="1"/>
          </p:nvPr>
        </p:nvSpPr>
        <p:spPr bwMode="auto">
          <a:xfrm>
            <a:off x="762000" y="1471612"/>
            <a:ext cx="8077200" cy="4586287"/>
          </a:xfrm>
          <a:noFill/>
          <a:ln>
            <a:miter lim="800000"/>
            <a:headEnd/>
            <a:tailEnd/>
          </a:ln>
        </p:spPr>
        <p:txBody>
          <a:bodyPr vert="horz" wrap="square" lIns="91440" tIns="45720" rIns="91440" bIns="45720" numCol="1" anchor="t" anchorCtr="0" compatLnSpc="1">
            <a:prstTxWarp prst="textNoShape">
              <a:avLst/>
            </a:prstTxWarp>
            <a:normAutofit lnSpcReduction="10000"/>
          </a:bodyPr>
          <a:lstStyle/>
          <a:p>
            <a:pPr marL="1200150" indent="-571500">
              <a:lnSpc>
                <a:spcPct val="80000"/>
              </a:lnSpc>
            </a:pPr>
            <a:r>
              <a:rPr lang="en-US" sz="2800" dirty="0"/>
              <a:t>Asbestos Awareness</a:t>
            </a:r>
          </a:p>
          <a:p>
            <a:pPr marL="1200150" indent="-571500">
              <a:lnSpc>
                <a:spcPct val="80000"/>
              </a:lnSpc>
            </a:pPr>
            <a:r>
              <a:rPr lang="en-US" sz="2800" dirty="0"/>
              <a:t>What is Asbestos?</a:t>
            </a:r>
          </a:p>
          <a:p>
            <a:pPr marL="1200150" indent="-571500">
              <a:lnSpc>
                <a:spcPct val="80000"/>
              </a:lnSpc>
            </a:pPr>
            <a:r>
              <a:rPr lang="en-US" sz="2800" dirty="0"/>
              <a:t>Health Effects of Asbestos</a:t>
            </a:r>
          </a:p>
          <a:p>
            <a:pPr marL="1200150" indent="-571500">
              <a:lnSpc>
                <a:spcPct val="80000"/>
              </a:lnSpc>
            </a:pPr>
            <a:r>
              <a:rPr lang="en-US" sz="2800" dirty="0"/>
              <a:t>Avoid Exposure</a:t>
            </a:r>
          </a:p>
          <a:p>
            <a:pPr marL="1200150" indent="-571500">
              <a:lnSpc>
                <a:spcPct val="80000"/>
              </a:lnSpc>
            </a:pPr>
            <a:r>
              <a:rPr lang="en-US" sz="2800" dirty="0"/>
              <a:t>Locations of ACM and PACM</a:t>
            </a:r>
          </a:p>
          <a:p>
            <a:pPr marL="1200150" indent="-571500">
              <a:lnSpc>
                <a:spcPct val="80000"/>
              </a:lnSpc>
            </a:pPr>
            <a:r>
              <a:rPr lang="en-US" sz="2800" dirty="0"/>
              <a:t>Recognition of Damaged or Deteriorated</a:t>
            </a:r>
            <a:br>
              <a:rPr lang="en-US" sz="2800" dirty="0"/>
            </a:br>
            <a:r>
              <a:rPr lang="en-US" sz="2800" dirty="0"/>
              <a:t>ACM or PACM</a:t>
            </a:r>
          </a:p>
          <a:p>
            <a:pPr marL="1200150" indent="-571500">
              <a:lnSpc>
                <a:spcPct val="80000"/>
              </a:lnSpc>
            </a:pPr>
            <a:r>
              <a:rPr lang="en-US" sz="2800" dirty="0"/>
              <a:t>Emergency Response Procedures</a:t>
            </a:r>
          </a:p>
          <a:p>
            <a:pPr marL="1200150" indent="-571500">
              <a:lnSpc>
                <a:spcPct val="80000"/>
              </a:lnSpc>
            </a:pPr>
            <a:r>
              <a:rPr lang="en-US" sz="2800" dirty="0"/>
              <a:t>Regulatory Requirements</a:t>
            </a:r>
          </a:p>
          <a:p>
            <a:pPr marL="1200150" indent="-571500">
              <a:lnSpc>
                <a:spcPct val="80000"/>
              </a:lnSpc>
            </a:pPr>
            <a:r>
              <a:rPr lang="en-US" sz="2800" dirty="0"/>
              <a:t>Points of Contact</a:t>
            </a:r>
          </a:p>
          <a:p>
            <a:pPr marL="1200150" indent="-571500">
              <a:lnSpc>
                <a:spcPct val="80000"/>
              </a:lnSpc>
            </a:pPr>
            <a:r>
              <a:rPr lang="en-US" sz="2800" dirty="0"/>
              <a:t>Questions / Discussion</a:t>
            </a:r>
          </a:p>
        </p:txBody>
      </p:sp>
      <p:sp>
        <p:nvSpPr>
          <p:cNvPr id="56330" name="Rectangle 10"/>
          <p:cNvSpPr>
            <a:spLocks noGrp="1" noChangeArrowheads="1"/>
          </p:cNvSpPr>
          <p:nvPr>
            <p:ph type="title"/>
          </p:nvPr>
        </p:nvSpPr>
        <p:spPr bwMode="auto">
          <a:xfrm>
            <a:off x="3714750" y="76200"/>
            <a:ext cx="1928813" cy="1143000"/>
          </a:xfrm>
          <a:noFill/>
          <a:ln>
            <a:miter lim="800000"/>
            <a:headEnd/>
            <a:tailEnd/>
          </a:ln>
        </p:spPr>
        <p:txBody>
          <a:bodyPr vert="horz" wrap="square" lIns="91440" tIns="45720" rIns="91440" bIns="45720" numCol="1" anchor="ctr" anchorCtr="0" compatLnSpc="1">
            <a:prstTxWarp prst="textNoShape">
              <a:avLst/>
            </a:prstTxWarp>
          </a:bodyPr>
          <a:lstStyle/>
          <a:p>
            <a:r>
              <a:rPr lang="en-US" b="1" dirty="0"/>
              <a:t>Outline</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424101" y="116932"/>
            <a:ext cx="7886700" cy="1325563"/>
          </a:xfrm>
        </p:spPr>
        <p:txBody>
          <a:bodyPr/>
          <a:lstStyle/>
          <a:p>
            <a:r>
              <a:rPr lang="en-US" dirty="0"/>
              <a:t>Asbestosis </a:t>
            </a:r>
          </a:p>
        </p:txBody>
      </p:sp>
      <p:sp>
        <p:nvSpPr>
          <p:cNvPr id="5" name="Content Placeholder 4"/>
          <p:cNvSpPr>
            <a:spLocks noGrp="1"/>
          </p:cNvSpPr>
          <p:nvPr>
            <p:ph idx="1"/>
          </p:nvPr>
        </p:nvSpPr>
        <p:spPr>
          <a:xfrm>
            <a:off x="130629" y="1027907"/>
            <a:ext cx="8739051" cy="5214887"/>
          </a:xfrm>
        </p:spPr>
        <p:txBody>
          <a:bodyPr>
            <a:normAutofit/>
          </a:bodyPr>
          <a:lstStyle/>
          <a:p>
            <a:pPr marL="457200" indent="-457200">
              <a:buFont typeface="Arial" panose="020B0604020202020204" pitchFamily="34" charset="0"/>
              <a:buChar char="•"/>
            </a:pPr>
            <a:endParaRPr lang="en-US" dirty="0"/>
          </a:p>
          <a:p>
            <a:pPr marL="457200" indent="-457200">
              <a:buFont typeface="Arial" panose="020B0604020202020204" pitchFamily="34" charset="0"/>
              <a:buChar char="•"/>
            </a:pPr>
            <a:endParaRPr lang="en-US" dirty="0"/>
          </a:p>
          <a:p>
            <a:pPr marL="0" indent="0">
              <a:buNone/>
            </a:pPr>
            <a:r>
              <a:rPr lang="en-US" dirty="0"/>
              <a:t>Chronic non-cancerous lung disease caused by fiber inhalation </a:t>
            </a:r>
          </a:p>
          <a:p>
            <a:pPr marL="1200150" lvl="1" indent="-457200">
              <a:buFont typeface="Arial" panose="020B0604020202020204" pitchFamily="34" charset="0"/>
              <a:buChar char="•"/>
            </a:pPr>
            <a:endParaRPr lang="en-US" dirty="0"/>
          </a:p>
          <a:p>
            <a:pPr marL="1200150" lvl="1" indent="-457200">
              <a:buFont typeface="Arial" panose="020B0604020202020204" pitchFamily="34" charset="0"/>
              <a:buChar char="•"/>
            </a:pPr>
            <a:r>
              <a:rPr lang="en-US" dirty="0"/>
              <a:t>Fibers aggravate lung tissue </a:t>
            </a:r>
          </a:p>
          <a:p>
            <a:pPr lvl="1" indent="0">
              <a:buNone/>
            </a:pPr>
            <a:r>
              <a:rPr lang="en-US" dirty="0"/>
              <a:t>	     and cause scarring</a:t>
            </a:r>
          </a:p>
          <a:p>
            <a:pPr marL="1200150" lvl="1" indent="-457200">
              <a:buFont typeface="Arial" panose="020B0604020202020204" pitchFamily="34" charset="0"/>
              <a:buChar char="•"/>
            </a:pPr>
            <a:endParaRPr lang="en-US" dirty="0"/>
          </a:p>
          <a:p>
            <a:pPr marL="1200150" lvl="1" indent="-457200">
              <a:buFont typeface="Arial" panose="020B0604020202020204" pitchFamily="34" charset="0"/>
              <a:buChar char="•"/>
            </a:pPr>
            <a:r>
              <a:rPr lang="en-US" dirty="0"/>
              <a:t>Scar tissue prevents lungs from contracting and expanding normally &amp; inhibits oxygen exchange</a:t>
            </a:r>
          </a:p>
          <a:p>
            <a:pPr marL="1200150" lvl="1" indent="-457200">
              <a:buFont typeface="Arial" panose="020B0604020202020204" pitchFamily="34" charset="0"/>
              <a:buChar char="•"/>
            </a:pPr>
            <a:endParaRPr lang="en-US" dirty="0"/>
          </a:p>
          <a:p>
            <a:pPr marL="1200150" lvl="1" indent="-457200">
              <a:buFont typeface="Arial" panose="020B0604020202020204" pitchFamily="34" charset="0"/>
              <a:buChar char="•"/>
            </a:pPr>
            <a:r>
              <a:rPr lang="en-US" dirty="0"/>
              <a:t>Can increase risk of developing lung cancer </a:t>
            </a:r>
          </a:p>
          <a:p>
            <a:pPr lvl="1" indent="0">
              <a:buNone/>
            </a:pPr>
            <a:endParaRPr lang="en-US" dirty="0"/>
          </a:p>
          <a:p>
            <a:pPr lvl="1" indent="0">
              <a:buNone/>
            </a:pPr>
            <a:endParaRPr lang="en-US" dirty="0"/>
          </a:p>
        </p:txBody>
      </p:sp>
    </p:spTree>
    <p:extLst>
      <p:ext uri="{BB962C8B-B14F-4D97-AF65-F5344CB8AC3E}">
        <p14:creationId xmlns:p14="http://schemas.microsoft.com/office/powerpoint/2010/main" val="5860486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82600" y="1108265"/>
            <a:ext cx="8178799" cy="4641468"/>
          </a:xfrm>
          <a:prstGeom prst="rect">
            <a:avLst/>
          </a:prstGeom>
        </p:spPr>
      </p:pic>
    </p:spTree>
    <p:extLst>
      <p:ext uri="{BB962C8B-B14F-4D97-AF65-F5344CB8AC3E}">
        <p14:creationId xmlns:p14="http://schemas.microsoft.com/office/powerpoint/2010/main" val="13358491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Content Placeholder 3">
            <a:extLst>
              <a:ext uri="{FF2B5EF4-FFF2-40B4-BE49-F238E27FC236}">
                <a16:creationId xmlns:a16="http://schemas.microsoft.com/office/drawing/2014/main" id="{6DF8383A-9EF6-673F-2DCE-B4F360F350E1}"/>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3314" r="4001" b="-2"/>
          <a:stretch>
            <a:fillRect/>
          </a:stretch>
        </p:blipFill>
        <p:spPr>
          <a:xfrm>
            <a:off x="20" y="1282"/>
            <a:ext cx="9143980" cy="6856718"/>
          </a:xfrm>
          <a:prstGeom prst="rect">
            <a:avLst/>
          </a:prstGeom>
        </p:spPr>
      </p:pic>
    </p:spTree>
    <p:extLst>
      <p:ext uri="{BB962C8B-B14F-4D97-AF65-F5344CB8AC3E}">
        <p14:creationId xmlns:p14="http://schemas.microsoft.com/office/powerpoint/2010/main" val="25545674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BBC8D632-ACA7-4E83-9235-1A22B4F0743D}"/>
              </a:ext>
            </a:extLst>
          </p:cNvPr>
          <p:cNvPicPr>
            <a:picLocks noChangeAspect="1"/>
          </p:cNvPicPr>
          <p:nvPr/>
        </p:nvPicPr>
        <p:blipFill>
          <a:blip r:embed="rId2"/>
          <a:srcRect l="10071" r="13126" b="2"/>
          <a:stretch>
            <a:fillRect/>
          </a:stretch>
        </p:blipFill>
        <p:spPr>
          <a:xfrm>
            <a:off x="20" y="10"/>
            <a:ext cx="7252212" cy="6857990"/>
          </a:xfrm>
          <a:prstGeom prst="rect">
            <a:avLst/>
          </a:prstGeom>
        </p:spPr>
      </p:pic>
      <p:sp>
        <p:nvSpPr>
          <p:cNvPr id="12" name="Rectangle 1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843764" y="0"/>
            <a:ext cx="530023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p:cNvSpPr>
            <a:spLocks noGrp="1"/>
          </p:cNvSpPr>
          <p:nvPr>
            <p:ph type="title"/>
          </p:nvPr>
        </p:nvSpPr>
        <p:spPr>
          <a:xfrm>
            <a:off x="5648707" y="365125"/>
            <a:ext cx="2866642" cy="1899912"/>
          </a:xfrm>
        </p:spPr>
        <p:txBody>
          <a:bodyPr>
            <a:normAutofit/>
          </a:bodyPr>
          <a:lstStyle/>
          <a:p>
            <a:r>
              <a:rPr lang="en-US" sz="3500"/>
              <a:t>Uses &amp; Materials</a:t>
            </a:r>
          </a:p>
        </p:txBody>
      </p:sp>
      <p:sp>
        <p:nvSpPr>
          <p:cNvPr id="5" name="Content Placeholder 4"/>
          <p:cNvSpPr>
            <a:spLocks noGrp="1"/>
          </p:cNvSpPr>
          <p:nvPr>
            <p:ph idx="1"/>
          </p:nvPr>
        </p:nvSpPr>
        <p:spPr>
          <a:xfrm>
            <a:off x="5648707" y="2434201"/>
            <a:ext cx="2866642" cy="3742762"/>
          </a:xfrm>
        </p:spPr>
        <p:txBody>
          <a:bodyPr>
            <a:normAutofit/>
          </a:bodyPr>
          <a:lstStyle/>
          <a:p>
            <a:pPr marL="457200" indent="-457200">
              <a:buFont typeface="Arial" panose="020B0604020202020204" pitchFamily="34" charset="0"/>
              <a:buChar char="•"/>
            </a:pPr>
            <a:endParaRPr lang="en-US" sz="1700"/>
          </a:p>
          <a:p>
            <a:pPr marL="457200" indent="-457200">
              <a:buFont typeface="Arial" panose="020B0604020202020204" pitchFamily="34" charset="0"/>
              <a:buChar char="•"/>
            </a:pPr>
            <a:r>
              <a:rPr lang="en-US" sz="1700"/>
              <a:t>Used in ~3,000 different materials  </a:t>
            </a:r>
          </a:p>
          <a:p>
            <a:pPr marL="457200" indent="-457200">
              <a:buFont typeface="Arial" panose="020B0604020202020204" pitchFamily="34" charset="0"/>
              <a:buChar char="•"/>
            </a:pPr>
            <a:r>
              <a:rPr lang="en-US" sz="1700" b="1"/>
              <a:t>Wood, Glass, and Metal</a:t>
            </a:r>
            <a:r>
              <a:rPr lang="en-US" sz="1700"/>
              <a:t> are the only non-suspect materials. All other materials should be sampled prior to impact (</a:t>
            </a:r>
            <a:r>
              <a:rPr lang="en-US" sz="1700" b="1"/>
              <a:t>even newly-installed</a:t>
            </a:r>
            <a:r>
              <a:rPr lang="en-US" sz="1700"/>
              <a:t>). </a:t>
            </a:r>
          </a:p>
          <a:p>
            <a:pPr marL="1200150" lvl="1" indent="-457200">
              <a:buFont typeface="Arial" panose="020B0604020202020204" pitchFamily="34" charset="0"/>
              <a:buChar char="•"/>
            </a:pPr>
            <a:endParaRPr lang="en-US" sz="1700"/>
          </a:p>
        </p:txBody>
      </p:sp>
    </p:spTree>
    <p:extLst>
      <p:ext uri="{BB962C8B-B14F-4D97-AF65-F5344CB8AC3E}">
        <p14:creationId xmlns:p14="http://schemas.microsoft.com/office/powerpoint/2010/main" val="35258868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A431069-6D94-A2A9-9016-1406743531BD}"/>
            </a:ext>
          </a:extLst>
        </p:cNvPr>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99F1FFA9-D672-408C-9220-ADEEC6ABD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8276B2BE-0E63-CA40-E03C-AD723C5B56F9}"/>
              </a:ext>
            </a:extLst>
          </p:cNvPr>
          <p:cNvSpPr>
            <a:spLocks noGrp="1"/>
          </p:cNvSpPr>
          <p:nvPr>
            <p:ph type="title"/>
          </p:nvPr>
        </p:nvSpPr>
        <p:spPr>
          <a:xfrm>
            <a:off x="628650" y="365125"/>
            <a:ext cx="2862072" cy="1938076"/>
          </a:xfrm>
        </p:spPr>
        <p:txBody>
          <a:bodyPr vert="horz" lIns="91440" tIns="45720" rIns="91440" bIns="45720" rtlCol="0" anchor="ctr">
            <a:normAutofit/>
          </a:bodyPr>
          <a:lstStyle/>
          <a:p>
            <a:r>
              <a:rPr lang="en-US" kern="1200" dirty="0">
                <a:solidFill>
                  <a:schemeClr val="tx1"/>
                </a:solidFill>
                <a:latin typeface="+mj-lt"/>
                <a:ea typeface="+mj-ea"/>
                <a:cs typeface="+mj-cs"/>
              </a:rPr>
              <a:t>Uses &amp; Materials</a:t>
            </a:r>
          </a:p>
        </p:txBody>
      </p:sp>
      <p:sp>
        <p:nvSpPr>
          <p:cNvPr id="5" name="Content Placeholder 4">
            <a:extLst>
              <a:ext uri="{FF2B5EF4-FFF2-40B4-BE49-F238E27FC236}">
                <a16:creationId xmlns:a16="http://schemas.microsoft.com/office/drawing/2014/main" id="{B44D4576-F99B-9718-AC28-55A93866AD19}"/>
              </a:ext>
            </a:extLst>
          </p:cNvPr>
          <p:cNvSpPr>
            <a:spLocks noGrp="1"/>
          </p:cNvSpPr>
          <p:nvPr>
            <p:ph sz="half" idx="1"/>
          </p:nvPr>
        </p:nvSpPr>
        <p:spPr>
          <a:xfrm>
            <a:off x="132262" y="3163629"/>
            <a:ext cx="2862072" cy="3694373"/>
          </a:xfrm>
        </p:spPr>
        <p:txBody>
          <a:bodyPr vert="horz" lIns="91440" tIns="45720" rIns="91440" bIns="45720" rtlCol="0">
            <a:normAutofit/>
          </a:bodyPr>
          <a:lstStyle/>
          <a:p>
            <a:pPr marL="800100" lvl="1"/>
            <a:r>
              <a:rPr lang="en-US" sz="2800" dirty="0"/>
              <a:t>Intentionally added to product:</a:t>
            </a:r>
          </a:p>
          <a:p>
            <a:pPr marL="800100" lvl="1"/>
            <a:endParaRPr lang="en-US" sz="1700" dirty="0"/>
          </a:p>
          <a:p>
            <a:pPr marL="800100" lvl="1"/>
            <a:endParaRPr lang="en-US" sz="1700" dirty="0"/>
          </a:p>
          <a:p>
            <a:pPr marL="1200150" lvl="2"/>
            <a:endParaRPr lang="en-US" sz="1700" dirty="0"/>
          </a:p>
          <a:p>
            <a:pPr marL="800100" lvl="1"/>
            <a:endParaRPr lang="en-US" sz="1700" dirty="0"/>
          </a:p>
          <a:p>
            <a:pPr lvl="2"/>
            <a:endParaRPr lang="en-US" sz="1700" dirty="0"/>
          </a:p>
        </p:txBody>
      </p:sp>
      <p:pic>
        <p:nvPicPr>
          <p:cNvPr id="13" name="Picture 12" descr="A group of women working in a factory&#10;&#10;AI-generated content may be incorrect.">
            <a:extLst>
              <a:ext uri="{FF2B5EF4-FFF2-40B4-BE49-F238E27FC236}">
                <a16:creationId xmlns:a16="http://schemas.microsoft.com/office/drawing/2014/main" id="{76B76B6A-45CD-FFFA-4853-18316400D553}"/>
              </a:ext>
            </a:extLst>
          </p:cNvPr>
          <p:cNvPicPr>
            <a:picLocks noChangeAspect="1"/>
          </p:cNvPicPr>
          <p:nvPr/>
        </p:nvPicPr>
        <p:blipFill>
          <a:blip r:embed="rId2"/>
          <a:srcRect l="6423" r="-2" b="-2"/>
          <a:stretch>
            <a:fillRect/>
          </a:stretch>
        </p:blipFill>
        <p:spPr>
          <a:xfrm>
            <a:off x="3678237" y="-4"/>
            <a:ext cx="5465763" cy="3694372"/>
          </a:xfrm>
          <a:custGeom>
            <a:avLst/>
            <a:gdLst/>
            <a:ahLst/>
            <a:cxnLst/>
            <a:rect l="l" t="t" r="r" b="b"/>
            <a:pathLst>
              <a:path w="7287684" h="3694372">
                <a:moveTo>
                  <a:pt x="1047969" y="0"/>
                </a:moveTo>
                <a:lnTo>
                  <a:pt x="7287684" y="0"/>
                </a:lnTo>
                <a:lnTo>
                  <a:pt x="7287684" y="814388"/>
                </a:lnTo>
                <a:lnTo>
                  <a:pt x="7287684" y="3694372"/>
                </a:lnTo>
                <a:lnTo>
                  <a:pt x="471411" y="3694372"/>
                </a:lnTo>
                <a:lnTo>
                  <a:pt x="470992" y="3686621"/>
                </a:lnTo>
                <a:cubicBezTo>
                  <a:pt x="458999" y="3642419"/>
                  <a:pt x="427907" y="3602236"/>
                  <a:pt x="376383" y="3554015"/>
                </a:cubicBezTo>
                <a:cubicBezTo>
                  <a:pt x="315976" y="3500438"/>
                  <a:pt x="255568" y="3454003"/>
                  <a:pt x="170288" y="3407569"/>
                </a:cubicBezTo>
                <a:cubicBezTo>
                  <a:pt x="365723" y="3382565"/>
                  <a:pt x="163181" y="3296841"/>
                  <a:pt x="230695" y="3243263"/>
                </a:cubicBezTo>
                <a:cubicBezTo>
                  <a:pt x="369276" y="3221831"/>
                  <a:pt x="479431" y="3393282"/>
                  <a:pt x="667759" y="3343275"/>
                </a:cubicBezTo>
                <a:cubicBezTo>
                  <a:pt x="440344" y="3196828"/>
                  <a:pt x="184501" y="3150393"/>
                  <a:pt x="17493" y="2953940"/>
                </a:cubicBezTo>
                <a:cubicBezTo>
                  <a:pt x="56580" y="2911078"/>
                  <a:pt x="95667" y="2953940"/>
                  <a:pt x="127647" y="2936081"/>
                </a:cubicBezTo>
                <a:cubicBezTo>
                  <a:pt x="127647" y="2925365"/>
                  <a:pt x="500751" y="2993232"/>
                  <a:pt x="522071" y="2714625"/>
                </a:cubicBezTo>
                <a:cubicBezTo>
                  <a:pt x="529178" y="2714625"/>
                  <a:pt x="536285" y="2714625"/>
                  <a:pt x="543391" y="2703909"/>
                </a:cubicBezTo>
                <a:cubicBezTo>
                  <a:pt x="582478" y="2664619"/>
                  <a:pt x="546945" y="2571750"/>
                  <a:pt x="610905" y="2564606"/>
                </a:cubicBezTo>
                <a:cubicBezTo>
                  <a:pt x="681973" y="2557462"/>
                  <a:pt x="749487" y="2525315"/>
                  <a:pt x="824107" y="2543175"/>
                </a:cubicBezTo>
                <a:cubicBezTo>
                  <a:pt x="880961" y="2557462"/>
                  <a:pt x="941368" y="2575322"/>
                  <a:pt x="1001776" y="2575322"/>
                </a:cubicBezTo>
                <a:cubicBezTo>
                  <a:pt x="1065736" y="2575322"/>
                  <a:pt x="1154570" y="2696766"/>
                  <a:pt x="1193658" y="2536031"/>
                </a:cubicBezTo>
                <a:cubicBezTo>
                  <a:pt x="1193658" y="2528888"/>
                  <a:pt x="1303812" y="2546747"/>
                  <a:pt x="1364219" y="2553891"/>
                </a:cubicBezTo>
                <a:cubicBezTo>
                  <a:pt x="1413966" y="2561035"/>
                  <a:pt x="1474374" y="2593181"/>
                  <a:pt x="1509907" y="2528888"/>
                </a:cubicBezTo>
                <a:cubicBezTo>
                  <a:pt x="1527674" y="2489596"/>
                  <a:pt x="1442393" y="2418159"/>
                  <a:pt x="1367772" y="2411015"/>
                </a:cubicBezTo>
                <a:cubicBezTo>
                  <a:pt x="1300259" y="2403872"/>
                  <a:pt x="1232745" y="2396728"/>
                  <a:pt x="1168784" y="2411015"/>
                </a:cubicBezTo>
                <a:cubicBezTo>
                  <a:pt x="1090610" y="2428875"/>
                  <a:pt x="1047969" y="2400300"/>
                  <a:pt x="1026649" y="2336007"/>
                </a:cubicBezTo>
                <a:cubicBezTo>
                  <a:pt x="1001776" y="2268141"/>
                  <a:pt x="955582" y="2232422"/>
                  <a:pt x="891621" y="2200275"/>
                </a:cubicBezTo>
                <a:cubicBezTo>
                  <a:pt x="735273" y="2121694"/>
                  <a:pt x="586032" y="2028825"/>
                  <a:pt x="415470" y="1982390"/>
                </a:cubicBezTo>
                <a:cubicBezTo>
                  <a:pt x="383490" y="1975246"/>
                  <a:pt x="344403" y="1960959"/>
                  <a:pt x="330189" y="1900238"/>
                </a:cubicBezTo>
                <a:cubicBezTo>
                  <a:pt x="792127" y="1993106"/>
                  <a:pt x="1211424" y="2232422"/>
                  <a:pt x="1687576" y="2218135"/>
                </a:cubicBezTo>
                <a:cubicBezTo>
                  <a:pt x="1559654" y="2143125"/>
                  <a:pt x="1406860" y="2139554"/>
                  <a:pt x="1268278" y="2085975"/>
                </a:cubicBezTo>
                <a:cubicBezTo>
                  <a:pt x="1367772" y="2046685"/>
                  <a:pt x="1460160" y="2089547"/>
                  <a:pt x="1552548" y="2110978"/>
                </a:cubicBezTo>
                <a:cubicBezTo>
                  <a:pt x="1630722" y="2128837"/>
                  <a:pt x="1701789" y="2132410"/>
                  <a:pt x="1708896" y="2021681"/>
                </a:cubicBezTo>
                <a:cubicBezTo>
                  <a:pt x="1708896" y="2010965"/>
                  <a:pt x="1708896" y="2003821"/>
                  <a:pt x="1708896" y="1993106"/>
                </a:cubicBezTo>
                <a:cubicBezTo>
                  <a:pt x="1680469" y="1946672"/>
                  <a:pt x="1641382" y="1925240"/>
                  <a:pt x="1591635" y="1910953"/>
                </a:cubicBezTo>
                <a:cubicBezTo>
                  <a:pt x="1563208" y="1903809"/>
                  <a:pt x="1524121" y="1889522"/>
                  <a:pt x="1524121" y="1857375"/>
                </a:cubicBezTo>
                <a:cubicBezTo>
                  <a:pt x="1527674" y="1735931"/>
                  <a:pt x="1431733" y="1700212"/>
                  <a:pt x="1339346" y="1664493"/>
                </a:cubicBezTo>
                <a:cubicBezTo>
                  <a:pt x="1389093" y="1603772"/>
                  <a:pt x="1431733" y="1646635"/>
                  <a:pt x="1470820" y="1643062"/>
                </a:cubicBezTo>
                <a:cubicBezTo>
                  <a:pt x="1495694" y="1639491"/>
                  <a:pt x="1520567" y="1635919"/>
                  <a:pt x="1520567" y="1603772"/>
                </a:cubicBezTo>
                <a:cubicBezTo>
                  <a:pt x="1520567" y="1578769"/>
                  <a:pt x="1509907" y="1546622"/>
                  <a:pt x="1485034" y="1546622"/>
                </a:cubicBezTo>
                <a:cubicBezTo>
                  <a:pt x="1328686" y="1543050"/>
                  <a:pt x="1239851" y="1371600"/>
                  <a:pt x="1076396" y="1371600"/>
                </a:cubicBezTo>
                <a:cubicBezTo>
                  <a:pt x="976902" y="1371600"/>
                  <a:pt x="1126144" y="1275159"/>
                  <a:pt x="1044416" y="1235869"/>
                </a:cubicBezTo>
                <a:cubicBezTo>
                  <a:pt x="1026649" y="1225153"/>
                  <a:pt x="1094163" y="1210866"/>
                  <a:pt x="1122590" y="1214437"/>
                </a:cubicBezTo>
                <a:cubicBezTo>
                  <a:pt x="1151017" y="1218009"/>
                  <a:pt x="1175891" y="1243013"/>
                  <a:pt x="1211424" y="1225153"/>
                </a:cubicBezTo>
                <a:cubicBezTo>
                  <a:pt x="1229191" y="1160860"/>
                  <a:pt x="1182997" y="1135856"/>
                  <a:pt x="1140357" y="1117997"/>
                </a:cubicBezTo>
                <a:cubicBezTo>
                  <a:pt x="1047969" y="1075135"/>
                  <a:pt x="955582" y="1025129"/>
                  <a:pt x="852534" y="1010841"/>
                </a:cubicBezTo>
                <a:cubicBezTo>
                  <a:pt x="817001" y="1007269"/>
                  <a:pt x="795680" y="989409"/>
                  <a:pt x="799234" y="953690"/>
                </a:cubicBezTo>
                <a:cubicBezTo>
                  <a:pt x="806340" y="907256"/>
                  <a:pt x="841874" y="921544"/>
                  <a:pt x="870301" y="925115"/>
                </a:cubicBezTo>
                <a:cubicBezTo>
                  <a:pt x="888068" y="928688"/>
                  <a:pt x="905835" y="939403"/>
                  <a:pt x="923602" y="914400"/>
                </a:cubicBezTo>
                <a:cubicBezTo>
                  <a:pt x="611794" y="724198"/>
                  <a:pt x="409919" y="684684"/>
                  <a:pt x="132090" y="589415"/>
                </a:cubicBezTo>
                <a:lnTo>
                  <a:pt x="31922" y="552917"/>
                </a:lnTo>
                <a:lnTo>
                  <a:pt x="26859" y="541335"/>
                </a:lnTo>
                <a:cubicBezTo>
                  <a:pt x="20137" y="534929"/>
                  <a:pt x="8953" y="532232"/>
                  <a:pt x="0" y="527681"/>
                </a:cubicBezTo>
                <a:cubicBezTo>
                  <a:pt x="5969" y="516305"/>
                  <a:pt x="7617" y="502963"/>
                  <a:pt x="17905" y="493550"/>
                </a:cubicBezTo>
                <a:cubicBezTo>
                  <a:pt x="23947" y="488022"/>
                  <a:pt x="35344" y="487159"/>
                  <a:pt x="44763" y="486724"/>
                </a:cubicBezTo>
                <a:lnTo>
                  <a:pt x="165722" y="483650"/>
                </a:lnTo>
                <a:lnTo>
                  <a:pt x="193385" y="498723"/>
                </a:lnTo>
                <a:cubicBezTo>
                  <a:pt x="210263" y="511671"/>
                  <a:pt x="227142" y="525066"/>
                  <a:pt x="315976" y="535781"/>
                </a:cubicBezTo>
                <a:cubicBezTo>
                  <a:pt x="401257" y="546497"/>
                  <a:pt x="479431" y="582216"/>
                  <a:pt x="575372" y="525066"/>
                </a:cubicBezTo>
                <a:cubicBezTo>
                  <a:pt x="639332" y="485775"/>
                  <a:pt x="742380" y="528637"/>
                  <a:pt x="820554" y="560785"/>
                </a:cubicBezTo>
                <a:cubicBezTo>
                  <a:pt x="884515" y="589360"/>
                  <a:pt x="948475" y="596503"/>
                  <a:pt x="1033756" y="560785"/>
                </a:cubicBezTo>
                <a:cubicBezTo>
                  <a:pt x="955582" y="539354"/>
                  <a:pt x="895175" y="521494"/>
                  <a:pt x="834767" y="507206"/>
                </a:cubicBezTo>
                <a:cubicBezTo>
                  <a:pt x="785020" y="496491"/>
                  <a:pt x="756593" y="471488"/>
                  <a:pt x="760147" y="417909"/>
                </a:cubicBezTo>
                <a:cubicBezTo>
                  <a:pt x="760147" y="389334"/>
                  <a:pt x="749487" y="350044"/>
                  <a:pt x="785020" y="335757"/>
                </a:cubicBezTo>
                <a:cubicBezTo>
                  <a:pt x="813447" y="321469"/>
                  <a:pt x="852534" y="335757"/>
                  <a:pt x="866748" y="360759"/>
                </a:cubicBezTo>
                <a:cubicBezTo>
                  <a:pt x="884515" y="407194"/>
                  <a:pt x="902281" y="450056"/>
                  <a:pt x="962689" y="453629"/>
                </a:cubicBezTo>
                <a:cubicBezTo>
                  <a:pt x="1044416" y="460771"/>
                  <a:pt x="998222" y="432197"/>
                  <a:pt x="984009" y="396478"/>
                </a:cubicBezTo>
                <a:cubicBezTo>
                  <a:pt x="969795" y="357188"/>
                  <a:pt x="1012436" y="346472"/>
                  <a:pt x="1040863" y="353615"/>
                </a:cubicBezTo>
                <a:cubicBezTo>
                  <a:pt x="1147464" y="385763"/>
                  <a:pt x="1257618" y="328613"/>
                  <a:pt x="1367772" y="375047"/>
                </a:cubicBezTo>
                <a:cubicBezTo>
                  <a:pt x="1339346" y="260747"/>
                  <a:pt x="1278938" y="210741"/>
                  <a:pt x="1151017" y="192881"/>
                </a:cubicBezTo>
                <a:cubicBezTo>
                  <a:pt x="1104823" y="189310"/>
                  <a:pt x="1055076" y="196453"/>
                  <a:pt x="1012436" y="164306"/>
                </a:cubicBezTo>
                <a:cubicBezTo>
                  <a:pt x="987562" y="146447"/>
                  <a:pt x="962689" y="125016"/>
                  <a:pt x="980456" y="89297"/>
                </a:cubicBezTo>
                <a:cubicBezTo>
                  <a:pt x="991116" y="64294"/>
                  <a:pt x="1019542" y="64294"/>
                  <a:pt x="1044416" y="71437"/>
                </a:cubicBezTo>
                <a:cubicBezTo>
                  <a:pt x="1147464" y="110728"/>
                  <a:pt x="1257618" y="121444"/>
                  <a:pt x="1364219" y="135731"/>
                </a:cubicBezTo>
                <a:cubicBezTo>
                  <a:pt x="1381986" y="139303"/>
                  <a:pt x="1399753" y="146447"/>
                  <a:pt x="1417520" y="110728"/>
                </a:cubicBezTo>
                <a:cubicBezTo>
                  <a:pt x="1293152" y="78581"/>
                  <a:pt x="1172337" y="35719"/>
                  <a:pt x="1047969" y="0"/>
                </a:cubicBezTo>
                <a:close/>
              </a:path>
            </a:pathLst>
          </a:custGeom>
        </p:spPr>
      </p:pic>
      <p:pic>
        <p:nvPicPr>
          <p:cNvPr id="9" name="Content Placeholder 8" descr="A person pouring a large box&#10;&#10;AI-generated content may be incorrect.">
            <a:extLst>
              <a:ext uri="{FF2B5EF4-FFF2-40B4-BE49-F238E27FC236}">
                <a16:creationId xmlns:a16="http://schemas.microsoft.com/office/drawing/2014/main" id="{72BB333C-F48B-3409-0D53-B6DBB44DCFBA}"/>
              </a:ext>
            </a:extLst>
          </p:cNvPr>
          <p:cNvPicPr>
            <a:picLocks noGrp="1" noChangeAspect="1"/>
          </p:cNvPicPr>
          <p:nvPr>
            <p:ph sz="half" idx="2"/>
          </p:nvPr>
        </p:nvPicPr>
        <p:blipFill>
          <a:blip r:embed="rId3"/>
          <a:srcRect r="2" b="26336"/>
          <a:stretch>
            <a:fillRect/>
          </a:stretch>
        </p:blipFill>
        <p:spPr>
          <a:xfrm>
            <a:off x="3545046" y="3802961"/>
            <a:ext cx="5604285" cy="3055043"/>
          </a:xfrm>
          <a:custGeom>
            <a:avLst/>
            <a:gdLst/>
            <a:ahLst/>
            <a:cxnLst/>
            <a:rect l="l" t="t" r="r" b="b"/>
            <a:pathLst>
              <a:path w="7472381" h="3055043">
                <a:moveTo>
                  <a:pt x="638975" y="0"/>
                </a:moveTo>
                <a:lnTo>
                  <a:pt x="7472381" y="0"/>
                </a:lnTo>
                <a:lnTo>
                  <a:pt x="7472381" y="2579984"/>
                </a:lnTo>
                <a:lnTo>
                  <a:pt x="7472381" y="3055043"/>
                </a:lnTo>
                <a:lnTo>
                  <a:pt x="6992676" y="3055043"/>
                </a:lnTo>
                <a:lnTo>
                  <a:pt x="1946893" y="3055043"/>
                </a:lnTo>
                <a:cubicBezTo>
                  <a:pt x="1801205" y="2983605"/>
                  <a:pt x="1662624" y="2897880"/>
                  <a:pt x="1506276" y="2855018"/>
                </a:cubicBezTo>
                <a:cubicBezTo>
                  <a:pt x="1399675" y="2826443"/>
                  <a:pt x="1296627" y="2776437"/>
                  <a:pt x="1314394" y="2626417"/>
                </a:cubicBezTo>
                <a:cubicBezTo>
                  <a:pt x="1317947" y="2583555"/>
                  <a:pt x="1289520" y="2551409"/>
                  <a:pt x="1246880" y="2562124"/>
                </a:cubicBezTo>
                <a:cubicBezTo>
                  <a:pt x="1165153" y="2583555"/>
                  <a:pt x="1126065" y="2522833"/>
                  <a:pt x="1079872" y="2476399"/>
                </a:cubicBezTo>
                <a:cubicBezTo>
                  <a:pt x="998144" y="2394247"/>
                  <a:pt x="919970" y="2308520"/>
                  <a:pt x="788495" y="2294233"/>
                </a:cubicBezTo>
                <a:cubicBezTo>
                  <a:pt x="813369" y="2229939"/>
                  <a:pt x="856009" y="2237083"/>
                  <a:pt x="895097" y="2251371"/>
                </a:cubicBezTo>
                <a:cubicBezTo>
                  <a:pt x="998144" y="2287090"/>
                  <a:pt x="1101192" y="2326380"/>
                  <a:pt x="1204239" y="2362099"/>
                </a:cubicBezTo>
                <a:cubicBezTo>
                  <a:pt x="1271754" y="2383530"/>
                  <a:pt x="1339267" y="2415677"/>
                  <a:pt x="1428102" y="2390674"/>
                </a:cubicBezTo>
                <a:cubicBezTo>
                  <a:pt x="1349928" y="2262087"/>
                  <a:pt x="1218453" y="2237083"/>
                  <a:pt x="1111852" y="2197793"/>
                </a:cubicBezTo>
                <a:cubicBezTo>
                  <a:pt x="980377" y="2147787"/>
                  <a:pt x="902203" y="2054918"/>
                  <a:pt x="806262" y="1947762"/>
                </a:cubicBezTo>
                <a:cubicBezTo>
                  <a:pt x="902203" y="1919187"/>
                  <a:pt x="962610" y="1997768"/>
                  <a:pt x="1040785" y="1994196"/>
                </a:cubicBezTo>
                <a:cubicBezTo>
                  <a:pt x="1044338" y="1983480"/>
                  <a:pt x="1051445" y="1962049"/>
                  <a:pt x="1051445" y="1962049"/>
                </a:cubicBezTo>
                <a:cubicBezTo>
                  <a:pt x="923523" y="1904899"/>
                  <a:pt x="866670" y="1797743"/>
                  <a:pt x="845349" y="1665583"/>
                </a:cubicBezTo>
                <a:cubicBezTo>
                  <a:pt x="838243" y="1597718"/>
                  <a:pt x="792049" y="1576287"/>
                  <a:pt x="745855" y="1544140"/>
                </a:cubicBezTo>
                <a:cubicBezTo>
                  <a:pt x="589507" y="1433411"/>
                  <a:pt x="422499" y="1333399"/>
                  <a:pt x="291024" y="1183381"/>
                </a:cubicBezTo>
                <a:cubicBezTo>
                  <a:pt x="443819" y="1201239"/>
                  <a:pt x="564633" y="1301252"/>
                  <a:pt x="724535" y="1344115"/>
                </a:cubicBezTo>
                <a:cubicBezTo>
                  <a:pt x="596614" y="1179808"/>
                  <a:pt x="429605" y="1094083"/>
                  <a:pt x="276811" y="994071"/>
                </a:cubicBezTo>
                <a:cubicBezTo>
                  <a:pt x="205743" y="947637"/>
                  <a:pt x="141783" y="890486"/>
                  <a:pt x="60055" y="865484"/>
                </a:cubicBezTo>
                <a:cubicBezTo>
                  <a:pt x="31628" y="858340"/>
                  <a:pt x="-18119" y="840481"/>
                  <a:pt x="6755" y="790474"/>
                </a:cubicBezTo>
                <a:cubicBezTo>
                  <a:pt x="28075" y="747612"/>
                  <a:pt x="67162" y="761900"/>
                  <a:pt x="102696" y="772614"/>
                </a:cubicBezTo>
                <a:cubicBezTo>
                  <a:pt x="187976" y="801190"/>
                  <a:pt x="280364" y="801190"/>
                  <a:pt x="397625" y="801190"/>
                </a:cubicBezTo>
                <a:cubicBezTo>
                  <a:pt x="298131" y="665458"/>
                  <a:pt x="116909" y="708321"/>
                  <a:pt x="31628" y="565446"/>
                </a:cubicBezTo>
                <a:cubicBezTo>
                  <a:pt x="138229" y="540444"/>
                  <a:pt x="219957" y="590450"/>
                  <a:pt x="305237" y="601165"/>
                </a:cubicBezTo>
                <a:cubicBezTo>
                  <a:pt x="383412" y="611881"/>
                  <a:pt x="401178" y="586877"/>
                  <a:pt x="383412" y="508296"/>
                </a:cubicBezTo>
                <a:cubicBezTo>
                  <a:pt x="354985" y="386853"/>
                  <a:pt x="397625" y="326130"/>
                  <a:pt x="511333" y="358278"/>
                </a:cubicBezTo>
                <a:cubicBezTo>
                  <a:pt x="617934" y="390424"/>
                  <a:pt x="628594" y="343990"/>
                  <a:pt x="600167" y="276124"/>
                </a:cubicBezTo>
                <a:cubicBezTo>
                  <a:pt x="557527" y="176112"/>
                  <a:pt x="603720" y="97531"/>
                  <a:pt x="635701" y="11805"/>
                </a:cubicBezTo>
                <a:close/>
              </a:path>
            </a:pathLst>
          </a:custGeom>
        </p:spPr>
      </p:pic>
    </p:spTree>
    <p:extLst>
      <p:ext uri="{BB962C8B-B14F-4D97-AF65-F5344CB8AC3E}">
        <p14:creationId xmlns:p14="http://schemas.microsoft.com/office/powerpoint/2010/main" val="23080786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0F2A3E-2960-746E-15FA-9DF9ECA41BD9}"/>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78DEBE40-021C-DC46-37C6-0D16C28DBDFD}"/>
              </a:ext>
            </a:extLst>
          </p:cNvPr>
          <p:cNvSpPr>
            <a:spLocks noGrp="1"/>
          </p:cNvSpPr>
          <p:nvPr>
            <p:ph type="title"/>
          </p:nvPr>
        </p:nvSpPr>
        <p:spPr>
          <a:xfrm>
            <a:off x="2770958" y="74834"/>
            <a:ext cx="4439739" cy="1325563"/>
          </a:xfrm>
        </p:spPr>
        <p:txBody>
          <a:bodyPr/>
          <a:lstStyle/>
          <a:p>
            <a:r>
              <a:rPr lang="en-US" dirty="0"/>
              <a:t>Uses &amp; Materials</a:t>
            </a:r>
          </a:p>
        </p:txBody>
      </p:sp>
      <p:sp>
        <p:nvSpPr>
          <p:cNvPr id="5" name="Content Placeholder 4">
            <a:extLst>
              <a:ext uri="{FF2B5EF4-FFF2-40B4-BE49-F238E27FC236}">
                <a16:creationId xmlns:a16="http://schemas.microsoft.com/office/drawing/2014/main" id="{99522101-3953-B835-3AD6-BE2F9D4976D9}"/>
              </a:ext>
            </a:extLst>
          </p:cNvPr>
          <p:cNvSpPr>
            <a:spLocks noGrp="1"/>
          </p:cNvSpPr>
          <p:nvPr>
            <p:ph sz="half" idx="1"/>
          </p:nvPr>
        </p:nvSpPr>
        <p:spPr>
          <a:xfrm>
            <a:off x="1400175" y="1400397"/>
            <a:ext cx="7743825" cy="4906107"/>
          </a:xfrm>
        </p:spPr>
        <p:txBody>
          <a:bodyPr>
            <a:normAutofit/>
          </a:bodyPr>
          <a:lstStyle/>
          <a:p>
            <a:pPr marL="571500" lvl="1" indent="0">
              <a:buNone/>
            </a:pPr>
            <a:r>
              <a:rPr lang="en-US" sz="2800" dirty="0"/>
              <a:t>Product contaminated during mining</a:t>
            </a:r>
          </a:p>
          <a:p>
            <a:pPr marL="800100" lvl="1">
              <a:buFont typeface="Arial" panose="020B0604020202020204" pitchFamily="34" charset="0"/>
              <a:buChar char="•"/>
            </a:pPr>
            <a:endParaRPr lang="en-US" sz="1800" dirty="0"/>
          </a:p>
          <a:p>
            <a:pPr marL="800100" lvl="1">
              <a:buFont typeface="Arial" panose="020B0604020202020204" pitchFamily="34" charset="0"/>
              <a:buChar char="•"/>
            </a:pPr>
            <a:endParaRPr lang="en-US" sz="1800" dirty="0"/>
          </a:p>
          <a:p>
            <a:pPr marL="1200150" lvl="2">
              <a:buFont typeface="Arial" panose="020B0604020202020204" pitchFamily="34" charset="0"/>
              <a:buChar char="•"/>
            </a:pPr>
            <a:endParaRPr lang="en-US" sz="1200" dirty="0"/>
          </a:p>
          <a:p>
            <a:pPr marL="800100" lvl="1">
              <a:buFont typeface="Arial" panose="020B0604020202020204" pitchFamily="34" charset="0"/>
              <a:buChar char="•"/>
            </a:pPr>
            <a:endParaRPr lang="en-US" sz="1600" dirty="0"/>
          </a:p>
          <a:p>
            <a:pPr lvl="2">
              <a:buFont typeface="Arial" panose="020B0604020202020204" pitchFamily="34" charset="0"/>
              <a:buChar char="•"/>
            </a:pPr>
            <a:endParaRPr lang="en-US" sz="1200" dirty="0"/>
          </a:p>
        </p:txBody>
      </p:sp>
      <p:pic>
        <p:nvPicPr>
          <p:cNvPr id="3" name="Picture 2" descr="A pile of wool on a floor&#10;&#10;AI-generated content may be incorrect.">
            <a:extLst>
              <a:ext uri="{FF2B5EF4-FFF2-40B4-BE49-F238E27FC236}">
                <a16:creationId xmlns:a16="http://schemas.microsoft.com/office/drawing/2014/main" id="{359AA988-7165-682B-C3B1-2745DB02716C}"/>
              </a:ext>
            </a:extLst>
          </p:cNvPr>
          <p:cNvPicPr>
            <a:picLocks noChangeAspect="1"/>
          </p:cNvPicPr>
          <p:nvPr/>
        </p:nvPicPr>
        <p:blipFill>
          <a:blip r:embed="rId2"/>
          <a:stretch>
            <a:fillRect/>
          </a:stretch>
        </p:blipFill>
        <p:spPr>
          <a:xfrm>
            <a:off x="4338146" y="3043238"/>
            <a:ext cx="4615719" cy="3077146"/>
          </a:xfrm>
          <a:prstGeom prst="rect">
            <a:avLst/>
          </a:prstGeom>
        </p:spPr>
      </p:pic>
      <p:pic>
        <p:nvPicPr>
          <p:cNvPr id="12" name="Picture 11" descr="A white bottle of baby powder">
            <a:extLst>
              <a:ext uri="{FF2B5EF4-FFF2-40B4-BE49-F238E27FC236}">
                <a16:creationId xmlns:a16="http://schemas.microsoft.com/office/drawing/2014/main" id="{9101E4AC-AD95-5671-3DF1-A9EAE3286D55}"/>
              </a:ext>
            </a:extLst>
          </p:cNvPr>
          <p:cNvPicPr>
            <a:picLocks noChangeAspect="1"/>
          </p:cNvPicPr>
          <p:nvPr/>
        </p:nvPicPr>
        <p:blipFill>
          <a:blip r:embed="rId3"/>
          <a:stretch>
            <a:fillRect/>
          </a:stretch>
        </p:blipFill>
        <p:spPr>
          <a:xfrm>
            <a:off x="190134" y="1850264"/>
            <a:ext cx="4040856" cy="2695828"/>
          </a:xfrm>
          <a:prstGeom prst="rect">
            <a:avLst/>
          </a:prstGeom>
        </p:spPr>
      </p:pic>
    </p:spTree>
    <p:extLst>
      <p:ext uri="{BB962C8B-B14F-4D97-AF65-F5344CB8AC3E}">
        <p14:creationId xmlns:p14="http://schemas.microsoft.com/office/powerpoint/2010/main" val="237794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848" name="Rectangle 35847">
            <a:extLst>
              <a:ext uri="{FF2B5EF4-FFF2-40B4-BE49-F238E27FC236}">
                <a16:creationId xmlns:a16="http://schemas.microsoft.com/office/drawing/2014/main" id="{C0A1ED06-4733-4020-9C60-81D4D80140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850" name="Rectangle 35849">
            <a:extLst>
              <a:ext uri="{FF2B5EF4-FFF2-40B4-BE49-F238E27FC236}">
                <a16:creationId xmlns:a16="http://schemas.microsoft.com/office/drawing/2014/main" id="{B0CA3509-3AF9-45FE-93ED-57BB5D5E8E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0541" y="181576"/>
            <a:ext cx="8867727" cy="6501088"/>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large metal box with a pipe&#10;&#10;AI-generated content may be incorrect.">
            <a:extLst>
              <a:ext uri="{FF2B5EF4-FFF2-40B4-BE49-F238E27FC236}">
                <a16:creationId xmlns:a16="http://schemas.microsoft.com/office/drawing/2014/main" id="{D106B6B1-3FB4-67E2-09BF-F91BDBDB6A6D}"/>
              </a:ext>
            </a:extLst>
          </p:cNvPr>
          <p:cNvPicPr>
            <a:picLocks noChangeAspect="1"/>
          </p:cNvPicPr>
          <p:nvPr/>
        </p:nvPicPr>
        <p:blipFill>
          <a:blip r:embed="rId2">
            <a:alphaModFix amt="60000"/>
          </a:blip>
          <a:srcRect t="1681" r="-3" b="7313"/>
          <a:stretch>
            <a:fillRect/>
          </a:stretch>
        </p:blipFill>
        <p:spPr>
          <a:xfrm rot="5400000">
            <a:off x="-895333" y="1214637"/>
            <a:ext cx="6499784" cy="4436269"/>
          </a:xfrm>
          <a:prstGeom prst="rect">
            <a:avLst/>
          </a:prstGeom>
        </p:spPr>
      </p:pic>
      <p:pic>
        <p:nvPicPr>
          <p:cNvPr id="5" name="Picture 4" descr="A close-up of several pipes&#10;&#10;AI-generated content may be incorrect.">
            <a:extLst>
              <a:ext uri="{FF2B5EF4-FFF2-40B4-BE49-F238E27FC236}">
                <a16:creationId xmlns:a16="http://schemas.microsoft.com/office/drawing/2014/main" id="{719CC340-C587-8D67-763E-4478407F9C00}"/>
              </a:ext>
            </a:extLst>
          </p:cNvPr>
          <p:cNvPicPr>
            <a:picLocks noChangeAspect="1"/>
          </p:cNvPicPr>
          <p:nvPr/>
        </p:nvPicPr>
        <p:blipFill>
          <a:blip r:embed="rId3">
            <a:alphaModFix amt="60000"/>
          </a:blip>
          <a:srcRect l="28924" r="19886"/>
          <a:stretch>
            <a:fillRect/>
          </a:stretch>
        </p:blipFill>
        <p:spPr>
          <a:xfrm>
            <a:off x="4571367" y="182880"/>
            <a:ext cx="4436268" cy="6499784"/>
          </a:xfrm>
          <a:prstGeom prst="rect">
            <a:avLst/>
          </a:prstGeom>
        </p:spPr>
      </p:pic>
      <p:sp>
        <p:nvSpPr>
          <p:cNvPr id="35842" name="Rectangle 2"/>
          <p:cNvSpPr>
            <a:spLocks noGrp="1" noChangeArrowheads="1"/>
          </p:cNvSpPr>
          <p:nvPr>
            <p:ph type="title"/>
          </p:nvPr>
        </p:nvSpPr>
        <p:spPr>
          <a:xfrm>
            <a:off x="633460" y="557189"/>
            <a:ext cx="7881884" cy="2795808"/>
          </a:xfrm>
        </p:spPr>
        <p:txBody>
          <a:bodyPr anchor="b">
            <a:normAutofit/>
          </a:bodyPr>
          <a:lstStyle/>
          <a:p>
            <a:r>
              <a:rPr lang="en-US" altLang="en-US" sz="3500" dirty="0">
                <a:solidFill>
                  <a:srgbClr val="FFFFFF"/>
                </a:solidFill>
              </a:rPr>
              <a:t>Thermal System Insulation  (TSI)</a:t>
            </a:r>
          </a:p>
        </p:txBody>
      </p:sp>
      <p:sp>
        <p:nvSpPr>
          <p:cNvPr id="35843" name="Rectangle 3"/>
          <p:cNvSpPr>
            <a:spLocks noGrp="1" noChangeArrowheads="1"/>
          </p:cNvSpPr>
          <p:nvPr>
            <p:ph idx="1"/>
          </p:nvPr>
        </p:nvSpPr>
        <p:spPr>
          <a:xfrm>
            <a:off x="633460" y="3526300"/>
            <a:ext cx="7881884" cy="2588458"/>
          </a:xfrm>
        </p:spPr>
        <p:txBody>
          <a:bodyPr>
            <a:normAutofit/>
          </a:bodyPr>
          <a:lstStyle/>
          <a:p>
            <a:pPr marL="0" indent="0">
              <a:buNone/>
            </a:pPr>
            <a:endParaRPr lang="en-US" altLang="en-US" dirty="0">
              <a:solidFill>
                <a:srgbClr val="FFFFFF"/>
              </a:solidFill>
            </a:endParaRPr>
          </a:p>
          <a:p>
            <a:pPr lvl="1">
              <a:buFont typeface="Arial" panose="020B0604020202020204" pitchFamily="34" charset="0"/>
              <a:buChar char="•"/>
            </a:pPr>
            <a:r>
              <a:rPr lang="en-US" altLang="en-US" sz="2800" dirty="0">
                <a:solidFill>
                  <a:srgbClr val="FFFFFF"/>
                </a:solidFill>
              </a:rPr>
              <a:t>Heating and cooling applications</a:t>
            </a:r>
          </a:p>
          <a:p>
            <a:pPr lvl="2">
              <a:buFont typeface="Arial" panose="020B0604020202020204" pitchFamily="34" charset="0"/>
              <a:buChar char="•"/>
            </a:pPr>
            <a:r>
              <a:rPr lang="en-US" altLang="en-US" sz="2800" dirty="0">
                <a:solidFill>
                  <a:srgbClr val="FFFFFF"/>
                </a:solidFill>
              </a:rPr>
              <a:t>pipe, boiler, tank insulation</a:t>
            </a:r>
          </a:p>
          <a:p>
            <a:pPr lvl="2">
              <a:buFont typeface="Arial" panose="020B0604020202020204" pitchFamily="34" charset="0"/>
              <a:buChar char="•"/>
            </a:pPr>
            <a:r>
              <a:rPr lang="en-US" altLang="en-US" sz="2800" dirty="0">
                <a:solidFill>
                  <a:srgbClr val="FFFFFF"/>
                </a:solidFill>
              </a:rPr>
              <a:t>Air duct insulation</a:t>
            </a:r>
          </a:p>
          <a:p>
            <a:pPr lvl="2">
              <a:buFont typeface="Arial" panose="020B0604020202020204" pitchFamily="34" charset="0"/>
              <a:buChar char="•"/>
            </a:pPr>
            <a:r>
              <a:rPr lang="en-US" altLang="en-US" sz="2800" dirty="0">
                <a:solidFill>
                  <a:srgbClr val="FFFFFF"/>
                </a:solidFill>
              </a:rPr>
              <a:t>chiller/condensate insulation</a:t>
            </a:r>
          </a:p>
        </p:txBody>
      </p:sp>
    </p:spTree>
    <p:extLst>
      <p:ext uri="{BB962C8B-B14F-4D97-AF65-F5344CB8AC3E}">
        <p14:creationId xmlns:p14="http://schemas.microsoft.com/office/powerpoint/2010/main" val="5613668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3016" name="Rectangle 43015">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up of a ventilation system&#10;&#10;Description automatically generated">
            <a:extLst>
              <a:ext uri="{FF2B5EF4-FFF2-40B4-BE49-F238E27FC236}">
                <a16:creationId xmlns:a16="http://schemas.microsoft.com/office/drawing/2014/main" id="{FB242D36-4B47-B28A-5367-5C4A053479C5}"/>
              </a:ext>
            </a:extLst>
          </p:cNvPr>
          <p:cNvPicPr>
            <a:picLocks noChangeAspect="1"/>
          </p:cNvPicPr>
          <p:nvPr/>
        </p:nvPicPr>
        <p:blipFill>
          <a:blip r:embed="rId2"/>
          <a:srcRect r="20689"/>
          <a:stretch>
            <a:fillRect/>
          </a:stretch>
        </p:blipFill>
        <p:spPr>
          <a:xfrm>
            <a:off x="20" y="10"/>
            <a:ext cx="7252212" cy="6857990"/>
          </a:xfrm>
          <a:prstGeom prst="rect">
            <a:avLst/>
          </a:prstGeom>
        </p:spPr>
      </p:pic>
      <p:sp>
        <p:nvSpPr>
          <p:cNvPr id="43018" name="Rectangle 43017">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843764" y="0"/>
            <a:ext cx="530023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010" name="Rectangle 2"/>
          <p:cNvSpPr>
            <a:spLocks noGrp="1" noChangeArrowheads="1"/>
          </p:cNvSpPr>
          <p:nvPr>
            <p:ph type="title"/>
          </p:nvPr>
        </p:nvSpPr>
        <p:spPr>
          <a:xfrm>
            <a:off x="5648707" y="365125"/>
            <a:ext cx="2866642" cy="1899912"/>
          </a:xfrm>
        </p:spPr>
        <p:txBody>
          <a:bodyPr>
            <a:normAutofit/>
          </a:bodyPr>
          <a:lstStyle/>
          <a:p>
            <a:r>
              <a:rPr lang="en-US" altLang="en-US" sz="3500"/>
              <a:t>Surfacing Materials</a:t>
            </a:r>
          </a:p>
        </p:txBody>
      </p:sp>
      <p:sp>
        <p:nvSpPr>
          <p:cNvPr id="43011" name="Rectangle 3"/>
          <p:cNvSpPr>
            <a:spLocks noGrp="1" noChangeArrowheads="1"/>
          </p:cNvSpPr>
          <p:nvPr>
            <p:ph idx="1"/>
          </p:nvPr>
        </p:nvSpPr>
        <p:spPr>
          <a:xfrm>
            <a:off x="5757863" y="1885950"/>
            <a:ext cx="2757486" cy="4291013"/>
          </a:xfrm>
        </p:spPr>
        <p:txBody>
          <a:bodyPr>
            <a:normAutofit/>
          </a:bodyPr>
          <a:lstStyle/>
          <a:p>
            <a:r>
              <a:rPr lang="en-US" altLang="en-US" sz="2400" dirty="0"/>
              <a:t>Troweled or sprayed-on applications</a:t>
            </a:r>
          </a:p>
          <a:p>
            <a:pPr lvl="1">
              <a:buFont typeface="Arial" panose="020B0604020202020204" pitchFamily="34" charset="0"/>
              <a:buChar char="•"/>
            </a:pPr>
            <a:r>
              <a:rPr lang="en-US" altLang="en-US" dirty="0"/>
              <a:t>Structural steel fire proofing</a:t>
            </a:r>
          </a:p>
          <a:p>
            <a:pPr lvl="1">
              <a:buFont typeface="Arial" panose="020B0604020202020204" pitchFamily="34" charset="0"/>
              <a:buChar char="•"/>
            </a:pPr>
            <a:r>
              <a:rPr lang="en-US" altLang="en-US" dirty="0"/>
              <a:t>Textured applications – “popcorn” ceilings, e.g.</a:t>
            </a:r>
          </a:p>
          <a:p>
            <a:pPr lvl="1">
              <a:buFont typeface="Arial" panose="020B0604020202020204" pitchFamily="34" charset="0"/>
              <a:buChar char="•"/>
            </a:pPr>
            <a:r>
              <a:rPr lang="en-US" altLang="en-US" dirty="0"/>
              <a:t>Stucco</a:t>
            </a:r>
          </a:p>
          <a:p>
            <a:pPr lvl="1">
              <a:buFont typeface="Arial" panose="020B0604020202020204" pitchFamily="34" charset="0"/>
              <a:buChar char="•"/>
            </a:pPr>
            <a:r>
              <a:rPr lang="en-US" altLang="en-US" dirty="0"/>
              <a:t>Plasters</a:t>
            </a:r>
          </a:p>
          <a:p>
            <a:endParaRPr lang="en-US" altLang="en-US" sz="1700" dirty="0"/>
          </a:p>
        </p:txBody>
      </p:sp>
    </p:spTree>
    <p:extLst>
      <p:ext uri="{BB962C8B-B14F-4D97-AF65-F5344CB8AC3E}">
        <p14:creationId xmlns:p14="http://schemas.microsoft.com/office/powerpoint/2010/main" val="27259182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1889760" y="0"/>
            <a:ext cx="6347713" cy="1320800"/>
          </a:xfrm>
        </p:spPr>
        <p:txBody>
          <a:bodyPr/>
          <a:lstStyle/>
          <a:p>
            <a:r>
              <a:rPr lang="en-US" altLang="en-US" sz="4000" dirty="0"/>
              <a:t>Miscellaneous Materials</a:t>
            </a:r>
          </a:p>
        </p:txBody>
      </p:sp>
      <p:sp>
        <p:nvSpPr>
          <p:cNvPr id="48131" name="Rectangle 3"/>
          <p:cNvSpPr>
            <a:spLocks noGrp="1" noChangeArrowheads="1"/>
          </p:cNvSpPr>
          <p:nvPr>
            <p:ph idx="1"/>
          </p:nvPr>
        </p:nvSpPr>
        <p:spPr>
          <a:xfrm>
            <a:off x="441368" y="3015061"/>
            <a:ext cx="6347714" cy="4388409"/>
          </a:xfrm>
        </p:spPr>
        <p:txBody>
          <a:bodyPr/>
          <a:lstStyle/>
          <a:p>
            <a:pPr marL="457200" indent="-457200">
              <a:buFont typeface="Arial" panose="020B0604020202020204" pitchFamily="34" charset="0"/>
              <a:buChar char="•"/>
            </a:pPr>
            <a:r>
              <a:rPr lang="en-US" altLang="en-US" dirty="0"/>
              <a:t>Flooring</a:t>
            </a:r>
          </a:p>
          <a:p>
            <a:pPr marL="457200" indent="-457200">
              <a:buFont typeface="Arial" panose="020B0604020202020204" pitchFamily="34" charset="0"/>
              <a:buChar char="•"/>
            </a:pPr>
            <a:r>
              <a:rPr lang="en-US" altLang="en-US" dirty="0"/>
              <a:t>Roofing</a:t>
            </a:r>
          </a:p>
          <a:p>
            <a:pPr marL="457200" indent="-457200">
              <a:buFont typeface="Arial" panose="020B0604020202020204" pitchFamily="34" charset="0"/>
              <a:buChar char="•"/>
            </a:pPr>
            <a:r>
              <a:rPr lang="en-US" altLang="en-US" dirty="0"/>
              <a:t>Wallboard</a:t>
            </a:r>
          </a:p>
          <a:p>
            <a:pPr marL="457200" indent="-457200">
              <a:buFont typeface="Arial" panose="020B0604020202020204" pitchFamily="34" charset="0"/>
              <a:buChar char="•"/>
            </a:pPr>
            <a:r>
              <a:rPr lang="en-US" altLang="en-US" dirty="0"/>
              <a:t>Mastics</a:t>
            </a:r>
          </a:p>
          <a:p>
            <a:pPr marL="457200" indent="-457200">
              <a:buFont typeface="Arial" panose="020B0604020202020204" pitchFamily="34" charset="0"/>
              <a:buChar char="•"/>
            </a:pPr>
            <a:r>
              <a:rPr lang="en-US" altLang="en-US" dirty="0"/>
              <a:t>Gaskets</a:t>
            </a:r>
          </a:p>
          <a:p>
            <a:pPr marL="457200" indent="-457200">
              <a:buFont typeface="Arial" panose="020B0604020202020204" pitchFamily="34" charset="0"/>
              <a:buChar char="•"/>
            </a:pPr>
            <a:r>
              <a:rPr lang="en-US" altLang="en-US" dirty="0"/>
              <a:t>Cement asbestos pipe &amp; sheeting</a:t>
            </a:r>
          </a:p>
          <a:p>
            <a:endParaRPr lang="en-US" altLang="en-US" dirty="0"/>
          </a:p>
        </p:txBody>
      </p:sp>
      <p:pic>
        <p:nvPicPr>
          <p:cNvPr id="6" name="Picture 5">
            <a:extLst>
              <a:ext uri="{FF2B5EF4-FFF2-40B4-BE49-F238E27FC236}">
                <a16:creationId xmlns:a16="http://schemas.microsoft.com/office/drawing/2014/main" id="{316D6F2C-4D93-8BB2-8D42-7B8E6E1891CF}"/>
              </a:ext>
            </a:extLst>
          </p:cNvPr>
          <p:cNvPicPr>
            <a:picLocks noChangeAspect="1"/>
          </p:cNvPicPr>
          <p:nvPr/>
        </p:nvPicPr>
        <p:blipFill>
          <a:blip r:embed="rId2"/>
          <a:stretch>
            <a:fillRect/>
          </a:stretch>
        </p:blipFill>
        <p:spPr>
          <a:xfrm>
            <a:off x="5501888" y="1990717"/>
            <a:ext cx="3642112" cy="2048688"/>
          </a:xfrm>
          <a:prstGeom prst="rect">
            <a:avLst/>
          </a:prstGeom>
        </p:spPr>
      </p:pic>
      <p:pic>
        <p:nvPicPr>
          <p:cNvPr id="7" name="Picture 6" descr="A close-up of a machine&#10;&#10;Description automatically generated">
            <a:extLst>
              <a:ext uri="{FF2B5EF4-FFF2-40B4-BE49-F238E27FC236}">
                <a16:creationId xmlns:a16="http://schemas.microsoft.com/office/drawing/2014/main" id="{15916880-AFFC-1AB5-F059-4F13BC704B4F}"/>
              </a:ext>
            </a:extLst>
          </p:cNvPr>
          <p:cNvPicPr>
            <a:picLocks noChangeAspect="1"/>
          </p:cNvPicPr>
          <p:nvPr/>
        </p:nvPicPr>
        <p:blipFill>
          <a:blip r:embed="rId3"/>
          <a:stretch>
            <a:fillRect/>
          </a:stretch>
        </p:blipFill>
        <p:spPr>
          <a:xfrm>
            <a:off x="2637120" y="1853118"/>
            <a:ext cx="2661842" cy="3547872"/>
          </a:xfrm>
          <a:prstGeom prst="rect">
            <a:avLst/>
          </a:prstGeom>
        </p:spPr>
      </p:pic>
    </p:spTree>
    <p:extLst>
      <p:ext uri="{BB962C8B-B14F-4D97-AF65-F5344CB8AC3E}">
        <p14:creationId xmlns:p14="http://schemas.microsoft.com/office/powerpoint/2010/main" val="12985999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lose-up of a pipe&#10;&#10;AI-generated content may be incorrect.">
            <a:extLst>
              <a:ext uri="{FF2B5EF4-FFF2-40B4-BE49-F238E27FC236}">
                <a16:creationId xmlns:a16="http://schemas.microsoft.com/office/drawing/2014/main" id="{5C8756AA-B774-4693-DEA1-60ED49A1E0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61308" y="1177631"/>
            <a:ext cx="3600641" cy="4129088"/>
          </a:xfrm>
          <a:prstGeom prst="rect">
            <a:avLst/>
          </a:prstGeom>
        </p:spPr>
      </p:pic>
      <p:pic>
        <p:nvPicPr>
          <p:cNvPr id="12" name="Picture 11" descr="A picture containing text&#10;&#10;AI-generated content may be incorrect.">
            <a:extLst>
              <a:ext uri="{FF2B5EF4-FFF2-40B4-BE49-F238E27FC236}">
                <a16:creationId xmlns:a16="http://schemas.microsoft.com/office/drawing/2014/main" id="{863F5B1C-3FD1-AA95-A0B0-4DBAC5ACC9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9527" y="1205035"/>
            <a:ext cx="3509761" cy="4129088"/>
          </a:xfrm>
          <a:prstGeom prst="rect">
            <a:avLst/>
          </a:prstGeom>
        </p:spPr>
      </p:pic>
      <p:sp>
        <p:nvSpPr>
          <p:cNvPr id="13" name="TextBox 12">
            <a:extLst>
              <a:ext uri="{FF2B5EF4-FFF2-40B4-BE49-F238E27FC236}">
                <a16:creationId xmlns:a16="http://schemas.microsoft.com/office/drawing/2014/main" id="{26650ABF-A64E-3F38-78AA-06D4CE1F80C4}"/>
              </a:ext>
            </a:extLst>
          </p:cNvPr>
          <p:cNvSpPr txBox="1"/>
          <p:nvPr/>
        </p:nvSpPr>
        <p:spPr>
          <a:xfrm>
            <a:off x="1830957" y="5306719"/>
            <a:ext cx="1861280" cy="34624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4289" tIns="34289" rIns="34289" bIns="34289" numCol="1" spcCol="38100" rtlCol="0" anchor="t">
            <a:spAutoFit/>
          </a:bodyPr>
          <a:lstStyle/>
          <a:p>
            <a:pPr defTabSz="685800" hangingPunct="0"/>
            <a:r>
              <a:rPr lang="en-US" b="1" dirty="0">
                <a:solidFill>
                  <a:srgbClr val="000000"/>
                </a:solidFill>
                <a:latin typeface="+mj-lt"/>
                <a:ea typeface="+mj-ea"/>
                <a:cs typeface="+mj-cs"/>
                <a:sym typeface="Helvetica"/>
              </a:rPr>
              <a:t>Kingsley Bldg. 220</a:t>
            </a:r>
          </a:p>
        </p:txBody>
      </p:sp>
      <p:sp>
        <p:nvSpPr>
          <p:cNvPr id="14" name="TextBox 13">
            <a:extLst>
              <a:ext uri="{FF2B5EF4-FFF2-40B4-BE49-F238E27FC236}">
                <a16:creationId xmlns:a16="http://schemas.microsoft.com/office/drawing/2014/main" id="{18869FCB-F2B2-5949-8308-337E291E7D0E}"/>
              </a:ext>
            </a:extLst>
          </p:cNvPr>
          <p:cNvSpPr txBox="1"/>
          <p:nvPr/>
        </p:nvSpPr>
        <p:spPr>
          <a:xfrm>
            <a:off x="6049273" y="5306719"/>
            <a:ext cx="1861279" cy="55399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4289" tIns="34289" rIns="34289" bIns="34289" numCol="1" spcCol="38100" rtlCol="0" anchor="t">
            <a:spAutoFit/>
          </a:bodyPr>
          <a:lstStyle/>
          <a:p>
            <a:pPr hangingPunct="0"/>
            <a:r>
              <a:rPr lang="en-US" b="1" dirty="0">
                <a:solidFill>
                  <a:srgbClr val="000000"/>
                </a:solidFill>
                <a:latin typeface="+mj-lt"/>
                <a:ea typeface="+mj-ea"/>
                <a:cs typeface="+mj-cs"/>
                <a:sym typeface="Helvetica"/>
              </a:rPr>
              <a:t>Kingsley Bldg. 220</a:t>
            </a:r>
          </a:p>
          <a:p>
            <a:pPr defTabSz="685800" hangingPunct="0"/>
            <a:endParaRPr lang="en-US" sz="1350" dirty="0">
              <a:solidFill>
                <a:srgbClr val="000000"/>
              </a:solidFill>
              <a:latin typeface="+mj-lt"/>
              <a:ea typeface="+mj-ea"/>
              <a:cs typeface="+mj-cs"/>
              <a:sym typeface="Helvetica"/>
            </a:endParaRPr>
          </a:p>
        </p:txBody>
      </p:sp>
    </p:spTree>
    <p:extLst>
      <p:ext uri="{BB962C8B-B14F-4D97-AF65-F5344CB8AC3E}">
        <p14:creationId xmlns:p14="http://schemas.microsoft.com/office/powerpoint/2010/main" val="1865647837"/>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743452" y="78371"/>
            <a:ext cx="4439739" cy="1325563"/>
          </a:xfrm>
        </p:spPr>
        <p:txBody>
          <a:bodyPr/>
          <a:lstStyle/>
          <a:p>
            <a:r>
              <a:rPr lang="en-US" dirty="0"/>
              <a:t>What is Asbestos?</a:t>
            </a:r>
          </a:p>
        </p:txBody>
      </p:sp>
      <p:sp>
        <p:nvSpPr>
          <p:cNvPr id="5" name="Content Placeholder 4"/>
          <p:cNvSpPr>
            <a:spLocks noGrp="1"/>
          </p:cNvSpPr>
          <p:nvPr>
            <p:ph sz="half" idx="1"/>
          </p:nvPr>
        </p:nvSpPr>
        <p:spPr>
          <a:xfrm>
            <a:off x="457199" y="1600200"/>
            <a:ext cx="8501063" cy="4906107"/>
          </a:xfrm>
        </p:spPr>
        <p:txBody>
          <a:bodyPr>
            <a:normAutofit fontScale="92500" lnSpcReduction="10000"/>
          </a:bodyPr>
          <a:lstStyle/>
          <a:p>
            <a:pPr marL="0" indent="0">
              <a:buNone/>
            </a:pPr>
            <a:r>
              <a:rPr lang="en-US" sz="2000" dirty="0"/>
              <a:t>Group of 6 naturally-occurring fibrous minerals</a:t>
            </a:r>
          </a:p>
          <a:p>
            <a:pPr marL="0" indent="0">
              <a:buNone/>
            </a:pPr>
            <a:r>
              <a:rPr lang="en-US" sz="2000" dirty="0"/>
              <a:t>found in certain types of rock formations and include:</a:t>
            </a:r>
          </a:p>
          <a:p>
            <a:pPr marL="457200" lvl="1" indent="0">
              <a:buNone/>
            </a:pPr>
            <a:endParaRPr lang="en-US" dirty="0"/>
          </a:p>
          <a:p>
            <a:pPr marL="457200" lvl="1" indent="0">
              <a:buNone/>
            </a:pPr>
            <a:r>
              <a:rPr lang="en-US" u="sng" dirty="0"/>
              <a:t>Serpentine Group</a:t>
            </a:r>
          </a:p>
          <a:p>
            <a:pPr lvl="2">
              <a:buFont typeface="Arial" panose="020B0604020202020204" pitchFamily="34" charset="0"/>
              <a:buChar char="•"/>
            </a:pPr>
            <a:r>
              <a:rPr lang="en-US" sz="2400" dirty="0"/>
              <a:t>Chrysotile (White)</a:t>
            </a:r>
          </a:p>
          <a:p>
            <a:pPr marL="800100" lvl="1">
              <a:buFont typeface="Arial" panose="020B0604020202020204" pitchFamily="34" charset="0"/>
              <a:buChar char="•"/>
            </a:pPr>
            <a:endParaRPr lang="en-US" sz="1800" dirty="0"/>
          </a:p>
          <a:p>
            <a:pPr marL="571500" lvl="1" indent="0">
              <a:buNone/>
            </a:pPr>
            <a:endParaRPr lang="en-US" sz="1800" dirty="0"/>
          </a:p>
          <a:p>
            <a:pPr marL="800100" lvl="1">
              <a:buFont typeface="Arial" panose="020B0604020202020204" pitchFamily="34" charset="0"/>
              <a:buChar char="•"/>
            </a:pPr>
            <a:endParaRPr lang="en-US" sz="1800" dirty="0"/>
          </a:p>
          <a:p>
            <a:pPr marL="571500" lvl="1" indent="0">
              <a:buNone/>
            </a:pPr>
            <a:r>
              <a:rPr lang="en-US" u="sng" dirty="0"/>
              <a:t>Amphibole Group</a:t>
            </a:r>
          </a:p>
          <a:p>
            <a:pPr marL="1200150" lvl="2">
              <a:buFont typeface="Arial" panose="020B0604020202020204" pitchFamily="34" charset="0"/>
              <a:buChar char="•"/>
            </a:pPr>
            <a:r>
              <a:rPr lang="en-US" sz="2400" dirty="0" err="1"/>
              <a:t>Amosite</a:t>
            </a:r>
            <a:r>
              <a:rPr lang="en-US" sz="2400" dirty="0"/>
              <a:t> (Brown) </a:t>
            </a:r>
          </a:p>
          <a:p>
            <a:pPr marL="1200150" lvl="2">
              <a:buFont typeface="Arial" panose="020B0604020202020204" pitchFamily="34" charset="0"/>
              <a:buChar char="•"/>
            </a:pPr>
            <a:r>
              <a:rPr lang="en-US" sz="2400" dirty="0"/>
              <a:t>Crocidolite (Blue) </a:t>
            </a:r>
          </a:p>
          <a:p>
            <a:pPr marL="1200150" lvl="2">
              <a:buFont typeface="Arial" panose="020B0604020202020204" pitchFamily="34" charset="0"/>
              <a:buChar char="•"/>
            </a:pPr>
            <a:r>
              <a:rPr lang="en-US" sz="2400" dirty="0" err="1"/>
              <a:t>Anthophyllite</a:t>
            </a:r>
            <a:endParaRPr lang="en-US" sz="2400" dirty="0"/>
          </a:p>
          <a:p>
            <a:pPr marL="1200150" lvl="2">
              <a:buFont typeface="Arial" panose="020B0604020202020204" pitchFamily="34" charset="0"/>
              <a:buChar char="•"/>
            </a:pPr>
            <a:r>
              <a:rPr lang="en-US" sz="2400" dirty="0" err="1"/>
              <a:t>Tremolite</a:t>
            </a:r>
            <a:endParaRPr lang="en-US" sz="2400" dirty="0"/>
          </a:p>
          <a:p>
            <a:pPr marL="1200150" lvl="2">
              <a:buFont typeface="Arial" panose="020B0604020202020204" pitchFamily="34" charset="0"/>
              <a:buChar char="•"/>
            </a:pPr>
            <a:r>
              <a:rPr lang="en-US" sz="2400" dirty="0" err="1"/>
              <a:t>Actinolite</a:t>
            </a:r>
            <a:endParaRPr lang="en-US" sz="2400" dirty="0"/>
          </a:p>
          <a:p>
            <a:pPr marL="1200150" lvl="2">
              <a:buFont typeface="Arial" panose="020B0604020202020204" pitchFamily="34" charset="0"/>
              <a:buChar char="•"/>
            </a:pPr>
            <a:endParaRPr lang="en-US" sz="1200" dirty="0"/>
          </a:p>
          <a:p>
            <a:pPr marL="800100" lvl="1">
              <a:buFont typeface="Arial" panose="020B0604020202020204" pitchFamily="34" charset="0"/>
              <a:buChar char="•"/>
            </a:pPr>
            <a:endParaRPr lang="en-US" sz="1600" dirty="0"/>
          </a:p>
          <a:p>
            <a:pPr lvl="2">
              <a:buFont typeface="Arial" panose="020B0604020202020204" pitchFamily="34" charset="0"/>
              <a:buChar char="•"/>
            </a:pPr>
            <a:endParaRPr lang="en-US" sz="1200" dirty="0"/>
          </a:p>
        </p:txBody>
      </p:sp>
      <p:pic>
        <p:nvPicPr>
          <p:cNvPr id="10" name="Picture 9" descr="A close-up of a blue rock&#10;&#10;AI-generated content may be incorrect.">
            <a:extLst>
              <a:ext uri="{FF2B5EF4-FFF2-40B4-BE49-F238E27FC236}">
                <a16:creationId xmlns:a16="http://schemas.microsoft.com/office/drawing/2014/main" id="{42C67642-2DD5-4128-27C0-1FFB8CD9F778}"/>
              </a:ext>
            </a:extLst>
          </p:cNvPr>
          <p:cNvPicPr>
            <a:picLocks noChangeAspect="1"/>
          </p:cNvPicPr>
          <p:nvPr/>
        </p:nvPicPr>
        <p:blipFill>
          <a:blip r:embed="rId3"/>
          <a:stretch>
            <a:fillRect/>
          </a:stretch>
        </p:blipFill>
        <p:spPr>
          <a:xfrm>
            <a:off x="4571999" y="2686366"/>
            <a:ext cx="4362237" cy="2871472"/>
          </a:xfrm>
          <a:prstGeom prst="rect">
            <a:avLst/>
          </a:prstGeom>
        </p:spPr>
      </p:pic>
    </p:spTree>
    <p:extLst>
      <p:ext uri="{BB962C8B-B14F-4D97-AF65-F5344CB8AC3E}">
        <p14:creationId xmlns:p14="http://schemas.microsoft.com/office/powerpoint/2010/main" val="31943795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ground&#10;&#10;AI-generated content may be incorrect.">
            <a:extLst>
              <a:ext uri="{FF2B5EF4-FFF2-40B4-BE49-F238E27FC236}">
                <a16:creationId xmlns:a16="http://schemas.microsoft.com/office/drawing/2014/main" id="{CCEF0437-77F8-ABF5-86E4-6E79A345F8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1032" y="1270613"/>
            <a:ext cx="3354308" cy="4084362"/>
          </a:xfrm>
          <a:prstGeom prst="rect">
            <a:avLst/>
          </a:prstGeom>
        </p:spPr>
      </p:pic>
      <p:pic>
        <p:nvPicPr>
          <p:cNvPr id="9" name="Picture 8" descr="A wood floor in a room&#10;&#10;AI-generated content may be incorrect.">
            <a:extLst>
              <a:ext uri="{FF2B5EF4-FFF2-40B4-BE49-F238E27FC236}">
                <a16:creationId xmlns:a16="http://schemas.microsoft.com/office/drawing/2014/main" id="{31117468-5B97-A7C9-1765-F084183D01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53719" y="1221692"/>
            <a:ext cx="3271838" cy="4083839"/>
          </a:xfrm>
          <a:prstGeom prst="rect">
            <a:avLst/>
          </a:prstGeom>
        </p:spPr>
      </p:pic>
      <p:sp>
        <p:nvSpPr>
          <p:cNvPr id="10" name="TextBox 9">
            <a:extLst>
              <a:ext uri="{FF2B5EF4-FFF2-40B4-BE49-F238E27FC236}">
                <a16:creationId xmlns:a16="http://schemas.microsoft.com/office/drawing/2014/main" id="{3B87692D-F4EF-1A70-FDB5-0AB4E1455418}"/>
              </a:ext>
            </a:extLst>
          </p:cNvPr>
          <p:cNvSpPr txBox="1"/>
          <p:nvPr/>
        </p:nvSpPr>
        <p:spPr>
          <a:xfrm>
            <a:off x="1071154" y="5310392"/>
            <a:ext cx="2939143" cy="34624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4289" tIns="34289" rIns="34289" bIns="34289" numCol="1" spcCol="38100" rtlCol="0" anchor="t">
            <a:spAutoFit/>
          </a:bodyPr>
          <a:lstStyle/>
          <a:p>
            <a:pPr algn="ctr" hangingPunct="0"/>
            <a:r>
              <a:rPr lang="en-US" b="1" dirty="0">
                <a:solidFill>
                  <a:srgbClr val="000000"/>
                </a:solidFill>
                <a:latin typeface="+mj-lt"/>
                <a:ea typeface="+mj-ea"/>
                <a:cs typeface="+mj-cs"/>
                <a:sym typeface="Helvetica"/>
              </a:rPr>
              <a:t>Kingsley Bldg. 302 BX </a:t>
            </a:r>
          </a:p>
        </p:txBody>
      </p:sp>
      <p:sp>
        <p:nvSpPr>
          <p:cNvPr id="11" name="TextBox 10">
            <a:extLst>
              <a:ext uri="{FF2B5EF4-FFF2-40B4-BE49-F238E27FC236}">
                <a16:creationId xmlns:a16="http://schemas.microsoft.com/office/drawing/2014/main" id="{3E4203A1-324F-2704-2481-629CB9D9A454}"/>
              </a:ext>
            </a:extLst>
          </p:cNvPr>
          <p:cNvSpPr txBox="1"/>
          <p:nvPr/>
        </p:nvSpPr>
        <p:spPr>
          <a:xfrm>
            <a:off x="5238206" y="5305531"/>
            <a:ext cx="2834640" cy="34624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4289" tIns="34289" rIns="34289" bIns="34289" numCol="1" spcCol="38100" rtlCol="0" anchor="t">
            <a:spAutoFit/>
          </a:bodyPr>
          <a:lstStyle/>
          <a:p>
            <a:pPr algn="ctr" defTabSz="685800" hangingPunct="0"/>
            <a:r>
              <a:rPr lang="en-US" b="1" dirty="0">
                <a:solidFill>
                  <a:srgbClr val="000000"/>
                </a:solidFill>
                <a:latin typeface="+mj-lt"/>
                <a:ea typeface="+mj-ea"/>
                <a:cs typeface="+mj-cs"/>
                <a:sym typeface="Helvetica"/>
              </a:rPr>
              <a:t>Kingsley Bldg. 229 Theater</a:t>
            </a:r>
            <a:r>
              <a:rPr lang="en-US" sz="1350" dirty="0">
                <a:solidFill>
                  <a:srgbClr val="000000"/>
                </a:solidFill>
                <a:latin typeface="+mj-lt"/>
                <a:ea typeface="+mj-ea"/>
                <a:cs typeface="+mj-cs"/>
                <a:sym typeface="Helvetica"/>
              </a:rPr>
              <a:t> </a:t>
            </a:r>
          </a:p>
        </p:txBody>
      </p:sp>
    </p:spTree>
    <p:extLst>
      <p:ext uri="{BB962C8B-B14F-4D97-AF65-F5344CB8AC3E}">
        <p14:creationId xmlns:p14="http://schemas.microsoft.com/office/powerpoint/2010/main" val="483977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770958" y="-131262"/>
            <a:ext cx="4309111" cy="1325563"/>
          </a:xfrm>
        </p:spPr>
        <p:txBody>
          <a:bodyPr/>
          <a:lstStyle/>
          <a:p>
            <a:r>
              <a:rPr lang="en-US" dirty="0"/>
              <a:t>Uses &amp; Materials</a:t>
            </a:r>
          </a:p>
        </p:txBody>
      </p:sp>
      <p:graphicFrame>
        <p:nvGraphicFramePr>
          <p:cNvPr id="7" name="Content Placeholder 4">
            <a:extLst>
              <a:ext uri="{FF2B5EF4-FFF2-40B4-BE49-F238E27FC236}">
                <a16:creationId xmlns:a16="http://schemas.microsoft.com/office/drawing/2014/main" id="{AFF54C6F-4099-9A39-19A2-9681FC15B761}"/>
              </a:ext>
            </a:extLst>
          </p:cNvPr>
          <p:cNvGraphicFramePr>
            <a:graphicFrameLocks noGrp="1"/>
          </p:cNvGraphicFramePr>
          <p:nvPr>
            <p:ph idx="1"/>
            <p:extLst>
              <p:ext uri="{D42A27DB-BD31-4B8C-83A1-F6EECF244321}">
                <p14:modId xmlns:p14="http://schemas.microsoft.com/office/powerpoint/2010/main" val="165669410"/>
              </p:ext>
            </p:extLst>
          </p:nvPr>
        </p:nvGraphicFramePr>
        <p:xfrm>
          <a:off x="483325" y="964140"/>
          <a:ext cx="8752115" cy="443081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2252472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3019153" y="-181400"/>
            <a:ext cx="7886700" cy="1325563"/>
          </a:xfrm>
        </p:spPr>
        <p:txBody>
          <a:bodyPr>
            <a:normAutofit/>
          </a:bodyPr>
          <a:lstStyle/>
          <a:p>
            <a:r>
              <a:rPr lang="en-US" altLang="en-US" sz="3600" dirty="0"/>
              <a:t>Asbestos in the U.S.</a:t>
            </a:r>
            <a:endParaRPr lang="en-US" altLang="en-US" sz="1800" dirty="0"/>
          </a:p>
        </p:txBody>
      </p:sp>
      <p:sp>
        <p:nvSpPr>
          <p:cNvPr id="29699" name="Rectangle 3"/>
          <p:cNvSpPr>
            <a:spLocks noGrp="1" noChangeArrowheads="1"/>
          </p:cNvSpPr>
          <p:nvPr>
            <p:ph sz="half" idx="1"/>
          </p:nvPr>
        </p:nvSpPr>
        <p:spPr>
          <a:xfrm>
            <a:off x="545124" y="1635369"/>
            <a:ext cx="3591477" cy="3091962"/>
          </a:xfrm>
        </p:spPr>
        <p:txBody>
          <a:bodyPr>
            <a:normAutofit/>
          </a:bodyPr>
          <a:lstStyle/>
          <a:p>
            <a:pPr lvl="1">
              <a:buFont typeface="Arial" panose="020B0604020202020204" pitchFamily="34" charset="0"/>
              <a:buChar char="•"/>
            </a:pPr>
            <a:endParaRPr lang="en-US" altLang="en-US" dirty="0"/>
          </a:p>
          <a:p>
            <a:pPr lvl="1">
              <a:buFont typeface="Arial" panose="020B0604020202020204" pitchFamily="34" charset="0"/>
              <a:buChar char="•"/>
            </a:pPr>
            <a:endParaRPr lang="en-US" altLang="en-US" dirty="0"/>
          </a:p>
          <a:p>
            <a:pPr lvl="1">
              <a:buFont typeface="Arial" panose="020B0604020202020204" pitchFamily="34" charset="0"/>
              <a:buChar char="•"/>
            </a:pPr>
            <a:endParaRPr lang="en-US" altLang="en-US" dirty="0"/>
          </a:p>
          <a:p>
            <a:pPr lvl="1">
              <a:buFont typeface="Arial" panose="020B0604020202020204" pitchFamily="34" charset="0"/>
              <a:buChar char="•"/>
            </a:pPr>
            <a:endParaRPr lang="en-US" altLang="en-US" dirty="0"/>
          </a:p>
          <a:p>
            <a:pPr lvl="1">
              <a:buFont typeface="Arial" panose="020B0604020202020204" pitchFamily="34" charset="0"/>
              <a:buChar char="•"/>
            </a:pPr>
            <a:endParaRPr lang="en-US" altLang="en-US" dirty="0"/>
          </a:p>
          <a:p>
            <a:pPr lvl="1">
              <a:buFont typeface="Arial" panose="020B0604020202020204" pitchFamily="34" charset="0"/>
              <a:buChar char="•"/>
            </a:pPr>
            <a:endParaRPr lang="en-US" altLang="en-US" dirty="0"/>
          </a:p>
          <a:p>
            <a:pPr lvl="1">
              <a:buFont typeface="Arial" panose="020B0604020202020204" pitchFamily="34" charset="0"/>
              <a:buChar char="•"/>
            </a:pPr>
            <a:endParaRPr lang="en-US" altLang="en-US" dirty="0"/>
          </a:p>
          <a:p>
            <a:pPr lvl="1">
              <a:buFont typeface="Arial" panose="020B0604020202020204" pitchFamily="34" charset="0"/>
              <a:buChar char="•"/>
            </a:pPr>
            <a:endParaRPr lang="en-US" altLang="en-US" dirty="0"/>
          </a:p>
          <a:p>
            <a:pPr lvl="1">
              <a:buFont typeface="Arial" panose="020B0604020202020204" pitchFamily="34" charset="0"/>
              <a:buChar char="•"/>
            </a:pPr>
            <a:endParaRPr lang="en-US" altLang="en-US" dirty="0"/>
          </a:p>
          <a:p>
            <a:pPr lvl="1">
              <a:buFont typeface="Arial" panose="020B0604020202020204" pitchFamily="34" charset="0"/>
              <a:buChar char="•"/>
            </a:pPr>
            <a:endParaRPr lang="en-US" altLang="en-US" dirty="0"/>
          </a:p>
          <a:p>
            <a:pPr lvl="2">
              <a:buFont typeface="Arial" panose="020B0604020202020204" pitchFamily="34" charset="0"/>
              <a:buChar char="•"/>
            </a:pPr>
            <a:endParaRPr lang="en-US" altLang="en-US" dirty="0"/>
          </a:p>
          <a:p>
            <a:endParaRPr lang="en-US" altLang="en-US" dirty="0"/>
          </a:p>
        </p:txBody>
      </p:sp>
      <p:sp>
        <p:nvSpPr>
          <p:cNvPr id="29700" name="Rectangle 4"/>
          <p:cNvSpPr>
            <a:spLocks noGrp="1" noChangeArrowheads="1"/>
          </p:cNvSpPr>
          <p:nvPr>
            <p:ph sz="half" idx="2"/>
          </p:nvPr>
        </p:nvSpPr>
        <p:spPr>
          <a:xfrm>
            <a:off x="0" y="1268984"/>
            <a:ext cx="5296456" cy="2857500"/>
          </a:xfrm>
        </p:spPr>
        <p:txBody>
          <a:bodyPr>
            <a:normAutofit/>
          </a:bodyPr>
          <a:lstStyle/>
          <a:p>
            <a:pPr>
              <a:buFont typeface="Arial" panose="020B0604020202020204" pitchFamily="34" charset="0"/>
              <a:buChar char="•"/>
            </a:pPr>
            <a:endParaRPr lang="en-US" altLang="en-US" dirty="0"/>
          </a:p>
          <a:p>
            <a:pPr>
              <a:buFont typeface="Arial" panose="020B0604020202020204" pitchFamily="34" charset="0"/>
              <a:buChar char="•"/>
            </a:pPr>
            <a:r>
              <a:rPr lang="en-US" altLang="en-US" sz="1700" dirty="0"/>
              <a:t>&gt; 1 million-significant occupational exposures</a:t>
            </a:r>
          </a:p>
          <a:p>
            <a:pPr lvl="1">
              <a:buFont typeface="Arial" panose="020B0604020202020204" pitchFamily="34" charset="0"/>
              <a:buChar char="•"/>
            </a:pPr>
            <a:r>
              <a:rPr lang="en-US" altLang="en-US" sz="1700" dirty="0"/>
              <a:t>construction </a:t>
            </a:r>
          </a:p>
          <a:p>
            <a:pPr lvl="1">
              <a:buFont typeface="Arial" panose="020B0604020202020204" pitchFamily="34" charset="0"/>
              <a:buChar char="•"/>
            </a:pPr>
            <a:r>
              <a:rPr lang="en-US" altLang="en-US" sz="1700" dirty="0"/>
              <a:t>renovation/remodeling </a:t>
            </a:r>
          </a:p>
          <a:p>
            <a:pPr lvl="1">
              <a:buFont typeface="Arial" panose="020B0604020202020204" pitchFamily="34" charset="0"/>
              <a:buChar char="•"/>
            </a:pPr>
            <a:r>
              <a:rPr lang="en-US" altLang="en-US" sz="1700" dirty="0"/>
              <a:t>general industry</a:t>
            </a:r>
          </a:p>
          <a:p>
            <a:pPr lvl="1">
              <a:buFont typeface="Arial" panose="020B0604020202020204" pitchFamily="34" charset="0"/>
              <a:buChar char="•"/>
            </a:pPr>
            <a:r>
              <a:rPr lang="en-US" altLang="en-US" sz="1700" dirty="0"/>
              <a:t>fire fighters</a:t>
            </a:r>
          </a:p>
          <a:p>
            <a:endParaRPr lang="en-US" altLang="en-US" sz="1700" dirty="0"/>
          </a:p>
        </p:txBody>
      </p:sp>
      <p:pic>
        <p:nvPicPr>
          <p:cNvPr id="5" name="Picture 4" descr="Diagram of a diagram of a water supply system&#10;&#10;AI-generated content may be incorrect.">
            <a:extLst>
              <a:ext uri="{FF2B5EF4-FFF2-40B4-BE49-F238E27FC236}">
                <a16:creationId xmlns:a16="http://schemas.microsoft.com/office/drawing/2014/main" id="{B3A9BCA2-8C2E-7DAB-18AD-F1D11E3B86E7}"/>
              </a:ext>
            </a:extLst>
          </p:cNvPr>
          <p:cNvPicPr>
            <a:picLocks noChangeAspect="1"/>
          </p:cNvPicPr>
          <p:nvPr/>
        </p:nvPicPr>
        <p:blipFill>
          <a:blip r:embed="rId3"/>
          <a:stretch>
            <a:fillRect/>
          </a:stretch>
        </p:blipFill>
        <p:spPr>
          <a:xfrm>
            <a:off x="5163816" y="1307783"/>
            <a:ext cx="4035214" cy="4818695"/>
          </a:xfrm>
          <a:prstGeom prst="rect">
            <a:avLst/>
          </a:prstGeom>
        </p:spPr>
      </p:pic>
      <p:pic>
        <p:nvPicPr>
          <p:cNvPr id="2" name="Picture 1">
            <a:extLst>
              <a:ext uri="{FF2B5EF4-FFF2-40B4-BE49-F238E27FC236}">
                <a16:creationId xmlns:a16="http://schemas.microsoft.com/office/drawing/2014/main" id="{18A80A82-9EFE-716B-6BDF-DD356455C5F8}"/>
              </a:ext>
            </a:extLst>
          </p:cNvPr>
          <p:cNvPicPr>
            <a:picLocks noChangeAspect="1"/>
          </p:cNvPicPr>
          <p:nvPr/>
        </p:nvPicPr>
        <p:blipFill>
          <a:blip r:embed="rId4"/>
          <a:stretch>
            <a:fillRect/>
          </a:stretch>
        </p:blipFill>
        <p:spPr>
          <a:xfrm>
            <a:off x="2375726" y="2738994"/>
            <a:ext cx="2700555" cy="1512311"/>
          </a:xfrm>
          <a:prstGeom prst="rect">
            <a:avLst/>
          </a:prstGeom>
        </p:spPr>
      </p:pic>
      <p:sp>
        <p:nvSpPr>
          <p:cNvPr id="6" name="TextBox 5">
            <a:extLst>
              <a:ext uri="{FF2B5EF4-FFF2-40B4-BE49-F238E27FC236}">
                <a16:creationId xmlns:a16="http://schemas.microsoft.com/office/drawing/2014/main" id="{92EBAD49-789F-962F-711C-947297430F7E}"/>
              </a:ext>
            </a:extLst>
          </p:cNvPr>
          <p:cNvSpPr txBox="1"/>
          <p:nvPr/>
        </p:nvSpPr>
        <p:spPr>
          <a:xfrm>
            <a:off x="176378" y="4310596"/>
            <a:ext cx="5174443" cy="1815882"/>
          </a:xfrm>
          <a:prstGeom prst="rect">
            <a:avLst/>
          </a:prstGeom>
          <a:noFill/>
        </p:spPr>
        <p:txBody>
          <a:bodyPr wrap="square">
            <a:spAutoFit/>
          </a:bodyPr>
          <a:lstStyle/>
          <a:p>
            <a:pPr>
              <a:buFont typeface="Arial" panose="020B0604020202020204" pitchFamily="34" charset="0"/>
              <a:buChar char="•"/>
            </a:pPr>
            <a:r>
              <a:rPr lang="en-US" altLang="en-US" sz="1600" dirty="0"/>
              <a:t> March of 2024 – EPA ban of on-going uses of  Chrysotile </a:t>
            </a:r>
          </a:p>
          <a:p>
            <a:pPr>
              <a:buFont typeface="Arial" panose="020B0604020202020204" pitchFamily="34" charset="0"/>
              <a:buChar char="•"/>
            </a:pPr>
            <a:endParaRPr lang="en-US" altLang="en-US" sz="1600" dirty="0"/>
          </a:p>
          <a:p>
            <a:pPr lvl="1">
              <a:buFont typeface="Wingdings" panose="05000000000000000000" pitchFamily="2" charset="2"/>
              <a:buChar char="§"/>
            </a:pPr>
            <a:r>
              <a:rPr lang="en-US" altLang="en-US" sz="1600" dirty="0"/>
              <a:t> 5 years for chlor-alkali plants to  comply </a:t>
            </a:r>
          </a:p>
          <a:p>
            <a:pPr lvl="1">
              <a:buFont typeface="Wingdings" panose="05000000000000000000" pitchFamily="2" charset="2"/>
              <a:buChar char="§"/>
            </a:pPr>
            <a:endParaRPr lang="en-US" altLang="en-US" sz="1600" dirty="0"/>
          </a:p>
          <a:p>
            <a:pPr lvl="1">
              <a:buFont typeface="Wingdings" panose="05000000000000000000" pitchFamily="2" charset="2"/>
              <a:buChar char="§"/>
            </a:pPr>
            <a:r>
              <a:rPr lang="en-US" altLang="en-US" sz="1600" dirty="0"/>
              <a:t> Bans brake blocks, aftermarket auto components, and other gaskets within six months </a:t>
            </a:r>
          </a:p>
        </p:txBody>
      </p:sp>
    </p:spTree>
    <p:extLst>
      <p:ext uri="{BB962C8B-B14F-4D97-AF65-F5344CB8AC3E}">
        <p14:creationId xmlns:p14="http://schemas.microsoft.com/office/powerpoint/2010/main" val="152901878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608240" y="0"/>
            <a:ext cx="8076562" cy="1097798"/>
          </a:xfrm>
        </p:spPr>
        <p:txBody>
          <a:bodyPr>
            <a:noAutofit/>
          </a:bodyPr>
          <a:lstStyle/>
          <a:p>
            <a:r>
              <a:rPr lang="en-US" sz="3600" dirty="0"/>
              <a:t>Response to Damaged Materials </a:t>
            </a:r>
          </a:p>
        </p:txBody>
      </p:sp>
      <p:sp>
        <p:nvSpPr>
          <p:cNvPr id="5" name="Content Placeholder 4"/>
          <p:cNvSpPr>
            <a:spLocks noGrp="1"/>
          </p:cNvSpPr>
          <p:nvPr>
            <p:ph idx="1"/>
          </p:nvPr>
        </p:nvSpPr>
        <p:spPr>
          <a:xfrm>
            <a:off x="60090" y="1477036"/>
            <a:ext cx="4706984" cy="4362032"/>
          </a:xfrm>
        </p:spPr>
        <p:txBody>
          <a:bodyPr>
            <a:normAutofit fontScale="85000" lnSpcReduction="10000"/>
          </a:bodyPr>
          <a:lstStyle/>
          <a:p>
            <a:pPr marL="0" indent="0">
              <a:buNone/>
            </a:pPr>
            <a:r>
              <a:rPr lang="en-US" sz="2400" dirty="0"/>
              <a:t>Response</a:t>
            </a:r>
            <a:r>
              <a:rPr lang="en-US" sz="2400" i="1" dirty="0"/>
              <a:t> </a:t>
            </a:r>
          </a:p>
          <a:p>
            <a:pPr marL="1200150" lvl="1" indent="-457200">
              <a:buFont typeface="Arial" panose="020B0604020202020204" pitchFamily="34" charset="0"/>
              <a:buChar char="•"/>
            </a:pPr>
            <a:r>
              <a:rPr lang="en-US" dirty="0"/>
              <a:t>Do not attempt to clean up </a:t>
            </a:r>
          </a:p>
          <a:p>
            <a:pPr marL="1200150" lvl="1" indent="-457200">
              <a:buFont typeface="Arial" panose="020B0604020202020204" pitchFamily="34" charset="0"/>
              <a:buChar char="•"/>
            </a:pPr>
            <a:r>
              <a:rPr lang="en-US" dirty="0"/>
              <a:t>Leave the area immediately</a:t>
            </a:r>
          </a:p>
          <a:p>
            <a:pPr marL="1200150" lvl="1" indent="-457200">
              <a:buFont typeface="Arial" panose="020B0604020202020204" pitchFamily="34" charset="0"/>
              <a:buChar char="•"/>
            </a:pPr>
            <a:r>
              <a:rPr lang="en-US" dirty="0"/>
              <a:t>Contact supervisor </a:t>
            </a:r>
          </a:p>
          <a:p>
            <a:pPr marL="1200150" lvl="1" indent="-457200">
              <a:buFont typeface="Arial" panose="020B0604020202020204" pitchFamily="34" charset="0"/>
              <a:buChar char="•"/>
            </a:pPr>
            <a:r>
              <a:rPr lang="en-US" dirty="0"/>
              <a:t>Isolate area (close doors, etc.)  </a:t>
            </a:r>
          </a:p>
          <a:p>
            <a:pPr marL="1200150" lvl="1" indent="-457200">
              <a:buFont typeface="Arial" panose="020B0604020202020204" pitchFamily="34" charset="0"/>
              <a:buChar char="•"/>
            </a:pPr>
            <a:endParaRPr lang="en-US" dirty="0"/>
          </a:p>
          <a:p>
            <a:pPr marL="0" indent="0">
              <a:buNone/>
            </a:pPr>
            <a:r>
              <a:rPr lang="en-US" sz="2400" dirty="0"/>
              <a:t>Contact your Operations and Maintenance Manager when damaged suspect materials are discovered</a:t>
            </a:r>
          </a:p>
          <a:p>
            <a:pPr marL="1200150" lvl="1" indent="-457200">
              <a:buFont typeface="Arial" panose="020B0604020202020204" pitchFamily="34" charset="0"/>
              <a:buChar char="•"/>
            </a:pPr>
            <a:r>
              <a:rPr lang="en-US" dirty="0"/>
              <a:t>When you need to confirm the status of a building material</a:t>
            </a:r>
          </a:p>
          <a:p>
            <a:pPr marL="1200150" lvl="1" indent="-457200">
              <a:buFont typeface="Arial" panose="020B0604020202020204" pitchFamily="34" charset="0"/>
              <a:buChar char="•"/>
            </a:pPr>
            <a:r>
              <a:rPr lang="en-US" dirty="0"/>
              <a:t>When you need consultation for abatement or specific project tasks </a:t>
            </a:r>
          </a:p>
          <a:p>
            <a:pPr marL="1200150" lvl="1" indent="-457200">
              <a:buFont typeface="Arial" panose="020B0604020202020204" pitchFamily="34" charset="0"/>
              <a:buChar char="•"/>
            </a:pPr>
            <a:endParaRPr lang="en-US"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20793" y="2162523"/>
            <a:ext cx="3988075" cy="2991057"/>
          </a:xfrm>
          <a:prstGeom prst="rect">
            <a:avLst/>
          </a:prstGeom>
        </p:spPr>
      </p:pic>
    </p:spTree>
    <p:extLst>
      <p:ext uri="{BB962C8B-B14F-4D97-AF65-F5344CB8AC3E}">
        <p14:creationId xmlns:p14="http://schemas.microsoft.com/office/powerpoint/2010/main" val="32438913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F2CC32-47C8-AF96-EF29-F1361B2BE09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17E5FBF-D6D8-C039-24FC-F9DE5F93007A}"/>
              </a:ext>
            </a:extLst>
          </p:cNvPr>
          <p:cNvSpPr>
            <a:spLocks noGrp="1"/>
          </p:cNvSpPr>
          <p:nvPr>
            <p:ph type="title"/>
          </p:nvPr>
        </p:nvSpPr>
        <p:spPr>
          <a:xfrm>
            <a:off x="2222193" y="0"/>
            <a:ext cx="5053818" cy="1186092"/>
          </a:xfrm>
        </p:spPr>
        <p:txBody>
          <a:bodyPr>
            <a:noAutofit/>
          </a:bodyPr>
          <a:lstStyle/>
          <a:p>
            <a:r>
              <a:rPr lang="en-US" dirty="0"/>
              <a:t>Damaged Materials</a:t>
            </a:r>
          </a:p>
        </p:txBody>
      </p:sp>
      <p:pic>
        <p:nvPicPr>
          <p:cNvPr id="6" name="Content Placeholder 1">
            <a:extLst>
              <a:ext uri="{FF2B5EF4-FFF2-40B4-BE49-F238E27FC236}">
                <a16:creationId xmlns:a16="http://schemas.microsoft.com/office/drawing/2014/main" id="{81ECD941-B06F-5BFB-FA82-B5C32E4756A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45312" y="1186092"/>
            <a:ext cx="3139935" cy="2354951"/>
          </a:xfrm>
          <a:prstGeom prst="rect">
            <a:avLst/>
          </a:prstGeom>
        </p:spPr>
      </p:pic>
      <p:pic>
        <p:nvPicPr>
          <p:cNvPr id="7" name="Content Placeholder 6">
            <a:extLst>
              <a:ext uri="{FF2B5EF4-FFF2-40B4-BE49-F238E27FC236}">
                <a16:creationId xmlns:a16="http://schemas.microsoft.com/office/drawing/2014/main" id="{3A50B3E5-ED26-4E71-99EC-B504D16DC336}"/>
              </a:ext>
            </a:extLst>
          </p:cNvPr>
          <p:cNvPicPr>
            <a:picLocks noChangeAspect="1"/>
          </p:cNvPicPr>
          <p:nvPr/>
        </p:nvPicPr>
        <p:blipFill>
          <a:blip r:embed="rId4"/>
          <a:stretch>
            <a:fillRect/>
          </a:stretch>
        </p:blipFill>
        <p:spPr>
          <a:xfrm>
            <a:off x="375475" y="1146698"/>
            <a:ext cx="4196525" cy="2354148"/>
          </a:xfrm>
          <a:prstGeom prst="rect">
            <a:avLst/>
          </a:prstGeom>
        </p:spPr>
      </p:pic>
      <p:pic>
        <p:nvPicPr>
          <p:cNvPr id="8" name="Content Placeholder 6" descr="A white sheet with a hole in it&#10;&#10;Description automatically generated">
            <a:extLst>
              <a:ext uri="{FF2B5EF4-FFF2-40B4-BE49-F238E27FC236}">
                <a16:creationId xmlns:a16="http://schemas.microsoft.com/office/drawing/2014/main" id="{A02DB665-F6B6-E84D-849C-945B2937B062}"/>
              </a:ext>
            </a:extLst>
          </p:cNvPr>
          <p:cNvPicPr>
            <a:picLocks noChangeAspect="1"/>
          </p:cNvPicPr>
          <p:nvPr/>
        </p:nvPicPr>
        <p:blipFill>
          <a:blip r:embed="rId5"/>
          <a:stretch>
            <a:fillRect/>
          </a:stretch>
        </p:blipFill>
        <p:spPr>
          <a:xfrm>
            <a:off x="478172" y="3761342"/>
            <a:ext cx="1875777" cy="2500154"/>
          </a:xfrm>
          <a:prstGeom prst="rect">
            <a:avLst/>
          </a:prstGeom>
        </p:spPr>
      </p:pic>
      <p:pic>
        <p:nvPicPr>
          <p:cNvPr id="11" name="Content Placeholder 10">
            <a:extLst>
              <a:ext uri="{FF2B5EF4-FFF2-40B4-BE49-F238E27FC236}">
                <a16:creationId xmlns:a16="http://schemas.microsoft.com/office/drawing/2014/main" id="{47129A4A-4B50-018F-0425-794DE01B8811}"/>
              </a:ext>
            </a:extLst>
          </p:cNvPr>
          <p:cNvPicPr>
            <a:picLocks noGrp="1" noChangeAspect="1"/>
          </p:cNvPicPr>
          <p:nvPr>
            <p:ph idx="1"/>
          </p:nvPr>
        </p:nvPicPr>
        <p:blipFill>
          <a:blip r:embed="rId6" cstate="print">
            <a:extLst>
              <a:ext uri="{28A0092B-C50C-407E-A947-70E740481C1C}">
                <a14:useLocalDpi xmlns:a14="http://schemas.microsoft.com/office/drawing/2010/main" val="0"/>
              </a:ext>
            </a:extLst>
          </a:blip>
          <a:stretch>
            <a:fillRect/>
          </a:stretch>
        </p:blipFill>
        <p:spPr>
          <a:xfrm>
            <a:off x="2645264" y="3998896"/>
            <a:ext cx="3393900" cy="2262600"/>
          </a:xfrm>
          <a:prstGeom prst="rect">
            <a:avLst/>
          </a:prstGeom>
        </p:spPr>
      </p:pic>
      <p:pic>
        <p:nvPicPr>
          <p:cNvPr id="13" name="Picture 12" descr="A tile floor with a square pattern&#10;&#10;AI-generated content may be incorrect.">
            <a:extLst>
              <a:ext uri="{FF2B5EF4-FFF2-40B4-BE49-F238E27FC236}">
                <a16:creationId xmlns:a16="http://schemas.microsoft.com/office/drawing/2014/main" id="{B4C5294A-473F-8B46-7599-AB27EF0EDF29}"/>
              </a:ext>
            </a:extLst>
          </p:cNvPr>
          <p:cNvPicPr>
            <a:picLocks noChangeAspect="1"/>
          </p:cNvPicPr>
          <p:nvPr/>
        </p:nvPicPr>
        <p:blipFill>
          <a:blip r:embed="rId7"/>
          <a:stretch>
            <a:fillRect/>
          </a:stretch>
        </p:blipFill>
        <p:spPr>
          <a:xfrm>
            <a:off x="6299200" y="4211319"/>
            <a:ext cx="2844800" cy="1600200"/>
          </a:xfrm>
          <a:prstGeom prst="rect">
            <a:avLst/>
          </a:prstGeom>
        </p:spPr>
      </p:pic>
    </p:spTree>
    <p:extLst>
      <p:ext uri="{BB962C8B-B14F-4D97-AF65-F5344CB8AC3E}">
        <p14:creationId xmlns:p14="http://schemas.microsoft.com/office/powerpoint/2010/main" val="41556428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A841FD-C260-3948-DE00-23F4602BDEFF}"/>
              </a:ext>
            </a:extLst>
          </p:cNvPr>
          <p:cNvSpPr>
            <a:spLocks noGrp="1"/>
          </p:cNvSpPr>
          <p:nvPr>
            <p:ph type="title"/>
          </p:nvPr>
        </p:nvSpPr>
        <p:spPr>
          <a:xfrm>
            <a:off x="738868" y="594262"/>
            <a:ext cx="7886700" cy="1032164"/>
          </a:xfrm>
        </p:spPr>
        <p:txBody>
          <a:bodyPr>
            <a:normAutofit fontScale="90000"/>
          </a:bodyPr>
          <a:lstStyle/>
          <a:p>
            <a:pPr algn="ctr"/>
            <a:r>
              <a:rPr lang="en-US" dirty="0"/>
              <a:t>Visual Asbestos Identification</a:t>
            </a:r>
            <a:br>
              <a:rPr lang="en-US" b="1" dirty="0"/>
            </a:br>
            <a:endParaRPr lang="en-US" b="1" dirty="0"/>
          </a:p>
        </p:txBody>
      </p:sp>
      <p:sp>
        <p:nvSpPr>
          <p:cNvPr id="3" name="Text Placeholder 2">
            <a:extLst>
              <a:ext uri="{FF2B5EF4-FFF2-40B4-BE49-F238E27FC236}">
                <a16:creationId xmlns:a16="http://schemas.microsoft.com/office/drawing/2014/main" id="{C757C829-12E8-0EDD-B7F2-6E8E04235765}"/>
              </a:ext>
            </a:extLst>
          </p:cNvPr>
          <p:cNvSpPr>
            <a:spLocks noGrp="1"/>
          </p:cNvSpPr>
          <p:nvPr>
            <p:ph type="body" idx="1"/>
          </p:nvPr>
        </p:nvSpPr>
        <p:spPr>
          <a:xfrm>
            <a:off x="442505" y="1477872"/>
            <a:ext cx="8479426" cy="4517980"/>
          </a:xfrm>
        </p:spPr>
        <p:txBody>
          <a:bodyPr>
            <a:normAutofit/>
          </a:bodyPr>
          <a:lstStyle/>
          <a:p>
            <a:pPr marL="0" indent="0">
              <a:buNone/>
            </a:pPr>
            <a:r>
              <a:rPr lang="en-US" b="1" dirty="0"/>
              <a:t>Age of building: </a:t>
            </a:r>
            <a:r>
              <a:rPr lang="en-US" b="0" i="0" dirty="0">
                <a:solidFill>
                  <a:schemeClr val="tx1"/>
                </a:solidFill>
                <a:effectLst/>
                <a:latin typeface="Inter"/>
              </a:rPr>
              <a:t>If the building was built before the 1980s, the likelihood of asbestos-containing materials is higher.</a:t>
            </a:r>
          </a:p>
          <a:p>
            <a:pPr marL="0" indent="0">
              <a:buNone/>
            </a:pPr>
            <a:endParaRPr lang="en-US" b="0" i="0" dirty="0">
              <a:solidFill>
                <a:schemeClr val="tx1"/>
              </a:solidFill>
              <a:effectLst/>
              <a:latin typeface="Inter"/>
            </a:endParaRPr>
          </a:p>
          <a:p>
            <a:pPr marL="0" indent="0" algn="l">
              <a:buNone/>
            </a:pPr>
            <a:r>
              <a:rPr lang="en-US" b="1" i="0" dirty="0">
                <a:solidFill>
                  <a:schemeClr val="tx1"/>
                </a:solidFill>
                <a:effectLst/>
                <a:latin typeface="Inter"/>
              </a:rPr>
              <a:t>Appearance: </a:t>
            </a:r>
            <a:r>
              <a:rPr lang="en-US" b="0" i="0" dirty="0">
                <a:solidFill>
                  <a:schemeClr val="tx1"/>
                </a:solidFill>
                <a:effectLst/>
                <a:latin typeface="Inter"/>
              </a:rPr>
              <a:t>Look for materials that appear fibrous.</a:t>
            </a:r>
          </a:p>
          <a:p>
            <a:pPr marL="0" indent="0" algn="l">
              <a:buNone/>
            </a:pPr>
            <a:endParaRPr lang="en-US" b="0" i="0" dirty="0">
              <a:solidFill>
                <a:schemeClr val="tx1"/>
              </a:solidFill>
              <a:effectLst/>
              <a:latin typeface="Inter"/>
            </a:endParaRPr>
          </a:p>
          <a:p>
            <a:pPr marL="0" indent="0" algn="l">
              <a:buNone/>
            </a:pPr>
            <a:r>
              <a:rPr lang="en-US" b="1" i="0" dirty="0">
                <a:solidFill>
                  <a:schemeClr val="tx1"/>
                </a:solidFill>
                <a:effectLst/>
                <a:latin typeface="Inter"/>
              </a:rPr>
              <a:t>Damage:</a:t>
            </a:r>
            <a:r>
              <a:rPr lang="en-US" b="0" i="0" dirty="0">
                <a:solidFill>
                  <a:schemeClr val="tx1"/>
                </a:solidFill>
                <a:effectLst/>
                <a:latin typeface="Inter"/>
              </a:rPr>
              <a:t> Look for signs of damage, deterioration, or disturbance. Damaged asbestos is more likely to release fibers.</a:t>
            </a:r>
          </a:p>
          <a:p>
            <a:pPr marL="0" indent="0">
              <a:buNone/>
            </a:pPr>
            <a:endParaRPr lang="en-US" dirty="0">
              <a:solidFill>
                <a:schemeClr val="tx1"/>
              </a:solidFill>
            </a:endParaRPr>
          </a:p>
        </p:txBody>
      </p:sp>
    </p:spTree>
    <p:extLst>
      <p:ext uri="{BB962C8B-B14F-4D97-AF65-F5344CB8AC3E}">
        <p14:creationId xmlns:p14="http://schemas.microsoft.com/office/powerpoint/2010/main" val="274482150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34" name="Picture 10" descr="Possible black mastic asbestos? : r ...">
            <a:extLst>
              <a:ext uri="{FF2B5EF4-FFF2-40B4-BE49-F238E27FC236}">
                <a16:creationId xmlns:a16="http://schemas.microsoft.com/office/drawing/2014/main" id="{CA7DEC1B-5070-CC77-62A6-51F9FC72A1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1612" r="-2" b="1522"/>
          <a:stretch>
            <a:fillRect/>
          </a:stretch>
        </p:blipFill>
        <p:spPr bwMode="auto">
          <a:xfrm>
            <a:off x="20" y="-6235"/>
            <a:ext cx="2441533" cy="2505456"/>
          </a:xfrm>
          <a:custGeom>
            <a:avLst/>
            <a:gdLst/>
            <a:ahLst/>
            <a:cxnLst/>
            <a:rect l="l" t="t" r="r" b="b"/>
            <a:pathLst>
              <a:path w="3255403" h="2505456">
                <a:moveTo>
                  <a:pt x="0" y="0"/>
                </a:moveTo>
                <a:lnTo>
                  <a:pt x="3255403" y="0"/>
                </a:lnTo>
                <a:lnTo>
                  <a:pt x="2094477" y="2505456"/>
                </a:lnTo>
                <a:lnTo>
                  <a:pt x="0" y="2505456"/>
                </a:lnTo>
                <a:close/>
              </a:path>
            </a:pathLst>
          </a:custGeom>
          <a:noFill/>
          <a:extLst>
            <a:ext uri="{909E8E84-426E-40DD-AFC4-6F175D3DCCD1}">
              <a14:hiddenFill xmlns:a14="http://schemas.microsoft.com/office/drawing/2010/main">
                <a:solidFill>
                  <a:srgbClr val="FFFFFF"/>
                </a:solidFill>
              </a14:hiddenFill>
            </a:ext>
          </a:extLst>
        </p:spPr>
      </p:pic>
      <p:pic>
        <p:nvPicPr>
          <p:cNvPr id="1032" name="Picture 8" descr="Asbestos in Pipes: A Complete Guide ...">
            <a:extLst>
              <a:ext uri="{FF2B5EF4-FFF2-40B4-BE49-F238E27FC236}">
                <a16:creationId xmlns:a16="http://schemas.microsoft.com/office/drawing/2014/main" id="{5C89463B-BBF8-3947-02F0-41AD107E41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019" r="1022" b="-1"/>
          <a:stretch>
            <a:fillRect/>
          </a:stretch>
        </p:blipFill>
        <p:spPr bwMode="auto">
          <a:xfrm>
            <a:off x="5536407" y="10"/>
            <a:ext cx="3607593" cy="2501827"/>
          </a:xfrm>
          <a:custGeom>
            <a:avLst/>
            <a:gdLst/>
            <a:ahLst/>
            <a:cxnLst/>
            <a:rect l="l" t="t" r="r" b="b"/>
            <a:pathLst>
              <a:path w="4810125" h="2501837">
                <a:moveTo>
                  <a:pt x="1159248" y="0"/>
                </a:moveTo>
                <a:lnTo>
                  <a:pt x="4810125" y="0"/>
                </a:lnTo>
                <a:lnTo>
                  <a:pt x="4810125" y="2501837"/>
                </a:lnTo>
                <a:lnTo>
                  <a:pt x="0" y="2501837"/>
                </a:lnTo>
                <a:close/>
              </a:path>
            </a:pathLst>
          </a:custGeom>
          <a:noFill/>
          <a:extLst>
            <a:ext uri="{909E8E84-426E-40DD-AFC4-6F175D3DCCD1}">
              <a14:hiddenFill xmlns:a14="http://schemas.microsoft.com/office/drawing/2010/main">
                <a:solidFill>
                  <a:srgbClr val="FFFFFF"/>
                </a:solidFill>
              </a14:hiddenFill>
            </a:ext>
          </a:extLst>
        </p:spPr>
      </p:pic>
      <p:pic>
        <p:nvPicPr>
          <p:cNvPr id="1038" name="Picture 14" descr="Asbestos Insulation: Pipe, Attic ...">
            <a:extLst>
              <a:ext uri="{FF2B5EF4-FFF2-40B4-BE49-F238E27FC236}">
                <a16:creationId xmlns:a16="http://schemas.microsoft.com/office/drawing/2014/main" id="{6F04152A-AA71-B6DD-3D64-FDC8BD4829A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199" r="16338" b="2"/>
          <a:stretch>
            <a:fillRect/>
          </a:stretch>
        </p:blipFill>
        <p:spPr bwMode="auto">
          <a:xfrm>
            <a:off x="3506652" y="-6235"/>
            <a:ext cx="2758363" cy="2505456"/>
          </a:xfrm>
          <a:custGeom>
            <a:avLst/>
            <a:gdLst/>
            <a:ahLst/>
            <a:cxnLst/>
            <a:rect l="l" t="t" r="r" b="b"/>
            <a:pathLst>
              <a:path w="3677817" h="2505456">
                <a:moveTo>
                  <a:pt x="1160926" y="0"/>
                </a:moveTo>
                <a:lnTo>
                  <a:pt x="3677817" y="0"/>
                </a:lnTo>
                <a:lnTo>
                  <a:pt x="2516891" y="2505456"/>
                </a:lnTo>
                <a:lnTo>
                  <a:pt x="0" y="2505456"/>
                </a:lnTo>
                <a:close/>
              </a:path>
            </a:pathLst>
          </a:custGeom>
          <a:noFill/>
          <a:extLst>
            <a:ext uri="{909E8E84-426E-40DD-AFC4-6F175D3DCCD1}">
              <a14:hiddenFill xmlns:a14="http://schemas.microsoft.com/office/drawing/2010/main">
                <a:solidFill>
                  <a:srgbClr val="FFFFFF"/>
                </a:solidFill>
              </a14:hiddenFill>
            </a:ext>
          </a:extLst>
        </p:spPr>
      </p:pic>
      <p:pic>
        <p:nvPicPr>
          <p:cNvPr id="1036" name="Picture 12" descr="What Does Asbestos Siding Look Like ...">
            <a:extLst>
              <a:ext uri="{FF2B5EF4-FFF2-40B4-BE49-F238E27FC236}">
                <a16:creationId xmlns:a16="http://schemas.microsoft.com/office/drawing/2014/main" id="{F6DE5CD6-D459-09BA-AC8B-5BB64FBBCE1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r="1" b="3996"/>
          <a:stretch>
            <a:fillRect/>
          </a:stretch>
        </p:blipFill>
        <p:spPr bwMode="auto">
          <a:xfrm>
            <a:off x="20" y="2660089"/>
            <a:ext cx="5536387" cy="4197911"/>
          </a:xfrm>
          <a:custGeom>
            <a:avLst/>
            <a:gdLst/>
            <a:ahLst/>
            <a:cxnLst/>
            <a:rect l="l" t="t" r="r" b="b"/>
            <a:pathLst>
              <a:path w="7122523" h="4197911">
                <a:moveTo>
                  <a:pt x="0" y="0"/>
                </a:moveTo>
                <a:lnTo>
                  <a:pt x="7122523" y="0"/>
                </a:lnTo>
                <a:lnTo>
                  <a:pt x="5177382" y="4197911"/>
                </a:lnTo>
                <a:lnTo>
                  <a:pt x="5171159" y="4197911"/>
                </a:lnTo>
                <a:lnTo>
                  <a:pt x="3981368" y="4197911"/>
                </a:lnTo>
                <a:lnTo>
                  <a:pt x="2331323" y="4197911"/>
                </a:lnTo>
                <a:lnTo>
                  <a:pt x="0" y="4197911"/>
                </a:lnTo>
                <a:close/>
              </a:path>
            </a:pathLst>
          </a:custGeom>
          <a:noFill/>
          <a:extLst>
            <a:ext uri="{909E8E84-426E-40DD-AFC4-6F175D3DCCD1}">
              <a14:hiddenFill xmlns:a14="http://schemas.microsoft.com/office/drawing/2010/main">
                <a:solidFill>
                  <a:srgbClr val="FFFFFF"/>
                </a:solidFill>
              </a14:hiddenFill>
            </a:ext>
          </a:extLst>
        </p:spPr>
      </p:pic>
      <p:sp>
        <p:nvSpPr>
          <p:cNvPr id="1065" name="Freeform 43">
            <a:extLst>
              <a:ext uri="{FF2B5EF4-FFF2-40B4-BE49-F238E27FC236}">
                <a16:creationId xmlns:a16="http://schemas.microsoft.com/office/drawing/2014/main" id="{AAD8F19F-4A55-467B-BED0-8837659A90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14787" y="2660089"/>
            <a:ext cx="5129213" cy="4197911"/>
          </a:xfrm>
          <a:custGeom>
            <a:avLst/>
            <a:gdLst>
              <a:gd name="connsiteX0" fmla="*/ 4893809 w 6838950"/>
              <a:gd name="connsiteY0" fmla="*/ 0 h 4197911"/>
              <a:gd name="connsiteX1" fmla="*/ 4887586 w 6838950"/>
              <a:gd name="connsiteY1" fmla="*/ 0 h 4197911"/>
              <a:gd name="connsiteX2" fmla="*/ 3697795 w 6838950"/>
              <a:gd name="connsiteY2" fmla="*/ 0 h 4197911"/>
              <a:gd name="connsiteX3" fmla="*/ 2047750 w 6838950"/>
              <a:gd name="connsiteY3" fmla="*/ 0 h 4197911"/>
              <a:gd name="connsiteX4" fmla="*/ 0 w 6838950"/>
              <a:gd name="connsiteY4" fmla="*/ 0 h 4197911"/>
              <a:gd name="connsiteX5" fmla="*/ 0 w 6838950"/>
              <a:gd name="connsiteY5" fmla="*/ 4197911 h 4197911"/>
              <a:gd name="connsiteX6" fmla="*/ 6838950 w 6838950"/>
              <a:gd name="connsiteY6" fmla="*/ 4197911 h 4197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38950" h="4197911">
                <a:moveTo>
                  <a:pt x="4893809" y="0"/>
                </a:moveTo>
                <a:lnTo>
                  <a:pt x="4887586" y="0"/>
                </a:lnTo>
                <a:lnTo>
                  <a:pt x="3697795" y="0"/>
                </a:lnTo>
                <a:lnTo>
                  <a:pt x="2047750" y="0"/>
                </a:lnTo>
                <a:lnTo>
                  <a:pt x="0" y="0"/>
                </a:lnTo>
                <a:lnTo>
                  <a:pt x="0" y="4197911"/>
                </a:lnTo>
                <a:lnTo>
                  <a:pt x="6838950" y="4197911"/>
                </a:lnTo>
                <a:close/>
              </a:path>
            </a:pathLst>
          </a:custGeom>
          <a:solidFill>
            <a:srgbClr val="574D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DB209C6-9CA3-B95E-5931-BBE6CE3B3BFE}"/>
              </a:ext>
            </a:extLst>
          </p:cNvPr>
          <p:cNvSpPr>
            <a:spLocks noGrp="1"/>
          </p:cNvSpPr>
          <p:nvPr>
            <p:ph type="title"/>
          </p:nvPr>
        </p:nvSpPr>
        <p:spPr>
          <a:xfrm>
            <a:off x="4964373" y="4189864"/>
            <a:ext cx="3748015" cy="2163872"/>
          </a:xfrm>
        </p:spPr>
        <p:txBody>
          <a:bodyPr vert="horz" lIns="91440" tIns="45720" rIns="91440" bIns="45720" rtlCol="0" anchor="t">
            <a:normAutofit/>
          </a:bodyPr>
          <a:lstStyle/>
          <a:p>
            <a:pPr algn="r"/>
            <a:r>
              <a:rPr lang="en-US" sz="6000" kern="1200">
                <a:solidFill>
                  <a:srgbClr val="FFFFFF"/>
                </a:solidFill>
                <a:latin typeface="+mj-lt"/>
                <a:ea typeface="+mj-ea"/>
                <a:cs typeface="+mj-cs"/>
              </a:rPr>
              <a:t>ACM</a:t>
            </a:r>
          </a:p>
        </p:txBody>
      </p:sp>
      <p:pic>
        <p:nvPicPr>
          <p:cNvPr id="1026" name="Picture 2" descr="Asbestos Floor Tiles: A Complete Guide ...">
            <a:extLst>
              <a:ext uri="{FF2B5EF4-FFF2-40B4-BE49-F238E27FC236}">
                <a16:creationId xmlns:a16="http://schemas.microsoft.com/office/drawing/2014/main" id="{12D46A52-1F40-B42E-42B7-D8CCCB9DBCB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r="32323" b="2"/>
          <a:stretch>
            <a:fillRect/>
          </a:stretch>
        </p:blipFill>
        <p:spPr bwMode="auto">
          <a:xfrm>
            <a:off x="1696476" y="10"/>
            <a:ext cx="2545457" cy="2502833"/>
          </a:xfrm>
          <a:custGeom>
            <a:avLst/>
            <a:gdLst/>
            <a:ahLst/>
            <a:cxnLst/>
            <a:rect l="l" t="t" r="r" b="b"/>
            <a:pathLst>
              <a:path w="3393943" h="2502843">
                <a:moveTo>
                  <a:pt x="1159715" y="0"/>
                </a:moveTo>
                <a:lnTo>
                  <a:pt x="3393943" y="0"/>
                </a:lnTo>
                <a:lnTo>
                  <a:pt x="2234228" y="2502843"/>
                </a:lnTo>
                <a:lnTo>
                  <a:pt x="0" y="2502843"/>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8755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0"/>
          </p:nvPr>
        </p:nvSpPr>
        <p:spPr/>
        <p:txBody>
          <a:bodyPr/>
          <a:lstStyle/>
          <a:p>
            <a:fld id="{9E098BBC-04A2-4513-A883-B281ED809F45}" type="slidenum">
              <a:rPr lang="en-US"/>
              <a:pPr/>
              <a:t>37</a:t>
            </a:fld>
            <a:endParaRPr lang="en-US" dirty="0"/>
          </a:p>
        </p:txBody>
      </p:sp>
      <p:sp>
        <p:nvSpPr>
          <p:cNvPr id="57348" name="Text Box 4"/>
          <p:cNvSpPr txBox="1">
            <a:spLocks noChangeArrowheads="1"/>
          </p:cNvSpPr>
          <p:nvPr/>
        </p:nvSpPr>
        <p:spPr bwMode="auto">
          <a:xfrm>
            <a:off x="304800" y="1371600"/>
            <a:ext cx="8382000" cy="4185761"/>
          </a:xfrm>
          <a:prstGeom prst="rect">
            <a:avLst/>
          </a:prstGeom>
          <a:noFill/>
          <a:ln w="9525">
            <a:noFill/>
            <a:miter lim="800000"/>
            <a:headEnd/>
            <a:tailEnd/>
          </a:ln>
          <a:effectLst/>
        </p:spPr>
        <p:txBody>
          <a:bodyPr wrap="square">
            <a:spAutoFit/>
          </a:bodyPr>
          <a:lstStyle/>
          <a:p>
            <a:pPr>
              <a:spcBef>
                <a:spcPct val="50000"/>
              </a:spcBef>
              <a:spcAft>
                <a:spcPct val="25000"/>
              </a:spcAft>
            </a:pPr>
            <a:r>
              <a:rPr lang="en-US" sz="2800" dirty="0"/>
              <a:t>In order to avoid exposure to asbestos, you must be aware of where ACMs are located in your facilities.</a:t>
            </a:r>
          </a:p>
          <a:p>
            <a:pPr>
              <a:spcBef>
                <a:spcPct val="50000"/>
              </a:spcBef>
              <a:spcAft>
                <a:spcPct val="25000"/>
              </a:spcAft>
            </a:pPr>
            <a:r>
              <a:rPr lang="en-US" sz="2800" dirty="0"/>
              <a:t>If you are uncertain whether something is ACM, assume it is ACM and do not disturb it until evaluated by an AHERA accredited inspector.</a:t>
            </a:r>
          </a:p>
          <a:p>
            <a:pPr>
              <a:spcBef>
                <a:spcPct val="50000"/>
              </a:spcBef>
              <a:spcAft>
                <a:spcPct val="25000"/>
              </a:spcAft>
            </a:pPr>
            <a:r>
              <a:rPr lang="en-US" sz="2800" dirty="0"/>
              <a:t>If you or others need to do work that might involve ACM or PACM, coordinate first with your Operations and Maintenance Manager.</a:t>
            </a:r>
          </a:p>
        </p:txBody>
      </p:sp>
      <p:sp>
        <p:nvSpPr>
          <p:cNvPr id="57349" name="Rectangle 5"/>
          <p:cNvSpPr>
            <a:spLocks noGrp="1" noChangeArrowheads="1"/>
          </p:cNvSpPr>
          <p:nvPr>
            <p:ph type="title"/>
          </p:nvPr>
        </p:nvSpPr>
        <p:spPr bwMode="auto">
          <a:xfrm>
            <a:off x="3071813" y="228600"/>
            <a:ext cx="3643312" cy="1143000"/>
          </a:xfrm>
          <a:noFill/>
          <a:ln>
            <a:miter lim="800000"/>
            <a:headEnd/>
            <a:tailEnd/>
          </a:ln>
        </p:spPr>
        <p:txBody>
          <a:bodyPr vert="horz" wrap="square" lIns="91440" tIns="45720" rIns="91440" bIns="45720" numCol="1" anchor="ctr" anchorCtr="0" compatLnSpc="1">
            <a:prstTxWarp prst="textNoShape">
              <a:avLst/>
            </a:prstTxWarp>
          </a:bodyPr>
          <a:lstStyle/>
          <a:p>
            <a:r>
              <a:rPr lang="en-US" b="1" dirty="0"/>
              <a:t>Avoid Exposure</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8" name="Text Box 4"/>
          <p:cNvSpPr txBox="1">
            <a:spLocks noChangeArrowheads="1"/>
          </p:cNvSpPr>
          <p:nvPr/>
        </p:nvSpPr>
        <p:spPr bwMode="auto">
          <a:xfrm>
            <a:off x="838200" y="1210300"/>
            <a:ext cx="6400800" cy="5647700"/>
          </a:xfrm>
          <a:prstGeom prst="rect">
            <a:avLst/>
          </a:prstGeom>
          <a:noFill/>
          <a:ln w="9525">
            <a:noFill/>
            <a:miter lim="800000"/>
            <a:headEnd/>
            <a:tailEnd/>
          </a:ln>
          <a:effectLst/>
        </p:spPr>
        <p:txBody>
          <a:bodyPr wrap="square">
            <a:spAutoFit/>
          </a:bodyPr>
          <a:lstStyle/>
          <a:p>
            <a:pPr>
              <a:spcBef>
                <a:spcPct val="50000"/>
              </a:spcBef>
              <a:spcAft>
                <a:spcPct val="25000"/>
              </a:spcAft>
            </a:pPr>
            <a:r>
              <a:rPr lang="en-US" sz="2400" b="1" dirty="0"/>
              <a:t>Never do the following to ACM or PACM:</a:t>
            </a:r>
          </a:p>
          <a:p>
            <a:pPr lvl="1">
              <a:spcBef>
                <a:spcPts val="0"/>
              </a:spcBef>
              <a:spcAft>
                <a:spcPts val="600"/>
              </a:spcAft>
              <a:buFont typeface="Arial" pitchFamily="34" charset="0"/>
              <a:buChar char="•"/>
            </a:pPr>
            <a:r>
              <a:rPr lang="en-US" sz="2000" b="1" dirty="0"/>
              <a:t>  Drill</a:t>
            </a:r>
          </a:p>
          <a:p>
            <a:pPr lvl="1">
              <a:spcBef>
                <a:spcPts val="600"/>
              </a:spcBef>
              <a:spcAft>
                <a:spcPts val="600"/>
              </a:spcAft>
              <a:buFont typeface="Arial" pitchFamily="34" charset="0"/>
              <a:buChar char="•"/>
            </a:pPr>
            <a:r>
              <a:rPr lang="en-US" sz="2000" b="1" dirty="0"/>
              <a:t>  Hammer</a:t>
            </a:r>
          </a:p>
          <a:p>
            <a:pPr lvl="1">
              <a:spcBef>
                <a:spcPts val="600"/>
              </a:spcBef>
              <a:spcAft>
                <a:spcPts val="600"/>
              </a:spcAft>
              <a:buFont typeface="Arial" pitchFamily="34" charset="0"/>
              <a:buChar char="•"/>
            </a:pPr>
            <a:r>
              <a:rPr lang="en-US" sz="2000" b="1" dirty="0"/>
              <a:t>  Cut</a:t>
            </a:r>
          </a:p>
          <a:p>
            <a:pPr lvl="1">
              <a:spcBef>
                <a:spcPts val="600"/>
              </a:spcBef>
              <a:spcAft>
                <a:spcPts val="600"/>
              </a:spcAft>
              <a:buFont typeface="Arial" pitchFamily="34" charset="0"/>
              <a:buChar char="•"/>
            </a:pPr>
            <a:r>
              <a:rPr lang="en-US" sz="2000" b="1" dirty="0"/>
              <a:t>  Saw</a:t>
            </a:r>
          </a:p>
          <a:p>
            <a:pPr lvl="1">
              <a:spcBef>
                <a:spcPts val="600"/>
              </a:spcBef>
              <a:spcAft>
                <a:spcPts val="600"/>
              </a:spcAft>
              <a:buFont typeface="Arial" pitchFamily="34" charset="0"/>
              <a:buChar char="•"/>
            </a:pPr>
            <a:r>
              <a:rPr lang="en-US" sz="2000" b="1" dirty="0"/>
              <a:t>  Break</a:t>
            </a:r>
          </a:p>
          <a:p>
            <a:pPr lvl="1">
              <a:spcBef>
                <a:spcPts val="600"/>
              </a:spcBef>
              <a:spcAft>
                <a:spcPts val="600"/>
              </a:spcAft>
              <a:buFont typeface="Arial" pitchFamily="34" charset="0"/>
              <a:buChar char="•"/>
            </a:pPr>
            <a:r>
              <a:rPr lang="en-US" sz="2000" b="1" dirty="0"/>
              <a:t>  Grind</a:t>
            </a:r>
          </a:p>
          <a:p>
            <a:pPr lvl="1">
              <a:spcBef>
                <a:spcPts val="600"/>
              </a:spcBef>
              <a:spcAft>
                <a:spcPts val="600"/>
              </a:spcAft>
              <a:buFont typeface="Arial" pitchFamily="34" charset="0"/>
              <a:buChar char="•"/>
            </a:pPr>
            <a:r>
              <a:rPr lang="en-US" sz="2000" b="1" dirty="0"/>
              <a:t>  Sand</a:t>
            </a:r>
          </a:p>
          <a:p>
            <a:pPr lvl="1">
              <a:spcBef>
                <a:spcPts val="600"/>
              </a:spcBef>
              <a:spcAft>
                <a:spcPts val="600"/>
              </a:spcAft>
              <a:buFont typeface="Arial" pitchFamily="34" charset="0"/>
              <a:buChar char="•"/>
            </a:pPr>
            <a:r>
              <a:rPr lang="en-US" sz="2000" b="1" dirty="0"/>
              <a:t>  Damage</a:t>
            </a:r>
          </a:p>
          <a:p>
            <a:pPr lvl="1">
              <a:spcBef>
                <a:spcPts val="600"/>
              </a:spcBef>
              <a:spcAft>
                <a:spcPts val="600"/>
              </a:spcAft>
              <a:buFont typeface="Arial" pitchFamily="34" charset="0"/>
              <a:buChar char="•"/>
            </a:pPr>
            <a:r>
              <a:rPr lang="en-US" sz="2000" b="1" dirty="0"/>
              <a:t>  Move</a:t>
            </a:r>
          </a:p>
          <a:p>
            <a:pPr lvl="1">
              <a:spcBef>
                <a:spcPts val="600"/>
              </a:spcBef>
              <a:spcAft>
                <a:spcPts val="600"/>
              </a:spcAft>
              <a:buFont typeface="Arial" pitchFamily="34" charset="0"/>
              <a:buChar char="•"/>
            </a:pPr>
            <a:r>
              <a:rPr lang="en-US" sz="2000" b="1" dirty="0"/>
              <a:t>  Disturb</a:t>
            </a:r>
          </a:p>
          <a:p>
            <a:pPr>
              <a:spcBef>
                <a:spcPct val="50000"/>
              </a:spcBef>
              <a:spcAft>
                <a:spcPct val="25000"/>
              </a:spcAft>
            </a:pPr>
            <a:endParaRPr lang="en-US" sz="2400" b="1" dirty="0"/>
          </a:p>
        </p:txBody>
      </p:sp>
      <p:sp>
        <p:nvSpPr>
          <p:cNvPr id="5" name="Slide Number Placeholder 3"/>
          <p:cNvSpPr>
            <a:spLocks noGrp="1"/>
          </p:cNvSpPr>
          <p:nvPr>
            <p:ph type="sldNum" sz="quarter" idx="10"/>
          </p:nvPr>
        </p:nvSpPr>
        <p:spPr/>
        <p:txBody>
          <a:bodyPr/>
          <a:lstStyle/>
          <a:p>
            <a:fld id="{9E098BBC-04A2-4513-A883-B281ED809F45}" type="slidenum">
              <a:rPr lang="en-US"/>
              <a:pPr/>
              <a:t>38</a:t>
            </a:fld>
            <a:endParaRPr lang="en-US" dirty="0"/>
          </a:p>
        </p:txBody>
      </p:sp>
      <p:sp>
        <p:nvSpPr>
          <p:cNvPr id="57349" name="Rectangle 5"/>
          <p:cNvSpPr>
            <a:spLocks noGrp="1" noChangeArrowheads="1"/>
          </p:cNvSpPr>
          <p:nvPr>
            <p:ph type="title"/>
          </p:nvPr>
        </p:nvSpPr>
        <p:spPr bwMode="auto">
          <a:xfrm>
            <a:off x="1143000" y="152400"/>
            <a:ext cx="7099300" cy="1143000"/>
          </a:xfrm>
          <a:noFill/>
          <a:ln>
            <a:miter lim="800000"/>
            <a:headEnd/>
            <a:tailEnd/>
          </a:ln>
        </p:spPr>
        <p:txBody>
          <a:bodyPr vert="horz" wrap="square" lIns="91440" tIns="45720" rIns="91440" bIns="45720" numCol="1" anchor="ctr" anchorCtr="0" compatLnSpc="1">
            <a:prstTxWarp prst="textNoShape">
              <a:avLst/>
            </a:prstTxWarp>
          </a:bodyPr>
          <a:lstStyle/>
          <a:p>
            <a:pPr algn="ctr"/>
            <a:r>
              <a:rPr lang="en-US" b="1" dirty="0"/>
              <a:t>Avoid Exposure</a:t>
            </a:r>
          </a:p>
        </p:txBody>
      </p:sp>
      <p:pic>
        <p:nvPicPr>
          <p:cNvPr id="6" name="Picture 6" descr="C:\Documents and Settings\Connie Deuser\Local Settings\Temporary Internet Files\Content.IE5\JEK6KENA\MCj03976400000[1].wmf"/>
          <p:cNvPicPr>
            <a:picLocks noChangeAspect="1" noChangeArrowheads="1"/>
          </p:cNvPicPr>
          <p:nvPr/>
        </p:nvPicPr>
        <p:blipFill>
          <a:blip r:embed="rId2" cstate="print"/>
          <a:srcRect/>
          <a:stretch>
            <a:fillRect/>
          </a:stretch>
        </p:blipFill>
        <p:spPr bwMode="auto">
          <a:xfrm>
            <a:off x="5029200" y="2667000"/>
            <a:ext cx="2625410" cy="2179638"/>
          </a:xfrm>
          <a:prstGeom prst="rect">
            <a:avLst/>
          </a:prstGeom>
          <a:noFill/>
          <a:ln w="9525">
            <a:noFill/>
            <a:miter lim="800000"/>
            <a:headEnd/>
            <a:tailEnd/>
          </a:ln>
        </p:spPr>
      </p:pic>
      <p:sp>
        <p:nvSpPr>
          <p:cNvPr id="8" name="&quot;No&quot; Symbol 7"/>
          <p:cNvSpPr/>
          <p:nvPr/>
        </p:nvSpPr>
        <p:spPr bwMode="auto">
          <a:xfrm>
            <a:off x="8077200" y="533400"/>
            <a:ext cx="914400" cy="914400"/>
          </a:xfrm>
          <a:prstGeom prst="noSmoking">
            <a:avLst>
              <a:gd name="adj" fmla="val 41365"/>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rgbClr val="FFFF00"/>
              </a:solidFill>
              <a:effectLst/>
              <a:latin typeface="Arial" charset="0"/>
            </a:endParaRPr>
          </a:p>
        </p:txBody>
      </p:sp>
      <p:sp>
        <p:nvSpPr>
          <p:cNvPr id="10" name="&quot;No&quot; Symbol 9"/>
          <p:cNvSpPr/>
          <p:nvPr/>
        </p:nvSpPr>
        <p:spPr bwMode="auto">
          <a:xfrm>
            <a:off x="4495800" y="2590800"/>
            <a:ext cx="2438400" cy="2514600"/>
          </a:xfrm>
          <a:prstGeom prst="noSmoking">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rgbClr val="FFFF00"/>
              </a:solidFill>
              <a:effectLst/>
              <a:latin typeface="Arial" charset="0"/>
            </a:endParaRPr>
          </a:p>
        </p:txBody>
      </p:sp>
      <p:pic>
        <p:nvPicPr>
          <p:cNvPr id="2052" name="Picture 4" descr="File:ProhibitionSign2.svg">
            <a:hlinkClick r:id="rId3"/>
          </p:cNvPr>
          <p:cNvPicPr>
            <a:picLocks noChangeAspect="1" noChangeArrowheads="1"/>
          </p:cNvPicPr>
          <p:nvPr/>
        </p:nvPicPr>
        <p:blipFill>
          <a:blip r:embed="rId4" cstate="print"/>
          <a:srcRect/>
          <a:stretch>
            <a:fillRect/>
          </a:stretch>
        </p:blipFill>
        <p:spPr bwMode="auto">
          <a:xfrm>
            <a:off x="4343400" y="1981200"/>
            <a:ext cx="3733800" cy="3733800"/>
          </a:xfrm>
          <a:prstGeom prst="rect">
            <a:avLst/>
          </a:prstGeom>
          <a:noFill/>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0"/>
          </p:nvPr>
        </p:nvSpPr>
        <p:spPr/>
        <p:txBody>
          <a:bodyPr/>
          <a:lstStyle/>
          <a:p>
            <a:fld id="{9E098BBC-04A2-4513-A883-B281ED809F45}" type="slidenum">
              <a:rPr lang="en-US"/>
              <a:pPr/>
              <a:t>39</a:t>
            </a:fld>
            <a:endParaRPr lang="en-US" dirty="0"/>
          </a:p>
        </p:txBody>
      </p:sp>
      <p:sp>
        <p:nvSpPr>
          <p:cNvPr id="57348" name="Text Box 4"/>
          <p:cNvSpPr txBox="1">
            <a:spLocks noChangeArrowheads="1"/>
          </p:cNvSpPr>
          <p:nvPr/>
        </p:nvSpPr>
        <p:spPr bwMode="auto">
          <a:xfrm>
            <a:off x="228600" y="1295400"/>
            <a:ext cx="8610600" cy="4693593"/>
          </a:xfrm>
          <a:prstGeom prst="rect">
            <a:avLst/>
          </a:prstGeom>
          <a:noFill/>
          <a:ln w="9525">
            <a:noFill/>
            <a:miter lim="800000"/>
            <a:headEnd/>
            <a:tailEnd/>
          </a:ln>
          <a:effectLst/>
        </p:spPr>
        <p:txBody>
          <a:bodyPr wrap="square">
            <a:spAutoFit/>
          </a:bodyPr>
          <a:lstStyle/>
          <a:p>
            <a:pPr>
              <a:spcBef>
                <a:spcPct val="50000"/>
              </a:spcBef>
              <a:spcAft>
                <a:spcPct val="25000"/>
              </a:spcAft>
            </a:pPr>
            <a:r>
              <a:rPr lang="en-US" sz="2400" b="1" dirty="0"/>
              <a:t>Care of Asbestos-Containing Flooring Material:</a:t>
            </a:r>
          </a:p>
          <a:p>
            <a:pPr>
              <a:spcBef>
                <a:spcPct val="50000"/>
              </a:spcBef>
              <a:spcAft>
                <a:spcPct val="25000"/>
              </a:spcAft>
            </a:pPr>
            <a:endParaRPr lang="en-US" sz="2400" b="1" dirty="0"/>
          </a:p>
          <a:p>
            <a:pPr lvl="1">
              <a:spcBef>
                <a:spcPts val="0"/>
              </a:spcBef>
              <a:spcAft>
                <a:spcPts val="600"/>
              </a:spcAft>
              <a:buFont typeface="Arial" pitchFamily="34" charset="0"/>
              <a:buChar char="•"/>
            </a:pPr>
            <a:r>
              <a:rPr lang="en-US" sz="2400" dirty="0"/>
              <a:t>  Sanding of asbestos-containing flooring material is prohibited.</a:t>
            </a:r>
          </a:p>
          <a:p>
            <a:pPr lvl="1">
              <a:spcBef>
                <a:spcPts val="0"/>
              </a:spcBef>
              <a:spcAft>
                <a:spcPts val="600"/>
              </a:spcAft>
              <a:buFont typeface="Arial" pitchFamily="34" charset="0"/>
              <a:buChar char="•"/>
            </a:pPr>
            <a:endParaRPr lang="en-US" sz="2400" dirty="0"/>
          </a:p>
          <a:p>
            <a:pPr lvl="1">
              <a:spcBef>
                <a:spcPts val="600"/>
              </a:spcBef>
              <a:spcAft>
                <a:spcPts val="600"/>
              </a:spcAft>
              <a:buFont typeface="Arial" pitchFamily="34" charset="0"/>
              <a:buChar char="•"/>
            </a:pPr>
            <a:r>
              <a:rPr lang="en-US" sz="2400" dirty="0"/>
              <a:t>  Stripping of finishes shall be conducted using low abrasion</a:t>
            </a:r>
            <a:br>
              <a:rPr lang="en-US" sz="2400" dirty="0"/>
            </a:br>
            <a:r>
              <a:rPr lang="en-US" sz="2400" dirty="0"/>
              <a:t>   pads at speeds lower than 300 rpm and wet methods.</a:t>
            </a:r>
          </a:p>
          <a:p>
            <a:pPr lvl="1">
              <a:spcBef>
                <a:spcPts val="600"/>
              </a:spcBef>
              <a:spcAft>
                <a:spcPts val="600"/>
              </a:spcAft>
              <a:buFont typeface="Arial" pitchFamily="34" charset="0"/>
              <a:buChar char="•"/>
            </a:pPr>
            <a:endParaRPr lang="en-US" sz="2400" dirty="0"/>
          </a:p>
          <a:p>
            <a:pPr lvl="1">
              <a:spcBef>
                <a:spcPts val="600"/>
              </a:spcBef>
              <a:spcAft>
                <a:spcPts val="600"/>
              </a:spcAft>
              <a:buFont typeface="Arial" pitchFamily="34" charset="0"/>
              <a:buChar char="•"/>
            </a:pPr>
            <a:r>
              <a:rPr lang="en-US" sz="2400" dirty="0"/>
              <a:t>  Burnishing or dry buffing may be performed only on ACM</a:t>
            </a:r>
            <a:br>
              <a:rPr lang="en-US" sz="2400" dirty="0"/>
            </a:br>
            <a:r>
              <a:rPr lang="en-US" sz="2400" dirty="0"/>
              <a:t>   flooring which has sufficient finish so that the pad cannot</a:t>
            </a:r>
            <a:br>
              <a:rPr lang="en-US" sz="2400" dirty="0"/>
            </a:br>
            <a:r>
              <a:rPr lang="en-US" sz="2400" dirty="0"/>
              <a:t>   contact the ACM.</a:t>
            </a:r>
          </a:p>
        </p:txBody>
      </p:sp>
      <p:sp>
        <p:nvSpPr>
          <p:cNvPr id="57349" name="Rectangle 5"/>
          <p:cNvSpPr>
            <a:spLocks noGrp="1" noChangeArrowheads="1"/>
          </p:cNvSpPr>
          <p:nvPr>
            <p:ph type="title"/>
          </p:nvPr>
        </p:nvSpPr>
        <p:spPr bwMode="auto">
          <a:xfrm>
            <a:off x="1143000" y="152400"/>
            <a:ext cx="7099300" cy="1143000"/>
          </a:xfrm>
          <a:noFill/>
          <a:ln>
            <a:miter lim="800000"/>
            <a:headEnd/>
            <a:tailEnd/>
          </a:ln>
        </p:spPr>
        <p:txBody>
          <a:bodyPr vert="horz" wrap="square" lIns="91440" tIns="45720" rIns="91440" bIns="45720" numCol="1" anchor="ctr" anchorCtr="0" compatLnSpc="1">
            <a:prstTxWarp prst="textNoShape">
              <a:avLst/>
            </a:prstTxWarp>
          </a:bodyPr>
          <a:lstStyle/>
          <a:p>
            <a:pPr algn="ctr"/>
            <a:r>
              <a:rPr lang="en-US" b="1" dirty="0"/>
              <a:t>Avoid Exposure</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F6C65-935F-B27E-B3E1-924BED3A520E}"/>
              </a:ext>
            </a:extLst>
          </p:cNvPr>
          <p:cNvSpPr>
            <a:spLocks noGrp="1"/>
          </p:cNvSpPr>
          <p:nvPr>
            <p:ph type="title"/>
          </p:nvPr>
        </p:nvSpPr>
        <p:spPr>
          <a:xfrm>
            <a:off x="2787956" y="-142488"/>
            <a:ext cx="4714876" cy="1175622"/>
          </a:xfrm>
        </p:spPr>
        <p:txBody>
          <a:bodyPr/>
          <a:lstStyle/>
          <a:p>
            <a:pPr algn="ctr"/>
            <a:r>
              <a:rPr lang="en-US" dirty="0"/>
              <a:t>What is Asbestos?</a:t>
            </a:r>
          </a:p>
        </p:txBody>
      </p:sp>
      <p:pic>
        <p:nvPicPr>
          <p:cNvPr id="8" name="Content Placeholder 7" descr="A close-up of a white object&#10;&#10;AI-generated content may be incorrect.">
            <a:extLst>
              <a:ext uri="{FF2B5EF4-FFF2-40B4-BE49-F238E27FC236}">
                <a16:creationId xmlns:a16="http://schemas.microsoft.com/office/drawing/2014/main" id="{95B2B176-F6B0-362E-B1F3-D071A36FFDF2}"/>
              </a:ext>
            </a:extLst>
          </p:cNvPr>
          <p:cNvPicPr>
            <a:picLocks noGrp="1" noChangeAspect="1"/>
          </p:cNvPicPr>
          <p:nvPr>
            <p:ph sz="half" idx="1"/>
          </p:nvPr>
        </p:nvPicPr>
        <p:blipFill>
          <a:blip r:embed="rId3"/>
          <a:stretch>
            <a:fillRect/>
          </a:stretch>
        </p:blipFill>
        <p:spPr>
          <a:xfrm>
            <a:off x="3779449" y="2756046"/>
            <a:ext cx="5276880" cy="3563791"/>
          </a:xfrm>
        </p:spPr>
      </p:pic>
      <p:pic>
        <p:nvPicPr>
          <p:cNvPr id="5" name="Picture 2" descr="http://www.treehugger.com/asbestos.jpg">
            <a:extLst>
              <a:ext uri="{FF2B5EF4-FFF2-40B4-BE49-F238E27FC236}">
                <a16:creationId xmlns:a16="http://schemas.microsoft.com/office/drawing/2014/main" id="{640A092D-5B99-31F6-9F4B-BB992A2E295B}"/>
              </a:ext>
            </a:extLst>
          </p:cNvPr>
          <p:cNvPicPr>
            <a:picLocks noGrp="1" noChangeAspect="1" noChangeArrowheads="1"/>
          </p:cNvPicPr>
          <p:nvPr>
            <p:ph sz="half" idx="2"/>
          </p:nvPr>
        </p:nvPicPr>
        <p:blipFill>
          <a:blip r:embed="rId4" cstate="print"/>
          <a:srcRect/>
          <a:stretch>
            <a:fillRect/>
          </a:stretch>
        </p:blipFill>
        <p:spPr bwMode="auto">
          <a:xfrm>
            <a:off x="4299847" y="1251082"/>
            <a:ext cx="2378146" cy="2126062"/>
          </a:xfrm>
          <a:prstGeom prst="rect">
            <a:avLst/>
          </a:prstGeom>
          <a:noFill/>
          <a:ln w="9525">
            <a:noFill/>
            <a:miter lim="800000"/>
            <a:headEnd/>
            <a:tailEnd/>
          </a:ln>
        </p:spPr>
      </p:pic>
      <p:pic>
        <p:nvPicPr>
          <p:cNvPr id="6" name="Picture 2" descr="600px-Anthophyllite_asbestos_SEM">
            <a:extLst>
              <a:ext uri="{FF2B5EF4-FFF2-40B4-BE49-F238E27FC236}">
                <a16:creationId xmlns:a16="http://schemas.microsoft.com/office/drawing/2014/main" id="{6AAE3A8B-37EE-180A-264F-1DFFD254A07D}"/>
              </a:ext>
            </a:extLst>
          </p:cNvPr>
          <p:cNvPicPr>
            <a:picLocks noChangeAspect="1" noChangeArrowheads="1"/>
          </p:cNvPicPr>
          <p:nvPr/>
        </p:nvPicPr>
        <p:blipFill>
          <a:blip r:embed="rId5" cstate="print"/>
          <a:srcRect/>
          <a:stretch>
            <a:fillRect/>
          </a:stretch>
        </p:blipFill>
        <p:spPr bwMode="auto">
          <a:xfrm>
            <a:off x="242888" y="3843292"/>
            <a:ext cx="3536561" cy="2476545"/>
          </a:xfrm>
          <a:prstGeom prst="rect">
            <a:avLst/>
          </a:prstGeom>
          <a:noFill/>
          <a:ln w="9525">
            <a:noFill/>
            <a:miter lim="800000"/>
            <a:headEnd/>
            <a:tailEnd/>
          </a:ln>
        </p:spPr>
      </p:pic>
      <p:pic>
        <p:nvPicPr>
          <p:cNvPr id="7" name="Picture 6">
            <a:extLst>
              <a:ext uri="{FF2B5EF4-FFF2-40B4-BE49-F238E27FC236}">
                <a16:creationId xmlns:a16="http://schemas.microsoft.com/office/drawing/2014/main" id="{C4F8D1DA-AA53-12C5-F04C-93F6F76E23F7}"/>
              </a:ext>
            </a:extLst>
          </p:cNvPr>
          <p:cNvPicPr>
            <a:picLocks noChangeAspect="1"/>
          </p:cNvPicPr>
          <p:nvPr/>
        </p:nvPicPr>
        <p:blipFill>
          <a:blip r:embed="rId6"/>
          <a:stretch>
            <a:fillRect/>
          </a:stretch>
        </p:blipFill>
        <p:spPr>
          <a:xfrm>
            <a:off x="6637396" y="1251083"/>
            <a:ext cx="2418933" cy="2126062"/>
          </a:xfrm>
          <a:prstGeom prst="rect">
            <a:avLst/>
          </a:prstGeom>
        </p:spPr>
      </p:pic>
      <p:pic>
        <p:nvPicPr>
          <p:cNvPr id="1028" name="Picture 4" descr="Asbestos | Types, Uses, &amp; Description ...">
            <a:extLst>
              <a:ext uri="{FF2B5EF4-FFF2-40B4-BE49-F238E27FC236}">
                <a16:creationId xmlns:a16="http://schemas.microsoft.com/office/drawing/2014/main" id="{070CB597-1CD3-1E71-47AE-AD71B3D3E7B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2888" y="1251082"/>
            <a:ext cx="4056959" cy="25922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118824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0"/>
          </p:nvPr>
        </p:nvSpPr>
        <p:spPr/>
        <p:txBody>
          <a:bodyPr/>
          <a:lstStyle/>
          <a:p>
            <a:fld id="{9E098BBC-04A2-4513-A883-B281ED809F45}" type="slidenum">
              <a:rPr lang="en-US"/>
              <a:pPr/>
              <a:t>40</a:t>
            </a:fld>
            <a:endParaRPr lang="en-US" dirty="0"/>
          </a:p>
        </p:txBody>
      </p:sp>
      <p:sp>
        <p:nvSpPr>
          <p:cNvPr id="57348" name="Text Box 4"/>
          <p:cNvSpPr txBox="1">
            <a:spLocks noChangeArrowheads="1"/>
          </p:cNvSpPr>
          <p:nvPr/>
        </p:nvSpPr>
        <p:spPr bwMode="auto">
          <a:xfrm>
            <a:off x="304800" y="1371600"/>
            <a:ext cx="8610600" cy="5216813"/>
          </a:xfrm>
          <a:prstGeom prst="rect">
            <a:avLst/>
          </a:prstGeom>
          <a:noFill/>
          <a:ln w="9525">
            <a:noFill/>
            <a:miter lim="800000"/>
            <a:headEnd/>
            <a:tailEnd/>
          </a:ln>
          <a:effectLst/>
        </p:spPr>
        <p:txBody>
          <a:bodyPr wrap="square">
            <a:spAutoFit/>
          </a:bodyPr>
          <a:lstStyle/>
          <a:p>
            <a:pPr>
              <a:spcBef>
                <a:spcPct val="50000"/>
              </a:spcBef>
              <a:spcAft>
                <a:spcPct val="25000"/>
              </a:spcAft>
            </a:pPr>
            <a:r>
              <a:rPr lang="en-US" sz="3600" dirty="0"/>
              <a:t>Asbestos surveys have been completed for OMD Installations and are available through multiple sources including AGI Training Site Managers or Operations and Maintenance Branch Chief or the Construction and Maintenance Manager at Kingsley Field and Portland Air National Guard Base, respectively.</a:t>
            </a:r>
          </a:p>
          <a:p>
            <a:pPr>
              <a:spcBef>
                <a:spcPct val="50000"/>
              </a:spcBef>
              <a:spcAft>
                <a:spcPct val="25000"/>
              </a:spcAft>
            </a:pPr>
            <a:endParaRPr lang="en-US" sz="2400" b="1" dirty="0"/>
          </a:p>
        </p:txBody>
      </p:sp>
      <p:sp>
        <p:nvSpPr>
          <p:cNvPr id="57349" name="Rectangle 5"/>
          <p:cNvSpPr>
            <a:spLocks noGrp="1" noChangeArrowheads="1"/>
          </p:cNvSpPr>
          <p:nvPr>
            <p:ph type="title"/>
          </p:nvPr>
        </p:nvSpPr>
        <p:spPr bwMode="auto">
          <a:xfrm>
            <a:off x="533400" y="152400"/>
            <a:ext cx="8153400" cy="1143000"/>
          </a:xfrm>
          <a:noFill/>
          <a:ln>
            <a:miter lim="800000"/>
            <a:headEnd/>
            <a:tailEnd/>
          </a:ln>
        </p:spPr>
        <p:txBody>
          <a:bodyPr vert="horz" wrap="square" lIns="91440" tIns="45720" rIns="91440" bIns="45720" numCol="1" anchor="ctr" anchorCtr="0" compatLnSpc="1">
            <a:prstTxWarp prst="textNoShape">
              <a:avLst/>
            </a:prstTxWarp>
          </a:bodyPr>
          <a:lstStyle/>
          <a:p>
            <a:pPr algn="ctr"/>
            <a:r>
              <a:rPr lang="en-US" b="1" dirty="0"/>
              <a:t>Locations of ACM and PACM</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5A65A52C-7576-4513-821B-00BDDBED779B}"/>
              </a:ext>
            </a:extLst>
          </p:cNvPr>
          <p:cNvSpPr txBox="1"/>
          <p:nvPr/>
        </p:nvSpPr>
        <p:spPr>
          <a:xfrm>
            <a:off x="4572000" y="1627188"/>
            <a:ext cx="184731" cy="646331"/>
          </a:xfrm>
          <a:prstGeom prst="rect">
            <a:avLst/>
          </a:prstGeom>
          <a:noFill/>
        </p:spPr>
        <p:txBody>
          <a:bodyPr wrap="none" rtlCol="0">
            <a:spAutoFit/>
          </a:bodyPr>
          <a:lstStyle/>
          <a:p>
            <a:endParaRPr lang="en-US" dirty="0"/>
          </a:p>
          <a:p>
            <a:endParaRPr lang="en-US" dirty="0"/>
          </a:p>
        </p:txBody>
      </p:sp>
      <p:sp>
        <p:nvSpPr>
          <p:cNvPr id="5" name="Flowchart: Alternate Process 4">
            <a:extLst>
              <a:ext uri="{FF2B5EF4-FFF2-40B4-BE49-F238E27FC236}">
                <a16:creationId xmlns:a16="http://schemas.microsoft.com/office/drawing/2014/main" id="{5B2C06C2-7E77-4FF0-AC85-8175F6107168}"/>
              </a:ext>
            </a:extLst>
          </p:cNvPr>
          <p:cNvSpPr/>
          <p:nvPr/>
        </p:nvSpPr>
        <p:spPr>
          <a:xfrm>
            <a:off x="3160996" y="627621"/>
            <a:ext cx="1998291" cy="685800"/>
          </a:xfrm>
          <a:prstGeom prst="flowChartAlternateProcess">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Are there impacts to something other than wood/glass/metal?</a:t>
            </a:r>
          </a:p>
        </p:txBody>
      </p:sp>
      <p:sp>
        <p:nvSpPr>
          <p:cNvPr id="6" name="Flowchart: Alternate Process 5">
            <a:extLst>
              <a:ext uri="{FF2B5EF4-FFF2-40B4-BE49-F238E27FC236}">
                <a16:creationId xmlns:a16="http://schemas.microsoft.com/office/drawing/2014/main" id="{5CD1AD70-6215-4901-87BA-D53BC20E991D}"/>
              </a:ext>
            </a:extLst>
          </p:cNvPr>
          <p:cNvSpPr/>
          <p:nvPr/>
        </p:nvSpPr>
        <p:spPr>
          <a:xfrm>
            <a:off x="1019314" y="964203"/>
            <a:ext cx="762000" cy="388620"/>
          </a:xfrm>
          <a:prstGeom prst="flowChartAlternateProcess">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Yes</a:t>
            </a:r>
          </a:p>
        </p:txBody>
      </p:sp>
      <p:sp>
        <p:nvSpPr>
          <p:cNvPr id="11" name="Flowchart: Alternate Process 10">
            <a:extLst>
              <a:ext uri="{FF2B5EF4-FFF2-40B4-BE49-F238E27FC236}">
                <a16:creationId xmlns:a16="http://schemas.microsoft.com/office/drawing/2014/main" id="{C79474F5-DBC3-437E-B9C6-B44E29701F28}"/>
              </a:ext>
            </a:extLst>
          </p:cNvPr>
          <p:cNvSpPr/>
          <p:nvPr/>
        </p:nvSpPr>
        <p:spPr>
          <a:xfrm>
            <a:off x="6706209" y="1104286"/>
            <a:ext cx="762000" cy="388620"/>
          </a:xfrm>
          <a:prstGeom prst="flowChartAlternateProcess">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No</a:t>
            </a:r>
          </a:p>
        </p:txBody>
      </p:sp>
      <p:pic>
        <p:nvPicPr>
          <p:cNvPr id="8" name="Picture 7">
            <a:extLst>
              <a:ext uri="{FF2B5EF4-FFF2-40B4-BE49-F238E27FC236}">
                <a16:creationId xmlns:a16="http://schemas.microsoft.com/office/drawing/2014/main" id="{74E537B4-152F-40FA-9595-6D746875FBC2}"/>
              </a:ext>
            </a:extLst>
          </p:cNvPr>
          <p:cNvPicPr>
            <a:picLocks noChangeAspect="1"/>
          </p:cNvPicPr>
          <p:nvPr/>
        </p:nvPicPr>
        <p:blipFill>
          <a:blip r:embed="rId2"/>
          <a:stretch>
            <a:fillRect/>
          </a:stretch>
        </p:blipFill>
        <p:spPr>
          <a:xfrm>
            <a:off x="5421304" y="4113918"/>
            <a:ext cx="3410792" cy="2177659"/>
          </a:xfrm>
          <a:prstGeom prst="rect">
            <a:avLst/>
          </a:prstGeom>
        </p:spPr>
      </p:pic>
      <p:sp>
        <p:nvSpPr>
          <p:cNvPr id="13" name="Flowchart: Alternate Process 12">
            <a:extLst>
              <a:ext uri="{FF2B5EF4-FFF2-40B4-BE49-F238E27FC236}">
                <a16:creationId xmlns:a16="http://schemas.microsoft.com/office/drawing/2014/main" id="{662B1F2E-4DA5-4135-8970-636012207456}"/>
              </a:ext>
            </a:extLst>
          </p:cNvPr>
          <p:cNvSpPr/>
          <p:nvPr/>
        </p:nvSpPr>
        <p:spPr>
          <a:xfrm>
            <a:off x="420584" y="1486489"/>
            <a:ext cx="1959460" cy="685017"/>
          </a:xfrm>
          <a:prstGeom prst="flowChartAlternateProcess">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Do I have a Regulated Building Material Survey?</a:t>
            </a:r>
          </a:p>
        </p:txBody>
      </p:sp>
      <p:sp>
        <p:nvSpPr>
          <p:cNvPr id="14" name="TextBox 13">
            <a:extLst>
              <a:ext uri="{FF2B5EF4-FFF2-40B4-BE49-F238E27FC236}">
                <a16:creationId xmlns:a16="http://schemas.microsoft.com/office/drawing/2014/main" id="{BEB4B7F3-9E2C-4CE4-86EB-63BF0A6AA437}"/>
              </a:ext>
            </a:extLst>
          </p:cNvPr>
          <p:cNvSpPr txBox="1"/>
          <p:nvPr/>
        </p:nvSpPr>
        <p:spPr>
          <a:xfrm>
            <a:off x="2608984" y="-15083"/>
            <a:ext cx="4826514" cy="584775"/>
          </a:xfrm>
          <a:prstGeom prst="rect">
            <a:avLst/>
          </a:prstGeom>
          <a:noFill/>
        </p:spPr>
        <p:txBody>
          <a:bodyPr wrap="none" rtlCol="0">
            <a:spAutoFit/>
          </a:bodyPr>
          <a:lstStyle/>
          <a:p>
            <a:pPr algn="ctr"/>
            <a:r>
              <a:rPr lang="en-US" sz="3200" u="sng" dirty="0">
                <a:solidFill>
                  <a:srgbClr val="92D050"/>
                </a:solidFill>
              </a:rPr>
              <a:t>Project Time, Now What?</a:t>
            </a:r>
          </a:p>
        </p:txBody>
      </p:sp>
      <p:sp>
        <p:nvSpPr>
          <p:cNvPr id="15" name="Flowchart: Alternate Process 14">
            <a:extLst>
              <a:ext uri="{FF2B5EF4-FFF2-40B4-BE49-F238E27FC236}">
                <a16:creationId xmlns:a16="http://schemas.microsoft.com/office/drawing/2014/main" id="{295D169E-0999-4E03-90E4-40365D6BF649}"/>
              </a:ext>
            </a:extLst>
          </p:cNvPr>
          <p:cNvSpPr/>
          <p:nvPr/>
        </p:nvSpPr>
        <p:spPr>
          <a:xfrm>
            <a:off x="204562" y="2445120"/>
            <a:ext cx="762000" cy="388620"/>
          </a:xfrm>
          <a:prstGeom prst="flowChartAlternateProcess">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Yes</a:t>
            </a:r>
          </a:p>
        </p:txBody>
      </p:sp>
      <p:sp>
        <p:nvSpPr>
          <p:cNvPr id="16" name="Flowchart: Alternate Process 15">
            <a:extLst>
              <a:ext uri="{FF2B5EF4-FFF2-40B4-BE49-F238E27FC236}">
                <a16:creationId xmlns:a16="http://schemas.microsoft.com/office/drawing/2014/main" id="{1F0767B2-49A6-4D29-AC4E-3E653DE3F280}"/>
              </a:ext>
            </a:extLst>
          </p:cNvPr>
          <p:cNvSpPr/>
          <p:nvPr/>
        </p:nvSpPr>
        <p:spPr>
          <a:xfrm>
            <a:off x="2012176" y="2456315"/>
            <a:ext cx="762000" cy="388620"/>
          </a:xfrm>
          <a:prstGeom prst="flowChartAlternateProcess">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No</a:t>
            </a:r>
          </a:p>
        </p:txBody>
      </p:sp>
      <p:pic>
        <p:nvPicPr>
          <p:cNvPr id="18" name="Picture 17">
            <a:extLst>
              <a:ext uri="{FF2B5EF4-FFF2-40B4-BE49-F238E27FC236}">
                <a16:creationId xmlns:a16="http://schemas.microsoft.com/office/drawing/2014/main" id="{70CB59FF-F750-47E1-9E1E-753634846E1A}"/>
              </a:ext>
            </a:extLst>
          </p:cNvPr>
          <p:cNvPicPr>
            <a:picLocks noChangeAspect="1"/>
          </p:cNvPicPr>
          <p:nvPr/>
        </p:nvPicPr>
        <p:blipFill>
          <a:blip r:embed="rId3"/>
          <a:stretch>
            <a:fillRect/>
          </a:stretch>
        </p:blipFill>
        <p:spPr>
          <a:xfrm>
            <a:off x="3395214" y="1655252"/>
            <a:ext cx="2308957" cy="1293016"/>
          </a:xfrm>
          <a:prstGeom prst="rect">
            <a:avLst/>
          </a:prstGeom>
        </p:spPr>
      </p:pic>
      <p:sp>
        <p:nvSpPr>
          <p:cNvPr id="19" name="Flowchart: Alternate Process 18">
            <a:extLst>
              <a:ext uri="{FF2B5EF4-FFF2-40B4-BE49-F238E27FC236}">
                <a16:creationId xmlns:a16="http://schemas.microsoft.com/office/drawing/2014/main" id="{FED8BD94-D63B-423C-8625-C9593654DE30}"/>
              </a:ext>
            </a:extLst>
          </p:cNvPr>
          <p:cNvSpPr/>
          <p:nvPr/>
        </p:nvSpPr>
        <p:spPr>
          <a:xfrm>
            <a:off x="179021" y="3942525"/>
            <a:ext cx="762000" cy="388620"/>
          </a:xfrm>
          <a:prstGeom prst="flowChartAlternateProcess">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Yes</a:t>
            </a:r>
          </a:p>
        </p:txBody>
      </p:sp>
      <p:sp>
        <p:nvSpPr>
          <p:cNvPr id="20" name="Flowchart: Alternate Process 19">
            <a:extLst>
              <a:ext uri="{FF2B5EF4-FFF2-40B4-BE49-F238E27FC236}">
                <a16:creationId xmlns:a16="http://schemas.microsoft.com/office/drawing/2014/main" id="{3E1C3D9B-7BFA-41E3-B799-02B85604108C}"/>
              </a:ext>
            </a:extLst>
          </p:cNvPr>
          <p:cNvSpPr/>
          <p:nvPr/>
        </p:nvSpPr>
        <p:spPr>
          <a:xfrm>
            <a:off x="748680" y="3133940"/>
            <a:ext cx="1377321" cy="569280"/>
          </a:xfrm>
          <a:prstGeom prst="flowChartAlternateProcess">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Asbestos Identified? </a:t>
            </a:r>
          </a:p>
        </p:txBody>
      </p:sp>
      <p:sp>
        <p:nvSpPr>
          <p:cNvPr id="21" name="Flowchart: Alternate Process 20">
            <a:extLst>
              <a:ext uri="{FF2B5EF4-FFF2-40B4-BE49-F238E27FC236}">
                <a16:creationId xmlns:a16="http://schemas.microsoft.com/office/drawing/2014/main" id="{3C58B0BF-E06E-4B5E-B060-4863A58F38D7}"/>
              </a:ext>
            </a:extLst>
          </p:cNvPr>
          <p:cNvSpPr/>
          <p:nvPr/>
        </p:nvSpPr>
        <p:spPr>
          <a:xfrm>
            <a:off x="2074257" y="3942525"/>
            <a:ext cx="762000" cy="388620"/>
          </a:xfrm>
          <a:prstGeom prst="flowChartAlternateProcess">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No</a:t>
            </a:r>
          </a:p>
        </p:txBody>
      </p:sp>
      <p:cxnSp>
        <p:nvCxnSpPr>
          <p:cNvPr id="24" name="Straight Arrow Connector 23">
            <a:extLst>
              <a:ext uri="{FF2B5EF4-FFF2-40B4-BE49-F238E27FC236}">
                <a16:creationId xmlns:a16="http://schemas.microsoft.com/office/drawing/2014/main" id="{528E89E7-F7EC-48AC-A3E3-2AAECD7E082F}"/>
              </a:ext>
            </a:extLst>
          </p:cNvPr>
          <p:cNvCxnSpPr>
            <a:cxnSpLocks/>
            <a:stCxn id="5" idx="1"/>
            <a:endCxn id="6" idx="3"/>
          </p:cNvCxnSpPr>
          <p:nvPr/>
        </p:nvCxnSpPr>
        <p:spPr>
          <a:xfrm flipH="1">
            <a:off x="1781314" y="970521"/>
            <a:ext cx="1379682" cy="187992"/>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26" name="Straight Arrow Connector 25">
            <a:extLst>
              <a:ext uri="{FF2B5EF4-FFF2-40B4-BE49-F238E27FC236}">
                <a16:creationId xmlns:a16="http://schemas.microsoft.com/office/drawing/2014/main" id="{685C708C-8C6F-4655-AC06-59078B115A5D}"/>
              </a:ext>
            </a:extLst>
          </p:cNvPr>
          <p:cNvCxnSpPr>
            <a:cxnSpLocks/>
            <a:stCxn id="5" idx="3"/>
            <a:endCxn id="11" idx="1"/>
          </p:cNvCxnSpPr>
          <p:nvPr/>
        </p:nvCxnSpPr>
        <p:spPr>
          <a:xfrm>
            <a:off x="5159287" y="970521"/>
            <a:ext cx="1546922" cy="328075"/>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28" name="Straight Arrow Connector 27">
            <a:extLst>
              <a:ext uri="{FF2B5EF4-FFF2-40B4-BE49-F238E27FC236}">
                <a16:creationId xmlns:a16="http://schemas.microsoft.com/office/drawing/2014/main" id="{733E751F-6B8C-465D-B38E-FE9B62D8420E}"/>
              </a:ext>
            </a:extLst>
          </p:cNvPr>
          <p:cNvCxnSpPr>
            <a:cxnSpLocks/>
          </p:cNvCxnSpPr>
          <p:nvPr/>
        </p:nvCxnSpPr>
        <p:spPr>
          <a:xfrm>
            <a:off x="7131631" y="1419656"/>
            <a:ext cx="0" cy="2815322"/>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30" name="Straight Arrow Connector 29">
            <a:extLst>
              <a:ext uri="{FF2B5EF4-FFF2-40B4-BE49-F238E27FC236}">
                <a16:creationId xmlns:a16="http://schemas.microsoft.com/office/drawing/2014/main" id="{981AA5A4-EF71-49C7-A4F7-0B79246E5D1C}"/>
              </a:ext>
            </a:extLst>
          </p:cNvPr>
          <p:cNvCxnSpPr>
            <a:cxnSpLocks/>
            <a:stCxn id="6" idx="2"/>
            <a:endCxn id="13" idx="0"/>
          </p:cNvCxnSpPr>
          <p:nvPr/>
        </p:nvCxnSpPr>
        <p:spPr>
          <a:xfrm>
            <a:off x="1400314" y="1352823"/>
            <a:ext cx="0" cy="13366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92ED737B-4E0C-435E-B460-DA0B47471CC3}"/>
              </a:ext>
            </a:extLst>
          </p:cNvPr>
          <p:cNvCxnSpPr>
            <a:cxnSpLocks/>
            <a:stCxn id="13" idx="2"/>
            <a:endCxn id="15" idx="0"/>
          </p:cNvCxnSpPr>
          <p:nvPr/>
        </p:nvCxnSpPr>
        <p:spPr>
          <a:xfrm flipH="1">
            <a:off x="585562" y="2171506"/>
            <a:ext cx="814752" cy="273614"/>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34" name="Straight Arrow Connector 33">
            <a:extLst>
              <a:ext uri="{FF2B5EF4-FFF2-40B4-BE49-F238E27FC236}">
                <a16:creationId xmlns:a16="http://schemas.microsoft.com/office/drawing/2014/main" id="{F1818C60-A2E1-4470-9BF2-675079E9E822}"/>
              </a:ext>
            </a:extLst>
          </p:cNvPr>
          <p:cNvCxnSpPr>
            <a:cxnSpLocks/>
            <a:stCxn id="13" idx="2"/>
            <a:endCxn id="16" idx="0"/>
          </p:cNvCxnSpPr>
          <p:nvPr/>
        </p:nvCxnSpPr>
        <p:spPr>
          <a:xfrm>
            <a:off x="1400314" y="2171506"/>
            <a:ext cx="992862" cy="284809"/>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36" name="Straight Arrow Connector 35">
            <a:extLst>
              <a:ext uri="{FF2B5EF4-FFF2-40B4-BE49-F238E27FC236}">
                <a16:creationId xmlns:a16="http://schemas.microsoft.com/office/drawing/2014/main" id="{F78CA658-A3A0-4685-A555-8EAE145093D2}"/>
              </a:ext>
            </a:extLst>
          </p:cNvPr>
          <p:cNvCxnSpPr>
            <a:cxnSpLocks/>
            <a:stCxn id="16" idx="3"/>
            <a:endCxn id="18" idx="1"/>
          </p:cNvCxnSpPr>
          <p:nvPr/>
        </p:nvCxnSpPr>
        <p:spPr>
          <a:xfrm flipV="1">
            <a:off x="2774176" y="2301760"/>
            <a:ext cx="621038" cy="348865"/>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38" name="Straight Arrow Connector 37">
            <a:extLst>
              <a:ext uri="{FF2B5EF4-FFF2-40B4-BE49-F238E27FC236}">
                <a16:creationId xmlns:a16="http://schemas.microsoft.com/office/drawing/2014/main" id="{2F3352DD-7F94-4194-9848-F38EA9663C0D}"/>
              </a:ext>
            </a:extLst>
          </p:cNvPr>
          <p:cNvCxnSpPr>
            <a:stCxn id="15" idx="2"/>
            <a:endCxn id="20" idx="0"/>
          </p:cNvCxnSpPr>
          <p:nvPr/>
        </p:nvCxnSpPr>
        <p:spPr>
          <a:xfrm>
            <a:off x="585562" y="2833740"/>
            <a:ext cx="851779" cy="30020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40" name="Straight Arrow Connector 39">
            <a:extLst>
              <a:ext uri="{FF2B5EF4-FFF2-40B4-BE49-F238E27FC236}">
                <a16:creationId xmlns:a16="http://schemas.microsoft.com/office/drawing/2014/main" id="{0598BE71-6E90-42F8-8731-9167E0FE43E2}"/>
              </a:ext>
            </a:extLst>
          </p:cNvPr>
          <p:cNvCxnSpPr>
            <a:stCxn id="20" idx="2"/>
            <a:endCxn id="21" idx="0"/>
          </p:cNvCxnSpPr>
          <p:nvPr/>
        </p:nvCxnSpPr>
        <p:spPr>
          <a:xfrm>
            <a:off x="1437341" y="3703220"/>
            <a:ext cx="1017916" cy="239305"/>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51" name="Straight Arrow Connector 50">
            <a:extLst>
              <a:ext uri="{FF2B5EF4-FFF2-40B4-BE49-F238E27FC236}">
                <a16:creationId xmlns:a16="http://schemas.microsoft.com/office/drawing/2014/main" id="{C9CC3BA8-F799-4741-9EFF-A2091464ED62}"/>
              </a:ext>
            </a:extLst>
          </p:cNvPr>
          <p:cNvCxnSpPr>
            <a:stCxn id="20" idx="2"/>
            <a:endCxn id="19" idx="0"/>
          </p:cNvCxnSpPr>
          <p:nvPr/>
        </p:nvCxnSpPr>
        <p:spPr>
          <a:xfrm flipH="1">
            <a:off x="560021" y="3703220"/>
            <a:ext cx="877320" cy="239305"/>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54" name="Flowchart: Alternate Process 53">
            <a:extLst>
              <a:ext uri="{FF2B5EF4-FFF2-40B4-BE49-F238E27FC236}">
                <a16:creationId xmlns:a16="http://schemas.microsoft.com/office/drawing/2014/main" id="{5508A112-2CB3-433A-A44A-DB588132D6BA}"/>
              </a:ext>
            </a:extLst>
          </p:cNvPr>
          <p:cNvSpPr/>
          <p:nvPr/>
        </p:nvSpPr>
        <p:spPr>
          <a:xfrm>
            <a:off x="3926393" y="3142578"/>
            <a:ext cx="1455420" cy="1628960"/>
          </a:xfrm>
          <a:prstGeom prst="flowChartAlternateProcess">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Contact AGI Training Site Manager, O&amp;M Branch Chief, or Construction and Facility </a:t>
            </a:r>
            <a:r>
              <a:rPr lang="en-US" sz="1400" dirty="0" err="1"/>
              <a:t>Maint</a:t>
            </a:r>
            <a:r>
              <a:rPr lang="en-US" sz="1400" dirty="0"/>
              <a:t>. Mgr.</a:t>
            </a:r>
          </a:p>
        </p:txBody>
      </p:sp>
      <p:cxnSp>
        <p:nvCxnSpPr>
          <p:cNvPr id="57" name="Straight Arrow Connector 56">
            <a:extLst>
              <a:ext uri="{FF2B5EF4-FFF2-40B4-BE49-F238E27FC236}">
                <a16:creationId xmlns:a16="http://schemas.microsoft.com/office/drawing/2014/main" id="{1CBB2AA1-0C92-4D55-A6AB-CA7ED38FB4DF}"/>
              </a:ext>
            </a:extLst>
          </p:cNvPr>
          <p:cNvCxnSpPr>
            <a:cxnSpLocks/>
            <a:stCxn id="18" idx="2"/>
            <a:endCxn id="54" idx="0"/>
          </p:cNvCxnSpPr>
          <p:nvPr/>
        </p:nvCxnSpPr>
        <p:spPr>
          <a:xfrm>
            <a:off x="4549693" y="2948268"/>
            <a:ext cx="104410" cy="19431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3" name="Straight Arrow Connector 72">
            <a:extLst>
              <a:ext uri="{FF2B5EF4-FFF2-40B4-BE49-F238E27FC236}">
                <a16:creationId xmlns:a16="http://schemas.microsoft.com/office/drawing/2014/main" id="{923F077A-66AD-4BEF-B433-94C6F9DC086F}"/>
              </a:ext>
            </a:extLst>
          </p:cNvPr>
          <p:cNvCxnSpPr>
            <a:cxnSpLocks/>
            <a:stCxn id="21" idx="3"/>
          </p:cNvCxnSpPr>
          <p:nvPr/>
        </p:nvCxnSpPr>
        <p:spPr>
          <a:xfrm>
            <a:off x="2836257" y="4136835"/>
            <a:ext cx="2711478" cy="183246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81" name="Flowchart: Alternate Process 80">
            <a:extLst>
              <a:ext uri="{FF2B5EF4-FFF2-40B4-BE49-F238E27FC236}">
                <a16:creationId xmlns:a16="http://schemas.microsoft.com/office/drawing/2014/main" id="{AA15F2E6-ABAE-4EEC-8D0D-05E24C581CB6}"/>
              </a:ext>
            </a:extLst>
          </p:cNvPr>
          <p:cNvSpPr/>
          <p:nvPr/>
        </p:nvSpPr>
        <p:spPr>
          <a:xfrm>
            <a:off x="486755" y="5283495"/>
            <a:ext cx="1998291" cy="685800"/>
          </a:xfrm>
          <a:prstGeom prst="flowChartAlternateProcess">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Impacts to ACM Required?</a:t>
            </a:r>
          </a:p>
        </p:txBody>
      </p:sp>
      <p:cxnSp>
        <p:nvCxnSpPr>
          <p:cNvPr id="29" name="Straight Arrow Connector 28">
            <a:extLst>
              <a:ext uri="{FF2B5EF4-FFF2-40B4-BE49-F238E27FC236}">
                <a16:creationId xmlns:a16="http://schemas.microsoft.com/office/drawing/2014/main" id="{A019FA93-DA4E-43FA-8598-D706151B4FB3}"/>
              </a:ext>
            </a:extLst>
          </p:cNvPr>
          <p:cNvCxnSpPr>
            <a:cxnSpLocks/>
            <a:endCxn id="81" idx="0"/>
          </p:cNvCxnSpPr>
          <p:nvPr/>
        </p:nvCxnSpPr>
        <p:spPr>
          <a:xfrm>
            <a:off x="804057" y="4364736"/>
            <a:ext cx="681844" cy="918759"/>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33" name="Straight Arrow Connector 32">
            <a:extLst>
              <a:ext uri="{FF2B5EF4-FFF2-40B4-BE49-F238E27FC236}">
                <a16:creationId xmlns:a16="http://schemas.microsoft.com/office/drawing/2014/main" id="{678AE419-B3A1-4C08-8ECF-442011DABED9}"/>
              </a:ext>
            </a:extLst>
          </p:cNvPr>
          <p:cNvCxnSpPr>
            <a:cxnSpLocks/>
            <a:stCxn id="81" idx="3"/>
            <a:endCxn id="54" idx="1"/>
          </p:cNvCxnSpPr>
          <p:nvPr/>
        </p:nvCxnSpPr>
        <p:spPr>
          <a:xfrm flipV="1">
            <a:off x="2485046" y="3957058"/>
            <a:ext cx="1441347" cy="1669337"/>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31" name="Straight Arrow Connector 30">
            <a:extLst>
              <a:ext uri="{FF2B5EF4-FFF2-40B4-BE49-F238E27FC236}">
                <a16:creationId xmlns:a16="http://schemas.microsoft.com/office/drawing/2014/main" id="{6AD960FD-5E49-4140-895A-7321877F5A46}"/>
              </a:ext>
            </a:extLst>
          </p:cNvPr>
          <p:cNvCxnSpPr>
            <a:cxnSpLocks/>
          </p:cNvCxnSpPr>
          <p:nvPr/>
        </p:nvCxnSpPr>
        <p:spPr>
          <a:xfrm>
            <a:off x="4866192" y="4771538"/>
            <a:ext cx="681543" cy="854857"/>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413553638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669870" y="54020"/>
            <a:ext cx="6515351" cy="1320800"/>
          </a:xfrm>
        </p:spPr>
        <p:txBody>
          <a:bodyPr>
            <a:noAutofit/>
          </a:bodyPr>
          <a:lstStyle/>
          <a:p>
            <a:pPr algn="ctr"/>
            <a:r>
              <a:rPr lang="en-US" sz="4000" dirty="0"/>
              <a:t>Asbestos Reporting Process</a:t>
            </a:r>
          </a:p>
        </p:txBody>
      </p:sp>
      <p:sp>
        <p:nvSpPr>
          <p:cNvPr id="6" name="Content Placeholder 5">
            <a:extLst>
              <a:ext uri="{FF2B5EF4-FFF2-40B4-BE49-F238E27FC236}">
                <a16:creationId xmlns:a16="http://schemas.microsoft.com/office/drawing/2014/main" id="{BB862726-2601-40F8-9440-216E3A50D69D}"/>
              </a:ext>
            </a:extLst>
          </p:cNvPr>
          <p:cNvSpPr>
            <a:spLocks noGrp="1"/>
          </p:cNvSpPr>
          <p:nvPr>
            <p:ph idx="1"/>
          </p:nvPr>
        </p:nvSpPr>
        <p:spPr>
          <a:xfrm>
            <a:off x="628650" y="1825625"/>
            <a:ext cx="8326164" cy="4351338"/>
          </a:xfrm>
        </p:spPr>
        <p:txBody>
          <a:bodyPr>
            <a:normAutofit/>
          </a:bodyPr>
          <a:lstStyle/>
          <a:p>
            <a:pPr marL="0" indent="0">
              <a:buNone/>
            </a:pPr>
            <a:r>
              <a:rPr lang="en-US" dirty="0"/>
              <a:t>1)   Project gets requested through Job Request Form.</a:t>
            </a:r>
          </a:p>
          <a:p>
            <a:endParaRPr lang="en-US" dirty="0"/>
          </a:p>
          <a:p>
            <a:pPr marL="461963" indent="-461963">
              <a:buNone/>
            </a:pPr>
            <a:r>
              <a:rPr lang="en-US" dirty="0"/>
              <a:t>2)   Authorized Asbestos Management Coordinator conducts necessary survey and submits Maintenance Work Authorization Form to project requester</a:t>
            </a:r>
          </a:p>
          <a:p>
            <a:pPr marL="1371600" lvl="1" indent="-342900"/>
            <a:r>
              <a:rPr lang="en-US" dirty="0"/>
              <a:t>Bulk sample if necessary</a:t>
            </a:r>
          </a:p>
          <a:p>
            <a:pPr marL="1028700" lvl="1" indent="0">
              <a:buNone/>
            </a:pPr>
            <a:endParaRPr lang="en-US" dirty="0"/>
          </a:p>
          <a:p>
            <a:pPr marL="400050" lvl="1" indent="-347663">
              <a:buNone/>
            </a:pPr>
            <a:r>
              <a:rPr lang="en-US" dirty="0"/>
              <a:t>3)  </a:t>
            </a:r>
            <a:r>
              <a:rPr lang="en-US" sz="2800" dirty="0"/>
              <a:t>Approved Contractor (or authorized staff) conducts work with Maintenance Work Authorization on site.</a:t>
            </a:r>
          </a:p>
        </p:txBody>
      </p:sp>
    </p:spTree>
    <p:extLst>
      <p:ext uri="{BB962C8B-B14F-4D97-AF65-F5344CB8AC3E}">
        <p14:creationId xmlns:p14="http://schemas.microsoft.com/office/powerpoint/2010/main" val="23806143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87187" y="0"/>
            <a:ext cx="5550081" cy="1325563"/>
          </a:xfrm>
        </p:spPr>
        <p:txBody>
          <a:bodyPr>
            <a:noAutofit/>
          </a:bodyPr>
          <a:lstStyle/>
          <a:p>
            <a:pPr algn="ctr"/>
            <a:r>
              <a:rPr lang="en-US" sz="4000" dirty="0"/>
              <a:t>Job Request Form</a:t>
            </a:r>
          </a:p>
        </p:txBody>
      </p:sp>
      <p:pic>
        <p:nvPicPr>
          <p:cNvPr id="8" name="Content Placeholder 7" descr="Table&#10;&#10;AI-generated content may be incorrect.">
            <a:extLst>
              <a:ext uri="{FF2B5EF4-FFF2-40B4-BE49-F238E27FC236}">
                <a16:creationId xmlns:a16="http://schemas.microsoft.com/office/drawing/2014/main" id="{9FD14B99-0296-EEA7-44FB-707CB252FE4A}"/>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987187" y="953789"/>
            <a:ext cx="5380565" cy="5307773"/>
          </a:xfrm>
        </p:spPr>
      </p:pic>
    </p:spTree>
    <p:extLst>
      <p:ext uri="{BB962C8B-B14F-4D97-AF65-F5344CB8AC3E}">
        <p14:creationId xmlns:p14="http://schemas.microsoft.com/office/powerpoint/2010/main" val="399038689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132113" y="-106264"/>
            <a:ext cx="7117081" cy="1320800"/>
          </a:xfrm>
        </p:spPr>
        <p:txBody>
          <a:bodyPr>
            <a:noAutofit/>
          </a:bodyPr>
          <a:lstStyle/>
          <a:p>
            <a:pPr algn="ctr"/>
            <a:r>
              <a:rPr lang="en-US" sz="4000" dirty="0"/>
              <a:t>Maintenance Work </a:t>
            </a:r>
            <a:br>
              <a:rPr lang="en-US" sz="4000" dirty="0"/>
            </a:br>
            <a:r>
              <a:rPr lang="en-US" sz="4000" dirty="0"/>
              <a:t>Authorization Form</a:t>
            </a:r>
          </a:p>
        </p:txBody>
      </p:sp>
      <p:pic>
        <p:nvPicPr>
          <p:cNvPr id="8" name="Content Placeholder 7" descr="Text&#10;&#10;AI-generated content may be incorrect.">
            <a:extLst>
              <a:ext uri="{FF2B5EF4-FFF2-40B4-BE49-F238E27FC236}">
                <a16:creationId xmlns:a16="http://schemas.microsoft.com/office/drawing/2014/main" id="{43A3BFED-2E6C-49B9-60F4-719BB0ADB440}"/>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058059" y="1047858"/>
            <a:ext cx="5320203" cy="5239595"/>
          </a:xfrm>
        </p:spPr>
      </p:pic>
    </p:spTree>
    <p:extLst>
      <p:ext uri="{BB962C8B-B14F-4D97-AF65-F5344CB8AC3E}">
        <p14:creationId xmlns:p14="http://schemas.microsoft.com/office/powerpoint/2010/main" val="218421872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534497" y="28575"/>
            <a:ext cx="7117081" cy="1320800"/>
          </a:xfrm>
        </p:spPr>
        <p:txBody>
          <a:bodyPr>
            <a:noAutofit/>
          </a:bodyPr>
          <a:lstStyle/>
          <a:p>
            <a:r>
              <a:rPr lang="en-US" sz="4000" dirty="0"/>
              <a:t>Expanding Scopes</a:t>
            </a:r>
          </a:p>
        </p:txBody>
      </p:sp>
      <p:pic>
        <p:nvPicPr>
          <p:cNvPr id="9" name="Content Placeholder 8">
            <a:extLst>
              <a:ext uri="{FF2B5EF4-FFF2-40B4-BE49-F238E27FC236}">
                <a16:creationId xmlns:a16="http://schemas.microsoft.com/office/drawing/2014/main" id="{63EA817E-C790-484C-8B56-E268E23C377C}"/>
              </a:ext>
            </a:extLst>
          </p:cNvPr>
          <p:cNvPicPr>
            <a:picLocks noGrp="1" noChangeAspect="1"/>
          </p:cNvPicPr>
          <p:nvPr>
            <p:ph idx="1"/>
          </p:nvPr>
        </p:nvPicPr>
        <p:blipFill>
          <a:blip r:embed="rId2"/>
          <a:stretch>
            <a:fillRect/>
          </a:stretch>
        </p:blipFill>
        <p:spPr>
          <a:xfrm>
            <a:off x="609599" y="1627188"/>
            <a:ext cx="3849797" cy="3881437"/>
          </a:xfrm>
          <a:prstGeom prst="rect">
            <a:avLst/>
          </a:prstGeom>
        </p:spPr>
      </p:pic>
      <p:sp>
        <p:nvSpPr>
          <p:cNvPr id="10" name="TextBox 9">
            <a:extLst>
              <a:ext uri="{FF2B5EF4-FFF2-40B4-BE49-F238E27FC236}">
                <a16:creationId xmlns:a16="http://schemas.microsoft.com/office/drawing/2014/main" id="{5A65A52C-7576-4513-821B-00BDDBED779B}"/>
              </a:ext>
            </a:extLst>
          </p:cNvPr>
          <p:cNvSpPr txBox="1"/>
          <p:nvPr/>
        </p:nvSpPr>
        <p:spPr>
          <a:xfrm>
            <a:off x="4571999" y="1627187"/>
            <a:ext cx="3962401" cy="4339650"/>
          </a:xfrm>
          <a:prstGeom prst="rect">
            <a:avLst/>
          </a:prstGeom>
          <a:noFill/>
        </p:spPr>
        <p:txBody>
          <a:bodyPr wrap="square" rtlCol="0">
            <a:spAutoFit/>
          </a:bodyPr>
          <a:lstStyle/>
          <a:p>
            <a:r>
              <a:rPr lang="en-US" sz="2400" dirty="0"/>
              <a:t>Carefully review asbestos memo to make sure everything within the Scope is addressed, especially if there are changes.</a:t>
            </a:r>
          </a:p>
          <a:p>
            <a:endParaRPr lang="en-US" sz="2400" dirty="0"/>
          </a:p>
          <a:p>
            <a:endParaRPr lang="en-US" sz="2400" dirty="0"/>
          </a:p>
          <a:p>
            <a:r>
              <a:rPr lang="en-US" sz="2400" dirty="0"/>
              <a:t>Call your Point of Contact on the next slide with any questions </a:t>
            </a:r>
          </a:p>
          <a:p>
            <a:endParaRPr lang="en-US" dirty="0"/>
          </a:p>
          <a:p>
            <a:endParaRPr lang="en-US" dirty="0"/>
          </a:p>
        </p:txBody>
      </p:sp>
    </p:spTree>
    <p:extLst>
      <p:ext uri="{BB962C8B-B14F-4D97-AF65-F5344CB8AC3E}">
        <p14:creationId xmlns:p14="http://schemas.microsoft.com/office/powerpoint/2010/main" val="237520867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0"/>
          </p:nvPr>
        </p:nvSpPr>
        <p:spPr/>
        <p:txBody>
          <a:bodyPr/>
          <a:lstStyle/>
          <a:p>
            <a:fld id="{9E098BBC-04A2-4513-A883-B281ED809F45}" type="slidenum">
              <a:rPr lang="en-US"/>
              <a:pPr/>
              <a:t>46</a:t>
            </a:fld>
            <a:endParaRPr lang="en-US" dirty="0"/>
          </a:p>
        </p:txBody>
      </p:sp>
      <p:sp>
        <p:nvSpPr>
          <p:cNvPr id="57348" name="Text Box 4"/>
          <p:cNvSpPr txBox="1">
            <a:spLocks noChangeArrowheads="1"/>
          </p:cNvSpPr>
          <p:nvPr/>
        </p:nvSpPr>
        <p:spPr bwMode="auto">
          <a:xfrm>
            <a:off x="304800" y="1371600"/>
            <a:ext cx="8610600" cy="5293757"/>
          </a:xfrm>
          <a:prstGeom prst="rect">
            <a:avLst/>
          </a:prstGeom>
          <a:noFill/>
          <a:ln w="9525">
            <a:noFill/>
            <a:miter lim="800000"/>
            <a:headEnd/>
            <a:tailEnd/>
          </a:ln>
          <a:effectLst/>
        </p:spPr>
        <p:txBody>
          <a:bodyPr wrap="square">
            <a:spAutoFit/>
          </a:bodyPr>
          <a:lstStyle/>
          <a:p>
            <a:pPr>
              <a:spcBef>
                <a:spcPct val="50000"/>
              </a:spcBef>
              <a:spcAft>
                <a:spcPct val="25000"/>
              </a:spcAft>
            </a:pPr>
            <a:r>
              <a:rPr lang="en-US" sz="2800" b="1" dirty="0"/>
              <a:t>Oregon Occupational Safety and Health Division:</a:t>
            </a:r>
          </a:p>
          <a:p>
            <a:pPr lvl="1">
              <a:spcBef>
                <a:spcPts val="0"/>
              </a:spcBef>
              <a:spcAft>
                <a:spcPts val="600"/>
              </a:spcAft>
              <a:buFont typeface="Arial" pitchFamily="34" charset="0"/>
              <a:buChar char="•"/>
            </a:pPr>
            <a:r>
              <a:rPr lang="en-US" sz="2800" dirty="0"/>
              <a:t>  OAR 437-002-1910.1001 General Industry</a:t>
            </a:r>
          </a:p>
          <a:p>
            <a:pPr lvl="1">
              <a:spcBef>
                <a:spcPts val="0"/>
              </a:spcBef>
              <a:spcAft>
                <a:spcPts val="600"/>
              </a:spcAft>
              <a:buFont typeface="Arial" pitchFamily="34" charset="0"/>
              <a:buChar char="•"/>
            </a:pPr>
            <a:r>
              <a:rPr lang="en-US" sz="2800" dirty="0"/>
              <a:t>  OAR 437-003-1926.1101 Construction</a:t>
            </a:r>
          </a:p>
          <a:p>
            <a:pPr lvl="1">
              <a:spcBef>
                <a:spcPts val="0"/>
              </a:spcBef>
              <a:spcAft>
                <a:spcPts val="600"/>
              </a:spcAft>
              <a:buFont typeface="Arial" pitchFamily="34" charset="0"/>
              <a:buChar char="•"/>
            </a:pPr>
            <a:r>
              <a:rPr lang="en-US" sz="2800" dirty="0"/>
              <a:t>  OAR 437-005-1915.1001 Shipyards</a:t>
            </a:r>
          </a:p>
          <a:p>
            <a:pPr lvl="1">
              <a:spcBef>
                <a:spcPts val="0"/>
              </a:spcBef>
              <a:spcAft>
                <a:spcPts val="600"/>
              </a:spcAft>
              <a:buFont typeface="Arial" pitchFamily="34" charset="0"/>
              <a:buChar char="•"/>
            </a:pPr>
            <a:r>
              <a:rPr lang="en-US" sz="2800" dirty="0"/>
              <a:t>  OAR 437-004-9050 Agriculture</a:t>
            </a:r>
          </a:p>
          <a:p>
            <a:pPr>
              <a:spcBef>
                <a:spcPct val="50000"/>
              </a:spcBef>
              <a:spcAft>
                <a:spcPct val="25000"/>
              </a:spcAft>
            </a:pPr>
            <a:r>
              <a:rPr lang="en-US" sz="2800" b="1" dirty="0"/>
              <a:t>Oregon Department of Environmental Quality:</a:t>
            </a:r>
          </a:p>
          <a:p>
            <a:pPr marL="914400" lvl="1" indent="-457200">
              <a:spcBef>
                <a:spcPts val="0"/>
              </a:spcBef>
              <a:spcAft>
                <a:spcPts val="600"/>
              </a:spcAft>
              <a:buFont typeface="Arial" pitchFamily="34" charset="0"/>
              <a:buChar char="•"/>
            </a:pPr>
            <a:r>
              <a:rPr lang="en-US" sz="2800" dirty="0"/>
              <a:t>OAR 340-248-0005 Abatement, Licensing, Accreditation</a:t>
            </a:r>
          </a:p>
          <a:p>
            <a:pPr lvl="1">
              <a:spcBef>
                <a:spcPts val="0"/>
              </a:spcBef>
              <a:spcAft>
                <a:spcPts val="600"/>
              </a:spcAft>
              <a:buFont typeface="Arial" pitchFamily="34" charset="0"/>
              <a:buChar char="•"/>
            </a:pPr>
            <a:endParaRPr lang="en-US" sz="2000" b="1" dirty="0"/>
          </a:p>
          <a:p>
            <a:pPr>
              <a:spcBef>
                <a:spcPct val="50000"/>
              </a:spcBef>
              <a:spcAft>
                <a:spcPct val="25000"/>
              </a:spcAft>
            </a:pPr>
            <a:endParaRPr lang="en-US" sz="2400" b="1" dirty="0"/>
          </a:p>
        </p:txBody>
      </p:sp>
      <p:sp>
        <p:nvSpPr>
          <p:cNvPr id="57349" name="Rectangle 5"/>
          <p:cNvSpPr>
            <a:spLocks noGrp="1" noChangeArrowheads="1"/>
          </p:cNvSpPr>
          <p:nvPr>
            <p:ph type="title"/>
          </p:nvPr>
        </p:nvSpPr>
        <p:spPr bwMode="auto">
          <a:xfrm>
            <a:off x="533400" y="152400"/>
            <a:ext cx="8153400" cy="1143000"/>
          </a:xfrm>
          <a:noFill/>
          <a:ln>
            <a:miter lim="800000"/>
            <a:headEnd/>
            <a:tailEnd/>
          </a:ln>
        </p:spPr>
        <p:txBody>
          <a:bodyPr vert="horz" wrap="square" lIns="91440" tIns="45720" rIns="91440" bIns="45720" numCol="1" anchor="ctr" anchorCtr="0" compatLnSpc="1">
            <a:prstTxWarp prst="textNoShape">
              <a:avLst/>
            </a:prstTxWarp>
          </a:bodyPr>
          <a:lstStyle/>
          <a:p>
            <a:pPr algn="ctr"/>
            <a:r>
              <a:rPr lang="en-US" b="1" dirty="0"/>
              <a:t>Regulatory Requirements</a:t>
            </a:r>
          </a:p>
        </p:txBody>
      </p:sp>
    </p:spTree>
    <p:extLst>
      <p:ext uri="{BB962C8B-B14F-4D97-AF65-F5344CB8AC3E}">
        <p14:creationId xmlns:p14="http://schemas.microsoft.com/office/powerpoint/2010/main" val="114008221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0"/>
          </p:nvPr>
        </p:nvSpPr>
        <p:spPr/>
        <p:txBody>
          <a:bodyPr/>
          <a:lstStyle/>
          <a:p>
            <a:fld id="{9E098BBC-04A2-4513-A883-B281ED809F45}" type="slidenum">
              <a:rPr lang="en-US"/>
              <a:pPr/>
              <a:t>47</a:t>
            </a:fld>
            <a:endParaRPr lang="en-US" dirty="0"/>
          </a:p>
        </p:txBody>
      </p:sp>
      <p:sp>
        <p:nvSpPr>
          <p:cNvPr id="57348" name="Text Box 4"/>
          <p:cNvSpPr txBox="1">
            <a:spLocks noChangeArrowheads="1"/>
          </p:cNvSpPr>
          <p:nvPr/>
        </p:nvSpPr>
        <p:spPr bwMode="auto">
          <a:xfrm>
            <a:off x="171450" y="1445211"/>
            <a:ext cx="9144000" cy="5093702"/>
          </a:xfrm>
          <a:prstGeom prst="rect">
            <a:avLst/>
          </a:prstGeom>
          <a:noFill/>
          <a:ln w="9525">
            <a:noFill/>
            <a:miter lim="800000"/>
            <a:headEnd/>
            <a:tailEnd/>
          </a:ln>
          <a:effectLst/>
        </p:spPr>
        <p:txBody>
          <a:bodyPr wrap="square">
            <a:spAutoFit/>
          </a:bodyPr>
          <a:lstStyle/>
          <a:p>
            <a:pPr>
              <a:spcBef>
                <a:spcPct val="50000"/>
              </a:spcBef>
              <a:spcAft>
                <a:spcPct val="25000"/>
              </a:spcAft>
            </a:pPr>
            <a:r>
              <a:rPr lang="en-US" sz="3600" b="1" dirty="0"/>
              <a:t>U.S. Environmental Protection Agency Laws:</a:t>
            </a:r>
          </a:p>
          <a:p>
            <a:pPr lvl="1">
              <a:spcBef>
                <a:spcPts val="0"/>
              </a:spcBef>
              <a:spcAft>
                <a:spcPts val="600"/>
              </a:spcAft>
              <a:buFont typeface="Arial" pitchFamily="34" charset="0"/>
              <a:buChar char="•"/>
            </a:pPr>
            <a:r>
              <a:rPr lang="en-US" sz="3600" b="1" dirty="0"/>
              <a:t> </a:t>
            </a:r>
            <a:r>
              <a:rPr lang="en-US" sz="3600" dirty="0"/>
              <a:t>Asbestos Hazard Emergency Response Act</a:t>
            </a:r>
          </a:p>
          <a:p>
            <a:pPr marL="857250" lvl="1" indent="-400050">
              <a:spcBef>
                <a:spcPts val="0"/>
              </a:spcBef>
              <a:spcAft>
                <a:spcPts val="600"/>
              </a:spcAft>
              <a:buFont typeface="Arial" pitchFamily="34" charset="0"/>
              <a:buChar char="•"/>
            </a:pPr>
            <a:r>
              <a:rPr lang="en-US" sz="3600" dirty="0"/>
              <a:t>Asbestos School Hazard Abatement Reauthorization Act</a:t>
            </a:r>
            <a:endParaRPr lang="en-US" sz="3600" b="1" dirty="0"/>
          </a:p>
          <a:p>
            <a:pPr>
              <a:spcBef>
                <a:spcPct val="50000"/>
              </a:spcBef>
              <a:spcAft>
                <a:spcPct val="25000"/>
              </a:spcAft>
            </a:pPr>
            <a:r>
              <a:rPr lang="en-US" sz="3600" b="1" dirty="0"/>
              <a:t>ORARNGR 385-16</a:t>
            </a:r>
          </a:p>
          <a:p>
            <a:pPr marL="571500" indent="-571500">
              <a:spcBef>
                <a:spcPct val="50000"/>
              </a:spcBef>
              <a:spcAft>
                <a:spcPct val="25000"/>
              </a:spcAft>
              <a:buFont typeface="Arial" panose="020B0604020202020204" pitchFamily="34" charset="0"/>
              <a:buChar char="•"/>
            </a:pPr>
            <a:r>
              <a:rPr lang="en-US" sz="3600" dirty="0"/>
              <a:t>Asbestos Management Plan and Appendices</a:t>
            </a:r>
          </a:p>
          <a:p>
            <a:pPr lvl="1">
              <a:spcBef>
                <a:spcPts val="0"/>
              </a:spcBef>
              <a:spcAft>
                <a:spcPts val="600"/>
              </a:spcAft>
            </a:pPr>
            <a:endParaRPr lang="en-US" sz="3600" dirty="0"/>
          </a:p>
        </p:txBody>
      </p:sp>
      <p:sp>
        <p:nvSpPr>
          <p:cNvPr id="57349" name="Rectangle 5"/>
          <p:cNvSpPr>
            <a:spLocks noGrp="1" noChangeArrowheads="1"/>
          </p:cNvSpPr>
          <p:nvPr>
            <p:ph type="title"/>
          </p:nvPr>
        </p:nvSpPr>
        <p:spPr bwMode="auto">
          <a:xfrm>
            <a:off x="533400" y="152400"/>
            <a:ext cx="8153400" cy="1143000"/>
          </a:xfrm>
          <a:noFill/>
          <a:ln>
            <a:miter lim="800000"/>
            <a:headEnd/>
            <a:tailEnd/>
          </a:ln>
        </p:spPr>
        <p:txBody>
          <a:bodyPr vert="horz" wrap="square" lIns="91440" tIns="45720" rIns="91440" bIns="45720" numCol="1" anchor="ctr" anchorCtr="0" compatLnSpc="1">
            <a:prstTxWarp prst="textNoShape">
              <a:avLst/>
            </a:prstTxWarp>
          </a:bodyPr>
          <a:lstStyle/>
          <a:p>
            <a:pPr algn="ctr"/>
            <a:r>
              <a:rPr lang="en-US" b="1" dirty="0"/>
              <a:t>Regulatory Requirements</a:t>
            </a:r>
          </a:p>
        </p:txBody>
      </p:sp>
    </p:spTree>
    <p:extLst>
      <p:ext uri="{BB962C8B-B14F-4D97-AF65-F5344CB8AC3E}">
        <p14:creationId xmlns:p14="http://schemas.microsoft.com/office/powerpoint/2010/main" val="181858659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0"/>
          </p:nvPr>
        </p:nvSpPr>
        <p:spPr/>
        <p:txBody>
          <a:bodyPr/>
          <a:lstStyle/>
          <a:p>
            <a:fld id="{9E098BBC-04A2-4513-A883-B281ED809F45}" type="slidenum">
              <a:rPr lang="en-US"/>
              <a:pPr/>
              <a:t>48</a:t>
            </a:fld>
            <a:endParaRPr lang="en-US" dirty="0"/>
          </a:p>
        </p:txBody>
      </p:sp>
      <p:sp>
        <p:nvSpPr>
          <p:cNvPr id="57348" name="Text Box 4"/>
          <p:cNvSpPr txBox="1">
            <a:spLocks noChangeArrowheads="1"/>
          </p:cNvSpPr>
          <p:nvPr/>
        </p:nvSpPr>
        <p:spPr bwMode="auto">
          <a:xfrm>
            <a:off x="266700" y="1295400"/>
            <a:ext cx="8610600" cy="4478149"/>
          </a:xfrm>
          <a:prstGeom prst="rect">
            <a:avLst/>
          </a:prstGeom>
          <a:noFill/>
          <a:ln w="9525">
            <a:noFill/>
            <a:miter lim="800000"/>
            <a:headEnd/>
            <a:tailEnd/>
          </a:ln>
          <a:effectLst/>
        </p:spPr>
        <p:txBody>
          <a:bodyPr wrap="square">
            <a:spAutoFit/>
          </a:bodyPr>
          <a:lstStyle/>
          <a:p>
            <a:pPr>
              <a:spcBef>
                <a:spcPct val="50000"/>
              </a:spcBef>
              <a:spcAft>
                <a:spcPct val="25000"/>
              </a:spcAft>
            </a:pPr>
            <a:r>
              <a:rPr lang="en-US" sz="2400" b="1" dirty="0"/>
              <a:t>Oregon Military Department:</a:t>
            </a:r>
          </a:p>
          <a:p>
            <a:pPr lvl="1">
              <a:spcBef>
                <a:spcPts val="0"/>
              </a:spcBef>
              <a:spcAft>
                <a:spcPts val="600"/>
              </a:spcAft>
            </a:pPr>
            <a:r>
              <a:rPr lang="en-US" sz="1800" b="1" dirty="0"/>
              <a:t>Tim Gilbert, Chief</a:t>
            </a:r>
            <a:r>
              <a:rPr lang="en-US" b="1" dirty="0"/>
              <a:t>, AGI – Operations &amp; Maintenance Branch, 503-507-3433 </a:t>
            </a:r>
            <a:r>
              <a:rPr lang="en-US" sz="1800" b="1" dirty="0"/>
              <a:t>Cell   </a:t>
            </a:r>
          </a:p>
          <a:p>
            <a:pPr lvl="1">
              <a:spcBef>
                <a:spcPts val="600"/>
              </a:spcBef>
              <a:spcAft>
                <a:spcPts val="600"/>
              </a:spcAft>
            </a:pPr>
            <a:r>
              <a:rPr lang="en-US" sz="1800" b="1" dirty="0"/>
              <a:t>Nic Kotz, AGI – Training Site Manager, RTC, </a:t>
            </a:r>
            <a:r>
              <a:rPr lang="en-US" b="1" dirty="0"/>
              <a:t>971-453-2184</a:t>
            </a:r>
            <a:r>
              <a:rPr lang="en-US" sz="1800" b="1" dirty="0"/>
              <a:t> Cell</a:t>
            </a:r>
          </a:p>
          <a:p>
            <a:pPr lvl="1">
              <a:spcBef>
                <a:spcPts val="600"/>
              </a:spcBef>
              <a:spcAft>
                <a:spcPts val="600"/>
              </a:spcAft>
            </a:pPr>
            <a:r>
              <a:rPr lang="en-US" sz="1800" b="1" dirty="0"/>
              <a:t>Henry Idica, AGI – Training Site Manager, CRO, 503-508-1367 Cell </a:t>
            </a:r>
          </a:p>
          <a:p>
            <a:pPr lvl="1">
              <a:spcBef>
                <a:spcPts val="600"/>
              </a:spcBef>
              <a:spcAft>
                <a:spcPts val="600"/>
              </a:spcAft>
            </a:pPr>
            <a:r>
              <a:rPr lang="en-US" sz="1800" b="1" dirty="0"/>
              <a:t>Mike Jones, Construction &amp; Maintenance Manager, Kingsley, </a:t>
            </a:r>
            <a:r>
              <a:rPr lang="en-US" b="1" dirty="0"/>
              <a:t>971-719-1161</a:t>
            </a:r>
            <a:r>
              <a:rPr lang="en-US" sz="1800" b="1" dirty="0"/>
              <a:t> Cell</a:t>
            </a:r>
          </a:p>
          <a:p>
            <a:pPr lvl="1">
              <a:spcBef>
                <a:spcPts val="600"/>
              </a:spcBef>
              <a:spcAft>
                <a:spcPts val="600"/>
              </a:spcAft>
            </a:pPr>
            <a:r>
              <a:rPr lang="en-US" b="1" dirty="0"/>
              <a:t>Tod Hyland, </a:t>
            </a:r>
            <a:r>
              <a:rPr lang="en-US" sz="1800" b="1" dirty="0"/>
              <a:t>Construction &amp; Maintenance Supervisor, PANG, </a:t>
            </a:r>
            <a:r>
              <a:rPr lang="en-US" b="1" dirty="0"/>
              <a:t>541-740-9914 </a:t>
            </a:r>
            <a:r>
              <a:rPr lang="en-US" sz="1800" b="1" dirty="0"/>
              <a:t>Cell</a:t>
            </a:r>
          </a:p>
          <a:p>
            <a:pPr lvl="1">
              <a:spcBef>
                <a:spcPts val="600"/>
              </a:spcBef>
              <a:spcAft>
                <a:spcPts val="600"/>
              </a:spcAft>
            </a:pPr>
            <a:r>
              <a:rPr lang="en-US" b="1" dirty="0"/>
              <a:t>Steve Wolfe, Deputy Director, OYCP, 971-428-7548 Cell</a:t>
            </a:r>
          </a:p>
          <a:p>
            <a:pPr lvl="1">
              <a:spcBef>
                <a:spcPts val="600"/>
              </a:spcBef>
              <a:spcAft>
                <a:spcPts val="600"/>
              </a:spcAft>
            </a:pPr>
            <a:r>
              <a:rPr lang="en-US" sz="1800" b="1" dirty="0"/>
              <a:t>Chris Richardson, AGI-Environmental Branch, </a:t>
            </a:r>
            <a:r>
              <a:rPr lang="en-US" b="1" dirty="0"/>
              <a:t>971-599-9138</a:t>
            </a:r>
            <a:r>
              <a:rPr lang="en-US" sz="1800" b="1" dirty="0"/>
              <a:t> Cell</a:t>
            </a:r>
          </a:p>
          <a:p>
            <a:pPr lvl="1">
              <a:spcBef>
                <a:spcPts val="600"/>
              </a:spcBef>
              <a:spcAft>
                <a:spcPts val="600"/>
              </a:spcAft>
            </a:pPr>
            <a:r>
              <a:rPr lang="en-US" b="1" dirty="0"/>
              <a:t>Amanda Casteel, </a:t>
            </a:r>
            <a:r>
              <a:rPr lang="en-US" sz="1800" b="1" dirty="0"/>
              <a:t>OMD Safety Specialist, 503-798-3951 Cell  </a:t>
            </a:r>
          </a:p>
          <a:p>
            <a:pPr>
              <a:spcBef>
                <a:spcPct val="50000"/>
              </a:spcBef>
              <a:spcAft>
                <a:spcPct val="25000"/>
              </a:spcAft>
            </a:pPr>
            <a:endParaRPr lang="en-US" sz="2400" b="1" dirty="0"/>
          </a:p>
        </p:txBody>
      </p:sp>
      <p:sp>
        <p:nvSpPr>
          <p:cNvPr id="57349" name="Rectangle 5"/>
          <p:cNvSpPr>
            <a:spLocks noGrp="1" noChangeArrowheads="1"/>
          </p:cNvSpPr>
          <p:nvPr>
            <p:ph type="title"/>
          </p:nvPr>
        </p:nvSpPr>
        <p:spPr bwMode="auto">
          <a:xfrm>
            <a:off x="533400" y="152400"/>
            <a:ext cx="8153400" cy="1143000"/>
          </a:xfrm>
          <a:noFill/>
          <a:ln>
            <a:miter lim="800000"/>
            <a:headEnd/>
            <a:tailEnd/>
          </a:ln>
        </p:spPr>
        <p:txBody>
          <a:bodyPr vert="horz" wrap="square" lIns="91440" tIns="45720" rIns="91440" bIns="45720" numCol="1" anchor="ctr" anchorCtr="0" compatLnSpc="1">
            <a:prstTxWarp prst="textNoShape">
              <a:avLst/>
            </a:prstTxWarp>
          </a:bodyPr>
          <a:lstStyle/>
          <a:p>
            <a:pPr algn="ctr"/>
            <a:r>
              <a:rPr lang="en-US" b="1" dirty="0"/>
              <a:t>Points of Contact</a:t>
            </a:r>
            <a:endParaRPr lang="en-US" b="1" dirty="0">
              <a:highlight>
                <a:srgbClr val="FFFF00"/>
              </a:highlight>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6472737-53A9-FA55-C3CC-D04414BB4529}"/>
              </a:ext>
            </a:extLst>
          </p:cNvPr>
          <p:cNvSpPr>
            <a:spLocks noGrp="1"/>
          </p:cNvSpPr>
          <p:nvPr>
            <p:ph type="body" idx="1"/>
          </p:nvPr>
        </p:nvSpPr>
        <p:spPr/>
        <p:txBody>
          <a:bodyPr>
            <a:normAutofit/>
          </a:bodyPr>
          <a:lstStyle/>
          <a:p>
            <a:pPr marL="0" indent="0" algn="ctr">
              <a:buNone/>
            </a:pPr>
            <a:endParaRPr lang="en-US" sz="5400" b="1" dirty="0">
              <a:solidFill>
                <a:srgbClr val="0070C0"/>
              </a:solidFill>
            </a:endParaRPr>
          </a:p>
          <a:p>
            <a:pPr marL="0" indent="0" algn="ctr">
              <a:buNone/>
            </a:pPr>
            <a:r>
              <a:rPr lang="en-US" sz="5400" b="1" dirty="0">
                <a:solidFill>
                  <a:srgbClr val="0070C0"/>
                </a:solidFill>
              </a:rPr>
              <a:t>QUESTIONS / DISCUSSION</a:t>
            </a:r>
          </a:p>
        </p:txBody>
      </p:sp>
      <p:sp>
        <p:nvSpPr>
          <p:cNvPr id="4" name="Slide Number Placeholder 4">
            <a:extLst>
              <a:ext uri="{FF2B5EF4-FFF2-40B4-BE49-F238E27FC236}">
                <a16:creationId xmlns:a16="http://schemas.microsoft.com/office/drawing/2014/main" id="{3E030DE4-67C0-89BF-B383-D63AEAA9186E}"/>
              </a:ext>
            </a:extLst>
          </p:cNvPr>
          <p:cNvSpPr txBox="1">
            <a:spLocks/>
          </p:cNvSpPr>
          <p:nvPr/>
        </p:nvSpPr>
        <p:spPr>
          <a:xfrm>
            <a:off x="8446038" y="5623032"/>
            <a:ext cx="69312" cy="20774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4289" tIns="34289" rIns="34289" bIns="34289" anchor="ctr">
            <a:spAutoFit/>
          </a:bodyPr>
          <a:lstStyle>
            <a:defPPr>
              <a:defRPr lang="en-US"/>
            </a:defPPr>
            <a:lvl1pPr marL="0" algn="r" defTabSz="914400" rtl="0" eaLnBrk="1" latinLnBrk="0" hangingPunct="1">
              <a:defRPr sz="1200" kern="1200">
                <a:solidFill>
                  <a:srgbClr val="0070C0"/>
                </a:solidFill>
                <a:latin typeface="+mn-lt"/>
                <a:ea typeface="+mn-ea"/>
                <a:cs typeface="+mn-cs"/>
                <a:sym typeface="Calibri"/>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hangingPunct="0">
              <a:defRPr/>
            </a:pPr>
            <a:endParaRPr lang="en-US" sz="900" kern="0" dirty="0">
              <a:latin typeface="Calibri"/>
              <a:cs typeface="Calibri"/>
            </a:endParaRPr>
          </a:p>
        </p:txBody>
      </p:sp>
    </p:spTree>
    <p:extLst>
      <p:ext uri="{BB962C8B-B14F-4D97-AF65-F5344CB8AC3E}">
        <p14:creationId xmlns:p14="http://schemas.microsoft.com/office/powerpoint/2010/main" val="359951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3F11C2-89FC-058C-CB2A-E827951C11CE}"/>
              </a:ext>
            </a:extLst>
          </p:cNvPr>
          <p:cNvSpPr>
            <a:spLocks noGrp="1"/>
          </p:cNvSpPr>
          <p:nvPr>
            <p:ph type="title"/>
          </p:nvPr>
        </p:nvSpPr>
        <p:spPr>
          <a:xfrm>
            <a:off x="2571614" y="0"/>
            <a:ext cx="5372100" cy="994172"/>
          </a:xfrm>
        </p:spPr>
        <p:txBody>
          <a:bodyPr>
            <a:normAutofit/>
          </a:bodyPr>
          <a:lstStyle/>
          <a:p>
            <a:r>
              <a:rPr lang="en-US" sz="4050" b="1" dirty="0"/>
              <a:t>What is Asbestos</a:t>
            </a:r>
          </a:p>
        </p:txBody>
      </p:sp>
      <p:sp>
        <p:nvSpPr>
          <p:cNvPr id="3" name="Text Placeholder 2">
            <a:extLst>
              <a:ext uri="{FF2B5EF4-FFF2-40B4-BE49-F238E27FC236}">
                <a16:creationId xmlns:a16="http://schemas.microsoft.com/office/drawing/2014/main" id="{246ECF65-4984-D0C7-7C0F-26A55CCF19BC}"/>
              </a:ext>
            </a:extLst>
          </p:cNvPr>
          <p:cNvSpPr>
            <a:spLocks noGrp="1"/>
          </p:cNvSpPr>
          <p:nvPr>
            <p:ph type="body" idx="1"/>
          </p:nvPr>
        </p:nvSpPr>
        <p:spPr>
          <a:xfrm>
            <a:off x="268935" y="1000703"/>
            <a:ext cx="8536232" cy="5208392"/>
          </a:xfrm>
        </p:spPr>
        <p:txBody>
          <a:bodyPr>
            <a:normAutofit fontScale="92500" lnSpcReduction="10000"/>
          </a:bodyPr>
          <a:lstStyle/>
          <a:p>
            <a:endParaRPr lang="en-US" dirty="0"/>
          </a:p>
          <a:p>
            <a:pPr marL="0" indent="0">
              <a:buNone/>
            </a:pPr>
            <a:r>
              <a:rPr lang="en-US" dirty="0"/>
              <a:t>Asbestos is often found below applications. (Not a full list)</a:t>
            </a:r>
          </a:p>
          <a:p>
            <a:r>
              <a:rPr lang="en-US" dirty="0"/>
              <a:t>Building products</a:t>
            </a:r>
          </a:p>
          <a:p>
            <a:r>
              <a:rPr lang="en-US" dirty="0"/>
              <a:t>Adhesives</a:t>
            </a:r>
          </a:p>
          <a:p>
            <a:r>
              <a:rPr lang="en-US" dirty="0"/>
              <a:t>Ceiling/Wall texture and ‘popcorn ceiling’</a:t>
            </a:r>
          </a:p>
          <a:p>
            <a:r>
              <a:rPr lang="en-US" dirty="0"/>
              <a:t>Cement product (siding, roofing shingles) </a:t>
            </a:r>
          </a:p>
          <a:p>
            <a:r>
              <a:rPr lang="en-US" dirty="0"/>
              <a:t>Floor tile and mastic</a:t>
            </a:r>
          </a:p>
          <a:p>
            <a:r>
              <a:rPr lang="en-US" dirty="0"/>
              <a:t>Boilers</a:t>
            </a:r>
          </a:p>
          <a:p>
            <a:r>
              <a:rPr lang="en-US" dirty="0"/>
              <a:t>Pipe insulation</a:t>
            </a:r>
          </a:p>
          <a:p>
            <a:r>
              <a:rPr lang="en-US" dirty="0"/>
              <a:t>Sprayed-on fire proofing </a:t>
            </a:r>
          </a:p>
          <a:p>
            <a:r>
              <a:rPr lang="en-US" dirty="0"/>
              <a:t>Brake linings and clutch pads</a:t>
            </a:r>
          </a:p>
          <a:p>
            <a:endParaRPr lang="en-US" dirty="0"/>
          </a:p>
          <a:p>
            <a:endParaRPr lang="en-US" dirty="0"/>
          </a:p>
          <a:p>
            <a:endParaRPr lang="en-US" dirty="0"/>
          </a:p>
          <a:p>
            <a:pPr marL="0" indent="0">
              <a:buNone/>
            </a:pPr>
            <a:endParaRPr lang="en-US" dirty="0"/>
          </a:p>
          <a:p>
            <a:pPr marL="0" indent="0">
              <a:buNone/>
            </a:pPr>
            <a:endParaRPr lang="en-US" dirty="0"/>
          </a:p>
          <a:p>
            <a:endParaRPr lang="en-US" dirty="0"/>
          </a:p>
        </p:txBody>
      </p:sp>
    </p:spTree>
    <p:extLst>
      <p:ext uri="{BB962C8B-B14F-4D97-AF65-F5344CB8AC3E}">
        <p14:creationId xmlns:p14="http://schemas.microsoft.com/office/powerpoint/2010/main" val="9545114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184763" y="-244321"/>
            <a:ext cx="5016137" cy="1025525"/>
          </a:xfrm>
        </p:spPr>
        <p:txBody>
          <a:bodyPr>
            <a:noAutofit/>
          </a:bodyPr>
          <a:lstStyle/>
          <a:p>
            <a:r>
              <a:rPr lang="en-US" sz="4000" dirty="0"/>
              <a:t>Properties of Asbestos</a:t>
            </a:r>
          </a:p>
        </p:txBody>
      </p:sp>
      <p:sp>
        <p:nvSpPr>
          <p:cNvPr id="5" name="Content Placeholder 4"/>
          <p:cNvSpPr>
            <a:spLocks noGrp="1"/>
          </p:cNvSpPr>
          <p:nvPr>
            <p:ph idx="1"/>
          </p:nvPr>
        </p:nvSpPr>
        <p:spPr>
          <a:xfrm>
            <a:off x="166686" y="1066954"/>
            <a:ext cx="8105776" cy="5041238"/>
          </a:xfrm>
        </p:spPr>
        <p:txBody>
          <a:bodyPr>
            <a:normAutofit/>
          </a:bodyPr>
          <a:lstStyle/>
          <a:p>
            <a:pPr marL="742950" lvl="1" indent="0" algn="ctr">
              <a:buNone/>
            </a:pPr>
            <a:r>
              <a:rPr lang="en-US" dirty="0"/>
              <a:t>Resistant to heat &amp; electrical current </a:t>
            </a:r>
          </a:p>
        </p:txBody>
      </p:sp>
      <p:pic>
        <p:nvPicPr>
          <p:cNvPr id="3" name="Picture 2" descr="A large white tank with pipes&#10;&#10;AI-generated content may be incorrect.">
            <a:extLst>
              <a:ext uri="{FF2B5EF4-FFF2-40B4-BE49-F238E27FC236}">
                <a16:creationId xmlns:a16="http://schemas.microsoft.com/office/drawing/2014/main" id="{C53D6F94-672A-8C3E-F491-01DF690C8120}"/>
              </a:ext>
            </a:extLst>
          </p:cNvPr>
          <p:cNvPicPr>
            <a:picLocks noChangeAspect="1"/>
          </p:cNvPicPr>
          <p:nvPr/>
        </p:nvPicPr>
        <p:blipFill>
          <a:blip r:embed="rId3"/>
          <a:stretch>
            <a:fillRect/>
          </a:stretch>
        </p:blipFill>
        <p:spPr>
          <a:xfrm>
            <a:off x="1094993" y="1482328"/>
            <a:ext cx="6548819" cy="4911614"/>
          </a:xfrm>
          <a:prstGeom prst="rect">
            <a:avLst/>
          </a:prstGeom>
        </p:spPr>
      </p:pic>
    </p:spTree>
    <p:extLst>
      <p:ext uri="{BB962C8B-B14F-4D97-AF65-F5344CB8AC3E}">
        <p14:creationId xmlns:p14="http://schemas.microsoft.com/office/powerpoint/2010/main" val="4343639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117816" y="54829"/>
            <a:ext cx="5132070" cy="1325563"/>
          </a:xfrm>
        </p:spPr>
        <p:txBody>
          <a:bodyPr>
            <a:noAutofit/>
          </a:bodyPr>
          <a:lstStyle/>
          <a:p>
            <a:r>
              <a:rPr lang="en-US" sz="4000" dirty="0"/>
              <a:t>Properties of Asbestos</a:t>
            </a:r>
          </a:p>
        </p:txBody>
      </p:sp>
      <p:sp>
        <p:nvSpPr>
          <p:cNvPr id="5" name="Content Placeholder 4"/>
          <p:cNvSpPr>
            <a:spLocks noGrp="1"/>
          </p:cNvSpPr>
          <p:nvPr>
            <p:ph idx="1"/>
          </p:nvPr>
        </p:nvSpPr>
        <p:spPr>
          <a:xfrm>
            <a:off x="91440" y="1617786"/>
            <a:ext cx="8934994" cy="4423578"/>
          </a:xfrm>
        </p:spPr>
        <p:txBody>
          <a:bodyPr>
            <a:normAutofit/>
          </a:bodyPr>
          <a:lstStyle/>
          <a:p>
            <a:pPr marL="742950" lvl="1" indent="0">
              <a:buNone/>
            </a:pPr>
            <a:r>
              <a:rPr lang="en-US" dirty="0"/>
              <a:t>Resistant to chemicals / Won’t easily break down or dissolve  </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05059" y="2640424"/>
            <a:ext cx="3147646" cy="3147646"/>
          </a:xfrm>
          <a:prstGeom prst="rect">
            <a:avLst/>
          </a:prstGeom>
        </p:spPr>
      </p:pic>
      <p:pic>
        <p:nvPicPr>
          <p:cNvPr id="7" name="Picture 6">
            <a:extLst>
              <a:ext uri="{FF2B5EF4-FFF2-40B4-BE49-F238E27FC236}">
                <a16:creationId xmlns:a16="http://schemas.microsoft.com/office/drawing/2014/main" id="{48CE1EC1-2B49-4AEF-A035-F2D1ADBC523C}"/>
              </a:ext>
            </a:extLst>
          </p:cNvPr>
          <p:cNvPicPr>
            <a:picLocks noChangeAspect="1"/>
          </p:cNvPicPr>
          <p:nvPr/>
        </p:nvPicPr>
        <p:blipFill>
          <a:blip r:embed="rId3"/>
          <a:stretch>
            <a:fillRect/>
          </a:stretch>
        </p:blipFill>
        <p:spPr>
          <a:xfrm>
            <a:off x="1487281" y="2272793"/>
            <a:ext cx="2826428" cy="3768571"/>
          </a:xfrm>
          <a:prstGeom prst="rect">
            <a:avLst/>
          </a:prstGeom>
        </p:spPr>
      </p:pic>
    </p:spTree>
    <p:extLst>
      <p:ext uri="{BB962C8B-B14F-4D97-AF65-F5344CB8AC3E}">
        <p14:creationId xmlns:p14="http://schemas.microsoft.com/office/powerpoint/2010/main" val="9656937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033450" y="0"/>
            <a:ext cx="6347713" cy="1320800"/>
          </a:xfrm>
        </p:spPr>
        <p:txBody>
          <a:bodyPr>
            <a:noAutofit/>
          </a:bodyPr>
          <a:lstStyle/>
          <a:p>
            <a:r>
              <a:rPr lang="en-US" sz="4000" dirty="0"/>
              <a:t>Properties of Asbestos</a:t>
            </a:r>
          </a:p>
        </p:txBody>
      </p:sp>
      <p:sp>
        <p:nvSpPr>
          <p:cNvPr id="5" name="Content Placeholder 4"/>
          <p:cNvSpPr>
            <a:spLocks noGrp="1"/>
          </p:cNvSpPr>
          <p:nvPr>
            <p:ph idx="1"/>
          </p:nvPr>
        </p:nvSpPr>
        <p:spPr>
          <a:xfrm>
            <a:off x="1294021" y="1505863"/>
            <a:ext cx="6347714" cy="4449955"/>
          </a:xfrm>
        </p:spPr>
        <p:txBody>
          <a:bodyPr>
            <a:normAutofit/>
          </a:bodyPr>
          <a:lstStyle/>
          <a:p>
            <a:pPr marL="742950" lvl="1" indent="0" algn="ctr">
              <a:buNone/>
            </a:pPr>
            <a:r>
              <a:rPr lang="en-US" dirty="0"/>
              <a:t>Tensile strength / Flexible </a:t>
            </a: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20714" y="2280633"/>
            <a:ext cx="4095338" cy="3071504"/>
          </a:xfrm>
          <a:prstGeom prst="rect">
            <a:avLst/>
          </a:prstGeom>
        </p:spPr>
      </p:pic>
      <p:pic>
        <p:nvPicPr>
          <p:cNvPr id="6" name="Picture 5">
            <a:extLst>
              <a:ext uri="{FF2B5EF4-FFF2-40B4-BE49-F238E27FC236}">
                <a16:creationId xmlns:a16="http://schemas.microsoft.com/office/drawing/2014/main" id="{79D12148-674B-4AB0-B3E3-1C2C4289E7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2540" y="2280633"/>
            <a:ext cx="4095338" cy="3071504"/>
          </a:xfrm>
          <a:prstGeom prst="rect">
            <a:avLst/>
          </a:prstGeom>
        </p:spPr>
      </p:pic>
    </p:spTree>
    <p:extLst>
      <p:ext uri="{BB962C8B-B14F-4D97-AF65-F5344CB8AC3E}">
        <p14:creationId xmlns:p14="http://schemas.microsoft.com/office/powerpoint/2010/main" val="20172080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052501" y="0"/>
            <a:ext cx="5380265" cy="1325563"/>
          </a:xfrm>
        </p:spPr>
        <p:txBody>
          <a:bodyPr>
            <a:noAutofit/>
          </a:bodyPr>
          <a:lstStyle/>
          <a:p>
            <a:r>
              <a:rPr lang="en-US" sz="4000" dirty="0"/>
              <a:t>Properties of Asbestos</a:t>
            </a:r>
          </a:p>
        </p:txBody>
      </p:sp>
      <p:sp>
        <p:nvSpPr>
          <p:cNvPr id="5" name="Content Placeholder 4"/>
          <p:cNvSpPr>
            <a:spLocks noGrp="1"/>
          </p:cNvSpPr>
          <p:nvPr>
            <p:ph idx="1"/>
          </p:nvPr>
        </p:nvSpPr>
        <p:spPr>
          <a:xfrm>
            <a:off x="-395392" y="1325563"/>
            <a:ext cx="6347714" cy="4449955"/>
          </a:xfrm>
        </p:spPr>
        <p:txBody>
          <a:bodyPr>
            <a:normAutofit/>
          </a:bodyPr>
          <a:lstStyle/>
          <a:p>
            <a:pPr marL="742950" lvl="1" indent="0">
              <a:buNone/>
            </a:pPr>
            <a:r>
              <a:rPr lang="en-US" dirty="0"/>
              <a:t>Easily woven to make fabric </a:t>
            </a:r>
          </a:p>
        </p:txBody>
      </p:sp>
      <p:pic>
        <p:nvPicPr>
          <p:cNvPr id="3" name="Picture 2" descr="A roll of white fabric&#10;&#10;AI-generated content may be incorrect.">
            <a:extLst>
              <a:ext uri="{FF2B5EF4-FFF2-40B4-BE49-F238E27FC236}">
                <a16:creationId xmlns:a16="http://schemas.microsoft.com/office/drawing/2014/main" id="{2509A76C-2B62-6BE0-9DC7-CB94EF295DD2}"/>
              </a:ext>
            </a:extLst>
          </p:cNvPr>
          <p:cNvPicPr>
            <a:picLocks noChangeAspect="1"/>
          </p:cNvPicPr>
          <p:nvPr/>
        </p:nvPicPr>
        <p:blipFill>
          <a:blip r:embed="rId3"/>
          <a:stretch>
            <a:fillRect/>
          </a:stretch>
        </p:blipFill>
        <p:spPr>
          <a:xfrm>
            <a:off x="343553" y="2018211"/>
            <a:ext cx="2103120" cy="2103120"/>
          </a:xfrm>
          <a:prstGeom prst="rect">
            <a:avLst/>
          </a:prstGeom>
        </p:spPr>
      </p:pic>
      <p:pic>
        <p:nvPicPr>
          <p:cNvPr id="8" name="Picture 7" descr="A white oven mitt with a colorful label&#10;&#10;AI-generated content may be incorrect.">
            <a:extLst>
              <a:ext uri="{FF2B5EF4-FFF2-40B4-BE49-F238E27FC236}">
                <a16:creationId xmlns:a16="http://schemas.microsoft.com/office/drawing/2014/main" id="{D597B875-286E-9A1B-98EA-55C174BCBDC2}"/>
              </a:ext>
            </a:extLst>
          </p:cNvPr>
          <p:cNvPicPr>
            <a:picLocks noChangeAspect="1"/>
          </p:cNvPicPr>
          <p:nvPr/>
        </p:nvPicPr>
        <p:blipFill>
          <a:blip r:embed="rId4"/>
          <a:stretch>
            <a:fillRect/>
          </a:stretch>
        </p:blipFill>
        <p:spPr>
          <a:xfrm>
            <a:off x="4943855" y="1603248"/>
            <a:ext cx="3098706" cy="4645152"/>
          </a:xfrm>
          <a:prstGeom prst="rect">
            <a:avLst/>
          </a:prstGeom>
        </p:spPr>
      </p:pic>
      <p:pic>
        <p:nvPicPr>
          <p:cNvPr id="10" name="Picture 9" descr="A group of people wearing white protective suits&#10;&#10;AI-generated content may be incorrect.">
            <a:extLst>
              <a:ext uri="{FF2B5EF4-FFF2-40B4-BE49-F238E27FC236}">
                <a16:creationId xmlns:a16="http://schemas.microsoft.com/office/drawing/2014/main" id="{4D0CB1D1-525B-81D2-52C2-8578DA630F4F}"/>
              </a:ext>
            </a:extLst>
          </p:cNvPr>
          <p:cNvPicPr>
            <a:picLocks noChangeAspect="1"/>
          </p:cNvPicPr>
          <p:nvPr/>
        </p:nvPicPr>
        <p:blipFill>
          <a:blip r:embed="rId5"/>
          <a:stretch>
            <a:fillRect/>
          </a:stretch>
        </p:blipFill>
        <p:spPr>
          <a:xfrm>
            <a:off x="984929" y="3600850"/>
            <a:ext cx="3587072" cy="2774999"/>
          </a:xfrm>
          <a:prstGeom prst="rect">
            <a:avLst/>
          </a:prstGeom>
        </p:spPr>
      </p:pic>
    </p:spTree>
    <p:extLst>
      <p:ext uri="{BB962C8B-B14F-4D97-AF65-F5344CB8AC3E}">
        <p14:creationId xmlns:p14="http://schemas.microsoft.com/office/powerpoint/2010/main" val="373476505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6A89B8E3F6E5D4E9B17D02912E46D08" ma:contentTypeVersion="6" ma:contentTypeDescription="Create a new document." ma:contentTypeScope="" ma:versionID="c1c27561137f73383ee6f380d60b828c">
  <xsd:schema xmlns:xsd="http://www.w3.org/2001/XMLSchema" xmlns:xs="http://www.w3.org/2001/XMLSchema" xmlns:p="http://schemas.microsoft.com/office/2006/metadata/properties" xmlns:ns2="33131be1-7636-4fde-9b4e-c35c6eedaee5" targetNamespace="http://schemas.microsoft.com/office/2006/metadata/properties" ma:root="true" ma:fieldsID="c5227413cfe86073f3b912a179faeb9c" ns2:_="">
    <xsd:import namespace="33131be1-7636-4fde-9b4e-c35c6eedaee5"/>
    <xsd:element name="properties">
      <xsd:complexType>
        <xsd:sequence>
          <xsd:element name="documentManagement">
            <xsd:complexType>
              <xsd:all>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3131be1-7636-4fde-9b4e-c35c6eedaee5"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71B1C79-4467-461F-9213-4B2FF0C1107F}"/>
</file>

<file path=customXml/itemProps2.xml><?xml version="1.0" encoding="utf-8"?>
<ds:datastoreItem xmlns:ds="http://schemas.openxmlformats.org/officeDocument/2006/customXml" ds:itemID="{1EA68093-FD95-4D1F-82E4-3276A9EF6D48}">
  <ds:schemaRefs>
    <ds:schemaRef ds:uri="http://schemas.microsoft.com/office/2006/metadata/properties"/>
    <ds:schemaRef ds:uri="http://schemas.microsoft.com/office/infopath/2007/PartnerControls"/>
    <ds:schemaRef ds:uri="14860eb3-030b-44af-a190-f4887f83de25"/>
    <ds:schemaRef ds:uri="02298570-5252-44d2-979b-285068989119"/>
    <ds:schemaRef ds:uri="2905f4ce-92cd-4299-888e-6d1f66e5c792"/>
    <ds:schemaRef ds:uri="b008de92-d7a9-404c-9536-8d2e7f578c44"/>
  </ds:schemaRefs>
</ds:datastoreItem>
</file>

<file path=customXml/itemProps3.xml><?xml version="1.0" encoding="utf-8"?>
<ds:datastoreItem xmlns:ds="http://schemas.openxmlformats.org/officeDocument/2006/customXml" ds:itemID="{00ED81DF-AD95-4B9A-846E-33DF78C92C17}">
  <ds:schemaRefs>
    <ds:schemaRef ds:uri="http://schemas.microsoft.com/sharepoint/v3/contenttype/forms"/>
  </ds:schemaRefs>
</ds:datastoreItem>
</file>

<file path=docMetadata/LabelInfo.xml><?xml version="1.0" encoding="utf-8"?>
<clbl:labelList xmlns:clbl="http://schemas.microsoft.com/office/2020/mipLabelMetadata">
  <clbl:label id="{554eecc5-e26c-4620-b240-5a8bb326c33d}" enabled="1" method="Privileged" siteId="{fae6d70f-954b-4811-92b6-0530d6f84c43}" removed="0"/>
  <clbl:label id="{db79d039-fcd0-4045-9c78-4cfb2eba0904}" enabled="1" method="Privileged" siteId="{aa3f6932-fa7c-47b4-a0ce-a598cad161cf}" removed="0"/>
</clbl:labelList>
</file>

<file path=docProps/app.xml><?xml version="1.0" encoding="utf-8"?>
<Properties xmlns="http://schemas.openxmlformats.org/officeDocument/2006/extended-properties" xmlns:vt="http://schemas.openxmlformats.org/officeDocument/2006/docPropsVTypes">
  <Template>office theme</Template>
  <TotalTime>2111</TotalTime>
  <Words>2497</Words>
  <Application>Microsoft Office PowerPoint</Application>
  <PresentationFormat>On-screen Show (4:3)</PresentationFormat>
  <Paragraphs>378</Paragraphs>
  <Slides>49</Slides>
  <Notes>20</Notes>
  <HiddenSlides>0</HiddenSlides>
  <MMClips>2</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49</vt:i4>
      </vt:variant>
    </vt:vector>
  </HeadingPairs>
  <TitlesOfParts>
    <vt:vector size="59" baseType="lpstr">
      <vt:lpstr>Aptos</vt:lpstr>
      <vt:lpstr>Arial</vt:lpstr>
      <vt:lpstr>Calibri</vt:lpstr>
      <vt:lpstr>Calibri Light</vt:lpstr>
      <vt:lpstr>Courier New</vt:lpstr>
      <vt:lpstr>DejaVu Sans</vt:lpstr>
      <vt:lpstr>Helvetica Neue</vt:lpstr>
      <vt:lpstr>Inter</vt:lpstr>
      <vt:lpstr>Wingdings</vt:lpstr>
      <vt:lpstr>Office Theme</vt:lpstr>
      <vt:lpstr>OMD Safety Training</vt:lpstr>
      <vt:lpstr>Outline</vt:lpstr>
      <vt:lpstr>What is Asbestos?</vt:lpstr>
      <vt:lpstr>What is Asbestos?</vt:lpstr>
      <vt:lpstr>What is Asbestos</vt:lpstr>
      <vt:lpstr>Properties of Asbestos</vt:lpstr>
      <vt:lpstr>Properties of Asbestos</vt:lpstr>
      <vt:lpstr>Properties of Asbestos</vt:lpstr>
      <vt:lpstr>Properties of Asbestos</vt:lpstr>
      <vt:lpstr>Properties of Asbestos</vt:lpstr>
      <vt:lpstr>Properties of Asbestos</vt:lpstr>
      <vt:lpstr>History of Asbestos </vt:lpstr>
      <vt:lpstr>Health Effects</vt:lpstr>
      <vt:lpstr>Health Effects</vt:lpstr>
      <vt:lpstr>Friable vs. Non-Friable </vt:lpstr>
      <vt:lpstr>PowerPoint Presentation</vt:lpstr>
      <vt:lpstr>Health Effects</vt:lpstr>
      <vt:lpstr>Lung Cancer </vt:lpstr>
      <vt:lpstr>Mesothelioma </vt:lpstr>
      <vt:lpstr>Asbestosis </vt:lpstr>
      <vt:lpstr>PowerPoint Presentation</vt:lpstr>
      <vt:lpstr>PowerPoint Presentation</vt:lpstr>
      <vt:lpstr>Uses &amp; Materials</vt:lpstr>
      <vt:lpstr>Uses &amp; Materials</vt:lpstr>
      <vt:lpstr>Uses &amp; Materials</vt:lpstr>
      <vt:lpstr>Thermal System Insulation  (TSI)</vt:lpstr>
      <vt:lpstr>Surfacing Materials</vt:lpstr>
      <vt:lpstr>Miscellaneous Materials</vt:lpstr>
      <vt:lpstr>PowerPoint Presentation</vt:lpstr>
      <vt:lpstr>PowerPoint Presentation</vt:lpstr>
      <vt:lpstr>Uses &amp; Materials</vt:lpstr>
      <vt:lpstr>Asbestos in the U.S.</vt:lpstr>
      <vt:lpstr>Response to Damaged Materials </vt:lpstr>
      <vt:lpstr>Damaged Materials</vt:lpstr>
      <vt:lpstr>Visual Asbestos Identification </vt:lpstr>
      <vt:lpstr>ACM</vt:lpstr>
      <vt:lpstr>Avoid Exposure</vt:lpstr>
      <vt:lpstr>Avoid Exposure</vt:lpstr>
      <vt:lpstr>Avoid Exposure</vt:lpstr>
      <vt:lpstr>Locations of ACM and PACM</vt:lpstr>
      <vt:lpstr>PowerPoint Presentation</vt:lpstr>
      <vt:lpstr>Asbestos Reporting Process</vt:lpstr>
      <vt:lpstr>Job Request Form</vt:lpstr>
      <vt:lpstr>Maintenance Work  Authorization Form</vt:lpstr>
      <vt:lpstr>Expanding Scopes</vt:lpstr>
      <vt:lpstr>Regulatory Requirements</vt:lpstr>
      <vt:lpstr>Regulatory Requirements</vt:lpstr>
      <vt:lpstr>Points of Contact</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Arnold, James G NFG NG ORARNG (USA)</cp:lastModifiedBy>
  <cp:revision>12</cp:revision>
  <dcterms:created xsi:type="dcterms:W3CDTF">2024-02-01T19:20:03Z</dcterms:created>
  <dcterms:modified xsi:type="dcterms:W3CDTF">2025-11-16T22:42:32Z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0x010100E6A89B8E3F6E5D4E9B17D02912E46D08</vt:lpwstr>
  </property>
  <property fmtid="{D5CDD505-2E9C-101B-9397-08002B2CF9AE}" pid="3" name="MSIP_Label_db79d039-fcd0-4045-9c78-4cfb2eba0904_Enabled">
    <vt:lpwstr>true</vt:lpwstr>
  </property>
  <property fmtid="{D5CDD505-2E9C-101B-9397-08002B2CF9AE}" pid="4" name="MSIP_Label_db79d039-fcd0-4045-9c78-4cfb2eba0904_SetDate">
    <vt:lpwstr>2024-03-25T21:15:31Z</vt:lpwstr>
  </property>
  <property fmtid="{D5CDD505-2E9C-101B-9397-08002B2CF9AE}" pid="5" name="MSIP_Label_db79d039-fcd0-4045-9c78-4cfb2eba0904_Method">
    <vt:lpwstr>Privileged</vt:lpwstr>
  </property>
  <property fmtid="{D5CDD505-2E9C-101B-9397-08002B2CF9AE}" pid="6" name="MSIP_Label_db79d039-fcd0-4045-9c78-4cfb2eba0904_Name">
    <vt:lpwstr>Level 2 - Limited (Items)</vt:lpwstr>
  </property>
  <property fmtid="{D5CDD505-2E9C-101B-9397-08002B2CF9AE}" pid="7" name="MSIP_Label_db79d039-fcd0-4045-9c78-4cfb2eba0904_SiteId">
    <vt:lpwstr>aa3f6932-fa7c-47b4-a0ce-a598cad161cf</vt:lpwstr>
  </property>
  <property fmtid="{D5CDD505-2E9C-101B-9397-08002B2CF9AE}" pid="8" name="MSIP_Label_db79d039-fcd0-4045-9c78-4cfb2eba0904_ActionId">
    <vt:lpwstr>70792d64-a06b-4cb3-9889-42c81437c55c</vt:lpwstr>
  </property>
  <property fmtid="{D5CDD505-2E9C-101B-9397-08002B2CF9AE}" pid="9" name="MSIP_Label_db79d039-fcd0-4045-9c78-4cfb2eba0904_ContentBits">
    <vt:lpwstr>0</vt:lpwstr>
  </property>
  <property fmtid="{D5CDD505-2E9C-101B-9397-08002B2CF9AE}" pid="10" name="MediaServiceImageTags">
    <vt:lpwstr/>
  </property>
</Properties>
</file>