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54"/>
  </p:notesMasterIdLst>
  <p:sldIdLst>
    <p:sldId id="257" r:id="rId5"/>
    <p:sldId id="258" r:id="rId6"/>
    <p:sldId id="304" r:id="rId7"/>
    <p:sldId id="259" r:id="rId8"/>
    <p:sldId id="260" r:id="rId9"/>
    <p:sldId id="261"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305" r:id="rId42"/>
    <p:sldId id="306" r:id="rId43"/>
    <p:sldId id="294" r:id="rId44"/>
    <p:sldId id="295" r:id="rId45"/>
    <p:sldId id="296" r:id="rId46"/>
    <p:sldId id="297" r:id="rId47"/>
    <p:sldId id="298" r:id="rId48"/>
    <p:sldId id="299" r:id="rId49"/>
    <p:sldId id="300" r:id="rId50"/>
    <p:sldId id="301" r:id="rId51"/>
    <p:sldId id="302" r:id="rId52"/>
    <p:sldId id="303"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A0F"/>
    <a:srgbClr val="002A86"/>
    <a:srgbClr val="0B15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2237AC-619A-4429-B8F2-4D0FB435D509}" v="70" dt="2025-09-12T16:59:40.5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804" autoAdjust="0"/>
  </p:normalViewPr>
  <p:slideViewPr>
    <p:cSldViewPr snapToGrid="0">
      <p:cViewPr varScale="1">
        <p:scale>
          <a:sx n="54" d="100"/>
          <a:sy n="54" d="100"/>
        </p:scale>
        <p:origin x="221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STEEL Amanda E * OMD" userId="846190c5-81e6-4eb2-af2c-60b5cb36602a" providerId="ADAL" clId="{C52237AC-619A-4429-B8F2-4D0FB435D509}"/>
    <pc:docChg chg="undo custSel addSld delSld modSld sldOrd">
      <pc:chgData name="CASTEEL Amanda E * OMD" userId="846190c5-81e6-4eb2-af2c-60b5cb36602a" providerId="ADAL" clId="{C52237AC-619A-4429-B8F2-4D0FB435D509}" dt="2025-10-01T17:27:29.994" v="1642" actId="20577"/>
      <pc:docMkLst>
        <pc:docMk/>
      </pc:docMkLst>
      <pc:sldChg chg="modSp mod">
        <pc:chgData name="CASTEEL Amanda E * OMD" userId="846190c5-81e6-4eb2-af2c-60b5cb36602a" providerId="ADAL" clId="{C52237AC-619A-4429-B8F2-4D0FB435D509}" dt="2025-10-01T17:02:52.049" v="1178" actId="20577"/>
        <pc:sldMkLst>
          <pc:docMk/>
          <pc:sldMk cId="2141115367" sldId="257"/>
        </pc:sldMkLst>
        <pc:spChg chg="mod">
          <ac:chgData name="CASTEEL Amanda E * OMD" userId="846190c5-81e6-4eb2-af2c-60b5cb36602a" providerId="ADAL" clId="{C52237AC-619A-4429-B8F2-4D0FB435D509}" dt="2025-10-01T17:02:52.049" v="1178" actId="20577"/>
          <ac:spMkLst>
            <pc:docMk/>
            <pc:sldMk cId="2141115367" sldId="257"/>
            <ac:spMk id="3" creationId="{00000000-0000-0000-0000-000000000000}"/>
          </ac:spMkLst>
        </pc:spChg>
      </pc:sldChg>
      <pc:sldChg chg="modSp mod">
        <pc:chgData name="CASTEEL Amanda E * OMD" userId="846190c5-81e6-4eb2-af2c-60b5cb36602a" providerId="ADAL" clId="{C52237AC-619A-4429-B8F2-4D0FB435D509}" dt="2025-10-01T17:04:12.908" v="1234" actId="20577"/>
        <pc:sldMkLst>
          <pc:docMk/>
          <pc:sldMk cId="3776014682" sldId="258"/>
        </pc:sldMkLst>
        <pc:spChg chg="mod">
          <ac:chgData name="CASTEEL Amanda E * OMD" userId="846190c5-81e6-4eb2-af2c-60b5cb36602a" providerId="ADAL" clId="{C52237AC-619A-4429-B8F2-4D0FB435D509}" dt="2025-10-01T17:04:12.908" v="1234" actId="20577"/>
          <ac:spMkLst>
            <pc:docMk/>
            <pc:sldMk cId="3776014682" sldId="258"/>
            <ac:spMk id="3" creationId="{D25DDAAD-DFB5-C69D-DCDE-DB0052474C2F}"/>
          </ac:spMkLst>
        </pc:spChg>
      </pc:sldChg>
      <pc:sldChg chg="del">
        <pc:chgData name="CASTEEL Amanda E * OMD" userId="846190c5-81e6-4eb2-af2c-60b5cb36602a" providerId="ADAL" clId="{C52237AC-619A-4429-B8F2-4D0FB435D509}" dt="2025-09-12T15:50:58.247" v="146" actId="47"/>
        <pc:sldMkLst>
          <pc:docMk/>
          <pc:sldMk cId="343831214" sldId="262"/>
        </pc:sldMkLst>
      </pc:sldChg>
      <pc:sldChg chg="addSp delSp modSp add mod modNotesTx">
        <pc:chgData name="CASTEEL Amanda E * OMD" userId="846190c5-81e6-4eb2-af2c-60b5cb36602a" providerId="ADAL" clId="{C52237AC-619A-4429-B8F2-4D0FB435D509}" dt="2025-09-12T15:28:41.776" v="62"/>
        <pc:sldMkLst>
          <pc:docMk/>
          <pc:sldMk cId="4001366023" sldId="269"/>
        </pc:sldMkLst>
        <pc:spChg chg="mod">
          <ac:chgData name="CASTEEL Amanda E * OMD" userId="846190c5-81e6-4eb2-af2c-60b5cb36602a" providerId="ADAL" clId="{C52237AC-619A-4429-B8F2-4D0FB435D509}" dt="2025-09-12T15:28:21.033" v="57" actId="14100"/>
          <ac:spMkLst>
            <pc:docMk/>
            <pc:sldMk cId="4001366023" sldId="269"/>
            <ac:spMk id="3" creationId="{04445A3E-326D-ED32-999E-C7FB0A89381E}"/>
          </ac:spMkLst>
        </pc:spChg>
        <pc:spChg chg="mod">
          <ac:chgData name="CASTEEL Amanda E * OMD" userId="846190c5-81e6-4eb2-af2c-60b5cb36602a" providerId="ADAL" clId="{C52237AC-619A-4429-B8F2-4D0FB435D509}" dt="2025-09-12T15:28:11.962" v="55" actId="20577"/>
          <ac:spMkLst>
            <pc:docMk/>
            <pc:sldMk cId="4001366023" sldId="269"/>
            <ac:spMk id="5" creationId="{CCE9219B-9D84-CD07-05D7-42C32A4BB558}"/>
          </ac:spMkLst>
        </pc:spChg>
        <pc:picChg chg="add mod">
          <ac:chgData name="CASTEEL Amanda E * OMD" userId="846190c5-81e6-4eb2-af2c-60b5cb36602a" providerId="ADAL" clId="{C52237AC-619A-4429-B8F2-4D0FB435D509}" dt="2025-09-12T15:28:30.154" v="60" actId="1076"/>
          <ac:picMkLst>
            <pc:docMk/>
            <pc:sldMk cId="4001366023" sldId="269"/>
            <ac:picMk id="6" creationId="{9F7EFFB8-F8BE-BAC0-E13A-085081ADEEA6}"/>
          </ac:picMkLst>
        </pc:picChg>
      </pc:sldChg>
      <pc:sldChg chg="addSp delSp modSp add mod modNotesTx">
        <pc:chgData name="CASTEEL Amanda E * OMD" userId="846190c5-81e6-4eb2-af2c-60b5cb36602a" providerId="ADAL" clId="{C52237AC-619A-4429-B8F2-4D0FB435D509}" dt="2025-09-12T15:29:53.804" v="78"/>
        <pc:sldMkLst>
          <pc:docMk/>
          <pc:sldMk cId="102050615" sldId="270"/>
        </pc:sldMkLst>
        <pc:spChg chg="mod">
          <ac:chgData name="CASTEEL Amanda E * OMD" userId="846190c5-81e6-4eb2-af2c-60b5cb36602a" providerId="ADAL" clId="{C52237AC-619A-4429-B8F2-4D0FB435D509}" dt="2025-09-12T15:29:10.908" v="65" actId="27636"/>
          <ac:spMkLst>
            <pc:docMk/>
            <pc:sldMk cId="102050615" sldId="270"/>
            <ac:spMk id="3" creationId="{901AC24C-AB64-86B3-5920-A7AEE6D846B8}"/>
          </ac:spMkLst>
        </pc:spChg>
        <pc:spChg chg="mod">
          <ac:chgData name="CASTEEL Amanda E * OMD" userId="846190c5-81e6-4eb2-af2c-60b5cb36602a" providerId="ADAL" clId="{C52237AC-619A-4429-B8F2-4D0FB435D509}" dt="2025-09-12T15:29:44.968" v="77" actId="1076"/>
          <ac:spMkLst>
            <pc:docMk/>
            <pc:sldMk cId="102050615" sldId="270"/>
            <ac:spMk id="5" creationId="{F9157038-8564-2F24-DAD0-802ABF229B66}"/>
          </ac:spMkLst>
        </pc:spChg>
        <pc:picChg chg="add mod">
          <ac:chgData name="CASTEEL Amanda E * OMD" userId="846190c5-81e6-4eb2-af2c-60b5cb36602a" providerId="ADAL" clId="{C52237AC-619A-4429-B8F2-4D0FB435D509}" dt="2025-09-12T15:29:36.113" v="76" actId="1076"/>
          <ac:picMkLst>
            <pc:docMk/>
            <pc:sldMk cId="102050615" sldId="270"/>
            <ac:picMk id="4" creationId="{1BB88D10-2C5B-DE2A-3F37-54B38D0016AC}"/>
          </ac:picMkLst>
        </pc:picChg>
      </pc:sldChg>
      <pc:sldChg chg="addSp delSp modSp add mod modNotesTx">
        <pc:chgData name="CASTEEL Amanda E * OMD" userId="846190c5-81e6-4eb2-af2c-60b5cb36602a" providerId="ADAL" clId="{C52237AC-619A-4429-B8F2-4D0FB435D509}" dt="2025-09-12T15:30:58.864" v="91"/>
        <pc:sldMkLst>
          <pc:docMk/>
          <pc:sldMk cId="3783355577" sldId="271"/>
        </pc:sldMkLst>
        <pc:picChg chg="add mod">
          <ac:chgData name="CASTEEL Amanda E * OMD" userId="846190c5-81e6-4eb2-af2c-60b5cb36602a" providerId="ADAL" clId="{C52237AC-619A-4429-B8F2-4D0FB435D509}" dt="2025-09-12T15:30:46.346" v="88" actId="1076"/>
          <ac:picMkLst>
            <pc:docMk/>
            <pc:sldMk cId="3783355577" sldId="271"/>
            <ac:picMk id="8" creationId="{521AF32F-40CA-32F0-12FD-117B6F37CBEA}"/>
          </ac:picMkLst>
        </pc:picChg>
      </pc:sldChg>
      <pc:sldChg chg="addSp delSp modSp add mod modNotesTx">
        <pc:chgData name="CASTEEL Amanda E * OMD" userId="846190c5-81e6-4eb2-af2c-60b5cb36602a" providerId="ADAL" clId="{C52237AC-619A-4429-B8F2-4D0FB435D509}" dt="2025-09-12T15:31:34.109" v="101"/>
        <pc:sldMkLst>
          <pc:docMk/>
          <pc:sldMk cId="897403368" sldId="272"/>
        </pc:sldMkLst>
        <pc:picChg chg="add mod">
          <ac:chgData name="CASTEEL Amanda E * OMD" userId="846190c5-81e6-4eb2-af2c-60b5cb36602a" providerId="ADAL" clId="{C52237AC-619A-4429-B8F2-4D0FB435D509}" dt="2025-09-12T15:31:23.398" v="100" actId="1076"/>
          <ac:picMkLst>
            <pc:docMk/>
            <pc:sldMk cId="897403368" sldId="272"/>
            <ac:picMk id="5" creationId="{2B3CA613-12E8-10DB-7576-80173AFB0321}"/>
          </ac:picMkLst>
        </pc:picChg>
      </pc:sldChg>
      <pc:sldChg chg="addSp delSp modSp add mod modNotesTx">
        <pc:chgData name="CASTEEL Amanda E * OMD" userId="846190c5-81e6-4eb2-af2c-60b5cb36602a" providerId="ADAL" clId="{C52237AC-619A-4429-B8F2-4D0FB435D509}" dt="2025-09-12T15:50:49.879" v="145"/>
        <pc:sldMkLst>
          <pc:docMk/>
          <pc:sldMk cId="1027850484" sldId="273"/>
        </pc:sldMkLst>
        <pc:spChg chg="mod">
          <ac:chgData name="CASTEEL Amanda E * OMD" userId="846190c5-81e6-4eb2-af2c-60b5cb36602a" providerId="ADAL" clId="{C52237AC-619A-4429-B8F2-4D0FB435D509}" dt="2025-09-12T15:48:28.629" v="133" actId="20577"/>
          <ac:spMkLst>
            <pc:docMk/>
            <pc:sldMk cId="1027850484" sldId="273"/>
            <ac:spMk id="2" creationId="{A2586DF7-6DDA-F74A-E12C-B50CCCFC2A16}"/>
          </ac:spMkLst>
        </pc:spChg>
        <pc:spChg chg="add mod">
          <ac:chgData name="CASTEEL Amanda E * OMD" userId="846190c5-81e6-4eb2-af2c-60b5cb36602a" providerId="ADAL" clId="{C52237AC-619A-4429-B8F2-4D0FB435D509}" dt="2025-09-12T15:49:55.256" v="136" actId="255"/>
          <ac:spMkLst>
            <pc:docMk/>
            <pc:sldMk cId="1027850484" sldId="273"/>
            <ac:spMk id="4" creationId="{0ED7BAA5-3232-7EE6-A09E-DC3BB11C7A3F}"/>
          </ac:spMkLst>
        </pc:spChg>
        <pc:picChg chg="add mod">
          <ac:chgData name="CASTEEL Amanda E * OMD" userId="846190c5-81e6-4eb2-af2c-60b5cb36602a" providerId="ADAL" clId="{C52237AC-619A-4429-B8F2-4D0FB435D509}" dt="2025-09-12T15:50:31.604" v="144" actId="14100"/>
          <ac:picMkLst>
            <pc:docMk/>
            <pc:sldMk cId="1027850484" sldId="273"/>
            <ac:picMk id="9" creationId="{A9A11CD3-5C1B-639A-C560-E28DD30F0C39}"/>
          </ac:picMkLst>
        </pc:picChg>
      </pc:sldChg>
      <pc:sldChg chg="modSp add mod modNotesTx">
        <pc:chgData name="CASTEEL Amanda E * OMD" userId="846190c5-81e6-4eb2-af2c-60b5cb36602a" providerId="ADAL" clId="{C52237AC-619A-4429-B8F2-4D0FB435D509}" dt="2025-09-12T15:51:35.366" v="149"/>
        <pc:sldMkLst>
          <pc:docMk/>
          <pc:sldMk cId="2603977128" sldId="274"/>
        </pc:sldMkLst>
        <pc:spChg chg="mod">
          <ac:chgData name="CASTEEL Amanda E * OMD" userId="846190c5-81e6-4eb2-af2c-60b5cb36602a" providerId="ADAL" clId="{C52237AC-619A-4429-B8F2-4D0FB435D509}" dt="2025-09-12T15:51:23.761" v="148"/>
          <ac:spMkLst>
            <pc:docMk/>
            <pc:sldMk cId="2603977128" sldId="274"/>
            <ac:spMk id="4" creationId="{186EE384-1C9D-F922-9739-743B6D51F016}"/>
          </ac:spMkLst>
        </pc:spChg>
      </pc:sldChg>
      <pc:sldChg chg="modSp add mod">
        <pc:chgData name="CASTEEL Amanda E * OMD" userId="846190c5-81e6-4eb2-af2c-60b5cb36602a" providerId="ADAL" clId="{C52237AC-619A-4429-B8F2-4D0FB435D509}" dt="2025-09-12T15:52:25.564" v="151" actId="14100"/>
        <pc:sldMkLst>
          <pc:docMk/>
          <pc:sldMk cId="3229264215" sldId="275"/>
        </pc:sldMkLst>
        <pc:spChg chg="mod">
          <ac:chgData name="CASTEEL Amanda E * OMD" userId="846190c5-81e6-4eb2-af2c-60b5cb36602a" providerId="ADAL" clId="{C52237AC-619A-4429-B8F2-4D0FB435D509}" dt="2025-09-12T15:52:25.564" v="151" actId="14100"/>
          <ac:spMkLst>
            <pc:docMk/>
            <pc:sldMk cId="3229264215" sldId="275"/>
            <ac:spMk id="4" creationId="{72810BA9-1C3B-C36D-D9EE-7AEFC51C3DD3}"/>
          </ac:spMkLst>
        </pc:spChg>
      </pc:sldChg>
      <pc:sldChg chg="modSp add mod modNotesTx">
        <pc:chgData name="CASTEEL Amanda E * OMD" userId="846190c5-81e6-4eb2-af2c-60b5cb36602a" providerId="ADAL" clId="{C52237AC-619A-4429-B8F2-4D0FB435D509}" dt="2025-09-12T15:53:29.461" v="161" actId="5793"/>
        <pc:sldMkLst>
          <pc:docMk/>
          <pc:sldMk cId="2796497547" sldId="276"/>
        </pc:sldMkLst>
        <pc:spChg chg="mod">
          <ac:chgData name="CASTEEL Amanda E * OMD" userId="846190c5-81e6-4eb2-af2c-60b5cb36602a" providerId="ADAL" clId="{C52237AC-619A-4429-B8F2-4D0FB435D509}" dt="2025-09-12T15:53:02.219" v="159" actId="5793"/>
          <ac:spMkLst>
            <pc:docMk/>
            <pc:sldMk cId="2796497547" sldId="276"/>
            <ac:spMk id="4" creationId="{FF375AA4-A330-066A-A2B9-BE67881F4FA1}"/>
          </ac:spMkLst>
        </pc:spChg>
        <pc:picChg chg="mod">
          <ac:chgData name="CASTEEL Amanda E * OMD" userId="846190c5-81e6-4eb2-af2c-60b5cb36602a" providerId="ADAL" clId="{C52237AC-619A-4429-B8F2-4D0FB435D509}" dt="2025-09-12T15:52:56.324" v="156" actId="1076"/>
          <ac:picMkLst>
            <pc:docMk/>
            <pc:sldMk cId="2796497547" sldId="276"/>
            <ac:picMk id="9" creationId="{79D2C288-B26D-F7ED-C417-2EF2859E2090}"/>
          </ac:picMkLst>
        </pc:picChg>
      </pc:sldChg>
      <pc:sldChg chg="addSp delSp modSp add mod modNotesTx">
        <pc:chgData name="CASTEEL Amanda E * OMD" userId="846190c5-81e6-4eb2-af2c-60b5cb36602a" providerId="ADAL" clId="{C52237AC-619A-4429-B8F2-4D0FB435D509}" dt="2025-09-12T15:55:01.353" v="195"/>
        <pc:sldMkLst>
          <pc:docMk/>
          <pc:sldMk cId="2217500058" sldId="277"/>
        </pc:sldMkLst>
        <pc:spChg chg="mod">
          <ac:chgData name="CASTEEL Amanda E * OMD" userId="846190c5-81e6-4eb2-af2c-60b5cb36602a" providerId="ADAL" clId="{C52237AC-619A-4429-B8F2-4D0FB435D509}" dt="2025-09-12T15:53:46.544" v="183" actId="20577"/>
          <ac:spMkLst>
            <pc:docMk/>
            <pc:sldMk cId="2217500058" sldId="277"/>
            <ac:spMk id="2" creationId="{2162C1D0-C6CC-7A86-1284-7C576826A7F6}"/>
          </ac:spMkLst>
        </pc:spChg>
        <pc:spChg chg="mod">
          <ac:chgData name="CASTEEL Amanda E * OMD" userId="846190c5-81e6-4eb2-af2c-60b5cb36602a" providerId="ADAL" clId="{C52237AC-619A-4429-B8F2-4D0FB435D509}" dt="2025-09-12T15:54:10.823" v="189" actId="20577"/>
          <ac:spMkLst>
            <pc:docMk/>
            <pc:sldMk cId="2217500058" sldId="277"/>
            <ac:spMk id="4" creationId="{BEAC70DC-C98E-033F-9DBE-5C8DC8A55B97}"/>
          </ac:spMkLst>
        </pc:spChg>
        <pc:spChg chg="add mod">
          <ac:chgData name="CASTEEL Amanda E * OMD" userId="846190c5-81e6-4eb2-af2c-60b5cb36602a" providerId="ADAL" clId="{C52237AC-619A-4429-B8F2-4D0FB435D509}" dt="2025-09-12T15:54:52.914" v="194" actId="1076"/>
          <ac:spMkLst>
            <pc:docMk/>
            <pc:sldMk cId="2217500058" sldId="277"/>
            <ac:spMk id="5" creationId="{45990C03-2FE5-289A-9880-2234A7ECDAAC}"/>
          </ac:spMkLst>
        </pc:spChg>
        <pc:picChg chg="add mod">
          <ac:chgData name="CASTEEL Amanda E * OMD" userId="846190c5-81e6-4eb2-af2c-60b5cb36602a" providerId="ADAL" clId="{C52237AC-619A-4429-B8F2-4D0FB435D509}" dt="2025-09-12T15:54:41.910" v="192" actId="1076"/>
          <ac:picMkLst>
            <pc:docMk/>
            <pc:sldMk cId="2217500058" sldId="277"/>
            <ac:picMk id="3" creationId="{DD584CD7-477F-3F4F-B75B-F9586D873C20}"/>
          </ac:picMkLst>
        </pc:picChg>
      </pc:sldChg>
      <pc:sldChg chg="addSp delSp modSp add mod">
        <pc:chgData name="CASTEEL Amanda E * OMD" userId="846190c5-81e6-4eb2-af2c-60b5cb36602a" providerId="ADAL" clId="{C52237AC-619A-4429-B8F2-4D0FB435D509}" dt="2025-09-12T15:57:56.963" v="215" actId="1076"/>
        <pc:sldMkLst>
          <pc:docMk/>
          <pc:sldMk cId="850448745" sldId="278"/>
        </pc:sldMkLst>
        <pc:spChg chg="mod">
          <ac:chgData name="CASTEEL Amanda E * OMD" userId="846190c5-81e6-4eb2-af2c-60b5cb36602a" providerId="ADAL" clId="{C52237AC-619A-4429-B8F2-4D0FB435D509}" dt="2025-09-12T15:57:06.571" v="202" actId="20577"/>
          <ac:spMkLst>
            <pc:docMk/>
            <pc:sldMk cId="850448745" sldId="278"/>
            <ac:spMk id="4" creationId="{98EAEE04-985A-46A2-D536-AC99B379C15E}"/>
          </ac:spMkLst>
        </pc:spChg>
        <pc:spChg chg="add mod">
          <ac:chgData name="CASTEEL Amanda E * OMD" userId="846190c5-81e6-4eb2-af2c-60b5cb36602a" providerId="ADAL" clId="{C52237AC-619A-4429-B8F2-4D0FB435D509}" dt="2025-09-12T15:57:56.963" v="215" actId="1076"/>
          <ac:spMkLst>
            <pc:docMk/>
            <pc:sldMk cId="850448745" sldId="278"/>
            <ac:spMk id="12" creationId="{CD92F6E3-6BB0-406F-EA91-6B29FBC91FFA}"/>
          </ac:spMkLst>
        </pc:spChg>
        <pc:spChg chg="add mod">
          <ac:chgData name="CASTEEL Amanda E * OMD" userId="846190c5-81e6-4eb2-af2c-60b5cb36602a" providerId="ADAL" clId="{C52237AC-619A-4429-B8F2-4D0FB435D509}" dt="2025-09-12T15:57:56.963" v="215" actId="1076"/>
          <ac:spMkLst>
            <pc:docMk/>
            <pc:sldMk cId="850448745" sldId="278"/>
            <ac:spMk id="13" creationId="{7800BE1A-1FBB-DB7B-A872-C3F0C8E6EC2E}"/>
          </ac:spMkLst>
        </pc:spChg>
        <pc:spChg chg="add mod">
          <ac:chgData name="CASTEEL Amanda E * OMD" userId="846190c5-81e6-4eb2-af2c-60b5cb36602a" providerId="ADAL" clId="{C52237AC-619A-4429-B8F2-4D0FB435D509}" dt="2025-09-12T15:57:56.963" v="215" actId="1076"/>
          <ac:spMkLst>
            <pc:docMk/>
            <pc:sldMk cId="850448745" sldId="278"/>
            <ac:spMk id="14" creationId="{E6DD0EF6-585C-8CFF-D393-C7D8BBFB7561}"/>
          </ac:spMkLst>
        </pc:spChg>
        <pc:picChg chg="add mod">
          <ac:chgData name="CASTEEL Amanda E * OMD" userId="846190c5-81e6-4eb2-af2c-60b5cb36602a" providerId="ADAL" clId="{C52237AC-619A-4429-B8F2-4D0FB435D509}" dt="2025-09-12T15:57:45.541" v="213" actId="1076"/>
          <ac:picMkLst>
            <pc:docMk/>
            <pc:sldMk cId="850448745" sldId="278"/>
            <ac:picMk id="9" creationId="{E868481D-B232-DE9F-DD16-949B47CF63B8}"/>
          </ac:picMkLst>
        </pc:picChg>
        <pc:picChg chg="add mod">
          <ac:chgData name="CASTEEL Amanda E * OMD" userId="846190c5-81e6-4eb2-af2c-60b5cb36602a" providerId="ADAL" clId="{C52237AC-619A-4429-B8F2-4D0FB435D509}" dt="2025-09-12T15:57:45.541" v="213" actId="1076"/>
          <ac:picMkLst>
            <pc:docMk/>
            <pc:sldMk cId="850448745" sldId="278"/>
            <ac:picMk id="10" creationId="{04A25B0F-550D-0B5E-614E-04BCCCF12E3A}"/>
          </ac:picMkLst>
        </pc:picChg>
        <pc:picChg chg="add mod">
          <ac:chgData name="CASTEEL Amanda E * OMD" userId="846190c5-81e6-4eb2-af2c-60b5cb36602a" providerId="ADAL" clId="{C52237AC-619A-4429-B8F2-4D0FB435D509}" dt="2025-09-12T15:57:45.541" v="213" actId="1076"/>
          <ac:picMkLst>
            <pc:docMk/>
            <pc:sldMk cId="850448745" sldId="278"/>
            <ac:picMk id="11" creationId="{715D1DA7-2662-6615-AC95-9E11D8DADB76}"/>
          </ac:picMkLst>
        </pc:picChg>
      </pc:sldChg>
      <pc:sldChg chg="addSp delSp modSp add mod modNotesTx">
        <pc:chgData name="CASTEEL Amanda E * OMD" userId="846190c5-81e6-4eb2-af2c-60b5cb36602a" providerId="ADAL" clId="{C52237AC-619A-4429-B8F2-4D0FB435D509}" dt="2025-09-12T16:02:22.765" v="227"/>
        <pc:sldMkLst>
          <pc:docMk/>
          <pc:sldMk cId="4048511921" sldId="279"/>
        </pc:sldMkLst>
        <pc:spChg chg="add del mod">
          <ac:chgData name="CASTEEL Amanda E * OMD" userId="846190c5-81e6-4eb2-af2c-60b5cb36602a" providerId="ADAL" clId="{C52237AC-619A-4429-B8F2-4D0FB435D509}" dt="2025-09-12T16:01:57.945" v="221" actId="478"/>
          <ac:spMkLst>
            <pc:docMk/>
            <pc:sldMk cId="4048511921" sldId="279"/>
            <ac:spMk id="4" creationId="{B091BDBF-568B-DD2B-4696-9C8FAA3C0C04}"/>
          </ac:spMkLst>
        </pc:spChg>
        <pc:picChg chg="add mod">
          <ac:chgData name="CASTEEL Amanda E * OMD" userId="846190c5-81e6-4eb2-af2c-60b5cb36602a" providerId="ADAL" clId="{C52237AC-619A-4429-B8F2-4D0FB435D509}" dt="2025-09-12T16:02:14.714" v="226" actId="1076"/>
          <ac:picMkLst>
            <pc:docMk/>
            <pc:sldMk cId="4048511921" sldId="279"/>
            <ac:picMk id="6" creationId="{1218A102-3A2D-9994-2AFF-F9CFD7222835}"/>
          </ac:picMkLst>
        </pc:picChg>
      </pc:sldChg>
      <pc:sldChg chg="addSp delSp modSp add mod modNotesTx">
        <pc:chgData name="CASTEEL Amanda E * OMD" userId="846190c5-81e6-4eb2-af2c-60b5cb36602a" providerId="ADAL" clId="{C52237AC-619A-4429-B8F2-4D0FB435D509}" dt="2025-09-12T16:04:50.057" v="244"/>
        <pc:sldMkLst>
          <pc:docMk/>
          <pc:sldMk cId="453099967" sldId="280"/>
        </pc:sldMkLst>
        <pc:spChg chg="add mod">
          <ac:chgData name="CASTEEL Amanda E * OMD" userId="846190c5-81e6-4eb2-af2c-60b5cb36602a" providerId="ADAL" clId="{C52237AC-619A-4429-B8F2-4D0FB435D509}" dt="2025-09-12T16:04:39.462" v="243" actId="179"/>
          <ac:spMkLst>
            <pc:docMk/>
            <pc:sldMk cId="453099967" sldId="280"/>
            <ac:spMk id="5" creationId="{6DD7FA0D-4D3B-642F-5A12-BB2F735A534A}"/>
          </ac:spMkLst>
        </pc:spChg>
      </pc:sldChg>
      <pc:sldChg chg="addSp modSp add mod modNotesTx">
        <pc:chgData name="CASTEEL Amanda E * OMD" userId="846190c5-81e6-4eb2-af2c-60b5cb36602a" providerId="ADAL" clId="{C52237AC-619A-4429-B8F2-4D0FB435D509}" dt="2025-09-12T16:09:02.429" v="253" actId="1076"/>
        <pc:sldMkLst>
          <pc:docMk/>
          <pc:sldMk cId="805012153" sldId="281"/>
        </pc:sldMkLst>
        <pc:spChg chg="mod">
          <ac:chgData name="CASTEEL Amanda E * OMD" userId="846190c5-81e6-4eb2-af2c-60b5cb36602a" providerId="ADAL" clId="{C52237AC-619A-4429-B8F2-4D0FB435D509}" dt="2025-09-12T16:08:35.595" v="246"/>
          <ac:spMkLst>
            <pc:docMk/>
            <pc:sldMk cId="805012153" sldId="281"/>
            <ac:spMk id="5" creationId="{7F5E5C18-9D96-D008-92CD-63DCE9AF4063}"/>
          </ac:spMkLst>
        </pc:spChg>
        <pc:picChg chg="add mod">
          <ac:chgData name="CASTEEL Amanda E * OMD" userId="846190c5-81e6-4eb2-af2c-60b5cb36602a" providerId="ADAL" clId="{C52237AC-619A-4429-B8F2-4D0FB435D509}" dt="2025-09-12T16:09:02.429" v="253" actId="1076"/>
          <ac:picMkLst>
            <pc:docMk/>
            <pc:sldMk cId="805012153" sldId="281"/>
            <ac:picMk id="3" creationId="{6EC98252-18CF-3B44-1AEE-B5B817B8186C}"/>
          </ac:picMkLst>
        </pc:picChg>
      </pc:sldChg>
      <pc:sldChg chg="modSp add mod modNotesTx">
        <pc:chgData name="CASTEEL Amanda E * OMD" userId="846190c5-81e6-4eb2-af2c-60b5cb36602a" providerId="ADAL" clId="{C52237AC-619A-4429-B8F2-4D0FB435D509}" dt="2025-09-12T16:09:36.359" v="257"/>
        <pc:sldMkLst>
          <pc:docMk/>
          <pc:sldMk cId="1901616925" sldId="282"/>
        </pc:sldMkLst>
        <pc:spChg chg="mod">
          <ac:chgData name="CASTEEL Amanda E * OMD" userId="846190c5-81e6-4eb2-af2c-60b5cb36602a" providerId="ADAL" clId="{C52237AC-619A-4429-B8F2-4D0FB435D509}" dt="2025-09-12T16:09:27.394" v="256"/>
          <ac:spMkLst>
            <pc:docMk/>
            <pc:sldMk cId="1901616925" sldId="282"/>
            <ac:spMk id="5" creationId="{9C904175-A4F1-4F25-18E3-475EDEA60683}"/>
          </ac:spMkLst>
        </pc:spChg>
      </pc:sldChg>
      <pc:sldChg chg="addSp modSp add mod modNotesTx">
        <pc:chgData name="CASTEEL Amanda E * OMD" userId="846190c5-81e6-4eb2-af2c-60b5cb36602a" providerId="ADAL" clId="{C52237AC-619A-4429-B8F2-4D0FB435D509}" dt="2025-09-12T16:13:31.366" v="263" actId="1076"/>
        <pc:sldMkLst>
          <pc:docMk/>
          <pc:sldMk cId="2497246307" sldId="283"/>
        </pc:sldMkLst>
        <pc:spChg chg="add mod">
          <ac:chgData name="CASTEEL Amanda E * OMD" userId="846190c5-81e6-4eb2-af2c-60b5cb36602a" providerId="ADAL" clId="{C52237AC-619A-4429-B8F2-4D0FB435D509}" dt="2025-09-12T16:13:31.366" v="263" actId="1076"/>
          <ac:spMkLst>
            <pc:docMk/>
            <pc:sldMk cId="2497246307" sldId="283"/>
            <ac:spMk id="4" creationId="{608D4841-ECBA-A7DB-C97C-4DB8422478AA}"/>
          </ac:spMkLst>
        </pc:spChg>
        <pc:spChg chg="mod">
          <ac:chgData name="CASTEEL Amanda E * OMD" userId="846190c5-81e6-4eb2-af2c-60b5cb36602a" providerId="ADAL" clId="{C52237AC-619A-4429-B8F2-4D0FB435D509}" dt="2025-09-12T16:13:12.575" v="260" actId="255"/>
          <ac:spMkLst>
            <pc:docMk/>
            <pc:sldMk cId="2497246307" sldId="283"/>
            <ac:spMk id="5" creationId="{255FE955-CE35-3B60-77B0-D69DD30A9889}"/>
          </ac:spMkLst>
        </pc:spChg>
        <pc:picChg chg="add mod">
          <ac:chgData name="CASTEEL Amanda E * OMD" userId="846190c5-81e6-4eb2-af2c-60b5cb36602a" providerId="ADAL" clId="{C52237AC-619A-4429-B8F2-4D0FB435D509}" dt="2025-09-12T16:13:31.366" v="263" actId="1076"/>
          <ac:picMkLst>
            <pc:docMk/>
            <pc:sldMk cId="2497246307" sldId="283"/>
            <ac:picMk id="3" creationId="{EA573DB4-1A08-9AE3-EFC1-936653B6F917}"/>
          </ac:picMkLst>
        </pc:picChg>
      </pc:sldChg>
      <pc:sldChg chg="addSp delSp modSp add mod modNotesTx">
        <pc:chgData name="CASTEEL Amanda E * OMD" userId="846190c5-81e6-4eb2-af2c-60b5cb36602a" providerId="ADAL" clId="{C52237AC-619A-4429-B8F2-4D0FB435D509}" dt="2025-09-12T16:17:03.520" v="275" actId="1076"/>
        <pc:sldMkLst>
          <pc:docMk/>
          <pc:sldMk cId="1863558780" sldId="284"/>
        </pc:sldMkLst>
        <pc:spChg chg="mod">
          <ac:chgData name="CASTEEL Amanda E * OMD" userId="846190c5-81e6-4eb2-af2c-60b5cb36602a" providerId="ADAL" clId="{C52237AC-619A-4429-B8F2-4D0FB435D509}" dt="2025-09-12T16:17:03.520" v="275" actId="1076"/>
          <ac:spMkLst>
            <pc:docMk/>
            <pc:sldMk cId="1863558780" sldId="284"/>
            <ac:spMk id="2" creationId="{73D9C0F5-F951-A511-D3A5-AEA1CF669114}"/>
          </ac:spMkLst>
        </pc:spChg>
        <pc:spChg chg="add mod">
          <ac:chgData name="CASTEEL Amanda E * OMD" userId="846190c5-81e6-4eb2-af2c-60b5cb36602a" providerId="ADAL" clId="{C52237AC-619A-4429-B8F2-4D0FB435D509}" dt="2025-09-12T16:16:35.301" v="271" actId="1076"/>
          <ac:spMkLst>
            <pc:docMk/>
            <pc:sldMk cId="1863558780" sldId="284"/>
            <ac:spMk id="6" creationId="{73EA43CD-8E3D-A0B3-2FB7-21F9A5D042CA}"/>
          </ac:spMkLst>
        </pc:spChg>
        <pc:spChg chg="add mod">
          <ac:chgData name="CASTEEL Amanda E * OMD" userId="846190c5-81e6-4eb2-af2c-60b5cb36602a" providerId="ADAL" clId="{C52237AC-619A-4429-B8F2-4D0FB435D509}" dt="2025-09-12T16:16:46.412" v="273" actId="1076"/>
          <ac:spMkLst>
            <pc:docMk/>
            <pc:sldMk cId="1863558780" sldId="284"/>
            <ac:spMk id="8" creationId="{4B46988A-4018-B35D-D0B7-A253438F6A23}"/>
          </ac:spMkLst>
        </pc:spChg>
        <pc:picChg chg="add mod">
          <ac:chgData name="CASTEEL Amanda E * OMD" userId="846190c5-81e6-4eb2-af2c-60b5cb36602a" providerId="ADAL" clId="{C52237AC-619A-4429-B8F2-4D0FB435D509}" dt="2025-09-12T16:16:42.666" v="272" actId="1076"/>
          <ac:picMkLst>
            <pc:docMk/>
            <pc:sldMk cId="1863558780" sldId="284"/>
            <ac:picMk id="7" creationId="{C6A29F5C-30E1-1054-CAC3-1914177D1D1D}"/>
          </ac:picMkLst>
        </pc:picChg>
      </pc:sldChg>
      <pc:sldChg chg="addSp delSp modSp add mod modNotesTx">
        <pc:chgData name="CASTEEL Amanda E * OMD" userId="846190c5-81e6-4eb2-af2c-60b5cb36602a" providerId="ADAL" clId="{C52237AC-619A-4429-B8F2-4D0FB435D509}" dt="2025-09-12T16:18:12.440" v="284"/>
        <pc:sldMkLst>
          <pc:docMk/>
          <pc:sldMk cId="4039396345" sldId="285"/>
        </pc:sldMkLst>
        <pc:spChg chg="add mod">
          <ac:chgData name="CASTEEL Amanda E * OMD" userId="846190c5-81e6-4eb2-af2c-60b5cb36602a" providerId="ADAL" clId="{C52237AC-619A-4429-B8F2-4D0FB435D509}" dt="2025-09-12T16:17:50.316" v="281" actId="1076"/>
          <ac:spMkLst>
            <pc:docMk/>
            <pc:sldMk cId="4039396345" sldId="285"/>
            <ac:spMk id="4" creationId="{CD57CEA9-B3AD-ACAF-D7A3-ACF578B0E2D1}"/>
          </ac:spMkLst>
        </pc:spChg>
        <pc:spChg chg="add mod">
          <ac:chgData name="CASTEEL Amanda E * OMD" userId="846190c5-81e6-4eb2-af2c-60b5cb36602a" providerId="ADAL" clId="{C52237AC-619A-4429-B8F2-4D0FB435D509}" dt="2025-09-12T16:17:59.290" v="283" actId="1076"/>
          <ac:spMkLst>
            <pc:docMk/>
            <pc:sldMk cId="4039396345" sldId="285"/>
            <ac:spMk id="9" creationId="{077D05F7-3131-F993-0F3F-1E8A2C805D89}"/>
          </ac:spMkLst>
        </pc:spChg>
        <pc:picChg chg="add mod">
          <ac:chgData name="CASTEEL Amanda E * OMD" userId="846190c5-81e6-4eb2-af2c-60b5cb36602a" providerId="ADAL" clId="{C52237AC-619A-4429-B8F2-4D0FB435D509}" dt="2025-09-12T16:17:54.557" v="282" actId="1076"/>
          <ac:picMkLst>
            <pc:docMk/>
            <pc:sldMk cId="4039396345" sldId="285"/>
            <ac:picMk id="5" creationId="{94B33B26-BF4F-1259-80A3-C69E7EE7F52A}"/>
          </ac:picMkLst>
        </pc:picChg>
      </pc:sldChg>
      <pc:sldChg chg="addSp delSp modSp add mod modNotesTx">
        <pc:chgData name="CASTEEL Amanda E * OMD" userId="846190c5-81e6-4eb2-af2c-60b5cb36602a" providerId="ADAL" clId="{C52237AC-619A-4429-B8F2-4D0FB435D509}" dt="2025-09-12T16:24:23.572" v="312"/>
        <pc:sldMkLst>
          <pc:docMk/>
          <pc:sldMk cId="762341414" sldId="286"/>
        </pc:sldMkLst>
        <pc:spChg chg="add mod">
          <ac:chgData name="CASTEEL Amanda E * OMD" userId="846190c5-81e6-4eb2-af2c-60b5cb36602a" providerId="ADAL" clId="{C52237AC-619A-4429-B8F2-4D0FB435D509}" dt="2025-09-12T16:22:58.559" v="295" actId="1076"/>
          <ac:spMkLst>
            <pc:docMk/>
            <pc:sldMk cId="762341414" sldId="286"/>
            <ac:spMk id="3" creationId="{62E37A56-576D-1392-5774-22F162067EFD}"/>
          </ac:spMkLst>
        </pc:spChg>
        <pc:spChg chg="add mod">
          <ac:chgData name="CASTEEL Amanda E * OMD" userId="846190c5-81e6-4eb2-af2c-60b5cb36602a" providerId="ADAL" clId="{C52237AC-619A-4429-B8F2-4D0FB435D509}" dt="2025-09-12T16:24:10.571" v="311" actId="255"/>
          <ac:spMkLst>
            <pc:docMk/>
            <pc:sldMk cId="762341414" sldId="286"/>
            <ac:spMk id="7" creationId="{F559D2F9-20B8-EA28-7450-705E07E19635}"/>
          </ac:spMkLst>
        </pc:spChg>
        <pc:picChg chg="add mod">
          <ac:chgData name="CASTEEL Amanda E * OMD" userId="846190c5-81e6-4eb2-af2c-60b5cb36602a" providerId="ADAL" clId="{C52237AC-619A-4429-B8F2-4D0FB435D509}" dt="2025-09-12T16:23:02.667" v="296" actId="1076"/>
          <ac:picMkLst>
            <pc:docMk/>
            <pc:sldMk cId="762341414" sldId="286"/>
            <ac:picMk id="6" creationId="{20269081-1456-9B06-EA0B-15EE630EFA89}"/>
          </ac:picMkLst>
        </pc:picChg>
      </pc:sldChg>
      <pc:sldChg chg="addSp delSp modSp add mod modNotesTx">
        <pc:chgData name="CASTEEL Amanda E * OMD" userId="846190c5-81e6-4eb2-af2c-60b5cb36602a" providerId="ADAL" clId="{C52237AC-619A-4429-B8F2-4D0FB435D509}" dt="2025-09-12T16:26:06.160" v="330" actId="1076"/>
        <pc:sldMkLst>
          <pc:docMk/>
          <pc:sldMk cId="2670928166" sldId="287"/>
        </pc:sldMkLst>
        <pc:spChg chg="mod">
          <ac:chgData name="CASTEEL Amanda E * OMD" userId="846190c5-81e6-4eb2-af2c-60b5cb36602a" providerId="ADAL" clId="{C52237AC-619A-4429-B8F2-4D0FB435D509}" dt="2025-09-12T16:25:29.477" v="325" actId="255"/>
          <ac:spMkLst>
            <pc:docMk/>
            <pc:sldMk cId="2670928166" sldId="287"/>
            <ac:spMk id="3" creationId="{12140E76-3F46-E851-5510-7F58AEE5AEA2}"/>
          </ac:spMkLst>
        </pc:spChg>
        <pc:spChg chg="add mod">
          <ac:chgData name="CASTEEL Amanda E * OMD" userId="846190c5-81e6-4eb2-af2c-60b5cb36602a" providerId="ADAL" clId="{C52237AC-619A-4429-B8F2-4D0FB435D509}" dt="2025-09-12T16:26:06.160" v="330" actId="1076"/>
          <ac:spMkLst>
            <pc:docMk/>
            <pc:sldMk cId="2670928166" sldId="287"/>
            <ac:spMk id="8" creationId="{14408574-2A7D-A187-618A-8B7A1385590E}"/>
          </ac:spMkLst>
        </pc:spChg>
        <pc:picChg chg="add mod">
          <ac:chgData name="CASTEEL Amanda E * OMD" userId="846190c5-81e6-4eb2-af2c-60b5cb36602a" providerId="ADAL" clId="{C52237AC-619A-4429-B8F2-4D0FB435D509}" dt="2025-09-12T16:25:36.075" v="326" actId="1076"/>
          <ac:picMkLst>
            <pc:docMk/>
            <pc:sldMk cId="2670928166" sldId="287"/>
            <ac:picMk id="4" creationId="{CEB5F0A5-16B7-9C89-A97E-96A7D9FD2161}"/>
          </ac:picMkLst>
        </pc:picChg>
      </pc:sldChg>
      <pc:sldChg chg="addSp delSp modSp add mod modNotesTx">
        <pc:chgData name="CASTEEL Amanda E * OMD" userId="846190c5-81e6-4eb2-af2c-60b5cb36602a" providerId="ADAL" clId="{C52237AC-619A-4429-B8F2-4D0FB435D509}" dt="2025-09-12T16:27:02.676" v="343" actId="27636"/>
        <pc:sldMkLst>
          <pc:docMk/>
          <pc:sldMk cId="668578257" sldId="288"/>
        </pc:sldMkLst>
        <pc:spChg chg="mod">
          <ac:chgData name="CASTEEL Amanda E * OMD" userId="846190c5-81e6-4eb2-af2c-60b5cb36602a" providerId="ADAL" clId="{C52237AC-619A-4429-B8F2-4D0FB435D509}" dt="2025-09-12T16:27:02.676" v="343" actId="27636"/>
          <ac:spMkLst>
            <pc:docMk/>
            <pc:sldMk cId="668578257" sldId="288"/>
            <ac:spMk id="3" creationId="{C933575A-E1CA-C4C0-DC09-0D0D781ADDB9}"/>
          </ac:spMkLst>
        </pc:spChg>
        <pc:picChg chg="add mod">
          <ac:chgData name="CASTEEL Amanda E * OMD" userId="846190c5-81e6-4eb2-af2c-60b5cb36602a" providerId="ADAL" clId="{C52237AC-619A-4429-B8F2-4D0FB435D509}" dt="2025-09-12T16:26:46.291" v="335" actId="1076"/>
          <ac:picMkLst>
            <pc:docMk/>
            <pc:sldMk cId="668578257" sldId="288"/>
            <ac:picMk id="5" creationId="{4FDFCE04-D0CB-28AC-246F-A567F674CECC}"/>
          </ac:picMkLst>
        </pc:picChg>
      </pc:sldChg>
      <pc:sldChg chg="addSp delSp modSp add mod setBg modNotesTx">
        <pc:chgData name="CASTEEL Amanda E * OMD" userId="846190c5-81e6-4eb2-af2c-60b5cb36602a" providerId="ADAL" clId="{C52237AC-619A-4429-B8F2-4D0FB435D509}" dt="2025-09-12T16:29:25.729" v="352" actId="255"/>
        <pc:sldMkLst>
          <pc:docMk/>
          <pc:sldMk cId="3907753977" sldId="289"/>
        </pc:sldMkLst>
        <pc:spChg chg="mod">
          <ac:chgData name="CASTEEL Amanda E * OMD" userId="846190c5-81e6-4eb2-af2c-60b5cb36602a" providerId="ADAL" clId="{C52237AC-619A-4429-B8F2-4D0FB435D509}" dt="2025-09-12T16:28:57.047" v="351" actId="26606"/>
          <ac:spMkLst>
            <pc:docMk/>
            <pc:sldMk cId="3907753977" sldId="289"/>
            <ac:spMk id="2" creationId="{1E6268CB-B7C4-D0E0-82E8-EE6B27C2B3B3}"/>
          </ac:spMkLst>
        </pc:spChg>
        <pc:spChg chg="mod">
          <ac:chgData name="CASTEEL Amanda E * OMD" userId="846190c5-81e6-4eb2-af2c-60b5cb36602a" providerId="ADAL" clId="{C52237AC-619A-4429-B8F2-4D0FB435D509}" dt="2025-09-12T16:29:25.729" v="352" actId="255"/>
          <ac:spMkLst>
            <pc:docMk/>
            <pc:sldMk cId="3907753977" sldId="289"/>
            <ac:spMk id="3" creationId="{F3F1A6AC-6278-4975-4531-CE6D655077AD}"/>
          </ac:spMkLst>
        </pc:spChg>
        <pc:spChg chg="add">
          <ac:chgData name="CASTEEL Amanda E * OMD" userId="846190c5-81e6-4eb2-af2c-60b5cb36602a" providerId="ADAL" clId="{C52237AC-619A-4429-B8F2-4D0FB435D509}" dt="2025-09-12T16:28:57.047" v="351" actId="26606"/>
          <ac:spMkLst>
            <pc:docMk/>
            <pc:sldMk cId="3907753977" sldId="289"/>
            <ac:spMk id="11" creationId="{231BF440-39FA-4087-84CC-2EEC0BBDAF29}"/>
          </ac:spMkLst>
        </pc:spChg>
        <pc:spChg chg="add">
          <ac:chgData name="CASTEEL Amanda E * OMD" userId="846190c5-81e6-4eb2-af2c-60b5cb36602a" providerId="ADAL" clId="{C52237AC-619A-4429-B8F2-4D0FB435D509}" dt="2025-09-12T16:28:57.047" v="351" actId="26606"/>
          <ac:spMkLst>
            <pc:docMk/>
            <pc:sldMk cId="3907753977" sldId="289"/>
            <ac:spMk id="13" creationId="{F04E4CBA-303B-48BD-8451-C2701CB0EEBF}"/>
          </ac:spMkLst>
        </pc:spChg>
        <pc:spChg chg="add">
          <ac:chgData name="CASTEEL Amanda E * OMD" userId="846190c5-81e6-4eb2-af2c-60b5cb36602a" providerId="ADAL" clId="{C52237AC-619A-4429-B8F2-4D0FB435D509}" dt="2025-09-12T16:28:57.047" v="351" actId="26606"/>
          <ac:spMkLst>
            <pc:docMk/>
            <pc:sldMk cId="3907753977" sldId="289"/>
            <ac:spMk id="15" creationId="{F6CA58B3-AFCC-4A40-9882-50D5080879B0}"/>
          </ac:spMkLst>
        </pc:spChg>
        <pc:spChg chg="add">
          <ac:chgData name="CASTEEL Amanda E * OMD" userId="846190c5-81e6-4eb2-af2c-60b5cb36602a" providerId="ADAL" clId="{C52237AC-619A-4429-B8F2-4D0FB435D509}" dt="2025-09-12T16:28:57.047" v="351" actId="26606"/>
          <ac:spMkLst>
            <pc:docMk/>
            <pc:sldMk cId="3907753977" sldId="289"/>
            <ac:spMk id="17" creationId="{75C56826-D4E5-42ED-8529-079651CB3005}"/>
          </ac:spMkLst>
        </pc:spChg>
        <pc:spChg chg="add">
          <ac:chgData name="CASTEEL Amanda E * OMD" userId="846190c5-81e6-4eb2-af2c-60b5cb36602a" providerId="ADAL" clId="{C52237AC-619A-4429-B8F2-4D0FB435D509}" dt="2025-09-12T16:28:57.047" v="351" actId="26606"/>
          <ac:spMkLst>
            <pc:docMk/>
            <pc:sldMk cId="3907753977" sldId="289"/>
            <ac:spMk id="19" creationId="{82095FCE-EF05-4443-B97A-85DEE3A5CA17}"/>
          </ac:spMkLst>
        </pc:spChg>
        <pc:spChg chg="add">
          <ac:chgData name="CASTEEL Amanda E * OMD" userId="846190c5-81e6-4eb2-af2c-60b5cb36602a" providerId="ADAL" clId="{C52237AC-619A-4429-B8F2-4D0FB435D509}" dt="2025-09-12T16:28:57.047" v="351" actId="26606"/>
          <ac:spMkLst>
            <pc:docMk/>
            <pc:sldMk cId="3907753977" sldId="289"/>
            <ac:spMk id="21" creationId="{CA00AE6B-AA30-4CF8-BA6F-339B780AD76C}"/>
          </ac:spMkLst>
        </pc:spChg>
        <pc:picChg chg="add mod ord">
          <ac:chgData name="CASTEEL Amanda E * OMD" userId="846190c5-81e6-4eb2-af2c-60b5cb36602a" providerId="ADAL" clId="{C52237AC-619A-4429-B8F2-4D0FB435D509}" dt="2025-09-12T16:28:57.047" v="351" actId="26606"/>
          <ac:picMkLst>
            <pc:docMk/>
            <pc:sldMk cId="3907753977" sldId="289"/>
            <ac:picMk id="4" creationId="{C8A2F5D8-3515-3471-1A75-4537A94EABA5}"/>
          </ac:picMkLst>
        </pc:picChg>
        <pc:picChg chg="add mod ord">
          <ac:chgData name="CASTEEL Amanda E * OMD" userId="846190c5-81e6-4eb2-af2c-60b5cb36602a" providerId="ADAL" clId="{C52237AC-619A-4429-B8F2-4D0FB435D509}" dt="2025-09-12T16:28:57.047" v="351" actId="26606"/>
          <ac:picMkLst>
            <pc:docMk/>
            <pc:sldMk cId="3907753977" sldId="289"/>
            <ac:picMk id="6" creationId="{323A2E7C-6DDB-BF28-9027-AA7B9C55D80E}"/>
          </ac:picMkLst>
        </pc:picChg>
      </pc:sldChg>
      <pc:sldChg chg="addSp delSp modSp add mod ord setBg modNotesTx">
        <pc:chgData name="CASTEEL Amanda E * OMD" userId="846190c5-81e6-4eb2-af2c-60b5cb36602a" providerId="ADAL" clId="{C52237AC-619A-4429-B8F2-4D0FB435D509}" dt="2025-09-12T16:32:31.365" v="422" actId="20577"/>
        <pc:sldMkLst>
          <pc:docMk/>
          <pc:sldMk cId="2393276244" sldId="290"/>
        </pc:sldMkLst>
        <pc:spChg chg="mod">
          <ac:chgData name="CASTEEL Amanda E * OMD" userId="846190c5-81e6-4eb2-af2c-60b5cb36602a" providerId="ADAL" clId="{C52237AC-619A-4429-B8F2-4D0FB435D509}" dt="2025-09-12T16:32:31.365" v="422" actId="20577"/>
          <ac:spMkLst>
            <pc:docMk/>
            <pc:sldMk cId="2393276244" sldId="290"/>
            <ac:spMk id="2" creationId="{648E5C44-1131-7DC3-3024-2C7FA02D7033}"/>
          </ac:spMkLst>
        </pc:spChg>
        <pc:spChg chg="mod">
          <ac:chgData name="CASTEEL Amanda E * OMD" userId="846190c5-81e6-4eb2-af2c-60b5cb36602a" providerId="ADAL" clId="{C52237AC-619A-4429-B8F2-4D0FB435D509}" dt="2025-09-12T16:31:57.452" v="393" actId="1076"/>
          <ac:spMkLst>
            <pc:docMk/>
            <pc:sldMk cId="2393276244" sldId="290"/>
            <ac:spMk id="3" creationId="{7570F559-EF3E-0C1F-CB97-01EC9AFB7698}"/>
          </ac:spMkLst>
        </pc:spChg>
        <pc:spChg chg="mod">
          <ac:chgData name="CASTEEL Amanda E * OMD" userId="846190c5-81e6-4eb2-af2c-60b5cb36602a" providerId="ADAL" clId="{C52237AC-619A-4429-B8F2-4D0FB435D509}" dt="2025-09-12T16:31:17.127" v="387" actId="1076"/>
          <ac:spMkLst>
            <pc:docMk/>
            <pc:sldMk cId="2393276244" sldId="290"/>
            <ac:spMk id="8" creationId="{821CAFD9-9F7A-5FF4-E292-32643308FCF2}"/>
          </ac:spMkLst>
        </pc:spChg>
        <pc:spChg chg="add">
          <ac:chgData name="CASTEEL Amanda E * OMD" userId="846190c5-81e6-4eb2-af2c-60b5cb36602a" providerId="ADAL" clId="{C52237AC-619A-4429-B8F2-4D0FB435D509}" dt="2025-09-12T16:31:05.241" v="384" actId="26606"/>
          <ac:spMkLst>
            <pc:docMk/>
            <pc:sldMk cId="2393276244" sldId="290"/>
            <ac:spMk id="13" creationId="{04812C46-200A-4DEB-A05E-3ED6C68C2387}"/>
          </ac:spMkLst>
        </pc:spChg>
        <pc:spChg chg="add">
          <ac:chgData name="CASTEEL Amanda E * OMD" userId="846190c5-81e6-4eb2-af2c-60b5cb36602a" providerId="ADAL" clId="{C52237AC-619A-4429-B8F2-4D0FB435D509}" dt="2025-09-12T16:31:05.241" v="384" actId="26606"/>
          <ac:spMkLst>
            <pc:docMk/>
            <pc:sldMk cId="2393276244" sldId="290"/>
            <ac:spMk id="15" creationId="{D1EA859B-E555-4109-94F3-6700E046E008}"/>
          </ac:spMkLst>
        </pc:spChg>
        <pc:picChg chg="add mod ord">
          <ac:chgData name="CASTEEL Amanda E * OMD" userId="846190c5-81e6-4eb2-af2c-60b5cb36602a" providerId="ADAL" clId="{C52237AC-619A-4429-B8F2-4D0FB435D509}" dt="2025-09-12T16:32:08.665" v="395" actId="1076"/>
          <ac:picMkLst>
            <pc:docMk/>
            <pc:sldMk cId="2393276244" sldId="290"/>
            <ac:picMk id="4" creationId="{DA2EDC25-B666-E1C1-0425-CAEA970F2D0A}"/>
          </ac:picMkLst>
        </pc:picChg>
      </pc:sldChg>
      <pc:sldChg chg="addSp delSp modSp add mod">
        <pc:chgData name="CASTEEL Amanda E * OMD" userId="846190c5-81e6-4eb2-af2c-60b5cb36602a" providerId="ADAL" clId="{C52237AC-619A-4429-B8F2-4D0FB435D509}" dt="2025-09-12T16:33:54.794" v="451" actId="1076"/>
        <pc:sldMkLst>
          <pc:docMk/>
          <pc:sldMk cId="2314484851" sldId="291"/>
        </pc:sldMkLst>
        <pc:spChg chg="mod">
          <ac:chgData name="CASTEEL Amanda E * OMD" userId="846190c5-81e6-4eb2-af2c-60b5cb36602a" providerId="ADAL" clId="{C52237AC-619A-4429-B8F2-4D0FB435D509}" dt="2025-09-12T16:33:17.388" v="443" actId="20577"/>
          <ac:spMkLst>
            <pc:docMk/>
            <pc:sldMk cId="2314484851" sldId="291"/>
            <ac:spMk id="2" creationId="{CE094DCC-B5C8-8362-5768-BD81E5E7A626}"/>
          </ac:spMkLst>
        </pc:spChg>
        <pc:spChg chg="mod">
          <ac:chgData name="CASTEEL Amanda E * OMD" userId="846190c5-81e6-4eb2-af2c-60b5cb36602a" providerId="ADAL" clId="{C52237AC-619A-4429-B8F2-4D0FB435D509}" dt="2025-09-12T16:33:35.858" v="445" actId="255"/>
          <ac:spMkLst>
            <pc:docMk/>
            <pc:sldMk cId="2314484851" sldId="291"/>
            <ac:spMk id="3" creationId="{3C0EE288-771D-6F76-4FE9-AC72D3E8E24C}"/>
          </ac:spMkLst>
        </pc:spChg>
        <pc:spChg chg="mod">
          <ac:chgData name="CASTEEL Amanda E * OMD" userId="846190c5-81e6-4eb2-af2c-60b5cb36602a" providerId="ADAL" clId="{C52237AC-619A-4429-B8F2-4D0FB435D509}" dt="2025-09-12T16:33:47.117" v="449" actId="20577"/>
          <ac:spMkLst>
            <pc:docMk/>
            <pc:sldMk cId="2314484851" sldId="291"/>
            <ac:spMk id="8" creationId="{0A4936B0-64C2-7E71-DE15-F4CC421C8058}"/>
          </ac:spMkLst>
        </pc:spChg>
        <pc:picChg chg="add mod">
          <ac:chgData name="CASTEEL Amanda E * OMD" userId="846190c5-81e6-4eb2-af2c-60b5cb36602a" providerId="ADAL" clId="{C52237AC-619A-4429-B8F2-4D0FB435D509}" dt="2025-09-12T16:33:54.794" v="451" actId="1076"/>
          <ac:picMkLst>
            <pc:docMk/>
            <pc:sldMk cId="2314484851" sldId="291"/>
            <ac:picMk id="4" creationId="{F427F568-E91D-51C8-A531-E14CD29A4399}"/>
          </ac:picMkLst>
        </pc:picChg>
      </pc:sldChg>
      <pc:sldChg chg="addSp delSp modSp add mod modNotesTx">
        <pc:chgData name="CASTEEL Amanda E * OMD" userId="846190c5-81e6-4eb2-af2c-60b5cb36602a" providerId="ADAL" clId="{C52237AC-619A-4429-B8F2-4D0FB435D509}" dt="2025-09-12T16:40:38.361" v="462"/>
        <pc:sldMkLst>
          <pc:docMk/>
          <pc:sldMk cId="3576839389" sldId="292"/>
        </pc:sldMkLst>
        <pc:spChg chg="mod">
          <ac:chgData name="CASTEEL Amanda E * OMD" userId="846190c5-81e6-4eb2-af2c-60b5cb36602a" providerId="ADAL" clId="{C52237AC-619A-4429-B8F2-4D0FB435D509}" dt="2025-09-12T16:39:57.260" v="453"/>
          <ac:spMkLst>
            <pc:docMk/>
            <pc:sldMk cId="3576839389" sldId="292"/>
            <ac:spMk id="3" creationId="{204C0085-F28A-D391-5C0D-C312F42FA507}"/>
          </ac:spMkLst>
        </pc:spChg>
        <pc:picChg chg="add mod">
          <ac:chgData name="CASTEEL Amanda E * OMD" userId="846190c5-81e6-4eb2-af2c-60b5cb36602a" providerId="ADAL" clId="{C52237AC-619A-4429-B8F2-4D0FB435D509}" dt="2025-09-12T16:40:20.394" v="461" actId="14100"/>
          <ac:picMkLst>
            <pc:docMk/>
            <pc:sldMk cId="3576839389" sldId="292"/>
            <ac:picMk id="5" creationId="{374DF0C6-E78A-0C06-FE89-8EC5F2C7835C}"/>
          </ac:picMkLst>
        </pc:picChg>
      </pc:sldChg>
      <pc:sldChg chg="delSp modSp add mod modNotesTx">
        <pc:chgData name="CASTEEL Amanda E * OMD" userId="846190c5-81e6-4eb2-af2c-60b5cb36602a" providerId="ADAL" clId="{C52237AC-619A-4429-B8F2-4D0FB435D509}" dt="2025-09-12T16:41:19.103" v="468"/>
        <pc:sldMkLst>
          <pc:docMk/>
          <pc:sldMk cId="2726896717" sldId="293"/>
        </pc:sldMkLst>
        <pc:spChg chg="mod">
          <ac:chgData name="CASTEEL Amanda E * OMD" userId="846190c5-81e6-4eb2-af2c-60b5cb36602a" providerId="ADAL" clId="{C52237AC-619A-4429-B8F2-4D0FB435D509}" dt="2025-09-12T16:41:10.497" v="467" actId="255"/>
          <ac:spMkLst>
            <pc:docMk/>
            <pc:sldMk cId="2726896717" sldId="293"/>
            <ac:spMk id="3" creationId="{7A9B426A-827E-1319-545D-7977AF57CCFF}"/>
          </ac:spMkLst>
        </pc:spChg>
      </pc:sldChg>
      <pc:sldChg chg="addSp delSp modSp add mod modNotesTx">
        <pc:chgData name="CASTEEL Amanda E * OMD" userId="846190c5-81e6-4eb2-af2c-60b5cb36602a" providerId="ADAL" clId="{C52237AC-619A-4429-B8F2-4D0FB435D509}" dt="2025-09-12T16:47:09.912" v="564" actId="20577"/>
        <pc:sldMkLst>
          <pc:docMk/>
          <pc:sldMk cId="8315212" sldId="294"/>
        </pc:sldMkLst>
        <pc:spChg chg="mod">
          <ac:chgData name="CASTEEL Amanda E * OMD" userId="846190c5-81e6-4eb2-af2c-60b5cb36602a" providerId="ADAL" clId="{C52237AC-619A-4429-B8F2-4D0FB435D509}" dt="2025-09-12T16:41:50.040" v="484" actId="20577"/>
          <ac:spMkLst>
            <pc:docMk/>
            <pc:sldMk cId="8315212" sldId="294"/>
            <ac:spMk id="2" creationId="{51DBE781-E244-A706-A447-7CD92EA10DFE}"/>
          </ac:spMkLst>
        </pc:spChg>
        <pc:spChg chg="add mod">
          <ac:chgData name="CASTEEL Amanda E * OMD" userId="846190c5-81e6-4eb2-af2c-60b5cb36602a" providerId="ADAL" clId="{C52237AC-619A-4429-B8F2-4D0FB435D509}" dt="2025-09-12T16:42:37.692" v="493"/>
          <ac:spMkLst>
            <pc:docMk/>
            <pc:sldMk cId="8315212" sldId="294"/>
            <ac:spMk id="5" creationId="{9DAF40EA-C325-4E67-A3F7-9258658B613B}"/>
          </ac:spMkLst>
        </pc:spChg>
        <pc:spChg chg="add mod">
          <ac:chgData name="CASTEEL Amanda E * OMD" userId="846190c5-81e6-4eb2-af2c-60b5cb36602a" providerId="ADAL" clId="{C52237AC-619A-4429-B8F2-4D0FB435D509}" dt="2025-09-12T16:43:01.154" v="499" actId="1076"/>
          <ac:spMkLst>
            <pc:docMk/>
            <pc:sldMk cId="8315212" sldId="294"/>
            <ac:spMk id="7" creationId="{67717D39-20A0-F0A5-891F-786A3F6E400A}"/>
          </ac:spMkLst>
        </pc:spChg>
      </pc:sldChg>
      <pc:sldChg chg="modSp add mod modNotesTx">
        <pc:chgData name="CASTEEL Amanda E * OMD" userId="846190c5-81e6-4eb2-af2c-60b5cb36602a" providerId="ADAL" clId="{C52237AC-619A-4429-B8F2-4D0FB435D509}" dt="2025-09-12T16:47:06.107" v="563" actId="20577"/>
        <pc:sldMkLst>
          <pc:docMk/>
          <pc:sldMk cId="410347619" sldId="295"/>
        </pc:sldMkLst>
        <pc:spChg chg="mod">
          <ac:chgData name="CASTEEL Amanda E * OMD" userId="846190c5-81e6-4eb2-af2c-60b5cb36602a" providerId="ADAL" clId="{C52237AC-619A-4429-B8F2-4D0FB435D509}" dt="2025-09-12T16:43:26.404" v="502" actId="255"/>
          <ac:spMkLst>
            <pc:docMk/>
            <pc:sldMk cId="410347619" sldId="295"/>
            <ac:spMk id="5" creationId="{BB6B7A7C-E0C0-A756-E7BC-CC51E810A513}"/>
          </ac:spMkLst>
        </pc:spChg>
        <pc:spChg chg="mod">
          <ac:chgData name="CASTEEL Amanda E * OMD" userId="846190c5-81e6-4eb2-af2c-60b5cb36602a" providerId="ADAL" clId="{C52237AC-619A-4429-B8F2-4D0FB435D509}" dt="2025-09-12T16:43:31.138" v="503" actId="1076"/>
          <ac:spMkLst>
            <pc:docMk/>
            <pc:sldMk cId="410347619" sldId="295"/>
            <ac:spMk id="7" creationId="{0658C5C4-DE79-00E5-071F-E7FADB3B5AB0}"/>
          </ac:spMkLst>
        </pc:spChg>
      </pc:sldChg>
      <pc:sldChg chg="modSp add mod modNotesTx">
        <pc:chgData name="CASTEEL Amanda E * OMD" userId="846190c5-81e6-4eb2-af2c-60b5cb36602a" providerId="ADAL" clId="{C52237AC-619A-4429-B8F2-4D0FB435D509}" dt="2025-09-12T16:47:02.827" v="562" actId="20577"/>
        <pc:sldMkLst>
          <pc:docMk/>
          <pc:sldMk cId="2937384721" sldId="296"/>
        </pc:sldMkLst>
        <pc:spChg chg="mod">
          <ac:chgData name="CASTEEL Amanda E * OMD" userId="846190c5-81e6-4eb2-af2c-60b5cb36602a" providerId="ADAL" clId="{C52237AC-619A-4429-B8F2-4D0FB435D509}" dt="2025-09-12T16:44:26.668" v="506" actId="255"/>
          <ac:spMkLst>
            <pc:docMk/>
            <pc:sldMk cId="2937384721" sldId="296"/>
            <ac:spMk id="5" creationId="{336F823D-6E6D-5B26-2E55-B8DBF1424986}"/>
          </ac:spMkLst>
        </pc:spChg>
        <pc:spChg chg="mod">
          <ac:chgData name="CASTEEL Amanda E * OMD" userId="846190c5-81e6-4eb2-af2c-60b5cb36602a" providerId="ADAL" clId="{C52237AC-619A-4429-B8F2-4D0FB435D509}" dt="2025-09-12T16:44:51.576" v="512" actId="1076"/>
          <ac:spMkLst>
            <pc:docMk/>
            <pc:sldMk cId="2937384721" sldId="296"/>
            <ac:spMk id="7" creationId="{0BEBC743-4C69-5A3C-204D-7C361437E4B3}"/>
          </ac:spMkLst>
        </pc:spChg>
      </pc:sldChg>
      <pc:sldChg chg="modSp add mod modNotesTx">
        <pc:chgData name="CASTEEL Amanda E * OMD" userId="846190c5-81e6-4eb2-af2c-60b5cb36602a" providerId="ADAL" clId="{C52237AC-619A-4429-B8F2-4D0FB435D509}" dt="2025-09-12T16:46:56.195" v="561" actId="20577"/>
        <pc:sldMkLst>
          <pc:docMk/>
          <pc:sldMk cId="3605460862" sldId="297"/>
        </pc:sldMkLst>
        <pc:spChg chg="mod">
          <ac:chgData name="CASTEEL Amanda E * OMD" userId="846190c5-81e6-4eb2-af2c-60b5cb36602a" providerId="ADAL" clId="{C52237AC-619A-4429-B8F2-4D0FB435D509}" dt="2025-09-12T16:45:19.732" v="515" actId="255"/>
          <ac:spMkLst>
            <pc:docMk/>
            <pc:sldMk cId="3605460862" sldId="297"/>
            <ac:spMk id="5" creationId="{1EFD01E2-7D67-5217-86EC-D9429BC43770}"/>
          </ac:spMkLst>
        </pc:spChg>
        <pc:spChg chg="mod">
          <ac:chgData name="CASTEEL Amanda E * OMD" userId="846190c5-81e6-4eb2-af2c-60b5cb36602a" providerId="ADAL" clId="{C52237AC-619A-4429-B8F2-4D0FB435D509}" dt="2025-09-12T16:46:26.556" v="560" actId="14100"/>
          <ac:spMkLst>
            <pc:docMk/>
            <pc:sldMk cId="3605460862" sldId="297"/>
            <ac:spMk id="7" creationId="{581F73CB-2ED3-2168-4EE2-A0F447C6C4D6}"/>
          </ac:spMkLst>
        </pc:spChg>
      </pc:sldChg>
      <pc:sldChg chg="modSp add mod">
        <pc:chgData name="CASTEEL Amanda E * OMD" userId="846190c5-81e6-4eb2-af2c-60b5cb36602a" providerId="ADAL" clId="{C52237AC-619A-4429-B8F2-4D0FB435D509}" dt="2025-09-12T16:48:57.415" v="593" actId="1076"/>
        <pc:sldMkLst>
          <pc:docMk/>
          <pc:sldMk cId="202922588" sldId="298"/>
        </pc:sldMkLst>
        <pc:spChg chg="mod">
          <ac:chgData name="CASTEEL Amanda E * OMD" userId="846190c5-81e6-4eb2-af2c-60b5cb36602a" providerId="ADAL" clId="{C52237AC-619A-4429-B8F2-4D0FB435D509}" dt="2025-09-12T16:48:57.415" v="593" actId="1076"/>
          <ac:spMkLst>
            <pc:docMk/>
            <pc:sldMk cId="202922588" sldId="298"/>
            <ac:spMk id="5" creationId="{84F8FA15-A64E-E129-A4F9-3ED6C7E5DFF7}"/>
          </ac:spMkLst>
        </pc:spChg>
        <pc:spChg chg="mod">
          <ac:chgData name="CASTEEL Amanda E * OMD" userId="846190c5-81e6-4eb2-af2c-60b5cb36602a" providerId="ADAL" clId="{C52237AC-619A-4429-B8F2-4D0FB435D509}" dt="2025-09-12T16:48:52.477" v="592" actId="1076"/>
          <ac:spMkLst>
            <pc:docMk/>
            <pc:sldMk cId="202922588" sldId="298"/>
            <ac:spMk id="7" creationId="{E7D2B084-FBA7-862B-40BB-930E65F6010F}"/>
          </ac:spMkLst>
        </pc:spChg>
      </pc:sldChg>
      <pc:sldChg chg="modSp add mod">
        <pc:chgData name="CASTEEL Amanda E * OMD" userId="846190c5-81e6-4eb2-af2c-60b5cb36602a" providerId="ADAL" clId="{C52237AC-619A-4429-B8F2-4D0FB435D509}" dt="2025-09-12T16:49:44.690" v="642" actId="20577"/>
        <pc:sldMkLst>
          <pc:docMk/>
          <pc:sldMk cId="1785648082" sldId="299"/>
        </pc:sldMkLst>
        <pc:spChg chg="mod">
          <ac:chgData name="CASTEEL Amanda E * OMD" userId="846190c5-81e6-4eb2-af2c-60b5cb36602a" providerId="ADAL" clId="{C52237AC-619A-4429-B8F2-4D0FB435D509}" dt="2025-09-12T16:49:23.627" v="596" actId="255"/>
          <ac:spMkLst>
            <pc:docMk/>
            <pc:sldMk cId="1785648082" sldId="299"/>
            <ac:spMk id="5" creationId="{9B3ED1E2-9D6C-6C76-F29C-17E6A918F2A8}"/>
          </ac:spMkLst>
        </pc:spChg>
        <pc:spChg chg="mod">
          <ac:chgData name="CASTEEL Amanda E * OMD" userId="846190c5-81e6-4eb2-af2c-60b5cb36602a" providerId="ADAL" clId="{C52237AC-619A-4429-B8F2-4D0FB435D509}" dt="2025-09-12T16:49:44.690" v="642" actId="20577"/>
          <ac:spMkLst>
            <pc:docMk/>
            <pc:sldMk cId="1785648082" sldId="299"/>
            <ac:spMk id="7" creationId="{1535C056-DD99-BA6C-5EAE-A405A574B2B7}"/>
          </ac:spMkLst>
        </pc:spChg>
      </pc:sldChg>
      <pc:sldChg chg="modSp add mod">
        <pc:chgData name="CASTEEL Amanda E * OMD" userId="846190c5-81e6-4eb2-af2c-60b5cb36602a" providerId="ADAL" clId="{C52237AC-619A-4429-B8F2-4D0FB435D509}" dt="2025-09-12T16:50:17.352" v="673" actId="20577"/>
        <pc:sldMkLst>
          <pc:docMk/>
          <pc:sldMk cId="3182369992" sldId="300"/>
        </pc:sldMkLst>
        <pc:spChg chg="mod">
          <ac:chgData name="CASTEEL Amanda E * OMD" userId="846190c5-81e6-4eb2-af2c-60b5cb36602a" providerId="ADAL" clId="{C52237AC-619A-4429-B8F2-4D0FB435D509}" dt="2025-09-12T16:50:08.549" v="645" actId="255"/>
          <ac:spMkLst>
            <pc:docMk/>
            <pc:sldMk cId="3182369992" sldId="300"/>
            <ac:spMk id="5" creationId="{0029C6F2-540A-8163-E530-898C9EC5B985}"/>
          </ac:spMkLst>
        </pc:spChg>
        <pc:spChg chg="mod">
          <ac:chgData name="CASTEEL Amanda E * OMD" userId="846190c5-81e6-4eb2-af2c-60b5cb36602a" providerId="ADAL" clId="{C52237AC-619A-4429-B8F2-4D0FB435D509}" dt="2025-09-12T16:50:17.352" v="673" actId="20577"/>
          <ac:spMkLst>
            <pc:docMk/>
            <pc:sldMk cId="3182369992" sldId="300"/>
            <ac:spMk id="7" creationId="{5D589C4C-7449-EF6C-9774-21A753041699}"/>
          </ac:spMkLst>
        </pc:spChg>
      </pc:sldChg>
      <pc:sldChg chg="modSp add mod">
        <pc:chgData name="CASTEEL Amanda E * OMD" userId="846190c5-81e6-4eb2-af2c-60b5cb36602a" providerId="ADAL" clId="{C52237AC-619A-4429-B8F2-4D0FB435D509}" dt="2025-09-12T16:50:50.263" v="692" actId="6549"/>
        <pc:sldMkLst>
          <pc:docMk/>
          <pc:sldMk cId="184807360" sldId="301"/>
        </pc:sldMkLst>
        <pc:spChg chg="mod">
          <ac:chgData name="CASTEEL Amanda E * OMD" userId="846190c5-81e6-4eb2-af2c-60b5cb36602a" providerId="ADAL" clId="{C52237AC-619A-4429-B8F2-4D0FB435D509}" dt="2025-09-12T16:50:40.675" v="677" actId="1076"/>
          <ac:spMkLst>
            <pc:docMk/>
            <pc:sldMk cId="184807360" sldId="301"/>
            <ac:spMk id="5" creationId="{4EE5DDC0-EA80-F7F5-20AF-7F1B3A768272}"/>
          </ac:spMkLst>
        </pc:spChg>
        <pc:spChg chg="mod">
          <ac:chgData name="CASTEEL Amanda E * OMD" userId="846190c5-81e6-4eb2-af2c-60b5cb36602a" providerId="ADAL" clId="{C52237AC-619A-4429-B8F2-4D0FB435D509}" dt="2025-09-12T16:50:50.263" v="692" actId="6549"/>
          <ac:spMkLst>
            <pc:docMk/>
            <pc:sldMk cId="184807360" sldId="301"/>
            <ac:spMk id="7" creationId="{3470CED2-B651-D0F8-9A3D-00EEBDB09ECE}"/>
          </ac:spMkLst>
        </pc:spChg>
      </pc:sldChg>
      <pc:sldChg chg="modSp add mod">
        <pc:chgData name="CASTEEL Amanda E * OMD" userId="846190c5-81e6-4eb2-af2c-60b5cb36602a" providerId="ADAL" clId="{C52237AC-619A-4429-B8F2-4D0FB435D509}" dt="2025-09-12T16:51:24.545" v="715" actId="20577"/>
        <pc:sldMkLst>
          <pc:docMk/>
          <pc:sldMk cId="303047133" sldId="302"/>
        </pc:sldMkLst>
        <pc:spChg chg="mod">
          <ac:chgData name="CASTEEL Amanda E * OMD" userId="846190c5-81e6-4eb2-af2c-60b5cb36602a" providerId="ADAL" clId="{C52237AC-619A-4429-B8F2-4D0FB435D509}" dt="2025-09-12T16:51:09.339" v="695" actId="255"/>
          <ac:spMkLst>
            <pc:docMk/>
            <pc:sldMk cId="303047133" sldId="302"/>
            <ac:spMk id="5" creationId="{248C33F6-7EC3-4337-4B0D-100A735C5F37}"/>
          </ac:spMkLst>
        </pc:spChg>
        <pc:spChg chg="mod">
          <ac:chgData name="CASTEEL Amanda E * OMD" userId="846190c5-81e6-4eb2-af2c-60b5cb36602a" providerId="ADAL" clId="{C52237AC-619A-4429-B8F2-4D0FB435D509}" dt="2025-09-12T16:51:24.545" v="715" actId="20577"/>
          <ac:spMkLst>
            <pc:docMk/>
            <pc:sldMk cId="303047133" sldId="302"/>
            <ac:spMk id="7" creationId="{594C1FA4-D0AC-C792-7082-D7180DA91CBD}"/>
          </ac:spMkLst>
        </pc:spChg>
      </pc:sldChg>
      <pc:sldChg chg="addSp delSp modSp add mod setBg addAnim">
        <pc:chgData name="CASTEEL Amanda E * OMD" userId="846190c5-81e6-4eb2-af2c-60b5cb36602a" providerId="ADAL" clId="{C52237AC-619A-4429-B8F2-4D0FB435D509}" dt="2025-09-12T16:52:38.740" v="763"/>
        <pc:sldMkLst>
          <pc:docMk/>
          <pc:sldMk cId="2764653851" sldId="303"/>
        </pc:sldMkLst>
        <pc:spChg chg="mod">
          <ac:chgData name="CASTEEL Amanda E * OMD" userId="846190c5-81e6-4eb2-af2c-60b5cb36602a" providerId="ADAL" clId="{C52237AC-619A-4429-B8F2-4D0FB435D509}" dt="2025-09-12T16:52:38.740" v="762" actId="26606"/>
          <ac:spMkLst>
            <pc:docMk/>
            <pc:sldMk cId="2764653851" sldId="303"/>
            <ac:spMk id="2" creationId="{8B5D7BE3-73E0-C173-0888-C7195464A1F4}"/>
          </ac:spMkLst>
        </pc:spChg>
        <pc:spChg chg="add">
          <ac:chgData name="CASTEEL Amanda E * OMD" userId="846190c5-81e6-4eb2-af2c-60b5cb36602a" providerId="ADAL" clId="{C52237AC-619A-4429-B8F2-4D0FB435D509}" dt="2025-09-12T16:52:38.740" v="762" actId="26606"/>
          <ac:spMkLst>
            <pc:docMk/>
            <pc:sldMk cId="2764653851" sldId="303"/>
            <ac:spMk id="9" creationId="{022BDE4A-8A20-4A69-9C5A-581C82036A4D}"/>
          </ac:spMkLst>
        </pc:spChg>
        <pc:picChg chg="add mod ord">
          <ac:chgData name="CASTEEL Amanda E * OMD" userId="846190c5-81e6-4eb2-af2c-60b5cb36602a" providerId="ADAL" clId="{C52237AC-619A-4429-B8F2-4D0FB435D509}" dt="2025-09-12T16:52:38.740" v="762" actId="26606"/>
          <ac:picMkLst>
            <pc:docMk/>
            <pc:sldMk cId="2764653851" sldId="303"/>
            <ac:picMk id="3" creationId="{EA9935D8-1D8D-AFD3-37B2-C22522FA0729}"/>
          </ac:picMkLst>
        </pc:picChg>
        <pc:picChg chg="add mod">
          <ac:chgData name="CASTEEL Amanda E * OMD" userId="846190c5-81e6-4eb2-af2c-60b5cb36602a" providerId="ADAL" clId="{C52237AC-619A-4429-B8F2-4D0FB435D509}" dt="2025-09-12T16:52:38.740" v="762" actId="26606"/>
          <ac:picMkLst>
            <pc:docMk/>
            <pc:sldMk cId="2764653851" sldId="303"/>
            <ac:picMk id="4" creationId="{310A1A59-D798-5623-AF30-A18C7ED6954B}"/>
          </ac:picMkLst>
        </pc:picChg>
      </pc:sldChg>
      <pc:sldChg chg="modSp new mod modNotesTx">
        <pc:chgData name="CASTEEL Amanda E * OMD" userId="846190c5-81e6-4eb2-af2c-60b5cb36602a" providerId="ADAL" clId="{C52237AC-619A-4429-B8F2-4D0FB435D509}" dt="2025-10-01T17:04:48.513" v="1291" actId="20577"/>
        <pc:sldMkLst>
          <pc:docMk/>
          <pc:sldMk cId="3568218684" sldId="304"/>
        </pc:sldMkLst>
        <pc:spChg chg="mod">
          <ac:chgData name="CASTEEL Amanda E * OMD" userId="846190c5-81e6-4eb2-af2c-60b5cb36602a" providerId="ADAL" clId="{C52237AC-619A-4429-B8F2-4D0FB435D509}" dt="2025-09-12T16:56:41.374" v="796" actId="20577"/>
          <ac:spMkLst>
            <pc:docMk/>
            <pc:sldMk cId="3568218684" sldId="304"/>
            <ac:spMk id="2" creationId="{492F7BD4-F2B9-CE0E-A15D-8DB1DB4FA361}"/>
          </ac:spMkLst>
        </pc:spChg>
        <pc:spChg chg="mod">
          <ac:chgData name="CASTEEL Amanda E * OMD" userId="846190c5-81e6-4eb2-af2c-60b5cb36602a" providerId="ADAL" clId="{C52237AC-619A-4429-B8F2-4D0FB435D509}" dt="2025-10-01T17:04:48.513" v="1291" actId="20577"/>
          <ac:spMkLst>
            <pc:docMk/>
            <pc:sldMk cId="3568218684" sldId="304"/>
            <ac:spMk id="3" creationId="{00367F45-34F4-AC6C-006D-B7C5D8A98D07}"/>
          </ac:spMkLst>
        </pc:spChg>
      </pc:sldChg>
      <pc:sldChg chg="modSp new mod">
        <pc:chgData name="CASTEEL Amanda E * OMD" userId="846190c5-81e6-4eb2-af2c-60b5cb36602a" providerId="ADAL" clId="{C52237AC-619A-4429-B8F2-4D0FB435D509}" dt="2025-10-01T17:27:29.994" v="1642" actId="20577"/>
        <pc:sldMkLst>
          <pc:docMk/>
          <pc:sldMk cId="1713509149" sldId="305"/>
        </pc:sldMkLst>
        <pc:spChg chg="mod">
          <ac:chgData name="CASTEEL Amanda E * OMD" userId="846190c5-81e6-4eb2-af2c-60b5cb36602a" providerId="ADAL" clId="{C52237AC-619A-4429-B8F2-4D0FB435D509}" dt="2025-10-01T17:05:45.735" v="1331" actId="20577"/>
          <ac:spMkLst>
            <pc:docMk/>
            <pc:sldMk cId="1713509149" sldId="305"/>
            <ac:spMk id="2" creationId="{705B4EBD-57F5-6F17-7562-CB42E9DE76F3}"/>
          </ac:spMkLst>
        </pc:spChg>
        <pc:spChg chg="mod">
          <ac:chgData name="CASTEEL Amanda E * OMD" userId="846190c5-81e6-4eb2-af2c-60b5cb36602a" providerId="ADAL" clId="{C52237AC-619A-4429-B8F2-4D0FB435D509}" dt="2025-10-01T17:27:29.994" v="1642" actId="20577"/>
          <ac:spMkLst>
            <pc:docMk/>
            <pc:sldMk cId="1713509149" sldId="305"/>
            <ac:spMk id="3" creationId="{1760643D-6F93-44D0-F0D3-BE6F0F92F27B}"/>
          </ac:spMkLst>
        </pc:spChg>
      </pc:sldChg>
      <pc:sldChg chg="modSp add mod">
        <pc:chgData name="CASTEEL Amanda E * OMD" userId="846190c5-81e6-4eb2-af2c-60b5cb36602a" providerId="ADAL" clId="{C52237AC-619A-4429-B8F2-4D0FB435D509}" dt="2025-10-01T17:25:59.467" v="1463" actId="20577"/>
        <pc:sldMkLst>
          <pc:docMk/>
          <pc:sldMk cId="4255151528" sldId="306"/>
        </pc:sldMkLst>
        <pc:spChg chg="mod">
          <ac:chgData name="CASTEEL Amanda E * OMD" userId="846190c5-81e6-4eb2-af2c-60b5cb36602a" providerId="ADAL" clId="{C52237AC-619A-4429-B8F2-4D0FB435D509}" dt="2025-10-01T17:25:59.467" v="1463" actId="20577"/>
          <ac:spMkLst>
            <pc:docMk/>
            <pc:sldMk cId="4255151528" sldId="306"/>
            <ac:spMk id="2" creationId="{C385B96A-6BB0-9551-A2DC-5D0BC85760CD}"/>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1B469B-152E-424B-8F37-242273ADC736}" type="doc">
      <dgm:prSet loTypeId="urn:microsoft.com/office/officeart/2016/7/layout/VerticalDownArrowProcess" loCatId="process" qsTypeId="urn:microsoft.com/office/officeart/2005/8/quickstyle/simple1" qsCatId="simple" csTypeId="urn:microsoft.com/office/officeart/2005/8/colors/colorful1" csCatId="colorful" phldr="1"/>
      <dgm:spPr/>
      <dgm:t>
        <a:bodyPr/>
        <a:lstStyle/>
        <a:p>
          <a:endParaRPr lang="en-US"/>
        </a:p>
      </dgm:t>
    </dgm:pt>
    <dgm:pt modelId="{48E3ACBA-B1BB-4E1C-A43E-62D23E04F2B7}">
      <dgm:prSet/>
      <dgm:spPr/>
      <dgm:t>
        <a:bodyPr/>
        <a:lstStyle/>
        <a:p>
          <a:r>
            <a:rPr lang="en-US"/>
            <a:t>Lesson</a:t>
          </a:r>
        </a:p>
      </dgm:t>
    </dgm:pt>
    <dgm:pt modelId="{D75E22BA-0E5B-4BDC-AE33-0A5C03FAA9DF}" type="parTrans" cxnId="{05E1F03C-9767-40A3-A8B3-FB7679ED48B2}">
      <dgm:prSet/>
      <dgm:spPr/>
      <dgm:t>
        <a:bodyPr/>
        <a:lstStyle/>
        <a:p>
          <a:endParaRPr lang="en-US"/>
        </a:p>
      </dgm:t>
    </dgm:pt>
    <dgm:pt modelId="{F5E82047-2E4F-4808-98BD-581D6EE72BED}" type="sibTrans" cxnId="{05E1F03C-9767-40A3-A8B3-FB7679ED48B2}">
      <dgm:prSet/>
      <dgm:spPr/>
      <dgm:t>
        <a:bodyPr/>
        <a:lstStyle/>
        <a:p>
          <a:endParaRPr lang="en-US"/>
        </a:p>
      </dgm:t>
    </dgm:pt>
    <dgm:pt modelId="{6CCFF6F0-8193-4A03-9D29-1DEC459712DE}">
      <dgm:prSet/>
      <dgm:spPr/>
      <dgm:t>
        <a:bodyPr/>
        <a:lstStyle/>
        <a:p>
          <a:r>
            <a:rPr lang="en-US"/>
            <a:t>Bloodborne Pathogens</a:t>
          </a:r>
        </a:p>
      </dgm:t>
    </dgm:pt>
    <dgm:pt modelId="{DE827B94-1CA4-48A6-96A5-DEB60933D98E}" type="parTrans" cxnId="{F223A00C-7333-4453-9931-108D6A69D0A4}">
      <dgm:prSet/>
      <dgm:spPr/>
      <dgm:t>
        <a:bodyPr/>
        <a:lstStyle/>
        <a:p>
          <a:endParaRPr lang="en-US"/>
        </a:p>
      </dgm:t>
    </dgm:pt>
    <dgm:pt modelId="{A4E7CACF-3539-4770-9E9F-977399F951F2}" type="sibTrans" cxnId="{F223A00C-7333-4453-9931-108D6A69D0A4}">
      <dgm:prSet/>
      <dgm:spPr/>
      <dgm:t>
        <a:bodyPr/>
        <a:lstStyle/>
        <a:p>
          <a:endParaRPr lang="en-US"/>
        </a:p>
      </dgm:t>
    </dgm:pt>
    <dgm:pt modelId="{842A4D18-5FF7-499D-BE25-991C19A6364B}">
      <dgm:prSet/>
      <dgm:spPr/>
      <dgm:t>
        <a:bodyPr/>
        <a:lstStyle/>
        <a:p>
          <a:r>
            <a:rPr lang="en-US"/>
            <a:t>Define</a:t>
          </a:r>
        </a:p>
      </dgm:t>
    </dgm:pt>
    <dgm:pt modelId="{81255106-84E1-4AA5-9516-D84504E5B561}" type="parTrans" cxnId="{F8EF54A8-0E20-4213-8958-F967928A8C60}">
      <dgm:prSet/>
      <dgm:spPr/>
      <dgm:t>
        <a:bodyPr/>
        <a:lstStyle/>
        <a:p>
          <a:endParaRPr lang="en-US"/>
        </a:p>
      </dgm:t>
    </dgm:pt>
    <dgm:pt modelId="{29021A9E-AEB6-4491-88C0-E8A051419685}" type="sibTrans" cxnId="{F8EF54A8-0E20-4213-8958-F967928A8C60}">
      <dgm:prSet/>
      <dgm:spPr/>
      <dgm:t>
        <a:bodyPr/>
        <a:lstStyle/>
        <a:p>
          <a:endParaRPr lang="en-US"/>
        </a:p>
      </dgm:t>
    </dgm:pt>
    <dgm:pt modelId="{D249DD72-90B4-491C-9BB6-BFAF10EE877F}">
      <dgm:prSet/>
      <dgm:spPr/>
      <dgm:t>
        <a:bodyPr/>
        <a:lstStyle/>
        <a:p>
          <a:r>
            <a:rPr lang="en-US"/>
            <a:t>Define bloodborne pathogens.</a:t>
          </a:r>
        </a:p>
      </dgm:t>
    </dgm:pt>
    <dgm:pt modelId="{69AB4CF3-6187-46FB-B12F-F4C340907C6D}" type="parTrans" cxnId="{982AD2C8-BDE8-4FC7-9AC6-944D4C585398}">
      <dgm:prSet/>
      <dgm:spPr/>
      <dgm:t>
        <a:bodyPr/>
        <a:lstStyle/>
        <a:p>
          <a:endParaRPr lang="en-US"/>
        </a:p>
      </dgm:t>
    </dgm:pt>
    <dgm:pt modelId="{4DF96FCD-11C3-4556-883E-C17CE44B1977}" type="sibTrans" cxnId="{982AD2C8-BDE8-4FC7-9AC6-944D4C585398}">
      <dgm:prSet/>
      <dgm:spPr/>
      <dgm:t>
        <a:bodyPr/>
        <a:lstStyle/>
        <a:p>
          <a:endParaRPr lang="en-US"/>
        </a:p>
      </dgm:t>
    </dgm:pt>
    <dgm:pt modelId="{BF2696EF-1853-44FD-AAA8-F0C02AADA5DD}">
      <dgm:prSet/>
      <dgm:spPr/>
      <dgm:t>
        <a:bodyPr/>
        <a:lstStyle/>
        <a:p>
          <a:r>
            <a:rPr lang="en-US"/>
            <a:t>Identify</a:t>
          </a:r>
        </a:p>
      </dgm:t>
    </dgm:pt>
    <dgm:pt modelId="{C2DE4157-21CB-4E9D-B649-AA21A70F2ADE}" type="parTrans" cxnId="{964D4D08-669E-4EB2-99E4-869BDA5799DE}">
      <dgm:prSet/>
      <dgm:spPr/>
      <dgm:t>
        <a:bodyPr/>
        <a:lstStyle/>
        <a:p>
          <a:endParaRPr lang="en-US"/>
        </a:p>
      </dgm:t>
    </dgm:pt>
    <dgm:pt modelId="{62551CB1-D7B3-4F3C-8CE7-AFD2A85998E7}" type="sibTrans" cxnId="{964D4D08-669E-4EB2-99E4-869BDA5799DE}">
      <dgm:prSet/>
      <dgm:spPr/>
      <dgm:t>
        <a:bodyPr/>
        <a:lstStyle/>
        <a:p>
          <a:endParaRPr lang="en-US"/>
        </a:p>
      </dgm:t>
    </dgm:pt>
    <dgm:pt modelId="{E54EFC38-25A0-4460-ACDC-2C47BCC267A6}">
      <dgm:prSet/>
      <dgm:spPr/>
      <dgm:t>
        <a:bodyPr/>
        <a:lstStyle/>
        <a:p>
          <a:r>
            <a:rPr lang="en-US"/>
            <a:t>Identify workers who are at risk of exposure to bloodborne pathogens.</a:t>
          </a:r>
        </a:p>
      </dgm:t>
    </dgm:pt>
    <dgm:pt modelId="{2205D71E-55E4-4783-81A6-4EF512619D25}" type="parTrans" cxnId="{D378B6F1-479F-4FA3-963E-9EA1BD8C4127}">
      <dgm:prSet/>
      <dgm:spPr/>
      <dgm:t>
        <a:bodyPr/>
        <a:lstStyle/>
        <a:p>
          <a:endParaRPr lang="en-US"/>
        </a:p>
      </dgm:t>
    </dgm:pt>
    <dgm:pt modelId="{042486B2-7E26-47E4-90B6-D31BD4BF199F}" type="sibTrans" cxnId="{D378B6F1-479F-4FA3-963E-9EA1BD8C4127}">
      <dgm:prSet/>
      <dgm:spPr/>
      <dgm:t>
        <a:bodyPr/>
        <a:lstStyle/>
        <a:p>
          <a:endParaRPr lang="en-US"/>
        </a:p>
      </dgm:t>
    </dgm:pt>
    <dgm:pt modelId="{C3026448-744D-4A6D-9690-D88D7CDAF225}">
      <dgm:prSet/>
      <dgm:spPr/>
      <dgm:t>
        <a:bodyPr/>
        <a:lstStyle/>
        <a:p>
          <a:r>
            <a:rPr lang="en-US"/>
            <a:t>Identify</a:t>
          </a:r>
        </a:p>
      </dgm:t>
    </dgm:pt>
    <dgm:pt modelId="{C343F81A-B713-457E-B148-BF6DF07C371E}" type="parTrans" cxnId="{F5494F08-7178-4B85-8182-57640C70D8DC}">
      <dgm:prSet/>
      <dgm:spPr/>
      <dgm:t>
        <a:bodyPr/>
        <a:lstStyle/>
        <a:p>
          <a:endParaRPr lang="en-US"/>
        </a:p>
      </dgm:t>
    </dgm:pt>
    <dgm:pt modelId="{AEB09CF6-2903-4297-B112-A65E2B1BEB55}" type="sibTrans" cxnId="{F5494F08-7178-4B85-8182-57640C70D8DC}">
      <dgm:prSet/>
      <dgm:spPr/>
      <dgm:t>
        <a:bodyPr/>
        <a:lstStyle/>
        <a:p>
          <a:endParaRPr lang="en-US"/>
        </a:p>
      </dgm:t>
    </dgm:pt>
    <dgm:pt modelId="{EC76A189-D0F5-4698-9B07-E4FA3543B60F}">
      <dgm:prSet/>
      <dgm:spPr/>
      <dgm:t>
        <a:bodyPr/>
        <a:lstStyle/>
        <a:p>
          <a:r>
            <a:rPr lang="en-US"/>
            <a:t>Identify key aspects of a Bloodborne Pathogen Exposure Control Plan;</a:t>
          </a:r>
        </a:p>
      </dgm:t>
    </dgm:pt>
    <dgm:pt modelId="{7320C02D-44FD-4149-94D6-6B189258EADA}" type="parTrans" cxnId="{2308E9E1-5F27-4ED2-B1EC-E322F8CAB21F}">
      <dgm:prSet/>
      <dgm:spPr/>
      <dgm:t>
        <a:bodyPr/>
        <a:lstStyle/>
        <a:p>
          <a:endParaRPr lang="en-US"/>
        </a:p>
      </dgm:t>
    </dgm:pt>
    <dgm:pt modelId="{F4F6A523-B146-4D22-BF66-42280D727894}" type="sibTrans" cxnId="{2308E9E1-5F27-4ED2-B1EC-E322F8CAB21F}">
      <dgm:prSet/>
      <dgm:spPr/>
      <dgm:t>
        <a:bodyPr/>
        <a:lstStyle/>
        <a:p>
          <a:endParaRPr lang="en-US"/>
        </a:p>
      </dgm:t>
    </dgm:pt>
    <dgm:pt modelId="{65DA8105-E53C-411A-98EA-B87CB8193241}">
      <dgm:prSet/>
      <dgm:spPr/>
      <dgm:t>
        <a:bodyPr/>
        <a:lstStyle/>
        <a:p>
          <a:r>
            <a:rPr lang="en-US"/>
            <a:t>Describe</a:t>
          </a:r>
        </a:p>
      </dgm:t>
    </dgm:pt>
    <dgm:pt modelId="{711CD434-02E4-4044-9680-CD02F88C7ABD}" type="parTrans" cxnId="{53268216-FE4D-433B-A26A-1117408C83DD}">
      <dgm:prSet/>
      <dgm:spPr/>
      <dgm:t>
        <a:bodyPr/>
        <a:lstStyle/>
        <a:p>
          <a:endParaRPr lang="en-US"/>
        </a:p>
      </dgm:t>
    </dgm:pt>
    <dgm:pt modelId="{10EF4A4E-31DC-47C2-BC7A-F75CEC68441D}" type="sibTrans" cxnId="{53268216-FE4D-433B-A26A-1117408C83DD}">
      <dgm:prSet/>
      <dgm:spPr/>
      <dgm:t>
        <a:bodyPr/>
        <a:lstStyle/>
        <a:p>
          <a:endParaRPr lang="en-US"/>
        </a:p>
      </dgm:t>
    </dgm:pt>
    <dgm:pt modelId="{AC63E1F0-9AD9-4ED3-A129-0598FB4E9F4A}">
      <dgm:prSet/>
      <dgm:spPr/>
      <dgm:t>
        <a:bodyPr/>
        <a:lstStyle/>
        <a:p>
          <a:r>
            <a:rPr lang="en-US"/>
            <a:t>Describe methods for controlling exposure to bloodborne pathogens.</a:t>
          </a:r>
        </a:p>
      </dgm:t>
    </dgm:pt>
    <dgm:pt modelId="{C08E129C-AD44-4899-A4E2-0316370011E2}" type="parTrans" cxnId="{67C0C262-8D31-41A5-85F5-BFACC44DC74C}">
      <dgm:prSet/>
      <dgm:spPr/>
      <dgm:t>
        <a:bodyPr/>
        <a:lstStyle/>
        <a:p>
          <a:endParaRPr lang="en-US"/>
        </a:p>
      </dgm:t>
    </dgm:pt>
    <dgm:pt modelId="{BF8ECBD0-A937-4A62-ACA9-66B905321ABA}" type="sibTrans" cxnId="{67C0C262-8D31-41A5-85F5-BFACC44DC74C}">
      <dgm:prSet/>
      <dgm:spPr/>
      <dgm:t>
        <a:bodyPr/>
        <a:lstStyle/>
        <a:p>
          <a:endParaRPr lang="en-US"/>
        </a:p>
      </dgm:t>
    </dgm:pt>
    <dgm:pt modelId="{51DB9317-4D07-4ED7-B668-94A4845DBD88}">
      <dgm:prSet/>
      <dgm:spPr/>
      <dgm:t>
        <a:bodyPr/>
        <a:lstStyle/>
        <a:p>
          <a:r>
            <a:rPr lang="en-US"/>
            <a:t>Describe</a:t>
          </a:r>
        </a:p>
      </dgm:t>
    </dgm:pt>
    <dgm:pt modelId="{9ECB0BF5-6E28-4A40-AD5D-78F6C683B029}" type="parTrans" cxnId="{389B8E9A-A51C-42B0-A0BB-3CB456914BFA}">
      <dgm:prSet/>
      <dgm:spPr/>
      <dgm:t>
        <a:bodyPr/>
        <a:lstStyle/>
        <a:p>
          <a:endParaRPr lang="en-US"/>
        </a:p>
      </dgm:t>
    </dgm:pt>
    <dgm:pt modelId="{D5F1E167-9215-42E9-8643-692F42E89917}" type="sibTrans" cxnId="{389B8E9A-A51C-42B0-A0BB-3CB456914BFA}">
      <dgm:prSet/>
      <dgm:spPr/>
      <dgm:t>
        <a:bodyPr/>
        <a:lstStyle/>
        <a:p>
          <a:endParaRPr lang="en-US"/>
        </a:p>
      </dgm:t>
    </dgm:pt>
    <dgm:pt modelId="{7EED6DE2-1A89-492C-AA96-890F436C942B}">
      <dgm:prSet/>
      <dgm:spPr/>
      <dgm:t>
        <a:bodyPr/>
        <a:lstStyle/>
        <a:p>
          <a:r>
            <a:rPr lang="en-US"/>
            <a:t>Describe steps to take when exposed to a bloodborne pathogen.</a:t>
          </a:r>
        </a:p>
      </dgm:t>
    </dgm:pt>
    <dgm:pt modelId="{C2F83969-2F8B-4B23-AE36-752E9AC85762}" type="parTrans" cxnId="{2D102A77-792B-40B3-90E5-CD3F11EC7475}">
      <dgm:prSet/>
      <dgm:spPr/>
      <dgm:t>
        <a:bodyPr/>
        <a:lstStyle/>
        <a:p>
          <a:endParaRPr lang="en-US"/>
        </a:p>
      </dgm:t>
    </dgm:pt>
    <dgm:pt modelId="{981A392B-9686-40C1-9FB6-24DFAB890B37}" type="sibTrans" cxnId="{2D102A77-792B-40B3-90E5-CD3F11EC7475}">
      <dgm:prSet/>
      <dgm:spPr/>
      <dgm:t>
        <a:bodyPr/>
        <a:lstStyle/>
        <a:p>
          <a:endParaRPr lang="en-US"/>
        </a:p>
      </dgm:t>
    </dgm:pt>
    <dgm:pt modelId="{58CCC096-321C-4A26-960D-9F3202A3A352}" type="pres">
      <dgm:prSet presAssocID="{A51B469B-152E-424B-8F37-242273ADC736}" presName="Name0" presStyleCnt="0">
        <dgm:presLayoutVars>
          <dgm:dir/>
          <dgm:animLvl val="lvl"/>
          <dgm:resizeHandles val="exact"/>
        </dgm:presLayoutVars>
      </dgm:prSet>
      <dgm:spPr/>
    </dgm:pt>
    <dgm:pt modelId="{ABDF3C59-17BB-4EF6-ADCA-73D3023D19A0}" type="pres">
      <dgm:prSet presAssocID="{51DB9317-4D07-4ED7-B668-94A4845DBD88}" presName="boxAndChildren" presStyleCnt="0"/>
      <dgm:spPr/>
    </dgm:pt>
    <dgm:pt modelId="{FB4EF514-D13B-4290-9600-1E3545AEC7B4}" type="pres">
      <dgm:prSet presAssocID="{51DB9317-4D07-4ED7-B668-94A4845DBD88}" presName="parentTextBox" presStyleLbl="alignNode1" presStyleIdx="0" presStyleCnt="6"/>
      <dgm:spPr/>
    </dgm:pt>
    <dgm:pt modelId="{45E3CA9D-5791-480B-9C96-FB1D379C453A}" type="pres">
      <dgm:prSet presAssocID="{51DB9317-4D07-4ED7-B668-94A4845DBD88}" presName="descendantBox" presStyleLbl="bgAccFollowNode1" presStyleIdx="0" presStyleCnt="6"/>
      <dgm:spPr/>
    </dgm:pt>
    <dgm:pt modelId="{E39BF156-48E7-47E9-A4E6-AE1942E61311}" type="pres">
      <dgm:prSet presAssocID="{10EF4A4E-31DC-47C2-BC7A-F75CEC68441D}" presName="sp" presStyleCnt="0"/>
      <dgm:spPr/>
    </dgm:pt>
    <dgm:pt modelId="{B37D4007-2ACF-4248-9053-492B37DB4745}" type="pres">
      <dgm:prSet presAssocID="{65DA8105-E53C-411A-98EA-B87CB8193241}" presName="arrowAndChildren" presStyleCnt="0"/>
      <dgm:spPr/>
    </dgm:pt>
    <dgm:pt modelId="{DB86B229-BF3B-48BD-908D-06E02E3AADA4}" type="pres">
      <dgm:prSet presAssocID="{65DA8105-E53C-411A-98EA-B87CB8193241}" presName="parentTextArrow" presStyleLbl="node1" presStyleIdx="0" presStyleCnt="0"/>
      <dgm:spPr/>
    </dgm:pt>
    <dgm:pt modelId="{56C44534-3B8F-403D-AAC4-9D0CE7A267B3}" type="pres">
      <dgm:prSet presAssocID="{65DA8105-E53C-411A-98EA-B87CB8193241}" presName="arrow" presStyleLbl="alignNode1" presStyleIdx="1" presStyleCnt="6"/>
      <dgm:spPr/>
    </dgm:pt>
    <dgm:pt modelId="{608A3929-C89E-4EA1-A7BB-D4109D654D64}" type="pres">
      <dgm:prSet presAssocID="{65DA8105-E53C-411A-98EA-B87CB8193241}" presName="descendantArrow" presStyleLbl="bgAccFollowNode1" presStyleIdx="1" presStyleCnt="6"/>
      <dgm:spPr/>
    </dgm:pt>
    <dgm:pt modelId="{18AE1A71-8623-4857-A854-BFEE04CCD46F}" type="pres">
      <dgm:prSet presAssocID="{AEB09CF6-2903-4297-B112-A65E2B1BEB55}" presName="sp" presStyleCnt="0"/>
      <dgm:spPr/>
    </dgm:pt>
    <dgm:pt modelId="{DB990D85-E3E0-45EB-AE92-274943743475}" type="pres">
      <dgm:prSet presAssocID="{C3026448-744D-4A6D-9690-D88D7CDAF225}" presName="arrowAndChildren" presStyleCnt="0"/>
      <dgm:spPr/>
    </dgm:pt>
    <dgm:pt modelId="{23479642-C9CB-48D1-8C87-27DD3C6BFE1C}" type="pres">
      <dgm:prSet presAssocID="{C3026448-744D-4A6D-9690-D88D7CDAF225}" presName="parentTextArrow" presStyleLbl="node1" presStyleIdx="0" presStyleCnt="0"/>
      <dgm:spPr/>
    </dgm:pt>
    <dgm:pt modelId="{FD0D0E23-6530-4435-9A7E-67230D4377BF}" type="pres">
      <dgm:prSet presAssocID="{C3026448-744D-4A6D-9690-D88D7CDAF225}" presName="arrow" presStyleLbl="alignNode1" presStyleIdx="2" presStyleCnt="6"/>
      <dgm:spPr/>
    </dgm:pt>
    <dgm:pt modelId="{B604EBA8-4DA4-413D-9676-23AFD1B9514E}" type="pres">
      <dgm:prSet presAssocID="{C3026448-744D-4A6D-9690-D88D7CDAF225}" presName="descendantArrow" presStyleLbl="bgAccFollowNode1" presStyleIdx="2" presStyleCnt="6"/>
      <dgm:spPr/>
    </dgm:pt>
    <dgm:pt modelId="{C205765B-8EFF-47E2-A671-1E185C30A2A6}" type="pres">
      <dgm:prSet presAssocID="{62551CB1-D7B3-4F3C-8CE7-AFD2A85998E7}" presName="sp" presStyleCnt="0"/>
      <dgm:spPr/>
    </dgm:pt>
    <dgm:pt modelId="{420D56BD-2B94-45E1-BF33-CF3BE5D4D875}" type="pres">
      <dgm:prSet presAssocID="{BF2696EF-1853-44FD-AAA8-F0C02AADA5DD}" presName="arrowAndChildren" presStyleCnt="0"/>
      <dgm:spPr/>
    </dgm:pt>
    <dgm:pt modelId="{8C41705F-81DB-422F-B6E8-81CBA8CE5D62}" type="pres">
      <dgm:prSet presAssocID="{BF2696EF-1853-44FD-AAA8-F0C02AADA5DD}" presName="parentTextArrow" presStyleLbl="node1" presStyleIdx="0" presStyleCnt="0"/>
      <dgm:spPr/>
    </dgm:pt>
    <dgm:pt modelId="{36098C86-2EB3-48DC-B1B3-DEB5B382481D}" type="pres">
      <dgm:prSet presAssocID="{BF2696EF-1853-44FD-AAA8-F0C02AADA5DD}" presName="arrow" presStyleLbl="alignNode1" presStyleIdx="3" presStyleCnt="6"/>
      <dgm:spPr/>
    </dgm:pt>
    <dgm:pt modelId="{ABD2E80F-1D1F-4B73-8118-38349F94B3F9}" type="pres">
      <dgm:prSet presAssocID="{BF2696EF-1853-44FD-AAA8-F0C02AADA5DD}" presName="descendantArrow" presStyleLbl="bgAccFollowNode1" presStyleIdx="3" presStyleCnt="6"/>
      <dgm:spPr/>
    </dgm:pt>
    <dgm:pt modelId="{24949920-6D89-422A-BBA7-FE79E9FDBD71}" type="pres">
      <dgm:prSet presAssocID="{29021A9E-AEB6-4491-88C0-E8A051419685}" presName="sp" presStyleCnt="0"/>
      <dgm:spPr/>
    </dgm:pt>
    <dgm:pt modelId="{7467162D-EA9E-44F7-815B-EE3404683857}" type="pres">
      <dgm:prSet presAssocID="{842A4D18-5FF7-499D-BE25-991C19A6364B}" presName="arrowAndChildren" presStyleCnt="0"/>
      <dgm:spPr/>
    </dgm:pt>
    <dgm:pt modelId="{4639814D-96EA-4A54-8454-16E24831801C}" type="pres">
      <dgm:prSet presAssocID="{842A4D18-5FF7-499D-BE25-991C19A6364B}" presName="parentTextArrow" presStyleLbl="node1" presStyleIdx="0" presStyleCnt="0"/>
      <dgm:spPr/>
    </dgm:pt>
    <dgm:pt modelId="{500F0FC9-A323-45F3-8EE4-140D6943C0CD}" type="pres">
      <dgm:prSet presAssocID="{842A4D18-5FF7-499D-BE25-991C19A6364B}" presName="arrow" presStyleLbl="alignNode1" presStyleIdx="4" presStyleCnt="6"/>
      <dgm:spPr/>
    </dgm:pt>
    <dgm:pt modelId="{A74B8713-B727-4775-8D67-D16000E9C1C9}" type="pres">
      <dgm:prSet presAssocID="{842A4D18-5FF7-499D-BE25-991C19A6364B}" presName="descendantArrow" presStyleLbl="bgAccFollowNode1" presStyleIdx="4" presStyleCnt="6"/>
      <dgm:spPr/>
    </dgm:pt>
    <dgm:pt modelId="{2417FBE2-D30D-4F50-A7E4-F8B51E46DC7F}" type="pres">
      <dgm:prSet presAssocID="{F5E82047-2E4F-4808-98BD-581D6EE72BED}" presName="sp" presStyleCnt="0"/>
      <dgm:spPr/>
    </dgm:pt>
    <dgm:pt modelId="{DC7C03FF-E0D4-48AD-8C97-6D295CE6858C}" type="pres">
      <dgm:prSet presAssocID="{48E3ACBA-B1BB-4E1C-A43E-62D23E04F2B7}" presName="arrowAndChildren" presStyleCnt="0"/>
      <dgm:spPr/>
    </dgm:pt>
    <dgm:pt modelId="{32891960-08C6-4522-9A9D-779986B6C25D}" type="pres">
      <dgm:prSet presAssocID="{48E3ACBA-B1BB-4E1C-A43E-62D23E04F2B7}" presName="parentTextArrow" presStyleLbl="node1" presStyleIdx="0" presStyleCnt="0"/>
      <dgm:spPr/>
    </dgm:pt>
    <dgm:pt modelId="{6780C264-FD78-4B8B-B381-7BA898DE500C}" type="pres">
      <dgm:prSet presAssocID="{48E3ACBA-B1BB-4E1C-A43E-62D23E04F2B7}" presName="arrow" presStyleLbl="alignNode1" presStyleIdx="5" presStyleCnt="6"/>
      <dgm:spPr/>
    </dgm:pt>
    <dgm:pt modelId="{E858F7CD-2ACB-48E8-86E8-A3D85B300CC1}" type="pres">
      <dgm:prSet presAssocID="{48E3ACBA-B1BB-4E1C-A43E-62D23E04F2B7}" presName="descendantArrow" presStyleLbl="bgAccFollowNode1" presStyleIdx="5" presStyleCnt="6"/>
      <dgm:spPr/>
    </dgm:pt>
  </dgm:ptLst>
  <dgm:cxnLst>
    <dgm:cxn modelId="{964D4D08-669E-4EB2-99E4-869BDA5799DE}" srcId="{A51B469B-152E-424B-8F37-242273ADC736}" destId="{BF2696EF-1853-44FD-AAA8-F0C02AADA5DD}" srcOrd="2" destOrd="0" parTransId="{C2DE4157-21CB-4E9D-B649-AA21A70F2ADE}" sibTransId="{62551CB1-D7B3-4F3C-8CE7-AFD2A85998E7}"/>
    <dgm:cxn modelId="{F5494F08-7178-4B85-8182-57640C70D8DC}" srcId="{A51B469B-152E-424B-8F37-242273ADC736}" destId="{C3026448-744D-4A6D-9690-D88D7CDAF225}" srcOrd="3" destOrd="0" parTransId="{C343F81A-B713-457E-B148-BF6DF07C371E}" sibTransId="{AEB09CF6-2903-4297-B112-A65E2B1BEB55}"/>
    <dgm:cxn modelId="{F4D8290B-F225-4532-9D5D-1B06A7A3BBCC}" type="presOf" srcId="{E54EFC38-25A0-4460-ACDC-2C47BCC267A6}" destId="{ABD2E80F-1D1F-4B73-8118-38349F94B3F9}" srcOrd="0" destOrd="0" presId="urn:microsoft.com/office/officeart/2016/7/layout/VerticalDownArrowProcess"/>
    <dgm:cxn modelId="{F223A00C-7333-4453-9931-108D6A69D0A4}" srcId="{48E3ACBA-B1BB-4E1C-A43E-62D23E04F2B7}" destId="{6CCFF6F0-8193-4A03-9D29-1DEC459712DE}" srcOrd="0" destOrd="0" parTransId="{DE827B94-1CA4-48A6-96A5-DEB60933D98E}" sibTransId="{A4E7CACF-3539-4770-9E9F-977399F951F2}"/>
    <dgm:cxn modelId="{53268216-FE4D-433B-A26A-1117408C83DD}" srcId="{A51B469B-152E-424B-8F37-242273ADC736}" destId="{65DA8105-E53C-411A-98EA-B87CB8193241}" srcOrd="4" destOrd="0" parTransId="{711CD434-02E4-4044-9680-CD02F88C7ABD}" sibTransId="{10EF4A4E-31DC-47C2-BC7A-F75CEC68441D}"/>
    <dgm:cxn modelId="{ED779D1A-E329-4566-9DE1-C72E32AC20AF}" type="presOf" srcId="{D249DD72-90B4-491C-9BB6-BFAF10EE877F}" destId="{A74B8713-B727-4775-8D67-D16000E9C1C9}" srcOrd="0" destOrd="0" presId="urn:microsoft.com/office/officeart/2016/7/layout/VerticalDownArrowProcess"/>
    <dgm:cxn modelId="{76A64B33-7BEA-4745-B787-8144392910A4}" type="presOf" srcId="{6CCFF6F0-8193-4A03-9D29-1DEC459712DE}" destId="{E858F7CD-2ACB-48E8-86E8-A3D85B300CC1}" srcOrd="0" destOrd="0" presId="urn:microsoft.com/office/officeart/2016/7/layout/VerticalDownArrowProcess"/>
    <dgm:cxn modelId="{735F803C-AC02-40E7-B758-05AA6ACD17C7}" type="presOf" srcId="{BF2696EF-1853-44FD-AAA8-F0C02AADA5DD}" destId="{36098C86-2EB3-48DC-B1B3-DEB5B382481D}" srcOrd="1" destOrd="0" presId="urn:microsoft.com/office/officeart/2016/7/layout/VerticalDownArrowProcess"/>
    <dgm:cxn modelId="{05E1F03C-9767-40A3-A8B3-FB7679ED48B2}" srcId="{A51B469B-152E-424B-8F37-242273ADC736}" destId="{48E3ACBA-B1BB-4E1C-A43E-62D23E04F2B7}" srcOrd="0" destOrd="0" parTransId="{D75E22BA-0E5B-4BDC-AE33-0A5C03FAA9DF}" sibTransId="{F5E82047-2E4F-4808-98BD-581D6EE72BED}"/>
    <dgm:cxn modelId="{FBEC0062-0002-4060-B4B2-6EC65DC44FE3}" type="presOf" srcId="{EC76A189-D0F5-4698-9B07-E4FA3543B60F}" destId="{B604EBA8-4DA4-413D-9676-23AFD1B9514E}" srcOrd="0" destOrd="0" presId="urn:microsoft.com/office/officeart/2016/7/layout/VerticalDownArrowProcess"/>
    <dgm:cxn modelId="{67C0C262-8D31-41A5-85F5-BFACC44DC74C}" srcId="{65DA8105-E53C-411A-98EA-B87CB8193241}" destId="{AC63E1F0-9AD9-4ED3-A129-0598FB4E9F4A}" srcOrd="0" destOrd="0" parTransId="{C08E129C-AD44-4899-A4E2-0316370011E2}" sibTransId="{BF8ECBD0-A937-4A62-ACA9-66B905321ABA}"/>
    <dgm:cxn modelId="{BAD5506C-5615-4956-B344-D64F13703DE9}" type="presOf" srcId="{C3026448-744D-4A6D-9690-D88D7CDAF225}" destId="{23479642-C9CB-48D1-8C87-27DD3C6BFE1C}" srcOrd="0" destOrd="0" presId="urn:microsoft.com/office/officeart/2016/7/layout/VerticalDownArrowProcess"/>
    <dgm:cxn modelId="{5C34984C-4D56-4DFE-8C26-460547ED867A}" type="presOf" srcId="{AC63E1F0-9AD9-4ED3-A129-0598FB4E9F4A}" destId="{608A3929-C89E-4EA1-A7BB-D4109D654D64}" srcOrd="0" destOrd="0" presId="urn:microsoft.com/office/officeart/2016/7/layout/VerticalDownArrowProcess"/>
    <dgm:cxn modelId="{68242A50-BA8B-4451-B970-CC4D6CE354A0}" type="presOf" srcId="{842A4D18-5FF7-499D-BE25-991C19A6364B}" destId="{4639814D-96EA-4A54-8454-16E24831801C}" srcOrd="0" destOrd="0" presId="urn:microsoft.com/office/officeart/2016/7/layout/VerticalDownArrowProcess"/>
    <dgm:cxn modelId="{A78B3173-B169-484F-ABFD-AEDEB397C7EC}" type="presOf" srcId="{C3026448-744D-4A6D-9690-D88D7CDAF225}" destId="{FD0D0E23-6530-4435-9A7E-67230D4377BF}" srcOrd="1" destOrd="0" presId="urn:microsoft.com/office/officeart/2016/7/layout/VerticalDownArrowProcess"/>
    <dgm:cxn modelId="{2D102A77-792B-40B3-90E5-CD3F11EC7475}" srcId="{51DB9317-4D07-4ED7-B668-94A4845DBD88}" destId="{7EED6DE2-1A89-492C-AA96-890F436C942B}" srcOrd="0" destOrd="0" parTransId="{C2F83969-2F8B-4B23-AE36-752E9AC85762}" sibTransId="{981A392B-9686-40C1-9FB6-24DFAB890B37}"/>
    <dgm:cxn modelId="{FA56457B-BC7D-41B1-B610-252AFE01A9B0}" type="presOf" srcId="{A51B469B-152E-424B-8F37-242273ADC736}" destId="{58CCC096-321C-4A26-960D-9F3202A3A352}" srcOrd="0" destOrd="0" presId="urn:microsoft.com/office/officeart/2016/7/layout/VerticalDownArrowProcess"/>
    <dgm:cxn modelId="{389B8E9A-A51C-42B0-A0BB-3CB456914BFA}" srcId="{A51B469B-152E-424B-8F37-242273ADC736}" destId="{51DB9317-4D07-4ED7-B668-94A4845DBD88}" srcOrd="5" destOrd="0" parTransId="{9ECB0BF5-6E28-4A40-AD5D-78F6C683B029}" sibTransId="{D5F1E167-9215-42E9-8643-692F42E89917}"/>
    <dgm:cxn modelId="{C68F3EA7-1D32-4EBD-A552-78EC6B54E7F0}" type="presOf" srcId="{51DB9317-4D07-4ED7-B668-94A4845DBD88}" destId="{FB4EF514-D13B-4290-9600-1E3545AEC7B4}" srcOrd="0" destOrd="0" presId="urn:microsoft.com/office/officeart/2016/7/layout/VerticalDownArrowProcess"/>
    <dgm:cxn modelId="{F8EF54A8-0E20-4213-8958-F967928A8C60}" srcId="{A51B469B-152E-424B-8F37-242273ADC736}" destId="{842A4D18-5FF7-499D-BE25-991C19A6364B}" srcOrd="1" destOrd="0" parTransId="{81255106-84E1-4AA5-9516-D84504E5B561}" sibTransId="{29021A9E-AEB6-4491-88C0-E8A051419685}"/>
    <dgm:cxn modelId="{8FBF9EAD-3881-43D6-9F17-FB7DAE77F23B}" type="presOf" srcId="{65DA8105-E53C-411A-98EA-B87CB8193241}" destId="{DB86B229-BF3B-48BD-908D-06E02E3AADA4}" srcOrd="0" destOrd="0" presId="urn:microsoft.com/office/officeart/2016/7/layout/VerticalDownArrowProcess"/>
    <dgm:cxn modelId="{D090D4BA-F2B4-4C4D-A69B-A615D2BC2F9E}" type="presOf" srcId="{BF2696EF-1853-44FD-AAA8-F0C02AADA5DD}" destId="{8C41705F-81DB-422F-B6E8-81CBA8CE5D62}" srcOrd="0" destOrd="0" presId="urn:microsoft.com/office/officeart/2016/7/layout/VerticalDownArrowProcess"/>
    <dgm:cxn modelId="{7236B0C1-2E27-4BF1-A8A2-35077965C6A8}" type="presOf" srcId="{65DA8105-E53C-411A-98EA-B87CB8193241}" destId="{56C44534-3B8F-403D-AAC4-9D0CE7A267B3}" srcOrd="1" destOrd="0" presId="urn:microsoft.com/office/officeart/2016/7/layout/VerticalDownArrowProcess"/>
    <dgm:cxn modelId="{0373BAC5-9E3A-46D7-9C90-A6C9D0E83C56}" type="presOf" srcId="{7EED6DE2-1A89-492C-AA96-890F436C942B}" destId="{45E3CA9D-5791-480B-9C96-FB1D379C453A}" srcOrd="0" destOrd="0" presId="urn:microsoft.com/office/officeart/2016/7/layout/VerticalDownArrowProcess"/>
    <dgm:cxn modelId="{982AD2C8-BDE8-4FC7-9AC6-944D4C585398}" srcId="{842A4D18-5FF7-499D-BE25-991C19A6364B}" destId="{D249DD72-90B4-491C-9BB6-BFAF10EE877F}" srcOrd="0" destOrd="0" parTransId="{69AB4CF3-6187-46FB-B12F-F4C340907C6D}" sibTransId="{4DF96FCD-11C3-4556-883E-C17CE44B1977}"/>
    <dgm:cxn modelId="{078952D9-5208-4FDB-8C40-E31474DBF63B}" type="presOf" srcId="{48E3ACBA-B1BB-4E1C-A43E-62D23E04F2B7}" destId="{32891960-08C6-4522-9A9D-779986B6C25D}" srcOrd="0" destOrd="0" presId="urn:microsoft.com/office/officeart/2016/7/layout/VerticalDownArrowProcess"/>
    <dgm:cxn modelId="{A5E4BBDF-3423-451D-BAAC-426006F66AC5}" type="presOf" srcId="{842A4D18-5FF7-499D-BE25-991C19A6364B}" destId="{500F0FC9-A323-45F3-8EE4-140D6943C0CD}" srcOrd="1" destOrd="0" presId="urn:microsoft.com/office/officeart/2016/7/layout/VerticalDownArrowProcess"/>
    <dgm:cxn modelId="{2308E9E1-5F27-4ED2-B1EC-E322F8CAB21F}" srcId="{C3026448-744D-4A6D-9690-D88D7CDAF225}" destId="{EC76A189-D0F5-4698-9B07-E4FA3543B60F}" srcOrd="0" destOrd="0" parTransId="{7320C02D-44FD-4149-94D6-6B189258EADA}" sibTransId="{F4F6A523-B146-4D22-BF66-42280D727894}"/>
    <dgm:cxn modelId="{0D2715E2-1BDB-4C7D-A071-E181C5F86C50}" type="presOf" srcId="{48E3ACBA-B1BB-4E1C-A43E-62D23E04F2B7}" destId="{6780C264-FD78-4B8B-B381-7BA898DE500C}" srcOrd="1" destOrd="0" presId="urn:microsoft.com/office/officeart/2016/7/layout/VerticalDownArrowProcess"/>
    <dgm:cxn modelId="{D378B6F1-479F-4FA3-963E-9EA1BD8C4127}" srcId="{BF2696EF-1853-44FD-AAA8-F0C02AADA5DD}" destId="{E54EFC38-25A0-4460-ACDC-2C47BCC267A6}" srcOrd="0" destOrd="0" parTransId="{2205D71E-55E4-4783-81A6-4EF512619D25}" sibTransId="{042486B2-7E26-47E4-90B6-D31BD4BF199F}"/>
    <dgm:cxn modelId="{1024FAD8-9F8E-4750-BC9D-37A6E1B18E97}" type="presParOf" srcId="{58CCC096-321C-4A26-960D-9F3202A3A352}" destId="{ABDF3C59-17BB-4EF6-ADCA-73D3023D19A0}" srcOrd="0" destOrd="0" presId="urn:microsoft.com/office/officeart/2016/7/layout/VerticalDownArrowProcess"/>
    <dgm:cxn modelId="{DBA41766-496C-42B4-990F-AB2FBB0DA896}" type="presParOf" srcId="{ABDF3C59-17BB-4EF6-ADCA-73D3023D19A0}" destId="{FB4EF514-D13B-4290-9600-1E3545AEC7B4}" srcOrd="0" destOrd="0" presId="urn:microsoft.com/office/officeart/2016/7/layout/VerticalDownArrowProcess"/>
    <dgm:cxn modelId="{8A2E4A79-FEB5-4197-96A0-D24D5A8F7733}" type="presParOf" srcId="{ABDF3C59-17BB-4EF6-ADCA-73D3023D19A0}" destId="{45E3CA9D-5791-480B-9C96-FB1D379C453A}" srcOrd="1" destOrd="0" presId="urn:microsoft.com/office/officeart/2016/7/layout/VerticalDownArrowProcess"/>
    <dgm:cxn modelId="{FBCB003E-8B1C-490B-9CFF-3F1754F3AAF8}" type="presParOf" srcId="{58CCC096-321C-4A26-960D-9F3202A3A352}" destId="{E39BF156-48E7-47E9-A4E6-AE1942E61311}" srcOrd="1" destOrd="0" presId="urn:microsoft.com/office/officeart/2016/7/layout/VerticalDownArrowProcess"/>
    <dgm:cxn modelId="{5F2EF663-EBF3-4396-8C4E-40069DE35741}" type="presParOf" srcId="{58CCC096-321C-4A26-960D-9F3202A3A352}" destId="{B37D4007-2ACF-4248-9053-492B37DB4745}" srcOrd="2" destOrd="0" presId="urn:microsoft.com/office/officeart/2016/7/layout/VerticalDownArrowProcess"/>
    <dgm:cxn modelId="{2F84EA7E-DEA7-4C5A-9B31-307178A44AC9}" type="presParOf" srcId="{B37D4007-2ACF-4248-9053-492B37DB4745}" destId="{DB86B229-BF3B-48BD-908D-06E02E3AADA4}" srcOrd="0" destOrd="0" presId="urn:microsoft.com/office/officeart/2016/7/layout/VerticalDownArrowProcess"/>
    <dgm:cxn modelId="{27E194FC-F901-4E7E-B027-9815650B17F0}" type="presParOf" srcId="{B37D4007-2ACF-4248-9053-492B37DB4745}" destId="{56C44534-3B8F-403D-AAC4-9D0CE7A267B3}" srcOrd="1" destOrd="0" presId="urn:microsoft.com/office/officeart/2016/7/layout/VerticalDownArrowProcess"/>
    <dgm:cxn modelId="{3DDB36E1-9F13-4A4A-95B2-4B6623F26C29}" type="presParOf" srcId="{B37D4007-2ACF-4248-9053-492B37DB4745}" destId="{608A3929-C89E-4EA1-A7BB-D4109D654D64}" srcOrd="2" destOrd="0" presId="urn:microsoft.com/office/officeart/2016/7/layout/VerticalDownArrowProcess"/>
    <dgm:cxn modelId="{137D0956-5D61-418F-98F0-F894E4A262CF}" type="presParOf" srcId="{58CCC096-321C-4A26-960D-9F3202A3A352}" destId="{18AE1A71-8623-4857-A854-BFEE04CCD46F}" srcOrd="3" destOrd="0" presId="urn:microsoft.com/office/officeart/2016/7/layout/VerticalDownArrowProcess"/>
    <dgm:cxn modelId="{A86781F2-D91A-4C6D-B9DD-F0A7A3D097FC}" type="presParOf" srcId="{58CCC096-321C-4A26-960D-9F3202A3A352}" destId="{DB990D85-E3E0-45EB-AE92-274943743475}" srcOrd="4" destOrd="0" presId="urn:microsoft.com/office/officeart/2016/7/layout/VerticalDownArrowProcess"/>
    <dgm:cxn modelId="{18CE6EEE-B8F1-472B-BB41-1497511E2D0A}" type="presParOf" srcId="{DB990D85-E3E0-45EB-AE92-274943743475}" destId="{23479642-C9CB-48D1-8C87-27DD3C6BFE1C}" srcOrd="0" destOrd="0" presId="urn:microsoft.com/office/officeart/2016/7/layout/VerticalDownArrowProcess"/>
    <dgm:cxn modelId="{B1B67218-7D5A-46F8-B8FF-AC0C90309E8D}" type="presParOf" srcId="{DB990D85-E3E0-45EB-AE92-274943743475}" destId="{FD0D0E23-6530-4435-9A7E-67230D4377BF}" srcOrd="1" destOrd="0" presId="urn:microsoft.com/office/officeart/2016/7/layout/VerticalDownArrowProcess"/>
    <dgm:cxn modelId="{D34726EF-0D9E-4673-9637-79116FC287D5}" type="presParOf" srcId="{DB990D85-E3E0-45EB-AE92-274943743475}" destId="{B604EBA8-4DA4-413D-9676-23AFD1B9514E}" srcOrd="2" destOrd="0" presId="urn:microsoft.com/office/officeart/2016/7/layout/VerticalDownArrowProcess"/>
    <dgm:cxn modelId="{0F73DB51-A2D0-4E2C-BDE4-E9738700264E}" type="presParOf" srcId="{58CCC096-321C-4A26-960D-9F3202A3A352}" destId="{C205765B-8EFF-47E2-A671-1E185C30A2A6}" srcOrd="5" destOrd="0" presId="urn:microsoft.com/office/officeart/2016/7/layout/VerticalDownArrowProcess"/>
    <dgm:cxn modelId="{617B8AD6-81C9-4704-97E8-E6B2A4D1F5AD}" type="presParOf" srcId="{58CCC096-321C-4A26-960D-9F3202A3A352}" destId="{420D56BD-2B94-45E1-BF33-CF3BE5D4D875}" srcOrd="6" destOrd="0" presId="urn:microsoft.com/office/officeart/2016/7/layout/VerticalDownArrowProcess"/>
    <dgm:cxn modelId="{60AAD9D4-3578-470F-B6CE-E5BFDDC15BBE}" type="presParOf" srcId="{420D56BD-2B94-45E1-BF33-CF3BE5D4D875}" destId="{8C41705F-81DB-422F-B6E8-81CBA8CE5D62}" srcOrd="0" destOrd="0" presId="urn:microsoft.com/office/officeart/2016/7/layout/VerticalDownArrowProcess"/>
    <dgm:cxn modelId="{CBDDBACF-2785-4D9D-8ABA-3A3FB4D0F2CB}" type="presParOf" srcId="{420D56BD-2B94-45E1-BF33-CF3BE5D4D875}" destId="{36098C86-2EB3-48DC-B1B3-DEB5B382481D}" srcOrd="1" destOrd="0" presId="urn:microsoft.com/office/officeart/2016/7/layout/VerticalDownArrowProcess"/>
    <dgm:cxn modelId="{1DF56076-9C97-42F2-858F-86EE62C73EA5}" type="presParOf" srcId="{420D56BD-2B94-45E1-BF33-CF3BE5D4D875}" destId="{ABD2E80F-1D1F-4B73-8118-38349F94B3F9}" srcOrd="2" destOrd="0" presId="urn:microsoft.com/office/officeart/2016/7/layout/VerticalDownArrowProcess"/>
    <dgm:cxn modelId="{125A2A0B-52B2-4C78-9A57-609BE624F13C}" type="presParOf" srcId="{58CCC096-321C-4A26-960D-9F3202A3A352}" destId="{24949920-6D89-422A-BBA7-FE79E9FDBD71}" srcOrd="7" destOrd="0" presId="urn:microsoft.com/office/officeart/2016/7/layout/VerticalDownArrowProcess"/>
    <dgm:cxn modelId="{803A261A-E801-406C-BEBC-2FE615A10CEA}" type="presParOf" srcId="{58CCC096-321C-4A26-960D-9F3202A3A352}" destId="{7467162D-EA9E-44F7-815B-EE3404683857}" srcOrd="8" destOrd="0" presId="urn:microsoft.com/office/officeart/2016/7/layout/VerticalDownArrowProcess"/>
    <dgm:cxn modelId="{9FF97025-3E0F-49D1-8289-1D05B15B9AF0}" type="presParOf" srcId="{7467162D-EA9E-44F7-815B-EE3404683857}" destId="{4639814D-96EA-4A54-8454-16E24831801C}" srcOrd="0" destOrd="0" presId="urn:microsoft.com/office/officeart/2016/7/layout/VerticalDownArrowProcess"/>
    <dgm:cxn modelId="{51EA9D27-BB5E-45EA-9C81-F51BC6315187}" type="presParOf" srcId="{7467162D-EA9E-44F7-815B-EE3404683857}" destId="{500F0FC9-A323-45F3-8EE4-140D6943C0CD}" srcOrd="1" destOrd="0" presId="urn:microsoft.com/office/officeart/2016/7/layout/VerticalDownArrowProcess"/>
    <dgm:cxn modelId="{AE95539D-3F5B-4421-ACA5-04F9D993D778}" type="presParOf" srcId="{7467162D-EA9E-44F7-815B-EE3404683857}" destId="{A74B8713-B727-4775-8D67-D16000E9C1C9}" srcOrd="2" destOrd="0" presId="urn:microsoft.com/office/officeart/2016/7/layout/VerticalDownArrowProcess"/>
    <dgm:cxn modelId="{CD7106F2-F8E1-4CCE-A159-4909B968706C}" type="presParOf" srcId="{58CCC096-321C-4A26-960D-9F3202A3A352}" destId="{2417FBE2-D30D-4F50-A7E4-F8B51E46DC7F}" srcOrd="9" destOrd="0" presId="urn:microsoft.com/office/officeart/2016/7/layout/VerticalDownArrowProcess"/>
    <dgm:cxn modelId="{C2C1B23F-F4E7-4BA0-9204-0F048DCF013D}" type="presParOf" srcId="{58CCC096-321C-4A26-960D-9F3202A3A352}" destId="{DC7C03FF-E0D4-48AD-8C97-6D295CE6858C}" srcOrd="10" destOrd="0" presId="urn:microsoft.com/office/officeart/2016/7/layout/VerticalDownArrowProcess"/>
    <dgm:cxn modelId="{2BAC0DE2-1BF0-410B-B7F0-8FAADCD8EA6A}" type="presParOf" srcId="{DC7C03FF-E0D4-48AD-8C97-6D295CE6858C}" destId="{32891960-08C6-4522-9A9D-779986B6C25D}" srcOrd="0" destOrd="0" presId="urn:microsoft.com/office/officeart/2016/7/layout/VerticalDownArrowProcess"/>
    <dgm:cxn modelId="{A691D705-348E-4870-86FC-83BD9B2DD14D}" type="presParOf" srcId="{DC7C03FF-E0D4-48AD-8C97-6D295CE6858C}" destId="{6780C264-FD78-4B8B-B381-7BA898DE500C}" srcOrd="1" destOrd="0" presId="urn:microsoft.com/office/officeart/2016/7/layout/VerticalDownArrowProcess"/>
    <dgm:cxn modelId="{AE8ADDE8-A31A-4F71-BA1E-CED6B7A5DD1B}" type="presParOf" srcId="{DC7C03FF-E0D4-48AD-8C97-6D295CE6858C}" destId="{E858F7CD-2ACB-48E8-86E8-A3D85B300CC1}"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4EF514-D13B-4290-9600-1E3545AEC7B4}">
      <dsp:nvSpPr>
        <dsp:cNvPr id="0" name=""/>
        <dsp:cNvSpPr/>
      </dsp:nvSpPr>
      <dsp:spPr>
        <a:xfrm>
          <a:off x="0" y="3844668"/>
          <a:ext cx="1971675" cy="50461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226" tIns="120904" rIns="140226" bIns="120904" numCol="1" spcCol="1270" anchor="ctr" anchorCtr="0">
          <a:noAutofit/>
        </a:bodyPr>
        <a:lstStyle/>
        <a:p>
          <a:pPr marL="0" lvl="0" indent="0" algn="ctr" defTabSz="755650">
            <a:lnSpc>
              <a:spcPct val="90000"/>
            </a:lnSpc>
            <a:spcBef>
              <a:spcPct val="0"/>
            </a:spcBef>
            <a:spcAft>
              <a:spcPct val="35000"/>
            </a:spcAft>
            <a:buNone/>
          </a:pPr>
          <a:r>
            <a:rPr lang="en-US" sz="1700" kern="1200"/>
            <a:t>Describe</a:t>
          </a:r>
        </a:p>
      </dsp:txBody>
      <dsp:txXfrm>
        <a:off x="0" y="3844668"/>
        <a:ext cx="1971675" cy="504610"/>
      </dsp:txXfrm>
    </dsp:sp>
    <dsp:sp modelId="{45E3CA9D-5791-480B-9C96-FB1D379C453A}">
      <dsp:nvSpPr>
        <dsp:cNvPr id="0" name=""/>
        <dsp:cNvSpPr/>
      </dsp:nvSpPr>
      <dsp:spPr>
        <a:xfrm>
          <a:off x="1971675" y="3844668"/>
          <a:ext cx="5915025" cy="50461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9985" tIns="152400" rIns="119985" bIns="152400" numCol="1" spcCol="1270" anchor="ctr" anchorCtr="0">
          <a:noAutofit/>
        </a:bodyPr>
        <a:lstStyle/>
        <a:p>
          <a:pPr marL="0" lvl="0" indent="0" algn="l" defTabSz="533400">
            <a:lnSpc>
              <a:spcPct val="90000"/>
            </a:lnSpc>
            <a:spcBef>
              <a:spcPct val="0"/>
            </a:spcBef>
            <a:spcAft>
              <a:spcPct val="35000"/>
            </a:spcAft>
            <a:buNone/>
          </a:pPr>
          <a:r>
            <a:rPr lang="en-US" sz="1200" kern="1200"/>
            <a:t>Describe steps to take when exposed to a bloodborne pathogen.</a:t>
          </a:r>
        </a:p>
      </dsp:txBody>
      <dsp:txXfrm>
        <a:off x="1971675" y="3844668"/>
        <a:ext cx="5915025" cy="504610"/>
      </dsp:txXfrm>
    </dsp:sp>
    <dsp:sp modelId="{56C44534-3B8F-403D-AAC4-9D0CE7A267B3}">
      <dsp:nvSpPr>
        <dsp:cNvPr id="0" name=""/>
        <dsp:cNvSpPr/>
      </dsp:nvSpPr>
      <dsp:spPr>
        <a:xfrm rot="10800000">
          <a:off x="0" y="3076146"/>
          <a:ext cx="1971675" cy="776091"/>
        </a:xfrm>
        <a:prstGeom prst="upArrowCallout">
          <a:avLst>
            <a:gd name="adj1" fmla="val 5000"/>
            <a:gd name="adj2" fmla="val 10000"/>
            <a:gd name="adj3" fmla="val 15000"/>
            <a:gd name="adj4" fmla="val 64977"/>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226" tIns="120904" rIns="140226" bIns="120904" numCol="1" spcCol="1270" anchor="ctr" anchorCtr="0">
          <a:noAutofit/>
        </a:bodyPr>
        <a:lstStyle/>
        <a:p>
          <a:pPr marL="0" lvl="0" indent="0" algn="ctr" defTabSz="755650">
            <a:lnSpc>
              <a:spcPct val="90000"/>
            </a:lnSpc>
            <a:spcBef>
              <a:spcPct val="0"/>
            </a:spcBef>
            <a:spcAft>
              <a:spcPct val="35000"/>
            </a:spcAft>
            <a:buNone/>
          </a:pPr>
          <a:r>
            <a:rPr lang="en-US" sz="1700" kern="1200"/>
            <a:t>Describe</a:t>
          </a:r>
        </a:p>
      </dsp:txBody>
      <dsp:txXfrm rot="-10800000">
        <a:off x="0" y="3076146"/>
        <a:ext cx="1971675" cy="504459"/>
      </dsp:txXfrm>
    </dsp:sp>
    <dsp:sp modelId="{608A3929-C89E-4EA1-A7BB-D4109D654D64}">
      <dsp:nvSpPr>
        <dsp:cNvPr id="0" name=""/>
        <dsp:cNvSpPr/>
      </dsp:nvSpPr>
      <dsp:spPr>
        <a:xfrm>
          <a:off x="1971675" y="3076146"/>
          <a:ext cx="5915025" cy="504459"/>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9985" tIns="152400" rIns="119985" bIns="152400" numCol="1" spcCol="1270" anchor="ctr" anchorCtr="0">
          <a:noAutofit/>
        </a:bodyPr>
        <a:lstStyle/>
        <a:p>
          <a:pPr marL="0" lvl="0" indent="0" algn="l" defTabSz="533400">
            <a:lnSpc>
              <a:spcPct val="90000"/>
            </a:lnSpc>
            <a:spcBef>
              <a:spcPct val="0"/>
            </a:spcBef>
            <a:spcAft>
              <a:spcPct val="35000"/>
            </a:spcAft>
            <a:buNone/>
          </a:pPr>
          <a:r>
            <a:rPr lang="en-US" sz="1200" kern="1200"/>
            <a:t>Describe methods for controlling exposure to bloodborne pathogens.</a:t>
          </a:r>
        </a:p>
      </dsp:txBody>
      <dsp:txXfrm>
        <a:off x="1971675" y="3076146"/>
        <a:ext cx="5915025" cy="504459"/>
      </dsp:txXfrm>
    </dsp:sp>
    <dsp:sp modelId="{FD0D0E23-6530-4435-9A7E-67230D4377BF}">
      <dsp:nvSpPr>
        <dsp:cNvPr id="0" name=""/>
        <dsp:cNvSpPr/>
      </dsp:nvSpPr>
      <dsp:spPr>
        <a:xfrm rot="10800000">
          <a:off x="0" y="2307624"/>
          <a:ext cx="1971675" cy="776091"/>
        </a:xfrm>
        <a:prstGeom prst="upArrowCallout">
          <a:avLst>
            <a:gd name="adj1" fmla="val 5000"/>
            <a:gd name="adj2" fmla="val 10000"/>
            <a:gd name="adj3" fmla="val 15000"/>
            <a:gd name="adj4" fmla="val 64977"/>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226" tIns="120904" rIns="140226" bIns="120904" numCol="1" spcCol="1270" anchor="ctr" anchorCtr="0">
          <a:noAutofit/>
        </a:bodyPr>
        <a:lstStyle/>
        <a:p>
          <a:pPr marL="0" lvl="0" indent="0" algn="ctr" defTabSz="755650">
            <a:lnSpc>
              <a:spcPct val="90000"/>
            </a:lnSpc>
            <a:spcBef>
              <a:spcPct val="0"/>
            </a:spcBef>
            <a:spcAft>
              <a:spcPct val="35000"/>
            </a:spcAft>
            <a:buNone/>
          </a:pPr>
          <a:r>
            <a:rPr lang="en-US" sz="1700" kern="1200"/>
            <a:t>Identify</a:t>
          </a:r>
        </a:p>
      </dsp:txBody>
      <dsp:txXfrm rot="-10800000">
        <a:off x="0" y="2307624"/>
        <a:ext cx="1971675" cy="504459"/>
      </dsp:txXfrm>
    </dsp:sp>
    <dsp:sp modelId="{B604EBA8-4DA4-413D-9676-23AFD1B9514E}">
      <dsp:nvSpPr>
        <dsp:cNvPr id="0" name=""/>
        <dsp:cNvSpPr/>
      </dsp:nvSpPr>
      <dsp:spPr>
        <a:xfrm>
          <a:off x="1971675" y="2307624"/>
          <a:ext cx="5915025" cy="504459"/>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9985" tIns="152400" rIns="119985" bIns="152400" numCol="1" spcCol="1270" anchor="ctr" anchorCtr="0">
          <a:noAutofit/>
        </a:bodyPr>
        <a:lstStyle/>
        <a:p>
          <a:pPr marL="0" lvl="0" indent="0" algn="l" defTabSz="533400">
            <a:lnSpc>
              <a:spcPct val="90000"/>
            </a:lnSpc>
            <a:spcBef>
              <a:spcPct val="0"/>
            </a:spcBef>
            <a:spcAft>
              <a:spcPct val="35000"/>
            </a:spcAft>
            <a:buNone/>
          </a:pPr>
          <a:r>
            <a:rPr lang="en-US" sz="1200" kern="1200"/>
            <a:t>Identify key aspects of a Bloodborne Pathogen Exposure Control Plan;</a:t>
          </a:r>
        </a:p>
      </dsp:txBody>
      <dsp:txXfrm>
        <a:off x="1971675" y="2307624"/>
        <a:ext cx="5915025" cy="504459"/>
      </dsp:txXfrm>
    </dsp:sp>
    <dsp:sp modelId="{36098C86-2EB3-48DC-B1B3-DEB5B382481D}">
      <dsp:nvSpPr>
        <dsp:cNvPr id="0" name=""/>
        <dsp:cNvSpPr/>
      </dsp:nvSpPr>
      <dsp:spPr>
        <a:xfrm rot="10800000">
          <a:off x="0" y="1539102"/>
          <a:ext cx="1971675" cy="776091"/>
        </a:xfrm>
        <a:prstGeom prst="upArrowCallout">
          <a:avLst>
            <a:gd name="adj1" fmla="val 5000"/>
            <a:gd name="adj2" fmla="val 10000"/>
            <a:gd name="adj3" fmla="val 15000"/>
            <a:gd name="adj4" fmla="val 64977"/>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226" tIns="120904" rIns="140226" bIns="120904" numCol="1" spcCol="1270" anchor="ctr" anchorCtr="0">
          <a:noAutofit/>
        </a:bodyPr>
        <a:lstStyle/>
        <a:p>
          <a:pPr marL="0" lvl="0" indent="0" algn="ctr" defTabSz="755650">
            <a:lnSpc>
              <a:spcPct val="90000"/>
            </a:lnSpc>
            <a:spcBef>
              <a:spcPct val="0"/>
            </a:spcBef>
            <a:spcAft>
              <a:spcPct val="35000"/>
            </a:spcAft>
            <a:buNone/>
          </a:pPr>
          <a:r>
            <a:rPr lang="en-US" sz="1700" kern="1200"/>
            <a:t>Identify</a:t>
          </a:r>
        </a:p>
      </dsp:txBody>
      <dsp:txXfrm rot="-10800000">
        <a:off x="0" y="1539102"/>
        <a:ext cx="1971675" cy="504459"/>
      </dsp:txXfrm>
    </dsp:sp>
    <dsp:sp modelId="{ABD2E80F-1D1F-4B73-8118-38349F94B3F9}">
      <dsp:nvSpPr>
        <dsp:cNvPr id="0" name=""/>
        <dsp:cNvSpPr/>
      </dsp:nvSpPr>
      <dsp:spPr>
        <a:xfrm>
          <a:off x="1971675" y="1539102"/>
          <a:ext cx="5915025" cy="504459"/>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9985" tIns="152400" rIns="119985" bIns="152400" numCol="1" spcCol="1270" anchor="ctr" anchorCtr="0">
          <a:noAutofit/>
        </a:bodyPr>
        <a:lstStyle/>
        <a:p>
          <a:pPr marL="0" lvl="0" indent="0" algn="l" defTabSz="533400">
            <a:lnSpc>
              <a:spcPct val="90000"/>
            </a:lnSpc>
            <a:spcBef>
              <a:spcPct val="0"/>
            </a:spcBef>
            <a:spcAft>
              <a:spcPct val="35000"/>
            </a:spcAft>
            <a:buNone/>
          </a:pPr>
          <a:r>
            <a:rPr lang="en-US" sz="1200" kern="1200"/>
            <a:t>Identify workers who are at risk of exposure to bloodborne pathogens.</a:t>
          </a:r>
        </a:p>
      </dsp:txBody>
      <dsp:txXfrm>
        <a:off x="1971675" y="1539102"/>
        <a:ext cx="5915025" cy="504459"/>
      </dsp:txXfrm>
    </dsp:sp>
    <dsp:sp modelId="{500F0FC9-A323-45F3-8EE4-140D6943C0CD}">
      <dsp:nvSpPr>
        <dsp:cNvPr id="0" name=""/>
        <dsp:cNvSpPr/>
      </dsp:nvSpPr>
      <dsp:spPr>
        <a:xfrm rot="10800000">
          <a:off x="0" y="770580"/>
          <a:ext cx="1971675" cy="776091"/>
        </a:xfrm>
        <a:prstGeom prst="upArrowCallout">
          <a:avLst>
            <a:gd name="adj1" fmla="val 5000"/>
            <a:gd name="adj2" fmla="val 10000"/>
            <a:gd name="adj3" fmla="val 15000"/>
            <a:gd name="adj4" fmla="val 64977"/>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226" tIns="120904" rIns="140226" bIns="120904" numCol="1" spcCol="1270" anchor="ctr" anchorCtr="0">
          <a:noAutofit/>
        </a:bodyPr>
        <a:lstStyle/>
        <a:p>
          <a:pPr marL="0" lvl="0" indent="0" algn="ctr" defTabSz="755650">
            <a:lnSpc>
              <a:spcPct val="90000"/>
            </a:lnSpc>
            <a:spcBef>
              <a:spcPct val="0"/>
            </a:spcBef>
            <a:spcAft>
              <a:spcPct val="35000"/>
            </a:spcAft>
            <a:buNone/>
          </a:pPr>
          <a:r>
            <a:rPr lang="en-US" sz="1700" kern="1200"/>
            <a:t>Define</a:t>
          </a:r>
        </a:p>
      </dsp:txBody>
      <dsp:txXfrm rot="-10800000">
        <a:off x="0" y="770580"/>
        <a:ext cx="1971675" cy="504459"/>
      </dsp:txXfrm>
    </dsp:sp>
    <dsp:sp modelId="{A74B8713-B727-4775-8D67-D16000E9C1C9}">
      <dsp:nvSpPr>
        <dsp:cNvPr id="0" name=""/>
        <dsp:cNvSpPr/>
      </dsp:nvSpPr>
      <dsp:spPr>
        <a:xfrm>
          <a:off x="1971675" y="770580"/>
          <a:ext cx="5915025" cy="504459"/>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9985" tIns="152400" rIns="119985" bIns="152400" numCol="1" spcCol="1270" anchor="ctr" anchorCtr="0">
          <a:noAutofit/>
        </a:bodyPr>
        <a:lstStyle/>
        <a:p>
          <a:pPr marL="0" lvl="0" indent="0" algn="l" defTabSz="533400">
            <a:lnSpc>
              <a:spcPct val="90000"/>
            </a:lnSpc>
            <a:spcBef>
              <a:spcPct val="0"/>
            </a:spcBef>
            <a:spcAft>
              <a:spcPct val="35000"/>
            </a:spcAft>
            <a:buNone/>
          </a:pPr>
          <a:r>
            <a:rPr lang="en-US" sz="1200" kern="1200"/>
            <a:t>Define bloodborne pathogens.</a:t>
          </a:r>
        </a:p>
      </dsp:txBody>
      <dsp:txXfrm>
        <a:off x="1971675" y="770580"/>
        <a:ext cx="5915025" cy="504459"/>
      </dsp:txXfrm>
    </dsp:sp>
    <dsp:sp modelId="{6780C264-FD78-4B8B-B381-7BA898DE500C}">
      <dsp:nvSpPr>
        <dsp:cNvPr id="0" name=""/>
        <dsp:cNvSpPr/>
      </dsp:nvSpPr>
      <dsp:spPr>
        <a:xfrm rot="10800000">
          <a:off x="0" y="2058"/>
          <a:ext cx="1971675" cy="776091"/>
        </a:xfrm>
        <a:prstGeom prst="upArrowCallout">
          <a:avLst>
            <a:gd name="adj1" fmla="val 5000"/>
            <a:gd name="adj2" fmla="val 10000"/>
            <a:gd name="adj3" fmla="val 15000"/>
            <a:gd name="adj4" fmla="val 64977"/>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226" tIns="120904" rIns="140226" bIns="120904" numCol="1" spcCol="1270" anchor="ctr" anchorCtr="0">
          <a:noAutofit/>
        </a:bodyPr>
        <a:lstStyle/>
        <a:p>
          <a:pPr marL="0" lvl="0" indent="0" algn="ctr" defTabSz="755650">
            <a:lnSpc>
              <a:spcPct val="90000"/>
            </a:lnSpc>
            <a:spcBef>
              <a:spcPct val="0"/>
            </a:spcBef>
            <a:spcAft>
              <a:spcPct val="35000"/>
            </a:spcAft>
            <a:buNone/>
          </a:pPr>
          <a:r>
            <a:rPr lang="en-US" sz="1700" kern="1200"/>
            <a:t>Lesson</a:t>
          </a:r>
        </a:p>
      </dsp:txBody>
      <dsp:txXfrm rot="-10800000">
        <a:off x="0" y="2058"/>
        <a:ext cx="1971675" cy="504459"/>
      </dsp:txXfrm>
    </dsp:sp>
    <dsp:sp modelId="{E858F7CD-2ACB-48E8-86E8-A3D85B300CC1}">
      <dsp:nvSpPr>
        <dsp:cNvPr id="0" name=""/>
        <dsp:cNvSpPr/>
      </dsp:nvSpPr>
      <dsp:spPr>
        <a:xfrm>
          <a:off x="1971675" y="2058"/>
          <a:ext cx="5915025" cy="50445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9985" tIns="152400" rIns="119985" bIns="152400" numCol="1" spcCol="1270" anchor="ctr" anchorCtr="0">
          <a:noAutofit/>
        </a:bodyPr>
        <a:lstStyle/>
        <a:p>
          <a:pPr marL="0" lvl="0" indent="0" algn="l" defTabSz="533400">
            <a:lnSpc>
              <a:spcPct val="90000"/>
            </a:lnSpc>
            <a:spcBef>
              <a:spcPct val="0"/>
            </a:spcBef>
            <a:spcAft>
              <a:spcPct val="35000"/>
            </a:spcAft>
            <a:buNone/>
          </a:pPr>
          <a:r>
            <a:rPr lang="en-US" sz="1200" kern="1200"/>
            <a:t>Bloodborne Pathogens</a:t>
          </a:r>
        </a:p>
      </dsp:txBody>
      <dsp:txXfrm>
        <a:off x="1971675" y="2058"/>
        <a:ext cx="5915025" cy="504459"/>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A1088F-0B15-4C8F-B02A-FAB845C63B6A}" type="datetimeFigureOut">
              <a:rPr lang="en-US" smtClean="0"/>
              <a:t>10/1/2025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98F0F9-EB59-40A4-A2A9-83530C48AC62}" type="slidenum">
              <a:rPr lang="en-US" smtClean="0"/>
              <a:t>‹#›</a:t>
            </a:fld>
            <a:endParaRPr lang="en-US"/>
          </a:p>
        </p:txBody>
      </p:sp>
    </p:spTree>
    <p:extLst>
      <p:ext uri="{BB962C8B-B14F-4D97-AF65-F5344CB8AC3E}">
        <p14:creationId xmlns:p14="http://schemas.microsoft.com/office/powerpoint/2010/main" val="3339108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osha.gov/pls/oshaweb/owadisp.show_document?p_table=STANDARDS&amp;p_id=10051#1910.1030(d)(1)"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osha.gov/pls/oshaweb/owadisp.show_document?p_table=STANDARDS&amp;p_id=10051#1910.1030(d)(1)"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in.gov/isdh/files/BBP_American_Red_Cross_Fact_Sheet_xps(1).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DIRECT ALL EMPLOYEES TO BOTH THE WRITTEN PLAN ONSITE AND TO THE POLICY ON THE OMD SAFETY PAGE.</a:t>
            </a:r>
          </a:p>
        </p:txBody>
      </p:sp>
      <p:sp>
        <p:nvSpPr>
          <p:cNvPr id="4" name="Slide Number Placeholder 3"/>
          <p:cNvSpPr>
            <a:spLocks noGrp="1"/>
          </p:cNvSpPr>
          <p:nvPr>
            <p:ph type="sldNum" sz="quarter" idx="5"/>
          </p:nvPr>
        </p:nvSpPr>
        <p:spPr/>
        <p:txBody>
          <a:bodyPr/>
          <a:lstStyle/>
          <a:p>
            <a:fld id="{4598F0F9-EB59-40A4-A2A9-83530C48AC62}" type="slidenum">
              <a:rPr lang="en-US" smtClean="0"/>
              <a:t>3</a:t>
            </a:fld>
            <a:endParaRPr lang="en-US"/>
          </a:p>
        </p:txBody>
      </p:sp>
    </p:spTree>
    <p:extLst>
      <p:ext uri="{BB962C8B-B14F-4D97-AF65-F5344CB8AC3E}">
        <p14:creationId xmlns:p14="http://schemas.microsoft.com/office/powerpoint/2010/main" val="2020492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A8A628-ADD8-C985-2CC9-31A126B09F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B98B8A-6B83-01AC-D9E9-F82C7CDEBC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5282BB-A343-9C2F-F9D4-0A6148BDD770}"/>
              </a:ext>
            </a:extLst>
          </p:cNvPr>
          <p:cNvSpPr>
            <a:spLocks noGrp="1"/>
          </p:cNvSpPr>
          <p:nvPr>
            <p:ph type="body" idx="1"/>
          </p:nvPr>
        </p:nvSpPr>
        <p:spPr/>
        <p:txBody>
          <a:bodyPr/>
          <a:lstStyle/>
          <a:p>
            <a:r>
              <a:rPr lang="en-US" dirty="0"/>
              <a:t>In most work situations, transmission is most likely to occur because of accidental puncture from contaminated needles, broken glass, or other sharps; contact between broken or damaged skin and infected body fluids; or contact between mucous membranes and infected body fluids. For example, if someone infected with HBV cut their finger on a piece of glass, and then you cut yourself on the now infected piece of glass, it is possible that you could contract the disease. Anytime there is blood-to-blood contact with infected blood or body fluids, there is a slight potential for transmission.</a:t>
            </a:r>
          </a:p>
          <a:p>
            <a:endParaRPr lang="en-US" dirty="0"/>
          </a:p>
          <a:p>
            <a:r>
              <a:rPr lang="en-US" dirty="0"/>
              <a:t>Unbroken skin forms an impervious barrier against bloodborne pathogens. However, infected blood can enter your system through:</a:t>
            </a:r>
          </a:p>
          <a:p>
            <a:pPr marL="628650" lvl="1" indent="-171450">
              <a:buFont typeface="Arial" panose="020B0604020202020204" pitchFamily="34" charset="0"/>
              <a:buChar char="•"/>
            </a:pPr>
            <a:r>
              <a:rPr lang="en-US" dirty="0"/>
              <a:t>Open sores</a:t>
            </a:r>
          </a:p>
          <a:p>
            <a:pPr marL="628650" lvl="1" indent="-171450">
              <a:buFont typeface="Arial" panose="020B0604020202020204" pitchFamily="34" charset="0"/>
              <a:buChar char="•"/>
            </a:pPr>
            <a:r>
              <a:rPr lang="en-US" dirty="0"/>
              <a:t>Cuts</a:t>
            </a:r>
          </a:p>
          <a:p>
            <a:pPr marL="628650" lvl="1" indent="-171450">
              <a:buFont typeface="Arial" panose="020B0604020202020204" pitchFamily="34" charset="0"/>
              <a:buChar char="•"/>
            </a:pPr>
            <a:r>
              <a:rPr lang="en-US" dirty="0"/>
              <a:t>Abrasions</a:t>
            </a:r>
          </a:p>
          <a:p>
            <a:pPr marL="628650" lvl="1" indent="-171450">
              <a:buFont typeface="Arial" panose="020B0604020202020204" pitchFamily="34" charset="0"/>
              <a:buChar char="•"/>
            </a:pPr>
            <a:r>
              <a:rPr lang="en-US" dirty="0"/>
              <a:t>Acne</a:t>
            </a:r>
          </a:p>
          <a:p>
            <a:pPr marL="628650" lvl="1" indent="-171450">
              <a:buFont typeface="Arial" panose="020B0604020202020204" pitchFamily="34" charset="0"/>
              <a:buChar char="•"/>
            </a:pPr>
            <a:r>
              <a:rPr lang="en-US" dirty="0"/>
              <a:t>Any sort of damaged or broken skin such as sunburn or blisters</a:t>
            </a:r>
          </a:p>
          <a:p>
            <a:endParaRPr lang="en-US" dirty="0"/>
          </a:p>
          <a:p>
            <a:r>
              <a:rPr lang="en-US" dirty="0"/>
              <a:t>Bloodborne pathogens may also be transmitted through the mucous membranes of the eyes, nose and mouth.</a:t>
            </a:r>
          </a:p>
          <a:p>
            <a:endParaRPr lang="en-US" dirty="0"/>
          </a:p>
          <a:p>
            <a:r>
              <a:rPr lang="en-US" dirty="0"/>
              <a:t>For example, a splash of contaminated blood to your eye, nose, or mouth could result in transmission.</a:t>
            </a:r>
          </a:p>
          <a:p>
            <a:endParaRPr lang="en-US" dirty="0"/>
          </a:p>
        </p:txBody>
      </p:sp>
      <p:sp>
        <p:nvSpPr>
          <p:cNvPr id="4" name="Slide Number Placeholder 3">
            <a:extLst>
              <a:ext uri="{FF2B5EF4-FFF2-40B4-BE49-F238E27FC236}">
                <a16:creationId xmlns:a16="http://schemas.microsoft.com/office/drawing/2014/main" id="{D63A8B41-8CAC-BB14-7D86-81486B0A5D94}"/>
              </a:ext>
            </a:extLst>
          </p:cNvPr>
          <p:cNvSpPr>
            <a:spLocks noGrp="1"/>
          </p:cNvSpPr>
          <p:nvPr>
            <p:ph type="sldNum" sz="quarter" idx="5"/>
          </p:nvPr>
        </p:nvSpPr>
        <p:spPr/>
        <p:txBody>
          <a:bodyPr/>
          <a:lstStyle/>
          <a:p>
            <a:fld id="{4598F0F9-EB59-40A4-A2A9-83530C48AC62}" type="slidenum">
              <a:rPr lang="en-US" smtClean="0"/>
              <a:t>13</a:t>
            </a:fld>
            <a:endParaRPr lang="en-US"/>
          </a:p>
        </p:txBody>
      </p:sp>
    </p:spTree>
    <p:extLst>
      <p:ext uri="{BB962C8B-B14F-4D97-AF65-F5344CB8AC3E}">
        <p14:creationId xmlns:p14="http://schemas.microsoft.com/office/powerpoint/2010/main" val="75522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A9E917-5FDE-5A69-96DA-D6FFA58742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1F0EB7-5168-EB13-5BC2-737E90CBB5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6AFB84-4329-B938-1F83-11BB4EA6CDAF}"/>
              </a:ext>
            </a:extLst>
          </p:cNvPr>
          <p:cNvSpPr>
            <a:spLocks noGrp="1"/>
          </p:cNvSpPr>
          <p:nvPr>
            <p:ph type="body" idx="1"/>
          </p:nvPr>
        </p:nvSpPr>
        <p:spPr/>
        <p:txBody>
          <a:bodyPr/>
          <a:lstStyle/>
          <a:p>
            <a:r>
              <a:rPr lang="en-US" dirty="0"/>
              <a:t>Source:</a:t>
            </a:r>
            <a:r>
              <a:rPr lang="en-US" baseline="0" dirty="0"/>
              <a:t>  OSHA </a:t>
            </a:r>
          </a:p>
          <a:p>
            <a:endParaRPr lang="en-US" baseline="0" dirty="0"/>
          </a:p>
          <a:p>
            <a:pPr eaLnBrk="1" hangingPunct="1">
              <a:lnSpc>
                <a:spcPct val="90000"/>
              </a:lnSpc>
            </a:pPr>
            <a:r>
              <a:rPr lang="en-US" altLang="en-US" sz="1200" dirty="0"/>
              <a:t>Examples:</a:t>
            </a:r>
          </a:p>
          <a:p>
            <a:pPr marL="171450" indent="-171450" eaLnBrk="1" hangingPunct="1">
              <a:lnSpc>
                <a:spcPct val="90000"/>
              </a:lnSpc>
              <a:buFont typeface="Arial" panose="020B0604020202020204" pitchFamily="34" charset="0"/>
              <a:buChar char="•"/>
            </a:pPr>
            <a:r>
              <a:rPr lang="en-US" altLang="en-US" sz="1200" dirty="0"/>
              <a:t>Physicians, nurses and emergency room personnel</a:t>
            </a:r>
          </a:p>
          <a:p>
            <a:pPr marL="171450" indent="-171450" eaLnBrk="1" hangingPunct="1">
              <a:lnSpc>
                <a:spcPct val="90000"/>
              </a:lnSpc>
              <a:buFont typeface="Arial" panose="020B0604020202020204" pitchFamily="34" charset="0"/>
              <a:buChar char="•"/>
            </a:pPr>
            <a:r>
              <a:rPr lang="en-US" altLang="en-US" sz="1200" dirty="0"/>
              <a:t>Orderlies, housekeeping personnel, and laundry workers</a:t>
            </a:r>
          </a:p>
          <a:p>
            <a:pPr marL="171450" indent="-171450" eaLnBrk="1" hangingPunct="1">
              <a:lnSpc>
                <a:spcPct val="90000"/>
              </a:lnSpc>
              <a:buFont typeface="Arial" panose="020B0604020202020204" pitchFamily="34" charset="0"/>
              <a:buChar char="•"/>
            </a:pPr>
            <a:r>
              <a:rPr lang="en-US" altLang="en-US" sz="1200" dirty="0"/>
              <a:t>Dentists and other dental workers</a:t>
            </a:r>
          </a:p>
          <a:p>
            <a:pPr marL="171450" indent="-171450" eaLnBrk="1" hangingPunct="1">
              <a:lnSpc>
                <a:spcPct val="90000"/>
              </a:lnSpc>
              <a:buFont typeface="Arial" panose="020B0604020202020204" pitchFamily="34" charset="0"/>
              <a:buChar char="•"/>
            </a:pPr>
            <a:r>
              <a:rPr lang="en-US" altLang="en-US" sz="1200" dirty="0"/>
              <a:t>Laboratory and blood bank technologists and technicians</a:t>
            </a:r>
          </a:p>
          <a:p>
            <a:pPr marL="171450" indent="-171450" eaLnBrk="1" hangingPunct="1">
              <a:lnSpc>
                <a:spcPct val="90000"/>
              </a:lnSpc>
              <a:buFont typeface="Arial" panose="020B0604020202020204" pitchFamily="34" charset="0"/>
              <a:buChar char="•"/>
            </a:pPr>
            <a:r>
              <a:rPr lang="en-US" altLang="en-US" sz="1200" dirty="0"/>
              <a:t>Medical examiners</a:t>
            </a:r>
          </a:p>
          <a:p>
            <a:pPr marL="171450" indent="-171450" eaLnBrk="1" hangingPunct="1">
              <a:lnSpc>
                <a:spcPct val="90000"/>
              </a:lnSpc>
              <a:buFont typeface="Arial" panose="020B0604020202020204" pitchFamily="34" charset="0"/>
              <a:buChar char="•"/>
            </a:pPr>
            <a:r>
              <a:rPr lang="en-US" altLang="en-US" sz="1200" dirty="0"/>
              <a:t>Morticians</a:t>
            </a:r>
          </a:p>
          <a:p>
            <a:pPr marL="171450" indent="-171450" eaLnBrk="1" hangingPunct="1">
              <a:lnSpc>
                <a:spcPct val="90000"/>
              </a:lnSpc>
              <a:buFont typeface="Arial" panose="020B0604020202020204" pitchFamily="34" charset="0"/>
              <a:buChar char="•"/>
            </a:pPr>
            <a:r>
              <a:rPr lang="en-US" altLang="en-US" sz="1200" dirty="0"/>
              <a:t>Law enforcement personnel</a:t>
            </a:r>
          </a:p>
          <a:p>
            <a:pPr marL="171450" indent="-171450" eaLnBrk="1" hangingPunct="1">
              <a:lnSpc>
                <a:spcPct val="90000"/>
              </a:lnSpc>
              <a:buFont typeface="Arial" panose="020B0604020202020204" pitchFamily="34" charset="0"/>
              <a:buChar char="•"/>
            </a:pPr>
            <a:r>
              <a:rPr lang="en-US" altLang="en-US" sz="1200" dirty="0"/>
              <a:t>Firefighters</a:t>
            </a:r>
          </a:p>
          <a:p>
            <a:pPr marL="171450" indent="-171450" eaLnBrk="1" hangingPunct="1">
              <a:lnSpc>
                <a:spcPct val="90000"/>
              </a:lnSpc>
              <a:buFont typeface="Arial" panose="020B0604020202020204" pitchFamily="34" charset="0"/>
              <a:buChar char="•"/>
            </a:pPr>
            <a:r>
              <a:rPr lang="en-US" altLang="en-US" sz="1200" dirty="0"/>
              <a:t>Paramedics and emergency medical technicians</a:t>
            </a:r>
          </a:p>
          <a:p>
            <a:pPr marL="171450" indent="-171450" eaLnBrk="1" hangingPunct="1">
              <a:lnSpc>
                <a:spcPct val="90000"/>
              </a:lnSpc>
              <a:buFont typeface="Arial" panose="020B0604020202020204" pitchFamily="34" charset="0"/>
              <a:buChar char="•"/>
            </a:pPr>
            <a:r>
              <a:rPr lang="en-US" altLang="en-US" sz="1200" dirty="0"/>
              <a:t>Anyone providing first-response medical care</a:t>
            </a:r>
          </a:p>
          <a:p>
            <a:pPr marL="171450" indent="-171450" eaLnBrk="1" hangingPunct="1">
              <a:lnSpc>
                <a:spcPct val="90000"/>
              </a:lnSpc>
              <a:buFont typeface="Arial" panose="020B0604020202020204" pitchFamily="34" charset="0"/>
              <a:buChar char="•"/>
            </a:pPr>
            <a:r>
              <a:rPr lang="en-US" altLang="en-US" sz="1200" dirty="0"/>
              <a:t>Medical waste treatment employees</a:t>
            </a:r>
          </a:p>
          <a:p>
            <a:pPr marL="171450" indent="-171450" eaLnBrk="1" hangingPunct="1">
              <a:lnSpc>
                <a:spcPct val="90000"/>
              </a:lnSpc>
              <a:buFont typeface="Arial" panose="020B0604020202020204" pitchFamily="34" charset="0"/>
              <a:buChar char="•"/>
            </a:pPr>
            <a:r>
              <a:rPr lang="en-US" altLang="en-US" sz="1200" dirty="0"/>
              <a:t>Home healthcare workers</a:t>
            </a:r>
          </a:p>
          <a:p>
            <a:endParaRPr lang="en-US" dirty="0"/>
          </a:p>
        </p:txBody>
      </p:sp>
      <p:sp>
        <p:nvSpPr>
          <p:cNvPr id="4" name="Slide Number Placeholder 3">
            <a:extLst>
              <a:ext uri="{FF2B5EF4-FFF2-40B4-BE49-F238E27FC236}">
                <a16:creationId xmlns:a16="http://schemas.microsoft.com/office/drawing/2014/main" id="{28DF92C8-A456-E34E-758C-B338521D42B3}"/>
              </a:ext>
            </a:extLst>
          </p:cNvPr>
          <p:cNvSpPr>
            <a:spLocks noGrp="1"/>
          </p:cNvSpPr>
          <p:nvPr>
            <p:ph type="sldNum" sz="quarter" idx="5"/>
          </p:nvPr>
        </p:nvSpPr>
        <p:spPr/>
        <p:txBody>
          <a:bodyPr/>
          <a:lstStyle/>
          <a:p>
            <a:fld id="{4598F0F9-EB59-40A4-A2A9-83530C48AC62}" type="slidenum">
              <a:rPr lang="en-US" smtClean="0"/>
              <a:t>14</a:t>
            </a:fld>
            <a:endParaRPr lang="en-US"/>
          </a:p>
        </p:txBody>
      </p:sp>
    </p:spTree>
    <p:extLst>
      <p:ext uri="{BB962C8B-B14F-4D97-AF65-F5344CB8AC3E}">
        <p14:creationId xmlns:p14="http://schemas.microsoft.com/office/powerpoint/2010/main" val="12554790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84498D-2FC2-6CEA-9B61-6870462C58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30D9BE-F8DE-CFE9-AE5B-88BB8686D9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55EA1F-5B39-96D5-9FD8-7AD7D2501CB7}"/>
              </a:ext>
            </a:extLst>
          </p:cNvPr>
          <p:cNvSpPr>
            <a:spLocks noGrp="1"/>
          </p:cNvSpPr>
          <p:nvPr>
            <p:ph type="body" idx="1"/>
          </p:nvPr>
        </p:nvSpPr>
        <p:spPr/>
        <p:txBody>
          <a:bodyPr/>
          <a:lstStyle/>
          <a:p>
            <a:r>
              <a:rPr lang="en-US" dirty="0"/>
              <a:t>Source:</a:t>
            </a:r>
            <a:r>
              <a:rPr lang="en-US" baseline="0" dirty="0"/>
              <a:t>  CDC (2008) </a:t>
            </a:r>
            <a:r>
              <a:rPr lang="en-US" i="1" baseline="0" dirty="0"/>
              <a:t>Workbook for Designing, Implementing, and Evaluating a Sharps Injury Prevention Program</a:t>
            </a:r>
            <a:r>
              <a:rPr lang="en-US" baseline="0" dirty="0"/>
              <a:t>. http://www.cdc.gov/sharpssafety/pdf/sharpsworkbook_2008.pdf </a:t>
            </a:r>
          </a:p>
          <a:p>
            <a:endParaRPr lang="en-US" baseline="0" dirty="0"/>
          </a:p>
          <a:p>
            <a:r>
              <a:rPr lang="en-US" sz="1200" b="1" i="1"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“Who is at Risk of Injury? </a:t>
            </a:r>
            <a:endPar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Data from </a:t>
            </a:r>
            <a:r>
              <a:rPr lang="en-US" sz="1200" b="0" i="0" u="none" strike="noStrike" kern="1200" baseline="0" dirty="0" err="1">
                <a:solidFill>
                  <a:schemeClr val="tx1"/>
                </a:solidFill>
                <a:latin typeface="Tahoma" panose="020B0604030504040204" pitchFamily="34" charset="0"/>
                <a:ea typeface="Tahoma" panose="020B0604030504040204" pitchFamily="34" charset="0"/>
                <a:cs typeface="Tahoma" panose="020B0604030504040204" pitchFamily="34" charset="0"/>
              </a:rPr>
              <a:t>NaSH</a:t>
            </a: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 (National Surveillance system for Healthcare workers) show that nurses sustain the highest number of percutaneous injuries. However, other patient-care providers (e.g., physicians, technicians), laboratory staff, and support personnel (e.g., housekeeping staff), are also at risk (Figure 1). Nurses are the predominant occupational group injured by needles and other sharps, in part because they are the largest segment of the workforce at most hospitals. When injury rates are calculated based on the number of employees or full-time equivalent (FTE) positions, some non-nursing occupations have a higher rate of injury (Table 2). </a:t>
            </a:r>
          </a:p>
          <a:p>
            <a:endParaRPr lang="en-US" dirty="0"/>
          </a:p>
        </p:txBody>
      </p:sp>
      <p:sp>
        <p:nvSpPr>
          <p:cNvPr id="4" name="Slide Number Placeholder 3">
            <a:extLst>
              <a:ext uri="{FF2B5EF4-FFF2-40B4-BE49-F238E27FC236}">
                <a16:creationId xmlns:a16="http://schemas.microsoft.com/office/drawing/2014/main" id="{8493170B-6CDF-9511-7498-FADD090FE940}"/>
              </a:ext>
            </a:extLst>
          </p:cNvPr>
          <p:cNvSpPr>
            <a:spLocks noGrp="1"/>
          </p:cNvSpPr>
          <p:nvPr>
            <p:ph type="sldNum" sz="quarter" idx="5"/>
          </p:nvPr>
        </p:nvSpPr>
        <p:spPr/>
        <p:txBody>
          <a:bodyPr/>
          <a:lstStyle/>
          <a:p>
            <a:fld id="{4598F0F9-EB59-40A4-A2A9-83530C48AC62}" type="slidenum">
              <a:rPr lang="en-US" smtClean="0"/>
              <a:t>15</a:t>
            </a:fld>
            <a:endParaRPr lang="en-US"/>
          </a:p>
        </p:txBody>
      </p:sp>
    </p:spTree>
    <p:extLst>
      <p:ext uri="{BB962C8B-B14F-4D97-AF65-F5344CB8AC3E}">
        <p14:creationId xmlns:p14="http://schemas.microsoft.com/office/powerpoint/2010/main" val="42264000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B1BFAB-BD9B-AA3F-5BB5-A635AE3948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6115B8-7AFC-CC9F-C746-AAC3599329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556C01-944E-C44C-7443-503C9F1F17A2}"/>
              </a:ext>
            </a:extLst>
          </p:cNvPr>
          <p:cNvSpPr>
            <a:spLocks noGrp="1"/>
          </p:cNvSpPr>
          <p:nvPr>
            <p:ph type="body" idx="1"/>
          </p:nvPr>
        </p:nvSpPr>
        <p:spPr/>
        <p:txBody>
          <a:bodyPr/>
          <a:lstStyle/>
          <a:p>
            <a:r>
              <a:rPr lang="en-US" dirty="0"/>
              <a:t>Source:</a:t>
            </a:r>
            <a:r>
              <a:rPr lang="en-US" baseline="0" dirty="0"/>
              <a:t>  CDC (2008) </a:t>
            </a:r>
            <a:r>
              <a:rPr lang="en-US" i="1" baseline="0" dirty="0"/>
              <a:t>Workbook for Designing, Implementing, and Evaluating a Sharps Injury Prevention Program</a:t>
            </a:r>
            <a:r>
              <a:rPr lang="en-US" baseline="0" dirty="0"/>
              <a:t>. http://www.cdc.gov/sharpssafety/pdf/sharpsworkbook_2008.pdf </a:t>
            </a:r>
          </a:p>
          <a:p>
            <a:endParaRPr lang="en-US" baseline="0" dirty="0"/>
          </a:p>
          <a:p>
            <a:endPar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1" i="1"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Where, When, and How Do Injuries Occur? </a:t>
            </a:r>
            <a:endPar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Although sharp devices can cause injuries anywhere within the healthcare environment, </a:t>
            </a:r>
            <a:r>
              <a:rPr lang="en-US" sz="1200" b="0" i="0" u="none" strike="noStrike" kern="1200" baseline="0" dirty="0" err="1">
                <a:solidFill>
                  <a:schemeClr val="tx1"/>
                </a:solidFill>
                <a:latin typeface="Tahoma" panose="020B0604030504040204" pitchFamily="34" charset="0"/>
                <a:ea typeface="Tahoma" panose="020B0604030504040204" pitchFamily="34" charset="0"/>
                <a:cs typeface="Tahoma" panose="020B0604030504040204" pitchFamily="34" charset="0"/>
              </a:rPr>
              <a:t>NaSH</a:t>
            </a: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 data show that the majority (39%) of injuries occur on inpatient units, particularly medical floors and intensive care units, and in operating rooms (Figure 2). Injuries most often occur after use and before disposal of a sharp device (40%), during use of a sharp device on a patient (41%), and during or after disposal (15%) (CDC unpublished data). There are many possible mechanisms of injury during each of these periods as shown in </a:t>
            </a:r>
            <a:r>
              <a:rPr lang="en-US" sz="1200" b="0" i="0" u="none" strike="noStrike" kern="1200" baseline="0" dirty="0" err="1">
                <a:solidFill>
                  <a:schemeClr val="tx1"/>
                </a:solidFill>
                <a:latin typeface="Tahoma" panose="020B0604030504040204" pitchFamily="34" charset="0"/>
                <a:ea typeface="Tahoma" panose="020B0604030504040204" pitchFamily="34" charset="0"/>
                <a:cs typeface="Tahoma" panose="020B0604030504040204" pitchFamily="34" charset="0"/>
              </a:rPr>
              <a:t>NaSH</a:t>
            </a: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 data on hollow-bore needle injuries.” </a:t>
            </a:r>
            <a:endParaRPr lang="en-US" baseline="0" dirty="0"/>
          </a:p>
          <a:p>
            <a:endParaRPr lang="en-US" dirty="0"/>
          </a:p>
        </p:txBody>
      </p:sp>
      <p:sp>
        <p:nvSpPr>
          <p:cNvPr id="4" name="Slide Number Placeholder 3">
            <a:extLst>
              <a:ext uri="{FF2B5EF4-FFF2-40B4-BE49-F238E27FC236}">
                <a16:creationId xmlns:a16="http://schemas.microsoft.com/office/drawing/2014/main" id="{03A3B4EB-A1DD-E9F0-2E63-97BDEC34D2AF}"/>
              </a:ext>
            </a:extLst>
          </p:cNvPr>
          <p:cNvSpPr>
            <a:spLocks noGrp="1"/>
          </p:cNvSpPr>
          <p:nvPr>
            <p:ph type="sldNum" sz="quarter" idx="5"/>
          </p:nvPr>
        </p:nvSpPr>
        <p:spPr/>
        <p:txBody>
          <a:bodyPr/>
          <a:lstStyle/>
          <a:p>
            <a:fld id="{4598F0F9-EB59-40A4-A2A9-83530C48AC62}" type="slidenum">
              <a:rPr lang="en-US" smtClean="0"/>
              <a:t>16</a:t>
            </a:fld>
            <a:endParaRPr lang="en-US"/>
          </a:p>
        </p:txBody>
      </p:sp>
    </p:spTree>
    <p:extLst>
      <p:ext uri="{BB962C8B-B14F-4D97-AF65-F5344CB8AC3E}">
        <p14:creationId xmlns:p14="http://schemas.microsoft.com/office/powerpoint/2010/main" val="4783792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F00DF1-1367-EC85-A58D-F431E8480F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4702AF-68E4-9A42-712E-8261669576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137E43-3AA5-9A36-4A39-2CF272C275DA}"/>
              </a:ext>
            </a:extLst>
          </p:cNvPr>
          <p:cNvSpPr>
            <a:spLocks noGrp="1"/>
          </p:cNvSpPr>
          <p:nvPr>
            <p:ph type="body" idx="1"/>
          </p:nvPr>
        </p:nvSpPr>
        <p:spPr/>
        <p:txBody>
          <a:bodyPr/>
          <a:lstStyle/>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Establish an exposure control plan</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1.  Written plan to eliminate or minimize occupational exposures</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2.  Review and update the plan</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  At least annually</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b.  Whenever new or modified tasks/procedures affect occupational exposure</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c.  New/revised employee positions with occupational  exposure</a:t>
            </a:r>
          </a:p>
          <a:p>
            <a:endParaRPr lang="en-US" dirty="0"/>
          </a:p>
        </p:txBody>
      </p:sp>
      <p:sp>
        <p:nvSpPr>
          <p:cNvPr id="4" name="Slide Number Placeholder 3">
            <a:extLst>
              <a:ext uri="{FF2B5EF4-FFF2-40B4-BE49-F238E27FC236}">
                <a16:creationId xmlns:a16="http://schemas.microsoft.com/office/drawing/2014/main" id="{9A515338-5C91-66DF-47F6-FD5DBFE9DBF3}"/>
              </a:ext>
            </a:extLst>
          </p:cNvPr>
          <p:cNvSpPr>
            <a:spLocks noGrp="1"/>
          </p:cNvSpPr>
          <p:nvPr>
            <p:ph type="sldNum" sz="quarter" idx="5"/>
          </p:nvPr>
        </p:nvSpPr>
        <p:spPr/>
        <p:txBody>
          <a:bodyPr/>
          <a:lstStyle/>
          <a:p>
            <a:fld id="{4598F0F9-EB59-40A4-A2A9-83530C48AC62}" type="slidenum">
              <a:rPr lang="en-US" smtClean="0"/>
              <a:t>17</a:t>
            </a:fld>
            <a:endParaRPr lang="en-US"/>
          </a:p>
        </p:txBody>
      </p:sp>
    </p:spTree>
    <p:extLst>
      <p:ext uri="{BB962C8B-B14F-4D97-AF65-F5344CB8AC3E}">
        <p14:creationId xmlns:p14="http://schemas.microsoft.com/office/powerpoint/2010/main" val="39161310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DD78F6-9E68-50B0-CC1A-E27037D611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3CC597-A605-FB42-A32A-155DBBA00F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C5AEE5-A0BD-0229-E69E-DE4A5ADAB5AB}"/>
              </a:ext>
            </a:extLst>
          </p:cNvPr>
          <p:cNvSpPr>
            <a:spLocks noGrp="1"/>
          </p:cNvSpPr>
          <p:nvPr>
            <p:ph type="body" idx="1"/>
          </p:nvPr>
        </p:nvSpPr>
        <p:spPr/>
        <p:txBody>
          <a:bodyPr/>
          <a:lstStyle/>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Required elements [1910.1030(c)(1)(ii)]</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1.  Exposure determination</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  Identify</a:t>
            </a:r>
            <a:r>
              <a:rPr lang="en-US" sz="1200"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j</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ob classifications with occupational exposure to blood or OPIMs</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b.  Review</a:t>
            </a:r>
            <a:r>
              <a:rPr lang="en-US" sz="1200"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t</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asks and procedures for occupational exposure potential;</a:t>
            </a:r>
            <a:r>
              <a:rPr lang="en-US" sz="1200"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re-evaluate when new processes or procedures are introduced.</a:t>
            </a:r>
            <a:endPar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2.  Schedule and method of implementation</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  Methods of compliance [29 CFR 1910.1030(d)]</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b.  HIV and HBV Research Laboratories and Production Facilities [29 CFR 1910.1030(e)]</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c.  Hepatitis V Vaccination and Post-Exposure Evaluation and Follow-up [29 CFR 1910.1030(f)]</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d.  Communication of Hazards to Employees [29 CFR 1910.1030(g)]</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e.</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Recordkeeping [29 CFR 1910.1030(h)]</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3.  Procedure for evaluation of exposure incidents</a:t>
            </a:r>
          </a:p>
          <a:p>
            <a:pPr eaLnBrk="1" hangingPunct="1">
              <a:buFont typeface="Wingdings" panose="05000000000000000000" pitchFamily="2" charset="2"/>
              <a:buNone/>
            </a:pPr>
            <a:endParaRPr lang="en-US" altLang="en-US" sz="1200" dirty="0"/>
          </a:p>
          <a:p>
            <a:pPr eaLnBrk="1" hangingPunct="1">
              <a:buFont typeface="Wingdings" panose="05000000000000000000" pitchFamily="2" charset="2"/>
              <a:buNone/>
            </a:pPr>
            <a:endParaRPr lang="en-US" altLang="en-US" sz="1200" dirty="0"/>
          </a:p>
          <a:p>
            <a:pPr eaLnBrk="1" hangingPunct="1">
              <a:buFont typeface="Wingdings" panose="05000000000000000000" pitchFamily="2" charset="2"/>
              <a:buNone/>
            </a:pPr>
            <a:r>
              <a:rPr lang="en-US" altLang="en-US" sz="1200" dirty="0"/>
              <a:t>The ECP must include:</a:t>
            </a:r>
          </a:p>
          <a:p>
            <a:pPr marL="171450" indent="-171450">
              <a:buFont typeface="Arial" panose="020B0604020202020204" pitchFamily="34" charset="0"/>
              <a:buChar char="•"/>
            </a:pPr>
            <a:r>
              <a:rPr lang="en-US" altLang="en-US" sz="1200" dirty="0"/>
              <a:t>Potential exposure determination</a:t>
            </a:r>
          </a:p>
          <a:p>
            <a:pPr marL="171450" indent="-171450">
              <a:buFont typeface="Arial" panose="020B0604020202020204" pitchFamily="34" charset="0"/>
              <a:buChar char="•"/>
            </a:pPr>
            <a:r>
              <a:rPr lang="en-US" altLang="en-US" sz="1200" dirty="0"/>
              <a:t>Safe work practices</a:t>
            </a:r>
          </a:p>
          <a:p>
            <a:pPr marL="171450" indent="-171450">
              <a:buFont typeface="Arial" panose="020B0604020202020204" pitchFamily="34" charset="0"/>
              <a:buChar char="•"/>
            </a:pPr>
            <a:r>
              <a:rPr lang="en-US" altLang="en-US" sz="1200" dirty="0"/>
              <a:t>Changes in technology that reduce/eliminate exposure</a:t>
            </a:r>
          </a:p>
          <a:p>
            <a:pPr marL="171450" indent="-171450">
              <a:buFont typeface="Arial" panose="020B0604020202020204" pitchFamily="34" charset="0"/>
              <a:buChar char="•"/>
            </a:pPr>
            <a:r>
              <a:rPr lang="en-US" altLang="en-US" sz="1200" dirty="0"/>
              <a:t>Decontaminating equipment</a:t>
            </a:r>
          </a:p>
          <a:p>
            <a:pPr marL="171450" indent="-171450">
              <a:buFont typeface="Arial" panose="020B0604020202020204" pitchFamily="34" charset="0"/>
              <a:buChar char="•"/>
            </a:pPr>
            <a:r>
              <a:rPr lang="en-US" altLang="en-US" sz="1200" dirty="0"/>
              <a:t>Selecting and using PPE</a:t>
            </a:r>
          </a:p>
          <a:p>
            <a:pPr marL="171450" indent="-171450">
              <a:buFont typeface="Arial" panose="020B0604020202020204" pitchFamily="34" charset="0"/>
              <a:buChar char="•"/>
            </a:pPr>
            <a:r>
              <a:rPr lang="en-US" altLang="en-US" sz="1200" dirty="0"/>
              <a:t>Handling biohazard waste</a:t>
            </a:r>
          </a:p>
          <a:p>
            <a:pPr marL="171450" indent="-171450">
              <a:buFont typeface="Arial" panose="020B0604020202020204" pitchFamily="34" charset="0"/>
              <a:buChar char="•"/>
            </a:pPr>
            <a:r>
              <a:rPr lang="en-US" altLang="en-US" sz="1200" dirty="0"/>
              <a:t>Labels and signs </a:t>
            </a:r>
          </a:p>
          <a:p>
            <a:pPr marL="171450" indent="-171450">
              <a:buFont typeface="Arial" panose="020B0604020202020204" pitchFamily="34" charset="0"/>
              <a:buChar char="•"/>
            </a:pPr>
            <a:r>
              <a:rPr lang="en-US" altLang="en-US" sz="1200" dirty="0"/>
              <a:t>Training requirements</a:t>
            </a:r>
          </a:p>
          <a:p>
            <a:pPr marL="171450" indent="-171450">
              <a:buFont typeface="Arial" panose="020B0604020202020204" pitchFamily="34" charset="0"/>
              <a:buChar char="•"/>
            </a:pPr>
            <a:r>
              <a:rPr lang="en-US" altLang="en-US" sz="1200" dirty="0"/>
              <a:t>Recordkeeping requirements</a:t>
            </a:r>
          </a:p>
          <a:p>
            <a:pPr marL="171450" indent="-171450">
              <a:buFont typeface="Arial" panose="020B0604020202020204" pitchFamily="34" charset="0"/>
              <a:buChar char="•"/>
            </a:pPr>
            <a:r>
              <a:rPr lang="en-US" altLang="en-US" sz="1200" dirty="0"/>
              <a:t>Annual review and update</a:t>
            </a:r>
            <a:endParaRPr lang="en-US" dirty="0"/>
          </a:p>
        </p:txBody>
      </p:sp>
      <p:sp>
        <p:nvSpPr>
          <p:cNvPr id="4" name="Slide Number Placeholder 3">
            <a:extLst>
              <a:ext uri="{FF2B5EF4-FFF2-40B4-BE49-F238E27FC236}">
                <a16:creationId xmlns:a16="http://schemas.microsoft.com/office/drawing/2014/main" id="{E730317A-A734-E21E-091E-A6D5EA8CC1AC}"/>
              </a:ext>
            </a:extLst>
          </p:cNvPr>
          <p:cNvSpPr>
            <a:spLocks noGrp="1"/>
          </p:cNvSpPr>
          <p:nvPr>
            <p:ph type="sldNum" sz="quarter" idx="5"/>
          </p:nvPr>
        </p:nvSpPr>
        <p:spPr/>
        <p:txBody>
          <a:bodyPr/>
          <a:lstStyle/>
          <a:p>
            <a:fld id="{4598F0F9-EB59-40A4-A2A9-83530C48AC62}" type="slidenum">
              <a:rPr lang="en-US" smtClean="0"/>
              <a:t>18</a:t>
            </a:fld>
            <a:endParaRPr lang="en-US"/>
          </a:p>
        </p:txBody>
      </p:sp>
    </p:spTree>
    <p:extLst>
      <p:ext uri="{BB962C8B-B14F-4D97-AF65-F5344CB8AC3E}">
        <p14:creationId xmlns:p14="http://schemas.microsoft.com/office/powerpoint/2010/main" val="11893019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662C8E-9335-6F6F-4D54-BFF2A01775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7C5A79-9FA0-E896-1A4B-4D1784A901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65D182-D89F-C8BB-9D75-AB4F452C51DF}"/>
              </a:ext>
            </a:extLst>
          </p:cNvPr>
          <p:cNvSpPr>
            <a:spLocks noGrp="1"/>
          </p:cNvSpPr>
          <p:nvPr>
            <p:ph type="body" idx="1"/>
          </p:nvPr>
        </p:nvSpPr>
        <p:spPr/>
        <p:txBody>
          <a:bodyPr/>
          <a:lstStyle/>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Required elements [1910.1030(c)(1)(ii)]</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1.  Exposure determination</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  Identify</a:t>
            </a:r>
            <a:r>
              <a:rPr lang="en-US" sz="1200"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j</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ob classifications with occupational exposure to blood or OPIMs</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b.  Review</a:t>
            </a:r>
            <a:r>
              <a:rPr lang="en-US" sz="1200"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t</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asks and procedures for occupational exposure potential;</a:t>
            </a:r>
            <a:r>
              <a:rPr lang="en-US" sz="1200"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re-evaluate when new processes or procedures are introduced.</a:t>
            </a:r>
            <a:endPar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2.  Schedule and method of implementation</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  Methods of compliance [29 CFR 1910.1030(d)]</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b.  HIV and HBV Research Laboratories and Production Facilities [29 CFR 1910.1030(e)]</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c.  Hepatitis V Vaccination and Post-Exposure Evaluation and Follow-up [29 CFR 1910.1030(f)]</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d.  Communication of Hazards to Employees [29 CFR 1910.1030(g)]</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e.</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Recordkeeping [29 CFR 1910.1030(h)]</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3.  Procedure for evaluation of exposure incidents</a:t>
            </a:r>
          </a:p>
          <a:p>
            <a:pPr eaLnBrk="1" hangingPunct="1">
              <a:buFont typeface="Wingdings" panose="05000000000000000000" pitchFamily="2" charset="2"/>
              <a:buNone/>
            </a:pPr>
            <a:endParaRPr lang="en-US" altLang="en-US" sz="1200" dirty="0"/>
          </a:p>
          <a:p>
            <a:pPr eaLnBrk="1" hangingPunct="1">
              <a:buFont typeface="Wingdings" panose="05000000000000000000" pitchFamily="2" charset="2"/>
              <a:buNone/>
            </a:pPr>
            <a:endParaRPr lang="en-US" altLang="en-US" sz="1200" dirty="0"/>
          </a:p>
          <a:p>
            <a:pPr eaLnBrk="1" hangingPunct="1">
              <a:buFont typeface="Wingdings" panose="05000000000000000000" pitchFamily="2" charset="2"/>
              <a:buNone/>
            </a:pPr>
            <a:r>
              <a:rPr lang="en-US" altLang="en-US" sz="1200" dirty="0"/>
              <a:t>The ECP must include:</a:t>
            </a:r>
          </a:p>
          <a:p>
            <a:pPr marL="171450" indent="-171450">
              <a:buFont typeface="Arial" panose="020B0604020202020204" pitchFamily="34" charset="0"/>
              <a:buChar char="•"/>
            </a:pPr>
            <a:r>
              <a:rPr lang="en-US" altLang="en-US" sz="1200" dirty="0"/>
              <a:t>Potential exposure determination</a:t>
            </a:r>
          </a:p>
          <a:p>
            <a:pPr marL="171450" indent="-171450">
              <a:buFont typeface="Arial" panose="020B0604020202020204" pitchFamily="34" charset="0"/>
              <a:buChar char="•"/>
            </a:pPr>
            <a:r>
              <a:rPr lang="en-US" altLang="en-US" sz="1200" dirty="0"/>
              <a:t>Safe work practices</a:t>
            </a:r>
          </a:p>
          <a:p>
            <a:pPr marL="171450" indent="-171450">
              <a:buFont typeface="Arial" panose="020B0604020202020204" pitchFamily="34" charset="0"/>
              <a:buChar char="•"/>
            </a:pPr>
            <a:r>
              <a:rPr lang="en-US" altLang="en-US" sz="1200" dirty="0"/>
              <a:t>Changes in technology that reduce/eliminate exposure</a:t>
            </a:r>
          </a:p>
          <a:p>
            <a:pPr marL="171450" indent="-171450">
              <a:buFont typeface="Arial" panose="020B0604020202020204" pitchFamily="34" charset="0"/>
              <a:buChar char="•"/>
            </a:pPr>
            <a:r>
              <a:rPr lang="en-US" altLang="en-US" sz="1200" dirty="0"/>
              <a:t>Decontaminating equipment</a:t>
            </a:r>
          </a:p>
          <a:p>
            <a:pPr marL="171450" indent="-171450">
              <a:buFont typeface="Arial" panose="020B0604020202020204" pitchFamily="34" charset="0"/>
              <a:buChar char="•"/>
            </a:pPr>
            <a:r>
              <a:rPr lang="en-US" altLang="en-US" sz="1200" dirty="0"/>
              <a:t>Selecting and using PPE</a:t>
            </a:r>
          </a:p>
          <a:p>
            <a:pPr marL="171450" indent="-171450">
              <a:buFont typeface="Arial" panose="020B0604020202020204" pitchFamily="34" charset="0"/>
              <a:buChar char="•"/>
            </a:pPr>
            <a:r>
              <a:rPr lang="en-US" altLang="en-US" sz="1200" dirty="0"/>
              <a:t>Handling biohazard waste</a:t>
            </a:r>
          </a:p>
          <a:p>
            <a:pPr marL="171450" indent="-171450">
              <a:buFont typeface="Arial" panose="020B0604020202020204" pitchFamily="34" charset="0"/>
              <a:buChar char="•"/>
            </a:pPr>
            <a:r>
              <a:rPr lang="en-US" altLang="en-US" sz="1200" dirty="0"/>
              <a:t>Labels and signs </a:t>
            </a:r>
          </a:p>
          <a:p>
            <a:pPr marL="171450" indent="-171450">
              <a:buFont typeface="Arial" panose="020B0604020202020204" pitchFamily="34" charset="0"/>
              <a:buChar char="•"/>
            </a:pPr>
            <a:r>
              <a:rPr lang="en-US" altLang="en-US" sz="1200" dirty="0"/>
              <a:t>Training requirements</a:t>
            </a:r>
          </a:p>
          <a:p>
            <a:pPr marL="171450" indent="-171450">
              <a:buFont typeface="Arial" panose="020B0604020202020204" pitchFamily="34" charset="0"/>
              <a:buChar char="•"/>
            </a:pPr>
            <a:r>
              <a:rPr lang="en-US" altLang="en-US" sz="1200" dirty="0"/>
              <a:t>Recordkeeping requirements</a:t>
            </a:r>
          </a:p>
          <a:p>
            <a:pPr marL="171450" indent="-171450">
              <a:buFont typeface="Arial" panose="020B0604020202020204" pitchFamily="34" charset="0"/>
              <a:buChar char="•"/>
            </a:pPr>
            <a:r>
              <a:rPr lang="en-US" altLang="en-US" sz="1200" dirty="0"/>
              <a:t>Annual review and update</a:t>
            </a:r>
            <a:endParaRPr lang="en-US" dirty="0"/>
          </a:p>
        </p:txBody>
      </p:sp>
      <p:sp>
        <p:nvSpPr>
          <p:cNvPr id="4" name="Slide Number Placeholder 3">
            <a:extLst>
              <a:ext uri="{FF2B5EF4-FFF2-40B4-BE49-F238E27FC236}">
                <a16:creationId xmlns:a16="http://schemas.microsoft.com/office/drawing/2014/main" id="{EF9D863C-4C49-17CC-F232-67E87DE0CBD8}"/>
              </a:ext>
            </a:extLst>
          </p:cNvPr>
          <p:cNvSpPr>
            <a:spLocks noGrp="1"/>
          </p:cNvSpPr>
          <p:nvPr>
            <p:ph type="sldNum" sz="quarter" idx="5"/>
          </p:nvPr>
        </p:nvSpPr>
        <p:spPr/>
        <p:txBody>
          <a:bodyPr/>
          <a:lstStyle/>
          <a:p>
            <a:fld id="{4598F0F9-EB59-40A4-A2A9-83530C48AC62}" type="slidenum">
              <a:rPr lang="en-US" smtClean="0"/>
              <a:t>19</a:t>
            </a:fld>
            <a:endParaRPr lang="en-US"/>
          </a:p>
        </p:txBody>
      </p:sp>
    </p:spTree>
    <p:extLst>
      <p:ext uri="{BB962C8B-B14F-4D97-AF65-F5344CB8AC3E}">
        <p14:creationId xmlns:p14="http://schemas.microsoft.com/office/powerpoint/2010/main" val="39832098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20DC36-5EB6-446F-81F1-69E987E2D4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779C88-EF7D-5165-398A-90102A271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51728E-AAA7-23F9-42EC-163656B040FC}"/>
              </a:ext>
            </a:extLst>
          </p:cNvPr>
          <p:cNvSpPr>
            <a:spLocks noGrp="1"/>
          </p:cNvSpPr>
          <p:nvPr>
            <p:ph type="body" idx="1"/>
          </p:nvPr>
        </p:nvSpPr>
        <p:spPr/>
        <p:txBody>
          <a:bodyPr/>
          <a:lstStyle/>
          <a:p>
            <a:pPr eaLnBrk="1" hangingPunct="1">
              <a:buFont typeface="Wingdings" panose="05000000000000000000" pitchFamily="2" charset="2"/>
              <a:buNone/>
            </a:pPr>
            <a:r>
              <a:rPr lang="en-US" dirty="0">
                <a:latin typeface="Times New Roman" charset="0"/>
                <a:ea typeface="ＭＳ Ｐゴシック" charset="0"/>
              </a:rPr>
              <a:t>An exposure control plan is designed to identify in writing, tasks and procedures, as well as job classifications where occupational exposure to blood or other potentially infectious materials occurs. This evaluation should be without regard to personal protective clothing and equipment. It must also set forth the schedule for implementing other provisions of OSHA’s bloodborne pathogen standard and specify the procedure for evaluating circumstances surrounding exposure incidents. The plan must be accessible to employees and available to OSHA. Employers must review and update it at least annually and more often, if necessary, to accommodate workplace changes.</a:t>
            </a:r>
          </a:p>
          <a:p>
            <a:pPr eaLnBrk="1" hangingPunct="1">
              <a:buFont typeface="Wingdings" panose="05000000000000000000" pitchFamily="2" charset="2"/>
              <a:buNone/>
            </a:pPr>
            <a:endParaRPr lang="en-US" dirty="0">
              <a:latin typeface="Times New Roman" charset="0"/>
              <a:ea typeface="ＭＳ Ｐゴシック" charset="0"/>
            </a:endParaRPr>
          </a:p>
          <a:p>
            <a:pPr eaLnBrk="1" hangingPunct="1">
              <a:buFont typeface="Wingdings" panose="05000000000000000000" pitchFamily="2" charset="2"/>
              <a:buNone/>
            </a:pPr>
            <a:r>
              <a:rPr lang="en-US" dirty="0">
                <a:latin typeface="Times New Roman" charset="0"/>
                <a:ea typeface="ＭＳ Ｐゴシック" charset="0"/>
              </a:rPr>
              <a:t>An Exposure Control Plan is important because it helps you protect your workers from exposures to blood and OPIM. By protecting your workers, you also control exposure incident costs.</a:t>
            </a:r>
          </a:p>
          <a:p>
            <a:pPr eaLnBrk="1" hangingPunct="1">
              <a:buFont typeface="Wingdings" panose="05000000000000000000" pitchFamily="2" charset="2"/>
              <a:buNone/>
            </a:pPr>
            <a:endParaRPr lang="en-US" dirty="0">
              <a:latin typeface="Times New Roman" charset="0"/>
              <a:ea typeface="ＭＳ Ｐゴシック" charset="0"/>
            </a:endParaRPr>
          </a:p>
          <a:p>
            <a:pPr eaLnBrk="1" hangingPunct="1">
              <a:buFont typeface="Wingdings" panose="05000000000000000000" pitchFamily="2" charset="2"/>
              <a:buNone/>
            </a:pPr>
            <a:r>
              <a:rPr lang="en-US" dirty="0">
                <a:latin typeface="Times New Roman" charset="0"/>
                <a:ea typeface="ＭＳ Ｐゴシック" charset="0"/>
              </a:rPr>
              <a:t>An Exposure Control Plan is meant to be a "living" document, used as a source of information for answering bloodborne pathogen-related questions and to help ensure exposure control activities are in place. If exposures to blood and OPIM are reasonably anticipated, you are required by the Occupational Safety and Health Administration (OSHA) Bloodborne Pathogens Standard to develop an Exposure Control Plan. </a:t>
            </a:r>
          </a:p>
          <a:p>
            <a:pPr eaLnBrk="1" hangingPunct="1">
              <a:buFont typeface="Wingdings" panose="05000000000000000000" pitchFamily="2" charset="2"/>
              <a:buNone/>
            </a:pPr>
            <a:endParaRPr lang="en-US" dirty="0">
              <a:latin typeface="Times New Roman" charset="0"/>
              <a:ea typeface="ＭＳ Ｐゴシック" charset="0"/>
            </a:endParaRPr>
          </a:p>
          <a:p>
            <a:pPr eaLnBrk="1" hangingPunct="1">
              <a:buFont typeface="Wingdings" panose="05000000000000000000" pitchFamily="2" charset="2"/>
              <a:buNone/>
            </a:pPr>
            <a:r>
              <a:rPr lang="en-US" dirty="0">
                <a:latin typeface="Times New Roman" charset="0"/>
                <a:ea typeface="ＭＳ Ｐゴシック" charset="0"/>
              </a:rPr>
              <a:t>Be sure your facility’s Exposure Control Plan meets OSHA’s criteria:</a:t>
            </a:r>
          </a:p>
          <a:p>
            <a:pPr marL="171450" indent="-171450" eaLnBrk="1" hangingPunct="1">
              <a:buFont typeface="Arial" panose="020B0604020202020204" pitchFamily="34" charset="0"/>
              <a:buChar char="•"/>
            </a:pPr>
            <a:r>
              <a:rPr lang="en-US" dirty="0">
                <a:latin typeface="Times New Roman" charset="0"/>
                <a:ea typeface="ＭＳ Ｐゴシック" charset="0"/>
              </a:rPr>
              <a:t> It must be written specifically for your facility (be site specific)</a:t>
            </a:r>
          </a:p>
          <a:p>
            <a:pPr marL="171450" indent="-171450" eaLnBrk="1" hangingPunct="1">
              <a:buFont typeface="Arial" panose="020B0604020202020204" pitchFamily="34" charset="0"/>
              <a:buChar char="•"/>
            </a:pPr>
            <a:r>
              <a:rPr lang="en-US" dirty="0">
                <a:latin typeface="Times New Roman" charset="0"/>
                <a:ea typeface="ＭＳ Ｐゴシック" charset="0"/>
              </a:rPr>
              <a:t> It must be reviewed and updated at least yearly (to reflect changes such as new worker</a:t>
            </a:r>
            <a:r>
              <a:rPr lang="en-US" baseline="0" dirty="0">
                <a:latin typeface="Times New Roman" charset="0"/>
                <a:ea typeface="ＭＳ Ｐゴシック" charset="0"/>
              </a:rPr>
              <a:t> </a:t>
            </a:r>
            <a:r>
              <a:rPr lang="en-US" dirty="0">
                <a:latin typeface="Times New Roman" charset="0"/>
                <a:ea typeface="ＭＳ Ｐゴシック" charset="0"/>
              </a:rPr>
              <a:t>positions or technology used to reduce exposures to blood or body fluids)</a:t>
            </a:r>
          </a:p>
          <a:p>
            <a:pPr marL="171450" indent="-171450" eaLnBrk="1" hangingPunct="1">
              <a:buFont typeface="Arial" panose="020B0604020202020204" pitchFamily="34" charset="0"/>
              <a:buChar char="•"/>
            </a:pPr>
            <a:r>
              <a:rPr lang="en-US" dirty="0">
                <a:latin typeface="Times New Roman" charset="0"/>
                <a:ea typeface="ＭＳ Ｐゴシック" charset="0"/>
              </a:rPr>
              <a:t> It must be readily available to all workers</a:t>
            </a:r>
          </a:p>
          <a:p>
            <a:pPr eaLnBrk="1" hangingPunct="1">
              <a:buFont typeface="Wingdings" panose="05000000000000000000" pitchFamily="2" charset="2"/>
              <a:buNone/>
            </a:pPr>
            <a:endParaRPr lang="en-US" dirty="0">
              <a:latin typeface="Times New Roman" charset="0"/>
              <a:ea typeface="ＭＳ Ｐゴシック" charset="0"/>
            </a:endParaRPr>
          </a:p>
          <a:p>
            <a:pPr eaLnBrk="1" hangingPunct="1">
              <a:buFont typeface="Wingdings" panose="05000000000000000000" pitchFamily="2" charset="2"/>
              <a:buNone/>
            </a:pPr>
            <a:r>
              <a:rPr lang="en-US" dirty="0">
                <a:latin typeface="Times New Roman" charset="0"/>
                <a:ea typeface="ＭＳ Ｐゴシック" charset="0"/>
              </a:rPr>
              <a:t>You must regularly educate your workers on the uses of the Exposure Control Plan and where it's kept, so it is available when needed.</a:t>
            </a:r>
          </a:p>
          <a:p>
            <a:pPr eaLnBrk="1" hangingPunct="1">
              <a:buFont typeface="Wingdings" panose="05000000000000000000" pitchFamily="2" charset="2"/>
              <a:buNone/>
            </a:pPr>
            <a:endParaRPr lang="en-US" dirty="0">
              <a:latin typeface="Times New Roman" charset="0"/>
              <a:ea typeface="ＭＳ Ｐゴシック" charset="0"/>
            </a:endParaRPr>
          </a:p>
          <a:p>
            <a:pPr marL="0" indent="0">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882FD1ED-7119-8C2B-3493-1663EC9C7C66}"/>
              </a:ext>
            </a:extLst>
          </p:cNvPr>
          <p:cNvSpPr>
            <a:spLocks noGrp="1"/>
          </p:cNvSpPr>
          <p:nvPr>
            <p:ph type="sldNum" sz="quarter" idx="5"/>
          </p:nvPr>
        </p:nvSpPr>
        <p:spPr/>
        <p:txBody>
          <a:bodyPr/>
          <a:lstStyle/>
          <a:p>
            <a:fld id="{4598F0F9-EB59-40A4-A2A9-83530C48AC62}" type="slidenum">
              <a:rPr lang="en-US" smtClean="0"/>
              <a:t>20</a:t>
            </a:fld>
            <a:endParaRPr lang="en-US"/>
          </a:p>
        </p:txBody>
      </p:sp>
    </p:spTree>
    <p:extLst>
      <p:ext uri="{BB962C8B-B14F-4D97-AF65-F5344CB8AC3E}">
        <p14:creationId xmlns:p14="http://schemas.microsoft.com/office/powerpoint/2010/main" val="3384601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954F8F-0616-3889-664F-4F636F3C10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302680-D471-A6DA-FFCC-8F5D2BC8D9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620BA-76EF-E280-F4E3-79898F74E2CA}"/>
              </a:ext>
            </a:extLst>
          </p:cNvPr>
          <p:cNvSpPr>
            <a:spLocks noGrp="1"/>
          </p:cNvSpPr>
          <p:nvPr>
            <p:ph type="body" idx="1"/>
          </p:nvPr>
        </p:nvSpPr>
        <p:spPr/>
        <p:txBody>
          <a:bodyPr/>
          <a:lstStyle/>
          <a:p>
            <a:pPr marL="0" indent="0">
              <a:buFontTx/>
              <a:buNone/>
            </a:pPr>
            <a:r>
              <a:rPr lang="en-US" dirty="0"/>
              <a:t>Bloodborne Pathogen Standard </a:t>
            </a:r>
            <a:r>
              <a:rPr lang="en-US" dirty="0">
                <a:hlinkClick r:id="rId3" tooltip="29 CFR 1910.1030(d)(1)"/>
              </a:rPr>
              <a:t>29 CFR 1910.1030(d)(1)</a:t>
            </a:r>
            <a:r>
              <a:rPr lang="en-US" dirty="0"/>
              <a:t> requires:</a:t>
            </a:r>
          </a:p>
          <a:p>
            <a:pPr marL="171450" indent="-171450">
              <a:buFont typeface="Arial" panose="020B0604020202020204" pitchFamily="34" charset="0"/>
              <a:buChar char="•"/>
            </a:pPr>
            <a:r>
              <a:rPr lang="en-US" dirty="0"/>
              <a:t>Employees to observe </a:t>
            </a:r>
            <a:r>
              <a:rPr lang="en-US" b="1" dirty="0"/>
              <a:t>Universal Precautions </a:t>
            </a:r>
            <a:r>
              <a:rPr lang="en-US" dirty="0"/>
              <a:t>to prevent contact with blood or other potentially infectious materials (OPIM).</a:t>
            </a:r>
          </a:p>
          <a:p>
            <a:pPr marL="171450" indent="-171450">
              <a:buFont typeface="Arial" panose="020B0604020202020204" pitchFamily="34" charset="0"/>
              <a:buChar char="•"/>
            </a:pPr>
            <a:r>
              <a:rPr lang="en-US" dirty="0"/>
              <a:t>Under circumstances in which differentiation between body fluid types is difficult or impossible, all body fluids shall be considered potentially infectious materials.</a:t>
            </a:r>
          </a:p>
          <a:p>
            <a:pPr marL="171450" indent="-171450">
              <a:buFont typeface="Arial" panose="020B0604020202020204" pitchFamily="34" charset="0"/>
              <a:buChar char="•"/>
            </a:pPr>
            <a:r>
              <a:rPr lang="en-US" dirty="0"/>
              <a:t>Treat all blood and other potentially infectious materials with appropriate precautions such as:</a:t>
            </a:r>
          </a:p>
          <a:p>
            <a:pPr marL="628650" lvl="1" indent="-171450">
              <a:buFont typeface="Courier New" panose="02070309020205020404" pitchFamily="49" charset="0"/>
              <a:buChar char="o"/>
            </a:pPr>
            <a:r>
              <a:rPr lang="en-US" dirty="0"/>
              <a:t>Use gloves, masks, and gowns if blood or OPIM exposure is anticipated.</a:t>
            </a:r>
          </a:p>
          <a:p>
            <a:pPr marL="628650" lvl="1" indent="-171450">
              <a:buFont typeface="Courier New" panose="02070309020205020404" pitchFamily="49" charset="0"/>
              <a:buChar char="o"/>
            </a:pPr>
            <a:r>
              <a:rPr lang="en-US" dirty="0"/>
              <a:t>Use engineering and work practice controls to limit exposure.</a:t>
            </a:r>
          </a:p>
          <a:p>
            <a:endParaRPr lang="en-US" dirty="0"/>
          </a:p>
          <a:p>
            <a:r>
              <a:rPr lang="en-US" dirty="0"/>
              <a:t> 1996, the term Universal Precautions was replaced with the term standard precautions.</a:t>
            </a:r>
          </a:p>
          <a:p>
            <a:endParaRPr lang="en-US" dirty="0"/>
          </a:p>
          <a:p>
            <a:r>
              <a:rPr lang="en-US" dirty="0"/>
              <a:t>What is the difference?</a:t>
            </a:r>
          </a:p>
          <a:p>
            <a:endParaRPr lang="en-US" dirty="0"/>
          </a:p>
          <a:p>
            <a:r>
              <a:rPr lang="en-US" dirty="0"/>
              <a:t>Universal Precautions: This is the practice of avoiding contact with bodily fluids, by means of the wearing of nonporous articles such as gloves, goggles, and face shields. The practice was introduced in 1985-88.</a:t>
            </a:r>
          </a:p>
          <a:p>
            <a:endParaRPr lang="en-US" dirty="0"/>
          </a:p>
          <a:p>
            <a:r>
              <a:rPr lang="en-US" dirty="0"/>
              <a:t>The Centers for Disease Control (CDC) defines Standard Precautions as “ A set of precautions designed to prevent transmission of HIV, Hepatitis B virus (HBV), and other bloodborne pathogens when providing first aid or health care. Under standard precautions, blood and certain body fluids of all patients are considered potentially infectious for HIV, HBV and other bloodborne pathogens.</a:t>
            </a:r>
          </a:p>
          <a:p>
            <a:pPr marL="0" indent="0">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8DED713D-5D2A-E3AA-761E-57DE74B3210D}"/>
              </a:ext>
            </a:extLst>
          </p:cNvPr>
          <p:cNvSpPr>
            <a:spLocks noGrp="1"/>
          </p:cNvSpPr>
          <p:nvPr>
            <p:ph type="sldNum" sz="quarter" idx="5"/>
          </p:nvPr>
        </p:nvSpPr>
        <p:spPr/>
        <p:txBody>
          <a:bodyPr/>
          <a:lstStyle/>
          <a:p>
            <a:fld id="{4598F0F9-EB59-40A4-A2A9-83530C48AC62}" type="slidenum">
              <a:rPr lang="en-US" smtClean="0"/>
              <a:t>21</a:t>
            </a:fld>
            <a:endParaRPr lang="en-US"/>
          </a:p>
        </p:txBody>
      </p:sp>
    </p:spTree>
    <p:extLst>
      <p:ext uri="{BB962C8B-B14F-4D97-AF65-F5344CB8AC3E}">
        <p14:creationId xmlns:p14="http://schemas.microsoft.com/office/powerpoint/2010/main" val="42853760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6CC0A7-C896-C35E-8D71-AD5CA836B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8220A1-8F10-7FEA-B534-D14E9381E2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2BF7C6-7D57-29AF-0F3F-B2BDF61C7222}"/>
              </a:ext>
            </a:extLst>
          </p:cNvPr>
          <p:cNvSpPr>
            <a:spLocks noGrp="1"/>
          </p:cNvSpPr>
          <p:nvPr>
            <p:ph type="body" idx="1"/>
          </p:nvPr>
        </p:nvSpPr>
        <p:spPr/>
        <p:txBody>
          <a:bodyPr/>
          <a:lstStyle/>
          <a:p>
            <a:pPr marL="0" indent="0">
              <a:buFontTx/>
              <a:buNone/>
            </a:pPr>
            <a:r>
              <a:rPr lang="en-US" dirty="0"/>
              <a:t>Bloodborne Pathogen Standard </a:t>
            </a:r>
            <a:r>
              <a:rPr lang="en-US" dirty="0">
                <a:hlinkClick r:id="rId3" tooltip="29 CFR 1910.1030(d)(1)"/>
              </a:rPr>
              <a:t>29 CFR 1910.1030(d)(1)</a:t>
            </a:r>
            <a:r>
              <a:rPr lang="en-US" dirty="0"/>
              <a:t> requires:</a:t>
            </a:r>
          </a:p>
          <a:p>
            <a:pPr marL="171450" indent="-171450">
              <a:buFont typeface="Arial" panose="020B0604020202020204" pitchFamily="34" charset="0"/>
              <a:buChar char="•"/>
            </a:pPr>
            <a:r>
              <a:rPr lang="en-US" dirty="0"/>
              <a:t>Employees to observe </a:t>
            </a:r>
            <a:r>
              <a:rPr lang="en-US" b="1" dirty="0"/>
              <a:t>Universal Precautions </a:t>
            </a:r>
            <a:r>
              <a:rPr lang="en-US" dirty="0"/>
              <a:t>to prevent contact with blood or other potentially infectious materials (OPIM).</a:t>
            </a:r>
          </a:p>
          <a:p>
            <a:pPr marL="171450" indent="-171450">
              <a:buFont typeface="Arial" panose="020B0604020202020204" pitchFamily="34" charset="0"/>
              <a:buChar char="•"/>
            </a:pPr>
            <a:r>
              <a:rPr lang="en-US" dirty="0"/>
              <a:t>Under circumstances in which differentiation between body fluid types is difficult or impossible, all body fluids shall be considered potentially infectious materials.</a:t>
            </a:r>
          </a:p>
          <a:p>
            <a:pPr marL="171450" indent="-171450">
              <a:buFont typeface="Arial" panose="020B0604020202020204" pitchFamily="34" charset="0"/>
              <a:buChar char="•"/>
            </a:pPr>
            <a:r>
              <a:rPr lang="en-US" dirty="0"/>
              <a:t>Treat all blood and other potentially infectious materials with appropriate precautions such as:</a:t>
            </a:r>
          </a:p>
          <a:p>
            <a:pPr marL="628650" lvl="1" indent="-171450">
              <a:buFont typeface="Courier New" panose="02070309020205020404" pitchFamily="49" charset="0"/>
              <a:buChar char="o"/>
            </a:pPr>
            <a:r>
              <a:rPr lang="en-US" dirty="0"/>
              <a:t>Use gloves, masks, and gowns if blood or OPIM exposure is anticipated.</a:t>
            </a:r>
          </a:p>
          <a:p>
            <a:pPr marL="628650" lvl="1" indent="-171450">
              <a:buFont typeface="Courier New" panose="02070309020205020404" pitchFamily="49" charset="0"/>
              <a:buChar char="o"/>
            </a:pPr>
            <a:r>
              <a:rPr lang="en-US" dirty="0"/>
              <a:t>Use engineering and work practice controls to limit exposure.</a:t>
            </a:r>
          </a:p>
          <a:p>
            <a:endParaRPr lang="en-US" dirty="0"/>
          </a:p>
          <a:p>
            <a:r>
              <a:rPr lang="en-US" dirty="0"/>
              <a:t> 1996, the term Universal Precautions was replaced with the term standard precautions.</a:t>
            </a:r>
          </a:p>
          <a:p>
            <a:endParaRPr lang="en-US" dirty="0"/>
          </a:p>
          <a:p>
            <a:r>
              <a:rPr lang="en-US" dirty="0"/>
              <a:t>What is the difference?</a:t>
            </a:r>
          </a:p>
          <a:p>
            <a:endParaRPr lang="en-US" dirty="0"/>
          </a:p>
          <a:p>
            <a:r>
              <a:rPr lang="en-US" dirty="0"/>
              <a:t>Universal Precautions: This is the practice of avoiding contact with bodily fluids, by means of the wearing of nonporous articles such as gloves, goggles, and face shields. The practice was introduced in 1985-88.</a:t>
            </a:r>
          </a:p>
          <a:p>
            <a:endParaRPr lang="en-US" dirty="0"/>
          </a:p>
          <a:p>
            <a:r>
              <a:rPr lang="en-US" dirty="0"/>
              <a:t>The Centers for Disease Control (CDC) defines Standard Precautions as “ A set of precautions designed to prevent transmission of HIV, Hepatitis B virus (HBV), and other bloodborne pathogens when providing first aid or health care. Under standard precautions, blood and certain body fluids of all patients are considered potentially infectious for HIV, HBV and other bloodborne pathogens.</a:t>
            </a:r>
          </a:p>
          <a:p>
            <a:pPr marL="0" indent="0">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2853FEF8-1AD9-C468-BFFF-1CA78CF063E9}"/>
              </a:ext>
            </a:extLst>
          </p:cNvPr>
          <p:cNvSpPr>
            <a:spLocks noGrp="1"/>
          </p:cNvSpPr>
          <p:nvPr>
            <p:ph type="sldNum" sz="quarter" idx="5"/>
          </p:nvPr>
        </p:nvSpPr>
        <p:spPr/>
        <p:txBody>
          <a:bodyPr/>
          <a:lstStyle/>
          <a:p>
            <a:fld id="{4598F0F9-EB59-40A4-A2A9-83530C48AC62}" type="slidenum">
              <a:rPr lang="en-US" smtClean="0"/>
              <a:t>22</a:t>
            </a:fld>
            <a:endParaRPr lang="en-US"/>
          </a:p>
        </p:txBody>
      </p:sp>
    </p:spTree>
    <p:extLst>
      <p:ext uri="{BB962C8B-B14F-4D97-AF65-F5344CB8AC3E}">
        <p14:creationId xmlns:p14="http://schemas.microsoft.com/office/powerpoint/2010/main" val="2877747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Bloodborne pathogens are infectious microorganisms in human blood that can cause disease in humans. These pathogens include, but are not limited to, hepatitis B (HBV), hepatitis C (HCV) and human immunodeficiency virus (HIV). Needlesticks and other sharps-related injuries may expose workers to bloodborne pathogens. Workers in many occupations, including first responders, housekeeping personnel in some industries, nurses and other healthcare personnel, all may be at risk for exposure to bloodborne pathogens</a:t>
            </a:r>
          </a:p>
          <a:p>
            <a:endParaRPr lang="en-US" dirty="0"/>
          </a:p>
        </p:txBody>
      </p:sp>
      <p:sp>
        <p:nvSpPr>
          <p:cNvPr id="4" name="Slide Number Placeholder 3"/>
          <p:cNvSpPr>
            <a:spLocks noGrp="1"/>
          </p:cNvSpPr>
          <p:nvPr>
            <p:ph type="sldNum" sz="quarter" idx="5"/>
          </p:nvPr>
        </p:nvSpPr>
        <p:spPr/>
        <p:txBody>
          <a:bodyPr/>
          <a:lstStyle/>
          <a:p>
            <a:fld id="{4598F0F9-EB59-40A4-A2A9-83530C48AC62}" type="slidenum">
              <a:rPr lang="en-US" smtClean="0"/>
              <a:t>5</a:t>
            </a:fld>
            <a:endParaRPr lang="en-US"/>
          </a:p>
        </p:txBody>
      </p:sp>
    </p:spTree>
    <p:extLst>
      <p:ext uri="{BB962C8B-B14F-4D97-AF65-F5344CB8AC3E}">
        <p14:creationId xmlns:p14="http://schemas.microsoft.com/office/powerpoint/2010/main" val="1088626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689439-E8D8-0431-0BBF-7EACE80690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51308B-3EC8-46C2-2584-86B2873DE6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2E40D6-84A8-4961-2F27-D78B0D4C7091}"/>
              </a:ext>
            </a:extLst>
          </p:cNvPr>
          <p:cNvSpPr>
            <a:spLocks noGrp="1"/>
          </p:cNvSpPr>
          <p:nvPr>
            <p:ph type="body" idx="1"/>
          </p:nvPr>
        </p:nvSpPr>
        <p:spPr/>
        <p:txBody>
          <a:bodyPr/>
          <a:lstStyle/>
          <a:p>
            <a:r>
              <a:rPr lang="en-US" dirty="0"/>
              <a:t>Source: OSHA</a:t>
            </a:r>
            <a:r>
              <a:rPr lang="en-US" baseline="0" dirty="0"/>
              <a:t> hospital e-tool    https://www.osha.gov/SLTC/etools/hospital/hazards/ppe/ppe.html</a:t>
            </a:r>
            <a:endParaRPr lang="en-US" dirty="0"/>
          </a:p>
          <a:p>
            <a:endParaRPr lang="en-US" dirty="0"/>
          </a:p>
          <a:p>
            <a:r>
              <a:rPr lang="en-US" dirty="0"/>
              <a:t>Some general PPE Guidelines include, but not limited to:</a:t>
            </a:r>
          </a:p>
          <a:p>
            <a:pPr marL="171450" indent="-171450">
              <a:buFont typeface="Arial" panose="020B0604020202020204" pitchFamily="34" charset="0"/>
              <a:buChar char="•"/>
            </a:pPr>
            <a:r>
              <a:rPr lang="en-US" dirty="0"/>
              <a:t>Wear gloves, when handling chemicals and/or body fluids.</a:t>
            </a:r>
          </a:p>
          <a:p>
            <a:pPr marL="171450" indent="-171450">
              <a:buFont typeface="Arial" panose="020B0604020202020204" pitchFamily="34" charset="0"/>
              <a:buChar char="•"/>
            </a:pPr>
            <a:r>
              <a:rPr lang="en-US" dirty="0"/>
              <a:t>Wear safety shoes/boots/covers if hazardous substance is likely to splash.</a:t>
            </a:r>
            <a:r>
              <a:rPr lang="en-US" baseline="0" dirty="0"/>
              <a:t> </a:t>
            </a:r>
          </a:p>
          <a:p>
            <a:pPr marL="171450" indent="-171450">
              <a:buFont typeface="Arial" panose="020B0604020202020204" pitchFamily="34" charset="0"/>
              <a:buChar char="•"/>
            </a:pPr>
            <a:r>
              <a:rPr lang="en-US" dirty="0"/>
              <a:t>Wear an apron/gown/coveralls- if hazardous substance is likely to splash.</a:t>
            </a:r>
          </a:p>
          <a:p>
            <a:pPr marL="171450" indent="-171450">
              <a:buFont typeface="Arial" panose="020B0604020202020204" pitchFamily="34" charset="0"/>
              <a:buChar char="•"/>
            </a:pPr>
            <a:r>
              <a:rPr lang="en-US" dirty="0"/>
              <a:t>Use a respirator: when hazardous substance is airborne such as tuberculosis.</a:t>
            </a:r>
          </a:p>
          <a:p>
            <a:pPr marL="171450" indent="-171450">
              <a:buFont typeface="Arial" panose="020B0604020202020204" pitchFamily="34" charset="0"/>
              <a:buChar char="•"/>
            </a:pPr>
            <a:r>
              <a:rPr lang="en-US" dirty="0"/>
              <a:t>Wear hearing protection: for loud noises such as from equipment.</a:t>
            </a:r>
          </a:p>
          <a:p>
            <a:pPr marL="171450" indent="-171450">
              <a:buFont typeface="Arial" panose="020B0604020202020204" pitchFamily="34" charset="0"/>
              <a:buChar char="•"/>
            </a:pPr>
            <a:r>
              <a:rPr lang="en-US" dirty="0"/>
              <a:t>Remove PPE carefully to avoid contaminating yourself.</a:t>
            </a:r>
          </a:p>
          <a:p>
            <a:pPr marL="171450" indent="-171450">
              <a:buFont typeface="Arial" panose="020B0604020202020204" pitchFamily="34" charset="0"/>
              <a:buChar char="•"/>
            </a:pPr>
            <a:r>
              <a:rPr lang="en-US" dirty="0"/>
              <a:t>Dispose of PPE in designated containers before leaving area.</a:t>
            </a:r>
          </a:p>
          <a:p>
            <a:pPr marL="0" indent="0">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5E3A54C0-B753-C6F8-E543-7BDE120CC11D}"/>
              </a:ext>
            </a:extLst>
          </p:cNvPr>
          <p:cNvSpPr>
            <a:spLocks noGrp="1"/>
          </p:cNvSpPr>
          <p:nvPr>
            <p:ph type="sldNum" sz="quarter" idx="5"/>
          </p:nvPr>
        </p:nvSpPr>
        <p:spPr/>
        <p:txBody>
          <a:bodyPr/>
          <a:lstStyle/>
          <a:p>
            <a:fld id="{4598F0F9-EB59-40A4-A2A9-83530C48AC62}" type="slidenum">
              <a:rPr lang="en-US" smtClean="0"/>
              <a:t>23</a:t>
            </a:fld>
            <a:endParaRPr lang="en-US"/>
          </a:p>
        </p:txBody>
      </p:sp>
    </p:spTree>
    <p:extLst>
      <p:ext uri="{BB962C8B-B14F-4D97-AF65-F5344CB8AC3E}">
        <p14:creationId xmlns:p14="http://schemas.microsoft.com/office/powerpoint/2010/main" val="42006665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E91A9-75A3-DEEE-AC89-C67502299A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9604FB-C959-87C8-45A0-33C6C38BEF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9DC58E-4EE2-5E30-30A7-B8155806399D}"/>
              </a:ext>
            </a:extLst>
          </p:cNvPr>
          <p:cNvSpPr>
            <a:spLocks noGrp="1"/>
          </p:cNvSpPr>
          <p:nvPr>
            <p:ph type="body" idx="1"/>
          </p:nvPr>
        </p:nvSpPr>
        <p:spPr/>
        <p:txBody>
          <a:bodyPr/>
          <a:lstStyle/>
          <a:p>
            <a:r>
              <a:rPr lang="en-US" dirty="0"/>
              <a:t>Source:  OSHA Publication #3151  https://www.osha.gov/Publications/osha3151.html </a:t>
            </a:r>
          </a:p>
          <a:p>
            <a:endParaRPr lang="en-US" dirty="0"/>
          </a:p>
          <a:p>
            <a:r>
              <a:rPr lang="en-US" dirty="0"/>
              <a:t>To ensure the greatest possible protection for employees in the workplace, the cooperative efforts of both employers and employees will help in establishing and maintaining a safe and healthful work environment.</a:t>
            </a:r>
          </a:p>
          <a:p>
            <a:endParaRPr lang="en-US" dirty="0"/>
          </a:p>
          <a:p>
            <a:r>
              <a:rPr lang="en-US" dirty="0"/>
              <a:t>In general, employers are responsible for:</a:t>
            </a:r>
          </a:p>
          <a:p>
            <a:pPr marL="171450" indent="-171450">
              <a:buFont typeface="Arial" panose="020B0604020202020204" pitchFamily="34" charset="0"/>
              <a:buChar char="•"/>
            </a:pPr>
            <a:r>
              <a:rPr lang="en-US" dirty="0"/>
              <a:t>Performing a "hazard assessment" of the workplace to identify and control physical and health hazards.</a:t>
            </a:r>
          </a:p>
          <a:p>
            <a:pPr marL="171450" indent="-171450">
              <a:buFont typeface="Arial" panose="020B0604020202020204" pitchFamily="34" charset="0"/>
              <a:buChar char="•"/>
            </a:pPr>
            <a:r>
              <a:rPr lang="en-US" dirty="0"/>
              <a:t>Identifying and providing appropriate PPE for employees.</a:t>
            </a:r>
          </a:p>
          <a:p>
            <a:pPr marL="171450" indent="-171450">
              <a:buFont typeface="Arial" panose="020B0604020202020204" pitchFamily="34" charset="0"/>
              <a:buChar char="•"/>
            </a:pPr>
            <a:r>
              <a:rPr lang="en-US" dirty="0"/>
              <a:t>Training employees in the use and care of the PPE.</a:t>
            </a:r>
          </a:p>
          <a:p>
            <a:pPr marL="171450" indent="-171450">
              <a:buFont typeface="Arial" panose="020B0604020202020204" pitchFamily="34" charset="0"/>
              <a:buChar char="•"/>
            </a:pPr>
            <a:r>
              <a:rPr lang="en-US" dirty="0"/>
              <a:t>Maintaining PPE, including replacing worn or damaged PPE.</a:t>
            </a:r>
          </a:p>
          <a:p>
            <a:pPr marL="171450" indent="-171450">
              <a:buFont typeface="Arial" panose="020B0604020202020204" pitchFamily="34" charset="0"/>
              <a:buChar char="•"/>
            </a:pPr>
            <a:r>
              <a:rPr lang="en-US" dirty="0"/>
              <a:t>Periodically reviewing, updating and evaluating the effectiveness of the PPE program.</a:t>
            </a:r>
          </a:p>
          <a:p>
            <a:pPr marL="171450" indent="-171450">
              <a:buFont typeface="Arial" panose="020B0604020202020204" pitchFamily="34" charset="0"/>
              <a:buChar char="•"/>
            </a:pPr>
            <a:endParaRPr lang="en-US" dirty="0"/>
          </a:p>
          <a:p>
            <a:pPr marL="0" indent="0">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94AC0C86-5CE0-9F05-697F-0383B50B824B}"/>
              </a:ext>
            </a:extLst>
          </p:cNvPr>
          <p:cNvSpPr>
            <a:spLocks noGrp="1"/>
          </p:cNvSpPr>
          <p:nvPr>
            <p:ph type="sldNum" sz="quarter" idx="5"/>
          </p:nvPr>
        </p:nvSpPr>
        <p:spPr/>
        <p:txBody>
          <a:bodyPr/>
          <a:lstStyle/>
          <a:p>
            <a:fld id="{4598F0F9-EB59-40A4-A2A9-83530C48AC62}" type="slidenum">
              <a:rPr lang="en-US" smtClean="0"/>
              <a:t>24</a:t>
            </a:fld>
            <a:endParaRPr lang="en-US"/>
          </a:p>
        </p:txBody>
      </p:sp>
    </p:spTree>
    <p:extLst>
      <p:ext uri="{BB962C8B-B14F-4D97-AF65-F5344CB8AC3E}">
        <p14:creationId xmlns:p14="http://schemas.microsoft.com/office/powerpoint/2010/main" val="40172616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92C549-A0D2-C00D-2C7A-F9489E67AE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30477E-8D82-CCA7-68A0-FB8AD64F64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8C5A49-AD83-73D9-1327-3EE9FCA9BC8C}"/>
              </a:ext>
            </a:extLst>
          </p:cNvPr>
          <p:cNvSpPr>
            <a:spLocks noGrp="1"/>
          </p:cNvSpPr>
          <p:nvPr>
            <p:ph type="body" idx="1"/>
          </p:nvPr>
        </p:nvSpPr>
        <p:spPr/>
        <p:txBody>
          <a:bodyPr/>
          <a:lstStyle/>
          <a:p>
            <a:r>
              <a:rPr lang="en-US" dirty="0"/>
              <a:t>Source:  OSHA Publication #3151  https://www.osha.gov/Publications/osha3151.html </a:t>
            </a:r>
          </a:p>
          <a:p>
            <a:endParaRPr lang="en-US" dirty="0"/>
          </a:p>
          <a:p>
            <a:r>
              <a:rPr lang="en-US" dirty="0"/>
              <a:t>When engineering, work practice, and administrative controls are not feasible or do not provide sufficient protection, employers must provide personal protective equipment to their workers and ensure its proper use. </a:t>
            </a:r>
          </a:p>
          <a:p>
            <a:endParaRPr lang="en-US" dirty="0"/>
          </a:p>
          <a:p>
            <a:r>
              <a:rPr lang="en-US" dirty="0"/>
              <a:t>Employers are also required to train each worker required to use personal protective equipment to know:</a:t>
            </a:r>
          </a:p>
          <a:p>
            <a:pPr marL="171450" indent="-171450">
              <a:buFont typeface="Arial" panose="020B0604020202020204" pitchFamily="34" charset="0"/>
              <a:buChar char="•"/>
            </a:pPr>
            <a:r>
              <a:rPr lang="en-US" dirty="0"/>
              <a:t>When it is necessary</a:t>
            </a:r>
          </a:p>
          <a:p>
            <a:pPr marL="171450" indent="-171450">
              <a:buFont typeface="Arial" panose="020B0604020202020204" pitchFamily="34" charset="0"/>
              <a:buChar char="•"/>
            </a:pPr>
            <a:r>
              <a:rPr lang="en-US" dirty="0"/>
              <a:t>What kind is necessary</a:t>
            </a:r>
          </a:p>
          <a:p>
            <a:pPr marL="171450" indent="-171450">
              <a:buFont typeface="Arial" panose="020B0604020202020204" pitchFamily="34" charset="0"/>
              <a:buChar char="•"/>
            </a:pPr>
            <a:r>
              <a:rPr lang="en-US" dirty="0"/>
              <a:t>How to properly put it on, adjust, wear and take it off</a:t>
            </a:r>
          </a:p>
          <a:p>
            <a:pPr marL="171450" indent="-171450">
              <a:buFont typeface="Arial" panose="020B0604020202020204" pitchFamily="34" charset="0"/>
              <a:buChar char="•"/>
            </a:pPr>
            <a:r>
              <a:rPr lang="en-US" dirty="0"/>
              <a:t>The limitations of the equipment</a:t>
            </a:r>
          </a:p>
          <a:p>
            <a:pPr marL="171450" indent="-171450">
              <a:buFont typeface="Arial" panose="020B0604020202020204" pitchFamily="34" charset="0"/>
              <a:buChar char="•"/>
            </a:pPr>
            <a:r>
              <a:rPr lang="en-US" dirty="0"/>
              <a:t>Proper care, maintenance, useful life, and disposal of the equipment</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79CE6B78-441A-E708-385A-B96099A127EF}"/>
              </a:ext>
            </a:extLst>
          </p:cNvPr>
          <p:cNvSpPr>
            <a:spLocks noGrp="1"/>
          </p:cNvSpPr>
          <p:nvPr>
            <p:ph type="sldNum" sz="quarter" idx="5"/>
          </p:nvPr>
        </p:nvSpPr>
        <p:spPr/>
        <p:txBody>
          <a:bodyPr/>
          <a:lstStyle/>
          <a:p>
            <a:fld id="{4598F0F9-EB59-40A4-A2A9-83530C48AC62}" type="slidenum">
              <a:rPr lang="en-US" smtClean="0"/>
              <a:t>25</a:t>
            </a:fld>
            <a:endParaRPr lang="en-US"/>
          </a:p>
        </p:txBody>
      </p:sp>
    </p:spTree>
    <p:extLst>
      <p:ext uri="{BB962C8B-B14F-4D97-AF65-F5344CB8AC3E}">
        <p14:creationId xmlns:p14="http://schemas.microsoft.com/office/powerpoint/2010/main" val="18356799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C2FFB9-86D8-09B7-0F3E-C0DC46D395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96E6D7-47DD-6F08-D105-AD68424167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EB4422-E9BC-7689-F32A-00916E5732E7}"/>
              </a:ext>
            </a:extLst>
          </p:cNvPr>
          <p:cNvSpPr>
            <a:spLocks noGrp="1"/>
          </p:cNvSpPr>
          <p:nvPr>
            <p:ph type="body" idx="1"/>
          </p:nvPr>
        </p:nvSpPr>
        <p:spPr/>
        <p:txBody>
          <a:bodyPr/>
          <a:lstStyle/>
          <a:p>
            <a:r>
              <a:rPr lang="en-US" dirty="0"/>
              <a:t>Source:  OSHA Publication #3151  https://www.osha.gov/Publications/osha3151.html </a:t>
            </a:r>
          </a:p>
          <a:p>
            <a:endParaRPr lang="en-US" dirty="0"/>
          </a:p>
          <a:p>
            <a:r>
              <a:rPr lang="en-US" dirty="0"/>
              <a:t>To ensure the greatest possible protection for employees in the workplace, the cooperative efforts of both employers and employees will help in establishing and maintaining a safe and healthful work environment.</a:t>
            </a:r>
          </a:p>
          <a:p>
            <a:endParaRPr lang="en-US" dirty="0"/>
          </a:p>
          <a:p>
            <a:r>
              <a:rPr lang="en-US" dirty="0"/>
              <a:t>In general, employees are responsible for:</a:t>
            </a:r>
          </a:p>
          <a:p>
            <a:pPr marL="171450" indent="-171450">
              <a:buFont typeface="Arial" panose="020B0604020202020204" pitchFamily="34" charset="0"/>
              <a:buChar char="•"/>
            </a:pPr>
            <a:r>
              <a:rPr lang="en-US" dirty="0"/>
              <a:t>Properly wear PPE,</a:t>
            </a:r>
          </a:p>
          <a:p>
            <a:pPr marL="171450" indent="-171450">
              <a:buFont typeface="Arial" panose="020B0604020202020204" pitchFamily="34" charset="0"/>
              <a:buChar char="•"/>
            </a:pPr>
            <a:r>
              <a:rPr lang="en-US" dirty="0"/>
              <a:t>Attend training sessions on PPE,</a:t>
            </a:r>
          </a:p>
          <a:p>
            <a:pPr marL="171450" indent="-171450">
              <a:buFont typeface="Arial" panose="020B0604020202020204" pitchFamily="34" charset="0"/>
              <a:buChar char="•"/>
            </a:pPr>
            <a:r>
              <a:rPr lang="en-US" dirty="0"/>
              <a:t>Care for, clean and maintain PPE, and</a:t>
            </a:r>
          </a:p>
          <a:p>
            <a:pPr marL="171450" indent="-171450">
              <a:buFont typeface="Arial" panose="020B0604020202020204" pitchFamily="34" charset="0"/>
              <a:buChar char="•"/>
            </a:pPr>
            <a:r>
              <a:rPr lang="en-US" dirty="0"/>
              <a:t>Inform a supervisor of the need to repair or replace PPE.</a:t>
            </a:r>
          </a:p>
          <a:p>
            <a:pPr marL="171450" indent="-171450">
              <a:buFont typeface="Arial" panose="020B0604020202020204" pitchFamily="34" charset="0"/>
              <a:buChar char="•"/>
            </a:pPr>
            <a:endParaRPr lang="en-US" dirty="0"/>
          </a:p>
          <a:p>
            <a:pPr marL="0" indent="0">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D4B5F724-B00A-5D64-FBE1-47426948D9B5}"/>
              </a:ext>
            </a:extLst>
          </p:cNvPr>
          <p:cNvSpPr>
            <a:spLocks noGrp="1"/>
          </p:cNvSpPr>
          <p:nvPr>
            <p:ph type="sldNum" sz="quarter" idx="5"/>
          </p:nvPr>
        </p:nvSpPr>
        <p:spPr/>
        <p:txBody>
          <a:bodyPr/>
          <a:lstStyle/>
          <a:p>
            <a:fld id="{4598F0F9-EB59-40A4-A2A9-83530C48AC62}" type="slidenum">
              <a:rPr lang="en-US" smtClean="0"/>
              <a:t>26</a:t>
            </a:fld>
            <a:endParaRPr lang="en-US"/>
          </a:p>
        </p:txBody>
      </p:sp>
    </p:spTree>
    <p:extLst>
      <p:ext uri="{BB962C8B-B14F-4D97-AF65-F5344CB8AC3E}">
        <p14:creationId xmlns:p14="http://schemas.microsoft.com/office/powerpoint/2010/main" val="25016957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795A0B-ADD7-8130-9BE7-AFE8E2204D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5E3D22-F39C-D0EB-FB16-DA35F739E7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AD90FE-EAB0-A5ED-D7C2-046F310CD5E9}"/>
              </a:ext>
            </a:extLst>
          </p:cNvPr>
          <p:cNvSpPr>
            <a:spLocks noGrp="1"/>
          </p:cNvSpPr>
          <p:nvPr>
            <p:ph type="body" idx="1"/>
          </p:nvPr>
        </p:nvSpPr>
        <p:spPr/>
        <p:txBody>
          <a:bodyPr/>
          <a:lstStyle/>
          <a:p>
            <a:pPr>
              <a:defRPr/>
            </a:pPr>
            <a:r>
              <a:rPr lang="en-US" dirty="0">
                <a:latin typeface="Tahoma" panose="020B0604030504040204" pitchFamily="34" charset="0"/>
                <a:ea typeface="Tahoma" panose="020B0604030504040204" pitchFamily="34" charset="0"/>
                <a:cs typeface="Tahoma" panose="020B0604030504040204" pitchFamily="34" charset="0"/>
              </a:rPr>
              <a:t>All equipment and environmental and working surfaces shall be cleaned and decontaminated after contact with blood or other potentially infectious materials [29 CFR 1910.1030(d)(4)(ii)].</a:t>
            </a:r>
          </a:p>
          <a:p>
            <a:pPr>
              <a:defRPr/>
            </a:pPr>
            <a:endParaRPr lang="en-US" dirty="0">
              <a:latin typeface="Tahoma" panose="020B0604030504040204" pitchFamily="34" charset="0"/>
              <a:ea typeface="Tahoma" panose="020B0604030504040204" pitchFamily="34" charset="0"/>
              <a:cs typeface="Tahoma" panose="020B0604030504040204" pitchFamily="34" charset="0"/>
            </a:endParaRPr>
          </a:p>
          <a:p>
            <a:pPr>
              <a:defRPr/>
            </a:pPr>
            <a:r>
              <a:rPr lang="en-US" dirty="0">
                <a:latin typeface="Tahoma" panose="020B0604030504040204" pitchFamily="34" charset="0"/>
                <a:ea typeface="Tahoma" panose="020B0604030504040204" pitchFamily="34" charset="0"/>
                <a:cs typeface="Tahoma" panose="020B0604030504040204" pitchFamily="34" charset="0"/>
              </a:rPr>
              <a:t> Some equipment, if grossly contaminated, must be cleaned with a soap and water solution prior to decontamination, as some anti-microbial products will not work in the presence of blood, which interferes with the sterilizing process.</a:t>
            </a:r>
          </a:p>
          <a:p>
            <a:pPr>
              <a:defRPr/>
            </a:pPr>
            <a:endParaRPr lang="en-US" dirty="0">
              <a:latin typeface="Tahoma" panose="020B0604030504040204" pitchFamily="34" charset="0"/>
              <a:ea typeface="Tahoma" panose="020B0604030504040204" pitchFamily="34" charset="0"/>
              <a:cs typeface="Tahoma" panose="020B0604030504040204" pitchFamily="34" charset="0"/>
            </a:endParaRPr>
          </a:p>
          <a:p>
            <a:pPr>
              <a:defRPr/>
            </a:pPr>
            <a:r>
              <a:rPr lang="en-US" dirty="0">
                <a:latin typeface="Tahoma" panose="020B0604030504040204" pitchFamily="34" charset="0"/>
                <a:ea typeface="Tahoma" panose="020B0604030504040204" pitchFamily="34" charset="0"/>
                <a:cs typeface="Tahoma" panose="020B0604030504040204" pitchFamily="34" charset="0"/>
              </a:rPr>
              <a:t>Protective coverings, such as plastic wrap or aluminum foil, shall be removed and replaced as soon as possible, when they become overtly contaminated, or at the end of a work shift if they may have become contaminated during the shift [29 CFR 1910.1030(d)(4)(ii)(B)].</a:t>
            </a:r>
          </a:p>
          <a:p>
            <a:pPr>
              <a:defRPr/>
            </a:pPr>
            <a:endParaRPr lang="en-US" dirty="0">
              <a:latin typeface="Tahoma" panose="020B0604030504040204" pitchFamily="34" charset="0"/>
              <a:ea typeface="Tahoma" panose="020B0604030504040204" pitchFamily="34" charset="0"/>
              <a:cs typeface="Tahoma" panose="020B0604030504040204" pitchFamily="34" charset="0"/>
            </a:endParaRPr>
          </a:p>
          <a:p>
            <a:pPr>
              <a:defRPr/>
            </a:pPr>
            <a:r>
              <a:rPr lang="en-US" dirty="0">
                <a:latin typeface="Tahoma" panose="020B0604030504040204" pitchFamily="34" charset="0"/>
                <a:ea typeface="Tahoma" panose="020B0604030504040204" pitchFamily="34" charset="0"/>
                <a:cs typeface="Tahoma" panose="020B0604030504040204" pitchFamily="34" charset="0"/>
              </a:rPr>
              <a:t>All bins, pails, cans, and similar receptacles intended for reuse which have a reasonable likelihood for becoming contaminated with blood or other potentially infectious material shall be inspected and decontaminated on a regularly scheduled basis and cleaned and decontaminated immediately or as soon as feasible upon visible contamination [29 CFR 1910.1030(d)(4)(ii)(C)].</a:t>
            </a:r>
          </a:p>
          <a:p>
            <a:pPr>
              <a:defRPr/>
            </a:pPr>
            <a:endParaRPr lang="en-US" dirty="0">
              <a:latin typeface="Tahoma" panose="020B0604030504040204" pitchFamily="34" charset="0"/>
              <a:ea typeface="Tahoma" panose="020B0604030504040204" pitchFamily="34" charset="0"/>
              <a:cs typeface="Tahoma" panose="020B0604030504040204" pitchFamily="34" charset="0"/>
            </a:endParaRPr>
          </a:p>
          <a:p>
            <a:pPr>
              <a:defRPr/>
            </a:pPr>
            <a:r>
              <a:rPr lang="en-US" dirty="0">
                <a:latin typeface="Tahoma" panose="020B0604030504040204" pitchFamily="34" charset="0"/>
                <a:ea typeface="Tahoma" panose="020B0604030504040204" pitchFamily="34" charset="0"/>
                <a:cs typeface="Tahoma" panose="020B0604030504040204" pitchFamily="34" charset="0"/>
              </a:rPr>
              <a:t>Broken glassware which may be contaminated, must not be picked up directly with hands; use mechanical means, such as use a brush and dustpan, tongs or forceps.</a:t>
            </a:r>
          </a:p>
          <a:p>
            <a:pPr>
              <a:defRPr/>
            </a:pPr>
            <a:endParaRPr lang="en-US" dirty="0">
              <a:latin typeface="Tahoma" panose="020B0604030504040204" pitchFamily="34" charset="0"/>
              <a:ea typeface="Tahoma" panose="020B0604030504040204" pitchFamily="34" charset="0"/>
              <a:cs typeface="Tahoma" panose="020B0604030504040204" pitchFamily="34" charset="0"/>
            </a:endParaRPr>
          </a:p>
          <a:p>
            <a:pPr marL="0" indent="0">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C01FE9C6-71D6-C6F1-20B6-EA0CFA94BC5A}"/>
              </a:ext>
            </a:extLst>
          </p:cNvPr>
          <p:cNvSpPr>
            <a:spLocks noGrp="1"/>
          </p:cNvSpPr>
          <p:nvPr>
            <p:ph type="sldNum" sz="quarter" idx="5"/>
          </p:nvPr>
        </p:nvSpPr>
        <p:spPr/>
        <p:txBody>
          <a:bodyPr/>
          <a:lstStyle/>
          <a:p>
            <a:fld id="{4598F0F9-EB59-40A4-A2A9-83530C48AC62}" type="slidenum">
              <a:rPr lang="en-US" smtClean="0"/>
              <a:t>27</a:t>
            </a:fld>
            <a:endParaRPr lang="en-US"/>
          </a:p>
        </p:txBody>
      </p:sp>
    </p:spTree>
    <p:extLst>
      <p:ext uri="{BB962C8B-B14F-4D97-AF65-F5344CB8AC3E}">
        <p14:creationId xmlns:p14="http://schemas.microsoft.com/office/powerpoint/2010/main" val="15505497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D3627E-31ED-4A3D-5DC2-0C61E6A090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4B9CE1-8A06-15DD-9AA4-55E0257A25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DFA165-8860-C8DC-FADA-F4F5802B08E6}"/>
              </a:ext>
            </a:extLst>
          </p:cNvPr>
          <p:cNvSpPr>
            <a:spLocks noGrp="1"/>
          </p:cNvSpPr>
          <p:nvPr>
            <p:ph type="body" idx="1"/>
          </p:nvPr>
        </p:nvSpPr>
        <p:spPr/>
        <p:txBody>
          <a:bodyPr/>
          <a:lstStyle/>
          <a:p>
            <a:r>
              <a:rPr lang="en-US" b="1" dirty="0"/>
              <a:t>“What does OSHA currently accept as "appropriate" disinfectants to prevent the spread of HIV and HBV?</a:t>
            </a:r>
            <a:br>
              <a:rPr lang="en-US" b="1" dirty="0"/>
            </a:br>
            <a:endParaRPr lang="en-US" b="1" dirty="0"/>
          </a:p>
          <a:p>
            <a:r>
              <a:rPr lang="en-US" dirty="0"/>
              <a:t>A review of the initial intent of the Bloodborne Pathogens Standard that specifically deals with the cleaning of contaminated work surfaces, i.e., 1910.1030(d)(4)(ii)(A), reveals that OSHA intended to provide a performance-based provision that would allow for future development of "appropriate disinfectant" products. OSHA has reviewed the information on the disinfectants and has reconsidered its position on EPA-registered disinfectants that are labeled as effective against HBV and HIV. OSHA's current stance is that EPA-registered disinfectants for HIV and HBV meet the requirement in the standard and are "appropriate" disinfectants to clean contaminated surfaces, provided such surfaces have not become contaminated with agent(s) or volumes of or concentrations of agent(s) for which higher level disinfection is recommended.</a:t>
            </a:r>
            <a:br>
              <a:rPr lang="en-US" dirty="0"/>
            </a:br>
            <a:br>
              <a:rPr lang="en-US" dirty="0"/>
            </a:br>
            <a:r>
              <a:rPr lang="en-US" dirty="0"/>
              <a:t>It is important to emphasize the EPA-approved label section titled "SPECIAL INSTRUCTIONS FOR CLEANING AND DECONTAMINATION AGAINST HIV-1 AND HBV Of SURFACES\OBJECTS SOILED WITH BLOOD\BODY FLUIDS." On the labels that OSHA has seen, these instructions require: </a:t>
            </a:r>
          </a:p>
          <a:p>
            <a:pPr marL="228600" indent="-228600">
              <a:buFont typeface="+mj-lt"/>
              <a:buAutoNum type="arabicPeriod"/>
            </a:pPr>
            <a:r>
              <a:rPr lang="en-US" dirty="0"/>
              <a:t>personal protection devices for the worker performing the task;</a:t>
            </a:r>
          </a:p>
          <a:p>
            <a:pPr marL="228600" indent="-228600">
              <a:buFont typeface="+mj-lt"/>
              <a:buAutoNum type="arabicPeriod"/>
            </a:pPr>
            <a:r>
              <a:rPr lang="en-US" dirty="0"/>
              <a:t>that all the blood must be cleaned thoroughly before applying the disinfectant;</a:t>
            </a:r>
          </a:p>
          <a:p>
            <a:pPr marL="228600" indent="-228600">
              <a:buFont typeface="+mj-lt"/>
              <a:buAutoNum type="arabicPeriod"/>
            </a:pPr>
            <a:r>
              <a:rPr lang="en-US" dirty="0"/>
              <a:t>that the disposal of the infectious waste is in accordance with federal, state, or local regulations; and</a:t>
            </a:r>
          </a:p>
          <a:p>
            <a:pPr marL="228600" indent="-228600">
              <a:buFont typeface="+mj-lt"/>
              <a:buAutoNum type="arabicPeriod"/>
            </a:pPr>
            <a:r>
              <a:rPr lang="en-US" dirty="0"/>
              <a:t>that the surface is left wet with the disinfectant for 30 seconds for HIV-1 and 10 minutes for HBV.“</a:t>
            </a:r>
            <a:br>
              <a:rPr lang="en-US" dirty="0"/>
            </a:br>
            <a:r>
              <a:rPr lang="en-US" dirty="0"/>
              <a:t>(OSHA:  https://www.osha.gov/html/faq-bbp.html)</a:t>
            </a:r>
          </a:p>
        </p:txBody>
      </p:sp>
      <p:sp>
        <p:nvSpPr>
          <p:cNvPr id="4" name="Slide Number Placeholder 3">
            <a:extLst>
              <a:ext uri="{FF2B5EF4-FFF2-40B4-BE49-F238E27FC236}">
                <a16:creationId xmlns:a16="http://schemas.microsoft.com/office/drawing/2014/main" id="{949FDE94-05FB-5592-6154-7C1A6B3B72B8}"/>
              </a:ext>
            </a:extLst>
          </p:cNvPr>
          <p:cNvSpPr>
            <a:spLocks noGrp="1"/>
          </p:cNvSpPr>
          <p:nvPr>
            <p:ph type="sldNum" sz="quarter" idx="5"/>
          </p:nvPr>
        </p:nvSpPr>
        <p:spPr/>
        <p:txBody>
          <a:bodyPr/>
          <a:lstStyle/>
          <a:p>
            <a:fld id="{4598F0F9-EB59-40A4-A2A9-83530C48AC62}" type="slidenum">
              <a:rPr lang="en-US" smtClean="0"/>
              <a:t>28</a:t>
            </a:fld>
            <a:endParaRPr lang="en-US"/>
          </a:p>
        </p:txBody>
      </p:sp>
    </p:spTree>
    <p:extLst>
      <p:ext uri="{BB962C8B-B14F-4D97-AF65-F5344CB8AC3E}">
        <p14:creationId xmlns:p14="http://schemas.microsoft.com/office/powerpoint/2010/main" val="29324389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337D8B-C671-93D6-A9A3-86FD8214C6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CA54C5-1E3D-8E7F-1C3C-DF00ECA357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2F0A0C-705C-3056-4980-F8F64CBA0F05}"/>
              </a:ext>
            </a:extLst>
          </p:cNvPr>
          <p:cNvSpPr>
            <a:spLocks noGrp="1"/>
          </p:cNvSpPr>
          <p:nvPr>
            <p:ph type="body" idx="1"/>
          </p:nvPr>
        </p:nvSpPr>
        <p:spPr/>
        <p:txBody>
          <a:bodyPr/>
          <a:lstStyle/>
          <a:p>
            <a:r>
              <a:rPr lang="en-US" dirty="0"/>
              <a:t>The Bloodborne Pathogens standard uses the term, "regulated waste," to refer to the following categories of waste which require special handling: (1) liquid or semi-liquid blood or OPIM; (2) items contaminated with blood or OPIM and which would release these substances in a liquid or semi-liquid state if compressed; (3) items that are caked with dried blood or OPIM and are capable of releasing these materials during handling; (4) contaminated sharps; and (5) pathological and microbiological wastes containing blood or OPIM.</a:t>
            </a:r>
          </a:p>
          <a:p>
            <a:endParaRPr lang="en-US" dirty="0"/>
          </a:p>
          <a:p>
            <a:r>
              <a:rPr lang="en-US" dirty="0"/>
              <a:t>It is the employer's responsibility to determine the existence of regulated waste. This determination is not based on actual volume of blood, but rather on the potential to release blood (e.g., when compacted in a waste container). If OSHA determines, on a case-by-case basis, that sufficient evidence of regulated waste exists, either through observation (e.g., a pool of liquid in the bottom of a container, dried blood flaking off during handling), or based on employee interviews, citations may be issued if the employer does not comply with the provisions of the standard on regulated waste.</a:t>
            </a:r>
          </a:p>
          <a:p>
            <a:endParaRPr lang="en-US" dirty="0"/>
          </a:p>
          <a:p>
            <a:r>
              <a:rPr lang="en-US" dirty="0"/>
              <a:t>Regulated waste shall be placed in containers which are:</a:t>
            </a:r>
          </a:p>
          <a:p>
            <a:pPr marL="171450" indent="-171450">
              <a:buFont typeface="Arial" panose="020B0604020202020204" pitchFamily="34" charset="0"/>
              <a:buChar char="•"/>
            </a:pPr>
            <a:r>
              <a:rPr lang="en-US" dirty="0"/>
              <a:t>Closable; </a:t>
            </a:r>
          </a:p>
          <a:p>
            <a:pPr marL="171450" indent="-171450">
              <a:buFont typeface="Arial" panose="020B0604020202020204" pitchFamily="34" charset="0"/>
              <a:buChar char="•"/>
            </a:pPr>
            <a:r>
              <a:rPr lang="en-US" dirty="0"/>
              <a:t>Constructed to contain all contents and prevent leakage of fluids during handling, storage, transport or shipping;</a:t>
            </a:r>
          </a:p>
          <a:p>
            <a:pPr marL="171450" indent="-171450">
              <a:buFont typeface="Arial" panose="020B0604020202020204" pitchFamily="34" charset="0"/>
              <a:buChar char="•"/>
            </a:pPr>
            <a:r>
              <a:rPr lang="en-US" dirty="0"/>
              <a:t>Labeled or color-coded in accordance with paragraph (g)(1)(</a:t>
            </a:r>
            <a:r>
              <a:rPr lang="en-US" dirty="0" err="1"/>
              <a:t>i</a:t>
            </a:r>
            <a:r>
              <a:rPr lang="en-US" dirty="0"/>
              <a:t>) of the standard; and</a:t>
            </a:r>
          </a:p>
          <a:p>
            <a:pPr marL="171450" indent="-171450">
              <a:buFont typeface="Arial" panose="020B0604020202020204" pitchFamily="34" charset="0"/>
              <a:buChar char="•"/>
            </a:pPr>
            <a:r>
              <a:rPr lang="en-US" dirty="0"/>
              <a:t>Closed before removal to prevent spillage or protrusion of contents during handling, storage, transport, or shipping.</a:t>
            </a:r>
          </a:p>
          <a:p>
            <a:endParaRPr lang="en-US" dirty="0"/>
          </a:p>
          <a:p>
            <a:r>
              <a:rPr lang="en-US" dirty="0"/>
              <a:t>If outside contamination of the regulated waste container occurs, it shall be placed in a second container. The second container shall be:</a:t>
            </a:r>
          </a:p>
          <a:p>
            <a:pPr marL="171450" indent="-171450">
              <a:buFont typeface="Arial" panose="020B0604020202020204" pitchFamily="34" charset="0"/>
              <a:buChar char="•"/>
            </a:pPr>
            <a:r>
              <a:rPr lang="en-US" dirty="0"/>
              <a:t>Closable;</a:t>
            </a:r>
          </a:p>
          <a:p>
            <a:pPr marL="171450" indent="-171450">
              <a:buFont typeface="Arial" panose="020B0604020202020204" pitchFamily="34" charset="0"/>
              <a:buChar char="•"/>
            </a:pPr>
            <a:r>
              <a:rPr lang="en-US" dirty="0"/>
              <a:t>Constructed to contain all contents and prevent leakage of fluids during handling, storage, transport, or shipping;</a:t>
            </a:r>
          </a:p>
          <a:p>
            <a:pPr marL="171450" indent="-171450">
              <a:buFont typeface="Arial" panose="020B0604020202020204" pitchFamily="34" charset="0"/>
              <a:buChar char="•"/>
            </a:pPr>
            <a:r>
              <a:rPr lang="en-US" dirty="0"/>
              <a:t>Labeled or color-coded in accordance with paragraph (g)(1)(</a:t>
            </a:r>
            <a:r>
              <a:rPr lang="en-US" dirty="0" err="1"/>
              <a:t>i</a:t>
            </a:r>
            <a:r>
              <a:rPr lang="en-US" dirty="0"/>
              <a:t>) of the standard; and</a:t>
            </a:r>
          </a:p>
          <a:p>
            <a:pPr marL="171450" indent="-171450">
              <a:buFont typeface="Arial" panose="020B0604020202020204" pitchFamily="34" charset="0"/>
              <a:buChar char="•"/>
            </a:pPr>
            <a:r>
              <a:rPr lang="en-US" dirty="0"/>
              <a:t>Closed before removal to prevent spillage or protrusion of contents during handling, storage, transport, or shipping.</a:t>
            </a:r>
          </a:p>
          <a:p>
            <a:endParaRPr lang="en-US" dirty="0"/>
          </a:p>
          <a:p>
            <a:r>
              <a:rPr lang="en-US" dirty="0"/>
              <a:t>Disposal of all regulated waste shall be in accordance with applicable regulations of the United States, States and Territories, and political subdivisions of States and Territories. </a:t>
            </a:r>
          </a:p>
          <a:p>
            <a:endParaRPr lang="en-US" dirty="0"/>
          </a:p>
        </p:txBody>
      </p:sp>
      <p:sp>
        <p:nvSpPr>
          <p:cNvPr id="4" name="Slide Number Placeholder 3">
            <a:extLst>
              <a:ext uri="{FF2B5EF4-FFF2-40B4-BE49-F238E27FC236}">
                <a16:creationId xmlns:a16="http://schemas.microsoft.com/office/drawing/2014/main" id="{40940735-504F-3BD2-FC5E-821DFC1E2F2A}"/>
              </a:ext>
            </a:extLst>
          </p:cNvPr>
          <p:cNvSpPr>
            <a:spLocks noGrp="1"/>
          </p:cNvSpPr>
          <p:nvPr>
            <p:ph type="sldNum" sz="quarter" idx="5"/>
          </p:nvPr>
        </p:nvSpPr>
        <p:spPr/>
        <p:txBody>
          <a:bodyPr/>
          <a:lstStyle/>
          <a:p>
            <a:fld id="{4598F0F9-EB59-40A4-A2A9-83530C48AC62}" type="slidenum">
              <a:rPr lang="en-US" smtClean="0"/>
              <a:t>29</a:t>
            </a:fld>
            <a:endParaRPr lang="en-US"/>
          </a:p>
        </p:txBody>
      </p:sp>
    </p:spTree>
    <p:extLst>
      <p:ext uri="{BB962C8B-B14F-4D97-AF65-F5344CB8AC3E}">
        <p14:creationId xmlns:p14="http://schemas.microsoft.com/office/powerpoint/2010/main" val="34245441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563175-016E-602D-0419-87DDF4345A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7B5950-11BC-F193-0B62-61A602A3A5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869563-92B0-262D-4088-5626D9672DB6}"/>
              </a:ext>
            </a:extLst>
          </p:cNvPr>
          <p:cNvSpPr>
            <a:spLocks noGrp="1"/>
          </p:cNvSpPr>
          <p:nvPr>
            <p:ph type="body" idx="1"/>
          </p:nvPr>
        </p:nvSpPr>
        <p:spPr/>
        <p:txBody>
          <a:bodyPr/>
          <a:lstStyle/>
          <a:p>
            <a:r>
              <a:rPr lang="en-US" dirty="0"/>
              <a:t>Contaminated laundry means laundry which has been soiled with blood or other potentially infectious materials or may contain sharps.</a:t>
            </a:r>
          </a:p>
          <a:p>
            <a:r>
              <a:rPr lang="en-US" dirty="0"/>
              <a:t>Contaminated laundry shall be handled as little as possible with a minimum of agitation. Contaminated laundry shall be bagged or containerized at the location where it was used and shall not be sorted or rinsed in the location of use. </a:t>
            </a:r>
          </a:p>
          <a:p>
            <a:endParaRPr lang="en-US" dirty="0"/>
          </a:p>
          <a:p>
            <a:r>
              <a:rPr lang="en-US" dirty="0"/>
              <a:t>Other requirements include:</a:t>
            </a:r>
          </a:p>
          <a:p>
            <a:r>
              <a:rPr lang="en-US" dirty="0"/>
              <a:t>a. Contaminated laundry shall be placed and transported in bags or containers labeled or color-coded in accordance with paragraph (g)(1)(</a:t>
            </a:r>
            <a:r>
              <a:rPr lang="en-US" dirty="0" err="1"/>
              <a:t>i</a:t>
            </a:r>
            <a:r>
              <a:rPr lang="en-US" dirty="0"/>
              <a:t>) of the standard. When a facility utilizes Universal/standard Precautions in the handling of all soiled laundry, alternative labeling or color-coding is sufficient if it permits all employees to recognize the containers as requiring compliance with Universal/standard Precautions.</a:t>
            </a:r>
          </a:p>
          <a:p>
            <a:r>
              <a:rPr lang="en-US" dirty="0"/>
              <a:t>b. Whenever contaminated laundry is wet and presents a reasonable likelihood of soak-through or leakage from the bag or container, the laundry shall be placed and transported in bags or containers which prevent soak-through and/or leakage of fluids to the exterior.</a:t>
            </a:r>
          </a:p>
          <a:p>
            <a:r>
              <a:rPr lang="en-US" dirty="0"/>
              <a:t>    </a:t>
            </a:r>
          </a:p>
          <a:p>
            <a:r>
              <a:rPr lang="en-US" dirty="0"/>
              <a:t>The employer shall ensure that employees who have contact with contaminated laundry wear protective gloves and other appropriate personal protective equipment.</a:t>
            </a:r>
          </a:p>
          <a:p>
            <a:endParaRPr lang="en-US" dirty="0"/>
          </a:p>
          <a:p>
            <a:r>
              <a:rPr lang="en-US" dirty="0"/>
              <a:t>When a facility ships contaminated laundry off-site to a second facility which does not utilize Universal Precautions in the handling of all laundry, the facility generating the contaminated laundry must place such laundry in bags or containers which are labeled or color-coded in accordance with paragraph (g)(1)(</a:t>
            </a:r>
            <a:r>
              <a:rPr lang="en-US" dirty="0" err="1"/>
              <a:t>i</a:t>
            </a:r>
            <a:r>
              <a:rPr lang="en-US" dirty="0"/>
              <a:t>) of the standard.</a:t>
            </a:r>
          </a:p>
          <a:p>
            <a:endParaRPr lang="en-US" dirty="0"/>
          </a:p>
          <a:p>
            <a:r>
              <a:rPr lang="en-US" dirty="0"/>
              <a:t>Employees are not permitted to take their protective equipment home and launder it. It is the responsibility of the employer to provide, launder, clean, repair, replace, and dispose of personal protective equipment. </a:t>
            </a:r>
          </a:p>
          <a:p>
            <a:endParaRPr lang="en-US" dirty="0"/>
          </a:p>
        </p:txBody>
      </p:sp>
      <p:sp>
        <p:nvSpPr>
          <p:cNvPr id="4" name="Slide Number Placeholder 3">
            <a:extLst>
              <a:ext uri="{FF2B5EF4-FFF2-40B4-BE49-F238E27FC236}">
                <a16:creationId xmlns:a16="http://schemas.microsoft.com/office/drawing/2014/main" id="{DE5FC4EA-CFE8-C5E6-8667-2D643BA46E39}"/>
              </a:ext>
            </a:extLst>
          </p:cNvPr>
          <p:cNvSpPr>
            <a:spLocks noGrp="1"/>
          </p:cNvSpPr>
          <p:nvPr>
            <p:ph type="sldNum" sz="quarter" idx="5"/>
          </p:nvPr>
        </p:nvSpPr>
        <p:spPr/>
        <p:txBody>
          <a:bodyPr/>
          <a:lstStyle/>
          <a:p>
            <a:fld id="{4598F0F9-EB59-40A4-A2A9-83530C48AC62}" type="slidenum">
              <a:rPr lang="en-US" smtClean="0"/>
              <a:t>30</a:t>
            </a:fld>
            <a:endParaRPr lang="en-US"/>
          </a:p>
        </p:txBody>
      </p:sp>
    </p:spTree>
    <p:extLst>
      <p:ext uri="{BB962C8B-B14F-4D97-AF65-F5344CB8AC3E}">
        <p14:creationId xmlns:p14="http://schemas.microsoft.com/office/powerpoint/2010/main" val="30629343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E3AD48-EDFE-254D-27E5-626A5328CD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0D4A3D-A5FB-817D-06B6-4858171D1C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2CDECB-B6C3-4C0F-1789-1C61E69BB98B}"/>
              </a:ext>
            </a:extLst>
          </p:cNvPr>
          <p:cNvSpPr>
            <a:spLocks noGrp="1"/>
          </p:cNvSpPr>
          <p:nvPr>
            <p:ph type="body" idx="1"/>
          </p:nvPr>
        </p:nvSpPr>
        <p:spPr/>
        <p:txBody>
          <a:bodyPr/>
          <a:lstStyle/>
          <a:p>
            <a:r>
              <a:rPr lang="en-US" dirty="0"/>
              <a:t>All employees with occupational exposure must receive initial and annual training. In addition, training must be provided when changes (e.g., modified/new tasks or procedures) affect a worker’s occupational exposure.</a:t>
            </a:r>
          </a:p>
          <a:p>
            <a:endParaRPr lang="en-US" dirty="0"/>
          </a:p>
          <a:p>
            <a:r>
              <a:rPr lang="en-US" dirty="0"/>
              <a:t>Part-time and temporary employees are covered and are also to be trained on company time.</a:t>
            </a:r>
          </a:p>
          <a:p>
            <a:endParaRPr lang="en-US" dirty="0"/>
          </a:p>
          <a:p>
            <a:r>
              <a:rPr lang="en-US" dirty="0"/>
              <a:t>The training program shall contain at a minimum the following elements:</a:t>
            </a:r>
          </a:p>
          <a:p>
            <a:endParaRPr lang="en-US" dirty="0"/>
          </a:p>
          <a:p>
            <a:r>
              <a:rPr lang="en-US" dirty="0"/>
              <a:t>1. An accessible copy of the regulatory text of this standard and an explanation of its contents;</a:t>
            </a:r>
          </a:p>
          <a:p>
            <a:r>
              <a:rPr lang="en-US" dirty="0"/>
              <a:t>2. A general explanation of the epidemiology and symptoms of bloodborne diseases;</a:t>
            </a:r>
          </a:p>
          <a:p>
            <a:r>
              <a:rPr lang="en-US" dirty="0"/>
              <a:t>3. An explanation of the modes of transmission of bloodborne pathogens;</a:t>
            </a:r>
          </a:p>
          <a:p>
            <a:r>
              <a:rPr lang="en-US" dirty="0"/>
              <a:t>4. n explanation of the employer's exposure control plan and the means by which the employee can obtain a copy of the written plan;</a:t>
            </a:r>
          </a:p>
          <a:p>
            <a:r>
              <a:rPr lang="en-US" dirty="0"/>
              <a:t>5. An explanation of the appropriate methods for recognizing tasks and other activities that may involve exposure to blood and other potentially infectious materials;</a:t>
            </a:r>
          </a:p>
          <a:p>
            <a:r>
              <a:rPr lang="en-US" dirty="0"/>
              <a:t>6. An explanation of the use and limitations of methods that will prevent or reduce exposure including appropriate engineering controls, work practices, and personal protective equipment;</a:t>
            </a:r>
          </a:p>
          <a:p>
            <a:r>
              <a:rPr lang="en-US" dirty="0"/>
              <a:t>7. Information on the types, proper use, location, removal, handling, decontamination and disposal of personal protective equipment;</a:t>
            </a:r>
          </a:p>
          <a:p>
            <a:r>
              <a:rPr lang="en-US" dirty="0"/>
              <a:t>8. An explanation of the basis for selection of personal protective equipment;</a:t>
            </a:r>
          </a:p>
          <a:p>
            <a:r>
              <a:rPr lang="en-US" dirty="0"/>
              <a:t>9. Information on the hepatitis B vaccine, including information on its efficacy, safety, method of administration, the benefits of being vaccinated, and that the vaccine and vaccination will be offered free of charge;</a:t>
            </a:r>
          </a:p>
          <a:p>
            <a:r>
              <a:rPr lang="en-US" dirty="0"/>
              <a:t>10. Information on the appropriate actions to take and persons to contact in an emergency involving blood or other potentially infectious materials;</a:t>
            </a:r>
          </a:p>
          <a:p>
            <a:r>
              <a:rPr lang="en-US" dirty="0"/>
              <a:t>11. An explanation of the procedure to follow if an exposure incident occurs, including the method of reporting the incident and the medical follow-up that will be made available;</a:t>
            </a:r>
          </a:p>
          <a:p>
            <a:r>
              <a:rPr lang="en-US" dirty="0"/>
              <a:t>12. Information on the post-exposure evaluation and follow-up that the employer is required to provide for the employee following an exposure incident;</a:t>
            </a:r>
          </a:p>
          <a:p>
            <a:r>
              <a:rPr lang="en-US" dirty="0"/>
              <a:t>13. Explanation of the signs and labels and/or color coding required by paragraph (g)(1); and</a:t>
            </a:r>
          </a:p>
          <a:p>
            <a:r>
              <a:rPr lang="en-US" dirty="0"/>
              <a:t>14. An opportunity for interactive questions and answers with the person conducting the training session.</a:t>
            </a:r>
          </a:p>
          <a:p>
            <a:endParaRPr lang="en-US" dirty="0"/>
          </a:p>
          <a:p>
            <a:r>
              <a:rPr lang="en-US" dirty="0"/>
              <a:t>The person conducting the training is required to be knowledgeable in the subject matter covered by the elements in the training program and be familiar with how the course topics apply to the workplace that the training will address. The trainer must demonstrate expertise in the area of occupational hazards of bloodborne pathogens. </a:t>
            </a:r>
          </a:p>
          <a:p>
            <a:endParaRPr lang="en-US" dirty="0"/>
          </a:p>
          <a:p>
            <a:endParaRPr lang="en-US" dirty="0"/>
          </a:p>
        </p:txBody>
      </p:sp>
      <p:sp>
        <p:nvSpPr>
          <p:cNvPr id="4" name="Slide Number Placeholder 3">
            <a:extLst>
              <a:ext uri="{FF2B5EF4-FFF2-40B4-BE49-F238E27FC236}">
                <a16:creationId xmlns:a16="http://schemas.microsoft.com/office/drawing/2014/main" id="{5FF26454-A379-A6FF-F963-035B57A3B6EC}"/>
              </a:ext>
            </a:extLst>
          </p:cNvPr>
          <p:cNvSpPr>
            <a:spLocks noGrp="1"/>
          </p:cNvSpPr>
          <p:nvPr>
            <p:ph type="sldNum" sz="quarter" idx="5"/>
          </p:nvPr>
        </p:nvSpPr>
        <p:spPr/>
        <p:txBody>
          <a:bodyPr/>
          <a:lstStyle/>
          <a:p>
            <a:fld id="{4598F0F9-EB59-40A4-A2A9-83530C48AC62}" type="slidenum">
              <a:rPr lang="en-US" smtClean="0"/>
              <a:t>31</a:t>
            </a:fld>
            <a:endParaRPr lang="en-US"/>
          </a:p>
        </p:txBody>
      </p:sp>
    </p:spTree>
    <p:extLst>
      <p:ext uri="{BB962C8B-B14F-4D97-AF65-F5344CB8AC3E}">
        <p14:creationId xmlns:p14="http://schemas.microsoft.com/office/powerpoint/2010/main" val="41849679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3932A-8C6C-DEDC-D3A1-B9C0F501D0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EF9F0D-0A16-CBA3-6A59-558B90C638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FF6FFA-CB38-A8DF-5EDE-99A3A4AE21A3}"/>
              </a:ext>
            </a:extLst>
          </p:cNvPr>
          <p:cNvSpPr>
            <a:spLocks noGrp="1"/>
          </p:cNvSpPr>
          <p:nvPr>
            <p:ph type="body" idx="1"/>
          </p:nvPr>
        </p:nvSpPr>
        <p:spPr/>
        <p:txBody>
          <a:bodyPr/>
          <a:lstStyle/>
          <a:p>
            <a:r>
              <a:rPr lang="en-US" dirty="0"/>
              <a:t>The hepatitis B vaccination series must be made available to all employees who have occupational exposure. The employer does not have to make the hepatitis B vaccination available to employees who have previously received the vaccination series, who are already immune as their antibody tests reveal, or for whom receiving the vaccine is contraindicated for medical reasons.</a:t>
            </a:r>
          </a:p>
          <a:p>
            <a:endParaRPr lang="en-US" dirty="0"/>
          </a:p>
          <a:p>
            <a:r>
              <a:rPr lang="en-US" dirty="0"/>
              <a:t>The hepatitis B vaccination must be made available within 10 working days of initial assignment, after appropriate training has been completed. </a:t>
            </a:r>
          </a:p>
          <a:p>
            <a:endParaRPr lang="en-US" dirty="0"/>
          </a:p>
          <a:p>
            <a:r>
              <a:rPr lang="en-US" dirty="0"/>
              <a:t>All medical evaluations and procedures, including the hepatitis B vaccine and vaccination series, are to be provided according to the current recommendations of the U.S. Public Health Service (USPHS). </a:t>
            </a:r>
          </a:p>
          <a:p>
            <a:endParaRPr lang="en-US" dirty="0"/>
          </a:p>
          <a:p>
            <a:r>
              <a:rPr lang="en-US" dirty="0"/>
              <a:t>If an employee declines the hepatitis B vaccination, the employer must ensure that the employee signs a hepatitis B vaccine declination. The declination form is found in Appendix A of the standard. </a:t>
            </a:r>
          </a:p>
          <a:p>
            <a:endParaRPr lang="en-US" dirty="0"/>
          </a:p>
          <a:p>
            <a:r>
              <a:rPr lang="en-US" dirty="0"/>
              <a:t>Employees have the right to refuse the hepatitis B vaccine and/or any post-exposure evaluation and follow-up. Note, however, that the employee needs to be properly informed of the benefits of the vaccination and post-exposure evaluation through training. The employee also has the right to decide to take the vaccination at a later date if he or she so chooses. The employer must make the vaccination available at that time.</a:t>
            </a:r>
          </a:p>
          <a:p>
            <a:endParaRPr lang="en-US" dirty="0"/>
          </a:p>
          <a:p>
            <a:r>
              <a:rPr lang="en-US" dirty="0"/>
              <a:t>The responsibility lies with the employer to make the hepatitis B vaccine and vaccination, including post-exposure evaluation and follow-up, available at no cost to the employees. </a:t>
            </a:r>
          </a:p>
          <a:p>
            <a:endParaRPr lang="en-US" dirty="0"/>
          </a:p>
        </p:txBody>
      </p:sp>
      <p:sp>
        <p:nvSpPr>
          <p:cNvPr id="4" name="Slide Number Placeholder 3">
            <a:extLst>
              <a:ext uri="{FF2B5EF4-FFF2-40B4-BE49-F238E27FC236}">
                <a16:creationId xmlns:a16="http://schemas.microsoft.com/office/drawing/2014/main" id="{6FE3F670-9450-7D60-A249-EEEE11FD8894}"/>
              </a:ext>
            </a:extLst>
          </p:cNvPr>
          <p:cNvSpPr>
            <a:spLocks noGrp="1"/>
          </p:cNvSpPr>
          <p:nvPr>
            <p:ph type="sldNum" sz="quarter" idx="5"/>
          </p:nvPr>
        </p:nvSpPr>
        <p:spPr/>
        <p:txBody>
          <a:bodyPr/>
          <a:lstStyle/>
          <a:p>
            <a:fld id="{4598F0F9-EB59-40A4-A2A9-83530C48AC62}" type="slidenum">
              <a:rPr lang="en-US" smtClean="0"/>
              <a:t>32</a:t>
            </a:fld>
            <a:endParaRPr lang="en-US"/>
          </a:p>
        </p:txBody>
      </p:sp>
    </p:spTree>
    <p:extLst>
      <p:ext uri="{BB962C8B-B14F-4D97-AF65-F5344CB8AC3E}">
        <p14:creationId xmlns:p14="http://schemas.microsoft.com/office/powerpoint/2010/main" val="514233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CDC Hepatitis:  https://www.cdc.gov/hepatitis-b/index.html </a:t>
            </a:r>
          </a:p>
          <a:p>
            <a:endParaRPr lang="en-US" dirty="0"/>
          </a:p>
          <a:p>
            <a:r>
              <a:rPr lang="en-US" dirty="0"/>
              <a:t>Hepatitis B Virus (HBV)</a:t>
            </a:r>
          </a:p>
          <a:p>
            <a:r>
              <a:rPr lang="en-US" dirty="0"/>
              <a:t>      a. Causes serious liver disease (Hepatitis B), which can become a chronic condition that causes permanent scarring of liver, leading to liver failure or liver cancer; estimated 2,000-4,000 deaths per year in U.S.</a:t>
            </a:r>
          </a:p>
          <a:p>
            <a:r>
              <a:rPr lang="en-US" dirty="0"/>
              <a:t>      b. Symptoms: fever, fatigue, loss of appetite, nausea, vomiting, abdominal pain, dark urine, joint pain, jaundice</a:t>
            </a:r>
          </a:p>
          <a:p>
            <a:r>
              <a:rPr lang="en-US" dirty="0"/>
              <a:t>      c. HBV is much more transmissible than HIV; risk of infection from single needlestick is 6%-30% (CDC 1997)</a:t>
            </a:r>
          </a:p>
          <a:p>
            <a:r>
              <a:rPr lang="en-US" dirty="0"/>
              <a:t>      d. 50% of infected people are unaware that they have HBV </a:t>
            </a:r>
          </a:p>
          <a:p>
            <a:r>
              <a:rPr lang="en-US" dirty="0"/>
              <a:t>      </a:t>
            </a:r>
            <a:r>
              <a:rPr lang="en-US" dirty="0" err="1"/>
              <a:t>e.</a:t>
            </a:r>
            <a:r>
              <a:rPr lang="en-US" dirty="0"/>
              <a:t> HBV can survive for at least one week in dried blood on environmental surfaces or contaminated needles and instruments</a:t>
            </a:r>
          </a:p>
          <a:p>
            <a:endParaRPr lang="en-US" dirty="0"/>
          </a:p>
        </p:txBody>
      </p:sp>
      <p:sp>
        <p:nvSpPr>
          <p:cNvPr id="4" name="Slide Number Placeholder 3"/>
          <p:cNvSpPr>
            <a:spLocks noGrp="1"/>
          </p:cNvSpPr>
          <p:nvPr>
            <p:ph type="sldNum" sz="quarter" idx="5"/>
          </p:nvPr>
        </p:nvSpPr>
        <p:spPr/>
        <p:txBody>
          <a:bodyPr/>
          <a:lstStyle/>
          <a:p>
            <a:fld id="{4598F0F9-EB59-40A4-A2A9-83530C48AC62}" type="slidenum">
              <a:rPr lang="en-US" smtClean="0"/>
              <a:t>6</a:t>
            </a:fld>
            <a:endParaRPr lang="en-US"/>
          </a:p>
        </p:txBody>
      </p:sp>
    </p:spTree>
    <p:extLst>
      <p:ext uri="{BB962C8B-B14F-4D97-AF65-F5344CB8AC3E}">
        <p14:creationId xmlns:p14="http://schemas.microsoft.com/office/powerpoint/2010/main" val="28872280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1614A-4CC2-A825-C4C3-6EB557D24B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0F2320-3A92-A961-25FA-804B6532AA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0C4C94-3C82-2B63-C304-B431BBEA6D22}"/>
              </a:ext>
            </a:extLst>
          </p:cNvPr>
          <p:cNvSpPr>
            <a:spLocks noGrp="1"/>
          </p:cNvSpPr>
          <p:nvPr>
            <p:ph type="body" idx="1"/>
          </p:nvPr>
        </p:nvSpPr>
        <p:spPr/>
        <p:txBody>
          <a:bodyPr/>
          <a:lstStyle/>
          <a:p>
            <a:r>
              <a:rPr lang="en-US" dirty="0"/>
              <a:t>At the present time there are no vaccinations available for Hepatitis C and HIV. </a:t>
            </a:r>
          </a:p>
        </p:txBody>
      </p:sp>
      <p:sp>
        <p:nvSpPr>
          <p:cNvPr id="4" name="Slide Number Placeholder 3">
            <a:extLst>
              <a:ext uri="{FF2B5EF4-FFF2-40B4-BE49-F238E27FC236}">
                <a16:creationId xmlns:a16="http://schemas.microsoft.com/office/drawing/2014/main" id="{74048544-EEE3-41A2-20C7-D3A9662F4E19}"/>
              </a:ext>
            </a:extLst>
          </p:cNvPr>
          <p:cNvSpPr>
            <a:spLocks noGrp="1"/>
          </p:cNvSpPr>
          <p:nvPr>
            <p:ph type="sldNum" sz="quarter" idx="5"/>
          </p:nvPr>
        </p:nvSpPr>
        <p:spPr/>
        <p:txBody>
          <a:bodyPr/>
          <a:lstStyle/>
          <a:p>
            <a:fld id="{4598F0F9-EB59-40A4-A2A9-83530C48AC62}" type="slidenum">
              <a:rPr lang="en-US" smtClean="0"/>
              <a:t>33</a:t>
            </a:fld>
            <a:endParaRPr lang="en-US"/>
          </a:p>
        </p:txBody>
      </p:sp>
    </p:spTree>
    <p:extLst>
      <p:ext uri="{BB962C8B-B14F-4D97-AF65-F5344CB8AC3E}">
        <p14:creationId xmlns:p14="http://schemas.microsoft.com/office/powerpoint/2010/main" val="8226055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F57FE2-5A3B-734D-8977-8C9032F078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2F7E39-159F-A10F-92C8-EB99187647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A2E9EC-8EDD-2CD2-85C0-82EE79FC621C}"/>
              </a:ext>
            </a:extLst>
          </p:cNvPr>
          <p:cNvSpPr>
            <a:spLocks noGrp="1"/>
          </p:cNvSpPr>
          <p:nvPr>
            <p:ph type="body" idx="1"/>
          </p:nvPr>
        </p:nvSpPr>
        <p:spPr/>
        <p:txBody>
          <a:bodyPr/>
          <a:lstStyle/>
          <a:p>
            <a:r>
              <a:rPr lang="en-US" dirty="0"/>
              <a:t>An exposure incident is a specific eye, mouth, other mucous membrane, non-intact skin, or parenteral contact with blood or other potentially infectious materials (OPIM), as defined in the standard that results from the performance of a worker’s duties. </a:t>
            </a:r>
          </a:p>
        </p:txBody>
      </p:sp>
      <p:sp>
        <p:nvSpPr>
          <p:cNvPr id="4" name="Slide Number Placeholder 3">
            <a:extLst>
              <a:ext uri="{FF2B5EF4-FFF2-40B4-BE49-F238E27FC236}">
                <a16:creationId xmlns:a16="http://schemas.microsoft.com/office/drawing/2014/main" id="{B39D8943-9C05-B52B-0574-FA5156C69CDE}"/>
              </a:ext>
            </a:extLst>
          </p:cNvPr>
          <p:cNvSpPr>
            <a:spLocks noGrp="1"/>
          </p:cNvSpPr>
          <p:nvPr>
            <p:ph type="sldNum" sz="quarter" idx="5"/>
          </p:nvPr>
        </p:nvSpPr>
        <p:spPr/>
        <p:txBody>
          <a:bodyPr/>
          <a:lstStyle/>
          <a:p>
            <a:fld id="{4598F0F9-EB59-40A4-A2A9-83530C48AC62}" type="slidenum">
              <a:rPr lang="en-US" smtClean="0"/>
              <a:t>34</a:t>
            </a:fld>
            <a:endParaRPr lang="en-US"/>
          </a:p>
        </p:txBody>
      </p:sp>
    </p:spTree>
    <p:extLst>
      <p:ext uri="{BB962C8B-B14F-4D97-AF65-F5344CB8AC3E}">
        <p14:creationId xmlns:p14="http://schemas.microsoft.com/office/powerpoint/2010/main" val="13614820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06D51B-77C7-2FF7-4AAE-67A3B846CE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90261B-94A8-AF0B-AF1F-274EC3212D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3CECC2-B7D2-1E4E-185E-DE8EF9AFFAC8}"/>
              </a:ext>
            </a:extLst>
          </p:cNvPr>
          <p:cNvSpPr>
            <a:spLocks noGrp="1"/>
          </p:cNvSpPr>
          <p:nvPr>
            <p:ph type="body" idx="1"/>
          </p:nvPr>
        </p:nvSpPr>
        <p:spPr/>
        <p:txBody>
          <a:bodyPr/>
          <a:lstStyle/>
          <a:p>
            <a:r>
              <a:rPr lang="en-US" dirty="0"/>
              <a:t>The hepatitis B vaccination series must be made available to all employees who have occupational exposure. The employer does not have to make the hepatitis B vaccination available to employees who have previously received the vaccination series, who are already immune as their antibody tests reveal, or for whom receiving the vaccine is contraindicated for medical reasons.</a:t>
            </a:r>
          </a:p>
          <a:p>
            <a:endParaRPr lang="en-US" dirty="0"/>
          </a:p>
          <a:p>
            <a:r>
              <a:rPr lang="en-US" dirty="0"/>
              <a:t>The hepatitis B vaccination must be made available within 10 working days of initial assignment, after appropriate training has been completed. </a:t>
            </a:r>
          </a:p>
          <a:p>
            <a:endParaRPr lang="en-US" dirty="0"/>
          </a:p>
          <a:p>
            <a:r>
              <a:rPr lang="en-US" dirty="0"/>
              <a:t>All medical evaluations and procedures, including the hepatitis B vaccine and vaccination series, are to be provided according to the current recommendations of the U.S. Public Health Service (USPHS). </a:t>
            </a:r>
          </a:p>
          <a:p>
            <a:endParaRPr lang="en-US" dirty="0"/>
          </a:p>
          <a:p>
            <a:r>
              <a:rPr lang="en-US" dirty="0"/>
              <a:t>If an employee declines the hepatitis B vaccination, the employer must ensure that the employee signs a hepatitis B vaccine declination. The declination form is found in Appendix A of the standard. </a:t>
            </a:r>
          </a:p>
          <a:p>
            <a:endParaRPr lang="en-US" dirty="0"/>
          </a:p>
          <a:p>
            <a:r>
              <a:rPr lang="en-US" dirty="0"/>
              <a:t>Employees have the right to refuse the hepatitis B vaccine and/or any post-exposure evaluation and follow-up. Note, however, that the employee needs to be properly informed of the benefits of the vaccination and post-exposure evaluation through training. The employee also has the right to decide to take the vaccination at a later date if he or she so chooses. The employer must make the vaccination available at that time.</a:t>
            </a:r>
          </a:p>
          <a:p>
            <a:endParaRPr lang="en-US" dirty="0"/>
          </a:p>
          <a:p>
            <a:r>
              <a:rPr lang="en-US" dirty="0"/>
              <a:t>The responsibility lies with the employer to make the hepatitis B vaccine and vaccination, including post-exposure evaluation and follow-up, available at no cost to the employees. </a:t>
            </a:r>
          </a:p>
          <a:p>
            <a:endParaRPr lang="en-US" dirty="0"/>
          </a:p>
        </p:txBody>
      </p:sp>
      <p:sp>
        <p:nvSpPr>
          <p:cNvPr id="4" name="Slide Number Placeholder 3">
            <a:extLst>
              <a:ext uri="{FF2B5EF4-FFF2-40B4-BE49-F238E27FC236}">
                <a16:creationId xmlns:a16="http://schemas.microsoft.com/office/drawing/2014/main" id="{1289DEAA-7DB1-E2E8-3CA8-5137BE42E074}"/>
              </a:ext>
            </a:extLst>
          </p:cNvPr>
          <p:cNvSpPr>
            <a:spLocks noGrp="1"/>
          </p:cNvSpPr>
          <p:nvPr>
            <p:ph type="sldNum" sz="quarter" idx="5"/>
          </p:nvPr>
        </p:nvSpPr>
        <p:spPr/>
        <p:txBody>
          <a:bodyPr/>
          <a:lstStyle/>
          <a:p>
            <a:fld id="{4598F0F9-EB59-40A4-A2A9-83530C48AC62}" type="slidenum">
              <a:rPr lang="en-US" smtClean="0"/>
              <a:t>35</a:t>
            </a:fld>
            <a:endParaRPr lang="en-US"/>
          </a:p>
        </p:txBody>
      </p:sp>
    </p:spTree>
    <p:extLst>
      <p:ext uri="{BB962C8B-B14F-4D97-AF65-F5344CB8AC3E}">
        <p14:creationId xmlns:p14="http://schemas.microsoft.com/office/powerpoint/2010/main" val="34793309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0E3A46-EB8A-5F2A-D458-B24B1334E7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C90998-92E8-ADD1-EE02-E60157A941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877E77-3F10-3309-1CF9-D0FCB39BDE7E}"/>
              </a:ext>
            </a:extLst>
          </p:cNvPr>
          <p:cNvSpPr>
            <a:spLocks noGrp="1"/>
          </p:cNvSpPr>
          <p:nvPr>
            <p:ph type="body" idx="1"/>
          </p:nvPr>
        </p:nvSpPr>
        <p:spPr/>
        <p:txBody>
          <a:bodyPr/>
          <a:lstStyle/>
          <a:p>
            <a:pPr>
              <a:defRPr/>
            </a:pPr>
            <a:r>
              <a:rPr lang="en-US" dirty="0">
                <a:latin typeface="Times New Roman" charset="0"/>
                <a:ea typeface="ＭＳ Ｐゴシック" charset="0"/>
              </a:rPr>
              <a:t>If the exposure is the result of a needlestick or cut, encourage bleeding and wash immediately with soap and water.</a:t>
            </a:r>
          </a:p>
          <a:p>
            <a:pPr>
              <a:defRPr/>
            </a:pPr>
            <a:endParaRPr lang="en-US" dirty="0">
              <a:latin typeface="Times New Roman" charset="0"/>
              <a:ea typeface="ＭＳ Ｐゴシック" charset="0"/>
            </a:endParaRPr>
          </a:p>
          <a:p>
            <a:pPr>
              <a:defRPr/>
            </a:pPr>
            <a:r>
              <a:rPr lang="en-US" dirty="0">
                <a:latin typeface="Times New Roman" charset="0"/>
                <a:ea typeface="ＭＳ Ｐゴシック" charset="0"/>
              </a:rPr>
              <a:t>The employee must immediately report the exposure incident to the supervisor. (Time is of the essence. Results can often be improved by prompt action.) The supervisor will immediately refer the potentially exposed individual to the appropriate healthcare professional for post exposure and evaluation who in turn will evaluate and treat the individual based on guidelines set forth in OSHA’s bloodborne pathogen standard.</a:t>
            </a:r>
          </a:p>
          <a:p>
            <a:pPr>
              <a:defRPr/>
            </a:pPr>
            <a:endParaRPr lang="en-US" dirty="0">
              <a:latin typeface="Times New Roman" charset="0"/>
              <a:ea typeface="ＭＳ Ｐゴシック" charset="0"/>
            </a:endParaRPr>
          </a:p>
        </p:txBody>
      </p:sp>
      <p:sp>
        <p:nvSpPr>
          <p:cNvPr id="4" name="Slide Number Placeholder 3">
            <a:extLst>
              <a:ext uri="{FF2B5EF4-FFF2-40B4-BE49-F238E27FC236}">
                <a16:creationId xmlns:a16="http://schemas.microsoft.com/office/drawing/2014/main" id="{65EEF7AE-083A-C7F0-0A95-3323F5CD5E7B}"/>
              </a:ext>
            </a:extLst>
          </p:cNvPr>
          <p:cNvSpPr>
            <a:spLocks noGrp="1"/>
          </p:cNvSpPr>
          <p:nvPr>
            <p:ph type="sldNum" sz="quarter" idx="5"/>
          </p:nvPr>
        </p:nvSpPr>
        <p:spPr/>
        <p:txBody>
          <a:bodyPr/>
          <a:lstStyle/>
          <a:p>
            <a:fld id="{4598F0F9-EB59-40A4-A2A9-83530C48AC62}" type="slidenum">
              <a:rPr lang="en-US" smtClean="0"/>
              <a:t>36</a:t>
            </a:fld>
            <a:endParaRPr lang="en-US"/>
          </a:p>
        </p:txBody>
      </p:sp>
    </p:spTree>
    <p:extLst>
      <p:ext uri="{BB962C8B-B14F-4D97-AF65-F5344CB8AC3E}">
        <p14:creationId xmlns:p14="http://schemas.microsoft.com/office/powerpoint/2010/main" val="29756250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FFFE46-9671-F506-2CB8-69406C9BE5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F2E8A7-5FB7-89B5-8DB3-4CE7F1A3CE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9F95F8-81BB-4092-4264-BA8D0E4C6C0A}"/>
              </a:ext>
            </a:extLst>
          </p:cNvPr>
          <p:cNvSpPr>
            <a:spLocks noGrp="1"/>
          </p:cNvSpPr>
          <p:nvPr>
            <p:ph type="body" idx="1"/>
          </p:nvPr>
        </p:nvSpPr>
        <p:spPr/>
        <p:txBody>
          <a:bodyPr/>
          <a:lstStyle/>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Source: OSHA Hospital</a:t>
            </a:r>
            <a:r>
              <a:rPr lang="en-US" sz="1200"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eTool</a:t>
            </a:r>
            <a:r>
              <a:rPr lang="en-US" sz="1200"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https://www.osha.gov/SLTC/etools/hospital/hazards/bbp/bbp.html </a:t>
            </a:r>
          </a:p>
          <a:p>
            <a:endPar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Immediately make available to exposed worker a confidential medical evaluation and follow-up:</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1. Document route(s) of exposure and circumstances of exposure incident</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2. Identify and document source individual, unless infeasible or prohibited</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3. Collect and test blood for HBV and HIV serological status</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4. When medically indicated, U.S. Public Health Service recommends post-exposure prophylaxis</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5. Counseling</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6. Evaluation of reported illness</a:t>
            </a:r>
          </a:p>
          <a:p>
            <a:endParaRPr lang="en-US" dirty="0"/>
          </a:p>
          <a:p>
            <a:pPr>
              <a:defRPr/>
            </a:pPr>
            <a:endParaRPr lang="en-US" dirty="0">
              <a:latin typeface="Times New Roman" charset="0"/>
              <a:ea typeface="ＭＳ Ｐゴシック" charset="0"/>
            </a:endParaRPr>
          </a:p>
        </p:txBody>
      </p:sp>
      <p:sp>
        <p:nvSpPr>
          <p:cNvPr id="4" name="Slide Number Placeholder 3">
            <a:extLst>
              <a:ext uri="{FF2B5EF4-FFF2-40B4-BE49-F238E27FC236}">
                <a16:creationId xmlns:a16="http://schemas.microsoft.com/office/drawing/2014/main" id="{1CCEF72B-D327-D8F8-80CE-0233B3186F7E}"/>
              </a:ext>
            </a:extLst>
          </p:cNvPr>
          <p:cNvSpPr>
            <a:spLocks noGrp="1"/>
          </p:cNvSpPr>
          <p:nvPr>
            <p:ph type="sldNum" sz="quarter" idx="5"/>
          </p:nvPr>
        </p:nvSpPr>
        <p:spPr/>
        <p:txBody>
          <a:bodyPr/>
          <a:lstStyle/>
          <a:p>
            <a:fld id="{4598F0F9-EB59-40A4-A2A9-83530C48AC62}" type="slidenum">
              <a:rPr lang="en-US" smtClean="0"/>
              <a:t>37</a:t>
            </a:fld>
            <a:endParaRPr lang="en-US"/>
          </a:p>
        </p:txBody>
      </p:sp>
    </p:spTree>
    <p:extLst>
      <p:ext uri="{BB962C8B-B14F-4D97-AF65-F5344CB8AC3E}">
        <p14:creationId xmlns:p14="http://schemas.microsoft.com/office/powerpoint/2010/main" val="2912970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E45822-FD4E-C005-0AD9-CF427F401F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2B0C97-E18E-DF12-DE6A-061B9FA1E3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4CE683-7D63-4E57-7CB1-9A69DF112965}"/>
              </a:ext>
            </a:extLst>
          </p:cNvPr>
          <p:cNvSpPr>
            <a:spLocks noGrp="1"/>
          </p:cNvSpPr>
          <p:nvPr>
            <p:ph type="body" idx="1"/>
          </p:nvPr>
        </p:nvSpPr>
        <p:spPr/>
        <p:txBody>
          <a:bodyPr/>
          <a:lstStyle/>
          <a:p>
            <a:endParaRPr lang="en-US" dirty="0"/>
          </a:p>
          <a:p>
            <a:pPr>
              <a:defRPr/>
            </a:pPr>
            <a:endParaRPr lang="en-US" dirty="0">
              <a:latin typeface="Times New Roman" charset="0"/>
              <a:ea typeface="ＭＳ Ｐゴシック" charset="0"/>
            </a:endParaRPr>
          </a:p>
        </p:txBody>
      </p:sp>
      <p:sp>
        <p:nvSpPr>
          <p:cNvPr id="4" name="Slide Number Placeholder 3">
            <a:extLst>
              <a:ext uri="{FF2B5EF4-FFF2-40B4-BE49-F238E27FC236}">
                <a16:creationId xmlns:a16="http://schemas.microsoft.com/office/drawing/2014/main" id="{3B81A8BE-5E88-5AC8-1E7C-318229A59324}"/>
              </a:ext>
            </a:extLst>
          </p:cNvPr>
          <p:cNvSpPr>
            <a:spLocks noGrp="1"/>
          </p:cNvSpPr>
          <p:nvPr>
            <p:ph type="sldNum" sz="quarter" idx="5"/>
          </p:nvPr>
        </p:nvSpPr>
        <p:spPr/>
        <p:txBody>
          <a:bodyPr/>
          <a:lstStyle/>
          <a:p>
            <a:fld id="{4598F0F9-EB59-40A4-A2A9-83530C48AC62}" type="slidenum">
              <a:rPr lang="en-US" smtClean="0"/>
              <a:t>40</a:t>
            </a:fld>
            <a:endParaRPr lang="en-US"/>
          </a:p>
        </p:txBody>
      </p:sp>
    </p:spTree>
    <p:extLst>
      <p:ext uri="{BB962C8B-B14F-4D97-AF65-F5344CB8AC3E}">
        <p14:creationId xmlns:p14="http://schemas.microsoft.com/office/powerpoint/2010/main" val="10939033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D09C32-CFB2-1469-82E6-EA830C9D89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F018A4-A118-9CAD-9664-2743111B8A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D292BA-D339-BB8B-7185-BB585FD99824}"/>
              </a:ext>
            </a:extLst>
          </p:cNvPr>
          <p:cNvSpPr>
            <a:spLocks noGrp="1"/>
          </p:cNvSpPr>
          <p:nvPr>
            <p:ph type="body" idx="1"/>
          </p:nvPr>
        </p:nvSpPr>
        <p:spPr/>
        <p:txBody>
          <a:bodyPr/>
          <a:lstStyle/>
          <a:p>
            <a:endParaRPr lang="en-US" dirty="0"/>
          </a:p>
          <a:p>
            <a:pPr>
              <a:defRPr/>
            </a:pPr>
            <a:endParaRPr lang="en-US" dirty="0">
              <a:latin typeface="Times New Roman" charset="0"/>
              <a:ea typeface="ＭＳ Ｐゴシック" charset="0"/>
            </a:endParaRPr>
          </a:p>
        </p:txBody>
      </p:sp>
      <p:sp>
        <p:nvSpPr>
          <p:cNvPr id="4" name="Slide Number Placeholder 3">
            <a:extLst>
              <a:ext uri="{FF2B5EF4-FFF2-40B4-BE49-F238E27FC236}">
                <a16:creationId xmlns:a16="http://schemas.microsoft.com/office/drawing/2014/main" id="{B7DEF167-035D-D6A3-659F-F666BFBBB5AF}"/>
              </a:ext>
            </a:extLst>
          </p:cNvPr>
          <p:cNvSpPr>
            <a:spLocks noGrp="1"/>
          </p:cNvSpPr>
          <p:nvPr>
            <p:ph type="sldNum" sz="quarter" idx="5"/>
          </p:nvPr>
        </p:nvSpPr>
        <p:spPr/>
        <p:txBody>
          <a:bodyPr/>
          <a:lstStyle/>
          <a:p>
            <a:fld id="{4598F0F9-EB59-40A4-A2A9-83530C48AC62}" type="slidenum">
              <a:rPr lang="en-US" smtClean="0"/>
              <a:t>41</a:t>
            </a:fld>
            <a:endParaRPr lang="en-US"/>
          </a:p>
        </p:txBody>
      </p:sp>
    </p:spTree>
    <p:extLst>
      <p:ext uri="{BB962C8B-B14F-4D97-AF65-F5344CB8AC3E}">
        <p14:creationId xmlns:p14="http://schemas.microsoft.com/office/powerpoint/2010/main" val="3655803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4E7BF5-F935-3FE8-F231-77F93D6A2C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F20FD9-B698-20AA-727D-3261601350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3CEA57-6304-25EA-C153-1B1E1B34CFEE}"/>
              </a:ext>
            </a:extLst>
          </p:cNvPr>
          <p:cNvSpPr>
            <a:spLocks noGrp="1"/>
          </p:cNvSpPr>
          <p:nvPr>
            <p:ph type="body" idx="1"/>
          </p:nvPr>
        </p:nvSpPr>
        <p:spPr/>
        <p:txBody>
          <a:bodyPr/>
          <a:lstStyle/>
          <a:p>
            <a:endParaRPr lang="en-US" dirty="0"/>
          </a:p>
          <a:p>
            <a:pPr>
              <a:defRPr/>
            </a:pPr>
            <a:endParaRPr lang="en-US" dirty="0">
              <a:latin typeface="Times New Roman" charset="0"/>
              <a:ea typeface="ＭＳ Ｐゴシック" charset="0"/>
            </a:endParaRPr>
          </a:p>
        </p:txBody>
      </p:sp>
      <p:sp>
        <p:nvSpPr>
          <p:cNvPr id="4" name="Slide Number Placeholder 3">
            <a:extLst>
              <a:ext uri="{FF2B5EF4-FFF2-40B4-BE49-F238E27FC236}">
                <a16:creationId xmlns:a16="http://schemas.microsoft.com/office/drawing/2014/main" id="{4CD7CAFA-565B-4991-A796-810D4CC97EB7}"/>
              </a:ext>
            </a:extLst>
          </p:cNvPr>
          <p:cNvSpPr>
            <a:spLocks noGrp="1"/>
          </p:cNvSpPr>
          <p:nvPr>
            <p:ph type="sldNum" sz="quarter" idx="5"/>
          </p:nvPr>
        </p:nvSpPr>
        <p:spPr/>
        <p:txBody>
          <a:bodyPr/>
          <a:lstStyle/>
          <a:p>
            <a:fld id="{4598F0F9-EB59-40A4-A2A9-83530C48AC62}" type="slidenum">
              <a:rPr lang="en-US" smtClean="0"/>
              <a:t>42</a:t>
            </a:fld>
            <a:endParaRPr lang="en-US"/>
          </a:p>
        </p:txBody>
      </p:sp>
    </p:spTree>
    <p:extLst>
      <p:ext uri="{BB962C8B-B14F-4D97-AF65-F5344CB8AC3E}">
        <p14:creationId xmlns:p14="http://schemas.microsoft.com/office/powerpoint/2010/main" val="6536127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C3A287-892C-5F91-D757-BC5D49D1AF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20859D-381B-C413-7A56-5BF21C7267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A3DCDD-5F0D-3B61-FE9E-78BDA61D3871}"/>
              </a:ext>
            </a:extLst>
          </p:cNvPr>
          <p:cNvSpPr>
            <a:spLocks noGrp="1"/>
          </p:cNvSpPr>
          <p:nvPr>
            <p:ph type="body" idx="1"/>
          </p:nvPr>
        </p:nvSpPr>
        <p:spPr/>
        <p:txBody>
          <a:bodyPr/>
          <a:lstStyle/>
          <a:p>
            <a:endParaRPr lang="en-US" dirty="0"/>
          </a:p>
          <a:p>
            <a:pPr>
              <a:defRPr/>
            </a:pPr>
            <a:endParaRPr lang="en-US" dirty="0">
              <a:latin typeface="Times New Roman" charset="0"/>
              <a:ea typeface="ＭＳ Ｐゴシック" charset="0"/>
            </a:endParaRPr>
          </a:p>
        </p:txBody>
      </p:sp>
      <p:sp>
        <p:nvSpPr>
          <p:cNvPr id="4" name="Slide Number Placeholder 3">
            <a:extLst>
              <a:ext uri="{FF2B5EF4-FFF2-40B4-BE49-F238E27FC236}">
                <a16:creationId xmlns:a16="http://schemas.microsoft.com/office/drawing/2014/main" id="{2E95ED9C-5528-B203-81C5-1642623D69F7}"/>
              </a:ext>
            </a:extLst>
          </p:cNvPr>
          <p:cNvSpPr>
            <a:spLocks noGrp="1"/>
          </p:cNvSpPr>
          <p:nvPr>
            <p:ph type="sldNum" sz="quarter" idx="5"/>
          </p:nvPr>
        </p:nvSpPr>
        <p:spPr/>
        <p:txBody>
          <a:bodyPr/>
          <a:lstStyle/>
          <a:p>
            <a:fld id="{4598F0F9-EB59-40A4-A2A9-83530C48AC62}" type="slidenum">
              <a:rPr lang="en-US" smtClean="0"/>
              <a:t>43</a:t>
            </a:fld>
            <a:endParaRPr lang="en-US"/>
          </a:p>
        </p:txBody>
      </p:sp>
    </p:spTree>
    <p:extLst>
      <p:ext uri="{BB962C8B-B14F-4D97-AF65-F5344CB8AC3E}">
        <p14:creationId xmlns:p14="http://schemas.microsoft.com/office/powerpoint/2010/main" val="16940836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4344BB-6839-EB23-5A79-E00AA2231C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5CB640-E3AC-F75B-E8F0-ED31ECBEC0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205147-A38F-86C3-C6CD-963B80DD8BF6}"/>
              </a:ext>
            </a:extLst>
          </p:cNvPr>
          <p:cNvSpPr>
            <a:spLocks noGrp="1"/>
          </p:cNvSpPr>
          <p:nvPr>
            <p:ph type="body" idx="1"/>
          </p:nvPr>
        </p:nvSpPr>
        <p:spPr/>
        <p:txBody>
          <a:bodyPr/>
          <a:lstStyle/>
          <a:p>
            <a:endParaRPr lang="en-US" dirty="0"/>
          </a:p>
          <a:p>
            <a:pPr>
              <a:defRPr/>
            </a:pPr>
            <a:endParaRPr lang="en-US" dirty="0">
              <a:latin typeface="Times New Roman" charset="0"/>
              <a:ea typeface="ＭＳ Ｐゴシック" charset="0"/>
            </a:endParaRPr>
          </a:p>
        </p:txBody>
      </p:sp>
      <p:sp>
        <p:nvSpPr>
          <p:cNvPr id="4" name="Slide Number Placeholder 3">
            <a:extLst>
              <a:ext uri="{FF2B5EF4-FFF2-40B4-BE49-F238E27FC236}">
                <a16:creationId xmlns:a16="http://schemas.microsoft.com/office/drawing/2014/main" id="{B8C22672-976E-D86F-880F-4F60E48A9837}"/>
              </a:ext>
            </a:extLst>
          </p:cNvPr>
          <p:cNvSpPr>
            <a:spLocks noGrp="1"/>
          </p:cNvSpPr>
          <p:nvPr>
            <p:ph type="sldNum" sz="quarter" idx="5"/>
          </p:nvPr>
        </p:nvSpPr>
        <p:spPr/>
        <p:txBody>
          <a:bodyPr/>
          <a:lstStyle/>
          <a:p>
            <a:fld id="{4598F0F9-EB59-40A4-A2A9-83530C48AC62}" type="slidenum">
              <a:rPr lang="en-US" smtClean="0"/>
              <a:t>44</a:t>
            </a:fld>
            <a:endParaRPr lang="en-US"/>
          </a:p>
        </p:txBody>
      </p:sp>
    </p:spTree>
    <p:extLst>
      <p:ext uri="{BB962C8B-B14F-4D97-AF65-F5344CB8AC3E}">
        <p14:creationId xmlns:p14="http://schemas.microsoft.com/office/powerpoint/2010/main" val="1542418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46F029-C48F-1478-8524-E415C2F509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4A6C54-F5A7-AF0A-93B3-C2AEF6AFC9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F39A6E-C752-846F-D2B5-0D638B99040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Source: CDC http://www.cdc.gov/hepatitis/hcv/index.htm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Hepatitis C Virus (HCV)</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 Causes chronic illness (Hepatitis C); attacks the liver and leads to inflammation; chronic infection develops in 75%-85% of patients, with 70% developing active liver disease (CDC n.d.); can result in long-term health problems, even death</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b. Symptoms: fever, fatigue, loss of appetite, nausea, vomiting, abdominal pain, dark urine, joint pain, jaundice</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c. Approximately 3.2 million people infected in U.S.; most have no symptoms and don’t know they are infected until decades later when liver damage shows up in routine tests.</a:t>
            </a:r>
            <a:endParaRPr lang="en-US" dirty="0"/>
          </a:p>
          <a:p>
            <a:endParaRPr lang="en-US" dirty="0"/>
          </a:p>
        </p:txBody>
      </p:sp>
      <p:sp>
        <p:nvSpPr>
          <p:cNvPr id="4" name="Slide Number Placeholder 3">
            <a:extLst>
              <a:ext uri="{FF2B5EF4-FFF2-40B4-BE49-F238E27FC236}">
                <a16:creationId xmlns:a16="http://schemas.microsoft.com/office/drawing/2014/main" id="{AB318D3A-72F5-83C7-342C-7AD063AC6D0E}"/>
              </a:ext>
            </a:extLst>
          </p:cNvPr>
          <p:cNvSpPr>
            <a:spLocks noGrp="1"/>
          </p:cNvSpPr>
          <p:nvPr>
            <p:ph type="sldNum" sz="quarter" idx="5"/>
          </p:nvPr>
        </p:nvSpPr>
        <p:spPr/>
        <p:txBody>
          <a:bodyPr/>
          <a:lstStyle/>
          <a:p>
            <a:fld id="{4598F0F9-EB59-40A4-A2A9-83530C48AC62}" type="slidenum">
              <a:rPr lang="en-US" smtClean="0"/>
              <a:t>7</a:t>
            </a:fld>
            <a:endParaRPr lang="en-US"/>
          </a:p>
        </p:txBody>
      </p:sp>
    </p:spTree>
    <p:extLst>
      <p:ext uri="{BB962C8B-B14F-4D97-AF65-F5344CB8AC3E}">
        <p14:creationId xmlns:p14="http://schemas.microsoft.com/office/powerpoint/2010/main" val="41481602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2E877B-A2AA-3533-2F07-DC19009B97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ADA9EE-108D-152A-C1E1-99560527FA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F13F81-7097-86C7-0334-F15C02413891}"/>
              </a:ext>
            </a:extLst>
          </p:cNvPr>
          <p:cNvSpPr>
            <a:spLocks noGrp="1"/>
          </p:cNvSpPr>
          <p:nvPr>
            <p:ph type="body" idx="1"/>
          </p:nvPr>
        </p:nvSpPr>
        <p:spPr/>
        <p:txBody>
          <a:bodyPr/>
          <a:lstStyle/>
          <a:p>
            <a:endParaRPr lang="en-US" dirty="0"/>
          </a:p>
          <a:p>
            <a:pPr>
              <a:defRPr/>
            </a:pPr>
            <a:endParaRPr lang="en-US" dirty="0">
              <a:latin typeface="Times New Roman" charset="0"/>
              <a:ea typeface="ＭＳ Ｐゴシック" charset="0"/>
            </a:endParaRPr>
          </a:p>
        </p:txBody>
      </p:sp>
      <p:sp>
        <p:nvSpPr>
          <p:cNvPr id="4" name="Slide Number Placeholder 3">
            <a:extLst>
              <a:ext uri="{FF2B5EF4-FFF2-40B4-BE49-F238E27FC236}">
                <a16:creationId xmlns:a16="http://schemas.microsoft.com/office/drawing/2014/main" id="{C60D0AC8-4091-7CF9-9451-2473065D72CC}"/>
              </a:ext>
            </a:extLst>
          </p:cNvPr>
          <p:cNvSpPr>
            <a:spLocks noGrp="1"/>
          </p:cNvSpPr>
          <p:nvPr>
            <p:ph type="sldNum" sz="quarter" idx="5"/>
          </p:nvPr>
        </p:nvSpPr>
        <p:spPr/>
        <p:txBody>
          <a:bodyPr/>
          <a:lstStyle/>
          <a:p>
            <a:fld id="{4598F0F9-EB59-40A4-A2A9-83530C48AC62}" type="slidenum">
              <a:rPr lang="en-US" smtClean="0"/>
              <a:t>45</a:t>
            </a:fld>
            <a:endParaRPr lang="en-US"/>
          </a:p>
        </p:txBody>
      </p:sp>
    </p:spTree>
    <p:extLst>
      <p:ext uri="{BB962C8B-B14F-4D97-AF65-F5344CB8AC3E}">
        <p14:creationId xmlns:p14="http://schemas.microsoft.com/office/powerpoint/2010/main" val="24310507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3FBD00-B4FC-B873-52FE-13041A3D17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736731-9F96-9306-3969-78687FA0A1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927A23-2A6B-B8E4-87CF-68AB1B6CFEB6}"/>
              </a:ext>
            </a:extLst>
          </p:cNvPr>
          <p:cNvSpPr>
            <a:spLocks noGrp="1"/>
          </p:cNvSpPr>
          <p:nvPr>
            <p:ph type="body" idx="1"/>
          </p:nvPr>
        </p:nvSpPr>
        <p:spPr/>
        <p:txBody>
          <a:bodyPr/>
          <a:lstStyle/>
          <a:p>
            <a:endParaRPr lang="en-US" dirty="0"/>
          </a:p>
          <a:p>
            <a:pPr>
              <a:defRPr/>
            </a:pPr>
            <a:endParaRPr lang="en-US" dirty="0">
              <a:latin typeface="Times New Roman" charset="0"/>
              <a:ea typeface="ＭＳ Ｐゴシック" charset="0"/>
            </a:endParaRPr>
          </a:p>
        </p:txBody>
      </p:sp>
      <p:sp>
        <p:nvSpPr>
          <p:cNvPr id="4" name="Slide Number Placeholder 3">
            <a:extLst>
              <a:ext uri="{FF2B5EF4-FFF2-40B4-BE49-F238E27FC236}">
                <a16:creationId xmlns:a16="http://schemas.microsoft.com/office/drawing/2014/main" id="{DA7E6880-DAD5-D371-2B7F-252846CFF5B3}"/>
              </a:ext>
            </a:extLst>
          </p:cNvPr>
          <p:cNvSpPr>
            <a:spLocks noGrp="1"/>
          </p:cNvSpPr>
          <p:nvPr>
            <p:ph type="sldNum" sz="quarter" idx="5"/>
          </p:nvPr>
        </p:nvSpPr>
        <p:spPr/>
        <p:txBody>
          <a:bodyPr/>
          <a:lstStyle/>
          <a:p>
            <a:fld id="{4598F0F9-EB59-40A4-A2A9-83530C48AC62}" type="slidenum">
              <a:rPr lang="en-US" smtClean="0"/>
              <a:t>46</a:t>
            </a:fld>
            <a:endParaRPr lang="en-US"/>
          </a:p>
        </p:txBody>
      </p:sp>
    </p:spTree>
    <p:extLst>
      <p:ext uri="{BB962C8B-B14F-4D97-AF65-F5344CB8AC3E}">
        <p14:creationId xmlns:p14="http://schemas.microsoft.com/office/powerpoint/2010/main" val="3263777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2B1C1B-9E14-B73B-9053-51DA20CD4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41BF3C-942E-F7E0-9A3F-A1400FAD3D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CE14D2-5465-60EA-7C75-49FB8915CC53}"/>
              </a:ext>
            </a:extLst>
          </p:cNvPr>
          <p:cNvSpPr>
            <a:spLocks noGrp="1"/>
          </p:cNvSpPr>
          <p:nvPr>
            <p:ph type="body" idx="1"/>
          </p:nvPr>
        </p:nvSpPr>
        <p:spPr/>
        <p:txBody>
          <a:bodyPr/>
          <a:lstStyle/>
          <a:p>
            <a:endParaRPr lang="en-US" dirty="0"/>
          </a:p>
          <a:p>
            <a:pPr>
              <a:defRPr/>
            </a:pPr>
            <a:endParaRPr lang="en-US" dirty="0">
              <a:latin typeface="Times New Roman" charset="0"/>
              <a:ea typeface="ＭＳ Ｐゴシック" charset="0"/>
            </a:endParaRPr>
          </a:p>
        </p:txBody>
      </p:sp>
      <p:sp>
        <p:nvSpPr>
          <p:cNvPr id="4" name="Slide Number Placeholder 3">
            <a:extLst>
              <a:ext uri="{FF2B5EF4-FFF2-40B4-BE49-F238E27FC236}">
                <a16:creationId xmlns:a16="http://schemas.microsoft.com/office/drawing/2014/main" id="{97920D4D-D6FF-263C-CB18-E38FEEA6CB9E}"/>
              </a:ext>
            </a:extLst>
          </p:cNvPr>
          <p:cNvSpPr>
            <a:spLocks noGrp="1"/>
          </p:cNvSpPr>
          <p:nvPr>
            <p:ph type="sldNum" sz="quarter" idx="5"/>
          </p:nvPr>
        </p:nvSpPr>
        <p:spPr/>
        <p:txBody>
          <a:bodyPr/>
          <a:lstStyle/>
          <a:p>
            <a:fld id="{4598F0F9-EB59-40A4-A2A9-83530C48AC62}" type="slidenum">
              <a:rPr lang="en-US" smtClean="0"/>
              <a:t>47</a:t>
            </a:fld>
            <a:endParaRPr lang="en-US"/>
          </a:p>
        </p:txBody>
      </p:sp>
    </p:spTree>
    <p:extLst>
      <p:ext uri="{BB962C8B-B14F-4D97-AF65-F5344CB8AC3E}">
        <p14:creationId xmlns:p14="http://schemas.microsoft.com/office/powerpoint/2010/main" val="2348170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1047DF-3417-9581-E0F3-DA79B8FCD4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9BBD29-2058-A60C-D1C8-D55256B1A9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73FA42-0089-CD10-09AC-06D430E20921}"/>
              </a:ext>
            </a:extLst>
          </p:cNvPr>
          <p:cNvSpPr>
            <a:spLocks noGrp="1"/>
          </p:cNvSpPr>
          <p:nvPr>
            <p:ph type="body" idx="1"/>
          </p:nvPr>
        </p:nvSpPr>
        <p:spPr/>
        <p:txBody>
          <a:bodyPr/>
          <a:lstStyle/>
          <a:p>
            <a:endParaRPr lang="en-US" dirty="0"/>
          </a:p>
          <a:p>
            <a:pPr>
              <a:defRPr/>
            </a:pPr>
            <a:endParaRPr lang="en-US" dirty="0">
              <a:latin typeface="Times New Roman" charset="0"/>
              <a:ea typeface="ＭＳ Ｐゴシック" charset="0"/>
            </a:endParaRPr>
          </a:p>
        </p:txBody>
      </p:sp>
      <p:sp>
        <p:nvSpPr>
          <p:cNvPr id="4" name="Slide Number Placeholder 3">
            <a:extLst>
              <a:ext uri="{FF2B5EF4-FFF2-40B4-BE49-F238E27FC236}">
                <a16:creationId xmlns:a16="http://schemas.microsoft.com/office/drawing/2014/main" id="{91689126-D007-D99D-6935-36C27F6D3BE2}"/>
              </a:ext>
            </a:extLst>
          </p:cNvPr>
          <p:cNvSpPr>
            <a:spLocks noGrp="1"/>
          </p:cNvSpPr>
          <p:nvPr>
            <p:ph type="sldNum" sz="quarter" idx="5"/>
          </p:nvPr>
        </p:nvSpPr>
        <p:spPr/>
        <p:txBody>
          <a:bodyPr/>
          <a:lstStyle/>
          <a:p>
            <a:fld id="{4598F0F9-EB59-40A4-A2A9-83530C48AC62}" type="slidenum">
              <a:rPr lang="en-US" smtClean="0"/>
              <a:t>48</a:t>
            </a:fld>
            <a:endParaRPr lang="en-US"/>
          </a:p>
        </p:txBody>
      </p:sp>
    </p:spTree>
    <p:extLst>
      <p:ext uri="{BB962C8B-B14F-4D97-AF65-F5344CB8AC3E}">
        <p14:creationId xmlns:p14="http://schemas.microsoft.com/office/powerpoint/2010/main" val="28003811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3E3BB3-09F5-290F-9A1F-2636F594FD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2D8EE5-85E5-500F-9692-146E6311E0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82691E-D5E7-F50F-09F2-1EADA72EE1C2}"/>
              </a:ext>
            </a:extLst>
          </p:cNvPr>
          <p:cNvSpPr>
            <a:spLocks noGrp="1"/>
          </p:cNvSpPr>
          <p:nvPr>
            <p:ph type="body" idx="1"/>
          </p:nvPr>
        </p:nvSpPr>
        <p:spPr/>
        <p:txBody>
          <a:bodyPr/>
          <a:lstStyle/>
          <a:p>
            <a:endParaRPr lang="en-US" dirty="0"/>
          </a:p>
          <a:p>
            <a:pPr>
              <a:defRPr/>
            </a:pPr>
            <a:endParaRPr lang="en-US" dirty="0">
              <a:latin typeface="Times New Roman" charset="0"/>
              <a:ea typeface="ＭＳ Ｐゴシック" charset="0"/>
            </a:endParaRPr>
          </a:p>
        </p:txBody>
      </p:sp>
      <p:sp>
        <p:nvSpPr>
          <p:cNvPr id="4" name="Slide Number Placeholder 3">
            <a:extLst>
              <a:ext uri="{FF2B5EF4-FFF2-40B4-BE49-F238E27FC236}">
                <a16:creationId xmlns:a16="http://schemas.microsoft.com/office/drawing/2014/main" id="{C488A9E0-0E41-6986-FC56-2A26AC47424A}"/>
              </a:ext>
            </a:extLst>
          </p:cNvPr>
          <p:cNvSpPr>
            <a:spLocks noGrp="1"/>
          </p:cNvSpPr>
          <p:nvPr>
            <p:ph type="sldNum" sz="quarter" idx="5"/>
          </p:nvPr>
        </p:nvSpPr>
        <p:spPr/>
        <p:txBody>
          <a:bodyPr/>
          <a:lstStyle/>
          <a:p>
            <a:fld id="{4598F0F9-EB59-40A4-A2A9-83530C48AC62}" type="slidenum">
              <a:rPr lang="en-US" smtClean="0"/>
              <a:t>49</a:t>
            </a:fld>
            <a:endParaRPr lang="en-US"/>
          </a:p>
        </p:txBody>
      </p:sp>
    </p:spTree>
    <p:extLst>
      <p:ext uri="{BB962C8B-B14F-4D97-AF65-F5344CB8AC3E}">
        <p14:creationId xmlns:p14="http://schemas.microsoft.com/office/powerpoint/2010/main" val="1709010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B44461-2C0C-FCD2-BEC4-887E625900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990C54-D15B-50DD-C305-CC4E9B7897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6AE336-3861-57FC-C1FB-036A548ED4E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Source: CDC http://www.cdc.gov/hiv/</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Photo:  https://phil.cdc.gov/phil/details.asp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Human Immunodeficiency Virus (HIV)</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  Causes Acquired Immunodeficiency Syndrome (AIDS); attacks the immune system cells, weakening and eventually destroying the immune system,  and, thus, leaving the body at higher risk of   </a:t>
            </a:r>
            <a:br>
              <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developing more serious conditions such as pneumonia or cancer; nearly 7,000 people died from HIV/AIDS in U.S. in 2013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b. Estimated that more than 1.1 million people are living with HIV; close to 1 in 5 are unaware they are infected; once infected, human body cannot get rid of the HIV completely – infected for life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c. Some people experience flu-like symptoms (fever, chills, rash, night sweats, muscle aches, sore throat, fatigue, swollen lymph nodes, or mouth ulcers) 2-4 weeks after infection, while others may </a:t>
            </a:r>
            <a:br>
              <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not feel sick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d. HIV does not survive long and cannot reproduce outside a human host</a:t>
            </a:r>
          </a:p>
          <a:p>
            <a:endParaRPr lang="en-US" dirty="0"/>
          </a:p>
          <a:p>
            <a:r>
              <a:rPr lang="en-US" dirty="0"/>
              <a:t>The risk of healthcare workers being exposed to HIV on the job (occupational exposure) is very low, especially if they use protective practices and personal protective equipment to prevent HIV and other blood-borne infections. For health care workers on the job, the main risk of HIV transmission is from being stuck with an HIV-contaminated needle or other sharp object. However, even this risk is small. Scientists estimate that the risk of HIV infection from being stuck with a needle used on an HIV-infected person is less than 1%.</a:t>
            </a:r>
          </a:p>
          <a:p>
            <a:r>
              <a:rPr lang="en-US" dirty="0"/>
              <a:t>(Source CDC – HIV transmission)</a:t>
            </a:r>
          </a:p>
          <a:p>
            <a:endParaRPr lang="en-US" dirty="0"/>
          </a:p>
        </p:txBody>
      </p:sp>
      <p:sp>
        <p:nvSpPr>
          <p:cNvPr id="4" name="Slide Number Placeholder 3">
            <a:extLst>
              <a:ext uri="{FF2B5EF4-FFF2-40B4-BE49-F238E27FC236}">
                <a16:creationId xmlns:a16="http://schemas.microsoft.com/office/drawing/2014/main" id="{3116BA69-A920-7251-4917-9E30B195FFBD}"/>
              </a:ext>
            </a:extLst>
          </p:cNvPr>
          <p:cNvSpPr>
            <a:spLocks noGrp="1"/>
          </p:cNvSpPr>
          <p:nvPr>
            <p:ph type="sldNum" sz="quarter" idx="5"/>
          </p:nvPr>
        </p:nvSpPr>
        <p:spPr/>
        <p:txBody>
          <a:bodyPr/>
          <a:lstStyle/>
          <a:p>
            <a:fld id="{4598F0F9-EB59-40A4-A2A9-83530C48AC62}" type="slidenum">
              <a:rPr lang="en-US" smtClean="0"/>
              <a:t>8</a:t>
            </a:fld>
            <a:endParaRPr lang="en-US"/>
          </a:p>
        </p:txBody>
      </p:sp>
    </p:spTree>
    <p:extLst>
      <p:ext uri="{BB962C8B-B14F-4D97-AF65-F5344CB8AC3E}">
        <p14:creationId xmlns:p14="http://schemas.microsoft.com/office/powerpoint/2010/main" val="4196157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A5D665-1C09-669B-B6EF-611B2BFE0F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29A8E9-7325-A9B7-F8A9-478A9DB3E4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E263DE-F4BC-6D81-3916-720540F66C1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Other bloodborne diseases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Caused by viruses or bacteria;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Circulate in blood for prolonged periods during at least some phases and, therefore, capable of being transmitted through blood or other potentially infectious materials;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Most are rare in the U.S.</a:t>
            </a:r>
          </a:p>
          <a:p>
            <a:endParaRPr lang="en-US" dirty="0"/>
          </a:p>
        </p:txBody>
      </p:sp>
      <p:sp>
        <p:nvSpPr>
          <p:cNvPr id="4" name="Slide Number Placeholder 3">
            <a:extLst>
              <a:ext uri="{FF2B5EF4-FFF2-40B4-BE49-F238E27FC236}">
                <a16:creationId xmlns:a16="http://schemas.microsoft.com/office/drawing/2014/main" id="{792EAD37-811D-0E50-95FB-40AF04D85393}"/>
              </a:ext>
            </a:extLst>
          </p:cNvPr>
          <p:cNvSpPr>
            <a:spLocks noGrp="1"/>
          </p:cNvSpPr>
          <p:nvPr>
            <p:ph type="sldNum" sz="quarter" idx="5"/>
          </p:nvPr>
        </p:nvSpPr>
        <p:spPr/>
        <p:txBody>
          <a:bodyPr/>
          <a:lstStyle/>
          <a:p>
            <a:fld id="{4598F0F9-EB59-40A4-A2A9-83530C48AC62}" type="slidenum">
              <a:rPr lang="en-US" smtClean="0"/>
              <a:t>9</a:t>
            </a:fld>
            <a:endParaRPr lang="en-US"/>
          </a:p>
        </p:txBody>
      </p:sp>
    </p:spTree>
    <p:extLst>
      <p:ext uri="{BB962C8B-B14F-4D97-AF65-F5344CB8AC3E}">
        <p14:creationId xmlns:p14="http://schemas.microsoft.com/office/powerpoint/2010/main" val="1304068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18FFFB-A2C1-6A43-782E-FCBFEBC700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56A59C-29A1-1D54-1DEE-BED80E91A2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4DA9E4-6634-5651-734A-0473D9FBD894}"/>
              </a:ext>
            </a:extLst>
          </p:cNvPr>
          <p:cNvSpPr>
            <a:spLocks noGrp="1"/>
          </p:cNvSpPr>
          <p:nvPr>
            <p:ph type="body" idx="1"/>
          </p:nvPr>
        </p:nvSpPr>
        <p:spPr/>
        <p:txBody>
          <a:bodyPr/>
          <a:lstStyle/>
          <a:p>
            <a:r>
              <a:rPr lang="en-US" dirty="0"/>
              <a:t>This is a list of other bloodborne diseases – caused by viruses or bacteria; these circulate in blood for prolonged periods during at least some phases and, therefore, capable of being transmitted through blood or other potentially infectious materials; most are rare in the U.S. </a:t>
            </a:r>
          </a:p>
          <a:p>
            <a:r>
              <a:rPr lang="en-US" dirty="0"/>
              <a:t>(North Carolina Department of Labor 2010)</a:t>
            </a:r>
          </a:p>
          <a:p>
            <a:endParaRPr lang="en-US" dirty="0"/>
          </a:p>
          <a:p>
            <a:r>
              <a:rPr lang="en-US" dirty="0"/>
              <a:t>            1. Hepatitis D (HDV) </a:t>
            </a:r>
          </a:p>
          <a:p>
            <a:r>
              <a:rPr lang="en-US" dirty="0"/>
              <a:t>            2. Syphilis </a:t>
            </a:r>
          </a:p>
          <a:p>
            <a:r>
              <a:rPr lang="en-US" dirty="0"/>
              <a:t>            3. Malaria             </a:t>
            </a:r>
          </a:p>
          <a:p>
            <a:r>
              <a:rPr lang="en-US" dirty="0"/>
              <a:t>            4. Babesiosis </a:t>
            </a:r>
          </a:p>
          <a:p>
            <a:r>
              <a:rPr lang="en-US" dirty="0"/>
              <a:t>            5. Brucellosis </a:t>
            </a:r>
          </a:p>
          <a:p>
            <a:r>
              <a:rPr lang="en-US" dirty="0"/>
              <a:t>            6. Leptospirosis </a:t>
            </a:r>
          </a:p>
          <a:p>
            <a:r>
              <a:rPr lang="en-US" dirty="0"/>
              <a:t>            7. Arboviral infections</a:t>
            </a:r>
          </a:p>
          <a:p>
            <a:r>
              <a:rPr lang="en-US" dirty="0"/>
              <a:t>            8. Relapsing fever</a:t>
            </a:r>
          </a:p>
          <a:p>
            <a:r>
              <a:rPr lang="en-US" dirty="0"/>
              <a:t>            9. Creutzfeldt-Jakob disease</a:t>
            </a:r>
          </a:p>
          <a:p>
            <a:r>
              <a:rPr lang="en-US" dirty="0"/>
              <a:t>          10. Human T-lymphotropic virus type I</a:t>
            </a:r>
          </a:p>
          <a:p>
            <a:r>
              <a:rPr lang="en-US" dirty="0"/>
              <a:t>          11. Viral hemorrhagic fever</a:t>
            </a:r>
          </a:p>
          <a:p>
            <a:endParaRPr lang="en-US" dirty="0"/>
          </a:p>
          <a:p>
            <a:r>
              <a:rPr lang="en-US" dirty="0"/>
              <a:t>http://www.nclabor.com/osha/etta/indguide/ig7.pdf</a:t>
            </a:r>
          </a:p>
          <a:p>
            <a:endParaRPr lang="en-US" dirty="0"/>
          </a:p>
        </p:txBody>
      </p:sp>
      <p:sp>
        <p:nvSpPr>
          <p:cNvPr id="4" name="Slide Number Placeholder 3">
            <a:extLst>
              <a:ext uri="{FF2B5EF4-FFF2-40B4-BE49-F238E27FC236}">
                <a16:creationId xmlns:a16="http://schemas.microsoft.com/office/drawing/2014/main" id="{5CDE2548-415B-1C66-7B8A-3A796FB4345A}"/>
              </a:ext>
            </a:extLst>
          </p:cNvPr>
          <p:cNvSpPr>
            <a:spLocks noGrp="1"/>
          </p:cNvSpPr>
          <p:nvPr>
            <p:ph type="sldNum" sz="quarter" idx="5"/>
          </p:nvPr>
        </p:nvSpPr>
        <p:spPr/>
        <p:txBody>
          <a:bodyPr/>
          <a:lstStyle/>
          <a:p>
            <a:fld id="{4598F0F9-EB59-40A4-A2A9-83530C48AC62}" type="slidenum">
              <a:rPr lang="en-US" smtClean="0"/>
              <a:t>10</a:t>
            </a:fld>
            <a:endParaRPr lang="en-US"/>
          </a:p>
        </p:txBody>
      </p:sp>
    </p:spTree>
    <p:extLst>
      <p:ext uri="{BB962C8B-B14F-4D97-AF65-F5344CB8AC3E}">
        <p14:creationId xmlns:p14="http://schemas.microsoft.com/office/powerpoint/2010/main" val="83148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6993DF-4AB8-D49D-184D-7DD73842CD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6DA5FB-467E-FE6D-67F1-30FEC8FFFD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B7329E-0359-C618-5323-7BDA348A2D66}"/>
              </a:ext>
            </a:extLst>
          </p:cNvPr>
          <p:cNvSpPr>
            <a:spLocks noGrp="1"/>
          </p:cNvSpPr>
          <p:nvPr>
            <p:ph type="body" idx="1"/>
          </p:nvPr>
        </p:nvSpPr>
        <p:spPr/>
        <p:txBody>
          <a:bodyPr/>
          <a:lstStyle/>
          <a:p>
            <a:r>
              <a:rPr lang="en-US" dirty="0"/>
              <a:t>Blood – human blood, human blood components, and products made from human blood</a:t>
            </a:r>
          </a:p>
          <a:p>
            <a:endParaRPr lang="en-US" dirty="0"/>
          </a:p>
          <a:p>
            <a:r>
              <a:rPr lang="en-US" dirty="0"/>
              <a:t>Other potentially infectious materials (OPIM)  29 CFR1910.1030(b)</a:t>
            </a:r>
          </a:p>
          <a:p>
            <a:r>
              <a:rPr lang="en-US" dirty="0"/>
              <a:t> a.  Human body fluids</a:t>
            </a:r>
          </a:p>
          <a:p>
            <a:r>
              <a:rPr lang="en-US" dirty="0"/>
              <a:t>           </a:t>
            </a:r>
            <a:r>
              <a:rPr lang="en-US" dirty="0" err="1"/>
              <a:t>i</a:t>
            </a:r>
            <a:r>
              <a:rPr lang="en-US" dirty="0"/>
              <a:t>.    Semen                                     vii.  Peritoneal fluid</a:t>
            </a:r>
          </a:p>
          <a:p>
            <a:r>
              <a:rPr lang="en-US" dirty="0"/>
              <a:t>           ii.   Vaginal secretions                   viii. Amniotic fluid</a:t>
            </a:r>
          </a:p>
          <a:p>
            <a:r>
              <a:rPr lang="en-US" dirty="0"/>
              <a:t>           iii.  Cerebrospinal fluid                  ix.   Saliva</a:t>
            </a:r>
          </a:p>
          <a:p>
            <a:r>
              <a:rPr lang="en-US" dirty="0"/>
              <a:t>           iv.  Synovial fluid                           x.    Any body fluid visibly contaminated with blood</a:t>
            </a:r>
          </a:p>
          <a:p>
            <a:r>
              <a:rPr lang="en-US" dirty="0"/>
              <a:t>           v.  Pleural fluid                               xi.  All body fluids which are difficult/impossible to differentiate between fluids</a:t>
            </a:r>
          </a:p>
          <a:p>
            <a:r>
              <a:rPr lang="en-US" dirty="0"/>
              <a:t>           vi.  Pericardial fluid</a:t>
            </a:r>
          </a:p>
          <a:p>
            <a:r>
              <a:rPr lang="en-US" dirty="0"/>
              <a:t>b.  Any unfixed tissue or organ (other than intact skin) from a human (living or dead)</a:t>
            </a:r>
          </a:p>
          <a:p>
            <a:r>
              <a:rPr lang="en-US" dirty="0"/>
              <a:t>c.  HIV-containing cell or tissue cultures, organ cultures, and HIV- or HBV-containing culture medium or other solutions</a:t>
            </a:r>
          </a:p>
          <a:p>
            <a:r>
              <a:rPr lang="en-US" dirty="0"/>
              <a:t>d. Blood, organs, or other tissues from experimental animals infected with HIV or HBV</a:t>
            </a:r>
          </a:p>
          <a:p>
            <a:endParaRPr lang="en-US" dirty="0"/>
          </a:p>
        </p:txBody>
      </p:sp>
      <p:sp>
        <p:nvSpPr>
          <p:cNvPr id="4" name="Slide Number Placeholder 3">
            <a:extLst>
              <a:ext uri="{FF2B5EF4-FFF2-40B4-BE49-F238E27FC236}">
                <a16:creationId xmlns:a16="http://schemas.microsoft.com/office/drawing/2014/main" id="{6A372B70-BD04-4742-11B5-9FAD7221D5FC}"/>
              </a:ext>
            </a:extLst>
          </p:cNvPr>
          <p:cNvSpPr>
            <a:spLocks noGrp="1"/>
          </p:cNvSpPr>
          <p:nvPr>
            <p:ph type="sldNum" sz="quarter" idx="5"/>
          </p:nvPr>
        </p:nvSpPr>
        <p:spPr/>
        <p:txBody>
          <a:bodyPr/>
          <a:lstStyle/>
          <a:p>
            <a:fld id="{4598F0F9-EB59-40A4-A2A9-83530C48AC62}" type="slidenum">
              <a:rPr lang="en-US" smtClean="0"/>
              <a:t>11</a:t>
            </a:fld>
            <a:endParaRPr lang="en-US"/>
          </a:p>
        </p:txBody>
      </p:sp>
    </p:spTree>
    <p:extLst>
      <p:ext uri="{BB962C8B-B14F-4D97-AF65-F5344CB8AC3E}">
        <p14:creationId xmlns:p14="http://schemas.microsoft.com/office/powerpoint/2010/main" val="2426388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DADCC2-FA8F-7EFC-C34D-89AB431951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21653B-01B4-03BA-8887-4AA15C17D0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BBA3AA-B2A4-D73A-3F3C-605844610F07}"/>
              </a:ext>
            </a:extLst>
          </p:cNvPr>
          <p:cNvSpPr>
            <a:spLocks noGrp="1"/>
          </p:cNvSpPr>
          <p:nvPr>
            <p:ph type="body" idx="1"/>
          </p:nvPr>
        </p:nvSpPr>
        <p:spPr/>
        <p:txBody>
          <a:bodyPr/>
          <a:lstStyle/>
          <a:p>
            <a:r>
              <a:rPr lang="en-US" dirty="0"/>
              <a:t>Source:</a:t>
            </a:r>
            <a:r>
              <a:rPr lang="en-US" baseline="0" dirty="0"/>
              <a:t> American Red Cross (2001) </a:t>
            </a:r>
            <a:r>
              <a:rPr lang="en-US" sz="1200" u="sng" kern="1200" dirty="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3"/>
              </a:rPr>
              <a:t>http://www.in.gov/isdh/files/BBP_American_Red_Cross_Fact_Sheet_xps(1).pdf</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p>
            <a:endPar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Spread of bloodborne pathogens - primarily through: </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1. Direct contact – infected blood or body fluid (mucous) from one person is transferred directly to another person</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2. Indirect contact – a person touches and object that contains the blood/body fluid of an infected person</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3. Respiratory transmission – person inhales respiratory</a:t>
            </a:r>
            <a:r>
              <a:rPr lang="en-US" sz="1200"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droplets from an infected person (through cough or sneeze)</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4. Vector-borne transmission – person’s skin is penetrated by a bite (or other means) from an organism carrying the disease (mosquitoes, ticks, etc.)</a:t>
            </a:r>
          </a:p>
          <a:p>
            <a:endParaRPr lang="en-US" dirty="0"/>
          </a:p>
          <a:p>
            <a:pPr>
              <a:lnSpc>
                <a:spcPct val="88000"/>
              </a:lnSpc>
              <a:spcBef>
                <a:spcPct val="0"/>
              </a:spcBef>
            </a:pPr>
            <a:r>
              <a:rPr lang="en-US" altLang="en-US" sz="1200" dirty="0"/>
              <a:t>Examples of</a:t>
            </a:r>
            <a:r>
              <a:rPr lang="en-US" altLang="en-US" sz="1200" baseline="0" dirty="0"/>
              <a:t> Modes of Transmission:</a:t>
            </a:r>
          </a:p>
          <a:p>
            <a:pPr marL="171450" indent="-171450">
              <a:lnSpc>
                <a:spcPct val="88000"/>
              </a:lnSpc>
              <a:spcBef>
                <a:spcPct val="0"/>
              </a:spcBef>
              <a:buFont typeface="Arial" panose="020B0604020202020204" pitchFamily="34" charset="0"/>
              <a:buChar char="•"/>
            </a:pPr>
            <a:r>
              <a:rPr lang="en-US" altLang="en-US" sz="1200" dirty="0"/>
              <a:t>Contact with another person’s blood or bodily fluid that may contain blood</a:t>
            </a:r>
          </a:p>
          <a:p>
            <a:pPr marL="171450" indent="-171450">
              <a:spcBef>
                <a:spcPct val="0"/>
              </a:spcBef>
              <a:buFont typeface="Arial" panose="020B0604020202020204" pitchFamily="34" charset="0"/>
              <a:buChar char="•"/>
            </a:pPr>
            <a:r>
              <a:rPr lang="en-US" altLang="en-US" sz="1200" dirty="0"/>
              <a:t>Accidental injury by contaminated sharps/needles </a:t>
            </a:r>
          </a:p>
          <a:p>
            <a:pPr marL="171450" indent="-171450">
              <a:spcBef>
                <a:spcPct val="0"/>
              </a:spcBef>
              <a:buFont typeface="Arial" panose="020B0604020202020204" pitchFamily="34" charset="0"/>
              <a:buChar char="•"/>
            </a:pPr>
            <a:r>
              <a:rPr lang="en-US" altLang="en-US" sz="1200" dirty="0"/>
              <a:t>Contact with open cuts, nicks and abrasions</a:t>
            </a:r>
          </a:p>
          <a:p>
            <a:pPr marL="171450" indent="-171450">
              <a:spcBef>
                <a:spcPct val="0"/>
              </a:spcBef>
              <a:buFont typeface="Arial" panose="020B0604020202020204" pitchFamily="34" charset="0"/>
              <a:buChar char="•"/>
            </a:pPr>
            <a:r>
              <a:rPr lang="en-US" altLang="en-US" sz="1200" dirty="0"/>
              <a:t>Contact with mucous membranes in eyes, mouth, nose and ears</a:t>
            </a:r>
          </a:p>
          <a:p>
            <a:pPr marL="171450" indent="-171450">
              <a:spcBef>
                <a:spcPct val="0"/>
              </a:spcBef>
              <a:buFont typeface="Arial" panose="020B0604020202020204" pitchFamily="34" charset="0"/>
              <a:buChar char="•"/>
            </a:pPr>
            <a:r>
              <a:rPr lang="en-US" altLang="en-US" sz="1200" dirty="0"/>
              <a:t>Industrial accident </a:t>
            </a:r>
          </a:p>
          <a:p>
            <a:pPr marL="171450" indent="-171450">
              <a:spcBef>
                <a:spcPct val="0"/>
              </a:spcBef>
              <a:buFont typeface="Arial" panose="020B0604020202020204" pitchFamily="34" charset="0"/>
              <a:buChar char="•"/>
            </a:pPr>
            <a:r>
              <a:rPr lang="en-US" altLang="en-US" sz="1200" dirty="0"/>
              <a:t>Administering first aid </a:t>
            </a:r>
          </a:p>
          <a:p>
            <a:pPr marL="171450" indent="-171450">
              <a:spcBef>
                <a:spcPct val="0"/>
              </a:spcBef>
              <a:buFont typeface="Arial" panose="020B0604020202020204" pitchFamily="34" charset="0"/>
              <a:buChar char="•"/>
            </a:pPr>
            <a:r>
              <a:rPr lang="en-US" altLang="en-US" sz="1200" dirty="0"/>
              <a:t>Post-accident cleanup</a:t>
            </a:r>
          </a:p>
          <a:p>
            <a:pPr marL="171450" indent="-171450">
              <a:spcBef>
                <a:spcPct val="0"/>
              </a:spcBef>
              <a:buFont typeface="Arial" panose="020B0604020202020204" pitchFamily="34" charset="0"/>
              <a:buChar char="•"/>
            </a:pPr>
            <a:r>
              <a:rPr lang="en-US" altLang="en-US" sz="1200" dirty="0"/>
              <a:t>Janitorial or maintenance work</a:t>
            </a:r>
          </a:p>
          <a:p>
            <a:endParaRPr lang="en-US" dirty="0"/>
          </a:p>
        </p:txBody>
      </p:sp>
      <p:sp>
        <p:nvSpPr>
          <p:cNvPr id="4" name="Slide Number Placeholder 3">
            <a:extLst>
              <a:ext uri="{FF2B5EF4-FFF2-40B4-BE49-F238E27FC236}">
                <a16:creationId xmlns:a16="http://schemas.microsoft.com/office/drawing/2014/main" id="{A4E37ABA-C1DF-251B-797E-114E4E0C5ECE}"/>
              </a:ext>
            </a:extLst>
          </p:cNvPr>
          <p:cNvSpPr>
            <a:spLocks noGrp="1"/>
          </p:cNvSpPr>
          <p:nvPr>
            <p:ph type="sldNum" sz="quarter" idx="5"/>
          </p:nvPr>
        </p:nvSpPr>
        <p:spPr/>
        <p:txBody>
          <a:bodyPr/>
          <a:lstStyle/>
          <a:p>
            <a:fld id="{4598F0F9-EB59-40A4-A2A9-83530C48AC62}" type="slidenum">
              <a:rPr lang="en-US" smtClean="0"/>
              <a:t>12</a:t>
            </a:fld>
            <a:endParaRPr lang="en-US"/>
          </a:p>
        </p:txBody>
      </p:sp>
    </p:spTree>
    <p:extLst>
      <p:ext uri="{BB962C8B-B14F-4D97-AF65-F5344CB8AC3E}">
        <p14:creationId xmlns:p14="http://schemas.microsoft.com/office/powerpoint/2010/main" val="426864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500988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48466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22986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51007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93056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10/1/2025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64282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10/1/2025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855462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10/1/2025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815848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10/1/2025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77814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2922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0050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10/1/2025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
        <p:nvSpPr>
          <p:cNvPr id="7" name="Rectangle 6">
            <a:extLst>
              <a:ext uri="{FF2B5EF4-FFF2-40B4-BE49-F238E27FC236}">
                <a16:creationId xmlns:a16="http://schemas.microsoft.com/office/drawing/2014/main" id="{68662694-E100-1D74-5E72-4CD1AAF930BB}"/>
              </a:ext>
            </a:extLst>
          </p:cNvPr>
          <p:cNvSpPr/>
          <p:nvPr userDrawn="1"/>
        </p:nvSpPr>
        <p:spPr>
          <a:xfrm>
            <a:off x="-8682" y="6363181"/>
            <a:ext cx="9144000" cy="515073"/>
          </a:xfrm>
          <a:prstGeom prst="rect">
            <a:avLst/>
          </a:prstGeom>
          <a:solidFill>
            <a:srgbClr val="002A86"/>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i="1">
                <a:solidFill>
                  <a:srgbClr val="FFEA0F"/>
                </a:solidFill>
                <a:cs typeface="Calibri"/>
              </a:rPr>
              <a:t>BE CONNECTED     BE COMPETENT     BE COMMITTED</a:t>
            </a:r>
          </a:p>
        </p:txBody>
      </p:sp>
      <p:pic>
        <p:nvPicPr>
          <p:cNvPr id="9" name="Picture 8">
            <a:extLst>
              <a:ext uri="{FF2B5EF4-FFF2-40B4-BE49-F238E27FC236}">
                <a16:creationId xmlns:a16="http://schemas.microsoft.com/office/drawing/2014/main" id="{A4AF9CD7-5B1E-97C8-8543-F91018593A5E}"/>
              </a:ext>
            </a:extLst>
          </p:cNvPr>
          <p:cNvPicPr>
            <a:picLocks noChangeAspect="1"/>
          </p:cNvPicPr>
          <p:nvPr userDrawn="1"/>
        </p:nvPicPr>
        <p:blipFill>
          <a:blip r:embed="rId13"/>
          <a:stretch>
            <a:fillRect/>
          </a:stretch>
        </p:blipFill>
        <p:spPr>
          <a:xfrm>
            <a:off x="61125" y="29625"/>
            <a:ext cx="1047750" cy="1047750"/>
          </a:xfrm>
          <a:prstGeom prst="rect">
            <a:avLst/>
          </a:prstGeom>
        </p:spPr>
      </p:pic>
      <p:pic>
        <p:nvPicPr>
          <p:cNvPr id="10" name="Picture 9" descr="Logo&#10;&#10;Description automatically generated">
            <a:extLst>
              <a:ext uri="{FF2B5EF4-FFF2-40B4-BE49-F238E27FC236}">
                <a16:creationId xmlns:a16="http://schemas.microsoft.com/office/drawing/2014/main" id="{3D9C238B-B2CC-7065-ADEE-4F07538AC653}"/>
              </a:ext>
            </a:extLst>
          </p:cNvPr>
          <p:cNvPicPr>
            <a:picLocks noChangeAspect="1"/>
          </p:cNvPicPr>
          <p:nvPr userDrawn="1"/>
        </p:nvPicPr>
        <p:blipFill>
          <a:blip r:embed="rId14"/>
          <a:stretch>
            <a:fillRect/>
          </a:stretch>
        </p:blipFill>
        <p:spPr>
          <a:xfrm>
            <a:off x="8042400" y="27900"/>
            <a:ext cx="1046700" cy="1046700"/>
          </a:xfrm>
          <a:prstGeom prst="rect">
            <a:avLst/>
          </a:prstGeom>
        </p:spPr>
      </p:pic>
      <p:sp>
        <p:nvSpPr>
          <p:cNvPr id="8" name="Star: 5 Points 7">
            <a:extLst>
              <a:ext uri="{FF2B5EF4-FFF2-40B4-BE49-F238E27FC236}">
                <a16:creationId xmlns:a16="http://schemas.microsoft.com/office/drawing/2014/main" id="{081DDF7B-DBF0-3123-BCA1-A4BFB52A89F2}"/>
              </a:ext>
            </a:extLst>
          </p:cNvPr>
          <p:cNvSpPr/>
          <p:nvPr userDrawn="1"/>
        </p:nvSpPr>
        <p:spPr>
          <a:xfrm>
            <a:off x="3587442" y="6523273"/>
            <a:ext cx="180000" cy="180000"/>
          </a:xfrm>
          <a:prstGeom prst="star5">
            <a:avLst/>
          </a:prstGeom>
          <a:solidFill>
            <a:srgbClr val="FFEA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tar: 5 Points 10">
            <a:extLst>
              <a:ext uri="{FF2B5EF4-FFF2-40B4-BE49-F238E27FC236}">
                <a16:creationId xmlns:a16="http://schemas.microsoft.com/office/drawing/2014/main" id="{A2A4ADBA-48BC-F041-992D-09D41F3A197E}"/>
              </a:ext>
            </a:extLst>
          </p:cNvPr>
          <p:cNvSpPr/>
          <p:nvPr userDrawn="1"/>
        </p:nvSpPr>
        <p:spPr>
          <a:xfrm>
            <a:off x="5327832" y="6523272"/>
            <a:ext cx="180000" cy="180000"/>
          </a:xfrm>
          <a:prstGeom prst="star5">
            <a:avLst/>
          </a:prstGeom>
          <a:solidFill>
            <a:srgbClr val="FFEA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75805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oregon.gov/omd/pages/home.aspx"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080" y="1122363"/>
            <a:ext cx="8890000" cy="2387600"/>
          </a:xfrm>
        </p:spPr>
        <p:txBody>
          <a:bodyPr/>
          <a:lstStyle/>
          <a:p>
            <a:r>
              <a:rPr lang="en-US" dirty="0"/>
              <a:t>OMD Safety Policy Training</a:t>
            </a:r>
          </a:p>
        </p:txBody>
      </p:sp>
      <p:sp>
        <p:nvSpPr>
          <p:cNvPr id="3" name="Subtitle 2"/>
          <p:cNvSpPr>
            <a:spLocks noGrp="1"/>
          </p:cNvSpPr>
          <p:nvPr>
            <p:ph type="subTitle" idx="1"/>
          </p:nvPr>
        </p:nvSpPr>
        <p:spPr>
          <a:xfrm>
            <a:off x="585788" y="3602038"/>
            <a:ext cx="8115300" cy="2219642"/>
          </a:xfrm>
        </p:spPr>
        <p:txBody>
          <a:bodyPr>
            <a:normAutofit/>
          </a:bodyPr>
          <a:lstStyle/>
          <a:p>
            <a:r>
              <a:rPr lang="en-US" sz="3200" dirty="0"/>
              <a:t>EXPOSURE CONTROL PLAN (ECP)</a:t>
            </a:r>
          </a:p>
          <a:p>
            <a:r>
              <a:rPr lang="en-US" sz="3200" dirty="0"/>
              <a:t>BLOODBORNE PATHOGENS (BBP) </a:t>
            </a:r>
          </a:p>
          <a:p>
            <a:r>
              <a:rPr lang="en-US" sz="3200" dirty="0"/>
              <a:t>AUTOMATIC EXTERNAL DEFIBRILLATOR (AED)</a:t>
            </a:r>
          </a:p>
          <a:p>
            <a:endParaRPr lang="en-US" dirty="0"/>
          </a:p>
        </p:txBody>
      </p:sp>
      <p:sp>
        <p:nvSpPr>
          <p:cNvPr id="7" name="Star: 5 Points 6">
            <a:extLst>
              <a:ext uri="{FF2B5EF4-FFF2-40B4-BE49-F238E27FC236}">
                <a16:creationId xmlns:a16="http://schemas.microsoft.com/office/drawing/2014/main" id="{41D7DCAD-E659-20DC-6FAB-279F8875CC67}"/>
              </a:ext>
            </a:extLst>
          </p:cNvPr>
          <p:cNvSpPr/>
          <p:nvPr/>
        </p:nvSpPr>
        <p:spPr>
          <a:xfrm>
            <a:off x="3587442" y="6523273"/>
            <a:ext cx="180000" cy="180000"/>
          </a:xfrm>
          <a:prstGeom prst="star5">
            <a:avLst/>
          </a:prstGeom>
          <a:solidFill>
            <a:srgbClr val="FFEA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tar: 5 Points 7">
            <a:extLst>
              <a:ext uri="{FF2B5EF4-FFF2-40B4-BE49-F238E27FC236}">
                <a16:creationId xmlns:a16="http://schemas.microsoft.com/office/drawing/2014/main" id="{7921CC25-1BFE-12BF-0562-21A5B0F69D4D}"/>
              </a:ext>
            </a:extLst>
          </p:cNvPr>
          <p:cNvSpPr/>
          <p:nvPr/>
        </p:nvSpPr>
        <p:spPr>
          <a:xfrm>
            <a:off x="5327832" y="6523272"/>
            <a:ext cx="180000" cy="180000"/>
          </a:xfrm>
          <a:prstGeom prst="star5">
            <a:avLst/>
          </a:prstGeom>
          <a:solidFill>
            <a:srgbClr val="FFEA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1115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6930FE-28E9-B74A-B360-D76C59789A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E13C57-ED39-BB0D-92D6-B4F41170C118}"/>
              </a:ext>
            </a:extLst>
          </p:cNvPr>
          <p:cNvSpPr>
            <a:spLocks noGrp="1"/>
          </p:cNvSpPr>
          <p:nvPr>
            <p:ph type="title"/>
          </p:nvPr>
        </p:nvSpPr>
        <p:spPr/>
        <p:txBody>
          <a:bodyPr/>
          <a:lstStyle/>
          <a:p>
            <a:pPr algn="ctr"/>
            <a:r>
              <a:rPr lang="en-US" dirty="0"/>
              <a:t>BLOODBORNE PATHOGENS</a:t>
            </a:r>
          </a:p>
        </p:txBody>
      </p:sp>
      <p:sp>
        <p:nvSpPr>
          <p:cNvPr id="3" name="Content Placeholder 2">
            <a:extLst>
              <a:ext uri="{FF2B5EF4-FFF2-40B4-BE49-F238E27FC236}">
                <a16:creationId xmlns:a16="http://schemas.microsoft.com/office/drawing/2014/main" id="{F68F34EE-9065-0D2B-2BFE-179214DE12B5}"/>
              </a:ext>
            </a:extLst>
          </p:cNvPr>
          <p:cNvSpPr>
            <a:spLocks noGrp="1"/>
          </p:cNvSpPr>
          <p:nvPr>
            <p:ph idx="1"/>
          </p:nvPr>
        </p:nvSpPr>
        <p:spPr/>
        <p:txBody>
          <a:bodyPr numCol="2">
            <a:normAutofit/>
          </a:bodyPr>
          <a:lstStyle/>
          <a:p>
            <a:pPr marL="457200" marR="0" lvl="0" indent="-457200" algn="l" defTabSz="685800" rtl="0" eaLnBrk="1" fontAlgn="auto" latinLnBrk="0" hangingPunct="1">
              <a:lnSpc>
                <a:spcPct val="120000"/>
              </a:lnSpc>
              <a:spcBef>
                <a:spcPts val="1000"/>
              </a:spcBef>
              <a:spcAft>
                <a:spcPts val="0"/>
              </a:spcAft>
              <a:buClr>
                <a:srgbClr val="B71E42"/>
              </a:buClr>
              <a:buSzPct val="100000"/>
              <a:buFont typeface="Wingdings" panose="05000000000000000000" pitchFamily="2" charset="2"/>
              <a:buChar char="Ø"/>
              <a:tabLst/>
              <a:defRPr/>
            </a:pPr>
            <a:r>
              <a:rPr kumimoji="0" lang="en-US" sz="2800" b="0" i="0" u="none" strike="noStrike" kern="1200" cap="none" spc="0" normalizeH="0" baseline="0" noProof="0" dirty="0">
                <a:ln>
                  <a:noFill/>
                </a:ln>
                <a:solidFill>
                  <a:prstClr val="black"/>
                </a:solidFill>
                <a:effectLst/>
                <a:uLnTx/>
                <a:uFillTx/>
                <a:latin typeface="Gill Sans MT" panose="020B0502020104020203"/>
                <a:ea typeface="+mn-ea"/>
                <a:cs typeface="+mn-cs"/>
              </a:rPr>
              <a:t>Examples</a:t>
            </a:r>
          </a:p>
          <a:p>
            <a:pPr marL="800100" marR="0" lvl="1" indent="-342900" algn="l" defTabSz="685800" rtl="0" eaLnBrk="1" fontAlgn="auto" latinLnBrk="0" hangingPunct="1">
              <a:lnSpc>
                <a:spcPct val="120000"/>
              </a:lnSpc>
              <a:spcBef>
                <a:spcPts val="500"/>
              </a:spcBef>
              <a:spcAft>
                <a:spcPts val="0"/>
              </a:spcAft>
              <a:buClr>
                <a:srgbClr val="B71E42"/>
              </a:buClr>
              <a:buSzPct val="100000"/>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Gill Sans MT" panose="020B0502020104020203"/>
                <a:ea typeface="+mn-ea"/>
                <a:cs typeface="+mn-cs"/>
              </a:rPr>
              <a:t>Hepatitis D (HDV)</a:t>
            </a:r>
          </a:p>
          <a:p>
            <a:pPr marL="800100" marR="0" lvl="1" indent="-342900" algn="l" defTabSz="685800" rtl="0" eaLnBrk="1" fontAlgn="auto" latinLnBrk="0" hangingPunct="1">
              <a:lnSpc>
                <a:spcPct val="120000"/>
              </a:lnSpc>
              <a:spcBef>
                <a:spcPts val="500"/>
              </a:spcBef>
              <a:spcAft>
                <a:spcPts val="0"/>
              </a:spcAft>
              <a:buClr>
                <a:srgbClr val="B71E42"/>
              </a:buClr>
              <a:buSzPct val="100000"/>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Gill Sans MT" panose="020B0502020104020203"/>
                <a:ea typeface="+mn-ea"/>
                <a:cs typeface="+mn-cs"/>
              </a:rPr>
              <a:t>Syphilis</a:t>
            </a:r>
          </a:p>
          <a:p>
            <a:pPr marL="800100" marR="0" lvl="1" indent="-342900" algn="l" defTabSz="685800" rtl="0" eaLnBrk="1" fontAlgn="auto" latinLnBrk="0" hangingPunct="1">
              <a:lnSpc>
                <a:spcPct val="120000"/>
              </a:lnSpc>
              <a:spcBef>
                <a:spcPts val="500"/>
              </a:spcBef>
              <a:spcAft>
                <a:spcPts val="0"/>
              </a:spcAft>
              <a:buClr>
                <a:srgbClr val="B71E42"/>
              </a:buClr>
              <a:buSzPct val="100000"/>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Gill Sans MT" panose="020B0502020104020203"/>
                <a:ea typeface="+mn-ea"/>
                <a:cs typeface="+mn-cs"/>
              </a:rPr>
              <a:t>Malaria</a:t>
            </a:r>
          </a:p>
          <a:p>
            <a:pPr marL="800100" marR="0" lvl="1" indent="-342900" algn="l" defTabSz="685800" rtl="0" eaLnBrk="1" fontAlgn="auto" latinLnBrk="0" hangingPunct="1">
              <a:lnSpc>
                <a:spcPct val="120000"/>
              </a:lnSpc>
              <a:spcBef>
                <a:spcPts val="500"/>
              </a:spcBef>
              <a:spcAft>
                <a:spcPts val="0"/>
              </a:spcAft>
              <a:buClr>
                <a:srgbClr val="B71E42"/>
              </a:buClr>
              <a:buSzPct val="100000"/>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Gill Sans MT" panose="020B0502020104020203"/>
                <a:ea typeface="+mn-ea"/>
                <a:cs typeface="+mn-cs"/>
              </a:rPr>
              <a:t>Babesiosis</a:t>
            </a:r>
          </a:p>
          <a:p>
            <a:pPr marL="800100" marR="0" lvl="1" indent="-342900" algn="l" defTabSz="685800" rtl="0" eaLnBrk="1" fontAlgn="auto" latinLnBrk="0" hangingPunct="1">
              <a:lnSpc>
                <a:spcPct val="120000"/>
              </a:lnSpc>
              <a:spcBef>
                <a:spcPts val="500"/>
              </a:spcBef>
              <a:spcAft>
                <a:spcPts val="0"/>
              </a:spcAft>
              <a:buClr>
                <a:srgbClr val="B71E42"/>
              </a:buClr>
              <a:buSzPct val="100000"/>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Gill Sans MT" panose="020B0502020104020203"/>
                <a:ea typeface="+mn-ea"/>
                <a:cs typeface="+mn-cs"/>
              </a:rPr>
              <a:t>Brucellosis</a:t>
            </a:r>
          </a:p>
          <a:p>
            <a:pPr marL="800100" marR="0" lvl="1" indent="-342900" algn="l" defTabSz="685800" rtl="0" eaLnBrk="1" fontAlgn="auto" latinLnBrk="0" hangingPunct="1">
              <a:lnSpc>
                <a:spcPct val="120000"/>
              </a:lnSpc>
              <a:spcBef>
                <a:spcPts val="500"/>
              </a:spcBef>
              <a:spcAft>
                <a:spcPts val="0"/>
              </a:spcAft>
              <a:buClr>
                <a:srgbClr val="B71E42"/>
              </a:buClr>
              <a:buSzPct val="100000"/>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Gill Sans MT" panose="020B0502020104020203"/>
                <a:ea typeface="+mn-ea"/>
                <a:cs typeface="+mn-cs"/>
              </a:rPr>
              <a:t>Leptospirosis</a:t>
            </a:r>
          </a:p>
          <a:p>
            <a:pPr marL="800100" marR="0" lvl="1" indent="-342900" algn="l" defTabSz="685800" rtl="0" eaLnBrk="1" fontAlgn="auto" latinLnBrk="0" hangingPunct="1">
              <a:lnSpc>
                <a:spcPct val="120000"/>
              </a:lnSpc>
              <a:spcBef>
                <a:spcPts val="500"/>
              </a:spcBef>
              <a:spcAft>
                <a:spcPts val="0"/>
              </a:spcAft>
              <a:buClr>
                <a:srgbClr val="B71E42"/>
              </a:buClr>
              <a:buSzPct val="100000"/>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Gill Sans MT" panose="020B0502020104020203"/>
                <a:ea typeface="+mn-ea"/>
                <a:cs typeface="+mn-cs"/>
              </a:rPr>
              <a:t>Arboviral Infections</a:t>
            </a:r>
          </a:p>
          <a:p>
            <a:pPr marL="800100" marR="0" lvl="1" indent="-342900" algn="l" defTabSz="685800" rtl="0" eaLnBrk="1" fontAlgn="auto" latinLnBrk="0" hangingPunct="1">
              <a:lnSpc>
                <a:spcPct val="120000"/>
              </a:lnSpc>
              <a:spcBef>
                <a:spcPts val="500"/>
              </a:spcBef>
              <a:spcAft>
                <a:spcPts val="0"/>
              </a:spcAft>
              <a:buClr>
                <a:srgbClr val="B71E42"/>
              </a:buClr>
              <a:buSzPct val="100000"/>
              <a:buFont typeface="Wingdings" panose="05000000000000000000" pitchFamily="2" charset="2"/>
              <a:buChar char="Ø"/>
              <a:tabLst/>
              <a:defRPr/>
            </a:pPr>
            <a:endParaRPr kumimoji="0" lang="en-US" sz="24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800100" marR="0" lvl="1" indent="-342900" algn="l" defTabSz="685800" rtl="0" eaLnBrk="1" fontAlgn="auto" latinLnBrk="0" hangingPunct="1">
              <a:lnSpc>
                <a:spcPct val="120000"/>
              </a:lnSpc>
              <a:spcBef>
                <a:spcPts val="500"/>
              </a:spcBef>
              <a:spcAft>
                <a:spcPts val="0"/>
              </a:spcAft>
              <a:buClr>
                <a:srgbClr val="B71E42"/>
              </a:buClr>
              <a:buSzPct val="100000"/>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Gill Sans MT" panose="020B0502020104020203"/>
                <a:ea typeface="+mn-ea"/>
                <a:cs typeface="+mn-cs"/>
              </a:rPr>
              <a:t>Relapsing fever</a:t>
            </a:r>
          </a:p>
          <a:p>
            <a:pPr marL="800100" marR="0" lvl="1" indent="-342900" algn="l" defTabSz="685800" rtl="0" eaLnBrk="1" fontAlgn="auto" latinLnBrk="0" hangingPunct="1">
              <a:lnSpc>
                <a:spcPct val="120000"/>
              </a:lnSpc>
              <a:spcBef>
                <a:spcPts val="500"/>
              </a:spcBef>
              <a:spcAft>
                <a:spcPts val="0"/>
              </a:spcAft>
              <a:buClr>
                <a:srgbClr val="B71E42"/>
              </a:buClr>
              <a:buSzPct val="100000"/>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Gill Sans MT" panose="020B0502020104020203"/>
                <a:ea typeface="+mn-ea"/>
                <a:cs typeface="+mn-cs"/>
              </a:rPr>
              <a:t>Creutzfeldt-Jakob Disease</a:t>
            </a:r>
          </a:p>
          <a:p>
            <a:pPr marL="800100" marR="0" lvl="1" indent="-342900" algn="l" defTabSz="685800" rtl="0" eaLnBrk="1" fontAlgn="auto" latinLnBrk="0" hangingPunct="1">
              <a:lnSpc>
                <a:spcPct val="120000"/>
              </a:lnSpc>
              <a:spcBef>
                <a:spcPts val="500"/>
              </a:spcBef>
              <a:spcAft>
                <a:spcPts val="0"/>
              </a:spcAft>
              <a:buClr>
                <a:srgbClr val="B71E42"/>
              </a:buClr>
              <a:buSzPct val="100000"/>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Gill Sans MT" panose="020B0502020104020203"/>
                <a:ea typeface="+mn-ea"/>
                <a:cs typeface="+mn-cs"/>
              </a:rPr>
              <a:t>Human T-Lymphotropic Virus Type I</a:t>
            </a:r>
          </a:p>
          <a:p>
            <a:pPr marL="800100" marR="0" lvl="1" indent="-342900" algn="l" defTabSz="685800" rtl="0" eaLnBrk="1" fontAlgn="auto" latinLnBrk="0" hangingPunct="1">
              <a:lnSpc>
                <a:spcPct val="120000"/>
              </a:lnSpc>
              <a:spcBef>
                <a:spcPts val="500"/>
              </a:spcBef>
              <a:spcAft>
                <a:spcPts val="0"/>
              </a:spcAft>
              <a:buClr>
                <a:srgbClr val="B71E42"/>
              </a:buClr>
              <a:buSzPct val="100000"/>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Gill Sans MT" panose="020B0502020104020203"/>
                <a:ea typeface="+mn-ea"/>
                <a:cs typeface="+mn-cs"/>
              </a:rPr>
              <a:t>Viral Hemorrhagic Fever</a:t>
            </a:r>
          </a:p>
          <a:p>
            <a:pPr marL="0" indent="0">
              <a:buNone/>
            </a:pPr>
            <a:endParaRPr lang="en-US" dirty="0"/>
          </a:p>
        </p:txBody>
      </p:sp>
    </p:spTree>
    <p:extLst>
      <p:ext uri="{BB962C8B-B14F-4D97-AF65-F5344CB8AC3E}">
        <p14:creationId xmlns:p14="http://schemas.microsoft.com/office/powerpoint/2010/main" val="1504804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C5D0CF-C8CD-969D-470E-B634CA185B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EE9BEE-ACD9-40EF-304E-CC85500C418C}"/>
              </a:ext>
            </a:extLst>
          </p:cNvPr>
          <p:cNvSpPr>
            <a:spLocks noGrp="1"/>
          </p:cNvSpPr>
          <p:nvPr>
            <p:ph type="title"/>
          </p:nvPr>
        </p:nvSpPr>
        <p:spPr/>
        <p:txBody>
          <a:bodyPr/>
          <a:lstStyle/>
          <a:p>
            <a:pPr algn="ctr"/>
            <a:r>
              <a:rPr lang="en-US" dirty="0"/>
              <a:t>RISK OF EXPOSURE</a:t>
            </a:r>
          </a:p>
        </p:txBody>
      </p:sp>
      <p:sp>
        <p:nvSpPr>
          <p:cNvPr id="3" name="Content Placeholder 2">
            <a:extLst>
              <a:ext uri="{FF2B5EF4-FFF2-40B4-BE49-F238E27FC236}">
                <a16:creationId xmlns:a16="http://schemas.microsoft.com/office/drawing/2014/main" id="{64A3D18B-6F34-3246-A0B8-087424CC2749}"/>
              </a:ext>
            </a:extLst>
          </p:cNvPr>
          <p:cNvSpPr>
            <a:spLocks noGrp="1"/>
          </p:cNvSpPr>
          <p:nvPr>
            <p:ph idx="1"/>
          </p:nvPr>
        </p:nvSpPr>
        <p:spPr>
          <a:xfrm>
            <a:off x="0" y="1690689"/>
            <a:ext cx="9144000" cy="4351338"/>
          </a:xfrm>
        </p:spPr>
        <p:txBody>
          <a:bodyPr numCol="2">
            <a:normAutofit fontScale="92500" lnSpcReduction="10000"/>
          </a:bodyPr>
          <a:lstStyle/>
          <a:p>
            <a:pPr marL="0" marR="0" lvl="0" indent="0" algn="l" defTabSz="685800" rtl="0" eaLnBrk="1" fontAlgn="auto" latinLnBrk="0" hangingPunct="1">
              <a:lnSpc>
                <a:spcPct val="90000"/>
              </a:lnSpc>
              <a:spcBef>
                <a:spcPts val="1000"/>
              </a:spcBef>
              <a:spcAft>
                <a:spcPts val="0"/>
              </a:spcAft>
              <a:buClr>
                <a:srgbClr val="B71E42"/>
              </a:buClr>
              <a:buSzPct val="100000"/>
              <a:buFont typeface="Arial" panose="020B0604020202020204" pitchFamily="34" charset="0"/>
              <a:buNone/>
              <a:tabLst/>
              <a:defRPr/>
            </a:pPr>
            <a:r>
              <a:rPr kumimoji="0" lang="en-US" altLang="en-US" b="0" i="0" u="none" strike="noStrike" kern="1200" cap="none" spc="0" normalizeH="0" baseline="0" noProof="0" dirty="0">
                <a:ln>
                  <a:noFill/>
                </a:ln>
                <a:solidFill>
                  <a:prstClr val="black"/>
                </a:solidFill>
                <a:effectLst/>
                <a:uLnTx/>
                <a:uFillTx/>
                <a:latin typeface="Gill Sans MT" panose="020B0502020104020203"/>
                <a:ea typeface="+mn-ea"/>
                <a:cs typeface="+mn-cs"/>
              </a:rPr>
              <a:t>Contamination sources:</a:t>
            </a:r>
          </a:p>
          <a:p>
            <a:pPr marL="0" marR="0" lvl="0" indent="0" algn="l" defTabSz="685800" rtl="0" eaLnBrk="1" fontAlgn="auto" latinLnBrk="0" hangingPunct="1">
              <a:lnSpc>
                <a:spcPct val="90000"/>
              </a:lnSpc>
              <a:spcBef>
                <a:spcPts val="1000"/>
              </a:spcBef>
              <a:spcAft>
                <a:spcPts val="0"/>
              </a:spcAft>
              <a:buClr>
                <a:srgbClr val="B71E42"/>
              </a:buClr>
              <a:buSzPct val="100000"/>
              <a:buFont typeface="Arial" panose="020B0604020202020204" pitchFamily="34" charset="0"/>
              <a:buNone/>
              <a:tabLst/>
              <a:defRPr/>
            </a:pPr>
            <a:endParaRPr kumimoji="0" lang="en-US" altLang="en-US"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342900" marR="0" lvl="0" indent="-342900" algn="l" defTabSz="685800" rtl="0" eaLnBrk="1" fontAlgn="auto" latinLnBrk="0" hangingPunct="1">
              <a:lnSpc>
                <a:spcPct val="90000"/>
              </a:lnSpc>
              <a:spcBef>
                <a:spcPts val="1000"/>
              </a:spcBef>
              <a:spcAft>
                <a:spcPts val="0"/>
              </a:spcAft>
              <a:buClr>
                <a:srgbClr val="B71E42"/>
              </a:buClr>
              <a:buSzPct val="100000"/>
              <a:buFont typeface="Wingdings" panose="05000000000000000000" pitchFamily="2" charset="2"/>
              <a:buChar char="Ø"/>
              <a:tabLst/>
              <a:defRPr/>
            </a:pPr>
            <a:r>
              <a:rPr kumimoji="0" lang="en-US" altLang="en-US" b="0" i="0" u="none" strike="noStrike" kern="1200" cap="none" spc="0" normalizeH="0" baseline="0" noProof="0" dirty="0">
                <a:ln>
                  <a:noFill/>
                </a:ln>
                <a:solidFill>
                  <a:prstClr val="black"/>
                </a:solidFill>
                <a:effectLst/>
                <a:uLnTx/>
                <a:uFillTx/>
                <a:latin typeface="Gill Sans MT" panose="020B0502020104020203"/>
                <a:ea typeface="+mn-ea"/>
                <a:cs typeface="+mn-cs"/>
              </a:rPr>
              <a:t>Blood</a:t>
            </a:r>
          </a:p>
          <a:p>
            <a:pPr marL="0" marR="0" lvl="0" indent="0" algn="l" defTabSz="685800" rtl="0" eaLnBrk="1" fontAlgn="auto" latinLnBrk="0" hangingPunct="1">
              <a:lnSpc>
                <a:spcPct val="90000"/>
              </a:lnSpc>
              <a:spcBef>
                <a:spcPts val="1000"/>
              </a:spcBef>
              <a:spcAft>
                <a:spcPts val="0"/>
              </a:spcAft>
              <a:buClr>
                <a:srgbClr val="B71E42"/>
              </a:buClr>
              <a:buSzPct val="100000"/>
              <a:buNone/>
              <a:tabLst/>
              <a:defRPr/>
            </a:pPr>
            <a:endParaRPr kumimoji="0" lang="en-US" altLang="en-US"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342900" marR="0" lvl="0" indent="-342900" algn="l" defTabSz="685800" rtl="0" eaLnBrk="1" fontAlgn="auto" latinLnBrk="0" hangingPunct="1">
              <a:lnSpc>
                <a:spcPct val="90000"/>
              </a:lnSpc>
              <a:spcBef>
                <a:spcPts val="1000"/>
              </a:spcBef>
              <a:spcAft>
                <a:spcPts val="0"/>
              </a:spcAft>
              <a:buClr>
                <a:srgbClr val="B71E42"/>
              </a:buClr>
              <a:buSzPct val="100000"/>
              <a:buFont typeface="Wingdings" panose="05000000000000000000" pitchFamily="2" charset="2"/>
              <a:buChar char="Ø"/>
              <a:tabLst/>
              <a:defRPr/>
            </a:pPr>
            <a:r>
              <a:rPr kumimoji="0" lang="en-US" altLang="en-US" b="0" i="0" u="none" strike="noStrike" kern="1200" cap="none" spc="0" normalizeH="0" baseline="0" noProof="0" dirty="0">
                <a:ln>
                  <a:noFill/>
                </a:ln>
                <a:solidFill>
                  <a:prstClr val="black"/>
                </a:solidFill>
                <a:effectLst/>
                <a:uLnTx/>
                <a:uFillTx/>
                <a:latin typeface="Gill Sans MT" panose="020B0502020104020203"/>
                <a:ea typeface="+mn-ea"/>
                <a:cs typeface="+mn-cs"/>
              </a:rPr>
              <a:t>Other potentially infectious </a:t>
            </a:r>
            <a:br>
              <a:rPr kumimoji="0" lang="en-US" altLang="en-US" b="0" i="0" u="none" strike="noStrike" kern="1200" cap="none" spc="0" normalizeH="0" baseline="0" noProof="0" dirty="0">
                <a:ln>
                  <a:noFill/>
                </a:ln>
                <a:solidFill>
                  <a:prstClr val="black"/>
                </a:solidFill>
                <a:effectLst/>
                <a:uLnTx/>
                <a:uFillTx/>
                <a:latin typeface="Gill Sans MT" panose="020B0502020104020203"/>
                <a:ea typeface="+mn-ea"/>
                <a:cs typeface="+mn-cs"/>
              </a:rPr>
            </a:br>
            <a:r>
              <a:rPr kumimoji="0" lang="en-US" altLang="en-US" b="0" i="0" u="none" strike="noStrike" kern="1200" cap="none" spc="0" normalizeH="0" baseline="0" noProof="0" dirty="0">
                <a:ln>
                  <a:noFill/>
                </a:ln>
                <a:solidFill>
                  <a:prstClr val="black"/>
                </a:solidFill>
                <a:effectLst/>
                <a:uLnTx/>
                <a:uFillTx/>
                <a:latin typeface="Gill Sans MT" panose="020B0502020104020203"/>
                <a:ea typeface="+mn-ea"/>
                <a:cs typeface="+mn-cs"/>
              </a:rPr>
              <a:t>materials (OPIM)</a:t>
            </a:r>
          </a:p>
          <a:p>
            <a:pPr marL="742950" marR="0" lvl="1" indent="-285750" algn="l" defTabSz="685800" rtl="0" eaLnBrk="1" fontAlgn="auto" latinLnBrk="0" hangingPunct="1">
              <a:lnSpc>
                <a:spcPct val="90000"/>
              </a:lnSpc>
              <a:spcBef>
                <a:spcPts val="500"/>
              </a:spcBef>
              <a:spcAft>
                <a:spcPts val="0"/>
              </a:spcAft>
              <a:buClr>
                <a:srgbClr val="B71E42"/>
              </a:buClr>
              <a:buSzPct val="100000"/>
              <a:buFont typeface="Wingdings" panose="05000000000000000000" pitchFamily="2" charset="2"/>
              <a:buChar char="Ø"/>
              <a:tabLst/>
              <a:defRPr/>
            </a:pPr>
            <a:r>
              <a:rPr kumimoji="0" lang="en-US" altLang="en-US" sz="2800" b="0" i="0" u="none" strike="noStrike" kern="1200" cap="none" spc="0" normalizeH="0" baseline="0" noProof="0" dirty="0">
                <a:ln>
                  <a:noFill/>
                </a:ln>
                <a:solidFill>
                  <a:prstClr val="black"/>
                </a:solidFill>
                <a:effectLst/>
                <a:uLnTx/>
                <a:uFillTx/>
                <a:latin typeface="Gill Sans MT" panose="020B0502020104020203"/>
                <a:ea typeface="+mn-ea"/>
                <a:cs typeface="+mn-cs"/>
              </a:rPr>
              <a:t>Human body fluids</a:t>
            </a:r>
          </a:p>
          <a:p>
            <a:pPr marL="742950" marR="0" lvl="1" indent="-285750" algn="l" defTabSz="685800" rtl="0" eaLnBrk="1" fontAlgn="auto" latinLnBrk="0" hangingPunct="1">
              <a:lnSpc>
                <a:spcPct val="90000"/>
              </a:lnSpc>
              <a:spcBef>
                <a:spcPts val="500"/>
              </a:spcBef>
              <a:spcAft>
                <a:spcPts val="0"/>
              </a:spcAft>
              <a:buClr>
                <a:srgbClr val="B71E42"/>
              </a:buClr>
              <a:buSzPct val="100000"/>
              <a:buFont typeface="Wingdings" panose="05000000000000000000" pitchFamily="2" charset="2"/>
              <a:buChar char="Ø"/>
              <a:tabLst/>
              <a:defRPr/>
            </a:pPr>
            <a:r>
              <a:rPr kumimoji="0" lang="en-US" altLang="en-US" sz="2800" b="0" i="0" u="none" strike="noStrike" kern="1200" cap="none" spc="0" normalizeH="0" baseline="0" noProof="0" dirty="0">
                <a:ln>
                  <a:noFill/>
                </a:ln>
                <a:solidFill>
                  <a:prstClr val="black"/>
                </a:solidFill>
                <a:effectLst/>
                <a:uLnTx/>
                <a:uFillTx/>
                <a:latin typeface="Gill Sans MT" panose="020B0502020104020203"/>
                <a:ea typeface="+mn-ea"/>
                <a:cs typeface="+mn-cs"/>
              </a:rPr>
              <a:t>Any unfixed tissue or organ from human</a:t>
            </a:r>
          </a:p>
          <a:p>
            <a:pPr marL="742950" marR="0" lvl="1" indent="-285750" algn="l" defTabSz="685800" rtl="0" eaLnBrk="1" fontAlgn="auto" latinLnBrk="0" hangingPunct="1">
              <a:lnSpc>
                <a:spcPct val="90000"/>
              </a:lnSpc>
              <a:spcBef>
                <a:spcPts val="500"/>
              </a:spcBef>
              <a:spcAft>
                <a:spcPts val="0"/>
              </a:spcAft>
              <a:buClr>
                <a:srgbClr val="B71E42"/>
              </a:buClr>
              <a:buSzPct val="100000"/>
              <a:buFont typeface="Wingdings" panose="05000000000000000000" pitchFamily="2" charset="2"/>
              <a:buChar char="Ø"/>
              <a:tabLst/>
              <a:defRPr/>
            </a:pPr>
            <a:endParaRPr kumimoji="0" lang="en-US" altLang="en-US" sz="28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742950" marR="0" lvl="1" indent="-285750" algn="l" defTabSz="685800" rtl="0" eaLnBrk="1" fontAlgn="auto" latinLnBrk="0" hangingPunct="1">
              <a:lnSpc>
                <a:spcPct val="90000"/>
              </a:lnSpc>
              <a:spcBef>
                <a:spcPts val="500"/>
              </a:spcBef>
              <a:spcAft>
                <a:spcPts val="0"/>
              </a:spcAft>
              <a:buClr>
                <a:srgbClr val="B71E42"/>
              </a:buClr>
              <a:buSzPct val="100000"/>
              <a:buFont typeface="Wingdings" panose="05000000000000000000" pitchFamily="2" charset="2"/>
              <a:buChar char="Ø"/>
              <a:tabLst/>
              <a:defRPr/>
            </a:pPr>
            <a:endParaRPr lang="en-US" altLang="en-US" sz="2800" dirty="0">
              <a:solidFill>
                <a:prstClr val="black"/>
              </a:solidFill>
              <a:latin typeface="Gill Sans MT" panose="020B0502020104020203"/>
            </a:endParaRPr>
          </a:p>
          <a:p>
            <a:pPr marL="742950" marR="0" lvl="1" indent="-285750" algn="l" defTabSz="685800" rtl="0" eaLnBrk="1" fontAlgn="auto" latinLnBrk="0" hangingPunct="1">
              <a:lnSpc>
                <a:spcPct val="90000"/>
              </a:lnSpc>
              <a:spcBef>
                <a:spcPts val="500"/>
              </a:spcBef>
              <a:spcAft>
                <a:spcPts val="0"/>
              </a:spcAft>
              <a:buClr>
                <a:srgbClr val="B71E42"/>
              </a:buClr>
              <a:buSzPct val="100000"/>
              <a:buFont typeface="Wingdings" panose="05000000000000000000" pitchFamily="2" charset="2"/>
              <a:buChar char="Ø"/>
              <a:tabLst/>
              <a:defRPr/>
            </a:pPr>
            <a:endParaRPr kumimoji="0" lang="en-US" altLang="en-US" sz="28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742950" marR="0" lvl="1" indent="-285750" algn="l" defTabSz="685800" rtl="0" eaLnBrk="1" fontAlgn="auto" latinLnBrk="0" hangingPunct="1">
              <a:lnSpc>
                <a:spcPct val="90000"/>
              </a:lnSpc>
              <a:spcBef>
                <a:spcPts val="500"/>
              </a:spcBef>
              <a:spcAft>
                <a:spcPts val="0"/>
              </a:spcAft>
              <a:buClr>
                <a:srgbClr val="B71E42"/>
              </a:buClr>
              <a:buSzPct val="100000"/>
              <a:buFont typeface="Wingdings" panose="05000000000000000000" pitchFamily="2" charset="2"/>
              <a:buChar char="Ø"/>
              <a:tabLst/>
              <a:defRPr/>
            </a:pPr>
            <a:endParaRPr lang="en-US" altLang="en-US" sz="2800" dirty="0">
              <a:solidFill>
                <a:prstClr val="black"/>
              </a:solidFill>
              <a:latin typeface="Gill Sans MT" panose="020B0502020104020203"/>
            </a:endParaRPr>
          </a:p>
          <a:p>
            <a:pPr marL="742950" marR="0" lvl="1" indent="-285750" algn="l" defTabSz="685800" rtl="0" eaLnBrk="1" fontAlgn="auto" latinLnBrk="0" hangingPunct="1">
              <a:lnSpc>
                <a:spcPct val="90000"/>
              </a:lnSpc>
              <a:spcBef>
                <a:spcPts val="500"/>
              </a:spcBef>
              <a:spcAft>
                <a:spcPts val="0"/>
              </a:spcAft>
              <a:buClr>
                <a:srgbClr val="B71E42"/>
              </a:buClr>
              <a:buSzPct val="100000"/>
              <a:buFont typeface="Wingdings" panose="05000000000000000000" pitchFamily="2" charset="2"/>
              <a:buChar char="Ø"/>
              <a:tabLst/>
              <a:defRPr/>
            </a:pPr>
            <a:endParaRPr kumimoji="0" lang="en-US" altLang="en-US" sz="28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742950" marR="0" lvl="1" indent="-285750" algn="l" defTabSz="685800" rtl="0" eaLnBrk="1" fontAlgn="auto" latinLnBrk="0" hangingPunct="1">
              <a:lnSpc>
                <a:spcPct val="90000"/>
              </a:lnSpc>
              <a:spcBef>
                <a:spcPts val="500"/>
              </a:spcBef>
              <a:spcAft>
                <a:spcPts val="0"/>
              </a:spcAft>
              <a:buClr>
                <a:srgbClr val="B71E42"/>
              </a:buClr>
              <a:buSzPct val="100000"/>
              <a:buFont typeface="Wingdings" panose="05000000000000000000" pitchFamily="2" charset="2"/>
              <a:buChar char="Ø"/>
              <a:tabLst/>
              <a:defRPr/>
            </a:pPr>
            <a:endParaRPr kumimoji="0" lang="en-US" altLang="en-US" sz="28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742950" marR="0" lvl="1" indent="-285750" algn="l" defTabSz="685800" rtl="0" eaLnBrk="1" fontAlgn="auto" latinLnBrk="0" hangingPunct="1">
              <a:lnSpc>
                <a:spcPct val="90000"/>
              </a:lnSpc>
              <a:spcBef>
                <a:spcPts val="500"/>
              </a:spcBef>
              <a:spcAft>
                <a:spcPts val="0"/>
              </a:spcAft>
              <a:buClr>
                <a:srgbClr val="B71E42"/>
              </a:buClr>
              <a:buSzPct val="100000"/>
              <a:buFont typeface="Wingdings" panose="05000000000000000000" pitchFamily="2" charset="2"/>
              <a:buChar char="Ø"/>
              <a:tabLst/>
              <a:defRPr/>
            </a:pPr>
            <a:endParaRPr lang="en-US" altLang="en-US" sz="2800" dirty="0">
              <a:solidFill>
                <a:prstClr val="black"/>
              </a:solidFill>
              <a:latin typeface="Gill Sans MT" panose="020B0502020104020203"/>
            </a:endParaRPr>
          </a:p>
          <a:p>
            <a:pPr marL="742950" marR="0" lvl="1" indent="-285750" algn="l" defTabSz="685800" rtl="0" eaLnBrk="1" fontAlgn="auto" latinLnBrk="0" hangingPunct="1">
              <a:lnSpc>
                <a:spcPct val="90000"/>
              </a:lnSpc>
              <a:spcBef>
                <a:spcPts val="500"/>
              </a:spcBef>
              <a:spcAft>
                <a:spcPts val="0"/>
              </a:spcAft>
              <a:buClr>
                <a:srgbClr val="B71E42"/>
              </a:buClr>
              <a:buSzPct val="100000"/>
              <a:buFont typeface="Wingdings" panose="05000000000000000000" pitchFamily="2" charset="2"/>
              <a:buChar char="Ø"/>
              <a:tabLst/>
              <a:defRPr/>
            </a:pPr>
            <a:r>
              <a:rPr kumimoji="0" lang="en-US" altLang="en-US" sz="2800" b="0" i="0" u="none" strike="noStrike" kern="1200" cap="none" spc="0" normalizeH="0" baseline="0" noProof="0" dirty="0">
                <a:ln>
                  <a:noFill/>
                </a:ln>
                <a:solidFill>
                  <a:prstClr val="black"/>
                </a:solidFill>
                <a:effectLst/>
                <a:uLnTx/>
                <a:uFillTx/>
                <a:latin typeface="Gill Sans MT" panose="020B0502020104020203"/>
                <a:ea typeface="+mn-ea"/>
                <a:cs typeface="+mn-cs"/>
              </a:rPr>
              <a:t>Cultures, culture mediums, or other solutions</a:t>
            </a:r>
          </a:p>
          <a:p>
            <a:pPr marL="742950" marR="0" lvl="1" indent="-285750" algn="l" defTabSz="685800" rtl="0" eaLnBrk="1" fontAlgn="auto" latinLnBrk="0" hangingPunct="1">
              <a:lnSpc>
                <a:spcPct val="90000"/>
              </a:lnSpc>
              <a:spcBef>
                <a:spcPts val="500"/>
              </a:spcBef>
              <a:spcAft>
                <a:spcPts val="0"/>
              </a:spcAft>
              <a:buClr>
                <a:srgbClr val="B71E42"/>
              </a:buClr>
              <a:buSzPct val="100000"/>
              <a:buFont typeface="Wingdings" panose="05000000000000000000" pitchFamily="2" charset="2"/>
              <a:buChar char="Ø"/>
              <a:tabLst/>
              <a:defRPr/>
            </a:pPr>
            <a:endParaRPr lang="en-US" altLang="en-US" sz="2800" dirty="0">
              <a:solidFill>
                <a:prstClr val="black"/>
              </a:solidFill>
              <a:latin typeface="Gill Sans MT" panose="020B0502020104020203"/>
            </a:endParaRPr>
          </a:p>
          <a:p>
            <a:pPr marL="742950" marR="0" lvl="1" indent="-285750" algn="l" defTabSz="685800" rtl="0" eaLnBrk="1" fontAlgn="auto" latinLnBrk="0" hangingPunct="1">
              <a:lnSpc>
                <a:spcPct val="90000"/>
              </a:lnSpc>
              <a:spcBef>
                <a:spcPts val="500"/>
              </a:spcBef>
              <a:spcAft>
                <a:spcPts val="0"/>
              </a:spcAft>
              <a:buClr>
                <a:srgbClr val="B71E42"/>
              </a:buClr>
              <a:buSzPct val="100000"/>
              <a:buFont typeface="Wingdings" panose="05000000000000000000" pitchFamily="2" charset="2"/>
              <a:buChar char="Ø"/>
              <a:tabLst/>
              <a:defRPr/>
            </a:pPr>
            <a:r>
              <a:rPr kumimoji="0" lang="en-US" altLang="en-US" sz="2800" b="0" i="0" u="none" strike="noStrike" kern="1200" cap="none" spc="0" normalizeH="0" baseline="0" noProof="0" dirty="0">
                <a:ln>
                  <a:noFill/>
                </a:ln>
                <a:solidFill>
                  <a:prstClr val="black"/>
                </a:solidFill>
                <a:effectLst/>
                <a:uLnTx/>
                <a:uFillTx/>
                <a:latin typeface="Gill Sans MT" panose="020B0502020104020203"/>
                <a:ea typeface="+mn-ea"/>
                <a:cs typeface="+mn-cs"/>
              </a:rPr>
              <a:t>Experimental animal blood, tissues, or organs infected with HIV or HBV</a:t>
            </a:r>
          </a:p>
          <a:p>
            <a:pPr marL="0" indent="0">
              <a:buNone/>
            </a:pPr>
            <a:endParaRPr lang="en-US" dirty="0"/>
          </a:p>
        </p:txBody>
      </p:sp>
      <p:pic>
        <p:nvPicPr>
          <p:cNvPr id="4" name="Picture 3">
            <a:extLst>
              <a:ext uri="{FF2B5EF4-FFF2-40B4-BE49-F238E27FC236}">
                <a16:creationId xmlns:a16="http://schemas.microsoft.com/office/drawing/2014/main" id="{B2E66E14-B797-228C-2C39-30003D6E714D}"/>
              </a:ext>
            </a:extLst>
          </p:cNvPr>
          <p:cNvPicPr>
            <a:picLocks noChangeAspect="1"/>
          </p:cNvPicPr>
          <p:nvPr/>
        </p:nvPicPr>
        <p:blipFill>
          <a:blip r:embed="rId3"/>
          <a:stretch>
            <a:fillRect/>
          </a:stretch>
        </p:blipFill>
        <p:spPr>
          <a:xfrm>
            <a:off x="5924550" y="1690689"/>
            <a:ext cx="1700931" cy="1579001"/>
          </a:xfrm>
          <a:prstGeom prst="rect">
            <a:avLst/>
          </a:prstGeom>
        </p:spPr>
      </p:pic>
    </p:spTree>
    <p:extLst>
      <p:ext uri="{BB962C8B-B14F-4D97-AF65-F5344CB8AC3E}">
        <p14:creationId xmlns:p14="http://schemas.microsoft.com/office/powerpoint/2010/main" val="860718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D8554D-3307-A0A0-26F3-31663EF50F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8E287C-5123-BC53-5D39-33C22D1C4D40}"/>
              </a:ext>
            </a:extLst>
          </p:cNvPr>
          <p:cNvSpPr>
            <a:spLocks noGrp="1"/>
          </p:cNvSpPr>
          <p:nvPr>
            <p:ph type="title"/>
          </p:nvPr>
        </p:nvSpPr>
        <p:spPr/>
        <p:txBody>
          <a:bodyPr/>
          <a:lstStyle/>
          <a:p>
            <a:pPr algn="ctr"/>
            <a:r>
              <a:rPr lang="en-US" dirty="0"/>
              <a:t>RISK OF EXPOSURE</a:t>
            </a:r>
          </a:p>
        </p:txBody>
      </p:sp>
      <p:sp>
        <p:nvSpPr>
          <p:cNvPr id="3" name="Content Placeholder 2">
            <a:extLst>
              <a:ext uri="{FF2B5EF4-FFF2-40B4-BE49-F238E27FC236}">
                <a16:creationId xmlns:a16="http://schemas.microsoft.com/office/drawing/2014/main" id="{0C15CD0C-1855-4C43-CAE2-A182A693991F}"/>
              </a:ext>
            </a:extLst>
          </p:cNvPr>
          <p:cNvSpPr>
            <a:spLocks noGrp="1"/>
          </p:cNvSpPr>
          <p:nvPr>
            <p:ph idx="1"/>
          </p:nvPr>
        </p:nvSpPr>
        <p:spPr/>
        <p:txBody>
          <a:bodyPr numCol="1">
            <a:normAutofit/>
          </a:bodyPr>
          <a:lstStyle/>
          <a:p>
            <a:pPr marL="0" indent="0" eaLnBrk="1" hangingPunct="1">
              <a:lnSpc>
                <a:spcPct val="90000"/>
              </a:lnSpc>
              <a:buNone/>
            </a:pPr>
            <a:r>
              <a:rPr lang="en-US" altLang="en-US" dirty="0"/>
              <a:t>Spread of bloodborne pathogens occurs through:</a:t>
            </a:r>
          </a:p>
          <a:p>
            <a:pPr marL="0" indent="0" eaLnBrk="1" hangingPunct="1">
              <a:lnSpc>
                <a:spcPct val="90000"/>
              </a:lnSpc>
              <a:buNone/>
            </a:pPr>
            <a:endParaRPr lang="en-US" altLang="en-US" dirty="0"/>
          </a:p>
          <a:p>
            <a:pPr>
              <a:lnSpc>
                <a:spcPct val="90000"/>
              </a:lnSpc>
              <a:buFont typeface="Wingdings" panose="05000000000000000000" pitchFamily="2" charset="2"/>
              <a:buChar char="Ø"/>
            </a:pPr>
            <a:r>
              <a:rPr lang="en-US" altLang="en-US" sz="3200" dirty="0"/>
              <a:t>Direct contact</a:t>
            </a:r>
          </a:p>
          <a:p>
            <a:pPr>
              <a:lnSpc>
                <a:spcPct val="90000"/>
              </a:lnSpc>
              <a:buFont typeface="Wingdings" panose="05000000000000000000" pitchFamily="2" charset="2"/>
              <a:buChar char="Ø"/>
            </a:pPr>
            <a:r>
              <a:rPr lang="en-US" altLang="en-US" sz="3200" dirty="0"/>
              <a:t>Indirect contact</a:t>
            </a:r>
          </a:p>
          <a:p>
            <a:pPr>
              <a:lnSpc>
                <a:spcPct val="90000"/>
              </a:lnSpc>
              <a:buFont typeface="Wingdings" panose="05000000000000000000" pitchFamily="2" charset="2"/>
              <a:buChar char="Ø"/>
            </a:pPr>
            <a:r>
              <a:rPr lang="en-US" altLang="en-US" sz="3200" dirty="0"/>
              <a:t>Respiratory transmission</a:t>
            </a:r>
          </a:p>
          <a:p>
            <a:pPr>
              <a:lnSpc>
                <a:spcPct val="90000"/>
              </a:lnSpc>
              <a:buFont typeface="Wingdings" panose="05000000000000000000" pitchFamily="2" charset="2"/>
              <a:buChar char="Ø"/>
            </a:pPr>
            <a:r>
              <a:rPr lang="en-US" altLang="en-US" sz="3200" dirty="0"/>
              <a:t>Vector-borne transmission</a:t>
            </a:r>
          </a:p>
          <a:p>
            <a:pPr marL="0" indent="0">
              <a:buNone/>
            </a:pPr>
            <a:endParaRPr lang="en-US" dirty="0"/>
          </a:p>
        </p:txBody>
      </p:sp>
      <p:pic>
        <p:nvPicPr>
          <p:cNvPr id="4" name="Picture 3" title="Spread of bloodborne pathogens">
            <a:extLst>
              <a:ext uri="{FF2B5EF4-FFF2-40B4-BE49-F238E27FC236}">
                <a16:creationId xmlns:a16="http://schemas.microsoft.com/office/drawing/2014/main" id="{E0FEBC43-8BA1-9246-74C3-620D11C508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4259" y="2843212"/>
            <a:ext cx="2671091" cy="2094698"/>
          </a:xfrm>
          <a:prstGeom prst="rect">
            <a:avLst/>
          </a:prstGeom>
          <a:ln>
            <a:solidFill>
              <a:schemeClr val="tx1"/>
            </a:solidFill>
          </a:ln>
        </p:spPr>
      </p:pic>
      <p:sp>
        <p:nvSpPr>
          <p:cNvPr id="5" name="TextBox 4">
            <a:extLst>
              <a:ext uri="{FF2B5EF4-FFF2-40B4-BE49-F238E27FC236}">
                <a16:creationId xmlns:a16="http://schemas.microsoft.com/office/drawing/2014/main" id="{72624409-B5CB-9E1A-D20D-38772D3B63A3}"/>
              </a:ext>
            </a:extLst>
          </p:cNvPr>
          <p:cNvSpPr txBox="1"/>
          <p:nvPr/>
        </p:nvSpPr>
        <p:spPr>
          <a:xfrm>
            <a:off x="6381750" y="4937910"/>
            <a:ext cx="2133600" cy="400110"/>
          </a:xfrm>
          <a:prstGeom prst="rect">
            <a:avLst/>
          </a:prstGeom>
          <a:noFill/>
        </p:spPr>
        <p:txBody>
          <a:bodyPr wrap="square" rtlCol="0">
            <a:spAutoFit/>
          </a:bodyPr>
          <a:lstStyle/>
          <a:p>
            <a:pPr algn="r"/>
            <a:r>
              <a:rPr lang="en-US" sz="2000" dirty="0"/>
              <a:t>Source: NIOSH</a:t>
            </a:r>
          </a:p>
        </p:txBody>
      </p:sp>
    </p:spTree>
    <p:extLst>
      <p:ext uri="{BB962C8B-B14F-4D97-AF65-F5344CB8AC3E}">
        <p14:creationId xmlns:p14="http://schemas.microsoft.com/office/powerpoint/2010/main" val="57395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572BF1-D0D1-EAD1-8C15-A17EC4AAA0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E1C07E-AEAE-D5A0-2A27-D43E5113182F}"/>
              </a:ext>
            </a:extLst>
          </p:cNvPr>
          <p:cNvSpPr>
            <a:spLocks noGrp="1"/>
          </p:cNvSpPr>
          <p:nvPr>
            <p:ph type="title"/>
          </p:nvPr>
        </p:nvSpPr>
        <p:spPr/>
        <p:txBody>
          <a:bodyPr/>
          <a:lstStyle/>
          <a:p>
            <a:pPr algn="ctr"/>
            <a:r>
              <a:rPr lang="en-US" dirty="0"/>
              <a:t>RISK OF EXPOSURE</a:t>
            </a:r>
          </a:p>
        </p:txBody>
      </p:sp>
      <p:sp>
        <p:nvSpPr>
          <p:cNvPr id="3" name="Content Placeholder 2">
            <a:extLst>
              <a:ext uri="{FF2B5EF4-FFF2-40B4-BE49-F238E27FC236}">
                <a16:creationId xmlns:a16="http://schemas.microsoft.com/office/drawing/2014/main" id="{04445A3E-326D-ED32-999E-C7FB0A89381E}"/>
              </a:ext>
            </a:extLst>
          </p:cNvPr>
          <p:cNvSpPr>
            <a:spLocks noGrp="1"/>
          </p:cNvSpPr>
          <p:nvPr>
            <p:ph idx="1"/>
          </p:nvPr>
        </p:nvSpPr>
        <p:spPr>
          <a:xfrm>
            <a:off x="628650" y="1825625"/>
            <a:ext cx="5301992" cy="4351338"/>
          </a:xfrm>
        </p:spPr>
        <p:txBody>
          <a:bodyPr numCol="1">
            <a:normAutofit/>
          </a:bodyPr>
          <a:lstStyle/>
          <a:p>
            <a:pPr marL="0" indent="0" eaLnBrk="1" hangingPunct="1">
              <a:lnSpc>
                <a:spcPct val="90000"/>
              </a:lnSpc>
              <a:buNone/>
            </a:pPr>
            <a:r>
              <a:rPr lang="en-US" altLang="en-US" dirty="0"/>
              <a:t>How exposure occurs:</a:t>
            </a:r>
          </a:p>
          <a:p>
            <a:pPr>
              <a:lnSpc>
                <a:spcPct val="90000"/>
              </a:lnSpc>
              <a:buFont typeface="Wingdings" panose="05000000000000000000" pitchFamily="2" charset="2"/>
              <a:buChar char="Ø"/>
            </a:pPr>
            <a:r>
              <a:rPr lang="en-US" altLang="en-US" sz="2800" dirty="0"/>
              <a:t>Needlesticks</a:t>
            </a:r>
          </a:p>
          <a:p>
            <a:pPr>
              <a:lnSpc>
                <a:spcPct val="90000"/>
              </a:lnSpc>
              <a:buFont typeface="Wingdings" panose="05000000000000000000" pitchFamily="2" charset="2"/>
              <a:buChar char="Ø"/>
            </a:pPr>
            <a:r>
              <a:rPr lang="en-US" altLang="en-US" sz="2800" dirty="0"/>
              <a:t>Cuts from other contaminated sharps</a:t>
            </a:r>
          </a:p>
          <a:p>
            <a:pPr>
              <a:lnSpc>
                <a:spcPct val="90000"/>
              </a:lnSpc>
              <a:buFont typeface="Wingdings" panose="05000000000000000000" pitchFamily="2" charset="2"/>
              <a:buChar char="Ø"/>
            </a:pPr>
            <a:r>
              <a:rPr lang="en-US" altLang="en-US" sz="2800" dirty="0"/>
              <a:t>Contact of mucous membrane or broken skin with contaminated blood or OPIM</a:t>
            </a:r>
          </a:p>
          <a:p>
            <a:pPr marL="0" indent="0">
              <a:buNone/>
            </a:pPr>
            <a:endParaRPr lang="en-US" dirty="0"/>
          </a:p>
        </p:txBody>
      </p:sp>
      <p:sp>
        <p:nvSpPr>
          <p:cNvPr id="5" name="TextBox 4">
            <a:extLst>
              <a:ext uri="{FF2B5EF4-FFF2-40B4-BE49-F238E27FC236}">
                <a16:creationId xmlns:a16="http://schemas.microsoft.com/office/drawing/2014/main" id="{CCE9219B-9D84-CD07-05D7-42C32A4BB558}"/>
              </a:ext>
            </a:extLst>
          </p:cNvPr>
          <p:cNvSpPr txBox="1"/>
          <p:nvPr/>
        </p:nvSpPr>
        <p:spPr>
          <a:xfrm>
            <a:off x="6381750" y="4937910"/>
            <a:ext cx="2133600" cy="400110"/>
          </a:xfrm>
          <a:prstGeom prst="rect">
            <a:avLst/>
          </a:prstGeom>
          <a:noFill/>
        </p:spPr>
        <p:txBody>
          <a:bodyPr wrap="square" rtlCol="0">
            <a:spAutoFit/>
          </a:bodyPr>
          <a:lstStyle/>
          <a:p>
            <a:pPr algn="r"/>
            <a:r>
              <a:rPr lang="en-US" sz="2000" dirty="0"/>
              <a:t>Source: OSHA DTE</a:t>
            </a:r>
          </a:p>
        </p:txBody>
      </p:sp>
      <p:pic>
        <p:nvPicPr>
          <p:cNvPr id="6" name="Picture 6" descr="P:\Bloodborne Pictures\BBP1.jpg" title="Needlestick">
            <a:extLst>
              <a:ext uri="{FF2B5EF4-FFF2-40B4-BE49-F238E27FC236}">
                <a16:creationId xmlns:a16="http://schemas.microsoft.com/office/drawing/2014/main" id="{9F7EFFB8-F8BE-BAC0-E13A-085081ADEE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3844" y="1690689"/>
            <a:ext cx="2429412" cy="321339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366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5D6D1-E69B-63A7-C1DC-5AC2340C59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9A31E8-19F3-FAED-E0B6-27241D5D1EAE}"/>
              </a:ext>
            </a:extLst>
          </p:cNvPr>
          <p:cNvSpPr>
            <a:spLocks noGrp="1"/>
          </p:cNvSpPr>
          <p:nvPr>
            <p:ph type="title"/>
          </p:nvPr>
        </p:nvSpPr>
        <p:spPr/>
        <p:txBody>
          <a:bodyPr/>
          <a:lstStyle/>
          <a:p>
            <a:pPr algn="ctr"/>
            <a:r>
              <a:rPr lang="en-US" dirty="0"/>
              <a:t>RISK OF EXPOSURE</a:t>
            </a:r>
          </a:p>
        </p:txBody>
      </p:sp>
      <p:sp>
        <p:nvSpPr>
          <p:cNvPr id="3" name="Content Placeholder 2">
            <a:extLst>
              <a:ext uri="{FF2B5EF4-FFF2-40B4-BE49-F238E27FC236}">
                <a16:creationId xmlns:a16="http://schemas.microsoft.com/office/drawing/2014/main" id="{901AC24C-AB64-86B3-5920-A7AEE6D846B8}"/>
              </a:ext>
            </a:extLst>
          </p:cNvPr>
          <p:cNvSpPr>
            <a:spLocks noGrp="1"/>
          </p:cNvSpPr>
          <p:nvPr>
            <p:ph idx="1"/>
          </p:nvPr>
        </p:nvSpPr>
        <p:spPr>
          <a:xfrm>
            <a:off x="628650" y="1825625"/>
            <a:ext cx="5301992" cy="4351338"/>
          </a:xfrm>
        </p:spPr>
        <p:txBody>
          <a:bodyPr numCol="1">
            <a:normAutofit lnSpcReduction="10000"/>
          </a:bodyPr>
          <a:lstStyle/>
          <a:p>
            <a:pPr marL="0" indent="0" eaLnBrk="1" hangingPunct="1">
              <a:lnSpc>
                <a:spcPct val="90000"/>
              </a:lnSpc>
              <a:buNone/>
            </a:pPr>
            <a:r>
              <a:rPr lang="en-US" altLang="en-US" dirty="0"/>
              <a:t>Occupational exposures:</a:t>
            </a:r>
          </a:p>
          <a:p>
            <a:pPr eaLnBrk="1" hangingPunct="1">
              <a:lnSpc>
                <a:spcPct val="90000"/>
              </a:lnSpc>
              <a:buFont typeface="Wingdings" panose="05000000000000000000" pitchFamily="2" charset="2"/>
              <a:buChar char="Ø"/>
            </a:pPr>
            <a:r>
              <a:rPr lang="en-US" altLang="en-US" sz="2400" dirty="0"/>
              <a:t>Occupations at risk</a:t>
            </a:r>
          </a:p>
          <a:p>
            <a:pPr lvl="1">
              <a:lnSpc>
                <a:spcPct val="90000"/>
              </a:lnSpc>
              <a:buFont typeface="Wingdings" panose="05000000000000000000" pitchFamily="2" charset="2"/>
              <a:buChar char="Ø"/>
            </a:pPr>
            <a:r>
              <a:rPr lang="en-US" altLang="en-US" sz="2000" dirty="0"/>
              <a:t>First responders</a:t>
            </a:r>
          </a:p>
          <a:p>
            <a:pPr lvl="1">
              <a:lnSpc>
                <a:spcPct val="90000"/>
              </a:lnSpc>
              <a:buFont typeface="Wingdings" panose="05000000000000000000" pitchFamily="2" charset="2"/>
              <a:buChar char="Ø"/>
            </a:pPr>
            <a:r>
              <a:rPr lang="en-US" altLang="en-US" sz="2000" dirty="0"/>
              <a:t>Housekeeping personnel </a:t>
            </a:r>
            <a:br>
              <a:rPr lang="en-US" altLang="en-US" sz="2000" dirty="0"/>
            </a:br>
            <a:r>
              <a:rPr lang="en-US" altLang="en-US" sz="2000" dirty="0"/>
              <a:t>in some industries</a:t>
            </a:r>
          </a:p>
          <a:p>
            <a:pPr lvl="1">
              <a:lnSpc>
                <a:spcPct val="90000"/>
              </a:lnSpc>
              <a:buFont typeface="Wingdings" panose="05000000000000000000" pitchFamily="2" charset="2"/>
              <a:buChar char="Ø"/>
            </a:pPr>
            <a:r>
              <a:rPr lang="en-US" altLang="en-US" sz="2000" dirty="0"/>
              <a:t>Nurses and other </a:t>
            </a:r>
            <a:br>
              <a:rPr lang="en-US" altLang="en-US" sz="2000" dirty="0"/>
            </a:br>
            <a:r>
              <a:rPr lang="en-US" altLang="en-US" sz="2000" dirty="0"/>
              <a:t>healthcare personnel</a:t>
            </a:r>
          </a:p>
          <a:p>
            <a:pPr>
              <a:lnSpc>
                <a:spcPct val="90000"/>
              </a:lnSpc>
              <a:buFont typeface="Wingdings" panose="05000000000000000000" pitchFamily="2" charset="2"/>
              <a:buChar char="Ø"/>
            </a:pPr>
            <a:r>
              <a:rPr lang="en-US" altLang="en-US" sz="2400" dirty="0"/>
              <a:t>CDC estimates 5.6 million workers in healthcare and related occupations are at risk</a:t>
            </a:r>
          </a:p>
          <a:p>
            <a:pPr>
              <a:lnSpc>
                <a:spcPct val="90000"/>
              </a:lnSpc>
              <a:buFont typeface="Wingdings" panose="05000000000000000000" pitchFamily="2" charset="2"/>
              <a:buChar char="Ø"/>
            </a:pPr>
            <a:r>
              <a:rPr lang="en-US" altLang="en-US" sz="2400" dirty="0"/>
              <a:t>All occupational exposure to blood or OPIM places workers at risk</a:t>
            </a:r>
          </a:p>
          <a:p>
            <a:pPr marL="0" indent="0">
              <a:buNone/>
            </a:pPr>
            <a:endParaRPr lang="en-US" dirty="0"/>
          </a:p>
        </p:txBody>
      </p:sp>
      <p:sp>
        <p:nvSpPr>
          <p:cNvPr id="5" name="TextBox 4">
            <a:extLst>
              <a:ext uri="{FF2B5EF4-FFF2-40B4-BE49-F238E27FC236}">
                <a16:creationId xmlns:a16="http://schemas.microsoft.com/office/drawing/2014/main" id="{F9157038-8564-2F24-DAD0-802ABF229B66}"/>
              </a:ext>
            </a:extLst>
          </p:cNvPr>
          <p:cNvSpPr txBox="1"/>
          <p:nvPr/>
        </p:nvSpPr>
        <p:spPr>
          <a:xfrm>
            <a:off x="6753225" y="3954905"/>
            <a:ext cx="2133600" cy="400110"/>
          </a:xfrm>
          <a:prstGeom prst="rect">
            <a:avLst/>
          </a:prstGeom>
          <a:noFill/>
        </p:spPr>
        <p:txBody>
          <a:bodyPr wrap="square" rtlCol="0">
            <a:spAutoFit/>
          </a:bodyPr>
          <a:lstStyle/>
          <a:p>
            <a:pPr algn="r"/>
            <a:r>
              <a:rPr lang="en-US" sz="2000" dirty="0"/>
              <a:t>Source: OSHA</a:t>
            </a:r>
          </a:p>
        </p:txBody>
      </p:sp>
      <p:pic>
        <p:nvPicPr>
          <p:cNvPr id="4" name="Picture 3" title="Working medical personnel">
            <a:extLst>
              <a:ext uri="{FF2B5EF4-FFF2-40B4-BE49-F238E27FC236}">
                <a16:creationId xmlns:a16="http://schemas.microsoft.com/office/drawing/2014/main" id="{1BB88D10-2C5B-DE2A-3F37-54B38D0016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2727" y="1825625"/>
            <a:ext cx="3834098" cy="2062479"/>
          </a:xfrm>
          <a:prstGeom prst="rect">
            <a:avLst/>
          </a:prstGeom>
          <a:ln>
            <a:solidFill>
              <a:schemeClr val="tx1"/>
            </a:solidFill>
          </a:ln>
        </p:spPr>
      </p:pic>
    </p:spTree>
    <p:extLst>
      <p:ext uri="{BB962C8B-B14F-4D97-AF65-F5344CB8AC3E}">
        <p14:creationId xmlns:p14="http://schemas.microsoft.com/office/powerpoint/2010/main" val="102050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B2DB7-2945-4FF7-7C0F-F7E63386A0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1AF8F8-DD84-C4D2-BE09-87623C4E6AF7}"/>
              </a:ext>
            </a:extLst>
          </p:cNvPr>
          <p:cNvSpPr>
            <a:spLocks noGrp="1"/>
          </p:cNvSpPr>
          <p:nvPr>
            <p:ph type="title"/>
          </p:nvPr>
        </p:nvSpPr>
        <p:spPr/>
        <p:txBody>
          <a:bodyPr/>
          <a:lstStyle/>
          <a:p>
            <a:pPr algn="ctr"/>
            <a:r>
              <a:rPr lang="en-US" dirty="0"/>
              <a:t>RISK OF EXPOSURE</a:t>
            </a:r>
          </a:p>
        </p:txBody>
      </p:sp>
      <p:pic>
        <p:nvPicPr>
          <p:cNvPr id="8" name="Content Placeholder 7" title="Occupational groupd of healthcare personnel exposed to blood/body fluids">
            <a:extLst>
              <a:ext uri="{FF2B5EF4-FFF2-40B4-BE49-F238E27FC236}">
                <a16:creationId xmlns:a16="http://schemas.microsoft.com/office/drawing/2014/main" id="{521AF32F-40CA-32F0-12FD-117B6F37CBEA}"/>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3033" t="9948" r="15195" b="4393"/>
          <a:stretch/>
        </p:blipFill>
        <p:spPr>
          <a:xfrm>
            <a:off x="1747838" y="1627565"/>
            <a:ext cx="5967412" cy="4654679"/>
          </a:xfrm>
          <a:prstGeom prst="rect">
            <a:avLst/>
          </a:prstGeom>
          <a:ln>
            <a:solidFill>
              <a:schemeClr val="tx1"/>
            </a:solidFill>
          </a:ln>
        </p:spPr>
      </p:pic>
    </p:spTree>
    <p:extLst>
      <p:ext uri="{BB962C8B-B14F-4D97-AF65-F5344CB8AC3E}">
        <p14:creationId xmlns:p14="http://schemas.microsoft.com/office/powerpoint/2010/main" val="3783355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9E01C1-280D-9C8C-3F08-C055DB3210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8C5B19-66B3-BD96-70C4-81AF316000FD}"/>
              </a:ext>
            </a:extLst>
          </p:cNvPr>
          <p:cNvSpPr>
            <a:spLocks noGrp="1"/>
          </p:cNvSpPr>
          <p:nvPr>
            <p:ph type="title"/>
          </p:nvPr>
        </p:nvSpPr>
        <p:spPr/>
        <p:txBody>
          <a:bodyPr/>
          <a:lstStyle/>
          <a:p>
            <a:pPr algn="ctr"/>
            <a:r>
              <a:rPr lang="en-US" dirty="0"/>
              <a:t>RISK OF EXPOSURE</a:t>
            </a:r>
          </a:p>
        </p:txBody>
      </p:sp>
      <p:pic>
        <p:nvPicPr>
          <p:cNvPr id="5" name="Picture 4" title="work locations where blood/body fluid exposures occured">
            <a:extLst>
              <a:ext uri="{FF2B5EF4-FFF2-40B4-BE49-F238E27FC236}">
                <a16:creationId xmlns:a16="http://schemas.microsoft.com/office/drawing/2014/main" id="{2B3CA613-12E8-10DB-7576-80173AFB0321}"/>
              </a:ext>
            </a:extLst>
          </p:cNvPr>
          <p:cNvPicPr>
            <a:picLocks noChangeAspect="1"/>
          </p:cNvPicPr>
          <p:nvPr/>
        </p:nvPicPr>
        <p:blipFill rotWithShape="1">
          <a:blip r:embed="rId3">
            <a:extLst>
              <a:ext uri="{28A0092B-C50C-407E-A947-70E740481C1C}">
                <a14:useLocalDpi xmlns:a14="http://schemas.microsoft.com/office/drawing/2010/main" val="0"/>
              </a:ext>
            </a:extLst>
          </a:blip>
          <a:srcRect l="17500" t="5556" r="17500" b="5556"/>
          <a:stretch/>
        </p:blipFill>
        <p:spPr>
          <a:xfrm>
            <a:off x="1364456" y="1324096"/>
            <a:ext cx="6415088" cy="4934684"/>
          </a:xfrm>
          <a:prstGeom prst="rect">
            <a:avLst/>
          </a:prstGeom>
          <a:ln>
            <a:solidFill>
              <a:schemeClr val="tx1"/>
            </a:solidFill>
          </a:ln>
        </p:spPr>
      </p:pic>
    </p:spTree>
    <p:extLst>
      <p:ext uri="{BB962C8B-B14F-4D97-AF65-F5344CB8AC3E}">
        <p14:creationId xmlns:p14="http://schemas.microsoft.com/office/powerpoint/2010/main" val="8974033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BD307F-7B73-0DBA-6665-36FBB6F21A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586DF7-6DDA-F74A-E12C-B50CCCFC2A16}"/>
              </a:ext>
            </a:extLst>
          </p:cNvPr>
          <p:cNvSpPr>
            <a:spLocks noGrp="1"/>
          </p:cNvSpPr>
          <p:nvPr>
            <p:ph type="title"/>
          </p:nvPr>
        </p:nvSpPr>
        <p:spPr>
          <a:xfrm>
            <a:off x="628650" y="679451"/>
            <a:ext cx="7886700" cy="1325563"/>
          </a:xfrm>
        </p:spPr>
        <p:txBody>
          <a:bodyPr/>
          <a:lstStyle/>
          <a:p>
            <a:pPr algn="ctr"/>
            <a:r>
              <a:rPr lang="en-US" dirty="0"/>
              <a:t>EXPOSURE CONTROL PLAN (ECP)</a:t>
            </a:r>
          </a:p>
        </p:txBody>
      </p:sp>
      <p:sp>
        <p:nvSpPr>
          <p:cNvPr id="4" name="TextBox 3">
            <a:extLst>
              <a:ext uri="{FF2B5EF4-FFF2-40B4-BE49-F238E27FC236}">
                <a16:creationId xmlns:a16="http://schemas.microsoft.com/office/drawing/2014/main" id="{0ED7BAA5-3232-7EE6-A09E-DC3BB11C7A3F}"/>
              </a:ext>
            </a:extLst>
          </p:cNvPr>
          <p:cNvSpPr txBox="1"/>
          <p:nvPr/>
        </p:nvSpPr>
        <p:spPr>
          <a:xfrm>
            <a:off x="628650" y="2005014"/>
            <a:ext cx="6225778" cy="1569660"/>
          </a:xfrm>
          <a:prstGeom prst="rect">
            <a:avLst/>
          </a:prstGeom>
          <a:noFill/>
        </p:spPr>
        <p:txBody>
          <a:bodyPr wrap="square">
            <a:spAutoFit/>
          </a:bodyPr>
          <a:lstStyle/>
          <a:p>
            <a:pPr marL="0" indent="0">
              <a:buNone/>
            </a:pPr>
            <a:r>
              <a:rPr lang="en-US" altLang="en-US" sz="3200" dirty="0"/>
              <a:t>Establish an Exposure Control Plan</a:t>
            </a:r>
          </a:p>
          <a:p>
            <a:pPr>
              <a:buFont typeface="Wingdings" panose="05000000000000000000" pitchFamily="2" charset="2"/>
              <a:buChar char="Ø"/>
            </a:pPr>
            <a:r>
              <a:rPr lang="en-US" altLang="en-US" sz="3200" dirty="0"/>
              <a:t>Written plan</a:t>
            </a:r>
          </a:p>
          <a:p>
            <a:pPr>
              <a:buFont typeface="Wingdings" panose="05000000000000000000" pitchFamily="2" charset="2"/>
              <a:buChar char="Ø"/>
            </a:pPr>
            <a:r>
              <a:rPr lang="en-US" altLang="en-US" sz="3200" dirty="0"/>
              <a:t>Review and update plan</a:t>
            </a:r>
          </a:p>
        </p:txBody>
      </p:sp>
      <p:pic>
        <p:nvPicPr>
          <p:cNvPr id="9" name="Picture 6" descr="http://www.wtamu.edu/webres/Image/AREHS/BBP/Exposure%20control%20plan%20book.jpg" title="Exposure Control Plan">
            <a:extLst>
              <a:ext uri="{FF2B5EF4-FFF2-40B4-BE49-F238E27FC236}">
                <a16:creationId xmlns:a16="http://schemas.microsoft.com/office/drawing/2014/main" id="{A9A11CD3-5C1B-639A-C560-E28DD30F0C3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466" r="5288" b="3030"/>
          <a:stretch/>
        </p:blipFill>
        <p:spPr bwMode="auto">
          <a:xfrm>
            <a:off x="5653059" y="2789843"/>
            <a:ext cx="3025629" cy="3388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7850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AB676A-95AF-3DB4-327E-2535899DF8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41D307-814E-D688-55A6-253023D36F2E}"/>
              </a:ext>
            </a:extLst>
          </p:cNvPr>
          <p:cNvSpPr>
            <a:spLocks noGrp="1"/>
          </p:cNvSpPr>
          <p:nvPr>
            <p:ph type="title"/>
          </p:nvPr>
        </p:nvSpPr>
        <p:spPr>
          <a:xfrm>
            <a:off x="628650" y="679451"/>
            <a:ext cx="7886700" cy="1325563"/>
          </a:xfrm>
        </p:spPr>
        <p:txBody>
          <a:bodyPr/>
          <a:lstStyle/>
          <a:p>
            <a:pPr algn="ctr"/>
            <a:r>
              <a:rPr lang="en-US" dirty="0"/>
              <a:t>EXPOSURE CONTROL PLAN (ECP)</a:t>
            </a:r>
          </a:p>
        </p:txBody>
      </p:sp>
      <p:sp>
        <p:nvSpPr>
          <p:cNvPr id="4" name="TextBox 3">
            <a:extLst>
              <a:ext uri="{FF2B5EF4-FFF2-40B4-BE49-F238E27FC236}">
                <a16:creationId xmlns:a16="http://schemas.microsoft.com/office/drawing/2014/main" id="{186EE384-1C9D-F922-9739-743B6D51F016}"/>
              </a:ext>
            </a:extLst>
          </p:cNvPr>
          <p:cNvSpPr txBox="1"/>
          <p:nvPr/>
        </p:nvSpPr>
        <p:spPr>
          <a:xfrm>
            <a:off x="628650" y="2005014"/>
            <a:ext cx="6225778" cy="3539430"/>
          </a:xfrm>
          <a:prstGeom prst="rect">
            <a:avLst/>
          </a:prstGeom>
          <a:noFill/>
        </p:spPr>
        <p:txBody>
          <a:bodyPr wrap="square">
            <a:spAutoFit/>
          </a:bodyPr>
          <a:lstStyle/>
          <a:p>
            <a:pPr marL="0" indent="0">
              <a:buNone/>
            </a:pPr>
            <a:r>
              <a:rPr lang="en-US" altLang="en-US" sz="3200" dirty="0"/>
              <a:t>Required elements of Exposure Control plan include:</a:t>
            </a:r>
          </a:p>
          <a:p>
            <a:pPr>
              <a:buFont typeface="Wingdings" panose="05000000000000000000" pitchFamily="2" charset="2"/>
              <a:buChar char="Ø"/>
            </a:pPr>
            <a:r>
              <a:rPr lang="en-US" altLang="en-US" sz="3200" dirty="0"/>
              <a:t>Exposure determination</a:t>
            </a:r>
          </a:p>
          <a:p>
            <a:pPr>
              <a:buFont typeface="Wingdings" panose="05000000000000000000" pitchFamily="2" charset="2"/>
              <a:buChar char="Ø"/>
            </a:pPr>
            <a:r>
              <a:rPr lang="en-US" altLang="en-US" sz="3200" dirty="0"/>
              <a:t>Schedule and method of implementation</a:t>
            </a:r>
          </a:p>
          <a:p>
            <a:pPr>
              <a:buFont typeface="Wingdings" panose="05000000000000000000" pitchFamily="2" charset="2"/>
              <a:buChar char="Ø"/>
            </a:pPr>
            <a:r>
              <a:rPr lang="en-US" altLang="en-US" sz="3200" dirty="0"/>
              <a:t>Procedure for evaluation of exposure incidents</a:t>
            </a:r>
          </a:p>
        </p:txBody>
      </p:sp>
      <p:pic>
        <p:nvPicPr>
          <p:cNvPr id="9" name="Picture 6" descr="http://www.wtamu.edu/webres/Image/AREHS/BBP/Exposure%20control%20plan%20book.jpg" title="Exposure Control Plan">
            <a:extLst>
              <a:ext uri="{FF2B5EF4-FFF2-40B4-BE49-F238E27FC236}">
                <a16:creationId xmlns:a16="http://schemas.microsoft.com/office/drawing/2014/main" id="{C90F0324-72A5-B8DB-6088-A87AACD0049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466" r="5288" b="3030"/>
          <a:stretch/>
        </p:blipFill>
        <p:spPr bwMode="auto">
          <a:xfrm>
            <a:off x="5653059" y="2789843"/>
            <a:ext cx="3025629" cy="3388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39771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96A7C-0519-4B2A-A827-45B873A562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BDB29B-32A6-6B4C-434B-9EE26C4B87F4}"/>
              </a:ext>
            </a:extLst>
          </p:cNvPr>
          <p:cNvSpPr>
            <a:spLocks noGrp="1"/>
          </p:cNvSpPr>
          <p:nvPr>
            <p:ph type="title"/>
          </p:nvPr>
        </p:nvSpPr>
        <p:spPr>
          <a:xfrm>
            <a:off x="628650" y="679451"/>
            <a:ext cx="7886700" cy="1325563"/>
          </a:xfrm>
        </p:spPr>
        <p:txBody>
          <a:bodyPr/>
          <a:lstStyle/>
          <a:p>
            <a:pPr algn="ctr"/>
            <a:r>
              <a:rPr lang="en-US" dirty="0"/>
              <a:t>EXPOSURE CONTROL PLAN (ECP)</a:t>
            </a:r>
          </a:p>
        </p:txBody>
      </p:sp>
      <p:sp>
        <p:nvSpPr>
          <p:cNvPr id="4" name="TextBox 3">
            <a:extLst>
              <a:ext uri="{FF2B5EF4-FFF2-40B4-BE49-F238E27FC236}">
                <a16:creationId xmlns:a16="http://schemas.microsoft.com/office/drawing/2014/main" id="{72810BA9-1C3B-C36D-D9EE-7AEFC51C3DD3}"/>
              </a:ext>
            </a:extLst>
          </p:cNvPr>
          <p:cNvSpPr txBox="1"/>
          <p:nvPr/>
        </p:nvSpPr>
        <p:spPr>
          <a:xfrm>
            <a:off x="628650" y="2005014"/>
            <a:ext cx="6000750" cy="3539430"/>
          </a:xfrm>
          <a:prstGeom prst="rect">
            <a:avLst/>
          </a:prstGeom>
          <a:noFill/>
        </p:spPr>
        <p:txBody>
          <a:bodyPr wrap="square">
            <a:spAutoFit/>
          </a:bodyPr>
          <a:lstStyle/>
          <a:p>
            <a:pPr marL="0" indent="0">
              <a:buNone/>
            </a:pPr>
            <a:r>
              <a:rPr lang="en-US" altLang="en-US" sz="3200" dirty="0"/>
              <a:t>Required elements of Exposure Control plan include:</a:t>
            </a:r>
          </a:p>
          <a:p>
            <a:pPr>
              <a:buFont typeface="Wingdings" panose="05000000000000000000" pitchFamily="2" charset="2"/>
              <a:buChar char="Ø"/>
            </a:pPr>
            <a:r>
              <a:rPr lang="en-US" altLang="en-US" sz="3200" dirty="0"/>
              <a:t>Exposure determination</a:t>
            </a:r>
          </a:p>
          <a:p>
            <a:pPr>
              <a:buFont typeface="Wingdings" panose="05000000000000000000" pitchFamily="2" charset="2"/>
              <a:buChar char="Ø"/>
            </a:pPr>
            <a:r>
              <a:rPr lang="en-US" altLang="en-US" sz="3200" dirty="0"/>
              <a:t>Schedule and method of implementation</a:t>
            </a:r>
          </a:p>
          <a:p>
            <a:pPr>
              <a:buFont typeface="Wingdings" panose="05000000000000000000" pitchFamily="2" charset="2"/>
              <a:buChar char="Ø"/>
            </a:pPr>
            <a:r>
              <a:rPr lang="en-US" altLang="en-US" sz="3200" dirty="0"/>
              <a:t>Procedure for evaluation of exposure incidents</a:t>
            </a:r>
          </a:p>
        </p:txBody>
      </p:sp>
      <p:pic>
        <p:nvPicPr>
          <p:cNvPr id="9" name="Picture 6" descr="http://www.wtamu.edu/webres/Image/AREHS/BBP/Exposure%20control%20plan%20book.jpg" title="Exposure Control Plan">
            <a:extLst>
              <a:ext uri="{FF2B5EF4-FFF2-40B4-BE49-F238E27FC236}">
                <a16:creationId xmlns:a16="http://schemas.microsoft.com/office/drawing/2014/main" id="{61BC119A-4E17-1E93-0294-3BD98FC389D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466" r="5288" b="3030"/>
          <a:stretch/>
        </p:blipFill>
        <p:spPr bwMode="auto">
          <a:xfrm>
            <a:off x="5653059" y="2789843"/>
            <a:ext cx="3025629" cy="3388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9264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44804-BB8F-9BC9-8F77-6CE12C64EDD4}"/>
              </a:ext>
            </a:extLst>
          </p:cNvPr>
          <p:cNvSpPr>
            <a:spLocks noGrp="1"/>
          </p:cNvSpPr>
          <p:nvPr>
            <p:ph type="title"/>
          </p:nvPr>
        </p:nvSpPr>
        <p:spPr/>
        <p:txBody>
          <a:bodyPr/>
          <a:lstStyle/>
          <a:p>
            <a:pPr algn="ctr"/>
            <a:r>
              <a:rPr lang="en-US" dirty="0"/>
              <a:t>AUTHORITY/REFERENCE</a:t>
            </a:r>
          </a:p>
        </p:txBody>
      </p:sp>
      <p:sp>
        <p:nvSpPr>
          <p:cNvPr id="3" name="Content Placeholder 2">
            <a:extLst>
              <a:ext uri="{FF2B5EF4-FFF2-40B4-BE49-F238E27FC236}">
                <a16:creationId xmlns:a16="http://schemas.microsoft.com/office/drawing/2014/main" id="{D25DDAAD-DFB5-C69D-DCDE-DB0052474C2F}"/>
              </a:ext>
            </a:extLst>
          </p:cNvPr>
          <p:cNvSpPr>
            <a:spLocks noGrp="1"/>
          </p:cNvSpPr>
          <p:nvPr>
            <p:ph idx="1"/>
          </p:nvPr>
        </p:nvSpPr>
        <p:spPr/>
        <p:txBody>
          <a:bodyPr>
            <a:normAutofit/>
          </a:bodyPr>
          <a:lstStyle/>
          <a:p>
            <a:pPr marL="0" indent="0" algn="ctr">
              <a:buNone/>
            </a:pPr>
            <a:r>
              <a:rPr lang="en-US" dirty="0"/>
              <a:t>OMD SAFETY POLICY 99.200.03 ECP/BBP</a:t>
            </a:r>
          </a:p>
          <a:p>
            <a:pPr marL="0" indent="0" algn="ctr">
              <a:buNone/>
            </a:pPr>
            <a:r>
              <a:rPr lang="en-US" dirty="0"/>
              <a:t>OMD SAFETY POLICY 99.200.13 AED</a:t>
            </a:r>
          </a:p>
          <a:p>
            <a:pPr marL="0" indent="0" algn="ctr">
              <a:buNone/>
            </a:pPr>
            <a:r>
              <a:rPr lang="en-US" dirty="0"/>
              <a:t>EFFECTIVE DATE 10.2.2025</a:t>
            </a:r>
          </a:p>
          <a:p>
            <a:pPr marL="0" indent="0" algn="ctr">
              <a:buNone/>
            </a:pPr>
            <a:endParaRPr lang="en-US" dirty="0"/>
          </a:p>
          <a:p>
            <a:pPr marL="0" indent="0" algn="ctr">
              <a:buNone/>
            </a:pPr>
            <a:r>
              <a:rPr lang="en-US" dirty="0">
                <a:effectLst/>
                <a:latin typeface="Times New Roman" panose="02020603050405020304" pitchFamily="18" charset="0"/>
                <a:ea typeface="Times New Roman" panose="02020603050405020304" pitchFamily="18" charset="0"/>
              </a:rPr>
              <a:t>OAR 437-002-1030</a:t>
            </a:r>
          </a:p>
          <a:p>
            <a:pPr marL="0" indent="0" algn="ctr">
              <a:buNone/>
            </a:pPr>
            <a:r>
              <a:rPr lang="en-US" dirty="0">
                <a:effectLst/>
                <a:latin typeface="Times New Roman" panose="02020603050405020304" pitchFamily="18" charset="0"/>
                <a:ea typeface="Times New Roman" panose="02020603050405020304" pitchFamily="18" charset="0"/>
              </a:rPr>
              <a:t>OAR 437-002-1035</a:t>
            </a:r>
          </a:p>
          <a:p>
            <a:pPr marL="0" indent="0" algn="ctr">
              <a:buNone/>
            </a:pPr>
            <a:r>
              <a:rPr lang="en-US" dirty="0">
                <a:latin typeface="Times New Roman" panose="02020603050405020304" pitchFamily="18" charset="0"/>
                <a:ea typeface="Times New Roman" panose="02020603050405020304" pitchFamily="18" charset="0"/>
              </a:rPr>
              <a:t>29 CFR 1910.1030</a:t>
            </a:r>
          </a:p>
          <a:p>
            <a:pPr marL="0" indent="0" algn="ctr">
              <a:buNone/>
            </a:pPr>
            <a:r>
              <a:rPr lang="en-US" dirty="0">
                <a:effectLst/>
                <a:latin typeface="Times New Roman" panose="02020603050405020304" pitchFamily="18" charset="0"/>
                <a:ea typeface="Times New Roman" panose="02020603050405020304" pitchFamily="18" charset="0"/>
              </a:rPr>
              <a:t>29 CFR 1910 SUBPART I</a:t>
            </a:r>
          </a:p>
          <a:p>
            <a:pPr marL="0" indent="0">
              <a:buNone/>
            </a:pPr>
            <a:endParaRPr lang="en-US" dirty="0"/>
          </a:p>
        </p:txBody>
      </p:sp>
    </p:spTree>
    <p:extLst>
      <p:ext uri="{BB962C8B-B14F-4D97-AF65-F5344CB8AC3E}">
        <p14:creationId xmlns:p14="http://schemas.microsoft.com/office/powerpoint/2010/main" val="37760146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5C0B74-E88A-706C-DF5B-ECBAE31211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E1D7B4-57CB-957E-F941-E791E5FA8E0E}"/>
              </a:ext>
            </a:extLst>
          </p:cNvPr>
          <p:cNvSpPr>
            <a:spLocks noGrp="1"/>
          </p:cNvSpPr>
          <p:nvPr>
            <p:ph type="title"/>
          </p:nvPr>
        </p:nvSpPr>
        <p:spPr>
          <a:xfrm>
            <a:off x="628650" y="679451"/>
            <a:ext cx="7886700" cy="1325563"/>
          </a:xfrm>
        </p:spPr>
        <p:txBody>
          <a:bodyPr/>
          <a:lstStyle/>
          <a:p>
            <a:pPr algn="ctr"/>
            <a:r>
              <a:rPr lang="en-US" dirty="0"/>
              <a:t>EXPOSURE CONTROL PLAN (ECP)</a:t>
            </a:r>
          </a:p>
        </p:txBody>
      </p:sp>
      <p:sp>
        <p:nvSpPr>
          <p:cNvPr id="4" name="TextBox 3">
            <a:extLst>
              <a:ext uri="{FF2B5EF4-FFF2-40B4-BE49-F238E27FC236}">
                <a16:creationId xmlns:a16="http://schemas.microsoft.com/office/drawing/2014/main" id="{FF375AA4-A330-066A-A2B9-BE67881F4FA1}"/>
              </a:ext>
            </a:extLst>
          </p:cNvPr>
          <p:cNvSpPr txBox="1"/>
          <p:nvPr/>
        </p:nvSpPr>
        <p:spPr>
          <a:xfrm>
            <a:off x="317384" y="2176464"/>
            <a:ext cx="6000750" cy="2492990"/>
          </a:xfrm>
          <a:prstGeom prst="rect">
            <a:avLst/>
          </a:prstGeom>
          <a:noFill/>
        </p:spPr>
        <p:txBody>
          <a:bodyPr wrap="square">
            <a:spAutoFit/>
          </a:bodyPr>
          <a:lstStyle/>
          <a:p>
            <a:pPr>
              <a:buFont typeface="Wingdings" panose="05000000000000000000" pitchFamily="2" charset="2"/>
              <a:buChar char="Ø"/>
            </a:pPr>
            <a:r>
              <a:rPr lang="en-US" altLang="en-US" sz="2800" dirty="0"/>
              <a:t>Accessible to employees</a:t>
            </a:r>
          </a:p>
          <a:p>
            <a:endParaRPr lang="en-US" altLang="en-US" sz="2800" dirty="0"/>
          </a:p>
          <a:p>
            <a:pPr>
              <a:buFont typeface="Wingdings" panose="05000000000000000000" pitchFamily="2" charset="2"/>
              <a:buChar char="Ø"/>
            </a:pPr>
            <a:r>
              <a:rPr lang="en-US" altLang="en-US" sz="2800" dirty="0"/>
              <a:t>Review and update</a:t>
            </a:r>
          </a:p>
          <a:p>
            <a:pPr lvl="1">
              <a:buFont typeface="Wingdings" panose="05000000000000000000" pitchFamily="2" charset="2"/>
              <a:buChar char="Ø"/>
            </a:pPr>
            <a:r>
              <a:rPr lang="en-US" altLang="en-US" sz="2400" dirty="0"/>
              <a:t>Annually</a:t>
            </a:r>
          </a:p>
          <a:p>
            <a:pPr lvl="1">
              <a:buFont typeface="Wingdings" panose="05000000000000000000" pitchFamily="2" charset="2"/>
              <a:buChar char="Ø"/>
            </a:pPr>
            <a:r>
              <a:rPr lang="en-US" altLang="en-US" sz="2400" dirty="0"/>
              <a:t>When new or modified </a:t>
            </a:r>
            <a:br>
              <a:rPr lang="en-US" altLang="en-US" sz="2400" dirty="0"/>
            </a:br>
            <a:r>
              <a:rPr lang="en-US" altLang="en-US" sz="2400" dirty="0"/>
              <a:t>tasks/procedures are implemented</a:t>
            </a:r>
          </a:p>
        </p:txBody>
      </p:sp>
      <p:pic>
        <p:nvPicPr>
          <p:cNvPr id="9" name="Picture 6" descr="http://www.wtamu.edu/webres/Image/AREHS/BBP/Exposure%20control%20plan%20book.jpg" title="Exposure Control Plan">
            <a:extLst>
              <a:ext uri="{FF2B5EF4-FFF2-40B4-BE49-F238E27FC236}">
                <a16:creationId xmlns:a16="http://schemas.microsoft.com/office/drawing/2014/main" id="{79D2C288-B26D-F7ED-C417-2EF2859E209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466" r="5288" b="3030"/>
          <a:stretch/>
        </p:blipFill>
        <p:spPr bwMode="auto">
          <a:xfrm>
            <a:off x="6318134" y="3058320"/>
            <a:ext cx="2646304" cy="2963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64975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88C08-F546-6930-6FCC-66A4CB47D8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62C1D0-C6CC-7A86-1284-7C576826A7F6}"/>
              </a:ext>
            </a:extLst>
          </p:cNvPr>
          <p:cNvSpPr>
            <a:spLocks noGrp="1"/>
          </p:cNvSpPr>
          <p:nvPr>
            <p:ph type="title"/>
          </p:nvPr>
        </p:nvSpPr>
        <p:spPr>
          <a:xfrm>
            <a:off x="628650" y="679451"/>
            <a:ext cx="7886700" cy="1325563"/>
          </a:xfrm>
        </p:spPr>
        <p:txBody>
          <a:bodyPr/>
          <a:lstStyle/>
          <a:p>
            <a:pPr algn="ctr"/>
            <a:r>
              <a:rPr lang="en-US" dirty="0"/>
              <a:t>CONTROLLING EXPOSURES</a:t>
            </a:r>
          </a:p>
        </p:txBody>
      </p:sp>
      <p:sp>
        <p:nvSpPr>
          <p:cNvPr id="4" name="TextBox 3">
            <a:extLst>
              <a:ext uri="{FF2B5EF4-FFF2-40B4-BE49-F238E27FC236}">
                <a16:creationId xmlns:a16="http://schemas.microsoft.com/office/drawing/2014/main" id="{BEAC70DC-C98E-033F-9DBE-5C8DC8A55B97}"/>
              </a:ext>
            </a:extLst>
          </p:cNvPr>
          <p:cNvSpPr txBox="1"/>
          <p:nvPr/>
        </p:nvSpPr>
        <p:spPr>
          <a:xfrm>
            <a:off x="317384" y="2182505"/>
            <a:ext cx="6000750" cy="3908762"/>
          </a:xfrm>
          <a:prstGeom prst="rect">
            <a:avLst/>
          </a:prstGeom>
          <a:noFill/>
        </p:spPr>
        <p:txBody>
          <a:bodyPr wrap="square">
            <a:spAutoFit/>
          </a:bodyPr>
          <a:lstStyle/>
          <a:p>
            <a:pPr marL="0" indent="0">
              <a:buNone/>
            </a:pPr>
            <a:r>
              <a:rPr lang="en-US" altLang="en-US" sz="3200" dirty="0"/>
              <a:t>Observe standard precautions, such as:</a:t>
            </a:r>
          </a:p>
          <a:p>
            <a:pPr marL="0" indent="0">
              <a:buNone/>
            </a:pPr>
            <a:endParaRPr lang="en-US" altLang="en-US" sz="3200" dirty="0"/>
          </a:p>
          <a:p>
            <a:pPr>
              <a:buFont typeface="Wingdings" panose="05000000000000000000" pitchFamily="2" charset="2"/>
              <a:buChar char="Ø"/>
            </a:pPr>
            <a:r>
              <a:rPr lang="en-US" altLang="en-US" sz="3200" dirty="0"/>
              <a:t>Treating all blood and bodily fluids as if they are contaminated</a:t>
            </a:r>
          </a:p>
          <a:p>
            <a:pPr>
              <a:buFont typeface="Wingdings" panose="05000000000000000000" pitchFamily="2" charset="2"/>
              <a:buChar char="Ø"/>
            </a:pPr>
            <a:r>
              <a:rPr lang="en-US" altLang="en-US" sz="3200" dirty="0"/>
              <a:t>Proper cleanup and decontamination</a:t>
            </a:r>
          </a:p>
          <a:p>
            <a:endParaRPr lang="en-US" altLang="en-US" sz="2400" dirty="0"/>
          </a:p>
        </p:txBody>
      </p:sp>
      <p:pic>
        <p:nvPicPr>
          <p:cNvPr id="3" name="Picture 4" descr="C:\Nancy\Tiff Photos\Red Bag Waste copy.jpg" title="Controlling Exposure">
            <a:extLst>
              <a:ext uri="{FF2B5EF4-FFF2-40B4-BE49-F238E27FC236}">
                <a16:creationId xmlns:a16="http://schemas.microsoft.com/office/drawing/2014/main" id="{DD584CD7-477F-3F4F-B75B-F9586D873C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5537" y="2005014"/>
            <a:ext cx="2089813" cy="354034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45990C03-2FE5-289A-9880-2234A7ECDAAC}"/>
              </a:ext>
            </a:extLst>
          </p:cNvPr>
          <p:cNvSpPr txBox="1"/>
          <p:nvPr/>
        </p:nvSpPr>
        <p:spPr>
          <a:xfrm>
            <a:off x="7412635" y="5545363"/>
            <a:ext cx="1102715" cy="215444"/>
          </a:xfrm>
          <a:prstGeom prst="rect">
            <a:avLst/>
          </a:prstGeom>
          <a:noFill/>
        </p:spPr>
        <p:txBody>
          <a:bodyPr wrap="square" rtlCol="0">
            <a:spAutoFit/>
          </a:bodyPr>
          <a:lstStyle/>
          <a:p>
            <a:pPr algn="r"/>
            <a:r>
              <a:rPr lang="en-US" sz="800" dirty="0"/>
              <a:t>Source: OSHA DTE</a:t>
            </a:r>
          </a:p>
        </p:txBody>
      </p:sp>
    </p:spTree>
    <p:extLst>
      <p:ext uri="{BB962C8B-B14F-4D97-AF65-F5344CB8AC3E}">
        <p14:creationId xmlns:p14="http://schemas.microsoft.com/office/powerpoint/2010/main" val="22175000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0C2A09-A638-E1AF-0044-47D1D1F14D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FB7301-53CC-526B-8AE1-CF1F5E5A7AC6}"/>
              </a:ext>
            </a:extLst>
          </p:cNvPr>
          <p:cNvSpPr>
            <a:spLocks noGrp="1"/>
          </p:cNvSpPr>
          <p:nvPr>
            <p:ph type="title"/>
          </p:nvPr>
        </p:nvSpPr>
        <p:spPr>
          <a:xfrm>
            <a:off x="628650" y="679451"/>
            <a:ext cx="7886700" cy="1325563"/>
          </a:xfrm>
        </p:spPr>
        <p:txBody>
          <a:bodyPr/>
          <a:lstStyle/>
          <a:p>
            <a:pPr algn="ctr"/>
            <a:r>
              <a:rPr lang="en-US" dirty="0"/>
              <a:t>CONTROLLING EXPOSURES</a:t>
            </a:r>
          </a:p>
        </p:txBody>
      </p:sp>
      <p:sp>
        <p:nvSpPr>
          <p:cNvPr id="4" name="TextBox 3">
            <a:extLst>
              <a:ext uri="{FF2B5EF4-FFF2-40B4-BE49-F238E27FC236}">
                <a16:creationId xmlns:a16="http://schemas.microsoft.com/office/drawing/2014/main" id="{98EAEE04-985A-46A2-D536-AC99B379C15E}"/>
              </a:ext>
            </a:extLst>
          </p:cNvPr>
          <p:cNvSpPr txBox="1"/>
          <p:nvPr/>
        </p:nvSpPr>
        <p:spPr>
          <a:xfrm>
            <a:off x="317384" y="2182505"/>
            <a:ext cx="6000750" cy="2185214"/>
          </a:xfrm>
          <a:prstGeom prst="rect">
            <a:avLst/>
          </a:prstGeom>
          <a:noFill/>
        </p:spPr>
        <p:txBody>
          <a:bodyPr wrap="square">
            <a:spAutoFit/>
          </a:bodyPr>
          <a:lstStyle/>
          <a:p>
            <a:pPr marL="0" indent="0">
              <a:buNone/>
              <a:defRPr/>
            </a:pPr>
            <a:r>
              <a:rPr lang="en-US" altLang="en-US" sz="2800" dirty="0">
                <a:ea typeface="+mn-ea"/>
              </a:rPr>
              <a:t>Engineering and work practice controls:</a:t>
            </a:r>
          </a:p>
          <a:p>
            <a:pPr>
              <a:buFont typeface="Wingdings" panose="05000000000000000000" pitchFamily="2" charset="2"/>
              <a:buChar char="Ø"/>
              <a:defRPr/>
            </a:pPr>
            <a:r>
              <a:rPr lang="en-US" altLang="en-US" sz="2800" dirty="0"/>
              <a:t>Safer medical devices</a:t>
            </a:r>
          </a:p>
          <a:p>
            <a:pPr>
              <a:buFont typeface="Wingdings" panose="05000000000000000000" pitchFamily="2" charset="2"/>
              <a:buChar char="Ø"/>
              <a:defRPr/>
            </a:pPr>
            <a:r>
              <a:rPr lang="en-US" altLang="en-US" sz="2800" dirty="0"/>
              <a:t>Sharps disposal containers</a:t>
            </a:r>
          </a:p>
          <a:p>
            <a:pPr>
              <a:buFont typeface="Wingdings" panose="05000000000000000000" pitchFamily="2" charset="2"/>
              <a:buChar char="Ø"/>
              <a:defRPr/>
            </a:pPr>
            <a:r>
              <a:rPr lang="en-US" altLang="en-US" sz="2800" dirty="0"/>
              <a:t>Hand hygiene</a:t>
            </a:r>
          </a:p>
          <a:p>
            <a:endParaRPr lang="en-US" altLang="en-US" sz="2400" dirty="0"/>
          </a:p>
        </p:txBody>
      </p:sp>
      <p:pic>
        <p:nvPicPr>
          <p:cNvPr id="9" name="Picture 8" title="Needles">
            <a:extLst>
              <a:ext uri="{FF2B5EF4-FFF2-40B4-BE49-F238E27FC236}">
                <a16:creationId xmlns:a16="http://schemas.microsoft.com/office/drawing/2014/main" id="{E868481D-B232-DE9F-DD16-949B47CF63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4164833"/>
            <a:ext cx="2175275" cy="1831810"/>
          </a:xfrm>
          <a:prstGeom prst="rect">
            <a:avLst/>
          </a:prstGeom>
          <a:ln>
            <a:solidFill>
              <a:schemeClr val="tx1"/>
            </a:solidFill>
          </a:ln>
        </p:spPr>
      </p:pic>
      <p:pic>
        <p:nvPicPr>
          <p:cNvPr id="10" name="Picture 9" title="Needle Storage">
            <a:extLst>
              <a:ext uri="{FF2B5EF4-FFF2-40B4-BE49-F238E27FC236}">
                <a16:creationId xmlns:a16="http://schemas.microsoft.com/office/drawing/2014/main" id="{04A25B0F-550D-0B5E-614E-04BCCCF12E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7763" y="4164833"/>
            <a:ext cx="2590800" cy="1835767"/>
          </a:xfrm>
          <a:prstGeom prst="rect">
            <a:avLst/>
          </a:prstGeom>
          <a:ln>
            <a:solidFill>
              <a:schemeClr val="tx1"/>
            </a:solidFill>
          </a:ln>
        </p:spPr>
      </p:pic>
      <p:pic>
        <p:nvPicPr>
          <p:cNvPr id="11" name="Picture 10" title="Soap">
            <a:extLst>
              <a:ext uri="{FF2B5EF4-FFF2-40B4-BE49-F238E27FC236}">
                <a16:creationId xmlns:a16="http://schemas.microsoft.com/office/drawing/2014/main" id="{715D1DA7-2662-6615-AC95-9E11D8DADB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47163" y="4164833"/>
            <a:ext cx="2585214" cy="1831809"/>
          </a:xfrm>
          <a:prstGeom prst="rect">
            <a:avLst/>
          </a:prstGeom>
          <a:ln>
            <a:solidFill>
              <a:schemeClr val="tx1"/>
            </a:solidFill>
          </a:ln>
        </p:spPr>
      </p:pic>
      <p:sp>
        <p:nvSpPr>
          <p:cNvPr id="12" name="TextBox 11">
            <a:extLst>
              <a:ext uri="{FF2B5EF4-FFF2-40B4-BE49-F238E27FC236}">
                <a16:creationId xmlns:a16="http://schemas.microsoft.com/office/drawing/2014/main" id="{CD92F6E3-6BB0-406F-EA91-6B29FBC91FFA}"/>
              </a:ext>
            </a:extLst>
          </p:cNvPr>
          <p:cNvSpPr txBox="1"/>
          <p:nvPr/>
        </p:nvSpPr>
        <p:spPr>
          <a:xfrm>
            <a:off x="557212" y="5997735"/>
            <a:ext cx="1219200" cy="215444"/>
          </a:xfrm>
          <a:prstGeom prst="rect">
            <a:avLst/>
          </a:prstGeom>
          <a:noFill/>
        </p:spPr>
        <p:txBody>
          <a:bodyPr wrap="square" rtlCol="0">
            <a:spAutoFit/>
          </a:bodyPr>
          <a:lstStyle/>
          <a:p>
            <a:r>
              <a:rPr lang="en-US" sz="800"/>
              <a:t>Source: OSHA DTE</a:t>
            </a:r>
          </a:p>
        </p:txBody>
      </p:sp>
      <p:sp>
        <p:nvSpPr>
          <p:cNvPr id="13" name="TextBox 12">
            <a:extLst>
              <a:ext uri="{FF2B5EF4-FFF2-40B4-BE49-F238E27FC236}">
                <a16:creationId xmlns:a16="http://schemas.microsoft.com/office/drawing/2014/main" id="{7800BE1A-1FBB-DB7B-A872-C3F0C8E6EC2E}"/>
              </a:ext>
            </a:extLst>
          </p:cNvPr>
          <p:cNvSpPr txBox="1"/>
          <p:nvPr/>
        </p:nvSpPr>
        <p:spPr>
          <a:xfrm>
            <a:off x="7288549" y="5996642"/>
            <a:ext cx="1219200" cy="215444"/>
          </a:xfrm>
          <a:prstGeom prst="rect">
            <a:avLst/>
          </a:prstGeom>
          <a:noFill/>
        </p:spPr>
        <p:txBody>
          <a:bodyPr wrap="square" rtlCol="0">
            <a:spAutoFit/>
          </a:bodyPr>
          <a:lstStyle/>
          <a:p>
            <a:pPr algn="r"/>
            <a:r>
              <a:rPr lang="en-US" sz="800"/>
              <a:t>Source: NIOSH</a:t>
            </a:r>
          </a:p>
        </p:txBody>
      </p:sp>
      <p:sp>
        <p:nvSpPr>
          <p:cNvPr id="14" name="TextBox 13">
            <a:extLst>
              <a:ext uri="{FF2B5EF4-FFF2-40B4-BE49-F238E27FC236}">
                <a16:creationId xmlns:a16="http://schemas.microsoft.com/office/drawing/2014/main" id="{E6DD0EF6-585C-8CFF-D393-C7D8BBFB7561}"/>
              </a:ext>
            </a:extLst>
          </p:cNvPr>
          <p:cNvSpPr txBox="1"/>
          <p:nvPr/>
        </p:nvSpPr>
        <p:spPr>
          <a:xfrm>
            <a:off x="3823304" y="5996642"/>
            <a:ext cx="1219200" cy="215444"/>
          </a:xfrm>
          <a:prstGeom prst="rect">
            <a:avLst/>
          </a:prstGeom>
          <a:noFill/>
        </p:spPr>
        <p:txBody>
          <a:bodyPr wrap="square" rtlCol="0">
            <a:spAutoFit/>
          </a:bodyPr>
          <a:lstStyle/>
          <a:p>
            <a:pPr algn="ctr"/>
            <a:r>
              <a:rPr lang="en-US" sz="800"/>
              <a:t>Source: NIOSH</a:t>
            </a:r>
          </a:p>
        </p:txBody>
      </p:sp>
    </p:spTree>
    <p:extLst>
      <p:ext uri="{BB962C8B-B14F-4D97-AF65-F5344CB8AC3E}">
        <p14:creationId xmlns:p14="http://schemas.microsoft.com/office/powerpoint/2010/main" val="8504487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93BAEE-23BA-10FB-F2CB-980632908E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5C8688-707F-139C-098C-0A8C4FE44919}"/>
              </a:ext>
            </a:extLst>
          </p:cNvPr>
          <p:cNvSpPr>
            <a:spLocks noGrp="1"/>
          </p:cNvSpPr>
          <p:nvPr>
            <p:ph type="title"/>
          </p:nvPr>
        </p:nvSpPr>
        <p:spPr>
          <a:xfrm>
            <a:off x="628650" y="679451"/>
            <a:ext cx="7886700" cy="1325563"/>
          </a:xfrm>
        </p:spPr>
        <p:txBody>
          <a:bodyPr/>
          <a:lstStyle/>
          <a:p>
            <a:pPr algn="ctr"/>
            <a:r>
              <a:rPr lang="en-US" dirty="0"/>
              <a:t>CONTROLLING EXPOSURES</a:t>
            </a:r>
          </a:p>
        </p:txBody>
      </p:sp>
      <p:sp>
        <p:nvSpPr>
          <p:cNvPr id="4" name="TextBox 3">
            <a:extLst>
              <a:ext uri="{FF2B5EF4-FFF2-40B4-BE49-F238E27FC236}">
                <a16:creationId xmlns:a16="http://schemas.microsoft.com/office/drawing/2014/main" id="{B091BDBF-568B-DD2B-4696-9C8FAA3C0C04}"/>
              </a:ext>
            </a:extLst>
          </p:cNvPr>
          <p:cNvSpPr txBox="1"/>
          <p:nvPr/>
        </p:nvSpPr>
        <p:spPr>
          <a:xfrm>
            <a:off x="317384" y="2182505"/>
            <a:ext cx="6000750" cy="4462760"/>
          </a:xfrm>
          <a:prstGeom prst="rect">
            <a:avLst/>
          </a:prstGeom>
          <a:noFill/>
        </p:spPr>
        <p:txBody>
          <a:bodyPr wrap="square">
            <a:spAutoFit/>
          </a:bodyPr>
          <a:lstStyle/>
          <a:p>
            <a:pPr>
              <a:spcBef>
                <a:spcPct val="0"/>
              </a:spcBef>
              <a:buClrTx/>
              <a:buNone/>
              <a:defRPr/>
            </a:pPr>
            <a:r>
              <a:rPr lang="en-US" altLang="en-US" sz="3600" dirty="0">
                <a:ea typeface="Tahoma" panose="020B0604030504040204" pitchFamily="34" charset="0"/>
              </a:rPr>
              <a:t>PPE examples:</a:t>
            </a:r>
          </a:p>
          <a:p>
            <a:pPr>
              <a:spcBef>
                <a:spcPct val="0"/>
              </a:spcBef>
              <a:buFont typeface="Wingdings" panose="05000000000000000000" pitchFamily="2" charset="2"/>
              <a:buChar char="Ø"/>
              <a:defRPr/>
            </a:pPr>
            <a:r>
              <a:rPr lang="en-US" altLang="en-US" sz="3200" dirty="0">
                <a:ea typeface="Tahoma" panose="020B0604030504040204" pitchFamily="34" charset="0"/>
              </a:rPr>
              <a:t>Gloves </a:t>
            </a:r>
          </a:p>
          <a:p>
            <a:pPr>
              <a:spcBef>
                <a:spcPct val="0"/>
              </a:spcBef>
              <a:buFont typeface="Wingdings" panose="05000000000000000000" pitchFamily="2" charset="2"/>
              <a:buChar char="Ø"/>
              <a:defRPr/>
            </a:pPr>
            <a:r>
              <a:rPr lang="en-US" altLang="en-US" sz="3200" dirty="0">
                <a:ea typeface="Tahoma" panose="020B0604030504040204" pitchFamily="34" charset="0"/>
              </a:rPr>
              <a:t>Masks</a:t>
            </a:r>
          </a:p>
          <a:p>
            <a:pPr>
              <a:spcBef>
                <a:spcPct val="0"/>
              </a:spcBef>
              <a:buFont typeface="Wingdings" panose="05000000000000000000" pitchFamily="2" charset="2"/>
              <a:buChar char="Ø"/>
              <a:defRPr/>
            </a:pPr>
            <a:r>
              <a:rPr lang="en-US" altLang="en-US" sz="3200" dirty="0">
                <a:ea typeface="Tahoma" panose="020B0604030504040204" pitchFamily="34" charset="0"/>
              </a:rPr>
              <a:t>Aprons/Smocks/Gowns</a:t>
            </a:r>
          </a:p>
          <a:p>
            <a:pPr>
              <a:spcBef>
                <a:spcPct val="0"/>
              </a:spcBef>
              <a:buFont typeface="Wingdings" panose="05000000000000000000" pitchFamily="2" charset="2"/>
              <a:buChar char="Ø"/>
              <a:defRPr/>
            </a:pPr>
            <a:r>
              <a:rPr lang="en-US" altLang="en-US" sz="3200" dirty="0">
                <a:ea typeface="Tahoma" panose="020B0604030504040204" pitchFamily="34" charset="0"/>
              </a:rPr>
              <a:t>Face shields</a:t>
            </a:r>
          </a:p>
          <a:p>
            <a:pPr>
              <a:spcBef>
                <a:spcPct val="0"/>
              </a:spcBef>
              <a:buFont typeface="Wingdings" panose="05000000000000000000" pitchFamily="2" charset="2"/>
              <a:buChar char="Ø"/>
              <a:defRPr/>
            </a:pPr>
            <a:r>
              <a:rPr lang="en-US" altLang="en-US" sz="3200" dirty="0">
                <a:ea typeface="Tahoma" panose="020B0604030504040204" pitchFamily="34" charset="0"/>
              </a:rPr>
              <a:t>Mouthpieces</a:t>
            </a:r>
          </a:p>
          <a:p>
            <a:pPr>
              <a:spcBef>
                <a:spcPct val="0"/>
              </a:spcBef>
              <a:buFont typeface="Wingdings" panose="05000000000000000000" pitchFamily="2" charset="2"/>
              <a:buChar char="Ø"/>
              <a:defRPr/>
            </a:pPr>
            <a:r>
              <a:rPr lang="en-US" altLang="en-US" sz="3200" dirty="0">
                <a:ea typeface="Tahoma" panose="020B0604030504040204" pitchFamily="34" charset="0"/>
              </a:rPr>
              <a:t>Safety glasses</a:t>
            </a:r>
          </a:p>
          <a:p>
            <a:pPr>
              <a:spcBef>
                <a:spcPct val="0"/>
              </a:spcBef>
              <a:buFont typeface="Wingdings" panose="05000000000000000000" pitchFamily="2" charset="2"/>
              <a:buChar char="Ø"/>
              <a:defRPr/>
            </a:pPr>
            <a:r>
              <a:rPr lang="en-US" altLang="en-US" sz="3200" dirty="0">
                <a:ea typeface="Tahoma" panose="020B0604030504040204" pitchFamily="34" charset="0"/>
              </a:rPr>
              <a:t>CPR pocket masks</a:t>
            </a:r>
          </a:p>
          <a:p>
            <a:endParaRPr lang="en-US" altLang="en-US" sz="2400" dirty="0"/>
          </a:p>
        </p:txBody>
      </p:sp>
      <p:pic>
        <p:nvPicPr>
          <p:cNvPr id="6" name="Content Placeholder 14" title="Controlling Exposure">
            <a:extLst>
              <a:ext uri="{FF2B5EF4-FFF2-40B4-BE49-F238E27FC236}">
                <a16:creationId xmlns:a16="http://schemas.microsoft.com/office/drawing/2014/main" id="{1218A102-3A2D-9994-2AFF-F9CFD7222835}"/>
              </a:ext>
            </a:extLst>
          </p:cNvPr>
          <p:cNvPicPr>
            <a:picLocks noChangeAspect="1"/>
          </p:cNvPicPr>
          <p:nvPr/>
        </p:nvPicPr>
        <p:blipFill>
          <a:blip r:embed="rId3"/>
          <a:stretch>
            <a:fillRect/>
          </a:stretch>
        </p:blipFill>
        <p:spPr>
          <a:xfrm>
            <a:off x="5250874" y="1766887"/>
            <a:ext cx="2826326" cy="4572000"/>
          </a:xfrm>
          <a:prstGeom prst="rect">
            <a:avLst/>
          </a:prstGeom>
        </p:spPr>
      </p:pic>
    </p:spTree>
    <p:extLst>
      <p:ext uri="{BB962C8B-B14F-4D97-AF65-F5344CB8AC3E}">
        <p14:creationId xmlns:p14="http://schemas.microsoft.com/office/powerpoint/2010/main" val="40485119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9EEC1-EA1B-EB48-840C-40CED49560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BE5134-C5BB-ACD8-64F1-0BA9D51B2858}"/>
              </a:ext>
            </a:extLst>
          </p:cNvPr>
          <p:cNvSpPr>
            <a:spLocks noGrp="1"/>
          </p:cNvSpPr>
          <p:nvPr>
            <p:ph type="title"/>
          </p:nvPr>
        </p:nvSpPr>
        <p:spPr>
          <a:xfrm>
            <a:off x="628650" y="679451"/>
            <a:ext cx="7886700" cy="1325563"/>
          </a:xfrm>
        </p:spPr>
        <p:txBody>
          <a:bodyPr/>
          <a:lstStyle/>
          <a:p>
            <a:pPr algn="ctr"/>
            <a:r>
              <a:rPr lang="en-US" dirty="0"/>
              <a:t>CONTROLLING EXPOSURES</a:t>
            </a:r>
          </a:p>
        </p:txBody>
      </p:sp>
      <p:sp>
        <p:nvSpPr>
          <p:cNvPr id="5" name="TextBox 4">
            <a:extLst>
              <a:ext uri="{FF2B5EF4-FFF2-40B4-BE49-F238E27FC236}">
                <a16:creationId xmlns:a16="http://schemas.microsoft.com/office/drawing/2014/main" id="{6DD7FA0D-4D3B-642F-5A12-BB2F735A534A}"/>
              </a:ext>
            </a:extLst>
          </p:cNvPr>
          <p:cNvSpPr txBox="1"/>
          <p:nvPr/>
        </p:nvSpPr>
        <p:spPr>
          <a:xfrm>
            <a:off x="442913" y="1885949"/>
            <a:ext cx="8072437" cy="3970318"/>
          </a:xfrm>
          <a:prstGeom prst="rect">
            <a:avLst/>
          </a:prstGeom>
          <a:noFill/>
        </p:spPr>
        <p:txBody>
          <a:bodyPr wrap="square">
            <a:spAutoFit/>
          </a:bodyPr>
          <a:lstStyle/>
          <a:p>
            <a:pPr marL="457200" indent="-342900" eaLnBrk="1" hangingPunct="1">
              <a:buNone/>
            </a:pPr>
            <a:r>
              <a:rPr lang="en-US" altLang="en-US" sz="3600" dirty="0"/>
              <a:t>Employer’s responsibilities:</a:t>
            </a:r>
          </a:p>
          <a:p>
            <a:pPr marL="457200" indent="-342900">
              <a:buFont typeface="Wingdings" panose="05000000000000000000" pitchFamily="2" charset="2"/>
              <a:buChar char="Ø"/>
            </a:pPr>
            <a:r>
              <a:rPr lang="en-US" altLang="en-US" sz="3600" dirty="0"/>
              <a:t>Perform hazard assessment</a:t>
            </a:r>
          </a:p>
          <a:p>
            <a:pPr marL="457200" indent="-342900">
              <a:buFont typeface="Wingdings" panose="05000000000000000000" pitchFamily="2" charset="2"/>
              <a:buChar char="Ø"/>
            </a:pPr>
            <a:r>
              <a:rPr lang="en-US" altLang="en-US" sz="3600" dirty="0"/>
              <a:t>Identify and provide appropriate PPE to      employee at no cost</a:t>
            </a:r>
          </a:p>
          <a:p>
            <a:pPr marL="457200" indent="-342900">
              <a:buFont typeface="Wingdings" panose="05000000000000000000" pitchFamily="2" charset="2"/>
              <a:buChar char="Ø"/>
            </a:pPr>
            <a:r>
              <a:rPr lang="en-US" altLang="en-US" sz="3600" dirty="0"/>
              <a:t>Train employees on use and care</a:t>
            </a:r>
          </a:p>
          <a:p>
            <a:pPr marL="457200" indent="-342900">
              <a:buFont typeface="Wingdings" panose="05000000000000000000" pitchFamily="2" charset="2"/>
              <a:buChar char="Ø"/>
            </a:pPr>
            <a:r>
              <a:rPr lang="en-US" altLang="en-US" sz="3600" dirty="0"/>
              <a:t>Maintain/replace PPE</a:t>
            </a:r>
          </a:p>
          <a:p>
            <a:pPr marL="457200" indent="-342900">
              <a:buFont typeface="Wingdings" panose="05000000000000000000" pitchFamily="2" charset="2"/>
              <a:buChar char="Ø"/>
            </a:pPr>
            <a:r>
              <a:rPr lang="en-US" altLang="en-US" sz="3600" dirty="0"/>
              <a:t>Review, update, evaluate PPE program</a:t>
            </a:r>
          </a:p>
        </p:txBody>
      </p:sp>
    </p:spTree>
    <p:extLst>
      <p:ext uri="{BB962C8B-B14F-4D97-AF65-F5344CB8AC3E}">
        <p14:creationId xmlns:p14="http://schemas.microsoft.com/office/powerpoint/2010/main" val="4530999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5D687-5496-AE00-AC74-737BBA8906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E414EE-A73F-1AD3-665B-D7627D4941E9}"/>
              </a:ext>
            </a:extLst>
          </p:cNvPr>
          <p:cNvSpPr>
            <a:spLocks noGrp="1"/>
          </p:cNvSpPr>
          <p:nvPr>
            <p:ph type="title"/>
          </p:nvPr>
        </p:nvSpPr>
        <p:spPr>
          <a:xfrm>
            <a:off x="628650" y="679451"/>
            <a:ext cx="7886700" cy="1325563"/>
          </a:xfrm>
        </p:spPr>
        <p:txBody>
          <a:bodyPr/>
          <a:lstStyle/>
          <a:p>
            <a:pPr algn="ctr"/>
            <a:r>
              <a:rPr lang="en-US" dirty="0"/>
              <a:t>CONTROLLING EXPOSURES</a:t>
            </a:r>
          </a:p>
        </p:txBody>
      </p:sp>
      <p:sp>
        <p:nvSpPr>
          <p:cNvPr id="5" name="TextBox 4">
            <a:extLst>
              <a:ext uri="{FF2B5EF4-FFF2-40B4-BE49-F238E27FC236}">
                <a16:creationId xmlns:a16="http://schemas.microsoft.com/office/drawing/2014/main" id="{7F5E5C18-9D96-D008-92CD-63DCE9AF4063}"/>
              </a:ext>
            </a:extLst>
          </p:cNvPr>
          <p:cNvSpPr txBox="1"/>
          <p:nvPr/>
        </p:nvSpPr>
        <p:spPr>
          <a:xfrm>
            <a:off x="442913" y="1885949"/>
            <a:ext cx="8072437" cy="3970318"/>
          </a:xfrm>
          <a:prstGeom prst="rect">
            <a:avLst/>
          </a:prstGeom>
          <a:noFill/>
        </p:spPr>
        <p:txBody>
          <a:bodyPr wrap="square">
            <a:spAutoFit/>
          </a:bodyPr>
          <a:lstStyle/>
          <a:p>
            <a:pPr eaLnBrk="1" hangingPunct="1">
              <a:buFont typeface="Wingdings" panose="05000000000000000000" pitchFamily="2" charset="2"/>
              <a:buChar char="Ø"/>
            </a:pPr>
            <a:r>
              <a:rPr lang="en-US" altLang="en-US" sz="2800" dirty="0"/>
              <a:t>PPE selection</a:t>
            </a:r>
          </a:p>
          <a:p>
            <a:pPr lvl="1">
              <a:buFont typeface="Wingdings" panose="05000000000000000000" pitchFamily="2" charset="2"/>
              <a:buChar char="Ø"/>
            </a:pPr>
            <a:r>
              <a:rPr lang="en-US" altLang="en-US" sz="2400" dirty="0"/>
              <a:t>Safe design and </a:t>
            </a:r>
            <a:br>
              <a:rPr lang="en-US" altLang="en-US" sz="2400" dirty="0"/>
            </a:br>
            <a:r>
              <a:rPr lang="en-US" altLang="en-US" sz="2400" dirty="0"/>
              <a:t>construction</a:t>
            </a:r>
          </a:p>
          <a:p>
            <a:pPr lvl="1">
              <a:buFont typeface="Wingdings" panose="05000000000000000000" pitchFamily="2" charset="2"/>
              <a:buChar char="Ø"/>
            </a:pPr>
            <a:r>
              <a:rPr lang="en-US" altLang="en-US" sz="2400" dirty="0"/>
              <a:t>Fit comfortably</a:t>
            </a:r>
          </a:p>
          <a:p>
            <a:pPr>
              <a:buFont typeface="Wingdings" panose="05000000000000000000" pitchFamily="2" charset="2"/>
              <a:buChar char="Ø"/>
            </a:pPr>
            <a:r>
              <a:rPr lang="en-US" altLang="en-US" sz="2800" dirty="0"/>
              <a:t>Required PPE training</a:t>
            </a:r>
          </a:p>
          <a:p>
            <a:pPr lvl="1">
              <a:buFont typeface="Wingdings" panose="05000000000000000000" pitchFamily="2" charset="2"/>
              <a:buChar char="Ø"/>
            </a:pPr>
            <a:r>
              <a:rPr lang="en-US" altLang="en-US" sz="2400" dirty="0"/>
              <a:t>When it is necessary</a:t>
            </a:r>
          </a:p>
          <a:p>
            <a:pPr lvl="1">
              <a:buFont typeface="Wingdings" panose="05000000000000000000" pitchFamily="2" charset="2"/>
              <a:buChar char="Ø"/>
            </a:pPr>
            <a:r>
              <a:rPr lang="en-US" altLang="en-US" sz="2400" dirty="0"/>
              <a:t>What kind is necessary</a:t>
            </a:r>
          </a:p>
          <a:p>
            <a:pPr lvl="1">
              <a:buFont typeface="Wingdings" panose="05000000000000000000" pitchFamily="2" charset="2"/>
              <a:buChar char="Ø"/>
            </a:pPr>
            <a:r>
              <a:rPr lang="en-US" altLang="en-US" sz="2400" dirty="0"/>
              <a:t>Proper donning, adjusting, wearing, doffing</a:t>
            </a:r>
          </a:p>
          <a:p>
            <a:pPr lvl="1">
              <a:buFont typeface="Wingdings" panose="05000000000000000000" pitchFamily="2" charset="2"/>
              <a:buChar char="Ø"/>
            </a:pPr>
            <a:r>
              <a:rPr lang="en-US" altLang="en-US" sz="2400" dirty="0"/>
              <a:t>Limitations</a:t>
            </a:r>
          </a:p>
          <a:p>
            <a:pPr lvl="1">
              <a:buFont typeface="Wingdings" panose="05000000000000000000" pitchFamily="2" charset="2"/>
              <a:buChar char="Ø"/>
            </a:pPr>
            <a:r>
              <a:rPr lang="en-US" altLang="en-US" sz="2400" dirty="0"/>
              <a:t>Proper care, maintenance, useful life, disposal</a:t>
            </a:r>
          </a:p>
        </p:txBody>
      </p:sp>
      <p:pic>
        <p:nvPicPr>
          <p:cNvPr id="3" name="Picture 2" title="Masks">
            <a:extLst>
              <a:ext uri="{FF2B5EF4-FFF2-40B4-BE49-F238E27FC236}">
                <a16:creationId xmlns:a16="http://schemas.microsoft.com/office/drawing/2014/main" id="{6EC98252-18CF-3B44-1AEE-B5B817B8186C}"/>
              </a:ext>
            </a:extLst>
          </p:cNvPr>
          <p:cNvPicPr>
            <a:picLocks noChangeAspect="1"/>
          </p:cNvPicPr>
          <p:nvPr/>
        </p:nvPicPr>
        <p:blipFill>
          <a:blip r:embed="rId3"/>
          <a:stretch>
            <a:fillRect/>
          </a:stretch>
        </p:blipFill>
        <p:spPr>
          <a:xfrm>
            <a:off x="4843050" y="2005014"/>
            <a:ext cx="3672300" cy="2423873"/>
          </a:xfrm>
          <a:prstGeom prst="rect">
            <a:avLst/>
          </a:prstGeom>
          <a:ln>
            <a:solidFill>
              <a:schemeClr val="tx1"/>
            </a:solidFill>
          </a:ln>
        </p:spPr>
      </p:pic>
    </p:spTree>
    <p:extLst>
      <p:ext uri="{BB962C8B-B14F-4D97-AF65-F5344CB8AC3E}">
        <p14:creationId xmlns:p14="http://schemas.microsoft.com/office/powerpoint/2010/main" val="8050121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BF01EF-1901-7862-AA26-E31531870F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474081-6AED-4E1D-DEAA-80C17B9BB556}"/>
              </a:ext>
            </a:extLst>
          </p:cNvPr>
          <p:cNvSpPr>
            <a:spLocks noGrp="1"/>
          </p:cNvSpPr>
          <p:nvPr>
            <p:ph type="title"/>
          </p:nvPr>
        </p:nvSpPr>
        <p:spPr>
          <a:xfrm>
            <a:off x="628650" y="679451"/>
            <a:ext cx="7886700" cy="1325563"/>
          </a:xfrm>
        </p:spPr>
        <p:txBody>
          <a:bodyPr/>
          <a:lstStyle/>
          <a:p>
            <a:pPr algn="ctr"/>
            <a:r>
              <a:rPr lang="en-US" dirty="0"/>
              <a:t>CONTROLLING EXPOSURES</a:t>
            </a:r>
          </a:p>
        </p:txBody>
      </p:sp>
      <p:sp>
        <p:nvSpPr>
          <p:cNvPr id="5" name="TextBox 4">
            <a:extLst>
              <a:ext uri="{FF2B5EF4-FFF2-40B4-BE49-F238E27FC236}">
                <a16:creationId xmlns:a16="http://schemas.microsoft.com/office/drawing/2014/main" id="{9C904175-A4F1-4F25-18E3-475EDEA60683}"/>
              </a:ext>
            </a:extLst>
          </p:cNvPr>
          <p:cNvSpPr txBox="1"/>
          <p:nvPr/>
        </p:nvSpPr>
        <p:spPr>
          <a:xfrm>
            <a:off x="628650" y="1857374"/>
            <a:ext cx="8072437" cy="3416320"/>
          </a:xfrm>
          <a:prstGeom prst="rect">
            <a:avLst/>
          </a:prstGeom>
          <a:noFill/>
        </p:spPr>
        <p:txBody>
          <a:bodyPr wrap="square">
            <a:spAutoFit/>
          </a:bodyPr>
          <a:lstStyle/>
          <a:p>
            <a:pPr marL="0" indent="0" eaLnBrk="1" hangingPunct="1">
              <a:buNone/>
            </a:pPr>
            <a:r>
              <a:rPr lang="en-US" altLang="en-US" sz="3600" dirty="0"/>
              <a:t>Employee’s responsibilities:</a:t>
            </a:r>
          </a:p>
          <a:p>
            <a:pPr>
              <a:buFont typeface="Wingdings" panose="05000000000000000000" pitchFamily="2" charset="2"/>
              <a:buChar char="Ø"/>
            </a:pPr>
            <a:r>
              <a:rPr lang="en-US" altLang="en-US" sz="3600" dirty="0"/>
              <a:t>Properly wear PPE</a:t>
            </a:r>
          </a:p>
          <a:p>
            <a:pPr>
              <a:buFont typeface="Wingdings" panose="05000000000000000000" pitchFamily="2" charset="2"/>
              <a:buChar char="Ø"/>
            </a:pPr>
            <a:r>
              <a:rPr lang="en-US" altLang="en-US" sz="3600" dirty="0"/>
              <a:t>Attend training</a:t>
            </a:r>
          </a:p>
          <a:p>
            <a:pPr>
              <a:buFont typeface="Wingdings" panose="05000000000000000000" pitchFamily="2" charset="2"/>
              <a:buChar char="Ø"/>
            </a:pPr>
            <a:r>
              <a:rPr lang="en-US" altLang="en-US" sz="3600" dirty="0"/>
              <a:t>Care for, clean, and maintain</a:t>
            </a:r>
          </a:p>
          <a:p>
            <a:pPr>
              <a:buFont typeface="Wingdings" panose="05000000000000000000" pitchFamily="2" charset="2"/>
              <a:buChar char="Ø"/>
            </a:pPr>
            <a:r>
              <a:rPr lang="en-US" altLang="en-US" sz="3600" dirty="0"/>
              <a:t>Notify when repairs/replacement needed</a:t>
            </a:r>
          </a:p>
        </p:txBody>
      </p:sp>
    </p:spTree>
    <p:extLst>
      <p:ext uri="{BB962C8B-B14F-4D97-AF65-F5344CB8AC3E}">
        <p14:creationId xmlns:p14="http://schemas.microsoft.com/office/powerpoint/2010/main" val="19016169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C3C0A0-A784-26D6-15AD-13AF189A87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24E453-8205-A2F7-31A9-3231913A0EBA}"/>
              </a:ext>
            </a:extLst>
          </p:cNvPr>
          <p:cNvSpPr>
            <a:spLocks noGrp="1"/>
          </p:cNvSpPr>
          <p:nvPr>
            <p:ph type="title"/>
          </p:nvPr>
        </p:nvSpPr>
        <p:spPr>
          <a:xfrm>
            <a:off x="628650" y="679451"/>
            <a:ext cx="7886700" cy="1325563"/>
          </a:xfrm>
        </p:spPr>
        <p:txBody>
          <a:bodyPr/>
          <a:lstStyle/>
          <a:p>
            <a:pPr algn="ctr"/>
            <a:r>
              <a:rPr lang="en-US" dirty="0"/>
              <a:t>CONTROLLING EXPOSURES</a:t>
            </a:r>
          </a:p>
        </p:txBody>
      </p:sp>
      <p:sp>
        <p:nvSpPr>
          <p:cNvPr id="5" name="TextBox 4">
            <a:extLst>
              <a:ext uri="{FF2B5EF4-FFF2-40B4-BE49-F238E27FC236}">
                <a16:creationId xmlns:a16="http://schemas.microsoft.com/office/drawing/2014/main" id="{255FE955-CE35-3B60-77B0-D69DD30A9889}"/>
              </a:ext>
            </a:extLst>
          </p:cNvPr>
          <p:cNvSpPr txBox="1"/>
          <p:nvPr/>
        </p:nvSpPr>
        <p:spPr>
          <a:xfrm>
            <a:off x="628650" y="1857374"/>
            <a:ext cx="8072437" cy="3046988"/>
          </a:xfrm>
          <a:prstGeom prst="rect">
            <a:avLst/>
          </a:prstGeom>
          <a:noFill/>
        </p:spPr>
        <p:txBody>
          <a:bodyPr wrap="square">
            <a:spAutoFit/>
          </a:bodyPr>
          <a:lstStyle/>
          <a:p>
            <a:pPr marL="0" indent="0" eaLnBrk="1" hangingPunct="1">
              <a:buNone/>
            </a:pPr>
            <a:r>
              <a:rPr lang="en-US" altLang="en-US" sz="3200" dirty="0"/>
              <a:t>Housekeeping:</a:t>
            </a:r>
          </a:p>
          <a:p>
            <a:pPr>
              <a:buFont typeface="Wingdings" panose="05000000000000000000" pitchFamily="2" charset="2"/>
              <a:buChar char="Ø"/>
            </a:pPr>
            <a:r>
              <a:rPr lang="en-US" altLang="en-US" sz="3200" dirty="0"/>
              <a:t>Written schedule for cleaning and decontamination</a:t>
            </a:r>
          </a:p>
          <a:p>
            <a:pPr>
              <a:buFont typeface="Wingdings" panose="05000000000000000000" pitchFamily="2" charset="2"/>
              <a:buChar char="Ø"/>
            </a:pPr>
            <a:r>
              <a:rPr lang="en-US" altLang="en-US" sz="3200" dirty="0"/>
              <a:t>Picking up broken glass</a:t>
            </a:r>
          </a:p>
          <a:p>
            <a:pPr lvl="1">
              <a:buFont typeface="Wingdings" panose="05000000000000000000" pitchFamily="2" charset="2"/>
              <a:buChar char="Ø"/>
            </a:pPr>
            <a:r>
              <a:rPr lang="en-US" altLang="en-US" sz="3200" dirty="0"/>
              <a:t>Not picked up by hands</a:t>
            </a:r>
          </a:p>
          <a:p>
            <a:pPr lvl="1">
              <a:buFont typeface="Wingdings" panose="05000000000000000000" pitchFamily="2" charset="2"/>
              <a:buChar char="Ø"/>
            </a:pPr>
            <a:r>
              <a:rPr lang="en-US" altLang="en-US" sz="3200" dirty="0"/>
              <a:t>Mechanical means only</a:t>
            </a:r>
          </a:p>
        </p:txBody>
      </p:sp>
      <p:pic>
        <p:nvPicPr>
          <p:cNvPr id="3" name="Picture 2" title="Broom and Pan">
            <a:extLst>
              <a:ext uri="{FF2B5EF4-FFF2-40B4-BE49-F238E27FC236}">
                <a16:creationId xmlns:a16="http://schemas.microsoft.com/office/drawing/2014/main" id="{EA573DB4-1A08-9AE3-EFC1-936653B6F9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7887" y="3429000"/>
            <a:ext cx="2667000" cy="2266950"/>
          </a:xfrm>
          <a:prstGeom prst="rect">
            <a:avLst/>
          </a:prstGeom>
          <a:ln>
            <a:solidFill>
              <a:schemeClr val="tx1"/>
            </a:solidFill>
          </a:ln>
        </p:spPr>
      </p:pic>
      <p:sp>
        <p:nvSpPr>
          <p:cNvPr id="4" name="TextBox 3">
            <a:extLst>
              <a:ext uri="{FF2B5EF4-FFF2-40B4-BE49-F238E27FC236}">
                <a16:creationId xmlns:a16="http://schemas.microsoft.com/office/drawing/2014/main" id="{608D4841-ECBA-A7DB-C97C-4DB8422478AA}"/>
              </a:ext>
            </a:extLst>
          </p:cNvPr>
          <p:cNvSpPr txBox="1"/>
          <p:nvPr/>
        </p:nvSpPr>
        <p:spPr>
          <a:xfrm>
            <a:off x="7598372" y="5707673"/>
            <a:ext cx="1102715" cy="215444"/>
          </a:xfrm>
          <a:prstGeom prst="rect">
            <a:avLst/>
          </a:prstGeom>
          <a:noFill/>
        </p:spPr>
        <p:txBody>
          <a:bodyPr wrap="square" rtlCol="0">
            <a:spAutoFit/>
          </a:bodyPr>
          <a:lstStyle/>
          <a:p>
            <a:pPr algn="r"/>
            <a:r>
              <a:rPr lang="en-US" sz="800"/>
              <a:t>Source: OSHA DTE</a:t>
            </a:r>
          </a:p>
        </p:txBody>
      </p:sp>
    </p:spTree>
    <p:extLst>
      <p:ext uri="{BB962C8B-B14F-4D97-AF65-F5344CB8AC3E}">
        <p14:creationId xmlns:p14="http://schemas.microsoft.com/office/powerpoint/2010/main" val="24972463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E514EE-F66E-5A7C-67F2-D0C6757A7F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D9C0F5-F951-A511-D3A5-AEA1CF669114}"/>
              </a:ext>
            </a:extLst>
          </p:cNvPr>
          <p:cNvSpPr>
            <a:spLocks noGrp="1"/>
          </p:cNvSpPr>
          <p:nvPr>
            <p:ph type="title"/>
          </p:nvPr>
        </p:nvSpPr>
        <p:spPr>
          <a:xfrm>
            <a:off x="628650" y="122315"/>
            <a:ext cx="7886700" cy="1325563"/>
          </a:xfrm>
        </p:spPr>
        <p:txBody>
          <a:bodyPr/>
          <a:lstStyle/>
          <a:p>
            <a:pPr algn="ctr"/>
            <a:r>
              <a:rPr lang="en-US" dirty="0"/>
              <a:t>CONTROLLING EXPOSURES</a:t>
            </a:r>
          </a:p>
        </p:txBody>
      </p:sp>
      <p:sp>
        <p:nvSpPr>
          <p:cNvPr id="6" name="Content Placeholder 2">
            <a:extLst>
              <a:ext uri="{FF2B5EF4-FFF2-40B4-BE49-F238E27FC236}">
                <a16:creationId xmlns:a16="http://schemas.microsoft.com/office/drawing/2014/main" id="{73EA43CD-8E3D-A0B3-2FB7-21F9A5D042CA}"/>
              </a:ext>
            </a:extLst>
          </p:cNvPr>
          <p:cNvSpPr>
            <a:spLocks noGrp="1"/>
          </p:cNvSpPr>
          <p:nvPr>
            <p:ph sz="half" idx="1"/>
          </p:nvPr>
        </p:nvSpPr>
        <p:spPr>
          <a:xfrm>
            <a:off x="379535" y="1587515"/>
            <a:ext cx="7467600" cy="4853782"/>
          </a:xfrm>
        </p:spPr>
        <p:txBody>
          <a:bodyPr/>
          <a:lstStyle/>
          <a:p>
            <a:pPr marL="0" indent="0">
              <a:buNone/>
            </a:pPr>
            <a:r>
              <a:rPr lang="en-US" altLang="en-US" sz="3200" dirty="0"/>
              <a:t>Clean-up and decontamination:</a:t>
            </a:r>
          </a:p>
          <a:p>
            <a:pPr>
              <a:buFont typeface="Wingdings" panose="05000000000000000000" pitchFamily="2" charset="2"/>
              <a:buChar char="Ø"/>
            </a:pPr>
            <a:r>
              <a:rPr lang="en-US" altLang="en-US" dirty="0"/>
              <a:t>Wear protective gloves</a:t>
            </a:r>
          </a:p>
          <a:p>
            <a:pPr>
              <a:buFont typeface="Wingdings" panose="05000000000000000000" pitchFamily="2" charset="2"/>
              <a:buChar char="Ø"/>
            </a:pPr>
            <a:r>
              <a:rPr lang="en-US" altLang="en-US" dirty="0"/>
              <a:t>Use appropriate disinfectant </a:t>
            </a:r>
          </a:p>
          <a:p>
            <a:pPr>
              <a:buFont typeface="Wingdings" panose="05000000000000000000" pitchFamily="2" charset="2"/>
              <a:buChar char="Ø"/>
            </a:pPr>
            <a:r>
              <a:rPr lang="en-US" altLang="en-US" dirty="0"/>
              <a:t>Clean and disinfect </a:t>
            </a:r>
            <a:br>
              <a:rPr lang="en-US" altLang="en-US" dirty="0"/>
            </a:br>
            <a:r>
              <a:rPr lang="en-US" altLang="en-US" dirty="0"/>
              <a:t>contaminated equipment </a:t>
            </a:r>
            <a:br>
              <a:rPr lang="en-US" altLang="en-US" dirty="0"/>
            </a:br>
            <a:r>
              <a:rPr lang="en-US" altLang="en-US" dirty="0"/>
              <a:t>and work surfaces</a:t>
            </a:r>
          </a:p>
          <a:p>
            <a:pPr>
              <a:buFont typeface="Wingdings" panose="05000000000000000000" pitchFamily="2" charset="2"/>
              <a:buChar char="Ø"/>
            </a:pPr>
            <a:r>
              <a:rPr lang="en-US" altLang="en-US" dirty="0"/>
              <a:t>Thoroughly wash up </a:t>
            </a:r>
            <a:br>
              <a:rPr lang="en-US" altLang="en-US" dirty="0"/>
            </a:br>
            <a:r>
              <a:rPr lang="en-US" altLang="en-US" dirty="0"/>
              <a:t>immediately after exposure</a:t>
            </a:r>
          </a:p>
          <a:p>
            <a:pPr>
              <a:buFont typeface="Wingdings" panose="05000000000000000000" pitchFamily="2" charset="2"/>
              <a:buChar char="Ø"/>
            </a:pPr>
            <a:r>
              <a:rPr lang="en-US" altLang="en-US" dirty="0"/>
              <a:t>Properly dispose of contaminated PPE, </a:t>
            </a:r>
          </a:p>
          <a:p>
            <a:pPr marL="0" indent="0">
              <a:buNone/>
            </a:pPr>
            <a:r>
              <a:rPr lang="en-US" altLang="en-US" dirty="0"/>
              <a:t>     towels, rags, etc.</a:t>
            </a:r>
          </a:p>
          <a:p>
            <a:endParaRPr lang="en-US" altLang="en-US" dirty="0"/>
          </a:p>
        </p:txBody>
      </p:sp>
      <p:pic>
        <p:nvPicPr>
          <p:cNvPr id="7" name="Picture 3" descr="C:\Nancy\Tiff Photos\Disinfect Blood copy.jpg" title="Clean-up">
            <a:extLst>
              <a:ext uri="{FF2B5EF4-FFF2-40B4-BE49-F238E27FC236}">
                <a16:creationId xmlns:a16="http://schemas.microsoft.com/office/drawing/2014/main" id="{C6A29F5C-30E1-1054-CAC3-1914177D1D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7246"/>
          <a:stretch>
            <a:fillRect/>
          </a:stretch>
        </p:blipFill>
        <p:spPr bwMode="auto">
          <a:xfrm>
            <a:off x="5951415" y="2633804"/>
            <a:ext cx="2813050" cy="22034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a:extLst>
              <a:ext uri="{FF2B5EF4-FFF2-40B4-BE49-F238E27FC236}">
                <a16:creationId xmlns:a16="http://schemas.microsoft.com/office/drawing/2014/main" id="{4B46988A-4018-B35D-D0B7-A253438F6A23}"/>
              </a:ext>
            </a:extLst>
          </p:cNvPr>
          <p:cNvSpPr txBox="1"/>
          <p:nvPr/>
        </p:nvSpPr>
        <p:spPr>
          <a:xfrm>
            <a:off x="7754443" y="4859760"/>
            <a:ext cx="1102715" cy="215444"/>
          </a:xfrm>
          <a:prstGeom prst="rect">
            <a:avLst/>
          </a:prstGeom>
          <a:noFill/>
        </p:spPr>
        <p:txBody>
          <a:bodyPr wrap="square" rtlCol="0">
            <a:spAutoFit/>
          </a:bodyPr>
          <a:lstStyle/>
          <a:p>
            <a:pPr algn="r"/>
            <a:r>
              <a:rPr lang="en-US" sz="800"/>
              <a:t>Source: OSHA DTE</a:t>
            </a:r>
          </a:p>
        </p:txBody>
      </p:sp>
    </p:spTree>
    <p:extLst>
      <p:ext uri="{BB962C8B-B14F-4D97-AF65-F5344CB8AC3E}">
        <p14:creationId xmlns:p14="http://schemas.microsoft.com/office/powerpoint/2010/main" val="18635587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A17471-2A13-31CB-F75B-689AC57F15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CF68D6-9BD7-7774-EF79-C217C8A7A82E}"/>
              </a:ext>
            </a:extLst>
          </p:cNvPr>
          <p:cNvSpPr>
            <a:spLocks noGrp="1"/>
          </p:cNvSpPr>
          <p:nvPr>
            <p:ph type="title"/>
          </p:nvPr>
        </p:nvSpPr>
        <p:spPr>
          <a:xfrm>
            <a:off x="628650" y="122315"/>
            <a:ext cx="7886700" cy="1325563"/>
          </a:xfrm>
        </p:spPr>
        <p:txBody>
          <a:bodyPr/>
          <a:lstStyle/>
          <a:p>
            <a:pPr algn="ctr"/>
            <a:r>
              <a:rPr lang="en-US" dirty="0"/>
              <a:t>CONTROLLING EXPOSURES</a:t>
            </a:r>
          </a:p>
        </p:txBody>
      </p:sp>
      <p:sp>
        <p:nvSpPr>
          <p:cNvPr id="4" name="Content Placeholder 2">
            <a:extLst>
              <a:ext uri="{FF2B5EF4-FFF2-40B4-BE49-F238E27FC236}">
                <a16:creationId xmlns:a16="http://schemas.microsoft.com/office/drawing/2014/main" id="{CD57CEA9-B3AD-ACAF-D7A3-ACF578B0E2D1}"/>
              </a:ext>
            </a:extLst>
          </p:cNvPr>
          <p:cNvSpPr txBox="1">
            <a:spLocks/>
          </p:cNvSpPr>
          <p:nvPr/>
        </p:nvSpPr>
        <p:spPr>
          <a:xfrm>
            <a:off x="439737" y="1754065"/>
            <a:ext cx="5334000" cy="2531177"/>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altLang="en-US" dirty="0">
                <a:solidFill>
                  <a:prstClr val="black"/>
                </a:solidFill>
                <a:ea typeface="Tahoma" panose="020B0604030504040204" pitchFamily="34" charset="0"/>
              </a:rPr>
              <a:t>Regulated waste disposal: </a:t>
            </a:r>
          </a:p>
          <a:p>
            <a:pPr lvl="1">
              <a:buFont typeface="Wingdings" panose="05000000000000000000" pitchFamily="2" charset="2"/>
              <a:buChar char="Ø"/>
            </a:pPr>
            <a:r>
              <a:rPr lang="en-US" altLang="en-US" dirty="0">
                <a:solidFill>
                  <a:prstClr val="black"/>
                </a:solidFill>
                <a:ea typeface="Tahoma" panose="020B0604030504040204" pitchFamily="34" charset="0"/>
              </a:rPr>
              <a:t>Dispose of regulated waste in closable, leak-proof red or biohazard labeled bags or containers</a:t>
            </a:r>
          </a:p>
          <a:p>
            <a:pPr lvl="1">
              <a:buFont typeface="Wingdings" panose="05000000000000000000" pitchFamily="2" charset="2"/>
              <a:buChar char="Ø"/>
            </a:pPr>
            <a:r>
              <a:rPr lang="en-US" altLang="en-US" dirty="0">
                <a:solidFill>
                  <a:prstClr val="black"/>
                </a:solidFill>
                <a:ea typeface="Tahoma" panose="020B0604030504040204" pitchFamily="34" charset="0"/>
              </a:rPr>
              <a:t>Dispose of contaminated sharps in closable, puncture-resistant, leak-proof, red or</a:t>
            </a:r>
            <a:endParaRPr lang="en-US" dirty="0"/>
          </a:p>
        </p:txBody>
      </p:sp>
      <p:pic>
        <p:nvPicPr>
          <p:cNvPr id="5" name="Picture 4" descr="Red Bag Waste copy">
            <a:extLst>
              <a:ext uri="{FF2B5EF4-FFF2-40B4-BE49-F238E27FC236}">
                <a16:creationId xmlns:a16="http://schemas.microsoft.com/office/drawing/2014/main" id="{94B33B26-BF4F-1259-80A3-C69E7EE7F5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059487" y="1543050"/>
            <a:ext cx="2455863" cy="3771900"/>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a:extLst>
              <a:ext uri="{FF2B5EF4-FFF2-40B4-BE49-F238E27FC236}">
                <a16:creationId xmlns:a16="http://schemas.microsoft.com/office/drawing/2014/main" id="{077D05F7-3131-F993-0F3F-1E8A2C805D89}"/>
              </a:ext>
            </a:extLst>
          </p:cNvPr>
          <p:cNvSpPr txBox="1"/>
          <p:nvPr/>
        </p:nvSpPr>
        <p:spPr>
          <a:xfrm>
            <a:off x="6515100" y="5302400"/>
            <a:ext cx="2133600" cy="215444"/>
          </a:xfrm>
          <a:prstGeom prst="rect">
            <a:avLst/>
          </a:prstGeom>
          <a:noFill/>
        </p:spPr>
        <p:txBody>
          <a:bodyPr wrap="square" rtlCol="0">
            <a:spAutoFit/>
          </a:bodyPr>
          <a:lstStyle/>
          <a:p>
            <a:pPr algn="r"/>
            <a:r>
              <a:rPr lang="en-US" sz="800"/>
              <a:t>Source: OSHA DTE</a:t>
            </a:r>
          </a:p>
        </p:txBody>
      </p:sp>
    </p:spTree>
    <p:extLst>
      <p:ext uri="{BB962C8B-B14F-4D97-AF65-F5344CB8AC3E}">
        <p14:creationId xmlns:p14="http://schemas.microsoft.com/office/powerpoint/2010/main" val="4039396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F7BD4-F2B9-CE0E-A15D-8DB1DB4FA361}"/>
              </a:ext>
            </a:extLst>
          </p:cNvPr>
          <p:cNvSpPr>
            <a:spLocks noGrp="1"/>
          </p:cNvSpPr>
          <p:nvPr>
            <p:ph type="title"/>
          </p:nvPr>
        </p:nvSpPr>
        <p:spPr/>
        <p:txBody>
          <a:bodyPr/>
          <a:lstStyle/>
          <a:p>
            <a:pPr algn="ctr"/>
            <a:r>
              <a:rPr lang="en-US" dirty="0"/>
              <a:t>LOCATION OF DOCUMENTS</a:t>
            </a:r>
          </a:p>
        </p:txBody>
      </p:sp>
      <p:sp>
        <p:nvSpPr>
          <p:cNvPr id="3" name="Content Placeholder 2">
            <a:extLst>
              <a:ext uri="{FF2B5EF4-FFF2-40B4-BE49-F238E27FC236}">
                <a16:creationId xmlns:a16="http://schemas.microsoft.com/office/drawing/2014/main" id="{00367F45-34F4-AC6C-006D-B7C5D8A98D07}"/>
              </a:ext>
            </a:extLst>
          </p:cNvPr>
          <p:cNvSpPr>
            <a:spLocks noGrp="1"/>
          </p:cNvSpPr>
          <p:nvPr>
            <p:ph idx="1"/>
          </p:nvPr>
        </p:nvSpPr>
        <p:spPr>
          <a:xfrm>
            <a:off x="628650" y="1825625"/>
            <a:ext cx="8301038" cy="4351338"/>
          </a:xfrm>
        </p:spPr>
        <p:txBody>
          <a:bodyPr/>
          <a:lstStyle/>
          <a:p>
            <a:pPr>
              <a:buFont typeface="Wingdings" panose="05000000000000000000" pitchFamily="2" charset="2"/>
              <a:buChar char="Ø"/>
            </a:pPr>
            <a:r>
              <a:rPr lang="en-US" sz="3200" dirty="0"/>
              <a:t>OMD WEBSITE HOMEPAGE </a:t>
            </a:r>
            <a:r>
              <a:rPr lang="en-US" sz="3200" dirty="0">
                <a:hlinkClick r:id="rId3"/>
              </a:rPr>
              <a:t>https://www.oregon.gov/omd/pages/home.aspx</a:t>
            </a:r>
            <a:endParaRPr lang="en-US" sz="3200" dirty="0"/>
          </a:p>
          <a:p>
            <a:pPr lvl="2">
              <a:buFont typeface="Wingdings" panose="05000000000000000000" pitchFamily="2" charset="2"/>
              <a:buChar char="Ø"/>
            </a:pPr>
            <a:r>
              <a:rPr lang="en-US" sz="3200" dirty="0"/>
              <a:t>STATE PERSONNEL OFFICE HOME PAGE UNDER EMPLOYEE RESOURCES</a:t>
            </a:r>
          </a:p>
          <a:p>
            <a:pPr lvl="5">
              <a:buFont typeface="Wingdings" panose="05000000000000000000" pitchFamily="2" charset="2"/>
              <a:buChar char="Ø"/>
            </a:pPr>
            <a:r>
              <a:rPr lang="en-US" sz="3200" dirty="0"/>
              <a:t>SAFETY PAGE</a:t>
            </a:r>
          </a:p>
          <a:p>
            <a:pPr lvl="8">
              <a:buFont typeface="Wingdings" panose="05000000000000000000" pitchFamily="2" charset="2"/>
              <a:buChar char="Ø"/>
            </a:pPr>
            <a:r>
              <a:rPr lang="en-US" sz="3200" dirty="0"/>
              <a:t>FIND APPLICABLE OMD SAFETY POLICY AND ATTACHMENTS THERE</a:t>
            </a:r>
          </a:p>
          <a:p>
            <a:pPr lvl="1">
              <a:buFont typeface="Wingdings" panose="05000000000000000000" pitchFamily="2" charset="2"/>
              <a:buChar char="Ø"/>
            </a:pPr>
            <a:endParaRPr lang="en-US" dirty="0"/>
          </a:p>
          <a:p>
            <a:pPr lvl="1"/>
            <a:endParaRPr lang="en-US" dirty="0"/>
          </a:p>
        </p:txBody>
      </p:sp>
    </p:spTree>
    <p:extLst>
      <p:ext uri="{BB962C8B-B14F-4D97-AF65-F5344CB8AC3E}">
        <p14:creationId xmlns:p14="http://schemas.microsoft.com/office/powerpoint/2010/main" val="35682186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60884-612B-2179-EC7E-9CA718EA49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561CEC-6680-3FF7-40A3-B8E2411B7BF4}"/>
              </a:ext>
            </a:extLst>
          </p:cNvPr>
          <p:cNvSpPr>
            <a:spLocks noGrp="1"/>
          </p:cNvSpPr>
          <p:nvPr>
            <p:ph type="title"/>
          </p:nvPr>
        </p:nvSpPr>
        <p:spPr>
          <a:xfrm>
            <a:off x="628650" y="122315"/>
            <a:ext cx="7886700" cy="1325563"/>
          </a:xfrm>
        </p:spPr>
        <p:txBody>
          <a:bodyPr/>
          <a:lstStyle/>
          <a:p>
            <a:pPr algn="ctr"/>
            <a:r>
              <a:rPr lang="en-US" dirty="0"/>
              <a:t>CONTROLLING EXPOSURES</a:t>
            </a:r>
          </a:p>
        </p:txBody>
      </p:sp>
      <p:sp>
        <p:nvSpPr>
          <p:cNvPr id="3" name="Content Placeholder 2">
            <a:extLst>
              <a:ext uri="{FF2B5EF4-FFF2-40B4-BE49-F238E27FC236}">
                <a16:creationId xmlns:a16="http://schemas.microsoft.com/office/drawing/2014/main" id="{62E37A56-576D-1392-5774-22F162067EFD}"/>
              </a:ext>
            </a:extLst>
          </p:cNvPr>
          <p:cNvSpPr>
            <a:spLocks noGrp="1"/>
          </p:cNvSpPr>
          <p:nvPr>
            <p:ph idx="1"/>
          </p:nvPr>
        </p:nvSpPr>
        <p:spPr>
          <a:xfrm>
            <a:off x="628650" y="1766887"/>
            <a:ext cx="7315200" cy="1981200"/>
          </a:xfrm>
        </p:spPr>
        <p:txBody>
          <a:bodyPr/>
          <a:lstStyle/>
          <a:p>
            <a:pPr lvl="0">
              <a:buFont typeface="Wingdings" panose="05000000000000000000" pitchFamily="2" charset="2"/>
              <a:buChar char="Ø"/>
            </a:pPr>
            <a:r>
              <a:rPr lang="en-US" altLang="en-US" dirty="0">
                <a:solidFill>
                  <a:prstClr val="black"/>
                </a:solidFill>
                <a:ea typeface="Tahoma" panose="020B0604030504040204" pitchFamily="34" charset="0"/>
              </a:rPr>
              <a:t>Laundry</a:t>
            </a:r>
          </a:p>
          <a:p>
            <a:pPr lvl="1">
              <a:buFont typeface="Wingdings" panose="05000000000000000000" pitchFamily="2" charset="2"/>
              <a:buChar char="Ø"/>
            </a:pPr>
            <a:r>
              <a:rPr lang="en-US" altLang="en-US" dirty="0">
                <a:solidFill>
                  <a:prstClr val="black"/>
                </a:solidFill>
                <a:ea typeface="Tahoma" panose="020B0604030504040204" pitchFamily="34" charset="0"/>
              </a:rPr>
              <a:t>Contaminated laundry must be bagged or containerized at the location where it was used.</a:t>
            </a:r>
          </a:p>
          <a:p>
            <a:endParaRPr lang="en-US" dirty="0"/>
          </a:p>
        </p:txBody>
      </p:sp>
      <p:pic>
        <p:nvPicPr>
          <p:cNvPr id="6" name="Picture 4" descr="bioldry">
            <a:extLst>
              <a:ext uri="{FF2B5EF4-FFF2-40B4-BE49-F238E27FC236}">
                <a16:creationId xmlns:a16="http://schemas.microsoft.com/office/drawing/2014/main" id="{20269081-1456-9B06-EA0B-15EE630EFA89}"/>
              </a:ext>
            </a:extLst>
          </p:cNvPr>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a:xfrm>
            <a:off x="5179406" y="3192006"/>
            <a:ext cx="3368675" cy="2290762"/>
          </a:xfrm>
          <a:prstGeom prst="rect">
            <a:avLst/>
          </a:prstGeom>
          <a:noFill/>
          <a:ln w="12700">
            <a:solidFill>
              <a:schemeClr val="tx1"/>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Box 6">
            <a:extLst>
              <a:ext uri="{FF2B5EF4-FFF2-40B4-BE49-F238E27FC236}">
                <a16:creationId xmlns:a16="http://schemas.microsoft.com/office/drawing/2014/main" id="{F559D2F9-20B8-EA28-7450-705E07E19635}"/>
              </a:ext>
            </a:extLst>
          </p:cNvPr>
          <p:cNvSpPr txBox="1"/>
          <p:nvPr/>
        </p:nvSpPr>
        <p:spPr>
          <a:xfrm>
            <a:off x="6943728" y="5536208"/>
            <a:ext cx="1647218" cy="307777"/>
          </a:xfrm>
          <a:prstGeom prst="rect">
            <a:avLst/>
          </a:prstGeom>
          <a:noFill/>
        </p:spPr>
        <p:txBody>
          <a:bodyPr wrap="square" rtlCol="0">
            <a:spAutoFit/>
          </a:bodyPr>
          <a:lstStyle/>
          <a:p>
            <a:pPr algn="r"/>
            <a:r>
              <a:rPr lang="en-US" sz="1400" dirty="0"/>
              <a:t>Source: OSHA DTE</a:t>
            </a:r>
          </a:p>
        </p:txBody>
      </p:sp>
    </p:spTree>
    <p:extLst>
      <p:ext uri="{BB962C8B-B14F-4D97-AF65-F5344CB8AC3E}">
        <p14:creationId xmlns:p14="http://schemas.microsoft.com/office/powerpoint/2010/main" val="7623414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C3BA56-76FE-1C6E-A94C-B049130F1F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E38A55-54BD-B19C-FAA2-C95E579A5F58}"/>
              </a:ext>
            </a:extLst>
          </p:cNvPr>
          <p:cNvSpPr>
            <a:spLocks noGrp="1"/>
          </p:cNvSpPr>
          <p:nvPr>
            <p:ph type="title"/>
          </p:nvPr>
        </p:nvSpPr>
        <p:spPr>
          <a:xfrm>
            <a:off x="628650" y="122315"/>
            <a:ext cx="7886700" cy="1325563"/>
          </a:xfrm>
        </p:spPr>
        <p:txBody>
          <a:bodyPr/>
          <a:lstStyle/>
          <a:p>
            <a:pPr algn="ctr"/>
            <a:r>
              <a:rPr lang="en-US" dirty="0"/>
              <a:t>CONTROLLING EXPOSURES</a:t>
            </a:r>
          </a:p>
        </p:txBody>
      </p:sp>
      <p:sp>
        <p:nvSpPr>
          <p:cNvPr id="3" name="Content Placeholder 2">
            <a:extLst>
              <a:ext uri="{FF2B5EF4-FFF2-40B4-BE49-F238E27FC236}">
                <a16:creationId xmlns:a16="http://schemas.microsoft.com/office/drawing/2014/main" id="{12140E76-3F46-E851-5510-7F58AEE5AEA2}"/>
              </a:ext>
            </a:extLst>
          </p:cNvPr>
          <p:cNvSpPr>
            <a:spLocks noGrp="1"/>
          </p:cNvSpPr>
          <p:nvPr>
            <p:ph idx="1"/>
          </p:nvPr>
        </p:nvSpPr>
        <p:spPr>
          <a:xfrm>
            <a:off x="628650" y="1766887"/>
            <a:ext cx="7315200" cy="1981200"/>
          </a:xfrm>
        </p:spPr>
        <p:txBody>
          <a:bodyPr>
            <a:normAutofit fontScale="25000" lnSpcReduction="20000"/>
          </a:bodyPr>
          <a:lstStyle/>
          <a:p>
            <a:pPr marL="0" indent="0">
              <a:buNone/>
            </a:pPr>
            <a:r>
              <a:rPr lang="en-US" altLang="en-US" sz="9600" dirty="0"/>
              <a:t>Training:</a:t>
            </a:r>
          </a:p>
          <a:p>
            <a:pPr>
              <a:buFont typeface="Wingdings" panose="05000000000000000000" pitchFamily="2" charset="2"/>
              <a:buChar char="Ø"/>
            </a:pPr>
            <a:r>
              <a:rPr lang="en-US" altLang="en-US" sz="9600" dirty="0"/>
              <a:t>Who</a:t>
            </a:r>
          </a:p>
          <a:p>
            <a:pPr lvl="1">
              <a:buFont typeface="Wingdings" panose="05000000000000000000" pitchFamily="2" charset="2"/>
              <a:buChar char="Ø"/>
            </a:pPr>
            <a:r>
              <a:rPr lang="en-US" altLang="en-US" sz="9600" dirty="0"/>
              <a:t>All employees with </a:t>
            </a:r>
            <a:br>
              <a:rPr lang="en-US" altLang="en-US" sz="9600" dirty="0"/>
            </a:br>
            <a:r>
              <a:rPr lang="en-US" altLang="en-US" sz="9600" dirty="0"/>
              <a:t>occupational exposure to blood </a:t>
            </a:r>
            <a:br>
              <a:rPr lang="en-US" altLang="en-US" sz="9600" dirty="0"/>
            </a:br>
            <a:r>
              <a:rPr lang="en-US" altLang="en-US" sz="9600" dirty="0"/>
              <a:t>or other potentially infectious material (OPIM) </a:t>
            </a:r>
          </a:p>
          <a:p>
            <a:pPr lvl="1">
              <a:buFont typeface="Wingdings" panose="05000000000000000000" pitchFamily="2" charset="2"/>
              <a:buChar char="Ø"/>
            </a:pPr>
            <a:r>
              <a:rPr lang="en-US" altLang="en-US" sz="9600" dirty="0"/>
              <a:t>Employees who are trained in first aid and CPR </a:t>
            </a:r>
          </a:p>
          <a:p>
            <a:pPr>
              <a:buFont typeface="Wingdings" panose="05000000000000000000" pitchFamily="2" charset="2"/>
              <a:buChar char="Ø"/>
            </a:pPr>
            <a:r>
              <a:rPr lang="en-US" altLang="en-US" sz="9600" dirty="0"/>
              <a:t>No cost; during working hours</a:t>
            </a:r>
          </a:p>
          <a:p>
            <a:pPr>
              <a:buFont typeface="Wingdings" panose="05000000000000000000" pitchFamily="2" charset="2"/>
              <a:buChar char="Ø"/>
            </a:pPr>
            <a:r>
              <a:rPr lang="en-US" altLang="en-US" sz="9600" dirty="0"/>
              <a:t>When</a:t>
            </a:r>
          </a:p>
          <a:p>
            <a:pPr lvl="1">
              <a:buFont typeface="Wingdings" panose="05000000000000000000" pitchFamily="2" charset="2"/>
              <a:buChar char="Ø"/>
            </a:pPr>
            <a:r>
              <a:rPr lang="en-US" altLang="en-US" sz="9600" dirty="0"/>
              <a:t>Initial assignment</a:t>
            </a:r>
          </a:p>
          <a:p>
            <a:pPr lvl="1">
              <a:buFont typeface="Wingdings" panose="05000000000000000000" pitchFamily="2" charset="2"/>
              <a:buChar char="Ø"/>
            </a:pPr>
            <a:r>
              <a:rPr lang="en-US" altLang="en-US" sz="9600" dirty="0"/>
              <a:t>Annually; or with new/modified tasks</a:t>
            </a:r>
          </a:p>
          <a:p>
            <a:endParaRPr lang="en-US" dirty="0"/>
          </a:p>
        </p:txBody>
      </p:sp>
      <p:pic>
        <p:nvPicPr>
          <p:cNvPr id="4" name="Picture 4" descr="S:\training.jpg" title="Training">
            <a:extLst>
              <a:ext uri="{FF2B5EF4-FFF2-40B4-BE49-F238E27FC236}">
                <a16:creationId xmlns:a16="http://schemas.microsoft.com/office/drawing/2014/main" id="{CEB5F0A5-16B7-9C89-A97E-96A7D9FD21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480" y="3748087"/>
            <a:ext cx="2899931" cy="217447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a:extLst>
              <a:ext uri="{FF2B5EF4-FFF2-40B4-BE49-F238E27FC236}">
                <a16:creationId xmlns:a16="http://schemas.microsoft.com/office/drawing/2014/main" id="{14408574-2A7D-A187-618A-8B7A1385590E}"/>
              </a:ext>
            </a:extLst>
          </p:cNvPr>
          <p:cNvSpPr txBox="1"/>
          <p:nvPr/>
        </p:nvSpPr>
        <p:spPr>
          <a:xfrm>
            <a:off x="7204472" y="5863630"/>
            <a:ext cx="457914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Source: OSHA DTE</a:t>
            </a:r>
          </a:p>
        </p:txBody>
      </p:sp>
    </p:spTree>
    <p:extLst>
      <p:ext uri="{BB962C8B-B14F-4D97-AF65-F5344CB8AC3E}">
        <p14:creationId xmlns:p14="http://schemas.microsoft.com/office/powerpoint/2010/main" val="26709281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7AD21D-9F57-D47E-B863-EC9FA601C1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311353-0B23-E982-2ACE-B4606AADEC5F}"/>
              </a:ext>
            </a:extLst>
          </p:cNvPr>
          <p:cNvSpPr>
            <a:spLocks noGrp="1"/>
          </p:cNvSpPr>
          <p:nvPr>
            <p:ph type="title"/>
          </p:nvPr>
        </p:nvSpPr>
        <p:spPr>
          <a:xfrm>
            <a:off x="628650" y="122315"/>
            <a:ext cx="7886700" cy="1325563"/>
          </a:xfrm>
        </p:spPr>
        <p:txBody>
          <a:bodyPr/>
          <a:lstStyle/>
          <a:p>
            <a:pPr algn="ctr"/>
            <a:r>
              <a:rPr lang="en-US" dirty="0"/>
              <a:t>CONTROLLING EXPOSURES</a:t>
            </a:r>
          </a:p>
        </p:txBody>
      </p:sp>
      <p:sp>
        <p:nvSpPr>
          <p:cNvPr id="3" name="Content Placeholder 2">
            <a:extLst>
              <a:ext uri="{FF2B5EF4-FFF2-40B4-BE49-F238E27FC236}">
                <a16:creationId xmlns:a16="http://schemas.microsoft.com/office/drawing/2014/main" id="{C933575A-E1CA-C4C0-DC09-0D0D781ADDB9}"/>
              </a:ext>
            </a:extLst>
          </p:cNvPr>
          <p:cNvSpPr>
            <a:spLocks noGrp="1"/>
          </p:cNvSpPr>
          <p:nvPr>
            <p:ph idx="1"/>
          </p:nvPr>
        </p:nvSpPr>
        <p:spPr>
          <a:xfrm>
            <a:off x="628650" y="1766887"/>
            <a:ext cx="6104394" cy="3998380"/>
          </a:xfrm>
        </p:spPr>
        <p:txBody>
          <a:bodyPr>
            <a:normAutofit/>
          </a:bodyPr>
          <a:lstStyle/>
          <a:p>
            <a:pPr marL="0" lvl="0" indent="0">
              <a:buNone/>
              <a:defRPr/>
            </a:pPr>
            <a:r>
              <a:rPr lang="en-US" altLang="en-US" dirty="0">
                <a:solidFill>
                  <a:prstClr val="black"/>
                </a:solidFill>
                <a:ea typeface="Tahoma" panose="020B0604030504040204" pitchFamily="34" charset="0"/>
              </a:rPr>
              <a:t>Hepatitis B vaccination:</a:t>
            </a:r>
          </a:p>
          <a:p>
            <a:pPr>
              <a:buFont typeface="Wingdings" panose="05000000000000000000" pitchFamily="2" charset="2"/>
              <a:buChar char="Ø"/>
              <a:defRPr/>
            </a:pPr>
            <a:r>
              <a:rPr lang="en-US" altLang="en-US" sz="2800" dirty="0">
                <a:solidFill>
                  <a:prstClr val="black"/>
                </a:solidFill>
                <a:ea typeface="Tahoma" panose="020B0604030504040204" pitchFamily="34" charset="0"/>
              </a:rPr>
              <a:t>Offered to all potentially exposed employees</a:t>
            </a:r>
          </a:p>
          <a:p>
            <a:pPr>
              <a:buFont typeface="Wingdings" panose="05000000000000000000" pitchFamily="2" charset="2"/>
              <a:buChar char="Ø"/>
              <a:defRPr/>
            </a:pPr>
            <a:r>
              <a:rPr lang="en-US" altLang="en-US" sz="2800" dirty="0">
                <a:solidFill>
                  <a:prstClr val="black"/>
                </a:solidFill>
                <a:ea typeface="Tahoma" panose="020B0604030504040204" pitchFamily="34" charset="0"/>
              </a:rPr>
              <a:t>Provided at no cost to employees (within 10 days to employees with occupational exposure)</a:t>
            </a:r>
          </a:p>
          <a:p>
            <a:pPr>
              <a:buFont typeface="Wingdings" panose="05000000000000000000" pitchFamily="2" charset="2"/>
              <a:buChar char="Ø"/>
              <a:defRPr/>
            </a:pPr>
            <a:r>
              <a:rPr lang="en-US" altLang="en-US" sz="2800" dirty="0">
                <a:solidFill>
                  <a:prstClr val="black"/>
                </a:solidFill>
                <a:ea typeface="Tahoma" panose="020B0604030504040204" pitchFamily="34" charset="0"/>
              </a:rPr>
              <a:t>Declination form</a:t>
            </a:r>
          </a:p>
          <a:p>
            <a:endParaRPr lang="en-US" dirty="0"/>
          </a:p>
        </p:txBody>
      </p:sp>
      <p:sp>
        <p:nvSpPr>
          <p:cNvPr id="8" name="TextBox 7">
            <a:extLst>
              <a:ext uri="{FF2B5EF4-FFF2-40B4-BE49-F238E27FC236}">
                <a16:creationId xmlns:a16="http://schemas.microsoft.com/office/drawing/2014/main" id="{5C51AC95-740F-77C6-1B6A-E0440923573E}"/>
              </a:ext>
            </a:extLst>
          </p:cNvPr>
          <p:cNvSpPr txBox="1"/>
          <p:nvPr/>
        </p:nvSpPr>
        <p:spPr>
          <a:xfrm>
            <a:off x="7204472" y="5863630"/>
            <a:ext cx="457914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Source: OSHA DTE</a:t>
            </a:r>
          </a:p>
        </p:txBody>
      </p:sp>
      <p:pic>
        <p:nvPicPr>
          <p:cNvPr id="5" name="Picture 4" descr="HBVaccine copy">
            <a:extLst>
              <a:ext uri="{FF2B5EF4-FFF2-40B4-BE49-F238E27FC236}">
                <a16:creationId xmlns:a16="http://schemas.microsoft.com/office/drawing/2014/main" id="{4FDFCE04-D0CB-28AC-246F-A567F674CE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500" b="6000"/>
          <a:stretch>
            <a:fillRect/>
          </a:stretch>
        </p:blipFill>
        <p:spPr>
          <a:xfrm>
            <a:off x="6733044" y="2368924"/>
            <a:ext cx="2220417" cy="3396343"/>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85782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8B1A203-FD8E-6D8D-45E1-FE2952F28575}"/>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star, blurry, close, closeup&#10;&#10;Description automatically generated">
            <a:extLst>
              <a:ext uri="{FF2B5EF4-FFF2-40B4-BE49-F238E27FC236}">
                <a16:creationId xmlns:a16="http://schemas.microsoft.com/office/drawing/2014/main" id="{323A2E7C-6DDB-BF28-9027-AA7B9C55D80E}"/>
              </a:ext>
            </a:extLst>
          </p:cNvPr>
          <p:cNvPicPr>
            <a:picLocks noChangeAspect="1"/>
          </p:cNvPicPr>
          <p:nvPr/>
        </p:nvPicPr>
        <p:blipFill>
          <a:blip r:embed="rId3">
            <a:extLst>
              <a:ext uri="{28A0092B-C50C-407E-A947-70E740481C1C}">
                <a14:useLocalDpi xmlns:a14="http://schemas.microsoft.com/office/drawing/2010/main" val="0"/>
              </a:ext>
            </a:extLst>
          </a:blip>
          <a:srcRect t="4181" r="3" b="5091"/>
          <a:stretch>
            <a:fillRect/>
          </a:stretch>
        </p:blipFill>
        <p:spPr>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4" name="Picture 3">
            <a:extLst>
              <a:ext uri="{FF2B5EF4-FFF2-40B4-BE49-F238E27FC236}">
                <a16:creationId xmlns:a16="http://schemas.microsoft.com/office/drawing/2014/main" id="{C8A2F5D8-3515-3471-1A75-4537A94EABA5}"/>
              </a:ext>
            </a:extLst>
          </p:cNvPr>
          <p:cNvPicPr>
            <a:picLocks noChangeAspect="1"/>
          </p:cNvPicPr>
          <p:nvPr/>
        </p:nvPicPr>
        <p:blipFill>
          <a:blip r:embed="rId4">
            <a:extLst>
              <a:ext uri="{28A0092B-C50C-407E-A947-70E740481C1C}">
                <a14:useLocalDpi xmlns:a14="http://schemas.microsoft.com/office/drawing/2010/main" val="0"/>
              </a:ext>
            </a:extLst>
          </a:blip>
          <a:srcRect t="1534" r="-1" b="-1"/>
          <a:stretch>
            <a:fillRect/>
          </a:stretch>
        </p:blipFill>
        <p:spPr>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13" name="Freeform: Shape 12">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1E6268CB-B7C4-D0E0-82E8-EE6B27C2B3B3}"/>
              </a:ext>
            </a:extLst>
          </p:cNvPr>
          <p:cNvSpPr>
            <a:spLocks noGrp="1"/>
          </p:cNvSpPr>
          <p:nvPr>
            <p:ph type="title"/>
          </p:nvPr>
        </p:nvSpPr>
        <p:spPr>
          <a:xfrm>
            <a:off x="336042" y="859536"/>
            <a:ext cx="3624601" cy="1243584"/>
          </a:xfrm>
        </p:spPr>
        <p:txBody>
          <a:bodyPr>
            <a:normAutofit/>
          </a:bodyPr>
          <a:lstStyle/>
          <a:p>
            <a:r>
              <a:rPr lang="en-US" sz="3000"/>
              <a:t>CONTROLLING EXPOSURES</a:t>
            </a:r>
          </a:p>
        </p:txBody>
      </p:sp>
      <p:sp>
        <p:nvSpPr>
          <p:cNvPr id="17" name="Rectangle 16">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9" name="Rectangle 18">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F3F1A6AC-6278-4975-4531-CE6D655077AD}"/>
              </a:ext>
            </a:extLst>
          </p:cNvPr>
          <p:cNvSpPr>
            <a:spLocks noGrp="1"/>
          </p:cNvSpPr>
          <p:nvPr>
            <p:ph idx="1"/>
          </p:nvPr>
        </p:nvSpPr>
        <p:spPr>
          <a:xfrm>
            <a:off x="336042" y="2512611"/>
            <a:ext cx="3624602" cy="3664351"/>
          </a:xfrm>
        </p:spPr>
        <p:txBody>
          <a:bodyPr>
            <a:normAutofit/>
          </a:bodyPr>
          <a:lstStyle/>
          <a:p>
            <a:pPr marL="0" lvl="0" indent="0">
              <a:buNone/>
              <a:defRPr/>
            </a:pPr>
            <a:r>
              <a:rPr lang="en-US" altLang="en-US" sz="3200" dirty="0">
                <a:ea typeface="Tahoma" panose="020B0604030504040204" pitchFamily="34" charset="0"/>
              </a:rPr>
              <a:t>No vaccinations for: </a:t>
            </a:r>
          </a:p>
          <a:p>
            <a:pPr>
              <a:buFont typeface="Wingdings" panose="05000000000000000000" pitchFamily="2" charset="2"/>
              <a:buChar char="Ø"/>
              <a:defRPr/>
            </a:pPr>
            <a:r>
              <a:rPr lang="en-US" altLang="en-US" sz="3200" dirty="0">
                <a:ea typeface="Tahoma" panose="020B0604030504040204" pitchFamily="34" charset="0"/>
              </a:rPr>
              <a:t>Hepatitis C</a:t>
            </a:r>
          </a:p>
          <a:p>
            <a:pPr>
              <a:buFont typeface="Wingdings" panose="05000000000000000000" pitchFamily="2" charset="2"/>
              <a:buChar char="Ø"/>
              <a:defRPr/>
            </a:pPr>
            <a:r>
              <a:rPr lang="en-US" altLang="en-US" sz="3200" dirty="0">
                <a:ea typeface="Tahoma" panose="020B0604030504040204" pitchFamily="34" charset="0"/>
              </a:rPr>
              <a:t>HIV</a:t>
            </a:r>
          </a:p>
          <a:p>
            <a:endParaRPr lang="en-US" sz="1700" dirty="0"/>
          </a:p>
        </p:txBody>
      </p:sp>
    </p:spTree>
    <p:extLst>
      <p:ext uri="{BB962C8B-B14F-4D97-AF65-F5344CB8AC3E}">
        <p14:creationId xmlns:p14="http://schemas.microsoft.com/office/powerpoint/2010/main" val="39077539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99F7F1F-36D4-E20E-9012-7D7BE07BFE59}"/>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title="Needle">
            <a:extLst>
              <a:ext uri="{FF2B5EF4-FFF2-40B4-BE49-F238E27FC236}">
                <a16:creationId xmlns:a16="http://schemas.microsoft.com/office/drawing/2014/main" id="{DA2EDC25-B666-E1C1-0425-CAEA970F2D0A}"/>
              </a:ext>
            </a:extLst>
          </p:cNvPr>
          <p:cNvPicPr>
            <a:picLocks noChangeAspect="1"/>
          </p:cNvPicPr>
          <p:nvPr/>
        </p:nvPicPr>
        <p:blipFill>
          <a:blip r:embed="rId3" cstate="print">
            <a:extLst>
              <a:ext uri="{28A0092B-C50C-407E-A947-70E740481C1C}">
                <a14:useLocalDpi xmlns:a14="http://schemas.microsoft.com/office/drawing/2010/main" val="0"/>
              </a:ext>
            </a:extLst>
          </a:blip>
          <a:srcRect l="28432" r="980" b="-1"/>
          <a:stretch>
            <a:fillRect/>
          </a:stretch>
        </p:blipFill>
        <p:spPr>
          <a:xfrm>
            <a:off x="-396908" y="0"/>
            <a:ext cx="7252212" cy="6857990"/>
          </a:xfrm>
          <a:prstGeom prst="rect">
            <a:avLst/>
          </a:prstGeom>
        </p:spPr>
      </p:pic>
      <p:sp>
        <p:nvSpPr>
          <p:cNvPr id="15" name="Rectangle 1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48E5C44-1131-7DC3-3024-2C7FA02D7033}"/>
              </a:ext>
            </a:extLst>
          </p:cNvPr>
          <p:cNvSpPr>
            <a:spLocks noGrp="1"/>
          </p:cNvSpPr>
          <p:nvPr>
            <p:ph type="title"/>
          </p:nvPr>
        </p:nvSpPr>
        <p:spPr>
          <a:xfrm>
            <a:off x="742950" y="365125"/>
            <a:ext cx="7772399" cy="677863"/>
          </a:xfrm>
        </p:spPr>
        <p:txBody>
          <a:bodyPr>
            <a:normAutofit/>
          </a:bodyPr>
          <a:lstStyle/>
          <a:p>
            <a:pPr algn="ctr"/>
            <a:r>
              <a:rPr lang="en-US" sz="3500" b="1" dirty="0"/>
              <a:t>WHEN EXPOSURE OCCURS</a:t>
            </a:r>
          </a:p>
        </p:txBody>
      </p:sp>
      <p:sp>
        <p:nvSpPr>
          <p:cNvPr id="3" name="Content Placeholder 2">
            <a:extLst>
              <a:ext uri="{FF2B5EF4-FFF2-40B4-BE49-F238E27FC236}">
                <a16:creationId xmlns:a16="http://schemas.microsoft.com/office/drawing/2014/main" id="{7570F559-EF3E-0C1F-CB97-01EC9AFB7698}"/>
              </a:ext>
            </a:extLst>
          </p:cNvPr>
          <p:cNvSpPr>
            <a:spLocks noGrp="1"/>
          </p:cNvSpPr>
          <p:nvPr>
            <p:ph idx="1"/>
          </p:nvPr>
        </p:nvSpPr>
        <p:spPr>
          <a:xfrm>
            <a:off x="4829176" y="3748651"/>
            <a:ext cx="4314824" cy="3742762"/>
          </a:xfrm>
        </p:spPr>
        <p:txBody>
          <a:bodyPr>
            <a:normAutofit/>
          </a:bodyPr>
          <a:lstStyle/>
          <a:p>
            <a:pPr marL="0" lvl="0" indent="0">
              <a:buNone/>
            </a:pPr>
            <a:r>
              <a:rPr lang="en-US" altLang="en-US" sz="2400" dirty="0">
                <a:ea typeface="Tahoma" panose="020B0604030504040204" pitchFamily="34" charset="0"/>
              </a:rPr>
              <a:t>Exposure incident:</a:t>
            </a:r>
          </a:p>
          <a:p>
            <a:pPr>
              <a:buFont typeface="Wingdings" panose="05000000000000000000" pitchFamily="2" charset="2"/>
              <a:buChar char="Ø"/>
            </a:pPr>
            <a:r>
              <a:rPr lang="en-US" altLang="en-US" sz="2400" dirty="0">
                <a:ea typeface="Tahoma" panose="020B0604030504040204" pitchFamily="34" charset="0"/>
              </a:rPr>
              <a:t>Specific eye, mouth, or other mucous membrane, non-intact skin, parenteral contact with blood or OPIM that results from the performance of an employee’s duties.</a:t>
            </a:r>
          </a:p>
          <a:p>
            <a:endParaRPr lang="en-US" sz="1700" dirty="0"/>
          </a:p>
        </p:txBody>
      </p:sp>
      <p:sp>
        <p:nvSpPr>
          <p:cNvPr id="8" name="TextBox 7">
            <a:extLst>
              <a:ext uri="{FF2B5EF4-FFF2-40B4-BE49-F238E27FC236}">
                <a16:creationId xmlns:a16="http://schemas.microsoft.com/office/drawing/2014/main" id="{821CAFD9-9F7A-5FF4-E292-32643308FCF2}"/>
              </a:ext>
            </a:extLst>
          </p:cNvPr>
          <p:cNvSpPr txBox="1"/>
          <p:nvPr/>
        </p:nvSpPr>
        <p:spPr>
          <a:xfrm>
            <a:off x="2614632" y="6577003"/>
            <a:ext cx="1471593" cy="271462"/>
          </a:xfrm>
          <a:prstGeom prst="rect">
            <a:avLst/>
          </a:prstGeom>
          <a:solidFill>
            <a:srgbClr val="000000">
              <a:alpha val="50000"/>
            </a:srgbClr>
          </a:solidFill>
          <a:ln>
            <a:noFill/>
          </a:ln>
        </p:spPr>
        <p:txBody>
          <a:bodyPr wrap="square">
            <a:noAutofit/>
          </a:bodyPr>
          <a:lstStyle/>
          <a:p>
            <a:pPr marL="0" marR="0" lvl="0" indent="0" algn="ctr" defTabSz="914400" rtl="0" eaLnBrk="1" fontAlgn="auto" latinLnBrk="0" hangingPunct="1">
              <a:spcBef>
                <a:spcPts val="0"/>
              </a:spcBef>
              <a:spcAft>
                <a:spcPts val="600"/>
              </a:spcAft>
              <a:buClrTx/>
              <a:buSzTx/>
              <a:buFontTx/>
              <a:buNone/>
              <a:tabLst/>
              <a:defRPr/>
            </a:pPr>
            <a:r>
              <a:rPr lang="en-US" sz="1300" dirty="0">
                <a:solidFill>
                  <a:srgbClr val="FFFFFF"/>
                </a:solidFill>
              </a:rPr>
              <a:t>Source: CDC</a:t>
            </a:r>
          </a:p>
        </p:txBody>
      </p:sp>
    </p:spTree>
    <p:extLst>
      <p:ext uri="{BB962C8B-B14F-4D97-AF65-F5344CB8AC3E}">
        <p14:creationId xmlns:p14="http://schemas.microsoft.com/office/powerpoint/2010/main" val="23932762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216354-21E4-CB88-C3DF-8F2B067E5D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094DCC-B5C8-8362-5768-BD81E5E7A626}"/>
              </a:ext>
            </a:extLst>
          </p:cNvPr>
          <p:cNvSpPr>
            <a:spLocks noGrp="1"/>
          </p:cNvSpPr>
          <p:nvPr>
            <p:ph type="title"/>
          </p:nvPr>
        </p:nvSpPr>
        <p:spPr>
          <a:xfrm>
            <a:off x="628650" y="122315"/>
            <a:ext cx="7886700" cy="1325563"/>
          </a:xfrm>
        </p:spPr>
        <p:txBody>
          <a:bodyPr/>
          <a:lstStyle/>
          <a:p>
            <a:pPr algn="ctr"/>
            <a:r>
              <a:rPr lang="en-US" dirty="0"/>
              <a:t>WHEN EXPOSURE OCCURS</a:t>
            </a:r>
          </a:p>
        </p:txBody>
      </p:sp>
      <p:sp>
        <p:nvSpPr>
          <p:cNvPr id="3" name="Content Placeholder 2">
            <a:extLst>
              <a:ext uri="{FF2B5EF4-FFF2-40B4-BE49-F238E27FC236}">
                <a16:creationId xmlns:a16="http://schemas.microsoft.com/office/drawing/2014/main" id="{3C0EE288-771D-6F76-4FE9-AC72D3E8E24C}"/>
              </a:ext>
            </a:extLst>
          </p:cNvPr>
          <p:cNvSpPr>
            <a:spLocks noGrp="1"/>
          </p:cNvSpPr>
          <p:nvPr>
            <p:ph idx="1"/>
          </p:nvPr>
        </p:nvSpPr>
        <p:spPr>
          <a:xfrm>
            <a:off x="628650" y="1766887"/>
            <a:ext cx="6104394" cy="3998380"/>
          </a:xfrm>
        </p:spPr>
        <p:txBody>
          <a:bodyPr>
            <a:normAutofit/>
          </a:bodyPr>
          <a:lstStyle/>
          <a:p>
            <a:pPr eaLnBrk="1" hangingPunct="1">
              <a:lnSpc>
                <a:spcPct val="90000"/>
              </a:lnSpc>
              <a:buFont typeface="Wingdings" panose="05000000000000000000" pitchFamily="2" charset="2"/>
              <a:buChar char="Ø"/>
            </a:pPr>
            <a:r>
              <a:rPr lang="en-US" altLang="en-US" sz="3600" dirty="0"/>
              <a:t>Immediate actions</a:t>
            </a:r>
          </a:p>
          <a:p>
            <a:pPr lvl="1">
              <a:lnSpc>
                <a:spcPct val="90000"/>
              </a:lnSpc>
              <a:buFont typeface="Wingdings" panose="05000000000000000000" pitchFamily="2" charset="2"/>
              <a:buChar char="Ø"/>
            </a:pPr>
            <a:r>
              <a:rPr lang="en-US" altLang="en-US" sz="3600" dirty="0"/>
              <a:t>Wash exposed area with soap and water</a:t>
            </a:r>
          </a:p>
          <a:p>
            <a:pPr lvl="1">
              <a:lnSpc>
                <a:spcPct val="90000"/>
              </a:lnSpc>
              <a:buFont typeface="Wingdings" panose="05000000000000000000" pitchFamily="2" charset="2"/>
              <a:buChar char="Ø"/>
            </a:pPr>
            <a:r>
              <a:rPr lang="en-US" altLang="en-US" sz="3600" dirty="0"/>
              <a:t>Flush splashes to nose, mouth, or skin with water</a:t>
            </a:r>
          </a:p>
          <a:p>
            <a:pPr lvl="1">
              <a:lnSpc>
                <a:spcPct val="90000"/>
              </a:lnSpc>
              <a:buFont typeface="Wingdings" panose="05000000000000000000" pitchFamily="2" charset="2"/>
              <a:buChar char="Ø"/>
            </a:pPr>
            <a:r>
              <a:rPr lang="en-US" altLang="en-US" sz="3600" dirty="0"/>
              <a:t>Irrigate eyes with water and saline </a:t>
            </a:r>
          </a:p>
          <a:p>
            <a:endParaRPr lang="en-US" dirty="0"/>
          </a:p>
        </p:txBody>
      </p:sp>
      <p:sp>
        <p:nvSpPr>
          <p:cNvPr id="8" name="TextBox 7">
            <a:extLst>
              <a:ext uri="{FF2B5EF4-FFF2-40B4-BE49-F238E27FC236}">
                <a16:creationId xmlns:a16="http://schemas.microsoft.com/office/drawing/2014/main" id="{0A4936B0-64C2-7E71-DE15-F4CC421C8058}"/>
              </a:ext>
            </a:extLst>
          </p:cNvPr>
          <p:cNvSpPr txBox="1"/>
          <p:nvPr/>
        </p:nvSpPr>
        <p:spPr>
          <a:xfrm>
            <a:off x="7204472" y="5863630"/>
            <a:ext cx="457914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Source: OSHA</a:t>
            </a:r>
          </a:p>
        </p:txBody>
      </p:sp>
      <p:pic>
        <p:nvPicPr>
          <p:cNvPr id="4" name="Picture 3" title="Washing Hands">
            <a:extLst>
              <a:ext uri="{FF2B5EF4-FFF2-40B4-BE49-F238E27FC236}">
                <a16:creationId xmlns:a16="http://schemas.microsoft.com/office/drawing/2014/main" id="{F427F568-E91D-51C8-A531-E14CD29A43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990" y="2826277"/>
            <a:ext cx="2540000" cy="1879600"/>
          </a:xfrm>
          <a:prstGeom prst="rect">
            <a:avLst/>
          </a:prstGeom>
        </p:spPr>
      </p:pic>
    </p:spTree>
    <p:extLst>
      <p:ext uri="{BB962C8B-B14F-4D97-AF65-F5344CB8AC3E}">
        <p14:creationId xmlns:p14="http://schemas.microsoft.com/office/powerpoint/2010/main" val="23144848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F459D-FCDD-8677-CEDF-6297C31352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5C4D02-160E-20E1-1D53-D3A86A698D39}"/>
              </a:ext>
            </a:extLst>
          </p:cNvPr>
          <p:cNvSpPr>
            <a:spLocks noGrp="1"/>
          </p:cNvSpPr>
          <p:nvPr>
            <p:ph type="title"/>
          </p:nvPr>
        </p:nvSpPr>
        <p:spPr>
          <a:xfrm>
            <a:off x="628650" y="122315"/>
            <a:ext cx="7886700" cy="1325563"/>
          </a:xfrm>
        </p:spPr>
        <p:txBody>
          <a:bodyPr/>
          <a:lstStyle/>
          <a:p>
            <a:pPr algn="ctr"/>
            <a:r>
              <a:rPr lang="en-US" dirty="0"/>
              <a:t>WHEN EXPOSURE OCCURS</a:t>
            </a:r>
          </a:p>
        </p:txBody>
      </p:sp>
      <p:sp>
        <p:nvSpPr>
          <p:cNvPr id="3" name="Content Placeholder 2">
            <a:extLst>
              <a:ext uri="{FF2B5EF4-FFF2-40B4-BE49-F238E27FC236}">
                <a16:creationId xmlns:a16="http://schemas.microsoft.com/office/drawing/2014/main" id="{204C0085-F28A-D391-5C0D-C312F42FA507}"/>
              </a:ext>
            </a:extLst>
          </p:cNvPr>
          <p:cNvSpPr>
            <a:spLocks noGrp="1"/>
          </p:cNvSpPr>
          <p:nvPr>
            <p:ph idx="1"/>
          </p:nvPr>
        </p:nvSpPr>
        <p:spPr>
          <a:xfrm>
            <a:off x="628650" y="1766887"/>
            <a:ext cx="6104394" cy="3998380"/>
          </a:xfrm>
        </p:spPr>
        <p:txBody>
          <a:bodyPr>
            <a:normAutofit/>
          </a:bodyPr>
          <a:lstStyle/>
          <a:p>
            <a:pPr eaLnBrk="1" hangingPunct="1">
              <a:lnSpc>
                <a:spcPct val="90000"/>
              </a:lnSpc>
              <a:buFont typeface="Wingdings" panose="05000000000000000000" pitchFamily="2" charset="2"/>
              <a:buChar char="Ø"/>
            </a:pPr>
            <a:r>
              <a:rPr lang="en-US" altLang="en-US" sz="3600" dirty="0"/>
              <a:t>Report exposure immediately</a:t>
            </a:r>
          </a:p>
          <a:p>
            <a:pPr eaLnBrk="1" hangingPunct="1">
              <a:lnSpc>
                <a:spcPct val="90000"/>
              </a:lnSpc>
              <a:buFont typeface="Wingdings" panose="05000000000000000000" pitchFamily="2" charset="2"/>
              <a:buChar char="Ø"/>
            </a:pPr>
            <a:r>
              <a:rPr lang="en-US" altLang="en-US" sz="3600" dirty="0"/>
              <a:t>Direct employee to healthcare professional for treatment</a:t>
            </a:r>
          </a:p>
          <a:p>
            <a:endParaRPr lang="en-US" dirty="0"/>
          </a:p>
        </p:txBody>
      </p:sp>
      <p:pic>
        <p:nvPicPr>
          <p:cNvPr id="5" name="Picture 4" descr="A picture containing text, sky, outdoor, sign&#10;&#10;Description automatically generated">
            <a:extLst>
              <a:ext uri="{FF2B5EF4-FFF2-40B4-BE49-F238E27FC236}">
                <a16:creationId xmlns:a16="http://schemas.microsoft.com/office/drawing/2014/main" id="{374DF0C6-E78A-0C06-FE89-8EC5F2C783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4703" y="3428999"/>
            <a:ext cx="4244997" cy="2826275"/>
          </a:xfrm>
          <a:prstGeom prst="rect">
            <a:avLst/>
          </a:prstGeom>
        </p:spPr>
      </p:pic>
    </p:spTree>
    <p:extLst>
      <p:ext uri="{BB962C8B-B14F-4D97-AF65-F5344CB8AC3E}">
        <p14:creationId xmlns:p14="http://schemas.microsoft.com/office/powerpoint/2010/main" val="35768393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0E442-DDB7-9650-DF54-FED6B90F19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4BAE3B-FA8C-46D6-D9EA-95A51E82A8A8}"/>
              </a:ext>
            </a:extLst>
          </p:cNvPr>
          <p:cNvSpPr>
            <a:spLocks noGrp="1"/>
          </p:cNvSpPr>
          <p:nvPr>
            <p:ph type="title"/>
          </p:nvPr>
        </p:nvSpPr>
        <p:spPr>
          <a:xfrm>
            <a:off x="628650" y="122315"/>
            <a:ext cx="7886700" cy="1325563"/>
          </a:xfrm>
        </p:spPr>
        <p:txBody>
          <a:bodyPr/>
          <a:lstStyle/>
          <a:p>
            <a:pPr algn="ctr"/>
            <a:r>
              <a:rPr lang="en-US" dirty="0"/>
              <a:t>WHEN EXPOSURE OCCURS</a:t>
            </a:r>
          </a:p>
        </p:txBody>
      </p:sp>
      <p:sp>
        <p:nvSpPr>
          <p:cNvPr id="3" name="Content Placeholder 2">
            <a:extLst>
              <a:ext uri="{FF2B5EF4-FFF2-40B4-BE49-F238E27FC236}">
                <a16:creationId xmlns:a16="http://schemas.microsoft.com/office/drawing/2014/main" id="{7A9B426A-827E-1319-545D-7977AF57CCFF}"/>
              </a:ext>
            </a:extLst>
          </p:cNvPr>
          <p:cNvSpPr>
            <a:spLocks noGrp="1"/>
          </p:cNvSpPr>
          <p:nvPr>
            <p:ph idx="1"/>
          </p:nvPr>
        </p:nvSpPr>
        <p:spPr>
          <a:xfrm>
            <a:off x="628649" y="1766887"/>
            <a:ext cx="8315325" cy="4333876"/>
          </a:xfrm>
        </p:spPr>
        <p:txBody>
          <a:bodyPr>
            <a:normAutofit/>
          </a:bodyPr>
          <a:lstStyle/>
          <a:p>
            <a:pPr>
              <a:lnSpc>
                <a:spcPct val="85000"/>
              </a:lnSpc>
              <a:buFont typeface="Wingdings" panose="05000000000000000000" pitchFamily="2" charset="2"/>
              <a:buChar char="Ø"/>
            </a:pPr>
            <a:r>
              <a:rPr lang="en-US" altLang="en-US" sz="3200" dirty="0"/>
              <a:t>Confidential medical evaluation and follow-up</a:t>
            </a:r>
          </a:p>
          <a:p>
            <a:pPr lvl="1">
              <a:lnSpc>
                <a:spcPct val="85000"/>
              </a:lnSpc>
              <a:buFont typeface="Wingdings" panose="05000000000000000000" pitchFamily="2" charset="2"/>
              <a:buChar char="Ø"/>
            </a:pPr>
            <a:r>
              <a:rPr lang="en-US" altLang="en-US" sz="3200" dirty="0"/>
              <a:t>Route(s) of exposure and circumstances</a:t>
            </a:r>
          </a:p>
          <a:p>
            <a:pPr lvl="1">
              <a:lnSpc>
                <a:spcPct val="85000"/>
              </a:lnSpc>
              <a:buFont typeface="Wingdings" panose="05000000000000000000" pitchFamily="2" charset="2"/>
              <a:buChar char="Ø"/>
            </a:pPr>
            <a:r>
              <a:rPr lang="en-US" altLang="en-US" sz="3200" dirty="0"/>
              <a:t>Source individual</a:t>
            </a:r>
          </a:p>
          <a:p>
            <a:pPr lvl="1">
              <a:lnSpc>
                <a:spcPct val="85000"/>
              </a:lnSpc>
              <a:buFont typeface="Wingdings" panose="05000000000000000000" pitchFamily="2" charset="2"/>
              <a:buChar char="Ø"/>
            </a:pPr>
            <a:r>
              <a:rPr lang="en-US" altLang="en-US" sz="3200" dirty="0"/>
              <a:t>Collect/test blood for HBV and HIV serological status</a:t>
            </a:r>
          </a:p>
          <a:p>
            <a:pPr lvl="1">
              <a:lnSpc>
                <a:spcPct val="85000"/>
              </a:lnSpc>
              <a:buFont typeface="Wingdings" panose="05000000000000000000" pitchFamily="2" charset="2"/>
              <a:buChar char="Ø"/>
            </a:pPr>
            <a:r>
              <a:rPr lang="en-US" altLang="en-US" sz="3200" dirty="0"/>
              <a:t>Post exposure prophylaxis </a:t>
            </a:r>
            <a:br>
              <a:rPr lang="en-US" altLang="en-US" sz="3200" dirty="0"/>
            </a:br>
            <a:r>
              <a:rPr lang="en-US" altLang="en-US" sz="3200" dirty="0"/>
              <a:t>(when medically indicated)</a:t>
            </a:r>
          </a:p>
          <a:p>
            <a:pPr lvl="1">
              <a:lnSpc>
                <a:spcPct val="85000"/>
              </a:lnSpc>
              <a:buFont typeface="Wingdings" panose="05000000000000000000" pitchFamily="2" charset="2"/>
              <a:buChar char="Ø"/>
            </a:pPr>
            <a:r>
              <a:rPr lang="en-US" altLang="en-US" sz="3200" dirty="0"/>
              <a:t>Counseling</a:t>
            </a:r>
          </a:p>
          <a:p>
            <a:pPr lvl="1">
              <a:lnSpc>
                <a:spcPct val="85000"/>
              </a:lnSpc>
              <a:buFont typeface="Wingdings" panose="05000000000000000000" pitchFamily="2" charset="2"/>
              <a:buChar char="Ø"/>
            </a:pPr>
            <a:r>
              <a:rPr lang="en-US" altLang="en-US" sz="3200" dirty="0"/>
              <a:t>Evaluation</a:t>
            </a:r>
          </a:p>
          <a:p>
            <a:endParaRPr lang="en-US" dirty="0"/>
          </a:p>
        </p:txBody>
      </p:sp>
    </p:spTree>
    <p:extLst>
      <p:ext uri="{BB962C8B-B14F-4D97-AF65-F5344CB8AC3E}">
        <p14:creationId xmlns:p14="http://schemas.microsoft.com/office/powerpoint/2010/main" val="27268967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B4EBD-57F5-6F17-7562-CB42E9DE76F3}"/>
              </a:ext>
            </a:extLst>
          </p:cNvPr>
          <p:cNvSpPr>
            <a:spLocks noGrp="1"/>
          </p:cNvSpPr>
          <p:nvPr>
            <p:ph type="title"/>
          </p:nvPr>
        </p:nvSpPr>
        <p:spPr/>
        <p:txBody>
          <a:bodyPr/>
          <a:lstStyle/>
          <a:p>
            <a:pPr algn="ctr"/>
            <a:r>
              <a:rPr lang="en-US" dirty="0"/>
              <a:t>AUTOMATIC EXTERNAL DEFIBRILLATOR</a:t>
            </a:r>
          </a:p>
        </p:txBody>
      </p:sp>
      <p:sp>
        <p:nvSpPr>
          <p:cNvPr id="3" name="Content Placeholder 2">
            <a:extLst>
              <a:ext uri="{FF2B5EF4-FFF2-40B4-BE49-F238E27FC236}">
                <a16:creationId xmlns:a16="http://schemas.microsoft.com/office/drawing/2014/main" id="{1760643D-6F93-44D0-F0D3-BE6F0F92F27B}"/>
              </a:ext>
            </a:extLst>
          </p:cNvPr>
          <p:cNvSpPr>
            <a:spLocks noGrp="1"/>
          </p:cNvSpPr>
          <p:nvPr>
            <p:ph idx="1"/>
          </p:nvPr>
        </p:nvSpPr>
        <p:spPr>
          <a:xfrm>
            <a:off x="1000125" y="2982912"/>
            <a:ext cx="7515225" cy="2146301"/>
          </a:xfrm>
        </p:spPr>
        <p:txBody>
          <a:bodyPr>
            <a:normAutofit/>
          </a:bodyPr>
          <a:lstStyle/>
          <a:p>
            <a:pPr marL="0" indent="0">
              <a:buNone/>
            </a:pPr>
            <a:r>
              <a:rPr lang="en-US" dirty="0"/>
              <a:t>REFER TO OMD POLICY 99.200.13 FOR DESIGNATED PERSON RESPONSIBLE </a:t>
            </a:r>
            <a:r>
              <a:rPr lang="en-US"/>
              <a:t>FOR 90 DAY CHECKS/UPKEEP </a:t>
            </a:r>
            <a:r>
              <a:rPr lang="en-US" dirty="0"/>
              <a:t>AND MAINTENANCE/BATTERY REFRESHER OF WORKSITE AEDS  </a:t>
            </a:r>
          </a:p>
        </p:txBody>
      </p:sp>
    </p:spTree>
    <p:extLst>
      <p:ext uri="{BB962C8B-B14F-4D97-AF65-F5344CB8AC3E}">
        <p14:creationId xmlns:p14="http://schemas.microsoft.com/office/powerpoint/2010/main" val="17135091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49F6E7-EAEA-1CFE-0716-85C5081AE4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85B96A-6BB0-9551-A2DC-5D0BC85760CD}"/>
              </a:ext>
            </a:extLst>
          </p:cNvPr>
          <p:cNvSpPr>
            <a:spLocks noGrp="1"/>
          </p:cNvSpPr>
          <p:nvPr>
            <p:ph type="title"/>
          </p:nvPr>
        </p:nvSpPr>
        <p:spPr/>
        <p:txBody>
          <a:bodyPr/>
          <a:lstStyle/>
          <a:p>
            <a:pPr algn="ctr"/>
            <a:r>
              <a:rPr lang="en-US" dirty="0"/>
              <a:t>LOCATIONS</a:t>
            </a:r>
          </a:p>
        </p:txBody>
      </p:sp>
      <p:sp>
        <p:nvSpPr>
          <p:cNvPr id="3" name="Content Placeholder 2">
            <a:extLst>
              <a:ext uri="{FF2B5EF4-FFF2-40B4-BE49-F238E27FC236}">
                <a16:creationId xmlns:a16="http://schemas.microsoft.com/office/drawing/2014/main" id="{79B603E6-6A3D-98E1-2C88-80EE4E3BC12D}"/>
              </a:ext>
            </a:extLst>
          </p:cNvPr>
          <p:cNvSpPr>
            <a:spLocks noGrp="1"/>
          </p:cNvSpPr>
          <p:nvPr>
            <p:ph idx="1"/>
          </p:nvPr>
        </p:nvSpPr>
        <p:spPr>
          <a:xfrm>
            <a:off x="1000125" y="2982912"/>
            <a:ext cx="7515225" cy="1325563"/>
          </a:xfrm>
        </p:spPr>
        <p:txBody>
          <a:bodyPr/>
          <a:lstStyle/>
          <a:p>
            <a:pPr marL="0" indent="0">
              <a:buNone/>
            </a:pPr>
            <a:r>
              <a:rPr lang="en-US" dirty="0"/>
              <a:t>INSERT MAP of YOUR LOCATION HERE SHOWING THE PLACES WHERE THERE ARE AEDS, FIRST AID KITS, AND BBP KITS.</a:t>
            </a:r>
          </a:p>
        </p:txBody>
      </p:sp>
    </p:spTree>
    <p:extLst>
      <p:ext uri="{BB962C8B-B14F-4D97-AF65-F5344CB8AC3E}">
        <p14:creationId xmlns:p14="http://schemas.microsoft.com/office/powerpoint/2010/main" val="4255151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2FA92-E4FF-810A-FCEA-0E763E7F3F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37EE13-B99A-2F4A-FC31-54143DF1EB2A}"/>
              </a:ext>
            </a:extLst>
          </p:cNvPr>
          <p:cNvSpPr>
            <a:spLocks noGrp="1"/>
          </p:cNvSpPr>
          <p:nvPr>
            <p:ph type="title"/>
          </p:nvPr>
        </p:nvSpPr>
        <p:spPr/>
        <p:txBody>
          <a:bodyPr/>
          <a:lstStyle/>
          <a:p>
            <a:pPr algn="ctr"/>
            <a:r>
              <a:rPr lang="en-US" dirty="0"/>
              <a:t>INTRODUCTION</a:t>
            </a:r>
          </a:p>
        </p:txBody>
      </p:sp>
      <p:graphicFrame>
        <p:nvGraphicFramePr>
          <p:cNvPr id="4" name="Rectangle 3">
            <a:extLst>
              <a:ext uri="{FF2B5EF4-FFF2-40B4-BE49-F238E27FC236}">
                <a16:creationId xmlns:a16="http://schemas.microsoft.com/office/drawing/2014/main" id="{F9C699D4-530B-20F5-C37F-BAA72CA99742}"/>
              </a:ext>
            </a:extLst>
          </p:cNvPr>
          <p:cNvGraphicFramePr>
            <a:graphicFrameLocks noGrp="1"/>
          </p:cNvGraphicFramePr>
          <p:nvPr>
            <p:ph idx="1"/>
            <p:extLst>
              <p:ext uri="{D42A27DB-BD31-4B8C-83A1-F6EECF244321}">
                <p14:modId xmlns:p14="http://schemas.microsoft.com/office/powerpoint/2010/main" val="2694912181"/>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22684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09A844-3470-F731-315D-3CD067F22B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DBE781-E244-A706-A447-7CD92EA10DFE}"/>
              </a:ext>
            </a:extLst>
          </p:cNvPr>
          <p:cNvSpPr>
            <a:spLocks noGrp="1"/>
          </p:cNvSpPr>
          <p:nvPr>
            <p:ph type="title"/>
          </p:nvPr>
        </p:nvSpPr>
        <p:spPr>
          <a:xfrm>
            <a:off x="628650" y="122315"/>
            <a:ext cx="7886700" cy="1325563"/>
          </a:xfrm>
        </p:spPr>
        <p:txBody>
          <a:bodyPr/>
          <a:lstStyle/>
          <a:p>
            <a:pPr algn="ctr"/>
            <a:r>
              <a:rPr lang="en-US" dirty="0"/>
              <a:t>KNOWLEDGE CHECK</a:t>
            </a:r>
          </a:p>
        </p:txBody>
      </p:sp>
      <p:sp>
        <p:nvSpPr>
          <p:cNvPr id="5" name="TextBox 4">
            <a:extLst>
              <a:ext uri="{FF2B5EF4-FFF2-40B4-BE49-F238E27FC236}">
                <a16:creationId xmlns:a16="http://schemas.microsoft.com/office/drawing/2014/main" id="{9DAF40EA-C325-4E67-A3F7-9258658B613B}"/>
              </a:ext>
            </a:extLst>
          </p:cNvPr>
          <p:cNvSpPr txBox="1"/>
          <p:nvPr/>
        </p:nvSpPr>
        <p:spPr>
          <a:xfrm>
            <a:off x="414337" y="1447878"/>
            <a:ext cx="8372475" cy="2677656"/>
          </a:xfrm>
          <a:prstGeom prst="rect">
            <a:avLst/>
          </a:prstGeom>
          <a:noFill/>
        </p:spPr>
        <p:txBody>
          <a:bodyPr wrap="square">
            <a:spAutoFit/>
          </a:bodyPr>
          <a:lstStyle/>
          <a:p>
            <a:pPr marL="514350" indent="-514350">
              <a:buAutoNum type="arabicPeriod"/>
            </a:pPr>
            <a:r>
              <a:rPr lang="en-US" sz="2400" dirty="0"/>
              <a:t>Bloodborne pathogens can be transmitted by ___.</a:t>
            </a:r>
          </a:p>
          <a:p>
            <a:pPr marL="914400" lvl="1" indent="-514350">
              <a:buFont typeface="+mj-lt"/>
              <a:buAutoNum type="alphaLcPeriod"/>
            </a:pPr>
            <a:r>
              <a:rPr lang="en-US" sz="2400" dirty="0"/>
              <a:t>sexual intercourse or intravenous drug use</a:t>
            </a:r>
          </a:p>
          <a:p>
            <a:pPr marL="914400" lvl="1" indent="-514350">
              <a:buFont typeface="+mj-lt"/>
              <a:buAutoNum type="alphaLcPeriod"/>
            </a:pPr>
            <a:r>
              <a:rPr lang="en-US" sz="2400" dirty="0"/>
              <a:t>rubbing an eye after coming in contact with potentially infectious material</a:t>
            </a:r>
          </a:p>
          <a:p>
            <a:pPr marL="914400" lvl="1" indent="-514350">
              <a:buFont typeface="+mj-lt"/>
              <a:buAutoNum type="alphaLcPeriod"/>
            </a:pPr>
            <a:r>
              <a:rPr lang="en-US" sz="2400" dirty="0"/>
              <a:t>potentially infectious material coming in contact with inflamed acne or sunburn blisters</a:t>
            </a:r>
          </a:p>
          <a:p>
            <a:pPr marL="914400" lvl="1" indent="-514350">
              <a:buFont typeface="+mj-lt"/>
              <a:buAutoNum type="alphaLcPeriod"/>
            </a:pPr>
            <a:r>
              <a:rPr lang="en-US" sz="2400" dirty="0"/>
              <a:t>all of the above</a:t>
            </a:r>
          </a:p>
        </p:txBody>
      </p:sp>
      <p:sp>
        <p:nvSpPr>
          <p:cNvPr id="7" name="TextBox 6">
            <a:extLst>
              <a:ext uri="{FF2B5EF4-FFF2-40B4-BE49-F238E27FC236}">
                <a16:creationId xmlns:a16="http://schemas.microsoft.com/office/drawing/2014/main" id="{67717D39-20A0-F0A5-891F-786A3F6E400A}"/>
              </a:ext>
            </a:extLst>
          </p:cNvPr>
          <p:cNvSpPr txBox="1"/>
          <p:nvPr/>
        </p:nvSpPr>
        <p:spPr>
          <a:xfrm>
            <a:off x="1117996" y="4620100"/>
            <a:ext cx="7397354" cy="830997"/>
          </a:xfrm>
          <a:prstGeom prst="rect">
            <a:avLst/>
          </a:prstGeom>
          <a:noFill/>
        </p:spPr>
        <p:txBody>
          <a:bodyPr wrap="square">
            <a:spAutoFit/>
          </a:bodyPr>
          <a:lstStyle/>
          <a:p>
            <a:pPr marL="0" indent="0" algn="ctr">
              <a:buFont typeface="Arial" pitchFamily="34" charset="0"/>
              <a:buNone/>
            </a:pPr>
            <a:r>
              <a:rPr lang="en-US" sz="4800" b="1" dirty="0"/>
              <a:t>Answer:</a:t>
            </a:r>
            <a:r>
              <a:rPr lang="en-US" sz="4800" dirty="0"/>
              <a:t> </a:t>
            </a:r>
            <a:r>
              <a:rPr lang="en-US" sz="4800" b="1" dirty="0">
                <a:solidFill>
                  <a:srgbClr val="FF0000"/>
                </a:solidFill>
              </a:rPr>
              <a:t>d. All of the above</a:t>
            </a:r>
          </a:p>
        </p:txBody>
      </p:sp>
    </p:spTree>
    <p:extLst>
      <p:ext uri="{BB962C8B-B14F-4D97-AF65-F5344CB8AC3E}">
        <p14:creationId xmlns:p14="http://schemas.microsoft.com/office/powerpoint/2010/main" val="83152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1B24BD-FCB6-DC89-DCE8-4CBA5D4B81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7B992F-D1C9-2FA2-B3F7-EC61C4DA3B64}"/>
              </a:ext>
            </a:extLst>
          </p:cNvPr>
          <p:cNvSpPr>
            <a:spLocks noGrp="1"/>
          </p:cNvSpPr>
          <p:nvPr>
            <p:ph type="title"/>
          </p:nvPr>
        </p:nvSpPr>
        <p:spPr>
          <a:xfrm>
            <a:off x="628650" y="122315"/>
            <a:ext cx="7886700" cy="1325563"/>
          </a:xfrm>
        </p:spPr>
        <p:txBody>
          <a:bodyPr/>
          <a:lstStyle/>
          <a:p>
            <a:pPr algn="ctr"/>
            <a:r>
              <a:rPr lang="en-US" dirty="0"/>
              <a:t>KNOWLEDGE CHECK</a:t>
            </a:r>
          </a:p>
        </p:txBody>
      </p:sp>
      <p:sp>
        <p:nvSpPr>
          <p:cNvPr id="5" name="TextBox 4">
            <a:extLst>
              <a:ext uri="{FF2B5EF4-FFF2-40B4-BE49-F238E27FC236}">
                <a16:creationId xmlns:a16="http://schemas.microsoft.com/office/drawing/2014/main" id="{BB6B7A7C-E0C0-A756-E7BC-CC51E810A513}"/>
              </a:ext>
            </a:extLst>
          </p:cNvPr>
          <p:cNvSpPr txBox="1"/>
          <p:nvPr/>
        </p:nvSpPr>
        <p:spPr>
          <a:xfrm>
            <a:off x="414337" y="1447878"/>
            <a:ext cx="8372475" cy="3046988"/>
          </a:xfrm>
          <a:prstGeom prst="rect">
            <a:avLst/>
          </a:prstGeom>
          <a:noFill/>
        </p:spPr>
        <p:txBody>
          <a:bodyPr wrap="square">
            <a:spAutoFit/>
          </a:bodyPr>
          <a:lstStyle/>
          <a:p>
            <a:pPr marL="514350" indent="-514350">
              <a:buFont typeface="+mj-lt"/>
              <a:buAutoNum type="arabicPeriod" startAt="2"/>
            </a:pPr>
            <a:r>
              <a:rPr lang="en-US" sz="3200" dirty="0"/>
              <a:t>Employees should use PPE when ____.</a:t>
            </a:r>
          </a:p>
          <a:p>
            <a:pPr marL="914400" lvl="1" indent="-514350">
              <a:buFont typeface="+mj-lt"/>
              <a:buAutoNum type="alphaLcPeriod"/>
            </a:pPr>
            <a:r>
              <a:rPr lang="en-US" sz="3200" dirty="0"/>
              <a:t>there is a reasonable anticipation of contact with blood or OPIM</a:t>
            </a:r>
          </a:p>
          <a:p>
            <a:pPr marL="914400" lvl="1" indent="-514350">
              <a:buFont typeface="+mj-lt"/>
              <a:buAutoNum type="alphaLcPeriod"/>
            </a:pPr>
            <a:r>
              <a:rPr lang="en-US" sz="3200" dirty="0"/>
              <a:t>cleaning up spills</a:t>
            </a:r>
          </a:p>
          <a:p>
            <a:pPr marL="914400" lvl="1" indent="-514350">
              <a:buFont typeface="+mj-lt"/>
              <a:buAutoNum type="alphaLcPeriod"/>
            </a:pPr>
            <a:r>
              <a:rPr lang="en-US" sz="3200" dirty="0"/>
              <a:t>responding to an emergency</a:t>
            </a:r>
          </a:p>
          <a:p>
            <a:pPr marL="914400" lvl="1" indent="-514350">
              <a:buFont typeface="+mj-lt"/>
              <a:buAutoNum type="alphaLcPeriod"/>
            </a:pPr>
            <a:r>
              <a:rPr lang="en-US" sz="3200" dirty="0"/>
              <a:t>all of the above</a:t>
            </a:r>
          </a:p>
        </p:txBody>
      </p:sp>
      <p:sp>
        <p:nvSpPr>
          <p:cNvPr id="7" name="TextBox 6">
            <a:extLst>
              <a:ext uri="{FF2B5EF4-FFF2-40B4-BE49-F238E27FC236}">
                <a16:creationId xmlns:a16="http://schemas.microsoft.com/office/drawing/2014/main" id="{0658C5C4-DE79-00E5-071F-E7FADB3B5AB0}"/>
              </a:ext>
            </a:extLst>
          </p:cNvPr>
          <p:cNvSpPr txBox="1"/>
          <p:nvPr/>
        </p:nvSpPr>
        <p:spPr>
          <a:xfrm>
            <a:off x="873323" y="4989432"/>
            <a:ext cx="7397354" cy="830997"/>
          </a:xfrm>
          <a:prstGeom prst="rect">
            <a:avLst/>
          </a:prstGeom>
          <a:noFill/>
        </p:spPr>
        <p:txBody>
          <a:bodyPr wrap="square">
            <a:spAutoFit/>
          </a:bodyPr>
          <a:lstStyle/>
          <a:p>
            <a:pPr marL="0" indent="0" algn="ctr">
              <a:buFont typeface="Arial" pitchFamily="34" charset="0"/>
              <a:buNone/>
            </a:pPr>
            <a:r>
              <a:rPr lang="en-US" sz="4800" b="1" dirty="0"/>
              <a:t>Answer:</a:t>
            </a:r>
            <a:r>
              <a:rPr lang="en-US" sz="4800" dirty="0"/>
              <a:t> </a:t>
            </a:r>
            <a:r>
              <a:rPr lang="en-US" sz="4800" b="1" dirty="0">
                <a:solidFill>
                  <a:srgbClr val="FF0000"/>
                </a:solidFill>
              </a:rPr>
              <a:t>d. All of the above</a:t>
            </a:r>
          </a:p>
        </p:txBody>
      </p:sp>
    </p:spTree>
    <p:extLst>
      <p:ext uri="{BB962C8B-B14F-4D97-AF65-F5344CB8AC3E}">
        <p14:creationId xmlns:p14="http://schemas.microsoft.com/office/powerpoint/2010/main" val="4103476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5E0991-0058-A811-AAFE-278A79D33D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0045EF-7327-0DEF-9D96-32904084F85C}"/>
              </a:ext>
            </a:extLst>
          </p:cNvPr>
          <p:cNvSpPr>
            <a:spLocks noGrp="1"/>
          </p:cNvSpPr>
          <p:nvPr>
            <p:ph type="title"/>
          </p:nvPr>
        </p:nvSpPr>
        <p:spPr>
          <a:xfrm>
            <a:off x="628650" y="122315"/>
            <a:ext cx="7886700" cy="1325563"/>
          </a:xfrm>
        </p:spPr>
        <p:txBody>
          <a:bodyPr/>
          <a:lstStyle/>
          <a:p>
            <a:pPr algn="ctr"/>
            <a:r>
              <a:rPr lang="en-US" dirty="0"/>
              <a:t>KNOWLEDGE CHECK</a:t>
            </a:r>
          </a:p>
        </p:txBody>
      </p:sp>
      <p:sp>
        <p:nvSpPr>
          <p:cNvPr id="5" name="TextBox 4">
            <a:extLst>
              <a:ext uri="{FF2B5EF4-FFF2-40B4-BE49-F238E27FC236}">
                <a16:creationId xmlns:a16="http://schemas.microsoft.com/office/drawing/2014/main" id="{336F823D-6E6D-5B26-2E55-B8DBF1424986}"/>
              </a:ext>
            </a:extLst>
          </p:cNvPr>
          <p:cNvSpPr txBox="1"/>
          <p:nvPr/>
        </p:nvSpPr>
        <p:spPr>
          <a:xfrm>
            <a:off x="414337" y="1447878"/>
            <a:ext cx="8372475" cy="3046988"/>
          </a:xfrm>
          <a:prstGeom prst="rect">
            <a:avLst/>
          </a:prstGeom>
          <a:noFill/>
        </p:spPr>
        <p:txBody>
          <a:bodyPr wrap="square">
            <a:spAutoFit/>
          </a:bodyPr>
          <a:lstStyle/>
          <a:p>
            <a:pPr marL="514350" indent="-514350">
              <a:buFont typeface="+mj-lt"/>
              <a:buAutoNum type="arabicPeriod" startAt="3"/>
            </a:pPr>
            <a:r>
              <a:rPr lang="en-US" sz="3200" dirty="0"/>
              <a:t>Which of the following is an example of a work practice control?</a:t>
            </a:r>
          </a:p>
          <a:p>
            <a:pPr marL="914400" lvl="1" indent="-514350">
              <a:buFont typeface="+mj-lt"/>
              <a:buAutoNum type="alphaLcPeriod"/>
            </a:pPr>
            <a:r>
              <a:rPr lang="en-US" sz="3200" dirty="0"/>
              <a:t>Spill kits</a:t>
            </a:r>
          </a:p>
          <a:p>
            <a:pPr marL="914400" lvl="1" indent="-514350">
              <a:buFont typeface="+mj-lt"/>
              <a:buAutoNum type="alphaLcPeriod"/>
            </a:pPr>
            <a:r>
              <a:rPr lang="en-US" sz="3200" dirty="0"/>
              <a:t>Accessible handwashing stations</a:t>
            </a:r>
          </a:p>
          <a:p>
            <a:pPr marL="914400" lvl="1" indent="-514350">
              <a:buFont typeface="+mj-lt"/>
              <a:buAutoNum type="alphaLcPeriod"/>
            </a:pPr>
            <a:r>
              <a:rPr lang="en-US" sz="3200" dirty="0"/>
              <a:t>Proper decontamination of spill areas</a:t>
            </a:r>
          </a:p>
          <a:p>
            <a:pPr marL="914400" lvl="1" indent="-514350">
              <a:buFont typeface="+mj-lt"/>
              <a:buAutoNum type="alphaLcPeriod"/>
            </a:pPr>
            <a:r>
              <a:rPr lang="en-US" sz="3200" dirty="0"/>
              <a:t>Red hazardous waste bags</a:t>
            </a:r>
          </a:p>
        </p:txBody>
      </p:sp>
      <p:sp>
        <p:nvSpPr>
          <p:cNvPr id="7" name="TextBox 6">
            <a:extLst>
              <a:ext uri="{FF2B5EF4-FFF2-40B4-BE49-F238E27FC236}">
                <a16:creationId xmlns:a16="http://schemas.microsoft.com/office/drawing/2014/main" id="{0BEBC743-4C69-5A3C-204D-7C361437E4B3}"/>
              </a:ext>
            </a:extLst>
          </p:cNvPr>
          <p:cNvSpPr txBox="1"/>
          <p:nvPr/>
        </p:nvSpPr>
        <p:spPr>
          <a:xfrm>
            <a:off x="0" y="5117734"/>
            <a:ext cx="9144000" cy="584775"/>
          </a:xfrm>
          <a:prstGeom prst="rect">
            <a:avLst/>
          </a:prstGeom>
          <a:noFill/>
        </p:spPr>
        <p:txBody>
          <a:bodyPr wrap="square">
            <a:spAutoFit/>
          </a:bodyPr>
          <a:lstStyle/>
          <a:p>
            <a:pPr marL="0" indent="0" algn="ctr">
              <a:buFont typeface="Arial" pitchFamily="34" charset="0"/>
              <a:buNone/>
            </a:pPr>
            <a:r>
              <a:rPr lang="en-US" sz="3200" b="1" dirty="0"/>
              <a:t>Answer:</a:t>
            </a:r>
            <a:r>
              <a:rPr lang="en-US" sz="3200" dirty="0"/>
              <a:t> </a:t>
            </a:r>
            <a:r>
              <a:rPr lang="en-US" sz="3200" b="1" dirty="0">
                <a:solidFill>
                  <a:srgbClr val="FF0000"/>
                </a:solidFill>
              </a:rPr>
              <a:t>c. Proper decontamination of spill areas</a:t>
            </a:r>
          </a:p>
        </p:txBody>
      </p:sp>
    </p:spTree>
    <p:extLst>
      <p:ext uri="{BB962C8B-B14F-4D97-AF65-F5344CB8AC3E}">
        <p14:creationId xmlns:p14="http://schemas.microsoft.com/office/powerpoint/2010/main" val="29373847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F58DED-F69B-E9A3-DBC4-F7822BCEBC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C60B62-3009-CEC5-478F-58ABBCDA4AD3}"/>
              </a:ext>
            </a:extLst>
          </p:cNvPr>
          <p:cNvSpPr>
            <a:spLocks noGrp="1"/>
          </p:cNvSpPr>
          <p:nvPr>
            <p:ph type="title"/>
          </p:nvPr>
        </p:nvSpPr>
        <p:spPr>
          <a:xfrm>
            <a:off x="628650" y="122315"/>
            <a:ext cx="7886700" cy="1325563"/>
          </a:xfrm>
        </p:spPr>
        <p:txBody>
          <a:bodyPr/>
          <a:lstStyle/>
          <a:p>
            <a:pPr algn="ctr"/>
            <a:r>
              <a:rPr lang="en-US" dirty="0"/>
              <a:t>KNOWLEDGE CHECK</a:t>
            </a:r>
          </a:p>
        </p:txBody>
      </p:sp>
      <p:sp>
        <p:nvSpPr>
          <p:cNvPr id="5" name="TextBox 4">
            <a:extLst>
              <a:ext uri="{FF2B5EF4-FFF2-40B4-BE49-F238E27FC236}">
                <a16:creationId xmlns:a16="http://schemas.microsoft.com/office/drawing/2014/main" id="{1EFD01E2-7D67-5217-86EC-D9429BC43770}"/>
              </a:ext>
            </a:extLst>
          </p:cNvPr>
          <p:cNvSpPr txBox="1"/>
          <p:nvPr/>
        </p:nvSpPr>
        <p:spPr>
          <a:xfrm>
            <a:off x="414337" y="1447878"/>
            <a:ext cx="8372475" cy="3539430"/>
          </a:xfrm>
          <a:prstGeom prst="rect">
            <a:avLst/>
          </a:prstGeom>
          <a:noFill/>
        </p:spPr>
        <p:txBody>
          <a:bodyPr wrap="square">
            <a:spAutoFit/>
          </a:bodyPr>
          <a:lstStyle/>
          <a:p>
            <a:pPr marL="514350" indent="-514350">
              <a:buFont typeface="+mj-lt"/>
              <a:buAutoNum type="arabicPeriod" startAt="4"/>
            </a:pPr>
            <a:r>
              <a:rPr lang="en-US" sz="2800" dirty="0"/>
              <a:t>Which of the following is a standard precaution for workers exposed to bloodborne pathogens?</a:t>
            </a:r>
          </a:p>
          <a:p>
            <a:pPr marL="914400" lvl="1" indent="-514350">
              <a:buFont typeface="+mj-lt"/>
              <a:buAutoNum type="alphaLcPeriod"/>
            </a:pPr>
            <a:r>
              <a:rPr lang="en-US" sz="2800" dirty="0"/>
              <a:t>Treat all liquids as hazardous for HIV </a:t>
            </a:r>
          </a:p>
          <a:p>
            <a:pPr marL="914400" lvl="1" indent="-514350">
              <a:buFont typeface="+mj-lt"/>
              <a:buAutoNum type="alphaLcPeriod"/>
            </a:pPr>
            <a:r>
              <a:rPr lang="en-US" sz="2800" dirty="0"/>
              <a:t>Treat all blood and bodily fluids of patients as potentially infectious materials</a:t>
            </a:r>
          </a:p>
          <a:p>
            <a:pPr marL="914400" lvl="1" indent="-514350">
              <a:buFont typeface="+mj-lt"/>
              <a:buAutoNum type="alphaLcPeriod"/>
            </a:pPr>
            <a:r>
              <a:rPr lang="en-US" sz="2800" dirty="0"/>
              <a:t>Test all blood and unknown bodily fluids for </a:t>
            </a:r>
            <a:br>
              <a:rPr lang="en-US" sz="2800" dirty="0"/>
            </a:br>
            <a:r>
              <a:rPr lang="en-US" sz="2800" dirty="0"/>
              <a:t>HIV after spills</a:t>
            </a:r>
          </a:p>
          <a:p>
            <a:pPr marL="914400" lvl="1" indent="-514350">
              <a:buFont typeface="+mj-lt"/>
              <a:buAutoNum type="alphaLcPeriod"/>
            </a:pPr>
            <a:r>
              <a:rPr lang="en-US" sz="2800" dirty="0"/>
              <a:t>Label unknown liquids with hazard signs</a:t>
            </a:r>
          </a:p>
        </p:txBody>
      </p:sp>
      <p:sp>
        <p:nvSpPr>
          <p:cNvPr id="7" name="TextBox 6">
            <a:extLst>
              <a:ext uri="{FF2B5EF4-FFF2-40B4-BE49-F238E27FC236}">
                <a16:creationId xmlns:a16="http://schemas.microsoft.com/office/drawing/2014/main" id="{581F73CB-2ED3-2168-4EE2-A0F447C6C4D6}"/>
              </a:ext>
            </a:extLst>
          </p:cNvPr>
          <p:cNvSpPr txBox="1"/>
          <p:nvPr/>
        </p:nvSpPr>
        <p:spPr>
          <a:xfrm>
            <a:off x="414337" y="5160597"/>
            <a:ext cx="8615363" cy="954107"/>
          </a:xfrm>
          <a:prstGeom prst="rect">
            <a:avLst/>
          </a:prstGeom>
          <a:noFill/>
        </p:spPr>
        <p:txBody>
          <a:bodyPr wrap="square">
            <a:spAutoFit/>
          </a:bodyPr>
          <a:lstStyle/>
          <a:p>
            <a:pPr marL="0" indent="0">
              <a:buFont typeface="Arial" pitchFamily="34" charset="0"/>
              <a:buNone/>
            </a:pPr>
            <a:r>
              <a:rPr lang="en-US" sz="2800" b="1" dirty="0"/>
              <a:t>Answer:</a:t>
            </a:r>
            <a:r>
              <a:rPr lang="en-US" sz="2800" dirty="0"/>
              <a:t> </a:t>
            </a:r>
            <a:r>
              <a:rPr lang="en-US" sz="2800" b="1" dirty="0">
                <a:solidFill>
                  <a:srgbClr val="FF0000"/>
                </a:solidFill>
              </a:rPr>
              <a:t>b. Treat all blood and bodily fluids of patients as potentially infectious materials</a:t>
            </a:r>
          </a:p>
        </p:txBody>
      </p:sp>
    </p:spTree>
    <p:extLst>
      <p:ext uri="{BB962C8B-B14F-4D97-AF65-F5344CB8AC3E}">
        <p14:creationId xmlns:p14="http://schemas.microsoft.com/office/powerpoint/2010/main" val="36054608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9226F9-E21D-9D94-7E44-8A67687BB0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2AF410-3493-4CFA-3D20-B9E1BFF1E34A}"/>
              </a:ext>
            </a:extLst>
          </p:cNvPr>
          <p:cNvSpPr>
            <a:spLocks noGrp="1"/>
          </p:cNvSpPr>
          <p:nvPr>
            <p:ph type="title"/>
          </p:nvPr>
        </p:nvSpPr>
        <p:spPr>
          <a:xfrm>
            <a:off x="628650" y="122315"/>
            <a:ext cx="7886700" cy="1325563"/>
          </a:xfrm>
        </p:spPr>
        <p:txBody>
          <a:bodyPr/>
          <a:lstStyle/>
          <a:p>
            <a:pPr algn="ctr"/>
            <a:r>
              <a:rPr lang="en-US" dirty="0"/>
              <a:t>KNOWLEDGE CHECK</a:t>
            </a:r>
          </a:p>
        </p:txBody>
      </p:sp>
      <p:sp>
        <p:nvSpPr>
          <p:cNvPr id="5" name="TextBox 4">
            <a:extLst>
              <a:ext uri="{FF2B5EF4-FFF2-40B4-BE49-F238E27FC236}">
                <a16:creationId xmlns:a16="http://schemas.microsoft.com/office/drawing/2014/main" id="{84F8FA15-A64E-E129-A4F9-3ED6C7E5DFF7}"/>
              </a:ext>
            </a:extLst>
          </p:cNvPr>
          <p:cNvSpPr txBox="1"/>
          <p:nvPr/>
        </p:nvSpPr>
        <p:spPr>
          <a:xfrm>
            <a:off x="385762" y="2110659"/>
            <a:ext cx="8372475" cy="3046988"/>
          </a:xfrm>
          <a:prstGeom prst="rect">
            <a:avLst/>
          </a:prstGeom>
          <a:noFill/>
        </p:spPr>
        <p:txBody>
          <a:bodyPr wrap="square">
            <a:spAutoFit/>
          </a:bodyPr>
          <a:lstStyle/>
          <a:p>
            <a:pPr marL="514350" indent="-514350">
              <a:buFont typeface="+mj-lt"/>
              <a:buAutoNum type="arabicPeriod" startAt="5"/>
            </a:pPr>
            <a:r>
              <a:rPr lang="en-US" sz="3200" dirty="0"/>
              <a:t>Hepatitis B is an inflammation of which body organ?</a:t>
            </a:r>
          </a:p>
          <a:p>
            <a:pPr marL="914400" lvl="1" indent="-514350">
              <a:buFont typeface="+mj-lt"/>
              <a:buAutoNum type="alphaLcPeriod"/>
            </a:pPr>
            <a:r>
              <a:rPr lang="en-US" sz="3200" dirty="0"/>
              <a:t>Kidney</a:t>
            </a:r>
          </a:p>
          <a:p>
            <a:pPr marL="914400" lvl="1" indent="-514350">
              <a:buFont typeface="+mj-lt"/>
              <a:buAutoNum type="alphaLcPeriod"/>
            </a:pPr>
            <a:r>
              <a:rPr lang="en-US" sz="3200" dirty="0"/>
              <a:t>Lungs</a:t>
            </a:r>
          </a:p>
          <a:p>
            <a:pPr marL="914400" lvl="1" indent="-514350">
              <a:buFont typeface="+mj-lt"/>
              <a:buAutoNum type="alphaLcPeriod"/>
            </a:pPr>
            <a:r>
              <a:rPr lang="en-US" sz="3200" dirty="0"/>
              <a:t>Larynx</a:t>
            </a:r>
          </a:p>
          <a:p>
            <a:pPr marL="914400" lvl="1" indent="-514350">
              <a:buFont typeface="+mj-lt"/>
              <a:buAutoNum type="alphaLcPeriod"/>
            </a:pPr>
            <a:r>
              <a:rPr lang="en-US" sz="3200" dirty="0"/>
              <a:t>Liver</a:t>
            </a:r>
          </a:p>
        </p:txBody>
      </p:sp>
      <p:sp>
        <p:nvSpPr>
          <p:cNvPr id="7" name="TextBox 6">
            <a:extLst>
              <a:ext uri="{FF2B5EF4-FFF2-40B4-BE49-F238E27FC236}">
                <a16:creationId xmlns:a16="http://schemas.microsoft.com/office/drawing/2014/main" id="{E7D2B084-FBA7-862B-40BB-930E65F6010F}"/>
              </a:ext>
            </a:extLst>
          </p:cNvPr>
          <p:cNvSpPr txBox="1"/>
          <p:nvPr/>
        </p:nvSpPr>
        <p:spPr>
          <a:xfrm>
            <a:off x="3529012" y="5820429"/>
            <a:ext cx="8615363" cy="523220"/>
          </a:xfrm>
          <a:prstGeom prst="rect">
            <a:avLst/>
          </a:prstGeom>
          <a:noFill/>
        </p:spPr>
        <p:txBody>
          <a:bodyPr wrap="square">
            <a:spAutoFit/>
          </a:bodyPr>
          <a:lstStyle/>
          <a:p>
            <a:pPr marL="0" indent="0">
              <a:buFont typeface="Arial" pitchFamily="34" charset="0"/>
              <a:buNone/>
            </a:pPr>
            <a:r>
              <a:rPr lang="en-US" sz="2800" b="1" dirty="0"/>
              <a:t>Answer:</a:t>
            </a:r>
            <a:r>
              <a:rPr lang="en-US" sz="2800" dirty="0"/>
              <a:t> </a:t>
            </a:r>
            <a:r>
              <a:rPr lang="en-US" sz="2800" b="1" dirty="0">
                <a:solidFill>
                  <a:srgbClr val="FF0000"/>
                </a:solidFill>
              </a:rPr>
              <a:t>d. Liver</a:t>
            </a:r>
          </a:p>
        </p:txBody>
      </p:sp>
    </p:spTree>
    <p:extLst>
      <p:ext uri="{BB962C8B-B14F-4D97-AF65-F5344CB8AC3E}">
        <p14:creationId xmlns:p14="http://schemas.microsoft.com/office/powerpoint/2010/main" val="2029225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CF289B-EA9F-4F28-5527-B15644F87C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83F55A-0DBF-2D3F-5004-C47D1D83FD49}"/>
              </a:ext>
            </a:extLst>
          </p:cNvPr>
          <p:cNvSpPr>
            <a:spLocks noGrp="1"/>
          </p:cNvSpPr>
          <p:nvPr>
            <p:ph type="title"/>
          </p:nvPr>
        </p:nvSpPr>
        <p:spPr>
          <a:xfrm>
            <a:off x="628650" y="122315"/>
            <a:ext cx="7886700" cy="1325563"/>
          </a:xfrm>
        </p:spPr>
        <p:txBody>
          <a:bodyPr/>
          <a:lstStyle/>
          <a:p>
            <a:pPr algn="ctr"/>
            <a:r>
              <a:rPr lang="en-US" dirty="0"/>
              <a:t>KNOWLEDGE CHECK</a:t>
            </a:r>
          </a:p>
        </p:txBody>
      </p:sp>
      <p:sp>
        <p:nvSpPr>
          <p:cNvPr id="5" name="TextBox 4">
            <a:extLst>
              <a:ext uri="{FF2B5EF4-FFF2-40B4-BE49-F238E27FC236}">
                <a16:creationId xmlns:a16="http://schemas.microsoft.com/office/drawing/2014/main" id="{9B3ED1E2-9D6C-6C76-F29C-17E6A918F2A8}"/>
              </a:ext>
            </a:extLst>
          </p:cNvPr>
          <p:cNvSpPr txBox="1"/>
          <p:nvPr/>
        </p:nvSpPr>
        <p:spPr>
          <a:xfrm>
            <a:off x="385762" y="2110659"/>
            <a:ext cx="8372475" cy="3046988"/>
          </a:xfrm>
          <a:prstGeom prst="rect">
            <a:avLst/>
          </a:prstGeom>
          <a:noFill/>
        </p:spPr>
        <p:txBody>
          <a:bodyPr wrap="square">
            <a:spAutoFit/>
          </a:bodyPr>
          <a:lstStyle/>
          <a:p>
            <a:pPr marL="514350" indent="-514350">
              <a:buFont typeface="+mj-lt"/>
              <a:buAutoNum type="arabicPeriod" startAt="6"/>
            </a:pPr>
            <a:r>
              <a:rPr lang="en-US" sz="3200" dirty="0"/>
              <a:t>In the event of an exposure incident, which following action should be taken first?</a:t>
            </a:r>
          </a:p>
          <a:p>
            <a:pPr marL="914400" lvl="1" indent="-514350">
              <a:buFont typeface="+mj-lt"/>
              <a:buAutoNum type="alphaLcPeriod"/>
            </a:pPr>
            <a:r>
              <a:rPr lang="en-US" sz="3200" dirty="0"/>
              <a:t>Notify appropriate personnel</a:t>
            </a:r>
          </a:p>
          <a:p>
            <a:pPr marL="914400" lvl="1" indent="-514350">
              <a:buFont typeface="+mj-lt"/>
              <a:buAutoNum type="alphaLcPeriod"/>
            </a:pPr>
            <a:r>
              <a:rPr lang="en-US" sz="3200" dirty="0"/>
              <a:t>Wash the area thoroughly</a:t>
            </a:r>
          </a:p>
          <a:p>
            <a:pPr marL="914400" lvl="1" indent="-514350">
              <a:buFont typeface="+mj-lt"/>
              <a:buAutoNum type="alphaLcPeriod"/>
            </a:pPr>
            <a:r>
              <a:rPr lang="en-US" sz="3200" dirty="0"/>
              <a:t>Seek medical treatment</a:t>
            </a:r>
          </a:p>
          <a:p>
            <a:pPr marL="914400" lvl="1" indent="-514350">
              <a:buFont typeface="+mj-lt"/>
              <a:buAutoNum type="alphaLcPeriod"/>
            </a:pPr>
            <a:r>
              <a:rPr lang="en-US" sz="3200" dirty="0"/>
              <a:t>Complete an incident or accident report</a:t>
            </a:r>
          </a:p>
        </p:txBody>
      </p:sp>
      <p:sp>
        <p:nvSpPr>
          <p:cNvPr id="7" name="TextBox 6">
            <a:extLst>
              <a:ext uri="{FF2B5EF4-FFF2-40B4-BE49-F238E27FC236}">
                <a16:creationId xmlns:a16="http://schemas.microsoft.com/office/drawing/2014/main" id="{1535C056-DD99-BA6C-5EAE-A405A574B2B7}"/>
              </a:ext>
            </a:extLst>
          </p:cNvPr>
          <p:cNvSpPr txBox="1"/>
          <p:nvPr/>
        </p:nvSpPr>
        <p:spPr>
          <a:xfrm>
            <a:off x="264317" y="5820428"/>
            <a:ext cx="8615363" cy="523220"/>
          </a:xfrm>
          <a:prstGeom prst="rect">
            <a:avLst/>
          </a:prstGeom>
          <a:noFill/>
        </p:spPr>
        <p:txBody>
          <a:bodyPr wrap="square">
            <a:spAutoFit/>
          </a:bodyPr>
          <a:lstStyle/>
          <a:p>
            <a:pPr marL="0" indent="0">
              <a:buFont typeface="Arial" pitchFamily="34" charset="0"/>
              <a:buNone/>
            </a:pPr>
            <a:r>
              <a:rPr lang="en-US" sz="2800" b="1" dirty="0"/>
              <a:t>Answer:</a:t>
            </a:r>
            <a:r>
              <a:rPr lang="en-US" sz="2800" dirty="0"/>
              <a:t> </a:t>
            </a:r>
            <a:r>
              <a:rPr lang="en-US" sz="2800" b="1" dirty="0">
                <a:solidFill>
                  <a:srgbClr val="FF0000"/>
                </a:solidFill>
              </a:rPr>
              <a:t>b. Wash the area thoroughly</a:t>
            </a:r>
          </a:p>
        </p:txBody>
      </p:sp>
    </p:spTree>
    <p:extLst>
      <p:ext uri="{BB962C8B-B14F-4D97-AF65-F5344CB8AC3E}">
        <p14:creationId xmlns:p14="http://schemas.microsoft.com/office/powerpoint/2010/main" val="17856480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12CD70-44BE-E5F5-982C-805F406ACB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8A6558-0E02-C338-535B-7CBE7C146122}"/>
              </a:ext>
            </a:extLst>
          </p:cNvPr>
          <p:cNvSpPr>
            <a:spLocks noGrp="1"/>
          </p:cNvSpPr>
          <p:nvPr>
            <p:ph type="title"/>
          </p:nvPr>
        </p:nvSpPr>
        <p:spPr>
          <a:xfrm>
            <a:off x="628650" y="122315"/>
            <a:ext cx="7886700" cy="1325563"/>
          </a:xfrm>
        </p:spPr>
        <p:txBody>
          <a:bodyPr/>
          <a:lstStyle/>
          <a:p>
            <a:pPr algn="ctr"/>
            <a:r>
              <a:rPr lang="en-US" dirty="0"/>
              <a:t>KNOWLEDGE CHECK</a:t>
            </a:r>
          </a:p>
        </p:txBody>
      </p:sp>
      <p:sp>
        <p:nvSpPr>
          <p:cNvPr id="5" name="TextBox 4">
            <a:extLst>
              <a:ext uri="{FF2B5EF4-FFF2-40B4-BE49-F238E27FC236}">
                <a16:creationId xmlns:a16="http://schemas.microsoft.com/office/drawing/2014/main" id="{0029C6F2-540A-8163-E530-898C9EC5B985}"/>
              </a:ext>
            </a:extLst>
          </p:cNvPr>
          <p:cNvSpPr txBox="1"/>
          <p:nvPr/>
        </p:nvSpPr>
        <p:spPr>
          <a:xfrm>
            <a:off x="385762" y="2110659"/>
            <a:ext cx="8372475" cy="3046988"/>
          </a:xfrm>
          <a:prstGeom prst="rect">
            <a:avLst/>
          </a:prstGeom>
          <a:noFill/>
        </p:spPr>
        <p:txBody>
          <a:bodyPr wrap="square">
            <a:spAutoFit/>
          </a:bodyPr>
          <a:lstStyle/>
          <a:p>
            <a:pPr marL="514350" indent="-514350">
              <a:buFont typeface="+mj-lt"/>
              <a:buAutoNum type="arabicPeriod" startAt="7"/>
            </a:pPr>
            <a:r>
              <a:rPr lang="en-US" sz="3200" dirty="0"/>
              <a:t>Which of the following actions can help prevent exposure to bloodborne pathogens?</a:t>
            </a:r>
          </a:p>
          <a:p>
            <a:pPr marL="914400" lvl="1" indent="-514350">
              <a:buFont typeface="+mj-lt"/>
              <a:buAutoNum type="alphaLcPeriod"/>
            </a:pPr>
            <a:r>
              <a:rPr lang="en-US" sz="3200" dirty="0"/>
              <a:t>Wearing latex gloves</a:t>
            </a:r>
          </a:p>
          <a:p>
            <a:pPr marL="914400" lvl="1" indent="-514350">
              <a:buFont typeface="+mj-lt"/>
              <a:buAutoNum type="alphaLcPeriod"/>
            </a:pPr>
            <a:r>
              <a:rPr lang="en-US" sz="3200" dirty="0"/>
              <a:t>Wearing goggles</a:t>
            </a:r>
          </a:p>
          <a:p>
            <a:pPr marL="914400" lvl="1" indent="-514350">
              <a:buFont typeface="+mj-lt"/>
              <a:buAutoNum type="alphaLcPeriod"/>
            </a:pPr>
            <a:r>
              <a:rPr lang="en-US" sz="3200" dirty="0"/>
              <a:t>Washing hands</a:t>
            </a:r>
          </a:p>
          <a:p>
            <a:pPr marL="914400" lvl="1" indent="-514350">
              <a:buFont typeface="+mj-lt"/>
              <a:buAutoNum type="alphaLcPeriod"/>
            </a:pPr>
            <a:r>
              <a:rPr lang="en-US" sz="3200" dirty="0"/>
              <a:t>All of the above</a:t>
            </a:r>
          </a:p>
        </p:txBody>
      </p:sp>
      <p:sp>
        <p:nvSpPr>
          <p:cNvPr id="7" name="TextBox 6">
            <a:extLst>
              <a:ext uri="{FF2B5EF4-FFF2-40B4-BE49-F238E27FC236}">
                <a16:creationId xmlns:a16="http://schemas.microsoft.com/office/drawing/2014/main" id="{5D589C4C-7449-EF6C-9774-21A753041699}"/>
              </a:ext>
            </a:extLst>
          </p:cNvPr>
          <p:cNvSpPr txBox="1"/>
          <p:nvPr/>
        </p:nvSpPr>
        <p:spPr>
          <a:xfrm>
            <a:off x="264317" y="5820428"/>
            <a:ext cx="8615363" cy="523220"/>
          </a:xfrm>
          <a:prstGeom prst="rect">
            <a:avLst/>
          </a:prstGeom>
          <a:noFill/>
        </p:spPr>
        <p:txBody>
          <a:bodyPr wrap="square">
            <a:spAutoFit/>
          </a:bodyPr>
          <a:lstStyle/>
          <a:p>
            <a:pPr marL="0" indent="0">
              <a:buFont typeface="Arial" pitchFamily="34" charset="0"/>
              <a:buNone/>
            </a:pPr>
            <a:r>
              <a:rPr lang="en-US" sz="2800" b="1" dirty="0"/>
              <a:t>Answer:</a:t>
            </a:r>
            <a:r>
              <a:rPr lang="en-US" sz="2800" dirty="0"/>
              <a:t> </a:t>
            </a:r>
            <a:r>
              <a:rPr lang="en-US" sz="2800" b="1" dirty="0">
                <a:solidFill>
                  <a:srgbClr val="FF0000"/>
                </a:solidFill>
              </a:rPr>
              <a:t>d. All of the above.</a:t>
            </a:r>
          </a:p>
        </p:txBody>
      </p:sp>
    </p:spTree>
    <p:extLst>
      <p:ext uri="{BB962C8B-B14F-4D97-AF65-F5344CB8AC3E}">
        <p14:creationId xmlns:p14="http://schemas.microsoft.com/office/powerpoint/2010/main" val="31823699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A1B250-68AA-C7CF-E558-255B45018D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19F6FE-D3D3-83BB-236F-7A769B1ECE25}"/>
              </a:ext>
            </a:extLst>
          </p:cNvPr>
          <p:cNvSpPr>
            <a:spLocks noGrp="1"/>
          </p:cNvSpPr>
          <p:nvPr>
            <p:ph type="title"/>
          </p:nvPr>
        </p:nvSpPr>
        <p:spPr>
          <a:xfrm>
            <a:off x="628650" y="122315"/>
            <a:ext cx="7886700" cy="1325563"/>
          </a:xfrm>
        </p:spPr>
        <p:txBody>
          <a:bodyPr/>
          <a:lstStyle/>
          <a:p>
            <a:pPr algn="ctr"/>
            <a:r>
              <a:rPr lang="en-US" dirty="0"/>
              <a:t>KNOWLEDGE CHECK</a:t>
            </a:r>
          </a:p>
        </p:txBody>
      </p:sp>
      <p:sp>
        <p:nvSpPr>
          <p:cNvPr id="5" name="TextBox 4">
            <a:extLst>
              <a:ext uri="{FF2B5EF4-FFF2-40B4-BE49-F238E27FC236}">
                <a16:creationId xmlns:a16="http://schemas.microsoft.com/office/drawing/2014/main" id="{4EE5DDC0-EA80-F7F5-20AF-7F1B3A768272}"/>
              </a:ext>
            </a:extLst>
          </p:cNvPr>
          <p:cNvSpPr txBox="1"/>
          <p:nvPr/>
        </p:nvSpPr>
        <p:spPr>
          <a:xfrm>
            <a:off x="385760" y="1413063"/>
            <a:ext cx="8372475" cy="4031873"/>
          </a:xfrm>
          <a:prstGeom prst="rect">
            <a:avLst/>
          </a:prstGeom>
          <a:noFill/>
        </p:spPr>
        <p:txBody>
          <a:bodyPr wrap="square">
            <a:spAutoFit/>
          </a:bodyPr>
          <a:lstStyle/>
          <a:p>
            <a:pPr marL="514350" indent="-514350">
              <a:buFont typeface="+mj-lt"/>
              <a:buAutoNum type="arabicPeriod" startAt="8"/>
            </a:pPr>
            <a:r>
              <a:rPr lang="en-US" sz="3200" dirty="0"/>
              <a:t>A vaccine is only available for which of the following major bloodborne pathogen viruses?</a:t>
            </a:r>
          </a:p>
          <a:p>
            <a:pPr marL="914400" lvl="1" indent="-514350">
              <a:buFont typeface="+mj-lt"/>
              <a:buAutoNum type="alphaLcPeriod"/>
            </a:pPr>
            <a:r>
              <a:rPr lang="en-US" sz="3200" dirty="0"/>
              <a:t>HIV</a:t>
            </a:r>
          </a:p>
          <a:p>
            <a:pPr marL="914400" lvl="1" indent="-514350">
              <a:buFont typeface="+mj-lt"/>
              <a:buAutoNum type="alphaLcPeriod"/>
            </a:pPr>
            <a:r>
              <a:rPr lang="en-US" sz="3200" dirty="0"/>
              <a:t>Hepatitis B</a:t>
            </a:r>
          </a:p>
          <a:p>
            <a:pPr marL="914400" lvl="1" indent="-514350">
              <a:buFont typeface="+mj-lt"/>
              <a:buAutoNum type="alphaLcPeriod"/>
            </a:pPr>
            <a:r>
              <a:rPr lang="en-US" sz="3200" dirty="0"/>
              <a:t>Hepatitis C</a:t>
            </a:r>
          </a:p>
          <a:p>
            <a:pPr marL="914400" lvl="1" indent="-514350">
              <a:buFont typeface="+mj-lt"/>
              <a:buAutoNum type="alphaLcPeriod"/>
            </a:pPr>
            <a:r>
              <a:rPr lang="en-US" sz="3200" dirty="0"/>
              <a:t>No vaccines are available for any of the three major BBP viruses</a:t>
            </a:r>
          </a:p>
        </p:txBody>
      </p:sp>
      <p:sp>
        <p:nvSpPr>
          <p:cNvPr id="7" name="TextBox 6">
            <a:extLst>
              <a:ext uri="{FF2B5EF4-FFF2-40B4-BE49-F238E27FC236}">
                <a16:creationId xmlns:a16="http://schemas.microsoft.com/office/drawing/2014/main" id="{3470CED2-B651-D0F8-9A3D-00EEBDB09ECE}"/>
              </a:ext>
            </a:extLst>
          </p:cNvPr>
          <p:cNvSpPr txBox="1"/>
          <p:nvPr/>
        </p:nvSpPr>
        <p:spPr>
          <a:xfrm>
            <a:off x="264317" y="5820428"/>
            <a:ext cx="8615363" cy="523220"/>
          </a:xfrm>
          <a:prstGeom prst="rect">
            <a:avLst/>
          </a:prstGeom>
          <a:noFill/>
        </p:spPr>
        <p:txBody>
          <a:bodyPr wrap="square">
            <a:spAutoFit/>
          </a:bodyPr>
          <a:lstStyle/>
          <a:p>
            <a:pPr marL="0" indent="0">
              <a:buFont typeface="Arial" pitchFamily="34" charset="0"/>
              <a:buNone/>
            </a:pPr>
            <a:r>
              <a:rPr lang="en-US" sz="2800" b="1" dirty="0"/>
              <a:t>Answer:</a:t>
            </a:r>
            <a:r>
              <a:rPr lang="en-US" sz="2800" dirty="0"/>
              <a:t> </a:t>
            </a:r>
            <a:r>
              <a:rPr lang="en-US" sz="2800" b="1" dirty="0">
                <a:solidFill>
                  <a:srgbClr val="FF0000"/>
                </a:solidFill>
              </a:rPr>
              <a:t>b. Hepatitis B</a:t>
            </a:r>
          </a:p>
        </p:txBody>
      </p:sp>
    </p:spTree>
    <p:extLst>
      <p:ext uri="{BB962C8B-B14F-4D97-AF65-F5344CB8AC3E}">
        <p14:creationId xmlns:p14="http://schemas.microsoft.com/office/powerpoint/2010/main" val="1848073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2A7231-B4D3-EFD2-E177-75AC200CD6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BFC8E1-B451-C69E-8F6C-9EC8CF23056E}"/>
              </a:ext>
            </a:extLst>
          </p:cNvPr>
          <p:cNvSpPr>
            <a:spLocks noGrp="1"/>
          </p:cNvSpPr>
          <p:nvPr>
            <p:ph type="title"/>
          </p:nvPr>
        </p:nvSpPr>
        <p:spPr>
          <a:xfrm>
            <a:off x="628650" y="122315"/>
            <a:ext cx="7886700" cy="1325563"/>
          </a:xfrm>
        </p:spPr>
        <p:txBody>
          <a:bodyPr/>
          <a:lstStyle/>
          <a:p>
            <a:pPr algn="ctr"/>
            <a:r>
              <a:rPr lang="en-US" dirty="0"/>
              <a:t>KNOWLEDGE CHECK</a:t>
            </a:r>
          </a:p>
        </p:txBody>
      </p:sp>
      <p:sp>
        <p:nvSpPr>
          <p:cNvPr id="5" name="TextBox 4">
            <a:extLst>
              <a:ext uri="{FF2B5EF4-FFF2-40B4-BE49-F238E27FC236}">
                <a16:creationId xmlns:a16="http://schemas.microsoft.com/office/drawing/2014/main" id="{248C33F6-7EC3-4337-4B0D-100A735C5F37}"/>
              </a:ext>
            </a:extLst>
          </p:cNvPr>
          <p:cNvSpPr txBox="1"/>
          <p:nvPr/>
        </p:nvSpPr>
        <p:spPr>
          <a:xfrm>
            <a:off x="385760" y="1413063"/>
            <a:ext cx="8372475" cy="3539430"/>
          </a:xfrm>
          <a:prstGeom prst="rect">
            <a:avLst/>
          </a:prstGeom>
          <a:noFill/>
        </p:spPr>
        <p:txBody>
          <a:bodyPr wrap="square">
            <a:spAutoFit/>
          </a:bodyPr>
          <a:lstStyle/>
          <a:p>
            <a:pPr marL="514350" indent="-514350">
              <a:buFont typeface="+mj-lt"/>
              <a:buAutoNum type="arabicPeriod" startAt="9"/>
            </a:pPr>
            <a:r>
              <a:rPr lang="en-US" sz="3200" dirty="0"/>
              <a:t> Which of the following are potential routes of entry for bloodborne pathogens?</a:t>
            </a:r>
          </a:p>
          <a:p>
            <a:pPr marL="914400" lvl="1" indent="-514350">
              <a:buFont typeface="+mj-lt"/>
              <a:buAutoNum type="alphaLcPeriod"/>
            </a:pPr>
            <a:r>
              <a:rPr lang="en-US" sz="3200" dirty="0"/>
              <a:t>Mucous membranes of the eyes, nose, and mouth</a:t>
            </a:r>
          </a:p>
          <a:p>
            <a:pPr marL="914400" lvl="1" indent="-514350">
              <a:buFont typeface="+mj-lt"/>
              <a:buAutoNum type="alphaLcPeriod"/>
            </a:pPr>
            <a:r>
              <a:rPr lang="en-US" sz="3200" dirty="0"/>
              <a:t>Non-intact skin</a:t>
            </a:r>
          </a:p>
          <a:p>
            <a:pPr marL="914400" lvl="1" indent="-514350">
              <a:buFont typeface="+mj-lt"/>
              <a:buAutoNum type="alphaLcPeriod"/>
            </a:pPr>
            <a:r>
              <a:rPr lang="en-US" sz="3200" dirty="0"/>
              <a:t>Penetration by a contaminated sharp object</a:t>
            </a:r>
          </a:p>
          <a:p>
            <a:pPr marL="914400" lvl="1" indent="-514350">
              <a:buFont typeface="+mj-lt"/>
              <a:buAutoNum type="alphaLcPeriod"/>
            </a:pPr>
            <a:r>
              <a:rPr lang="en-US" sz="3200" dirty="0"/>
              <a:t>All of the above</a:t>
            </a:r>
          </a:p>
        </p:txBody>
      </p:sp>
      <p:sp>
        <p:nvSpPr>
          <p:cNvPr id="7" name="TextBox 6">
            <a:extLst>
              <a:ext uri="{FF2B5EF4-FFF2-40B4-BE49-F238E27FC236}">
                <a16:creationId xmlns:a16="http://schemas.microsoft.com/office/drawing/2014/main" id="{594C1FA4-D0AC-C792-7082-D7180DA91CBD}"/>
              </a:ext>
            </a:extLst>
          </p:cNvPr>
          <p:cNvSpPr txBox="1"/>
          <p:nvPr/>
        </p:nvSpPr>
        <p:spPr>
          <a:xfrm>
            <a:off x="628650" y="5849003"/>
            <a:ext cx="8615363" cy="523220"/>
          </a:xfrm>
          <a:prstGeom prst="rect">
            <a:avLst/>
          </a:prstGeom>
          <a:noFill/>
        </p:spPr>
        <p:txBody>
          <a:bodyPr wrap="square">
            <a:spAutoFit/>
          </a:bodyPr>
          <a:lstStyle/>
          <a:p>
            <a:pPr marL="0" indent="0">
              <a:buFont typeface="Arial" pitchFamily="34" charset="0"/>
              <a:buNone/>
            </a:pPr>
            <a:r>
              <a:rPr lang="en-US" sz="2800" b="1" dirty="0"/>
              <a:t>Answer:</a:t>
            </a:r>
            <a:r>
              <a:rPr lang="en-US" sz="2800" dirty="0"/>
              <a:t> </a:t>
            </a:r>
            <a:r>
              <a:rPr lang="en-US" sz="2800" b="1" dirty="0">
                <a:solidFill>
                  <a:srgbClr val="FF0000"/>
                </a:solidFill>
              </a:rPr>
              <a:t>d. All of the above</a:t>
            </a:r>
          </a:p>
        </p:txBody>
      </p:sp>
    </p:spTree>
    <p:extLst>
      <p:ext uri="{BB962C8B-B14F-4D97-AF65-F5344CB8AC3E}">
        <p14:creationId xmlns:p14="http://schemas.microsoft.com/office/powerpoint/2010/main" val="3030471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BC962BD-BDFA-DE0C-B116-AEE22E9AEC4B}"/>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22BDE4A-8A20-4A69-9C5A-581C82036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5D7BE3-73E0-C173-0888-C7195464A1F4}"/>
              </a:ext>
            </a:extLst>
          </p:cNvPr>
          <p:cNvSpPr>
            <a:spLocks noGrp="1"/>
          </p:cNvSpPr>
          <p:nvPr>
            <p:ph type="title"/>
          </p:nvPr>
        </p:nvSpPr>
        <p:spPr>
          <a:xfrm>
            <a:off x="751263" y="170412"/>
            <a:ext cx="7634200" cy="1328730"/>
          </a:xfrm>
        </p:spPr>
        <p:txBody>
          <a:bodyPr vert="horz" lIns="91440" tIns="45720" rIns="91440" bIns="45720" rtlCol="0" anchor="b">
            <a:normAutofit/>
          </a:bodyPr>
          <a:lstStyle/>
          <a:p>
            <a:pPr algn="ctr"/>
            <a:r>
              <a:rPr lang="en-US" sz="4500" kern="1200">
                <a:solidFill>
                  <a:schemeClr val="tx1"/>
                </a:solidFill>
                <a:latin typeface="+mj-lt"/>
                <a:ea typeface="+mj-ea"/>
                <a:cs typeface="+mj-cs"/>
              </a:rPr>
              <a:t>What Questions Do You Have?</a:t>
            </a:r>
          </a:p>
        </p:txBody>
      </p:sp>
      <p:pic>
        <p:nvPicPr>
          <p:cNvPr id="4" name="Picture 3" descr="Icon&#10;&#10;Description automatically generated">
            <a:extLst>
              <a:ext uri="{FF2B5EF4-FFF2-40B4-BE49-F238E27FC236}">
                <a16:creationId xmlns:a16="http://schemas.microsoft.com/office/drawing/2014/main" id="{310A1A59-D798-5623-AF30-A18C7ED6954B}"/>
              </a:ext>
            </a:extLst>
          </p:cNvPr>
          <p:cNvPicPr>
            <a:picLocks noChangeAspect="1"/>
          </p:cNvPicPr>
          <p:nvPr/>
        </p:nvPicPr>
        <p:blipFill>
          <a:blip r:embed="rId3" cstate="print">
            <a:extLst>
              <a:ext uri="{28A0092B-C50C-407E-A947-70E740481C1C}">
                <a14:useLocalDpi xmlns:a14="http://schemas.microsoft.com/office/drawing/2010/main" val="0"/>
              </a:ext>
            </a:extLst>
          </a:blip>
          <a:srcRect t="7735" r="-1" b="31261"/>
          <a:stretch>
            <a:fillRect/>
          </a:stretch>
        </p:blipFill>
        <p:spPr>
          <a:xfrm>
            <a:off x="149055" y="2410448"/>
            <a:ext cx="4352493" cy="3890357"/>
          </a:xfrm>
          <a:prstGeom prst="rect">
            <a:avLst/>
          </a:prstGeom>
        </p:spPr>
      </p:pic>
      <p:pic>
        <p:nvPicPr>
          <p:cNvPr id="3" name="Picture 2" descr="A pile of toilet paper&#10;&#10;Description automatically generated with low confidence">
            <a:extLst>
              <a:ext uri="{FF2B5EF4-FFF2-40B4-BE49-F238E27FC236}">
                <a16:creationId xmlns:a16="http://schemas.microsoft.com/office/drawing/2014/main" id="{EA9935D8-1D8D-AFD3-37B2-C22522FA0729}"/>
              </a:ext>
            </a:extLst>
          </p:cNvPr>
          <p:cNvPicPr>
            <a:picLocks noChangeAspect="1"/>
          </p:cNvPicPr>
          <p:nvPr/>
        </p:nvPicPr>
        <p:blipFill>
          <a:blip r:embed="rId4">
            <a:extLst>
              <a:ext uri="{28A0092B-C50C-407E-A947-70E740481C1C}">
                <a14:useLocalDpi xmlns:a14="http://schemas.microsoft.com/office/drawing/2010/main" val="0"/>
              </a:ext>
            </a:extLst>
          </a:blip>
          <a:srcRect l="28334"/>
          <a:stretch>
            <a:fillRect/>
          </a:stretch>
        </p:blipFill>
        <p:spPr>
          <a:xfrm>
            <a:off x="4642450" y="2410448"/>
            <a:ext cx="4352492" cy="3890357"/>
          </a:xfrm>
          <a:prstGeom prst="rect">
            <a:avLst/>
          </a:prstGeom>
        </p:spPr>
      </p:pic>
    </p:spTree>
    <p:extLst>
      <p:ext uri="{BB962C8B-B14F-4D97-AF65-F5344CB8AC3E}">
        <p14:creationId xmlns:p14="http://schemas.microsoft.com/office/powerpoint/2010/main" val="2764653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5F1EA-A59D-C15D-504F-8EC9434FE8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0A729E-31D0-4400-CE86-A18D24713B2B}"/>
              </a:ext>
            </a:extLst>
          </p:cNvPr>
          <p:cNvSpPr>
            <a:spLocks noGrp="1"/>
          </p:cNvSpPr>
          <p:nvPr>
            <p:ph type="title"/>
          </p:nvPr>
        </p:nvSpPr>
        <p:spPr/>
        <p:txBody>
          <a:bodyPr/>
          <a:lstStyle/>
          <a:p>
            <a:pPr algn="ctr"/>
            <a:r>
              <a:rPr lang="en-US" dirty="0"/>
              <a:t>BLOODBORNE PATHOGENS</a:t>
            </a:r>
          </a:p>
        </p:txBody>
      </p:sp>
      <p:sp>
        <p:nvSpPr>
          <p:cNvPr id="3" name="Content Placeholder 2">
            <a:extLst>
              <a:ext uri="{FF2B5EF4-FFF2-40B4-BE49-F238E27FC236}">
                <a16:creationId xmlns:a16="http://schemas.microsoft.com/office/drawing/2014/main" id="{CC5538C9-5A00-6145-2013-F9FC295A4CF9}"/>
              </a:ext>
            </a:extLst>
          </p:cNvPr>
          <p:cNvSpPr>
            <a:spLocks noGrp="1"/>
          </p:cNvSpPr>
          <p:nvPr>
            <p:ph idx="1"/>
          </p:nvPr>
        </p:nvSpPr>
        <p:spPr/>
        <p:txBody>
          <a:bodyPr>
            <a:normAutofit/>
          </a:bodyPr>
          <a:lstStyle/>
          <a:p>
            <a:pPr marL="0" indent="0">
              <a:buNone/>
            </a:pPr>
            <a:r>
              <a:rPr lang="en-US" altLang="en-US" dirty="0"/>
              <a:t>What are </a:t>
            </a:r>
            <a:r>
              <a:rPr lang="en-US" altLang="en-US" b="1" dirty="0"/>
              <a:t>bloodborne pathogens</a:t>
            </a:r>
            <a:r>
              <a:rPr lang="en-US" altLang="en-US" dirty="0"/>
              <a:t>?</a:t>
            </a:r>
          </a:p>
          <a:p>
            <a:pPr>
              <a:buFont typeface="Wingdings" panose="05000000000000000000" pitchFamily="2" charset="2"/>
              <a:buChar char="Ø"/>
            </a:pPr>
            <a:r>
              <a:rPr lang="en-US" altLang="en-US" dirty="0"/>
              <a:t>Pathogenic microorganisms present in human blood that can lead to diseases</a:t>
            </a:r>
          </a:p>
          <a:p>
            <a:pPr>
              <a:buFont typeface="Wingdings" panose="05000000000000000000" pitchFamily="2" charset="2"/>
              <a:buChar char="Ø"/>
            </a:pPr>
            <a:r>
              <a:rPr lang="en-US" altLang="en-US" dirty="0"/>
              <a:t>Examples of primary concern</a:t>
            </a:r>
          </a:p>
          <a:p>
            <a:pPr lvl="1">
              <a:buFont typeface="Wingdings" panose="05000000000000000000" pitchFamily="2" charset="2"/>
              <a:buChar char="Ø"/>
            </a:pPr>
            <a:r>
              <a:rPr lang="en-US" altLang="en-US" dirty="0"/>
              <a:t>Hepatitis B (HBV)</a:t>
            </a:r>
          </a:p>
          <a:p>
            <a:pPr lvl="1">
              <a:buFont typeface="Wingdings" panose="05000000000000000000" pitchFamily="2" charset="2"/>
              <a:buChar char="Ø"/>
            </a:pPr>
            <a:r>
              <a:rPr lang="en-US" altLang="en-US" dirty="0"/>
              <a:t>Hepatitis C (HCV)</a:t>
            </a:r>
          </a:p>
          <a:p>
            <a:pPr lvl="1">
              <a:buFont typeface="Wingdings" panose="05000000000000000000" pitchFamily="2" charset="2"/>
              <a:buChar char="Ø"/>
            </a:pPr>
            <a:r>
              <a:rPr lang="en-US" altLang="en-US" dirty="0"/>
              <a:t>Human Immunodeficiency Virus (HIV)</a:t>
            </a:r>
          </a:p>
          <a:p>
            <a:pPr marL="0" indent="0">
              <a:buNone/>
            </a:pPr>
            <a:endParaRPr lang="en-US" dirty="0"/>
          </a:p>
        </p:txBody>
      </p:sp>
    </p:spTree>
    <p:extLst>
      <p:ext uri="{BB962C8B-B14F-4D97-AF65-F5344CB8AC3E}">
        <p14:creationId xmlns:p14="http://schemas.microsoft.com/office/powerpoint/2010/main" val="724316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DB7A1E-B7EE-0C4F-0A82-0CB07BD197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4ABF26-3E7C-B067-EE30-58EAF070391B}"/>
              </a:ext>
            </a:extLst>
          </p:cNvPr>
          <p:cNvSpPr>
            <a:spLocks noGrp="1"/>
          </p:cNvSpPr>
          <p:nvPr>
            <p:ph type="title"/>
          </p:nvPr>
        </p:nvSpPr>
        <p:spPr/>
        <p:txBody>
          <a:bodyPr/>
          <a:lstStyle/>
          <a:p>
            <a:pPr algn="ctr"/>
            <a:r>
              <a:rPr lang="en-US" dirty="0"/>
              <a:t>BLOODBORNE PATHOGENS</a:t>
            </a:r>
          </a:p>
        </p:txBody>
      </p:sp>
      <p:sp>
        <p:nvSpPr>
          <p:cNvPr id="3" name="Content Placeholder 2">
            <a:extLst>
              <a:ext uri="{FF2B5EF4-FFF2-40B4-BE49-F238E27FC236}">
                <a16:creationId xmlns:a16="http://schemas.microsoft.com/office/drawing/2014/main" id="{047972D0-0661-B165-65EF-158CADC69B9D}"/>
              </a:ext>
            </a:extLst>
          </p:cNvPr>
          <p:cNvSpPr>
            <a:spLocks noGrp="1"/>
          </p:cNvSpPr>
          <p:nvPr>
            <p:ph idx="1"/>
          </p:nvPr>
        </p:nvSpPr>
        <p:spPr/>
        <p:txBody>
          <a:bodyPr>
            <a:normAutofit fontScale="92500" lnSpcReduction="10000"/>
          </a:bodyPr>
          <a:lstStyle/>
          <a:p>
            <a:pPr marL="457200" marR="0" lvl="0" indent="-457200" algn="l" defTabSz="685800" rtl="0" eaLnBrk="1" fontAlgn="auto" latinLnBrk="0" hangingPunct="1">
              <a:lnSpc>
                <a:spcPct val="120000"/>
              </a:lnSpc>
              <a:spcBef>
                <a:spcPts val="1000"/>
              </a:spcBef>
              <a:spcAft>
                <a:spcPts val="0"/>
              </a:spcAft>
              <a:buClr>
                <a:srgbClr val="B71E42"/>
              </a:buClr>
              <a:buSzPct val="100000"/>
              <a:buFont typeface="Wingdings" panose="05000000000000000000" pitchFamily="2" charset="2"/>
              <a:buChar char="Ø"/>
              <a:tabLst/>
              <a:defRPr/>
            </a:pPr>
            <a:r>
              <a:rPr kumimoji="0" lang="en-US" altLang="en-US" sz="2800" b="0" i="0" u="none" strike="noStrike" kern="1200" cap="none" spc="0" normalizeH="0" baseline="0" noProof="0" dirty="0">
                <a:ln>
                  <a:noFill/>
                </a:ln>
                <a:solidFill>
                  <a:prstClr val="black"/>
                </a:solidFill>
                <a:effectLst/>
                <a:uLnTx/>
                <a:uFillTx/>
                <a:latin typeface="Gill Sans MT" panose="020B0502020104020203"/>
                <a:ea typeface="+mn-ea"/>
                <a:cs typeface="+mn-cs"/>
              </a:rPr>
              <a:t>Hepatitis B (HBV)</a:t>
            </a:r>
          </a:p>
          <a:p>
            <a:pPr marL="742950" marR="0" lvl="1" indent="-285750" algn="l" defTabSz="685800" rtl="0" eaLnBrk="1" fontAlgn="auto" latinLnBrk="0" hangingPunct="1">
              <a:lnSpc>
                <a:spcPct val="120000"/>
              </a:lnSpc>
              <a:spcBef>
                <a:spcPts val="500"/>
              </a:spcBef>
              <a:spcAft>
                <a:spcPts val="0"/>
              </a:spcAft>
              <a:buClr>
                <a:srgbClr val="B71E42"/>
              </a:buClr>
              <a:buSzPct val="100000"/>
              <a:buFont typeface="Wingdings" panose="05000000000000000000" pitchFamily="2" charset="2"/>
              <a:buChar char="Ø"/>
              <a:tabLst/>
              <a:defRPr/>
            </a:pPr>
            <a:r>
              <a:rPr kumimoji="0" lang="en-US" altLang="en-US" b="0" i="0" u="none" strike="noStrike" kern="1200" cap="none" spc="0" normalizeH="0" baseline="0" noProof="0" dirty="0">
                <a:ln>
                  <a:noFill/>
                </a:ln>
                <a:solidFill>
                  <a:prstClr val="black"/>
                </a:solidFill>
                <a:effectLst/>
                <a:uLnTx/>
                <a:uFillTx/>
                <a:latin typeface="Gill Sans MT" panose="020B0502020104020203"/>
                <a:ea typeface="+mn-ea"/>
                <a:cs typeface="+mn-cs"/>
              </a:rPr>
              <a:t>Over 12 million Americans are infected (1 in 20)*</a:t>
            </a:r>
          </a:p>
          <a:p>
            <a:pPr marL="742950" marR="0" lvl="1" indent="-285750" algn="l" defTabSz="685800" rtl="0" eaLnBrk="1" fontAlgn="auto" latinLnBrk="0" hangingPunct="1">
              <a:lnSpc>
                <a:spcPct val="120000"/>
              </a:lnSpc>
              <a:spcBef>
                <a:spcPts val="500"/>
              </a:spcBef>
              <a:spcAft>
                <a:spcPts val="0"/>
              </a:spcAft>
              <a:buClr>
                <a:srgbClr val="B71E42"/>
              </a:buClr>
              <a:buSzPct val="100000"/>
              <a:buFont typeface="Wingdings" panose="05000000000000000000" pitchFamily="2" charset="2"/>
              <a:buChar char="Ø"/>
              <a:tabLst/>
              <a:defRPr/>
            </a:pPr>
            <a:r>
              <a:rPr kumimoji="0" lang="en-US" altLang="en-US" b="0" i="0" u="none" strike="noStrike" kern="1200" cap="none" spc="0" normalizeH="0" baseline="0" noProof="0" dirty="0">
                <a:ln>
                  <a:noFill/>
                </a:ln>
                <a:solidFill>
                  <a:prstClr val="black"/>
                </a:solidFill>
                <a:effectLst/>
                <a:uLnTx/>
                <a:uFillTx/>
                <a:latin typeface="Gill Sans MT" panose="020B0502020104020203"/>
                <a:ea typeface="+mn-ea"/>
                <a:cs typeface="+mn-cs"/>
              </a:rPr>
              <a:t>Silent infection; symptoms include jaundice, fatigue, abdominal pain, loss of appetite, intermittent nausea, vomiting; may lead to chronic liver disease, liver cancer, and death</a:t>
            </a:r>
          </a:p>
          <a:p>
            <a:pPr marL="742950" marR="0" lvl="1" indent="-285750" algn="l" defTabSz="685800" rtl="0" eaLnBrk="1" fontAlgn="auto" latinLnBrk="0" hangingPunct="1">
              <a:lnSpc>
                <a:spcPct val="120000"/>
              </a:lnSpc>
              <a:spcBef>
                <a:spcPts val="500"/>
              </a:spcBef>
              <a:spcAft>
                <a:spcPts val="0"/>
              </a:spcAft>
              <a:buClr>
                <a:srgbClr val="B71E42"/>
              </a:buClr>
              <a:buSzPct val="100000"/>
              <a:buFont typeface="Wingdings" panose="05000000000000000000" pitchFamily="2" charset="2"/>
              <a:buChar char="Ø"/>
              <a:tabLst/>
              <a:defRPr/>
            </a:pPr>
            <a:r>
              <a:rPr kumimoji="0" lang="en-US" altLang="en-US" b="0" i="0" u="none" strike="noStrike" kern="1200" cap="none" spc="0" normalizeH="0" baseline="0" noProof="0" dirty="0">
                <a:ln>
                  <a:noFill/>
                </a:ln>
                <a:solidFill>
                  <a:prstClr val="black"/>
                </a:solidFill>
                <a:effectLst/>
                <a:uLnTx/>
                <a:uFillTx/>
                <a:latin typeface="Gill Sans MT" panose="020B0502020104020203"/>
                <a:ea typeface="+mn-ea"/>
                <a:cs typeface="+mn-cs"/>
              </a:rPr>
              <a:t>HBV can survive for at least </a:t>
            </a:r>
            <a:br>
              <a:rPr kumimoji="0" lang="en-US" altLang="en-US" b="0" i="0" u="none" strike="noStrike" kern="1200" cap="none" spc="0" normalizeH="0" baseline="0" noProof="0" dirty="0">
                <a:ln>
                  <a:noFill/>
                </a:ln>
                <a:solidFill>
                  <a:prstClr val="black"/>
                </a:solidFill>
                <a:effectLst/>
                <a:uLnTx/>
                <a:uFillTx/>
                <a:latin typeface="Gill Sans MT" panose="020B0502020104020203"/>
                <a:ea typeface="+mn-ea"/>
                <a:cs typeface="+mn-cs"/>
              </a:rPr>
            </a:br>
            <a:r>
              <a:rPr kumimoji="0" lang="en-US" altLang="en-US" b="0" i="0" u="none" strike="noStrike" kern="1200" cap="none" spc="0" normalizeH="0" baseline="0" noProof="0" dirty="0">
                <a:ln>
                  <a:noFill/>
                </a:ln>
                <a:solidFill>
                  <a:prstClr val="black"/>
                </a:solidFill>
                <a:effectLst/>
                <a:uLnTx/>
                <a:uFillTx/>
                <a:latin typeface="Gill Sans MT" panose="020B0502020104020203"/>
                <a:ea typeface="+mn-ea"/>
                <a:cs typeface="+mn-cs"/>
              </a:rPr>
              <a:t>one week in dried blood</a:t>
            </a:r>
          </a:p>
          <a:p>
            <a:pPr marL="742950" marR="0" lvl="1" indent="-285750" algn="l" defTabSz="685800" rtl="0" eaLnBrk="1" fontAlgn="auto" latinLnBrk="0" hangingPunct="1">
              <a:lnSpc>
                <a:spcPct val="120000"/>
              </a:lnSpc>
              <a:spcBef>
                <a:spcPts val="500"/>
              </a:spcBef>
              <a:spcAft>
                <a:spcPts val="0"/>
              </a:spcAft>
              <a:buClr>
                <a:srgbClr val="B71E42"/>
              </a:buClr>
              <a:buSzPct val="100000"/>
              <a:buFont typeface="Wingdings" panose="05000000000000000000" pitchFamily="2" charset="2"/>
              <a:buChar char="Ø"/>
              <a:tabLst/>
              <a:defRPr/>
            </a:pPr>
            <a:r>
              <a:rPr kumimoji="0" lang="en-US" altLang="en-US" b="0" i="0" u="none" strike="noStrike" kern="1200" cap="none" spc="0" normalizeH="0" baseline="0" noProof="0" dirty="0">
                <a:ln>
                  <a:noFill/>
                </a:ln>
                <a:solidFill>
                  <a:prstClr val="black"/>
                </a:solidFill>
                <a:effectLst/>
                <a:uLnTx/>
                <a:uFillTx/>
                <a:latin typeface="Gill Sans MT" panose="020B0502020104020203"/>
                <a:ea typeface="+mn-ea"/>
                <a:cs typeface="+mn-cs"/>
              </a:rPr>
              <a:t>Up to 40,000 people in US </a:t>
            </a:r>
            <a:br>
              <a:rPr kumimoji="0" lang="en-US" altLang="en-US" b="0" i="0" u="none" strike="noStrike" kern="1200" cap="none" spc="0" normalizeH="0" baseline="0" noProof="0" dirty="0">
                <a:ln>
                  <a:noFill/>
                </a:ln>
                <a:solidFill>
                  <a:prstClr val="black"/>
                </a:solidFill>
                <a:effectLst/>
                <a:uLnTx/>
                <a:uFillTx/>
                <a:latin typeface="Gill Sans MT" panose="020B0502020104020203"/>
                <a:ea typeface="+mn-ea"/>
                <a:cs typeface="+mn-cs"/>
              </a:rPr>
            </a:br>
            <a:r>
              <a:rPr kumimoji="0" lang="en-US" altLang="en-US" b="0" i="0" u="none" strike="noStrike" kern="1200" cap="none" spc="0" normalizeH="0" baseline="0" noProof="0" dirty="0">
                <a:ln>
                  <a:noFill/>
                </a:ln>
                <a:solidFill>
                  <a:prstClr val="black"/>
                </a:solidFill>
                <a:effectLst/>
                <a:uLnTx/>
                <a:uFillTx/>
                <a:latin typeface="Gill Sans MT" panose="020B0502020104020203"/>
                <a:ea typeface="+mn-ea"/>
                <a:cs typeface="+mn-cs"/>
              </a:rPr>
              <a:t>will become newly infected </a:t>
            </a:r>
            <a:br>
              <a:rPr kumimoji="0" lang="en-US" altLang="en-US" b="0" i="0" u="none" strike="noStrike" kern="1200" cap="none" spc="0" normalizeH="0" baseline="0" noProof="0" dirty="0">
                <a:ln>
                  <a:noFill/>
                </a:ln>
                <a:solidFill>
                  <a:prstClr val="black"/>
                </a:solidFill>
                <a:effectLst/>
                <a:uLnTx/>
                <a:uFillTx/>
                <a:latin typeface="Gill Sans MT" panose="020B0502020104020203"/>
                <a:ea typeface="+mn-ea"/>
                <a:cs typeface="+mn-cs"/>
              </a:rPr>
            </a:br>
            <a:r>
              <a:rPr kumimoji="0" lang="en-US" altLang="en-US" b="0" i="0" u="none" strike="noStrike" kern="1200" cap="none" spc="0" normalizeH="0" baseline="0" noProof="0" dirty="0">
                <a:ln>
                  <a:noFill/>
                </a:ln>
                <a:solidFill>
                  <a:prstClr val="black"/>
                </a:solidFill>
                <a:effectLst/>
                <a:uLnTx/>
                <a:uFillTx/>
                <a:latin typeface="Gill Sans MT" panose="020B0502020104020203"/>
                <a:ea typeface="+mn-ea"/>
                <a:cs typeface="+mn-cs"/>
              </a:rPr>
              <a:t>each year*</a:t>
            </a:r>
          </a:p>
          <a:p>
            <a:pPr marL="0" indent="0">
              <a:buNone/>
            </a:pPr>
            <a:endParaRPr lang="en-US" dirty="0"/>
          </a:p>
        </p:txBody>
      </p:sp>
    </p:spTree>
    <p:extLst>
      <p:ext uri="{BB962C8B-B14F-4D97-AF65-F5344CB8AC3E}">
        <p14:creationId xmlns:p14="http://schemas.microsoft.com/office/powerpoint/2010/main" val="1132165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31FD05-C4F7-8AD7-AC68-AAC9210A12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48B7A7-869F-6FF7-488C-9CD1975C7542}"/>
              </a:ext>
            </a:extLst>
          </p:cNvPr>
          <p:cNvSpPr>
            <a:spLocks noGrp="1"/>
          </p:cNvSpPr>
          <p:nvPr>
            <p:ph type="title"/>
          </p:nvPr>
        </p:nvSpPr>
        <p:spPr/>
        <p:txBody>
          <a:bodyPr/>
          <a:lstStyle/>
          <a:p>
            <a:pPr algn="ctr"/>
            <a:r>
              <a:rPr lang="en-US" dirty="0"/>
              <a:t>BLOODBORNE PATHOGENS</a:t>
            </a:r>
          </a:p>
        </p:txBody>
      </p:sp>
      <p:sp>
        <p:nvSpPr>
          <p:cNvPr id="3" name="Content Placeholder 2">
            <a:extLst>
              <a:ext uri="{FF2B5EF4-FFF2-40B4-BE49-F238E27FC236}">
                <a16:creationId xmlns:a16="http://schemas.microsoft.com/office/drawing/2014/main" id="{8EA80551-5BA2-9E1B-BEA5-EB50270B9F89}"/>
              </a:ext>
            </a:extLst>
          </p:cNvPr>
          <p:cNvSpPr>
            <a:spLocks noGrp="1"/>
          </p:cNvSpPr>
          <p:nvPr>
            <p:ph idx="1"/>
          </p:nvPr>
        </p:nvSpPr>
        <p:spPr/>
        <p:txBody>
          <a:bodyPr>
            <a:normAutofit/>
          </a:bodyPr>
          <a:lstStyle/>
          <a:p>
            <a:pPr>
              <a:buFont typeface="Wingdings" panose="05000000000000000000" pitchFamily="2" charset="2"/>
              <a:buChar char="Ø"/>
            </a:pPr>
            <a:r>
              <a:rPr lang="en-US" altLang="en-US" dirty="0"/>
              <a:t>Hepatitis C (HCV)</a:t>
            </a:r>
          </a:p>
          <a:p>
            <a:pPr marL="0" indent="0">
              <a:buNone/>
            </a:pPr>
            <a:endParaRPr lang="en-US" altLang="en-US" dirty="0"/>
          </a:p>
          <a:p>
            <a:pPr lvl="1">
              <a:buFont typeface="Wingdings" panose="05000000000000000000" pitchFamily="2" charset="2"/>
              <a:buChar char="Ø"/>
            </a:pPr>
            <a:r>
              <a:rPr lang="en-US" altLang="en-US" sz="3200" dirty="0"/>
              <a:t>Hepatitis C is the most common chronic bloodborne infection in the U.S.</a:t>
            </a:r>
          </a:p>
          <a:p>
            <a:pPr lvl="1">
              <a:buFont typeface="Wingdings" panose="05000000000000000000" pitchFamily="2" charset="2"/>
              <a:buChar char="Ø"/>
            </a:pPr>
            <a:r>
              <a:rPr lang="en-US" altLang="en-US" sz="3200" dirty="0"/>
              <a:t>Symptoms include jaundice, fatigue, abdominal pain, loss of appetite, intermittent nausea, vomiting</a:t>
            </a:r>
          </a:p>
          <a:p>
            <a:pPr lvl="1">
              <a:buFont typeface="Wingdings" panose="05000000000000000000" pitchFamily="2" charset="2"/>
              <a:buChar char="Ø"/>
            </a:pPr>
            <a:r>
              <a:rPr lang="en-US" altLang="en-US" sz="3200" dirty="0"/>
              <a:t>May lead to chronic liver disease and death</a:t>
            </a:r>
          </a:p>
          <a:p>
            <a:pPr marL="0" indent="0">
              <a:buNone/>
            </a:pPr>
            <a:endParaRPr lang="en-US" dirty="0"/>
          </a:p>
        </p:txBody>
      </p:sp>
    </p:spTree>
    <p:extLst>
      <p:ext uri="{BB962C8B-B14F-4D97-AF65-F5344CB8AC3E}">
        <p14:creationId xmlns:p14="http://schemas.microsoft.com/office/powerpoint/2010/main" val="2768610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32B5E-02BE-A897-3A6E-BB51F40421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77CBEF-5014-968E-B245-557C45E2ABF0}"/>
              </a:ext>
            </a:extLst>
          </p:cNvPr>
          <p:cNvSpPr>
            <a:spLocks noGrp="1"/>
          </p:cNvSpPr>
          <p:nvPr>
            <p:ph type="title"/>
          </p:nvPr>
        </p:nvSpPr>
        <p:spPr/>
        <p:txBody>
          <a:bodyPr/>
          <a:lstStyle/>
          <a:p>
            <a:pPr algn="ctr"/>
            <a:r>
              <a:rPr lang="en-US" dirty="0"/>
              <a:t>BLOODBORNE PATHOGENS</a:t>
            </a:r>
          </a:p>
        </p:txBody>
      </p:sp>
      <p:sp>
        <p:nvSpPr>
          <p:cNvPr id="3" name="Content Placeholder 2">
            <a:extLst>
              <a:ext uri="{FF2B5EF4-FFF2-40B4-BE49-F238E27FC236}">
                <a16:creationId xmlns:a16="http://schemas.microsoft.com/office/drawing/2014/main" id="{658429A2-02B7-9D6C-D6EB-81DF16BF5E15}"/>
              </a:ext>
            </a:extLst>
          </p:cNvPr>
          <p:cNvSpPr>
            <a:spLocks noGrp="1"/>
          </p:cNvSpPr>
          <p:nvPr>
            <p:ph idx="1"/>
          </p:nvPr>
        </p:nvSpPr>
        <p:spPr/>
        <p:txBody>
          <a:bodyPr>
            <a:normAutofit/>
          </a:bodyPr>
          <a:lstStyle/>
          <a:p>
            <a:pPr marL="342900" marR="0" lvl="0" indent="-342900" algn="l" defTabSz="685800" rtl="0" eaLnBrk="1" fontAlgn="auto" latinLnBrk="0" hangingPunct="1">
              <a:lnSpc>
                <a:spcPct val="120000"/>
              </a:lnSpc>
              <a:spcBef>
                <a:spcPts val="1000"/>
              </a:spcBef>
              <a:spcAft>
                <a:spcPts val="0"/>
              </a:spcAft>
              <a:buClr>
                <a:srgbClr val="B71E42"/>
              </a:buClr>
              <a:buSzPct val="100000"/>
              <a:buFont typeface="Wingdings" panose="05000000000000000000" pitchFamily="2" charset="2"/>
              <a:buChar char="Ø"/>
              <a:tabLst/>
              <a:defRPr/>
            </a:pPr>
            <a:r>
              <a:rPr kumimoji="0" lang="en-US" altLang="en-US" sz="3200" b="0" i="0" u="none" strike="noStrike" kern="1200" cap="none" spc="0" normalizeH="0" baseline="0" noProof="0" dirty="0">
                <a:ln>
                  <a:noFill/>
                </a:ln>
                <a:solidFill>
                  <a:prstClr val="black"/>
                </a:solidFill>
                <a:effectLst/>
                <a:uLnTx/>
                <a:uFillTx/>
                <a:latin typeface="Gill Sans MT" panose="020B0502020104020203"/>
                <a:ea typeface="+mn-ea"/>
                <a:cs typeface="+mn-cs"/>
              </a:rPr>
              <a:t>Human Immunodeficiency Virus (HIV)</a:t>
            </a:r>
          </a:p>
          <a:p>
            <a:pPr marL="0" marR="0" lvl="0" indent="0" algn="l" defTabSz="685800" rtl="0" eaLnBrk="1" fontAlgn="auto" latinLnBrk="0" hangingPunct="1">
              <a:lnSpc>
                <a:spcPct val="120000"/>
              </a:lnSpc>
              <a:spcBef>
                <a:spcPts val="1000"/>
              </a:spcBef>
              <a:spcAft>
                <a:spcPts val="0"/>
              </a:spcAft>
              <a:buClr>
                <a:srgbClr val="B71E42"/>
              </a:buClr>
              <a:buSzPct val="100000"/>
              <a:buNone/>
              <a:tabLst/>
              <a:defRPr/>
            </a:pPr>
            <a:endParaRPr kumimoji="0" lang="en-US" altLang="en-US" sz="32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742950" marR="0" lvl="1" indent="-285750" algn="l" defTabSz="685800" rtl="0" eaLnBrk="1" fontAlgn="auto" latinLnBrk="0" hangingPunct="1">
              <a:lnSpc>
                <a:spcPct val="120000"/>
              </a:lnSpc>
              <a:spcBef>
                <a:spcPts val="500"/>
              </a:spcBef>
              <a:spcAft>
                <a:spcPts val="0"/>
              </a:spcAft>
              <a:buClr>
                <a:srgbClr val="B71E42"/>
              </a:buClr>
              <a:buSzPct val="100000"/>
              <a:buFont typeface="Wingdings" panose="05000000000000000000" pitchFamily="2" charset="2"/>
              <a:buChar char="Ø"/>
              <a:tabLst/>
              <a:defRPr/>
            </a:pPr>
            <a:r>
              <a:rPr kumimoji="0" lang="en-US" altLang="en-US" sz="2800" b="0" i="0" u="none" strike="noStrike" kern="1200" cap="none" spc="0" normalizeH="0" baseline="0" noProof="0" dirty="0">
                <a:ln>
                  <a:noFill/>
                </a:ln>
                <a:solidFill>
                  <a:prstClr val="black"/>
                </a:solidFill>
                <a:effectLst/>
                <a:uLnTx/>
                <a:uFillTx/>
                <a:latin typeface="Gill Sans MT" panose="020B0502020104020203"/>
                <a:ea typeface="+mn-ea"/>
                <a:cs typeface="+mn-cs"/>
              </a:rPr>
              <a:t>HIV is the virus that leads to AIDS</a:t>
            </a:r>
          </a:p>
          <a:p>
            <a:pPr marL="742950" marR="0" lvl="1" indent="-285750" algn="l" defTabSz="685800" rtl="0" eaLnBrk="1" fontAlgn="auto" latinLnBrk="0" hangingPunct="1">
              <a:lnSpc>
                <a:spcPct val="120000"/>
              </a:lnSpc>
              <a:spcBef>
                <a:spcPts val="500"/>
              </a:spcBef>
              <a:spcAft>
                <a:spcPts val="0"/>
              </a:spcAft>
              <a:buClr>
                <a:srgbClr val="B71E42"/>
              </a:buClr>
              <a:buSzPct val="100000"/>
              <a:buFont typeface="Wingdings" panose="05000000000000000000" pitchFamily="2" charset="2"/>
              <a:buChar char="Ø"/>
              <a:tabLst/>
              <a:defRPr/>
            </a:pPr>
            <a:r>
              <a:rPr kumimoji="0" lang="en-US" altLang="en-US" sz="2800" b="0" i="0" u="none" strike="noStrike" kern="1200" cap="none" spc="0" normalizeH="0" baseline="0" noProof="0" dirty="0">
                <a:ln>
                  <a:noFill/>
                </a:ln>
                <a:solidFill>
                  <a:prstClr val="black"/>
                </a:solidFill>
                <a:effectLst/>
                <a:uLnTx/>
                <a:uFillTx/>
                <a:latin typeface="Gill Sans MT" panose="020B0502020104020203"/>
                <a:ea typeface="+mn-ea"/>
                <a:cs typeface="+mn-cs"/>
              </a:rPr>
              <a:t>HIV affects the body’s immune system</a:t>
            </a:r>
          </a:p>
          <a:p>
            <a:pPr marL="742950" marR="0" lvl="1" indent="-285750" algn="l" defTabSz="685800" rtl="0" eaLnBrk="1" fontAlgn="auto" latinLnBrk="0" hangingPunct="1">
              <a:lnSpc>
                <a:spcPct val="120000"/>
              </a:lnSpc>
              <a:spcBef>
                <a:spcPts val="500"/>
              </a:spcBef>
              <a:spcAft>
                <a:spcPts val="0"/>
              </a:spcAft>
              <a:buClr>
                <a:srgbClr val="B71E42"/>
              </a:buClr>
              <a:buSzPct val="100000"/>
              <a:buFont typeface="Wingdings" panose="05000000000000000000" pitchFamily="2" charset="2"/>
              <a:buChar char="Ø"/>
              <a:tabLst/>
              <a:defRPr/>
            </a:pPr>
            <a:r>
              <a:rPr kumimoji="0" lang="en-US" altLang="en-US" sz="2800" b="0" i="0" u="none" strike="noStrike" kern="1200" cap="none" spc="0" normalizeH="0" baseline="0" noProof="0" dirty="0">
                <a:ln>
                  <a:noFill/>
                </a:ln>
                <a:solidFill>
                  <a:prstClr val="black"/>
                </a:solidFill>
                <a:effectLst/>
                <a:uLnTx/>
                <a:uFillTx/>
                <a:latin typeface="Gill Sans MT" panose="020B0502020104020203"/>
                <a:ea typeface="+mn-ea"/>
                <a:cs typeface="+mn-cs"/>
              </a:rPr>
              <a:t>HIV does not survive well outside the body</a:t>
            </a:r>
          </a:p>
          <a:p>
            <a:pPr marL="742950" marR="0" lvl="1" indent="-285750" algn="l" defTabSz="685800" rtl="0" eaLnBrk="1" fontAlgn="auto" latinLnBrk="0" hangingPunct="1">
              <a:lnSpc>
                <a:spcPct val="120000"/>
              </a:lnSpc>
              <a:spcBef>
                <a:spcPts val="500"/>
              </a:spcBef>
              <a:spcAft>
                <a:spcPts val="0"/>
              </a:spcAft>
              <a:buClr>
                <a:srgbClr val="B71E42"/>
              </a:buClr>
              <a:buSzPct val="100000"/>
              <a:buFont typeface="Wingdings" panose="05000000000000000000" pitchFamily="2" charset="2"/>
              <a:buChar char="Ø"/>
              <a:tabLst/>
              <a:defRPr/>
            </a:pPr>
            <a:r>
              <a:rPr kumimoji="0" lang="en-US" altLang="en-US" sz="2800" b="0" i="0" u="none" strike="noStrike" kern="1200" cap="none" spc="0" normalizeH="0" baseline="0" noProof="0" dirty="0">
                <a:ln>
                  <a:noFill/>
                </a:ln>
                <a:solidFill>
                  <a:prstClr val="black"/>
                </a:solidFill>
                <a:effectLst/>
                <a:uLnTx/>
                <a:uFillTx/>
                <a:latin typeface="Gill Sans MT" panose="020B0502020104020203"/>
                <a:ea typeface="+mn-ea"/>
                <a:cs typeface="+mn-cs"/>
              </a:rPr>
              <a:t>Estimated &gt;1.1 million people living with HIV</a:t>
            </a:r>
          </a:p>
          <a:p>
            <a:pPr marL="742950" marR="0" lvl="1" indent="-285750" algn="l" defTabSz="685800" rtl="0" eaLnBrk="1" fontAlgn="auto" latinLnBrk="0" hangingPunct="1">
              <a:lnSpc>
                <a:spcPct val="120000"/>
              </a:lnSpc>
              <a:spcBef>
                <a:spcPts val="500"/>
              </a:spcBef>
              <a:spcAft>
                <a:spcPts val="0"/>
              </a:spcAft>
              <a:buClr>
                <a:srgbClr val="B71E42"/>
              </a:buClr>
              <a:buSzPct val="100000"/>
              <a:buFont typeface="Wingdings" panose="05000000000000000000" pitchFamily="2" charset="2"/>
              <a:buChar char="Ø"/>
              <a:tabLst/>
              <a:defRPr/>
            </a:pPr>
            <a:r>
              <a:rPr kumimoji="0" lang="en-US" altLang="en-US" sz="2800" b="0" i="0" u="none" strike="noStrike" kern="1200" cap="none" spc="0" normalizeH="0" baseline="0" noProof="0" dirty="0">
                <a:ln>
                  <a:noFill/>
                </a:ln>
                <a:solidFill>
                  <a:prstClr val="black"/>
                </a:solidFill>
                <a:effectLst/>
                <a:uLnTx/>
                <a:uFillTx/>
                <a:latin typeface="Gill Sans MT" panose="020B0502020104020203"/>
                <a:ea typeface="+mn-ea"/>
                <a:cs typeface="+mn-cs"/>
              </a:rPr>
              <a:t>Infected for life</a:t>
            </a:r>
          </a:p>
          <a:p>
            <a:pPr marL="0" indent="0">
              <a:buNone/>
            </a:pPr>
            <a:endParaRPr lang="en-US" dirty="0"/>
          </a:p>
        </p:txBody>
      </p:sp>
    </p:spTree>
    <p:extLst>
      <p:ext uri="{BB962C8B-B14F-4D97-AF65-F5344CB8AC3E}">
        <p14:creationId xmlns:p14="http://schemas.microsoft.com/office/powerpoint/2010/main" val="485327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98152-E4B0-5948-9DA5-6DE0E36F5A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93FCE5-2227-17BA-4396-6435AF451AED}"/>
              </a:ext>
            </a:extLst>
          </p:cNvPr>
          <p:cNvSpPr>
            <a:spLocks noGrp="1"/>
          </p:cNvSpPr>
          <p:nvPr>
            <p:ph type="title"/>
          </p:nvPr>
        </p:nvSpPr>
        <p:spPr/>
        <p:txBody>
          <a:bodyPr/>
          <a:lstStyle/>
          <a:p>
            <a:pPr algn="ctr"/>
            <a:r>
              <a:rPr lang="en-US" dirty="0"/>
              <a:t>BLOODBORNE PATHOGENS</a:t>
            </a:r>
          </a:p>
        </p:txBody>
      </p:sp>
      <p:sp>
        <p:nvSpPr>
          <p:cNvPr id="3" name="Content Placeholder 2">
            <a:extLst>
              <a:ext uri="{FF2B5EF4-FFF2-40B4-BE49-F238E27FC236}">
                <a16:creationId xmlns:a16="http://schemas.microsoft.com/office/drawing/2014/main" id="{A1BAA4BA-E0F2-E2C5-A807-1226A14FE873}"/>
              </a:ext>
            </a:extLst>
          </p:cNvPr>
          <p:cNvSpPr>
            <a:spLocks noGrp="1"/>
          </p:cNvSpPr>
          <p:nvPr>
            <p:ph idx="1"/>
          </p:nvPr>
        </p:nvSpPr>
        <p:spPr>
          <a:xfrm>
            <a:off x="628650" y="1253331"/>
            <a:ext cx="7886700" cy="4351338"/>
          </a:xfrm>
        </p:spPr>
        <p:txBody>
          <a:bodyPr>
            <a:normAutofit/>
          </a:bodyPr>
          <a:lstStyle/>
          <a:p>
            <a:pPr marL="457200" marR="0" lvl="0" indent="-457200" algn="l" defTabSz="685800" rtl="0" eaLnBrk="1" fontAlgn="auto" latinLnBrk="0" hangingPunct="1">
              <a:lnSpc>
                <a:spcPct val="120000"/>
              </a:lnSpc>
              <a:spcBef>
                <a:spcPts val="1000"/>
              </a:spcBef>
              <a:spcAft>
                <a:spcPts val="0"/>
              </a:spcAft>
              <a:buClr>
                <a:srgbClr val="B71E42"/>
              </a:buClr>
              <a:buSzPct val="100000"/>
              <a:buFont typeface="Wingdings" panose="05000000000000000000" pitchFamily="2" charset="2"/>
              <a:buChar char="Ø"/>
              <a:tabLst/>
              <a:defRPr/>
            </a:pPr>
            <a:r>
              <a:rPr kumimoji="0" lang="en-US" sz="3200" b="0" i="0" u="none" strike="noStrike" kern="1200" cap="none" spc="0" normalizeH="0" baseline="0" noProof="0" dirty="0">
                <a:ln>
                  <a:noFill/>
                </a:ln>
                <a:solidFill>
                  <a:prstClr val="black"/>
                </a:solidFill>
                <a:effectLst/>
                <a:uLnTx/>
                <a:uFillTx/>
                <a:latin typeface="Gill Sans MT" panose="020B0502020104020203"/>
                <a:ea typeface="+mn-ea"/>
                <a:cs typeface="+mn-cs"/>
              </a:rPr>
              <a:t>Other bloodborne diseases</a:t>
            </a:r>
          </a:p>
          <a:p>
            <a:pPr marL="800100" marR="0" lvl="1" indent="-342900" algn="l" defTabSz="685800" rtl="0" eaLnBrk="1" fontAlgn="auto" latinLnBrk="0" hangingPunct="1">
              <a:lnSpc>
                <a:spcPct val="120000"/>
              </a:lnSpc>
              <a:spcBef>
                <a:spcPts val="500"/>
              </a:spcBef>
              <a:spcAft>
                <a:spcPts val="0"/>
              </a:spcAft>
              <a:buClr>
                <a:srgbClr val="B71E42"/>
              </a:buClr>
              <a:buSzPct val="100000"/>
              <a:buFont typeface="Wingdings" panose="05000000000000000000" pitchFamily="2" charset="2"/>
              <a:buChar char="Ø"/>
              <a:tabLst/>
              <a:defRPr/>
            </a:pPr>
            <a:r>
              <a:rPr kumimoji="0" lang="en-US" b="0" i="0" u="none" strike="noStrike" kern="1200" cap="none" spc="0" normalizeH="0" baseline="0" noProof="0" dirty="0">
                <a:ln>
                  <a:noFill/>
                </a:ln>
                <a:solidFill>
                  <a:prstClr val="black"/>
                </a:solidFill>
                <a:effectLst/>
                <a:uLnTx/>
                <a:uFillTx/>
                <a:latin typeface="Gill Sans MT" panose="020B0502020104020203"/>
                <a:ea typeface="+mn-ea"/>
                <a:cs typeface="+mn-cs"/>
              </a:rPr>
              <a:t>Caused by viruses or bacteria</a:t>
            </a:r>
          </a:p>
          <a:p>
            <a:pPr marL="800100" marR="0" lvl="1" indent="-342900" algn="l" defTabSz="685800" rtl="0" eaLnBrk="1" fontAlgn="auto" latinLnBrk="0" hangingPunct="1">
              <a:lnSpc>
                <a:spcPct val="120000"/>
              </a:lnSpc>
              <a:spcBef>
                <a:spcPts val="500"/>
              </a:spcBef>
              <a:spcAft>
                <a:spcPts val="0"/>
              </a:spcAft>
              <a:buClr>
                <a:srgbClr val="B71E42"/>
              </a:buClr>
              <a:buSzPct val="100000"/>
              <a:buFont typeface="Wingdings" panose="05000000000000000000" pitchFamily="2" charset="2"/>
              <a:buChar char="Ø"/>
              <a:tabLst/>
              <a:defRPr/>
            </a:pPr>
            <a:r>
              <a:rPr kumimoji="0" lang="en-US" b="0" i="0" u="none" strike="noStrike" kern="1200" cap="none" spc="0" normalizeH="0" baseline="0" noProof="0" dirty="0">
                <a:ln>
                  <a:noFill/>
                </a:ln>
                <a:solidFill>
                  <a:prstClr val="black"/>
                </a:solidFill>
                <a:effectLst/>
                <a:uLnTx/>
                <a:uFillTx/>
                <a:latin typeface="Gill Sans MT" panose="020B0502020104020203"/>
                <a:ea typeface="+mn-ea"/>
                <a:cs typeface="+mn-cs"/>
              </a:rPr>
              <a:t>Circulate in blood at some phase; capable of being transmitted </a:t>
            </a:r>
          </a:p>
          <a:p>
            <a:pPr marL="800100" marR="0" lvl="1" indent="-342900" algn="l" defTabSz="685800" rtl="0" eaLnBrk="1" fontAlgn="auto" latinLnBrk="0" hangingPunct="1">
              <a:lnSpc>
                <a:spcPct val="120000"/>
              </a:lnSpc>
              <a:spcBef>
                <a:spcPts val="500"/>
              </a:spcBef>
              <a:spcAft>
                <a:spcPts val="0"/>
              </a:spcAft>
              <a:buClr>
                <a:srgbClr val="B71E42"/>
              </a:buClr>
              <a:buSzPct val="100000"/>
              <a:buFont typeface="Wingdings" panose="05000000000000000000" pitchFamily="2" charset="2"/>
              <a:buChar char="Ø"/>
              <a:tabLst/>
              <a:defRPr/>
            </a:pPr>
            <a:r>
              <a:rPr kumimoji="0" lang="en-US" b="0" i="0" u="none" strike="noStrike" kern="1200" cap="none" spc="0" normalizeH="0" baseline="0" noProof="0" dirty="0">
                <a:ln>
                  <a:noFill/>
                </a:ln>
                <a:solidFill>
                  <a:prstClr val="black"/>
                </a:solidFill>
                <a:effectLst/>
                <a:uLnTx/>
                <a:uFillTx/>
                <a:latin typeface="Gill Sans MT" panose="020B0502020104020203"/>
                <a:ea typeface="+mn-ea"/>
                <a:cs typeface="+mn-cs"/>
              </a:rPr>
              <a:t>Most are rare in the U.S.</a:t>
            </a:r>
          </a:p>
          <a:p>
            <a:pPr marL="0" indent="0">
              <a:buNone/>
            </a:pPr>
            <a:endParaRPr lang="en-US" dirty="0"/>
          </a:p>
        </p:txBody>
      </p:sp>
      <p:pic>
        <p:nvPicPr>
          <p:cNvPr id="4" name="Picture 3">
            <a:extLst>
              <a:ext uri="{FF2B5EF4-FFF2-40B4-BE49-F238E27FC236}">
                <a16:creationId xmlns:a16="http://schemas.microsoft.com/office/drawing/2014/main" id="{46DE4320-C88A-50C6-026A-D12724B43C09}"/>
              </a:ext>
            </a:extLst>
          </p:cNvPr>
          <p:cNvPicPr>
            <a:picLocks noChangeAspect="1"/>
          </p:cNvPicPr>
          <p:nvPr/>
        </p:nvPicPr>
        <p:blipFill>
          <a:blip r:embed="rId3"/>
          <a:stretch>
            <a:fillRect/>
          </a:stretch>
        </p:blipFill>
        <p:spPr>
          <a:xfrm>
            <a:off x="685800" y="3954450"/>
            <a:ext cx="7829550" cy="2224099"/>
          </a:xfrm>
          <a:prstGeom prst="rect">
            <a:avLst/>
          </a:prstGeom>
        </p:spPr>
      </p:pic>
    </p:spTree>
    <p:extLst>
      <p:ext uri="{BB962C8B-B14F-4D97-AF65-F5344CB8AC3E}">
        <p14:creationId xmlns:p14="http://schemas.microsoft.com/office/powerpoint/2010/main" val="366045965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6A89B8E3F6E5D4E9B17D02912E46D08" ma:contentTypeVersion="6" ma:contentTypeDescription="Create a new document." ma:contentTypeScope="" ma:versionID="c1c27561137f73383ee6f380d60b828c">
  <xsd:schema xmlns:xsd="http://www.w3.org/2001/XMLSchema" xmlns:xs="http://www.w3.org/2001/XMLSchema" xmlns:p="http://schemas.microsoft.com/office/2006/metadata/properties" xmlns:ns2="33131be1-7636-4fde-9b4e-c35c6eedaee5" targetNamespace="http://schemas.microsoft.com/office/2006/metadata/properties" ma:root="true" ma:fieldsID="c5227413cfe86073f3b912a179faeb9c" ns2:_="">
    <xsd:import namespace="33131be1-7636-4fde-9b4e-c35c6eedaee5"/>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131be1-7636-4fde-9b4e-c35c6eedaee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0ED81DF-AD95-4B9A-846E-33DF78C92C17}">
  <ds:schemaRefs>
    <ds:schemaRef ds:uri="http://schemas.microsoft.com/sharepoint/v3/contenttype/forms"/>
  </ds:schemaRefs>
</ds:datastoreItem>
</file>

<file path=customXml/itemProps2.xml><?xml version="1.0" encoding="utf-8"?>
<ds:datastoreItem xmlns:ds="http://schemas.openxmlformats.org/officeDocument/2006/customXml" ds:itemID="{6B8D56ED-F6B2-4D41-8A4F-8C9CC404EC4E}"/>
</file>

<file path=customXml/itemProps3.xml><?xml version="1.0" encoding="utf-8"?>
<ds:datastoreItem xmlns:ds="http://schemas.openxmlformats.org/officeDocument/2006/customXml" ds:itemID="{1EA68093-FD95-4D1F-82E4-3276A9EF6D48}">
  <ds:schemaRefs>
    <ds:schemaRef ds:uri="http://schemas.microsoft.com/office/2006/metadata/properties"/>
    <ds:schemaRef ds:uri="http://schemas.microsoft.com/office/infopath/2007/PartnerControls"/>
    <ds:schemaRef ds:uri="14860eb3-030b-44af-a190-f4887f83de25"/>
    <ds:schemaRef ds:uri="02298570-5252-44d2-979b-285068989119"/>
    <ds:schemaRef ds:uri="2905f4ce-92cd-4299-888e-6d1f66e5c792"/>
    <ds:schemaRef ds:uri="b008de92-d7a9-404c-9536-8d2e7f578c44"/>
  </ds:schemaRefs>
</ds:datastoreItem>
</file>

<file path=docMetadata/LabelInfo.xml><?xml version="1.0" encoding="utf-8"?>
<clbl:labelList xmlns:clbl="http://schemas.microsoft.com/office/2020/mipLabelMetadata">
  <clbl:label id="{db79d039-fcd0-4045-9c78-4cfb2eba0904}" enabled="1" method="Privileged" siteId="{aa3f6932-fa7c-47b4-a0ce-a598cad161cf}" removed="0"/>
</clbl:labelList>
</file>

<file path=docProps/app.xml><?xml version="1.0" encoding="utf-8"?>
<Properties xmlns="http://schemas.openxmlformats.org/officeDocument/2006/extended-properties" xmlns:vt="http://schemas.openxmlformats.org/officeDocument/2006/docPropsVTypes">
  <Template>office theme</Template>
  <TotalTime>165</TotalTime>
  <Words>7479</Words>
  <Application>Microsoft Office PowerPoint</Application>
  <PresentationFormat>On-screen Show (4:3)</PresentationFormat>
  <Paragraphs>715</Paragraphs>
  <Slides>49</Slides>
  <Notes>44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Aptos</vt:lpstr>
      <vt:lpstr>Arial</vt:lpstr>
      <vt:lpstr>Calibri</vt:lpstr>
      <vt:lpstr>Calibri Light</vt:lpstr>
      <vt:lpstr>Courier New</vt:lpstr>
      <vt:lpstr>Gill Sans MT</vt:lpstr>
      <vt:lpstr>Tahoma</vt:lpstr>
      <vt:lpstr>Times New Roman</vt:lpstr>
      <vt:lpstr>Wingdings</vt:lpstr>
      <vt:lpstr>Office Theme</vt:lpstr>
      <vt:lpstr>OMD Safety Policy Training</vt:lpstr>
      <vt:lpstr>AUTHORITY/REFERENCE</vt:lpstr>
      <vt:lpstr>LOCATION OF DOCUMENTS</vt:lpstr>
      <vt:lpstr>INTRODUCTION</vt:lpstr>
      <vt:lpstr>BLOODBORNE PATHOGENS</vt:lpstr>
      <vt:lpstr>BLOODBORNE PATHOGENS</vt:lpstr>
      <vt:lpstr>BLOODBORNE PATHOGENS</vt:lpstr>
      <vt:lpstr>BLOODBORNE PATHOGENS</vt:lpstr>
      <vt:lpstr>BLOODBORNE PATHOGENS</vt:lpstr>
      <vt:lpstr>BLOODBORNE PATHOGENS</vt:lpstr>
      <vt:lpstr>RISK OF EXPOSURE</vt:lpstr>
      <vt:lpstr>RISK OF EXPOSURE</vt:lpstr>
      <vt:lpstr>RISK OF EXPOSURE</vt:lpstr>
      <vt:lpstr>RISK OF EXPOSURE</vt:lpstr>
      <vt:lpstr>RISK OF EXPOSURE</vt:lpstr>
      <vt:lpstr>RISK OF EXPOSURE</vt:lpstr>
      <vt:lpstr>EXPOSURE CONTROL PLAN (ECP)</vt:lpstr>
      <vt:lpstr>EXPOSURE CONTROL PLAN (ECP)</vt:lpstr>
      <vt:lpstr>EXPOSURE CONTROL PLAN (ECP)</vt:lpstr>
      <vt:lpstr>EXPOSURE CONTROL PLAN (ECP)</vt:lpstr>
      <vt:lpstr>CONTROLLING EXPOSURES</vt:lpstr>
      <vt:lpstr>CONTROLLING EXPOSURES</vt:lpstr>
      <vt:lpstr>CONTROLLING EXPOSURES</vt:lpstr>
      <vt:lpstr>CONTROLLING EXPOSURES</vt:lpstr>
      <vt:lpstr>CONTROLLING EXPOSURES</vt:lpstr>
      <vt:lpstr>CONTROLLING EXPOSURES</vt:lpstr>
      <vt:lpstr>CONTROLLING EXPOSURES</vt:lpstr>
      <vt:lpstr>CONTROLLING EXPOSURES</vt:lpstr>
      <vt:lpstr>CONTROLLING EXPOSURES</vt:lpstr>
      <vt:lpstr>CONTROLLING EXPOSURES</vt:lpstr>
      <vt:lpstr>CONTROLLING EXPOSURES</vt:lpstr>
      <vt:lpstr>CONTROLLING EXPOSURES</vt:lpstr>
      <vt:lpstr>CONTROLLING EXPOSURES</vt:lpstr>
      <vt:lpstr>WHEN EXPOSURE OCCURS</vt:lpstr>
      <vt:lpstr>WHEN EXPOSURE OCCURS</vt:lpstr>
      <vt:lpstr>WHEN EXPOSURE OCCURS</vt:lpstr>
      <vt:lpstr>WHEN EXPOSURE OCCURS</vt:lpstr>
      <vt:lpstr>AUTOMATIC EXTERNAL DEFIBRILLATOR</vt:lpstr>
      <vt:lpstr>LOCATIONS</vt:lpstr>
      <vt:lpstr>KNOWLEDGE CHECK</vt:lpstr>
      <vt:lpstr>KNOWLEDGE CHECK</vt:lpstr>
      <vt:lpstr>KNOWLEDGE CHECK</vt:lpstr>
      <vt:lpstr>KNOWLEDGE CHECK</vt:lpstr>
      <vt:lpstr>KNOWLEDGE CHECK</vt:lpstr>
      <vt:lpstr>KNOWLEDGE CHECK</vt:lpstr>
      <vt:lpstr>KNOWLEDGE CHECK</vt:lpstr>
      <vt:lpstr>KNOWLEDGE CHECK</vt:lpstr>
      <vt:lpstr>KNOWLEDGE CHECK</vt:lpstr>
      <vt:lpstr>What Questions Do You Have?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CASTEEL Amanda E.</dc:creator>
  <cp:lastModifiedBy>CASTEEL Amanda E * OMD</cp:lastModifiedBy>
  <cp:revision>11</cp:revision>
  <dcterms:created xsi:type="dcterms:W3CDTF">2024-02-01T19:20:03Z</dcterms:created>
  <dcterms:modified xsi:type="dcterms:W3CDTF">2025-10-01T17:27:32Z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0x010100E6A89B8E3F6E5D4E9B17D02912E46D08</vt:lpwstr>
  </property>
  <property fmtid="{D5CDD505-2E9C-101B-9397-08002B2CF9AE}" pid="3" name="MSIP_Label_db79d039-fcd0-4045-9c78-4cfb2eba0904_Enabled">
    <vt:lpwstr>true</vt:lpwstr>
  </property>
  <property fmtid="{D5CDD505-2E9C-101B-9397-08002B2CF9AE}" pid="4" name="MSIP_Label_db79d039-fcd0-4045-9c78-4cfb2eba0904_SetDate">
    <vt:lpwstr>2024-03-25T21:15:31Z</vt:lpwstr>
  </property>
  <property fmtid="{D5CDD505-2E9C-101B-9397-08002B2CF9AE}" pid="5" name="MSIP_Label_db79d039-fcd0-4045-9c78-4cfb2eba0904_Method">
    <vt:lpwstr>Privileged</vt:lpwstr>
  </property>
  <property fmtid="{D5CDD505-2E9C-101B-9397-08002B2CF9AE}" pid="6" name="MSIP_Label_db79d039-fcd0-4045-9c78-4cfb2eba0904_Name">
    <vt:lpwstr>Level 2 - Limited (Items)</vt:lpwstr>
  </property>
  <property fmtid="{D5CDD505-2E9C-101B-9397-08002B2CF9AE}" pid="7" name="MSIP_Label_db79d039-fcd0-4045-9c78-4cfb2eba0904_SiteId">
    <vt:lpwstr>aa3f6932-fa7c-47b4-a0ce-a598cad161cf</vt:lpwstr>
  </property>
  <property fmtid="{D5CDD505-2E9C-101B-9397-08002B2CF9AE}" pid="8" name="MSIP_Label_db79d039-fcd0-4045-9c78-4cfb2eba0904_ActionId">
    <vt:lpwstr>70792d64-a06b-4cb3-9889-42c81437c55c</vt:lpwstr>
  </property>
  <property fmtid="{D5CDD505-2E9C-101B-9397-08002B2CF9AE}" pid="9" name="MSIP_Label_db79d039-fcd0-4045-9c78-4cfb2eba0904_ContentBits">
    <vt:lpwstr>0</vt:lpwstr>
  </property>
  <property fmtid="{D5CDD505-2E9C-101B-9397-08002B2CF9AE}" pid="10" name="MediaServiceImageTags">
    <vt:lpwstr/>
  </property>
</Properties>
</file>