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6"/>
  </p:notesMasterIdLst>
  <p:sldIdLst>
    <p:sldId id="257" r:id="rId5"/>
    <p:sldId id="389"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48" r:id="rId71"/>
    <p:sldId id="349" r:id="rId72"/>
    <p:sldId id="350" r:id="rId73"/>
    <p:sldId id="351" r:id="rId74"/>
    <p:sldId id="352" r:id="rId75"/>
    <p:sldId id="353" r:id="rId76"/>
    <p:sldId id="354" r:id="rId77"/>
    <p:sldId id="355" r:id="rId78"/>
    <p:sldId id="356" r:id="rId79"/>
    <p:sldId id="357" r:id="rId80"/>
    <p:sldId id="358" r:id="rId81"/>
    <p:sldId id="359" r:id="rId82"/>
    <p:sldId id="360" r:id="rId83"/>
    <p:sldId id="361" r:id="rId84"/>
    <p:sldId id="362" r:id="rId85"/>
    <p:sldId id="363" r:id="rId86"/>
    <p:sldId id="364" r:id="rId87"/>
    <p:sldId id="365" r:id="rId88"/>
    <p:sldId id="394" r:id="rId89"/>
    <p:sldId id="367" r:id="rId90"/>
    <p:sldId id="369" r:id="rId91"/>
    <p:sldId id="368" r:id="rId92"/>
    <p:sldId id="370" r:id="rId93"/>
    <p:sldId id="371" r:id="rId94"/>
    <p:sldId id="372" r:id="rId95"/>
    <p:sldId id="373" r:id="rId96"/>
    <p:sldId id="374" r:id="rId97"/>
    <p:sldId id="375" r:id="rId98"/>
    <p:sldId id="376" r:id="rId99"/>
    <p:sldId id="377" r:id="rId100"/>
    <p:sldId id="378" r:id="rId101"/>
    <p:sldId id="379" r:id="rId102"/>
    <p:sldId id="380" r:id="rId103"/>
    <p:sldId id="381" r:id="rId104"/>
    <p:sldId id="382" r:id="rId105"/>
    <p:sldId id="383" r:id="rId106"/>
    <p:sldId id="385" r:id="rId107"/>
    <p:sldId id="386" r:id="rId108"/>
    <p:sldId id="324" r:id="rId109"/>
    <p:sldId id="325" r:id="rId110"/>
    <p:sldId id="326" r:id="rId111"/>
    <p:sldId id="327" r:id="rId112"/>
    <p:sldId id="328" r:id="rId113"/>
    <p:sldId id="329" r:id="rId114"/>
    <p:sldId id="330" r:id="rId115"/>
    <p:sldId id="331" r:id="rId116"/>
    <p:sldId id="332" r:id="rId117"/>
    <p:sldId id="333" r:id="rId118"/>
    <p:sldId id="334" r:id="rId119"/>
    <p:sldId id="335" r:id="rId120"/>
    <p:sldId id="387" r:id="rId121"/>
    <p:sldId id="336" r:id="rId122"/>
    <p:sldId id="337" r:id="rId123"/>
    <p:sldId id="338" r:id="rId124"/>
    <p:sldId id="339" r:id="rId125"/>
    <p:sldId id="340" r:id="rId126"/>
    <p:sldId id="341" r:id="rId127"/>
    <p:sldId id="342" r:id="rId128"/>
    <p:sldId id="343" r:id="rId129"/>
    <p:sldId id="344" r:id="rId130"/>
    <p:sldId id="345" r:id="rId131"/>
    <p:sldId id="346" r:id="rId132"/>
    <p:sldId id="347" r:id="rId133"/>
    <p:sldId id="393" r:id="rId134"/>
    <p:sldId id="392" r:id="rId1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0F"/>
    <a:srgbClr val="002A86"/>
    <a:srgbClr val="0B1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30DC1-5BA2-4E88-88A2-AD0E487EB43A}" v="201" dt="2025-09-19T16:38:06.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04" autoAdjust="0"/>
  </p:normalViewPr>
  <p:slideViewPr>
    <p:cSldViewPr snapToGrid="0">
      <p:cViewPr varScale="1">
        <p:scale>
          <a:sx n="54" d="100"/>
          <a:sy n="54" d="100"/>
        </p:scale>
        <p:origin x="221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1088F-0B15-4C8F-B02A-FAB845C63B6A}" type="datetimeFigureOut">
              <a:rPr lang="en-US" smtClean="0"/>
              <a:t>9/18/2025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8F0F9-EB59-40A4-A2A9-83530C48AC62}" type="slidenum">
              <a:rPr lang="en-US" smtClean="0"/>
              <a:t>‹#›</a:t>
            </a:fld>
            <a:endParaRPr lang="en-US"/>
          </a:p>
        </p:txBody>
      </p:sp>
    </p:spTree>
    <p:extLst>
      <p:ext uri="{BB962C8B-B14F-4D97-AF65-F5344CB8AC3E}">
        <p14:creationId xmlns:p14="http://schemas.microsoft.com/office/powerpoint/2010/main" val="333910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501&amp;src_anchor_name=1926.501(b)(1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was produces </a:t>
            </a:r>
            <a:r>
              <a:rPr lang="en-US" dirty="0" err="1"/>
              <a:t>uner</a:t>
            </a:r>
            <a:r>
              <a:rPr lang="en-US" dirty="0"/>
              <a:t> the Susan Harwood training grant number        from the Occupational Safety and Health Administration under the Department of Labor.</a:t>
            </a:r>
          </a:p>
        </p:txBody>
      </p:sp>
      <p:sp>
        <p:nvSpPr>
          <p:cNvPr id="4" name="Slide Number Placeholder 3"/>
          <p:cNvSpPr>
            <a:spLocks noGrp="1"/>
          </p:cNvSpPr>
          <p:nvPr>
            <p:ph type="sldNum" sz="quarter" idx="10"/>
          </p:nvPr>
        </p:nvSpPr>
        <p:spPr/>
        <p:txBody>
          <a:bodyPr/>
          <a:lstStyle/>
          <a:p>
            <a:fld id="{9A897D08-B1B3-4484-8A41-B2491FEF65C7}" type="slidenum">
              <a:rPr lang="en-US" smtClean="0"/>
              <a:t>2</a:t>
            </a:fld>
            <a:endParaRPr lang="en-US"/>
          </a:p>
        </p:txBody>
      </p:sp>
    </p:spTree>
    <p:extLst>
      <p:ext uri="{BB962C8B-B14F-4D97-AF65-F5344CB8AC3E}">
        <p14:creationId xmlns:p14="http://schemas.microsoft.com/office/powerpoint/2010/main" val="221819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Read the worker rights bullet points, and answer any questions participants may have. </a:t>
            </a:r>
          </a:p>
          <a:p>
            <a:endParaRPr lang="en-US" altLang="en-US">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809660-739D-4A65-BE23-FCB1D40663DC}" type="slidenum">
              <a:rPr lang="en-US" altLang="en-US"/>
              <a:pPr>
                <a:spcBef>
                  <a:spcPct val="0"/>
                </a:spcBef>
              </a:pPr>
              <a:t>11</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820656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the competent person requirements. </a:t>
            </a:r>
          </a:p>
          <a:p>
            <a:endParaRPr lang="en-US" altLang="en-US">
              <a:latin typeface="Arial" panose="020B0604020202020204" pitchFamily="34" charset="0"/>
            </a:endParaRPr>
          </a:p>
          <a:p>
            <a:r>
              <a:rPr lang="en-US" altLang="en-US" b="1">
                <a:latin typeface="Arial" panose="020B0604020202020204" pitchFamily="34" charset="0"/>
              </a:rPr>
              <a:t>Discuss</a:t>
            </a:r>
            <a:r>
              <a:rPr lang="en-US" altLang="en-US">
                <a:latin typeface="Arial" panose="020B0604020202020204" pitchFamily="34" charset="0"/>
              </a:rPr>
              <a:t> how homemade boxes are unacceptable to transport workers to a working level. </a:t>
            </a:r>
            <a:endParaRPr lang="en-US" altLang="en-US" b="1">
              <a:latin typeface="Arial" panose="020B0604020202020204" pitchFamily="34"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40475D-698D-40CF-87F6-012AC7445067}" type="slidenum">
              <a:rPr lang="en-US" altLang="en-US"/>
              <a:pPr>
                <a:spcBef>
                  <a:spcPct val="0"/>
                </a:spcBef>
              </a:pPr>
              <a:t>101</a:t>
            </a:fld>
            <a:endParaRPr lang="en-US" altLang="en-US"/>
          </a:p>
        </p:txBody>
      </p:sp>
    </p:spTree>
    <p:extLst>
      <p:ext uri="{BB962C8B-B14F-4D97-AF65-F5344CB8AC3E}">
        <p14:creationId xmlns:p14="http://schemas.microsoft.com/office/powerpoint/2010/main" val="4164528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Explain</a:t>
            </a:r>
            <a:r>
              <a:rPr lang="en-US" altLang="en-US">
                <a:latin typeface="Arial" panose="020B0604020202020204" pitchFamily="34" charset="0"/>
              </a:rPr>
              <a:t> safe work practices when using an aerial lift. </a:t>
            </a:r>
            <a:endParaRPr lang="en-US" altLang="en-US" b="1">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50B927-D072-488A-93E9-047D05CC0A2C}" type="slidenum">
              <a:rPr lang="en-US" altLang="en-US"/>
              <a:pPr>
                <a:spcBef>
                  <a:spcPct val="0"/>
                </a:spcBef>
              </a:pPr>
              <a:t>102</a:t>
            </a:fld>
            <a:endParaRPr lang="en-US" altLang="en-US"/>
          </a:p>
        </p:txBody>
      </p:sp>
    </p:spTree>
    <p:extLst>
      <p:ext uri="{BB962C8B-B14F-4D97-AF65-F5344CB8AC3E}">
        <p14:creationId xmlns:p14="http://schemas.microsoft.com/office/powerpoint/2010/main" val="24154433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safe work practices when using aerial lifts.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***Please note that the clearance distances from overhead power lines may change. </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AE507A-B19E-4473-A7F1-C6FC06859BF7}" type="slidenum">
              <a:rPr lang="en-US" altLang="en-US"/>
              <a:pPr>
                <a:spcBef>
                  <a:spcPct val="0"/>
                </a:spcBef>
              </a:pPr>
              <a:t>103</a:t>
            </a:fld>
            <a:endParaRPr lang="en-US" altLang="en-US"/>
          </a:p>
        </p:txBody>
      </p:sp>
    </p:spTree>
    <p:extLst>
      <p:ext uri="{BB962C8B-B14F-4D97-AF65-F5344CB8AC3E}">
        <p14:creationId xmlns:p14="http://schemas.microsoft.com/office/powerpoint/2010/main" val="390884835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showing a worker that has fallen out of lift basket and is restrained by his harness attached to the anchor point of the lift. </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8D921D-D876-4F1F-8ADC-4B4BDDA90CEB}" type="slidenum">
              <a:rPr lang="en-US" altLang="en-US"/>
              <a:pPr>
                <a:spcBef>
                  <a:spcPct val="0"/>
                </a:spcBef>
              </a:pPr>
              <a:t>104</a:t>
            </a:fld>
            <a:endParaRPr lang="en-US" altLang="en-US"/>
          </a:p>
        </p:txBody>
      </p:sp>
    </p:spTree>
    <p:extLst>
      <p:ext uri="{BB962C8B-B14F-4D97-AF65-F5344CB8AC3E}">
        <p14:creationId xmlns:p14="http://schemas.microsoft.com/office/powerpoint/2010/main" val="42328061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Introduce</a:t>
            </a:r>
            <a:r>
              <a:rPr lang="en-US" altLang="en-US">
                <a:latin typeface="Arial" panose="020B0604020202020204" pitchFamily="34" charset="0"/>
              </a:rPr>
              <a:t> Section 6, Alternative Fall Protection</a:t>
            </a:r>
          </a:p>
          <a:p>
            <a:endParaRPr lang="en-US" altLang="en-US">
              <a:latin typeface="Arial" panose="020B0604020202020204" pitchFamily="34" charset="0"/>
            </a:endParaRPr>
          </a:p>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202EE0-CA53-420D-89F2-C9AE4EF765A0}" type="slidenum">
              <a:rPr lang="en-US" altLang="en-US"/>
              <a:pPr>
                <a:spcBef>
                  <a:spcPct val="0"/>
                </a:spcBef>
              </a:pPr>
              <a:t>105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87566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 the learning objectives for section 6 and allow time for the attendees to thoroughly understand and ask questions about them</a:t>
            </a:r>
            <a:r>
              <a:rPr lang="en-US" altLang="en-US" b="1">
                <a:latin typeface="Arial" panose="020B0604020202020204" pitchFamily="34" charset="0"/>
              </a:rPr>
              <a:t>.</a:t>
            </a:r>
          </a:p>
          <a:p>
            <a:endParaRPr lang="en-US" altLang="en-US" b="1">
              <a:latin typeface="Arial" panose="020B0604020202020204" pitchFamily="34" charset="0"/>
            </a:endParaRPr>
          </a:p>
          <a:p>
            <a:r>
              <a:rPr lang="en-US" altLang="en-US" b="1">
                <a:latin typeface="Arial" panose="020B0604020202020204" pitchFamily="34" charset="0"/>
              </a:rPr>
              <a:t>Instructors: </a:t>
            </a:r>
            <a:r>
              <a:rPr lang="en-US" altLang="en-US">
                <a:latin typeface="Arial" panose="020B0604020202020204" pitchFamily="34" charset="0"/>
              </a:rPr>
              <a:t>Please clarify that this section shows alternative fall protection procedures that may be options to meet OSHA’s Subpart M-Fall Protection regulation </a:t>
            </a:r>
            <a:r>
              <a:rPr lang="en-US" altLang="en-US" b="1">
                <a:latin typeface="Arial" panose="020B0604020202020204" pitchFamily="34" charset="0"/>
              </a:rPr>
              <a:t>only</a:t>
            </a:r>
            <a:r>
              <a:rPr lang="en-US" altLang="en-US">
                <a:latin typeface="Arial" panose="020B0604020202020204" pitchFamily="34" charset="0"/>
              </a:rPr>
              <a:t> when all conventional fall protection systems have been evaluated and it has been determined that their use would be infeasible or create a greater hazard. </a:t>
            </a:r>
          </a:p>
          <a:p>
            <a:endParaRPr lang="en-US" altLang="en-US">
              <a:latin typeface="Arial" panose="020B0604020202020204" pitchFamily="34" charset="0"/>
            </a:endParaRPr>
          </a:p>
          <a:p>
            <a:r>
              <a:rPr lang="en-US" altLang="en-US" b="1">
                <a:latin typeface="Arial" panose="020B0604020202020204" pitchFamily="34" charset="0"/>
              </a:rPr>
              <a:t>The alternative fall protection procedures listed in Section 6 are meant to provide guidance to employers on the type of information that is required to be discussed in fall protection plans. </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29D969-36CD-46DF-99D4-21E671E91BD0}" type="slidenum">
              <a:rPr lang="en-US" altLang="en-US"/>
              <a:pPr>
                <a:spcBef>
                  <a:spcPct val="0"/>
                </a:spcBef>
              </a:pPr>
              <a:t>106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894734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b="1" dirty="0"/>
              <a:t>Explain</a:t>
            </a:r>
            <a:r>
              <a:rPr lang="en-US" dirty="0"/>
              <a:t> what the terms “infeasible or creates a greater hazard” refers to, as well as a few examples of circumstances where you may use a fall protection plan (as prescribed in Subpart M). </a:t>
            </a:r>
          </a:p>
          <a:p>
            <a:pPr>
              <a:defRPr/>
            </a:pPr>
            <a:endParaRPr lang="en-US" dirty="0"/>
          </a:p>
          <a:p>
            <a:pPr>
              <a:defRPr/>
            </a:pPr>
            <a:r>
              <a:rPr lang="en-US" b="1" dirty="0"/>
              <a:t>Emphasize </a:t>
            </a:r>
            <a:r>
              <a:rPr lang="en-US" dirty="0"/>
              <a:t>the 6 feet rule in constriction and the duty and responsibility to provide fall protection. </a:t>
            </a:r>
          </a:p>
          <a:p>
            <a:pPr>
              <a:defRPr/>
            </a:pPr>
            <a:endParaRPr lang="en-US" b="1"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endParaRPr lang="en-US" dirty="0"/>
          </a:p>
          <a:p>
            <a:pPr>
              <a:defRPr/>
            </a:pPr>
            <a:r>
              <a:rPr lang="en-US" b="1" dirty="0"/>
              <a:t>Examples of greater hazard</a:t>
            </a:r>
            <a:r>
              <a:rPr lang="en-US" dirty="0"/>
              <a:t> – The installation of guardrails or safety nets could </a:t>
            </a:r>
            <a:r>
              <a:rPr lang="en-US" b="1" i="1" dirty="0"/>
              <a:t>involve more risk</a:t>
            </a:r>
            <a:r>
              <a:rPr lang="en-US" dirty="0"/>
              <a:t>, due to the nature or duration of the exposure, than the work for which protection is required, such as: 1) During the erection and bracing of roof trusses/rafters, conventional fall protection may present a greater hazard to workers; safety nets, guardrails and personal fall arrest systems will not provide adequate fall protection because the nets will cause the walls to collapse, while there are no suitable attachment or anchorage points for guardrails or personal fall arrest systems; 2) erection and dismantling of the scaffold would expose workers to a greater fall hazard than erection of the trusses/rafters; 3) for Roof Sheathing Operations, roof structures are unstable until some sheathing is installed, so workers installing roof sheathing cannot be protected from fall hazards by conventional fall protection systems until it is determined that the roofing system can be used as an anchorage point.</a:t>
            </a:r>
          </a:p>
          <a:p>
            <a:pPr>
              <a:defRPr/>
            </a:pPr>
            <a:r>
              <a:rPr lang="en-US" b="1" dirty="0"/>
              <a:t>Examples of infeasible</a:t>
            </a:r>
            <a:r>
              <a:rPr lang="en-US" dirty="0"/>
              <a:t> – OSHA considers compliance with a measure to be "infeasible" when it is </a:t>
            </a:r>
            <a:r>
              <a:rPr lang="en-US" b="1" i="1" dirty="0"/>
              <a:t>technologically impossible</a:t>
            </a:r>
            <a:r>
              <a:rPr lang="en-US" dirty="0"/>
              <a:t> to do what a standard requires </a:t>
            </a:r>
            <a:r>
              <a:rPr lang="en-US" u="sng" dirty="0"/>
              <a:t>or</a:t>
            </a:r>
            <a:r>
              <a:rPr lang="en-US" dirty="0"/>
              <a:t> when following the standard would </a:t>
            </a:r>
            <a:r>
              <a:rPr lang="en-US" b="1" i="1" dirty="0"/>
              <a:t>prevent performance</a:t>
            </a:r>
            <a:r>
              <a:rPr lang="en-US" i="1" dirty="0"/>
              <a:t> </a:t>
            </a:r>
            <a:r>
              <a:rPr lang="en-US" dirty="0"/>
              <a:t>of the work in question, such as 1) inability to provide safe anchorage; 2) danger of lifeline entanglement; 3) likelihood that lifelines, especially self-retracting lifelines, will be mired in grout; 4) likelihood that completion of work would be prevented by fall protection; and 5) inability of personal fall arrest systems to function due to the configuration of the work area.</a:t>
            </a:r>
          </a:p>
          <a:p>
            <a:pPr>
              <a:defRPr/>
            </a:pPr>
            <a:r>
              <a:rPr lang="en-US" dirty="0"/>
              <a:t>OSHA believes it would be unreasonable to expect the home builder to rent a crane when the home site is difficult to access (terrain or remote location, such as in the mountains) or when the home builder has only a single roof to raise.  In addition, OSHA does not expect home builders to erect scaffolds around the entire perimeter of a house, or to take other extremely burdensome measures such as erecting separate structures (telephone poles, e.g.) and stringing a lifeline to use as an attachment point for personal fall arrest equipment.  OSHA considers these measures </a:t>
            </a:r>
            <a:r>
              <a:rPr lang="en-US" b="1" i="1" dirty="0"/>
              <a:t>infeasible</a:t>
            </a:r>
            <a:r>
              <a:rPr lang="en-US" dirty="0"/>
              <a:t>.</a:t>
            </a:r>
          </a:p>
          <a:p>
            <a:pPr>
              <a:buFontTx/>
              <a:buChar char="•"/>
              <a:defRPr/>
            </a:pPr>
            <a:endParaRPr lang="en-US" dirty="0"/>
          </a:p>
          <a:p>
            <a:pPr>
              <a:buFontTx/>
              <a:buChar char="•"/>
              <a:defRPr/>
            </a:pPr>
            <a:r>
              <a:rPr lang="en-US" dirty="0"/>
              <a:t>OSHA </a:t>
            </a:r>
            <a:r>
              <a:rPr lang="en-US" u="sng" dirty="0"/>
              <a:t>does not</a:t>
            </a:r>
            <a:r>
              <a:rPr lang="en-US" dirty="0"/>
              <a:t> consider "economic infeasibility" to be a basis for failing to provide conventional fall protection for employees performing residential construction work.</a:t>
            </a:r>
          </a:p>
          <a:p>
            <a:pPr>
              <a:defRPr/>
            </a:pPr>
            <a:endParaRPr lang="en-US" dirty="0"/>
          </a:p>
          <a:p>
            <a:pPr>
              <a:buFontTx/>
              <a:buChar char="•"/>
              <a:defRPr/>
            </a:pPr>
            <a:r>
              <a:rPr lang="en-US" dirty="0"/>
              <a:t>OSHA has also consistently maintained that "impracticality" and "greater hazard" defense </a:t>
            </a:r>
            <a:r>
              <a:rPr lang="en-US" u="sng" dirty="0"/>
              <a:t>does not</a:t>
            </a:r>
            <a:r>
              <a:rPr lang="en-US" dirty="0"/>
              <a:t> generally excuse a contractor from compliance with the requirements for fall protection.</a:t>
            </a:r>
          </a:p>
          <a:p>
            <a:pPr>
              <a:defRPr/>
            </a:pPr>
            <a:endParaRPr lang="en-US" b="1" dirty="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20A880-E0E4-46C4-B969-635AE707A89A}" type="slidenum">
              <a:rPr lang="en-US" altLang="en-US"/>
              <a:pPr>
                <a:spcBef>
                  <a:spcPct val="0"/>
                </a:spcBef>
              </a:pPr>
              <a:t>107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361321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These examples are found directly in OSHA’s Preamble to the 1994 Subpart M-Fall Protection rulemaking record. </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F5FB06-31CD-44D9-BDD8-37543CE84BF8}" type="slidenum">
              <a:rPr lang="en-US" altLang="en-US"/>
              <a:pPr>
                <a:spcBef>
                  <a:spcPct val="0"/>
                </a:spcBef>
              </a:pPr>
              <a:t>108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212768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6DB953-3492-456D-98C1-C983063C3FC7}" type="slidenum">
              <a:rPr lang="en-US" altLang="en-US"/>
              <a:pPr>
                <a:spcBef>
                  <a:spcPct val="0"/>
                </a:spcBef>
              </a:pPr>
              <a:t>109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659211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OSHA </a:t>
            </a:r>
            <a:r>
              <a:rPr lang="en-US" altLang="en-US" u="sng">
                <a:latin typeface="Arial" panose="020B0604020202020204" pitchFamily="34" charset="0"/>
              </a:rPr>
              <a:t>does not</a:t>
            </a:r>
            <a:r>
              <a:rPr lang="en-US" altLang="en-US">
                <a:latin typeface="Arial" panose="020B0604020202020204" pitchFamily="34" charset="0"/>
              </a:rPr>
              <a:t> consider "economic infeasibility" to be a basis for failing to provide conventional fall protection for employees performing residential construction work.</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8CA7D0-69E1-48DD-892D-7558FE417283}" type="slidenum">
              <a:rPr lang="en-US" altLang="en-US"/>
              <a:pPr>
                <a:spcBef>
                  <a:spcPct val="0"/>
                </a:spcBef>
              </a:pPr>
              <a:t>110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6187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Read the worker rights bullet points, and answer any questions participants may have.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A49DB9-ECB7-4A21-84B1-D02CFB46404F}" type="slidenum">
              <a:rPr lang="en-US" altLang="en-US"/>
              <a:pPr>
                <a:spcBef>
                  <a:spcPct val="0"/>
                </a:spcBef>
              </a:pPr>
              <a:t>12</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479286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OSHA </a:t>
            </a:r>
            <a:r>
              <a:rPr lang="en-US" altLang="en-US" u="sng">
                <a:latin typeface="Arial" panose="020B0604020202020204" pitchFamily="34" charset="0"/>
              </a:rPr>
              <a:t>does not</a:t>
            </a:r>
            <a:r>
              <a:rPr lang="en-US" altLang="en-US">
                <a:latin typeface="Arial" panose="020B0604020202020204" pitchFamily="34" charset="0"/>
              </a:rPr>
              <a:t> consider "economic infeasibility" to be a basis for failing to provide conventional fall protection for employees performing residential construction work.</a:t>
            </a:r>
          </a:p>
          <a:p>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99C2DB-073D-4259-9B03-9646B5928208}" type="slidenum">
              <a:rPr lang="en-US" altLang="en-US"/>
              <a:pPr>
                <a:spcBef>
                  <a:spcPct val="0"/>
                </a:spcBef>
              </a:pPr>
              <a:t>111</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5311498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45C6E7-BC7F-4D7B-9D38-113BCC44377B}" type="slidenum">
              <a:rPr lang="en-US" altLang="en-US"/>
              <a:pPr>
                <a:spcBef>
                  <a:spcPct val="0"/>
                </a:spcBef>
              </a:pPr>
              <a:t>112</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1788999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OSHA </a:t>
            </a:r>
            <a:r>
              <a:rPr lang="en-US" altLang="en-US" u="sng">
                <a:latin typeface="Arial" panose="020B0604020202020204" pitchFamily="34" charset="0"/>
              </a:rPr>
              <a:t>does not</a:t>
            </a:r>
            <a:r>
              <a:rPr lang="en-US" altLang="en-US">
                <a:latin typeface="Arial" panose="020B0604020202020204" pitchFamily="34" charset="0"/>
              </a:rPr>
              <a:t> consider "economic infeasibility" to be a basis for failing to provide conventional fall protection for employees performing residential construction work.</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CBA7E8-2F28-455D-BC2D-8741E3991599}" type="slidenum">
              <a:rPr lang="en-US" altLang="en-US"/>
              <a:pPr>
                <a:spcBef>
                  <a:spcPct val="0"/>
                </a:spcBef>
              </a:pPr>
              <a:t>113</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2560115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98338F-5987-4061-B230-2F6BDA796606}" type="slidenum">
              <a:rPr lang="en-US" altLang="en-US"/>
              <a:pPr>
                <a:spcBef>
                  <a:spcPct val="0"/>
                </a:spcBef>
              </a:pPr>
              <a:t>114</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7049549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785E7D-FB48-4FD8-AE70-4A2BA887826F}" type="slidenum">
              <a:rPr lang="en-US" altLang="en-US"/>
              <a:pPr>
                <a:spcBef>
                  <a:spcPct val="0"/>
                </a:spcBef>
              </a:pPr>
              <a:t>115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5063795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A8FE5E-E3D4-468C-AFF1-1ADD61A3A40B}" type="slidenum">
              <a:rPr lang="en-US" altLang="en-US"/>
              <a:pPr>
                <a:spcBef>
                  <a:spcPct val="0"/>
                </a:spcBef>
              </a:pPr>
              <a:t>116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09184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117</a:t>
            </a:fld>
            <a:endParaRPr lang="en-US"/>
          </a:p>
        </p:txBody>
      </p:sp>
    </p:spTree>
    <p:extLst>
      <p:ext uri="{BB962C8B-B14F-4D97-AF65-F5344CB8AC3E}">
        <p14:creationId xmlns:p14="http://schemas.microsoft.com/office/powerpoint/2010/main" val="340239108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Employers cannot use alternative fall protective measures until it has been documented and proven that conventional fall protective systems are either infeasible/their use creates a greater hazard. </a:t>
            </a:r>
          </a:p>
          <a:p>
            <a:endParaRPr lang="en-US" altLang="en-US">
              <a:latin typeface="Arial" panose="020B0604020202020204" pitchFamily="34" charset="0"/>
            </a:endParaRPr>
          </a:p>
          <a:p>
            <a:r>
              <a:rPr lang="en-US" altLang="en-US">
                <a:latin typeface="Arial" panose="020B0604020202020204" pitchFamily="34" charset="0"/>
              </a:rPr>
              <a:t>This includes OSHA’s Appendix E to Subpart M, employers must exhaust all conventional means of providing fall protection prior to implementing a fall protection plan that meets the requirements of 1926.502(k).</a:t>
            </a:r>
            <a:endParaRPr lang="en-US" altLang="en-US" b="1">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518F3C-C230-48EA-A8F4-6D3C9028502B}" type="slidenum">
              <a:rPr lang="en-US" altLang="en-US"/>
              <a:pPr>
                <a:spcBef>
                  <a:spcPct val="0"/>
                </a:spcBef>
              </a:pPr>
              <a:t>118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962351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b="1">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CD8188-EFAA-4D02-8617-2132912915AF}" type="slidenum">
              <a:rPr lang="en-US" altLang="en-US"/>
              <a:pPr>
                <a:spcBef>
                  <a:spcPct val="0"/>
                </a:spcBef>
              </a:pPr>
              <a:t>119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3590429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A1A6FF-25DC-4523-8B94-0DCC655F50C1}" type="slidenum">
              <a:rPr lang="en-US" altLang="en-US"/>
              <a:pPr>
                <a:spcBef>
                  <a:spcPct val="0"/>
                </a:spcBef>
              </a:pPr>
              <a:t>120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8632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Read the worker rights bullet points, and answer any questions participants may have.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5CF552-9082-4EE2-915D-CEAC8B0FAB8B}" type="slidenum">
              <a:rPr lang="en-US" altLang="en-US"/>
              <a:pPr>
                <a:spcBef>
                  <a:spcPct val="0"/>
                </a:spcBef>
              </a:pPr>
              <a:t>13</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3342977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the competent person’s responsibilities for implementing a fall protection plan. </a:t>
            </a:r>
          </a:p>
          <a:p>
            <a:endParaRPr lang="en-US" altLang="en-US" b="1">
              <a:latin typeface="Arial" panose="020B0604020202020204" pitchFamily="34" charset="0"/>
            </a:endParaRPr>
          </a:p>
          <a:p>
            <a:r>
              <a:rPr lang="en-US" altLang="en-US">
                <a:latin typeface="Arial" panose="020B0604020202020204" pitchFamily="34" charset="0"/>
              </a:rPr>
              <a:t>The competent person may be responsible for:</a:t>
            </a:r>
          </a:p>
          <a:p>
            <a:pPr eaLnBrk="1" hangingPunct="1">
              <a:buFontTx/>
              <a:buChar char="•"/>
            </a:pPr>
            <a:r>
              <a:rPr lang="en-US" altLang="en-US">
                <a:latin typeface="Arial" panose="020B0604020202020204" pitchFamily="34" charset="0"/>
              </a:rPr>
              <a:t> Identifying and evaluating fall hazards</a:t>
            </a:r>
          </a:p>
          <a:p>
            <a:pPr eaLnBrk="1" hangingPunct="1">
              <a:buFontTx/>
              <a:buChar char="•"/>
            </a:pPr>
            <a:r>
              <a:rPr lang="en-US" altLang="en-US">
                <a:latin typeface="Arial" panose="020B0604020202020204" pitchFamily="34" charset="0"/>
              </a:rPr>
              <a:t> Establishing fall protection system to use </a:t>
            </a:r>
          </a:p>
          <a:p>
            <a:pPr eaLnBrk="1" hangingPunct="1">
              <a:buFontTx/>
              <a:buChar char="•"/>
            </a:pPr>
            <a:r>
              <a:rPr lang="en-US" altLang="en-US">
                <a:latin typeface="Arial" panose="020B0604020202020204" pitchFamily="34" charset="0"/>
              </a:rPr>
              <a:t> Assessing workers use of fall protection system</a:t>
            </a:r>
          </a:p>
          <a:p>
            <a:pPr eaLnBrk="1" hangingPunct="1">
              <a:buFontTx/>
              <a:buChar char="•"/>
            </a:pPr>
            <a:r>
              <a:rPr lang="en-US" altLang="en-US">
                <a:latin typeface="Arial" panose="020B0604020202020204" pitchFamily="34" charset="0"/>
              </a:rPr>
              <a:t> Conducting safety inspections</a:t>
            </a:r>
          </a:p>
          <a:p>
            <a:endParaRPr lang="en-US" altLang="en-US">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853B17-563E-4DA2-BBE2-F7377651DC34}" type="slidenum">
              <a:rPr lang="en-US" altLang="en-US"/>
              <a:pPr>
                <a:spcBef>
                  <a:spcPct val="0"/>
                </a:spcBef>
              </a:pPr>
              <a:t>121</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254036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Define</a:t>
            </a:r>
            <a:r>
              <a:rPr lang="en-US" altLang="en-US">
                <a:latin typeface="Arial" panose="020B0604020202020204" pitchFamily="34" charset="0"/>
              </a:rPr>
              <a:t> a qualified person, and some of the roles they are required to perform on a residential construction site, i.e. preparing a fall protection plan. </a:t>
            </a:r>
            <a:endParaRPr lang="en-US" altLang="en-US" b="1">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A3D4C4-6801-4E8D-B120-43BA56B954C7}" type="slidenum">
              <a:rPr lang="en-US" altLang="en-US"/>
              <a:pPr>
                <a:spcBef>
                  <a:spcPct val="0"/>
                </a:spcBef>
              </a:pPr>
              <a:t>122</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357197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123</a:t>
            </a:fld>
            <a:endParaRPr lang="en-US"/>
          </a:p>
        </p:txBody>
      </p:sp>
    </p:spTree>
    <p:extLst>
      <p:ext uri="{BB962C8B-B14F-4D97-AF65-F5344CB8AC3E}">
        <p14:creationId xmlns:p14="http://schemas.microsoft.com/office/powerpoint/2010/main" val="180308681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what is required in a fall protection plan, and </a:t>
            </a:r>
            <a:r>
              <a:rPr lang="en-US" altLang="en-US" b="1">
                <a:latin typeface="Arial" panose="020B0604020202020204" pitchFamily="34" charset="0"/>
              </a:rPr>
              <a:t>refer</a:t>
            </a:r>
            <a:r>
              <a:rPr lang="en-US" altLang="en-US">
                <a:latin typeface="Arial" panose="020B0604020202020204" pitchFamily="34" charset="0"/>
              </a:rPr>
              <a:t> back to the definition of “qualified person” and “competent person” (if needed). </a:t>
            </a:r>
          </a:p>
          <a:p>
            <a:endParaRPr lang="en-US" altLang="en-US" b="1">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 employer has the burden to establish that conventional fall protective systems are either infeasible or their use creates a greater hazard. </a:t>
            </a:r>
            <a:endParaRPr lang="en-US" altLang="en-US" b="1">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A266C2-2628-4691-BE02-9C4117A614CF}" type="slidenum">
              <a:rPr lang="en-US" altLang="en-US"/>
              <a:pPr>
                <a:spcBef>
                  <a:spcPct val="0"/>
                </a:spcBef>
              </a:pPr>
              <a:t>124</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270590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Previously under OSHA’s Interim Fall Protection Compliance Guidelines for Residential Construction, employers had the option to utilize a fall protection plan without prior showing of infeasibility/greater hazard and without having a written site-specific fall protection plan. </a:t>
            </a:r>
          </a:p>
          <a:p>
            <a:endParaRPr lang="en-US" altLang="en-US">
              <a:latin typeface="Arial" panose="020B0604020202020204" pitchFamily="34" charset="0"/>
            </a:endParaRPr>
          </a:p>
          <a:p>
            <a:r>
              <a:rPr lang="en-US" altLang="en-US">
                <a:latin typeface="Arial" panose="020B0604020202020204" pitchFamily="34" charset="0"/>
              </a:rPr>
              <a:t>Beginning June 16, 2011 employers engaged in residential construction that establish that conventional fall protection systems are either infeasible or create a greater hazard and implement a fall protection plan meeting the requirements of 1926.502(k) will be required to establish a written and site-specific fall protection plan.</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263446-C32B-48E8-964B-16779283F8F7}" type="slidenum">
              <a:rPr lang="en-US" altLang="en-US"/>
              <a:pPr>
                <a:spcBef>
                  <a:spcPct val="0"/>
                </a:spcBef>
              </a:pPr>
              <a:t>125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022381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requirements of a fall protection plan. </a:t>
            </a:r>
          </a:p>
          <a:p>
            <a:endParaRPr lang="en-US" altLang="en-US" b="1">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b="1">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D5F642-8DAC-4433-8DEF-7F58797A260F}" type="slidenum">
              <a:rPr lang="en-US" altLang="en-US"/>
              <a:pPr>
                <a:spcBef>
                  <a:spcPct val="0"/>
                </a:spcBef>
              </a:pPr>
              <a:t>126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0970091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Explain </a:t>
            </a:r>
            <a:r>
              <a:rPr lang="en-US" altLang="en-US">
                <a:latin typeface="Arial" panose="020B0604020202020204" pitchFamily="34" charset="0"/>
              </a:rPr>
              <a:t> the establishment of “Controlled Access Zones” and </a:t>
            </a:r>
            <a:r>
              <a:rPr lang="en-US" altLang="en-US" b="1">
                <a:latin typeface="Arial" panose="020B0604020202020204" pitchFamily="34" charset="0"/>
              </a:rPr>
              <a:t>define.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90ECE3-1831-4DD7-8910-CC87F4EA9ED3}" type="slidenum">
              <a:rPr lang="en-US" altLang="en-US"/>
              <a:pPr>
                <a:spcBef>
                  <a:spcPct val="0"/>
                </a:spcBef>
              </a:pPr>
              <a:t>127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28771651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128</a:t>
            </a:fld>
            <a:endParaRPr lang="en-US"/>
          </a:p>
        </p:txBody>
      </p:sp>
    </p:spTree>
    <p:extLst>
      <p:ext uri="{BB962C8B-B14F-4D97-AF65-F5344CB8AC3E}">
        <p14:creationId xmlns:p14="http://schemas.microsoft.com/office/powerpoint/2010/main" val="42821256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of a controlled access zone (CAZ) sign. This would be posted at the controlled access zone of a construction site.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0AD17A-1953-4B64-A591-D1A29F9A7510}" type="slidenum">
              <a:rPr lang="en-US" altLang="en-US"/>
              <a:pPr>
                <a:spcBef>
                  <a:spcPct val="0"/>
                </a:spcBef>
              </a:pPr>
              <a:t>129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839604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130</a:t>
            </a:fld>
            <a:endParaRPr lang="en-US"/>
          </a:p>
        </p:txBody>
      </p:sp>
    </p:spTree>
    <p:extLst>
      <p:ext uri="{BB962C8B-B14F-4D97-AF65-F5344CB8AC3E}">
        <p14:creationId xmlns:p14="http://schemas.microsoft.com/office/powerpoint/2010/main" val="13224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latin typeface="Arial" panose="020B0604020202020204" pitchFamily="34" charset="0"/>
              </a:rPr>
              <a:t>Workers may file a complaint with OSHA if they believe a violation of a safety or health standard, or an imminent danger situation, exists in the workplace. </a:t>
            </a:r>
          </a:p>
          <a:p>
            <a:pPr>
              <a:buFontTx/>
              <a:buChar char="•"/>
            </a:pPr>
            <a:r>
              <a:rPr lang="en-US" altLang="en-US">
                <a:latin typeface="Arial" panose="020B0604020202020204" pitchFamily="34" charset="0"/>
              </a:rPr>
              <a:t>Workers may request that their name not be revealed to the employer.</a:t>
            </a:r>
          </a:p>
          <a:p>
            <a:pPr>
              <a:buFontTx/>
              <a:buChar char="•"/>
            </a:pPr>
            <a:r>
              <a:rPr lang="en-US" altLang="en-US">
                <a:latin typeface="Arial" panose="020B0604020202020204" pitchFamily="34" charset="0"/>
              </a:rPr>
              <a:t>If a worker files a complaint, they have the right to find out OSHA’s action on the complaint and request a review if an inspection is not made.</a:t>
            </a:r>
          </a:p>
          <a:p>
            <a:endParaRPr lang="en-US"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A5ED42-5FE0-48D3-87B1-F006DCD56BCA}" type="slidenum">
              <a:rPr lang="en-US" altLang="en-US"/>
              <a:pPr>
                <a:spcBef>
                  <a:spcPct val="0"/>
                </a:spcBef>
              </a:pPr>
              <a:t>14</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4727994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C622BD-038D-4074-BB53-AE41C4B72429}" type="slidenum">
              <a:rPr lang="en-US" smtClean="0"/>
              <a:t>131</a:t>
            </a:fld>
            <a:endParaRPr lang="en-US"/>
          </a:p>
        </p:txBody>
      </p:sp>
    </p:spTree>
    <p:extLst>
      <p:ext uri="{BB962C8B-B14F-4D97-AF65-F5344CB8AC3E}">
        <p14:creationId xmlns:p14="http://schemas.microsoft.com/office/powerpoint/2010/main" val="204694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Introduce the first section of the training program. </a:t>
            </a: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4CCA15-910C-45D7-9D4F-3CC07C7DD5BC}" type="slidenum">
              <a:rPr lang="en-US" altLang="en-US"/>
              <a:pPr>
                <a:spcBef>
                  <a:spcPct val="0"/>
                </a:spcBef>
              </a:pPr>
              <a:t>15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298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Briefly discuss the fall hazards present in the picture shown.</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DF05E0-5B4C-4AF7-A952-E4D49E7D39CF}" type="slidenum">
              <a:rPr lang="en-US" altLang="en-US"/>
              <a:pPr>
                <a:spcBef>
                  <a:spcPct val="0"/>
                </a:spcBef>
              </a:pPr>
              <a:t>16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4418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Instructors: Use this slide as a discussion starter to highlight the lack of conventional fall protection (personal fall arrest system, guardrails, or safety nets) and also engage the audience to see if anyone has ever seen such an unsafe work practice in their career. </a:t>
            </a:r>
          </a:p>
          <a:p>
            <a:endParaRPr lang="en-US" altLang="en-US">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668314-91AC-45F3-92AD-16A03DDCEA63}" type="slidenum">
              <a:rPr lang="en-US" altLang="en-US"/>
              <a:pPr>
                <a:spcBef>
                  <a:spcPct val="0"/>
                </a:spcBef>
              </a:pPr>
              <a:t>17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52542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90AEDD-93A3-44F4-A940-B3E91F263367}" type="slidenum">
              <a:rPr lang="en-US" altLang="en-US"/>
              <a:pPr>
                <a:spcBef>
                  <a:spcPct val="0"/>
                </a:spcBef>
              </a:pPr>
              <a:t>18</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Falls are the leading cause of fatal injuries in residential construction. </a:t>
            </a:r>
          </a:p>
          <a:p>
            <a:pPr eaLnBrk="1" hangingPunct="1"/>
            <a:r>
              <a:rPr lang="en-US" altLang="en-US">
                <a:latin typeface="Arial" panose="020B0604020202020204" pitchFamily="34" charset="0"/>
              </a:rPr>
              <a:t>Falls also represent a significant portion of the serious injuries that occur in the industry.</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6024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important role the competent person plays in determining and evaluating the appropriate fall protective system for each fall-related hazard on the jobsite. </a:t>
            </a:r>
          </a:p>
          <a:p>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41853B-C4C6-4257-B8A3-F257BCBF3963}" type="slidenum">
              <a:rPr lang="en-US" altLang="en-US"/>
              <a:pPr>
                <a:spcBef>
                  <a:spcPct val="0"/>
                </a:spcBef>
              </a:pPr>
              <a:t>19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28780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Note: </a:t>
            </a:r>
            <a:r>
              <a:rPr lang="en-US" altLang="en-US">
                <a:latin typeface="Arial" panose="020B0604020202020204" pitchFamily="34" charset="0"/>
              </a:rPr>
              <a:t>Remember that you must evaluate the use of conventional fall protection systems prior to implementing alternative fall protection systems (i.e. warning lines, safety monitors, controlled access zones). </a:t>
            </a:r>
          </a:p>
          <a:p>
            <a:endParaRPr lang="en-US" altLang="en-US" b="1">
              <a:latin typeface="Arial" panose="020B0604020202020204" pitchFamily="34" charset="0"/>
            </a:endParaRPr>
          </a:p>
          <a:p>
            <a:r>
              <a:rPr lang="en-US" altLang="en-US" b="1">
                <a:latin typeface="Arial" panose="020B0604020202020204" pitchFamily="34" charset="0"/>
              </a:rPr>
              <a:t>Discuss</a:t>
            </a:r>
            <a:r>
              <a:rPr lang="en-US" altLang="en-US">
                <a:latin typeface="Arial" panose="020B0604020202020204" pitchFamily="34" charset="0"/>
              </a:rPr>
              <a:t> the many training requirements when workers are exposed, or have the potential to be exposed to fall hazards on a residential construction jobsite. </a:t>
            </a:r>
          </a:p>
          <a:p>
            <a:endParaRPr lang="en-US" altLang="en-US">
              <a:latin typeface="Arial" panose="020B0604020202020204" pitchFamily="34" charset="0"/>
            </a:endParaRPr>
          </a:p>
          <a:p>
            <a:r>
              <a:rPr lang="en-US" altLang="en-US" b="1">
                <a:latin typeface="Arial" panose="020B0604020202020204" pitchFamily="34" charset="0"/>
                <a:hlinkClick r:id="rId3"/>
              </a:rPr>
              <a:t>1926.501(b)(10)</a:t>
            </a:r>
            <a:endParaRPr lang="en-US" altLang="en-US">
              <a:latin typeface="Arial" panose="020B0604020202020204" pitchFamily="34" charset="0"/>
            </a:endParaRPr>
          </a:p>
          <a:p>
            <a:r>
              <a:rPr lang="en-US" altLang="en-US">
                <a:latin typeface="Arial" panose="020B0604020202020204" pitchFamily="34" charset="0"/>
              </a:rPr>
              <a:t>"Roofing work on Low-slope roofs." Except as otherwise provided in paragraph (b) of this section, each employee engaged in roofing activities on low-slope roofs, with unprotected sides and edges 6 feet (1.8 m) or more above lower levels shall be protected from falling by guardrail systems, safety net systems, personal fall arrest systems, or a combination of warning line system and guardrail system, warning line system and safety net system, or warning line system and personal fall arrest system, or warning line system and safety monitoring system. Or, on roofs 50-feet (15.25 m) or less in width (see Appendix A to subpart M of this part), the use of a safety monitoring system alone [i.e. without the warning line system] is permitted.</a:t>
            </a: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Subpart M 29 CFR 1926.503 lists the training requirements for employees exposed to fall hazards. </a:t>
            </a:r>
          </a:p>
          <a:p>
            <a:endParaRPr lang="en-US" altLang="en-US">
              <a:latin typeface="Arial" panose="020B0604020202020204" pitchFamily="34" charset="0"/>
            </a:endParaRPr>
          </a:p>
          <a:p>
            <a:r>
              <a:rPr lang="en-US" altLang="en-US" b="1">
                <a:latin typeface="Arial" panose="020B0604020202020204" pitchFamily="34" charset="0"/>
              </a:rPr>
              <a:t>State</a:t>
            </a:r>
            <a:r>
              <a:rPr lang="en-US" altLang="en-US">
                <a:latin typeface="Arial" panose="020B0604020202020204" pitchFamily="34" charset="0"/>
              </a:rPr>
              <a:t> that the training must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Facilitate </a:t>
            </a:r>
            <a:r>
              <a:rPr lang="en-US" altLang="en-U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83B422-A19B-48FF-A8AD-64AF3837E88D}" type="slidenum">
              <a:rPr lang="en-US" altLang="en-US"/>
              <a:pPr>
                <a:spcBef>
                  <a:spcPct val="0"/>
                </a:spcBef>
              </a:pPr>
              <a:t>20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65974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3</a:t>
            </a:fld>
            <a:endParaRPr lang="en-US"/>
          </a:p>
        </p:txBody>
      </p:sp>
    </p:spTree>
    <p:extLst>
      <p:ext uri="{BB962C8B-B14F-4D97-AF65-F5344CB8AC3E}">
        <p14:creationId xmlns:p14="http://schemas.microsoft.com/office/powerpoint/2010/main" val="1872049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many training requirements when workers are exposed, or have the potential to be exposed to fall hazards on a residential construction jobsite. </a:t>
            </a:r>
          </a:p>
          <a:p>
            <a:endParaRPr lang="en-US" altLang="en-US">
              <a:latin typeface="Arial" panose="020B0604020202020204" pitchFamily="34" charset="0"/>
            </a:endParaRPr>
          </a:p>
          <a:p>
            <a:r>
              <a:rPr lang="en-US" altLang="en-US">
                <a:latin typeface="Arial" panose="020B0604020202020204" pitchFamily="34" charset="0"/>
              </a:rPr>
              <a:t>Subpart M 29 CFR 1926.503 lists the training requirements for employees exposed to fall hazards. </a:t>
            </a:r>
          </a:p>
          <a:p>
            <a:endParaRPr lang="en-US" altLang="en-US">
              <a:latin typeface="Arial" panose="020B0604020202020204" pitchFamily="34" charset="0"/>
            </a:endParaRPr>
          </a:p>
          <a:p>
            <a:r>
              <a:rPr lang="en-US" altLang="en-US" b="1">
                <a:latin typeface="Arial" panose="020B0604020202020204" pitchFamily="34" charset="0"/>
              </a:rPr>
              <a:t>State</a:t>
            </a:r>
            <a:r>
              <a:rPr lang="en-US" altLang="en-US">
                <a:latin typeface="Arial" panose="020B0604020202020204" pitchFamily="34" charset="0"/>
              </a:rPr>
              <a:t> that the training must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Facilitate </a:t>
            </a:r>
            <a:r>
              <a:rPr lang="en-US" altLang="en-U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61E488-45B3-4FB9-8D36-DBD3A03DD4AB}" type="slidenum">
              <a:rPr lang="en-US" altLang="en-US"/>
              <a:pPr>
                <a:spcBef>
                  <a:spcPct val="0"/>
                </a:spcBef>
              </a:pPr>
              <a:t>21</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08916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many training requirements when workers are exposed, or have the potential to be exposed to fall hazards on a residential construction jobsite. </a:t>
            </a:r>
          </a:p>
          <a:p>
            <a:endParaRPr lang="en-US" altLang="en-US">
              <a:latin typeface="Arial" panose="020B0604020202020204" pitchFamily="34" charset="0"/>
            </a:endParaRPr>
          </a:p>
          <a:p>
            <a:r>
              <a:rPr lang="en-US" altLang="en-US">
                <a:latin typeface="Arial" panose="020B0604020202020204" pitchFamily="34" charset="0"/>
              </a:rPr>
              <a:t>Subpart M 29 CFR 1926.503 lists the training requirements for employees exposed to fall hazards. </a:t>
            </a:r>
          </a:p>
          <a:p>
            <a:endParaRPr lang="en-US" altLang="en-US">
              <a:latin typeface="Arial" panose="020B0604020202020204" pitchFamily="34" charset="0"/>
            </a:endParaRPr>
          </a:p>
          <a:p>
            <a:r>
              <a:rPr lang="en-US" altLang="en-US" b="1">
                <a:latin typeface="Arial" panose="020B0604020202020204" pitchFamily="34" charset="0"/>
              </a:rPr>
              <a:t>State</a:t>
            </a:r>
            <a:r>
              <a:rPr lang="en-US" altLang="en-US">
                <a:latin typeface="Arial" panose="020B0604020202020204" pitchFamily="34" charset="0"/>
              </a:rPr>
              <a:t> that the training must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Facilitate </a:t>
            </a:r>
            <a:r>
              <a:rPr lang="en-US" altLang="en-U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656CF8-35F7-44DB-85D9-B7376281E55A}" type="slidenum">
              <a:rPr lang="en-US" altLang="en-US"/>
              <a:pPr>
                <a:spcBef>
                  <a:spcPct val="0"/>
                </a:spcBef>
              </a:pPr>
              <a:t>22</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70831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many training requirements when workers are exposed, or have the potential to be exposed to fall hazards on a residential construction jobsite. </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Remember that you must evaluate the use of conventional fall protection systems prior to implementing alternative fall protection systems (i.e. warning lines, safety monitors, controlled access zones). </a:t>
            </a:r>
          </a:p>
          <a:p>
            <a:endParaRPr lang="en-US" altLang="en-US">
              <a:latin typeface="Arial" panose="020B0604020202020204" pitchFamily="34" charset="0"/>
            </a:endParaRPr>
          </a:p>
          <a:p>
            <a:r>
              <a:rPr lang="en-US" altLang="en-US">
                <a:latin typeface="Arial" panose="020B0604020202020204" pitchFamily="34" charset="0"/>
              </a:rPr>
              <a:t>Subpart M 29 CFR 1926.503 lists the training requirements for employees exposed to fall hazards. </a:t>
            </a:r>
          </a:p>
          <a:p>
            <a:endParaRPr lang="en-US" altLang="en-US">
              <a:latin typeface="Arial" panose="020B0604020202020204" pitchFamily="34" charset="0"/>
            </a:endParaRPr>
          </a:p>
          <a:p>
            <a:r>
              <a:rPr lang="en-US" altLang="en-US" b="1">
                <a:latin typeface="Arial" panose="020B0604020202020204" pitchFamily="34" charset="0"/>
              </a:rPr>
              <a:t>State</a:t>
            </a:r>
            <a:r>
              <a:rPr lang="en-US" altLang="en-US">
                <a:latin typeface="Arial" panose="020B0604020202020204" pitchFamily="34" charset="0"/>
              </a:rPr>
              <a:t> that the training must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Facilitate </a:t>
            </a:r>
            <a:r>
              <a:rPr lang="en-US" altLang="en-U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857494-B320-4B18-B373-5E0A497BF0C3}" type="slidenum">
              <a:rPr lang="en-US" altLang="en-US"/>
              <a:pPr>
                <a:spcBef>
                  <a:spcPct val="0"/>
                </a:spcBef>
              </a:pPr>
              <a:t>23</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94804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many training requirements when workers are exposed or have the potential to be exposed to fall hazards on a construction jobsite. </a:t>
            </a:r>
          </a:p>
          <a:p>
            <a:endParaRPr lang="en-US" altLang="en-US" dirty="0">
              <a:latin typeface="Arial" panose="020B0604020202020204" pitchFamily="34" charset="0"/>
            </a:endParaRPr>
          </a:p>
          <a:p>
            <a:r>
              <a:rPr lang="en-US" altLang="en-US" dirty="0">
                <a:latin typeface="Arial" panose="020B0604020202020204" pitchFamily="34" charset="0"/>
              </a:rPr>
              <a:t>Subpart M 29 CFR 1926.503 lists the training requirements for employees exposed to fall hazards. </a:t>
            </a:r>
          </a:p>
          <a:p>
            <a:endParaRPr lang="en-US" altLang="en-US" dirty="0">
              <a:latin typeface="Arial" panose="020B0604020202020204" pitchFamily="34" charset="0"/>
            </a:endParaRPr>
          </a:p>
          <a:p>
            <a:r>
              <a:rPr lang="en-US" altLang="en-US" b="1" dirty="0">
                <a:latin typeface="Arial" panose="020B0604020202020204" pitchFamily="34" charset="0"/>
              </a:rPr>
              <a:t>State</a:t>
            </a:r>
            <a:r>
              <a:rPr lang="en-US" altLang="en-US" dirty="0">
                <a:latin typeface="Arial" panose="020B0604020202020204" pitchFamily="34" charset="0"/>
              </a:rPr>
              <a:t> that the training must identify t</a:t>
            </a:r>
            <a:r>
              <a:rPr lang="en-US" b="0" i="0" dirty="0">
                <a:solidFill>
                  <a:srgbClr val="212121"/>
                </a:solidFill>
                <a:effectLst/>
                <a:latin typeface="Source Sans Pro" panose="020B0503030403020204" pitchFamily="34" charset="0"/>
              </a:rPr>
              <a:t>he nature of fall hazards in the work area;</a:t>
            </a:r>
            <a:endParaRPr lang="en-US" altLang="en-US" b="1"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Facilitate </a:t>
            </a:r>
            <a:r>
              <a:rPr lang="en-US" altLang="en-US" dirty="0">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29150D-89A0-4948-84B3-C099D0E28AA9}" type="slidenum">
              <a:rPr lang="en-US" altLang="en-US"/>
              <a:pPr>
                <a:spcBef>
                  <a:spcPct val="0"/>
                </a:spcBef>
              </a:pPr>
              <a:t>24</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24632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definition of a competent person, their varied roles and responsibilities on a jobsite. </a:t>
            </a:r>
          </a:p>
          <a:p>
            <a:endParaRPr lang="en-US" altLang="en-US">
              <a:latin typeface="Arial" panose="020B0604020202020204" pitchFamily="34" charset="0"/>
            </a:endParaRPr>
          </a:p>
          <a:p>
            <a:r>
              <a:rPr lang="en-US" altLang="en-US" b="1">
                <a:latin typeface="Arial" panose="020B0604020202020204" pitchFamily="34" charset="0"/>
              </a:rPr>
              <a:t>Optional discussion</a:t>
            </a:r>
            <a:r>
              <a:rPr lang="en-US" altLang="en-US">
                <a:latin typeface="Arial" panose="020B0604020202020204" pitchFamily="34" charset="0"/>
              </a:rPr>
              <a:t>, ask the audience if they have ever served, or are a competent person, and what they have done in their role to fix any fall hazards that may have been present. </a:t>
            </a:r>
            <a:endParaRPr lang="en-US" altLang="en-US" b="1">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E70950-1869-46E0-A180-BF38688E5CA6}" type="slidenum">
              <a:rPr lang="en-US" altLang="en-US"/>
              <a:pPr>
                <a:spcBef>
                  <a:spcPct val="0"/>
                </a:spcBef>
              </a:pPr>
              <a:t>25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5569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Define</a:t>
            </a:r>
            <a:r>
              <a:rPr lang="en-US" altLang="en-US">
                <a:latin typeface="Arial" panose="020B0604020202020204" pitchFamily="34" charset="0"/>
              </a:rPr>
              <a:t> a qualified person, and some of the roles they are required to perform on a residential construction site, i.e. preparing a fall protection plan. </a:t>
            </a:r>
          </a:p>
          <a:p>
            <a:endParaRPr lang="en-US" altLang="en-US" b="1">
              <a:latin typeface="Arial" panose="020B0604020202020204" pitchFamily="34" charset="0"/>
            </a:endParaRPr>
          </a:p>
          <a:p>
            <a:r>
              <a:rPr lang="en-US" altLang="en-US">
                <a:latin typeface="Arial" panose="020B0604020202020204" pitchFamily="34" charset="0"/>
              </a:rPr>
              <a:t>Anchorages shall be designed, installed and used under the supervision of a qualified person, as part of a complete personal fall arrest system that maintains a safety factor of at least two. </a:t>
            </a:r>
            <a:r>
              <a:rPr lang="en-US" altLang="en-US" b="1">
                <a:latin typeface="Arial" panose="020B0604020202020204" pitchFamily="34" charset="0"/>
              </a:rPr>
              <a:t>Source: Subpart M- Fall Protection </a:t>
            </a:r>
            <a:endParaRPr lang="en-US" altLang="en-US" b="1" u="sng">
              <a:solidFill>
                <a:srgbClr val="FF0000"/>
              </a:solidFill>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5803BE-7A30-449D-9363-35919C495831}" type="slidenum">
              <a:rPr lang="en-US" altLang="en-US"/>
              <a:pPr>
                <a:spcBef>
                  <a:spcPct val="0"/>
                </a:spcBef>
              </a:pPr>
              <a:t>26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77536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Introduce</a:t>
            </a:r>
            <a:r>
              <a:rPr lang="en-US" altLang="en-US">
                <a:latin typeface="Arial" panose="020B0604020202020204" pitchFamily="34" charset="0"/>
              </a:rPr>
              <a:t> the second section, “Fall Protection Systems”. </a:t>
            </a:r>
            <a:endParaRPr lang="en-US" altLang="en-US" b="1">
              <a:latin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D2C951-F8F5-4CDD-A18B-C1454E7733D1}" type="slidenum">
              <a:rPr lang="en-US" altLang="en-US"/>
              <a:pPr>
                <a:spcBef>
                  <a:spcPct val="0"/>
                </a:spcBef>
              </a:pPr>
              <a:t>27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57782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the learning objectives for the second section of the training. </a:t>
            </a:r>
          </a:p>
          <a:p>
            <a:endParaRPr lang="en-US" altLang="en-US">
              <a:latin typeface="Arial" panose="020B0604020202020204" pitchFamily="34" charset="0"/>
            </a:endParaRPr>
          </a:p>
          <a:p>
            <a:r>
              <a:rPr lang="en-US" altLang="en-US">
                <a:latin typeface="Arial" panose="020B0604020202020204" pitchFamily="34" charset="0"/>
              </a:rPr>
              <a:t>Allow time for the participants to thoroughly read and understand what they will learn in the second section.</a:t>
            </a:r>
          </a:p>
          <a:p>
            <a:endParaRPr lang="en-US" altLang="en-US">
              <a:latin typeface="Arial" panose="020B0604020202020204" pitchFamily="34" charset="0"/>
            </a:endParaRPr>
          </a:p>
          <a:p>
            <a:endParaRPr lang="en-US" altLang="en-US" b="1">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4B1E81-A275-494C-98F7-2C69E2038B1E}" type="slidenum">
              <a:rPr lang="en-US" altLang="en-US"/>
              <a:pPr>
                <a:spcBef>
                  <a:spcPct val="0"/>
                </a:spcBef>
              </a:pPr>
              <a:t>28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64042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Explain</a:t>
            </a:r>
            <a:r>
              <a:rPr lang="en-US" altLang="en-US">
                <a:latin typeface="Arial" panose="020B0604020202020204" pitchFamily="34" charset="0"/>
              </a:rPr>
              <a:t> that this is a self-retracting lifeline attached to a full body harness</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CB15EC-498E-4A00-A662-AECCD950CF40}" type="slidenum">
              <a:rPr lang="en-US" altLang="en-US"/>
              <a:pPr>
                <a:spcBef>
                  <a:spcPct val="0"/>
                </a:spcBef>
              </a:pPr>
              <a:t>29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3847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hazards here, and possible protective systems that can be used.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A11B81-C485-4AE3-8985-45E423BF1D2A}" type="slidenum">
              <a:rPr lang="en-US" altLang="en-US"/>
              <a:pPr>
                <a:spcBef>
                  <a:spcPct val="0"/>
                </a:spcBef>
              </a:pPr>
              <a:t>30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4491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4</a:t>
            </a:fld>
            <a:endParaRPr lang="en-US"/>
          </a:p>
        </p:txBody>
      </p:sp>
    </p:spTree>
    <p:extLst>
      <p:ext uri="{BB962C8B-B14F-4D97-AF65-F5344CB8AC3E}">
        <p14:creationId xmlns:p14="http://schemas.microsoft.com/office/powerpoint/2010/main" val="1831599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Ask </a:t>
            </a:r>
            <a:r>
              <a:rPr lang="en-US" altLang="en-US">
                <a:latin typeface="Arial" panose="020B0604020202020204" pitchFamily="34" charset="0"/>
              </a:rPr>
              <a:t>the audience if there is anything wrong with the worker standing on the second story top plate? </a:t>
            </a:r>
            <a:endParaRPr lang="en-US" altLang="en-US" b="1">
              <a:latin typeface="Arial" panose="020B0604020202020204" pitchFamily="34" charset="0"/>
            </a:endParaRPr>
          </a:p>
          <a:p>
            <a:endParaRPr lang="en-US" altLang="en-US" b="1">
              <a:latin typeface="Arial" panose="020B0604020202020204" pitchFamily="34" charset="0"/>
            </a:endParaRPr>
          </a:p>
          <a:p>
            <a:r>
              <a:rPr lang="en-US" altLang="en-US" b="1">
                <a:latin typeface="Arial" panose="020B0604020202020204" pitchFamily="34" charset="0"/>
              </a:rPr>
              <a:t>Discuss </a:t>
            </a:r>
            <a:r>
              <a:rPr lang="en-US" altLang="en-US">
                <a:latin typeface="Arial" panose="020B0604020202020204" pitchFamily="34" charset="0"/>
              </a:rPr>
              <a:t> the obvious safety hazards that are present, and alternative work practices that should have been utilized. </a:t>
            </a:r>
          </a:p>
          <a:p>
            <a:endParaRPr lang="en-US" altLang="en-US">
              <a:latin typeface="Arial" panose="020B0604020202020204" pitchFamily="34" charset="0"/>
            </a:endParaRPr>
          </a:p>
          <a:p>
            <a:r>
              <a:rPr lang="en-US" altLang="en-US" b="1">
                <a:latin typeface="Arial" panose="020B0604020202020204" pitchFamily="34" charset="0"/>
              </a:rPr>
              <a:t>Ask </a:t>
            </a:r>
            <a:r>
              <a:rPr lang="en-US" altLang="en-US">
                <a:latin typeface="Arial" panose="020B0604020202020204" pitchFamily="34" charset="0"/>
              </a:rPr>
              <a:t>why the worker needs to be positioned on the top plate. </a:t>
            </a:r>
            <a:endParaRPr lang="en-US" altLang="en-US" b="1">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A84FEF-1384-4210-89D9-DC096C4F3767}" type="slidenum">
              <a:rPr lang="en-US" altLang="en-US"/>
              <a:pPr>
                <a:spcBef>
                  <a:spcPct val="0"/>
                </a:spcBef>
              </a:pPr>
              <a:t>31</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10974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3A0F35-D06F-430D-B36D-3E428C7C132A}" type="slidenum">
              <a:rPr lang="en-US" altLang="en-US"/>
              <a:pPr>
                <a:spcBef>
                  <a:spcPct val="0"/>
                </a:spcBef>
              </a:pPr>
              <a:t>32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39666" y="4496166"/>
            <a:ext cx="5168157" cy="4258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1926 Subpart M requirements of 6ft do not apply to scaffolds or stairways.  Scaffold trigger height for fall protection is 10ft, while stairways require stairrail or handrail at 4 risers or 30 in.  There is also no trigger height for when fall protection must be required on step-ladders or extension ladders. </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76616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this purposes of this training seminar we will refer to hole covers as a form of conventional fall protection.</a:t>
            </a:r>
          </a:p>
          <a:p>
            <a:endParaRPr lang="en-US" altLang="en-US">
              <a:latin typeface="Arial" panose="020B0604020202020204" pitchFamily="34" charset="0"/>
            </a:endParaRPr>
          </a:p>
          <a:p>
            <a:r>
              <a:rPr lang="en-US" altLang="en-US">
                <a:latin typeface="Arial" panose="020B0604020202020204" pitchFamily="34" charset="0"/>
              </a:rPr>
              <a:t>OSHA considers conventional fall protection to include the following three protective systems:</a:t>
            </a:r>
          </a:p>
          <a:p>
            <a:pPr>
              <a:buFontTx/>
              <a:buChar char="•"/>
            </a:pPr>
            <a:r>
              <a:rPr lang="en-US" altLang="en-US">
                <a:latin typeface="Arial" panose="020B0604020202020204" pitchFamily="34" charset="0"/>
              </a:rPr>
              <a:t> Guardrails</a:t>
            </a:r>
          </a:p>
          <a:p>
            <a:pPr>
              <a:buFontTx/>
              <a:buChar char="•"/>
            </a:pPr>
            <a:r>
              <a:rPr lang="en-US" altLang="en-US">
                <a:latin typeface="Arial" panose="020B0604020202020204" pitchFamily="34" charset="0"/>
              </a:rPr>
              <a:t> Personal Fall Arrest Systems (PFAS)</a:t>
            </a:r>
          </a:p>
          <a:p>
            <a:pPr>
              <a:buFontTx/>
              <a:buChar char="•"/>
            </a:pPr>
            <a:r>
              <a:rPr lang="en-US" altLang="en-US">
                <a:latin typeface="Arial" panose="020B0604020202020204" pitchFamily="34" charset="0"/>
              </a:rPr>
              <a:t> Safety Nets</a:t>
            </a:r>
          </a:p>
          <a:p>
            <a:pPr>
              <a:buFontTx/>
              <a:buChar char="•"/>
            </a:pPr>
            <a:endParaRPr lang="en-US" altLang="en-US">
              <a:latin typeface="Arial" panose="020B0604020202020204" pitchFamily="34" charset="0"/>
            </a:endParaRPr>
          </a:p>
          <a:p>
            <a:r>
              <a:rPr lang="en-US" altLang="en-US">
                <a:latin typeface="Arial" panose="020B0604020202020204" pitchFamily="34" charset="0"/>
              </a:rPr>
              <a:t>Due to the limited use of safety nets in residential construction we will cover how to protect openings with hole covers.</a:t>
            </a:r>
          </a:p>
          <a:p>
            <a:endParaRPr lang="en-US" altLang="en-US">
              <a:latin typeface="Arial" panose="020B0604020202020204" pitchFamily="34" charset="0"/>
            </a:endParaRPr>
          </a:p>
          <a:p>
            <a:r>
              <a:rPr lang="en-US" altLang="en-US">
                <a:latin typeface="Arial" panose="020B0604020202020204" pitchFamily="34" charset="0"/>
              </a:rPr>
              <a:t>Introduce each protective system and their various uses.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A0492A-B276-4208-8A48-9E12250F8BF2}" type="slidenum">
              <a:rPr lang="en-US" altLang="en-US"/>
              <a:pPr>
                <a:spcBef>
                  <a:spcPct val="0"/>
                </a:spcBef>
              </a:pPr>
              <a:t>33</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87214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8F0D10-0C1D-4599-B211-C5F8BA22C121}" type="slidenum">
              <a:rPr lang="en-US" altLang="en-US"/>
              <a:pPr>
                <a:spcBef>
                  <a:spcPct val="0"/>
                </a:spcBef>
              </a:pPr>
              <a:t>34</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9666" y="4496166"/>
            <a:ext cx="5168157" cy="4258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Define:</a:t>
            </a:r>
          </a:p>
          <a:p>
            <a:pPr lvl="1" eaLnBrk="1" hangingPunct="1">
              <a:buFontTx/>
              <a:buChar char="•"/>
            </a:pPr>
            <a:r>
              <a:rPr lang="en-US" altLang="en-US">
                <a:latin typeface="Arial" panose="020B0604020202020204" pitchFamily="34" charset="0"/>
              </a:rPr>
              <a:t>Window and Wall Openings</a:t>
            </a:r>
          </a:p>
          <a:p>
            <a:pPr lvl="1" eaLnBrk="1" hangingPunct="1">
              <a:buFontTx/>
              <a:buChar char="•"/>
            </a:pPr>
            <a:r>
              <a:rPr lang="en-US" altLang="en-US">
                <a:latin typeface="Arial" panose="020B0604020202020204" pitchFamily="34" charset="0"/>
              </a:rPr>
              <a:t>Unprotected Sides and Edges</a:t>
            </a:r>
          </a:p>
          <a:p>
            <a:pPr lvl="1" eaLnBrk="1" hangingPunct="1">
              <a:buFontTx/>
              <a:buChar char="•"/>
            </a:pPr>
            <a:r>
              <a:rPr lang="en-US" altLang="en-US">
                <a:latin typeface="Arial" panose="020B0604020202020204" pitchFamily="34" charset="0"/>
              </a:rPr>
              <a:t>Floor Holes</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30067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the many uses of guardrails to protect workers from falls. </a:t>
            </a:r>
            <a:endParaRPr lang="en-US" altLang="en-US" b="1">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AA98B9-3D4E-43B6-B08A-07BC5EAA9CC8}" type="slidenum">
              <a:rPr lang="en-US" altLang="en-US"/>
              <a:pPr>
                <a:spcBef>
                  <a:spcPct val="0"/>
                </a:spcBef>
              </a:pPr>
              <a:t>35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23505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84F115-3BF5-45FF-B63C-E9AB2EEFD312}" type="slidenum">
              <a:rPr lang="en-US" altLang="en-US"/>
              <a:pPr>
                <a:spcBef>
                  <a:spcPct val="0"/>
                </a:spcBef>
              </a:pPr>
              <a:t>36</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9666" y="4496166"/>
            <a:ext cx="5168157" cy="4258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Top rail constructed of minimum of 2x4 and </a:t>
            </a:r>
            <a:r>
              <a:rPr lang="en-US" altLang="en-US" dirty="0" err="1">
                <a:latin typeface="Arial" panose="020B0604020202020204" pitchFamily="34" charset="0"/>
              </a:rPr>
              <a:t>midrail</a:t>
            </a:r>
            <a:r>
              <a:rPr lang="en-US" altLang="en-US" dirty="0">
                <a:latin typeface="Arial" panose="020B0604020202020204" pitchFamily="34" charset="0"/>
              </a:rPr>
              <a:t> 1x6 (typically </a:t>
            </a:r>
            <a:r>
              <a:rPr lang="en-US" altLang="en-US" dirty="0" err="1">
                <a:latin typeface="Arial" panose="020B0604020202020204" pitchFamily="34" charset="0"/>
              </a:rPr>
              <a:t>midrails</a:t>
            </a:r>
            <a:r>
              <a:rPr lang="en-US" altLang="en-US" dirty="0">
                <a:latin typeface="Arial" panose="020B0604020202020204" pitchFamily="34" charset="0"/>
              </a:rPr>
              <a:t> will be installed using 2x4).</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78303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requirements for guardrails. </a:t>
            </a:r>
            <a:endParaRPr lang="en-US" altLang="en-US" b="1">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04DE50-035D-4084-BFFB-FE46365F59AA}" type="slidenum">
              <a:rPr lang="en-US" altLang="en-US"/>
              <a:pPr>
                <a:spcBef>
                  <a:spcPct val="0"/>
                </a:spcBef>
              </a:pPr>
              <a:t>37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88969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ways to protect workers from unguarded floor openings, i.e. guardrails or floor covers. </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D5FF3F-9D69-4E29-896F-4DE635A5D5BA}" type="slidenum">
              <a:rPr lang="en-US" altLang="en-US"/>
              <a:pPr>
                <a:spcBef>
                  <a:spcPct val="0"/>
                </a:spcBef>
              </a:pPr>
              <a:t>38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020644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photo shows a properly installed guardrail system around a stairwell opening.</a:t>
            </a:r>
          </a:p>
          <a:p>
            <a:pPr eaLnBrk="1" hangingPunct="1"/>
            <a:r>
              <a:rPr lang="en-US" altLang="en-US">
                <a:latin typeface="Arial" panose="020B0604020202020204" pitchFamily="34" charset="0"/>
              </a:rPr>
              <a:t>Top-rail = 42in.</a:t>
            </a:r>
          </a:p>
          <a:p>
            <a:pPr eaLnBrk="1" hangingPunct="1"/>
            <a:r>
              <a:rPr lang="en-US" altLang="en-US">
                <a:latin typeface="Arial" panose="020B0604020202020204" pitchFamily="34" charset="0"/>
              </a:rPr>
              <a:t>Mid-rail = 21in.</a:t>
            </a:r>
          </a:p>
          <a:p>
            <a:pPr eaLnBrk="1" hangingPunct="1"/>
            <a:r>
              <a:rPr lang="en-US" altLang="en-US">
                <a:latin typeface="Arial" panose="020B0604020202020204" pitchFamily="34" charset="0"/>
              </a:rPr>
              <a:t>Toeboard = 3 ½ in. (4in. Nominal)</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849FF4-D6A2-48C0-87BE-C6B332576ABB}" type="slidenum">
              <a:rPr lang="en-US" altLang="en-US"/>
              <a:pPr>
                <a:spcBef>
                  <a:spcPct val="0"/>
                </a:spcBef>
              </a:pPr>
              <a:t>39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4012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Window openings with a 6ft fall hazard requires the installation of a guardrail system. </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A98CB7-36AA-4490-99DF-676312C9D4C4}" type="slidenum">
              <a:rPr lang="en-US" altLang="en-US"/>
              <a:pPr>
                <a:spcBef>
                  <a:spcPct val="0"/>
                </a:spcBef>
              </a:pPr>
              <a:t>40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3696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mission of OSHA, and the acronym that will be used throughout the presentation to refer to the Occupational Safety and Health Administration.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5F15FC-6929-410E-B094-6FF730E614C2}" type="slidenum">
              <a:rPr lang="en-US" altLang="en-US"/>
              <a:pPr>
                <a:spcBef>
                  <a:spcPct val="0"/>
                </a:spcBef>
              </a:pPr>
              <a:t>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51665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39BC3F-A090-4B2C-80F4-6D2DC9C2BA9D}" type="slidenum">
              <a:rPr lang="en-US" altLang="en-US"/>
              <a:pPr>
                <a:spcBef>
                  <a:spcPct val="0"/>
                </a:spcBef>
              </a:pPr>
              <a:t>41</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39666" y="4496166"/>
            <a:ext cx="5168157" cy="4258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guardrail was installed in this window at one point in time, but was removed to deliver material through the window and was never replaced.  </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49178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7C20ED-F30F-4AB4-BA76-359FFA13519F}" type="slidenum">
              <a:rPr lang="en-US" altLang="en-US"/>
              <a:pPr>
                <a:spcBef>
                  <a:spcPct val="0"/>
                </a:spcBef>
              </a:pPr>
              <a:t>42</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39666" y="4496166"/>
            <a:ext cx="5168157" cy="4258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Notice the ladder in the background.  The use of the ladder near the window opening would require the height of the guardrail to be increased.</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Discuss: </a:t>
            </a:r>
            <a:r>
              <a:rPr lang="en-US" altLang="en-US">
                <a:latin typeface="Arial" panose="020B0604020202020204" pitchFamily="34" charset="0"/>
              </a:rPr>
              <a:t>The worker using the power nailer (nail gun) should be wearing protective eyewear (safety glasses) to protect from any flying object hazards.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In general OSHA requires employees to be protected from any potential eye or face injury from physical hazards. </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Note: </a:t>
            </a:r>
            <a:r>
              <a:rPr lang="en-US" altLang="en-US">
                <a:latin typeface="Arial" panose="020B0604020202020204" pitchFamily="34" charset="0"/>
              </a:rPr>
              <a:t>Safety glasses must meet the requirements specified in American National Standards Institute, Z87.1-1968, Practice for Occupational and Educational Eye and Face Protection.</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9004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Review the requirements for handrails and stair rails. </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C598FF-4AA2-45DA-849A-EFEEA6314471}" type="slidenum">
              <a:rPr lang="en-US" altLang="en-US"/>
              <a:pPr>
                <a:spcBef>
                  <a:spcPct val="0"/>
                </a:spcBef>
              </a:pPr>
              <a:t>43</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883013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Describe the properly installed guardrail boot system utilized on the picture on the right. </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C26FC6-5375-4530-80F6-1794D408D286}" type="slidenum">
              <a:rPr lang="en-US" altLang="en-US"/>
              <a:pPr>
                <a:spcBef>
                  <a:spcPct val="0"/>
                </a:spcBef>
              </a:pPr>
              <a:t>44</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4685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EA77C-01EF-4CC2-9843-D5D0EE92B282}" type="slidenum">
              <a:rPr lang="en-US" altLang="en-US"/>
              <a:pPr>
                <a:spcBef>
                  <a:spcPct val="0"/>
                </a:spcBef>
              </a:pPr>
              <a:t>45</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 </a:t>
            </a:r>
            <a:r>
              <a:rPr lang="en-US" altLang="en-US" i="1">
                <a:latin typeface="Arial" panose="020B0604020202020204" pitchFamily="34" charset="0"/>
              </a:rPr>
              <a:t>hole cover</a:t>
            </a:r>
            <a:r>
              <a:rPr lang="en-US" altLang="en-US">
                <a:latin typeface="Arial" panose="020B0604020202020204" pitchFamily="34" charset="0"/>
              </a:rPr>
              <a:t> is a secured and marked cover which protects workers from tripping or stepping into or through a hole on walking/working surfaces and keeps objects from falling through a hole. </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21575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Explain </a:t>
            </a:r>
            <a:r>
              <a:rPr lang="en-US" altLang="en-US">
                <a:latin typeface="Arial" panose="020B0604020202020204" pitchFamily="34" charset="0"/>
              </a:rPr>
              <a:t>when hole covers are needed. </a:t>
            </a:r>
            <a:endParaRPr lang="en-US" altLang="en-US" b="1">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E8301F-9546-4008-94E0-12782C827992}" type="slidenum">
              <a:rPr lang="en-US" altLang="en-US"/>
              <a:pPr>
                <a:spcBef>
                  <a:spcPct val="0"/>
                </a:spcBef>
              </a:pPr>
              <a:t>46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35303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requirements for hole covers. </a:t>
            </a:r>
            <a:endParaRPr lang="en-US" altLang="en-US" b="1">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E666EB-6590-484E-B78C-BC05D974D42A}" type="slidenum">
              <a:rPr lang="en-US" altLang="en-US"/>
              <a:pPr>
                <a:spcBef>
                  <a:spcPct val="0"/>
                </a:spcBef>
              </a:pPr>
              <a:t>47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44520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how a PFAS can be used to protect workers from unprotected sides and edges, floor holes, and leading edges. </a:t>
            </a:r>
          </a:p>
          <a:p>
            <a:endParaRPr lang="en-US" altLang="en-US" b="1">
              <a:latin typeface="Arial" panose="020B0604020202020204" pitchFamily="34" charset="0"/>
            </a:endParaRPr>
          </a:p>
          <a:p>
            <a:endParaRPr lang="en-US" altLang="en-US" b="1">
              <a:latin typeface="Arial" panose="020B0604020202020204" pitchFamily="34" charset="0"/>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B19FEE-450E-4DD5-BF34-63F436CD7681}" type="slidenum">
              <a:rPr lang="en-US" altLang="en-US"/>
              <a:pPr>
                <a:spcBef>
                  <a:spcPct val="0"/>
                </a:spcBef>
              </a:pPr>
              <a:t>48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91884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Introduce the sections of a PFAS that will be covered. </a:t>
            </a:r>
          </a:p>
          <a:p>
            <a:endParaRPr lang="en-US" altLang="en-US">
              <a:latin typeface="Arial" panose="020B0604020202020204"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03F924-215F-4DDB-B3AC-0DAC6DB8D549}" type="slidenum">
              <a:rPr lang="en-US" altLang="en-US"/>
              <a:pPr>
                <a:spcBef>
                  <a:spcPct val="0"/>
                </a:spcBef>
              </a:pPr>
              <a:t>49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318489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50</a:t>
            </a:fld>
            <a:endParaRPr lang="en-US"/>
          </a:p>
        </p:txBody>
      </p:sp>
    </p:spTree>
    <p:extLst>
      <p:ext uri="{BB962C8B-B14F-4D97-AF65-F5344CB8AC3E}">
        <p14:creationId xmlns:p14="http://schemas.microsoft.com/office/powerpoint/2010/main" val="344530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key tasks that the Agency performs on a daily basis.</a:t>
            </a:r>
          </a:p>
          <a:p>
            <a:r>
              <a:rPr lang="en-US" altLang="en-US" b="1">
                <a:latin typeface="Arial" panose="020B0604020202020204" pitchFamily="34" charset="0"/>
              </a:rPr>
              <a:t>Instructor: </a:t>
            </a:r>
            <a:r>
              <a:rPr lang="en-US" altLang="en-US">
                <a:latin typeface="Arial" panose="020B0604020202020204" pitchFamily="34" charset="0"/>
              </a:rPr>
              <a:t>please encourage conversation by asking how many participants have seen an OSHA 300-log and also discuss its’ significance and reasons for reporting injuries and illnesses. </a:t>
            </a:r>
            <a:endParaRPr lang="en-US" altLang="en-US" b="1">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2EE99C-2644-4A26-B2AB-AE488661BCE1}" type="slidenum">
              <a:rPr lang="en-US" altLang="en-US"/>
              <a:pPr>
                <a:spcBef>
                  <a:spcPct val="0"/>
                </a:spcBef>
              </a:pPr>
              <a:t>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91670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picture shows a rope grab system on  roof to protect a worker in the event of a fall. </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016CD0-2B42-4193-8DF5-FB4EE10FFA15}" type="slidenum">
              <a:rPr lang="en-US" altLang="en-US"/>
              <a:pPr>
                <a:spcBef>
                  <a:spcPct val="0"/>
                </a:spcBef>
              </a:pPr>
              <a:t>51</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667225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52</a:t>
            </a:fld>
            <a:endParaRPr lang="en-US"/>
          </a:p>
        </p:txBody>
      </p:sp>
    </p:spTree>
    <p:extLst>
      <p:ext uri="{BB962C8B-B14F-4D97-AF65-F5344CB8AC3E}">
        <p14:creationId xmlns:p14="http://schemas.microsoft.com/office/powerpoint/2010/main" val="4265317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53</a:t>
            </a:fld>
            <a:endParaRPr lang="en-US"/>
          </a:p>
        </p:txBody>
      </p:sp>
    </p:spTree>
    <p:extLst>
      <p:ext uri="{BB962C8B-B14F-4D97-AF65-F5344CB8AC3E}">
        <p14:creationId xmlns:p14="http://schemas.microsoft.com/office/powerpoint/2010/main" val="14308257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Read and discuss the bullet points on the slide.</a:t>
            </a:r>
          </a:p>
          <a:p>
            <a:endParaRPr lang="en-US" altLang="en-US">
              <a:latin typeface="Arial" panose="020B0604020202020204" pitchFamily="34" charset="0"/>
            </a:endParaRPr>
          </a:p>
          <a:p>
            <a:r>
              <a:rPr lang="en-US" altLang="en-US" b="1">
                <a:latin typeface="Arial" panose="020B0604020202020204" pitchFamily="34" charset="0"/>
              </a:rPr>
              <a:t>Explain</a:t>
            </a:r>
            <a:r>
              <a:rPr lang="en-US" altLang="en-US">
                <a:latin typeface="Arial" panose="020B0604020202020204" pitchFamily="34" charset="0"/>
              </a:rPr>
              <a:t> how following the manufacturers specifications ensures the anchor point will withstand 5,000lbs. </a:t>
            </a:r>
            <a:endParaRPr lang="en-US" altLang="en-US" b="1">
              <a:latin typeface="Arial" panose="020B0604020202020204" pitchFamily="34" charset="0"/>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D1B767-6E45-4EDF-8761-B284B8DA3AAF}" type="slidenum">
              <a:rPr lang="en-US" altLang="en-US"/>
              <a:pPr>
                <a:spcBef>
                  <a:spcPct val="0"/>
                </a:spcBef>
              </a:pPr>
              <a:t>54</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39983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Explain</a:t>
            </a:r>
            <a:r>
              <a:rPr lang="en-US" altLang="en-US">
                <a:latin typeface="Arial" panose="020B0604020202020204" pitchFamily="34" charset="0"/>
              </a:rPr>
              <a:t> how this picture shows properly installed anchor points for a self-retracting lifeline (SRL). </a:t>
            </a:r>
            <a:endParaRPr lang="en-US" altLang="en-US" b="1">
              <a:latin typeface="Arial" panose="020B0604020202020204" pitchFamily="34" charset="0"/>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FECFE8-73F3-458E-8A82-EC192EED74FF}" type="slidenum">
              <a:rPr lang="en-US" altLang="en-US"/>
              <a:pPr>
                <a:spcBef>
                  <a:spcPct val="0"/>
                </a:spcBef>
              </a:pPr>
              <a:t>55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79194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picture shows an anchor point for a rope grab fall protection system. </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7F0D5E-5733-4F59-A7BE-4F9B454FE8AC}" type="slidenum">
              <a:rPr lang="en-US" altLang="en-US"/>
              <a:pPr>
                <a:spcBef>
                  <a:spcPct val="0"/>
                </a:spcBef>
              </a:pPr>
              <a:t>56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708614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These pictures show how an anchor point is bridged between two trusses, and goes through the roof to be utilized by a worker. </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1812FD-863F-4EAB-B073-05C765708EB0}" type="slidenum">
              <a:rPr lang="en-US" altLang="en-US"/>
              <a:pPr>
                <a:spcBef>
                  <a:spcPct val="0"/>
                </a:spcBef>
              </a:pPr>
              <a:t>57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484564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how to properly follow the manufacturers recommendations, as well as inspecting the parts of a PFAS before each use. </a:t>
            </a:r>
            <a:endParaRPr lang="en-US" altLang="en-US" b="1">
              <a:latin typeface="Arial" panose="020B0604020202020204" pitchFamily="34" charset="0"/>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37EF46-63C1-4D7C-8CBF-3E0D82FF2342}" type="slidenum">
              <a:rPr lang="en-US" altLang="en-US"/>
              <a:pPr>
                <a:spcBef>
                  <a:spcPct val="0"/>
                </a:spcBef>
              </a:pPr>
              <a:t>58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164353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59</a:t>
            </a:fld>
            <a:endParaRPr lang="en-US"/>
          </a:p>
        </p:txBody>
      </p:sp>
    </p:spTree>
    <p:extLst>
      <p:ext uri="{BB962C8B-B14F-4D97-AF65-F5344CB8AC3E}">
        <p14:creationId xmlns:p14="http://schemas.microsoft.com/office/powerpoint/2010/main" val="30560882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60</a:t>
            </a:fld>
            <a:endParaRPr lang="en-US"/>
          </a:p>
        </p:txBody>
      </p:sp>
    </p:spTree>
    <p:extLst>
      <p:ext uri="{BB962C8B-B14F-4D97-AF65-F5344CB8AC3E}">
        <p14:creationId xmlns:p14="http://schemas.microsoft.com/office/powerpoint/2010/main" val="146917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various standards, i.e. 1926 Construction, 1910 General Industry. Introduce the differences between “construction” and </a:t>
            </a:r>
            <a:br>
              <a:rPr lang="en-US" altLang="en-US">
                <a:latin typeface="Arial" panose="020B0604020202020204" pitchFamily="34" charset="0"/>
              </a:rPr>
            </a:br>
            <a:r>
              <a:rPr lang="en-US" altLang="en-US">
                <a:latin typeface="Arial" panose="020B0604020202020204" pitchFamily="34" charset="0"/>
              </a:rPr>
              <a:t>“general industry” and the various regulations that apply to both industries. Focus primarily on fall protection regulations and even talk about the Subpart M, and the residential construction environment.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28EB7D-9004-450F-A09D-C34405DC3970}" type="slidenum">
              <a:rPr lang="en-US" altLang="en-US"/>
              <a:pPr>
                <a:spcBef>
                  <a:spcPct val="0"/>
                </a:spcBef>
              </a:pPr>
              <a:t>7</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156828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61</a:t>
            </a:fld>
            <a:endParaRPr lang="en-US"/>
          </a:p>
        </p:txBody>
      </p:sp>
    </p:spTree>
    <p:extLst>
      <p:ext uri="{BB962C8B-B14F-4D97-AF65-F5344CB8AC3E}">
        <p14:creationId xmlns:p14="http://schemas.microsoft.com/office/powerpoint/2010/main" val="884409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62</a:t>
            </a:fld>
            <a:endParaRPr lang="en-US"/>
          </a:p>
        </p:txBody>
      </p:sp>
    </p:spTree>
    <p:extLst>
      <p:ext uri="{BB962C8B-B14F-4D97-AF65-F5344CB8AC3E}">
        <p14:creationId xmlns:p14="http://schemas.microsoft.com/office/powerpoint/2010/main" val="21256469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63</a:t>
            </a:fld>
            <a:endParaRPr lang="en-US"/>
          </a:p>
        </p:txBody>
      </p:sp>
    </p:spTree>
    <p:extLst>
      <p:ext uri="{BB962C8B-B14F-4D97-AF65-F5344CB8AC3E}">
        <p14:creationId xmlns:p14="http://schemas.microsoft.com/office/powerpoint/2010/main" val="1650632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2243548-548E-42A8-B9CB-1193074B8A6C}" type="slidenum">
              <a:rPr lang="en-US" smtClean="0"/>
              <a:t>64</a:t>
            </a:fld>
            <a:endParaRPr lang="en-US"/>
          </a:p>
        </p:txBody>
      </p:sp>
    </p:spTree>
    <p:extLst>
      <p:ext uri="{BB962C8B-B14F-4D97-AF65-F5344CB8AC3E}">
        <p14:creationId xmlns:p14="http://schemas.microsoft.com/office/powerpoint/2010/main" val="30317381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how a positioning device system may be used to stabilize a worker while working at heights. </a:t>
            </a:r>
          </a:p>
          <a:p>
            <a:endParaRPr lang="en-US" altLang="en-US">
              <a:latin typeface="Arial" panose="020B0604020202020204" pitchFamily="34" charset="0"/>
            </a:endParaRPr>
          </a:p>
          <a:p>
            <a:r>
              <a:rPr lang="en-US" altLang="en-US">
                <a:latin typeface="Arial" panose="020B0604020202020204" pitchFamily="34" charset="0"/>
              </a:rPr>
              <a:t>There are limitations to this system in a residential construction environment. </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B5300A-91AB-4456-8EBE-AA9C4382FD90}" type="slidenum">
              <a:rPr lang="en-US" altLang="en-US"/>
              <a:pPr>
                <a:spcBef>
                  <a:spcPct val="0"/>
                </a:spcBef>
              </a:pPr>
              <a:t>65</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895396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instances where a positioning system may be used. Examples include encroachment to floor holes or wall openings. This system is designed to prevent workers from ever reaching an area where a fall may occur. Also discuss using shorter lanyards attached directly to the D-ring and the anchor point to securely hold a worker in place to prevent falls from occuring. </a:t>
            </a: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D01812-6BAF-4F03-AB45-C4DBCC9E2FDB}" type="slidenum">
              <a:rPr lang="en-US" altLang="en-US"/>
              <a:pPr>
                <a:spcBef>
                  <a:spcPct val="0"/>
                </a:spcBef>
              </a:pPr>
              <a:t>66</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30359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2243548-548E-42A8-B9CB-1193074B8A6C}" type="slidenum">
              <a:rPr lang="en-US" smtClean="0"/>
              <a:t>67</a:t>
            </a:fld>
            <a:endParaRPr lang="en-US" dirty="0"/>
          </a:p>
        </p:txBody>
      </p:sp>
    </p:spTree>
    <p:extLst>
      <p:ext uri="{BB962C8B-B14F-4D97-AF65-F5344CB8AC3E}">
        <p14:creationId xmlns:p14="http://schemas.microsoft.com/office/powerpoint/2010/main" val="34501075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learning objectives for section 5, and allow the participants to thoroughly understand what they are expected to learn. Allow time to answer any questions. </a:t>
            </a:r>
            <a:endParaRPr lang="en-US" altLang="en-US" b="1" dirty="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25DADD-692E-498E-9E5A-B7CF6E31AE0E}" type="slidenum">
              <a:rPr lang="en-US" altLang="en-US"/>
              <a:pPr>
                <a:spcBef>
                  <a:spcPct val="0"/>
                </a:spcBef>
              </a:pPr>
              <a:t>68</a:t>
            </a:fld>
            <a:endParaRPr lang="en-US" altLang="en-US" dirty="0"/>
          </a:p>
        </p:txBody>
      </p:sp>
    </p:spTree>
    <p:extLst>
      <p:ext uri="{BB962C8B-B14F-4D97-AF65-F5344CB8AC3E}">
        <p14:creationId xmlns:p14="http://schemas.microsoft.com/office/powerpoint/2010/main" val="3933211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 </a:t>
            </a:r>
            <a:r>
              <a:rPr lang="en-US" altLang="en-US" dirty="0">
                <a:latin typeface="Arial" panose="020B0604020202020204" pitchFamily="34" charset="0"/>
              </a:rPr>
              <a:t>the training requirements when using ladders. </a:t>
            </a:r>
            <a:endParaRPr lang="en-US" altLang="en-US" b="1"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FDCE62-06DB-4AAD-971F-6EAD290EAA49}" type="slidenum">
              <a:rPr lang="en-US" altLang="en-US"/>
              <a:pPr>
                <a:spcBef>
                  <a:spcPct val="0"/>
                </a:spcBef>
              </a:pPr>
              <a:t>69</a:t>
            </a:fld>
            <a:endParaRPr lang="en-US" altLang="en-US" dirty="0"/>
          </a:p>
        </p:txBody>
      </p:sp>
    </p:spTree>
    <p:extLst>
      <p:ext uri="{BB962C8B-B14F-4D97-AF65-F5344CB8AC3E}">
        <p14:creationId xmlns:p14="http://schemas.microsoft.com/office/powerpoint/2010/main" val="4364500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unsafe work practice that is utilized here. </a:t>
            </a:r>
            <a:endParaRPr lang="en-US" altLang="en-US" b="1" dirty="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526F30-A6EF-41F7-8AC9-719782D9BAC6}" type="slidenum">
              <a:rPr lang="en-US" altLang="en-US"/>
              <a:pPr>
                <a:spcBef>
                  <a:spcPct val="0"/>
                </a:spcBef>
              </a:pPr>
              <a:t>70</a:t>
            </a:fld>
            <a:endParaRPr lang="en-US" altLang="en-US" dirty="0"/>
          </a:p>
        </p:txBody>
      </p:sp>
    </p:spTree>
    <p:extLst>
      <p:ext uri="{BB962C8B-B14F-4D97-AF65-F5344CB8AC3E}">
        <p14:creationId xmlns:p14="http://schemas.microsoft.com/office/powerpoint/2010/main" val="3471743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Review the employer responsibilities under the OSH Act.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1350D8-2DD1-4041-AD59-5D72F0785A30}" type="slidenum">
              <a:rPr lang="en-US" altLang="en-US"/>
              <a:pPr>
                <a:spcBef>
                  <a:spcPct val="0"/>
                </a:spcBef>
              </a:pPr>
              <a:t>8</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8563986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Explain </a:t>
            </a:r>
            <a:r>
              <a:rPr lang="en-US" altLang="en-US" dirty="0">
                <a:latin typeface="Arial" panose="020B0604020202020204" pitchFamily="34" charset="0"/>
              </a:rPr>
              <a:t>how to pick the right ladder for the task being performed. </a:t>
            </a:r>
            <a:endParaRPr lang="en-US" altLang="en-US" b="1" dirty="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5023E8-CC4F-4CC5-9FB7-F97A2E70A5A3}" type="slidenum">
              <a:rPr lang="en-US" altLang="en-US"/>
              <a:pPr>
                <a:spcBef>
                  <a:spcPct val="0"/>
                </a:spcBef>
              </a:pPr>
              <a:t>71</a:t>
            </a:fld>
            <a:endParaRPr lang="en-US" altLang="en-US" dirty="0"/>
          </a:p>
        </p:txBody>
      </p:sp>
    </p:spTree>
    <p:extLst>
      <p:ext uri="{BB962C8B-B14F-4D97-AF65-F5344CB8AC3E}">
        <p14:creationId xmlns:p14="http://schemas.microsoft.com/office/powerpoint/2010/main" val="32873030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proper duty rating capacity of ladders. </a:t>
            </a:r>
            <a:endParaRPr lang="en-US" altLang="en-US" b="1" dirty="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A5B6D4-C706-4581-B581-2FFC952B27A8}" type="slidenum">
              <a:rPr lang="en-US" altLang="en-US"/>
              <a:pPr>
                <a:spcBef>
                  <a:spcPct val="0"/>
                </a:spcBef>
              </a:pPr>
              <a:t>72</a:t>
            </a:fld>
            <a:endParaRPr lang="en-US" altLang="en-US" dirty="0"/>
          </a:p>
        </p:txBody>
      </p:sp>
    </p:spTree>
    <p:extLst>
      <p:ext uri="{BB962C8B-B14F-4D97-AF65-F5344CB8AC3E}">
        <p14:creationId xmlns:p14="http://schemas.microsoft.com/office/powerpoint/2010/main" val="36599569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2243548-548E-42A8-B9CB-1193074B8A6C}" type="slidenum">
              <a:rPr lang="en-US" smtClean="0"/>
              <a:t>73</a:t>
            </a:fld>
            <a:endParaRPr lang="en-US" dirty="0"/>
          </a:p>
        </p:txBody>
      </p:sp>
    </p:spTree>
    <p:extLst>
      <p:ext uri="{BB962C8B-B14F-4D97-AF65-F5344CB8AC3E}">
        <p14:creationId xmlns:p14="http://schemas.microsoft.com/office/powerpoint/2010/main" val="23209104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74</a:t>
            </a:fld>
            <a:endParaRPr lang="en-US" dirty="0"/>
          </a:p>
        </p:txBody>
      </p:sp>
    </p:spTree>
    <p:extLst>
      <p:ext uri="{BB962C8B-B14F-4D97-AF65-F5344CB8AC3E}">
        <p14:creationId xmlns:p14="http://schemas.microsoft.com/office/powerpoint/2010/main" val="41036063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up extension ladders properly can reduce slip and overload hazards.  A quick and easy way to determine is and extension ladder is properly set up is:</a:t>
            </a:r>
          </a:p>
          <a:p>
            <a:r>
              <a:rPr lang="en-US" dirty="0"/>
              <a:t>    1.  Place toes against ladder side rails</a:t>
            </a:r>
          </a:p>
          <a:p>
            <a:r>
              <a:rPr lang="en-US" dirty="0"/>
              <a:t>    2.  stand erect</a:t>
            </a:r>
          </a:p>
          <a:p>
            <a:r>
              <a:rPr lang="en-US" dirty="0"/>
              <a:t>    3. Extend arms straight out</a:t>
            </a:r>
          </a:p>
          <a:p>
            <a:r>
              <a:rPr lang="en-US" dirty="0"/>
              <a:t>    4. Palms of hands should touch top of rung at shoulder level</a:t>
            </a:r>
          </a:p>
        </p:txBody>
      </p:sp>
      <p:sp>
        <p:nvSpPr>
          <p:cNvPr id="4" name="Slide Number Placeholder 3"/>
          <p:cNvSpPr>
            <a:spLocks noGrp="1"/>
          </p:cNvSpPr>
          <p:nvPr>
            <p:ph type="sldNum" sz="quarter" idx="10"/>
          </p:nvPr>
        </p:nvSpPr>
        <p:spPr/>
        <p:txBody>
          <a:bodyPr/>
          <a:lstStyle/>
          <a:p>
            <a:fld id="{9A897D08-B1B3-4484-8A41-B2491FEF65C7}" type="slidenum">
              <a:rPr lang="en-US" smtClean="0"/>
              <a:t>75</a:t>
            </a:fld>
            <a:endParaRPr lang="en-US" dirty="0"/>
          </a:p>
        </p:txBody>
      </p:sp>
    </p:spTree>
    <p:extLst>
      <p:ext uri="{BB962C8B-B14F-4D97-AF65-F5344CB8AC3E}">
        <p14:creationId xmlns:p14="http://schemas.microsoft.com/office/powerpoint/2010/main" val="15293924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spikes, or spurs, on the ladder safety feet allow for the ladder to be set up safely on loose soil to prevent slipping.</a:t>
            </a:r>
          </a:p>
        </p:txBody>
      </p:sp>
      <p:sp>
        <p:nvSpPr>
          <p:cNvPr id="4" name="Slide Number Placeholder 3"/>
          <p:cNvSpPr>
            <a:spLocks noGrp="1"/>
          </p:cNvSpPr>
          <p:nvPr>
            <p:ph type="sldNum" sz="quarter" idx="10"/>
          </p:nvPr>
        </p:nvSpPr>
        <p:spPr/>
        <p:txBody>
          <a:bodyPr/>
          <a:lstStyle/>
          <a:p>
            <a:fld id="{9A897D08-B1B3-4484-8A41-B2491FEF65C7}" type="slidenum">
              <a:rPr lang="en-US" smtClean="0"/>
              <a:t>76</a:t>
            </a:fld>
            <a:endParaRPr lang="en-US" dirty="0"/>
          </a:p>
        </p:txBody>
      </p:sp>
    </p:spTree>
    <p:extLst>
      <p:ext uri="{BB962C8B-B14F-4D97-AF65-F5344CB8AC3E}">
        <p14:creationId xmlns:p14="http://schemas.microsoft.com/office/powerpoint/2010/main" val="21243235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20000"/>
              </a:spcBef>
              <a:spcAft>
                <a:spcPct val="0"/>
              </a:spcAft>
            </a:pPr>
            <a:r>
              <a:rPr lang="en-US" sz="1200" dirty="0">
                <a:solidFill>
                  <a:srgbClr val="000000"/>
                </a:solidFill>
                <a:latin typeface="Times New Roman" pitchFamily="18" charset="0"/>
                <a:cs typeface="Times New Roman" pitchFamily="18" charset="0"/>
              </a:rPr>
              <a:t>*Assume a 5 ft.-6 in. person with a vertical reach of 12 in.</a:t>
            </a:r>
            <a:endParaRPr lang="en-US" sz="1050" dirty="0">
              <a:solidFill>
                <a:srgbClr val="000000"/>
              </a:solidFill>
              <a:latin typeface="Times New Roman" pitchFamily="18" charset="0"/>
              <a:cs typeface="Times New Roman" pitchFamily="18" charset="0"/>
            </a:endParaRPr>
          </a:p>
          <a:p>
            <a:pPr lvl="0" eaLnBrk="0" fontAlgn="base" hangingPunct="0">
              <a:spcBef>
                <a:spcPct val="0"/>
              </a:spcBef>
              <a:spcAft>
                <a:spcPct val="0"/>
              </a:spcAft>
            </a:pPr>
            <a:r>
              <a:rPr lang="en-US" sz="1200" dirty="0">
                <a:solidFill>
                  <a:srgbClr val="000000"/>
                </a:solidFill>
                <a:latin typeface="Times New Roman" pitchFamily="18" charset="0"/>
                <a:cs typeface="Times New Roman" pitchFamily="18" charset="0"/>
              </a:rPr>
              <a:t>+Support points for extension ladders reflect section overlap, ladder angle, or 3-ft. extension above roof line</a:t>
            </a:r>
            <a:endParaRPr lang="en-US" sz="1050" dirty="0">
              <a:solidFill>
                <a:srgbClr val="00000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77</a:t>
            </a:fld>
            <a:endParaRPr lang="en-US" dirty="0"/>
          </a:p>
        </p:txBody>
      </p:sp>
    </p:spTree>
    <p:extLst>
      <p:ext uri="{BB962C8B-B14F-4D97-AF65-F5344CB8AC3E}">
        <p14:creationId xmlns:p14="http://schemas.microsoft.com/office/powerpoint/2010/main" val="26050839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78</a:t>
            </a:fld>
            <a:endParaRPr lang="en-US" dirty="0"/>
          </a:p>
        </p:txBody>
      </p:sp>
    </p:spTree>
    <p:extLst>
      <p:ext uri="{BB962C8B-B14F-4D97-AF65-F5344CB8AC3E}">
        <p14:creationId xmlns:p14="http://schemas.microsoft.com/office/powerpoint/2010/main" val="6290815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79</a:t>
            </a:fld>
            <a:endParaRPr lang="en-US" dirty="0"/>
          </a:p>
        </p:txBody>
      </p:sp>
    </p:spTree>
    <p:extLst>
      <p:ext uri="{BB962C8B-B14F-4D97-AF65-F5344CB8AC3E}">
        <p14:creationId xmlns:p14="http://schemas.microsoft.com/office/powerpoint/2010/main" val="40645120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80</a:t>
            </a:fld>
            <a:endParaRPr lang="en-US" dirty="0"/>
          </a:p>
        </p:txBody>
      </p:sp>
    </p:spTree>
    <p:extLst>
      <p:ext uri="{BB962C8B-B14F-4D97-AF65-F5344CB8AC3E}">
        <p14:creationId xmlns:p14="http://schemas.microsoft.com/office/powerpoint/2010/main" val="3676592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Review the employer responsibilities under the OSH Act. </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F2A7D5-FB1C-4404-9061-7DE51059CD10}" type="slidenum">
              <a:rPr lang="en-US" altLang="en-US"/>
              <a:pPr>
                <a:spcBef>
                  <a:spcPct val="0"/>
                </a:spcBef>
              </a:pPr>
              <a:t>9</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197109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81</a:t>
            </a:fld>
            <a:endParaRPr lang="en-US" dirty="0"/>
          </a:p>
        </p:txBody>
      </p:sp>
    </p:spTree>
    <p:extLst>
      <p:ext uri="{BB962C8B-B14F-4D97-AF65-F5344CB8AC3E}">
        <p14:creationId xmlns:p14="http://schemas.microsoft.com/office/powerpoint/2010/main" val="39846939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82</a:t>
            </a:fld>
            <a:endParaRPr lang="en-US" dirty="0"/>
          </a:p>
        </p:txBody>
      </p:sp>
    </p:spTree>
    <p:extLst>
      <p:ext uri="{BB962C8B-B14F-4D97-AF65-F5344CB8AC3E}">
        <p14:creationId xmlns:p14="http://schemas.microsoft.com/office/powerpoint/2010/main" val="24730538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83</a:t>
            </a:fld>
            <a:endParaRPr lang="en-US" dirty="0"/>
          </a:p>
        </p:txBody>
      </p:sp>
    </p:spTree>
    <p:extLst>
      <p:ext uri="{BB962C8B-B14F-4D97-AF65-F5344CB8AC3E}">
        <p14:creationId xmlns:p14="http://schemas.microsoft.com/office/powerpoint/2010/main" val="3822313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84</a:t>
            </a:fld>
            <a:endParaRPr lang="en-US" dirty="0"/>
          </a:p>
        </p:txBody>
      </p:sp>
    </p:spTree>
    <p:extLst>
      <p:ext uri="{BB962C8B-B14F-4D97-AF65-F5344CB8AC3E}">
        <p14:creationId xmlns:p14="http://schemas.microsoft.com/office/powerpoint/2010/main" val="42765957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worker is using a stepladder in the folded, leaning position.  This represents improper</a:t>
            </a:r>
            <a:r>
              <a:rPr lang="en-US" baseline="0" dirty="0"/>
              <a:t> use of a stepladder and could possibly lead to injuries from the ladder failing.</a:t>
            </a:r>
            <a:endParaRPr lang="en-US" dirty="0"/>
          </a:p>
        </p:txBody>
      </p:sp>
      <p:sp>
        <p:nvSpPr>
          <p:cNvPr id="4" name="Slide Number Placeholder 3"/>
          <p:cNvSpPr>
            <a:spLocks noGrp="1"/>
          </p:cNvSpPr>
          <p:nvPr>
            <p:ph type="sldNum" sz="quarter" idx="10"/>
          </p:nvPr>
        </p:nvSpPr>
        <p:spPr/>
        <p:txBody>
          <a:bodyPr/>
          <a:lstStyle/>
          <a:p>
            <a:fld id="{9A897D08-B1B3-4484-8A41-B2491FEF65C7}" type="slidenum">
              <a:rPr lang="en-US" smtClean="0"/>
              <a:t>85</a:t>
            </a:fld>
            <a:endParaRPr lang="en-US" dirty="0"/>
          </a:p>
        </p:txBody>
      </p:sp>
    </p:spTree>
    <p:extLst>
      <p:ext uri="{BB962C8B-B14F-4D97-AF65-F5344CB8AC3E}">
        <p14:creationId xmlns:p14="http://schemas.microsoft.com/office/powerpoint/2010/main" val="18431858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86</a:t>
            </a:fld>
            <a:endParaRPr lang="en-US" dirty="0"/>
          </a:p>
        </p:txBody>
      </p:sp>
    </p:spTree>
    <p:extLst>
      <p:ext uri="{BB962C8B-B14F-4D97-AF65-F5344CB8AC3E}">
        <p14:creationId xmlns:p14="http://schemas.microsoft.com/office/powerpoint/2010/main" val="33002921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87</a:t>
            </a:fld>
            <a:endParaRPr lang="en-US" dirty="0"/>
          </a:p>
        </p:txBody>
      </p:sp>
    </p:spTree>
    <p:extLst>
      <p:ext uri="{BB962C8B-B14F-4D97-AF65-F5344CB8AC3E}">
        <p14:creationId xmlns:p14="http://schemas.microsoft.com/office/powerpoint/2010/main" val="10207180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88</a:t>
            </a:fld>
            <a:endParaRPr lang="en-US" dirty="0"/>
          </a:p>
        </p:txBody>
      </p:sp>
    </p:spTree>
    <p:extLst>
      <p:ext uri="{BB962C8B-B14F-4D97-AF65-F5344CB8AC3E}">
        <p14:creationId xmlns:p14="http://schemas.microsoft.com/office/powerpoint/2010/main" val="2116301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89</a:t>
            </a:fld>
            <a:endParaRPr lang="en-US" dirty="0"/>
          </a:p>
        </p:txBody>
      </p:sp>
    </p:spTree>
    <p:extLst>
      <p:ext uri="{BB962C8B-B14F-4D97-AF65-F5344CB8AC3E}">
        <p14:creationId xmlns:p14="http://schemas.microsoft.com/office/powerpoint/2010/main" val="39663817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90</a:t>
            </a:fld>
            <a:endParaRPr lang="en-US" dirty="0"/>
          </a:p>
        </p:txBody>
      </p:sp>
    </p:spTree>
    <p:extLst>
      <p:ext uri="{BB962C8B-B14F-4D97-AF65-F5344CB8AC3E}">
        <p14:creationId xmlns:p14="http://schemas.microsoft.com/office/powerpoint/2010/main" val="212412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rights and responsibilities of workers, and their involvement in safety for an organization. It is important to emphasize that safety is everyone’s responsibility, not only the employers’.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174AB4-001D-4C14-81FC-A659A13C5458}" type="slidenum">
              <a:rPr lang="en-US" altLang="en-US"/>
              <a:pPr>
                <a:spcBef>
                  <a:spcPct val="0"/>
                </a:spcBef>
              </a:pPr>
              <a:t>10</a:t>
            </a:fld>
            <a:endParaRPr lang="en-US" alt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127296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E6F5-DAAA-45EC-A1DC-1FDCA304BB07}" type="slidenum">
              <a:rPr lang="en-US" smtClean="0"/>
              <a:t>91</a:t>
            </a:fld>
            <a:endParaRPr lang="en-US" dirty="0"/>
          </a:p>
        </p:txBody>
      </p:sp>
    </p:spTree>
    <p:extLst>
      <p:ext uri="{BB962C8B-B14F-4D97-AF65-F5344CB8AC3E}">
        <p14:creationId xmlns:p14="http://schemas.microsoft.com/office/powerpoint/2010/main" val="13586947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Introduce </a:t>
            </a:r>
            <a:r>
              <a:rPr lang="en-US" altLang="en-US" dirty="0">
                <a:latin typeface="Arial" panose="020B0604020202020204" pitchFamily="34" charset="0"/>
              </a:rPr>
              <a:t>the scaffolding section. </a:t>
            </a:r>
            <a:endParaRPr lang="en-US" altLang="en-US" b="1" dirty="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B45DDC-A833-4F07-849C-CCFF98C9B926}" type="slidenum">
              <a:rPr lang="en-US" altLang="en-US"/>
              <a:pPr>
                <a:spcBef>
                  <a:spcPct val="0"/>
                </a:spcBef>
              </a:pPr>
              <a:t>92</a:t>
            </a:fld>
            <a:endParaRPr lang="en-US" altLang="en-US" dirty="0"/>
          </a:p>
        </p:txBody>
      </p:sp>
    </p:spTree>
    <p:extLst>
      <p:ext uri="{BB962C8B-B14F-4D97-AF65-F5344CB8AC3E}">
        <p14:creationId xmlns:p14="http://schemas.microsoft.com/office/powerpoint/2010/main" val="36476641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hazards associated with improperly constructed job-built scaffolds, and the types of interior and exterior scaffolding that is commercially available. </a:t>
            </a:r>
            <a:endParaRPr lang="en-US" altLang="en-US" b="1" dirty="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8A4FBC-93F0-456A-AA45-762A89EB6354}" type="slidenum">
              <a:rPr lang="en-US" altLang="en-US"/>
              <a:pPr>
                <a:spcBef>
                  <a:spcPct val="0"/>
                </a:spcBef>
              </a:pPr>
              <a:t>93</a:t>
            </a:fld>
            <a:endParaRPr lang="en-US" altLang="en-US" dirty="0"/>
          </a:p>
        </p:txBody>
      </p:sp>
    </p:spTree>
    <p:extLst>
      <p:ext uri="{BB962C8B-B14F-4D97-AF65-F5344CB8AC3E}">
        <p14:creationId xmlns:p14="http://schemas.microsoft.com/office/powerpoint/2010/main" val="19922234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Fabricated frame scaffold must have mud-sills as supports and masonry blocks are </a:t>
            </a:r>
            <a:r>
              <a:rPr lang="en-US" altLang="en-US" b="1" dirty="0">
                <a:latin typeface="Arial" panose="020B0604020202020204" pitchFamily="34" charset="0"/>
              </a:rPr>
              <a:t>never </a:t>
            </a:r>
            <a:r>
              <a:rPr lang="en-US" altLang="en-US" dirty="0">
                <a:latin typeface="Arial" panose="020B0604020202020204" pitchFamily="34" charset="0"/>
              </a:rPr>
              <a:t>acceptable. </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095929-0D34-401D-886D-D57F9A1B2275}" type="slidenum">
              <a:rPr lang="en-US" altLang="en-US"/>
              <a:pPr>
                <a:spcBef>
                  <a:spcPct val="0"/>
                </a:spcBef>
              </a:pPr>
              <a:t>94</a:t>
            </a:fld>
            <a:endParaRPr lang="en-US" altLang="en-US" dirty="0"/>
          </a:p>
        </p:txBody>
      </p:sp>
    </p:spTree>
    <p:extLst>
      <p:ext uri="{BB962C8B-B14F-4D97-AF65-F5344CB8AC3E}">
        <p14:creationId xmlns:p14="http://schemas.microsoft.com/office/powerpoint/2010/main" val="31435545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requirements for scaffolding. </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7C4D10-E319-4C4B-8819-64B60E3B79B7}" type="slidenum">
              <a:rPr lang="en-US" altLang="en-US"/>
              <a:pPr>
                <a:spcBef>
                  <a:spcPct val="0"/>
                </a:spcBef>
              </a:pPr>
              <a:t>95</a:t>
            </a:fld>
            <a:endParaRPr lang="en-US" altLang="en-US" dirty="0"/>
          </a:p>
        </p:txBody>
      </p:sp>
    </p:spTree>
    <p:extLst>
      <p:ext uri="{BB962C8B-B14F-4D97-AF65-F5344CB8AC3E}">
        <p14:creationId xmlns:p14="http://schemas.microsoft.com/office/powerpoint/2010/main" val="32731672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requirements for guardrails on scaffolding. </a:t>
            </a:r>
          </a:p>
          <a:p>
            <a:endParaRPr lang="en-US" altLang="en-US" b="1">
              <a:latin typeface="Arial" panose="020B0604020202020204" pitchFamily="34" charset="0"/>
            </a:endParaRPr>
          </a:p>
          <a:p>
            <a:r>
              <a:rPr lang="en-US" altLang="en-US">
                <a:latin typeface="Arial" panose="020B0604020202020204" pitchFamily="34" charset="0"/>
              </a:rPr>
              <a:t>OSHA states that the top edge height of toprails or equivalent member on supported scaffolds manufactured or placed in service after January 1, 2000 shall be installed between 38 inches (0.97 m) and 45 inches (1.2 m) above the platform surface. The top edge height on supported scaffolds manufactured and placed in service before January 1, 2000, and on all suspended scaffolds where both a guardrail and a personal fall arrest system are required shall be between 36 inches (0.9 m) and 45 inches (1.2 m). </a:t>
            </a:r>
          </a:p>
          <a:p>
            <a:endParaRPr lang="en-US" altLang="en-US">
              <a:latin typeface="Arial" panose="020B0604020202020204" pitchFamily="34" charset="0"/>
            </a:endParaRPr>
          </a:p>
          <a:p>
            <a:r>
              <a:rPr lang="en-US" altLang="en-US">
                <a:latin typeface="Arial" panose="020B0604020202020204" pitchFamily="34" charset="0"/>
              </a:rPr>
              <a:t>Midrails, screens, mesh, intermediate vertical members, solid panels, and equivalent structural members of a guardrail system shall be capable of withstanding, without failure, a force applied in any downward or horizontal direction at any point along the midrail or other member of at least 75 pounds (333 n) for guardrail systems with a minimum 100 pound toprail capacity, and at least 150 pounds (666 n) for guardrail systems with a minimum 200 pound toprail capacity.</a:t>
            </a:r>
          </a:p>
          <a:p>
            <a:endParaRPr lang="en-US" altLang="en-US">
              <a:latin typeface="Arial" panose="020B0604020202020204" pitchFamily="34" charset="0"/>
            </a:endParaRPr>
          </a:p>
          <a:p>
            <a:endParaRPr lang="en-US" altLang="en-US" b="1">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984F1B-DAAC-46C0-8DEA-61654DCDC054}" type="slidenum">
              <a:rPr lang="en-US" altLang="en-US"/>
              <a:pPr>
                <a:spcBef>
                  <a:spcPct val="0"/>
                </a:spcBef>
              </a:pPr>
              <a:t>96</a:t>
            </a:fld>
            <a:endParaRPr lang="en-US" altLang="en-US"/>
          </a:p>
        </p:txBody>
      </p:sp>
    </p:spTree>
    <p:extLst>
      <p:ext uri="{BB962C8B-B14F-4D97-AF65-F5344CB8AC3E}">
        <p14:creationId xmlns:p14="http://schemas.microsoft.com/office/powerpoint/2010/main" val="33999168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8BF018-0B60-4EEC-B910-66E548292754}" type="slidenum">
              <a:rPr lang="en-US" altLang="en-US"/>
              <a:pPr>
                <a:spcBef>
                  <a:spcPct val="0"/>
                </a:spcBef>
              </a:pPr>
              <a:t>97</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Overall, a pretty well built stucco scaffold with proper guardrails.</a:t>
            </a:r>
          </a:p>
          <a:p>
            <a:pPr eaLnBrk="1" hangingPunct="1">
              <a:buFontTx/>
              <a:buChar char="•"/>
            </a:pPr>
            <a:r>
              <a:rPr lang="en-US" altLang="en-US">
                <a:latin typeface="Arial" panose="020B0604020202020204" pitchFamily="34" charset="0"/>
              </a:rPr>
              <a:t> Braces are used as top rails with midrails installed approximately half way</a:t>
            </a:r>
          </a:p>
          <a:p>
            <a:pPr eaLnBrk="1" hangingPunct="1">
              <a:buFontTx/>
              <a:buChar char="•"/>
            </a:pPr>
            <a:endParaRPr lang="en-US" altLang="en-US">
              <a:latin typeface="Arial" panose="020B0604020202020204" pitchFamily="34" charset="0"/>
            </a:endParaRPr>
          </a:p>
          <a:p>
            <a:r>
              <a:rPr lang="en-US" altLang="en-US" b="1">
                <a:latin typeface="Arial" panose="020B0604020202020204" pitchFamily="34" charset="0"/>
              </a:rPr>
              <a:t>Discuss</a:t>
            </a:r>
            <a:r>
              <a:rPr lang="en-US" altLang="en-US">
                <a:latin typeface="Arial" panose="020B0604020202020204" pitchFamily="34" charset="0"/>
              </a:rPr>
              <a:t> the requirements for guardrails on scaffolding. </a:t>
            </a:r>
          </a:p>
          <a:p>
            <a:endParaRPr lang="en-US" altLang="en-US" b="1">
              <a:latin typeface="Arial" panose="020B0604020202020204" pitchFamily="34" charset="0"/>
            </a:endParaRPr>
          </a:p>
          <a:p>
            <a:r>
              <a:rPr lang="en-US" altLang="en-US">
                <a:latin typeface="Arial" panose="020B0604020202020204" pitchFamily="34" charset="0"/>
              </a:rPr>
              <a:t>OSHA states that the top edge height of toprails or equivalent member on supported scaffolds manufactured or placed in service after January 1, 2000 shall be installed between 38 inches (0.97 m) and 45 inches (1.2 m) above the platform surface. The top edge height on supported scaffolds manufactured and placed in service before January 1, 2000, and on all suspended scaffolds where both a guardrail and a personal fall arrest system are required shall be between 36 inches (0.9 m) and 45 inches (1.2 m). </a:t>
            </a:r>
          </a:p>
          <a:p>
            <a:endParaRPr lang="en-US" altLang="en-US">
              <a:latin typeface="Arial" panose="020B0604020202020204" pitchFamily="34" charset="0"/>
            </a:endParaRPr>
          </a:p>
          <a:p>
            <a:r>
              <a:rPr lang="en-US" altLang="en-US">
                <a:latin typeface="Arial" panose="020B0604020202020204" pitchFamily="34" charset="0"/>
              </a:rPr>
              <a:t>Midrails, screens, mesh, intermediate vertical members, solid panels, and equivalent structural members of a guardrail system shall be capable of withstanding, without failure, a force applied in any downward or horizontal direction at any point along the midrail or other member of at least 75 pounds (333 n) for guardrail systems with a minimum 100 pound toprail capacity, and at least 150 pounds (666 n) for guardrail systems with a minimum 200 pound toprail capacity.</a:t>
            </a:r>
          </a:p>
          <a:p>
            <a:pPr eaLnBrk="1" hangingPunct="1">
              <a:buFontTx/>
              <a:buChar char="•"/>
            </a:pPr>
            <a:endParaRPr lang="en-US" altLang="en-US">
              <a:latin typeface="Arial" panose="020B0604020202020204" pitchFamily="34" charset="0"/>
            </a:endParaRPr>
          </a:p>
        </p:txBody>
      </p:sp>
    </p:spTree>
    <p:extLst>
      <p:ext uri="{BB962C8B-B14F-4D97-AF65-F5344CB8AC3E}">
        <p14:creationId xmlns:p14="http://schemas.microsoft.com/office/powerpoint/2010/main" val="4125502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Introduce </a:t>
            </a:r>
            <a:r>
              <a:rPr lang="en-US" altLang="en-US">
                <a:latin typeface="Arial" panose="020B0604020202020204" pitchFamily="34" charset="0"/>
              </a:rPr>
              <a:t>the use of aerial lifts and their many applications. </a:t>
            </a:r>
            <a:endParaRPr lang="en-US" altLang="en-US" b="1">
              <a:latin typeface="Arial" panose="020B0604020202020204"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314152-EB4C-47E3-B11B-3AC221DD3B03}" type="slidenum">
              <a:rPr lang="en-US" altLang="en-US"/>
              <a:pPr>
                <a:spcBef>
                  <a:spcPct val="0"/>
                </a:spcBef>
              </a:pPr>
              <a:t>98</a:t>
            </a:fld>
            <a:endParaRPr lang="en-US" altLang="en-US"/>
          </a:p>
        </p:txBody>
      </p:sp>
    </p:spTree>
    <p:extLst>
      <p:ext uri="{BB962C8B-B14F-4D97-AF65-F5344CB8AC3E}">
        <p14:creationId xmlns:p14="http://schemas.microsoft.com/office/powerpoint/2010/main" val="16171874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of an aerial lift on a residential construction jobsite. </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860414-C73F-4646-A0D5-F54B66DC1901}" type="slidenum">
              <a:rPr lang="en-US" altLang="en-US"/>
              <a:pPr>
                <a:spcBef>
                  <a:spcPct val="0"/>
                </a:spcBef>
              </a:pPr>
              <a:t>99</a:t>
            </a:fld>
            <a:endParaRPr lang="en-US" altLang="en-US"/>
          </a:p>
        </p:txBody>
      </p:sp>
    </p:spTree>
    <p:extLst>
      <p:ext uri="{BB962C8B-B14F-4D97-AF65-F5344CB8AC3E}">
        <p14:creationId xmlns:p14="http://schemas.microsoft.com/office/powerpoint/2010/main" val="421224249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showing a personnel basket attached to a forklift (left) and the use of a PFAS attached to an anchor point on an aerial lift (on the right). </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02" indent="-291616">
              <a:spcBef>
                <a:spcPct val="30000"/>
              </a:spcBef>
              <a:defRPr sz="1200">
                <a:solidFill>
                  <a:schemeClr val="tx1"/>
                </a:solidFill>
                <a:latin typeface="Arial" panose="020B0604020202020204" pitchFamily="34" charset="0"/>
              </a:defRPr>
            </a:lvl2pPr>
            <a:lvl3pPr marL="1166464" indent="-233292">
              <a:spcBef>
                <a:spcPct val="30000"/>
              </a:spcBef>
              <a:defRPr sz="1200">
                <a:solidFill>
                  <a:schemeClr val="tx1"/>
                </a:solidFill>
                <a:latin typeface="Arial" panose="020B0604020202020204" pitchFamily="34" charset="0"/>
              </a:defRPr>
            </a:lvl3pPr>
            <a:lvl4pPr marL="1633050" indent="-233292">
              <a:spcBef>
                <a:spcPct val="30000"/>
              </a:spcBef>
              <a:defRPr sz="1200">
                <a:solidFill>
                  <a:schemeClr val="tx1"/>
                </a:solidFill>
                <a:latin typeface="Arial" panose="020B0604020202020204" pitchFamily="34" charset="0"/>
              </a:defRPr>
            </a:lvl4pPr>
            <a:lvl5pPr marL="2099636" indent="-233292">
              <a:spcBef>
                <a:spcPct val="30000"/>
              </a:spcBef>
              <a:defRPr sz="1200">
                <a:solidFill>
                  <a:schemeClr val="tx1"/>
                </a:solidFill>
                <a:latin typeface="Arial" panose="020B0604020202020204" pitchFamily="34" charset="0"/>
              </a:defRPr>
            </a:lvl5pPr>
            <a:lvl6pPr marL="2566221" indent="-233292" eaLnBrk="0" fontAlgn="base" hangingPunct="0">
              <a:spcBef>
                <a:spcPct val="30000"/>
              </a:spcBef>
              <a:spcAft>
                <a:spcPct val="0"/>
              </a:spcAft>
              <a:defRPr sz="1200">
                <a:solidFill>
                  <a:schemeClr val="tx1"/>
                </a:solidFill>
                <a:latin typeface="Arial" panose="020B0604020202020204" pitchFamily="34" charset="0"/>
              </a:defRPr>
            </a:lvl6pPr>
            <a:lvl7pPr marL="3032806" indent="-233292" eaLnBrk="0" fontAlgn="base" hangingPunct="0">
              <a:spcBef>
                <a:spcPct val="30000"/>
              </a:spcBef>
              <a:spcAft>
                <a:spcPct val="0"/>
              </a:spcAft>
              <a:defRPr sz="1200">
                <a:solidFill>
                  <a:schemeClr val="tx1"/>
                </a:solidFill>
                <a:latin typeface="Arial" panose="020B0604020202020204" pitchFamily="34" charset="0"/>
              </a:defRPr>
            </a:lvl7pPr>
            <a:lvl8pPr marL="3499392" indent="-233292" eaLnBrk="0" fontAlgn="base" hangingPunct="0">
              <a:spcBef>
                <a:spcPct val="30000"/>
              </a:spcBef>
              <a:spcAft>
                <a:spcPct val="0"/>
              </a:spcAft>
              <a:defRPr sz="1200">
                <a:solidFill>
                  <a:schemeClr val="tx1"/>
                </a:solidFill>
                <a:latin typeface="Arial" panose="020B0604020202020204" pitchFamily="34" charset="0"/>
              </a:defRPr>
            </a:lvl8pPr>
            <a:lvl9pPr marL="3965978" indent="-23329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63E25A-EE20-49BB-B891-AEE9A46EBD77}" type="slidenum">
              <a:rPr lang="en-US" altLang="en-US"/>
              <a:pPr>
                <a:spcBef>
                  <a:spcPct val="0"/>
                </a:spcBef>
              </a:pPr>
              <a:t>100</a:t>
            </a:fld>
            <a:endParaRPr lang="en-US" altLang="en-US"/>
          </a:p>
        </p:txBody>
      </p:sp>
    </p:spTree>
    <p:extLst>
      <p:ext uri="{BB962C8B-B14F-4D97-AF65-F5344CB8AC3E}">
        <p14:creationId xmlns:p14="http://schemas.microsoft.com/office/powerpoint/2010/main" val="322412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09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4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298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D6840AB-087C-47A2-831B-DF6DAC4F77C9}" type="slidenum">
              <a:rPr lang="en-US" smtClean="0"/>
              <a:pPr/>
              <a:t>‹#›</a:t>
            </a:fld>
            <a:endParaRPr lang="en-US"/>
          </a:p>
        </p:txBody>
      </p:sp>
    </p:spTree>
    <p:extLst>
      <p:ext uri="{BB962C8B-B14F-4D97-AF65-F5344CB8AC3E}">
        <p14:creationId xmlns:p14="http://schemas.microsoft.com/office/powerpoint/2010/main" val="159395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44958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876801" y="1036639"/>
            <a:ext cx="4114799"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279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100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30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42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546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84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78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5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8662694-E100-1D74-5E72-4CD1AAF930BB}"/>
              </a:ext>
            </a:extLst>
          </p:cNvPr>
          <p:cNvSpPr/>
          <p:nvPr userDrawn="1"/>
        </p:nvSpPr>
        <p:spPr>
          <a:xfrm>
            <a:off x="-8682" y="6363181"/>
            <a:ext cx="9144000" cy="515073"/>
          </a:xfrm>
          <a:prstGeom prst="rect">
            <a:avLst/>
          </a:prstGeom>
          <a:solidFill>
            <a:srgbClr val="002A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a:solidFill>
                  <a:srgbClr val="FFEA0F"/>
                </a:solidFill>
                <a:cs typeface="Calibri"/>
              </a:rPr>
              <a:t>BE CONNECTED     BE COMPETENT     BE COMMITTED</a:t>
            </a:r>
          </a:p>
        </p:txBody>
      </p:sp>
      <p:pic>
        <p:nvPicPr>
          <p:cNvPr id="9" name="Picture 8">
            <a:extLst>
              <a:ext uri="{FF2B5EF4-FFF2-40B4-BE49-F238E27FC236}">
                <a16:creationId xmlns:a16="http://schemas.microsoft.com/office/drawing/2014/main" id="{A4AF9CD7-5B1E-97C8-8543-F91018593A5E}"/>
              </a:ext>
            </a:extLst>
          </p:cNvPr>
          <p:cNvPicPr>
            <a:picLocks noChangeAspect="1"/>
          </p:cNvPicPr>
          <p:nvPr userDrawn="1"/>
        </p:nvPicPr>
        <p:blipFill>
          <a:blip r:embed="rId15"/>
          <a:stretch>
            <a:fillRect/>
          </a:stretch>
        </p:blipFill>
        <p:spPr>
          <a:xfrm>
            <a:off x="61125" y="29625"/>
            <a:ext cx="1047750" cy="1047750"/>
          </a:xfrm>
          <a:prstGeom prst="rect">
            <a:avLst/>
          </a:prstGeom>
        </p:spPr>
      </p:pic>
      <p:pic>
        <p:nvPicPr>
          <p:cNvPr id="10" name="Picture 9" descr="Logo&#10;&#10;Description automatically generated">
            <a:extLst>
              <a:ext uri="{FF2B5EF4-FFF2-40B4-BE49-F238E27FC236}">
                <a16:creationId xmlns:a16="http://schemas.microsoft.com/office/drawing/2014/main" id="{3D9C238B-B2CC-7065-ADEE-4F07538AC653}"/>
              </a:ext>
            </a:extLst>
          </p:cNvPr>
          <p:cNvPicPr>
            <a:picLocks noChangeAspect="1"/>
          </p:cNvPicPr>
          <p:nvPr userDrawn="1"/>
        </p:nvPicPr>
        <p:blipFill>
          <a:blip r:embed="rId16"/>
          <a:stretch>
            <a:fillRect/>
          </a:stretch>
        </p:blipFill>
        <p:spPr>
          <a:xfrm>
            <a:off x="8042400" y="27900"/>
            <a:ext cx="1046700" cy="1046700"/>
          </a:xfrm>
          <a:prstGeom prst="rect">
            <a:avLst/>
          </a:prstGeom>
        </p:spPr>
      </p:pic>
      <p:sp>
        <p:nvSpPr>
          <p:cNvPr id="8" name="Star: 5 Points 7">
            <a:extLst>
              <a:ext uri="{FF2B5EF4-FFF2-40B4-BE49-F238E27FC236}">
                <a16:creationId xmlns:a16="http://schemas.microsoft.com/office/drawing/2014/main" id="{081DDF7B-DBF0-3123-BCA1-A4BFB52A89F2}"/>
              </a:ext>
            </a:extLst>
          </p:cNvPr>
          <p:cNvSpPr/>
          <p:nvPr userDrawn="1"/>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2A4ADBA-48BC-F041-992D-09D41F3A197E}"/>
              </a:ext>
            </a:extLst>
          </p:cNvPr>
          <p:cNvSpPr/>
          <p:nvPr userDrawn="1"/>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8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8.xml"/><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8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file:///D:\Videos\Mason%20Scaffold%20MVI_2652.AVI"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1651928"/>
            <a:ext cx="8890000" cy="1059134"/>
          </a:xfrm>
        </p:spPr>
        <p:txBody>
          <a:bodyPr/>
          <a:lstStyle/>
          <a:p>
            <a:r>
              <a:rPr lang="en-US" dirty="0"/>
              <a:t>OMD Safety Policy Training</a:t>
            </a:r>
          </a:p>
        </p:txBody>
      </p:sp>
      <p:sp>
        <p:nvSpPr>
          <p:cNvPr id="3" name="Subtitle 2"/>
          <p:cNvSpPr>
            <a:spLocks noGrp="1"/>
          </p:cNvSpPr>
          <p:nvPr>
            <p:ph type="subTitle" idx="1"/>
          </p:nvPr>
        </p:nvSpPr>
        <p:spPr>
          <a:xfrm>
            <a:off x="881550" y="3402968"/>
            <a:ext cx="7380900" cy="1487941"/>
          </a:xfrm>
        </p:spPr>
        <p:txBody>
          <a:bodyPr>
            <a:normAutofit fontScale="55000" lnSpcReduction="20000"/>
          </a:bodyPr>
          <a:lstStyle/>
          <a:p>
            <a:pPr algn="ctr">
              <a:lnSpc>
                <a:spcPct val="100000"/>
              </a:lnSpc>
            </a:pPr>
            <a:r>
              <a:rPr lang="en-US" altLang="en-US" sz="12800" b="1" dirty="0">
                <a:cs typeface="DejaVu Sans" charset="0"/>
              </a:rPr>
              <a:t>FALL PROTECTION</a:t>
            </a:r>
          </a:p>
          <a:p>
            <a:pPr algn="ctr">
              <a:lnSpc>
                <a:spcPct val="100000"/>
              </a:lnSpc>
            </a:pPr>
            <a:endParaRPr lang="en-US" altLang="en-US" sz="12800" b="1" dirty="0">
              <a:cs typeface="DejaVu Sans" charset="0"/>
            </a:endParaRPr>
          </a:p>
        </p:txBody>
      </p:sp>
      <p:sp>
        <p:nvSpPr>
          <p:cNvPr id="7" name="Star: 5 Points 6">
            <a:extLst>
              <a:ext uri="{FF2B5EF4-FFF2-40B4-BE49-F238E27FC236}">
                <a16:creationId xmlns:a16="http://schemas.microsoft.com/office/drawing/2014/main" id="{41D7DCAD-E659-20DC-6FAB-279F8875CC67}"/>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921CC25-1BFE-12BF-0562-21A5B0F69D4D}"/>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11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90624"/>
            <a:ext cx="8991600" cy="609600"/>
          </a:xfrm>
        </p:spPr>
        <p:txBody>
          <a:bodyPr>
            <a:normAutofit fontScale="90000"/>
          </a:bodyPr>
          <a:lstStyle/>
          <a:p>
            <a:pPr algn="ctr">
              <a:defRPr/>
            </a:pPr>
            <a:r>
              <a:rPr lang="en-US" dirty="0"/>
              <a:t>What are Workers’ Responsibilities?</a:t>
            </a:r>
          </a:p>
        </p:txBody>
      </p:sp>
      <p:sp>
        <p:nvSpPr>
          <p:cNvPr id="29699" name="Content Placeholder 2"/>
          <p:cNvSpPr>
            <a:spLocks noGrp="1"/>
          </p:cNvSpPr>
          <p:nvPr>
            <p:ph idx="1"/>
          </p:nvPr>
        </p:nvSpPr>
        <p:spPr>
          <a:xfrm>
            <a:off x="571500" y="2234407"/>
            <a:ext cx="8001000" cy="3382961"/>
          </a:xfrm>
        </p:spPr>
        <p:txBody>
          <a:bodyPr>
            <a:normAutofit lnSpcReduction="10000"/>
          </a:bodyPr>
          <a:lstStyle/>
          <a:p>
            <a:r>
              <a:rPr lang="en-US" altLang="en-US" dirty="0"/>
              <a:t>Follow the employer’s safety and health rules and wear or use all required  safety equipment</a:t>
            </a:r>
          </a:p>
          <a:p>
            <a:endParaRPr lang="en-US" altLang="en-US" dirty="0"/>
          </a:p>
          <a:p>
            <a:r>
              <a:rPr lang="en-US" altLang="en-US" dirty="0"/>
              <a:t>Follow safe work practices for your job, as directed by your employer</a:t>
            </a:r>
          </a:p>
          <a:p>
            <a:endParaRPr lang="en-US" altLang="en-US" dirty="0"/>
          </a:p>
          <a:p>
            <a:r>
              <a:rPr lang="en-US" altLang="en-US" dirty="0"/>
              <a:t>Report hazardous conditions to a supervisor or safety personnel</a:t>
            </a:r>
          </a:p>
          <a:p>
            <a:pPr>
              <a:buFontTx/>
              <a:buNone/>
            </a:pPr>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10</a:t>
            </a:fld>
            <a:endParaRPr lang="en-US"/>
          </a:p>
        </p:txBody>
      </p:sp>
    </p:spTree>
    <p:extLst>
      <p:ext uri="{BB962C8B-B14F-4D97-AF65-F5344CB8AC3E}">
        <p14:creationId xmlns:p14="http://schemas.microsoft.com/office/powerpoint/2010/main" val="15469441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124075" y="136524"/>
            <a:ext cx="7886700" cy="1325563"/>
          </a:xfrm>
        </p:spPr>
        <p:txBody>
          <a:bodyPr/>
          <a:lstStyle/>
          <a:p>
            <a:pPr>
              <a:defRPr/>
            </a:pPr>
            <a:r>
              <a:rPr lang="en-US" dirty="0"/>
              <a:t>Aerial Lifts - Safety</a:t>
            </a:r>
          </a:p>
        </p:txBody>
      </p:sp>
      <p:pic>
        <p:nvPicPr>
          <p:cNvPr id="136195" name="Content Placeholder 3" descr="Lift"/>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38124" y="1462086"/>
            <a:ext cx="4076701" cy="4595554"/>
          </a:xfrm>
        </p:spPr>
      </p:pic>
      <p:pic>
        <p:nvPicPr>
          <p:cNvPr id="136196" name="Picture 6" descr="Scaffold Safety Video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451712"/>
            <a:ext cx="4160194" cy="460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7D6840AB-087C-47A2-831B-DF6DAC4F77C9}" type="slidenum">
              <a:rPr lang="en-US" smtClean="0"/>
              <a:pPr/>
              <a:t>100</a:t>
            </a:fld>
            <a:endParaRPr lang="en-US"/>
          </a:p>
        </p:txBody>
      </p:sp>
    </p:spTree>
    <p:extLst>
      <p:ext uri="{BB962C8B-B14F-4D97-AF65-F5344CB8AC3E}">
        <p14:creationId xmlns:p14="http://schemas.microsoft.com/office/powerpoint/2010/main" val="4222608299"/>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algn="ctr" eaLnBrk="1" hangingPunct="1">
              <a:defRPr/>
            </a:pPr>
            <a:r>
              <a:rPr lang="en-US" dirty="0"/>
              <a:t>Aerial Lifts – Competent Person</a:t>
            </a:r>
          </a:p>
        </p:txBody>
      </p:sp>
      <p:sp>
        <p:nvSpPr>
          <p:cNvPr id="254979" name="Rectangle 3"/>
          <p:cNvSpPr>
            <a:spLocks noGrp="1" noChangeArrowheads="1"/>
          </p:cNvSpPr>
          <p:nvPr>
            <p:ph idx="1"/>
          </p:nvPr>
        </p:nvSpPr>
        <p:spPr>
          <a:xfrm>
            <a:off x="285750" y="1690689"/>
            <a:ext cx="8229600" cy="4343400"/>
          </a:xfrm>
          <a:solidFill>
            <a:schemeClr val="bg1"/>
          </a:solidFill>
          <a:ln w="38100" cap="flat" cmpd="dbl" algn="ctr">
            <a:noFill/>
            <a:miter lim="800000"/>
            <a:headEnd/>
            <a:tailEnd/>
          </a:ln>
          <a:effectLst>
            <a:outerShdw dist="35921" dir="2700000" algn="ctr" rotWithShape="0">
              <a:schemeClr val="bg2"/>
            </a:outerShdw>
          </a:effectLst>
        </p:spPr>
        <p:txBody>
          <a:bodyPr/>
          <a:lstStyle/>
          <a:p>
            <a:pPr marL="609600" indent="-609600" eaLnBrk="1" hangingPunct="1">
              <a:buFontTx/>
              <a:buNone/>
            </a:pPr>
            <a:r>
              <a:rPr lang="en-US" altLang="en-US" sz="2400" dirty="0"/>
              <a:t>The </a:t>
            </a:r>
            <a:r>
              <a:rPr lang="en-US" altLang="en-US" sz="2400" dirty="0">
                <a:solidFill>
                  <a:srgbClr val="FF3300"/>
                </a:solidFill>
              </a:rPr>
              <a:t>competent person</a:t>
            </a:r>
            <a:r>
              <a:rPr lang="en-US" altLang="en-US" sz="2400" dirty="0"/>
              <a:t> should:</a:t>
            </a:r>
          </a:p>
          <a:p>
            <a:pPr marL="609600" indent="-609600" eaLnBrk="1" hangingPunct="1"/>
            <a:r>
              <a:rPr lang="en-US" altLang="en-US" sz="2400" dirty="0"/>
              <a:t>Restrict operation of aerial lifts or forklift vehicles to trained and authorized personnel</a:t>
            </a:r>
          </a:p>
          <a:p>
            <a:pPr marL="609600" indent="-609600" eaLnBrk="1" hangingPunct="1"/>
            <a:r>
              <a:rPr lang="en-US" altLang="en-US" sz="2400" dirty="0"/>
              <a:t>Use only commercially built personnel baskets designed for lifting workers</a:t>
            </a:r>
          </a:p>
          <a:p>
            <a:pPr marL="990600" lvl="1" indent="-533400" eaLnBrk="1" hangingPunct="1"/>
            <a:r>
              <a:rPr lang="en-US" altLang="en-US" sz="2400" dirty="0"/>
              <a:t>Follow the American National Standards Institute’s (ANSI) standards for using personnel lift baskets</a:t>
            </a:r>
          </a:p>
          <a:p>
            <a:pPr marL="609600" indent="-609600" eaLnBrk="1" hangingPunct="1"/>
            <a:r>
              <a:rPr lang="en-US" altLang="en-US" sz="2400" dirty="0"/>
              <a:t>Make certain that homemade boxes lifted by a forklift are not used—homemade boxes are unacceptable</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101</a:t>
            </a:fld>
            <a:endParaRPr lang="en-US"/>
          </a:p>
        </p:txBody>
      </p:sp>
    </p:spTree>
    <p:extLst>
      <p:ext uri="{BB962C8B-B14F-4D97-AF65-F5344CB8AC3E}">
        <p14:creationId xmlns:p14="http://schemas.microsoft.com/office/powerpoint/2010/main" val="542665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49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4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152400" y="228600"/>
            <a:ext cx="8310359" cy="487362"/>
          </a:xfrm>
        </p:spPr>
        <p:txBody>
          <a:bodyPr>
            <a:normAutofit fontScale="90000"/>
          </a:bodyPr>
          <a:lstStyle/>
          <a:p>
            <a:pPr eaLnBrk="1" hangingPunct="1">
              <a:defRPr/>
            </a:pPr>
            <a:r>
              <a:rPr lang="en-US" dirty="0"/>
              <a:t>Aerial Lifts – Practices </a:t>
            </a:r>
          </a:p>
        </p:txBody>
      </p:sp>
      <p:sp>
        <p:nvSpPr>
          <p:cNvPr id="140291" name="Rectangle 3"/>
          <p:cNvSpPr>
            <a:spLocks noGrp="1" noChangeArrowheads="1"/>
          </p:cNvSpPr>
          <p:nvPr>
            <p:ph idx="1"/>
          </p:nvPr>
        </p:nvSpPr>
        <p:spPr>
          <a:xfrm>
            <a:off x="1295400" y="1371600"/>
            <a:ext cx="6781800" cy="3810000"/>
          </a:xfrm>
        </p:spPr>
        <p:txBody>
          <a:bodyPr>
            <a:normAutofit fontScale="92500" lnSpcReduction="10000"/>
          </a:bodyPr>
          <a:lstStyle/>
          <a:p>
            <a:pPr eaLnBrk="1" hangingPunct="1">
              <a:buFontTx/>
              <a:buNone/>
            </a:pPr>
            <a:r>
              <a:rPr lang="en-US" altLang="en-US" dirty="0"/>
              <a:t>When in the lift:</a:t>
            </a:r>
          </a:p>
          <a:p>
            <a:pPr eaLnBrk="1" hangingPunct="1"/>
            <a:r>
              <a:rPr lang="en-US" altLang="en-US" dirty="0"/>
              <a:t>Wear a full body harness</a:t>
            </a:r>
          </a:p>
          <a:p>
            <a:pPr eaLnBrk="1" hangingPunct="1"/>
            <a:r>
              <a:rPr lang="en-US" altLang="en-US" dirty="0"/>
              <a:t>Attach the lanyard to the boom or an approved anchor point inside the basket</a:t>
            </a:r>
          </a:p>
          <a:p>
            <a:pPr>
              <a:lnSpc>
                <a:spcPct val="90000"/>
              </a:lnSpc>
            </a:pPr>
            <a:r>
              <a:rPr lang="en-US" altLang="en-US" dirty="0"/>
              <a:t>Always stand on the floor of the basket </a:t>
            </a:r>
          </a:p>
          <a:p>
            <a:pPr>
              <a:lnSpc>
                <a:spcPct val="90000"/>
              </a:lnSpc>
            </a:pPr>
            <a:r>
              <a:rPr lang="en-US" altLang="en-US" dirty="0"/>
              <a:t>Do not sit or climb on the edge of the basket, lean over the edge, or climb out of the basket</a:t>
            </a:r>
          </a:p>
          <a:p>
            <a:pPr>
              <a:lnSpc>
                <a:spcPct val="90000"/>
              </a:lnSpc>
            </a:pPr>
            <a:r>
              <a:rPr lang="en-US" altLang="en-US" dirty="0"/>
              <a:t>Do not use a ladder or other objects to increase reach</a:t>
            </a:r>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102</a:t>
            </a:fld>
            <a:endParaRPr lang="en-US"/>
          </a:p>
        </p:txBody>
      </p:sp>
      <p:pic>
        <p:nvPicPr>
          <p:cNvPr id="3" name="Picture 2">
            <a:extLst>
              <a:ext uri="{FF2B5EF4-FFF2-40B4-BE49-F238E27FC236}">
                <a16:creationId xmlns:a16="http://schemas.microsoft.com/office/drawing/2014/main" id="{3BFA1662-BCD1-9EEC-48CF-6EA972D8579B}"/>
              </a:ext>
            </a:extLst>
          </p:cNvPr>
          <p:cNvPicPr>
            <a:picLocks noChangeAspect="1"/>
          </p:cNvPicPr>
          <p:nvPr/>
        </p:nvPicPr>
        <p:blipFill>
          <a:blip r:embed="rId3"/>
          <a:stretch>
            <a:fillRect/>
          </a:stretch>
        </p:blipFill>
        <p:spPr>
          <a:xfrm>
            <a:off x="2743041" y="1600041"/>
            <a:ext cx="3657917" cy="3657917"/>
          </a:xfrm>
          <a:prstGeom prst="rect">
            <a:avLst/>
          </a:prstGeom>
        </p:spPr>
      </p:pic>
    </p:spTree>
    <p:extLst>
      <p:ext uri="{BB962C8B-B14F-4D97-AF65-F5344CB8AC3E}">
        <p14:creationId xmlns:p14="http://schemas.microsoft.com/office/powerpoint/2010/main" val="493795801"/>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762000" y="274638"/>
            <a:ext cx="7696199" cy="487362"/>
          </a:xfrm>
        </p:spPr>
        <p:txBody>
          <a:bodyPr>
            <a:normAutofit fontScale="90000"/>
          </a:bodyPr>
          <a:lstStyle/>
          <a:p>
            <a:pPr algn="ctr" eaLnBrk="1" hangingPunct="1">
              <a:defRPr/>
            </a:pPr>
            <a:r>
              <a:rPr lang="en-US" dirty="0"/>
              <a:t>Aerial Lifts - Operating</a:t>
            </a:r>
          </a:p>
        </p:txBody>
      </p:sp>
      <p:sp>
        <p:nvSpPr>
          <p:cNvPr id="148483" name="Rectangle 3"/>
          <p:cNvSpPr>
            <a:spLocks noGrp="1" noChangeArrowheads="1"/>
          </p:cNvSpPr>
          <p:nvPr>
            <p:ph idx="1"/>
          </p:nvPr>
        </p:nvSpPr>
        <p:spPr>
          <a:xfrm>
            <a:off x="869254" y="1409699"/>
            <a:ext cx="7588945" cy="4348163"/>
          </a:xfrm>
        </p:spPr>
        <p:txBody>
          <a:bodyPr>
            <a:normAutofit/>
          </a:bodyPr>
          <a:lstStyle/>
          <a:p>
            <a:pPr eaLnBrk="1" hangingPunct="1">
              <a:lnSpc>
                <a:spcPct val="90000"/>
              </a:lnSpc>
              <a:buFontTx/>
              <a:buNone/>
            </a:pPr>
            <a:r>
              <a:rPr lang="en-US" altLang="en-US" dirty="0"/>
              <a:t>When operating the lift:</a:t>
            </a:r>
          </a:p>
          <a:p>
            <a:pPr eaLnBrk="1" hangingPunct="1">
              <a:lnSpc>
                <a:spcPct val="90000"/>
              </a:lnSpc>
            </a:pPr>
            <a:r>
              <a:rPr lang="en-US" altLang="en-US" dirty="0"/>
              <a:t>Stay at the controls at all times</a:t>
            </a:r>
          </a:p>
          <a:p>
            <a:pPr eaLnBrk="1" hangingPunct="1">
              <a:lnSpc>
                <a:spcPct val="90000"/>
              </a:lnSpc>
            </a:pPr>
            <a:r>
              <a:rPr lang="en-US" altLang="en-US" dirty="0"/>
              <a:t>Do not move the vehicle while a person is in the elevated basket</a:t>
            </a:r>
            <a:r>
              <a:rPr lang="en-US" altLang="en-US" b="1" dirty="0"/>
              <a:t> </a:t>
            </a:r>
            <a:endParaRPr lang="en-US" altLang="en-US" dirty="0"/>
          </a:p>
          <a:p>
            <a:pPr eaLnBrk="1" hangingPunct="1">
              <a:lnSpc>
                <a:spcPct val="90000"/>
              </a:lnSpc>
            </a:pPr>
            <a:r>
              <a:rPr lang="en-US" altLang="en-US" dirty="0"/>
              <a:t>Only use the equipment when it is on stable and level ground</a:t>
            </a:r>
          </a:p>
          <a:p>
            <a:pPr eaLnBrk="1" hangingPunct="1">
              <a:lnSpc>
                <a:spcPct val="90000"/>
              </a:lnSpc>
            </a:pPr>
            <a:r>
              <a:rPr lang="en-US" altLang="en-US" dirty="0"/>
              <a:t>Maintain the required minimum clearance of 10 ft. from power lines carrying 50,000 volts or less</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103</a:t>
            </a:fld>
            <a:endParaRPr lang="en-US"/>
          </a:p>
        </p:txBody>
      </p:sp>
    </p:spTree>
    <p:extLst>
      <p:ext uri="{BB962C8B-B14F-4D97-AF65-F5344CB8AC3E}">
        <p14:creationId xmlns:p14="http://schemas.microsoft.com/office/powerpoint/2010/main" val="2939837589"/>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9" name="Rectangle 5"/>
          <p:cNvSpPr>
            <a:spLocks noGrp="1" noChangeArrowheads="1"/>
          </p:cNvSpPr>
          <p:nvPr>
            <p:ph type="title"/>
          </p:nvPr>
        </p:nvSpPr>
        <p:spPr/>
        <p:txBody>
          <a:bodyPr/>
          <a:lstStyle/>
          <a:p>
            <a:pPr algn="ctr" eaLnBrk="1" hangingPunct="1">
              <a:defRPr/>
            </a:pPr>
            <a:r>
              <a:rPr lang="en-US" dirty="0"/>
              <a:t>Saved By The Harness</a:t>
            </a:r>
          </a:p>
        </p:txBody>
      </p:sp>
      <p:pic>
        <p:nvPicPr>
          <p:cNvPr id="150531" name="Picture 4" descr="crane tipping over with worker hanging by harnes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57187" y="1905000"/>
            <a:ext cx="4657725" cy="3396209"/>
          </a:xfrm>
          <a:noFill/>
        </p:spPr>
      </p:pic>
      <p:sp>
        <p:nvSpPr>
          <p:cNvPr id="2" name="Slide Number Placeholder 1"/>
          <p:cNvSpPr>
            <a:spLocks noGrp="1"/>
          </p:cNvSpPr>
          <p:nvPr>
            <p:ph type="sldNum" sz="quarter" idx="10"/>
          </p:nvPr>
        </p:nvSpPr>
        <p:spPr/>
        <p:txBody>
          <a:bodyPr/>
          <a:lstStyle/>
          <a:p>
            <a:fld id="{7D6840AB-087C-47A2-831B-DF6DAC4F77C9}" type="slidenum">
              <a:rPr lang="en-US" smtClean="0"/>
              <a:pPr/>
              <a:t>104</a:t>
            </a:fld>
            <a:endParaRPr lang="en-US"/>
          </a:p>
        </p:txBody>
      </p:sp>
      <p:pic>
        <p:nvPicPr>
          <p:cNvPr id="4" name="Picture 3" descr="A picture containing automaton, miller&#10;&#10;Description automatically generated">
            <a:extLst>
              <a:ext uri="{FF2B5EF4-FFF2-40B4-BE49-F238E27FC236}">
                <a16:creationId xmlns:a16="http://schemas.microsoft.com/office/drawing/2014/main" id="{8F5B9558-DBE3-7AFB-4513-20C67B1DC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7180" y="1905000"/>
            <a:ext cx="3407156" cy="3931334"/>
          </a:xfrm>
          <a:prstGeom prst="rect">
            <a:avLst/>
          </a:prstGeom>
        </p:spPr>
      </p:pic>
    </p:spTree>
    <p:extLst>
      <p:ext uri="{BB962C8B-B14F-4D97-AF65-F5344CB8AC3E}">
        <p14:creationId xmlns:p14="http://schemas.microsoft.com/office/powerpoint/2010/main" val="1361186923"/>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idx="4294967295"/>
          </p:nvPr>
        </p:nvSpPr>
        <p:spPr>
          <a:xfrm>
            <a:off x="771525" y="2385854"/>
            <a:ext cx="7772400" cy="1600200"/>
          </a:xfrm>
          <a:prstGeom prst="rect">
            <a:avLst/>
          </a:prstGeom>
        </p:spPr>
        <p:txBody>
          <a:bodyPr/>
          <a:lstStyle/>
          <a:p>
            <a:pPr algn="ctr" eaLnBrk="1" hangingPunct="1"/>
            <a:r>
              <a:rPr lang="en-US" altLang="en-US" sz="4800" b="0" dirty="0">
                <a:solidFill>
                  <a:srgbClr val="002856"/>
                </a:solidFill>
              </a:rPr>
              <a:t>Section 4</a:t>
            </a:r>
            <a:br>
              <a:rPr lang="en-US" altLang="en-US" sz="4800" b="0" dirty="0">
                <a:solidFill>
                  <a:srgbClr val="002856"/>
                </a:solidFill>
              </a:rPr>
            </a:br>
            <a:r>
              <a:rPr lang="en-US" altLang="en-US" sz="4800" b="0" dirty="0">
                <a:solidFill>
                  <a:srgbClr val="002856"/>
                </a:solidFill>
              </a:rPr>
              <a:t>Alternative Fall Protection</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105</a:t>
            </a:fld>
            <a:endParaRPr lang="en-US"/>
          </a:p>
        </p:txBody>
      </p:sp>
    </p:spTree>
    <p:extLst>
      <p:ext uri="{BB962C8B-B14F-4D97-AF65-F5344CB8AC3E}">
        <p14:creationId xmlns:p14="http://schemas.microsoft.com/office/powerpoint/2010/main" val="35434459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gn="ctr" eaLnBrk="1" hangingPunct="1">
              <a:defRPr/>
            </a:pPr>
            <a:r>
              <a:rPr lang="en-US" dirty="0"/>
              <a:t>Learning Objectives: Section 4</a:t>
            </a:r>
          </a:p>
        </p:txBody>
      </p:sp>
      <p:sp>
        <p:nvSpPr>
          <p:cNvPr id="142339" name="Rectangle 3"/>
          <p:cNvSpPr>
            <a:spLocks noGrp="1" noChangeArrowheads="1"/>
          </p:cNvSpPr>
          <p:nvPr>
            <p:ph idx="1"/>
          </p:nvPr>
        </p:nvSpPr>
        <p:spPr>
          <a:xfrm>
            <a:off x="1143000" y="1914525"/>
            <a:ext cx="6858000" cy="3505200"/>
          </a:xfrm>
        </p:spPr>
        <p:txBody>
          <a:bodyPr>
            <a:normAutofit lnSpcReduction="10000"/>
          </a:bodyPr>
          <a:lstStyle/>
          <a:p>
            <a:pPr eaLnBrk="1" hangingPunct="1">
              <a:lnSpc>
                <a:spcPct val="90000"/>
              </a:lnSpc>
            </a:pPr>
            <a:r>
              <a:rPr lang="en-US" altLang="en-US" dirty="0"/>
              <a:t>Understand OSHA requirements to provide conventional fall protection during residential construction</a:t>
            </a:r>
          </a:p>
          <a:p>
            <a:pPr eaLnBrk="1" hangingPunct="1">
              <a:lnSpc>
                <a:spcPct val="90000"/>
              </a:lnSpc>
            </a:pPr>
            <a:r>
              <a:rPr lang="en-US" altLang="en-US" dirty="0"/>
              <a:t>Evaluate the use of conventional fall protection systems and other work methods during residential construction</a:t>
            </a:r>
          </a:p>
          <a:p>
            <a:pPr eaLnBrk="1" hangingPunct="1">
              <a:lnSpc>
                <a:spcPct val="90000"/>
              </a:lnSpc>
            </a:pPr>
            <a:r>
              <a:rPr lang="en-US" altLang="en-US" dirty="0"/>
              <a:t>Identify residential construction tasks that may require a fall protection plan that meets the requirements of §1926.502(k) </a:t>
            </a:r>
          </a:p>
          <a:p>
            <a:pPr eaLnBrk="1" hangingPunct="1">
              <a:lnSpc>
                <a:spcPct val="90000"/>
              </a:lnSpc>
            </a:pPr>
            <a:endParaRPr lang="en-US" altLang="en-US" sz="2800" dirty="0"/>
          </a:p>
          <a:p>
            <a:pPr eaLnBrk="1" hangingPunct="1">
              <a:lnSpc>
                <a:spcPct val="90000"/>
              </a:lnSpc>
            </a:pPr>
            <a:endParaRPr lang="en-US" altLang="en-US" sz="2800"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106</a:t>
            </a:fld>
            <a:endParaRPr lang="en-US"/>
          </a:p>
        </p:txBody>
      </p:sp>
    </p:spTree>
    <p:extLst>
      <p:ext uri="{BB962C8B-B14F-4D97-AF65-F5344CB8AC3E}">
        <p14:creationId xmlns:p14="http://schemas.microsoft.com/office/powerpoint/2010/main" val="3383947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2324"/>
            <a:ext cx="7886700" cy="1325563"/>
          </a:xfrm>
        </p:spPr>
        <p:txBody>
          <a:bodyPr/>
          <a:lstStyle/>
          <a:p>
            <a:pPr algn="ctr">
              <a:defRPr/>
            </a:pPr>
            <a:r>
              <a:rPr lang="en-US" dirty="0"/>
              <a:t>When is fall protection required? Subpart M</a:t>
            </a:r>
          </a:p>
        </p:txBody>
      </p:sp>
      <p:sp>
        <p:nvSpPr>
          <p:cNvPr id="12291" name="Content Placeholder 2"/>
          <p:cNvSpPr>
            <a:spLocks noGrp="1"/>
          </p:cNvSpPr>
          <p:nvPr>
            <p:ph idx="1"/>
          </p:nvPr>
        </p:nvSpPr>
        <p:spPr>
          <a:xfrm>
            <a:off x="838200" y="2163763"/>
            <a:ext cx="7467600" cy="4144961"/>
          </a:xfrm>
        </p:spPr>
        <p:txBody>
          <a:bodyPr>
            <a:normAutofit lnSpcReduction="10000"/>
          </a:bodyPr>
          <a:lstStyle/>
          <a:p>
            <a:pPr eaLnBrk="1" hangingPunct="1"/>
            <a:r>
              <a:rPr lang="en-US" altLang="en-US" dirty="0"/>
              <a:t>In residential construction, workers must be protected by conventional fall protection (guardrails, safety nets, personal fall arrest system) if they can fall </a:t>
            </a:r>
            <a:r>
              <a:rPr lang="en-US" altLang="en-US" b="1" dirty="0"/>
              <a:t>6 feet</a:t>
            </a:r>
            <a:r>
              <a:rPr lang="en-US" altLang="en-US" dirty="0"/>
              <a:t> or more to a lower level </a:t>
            </a:r>
          </a:p>
          <a:p>
            <a:pPr eaLnBrk="1" hangingPunct="1"/>
            <a:r>
              <a:rPr lang="en-US" altLang="en-US" dirty="0"/>
              <a:t>Residential Construction </a:t>
            </a:r>
            <a:r>
              <a:rPr lang="en-US" altLang="en-US" i="1" dirty="0"/>
              <a:t>Exception</a:t>
            </a:r>
            <a:r>
              <a:rPr lang="en-US" altLang="en-US" dirty="0"/>
              <a:t>*</a:t>
            </a:r>
          </a:p>
          <a:p>
            <a:pPr lvl="1" eaLnBrk="1" hangingPunct="1"/>
            <a:r>
              <a:rPr lang="en-US" altLang="en-US" dirty="0"/>
              <a:t>When employers can </a:t>
            </a:r>
            <a:r>
              <a:rPr lang="en-US" altLang="en-US" b="1" dirty="0"/>
              <a:t>demonstrate</a:t>
            </a:r>
            <a:r>
              <a:rPr lang="en-US" altLang="en-US" dirty="0"/>
              <a:t> that it is </a:t>
            </a:r>
            <a:r>
              <a:rPr lang="en-US" altLang="en-US" i="1" dirty="0"/>
              <a:t>infeasible</a:t>
            </a:r>
            <a:r>
              <a:rPr lang="en-US" altLang="en-US" dirty="0"/>
              <a:t> </a:t>
            </a:r>
            <a:r>
              <a:rPr lang="en-US" altLang="en-US" u="sng" dirty="0"/>
              <a:t>or</a:t>
            </a:r>
            <a:r>
              <a:rPr lang="en-US" altLang="en-US" dirty="0"/>
              <a:t> </a:t>
            </a:r>
            <a:r>
              <a:rPr lang="en-US" altLang="en-US" i="1" dirty="0"/>
              <a:t>creates a greater hazard</a:t>
            </a:r>
            <a:r>
              <a:rPr lang="en-US" altLang="en-US" dirty="0"/>
              <a:t> to use “conventional” fall protection systems, they </a:t>
            </a:r>
            <a:r>
              <a:rPr lang="en-US" altLang="en-US" u="sng" dirty="0">
                <a:solidFill>
                  <a:srgbClr val="FF0000"/>
                </a:solidFill>
              </a:rPr>
              <a:t>must</a:t>
            </a:r>
            <a:r>
              <a:rPr lang="en-US" altLang="en-US" dirty="0"/>
              <a:t> develop and implement a </a:t>
            </a:r>
            <a:r>
              <a:rPr lang="en-US" altLang="en-US" b="1" dirty="0"/>
              <a:t>fall protection plan, as needed, in accordance with §1926.502(k)</a:t>
            </a:r>
          </a:p>
          <a:p>
            <a:endParaRPr lang="en-US" altLang="en-US" dirty="0"/>
          </a:p>
        </p:txBody>
      </p:sp>
      <p:sp>
        <p:nvSpPr>
          <p:cNvPr id="4" name="TextBox 3"/>
          <p:cNvSpPr txBox="1"/>
          <p:nvPr/>
        </p:nvSpPr>
        <p:spPr>
          <a:xfrm>
            <a:off x="240476" y="6324600"/>
            <a:ext cx="2763898" cy="400110"/>
          </a:xfrm>
          <a:prstGeom prst="rect">
            <a:avLst/>
          </a:prstGeom>
          <a:noFill/>
        </p:spPr>
        <p:txBody>
          <a:bodyPr wrap="none">
            <a:spAutoFit/>
          </a:bodyPr>
          <a:lstStyle/>
          <a:p>
            <a:pPr algn="ctr" eaLnBrk="1" hangingPunct="1">
              <a:defRPr/>
            </a:pPr>
            <a:r>
              <a:rPr lang="en-US" sz="2000" dirty="0">
                <a:solidFill>
                  <a:schemeClr val="bg1"/>
                </a:solidFill>
                <a:latin typeface="+mn-lt"/>
              </a:rPr>
              <a:t>*29 CFR 1926.501(b)(13)</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107</a:t>
            </a:fld>
            <a:endParaRPr lang="en-US"/>
          </a:p>
        </p:txBody>
      </p:sp>
    </p:spTree>
    <p:extLst>
      <p:ext uri="{BB962C8B-B14F-4D97-AF65-F5344CB8AC3E}">
        <p14:creationId xmlns:p14="http://schemas.microsoft.com/office/powerpoint/2010/main" val="2341617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522288"/>
            <a:ext cx="7886700" cy="1325563"/>
          </a:xfrm>
        </p:spPr>
        <p:txBody>
          <a:bodyPr/>
          <a:lstStyle/>
          <a:p>
            <a:pPr>
              <a:defRPr/>
            </a:pPr>
            <a:r>
              <a:rPr lang="en-US" dirty="0"/>
              <a:t>What does “Infeasible” mean?</a:t>
            </a:r>
          </a:p>
        </p:txBody>
      </p:sp>
      <p:sp>
        <p:nvSpPr>
          <p:cNvPr id="14339" name="Content Placeholder 2"/>
          <p:cNvSpPr>
            <a:spLocks noGrp="1"/>
          </p:cNvSpPr>
          <p:nvPr>
            <p:ph idx="1"/>
          </p:nvPr>
        </p:nvSpPr>
        <p:spPr>
          <a:xfrm>
            <a:off x="1114425" y="1879602"/>
            <a:ext cx="7386638" cy="4310060"/>
          </a:xfrm>
        </p:spPr>
        <p:txBody>
          <a:bodyPr>
            <a:normAutofit/>
          </a:bodyPr>
          <a:lstStyle/>
          <a:p>
            <a:pPr marL="0" indent="0">
              <a:buNone/>
            </a:pPr>
            <a:r>
              <a:rPr lang="en-US" altLang="en-US" sz="3600" dirty="0"/>
              <a:t>Infeasible means: </a:t>
            </a:r>
          </a:p>
          <a:p>
            <a:pPr lvl="1"/>
            <a:r>
              <a:rPr lang="en-US" altLang="en-US" sz="3600" dirty="0"/>
              <a:t>Impossible to perform construction work using conventional fall protection </a:t>
            </a:r>
            <a:r>
              <a:rPr lang="en-US" altLang="en-US" sz="3600" b="1" dirty="0"/>
              <a:t>or</a:t>
            </a:r>
            <a:r>
              <a:rPr lang="en-US" altLang="en-US" sz="3600" dirty="0"/>
              <a:t> </a:t>
            </a:r>
          </a:p>
          <a:p>
            <a:pPr lvl="1"/>
            <a:r>
              <a:rPr lang="en-US" altLang="en-US" sz="3600" dirty="0"/>
              <a:t>It is technologically impossible to use conventional fall protection</a:t>
            </a:r>
          </a:p>
        </p:txBody>
      </p:sp>
      <p:sp>
        <p:nvSpPr>
          <p:cNvPr id="4" name="TextBox 3"/>
          <p:cNvSpPr txBox="1"/>
          <p:nvPr/>
        </p:nvSpPr>
        <p:spPr>
          <a:xfrm>
            <a:off x="381000" y="6324600"/>
            <a:ext cx="4038600" cy="261938"/>
          </a:xfrm>
          <a:prstGeom prst="rect">
            <a:avLst/>
          </a:prstGeom>
          <a:noFill/>
        </p:spPr>
        <p:txBody>
          <a:bodyPr>
            <a:spAutoFit/>
          </a:bodyPr>
          <a:lstStyle/>
          <a:p>
            <a:pPr eaLnBrk="1" hangingPunct="1">
              <a:defRPr/>
            </a:pPr>
            <a:r>
              <a:rPr lang="en-US" sz="1100" dirty="0">
                <a:solidFill>
                  <a:schemeClr val="bg1"/>
                </a:solidFill>
                <a:latin typeface="+mn-lt"/>
              </a:rPr>
              <a:t>Source: 1926.500(b</a:t>
            </a:r>
            <a:r>
              <a:rPr lang="en-US" sz="1100" dirty="0">
                <a:solidFill>
                  <a:srgbClr val="000066"/>
                </a:solidFill>
                <a:latin typeface="+mn-lt"/>
              </a:rPr>
              <a:t>)</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108</a:t>
            </a:fld>
            <a:endParaRPr lang="en-US"/>
          </a:p>
        </p:txBody>
      </p:sp>
    </p:spTree>
    <p:extLst>
      <p:ext uri="{BB962C8B-B14F-4D97-AF65-F5344CB8AC3E}">
        <p14:creationId xmlns:p14="http://schemas.microsoft.com/office/powerpoint/2010/main" val="39759355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Establishing Infeasibility (1 of 4)</a:t>
            </a:r>
          </a:p>
        </p:txBody>
      </p:sp>
      <p:sp>
        <p:nvSpPr>
          <p:cNvPr id="16387" name="Content Placeholder 2"/>
          <p:cNvSpPr>
            <a:spLocks noGrp="1"/>
          </p:cNvSpPr>
          <p:nvPr>
            <p:ph idx="1"/>
          </p:nvPr>
        </p:nvSpPr>
        <p:spPr>
          <a:xfrm>
            <a:off x="1104900" y="1935164"/>
            <a:ext cx="6934200" cy="4144961"/>
          </a:xfrm>
        </p:spPr>
        <p:txBody>
          <a:bodyPr/>
          <a:lstStyle/>
          <a:p>
            <a:pPr marL="0" indent="0">
              <a:buNone/>
            </a:pPr>
            <a:r>
              <a:rPr lang="en-US" altLang="en-US" dirty="0"/>
              <a:t>Contractor attempting to establish infeasibility will be required to:</a:t>
            </a:r>
          </a:p>
          <a:p>
            <a:pPr lvl="1"/>
            <a:r>
              <a:rPr lang="en-US" altLang="en-US" dirty="0"/>
              <a:t> Establish the </a:t>
            </a:r>
            <a:r>
              <a:rPr lang="en-US" altLang="en-US" b="1" i="1" dirty="0"/>
              <a:t>worksite-specific circumstances </a:t>
            </a:r>
            <a:r>
              <a:rPr lang="en-US" altLang="en-US" dirty="0"/>
              <a:t>that preclude reliance on conventional fall protection to protect employees from fall hazards</a:t>
            </a:r>
          </a:p>
          <a:p>
            <a:pPr lvl="1"/>
            <a:r>
              <a:rPr lang="en-US" altLang="en-US" dirty="0"/>
              <a:t>Establish that the available personal fall arrest systems </a:t>
            </a:r>
            <a:r>
              <a:rPr lang="en-US" altLang="en-US" b="1" i="1" dirty="0"/>
              <a:t>cannot be used </a:t>
            </a:r>
            <a:r>
              <a:rPr lang="en-US" altLang="en-US" dirty="0"/>
              <a:t>in a particular work area due to design or equipment constraints</a:t>
            </a:r>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chemeClr val="bg1"/>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109</a:t>
            </a:fld>
            <a:endParaRPr lang="en-US"/>
          </a:p>
        </p:txBody>
      </p:sp>
    </p:spTree>
    <p:extLst>
      <p:ext uri="{BB962C8B-B14F-4D97-AF65-F5344CB8AC3E}">
        <p14:creationId xmlns:p14="http://schemas.microsoft.com/office/powerpoint/2010/main" val="318623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8085" y="666750"/>
            <a:ext cx="6387830" cy="457200"/>
          </a:xfrm>
        </p:spPr>
        <p:txBody>
          <a:bodyPr>
            <a:normAutofit fontScale="90000"/>
          </a:bodyPr>
          <a:lstStyle/>
          <a:p>
            <a:pPr algn="ctr">
              <a:defRPr/>
            </a:pPr>
            <a:r>
              <a:rPr lang="en-US" dirty="0"/>
              <a:t>Workers’ Responsibilities </a:t>
            </a:r>
          </a:p>
        </p:txBody>
      </p:sp>
      <p:sp>
        <p:nvSpPr>
          <p:cNvPr id="31746" name="Content Placeholder 2"/>
          <p:cNvSpPr>
            <a:spLocks noGrp="1"/>
          </p:cNvSpPr>
          <p:nvPr>
            <p:ph idx="1"/>
          </p:nvPr>
        </p:nvSpPr>
        <p:spPr>
          <a:xfrm>
            <a:off x="609600" y="2209800"/>
            <a:ext cx="7696200" cy="3154361"/>
          </a:xfrm>
        </p:spPr>
        <p:txBody>
          <a:bodyPr/>
          <a:lstStyle/>
          <a:p>
            <a:r>
              <a:rPr lang="en-US" altLang="en-US" dirty="0"/>
              <a:t>Report hazardous conditions to OSHA, if employers do not fix them</a:t>
            </a:r>
          </a:p>
          <a:p>
            <a:endParaRPr lang="en-US" altLang="en-US" dirty="0"/>
          </a:p>
          <a:p>
            <a:r>
              <a:rPr lang="en-US" altLang="en-US" dirty="0"/>
              <a:t>Cooperate with OSHA inspectors</a:t>
            </a:r>
          </a:p>
          <a:p>
            <a:endParaRPr lang="en-US" altLang="en-US" dirty="0"/>
          </a:p>
          <a:p>
            <a:r>
              <a:rPr lang="en-US" altLang="en-US" dirty="0"/>
              <a:t>Read the OSHA poster</a:t>
            </a:r>
          </a:p>
          <a:p>
            <a:endParaRPr lang="en-US" altLang="en-US" dirty="0"/>
          </a:p>
        </p:txBody>
      </p:sp>
    </p:spTree>
    <p:extLst>
      <p:ext uri="{BB962C8B-B14F-4D97-AF65-F5344CB8AC3E}">
        <p14:creationId xmlns:p14="http://schemas.microsoft.com/office/powerpoint/2010/main" val="17934240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63" y="741361"/>
            <a:ext cx="7886700" cy="1325563"/>
          </a:xfrm>
        </p:spPr>
        <p:txBody>
          <a:bodyPr/>
          <a:lstStyle/>
          <a:p>
            <a:pPr>
              <a:defRPr/>
            </a:pPr>
            <a:r>
              <a:rPr lang="en-US" dirty="0"/>
              <a:t>Establishing Infeasibility (2 of 4)</a:t>
            </a:r>
            <a:endParaRPr lang="en-US" sz="3200" dirty="0"/>
          </a:p>
        </p:txBody>
      </p:sp>
      <p:sp>
        <p:nvSpPr>
          <p:cNvPr id="3" name="Content Placeholder 2"/>
          <p:cNvSpPr>
            <a:spLocks noGrp="1"/>
          </p:cNvSpPr>
          <p:nvPr>
            <p:ph idx="1"/>
          </p:nvPr>
        </p:nvSpPr>
        <p:spPr>
          <a:xfrm>
            <a:off x="1433513" y="2147887"/>
            <a:ext cx="6705600" cy="4525963"/>
          </a:xfrm>
        </p:spPr>
        <p:txBody>
          <a:bodyPr/>
          <a:lstStyle/>
          <a:p>
            <a:pPr marL="0" lvl="1" indent="0">
              <a:buNone/>
              <a:defRPr/>
            </a:pPr>
            <a:r>
              <a:rPr lang="en-US" dirty="0">
                <a:ea typeface="+mn-ea"/>
                <a:cs typeface="+mn-cs"/>
              </a:rPr>
              <a:t>The employer must indicate the particular problem, such as: </a:t>
            </a:r>
          </a:p>
          <a:p>
            <a:pPr lvl="1">
              <a:defRPr/>
            </a:pPr>
            <a:r>
              <a:rPr lang="en-US" dirty="0"/>
              <a:t>Inability to provide safe anchorage</a:t>
            </a:r>
          </a:p>
          <a:p>
            <a:pPr lvl="1">
              <a:defRPr/>
            </a:pPr>
            <a:r>
              <a:rPr lang="en-US" dirty="0"/>
              <a:t>Danger of lifeline entanglement</a:t>
            </a:r>
          </a:p>
          <a:p>
            <a:pPr lvl="1">
              <a:defRPr/>
            </a:pPr>
            <a:r>
              <a:rPr lang="en-US" dirty="0"/>
              <a:t>Likelihood that completion of work would be prevented</a:t>
            </a:r>
          </a:p>
          <a:p>
            <a:pPr lvl="1">
              <a:defRPr/>
            </a:pPr>
            <a:r>
              <a:rPr lang="en-US" dirty="0"/>
              <a:t>Inability of personal fall arrest system to function, due to configuration of work area </a:t>
            </a:r>
          </a:p>
          <a:p>
            <a:pPr lvl="1">
              <a:defRPr/>
            </a:pPr>
            <a:endParaRPr lang="en-US" sz="400" dirty="0"/>
          </a:p>
          <a:p>
            <a:pPr>
              <a:buFontTx/>
              <a:buNone/>
              <a:defRPr/>
            </a:pPr>
            <a:r>
              <a:rPr lang="en-US" sz="1600" b="1" dirty="0"/>
              <a:t>	</a:t>
            </a:r>
          </a:p>
          <a:p>
            <a:pPr lvl="1">
              <a:defRPr/>
            </a:pPr>
            <a:endParaRPr lang="en-US" dirty="0"/>
          </a:p>
          <a:p>
            <a:pPr>
              <a:defRPr/>
            </a:pPr>
            <a:endParaRPr lang="en-US" dirty="0"/>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chemeClr val="bg1"/>
                </a:solidFill>
                <a:latin typeface="+mn-lt"/>
              </a:rPr>
              <a:t>Source: Preamble to Final Fall Protection Rule, Section 3 - III. Summary and Explanation of the Final Rule, August 9, 1994</a:t>
            </a:r>
          </a:p>
        </p:txBody>
      </p:sp>
      <p:sp>
        <p:nvSpPr>
          <p:cNvPr id="5" name="Slide Number Placeholder 4"/>
          <p:cNvSpPr>
            <a:spLocks noGrp="1"/>
          </p:cNvSpPr>
          <p:nvPr>
            <p:ph type="sldNum" sz="quarter" idx="10"/>
          </p:nvPr>
        </p:nvSpPr>
        <p:spPr/>
        <p:txBody>
          <a:bodyPr/>
          <a:lstStyle/>
          <a:p>
            <a:fld id="{7D6840AB-087C-47A2-831B-DF6DAC4F77C9}" type="slidenum">
              <a:rPr lang="en-US" smtClean="0"/>
              <a:pPr/>
              <a:t>110</a:t>
            </a:fld>
            <a:endParaRPr lang="en-US"/>
          </a:p>
        </p:txBody>
      </p:sp>
    </p:spTree>
    <p:extLst>
      <p:ext uri="{BB962C8B-B14F-4D97-AF65-F5344CB8AC3E}">
        <p14:creationId xmlns:p14="http://schemas.microsoft.com/office/powerpoint/2010/main" val="3145738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5825" y="879476"/>
            <a:ext cx="7886700" cy="1325563"/>
          </a:xfrm>
        </p:spPr>
        <p:txBody>
          <a:bodyPr/>
          <a:lstStyle/>
          <a:p>
            <a:pPr>
              <a:defRPr/>
            </a:pPr>
            <a:r>
              <a:rPr lang="en-US" dirty="0"/>
              <a:t>Establishing Infeasibility (3 of 4)</a:t>
            </a:r>
            <a:endParaRPr lang="en-US" sz="3200" dirty="0"/>
          </a:p>
        </p:txBody>
      </p:sp>
      <p:sp>
        <p:nvSpPr>
          <p:cNvPr id="20482" name="Content Placeholder 2"/>
          <p:cNvSpPr>
            <a:spLocks noGrp="1"/>
          </p:cNvSpPr>
          <p:nvPr>
            <p:ph idx="1"/>
          </p:nvPr>
        </p:nvSpPr>
        <p:spPr>
          <a:xfrm>
            <a:off x="571499" y="2352675"/>
            <a:ext cx="8201025" cy="3405188"/>
          </a:xfrm>
        </p:spPr>
        <p:txBody>
          <a:bodyPr>
            <a:normAutofit/>
          </a:bodyPr>
          <a:lstStyle/>
          <a:p>
            <a:pPr marL="0" indent="0">
              <a:buNone/>
            </a:pPr>
            <a:r>
              <a:rPr lang="en-US" altLang="en-US" dirty="0"/>
              <a:t>Note: 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a:t>
            </a:r>
          </a:p>
        </p:txBody>
      </p:sp>
    </p:spTree>
    <p:extLst>
      <p:ext uri="{BB962C8B-B14F-4D97-AF65-F5344CB8AC3E}">
        <p14:creationId xmlns:p14="http://schemas.microsoft.com/office/powerpoint/2010/main" val="19948913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777875"/>
            <a:ext cx="7886700" cy="1325563"/>
          </a:xfrm>
        </p:spPr>
        <p:txBody>
          <a:bodyPr/>
          <a:lstStyle/>
          <a:p>
            <a:pPr>
              <a:defRPr/>
            </a:pPr>
            <a:r>
              <a:rPr lang="en-US" dirty="0"/>
              <a:t>Establishing Infeasibility (4 of 4)</a:t>
            </a:r>
          </a:p>
        </p:txBody>
      </p:sp>
      <p:sp>
        <p:nvSpPr>
          <p:cNvPr id="22531" name="Content Placeholder 2"/>
          <p:cNvSpPr>
            <a:spLocks noGrp="1"/>
          </p:cNvSpPr>
          <p:nvPr>
            <p:ph idx="1"/>
          </p:nvPr>
        </p:nvSpPr>
        <p:spPr>
          <a:xfrm>
            <a:off x="819150" y="1935164"/>
            <a:ext cx="7696200" cy="4144961"/>
          </a:xfrm>
        </p:spPr>
        <p:txBody>
          <a:bodyPr/>
          <a:lstStyle/>
          <a:p>
            <a:r>
              <a:rPr lang="en-US" altLang="en-US" sz="2400" dirty="0"/>
              <a:t>It will </a:t>
            </a:r>
            <a:r>
              <a:rPr lang="en-US" altLang="en-US" sz="2400" u="sng" dirty="0"/>
              <a:t>not</a:t>
            </a:r>
            <a:r>
              <a:rPr lang="en-US" altLang="en-US" sz="2400" dirty="0"/>
              <a:t> be sufficient for the employer to merely assert that it is </a:t>
            </a:r>
            <a:r>
              <a:rPr lang="en-US" altLang="en-US" sz="2400" b="1" dirty="0"/>
              <a:t>impossible</a:t>
            </a:r>
            <a:r>
              <a:rPr lang="en-US" altLang="en-US" sz="2400" dirty="0"/>
              <a:t> to use fall protection equipment</a:t>
            </a:r>
          </a:p>
          <a:p>
            <a:r>
              <a:rPr lang="en-US" altLang="en-US" sz="2400" dirty="0"/>
              <a:t>OSHA does </a:t>
            </a:r>
            <a:r>
              <a:rPr lang="en-US" altLang="en-US" sz="2400" u="sng" dirty="0"/>
              <a:t>not</a:t>
            </a:r>
            <a:r>
              <a:rPr lang="en-US" altLang="en-US" sz="2400" dirty="0"/>
              <a:t> consider "economic infeasibility" or "impracticality“ to be a basis for failing to provide conventional fall protection for employees  </a:t>
            </a:r>
          </a:p>
          <a:p>
            <a:r>
              <a:rPr lang="en-US" altLang="en-US" sz="2400" dirty="0"/>
              <a:t>Non-mandatory </a:t>
            </a:r>
            <a:r>
              <a:rPr lang="en-US" altLang="en-US" sz="2400" b="1" dirty="0"/>
              <a:t>Appendix E</a:t>
            </a:r>
            <a:r>
              <a:rPr lang="en-US" altLang="en-US" sz="2400" dirty="0"/>
              <a:t> provides guidance regarding the kind of considerations employers would take into account in attempting to comply with OSHA’s fall protection standard </a:t>
            </a:r>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dirty="0">
                <a:solidFill>
                  <a:schemeClr val="bg1"/>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112</a:t>
            </a:fld>
            <a:endParaRPr lang="en-US"/>
          </a:p>
        </p:txBody>
      </p:sp>
    </p:spTree>
    <p:extLst>
      <p:ext uri="{BB962C8B-B14F-4D97-AF65-F5344CB8AC3E}">
        <p14:creationId xmlns:p14="http://schemas.microsoft.com/office/powerpoint/2010/main" val="1181400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Examples of Infeasibility </a:t>
            </a:r>
          </a:p>
        </p:txBody>
      </p:sp>
      <p:sp>
        <p:nvSpPr>
          <p:cNvPr id="24579" name="Content Placeholder 2"/>
          <p:cNvSpPr>
            <a:spLocks noGrp="1"/>
          </p:cNvSpPr>
          <p:nvPr>
            <p:ph idx="1"/>
          </p:nvPr>
        </p:nvSpPr>
        <p:spPr>
          <a:xfrm>
            <a:off x="1181102" y="2204244"/>
            <a:ext cx="7086600" cy="4906962"/>
          </a:xfrm>
        </p:spPr>
        <p:txBody>
          <a:bodyPr/>
          <a:lstStyle/>
          <a:p>
            <a:r>
              <a:rPr lang="en-US" altLang="en-US" sz="2400" dirty="0"/>
              <a:t>OSHA believes it would be unreasonable to expect a home builder to rent a crane when the jobsite is difficult to access (terrain or remote location) or when the home builder has only a single roof to raise</a:t>
            </a:r>
          </a:p>
          <a:p>
            <a:r>
              <a:rPr lang="en-US" altLang="en-US" sz="2400" dirty="0"/>
              <a:t>OSHA does not expect home builders to erect scaffolds around the entire perimeter of a house, or to take other extremely burdensome measures such as erecting separate structures (telephone poles, e.g.) and stringing a lifeline to use as an attachment point for personal fall arrest equipment</a:t>
            </a:r>
            <a:endParaRPr lang="en-US" altLang="en-US" sz="2800" dirty="0"/>
          </a:p>
        </p:txBody>
      </p:sp>
      <p:sp>
        <p:nvSpPr>
          <p:cNvPr id="4" name="TextBox 3"/>
          <p:cNvSpPr txBox="1"/>
          <p:nvPr/>
        </p:nvSpPr>
        <p:spPr>
          <a:xfrm>
            <a:off x="0" y="6305550"/>
            <a:ext cx="4038600" cy="430213"/>
          </a:xfrm>
          <a:prstGeom prst="rect">
            <a:avLst/>
          </a:prstGeom>
          <a:noFill/>
        </p:spPr>
        <p:txBody>
          <a:bodyPr>
            <a:spAutoFit/>
          </a:bodyPr>
          <a:lstStyle/>
          <a:p>
            <a:pPr eaLnBrk="1" hangingPunct="1">
              <a:defRPr/>
            </a:pPr>
            <a:r>
              <a:rPr lang="en-US" sz="1100" i="1" dirty="0">
                <a:solidFill>
                  <a:schemeClr val="bg1"/>
                </a:solidFill>
                <a:latin typeface="+mn-lt"/>
              </a:rPr>
              <a:t>Source: Preamble to Final Fall Protection Rule, Section 3 - III. Summary and Explanation of the Final Rule, August 9, 1994</a:t>
            </a:r>
          </a:p>
        </p:txBody>
      </p:sp>
    </p:spTree>
    <p:extLst>
      <p:ext uri="{BB962C8B-B14F-4D97-AF65-F5344CB8AC3E}">
        <p14:creationId xmlns:p14="http://schemas.microsoft.com/office/powerpoint/2010/main" val="33837112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9501"/>
            <a:ext cx="7886700" cy="1325563"/>
          </a:xfrm>
        </p:spPr>
        <p:txBody>
          <a:bodyPr/>
          <a:lstStyle/>
          <a:p>
            <a:pPr algn="ctr">
              <a:defRPr/>
            </a:pPr>
            <a:r>
              <a:rPr lang="en-US" dirty="0"/>
              <a:t>What does “Creating a Greater Hazard” mean?</a:t>
            </a:r>
          </a:p>
        </p:txBody>
      </p:sp>
      <p:sp>
        <p:nvSpPr>
          <p:cNvPr id="26627" name="Content Placeholder 2"/>
          <p:cNvSpPr>
            <a:spLocks noGrp="1"/>
          </p:cNvSpPr>
          <p:nvPr>
            <p:ph idx="1"/>
          </p:nvPr>
        </p:nvSpPr>
        <p:spPr>
          <a:xfrm>
            <a:off x="859630" y="2984897"/>
            <a:ext cx="7655719" cy="2936079"/>
          </a:xfrm>
        </p:spPr>
        <p:txBody>
          <a:bodyPr>
            <a:normAutofit/>
          </a:bodyPr>
          <a:lstStyle/>
          <a:p>
            <a:pPr marL="0" indent="0">
              <a:buNone/>
            </a:pPr>
            <a:r>
              <a:rPr lang="en-US" altLang="en-US" sz="3600" dirty="0"/>
              <a:t>Hazards created by compliance with the standard are greater than those created by non-compliance</a:t>
            </a:r>
          </a:p>
          <a:p>
            <a:endParaRPr lang="en-US" altLang="en-US" sz="2800" dirty="0"/>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chemeClr val="bg1"/>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114</a:t>
            </a:fld>
            <a:endParaRPr lang="en-US"/>
          </a:p>
        </p:txBody>
      </p:sp>
    </p:spTree>
    <p:extLst>
      <p:ext uri="{BB962C8B-B14F-4D97-AF65-F5344CB8AC3E}">
        <p14:creationId xmlns:p14="http://schemas.microsoft.com/office/powerpoint/2010/main" val="37402094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3199"/>
            <a:ext cx="7886700" cy="1325563"/>
          </a:xfrm>
        </p:spPr>
        <p:txBody>
          <a:bodyPr/>
          <a:lstStyle/>
          <a:p>
            <a:pPr algn="ctr">
              <a:defRPr/>
            </a:pPr>
            <a:r>
              <a:rPr lang="en-US" dirty="0"/>
              <a:t>Establishing Greater Hazard</a:t>
            </a:r>
          </a:p>
        </p:txBody>
      </p:sp>
      <p:sp>
        <p:nvSpPr>
          <p:cNvPr id="28675" name="Content Placeholder 2"/>
          <p:cNvSpPr>
            <a:spLocks noGrp="1"/>
          </p:cNvSpPr>
          <p:nvPr>
            <p:ph idx="1"/>
          </p:nvPr>
        </p:nvSpPr>
        <p:spPr>
          <a:xfrm>
            <a:off x="1562100" y="1122364"/>
            <a:ext cx="6019800" cy="4373561"/>
          </a:xfrm>
        </p:spPr>
        <p:txBody>
          <a:bodyPr>
            <a:noAutofit/>
          </a:bodyPr>
          <a:lstStyle/>
          <a:p>
            <a:pPr marL="0" lvl="1" indent="0" algn="ctr">
              <a:buNone/>
            </a:pPr>
            <a:r>
              <a:rPr lang="en-US" altLang="en-US" sz="2800" dirty="0"/>
              <a:t>OSHA is aware of construction situations where the installation of conventional fall protection systems could </a:t>
            </a:r>
            <a:r>
              <a:rPr lang="en-US" altLang="en-US" sz="2800" b="1" i="1" dirty="0"/>
              <a:t>involve more risk</a:t>
            </a:r>
            <a:r>
              <a:rPr lang="en-US" altLang="en-US" sz="2800" dirty="0"/>
              <a:t>, due to the nature or duration of the exposure, than the work for which protection is required</a:t>
            </a:r>
          </a:p>
          <a:p>
            <a:pPr marL="0" lvl="1" indent="0" algn="ctr">
              <a:buNone/>
            </a:pPr>
            <a:endParaRPr lang="en-US" altLang="en-US" sz="2800" dirty="0"/>
          </a:p>
          <a:p>
            <a:pPr marL="0" indent="0" algn="ctr">
              <a:buNone/>
            </a:pPr>
            <a:r>
              <a:rPr lang="en-US" altLang="en-US" dirty="0"/>
              <a:t>On the other hand, “greater hazard" defense does </a:t>
            </a:r>
            <a:r>
              <a:rPr lang="en-US" altLang="en-US" u="sng" dirty="0"/>
              <a:t>not</a:t>
            </a:r>
            <a:r>
              <a:rPr lang="en-US" altLang="en-US" dirty="0"/>
              <a:t> generally excuse an employer from protecting its affected employees with conventional fall protection systems</a:t>
            </a:r>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chemeClr val="bg1"/>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115</a:t>
            </a:fld>
            <a:endParaRPr lang="en-US"/>
          </a:p>
        </p:txBody>
      </p:sp>
    </p:spTree>
    <p:extLst>
      <p:ext uri="{BB962C8B-B14F-4D97-AF65-F5344CB8AC3E}">
        <p14:creationId xmlns:p14="http://schemas.microsoft.com/office/powerpoint/2010/main" val="24711282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43888" cy="1325563"/>
          </a:xfrm>
        </p:spPr>
        <p:txBody>
          <a:bodyPr/>
          <a:lstStyle/>
          <a:p>
            <a:pPr algn="ctr">
              <a:defRPr/>
            </a:pPr>
            <a:r>
              <a:rPr lang="en-US" dirty="0"/>
              <a:t>Establishing Greater Hazard (continued)</a:t>
            </a:r>
          </a:p>
        </p:txBody>
      </p:sp>
      <p:sp>
        <p:nvSpPr>
          <p:cNvPr id="30723" name="Content Placeholder 2"/>
          <p:cNvSpPr>
            <a:spLocks noGrp="1"/>
          </p:cNvSpPr>
          <p:nvPr>
            <p:ph idx="1"/>
          </p:nvPr>
        </p:nvSpPr>
        <p:spPr>
          <a:xfrm>
            <a:off x="933450" y="1951038"/>
            <a:ext cx="7467600" cy="4906962"/>
          </a:xfrm>
        </p:spPr>
        <p:txBody>
          <a:bodyPr/>
          <a:lstStyle/>
          <a:p>
            <a:r>
              <a:rPr lang="en-US" altLang="en-US" sz="2400" dirty="0"/>
              <a:t>OSHA acknowledges that, regardless of an employer's ability to preplan for fall protection, there may be cases where the installation or use of conventional fall protection systems poses a greater hazard than that to which employees performing the construction work would otherwise be exposed </a:t>
            </a:r>
          </a:p>
          <a:p>
            <a:r>
              <a:rPr lang="en-US" altLang="en-US" sz="2400" dirty="0"/>
              <a:t>OSHA expects an employer who seeks to make that case to </a:t>
            </a:r>
            <a:r>
              <a:rPr lang="en-US" altLang="en-US" sz="2400" b="1" i="1" dirty="0"/>
              <a:t>indicate specifically how </a:t>
            </a:r>
            <a:r>
              <a:rPr lang="en-US" altLang="en-US" sz="2400" dirty="0"/>
              <a:t>compliance with the requirement for conventional fall protection systems would pose a greater hazard </a:t>
            </a:r>
          </a:p>
          <a:p>
            <a:r>
              <a:rPr lang="en-US" altLang="en-US" sz="2400" dirty="0"/>
              <a:t>OSHA will assess each such case on its particular merits </a:t>
            </a:r>
          </a:p>
          <a:p>
            <a:endParaRPr lang="en-US" altLang="en-US" sz="2400" dirty="0"/>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chemeClr val="bg1"/>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116</a:t>
            </a:fld>
            <a:endParaRPr lang="en-US"/>
          </a:p>
        </p:txBody>
      </p:sp>
    </p:spTree>
    <p:extLst>
      <p:ext uri="{BB962C8B-B14F-4D97-AF65-F5344CB8AC3E}">
        <p14:creationId xmlns:p14="http://schemas.microsoft.com/office/powerpoint/2010/main" val="4216683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Establishing Greater Hazard - OSHA</a:t>
            </a:r>
          </a:p>
        </p:txBody>
      </p:sp>
      <p:sp>
        <p:nvSpPr>
          <p:cNvPr id="3" name="Content Placeholder 2" hidden="1"/>
          <p:cNvSpPr>
            <a:spLocks noGrp="1"/>
          </p:cNvSpPr>
          <p:nvPr>
            <p:ph idx="1"/>
          </p:nvPr>
        </p:nvSpPr>
        <p:spPr>
          <a:xfrm>
            <a:off x="152400" y="2895599"/>
            <a:ext cx="3505200" cy="1905001"/>
          </a:xfrm>
        </p:spPr>
        <p:txBody>
          <a:bodyPr/>
          <a:lstStyle/>
          <a:p>
            <a:endParaRPr lang="en-US" dirty="0"/>
          </a:p>
        </p:txBody>
      </p:sp>
      <p:sp>
        <p:nvSpPr>
          <p:cNvPr id="5" name="Rectangle 4"/>
          <p:cNvSpPr/>
          <p:nvPr/>
        </p:nvSpPr>
        <p:spPr>
          <a:xfrm>
            <a:off x="1028700" y="2329488"/>
            <a:ext cx="7620000" cy="3416320"/>
          </a:xfrm>
          <a:prstGeom prst="rect">
            <a:avLst/>
          </a:prstGeom>
        </p:spPr>
        <p:txBody>
          <a:bodyPr wrap="square">
            <a:spAutoFit/>
          </a:bodyPr>
          <a:lstStyle/>
          <a:p>
            <a:pPr lvl="0">
              <a:spcBef>
                <a:spcPct val="20000"/>
              </a:spcBef>
            </a:pPr>
            <a:r>
              <a:rPr lang="en-US" altLang="en-US" sz="2400" dirty="0">
                <a:solidFill>
                  <a:srgbClr val="002856"/>
                </a:solidFill>
                <a:latin typeface="Arial" panose="020B0604020202020204" pitchFamily="34" charset="0"/>
                <a:cs typeface="Arial" panose="020B0604020202020204" pitchFamily="34" charset="0"/>
              </a:rPr>
              <a:t>OSHA has found that, as with the "infeasibility" defense, the "greater hazard" defense does not generally excuse an employer from protecting its affected employees with personal fall arrest systems. In particular, the Agency has found that careful planning of a construction project enables the employer to erect buildings/structures into which the necessary anchorage points for personal fall arrest systems have already been engineered.</a:t>
            </a:r>
          </a:p>
        </p:txBody>
      </p:sp>
      <p:sp>
        <p:nvSpPr>
          <p:cNvPr id="4" name="Slide Number Placeholder 3"/>
          <p:cNvSpPr>
            <a:spLocks noGrp="1"/>
          </p:cNvSpPr>
          <p:nvPr>
            <p:ph type="sldNum" sz="quarter" idx="10"/>
          </p:nvPr>
        </p:nvSpPr>
        <p:spPr/>
        <p:txBody>
          <a:bodyPr/>
          <a:lstStyle/>
          <a:p>
            <a:fld id="{7D6840AB-087C-47A2-831B-DF6DAC4F77C9}" type="slidenum">
              <a:rPr lang="en-US" smtClean="0"/>
              <a:pPr/>
              <a:t>117</a:t>
            </a:fld>
            <a:endParaRPr lang="en-US"/>
          </a:p>
        </p:txBody>
      </p:sp>
    </p:spTree>
    <p:extLst>
      <p:ext uri="{BB962C8B-B14F-4D97-AF65-F5344CB8AC3E}">
        <p14:creationId xmlns:p14="http://schemas.microsoft.com/office/powerpoint/2010/main" val="23546506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lgn="ctr" eaLnBrk="1" hangingPunct="1">
              <a:defRPr/>
            </a:pPr>
            <a:r>
              <a:rPr lang="en-US" dirty="0"/>
              <a:t>OSHA Requirements (Fall Protection Plan)</a:t>
            </a:r>
          </a:p>
        </p:txBody>
      </p:sp>
      <p:sp>
        <p:nvSpPr>
          <p:cNvPr id="32771" name="Content Placeholder 3"/>
          <p:cNvSpPr>
            <a:spLocks noGrp="1"/>
          </p:cNvSpPr>
          <p:nvPr>
            <p:ph idx="1"/>
          </p:nvPr>
        </p:nvSpPr>
        <p:spPr>
          <a:xfrm>
            <a:off x="628650" y="2211390"/>
            <a:ext cx="7620000" cy="4144961"/>
          </a:xfrm>
        </p:spPr>
        <p:txBody>
          <a:bodyPr>
            <a:normAutofit lnSpcReduction="10000"/>
          </a:bodyPr>
          <a:lstStyle/>
          <a:p>
            <a:r>
              <a:rPr lang="en-US" altLang="en-US" dirty="0"/>
              <a:t>This option is available for those engaged in “residential construction” work who can establish that conventional fall protection is infeasible or creates a greater hazard </a:t>
            </a:r>
          </a:p>
          <a:p>
            <a:endParaRPr lang="en-US" altLang="en-US" dirty="0"/>
          </a:p>
          <a:p>
            <a:r>
              <a:rPr lang="en-US" altLang="en-US" b="1" dirty="0"/>
              <a:t>Note:</a:t>
            </a:r>
            <a:r>
              <a:rPr lang="en-US" altLang="en-US" dirty="0"/>
              <a:t> It is OSHA’s presumption that conventional fall protection </a:t>
            </a:r>
            <a:r>
              <a:rPr lang="en-US" altLang="en-US" b="1" i="1" dirty="0"/>
              <a:t>is </a:t>
            </a:r>
            <a:r>
              <a:rPr lang="en-US" altLang="en-US" dirty="0"/>
              <a:t>feasible </a:t>
            </a:r>
            <a:r>
              <a:rPr lang="en-US" altLang="en-US" u="sng" dirty="0"/>
              <a:t>and</a:t>
            </a:r>
            <a:r>
              <a:rPr lang="en-US" altLang="en-US" dirty="0"/>
              <a:t> </a:t>
            </a:r>
            <a:r>
              <a:rPr lang="en-US" altLang="en-US" b="1" i="1" dirty="0"/>
              <a:t>will not </a:t>
            </a:r>
            <a:r>
              <a:rPr lang="en-US" altLang="en-US" dirty="0"/>
              <a:t>create a greater hazard, and it is the employer’s burden to establish that it is appropriate to implement a fall protection plan </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118</a:t>
            </a:fld>
            <a:endParaRPr lang="en-US"/>
          </a:p>
        </p:txBody>
      </p:sp>
    </p:spTree>
    <p:extLst>
      <p:ext uri="{BB962C8B-B14F-4D97-AF65-F5344CB8AC3E}">
        <p14:creationId xmlns:p14="http://schemas.microsoft.com/office/powerpoint/2010/main" val="4135072033"/>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gn="ctr" eaLnBrk="1" hangingPunct="1">
              <a:defRPr/>
            </a:pPr>
            <a:r>
              <a:rPr lang="en-US" dirty="0"/>
              <a:t>Fall Protection Plan</a:t>
            </a:r>
          </a:p>
        </p:txBody>
      </p:sp>
      <p:sp>
        <p:nvSpPr>
          <p:cNvPr id="34819" name="Rectangle 3"/>
          <p:cNvSpPr>
            <a:spLocks noGrp="1" noChangeArrowheads="1"/>
          </p:cNvSpPr>
          <p:nvPr>
            <p:ph idx="1"/>
          </p:nvPr>
        </p:nvSpPr>
        <p:spPr>
          <a:xfrm>
            <a:off x="152400" y="1552273"/>
            <a:ext cx="8839200" cy="1782761"/>
          </a:xfrm>
        </p:spPr>
        <p:txBody>
          <a:bodyPr>
            <a:normAutofit fontScale="92500"/>
          </a:bodyPr>
          <a:lstStyle/>
          <a:p>
            <a:pPr eaLnBrk="1" hangingPunct="1">
              <a:lnSpc>
                <a:spcPct val="90000"/>
              </a:lnSpc>
            </a:pPr>
            <a:r>
              <a:rPr lang="en-US" altLang="en-US" b="1" dirty="0"/>
              <a:t>Site-specific and written plan</a:t>
            </a:r>
            <a:r>
              <a:rPr lang="en-US" altLang="en-US" dirty="0"/>
              <a:t> that identifies and evaluates fall hazards on a jobsite, establishes the protection methods to be used, and assesses the ability of workers to follow related work rules and use equipment safely</a:t>
            </a:r>
          </a:p>
        </p:txBody>
      </p:sp>
      <p:sp>
        <p:nvSpPr>
          <p:cNvPr id="34820" name="Rectangle 4"/>
          <p:cNvSpPr>
            <a:spLocks noChangeArrowheads="1"/>
          </p:cNvSpPr>
          <p:nvPr/>
        </p:nvSpPr>
        <p:spPr bwMode="auto">
          <a:xfrm>
            <a:off x="1412079" y="3539507"/>
            <a:ext cx="6761163" cy="523220"/>
          </a:xfrm>
          <a:prstGeom prst="rect">
            <a:avLst/>
          </a:prstGeom>
          <a:noFill/>
          <a:ln w="38100" cmpd="dbl">
            <a:noFill/>
            <a:miter lim="800000"/>
            <a:headEnd/>
            <a:tailEnd/>
          </a:ln>
          <a:effectLst>
            <a:outerShdw dist="35921" dir="2700000" algn="ctr" rotWithShape="0">
              <a:schemeClr val="bg2"/>
            </a:outerShdw>
          </a:effectLst>
        </p:spPr>
        <p:txBody>
          <a:bodyPr lIns="0" rIns="0">
            <a:spAutoFit/>
          </a:bodyPr>
          <a:lstStyle>
            <a:lvl1pPr marL="60325" indent="-60325">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buFontTx/>
              <a:buNone/>
            </a:pPr>
            <a:r>
              <a:rPr lang="en-US" altLang="en-US" sz="2800" dirty="0"/>
              <a:t>	A </a:t>
            </a:r>
            <a:r>
              <a:rPr lang="en-US" altLang="en-US" sz="2800" i="1" dirty="0"/>
              <a:t>qualified person</a:t>
            </a:r>
            <a:r>
              <a:rPr lang="en-US" altLang="en-US" sz="2800" dirty="0"/>
              <a:t> develops the plan</a:t>
            </a:r>
            <a:endParaRPr lang="en-US" altLang="en-US" sz="2800" dirty="0">
              <a:solidFill>
                <a:schemeClr val="bg2"/>
              </a:solidFill>
            </a:endParaRPr>
          </a:p>
        </p:txBody>
      </p:sp>
      <p:sp>
        <p:nvSpPr>
          <p:cNvPr id="34821" name="Rectangle 5"/>
          <p:cNvSpPr>
            <a:spLocks noChangeArrowheads="1"/>
          </p:cNvSpPr>
          <p:nvPr/>
        </p:nvSpPr>
        <p:spPr bwMode="auto">
          <a:xfrm>
            <a:off x="1166017" y="4267200"/>
            <a:ext cx="7253288" cy="523220"/>
          </a:xfrm>
          <a:prstGeom prst="rect">
            <a:avLst/>
          </a:prstGeom>
          <a:noFill/>
          <a:ln w="38100" cmpd="dbl">
            <a:noFill/>
            <a:miter lim="800000"/>
            <a:headEnd/>
            <a:tailEnd/>
          </a:ln>
          <a:effectLst>
            <a:outerShdw dist="35921" dir="2700000" algn="ctr" rotWithShape="0">
              <a:schemeClr val="bg2"/>
            </a:outerShdw>
          </a:effectLst>
        </p:spPr>
        <p:txBody>
          <a:bodyPr lIns="0" rIns="0">
            <a:spAutoFit/>
          </a:bodyPr>
          <a:lstStyle>
            <a:lvl1pPr marL="60325" indent="-60325">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buFontTx/>
              <a:buNone/>
            </a:pPr>
            <a:r>
              <a:rPr lang="en-US" altLang="en-US" sz="2800" dirty="0"/>
              <a:t>A</a:t>
            </a:r>
            <a:r>
              <a:rPr lang="en-US" altLang="en-US" sz="2800" i="1" dirty="0"/>
              <a:t> competent person </a:t>
            </a:r>
            <a:r>
              <a:rPr lang="en-US" altLang="en-US" sz="2800" dirty="0"/>
              <a:t>implements the plan</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119</a:t>
            </a:fld>
            <a:endParaRPr lang="en-US"/>
          </a:p>
        </p:txBody>
      </p:sp>
    </p:spTree>
    <p:extLst>
      <p:ext uri="{BB962C8B-B14F-4D97-AF65-F5344CB8AC3E}">
        <p14:creationId xmlns:p14="http://schemas.microsoft.com/office/powerpoint/2010/main" val="977443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74478"/>
            <a:ext cx="7886700" cy="1325563"/>
          </a:xfrm>
        </p:spPr>
        <p:txBody>
          <a:bodyPr/>
          <a:lstStyle/>
          <a:p>
            <a:pPr>
              <a:defRPr/>
            </a:pPr>
            <a:r>
              <a:rPr lang="en-US" dirty="0"/>
              <a:t>What are Workers’ Rights?</a:t>
            </a:r>
          </a:p>
        </p:txBody>
      </p:sp>
      <p:sp>
        <p:nvSpPr>
          <p:cNvPr id="3" name="Content Placeholder 2"/>
          <p:cNvSpPr>
            <a:spLocks noGrp="1"/>
          </p:cNvSpPr>
          <p:nvPr>
            <p:ph idx="1"/>
          </p:nvPr>
        </p:nvSpPr>
        <p:spPr>
          <a:xfrm>
            <a:off x="342900" y="2301796"/>
            <a:ext cx="8458200" cy="3352799"/>
          </a:xfrm>
        </p:spPr>
        <p:txBody>
          <a:bodyPr/>
          <a:lstStyle/>
          <a:p>
            <a:pPr marL="342900" lvl="1" indent="-342900" eaLnBrk="1" hangingPunct="1">
              <a:defRPr/>
            </a:pPr>
            <a:r>
              <a:rPr lang="en-US" dirty="0">
                <a:ea typeface="+mn-ea"/>
                <a:cs typeface="+mn-cs"/>
              </a:rPr>
              <a:t>A safe and healthful workplace </a:t>
            </a:r>
          </a:p>
          <a:p>
            <a:pPr marL="342900" lvl="1" indent="-342900" eaLnBrk="1" hangingPunct="1">
              <a:defRPr/>
            </a:pPr>
            <a:endParaRPr lang="en-US" dirty="0">
              <a:ea typeface="+mn-ea"/>
              <a:cs typeface="+mn-cs"/>
            </a:endParaRPr>
          </a:p>
          <a:p>
            <a:pPr marL="342900" lvl="1" indent="-342900" eaLnBrk="1" hangingPunct="1">
              <a:defRPr/>
            </a:pPr>
            <a:r>
              <a:rPr lang="en-US" dirty="0">
                <a:ea typeface="+mn-ea"/>
                <a:cs typeface="+mn-cs"/>
              </a:rPr>
              <a:t>Know about hazardous chemicals</a:t>
            </a:r>
          </a:p>
          <a:p>
            <a:pPr marL="342900" lvl="1" indent="-342900" eaLnBrk="1" hangingPunct="1">
              <a:defRPr/>
            </a:pPr>
            <a:endParaRPr lang="en-US" dirty="0">
              <a:ea typeface="+mn-ea"/>
              <a:cs typeface="+mn-cs"/>
            </a:endParaRPr>
          </a:p>
          <a:p>
            <a:pPr marL="342900" lvl="1" indent="-342900" eaLnBrk="1" hangingPunct="1">
              <a:defRPr/>
            </a:pPr>
            <a:r>
              <a:rPr lang="en-US" dirty="0">
                <a:ea typeface="+mn-ea"/>
                <a:cs typeface="+mn-cs"/>
              </a:rPr>
              <a:t>Information about injuries and illnesses in your workplace </a:t>
            </a:r>
          </a:p>
          <a:p>
            <a:pPr marL="342900" lvl="1" indent="-342900" eaLnBrk="1" hangingPunct="1">
              <a:defRPr/>
            </a:pPr>
            <a:endParaRPr lang="en-US" dirty="0">
              <a:ea typeface="+mn-ea"/>
              <a:cs typeface="+mn-cs"/>
            </a:endParaRPr>
          </a:p>
          <a:p>
            <a:pPr marL="342900" lvl="1" indent="-342900" eaLnBrk="1" hangingPunct="1">
              <a:defRPr/>
            </a:pPr>
            <a:r>
              <a:rPr lang="en-US" dirty="0">
                <a:ea typeface="+mn-ea"/>
                <a:cs typeface="+mn-cs"/>
              </a:rPr>
              <a:t>Complain or request hazard correction from employer </a:t>
            </a:r>
          </a:p>
        </p:txBody>
      </p:sp>
      <p:sp>
        <p:nvSpPr>
          <p:cNvPr id="4" name="Slide Number Placeholder 3"/>
          <p:cNvSpPr>
            <a:spLocks noGrp="1"/>
          </p:cNvSpPr>
          <p:nvPr>
            <p:ph type="sldNum" sz="quarter" idx="10"/>
          </p:nvPr>
        </p:nvSpPr>
        <p:spPr/>
        <p:txBody>
          <a:bodyPr/>
          <a:lstStyle/>
          <a:p>
            <a:fld id="{7D6840AB-087C-47A2-831B-DF6DAC4F77C9}" type="slidenum">
              <a:rPr lang="en-US" smtClean="0"/>
              <a:pPr/>
              <a:t>12</a:t>
            </a:fld>
            <a:endParaRPr lang="en-US"/>
          </a:p>
        </p:txBody>
      </p:sp>
    </p:spTree>
    <p:extLst>
      <p:ext uri="{BB962C8B-B14F-4D97-AF65-F5344CB8AC3E}">
        <p14:creationId xmlns:p14="http://schemas.microsoft.com/office/powerpoint/2010/main" val="1576750737"/>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Fall Protection Plan Preamble</a:t>
            </a:r>
          </a:p>
        </p:txBody>
      </p:sp>
      <p:sp>
        <p:nvSpPr>
          <p:cNvPr id="36867" name="Content Placeholder 2"/>
          <p:cNvSpPr>
            <a:spLocks noGrp="1"/>
          </p:cNvSpPr>
          <p:nvPr>
            <p:ph idx="1"/>
          </p:nvPr>
        </p:nvSpPr>
        <p:spPr>
          <a:xfrm>
            <a:off x="457200" y="1600200"/>
            <a:ext cx="8382000" cy="4525963"/>
          </a:xfrm>
        </p:spPr>
        <p:txBody>
          <a:bodyPr>
            <a:normAutofit/>
          </a:bodyPr>
          <a:lstStyle/>
          <a:p>
            <a:r>
              <a:rPr lang="en-US" altLang="en-US" sz="3200" dirty="0"/>
              <a:t>OSHA considers the implementation of a fall protection plan, outlining alternative fall protection measures, to be a </a:t>
            </a:r>
            <a:r>
              <a:rPr lang="en-US" altLang="en-US" sz="3200" b="1" dirty="0"/>
              <a:t>“last resort”</a:t>
            </a:r>
            <a:r>
              <a:rPr lang="en-US" altLang="en-US" sz="3200" dirty="0"/>
              <a:t>! </a:t>
            </a:r>
          </a:p>
          <a:p>
            <a:pPr marL="0" indent="0">
              <a:buNone/>
            </a:pPr>
            <a:endParaRPr lang="en-US" altLang="en-US" sz="3200" dirty="0"/>
          </a:p>
          <a:p>
            <a:pPr lvl="1"/>
            <a:r>
              <a:rPr lang="en-US" altLang="en-US" sz="3200" dirty="0"/>
              <a:t>Allowed only where the other options for fall protection have been exhausted </a:t>
            </a:r>
          </a:p>
        </p:txBody>
      </p:sp>
      <p:sp>
        <p:nvSpPr>
          <p:cNvPr id="4" name="TextBox 3"/>
          <p:cNvSpPr txBox="1"/>
          <p:nvPr/>
        </p:nvSpPr>
        <p:spPr>
          <a:xfrm>
            <a:off x="381000" y="6324600"/>
            <a:ext cx="4038600" cy="430213"/>
          </a:xfrm>
          <a:prstGeom prst="rect">
            <a:avLst/>
          </a:prstGeom>
          <a:noFill/>
        </p:spPr>
        <p:txBody>
          <a:bodyPr>
            <a:spAutoFit/>
          </a:bodyPr>
          <a:lstStyle/>
          <a:p>
            <a:pPr eaLnBrk="1" hangingPunct="1">
              <a:defRPr/>
            </a:pPr>
            <a:r>
              <a:rPr lang="en-US" sz="1100" i="1" dirty="0">
                <a:solidFill>
                  <a:srgbClr val="000066"/>
                </a:solidFill>
                <a:latin typeface="+mn-lt"/>
              </a:rPr>
              <a:t>Source: Preamble to Final Fall Protection Rule, Section 3 - III. Summary and Explanation of the Final Rule, August 9, 1994</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120</a:t>
            </a:fld>
            <a:endParaRPr lang="en-US"/>
          </a:p>
        </p:txBody>
      </p:sp>
    </p:spTree>
    <p:extLst>
      <p:ext uri="{BB962C8B-B14F-4D97-AF65-F5344CB8AC3E}">
        <p14:creationId xmlns:p14="http://schemas.microsoft.com/office/powerpoint/2010/main" val="16669568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28600"/>
            <a:ext cx="8686800" cy="533400"/>
          </a:xfrm>
        </p:spPr>
        <p:txBody>
          <a:bodyPr>
            <a:normAutofit fontScale="90000"/>
          </a:bodyPr>
          <a:lstStyle/>
          <a:p>
            <a:pPr algn="ctr" eaLnBrk="1" hangingPunct="1">
              <a:defRPr/>
            </a:pPr>
            <a:r>
              <a:rPr lang="en-US" dirty="0"/>
              <a:t>Competent Person</a:t>
            </a:r>
          </a:p>
        </p:txBody>
      </p:sp>
      <p:sp>
        <p:nvSpPr>
          <p:cNvPr id="38915" name="Rectangle 3"/>
          <p:cNvSpPr>
            <a:spLocks noGrp="1" noChangeArrowheads="1"/>
          </p:cNvSpPr>
          <p:nvPr>
            <p:ph idx="1"/>
          </p:nvPr>
        </p:nvSpPr>
        <p:spPr>
          <a:xfrm>
            <a:off x="1119186" y="1812925"/>
            <a:ext cx="7210425" cy="3281363"/>
          </a:xfrm>
        </p:spPr>
        <p:txBody>
          <a:bodyPr>
            <a:normAutofit/>
          </a:bodyPr>
          <a:lstStyle/>
          <a:p>
            <a:pPr marL="0" indent="0" eaLnBrk="1" hangingPunct="1">
              <a:buNone/>
            </a:pPr>
            <a:r>
              <a:rPr lang="en-US" altLang="en-US" sz="3600" dirty="0"/>
              <a:t>Competent person is responsible for </a:t>
            </a:r>
            <a:r>
              <a:rPr lang="en-US" altLang="en-US" sz="3600" b="1" dirty="0"/>
              <a:t>implementing</a:t>
            </a:r>
            <a:r>
              <a:rPr lang="en-US" altLang="en-US" sz="3600" dirty="0"/>
              <a:t> the fall protection plan, as needed, in accordance with §1926.502(k)</a:t>
            </a:r>
          </a:p>
          <a:p>
            <a:pPr lvl="1" eaLnBrk="1" hangingPunct="1"/>
            <a:endParaRPr lang="en-US" altLang="en-US" dirty="0"/>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121</a:t>
            </a:fld>
            <a:endParaRPr lang="en-US"/>
          </a:p>
        </p:txBody>
      </p:sp>
    </p:spTree>
    <p:extLst>
      <p:ext uri="{BB962C8B-B14F-4D97-AF65-F5344CB8AC3E}">
        <p14:creationId xmlns:p14="http://schemas.microsoft.com/office/powerpoint/2010/main" val="3697576514"/>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137" y="522288"/>
            <a:ext cx="7886700" cy="1325563"/>
          </a:xfrm>
        </p:spPr>
        <p:txBody>
          <a:bodyPr/>
          <a:lstStyle/>
          <a:p>
            <a:pPr>
              <a:defRPr/>
            </a:pPr>
            <a:r>
              <a:rPr lang="en-US" dirty="0"/>
              <a:t>Qualified Person Responsibility 	</a:t>
            </a:r>
          </a:p>
        </p:txBody>
      </p:sp>
      <p:sp>
        <p:nvSpPr>
          <p:cNvPr id="40963" name="Content Placeholder 2"/>
          <p:cNvSpPr>
            <a:spLocks noGrp="1"/>
          </p:cNvSpPr>
          <p:nvPr>
            <p:ph idx="1"/>
          </p:nvPr>
        </p:nvSpPr>
        <p:spPr>
          <a:xfrm>
            <a:off x="800100" y="2309021"/>
            <a:ext cx="7543800" cy="2697161"/>
          </a:xfrm>
        </p:spPr>
        <p:txBody>
          <a:bodyPr>
            <a:noAutofit/>
          </a:bodyPr>
          <a:lstStyle/>
          <a:p>
            <a:pPr marL="0" indent="0">
              <a:buNone/>
            </a:pPr>
            <a:r>
              <a:rPr lang="en-US" altLang="en-US" sz="3200" dirty="0"/>
              <a:t>A qualified person:</a:t>
            </a:r>
          </a:p>
          <a:p>
            <a:pPr lvl="1"/>
            <a:r>
              <a:rPr lang="en-US" altLang="en-US" sz="3200" dirty="0"/>
              <a:t>Responsible for </a:t>
            </a:r>
            <a:r>
              <a:rPr lang="en-US" altLang="en-US" sz="3200" b="1" dirty="0"/>
              <a:t>preparing</a:t>
            </a:r>
            <a:r>
              <a:rPr lang="en-US" altLang="en-US" sz="3200" dirty="0"/>
              <a:t> and </a:t>
            </a:r>
            <a:r>
              <a:rPr lang="en-US" altLang="en-US" sz="3200" b="1" dirty="0"/>
              <a:t>approving</a:t>
            </a:r>
            <a:r>
              <a:rPr lang="en-US" altLang="en-US" sz="3200" dirty="0"/>
              <a:t> any changes to the fall protection plan in accordance with §1926.502(k) specifically for the site where the work is being performed</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122</a:t>
            </a:fld>
            <a:endParaRPr lang="en-US"/>
          </a:p>
        </p:txBody>
      </p:sp>
    </p:spTree>
    <p:extLst>
      <p:ext uri="{BB962C8B-B14F-4D97-AF65-F5344CB8AC3E}">
        <p14:creationId xmlns:p14="http://schemas.microsoft.com/office/powerpoint/2010/main" val="4278776669"/>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Protection Plan §1926.502(k)</a:t>
            </a:r>
          </a:p>
        </p:txBody>
      </p:sp>
      <p:sp>
        <p:nvSpPr>
          <p:cNvPr id="3" name="Content Placeholder 2"/>
          <p:cNvSpPr>
            <a:spLocks noGrp="1"/>
          </p:cNvSpPr>
          <p:nvPr>
            <p:ph idx="1"/>
          </p:nvPr>
        </p:nvSpPr>
        <p:spPr>
          <a:xfrm>
            <a:off x="957264" y="1803401"/>
            <a:ext cx="7558086" cy="4440237"/>
          </a:xfrm>
        </p:spPr>
        <p:txBody>
          <a:bodyPr>
            <a:normAutofit fontScale="92500" lnSpcReduction="10000"/>
          </a:bodyPr>
          <a:lstStyle/>
          <a:p>
            <a:r>
              <a:rPr lang="en-US" altLang="en-US" dirty="0"/>
              <a:t>A fall protection plan that meets the requirements of §1926.502(k) must identify how and where fall protection will be used on the jobsite and also the safe work practices that will be used</a:t>
            </a:r>
          </a:p>
          <a:p>
            <a:pPr>
              <a:buNone/>
            </a:pPr>
            <a:r>
              <a:rPr lang="en-US" altLang="en-US" b="1" dirty="0"/>
              <a:t>OSHA Regulations Standards</a:t>
            </a:r>
          </a:p>
          <a:p>
            <a:pPr>
              <a:buNone/>
            </a:pPr>
            <a:r>
              <a:rPr lang="en-US" altLang="en-US" i="1" dirty="0"/>
              <a:t>	29 C.F.R. §1926</a:t>
            </a:r>
          </a:p>
          <a:p>
            <a:pPr>
              <a:buNone/>
            </a:pPr>
            <a:r>
              <a:rPr lang="en-US" altLang="en-US" dirty="0"/>
              <a:t>	Safety and Health Regulations for Construction</a:t>
            </a:r>
          </a:p>
          <a:p>
            <a:r>
              <a:rPr lang="en-US" altLang="en-US" b="1" dirty="0"/>
              <a:t>NOTE: Prior to implementing a fall protection plan (1926.502(k)) </a:t>
            </a:r>
            <a:r>
              <a:rPr lang="en-US" altLang="en-US" dirty="0"/>
              <a:t>the employer has the </a:t>
            </a:r>
            <a:r>
              <a:rPr lang="en-US" altLang="en-US" b="1" dirty="0"/>
              <a:t>burden</a:t>
            </a:r>
            <a:r>
              <a:rPr lang="en-US" altLang="en-US" dirty="0"/>
              <a:t> to establish why the use of conventional fall protection is infeasible or creates a greater hazard</a:t>
            </a:r>
            <a:endParaRPr lang="en-US" altLang="en-US" b="1" dirty="0"/>
          </a:p>
          <a:p>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123</a:t>
            </a:fld>
            <a:endParaRPr lang="en-US"/>
          </a:p>
        </p:txBody>
      </p:sp>
    </p:spTree>
    <p:extLst>
      <p:ext uri="{BB962C8B-B14F-4D97-AF65-F5344CB8AC3E}">
        <p14:creationId xmlns:p14="http://schemas.microsoft.com/office/powerpoint/2010/main" val="12996964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28649" y="681036"/>
            <a:ext cx="7886700" cy="1325563"/>
          </a:xfrm>
        </p:spPr>
        <p:txBody>
          <a:bodyPr/>
          <a:lstStyle/>
          <a:p>
            <a:pPr algn="ctr" eaLnBrk="1" hangingPunct="1">
              <a:defRPr/>
            </a:pPr>
            <a:r>
              <a:rPr lang="en-US" dirty="0"/>
              <a:t>Fall Protection Plan §1926.502(k) </a:t>
            </a:r>
          </a:p>
        </p:txBody>
      </p:sp>
      <p:sp>
        <p:nvSpPr>
          <p:cNvPr id="45059" name="Rectangle 3"/>
          <p:cNvSpPr>
            <a:spLocks noGrp="1" noChangeArrowheads="1"/>
          </p:cNvSpPr>
          <p:nvPr>
            <p:ph idx="1"/>
          </p:nvPr>
        </p:nvSpPr>
        <p:spPr/>
        <p:txBody>
          <a:bodyPr/>
          <a:lstStyle/>
          <a:p>
            <a:pPr eaLnBrk="1" hangingPunct="1">
              <a:lnSpc>
                <a:spcPct val="90000"/>
              </a:lnSpc>
            </a:pPr>
            <a:r>
              <a:rPr lang="en-US" altLang="en-US" sz="2900" dirty="0"/>
              <a:t>Documents reasons why the use of conventional fall protection systems are infeasible or their use creates a greater hazard</a:t>
            </a:r>
          </a:p>
          <a:p>
            <a:pPr eaLnBrk="1" hangingPunct="1">
              <a:lnSpc>
                <a:spcPct val="90000"/>
              </a:lnSpc>
            </a:pPr>
            <a:r>
              <a:rPr lang="en-US" altLang="en-US" sz="2900" dirty="0"/>
              <a:t>Includes a written discussion of other measures that will be taken to reduce or eliminate the fall hazard </a:t>
            </a:r>
          </a:p>
          <a:p>
            <a:pPr eaLnBrk="1" hangingPunct="1">
              <a:lnSpc>
                <a:spcPct val="90000"/>
              </a:lnSpc>
            </a:pPr>
            <a:r>
              <a:rPr lang="en-US" altLang="en-US" sz="2900" dirty="0"/>
              <a:t>Identifies locations where conventional fall protection cannot be used and then classify these areas as </a:t>
            </a:r>
            <a:r>
              <a:rPr lang="en-US" altLang="en-US" sz="2900" i="1" dirty="0"/>
              <a:t>controlled access zones (CAZ)</a:t>
            </a:r>
          </a:p>
          <a:p>
            <a:pPr eaLnBrk="1" hangingPunct="1">
              <a:lnSpc>
                <a:spcPct val="90000"/>
              </a:lnSpc>
            </a:pPr>
            <a:endParaRPr lang="en-US" altLang="en-US" sz="2800" dirty="0"/>
          </a:p>
          <a:p>
            <a:pPr eaLnBrk="1" hangingPunct="1">
              <a:lnSpc>
                <a:spcPct val="90000"/>
              </a:lnSpc>
            </a:pPr>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124</a:t>
            </a:fld>
            <a:endParaRPr lang="en-US"/>
          </a:p>
        </p:txBody>
      </p:sp>
    </p:spTree>
    <p:extLst>
      <p:ext uri="{BB962C8B-B14F-4D97-AF65-F5344CB8AC3E}">
        <p14:creationId xmlns:p14="http://schemas.microsoft.com/office/powerpoint/2010/main" val="3147097382"/>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6588"/>
            <a:ext cx="7886700" cy="1325563"/>
          </a:xfrm>
        </p:spPr>
        <p:txBody>
          <a:bodyPr/>
          <a:lstStyle/>
          <a:p>
            <a:pPr algn="ctr">
              <a:defRPr/>
            </a:pPr>
            <a:r>
              <a:rPr lang="en-US" dirty="0"/>
              <a:t>Fall Protection Plan – Site Specific</a:t>
            </a:r>
          </a:p>
        </p:txBody>
      </p:sp>
      <p:sp>
        <p:nvSpPr>
          <p:cNvPr id="47107" name="Content Placeholder 2"/>
          <p:cNvSpPr>
            <a:spLocks noGrp="1"/>
          </p:cNvSpPr>
          <p:nvPr>
            <p:ph idx="1"/>
          </p:nvPr>
        </p:nvSpPr>
        <p:spPr>
          <a:xfrm>
            <a:off x="1409700" y="2233612"/>
            <a:ext cx="6324600" cy="3001961"/>
          </a:xfrm>
        </p:spPr>
        <p:txBody>
          <a:bodyPr/>
          <a:lstStyle/>
          <a:p>
            <a:r>
              <a:rPr lang="en-US" altLang="en-US" dirty="0"/>
              <a:t>Must be </a:t>
            </a:r>
            <a:r>
              <a:rPr lang="en-US" altLang="en-US" b="1" dirty="0"/>
              <a:t>written </a:t>
            </a:r>
            <a:r>
              <a:rPr lang="en-US" altLang="en-US" b="1" u="sng" dirty="0"/>
              <a:t>and</a:t>
            </a:r>
            <a:r>
              <a:rPr lang="en-US" altLang="en-US" b="1" dirty="0"/>
              <a:t> site specific </a:t>
            </a:r>
          </a:p>
          <a:p>
            <a:r>
              <a:rPr lang="en-US" altLang="en-US" dirty="0"/>
              <a:t>A written plan developed for the repetitive use for a particular style/model home would be considered </a:t>
            </a:r>
            <a:r>
              <a:rPr lang="en-US" altLang="en-US" b="1" dirty="0"/>
              <a:t>site-specific </a:t>
            </a:r>
            <a:r>
              <a:rPr lang="en-US" altLang="en-US" dirty="0"/>
              <a:t>with respect to a particular site only if it fully addresses all issues related to fall protection at that site </a:t>
            </a:r>
            <a:endParaRPr lang="en-US" altLang="en-US" b="1"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125</a:t>
            </a:fld>
            <a:endParaRPr lang="en-US"/>
          </a:p>
        </p:txBody>
      </p:sp>
    </p:spTree>
    <p:extLst>
      <p:ext uri="{BB962C8B-B14F-4D97-AF65-F5344CB8AC3E}">
        <p14:creationId xmlns:p14="http://schemas.microsoft.com/office/powerpoint/2010/main" val="9908768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4F6EE8-A47C-C64B-79BF-7C0BCC82C4E6}"/>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269314" name="Rectangle 2"/>
          <p:cNvSpPr>
            <a:spLocks noGrp="1" noChangeArrowheads="1"/>
          </p:cNvSpPr>
          <p:nvPr>
            <p:ph type="title"/>
          </p:nvPr>
        </p:nvSpPr>
        <p:spPr>
          <a:xfrm>
            <a:off x="209550" y="487363"/>
            <a:ext cx="8310359" cy="487362"/>
          </a:xfrm>
        </p:spPr>
        <p:txBody>
          <a:bodyPr>
            <a:normAutofit fontScale="90000"/>
          </a:bodyPr>
          <a:lstStyle/>
          <a:p>
            <a:pPr algn="ctr" eaLnBrk="1" hangingPunct="1">
              <a:defRPr/>
            </a:pPr>
            <a:r>
              <a:rPr lang="en-US" dirty="0"/>
              <a:t>Fall Protection Plan Discussion</a:t>
            </a:r>
            <a:endParaRPr lang="en-US" sz="3600" dirty="0"/>
          </a:p>
        </p:txBody>
      </p:sp>
      <p:sp>
        <p:nvSpPr>
          <p:cNvPr id="49155" name="Rectangle 3"/>
          <p:cNvSpPr>
            <a:spLocks noGrp="1" noChangeArrowheads="1"/>
          </p:cNvSpPr>
          <p:nvPr>
            <p:ph idx="1"/>
          </p:nvPr>
        </p:nvSpPr>
        <p:spPr>
          <a:xfrm>
            <a:off x="457200" y="1143000"/>
            <a:ext cx="8229600" cy="4876800"/>
          </a:xfrm>
        </p:spPr>
        <p:txBody>
          <a:bodyPr/>
          <a:lstStyle/>
          <a:p>
            <a:pPr eaLnBrk="1" hangingPunct="1"/>
            <a:r>
              <a:rPr lang="en-US" altLang="en-US" dirty="0"/>
              <a:t>Write it down &amp; keep @ jobsite</a:t>
            </a:r>
          </a:p>
          <a:p>
            <a:pPr eaLnBrk="1" hangingPunct="1"/>
            <a:r>
              <a:rPr lang="en-US" altLang="en-US" dirty="0"/>
              <a:t>Must be kept current and up-to-date</a:t>
            </a:r>
          </a:p>
          <a:p>
            <a:pPr eaLnBrk="1" hangingPunct="1"/>
            <a:r>
              <a:rPr lang="en-US" altLang="en-US" dirty="0"/>
              <a:t>Implementation/supervision by designated individuals</a:t>
            </a:r>
          </a:p>
          <a:p>
            <a:pPr eaLnBrk="1" hangingPunct="1"/>
            <a:r>
              <a:rPr lang="en-US" altLang="en-US" dirty="0"/>
              <a:t>Must include:</a:t>
            </a:r>
          </a:p>
          <a:p>
            <a:pPr lvl="1" eaLnBrk="1" hangingPunct="1"/>
            <a:r>
              <a:rPr lang="en-US" altLang="en-US" dirty="0"/>
              <a:t>Reasons “conventional” fall protection are infeasible or create greater hazard</a:t>
            </a:r>
          </a:p>
          <a:p>
            <a:pPr lvl="1" eaLnBrk="1" hangingPunct="1"/>
            <a:r>
              <a:rPr lang="en-US" altLang="en-US" dirty="0"/>
              <a:t>Alternative measures to </a:t>
            </a:r>
            <a:r>
              <a:rPr lang="en-US" altLang="en-US" b="1" dirty="0"/>
              <a:t>reduce</a:t>
            </a:r>
            <a:r>
              <a:rPr lang="en-US" altLang="en-US" dirty="0"/>
              <a:t> </a:t>
            </a:r>
            <a:r>
              <a:rPr lang="en-US" altLang="en-US" u="sng" dirty="0"/>
              <a:t>or</a:t>
            </a:r>
            <a:r>
              <a:rPr lang="en-US" altLang="en-US" dirty="0"/>
              <a:t> </a:t>
            </a:r>
            <a:r>
              <a:rPr lang="en-US" altLang="en-US" b="1" dirty="0"/>
              <a:t>eliminate</a:t>
            </a:r>
            <a:r>
              <a:rPr lang="en-US" altLang="en-US" dirty="0"/>
              <a:t> </a:t>
            </a:r>
            <a:r>
              <a:rPr lang="en-US" altLang="en-US" dirty="0">
                <a:solidFill>
                  <a:srgbClr val="FF0000"/>
                </a:solidFill>
              </a:rPr>
              <a:t>fall hazards</a:t>
            </a:r>
          </a:p>
          <a:p>
            <a:pPr lvl="1" eaLnBrk="1" hangingPunct="1"/>
            <a:r>
              <a:rPr lang="en-US" altLang="en-US" dirty="0"/>
              <a:t>Location of and who can work in Controlled Access Zone (CAZ)</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126</a:t>
            </a:fld>
            <a:endParaRPr lang="en-US"/>
          </a:p>
        </p:txBody>
      </p:sp>
    </p:spTree>
    <p:extLst>
      <p:ext uri="{BB962C8B-B14F-4D97-AF65-F5344CB8AC3E}">
        <p14:creationId xmlns:p14="http://schemas.microsoft.com/office/powerpoint/2010/main" val="2287707913"/>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28650" y="1278728"/>
            <a:ext cx="7886700" cy="1325563"/>
          </a:xfrm>
        </p:spPr>
        <p:txBody>
          <a:bodyPr/>
          <a:lstStyle/>
          <a:p>
            <a:pPr algn="ctr" eaLnBrk="1" hangingPunct="1">
              <a:defRPr/>
            </a:pPr>
            <a:r>
              <a:rPr lang="en-US" dirty="0"/>
              <a:t>Establishing a Controlled Access Zone (CAZ)</a:t>
            </a:r>
          </a:p>
        </p:txBody>
      </p:sp>
      <p:sp>
        <p:nvSpPr>
          <p:cNvPr id="51203" name="Rectangle 3"/>
          <p:cNvSpPr>
            <a:spLocks noGrp="1" noChangeArrowheads="1"/>
          </p:cNvSpPr>
          <p:nvPr>
            <p:ph idx="1"/>
          </p:nvPr>
        </p:nvSpPr>
        <p:spPr>
          <a:xfrm>
            <a:off x="788294" y="2762250"/>
            <a:ext cx="7315200" cy="2773361"/>
          </a:xfrm>
        </p:spPr>
        <p:txBody>
          <a:bodyPr/>
          <a:lstStyle/>
          <a:p>
            <a:pPr eaLnBrk="1" hangingPunct="1"/>
            <a:r>
              <a:rPr lang="en-US" altLang="en-US" dirty="0"/>
              <a:t>Designated/restricted work area that may have increased hazards related to otherwise unprotected fall hazards and/or falling material </a:t>
            </a:r>
          </a:p>
          <a:p>
            <a:pPr eaLnBrk="1" hangingPunct="1"/>
            <a:r>
              <a:rPr lang="en-US" altLang="en-US" dirty="0"/>
              <a:t>Restricts access to processes found in this hazard category: </a:t>
            </a:r>
          </a:p>
          <a:p>
            <a:pPr lvl="1" eaLnBrk="1" hangingPunct="1"/>
            <a:r>
              <a:rPr lang="en-US" altLang="en-US" dirty="0"/>
              <a:t>Leading Edges</a:t>
            </a:r>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127</a:t>
            </a:fld>
            <a:endParaRPr lang="en-US"/>
          </a:p>
        </p:txBody>
      </p:sp>
    </p:spTree>
    <p:extLst>
      <p:ext uri="{BB962C8B-B14F-4D97-AF65-F5344CB8AC3E}">
        <p14:creationId xmlns:p14="http://schemas.microsoft.com/office/powerpoint/2010/main" val="2810061528"/>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Requirements for a CAZ </a:t>
            </a:r>
          </a:p>
        </p:txBody>
      </p:sp>
      <p:sp>
        <p:nvSpPr>
          <p:cNvPr id="3" name="Content Placeholder 2"/>
          <p:cNvSpPr>
            <a:spLocks noGrp="1"/>
          </p:cNvSpPr>
          <p:nvPr>
            <p:ph idx="1"/>
          </p:nvPr>
        </p:nvSpPr>
        <p:spPr>
          <a:xfrm>
            <a:off x="828674" y="1585912"/>
            <a:ext cx="7686676" cy="4906962"/>
          </a:xfrm>
        </p:spPr>
        <p:txBody>
          <a:bodyPr>
            <a:normAutofit/>
          </a:bodyPr>
          <a:lstStyle/>
          <a:p>
            <a:pPr marL="60325" indent="-60325">
              <a:buNone/>
            </a:pPr>
            <a:r>
              <a:rPr lang="en-US" altLang="en-US" b="1" dirty="0"/>
              <a:t>The </a:t>
            </a:r>
            <a:r>
              <a:rPr lang="en-US" altLang="en-US" b="1" dirty="0">
                <a:solidFill>
                  <a:srgbClr val="FF3300"/>
                </a:solidFill>
              </a:rPr>
              <a:t>competent person</a:t>
            </a:r>
            <a:r>
              <a:rPr lang="en-US" altLang="en-US" b="1" dirty="0"/>
              <a:t> must:</a:t>
            </a:r>
          </a:p>
          <a:p>
            <a:pPr marL="60325" indent="-60325">
              <a:lnSpc>
                <a:spcPct val="90000"/>
              </a:lnSpc>
            </a:pPr>
            <a:r>
              <a:rPr lang="en-US" altLang="en-US" dirty="0"/>
              <a:t>Determine where to place the boundaries of a CAZ</a:t>
            </a:r>
          </a:p>
          <a:p>
            <a:pPr marL="60325" indent="-60325">
              <a:lnSpc>
                <a:spcPct val="90000"/>
              </a:lnSpc>
            </a:pPr>
            <a:r>
              <a:rPr lang="en-US" altLang="en-US" dirty="0"/>
              <a:t>Ensure that the requirements of the fall protection plan are in place before work begins in a CAZ </a:t>
            </a:r>
          </a:p>
          <a:p>
            <a:pPr marL="60325" indent="-60325">
              <a:lnSpc>
                <a:spcPct val="90000"/>
              </a:lnSpc>
            </a:pPr>
            <a:r>
              <a:rPr lang="en-US" altLang="en-US" dirty="0"/>
              <a:t>Monitor workers while they are in a CAZ; correct any unsafe practices or conditions immediately</a:t>
            </a:r>
          </a:p>
          <a:p>
            <a:pPr>
              <a:buNone/>
            </a:pPr>
            <a:r>
              <a:rPr lang="en-US" altLang="en-US" b="1" dirty="0"/>
              <a:t>The CAZ must be:</a:t>
            </a:r>
          </a:p>
          <a:p>
            <a:r>
              <a:rPr lang="en-US" altLang="en-US" dirty="0"/>
              <a:t>Posted at the perimeter in plain view </a:t>
            </a:r>
          </a:p>
          <a:p>
            <a:r>
              <a:rPr lang="en-US" altLang="en-US" dirty="0"/>
              <a:t>Clearly visible to a person approaching the area</a:t>
            </a:r>
          </a:p>
          <a:p>
            <a:r>
              <a:rPr lang="en-US" altLang="en-US" dirty="0"/>
              <a:t>Restricted to authorized personnel</a:t>
            </a:r>
          </a:p>
          <a:p>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128</a:t>
            </a:fld>
            <a:endParaRPr lang="en-US"/>
          </a:p>
        </p:txBody>
      </p:sp>
    </p:spTree>
    <p:extLst>
      <p:ext uri="{BB962C8B-B14F-4D97-AF65-F5344CB8AC3E}">
        <p14:creationId xmlns:p14="http://schemas.microsoft.com/office/powerpoint/2010/main" val="21280945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200150" y="774700"/>
            <a:ext cx="7238999" cy="792162"/>
          </a:xfrm>
        </p:spPr>
        <p:txBody>
          <a:bodyPr/>
          <a:lstStyle/>
          <a:p>
            <a:pPr eaLnBrk="1" hangingPunct="1">
              <a:defRPr/>
            </a:pPr>
            <a:r>
              <a:rPr lang="en-US" dirty="0"/>
              <a:t>CAZ Must Be Clearly Identified</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129</a:t>
            </a:fld>
            <a:endParaRPr lang="en-US"/>
          </a:p>
        </p:txBody>
      </p:sp>
      <p:pic>
        <p:nvPicPr>
          <p:cNvPr id="3" name="Picture 2" descr="warning sig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1650" y="1708527"/>
            <a:ext cx="5829301" cy="4374773"/>
          </a:xfrm>
          <a:prstGeom prst="rect">
            <a:avLst/>
          </a:prstGeom>
        </p:spPr>
      </p:pic>
    </p:spTree>
    <p:extLst>
      <p:ext uri="{BB962C8B-B14F-4D97-AF65-F5344CB8AC3E}">
        <p14:creationId xmlns:p14="http://schemas.microsoft.com/office/powerpoint/2010/main" val="25134533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3C1295-9EAA-D7CA-BF68-261D9E0469CA}"/>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2" name="Title 1"/>
          <p:cNvSpPr>
            <a:spLocks noGrp="1"/>
          </p:cNvSpPr>
          <p:nvPr>
            <p:ph type="title"/>
          </p:nvPr>
        </p:nvSpPr>
        <p:spPr/>
        <p:txBody>
          <a:bodyPr/>
          <a:lstStyle/>
          <a:p>
            <a:pPr algn="ctr">
              <a:defRPr/>
            </a:pPr>
            <a:r>
              <a:rPr lang="en-US" dirty="0"/>
              <a:t>Workers’ Rights</a:t>
            </a:r>
            <a:endParaRPr lang="en-US" sz="2800" dirty="0"/>
          </a:p>
        </p:txBody>
      </p:sp>
      <p:sp>
        <p:nvSpPr>
          <p:cNvPr id="35843" name="Content Placeholder 2"/>
          <p:cNvSpPr>
            <a:spLocks noGrp="1"/>
          </p:cNvSpPr>
          <p:nvPr>
            <p:ph idx="1"/>
          </p:nvPr>
        </p:nvSpPr>
        <p:spPr>
          <a:xfrm>
            <a:off x="954982" y="1690689"/>
            <a:ext cx="6781800" cy="4906962"/>
          </a:xfrm>
        </p:spPr>
        <p:txBody>
          <a:bodyPr/>
          <a:lstStyle/>
          <a:p>
            <a:pPr marL="342900" lvl="1" indent="-342900" eaLnBrk="1" hangingPunct="1"/>
            <a:r>
              <a:rPr lang="en-US" altLang="en-US" dirty="0"/>
              <a:t>Training</a:t>
            </a:r>
          </a:p>
          <a:p>
            <a:pPr marL="342900" lvl="1" indent="-342900" eaLnBrk="1" hangingPunct="1"/>
            <a:endParaRPr lang="en-US" altLang="en-US" dirty="0"/>
          </a:p>
          <a:p>
            <a:pPr marL="342900" lvl="1" indent="-342900" eaLnBrk="1" hangingPunct="1"/>
            <a:r>
              <a:rPr lang="en-US" altLang="en-US" dirty="0"/>
              <a:t>Hazard exposure and medical records</a:t>
            </a:r>
          </a:p>
          <a:p>
            <a:pPr marL="342900" lvl="1" indent="-342900" eaLnBrk="1" hangingPunct="1"/>
            <a:endParaRPr lang="en-US" altLang="en-US" dirty="0"/>
          </a:p>
          <a:p>
            <a:pPr marL="342900" lvl="1" indent="-342900" eaLnBrk="1" hangingPunct="1"/>
            <a:r>
              <a:rPr lang="en-US" altLang="en-US" dirty="0"/>
              <a:t>File a complaint with OSHA</a:t>
            </a:r>
          </a:p>
          <a:p>
            <a:pPr marL="342900" lvl="1" indent="-342900" eaLnBrk="1" hangingPunct="1"/>
            <a:endParaRPr lang="en-US" altLang="en-US" dirty="0"/>
          </a:p>
          <a:p>
            <a:pPr marL="342900" lvl="1" indent="-342900" eaLnBrk="1" hangingPunct="1"/>
            <a:r>
              <a:rPr lang="en-US" altLang="en-US" dirty="0"/>
              <a:t>Participate in an OSHA inspection</a:t>
            </a:r>
          </a:p>
          <a:p>
            <a:pPr marL="342900" lvl="1" indent="-342900" eaLnBrk="1" hangingPunct="1"/>
            <a:endParaRPr lang="en-US" altLang="en-US" dirty="0"/>
          </a:p>
          <a:p>
            <a:pPr marL="342900" lvl="1" indent="-342900" eaLnBrk="1" hangingPunct="1"/>
            <a:r>
              <a:rPr lang="en-US" altLang="en-US" dirty="0"/>
              <a:t>Be free from retaliation for exercising safety and health rights</a:t>
            </a:r>
          </a:p>
          <a:p>
            <a:pPr>
              <a:buFontTx/>
              <a:buNone/>
            </a:pPr>
            <a:endParaRPr lang="en-US" altLang="en-US" dirty="0"/>
          </a:p>
          <a:p>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13</a:t>
            </a:fld>
            <a:endParaRPr lang="en-US"/>
          </a:p>
        </p:txBody>
      </p:sp>
    </p:spTree>
    <p:extLst>
      <p:ext uri="{BB962C8B-B14F-4D97-AF65-F5344CB8AC3E}">
        <p14:creationId xmlns:p14="http://schemas.microsoft.com/office/powerpoint/2010/main" val="39901306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E51CFE-9C14-9B50-B325-5BD226B7DCA8}"/>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2" name="Title 1"/>
          <p:cNvSpPr>
            <a:spLocks noGrp="1"/>
          </p:cNvSpPr>
          <p:nvPr>
            <p:ph type="title"/>
          </p:nvPr>
        </p:nvSpPr>
        <p:spPr>
          <a:xfrm>
            <a:off x="3024187" y="379172"/>
            <a:ext cx="4800600" cy="762001"/>
          </a:xfrm>
        </p:spPr>
        <p:txBody>
          <a:bodyPr/>
          <a:lstStyle/>
          <a:p>
            <a:r>
              <a:rPr lang="en-US" dirty="0"/>
              <a:t>Summary</a:t>
            </a:r>
          </a:p>
        </p:txBody>
      </p:sp>
      <p:sp>
        <p:nvSpPr>
          <p:cNvPr id="3" name="Content Placeholder 2"/>
          <p:cNvSpPr>
            <a:spLocks noGrp="1"/>
          </p:cNvSpPr>
          <p:nvPr>
            <p:ph idx="1"/>
          </p:nvPr>
        </p:nvSpPr>
        <p:spPr>
          <a:xfrm>
            <a:off x="152400" y="1600199"/>
            <a:ext cx="8839200" cy="4343401"/>
          </a:xfrm>
        </p:spPr>
        <p:txBody>
          <a:bodyPr>
            <a:normAutofit/>
          </a:bodyPr>
          <a:lstStyle/>
          <a:p>
            <a:pPr lvl="1" algn="ctr"/>
            <a:r>
              <a:rPr lang="en-US" sz="3200" dirty="0"/>
              <a:t>Importance of Fall Protection</a:t>
            </a:r>
          </a:p>
          <a:p>
            <a:pPr lvl="1" algn="ctr"/>
            <a:r>
              <a:rPr lang="en-US" sz="3200" dirty="0"/>
              <a:t>How to recognize hazards</a:t>
            </a:r>
          </a:p>
          <a:p>
            <a:pPr lvl="1" algn="ctr"/>
            <a:r>
              <a:rPr lang="en-US" sz="3200" dirty="0"/>
              <a:t>What are the OSHA requirements</a:t>
            </a:r>
          </a:p>
          <a:p>
            <a:pPr lvl="1" algn="ctr"/>
            <a:r>
              <a:rPr lang="en-US" sz="3200" dirty="0"/>
              <a:t>Types of Fall Protection</a:t>
            </a:r>
          </a:p>
          <a:p>
            <a:pPr lvl="2" algn="ctr"/>
            <a:r>
              <a:rPr lang="en-US" sz="3200" dirty="0"/>
              <a:t>Conventional – guardrails, hole covers, PFAS</a:t>
            </a:r>
          </a:p>
          <a:p>
            <a:pPr lvl="2" algn="ctr"/>
            <a:r>
              <a:rPr lang="en-US" sz="3200" dirty="0"/>
              <a:t>Other – ladders, scaffolds, lifts, safety nets</a:t>
            </a:r>
          </a:p>
          <a:p>
            <a:pPr lvl="2" algn="ctr"/>
            <a:r>
              <a:rPr lang="en-US" sz="3200" dirty="0"/>
              <a:t>Alternative – fall protection plans, Controlled Access Zone</a:t>
            </a:r>
          </a:p>
        </p:txBody>
      </p:sp>
      <p:sp>
        <p:nvSpPr>
          <p:cNvPr id="4" name="Slide Number Placeholder 3"/>
          <p:cNvSpPr>
            <a:spLocks noGrp="1"/>
          </p:cNvSpPr>
          <p:nvPr>
            <p:ph type="sldNum" sz="quarter" idx="10"/>
          </p:nvPr>
        </p:nvSpPr>
        <p:spPr/>
        <p:txBody>
          <a:bodyPr/>
          <a:lstStyle/>
          <a:p>
            <a:fld id="{7D6840AB-087C-47A2-831B-DF6DAC4F77C9}" type="slidenum">
              <a:rPr lang="en-US" smtClean="0"/>
              <a:pPr/>
              <a:t>130</a:t>
            </a:fld>
            <a:endParaRPr lang="en-US"/>
          </a:p>
        </p:txBody>
      </p:sp>
    </p:spTree>
    <p:extLst>
      <p:ext uri="{BB962C8B-B14F-4D97-AF65-F5344CB8AC3E}">
        <p14:creationId xmlns:p14="http://schemas.microsoft.com/office/powerpoint/2010/main" val="3128971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09600" y="381000"/>
            <a:ext cx="7772400" cy="533399"/>
          </a:xfrm>
          <a:prstGeom prst="rect">
            <a:avLst/>
          </a:prstGeom>
        </p:spPr>
        <p:txBody>
          <a:bodyPr>
            <a:normAutofit fontScale="90000"/>
          </a:bodyPr>
          <a:lstStyle/>
          <a:p>
            <a:pPr algn="ctr"/>
            <a:r>
              <a:rPr lang="en-US" sz="6000" dirty="0">
                <a:solidFill>
                  <a:schemeClr val="tx1"/>
                </a:solidFill>
              </a:rPr>
              <a:t>QUESTIONS</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131</a:t>
            </a:fld>
            <a:endParaRPr lang="en-US"/>
          </a:p>
        </p:txBody>
      </p:sp>
      <p:pic>
        <p:nvPicPr>
          <p:cNvPr id="8" name="Picture 7" descr="Icon&#10;&#10;Description automatically generated">
            <a:extLst>
              <a:ext uri="{FF2B5EF4-FFF2-40B4-BE49-F238E27FC236}">
                <a16:creationId xmlns:a16="http://schemas.microsoft.com/office/drawing/2014/main" id="{EBD5B47C-D46E-04D6-3077-0EBA008A6CF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21369" y="1624012"/>
            <a:ext cx="2748862" cy="4022725"/>
          </a:xfrm>
          <a:prstGeom prst="rect">
            <a:avLst/>
          </a:prstGeom>
        </p:spPr>
      </p:pic>
    </p:spTree>
    <p:extLst>
      <p:ext uri="{BB962C8B-B14F-4D97-AF65-F5344CB8AC3E}">
        <p14:creationId xmlns:p14="http://schemas.microsoft.com/office/powerpoint/2010/main" val="96157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5587B5-E3D6-3E02-2197-4BD30B134790}"/>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2" name="Title 1"/>
          <p:cNvSpPr>
            <a:spLocks noGrp="1"/>
          </p:cNvSpPr>
          <p:nvPr>
            <p:ph type="title"/>
          </p:nvPr>
        </p:nvSpPr>
        <p:spPr/>
        <p:txBody>
          <a:bodyPr/>
          <a:lstStyle/>
          <a:p>
            <a:pPr algn="ctr">
              <a:defRPr/>
            </a:pPr>
            <a:r>
              <a:rPr lang="en-US" dirty="0"/>
              <a:t>Filing a Valid Complaint</a:t>
            </a:r>
          </a:p>
        </p:txBody>
      </p:sp>
      <p:sp>
        <p:nvSpPr>
          <p:cNvPr id="3" name="Content Placeholder 2"/>
          <p:cNvSpPr>
            <a:spLocks noGrp="1"/>
          </p:cNvSpPr>
          <p:nvPr>
            <p:ph idx="1"/>
          </p:nvPr>
        </p:nvSpPr>
        <p:spPr>
          <a:xfrm>
            <a:off x="895350" y="1600041"/>
            <a:ext cx="7620000" cy="4525963"/>
          </a:xfrm>
        </p:spPr>
        <p:txBody>
          <a:bodyPr/>
          <a:lstStyle/>
          <a:p>
            <a:pPr>
              <a:defRPr/>
            </a:pPr>
            <a:r>
              <a:rPr lang="en-US" dirty="0"/>
              <a:t>Any employee who believes their job is unsafe because of unprotected hazards may file a complaint through OSHA, either:</a:t>
            </a:r>
          </a:p>
          <a:p>
            <a:pPr lvl="1">
              <a:defRPr/>
            </a:pPr>
            <a:r>
              <a:rPr lang="en-US" dirty="0"/>
              <a:t>Online (www.OSHA.gov)</a:t>
            </a:r>
          </a:p>
          <a:p>
            <a:pPr lvl="1">
              <a:defRPr/>
            </a:pPr>
            <a:r>
              <a:rPr lang="en-US" dirty="0"/>
              <a:t>By Fax or Mail</a:t>
            </a:r>
          </a:p>
          <a:p>
            <a:pPr lvl="1">
              <a:defRPr/>
            </a:pPr>
            <a:r>
              <a:rPr lang="en-US" dirty="0"/>
              <a:t>By Telephone (1-800-321-OSHA)</a:t>
            </a:r>
          </a:p>
          <a:p>
            <a:pPr lvl="1">
              <a:defRPr/>
            </a:pPr>
            <a:endParaRPr lang="en-US" dirty="0"/>
          </a:p>
          <a:p>
            <a:pPr marL="57150" indent="0">
              <a:buNone/>
              <a:defRPr/>
            </a:pPr>
            <a:r>
              <a:rPr lang="en-US" b="1" dirty="0"/>
              <a:t>Note</a:t>
            </a:r>
            <a:r>
              <a:rPr lang="en-US" dirty="0"/>
              <a:t>: it is unlawful to make any false statements in a complaint, and you may face a fine up to $10,000 for doing so</a:t>
            </a:r>
          </a:p>
          <a:p>
            <a:pPr lvl="1">
              <a:defRPr/>
            </a:pPr>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14</a:t>
            </a:fld>
            <a:endParaRPr lang="en-US"/>
          </a:p>
        </p:txBody>
      </p:sp>
    </p:spTree>
    <p:extLst>
      <p:ext uri="{BB962C8B-B14F-4D97-AF65-F5344CB8AC3E}">
        <p14:creationId xmlns:p14="http://schemas.microsoft.com/office/powerpoint/2010/main" val="187194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C6B52D-2E80-7523-2937-770D8A93E73A}"/>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7170" name="Rectangle 4"/>
          <p:cNvSpPr>
            <a:spLocks noGrp="1" noChangeArrowheads="1"/>
          </p:cNvSpPr>
          <p:nvPr>
            <p:ph type="ctrTitle" idx="4294967295"/>
          </p:nvPr>
        </p:nvSpPr>
        <p:spPr>
          <a:xfrm>
            <a:off x="685799" y="304641"/>
            <a:ext cx="7772400" cy="1295400"/>
          </a:xfrm>
          <a:prstGeom prst="rect">
            <a:avLst/>
          </a:prstGeom>
        </p:spPr>
        <p:txBody>
          <a:bodyPr/>
          <a:lstStyle/>
          <a:p>
            <a:pPr algn="ctr" eaLnBrk="1" hangingPunct="1"/>
            <a:r>
              <a:rPr lang="en-US" altLang="en-US" b="0" dirty="0">
                <a:solidFill>
                  <a:srgbClr val="002856"/>
                </a:solidFill>
              </a:rPr>
              <a:t>Section 1</a:t>
            </a:r>
            <a:br>
              <a:rPr lang="en-US" altLang="en-US" b="0" dirty="0">
                <a:solidFill>
                  <a:srgbClr val="002856"/>
                </a:solidFill>
              </a:rPr>
            </a:br>
            <a:r>
              <a:rPr lang="en-US" altLang="en-US" sz="4000" b="0" dirty="0">
                <a:solidFill>
                  <a:srgbClr val="002856"/>
                </a:solidFill>
              </a:rPr>
              <a:t>Overview of Fall Protection</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15</a:t>
            </a:fld>
            <a:endParaRPr lang="en-US"/>
          </a:p>
        </p:txBody>
      </p:sp>
      <p:pic>
        <p:nvPicPr>
          <p:cNvPr id="5" name="Picture 4">
            <a:extLst>
              <a:ext uri="{FF2B5EF4-FFF2-40B4-BE49-F238E27FC236}">
                <a16:creationId xmlns:a16="http://schemas.microsoft.com/office/drawing/2014/main" id="{D0B8D2CB-7CCA-A773-15FC-80C76D27A16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25388" y="1537969"/>
            <a:ext cx="5861262" cy="4395947"/>
          </a:xfrm>
          <a:prstGeom prst="rect">
            <a:avLst/>
          </a:prstGeom>
        </p:spPr>
      </p:pic>
    </p:spTree>
    <p:extLst>
      <p:ext uri="{BB962C8B-B14F-4D97-AF65-F5344CB8AC3E}">
        <p14:creationId xmlns:p14="http://schemas.microsoft.com/office/powerpoint/2010/main" val="133234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81" name="Rectangle 5"/>
          <p:cNvSpPr>
            <a:spLocks noGrp="1" noChangeArrowheads="1"/>
          </p:cNvSpPr>
          <p:nvPr>
            <p:ph type="title"/>
          </p:nvPr>
        </p:nvSpPr>
        <p:spPr/>
        <p:txBody>
          <a:bodyPr/>
          <a:lstStyle/>
          <a:p>
            <a:pPr algn="ctr" eaLnBrk="1" hangingPunct="1">
              <a:defRPr/>
            </a:pPr>
            <a:r>
              <a:rPr lang="en-US" dirty="0"/>
              <a:t>Fall Protection</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16</a:t>
            </a:fld>
            <a:endParaRPr lang="en-US"/>
          </a:p>
        </p:txBody>
      </p:sp>
      <p:pic>
        <p:nvPicPr>
          <p:cNvPr id="3" name="Picture 2" descr=" 2 workers on roo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97806" y="1372492"/>
            <a:ext cx="6148387" cy="4690170"/>
          </a:xfrm>
          <a:prstGeom prst="rect">
            <a:avLst/>
          </a:prstGeom>
        </p:spPr>
      </p:pic>
    </p:spTree>
    <p:extLst>
      <p:ext uri="{BB962C8B-B14F-4D97-AF65-F5344CB8AC3E}">
        <p14:creationId xmlns:p14="http://schemas.microsoft.com/office/powerpoint/2010/main" val="246065475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9" name="Rectangle 5"/>
          <p:cNvSpPr>
            <a:spLocks noGrp="1" noChangeArrowheads="1"/>
          </p:cNvSpPr>
          <p:nvPr>
            <p:ph type="title"/>
          </p:nvPr>
        </p:nvSpPr>
        <p:spPr>
          <a:xfrm>
            <a:off x="762000" y="533400"/>
            <a:ext cx="8310359" cy="487362"/>
          </a:xfrm>
        </p:spPr>
        <p:txBody>
          <a:bodyPr>
            <a:normAutofit fontScale="90000"/>
          </a:bodyPr>
          <a:lstStyle/>
          <a:p>
            <a:pPr algn="ctr" eaLnBrk="1" hangingPunct="1">
              <a:defRPr/>
            </a:pPr>
            <a:r>
              <a:rPr lang="en-US" dirty="0"/>
              <a:t>Fall Protection Safety</a:t>
            </a:r>
          </a:p>
        </p:txBody>
      </p:sp>
      <p:pic>
        <p:nvPicPr>
          <p:cNvPr id="11267" name="Picture 4" descr="Close photo of employees on roof without fall protection"/>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574106" y="1252537"/>
            <a:ext cx="6555481" cy="4916611"/>
          </a:xfrm>
          <a:noFill/>
        </p:spPr>
      </p:pic>
      <p:sp>
        <p:nvSpPr>
          <p:cNvPr id="2" name="Slide Number Placeholder 1"/>
          <p:cNvSpPr>
            <a:spLocks noGrp="1"/>
          </p:cNvSpPr>
          <p:nvPr>
            <p:ph type="sldNum" sz="quarter" idx="10"/>
          </p:nvPr>
        </p:nvSpPr>
        <p:spPr/>
        <p:txBody>
          <a:bodyPr/>
          <a:lstStyle/>
          <a:p>
            <a:fld id="{7D6840AB-087C-47A2-831B-DF6DAC4F77C9}" type="slidenum">
              <a:rPr lang="en-US" smtClean="0"/>
              <a:pPr/>
              <a:t>17</a:t>
            </a:fld>
            <a:endParaRPr lang="en-US"/>
          </a:p>
        </p:txBody>
      </p:sp>
    </p:spTree>
    <p:extLst>
      <p:ext uri="{BB962C8B-B14F-4D97-AF65-F5344CB8AC3E}">
        <p14:creationId xmlns:p14="http://schemas.microsoft.com/office/powerpoint/2010/main" val="1283597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6C9505-6843-3EC7-15F9-34BC549E02C0}"/>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9218" name="Rectangle 2"/>
          <p:cNvSpPr>
            <a:spLocks noGrp="1" noChangeArrowheads="1"/>
          </p:cNvSpPr>
          <p:nvPr>
            <p:ph type="title"/>
          </p:nvPr>
        </p:nvSpPr>
        <p:spPr/>
        <p:txBody>
          <a:bodyPr/>
          <a:lstStyle/>
          <a:p>
            <a:pPr algn="ctr" eaLnBrk="1" hangingPunct="1">
              <a:defRPr/>
            </a:pPr>
            <a:r>
              <a:rPr lang="en-US" dirty="0"/>
              <a:t>Introduction To Fall Protection</a:t>
            </a:r>
          </a:p>
        </p:txBody>
      </p:sp>
      <p:sp>
        <p:nvSpPr>
          <p:cNvPr id="15363" name="Rectangle 3"/>
          <p:cNvSpPr>
            <a:spLocks noGrp="1" noChangeArrowheads="1"/>
          </p:cNvSpPr>
          <p:nvPr>
            <p:ph idx="1"/>
          </p:nvPr>
        </p:nvSpPr>
        <p:spPr>
          <a:xfrm>
            <a:off x="847725" y="1690689"/>
            <a:ext cx="7848600" cy="4144961"/>
          </a:xfrm>
        </p:spPr>
        <p:txBody>
          <a:bodyPr/>
          <a:lstStyle/>
          <a:p>
            <a:pPr marL="0" indent="0" eaLnBrk="1" hangingPunct="1">
              <a:buNone/>
            </a:pPr>
            <a:r>
              <a:rPr lang="en-US" altLang="en-US" dirty="0"/>
              <a:t>     The goals of this course are to help you:</a:t>
            </a:r>
          </a:p>
          <a:p>
            <a:pPr marL="0" indent="0" eaLnBrk="1" hangingPunct="1">
              <a:buNone/>
            </a:pPr>
            <a:endParaRPr lang="en-US" altLang="en-US" dirty="0"/>
          </a:p>
          <a:p>
            <a:pPr lvl="1" eaLnBrk="1" hangingPunct="1"/>
            <a:r>
              <a:rPr lang="en-US" altLang="en-US" dirty="0"/>
              <a:t>understand how to correct or eliminate fall hazards on your job sites</a:t>
            </a:r>
          </a:p>
          <a:p>
            <a:pPr lvl="1" eaLnBrk="1" hangingPunct="1"/>
            <a:endParaRPr lang="en-US" altLang="en-US" dirty="0"/>
          </a:p>
          <a:p>
            <a:pPr lvl="1" eaLnBrk="1" hangingPunct="1"/>
            <a:r>
              <a:rPr lang="en-US" altLang="en-US" dirty="0"/>
              <a:t>understand the OSHA fall protection requirements</a:t>
            </a:r>
          </a:p>
          <a:p>
            <a:pPr lvl="1" eaLnBrk="1" hangingPunct="1"/>
            <a:endParaRPr lang="en-US" altLang="en-US" dirty="0"/>
          </a:p>
          <a:p>
            <a:pPr lvl="1" eaLnBrk="1" hangingPunct="1"/>
            <a:r>
              <a:rPr lang="en-US" altLang="en-US" dirty="0"/>
              <a:t>gain a more thorough understanding of OSHA regulations applicable to home building</a:t>
            </a:r>
          </a:p>
        </p:txBody>
      </p:sp>
      <p:sp>
        <p:nvSpPr>
          <p:cNvPr id="2" name="Slide Number Placeholder 1"/>
          <p:cNvSpPr>
            <a:spLocks noGrp="1"/>
          </p:cNvSpPr>
          <p:nvPr>
            <p:ph type="sldNum" sz="quarter" idx="10"/>
          </p:nvPr>
        </p:nvSpPr>
        <p:spPr/>
        <p:txBody>
          <a:bodyPr/>
          <a:lstStyle/>
          <a:p>
            <a:fld id="{7D6840AB-087C-47A2-831B-DF6DAC4F77C9}" type="slidenum">
              <a:rPr lang="en-US" smtClean="0"/>
              <a:pPr/>
              <a:t>18</a:t>
            </a:fld>
            <a:endParaRPr lang="en-US"/>
          </a:p>
        </p:txBody>
      </p:sp>
    </p:spTree>
    <p:extLst>
      <p:ext uri="{BB962C8B-B14F-4D97-AF65-F5344CB8AC3E}">
        <p14:creationId xmlns:p14="http://schemas.microsoft.com/office/powerpoint/2010/main" val="3226899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Evaluate Fall Protection Systems</a:t>
            </a:r>
          </a:p>
        </p:txBody>
      </p:sp>
      <p:sp>
        <p:nvSpPr>
          <p:cNvPr id="46083" name="Content Placeholder 2"/>
          <p:cNvSpPr>
            <a:spLocks noGrp="1"/>
          </p:cNvSpPr>
          <p:nvPr>
            <p:ph idx="1"/>
          </p:nvPr>
        </p:nvSpPr>
        <p:spPr>
          <a:xfrm>
            <a:off x="1047750" y="1631951"/>
            <a:ext cx="7467600" cy="4906962"/>
          </a:xfrm>
        </p:spPr>
        <p:txBody>
          <a:bodyPr/>
          <a:lstStyle/>
          <a:p>
            <a:pPr marL="0" indent="0">
              <a:buNone/>
            </a:pPr>
            <a:r>
              <a:rPr lang="en-US" altLang="en-US" dirty="0"/>
              <a:t>Competent person must evaluate the appropriate protective systems and:</a:t>
            </a:r>
          </a:p>
          <a:p>
            <a:pPr marL="0" indent="0">
              <a:buNone/>
            </a:pPr>
            <a:endParaRPr lang="en-US" altLang="en-US" dirty="0"/>
          </a:p>
          <a:p>
            <a:pPr lvl="1"/>
            <a:r>
              <a:rPr lang="en-US" altLang="en-US" dirty="0"/>
              <a:t>Choose the appropriate system for each unique hazard and situation </a:t>
            </a:r>
          </a:p>
          <a:p>
            <a:pPr lvl="1"/>
            <a:endParaRPr lang="en-US" altLang="en-US" dirty="0"/>
          </a:p>
          <a:p>
            <a:pPr lvl="1"/>
            <a:r>
              <a:rPr lang="en-US" altLang="en-US" dirty="0"/>
              <a:t>Ensure employees are properly trained on fall protection systems chosen</a:t>
            </a:r>
          </a:p>
          <a:p>
            <a:pPr lvl="1"/>
            <a:endParaRPr lang="en-US" altLang="en-US" dirty="0"/>
          </a:p>
          <a:p>
            <a:pPr lvl="1"/>
            <a:r>
              <a:rPr lang="en-US" altLang="en-US" dirty="0"/>
              <a:t>Understand manufacturer’s recommendations and limitations of fall protection systems</a:t>
            </a:r>
          </a:p>
        </p:txBody>
      </p:sp>
      <p:sp>
        <p:nvSpPr>
          <p:cNvPr id="3" name="Slide Number Placeholder 2"/>
          <p:cNvSpPr>
            <a:spLocks noGrp="1"/>
          </p:cNvSpPr>
          <p:nvPr>
            <p:ph type="sldNum" sz="quarter" idx="10"/>
          </p:nvPr>
        </p:nvSpPr>
        <p:spPr/>
        <p:txBody>
          <a:bodyPr/>
          <a:lstStyle/>
          <a:p>
            <a:fld id="{7D6840AB-087C-47A2-831B-DF6DAC4F77C9}" type="slidenum">
              <a:rPr lang="en-US" smtClean="0"/>
              <a:pPr/>
              <a:t>19</a:t>
            </a:fld>
            <a:endParaRPr lang="en-US"/>
          </a:p>
        </p:txBody>
      </p:sp>
    </p:spTree>
    <p:extLst>
      <p:ext uri="{BB962C8B-B14F-4D97-AF65-F5344CB8AC3E}">
        <p14:creationId xmlns:p14="http://schemas.microsoft.com/office/powerpoint/2010/main" val="26146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7D6840AB-087C-47A2-831B-DF6DAC4F77C9}" type="slidenum">
              <a:rPr lang="en-US" smtClean="0"/>
              <a:pPr/>
              <a:t>2</a:t>
            </a:fld>
            <a:endParaRPr lang="en-US" dirty="0"/>
          </a:p>
        </p:txBody>
      </p:sp>
      <p:sp>
        <p:nvSpPr>
          <p:cNvPr id="6" name="Content Placeholder 5">
            <a:extLst>
              <a:ext uri="{FF2B5EF4-FFF2-40B4-BE49-F238E27FC236}">
                <a16:creationId xmlns:a16="http://schemas.microsoft.com/office/drawing/2014/main" id="{44ED3845-983E-4DAB-DE65-78DEF32456B8}"/>
              </a:ext>
            </a:extLst>
          </p:cNvPr>
          <p:cNvSpPr>
            <a:spLocks noGrp="1"/>
          </p:cNvSpPr>
          <p:nvPr>
            <p:ph idx="1"/>
          </p:nvPr>
        </p:nvSpPr>
        <p:spPr/>
        <p:txBody>
          <a:bodyPr/>
          <a:lstStyle/>
          <a:p>
            <a:r>
              <a:rPr lang="en-US" dirty="0"/>
              <a:t>OSHA 29 CFR 1926</a:t>
            </a:r>
          </a:p>
          <a:p>
            <a:r>
              <a:rPr lang="en-US" dirty="0"/>
              <a:t>ORARNG Regulation 385-10</a:t>
            </a:r>
          </a:p>
          <a:p>
            <a:r>
              <a:rPr lang="en-US" dirty="0"/>
              <a:t>AGP 99.200.12 FALL PROTECTION</a:t>
            </a:r>
          </a:p>
          <a:p>
            <a:r>
              <a:rPr lang="en-US" dirty="0"/>
              <a:t>AGP 99.200.11 AERIAL LIFTS</a:t>
            </a:r>
          </a:p>
          <a:p>
            <a:r>
              <a:rPr lang="en-US" dirty="0"/>
              <a:t>AGP 99.200.10 LADDERS</a:t>
            </a:r>
          </a:p>
          <a:p>
            <a:r>
              <a:rPr lang="en-US" dirty="0"/>
              <a:t>OAR 437-003-1501</a:t>
            </a:r>
          </a:p>
          <a:p>
            <a:r>
              <a:rPr lang="en-US" dirty="0"/>
              <a:t>OSHA 29 CFR 1910.23 LADDERS</a:t>
            </a:r>
          </a:p>
          <a:p>
            <a:endParaRPr lang="en-US" dirty="0"/>
          </a:p>
        </p:txBody>
      </p:sp>
      <p:sp>
        <p:nvSpPr>
          <p:cNvPr id="9" name="Title 8">
            <a:extLst>
              <a:ext uri="{FF2B5EF4-FFF2-40B4-BE49-F238E27FC236}">
                <a16:creationId xmlns:a16="http://schemas.microsoft.com/office/drawing/2014/main" id="{DCC32672-FC51-781E-6B60-FBF0B7287196}"/>
              </a:ext>
            </a:extLst>
          </p:cNvPr>
          <p:cNvSpPr>
            <a:spLocks noGrp="1"/>
          </p:cNvSpPr>
          <p:nvPr>
            <p:ph type="title"/>
          </p:nvPr>
        </p:nvSpPr>
        <p:spPr/>
        <p:txBody>
          <a:bodyPr/>
          <a:lstStyle/>
          <a:p>
            <a:pPr algn="ctr"/>
            <a:r>
              <a:rPr lang="en-US" dirty="0"/>
              <a:t>References</a:t>
            </a:r>
          </a:p>
        </p:txBody>
      </p:sp>
    </p:spTree>
    <p:extLst>
      <p:ext uri="{BB962C8B-B14F-4D97-AF65-F5344CB8AC3E}">
        <p14:creationId xmlns:p14="http://schemas.microsoft.com/office/powerpoint/2010/main" val="237401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defRPr/>
            </a:pPr>
            <a:r>
              <a:rPr lang="en-US" sz="3600" dirty="0"/>
              <a:t>Fall Protection Training</a:t>
            </a:r>
          </a:p>
        </p:txBody>
      </p:sp>
      <p:sp>
        <p:nvSpPr>
          <p:cNvPr id="48131" name="Rectangle 3"/>
          <p:cNvSpPr>
            <a:spLocks noGrp="1" noChangeArrowheads="1"/>
          </p:cNvSpPr>
          <p:nvPr>
            <p:ph idx="1"/>
          </p:nvPr>
        </p:nvSpPr>
        <p:spPr>
          <a:xfrm>
            <a:off x="1200150" y="1466850"/>
            <a:ext cx="7315200" cy="4525963"/>
          </a:xfrm>
        </p:spPr>
        <p:txBody>
          <a:bodyPr>
            <a:normAutofit lnSpcReduction="10000"/>
          </a:bodyPr>
          <a:lstStyle/>
          <a:p>
            <a:pPr eaLnBrk="1" hangingPunct="1">
              <a:lnSpc>
                <a:spcPct val="90000"/>
              </a:lnSpc>
              <a:buFontTx/>
              <a:buNone/>
            </a:pPr>
            <a:r>
              <a:rPr lang="en-US" altLang="en-US" dirty="0"/>
              <a:t>Employers must train employees in:</a:t>
            </a:r>
          </a:p>
          <a:p>
            <a:pPr eaLnBrk="1" hangingPunct="1">
              <a:lnSpc>
                <a:spcPct val="90000"/>
              </a:lnSpc>
              <a:buFontTx/>
              <a:buNone/>
            </a:pPr>
            <a:r>
              <a:rPr lang="en-US" altLang="en-US" dirty="0"/>
              <a:t> </a:t>
            </a:r>
          </a:p>
          <a:p>
            <a:pPr eaLnBrk="1" hangingPunct="1">
              <a:lnSpc>
                <a:spcPct val="90000"/>
              </a:lnSpc>
            </a:pPr>
            <a:r>
              <a:rPr lang="en-US" altLang="en-US" dirty="0"/>
              <a:t>Understanding the correct procedures for erecting, maintaining, disassembling, and inspecting the fall protection systems</a:t>
            </a:r>
          </a:p>
          <a:p>
            <a:pPr eaLnBrk="1" hangingPunct="1">
              <a:lnSpc>
                <a:spcPct val="90000"/>
              </a:lnSpc>
            </a:pPr>
            <a:endParaRPr lang="en-US" altLang="en-US" dirty="0"/>
          </a:p>
          <a:p>
            <a:pPr eaLnBrk="1" hangingPunct="1">
              <a:lnSpc>
                <a:spcPct val="90000"/>
              </a:lnSpc>
            </a:pPr>
            <a:r>
              <a:rPr lang="en-US" altLang="en-US" dirty="0"/>
              <a:t>The use and operation of guardrail systems, personal fall arrest systems, safety net systems, warning line systems, safety monitoring systems, controlled access zones, and other methods of fall protection to be used</a:t>
            </a:r>
          </a:p>
          <a:p>
            <a:pPr eaLnBrk="1" hangingPunct="1">
              <a:lnSpc>
                <a:spcPct val="90000"/>
              </a:lnSpc>
            </a:pPr>
            <a:endParaRPr lang="en-US" altLang="en-US" sz="1200" dirty="0"/>
          </a:p>
          <a:p>
            <a:pPr eaLnBrk="1" hangingPunct="1">
              <a:lnSpc>
                <a:spcPct val="90000"/>
              </a:lnSpc>
            </a:pPr>
            <a:endParaRPr lang="en-US" altLang="en-US" dirty="0"/>
          </a:p>
          <a:p>
            <a:pPr lvl="1" eaLnBrk="1" hangingPunct="1">
              <a:lnSpc>
                <a:spcPct val="90000"/>
              </a:lnSpc>
            </a:pPr>
            <a:endParaRPr lang="en-US" altLang="en-US" sz="2000" dirty="0"/>
          </a:p>
          <a:p>
            <a:pPr lvl="1" eaLnBrk="1" hangingPunct="1">
              <a:lnSpc>
                <a:spcPct val="90000"/>
              </a:lnSpc>
            </a:pPr>
            <a:endParaRPr lang="en-US" altLang="en-US" sz="2000"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20</a:t>
            </a:fld>
            <a:endParaRPr lang="en-US"/>
          </a:p>
        </p:txBody>
      </p:sp>
    </p:spTree>
    <p:extLst>
      <p:ext uri="{BB962C8B-B14F-4D97-AF65-F5344CB8AC3E}">
        <p14:creationId xmlns:p14="http://schemas.microsoft.com/office/powerpoint/2010/main" val="33860585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Fall Protection Training (continued)</a:t>
            </a:r>
            <a:endParaRPr lang="en-US" sz="2800" dirty="0"/>
          </a:p>
        </p:txBody>
      </p:sp>
      <p:sp>
        <p:nvSpPr>
          <p:cNvPr id="50179" name="Content Placeholder 2"/>
          <p:cNvSpPr>
            <a:spLocks noGrp="1"/>
          </p:cNvSpPr>
          <p:nvPr>
            <p:ph idx="1"/>
          </p:nvPr>
        </p:nvSpPr>
        <p:spPr>
          <a:xfrm>
            <a:off x="1319213" y="2428875"/>
            <a:ext cx="6781800" cy="2667000"/>
          </a:xfrm>
        </p:spPr>
        <p:txBody>
          <a:bodyPr/>
          <a:lstStyle/>
          <a:p>
            <a:pPr>
              <a:buFontTx/>
              <a:buNone/>
            </a:pPr>
            <a:r>
              <a:rPr lang="en-US" altLang="en-US" dirty="0"/>
              <a:t>    Employers must train employees on the proper use of fall protection equipment</a:t>
            </a:r>
          </a:p>
          <a:p>
            <a:pPr>
              <a:buFontTx/>
              <a:buNone/>
            </a:pPr>
            <a:endParaRPr lang="en-US" altLang="en-US" dirty="0"/>
          </a:p>
          <a:p>
            <a:pPr marL="457200" lvl="1" indent="0" eaLnBrk="1" hangingPunct="1">
              <a:lnSpc>
                <a:spcPct val="90000"/>
              </a:lnSpc>
              <a:buNone/>
            </a:pPr>
            <a:r>
              <a:rPr lang="en-US" altLang="en-US" dirty="0"/>
              <a:t>For example: always inspect harness before each use and use approved anchor points</a:t>
            </a:r>
          </a:p>
          <a:p>
            <a:pPr lvl="1"/>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21</a:t>
            </a:fld>
            <a:endParaRPr lang="en-US"/>
          </a:p>
        </p:txBody>
      </p:sp>
    </p:spTree>
    <p:extLst>
      <p:ext uri="{BB962C8B-B14F-4D97-AF65-F5344CB8AC3E}">
        <p14:creationId xmlns:p14="http://schemas.microsoft.com/office/powerpoint/2010/main" val="398094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76155"/>
            <a:ext cx="7924799" cy="487362"/>
          </a:xfrm>
        </p:spPr>
        <p:txBody>
          <a:bodyPr>
            <a:normAutofit fontScale="90000"/>
          </a:bodyPr>
          <a:lstStyle/>
          <a:p>
            <a:pPr algn="ctr">
              <a:defRPr/>
            </a:pPr>
            <a:r>
              <a:rPr lang="en-US" dirty="0"/>
              <a:t>Fall Protection Training (discussion)</a:t>
            </a:r>
          </a:p>
        </p:txBody>
      </p:sp>
      <p:sp>
        <p:nvSpPr>
          <p:cNvPr id="52227" name="Content Placeholder 2"/>
          <p:cNvSpPr>
            <a:spLocks noGrp="1"/>
          </p:cNvSpPr>
          <p:nvPr>
            <p:ph idx="1"/>
          </p:nvPr>
        </p:nvSpPr>
        <p:spPr>
          <a:xfrm>
            <a:off x="1219199" y="1951038"/>
            <a:ext cx="7239000" cy="4906962"/>
          </a:xfrm>
        </p:spPr>
        <p:txBody>
          <a:bodyPr>
            <a:normAutofit lnSpcReduction="10000"/>
          </a:bodyPr>
          <a:lstStyle/>
          <a:p>
            <a:pPr>
              <a:buFontTx/>
              <a:buNone/>
            </a:pPr>
            <a:r>
              <a:rPr lang="en-US" altLang="en-US" dirty="0"/>
              <a:t>Employers must train employees on:</a:t>
            </a:r>
          </a:p>
          <a:p>
            <a:pPr>
              <a:buFontTx/>
              <a:buNone/>
            </a:pPr>
            <a:endParaRPr lang="en-US" altLang="en-US" sz="1000" dirty="0"/>
          </a:p>
          <a:p>
            <a:pPr>
              <a:spcAft>
                <a:spcPts val="500"/>
              </a:spcAft>
            </a:pPr>
            <a:r>
              <a:rPr lang="en-US" altLang="en-US" dirty="0"/>
              <a:t>The nature of fall hazards in the work area</a:t>
            </a:r>
          </a:p>
          <a:p>
            <a:pPr>
              <a:spcAft>
                <a:spcPts val="500"/>
              </a:spcAft>
            </a:pPr>
            <a:r>
              <a:rPr lang="en-US" altLang="en-US" dirty="0"/>
              <a:t>Correct procedures for erecting, maintaining, disassembling and inspecting the fall protection systems to be used</a:t>
            </a:r>
          </a:p>
          <a:p>
            <a:pPr>
              <a:spcAft>
                <a:spcPts val="500"/>
              </a:spcAft>
            </a:pPr>
            <a:r>
              <a:rPr lang="en-US" altLang="en-US" dirty="0"/>
              <a:t>The use and operation of conventional fall protection systems</a:t>
            </a:r>
          </a:p>
          <a:p>
            <a:pPr>
              <a:spcAft>
                <a:spcPts val="500"/>
              </a:spcAft>
            </a:pPr>
            <a:r>
              <a:rPr lang="en-US" altLang="en-US" dirty="0"/>
              <a:t>The role of each employee in the fall protection system used</a:t>
            </a:r>
          </a:p>
          <a:p>
            <a:pPr>
              <a:spcAft>
                <a:spcPts val="500"/>
              </a:spcAft>
              <a:buFontTx/>
              <a:buNone/>
            </a:pPr>
            <a:r>
              <a:rPr lang="en-US" altLang="en-US" sz="2800" dirty="0"/>
              <a:t> </a:t>
            </a:r>
          </a:p>
        </p:txBody>
      </p:sp>
      <p:sp>
        <p:nvSpPr>
          <p:cNvPr id="3" name="Slide Number Placeholder 2"/>
          <p:cNvSpPr>
            <a:spLocks noGrp="1"/>
          </p:cNvSpPr>
          <p:nvPr>
            <p:ph type="sldNum" sz="quarter" idx="10"/>
          </p:nvPr>
        </p:nvSpPr>
        <p:spPr/>
        <p:txBody>
          <a:bodyPr/>
          <a:lstStyle/>
          <a:p>
            <a:fld id="{7D6840AB-087C-47A2-831B-DF6DAC4F77C9}" type="slidenum">
              <a:rPr lang="en-US" smtClean="0"/>
              <a:pPr/>
              <a:t>22</a:t>
            </a:fld>
            <a:endParaRPr lang="en-US"/>
          </a:p>
        </p:txBody>
      </p:sp>
    </p:spTree>
    <p:extLst>
      <p:ext uri="{BB962C8B-B14F-4D97-AF65-F5344CB8AC3E}">
        <p14:creationId xmlns:p14="http://schemas.microsoft.com/office/powerpoint/2010/main" val="2628234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62" y="761761"/>
            <a:ext cx="7886700" cy="1325563"/>
          </a:xfrm>
        </p:spPr>
        <p:txBody>
          <a:bodyPr/>
          <a:lstStyle/>
          <a:p>
            <a:pPr>
              <a:defRPr/>
            </a:pPr>
            <a:r>
              <a:rPr lang="en-US" dirty="0"/>
              <a:t>Fall Protection Training (planning)</a:t>
            </a:r>
          </a:p>
        </p:txBody>
      </p:sp>
      <p:sp>
        <p:nvSpPr>
          <p:cNvPr id="54275" name="Content Placeholder 2"/>
          <p:cNvSpPr>
            <a:spLocks noGrp="1"/>
          </p:cNvSpPr>
          <p:nvPr>
            <p:ph idx="1"/>
          </p:nvPr>
        </p:nvSpPr>
        <p:spPr>
          <a:xfrm>
            <a:off x="1166812" y="2393952"/>
            <a:ext cx="7239000" cy="4144961"/>
          </a:xfrm>
        </p:spPr>
        <p:txBody>
          <a:bodyPr>
            <a:normAutofit fontScale="92500" lnSpcReduction="10000"/>
          </a:bodyPr>
          <a:lstStyle/>
          <a:p>
            <a:pPr>
              <a:buFontTx/>
              <a:buNone/>
            </a:pPr>
            <a:r>
              <a:rPr lang="en-US" altLang="en-US" dirty="0"/>
              <a:t>Employers must train employees on:</a:t>
            </a:r>
          </a:p>
          <a:p>
            <a:pPr>
              <a:buFontTx/>
              <a:buNone/>
            </a:pPr>
            <a:endParaRPr lang="en-US" altLang="en-US" dirty="0"/>
          </a:p>
          <a:p>
            <a:pPr>
              <a:spcAft>
                <a:spcPts val="500"/>
              </a:spcAft>
            </a:pPr>
            <a:r>
              <a:rPr lang="en-US" altLang="en-US" dirty="0"/>
              <a:t>The limitations on the use of mechanical equipment during the performance of roofing work on low-sloped roofs</a:t>
            </a:r>
          </a:p>
          <a:p>
            <a:pPr>
              <a:spcAft>
                <a:spcPts val="500"/>
              </a:spcAft>
            </a:pPr>
            <a:r>
              <a:rPr lang="en-US" altLang="en-US" dirty="0"/>
              <a:t>The correct procedures for the handling and storage of equipment and materials and the erection of overhead protection</a:t>
            </a:r>
          </a:p>
          <a:p>
            <a:pPr>
              <a:spcAft>
                <a:spcPts val="500"/>
              </a:spcAft>
            </a:pPr>
            <a:r>
              <a:rPr lang="en-US" altLang="en-US" dirty="0"/>
              <a:t>The role of employees in fall protection plans</a:t>
            </a:r>
          </a:p>
          <a:p>
            <a:pPr>
              <a:spcAft>
                <a:spcPts val="500"/>
              </a:spcAft>
              <a:buFontTx/>
              <a:buNone/>
            </a:pPr>
            <a:r>
              <a:rPr lang="en-US" altLang="en-US" sz="2800" dirty="0"/>
              <a:t> </a:t>
            </a:r>
          </a:p>
        </p:txBody>
      </p:sp>
      <p:sp>
        <p:nvSpPr>
          <p:cNvPr id="3" name="Slide Number Placeholder 2"/>
          <p:cNvSpPr>
            <a:spLocks noGrp="1"/>
          </p:cNvSpPr>
          <p:nvPr>
            <p:ph type="sldNum" sz="quarter" idx="10"/>
          </p:nvPr>
        </p:nvSpPr>
        <p:spPr/>
        <p:txBody>
          <a:bodyPr/>
          <a:lstStyle/>
          <a:p>
            <a:fld id="{7D6840AB-087C-47A2-831B-DF6DAC4F77C9}" type="slidenum">
              <a:rPr lang="en-US" smtClean="0"/>
              <a:pPr/>
              <a:t>23</a:t>
            </a:fld>
            <a:endParaRPr lang="en-US"/>
          </a:p>
        </p:txBody>
      </p:sp>
    </p:spTree>
    <p:extLst>
      <p:ext uri="{BB962C8B-B14F-4D97-AF65-F5344CB8AC3E}">
        <p14:creationId xmlns:p14="http://schemas.microsoft.com/office/powerpoint/2010/main" val="3047660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46163"/>
            <a:ext cx="7772399" cy="487362"/>
          </a:xfrm>
        </p:spPr>
        <p:txBody>
          <a:bodyPr>
            <a:normAutofit fontScale="90000"/>
          </a:bodyPr>
          <a:lstStyle/>
          <a:p>
            <a:pPr>
              <a:defRPr/>
            </a:pPr>
            <a:r>
              <a:rPr lang="en-US" dirty="0"/>
              <a:t>Fall Protection Training (certification)</a:t>
            </a:r>
          </a:p>
        </p:txBody>
      </p:sp>
      <p:sp>
        <p:nvSpPr>
          <p:cNvPr id="56323" name="Content Placeholder 2"/>
          <p:cNvSpPr>
            <a:spLocks noGrp="1"/>
          </p:cNvSpPr>
          <p:nvPr>
            <p:ph idx="1"/>
          </p:nvPr>
        </p:nvSpPr>
        <p:spPr>
          <a:xfrm>
            <a:off x="1319213" y="1951038"/>
            <a:ext cx="6934200" cy="4906962"/>
          </a:xfrm>
        </p:spPr>
        <p:txBody>
          <a:bodyPr>
            <a:normAutofit fontScale="85000" lnSpcReduction="20000"/>
          </a:bodyPr>
          <a:lstStyle/>
          <a:p>
            <a:pPr>
              <a:buFontTx/>
              <a:buNone/>
            </a:pPr>
            <a:r>
              <a:rPr lang="en-US" altLang="en-US" sz="3000" dirty="0"/>
              <a:t>Employers must certify training:</a:t>
            </a:r>
          </a:p>
          <a:p>
            <a:pPr>
              <a:buFontTx/>
              <a:buNone/>
            </a:pPr>
            <a:endParaRPr lang="en-US" altLang="en-US" sz="3000" dirty="0"/>
          </a:p>
          <a:p>
            <a:r>
              <a:rPr lang="en-US" altLang="en-US" sz="3000" dirty="0"/>
              <a:t>Written certification must include:</a:t>
            </a:r>
          </a:p>
          <a:p>
            <a:pPr lvl="1"/>
            <a:r>
              <a:rPr lang="en-US" altLang="en-US" sz="3000" dirty="0"/>
              <a:t>Name of employee trained</a:t>
            </a:r>
          </a:p>
          <a:p>
            <a:pPr lvl="1"/>
            <a:r>
              <a:rPr lang="en-US" altLang="en-US" sz="3000" dirty="0"/>
              <a:t>Date of training</a:t>
            </a:r>
          </a:p>
          <a:p>
            <a:pPr lvl="1"/>
            <a:r>
              <a:rPr lang="en-US" altLang="en-US" sz="3000" dirty="0"/>
              <a:t>Signature of person conducting training </a:t>
            </a:r>
          </a:p>
          <a:p>
            <a:r>
              <a:rPr lang="en-US" altLang="en-US" sz="3000" dirty="0"/>
              <a:t>Latest training certification must be maintained</a:t>
            </a:r>
          </a:p>
          <a:p>
            <a:r>
              <a:rPr lang="en-US" altLang="en-US" sz="3000" dirty="0"/>
              <a:t>Retrain employees when employer has reason to believe it is necessary or changes have been made to fall protection</a:t>
            </a:r>
          </a:p>
          <a:p>
            <a:pPr lvl="1"/>
            <a:endParaRPr lang="en-US" altLang="en-US" dirty="0"/>
          </a:p>
          <a:p>
            <a:pPr lvl="1"/>
            <a:endParaRPr lang="en-US" altLang="en-US" sz="2400" dirty="0"/>
          </a:p>
          <a:p>
            <a:pPr>
              <a:spcAft>
                <a:spcPts val="500"/>
              </a:spcAft>
              <a:buFontTx/>
              <a:buNone/>
            </a:pPr>
            <a:r>
              <a:rPr lang="en-US" altLang="en-US" sz="2800" dirty="0"/>
              <a:t> </a:t>
            </a:r>
          </a:p>
        </p:txBody>
      </p:sp>
      <p:sp>
        <p:nvSpPr>
          <p:cNvPr id="3" name="Slide Number Placeholder 2"/>
          <p:cNvSpPr>
            <a:spLocks noGrp="1"/>
          </p:cNvSpPr>
          <p:nvPr>
            <p:ph type="sldNum" sz="quarter" idx="10"/>
          </p:nvPr>
        </p:nvSpPr>
        <p:spPr/>
        <p:txBody>
          <a:bodyPr/>
          <a:lstStyle/>
          <a:p>
            <a:fld id="{7D6840AB-087C-47A2-831B-DF6DAC4F77C9}" type="slidenum">
              <a:rPr lang="en-US" smtClean="0"/>
              <a:pPr/>
              <a:t>24</a:t>
            </a:fld>
            <a:endParaRPr lang="en-US"/>
          </a:p>
        </p:txBody>
      </p:sp>
    </p:spTree>
    <p:extLst>
      <p:ext uri="{BB962C8B-B14F-4D97-AF65-F5344CB8AC3E}">
        <p14:creationId xmlns:p14="http://schemas.microsoft.com/office/powerpoint/2010/main" val="1650039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57188" y="274478"/>
            <a:ext cx="7886700" cy="1325563"/>
          </a:xfrm>
        </p:spPr>
        <p:txBody>
          <a:bodyPr/>
          <a:lstStyle/>
          <a:p>
            <a:pPr algn="ctr" eaLnBrk="1" hangingPunct="1">
              <a:defRPr/>
            </a:pPr>
            <a:r>
              <a:rPr lang="en-US" dirty="0"/>
              <a:t>Competent Person Responsibilities</a:t>
            </a:r>
          </a:p>
        </p:txBody>
      </p:sp>
      <p:sp>
        <p:nvSpPr>
          <p:cNvPr id="58371" name="Rectangle 3"/>
          <p:cNvSpPr>
            <a:spLocks noGrp="1" noChangeArrowheads="1"/>
          </p:cNvSpPr>
          <p:nvPr>
            <p:ph idx="1"/>
          </p:nvPr>
        </p:nvSpPr>
        <p:spPr>
          <a:xfrm>
            <a:off x="810938" y="1943815"/>
            <a:ext cx="7239000" cy="4068761"/>
          </a:xfrm>
        </p:spPr>
        <p:txBody>
          <a:bodyPr>
            <a:normAutofit lnSpcReduction="10000"/>
          </a:bodyPr>
          <a:lstStyle/>
          <a:p>
            <a:pPr eaLnBrk="1" hangingPunct="1">
              <a:buFontTx/>
              <a:buNone/>
            </a:pPr>
            <a:r>
              <a:rPr lang="en-US" altLang="en-US" b="1" dirty="0"/>
              <a:t>Designated </a:t>
            </a:r>
            <a:r>
              <a:rPr lang="en-US" altLang="en-US" b="1" i="1" dirty="0"/>
              <a:t>competent person</a:t>
            </a:r>
            <a:r>
              <a:rPr lang="en-US" altLang="en-US" b="1" dirty="0"/>
              <a:t>:</a:t>
            </a:r>
          </a:p>
          <a:p>
            <a:pPr eaLnBrk="1" hangingPunct="1">
              <a:buFontTx/>
              <a:buNone/>
            </a:pPr>
            <a:endParaRPr lang="en-US" altLang="en-US" b="1" dirty="0"/>
          </a:p>
          <a:p>
            <a:pPr eaLnBrk="1" hangingPunct="1"/>
            <a:r>
              <a:rPr lang="en-US" altLang="en-US" dirty="0"/>
              <a:t>Responsible for identifying existing and predictable hazards</a:t>
            </a:r>
          </a:p>
          <a:p>
            <a:pPr eaLnBrk="1" hangingPunct="1"/>
            <a:r>
              <a:rPr lang="en-US" altLang="en-US" dirty="0"/>
              <a:t>Has authority to </a:t>
            </a:r>
            <a:r>
              <a:rPr lang="en-US" altLang="en-US" b="1" dirty="0"/>
              <a:t>eliminate</a:t>
            </a:r>
            <a:r>
              <a:rPr lang="en-US" altLang="en-US" dirty="0"/>
              <a:t> fall hazards </a:t>
            </a:r>
          </a:p>
          <a:p>
            <a:pPr eaLnBrk="1" hangingPunct="1"/>
            <a:r>
              <a:rPr lang="en-US" altLang="en-US" dirty="0"/>
              <a:t>Has authority to </a:t>
            </a:r>
            <a:r>
              <a:rPr lang="en-US" altLang="en-US" b="1" u="sng" dirty="0"/>
              <a:t>stop work</a:t>
            </a:r>
            <a:r>
              <a:rPr lang="en-US" altLang="en-US" u="sng" dirty="0"/>
              <a:t> </a:t>
            </a:r>
            <a:r>
              <a:rPr lang="en-US" altLang="en-US" dirty="0"/>
              <a:t>if unsafe conditions exists</a:t>
            </a:r>
          </a:p>
          <a:p>
            <a:pPr eaLnBrk="1" hangingPunct="1"/>
            <a:r>
              <a:rPr lang="en-US" altLang="en-US" dirty="0"/>
              <a:t>Has authorization to take prompt corrective actions to eliminate them</a:t>
            </a:r>
          </a:p>
          <a:p>
            <a:pPr eaLnBrk="1" hangingPunct="1"/>
            <a:endParaRPr lang="en-US" altLang="en-US" dirty="0"/>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25</a:t>
            </a:fld>
            <a:endParaRPr lang="en-US"/>
          </a:p>
        </p:txBody>
      </p:sp>
    </p:spTree>
    <p:extLst>
      <p:ext uri="{BB962C8B-B14F-4D97-AF65-F5344CB8AC3E}">
        <p14:creationId xmlns:p14="http://schemas.microsoft.com/office/powerpoint/2010/main" val="64318503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D91BA4-AD6D-3E9B-19DB-FA8FC006B8AB}"/>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2" name="Title 1"/>
          <p:cNvSpPr>
            <a:spLocks noGrp="1"/>
          </p:cNvSpPr>
          <p:nvPr>
            <p:ph type="title"/>
          </p:nvPr>
        </p:nvSpPr>
        <p:spPr>
          <a:xfrm>
            <a:off x="683519" y="45083"/>
            <a:ext cx="7886700" cy="1325563"/>
          </a:xfrm>
        </p:spPr>
        <p:txBody>
          <a:bodyPr/>
          <a:lstStyle/>
          <a:p>
            <a:pPr algn="ctr">
              <a:defRPr/>
            </a:pPr>
            <a:r>
              <a:rPr lang="en-US" dirty="0"/>
              <a:t>Qualified Person	</a:t>
            </a:r>
          </a:p>
        </p:txBody>
      </p:sp>
      <p:sp>
        <p:nvSpPr>
          <p:cNvPr id="60419" name="Content Placeholder 2"/>
          <p:cNvSpPr>
            <a:spLocks noGrp="1"/>
          </p:cNvSpPr>
          <p:nvPr>
            <p:ph idx="1"/>
          </p:nvPr>
        </p:nvSpPr>
        <p:spPr>
          <a:xfrm>
            <a:off x="683519" y="990600"/>
            <a:ext cx="7239000" cy="4906962"/>
          </a:xfrm>
        </p:spPr>
        <p:txBody>
          <a:bodyPr/>
          <a:lstStyle/>
          <a:p>
            <a:pPr marL="0" indent="0">
              <a:buNone/>
            </a:pPr>
            <a:endParaRPr lang="en-US" altLang="en-US" dirty="0"/>
          </a:p>
          <a:p>
            <a:pPr marL="0" indent="0">
              <a:buNone/>
            </a:pPr>
            <a:r>
              <a:rPr lang="en-US" altLang="en-US" dirty="0"/>
              <a:t>A qualified person:</a:t>
            </a:r>
          </a:p>
          <a:p>
            <a:endParaRPr lang="en-US" altLang="en-US" dirty="0"/>
          </a:p>
          <a:p>
            <a:pPr lvl="1"/>
            <a:r>
              <a:rPr lang="en-US" altLang="en-US" dirty="0"/>
              <a:t>Has a recognizable degree, experience, professional standing, or through extensive knowledge, training and experience has demonstrated proficiency in the use and maintenance of fall protection systems</a:t>
            </a:r>
          </a:p>
          <a:p>
            <a:pPr lvl="1"/>
            <a:r>
              <a:rPr lang="en-US" altLang="en-US" dirty="0"/>
              <a:t>Responsible for design, installation, use and supervision of anchorage points as part of a complete personal fall arrest system </a:t>
            </a:r>
          </a:p>
        </p:txBody>
      </p:sp>
      <p:sp>
        <p:nvSpPr>
          <p:cNvPr id="3" name="Slide Number Placeholder 2"/>
          <p:cNvSpPr>
            <a:spLocks noGrp="1"/>
          </p:cNvSpPr>
          <p:nvPr>
            <p:ph type="sldNum" sz="quarter" idx="10"/>
          </p:nvPr>
        </p:nvSpPr>
        <p:spPr/>
        <p:txBody>
          <a:bodyPr/>
          <a:lstStyle/>
          <a:p>
            <a:fld id="{7D6840AB-087C-47A2-831B-DF6DAC4F77C9}" type="slidenum">
              <a:rPr lang="en-US" smtClean="0"/>
              <a:pPr/>
              <a:t>26</a:t>
            </a:fld>
            <a:endParaRPr lang="en-US"/>
          </a:p>
        </p:txBody>
      </p:sp>
    </p:spTree>
    <p:extLst>
      <p:ext uri="{BB962C8B-B14F-4D97-AF65-F5344CB8AC3E}">
        <p14:creationId xmlns:p14="http://schemas.microsoft.com/office/powerpoint/2010/main" val="18076767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idx="4294967295"/>
          </p:nvPr>
        </p:nvSpPr>
        <p:spPr>
          <a:xfrm>
            <a:off x="685799" y="152241"/>
            <a:ext cx="7772400" cy="1447800"/>
          </a:xfrm>
          <a:prstGeom prst="rect">
            <a:avLst/>
          </a:prstGeom>
        </p:spPr>
        <p:txBody>
          <a:bodyPr/>
          <a:lstStyle/>
          <a:p>
            <a:pPr algn="ctr" eaLnBrk="1" hangingPunct="1"/>
            <a:r>
              <a:rPr lang="en-US" altLang="en-US" sz="4000" b="0" dirty="0">
                <a:solidFill>
                  <a:srgbClr val="002856"/>
                </a:solidFill>
              </a:rPr>
              <a:t>Section 2</a:t>
            </a:r>
            <a:br>
              <a:rPr lang="en-US" altLang="en-US" sz="4000" b="0" dirty="0">
                <a:solidFill>
                  <a:srgbClr val="002856"/>
                </a:solidFill>
              </a:rPr>
            </a:br>
            <a:r>
              <a:rPr lang="en-US" altLang="en-US" sz="4000" b="0" dirty="0">
                <a:solidFill>
                  <a:srgbClr val="002856"/>
                </a:solidFill>
              </a:rPr>
              <a:t>Fall Protection Systems</a:t>
            </a:r>
          </a:p>
        </p:txBody>
      </p:sp>
      <p:sp>
        <p:nvSpPr>
          <p:cNvPr id="2" name="Slide Number Placeholder 1"/>
          <p:cNvSpPr>
            <a:spLocks noGrp="1"/>
          </p:cNvSpPr>
          <p:nvPr>
            <p:ph type="sldNum" sz="quarter" idx="10"/>
          </p:nvPr>
        </p:nvSpPr>
        <p:spPr/>
        <p:txBody>
          <a:bodyPr/>
          <a:lstStyle/>
          <a:p>
            <a:fld id="{7D6840AB-087C-47A2-831B-DF6DAC4F77C9}" type="slidenum">
              <a:rPr lang="en-US" smtClean="0"/>
              <a:pPr/>
              <a:t>27</a:t>
            </a:fld>
            <a:endParaRPr lang="en-US"/>
          </a:p>
        </p:txBody>
      </p:sp>
      <p:pic>
        <p:nvPicPr>
          <p:cNvPr id="3" name="Picture 2">
            <a:extLst>
              <a:ext uri="{FF2B5EF4-FFF2-40B4-BE49-F238E27FC236}">
                <a16:creationId xmlns:a16="http://schemas.microsoft.com/office/drawing/2014/main" id="{0EF0C41B-71B4-6E0A-6759-ED161D053CEA}"/>
              </a:ext>
            </a:extLst>
          </p:cNvPr>
          <p:cNvPicPr>
            <a:picLocks noChangeAspect="1"/>
          </p:cNvPicPr>
          <p:nvPr/>
        </p:nvPicPr>
        <p:blipFill>
          <a:blip r:embed="rId3"/>
          <a:stretch>
            <a:fillRect/>
          </a:stretch>
        </p:blipFill>
        <p:spPr>
          <a:xfrm>
            <a:off x="2743041" y="1600041"/>
            <a:ext cx="3657917" cy="3657917"/>
          </a:xfrm>
          <a:prstGeom prst="rect">
            <a:avLst/>
          </a:prstGeom>
        </p:spPr>
      </p:pic>
      <p:pic>
        <p:nvPicPr>
          <p:cNvPr id="5" name="Picture 4" descr="A person holding a fishing pole&#10;&#10;Description automatically generated with low confidence">
            <a:extLst>
              <a:ext uri="{FF2B5EF4-FFF2-40B4-BE49-F238E27FC236}">
                <a16:creationId xmlns:a16="http://schemas.microsoft.com/office/drawing/2014/main" id="{3F4A9C1E-5065-02A8-86CF-443350609A2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3276" y="1600040"/>
            <a:ext cx="7243474" cy="4719123"/>
          </a:xfrm>
          <a:prstGeom prst="rect">
            <a:avLst/>
          </a:prstGeom>
        </p:spPr>
      </p:pic>
    </p:spTree>
    <p:extLst>
      <p:ext uri="{BB962C8B-B14F-4D97-AF65-F5344CB8AC3E}">
        <p14:creationId xmlns:p14="http://schemas.microsoft.com/office/powerpoint/2010/main" val="3077489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0B59FA-7084-012E-05DA-8FDFCAF35732}"/>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77826" name="Rectangle 2"/>
          <p:cNvSpPr>
            <a:spLocks noGrp="1" noChangeArrowheads="1"/>
          </p:cNvSpPr>
          <p:nvPr>
            <p:ph type="title"/>
          </p:nvPr>
        </p:nvSpPr>
        <p:spPr/>
        <p:txBody>
          <a:bodyPr/>
          <a:lstStyle/>
          <a:p>
            <a:pPr algn="ctr" eaLnBrk="1" hangingPunct="1">
              <a:defRPr/>
            </a:pPr>
            <a:r>
              <a:rPr lang="en-US" dirty="0"/>
              <a:t>Learning Objectives: Section 2</a:t>
            </a:r>
            <a:br>
              <a:rPr lang="en-US" dirty="0"/>
            </a:br>
            <a:endParaRPr lang="en-US" dirty="0"/>
          </a:p>
        </p:txBody>
      </p:sp>
      <p:sp>
        <p:nvSpPr>
          <p:cNvPr id="77827" name="Rectangle 3"/>
          <p:cNvSpPr>
            <a:spLocks noGrp="1" noChangeArrowheads="1"/>
          </p:cNvSpPr>
          <p:nvPr>
            <p:ph idx="1"/>
          </p:nvPr>
        </p:nvSpPr>
        <p:spPr>
          <a:xfrm>
            <a:off x="1178819" y="1295400"/>
            <a:ext cx="6248400" cy="4449761"/>
          </a:xfrm>
        </p:spPr>
        <p:txBody>
          <a:bodyPr>
            <a:normAutofit fontScale="92500"/>
          </a:bodyPr>
          <a:lstStyle/>
          <a:p>
            <a:pPr eaLnBrk="1" hangingPunct="1"/>
            <a:r>
              <a:rPr lang="en-US" altLang="en-US" dirty="0"/>
              <a:t>Identify when fall protection is required</a:t>
            </a:r>
          </a:p>
          <a:p>
            <a:pPr eaLnBrk="1" hangingPunct="1"/>
            <a:endParaRPr lang="en-US" altLang="en-US" dirty="0"/>
          </a:p>
          <a:p>
            <a:pPr eaLnBrk="1" hangingPunct="1"/>
            <a:r>
              <a:rPr lang="en-US" altLang="en-US" dirty="0"/>
              <a:t>Identify types of “conventional” fall protection systems</a:t>
            </a:r>
          </a:p>
          <a:p>
            <a:pPr eaLnBrk="1" hangingPunct="1"/>
            <a:endParaRPr lang="en-US" altLang="en-US" dirty="0"/>
          </a:p>
          <a:p>
            <a:pPr eaLnBrk="1" hangingPunct="1"/>
            <a:r>
              <a:rPr lang="en-US" altLang="en-US" dirty="0"/>
              <a:t>Determine which protection system to use for a given fall hazard</a:t>
            </a:r>
          </a:p>
          <a:p>
            <a:pPr eaLnBrk="1" hangingPunct="1"/>
            <a:endParaRPr lang="en-US" altLang="en-US" dirty="0"/>
          </a:p>
          <a:p>
            <a:pPr eaLnBrk="1" hangingPunct="1"/>
            <a:r>
              <a:rPr lang="en-US" altLang="en-US" dirty="0"/>
              <a:t>Identify key requirements and basic safety practices for each protection system</a:t>
            </a:r>
          </a:p>
        </p:txBody>
      </p:sp>
      <p:sp>
        <p:nvSpPr>
          <p:cNvPr id="2" name="Slide Number Placeholder 1"/>
          <p:cNvSpPr>
            <a:spLocks noGrp="1"/>
          </p:cNvSpPr>
          <p:nvPr>
            <p:ph type="sldNum" sz="quarter" idx="10"/>
          </p:nvPr>
        </p:nvSpPr>
        <p:spPr/>
        <p:txBody>
          <a:bodyPr/>
          <a:lstStyle/>
          <a:p>
            <a:fld id="{7D6840AB-087C-47A2-831B-DF6DAC4F77C9}" type="slidenum">
              <a:rPr lang="en-US" smtClean="0"/>
              <a:pPr/>
              <a:t>28</a:t>
            </a:fld>
            <a:endParaRPr lang="en-US"/>
          </a:p>
        </p:txBody>
      </p:sp>
    </p:spTree>
    <p:extLst>
      <p:ext uri="{BB962C8B-B14F-4D97-AF65-F5344CB8AC3E}">
        <p14:creationId xmlns:p14="http://schemas.microsoft.com/office/powerpoint/2010/main" val="18376068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Fall Protection (lifeline)</a:t>
            </a:r>
          </a:p>
        </p:txBody>
      </p:sp>
      <p:pic>
        <p:nvPicPr>
          <p:cNvPr id="13316" name="Picture 3" descr="Fall Pro Video - Phoenix 404.jpg&#10;Photo of harnessed worker on roo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3037" y="1428749"/>
            <a:ext cx="6257925" cy="471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7D6840AB-087C-47A2-831B-DF6DAC4F77C9}" type="slidenum">
              <a:rPr lang="en-US" smtClean="0"/>
              <a:pPr/>
              <a:t>29</a:t>
            </a:fld>
            <a:endParaRPr lang="en-US"/>
          </a:p>
        </p:txBody>
      </p:sp>
    </p:spTree>
    <p:extLst>
      <p:ext uri="{BB962C8B-B14F-4D97-AF65-F5344CB8AC3E}">
        <p14:creationId xmlns:p14="http://schemas.microsoft.com/office/powerpoint/2010/main" val="4408722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Course Objectives</a:t>
            </a:r>
            <a:endParaRPr lang="en-US" dirty="0">
              <a:solidFill>
                <a:srgbClr val="002856"/>
              </a:solidFill>
            </a:endParaRPr>
          </a:p>
        </p:txBody>
      </p:sp>
      <p:sp>
        <p:nvSpPr>
          <p:cNvPr id="3" name="Content Placeholder 2"/>
          <p:cNvSpPr>
            <a:spLocks noGrp="1"/>
          </p:cNvSpPr>
          <p:nvPr>
            <p:ph idx="1"/>
          </p:nvPr>
        </p:nvSpPr>
        <p:spPr>
          <a:xfrm>
            <a:off x="762000" y="1318953"/>
            <a:ext cx="7772400" cy="4495800"/>
          </a:xfrm>
        </p:spPr>
        <p:txBody>
          <a:bodyPr>
            <a:normAutofit lnSpcReduction="10000"/>
          </a:bodyPr>
          <a:lstStyle/>
          <a:p>
            <a:pPr marL="609600" indent="-609600">
              <a:buFontTx/>
              <a:buAutoNum type="arabicPeriod"/>
            </a:pPr>
            <a:r>
              <a:rPr lang="en-US" altLang="en-US" dirty="0"/>
              <a:t>Identify the importance of fall protection.</a:t>
            </a:r>
          </a:p>
          <a:p>
            <a:pPr marL="609600" indent="-609600">
              <a:buFontTx/>
              <a:buAutoNum type="arabicPeriod"/>
            </a:pPr>
            <a:r>
              <a:rPr lang="en-US" altLang="en-US" dirty="0"/>
              <a:t>Recognize fall hazards that are common in residential construction</a:t>
            </a:r>
          </a:p>
          <a:p>
            <a:pPr marL="609600" indent="-609600">
              <a:buFontTx/>
              <a:buAutoNum type="arabicPeriod"/>
            </a:pPr>
            <a:r>
              <a:rPr lang="en-US" altLang="en-US" dirty="0"/>
              <a:t>Determine the appropriate fall protection system and method to use for a given hazard </a:t>
            </a:r>
          </a:p>
          <a:p>
            <a:pPr marL="609600" indent="-609600">
              <a:buFontTx/>
              <a:buAutoNum type="arabicPeriod"/>
            </a:pPr>
            <a:r>
              <a:rPr lang="en-US" altLang="en-US" dirty="0"/>
              <a:t>Identify OSHA fall protection requirements </a:t>
            </a:r>
          </a:p>
          <a:p>
            <a:pPr marL="609600" indent="-609600">
              <a:buFontTx/>
              <a:buAutoNum type="arabicPeriod"/>
            </a:pPr>
            <a:r>
              <a:rPr lang="en-US" altLang="en-US" dirty="0"/>
              <a:t>Identify safe work practices for framing operations, roofing operations, and other leading edge work activities</a:t>
            </a:r>
          </a:p>
          <a:p>
            <a:pPr marL="609600" indent="-609600">
              <a:buFontTx/>
              <a:buAutoNum type="arabicPeriod"/>
            </a:pPr>
            <a:r>
              <a:rPr lang="en-US" altLang="en-US" dirty="0"/>
              <a:t>Identify safe work practices for ladders and scaffolding and aerial lifts</a:t>
            </a:r>
          </a:p>
          <a:p>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Fall Protection - Hazards</a:t>
            </a:r>
          </a:p>
        </p:txBody>
      </p:sp>
      <p:pic>
        <p:nvPicPr>
          <p:cNvPr id="11267" name="Content Placeholder 3" descr="DO NOT DO THIS hanging gutte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440656" y="1443037"/>
            <a:ext cx="6262688" cy="4761713"/>
          </a:xfrm>
        </p:spPr>
      </p:pic>
      <p:sp>
        <p:nvSpPr>
          <p:cNvPr id="3" name="Slide Number Placeholder 2"/>
          <p:cNvSpPr>
            <a:spLocks noGrp="1"/>
          </p:cNvSpPr>
          <p:nvPr>
            <p:ph type="sldNum" sz="quarter" idx="10"/>
          </p:nvPr>
        </p:nvSpPr>
        <p:spPr/>
        <p:txBody>
          <a:bodyPr/>
          <a:lstStyle/>
          <a:p>
            <a:fld id="{7D6840AB-087C-47A2-831B-DF6DAC4F77C9}" type="slidenum">
              <a:rPr lang="en-US" smtClean="0"/>
              <a:pPr/>
              <a:t>30</a:t>
            </a:fld>
            <a:endParaRPr lang="en-US"/>
          </a:p>
        </p:txBody>
      </p:sp>
    </p:spTree>
    <p:extLst>
      <p:ext uri="{BB962C8B-B14F-4D97-AF65-F5344CB8AC3E}">
        <p14:creationId xmlns:p14="http://schemas.microsoft.com/office/powerpoint/2010/main" val="158922247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599" cy="487362"/>
          </a:xfrm>
        </p:spPr>
        <p:txBody>
          <a:bodyPr>
            <a:normAutofit fontScale="90000"/>
          </a:bodyPr>
          <a:lstStyle/>
          <a:p>
            <a:pPr algn="ctr">
              <a:defRPr/>
            </a:pPr>
            <a:r>
              <a:rPr lang="en-US" dirty="0"/>
              <a:t>Fall Protection (discussion)</a:t>
            </a:r>
          </a:p>
        </p:txBody>
      </p:sp>
      <p:pic>
        <p:nvPicPr>
          <p:cNvPr id="23555" name="Content Placeholder 3" descr="DO NOT DO THIS&#10;employee on top wall of buildi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971550" y="985628"/>
            <a:ext cx="7334250" cy="5159983"/>
          </a:xfrm>
        </p:spPr>
      </p:pic>
      <p:sp>
        <p:nvSpPr>
          <p:cNvPr id="3" name="Slide Number Placeholder 2"/>
          <p:cNvSpPr>
            <a:spLocks noGrp="1"/>
          </p:cNvSpPr>
          <p:nvPr>
            <p:ph type="sldNum" sz="quarter" idx="10"/>
          </p:nvPr>
        </p:nvSpPr>
        <p:spPr/>
        <p:txBody>
          <a:bodyPr/>
          <a:lstStyle/>
          <a:p>
            <a:fld id="{7D6840AB-087C-47A2-831B-DF6DAC4F77C9}" type="slidenum">
              <a:rPr lang="en-US" smtClean="0"/>
              <a:pPr/>
              <a:t>31</a:t>
            </a:fld>
            <a:endParaRPr lang="en-US"/>
          </a:p>
        </p:txBody>
      </p:sp>
    </p:spTree>
    <p:extLst>
      <p:ext uri="{BB962C8B-B14F-4D97-AF65-F5344CB8AC3E}">
        <p14:creationId xmlns:p14="http://schemas.microsoft.com/office/powerpoint/2010/main" val="416096761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eaLnBrk="1" hangingPunct="1">
              <a:defRPr/>
            </a:pPr>
            <a:r>
              <a:rPr lang="en-US" sz="3600" dirty="0"/>
              <a:t>When Is Fall Protection Required?</a:t>
            </a:r>
          </a:p>
        </p:txBody>
      </p:sp>
      <p:sp>
        <p:nvSpPr>
          <p:cNvPr id="78851" name="Rectangle 3"/>
          <p:cNvSpPr>
            <a:spLocks noChangeArrowheads="1"/>
          </p:cNvSpPr>
          <p:nvPr/>
        </p:nvSpPr>
        <p:spPr bwMode="auto">
          <a:xfrm>
            <a:off x="404648" y="1310399"/>
            <a:ext cx="7110577" cy="4676064"/>
          </a:xfrm>
          <a:prstGeom prst="rect">
            <a:avLst/>
          </a:prstGeom>
          <a:solidFill>
            <a:schemeClr val="bg1"/>
          </a:solidFill>
          <a:ln w="76200" cmpd="tri">
            <a:noFill/>
            <a:miter lim="800000"/>
            <a:headEnd/>
            <a:tailEnd/>
          </a:ln>
          <a:effectLst/>
        </p:spPr>
        <p:txBody>
          <a:bodyPr lIns="0" tIns="0" rIns="0" bIns="0"/>
          <a:lstStyle/>
          <a:p>
            <a:pPr marL="342900" indent="-342900" eaLnBrk="1" hangingPunct="1">
              <a:spcBef>
                <a:spcPct val="20000"/>
              </a:spcBef>
              <a:defRPr/>
            </a:pPr>
            <a:r>
              <a:rPr lang="en-US" sz="2800" dirty="0">
                <a:solidFill>
                  <a:srgbClr val="000066"/>
                </a:solidFill>
                <a:latin typeface="Arial" charset="0"/>
              </a:rPr>
              <a:t>	</a:t>
            </a:r>
            <a:r>
              <a:rPr lang="en-US" sz="2400" b="1" dirty="0">
                <a:solidFill>
                  <a:srgbClr val="000066"/>
                </a:solidFill>
                <a:latin typeface="Arial" charset="0"/>
              </a:rPr>
              <a:t>OSHA</a:t>
            </a:r>
            <a:r>
              <a:rPr lang="en-US" sz="2400" dirty="0">
                <a:solidFill>
                  <a:srgbClr val="000066"/>
                </a:solidFill>
                <a:latin typeface="Arial" charset="0"/>
              </a:rPr>
              <a:t> §1926 Subpart M</a:t>
            </a:r>
          </a:p>
          <a:p>
            <a:pPr marL="342900" indent="-342900" eaLnBrk="1" hangingPunct="1">
              <a:spcBef>
                <a:spcPct val="20000"/>
              </a:spcBef>
              <a:buFontTx/>
              <a:buChar char="•"/>
              <a:defRPr/>
            </a:pPr>
            <a:r>
              <a:rPr lang="en-US" sz="2400" dirty="0">
                <a:solidFill>
                  <a:srgbClr val="000066"/>
                </a:solidFill>
                <a:latin typeface="Arial" charset="0"/>
              </a:rPr>
              <a:t>Where workers on a residential construction site are exposed to vertical drops of </a:t>
            </a:r>
            <a:r>
              <a:rPr lang="en-US" sz="2400" dirty="0">
                <a:solidFill>
                  <a:srgbClr val="FF3300"/>
                </a:solidFill>
                <a:effectLst>
                  <a:outerShdw blurRad="38100" dist="38100" dir="2700000" algn="tl">
                    <a:srgbClr val="C0C0C0"/>
                  </a:outerShdw>
                </a:effectLst>
                <a:latin typeface="Arial" charset="0"/>
              </a:rPr>
              <a:t>6 feet</a:t>
            </a:r>
            <a:r>
              <a:rPr lang="en-US" sz="2400" dirty="0">
                <a:solidFill>
                  <a:srgbClr val="000066"/>
                </a:solidFill>
                <a:latin typeface="Arial" charset="0"/>
              </a:rPr>
              <a:t> or more, OSHA requires that employers provide fall protection in one of three ways before work begins:  </a:t>
            </a:r>
          </a:p>
          <a:p>
            <a:pPr marL="342900" indent="-342900" eaLnBrk="1" hangingPunct="1">
              <a:spcBef>
                <a:spcPct val="20000"/>
              </a:spcBef>
              <a:defRPr/>
            </a:pPr>
            <a:r>
              <a:rPr lang="en-US" sz="2400" dirty="0">
                <a:solidFill>
                  <a:srgbClr val="000066"/>
                </a:solidFill>
                <a:latin typeface="Arial" charset="0"/>
              </a:rPr>
              <a:t>		1) Conventional Fall Protection</a:t>
            </a:r>
          </a:p>
          <a:p>
            <a:pPr marL="342900" indent="-342900" eaLnBrk="1" hangingPunct="1">
              <a:spcBef>
                <a:spcPct val="20000"/>
              </a:spcBef>
              <a:defRPr/>
            </a:pPr>
            <a:r>
              <a:rPr lang="en-US" sz="2400" dirty="0">
                <a:solidFill>
                  <a:srgbClr val="000066"/>
                </a:solidFill>
                <a:latin typeface="Arial" charset="0"/>
              </a:rPr>
              <a:t>		2) Other Work Methods </a:t>
            </a:r>
          </a:p>
          <a:p>
            <a:pPr marL="342900" indent="-342900" eaLnBrk="1" hangingPunct="1">
              <a:spcBef>
                <a:spcPct val="20000"/>
              </a:spcBef>
              <a:defRPr/>
            </a:pPr>
            <a:r>
              <a:rPr lang="en-US" sz="2400" dirty="0">
                <a:solidFill>
                  <a:srgbClr val="000066"/>
                </a:solidFill>
                <a:latin typeface="Arial" charset="0"/>
              </a:rPr>
              <a:t>		3) Alternative Fall Protection</a:t>
            </a:r>
            <a:endParaRPr lang="en-US" sz="2800" dirty="0">
              <a:solidFill>
                <a:srgbClr val="000066"/>
              </a:solidFill>
              <a:latin typeface="Arial" charset="0"/>
            </a:endParaRPr>
          </a:p>
          <a:p>
            <a:pPr marL="342900" indent="-342900" eaLnBrk="1" hangingPunct="1">
              <a:spcBef>
                <a:spcPct val="20000"/>
              </a:spcBef>
              <a:defRPr/>
            </a:pPr>
            <a:r>
              <a:rPr lang="en-US" sz="2800" dirty="0">
                <a:solidFill>
                  <a:srgbClr val="FF3300"/>
                </a:solidFill>
                <a:latin typeface="Arial" charset="0"/>
              </a:rPr>
              <a:t>		</a:t>
            </a:r>
          </a:p>
        </p:txBody>
      </p:sp>
      <p:sp>
        <p:nvSpPr>
          <p:cNvPr id="78852" name="AutoShape 4"/>
          <p:cNvSpPr>
            <a:spLocks noChangeArrowheads="1"/>
          </p:cNvSpPr>
          <p:nvPr/>
        </p:nvSpPr>
        <p:spPr bwMode="auto">
          <a:xfrm rot="5400000">
            <a:off x="6661149" y="3114592"/>
            <a:ext cx="3594100" cy="70643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28575">
            <a:solidFill>
              <a:schemeClr val="bg1"/>
            </a:solidFill>
            <a:miter lim="800000"/>
            <a:headEnd/>
            <a:tailEnd/>
          </a:ln>
        </p:spPr>
        <p:txBody>
          <a:bodyPr rot="10800000" vert="eaVert"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800" b="1">
                <a:solidFill>
                  <a:srgbClr val="FF0000"/>
                </a:solidFill>
              </a:rPr>
              <a:t>6’</a:t>
            </a:r>
          </a:p>
        </p:txBody>
      </p:sp>
      <p:sp>
        <p:nvSpPr>
          <p:cNvPr id="2" name="Slide Number Placeholder 1"/>
          <p:cNvSpPr>
            <a:spLocks noGrp="1"/>
          </p:cNvSpPr>
          <p:nvPr>
            <p:ph type="sldNum" sz="quarter" idx="10"/>
          </p:nvPr>
        </p:nvSpPr>
        <p:spPr/>
        <p:txBody>
          <a:bodyPr/>
          <a:lstStyle/>
          <a:p>
            <a:fld id="{7D6840AB-087C-47A2-831B-DF6DAC4F77C9}" type="slidenum">
              <a:rPr lang="en-US" smtClean="0"/>
              <a:pPr/>
              <a:t>32</a:t>
            </a:fld>
            <a:endParaRPr lang="en-US"/>
          </a:p>
        </p:txBody>
      </p:sp>
      <p:pic>
        <p:nvPicPr>
          <p:cNvPr id="3" name="Picture 2">
            <a:extLst>
              <a:ext uri="{FF2B5EF4-FFF2-40B4-BE49-F238E27FC236}">
                <a16:creationId xmlns:a16="http://schemas.microsoft.com/office/drawing/2014/main" id="{C668753F-8F1F-9A0D-B647-4322057EB726}"/>
              </a:ext>
            </a:extLst>
          </p:cNvPr>
          <p:cNvPicPr>
            <a:picLocks noChangeAspect="1"/>
          </p:cNvPicPr>
          <p:nvPr/>
        </p:nvPicPr>
        <p:blipFill>
          <a:blip r:embed="rId3"/>
          <a:stretch>
            <a:fillRect/>
          </a:stretch>
        </p:blipFill>
        <p:spPr>
          <a:xfrm>
            <a:off x="2743041" y="1600041"/>
            <a:ext cx="3657917" cy="3657917"/>
          </a:xfrm>
          <a:prstGeom prst="rect">
            <a:avLst/>
          </a:prstGeom>
        </p:spPr>
      </p:pic>
    </p:spTree>
    <p:extLst>
      <p:ext uri="{BB962C8B-B14F-4D97-AF65-F5344CB8AC3E}">
        <p14:creationId xmlns:p14="http://schemas.microsoft.com/office/powerpoint/2010/main" val="4272327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78852"/>
                                        </p:tgtEl>
                                        <p:attrNameLst>
                                          <p:attrName>style.visibility</p:attrName>
                                        </p:attrNameLst>
                                      </p:cBhvr>
                                      <p:to>
                                        <p:strVal val="visible"/>
                                      </p:to>
                                    </p:set>
                                    <p:animEffect transition="in" filter="wipe(up)">
                                      <p:cBhvr>
                                        <p:cTn id="10" dur="500"/>
                                        <p:tgtEl>
                                          <p:spTgt spid="788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8851">
                                            <p:txEl>
                                              <p:pRg st="3" end="3"/>
                                            </p:txEl>
                                          </p:spTgt>
                                        </p:tgtEl>
                                        <p:attrNameLst>
                                          <p:attrName>ppt_c</p:attrName>
                                        </p:attrNameLst>
                                      </p:cBhvr>
                                      <p:to>
                                        <a:srgbClr val="FF330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8851">
                                            <p:txEl>
                                              <p:pRg st="4" end="4"/>
                                            </p:txEl>
                                          </p:spTgt>
                                        </p:tgtEl>
                                        <p:attrNameLst>
                                          <p:attrName>ppt_c</p:attrName>
                                        </p:attrNameLst>
                                      </p:cBhvr>
                                      <p:to>
                                        <a:srgbClr val="FF330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88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21600000">
                                      <p:cBhvr>
                                        <p:cTn id="30" dur="2000" fill="hold"/>
                                        <p:tgtEl>
                                          <p:spTgt spid="78851">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405856-218E-57BA-327E-2F16CE816AFC}"/>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80898" name="Rectangle 2"/>
          <p:cNvSpPr>
            <a:spLocks noGrp="1" noChangeArrowheads="1"/>
          </p:cNvSpPr>
          <p:nvPr>
            <p:ph type="title"/>
          </p:nvPr>
        </p:nvSpPr>
        <p:spPr/>
        <p:txBody>
          <a:bodyPr>
            <a:normAutofit fontScale="90000"/>
          </a:bodyPr>
          <a:lstStyle/>
          <a:p>
            <a:pPr algn="ctr" eaLnBrk="1" hangingPunct="1">
              <a:defRPr/>
            </a:pPr>
            <a:r>
              <a:rPr lang="en-US" sz="3600" dirty="0"/>
              <a:t>“</a:t>
            </a:r>
            <a:r>
              <a:rPr lang="en-US" dirty="0"/>
              <a:t>Conventional” Fall Protection Options</a:t>
            </a:r>
          </a:p>
        </p:txBody>
      </p:sp>
      <p:pic>
        <p:nvPicPr>
          <p:cNvPr id="8" name="Content Placeholder 7" descr="1. Guardrails&#10;2. Covers&#10;3. Personal fall arrest system (PFAS)"/>
          <p:cNvPicPr>
            <a:picLocks noGrp="1" noChangeAspect="1"/>
          </p:cNvPicPr>
          <p:nvPr>
            <p:ph idx="10"/>
          </p:nvPr>
        </p:nvPicPr>
        <p:blipFill>
          <a:blip r:embed="rId4" cstate="email">
            <a:extLst>
              <a:ext uri="{28A0092B-C50C-407E-A947-70E740481C1C}">
                <a14:useLocalDpi xmlns:a14="http://schemas.microsoft.com/office/drawing/2010/main"/>
              </a:ext>
            </a:extLst>
          </a:blip>
          <a:stretch>
            <a:fillRect/>
          </a:stretch>
        </p:blipFill>
        <p:spPr>
          <a:xfrm>
            <a:off x="185515" y="1600200"/>
            <a:ext cx="8882285" cy="4330808"/>
          </a:xfrm>
        </p:spPr>
      </p:pic>
      <p:sp>
        <p:nvSpPr>
          <p:cNvPr id="5" name="Slide Number Placeholder 4"/>
          <p:cNvSpPr>
            <a:spLocks noGrp="1"/>
          </p:cNvSpPr>
          <p:nvPr>
            <p:ph type="sldNum" sz="quarter" idx="4294967295"/>
          </p:nvPr>
        </p:nvSpPr>
        <p:spPr>
          <a:xfrm>
            <a:off x="0" y="6324600"/>
            <a:ext cx="1143000" cy="365125"/>
          </a:xfrm>
        </p:spPr>
        <p:txBody>
          <a:bodyPr/>
          <a:lstStyle/>
          <a:p>
            <a:fld id="{7D6840AB-087C-47A2-831B-DF6DAC4F77C9}" type="slidenum">
              <a:rPr lang="en-US" smtClean="0"/>
              <a:pPr/>
              <a:t>33</a:t>
            </a:fld>
            <a:endParaRPr lang="en-US"/>
          </a:p>
        </p:txBody>
      </p:sp>
      <p:sp>
        <p:nvSpPr>
          <p:cNvPr id="80904" name="AutoShape 8" hidden="1"/>
          <p:cNvSpPr>
            <a:spLocks noChangeArrowheads="1"/>
          </p:cNvSpPr>
          <p:nvPr/>
        </p:nvSpPr>
        <p:spPr bwMode="auto">
          <a:xfrm>
            <a:off x="886964" y="924582"/>
            <a:ext cx="4572000" cy="581025"/>
          </a:xfrm>
          <a:prstGeom prst="rightArrow">
            <a:avLst>
              <a:gd name="adj1" fmla="val 50000"/>
              <a:gd name="adj2" fmla="val 196721"/>
            </a:avLst>
          </a:prstGeom>
          <a:solidFill>
            <a:schemeClr val="bg1"/>
          </a:solidFill>
          <a:ln w="9525">
            <a:solidFill>
              <a:srgbClr val="FF0000"/>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000" dirty="0">
                <a:solidFill>
                  <a:schemeClr val="tx1"/>
                </a:solidFill>
              </a:rPr>
              <a:t>We’ll look at each of these.</a:t>
            </a:r>
          </a:p>
        </p:txBody>
      </p:sp>
    </p:spTree>
    <p:extLst>
      <p:ext uri="{BB962C8B-B14F-4D97-AF65-F5344CB8AC3E}">
        <p14:creationId xmlns:p14="http://schemas.microsoft.com/office/powerpoint/2010/main" val="1417113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904"/>
                                        </p:tgtEl>
                                        <p:attrNameLst>
                                          <p:attrName>style.visibility</p:attrName>
                                        </p:attrNameLst>
                                      </p:cBhvr>
                                      <p:to>
                                        <p:strVal val="visible"/>
                                      </p:to>
                                    </p:set>
                                    <p:animEffect transition="in" filter="wipe(left)">
                                      <p:cBhvr>
                                        <p:cTn id="7" dur="5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4F5FD5-ABA1-2CE9-D276-0222BB738739}"/>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81922" name="Rectangle 2"/>
          <p:cNvSpPr>
            <a:spLocks noGrp="1" noChangeArrowheads="1"/>
          </p:cNvSpPr>
          <p:nvPr>
            <p:ph type="title"/>
          </p:nvPr>
        </p:nvSpPr>
        <p:spPr/>
        <p:txBody>
          <a:bodyPr/>
          <a:lstStyle/>
          <a:p>
            <a:pPr algn="ctr" eaLnBrk="1" hangingPunct="1">
              <a:defRPr/>
            </a:pPr>
            <a:r>
              <a:rPr lang="en-US" dirty="0"/>
              <a:t>Guardrail Systems</a:t>
            </a:r>
            <a:br>
              <a:rPr lang="en-US" dirty="0"/>
            </a:br>
            <a:endParaRPr lang="en-US" dirty="0"/>
          </a:p>
        </p:txBody>
      </p:sp>
      <p:sp>
        <p:nvSpPr>
          <p:cNvPr id="81923" name="Rectangle 3"/>
          <p:cNvSpPr>
            <a:spLocks noGrp="1" noChangeArrowheads="1"/>
          </p:cNvSpPr>
          <p:nvPr>
            <p:ph idx="1"/>
          </p:nvPr>
        </p:nvSpPr>
        <p:spPr>
          <a:xfrm>
            <a:off x="1331218" y="1462087"/>
            <a:ext cx="7184131" cy="4894264"/>
          </a:xfrm>
        </p:spPr>
        <p:txBody>
          <a:bodyPr>
            <a:normAutofit/>
          </a:bodyPr>
          <a:lstStyle/>
          <a:p>
            <a:pPr eaLnBrk="1" hangingPunct="1"/>
            <a:r>
              <a:rPr lang="en-US" altLang="en-US" sz="3600" dirty="0"/>
              <a:t>Barrier built to OSHA specifications; constructed to prevent workers from falling to lower levels</a:t>
            </a:r>
          </a:p>
          <a:p>
            <a:pPr eaLnBrk="1" hangingPunct="1"/>
            <a:endParaRPr lang="en-US" altLang="en-US" sz="3600" dirty="0"/>
          </a:p>
          <a:p>
            <a:pPr eaLnBrk="1" hangingPunct="1"/>
            <a:r>
              <a:rPr lang="en-US" altLang="en-US" sz="3600" dirty="0"/>
              <a:t>Protects against these hazards:</a:t>
            </a:r>
          </a:p>
          <a:p>
            <a:pPr lvl="1" eaLnBrk="1" hangingPunct="1"/>
            <a:r>
              <a:rPr lang="en-US" altLang="en-US" sz="3600" dirty="0"/>
              <a:t>Window and Wall Openings</a:t>
            </a:r>
          </a:p>
          <a:p>
            <a:pPr lvl="1" eaLnBrk="1" hangingPunct="1"/>
            <a:r>
              <a:rPr lang="en-US" altLang="en-US" sz="3600" dirty="0"/>
              <a:t>Unprotected Sides and Edges</a:t>
            </a:r>
          </a:p>
          <a:p>
            <a:pPr lvl="1" eaLnBrk="1" hangingPunct="1"/>
            <a:r>
              <a:rPr lang="en-US" altLang="en-US" sz="3600" dirty="0"/>
              <a:t>Floor Holes</a:t>
            </a:r>
          </a:p>
        </p:txBody>
      </p:sp>
      <p:sp>
        <p:nvSpPr>
          <p:cNvPr id="2" name="Slide Number Placeholder 1"/>
          <p:cNvSpPr>
            <a:spLocks noGrp="1"/>
          </p:cNvSpPr>
          <p:nvPr>
            <p:ph type="sldNum" sz="quarter" idx="10"/>
          </p:nvPr>
        </p:nvSpPr>
        <p:spPr/>
        <p:txBody>
          <a:bodyPr/>
          <a:lstStyle/>
          <a:p>
            <a:fld id="{7D6840AB-087C-47A2-831B-DF6DAC4F77C9}" type="slidenum">
              <a:rPr lang="en-US" smtClean="0"/>
              <a:pPr/>
              <a:t>34</a:t>
            </a:fld>
            <a:endParaRPr lang="en-US"/>
          </a:p>
        </p:txBody>
      </p:sp>
    </p:spTree>
    <p:extLst>
      <p:ext uri="{BB962C8B-B14F-4D97-AF65-F5344CB8AC3E}">
        <p14:creationId xmlns:p14="http://schemas.microsoft.com/office/powerpoint/2010/main" val="1520638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BCE742-3041-1BA8-53AF-6BF6F0501315}"/>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83970" name="Rectangle 2"/>
          <p:cNvSpPr>
            <a:spLocks noGrp="1" noChangeArrowheads="1"/>
          </p:cNvSpPr>
          <p:nvPr>
            <p:ph type="title"/>
          </p:nvPr>
        </p:nvSpPr>
        <p:spPr>
          <a:xfrm>
            <a:off x="628650" y="996950"/>
            <a:ext cx="7776802" cy="487362"/>
          </a:xfrm>
        </p:spPr>
        <p:txBody>
          <a:bodyPr>
            <a:normAutofit fontScale="90000"/>
          </a:bodyPr>
          <a:lstStyle/>
          <a:p>
            <a:pPr algn="ctr" eaLnBrk="1" hangingPunct="1">
              <a:defRPr/>
            </a:pPr>
            <a:r>
              <a:rPr lang="en-US" dirty="0"/>
              <a:t>Guardrail Systems Are Needed For:</a:t>
            </a:r>
          </a:p>
        </p:txBody>
      </p:sp>
      <p:sp>
        <p:nvSpPr>
          <p:cNvPr id="37891" name="Rectangle 3"/>
          <p:cNvSpPr>
            <a:spLocks noGrp="1" noChangeArrowheads="1"/>
          </p:cNvSpPr>
          <p:nvPr>
            <p:ph idx="1"/>
          </p:nvPr>
        </p:nvSpPr>
        <p:spPr>
          <a:xfrm>
            <a:off x="1090252" y="1695451"/>
            <a:ext cx="7315200" cy="4449761"/>
          </a:xfrm>
        </p:spPr>
        <p:txBody>
          <a:bodyPr>
            <a:normAutofit lnSpcReduction="10000"/>
          </a:bodyPr>
          <a:lstStyle/>
          <a:p>
            <a:pPr eaLnBrk="1" hangingPunct="1"/>
            <a:r>
              <a:rPr lang="en-US" altLang="en-US" dirty="0"/>
              <a:t>Stairwell Openings</a:t>
            </a:r>
          </a:p>
          <a:p>
            <a:pPr eaLnBrk="1" hangingPunct="1"/>
            <a:r>
              <a:rPr lang="en-US" altLang="en-US" dirty="0"/>
              <a:t>Open-sided Wall Openings</a:t>
            </a:r>
          </a:p>
          <a:p>
            <a:pPr eaLnBrk="1" hangingPunct="1"/>
            <a:r>
              <a:rPr lang="en-US" altLang="en-US" dirty="0"/>
              <a:t>Second and Third Story Non-loading Bearing Walls When the Studs Are 24” OC</a:t>
            </a:r>
          </a:p>
          <a:p>
            <a:pPr eaLnBrk="1" hangingPunct="1"/>
            <a:r>
              <a:rPr lang="en-US" altLang="en-US" dirty="0"/>
              <a:t>Low (Less Than 39”) Sill Windows</a:t>
            </a:r>
          </a:p>
          <a:p>
            <a:pPr eaLnBrk="1" hangingPunct="1"/>
            <a:r>
              <a:rPr lang="en-US" altLang="en-US" dirty="0"/>
              <a:t>Second and Third Story Deck Floor Holes for Open Foyers or Cat Walks</a:t>
            </a:r>
          </a:p>
          <a:p>
            <a:pPr eaLnBrk="1" hangingPunct="1"/>
            <a:r>
              <a:rPr lang="en-US" altLang="en-US" dirty="0"/>
              <a:t>Sliding Glass and French Door Openings Onto Decks and Porches</a:t>
            </a:r>
          </a:p>
          <a:p>
            <a:pPr eaLnBrk="1" hangingPunct="1"/>
            <a:r>
              <a:rPr lang="en-US" altLang="en-US" dirty="0"/>
              <a:t>Skylight Openings Cut Into the Roof</a:t>
            </a:r>
          </a:p>
        </p:txBody>
      </p:sp>
      <p:sp>
        <p:nvSpPr>
          <p:cNvPr id="2" name="Slide Number Placeholder 1"/>
          <p:cNvSpPr>
            <a:spLocks noGrp="1"/>
          </p:cNvSpPr>
          <p:nvPr>
            <p:ph type="sldNum" sz="quarter" idx="10"/>
          </p:nvPr>
        </p:nvSpPr>
        <p:spPr/>
        <p:txBody>
          <a:bodyPr/>
          <a:lstStyle/>
          <a:p>
            <a:fld id="{7D6840AB-087C-47A2-831B-DF6DAC4F77C9}" type="slidenum">
              <a:rPr lang="en-US" smtClean="0"/>
              <a:pPr/>
              <a:t>35</a:t>
            </a:fld>
            <a:endParaRPr lang="en-US"/>
          </a:p>
        </p:txBody>
      </p:sp>
    </p:spTree>
    <p:extLst>
      <p:ext uri="{BB962C8B-B14F-4D97-AF65-F5344CB8AC3E}">
        <p14:creationId xmlns:p14="http://schemas.microsoft.com/office/powerpoint/2010/main" val="338710444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257300" y="274478"/>
            <a:ext cx="7886700" cy="1325563"/>
          </a:xfrm>
        </p:spPr>
        <p:txBody>
          <a:bodyPr/>
          <a:lstStyle/>
          <a:p>
            <a:pPr eaLnBrk="1" hangingPunct="1">
              <a:defRPr/>
            </a:pPr>
            <a:r>
              <a:rPr lang="en-US" dirty="0"/>
              <a:t>Requirements for Guardrails</a:t>
            </a:r>
          </a:p>
        </p:txBody>
      </p:sp>
      <p:sp>
        <p:nvSpPr>
          <p:cNvPr id="39939" name="Rectangle 3"/>
          <p:cNvSpPr>
            <a:spLocks noGrp="1" noChangeArrowheads="1"/>
          </p:cNvSpPr>
          <p:nvPr>
            <p:ph idx="1"/>
          </p:nvPr>
        </p:nvSpPr>
        <p:spPr>
          <a:xfrm>
            <a:off x="628650" y="1646397"/>
            <a:ext cx="4071938" cy="4397216"/>
          </a:xfrm>
        </p:spPr>
        <p:txBody>
          <a:bodyPr>
            <a:normAutofit/>
          </a:bodyPr>
          <a:lstStyle/>
          <a:p>
            <a:pPr eaLnBrk="1" hangingPunct="1">
              <a:buClr>
                <a:schemeClr val="tx1"/>
              </a:buClr>
            </a:pPr>
            <a:r>
              <a:rPr lang="en-US" altLang="en-US" b="1" dirty="0"/>
              <a:t>Height Requirements</a:t>
            </a:r>
          </a:p>
          <a:p>
            <a:pPr lvl="1" eaLnBrk="1" hangingPunct="1">
              <a:buClr>
                <a:schemeClr val="tx1"/>
              </a:buClr>
            </a:pPr>
            <a:r>
              <a:rPr lang="en-US" altLang="en-US" sz="2800" b="1" dirty="0" err="1"/>
              <a:t>Toprail</a:t>
            </a:r>
            <a:endParaRPr lang="en-US" altLang="en-US" sz="2800" u="sng" dirty="0"/>
          </a:p>
          <a:p>
            <a:pPr marL="914400" lvl="2" indent="0" eaLnBrk="1" hangingPunct="1">
              <a:buNone/>
            </a:pPr>
            <a:r>
              <a:rPr lang="en-US" altLang="en-US" sz="2800" dirty="0"/>
              <a:t> </a:t>
            </a:r>
            <a:r>
              <a:rPr lang="en-US" altLang="en-US" sz="2800" u="sng" dirty="0">
                <a:solidFill>
                  <a:srgbClr val="FF3300"/>
                </a:solidFill>
              </a:rPr>
              <a:t>42 in.</a:t>
            </a:r>
            <a:r>
              <a:rPr lang="en-US" altLang="en-US" sz="2800" dirty="0"/>
              <a:t> (1.1 m)</a:t>
            </a:r>
          </a:p>
          <a:p>
            <a:pPr lvl="1" eaLnBrk="1" hangingPunct="1">
              <a:buClr>
                <a:schemeClr val="tx1"/>
              </a:buClr>
            </a:pPr>
            <a:r>
              <a:rPr lang="en-US" altLang="en-US" sz="2800" b="1" dirty="0" err="1"/>
              <a:t>Midrail</a:t>
            </a:r>
            <a:r>
              <a:rPr lang="en-US" altLang="en-US" sz="2800" b="1" dirty="0"/>
              <a:t> </a:t>
            </a:r>
          </a:p>
          <a:p>
            <a:pPr marL="914400" lvl="2" indent="0" eaLnBrk="1" hangingPunct="1">
              <a:buNone/>
            </a:pPr>
            <a:r>
              <a:rPr lang="en-US" altLang="en-US" sz="2800" dirty="0"/>
              <a:t> </a:t>
            </a:r>
            <a:r>
              <a:rPr lang="en-US" altLang="en-US" sz="2800" u="sng" dirty="0">
                <a:solidFill>
                  <a:srgbClr val="FF3300"/>
                </a:solidFill>
              </a:rPr>
              <a:t>21 in.</a:t>
            </a:r>
            <a:r>
              <a:rPr lang="en-US" altLang="en-US" sz="2800" dirty="0"/>
              <a:t> (50 cm)</a:t>
            </a:r>
          </a:p>
          <a:p>
            <a:pPr lvl="1" eaLnBrk="1" hangingPunct="1">
              <a:buClr>
                <a:schemeClr val="tx1"/>
              </a:buClr>
            </a:pPr>
            <a:r>
              <a:rPr lang="en-US" altLang="en-US" sz="2800" b="1" dirty="0"/>
              <a:t>Toe Board</a:t>
            </a:r>
          </a:p>
          <a:p>
            <a:pPr marL="914400" lvl="2" indent="0" eaLnBrk="1" hangingPunct="1">
              <a:buNone/>
            </a:pPr>
            <a:r>
              <a:rPr lang="en-US" altLang="en-US" sz="2800" dirty="0"/>
              <a:t>Minimum of </a:t>
            </a:r>
            <a:r>
              <a:rPr lang="en-US" altLang="en-US" sz="2800" u="sng" dirty="0">
                <a:solidFill>
                  <a:srgbClr val="FF3300"/>
                </a:solidFill>
              </a:rPr>
              <a:t>3-1/2 in.</a:t>
            </a:r>
            <a:r>
              <a:rPr lang="en-US" altLang="en-US" sz="2800" dirty="0"/>
              <a:t> (</a:t>
            </a:r>
            <a:r>
              <a:rPr lang="en-US" altLang="en-US" sz="2800" u="sng" dirty="0"/>
              <a:t>4 in.</a:t>
            </a:r>
            <a:r>
              <a:rPr lang="en-US" altLang="en-US" sz="2800" dirty="0"/>
              <a:t> nominal) (10.2 cm)</a:t>
            </a:r>
          </a:p>
        </p:txBody>
      </p:sp>
      <p:sp>
        <p:nvSpPr>
          <p:cNvPr id="2" name="Slide Number Placeholder 1"/>
          <p:cNvSpPr>
            <a:spLocks noGrp="1"/>
          </p:cNvSpPr>
          <p:nvPr>
            <p:ph type="sldNum" sz="quarter" idx="10"/>
          </p:nvPr>
        </p:nvSpPr>
        <p:spPr/>
        <p:txBody>
          <a:bodyPr/>
          <a:lstStyle/>
          <a:p>
            <a:fld id="{7D6840AB-087C-47A2-831B-DF6DAC4F77C9}" type="slidenum">
              <a:rPr lang="en-US" smtClean="0"/>
              <a:pPr/>
              <a:t>36</a:t>
            </a:fld>
            <a:endParaRPr lang="en-US"/>
          </a:p>
        </p:txBody>
      </p:sp>
    </p:spTree>
    <p:extLst>
      <p:ext uri="{BB962C8B-B14F-4D97-AF65-F5344CB8AC3E}">
        <p14:creationId xmlns:p14="http://schemas.microsoft.com/office/powerpoint/2010/main" val="35964759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8650" y="984251"/>
            <a:ext cx="7886700" cy="1325563"/>
          </a:xfrm>
        </p:spPr>
        <p:txBody>
          <a:bodyPr/>
          <a:lstStyle/>
          <a:p>
            <a:pPr eaLnBrk="1" hangingPunct="1">
              <a:defRPr/>
            </a:pPr>
            <a:r>
              <a:rPr lang="en-US" dirty="0"/>
              <a:t>Requirements for Guardrails, cont.</a:t>
            </a:r>
          </a:p>
        </p:txBody>
      </p:sp>
      <p:sp>
        <p:nvSpPr>
          <p:cNvPr id="41987" name="Rectangle 3"/>
          <p:cNvSpPr>
            <a:spLocks noGrp="1" noChangeArrowheads="1"/>
          </p:cNvSpPr>
          <p:nvPr>
            <p:ph idx="1"/>
          </p:nvPr>
        </p:nvSpPr>
        <p:spPr>
          <a:xfrm>
            <a:off x="1297882" y="2719388"/>
            <a:ext cx="6324600" cy="3154361"/>
          </a:xfrm>
        </p:spPr>
        <p:txBody>
          <a:bodyPr>
            <a:normAutofit fontScale="92500" lnSpcReduction="20000"/>
          </a:bodyPr>
          <a:lstStyle/>
          <a:p>
            <a:pPr eaLnBrk="1" hangingPunct="1"/>
            <a:r>
              <a:rPr lang="en-US" altLang="en-US" sz="3200" b="1" dirty="0"/>
              <a:t>Vertical Supports </a:t>
            </a:r>
            <a:endParaRPr lang="en-US" altLang="en-US" sz="3200" dirty="0"/>
          </a:p>
          <a:p>
            <a:pPr marL="457200" lvl="1" indent="0" eaLnBrk="1" hangingPunct="1">
              <a:buNone/>
            </a:pPr>
            <a:r>
              <a:rPr lang="en-US" altLang="en-US" sz="3200" dirty="0"/>
              <a:t>Install no more than every  </a:t>
            </a:r>
            <a:r>
              <a:rPr lang="en-US" altLang="en-US" sz="3200" u="sng" dirty="0">
                <a:solidFill>
                  <a:srgbClr val="FF3300"/>
                </a:solidFill>
              </a:rPr>
              <a:t>8 ft</a:t>
            </a:r>
            <a:r>
              <a:rPr lang="en-US" altLang="en-US" sz="3200" dirty="0">
                <a:solidFill>
                  <a:srgbClr val="FF3300"/>
                </a:solidFill>
              </a:rPr>
              <a:t>.</a:t>
            </a:r>
            <a:r>
              <a:rPr lang="en-US" altLang="en-US" sz="3200" dirty="0"/>
              <a:t> (2.4 m)</a:t>
            </a:r>
          </a:p>
          <a:p>
            <a:pPr marL="457200" lvl="1" indent="0" eaLnBrk="1" hangingPunct="1">
              <a:buNone/>
            </a:pPr>
            <a:r>
              <a:rPr lang="en-US" altLang="en-US" sz="3200" b="1" dirty="0"/>
              <a:t> </a:t>
            </a:r>
          </a:p>
          <a:p>
            <a:pPr eaLnBrk="1" hangingPunct="1"/>
            <a:r>
              <a:rPr lang="en-US" altLang="en-US" sz="3200" b="1" dirty="0"/>
              <a:t>Weight Requirement</a:t>
            </a:r>
          </a:p>
          <a:p>
            <a:pPr marL="457200" lvl="1" indent="0" eaLnBrk="1" hangingPunct="1">
              <a:buNone/>
            </a:pPr>
            <a:r>
              <a:rPr lang="en-US" altLang="en-US" sz="3200" dirty="0"/>
              <a:t>Must support at least </a:t>
            </a:r>
            <a:r>
              <a:rPr lang="en-US" altLang="en-US" sz="3200" u="sng" dirty="0">
                <a:solidFill>
                  <a:srgbClr val="FF3300"/>
                </a:solidFill>
              </a:rPr>
              <a:t>200 </a:t>
            </a:r>
            <a:r>
              <a:rPr lang="en-US" altLang="en-US" sz="3200" dirty="0">
                <a:solidFill>
                  <a:srgbClr val="FF3300"/>
                </a:solidFill>
              </a:rPr>
              <a:t>lbs.</a:t>
            </a:r>
            <a:r>
              <a:rPr lang="en-US" altLang="en-US" sz="3200" dirty="0"/>
              <a:t> (90.9 kg) of force outward and downward along top edge</a:t>
            </a:r>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37</a:t>
            </a:fld>
            <a:endParaRPr lang="en-US"/>
          </a:p>
        </p:txBody>
      </p:sp>
    </p:spTree>
    <p:extLst>
      <p:ext uri="{BB962C8B-B14F-4D97-AF65-F5344CB8AC3E}">
        <p14:creationId xmlns:p14="http://schemas.microsoft.com/office/powerpoint/2010/main" val="285963184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Unguarded floor openings</a:t>
            </a:r>
          </a:p>
        </p:txBody>
      </p:sp>
      <p:sp>
        <p:nvSpPr>
          <p:cNvPr id="3" name="Slide Number Placeholder 2"/>
          <p:cNvSpPr>
            <a:spLocks noGrp="1"/>
          </p:cNvSpPr>
          <p:nvPr>
            <p:ph type="sldNum" sz="quarter" idx="10"/>
          </p:nvPr>
        </p:nvSpPr>
        <p:spPr/>
        <p:txBody>
          <a:bodyPr/>
          <a:lstStyle/>
          <a:p>
            <a:fld id="{7D6840AB-087C-47A2-831B-DF6DAC4F77C9}" type="slidenum">
              <a:rPr lang="en-US" smtClean="0"/>
              <a:pPr/>
              <a:t>38</a:t>
            </a:fld>
            <a:endParaRPr lang="en-US"/>
          </a:p>
        </p:txBody>
      </p:sp>
      <p:pic>
        <p:nvPicPr>
          <p:cNvPr id="4" name="Picture 3" descr="Hole opening to next level&#10;&#10;view of employee walking along open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0" y="2001042"/>
            <a:ext cx="8205797" cy="3662363"/>
          </a:xfrm>
          <a:prstGeom prst="rect">
            <a:avLst/>
          </a:prstGeom>
        </p:spPr>
      </p:pic>
    </p:spTree>
    <p:extLst>
      <p:ext uri="{BB962C8B-B14F-4D97-AF65-F5344CB8AC3E}">
        <p14:creationId xmlns:p14="http://schemas.microsoft.com/office/powerpoint/2010/main" val="96275063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79562" y="136524"/>
            <a:ext cx="7886700" cy="1325563"/>
          </a:xfrm>
        </p:spPr>
        <p:txBody>
          <a:bodyPr/>
          <a:lstStyle/>
          <a:p>
            <a:r>
              <a:rPr lang="en-US" dirty="0"/>
              <a:t>Rail Height Requirements</a:t>
            </a:r>
          </a:p>
        </p:txBody>
      </p:sp>
      <p:pic>
        <p:nvPicPr>
          <p:cNvPr id="8" name="Content Placeholder 7" descr="Top rail @ 42'&#10;Mid rail @ 21'&#10;Toeboard min. 3-1/2&quot;"/>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447800" y="955749"/>
            <a:ext cx="6802438" cy="5283910"/>
          </a:xfrm>
        </p:spPr>
      </p:pic>
      <p:sp>
        <p:nvSpPr>
          <p:cNvPr id="4" name="Slide Number Placeholder 3"/>
          <p:cNvSpPr>
            <a:spLocks noGrp="1"/>
          </p:cNvSpPr>
          <p:nvPr>
            <p:ph type="sldNum" sz="quarter" idx="10"/>
          </p:nvPr>
        </p:nvSpPr>
        <p:spPr/>
        <p:txBody>
          <a:bodyPr/>
          <a:lstStyle/>
          <a:p>
            <a:fld id="{7D6840AB-087C-47A2-831B-DF6DAC4F77C9}" type="slidenum">
              <a:rPr lang="en-US" smtClean="0"/>
              <a:pPr/>
              <a:t>39</a:t>
            </a:fld>
            <a:endParaRPr lang="en-US"/>
          </a:p>
        </p:txBody>
      </p:sp>
    </p:spTree>
    <p:extLst>
      <p:ext uri="{BB962C8B-B14F-4D97-AF65-F5344CB8AC3E}">
        <p14:creationId xmlns:p14="http://schemas.microsoft.com/office/powerpoint/2010/main" val="37695707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Course Agenda</a:t>
            </a:r>
          </a:p>
        </p:txBody>
      </p:sp>
      <p:sp>
        <p:nvSpPr>
          <p:cNvPr id="3" name="Content Placeholder 2"/>
          <p:cNvSpPr>
            <a:spLocks noGrp="1"/>
          </p:cNvSpPr>
          <p:nvPr>
            <p:ph idx="1"/>
          </p:nvPr>
        </p:nvSpPr>
        <p:spPr>
          <a:xfrm>
            <a:off x="914400" y="1828800"/>
            <a:ext cx="7239000" cy="2514600"/>
          </a:xfrm>
        </p:spPr>
        <p:txBody>
          <a:bodyPr>
            <a:normAutofit fontScale="92500"/>
          </a:bodyPr>
          <a:lstStyle/>
          <a:p>
            <a:r>
              <a:rPr lang="en-US" altLang="en-US" b="1" dirty="0"/>
              <a:t>Introduction: </a:t>
            </a:r>
            <a:r>
              <a:rPr lang="en-US" altLang="en-US" dirty="0"/>
              <a:t>Overview of OSHA</a:t>
            </a:r>
          </a:p>
          <a:p>
            <a:r>
              <a:rPr lang="en-US" altLang="en-US" b="1" dirty="0"/>
              <a:t>Section 1:</a:t>
            </a:r>
            <a:r>
              <a:rPr lang="en-US" altLang="en-US" dirty="0"/>
              <a:t> Overview of Fall Protection</a:t>
            </a:r>
          </a:p>
          <a:p>
            <a:r>
              <a:rPr lang="en-US" altLang="en-US" b="1" dirty="0"/>
              <a:t>Section 2:</a:t>
            </a:r>
            <a:r>
              <a:rPr lang="en-US" altLang="en-US" dirty="0"/>
              <a:t> Fall Protection Systems</a:t>
            </a:r>
          </a:p>
          <a:p>
            <a:r>
              <a:rPr lang="en-US" altLang="en-US" b="1" dirty="0"/>
              <a:t>Section 3:</a:t>
            </a:r>
            <a:r>
              <a:rPr lang="en-US" altLang="en-US" dirty="0"/>
              <a:t> Ladder, Scaffold and Aerial Lift Safety</a:t>
            </a:r>
          </a:p>
          <a:p>
            <a:r>
              <a:rPr lang="en-US" altLang="en-US" b="1" dirty="0"/>
              <a:t>Section 4:</a:t>
            </a:r>
            <a:r>
              <a:rPr lang="en-US" altLang="en-US" dirty="0"/>
              <a:t> Alternative Fall Protection </a:t>
            </a:r>
          </a:p>
        </p:txBody>
      </p:sp>
      <p:sp>
        <p:nvSpPr>
          <p:cNvPr id="4" name="Slide Number Placeholder 3"/>
          <p:cNvSpPr>
            <a:spLocks noGrp="1"/>
          </p:cNvSpPr>
          <p:nvPr>
            <p:ph type="sldNum" sz="quarter" idx="10"/>
          </p:nvPr>
        </p:nvSpPr>
        <p:spPr/>
        <p:txBody>
          <a:bodyPr/>
          <a:lstStyle/>
          <a:p>
            <a:fld id="{7D6840AB-087C-47A2-831B-DF6DAC4F77C9}" type="slidenum">
              <a:rPr lang="en-US" smtClean="0"/>
              <a:pPr/>
              <a:t>4</a:t>
            </a:fld>
            <a:endParaRPr lang="en-US"/>
          </a:p>
        </p:txBody>
      </p:sp>
    </p:spTree>
    <p:extLst>
      <p:ext uri="{BB962C8B-B14F-4D97-AF65-F5344CB8AC3E}">
        <p14:creationId xmlns:p14="http://schemas.microsoft.com/office/powerpoint/2010/main" val="2332618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5FD10D-39E4-2BBB-8693-E70764EEDD16}"/>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105474" name="Rectangle 2"/>
          <p:cNvSpPr>
            <a:spLocks noGrp="1" noChangeArrowheads="1"/>
          </p:cNvSpPr>
          <p:nvPr>
            <p:ph type="title"/>
          </p:nvPr>
        </p:nvSpPr>
        <p:spPr/>
        <p:txBody>
          <a:bodyPr/>
          <a:lstStyle/>
          <a:p>
            <a:pPr algn="ctr" eaLnBrk="1" hangingPunct="1">
              <a:defRPr/>
            </a:pPr>
            <a:r>
              <a:rPr lang="en-US" dirty="0"/>
              <a:t>Requirement for Window Openings</a:t>
            </a:r>
          </a:p>
        </p:txBody>
      </p:sp>
      <p:sp>
        <p:nvSpPr>
          <p:cNvPr id="91139" name="Rectangle 3"/>
          <p:cNvSpPr>
            <a:spLocks noGrp="1" noChangeArrowheads="1"/>
          </p:cNvSpPr>
          <p:nvPr>
            <p:ph idx="1"/>
          </p:nvPr>
        </p:nvSpPr>
        <p:spPr>
          <a:xfrm>
            <a:off x="975359" y="1989139"/>
            <a:ext cx="7086599" cy="1600200"/>
          </a:xfrm>
          <a:ln>
            <a:noFill/>
          </a:ln>
        </p:spPr>
        <p:txBody>
          <a:bodyPr>
            <a:normAutofit fontScale="92500" lnSpcReduction="20000"/>
          </a:bodyPr>
          <a:lstStyle/>
          <a:p>
            <a:pPr marL="0" indent="0" eaLnBrk="1" hangingPunct="1">
              <a:buNone/>
            </a:pPr>
            <a:r>
              <a:rPr lang="en-US" altLang="en-US" sz="3500" dirty="0"/>
              <a:t>Window openings with a 6 ft. fall hazard (1.8 m) require the installation of a guardrail system, </a:t>
            </a:r>
            <a:r>
              <a:rPr lang="en-US" altLang="en-US" sz="3500" dirty="0">
                <a:solidFill>
                  <a:srgbClr val="FF3300"/>
                </a:solidFill>
              </a:rPr>
              <a:t>if the bottom sill height is less than 39 in.</a:t>
            </a:r>
            <a:r>
              <a:rPr lang="en-US" altLang="en-US" sz="3500" dirty="0"/>
              <a:t> (1.1 m) </a:t>
            </a:r>
          </a:p>
          <a:p>
            <a:pPr eaLnBrk="1" hangingPunct="1"/>
            <a:endParaRPr lang="en-US" altLang="en-US" dirty="0"/>
          </a:p>
        </p:txBody>
      </p:sp>
      <p:sp>
        <p:nvSpPr>
          <p:cNvPr id="105476" name="Rectangle 4"/>
          <p:cNvSpPr>
            <a:spLocks noChangeArrowheads="1"/>
          </p:cNvSpPr>
          <p:nvPr/>
        </p:nvSpPr>
        <p:spPr bwMode="auto">
          <a:xfrm>
            <a:off x="-15240" y="4495801"/>
            <a:ext cx="9067799" cy="762000"/>
          </a:xfrm>
          <a:prstGeom prst="rect">
            <a:avLst/>
          </a:prstGeom>
          <a:noFill/>
          <a:ln w="9525">
            <a:no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3600" dirty="0">
                <a:solidFill>
                  <a:srgbClr val="002856"/>
                </a:solidFill>
              </a:rPr>
              <a:t>For </a:t>
            </a:r>
            <a:r>
              <a:rPr lang="en-US" altLang="en-US" sz="3600" b="1" dirty="0">
                <a:solidFill>
                  <a:srgbClr val="002856"/>
                </a:solidFill>
              </a:rPr>
              <a:t>all </a:t>
            </a:r>
            <a:r>
              <a:rPr lang="en-US" altLang="en-US" sz="3600" dirty="0">
                <a:solidFill>
                  <a:srgbClr val="002856"/>
                </a:solidFill>
              </a:rPr>
              <a:t>window openings, the </a:t>
            </a:r>
            <a:r>
              <a:rPr lang="en-US" altLang="en-US" sz="3600" u="sng" dirty="0">
                <a:solidFill>
                  <a:srgbClr val="002856"/>
                </a:solidFill>
              </a:rPr>
              <a:t>sill height</a:t>
            </a:r>
            <a:r>
              <a:rPr lang="en-US" altLang="en-US" sz="3600" dirty="0">
                <a:solidFill>
                  <a:srgbClr val="002856"/>
                </a:solidFill>
              </a:rPr>
              <a:t> </a:t>
            </a:r>
          </a:p>
          <a:p>
            <a:pPr algn="ctr">
              <a:spcBef>
                <a:spcPct val="0"/>
              </a:spcBef>
              <a:buFontTx/>
              <a:buNone/>
            </a:pPr>
            <a:r>
              <a:rPr lang="en-US" altLang="en-US" sz="3600" dirty="0">
                <a:solidFill>
                  <a:srgbClr val="002856"/>
                </a:solidFill>
              </a:rPr>
              <a:t>determines the need for a guardrail </a:t>
            </a:r>
          </a:p>
        </p:txBody>
      </p:sp>
      <p:sp>
        <p:nvSpPr>
          <p:cNvPr id="2" name="Slide Number Placeholder 1"/>
          <p:cNvSpPr>
            <a:spLocks noGrp="1"/>
          </p:cNvSpPr>
          <p:nvPr>
            <p:ph type="sldNum" sz="quarter" idx="10"/>
          </p:nvPr>
        </p:nvSpPr>
        <p:spPr/>
        <p:txBody>
          <a:bodyPr/>
          <a:lstStyle/>
          <a:p>
            <a:fld id="{7D6840AB-087C-47A2-831B-DF6DAC4F77C9}" type="slidenum">
              <a:rPr lang="en-US" smtClean="0"/>
              <a:pPr/>
              <a:t>40</a:t>
            </a:fld>
            <a:endParaRPr lang="en-US" dirty="0"/>
          </a:p>
        </p:txBody>
      </p:sp>
    </p:spTree>
    <p:extLst>
      <p:ext uri="{BB962C8B-B14F-4D97-AF65-F5344CB8AC3E}">
        <p14:creationId xmlns:p14="http://schemas.microsoft.com/office/powerpoint/2010/main" val="3331010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dissolve">
                                      <p:cBhvr>
                                        <p:cTn id="7" dur="5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descr="construction picture depicting open window "/>
          <p:cNvSpPr>
            <a:spLocks noGrp="1" noChangeAspect="1" noChangeArrowheads="1"/>
          </p:cNvSpPr>
          <p:nvPr>
            <p:ph type="title"/>
          </p:nvPr>
        </p:nvSpPr>
        <p:spPr>
          <a:xfrm>
            <a:off x="628649" y="0"/>
            <a:ext cx="7886700" cy="1325563"/>
          </a:xfrm>
        </p:spPr>
        <p:txBody>
          <a:bodyPr/>
          <a:lstStyle/>
          <a:p>
            <a:pPr algn="ctr" eaLnBrk="1" hangingPunct="1">
              <a:defRPr/>
            </a:pPr>
            <a:r>
              <a:rPr lang="en-US" dirty="0"/>
              <a:t>Fall Protection Hazard</a:t>
            </a:r>
          </a:p>
        </p:txBody>
      </p:sp>
      <p:sp>
        <p:nvSpPr>
          <p:cNvPr id="2" name="Slide Number Placeholder 1"/>
          <p:cNvSpPr>
            <a:spLocks noGrp="1"/>
          </p:cNvSpPr>
          <p:nvPr>
            <p:ph type="sldNum" sz="quarter" idx="10"/>
          </p:nvPr>
        </p:nvSpPr>
        <p:spPr/>
        <p:txBody>
          <a:bodyPr/>
          <a:lstStyle/>
          <a:p>
            <a:fld id="{7D6840AB-087C-47A2-831B-DF6DAC4F77C9}" type="slidenum">
              <a:rPr lang="en-US" smtClean="0"/>
              <a:pPr/>
              <a:t>41</a:t>
            </a:fld>
            <a:endParaRPr lang="en-US"/>
          </a:p>
        </p:txBody>
      </p:sp>
      <p:pic>
        <p:nvPicPr>
          <p:cNvPr id="3" name="Picture 2" descr="less than 39&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3993" y="1303715"/>
            <a:ext cx="6196013" cy="5052636"/>
          </a:xfrm>
          <a:prstGeom prst="rect">
            <a:avLst/>
          </a:prstGeom>
        </p:spPr>
      </p:pic>
    </p:spTree>
    <p:extLst>
      <p:ext uri="{BB962C8B-B14F-4D97-AF65-F5344CB8AC3E}">
        <p14:creationId xmlns:p14="http://schemas.microsoft.com/office/powerpoint/2010/main" val="96299610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28650" y="55562"/>
            <a:ext cx="7886700" cy="1325563"/>
          </a:xfrm>
        </p:spPr>
        <p:txBody>
          <a:bodyPr/>
          <a:lstStyle/>
          <a:p>
            <a:pPr algn="ctr" eaLnBrk="1" hangingPunct="1">
              <a:defRPr/>
            </a:pPr>
            <a:r>
              <a:rPr lang="en-US" dirty="0"/>
              <a:t>Fall Protection - ?</a:t>
            </a:r>
          </a:p>
        </p:txBody>
      </p:sp>
      <p:pic>
        <p:nvPicPr>
          <p:cNvPr id="95236" name="Picture 4" descr="Noise Testing Fram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50" y="927497"/>
            <a:ext cx="7077075" cy="530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descr="arrow"/>
          <p:cNvGrpSpPr>
            <a:grpSpLocks/>
          </p:cNvGrpSpPr>
          <p:nvPr/>
        </p:nvGrpSpPr>
        <p:grpSpPr bwMode="auto">
          <a:xfrm>
            <a:off x="6172200" y="2667000"/>
            <a:ext cx="1752600" cy="1447800"/>
            <a:chOff x="3888" y="1680"/>
            <a:chExt cx="1104" cy="912"/>
          </a:xfrm>
        </p:grpSpPr>
        <p:sp>
          <p:nvSpPr>
            <p:cNvPr id="95239" name="Line 6"/>
            <p:cNvSpPr>
              <a:spLocks noChangeShapeType="1"/>
            </p:cNvSpPr>
            <p:nvPr/>
          </p:nvSpPr>
          <p:spPr bwMode="auto">
            <a:xfrm flipH="1">
              <a:off x="3888" y="2016"/>
              <a:ext cx="720" cy="57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5240" name="Picture 7" descr="question mark&#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6"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8552" name="Line 8" descr="look here"/>
          <p:cNvSpPr>
            <a:spLocks noChangeShapeType="1"/>
          </p:cNvSpPr>
          <p:nvPr/>
        </p:nvSpPr>
        <p:spPr bwMode="auto">
          <a:xfrm flipV="1">
            <a:off x="3200400" y="3886200"/>
            <a:ext cx="3276600" cy="304800"/>
          </a:xfrm>
          <a:prstGeom prst="line">
            <a:avLst/>
          </a:prstGeom>
          <a:noFill/>
          <a:ln w="152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0"/>
          </p:nvPr>
        </p:nvSpPr>
        <p:spPr/>
        <p:txBody>
          <a:bodyPr/>
          <a:lstStyle/>
          <a:p>
            <a:fld id="{7D6840AB-087C-47A2-831B-DF6DAC4F77C9}" type="slidenum">
              <a:rPr lang="en-US" smtClean="0"/>
              <a:pPr/>
              <a:t>42</a:t>
            </a:fld>
            <a:endParaRPr lang="en-US"/>
          </a:p>
        </p:txBody>
      </p:sp>
    </p:spTree>
    <p:extLst>
      <p:ext uri="{BB962C8B-B14F-4D97-AF65-F5344CB8AC3E}">
        <p14:creationId xmlns:p14="http://schemas.microsoft.com/office/powerpoint/2010/main" val="3622359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8552"/>
                                        </p:tgtEl>
                                        <p:attrNameLst>
                                          <p:attrName>style.visibility</p:attrName>
                                        </p:attrNameLst>
                                      </p:cBhvr>
                                      <p:to>
                                        <p:strVal val="visible"/>
                                      </p:to>
                                    </p:set>
                                    <p:animEffect transition="in" filter="wipe(down)">
                                      <p:cBhvr>
                                        <p:cTn id="12" dur="5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166018" y="380998"/>
            <a:ext cx="6811962" cy="533400"/>
          </a:xfrm>
        </p:spPr>
        <p:txBody>
          <a:bodyPr>
            <a:normAutofit fontScale="90000"/>
          </a:bodyPr>
          <a:lstStyle/>
          <a:p>
            <a:pPr algn="ctr" eaLnBrk="1" hangingPunct="1">
              <a:defRPr/>
            </a:pPr>
            <a:r>
              <a:rPr lang="en-US" sz="3200" dirty="0"/>
              <a:t>Requirements for Handrails and Stair Rails</a:t>
            </a:r>
          </a:p>
        </p:txBody>
      </p:sp>
      <p:sp>
        <p:nvSpPr>
          <p:cNvPr id="103427" name="Rectangle 3"/>
          <p:cNvSpPr>
            <a:spLocks noGrp="1" noChangeArrowheads="1"/>
          </p:cNvSpPr>
          <p:nvPr>
            <p:ph idx="1"/>
          </p:nvPr>
        </p:nvSpPr>
        <p:spPr>
          <a:xfrm>
            <a:off x="371473" y="1470422"/>
            <a:ext cx="8015289" cy="4616053"/>
          </a:xfrm>
        </p:spPr>
        <p:txBody>
          <a:bodyPr>
            <a:normAutofit lnSpcReduction="10000"/>
          </a:bodyPr>
          <a:lstStyle/>
          <a:p>
            <a:pPr eaLnBrk="1" hangingPunct="1">
              <a:lnSpc>
                <a:spcPct val="90000"/>
              </a:lnSpc>
              <a:buClr>
                <a:schemeClr val="tx1"/>
              </a:buClr>
            </a:pPr>
            <a:r>
              <a:rPr lang="en-US" altLang="en-US" sz="2800" b="1" dirty="0" err="1"/>
              <a:t>Toprail</a:t>
            </a:r>
            <a:endParaRPr lang="en-US" altLang="en-US" sz="2800" u="sng" dirty="0"/>
          </a:p>
          <a:p>
            <a:pPr marL="457200" lvl="1" indent="0" eaLnBrk="1" hangingPunct="1">
              <a:lnSpc>
                <a:spcPct val="90000"/>
              </a:lnSpc>
              <a:spcAft>
                <a:spcPct val="2000"/>
              </a:spcAft>
              <a:buNone/>
            </a:pPr>
            <a:r>
              <a:rPr lang="en-US" altLang="en-US" sz="2400" dirty="0"/>
              <a:t> </a:t>
            </a:r>
            <a:r>
              <a:rPr lang="en-US" altLang="en-US" sz="2400" u="sng" dirty="0">
                <a:solidFill>
                  <a:srgbClr val="FF3300"/>
                </a:solidFill>
              </a:rPr>
              <a:t>36 in.</a:t>
            </a:r>
            <a:r>
              <a:rPr lang="en-US" altLang="en-US" sz="2400" dirty="0"/>
              <a:t> (.9 m) above the tread vertically </a:t>
            </a:r>
            <a:r>
              <a:rPr lang="en-US" altLang="en-US" sz="2400" u="sng" dirty="0">
                <a:solidFill>
                  <a:srgbClr val="FF3300"/>
                </a:solidFill>
              </a:rPr>
              <a:t>in line with the riser</a:t>
            </a:r>
            <a:endParaRPr lang="en-US" altLang="en-US" sz="2400" dirty="0"/>
          </a:p>
          <a:p>
            <a:pPr marL="457200" lvl="1" indent="0" eaLnBrk="1" hangingPunct="1">
              <a:lnSpc>
                <a:spcPct val="90000"/>
              </a:lnSpc>
              <a:spcAft>
                <a:spcPct val="2000"/>
              </a:spcAft>
              <a:buNone/>
            </a:pPr>
            <a:r>
              <a:rPr lang="en-US" altLang="en-US" sz="2400" dirty="0"/>
              <a:t>Install handrail </a:t>
            </a:r>
            <a:r>
              <a:rPr lang="en-US" altLang="en-US" sz="2400" u="sng" dirty="0">
                <a:solidFill>
                  <a:srgbClr val="FF3300"/>
                </a:solidFill>
              </a:rPr>
              <a:t>3”</a:t>
            </a:r>
            <a:r>
              <a:rPr lang="en-US" altLang="en-US" sz="2400" dirty="0"/>
              <a:t> from wall</a:t>
            </a:r>
          </a:p>
          <a:p>
            <a:pPr marL="457200" lvl="1" indent="0" eaLnBrk="1" hangingPunct="1">
              <a:lnSpc>
                <a:spcPct val="90000"/>
              </a:lnSpc>
              <a:spcAft>
                <a:spcPct val="2000"/>
              </a:spcAft>
              <a:buNone/>
            </a:pPr>
            <a:endParaRPr lang="en-US" altLang="en-US" sz="1200" dirty="0"/>
          </a:p>
          <a:p>
            <a:pPr eaLnBrk="1" hangingPunct="1">
              <a:lnSpc>
                <a:spcPct val="90000"/>
              </a:lnSpc>
              <a:buClr>
                <a:schemeClr val="tx1"/>
              </a:buClr>
            </a:pPr>
            <a:r>
              <a:rPr lang="en-US" altLang="en-US" sz="2800" b="1" dirty="0" err="1"/>
              <a:t>Midrail</a:t>
            </a:r>
            <a:r>
              <a:rPr lang="en-US" altLang="en-US" sz="2800" b="1" dirty="0"/>
              <a:t> </a:t>
            </a:r>
            <a:endParaRPr lang="en-US" altLang="en-US" sz="2800" u="sng" dirty="0"/>
          </a:p>
          <a:p>
            <a:pPr marL="457200" lvl="1" indent="0" eaLnBrk="1" hangingPunct="1">
              <a:lnSpc>
                <a:spcPct val="90000"/>
              </a:lnSpc>
              <a:buClr>
                <a:schemeClr val="tx1"/>
              </a:buClr>
              <a:buNone/>
            </a:pPr>
            <a:r>
              <a:rPr lang="en-US" altLang="en-US" sz="2400" dirty="0"/>
              <a:t> </a:t>
            </a:r>
            <a:r>
              <a:rPr lang="en-US" altLang="en-US" sz="2400" u="sng" dirty="0">
                <a:solidFill>
                  <a:srgbClr val="FF3300"/>
                </a:solidFill>
              </a:rPr>
              <a:t>Halfway</a:t>
            </a:r>
            <a:r>
              <a:rPr lang="en-US" altLang="en-US" sz="2400" dirty="0"/>
              <a:t> between </a:t>
            </a:r>
            <a:r>
              <a:rPr lang="en-US" altLang="en-US" sz="2400" dirty="0" err="1"/>
              <a:t>toprail</a:t>
            </a:r>
            <a:r>
              <a:rPr lang="en-US" altLang="en-US" sz="2400" dirty="0"/>
              <a:t> and </a:t>
            </a:r>
            <a:r>
              <a:rPr lang="en-US" altLang="en-US" sz="2400" u="sng" dirty="0">
                <a:solidFill>
                  <a:srgbClr val="FF3300"/>
                </a:solidFill>
              </a:rPr>
              <a:t>stair stringer</a:t>
            </a:r>
          </a:p>
          <a:p>
            <a:pPr marL="457200" lvl="1" indent="0" eaLnBrk="1" hangingPunct="1">
              <a:lnSpc>
                <a:spcPct val="90000"/>
              </a:lnSpc>
              <a:buClr>
                <a:schemeClr val="tx1"/>
              </a:buClr>
              <a:buNone/>
            </a:pPr>
            <a:endParaRPr lang="en-US" altLang="en-US" sz="1400" dirty="0"/>
          </a:p>
          <a:p>
            <a:pPr eaLnBrk="1" hangingPunct="1">
              <a:lnSpc>
                <a:spcPct val="90000"/>
              </a:lnSpc>
              <a:buClr>
                <a:schemeClr val="tx1"/>
              </a:buClr>
            </a:pPr>
            <a:r>
              <a:rPr lang="en-US" altLang="en-US" sz="2800" b="1" dirty="0"/>
              <a:t>Toe Board</a:t>
            </a:r>
            <a:endParaRPr lang="en-US" altLang="en-US" sz="2800" dirty="0"/>
          </a:p>
          <a:p>
            <a:pPr marL="457200" lvl="1" indent="0" eaLnBrk="1" hangingPunct="1">
              <a:lnSpc>
                <a:spcPct val="90000"/>
              </a:lnSpc>
              <a:buClr>
                <a:schemeClr val="tx1"/>
              </a:buClr>
              <a:buNone/>
            </a:pPr>
            <a:r>
              <a:rPr lang="en-US" altLang="en-US" sz="2400" dirty="0"/>
              <a:t>Minimum of 3 1/2 in. (4 in. nominal) (10.2 cm) </a:t>
            </a:r>
          </a:p>
          <a:p>
            <a:pPr marL="457200" lvl="1" indent="0" eaLnBrk="1" hangingPunct="1">
              <a:lnSpc>
                <a:spcPct val="90000"/>
              </a:lnSpc>
              <a:buClr>
                <a:schemeClr val="tx1"/>
              </a:buClr>
              <a:buNone/>
            </a:pPr>
            <a:endParaRPr lang="en-US" altLang="en-US" sz="1400" dirty="0"/>
          </a:p>
          <a:p>
            <a:pPr eaLnBrk="1" hangingPunct="1">
              <a:lnSpc>
                <a:spcPct val="90000"/>
              </a:lnSpc>
              <a:buClr>
                <a:schemeClr val="tx1"/>
              </a:buClr>
            </a:pPr>
            <a:r>
              <a:rPr lang="en-US" altLang="en-US" sz="2800" b="1" dirty="0"/>
              <a:t>Weight Requirement </a:t>
            </a:r>
          </a:p>
          <a:p>
            <a:pPr marL="457200" lvl="1" indent="0" eaLnBrk="1" hangingPunct="1">
              <a:lnSpc>
                <a:spcPct val="90000"/>
              </a:lnSpc>
              <a:buClr>
                <a:schemeClr val="tx1"/>
              </a:buClr>
              <a:buNone/>
            </a:pPr>
            <a:r>
              <a:rPr lang="en-US" altLang="en-US" sz="2400" dirty="0"/>
              <a:t>At least 200 lbs. (90.9 kg)</a:t>
            </a:r>
          </a:p>
        </p:txBody>
      </p:sp>
      <p:sp>
        <p:nvSpPr>
          <p:cNvPr id="2" name="Slide Number Placeholder 1"/>
          <p:cNvSpPr>
            <a:spLocks noGrp="1"/>
          </p:cNvSpPr>
          <p:nvPr>
            <p:ph type="sldNum" sz="quarter" idx="10"/>
          </p:nvPr>
        </p:nvSpPr>
        <p:spPr/>
        <p:txBody>
          <a:bodyPr/>
          <a:lstStyle/>
          <a:p>
            <a:fld id="{7D6840AB-087C-47A2-831B-DF6DAC4F77C9}" type="slidenum">
              <a:rPr lang="en-US" smtClean="0"/>
              <a:pPr/>
              <a:t>43</a:t>
            </a:fld>
            <a:endParaRPr lang="en-US"/>
          </a:p>
        </p:txBody>
      </p:sp>
    </p:spTree>
    <p:extLst>
      <p:ext uri="{BB962C8B-B14F-4D97-AF65-F5344CB8AC3E}">
        <p14:creationId xmlns:p14="http://schemas.microsoft.com/office/powerpoint/2010/main" val="273090527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622863" y="241140"/>
            <a:ext cx="3206187" cy="533399"/>
          </a:xfrm>
          <a:prstGeom prst="rect">
            <a:avLst/>
          </a:prstGeom>
        </p:spPr>
        <p:txBody>
          <a:bodyPr>
            <a:normAutofit fontScale="90000"/>
          </a:bodyPr>
          <a:lstStyle/>
          <a:p>
            <a:r>
              <a:rPr lang="en-US" dirty="0">
                <a:solidFill>
                  <a:schemeClr val="tx1"/>
                </a:solidFill>
              </a:rPr>
              <a:t>Rails</a:t>
            </a:r>
          </a:p>
        </p:txBody>
      </p:sp>
      <p:sp>
        <p:nvSpPr>
          <p:cNvPr id="107522" name="Rectangle 2" descr="Correct way "/>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pic>
        <p:nvPicPr>
          <p:cNvPr id="107525" name="Picture 5" descr="Fall Pro Video - Phoenix 83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 y="990600"/>
            <a:ext cx="3314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AutoShape 6" descr="wrong way "/>
          <p:cNvSpPr>
            <a:spLocks noChangeArrowheads="1"/>
          </p:cNvSpPr>
          <p:nvPr/>
        </p:nvSpPr>
        <p:spPr bwMode="auto">
          <a:xfrm>
            <a:off x="1447800" y="2895600"/>
            <a:ext cx="2362200" cy="2362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pic>
        <p:nvPicPr>
          <p:cNvPr id="107523" name="Picture 3" descr="Fall Pro Video - Phoenix 032&#10;photo of stairway rail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990600"/>
            <a:ext cx="3600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7" name="Line 7">
            <a:extLst>
              <a:ext uri="{C183D7F6-B498-43B3-948B-1728B52AA6E4}">
                <adec:decorative xmlns:adec="http://schemas.microsoft.com/office/drawing/2017/decorative" val="1"/>
              </a:ext>
            </a:extLst>
          </p:cNvPr>
          <p:cNvSpPr>
            <a:spLocks noChangeShapeType="1"/>
          </p:cNvSpPr>
          <p:nvPr/>
        </p:nvSpPr>
        <p:spPr bwMode="auto">
          <a:xfrm flipV="1">
            <a:off x="4419600" y="0"/>
            <a:ext cx="0" cy="68580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67925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dissolve">
                                      <p:cBhvr>
                                        <p:cTn id="7" dur="5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F9ECE-AD67-001D-7D14-A78C3478F208}"/>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120834" name="Rectangle 2"/>
          <p:cNvSpPr>
            <a:spLocks noGrp="1" noChangeArrowheads="1"/>
          </p:cNvSpPr>
          <p:nvPr>
            <p:ph type="title"/>
          </p:nvPr>
        </p:nvSpPr>
        <p:spPr/>
        <p:txBody>
          <a:bodyPr/>
          <a:lstStyle/>
          <a:p>
            <a:pPr algn="ctr" eaLnBrk="1" hangingPunct="1">
              <a:defRPr/>
            </a:pPr>
            <a:r>
              <a:rPr lang="en-US" dirty="0"/>
              <a:t>Hole Covers</a:t>
            </a:r>
          </a:p>
        </p:txBody>
      </p:sp>
      <p:sp>
        <p:nvSpPr>
          <p:cNvPr id="120835" name="Rectangle 3"/>
          <p:cNvSpPr>
            <a:spLocks noGrp="1" noChangeArrowheads="1"/>
          </p:cNvSpPr>
          <p:nvPr>
            <p:ph idx="1"/>
          </p:nvPr>
        </p:nvSpPr>
        <p:spPr/>
        <p:txBody>
          <a:bodyPr>
            <a:normAutofit/>
          </a:bodyPr>
          <a:lstStyle/>
          <a:p>
            <a:pPr eaLnBrk="1" hangingPunct="1"/>
            <a:r>
              <a:rPr lang="en-US" altLang="en-US" sz="3200" dirty="0"/>
              <a:t>Secured and marked cover which protects workers from tripping or stepping into or through a hole and keeps objects from falling through a hole</a:t>
            </a:r>
          </a:p>
          <a:p>
            <a:pPr marL="0" indent="0" eaLnBrk="1" hangingPunct="1">
              <a:buNone/>
            </a:pPr>
            <a:r>
              <a:rPr lang="en-US" altLang="en-US" sz="3200" dirty="0"/>
              <a:t> </a:t>
            </a:r>
          </a:p>
          <a:p>
            <a:pPr eaLnBrk="1" hangingPunct="1"/>
            <a:r>
              <a:rPr lang="en-US" altLang="en-US" sz="3200" dirty="0"/>
              <a:t>Protects against falls through hazards in this category:</a:t>
            </a:r>
          </a:p>
          <a:p>
            <a:pPr marL="457200" lvl="1" indent="0" eaLnBrk="1" hangingPunct="1">
              <a:buNone/>
            </a:pPr>
            <a:r>
              <a:rPr lang="en-US" altLang="en-US" sz="3200" dirty="0"/>
              <a:t>Floor Holes</a:t>
            </a:r>
          </a:p>
        </p:txBody>
      </p:sp>
      <p:sp>
        <p:nvSpPr>
          <p:cNvPr id="2" name="Slide Number Placeholder 1"/>
          <p:cNvSpPr>
            <a:spLocks noGrp="1"/>
          </p:cNvSpPr>
          <p:nvPr>
            <p:ph type="sldNum" sz="quarter" idx="10"/>
          </p:nvPr>
        </p:nvSpPr>
        <p:spPr/>
        <p:txBody>
          <a:bodyPr/>
          <a:lstStyle/>
          <a:p>
            <a:fld id="{7D6840AB-087C-47A2-831B-DF6DAC4F77C9}" type="slidenum">
              <a:rPr lang="en-US" smtClean="0"/>
              <a:pPr/>
              <a:t>45</a:t>
            </a:fld>
            <a:endParaRPr lang="en-US"/>
          </a:p>
        </p:txBody>
      </p:sp>
    </p:spTree>
    <p:extLst>
      <p:ext uri="{BB962C8B-B14F-4D97-AF65-F5344CB8AC3E}">
        <p14:creationId xmlns:p14="http://schemas.microsoft.com/office/powerpoint/2010/main" val="738426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C741E8-3047-092D-E52F-1ABAA56DCC07}"/>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121858" name="Rectangle 2"/>
          <p:cNvSpPr>
            <a:spLocks noGrp="1" noChangeArrowheads="1"/>
          </p:cNvSpPr>
          <p:nvPr>
            <p:ph type="title"/>
          </p:nvPr>
        </p:nvSpPr>
        <p:spPr/>
        <p:txBody>
          <a:bodyPr/>
          <a:lstStyle/>
          <a:p>
            <a:pPr algn="ctr" eaLnBrk="1" hangingPunct="1">
              <a:defRPr/>
            </a:pPr>
            <a:r>
              <a:rPr lang="en-US" dirty="0"/>
              <a:t>Hole Covers Are Needed For:</a:t>
            </a:r>
          </a:p>
        </p:txBody>
      </p:sp>
      <p:sp>
        <p:nvSpPr>
          <p:cNvPr id="125955" name="Rectangle 3"/>
          <p:cNvSpPr>
            <a:spLocks noGrp="1" noChangeArrowheads="1"/>
          </p:cNvSpPr>
          <p:nvPr>
            <p:ph idx="1"/>
          </p:nvPr>
        </p:nvSpPr>
        <p:spPr>
          <a:xfrm>
            <a:off x="1828799" y="1447800"/>
            <a:ext cx="5972175" cy="4710113"/>
          </a:xfrm>
        </p:spPr>
        <p:txBody>
          <a:bodyPr>
            <a:normAutofit/>
          </a:bodyPr>
          <a:lstStyle/>
          <a:p>
            <a:pPr marL="0" indent="0" eaLnBrk="1" hangingPunct="1">
              <a:buNone/>
            </a:pPr>
            <a:r>
              <a:rPr lang="en-US" altLang="en-US" sz="3200" dirty="0"/>
              <a:t>Any hole larger than </a:t>
            </a:r>
            <a:r>
              <a:rPr lang="en-US" altLang="en-US" sz="3200" u="sng" dirty="0">
                <a:solidFill>
                  <a:srgbClr val="FF3300"/>
                </a:solidFill>
              </a:rPr>
              <a:t>2” x 2”</a:t>
            </a:r>
            <a:r>
              <a:rPr lang="en-US" altLang="en-US" sz="3200" dirty="0"/>
              <a:t>, such as:</a:t>
            </a:r>
          </a:p>
          <a:p>
            <a:pPr lvl="1" eaLnBrk="1" hangingPunct="1"/>
            <a:r>
              <a:rPr lang="en-US" altLang="en-US" sz="3200" dirty="0"/>
              <a:t>Fireplace openings </a:t>
            </a:r>
          </a:p>
          <a:p>
            <a:pPr lvl="1" eaLnBrk="1" hangingPunct="1"/>
            <a:r>
              <a:rPr lang="en-US" altLang="en-US" sz="3200" dirty="0"/>
              <a:t>Skylights</a:t>
            </a:r>
          </a:p>
          <a:p>
            <a:pPr lvl="1" eaLnBrk="1" hangingPunct="1"/>
            <a:r>
              <a:rPr lang="en-US" altLang="en-US" sz="3200" dirty="0"/>
              <a:t>Basement stair openings</a:t>
            </a:r>
          </a:p>
          <a:p>
            <a:pPr lvl="1" eaLnBrk="1" hangingPunct="1"/>
            <a:r>
              <a:rPr lang="en-US" altLang="en-US" sz="3200" dirty="0"/>
              <a:t>Floor heating, ventilating, and air-conditioning (HVAC) registers </a:t>
            </a:r>
          </a:p>
          <a:p>
            <a:pPr lvl="1" eaLnBrk="1" hangingPunct="1"/>
            <a:r>
              <a:rPr lang="en-US" altLang="en-US" sz="3200" dirty="0"/>
              <a:t>Plumbing floor cutouts	</a:t>
            </a:r>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46</a:t>
            </a:fld>
            <a:endParaRPr lang="en-US"/>
          </a:p>
        </p:txBody>
      </p:sp>
    </p:spTree>
    <p:extLst>
      <p:ext uri="{BB962C8B-B14F-4D97-AF65-F5344CB8AC3E}">
        <p14:creationId xmlns:p14="http://schemas.microsoft.com/office/powerpoint/2010/main" val="281519025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D34E2D-8421-BD82-7960-9C85EA9D2D0E}"/>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122882" name="Rectangle 2"/>
          <p:cNvSpPr>
            <a:spLocks noGrp="1" noChangeArrowheads="1"/>
          </p:cNvSpPr>
          <p:nvPr>
            <p:ph type="title"/>
          </p:nvPr>
        </p:nvSpPr>
        <p:spPr/>
        <p:txBody>
          <a:bodyPr/>
          <a:lstStyle/>
          <a:p>
            <a:pPr algn="ctr" eaLnBrk="1" hangingPunct="1">
              <a:defRPr/>
            </a:pPr>
            <a:r>
              <a:rPr lang="en-US" dirty="0"/>
              <a:t>Requirements for Hole Covers</a:t>
            </a:r>
          </a:p>
        </p:txBody>
      </p:sp>
      <p:sp>
        <p:nvSpPr>
          <p:cNvPr id="128003" name="Rectangle 3"/>
          <p:cNvSpPr>
            <a:spLocks noGrp="1" noChangeArrowheads="1"/>
          </p:cNvSpPr>
          <p:nvPr>
            <p:ph idx="1"/>
          </p:nvPr>
        </p:nvSpPr>
        <p:spPr>
          <a:xfrm>
            <a:off x="1143000" y="1676400"/>
            <a:ext cx="6553200" cy="3429000"/>
          </a:xfrm>
        </p:spPr>
        <p:txBody>
          <a:bodyPr>
            <a:noAutofit/>
          </a:bodyPr>
          <a:lstStyle/>
          <a:p>
            <a:pPr eaLnBrk="1" hangingPunct="1">
              <a:buFontTx/>
              <a:buNone/>
            </a:pPr>
            <a:r>
              <a:rPr lang="en-US" altLang="en-US" sz="3200" b="1" dirty="0"/>
              <a:t>Hole Covers must be:</a:t>
            </a:r>
          </a:p>
          <a:p>
            <a:pPr eaLnBrk="1" hangingPunct="1">
              <a:buFontTx/>
              <a:buNone/>
            </a:pPr>
            <a:endParaRPr lang="en-US" altLang="en-US" sz="3200" b="1" dirty="0"/>
          </a:p>
          <a:p>
            <a:pPr eaLnBrk="1" hangingPunct="1">
              <a:buClr>
                <a:schemeClr val="tx1"/>
              </a:buClr>
            </a:pPr>
            <a:r>
              <a:rPr lang="en-US" altLang="en-US" sz="3200" dirty="0"/>
              <a:t>Capable of supporting at least </a:t>
            </a:r>
            <a:r>
              <a:rPr lang="en-US" altLang="en-US" sz="3200" u="sng" dirty="0">
                <a:solidFill>
                  <a:srgbClr val="FF3300"/>
                </a:solidFill>
              </a:rPr>
              <a:t>two times</a:t>
            </a:r>
            <a:r>
              <a:rPr lang="en-US" altLang="en-US" sz="3200" dirty="0"/>
              <a:t> the maximum anticipated </a:t>
            </a:r>
            <a:r>
              <a:rPr lang="en-US" altLang="en-US" sz="3200" u="sng" dirty="0">
                <a:solidFill>
                  <a:srgbClr val="FF3300"/>
                </a:solidFill>
              </a:rPr>
              <a:t>load</a:t>
            </a:r>
            <a:r>
              <a:rPr lang="en-US" altLang="en-US" sz="3200" u="sng" dirty="0"/>
              <a:t> </a:t>
            </a:r>
          </a:p>
          <a:p>
            <a:pPr eaLnBrk="1" hangingPunct="1">
              <a:buClr>
                <a:schemeClr val="tx1"/>
              </a:buClr>
            </a:pPr>
            <a:r>
              <a:rPr lang="en-US" altLang="en-US" sz="3200" u="sng" dirty="0">
                <a:solidFill>
                  <a:srgbClr val="FF3300"/>
                </a:solidFill>
              </a:rPr>
              <a:t>Secured</a:t>
            </a:r>
            <a:r>
              <a:rPr lang="en-US" altLang="en-US" sz="3200" dirty="0"/>
              <a:t> from movement by nailing in place or other effective method</a:t>
            </a:r>
          </a:p>
          <a:p>
            <a:pPr eaLnBrk="1" hangingPunct="1">
              <a:buClr>
                <a:schemeClr val="tx1"/>
              </a:buClr>
            </a:pPr>
            <a:r>
              <a:rPr lang="en-US" altLang="en-US" sz="3200" dirty="0"/>
              <a:t>Clearly </a:t>
            </a:r>
            <a:r>
              <a:rPr lang="en-US" altLang="en-US" sz="3200" u="sng" dirty="0">
                <a:solidFill>
                  <a:srgbClr val="FF3300"/>
                </a:solidFill>
              </a:rPr>
              <a:t>marked</a:t>
            </a:r>
            <a:r>
              <a:rPr lang="en-US" altLang="en-US" sz="3200" dirty="0"/>
              <a:t> indicating the location of the hole</a:t>
            </a:r>
          </a:p>
        </p:txBody>
      </p:sp>
      <p:sp>
        <p:nvSpPr>
          <p:cNvPr id="2" name="Slide Number Placeholder 1"/>
          <p:cNvSpPr>
            <a:spLocks noGrp="1"/>
          </p:cNvSpPr>
          <p:nvPr>
            <p:ph type="sldNum" sz="quarter" idx="10"/>
          </p:nvPr>
        </p:nvSpPr>
        <p:spPr/>
        <p:txBody>
          <a:bodyPr/>
          <a:lstStyle/>
          <a:p>
            <a:fld id="{7D6840AB-087C-47A2-831B-DF6DAC4F77C9}" type="slidenum">
              <a:rPr lang="en-US" smtClean="0"/>
              <a:pPr/>
              <a:t>47</a:t>
            </a:fld>
            <a:endParaRPr lang="en-US"/>
          </a:p>
        </p:txBody>
      </p:sp>
    </p:spTree>
    <p:extLst>
      <p:ext uri="{BB962C8B-B14F-4D97-AF65-F5344CB8AC3E}">
        <p14:creationId xmlns:p14="http://schemas.microsoft.com/office/powerpoint/2010/main" val="425254125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28650" y="722314"/>
            <a:ext cx="7886700" cy="1325563"/>
          </a:xfrm>
        </p:spPr>
        <p:txBody>
          <a:bodyPr/>
          <a:lstStyle/>
          <a:p>
            <a:pPr algn="ctr" eaLnBrk="1" hangingPunct="1">
              <a:defRPr/>
            </a:pPr>
            <a:r>
              <a:rPr lang="en-US" dirty="0"/>
              <a:t>Personal Fall Arrest System (PFAS)</a:t>
            </a:r>
          </a:p>
        </p:txBody>
      </p:sp>
      <p:sp>
        <p:nvSpPr>
          <p:cNvPr id="129027" name="Rectangle 3"/>
          <p:cNvSpPr>
            <a:spLocks noGrp="1" noChangeArrowheads="1"/>
          </p:cNvSpPr>
          <p:nvPr>
            <p:ph idx="1"/>
          </p:nvPr>
        </p:nvSpPr>
        <p:spPr>
          <a:xfrm>
            <a:off x="1423987" y="2179639"/>
            <a:ext cx="6705600" cy="3687761"/>
          </a:xfrm>
        </p:spPr>
        <p:txBody>
          <a:bodyPr>
            <a:normAutofit lnSpcReduction="10000"/>
          </a:bodyPr>
          <a:lstStyle/>
          <a:p>
            <a:pPr marL="0" indent="0" eaLnBrk="1" hangingPunct="1">
              <a:buNone/>
            </a:pPr>
            <a:r>
              <a:rPr lang="en-US" altLang="en-US" dirty="0"/>
              <a:t>Equipment comprised of an anchorage point, connectors, and a body harness; used to keep a worker from free falling from an elevated surface</a:t>
            </a:r>
          </a:p>
          <a:p>
            <a:pPr marL="0" indent="0" eaLnBrk="1" hangingPunct="1">
              <a:buNone/>
            </a:pPr>
            <a:endParaRPr lang="en-US" altLang="en-US" dirty="0"/>
          </a:p>
          <a:p>
            <a:pPr marL="0" indent="0" eaLnBrk="1" hangingPunct="1">
              <a:buNone/>
            </a:pPr>
            <a:r>
              <a:rPr lang="en-US" altLang="en-US" dirty="0"/>
              <a:t>Protects against these hazards:</a:t>
            </a:r>
          </a:p>
          <a:p>
            <a:pPr lvl="1" eaLnBrk="1" hangingPunct="1"/>
            <a:r>
              <a:rPr lang="en-US" altLang="en-US" dirty="0"/>
              <a:t>Unprotected Sides and Edges</a:t>
            </a:r>
          </a:p>
          <a:p>
            <a:pPr lvl="1" eaLnBrk="1" hangingPunct="1"/>
            <a:r>
              <a:rPr lang="en-US" altLang="en-US" dirty="0"/>
              <a:t>Floor Holes</a:t>
            </a:r>
          </a:p>
          <a:p>
            <a:pPr lvl="1" eaLnBrk="1" hangingPunct="1"/>
            <a:r>
              <a:rPr lang="en-US" altLang="en-US" dirty="0"/>
              <a:t>Leading Edges </a:t>
            </a:r>
          </a:p>
        </p:txBody>
      </p:sp>
      <p:sp>
        <p:nvSpPr>
          <p:cNvPr id="2" name="Slide Number Placeholder 1"/>
          <p:cNvSpPr>
            <a:spLocks noGrp="1"/>
          </p:cNvSpPr>
          <p:nvPr>
            <p:ph type="sldNum" sz="quarter" idx="10"/>
          </p:nvPr>
        </p:nvSpPr>
        <p:spPr/>
        <p:txBody>
          <a:bodyPr/>
          <a:lstStyle/>
          <a:p>
            <a:fld id="{7D6840AB-087C-47A2-831B-DF6DAC4F77C9}" type="slidenum">
              <a:rPr lang="en-US" smtClean="0"/>
              <a:pPr/>
              <a:t>48</a:t>
            </a:fld>
            <a:endParaRPr lang="en-US"/>
          </a:p>
        </p:txBody>
      </p:sp>
    </p:spTree>
    <p:extLst>
      <p:ext uri="{BB962C8B-B14F-4D97-AF65-F5344CB8AC3E}">
        <p14:creationId xmlns:p14="http://schemas.microsoft.com/office/powerpoint/2010/main" val="25563279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0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0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CBD7-9E04-9736-871E-AD620FE26783}"/>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265218" name="Rectangle 2"/>
          <p:cNvSpPr>
            <a:spLocks noGrp="1" noChangeArrowheads="1"/>
          </p:cNvSpPr>
          <p:nvPr>
            <p:ph type="title"/>
          </p:nvPr>
        </p:nvSpPr>
        <p:spPr>
          <a:xfrm>
            <a:off x="2686050" y="862334"/>
            <a:ext cx="4772025" cy="487362"/>
          </a:xfrm>
        </p:spPr>
        <p:txBody>
          <a:bodyPr>
            <a:noAutofit/>
          </a:bodyPr>
          <a:lstStyle/>
          <a:p>
            <a:pPr eaLnBrk="1" hangingPunct="1">
              <a:defRPr/>
            </a:pPr>
            <a:r>
              <a:rPr lang="en-US" dirty="0"/>
              <a:t>PFAS - continued </a:t>
            </a:r>
          </a:p>
        </p:txBody>
      </p:sp>
      <p:sp>
        <p:nvSpPr>
          <p:cNvPr id="265219" name="Rectangle 3"/>
          <p:cNvSpPr>
            <a:spLocks noGrp="1" noChangeArrowheads="1"/>
          </p:cNvSpPr>
          <p:nvPr>
            <p:ph idx="1"/>
          </p:nvPr>
        </p:nvSpPr>
        <p:spPr>
          <a:xfrm>
            <a:off x="1219200" y="1951781"/>
            <a:ext cx="6978174" cy="3200399"/>
          </a:xfrm>
        </p:spPr>
        <p:txBody>
          <a:bodyPr/>
          <a:lstStyle/>
          <a:p>
            <a:pPr lvl="1"/>
            <a:r>
              <a:rPr lang="en-US" altLang="en-US" sz="3200" dirty="0"/>
              <a:t>Components of a PFAS</a:t>
            </a:r>
          </a:p>
          <a:p>
            <a:pPr lvl="1"/>
            <a:r>
              <a:rPr lang="en-US" altLang="en-US" sz="3200" dirty="0"/>
              <a:t>Requirements for Anchor Point</a:t>
            </a:r>
          </a:p>
          <a:p>
            <a:pPr lvl="1"/>
            <a:r>
              <a:rPr lang="en-US" altLang="en-US" sz="3200" dirty="0"/>
              <a:t>Using a PFAS</a:t>
            </a:r>
          </a:p>
          <a:p>
            <a:pPr marL="457200" lvl="1" indent="0">
              <a:buNone/>
            </a:pPr>
            <a:endParaRPr lang="en-US" altLang="en-US" sz="3200" dirty="0"/>
          </a:p>
          <a:p>
            <a:pPr marL="457200" lvl="1" indent="0">
              <a:buNone/>
            </a:pPr>
            <a:endParaRPr lang="en-US" altLang="en-US" sz="3200" dirty="0"/>
          </a:p>
          <a:p>
            <a:pPr marL="457200" lvl="1" indent="0">
              <a:buNone/>
            </a:pPr>
            <a:r>
              <a:rPr lang="en-US" altLang="en-US" sz="3200" dirty="0"/>
              <a:t>We’ll look at each of these in detail.</a:t>
            </a:r>
          </a:p>
          <a:p>
            <a:pPr marL="457200" lvl="1" indent="0">
              <a:buNone/>
            </a:pPr>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49</a:t>
            </a:fld>
            <a:endParaRPr lang="en-US"/>
          </a:p>
        </p:txBody>
      </p:sp>
    </p:spTree>
    <p:extLst>
      <p:ext uri="{BB962C8B-B14F-4D97-AF65-F5344CB8AC3E}">
        <p14:creationId xmlns:p14="http://schemas.microsoft.com/office/powerpoint/2010/main" val="3219345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5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5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5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Overview of OSHA</a:t>
            </a:r>
          </a:p>
        </p:txBody>
      </p:sp>
      <p:sp>
        <p:nvSpPr>
          <p:cNvPr id="19459" name="Content Placeholder 2"/>
          <p:cNvSpPr>
            <a:spLocks noGrp="1"/>
          </p:cNvSpPr>
          <p:nvPr>
            <p:ph idx="1"/>
          </p:nvPr>
        </p:nvSpPr>
        <p:spPr>
          <a:xfrm>
            <a:off x="304799" y="1676400"/>
            <a:ext cx="8153400" cy="1858961"/>
          </a:xfrm>
        </p:spPr>
        <p:txBody>
          <a:bodyPr>
            <a:normAutofit fontScale="92500"/>
          </a:bodyPr>
          <a:lstStyle/>
          <a:p>
            <a:r>
              <a:rPr lang="en-US" altLang="en-US" b="1" u="sng" dirty="0"/>
              <a:t>O</a:t>
            </a:r>
            <a:r>
              <a:rPr lang="en-US" altLang="en-US" dirty="0"/>
              <a:t>ccupational </a:t>
            </a:r>
            <a:r>
              <a:rPr lang="en-US" altLang="en-US" b="1" u="sng" dirty="0"/>
              <a:t>S</a:t>
            </a:r>
            <a:r>
              <a:rPr lang="en-US" altLang="en-US" dirty="0"/>
              <a:t>afety and </a:t>
            </a:r>
            <a:r>
              <a:rPr lang="en-US" altLang="en-US" b="1" u="sng" dirty="0"/>
              <a:t>H</a:t>
            </a:r>
            <a:r>
              <a:rPr lang="en-US" altLang="en-US" dirty="0"/>
              <a:t>ealth </a:t>
            </a:r>
            <a:r>
              <a:rPr lang="en-US" altLang="en-US" b="1" u="sng" dirty="0"/>
              <a:t>A</a:t>
            </a:r>
            <a:r>
              <a:rPr lang="en-US" altLang="en-US" dirty="0"/>
              <a:t>dministration (OSHA)</a:t>
            </a:r>
          </a:p>
          <a:p>
            <a:pPr marL="0" indent="0">
              <a:buNone/>
            </a:pPr>
            <a:endParaRPr lang="en-US" altLang="en-US" dirty="0"/>
          </a:p>
          <a:p>
            <a:r>
              <a:rPr lang="en-US" altLang="en-US" dirty="0"/>
              <a:t>The mission of OSHA is to save lives, prevent injuries and protect the health of America’s workers </a:t>
            </a:r>
          </a:p>
        </p:txBody>
      </p:sp>
      <p:sp>
        <p:nvSpPr>
          <p:cNvPr id="3" name="Slide Number Placeholder 2"/>
          <p:cNvSpPr>
            <a:spLocks noGrp="1"/>
          </p:cNvSpPr>
          <p:nvPr>
            <p:ph type="sldNum" sz="quarter" idx="10"/>
          </p:nvPr>
        </p:nvSpPr>
        <p:spPr/>
        <p:txBody>
          <a:bodyPr/>
          <a:lstStyle/>
          <a:p>
            <a:fld id="{7D6840AB-087C-47A2-831B-DF6DAC4F77C9}" type="slidenum">
              <a:rPr lang="en-US" smtClean="0"/>
              <a:pPr/>
              <a:t>5</a:t>
            </a:fld>
            <a:endParaRPr lang="en-US"/>
          </a:p>
        </p:txBody>
      </p:sp>
    </p:spTree>
    <p:extLst>
      <p:ext uri="{BB962C8B-B14F-4D97-AF65-F5344CB8AC3E}">
        <p14:creationId xmlns:p14="http://schemas.microsoft.com/office/powerpoint/2010/main" val="3372456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05138"/>
            <a:ext cx="7886700" cy="1325563"/>
          </a:xfrm>
        </p:spPr>
        <p:txBody>
          <a:bodyPr/>
          <a:lstStyle/>
          <a:p>
            <a:r>
              <a:rPr lang="en-US" dirty="0"/>
              <a:t>Components of a PFAS</a:t>
            </a:r>
          </a:p>
        </p:txBody>
      </p:sp>
      <p:pic>
        <p:nvPicPr>
          <p:cNvPr id="9" name="Picture 8" descr="rope gra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321" y="1531051"/>
            <a:ext cx="2900363" cy="1900989"/>
          </a:xfrm>
          <a:prstGeom prst="rect">
            <a:avLst/>
          </a:prstGeom>
        </p:spPr>
      </p:pic>
      <p:sp>
        <p:nvSpPr>
          <p:cNvPr id="7" name="Rectangle 6"/>
          <p:cNvSpPr/>
          <p:nvPr/>
        </p:nvSpPr>
        <p:spPr>
          <a:xfrm>
            <a:off x="457200" y="3929865"/>
            <a:ext cx="2895600" cy="1338828"/>
          </a:xfrm>
          <a:prstGeom prst="rect">
            <a:avLst/>
          </a:prstGeom>
        </p:spPr>
        <p:txBody>
          <a:bodyPr wrap="square">
            <a:spAutoFit/>
          </a:bodyPr>
          <a:lstStyle/>
          <a:p>
            <a:pPr>
              <a:lnSpc>
                <a:spcPct val="90000"/>
              </a:lnSpc>
            </a:pPr>
            <a:r>
              <a:rPr lang="en-US" altLang="en-US" dirty="0">
                <a:solidFill>
                  <a:srgbClr val="002856"/>
                </a:solidFill>
                <a:latin typeface="Arial" panose="020B0604020202020204" pitchFamily="34" charset="0"/>
                <a:cs typeface="Arial" panose="020B0604020202020204" pitchFamily="34" charset="0"/>
              </a:rPr>
              <a:t>Anchor point</a:t>
            </a:r>
          </a:p>
          <a:p>
            <a:pPr>
              <a:lnSpc>
                <a:spcPct val="90000"/>
              </a:lnSpc>
            </a:pPr>
            <a:r>
              <a:rPr lang="en-US" altLang="en-US" dirty="0">
                <a:solidFill>
                  <a:srgbClr val="002856"/>
                </a:solidFill>
                <a:latin typeface="Arial" panose="020B0604020202020204" pitchFamily="34" charset="0"/>
                <a:cs typeface="Arial" panose="020B0604020202020204" pitchFamily="34" charset="0"/>
              </a:rPr>
              <a:t>Lifeline</a:t>
            </a:r>
          </a:p>
          <a:p>
            <a:pPr>
              <a:lnSpc>
                <a:spcPct val="90000"/>
              </a:lnSpc>
            </a:pPr>
            <a:r>
              <a:rPr lang="en-US" altLang="en-US" dirty="0">
                <a:solidFill>
                  <a:srgbClr val="002856"/>
                </a:solidFill>
                <a:latin typeface="Arial" panose="020B0604020202020204" pitchFamily="34" charset="0"/>
                <a:cs typeface="Arial" panose="020B0604020202020204" pitchFamily="34" charset="0"/>
              </a:rPr>
              <a:t>Rope grab</a:t>
            </a:r>
          </a:p>
          <a:p>
            <a:pPr>
              <a:lnSpc>
                <a:spcPct val="90000"/>
              </a:lnSpc>
            </a:pPr>
            <a:r>
              <a:rPr lang="en-US" altLang="en-US" dirty="0">
                <a:solidFill>
                  <a:srgbClr val="002856"/>
                </a:solidFill>
                <a:latin typeface="Arial" panose="020B0604020202020204" pitchFamily="34" charset="0"/>
                <a:cs typeface="Arial" panose="020B0604020202020204" pitchFamily="34" charset="0"/>
              </a:rPr>
              <a:t>Shock absorbing lanyard</a:t>
            </a:r>
          </a:p>
          <a:p>
            <a:pPr>
              <a:lnSpc>
                <a:spcPct val="90000"/>
              </a:lnSpc>
            </a:pPr>
            <a:r>
              <a:rPr lang="en-US" altLang="en-US" dirty="0">
                <a:solidFill>
                  <a:srgbClr val="002856"/>
                </a:solidFill>
                <a:latin typeface="Arial" panose="020B0604020202020204" pitchFamily="34" charset="0"/>
                <a:cs typeface="Arial" panose="020B0604020202020204" pitchFamily="34" charset="0"/>
              </a:rPr>
              <a:t>Full body harness</a:t>
            </a:r>
            <a:endParaRPr lang="en-US" altLang="en-US" sz="2000" dirty="0">
              <a:solidFill>
                <a:srgbClr val="002856"/>
              </a:solidFill>
              <a:latin typeface="Arial" panose="020B0604020202020204" pitchFamily="34" charset="0"/>
              <a:cs typeface="Arial" panose="020B0604020202020204" pitchFamily="34" charset="0"/>
            </a:endParaRPr>
          </a:p>
        </p:txBody>
      </p:sp>
      <p:sp>
        <p:nvSpPr>
          <p:cNvPr id="6" name="Rectangle 2"/>
          <p:cNvSpPr>
            <a:spLocks noChangeArrowheads="1"/>
          </p:cNvSpPr>
          <p:nvPr/>
        </p:nvSpPr>
        <p:spPr bwMode="auto">
          <a:xfrm>
            <a:off x="3886200" y="2057400"/>
            <a:ext cx="620713" cy="914400"/>
          </a:xfrm>
          <a:prstGeom prst="rect">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1800" dirty="0">
                <a:solidFill>
                  <a:schemeClr val="bg1"/>
                </a:solidFill>
              </a:rPr>
              <a:t>OR</a:t>
            </a:r>
          </a:p>
        </p:txBody>
      </p:sp>
      <p:pic>
        <p:nvPicPr>
          <p:cNvPr id="10" name="Picture 9" descr="full body harnes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5128" y="1211928"/>
            <a:ext cx="4121944" cy="2655736"/>
          </a:xfrm>
          <a:prstGeom prst="rect">
            <a:avLst/>
          </a:prstGeom>
        </p:spPr>
      </p:pic>
      <p:sp>
        <p:nvSpPr>
          <p:cNvPr id="8" name="Rectangle 7"/>
          <p:cNvSpPr/>
          <p:nvPr/>
        </p:nvSpPr>
        <p:spPr>
          <a:xfrm>
            <a:off x="5029200" y="4068364"/>
            <a:ext cx="3733800" cy="1200329"/>
          </a:xfrm>
          <a:prstGeom prst="rect">
            <a:avLst/>
          </a:prstGeom>
        </p:spPr>
        <p:txBody>
          <a:bodyPr wrap="square">
            <a:spAutoFit/>
          </a:bodyPr>
          <a:lstStyle/>
          <a:p>
            <a:pPr>
              <a:lnSpc>
                <a:spcPct val="80000"/>
              </a:lnSpc>
            </a:pPr>
            <a:r>
              <a:rPr lang="en-US" altLang="en-US" dirty="0">
                <a:solidFill>
                  <a:srgbClr val="002856"/>
                </a:solidFill>
                <a:latin typeface="Arial" panose="020B0604020202020204" pitchFamily="34" charset="0"/>
                <a:cs typeface="Arial" panose="020B0604020202020204" pitchFamily="34" charset="0"/>
              </a:rPr>
              <a:t>Anchor point</a:t>
            </a:r>
          </a:p>
          <a:p>
            <a:pPr>
              <a:lnSpc>
                <a:spcPct val="80000"/>
              </a:lnSpc>
            </a:pPr>
            <a:r>
              <a:rPr lang="en-US" altLang="en-US" dirty="0">
                <a:solidFill>
                  <a:srgbClr val="002856"/>
                </a:solidFill>
                <a:latin typeface="Arial" panose="020B0604020202020204" pitchFamily="34" charset="0"/>
                <a:cs typeface="Arial" panose="020B0604020202020204" pitchFamily="34" charset="0"/>
              </a:rPr>
              <a:t>Self-retractable lifeline</a:t>
            </a:r>
          </a:p>
          <a:p>
            <a:pPr lvl="1">
              <a:lnSpc>
                <a:spcPct val="80000"/>
              </a:lnSpc>
            </a:pPr>
            <a:r>
              <a:rPr lang="en-US" altLang="en-US" dirty="0">
                <a:solidFill>
                  <a:srgbClr val="002856"/>
                </a:solidFill>
                <a:latin typeface="Arial" panose="020B0604020202020204" pitchFamily="34" charset="0"/>
                <a:cs typeface="Arial" panose="020B0604020202020204" pitchFamily="34" charset="0"/>
              </a:rPr>
              <a:t>In lieu of lifeline, rope grab, or shock-absorbing lanyard</a:t>
            </a:r>
          </a:p>
          <a:p>
            <a:pPr>
              <a:lnSpc>
                <a:spcPct val="80000"/>
              </a:lnSpc>
            </a:pPr>
            <a:r>
              <a:rPr lang="en-US" altLang="en-US" dirty="0">
                <a:solidFill>
                  <a:srgbClr val="002856"/>
                </a:solidFill>
                <a:latin typeface="Arial" panose="020B0604020202020204" pitchFamily="34" charset="0"/>
                <a:cs typeface="Arial" panose="020B0604020202020204" pitchFamily="34" charset="0"/>
              </a:rPr>
              <a:t>Full body harness</a:t>
            </a:r>
          </a:p>
        </p:txBody>
      </p:sp>
    </p:spTree>
    <p:extLst>
      <p:ext uri="{BB962C8B-B14F-4D97-AF65-F5344CB8AC3E}">
        <p14:creationId xmlns:p14="http://schemas.microsoft.com/office/powerpoint/2010/main" val="916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71650" y="3173"/>
            <a:ext cx="5143500" cy="1325563"/>
          </a:xfrm>
        </p:spPr>
        <p:txBody>
          <a:bodyPr/>
          <a:lstStyle/>
          <a:p>
            <a:pPr algn="ctr"/>
            <a:r>
              <a:rPr lang="en-US" dirty="0"/>
              <a:t>Rope grab system</a:t>
            </a:r>
          </a:p>
        </p:txBody>
      </p:sp>
      <p:sp>
        <p:nvSpPr>
          <p:cNvPr id="2" name="Slide Number Placeholder 1"/>
          <p:cNvSpPr>
            <a:spLocks noGrp="1"/>
          </p:cNvSpPr>
          <p:nvPr>
            <p:ph type="sldNum" sz="quarter" idx="10"/>
          </p:nvPr>
        </p:nvSpPr>
        <p:spPr/>
        <p:txBody>
          <a:bodyPr/>
          <a:lstStyle/>
          <a:p>
            <a:pPr>
              <a:defRPr/>
            </a:pPr>
            <a:fld id="{BB37E68E-CC30-444B-8626-A292C9A5CE4C}" type="slidenum">
              <a:rPr lang="en-US" altLang="en-US" smtClean="0"/>
              <a:pPr>
                <a:defRPr/>
              </a:pPr>
              <a:t>51</a:t>
            </a:fld>
            <a:endParaRPr lang="en-US" altLang="en-US" dirty="0"/>
          </a:p>
        </p:txBody>
      </p:sp>
      <p:pic>
        <p:nvPicPr>
          <p:cNvPr id="4" name="Picture 3" descr="shock absorbing lanyard&#10;full body harness&#10;rope grab&#10;lifeline&#10;anchor poi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2304" y="1157287"/>
            <a:ext cx="6521559" cy="5027613"/>
          </a:xfrm>
          <a:prstGeom prst="rect">
            <a:avLst/>
          </a:prstGeom>
        </p:spPr>
      </p:pic>
    </p:spTree>
    <p:extLst>
      <p:ext uri="{BB962C8B-B14F-4D97-AF65-F5344CB8AC3E}">
        <p14:creationId xmlns:p14="http://schemas.microsoft.com/office/powerpoint/2010/main" val="3647584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Calculating Fall Distance</a:t>
            </a:r>
          </a:p>
        </p:txBody>
      </p:sp>
      <p:pic>
        <p:nvPicPr>
          <p:cNvPr id="8" name="Content Placeholder 5" descr="miller Fall Distance.JPG&#10;illustration of shock lanyard"/>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50615" y="1690689"/>
            <a:ext cx="8442770" cy="3840957"/>
          </a:xfrm>
        </p:spPr>
      </p:pic>
      <p:sp>
        <p:nvSpPr>
          <p:cNvPr id="2" name="Slide Number Placeholder 1"/>
          <p:cNvSpPr>
            <a:spLocks noGrp="1"/>
          </p:cNvSpPr>
          <p:nvPr>
            <p:ph type="sldNum" sz="quarter" idx="10"/>
          </p:nvPr>
        </p:nvSpPr>
        <p:spPr/>
        <p:txBody>
          <a:bodyPr/>
          <a:lstStyle/>
          <a:p>
            <a:fld id="{7D6840AB-087C-47A2-831B-DF6DAC4F77C9}" type="slidenum">
              <a:rPr lang="en-US" smtClean="0"/>
              <a:pPr/>
              <a:t>52</a:t>
            </a:fld>
            <a:endParaRPr lang="en-US"/>
          </a:p>
        </p:txBody>
      </p:sp>
    </p:spTree>
    <p:extLst>
      <p:ext uri="{BB962C8B-B14F-4D97-AF65-F5344CB8AC3E}">
        <p14:creationId xmlns:p14="http://schemas.microsoft.com/office/powerpoint/2010/main" val="827795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62" y="258397"/>
            <a:ext cx="6543675" cy="1006474"/>
          </a:xfrm>
        </p:spPr>
        <p:txBody>
          <a:bodyPr>
            <a:normAutofit fontScale="90000"/>
          </a:bodyPr>
          <a:lstStyle/>
          <a:p>
            <a:r>
              <a:rPr lang="en-US" dirty="0"/>
              <a:t>Requirements for Anchor Point</a:t>
            </a:r>
          </a:p>
        </p:txBody>
      </p:sp>
      <p:sp>
        <p:nvSpPr>
          <p:cNvPr id="5" name="Rectangle 4"/>
          <p:cNvSpPr/>
          <p:nvPr/>
        </p:nvSpPr>
        <p:spPr>
          <a:xfrm>
            <a:off x="457200" y="1560786"/>
            <a:ext cx="4572000" cy="1815882"/>
          </a:xfrm>
          <a:prstGeom prst="rect">
            <a:avLst/>
          </a:prstGeom>
        </p:spPr>
        <p:txBody>
          <a:bodyPr>
            <a:spAutoFit/>
          </a:bodyPr>
          <a:lstStyle/>
          <a:p>
            <a:pPr>
              <a:lnSpc>
                <a:spcPct val="80000"/>
              </a:lnSpc>
            </a:pPr>
            <a:r>
              <a:rPr lang="en-US" altLang="en-US" sz="2800" dirty="0">
                <a:solidFill>
                  <a:srgbClr val="002856"/>
                </a:solidFill>
                <a:latin typeface="Arial" panose="020B0604020202020204" pitchFamily="34" charset="0"/>
                <a:cs typeface="Arial" panose="020B0604020202020204" pitchFamily="34" charset="0"/>
              </a:rPr>
              <a:t>OSHA requires that anchor points must be capable of supporting </a:t>
            </a:r>
            <a:r>
              <a:rPr lang="en-US" altLang="en-US" sz="2800" u="sng" dirty="0">
                <a:solidFill>
                  <a:srgbClr val="002856"/>
                </a:solidFill>
                <a:latin typeface="Arial" panose="020B0604020202020204" pitchFamily="34" charset="0"/>
                <a:cs typeface="Arial" panose="020B0604020202020204" pitchFamily="34" charset="0"/>
              </a:rPr>
              <a:t>5,000 </a:t>
            </a:r>
            <a:r>
              <a:rPr lang="en-US" altLang="en-US" sz="2800" u="sng" dirty="0" err="1">
                <a:solidFill>
                  <a:srgbClr val="002856"/>
                </a:solidFill>
                <a:latin typeface="Arial" panose="020B0604020202020204" pitchFamily="34" charset="0"/>
                <a:cs typeface="Arial" panose="020B0604020202020204" pitchFamily="34" charset="0"/>
              </a:rPr>
              <a:t>lbs</a:t>
            </a:r>
            <a:r>
              <a:rPr lang="en-US" altLang="en-US" sz="2800" dirty="0">
                <a:solidFill>
                  <a:srgbClr val="002856"/>
                </a:solidFill>
                <a:latin typeface="Arial" panose="020B0604020202020204" pitchFamily="34" charset="0"/>
                <a:cs typeface="Arial" panose="020B0604020202020204" pitchFamily="34" charset="0"/>
              </a:rPr>
              <a:t> (2,273 kg) or twice the intended load  </a:t>
            </a:r>
          </a:p>
        </p:txBody>
      </p:sp>
      <p:sp>
        <p:nvSpPr>
          <p:cNvPr id="6" name="Rectangle 5"/>
          <p:cNvSpPr/>
          <p:nvPr/>
        </p:nvSpPr>
        <p:spPr>
          <a:xfrm>
            <a:off x="457200" y="3543301"/>
            <a:ext cx="4572000" cy="1815882"/>
          </a:xfrm>
          <a:prstGeom prst="rect">
            <a:avLst/>
          </a:prstGeom>
        </p:spPr>
        <p:txBody>
          <a:bodyPr>
            <a:spAutoFit/>
          </a:bodyPr>
          <a:lstStyle/>
          <a:p>
            <a:r>
              <a:rPr lang="en-US" altLang="en-US" sz="2800" dirty="0">
                <a:solidFill>
                  <a:srgbClr val="002856"/>
                </a:solidFill>
                <a:latin typeface="Arial" panose="020B0604020202020204" pitchFamily="34" charset="0"/>
                <a:cs typeface="Arial" panose="020B0604020202020204" pitchFamily="34" charset="0"/>
              </a:rPr>
              <a:t>The qualified person must determine that a structure is strong enough to support an anchor point for a PFAS</a:t>
            </a:r>
          </a:p>
        </p:txBody>
      </p:sp>
      <p:pic>
        <p:nvPicPr>
          <p:cNvPr id="4" name="Picture 4" descr="anchor for lanyard"/>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191125" y="1726461"/>
            <a:ext cx="3684588" cy="3300413"/>
          </a:xfrm>
          <a:prstGeom prst="rect">
            <a:avLst/>
          </a:prstGeom>
          <a:noFill/>
          <a:ln w="57150" cmpd="thinThick">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18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28649" y="765175"/>
            <a:ext cx="7886700" cy="1325563"/>
          </a:xfrm>
        </p:spPr>
        <p:txBody>
          <a:bodyPr/>
          <a:lstStyle/>
          <a:p>
            <a:pPr algn="ctr" eaLnBrk="1" hangingPunct="1">
              <a:defRPr/>
            </a:pPr>
            <a:r>
              <a:rPr lang="en-US" dirty="0"/>
              <a:t>Requirements for Anchor Point (continued)</a:t>
            </a:r>
          </a:p>
        </p:txBody>
      </p:sp>
      <p:sp>
        <p:nvSpPr>
          <p:cNvPr id="156675" name="Rectangle 3"/>
          <p:cNvSpPr>
            <a:spLocks noGrp="1" noChangeArrowheads="1"/>
          </p:cNvSpPr>
          <p:nvPr>
            <p:ph idx="1"/>
          </p:nvPr>
        </p:nvSpPr>
        <p:spPr>
          <a:xfrm>
            <a:off x="628649" y="2700338"/>
            <a:ext cx="8029575" cy="3838575"/>
          </a:xfrm>
        </p:spPr>
        <p:txBody>
          <a:bodyPr>
            <a:normAutofit/>
          </a:bodyPr>
          <a:lstStyle/>
          <a:p>
            <a:pPr eaLnBrk="1" hangingPunct="1"/>
            <a:r>
              <a:rPr lang="en-US" altLang="en-US" sz="3600" dirty="0"/>
              <a:t>Follow the manufacturer’s specifications regarding proper installation</a:t>
            </a:r>
          </a:p>
          <a:p>
            <a:pPr marL="0" indent="0" eaLnBrk="1" hangingPunct="1">
              <a:buNone/>
            </a:pPr>
            <a:r>
              <a:rPr lang="en-US" altLang="en-US" sz="3600" dirty="0"/>
              <a:t> </a:t>
            </a:r>
          </a:p>
          <a:p>
            <a:pPr eaLnBrk="1" hangingPunct="1"/>
            <a:r>
              <a:rPr lang="en-US" altLang="en-US" sz="3600" dirty="0"/>
              <a:t>Check instructions on proper bracing techniques</a:t>
            </a:r>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54</a:t>
            </a:fld>
            <a:endParaRPr lang="en-US"/>
          </a:p>
        </p:txBody>
      </p:sp>
    </p:spTree>
    <p:extLst>
      <p:ext uri="{BB962C8B-B14F-4D97-AF65-F5344CB8AC3E}">
        <p14:creationId xmlns:p14="http://schemas.microsoft.com/office/powerpoint/2010/main" val="237880571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350" y="122237"/>
            <a:ext cx="7886700" cy="1325563"/>
          </a:xfrm>
        </p:spPr>
        <p:txBody>
          <a:bodyPr/>
          <a:lstStyle/>
          <a:p>
            <a:pPr>
              <a:defRPr/>
            </a:pPr>
            <a:r>
              <a:rPr lang="en-US" dirty="0"/>
              <a:t>Anchor Points</a:t>
            </a:r>
          </a:p>
        </p:txBody>
      </p:sp>
      <p:sp>
        <p:nvSpPr>
          <p:cNvPr id="3" name="Slide Number Placeholder 2"/>
          <p:cNvSpPr>
            <a:spLocks noGrp="1"/>
          </p:cNvSpPr>
          <p:nvPr>
            <p:ph type="sldNum" sz="quarter" idx="10"/>
          </p:nvPr>
        </p:nvSpPr>
        <p:spPr/>
        <p:txBody>
          <a:bodyPr/>
          <a:lstStyle/>
          <a:p>
            <a:fld id="{7D6840AB-087C-47A2-831B-DF6DAC4F77C9}" type="slidenum">
              <a:rPr lang="en-US" smtClean="0"/>
              <a:pPr/>
              <a:t>55</a:t>
            </a:fld>
            <a:endParaRPr lang="en-US"/>
          </a:p>
        </p:txBody>
      </p:sp>
      <p:pic>
        <p:nvPicPr>
          <p:cNvPr id="4" name="Picture 3" descr="close-up of mounting lanyard ancho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387" y="1447800"/>
            <a:ext cx="7943088" cy="4535424"/>
          </a:xfrm>
          <a:prstGeom prst="rect">
            <a:avLst/>
          </a:prstGeom>
        </p:spPr>
      </p:pic>
    </p:spTree>
    <p:extLst>
      <p:ext uri="{BB962C8B-B14F-4D97-AF65-F5344CB8AC3E}">
        <p14:creationId xmlns:p14="http://schemas.microsoft.com/office/powerpoint/2010/main" val="82788467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Anchor Points (continued)</a:t>
            </a:r>
          </a:p>
        </p:txBody>
      </p:sp>
      <p:pic>
        <p:nvPicPr>
          <p:cNvPr id="160771" name="Picture 3" descr=" lanyard anch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9675" y="1690689"/>
            <a:ext cx="6724650" cy="435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7D6840AB-087C-47A2-831B-DF6DAC4F77C9}" type="slidenum">
              <a:rPr lang="en-US" smtClean="0"/>
              <a:pPr/>
              <a:t>56</a:t>
            </a:fld>
            <a:endParaRPr lang="en-US"/>
          </a:p>
        </p:txBody>
      </p:sp>
    </p:spTree>
    <p:extLst>
      <p:ext uri="{BB962C8B-B14F-4D97-AF65-F5344CB8AC3E}">
        <p14:creationId xmlns:p14="http://schemas.microsoft.com/office/powerpoint/2010/main" val="215783382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408" y="7938"/>
            <a:ext cx="6705792" cy="1206499"/>
          </a:xfrm>
        </p:spPr>
        <p:txBody>
          <a:bodyPr>
            <a:normAutofit/>
          </a:bodyPr>
          <a:lstStyle/>
          <a:p>
            <a:pPr>
              <a:defRPr/>
            </a:pPr>
            <a:r>
              <a:rPr lang="en-US" sz="3600" dirty="0"/>
              <a:t>Anchor Points – Inside &amp; Outside</a:t>
            </a:r>
          </a:p>
        </p:txBody>
      </p:sp>
      <p:sp>
        <p:nvSpPr>
          <p:cNvPr id="164870" name="TextBox 7"/>
          <p:cNvSpPr txBox="1">
            <a:spLocks noChangeArrowheads="1"/>
          </p:cNvSpPr>
          <p:nvPr/>
        </p:nvSpPr>
        <p:spPr bwMode="auto">
          <a:xfrm>
            <a:off x="1066800" y="1214437"/>
            <a:ext cx="2570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5400" dirty="0">
                <a:solidFill>
                  <a:schemeClr val="tx1"/>
                </a:solidFill>
              </a:rPr>
              <a:t>Outside</a:t>
            </a:r>
          </a:p>
        </p:txBody>
      </p:sp>
      <p:pic>
        <p:nvPicPr>
          <p:cNvPr id="164867" name="Content Placeholder 3" descr="&#10;outside anchor point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76072" y="2066924"/>
            <a:ext cx="3429000" cy="4000500"/>
          </a:xfrm>
        </p:spPr>
      </p:pic>
      <p:pic>
        <p:nvPicPr>
          <p:cNvPr id="4" name="Picture 3" descr="inside mou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5647" y="2066924"/>
            <a:ext cx="3919728" cy="3998976"/>
          </a:xfrm>
          <a:prstGeom prst="rect">
            <a:avLst/>
          </a:prstGeom>
        </p:spPr>
      </p:pic>
    </p:spTree>
    <p:extLst>
      <p:ext uri="{BB962C8B-B14F-4D97-AF65-F5344CB8AC3E}">
        <p14:creationId xmlns:p14="http://schemas.microsoft.com/office/powerpoint/2010/main" val="1216111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gn="ctr" eaLnBrk="1" hangingPunct="1">
              <a:defRPr/>
            </a:pPr>
            <a:r>
              <a:rPr lang="en-US" dirty="0"/>
              <a:t>Using a PFAS </a:t>
            </a:r>
          </a:p>
        </p:txBody>
      </p:sp>
      <p:sp>
        <p:nvSpPr>
          <p:cNvPr id="166915" name="Rectangle 3"/>
          <p:cNvSpPr>
            <a:spLocks noGrp="1" noChangeArrowheads="1"/>
          </p:cNvSpPr>
          <p:nvPr>
            <p:ph idx="1"/>
          </p:nvPr>
        </p:nvSpPr>
        <p:spPr>
          <a:xfrm>
            <a:off x="590550" y="1737520"/>
            <a:ext cx="7924800" cy="4572000"/>
          </a:xfrm>
        </p:spPr>
        <p:txBody>
          <a:bodyPr/>
          <a:lstStyle/>
          <a:p>
            <a:pPr marL="0" indent="0" eaLnBrk="1" hangingPunct="1">
              <a:buNone/>
            </a:pPr>
            <a:r>
              <a:rPr lang="en-US" altLang="en-US" dirty="0"/>
              <a:t>Read the manufacturer’s information on proper use, installation, inspection, and limitations of the equipment and accessories</a:t>
            </a:r>
          </a:p>
          <a:p>
            <a:pPr marL="0" indent="0" eaLnBrk="1" hangingPunct="1">
              <a:buNone/>
            </a:pPr>
            <a:endParaRPr lang="en-US" altLang="en-US" dirty="0"/>
          </a:p>
          <a:p>
            <a:pPr marL="0" indent="0" eaLnBrk="1" hangingPunct="1">
              <a:buNone/>
            </a:pPr>
            <a:r>
              <a:rPr lang="en-US" altLang="en-US" dirty="0"/>
              <a:t>Inspect the components for damage and excessive wear  </a:t>
            </a:r>
          </a:p>
          <a:p>
            <a:pPr lvl="1" eaLnBrk="1" hangingPunct="1"/>
            <a:r>
              <a:rPr lang="en-US" altLang="en-US" dirty="0"/>
              <a:t>Don’t use a PFAS that is damaged, worn, or has previously arrested a fall </a:t>
            </a:r>
          </a:p>
          <a:p>
            <a:pPr lvl="1" eaLnBrk="1" hangingPunct="1">
              <a:buFontTx/>
              <a:buNone/>
            </a:pPr>
            <a:r>
              <a:rPr lang="en-US" altLang="en-US" dirty="0"/>
              <a:t>	These systems should be repaired and recertified by the manufacturer before reuse or reissue</a:t>
            </a:r>
          </a:p>
        </p:txBody>
      </p:sp>
      <p:sp>
        <p:nvSpPr>
          <p:cNvPr id="2" name="Slide Number Placeholder 1"/>
          <p:cNvSpPr>
            <a:spLocks noGrp="1"/>
          </p:cNvSpPr>
          <p:nvPr>
            <p:ph type="sldNum" sz="quarter" idx="10"/>
          </p:nvPr>
        </p:nvSpPr>
        <p:spPr/>
        <p:txBody>
          <a:bodyPr/>
          <a:lstStyle/>
          <a:p>
            <a:fld id="{7D6840AB-087C-47A2-831B-DF6DAC4F77C9}" type="slidenum">
              <a:rPr lang="en-US" smtClean="0"/>
              <a:pPr/>
              <a:t>58</a:t>
            </a:fld>
            <a:endParaRPr lang="en-US"/>
          </a:p>
        </p:txBody>
      </p:sp>
    </p:spTree>
    <p:extLst>
      <p:ext uri="{BB962C8B-B14F-4D97-AF65-F5344CB8AC3E}">
        <p14:creationId xmlns:p14="http://schemas.microsoft.com/office/powerpoint/2010/main" val="423014133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980" y="122237"/>
            <a:ext cx="3062287" cy="1325563"/>
          </a:xfrm>
        </p:spPr>
        <p:txBody>
          <a:bodyPr>
            <a:normAutofit/>
          </a:bodyPr>
          <a:lstStyle/>
          <a:p>
            <a:r>
              <a:rPr lang="en-US" b="1" dirty="0"/>
              <a:t>Using a PFAS</a:t>
            </a:r>
          </a:p>
        </p:txBody>
      </p:sp>
      <p:sp>
        <p:nvSpPr>
          <p:cNvPr id="3" name="Content Placeholder 2"/>
          <p:cNvSpPr>
            <a:spLocks noGrp="1"/>
          </p:cNvSpPr>
          <p:nvPr>
            <p:ph idx="1"/>
          </p:nvPr>
        </p:nvSpPr>
        <p:spPr>
          <a:xfrm>
            <a:off x="381000" y="1579179"/>
            <a:ext cx="5962650" cy="3950084"/>
          </a:xfrm>
        </p:spPr>
        <p:txBody>
          <a:bodyPr>
            <a:normAutofit/>
          </a:bodyPr>
          <a:lstStyle/>
          <a:p>
            <a:pPr>
              <a:buNone/>
            </a:pPr>
            <a:r>
              <a:rPr lang="en-US" altLang="en-US" sz="3600" dirty="0"/>
              <a:t>Proper Wear:</a:t>
            </a:r>
          </a:p>
          <a:p>
            <a:pPr>
              <a:buNone/>
            </a:pPr>
            <a:r>
              <a:rPr lang="en-US" altLang="en-US" sz="3600" dirty="0"/>
              <a:t>	Locate the attachment of the body harness in the center of your back, near the shoulder level, or above your head</a:t>
            </a:r>
          </a:p>
          <a:p>
            <a:endParaRPr lang="en-US" dirty="0"/>
          </a:p>
        </p:txBody>
      </p:sp>
      <p:pic>
        <p:nvPicPr>
          <p:cNvPr id="4" name="Picture 5" descr="harnessed employe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48437" y="1871819"/>
            <a:ext cx="2214561" cy="43376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fld id="{7D6840AB-087C-47A2-831B-DF6DAC4F77C9}" type="slidenum">
              <a:rPr lang="en-US" smtClean="0"/>
              <a:pPr/>
              <a:t>59</a:t>
            </a:fld>
            <a:endParaRPr lang="en-US"/>
          </a:p>
        </p:txBody>
      </p:sp>
    </p:spTree>
    <p:extLst>
      <p:ext uri="{BB962C8B-B14F-4D97-AF65-F5344CB8AC3E}">
        <p14:creationId xmlns:p14="http://schemas.microsoft.com/office/powerpoint/2010/main" val="223967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What does OSHA do?</a:t>
            </a:r>
          </a:p>
        </p:txBody>
      </p:sp>
      <p:sp>
        <p:nvSpPr>
          <p:cNvPr id="21507" name="Content Placeholder 2"/>
          <p:cNvSpPr>
            <a:spLocks noGrp="1"/>
          </p:cNvSpPr>
          <p:nvPr>
            <p:ph idx="1"/>
          </p:nvPr>
        </p:nvSpPr>
        <p:spPr>
          <a:xfrm>
            <a:off x="381000" y="1295400"/>
            <a:ext cx="8305799" cy="3763961"/>
          </a:xfrm>
        </p:spPr>
        <p:txBody>
          <a:bodyPr/>
          <a:lstStyle/>
          <a:p>
            <a:r>
              <a:rPr lang="en-US" altLang="en-US" dirty="0"/>
              <a:t>Develops job safety and health standards and enforcing them through worksite inspections</a:t>
            </a:r>
          </a:p>
          <a:p>
            <a:endParaRPr lang="en-US" altLang="en-US" dirty="0"/>
          </a:p>
          <a:p>
            <a:r>
              <a:rPr lang="en-US" altLang="en-US" dirty="0"/>
              <a:t>Maintains a reporting and recordkeeping system to keep track of job-related injuries and illnesses</a:t>
            </a:r>
          </a:p>
          <a:p>
            <a:endParaRPr lang="en-US" altLang="en-US" dirty="0"/>
          </a:p>
          <a:p>
            <a:r>
              <a:rPr lang="en-US" altLang="en-US" dirty="0"/>
              <a:t>Provides training programs to increase knowledge about occupational safety and health</a:t>
            </a:r>
          </a:p>
        </p:txBody>
      </p:sp>
      <p:sp>
        <p:nvSpPr>
          <p:cNvPr id="3" name="Slide Number Placeholder 2"/>
          <p:cNvSpPr>
            <a:spLocks noGrp="1"/>
          </p:cNvSpPr>
          <p:nvPr>
            <p:ph type="sldNum" sz="quarter" idx="10"/>
          </p:nvPr>
        </p:nvSpPr>
        <p:spPr/>
        <p:txBody>
          <a:bodyPr/>
          <a:lstStyle/>
          <a:p>
            <a:fld id="{7D6840AB-087C-47A2-831B-DF6DAC4F77C9}" type="slidenum">
              <a:rPr lang="en-US" smtClean="0"/>
              <a:pPr/>
              <a:t>6</a:t>
            </a:fld>
            <a:endParaRPr lang="en-US"/>
          </a:p>
        </p:txBody>
      </p:sp>
    </p:spTree>
    <p:extLst>
      <p:ext uri="{BB962C8B-B14F-4D97-AF65-F5344CB8AC3E}">
        <p14:creationId xmlns:p14="http://schemas.microsoft.com/office/powerpoint/2010/main" val="2798286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619999" cy="1020762"/>
          </a:xfrm>
        </p:spPr>
        <p:txBody>
          <a:bodyPr>
            <a:normAutofit/>
          </a:bodyPr>
          <a:lstStyle/>
          <a:p>
            <a:pPr algn="ctr"/>
            <a:r>
              <a:rPr lang="en-US" sz="4000" dirty="0"/>
              <a:t>Using a PFAS – Proper Wear</a:t>
            </a:r>
          </a:p>
        </p:txBody>
      </p:sp>
      <p:sp>
        <p:nvSpPr>
          <p:cNvPr id="3" name="Content Placeholder 2"/>
          <p:cNvSpPr>
            <a:spLocks noGrp="1"/>
          </p:cNvSpPr>
          <p:nvPr>
            <p:ph idx="1"/>
          </p:nvPr>
        </p:nvSpPr>
        <p:spPr>
          <a:xfrm>
            <a:off x="228600" y="1492250"/>
            <a:ext cx="4343399" cy="3022600"/>
          </a:xfrm>
        </p:spPr>
        <p:txBody>
          <a:bodyPr/>
          <a:lstStyle/>
          <a:p>
            <a:pPr>
              <a:buNone/>
            </a:pPr>
            <a:r>
              <a:rPr lang="en-US" altLang="en-US" dirty="0"/>
              <a:t>Proper Wear:</a:t>
            </a:r>
          </a:p>
          <a:p>
            <a:pPr>
              <a:buNone/>
            </a:pPr>
            <a:r>
              <a:rPr lang="en-US" altLang="en-US" dirty="0"/>
              <a:t>	If using a retractable lifeline attach it </a:t>
            </a:r>
            <a:r>
              <a:rPr lang="en-US" altLang="en-US" b="1" dirty="0"/>
              <a:t>directly</a:t>
            </a:r>
            <a:r>
              <a:rPr lang="en-US" altLang="en-US" dirty="0"/>
              <a:t> to the</a:t>
            </a:r>
            <a:r>
              <a:rPr lang="en-US" altLang="en-US" i="1" dirty="0"/>
              <a:t> D-</a:t>
            </a:r>
            <a:r>
              <a:rPr lang="en-US" altLang="en-US" dirty="0"/>
              <a:t>ring on the full-body harness</a:t>
            </a:r>
          </a:p>
          <a:p>
            <a:endParaRPr lang="en-US" dirty="0"/>
          </a:p>
        </p:txBody>
      </p:sp>
      <p:pic>
        <p:nvPicPr>
          <p:cNvPr id="4" name="Picture 4" descr="photo of anchored employee on roo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795838" y="1606550"/>
            <a:ext cx="3943669" cy="2800350"/>
          </a:xfrm>
          <a:prstGeom prst="rect">
            <a:avLst/>
          </a:prstGeom>
          <a:ln w="12700" cap="flat" algn="ctr">
            <a:solidFill>
              <a:schemeClr val="tx1"/>
            </a:solidFill>
            <a:miter lim="800000"/>
            <a:headEnd/>
            <a:tailEnd/>
          </a:ln>
        </p:spPr>
      </p:pic>
      <p:sp>
        <p:nvSpPr>
          <p:cNvPr id="5" name="Slide Number Placeholder 4"/>
          <p:cNvSpPr>
            <a:spLocks noGrp="1"/>
          </p:cNvSpPr>
          <p:nvPr>
            <p:ph type="sldNum" sz="quarter" idx="10"/>
          </p:nvPr>
        </p:nvSpPr>
        <p:spPr/>
        <p:txBody>
          <a:bodyPr/>
          <a:lstStyle/>
          <a:p>
            <a:fld id="{7D6840AB-087C-47A2-831B-DF6DAC4F77C9}" type="slidenum">
              <a:rPr lang="en-US" smtClean="0"/>
              <a:pPr/>
              <a:t>60</a:t>
            </a:fld>
            <a:endParaRPr lang="en-US"/>
          </a:p>
        </p:txBody>
      </p:sp>
    </p:spTree>
    <p:extLst>
      <p:ext uri="{BB962C8B-B14F-4D97-AF65-F5344CB8AC3E}">
        <p14:creationId xmlns:p14="http://schemas.microsoft.com/office/powerpoint/2010/main" val="39932339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393312-2BE3-EF2D-736A-675A348EC832}"/>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2" name="Title 1"/>
          <p:cNvSpPr>
            <a:spLocks noGrp="1"/>
          </p:cNvSpPr>
          <p:nvPr>
            <p:ph type="title"/>
          </p:nvPr>
        </p:nvSpPr>
        <p:spPr/>
        <p:txBody>
          <a:bodyPr/>
          <a:lstStyle/>
          <a:p>
            <a:pPr algn="ctr"/>
            <a:r>
              <a:rPr lang="en-US" dirty="0"/>
              <a:t>Inspecting a PFAS</a:t>
            </a:r>
          </a:p>
        </p:txBody>
      </p:sp>
      <p:sp>
        <p:nvSpPr>
          <p:cNvPr id="3" name="Content Placeholder 2"/>
          <p:cNvSpPr>
            <a:spLocks noGrp="1"/>
          </p:cNvSpPr>
          <p:nvPr>
            <p:ph idx="1"/>
          </p:nvPr>
        </p:nvSpPr>
        <p:spPr>
          <a:xfrm>
            <a:off x="838200" y="1600200"/>
            <a:ext cx="8001000" cy="3382961"/>
          </a:xfrm>
        </p:spPr>
        <p:txBody>
          <a:bodyPr/>
          <a:lstStyle/>
          <a:p>
            <a:pPr marL="0" indent="0">
              <a:buNone/>
            </a:pPr>
            <a:r>
              <a:rPr lang="en-US" altLang="en-US" dirty="0"/>
              <a:t>Inspect the harness fully before  each use. This includes:</a:t>
            </a:r>
          </a:p>
          <a:p>
            <a:pPr lvl="1"/>
            <a:r>
              <a:rPr lang="en-US" altLang="en-US" dirty="0"/>
              <a:t>Inspecting the buckles</a:t>
            </a:r>
          </a:p>
          <a:p>
            <a:pPr lvl="1"/>
            <a:r>
              <a:rPr lang="en-US" altLang="en-US" dirty="0"/>
              <a:t>Inspecting the lanyard</a:t>
            </a:r>
          </a:p>
          <a:p>
            <a:pPr lvl="1"/>
            <a:r>
              <a:rPr lang="en-US" altLang="en-US" dirty="0"/>
              <a:t>Carefully checking the webbing for distortions</a:t>
            </a:r>
          </a:p>
          <a:p>
            <a:pPr lvl="1"/>
            <a:r>
              <a:rPr lang="en-US" altLang="en-US" dirty="0"/>
              <a:t> Check the hardware (D-rings) connectors for defects </a:t>
            </a:r>
          </a:p>
          <a:p>
            <a:pPr lvl="1"/>
            <a:r>
              <a:rPr lang="en-US" altLang="en-US" dirty="0"/>
              <a:t>Inspect rope or lifeline for any rips, tears, or deformities </a:t>
            </a:r>
          </a:p>
          <a:p>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61</a:t>
            </a:fld>
            <a:endParaRPr lang="en-US"/>
          </a:p>
        </p:txBody>
      </p:sp>
    </p:spTree>
    <p:extLst>
      <p:ext uri="{BB962C8B-B14F-4D97-AF65-F5344CB8AC3E}">
        <p14:creationId xmlns:p14="http://schemas.microsoft.com/office/powerpoint/2010/main" val="1698911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1223"/>
            <a:ext cx="7886700" cy="1325563"/>
          </a:xfrm>
        </p:spPr>
        <p:txBody>
          <a:bodyPr/>
          <a:lstStyle/>
          <a:p>
            <a:pPr algn="ctr"/>
            <a:r>
              <a:rPr lang="en-US" dirty="0"/>
              <a:t>What if a Worker Falls?   Need a Rescue Plan!</a:t>
            </a:r>
          </a:p>
        </p:txBody>
      </p:sp>
      <p:sp>
        <p:nvSpPr>
          <p:cNvPr id="3" name="Content Placeholder 2"/>
          <p:cNvSpPr>
            <a:spLocks noGrp="1"/>
          </p:cNvSpPr>
          <p:nvPr>
            <p:ph idx="1"/>
          </p:nvPr>
        </p:nvSpPr>
        <p:spPr>
          <a:xfrm>
            <a:off x="914399" y="2452688"/>
            <a:ext cx="7315200" cy="3687761"/>
          </a:xfrm>
        </p:spPr>
        <p:txBody>
          <a:bodyPr/>
          <a:lstStyle/>
          <a:p>
            <a:pPr marL="0" indent="0">
              <a:buNone/>
            </a:pPr>
            <a:r>
              <a:rPr lang="en-US" altLang="en-US" dirty="0"/>
              <a:t>A rescue plan describes steps taken to rescue a fallen worker (even if they are wearing a PFAS). Steps include:</a:t>
            </a:r>
          </a:p>
          <a:p>
            <a:pPr marL="0" indent="0">
              <a:buNone/>
            </a:pPr>
            <a:endParaRPr lang="en-US" altLang="en-US" dirty="0"/>
          </a:p>
          <a:p>
            <a:pPr lvl="1"/>
            <a:r>
              <a:rPr lang="en-US" altLang="en-US" dirty="0"/>
              <a:t>Contacting appropriate emergency personnel</a:t>
            </a:r>
          </a:p>
          <a:p>
            <a:pPr lvl="1"/>
            <a:r>
              <a:rPr lang="en-US" altLang="en-US" dirty="0"/>
              <a:t>Using ladders or other safe work methods to rescue worker if they are suspended by PFAS</a:t>
            </a:r>
          </a:p>
          <a:p>
            <a:pPr lvl="1"/>
            <a:r>
              <a:rPr lang="en-US" altLang="en-US" dirty="0"/>
              <a:t>Ensuring the plan can safely rescue a suspended worker within 3-4 minutes of falling </a:t>
            </a:r>
          </a:p>
          <a:p>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62</a:t>
            </a:fld>
            <a:endParaRPr lang="en-US"/>
          </a:p>
        </p:txBody>
      </p:sp>
    </p:spTree>
    <p:extLst>
      <p:ext uri="{BB962C8B-B14F-4D97-AF65-F5344CB8AC3E}">
        <p14:creationId xmlns:p14="http://schemas.microsoft.com/office/powerpoint/2010/main" val="1340735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37259"/>
            <a:ext cx="7886700" cy="1325563"/>
          </a:xfrm>
        </p:spPr>
        <p:txBody>
          <a:bodyPr/>
          <a:lstStyle/>
          <a:p>
            <a:r>
              <a:rPr lang="en-US" dirty="0"/>
              <a:t>Safety Net Systems 1926.502(c)</a:t>
            </a:r>
          </a:p>
        </p:txBody>
      </p:sp>
      <p:sp>
        <p:nvSpPr>
          <p:cNvPr id="3" name="Content Placeholder 2"/>
          <p:cNvSpPr>
            <a:spLocks noGrp="1"/>
          </p:cNvSpPr>
          <p:nvPr>
            <p:ph idx="1"/>
          </p:nvPr>
        </p:nvSpPr>
        <p:spPr>
          <a:xfrm>
            <a:off x="990600" y="2496343"/>
            <a:ext cx="7524750" cy="3529013"/>
          </a:xfrm>
        </p:spPr>
        <p:txBody>
          <a:bodyPr/>
          <a:lstStyle/>
          <a:p>
            <a:pPr marL="0" indent="0">
              <a:buNone/>
            </a:pPr>
            <a:r>
              <a:rPr lang="en-US" altLang="en-US" sz="3200" dirty="0"/>
              <a:t>System consisting of connectors and net installed below a working surface; designed to prevent a worker from contacting a lower level or structure in the event of a fall</a:t>
            </a:r>
          </a:p>
          <a:p>
            <a:endParaRPr lang="en-US" dirty="0"/>
          </a:p>
        </p:txBody>
      </p:sp>
      <p:sp>
        <p:nvSpPr>
          <p:cNvPr id="4" name="Slide Number Placeholder 3"/>
          <p:cNvSpPr>
            <a:spLocks noGrp="1"/>
          </p:cNvSpPr>
          <p:nvPr>
            <p:ph type="sldNum" sz="quarter" idx="10"/>
          </p:nvPr>
        </p:nvSpPr>
        <p:spPr/>
        <p:txBody>
          <a:bodyPr/>
          <a:lstStyle/>
          <a:p>
            <a:fld id="{7D6840AB-087C-47A2-831B-DF6DAC4F77C9}" type="slidenum">
              <a:rPr lang="en-US" smtClean="0"/>
              <a:pPr/>
              <a:t>63</a:t>
            </a:fld>
            <a:endParaRPr lang="en-US"/>
          </a:p>
        </p:txBody>
      </p:sp>
    </p:spTree>
    <p:extLst>
      <p:ext uri="{BB962C8B-B14F-4D97-AF65-F5344CB8AC3E}">
        <p14:creationId xmlns:p14="http://schemas.microsoft.com/office/powerpoint/2010/main" val="1455605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Net Systems</a:t>
            </a:r>
          </a:p>
        </p:txBody>
      </p:sp>
      <p:pic>
        <p:nvPicPr>
          <p:cNvPr id="4" name="Picture 6" descr="net"/>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011734" y="1690689"/>
            <a:ext cx="7120531"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7D6840AB-087C-47A2-831B-DF6DAC4F77C9}" type="slidenum">
              <a:rPr lang="en-US" smtClean="0"/>
              <a:pPr/>
              <a:t>64</a:t>
            </a:fld>
            <a:endParaRPr lang="en-US"/>
          </a:p>
        </p:txBody>
      </p:sp>
    </p:spTree>
    <p:extLst>
      <p:ext uri="{BB962C8B-B14F-4D97-AF65-F5344CB8AC3E}">
        <p14:creationId xmlns:p14="http://schemas.microsoft.com/office/powerpoint/2010/main" val="28420550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A2C17-9F8A-5126-5BAB-71F0BBEF43E1}"/>
              </a:ext>
            </a:extLst>
          </p:cNvPr>
          <p:cNvPicPr>
            <a:picLocks noChangeAspect="1"/>
          </p:cNvPicPr>
          <p:nvPr/>
        </p:nvPicPr>
        <p:blipFill>
          <a:blip r:embed="rId3"/>
          <a:stretch>
            <a:fillRect/>
          </a:stretch>
        </p:blipFill>
        <p:spPr>
          <a:xfrm>
            <a:off x="2743041" y="1600041"/>
            <a:ext cx="3657917" cy="3657917"/>
          </a:xfrm>
          <a:prstGeom prst="rect">
            <a:avLst/>
          </a:prstGeom>
        </p:spPr>
      </p:pic>
      <p:sp>
        <p:nvSpPr>
          <p:cNvPr id="2" name="Title 1"/>
          <p:cNvSpPr>
            <a:spLocks noGrp="1"/>
          </p:cNvSpPr>
          <p:nvPr>
            <p:ph type="title"/>
          </p:nvPr>
        </p:nvSpPr>
        <p:spPr/>
        <p:txBody>
          <a:bodyPr/>
          <a:lstStyle/>
          <a:p>
            <a:pPr algn="ctr">
              <a:defRPr/>
            </a:pPr>
            <a:r>
              <a:rPr lang="en-US" dirty="0"/>
              <a:t>Positioning Device System </a:t>
            </a:r>
          </a:p>
        </p:txBody>
      </p:sp>
      <p:sp>
        <p:nvSpPr>
          <p:cNvPr id="181251" name="Content Placeholder 2"/>
          <p:cNvSpPr>
            <a:spLocks noGrp="1"/>
          </p:cNvSpPr>
          <p:nvPr>
            <p:ph idx="1"/>
          </p:nvPr>
        </p:nvSpPr>
        <p:spPr>
          <a:xfrm>
            <a:off x="1262062" y="2925604"/>
            <a:ext cx="6400800" cy="1935161"/>
          </a:xfrm>
        </p:spPr>
        <p:txBody>
          <a:bodyPr/>
          <a:lstStyle/>
          <a:p>
            <a:pPr marL="0" indent="0">
              <a:buNone/>
            </a:pPr>
            <a:r>
              <a:rPr lang="en-US" altLang="en-US" dirty="0"/>
              <a:t>A body belt or body harness system rigged to allow an employee to be supported on an elevated vertical surface and work with both hands free while leaning</a:t>
            </a:r>
          </a:p>
        </p:txBody>
      </p:sp>
      <p:sp>
        <p:nvSpPr>
          <p:cNvPr id="3" name="Slide Number Placeholder 2"/>
          <p:cNvSpPr>
            <a:spLocks noGrp="1"/>
          </p:cNvSpPr>
          <p:nvPr>
            <p:ph type="sldNum" sz="quarter" idx="10"/>
          </p:nvPr>
        </p:nvSpPr>
        <p:spPr/>
        <p:txBody>
          <a:bodyPr/>
          <a:lstStyle/>
          <a:p>
            <a:fld id="{7D6840AB-087C-47A2-831B-DF6DAC4F77C9}" type="slidenum">
              <a:rPr lang="en-US" smtClean="0"/>
              <a:pPr/>
              <a:t>65</a:t>
            </a:fld>
            <a:endParaRPr lang="en-US"/>
          </a:p>
        </p:txBody>
      </p:sp>
    </p:spTree>
    <p:extLst>
      <p:ext uri="{BB962C8B-B14F-4D97-AF65-F5344CB8AC3E}">
        <p14:creationId xmlns:p14="http://schemas.microsoft.com/office/powerpoint/2010/main" val="3690770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Positioning Device System</a:t>
            </a:r>
          </a:p>
        </p:txBody>
      </p:sp>
      <p:sp>
        <p:nvSpPr>
          <p:cNvPr id="183299" name="Content Placeholder 2"/>
          <p:cNvSpPr>
            <a:spLocks noGrp="1"/>
          </p:cNvSpPr>
          <p:nvPr>
            <p:ph idx="1"/>
          </p:nvPr>
        </p:nvSpPr>
        <p:spPr>
          <a:xfrm>
            <a:off x="1066799" y="2027239"/>
            <a:ext cx="7010400" cy="3535361"/>
          </a:xfrm>
        </p:spPr>
        <p:txBody>
          <a:bodyPr>
            <a:normAutofit lnSpcReduction="10000"/>
          </a:bodyPr>
          <a:lstStyle/>
          <a:p>
            <a:r>
              <a:rPr lang="en-US" altLang="en-US" dirty="0"/>
              <a:t>Are used to safely position workers away from fall hazards, or in a working position where a fall cannot occur</a:t>
            </a:r>
          </a:p>
          <a:p>
            <a:r>
              <a:rPr lang="en-US" altLang="en-US" b="1" dirty="0"/>
              <a:t>NOT </a:t>
            </a:r>
            <a:r>
              <a:rPr lang="en-US" altLang="en-US" dirty="0"/>
              <a:t>designed for fall arrest</a:t>
            </a:r>
          </a:p>
          <a:p>
            <a:r>
              <a:rPr lang="en-US" altLang="en-US" dirty="0"/>
              <a:t>Must be rigged such that a worker cannot free fall more than 2 feet</a:t>
            </a:r>
          </a:p>
          <a:p>
            <a:r>
              <a:rPr lang="en-US" altLang="en-US" dirty="0"/>
              <a:t>Must be secured to an anchor point capable of withstanding 3,000 pounds</a:t>
            </a:r>
          </a:p>
        </p:txBody>
      </p:sp>
      <p:sp>
        <p:nvSpPr>
          <p:cNvPr id="3" name="Slide Number Placeholder 2"/>
          <p:cNvSpPr>
            <a:spLocks noGrp="1"/>
          </p:cNvSpPr>
          <p:nvPr>
            <p:ph type="sldNum" sz="quarter" idx="10"/>
          </p:nvPr>
        </p:nvSpPr>
        <p:spPr/>
        <p:txBody>
          <a:bodyPr/>
          <a:lstStyle/>
          <a:p>
            <a:fld id="{7D6840AB-087C-47A2-831B-DF6DAC4F77C9}" type="slidenum">
              <a:rPr lang="en-US" smtClean="0"/>
              <a:pPr/>
              <a:t>66</a:t>
            </a:fld>
            <a:endParaRPr lang="en-US"/>
          </a:p>
        </p:txBody>
      </p:sp>
    </p:spTree>
    <p:extLst>
      <p:ext uri="{BB962C8B-B14F-4D97-AF65-F5344CB8AC3E}">
        <p14:creationId xmlns:p14="http://schemas.microsoft.com/office/powerpoint/2010/main" val="29367448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028700" y="2439987"/>
            <a:ext cx="7086600" cy="1752600"/>
          </a:xfrm>
          <a:prstGeom prst="rect">
            <a:avLst/>
          </a:prstGeom>
        </p:spPr>
        <p:txBody>
          <a:bodyPr/>
          <a:lstStyle/>
          <a:p>
            <a:pPr algn="ctr"/>
            <a:r>
              <a:rPr lang="en-US" altLang="en-US" sz="4800" b="0" dirty="0">
                <a:solidFill>
                  <a:srgbClr val="002856"/>
                </a:solidFill>
              </a:rPr>
              <a:t>Section 3</a:t>
            </a:r>
            <a:br>
              <a:rPr lang="en-US" altLang="en-US" sz="4800" b="0" dirty="0">
                <a:solidFill>
                  <a:srgbClr val="002856"/>
                </a:solidFill>
              </a:rPr>
            </a:br>
            <a:r>
              <a:rPr lang="en-US" altLang="en-US" sz="4800" b="0" dirty="0">
                <a:solidFill>
                  <a:srgbClr val="002856"/>
                </a:solidFill>
              </a:rPr>
              <a:t>Ladders and Scaffolding</a:t>
            </a:r>
            <a:endParaRPr lang="en-US" sz="4800" dirty="0">
              <a:solidFill>
                <a:srgbClr val="002856"/>
              </a:solidFill>
            </a:endParaRPr>
          </a:p>
        </p:txBody>
      </p:sp>
      <p:sp>
        <p:nvSpPr>
          <p:cNvPr id="2" name="Slide Number Placeholder 1"/>
          <p:cNvSpPr>
            <a:spLocks noGrp="1"/>
          </p:cNvSpPr>
          <p:nvPr>
            <p:ph type="sldNum" sz="quarter" idx="10"/>
          </p:nvPr>
        </p:nvSpPr>
        <p:spPr/>
        <p:txBody>
          <a:bodyPr/>
          <a:lstStyle/>
          <a:p>
            <a:fld id="{7D6840AB-087C-47A2-831B-DF6DAC4F77C9}" type="slidenum">
              <a:rPr lang="en-US" smtClean="0"/>
              <a:pPr/>
              <a:t>67</a:t>
            </a:fld>
            <a:endParaRPr lang="en-US" dirty="0"/>
          </a:p>
        </p:txBody>
      </p:sp>
    </p:spTree>
    <p:extLst>
      <p:ext uri="{BB962C8B-B14F-4D97-AF65-F5344CB8AC3E}">
        <p14:creationId xmlns:p14="http://schemas.microsoft.com/office/powerpoint/2010/main" val="14062591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ctr" eaLnBrk="1" hangingPunct="1">
              <a:defRPr/>
            </a:pPr>
            <a:r>
              <a:rPr lang="en-US" dirty="0"/>
              <a:t>Learning Objectives: Section 3</a:t>
            </a:r>
          </a:p>
        </p:txBody>
      </p:sp>
      <p:sp>
        <p:nvSpPr>
          <p:cNvPr id="210947" name="Rectangle 3"/>
          <p:cNvSpPr>
            <a:spLocks noGrp="1" noChangeArrowheads="1"/>
          </p:cNvSpPr>
          <p:nvPr>
            <p:ph idx="1"/>
          </p:nvPr>
        </p:nvSpPr>
        <p:spPr>
          <a:xfrm>
            <a:off x="914400" y="1895475"/>
            <a:ext cx="7315200" cy="3992561"/>
          </a:xfrm>
        </p:spPr>
        <p:txBody>
          <a:bodyPr/>
          <a:lstStyle/>
          <a:p>
            <a:pPr eaLnBrk="1" hangingPunct="1"/>
            <a:r>
              <a:rPr lang="en-US" altLang="en-US" dirty="0"/>
              <a:t>Determine the proper ladder to use based on weight capacity and height</a:t>
            </a:r>
          </a:p>
          <a:p>
            <a:pPr eaLnBrk="1" hangingPunct="1"/>
            <a:r>
              <a:rPr lang="en-US" altLang="en-US" dirty="0"/>
              <a:t>Calculate the proper pitch of extension ladders for proper set-up, and identify how to secure and stabilize ladders </a:t>
            </a:r>
          </a:p>
          <a:p>
            <a:pPr eaLnBrk="1" hangingPunct="1"/>
            <a:r>
              <a:rPr lang="en-US" altLang="en-US" dirty="0"/>
              <a:t>Identify how to maintain a safe position when using a ladder</a:t>
            </a:r>
          </a:p>
          <a:p>
            <a:pPr eaLnBrk="1" hangingPunct="1"/>
            <a:r>
              <a:rPr lang="en-US" altLang="en-US" dirty="0"/>
              <a:t>Identify safety requirements and practices for scaffolding, including aerial lifts </a:t>
            </a:r>
          </a:p>
        </p:txBody>
      </p:sp>
      <p:sp>
        <p:nvSpPr>
          <p:cNvPr id="2" name="Slide Number Placeholder 1"/>
          <p:cNvSpPr>
            <a:spLocks noGrp="1"/>
          </p:cNvSpPr>
          <p:nvPr>
            <p:ph type="sldNum" sz="quarter" idx="10"/>
          </p:nvPr>
        </p:nvSpPr>
        <p:spPr/>
        <p:txBody>
          <a:bodyPr/>
          <a:lstStyle/>
          <a:p>
            <a:fld id="{7D6840AB-087C-47A2-831B-DF6DAC4F77C9}" type="slidenum">
              <a:rPr lang="en-US" smtClean="0"/>
              <a:pPr/>
              <a:t>68</a:t>
            </a:fld>
            <a:endParaRPr lang="en-US" dirty="0"/>
          </a:p>
        </p:txBody>
      </p:sp>
    </p:spTree>
    <p:extLst>
      <p:ext uri="{BB962C8B-B14F-4D97-AF65-F5344CB8AC3E}">
        <p14:creationId xmlns:p14="http://schemas.microsoft.com/office/powerpoint/2010/main" val="34240409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0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Ladder Training Requirements</a:t>
            </a:r>
          </a:p>
        </p:txBody>
      </p:sp>
      <p:sp>
        <p:nvSpPr>
          <p:cNvPr id="5" name="Rectangle 3"/>
          <p:cNvSpPr txBox="1">
            <a:spLocks noChangeArrowheads="1"/>
          </p:cNvSpPr>
          <p:nvPr/>
        </p:nvSpPr>
        <p:spPr bwMode="auto">
          <a:xfrm>
            <a:off x="533400" y="1600200"/>
            <a:ext cx="8229600" cy="4525963"/>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sz="2800" kern="0" dirty="0">
                <a:solidFill>
                  <a:srgbClr val="000066"/>
                </a:solidFill>
                <a:latin typeface="Arial" panose="020B0604020202020204" pitchFamily="34" charset="0"/>
                <a:cs typeface="Arial" panose="020B0604020202020204" pitchFamily="34" charset="0"/>
              </a:rPr>
              <a:t>Each employee using ladders should be trained to recognize hazards related to their use. This includes:</a:t>
            </a:r>
          </a:p>
          <a:p>
            <a:pPr marL="800100" lvl="1" indent="-342900" eaLnBrk="1" hangingPunct="1">
              <a:spcBef>
                <a:spcPct val="20000"/>
              </a:spcBef>
              <a:buFontTx/>
              <a:buChar char="•"/>
              <a:defRPr/>
            </a:pPr>
            <a:r>
              <a:rPr lang="en-US" sz="2800" kern="0" dirty="0">
                <a:solidFill>
                  <a:srgbClr val="000066"/>
                </a:solidFill>
                <a:latin typeface="Arial" panose="020B0604020202020204" pitchFamily="34" charset="0"/>
                <a:cs typeface="Arial" panose="020B0604020202020204" pitchFamily="34" charset="0"/>
              </a:rPr>
              <a:t>Nature of the fall hazards in the work area</a:t>
            </a:r>
          </a:p>
          <a:p>
            <a:pPr marL="800100" lvl="1" indent="-342900" eaLnBrk="1" hangingPunct="1">
              <a:spcBef>
                <a:spcPct val="20000"/>
              </a:spcBef>
              <a:buFontTx/>
              <a:buChar char="•"/>
              <a:defRPr/>
            </a:pPr>
            <a:r>
              <a:rPr lang="en-US" sz="2800" kern="0" dirty="0">
                <a:solidFill>
                  <a:srgbClr val="000066"/>
                </a:solidFill>
                <a:latin typeface="Arial" panose="020B0604020202020204" pitchFamily="34" charset="0"/>
                <a:cs typeface="Arial" panose="020B0604020202020204" pitchFamily="34" charset="0"/>
              </a:rPr>
              <a:t>Correct procedures for placement, use, and maintenance </a:t>
            </a:r>
          </a:p>
          <a:p>
            <a:pPr marL="800100" lvl="1" indent="-342900" eaLnBrk="1" hangingPunct="1">
              <a:spcBef>
                <a:spcPct val="20000"/>
              </a:spcBef>
              <a:buFontTx/>
              <a:buChar char="•"/>
              <a:defRPr/>
            </a:pPr>
            <a:r>
              <a:rPr lang="en-US" sz="2800" kern="0" dirty="0">
                <a:solidFill>
                  <a:srgbClr val="000066"/>
                </a:solidFill>
                <a:latin typeface="Arial" panose="020B0604020202020204" pitchFamily="34" charset="0"/>
                <a:cs typeface="Arial" panose="020B0604020202020204" pitchFamily="34" charset="0"/>
              </a:rPr>
              <a:t>Maximum intended load-carrying capacities </a:t>
            </a:r>
          </a:p>
        </p:txBody>
      </p:sp>
      <p:sp>
        <p:nvSpPr>
          <p:cNvPr id="3" name="Slide Number Placeholder 2"/>
          <p:cNvSpPr>
            <a:spLocks noGrp="1"/>
          </p:cNvSpPr>
          <p:nvPr>
            <p:ph type="sldNum" sz="quarter" idx="10"/>
          </p:nvPr>
        </p:nvSpPr>
        <p:spPr/>
        <p:txBody>
          <a:bodyPr/>
          <a:lstStyle/>
          <a:p>
            <a:fld id="{7D6840AB-087C-47A2-831B-DF6DAC4F77C9}" type="slidenum">
              <a:rPr lang="en-US" smtClean="0"/>
              <a:pPr/>
              <a:t>69</a:t>
            </a:fld>
            <a:endParaRPr lang="en-US" dirty="0"/>
          </a:p>
        </p:txBody>
      </p:sp>
    </p:spTree>
    <p:extLst>
      <p:ext uri="{BB962C8B-B14F-4D97-AF65-F5344CB8AC3E}">
        <p14:creationId xmlns:p14="http://schemas.microsoft.com/office/powerpoint/2010/main" val="36346149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OSHA Standards</a:t>
            </a:r>
          </a:p>
        </p:txBody>
      </p:sp>
      <p:sp>
        <p:nvSpPr>
          <p:cNvPr id="23555" name="Content Placeholder 2"/>
          <p:cNvSpPr>
            <a:spLocks noGrp="1"/>
          </p:cNvSpPr>
          <p:nvPr>
            <p:ph idx="1"/>
          </p:nvPr>
        </p:nvSpPr>
        <p:spPr>
          <a:xfrm>
            <a:off x="914399" y="1676400"/>
            <a:ext cx="7543800" cy="2468561"/>
          </a:xfrm>
        </p:spPr>
        <p:txBody>
          <a:bodyPr/>
          <a:lstStyle/>
          <a:p>
            <a:r>
              <a:rPr lang="en-US" altLang="en-US" dirty="0"/>
              <a:t>OSHA develops and enforces standards that </a:t>
            </a:r>
            <a:r>
              <a:rPr lang="en-US" altLang="en-US" b="1" u="sng" dirty="0"/>
              <a:t>both</a:t>
            </a:r>
            <a:r>
              <a:rPr lang="en-US" altLang="en-US" dirty="0"/>
              <a:t> employers and employees must follow</a:t>
            </a:r>
          </a:p>
          <a:p>
            <a:endParaRPr lang="en-US" altLang="en-US" dirty="0"/>
          </a:p>
          <a:p>
            <a:r>
              <a:rPr lang="en-US" altLang="en-US" dirty="0"/>
              <a:t>OSHA has specific standards, rules and regulations on fall protection</a:t>
            </a:r>
          </a:p>
          <a:p>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7</a:t>
            </a:fld>
            <a:endParaRPr lang="en-US"/>
          </a:p>
        </p:txBody>
      </p:sp>
    </p:spTree>
    <p:extLst>
      <p:ext uri="{BB962C8B-B14F-4D97-AF65-F5344CB8AC3E}">
        <p14:creationId xmlns:p14="http://schemas.microsoft.com/office/powerpoint/2010/main" val="1583219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pPr algn="ctr" eaLnBrk="1" hangingPunct="1">
              <a:defRPr/>
            </a:pPr>
            <a:r>
              <a:rPr lang="en-US" dirty="0"/>
              <a:t>Ladder or Scaffold?</a:t>
            </a:r>
          </a:p>
        </p:txBody>
      </p:sp>
      <p:pic>
        <p:nvPicPr>
          <p:cNvPr id="13315" name="Picture 4" descr="Bucket ladde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031306" y="1498996"/>
            <a:ext cx="4840981" cy="4513971"/>
          </a:xfrm>
          <a:noFill/>
        </p:spPr>
      </p:pic>
      <p:sp>
        <p:nvSpPr>
          <p:cNvPr id="2" name="Slide Number Placeholder 1"/>
          <p:cNvSpPr>
            <a:spLocks noGrp="1"/>
          </p:cNvSpPr>
          <p:nvPr>
            <p:ph type="sldNum" sz="quarter" idx="10"/>
          </p:nvPr>
        </p:nvSpPr>
        <p:spPr/>
        <p:txBody>
          <a:bodyPr/>
          <a:lstStyle/>
          <a:p>
            <a:fld id="{7D6840AB-087C-47A2-831B-DF6DAC4F77C9}" type="slidenum">
              <a:rPr lang="en-US" smtClean="0"/>
              <a:pPr/>
              <a:t>70</a:t>
            </a:fld>
            <a:endParaRPr lang="en-US" dirty="0"/>
          </a:p>
        </p:txBody>
      </p:sp>
    </p:spTree>
    <p:extLst>
      <p:ext uri="{BB962C8B-B14F-4D97-AF65-F5344CB8AC3E}">
        <p14:creationId xmlns:p14="http://schemas.microsoft.com/office/powerpoint/2010/main" val="335331398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algn="ctr" eaLnBrk="1" hangingPunct="1">
              <a:defRPr/>
            </a:pPr>
            <a:r>
              <a:rPr lang="en-US" dirty="0"/>
              <a:t>Pick the Right Ladder</a:t>
            </a:r>
          </a:p>
        </p:txBody>
      </p:sp>
      <p:sp>
        <p:nvSpPr>
          <p:cNvPr id="15363" name="Rectangle 3"/>
          <p:cNvSpPr>
            <a:spLocks noGrp="1" noChangeArrowheads="1"/>
          </p:cNvSpPr>
          <p:nvPr>
            <p:ph idx="1"/>
          </p:nvPr>
        </p:nvSpPr>
        <p:spPr>
          <a:xfrm>
            <a:off x="761999" y="1867698"/>
            <a:ext cx="7924800" cy="3459161"/>
          </a:xfrm>
        </p:spPr>
        <p:txBody>
          <a:bodyPr/>
          <a:lstStyle/>
          <a:p>
            <a:pPr eaLnBrk="1" hangingPunct="1">
              <a:buFontTx/>
              <a:buNone/>
            </a:pPr>
            <a:r>
              <a:rPr lang="en-US" altLang="en-US" dirty="0"/>
              <a:t>Before stepping onto a ladder, think about these things:</a:t>
            </a:r>
          </a:p>
          <a:p>
            <a:pPr eaLnBrk="1" hangingPunct="1"/>
            <a:r>
              <a:rPr lang="en-US" altLang="en-US" dirty="0"/>
              <a:t>Duty rating of the ladder—what capacity can it hold?</a:t>
            </a:r>
          </a:p>
          <a:p>
            <a:pPr eaLnBrk="1" hangingPunct="1"/>
            <a:r>
              <a:rPr lang="en-US" altLang="en-US" dirty="0"/>
              <a:t>Height of the ladder—too short or too tall?</a:t>
            </a:r>
          </a:p>
          <a:p>
            <a:pPr eaLnBrk="1" hangingPunct="1"/>
            <a:r>
              <a:rPr lang="en-US" altLang="en-US" dirty="0"/>
              <a:t>Condition of the ladder and instructions unique to the ladder selected</a:t>
            </a:r>
          </a:p>
          <a:p>
            <a:pPr eaLnBrk="1" hangingPunct="1"/>
            <a:endParaRPr lang="en-US" altLang="en-US" dirty="0"/>
          </a:p>
        </p:txBody>
      </p:sp>
      <p:sp>
        <p:nvSpPr>
          <p:cNvPr id="2" name="TextBox 1"/>
          <p:cNvSpPr txBox="1"/>
          <p:nvPr/>
        </p:nvSpPr>
        <p:spPr>
          <a:xfrm>
            <a:off x="1919287" y="5610772"/>
            <a:ext cx="5029200" cy="461665"/>
          </a:xfrm>
          <a:prstGeom prst="rect">
            <a:avLst/>
          </a:prstGeom>
          <a:noFill/>
        </p:spPr>
        <p:txBody>
          <a:bodyPr wrap="square" rtlCol="0">
            <a:spAutoFit/>
          </a:bodyPr>
          <a:lstStyle/>
          <a:p>
            <a:pPr algn="ctr">
              <a:spcBef>
                <a:spcPct val="0"/>
              </a:spcBef>
              <a:buFontTx/>
              <a:buNone/>
            </a:pPr>
            <a:r>
              <a:rPr lang="en-US" altLang="en-US" sz="2400" dirty="0">
                <a:solidFill>
                  <a:srgbClr val="002856"/>
                </a:solidFill>
                <a:latin typeface="Arial" panose="020B0604020202020204" pitchFamily="34" charset="0"/>
                <a:cs typeface="Arial" panose="020B0604020202020204" pitchFamily="34" charset="0"/>
              </a:rPr>
              <a:t>We’ll look at each of these in detail</a:t>
            </a:r>
          </a:p>
        </p:txBody>
      </p:sp>
      <p:sp>
        <p:nvSpPr>
          <p:cNvPr id="3" name="Slide Number Placeholder 2"/>
          <p:cNvSpPr>
            <a:spLocks noGrp="1"/>
          </p:cNvSpPr>
          <p:nvPr>
            <p:ph type="sldNum" sz="quarter" idx="10"/>
          </p:nvPr>
        </p:nvSpPr>
        <p:spPr/>
        <p:txBody>
          <a:bodyPr/>
          <a:lstStyle/>
          <a:p>
            <a:fld id="{7D6840AB-087C-47A2-831B-DF6DAC4F77C9}" type="slidenum">
              <a:rPr lang="en-US" smtClean="0"/>
              <a:pPr/>
              <a:t>71</a:t>
            </a:fld>
            <a:endParaRPr lang="en-US" dirty="0"/>
          </a:p>
        </p:txBody>
      </p:sp>
    </p:spTree>
    <p:extLst>
      <p:ext uri="{BB962C8B-B14F-4D97-AF65-F5344CB8AC3E}">
        <p14:creationId xmlns:p14="http://schemas.microsoft.com/office/powerpoint/2010/main" val="131909945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43216" y="898524"/>
            <a:ext cx="8310359" cy="533400"/>
          </a:xfrm>
        </p:spPr>
        <p:txBody>
          <a:bodyPr>
            <a:normAutofit fontScale="90000"/>
          </a:bodyPr>
          <a:lstStyle/>
          <a:p>
            <a:pPr algn="ctr" eaLnBrk="1" hangingPunct="1">
              <a:defRPr/>
            </a:pPr>
            <a:r>
              <a:rPr lang="en-US" dirty="0"/>
              <a:t>Proper Duty Rating/Capacity</a:t>
            </a:r>
            <a:br>
              <a:rPr lang="en-US" dirty="0"/>
            </a:br>
            <a:endParaRPr lang="en-US" dirty="0"/>
          </a:p>
        </p:txBody>
      </p:sp>
      <p:sp>
        <p:nvSpPr>
          <p:cNvPr id="17411" name="Rectangle 3"/>
          <p:cNvSpPr>
            <a:spLocks noGrp="1" noChangeArrowheads="1"/>
          </p:cNvSpPr>
          <p:nvPr>
            <p:ph idx="1"/>
          </p:nvPr>
        </p:nvSpPr>
        <p:spPr>
          <a:xfrm>
            <a:off x="1062036" y="2286000"/>
            <a:ext cx="7010401" cy="3543300"/>
          </a:xfrm>
          <a:solidFill>
            <a:schemeClr val="bg1"/>
          </a:solidFill>
          <a:ln w="76200" cmpd="tri">
            <a:noFill/>
            <a:miter lim="800000"/>
            <a:headEnd/>
            <a:tailEnd/>
          </a:ln>
        </p:spPr>
        <p:txBody>
          <a:bodyPr>
            <a:normAutofit/>
          </a:bodyPr>
          <a:lstStyle/>
          <a:p>
            <a:pPr eaLnBrk="1" hangingPunct="1">
              <a:buFontTx/>
              <a:buNone/>
            </a:pPr>
            <a:r>
              <a:rPr lang="en-US" altLang="en-US" sz="3600" b="1" dirty="0"/>
              <a:t>OSHA</a:t>
            </a:r>
            <a:r>
              <a:rPr lang="en-US" altLang="en-US" sz="3600" dirty="0"/>
              <a:t> </a:t>
            </a:r>
            <a:r>
              <a:rPr lang="en-US" altLang="en-US" sz="3600" b="1" dirty="0"/>
              <a:t>Requirement</a:t>
            </a:r>
          </a:p>
          <a:p>
            <a:pPr eaLnBrk="1" hangingPunct="1">
              <a:buFontTx/>
              <a:buNone/>
            </a:pPr>
            <a:r>
              <a:rPr lang="en-US" altLang="en-US" sz="3600" dirty="0"/>
              <a:t>	Ladders shall not be loaded beyond the maximum intended load for which they were built nor beyond their manufacturer's rated capacity</a:t>
            </a:r>
          </a:p>
          <a:p>
            <a:pPr eaLnBrk="1" hangingPunct="1">
              <a:buFontTx/>
              <a:buNone/>
            </a:pPr>
            <a:endParaRPr lang="en-US" altLang="en-US" sz="3600"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72</a:t>
            </a:fld>
            <a:endParaRPr lang="en-US" dirty="0"/>
          </a:p>
        </p:txBody>
      </p:sp>
    </p:spTree>
    <p:extLst>
      <p:ext uri="{BB962C8B-B14F-4D97-AF65-F5344CB8AC3E}">
        <p14:creationId xmlns:p14="http://schemas.microsoft.com/office/powerpoint/2010/main" val="373630240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Proper Duty Rating/Capacity, cont. </a:t>
            </a:r>
          </a:p>
        </p:txBody>
      </p:sp>
      <p:sp>
        <p:nvSpPr>
          <p:cNvPr id="5" name="Rectangle 4"/>
          <p:cNvSpPr/>
          <p:nvPr/>
        </p:nvSpPr>
        <p:spPr>
          <a:xfrm>
            <a:off x="1143000" y="5525354"/>
            <a:ext cx="6781800" cy="830997"/>
          </a:xfrm>
          <a:prstGeom prst="rect">
            <a:avLst/>
          </a:prstGeom>
        </p:spPr>
        <p:txBody>
          <a:bodyPr wrap="square">
            <a:spAutoFit/>
          </a:bodyPr>
          <a:lstStyle/>
          <a:p>
            <a:r>
              <a:rPr lang="en-US" altLang="en-US" sz="2400" dirty="0">
                <a:solidFill>
                  <a:srgbClr val="002856"/>
                </a:solidFill>
                <a:latin typeface="Arial" panose="020B0604020202020204" pitchFamily="34" charset="0"/>
                <a:cs typeface="Arial" panose="020B0604020202020204" pitchFamily="34" charset="0"/>
              </a:rPr>
              <a:t>Select a ladder with the proper duty rating for your weight and the materials you are handling </a:t>
            </a:r>
            <a:endParaRPr lang="en-US" sz="2400" dirty="0">
              <a:solidFill>
                <a:srgbClr val="0028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7D6840AB-087C-47A2-831B-DF6DAC4F77C9}" type="slidenum">
              <a:rPr lang="en-US" smtClean="0"/>
              <a:pPr/>
              <a:t>73</a:t>
            </a:fld>
            <a:endParaRPr lang="en-US" dirty="0"/>
          </a:p>
        </p:txBody>
      </p:sp>
      <p:pic>
        <p:nvPicPr>
          <p:cNvPr id="7" name="Content Placeholder 6" descr="proper duty rati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4510" y="2090738"/>
            <a:ext cx="8218779" cy="3295649"/>
          </a:xfrm>
        </p:spPr>
      </p:pic>
    </p:spTree>
    <p:extLst>
      <p:ext uri="{BB962C8B-B14F-4D97-AF65-F5344CB8AC3E}">
        <p14:creationId xmlns:p14="http://schemas.microsoft.com/office/powerpoint/2010/main" val="5656024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19766" y="786329"/>
            <a:ext cx="7472159" cy="487362"/>
          </a:xfrm>
        </p:spPr>
        <p:txBody>
          <a:bodyPr>
            <a:normAutofit fontScale="90000"/>
          </a:bodyPr>
          <a:lstStyle/>
          <a:p>
            <a:r>
              <a:rPr lang="en-US" kern="0" dirty="0">
                <a:solidFill>
                  <a:srgbClr val="000066"/>
                </a:solidFill>
                <a:effectLst>
                  <a:outerShdw blurRad="38100" dist="38100" dir="2700000" algn="tl">
                    <a:srgbClr val="C0C0C0"/>
                  </a:outerShdw>
                </a:effectLst>
                <a:latin typeface="Arial"/>
              </a:rPr>
              <a:t>Pitch Extension Ladders</a:t>
            </a:r>
            <a:br>
              <a:rPr lang="en-US" sz="1200" kern="0" dirty="0">
                <a:solidFill>
                  <a:sysClr val="windowText" lastClr="000000"/>
                </a:solidFill>
              </a:rPr>
            </a:br>
            <a:endParaRPr lang="en-US" dirty="0"/>
          </a:p>
        </p:txBody>
      </p:sp>
      <p:sp>
        <p:nvSpPr>
          <p:cNvPr id="5" name="Rectangle 4"/>
          <p:cNvSpPr/>
          <p:nvPr/>
        </p:nvSpPr>
        <p:spPr>
          <a:xfrm>
            <a:off x="381000" y="1633206"/>
            <a:ext cx="3352799" cy="3785652"/>
          </a:xfrm>
          <a:prstGeom prst="rect">
            <a:avLst/>
          </a:prstGeom>
        </p:spPr>
        <p:txBody>
          <a:bodyPr wrap="square">
            <a:spAutoFit/>
          </a:bodyPr>
          <a:lstStyle/>
          <a:p>
            <a:r>
              <a:rPr lang="en-US" sz="2400" dirty="0">
                <a:solidFill>
                  <a:srgbClr val="000066"/>
                </a:solidFill>
                <a:latin typeface="Arial" panose="020B0604020202020204" pitchFamily="34" charset="0"/>
                <a:cs typeface="Arial" panose="020B0604020202020204" pitchFamily="34" charset="0"/>
              </a:rPr>
              <a:t>Extension ladders should be used at a 4 to 1 pitch (1.2 to .3 m) </a:t>
            </a:r>
          </a:p>
          <a:p>
            <a:endParaRPr lang="en-US" sz="2400" dirty="0">
              <a:solidFill>
                <a:srgbClr val="000066"/>
              </a:solidFill>
              <a:latin typeface="Arial" panose="020B0604020202020204" pitchFamily="34" charset="0"/>
              <a:cs typeface="Arial" panose="020B0604020202020204" pitchFamily="34" charset="0"/>
            </a:endParaRPr>
          </a:p>
          <a:p>
            <a:endParaRPr lang="en-US" sz="2400" dirty="0">
              <a:solidFill>
                <a:srgbClr val="000066"/>
              </a:solidFill>
              <a:latin typeface="Arial" panose="020B0604020202020204" pitchFamily="34" charset="0"/>
              <a:cs typeface="Arial" panose="020B0604020202020204" pitchFamily="34" charset="0"/>
            </a:endParaRPr>
          </a:p>
          <a:p>
            <a:r>
              <a:rPr lang="en-US" sz="2400" dirty="0">
                <a:solidFill>
                  <a:srgbClr val="000066"/>
                </a:solidFill>
                <a:latin typeface="Arial" panose="020B0604020202020204" pitchFamily="34" charset="0"/>
                <a:cs typeface="Arial" panose="020B0604020202020204" pitchFamily="34" charset="0"/>
              </a:rPr>
              <a:t>For every 4 ft. (1.2 m) in height, the bottom of the ladder should be 1 ft. (.3 m) away from the structure</a:t>
            </a:r>
          </a:p>
        </p:txBody>
      </p:sp>
      <p:pic>
        <p:nvPicPr>
          <p:cNvPr id="3" name="Content Placeholder 2" descr="extension ladder diagram"/>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38239" y="1752600"/>
            <a:ext cx="2235215" cy="2511532"/>
          </a:xfrm>
        </p:spPr>
      </p:pic>
      <p:sp>
        <p:nvSpPr>
          <p:cNvPr id="11" name="Rectangle 10"/>
          <p:cNvSpPr/>
          <p:nvPr/>
        </p:nvSpPr>
        <p:spPr>
          <a:xfrm>
            <a:off x="4191000" y="4495800"/>
            <a:ext cx="4418286" cy="830997"/>
          </a:xfrm>
          <a:prstGeom prst="rect">
            <a:avLst/>
          </a:prstGeom>
        </p:spPr>
        <p:txBody>
          <a:bodyPr wrap="square">
            <a:spAutoFit/>
          </a:bodyPr>
          <a:lstStyle/>
          <a:p>
            <a:pPr lvl="0" eaLnBrk="0" fontAlgn="base" hangingPunct="0">
              <a:spcBef>
                <a:spcPct val="0"/>
              </a:spcBef>
              <a:spcAft>
                <a:spcPct val="0"/>
              </a:spcAft>
            </a:pPr>
            <a:r>
              <a:rPr lang="en-US" altLang="en-US" sz="2400" dirty="0">
                <a:solidFill>
                  <a:srgbClr val="000066"/>
                </a:solidFill>
                <a:latin typeface="Arial" panose="020B0604020202020204" pitchFamily="34" charset="0"/>
              </a:rPr>
              <a:t>Example:</a:t>
            </a:r>
          </a:p>
          <a:p>
            <a:pPr lvl="0" eaLnBrk="0" fontAlgn="base" hangingPunct="0">
              <a:spcBef>
                <a:spcPct val="0"/>
              </a:spcBef>
              <a:spcAft>
                <a:spcPct val="0"/>
              </a:spcAft>
            </a:pPr>
            <a:r>
              <a:rPr lang="en-US" altLang="en-US" sz="2400" dirty="0">
                <a:solidFill>
                  <a:srgbClr val="000066"/>
                </a:solidFill>
                <a:latin typeface="Arial" panose="020B0604020202020204" pitchFamily="34" charset="0"/>
              </a:rPr>
              <a:t>20 ft. (height) </a:t>
            </a:r>
            <a:r>
              <a:rPr lang="en-US" altLang="en-US" sz="2400" dirty="0">
                <a:solidFill>
                  <a:srgbClr val="000066"/>
                </a:solidFill>
                <a:latin typeface="Arial" panose="020B0604020202020204" pitchFamily="34" charset="0"/>
                <a:cs typeface="Arial" panose="020B0604020202020204" pitchFamily="34" charset="0"/>
              </a:rPr>
              <a:t>÷ 4 ft. = 5 ft. pitch</a:t>
            </a:r>
          </a:p>
        </p:txBody>
      </p:sp>
    </p:spTree>
    <p:extLst>
      <p:ext uri="{BB962C8B-B14F-4D97-AF65-F5344CB8AC3E}">
        <p14:creationId xmlns:p14="http://schemas.microsoft.com/office/powerpoint/2010/main" val="13431606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990600" y="713882"/>
            <a:ext cx="6788731" cy="533399"/>
          </a:xfrm>
          <a:prstGeom prst="rect">
            <a:avLst/>
          </a:prstGeom>
        </p:spPr>
        <p:txBody>
          <a:bodyPr>
            <a:normAutofit fontScale="90000"/>
          </a:bodyPr>
          <a:lstStyle/>
          <a:p>
            <a:pPr algn="ctr"/>
            <a:r>
              <a:rPr lang="en-US" kern="0" dirty="0">
                <a:solidFill>
                  <a:srgbClr val="000066"/>
                </a:solidFill>
                <a:effectLst>
                  <a:outerShdw blurRad="38100" dist="38100" dir="2700000" algn="tl">
                    <a:srgbClr val="C0C0C0"/>
                  </a:outerShdw>
                </a:effectLst>
                <a:latin typeface="Arial"/>
              </a:rPr>
              <a:t>Pitch Extension Ladders, continued</a:t>
            </a:r>
            <a:br>
              <a:rPr lang="en-US" kern="0" dirty="0">
                <a:solidFill>
                  <a:sysClr val="windowText" lastClr="000000"/>
                </a:solidFill>
              </a:rPr>
            </a:br>
            <a:endParaRPr lang="en-US" dirty="0"/>
          </a:p>
        </p:txBody>
      </p:sp>
      <p:pic>
        <p:nvPicPr>
          <p:cNvPr id="11" name="Picture 2" descr="picture od ladder pitch " title="Extension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371600"/>
            <a:ext cx="3276600" cy="391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photo of worker positioning lad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26433" y="1371600"/>
            <a:ext cx="3125195" cy="391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0289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Proper Height </a:t>
            </a:r>
            <a:br>
              <a:rPr lang="en-US" dirty="0"/>
            </a:br>
            <a:r>
              <a:rPr lang="en-US" dirty="0"/>
              <a:t>Extension Ladders</a:t>
            </a:r>
            <a:br>
              <a:rPr lang="en-US" dirty="0"/>
            </a:br>
            <a:endParaRPr lang="en-US" dirty="0"/>
          </a:p>
        </p:txBody>
      </p:sp>
      <p:sp>
        <p:nvSpPr>
          <p:cNvPr id="3" name="Rectangle 2"/>
          <p:cNvSpPr/>
          <p:nvPr/>
        </p:nvSpPr>
        <p:spPr>
          <a:xfrm>
            <a:off x="381000" y="2228495"/>
            <a:ext cx="3513740" cy="2677656"/>
          </a:xfrm>
          <a:prstGeom prst="rect">
            <a:avLst/>
          </a:prstGeom>
        </p:spPr>
        <p:txBody>
          <a:bodyPr wrap="square">
            <a:spAutoFit/>
          </a:bodyPr>
          <a:lstStyle/>
          <a:p>
            <a:pPr marL="257175" indent="-257175" fontAlgn="base">
              <a:spcBef>
                <a:spcPct val="20000"/>
              </a:spcBef>
              <a:spcAft>
                <a:spcPct val="0"/>
              </a:spcAft>
            </a:pPr>
            <a:r>
              <a:rPr lang="en-US" altLang="en-US" sz="2100" kern="0" dirty="0">
                <a:solidFill>
                  <a:srgbClr val="002060"/>
                </a:solidFill>
                <a:latin typeface="Arial"/>
              </a:rPr>
              <a:t>   </a:t>
            </a:r>
            <a:r>
              <a:rPr lang="en-US" altLang="en-US" sz="2400" kern="0" dirty="0">
                <a:solidFill>
                  <a:srgbClr val="002060"/>
                </a:solidFill>
                <a:latin typeface="Arial"/>
              </a:rPr>
              <a:t>When </a:t>
            </a:r>
            <a:r>
              <a:rPr lang="en-US" altLang="en-US" sz="2400" kern="0" dirty="0">
                <a:solidFill>
                  <a:srgbClr val="000066"/>
                </a:solidFill>
                <a:latin typeface="Arial"/>
              </a:rPr>
              <a:t>accessing another level, the ladder must extend at least 3ft. (0.9m) above the landing to provide a hand hold for getting on and off the ladder</a:t>
            </a:r>
          </a:p>
        </p:txBody>
      </p:sp>
      <p:pic>
        <p:nvPicPr>
          <p:cNvPr id="10" name="Picture 3" descr="height of extension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1524000"/>
            <a:ext cx="4369101" cy="3972768"/>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29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5578" y="1193801"/>
            <a:ext cx="7886700" cy="1325563"/>
          </a:xfrm>
        </p:spPr>
        <p:txBody>
          <a:bodyPr>
            <a:normAutofit fontScale="90000"/>
          </a:bodyPr>
          <a:lstStyle/>
          <a:p>
            <a:pPr algn="ctr"/>
            <a:r>
              <a:rPr lang="en-US" dirty="0"/>
              <a:t>Proper Height for Extension Ladders – cont.</a:t>
            </a:r>
            <a:br>
              <a:rPr lang="en-US" dirty="0"/>
            </a:br>
            <a:endParaRPr lang="en-US" dirty="0"/>
          </a:p>
        </p:txBody>
      </p:sp>
      <p:pic>
        <p:nvPicPr>
          <p:cNvPr id="6" name="Content Placeholder 5" descr="proper height for extension ladder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78472" y="2110498"/>
            <a:ext cx="7070072" cy="3807617"/>
          </a:xfrm>
        </p:spPr>
      </p:pic>
      <p:sp>
        <p:nvSpPr>
          <p:cNvPr id="7" name="Slide Number Placeholder 6"/>
          <p:cNvSpPr>
            <a:spLocks noGrp="1"/>
          </p:cNvSpPr>
          <p:nvPr>
            <p:ph type="sldNum" sz="quarter" idx="10"/>
          </p:nvPr>
        </p:nvSpPr>
        <p:spPr/>
        <p:txBody>
          <a:bodyPr/>
          <a:lstStyle/>
          <a:p>
            <a:fld id="{7D6840AB-087C-47A2-831B-DF6DAC4F77C9}" type="slidenum">
              <a:rPr lang="en-US" smtClean="0"/>
              <a:pPr/>
              <a:t>77</a:t>
            </a:fld>
            <a:endParaRPr lang="en-US" dirty="0"/>
          </a:p>
        </p:txBody>
      </p:sp>
    </p:spTree>
    <p:extLst>
      <p:ext uri="{BB962C8B-B14F-4D97-AF65-F5344CB8AC3E}">
        <p14:creationId xmlns:p14="http://schemas.microsoft.com/office/powerpoint/2010/main" val="33624944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6820" y="869545"/>
            <a:ext cx="8310359" cy="487362"/>
          </a:xfrm>
        </p:spPr>
        <p:txBody>
          <a:bodyPr>
            <a:normAutofit fontScale="90000"/>
          </a:bodyPr>
          <a:lstStyle/>
          <a:p>
            <a:pPr algn="ctr"/>
            <a:r>
              <a:rPr lang="en-US" dirty="0"/>
              <a:t>Secure and Stabilize Ladders</a:t>
            </a:r>
            <a:br>
              <a:rPr lang="en-US" dirty="0"/>
            </a:br>
            <a:endParaRPr lang="en-US" dirty="0"/>
          </a:p>
        </p:txBody>
      </p:sp>
      <p:sp>
        <p:nvSpPr>
          <p:cNvPr id="8" name="Content Placeholder 7"/>
          <p:cNvSpPr>
            <a:spLocks noGrp="1"/>
          </p:cNvSpPr>
          <p:nvPr>
            <p:ph idx="1"/>
          </p:nvPr>
        </p:nvSpPr>
        <p:spPr>
          <a:xfrm>
            <a:off x="609600" y="1766373"/>
            <a:ext cx="7086600" cy="2925761"/>
          </a:xfrm>
        </p:spPr>
        <p:txBody>
          <a:bodyPr/>
          <a:lstStyle/>
          <a:p>
            <a:pPr marL="257175" lvl="0" indent="-257175" eaLnBrk="0" fontAlgn="base" hangingPunct="0">
              <a:spcAft>
                <a:spcPct val="0"/>
              </a:spcAft>
              <a:buFontTx/>
              <a:buChar char="•"/>
            </a:pPr>
            <a:r>
              <a:rPr lang="en-US" altLang="en-US" kern="0" dirty="0">
                <a:solidFill>
                  <a:srgbClr val="000066"/>
                </a:solidFill>
                <a:latin typeface="Arial"/>
                <a:cs typeface="+mn-cs"/>
              </a:rPr>
              <a:t>Extension ladders should be secured at the top or bottom to prevent movement </a:t>
            </a:r>
          </a:p>
          <a:p>
            <a:pPr marL="257175" lvl="0" indent="-257175" eaLnBrk="0" fontAlgn="base" hangingPunct="0">
              <a:spcAft>
                <a:spcPct val="0"/>
              </a:spcAft>
              <a:buFontTx/>
              <a:buChar char="•"/>
            </a:pPr>
            <a:endParaRPr lang="en-US" altLang="en-US" kern="0" dirty="0">
              <a:solidFill>
                <a:srgbClr val="000066"/>
              </a:solidFill>
              <a:latin typeface="Arial"/>
              <a:cs typeface="+mn-cs"/>
            </a:endParaRPr>
          </a:p>
          <a:p>
            <a:pPr marL="257175" lvl="0" indent="-257175" eaLnBrk="0" fontAlgn="base" hangingPunct="0">
              <a:spcAft>
                <a:spcPct val="0"/>
              </a:spcAft>
              <a:buFontTx/>
              <a:buChar char="•"/>
            </a:pPr>
            <a:r>
              <a:rPr lang="en-US" altLang="en-US" kern="0" dirty="0">
                <a:solidFill>
                  <a:srgbClr val="000066"/>
                </a:solidFill>
                <a:latin typeface="Arial"/>
                <a:cs typeface="+mn-cs"/>
              </a:rPr>
              <a:t>The base of an extension ladder must be secured in place by using the safety feet on the ladder or other effective means </a:t>
            </a:r>
          </a:p>
          <a:p>
            <a:endParaRPr lang="en-US" dirty="0"/>
          </a:p>
        </p:txBody>
      </p:sp>
      <p:sp>
        <p:nvSpPr>
          <p:cNvPr id="7" name="Slide Number Placeholder 6"/>
          <p:cNvSpPr>
            <a:spLocks noGrp="1"/>
          </p:cNvSpPr>
          <p:nvPr>
            <p:ph type="sldNum" sz="quarter" idx="10"/>
          </p:nvPr>
        </p:nvSpPr>
        <p:spPr/>
        <p:txBody>
          <a:bodyPr/>
          <a:lstStyle/>
          <a:p>
            <a:fld id="{7D6840AB-087C-47A2-831B-DF6DAC4F77C9}" type="slidenum">
              <a:rPr lang="en-US" smtClean="0"/>
              <a:pPr/>
              <a:t>78</a:t>
            </a:fld>
            <a:endParaRPr lang="en-US" dirty="0"/>
          </a:p>
        </p:txBody>
      </p:sp>
    </p:spTree>
    <p:extLst>
      <p:ext uri="{BB962C8B-B14F-4D97-AF65-F5344CB8AC3E}">
        <p14:creationId xmlns:p14="http://schemas.microsoft.com/office/powerpoint/2010/main" val="26499197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0"/>
            <a:ext cx="8310359" cy="487362"/>
          </a:xfrm>
        </p:spPr>
        <p:txBody>
          <a:bodyPr>
            <a:normAutofit fontScale="90000"/>
          </a:bodyPr>
          <a:lstStyle/>
          <a:p>
            <a:pPr algn="ctr"/>
            <a:r>
              <a:rPr lang="en-US" kern="0" dirty="0">
                <a:solidFill>
                  <a:srgbClr val="000066"/>
                </a:solidFill>
                <a:effectLst>
                  <a:outerShdw blurRad="38100" dist="38100" dir="2700000" algn="tl">
                    <a:srgbClr val="C0C0C0"/>
                  </a:outerShdw>
                </a:effectLst>
                <a:latin typeface="Arial"/>
              </a:rPr>
              <a:t>Secure and Stabilize Ladders – Tie Off Point</a:t>
            </a:r>
            <a:br>
              <a:rPr lang="en-US" sz="1200" kern="0" dirty="0">
                <a:solidFill>
                  <a:sysClr val="windowText" lastClr="000000"/>
                </a:solidFill>
              </a:rPr>
            </a:br>
            <a:endParaRPr lang="en-US" dirty="0"/>
          </a:p>
        </p:txBody>
      </p:sp>
      <p:graphicFrame>
        <p:nvGraphicFramePr>
          <p:cNvPr id="11" name="Object 2" descr="tie-off point"/>
          <p:cNvGraphicFramePr>
            <a:graphicFrameLocks noChangeAspect="1"/>
          </p:cNvGraphicFramePr>
          <p:nvPr/>
        </p:nvGraphicFramePr>
        <p:xfrm>
          <a:off x="533401" y="1157139"/>
          <a:ext cx="3733800" cy="4228682"/>
        </p:xfrm>
        <a:graphic>
          <a:graphicData uri="http://schemas.openxmlformats.org/presentationml/2006/ole">
            <mc:AlternateContent xmlns:mc="http://schemas.openxmlformats.org/markup-compatibility/2006">
              <mc:Choice xmlns:v="urn:schemas-microsoft-com:vml" Requires="v">
                <p:oleObj name="Document" r:id="rId3" imgW="3175000" imgH="4838869" progId="Word.Document.8">
                  <p:embed/>
                </p:oleObj>
              </mc:Choice>
              <mc:Fallback>
                <p:oleObj name="Document" r:id="rId3" imgW="3175000" imgH="4838869" progId="Word.Document.8">
                  <p:embed/>
                  <p:pic>
                    <p:nvPicPr>
                      <p:cNvPr id="11" name="Object 2" descr="tie-off point"/>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1157139"/>
                        <a:ext cx="3733800" cy="4228682"/>
                      </a:xfrm>
                      <a:prstGeom prst="rect">
                        <a:avLst/>
                      </a:prstGeom>
                      <a:noFill/>
                      <a:ln>
                        <a:noFill/>
                      </a:ln>
                      <a:effectLst/>
                    </p:spPr>
                  </p:pic>
                </p:oleObj>
              </mc:Fallback>
            </mc:AlternateContent>
          </a:graphicData>
        </a:graphic>
      </p:graphicFrame>
      <p:pic>
        <p:nvPicPr>
          <p:cNvPr id="10" name="Picture 4" descr="worker on ladde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72000" y="1157138"/>
            <a:ext cx="375328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09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Employer Responsibilities </a:t>
            </a:r>
          </a:p>
        </p:txBody>
      </p:sp>
      <p:sp>
        <p:nvSpPr>
          <p:cNvPr id="25603" name="Content Placeholder 2"/>
          <p:cNvSpPr>
            <a:spLocks noGrp="1"/>
          </p:cNvSpPr>
          <p:nvPr>
            <p:ph idx="1"/>
          </p:nvPr>
        </p:nvSpPr>
        <p:spPr>
          <a:xfrm>
            <a:off x="683519" y="1371600"/>
            <a:ext cx="7239000" cy="4525963"/>
          </a:xfrm>
        </p:spPr>
        <p:txBody>
          <a:bodyPr>
            <a:normAutofit fontScale="92500" lnSpcReduction="10000"/>
          </a:bodyPr>
          <a:lstStyle/>
          <a:p>
            <a:pPr eaLnBrk="1" hangingPunct="1"/>
            <a:r>
              <a:rPr lang="en-US" altLang="en-US" dirty="0"/>
              <a:t>Provide a workplace free from recognized hazards and comply with OSHA standards</a:t>
            </a:r>
          </a:p>
          <a:p>
            <a:pPr eaLnBrk="1" hangingPunct="1"/>
            <a:endParaRPr lang="en-US" altLang="en-US" dirty="0"/>
          </a:p>
          <a:p>
            <a:pPr eaLnBrk="1" hangingPunct="1"/>
            <a:r>
              <a:rPr lang="en-US" altLang="en-US" dirty="0"/>
              <a:t>Provide training required by OSHA standards at the start of employment.  </a:t>
            </a:r>
          </a:p>
          <a:p>
            <a:pPr eaLnBrk="1" hangingPunct="1"/>
            <a:endParaRPr lang="en-US" altLang="en-US" dirty="0"/>
          </a:p>
          <a:p>
            <a:pPr eaLnBrk="1" hangingPunct="1"/>
            <a:r>
              <a:rPr lang="en-US" altLang="en-US" dirty="0"/>
              <a:t>Keep records of injuries and illnesses</a:t>
            </a:r>
          </a:p>
          <a:p>
            <a:pPr eaLnBrk="1" hangingPunct="1"/>
            <a:endParaRPr lang="en-US" altLang="en-US" dirty="0"/>
          </a:p>
          <a:p>
            <a:pPr eaLnBrk="1" hangingPunct="1"/>
            <a:r>
              <a:rPr lang="en-US" altLang="en-US" dirty="0"/>
              <a:t>Provide medical exams when required by OSHA standards and provide workers access to their exposure and medical records</a:t>
            </a:r>
          </a:p>
          <a:p>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8</a:t>
            </a:fld>
            <a:endParaRPr lang="en-US"/>
          </a:p>
        </p:txBody>
      </p:sp>
    </p:spTree>
    <p:extLst>
      <p:ext uri="{BB962C8B-B14F-4D97-AF65-F5344CB8AC3E}">
        <p14:creationId xmlns:p14="http://schemas.microsoft.com/office/powerpoint/2010/main" val="210128166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9516" y="1110248"/>
            <a:ext cx="7886700" cy="1325563"/>
          </a:xfrm>
        </p:spPr>
        <p:txBody>
          <a:bodyPr/>
          <a:lstStyle/>
          <a:p>
            <a:pPr algn="ctr"/>
            <a:r>
              <a:rPr lang="en-US" kern="0" dirty="0">
                <a:solidFill>
                  <a:srgbClr val="002060"/>
                </a:solidFill>
                <a:effectLst>
                  <a:outerShdw blurRad="38100" dist="38100" dir="2700000" algn="tl">
                    <a:srgbClr val="C0C0C0"/>
                  </a:outerShdw>
                </a:effectLst>
                <a:latin typeface="Arial"/>
              </a:rPr>
              <a:t>Secure</a:t>
            </a:r>
            <a:r>
              <a:rPr lang="en-US" kern="0" dirty="0">
                <a:solidFill>
                  <a:srgbClr val="FF0000"/>
                </a:solidFill>
                <a:effectLst>
                  <a:outerShdw blurRad="38100" dist="38100" dir="2700000" algn="tl">
                    <a:srgbClr val="C0C0C0"/>
                  </a:outerShdw>
                </a:effectLst>
                <a:latin typeface="Arial"/>
              </a:rPr>
              <a:t> </a:t>
            </a:r>
            <a:r>
              <a:rPr lang="en-US" kern="0" dirty="0">
                <a:solidFill>
                  <a:srgbClr val="000066"/>
                </a:solidFill>
                <a:effectLst>
                  <a:outerShdw blurRad="38100" dist="38100" dir="2700000" algn="tl">
                    <a:srgbClr val="C0C0C0"/>
                  </a:outerShdw>
                </a:effectLst>
                <a:latin typeface="Arial"/>
              </a:rPr>
              <a:t>and Stabilize Ladders - Safety</a:t>
            </a:r>
            <a:endParaRPr lang="en-US" dirty="0"/>
          </a:p>
        </p:txBody>
      </p:sp>
      <p:pic>
        <p:nvPicPr>
          <p:cNvPr id="22" name="Content Placeholder 21" descr="Secure and Stabilize Ladder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2618962"/>
            <a:ext cx="8028432" cy="3371088"/>
          </a:xfrm>
        </p:spPr>
      </p:pic>
      <p:sp>
        <p:nvSpPr>
          <p:cNvPr id="6" name="Slide Number Placeholder 5"/>
          <p:cNvSpPr>
            <a:spLocks noGrp="1"/>
          </p:cNvSpPr>
          <p:nvPr>
            <p:ph type="sldNum" sz="quarter" idx="10"/>
          </p:nvPr>
        </p:nvSpPr>
        <p:spPr/>
        <p:txBody>
          <a:bodyPr/>
          <a:lstStyle/>
          <a:p>
            <a:fld id="{7D6840AB-087C-47A2-831B-DF6DAC4F77C9}" type="slidenum">
              <a:rPr lang="en-US" smtClean="0"/>
              <a:pPr/>
              <a:t>80</a:t>
            </a:fld>
            <a:endParaRPr lang="en-US" dirty="0"/>
          </a:p>
        </p:txBody>
      </p:sp>
    </p:spTree>
    <p:extLst>
      <p:ext uri="{BB962C8B-B14F-4D97-AF65-F5344CB8AC3E}">
        <p14:creationId xmlns:p14="http://schemas.microsoft.com/office/powerpoint/2010/main" val="39968900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04800"/>
            <a:ext cx="8310359" cy="487362"/>
          </a:xfrm>
          <a:prstGeom prst="rect">
            <a:avLst/>
          </a:prstGeom>
        </p:spPr>
        <p:txBody>
          <a:bodyPr>
            <a:normAutofit fontScale="90000"/>
          </a:bodyPr>
          <a:lstStyle/>
          <a:p>
            <a:pPr algn="ctr"/>
            <a:r>
              <a:rPr lang="en-US" dirty="0"/>
              <a:t>Secure and Stabilize Ladders</a:t>
            </a:r>
          </a:p>
        </p:txBody>
      </p:sp>
      <p:pic>
        <p:nvPicPr>
          <p:cNvPr id="4" name="Content Placeholder 3" descr="stabilize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1000" y="1447800"/>
            <a:ext cx="4271818" cy="3810000"/>
          </a:xfrm>
        </p:spPr>
      </p:pic>
      <p:pic>
        <p:nvPicPr>
          <p:cNvPr id="7" name="Picture 6" descr="ladder fee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76800" y="1333182"/>
            <a:ext cx="3810000" cy="3926098"/>
          </a:xfrm>
          <a:prstGeom prst="rect">
            <a:avLst/>
          </a:prstGeom>
        </p:spPr>
      </p:pic>
    </p:spTree>
    <p:extLst>
      <p:ext uri="{BB962C8B-B14F-4D97-AF65-F5344CB8AC3E}">
        <p14:creationId xmlns:p14="http://schemas.microsoft.com/office/powerpoint/2010/main" val="38798165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Step Ladders</a:t>
            </a:r>
            <a:br>
              <a:rPr lang="en-US" dirty="0"/>
            </a:br>
            <a:endParaRPr lang="en-US" dirty="0"/>
          </a:p>
        </p:txBody>
      </p:sp>
      <p:sp>
        <p:nvSpPr>
          <p:cNvPr id="6" name="Slide Number Placeholder 5"/>
          <p:cNvSpPr>
            <a:spLocks noGrp="1"/>
          </p:cNvSpPr>
          <p:nvPr>
            <p:ph type="sldNum" sz="quarter" idx="10"/>
          </p:nvPr>
        </p:nvSpPr>
        <p:spPr/>
        <p:txBody>
          <a:bodyPr/>
          <a:lstStyle/>
          <a:p>
            <a:fld id="{7D6840AB-087C-47A2-831B-DF6DAC4F77C9}" type="slidenum">
              <a:rPr lang="en-US" smtClean="0"/>
              <a:pPr/>
              <a:t>82</a:t>
            </a:fld>
            <a:endParaRPr lang="en-US" dirty="0"/>
          </a:p>
        </p:txBody>
      </p:sp>
      <p:pic>
        <p:nvPicPr>
          <p:cNvPr id="10" name="Picture 2" descr="step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3748" y="1027907"/>
            <a:ext cx="4876800" cy="528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9648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Step Ladders Safety</a:t>
            </a:r>
          </a:p>
        </p:txBody>
      </p:sp>
      <p:sp>
        <p:nvSpPr>
          <p:cNvPr id="8" name="Content Placeholder 7"/>
          <p:cNvSpPr>
            <a:spLocks noGrp="1"/>
          </p:cNvSpPr>
          <p:nvPr>
            <p:ph idx="1"/>
          </p:nvPr>
        </p:nvSpPr>
        <p:spPr>
          <a:xfrm>
            <a:off x="1143000" y="1449389"/>
            <a:ext cx="6858000" cy="4906962"/>
          </a:xfrm>
        </p:spPr>
        <p:txBody>
          <a:bodyPr/>
          <a:lstStyle/>
          <a:p>
            <a:r>
              <a:rPr lang="en-US" dirty="0"/>
              <a:t>Only use in the fully open position on firm level ground</a:t>
            </a:r>
          </a:p>
          <a:p>
            <a:endParaRPr lang="en-US" dirty="0"/>
          </a:p>
          <a:p>
            <a:r>
              <a:rPr lang="en-US" dirty="0"/>
              <a:t>Do not use a step ladder that is folded or in a leaning position</a:t>
            </a:r>
          </a:p>
          <a:p>
            <a:endParaRPr lang="en-US" dirty="0"/>
          </a:p>
          <a:p>
            <a:r>
              <a:rPr lang="en-US" dirty="0"/>
              <a:t>Never sit/stand on the top two rungs</a:t>
            </a:r>
          </a:p>
          <a:p>
            <a:endParaRPr lang="en-US" dirty="0"/>
          </a:p>
          <a:p>
            <a:r>
              <a:rPr lang="en-US" dirty="0"/>
              <a:t>Consider work height when selecting a step ladder</a:t>
            </a:r>
          </a:p>
          <a:p>
            <a:endParaRPr lang="en-US" dirty="0"/>
          </a:p>
        </p:txBody>
      </p:sp>
      <p:sp>
        <p:nvSpPr>
          <p:cNvPr id="7" name="Slide Number Placeholder 6"/>
          <p:cNvSpPr>
            <a:spLocks noGrp="1"/>
          </p:cNvSpPr>
          <p:nvPr>
            <p:ph type="sldNum" sz="quarter" idx="10"/>
          </p:nvPr>
        </p:nvSpPr>
        <p:spPr/>
        <p:txBody>
          <a:bodyPr/>
          <a:lstStyle/>
          <a:p>
            <a:fld id="{7D6840AB-087C-47A2-831B-DF6DAC4F77C9}" type="slidenum">
              <a:rPr lang="en-US" smtClean="0"/>
              <a:pPr/>
              <a:t>83</a:t>
            </a:fld>
            <a:endParaRPr lang="en-US" dirty="0"/>
          </a:p>
        </p:txBody>
      </p:sp>
    </p:spTree>
    <p:extLst>
      <p:ext uri="{BB962C8B-B14F-4D97-AF65-F5344CB8AC3E}">
        <p14:creationId xmlns:p14="http://schemas.microsoft.com/office/powerpoint/2010/main" val="31633754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ctrTitle" idx="4294967295"/>
          </p:nvPr>
        </p:nvSpPr>
        <p:spPr>
          <a:xfrm>
            <a:off x="681340" y="1360481"/>
            <a:ext cx="3454005" cy="2387600"/>
          </a:xfrm>
          <a:prstGeom prst="rect">
            <a:avLst/>
          </a:prstGeom>
        </p:spPr>
        <p:txBody>
          <a:bodyPr vert="horz" lIns="91440" tIns="45720" rIns="91440" bIns="45720" rtlCol="0" anchor="b">
            <a:normAutofit/>
          </a:bodyPr>
          <a:lstStyle/>
          <a:p>
            <a:pPr lvl="0">
              <a:defRPr/>
            </a:pPr>
            <a:r>
              <a:rPr lang="en-US" b="0">
                <a:solidFill>
                  <a:schemeClr val="bg1"/>
                </a:solidFill>
                <a:effectLst>
                  <a:outerShdw blurRad="38100" dist="38100" dir="2700000" algn="tl">
                    <a:srgbClr val="C0C0C0"/>
                  </a:outerShdw>
                </a:effectLst>
              </a:rPr>
              <a:t>Step Ladders - Design</a:t>
            </a:r>
            <a:br>
              <a:rPr lang="en-US" b="0">
                <a:solidFill>
                  <a:schemeClr val="bg1"/>
                </a:solidFill>
              </a:rPr>
            </a:br>
            <a:endParaRPr lang="en-US">
              <a:solidFill>
                <a:schemeClr val="bg1"/>
              </a:solidFill>
            </a:endParaRPr>
          </a:p>
        </p:txBody>
      </p:sp>
      <p:sp>
        <p:nvSpPr>
          <p:cNvPr id="3" name="Rectangle 2"/>
          <p:cNvSpPr/>
          <p:nvPr/>
        </p:nvSpPr>
        <p:spPr>
          <a:xfrm>
            <a:off x="681340" y="3840156"/>
            <a:ext cx="3454005" cy="1655762"/>
          </a:xfrm>
          <a:prstGeom prst="rect">
            <a:avLst/>
          </a:prstGeom>
        </p:spPr>
        <p:txBody>
          <a:bodyPr vert="horz" lIns="91440" tIns="45720" rIns="91440" bIns="45720" rtlCol="0">
            <a:normAutofit/>
          </a:bodyPr>
          <a:lstStyle/>
          <a:p>
            <a:pPr fontAlgn="base">
              <a:lnSpc>
                <a:spcPct val="90000"/>
              </a:lnSpc>
              <a:spcBef>
                <a:spcPts val="1000"/>
              </a:spcBef>
              <a:spcAft>
                <a:spcPct val="0"/>
              </a:spcAft>
            </a:pPr>
            <a:r>
              <a:rPr lang="en-US" altLang="en-US" sz="1700">
                <a:solidFill>
                  <a:schemeClr val="bg1"/>
                </a:solidFill>
              </a:rPr>
              <a:t>Step ladders are designed for use in an opened-and-locked position </a:t>
            </a:r>
          </a:p>
        </p:txBody>
      </p:sp>
      <p:pic>
        <p:nvPicPr>
          <p:cNvPr id="10" name="Picture 6" descr="worker on A frame ladder"/>
          <p:cNvPicPr>
            <a:picLocks noChangeAspect="1" noChangeArrowheads="1"/>
          </p:cNvPicPr>
          <p:nvPr/>
        </p:nvPicPr>
        <p:blipFill>
          <a:blip r:embed="rId3" cstate="email">
            <a:alphaModFix/>
            <a:extLst>
              <a:ext uri="{28A0092B-C50C-407E-A947-70E740481C1C}">
                <a14:useLocalDpi xmlns:a14="http://schemas.microsoft.com/office/drawing/2010/main"/>
              </a:ext>
            </a:extLst>
          </a:blip>
          <a:srcRect r="7802" b="1"/>
          <a:stretch>
            <a:fillRect/>
          </a:stretch>
        </p:blipFill>
        <p:spPr bwMode="auto">
          <a:xfrm>
            <a:off x="4350550" y="1057275"/>
            <a:ext cx="4438051" cy="47434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845" y="1197769"/>
            <a:ext cx="8240309"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Step Ladders Hazard</a:t>
            </a:r>
            <a:br>
              <a:rPr lang="en-US" dirty="0"/>
            </a:br>
            <a:endParaRPr lang="en-US" dirty="0"/>
          </a:p>
        </p:txBody>
      </p:sp>
      <p:sp>
        <p:nvSpPr>
          <p:cNvPr id="3" name="Rectangle 2"/>
          <p:cNvSpPr/>
          <p:nvPr/>
        </p:nvSpPr>
        <p:spPr>
          <a:xfrm>
            <a:off x="138113" y="1690689"/>
            <a:ext cx="4572000" cy="1200329"/>
          </a:xfrm>
          <a:prstGeom prst="rect">
            <a:avLst/>
          </a:prstGeom>
        </p:spPr>
        <p:txBody>
          <a:bodyPr>
            <a:spAutoFit/>
          </a:bodyPr>
          <a:lstStyle/>
          <a:p>
            <a:pPr marL="257175" indent="-257175" eaLnBrk="0" fontAlgn="base" hangingPunct="0">
              <a:spcBef>
                <a:spcPct val="20000"/>
              </a:spcBef>
              <a:spcAft>
                <a:spcPct val="0"/>
              </a:spcAft>
              <a:buFontTx/>
              <a:buChar char="•"/>
            </a:pPr>
            <a:r>
              <a:rPr lang="en-US" altLang="en-US" sz="2400" kern="0" dirty="0">
                <a:solidFill>
                  <a:srgbClr val="000066"/>
                </a:solidFill>
                <a:latin typeface="Arial"/>
              </a:rPr>
              <a:t>Do </a:t>
            </a:r>
            <a:r>
              <a:rPr lang="en-US" altLang="en-US" sz="2400" b="1" u="sng" kern="0" dirty="0">
                <a:solidFill>
                  <a:srgbClr val="000066"/>
                </a:solidFill>
                <a:latin typeface="Arial"/>
              </a:rPr>
              <a:t>NOT</a:t>
            </a:r>
            <a:r>
              <a:rPr lang="en-US" altLang="en-US" sz="2400" kern="0" dirty="0">
                <a:solidFill>
                  <a:srgbClr val="000066"/>
                </a:solidFill>
                <a:latin typeface="Arial"/>
              </a:rPr>
              <a:t> use a step ladder that is folded or in a leaning position</a:t>
            </a:r>
          </a:p>
        </p:txBody>
      </p:sp>
      <p:pic>
        <p:nvPicPr>
          <p:cNvPr id="11" name="Picture 5" descr="Do NOT DO TH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814513"/>
            <a:ext cx="4152264" cy="363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8585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Proper Height of Stepladders</a:t>
            </a:r>
            <a:br>
              <a:rPr lang="en-US" dirty="0"/>
            </a:br>
            <a:endParaRPr lang="en-US" dirty="0"/>
          </a:p>
        </p:txBody>
      </p:sp>
      <p:sp>
        <p:nvSpPr>
          <p:cNvPr id="3" name="Rectangle 2"/>
          <p:cNvSpPr/>
          <p:nvPr/>
        </p:nvSpPr>
        <p:spPr>
          <a:xfrm>
            <a:off x="319087" y="2498593"/>
            <a:ext cx="2819400" cy="2308324"/>
          </a:xfrm>
          <a:prstGeom prst="rect">
            <a:avLst/>
          </a:prstGeom>
        </p:spPr>
        <p:txBody>
          <a:bodyPr wrap="square">
            <a:spAutoFit/>
          </a:bodyPr>
          <a:lstStyle/>
          <a:p>
            <a:pPr lvl="0" eaLnBrk="0" fontAlgn="base" hangingPunct="0">
              <a:spcBef>
                <a:spcPct val="0"/>
              </a:spcBef>
              <a:spcAft>
                <a:spcPct val="0"/>
              </a:spcAft>
            </a:pPr>
            <a:r>
              <a:rPr lang="en-US" altLang="en-US" sz="2400" dirty="0">
                <a:solidFill>
                  <a:srgbClr val="000066"/>
                </a:solidFill>
                <a:latin typeface="Arial" panose="020B0604020202020204" pitchFamily="34" charset="0"/>
              </a:rPr>
              <a:t>Choose a step ladder that is no more than 4ft. shorter than the</a:t>
            </a:r>
          </a:p>
          <a:p>
            <a:pPr lvl="0" eaLnBrk="0" fontAlgn="base" hangingPunct="0">
              <a:spcBef>
                <a:spcPct val="0"/>
              </a:spcBef>
              <a:spcAft>
                <a:spcPct val="0"/>
              </a:spcAft>
            </a:pPr>
            <a:r>
              <a:rPr lang="en-US" altLang="en-US" sz="2400" dirty="0">
                <a:solidFill>
                  <a:srgbClr val="000066"/>
                </a:solidFill>
                <a:latin typeface="Arial" panose="020B0604020202020204" pitchFamily="34" charset="0"/>
              </a:rPr>
              <a:t>height you want to reach</a:t>
            </a:r>
          </a:p>
        </p:txBody>
      </p:sp>
      <p:pic>
        <p:nvPicPr>
          <p:cNvPr id="10" name="Picture 7" descr="proper height of stepladders"/>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467100" y="2041393"/>
            <a:ext cx="5551150" cy="3316420"/>
          </a:xfrm>
          <a:prstGeom prst="rect">
            <a:avLst/>
          </a:prstGeom>
          <a:solidFill>
            <a:srgbClr val="FFFFFF"/>
          </a:solidFill>
          <a:ln w="76200" cmpd="tri" algn="ctr">
            <a:solidFill>
              <a:srgbClr val="000000"/>
            </a:solidFill>
            <a:miter lim="800000"/>
            <a:headEnd/>
            <a:tailEnd/>
          </a:ln>
        </p:spPr>
      </p:pic>
    </p:spTree>
    <p:extLst>
      <p:ext uri="{BB962C8B-B14F-4D97-AF65-F5344CB8AC3E}">
        <p14:creationId xmlns:p14="http://schemas.microsoft.com/office/powerpoint/2010/main" val="40858008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813743"/>
            <a:ext cx="7886700" cy="1325563"/>
          </a:xfrm>
        </p:spPr>
        <p:txBody>
          <a:bodyPr>
            <a:normAutofit fontScale="90000"/>
          </a:bodyPr>
          <a:lstStyle/>
          <a:p>
            <a:r>
              <a:rPr lang="en-US" dirty="0"/>
              <a:t>Maintain a Safe Position on a Ladder</a:t>
            </a:r>
            <a:br>
              <a:rPr lang="en-US" dirty="0"/>
            </a:br>
            <a:endParaRPr lang="en-US" dirty="0"/>
          </a:p>
        </p:txBody>
      </p:sp>
      <p:sp>
        <p:nvSpPr>
          <p:cNvPr id="6" name="Slide Number Placeholder 5"/>
          <p:cNvSpPr>
            <a:spLocks noGrp="1"/>
          </p:cNvSpPr>
          <p:nvPr>
            <p:ph type="sldNum" sz="quarter" idx="10"/>
          </p:nvPr>
        </p:nvSpPr>
        <p:spPr/>
        <p:txBody>
          <a:bodyPr/>
          <a:lstStyle/>
          <a:p>
            <a:fld id="{7D6840AB-087C-47A2-831B-DF6DAC4F77C9}" type="slidenum">
              <a:rPr lang="en-US" smtClean="0"/>
              <a:pPr/>
              <a:t>87</a:t>
            </a:fld>
            <a:endParaRPr lang="en-US" dirty="0"/>
          </a:p>
        </p:txBody>
      </p:sp>
      <p:pic>
        <p:nvPicPr>
          <p:cNvPr id="10" name="Picture 4" descr="man ob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1" y="1699982"/>
            <a:ext cx="4724400" cy="425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7254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1440532" y="1004887"/>
            <a:ext cx="6262935" cy="533399"/>
          </a:xfrm>
          <a:prstGeom prst="rect">
            <a:avLst/>
          </a:prstGeom>
        </p:spPr>
        <p:txBody>
          <a:bodyPr>
            <a:normAutofit fontScale="90000"/>
          </a:bodyPr>
          <a:lstStyle/>
          <a:p>
            <a:pPr algn="ctr"/>
            <a:r>
              <a:rPr lang="en-US" kern="0" dirty="0">
                <a:solidFill>
                  <a:srgbClr val="000066"/>
                </a:solidFill>
                <a:effectLst>
                  <a:outerShdw blurRad="38100" dist="38100" dir="2700000" algn="tl">
                    <a:srgbClr val="C0C0C0"/>
                  </a:outerShdw>
                </a:effectLst>
                <a:latin typeface="Arial"/>
              </a:rPr>
              <a:t>Maintain a Safe Position on Ladders</a:t>
            </a:r>
            <a:br>
              <a:rPr lang="en-US" sz="1100" kern="0" dirty="0">
                <a:solidFill>
                  <a:sysClr val="windowText" lastClr="000000"/>
                </a:solidFill>
              </a:rPr>
            </a:br>
            <a:endParaRPr lang="en-US" dirty="0"/>
          </a:p>
        </p:txBody>
      </p:sp>
      <p:sp>
        <p:nvSpPr>
          <p:cNvPr id="7" name="Slide Number Placeholder 6"/>
          <p:cNvSpPr>
            <a:spLocks noGrp="1"/>
          </p:cNvSpPr>
          <p:nvPr>
            <p:ph type="sldNum" sz="quarter" idx="10"/>
          </p:nvPr>
        </p:nvSpPr>
        <p:spPr/>
        <p:txBody>
          <a:bodyPr/>
          <a:lstStyle/>
          <a:p>
            <a:fld id="{7D6840AB-087C-47A2-831B-DF6DAC4F77C9}" type="slidenum">
              <a:rPr lang="en-US" smtClean="0"/>
              <a:pPr/>
              <a:t>88</a:t>
            </a:fld>
            <a:endParaRPr lang="en-US" dirty="0"/>
          </a:p>
        </p:txBody>
      </p:sp>
      <p:sp>
        <p:nvSpPr>
          <p:cNvPr id="3" name="Rectangle 2"/>
          <p:cNvSpPr/>
          <p:nvPr/>
        </p:nvSpPr>
        <p:spPr>
          <a:xfrm>
            <a:off x="1600200" y="1905000"/>
            <a:ext cx="6306207" cy="4327338"/>
          </a:xfrm>
          <a:prstGeom prst="rect">
            <a:avLst/>
          </a:prstGeom>
        </p:spPr>
        <p:txBody>
          <a:bodyPr wrap="square">
            <a:spAutoFit/>
          </a:bodyPr>
          <a:lstStyle/>
          <a:p>
            <a:pPr marL="257175" indent="-257175" eaLnBrk="0" fontAlgn="base" hangingPunct="0">
              <a:spcBef>
                <a:spcPct val="20000"/>
              </a:spcBef>
              <a:spcAft>
                <a:spcPct val="0"/>
              </a:spcAft>
              <a:buFontTx/>
              <a:buChar char="•"/>
            </a:pPr>
            <a:r>
              <a:rPr lang="en-US" altLang="en-US" sz="3200" kern="0" dirty="0">
                <a:solidFill>
                  <a:srgbClr val="000066"/>
                </a:solidFill>
                <a:latin typeface="Arial"/>
              </a:rPr>
              <a:t>Face the ladder when ascending or descending</a:t>
            </a:r>
          </a:p>
          <a:p>
            <a:pPr marL="257175" indent="-257175" eaLnBrk="0" fontAlgn="base" hangingPunct="0">
              <a:spcBef>
                <a:spcPct val="20000"/>
              </a:spcBef>
              <a:spcAft>
                <a:spcPct val="0"/>
              </a:spcAft>
              <a:buFontTx/>
              <a:buChar char="•"/>
            </a:pPr>
            <a:r>
              <a:rPr lang="en-US" altLang="en-US" sz="3200" kern="0" dirty="0">
                <a:solidFill>
                  <a:srgbClr val="000066"/>
                </a:solidFill>
                <a:latin typeface="Arial"/>
              </a:rPr>
              <a:t>Maintain three points of contact at all times</a:t>
            </a:r>
          </a:p>
          <a:p>
            <a:pPr marL="257175" indent="-257175" eaLnBrk="0" fontAlgn="base" hangingPunct="0">
              <a:spcBef>
                <a:spcPct val="20000"/>
              </a:spcBef>
              <a:spcAft>
                <a:spcPct val="0"/>
              </a:spcAft>
              <a:buFontTx/>
              <a:buChar char="•"/>
            </a:pPr>
            <a:r>
              <a:rPr lang="en-US" altLang="en-US" sz="3200" kern="0" dirty="0">
                <a:solidFill>
                  <a:srgbClr val="000066"/>
                </a:solidFill>
                <a:latin typeface="Arial"/>
              </a:rPr>
              <a:t>Keep your body centered on the ladder</a:t>
            </a:r>
          </a:p>
          <a:p>
            <a:pPr marL="257175" indent="-257175" eaLnBrk="0" fontAlgn="base" hangingPunct="0">
              <a:spcBef>
                <a:spcPct val="20000"/>
              </a:spcBef>
              <a:spcAft>
                <a:spcPct val="0"/>
              </a:spcAft>
              <a:buFontTx/>
              <a:buChar char="•"/>
            </a:pPr>
            <a:r>
              <a:rPr lang="en-US" altLang="en-US" sz="3200" kern="0" dirty="0">
                <a:solidFill>
                  <a:srgbClr val="000066"/>
                </a:solidFill>
                <a:latin typeface="Arial"/>
              </a:rPr>
              <a:t>Never let your belt buckle pass either side rail</a:t>
            </a:r>
          </a:p>
        </p:txBody>
      </p:sp>
    </p:spTree>
    <p:extLst>
      <p:ext uri="{BB962C8B-B14F-4D97-AF65-F5344CB8AC3E}">
        <p14:creationId xmlns:p14="http://schemas.microsoft.com/office/powerpoint/2010/main" val="619999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Ladder Inspections</a:t>
            </a:r>
            <a:br>
              <a:rPr lang="en-US" dirty="0"/>
            </a:br>
            <a:endParaRPr lang="en-US" dirty="0"/>
          </a:p>
        </p:txBody>
      </p:sp>
      <p:sp>
        <p:nvSpPr>
          <p:cNvPr id="3" name="Rectangle 2"/>
          <p:cNvSpPr/>
          <p:nvPr/>
        </p:nvSpPr>
        <p:spPr>
          <a:xfrm>
            <a:off x="304800" y="1459682"/>
            <a:ext cx="4572000" cy="3564053"/>
          </a:xfrm>
          <a:prstGeom prst="rect">
            <a:avLst/>
          </a:prstGeom>
        </p:spPr>
        <p:txBody>
          <a:bodyPr>
            <a:spAutoFit/>
          </a:bodyPr>
          <a:lstStyle/>
          <a:p>
            <a:pPr marL="257175" indent="-257175" fontAlgn="base">
              <a:lnSpc>
                <a:spcPct val="80000"/>
              </a:lnSpc>
              <a:spcBef>
                <a:spcPct val="20000"/>
              </a:spcBef>
              <a:spcAft>
                <a:spcPct val="0"/>
              </a:spcAft>
              <a:buFontTx/>
              <a:buChar char="•"/>
            </a:pPr>
            <a:r>
              <a:rPr lang="en-US" altLang="en-US" sz="2400" kern="0" dirty="0">
                <a:solidFill>
                  <a:srgbClr val="002060"/>
                </a:solidFill>
                <a:latin typeface="Arial"/>
              </a:rPr>
              <a:t>Ladders</a:t>
            </a:r>
            <a:r>
              <a:rPr lang="en-US" altLang="en-US" sz="2400" kern="0" dirty="0">
                <a:solidFill>
                  <a:srgbClr val="000066"/>
                </a:solidFill>
                <a:latin typeface="Arial"/>
              </a:rPr>
              <a:t> must be inspected before each use</a:t>
            </a:r>
          </a:p>
          <a:p>
            <a:pPr marL="257175" indent="-257175" fontAlgn="base">
              <a:lnSpc>
                <a:spcPct val="80000"/>
              </a:lnSpc>
              <a:spcBef>
                <a:spcPct val="20000"/>
              </a:spcBef>
              <a:spcAft>
                <a:spcPct val="0"/>
              </a:spcAft>
              <a:buFontTx/>
              <a:buChar char="•"/>
            </a:pPr>
            <a:r>
              <a:rPr lang="en-US" altLang="en-US" sz="2400" kern="0" dirty="0">
                <a:solidFill>
                  <a:srgbClr val="000066"/>
                </a:solidFill>
                <a:latin typeface="Arial"/>
              </a:rPr>
              <a:t>Broken or weak ladders or ladders that are not stable must be marked or tagged as defective and taken out of service</a:t>
            </a:r>
          </a:p>
          <a:p>
            <a:pPr marL="257175" indent="-257175" fontAlgn="base">
              <a:lnSpc>
                <a:spcPct val="80000"/>
              </a:lnSpc>
              <a:spcBef>
                <a:spcPct val="20000"/>
              </a:spcBef>
              <a:spcAft>
                <a:spcPct val="0"/>
              </a:spcAft>
              <a:buFontTx/>
              <a:buChar char="•"/>
            </a:pPr>
            <a:r>
              <a:rPr lang="en-US" altLang="en-US" sz="2400" kern="0" dirty="0">
                <a:solidFill>
                  <a:srgbClr val="000066"/>
                </a:solidFill>
                <a:latin typeface="Arial"/>
              </a:rPr>
              <a:t>Look for cracks and weak points</a:t>
            </a:r>
          </a:p>
          <a:p>
            <a:pPr marL="257175" indent="-257175" fontAlgn="base">
              <a:lnSpc>
                <a:spcPct val="80000"/>
              </a:lnSpc>
              <a:spcBef>
                <a:spcPct val="20000"/>
              </a:spcBef>
              <a:spcAft>
                <a:spcPct val="0"/>
              </a:spcAft>
              <a:buFontTx/>
              <a:buChar char="•"/>
            </a:pPr>
            <a:r>
              <a:rPr lang="en-US" altLang="en-US" sz="2400" kern="0" dirty="0">
                <a:solidFill>
                  <a:srgbClr val="000066"/>
                </a:solidFill>
                <a:latin typeface="Arial"/>
              </a:rPr>
              <a:t>Competent person must periodically inspect ladders</a:t>
            </a:r>
          </a:p>
        </p:txBody>
      </p:sp>
      <p:pic>
        <p:nvPicPr>
          <p:cNvPr id="10" name="Picture 13" descr="Fall Protection Handbook; Video Shoot (Winchester Homes) 05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0650" y="1521268"/>
            <a:ext cx="3481124"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2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Employer Responsibilities</a:t>
            </a:r>
          </a:p>
        </p:txBody>
      </p:sp>
      <p:sp>
        <p:nvSpPr>
          <p:cNvPr id="27651" name="Content Placeholder 2"/>
          <p:cNvSpPr>
            <a:spLocks noGrp="1"/>
          </p:cNvSpPr>
          <p:nvPr>
            <p:ph idx="1"/>
          </p:nvPr>
        </p:nvSpPr>
        <p:spPr>
          <a:xfrm>
            <a:off x="569219" y="1600200"/>
            <a:ext cx="7467600" cy="3382961"/>
          </a:xfrm>
        </p:spPr>
        <p:txBody>
          <a:bodyPr/>
          <a:lstStyle/>
          <a:p>
            <a:pPr eaLnBrk="1" hangingPunct="1"/>
            <a:r>
              <a:rPr lang="en-US" altLang="en-US" dirty="0"/>
              <a:t>Not discriminate against workers who exercise their rights under the Act (Section 11(c))</a:t>
            </a:r>
          </a:p>
          <a:p>
            <a:pPr eaLnBrk="1" hangingPunct="1"/>
            <a:endParaRPr lang="en-US" altLang="en-US" b="1" dirty="0"/>
          </a:p>
          <a:p>
            <a:pPr eaLnBrk="1" hangingPunct="1"/>
            <a:r>
              <a:rPr lang="en-US" altLang="en-US" dirty="0"/>
              <a:t>Post OSHA citations and abatement verification notices</a:t>
            </a:r>
          </a:p>
          <a:p>
            <a:pPr eaLnBrk="1" hangingPunct="1"/>
            <a:endParaRPr lang="en-US" altLang="en-US" b="1" dirty="0"/>
          </a:p>
          <a:p>
            <a:pPr eaLnBrk="1" hangingPunct="1"/>
            <a:r>
              <a:rPr lang="en-US" altLang="en-US" dirty="0"/>
              <a:t>Provide and pay for PPE</a:t>
            </a:r>
            <a:endParaRPr lang="en-US" altLang="en-US" b="1" dirty="0"/>
          </a:p>
          <a:p>
            <a:endParaRPr lang="en-US" altLang="en-US" dirty="0"/>
          </a:p>
        </p:txBody>
      </p:sp>
      <p:sp>
        <p:nvSpPr>
          <p:cNvPr id="3" name="Slide Number Placeholder 2"/>
          <p:cNvSpPr>
            <a:spLocks noGrp="1"/>
          </p:cNvSpPr>
          <p:nvPr>
            <p:ph type="sldNum" sz="quarter" idx="10"/>
          </p:nvPr>
        </p:nvSpPr>
        <p:spPr/>
        <p:txBody>
          <a:bodyPr/>
          <a:lstStyle/>
          <a:p>
            <a:fld id="{7D6840AB-087C-47A2-831B-DF6DAC4F77C9}" type="slidenum">
              <a:rPr lang="en-US" smtClean="0"/>
              <a:pPr/>
              <a:t>9</a:t>
            </a:fld>
            <a:endParaRPr lang="en-US"/>
          </a:p>
        </p:txBody>
      </p:sp>
    </p:spTree>
    <p:extLst>
      <p:ext uri="{BB962C8B-B14F-4D97-AF65-F5344CB8AC3E}">
        <p14:creationId xmlns:p14="http://schemas.microsoft.com/office/powerpoint/2010/main" val="41855389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814388" y="790575"/>
            <a:ext cx="7772400" cy="1495425"/>
          </a:xfrm>
          <a:prstGeom prst="rect">
            <a:avLst/>
          </a:prstGeom>
        </p:spPr>
        <p:txBody>
          <a:bodyPr>
            <a:normAutofit/>
          </a:bodyPr>
          <a:lstStyle/>
          <a:p>
            <a:pPr lvl="0" algn="ctr" defTabSz="685800">
              <a:spcBef>
                <a:spcPts val="0"/>
              </a:spcBef>
              <a:defRPr/>
            </a:pPr>
            <a:r>
              <a:rPr lang="en-US" altLang="en-US" sz="3200" b="0" kern="0" dirty="0">
                <a:solidFill>
                  <a:srgbClr val="002060"/>
                </a:solidFill>
                <a:latin typeface="Arial"/>
                <a:ea typeface="+mn-ea"/>
                <a:cs typeface="+mn-cs"/>
              </a:rPr>
              <a:t>Additional</a:t>
            </a:r>
            <a:r>
              <a:rPr lang="en-US" altLang="en-US" sz="2800" b="0" kern="0" dirty="0">
                <a:solidFill>
                  <a:srgbClr val="000066"/>
                </a:solidFill>
                <a:latin typeface="Arial"/>
                <a:ea typeface="+mn-ea"/>
                <a:cs typeface="+mn-cs"/>
              </a:rPr>
              <a:t> Safe Work Practices: Ladders</a:t>
            </a:r>
            <a:br>
              <a:rPr lang="en-US" sz="1200" b="0" kern="0" dirty="0">
                <a:solidFill>
                  <a:sysClr val="windowText" lastClr="000000"/>
                </a:solidFill>
                <a:latin typeface="Calibri"/>
                <a:ea typeface="+mn-ea"/>
                <a:cs typeface="+mn-cs"/>
              </a:rPr>
            </a:br>
            <a:endParaRPr lang="en-US" dirty="0"/>
          </a:p>
        </p:txBody>
      </p:sp>
      <p:sp>
        <p:nvSpPr>
          <p:cNvPr id="7" name="Slide Number Placeholder 6"/>
          <p:cNvSpPr>
            <a:spLocks noGrp="1"/>
          </p:cNvSpPr>
          <p:nvPr>
            <p:ph type="sldNum" sz="quarter" idx="10"/>
          </p:nvPr>
        </p:nvSpPr>
        <p:spPr/>
        <p:txBody>
          <a:bodyPr/>
          <a:lstStyle/>
          <a:p>
            <a:fld id="{7D6840AB-087C-47A2-831B-DF6DAC4F77C9}" type="slidenum">
              <a:rPr lang="en-US" smtClean="0"/>
              <a:pPr/>
              <a:t>90</a:t>
            </a:fld>
            <a:endParaRPr lang="en-US" dirty="0"/>
          </a:p>
        </p:txBody>
      </p:sp>
      <p:sp>
        <p:nvSpPr>
          <p:cNvPr id="3" name="Rectangle 2"/>
          <p:cNvSpPr/>
          <p:nvPr/>
        </p:nvSpPr>
        <p:spPr>
          <a:xfrm>
            <a:off x="914399" y="1766887"/>
            <a:ext cx="7415213" cy="3280898"/>
          </a:xfrm>
          <a:prstGeom prst="rect">
            <a:avLst/>
          </a:prstGeom>
        </p:spPr>
        <p:txBody>
          <a:bodyPr wrap="square">
            <a:spAutoFit/>
          </a:bodyPr>
          <a:lstStyle/>
          <a:p>
            <a:pPr marL="257175" indent="-257175" eaLnBrk="0" fontAlgn="base" hangingPunct="0">
              <a:spcBef>
                <a:spcPct val="20000"/>
              </a:spcBef>
              <a:spcAft>
                <a:spcPct val="0"/>
              </a:spcAft>
              <a:buFontTx/>
              <a:buChar char="•"/>
            </a:pPr>
            <a:r>
              <a:rPr lang="en-US" altLang="en-US" sz="2800" kern="0" dirty="0">
                <a:solidFill>
                  <a:srgbClr val="000066"/>
                </a:solidFill>
                <a:latin typeface="Arial"/>
              </a:rPr>
              <a:t>Extension ladders should not be separated to create two ladders</a:t>
            </a:r>
          </a:p>
          <a:p>
            <a:pPr marL="257175" indent="-257175" eaLnBrk="0" fontAlgn="base" hangingPunct="0">
              <a:spcBef>
                <a:spcPct val="20000"/>
              </a:spcBef>
              <a:spcAft>
                <a:spcPct val="0"/>
              </a:spcAft>
              <a:buFontTx/>
              <a:buChar char="•"/>
            </a:pPr>
            <a:r>
              <a:rPr lang="en-US" altLang="en-US" sz="2800" kern="0" dirty="0">
                <a:solidFill>
                  <a:srgbClr val="000066"/>
                </a:solidFill>
                <a:latin typeface="Arial"/>
              </a:rPr>
              <a:t>Keep the areas around the tops and bottoms of all ladders clear to prevent trip-and-fall hazards</a:t>
            </a:r>
          </a:p>
          <a:p>
            <a:pPr marL="257175" indent="-257175" eaLnBrk="0" fontAlgn="base" hangingPunct="0">
              <a:spcBef>
                <a:spcPct val="20000"/>
              </a:spcBef>
              <a:spcAft>
                <a:spcPct val="0"/>
              </a:spcAft>
              <a:buFontTx/>
              <a:buChar char="•"/>
            </a:pPr>
            <a:r>
              <a:rPr lang="en-US" altLang="en-US" sz="2800" kern="0" dirty="0">
                <a:solidFill>
                  <a:srgbClr val="000066"/>
                </a:solidFill>
                <a:latin typeface="Arial"/>
              </a:rPr>
              <a:t>Avoid setting ladders up in high traffic areas or barricade the area around ladder</a:t>
            </a:r>
          </a:p>
        </p:txBody>
      </p:sp>
    </p:spTree>
    <p:extLst>
      <p:ext uri="{BB962C8B-B14F-4D97-AF65-F5344CB8AC3E}">
        <p14:creationId xmlns:p14="http://schemas.microsoft.com/office/powerpoint/2010/main" val="19368976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792958"/>
            <a:ext cx="8310359" cy="487362"/>
          </a:xfrm>
        </p:spPr>
        <p:txBody>
          <a:bodyPr>
            <a:normAutofit fontScale="90000"/>
          </a:bodyPr>
          <a:lstStyle/>
          <a:p>
            <a:r>
              <a:rPr lang="en-US" dirty="0"/>
              <a:t>Additional Safe Work Practices</a:t>
            </a:r>
            <a:br>
              <a:rPr lang="en-US" dirty="0"/>
            </a:br>
            <a:endParaRPr lang="en-US" dirty="0"/>
          </a:p>
        </p:txBody>
      </p:sp>
      <p:sp>
        <p:nvSpPr>
          <p:cNvPr id="8" name="Content Placeholder 7"/>
          <p:cNvSpPr>
            <a:spLocks noGrp="1"/>
          </p:cNvSpPr>
          <p:nvPr>
            <p:ph idx="1"/>
          </p:nvPr>
        </p:nvSpPr>
        <p:spPr>
          <a:xfrm>
            <a:off x="1295400" y="1447800"/>
            <a:ext cx="5735092" cy="4908551"/>
          </a:xfrm>
        </p:spPr>
        <p:txBody>
          <a:bodyPr>
            <a:normAutofit/>
          </a:bodyPr>
          <a:lstStyle/>
          <a:p>
            <a:r>
              <a:rPr lang="en-US" sz="3200" dirty="0"/>
              <a:t>Ladders must be kept free of oil, grease, and other slipping hazards</a:t>
            </a:r>
          </a:p>
          <a:p>
            <a:r>
              <a:rPr lang="en-US" sz="3200" dirty="0"/>
              <a:t>Consider using a rope to raise/lower materials instead of carrying items while climbing a ladder</a:t>
            </a:r>
          </a:p>
          <a:p>
            <a:r>
              <a:rPr lang="en-US" sz="3200" dirty="0"/>
              <a:t>Do NOT use metal or aluminum ladders near exposed energized electrical equipment</a:t>
            </a:r>
          </a:p>
          <a:p>
            <a:endParaRPr lang="en-US" dirty="0"/>
          </a:p>
        </p:txBody>
      </p:sp>
      <p:sp>
        <p:nvSpPr>
          <p:cNvPr id="7" name="Slide Number Placeholder 6"/>
          <p:cNvSpPr>
            <a:spLocks noGrp="1"/>
          </p:cNvSpPr>
          <p:nvPr>
            <p:ph type="sldNum" sz="quarter" idx="10"/>
          </p:nvPr>
        </p:nvSpPr>
        <p:spPr/>
        <p:txBody>
          <a:bodyPr/>
          <a:lstStyle/>
          <a:p>
            <a:fld id="{7D6840AB-087C-47A2-831B-DF6DAC4F77C9}" type="slidenum">
              <a:rPr lang="en-US" smtClean="0"/>
              <a:pPr/>
              <a:t>91</a:t>
            </a:fld>
            <a:endParaRPr lang="en-US" dirty="0"/>
          </a:p>
        </p:txBody>
      </p:sp>
    </p:spTree>
    <p:extLst>
      <p:ext uri="{BB962C8B-B14F-4D97-AF65-F5344CB8AC3E}">
        <p14:creationId xmlns:p14="http://schemas.microsoft.com/office/powerpoint/2010/main" val="33004270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algn="ctr" eaLnBrk="1" hangingPunct="1">
              <a:defRPr/>
            </a:pPr>
            <a:r>
              <a:rPr lang="en-US" dirty="0"/>
              <a:t>Scaffolding </a:t>
            </a:r>
            <a:endParaRPr lang="en-US" sz="3600" dirty="0"/>
          </a:p>
        </p:txBody>
      </p:sp>
      <p:sp>
        <p:nvSpPr>
          <p:cNvPr id="76803" name="Rectangle 3"/>
          <p:cNvSpPr>
            <a:spLocks noGrp="1" noChangeArrowheads="1"/>
          </p:cNvSpPr>
          <p:nvPr>
            <p:ph idx="1"/>
          </p:nvPr>
        </p:nvSpPr>
        <p:spPr>
          <a:xfrm>
            <a:off x="1714500" y="1828800"/>
            <a:ext cx="5562600" cy="3048000"/>
          </a:xfrm>
        </p:spPr>
        <p:txBody>
          <a:bodyPr>
            <a:normAutofit lnSpcReduction="10000"/>
          </a:bodyPr>
          <a:lstStyle/>
          <a:p>
            <a:pPr eaLnBrk="1" hangingPunct="1">
              <a:buFontTx/>
              <a:buNone/>
            </a:pPr>
            <a:r>
              <a:rPr lang="en-US" altLang="en-US" dirty="0"/>
              <a:t>A safe alternative to using ladders is to use:</a:t>
            </a:r>
          </a:p>
          <a:p>
            <a:pPr eaLnBrk="1" hangingPunct="1"/>
            <a:r>
              <a:rPr lang="en-US" altLang="en-US" dirty="0"/>
              <a:t>Interior and Exterior Scaffolding</a:t>
            </a:r>
          </a:p>
          <a:p>
            <a:pPr eaLnBrk="1" hangingPunct="1"/>
            <a:r>
              <a:rPr lang="en-US" altLang="en-US" dirty="0"/>
              <a:t>Aerial Lifts </a:t>
            </a:r>
          </a:p>
          <a:p>
            <a:pPr marL="0" indent="0" eaLnBrk="1" hangingPunct="1">
              <a:buNone/>
            </a:pPr>
            <a:endParaRPr lang="en-US" altLang="en-US" dirty="0"/>
          </a:p>
          <a:p>
            <a:pPr eaLnBrk="1" hangingPunct="1">
              <a:buFontTx/>
              <a:buNone/>
            </a:pPr>
            <a:r>
              <a:rPr lang="en-US" altLang="en-US" dirty="0"/>
              <a:t>...if OSHA requirements and safety practices are followed </a:t>
            </a:r>
          </a:p>
          <a:p>
            <a:pPr lvl="1" eaLnBrk="1" hangingPunct="1">
              <a:buFontTx/>
              <a:buNone/>
            </a:pPr>
            <a:endParaRPr lang="en-US" altLang="en-US" dirty="0"/>
          </a:p>
        </p:txBody>
      </p:sp>
      <p:sp>
        <p:nvSpPr>
          <p:cNvPr id="2" name="TextBox 1"/>
          <p:cNvSpPr txBox="1"/>
          <p:nvPr/>
        </p:nvSpPr>
        <p:spPr>
          <a:xfrm>
            <a:off x="1712219" y="5029200"/>
            <a:ext cx="5181600" cy="461665"/>
          </a:xfrm>
          <a:prstGeom prst="rect">
            <a:avLst/>
          </a:prstGeom>
          <a:noFill/>
        </p:spPr>
        <p:txBody>
          <a:bodyPr wrap="square" rtlCol="0">
            <a:spAutoFit/>
          </a:bodyPr>
          <a:lstStyle/>
          <a:p>
            <a:pPr algn="ctr">
              <a:spcBef>
                <a:spcPct val="0"/>
              </a:spcBef>
              <a:buFontTx/>
              <a:buNone/>
            </a:pPr>
            <a:r>
              <a:rPr lang="en-US" altLang="en-US" sz="2400" dirty="0">
                <a:solidFill>
                  <a:srgbClr val="002856"/>
                </a:solidFill>
                <a:latin typeface="Arial" panose="020B0604020202020204" pitchFamily="34" charset="0"/>
                <a:cs typeface="Arial" panose="020B0604020202020204" pitchFamily="34" charset="0"/>
              </a:rPr>
              <a:t>We’ll look at each of these in detail.</a:t>
            </a:r>
          </a:p>
        </p:txBody>
      </p:sp>
      <p:sp>
        <p:nvSpPr>
          <p:cNvPr id="3" name="Slide Number Placeholder 2"/>
          <p:cNvSpPr>
            <a:spLocks noGrp="1"/>
          </p:cNvSpPr>
          <p:nvPr>
            <p:ph type="sldNum" sz="quarter" idx="10"/>
          </p:nvPr>
        </p:nvSpPr>
        <p:spPr/>
        <p:txBody>
          <a:bodyPr/>
          <a:lstStyle/>
          <a:p>
            <a:fld id="{7D6840AB-087C-47A2-831B-DF6DAC4F77C9}" type="slidenum">
              <a:rPr lang="en-US" smtClean="0"/>
              <a:pPr/>
              <a:t>92</a:t>
            </a:fld>
            <a:endParaRPr lang="en-US" dirty="0"/>
          </a:p>
        </p:txBody>
      </p:sp>
    </p:spTree>
    <p:extLst>
      <p:ext uri="{BB962C8B-B14F-4D97-AF65-F5344CB8AC3E}">
        <p14:creationId xmlns:p14="http://schemas.microsoft.com/office/powerpoint/2010/main" val="197572018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71525" y="941389"/>
            <a:ext cx="7886700" cy="1325563"/>
          </a:xfrm>
        </p:spPr>
        <p:txBody>
          <a:bodyPr/>
          <a:lstStyle/>
          <a:p>
            <a:pPr eaLnBrk="1" hangingPunct="1">
              <a:defRPr/>
            </a:pPr>
            <a:r>
              <a:rPr lang="en-US" dirty="0"/>
              <a:t>Interior and Exterior Scaffolding</a:t>
            </a:r>
          </a:p>
        </p:txBody>
      </p:sp>
      <p:sp>
        <p:nvSpPr>
          <p:cNvPr id="82947" name="Rectangle 3"/>
          <p:cNvSpPr>
            <a:spLocks noGrp="1" noChangeArrowheads="1"/>
          </p:cNvSpPr>
          <p:nvPr>
            <p:ph idx="1"/>
          </p:nvPr>
        </p:nvSpPr>
        <p:spPr>
          <a:xfrm>
            <a:off x="1257300" y="2609850"/>
            <a:ext cx="6629400" cy="3306761"/>
          </a:xfrm>
        </p:spPr>
        <p:txBody>
          <a:bodyPr/>
          <a:lstStyle/>
          <a:p>
            <a:pPr eaLnBrk="1" hangingPunct="1"/>
            <a:r>
              <a:rPr lang="en-US" altLang="en-US" dirty="0"/>
              <a:t>Job-built scaffolding that is improperly constructed is extremely hazardous </a:t>
            </a:r>
          </a:p>
          <a:p>
            <a:pPr eaLnBrk="1" hangingPunct="1"/>
            <a:r>
              <a:rPr lang="en-US" altLang="en-US" dirty="0"/>
              <a:t>Various types and brands of interior and exterior scaffolding are commercially available  </a:t>
            </a:r>
          </a:p>
          <a:p>
            <a:pPr lvl="1" eaLnBrk="1" hangingPunct="1"/>
            <a:r>
              <a:rPr lang="en-US" altLang="en-US" dirty="0"/>
              <a:t>Always, follow the manufacturer’s safety instructions</a:t>
            </a:r>
          </a:p>
          <a:p>
            <a:pPr lvl="1" eaLnBrk="1" hangingPunct="1">
              <a:buFontTx/>
              <a:buNone/>
            </a:pPr>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93</a:t>
            </a:fld>
            <a:endParaRPr lang="en-US" dirty="0"/>
          </a:p>
        </p:txBody>
      </p:sp>
    </p:spTree>
    <p:extLst>
      <p:ext uri="{BB962C8B-B14F-4D97-AF65-F5344CB8AC3E}">
        <p14:creationId xmlns:p14="http://schemas.microsoft.com/office/powerpoint/2010/main" val="1909291750"/>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3" name="Rectangle 5"/>
          <p:cNvSpPr>
            <a:spLocks noGrp="1" noChangeArrowheads="1"/>
          </p:cNvSpPr>
          <p:nvPr>
            <p:ph type="title"/>
          </p:nvPr>
        </p:nvSpPr>
        <p:spPr>
          <a:xfrm>
            <a:off x="0" y="988682"/>
            <a:ext cx="9144000" cy="584200"/>
          </a:xfrm>
        </p:spPr>
        <p:txBody>
          <a:bodyPr>
            <a:normAutofit fontScale="90000"/>
          </a:bodyPr>
          <a:lstStyle/>
          <a:p>
            <a:pPr algn="ctr" eaLnBrk="1" hangingPunct="1">
              <a:defRPr/>
            </a:pPr>
            <a:r>
              <a:rPr lang="en-US" dirty="0"/>
              <a:t>Masonry Blocks Are Not Acceptable</a:t>
            </a:r>
          </a:p>
        </p:txBody>
      </p:sp>
      <p:pic>
        <p:nvPicPr>
          <p:cNvPr id="84995" name="Picture 4" descr="DO NOT DO THIS&#10;scaffolding on cinder blocks">
            <a:hlinkClick r:id="rId3" action="ppaction://hlinkfile"/>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775509" y="1959901"/>
            <a:ext cx="5824538" cy="4206611"/>
          </a:xfrm>
        </p:spPr>
      </p:pic>
      <p:sp>
        <p:nvSpPr>
          <p:cNvPr id="2" name="Slide Number Placeholder 1"/>
          <p:cNvSpPr>
            <a:spLocks noGrp="1"/>
          </p:cNvSpPr>
          <p:nvPr>
            <p:ph type="sldNum" sz="quarter" idx="10"/>
          </p:nvPr>
        </p:nvSpPr>
        <p:spPr/>
        <p:txBody>
          <a:bodyPr/>
          <a:lstStyle/>
          <a:p>
            <a:fld id="{7D6840AB-087C-47A2-831B-DF6DAC4F77C9}" type="slidenum">
              <a:rPr lang="en-US" smtClean="0"/>
              <a:pPr/>
              <a:t>94</a:t>
            </a:fld>
            <a:endParaRPr lang="en-US" dirty="0"/>
          </a:p>
        </p:txBody>
      </p:sp>
    </p:spTree>
    <p:extLst>
      <p:ext uri="{BB962C8B-B14F-4D97-AF65-F5344CB8AC3E}">
        <p14:creationId xmlns:p14="http://schemas.microsoft.com/office/powerpoint/2010/main" val="219373954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628650" y="844547"/>
            <a:ext cx="7886700" cy="1325563"/>
          </a:xfrm>
        </p:spPr>
        <p:txBody>
          <a:bodyPr/>
          <a:lstStyle/>
          <a:p>
            <a:pPr algn="ctr" eaLnBrk="1" hangingPunct="1">
              <a:defRPr/>
            </a:pPr>
            <a:r>
              <a:rPr lang="en-US" dirty="0"/>
              <a:t>Interior and Exterior Scaffolding Requirements</a:t>
            </a:r>
          </a:p>
        </p:txBody>
      </p:sp>
      <p:sp>
        <p:nvSpPr>
          <p:cNvPr id="87043" name="Rectangle 3"/>
          <p:cNvSpPr>
            <a:spLocks noGrp="1" noChangeArrowheads="1"/>
          </p:cNvSpPr>
          <p:nvPr>
            <p:ph idx="1"/>
          </p:nvPr>
        </p:nvSpPr>
        <p:spPr>
          <a:xfrm>
            <a:off x="1138238" y="2305050"/>
            <a:ext cx="7086600" cy="3916361"/>
          </a:xfrm>
        </p:spPr>
        <p:txBody>
          <a:bodyPr>
            <a:normAutofit lnSpcReduction="10000"/>
          </a:bodyPr>
          <a:lstStyle/>
          <a:p>
            <a:pPr eaLnBrk="1" hangingPunct="1">
              <a:lnSpc>
                <a:spcPct val="90000"/>
              </a:lnSpc>
            </a:pPr>
            <a:r>
              <a:rPr lang="en-US" altLang="en-US" dirty="0"/>
              <a:t>Scaffolding that is</a:t>
            </a:r>
            <a:r>
              <a:rPr lang="en-US" altLang="en-US" dirty="0">
                <a:solidFill>
                  <a:schemeClr val="tx1"/>
                </a:solidFill>
              </a:rPr>
              <a:t> </a:t>
            </a:r>
            <a:r>
              <a:rPr lang="en-US" altLang="en-US" u="sng" dirty="0">
                <a:solidFill>
                  <a:srgbClr val="FF3300"/>
                </a:solidFill>
              </a:rPr>
              <a:t>10 ft</a:t>
            </a:r>
            <a:r>
              <a:rPr lang="en-US" altLang="en-US" dirty="0">
                <a:solidFill>
                  <a:srgbClr val="FF0000"/>
                </a:solidFill>
              </a:rPr>
              <a:t>.</a:t>
            </a:r>
            <a:r>
              <a:rPr lang="en-US" altLang="en-US" dirty="0">
                <a:solidFill>
                  <a:schemeClr val="tx1"/>
                </a:solidFill>
              </a:rPr>
              <a:t> </a:t>
            </a:r>
            <a:r>
              <a:rPr lang="en-US" altLang="en-US" dirty="0"/>
              <a:t>or higher must be equipped with</a:t>
            </a:r>
            <a:r>
              <a:rPr lang="en-US" altLang="en-US" dirty="0">
                <a:solidFill>
                  <a:schemeClr val="tx1"/>
                </a:solidFill>
              </a:rPr>
              <a:t> </a:t>
            </a:r>
            <a:r>
              <a:rPr lang="en-US" altLang="en-US" u="sng" dirty="0">
                <a:solidFill>
                  <a:srgbClr val="FF3300"/>
                </a:solidFill>
              </a:rPr>
              <a:t>guardrails</a:t>
            </a:r>
            <a:endParaRPr lang="en-US" altLang="en-US" dirty="0">
              <a:solidFill>
                <a:schemeClr val="tx1"/>
              </a:solidFill>
            </a:endParaRPr>
          </a:p>
          <a:p>
            <a:pPr eaLnBrk="1" hangingPunct="1">
              <a:lnSpc>
                <a:spcPct val="90000"/>
              </a:lnSpc>
            </a:pPr>
            <a:r>
              <a:rPr lang="en-US" altLang="en-US" dirty="0"/>
              <a:t>A competent person must supervise the set-up and take down of all scaffolding</a:t>
            </a:r>
          </a:p>
          <a:p>
            <a:pPr eaLnBrk="1" hangingPunct="1">
              <a:lnSpc>
                <a:spcPct val="90000"/>
              </a:lnSpc>
            </a:pPr>
            <a:r>
              <a:rPr lang="en-US" altLang="en-US" dirty="0"/>
              <a:t>Walls that support exterior scaffold must be capable of supporting, without failure, the weight of the</a:t>
            </a:r>
            <a:r>
              <a:rPr lang="en-US" altLang="en-US" dirty="0">
                <a:solidFill>
                  <a:schemeClr val="tx1"/>
                </a:solidFill>
              </a:rPr>
              <a:t> </a:t>
            </a:r>
            <a:r>
              <a:rPr lang="en-US" altLang="en-US" u="sng" dirty="0">
                <a:solidFill>
                  <a:srgbClr val="FF3300"/>
                </a:solidFill>
              </a:rPr>
              <a:t>scaffold</a:t>
            </a:r>
            <a:r>
              <a:rPr lang="en-US" altLang="en-US" dirty="0">
                <a:solidFill>
                  <a:schemeClr val="tx1"/>
                </a:solidFill>
              </a:rPr>
              <a:t> </a:t>
            </a:r>
            <a:r>
              <a:rPr lang="en-US" altLang="en-US" dirty="0"/>
              <a:t>and</a:t>
            </a:r>
            <a:r>
              <a:rPr lang="en-US" altLang="en-US" dirty="0">
                <a:solidFill>
                  <a:schemeClr val="tx1"/>
                </a:solidFill>
              </a:rPr>
              <a:t> </a:t>
            </a:r>
            <a:r>
              <a:rPr lang="en-US" altLang="en-US" u="sng" dirty="0">
                <a:solidFill>
                  <a:srgbClr val="FF3300"/>
                </a:solidFill>
              </a:rPr>
              <a:t>four times</a:t>
            </a:r>
            <a:r>
              <a:rPr lang="en-US" altLang="en-US" dirty="0">
                <a:solidFill>
                  <a:schemeClr val="tx1"/>
                </a:solidFill>
              </a:rPr>
              <a:t> </a:t>
            </a:r>
            <a:r>
              <a:rPr lang="en-US" altLang="en-US" dirty="0"/>
              <a:t>the maximum</a:t>
            </a:r>
            <a:r>
              <a:rPr lang="en-US" altLang="en-US" dirty="0">
                <a:solidFill>
                  <a:schemeClr val="tx1"/>
                </a:solidFill>
              </a:rPr>
              <a:t> </a:t>
            </a:r>
            <a:r>
              <a:rPr lang="en-US" altLang="en-US" u="sng" dirty="0">
                <a:solidFill>
                  <a:srgbClr val="FF3300"/>
                </a:solidFill>
              </a:rPr>
              <a:t>intended load</a:t>
            </a:r>
            <a:r>
              <a:rPr lang="en-US" altLang="en-US" dirty="0">
                <a:solidFill>
                  <a:schemeClr val="tx1"/>
                </a:solidFill>
              </a:rPr>
              <a:t> </a:t>
            </a:r>
            <a:r>
              <a:rPr lang="en-US" altLang="en-US" dirty="0"/>
              <a:t>on the scaffolding</a:t>
            </a:r>
          </a:p>
          <a:p>
            <a:pPr eaLnBrk="1" hangingPunct="1">
              <a:lnSpc>
                <a:spcPct val="90000"/>
              </a:lnSpc>
            </a:pPr>
            <a:r>
              <a:rPr lang="en-US" altLang="en-US" dirty="0"/>
              <a:t>Scaffolding must be</a:t>
            </a:r>
            <a:r>
              <a:rPr lang="en-US" altLang="en-US" dirty="0">
                <a:solidFill>
                  <a:schemeClr val="tx1"/>
                </a:solidFill>
              </a:rPr>
              <a:t> </a:t>
            </a:r>
            <a:r>
              <a:rPr lang="en-US" altLang="en-US" u="sng" dirty="0">
                <a:solidFill>
                  <a:srgbClr val="FF3300"/>
                </a:solidFill>
              </a:rPr>
              <a:t>fully planked</a:t>
            </a:r>
            <a:r>
              <a:rPr lang="en-US" altLang="en-US" dirty="0"/>
              <a:t>, and planks must be</a:t>
            </a:r>
            <a:r>
              <a:rPr lang="en-US" altLang="en-US" dirty="0">
                <a:solidFill>
                  <a:schemeClr val="tx1"/>
                </a:solidFill>
              </a:rPr>
              <a:t> </a:t>
            </a:r>
            <a:r>
              <a:rPr lang="en-US" altLang="en-US" u="sng" dirty="0">
                <a:solidFill>
                  <a:srgbClr val="FF3300"/>
                </a:solidFill>
              </a:rPr>
              <a:t>secured</a:t>
            </a:r>
            <a:r>
              <a:rPr lang="en-US" altLang="en-US" dirty="0">
                <a:solidFill>
                  <a:schemeClr val="tx1"/>
                </a:solidFill>
              </a:rPr>
              <a:t> </a:t>
            </a:r>
            <a:r>
              <a:rPr lang="en-US" altLang="en-US" dirty="0"/>
              <a:t>so they cannot move</a:t>
            </a:r>
          </a:p>
          <a:p>
            <a:pPr eaLnBrk="1" hangingPunct="1">
              <a:lnSpc>
                <a:spcPct val="90000"/>
              </a:lnSpc>
            </a:pPr>
            <a:endParaRPr lang="en-US" altLang="en-US" sz="2800"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95</a:t>
            </a:fld>
            <a:endParaRPr lang="en-US" dirty="0"/>
          </a:p>
        </p:txBody>
      </p:sp>
    </p:spTree>
    <p:extLst>
      <p:ext uri="{BB962C8B-B14F-4D97-AF65-F5344CB8AC3E}">
        <p14:creationId xmlns:p14="http://schemas.microsoft.com/office/powerpoint/2010/main" val="212682606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628650" y="671513"/>
            <a:ext cx="7886700" cy="1325563"/>
          </a:xfrm>
        </p:spPr>
        <p:txBody>
          <a:bodyPr/>
          <a:lstStyle/>
          <a:p>
            <a:pPr algn="ctr" eaLnBrk="1" hangingPunct="1">
              <a:defRPr/>
            </a:pPr>
            <a:r>
              <a:rPr lang="en-US" dirty="0"/>
              <a:t>Guardrail Requirements- Scaffolds</a:t>
            </a:r>
          </a:p>
        </p:txBody>
      </p:sp>
      <p:sp>
        <p:nvSpPr>
          <p:cNvPr id="91139" name="Rectangle 3"/>
          <p:cNvSpPr>
            <a:spLocks noGrp="1" noChangeArrowheads="1"/>
          </p:cNvSpPr>
          <p:nvPr>
            <p:ph idx="1"/>
          </p:nvPr>
        </p:nvSpPr>
        <p:spPr>
          <a:xfrm>
            <a:off x="400050" y="2443163"/>
            <a:ext cx="8443913" cy="3514725"/>
          </a:xfrm>
        </p:spPr>
        <p:txBody>
          <a:bodyPr/>
          <a:lstStyle/>
          <a:p>
            <a:pPr eaLnBrk="1" hangingPunct="1"/>
            <a:r>
              <a:rPr lang="en-US" altLang="en-US" dirty="0" err="1"/>
              <a:t>Toprails</a:t>
            </a:r>
            <a:r>
              <a:rPr lang="en-US" altLang="en-US" dirty="0"/>
              <a:t> Between 38” and 45” High</a:t>
            </a:r>
          </a:p>
          <a:p>
            <a:pPr eaLnBrk="1" hangingPunct="1"/>
            <a:r>
              <a:rPr lang="en-US" altLang="en-US" dirty="0"/>
              <a:t>Guardrails to 200 </a:t>
            </a:r>
            <a:r>
              <a:rPr lang="en-US" altLang="en-US" dirty="0" err="1"/>
              <a:t>Lbs</a:t>
            </a:r>
            <a:r>
              <a:rPr lang="en-US" altLang="en-US" dirty="0"/>
              <a:t>/</a:t>
            </a:r>
            <a:r>
              <a:rPr lang="en-US" altLang="en-US" dirty="0" err="1"/>
              <a:t>Midrails</a:t>
            </a:r>
            <a:r>
              <a:rPr lang="en-US" altLang="en-US" dirty="0"/>
              <a:t> to min. 75 </a:t>
            </a:r>
            <a:r>
              <a:rPr lang="en-US" altLang="en-US" dirty="0" err="1"/>
              <a:t>Lbs</a:t>
            </a:r>
            <a:r>
              <a:rPr lang="en-US" altLang="en-US" dirty="0"/>
              <a:t> – 150 </a:t>
            </a:r>
            <a:r>
              <a:rPr lang="en-US" altLang="en-US" dirty="0" err="1"/>
              <a:t>lbs</a:t>
            </a:r>
            <a:r>
              <a:rPr lang="en-US" altLang="en-US" dirty="0"/>
              <a:t> depending on </a:t>
            </a:r>
            <a:r>
              <a:rPr lang="en-US" altLang="en-US" dirty="0" err="1"/>
              <a:t>Toprail</a:t>
            </a:r>
            <a:r>
              <a:rPr lang="en-US" altLang="en-US" dirty="0"/>
              <a:t> capacity </a:t>
            </a:r>
          </a:p>
          <a:p>
            <a:pPr eaLnBrk="1" hangingPunct="1"/>
            <a:r>
              <a:rPr lang="en-US" altLang="en-US" dirty="0"/>
              <a:t>Cross Bracing OK as Guardrail if Between 20” and 30” for </a:t>
            </a:r>
            <a:r>
              <a:rPr lang="en-US" altLang="en-US" dirty="0" err="1"/>
              <a:t>Midrail</a:t>
            </a:r>
            <a:r>
              <a:rPr lang="en-US" altLang="en-US" dirty="0"/>
              <a:t> 38” to 48” for </a:t>
            </a:r>
            <a:r>
              <a:rPr lang="en-US" altLang="en-US" dirty="0" err="1"/>
              <a:t>Toprail</a:t>
            </a:r>
            <a:endParaRPr lang="en-US" altLang="en-US" dirty="0"/>
          </a:p>
          <a:p>
            <a:pPr eaLnBrk="1" hangingPunct="1"/>
            <a:r>
              <a:rPr lang="en-US" altLang="en-US" dirty="0"/>
              <a:t>Protect from Falling Objects</a:t>
            </a:r>
          </a:p>
          <a:p>
            <a:pPr lvl="1" eaLnBrk="1" hangingPunct="1"/>
            <a:r>
              <a:rPr lang="en-US" altLang="en-US" dirty="0"/>
              <a:t>All Workers on Scaffolds MUST Wear Hard Hats</a:t>
            </a:r>
          </a:p>
          <a:p>
            <a:pPr eaLnBrk="1" hangingPunct="1"/>
            <a:endParaRPr lang="en-US" altLang="en-US" dirty="0"/>
          </a:p>
        </p:txBody>
      </p:sp>
      <p:sp>
        <p:nvSpPr>
          <p:cNvPr id="2" name="Slide Number Placeholder 1"/>
          <p:cNvSpPr>
            <a:spLocks noGrp="1"/>
          </p:cNvSpPr>
          <p:nvPr>
            <p:ph type="sldNum" sz="quarter" idx="10"/>
          </p:nvPr>
        </p:nvSpPr>
        <p:spPr/>
        <p:txBody>
          <a:bodyPr/>
          <a:lstStyle/>
          <a:p>
            <a:fld id="{7D6840AB-087C-47A2-831B-DF6DAC4F77C9}" type="slidenum">
              <a:rPr lang="en-US" smtClean="0"/>
              <a:pPr/>
              <a:t>96</a:t>
            </a:fld>
            <a:endParaRPr lang="en-US"/>
          </a:p>
        </p:txBody>
      </p:sp>
    </p:spTree>
    <p:extLst>
      <p:ext uri="{BB962C8B-B14F-4D97-AF65-F5344CB8AC3E}">
        <p14:creationId xmlns:p14="http://schemas.microsoft.com/office/powerpoint/2010/main" val="3166605229"/>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0"/>
              </a:ext>
            </a:extLst>
          </p:cNvPr>
          <p:cNvSpPr>
            <a:spLocks noGrp="1"/>
          </p:cNvSpPr>
          <p:nvPr>
            <p:ph type="ctrTitle" idx="4294967295"/>
          </p:nvPr>
        </p:nvSpPr>
        <p:spPr>
          <a:xfrm>
            <a:off x="533400" y="228600"/>
            <a:ext cx="7239000" cy="304799"/>
          </a:xfrm>
          <a:prstGeom prst="rect">
            <a:avLst/>
          </a:prstGeom>
        </p:spPr>
        <p:txBody>
          <a:bodyPr>
            <a:normAutofit fontScale="90000"/>
          </a:bodyPr>
          <a:lstStyle/>
          <a:p>
            <a:r>
              <a:rPr lang="en-US" dirty="0">
                <a:solidFill>
                  <a:schemeClr val="bg1"/>
                </a:solidFill>
              </a:rPr>
              <a:t>Scaffold</a:t>
            </a:r>
          </a:p>
        </p:txBody>
      </p:sp>
      <p:sp>
        <p:nvSpPr>
          <p:cNvPr id="9" name="Rectangle 18"/>
          <p:cNvSpPr>
            <a:spLocks noChangeArrowheads="1"/>
          </p:cNvSpPr>
          <p:nvPr/>
        </p:nvSpPr>
        <p:spPr bwMode="auto">
          <a:xfrm>
            <a:off x="0" y="1098549"/>
            <a:ext cx="9163050" cy="533400"/>
          </a:xfrm>
          <a:prstGeom prst="rect">
            <a:avLst/>
          </a:prstGeom>
          <a:solidFill>
            <a:srgbClr val="FF0000"/>
          </a:solidFill>
          <a:ln w="9525">
            <a:noFill/>
            <a:miter lim="800000"/>
            <a:headEnd/>
            <a:tailEnd/>
          </a:ln>
          <a:effectLst/>
        </p:spPr>
        <p:txBody>
          <a:bodyPr anchor="ctr"/>
          <a:lstStyle/>
          <a:p>
            <a:pPr algn="ctr" eaLnBrk="1" hangingPunct="1">
              <a:defRPr/>
            </a:pPr>
            <a:r>
              <a:rPr lang="en-US" sz="2800" b="1" dirty="0">
                <a:solidFill>
                  <a:schemeClr val="bg1"/>
                </a:solidFill>
                <a:effectLst>
                  <a:outerShdw blurRad="38100" dist="38100" dir="2700000" algn="tl">
                    <a:srgbClr val="000000"/>
                  </a:outerShdw>
                </a:effectLst>
                <a:latin typeface="Arial" charset="0"/>
              </a:rPr>
              <a:t>Cross Bracing OK as Toprail</a:t>
            </a:r>
          </a:p>
        </p:txBody>
      </p:sp>
      <p:pic>
        <p:nvPicPr>
          <p:cNvPr id="93187" name="Picture 3" descr="IMG_1046&#10;Scaffolding "/>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368300" y="2011363"/>
            <a:ext cx="4572000" cy="3429000"/>
          </a:xfrm>
          <a:prstGeom prst="rect">
            <a:avLst/>
          </a:prstGeom>
          <a:solidFill>
            <a:srgbClr val="FF0000"/>
          </a:solidFill>
        </p:spPr>
      </p:pic>
      <p:sp>
        <p:nvSpPr>
          <p:cNvPr id="93192" name="Text Box 8"/>
          <p:cNvSpPr txBox="1">
            <a:spLocks noChangeArrowheads="1"/>
          </p:cNvSpPr>
          <p:nvPr/>
        </p:nvSpPr>
        <p:spPr bwMode="auto">
          <a:xfrm>
            <a:off x="4965700" y="2730500"/>
            <a:ext cx="1066800" cy="400050"/>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50000"/>
              </a:spcBef>
              <a:buFontTx/>
              <a:buNone/>
            </a:pPr>
            <a:r>
              <a:rPr lang="en-US" altLang="en-US" sz="2000" b="1">
                <a:solidFill>
                  <a:schemeClr val="tx1"/>
                </a:solidFill>
              </a:rPr>
              <a:t>Toprail</a:t>
            </a:r>
          </a:p>
        </p:txBody>
      </p:sp>
      <p:sp>
        <p:nvSpPr>
          <p:cNvPr id="93189" name="AutoShape 5">
            <a:extLst>
              <a:ext uri="{C183D7F6-B498-43B3-948B-1728B52AA6E4}">
                <adec:decorative xmlns:adec="http://schemas.microsoft.com/office/drawing/2017/decorative" val="1"/>
              </a:ext>
            </a:extLst>
          </p:cNvPr>
          <p:cNvSpPr>
            <a:spLocks noChangeArrowheads="1"/>
          </p:cNvSpPr>
          <p:nvPr/>
        </p:nvSpPr>
        <p:spPr bwMode="auto">
          <a:xfrm>
            <a:off x="5410200" y="3111500"/>
            <a:ext cx="152400" cy="533400"/>
          </a:xfrm>
          <a:prstGeom prst="downArrow">
            <a:avLst>
              <a:gd name="adj1" fmla="val 50000"/>
              <a:gd name="adj2" fmla="val 875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sp>
        <p:nvSpPr>
          <p:cNvPr id="93191" name="Text Box 7"/>
          <p:cNvSpPr txBox="1">
            <a:spLocks noChangeArrowheads="1"/>
          </p:cNvSpPr>
          <p:nvPr/>
        </p:nvSpPr>
        <p:spPr bwMode="auto">
          <a:xfrm>
            <a:off x="4949825" y="5040313"/>
            <a:ext cx="1066800" cy="400050"/>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50000"/>
              </a:spcBef>
              <a:buFontTx/>
              <a:buNone/>
            </a:pPr>
            <a:r>
              <a:rPr lang="en-US" altLang="en-US" sz="2000" b="1" dirty="0" err="1">
                <a:solidFill>
                  <a:schemeClr val="tx1"/>
                </a:solidFill>
              </a:rPr>
              <a:t>Midrail</a:t>
            </a:r>
            <a:endParaRPr lang="en-US" altLang="en-US" sz="1800" b="1" dirty="0">
              <a:solidFill>
                <a:schemeClr val="tx1"/>
              </a:solidFill>
            </a:endParaRPr>
          </a:p>
        </p:txBody>
      </p:sp>
      <p:sp>
        <p:nvSpPr>
          <p:cNvPr id="93188" name="AutoShape 4">
            <a:extLst>
              <a:ext uri="{C183D7F6-B498-43B3-948B-1728B52AA6E4}">
                <adec:decorative xmlns:adec="http://schemas.microsoft.com/office/drawing/2017/decorative" val="1"/>
              </a:ext>
            </a:extLst>
          </p:cNvPr>
          <p:cNvSpPr>
            <a:spLocks noChangeArrowheads="1"/>
          </p:cNvSpPr>
          <p:nvPr/>
        </p:nvSpPr>
        <p:spPr bwMode="auto">
          <a:xfrm>
            <a:off x="5410200" y="4343400"/>
            <a:ext cx="152400" cy="685800"/>
          </a:xfrm>
          <a:prstGeom prst="upArrow">
            <a:avLst>
              <a:gd name="adj1" fmla="val 50000"/>
              <a:gd name="adj2" fmla="val 1125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59275927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28650" y="46037"/>
            <a:ext cx="7886700" cy="1325563"/>
          </a:xfrm>
        </p:spPr>
        <p:txBody>
          <a:bodyPr/>
          <a:lstStyle/>
          <a:p>
            <a:pPr algn="ctr" eaLnBrk="1" hangingPunct="1">
              <a:defRPr/>
            </a:pPr>
            <a:r>
              <a:rPr lang="en-US" dirty="0"/>
              <a:t>Aerial Lifts</a:t>
            </a:r>
          </a:p>
        </p:txBody>
      </p:sp>
      <p:sp>
        <p:nvSpPr>
          <p:cNvPr id="132099" name="Rectangle 3"/>
          <p:cNvSpPr>
            <a:spLocks noGrp="1" noChangeArrowheads="1"/>
          </p:cNvSpPr>
          <p:nvPr>
            <p:ph idx="1"/>
          </p:nvPr>
        </p:nvSpPr>
        <p:spPr>
          <a:xfrm>
            <a:off x="457201" y="1231903"/>
            <a:ext cx="8443912" cy="3997322"/>
          </a:xfrm>
        </p:spPr>
        <p:txBody>
          <a:bodyPr>
            <a:noAutofit/>
          </a:bodyPr>
          <a:lstStyle/>
          <a:p>
            <a:pPr eaLnBrk="1" hangingPunct="1"/>
            <a:r>
              <a:rPr lang="en-US" altLang="en-US" dirty="0"/>
              <a:t>Aerial lifts (e.g., JLG boom lift) or approved personnel lift baskets on rough terrain forklifts is a safe alternative to working from:</a:t>
            </a:r>
          </a:p>
          <a:p>
            <a:pPr lvl="2" eaLnBrk="1" hangingPunct="1"/>
            <a:r>
              <a:rPr lang="en-US" altLang="en-US" sz="2800" dirty="0"/>
              <a:t>Ladders, or</a:t>
            </a:r>
            <a:r>
              <a:rPr lang="en-US" altLang="en-US" sz="2800" b="1" dirty="0"/>
              <a:t> </a:t>
            </a:r>
          </a:p>
          <a:p>
            <a:pPr lvl="2" eaLnBrk="1" hangingPunct="1"/>
            <a:r>
              <a:rPr lang="en-US" altLang="en-US" sz="2800" dirty="0"/>
              <a:t>other types of scaffolding </a:t>
            </a:r>
          </a:p>
          <a:p>
            <a:pPr eaLnBrk="1" hangingPunct="1"/>
            <a:r>
              <a:rPr lang="en-US" altLang="en-US" dirty="0"/>
              <a:t>An aerial lift can be used for the installations of:</a:t>
            </a:r>
          </a:p>
          <a:p>
            <a:pPr lvl="2" eaLnBrk="1" hangingPunct="1"/>
            <a:r>
              <a:rPr lang="en-US" altLang="en-US" sz="2800" dirty="0"/>
              <a:t>windows</a:t>
            </a:r>
          </a:p>
          <a:p>
            <a:pPr lvl="2" eaLnBrk="1" hangingPunct="1"/>
            <a:r>
              <a:rPr lang="en-US" altLang="en-US" sz="2800" dirty="0"/>
              <a:t>soffit</a:t>
            </a:r>
          </a:p>
          <a:p>
            <a:pPr lvl="2" eaLnBrk="1" hangingPunct="1"/>
            <a:r>
              <a:rPr lang="en-US" altLang="en-US" sz="2800" dirty="0"/>
              <a:t>fascia</a:t>
            </a:r>
          </a:p>
          <a:p>
            <a:pPr lvl="2" eaLnBrk="1" hangingPunct="1"/>
            <a:r>
              <a:rPr lang="en-US" altLang="en-US" sz="2800" dirty="0"/>
              <a:t>gutters</a:t>
            </a:r>
          </a:p>
          <a:p>
            <a:pPr lvl="2" eaLnBrk="1" hangingPunct="1"/>
            <a:r>
              <a:rPr lang="en-US" altLang="en-US" sz="2800" dirty="0"/>
              <a:t>siding</a:t>
            </a:r>
          </a:p>
        </p:txBody>
      </p:sp>
      <p:sp>
        <p:nvSpPr>
          <p:cNvPr id="2" name="Slide Number Placeholder 1"/>
          <p:cNvSpPr>
            <a:spLocks noGrp="1"/>
          </p:cNvSpPr>
          <p:nvPr>
            <p:ph type="sldNum" sz="quarter" idx="10"/>
          </p:nvPr>
        </p:nvSpPr>
        <p:spPr/>
        <p:txBody>
          <a:bodyPr/>
          <a:lstStyle/>
          <a:p>
            <a:fld id="{7D6840AB-087C-47A2-831B-DF6DAC4F77C9}" type="slidenum">
              <a:rPr lang="en-US" smtClean="0"/>
              <a:pPr/>
              <a:t>98</a:t>
            </a:fld>
            <a:endParaRPr lang="en-US"/>
          </a:p>
        </p:txBody>
      </p:sp>
    </p:spTree>
    <p:extLst>
      <p:ext uri="{BB962C8B-B14F-4D97-AF65-F5344CB8AC3E}">
        <p14:creationId xmlns:p14="http://schemas.microsoft.com/office/powerpoint/2010/main" val="44902368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Aerial Lifts – Job Site</a:t>
            </a:r>
          </a:p>
        </p:txBody>
      </p:sp>
      <p:pic>
        <p:nvPicPr>
          <p:cNvPr id="134148" name="Picture 7" descr="Scaffold Safety Video 15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346" y="1690689"/>
            <a:ext cx="7711307"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7D6840AB-087C-47A2-831B-DF6DAC4F77C9}" type="slidenum">
              <a:rPr lang="en-US" smtClean="0"/>
              <a:pPr/>
              <a:t>99</a:t>
            </a:fld>
            <a:endParaRPr lang="en-US"/>
          </a:p>
        </p:txBody>
      </p:sp>
    </p:spTree>
    <p:extLst>
      <p:ext uri="{BB962C8B-B14F-4D97-AF65-F5344CB8AC3E}">
        <p14:creationId xmlns:p14="http://schemas.microsoft.com/office/powerpoint/2010/main" val="1660174811"/>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A89B8E3F6E5D4E9B17D02912E46D08" ma:contentTypeVersion="6" ma:contentTypeDescription="Create a new document." ma:contentTypeScope="" ma:versionID="c1c27561137f73383ee6f380d60b828c">
  <xsd:schema xmlns:xsd="http://www.w3.org/2001/XMLSchema" xmlns:xs="http://www.w3.org/2001/XMLSchema" xmlns:p="http://schemas.microsoft.com/office/2006/metadata/properties" xmlns:ns2="33131be1-7636-4fde-9b4e-c35c6eedaee5" targetNamespace="http://schemas.microsoft.com/office/2006/metadata/properties" ma:root="true" ma:fieldsID="c5227413cfe86073f3b912a179faeb9c" ns2:_="">
    <xsd:import namespace="33131be1-7636-4fde-9b4e-c35c6eedaee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1be1-7636-4fde-9b4e-c35c6eeda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B5FE8B-0174-45DD-9B2E-D5C88E0400E6}"/>
</file>

<file path=customXml/itemProps2.xml><?xml version="1.0" encoding="utf-8"?>
<ds:datastoreItem xmlns:ds="http://schemas.openxmlformats.org/officeDocument/2006/customXml" ds:itemID="{00ED81DF-AD95-4B9A-846E-33DF78C92C17}">
  <ds:schemaRefs>
    <ds:schemaRef ds:uri="http://schemas.microsoft.com/sharepoint/v3/contenttype/forms"/>
  </ds:schemaRefs>
</ds:datastoreItem>
</file>

<file path=customXml/itemProps3.xml><?xml version="1.0" encoding="utf-8"?>
<ds:datastoreItem xmlns:ds="http://schemas.openxmlformats.org/officeDocument/2006/customXml" ds:itemID="{1EA68093-FD95-4D1F-82E4-3276A9EF6D48}">
  <ds:schemaRefs>
    <ds:schemaRef ds:uri="http://schemas.microsoft.com/office/2006/metadata/properties"/>
    <ds:schemaRef ds:uri="http://schemas.microsoft.com/office/infopath/2007/PartnerControls"/>
    <ds:schemaRef ds:uri="14860eb3-030b-44af-a190-f4887f83de25"/>
    <ds:schemaRef ds:uri="02298570-5252-44d2-979b-285068989119"/>
    <ds:schemaRef ds:uri="2905f4ce-92cd-4299-888e-6d1f66e5c792"/>
    <ds:schemaRef ds:uri="b008de92-d7a9-404c-9536-8d2e7f578c44"/>
  </ds:schemaRefs>
</ds:datastoreItem>
</file>

<file path=docMetadata/LabelInfo.xml><?xml version="1.0" encoding="utf-8"?>
<clbl:labelList xmlns:clbl="http://schemas.microsoft.com/office/2020/mipLabelMetadata">
  <clbl:label id="{db79d039-fcd0-4045-9c78-4cfb2eba090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office theme</Template>
  <TotalTime>1676</TotalTime>
  <Words>10852</Words>
  <Application>Microsoft Office PowerPoint</Application>
  <PresentationFormat>On-screen Show (4:3)</PresentationFormat>
  <Paragraphs>1101</Paragraphs>
  <Slides>131</Slides>
  <Notes>130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131</vt:i4>
      </vt:variant>
    </vt:vector>
  </HeadingPairs>
  <TitlesOfParts>
    <vt:vector size="141" baseType="lpstr">
      <vt:lpstr>Aptos</vt:lpstr>
      <vt:lpstr>Arial</vt:lpstr>
      <vt:lpstr>Calibri</vt:lpstr>
      <vt:lpstr>Calibri Light</vt:lpstr>
      <vt:lpstr>DejaVu Sans</vt:lpstr>
      <vt:lpstr>Source Sans Pro</vt:lpstr>
      <vt:lpstr>Times New Roman</vt:lpstr>
      <vt:lpstr>Wingdings</vt:lpstr>
      <vt:lpstr>Office Theme</vt:lpstr>
      <vt:lpstr>Document</vt:lpstr>
      <vt:lpstr>OMD Safety Policy Training</vt:lpstr>
      <vt:lpstr>References</vt:lpstr>
      <vt:lpstr>Course Objectives</vt:lpstr>
      <vt:lpstr>Course Agenda</vt:lpstr>
      <vt:lpstr>Overview of OSHA</vt:lpstr>
      <vt:lpstr>What does OSHA do?</vt:lpstr>
      <vt:lpstr>OSHA Standards</vt:lpstr>
      <vt:lpstr>Employer Responsibilities </vt:lpstr>
      <vt:lpstr>Employer Responsibilities</vt:lpstr>
      <vt:lpstr>What are Workers’ Responsibilities?</vt:lpstr>
      <vt:lpstr>Workers’ Responsibilities </vt:lpstr>
      <vt:lpstr>What are Workers’ Rights?</vt:lpstr>
      <vt:lpstr>Workers’ Rights</vt:lpstr>
      <vt:lpstr>Filing a Valid Complaint</vt:lpstr>
      <vt:lpstr>Section 1 Overview of Fall Protection</vt:lpstr>
      <vt:lpstr>Fall Protection</vt:lpstr>
      <vt:lpstr>Fall Protection Safety</vt:lpstr>
      <vt:lpstr>Introduction To Fall Protection</vt:lpstr>
      <vt:lpstr>Evaluate Fall Protection Systems</vt:lpstr>
      <vt:lpstr>Fall Protection Training</vt:lpstr>
      <vt:lpstr>Fall Protection Training (continued)</vt:lpstr>
      <vt:lpstr>Fall Protection Training (discussion)</vt:lpstr>
      <vt:lpstr>Fall Protection Training (planning)</vt:lpstr>
      <vt:lpstr>Fall Protection Training (certification)</vt:lpstr>
      <vt:lpstr>Competent Person Responsibilities</vt:lpstr>
      <vt:lpstr>Qualified Person </vt:lpstr>
      <vt:lpstr>Section 2 Fall Protection Systems</vt:lpstr>
      <vt:lpstr>Learning Objectives: Section 2 </vt:lpstr>
      <vt:lpstr>Fall Protection (lifeline)</vt:lpstr>
      <vt:lpstr>Fall Protection - Hazards</vt:lpstr>
      <vt:lpstr>Fall Protection (discussion)</vt:lpstr>
      <vt:lpstr>When Is Fall Protection Required?</vt:lpstr>
      <vt:lpstr>“Conventional” Fall Protection Options</vt:lpstr>
      <vt:lpstr>Guardrail Systems </vt:lpstr>
      <vt:lpstr>Guardrail Systems Are Needed For:</vt:lpstr>
      <vt:lpstr>Requirements for Guardrails</vt:lpstr>
      <vt:lpstr>Requirements for Guardrails, cont.</vt:lpstr>
      <vt:lpstr>Unguarded floor openings</vt:lpstr>
      <vt:lpstr>Rail Height Requirements</vt:lpstr>
      <vt:lpstr>Requirement for Window Openings</vt:lpstr>
      <vt:lpstr>Fall Protection Hazard</vt:lpstr>
      <vt:lpstr>Fall Protection - ?</vt:lpstr>
      <vt:lpstr>Requirements for Handrails and Stair Rails</vt:lpstr>
      <vt:lpstr>Rails</vt:lpstr>
      <vt:lpstr>Hole Covers</vt:lpstr>
      <vt:lpstr>Hole Covers Are Needed For:</vt:lpstr>
      <vt:lpstr>Requirements for Hole Covers</vt:lpstr>
      <vt:lpstr>Personal Fall Arrest System (PFAS)</vt:lpstr>
      <vt:lpstr>PFAS - continued </vt:lpstr>
      <vt:lpstr>Components of a PFAS</vt:lpstr>
      <vt:lpstr>Rope grab system</vt:lpstr>
      <vt:lpstr>Calculating Fall Distance</vt:lpstr>
      <vt:lpstr>Requirements for Anchor Point</vt:lpstr>
      <vt:lpstr>Requirements for Anchor Point (continued)</vt:lpstr>
      <vt:lpstr>Anchor Points</vt:lpstr>
      <vt:lpstr>Anchor Points (continued)</vt:lpstr>
      <vt:lpstr>Anchor Points – Inside &amp; Outside</vt:lpstr>
      <vt:lpstr>Using a PFAS </vt:lpstr>
      <vt:lpstr>Using a PFAS</vt:lpstr>
      <vt:lpstr>Using a PFAS – Proper Wear</vt:lpstr>
      <vt:lpstr>Inspecting a PFAS</vt:lpstr>
      <vt:lpstr>What if a Worker Falls?   Need a Rescue Plan!</vt:lpstr>
      <vt:lpstr>Safety Net Systems 1926.502(c)</vt:lpstr>
      <vt:lpstr>Safety Net Systems</vt:lpstr>
      <vt:lpstr>Positioning Device System </vt:lpstr>
      <vt:lpstr>Positioning Device System</vt:lpstr>
      <vt:lpstr>Section 3 Ladders and Scaffolding</vt:lpstr>
      <vt:lpstr>Learning Objectives: Section 3</vt:lpstr>
      <vt:lpstr>Ladder Training Requirements</vt:lpstr>
      <vt:lpstr>Ladder or Scaffold?</vt:lpstr>
      <vt:lpstr>Pick the Right Ladder</vt:lpstr>
      <vt:lpstr>Proper Duty Rating/Capacity </vt:lpstr>
      <vt:lpstr>Proper Duty Rating/Capacity, cont. </vt:lpstr>
      <vt:lpstr>Pitch Extension Ladders </vt:lpstr>
      <vt:lpstr>Pitch Extension Ladders, continued </vt:lpstr>
      <vt:lpstr>Proper Height  Extension Ladders </vt:lpstr>
      <vt:lpstr>Proper Height for Extension Ladders – cont. </vt:lpstr>
      <vt:lpstr>Secure and Stabilize Ladders </vt:lpstr>
      <vt:lpstr>Secure and Stabilize Ladders – Tie Off Point </vt:lpstr>
      <vt:lpstr>Secure and Stabilize Ladders - Safety</vt:lpstr>
      <vt:lpstr>Secure and Stabilize Ladders</vt:lpstr>
      <vt:lpstr>Step Ladders </vt:lpstr>
      <vt:lpstr>Step Ladders Safety</vt:lpstr>
      <vt:lpstr>Step Ladders - Design </vt:lpstr>
      <vt:lpstr>Step Ladders Hazard </vt:lpstr>
      <vt:lpstr>Proper Height of Stepladders </vt:lpstr>
      <vt:lpstr>Maintain a Safe Position on a Ladder </vt:lpstr>
      <vt:lpstr>Maintain a Safe Position on Ladders </vt:lpstr>
      <vt:lpstr>Ladder Inspections </vt:lpstr>
      <vt:lpstr>Additional Safe Work Practices: Ladders </vt:lpstr>
      <vt:lpstr>Additional Safe Work Practices </vt:lpstr>
      <vt:lpstr>Scaffolding </vt:lpstr>
      <vt:lpstr>Interior and Exterior Scaffolding</vt:lpstr>
      <vt:lpstr>Masonry Blocks Are Not Acceptable</vt:lpstr>
      <vt:lpstr>Interior and Exterior Scaffolding Requirements</vt:lpstr>
      <vt:lpstr>Guardrail Requirements- Scaffolds</vt:lpstr>
      <vt:lpstr>Scaffold</vt:lpstr>
      <vt:lpstr>Aerial Lifts</vt:lpstr>
      <vt:lpstr>Aerial Lifts – Job Site</vt:lpstr>
      <vt:lpstr>Aerial Lifts - Safety</vt:lpstr>
      <vt:lpstr>Aerial Lifts – Competent Person</vt:lpstr>
      <vt:lpstr>Aerial Lifts – Practices </vt:lpstr>
      <vt:lpstr>Aerial Lifts - Operating</vt:lpstr>
      <vt:lpstr>Saved By The Harness</vt:lpstr>
      <vt:lpstr>Section 4 Alternative Fall Protection</vt:lpstr>
      <vt:lpstr>Learning Objectives: Section 4</vt:lpstr>
      <vt:lpstr>When is fall protection required? Subpart M</vt:lpstr>
      <vt:lpstr>What does “Infeasible” mean?</vt:lpstr>
      <vt:lpstr>Establishing Infeasibility (1 of 4)</vt:lpstr>
      <vt:lpstr>Establishing Infeasibility (2 of 4)</vt:lpstr>
      <vt:lpstr>Establishing Infeasibility (3 of 4)</vt:lpstr>
      <vt:lpstr>Establishing Infeasibility (4 of 4)</vt:lpstr>
      <vt:lpstr>Examples of Infeasibility </vt:lpstr>
      <vt:lpstr>What does “Creating a Greater Hazard” mean?</vt:lpstr>
      <vt:lpstr>Establishing Greater Hazard</vt:lpstr>
      <vt:lpstr>Establishing Greater Hazard (continued)</vt:lpstr>
      <vt:lpstr>Establishing Greater Hazard - OSHA</vt:lpstr>
      <vt:lpstr>OSHA Requirements (Fall Protection Plan)</vt:lpstr>
      <vt:lpstr>Fall Protection Plan</vt:lpstr>
      <vt:lpstr>Fall Protection Plan Preamble</vt:lpstr>
      <vt:lpstr>Competent Person</vt:lpstr>
      <vt:lpstr>Qualified Person Responsibility  </vt:lpstr>
      <vt:lpstr>Fall Protection Plan §1926.502(k)</vt:lpstr>
      <vt:lpstr>Fall Protection Plan §1926.502(k) </vt:lpstr>
      <vt:lpstr>Fall Protection Plan – Site Specific</vt:lpstr>
      <vt:lpstr>Fall Protection Plan Discussion</vt:lpstr>
      <vt:lpstr>Establishing a Controlled Access Zone (CAZ)</vt:lpstr>
      <vt:lpstr>Requirements for a CAZ </vt:lpstr>
      <vt:lpstr>CAZ Must Be Clearly Identified</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CASTEEL Amanda E.</dc:creator>
  <cp:lastModifiedBy>CASTEEL Amanda E * OMD</cp:lastModifiedBy>
  <cp:revision>11</cp:revision>
  <dcterms:created xsi:type="dcterms:W3CDTF">2024-02-01T19:20:03Z</dcterms:created>
  <dcterms:modified xsi:type="dcterms:W3CDTF">2025-09-19T16:49:46Z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0x010100E6A89B8E3F6E5D4E9B17D02912E46D08</vt:lpwstr>
  </property>
  <property fmtid="{D5CDD505-2E9C-101B-9397-08002B2CF9AE}" pid="3" name="MSIP_Label_db79d039-fcd0-4045-9c78-4cfb2eba0904_Enabled">
    <vt:lpwstr>true</vt:lpwstr>
  </property>
  <property fmtid="{D5CDD505-2E9C-101B-9397-08002B2CF9AE}" pid="4" name="MSIP_Label_db79d039-fcd0-4045-9c78-4cfb2eba0904_SetDate">
    <vt:lpwstr>2024-03-25T21:15:31Z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70792d64-a06b-4cb3-9889-42c81437c55c</vt:lpwstr>
  </property>
  <property fmtid="{D5CDD505-2E9C-101B-9397-08002B2CF9AE}" pid="9" name="MSIP_Label_db79d039-fcd0-4045-9c78-4cfb2eba0904_ContentBits">
    <vt:lpwstr>0</vt:lpwstr>
  </property>
  <property fmtid="{D5CDD505-2E9C-101B-9397-08002B2CF9AE}" pid="10" name="MediaServiceImageTags">
    <vt:lpwstr/>
  </property>
</Properties>
</file>